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8"/>
  </p:notesMasterIdLst>
  <p:handoutMasterIdLst>
    <p:handoutMasterId r:id="rId29"/>
  </p:handoutMasterIdLst>
  <p:sldIdLst>
    <p:sldId id="1306" r:id="rId3"/>
    <p:sldId id="1811" r:id="rId4"/>
    <p:sldId id="1842" r:id="rId5"/>
    <p:sldId id="1843" r:id="rId6"/>
    <p:sldId id="1844" r:id="rId7"/>
    <p:sldId id="1833" r:id="rId8"/>
    <p:sldId id="1846" r:id="rId9"/>
    <p:sldId id="1847" r:id="rId10"/>
    <p:sldId id="1848" r:id="rId11"/>
    <p:sldId id="1849" r:id="rId12"/>
    <p:sldId id="1850" r:id="rId13"/>
    <p:sldId id="1851" r:id="rId14"/>
    <p:sldId id="1852" r:id="rId15"/>
    <p:sldId id="1812" r:id="rId16"/>
    <p:sldId id="1813" r:id="rId17"/>
    <p:sldId id="1814" r:id="rId18"/>
    <p:sldId id="1835" r:id="rId19"/>
    <p:sldId id="1671" r:id="rId20"/>
    <p:sldId id="1834" r:id="rId21"/>
    <p:sldId id="1836" r:id="rId22"/>
    <p:sldId id="1837" r:id="rId23"/>
    <p:sldId id="1838" r:id="rId24"/>
    <p:sldId id="1839" r:id="rId25"/>
    <p:sldId id="1841" r:id="rId26"/>
    <p:sldId id="1735" r:id="rId2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3">
          <p15:clr>
            <a:srgbClr val="A4A3A4"/>
          </p15:clr>
        </p15:guide>
        <p15:guide id="2" pos="3950">
          <p15:clr>
            <a:srgbClr val="A4A3A4"/>
          </p15:clr>
        </p15:guide>
        <p15:guide id="3" pos="29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 诺" initials="陈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DC8061"/>
    <a:srgbClr val="8B2635"/>
    <a:srgbClr val="DC8161"/>
    <a:srgbClr val="E6A892"/>
    <a:srgbClr val="D66E49"/>
    <a:srgbClr val="969696"/>
    <a:srgbClr val="FF9300"/>
    <a:srgbClr val="0099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76548" autoAdjust="0"/>
  </p:normalViewPr>
  <p:slideViewPr>
    <p:cSldViewPr>
      <p:cViewPr varScale="1">
        <p:scale>
          <a:sx n="109" d="100"/>
          <a:sy n="109" d="100"/>
        </p:scale>
        <p:origin x="518" y="86"/>
      </p:cViewPr>
      <p:guideLst>
        <p:guide orient="horz" pos="1633"/>
        <p:guide pos="3950"/>
        <p:guide pos="29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1" d="100"/>
          <a:sy n="121" d="100"/>
        </p:scale>
        <p:origin x="386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2021.3.15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2021.3.15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主要是做</a:t>
            </a:r>
            <a:r>
              <a:rPr lang="en-US" altLang="zh-CN" dirty="0"/>
              <a:t>persistent memory</a:t>
            </a:r>
            <a:r>
              <a:rPr lang="zh-CN" altLang="en-US" dirty="0"/>
              <a:t>的</a:t>
            </a:r>
            <a:r>
              <a:rPr lang="en-US" altLang="zh-CN" dirty="0"/>
              <a:t>failure-atomic</a:t>
            </a:r>
            <a:r>
              <a:rPr lang="zh-CN" altLang="en-US" dirty="0"/>
              <a:t>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ACID: </a:t>
            </a:r>
            <a:r>
              <a:rPr lang="en-US" altLang="zh-CN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atomicity, consistency, isolation, durability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persistent storage structures: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B+ tree indexes, R* trees (spatial indexes), and files of untyped records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ACID: </a:t>
            </a:r>
            <a:r>
              <a:rPr lang="en-US" altLang="zh-CN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atomicity, consistency, isolation, durability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persistent storage structures: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B+ tree indexes, R* trees (spatial indexes), and files of untyped records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不知道咋解释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仔细看一下这两个</a:t>
            </a:r>
            <a:r>
              <a:rPr lang="en-US" altLang="zh-CN" dirty="0"/>
              <a:t>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仔细看一下这两个</a:t>
            </a:r>
            <a:r>
              <a:rPr lang="en-US" altLang="zh-CN" dirty="0"/>
              <a:t>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仔细看一下这两个</a:t>
            </a:r>
            <a:r>
              <a:rPr lang="en-US" altLang="zh-CN" dirty="0"/>
              <a:t>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仔细看一下这两个</a:t>
            </a:r>
            <a:r>
              <a:rPr lang="en-US" altLang="zh-CN" dirty="0"/>
              <a:t>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仔细看一下这两个</a:t>
            </a:r>
            <a:r>
              <a:rPr lang="en-US" altLang="zh-CN" dirty="0"/>
              <a:t>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仔细看一下这两个</a:t>
            </a:r>
            <a:r>
              <a:rPr lang="en-US" altLang="zh-CN" dirty="0"/>
              <a:t>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defRPr sz="1100"/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4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zh-CN" altLang="en-US" dirty="0"/>
              <a:t>）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dirty="0"/>
              <a:t>）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defRPr sz="1100"/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737883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4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673218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784929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390043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5800" y="1868170"/>
            <a:ext cx="7772400" cy="1670685"/>
          </a:xfrm>
        </p:spPr>
        <p:txBody>
          <a:bodyPr/>
          <a:lstStyle/>
          <a:p>
            <a:pPr algn="ctr">
              <a:lnSpc>
                <a:spcPct val="110000"/>
              </a:lnSpc>
            </a:pPr>
            <a:r>
              <a:rPr kumimoji="1" lang="en-US" altLang="zh-CN" sz="4800" dirty="0">
                <a:latin typeface="Calibri" panose="020F0502020204030204" pitchFamily="34" charset="0"/>
                <a:cs typeface="Calibri" panose="020F0502020204030204" pitchFamily="34" charset="0"/>
              </a:rPr>
              <a:t>Aether demo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26"/>
    </mc:Choice>
    <mc:Fallback xmlns="">
      <p:transition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 err="1"/>
              <a:t>INTRODUCTION</a:t>
            </a:r>
            <a:endParaRPr kumimoji="1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2</a:t>
            </a:fld>
            <a:endParaRPr lang="zh-CN" altLang="en-US" sz="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Shore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60001" y="1260000"/>
            <a:ext cx="8172440" cy="2461596"/>
          </a:xfrm>
        </p:spPr>
        <p:txBody>
          <a:bodyPr/>
          <a:lstStyle/>
          <a:p>
            <a:r>
              <a:rPr lang="en-US" dirty="0"/>
              <a:t>Shore</a:t>
            </a:r>
          </a:p>
          <a:p>
            <a:pPr lvl="1"/>
            <a:r>
              <a:rPr lang="en-US" dirty="0"/>
              <a:t>A high-performance, scalable, persistent object repository</a:t>
            </a:r>
          </a:p>
          <a:p>
            <a:pPr lvl="1"/>
            <a:r>
              <a:rPr lang="en-US" altLang="zh-CN" b="0" i="0" dirty="0">
                <a:effectLst/>
                <a:ea typeface="微软雅黑" panose="020B0503020204020204" pitchFamily="34" charset="-122"/>
              </a:rPr>
              <a:t>A merger of object-oriented database (OODB) and file system technologies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Shore-MT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0001" y="1260000"/>
            <a:ext cx="8172440" cy="5845972"/>
          </a:xfrm>
        </p:spPr>
        <p:txBody>
          <a:bodyPr>
            <a:normAutofit/>
          </a:bodyPr>
          <a:lstStyle/>
          <a:p>
            <a:r>
              <a:rPr lang="en-US" dirty="0"/>
              <a:t>Shore-MT</a:t>
            </a:r>
          </a:p>
          <a:p>
            <a:pPr lvl="1"/>
            <a:r>
              <a:rPr lang="en-US" altLang="zh-CN" dirty="0"/>
              <a:t>transactions with ACID properties, with logging and recovery, partial rollback, transaction chaining, early lock release</a:t>
            </a:r>
          </a:p>
          <a:p>
            <a:pPr lvl="1"/>
            <a:r>
              <a:rPr lang="en-US" altLang="zh-CN" dirty="0"/>
              <a:t>two-phased commit</a:t>
            </a:r>
          </a:p>
          <a:p>
            <a:pPr lvl="1"/>
            <a:r>
              <a:rPr lang="en-US" altLang="zh-CN" dirty="0"/>
              <a:t>persistent storage structures</a:t>
            </a:r>
          </a:p>
          <a:p>
            <a:pPr lvl="1"/>
            <a:r>
              <a:rPr lang="en-US" altLang="zh-CN" dirty="0"/>
              <a:t>fine-grained locking for records and B+ tree indexes with deadlock detection</a:t>
            </a:r>
          </a:p>
          <a:p>
            <a:pPr lvl="1"/>
            <a:r>
              <a:rPr lang="en-US" altLang="zh-CN" dirty="0"/>
              <a:t>in-memory buffer management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Shore-MT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60001" y="1260000"/>
            <a:ext cx="8172440" cy="5845972"/>
          </a:xfrm>
        </p:spPr>
        <p:txBody>
          <a:bodyPr>
            <a:normAutofit/>
          </a:bodyPr>
          <a:lstStyle/>
          <a:p>
            <a:r>
              <a:rPr lang="en-US" dirty="0"/>
              <a:t>Shore-MT</a:t>
            </a:r>
          </a:p>
          <a:p>
            <a:pPr lvl="1"/>
            <a:r>
              <a:rPr lang="en-US" altLang="zh-CN" dirty="0"/>
              <a:t>transactions with ACID properties, with logging and recovery, partial rollback, transaction chaining, early lock release</a:t>
            </a:r>
          </a:p>
          <a:p>
            <a:pPr lvl="1"/>
            <a:r>
              <a:rPr lang="en-US" altLang="zh-CN" dirty="0"/>
              <a:t>two-phased commit</a:t>
            </a:r>
          </a:p>
          <a:p>
            <a:pPr lvl="1"/>
            <a:r>
              <a:rPr lang="en-US" altLang="zh-CN" dirty="0"/>
              <a:t>persistent storage structures</a:t>
            </a:r>
          </a:p>
          <a:p>
            <a:pPr lvl="1"/>
            <a:r>
              <a:rPr lang="en-US" altLang="zh-CN" dirty="0"/>
              <a:t>fine-grained locking for records and B+ tree indexes with deadlock detection</a:t>
            </a:r>
          </a:p>
          <a:p>
            <a:pPr lvl="1"/>
            <a:r>
              <a:rPr lang="en-US" altLang="zh-CN" dirty="0"/>
              <a:t>in-memory buffer management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946" y="2779747"/>
            <a:ext cx="3638550" cy="866775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58F78A-8128-4D7F-8D86-0D5A3DF57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Commit Path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B6B053-8478-4FF1-A41D-104D221C7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61C3-C043-4A6E-BDCE-8DA1E7D90A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03A6DA0-8481-4F3D-8B21-B28CBA48B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9768"/>
            <a:ext cx="4572000" cy="197546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761AD9E-A953-41BC-8E81-A91039B28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36680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8705818-E70E-4C30-91CC-81AEEFED6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63160"/>
            <a:ext cx="4572000" cy="178593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476950E-3BD2-4BF4-81D2-838F64F711F9}"/>
              </a:ext>
            </a:extLst>
          </p:cNvPr>
          <p:cNvSpPr/>
          <p:nvPr/>
        </p:nvSpPr>
        <p:spPr>
          <a:xfrm>
            <a:off x="5508104" y="3181556"/>
            <a:ext cx="2016224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BA2E154-7B35-460E-B0E7-C450ECF975C7}"/>
              </a:ext>
            </a:extLst>
          </p:cNvPr>
          <p:cNvSpPr/>
          <p:nvPr/>
        </p:nvSpPr>
        <p:spPr>
          <a:xfrm>
            <a:off x="5508104" y="4045652"/>
            <a:ext cx="288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992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Commit Path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340"/>
            <a:ext cx="4572000" cy="164944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99592" y="2605492"/>
            <a:ext cx="216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6076"/>
            <a:ext cx="4572000" cy="42158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7966"/>
            <a:ext cx="3635895" cy="40811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83568" y="3865612"/>
            <a:ext cx="144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564" y="634758"/>
            <a:ext cx="4572001" cy="125970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9" y="1872068"/>
            <a:ext cx="4572001" cy="320817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652280" y="4837740"/>
            <a:ext cx="216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Commit Path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1304"/>
            <a:ext cx="4572000" cy="179239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77570"/>
            <a:ext cx="4572000" cy="155985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11560" y="3465239"/>
            <a:ext cx="216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Consolidation array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41"/>
          <a:stretch>
            <a:fillRect/>
          </a:stretch>
        </p:blipFill>
        <p:spPr>
          <a:xfrm>
            <a:off x="0" y="1129308"/>
            <a:ext cx="4572000" cy="31743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27"/>
          <a:stretch>
            <a:fillRect/>
          </a:stretch>
        </p:blipFill>
        <p:spPr>
          <a:xfrm>
            <a:off x="3347864" y="1129308"/>
            <a:ext cx="4572000" cy="228936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798" y="2895455"/>
            <a:ext cx="3937202" cy="281954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868144" y="3253564"/>
            <a:ext cx="216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068184" y="1633364"/>
            <a:ext cx="216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99592" y="1231333"/>
            <a:ext cx="2448272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868144" y="3916209"/>
            <a:ext cx="216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Consolidation array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43"/>
          <a:stretch>
            <a:fillRect/>
          </a:stretch>
        </p:blipFill>
        <p:spPr>
          <a:xfrm>
            <a:off x="0" y="1093304"/>
            <a:ext cx="4534342" cy="352839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10" y="2456912"/>
            <a:ext cx="3937202" cy="281954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755576" y="2811522"/>
            <a:ext cx="2664296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796136" y="4335087"/>
            <a:ext cx="216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491162" y="4549708"/>
            <a:ext cx="2393205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39552" y="3420092"/>
            <a:ext cx="2304256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55576" y="1779755"/>
            <a:ext cx="216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801344" y="4021628"/>
            <a:ext cx="2160000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Consolidation array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1112"/>
            <a:ext cx="4572000" cy="27527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12835"/>
            <a:ext cx="3873699" cy="248932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253773" y="2101436"/>
            <a:ext cx="1046419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253772" y="2497460"/>
            <a:ext cx="1046419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60543" y="2159569"/>
            <a:ext cx="1046419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60544" y="1633364"/>
            <a:ext cx="1046419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Decoupled Buffer Fill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5562"/>
            <a:ext cx="4571999" cy="10658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873" y="2854589"/>
            <a:ext cx="3956253" cy="19559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b="28677"/>
          <a:stretch>
            <a:fillRect/>
          </a:stretch>
        </p:blipFill>
        <p:spPr>
          <a:xfrm>
            <a:off x="0" y="2541371"/>
            <a:ext cx="4571999" cy="211750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39552" y="2592112"/>
            <a:ext cx="1512168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28276" y="4184175"/>
            <a:ext cx="2160000" cy="257501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508104" y="4405692"/>
            <a:ext cx="1887272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436216" y="3325572"/>
            <a:ext cx="3024216" cy="252008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78"/>
          <a:stretch>
            <a:fillRect/>
          </a:stretch>
        </p:blipFill>
        <p:spPr>
          <a:xfrm>
            <a:off x="4571999" y="1615780"/>
            <a:ext cx="4572001" cy="90674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076056" y="1936476"/>
            <a:ext cx="1477144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Flush Pipelining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9226"/>
            <a:ext cx="4572000" cy="3496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5" b="3441"/>
          <a:stretch>
            <a:fillRect/>
          </a:stretch>
        </p:blipFill>
        <p:spPr>
          <a:xfrm>
            <a:off x="0" y="1478767"/>
            <a:ext cx="4572000" cy="400736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221" y="1129943"/>
            <a:ext cx="4572000" cy="102694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221" y="2408913"/>
            <a:ext cx="4573622" cy="26448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55576" y="3109548"/>
            <a:ext cx="792088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436096" y="1341416"/>
            <a:ext cx="3096344" cy="180000"/>
          </a:xfrm>
          <a:prstGeom prst="rect">
            <a:avLst/>
          </a:prstGeom>
          <a:noFill/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 err="1"/>
              <a:t>EVALUATION</a:t>
            </a:r>
            <a:endParaRPr kumimoji="1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14</a:t>
            </a:fld>
            <a:endParaRPr lang="zh-CN" altLang="en-US" sz="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Setup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63280" cy="3771900"/>
          </a:xfrm>
        </p:spPr>
        <p:txBody>
          <a:bodyPr>
            <a:normAutofit/>
          </a:bodyPr>
          <a:lstStyle/>
          <a:p>
            <a:pPr lvl="0"/>
            <a:r>
              <a:rPr lang="en-US" altLang="ja-JP" dirty="0"/>
              <a:t>20-core Intel Xeon CPU 5215M (2.50GHz)</a:t>
            </a:r>
          </a:p>
          <a:p>
            <a:pPr lvl="1"/>
            <a:r>
              <a:rPr lang="en-US" altLang="ja-JP" sz="2000" dirty="0"/>
              <a:t>With Hyperthread</a:t>
            </a:r>
            <a:endParaRPr lang="en-US" altLang="ja-JP" dirty="0"/>
          </a:p>
          <a:p>
            <a:pPr lvl="0"/>
            <a:r>
              <a:rPr lang="en-US" altLang="ja-JP" dirty="0"/>
              <a:t>Stroage</a:t>
            </a:r>
          </a:p>
          <a:p>
            <a:pPr lvl="1"/>
            <a:r>
              <a:rPr lang="en-US" altLang="ja-JP" dirty="0"/>
              <a:t>375GB DRAM</a:t>
            </a:r>
          </a:p>
          <a:p>
            <a:pPr lvl="1"/>
            <a:r>
              <a:rPr lang="en-US" altLang="ja-JP" dirty="0"/>
              <a:t>4 x 128GB Optane memory</a:t>
            </a:r>
          </a:p>
          <a:p>
            <a:pPr lvl="1"/>
            <a:r>
              <a:rPr lang="en-US" altLang="ja-JP" dirty="0"/>
              <a:t>1TB Disk</a:t>
            </a:r>
          </a:p>
          <a:p>
            <a:pPr lvl="0"/>
            <a:r>
              <a:rPr lang="en-US" altLang="ja-JP" dirty="0"/>
              <a:t>Kernel version 5.8.1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Evaluated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63280" cy="3771900"/>
          </a:xfrm>
        </p:spPr>
        <p:txBody>
          <a:bodyPr>
            <a:normAutofit/>
          </a:bodyPr>
          <a:lstStyle/>
          <a:p>
            <a:pPr lvl="0"/>
            <a:r>
              <a:rPr lang="en-US" altLang="ja-JP" dirty="0"/>
              <a:t>Baseline: The original version</a:t>
            </a:r>
          </a:p>
          <a:p>
            <a:pPr lvl="0"/>
            <a:r>
              <a:rPr lang="en-US" altLang="ja-JP" dirty="0"/>
              <a:t>ELR: with ELR and flush pipeline</a:t>
            </a:r>
          </a:p>
          <a:p>
            <a:pPr lvl="1"/>
            <a:r>
              <a:rPr lang="en-US" altLang="ja-JP" dirty="0"/>
              <a:t>Because flush pipeline can not be turn on/off by parameter</a:t>
            </a:r>
          </a:p>
          <a:p>
            <a:pPr lvl="0"/>
            <a:r>
              <a:rPr lang="en-US" altLang="ja-JP" dirty="0"/>
              <a:t>All: with ELR, flush pipeline and scalable log buffer design</a:t>
            </a:r>
          </a:p>
          <a:p>
            <a:pPr lvl="0"/>
            <a:r>
              <a:rPr lang="en-US" altLang="ja-JP" dirty="0"/>
              <a:t>Async: does not wait for the flush returns</a:t>
            </a:r>
            <a:endParaRPr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Evaluated 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63280" cy="3771900"/>
          </a:xfrm>
        </p:spPr>
        <p:txBody>
          <a:bodyPr>
            <a:normAutofit/>
          </a:bodyPr>
          <a:lstStyle/>
          <a:p>
            <a:pPr lvl="0"/>
            <a:r>
              <a:rPr lang="en-US" altLang="ja-JP" dirty="0"/>
              <a:t>TPC-B</a:t>
            </a:r>
          </a:p>
          <a:p>
            <a:pPr lvl="1"/>
            <a:r>
              <a:rPr lang="en-US" altLang="zh-CN" dirty="0"/>
              <a:t>AccountUpdate</a:t>
            </a:r>
          </a:p>
          <a:p>
            <a:pPr lvl="1"/>
            <a:r>
              <a:rPr lang="en-US" altLang="zh-CN" dirty="0"/>
              <a:t>MbenchInsertOnly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of ELR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>
                <a:latin typeface="微软雅黑" panose="020B0503020204020204" pitchFamily="34" charset="-122"/>
              </a:rPr>
              <a:t>Different from the result in the paper</a:t>
            </a:r>
          </a:p>
          <a:p>
            <a:pPr lvl="1"/>
            <a:r>
              <a:rPr lang="en-US" altLang="zh-CN" sz="1665">
                <a:latin typeface="微软雅黑" panose="020B0503020204020204" pitchFamily="34" charset="-122"/>
              </a:rPr>
              <a:t>Maybe due to different workload and environment</a:t>
            </a:r>
            <a:endParaRPr lang="zh-CN" altLang="en-US" sz="1665">
              <a:latin typeface="微软雅黑" panose="020B0503020204020204" pitchFamily="34" charset="-122"/>
            </a:endParaRPr>
          </a:p>
        </p:txBody>
      </p:sp>
      <p:pic>
        <p:nvPicPr>
          <p:cNvPr id="11" name="图片 10" descr="chart (3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4670" y="2393950"/>
            <a:ext cx="5186680" cy="32073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508115" y="2393950"/>
            <a:ext cx="239776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TPC-B: AccountUpdate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Performance on 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b="0"/>
              <a:t>Similar to the result in the paper</a:t>
            </a:r>
          </a:p>
          <a:p>
            <a:endParaRPr lang="zh-CN" altLang="en-US" sz="2000" b="0"/>
          </a:p>
        </p:txBody>
      </p:sp>
      <p:pic>
        <p:nvPicPr>
          <p:cNvPr id="6" name="图片 5" descr="chart (7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4500" y="1899285"/>
            <a:ext cx="5715000" cy="35337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chart (8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2659380"/>
            <a:ext cx="4265930" cy="26377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Performance on 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/>
              <a:t>Async achieves better performance among all threads</a:t>
            </a:r>
          </a:p>
        </p:txBody>
      </p:sp>
      <p:pic>
        <p:nvPicPr>
          <p:cNvPr id="7" name="图片 6" descr="chart (6)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02810" y="2592705"/>
            <a:ext cx="4373880" cy="270446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26540" y="3232785"/>
            <a:ext cx="3080385" cy="13309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chart (8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2659380"/>
            <a:ext cx="4265930" cy="26377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Performance on 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/>
              <a:t>Async achieves better performance among all threads</a:t>
            </a:r>
          </a:p>
          <a:p>
            <a:r>
              <a:rPr lang="en-US" sz="2000" b="0"/>
              <a:t>Async does not involve disk write</a:t>
            </a:r>
          </a:p>
          <a:p>
            <a:endParaRPr lang="en-US" sz="2000" b="0"/>
          </a:p>
        </p:txBody>
      </p:sp>
      <p:pic>
        <p:nvPicPr>
          <p:cNvPr id="7" name="图片 6" descr="chart (6)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02810" y="2592705"/>
            <a:ext cx="4373880" cy="270446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515110" y="3232785"/>
            <a:ext cx="717550" cy="79248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13120" y="3147060"/>
            <a:ext cx="717550" cy="29019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Performance on 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-342900"/>
            <a:r>
              <a:rPr lang="en-US" sz="2400" b="0"/>
              <a:t>TPC-B: </a:t>
            </a:r>
            <a:r>
              <a:rPr lang="en-US" altLang="zh-CN" dirty="0">
                <a:sym typeface="+mn-ea"/>
              </a:rPr>
              <a:t>MbenchInsertOnly</a:t>
            </a:r>
            <a:r>
              <a:rPr lang="en-US" sz="2400" b="0"/>
              <a:t> </a:t>
            </a:r>
          </a:p>
        </p:txBody>
      </p:sp>
      <p:pic>
        <p:nvPicPr>
          <p:cNvPr id="6" name="图片 5" descr="chart (9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34540" y="2368550"/>
            <a:ext cx="4849495" cy="29991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Performance on NVM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b="0"/>
              <a:t>Async achieves similar performance compared to disk</a:t>
            </a:r>
          </a:p>
        </p:txBody>
      </p:sp>
      <p:pic>
        <p:nvPicPr>
          <p:cNvPr id="3" name="图片 2" descr="chart (10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75155" y="2067560"/>
            <a:ext cx="5715000" cy="35337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Performance on DRAM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sz="2400" b="0"/>
          </a:p>
        </p:txBody>
      </p:sp>
      <p:pic>
        <p:nvPicPr>
          <p:cNvPr id="6" name="图片 5" descr="chart (11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2930" y="2067560"/>
            <a:ext cx="5715000" cy="353377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 err="1"/>
              <a:t>THANKS</a:t>
            </a:r>
            <a:endParaRPr kumimoji="1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25</a:t>
            </a:fld>
            <a:endParaRPr lang="zh-CN" altLang="en-US" sz="9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230" y="420370"/>
            <a:ext cx="4876800" cy="4876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2</TotalTime>
  <Words>436</Words>
  <Application>Microsoft Office PowerPoint</Application>
  <PresentationFormat>全屏显示(16:10)</PresentationFormat>
  <Paragraphs>115</Paragraphs>
  <Slides>25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微软雅黑</vt:lpstr>
      <vt:lpstr>Arial</vt:lpstr>
      <vt:lpstr>Calibri</vt:lpstr>
      <vt:lpstr>Verdana</vt:lpstr>
      <vt:lpstr>Office 主题​​</vt:lpstr>
      <vt:lpstr>1_Office 主题​​</vt:lpstr>
      <vt:lpstr>Aether demo</vt:lpstr>
      <vt:lpstr>INTRODUCTION</vt:lpstr>
      <vt:lpstr>Shore</vt:lpstr>
      <vt:lpstr>Shore-MT</vt:lpstr>
      <vt:lpstr>Shore-MT</vt:lpstr>
      <vt:lpstr>Commit Path</vt:lpstr>
      <vt:lpstr>Commit Path</vt:lpstr>
      <vt:lpstr>Commit Path</vt:lpstr>
      <vt:lpstr>Consolidation array</vt:lpstr>
      <vt:lpstr>Consolidation array</vt:lpstr>
      <vt:lpstr>Consolidation array</vt:lpstr>
      <vt:lpstr>Decoupled Buffer Fill</vt:lpstr>
      <vt:lpstr>Flush Pipelining</vt:lpstr>
      <vt:lpstr>EVALUATION</vt:lpstr>
      <vt:lpstr>Evaluation Setup</vt:lpstr>
      <vt:lpstr>Evaluated systems</vt:lpstr>
      <vt:lpstr>Evaluated Benchmark</vt:lpstr>
      <vt:lpstr>Performance of ELR</vt:lpstr>
      <vt:lpstr>Overall Performance on disk</vt:lpstr>
      <vt:lpstr>Overall Performance on disk</vt:lpstr>
      <vt:lpstr>Overall Performance on disk</vt:lpstr>
      <vt:lpstr>Overall Performance on disk</vt:lpstr>
      <vt:lpstr>Overall Performance on NVM</vt:lpstr>
      <vt:lpstr>Overall Performance on DRAM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Ying Zhao</cp:lastModifiedBy>
  <cp:revision>5942</cp:revision>
  <cp:lastPrinted>2016-06-13T07:55:00Z</cp:lastPrinted>
  <dcterms:created xsi:type="dcterms:W3CDTF">2017-11-24T09:35:00Z</dcterms:created>
  <dcterms:modified xsi:type="dcterms:W3CDTF">2021-03-15T03:18:01Z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