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94"/>
  </p:handoutMasterIdLst>
  <p:sldIdLst>
    <p:sldId id="256" r:id="rId3"/>
    <p:sldId id="1504" r:id="rId5"/>
    <p:sldId id="1537" r:id="rId6"/>
    <p:sldId id="1538" r:id="rId7"/>
    <p:sldId id="1505" r:id="rId8"/>
    <p:sldId id="1540" r:id="rId9"/>
    <p:sldId id="1539" r:id="rId10"/>
    <p:sldId id="1541" r:id="rId11"/>
    <p:sldId id="1542" r:id="rId12"/>
    <p:sldId id="1543" r:id="rId13"/>
    <p:sldId id="1544" r:id="rId14"/>
    <p:sldId id="1545" r:id="rId15"/>
    <p:sldId id="1546" r:id="rId16"/>
    <p:sldId id="1547" r:id="rId17"/>
    <p:sldId id="1548" r:id="rId18"/>
    <p:sldId id="1549" r:id="rId19"/>
    <p:sldId id="1550" r:id="rId20"/>
    <p:sldId id="1551" r:id="rId21"/>
    <p:sldId id="1552" r:id="rId22"/>
    <p:sldId id="1553" r:id="rId23"/>
    <p:sldId id="1554" r:id="rId24"/>
    <p:sldId id="1562" r:id="rId25"/>
    <p:sldId id="1555" r:id="rId26"/>
    <p:sldId id="1558" r:id="rId27"/>
    <p:sldId id="1564" r:id="rId28"/>
    <p:sldId id="1557" r:id="rId29"/>
    <p:sldId id="1570" r:id="rId30"/>
    <p:sldId id="1571" r:id="rId31"/>
    <p:sldId id="1559" r:id="rId32"/>
    <p:sldId id="1556" r:id="rId33"/>
    <p:sldId id="1573" r:id="rId34"/>
    <p:sldId id="1574" r:id="rId35"/>
    <p:sldId id="1567" r:id="rId36"/>
    <p:sldId id="1575" r:id="rId37"/>
    <p:sldId id="1569" r:id="rId38"/>
    <p:sldId id="1576" r:id="rId39"/>
    <p:sldId id="1560" r:id="rId40"/>
    <p:sldId id="1561" r:id="rId41"/>
    <p:sldId id="1577" r:id="rId42"/>
    <p:sldId id="1563" r:id="rId43"/>
    <p:sldId id="1578" r:id="rId44"/>
    <p:sldId id="1565" r:id="rId45"/>
    <p:sldId id="1566" r:id="rId46"/>
    <p:sldId id="1579" r:id="rId47"/>
    <p:sldId id="1568" r:id="rId48"/>
    <p:sldId id="1580" r:id="rId49"/>
    <p:sldId id="1581" r:id="rId50"/>
    <p:sldId id="1582" r:id="rId51"/>
    <p:sldId id="1572" r:id="rId52"/>
    <p:sldId id="1583" r:id="rId53"/>
    <p:sldId id="1584" r:id="rId54"/>
    <p:sldId id="1585" r:id="rId55"/>
    <p:sldId id="1586" r:id="rId56"/>
    <p:sldId id="1587" r:id="rId57"/>
    <p:sldId id="1588" r:id="rId58"/>
    <p:sldId id="1589" r:id="rId59"/>
    <p:sldId id="1590" r:id="rId60"/>
    <p:sldId id="1591" r:id="rId61"/>
    <p:sldId id="1592" r:id="rId62"/>
    <p:sldId id="1593" r:id="rId63"/>
    <p:sldId id="1594" r:id="rId64"/>
    <p:sldId id="1595" r:id="rId65"/>
    <p:sldId id="1596" r:id="rId66"/>
    <p:sldId id="1598" r:id="rId67"/>
    <p:sldId id="1599" r:id="rId68"/>
    <p:sldId id="1600" r:id="rId69"/>
    <p:sldId id="1601" r:id="rId70"/>
    <p:sldId id="1602" r:id="rId71"/>
    <p:sldId id="1603" r:id="rId72"/>
    <p:sldId id="1604" r:id="rId73"/>
    <p:sldId id="1605" r:id="rId74"/>
    <p:sldId id="1606" r:id="rId75"/>
    <p:sldId id="1607" r:id="rId76"/>
    <p:sldId id="1608" r:id="rId77"/>
    <p:sldId id="1609" r:id="rId78"/>
    <p:sldId id="1610" r:id="rId79"/>
    <p:sldId id="1612" r:id="rId80"/>
    <p:sldId id="1611" r:id="rId81"/>
    <p:sldId id="1615" r:id="rId82"/>
    <p:sldId id="1616" r:id="rId83"/>
    <p:sldId id="1617" r:id="rId84"/>
    <p:sldId id="1618" r:id="rId85"/>
    <p:sldId id="1614" r:id="rId86"/>
    <p:sldId id="1619" r:id="rId87"/>
    <p:sldId id="1620" r:id="rId88"/>
    <p:sldId id="1621" r:id="rId89"/>
    <p:sldId id="1622" r:id="rId90"/>
    <p:sldId id="1624" r:id="rId91"/>
    <p:sldId id="1626" r:id="rId92"/>
    <p:sldId id="1625" r:id="rId9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" initials="l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EAEDF4"/>
    <a:srgbClr val="C1514D"/>
    <a:srgbClr val="5E281D"/>
    <a:srgbClr val="000000"/>
    <a:srgbClr val="C0504D"/>
    <a:srgbClr val="FFFFFF"/>
    <a:srgbClr val="87392A"/>
    <a:srgbClr val="FF2600"/>
    <a:srgbClr val="1F3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0" autoAdjust="0"/>
    <p:restoredTop sz="71399" autoAdjust="0"/>
  </p:normalViewPr>
  <p:slideViewPr>
    <p:cSldViewPr>
      <p:cViewPr varScale="1">
        <p:scale>
          <a:sx n="66" d="100"/>
          <a:sy n="66" d="100"/>
        </p:scale>
        <p:origin x="1376" y="48"/>
      </p:cViewPr>
      <p:guideLst>
        <p:guide orient="horz" pos="183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3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8" Type="http://schemas.openxmlformats.org/officeDocument/2006/relationships/commentAuthors" Target="commentAuthors.xml"/><Relationship Id="rId97" Type="http://schemas.openxmlformats.org/officeDocument/2006/relationships/tableStyles" Target="tableStyles.xml"/><Relationship Id="rId96" Type="http://schemas.openxmlformats.org/officeDocument/2006/relationships/viewProps" Target="viewProps.xml"/><Relationship Id="rId95" Type="http://schemas.openxmlformats.org/officeDocument/2006/relationships/presProps" Target="presProps.xml"/><Relationship Id="rId94" Type="http://schemas.openxmlformats.org/officeDocument/2006/relationships/handoutMaster" Target="handoutMasters/handoutMaster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首先我来介绍一下这篇论文的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Motivation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smaller sites is possible because walter 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0879F8-8B48-4B3B-B117-90DBBF1573D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  <a:lvl2pPr marL="742950" indent="-285750">
              <a:lnSpc>
                <a:spcPct val="120000"/>
              </a:lnSpc>
              <a:buFont typeface="Arial" panose="020B0604020202020204" pitchFamily="34" charset="0"/>
              <a:buChar char="•"/>
              <a:defRPr sz="2400" b="0" i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2pPr>
            <a:lvl3pPr>
              <a:lnSpc>
                <a:spcPct val="120000"/>
              </a:lnSpc>
              <a:defRPr sz="2000" b="0" i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3pPr>
            <a:lvl4pPr>
              <a:lnSpc>
                <a:spcPct val="120000"/>
              </a:lnSpc>
              <a:defRPr sz="1800" b="0" i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4pPr>
            <a:lvl5pPr>
              <a:lnSpc>
                <a:spcPct val="120000"/>
              </a:lnSpc>
              <a:defRPr sz="1800" b="0" i="0"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fld id="{66A7A40B-EA42-4A59-BDB5-85EFA65BC5FC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fld id="{ADE361C3-C043-4A6E-BDCE-8DA1E7D90A3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等线" panose="02010600030101010101" charset="-122"/>
          <a:ea typeface="等线" panose="02010600030101010101" charset="-122"/>
          <a:cs typeface="等线" panose="02010600030101010101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等线" panose="02010600030101010101" charset="-122"/>
          <a:ea typeface="等线" panose="02010600030101010101" charset="-122"/>
          <a:cs typeface="等线" panose="02010600030101010101" charset="-122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等线" panose="02010600030101010101" charset="-122"/>
          <a:ea typeface="等线" panose="02010600030101010101" charset="-122"/>
          <a:cs typeface="等线" panose="02010600030101010101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等线" panose="02010600030101010101" charset="-122"/>
          <a:ea typeface="等线" panose="02010600030101010101" charset="-122"/>
          <a:cs typeface="等线" panose="02010600030101010101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等线" panose="02010600030101010101" charset="-122"/>
          <a:ea typeface="等线" panose="02010600030101010101" charset="-122"/>
          <a:cs typeface="等线" panose="02010600030101010101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等线" panose="02010600030101010101" charset="-122"/>
          <a:ea typeface="等线" panose="02010600030101010101" charset="-122"/>
          <a:cs typeface="等线" panose="02010600030101010101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7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7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7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7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7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8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8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8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/Relationships>
</file>

<file path=ppt/slides/_rels/slide8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8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8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8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11560" y="1775610"/>
            <a:ext cx="8280920" cy="1225021"/>
          </a:xfrm>
        </p:spPr>
        <p:txBody>
          <a:bodyPr>
            <a:normAutofit/>
          </a:bodyPr>
          <a:lstStyle/>
          <a:p>
            <a:r>
              <a:rPr lang="en-GB" altLang="zh-CN" dirty="0">
                <a:solidFill>
                  <a:schemeClr val="bg1"/>
                </a:solidFill>
              </a:rPr>
              <a:t>Transactional storage for geo-replicated systems</a:t>
            </a:r>
            <a:endParaRPr lang="en-GB" altLang="zh-CN" dirty="0">
              <a:solidFill>
                <a:schemeClr val="bg1"/>
              </a:solidFill>
            </a:endParaRPr>
          </a:p>
        </p:txBody>
      </p:sp>
      <p:sp>
        <p:nvSpPr>
          <p:cNvPr id="7" name="标题 4"/>
          <p:cNvSpPr txBox="1"/>
          <p:nvPr/>
        </p:nvSpPr>
        <p:spPr>
          <a:xfrm>
            <a:off x="4652736" y="4441676"/>
            <a:ext cx="4090388" cy="1225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r"/>
            <a:endParaRPr kumimoji="1" lang="zh-CN" altLang="en-US" sz="1800" dirty="0">
              <a:solidFill>
                <a:schemeClr val="accent4">
                  <a:lumMod val="50000"/>
                </a:scheme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</p:spPr>
      </p:pic>
      <p:sp>
        <p:nvSpPr>
          <p:cNvPr id="11" name="标题 4"/>
          <p:cNvSpPr txBox="1"/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36" y="3799425"/>
            <a:ext cx="8915400" cy="106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</a:rPr>
              <a:t>1.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Motivation</a:t>
            </a:r>
            <a:endParaRPr lang="zh-CN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</a:rPr>
              <a:t>Background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6972" y="694383"/>
            <a:ext cx="822960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altLang="zh-CN" b="1" dirty="0">
              <a:latin typeface="+mn-lt"/>
            </a:endParaRPr>
          </a:p>
          <a:p>
            <a:r>
              <a:rPr lang="en-GB" altLang="zh-CN" b="1" dirty="0">
                <a:latin typeface="+mn-lt"/>
              </a:rPr>
              <a:t>web applications are increasingly</a:t>
            </a:r>
            <a:r>
              <a:rPr lang="zh-CN" altLang="en-US" b="1" dirty="0">
                <a:latin typeface="+mn-lt"/>
              </a:rPr>
              <a:t> </a:t>
            </a:r>
            <a:r>
              <a:rPr lang="en-GB" altLang="zh-CN" b="1" dirty="0">
                <a:latin typeface="+mn-lt"/>
              </a:rPr>
              <a:t>deployed over many data centers or sites</a:t>
            </a:r>
            <a:endParaRPr lang="en-GB" altLang="zh-CN" b="1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more capacity</a:t>
            </a:r>
            <a:endParaRPr lang="en-US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provide </a:t>
            </a:r>
            <a:r>
              <a:rPr lang="en-GB" altLang="zh-CN" dirty="0">
                <a:latin typeface="+mn-lt"/>
              </a:rPr>
              <a:t>better geographic locality</a:t>
            </a:r>
            <a:endParaRPr lang="en-GB" altLang="zh-CN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disaster tolerance</a:t>
            </a:r>
            <a:endParaRPr lang="en-US" dirty="0">
              <a:latin typeface="+mn-lt"/>
            </a:endParaRPr>
          </a:p>
          <a:p>
            <a:pPr marL="457200" lvl="1" indent="0">
              <a:buNone/>
            </a:pPr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GB" altLang="zh-CN" dirty="0">
              <a:latin typeface="Times" pitchFamily="2" charset="0"/>
            </a:endParaRPr>
          </a:p>
          <a:p>
            <a:pPr lvl="1"/>
            <a:endParaRPr lang="en-GB" altLang="zh-CN" dirty="0"/>
          </a:p>
          <a:p>
            <a:pPr lvl="1"/>
            <a:endParaRPr lang="en-GB" altLang="zh-CN" dirty="0"/>
          </a:p>
          <a:p>
            <a:pPr lvl="1"/>
            <a:endParaRPr kumimoji="1"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tx1"/>
                </a:solidFill>
                <a:latin typeface="+mn-lt"/>
              </a:rPr>
              <a:t>Consistency vs. performance:</a:t>
            </a:r>
            <a:endParaRPr kumimoji="1" lang="zh-CN" alt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Left-Right Arrow 13"/>
          <p:cNvSpPr/>
          <p:nvPr/>
        </p:nvSpPr>
        <p:spPr>
          <a:xfrm>
            <a:off x="1767276" y="2218328"/>
            <a:ext cx="5444615" cy="1382889"/>
          </a:xfrm>
          <a:prstGeom prst="leftRightArrow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54000">
                <a:schemeClr val="accent1">
                  <a:tint val="50000"/>
                  <a:shade val="100000"/>
                  <a:satMod val="350000"/>
                </a:schemeClr>
              </a:gs>
            </a:gsLst>
            <a:lin ang="0" scaled="0"/>
          </a:gradFill>
          <a:ln>
            <a:gradFill flip="none" rotWithShape="1">
              <a:gsLst>
                <a:gs pos="0">
                  <a:schemeClr val="accent1">
                    <a:shade val="95000"/>
                    <a:satMod val="105000"/>
                  </a:schemeClr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14"/>
          <p:cNvCxnSpPr/>
          <p:nvPr/>
        </p:nvCxnSpPr>
        <p:spPr>
          <a:xfrm rot="5400000">
            <a:off x="1529763" y="3571232"/>
            <a:ext cx="1309457" cy="1588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6"/>
          <p:cNvCxnSpPr/>
          <p:nvPr/>
        </p:nvCxnSpPr>
        <p:spPr>
          <a:xfrm rot="5400000">
            <a:off x="6058071" y="3558534"/>
            <a:ext cx="1336446" cy="1588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7"/>
          <p:cNvSpPr txBox="1"/>
          <p:nvPr/>
        </p:nvSpPr>
        <p:spPr>
          <a:xfrm>
            <a:off x="6052096" y="4146701"/>
            <a:ext cx="2813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Eventual Consistency</a:t>
            </a:r>
            <a:endParaRPr lang="en-US" sz="2400" dirty="0"/>
          </a:p>
        </p:txBody>
      </p:sp>
      <p:sp>
        <p:nvSpPr>
          <p:cNvPr id="13" name="TextBox 21"/>
          <p:cNvSpPr txBox="1"/>
          <p:nvPr/>
        </p:nvSpPr>
        <p:spPr>
          <a:xfrm>
            <a:off x="7064954" y="2424245"/>
            <a:ext cx="2005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Less coordination</a:t>
            </a:r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More anomalies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-28704" y="2417133"/>
            <a:ext cx="21377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More coordination</a:t>
            </a:r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</a:rPr>
              <a:t>Fewer anomalies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41172" y="4156174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Serializability</a:t>
            </a:r>
            <a:endParaRPr lang="en-US" sz="2400" dirty="0"/>
          </a:p>
        </p:txBody>
      </p:sp>
      <p:grpSp>
        <p:nvGrpSpPr>
          <p:cNvPr id="16" name="Group 40"/>
          <p:cNvGrpSpPr/>
          <p:nvPr/>
        </p:nvGrpSpPr>
        <p:grpSpPr>
          <a:xfrm>
            <a:off x="2765354" y="1138745"/>
            <a:ext cx="4689059" cy="4592968"/>
            <a:chOff x="2770539" y="2065327"/>
            <a:chExt cx="4689059" cy="4592968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2770539" y="4862277"/>
              <a:ext cx="1804955" cy="1796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Rounded Rectangular Callout 26"/>
            <p:cNvSpPr/>
            <p:nvPr/>
          </p:nvSpPr>
          <p:spPr>
            <a:xfrm>
              <a:off x="2794225" y="2065327"/>
              <a:ext cx="4665373" cy="983692"/>
            </a:xfrm>
            <a:prstGeom prst="wedgeRoundRectCallout">
              <a:avLst>
                <a:gd name="adj1" fmla="val -32511"/>
                <a:gd name="adj2" fmla="val 119076"/>
                <a:gd name="adj3" fmla="val 16667"/>
              </a:avLst>
            </a:prstGeom>
            <a:solidFill>
              <a:srgbClr val="FCFF8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buFont typeface="Arial" panose="020B0604020202020204"/>
                <a:buChar char="•"/>
              </a:pPr>
              <a:r>
                <a:rPr lang="en-US" dirty="0">
                  <a:solidFill>
                    <a:srgbClr val="000000"/>
                  </a:solidFill>
                </a:rPr>
                <a:t> </a:t>
              </a:r>
              <a:r>
                <a:rPr lang="en-US" sz="2400" dirty="0">
                  <a:solidFill>
                    <a:srgbClr val="000000"/>
                  </a:solidFill>
                </a:rPr>
                <a:t>Maximize multi-site performance</a:t>
              </a:r>
              <a:endParaRPr lang="en-US" sz="2400" dirty="0">
                <a:solidFill>
                  <a:srgbClr val="000000"/>
                </a:solidFill>
              </a:endParaRPr>
            </a:p>
            <a:p>
              <a:pPr>
                <a:buFont typeface="Arial" panose="020B0604020202020204"/>
                <a:buChar char="•"/>
              </a:pPr>
              <a:r>
                <a:rPr lang="en-US" sz="2400" dirty="0">
                  <a:solidFill>
                    <a:srgbClr val="000000"/>
                  </a:solidFill>
                </a:rPr>
                <a:t> Have few anomalies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cxnSp>
          <p:nvCxnSpPr>
            <p:cNvPr id="19" name="Straight Arrow Connector 23"/>
            <p:cNvCxnSpPr/>
            <p:nvPr/>
          </p:nvCxnSpPr>
          <p:spPr>
            <a:xfrm rot="5400000">
              <a:off x="3049526" y="4430927"/>
              <a:ext cx="1109927" cy="1591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lg" len="lg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28"/>
          <p:cNvCxnSpPr/>
          <p:nvPr/>
        </p:nvCxnSpPr>
        <p:spPr>
          <a:xfrm rot="5400000">
            <a:off x="1790928" y="3797974"/>
            <a:ext cx="1747594" cy="2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31"/>
          <p:cNvSpPr txBox="1"/>
          <p:nvPr/>
        </p:nvSpPr>
        <p:spPr>
          <a:xfrm>
            <a:off x="485881" y="4587107"/>
            <a:ext cx="2486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Snapshot Isolation</a:t>
            </a:r>
            <a:endParaRPr lang="en-US" sz="2400" dirty="0"/>
          </a:p>
        </p:txBody>
      </p:sp>
      <p:sp>
        <p:nvSpPr>
          <p:cNvPr id="23" name="矩形 22"/>
          <p:cNvSpPr/>
          <p:nvPr/>
        </p:nvSpPr>
        <p:spPr>
          <a:xfrm>
            <a:off x="2476565" y="5251107"/>
            <a:ext cx="3533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/>
              <a:t>Parallel Snapshot Isolation 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dirty="0">
                <a:latin typeface="+mn-lt"/>
              </a:rPr>
              <a:t>2. </a:t>
            </a:r>
            <a:r>
              <a:rPr lang="en-GB" altLang="zh-CN" sz="4400" dirty="0">
                <a:latin typeface="+mn-lt"/>
              </a:rPr>
              <a:t>PARALLEL SNAPSHOT ISOLATION</a:t>
            </a:r>
            <a:br>
              <a:rPr lang="en-GB" altLang="zh-CN" dirty="0"/>
            </a:br>
            <a:br>
              <a:rPr lang="en-GB" altLang="zh-CN" dirty="0"/>
            </a:br>
            <a:endParaRPr lang="zh-CN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</a:rPr>
              <a:t>Snapshot Isolation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</a:rPr>
              <a:t>PROPERTY 1: </a:t>
            </a:r>
            <a:r>
              <a:rPr lang="en-GB" altLang="zh-CN" dirty="0">
                <a:latin typeface="+mn-lt"/>
              </a:rPr>
              <a:t>(Snapshot Read) All operations read the most recent committed version as of the time when the transaction began.</a:t>
            </a:r>
            <a:endParaRPr lang="en-GB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PROPERTY 2: (No Write-Write Conflicts) The write sets of each pair of committed concurrent transactions must be disjoint.</a:t>
            </a:r>
            <a:endParaRPr lang="en-GB" altLang="zh-CN" dirty="0">
              <a:latin typeface="+mn-lt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</a:rPr>
              <a:t>Snapshot Isolation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52633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endParaRPr lang="en-US" dirty="0">
              <a:latin typeface="+mn-lt"/>
            </a:endParaRPr>
          </a:p>
          <a:p>
            <a:pPr marL="457200" lvl="1" indent="0">
              <a:buNone/>
            </a:pPr>
            <a:endParaRPr lang="en-US" dirty="0">
              <a:latin typeface="+mn-lt"/>
            </a:endParaRPr>
          </a:p>
          <a:p>
            <a:pPr marL="457200" lvl="1" indent="0">
              <a:buNone/>
            </a:pPr>
            <a:endParaRPr lang="en-US" dirty="0">
              <a:latin typeface="+mn-lt"/>
            </a:endParaRPr>
          </a:p>
          <a:p>
            <a:pPr marL="457200" lvl="1" indent="0">
              <a:buNone/>
            </a:pPr>
            <a:endParaRPr lang="en-US" dirty="0">
              <a:latin typeface="+mn-lt"/>
            </a:endParaRPr>
          </a:p>
          <a:p>
            <a:endParaRPr lang="en-GB" altLang="zh-CN" dirty="0"/>
          </a:p>
          <a:p>
            <a:endParaRPr lang="en-GB" altLang="zh-CN" dirty="0">
              <a:latin typeface="+mn-lt"/>
            </a:endParaRPr>
          </a:p>
          <a:p>
            <a:endParaRPr lang="en-GB" altLang="zh-CN" dirty="0">
              <a:latin typeface="+mn-lt"/>
            </a:endParaRPr>
          </a:p>
          <a:p>
            <a:r>
              <a:rPr lang="en-GB" altLang="zh-CN" sz="3400" dirty="0">
                <a:latin typeface="+mn-lt"/>
              </a:rPr>
              <a:t>The writes of T1 are seen by T3</a:t>
            </a:r>
            <a:endParaRPr lang="en-GB" altLang="zh-CN" sz="3400" dirty="0">
              <a:latin typeface="+mn-lt"/>
            </a:endParaRPr>
          </a:p>
          <a:p>
            <a:r>
              <a:rPr lang="en-GB" altLang="zh-CN" sz="3400" dirty="0">
                <a:latin typeface="+mn-lt"/>
              </a:rPr>
              <a:t>The writes of T1 can not be seen by T2 because T2 reads from a snapshot prior to T1’s commit</a:t>
            </a:r>
            <a:endParaRPr lang="en-GB" altLang="zh-CN" sz="3400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pPr lvl="1"/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GB" altLang="zh-CN" dirty="0">
              <a:latin typeface="Times" pitchFamily="2" charset="0"/>
            </a:endParaRPr>
          </a:p>
          <a:p>
            <a:pPr lvl="1"/>
            <a:endParaRPr lang="en-GB" altLang="zh-CN" dirty="0"/>
          </a:p>
          <a:p>
            <a:pPr lvl="1"/>
            <a:endParaRPr lang="en-GB" altLang="zh-CN" dirty="0"/>
          </a:p>
          <a:p>
            <a:pPr lvl="1"/>
            <a:endParaRPr kumimoji="1" lang="zh-CN" altLang="en-US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43" y="1137795"/>
            <a:ext cx="7906514" cy="23896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+mn-lt"/>
              </a:rPr>
              <a:t>Why SI is inadequate for geo-replicated systems?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It imposes a total ordering of the commit time of all transactions, even those that do not conflict.</a:t>
            </a:r>
            <a:endParaRPr lang="en-US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The writes of a committed transaction must be immediately visible to later transactions.</a:t>
            </a:r>
            <a:endParaRPr lang="zh-CN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Parallel Snapshot Isolation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PROPERTY 1: (Site Snapshot Read) All operations read the</a:t>
            </a:r>
            <a:r>
              <a:rPr lang="zh-CN" altLang="en-US" dirty="0">
                <a:latin typeface="+mn-lt"/>
              </a:rPr>
              <a:t> </a:t>
            </a:r>
            <a:r>
              <a:rPr lang="en-GB" altLang="zh-CN" dirty="0">
                <a:latin typeface="+mn-lt"/>
              </a:rPr>
              <a:t>most recent committed version at the transaction’s site as of the time</a:t>
            </a:r>
            <a:r>
              <a:rPr lang="zh-CN" altLang="en-US" dirty="0">
                <a:latin typeface="+mn-lt"/>
              </a:rPr>
              <a:t> </a:t>
            </a:r>
            <a:r>
              <a:rPr lang="en-GB" altLang="zh-CN" dirty="0">
                <a:latin typeface="+mn-lt"/>
              </a:rPr>
              <a:t>when the transaction began.</a:t>
            </a:r>
            <a:endParaRPr lang="en-GB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PROPERTY 2: No Write-Write Conflicts</a:t>
            </a:r>
            <a:endParaRPr lang="en-GB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PROPERTY 3: Commit Causality Across Sites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Parallel Snapshot Isolation</a:t>
            </a:r>
            <a:endParaRPr kumimoji="1" lang="zh-CN" altLang="en-US" dirty="0">
              <a:latin typeface="+mn-lt"/>
            </a:endParaRPr>
          </a:p>
        </p:txBody>
      </p:sp>
      <p:grpSp>
        <p:nvGrpSpPr>
          <p:cNvPr id="4" name="Group 6"/>
          <p:cNvGrpSpPr/>
          <p:nvPr/>
        </p:nvGrpSpPr>
        <p:grpSpPr>
          <a:xfrm>
            <a:off x="1403648" y="1129308"/>
            <a:ext cx="6172200" cy="2467887"/>
            <a:chOff x="990600" y="2590800"/>
            <a:chExt cx="7577330" cy="3029713"/>
          </a:xfrm>
        </p:grpSpPr>
        <p:pic>
          <p:nvPicPr>
            <p:cNvPr id="6" name="Picture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600" y="2590800"/>
              <a:ext cx="7577330" cy="3029713"/>
            </a:xfrm>
            <a:prstGeom prst="rect">
              <a:avLst/>
            </a:prstGeom>
          </p:spPr>
        </p:pic>
        <p:sp>
          <p:nvSpPr>
            <p:cNvPr id="7" name="Oval 4"/>
            <p:cNvSpPr/>
            <p:nvPr/>
          </p:nvSpPr>
          <p:spPr>
            <a:xfrm>
              <a:off x="2919045" y="3212120"/>
              <a:ext cx="381000" cy="3810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5"/>
            <p:cNvSpPr/>
            <p:nvPr/>
          </p:nvSpPr>
          <p:spPr>
            <a:xfrm>
              <a:off x="5410200" y="4613030"/>
              <a:ext cx="381000" cy="3810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ounded Rectangular Callout 41"/>
          <p:cNvSpPr/>
          <p:nvPr/>
        </p:nvSpPr>
        <p:spPr>
          <a:xfrm>
            <a:off x="2136973" y="3695970"/>
            <a:ext cx="4705549" cy="856796"/>
          </a:xfrm>
          <a:prstGeom prst="wedgeRoundRectCallout">
            <a:avLst>
              <a:gd name="adj1" fmla="val 15239"/>
              <a:gd name="adj2" fmla="val -113818"/>
              <a:gd name="adj3" fmla="val 16667"/>
            </a:avLst>
          </a:prstGeom>
          <a:solidFill>
            <a:srgbClr val="F9FFA1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A transaction commits locally first, then propagates to remote sites.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4734116"/>
            <a:ext cx="74271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(1) commit time per site,             (2) timeline per site,</a:t>
            </a:r>
            <a:br>
              <a:rPr lang="en-US" altLang="zh-CN" sz="2400" dirty="0"/>
            </a:br>
            <a:r>
              <a:rPr lang="en-US" altLang="zh-CN" sz="2400" dirty="0"/>
              <a:t>(3) read from snapshot at site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</a:rPr>
              <a:t>How to </a:t>
            </a:r>
            <a:r>
              <a:rPr lang="en-US" altLang="zh-CN" dirty="0">
                <a:latin typeface="+mn-lt"/>
              </a:rPr>
              <a:t>implement PSI efficiently?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04800" y="1129308"/>
            <a:ext cx="8534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latin typeface="+mn-lt"/>
              </a:rPr>
              <a:t>PSI prohibits write-write conflicts (even across sites)</a:t>
            </a:r>
            <a:endParaRPr lang="en-US" sz="2800" dirty="0">
              <a:latin typeface="+mn-lt"/>
            </a:endParaRPr>
          </a:p>
          <a:p>
            <a:endParaRPr lang="en-US" sz="2800" dirty="0">
              <a:latin typeface="+mn-lt"/>
            </a:endParaRPr>
          </a:p>
          <a:p>
            <a:endParaRPr lang="en-US" sz="2800" dirty="0">
              <a:latin typeface="+mn-lt"/>
            </a:endParaRPr>
          </a:p>
          <a:p>
            <a:endParaRPr lang="en-US" sz="2800" dirty="0">
              <a:latin typeface="+mn-lt"/>
            </a:endParaRPr>
          </a:p>
          <a:p>
            <a:r>
              <a:rPr lang="en-US" sz="2800" dirty="0">
                <a:latin typeface="+mn-lt"/>
              </a:rPr>
              <a:t>issue: how to enforce it efficiently?</a:t>
            </a:r>
            <a:endParaRPr lang="en-US" sz="2800" dirty="0">
              <a:latin typeface="+mn-lt"/>
            </a:endParaRPr>
          </a:p>
          <a:p>
            <a:r>
              <a:rPr lang="en-US" sz="2800" dirty="0">
                <a:latin typeface="+mn-lt"/>
              </a:rPr>
              <a:t>two techniques</a:t>
            </a:r>
            <a:endParaRPr lang="en-US" sz="2800" dirty="0">
              <a:latin typeface="+mn-lt"/>
            </a:endParaRPr>
          </a:p>
          <a:p>
            <a:pPr lvl="1"/>
            <a:r>
              <a:rPr lang="en-US" sz="2400" dirty="0">
                <a:latin typeface="+mn-lt"/>
              </a:rPr>
              <a:t>preferred sites: optimize updates at certain sites</a:t>
            </a:r>
            <a:endParaRPr lang="en-US" sz="2400" dirty="0">
              <a:latin typeface="+mn-lt"/>
            </a:endParaRPr>
          </a:p>
          <a:p>
            <a:pPr lvl="1"/>
            <a:r>
              <a:rPr lang="en-US" sz="2400" dirty="0">
                <a:latin typeface="+mn-lt"/>
              </a:rPr>
              <a:t>counting sets: data structure that eliminates conflicts</a:t>
            </a:r>
            <a:endParaRPr lang="en-US" sz="2400" dirty="0">
              <a:latin typeface="+mn-lt"/>
            </a:endParaRPr>
          </a:p>
        </p:txBody>
      </p:sp>
      <p:pic>
        <p:nvPicPr>
          <p:cNvPr id="4" name="图片 3" descr="图片包含 物体, 游戏机, 钟表, 桌子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33364"/>
            <a:ext cx="6732240" cy="143089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</a:rPr>
              <a:t>technique #1: preferred sites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04800" y="1129308"/>
            <a:ext cx="8534400" cy="452596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+mn-lt"/>
              </a:rPr>
              <a:t>Difference between preferred site and primary site</a:t>
            </a:r>
            <a:endParaRPr lang="en-US" altLang="zh-CN" sz="2800" dirty="0">
              <a:latin typeface="+mn-lt"/>
            </a:endParaRPr>
          </a:p>
          <a:p>
            <a:pPr lvl="1"/>
            <a:r>
              <a:rPr lang="en-GB" altLang="zh-CN" sz="2200" dirty="0">
                <a:latin typeface="+mn-lt"/>
              </a:rPr>
              <a:t>primary site is the only site that can update the data.</a:t>
            </a:r>
            <a:endParaRPr lang="en-GB" altLang="zh-CN" sz="2200" dirty="0">
              <a:latin typeface="+mn-lt"/>
            </a:endParaRPr>
          </a:p>
          <a:p>
            <a:pPr lvl="1"/>
            <a:r>
              <a:rPr lang="en-GB" altLang="zh-CN" sz="2200" dirty="0">
                <a:latin typeface="+mn-lt"/>
              </a:rPr>
              <a:t>non-primary sites are entirely read-only</a:t>
            </a:r>
            <a:endParaRPr lang="en-US" altLang="zh-CN" sz="2200" dirty="0">
              <a:latin typeface="+mn-lt"/>
            </a:endParaRPr>
          </a:p>
          <a:p>
            <a:r>
              <a:rPr lang="en-US" altLang="zh-CN" sz="2800" dirty="0">
                <a:latin typeface="+mn-lt"/>
              </a:rPr>
              <a:t>Each object is assigned a preferred site</a:t>
            </a:r>
            <a:endParaRPr lang="en-US" altLang="zh-CN" sz="2800" dirty="0">
              <a:latin typeface="+mn-lt"/>
            </a:endParaRPr>
          </a:p>
          <a:p>
            <a:pPr lvl="1"/>
            <a:r>
              <a:rPr lang="en-US" altLang="zh-CN" sz="2200" dirty="0">
                <a:latin typeface="+mn-lt"/>
              </a:rPr>
              <a:t>transactions that only modify objects at their preferred site</a:t>
            </a:r>
            <a:br>
              <a:rPr lang="en-US" altLang="zh-CN" sz="2200" dirty="0">
                <a:latin typeface="+mn-lt"/>
              </a:rPr>
            </a:br>
            <a:r>
              <a:rPr lang="en-US" altLang="zh-CN" sz="2200" dirty="0">
                <a:latin typeface="+mn-lt"/>
              </a:rPr>
              <a:t>can use </a:t>
            </a:r>
            <a:r>
              <a:rPr lang="en-US" altLang="zh-CN" sz="2200" i="1" dirty="0">
                <a:latin typeface="+mn-lt"/>
              </a:rPr>
              <a:t>fast</a:t>
            </a:r>
            <a:r>
              <a:rPr lang="en-US" altLang="zh-CN" sz="2200" dirty="0">
                <a:latin typeface="+mn-lt"/>
              </a:rPr>
              <a:t> commit (without cross-site communication)</a:t>
            </a:r>
            <a:endParaRPr lang="en-US" altLang="zh-CN" sz="2200" dirty="0">
              <a:latin typeface="+mn-lt"/>
            </a:endParaRPr>
          </a:p>
          <a:p>
            <a:pPr lvl="1"/>
            <a:r>
              <a:rPr lang="en-US" altLang="zh-CN" sz="2200" dirty="0">
                <a:latin typeface="+mn-lt"/>
              </a:rPr>
              <a:t>transactions that modify objects which are not at their preferred site have to use </a:t>
            </a:r>
            <a:r>
              <a:rPr lang="en-US" altLang="zh-CN" sz="2200" i="1" dirty="0">
                <a:latin typeface="+mn-lt"/>
              </a:rPr>
              <a:t>slow</a:t>
            </a:r>
            <a:r>
              <a:rPr lang="en-US" altLang="zh-CN" sz="2200" dirty="0">
                <a:latin typeface="+mn-lt"/>
              </a:rPr>
              <a:t> commit (coordinate with their preferred sites)</a:t>
            </a:r>
            <a:endParaRPr lang="en-US" altLang="zh-CN" sz="2200" dirty="0">
              <a:latin typeface="+mn-lt"/>
            </a:endParaRPr>
          </a:p>
          <a:p>
            <a:pPr lvl="1"/>
            <a:endParaRPr lang="en-US" sz="2200" dirty="0"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</a:rPr>
              <a:t>technique #2: counting sets (</a:t>
            </a:r>
            <a:r>
              <a:rPr lang="en-US" altLang="zh-CN" dirty="0" err="1">
                <a:latin typeface="+mn-lt"/>
              </a:rPr>
              <a:t>csets</a:t>
            </a:r>
            <a:r>
              <a:rPr lang="en-US" altLang="zh-CN" dirty="0">
                <a:latin typeface="+mn-lt"/>
              </a:rPr>
              <a:t>)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04800" y="1129308"/>
            <a:ext cx="8534400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A conflict-free data structure for objects </a:t>
            </a:r>
            <a:r>
              <a:rPr lang="en-GB" altLang="zh-CN" sz="2800" dirty="0">
                <a:latin typeface="+mn-lt"/>
              </a:rPr>
              <a:t>modified frequently from many sites.</a:t>
            </a:r>
            <a:endParaRPr lang="en-GB" altLang="zh-CN" sz="2800" dirty="0">
              <a:latin typeface="+mn-lt"/>
            </a:endParaRPr>
          </a:p>
          <a:p>
            <a:r>
              <a:rPr lang="en-GB" altLang="zh-CN" sz="2800" dirty="0">
                <a:latin typeface="+mn-lt"/>
              </a:rPr>
              <a:t>add(x): increments the counter of x in the </a:t>
            </a:r>
            <a:r>
              <a:rPr lang="en-GB" altLang="zh-CN" sz="2800" dirty="0" err="1">
                <a:latin typeface="+mn-lt"/>
              </a:rPr>
              <a:t>cset</a:t>
            </a:r>
            <a:r>
              <a:rPr lang="en-GB" altLang="zh-CN" sz="2800" dirty="0">
                <a:latin typeface="+mn-lt"/>
              </a:rPr>
              <a:t> </a:t>
            </a:r>
            <a:endParaRPr lang="en-GB" altLang="zh-CN" sz="2800" dirty="0">
              <a:latin typeface="+mn-lt"/>
            </a:endParaRPr>
          </a:p>
          <a:p>
            <a:r>
              <a:rPr lang="en-GB" altLang="zh-CN" sz="2800" dirty="0">
                <a:latin typeface="+mn-lt"/>
              </a:rPr>
              <a:t>rem(x): decrements the counter of x.</a:t>
            </a:r>
            <a:endParaRPr lang="en-GB" altLang="zh-CN" sz="2800" dirty="0">
              <a:latin typeface="+mn-lt"/>
            </a:endParaRPr>
          </a:p>
          <a:p>
            <a:r>
              <a:rPr lang="en-US" altLang="zh-CN" sz="2800" dirty="0">
                <a:latin typeface="+mn-lt"/>
              </a:rPr>
              <a:t>negative count is ok:</a:t>
            </a:r>
            <a:endParaRPr lang="en-US" altLang="zh-CN" sz="2800" dirty="0">
              <a:latin typeface="+mn-lt"/>
            </a:endParaRPr>
          </a:p>
          <a:p>
            <a:pPr lvl="1"/>
            <a:r>
              <a:rPr lang="en-US" altLang="zh-CN" sz="2000" dirty="0">
                <a:latin typeface="+mn-lt"/>
              </a:rPr>
              <a:t>removing from empty set: set with “anti-element”</a:t>
            </a:r>
            <a:endParaRPr lang="en-US" altLang="zh-CN" sz="2000" dirty="0">
              <a:latin typeface="+mn-lt"/>
            </a:endParaRPr>
          </a:p>
          <a:p>
            <a:pPr lvl="1"/>
            <a:r>
              <a:rPr lang="en-US" altLang="zh-CN" sz="2000" dirty="0">
                <a:latin typeface="+mn-lt"/>
              </a:rPr>
              <a:t>increment and decrement always commute, so no conflicts</a:t>
            </a:r>
            <a:endParaRPr lang="en-US" altLang="zh-CN" sz="2000" dirty="0">
              <a:latin typeface="+mn-lt"/>
            </a:endParaRPr>
          </a:p>
          <a:p>
            <a:pPr lvl="1"/>
            <a:endParaRPr lang="en-GB" altLang="zh-CN" dirty="0">
              <a:latin typeface="+mn-lt"/>
            </a:endParaRPr>
          </a:p>
          <a:p>
            <a:pPr lvl="1"/>
            <a:endParaRPr lang="en-US" sz="2600" dirty="0"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How to use </a:t>
            </a:r>
            <a:r>
              <a:rPr lang="en-GB" altLang="zh-CN" dirty="0" err="1">
                <a:latin typeface="+mn-lt"/>
              </a:rPr>
              <a:t>cset</a:t>
            </a:r>
            <a:r>
              <a:rPr lang="en-GB" altLang="zh-CN" dirty="0">
                <a:latin typeface="+mn-lt"/>
              </a:rPr>
              <a:t> in application?</a:t>
            </a:r>
            <a:endParaRPr lang="en-GB" altLang="zh-CN" dirty="0">
              <a:latin typeface="+mn-lt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04800" y="1129308"/>
            <a:ext cx="8534400" cy="4525963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+mn-lt"/>
              </a:rPr>
              <a:t>1. The count is useful to the application</a:t>
            </a:r>
            <a:endParaRPr lang="en-US" altLang="zh-CN" dirty="0">
              <a:latin typeface="+mn-lt"/>
            </a:endParaRPr>
          </a:p>
          <a:p>
            <a:pPr lvl="1"/>
            <a:r>
              <a:rPr lang="en-US" altLang="zh-CN" dirty="0">
                <a:latin typeface="+mn-lt"/>
              </a:rPr>
              <a:t>e.g. </a:t>
            </a:r>
            <a:r>
              <a:rPr lang="en-GB" altLang="zh-CN" dirty="0">
                <a:latin typeface="+mn-lt"/>
              </a:rPr>
              <a:t>a </a:t>
            </a:r>
            <a:r>
              <a:rPr lang="en-GB" altLang="zh-CN" dirty="0" err="1">
                <a:latin typeface="+mn-lt"/>
              </a:rPr>
              <a:t>cset</a:t>
            </a:r>
            <a:r>
              <a:rPr lang="en-GB" altLang="zh-CN" dirty="0">
                <a:latin typeface="+mn-lt"/>
              </a:rPr>
              <a:t> can keep the number of items in a shopping cart, count represents the number of a data item</a:t>
            </a:r>
            <a:endParaRPr lang="en-GB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2. Hiding the count from user</a:t>
            </a:r>
            <a:endParaRPr lang="en-GB" altLang="zh-CN" dirty="0">
              <a:latin typeface="+mn-lt"/>
            </a:endParaRPr>
          </a:p>
          <a:p>
            <a:pPr lvl="1"/>
            <a:r>
              <a:rPr lang="en-GB" altLang="zh-CN" dirty="0">
                <a:latin typeface="+mn-lt"/>
              </a:rPr>
              <a:t>e.g. a </a:t>
            </a:r>
            <a:r>
              <a:rPr lang="en-GB" altLang="zh-CN" dirty="0" err="1">
                <a:latin typeface="+mn-lt"/>
              </a:rPr>
              <a:t>cset</a:t>
            </a:r>
            <a:r>
              <a:rPr lang="en-GB" altLang="zh-CN" dirty="0">
                <a:latin typeface="+mn-lt"/>
              </a:rPr>
              <a:t> can keep a list of friends, messages, active users, or photo albums</a:t>
            </a:r>
            <a:endParaRPr lang="en-GB" altLang="zh-CN" dirty="0">
              <a:latin typeface="+mn-lt"/>
            </a:endParaRPr>
          </a:p>
          <a:p>
            <a:pPr lvl="1"/>
            <a:r>
              <a:rPr lang="en-GB" altLang="zh-CN" dirty="0">
                <a:latin typeface="+mn-lt"/>
              </a:rPr>
              <a:t>treating a count of one or more as present in the set, and count of zero or less as absent from the set. </a:t>
            </a:r>
            <a:endParaRPr lang="en-US" altLang="zh-CN" dirty="0">
              <a:latin typeface="+mn-lt"/>
            </a:endParaRPr>
          </a:p>
          <a:p>
            <a:pPr lvl="1"/>
            <a:endParaRPr lang="en-US" sz="2200" dirty="0"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dirty="0">
                <a:latin typeface="+mn-lt"/>
              </a:rPr>
              <a:t>3. </a:t>
            </a:r>
            <a:r>
              <a:rPr lang="en-GB" altLang="zh-CN" sz="4400" dirty="0">
                <a:latin typeface="+mn-lt"/>
              </a:rPr>
              <a:t>DESIGN AND ALGORITHMS</a:t>
            </a:r>
            <a:br>
              <a:rPr lang="en-GB" altLang="zh-CN" dirty="0"/>
            </a:br>
            <a:br>
              <a:rPr lang="en-GB" altLang="zh-CN" dirty="0"/>
            </a:br>
            <a:endParaRPr lang="zh-CN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Versions</a:t>
            </a:r>
            <a:endParaRPr lang="en-GB" altLang="zh-CN" dirty="0">
              <a:latin typeface="+mn-lt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04800" y="1129308"/>
            <a:ext cx="8534400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Each object has a version number </a:t>
            </a:r>
            <a:r>
              <a:rPr lang="en-GB" sz="2800" dirty="0">
                <a:latin typeface="+mn-lt"/>
              </a:rPr>
              <a:t>&lt;</a:t>
            </a:r>
            <a:r>
              <a:rPr lang="en-GB" altLang="zh-CN" sz="2800" i="1" dirty="0">
                <a:latin typeface="+mn-lt"/>
              </a:rPr>
              <a:t>site, </a:t>
            </a:r>
            <a:r>
              <a:rPr lang="en-GB" altLang="zh-CN" sz="2800" i="1" dirty="0" err="1">
                <a:latin typeface="+mn-lt"/>
              </a:rPr>
              <a:t>seqno</a:t>
            </a:r>
            <a:r>
              <a:rPr lang="en-GB" altLang="zh-CN" sz="2800" dirty="0">
                <a:latin typeface="+mn-lt"/>
              </a:rPr>
              <a:t>&gt;</a:t>
            </a:r>
            <a:endParaRPr lang="en-GB" altLang="zh-CN" sz="2800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A version number is assigned to a transaction when it commits</a:t>
            </a:r>
            <a:endParaRPr lang="en-US" altLang="zh-CN" dirty="0">
              <a:latin typeface="+mn-lt"/>
            </a:endParaRPr>
          </a:p>
          <a:p>
            <a:pPr lvl="1"/>
            <a:r>
              <a:rPr lang="en-US" altLang="zh-CN" dirty="0">
                <a:latin typeface="+mn-lt"/>
              </a:rPr>
              <a:t>site: site where the transaction executed</a:t>
            </a:r>
            <a:endParaRPr lang="en-US" altLang="zh-CN" dirty="0">
              <a:latin typeface="+mn-lt"/>
            </a:endParaRPr>
          </a:p>
          <a:p>
            <a:pPr lvl="1"/>
            <a:r>
              <a:rPr lang="en-US" altLang="zh-CN" dirty="0" err="1">
                <a:latin typeface="+mn-lt"/>
              </a:rPr>
              <a:t>seqno</a:t>
            </a:r>
            <a:r>
              <a:rPr lang="en-US" altLang="zh-CN" dirty="0">
                <a:latin typeface="+mn-lt"/>
              </a:rPr>
              <a:t>: a sequence number local to that site</a:t>
            </a:r>
            <a:endParaRPr lang="en-US" altLang="zh-CN" dirty="0"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Vector timestamps</a:t>
            </a:r>
            <a:endParaRPr lang="en-GB" altLang="zh-CN" dirty="0">
              <a:latin typeface="+mn-lt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04800" y="1129308"/>
            <a:ext cx="8534400" cy="4525963"/>
          </a:xfrm>
        </p:spPr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A vector timestamp represents a snapshot.</a:t>
            </a:r>
            <a:endParaRPr lang="en-GB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It contains a sequence number for each site, indicating how many transactions of that site are reflected in the snapshot.</a:t>
            </a:r>
            <a:endParaRPr lang="en-GB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A transaction is assigned a vector timestamp </a:t>
            </a:r>
            <a:r>
              <a:rPr lang="en-GB" altLang="zh-CN" i="1" dirty="0" err="1">
                <a:latin typeface="+mn-lt"/>
              </a:rPr>
              <a:t>startVTS</a:t>
            </a:r>
            <a:r>
              <a:rPr lang="en-GB" altLang="zh-CN" dirty="0">
                <a:latin typeface="+mn-lt"/>
              </a:rPr>
              <a:t> when it starts.</a:t>
            </a:r>
            <a:endParaRPr lang="en-GB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e.g. &lt;2, 4, 5&gt; means that the snapshot contains 2 transactions from site 1, 4 from site 2, and 5 from site 3.</a:t>
            </a:r>
            <a:endParaRPr lang="en-GB" altLang="zh-CN" dirty="0">
              <a:latin typeface="+mn-lt"/>
            </a:endParaRPr>
          </a:p>
          <a:p>
            <a:endParaRPr lang="en-US" sz="2200" dirty="0"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Variables at server on each site</a:t>
            </a:r>
            <a:endParaRPr lang="en-GB" altLang="zh-CN" dirty="0">
              <a:latin typeface="+mn-lt"/>
            </a:endParaRPr>
          </a:p>
        </p:txBody>
      </p:sp>
      <p:pic>
        <p:nvPicPr>
          <p:cNvPr id="4" name="内容占位符 3" descr="手机屏幕截图&#10;&#10;描述已自动生成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9308"/>
            <a:ext cx="9144000" cy="332670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Executing transactions</a:t>
            </a:r>
            <a:endParaRPr lang="en-GB" altLang="zh-CN" dirty="0">
              <a:latin typeface="+mn-lt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>
                <a:latin typeface="+mn-lt"/>
              </a:rPr>
              <a:t>startTx</a:t>
            </a:r>
            <a:r>
              <a:rPr lang="en-US" altLang="zh-CN" dirty="0">
                <a:latin typeface="+mn-lt"/>
              </a:rPr>
              <a:t>(</a:t>
            </a:r>
            <a:r>
              <a:rPr lang="en-US" altLang="zh-CN" i="1" dirty="0">
                <a:latin typeface="+mn-lt"/>
              </a:rPr>
              <a:t>x</a:t>
            </a:r>
            <a:r>
              <a:rPr lang="en-US" altLang="zh-CN" dirty="0">
                <a:latin typeface="+mn-lt"/>
              </a:rPr>
              <a:t>): </a:t>
            </a:r>
            <a:r>
              <a:rPr lang="en-GB" altLang="zh-CN" dirty="0">
                <a:latin typeface="+mn-lt"/>
              </a:rPr>
              <a:t>obtains a new start vector timestamp </a:t>
            </a:r>
            <a:r>
              <a:rPr lang="en-GB" altLang="zh-CN" dirty="0" err="1">
                <a:latin typeface="+mn-lt"/>
              </a:rPr>
              <a:t>startVTS</a:t>
            </a:r>
            <a:endParaRPr lang="en-GB" altLang="zh-CN" dirty="0">
              <a:latin typeface="+mn-lt"/>
            </a:endParaRPr>
          </a:p>
          <a:p>
            <a:endParaRPr lang="en-GB" altLang="zh-CN" dirty="0">
              <a:latin typeface="+mn-lt"/>
            </a:endParaRPr>
          </a:p>
          <a:p>
            <a:endParaRPr lang="en-GB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write an object:  stores this update in a temporary buffer </a:t>
            </a:r>
            <a:r>
              <a:rPr lang="en-GB" altLang="zh-CN" i="1" dirty="0" err="1">
                <a:latin typeface="+mn-lt"/>
              </a:rPr>
              <a:t>x.updates</a:t>
            </a:r>
            <a:r>
              <a:rPr lang="en-GB" altLang="zh-CN" i="1" dirty="0">
                <a:latin typeface="+mn-lt"/>
              </a:rPr>
              <a:t>.</a:t>
            </a:r>
            <a:endParaRPr lang="en-GB" altLang="zh-CN" i="1" dirty="0">
              <a:latin typeface="+mn-lt"/>
            </a:endParaRPr>
          </a:p>
          <a:p>
            <a:endParaRPr lang="en-GB" altLang="zh-CN" dirty="0">
              <a:latin typeface="+mn-lt"/>
            </a:endParaRPr>
          </a:p>
          <a:p>
            <a:pPr marL="0" indent="0">
              <a:buNone/>
            </a:pPr>
            <a:endParaRPr lang="en-GB" altLang="zh-CN" dirty="0">
              <a:latin typeface="+mn-lt"/>
            </a:endParaRPr>
          </a:p>
          <a:p>
            <a:endParaRPr lang="zh-CN" altLang="en-US" dirty="0"/>
          </a:p>
        </p:txBody>
      </p:sp>
      <p:pic>
        <p:nvPicPr>
          <p:cNvPr id="7" name="图片 6" descr="文本, 信件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755" y="2365643"/>
            <a:ext cx="3911511" cy="1368152"/>
          </a:xfrm>
          <a:prstGeom prst="rect">
            <a:avLst/>
          </a:prstGeom>
        </p:spPr>
      </p:pic>
      <p:pic>
        <p:nvPicPr>
          <p:cNvPr id="9" name="图片 8" descr="文本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39" y="4225652"/>
            <a:ext cx="8614322" cy="108367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Executing transactions</a:t>
            </a:r>
            <a:endParaRPr lang="en-GB" altLang="zh-CN" dirty="0">
              <a:latin typeface="+mn-lt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</a:rPr>
              <a:t>read an object</a:t>
            </a:r>
            <a:endParaRPr lang="en-GB" altLang="zh-CN" dirty="0">
              <a:latin typeface="+mn-lt"/>
            </a:endParaRPr>
          </a:p>
          <a:p>
            <a:pPr marL="0" indent="0">
              <a:buNone/>
            </a:pPr>
            <a:endParaRPr lang="en-GB" altLang="zh-CN" dirty="0">
              <a:latin typeface="+mn-lt"/>
            </a:endParaRPr>
          </a:p>
          <a:p>
            <a:endParaRPr lang="zh-CN" altLang="en-US" dirty="0"/>
          </a:p>
        </p:txBody>
      </p:sp>
      <p:pic>
        <p:nvPicPr>
          <p:cNvPr id="4" name="图片 3" descr="文本, 信件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6" y="2137420"/>
            <a:ext cx="8712968" cy="266976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>
                <a:latin typeface="+mn-lt"/>
              </a:rPr>
              <a:t>Fast commit</a:t>
            </a:r>
            <a:endParaRPr lang="en-GB" altLang="zh-CN" dirty="0">
              <a:latin typeface="+mn-lt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lang="en-GB" altLang="zh-CN" dirty="0">
                <a:latin typeface="+mn-lt"/>
              </a:rPr>
              <a:t>Write-set has only objects with a local preferred site.</a:t>
            </a:r>
            <a:endParaRPr lang="en-GB" altLang="zh-CN" dirty="0">
              <a:latin typeface="+mn-lt"/>
            </a:endParaRPr>
          </a:p>
          <a:p>
            <a:pPr marL="0" indent="0">
              <a:buNone/>
            </a:pPr>
            <a:endParaRPr lang="en-GB" altLang="zh-CN" dirty="0">
              <a:latin typeface="+mn-lt"/>
            </a:endParaRPr>
          </a:p>
          <a:p>
            <a:endParaRPr lang="zh-CN" altLang="en-US" dirty="0"/>
          </a:p>
        </p:txBody>
      </p:sp>
      <p:pic>
        <p:nvPicPr>
          <p:cNvPr id="6" name="图片 5" descr="手机屏幕截图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14600"/>
            <a:ext cx="7188018" cy="399678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>
                <a:latin typeface="+mn-lt"/>
                <a:sym typeface="+mn-ea"/>
              </a:rPr>
              <a:t>Fast commit</a:t>
            </a:r>
            <a:endParaRPr lang="en-US" altLang="en-US"/>
          </a:p>
        </p:txBody>
      </p:sp>
      <p:pic>
        <p:nvPicPr>
          <p:cNvPr id="4" name="Content Placeholder 3" descr="Screenshot_20210321_092228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66825" y="1333500"/>
            <a:ext cx="6609715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Slow commit</a:t>
            </a:r>
            <a:endParaRPr lang="en-GB" altLang="zh-CN" dirty="0">
              <a:latin typeface="+mn-lt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17848" y="1161406"/>
            <a:ext cx="8568952" cy="3627620"/>
          </a:xfrm>
        </p:spPr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Write a regular object whose preferred site is not local.</a:t>
            </a:r>
            <a:endParaRPr lang="en-GB" altLang="zh-CN" dirty="0">
              <a:latin typeface="+mn-lt"/>
            </a:endParaRPr>
          </a:p>
          <a:p>
            <a:endParaRPr lang="en-GB" altLang="zh-CN" dirty="0">
              <a:latin typeface="+mn-lt"/>
            </a:endParaRPr>
          </a:p>
          <a:p>
            <a:r>
              <a:rPr lang="en-GB" altLang="zh-CN" dirty="0">
                <a:latin typeface="+mn-lt"/>
              </a:rPr>
              <a:t>Use two-phase commit to avoid conflicts with instances of fast commit and other instances of slow commit.</a:t>
            </a:r>
            <a:endParaRPr lang="en-GB" altLang="zh-CN" dirty="0">
              <a:latin typeface="+mn-lt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Slow commit</a:t>
            </a:r>
            <a:endParaRPr lang="en-GB" altLang="zh-CN" dirty="0">
              <a:latin typeface="+mn-lt"/>
            </a:endParaRPr>
          </a:p>
        </p:txBody>
      </p:sp>
      <p:pic>
        <p:nvPicPr>
          <p:cNvPr id="4" name="图片 3" descr="文本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5" y="1005840"/>
            <a:ext cx="44767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  <a:sym typeface="+mn-ea"/>
              </a:rPr>
              <a:t>Slow commit</a:t>
            </a:r>
            <a:endParaRPr lang="en-US"/>
          </a:p>
        </p:txBody>
      </p:sp>
      <p:pic>
        <p:nvPicPr>
          <p:cNvPr id="4" name="Content Placeholder 3" descr="Screenshot_20210321_09253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21105" y="1333500"/>
            <a:ext cx="6700520" cy="37719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Asynchronous propagation</a:t>
            </a:r>
            <a:endParaRPr lang="en-GB" altLang="zh-CN" dirty="0">
              <a:latin typeface="+mn-lt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79512" y="1273324"/>
            <a:ext cx="8712968" cy="3627620"/>
          </a:xfrm>
        </p:spPr>
        <p:txBody>
          <a:bodyPr>
            <a:normAutofit fontScale="87500"/>
          </a:bodyPr>
          <a:lstStyle/>
          <a:p>
            <a:r>
              <a:rPr lang="zh-CN" altLang="en-US" dirty="0"/>
              <a:t>After commit, transactions are propagated to other sites.</a:t>
            </a:r>
            <a:endParaRPr lang="zh-CN" altLang="en-US" dirty="0"/>
          </a:p>
          <a:p>
            <a:r>
              <a:rPr lang="zh-CN" altLang="en-US" dirty="0"/>
              <a:t>Site receives a transaction x and sends an ACK.</a:t>
            </a:r>
            <a:endParaRPr lang="zh-CN" altLang="en-US" dirty="0"/>
          </a:p>
          <a:p>
            <a:r>
              <a:rPr lang="zh-CN" altLang="en-US" dirty="0"/>
              <a:t>When transaction is received by at least f+1 sites (for</a:t>
            </a:r>
            <a:r>
              <a:rPr lang="en-US" altLang="zh-CN" dirty="0"/>
              <a:t> </a:t>
            </a:r>
            <a:r>
              <a:rPr lang="zh-CN" altLang="en-US" dirty="0"/>
              <a:t>some), than it is marked as disaster-safe and all sites</a:t>
            </a:r>
            <a:r>
              <a:rPr lang="en-US" altLang="zh-CN" dirty="0"/>
              <a:t> </a:t>
            </a:r>
            <a:r>
              <a:rPr lang="zh-CN" altLang="en-US" dirty="0"/>
              <a:t>are notified.</a:t>
            </a:r>
            <a:endParaRPr lang="zh-CN" altLang="en-US" dirty="0"/>
          </a:p>
          <a:p>
            <a:r>
              <a:rPr lang="zh-CN" altLang="en-US" dirty="0"/>
              <a:t>Sites merges transaction x when all transactions from x.startVTS are merged and x is disaster-safe.</a:t>
            </a:r>
            <a:endParaRPr lang="zh-CN" altLang="en-US" dirty="0"/>
          </a:p>
          <a:p>
            <a:r>
              <a:rPr lang="zh-CN" altLang="en-US" dirty="0"/>
              <a:t>When x is committed at all sites, it is marked as</a:t>
            </a:r>
            <a:r>
              <a:rPr lang="en-US" altLang="zh-CN" dirty="0"/>
              <a:t> </a:t>
            </a:r>
            <a:r>
              <a:rPr lang="zh-CN" altLang="en-US" dirty="0"/>
              <a:t>globally-visible.</a:t>
            </a:r>
            <a:endParaRPr lang="zh-CN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Architecture</a:t>
            </a:r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25" y="1129030"/>
            <a:ext cx="5270500" cy="412559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27075" y="2700655"/>
            <a:ext cx="1410335" cy="98171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en-US"/>
              <a:t>configuration service</a:t>
            </a:r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</a:t>
            </a:r>
            <a:r>
              <a:rPr lang="en-US" dirty="0"/>
              <a:t>calability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>
                <a:latin typeface="+mn-lt"/>
                <a:ea typeface="+mn-lt"/>
              </a:rPr>
              <a:t>walter</a:t>
            </a:r>
            <a:r>
              <a:rPr lang="en-US" sz="2400" dirty="0">
                <a:latin typeface="+mn-lt"/>
                <a:ea typeface="+mn-lt"/>
              </a:rPr>
              <a:t> server can be scalability bottleneck on site</a:t>
            </a:r>
            <a:endParaRPr lang="en-US" sz="2400" dirty="0">
              <a:latin typeface="+mn-lt"/>
              <a:ea typeface="+mn-lt"/>
            </a:endParaRPr>
          </a:p>
          <a:p>
            <a:r>
              <a:rPr lang="en-US" sz="2400" dirty="0">
                <a:latin typeface="+mn-lt"/>
                <a:ea typeface="+mn-lt"/>
              </a:rPr>
              <a:t>solutions</a:t>
            </a:r>
            <a:endParaRPr lang="en-US" sz="2400" dirty="0">
              <a:latin typeface="+mn-lt"/>
              <a:ea typeface="+mn-lt"/>
            </a:endParaRPr>
          </a:p>
          <a:p>
            <a:pPr marL="457200" lvl="1" indent="0">
              <a:buNone/>
            </a:pPr>
            <a:r>
              <a:rPr lang="en-US" sz="2400" dirty="0">
                <a:latin typeface="+mn-lt"/>
                <a:ea typeface="+mn-lt"/>
              </a:rPr>
              <a:t>1. smaller sites, many per data center</a:t>
            </a:r>
            <a:endParaRPr lang="en-US" sz="2400" dirty="0">
              <a:latin typeface="+mn-lt"/>
              <a:ea typeface="+mn-lt"/>
            </a:endParaRPr>
          </a:p>
          <a:p>
            <a:pPr marL="971550" lvl="1" indent="-514350">
              <a:buAutoNum type="arabicPeriod"/>
            </a:pPr>
            <a:endParaRPr lang="en-US" sz="2400" dirty="0">
              <a:latin typeface="+mn-lt"/>
              <a:ea typeface="+mn-lt"/>
            </a:endParaRPr>
          </a:p>
          <a:p>
            <a:pPr marL="971550" lvl="1" indent="-514350">
              <a:buAutoNum type="arabicPeriod"/>
            </a:pPr>
            <a:endParaRPr lang="en-US" sz="2400" dirty="0">
              <a:latin typeface="+mn-lt"/>
              <a:ea typeface="+mn-lt"/>
            </a:endParaRPr>
          </a:p>
          <a:p>
            <a:pPr marL="457200" lvl="1" indent="0">
              <a:buNone/>
            </a:pPr>
            <a:endParaRPr lang="en-US" sz="2400" dirty="0">
              <a:latin typeface="+mn-lt"/>
              <a:ea typeface="+mn-lt"/>
            </a:endParaRPr>
          </a:p>
          <a:p>
            <a:pPr marL="457200" lvl="1" indent="0">
              <a:buNone/>
            </a:pPr>
            <a:r>
              <a:rPr lang="en-US" sz="2400" dirty="0">
                <a:latin typeface="+mn-lt"/>
                <a:ea typeface="+mn-lt"/>
              </a:rPr>
              <a:t>2. distribute </a:t>
            </a:r>
            <a:r>
              <a:rPr lang="en-US" sz="2400" dirty="0" err="1">
                <a:latin typeface="+mn-lt"/>
                <a:ea typeface="+mn-lt"/>
              </a:rPr>
              <a:t>walter</a:t>
            </a:r>
            <a:r>
              <a:rPr lang="en-US" sz="2400" dirty="0">
                <a:latin typeface="+mn-lt"/>
                <a:ea typeface="+mn-lt"/>
              </a:rPr>
              <a:t> server</a:t>
            </a:r>
            <a:endParaRPr lang="en-US" sz="2400" dirty="0">
              <a:latin typeface="+mn-lt"/>
              <a:ea typeface="+mn-lt"/>
            </a:endParaRPr>
          </a:p>
          <a:p>
            <a:pPr marL="857250" lvl="2" indent="0">
              <a:buNone/>
            </a:pPr>
            <a:r>
              <a:rPr lang="en-US" sz="2400" dirty="0">
                <a:latin typeface="+mn-lt"/>
                <a:ea typeface="+mn-lt"/>
              </a:rPr>
              <a:t>replace commit with distributed commit</a:t>
            </a:r>
            <a:endParaRPr lang="en-US" sz="2400" dirty="0">
              <a:latin typeface="+mn-lt"/>
              <a:ea typeface="+mn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49500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Rounded Rectangle 4"/>
          <p:cNvSpPr/>
          <p:nvPr/>
        </p:nvSpPr>
        <p:spPr>
          <a:xfrm>
            <a:off x="3175000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6" name="Rounded Rectangle 5"/>
          <p:cNvSpPr/>
          <p:nvPr/>
        </p:nvSpPr>
        <p:spPr>
          <a:xfrm>
            <a:off x="2349500" y="3381713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7" name="Rounded Rectangle 6"/>
          <p:cNvSpPr/>
          <p:nvPr/>
        </p:nvSpPr>
        <p:spPr>
          <a:xfrm>
            <a:off x="3175000" y="3408058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Rounded Rectangle 7"/>
          <p:cNvSpPr/>
          <p:nvPr/>
        </p:nvSpPr>
        <p:spPr>
          <a:xfrm>
            <a:off x="4508500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Rounded Rectangle 8"/>
          <p:cNvSpPr/>
          <p:nvPr/>
        </p:nvSpPr>
        <p:spPr>
          <a:xfrm>
            <a:off x="5334000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0" name="Rounded Rectangle 9"/>
          <p:cNvSpPr/>
          <p:nvPr/>
        </p:nvSpPr>
        <p:spPr>
          <a:xfrm>
            <a:off x="4508500" y="3381713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1" name="Rounded Rectangle 10"/>
          <p:cNvSpPr/>
          <p:nvPr/>
        </p:nvSpPr>
        <p:spPr>
          <a:xfrm>
            <a:off x="5334000" y="3408058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2" name="TextBox 11"/>
          <p:cNvSpPr txBox="1"/>
          <p:nvPr/>
        </p:nvSpPr>
        <p:spPr>
          <a:xfrm>
            <a:off x="2525138" y="3855393"/>
            <a:ext cx="162306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data center 1</a:t>
            </a:r>
            <a:endParaRPr lang="en-US" sz="15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718443" y="3855393"/>
            <a:ext cx="162306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data center 2</a:t>
            </a:r>
            <a:endParaRPr lang="en-US" sz="15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2359025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5" name="Rounded Rectangle 14"/>
          <p:cNvSpPr/>
          <p:nvPr/>
        </p:nvSpPr>
        <p:spPr>
          <a:xfrm>
            <a:off x="3184525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6" name="Rounded Rectangle 15"/>
          <p:cNvSpPr/>
          <p:nvPr/>
        </p:nvSpPr>
        <p:spPr>
          <a:xfrm>
            <a:off x="2359025" y="3381713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7" name="Rounded Rectangle 16"/>
          <p:cNvSpPr/>
          <p:nvPr/>
        </p:nvSpPr>
        <p:spPr>
          <a:xfrm>
            <a:off x="3175000" y="3408058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8" name="Rounded Rectangle 17"/>
          <p:cNvSpPr/>
          <p:nvPr/>
        </p:nvSpPr>
        <p:spPr>
          <a:xfrm>
            <a:off x="2359025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9" name="Rounded Rectangle 18"/>
          <p:cNvSpPr/>
          <p:nvPr/>
        </p:nvSpPr>
        <p:spPr>
          <a:xfrm>
            <a:off x="3184525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0" name="Rounded Rectangle 19"/>
          <p:cNvSpPr/>
          <p:nvPr/>
        </p:nvSpPr>
        <p:spPr>
          <a:xfrm>
            <a:off x="2359025" y="3381713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1" name="Rounded Rectangle 20"/>
          <p:cNvSpPr/>
          <p:nvPr/>
        </p:nvSpPr>
        <p:spPr>
          <a:xfrm>
            <a:off x="4508500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" name="TextBox 11"/>
          <p:cNvSpPr txBox="1"/>
          <p:nvPr/>
        </p:nvSpPr>
        <p:spPr>
          <a:xfrm>
            <a:off x="2525138" y="3855393"/>
            <a:ext cx="162306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data center 1</a:t>
            </a:r>
            <a:endParaRPr lang="en-US" sz="1500" b="1" dirty="0"/>
          </a:p>
        </p:txBody>
      </p:sp>
      <p:sp>
        <p:nvSpPr>
          <p:cNvPr id="23" name="Rounded Rectangle 22"/>
          <p:cNvSpPr/>
          <p:nvPr/>
        </p:nvSpPr>
        <p:spPr>
          <a:xfrm>
            <a:off x="3175000" y="3408058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4" name="Rounded Rectangle 23"/>
          <p:cNvSpPr/>
          <p:nvPr/>
        </p:nvSpPr>
        <p:spPr>
          <a:xfrm>
            <a:off x="2359025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5" name="Rounded Rectangle 24"/>
          <p:cNvSpPr/>
          <p:nvPr/>
        </p:nvSpPr>
        <p:spPr>
          <a:xfrm>
            <a:off x="3184525" y="2857500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6" name="Rounded Rectangle 25"/>
          <p:cNvSpPr/>
          <p:nvPr/>
        </p:nvSpPr>
        <p:spPr>
          <a:xfrm>
            <a:off x="2359025" y="3381713"/>
            <a:ext cx="698500" cy="4445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+mn-lt"/>
              </a:rPr>
              <a:t>Site failure</a:t>
            </a:r>
            <a:endParaRPr lang="en-GB" altLang="zh-CN" dirty="0">
              <a:latin typeface="+mn-lt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41228" y="1129308"/>
            <a:ext cx="8881185" cy="4525963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Two options to handle a site failure</a:t>
            </a:r>
            <a:endParaRPr lang="en-US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Conservative: block writes whose preferred site failed</a:t>
            </a:r>
            <a:endParaRPr lang="en-US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Aggressive: re-assign preferred site elsewhere</a:t>
            </a:r>
            <a:endParaRPr lang="en-US" dirty="0">
              <a:latin typeface="+mn-lt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Rounded Rectangular Callout 4"/>
          <p:cNvSpPr/>
          <p:nvPr/>
        </p:nvSpPr>
        <p:spPr>
          <a:xfrm>
            <a:off x="1755704" y="3649588"/>
            <a:ext cx="5632591" cy="1603022"/>
          </a:xfrm>
          <a:prstGeom prst="wedgeRoundRectCallout">
            <a:avLst>
              <a:gd name="adj1" fmla="val -34775"/>
              <a:gd name="adj2" fmla="val -106286"/>
              <a:gd name="adj3" fmla="val 16667"/>
            </a:avLst>
          </a:prstGeom>
          <a:solidFill>
            <a:srgbClr val="F9FFA1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dirty="0">
                <a:solidFill>
                  <a:srgbClr val="FF6600"/>
                </a:solidFill>
              </a:rPr>
              <a:t>Warning</a:t>
            </a:r>
            <a:r>
              <a:rPr lang="en-US" sz="2800" dirty="0">
                <a:solidFill>
                  <a:schemeClr val="tx1"/>
                </a:solidFill>
              </a:rPr>
              <a:t>: Committed but not-yet-replicated transactions may be lost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dirty="0">
                <a:latin typeface="+mn-lt"/>
              </a:rPr>
              <a:t>4. </a:t>
            </a:r>
            <a:r>
              <a:rPr lang="en-US" altLang="en-US" sz="4400" dirty="0">
                <a:latin typeface="+mn-lt"/>
              </a:rPr>
              <a:t>IMPLEMENTATION AND APPLICATIONS</a:t>
            </a:r>
            <a:br>
              <a:rPr lang="en-GB" altLang="zh-CN" dirty="0"/>
            </a:br>
            <a:br>
              <a:rPr lang="en-GB" altLang="zh-CN" dirty="0"/>
            </a:br>
            <a:endParaRPr lang="zh-CN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Walter API</a:t>
            </a:r>
            <a:endParaRPr lang="en-US" altLang="en-US"/>
          </a:p>
        </p:txBody>
      </p:sp>
      <p:pic>
        <p:nvPicPr>
          <p:cNvPr id="5" name="Picture 4" descr="Screenshot_20210321_1354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0040" y="916940"/>
            <a:ext cx="5963920" cy="458914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W</a:t>
            </a:r>
            <a:r>
              <a:rPr lang="en-US" dirty="0" err="1"/>
              <a:t>altSocial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55" y="1333500"/>
            <a:ext cx="7916545" cy="4026535"/>
          </a:xfrm>
        </p:spPr>
        <p:txBody>
          <a:bodyPr>
            <a:normAutofit fontScale="32500" lnSpcReduction="10000"/>
          </a:bodyPr>
          <a:lstStyle/>
          <a:p>
            <a:pPr marL="6858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simple social networking application</a:t>
            </a:r>
            <a:endParaRPr lang="en-US" sz="8000" dirty="0">
              <a:latin typeface="+mn-lt"/>
              <a:ea typeface="+mn-lt"/>
            </a:endParaRPr>
          </a:p>
          <a:p>
            <a:pPr marL="6858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supports common operations, such as</a:t>
            </a:r>
            <a:endParaRPr lang="en-US" sz="8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befriend</a:t>
            </a:r>
            <a:endParaRPr lang="en-US" sz="8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post message on wall</a:t>
            </a:r>
            <a:endParaRPr lang="en-US" sz="8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read info</a:t>
            </a:r>
            <a:endParaRPr lang="en-US" sz="8000" dirty="0">
              <a:latin typeface="+mn-lt"/>
              <a:ea typeface="+mn-lt"/>
            </a:endParaRPr>
          </a:p>
          <a:p>
            <a:pPr marL="6858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uses counting sets</a:t>
            </a:r>
            <a:endParaRPr lang="en-US" sz="8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friends list, message list</a:t>
            </a:r>
            <a:endParaRPr lang="en-US" sz="8000" dirty="0">
              <a:latin typeface="+mn-lt"/>
              <a:ea typeface="+mn-lt"/>
            </a:endParaRPr>
          </a:p>
          <a:p>
            <a:pPr marL="6858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preferred site</a:t>
            </a:r>
            <a:endParaRPr lang="en-US" sz="8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site close to user</a:t>
            </a:r>
            <a:endParaRPr lang="en-US" sz="8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8000" dirty="0">
                <a:latin typeface="+mn-lt"/>
                <a:ea typeface="+mn-lt"/>
              </a:rPr>
              <a:t>where user logs into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53000" y="2413000"/>
            <a:ext cx="2857500" cy="263017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/* befriend operation */</a:t>
            </a:r>
            <a:endParaRPr lang="en-US" sz="1500" dirty="0"/>
          </a:p>
          <a:p>
            <a:r>
              <a:rPr lang="en-US" sz="1500" dirty="0" err="1"/>
              <a:t>Tx</a:t>
            </a:r>
            <a:r>
              <a:rPr lang="en-US" sz="1500" dirty="0"/>
              <a:t> </a:t>
            </a:r>
            <a:r>
              <a:rPr lang="en-US" sz="1500" i="1" dirty="0"/>
              <a:t>x</a:t>
            </a:r>
            <a:r>
              <a:rPr lang="en-US" sz="1500" dirty="0"/>
              <a:t>;</a:t>
            </a:r>
            <a:endParaRPr lang="en-US" sz="1500" dirty="0"/>
          </a:p>
          <a:p>
            <a:r>
              <a:rPr lang="en-US" sz="1500" i="1" dirty="0" err="1"/>
              <a:t>x</a:t>
            </a:r>
            <a:r>
              <a:rPr lang="en-US" sz="1500" dirty="0" err="1"/>
              <a:t>.</a:t>
            </a:r>
            <a:r>
              <a:rPr lang="en-US" sz="1500" b="1" dirty="0" err="1"/>
              <a:t>start</a:t>
            </a:r>
            <a:r>
              <a:rPr lang="en-US" sz="1500" dirty="0"/>
              <a:t>();</a:t>
            </a:r>
            <a:endParaRPr lang="en-US" sz="1500" dirty="0"/>
          </a:p>
          <a:p>
            <a:endParaRPr lang="en-US" sz="500" dirty="0"/>
          </a:p>
          <a:p>
            <a:r>
              <a:rPr lang="en-US" sz="1500" i="1" dirty="0" err="1"/>
              <a:t>x</a:t>
            </a:r>
            <a:r>
              <a:rPr lang="en-US" sz="1500" dirty="0" err="1"/>
              <a:t>.</a:t>
            </a:r>
            <a:r>
              <a:rPr lang="en-US" sz="1500" b="1" dirty="0" err="1"/>
              <a:t>read</a:t>
            </a:r>
            <a:r>
              <a:rPr lang="en-US" sz="1500" dirty="0"/>
              <a:t>(</a:t>
            </a:r>
            <a:r>
              <a:rPr lang="en-US" sz="1500" i="1" dirty="0" err="1"/>
              <a:t>oidA</a:t>
            </a:r>
            <a:r>
              <a:rPr lang="en-US" sz="1500" dirty="0"/>
              <a:t>, </a:t>
            </a:r>
            <a:r>
              <a:rPr lang="en-US" sz="1500" i="1" dirty="0"/>
              <a:t>&amp;</a:t>
            </a:r>
            <a:r>
              <a:rPr lang="en-US" sz="1500" i="1" dirty="0" err="1"/>
              <a:t>profileA</a:t>
            </a:r>
            <a:r>
              <a:rPr lang="en-US" sz="1500" dirty="0"/>
              <a:t>);</a:t>
            </a:r>
            <a:endParaRPr lang="en-US" sz="1500" dirty="0"/>
          </a:p>
          <a:p>
            <a:r>
              <a:rPr lang="en-US" sz="1500" i="1" dirty="0" err="1"/>
              <a:t>x</a:t>
            </a:r>
            <a:r>
              <a:rPr lang="en-US" sz="1500" dirty="0" err="1"/>
              <a:t>.</a:t>
            </a:r>
            <a:r>
              <a:rPr lang="en-US" sz="1500" b="1" dirty="0" err="1"/>
              <a:t>read</a:t>
            </a:r>
            <a:r>
              <a:rPr lang="en-US" sz="1500" dirty="0"/>
              <a:t>(</a:t>
            </a:r>
            <a:r>
              <a:rPr lang="en-US" sz="1500" i="1" dirty="0" err="1"/>
              <a:t>oidB</a:t>
            </a:r>
            <a:r>
              <a:rPr lang="en-US" sz="1500" dirty="0"/>
              <a:t>, </a:t>
            </a:r>
            <a:r>
              <a:rPr lang="en-US" sz="1500" i="1" dirty="0"/>
              <a:t>&amp;</a:t>
            </a:r>
            <a:r>
              <a:rPr lang="en-US" sz="1500" i="1" dirty="0" err="1"/>
              <a:t>profileB</a:t>
            </a:r>
            <a:r>
              <a:rPr lang="en-US" sz="1500" dirty="0"/>
              <a:t>);</a:t>
            </a:r>
            <a:endParaRPr lang="en-US" sz="1500" dirty="0"/>
          </a:p>
          <a:p>
            <a:endParaRPr lang="en-US" sz="500" dirty="0"/>
          </a:p>
          <a:p>
            <a:r>
              <a:rPr lang="en-US" sz="1500" i="1" dirty="0" err="1"/>
              <a:t>x</a:t>
            </a:r>
            <a:r>
              <a:rPr lang="en-US" sz="1500" dirty="0" err="1"/>
              <a:t>.</a:t>
            </a:r>
            <a:r>
              <a:rPr lang="en-US" sz="1500" b="1" dirty="0" err="1"/>
              <a:t>setAdd</a:t>
            </a:r>
            <a:r>
              <a:rPr lang="en-US" sz="1500" dirty="0"/>
              <a:t>(</a:t>
            </a:r>
            <a:r>
              <a:rPr lang="en-US" sz="1500" i="1" dirty="0" err="1"/>
              <a:t>profileA.friendlist</a:t>
            </a:r>
            <a:r>
              <a:rPr lang="en-US" sz="1500" dirty="0"/>
              <a:t>, </a:t>
            </a:r>
            <a:r>
              <a:rPr lang="en-US" sz="1500" i="1" dirty="0" err="1"/>
              <a:t>oidB</a:t>
            </a:r>
            <a:r>
              <a:rPr lang="en-US" sz="1500" dirty="0"/>
              <a:t>);</a:t>
            </a:r>
            <a:endParaRPr lang="en-US" sz="1500" dirty="0"/>
          </a:p>
          <a:p>
            <a:r>
              <a:rPr lang="en-US" sz="1500" i="1" dirty="0" err="1"/>
              <a:t>x</a:t>
            </a:r>
            <a:r>
              <a:rPr lang="en-US" sz="1500" dirty="0" err="1"/>
              <a:t>.</a:t>
            </a:r>
            <a:r>
              <a:rPr lang="en-US" sz="1500" b="1" dirty="0" err="1"/>
              <a:t>setAdd</a:t>
            </a:r>
            <a:r>
              <a:rPr lang="en-US" sz="1500" dirty="0"/>
              <a:t>(</a:t>
            </a:r>
            <a:r>
              <a:rPr lang="en-US" sz="1500" i="1" dirty="0" err="1"/>
              <a:t>profileB.friendlist</a:t>
            </a:r>
            <a:r>
              <a:rPr lang="en-US" sz="1500" dirty="0"/>
              <a:t>, </a:t>
            </a:r>
            <a:r>
              <a:rPr lang="en-US" sz="1500" i="1" dirty="0" err="1"/>
              <a:t>oidA</a:t>
            </a:r>
            <a:r>
              <a:rPr lang="en-US" sz="1500" dirty="0"/>
              <a:t>);</a:t>
            </a:r>
            <a:endParaRPr lang="en-US" sz="1500" dirty="0"/>
          </a:p>
          <a:p>
            <a:endParaRPr lang="en-US" sz="500" dirty="0"/>
          </a:p>
          <a:p>
            <a:r>
              <a:rPr lang="en-US" sz="1500" i="1" dirty="0"/>
              <a:t>success</a:t>
            </a:r>
            <a:r>
              <a:rPr lang="en-US" sz="1500" dirty="0"/>
              <a:t> = </a:t>
            </a:r>
            <a:r>
              <a:rPr lang="en-US" sz="1500" i="1" dirty="0" err="1"/>
              <a:t>x</a:t>
            </a:r>
            <a:r>
              <a:rPr lang="en-US" sz="1500" dirty="0" err="1"/>
              <a:t>.</a:t>
            </a:r>
            <a:r>
              <a:rPr lang="en-US" sz="1500" b="1" dirty="0" err="1"/>
              <a:t>commit</a:t>
            </a:r>
            <a:r>
              <a:rPr lang="en-US" sz="1500" dirty="0"/>
              <a:t>();</a:t>
            </a:r>
            <a:endParaRPr lang="en-US" sz="1500" dirty="0"/>
          </a:p>
        </p:txBody>
      </p:sp>
      <p:sp>
        <p:nvSpPr>
          <p:cNvPr id="5" name="Rounded Rectangle 4"/>
          <p:cNvSpPr/>
          <p:nvPr/>
        </p:nvSpPr>
        <p:spPr>
          <a:xfrm>
            <a:off x="4857750" y="2245246"/>
            <a:ext cx="3048000" cy="2413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WaltSocial</a:t>
            </a:r>
            <a:endParaRPr lang="en-US" altLang="en-US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10771" y="1071803"/>
            <a:ext cx="6024394" cy="448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0771" y="1714500"/>
            <a:ext cx="1922818" cy="1725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oup 23"/>
          <p:cNvGrpSpPr/>
          <p:nvPr/>
        </p:nvGrpSpPr>
        <p:grpSpPr>
          <a:xfrm>
            <a:off x="2910417" y="3664721"/>
            <a:ext cx="4236087" cy="1465868"/>
            <a:chOff x="2578100" y="4397665"/>
            <a:chExt cx="5083304" cy="1759042"/>
          </a:xfrm>
        </p:grpSpPr>
        <p:cxnSp>
          <p:nvCxnSpPr>
            <p:cNvPr id="10" name="Straight Arrow Connector 9"/>
            <p:cNvCxnSpPr/>
            <p:nvPr/>
          </p:nvCxnSpPr>
          <p:spPr>
            <a:xfrm rot="5400000" flipH="1" flipV="1">
              <a:off x="4141932" y="4853132"/>
              <a:ext cx="910936" cy="1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10800000" flipV="1">
              <a:off x="2578100" y="5661998"/>
              <a:ext cx="1485901" cy="323166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8"/>
            <p:cNvSpPr txBox="1"/>
            <p:nvPr/>
          </p:nvSpPr>
          <p:spPr>
            <a:xfrm>
              <a:off x="4064002" y="5308601"/>
              <a:ext cx="3597402" cy="848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Wall and </a:t>
              </a:r>
              <a:r>
                <a:rPr lang="en-US" sz="2000" dirty="0" err="1"/>
                <a:t>Friendlist</a:t>
              </a:r>
              <a:r>
                <a:rPr lang="en-US" sz="2000" dirty="0"/>
                <a:t> are</a:t>
              </a:r>
              <a:endParaRPr lang="en-US" sz="2000" dirty="0"/>
            </a:p>
            <a:p>
              <a:r>
                <a:rPr lang="en-US" sz="2000" dirty="0"/>
                <a:t> counting sets</a:t>
              </a:r>
              <a:endParaRPr lang="en-US" sz="2000" dirty="0"/>
            </a:p>
          </p:txBody>
        </p:sp>
      </p:grpSp>
      <p:sp>
        <p:nvSpPr>
          <p:cNvPr id="16" name="TextBox 14"/>
          <p:cNvSpPr txBox="1"/>
          <p:nvPr/>
        </p:nvSpPr>
        <p:spPr>
          <a:xfrm>
            <a:off x="3492500" y="2159000"/>
            <a:ext cx="4042665" cy="10147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Meow says:  Meow Meow Meow</a:t>
            </a:r>
            <a:endParaRPr lang="en-US" sz="1000" dirty="0"/>
          </a:p>
          <a:p>
            <a:r>
              <a:rPr lang="en-US" sz="1000" dirty="0"/>
              <a:t>Bob-cat says:  I saw a mouse</a:t>
            </a:r>
            <a:endParaRPr lang="en-US" sz="1000" dirty="0"/>
          </a:p>
          <a:p>
            <a:r>
              <a:rPr lang="en-US" sz="1000" dirty="0"/>
              <a:t>Bob-cat says:  I saw a mouse</a:t>
            </a:r>
            <a:endParaRPr lang="en-US" sz="1000" dirty="0"/>
          </a:p>
          <a:p>
            <a:r>
              <a:rPr lang="en-US" sz="1000" dirty="0"/>
              <a:t>Peanut says: </a:t>
            </a:r>
            <a:r>
              <a:rPr lang="en-US" sz="1000" dirty="0" err="1"/>
              <a:t>awldaiwdliawd</a:t>
            </a:r>
            <a:endParaRPr lang="en-US" sz="1000" dirty="0"/>
          </a:p>
          <a:p>
            <a:r>
              <a:rPr lang="en-US" sz="1000" dirty="0"/>
              <a:t>Meow says: I think I ate too much catnip last night.  Meow.</a:t>
            </a:r>
            <a:endParaRPr lang="en-US" sz="1000" dirty="0"/>
          </a:p>
          <a:p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R</a:t>
            </a:r>
            <a:r>
              <a:rPr lang="en-US" dirty="0" err="1"/>
              <a:t>eTwis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130" y="1079500"/>
            <a:ext cx="8624570" cy="4254500"/>
          </a:xfrm>
        </p:spPr>
        <p:txBody>
          <a:bodyPr>
            <a:noAutofit/>
          </a:bodyPr>
          <a:lstStyle/>
          <a:p>
            <a:pPr marL="685800" fontAlgn="auto">
              <a:lnSpc>
                <a:spcPct val="100000"/>
              </a:lnSpc>
            </a:pPr>
            <a:r>
              <a:rPr lang="en-US" sz="2000" dirty="0">
                <a:latin typeface="+mn-lt"/>
                <a:ea typeface="+mn-lt"/>
              </a:rPr>
              <a:t>twitter clone</a:t>
            </a:r>
            <a:endParaRPr lang="en-US" sz="2000" dirty="0">
              <a:latin typeface="+mn-lt"/>
              <a:ea typeface="+mn-lt"/>
            </a:endParaRPr>
          </a:p>
          <a:p>
            <a:pPr marL="685800" fontAlgn="auto">
              <a:lnSpc>
                <a:spcPct val="100000"/>
              </a:lnSpc>
            </a:pPr>
            <a:r>
              <a:rPr lang="en-US" sz="2000" dirty="0">
                <a:latin typeface="+mn-lt"/>
                <a:ea typeface="+mn-lt"/>
              </a:rPr>
              <a:t>uses </a:t>
            </a:r>
            <a:r>
              <a:rPr lang="en-US" sz="2000" dirty="0" err="1">
                <a:latin typeface="+mn-lt"/>
                <a:ea typeface="+mn-lt"/>
              </a:rPr>
              <a:t>redis</a:t>
            </a:r>
            <a:r>
              <a:rPr lang="en-US" sz="2000" dirty="0">
                <a:latin typeface="+mn-lt"/>
                <a:ea typeface="+mn-lt"/>
              </a:rPr>
              <a:t> key-value store</a:t>
            </a:r>
            <a:endParaRPr lang="en-US" sz="2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2000" dirty="0">
                <a:latin typeface="+mn-lt"/>
                <a:ea typeface="+mn-lt"/>
              </a:rPr>
              <a:t>supports atomic operations on lists, counters</a:t>
            </a:r>
            <a:endParaRPr lang="en-US" sz="2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2000" dirty="0">
                <a:latin typeface="+mn-lt"/>
                <a:ea typeface="+mn-lt"/>
              </a:rPr>
              <a:t>works on a single site (*)</a:t>
            </a:r>
            <a:endParaRPr lang="en-US" sz="2000" dirty="0">
              <a:latin typeface="+mn-lt"/>
              <a:ea typeface="+mn-lt"/>
            </a:endParaRPr>
          </a:p>
          <a:p>
            <a:pPr marL="457200" lvl="1" indent="0" fontAlgn="auto">
              <a:lnSpc>
                <a:spcPct val="100000"/>
              </a:lnSpc>
              <a:buNone/>
            </a:pPr>
            <a:r>
              <a:rPr lang="en-US" sz="2000" dirty="0">
                <a:latin typeface="+mn-lt"/>
                <a:ea typeface="+mn-lt"/>
              </a:rPr>
              <a:t>        (*) </a:t>
            </a:r>
            <a:r>
              <a:rPr lang="en-US" sz="2000" dirty="0" err="1">
                <a:latin typeface="+mn-lt"/>
                <a:ea typeface="+mn-lt"/>
              </a:rPr>
              <a:t>redis</a:t>
            </a:r>
            <a:r>
              <a:rPr lang="en-US" sz="2000" dirty="0">
                <a:latin typeface="+mn-lt"/>
                <a:ea typeface="+mn-lt"/>
              </a:rPr>
              <a:t> supports replication across sites, but it is</a:t>
            </a:r>
            <a:br>
              <a:rPr lang="en-US" sz="2000" dirty="0">
                <a:latin typeface="+mn-lt"/>
                <a:ea typeface="+mn-lt"/>
              </a:rPr>
            </a:br>
            <a:r>
              <a:rPr lang="en-US" sz="2000" dirty="0">
                <a:latin typeface="+mn-lt"/>
                <a:ea typeface="+mn-lt"/>
              </a:rPr>
              <a:t>     	      limited to a master-slave scheme</a:t>
            </a:r>
            <a:endParaRPr lang="en-US" sz="2000" dirty="0">
              <a:latin typeface="+mn-lt"/>
              <a:ea typeface="+mn-lt"/>
            </a:endParaRPr>
          </a:p>
          <a:p>
            <a:pPr marL="685800" fontAlgn="auto">
              <a:lnSpc>
                <a:spcPct val="100000"/>
              </a:lnSpc>
            </a:pPr>
            <a:r>
              <a:rPr lang="en-US" sz="2000" dirty="0">
                <a:latin typeface="+mn-lt"/>
                <a:ea typeface="+mn-lt"/>
              </a:rPr>
              <a:t>replaced </a:t>
            </a:r>
            <a:r>
              <a:rPr lang="en-US" sz="2000" dirty="0" err="1">
                <a:latin typeface="+mn-lt"/>
                <a:ea typeface="+mn-lt"/>
              </a:rPr>
              <a:t>redis</a:t>
            </a:r>
            <a:r>
              <a:rPr lang="en-US" sz="2000" dirty="0">
                <a:latin typeface="+mn-lt"/>
                <a:ea typeface="+mn-lt"/>
              </a:rPr>
              <a:t> with </a:t>
            </a:r>
            <a:r>
              <a:rPr lang="en-US" sz="2000" dirty="0" err="1">
                <a:latin typeface="+mn-lt"/>
                <a:ea typeface="+mn-lt"/>
              </a:rPr>
              <a:t>walter</a:t>
            </a:r>
            <a:endParaRPr lang="en-US" sz="2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2000" dirty="0">
                <a:latin typeface="+mn-lt"/>
                <a:ea typeface="+mn-lt"/>
              </a:rPr>
              <a:t>to support multi-site operation</a:t>
            </a:r>
            <a:endParaRPr lang="en-US" sz="2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2000" dirty="0">
                <a:latin typeface="+mn-lt"/>
                <a:ea typeface="+mn-lt"/>
              </a:rPr>
              <a:t>atomic operations replaced with transactions</a:t>
            </a:r>
            <a:endParaRPr lang="en-US" sz="2000" dirty="0">
              <a:latin typeface="+mn-lt"/>
              <a:ea typeface="+mn-lt"/>
            </a:endParaRPr>
          </a:p>
          <a:p>
            <a:pPr marL="1085850" lvl="1" indent="-342900" fontAlgn="auto">
              <a:lnSpc>
                <a:spcPct val="100000"/>
              </a:lnSpc>
            </a:pPr>
            <a:r>
              <a:rPr lang="en-US" sz="2000" dirty="0">
                <a:latin typeface="+mn-lt"/>
                <a:ea typeface="+mn-lt"/>
              </a:rPr>
              <a:t>uses counting set to store timeline</a:t>
            </a:r>
            <a:endParaRPr lang="en-US" sz="2000" dirty="0">
              <a:latin typeface="+mn-lt"/>
              <a:ea typeface="+mn-lt"/>
            </a:endParaRPr>
          </a:p>
          <a:p>
            <a:pPr marL="685800" fontAlgn="auto">
              <a:lnSpc>
                <a:spcPct val="100000"/>
              </a:lnSpc>
            </a:pPr>
            <a:r>
              <a:rPr lang="en-US" sz="2000" dirty="0">
                <a:latin typeface="+mn-lt"/>
                <a:ea typeface="+mn-lt"/>
              </a:rPr>
              <a:t>port done in less than a day</a:t>
            </a:r>
            <a:endParaRPr lang="en-US" sz="2000" dirty="0">
              <a:latin typeface="+mn-lt"/>
              <a:ea typeface="+mn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ReTwis</a:t>
            </a:r>
            <a:endParaRPr lang="en-US" altLang="en-US" dirty="0"/>
          </a:p>
        </p:txBody>
      </p:sp>
      <p:pic>
        <p:nvPicPr>
          <p:cNvPr id="6" name="Picture 5" descr="retwis-scree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870" y="1054735"/>
            <a:ext cx="3307080" cy="438785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" name="Group 8"/>
          <p:cNvGrpSpPr/>
          <p:nvPr/>
        </p:nvGrpSpPr>
        <p:grpSpPr>
          <a:xfrm>
            <a:off x="3888105" y="3208655"/>
            <a:ext cx="3700145" cy="2101215"/>
            <a:chOff x="3716144" y="3457322"/>
            <a:chExt cx="5335370" cy="3010147"/>
          </a:xfrm>
        </p:grpSpPr>
        <p:sp>
          <p:nvSpPr>
            <p:cNvPr id="14" name="Right Brace 13"/>
            <p:cNvSpPr/>
            <p:nvPr/>
          </p:nvSpPr>
          <p:spPr>
            <a:xfrm>
              <a:off x="3716144" y="3457322"/>
              <a:ext cx="555179" cy="3010147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6" name="TextBox 15"/>
            <p:cNvSpPr txBox="1"/>
            <p:nvPr/>
          </p:nvSpPr>
          <p:spPr>
            <a:xfrm>
              <a:off x="4299041" y="4720685"/>
              <a:ext cx="4752473" cy="11889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Each user’s timeline is a counting set</a:t>
              </a:r>
              <a:endParaRPr lang="en-US" sz="2400" dirty="0"/>
            </a:p>
          </p:txBody>
        </p:sp>
      </p:grpSp>
      <p:grpSp>
        <p:nvGrpSpPr>
          <p:cNvPr id="5" name="Group 9"/>
          <p:cNvGrpSpPr/>
          <p:nvPr/>
        </p:nvGrpSpPr>
        <p:grpSpPr>
          <a:xfrm>
            <a:off x="3168113" y="2482793"/>
            <a:ext cx="5305808" cy="1590082"/>
            <a:chOff x="3168113" y="2482793"/>
            <a:chExt cx="5305808" cy="1590082"/>
          </a:xfrm>
        </p:grpSpPr>
        <p:sp>
          <p:nvSpPr>
            <p:cNvPr id="8" name="TextBox 7"/>
            <p:cNvSpPr txBox="1"/>
            <p:nvPr/>
          </p:nvSpPr>
          <p:spPr>
            <a:xfrm>
              <a:off x="4272117" y="2841769"/>
              <a:ext cx="4201804" cy="123110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Post-status transaction</a:t>
              </a:r>
              <a:endParaRPr lang="en-US" sz="2000" b="1" dirty="0"/>
            </a:p>
            <a:p>
              <a:r>
                <a:rPr lang="en-US" dirty="0">
                  <a:latin typeface="Courier"/>
                </a:rPr>
                <a:t>write status to new object O</a:t>
              </a:r>
              <a:endParaRPr lang="en-US" dirty="0">
                <a:latin typeface="Courier"/>
              </a:endParaRPr>
            </a:p>
            <a:p>
              <a:r>
                <a:rPr lang="en-US" dirty="0" err="1">
                  <a:latin typeface="Courier"/>
                </a:rPr>
                <a:t>foreach</a:t>
              </a:r>
              <a:r>
                <a:rPr lang="en-US" dirty="0">
                  <a:latin typeface="Courier"/>
                </a:rPr>
                <a:t> </a:t>
              </a:r>
              <a:r>
                <a:rPr lang="en-US" dirty="0" err="1">
                  <a:latin typeface="Courier"/>
                </a:rPr>
                <a:t>f</a:t>
              </a:r>
              <a:r>
                <a:rPr lang="en-US" dirty="0">
                  <a:latin typeface="Courier"/>
                </a:rPr>
                <a:t> in user’s followers</a:t>
              </a:r>
              <a:endParaRPr lang="en-US" dirty="0">
                <a:latin typeface="Courier"/>
              </a:endParaRPr>
            </a:p>
            <a:p>
              <a:r>
                <a:rPr lang="en-US" dirty="0">
                  <a:latin typeface="Courier"/>
                </a:rPr>
                <a:t>   add O to </a:t>
              </a:r>
              <a:r>
                <a:rPr lang="en-US" dirty="0" err="1">
                  <a:latin typeface="Courier"/>
                </a:rPr>
                <a:t>f’s</a:t>
              </a:r>
              <a:r>
                <a:rPr lang="en-US" dirty="0">
                  <a:latin typeface="Courier"/>
                </a:rPr>
                <a:t> </a:t>
              </a:r>
              <a:r>
                <a:rPr lang="en-US" dirty="0" err="1">
                  <a:latin typeface="Courier"/>
                </a:rPr>
                <a:t>timeline_cset</a:t>
              </a:r>
              <a:endParaRPr lang="en-US" dirty="0">
                <a:latin typeface="Courier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10800000">
              <a:off x="3168113" y="2482793"/>
              <a:ext cx="1103211" cy="35897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dirty="0">
                <a:latin typeface="+mn-lt"/>
              </a:rPr>
              <a:t>5. Evaluation</a:t>
            </a:r>
            <a:br>
              <a:rPr lang="en-GB" altLang="zh-CN" dirty="0"/>
            </a:br>
            <a:br>
              <a:rPr lang="en-GB" altLang="zh-CN" dirty="0"/>
            </a:br>
            <a:endParaRPr lang="zh-CN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791" y="361733"/>
            <a:ext cx="8268417" cy="499153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653" y="1043783"/>
            <a:ext cx="8222693" cy="362743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412" y="510336"/>
            <a:ext cx="8253175" cy="469432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222" y="213131"/>
            <a:ext cx="8245555" cy="528873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222" y="346492"/>
            <a:ext cx="8245555" cy="502201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981" y="209320"/>
            <a:ext cx="8276037" cy="529635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222" y="552250"/>
            <a:ext cx="8245555" cy="4610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412" y="708474"/>
            <a:ext cx="8253175" cy="429805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602" y="677991"/>
            <a:ext cx="8260796" cy="435901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602" y="784680"/>
            <a:ext cx="8260796" cy="414563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791" y="693232"/>
            <a:ext cx="8268417" cy="432853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791" y="533198"/>
            <a:ext cx="8268417" cy="464860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43" y="1036162"/>
            <a:ext cx="8230313" cy="364267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412" y="571302"/>
            <a:ext cx="8253175" cy="4572396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400" dirty="0">
                <a:latin typeface="+mn-lt"/>
              </a:rPr>
              <a:t>6. DEMOS</a:t>
            </a:r>
            <a:br>
              <a:rPr lang="en-GB" altLang="zh-CN" dirty="0"/>
            </a:br>
            <a:br>
              <a:rPr lang="en-GB" altLang="zh-CN" dirty="0"/>
            </a:br>
            <a:endParaRPr lang="zh-CN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GB" dirty="0">
                <a:latin typeface="+mn-lt"/>
              </a:rPr>
              <a:t>Demo</a:t>
            </a:r>
            <a:endParaRPr lang="en-US" altLang="en-GB" dirty="0">
              <a:latin typeface="+mn-lt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41228" y="1129308"/>
            <a:ext cx="8881185" cy="4525963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latin typeface="+mn-lt"/>
              </a:rPr>
              <a:t>Write Conflict case: Preferred site conflicts with Non-preferred site. </a:t>
            </a:r>
            <a:r>
              <a:rPr lang="en-US" altLang="zh-CN" dirty="0">
                <a:latin typeface="+mn-lt"/>
              </a:rPr>
              <a:t>Non-preferred site wins.</a:t>
            </a:r>
            <a:endParaRPr lang="en-US" dirty="0">
              <a:latin typeface="+mn-lt"/>
            </a:endParaRPr>
          </a:p>
          <a:p>
            <a:pPr lvl="1"/>
            <a:r>
              <a:rPr lang="en-US" dirty="0"/>
              <a:t>We use two sites ,two transactions and one object as an example.</a:t>
            </a:r>
            <a:endParaRPr lang="en-US" dirty="0"/>
          </a:p>
          <a:p>
            <a:pPr lvl="1"/>
            <a:r>
              <a:rPr lang="en-US" dirty="0"/>
              <a:t>Initial State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187450" y="3505835"/>
          <a:ext cx="6398895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/>
                <a:gridCol w="2132965"/>
                <a:gridCol w="2132965"/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A(o preferred site)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B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CurrSeqNo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7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CommittedVTS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8478" y="1273324"/>
            <a:ext cx="2115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a. </a:t>
            </a:r>
            <a:r>
              <a:rPr lang="en-US" altLang="zh-CN" dirty="0" err="1"/>
              <a:t>startTx</a:t>
            </a:r>
            <a:r>
              <a:rPr lang="en-US" altLang="zh-CN" dirty="0"/>
              <a:t>(x):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x.tid</a:t>
            </a:r>
            <a:r>
              <a:rPr lang="en-US" altLang="zh-CN" dirty="0"/>
              <a:t> 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A</a:t>
            </a:r>
            <a:endParaRPr lang="en-US" altLang="zh-CN" baseline="30000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x.startVTS</a:t>
            </a:r>
            <a:r>
              <a:rPr lang="en-US" altLang="zh-CN" dirty="0"/>
              <a:t> = &lt;6,7&gt;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843461" y="1273324"/>
            <a:ext cx="2115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startTx</a:t>
            </a:r>
            <a:r>
              <a:rPr lang="en-US" altLang="zh-CN" dirty="0"/>
              <a:t>(y):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y.tid</a:t>
            </a:r>
            <a:r>
              <a:rPr lang="zh-CN" altLang="en-US" dirty="0"/>
              <a:t> </a:t>
            </a:r>
            <a:r>
              <a:rPr lang="en-US" altLang="zh-CN" dirty="0"/>
              <a:t>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y.startVTS</a:t>
            </a:r>
            <a:r>
              <a:rPr lang="en-US" altLang="zh-CN" dirty="0"/>
              <a:t> = &lt;6,7&gt;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b. </a:t>
            </a:r>
            <a:r>
              <a:rPr lang="en-US" altLang="zh-CN" dirty="0" err="1"/>
              <a:t>writeTx</a:t>
            </a:r>
            <a:r>
              <a:rPr lang="en-US" altLang="zh-CN" dirty="0"/>
              <a:t>(x, o, data):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843460" y="2281019"/>
            <a:ext cx="2670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2. </a:t>
            </a:r>
            <a:r>
              <a:rPr lang="en-US" altLang="zh-CN" dirty="0" err="1"/>
              <a:t>writeTx</a:t>
            </a:r>
            <a:r>
              <a:rPr lang="en-US" altLang="zh-CN" dirty="0"/>
              <a:t>(y, o, data):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8478" y="1273324"/>
            <a:ext cx="2115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a. </a:t>
            </a:r>
            <a:r>
              <a:rPr lang="en-US" altLang="zh-CN" dirty="0" err="1"/>
              <a:t>startTx</a:t>
            </a:r>
            <a:r>
              <a:rPr lang="en-US" altLang="zh-CN" dirty="0"/>
              <a:t>(x):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x.tid</a:t>
            </a:r>
            <a:r>
              <a:rPr lang="en-US" altLang="zh-CN" dirty="0"/>
              <a:t> 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A</a:t>
            </a:r>
            <a:endParaRPr lang="en-US" altLang="zh-CN" baseline="30000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x.startVTS</a:t>
            </a:r>
            <a:r>
              <a:rPr lang="en-US" altLang="zh-CN" dirty="0"/>
              <a:t> = &lt;6,7&gt;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843461" y="1273324"/>
            <a:ext cx="2115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startTx</a:t>
            </a:r>
            <a:r>
              <a:rPr lang="en-US" altLang="zh-CN" dirty="0"/>
              <a:t>(y):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y.tid</a:t>
            </a:r>
            <a:r>
              <a:rPr lang="zh-CN" altLang="en-US" dirty="0"/>
              <a:t> </a:t>
            </a:r>
            <a:r>
              <a:rPr lang="en-US" altLang="zh-CN" dirty="0"/>
              <a:t>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y.startVTS</a:t>
            </a:r>
            <a:r>
              <a:rPr lang="en-US" altLang="zh-CN" dirty="0"/>
              <a:t> = &lt;6,7&gt;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b. </a:t>
            </a:r>
            <a:r>
              <a:rPr lang="en-US" altLang="zh-CN" dirty="0" err="1"/>
              <a:t>writeTx</a:t>
            </a:r>
            <a:r>
              <a:rPr lang="en-US" altLang="zh-CN" dirty="0"/>
              <a:t>(x, o, data):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843460" y="2281019"/>
            <a:ext cx="2670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2. </a:t>
            </a:r>
            <a:r>
              <a:rPr lang="en-US" altLang="zh-CN" dirty="0" err="1"/>
              <a:t>writeTx</a:t>
            </a:r>
            <a:r>
              <a:rPr lang="en-US" altLang="zh-CN" dirty="0"/>
              <a:t>(y, o, data):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2843460" y="3264806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3. commit(y):</a:t>
            </a:r>
            <a:endParaRPr lang="en-US" altLang="zh-CN" dirty="0"/>
          </a:p>
          <a:p>
            <a:pPr algn="l"/>
            <a:r>
              <a:rPr lang="en-US" altLang="zh-CN" dirty="0"/>
              <a:t>    o preferred site </a:t>
            </a:r>
            <a:r>
              <a:rPr lang="zh-CN" altLang="en-US" dirty="0"/>
              <a:t>≠ </a:t>
            </a:r>
            <a:r>
              <a:rPr lang="en-US" altLang="zh-CN" dirty="0"/>
              <a:t>B</a:t>
            </a:r>
            <a:endParaRPr lang="en-US" altLang="zh-CN" dirty="0"/>
          </a:p>
          <a:p>
            <a:pPr algn="l"/>
            <a:r>
              <a:rPr lang="en-US" altLang="zh-CN" dirty="0"/>
              <a:t>=&gt;  Slow commit    </a:t>
            </a:r>
            <a:endParaRPr lang="zh-CN" alt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"/>
          <p:cNvSpPr txBox="1"/>
          <p:nvPr/>
        </p:nvSpPr>
        <p:spPr>
          <a:xfrm>
            <a:off x="2910404" y="1179820"/>
            <a:ext cx="217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slowCommit</a:t>
            </a:r>
            <a:endParaRPr lang="zh-CN" altLang="en-US" dirty="0"/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755577" y="1895633"/>
            <a:ext cx="31421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161461" y="158987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997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rgbClr val="FF0000"/>
                          </a:solidFill>
                        </a:rPr>
                        <a:t>tid</a:t>
                      </a:r>
                      <a:r>
                        <a:rPr lang="en-US" altLang="zh-CN" baseline="-25000" dirty="0" err="1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altLang="zh-CN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B slow commit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289548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"/>
          <p:cNvSpPr txBox="1"/>
          <p:nvPr/>
        </p:nvSpPr>
        <p:spPr>
          <a:xfrm>
            <a:off x="2910404" y="1179820"/>
            <a:ext cx="217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slowCommit</a:t>
            </a:r>
            <a:endParaRPr lang="zh-CN" altLang="en-US" dirty="0"/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755577" y="1895633"/>
            <a:ext cx="31421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161461" y="158987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12" name="文本框 1"/>
          <p:cNvSpPr txBox="1"/>
          <p:nvPr/>
        </p:nvSpPr>
        <p:spPr>
          <a:xfrm>
            <a:off x="323528" y="2132974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 </a:t>
            </a:r>
            <a:endParaRPr lang="en-US" altLang="zh-CN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997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289548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"/>
          <p:cNvSpPr txBox="1"/>
          <p:nvPr/>
        </p:nvSpPr>
        <p:spPr>
          <a:xfrm>
            <a:off x="2910404" y="1179820"/>
            <a:ext cx="217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slowCommit</a:t>
            </a:r>
            <a:endParaRPr lang="zh-CN" altLang="en-US" dirty="0"/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755577" y="1895633"/>
            <a:ext cx="31421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161461" y="158987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12" name="文本框 1"/>
          <p:cNvSpPr txBox="1"/>
          <p:nvPr/>
        </p:nvSpPr>
        <p:spPr>
          <a:xfrm>
            <a:off x="323528" y="2132974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755577" y="3289548"/>
            <a:ext cx="3274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143204" y="292021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997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A commit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289548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8" name="直接箭头连接符 17"/>
          <p:cNvCxnSpPr/>
          <p:nvPr/>
        </p:nvCxnSpPr>
        <p:spPr>
          <a:xfrm flipH="1">
            <a:off x="755577" y="1895633"/>
            <a:ext cx="31421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161461" y="158987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12" name="文本框 1"/>
          <p:cNvSpPr txBox="1"/>
          <p:nvPr/>
        </p:nvSpPr>
        <p:spPr>
          <a:xfrm>
            <a:off x="323528" y="2132974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755577" y="3289548"/>
            <a:ext cx="3274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143204" y="292021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323528" y="3451272"/>
            <a:ext cx="248212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c. commit(x):</a:t>
            </a:r>
            <a:endParaRPr lang="en-US" altLang="zh-CN" dirty="0"/>
          </a:p>
          <a:p>
            <a:pPr algn="l"/>
            <a:r>
              <a:rPr lang="en-US" altLang="zh-CN" dirty="0"/>
              <a:t>    o preferred site == 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endParaRPr lang="en-US" altLang="zh-CN" dirty="0"/>
          </a:p>
          <a:p>
            <a:pPr algn="l"/>
            <a:r>
              <a:rPr lang="en-US" altLang="zh-CN" dirty="0"/>
              <a:t>=&gt;  fast commit    </a:t>
            </a:r>
            <a:endParaRPr lang="zh-CN" altLang="en-US" dirty="0"/>
          </a:p>
        </p:txBody>
      </p:sp>
      <p:sp>
        <p:nvSpPr>
          <p:cNvPr id="21" name="文本框 1"/>
          <p:cNvSpPr txBox="1"/>
          <p:nvPr/>
        </p:nvSpPr>
        <p:spPr>
          <a:xfrm>
            <a:off x="3024246" y="1150084"/>
            <a:ext cx="217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slowCommit</a:t>
            </a:r>
            <a:endParaRPr lang="zh-CN" alt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997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A commit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289548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8" name="直接箭头连接符 17"/>
          <p:cNvCxnSpPr/>
          <p:nvPr/>
        </p:nvCxnSpPr>
        <p:spPr>
          <a:xfrm flipH="1">
            <a:off x="755577" y="1895633"/>
            <a:ext cx="31421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161461" y="158987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12" name="文本框 1"/>
          <p:cNvSpPr txBox="1"/>
          <p:nvPr/>
        </p:nvSpPr>
        <p:spPr>
          <a:xfrm>
            <a:off x="323528" y="2132974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755577" y="3289548"/>
            <a:ext cx="3274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143204" y="292021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  <p:sp>
        <p:nvSpPr>
          <p:cNvPr id="14" name="文本框 1"/>
          <p:cNvSpPr txBox="1"/>
          <p:nvPr/>
        </p:nvSpPr>
        <p:spPr>
          <a:xfrm>
            <a:off x="324456" y="4554378"/>
            <a:ext cx="2880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d. </a:t>
            </a:r>
            <a:r>
              <a:rPr lang="en-US" altLang="zh-CN" dirty="0" err="1"/>
              <a:t>fastCommit</a:t>
            </a:r>
            <a:r>
              <a:rPr lang="en-US" altLang="zh-CN" dirty="0"/>
              <a:t>(x)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en-US" altLang="zh-CN" dirty="0"/>
              <a:t>    unmodified but locked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Return ABORTED</a:t>
            </a:r>
            <a:endParaRPr lang="en-US" altLang="zh-CN" dirty="0"/>
          </a:p>
        </p:txBody>
      </p:sp>
      <p:sp>
        <p:nvSpPr>
          <p:cNvPr id="16" name="文本框 15"/>
          <p:cNvSpPr txBox="1"/>
          <p:nvPr/>
        </p:nvSpPr>
        <p:spPr>
          <a:xfrm>
            <a:off x="323528" y="3451272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c. commit(x):</a:t>
            </a:r>
            <a:endParaRPr lang="en-US" altLang="zh-CN" dirty="0"/>
          </a:p>
          <a:p>
            <a:pPr algn="l"/>
            <a:r>
              <a:rPr lang="en-US" altLang="zh-CN" dirty="0"/>
              <a:t>    o preferred site == 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endParaRPr lang="en-US" altLang="zh-CN" dirty="0"/>
          </a:p>
          <a:p>
            <a:pPr algn="l"/>
            <a:r>
              <a:rPr lang="en-US" altLang="zh-CN" dirty="0"/>
              <a:t>=&gt;  fast commit    </a:t>
            </a:r>
            <a:endParaRPr lang="zh-CN" altLang="en-US" dirty="0"/>
          </a:p>
        </p:txBody>
      </p:sp>
      <p:sp>
        <p:nvSpPr>
          <p:cNvPr id="21" name="文本框 1"/>
          <p:cNvSpPr txBox="1"/>
          <p:nvPr/>
        </p:nvSpPr>
        <p:spPr>
          <a:xfrm>
            <a:off x="3024246" y="1150084"/>
            <a:ext cx="217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slowCommit</a:t>
            </a:r>
            <a:endParaRPr lang="zh-CN" alt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,&lt;</a:t>
                      </a:r>
                      <a:r>
                        <a:rPr lang="en-US" altLang="zh-CN" dirty="0" err="1">
                          <a:solidFill>
                            <a:srgbClr val="FF0000"/>
                          </a:solidFill>
                        </a:rPr>
                        <a:t>B,8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&gt;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B slow commit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197794"/>
          <a:ext cx="3995937" cy="2369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38549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491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"/>
          <p:cNvSpPr txBox="1"/>
          <p:nvPr/>
        </p:nvSpPr>
        <p:spPr>
          <a:xfrm>
            <a:off x="2734983" y="3357927"/>
            <a:ext cx="2589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7.(atom)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B</a:t>
            </a:r>
            <a:r>
              <a:rPr lang="en-US" altLang="zh-CN" dirty="0"/>
              <a:t>[o] &lt;-  &lt;B, 8&gt;</a:t>
            </a:r>
            <a:endParaRPr lang="zh-CN" altLang="en-US" dirty="0"/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755577" y="1895633"/>
            <a:ext cx="31421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161461" y="158987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12" name="文本框 1"/>
          <p:cNvSpPr txBox="1"/>
          <p:nvPr/>
        </p:nvSpPr>
        <p:spPr>
          <a:xfrm>
            <a:off x="323528" y="2132974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755577" y="3289548"/>
            <a:ext cx="3274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143204" y="292021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  <p:sp>
        <p:nvSpPr>
          <p:cNvPr id="14" name="文本框 1"/>
          <p:cNvSpPr txBox="1"/>
          <p:nvPr/>
        </p:nvSpPr>
        <p:spPr>
          <a:xfrm>
            <a:off x="3015416" y="1097992"/>
            <a:ext cx="217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slowCommit</a:t>
            </a:r>
            <a:endParaRPr lang="zh-CN" alt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B,8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B slow commit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197794"/>
          <a:ext cx="3995937" cy="2369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38549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491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"/>
          <p:cNvSpPr txBox="1"/>
          <p:nvPr/>
        </p:nvSpPr>
        <p:spPr>
          <a:xfrm>
            <a:off x="2734983" y="3357927"/>
            <a:ext cx="2589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7.(atom)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B</a:t>
            </a:r>
            <a:r>
              <a:rPr lang="en-US" altLang="zh-CN" dirty="0"/>
              <a:t>[o] &lt;-  &lt;B, 8&gt;</a:t>
            </a:r>
            <a:endParaRPr lang="zh-CN" altLang="en-US" dirty="0"/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755577" y="1895633"/>
            <a:ext cx="31421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161461" y="158987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12" name="文本框 1"/>
          <p:cNvSpPr txBox="1"/>
          <p:nvPr/>
        </p:nvSpPr>
        <p:spPr>
          <a:xfrm>
            <a:off x="323528" y="2132974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755577" y="3289548"/>
            <a:ext cx="3274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143204" y="292021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  <p:sp>
        <p:nvSpPr>
          <p:cNvPr id="14" name="文本框 1"/>
          <p:cNvSpPr txBox="1"/>
          <p:nvPr/>
        </p:nvSpPr>
        <p:spPr>
          <a:xfrm>
            <a:off x="3015416" y="1097992"/>
            <a:ext cx="217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slowCommit</a:t>
            </a:r>
            <a:endParaRPr lang="zh-CN" altLang="en-US" dirty="0"/>
          </a:p>
        </p:txBody>
      </p:sp>
      <p:sp>
        <p:nvSpPr>
          <p:cNvPr id="16" name="文本框 1"/>
          <p:cNvSpPr txBox="1"/>
          <p:nvPr/>
        </p:nvSpPr>
        <p:spPr>
          <a:xfrm>
            <a:off x="2734983" y="4290251"/>
            <a:ext cx="2589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8. </a:t>
            </a:r>
            <a:r>
              <a:rPr lang="en-US" altLang="zh-CN" dirty="0" err="1"/>
              <a:t>commitedVTS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[B] = 8</a:t>
            </a:r>
            <a:endParaRPr lang="en-US" altLang="zh-CN" dirty="0"/>
          </a:p>
          <a:p>
            <a:r>
              <a:rPr lang="en-US" altLang="zh-CN" dirty="0"/>
              <a:t>     </a:t>
            </a:r>
            <a:endParaRPr lang="zh-CN" alt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B,8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B slow commit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197794"/>
          <a:ext cx="3995937" cy="2369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38549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491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"/>
          <p:cNvSpPr txBox="1"/>
          <p:nvPr/>
        </p:nvSpPr>
        <p:spPr>
          <a:xfrm>
            <a:off x="2734983" y="3357927"/>
            <a:ext cx="2589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7.(atom)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B</a:t>
            </a:r>
            <a:r>
              <a:rPr lang="en-US" altLang="zh-CN" dirty="0"/>
              <a:t>[o] &lt;-  &lt;B, 8&gt;</a:t>
            </a:r>
            <a:endParaRPr lang="zh-CN" altLang="en-US" dirty="0"/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755577" y="1895633"/>
            <a:ext cx="31421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161461" y="158987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12" name="文本框 1"/>
          <p:cNvSpPr txBox="1"/>
          <p:nvPr/>
        </p:nvSpPr>
        <p:spPr>
          <a:xfrm>
            <a:off x="323528" y="2132974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755577" y="3289548"/>
            <a:ext cx="3274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143204" y="292021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  <p:sp>
        <p:nvSpPr>
          <p:cNvPr id="14" name="文本框 1"/>
          <p:cNvSpPr txBox="1"/>
          <p:nvPr/>
        </p:nvSpPr>
        <p:spPr>
          <a:xfrm>
            <a:off x="3015416" y="1097992"/>
            <a:ext cx="2171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slowCommit</a:t>
            </a:r>
            <a:endParaRPr lang="zh-CN" altLang="en-US" dirty="0"/>
          </a:p>
        </p:txBody>
      </p:sp>
      <p:sp>
        <p:nvSpPr>
          <p:cNvPr id="16" name="文本框 1"/>
          <p:cNvSpPr txBox="1"/>
          <p:nvPr/>
        </p:nvSpPr>
        <p:spPr>
          <a:xfrm>
            <a:off x="2734983" y="4290251"/>
            <a:ext cx="2589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8. </a:t>
            </a:r>
            <a:r>
              <a:rPr lang="en-US" altLang="zh-CN" dirty="0" err="1"/>
              <a:t>commitedVTS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[B] = 8</a:t>
            </a:r>
            <a:endParaRPr lang="en-US" altLang="zh-CN" dirty="0"/>
          </a:p>
          <a:p>
            <a:r>
              <a:rPr lang="en-US" altLang="zh-CN" dirty="0"/>
              <a:t>     return COMMITTED</a:t>
            </a:r>
            <a:endParaRPr lang="en-US" altLang="zh-CN" dirty="0"/>
          </a:p>
          <a:p>
            <a:r>
              <a:rPr lang="en-US" altLang="zh-CN" dirty="0"/>
              <a:t>9. Fork propagate(x)</a:t>
            </a:r>
            <a:endParaRPr lang="en-US" altLang="zh-CN" dirty="0"/>
          </a:p>
          <a:p>
            <a:r>
              <a:rPr lang="en-US" altLang="zh-CN" dirty="0">
                <a:solidFill>
                  <a:srgbClr val="00B0F0"/>
                </a:solidFill>
              </a:rPr>
              <a:t>     </a:t>
            </a:r>
            <a:endParaRPr lang="zh-CN" alt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site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B,8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70035" y="748592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4891" y="71365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B slow commit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197794"/>
          <a:ext cx="3995937" cy="2369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385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transaction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491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1" name="直接箭头连接符 20"/>
          <p:cNvCxnSpPr/>
          <p:nvPr/>
        </p:nvCxnSpPr>
        <p:spPr>
          <a:xfrm flipH="1">
            <a:off x="611560" y="1517559"/>
            <a:ext cx="205333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93071" y="114822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2713103" y="1488081"/>
            <a:ext cx="850785" cy="383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103340" y="1831606"/>
            <a:ext cx="2589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Local propagate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 rot="1561323">
            <a:off x="2421889" y="1687712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site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634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,&lt;B, 8&gt;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B,8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rgbClr val="C00000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70035" y="748592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4891" y="71365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B slow commit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197794"/>
          <a:ext cx="3995937" cy="2369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385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transaction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491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1" name="直接箭头连接符 20"/>
          <p:cNvCxnSpPr/>
          <p:nvPr/>
        </p:nvCxnSpPr>
        <p:spPr>
          <a:xfrm flipH="1">
            <a:off x="611560" y="1517559"/>
            <a:ext cx="205333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93071" y="114822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2713103" y="1488081"/>
            <a:ext cx="850785" cy="383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265542" y="1857413"/>
            <a:ext cx="2589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Local propagate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554" y="1543366"/>
            <a:ext cx="3036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Remote propagate</a:t>
            </a:r>
            <a:endParaRPr lang="en-US" altLang="zh-CN" dirty="0"/>
          </a:p>
          <a:p>
            <a:r>
              <a:rPr lang="en-US" altLang="zh-CN" dirty="0"/>
              <a:t>=&gt;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[o] &lt;-  &lt;B, 8&gt;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 rot="1561323">
            <a:off x="2421889" y="1687712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site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634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&gt;,&lt;B, 8&gt;]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B,8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&lt;6,8&gt;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70035" y="748592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4891" y="71365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B propagate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197794"/>
          <a:ext cx="3995937" cy="2369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385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transaction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491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1" name="直接箭头连接符 20"/>
          <p:cNvCxnSpPr/>
          <p:nvPr/>
        </p:nvCxnSpPr>
        <p:spPr>
          <a:xfrm flipH="1">
            <a:off x="611560" y="1517559"/>
            <a:ext cx="205333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93071" y="114822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2713103" y="1488081"/>
            <a:ext cx="850785" cy="383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386641" y="1840422"/>
            <a:ext cx="2589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Local propagate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554" y="1543366"/>
            <a:ext cx="3036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Remote propagate</a:t>
            </a:r>
            <a:endParaRPr lang="en-US" altLang="zh-CN" dirty="0"/>
          </a:p>
          <a:p>
            <a:r>
              <a:rPr lang="en-US" altLang="zh-CN" dirty="0"/>
              <a:t>=&gt;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[o] &lt;-  &lt;B, 8&gt;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755576" y="276617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 propagate-ack(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</a:t>
            </a:r>
            <a:endParaRPr lang="zh-CN" altLang="en-US" dirty="0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470035" y="3135509"/>
            <a:ext cx="237377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>
            <a:off x="3018586" y="2430348"/>
            <a:ext cx="486605" cy="705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558748" y="3117849"/>
            <a:ext cx="258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Mark y DS</a:t>
            </a:r>
            <a:endParaRPr lang="en-US" altLang="zh-CN" dirty="0"/>
          </a:p>
        </p:txBody>
      </p:sp>
      <p:sp>
        <p:nvSpPr>
          <p:cNvPr id="19" name="文本框 18"/>
          <p:cNvSpPr txBox="1"/>
          <p:nvPr/>
        </p:nvSpPr>
        <p:spPr>
          <a:xfrm rot="1561323">
            <a:off x="2421889" y="1687712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site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634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&gt;,&lt;B, 8&gt;]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B,8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&lt;6,8&gt;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70035" y="748592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4891" y="71365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</a:t>
            </a:r>
            <a:r>
              <a:rPr lang="zh-CN" altLang="en-US" dirty="0"/>
              <a:t> </a:t>
            </a:r>
            <a:r>
              <a:rPr lang="en-US" altLang="zh-CN" dirty="0"/>
              <a:t>B propagate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197794"/>
          <a:ext cx="3995937" cy="2369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385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transaction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491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1" name="直接箭头连接符 20"/>
          <p:cNvCxnSpPr/>
          <p:nvPr/>
        </p:nvCxnSpPr>
        <p:spPr>
          <a:xfrm flipH="1">
            <a:off x="611560" y="1517559"/>
            <a:ext cx="205333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93071" y="114822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2713103" y="1488081"/>
            <a:ext cx="850785" cy="383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386641" y="1840422"/>
            <a:ext cx="2589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Local propagate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554" y="1543366"/>
            <a:ext cx="3036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Remote propagate</a:t>
            </a:r>
            <a:endParaRPr lang="en-US" altLang="zh-CN" dirty="0"/>
          </a:p>
          <a:p>
            <a:r>
              <a:rPr lang="en-US" altLang="zh-CN" dirty="0"/>
              <a:t>=&gt;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[o] &lt;-  &lt;B, 8&gt;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755576" y="276617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 propagate-ack(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</a:t>
            </a:r>
            <a:endParaRPr lang="zh-CN" altLang="en-US" dirty="0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470035" y="3135509"/>
            <a:ext cx="237377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>
            <a:off x="3018586" y="2430348"/>
            <a:ext cx="486605" cy="705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536591" y="3157991"/>
            <a:ext cx="258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Mark y DS</a:t>
            </a:r>
            <a:endParaRPr lang="en-US" altLang="zh-CN" dirty="0"/>
          </a:p>
        </p:txBody>
      </p:sp>
      <p:cxnSp>
        <p:nvCxnSpPr>
          <p:cNvPr id="17" name="直接箭头连接符 16"/>
          <p:cNvCxnSpPr>
            <a:endCxn id="27" idx="2"/>
          </p:cNvCxnSpPr>
          <p:nvPr/>
        </p:nvCxnSpPr>
        <p:spPr>
          <a:xfrm>
            <a:off x="2755139" y="3671846"/>
            <a:ext cx="1332041" cy="630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510314" y="3667558"/>
            <a:ext cx="2137048" cy="219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816837" y="3320175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ds-durable(y)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 rot="1561323">
            <a:off x="2421889" y="1687712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 rot="1392035">
            <a:off x="2641644" y="3947740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ds-durable(y)</a:t>
            </a:r>
            <a:endParaRPr lang="zh-CN" alt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site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634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&gt;,&lt;B, 8&gt;]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B,8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&lt;6,8&gt;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trike="sngStrike" dirty="0" err="1">
                          <a:solidFill>
                            <a:srgbClr val="FF0000"/>
                          </a:solidFill>
                        </a:rPr>
                        <a:t>tid</a:t>
                      </a:r>
                      <a:r>
                        <a:rPr lang="en-US" altLang="zh-CN" strike="sngStrike" baseline="-25000" dirty="0" err="1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altLang="zh-CN" strike="sngStrike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70035" y="748592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4891" y="71365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B propagate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197794"/>
          <a:ext cx="3995937" cy="2369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385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transaction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491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1" name="直接箭头连接符 20"/>
          <p:cNvCxnSpPr/>
          <p:nvPr/>
        </p:nvCxnSpPr>
        <p:spPr>
          <a:xfrm flipH="1">
            <a:off x="611560" y="1517559"/>
            <a:ext cx="205333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93071" y="114822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2713103" y="1488081"/>
            <a:ext cx="850785" cy="383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386641" y="1840422"/>
            <a:ext cx="2589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Local propagate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554" y="1543366"/>
            <a:ext cx="3036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Remote propagate</a:t>
            </a:r>
            <a:endParaRPr lang="en-US" altLang="zh-CN" dirty="0"/>
          </a:p>
          <a:p>
            <a:r>
              <a:rPr lang="en-US" altLang="zh-CN" dirty="0"/>
              <a:t>=&gt;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[o] &lt;-  &lt;B, 8&gt;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755576" y="276617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 propagate-ack(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</a:t>
            </a:r>
            <a:endParaRPr lang="zh-CN" altLang="en-US" dirty="0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470035" y="3135509"/>
            <a:ext cx="237377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>
            <a:off x="3018586" y="2430348"/>
            <a:ext cx="486605" cy="705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475943" y="3171024"/>
            <a:ext cx="258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Mark y DS</a:t>
            </a:r>
            <a:endParaRPr lang="en-US" altLang="zh-CN" dirty="0"/>
          </a:p>
        </p:txBody>
      </p:sp>
      <p:cxnSp>
        <p:nvCxnSpPr>
          <p:cNvPr id="17" name="直接箭头连接符 16"/>
          <p:cNvCxnSpPr>
            <a:endCxn id="27" idx="2"/>
          </p:cNvCxnSpPr>
          <p:nvPr/>
        </p:nvCxnSpPr>
        <p:spPr>
          <a:xfrm>
            <a:off x="2755139" y="3671846"/>
            <a:ext cx="1332041" cy="630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510314" y="3667558"/>
            <a:ext cx="2137048" cy="219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816837" y="3320175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ds-durable(y)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 rot="1561323">
            <a:off x="2421889" y="1687712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 rot="1392035">
            <a:off x="2641644" y="3947740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ds-durable(y)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60553" y="3804814"/>
            <a:ext cx="3036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</a:t>
            </a:r>
            <a:r>
              <a:rPr lang="en-US" altLang="zh-CN" dirty="0" err="1"/>
              <a:t>CommittedVTS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[B] = 8 </a:t>
            </a:r>
            <a:endParaRPr lang="en-US" altLang="zh-CN" dirty="0"/>
          </a:p>
          <a:p>
            <a:r>
              <a:rPr lang="en-US" altLang="zh-CN" dirty="0"/>
              <a:t>     release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baseline="-25000" dirty="0"/>
              <a:t> </a:t>
            </a:r>
            <a:r>
              <a:rPr lang="en-US" altLang="zh-CN" dirty="0"/>
              <a:t>lock</a:t>
            </a:r>
            <a:endParaRPr lang="en-US" altLang="zh-CN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13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site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6,8&gt;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634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&gt;,&lt;B, 8&gt;]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B,8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&lt;6,8&gt;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lock[o]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strike="sngStrike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70035" y="748592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4891" y="71365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93071" y="81429"/>
            <a:ext cx="303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Site B propagate</a:t>
            </a:r>
            <a:endParaRPr lang="en-US" altLang="zh-CN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3197794"/>
          <a:ext cx="3995937" cy="2369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3854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transaction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4911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977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1" name="直接箭头连接符 20"/>
          <p:cNvCxnSpPr/>
          <p:nvPr/>
        </p:nvCxnSpPr>
        <p:spPr>
          <a:xfrm flipH="1">
            <a:off x="611560" y="1517559"/>
            <a:ext cx="205333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93071" y="114822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2713103" y="1488081"/>
            <a:ext cx="850785" cy="3834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386641" y="1840422"/>
            <a:ext cx="2589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Local propagate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554" y="1543366"/>
            <a:ext cx="3036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 Remote propagate</a:t>
            </a:r>
            <a:endParaRPr lang="en-US" altLang="zh-CN" dirty="0"/>
          </a:p>
          <a:p>
            <a:r>
              <a:rPr lang="en-US" altLang="zh-CN" dirty="0"/>
              <a:t>=&gt;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[o] &lt;-  &lt;B, 8&gt;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[B] = 8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755576" y="276617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 propagate-ack(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</a:t>
            </a:r>
            <a:endParaRPr lang="zh-CN" altLang="en-US" dirty="0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470035" y="3135509"/>
            <a:ext cx="237377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>
            <a:off x="3018586" y="2430348"/>
            <a:ext cx="486605" cy="705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497487" y="3025853"/>
            <a:ext cx="258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Mark y DS</a:t>
            </a:r>
            <a:endParaRPr lang="en-US" altLang="zh-CN" dirty="0"/>
          </a:p>
        </p:txBody>
      </p:sp>
      <p:cxnSp>
        <p:nvCxnSpPr>
          <p:cNvPr id="17" name="直接箭头连接符 16"/>
          <p:cNvCxnSpPr>
            <a:endCxn id="27" idx="2"/>
          </p:cNvCxnSpPr>
          <p:nvPr/>
        </p:nvCxnSpPr>
        <p:spPr>
          <a:xfrm>
            <a:off x="2755139" y="3671846"/>
            <a:ext cx="1332041" cy="630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510314" y="3667558"/>
            <a:ext cx="2137048" cy="219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816837" y="3320175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ds-durable(y)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 rot="1561323">
            <a:off x="2421889" y="1687712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propagate(y)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 rot="1392035">
            <a:off x="2641644" y="3947740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 ds-durable(y)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60553" y="3804814"/>
            <a:ext cx="3036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</a:t>
            </a:r>
            <a:r>
              <a:rPr lang="en-US" altLang="zh-CN" dirty="0" err="1"/>
              <a:t>CommittedVTS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[B] = 8 </a:t>
            </a:r>
            <a:endParaRPr lang="en-US" altLang="zh-CN" dirty="0"/>
          </a:p>
          <a:p>
            <a:r>
              <a:rPr lang="en-US" altLang="zh-CN" dirty="0"/>
              <a:t>     release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baseline="-25000" dirty="0"/>
              <a:t> </a:t>
            </a:r>
            <a:r>
              <a:rPr lang="en-US" altLang="zh-CN" dirty="0"/>
              <a:t>lock</a:t>
            </a:r>
            <a:endParaRPr lang="en-US" altLang="zh-CN" dirty="0"/>
          </a:p>
        </p:txBody>
      </p:sp>
      <p:sp>
        <p:nvSpPr>
          <p:cNvPr id="28" name="文本框 27"/>
          <p:cNvSpPr txBox="1"/>
          <p:nvPr/>
        </p:nvSpPr>
        <p:spPr>
          <a:xfrm>
            <a:off x="795933" y="4530937"/>
            <a:ext cx="303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7. visible(y)</a:t>
            </a:r>
            <a:endParaRPr lang="zh-CN" altLang="en-US" dirty="0"/>
          </a:p>
        </p:txBody>
      </p:sp>
      <p:cxnSp>
        <p:nvCxnSpPr>
          <p:cNvPr id="29" name="直接箭头连接符 28"/>
          <p:cNvCxnSpPr/>
          <p:nvPr/>
        </p:nvCxnSpPr>
        <p:spPr>
          <a:xfrm>
            <a:off x="451338" y="4900269"/>
            <a:ext cx="237377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H="1">
            <a:off x="2842202" y="4530937"/>
            <a:ext cx="1184489" cy="3880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2210533" y="4998824"/>
            <a:ext cx="258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8. Mark y globally visible</a:t>
            </a:r>
            <a:endParaRPr lang="en-US" altLang="zh-CN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GB" dirty="0">
                <a:latin typeface="+mn-lt"/>
              </a:rPr>
              <a:t>Demo</a:t>
            </a:r>
            <a:endParaRPr lang="en-US" altLang="en-GB" dirty="0">
              <a:latin typeface="+mn-lt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41228" y="1129308"/>
            <a:ext cx="8881185" cy="4525963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latin typeface="+mn-lt"/>
              </a:rPr>
              <a:t>Write Conflict case: </a:t>
            </a:r>
            <a:r>
              <a:rPr lang="en-US" altLang="zh-CN" dirty="0">
                <a:latin typeface="+mn-lt"/>
              </a:rPr>
              <a:t>Preferred site conflicts with Non-preferred site</a:t>
            </a:r>
            <a:r>
              <a:rPr lang="en-US" dirty="0">
                <a:latin typeface="+mn-lt"/>
              </a:rPr>
              <a:t>. P</a:t>
            </a:r>
            <a:r>
              <a:rPr lang="en-US" altLang="zh-CN" dirty="0">
                <a:latin typeface="+mn-lt"/>
              </a:rPr>
              <a:t>referred site wins.</a:t>
            </a:r>
            <a:endParaRPr lang="en-US" dirty="0">
              <a:latin typeface="+mn-lt"/>
            </a:endParaRPr>
          </a:p>
          <a:p>
            <a:pPr lvl="1"/>
            <a:r>
              <a:rPr lang="en-US" dirty="0"/>
              <a:t>We use two sites ,two transactions and one object as an example.</a:t>
            </a:r>
            <a:endParaRPr lang="en-US" dirty="0"/>
          </a:p>
          <a:p>
            <a:pPr lvl="1"/>
            <a:r>
              <a:rPr lang="en-US" dirty="0"/>
              <a:t>Initial State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187450" y="3505835"/>
          <a:ext cx="6398895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/>
                <a:gridCol w="2132965"/>
                <a:gridCol w="2132965"/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A(o preferred site)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B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CurrSeqNo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6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7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CommittedVTS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8478" y="1273324"/>
            <a:ext cx="2115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a. </a:t>
            </a:r>
            <a:r>
              <a:rPr lang="en-US" altLang="zh-CN" dirty="0" err="1"/>
              <a:t>startTx</a:t>
            </a:r>
            <a:r>
              <a:rPr lang="en-US" altLang="zh-CN" dirty="0"/>
              <a:t>(x):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x.tid</a:t>
            </a:r>
            <a:r>
              <a:rPr lang="en-US" altLang="zh-CN" dirty="0"/>
              <a:t> 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A</a:t>
            </a:r>
            <a:endParaRPr lang="en-US" altLang="zh-CN" baseline="30000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x.startVTS</a:t>
            </a:r>
            <a:r>
              <a:rPr lang="en-US" altLang="zh-CN" dirty="0"/>
              <a:t> = &lt;6,7&gt;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843461" y="1273324"/>
            <a:ext cx="2115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startTx</a:t>
            </a:r>
            <a:r>
              <a:rPr lang="en-US" altLang="zh-CN" dirty="0"/>
              <a:t>(y):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y.tid</a:t>
            </a:r>
            <a:r>
              <a:rPr lang="zh-CN" altLang="en-US" dirty="0"/>
              <a:t> </a:t>
            </a:r>
            <a:r>
              <a:rPr lang="en-US" altLang="zh-CN" dirty="0"/>
              <a:t>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y.startVTS</a:t>
            </a:r>
            <a:r>
              <a:rPr lang="en-US" altLang="zh-CN" dirty="0"/>
              <a:t> = &lt;6,7&gt;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b. </a:t>
            </a:r>
            <a:r>
              <a:rPr lang="en-US" altLang="zh-CN" dirty="0" err="1"/>
              <a:t>writeTx</a:t>
            </a:r>
            <a:r>
              <a:rPr lang="en-US" altLang="zh-CN" dirty="0"/>
              <a:t>(x, o, data):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843460" y="2281019"/>
            <a:ext cx="2670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2. </a:t>
            </a:r>
            <a:r>
              <a:rPr lang="en-US" altLang="zh-CN" dirty="0" err="1"/>
              <a:t>writeTx</a:t>
            </a:r>
            <a:r>
              <a:rPr lang="en-US" altLang="zh-CN" dirty="0"/>
              <a:t>(y, o, data):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8478" y="1273324"/>
            <a:ext cx="2115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a. </a:t>
            </a:r>
            <a:r>
              <a:rPr lang="en-US" altLang="zh-CN" dirty="0" err="1"/>
              <a:t>startTx</a:t>
            </a:r>
            <a:r>
              <a:rPr lang="en-US" altLang="zh-CN" dirty="0"/>
              <a:t>(x):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x.tid</a:t>
            </a:r>
            <a:r>
              <a:rPr lang="en-US" altLang="zh-CN" dirty="0"/>
              <a:t> 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A</a:t>
            </a:r>
            <a:endParaRPr lang="en-US" altLang="zh-CN" baseline="30000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x.startVTS</a:t>
            </a:r>
            <a:r>
              <a:rPr lang="en-US" altLang="zh-CN" dirty="0"/>
              <a:t> = &lt;6,7&gt;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843461" y="1273324"/>
            <a:ext cx="2115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startTx</a:t>
            </a:r>
            <a:r>
              <a:rPr lang="en-US" altLang="zh-CN" dirty="0"/>
              <a:t>(y):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y.tid</a:t>
            </a:r>
            <a:r>
              <a:rPr lang="zh-CN" altLang="en-US" dirty="0"/>
              <a:t> </a:t>
            </a:r>
            <a:r>
              <a:rPr lang="en-US" altLang="zh-CN" dirty="0"/>
              <a:t>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y.startVTS</a:t>
            </a:r>
            <a:r>
              <a:rPr lang="en-US" altLang="zh-CN" dirty="0"/>
              <a:t> = &lt;6,7&gt;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b. </a:t>
            </a:r>
            <a:r>
              <a:rPr lang="en-US" altLang="zh-CN" dirty="0" err="1"/>
              <a:t>writeTx</a:t>
            </a:r>
            <a:r>
              <a:rPr lang="en-US" altLang="zh-CN" dirty="0"/>
              <a:t>(x, o, data):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843460" y="2281019"/>
            <a:ext cx="2670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2. </a:t>
            </a:r>
            <a:r>
              <a:rPr lang="en-US" altLang="zh-CN" dirty="0" err="1"/>
              <a:t>writeTx</a:t>
            </a:r>
            <a:r>
              <a:rPr lang="en-US" altLang="zh-CN" dirty="0"/>
              <a:t>(y, o, data):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186145" y="3141516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c. commit(x):</a:t>
            </a:r>
            <a:endParaRPr lang="en-US" altLang="zh-CN" dirty="0"/>
          </a:p>
          <a:p>
            <a:pPr algn="l"/>
            <a:r>
              <a:rPr lang="en-US" altLang="zh-CN" dirty="0"/>
              <a:t>    o preferred site ==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endParaRPr lang="en-US" altLang="zh-CN" dirty="0"/>
          </a:p>
          <a:p>
            <a:pPr algn="l"/>
            <a:r>
              <a:rPr lang="en-US" altLang="zh-CN" dirty="0"/>
              <a:t>=&gt;  fast commit    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2843460" y="3264806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3. commit(y):</a:t>
            </a:r>
            <a:endParaRPr lang="en-US" altLang="zh-CN" dirty="0"/>
          </a:p>
          <a:p>
            <a:pPr algn="l"/>
            <a:r>
              <a:rPr lang="en-US" altLang="zh-CN" dirty="0"/>
              <a:t>    o preferred site </a:t>
            </a:r>
            <a:r>
              <a:rPr lang="zh-CN" altLang="en-US" dirty="0"/>
              <a:t>≠ </a:t>
            </a:r>
            <a:r>
              <a:rPr lang="en-US" altLang="zh-CN" dirty="0"/>
              <a:t>B</a:t>
            </a:r>
            <a:endParaRPr lang="en-US" altLang="zh-CN" dirty="0"/>
          </a:p>
          <a:p>
            <a:pPr algn="l"/>
            <a:r>
              <a:rPr lang="en-US" altLang="zh-CN" dirty="0"/>
              <a:t>=&gt;  Slow commit    </a:t>
            </a:r>
            <a:endParaRPr lang="zh-CN" alt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65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&gt;,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&lt;</a:t>
                      </a:r>
                      <a:r>
                        <a:rPr lang="en-US" altLang="zh-CN" dirty="0" err="1">
                          <a:solidFill>
                            <a:srgbClr val="FF0000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&gt;</a:t>
                      </a:r>
                      <a:r>
                        <a:rPr lang="en-US" altLang="zh-CN" dirty="0"/>
                        <a:t> 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551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429301" y="1124515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 err="1"/>
              <a:t>FastCommit</a:t>
            </a:r>
            <a:endParaRPr lang="zh-CN" altLang="en-US" dirty="0"/>
          </a:p>
        </p:txBody>
      </p:sp>
      <p:sp>
        <p:nvSpPr>
          <p:cNvPr id="19" name="文本框 1"/>
          <p:cNvSpPr txBox="1"/>
          <p:nvPr/>
        </p:nvSpPr>
        <p:spPr>
          <a:xfrm>
            <a:off x="230204" y="1429348"/>
            <a:ext cx="28803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d. unmodified &amp;&amp; unlocked</a:t>
            </a:r>
            <a:endParaRPr lang="en-US" altLang="zh-CN" dirty="0"/>
          </a:p>
          <a:p>
            <a:r>
              <a:rPr lang="en-US" altLang="zh-CN" dirty="0"/>
              <a:t>=&gt; </a:t>
            </a:r>
            <a:endParaRPr lang="en-US" altLang="zh-CN" dirty="0"/>
          </a:p>
          <a:p>
            <a:r>
              <a:rPr lang="en-US" altLang="zh-CN" dirty="0"/>
              <a:t>    (atom)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x.seqno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[o] &lt;-  &lt;A, 7&gt;</a:t>
            </a:r>
            <a:endParaRPr lang="zh-CN" altLang="en-US" dirty="0"/>
          </a:p>
          <a:p>
            <a:endParaRPr lang="en-US" altLang="zh-CN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65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&lt;6,7&gt;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 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&lt;6,7&gt;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551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seqno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429301" y="1124515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 err="1"/>
              <a:t>FastCommit</a:t>
            </a:r>
            <a:endParaRPr lang="zh-CN" altLang="en-US" dirty="0"/>
          </a:p>
        </p:txBody>
      </p:sp>
      <p:sp>
        <p:nvSpPr>
          <p:cNvPr id="19" name="文本框 1"/>
          <p:cNvSpPr txBox="1"/>
          <p:nvPr/>
        </p:nvSpPr>
        <p:spPr>
          <a:xfrm>
            <a:off x="230204" y="1429348"/>
            <a:ext cx="28803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d. unmodified &amp;&amp; unlocked</a:t>
            </a:r>
            <a:endParaRPr lang="en-US" altLang="zh-CN" dirty="0"/>
          </a:p>
          <a:p>
            <a:r>
              <a:rPr lang="en-US" altLang="zh-CN" dirty="0"/>
              <a:t>=&gt; </a:t>
            </a:r>
            <a:endParaRPr lang="en-US" altLang="zh-CN" dirty="0"/>
          </a:p>
          <a:p>
            <a:r>
              <a:rPr lang="en-US" altLang="zh-CN" dirty="0"/>
              <a:t>    (atom)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x.seqno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[o] &lt;-  &lt;A, 7&gt;</a:t>
            </a:r>
            <a:endParaRPr lang="zh-CN" altLang="en-US" dirty="0"/>
          </a:p>
          <a:p>
            <a:endParaRPr lang="en-US" altLang="zh-CN" dirty="0"/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841519" y="3193857"/>
            <a:ext cx="31421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247403" y="2888095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12" name="文本框 1"/>
          <p:cNvSpPr txBox="1"/>
          <p:nvPr/>
        </p:nvSpPr>
        <p:spPr>
          <a:xfrm>
            <a:off x="245407" y="3363035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but modified</a:t>
            </a:r>
            <a:endParaRPr lang="en-US" altLang="zh-CN" dirty="0"/>
          </a:p>
          <a:p>
            <a:endParaRPr lang="en-US" altLang="zh-CN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870305" y="3991258"/>
            <a:ext cx="30846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236879" y="361203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No</a:t>
            </a:r>
            <a:endParaRPr lang="zh-CN" altLang="en-US" dirty="0"/>
          </a:p>
        </p:txBody>
      </p:sp>
      <p:sp>
        <p:nvSpPr>
          <p:cNvPr id="18" name="文本框 1"/>
          <p:cNvSpPr txBox="1"/>
          <p:nvPr/>
        </p:nvSpPr>
        <p:spPr>
          <a:xfrm>
            <a:off x="2605031" y="409190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7. Return ABORTED</a:t>
            </a:r>
            <a:endParaRPr lang="en-US" altLang="zh-CN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65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currSeqNo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cmtdVTS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</a:rPr>
                        <a:t>&lt;6,7&gt;</a:t>
                      </a:r>
                      <a:endParaRPr lang="en-US" altLang="zh-CN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</a:rPr>
                        <a:t>History[o]</a:t>
                      </a:r>
                      <a:endParaRPr lang="en-US" altLang="zh-CN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 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</a:rPr>
                        <a:t>GotVTS</a:t>
                      </a:r>
                      <a:endParaRPr lang="en-US" altLang="zh-CN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&lt;6,7&gt;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550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3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429301" y="1124515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 err="1"/>
              <a:t>FastCommit</a:t>
            </a:r>
            <a:endParaRPr lang="zh-CN" altLang="en-US" dirty="0"/>
          </a:p>
        </p:txBody>
      </p:sp>
      <p:sp>
        <p:nvSpPr>
          <p:cNvPr id="19" name="文本框 1"/>
          <p:cNvSpPr txBox="1"/>
          <p:nvPr/>
        </p:nvSpPr>
        <p:spPr>
          <a:xfrm>
            <a:off x="230204" y="1429348"/>
            <a:ext cx="28803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d. unmodified &amp;&amp; unlocked</a:t>
            </a:r>
            <a:endParaRPr lang="en-US" altLang="zh-CN" dirty="0"/>
          </a:p>
          <a:p>
            <a:r>
              <a:rPr lang="en-US" altLang="zh-CN" dirty="0"/>
              <a:t>=&gt; </a:t>
            </a:r>
            <a:endParaRPr lang="en-US" altLang="zh-CN" dirty="0"/>
          </a:p>
          <a:p>
            <a:r>
              <a:rPr lang="en-US" altLang="zh-CN" dirty="0"/>
              <a:t>    (atom)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x.seqno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[o] &lt;-  &lt;A, 7&gt;</a:t>
            </a:r>
            <a:endParaRPr lang="zh-CN" altLang="en-US" dirty="0"/>
          </a:p>
          <a:p>
            <a:endParaRPr lang="en-US" altLang="zh-CN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65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currSeqNo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cmtdVTS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</a:t>
                      </a:r>
                      <a:r>
                        <a:rPr lang="en-US" altLang="zh-CN" dirty="0">
                          <a:solidFill>
                            <a:schemeClr val="accent2"/>
                          </a:solidFill>
                        </a:rPr>
                        <a:t>7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,7&gt;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</a:rPr>
                        <a:t>History[o]</a:t>
                      </a:r>
                      <a:endParaRPr lang="en-US" altLang="zh-CN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 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551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seqno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429301" y="1124515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 err="1"/>
              <a:t>FastCommit</a:t>
            </a:r>
            <a:endParaRPr lang="zh-CN" altLang="en-US" dirty="0"/>
          </a:p>
        </p:txBody>
      </p:sp>
      <p:sp>
        <p:nvSpPr>
          <p:cNvPr id="19" name="文本框 1"/>
          <p:cNvSpPr txBox="1"/>
          <p:nvPr/>
        </p:nvSpPr>
        <p:spPr>
          <a:xfrm>
            <a:off x="230204" y="1429348"/>
            <a:ext cx="28803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d. unmodified &amp;&amp; unlocked</a:t>
            </a:r>
            <a:endParaRPr lang="en-US" altLang="zh-CN" dirty="0"/>
          </a:p>
          <a:p>
            <a:r>
              <a:rPr lang="en-US" altLang="zh-CN" dirty="0"/>
              <a:t>=&gt; </a:t>
            </a:r>
            <a:endParaRPr lang="en-US" altLang="zh-CN" dirty="0"/>
          </a:p>
          <a:p>
            <a:r>
              <a:rPr lang="en-US" altLang="zh-CN" dirty="0"/>
              <a:t>    (atom)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x.seqno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[o] &lt;-  &lt;A, 7&gt;</a:t>
            </a:r>
            <a:endParaRPr lang="zh-CN" altLang="en-US" dirty="0"/>
          </a:p>
          <a:p>
            <a:endParaRPr lang="en-US" altLang="zh-CN" dirty="0"/>
          </a:p>
        </p:txBody>
      </p:sp>
      <p:sp>
        <p:nvSpPr>
          <p:cNvPr id="8" name="文本框 1"/>
          <p:cNvSpPr txBox="1"/>
          <p:nvPr/>
        </p:nvSpPr>
        <p:spPr>
          <a:xfrm>
            <a:off x="199976" y="3183674"/>
            <a:ext cx="2880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e.</a:t>
            </a:r>
            <a:r>
              <a:rPr lang="zh-CN" altLang="en-US" dirty="0"/>
              <a:t> </a:t>
            </a:r>
            <a:r>
              <a:rPr lang="en-US" altLang="zh-CN" dirty="0" err="1"/>
              <a:t>CommittedVTS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[A] = 7</a:t>
            </a:r>
            <a:endParaRPr lang="en-US" altLang="zh-CN" dirty="0"/>
          </a:p>
          <a:p>
            <a:r>
              <a:rPr lang="en-US" altLang="zh-CN" dirty="0"/>
              <a:t>    return COMMITTED</a:t>
            </a:r>
            <a:endParaRPr lang="en-US" altLang="zh-CN" dirty="0"/>
          </a:p>
          <a:p>
            <a:r>
              <a:rPr lang="en-US" altLang="zh-CN" dirty="0"/>
              <a:t>    fork propagate(x)</a:t>
            </a:r>
            <a:endParaRPr lang="en-US" altLang="zh-CN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GB" dirty="0">
                <a:latin typeface="+mn-lt"/>
              </a:rPr>
              <a:t>Demo</a:t>
            </a:r>
            <a:endParaRPr lang="en-US" altLang="en-GB" dirty="0">
              <a:latin typeface="+mn-lt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41228" y="1129308"/>
            <a:ext cx="8881185" cy="4525963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latin typeface="+mn-lt"/>
              </a:rPr>
              <a:t>Write Conflict case: Non-preferred site conflicts with Nonpreferred site.</a:t>
            </a:r>
            <a:endParaRPr lang="en-US" dirty="0">
              <a:latin typeface="+mn-lt"/>
            </a:endParaRPr>
          </a:p>
          <a:p>
            <a:pPr lvl="1"/>
            <a:r>
              <a:rPr lang="en-US" dirty="0"/>
              <a:t>We use three sites ,two transactions and one object as an example.</a:t>
            </a:r>
            <a:endParaRPr lang="en-US" dirty="0"/>
          </a:p>
          <a:p>
            <a:pPr lvl="1"/>
            <a:r>
              <a:rPr lang="en-US" dirty="0"/>
              <a:t>Initial State,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preferred</a:t>
            </a:r>
            <a:r>
              <a:rPr lang="zh-CN" altLang="en-US" dirty="0"/>
              <a:t> </a:t>
            </a:r>
            <a:r>
              <a:rPr lang="en-US" altLang="zh-CN" dirty="0"/>
              <a:t>site.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187450" y="3505835"/>
          <a:ext cx="6336879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2293"/>
                <a:gridCol w="2112293"/>
                <a:gridCol w="2112293"/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</a:t>
                      </a:r>
                      <a:endParaRPr lang="en-US" altLang="zh-C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CurrSeqNo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7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8</a:t>
                      </a:r>
                      <a:endParaRPr lang="en-US" altLang="zh-C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CommittedVTS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&lt;6,7,8&gt;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&lt;6,7,8&gt;</a:t>
                      </a:r>
                      <a:endParaRPr lang="en-US" altLang="zh-C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&lt;6,7,8&gt;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&lt;6,7,8&gt;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21850" y="769769"/>
            <a:ext cx="348172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43461" y="1273324"/>
            <a:ext cx="2115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startTx</a:t>
            </a:r>
            <a:r>
              <a:rPr lang="en-US" altLang="zh-CN" dirty="0"/>
              <a:t>(z):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z.tid</a:t>
            </a:r>
            <a:r>
              <a:rPr lang="zh-CN" altLang="en-US" dirty="0"/>
              <a:t> </a:t>
            </a:r>
            <a:r>
              <a:rPr lang="en-US" altLang="zh-CN" dirty="0"/>
              <a:t>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z.startVTS</a:t>
            </a:r>
            <a:r>
              <a:rPr lang="en-US" altLang="zh-CN" dirty="0"/>
              <a:t> = &lt;6,7&gt;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z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C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843460" y="2281019"/>
            <a:ext cx="2670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2. </a:t>
            </a:r>
            <a:r>
              <a:rPr lang="en-US" altLang="zh-CN" dirty="0" err="1"/>
              <a:t>writeTx</a:t>
            </a:r>
            <a:r>
              <a:rPr lang="en-US" altLang="zh-CN" dirty="0"/>
              <a:t>(z, o, data):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z.updates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71631" y="1261585"/>
            <a:ext cx="2115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a. </a:t>
            </a:r>
            <a:r>
              <a:rPr lang="en-US" altLang="zh-CN" dirty="0" err="1"/>
              <a:t>startTx</a:t>
            </a:r>
            <a:r>
              <a:rPr lang="en-US" altLang="zh-CN" dirty="0"/>
              <a:t>(y):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y.tid</a:t>
            </a:r>
            <a:r>
              <a:rPr lang="zh-CN" altLang="en-US" dirty="0"/>
              <a:t> </a:t>
            </a:r>
            <a:r>
              <a:rPr lang="en-US" altLang="zh-CN" dirty="0"/>
              <a:t>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y.startVTS</a:t>
            </a:r>
            <a:r>
              <a:rPr lang="en-US" altLang="zh-CN" dirty="0"/>
              <a:t> = &lt;6,7&gt;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346700" y="2292758"/>
            <a:ext cx="2670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b. </a:t>
            </a:r>
            <a:r>
              <a:rPr lang="en-US" altLang="zh-CN" dirty="0" err="1"/>
              <a:t>writeTx</a:t>
            </a:r>
            <a:r>
              <a:rPr lang="en-US" altLang="zh-CN" dirty="0"/>
              <a:t>(y, o, data):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21850" y="769769"/>
            <a:ext cx="348172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43461" y="1273324"/>
            <a:ext cx="2115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</a:t>
            </a:r>
            <a:r>
              <a:rPr lang="en-US" altLang="zh-CN" dirty="0" err="1"/>
              <a:t>startTx</a:t>
            </a:r>
            <a:r>
              <a:rPr lang="en-US" altLang="zh-CN" dirty="0"/>
              <a:t>(z):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z.tid</a:t>
            </a:r>
            <a:r>
              <a:rPr lang="zh-CN" altLang="en-US" dirty="0"/>
              <a:t> </a:t>
            </a:r>
            <a:r>
              <a:rPr lang="en-US" altLang="zh-CN" dirty="0"/>
              <a:t>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z.startVTS</a:t>
            </a:r>
            <a:r>
              <a:rPr lang="en-US" altLang="zh-CN" dirty="0"/>
              <a:t> = &lt;6,7&gt;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z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C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2843460" y="2281019"/>
            <a:ext cx="2670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2. </a:t>
            </a:r>
            <a:r>
              <a:rPr lang="en-US" altLang="zh-CN" dirty="0" err="1"/>
              <a:t>writeTx</a:t>
            </a:r>
            <a:r>
              <a:rPr lang="en-US" altLang="zh-CN" dirty="0"/>
              <a:t>(z, o, data):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z.updates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71631" y="1261585"/>
            <a:ext cx="2115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a. </a:t>
            </a:r>
            <a:r>
              <a:rPr lang="en-US" altLang="zh-CN" dirty="0" err="1"/>
              <a:t>startTx</a:t>
            </a:r>
            <a:r>
              <a:rPr lang="en-US" altLang="zh-CN" dirty="0"/>
              <a:t>(y):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y.tid</a:t>
            </a:r>
            <a:r>
              <a:rPr lang="zh-CN" altLang="en-US" dirty="0"/>
              <a:t> </a:t>
            </a:r>
            <a:r>
              <a:rPr lang="en-US" altLang="zh-CN" dirty="0"/>
              <a:t>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y.startVTS</a:t>
            </a:r>
            <a:r>
              <a:rPr lang="en-US" altLang="zh-CN" dirty="0"/>
              <a:t> = &lt;6,7&gt;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346700" y="2292758"/>
            <a:ext cx="2670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b. </a:t>
            </a:r>
            <a:r>
              <a:rPr lang="en-US" altLang="zh-CN" dirty="0" err="1"/>
              <a:t>writeTx</a:t>
            </a:r>
            <a:r>
              <a:rPr lang="en-US" altLang="zh-CN" dirty="0"/>
              <a:t>(y, o, data):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y.updates</a:t>
            </a:r>
            <a:r>
              <a:rPr lang="en-US" altLang="zh-CN" dirty="0"/>
              <a:t> &lt;- &lt;o, data&gt;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2843460" y="3264806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3. commit(z):</a:t>
            </a:r>
            <a:endParaRPr lang="en-US" altLang="zh-CN" dirty="0"/>
          </a:p>
          <a:p>
            <a:pPr algn="l"/>
            <a:r>
              <a:rPr lang="en-US" altLang="zh-CN" dirty="0"/>
              <a:t>    o preferred site </a:t>
            </a:r>
            <a:r>
              <a:rPr lang="zh-CN" altLang="en-US" dirty="0"/>
              <a:t>≠ </a:t>
            </a:r>
            <a:r>
              <a:rPr lang="en-US" altLang="zh-CN" dirty="0"/>
              <a:t>A</a:t>
            </a:r>
            <a:endParaRPr lang="en-US" altLang="zh-CN" dirty="0"/>
          </a:p>
          <a:p>
            <a:pPr algn="l"/>
            <a:r>
              <a:rPr lang="en-US" altLang="zh-CN" dirty="0"/>
              <a:t>=&gt;  Slow commit    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346700" y="3264806"/>
            <a:ext cx="2482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c. commit(y):</a:t>
            </a:r>
            <a:endParaRPr lang="en-US" altLang="zh-CN" dirty="0"/>
          </a:p>
          <a:p>
            <a:pPr algn="l"/>
            <a:r>
              <a:rPr lang="en-US" altLang="zh-CN" dirty="0"/>
              <a:t>    o preferred site </a:t>
            </a:r>
            <a:r>
              <a:rPr lang="zh-CN" altLang="en-US" dirty="0"/>
              <a:t>≠ </a:t>
            </a:r>
            <a:r>
              <a:rPr lang="en-US" altLang="zh-CN" dirty="0"/>
              <a:t>A</a:t>
            </a:r>
            <a:endParaRPr lang="en-US" altLang="zh-CN" dirty="0"/>
          </a:p>
          <a:p>
            <a:pPr algn="l"/>
            <a:r>
              <a:rPr lang="en-US" altLang="zh-CN" dirty="0"/>
              <a:t>=&gt;  Slow commit    </a:t>
            </a:r>
            <a:endParaRPr lang="zh-CN" alt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292839" y="79959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17949" y="794746"/>
            <a:ext cx="348172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z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C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3672632" y="1227205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308" y="1232058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3326515" y="1886790"/>
            <a:ext cx="171426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209940" y="1487277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C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22" name="文本框 1"/>
          <p:cNvSpPr txBox="1"/>
          <p:nvPr/>
        </p:nvSpPr>
        <p:spPr>
          <a:xfrm>
            <a:off x="1712419" y="1918020"/>
            <a:ext cx="2130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C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sp>
        <p:nvSpPr>
          <p:cNvPr id="25" name="矩形 24"/>
          <p:cNvSpPr/>
          <p:nvPr/>
        </p:nvSpPr>
        <p:spPr>
          <a:xfrm>
            <a:off x="2375589" y="794746"/>
            <a:ext cx="370615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292839" y="79959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17949" y="794746"/>
            <a:ext cx="348172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z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C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3672632" y="1227205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308" y="1232058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3326515" y="1886790"/>
            <a:ext cx="171426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209940" y="1487277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C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22" name="文本框 1"/>
          <p:cNvSpPr txBox="1"/>
          <p:nvPr/>
        </p:nvSpPr>
        <p:spPr>
          <a:xfrm>
            <a:off x="1712419" y="1918020"/>
            <a:ext cx="2130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C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3307174" y="3156054"/>
            <a:ext cx="1821549" cy="154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285065" y="279446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2375589" y="794746"/>
            <a:ext cx="370615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292839" y="79959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17949" y="794746"/>
            <a:ext cx="348172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z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C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3672632" y="1227205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308" y="1232058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3326515" y="1886790"/>
            <a:ext cx="171426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209940" y="1487277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22" name="文本框 1"/>
          <p:cNvSpPr txBox="1"/>
          <p:nvPr/>
        </p:nvSpPr>
        <p:spPr>
          <a:xfrm>
            <a:off x="1712419" y="1918020"/>
            <a:ext cx="2130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C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3307174" y="3156054"/>
            <a:ext cx="1821549" cy="154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285065" y="279446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2375589" y="794746"/>
            <a:ext cx="370615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900" y="321887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cxnSp>
        <p:nvCxnSpPr>
          <p:cNvPr id="27" name="直接箭头连接符 26"/>
          <p:cNvCxnSpPr/>
          <p:nvPr/>
        </p:nvCxnSpPr>
        <p:spPr>
          <a:xfrm flipV="1">
            <a:off x="177721" y="3588209"/>
            <a:ext cx="1548949" cy="18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1"/>
          <p:cNvSpPr txBox="1"/>
          <p:nvPr/>
        </p:nvSpPr>
        <p:spPr>
          <a:xfrm>
            <a:off x="1712419" y="3667672"/>
            <a:ext cx="1780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e. unmodified but locked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520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292839" y="79959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17949" y="794746"/>
            <a:ext cx="348172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z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C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3672632" y="1227205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308" y="1232058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3326515" y="1886790"/>
            <a:ext cx="171426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209940" y="1487277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22" name="文本框 1"/>
          <p:cNvSpPr txBox="1"/>
          <p:nvPr/>
        </p:nvSpPr>
        <p:spPr>
          <a:xfrm>
            <a:off x="1712419" y="1918020"/>
            <a:ext cx="2130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3307174" y="3156054"/>
            <a:ext cx="1821549" cy="154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285065" y="279446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2375589" y="794746"/>
            <a:ext cx="370615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900" y="321887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cxnSp>
        <p:nvCxnSpPr>
          <p:cNvPr id="27" name="直接箭头连接符 26"/>
          <p:cNvCxnSpPr/>
          <p:nvPr/>
        </p:nvCxnSpPr>
        <p:spPr>
          <a:xfrm flipV="1">
            <a:off x="177721" y="3588209"/>
            <a:ext cx="1548949" cy="18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1"/>
          <p:cNvSpPr txBox="1"/>
          <p:nvPr/>
        </p:nvSpPr>
        <p:spPr>
          <a:xfrm>
            <a:off x="1712419" y="3667672"/>
            <a:ext cx="1780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e. unmodified but locked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cxnSp>
        <p:nvCxnSpPr>
          <p:cNvPr id="29" name="直接箭头连接符 28"/>
          <p:cNvCxnSpPr/>
          <p:nvPr/>
        </p:nvCxnSpPr>
        <p:spPr>
          <a:xfrm flipH="1">
            <a:off x="163471" y="4493576"/>
            <a:ext cx="15489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693507" y="418419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f. No</a:t>
            </a:r>
            <a:endParaRPr lang="zh-CN" altLang="en-US" dirty="0"/>
          </a:p>
        </p:txBody>
      </p:sp>
      <p:sp>
        <p:nvSpPr>
          <p:cNvPr id="31" name="文本框 1"/>
          <p:cNvSpPr txBox="1"/>
          <p:nvPr/>
        </p:nvSpPr>
        <p:spPr>
          <a:xfrm>
            <a:off x="61389" y="480295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g. Return ABORTED</a:t>
            </a:r>
            <a:endParaRPr lang="en-US" altLang="zh-CN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265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67668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C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619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r>
                        <a:rPr lang="en-US" altLang="zh-CN" dirty="0"/>
                        <a:t>&gt;</a:t>
                      </a:r>
                      <a:endParaRPr lang="en-US" altLang="zh-CN" dirty="0"/>
                    </a:p>
                  </a:txBody>
                  <a:tcPr/>
                </a:tc>
              </a:tr>
              <a:tr h="5068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History[o]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,&lt;</a:t>
                      </a:r>
                      <a:r>
                        <a:rPr lang="en-US" altLang="zh-CN" dirty="0" err="1">
                          <a:solidFill>
                            <a:srgbClr val="FF0000"/>
                          </a:solidFill>
                        </a:rPr>
                        <a:t>C,8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&gt;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</a:tr>
              <a:tr h="477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GotVTS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292839" y="79959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17949" y="794746"/>
            <a:ext cx="348172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48064" y="2785199"/>
          <a:ext cx="3995937" cy="2017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41393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z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B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C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5344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0,data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3672632" y="1227205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308" y="1232058"/>
            <a:ext cx="2482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Slow commit    </a:t>
            </a:r>
            <a:endParaRPr lang="zh-CN" altLang="en-US" dirty="0"/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3326515" y="1886790"/>
            <a:ext cx="171426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209940" y="1487277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sp>
        <p:nvSpPr>
          <p:cNvPr id="22" name="文本框 1"/>
          <p:cNvSpPr txBox="1"/>
          <p:nvPr/>
        </p:nvSpPr>
        <p:spPr>
          <a:xfrm>
            <a:off x="1712419" y="1918020"/>
            <a:ext cx="2130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5. unlocked &amp;&amp; unmodified</a:t>
            </a:r>
            <a:endParaRPr lang="en-US" altLang="zh-CN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altLang="zh-CN" dirty="0"/>
              <a:t>lock[o](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) </a:t>
            </a:r>
            <a:endParaRPr lang="en-US" altLang="zh-CN" dirty="0"/>
          </a:p>
        </p:txBody>
      </p:sp>
      <p:cxnSp>
        <p:nvCxnSpPr>
          <p:cNvPr id="23" name="直接箭头连接符 22"/>
          <p:cNvCxnSpPr/>
          <p:nvPr/>
        </p:nvCxnSpPr>
        <p:spPr>
          <a:xfrm>
            <a:off x="3307174" y="3156054"/>
            <a:ext cx="1821549" cy="154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285065" y="279446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 Yes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2375589" y="794746"/>
            <a:ext cx="370615" cy="461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900" y="321887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d. prepare(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B</a:t>
            </a:r>
            <a:r>
              <a:rPr lang="en-US" altLang="zh-CN" dirty="0"/>
              <a:t>, {o} , &lt;6,7&gt;)</a:t>
            </a:r>
            <a:endParaRPr lang="zh-CN" altLang="en-US" dirty="0"/>
          </a:p>
        </p:txBody>
      </p:sp>
      <p:cxnSp>
        <p:nvCxnSpPr>
          <p:cNvPr id="27" name="直接箭头连接符 26"/>
          <p:cNvCxnSpPr/>
          <p:nvPr/>
        </p:nvCxnSpPr>
        <p:spPr>
          <a:xfrm flipV="1">
            <a:off x="177721" y="3588209"/>
            <a:ext cx="1548949" cy="188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1"/>
          <p:cNvSpPr txBox="1"/>
          <p:nvPr/>
        </p:nvSpPr>
        <p:spPr>
          <a:xfrm>
            <a:off x="1712419" y="3667672"/>
            <a:ext cx="1780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e. unmodified but locked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cxnSp>
        <p:nvCxnSpPr>
          <p:cNvPr id="29" name="直接箭头连接符 28"/>
          <p:cNvCxnSpPr/>
          <p:nvPr/>
        </p:nvCxnSpPr>
        <p:spPr>
          <a:xfrm flipH="1">
            <a:off x="163471" y="4493576"/>
            <a:ext cx="15489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693507" y="418419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f. No</a:t>
            </a:r>
            <a:endParaRPr lang="zh-CN" altLang="en-US" dirty="0"/>
          </a:p>
        </p:txBody>
      </p:sp>
      <p:sp>
        <p:nvSpPr>
          <p:cNvPr id="31" name="文本框 1"/>
          <p:cNvSpPr txBox="1"/>
          <p:nvPr/>
        </p:nvSpPr>
        <p:spPr>
          <a:xfrm>
            <a:off x="61389" y="480295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g. Return ABORTED</a:t>
            </a:r>
            <a:endParaRPr lang="en-US" altLang="zh-CN" dirty="0"/>
          </a:p>
        </p:txBody>
      </p:sp>
      <p:sp>
        <p:nvSpPr>
          <p:cNvPr id="33" name="文本框 1"/>
          <p:cNvSpPr txBox="1"/>
          <p:nvPr/>
        </p:nvSpPr>
        <p:spPr>
          <a:xfrm>
            <a:off x="3294448" y="3370057"/>
            <a:ext cx="2651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7.(atom)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y.seqno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B</a:t>
            </a:r>
            <a:r>
              <a:rPr lang="en-US" altLang="zh-CN" dirty="0"/>
              <a:t>[o] &lt;-  &lt;C, 8&gt;</a:t>
            </a:r>
            <a:endParaRPr lang="zh-CN" altLang="en-US" dirty="0"/>
          </a:p>
        </p:txBody>
      </p:sp>
      <p:sp>
        <p:nvSpPr>
          <p:cNvPr id="34" name="文本框 1"/>
          <p:cNvSpPr txBox="1"/>
          <p:nvPr/>
        </p:nvSpPr>
        <p:spPr>
          <a:xfrm>
            <a:off x="3292690" y="4347300"/>
            <a:ext cx="2589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8. </a:t>
            </a:r>
            <a:r>
              <a:rPr lang="en-US" altLang="zh-CN" dirty="0" err="1"/>
              <a:t>commitedVTS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[B] = 8</a:t>
            </a:r>
            <a:endParaRPr lang="en-US" altLang="zh-CN" dirty="0"/>
          </a:p>
          <a:p>
            <a:r>
              <a:rPr lang="en-US" altLang="zh-CN" dirty="0"/>
              <a:t>     return COMMITTED</a:t>
            </a:r>
            <a:endParaRPr lang="en-US" altLang="zh-CN" dirty="0"/>
          </a:p>
          <a:p>
            <a:r>
              <a:rPr lang="en-US" altLang="zh-CN" dirty="0"/>
              <a:t>9. Fork propagate(x)</a:t>
            </a:r>
            <a:endParaRPr lang="en-US" altLang="zh-CN" dirty="0"/>
          </a:p>
          <a:p>
            <a:r>
              <a:rPr lang="en-US" altLang="zh-CN" dirty="0">
                <a:solidFill>
                  <a:srgbClr val="00B0F0"/>
                </a:solidFill>
              </a:rPr>
              <a:t>     </a:t>
            </a:r>
            <a:endParaRPr lang="zh-CN" alt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GB" dirty="0">
                <a:latin typeface="+mn-lt"/>
              </a:rPr>
              <a:t>Demo</a:t>
            </a:r>
            <a:endParaRPr lang="en-US" altLang="en-GB" dirty="0">
              <a:latin typeface="+mn-lt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41228" y="1129308"/>
            <a:ext cx="8881185" cy="4525963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latin typeface="+mn-lt"/>
              </a:rPr>
              <a:t>Causal consistency.</a:t>
            </a:r>
            <a:endParaRPr lang="en-US" dirty="0">
              <a:latin typeface="+mn-lt"/>
            </a:endParaRPr>
          </a:p>
          <a:p>
            <a:pPr lvl="1"/>
            <a:r>
              <a:rPr lang="en-US" dirty="0"/>
              <a:t>We use two sites ,two transactions and two objects as an example.</a:t>
            </a:r>
            <a:endParaRPr lang="en-US" dirty="0"/>
          </a:p>
          <a:p>
            <a:pPr lvl="1"/>
            <a:r>
              <a:rPr lang="en-US" dirty="0"/>
              <a:t>Initial State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187624" y="3049953"/>
          <a:ext cx="6398895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/>
                <a:gridCol w="2132965"/>
                <a:gridCol w="2132965"/>
              </a:tblGrid>
              <a:tr h="57274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A(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1</a:t>
                      </a:r>
                      <a:r>
                        <a:rPr lang="en-US" altLang="zh-CN" baseline="0" dirty="0" err="1"/>
                        <a:t>,o</a:t>
                      </a:r>
                      <a:r>
                        <a:rPr lang="en-US" altLang="zh-CN" baseline="-25000" dirty="0" err="1"/>
                        <a:t>2</a:t>
                      </a:r>
                      <a:r>
                        <a:rPr lang="en-US" altLang="zh-CN" dirty="0"/>
                        <a:t> preferred site)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3272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6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3272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3272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History[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1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3272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History[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2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A,6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A,6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3272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312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55506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o1,o2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479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315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en-US" altLang="zh-CN" dirty="0"/>
                        <a:t>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History[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1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,&lt;</a:t>
                      </a:r>
                      <a:r>
                        <a:rPr lang="en-US" altLang="zh-CN" dirty="0" err="1">
                          <a:solidFill>
                            <a:srgbClr val="FF0000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&gt;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514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History[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2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A,6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A,6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8478" y="1273324"/>
            <a:ext cx="2115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a. </a:t>
            </a:r>
            <a:r>
              <a:rPr lang="en-US" altLang="zh-CN" dirty="0" err="1"/>
              <a:t>startTx</a:t>
            </a:r>
            <a:r>
              <a:rPr lang="en-US" altLang="zh-CN" dirty="0"/>
              <a:t>(x):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x.tid</a:t>
            </a:r>
            <a:r>
              <a:rPr lang="en-US" altLang="zh-CN" dirty="0"/>
              <a:t> 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Ax</a:t>
            </a:r>
            <a:endParaRPr lang="en-US" altLang="zh-CN" baseline="30000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x.startVTS</a:t>
            </a:r>
            <a:r>
              <a:rPr lang="en-US" altLang="zh-CN" dirty="0"/>
              <a:t> = &lt;6,7&gt;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583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b. </a:t>
            </a:r>
            <a:r>
              <a:rPr lang="en-US" altLang="zh-CN" dirty="0" err="1"/>
              <a:t>writeTx</a:t>
            </a:r>
            <a:r>
              <a:rPr lang="en-US" altLang="zh-CN" dirty="0"/>
              <a:t>(x, </a:t>
            </a:r>
            <a:r>
              <a:rPr lang="en-US" altLang="zh-CN" dirty="0" err="1"/>
              <a:t>o</a:t>
            </a:r>
            <a:r>
              <a:rPr lang="en-US" altLang="zh-CN" baseline="-25000" dirty="0" err="1"/>
              <a:t>1</a:t>
            </a:r>
            <a:r>
              <a:rPr lang="en-US" altLang="zh-CN" dirty="0"/>
              <a:t>, data):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x.updates</a:t>
            </a:r>
            <a:r>
              <a:rPr lang="en-US" altLang="zh-CN" dirty="0"/>
              <a:t> &lt;- &lt;</a:t>
            </a:r>
            <a:r>
              <a:rPr lang="en-US" altLang="zh-CN" dirty="0" err="1"/>
              <a:t>o</a:t>
            </a:r>
            <a:r>
              <a:rPr lang="en-US" altLang="zh-CN" baseline="-25000" dirty="0" err="1"/>
              <a:t>1</a:t>
            </a:r>
            <a:r>
              <a:rPr lang="en-US" altLang="zh-CN" dirty="0"/>
              <a:t>, data&gt;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29559" y="3648729"/>
          <a:ext cx="3995937" cy="189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2956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baseline="-25000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文本框 1"/>
          <p:cNvSpPr txBox="1"/>
          <p:nvPr/>
        </p:nvSpPr>
        <p:spPr>
          <a:xfrm>
            <a:off x="165263" y="3721596"/>
            <a:ext cx="2880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d. unmodified &amp;&amp; unlocked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x.seqno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</a:t>
            </a:r>
            <a:r>
              <a:rPr lang="en-US" altLang="zh-CN" dirty="0" err="1"/>
              <a:t>o</a:t>
            </a:r>
            <a:r>
              <a:rPr lang="en-US" altLang="zh-CN" baseline="-25000" dirty="0" err="1"/>
              <a:t>1</a:t>
            </a:r>
            <a:r>
              <a:rPr lang="en-US" altLang="zh-CN" dirty="0"/>
              <a:t>] &lt;-  &lt;A, 7&gt;</a:t>
            </a:r>
            <a:endParaRPr lang="zh-CN" altLang="en-US" dirty="0"/>
          </a:p>
          <a:p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188478" y="2910466"/>
            <a:ext cx="248212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c. commit(x):</a:t>
            </a:r>
            <a:endParaRPr lang="en-US" altLang="zh-CN" dirty="0"/>
          </a:p>
          <a:p>
            <a:pPr algn="l"/>
            <a:r>
              <a:rPr lang="en-US" altLang="zh-CN" dirty="0"/>
              <a:t>    o</a:t>
            </a:r>
            <a:r>
              <a:rPr lang="en-US" altLang="zh-CN" baseline="-25000" dirty="0"/>
              <a:t>1</a:t>
            </a:r>
            <a:r>
              <a:rPr lang="en-US" altLang="zh-CN" dirty="0"/>
              <a:t> preferred site ==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endParaRPr lang="en-US" altLang="zh-CN" dirty="0"/>
          </a:p>
          <a:p>
            <a:pPr algn="l"/>
            <a:r>
              <a:rPr lang="en-US" altLang="zh-CN" dirty="0"/>
              <a:t>    =&gt;  fast commit    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165263" y="4620074"/>
            <a:ext cx="46135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e.</a:t>
            </a:r>
            <a:r>
              <a:rPr lang="zh-CN" altLang="en-US" dirty="0"/>
              <a:t> </a:t>
            </a:r>
            <a:r>
              <a:rPr lang="en-US" altLang="zh-CN" dirty="0" err="1"/>
              <a:t>CommittedVTS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[A] = 7</a:t>
            </a:r>
            <a:endParaRPr lang="en-US" altLang="zh-CN" dirty="0"/>
          </a:p>
          <a:p>
            <a:r>
              <a:rPr lang="en-US" altLang="zh-CN" dirty="0"/>
              <a:t>    return COMMITTED</a:t>
            </a:r>
            <a:endParaRPr lang="en-US" altLang="zh-CN" dirty="0"/>
          </a:p>
          <a:p>
            <a:r>
              <a:rPr lang="en-US" altLang="zh-CN" dirty="0"/>
              <a:t>    fork </a:t>
            </a:r>
            <a:r>
              <a:rPr lang="en-US" altLang="zh-CN" dirty="0" err="1"/>
              <a:t>propagate_o</a:t>
            </a:r>
            <a:r>
              <a:rPr lang="en-US" altLang="zh-CN" baseline="-25000" dirty="0" err="1"/>
              <a:t>1</a:t>
            </a:r>
            <a:r>
              <a:rPr lang="en-US" altLang="zh-CN" dirty="0"/>
              <a:t>(x)</a:t>
            </a:r>
            <a:endParaRPr lang="en-US" altLang="zh-CN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501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55506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o1,o2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479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currSeqNo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315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cmtdVTS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r>
                        <a:rPr lang="en-US" altLang="zh-CN" dirty="0"/>
                        <a:t>,7&gt;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History[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1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&gt;,&lt;A,7&gt;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514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History[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2</a:t>
                      </a:r>
                      <a:r>
                        <a:rPr lang="en-US" altLang="zh-CN" dirty="0"/>
                        <a:t>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A,6</a:t>
                      </a:r>
                      <a:r>
                        <a:rPr lang="en-US" altLang="zh-CN" dirty="0"/>
                        <a:t>&gt;,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&lt;</a:t>
                      </a:r>
                      <a:r>
                        <a:rPr lang="en-US" altLang="zh-CN" dirty="0" err="1">
                          <a:solidFill>
                            <a:srgbClr val="FF0000"/>
                          </a:solidFill>
                        </a:rPr>
                        <a:t>A8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&gt;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A,6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 err="1"/>
                        <a:t>GotVTS</a:t>
                      </a:r>
                      <a:endParaRPr lang="en-US" altLang="zh-CN" dirty="0"/>
                    </a:p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8478" y="1273324"/>
            <a:ext cx="2115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a. </a:t>
            </a:r>
            <a:r>
              <a:rPr lang="en-US" altLang="zh-CN" dirty="0" err="1"/>
              <a:t>startTx</a:t>
            </a:r>
            <a:r>
              <a:rPr lang="en-US" altLang="zh-CN" dirty="0"/>
              <a:t>(y):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y.tid</a:t>
            </a:r>
            <a:r>
              <a:rPr lang="en-US" altLang="zh-CN" dirty="0"/>
              <a:t> = </a:t>
            </a:r>
            <a:r>
              <a:rPr lang="en-US" altLang="zh-CN" dirty="0" err="1"/>
              <a:t>tid</a:t>
            </a:r>
            <a:r>
              <a:rPr lang="en-US" altLang="zh-CN" baseline="-25000" dirty="0" err="1"/>
              <a:t>Ay</a:t>
            </a:r>
            <a:endParaRPr lang="en-US" altLang="zh-CN" baseline="30000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y.startVTS</a:t>
            </a:r>
            <a:r>
              <a:rPr lang="en-US" altLang="zh-CN" dirty="0"/>
              <a:t> = &lt;6,7&gt;</a:t>
            </a:r>
            <a:endParaRPr lang="en-US" altLang="zh-CN" dirty="0"/>
          </a:p>
          <a:p>
            <a:pPr algn="l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88478" y="2281019"/>
            <a:ext cx="2583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b. </a:t>
            </a:r>
            <a:r>
              <a:rPr lang="en-US" altLang="zh-CN" dirty="0" err="1"/>
              <a:t>writeTx</a:t>
            </a:r>
            <a:r>
              <a:rPr lang="en-US" altLang="zh-CN" dirty="0"/>
              <a:t>(y, </a:t>
            </a:r>
            <a:r>
              <a:rPr lang="en-US" altLang="zh-CN" dirty="0" err="1"/>
              <a:t>o</a:t>
            </a:r>
            <a:r>
              <a:rPr lang="en-US" altLang="zh-CN" baseline="-25000" dirty="0" err="1"/>
              <a:t>2</a:t>
            </a:r>
            <a:r>
              <a:rPr lang="en-US" altLang="zh-CN" dirty="0"/>
              <a:t>, data):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r>
              <a:rPr lang="en-US" altLang="zh-CN" dirty="0" err="1"/>
              <a:t>y.updates</a:t>
            </a:r>
            <a:r>
              <a:rPr lang="en-US" altLang="zh-CN" dirty="0"/>
              <a:t> &lt;- &lt;</a:t>
            </a:r>
            <a:r>
              <a:rPr lang="en-US" altLang="zh-CN" dirty="0" err="1"/>
              <a:t>o</a:t>
            </a:r>
            <a:r>
              <a:rPr lang="en-US" altLang="zh-CN" baseline="-25000" dirty="0" err="1"/>
              <a:t>2</a:t>
            </a:r>
            <a:r>
              <a:rPr lang="en-US" altLang="zh-CN" dirty="0"/>
              <a:t>, data&gt;</a:t>
            </a:r>
            <a:endParaRPr lang="en-US" altLang="zh-CN" dirty="0"/>
          </a:p>
          <a:p>
            <a:pPr algn="l"/>
            <a:r>
              <a:rPr lang="en-US" altLang="zh-CN" dirty="0"/>
              <a:t>    </a:t>
            </a:r>
            <a:endParaRPr lang="zh-CN" altLang="en-US" dirty="0"/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29559" y="3648729"/>
          <a:ext cx="4050953" cy="189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617"/>
                <a:gridCol w="1365668"/>
                <a:gridCol w="1365668"/>
              </a:tblGrid>
              <a:tr h="2956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Ax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Ay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&lt;7,7&gt;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1</a:t>
                      </a:r>
                      <a:r>
                        <a:rPr lang="en-US" altLang="zh-CN" dirty="0" err="1"/>
                        <a:t>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2</a:t>
                      </a:r>
                      <a:r>
                        <a:rPr lang="en-US" altLang="zh-CN" dirty="0" err="1"/>
                        <a:t>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文本框 1"/>
          <p:cNvSpPr txBox="1"/>
          <p:nvPr/>
        </p:nvSpPr>
        <p:spPr>
          <a:xfrm>
            <a:off x="165263" y="3721596"/>
            <a:ext cx="2880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d. unmodified &amp;&amp; unlocked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y.seqno</a:t>
            </a:r>
            <a:r>
              <a:rPr lang="en-US" altLang="zh-CN" dirty="0"/>
              <a:t> = ++</a:t>
            </a:r>
            <a:r>
              <a:rPr lang="en-US" altLang="zh-CN" dirty="0" err="1"/>
              <a:t>CurrSeqNo</a:t>
            </a:r>
            <a:endParaRPr lang="en-US" altLang="zh-CN" dirty="0"/>
          </a:p>
          <a:p>
            <a:r>
              <a:rPr lang="en-US" altLang="zh-CN" dirty="0"/>
              <a:t>     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</a:t>
            </a:r>
            <a:r>
              <a:rPr lang="en-US" altLang="zh-CN" dirty="0" err="1"/>
              <a:t>o</a:t>
            </a:r>
            <a:r>
              <a:rPr lang="en-US" altLang="zh-CN" baseline="-25000" dirty="0" err="1"/>
              <a:t>2</a:t>
            </a:r>
            <a:r>
              <a:rPr lang="en-US" altLang="zh-CN" dirty="0"/>
              <a:t>] &lt;-  &lt;A, 8&gt;</a:t>
            </a:r>
            <a:endParaRPr lang="zh-CN" altLang="en-US" dirty="0"/>
          </a:p>
          <a:p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188478" y="2910466"/>
            <a:ext cx="248212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/>
              <a:t>c. commit(y):</a:t>
            </a:r>
            <a:endParaRPr lang="en-US" altLang="zh-CN" dirty="0"/>
          </a:p>
          <a:p>
            <a:pPr algn="l"/>
            <a:r>
              <a:rPr lang="en-US" altLang="zh-CN" dirty="0"/>
              <a:t>    o</a:t>
            </a:r>
            <a:r>
              <a:rPr lang="en-US" altLang="zh-CN" baseline="-25000" dirty="0"/>
              <a:t>2</a:t>
            </a:r>
            <a:r>
              <a:rPr lang="en-US" altLang="zh-CN" dirty="0"/>
              <a:t> preferred site ==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endParaRPr lang="en-US" altLang="zh-CN" dirty="0"/>
          </a:p>
          <a:p>
            <a:pPr algn="l"/>
            <a:r>
              <a:rPr lang="en-US" altLang="zh-CN" dirty="0"/>
              <a:t>    =&gt;  fast commit    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165263" y="4620074"/>
            <a:ext cx="46135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e.</a:t>
            </a:r>
            <a:r>
              <a:rPr lang="zh-CN" altLang="en-US" dirty="0"/>
              <a:t> </a:t>
            </a:r>
            <a:r>
              <a:rPr lang="en-US" altLang="zh-CN" dirty="0" err="1"/>
              <a:t>CommittedVTS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[A] = 8</a:t>
            </a:r>
            <a:endParaRPr lang="en-US" altLang="zh-CN" dirty="0"/>
          </a:p>
          <a:p>
            <a:r>
              <a:rPr lang="en-US" altLang="zh-CN" dirty="0"/>
              <a:t>    return COMMITTED</a:t>
            </a:r>
            <a:endParaRPr lang="en-US" altLang="zh-CN" dirty="0"/>
          </a:p>
          <a:p>
            <a:r>
              <a:rPr lang="en-US" altLang="zh-CN" dirty="0"/>
              <a:t>    fork propagate_o</a:t>
            </a:r>
            <a:r>
              <a:rPr lang="en-US" altLang="zh-CN" baseline="-25000" dirty="0"/>
              <a:t>2</a:t>
            </a:r>
            <a:r>
              <a:rPr lang="en-US" altLang="zh-CN" dirty="0"/>
              <a:t>(y)</a:t>
            </a:r>
            <a:endParaRPr lang="en-US" altLang="zh-CN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501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55506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o1,o2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479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currSeqNo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315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cmtdVTS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&lt;8,7&gt;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History[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zh-CN" baseline="-25000" dirty="0" err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[…,&lt;A,5&gt;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/>
                    </a:p>
                  </a:txBody>
                  <a:tcPr/>
                </a:tc>
              </a:tr>
              <a:tr h="4514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History[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zh-CN" baseline="-25000" dirty="0" err="1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[…,&lt;A,6&gt;,&lt;A,8&gt;]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[…,&lt;A,6&gt;]</a:t>
                      </a:r>
                      <a:endParaRPr lang="en-US" altLang="zh-CN" dirty="0"/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GotVTS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&lt;6,7&gt;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29559" y="3648729"/>
          <a:ext cx="4050953" cy="189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617"/>
                <a:gridCol w="1365668"/>
                <a:gridCol w="1365668"/>
              </a:tblGrid>
              <a:tr h="2956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Ax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Ay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&lt;7,7&gt;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1</a:t>
                      </a:r>
                      <a:r>
                        <a:rPr lang="en-US" altLang="zh-CN" dirty="0" err="1"/>
                        <a:t>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2</a:t>
                      </a:r>
                      <a:r>
                        <a:rPr lang="en-US" altLang="zh-CN" dirty="0" err="1"/>
                        <a:t>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1835696" y="2344246"/>
            <a:ext cx="24812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&lt;</a:t>
            </a:r>
            <a:r>
              <a:rPr lang="en-US" altLang="zh-CN" dirty="0" err="1"/>
              <a:t>y.startVTS</a:t>
            </a:r>
            <a:endParaRPr lang="en-US" altLang="zh-CN" dirty="0"/>
          </a:p>
          <a:p>
            <a:r>
              <a:rPr lang="en-US" altLang="zh-CN" dirty="0"/>
              <a:t>=&gt;  Do nothing</a:t>
            </a:r>
            <a:endParaRPr lang="en-US" altLang="zh-CN" dirty="0"/>
          </a:p>
          <a:p>
            <a:endParaRPr lang="en-US" altLang="zh-CN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1269613" y="1551909"/>
            <a:ext cx="2481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444094" y="1167197"/>
            <a:ext cx="4613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propagate_o</a:t>
            </a:r>
            <a:r>
              <a:rPr lang="en-US" altLang="zh-CN" baseline="-25000" dirty="0" err="1"/>
              <a:t>2</a:t>
            </a:r>
            <a:r>
              <a:rPr lang="en-US" altLang="zh-CN" dirty="0"/>
              <a:t>(y)</a:t>
            </a:r>
            <a:endParaRPr lang="en-US" altLang="zh-CN" dirty="0"/>
          </a:p>
        </p:txBody>
      </p:sp>
      <p:cxnSp>
        <p:nvCxnSpPr>
          <p:cNvPr id="20" name="直接箭头连接符 19"/>
          <p:cNvCxnSpPr/>
          <p:nvPr/>
        </p:nvCxnSpPr>
        <p:spPr>
          <a:xfrm>
            <a:off x="1269613" y="1676989"/>
            <a:ext cx="0" cy="923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09173" y="1916912"/>
            <a:ext cx="4613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propagate_o</a:t>
            </a:r>
            <a:r>
              <a:rPr lang="en-US" altLang="zh-CN" baseline="-25000" dirty="0" err="1"/>
              <a:t>2</a:t>
            </a:r>
            <a:r>
              <a:rPr lang="en-US" altLang="zh-CN" dirty="0"/>
              <a:t>(y)</a:t>
            </a:r>
            <a:endParaRPr lang="en-US" altLang="zh-CN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501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55506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o1,o2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479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currSeqNo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315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cmtdVTS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&lt;8,7&gt;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History[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zh-CN" baseline="-25000" dirty="0" err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rgbClr val="FF0000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514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History[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zh-CN" baseline="-25000" dirty="0" err="1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[…,&lt;A,6&gt;,&lt;A,8&gt;]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[…,&lt;A,6&gt;]</a:t>
                      </a:r>
                      <a:endParaRPr lang="en-US" altLang="zh-CN" dirty="0"/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GotVTS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,7&gt;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&lt;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en-US" altLang="zh-CN" dirty="0"/>
                        <a:t>,7&gt;</a:t>
                      </a:r>
                      <a:endParaRPr lang="en-US" altLang="zh-CN" dirty="0"/>
                    </a:p>
                    <a:p>
                      <a:pPr>
                        <a:buNone/>
                      </a:pPr>
                      <a:endParaRPr lang="en-US" altLang="zh-C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29559" y="3648729"/>
          <a:ext cx="4050953" cy="189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617"/>
                <a:gridCol w="1365668"/>
                <a:gridCol w="1365668"/>
              </a:tblGrid>
              <a:tr h="2956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Ax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Ay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&lt;7,7&gt;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1</a:t>
                      </a:r>
                      <a:r>
                        <a:rPr lang="en-US" altLang="zh-CN" dirty="0" err="1"/>
                        <a:t>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2</a:t>
                      </a:r>
                      <a:r>
                        <a:rPr lang="en-US" altLang="zh-CN" dirty="0" err="1"/>
                        <a:t>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8" name="直接箭头连接符 17"/>
          <p:cNvCxnSpPr/>
          <p:nvPr/>
        </p:nvCxnSpPr>
        <p:spPr>
          <a:xfrm>
            <a:off x="1269613" y="1721724"/>
            <a:ext cx="24812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466003" y="1303132"/>
            <a:ext cx="4613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propagate_o</a:t>
            </a:r>
            <a:r>
              <a:rPr lang="en-US" altLang="zh-CN" baseline="-25000" dirty="0" err="1"/>
              <a:t>1</a:t>
            </a:r>
            <a:r>
              <a:rPr lang="en-US" altLang="zh-CN" dirty="0"/>
              <a:t>(x)</a:t>
            </a:r>
            <a:endParaRPr lang="en-US" altLang="zh-CN" dirty="0"/>
          </a:p>
        </p:txBody>
      </p:sp>
      <p:sp>
        <p:nvSpPr>
          <p:cNvPr id="22" name="文本框 21"/>
          <p:cNvSpPr txBox="1"/>
          <p:nvPr/>
        </p:nvSpPr>
        <p:spPr>
          <a:xfrm>
            <a:off x="1640136" y="2208645"/>
            <a:ext cx="25831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&gt;=</a:t>
            </a:r>
            <a:r>
              <a:rPr lang="en-US" altLang="zh-CN" dirty="0" err="1"/>
              <a:t>x.startVTS</a:t>
            </a:r>
            <a:r>
              <a:rPr lang="en-US" altLang="zh-CN" dirty="0"/>
              <a:t> &amp;&amp;</a:t>
            </a:r>
            <a:endParaRPr lang="en-US" altLang="zh-CN" dirty="0"/>
          </a:p>
          <a:p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[A] == 7 - 1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</a:t>
            </a:r>
            <a:r>
              <a:rPr lang="en-US" altLang="zh-CN" dirty="0" err="1"/>
              <a:t>o</a:t>
            </a:r>
            <a:r>
              <a:rPr lang="en-US" altLang="zh-CN" baseline="-25000" dirty="0" err="1"/>
              <a:t>1</a:t>
            </a:r>
            <a:r>
              <a:rPr lang="en-US" altLang="zh-CN" dirty="0"/>
              <a:t>] &lt;-  &lt;A, 7&gt;</a:t>
            </a:r>
            <a:endParaRPr lang="en-US" altLang="zh-CN" dirty="0"/>
          </a:p>
          <a:p>
            <a:r>
              <a:rPr lang="en-US" altLang="zh-CN" dirty="0"/>
              <a:t>    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[A] = 7</a:t>
            </a:r>
            <a:endParaRPr lang="zh-CN" altLang="en-US" dirty="0"/>
          </a:p>
        </p:txBody>
      </p:sp>
      <p:cxnSp>
        <p:nvCxnSpPr>
          <p:cNvPr id="4" name="直接箭头连接符 3"/>
          <p:cNvCxnSpPr/>
          <p:nvPr/>
        </p:nvCxnSpPr>
        <p:spPr>
          <a:xfrm>
            <a:off x="1269613" y="1799552"/>
            <a:ext cx="0" cy="19940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72102" y="2469411"/>
            <a:ext cx="4613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propagate_o</a:t>
            </a:r>
            <a:r>
              <a:rPr lang="en-US" altLang="zh-CN" baseline="-25000" dirty="0" err="1"/>
              <a:t>1</a:t>
            </a:r>
            <a:r>
              <a:rPr lang="en-US" altLang="zh-CN" dirty="0"/>
              <a:t>(x)</a:t>
            </a:r>
            <a:endParaRPr lang="en-US" altLang="zh-CN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148064" y="48895"/>
          <a:ext cx="3995937" cy="3501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695"/>
                <a:gridCol w="1347121"/>
                <a:gridCol w="1347121"/>
              </a:tblGrid>
              <a:tr h="55506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A</a:t>
                      </a:r>
                      <a:r>
                        <a:rPr lang="en-US" altLang="zh-CN" baseline="-25000" dirty="0" err="1"/>
                        <a:t>o1,o2</a:t>
                      </a:r>
                      <a:r>
                        <a:rPr lang="en-US" altLang="zh-CN" baseline="-25000" dirty="0"/>
                        <a:t> preferred site 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B</a:t>
                      </a:r>
                      <a:endParaRPr lang="en-US" altLang="zh-CN" dirty="0"/>
                    </a:p>
                  </a:txBody>
                  <a:tcPr/>
                </a:tc>
              </a:tr>
              <a:tr h="4794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currSeqNo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</a:tr>
              <a:tr h="5315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cmtdVTS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&lt;8,7&gt;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&lt;6,7&gt;</a:t>
                      </a:r>
                      <a:endParaRPr lang="en-US" altLang="zh-CN" dirty="0"/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History[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zh-CN" baseline="-25000" dirty="0" err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A,5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A,5</a:t>
                      </a:r>
                      <a:r>
                        <a:rPr lang="en-US" altLang="zh-CN" dirty="0"/>
                        <a:t>&gt;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A,7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4514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History[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altLang="zh-CN" baseline="-25000" dirty="0" err="1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[…,&lt;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A,6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&gt;,&lt;</a:t>
                      </a: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A8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A,6</a:t>
                      </a:r>
                      <a:r>
                        <a:rPr lang="en-US" altLang="zh-CN" dirty="0"/>
                        <a:t>&gt;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&lt;</a:t>
                      </a:r>
                      <a:r>
                        <a:rPr lang="en-US" altLang="zh-CN" dirty="0" err="1">
                          <a:solidFill>
                            <a:srgbClr val="FF0000"/>
                          </a:solidFill>
                        </a:rPr>
                        <a:t>A8</a:t>
                      </a: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&gt;]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47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 err="1">
                          <a:solidFill>
                            <a:schemeClr val="tx1"/>
                          </a:solidFill>
                        </a:rPr>
                        <a:t>GotVTS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&lt;8,7&gt;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>
                          <a:solidFill>
                            <a:srgbClr val="FF0000"/>
                          </a:solidFill>
                        </a:rPr>
                        <a:t>&lt;8,7&gt;</a:t>
                      </a: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endParaRPr lang="en-US" altLang="zh-CN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99091" y="769769"/>
            <a:ext cx="7410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altLang="zh-CN" sz="2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19089" y="769769"/>
            <a:ext cx="35369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2"/>
            </p:custDataLst>
          </p:nvPr>
        </p:nvGraphicFramePr>
        <p:xfrm>
          <a:off x="5129559" y="3648729"/>
          <a:ext cx="4050953" cy="189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617"/>
                <a:gridCol w="1365668"/>
                <a:gridCol w="1365668"/>
              </a:tblGrid>
              <a:tr h="2956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x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y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tid</a:t>
                      </a:r>
                      <a:r>
                        <a:rPr lang="en-US" altLang="zh-CN" baseline="-25000" dirty="0" err="1"/>
                        <a:t>Ax</a:t>
                      </a:r>
                      <a:endParaRPr lang="en-US" altLang="zh-CN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baseline="0" dirty="0" err="1"/>
                        <a:t>tid</a:t>
                      </a:r>
                      <a:r>
                        <a:rPr lang="en-US" altLang="zh-CN" baseline="-25000" dirty="0" err="1"/>
                        <a:t>Ay</a:t>
                      </a:r>
                      <a:endParaRPr lang="en-US" altLang="zh-CN" baseline="-25000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startVTS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&lt;6,7&gt;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&lt;7,7&gt;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update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1</a:t>
                      </a:r>
                      <a:r>
                        <a:rPr lang="en-US" altLang="zh-CN" dirty="0" err="1"/>
                        <a:t>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[…,&lt;</a:t>
                      </a:r>
                      <a:r>
                        <a:rPr lang="en-US" altLang="zh-CN" dirty="0" err="1"/>
                        <a:t>o</a:t>
                      </a:r>
                      <a:r>
                        <a:rPr lang="en-US" altLang="zh-CN" baseline="-25000" dirty="0" err="1"/>
                        <a:t>2</a:t>
                      </a:r>
                      <a:r>
                        <a:rPr lang="en-US" altLang="zh-CN" dirty="0" err="1"/>
                        <a:t>,data</a:t>
                      </a:r>
                      <a:r>
                        <a:rPr lang="en-US" altLang="zh-CN" dirty="0"/>
                        <a:t>&gt;]</a:t>
                      </a:r>
                      <a:endParaRPr lang="en-US" altLang="zh-CN" dirty="0"/>
                    </a:p>
                  </a:txBody>
                  <a:tcPr/>
                </a:tc>
              </a:tr>
              <a:tr h="3817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 err="1"/>
                        <a:t>seqno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/>
                        <a:t>7</a:t>
                      </a:r>
                      <a:endParaRPr lang="en-US" altLang="zh-C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1763688" y="1417340"/>
            <a:ext cx="3756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propagate_o2(y)</a:t>
            </a:r>
            <a:endParaRPr lang="en-US" altLang="zh-CN" dirty="0"/>
          </a:p>
        </p:txBody>
      </p:sp>
      <p:sp>
        <p:nvSpPr>
          <p:cNvPr id="25" name="文本框 24"/>
          <p:cNvSpPr txBox="1"/>
          <p:nvPr/>
        </p:nvSpPr>
        <p:spPr>
          <a:xfrm>
            <a:off x="1804512" y="2132725"/>
            <a:ext cx="25831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&gt;=</a:t>
            </a:r>
            <a:r>
              <a:rPr lang="en-US" altLang="zh-CN" dirty="0" err="1"/>
              <a:t>y.startVTS</a:t>
            </a:r>
            <a:r>
              <a:rPr lang="en-US" altLang="zh-CN" dirty="0"/>
              <a:t> &amp;&amp;</a:t>
            </a:r>
            <a:endParaRPr lang="en-US" altLang="zh-CN" dirty="0"/>
          </a:p>
          <a:p>
            <a:r>
              <a:rPr lang="en-US" altLang="zh-CN" dirty="0" err="1"/>
              <a:t>GotVTS</a:t>
            </a:r>
            <a:r>
              <a:rPr lang="en-US" altLang="zh-CN" baseline="-25000" dirty="0" err="1"/>
              <a:t>B</a:t>
            </a:r>
            <a:r>
              <a:rPr lang="en-US" altLang="zh-CN" dirty="0"/>
              <a:t>[A] == 8 - 1</a:t>
            </a:r>
            <a:endParaRPr lang="en-US" altLang="zh-CN" dirty="0"/>
          </a:p>
          <a:p>
            <a:r>
              <a:rPr lang="en-US" altLang="zh-CN" dirty="0"/>
              <a:t>=&gt;  </a:t>
            </a:r>
            <a:r>
              <a:rPr lang="en-US" altLang="zh-CN" dirty="0" err="1"/>
              <a:t>History</a:t>
            </a:r>
            <a:r>
              <a:rPr lang="en-US" altLang="zh-CN" baseline="-25000" dirty="0" err="1"/>
              <a:t>A</a:t>
            </a:r>
            <a:r>
              <a:rPr lang="en-US" altLang="zh-CN" dirty="0"/>
              <a:t>[</a:t>
            </a:r>
            <a:r>
              <a:rPr lang="en-US" altLang="zh-CN" dirty="0" err="1"/>
              <a:t>o</a:t>
            </a:r>
            <a:r>
              <a:rPr lang="en-US" altLang="zh-CN" baseline="-25000" dirty="0" err="1"/>
              <a:t>2</a:t>
            </a:r>
            <a:r>
              <a:rPr lang="en-US" altLang="zh-CN" dirty="0"/>
              <a:t>] &lt;-  &lt;A, 8&gt;</a:t>
            </a:r>
            <a:endParaRPr lang="en-US" altLang="zh-CN" dirty="0"/>
          </a:p>
          <a:p>
            <a:r>
              <a:rPr lang="en-US" altLang="zh-CN" dirty="0"/>
              <a:t>       </a:t>
            </a:r>
            <a:r>
              <a:rPr lang="en-US" altLang="zh-CN" dirty="0" err="1"/>
              <a:t>GotVTS</a:t>
            </a:r>
            <a:r>
              <a:rPr lang="en-US" altLang="zh-CN" baseline="-25000" dirty="0" err="1"/>
              <a:t>A</a:t>
            </a:r>
            <a:r>
              <a:rPr lang="en-US" altLang="zh-CN" dirty="0"/>
              <a:t>[B] = 8</a:t>
            </a:r>
            <a:endParaRPr lang="en-US" altLang="zh-CN" dirty="0"/>
          </a:p>
        </p:txBody>
      </p:sp>
      <p:cxnSp>
        <p:nvCxnSpPr>
          <p:cNvPr id="4" name="直接箭头连接符 3"/>
          <p:cNvCxnSpPr/>
          <p:nvPr/>
        </p:nvCxnSpPr>
        <p:spPr>
          <a:xfrm>
            <a:off x="1269613" y="1849388"/>
            <a:ext cx="23263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1269613" y="1921396"/>
            <a:ext cx="0" cy="1872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0" y="2533034"/>
            <a:ext cx="3756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propagate_o2(y)</a:t>
            </a:r>
            <a:endParaRPr lang="en-US" altLang="zh-CN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19100"/>
            <a:ext cx="4876800" cy="48768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92749c5f-93d3-47f1-aa6b-6b610de1b7cc}"/>
</p:tagLst>
</file>

<file path=ppt/tags/tag2.xml><?xml version="1.0" encoding="utf-8"?>
<p:tagLst xmlns:p="http://schemas.openxmlformats.org/presentationml/2006/main">
  <p:tag name="KSO_WM_UNIT_TABLE_BEAUTIFY" val="smartTable{92749c5f-93d3-47f1-aa6b-6b610de1b7cc}"/>
</p:tagLst>
</file>

<file path=ppt/tags/tag3.xml><?xml version="1.0" encoding="utf-8"?>
<p:tagLst xmlns:p="http://schemas.openxmlformats.org/presentationml/2006/main">
  <p:tag name="KSO_WM_UNIT_TABLE_BEAUTIFY" val="smartTable{92749c5f-93d3-47f1-aa6b-6b610de1b7cc}"/>
</p:tagLst>
</file>

<file path=ppt/tags/tag4.xml><?xml version="1.0" encoding="utf-8"?>
<p:tagLst xmlns:p="http://schemas.openxmlformats.org/presentationml/2006/main">
  <p:tag name="KSO_WM_UNIT_TABLE_BEAUTIFY" val="smartTable{92749c5f-93d3-47f1-aa6b-6b610de1b7cc}"/>
</p:tagLst>
</file>

<file path=ppt/tags/tag5.xml><?xml version="1.0" encoding="utf-8"?>
<p:tagLst xmlns:p="http://schemas.openxmlformats.org/presentationml/2006/main">
  <p:tag name="KSO_WM_UNIT_TABLE_BEAUTIFY" val="smartTable{92749c5f-93d3-47f1-aa6b-6b610de1b7cc}"/>
</p:tagLst>
</file>

<file path=ppt/tags/tag6.xml><?xml version="1.0" encoding="utf-8"?>
<p:tagLst xmlns:p="http://schemas.openxmlformats.org/presentationml/2006/main">
  <p:tag name="KSO_WM_UNIT_TABLE_BEAUTIFY" val="smartTable{92749c5f-93d3-47f1-aa6b-6b610de1b7cc}"/>
</p:tagLst>
</file>

<file path=ppt/tags/tag7.xml><?xml version="1.0" encoding="utf-8"?>
<p:tagLst xmlns:p="http://schemas.openxmlformats.org/presentationml/2006/main">
  <p:tag name="KSO_WM_UNIT_TABLE_BEAUTIFY" val="smartTable{92749c5f-93d3-47f1-aa6b-6b610de1b7cc}"/>
</p:tagLst>
</file>

<file path=ppt/tags/tag8.xml><?xml version="1.0" encoding="utf-8"?>
<p:tagLst xmlns:p="http://schemas.openxmlformats.org/presentationml/2006/main">
  <p:tag name="KSO_WM_UNIT_TABLE_BEAUTIFY" val="smartTable{92749c5f-93d3-47f1-aa6b-6b610de1b7cc}"/>
</p:tagLst>
</file>

<file path=ppt/tags/tag9.xml><?xml version="1.0" encoding="utf-8"?>
<p:tagLst xmlns:p="http://schemas.openxmlformats.org/presentationml/2006/main">
  <p:tag name="KSO_WM_UNIT_TABLE_BEAUTIFY" val="smartTable{92749c5f-93d3-47f1-aa6b-6b610de1b7cc}"/>
</p:tagLst>
</file>

<file path=ppt/tags/tag10.xml><?xml version="1.0" encoding="utf-8"?>
<p:tagLst xmlns:p="http://schemas.openxmlformats.org/presentationml/2006/main">
  <p:tag name="KSO_WM_UNIT_TABLE_BEAUTIFY" val="smartTable{92749c5f-93d3-47f1-aa6b-6b610de1b7cc}"/>
</p:tagLst>
</file>

<file path=ppt/tags/tag11.xml><?xml version="1.0" encoding="utf-8"?>
<p:tagLst xmlns:p="http://schemas.openxmlformats.org/presentationml/2006/main">
  <p:tag name="KSO_WM_UNIT_TABLE_BEAUTIFY" val="smartTable{92749c5f-93d3-47f1-aa6b-6b610de1b7cc}"/>
</p:tagLst>
</file>

<file path=ppt/tags/tag12.xml><?xml version="1.0" encoding="utf-8"?>
<p:tagLst xmlns:p="http://schemas.openxmlformats.org/presentationml/2006/main">
  <p:tag name="KSO_WM_UNIT_TABLE_BEAUTIFY" val="smartTable{92749c5f-93d3-47f1-aa6b-6b610de1b7cc}"/>
</p:tagLst>
</file>

<file path=ppt/tags/tag13.xml><?xml version="1.0" encoding="utf-8"?>
<p:tagLst xmlns:p="http://schemas.openxmlformats.org/presentationml/2006/main">
  <p:tag name="KSO_WM_UNIT_TABLE_BEAUTIFY" val="smartTable{92749c5f-93d3-47f1-aa6b-6b610de1b7cc}"/>
</p:tagLst>
</file>

<file path=ppt/tags/tag14.xml><?xml version="1.0" encoding="utf-8"?>
<p:tagLst xmlns:p="http://schemas.openxmlformats.org/presentationml/2006/main">
  <p:tag name="KSO_WM_UNIT_TABLE_BEAUTIFY" val="smartTable{92749c5f-93d3-47f1-aa6b-6b610de1b7cc}"/>
</p:tagLst>
</file>

<file path=ppt/tags/tag15.xml><?xml version="1.0" encoding="utf-8"?>
<p:tagLst xmlns:p="http://schemas.openxmlformats.org/presentationml/2006/main">
  <p:tag name="KSO_WM_UNIT_TABLE_BEAUTIFY" val="smartTable{92749c5f-93d3-47f1-aa6b-6b610de1b7cc}"/>
</p:tagLst>
</file>

<file path=ppt/tags/tag16.xml><?xml version="1.0" encoding="utf-8"?>
<p:tagLst xmlns:p="http://schemas.openxmlformats.org/presentationml/2006/main">
  <p:tag name="KSO_WM_UNIT_TABLE_BEAUTIFY" val="smartTable{92749c5f-93d3-47f1-aa6b-6b610de1b7cc}"/>
</p:tagLst>
</file>

<file path=ppt/tags/tag17.xml><?xml version="1.0" encoding="utf-8"?>
<p:tagLst xmlns:p="http://schemas.openxmlformats.org/presentationml/2006/main">
  <p:tag name="KSO_WM_UNIT_TABLE_BEAUTIFY" val="smartTable{92749c5f-93d3-47f1-aa6b-6b610de1b7cc}"/>
</p:tagLst>
</file>

<file path=ppt/tags/tag18.xml><?xml version="1.0" encoding="utf-8"?>
<p:tagLst xmlns:p="http://schemas.openxmlformats.org/presentationml/2006/main">
  <p:tag name="KSO_WM_UNIT_TABLE_BEAUTIFY" val="smartTable{92749c5f-93d3-47f1-aa6b-6b610de1b7cc}"/>
</p:tagLst>
</file>

<file path=ppt/tags/tag19.xml><?xml version="1.0" encoding="utf-8"?>
<p:tagLst xmlns:p="http://schemas.openxmlformats.org/presentationml/2006/main">
  <p:tag name="KSO_WM_UNIT_TABLE_BEAUTIFY" val="smartTable{92749c5f-93d3-47f1-aa6b-6b610de1b7cc}"/>
</p:tagLst>
</file>

<file path=ppt/tags/tag20.xml><?xml version="1.0" encoding="utf-8"?>
<p:tagLst xmlns:p="http://schemas.openxmlformats.org/presentationml/2006/main">
  <p:tag name="KSO_WM_UNIT_TABLE_BEAUTIFY" val="smartTable{92749c5f-93d3-47f1-aa6b-6b610de1b7cc}"/>
</p:tagLst>
</file>

<file path=ppt/tags/tag21.xml><?xml version="1.0" encoding="utf-8"?>
<p:tagLst xmlns:p="http://schemas.openxmlformats.org/presentationml/2006/main">
  <p:tag name="KSO_WM_UNIT_TABLE_BEAUTIFY" val="smartTable{92749c5f-93d3-47f1-aa6b-6b610de1b7cc}"/>
</p:tagLst>
</file>

<file path=ppt/tags/tag22.xml><?xml version="1.0" encoding="utf-8"?>
<p:tagLst xmlns:p="http://schemas.openxmlformats.org/presentationml/2006/main">
  <p:tag name="KSO_WM_UNIT_TABLE_BEAUTIFY" val="smartTable{92749c5f-93d3-47f1-aa6b-6b610de1b7cc}"/>
</p:tagLst>
</file>

<file path=ppt/tags/tag23.xml><?xml version="1.0" encoding="utf-8"?>
<p:tagLst xmlns:p="http://schemas.openxmlformats.org/presentationml/2006/main">
  <p:tag name="KSO_WM_UNIT_TABLE_BEAUTIFY" val="smartTable{92749c5f-93d3-47f1-aa6b-6b610de1b7cc}"/>
</p:tagLst>
</file>

<file path=ppt/tags/tag24.xml><?xml version="1.0" encoding="utf-8"?>
<p:tagLst xmlns:p="http://schemas.openxmlformats.org/presentationml/2006/main">
  <p:tag name="KSO_WM_UNIT_TABLE_BEAUTIFY" val="smartTable{92749c5f-93d3-47f1-aa6b-6b610de1b7cc}"/>
</p:tagLst>
</file>

<file path=ppt/tags/tag25.xml><?xml version="1.0" encoding="utf-8"?>
<p:tagLst xmlns:p="http://schemas.openxmlformats.org/presentationml/2006/main">
  <p:tag name="KSO_WM_UNIT_TABLE_BEAUTIFY" val="smartTable{92749c5f-93d3-47f1-aa6b-6b610de1b7cc}"/>
</p:tagLst>
</file>

<file path=ppt/tags/tag26.xml><?xml version="1.0" encoding="utf-8"?>
<p:tagLst xmlns:p="http://schemas.openxmlformats.org/presentationml/2006/main">
  <p:tag name="KSO_WM_UNIT_TABLE_BEAUTIFY" val="smartTable{92749c5f-93d3-47f1-aa6b-6b610de1b7cc}"/>
</p:tagLst>
</file>

<file path=ppt/tags/tag27.xml><?xml version="1.0" encoding="utf-8"?>
<p:tagLst xmlns:p="http://schemas.openxmlformats.org/presentationml/2006/main">
  <p:tag name="KSO_WM_UNIT_TABLE_BEAUTIFY" val="smartTable{92749c5f-93d3-47f1-aa6b-6b610de1b7cc}"/>
</p:tagLst>
</file>

<file path=ppt/tags/tag28.xml><?xml version="1.0" encoding="utf-8"?>
<p:tagLst xmlns:p="http://schemas.openxmlformats.org/presentationml/2006/main">
  <p:tag name="KSO_WM_UNIT_TABLE_BEAUTIFY" val="smartTable{92749c5f-93d3-47f1-aa6b-6b610de1b7cc}"/>
</p:tagLst>
</file>

<file path=ppt/tags/tag29.xml><?xml version="1.0" encoding="utf-8"?>
<p:tagLst xmlns:p="http://schemas.openxmlformats.org/presentationml/2006/main">
  <p:tag name="KSO_WM_UNIT_TABLE_BEAUTIFY" val="smartTable{92749c5f-93d3-47f1-aa6b-6b610de1b7cc}"/>
</p:tagLst>
</file>

<file path=ppt/tags/tag30.xml><?xml version="1.0" encoding="utf-8"?>
<p:tagLst xmlns:p="http://schemas.openxmlformats.org/presentationml/2006/main">
  <p:tag name="KSO_WM_UNIT_TABLE_BEAUTIFY" val="smartTable{92749c5f-93d3-47f1-aa6b-6b610de1b7cc}"/>
</p:tagLst>
</file>

<file path=ppt/tags/tag31.xml><?xml version="1.0" encoding="utf-8"?>
<p:tagLst xmlns:p="http://schemas.openxmlformats.org/presentationml/2006/main">
  <p:tag name="KSO_WM_UNIT_TABLE_BEAUTIFY" val="smartTable{92749c5f-93d3-47f1-aa6b-6b610de1b7cc}"/>
</p:tagLst>
</file>

<file path=ppt/tags/tag32.xml><?xml version="1.0" encoding="utf-8"?>
<p:tagLst xmlns:p="http://schemas.openxmlformats.org/presentationml/2006/main">
  <p:tag name="KSO_WM_UNIT_TABLE_BEAUTIFY" val="smartTable{92749c5f-93d3-47f1-aa6b-6b610de1b7cc}"/>
</p:tagLst>
</file>

<file path=ppt/tags/tag33.xml><?xml version="1.0" encoding="utf-8"?>
<p:tagLst xmlns:p="http://schemas.openxmlformats.org/presentationml/2006/main">
  <p:tag name="KSO_WM_UNIT_TABLE_BEAUTIFY" val="smartTable{92749c5f-93d3-47f1-aa6b-6b610de1b7cc}"/>
</p:tagLst>
</file>

<file path=ppt/tags/tag34.xml><?xml version="1.0" encoding="utf-8"?>
<p:tagLst xmlns:p="http://schemas.openxmlformats.org/presentationml/2006/main">
  <p:tag name="KSO_WM_UNIT_TABLE_BEAUTIFY" val="smartTable{92749c5f-93d3-47f1-aa6b-6b610de1b7cc}"/>
</p:tagLst>
</file>

<file path=ppt/tags/tag35.xml><?xml version="1.0" encoding="utf-8"?>
<p:tagLst xmlns:p="http://schemas.openxmlformats.org/presentationml/2006/main">
  <p:tag name="KSO_WM_UNIT_TABLE_BEAUTIFY" val="smartTable{92749c5f-93d3-47f1-aa6b-6b610de1b7cc}"/>
</p:tagLst>
</file>

<file path=ppt/tags/tag36.xml><?xml version="1.0" encoding="utf-8"?>
<p:tagLst xmlns:p="http://schemas.openxmlformats.org/presentationml/2006/main">
  <p:tag name="KSO_WM_UNIT_TABLE_BEAUTIFY" val="smartTable{92749c5f-93d3-47f1-aa6b-6b610de1b7cc}"/>
</p:tagLst>
</file>

<file path=ppt/tags/tag37.xml><?xml version="1.0" encoding="utf-8"?>
<p:tagLst xmlns:p="http://schemas.openxmlformats.org/presentationml/2006/main">
  <p:tag name="KSO_WM_UNIT_TABLE_BEAUTIFY" val="smartTable{92749c5f-93d3-47f1-aa6b-6b610de1b7cc}"/>
</p:tagLst>
</file>

<file path=ppt/tags/tag38.xml><?xml version="1.0" encoding="utf-8"?>
<p:tagLst xmlns:p="http://schemas.openxmlformats.org/presentationml/2006/main">
  <p:tag name="KSO_WM_UNIT_TABLE_BEAUTIFY" val="smartTable{92749c5f-93d3-47f1-aa6b-6b610de1b7cc}"/>
</p:tagLst>
</file>

<file path=ppt/tags/tag39.xml><?xml version="1.0" encoding="utf-8"?>
<p:tagLst xmlns:p="http://schemas.openxmlformats.org/presentationml/2006/main">
  <p:tag name="KSO_WM_UNIT_TABLE_BEAUTIFY" val="smartTable{92749c5f-93d3-47f1-aa6b-6b610de1b7cc}"/>
</p:tagLst>
</file>

<file path=ppt/tags/tag40.xml><?xml version="1.0" encoding="utf-8"?>
<p:tagLst xmlns:p="http://schemas.openxmlformats.org/presentationml/2006/main">
  <p:tag name="KSO_WM_UNIT_TABLE_BEAUTIFY" val="smartTable{92749c5f-93d3-47f1-aa6b-6b610de1b7cc}"/>
</p:tagLst>
</file>

<file path=ppt/tags/tag41.xml><?xml version="1.0" encoding="utf-8"?>
<p:tagLst xmlns:p="http://schemas.openxmlformats.org/presentationml/2006/main">
  <p:tag name="KSO_WM_UNIT_TABLE_BEAUTIFY" val="smartTable{92749c5f-93d3-47f1-aa6b-6b610de1b7cc}"/>
</p:tagLst>
</file>

<file path=ppt/tags/tag42.xml><?xml version="1.0" encoding="utf-8"?>
<p:tagLst xmlns:p="http://schemas.openxmlformats.org/presentationml/2006/main">
  <p:tag name="KSO_WM_UNIT_TABLE_BEAUTIFY" val="smartTable{92749c5f-93d3-47f1-aa6b-6b610de1b7cc}"/>
</p:tagLst>
</file>

<file path=ppt/tags/tag43.xml><?xml version="1.0" encoding="utf-8"?>
<p:tagLst xmlns:p="http://schemas.openxmlformats.org/presentationml/2006/main">
  <p:tag name="KSO_WM_UNIT_TABLE_BEAUTIFY" val="smartTable{92749c5f-93d3-47f1-aa6b-6b610de1b7cc}"/>
</p:tagLst>
</file>

<file path=ppt/tags/tag44.xml><?xml version="1.0" encoding="utf-8"?>
<p:tagLst xmlns:p="http://schemas.openxmlformats.org/presentationml/2006/main">
  <p:tag name="KSO_WM_UNIT_TABLE_BEAUTIFY" val="smartTable{92749c5f-93d3-47f1-aa6b-6b610de1b7cc}"/>
</p:tagLst>
</file>

<file path=ppt/tags/tag45.xml><?xml version="1.0" encoding="utf-8"?>
<p:tagLst xmlns:p="http://schemas.openxmlformats.org/presentationml/2006/main">
  <p:tag name="KSO_WM_UNIT_TABLE_BEAUTIFY" val="smartTable{92749c5f-93d3-47f1-aa6b-6b610de1b7cc}"/>
</p:tagLst>
</file>

<file path=ppt/tags/tag46.xml><?xml version="1.0" encoding="utf-8"?>
<p:tagLst xmlns:p="http://schemas.openxmlformats.org/presentationml/2006/main">
  <p:tag name="KSO_WM_UNIT_TABLE_BEAUTIFY" val="smartTable{92749c5f-93d3-47f1-aa6b-6b610de1b7cc}"/>
</p:tagLst>
</file>

<file path=ppt/tags/tag47.xml><?xml version="1.0" encoding="utf-8"?>
<p:tagLst xmlns:p="http://schemas.openxmlformats.org/presentationml/2006/main">
  <p:tag name="KSO_WM_UNIT_TABLE_BEAUTIFY" val="smartTable{92749c5f-93d3-47f1-aa6b-6b610de1b7cc}"/>
</p:tagLst>
</file>

<file path=ppt/tags/tag48.xml><?xml version="1.0" encoding="utf-8"?>
<p:tagLst xmlns:p="http://schemas.openxmlformats.org/presentationml/2006/main">
  <p:tag name="KSO_WM_UNIT_TABLE_BEAUTIFY" val="smartTable{92749c5f-93d3-47f1-aa6b-6b610de1b7cc}"/>
</p:tagLst>
</file>

<file path=ppt/tags/tag49.xml><?xml version="1.0" encoding="utf-8"?>
<p:tagLst xmlns:p="http://schemas.openxmlformats.org/presentationml/2006/main">
  <p:tag name="KSO_WM_UNIT_TABLE_BEAUTIFY" val="smartTable{92749c5f-93d3-47f1-aa6b-6b610de1b7cc}"/>
</p:tagLst>
</file>

<file path=ppt/tags/tag50.xml><?xml version="1.0" encoding="utf-8"?>
<p:tagLst xmlns:p="http://schemas.openxmlformats.org/presentationml/2006/main">
  <p:tag name="KSO_WM_UNIT_TABLE_BEAUTIFY" val="smartTable{92749c5f-93d3-47f1-aa6b-6b610de1b7cc}"/>
</p:tagLst>
</file>

<file path=ppt/tags/tag51.xml><?xml version="1.0" encoding="utf-8"?>
<p:tagLst xmlns:p="http://schemas.openxmlformats.org/presentationml/2006/main">
  <p:tag name="KSO_WM_UNIT_TABLE_BEAUTIFY" val="smartTable{92749c5f-93d3-47f1-aa6b-6b610de1b7cc}"/>
</p:tagLst>
</file>

<file path=ppt/tags/tag52.xml><?xml version="1.0" encoding="utf-8"?>
<p:tagLst xmlns:p="http://schemas.openxmlformats.org/presentationml/2006/main">
  <p:tag name="KSO_WM_UNIT_TABLE_BEAUTIFY" val="smartTable{92749c5f-93d3-47f1-aa6b-6b610de1b7cc}"/>
</p:tagLst>
</file>

<file path=ppt/tags/tag53.xml><?xml version="1.0" encoding="utf-8"?>
<p:tagLst xmlns:p="http://schemas.openxmlformats.org/presentationml/2006/main">
  <p:tag name="KSO_WM_UNIT_TABLE_BEAUTIFY" val="smartTable{92749c5f-93d3-47f1-aa6b-6b610de1b7cc}"/>
</p:tagLst>
</file>

<file path=ppt/tags/tag54.xml><?xml version="1.0" encoding="utf-8"?>
<p:tagLst xmlns:p="http://schemas.openxmlformats.org/presentationml/2006/main">
  <p:tag name="KSO_WM_UNIT_TABLE_BEAUTIFY" val="smartTable{92749c5f-93d3-47f1-aa6b-6b610de1b7cc}"/>
</p:tagLst>
</file>

<file path=ppt/tags/tag55.xml><?xml version="1.0" encoding="utf-8"?>
<p:tagLst xmlns:p="http://schemas.openxmlformats.org/presentationml/2006/main">
  <p:tag name="KSO_WM_UNIT_TABLE_BEAUTIFY" val="smartTable{92749c5f-93d3-47f1-aa6b-6b610de1b7cc}"/>
</p:tagLst>
</file>

<file path=ppt/tags/tag56.xml><?xml version="1.0" encoding="utf-8"?>
<p:tagLst xmlns:p="http://schemas.openxmlformats.org/presentationml/2006/main">
  <p:tag name="KSO_WM_UNIT_TABLE_BEAUTIFY" val="smartTable{92749c5f-93d3-47f1-aa6b-6b610de1b7cc}"/>
</p:tagLst>
</file>

<file path=ppt/tags/tag57.xml><?xml version="1.0" encoding="utf-8"?>
<p:tagLst xmlns:p="http://schemas.openxmlformats.org/presentationml/2006/main">
  <p:tag name="KSO_WM_UNIT_TABLE_BEAUTIFY" val="smartTable{92749c5f-93d3-47f1-aa6b-6b610de1b7cc}"/>
</p:tagLst>
</file>

<file path=ppt/tags/tag58.xml><?xml version="1.0" encoding="utf-8"?>
<p:tagLst xmlns:p="http://schemas.openxmlformats.org/presentationml/2006/main">
  <p:tag name="KSO_WM_UNIT_TABLE_BEAUTIFY" val="smartTable{92749c5f-93d3-47f1-aa6b-6b610de1b7cc}"/>
</p:tagLst>
</file>

<file path=ppt/tags/tag59.xml><?xml version="1.0" encoding="utf-8"?>
<p:tagLst xmlns:p="http://schemas.openxmlformats.org/presentationml/2006/main">
  <p:tag name="KSO_WM_UNIT_TABLE_BEAUTIFY" val="smartTable{92749c5f-93d3-47f1-aa6b-6b610de1b7cc}"/>
</p:tagLst>
</file>

<file path=ppt/tags/tag60.xml><?xml version="1.0" encoding="utf-8"?>
<p:tagLst xmlns:p="http://schemas.openxmlformats.org/presentationml/2006/main">
  <p:tag name="KSO_WM_UNIT_TABLE_BEAUTIFY" val="smartTable{92749c5f-93d3-47f1-aa6b-6b610de1b7cc}"/>
</p:tagLst>
</file>

<file path=ppt/tags/tag61.xml><?xml version="1.0" encoding="utf-8"?>
<p:tagLst xmlns:p="http://schemas.openxmlformats.org/presentationml/2006/main">
  <p:tag name="KSO_WM_UNIT_TABLE_BEAUTIFY" val="smartTable{92749c5f-93d3-47f1-aa6b-6b610de1b7cc}"/>
</p:tagLst>
</file>

<file path=ppt/tags/tag62.xml><?xml version="1.0" encoding="utf-8"?>
<p:tagLst xmlns:p="http://schemas.openxmlformats.org/presentationml/2006/main">
  <p:tag name="KSO_WM_UNIT_TABLE_BEAUTIFY" val="smartTable{92749c5f-93d3-47f1-aa6b-6b610de1b7cc}"/>
</p:tagLst>
</file>

<file path=ppt/tags/tag63.xml><?xml version="1.0" encoding="utf-8"?>
<p:tagLst xmlns:p="http://schemas.openxmlformats.org/presentationml/2006/main">
  <p:tag name="KSO_WM_UNIT_TABLE_BEAUTIFY" val="smartTable{92749c5f-93d3-47f1-aa6b-6b610de1b7cc}"/>
</p:tagLst>
</file>

<file path=ppt/tags/tag64.xml><?xml version="1.0" encoding="utf-8"?>
<p:tagLst xmlns:p="http://schemas.openxmlformats.org/presentationml/2006/main">
  <p:tag name="KSO_WM_UNIT_TABLE_BEAUTIFY" val="smartTable{92749c5f-93d3-47f1-aa6b-6b610de1b7cc}"/>
</p:tagLst>
</file>

<file path=ppt/tags/tag65.xml><?xml version="1.0" encoding="utf-8"?>
<p:tagLst xmlns:p="http://schemas.openxmlformats.org/presentationml/2006/main">
  <p:tag name="KSO_WM_UNIT_TABLE_BEAUTIFY" val="smartTable{92749c5f-93d3-47f1-aa6b-6b610de1b7cc}"/>
</p:tagLst>
</file>

<file path=ppt/tags/tag66.xml><?xml version="1.0" encoding="utf-8"?>
<p:tagLst xmlns:p="http://schemas.openxmlformats.org/presentationml/2006/main">
  <p:tag name="KSO_WM_UNIT_TABLE_BEAUTIFY" val="smartTable{92749c5f-93d3-47f1-aa6b-6b610de1b7cc}"/>
</p:tagLst>
</file>

<file path=ppt/tags/tag67.xml><?xml version="1.0" encoding="utf-8"?>
<p:tagLst xmlns:p="http://schemas.openxmlformats.org/presentationml/2006/main">
  <p:tag name="KSO_WM_UNIT_TABLE_BEAUTIFY" val="smartTable{92749c5f-93d3-47f1-aa6b-6b610de1b7cc}"/>
</p:tagLst>
</file>

<file path=ppt/tags/tag68.xml><?xml version="1.0" encoding="utf-8"?>
<p:tagLst xmlns:p="http://schemas.openxmlformats.org/presentationml/2006/main">
  <p:tag name="KSO_WM_UNIT_TABLE_BEAUTIFY" val="smartTable{92749c5f-93d3-47f1-aa6b-6b610de1b7cc}"/>
</p:tagLst>
</file>

<file path=ppt/tags/tag69.xml><?xml version="1.0" encoding="utf-8"?>
<p:tagLst xmlns:p="http://schemas.openxmlformats.org/presentationml/2006/main">
  <p:tag name="KSO_WM_UNIT_TABLE_BEAUTIFY" val="smartTable{92749c5f-93d3-47f1-aa6b-6b610de1b7cc}"/>
</p:tagLst>
</file>

<file path=ppt/tags/tag70.xml><?xml version="1.0" encoding="utf-8"?>
<p:tagLst xmlns:p="http://schemas.openxmlformats.org/presentationml/2006/main">
  <p:tag name="KSO_WM_UNIT_TABLE_BEAUTIFY" val="smartTable{92749c5f-93d3-47f1-aa6b-6b610de1b7cc}"/>
</p:tagLst>
</file>

<file path=ppt/tags/tag71.xml><?xml version="1.0" encoding="utf-8"?>
<p:tagLst xmlns:p="http://schemas.openxmlformats.org/presentationml/2006/main">
  <p:tag name="KSO_WM_UNIT_TABLE_BEAUTIFY" val="smartTable{92749c5f-93d3-47f1-aa6b-6b610de1b7cc}"/>
</p:tagLst>
</file>

<file path=ppt/tags/tag72.xml><?xml version="1.0" encoding="utf-8"?>
<p:tagLst xmlns:p="http://schemas.openxmlformats.org/presentationml/2006/main">
  <p:tag name="KSO_WM_UNIT_TABLE_BEAUTIFY" val="smartTable{92749c5f-93d3-47f1-aa6b-6b610de1b7cc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0</TotalTime>
  <Words>19202</Words>
  <Application>WPS 演示</Application>
  <PresentationFormat>全屏显示(16:10)</PresentationFormat>
  <Paragraphs>3044</Paragraphs>
  <Slides>90</Slides>
  <Notes>81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90</vt:i4>
      </vt:variant>
    </vt:vector>
  </HeadingPairs>
  <TitlesOfParts>
    <vt:vector size="105" baseType="lpstr">
      <vt:lpstr>Arial</vt:lpstr>
      <vt:lpstr>宋体</vt:lpstr>
      <vt:lpstr>Wingdings</vt:lpstr>
      <vt:lpstr>等线</vt:lpstr>
      <vt:lpstr>微软雅黑 Light</vt:lpstr>
      <vt:lpstr>Times</vt:lpstr>
      <vt:lpstr>Arial</vt:lpstr>
      <vt:lpstr>Calibri</vt:lpstr>
      <vt:lpstr>微软雅黑</vt:lpstr>
      <vt:lpstr>Arial Unicode MS</vt:lpstr>
      <vt:lpstr>Courier</vt:lpstr>
      <vt:lpstr>Courier New</vt:lpstr>
      <vt:lpstr>Symbol</vt:lpstr>
      <vt:lpstr>Times New Roman</vt:lpstr>
      <vt:lpstr>Office 主题​​</vt:lpstr>
      <vt:lpstr>Transactional storage for geo-replicated systems</vt:lpstr>
      <vt:lpstr>1. Motivation</vt:lpstr>
      <vt:lpstr>Background</vt:lpstr>
      <vt:lpstr>Consistency vs. performance:</vt:lpstr>
      <vt:lpstr>2. PARALLEL SNAPSHOT ISOLATION  </vt:lpstr>
      <vt:lpstr>Snapshot Isolation</vt:lpstr>
      <vt:lpstr>Snapshot Isolation</vt:lpstr>
      <vt:lpstr>Why SI is inadequate for geo-replicated systems?</vt:lpstr>
      <vt:lpstr>Parallel Snapshot Isolation</vt:lpstr>
      <vt:lpstr>Parallel Snapshot Isolation</vt:lpstr>
      <vt:lpstr>How to implement PSI efficiently?</vt:lpstr>
      <vt:lpstr>technique #1: preferred sites</vt:lpstr>
      <vt:lpstr>technique #2: counting sets (csets)</vt:lpstr>
      <vt:lpstr>How to use cset in application?</vt:lpstr>
      <vt:lpstr>3. DESIGN AND ALGORITHMS  </vt:lpstr>
      <vt:lpstr>Versions</vt:lpstr>
      <vt:lpstr>Vector timestamps</vt:lpstr>
      <vt:lpstr>Variables at server on each site</vt:lpstr>
      <vt:lpstr>Executing transactions</vt:lpstr>
      <vt:lpstr>Executing transactions</vt:lpstr>
      <vt:lpstr>Fast commit</vt:lpstr>
      <vt:lpstr>Fast commit</vt:lpstr>
      <vt:lpstr>Slow commit</vt:lpstr>
      <vt:lpstr>Slow commit</vt:lpstr>
      <vt:lpstr>Slow commit</vt:lpstr>
      <vt:lpstr>Asynchronous propagation</vt:lpstr>
      <vt:lpstr>Architecture</vt:lpstr>
      <vt:lpstr>Scalability</vt:lpstr>
      <vt:lpstr>Site failure</vt:lpstr>
      <vt:lpstr>4. IMPLEMENTATION AND APPLICATIONS  </vt:lpstr>
      <vt:lpstr>Walter API</vt:lpstr>
      <vt:lpstr>WaltSocial</vt:lpstr>
      <vt:lpstr>WaltSocial</vt:lpstr>
      <vt:lpstr>ReTwis</vt:lpstr>
      <vt:lpstr>ReTwis</vt:lpstr>
      <vt:lpstr>4. Evaluation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4. DEMOS  </vt:lpstr>
      <vt:lpstr>Demo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Demo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Demo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Demo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云计算平台的安全与高可用</dc:title>
  <dc:creator>Xia Yubin</dc:creator>
  <cp:lastModifiedBy>HP</cp:lastModifiedBy>
  <cp:revision>1055</cp:revision>
  <cp:lastPrinted>2016-06-13T07:55:00Z</cp:lastPrinted>
  <dcterms:created xsi:type="dcterms:W3CDTF">2017-05-20T06:53:00Z</dcterms:created>
  <dcterms:modified xsi:type="dcterms:W3CDTF">2021-03-22T05:10:15Z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D3465EA7F3CC459BA882988D10719EA1</vt:lpwstr>
  </property>
  <property fmtid="{D5CDD505-2E9C-101B-9397-08002B2CF9AE}" pid="3" name="KSOProductBuildVer">
    <vt:lpwstr>2052-11.1.0.10356</vt:lpwstr>
  </property>
</Properties>
</file>