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59"/>
  </p:notesMasterIdLst>
  <p:sldIdLst>
    <p:sldId id="1306" r:id="rId2"/>
    <p:sldId id="1587" r:id="rId3"/>
    <p:sldId id="1582" r:id="rId4"/>
    <p:sldId id="1597" r:id="rId5"/>
    <p:sldId id="1594" r:id="rId6"/>
    <p:sldId id="1596" r:id="rId7"/>
    <p:sldId id="1583" r:id="rId8"/>
    <p:sldId id="1585" r:id="rId9"/>
    <p:sldId id="1613" r:id="rId10"/>
    <p:sldId id="1614" r:id="rId11"/>
    <p:sldId id="1615" r:id="rId12"/>
    <p:sldId id="1623" r:id="rId13"/>
    <p:sldId id="1616" r:id="rId14"/>
    <p:sldId id="1617" r:id="rId15"/>
    <p:sldId id="1618" r:id="rId16"/>
    <p:sldId id="1619" r:id="rId17"/>
    <p:sldId id="1620" r:id="rId18"/>
    <p:sldId id="1621" r:id="rId19"/>
    <p:sldId id="1622" r:id="rId20"/>
    <p:sldId id="1612" r:id="rId21"/>
    <p:sldId id="1464" r:id="rId22"/>
    <p:sldId id="1465" r:id="rId23"/>
    <p:sldId id="1463" r:id="rId24"/>
    <p:sldId id="1468" r:id="rId25"/>
    <p:sldId id="1599" r:id="rId26"/>
    <p:sldId id="1469" r:id="rId27"/>
    <p:sldId id="1476" r:id="rId28"/>
    <p:sldId id="1472" r:id="rId29"/>
    <p:sldId id="1474" r:id="rId30"/>
    <p:sldId id="1475" r:id="rId31"/>
    <p:sldId id="1467" r:id="rId32"/>
    <p:sldId id="1610" r:id="rId33"/>
    <p:sldId id="1589" r:id="rId34"/>
    <p:sldId id="1590" r:id="rId35"/>
    <p:sldId id="1591" r:id="rId36"/>
    <p:sldId id="1592" r:id="rId37"/>
    <p:sldId id="1593" r:id="rId38"/>
    <p:sldId id="1595" r:id="rId39"/>
    <p:sldId id="1551" r:id="rId40"/>
    <p:sldId id="291" r:id="rId41"/>
    <p:sldId id="290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1611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5F61D77-F2D0-DB42-B700-70686C1F5857}">
          <p14:sldIdLst>
            <p14:sldId id="1306"/>
            <p14:sldId id="1587"/>
            <p14:sldId id="1582"/>
            <p14:sldId id="1597"/>
            <p14:sldId id="1594"/>
            <p14:sldId id="1596"/>
            <p14:sldId id="1583"/>
            <p14:sldId id="1585"/>
            <p14:sldId id="1613"/>
            <p14:sldId id="1614"/>
            <p14:sldId id="1615"/>
            <p14:sldId id="1623"/>
            <p14:sldId id="1616"/>
            <p14:sldId id="1617"/>
            <p14:sldId id="1618"/>
            <p14:sldId id="1619"/>
            <p14:sldId id="1620"/>
            <p14:sldId id="1621"/>
            <p14:sldId id="1622"/>
            <p14:sldId id="1612"/>
            <p14:sldId id="1464"/>
            <p14:sldId id="1465"/>
            <p14:sldId id="1463"/>
            <p14:sldId id="1468"/>
            <p14:sldId id="1599"/>
            <p14:sldId id="1469"/>
            <p14:sldId id="1476"/>
            <p14:sldId id="1472"/>
            <p14:sldId id="1474"/>
            <p14:sldId id="1475"/>
            <p14:sldId id="1467"/>
            <p14:sldId id="1610"/>
            <p14:sldId id="1589"/>
            <p14:sldId id="1590"/>
            <p14:sldId id="1591"/>
            <p14:sldId id="1592"/>
            <p14:sldId id="1593"/>
            <p14:sldId id="1595"/>
            <p14:sldId id="1551"/>
            <p14:sldId id="291"/>
            <p14:sldId id="290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16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沈 嘉欢" initials="沈" lastIdx="5" clrIdx="0">
    <p:extLst>
      <p:ext uri="{19B8F6BF-5375-455C-9EA6-DF929625EA0E}">
        <p15:presenceInfo xmlns:p15="http://schemas.microsoft.com/office/powerpoint/2012/main" userId="9072f20123e57c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14C"/>
    <a:srgbClr val="F5F1DB"/>
    <a:srgbClr val="F5DBED"/>
    <a:srgbClr val="DBE4F5"/>
    <a:srgbClr val="595959"/>
    <a:srgbClr val="41B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2"/>
    <p:restoredTop sz="85274"/>
  </p:normalViewPr>
  <p:slideViewPr>
    <p:cSldViewPr snapToGrid="0">
      <p:cViewPr varScale="1">
        <p:scale>
          <a:sx n="130" d="100"/>
          <a:sy n="130" d="100"/>
        </p:scale>
        <p:origin x="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8T11:04:48.206" idx="4">
    <p:pos x="10" y="10"/>
    <p:text>字太小了会看不清的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8T11:04:48.206" idx="4">
    <p:pos x="10" y="10"/>
    <p:text>字太小了会看不清的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73505-7E66-804A-934C-151E8DCCAD7A}" type="datetimeFigureOut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98860-5143-5442-B40F-A60559493E8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121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54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59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630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12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52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88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924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89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388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646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07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287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354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5008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6816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33216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9119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9683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71481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718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18358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74781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9127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727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98860-5143-5442-B40F-A60559493E84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433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43AAA-B995-A746-AF40-08632F396EC5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366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Candara" charset="0"/>
                <a:ea typeface="Candara" charset="0"/>
                <a:cs typeface="Candara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3467" b="1" i="0">
                <a:latin typeface="Candara" charset="0"/>
                <a:ea typeface="Candara" charset="0"/>
                <a:cs typeface="Candara" charset="0"/>
              </a:defRPr>
            </a:lvl1pPr>
            <a:lvl2pPr>
              <a:lnSpc>
                <a:spcPct val="120000"/>
              </a:lnSpc>
              <a:defRPr sz="3200" b="0" i="0">
                <a:latin typeface="Candara" charset="0"/>
                <a:ea typeface="Candara" charset="0"/>
                <a:cs typeface="Candara" charset="0"/>
              </a:defRPr>
            </a:lvl2pPr>
            <a:lvl3pPr>
              <a:lnSpc>
                <a:spcPct val="120000"/>
              </a:lnSpc>
              <a:defRPr sz="2666" b="0" i="0">
                <a:latin typeface="Candara" charset="0"/>
                <a:ea typeface="Candara" charset="0"/>
                <a:cs typeface="Candara" charset="0"/>
              </a:defRPr>
            </a:lvl3pPr>
            <a:lvl4pPr>
              <a:lnSpc>
                <a:spcPct val="120000"/>
              </a:lnSpc>
              <a:defRPr sz="2400" b="0" i="0">
                <a:latin typeface="Candara" charset="0"/>
                <a:ea typeface="Candara" charset="0"/>
                <a:cs typeface="Candara" charset="0"/>
              </a:defRPr>
            </a:lvl4pPr>
            <a:lvl5pPr>
              <a:lnSpc>
                <a:spcPct val="120000"/>
              </a:lnSpc>
              <a:defRPr sz="2400" b="0" i="0">
                <a:latin typeface="Candara" charset="0"/>
                <a:ea typeface="Candara" charset="0"/>
                <a:cs typeface="Candara" charset="0"/>
              </a:defRPr>
            </a:lvl5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7" name="矩形 6"/>
          <p:cNvSpPr/>
          <p:nvPr/>
        </p:nvSpPr>
        <p:spPr>
          <a:xfrm>
            <a:off x="-240703" y="526874"/>
            <a:ext cx="219442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0" i="0" dirty="0">
              <a:latin typeface="Candara" panose="020E0502030303020204" pitchFamily="34" charset="0"/>
            </a:endParaRPr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/>
        </p:nvSpPr>
        <p:spPr>
          <a:xfrm rot="5400000">
            <a:off x="-182251" y="708851"/>
            <a:ext cx="576336" cy="2118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 b="0" i="0" dirty="0">
              <a:latin typeface="Candara" panose="020E0502030303020204" pitchFamily="34" charset="0"/>
            </a:endParaRPr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6B0B0990-C393-5D4C-81EF-ED4C6BCD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8C221-24D9-0745-8278-5CF0F1B4BA28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2630EA07-C93F-7C4B-A9A9-0C0F870B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DB8B4012-4680-BD4F-B7DD-B8629BE6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416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Candara" charset="0"/>
                <a:ea typeface="Candara" charset="0"/>
                <a:cs typeface="Candara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矩形 6"/>
          <p:cNvSpPr/>
          <p:nvPr/>
        </p:nvSpPr>
        <p:spPr>
          <a:xfrm>
            <a:off x="-240703" y="526874"/>
            <a:ext cx="219442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0" i="0" dirty="0">
              <a:latin typeface="Candara" panose="020E0502030303020204" pitchFamily="34" charset="0"/>
            </a:endParaRPr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/>
        </p:nvSpPr>
        <p:spPr>
          <a:xfrm rot="5400000">
            <a:off x="-182251" y="708851"/>
            <a:ext cx="576336" cy="2118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 b="0" i="0" dirty="0">
              <a:latin typeface="Candara" panose="020E0502030303020204" pitchFamily="34" charset="0"/>
            </a:endParaRPr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6B0B0990-C393-5D4C-81EF-ED4C6BCD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D2E32-D04F-CC46-96DD-54420AD270FA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2630EA07-C93F-7C4B-A9A9-0C0F870B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DB8B4012-4680-BD4F-B7DD-B8629BE6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862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5333" b="0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6">
                <a:solidFill>
                  <a:schemeClr val="tx1">
                    <a:tint val="75000"/>
                  </a:schemeClr>
                </a:solidFill>
              </a:defRPr>
            </a:lvl1pPr>
            <a:lvl2pPr marL="60959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88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3pPr>
            <a:lvl4pPr marL="182878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7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7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1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75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FDCCD-C849-9E46-8E43-768624B40034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/>
        </p:nvSpPr>
        <p:spPr>
          <a:xfrm rot="5400000">
            <a:off x="-182252" y="4693855"/>
            <a:ext cx="576336" cy="2118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 b="0" i="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525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6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6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3B34-F702-8E4F-B19E-E16CE74A1FF5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301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94" indent="0">
              <a:buNone/>
              <a:defRPr sz="2666" b="1"/>
            </a:lvl2pPr>
            <a:lvl3pPr marL="1219188" indent="0">
              <a:buNone/>
              <a:defRPr sz="2400" b="1"/>
            </a:lvl3pPr>
            <a:lvl4pPr marL="1828782" indent="0">
              <a:buNone/>
              <a:defRPr sz="2134" b="1"/>
            </a:lvl4pPr>
            <a:lvl5pPr marL="2438376" indent="0">
              <a:buNone/>
              <a:defRPr sz="2134" b="1"/>
            </a:lvl5pPr>
            <a:lvl6pPr marL="3047970" indent="0">
              <a:buNone/>
              <a:defRPr sz="2134" b="1"/>
            </a:lvl6pPr>
            <a:lvl7pPr marL="3657564" indent="0">
              <a:buNone/>
              <a:defRPr sz="2134" b="1"/>
            </a:lvl7pPr>
            <a:lvl8pPr marL="4267157" indent="0">
              <a:buNone/>
              <a:defRPr sz="2134" b="1"/>
            </a:lvl8pPr>
            <a:lvl9pPr marL="4876751" indent="0">
              <a:buNone/>
              <a:defRPr sz="2134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3200"/>
            </a:lvl1pPr>
            <a:lvl2pPr>
              <a:defRPr sz="2666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94" indent="0">
              <a:buNone/>
              <a:defRPr sz="2666" b="1"/>
            </a:lvl2pPr>
            <a:lvl3pPr marL="1219188" indent="0">
              <a:buNone/>
              <a:defRPr sz="2400" b="1"/>
            </a:lvl3pPr>
            <a:lvl4pPr marL="1828782" indent="0">
              <a:buNone/>
              <a:defRPr sz="2134" b="1"/>
            </a:lvl4pPr>
            <a:lvl5pPr marL="2438376" indent="0">
              <a:buNone/>
              <a:defRPr sz="2134" b="1"/>
            </a:lvl5pPr>
            <a:lvl6pPr marL="3047970" indent="0">
              <a:buNone/>
              <a:defRPr sz="2134" b="1"/>
            </a:lvl6pPr>
            <a:lvl7pPr marL="3657564" indent="0">
              <a:buNone/>
              <a:defRPr sz="2134" b="1"/>
            </a:lvl7pPr>
            <a:lvl8pPr marL="4267157" indent="0">
              <a:buNone/>
              <a:defRPr sz="2134" b="1"/>
            </a:lvl8pPr>
            <a:lvl9pPr marL="4876751" indent="0">
              <a:buNone/>
              <a:defRPr sz="2134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6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ADDD-7E4E-BE4B-A412-248FFE6C48BE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379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1037C-44A1-EA49-B0D7-2AD881173E8A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2324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1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36A5E735-9F29-A643-8BFB-945E97218C5C}" type="datetime1">
              <a:rPr kumimoji="1" lang="zh-CN" altLang="en-US" smtClean="0"/>
              <a:t>2021/3/29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C8DCF514-A892-4944-ACD0-F0E1A88DF05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94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hf hdr="0" ftr="0" dt="0"/>
  <p:txStyles>
    <p:titleStyle>
      <a:lvl1pPr algn="l" defTabSz="1219188" rtl="0" eaLnBrk="1" latinLnBrk="0" hangingPunct="1">
        <a:spcBef>
          <a:spcPct val="0"/>
        </a:spcBef>
        <a:buNone/>
        <a:defRPr sz="4800" b="1" kern="1200">
          <a:solidFill>
            <a:schemeClr val="accent1"/>
          </a:solidFill>
          <a:latin typeface="Candara" charset="0"/>
          <a:ea typeface="Candara" charset="0"/>
          <a:cs typeface="Candara" charset="0"/>
        </a:defRPr>
      </a:lvl1pPr>
    </p:titleStyle>
    <p:bodyStyle>
      <a:lvl1pPr marL="457195" indent="-457195" algn="l" defTabSz="1219188" rtl="0" eaLnBrk="1" latinLnBrk="0" hangingPunct="1">
        <a:lnSpc>
          <a:spcPct val="120000"/>
        </a:lnSpc>
        <a:spcBef>
          <a:spcPts val="1600"/>
        </a:spcBef>
        <a:buFont typeface="Arial" pitchFamily="34" charset="0"/>
        <a:buChar char="•"/>
        <a:defRPr sz="3467" b="0" kern="1200">
          <a:solidFill>
            <a:schemeClr val="tx1">
              <a:lumMod val="75000"/>
              <a:lumOff val="25000"/>
            </a:schemeClr>
          </a:solidFill>
          <a:latin typeface="Candara" charset="0"/>
          <a:ea typeface="Candara" charset="0"/>
          <a:cs typeface="Candara" charset="0"/>
        </a:defRPr>
      </a:lvl1pPr>
      <a:lvl2pPr marL="990590" indent="-380996" algn="l" defTabSz="1219188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3200" kern="1200">
          <a:solidFill>
            <a:schemeClr val="tx1">
              <a:lumMod val="75000"/>
              <a:lumOff val="25000"/>
            </a:schemeClr>
          </a:solidFill>
          <a:latin typeface="Candara" charset="0"/>
          <a:ea typeface="Candara" charset="0"/>
          <a:cs typeface="Candara" charset="0"/>
        </a:defRPr>
      </a:lvl2pPr>
      <a:lvl3pPr marL="1523984" indent="-304796" algn="l" defTabSz="1219188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666" kern="1200">
          <a:solidFill>
            <a:schemeClr val="tx1">
              <a:lumMod val="75000"/>
              <a:lumOff val="25000"/>
            </a:schemeClr>
          </a:solidFill>
          <a:latin typeface="Candara" charset="0"/>
          <a:ea typeface="Candara" charset="0"/>
          <a:cs typeface="Candara" charset="0"/>
        </a:defRPr>
      </a:lvl3pPr>
      <a:lvl4pPr marL="2133578" indent="-304796" algn="l" defTabSz="1219188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Candara" charset="0"/>
          <a:ea typeface="Candara" charset="0"/>
          <a:cs typeface="Candara" charset="0"/>
        </a:defRPr>
      </a:lvl4pPr>
      <a:lvl5pPr marL="2743172" indent="-304796" algn="l" defTabSz="1219188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2400" kern="1200">
          <a:solidFill>
            <a:schemeClr val="tx1">
              <a:lumMod val="75000"/>
              <a:lumOff val="25000"/>
            </a:schemeClr>
          </a:solidFill>
          <a:latin typeface="Candara" charset="0"/>
          <a:ea typeface="Candara" charset="0"/>
          <a:cs typeface="Candara" charset="0"/>
        </a:defRPr>
      </a:lvl5pPr>
      <a:lvl6pPr marL="3352766" indent="-304796" algn="l" defTabSz="1219188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2360" indent="-304796" algn="l" defTabSz="1219188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1954" indent="-304796" algn="l" defTabSz="1219188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1548" indent="-304796" algn="l" defTabSz="1219188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94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8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82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6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70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64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157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751" algn="l" defTabSz="121918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994" y="1902429"/>
            <a:ext cx="9756172" cy="1920214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dirty="0">
                <a:latin typeface="Candara" panose="020E0502030303020204" pitchFamily="34" charset="0"/>
                <a:ea typeface="Arial" charset="0"/>
                <a:cs typeface="Arial" charset="0"/>
                <a:sym typeface="Arial"/>
              </a:rPr>
              <a:t>Building Consistent Transactions with Inconsistent Replication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0" name="副标题 5">
            <a:extLst>
              <a:ext uri="{FF2B5EF4-FFF2-40B4-BE49-F238E27FC236}">
                <a16:creationId xmlns:a16="http://schemas.microsoft.com/office/drawing/2014/main" id="{C2592D5E-DBF0-834B-AB1D-D63A9200E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2639" y="4445381"/>
            <a:ext cx="9326880" cy="1641784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endParaRPr kumimoji="1"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25000"/>
              </a:lnSpc>
              <a:spcBef>
                <a:spcPts val="0"/>
              </a:spcBef>
            </a:pPr>
            <a:endParaRPr kumimoji="1"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25000"/>
              </a:lnSpc>
              <a:spcBef>
                <a:spcPts val="0"/>
              </a:spcBef>
            </a:pP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SOSP 15</a:t>
            </a:r>
            <a:endParaRPr kumimoji="1" lang="en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D0B2871-7C29-471D-9758-03F6698B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826" y="4023525"/>
            <a:ext cx="7046506" cy="12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0C3C9B6-74EA-4635-A258-248945CD1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843795" cy="4525963"/>
          </a:xfrm>
        </p:spPr>
        <p:txBody>
          <a:bodyPr>
            <a:normAutofit/>
          </a:bodyPr>
          <a:lstStyle/>
          <a:p>
            <a:r>
              <a:rPr lang="en-US" altLang="zh-CN" sz="3360" dirty="0"/>
              <a:t>Background: Distributed Transaction System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IR – Inconsistent Replication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TAPIR – Transactional Application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Evaluation</a:t>
            </a:r>
            <a:endParaRPr kumimoji="1"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21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61D14-9A81-3F44-B154-D9A059AC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Demands of Large-Scale Web Applications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F799F4-36B6-874F-82A4-CD6896276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004858" cy="4525963"/>
          </a:xfrm>
        </p:spPr>
        <p:txBody>
          <a:bodyPr>
            <a:normAutofit/>
          </a:bodyPr>
          <a:lstStyle/>
          <a:p>
            <a:r>
              <a:rPr lang="en-US" altLang="zh-CN" sz="3360" dirty="0"/>
              <a:t>Distributed storage system</a:t>
            </a:r>
          </a:p>
          <a:p>
            <a:pPr lvl="1"/>
            <a:r>
              <a:rPr kumimoji="1" lang="en-US" altLang="zh-CN" dirty="0"/>
              <a:t>Fault tolerance</a:t>
            </a:r>
          </a:p>
          <a:p>
            <a:pPr lvl="1"/>
            <a:r>
              <a:rPr kumimoji="1" lang="en-US" altLang="zh-CN" dirty="0"/>
              <a:t>Availability</a:t>
            </a:r>
          </a:p>
          <a:p>
            <a:r>
              <a:rPr kumimoji="1" lang="en-US" altLang="zh-CN" dirty="0"/>
              <a:t>Distributed transactions</a:t>
            </a:r>
          </a:p>
          <a:p>
            <a:pPr lvl="1"/>
            <a:r>
              <a:rPr kumimoji="1" lang="en-US" altLang="zh-CN" dirty="0"/>
              <a:t>Strong consistency across regions and continents</a:t>
            </a:r>
            <a:endParaRPr kumimoji="1"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4E38-8B44-8F43-AB46-21D6A6B9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62FF115-1EAB-4C03-8223-E6AF2357D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674" y="1960037"/>
            <a:ext cx="4341574" cy="32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5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346152F-7EFE-460D-81DF-F75D57240E4F}"/>
              </a:ext>
            </a:extLst>
          </p:cNvPr>
          <p:cNvSpPr/>
          <p:nvPr/>
        </p:nvSpPr>
        <p:spPr>
          <a:xfrm>
            <a:off x="8270042" y="3894415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66FEF082-2EE2-4D18-AD01-673FBDAD7D6E}"/>
              </a:ext>
            </a:extLst>
          </p:cNvPr>
          <p:cNvSpPr/>
          <p:nvPr/>
        </p:nvSpPr>
        <p:spPr>
          <a:xfrm>
            <a:off x="4441423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pic>
        <p:nvPicPr>
          <p:cNvPr id="88" name="图片 87">
            <a:extLst>
              <a:ext uri="{FF2B5EF4-FFF2-40B4-BE49-F238E27FC236}">
                <a16:creationId xmlns:a16="http://schemas.microsoft.com/office/drawing/2014/main" id="{EC591512-E9AF-4593-A2A4-A887F7745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681" y="4751483"/>
            <a:ext cx="1018002" cy="1018002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474AC4CE-B168-40F5-9B96-E177CF03F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06" y="4760543"/>
            <a:ext cx="1018002" cy="1018002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BD5AB4C6-946A-4A7D-8D52-B8D8D2C41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088" y="3935209"/>
            <a:ext cx="1018002" cy="1018002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A3CB82D2-1BA6-4ADF-B2BC-7F6A6986A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05" y="4800952"/>
            <a:ext cx="1018002" cy="1018002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A859832C-84B9-4B26-B691-FC5B4E57D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42" y="4796595"/>
            <a:ext cx="1018002" cy="1018002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6BCECE34-DA09-4930-919C-9F8EED510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80" y="3956914"/>
            <a:ext cx="1018002" cy="1018002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3CE7D97-E288-4708-B5C2-76F14444F25E}"/>
              </a:ext>
            </a:extLst>
          </p:cNvPr>
          <p:cNvSpPr/>
          <p:nvPr/>
        </p:nvSpPr>
        <p:spPr>
          <a:xfrm>
            <a:off x="609600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4F0F6A7E-4278-427B-8669-030750D7D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3" y="4796594"/>
            <a:ext cx="1018002" cy="1018002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0E9CA2EA-4756-4AF8-A986-719B7B8A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52" y="4791496"/>
            <a:ext cx="1018002" cy="1018002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5D40A18C-23CC-4F14-BC38-FEA3E6928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878" y="3956914"/>
            <a:ext cx="1018002" cy="10180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E861D14-9A81-3F44-B154-D9A059AC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Transaction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4E38-8B44-8F43-AB46-21D6A6B9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A8CC696-8FD7-4C9B-B90F-AED197E4FE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96" y="1703839"/>
            <a:ext cx="864096" cy="8640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B2A11A-5852-4B4E-880D-0886F84D4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62" y="1703839"/>
            <a:ext cx="864096" cy="864096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F3E45008-4131-4457-AAA0-DFA0DF06122C}"/>
              </a:ext>
            </a:extLst>
          </p:cNvPr>
          <p:cNvSpPr txBox="1"/>
          <p:nvPr/>
        </p:nvSpPr>
        <p:spPr>
          <a:xfrm>
            <a:off x="756359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E9801B0-58BC-4329-A115-972620F617A9}"/>
              </a:ext>
            </a:extLst>
          </p:cNvPr>
          <p:cNvSpPr txBox="1"/>
          <p:nvPr/>
        </p:nvSpPr>
        <p:spPr>
          <a:xfrm>
            <a:off x="4546699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8A92023-CC65-457B-93D8-698230D75E52}"/>
              </a:ext>
            </a:extLst>
          </p:cNvPr>
          <p:cNvSpPr txBox="1"/>
          <p:nvPr/>
        </p:nvSpPr>
        <p:spPr>
          <a:xfrm>
            <a:off x="8442744" y="5994054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75952F8-9169-40D6-A5A6-D2E3A3EEDAEF}"/>
              </a:ext>
            </a:extLst>
          </p:cNvPr>
          <p:cNvSpPr txBox="1"/>
          <p:nvPr/>
        </p:nvSpPr>
        <p:spPr>
          <a:xfrm>
            <a:off x="3081948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8A75C59-FC95-4185-9C41-A8C22DF0CEB6}"/>
              </a:ext>
            </a:extLst>
          </p:cNvPr>
          <p:cNvSpPr txBox="1"/>
          <p:nvPr/>
        </p:nvSpPr>
        <p:spPr>
          <a:xfrm>
            <a:off x="6949814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187D3FC-6E33-486F-A458-6ADB81ADBA27}"/>
              </a:ext>
            </a:extLst>
          </p:cNvPr>
          <p:cNvCxnSpPr>
            <a:stCxn id="10" idx="2"/>
            <a:endCxn id="23" idx="0"/>
          </p:cNvCxnSpPr>
          <p:nvPr/>
        </p:nvCxnSpPr>
        <p:spPr>
          <a:xfrm flipH="1">
            <a:off x="2099861" y="2567935"/>
            <a:ext cx="1846183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2680675-5B9A-4E29-B6EB-4B2F4202944A}"/>
              </a:ext>
            </a:extLst>
          </p:cNvPr>
          <p:cNvCxnSpPr>
            <a:cxnSpLocks/>
            <a:stCxn id="10" idx="2"/>
            <a:endCxn id="26" idx="0"/>
          </p:cNvCxnSpPr>
          <p:nvPr/>
        </p:nvCxnSpPr>
        <p:spPr>
          <a:xfrm>
            <a:off x="3946044" y="2567935"/>
            <a:ext cx="198564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3BEE07AD-9562-40A4-B728-35CAB6820A4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3946044" y="2567935"/>
            <a:ext cx="5814259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C33CCF5C-3AE4-4A4B-ABFA-5BDB99792502}"/>
              </a:ext>
            </a:extLst>
          </p:cNvPr>
          <p:cNvCxnSpPr>
            <a:cxnSpLocks/>
            <a:stCxn id="11" idx="2"/>
            <a:endCxn id="23" idx="0"/>
          </p:cNvCxnSpPr>
          <p:nvPr/>
        </p:nvCxnSpPr>
        <p:spPr>
          <a:xfrm flipH="1">
            <a:off x="2099861" y="2567935"/>
            <a:ext cx="571405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FF34491E-E2E8-40D2-BFC1-366F4808BF36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 flipH="1">
            <a:off x="5931684" y="2567935"/>
            <a:ext cx="1882226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A47988A-2B0C-4B7D-882E-F58F3068757A}"/>
              </a:ext>
            </a:extLst>
          </p:cNvPr>
          <p:cNvCxnSpPr>
            <a:cxnSpLocks/>
            <a:stCxn id="11" idx="2"/>
            <a:endCxn id="32" idx="0"/>
          </p:cNvCxnSpPr>
          <p:nvPr/>
        </p:nvCxnSpPr>
        <p:spPr>
          <a:xfrm>
            <a:off x="7813910" y="2567935"/>
            <a:ext cx="1946393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570AC533-C09F-4A01-914E-CB5F8AABDF3A}"/>
              </a:ext>
            </a:extLst>
          </p:cNvPr>
          <p:cNvSpPr txBox="1"/>
          <p:nvPr/>
        </p:nvSpPr>
        <p:spPr>
          <a:xfrm>
            <a:off x="1508273" y="5022003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A1EC99F-97ED-4D63-BEC2-2C688D8766F1}"/>
              </a:ext>
            </a:extLst>
          </p:cNvPr>
          <p:cNvSpPr txBox="1"/>
          <p:nvPr/>
        </p:nvSpPr>
        <p:spPr>
          <a:xfrm>
            <a:off x="5342116" y="5016731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B58036E-5C68-41F2-AAE4-373305FED1D5}"/>
              </a:ext>
            </a:extLst>
          </p:cNvPr>
          <p:cNvSpPr txBox="1"/>
          <p:nvPr/>
        </p:nvSpPr>
        <p:spPr>
          <a:xfrm>
            <a:off x="9175455" y="5022003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42D4EA7A-3020-4618-BE83-0C1EDB28B2A1}"/>
              </a:ext>
            </a:extLst>
          </p:cNvPr>
          <p:cNvCxnSpPr>
            <a:cxnSpLocks/>
          </p:cNvCxnSpPr>
          <p:nvPr/>
        </p:nvCxnSpPr>
        <p:spPr>
          <a:xfrm flipH="1">
            <a:off x="1257063" y="4791496"/>
            <a:ext cx="842798" cy="1595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98CA4D51-6051-435A-83E7-38CC38C9A2D8}"/>
              </a:ext>
            </a:extLst>
          </p:cNvPr>
          <p:cNvCxnSpPr>
            <a:cxnSpLocks/>
          </p:cNvCxnSpPr>
          <p:nvPr/>
        </p:nvCxnSpPr>
        <p:spPr>
          <a:xfrm>
            <a:off x="2099861" y="4791496"/>
            <a:ext cx="923092" cy="1595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ED8A86D8-BD87-4CB1-80F2-6CE9C6EB3D65}"/>
              </a:ext>
            </a:extLst>
          </p:cNvPr>
          <p:cNvCxnSpPr>
            <a:cxnSpLocks/>
          </p:cNvCxnSpPr>
          <p:nvPr/>
        </p:nvCxnSpPr>
        <p:spPr>
          <a:xfrm flipH="1">
            <a:off x="5042559" y="4791496"/>
            <a:ext cx="860612" cy="1595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4F4B9D6B-60B3-4015-9099-FE02865AE35E}"/>
              </a:ext>
            </a:extLst>
          </p:cNvPr>
          <p:cNvCxnSpPr>
            <a:cxnSpLocks/>
          </p:cNvCxnSpPr>
          <p:nvPr/>
        </p:nvCxnSpPr>
        <p:spPr>
          <a:xfrm>
            <a:off x="5886228" y="4791496"/>
            <a:ext cx="959929" cy="1561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6487B5D6-F3CE-4A3E-A152-DA71ED403F55}"/>
              </a:ext>
            </a:extLst>
          </p:cNvPr>
          <p:cNvCxnSpPr>
            <a:cxnSpLocks/>
          </p:cNvCxnSpPr>
          <p:nvPr/>
        </p:nvCxnSpPr>
        <p:spPr>
          <a:xfrm flipH="1">
            <a:off x="8862789" y="4758511"/>
            <a:ext cx="855260" cy="1439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58458880-F00B-4E5F-81F4-0EB250A5B66C}"/>
              </a:ext>
            </a:extLst>
          </p:cNvPr>
          <p:cNvCxnSpPr>
            <a:cxnSpLocks/>
          </p:cNvCxnSpPr>
          <p:nvPr/>
        </p:nvCxnSpPr>
        <p:spPr>
          <a:xfrm>
            <a:off x="9718049" y="4758511"/>
            <a:ext cx="910630" cy="1439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0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61D14-9A81-3F44-B154-D9A059AC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Distributed Transaction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4E38-8B44-8F43-AB46-21D6A6B9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A8CC696-8FD7-4C9B-B90F-AED197E4F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96" y="1703839"/>
            <a:ext cx="864096" cy="8640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B2A11A-5852-4B4E-880D-0886F84D4D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62" y="1703839"/>
            <a:ext cx="864096" cy="864096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3CE7D97-E288-4708-B5C2-76F14444F25E}"/>
              </a:ext>
            </a:extLst>
          </p:cNvPr>
          <p:cNvSpPr/>
          <p:nvPr/>
        </p:nvSpPr>
        <p:spPr>
          <a:xfrm>
            <a:off x="609600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66FEF082-2EE2-4D18-AD01-673FBDAD7D6E}"/>
              </a:ext>
            </a:extLst>
          </p:cNvPr>
          <p:cNvSpPr/>
          <p:nvPr/>
        </p:nvSpPr>
        <p:spPr>
          <a:xfrm>
            <a:off x="4441423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346152F-7EFE-460D-81DF-F75D57240E4F}"/>
              </a:ext>
            </a:extLst>
          </p:cNvPr>
          <p:cNvSpPr/>
          <p:nvPr/>
        </p:nvSpPr>
        <p:spPr>
          <a:xfrm>
            <a:off x="8270042" y="3894415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3E45008-4131-4457-AAA0-DFA0DF06122C}"/>
              </a:ext>
            </a:extLst>
          </p:cNvPr>
          <p:cNvSpPr txBox="1"/>
          <p:nvPr/>
        </p:nvSpPr>
        <p:spPr>
          <a:xfrm>
            <a:off x="756359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E9801B0-58BC-4329-A115-972620F617A9}"/>
              </a:ext>
            </a:extLst>
          </p:cNvPr>
          <p:cNvSpPr txBox="1"/>
          <p:nvPr/>
        </p:nvSpPr>
        <p:spPr>
          <a:xfrm>
            <a:off x="4563522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8A92023-CC65-457B-93D8-698230D75E52}"/>
              </a:ext>
            </a:extLst>
          </p:cNvPr>
          <p:cNvSpPr txBox="1"/>
          <p:nvPr/>
        </p:nvSpPr>
        <p:spPr>
          <a:xfrm>
            <a:off x="8420954" y="6021172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75952F8-9169-40D6-A5A6-D2E3A3EEDAEF}"/>
              </a:ext>
            </a:extLst>
          </p:cNvPr>
          <p:cNvSpPr txBox="1"/>
          <p:nvPr/>
        </p:nvSpPr>
        <p:spPr>
          <a:xfrm>
            <a:off x="3081948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8A75C59-FC95-4185-9C41-A8C22DF0CEB6}"/>
              </a:ext>
            </a:extLst>
          </p:cNvPr>
          <p:cNvSpPr txBox="1"/>
          <p:nvPr/>
        </p:nvSpPr>
        <p:spPr>
          <a:xfrm>
            <a:off x="6949814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187D3FC-6E33-486F-A458-6ADB81ADBA27}"/>
              </a:ext>
            </a:extLst>
          </p:cNvPr>
          <p:cNvCxnSpPr>
            <a:stCxn id="10" idx="2"/>
            <a:endCxn id="23" idx="0"/>
          </p:cNvCxnSpPr>
          <p:nvPr/>
        </p:nvCxnSpPr>
        <p:spPr>
          <a:xfrm flipH="1">
            <a:off x="2099861" y="2567935"/>
            <a:ext cx="1846183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2680675-5B9A-4E29-B6EB-4B2F4202944A}"/>
              </a:ext>
            </a:extLst>
          </p:cNvPr>
          <p:cNvCxnSpPr>
            <a:cxnSpLocks/>
            <a:stCxn id="10" idx="2"/>
            <a:endCxn id="26" idx="0"/>
          </p:cNvCxnSpPr>
          <p:nvPr/>
        </p:nvCxnSpPr>
        <p:spPr>
          <a:xfrm>
            <a:off x="3946044" y="2567935"/>
            <a:ext cx="198564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3BEE07AD-9562-40A4-B728-35CAB6820A4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3946044" y="2567935"/>
            <a:ext cx="5814259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C33CCF5C-3AE4-4A4B-ABFA-5BDB99792502}"/>
              </a:ext>
            </a:extLst>
          </p:cNvPr>
          <p:cNvCxnSpPr>
            <a:cxnSpLocks/>
            <a:stCxn id="11" idx="2"/>
            <a:endCxn id="23" idx="0"/>
          </p:cNvCxnSpPr>
          <p:nvPr/>
        </p:nvCxnSpPr>
        <p:spPr>
          <a:xfrm flipH="1">
            <a:off x="2099861" y="2567935"/>
            <a:ext cx="571405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FF34491E-E2E8-40D2-BFC1-366F4808BF36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 flipH="1">
            <a:off x="5931684" y="2567935"/>
            <a:ext cx="1882226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A47988A-2B0C-4B7D-882E-F58F3068757A}"/>
              </a:ext>
            </a:extLst>
          </p:cNvPr>
          <p:cNvCxnSpPr>
            <a:cxnSpLocks/>
            <a:stCxn id="11" idx="2"/>
            <a:endCxn id="32" idx="0"/>
          </p:cNvCxnSpPr>
          <p:nvPr/>
        </p:nvCxnSpPr>
        <p:spPr>
          <a:xfrm>
            <a:off x="7813910" y="2567935"/>
            <a:ext cx="1946393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570AC533-C09F-4A01-914E-CB5F8AABDF3A}"/>
              </a:ext>
            </a:extLst>
          </p:cNvPr>
          <p:cNvSpPr txBox="1"/>
          <p:nvPr/>
        </p:nvSpPr>
        <p:spPr>
          <a:xfrm>
            <a:off x="1487892" y="5160223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A1EC99F-97ED-4D63-BEC2-2C688D8766F1}"/>
              </a:ext>
            </a:extLst>
          </p:cNvPr>
          <p:cNvSpPr txBox="1"/>
          <p:nvPr/>
        </p:nvSpPr>
        <p:spPr>
          <a:xfrm>
            <a:off x="5327021" y="5160223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B58036E-5C68-41F2-AAE4-373305FED1D5}"/>
              </a:ext>
            </a:extLst>
          </p:cNvPr>
          <p:cNvSpPr txBox="1"/>
          <p:nvPr/>
        </p:nvSpPr>
        <p:spPr>
          <a:xfrm>
            <a:off x="9188610" y="5162100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6" name="箭头: 左右 5">
            <a:extLst>
              <a:ext uri="{FF2B5EF4-FFF2-40B4-BE49-F238E27FC236}">
                <a16:creationId xmlns:a16="http://schemas.microsoft.com/office/drawing/2014/main" id="{184CEA02-9EAB-4432-A556-FFAA81FF884A}"/>
              </a:ext>
            </a:extLst>
          </p:cNvPr>
          <p:cNvSpPr/>
          <p:nvPr/>
        </p:nvSpPr>
        <p:spPr>
          <a:xfrm>
            <a:off x="1939293" y="2734693"/>
            <a:ext cx="7984783" cy="94093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60" dirty="0"/>
              <a:t>Any Transaction </a:t>
            </a:r>
            <a:r>
              <a:rPr lang="en-US" altLang="zh-CN" sz="2160"/>
              <a:t>Protocol Works (e.g., 2PC)</a:t>
            </a:r>
            <a:endParaRPr lang="zh-CN" altLang="en-US" sz="2160" dirty="0"/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7E5C9F06-58E8-40DC-94AB-825B178FC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5" y="4210504"/>
            <a:ext cx="1143386" cy="1143386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71420EA-14B4-4EB2-95D6-9DAB0D441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991" y="4210504"/>
            <a:ext cx="1143386" cy="1143386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709E4C56-84F6-4EFF-B23B-A1DB20FFE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610" y="4168579"/>
            <a:ext cx="1143386" cy="114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1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C33CCF5C-3AE4-4A4B-ABFA-5BDB99792502}"/>
              </a:ext>
            </a:extLst>
          </p:cNvPr>
          <p:cNvCxnSpPr>
            <a:cxnSpLocks/>
            <a:stCxn id="11" idx="2"/>
            <a:endCxn id="23" idx="0"/>
          </p:cNvCxnSpPr>
          <p:nvPr/>
        </p:nvCxnSpPr>
        <p:spPr>
          <a:xfrm flipH="1">
            <a:off x="2099861" y="2567935"/>
            <a:ext cx="571405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346152F-7EFE-460D-81DF-F75D57240E4F}"/>
              </a:ext>
            </a:extLst>
          </p:cNvPr>
          <p:cNvSpPr/>
          <p:nvPr/>
        </p:nvSpPr>
        <p:spPr>
          <a:xfrm>
            <a:off x="8270042" y="3894415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66FEF082-2EE2-4D18-AD01-673FBDAD7D6E}"/>
              </a:ext>
            </a:extLst>
          </p:cNvPr>
          <p:cNvSpPr/>
          <p:nvPr/>
        </p:nvSpPr>
        <p:spPr>
          <a:xfrm>
            <a:off x="4441423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pic>
        <p:nvPicPr>
          <p:cNvPr id="88" name="图片 87">
            <a:extLst>
              <a:ext uri="{FF2B5EF4-FFF2-40B4-BE49-F238E27FC236}">
                <a16:creationId xmlns:a16="http://schemas.microsoft.com/office/drawing/2014/main" id="{EC591512-E9AF-4593-A2A4-A887F7745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681" y="4751483"/>
            <a:ext cx="1018002" cy="1018002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474AC4CE-B168-40F5-9B96-E177CF03F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06" y="4760543"/>
            <a:ext cx="1018002" cy="1018002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BD5AB4C6-946A-4A7D-8D52-B8D8D2C41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088" y="3935209"/>
            <a:ext cx="1018002" cy="1018002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A3CB82D2-1BA6-4ADF-B2BC-7F6A6986A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05" y="4800952"/>
            <a:ext cx="1018002" cy="1018002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A859832C-84B9-4B26-B691-FC5B4E57D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742" y="4796595"/>
            <a:ext cx="1018002" cy="1018002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6BCECE34-DA09-4930-919C-9F8EED510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80" y="3956914"/>
            <a:ext cx="1018002" cy="1018002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43CE7D97-E288-4708-B5C2-76F14444F25E}"/>
              </a:ext>
            </a:extLst>
          </p:cNvPr>
          <p:cNvSpPr/>
          <p:nvPr/>
        </p:nvSpPr>
        <p:spPr>
          <a:xfrm>
            <a:off x="609600" y="3947458"/>
            <a:ext cx="2980522" cy="1834277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4F0F6A7E-4278-427B-8669-030750D7D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3" y="4796594"/>
            <a:ext cx="1018002" cy="1018002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0E9CA2EA-4756-4AF8-A986-719B7B8A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52" y="4791496"/>
            <a:ext cx="1018002" cy="1018002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5D40A18C-23CC-4F14-BC38-FEA3E6928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878" y="3956914"/>
            <a:ext cx="1018002" cy="10180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E861D14-9A81-3F44-B154-D9A059AC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Cost for Simple Design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4E38-8B44-8F43-AB46-21D6A6B9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A8CC696-8FD7-4C9B-B90F-AED197E4FE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96" y="1703839"/>
            <a:ext cx="864096" cy="8640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7B2A11A-5852-4B4E-880D-0886F84D4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62" y="1703839"/>
            <a:ext cx="864096" cy="864096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F3E45008-4131-4457-AAA0-DFA0DF06122C}"/>
              </a:ext>
            </a:extLst>
          </p:cNvPr>
          <p:cNvSpPr txBox="1"/>
          <p:nvPr/>
        </p:nvSpPr>
        <p:spPr>
          <a:xfrm>
            <a:off x="756359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E9801B0-58BC-4329-A115-972620F617A9}"/>
              </a:ext>
            </a:extLst>
          </p:cNvPr>
          <p:cNvSpPr txBox="1"/>
          <p:nvPr/>
        </p:nvSpPr>
        <p:spPr>
          <a:xfrm>
            <a:off x="4546699" y="6021288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8A92023-CC65-457B-93D8-698230D75E52}"/>
              </a:ext>
            </a:extLst>
          </p:cNvPr>
          <p:cNvSpPr txBox="1"/>
          <p:nvPr/>
        </p:nvSpPr>
        <p:spPr>
          <a:xfrm>
            <a:off x="8442744" y="5994054"/>
            <a:ext cx="267869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Storage Partition</a:t>
            </a:r>
            <a:endParaRPr lang="zh-CN" altLang="en-US" sz="2160" b="1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75952F8-9169-40D6-A5A6-D2E3A3EEDAEF}"/>
              </a:ext>
            </a:extLst>
          </p:cNvPr>
          <p:cNvSpPr txBox="1"/>
          <p:nvPr/>
        </p:nvSpPr>
        <p:spPr>
          <a:xfrm>
            <a:off x="3081948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8A75C59-FC95-4185-9C41-A8C22DF0CEB6}"/>
              </a:ext>
            </a:extLst>
          </p:cNvPr>
          <p:cNvSpPr txBox="1"/>
          <p:nvPr/>
        </p:nvSpPr>
        <p:spPr>
          <a:xfrm>
            <a:off x="6949814" y="1260641"/>
            <a:ext cx="172819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b="1" dirty="0"/>
              <a:t>App Server</a:t>
            </a:r>
            <a:endParaRPr lang="zh-CN" altLang="en-US" sz="2160" b="1" dirty="0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187D3FC-6E33-486F-A458-6ADB81ADBA27}"/>
              </a:ext>
            </a:extLst>
          </p:cNvPr>
          <p:cNvCxnSpPr>
            <a:cxnSpLocks/>
            <a:stCxn id="10" idx="2"/>
            <a:endCxn id="80" idx="0"/>
          </p:cNvCxnSpPr>
          <p:nvPr/>
        </p:nvCxnSpPr>
        <p:spPr>
          <a:xfrm flipH="1">
            <a:off x="2107879" y="2567935"/>
            <a:ext cx="1838165" cy="1388978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2680675-5B9A-4E29-B6EB-4B2F4202944A}"/>
              </a:ext>
            </a:extLst>
          </p:cNvPr>
          <p:cNvCxnSpPr>
            <a:cxnSpLocks/>
            <a:stCxn id="10" idx="2"/>
            <a:endCxn id="26" idx="0"/>
          </p:cNvCxnSpPr>
          <p:nvPr/>
        </p:nvCxnSpPr>
        <p:spPr>
          <a:xfrm>
            <a:off x="3946044" y="2567935"/>
            <a:ext cx="1985640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3BEE07AD-9562-40A4-B728-35CAB6820A45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3946044" y="2567935"/>
            <a:ext cx="5814259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FF34491E-E2E8-40D2-BFC1-366F4808BF36}"/>
              </a:ext>
            </a:extLst>
          </p:cNvPr>
          <p:cNvCxnSpPr>
            <a:cxnSpLocks/>
            <a:stCxn id="11" idx="2"/>
            <a:endCxn id="26" idx="0"/>
          </p:cNvCxnSpPr>
          <p:nvPr/>
        </p:nvCxnSpPr>
        <p:spPr>
          <a:xfrm flipH="1">
            <a:off x="5931684" y="2567935"/>
            <a:ext cx="1882226" cy="137952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A47988A-2B0C-4B7D-882E-F58F3068757A}"/>
              </a:ext>
            </a:extLst>
          </p:cNvPr>
          <p:cNvCxnSpPr>
            <a:cxnSpLocks/>
            <a:stCxn id="11" idx="2"/>
            <a:endCxn id="32" idx="0"/>
          </p:cNvCxnSpPr>
          <p:nvPr/>
        </p:nvCxnSpPr>
        <p:spPr>
          <a:xfrm>
            <a:off x="7813910" y="2567935"/>
            <a:ext cx="1946393" cy="1326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570AC533-C09F-4A01-914E-CB5F8AABDF3A}"/>
              </a:ext>
            </a:extLst>
          </p:cNvPr>
          <p:cNvSpPr txBox="1"/>
          <p:nvPr/>
        </p:nvSpPr>
        <p:spPr>
          <a:xfrm>
            <a:off x="1516278" y="4992870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 err="1">
                <a:solidFill>
                  <a:srgbClr val="C00000"/>
                </a:solidFill>
              </a:rPr>
              <a:t>Paxos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42D4EA7A-3020-4618-BE83-0C1EDB28B2A1}"/>
              </a:ext>
            </a:extLst>
          </p:cNvPr>
          <p:cNvCxnSpPr>
            <a:cxnSpLocks/>
          </p:cNvCxnSpPr>
          <p:nvPr/>
        </p:nvCxnSpPr>
        <p:spPr>
          <a:xfrm flipH="1">
            <a:off x="1257063" y="4791496"/>
            <a:ext cx="842798" cy="15951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98CA4D51-6051-435A-83E7-38CC38C9A2D8}"/>
              </a:ext>
            </a:extLst>
          </p:cNvPr>
          <p:cNvCxnSpPr>
            <a:cxnSpLocks/>
          </p:cNvCxnSpPr>
          <p:nvPr/>
        </p:nvCxnSpPr>
        <p:spPr>
          <a:xfrm>
            <a:off x="2099861" y="4791496"/>
            <a:ext cx="923092" cy="15951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ED65AE8-9AC0-4F72-B972-14B14160D033}"/>
              </a:ext>
            </a:extLst>
          </p:cNvPr>
          <p:cNvSpPr txBox="1"/>
          <p:nvPr/>
        </p:nvSpPr>
        <p:spPr>
          <a:xfrm>
            <a:off x="1536185" y="4165814"/>
            <a:ext cx="11433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60" dirty="0">
                <a:solidFill>
                  <a:srgbClr val="C00000"/>
                </a:solidFill>
              </a:rPr>
              <a:t>Leader</a:t>
            </a:r>
            <a:endParaRPr lang="zh-CN" altLang="en-US" sz="2160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34B0916-6DCF-494F-B015-42560A3C9255}"/>
              </a:ext>
            </a:extLst>
          </p:cNvPr>
          <p:cNvSpPr/>
          <p:nvPr/>
        </p:nvSpPr>
        <p:spPr>
          <a:xfrm>
            <a:off x="368584" y="2630810"/>
            <a:ext cx="1971193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RTT</a:t>
            </a:r>
            <a:endParaRPr lang="zh-CN" altLang="en-US" sz="336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E001C06-C6BD-4D1D-9FED-F5B939DE58D5}"/>
              </a:ext>
            </a:extLst>
          </p:cNvPr>
          <p:cNvSpPr/>
          <p:nvPr/>
        </p:nvSpPr>
        <p:spPr>
          <a:xfrm>
            <a:off x="9616303" y="2775263"/>
            <a:ext cx="2300417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altLang="zh-CN" sz="336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Bottleneck</a:t>
            </a:r>
            <a:endParaRPr lang="zh-CN" altLang="en-US" sz="336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9DDA984-76A1-4FCF-B7C6-97C3E2C2783B}"/>
              </a:ext>
            </a:extLst>
          </p:cNvPr>
          <p:cNvCxnSpPr>
            <a:stCxn id="49" idx="2"/>
          </p:cNvCxnSpPr>
          <p:nvPr/>
        </p:nvCxnSpPr>
        <p:spPr>
          <a:xfrm flipH="1">
            <a:off x="9898024" y="3403127"/>
            <a:ext cx="868488" cy="8532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52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3" grpId="0"/>
      <p:bldP spid="14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61D14-9A81-3F44-B154-D9A059AC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Insight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F799F4-36B6-874F-82A4-CD6896276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3360" dirty="0"/>
              <a:t>Over-coordination </a:t>
            </a:r>
          </a:p>
          <a:p>
            <a:pPr lvl="1"/>
            <a:r>
              <a:rPr kumimoji="1" lang="en-US" altLang="zh-CN" dirty="0"/>
              <a:t>Strong consistency provided by both Distributed Transaction and Replication protocol</a:t>
            </a:r>
          </a:p>
          <a:p>
            <a:pPr marL="609594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D4E38-8B44-8F43-AB46-21D6A6B91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A015938A-0E2E-4A4B-8780-4E3ABC020BC7}"/>
              </a:ext>
            </a:extLst>
          </p:cNvPr>
          <p:cNvGraphicFramePr>
            <a:graphicFrameLocks noGrp="1"/>
          </p:cNvGraphicFramePr>
          <p:nvPr/>
        </p:nvGraphicFramePr>
        <p:xfrm>
          <a:off x="1257062" y="3819383"/>
          <a:ext cx="8727369" cy="267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842">
                  <a:extLst>
                    <a:ext uri="{9D8B030D-6E8A-4147-A177-3AD203B41FA5}">
                      <a16:colId xmlns:a16="http://schemas.microsoft.com/office/drawing/2014/main" val="3209706141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3884144103"/>
                    </a:ext>
                  </a:extLst>
                </a:gridCol>
                <a:gridCol w="1879409">
                  <a:extLst>
                    <a:ext uri="{9D8B030D-6E8A-4147-A177-3AD203B41FA5}">
                      <a16:colId xmlns:a16="http://schemas.microsoft.com/office/drawing/2014/main" val="3137650140"/>
                    </a:ext>
                  </a:extLst>
                </a:gridCol>
                <a:gridCol w="2181842">
                  <a:extLst>
                    <a:ext uri="{9D8B030D-6E8A-4147-A177-3AD203B41FA5}">
                      <a16:colId xmlns:a16="http://schemas.microsoft.com/office/drawing/2014/main" val="1801587522"/>
                    </a:ext>
                  </a:extLst>
                </a:gridCol>
              </a:tblGrid>
              <a:tr h="768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Guarantees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Fault-tolerance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Scalability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Linearizable Ordering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402710636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Distributed Transaction Protocol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3433878777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/>
                        <a:t>Replication Protocol</a:t>
                      </a:r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dirty="0"/>
                    </a:p>
                  </a:txBody>
                  <a:tcPr marL="109728" marR="109728" marT="54864" marB="54864" anchor="ctr"/>
                </a:tc>
                <a:extLst>
                  <a:ext uri="{0D108BD9-81ED-4DB2-BD59-A6C34878D82A}">
                    <a16:rowId xmlns:a16="http://schemas.microsoft.com/office/drawing/2014/main" val="971048437"/>
                  </a:ext>
                </a:extLst>
              </a:tr>
            </a:tbl>
          </a:graphicData>
        </a:graphic>
      </p:graphicFrame>
      <p:pic>
        <p:nvPicPr>
          <p:cNvPr id="12" name="图片 11">
            <a:extLst>
              <a:ext uri="{FF2B5EF4-FFF2-40B4-BE49-F238E27FC236}">
                <a16:creationId xmlns:a16="http://schemas.microsoft.com/office/drawing/2014/main" id="{1843B7E9-B01C-4F96-9F00-FD37A9DF48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5654612"/>
            <a:ext cx="864096" cy="8640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AF0F426-F44E-4B71-A30D-FE66BB0A6B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4704071"/>
            <a:ext cx="864096" cy="86409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002AF79-47D5-4F10-83C3-F5EE5EA9B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69" y="4704071"/>
            <a:ext cx="864096" cy="86409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EDBB266-31FE-4FC1-9A42-0ABDA953D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469" y="5641438"/>
            <a:ext cx="864096" cy="86409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945B048-851F-49B8-913E-88DDCBFFDB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879" y="5755197"/>
            <a:ext cx="616000" cy="6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9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B18D1B-1B35-4AB0-82AE-EAD60972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 Overview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C14655-B62A-4E51-9C34-5E4DBC7C6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670976" cy="4525963"/>
          </a:xfrm>
        </p:spPr>
        <p:txBody>
          <a:bodyPr/>
          <a:lstStyle/>
          <a:p>
            <a:r>
              <a:rPr lang="en-US" altLang="zh-CN" dirty="0"/>
              <a:t>Building Consistent Transaction with </a:t>
            </a:r>
            <a:r>
              <a:rPr lang="en-US" altLang="zh-CN" u="sng" dirty="0"/>
              <a:t>I</a:t>
            </a:r>
            <a:r>
              <a:rPr lang="en-US" altLang="zh-CN" dirty="0"/>
              <a:t>nconsistent </a:t>
            </a:r>
            <a:r>
              <a:rPr lang="en-US" altLang="zh-CN" u="sng" dirty="0"/>
              <a:t>R</a:t>
            </a:r>
            <a:r>
              <a:rPr lang="en-US" altLang="zh-CN" dirty="0"/>
              <a:t>eplication</a:t>
            </a:r>
          </a:p>
          <a:p>
            <a:pPr lvl="1"/>
            <a:r>
              <a:rPr lang="en-US" altLang="zh-CN" dirty="0"/>
              <a:t>IR – Replication Protocol</a:t>
            </a:r>
          </a:p>
          <a:p>
            <a:pPr lvl="2"/>
            <a:r>
              <a:rPr lang="en-US" altLang="zh-CN" dirty="0"/>
              <a:t>Provides fault tolerance without consistency</a:t>
            </a:r>
          </a:p>
          <a:p>
            <a:pPr lvl="1"/>
            <a:r>
              <a:rPr lang="en-US" altLang="zh-CN" dirty="0"/>
              <a:t>TAPIR – Transactional Application Protocol for IR</a:t>
            </a:r>
          </a:p>
          <a:p>
            <a:pPr lvl="2"/>
            <a:r>
              <a:rPr lang="en-US" altLang="zh-CN" dirty="0"/>
              <a:t> Leverage IR’s weak guarantees to provide high-performance linearizable transactions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181809-CF57-4281-A46E-1617D792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740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0C3C9B6-74EA-4635-A258-248945CD1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843795" cy="4525963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Background: Distributed Transaction System</a:t>
            </a:r>
          </a:p>
          <a:p>
            <a:r>
              <a:rPr lang="en-US" altLang="zh-CN" sz="3360" dirty="0"/>
              <a:t>IR – Inconsistent Replication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TAPIR – Transactional Application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Evaluation</a:t>
            </a:r>
            <a:endParaRPr kumimoji="1"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804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603834-B626-CA43-BE0A-5160603DD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241" y="3083363"/>
            <a:ext cx="3713891" cy="34999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6B18D1B-1B35-4AB0-82AE-EAD60972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Inconsistent Replication (IR)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C14655-B62A-4E51-9C34-5E4DBC7C6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8128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b="0" dirty="0"/>
              <a:t>Store</a:t>
            </a:r>
            <a:r>
              <a:rPr lang="zh-CN" altLang="en-US" b="0" dirty="0"/>
              <a:t> </a:t>
            </a:r>
            <a:r>
              <a:rPr lang="en-US" altLang="zh-CN" b="0" dirty="0"/>
              <a:t>operations as </a:t>
            </a:r>
            <a:r>
              <a:rPr lang="en-US" altLang="zh-CN" u="sng" dirty="0"/>
              <a:t>unordered operation set </a:t>
            </a:r>
            <a:r>
              <a:rPr lang="en-US" altLang="zh-CN" sz="2900" b="0" dirty="0"/>
              <a:t>(compared to ordered operation log e.g. Replicated State Machine)</a:t>
            </a:r>
          </a:p>
          <a:p>
            <a:r>
              <a:rPr lang="en-US" altLang="zh-CN" b="0" dirty="0"/>
              <a:t>Two types of operations:</a:t>
            </a:r>
          </a:p>
          <a:p>
            <a:pPr lvl="1"/>
            <a:r>
              <a:rPr lang="en-US" altLang="zh-CN" dirty="0"/>
              <a:t>Inconsistent operation</a:t>
            </a:r>
          </a:p>
          <a:p>
            <a:pPr lvl="2"/>
            <a:r>
              <a:rPr lang="en-US" altLang="zh-CN" dirty="0"/>
              <a:t>Execute in any order, persistent across failures</a:t>
            </a:r>
          </a:p>
          <a:p>
            <a:pPr lvl="1"/>
            <a:r>
              <a:rPr lang="en-US" altLang="zh-CN" b="0" dirty="0"/>
              <a:t>Consenesus operation</a:t>
            </a:r>
          </a:p>
          <a:p>
            <a:pPr lvl="2"/>
            <a:r>
              <a:rPr lang="en-US" altLang="zh-CN" dirty="0"/>
              <a:t>Exucute in any order, persistent across failures, </a:t>
            </a:r>
            <a:r>
              <a:rPr lang="en-US" altLang="zh-CN" b="1" dirty="0"/>
              <a:t>return a single consensus result</a:t>
            </a:r>
          </a:p>
          <a:p>
            <a:r>
              <a:rPr lang="en-US" altLang="zh-CN" b="0" dirty="0"/>
              <a:t>Client-driven</a:t>
            </a:r>
          </a:p>
          <a:p>
            <a:pPr lvl="1"/>
            <a:r>
              <a:rPr lang="en-US" altLang="zh-CN" dirty="0"/>
              <a:t>1 RTT from client to replicas in most time</a:t>
            </a:r>
            <a:endParaRPr lang="en-US" altLang="zh-CN" b="0" dirty="0"/>
          </a:p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181809-CF57-4281-A46E-1617D792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780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 Guarantees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2F4BAADF-FA1E-8445-BD49-512E2F09E3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10972800" cy="4525963"/>
              </a:xfrm>
            </p:spPr>
            <p:txBody>
              <a:bodyPr/>
              <a:lstStyle/>
              <a:p>
                <a:r>
                  <a:rPr lang="en-US" altLang="zh-CN" dirty="0"/>
                  <a:t>Fault-tolerance:</a:t>
                </a:r>
                <a:r>
                  <a:rPr lang="en-US" altLang="zh-CN" b="0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b="0" dirty="0"/>
                  <a:t> failures in 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CN" b="0" dirty="0"/>
                  <a:t> cluster</a:t>
                </a:r>
                <a:endParaRPr lang="en-US" altLang="zh-CN" dirty="0"/>
              </a:p>
              <a:p>
                <a:r>
                  <a:rPr lang="en-US" altLang="zh-CN" dirty="0"/>
                  <a:t>Visibility: </a:t>
                </a:r>
                <a:r>
                  <a:rPr lang="en-US" altLang="zh-CN" b="0" dirty="0"/>
                  <a:t>For two operations in the operation set, at least one is visible to the other</a:t>
                </a:r>
              </a:p>
              <a:p>
                <a:pPr lvl="1"/>
                <a:r>
                  <a:rPr lang="en-US" altLang="zh-CN" dirty="0"/>
                  <a:t>A weaker form of ordering</a:t>
                </a:r>
              </a:p>
              <a:p>
                <a:r>
                  <a:rPr lang="en-US" altLang="zh-CN" dirty="0"/>
                  <a:t>Overlap: </a:t>
                </a:r>
                <a:r>
                  <a:rPr lang="en-US" altLang="zh-CN" b="0" dirty="0"/>
                  <a:t>Results of </a:t>
                </a:r>
                <a:r>
                  <a:rPr lang="en-US" altLang="zh-CN" dirty="0"/>
                  <a:t>consensus</a:t>
                </a:r>
                <a:r>
                  <a:rPr lang="en-US" altLang="zh-CN" b="0" dirty="0"/>
                  <a:t> operations is never lost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2F4BAADF-FA1E-8445-BD49-512E2F09E3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10972800" cy="4525963"/>
              </a:xfrm>
              <a:blipFill>
                <a:blip r:embed="rId2"/>
                <a:stretch>
                  <a:fillRect l="-1503" t="-84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403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 Interface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574B5D-4C38-0847-B0A0-110AB58BF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52" y="1343553"/>
            <a:ext cx="7666564" cy="436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3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Inconsistent Operation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5DC1F9-BF9B-C044-B98D-47D3AEEC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122" y="1960037"/>
            <a:ext cx="8158674" cy="3456384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B5C4B15-1CE4-AD45-9CBA-FF584F7FC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153341" cy="4525963"/>
          </a:xfrm>
        </p:spPr>
        <p:txBody>
          <a:bodyPr anchor="ctr">
            <a:normAutofit/>
          </a:bodyPr>
          <a:lstStyle/>
          <a:p>
            <a:r>
              <a:rPr lang="en-US" altLang="zh-CN" sz="2400" b="0" dirty="0"/>
              <a:t>Client initiate operation to all replicas</a:t>
            </a:r>
          </a:p>
          <a:p>
            <a:r>
              <a:rPr lang="en-US" altLang="zh-CN" sz="2400" b="0" dirty="0"/>
              <a:t>Replicas write operation locally as tentative</a:t>
            </a:r>
            <a:endParaRPr lang="zh-CN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669424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Inconsistent Operation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E50406-1F1A-1744-89BF-AFF8408C7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98" y="1605579"/>
            <a:ext cx="8779402" cy="3862039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0A216112-FA5D-F64E-8B3B-96650C579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153341" cy="4525963"/>
          </a:xfrm>
        </p:spPr>
        <p:txBody>
          <a:bodyPr anchor="ctr">
            <a:normAutofit/>
          </a:bodyPr>
          <a:lstStyle/>
          <a:p>
            <a:r>
              <a:rPr lang="en-US" altLang="zh-CN" sz="2400" b="0" dirty="0"/>
              <a:t>Return to application logic after (3) </a:t>
            </a:r>
          </a:p>
          <a:p>
            <a:r>
              <a:rPr lang="en-US" altLang="zh-CN" sz="2400" b="0" dirty="0"/>
              <a:t>do (4)  async-hronously</a:t>
            </a:r>
          </a:p>
          <a:p>
            <a:r>
              <a:rPr lang="en-US" altLang="zh-CN" sz="2400" b="0" dirty="0"/>
              <a:t>Only 1 RTT for Inconsistent Operation</a:t>
            </a:r>
            <a:endParaRPr lang="zh-CN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774281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Consistent Operation Fast Path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328A20-00BA-6649-88EA-CF7CE5201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49" y="1355169"/>
            <a:ext cx="9804702" cy="36792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2">
                <a:extLst>
                  <a:ext uri="{FF2B5EF4-FFF2-40B4-BE49-F238E27FC236}">
                    <a16:creationId xmlns:a16="http://schemas.microsoft.com/office/drawing/2014/main" id="{9A2F311D-966E-BB48-99F3-274C85545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5387382"/>
                <a:ext cx="10972800" cy="96897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altLang="zh-CN" sz="2640" dirty="0"/>
                  <a:t>Fast Path: When there are more than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CN" sz="264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64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640" i="1" dirty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altLang="zh-CN" sz="2640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altLang="zh-CN" sz="2640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d>
                    <m:r>
                      <a:rPr lang="en-US" altLang="zh-CN" sz="264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640" i="1" dirty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altLang="zh-CN" sz="2640" dirty="0"/>
                  <a:t> conseunsus result </a:t>
                </a:r>
                <a:endParaRPr lang="zh-CN" altLang="en-US" sz="2640" dirty="0"/>
              </a:p>
            </p:txBody>
          </p:sp>
        </mc:Choice>
        <mc:Fallback xmlns="">
          <p:sp>
            <p:nvSpPr>
              <p:cNvPr id="7" name="内容占位符 2">
                <a:extLst>
                  <a:ext uri="{FF2B5EF4-FFF2-40B4-BE49-F238E27FC236}">
                    <a16:creationId xmlns:a16="http://schemas.microsoft.com/office/drawing/2014/main" id="{9A2F311D-966E-BB48-99F3-274C85545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5387382"/>
                <a:ext cx="10972800" cy="96897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7122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Consistent Operation Slow Path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DF3DCC-6B0C-C942-8C01-7D63D8DD0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3" y="2022881"/>
            <a:ext cx="11968475" cy="31759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2">
                <a:extLst>
                  <a:ext uri="{FF2B5EF4-FFF2-40B4-BE49-F238E27FC236}">
                    <a16:creationId xmlns:a16="http://schemas.microsoft.com/office/drawing/2014/main" id="{4AFD8AFB-BCAB-234B-BBE9-6477662B87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5293127"/>
                <a:ext cx="10972800" cy="1428352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 algn="ctr">
                  <a:buNone/>
                </a:pPr>
                <a:r>
                  <a:rPr lang="en-US" altLang="zh-CN" dirty="0"/>
                  <a:t>Slow Path: When there are less than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</m:d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altLang="zh-CN" dirty="0"/>
                  <a:t> conseunsus result </a:t>
                </a:r>
              </a:p>
              <a:p>
                <a:pPr marL="0" indent="0" algn="ctr">
                  <a:buNone/>
                </a:pPr>
                <a:r>
                  <a:rPr lang="en-US" altLang="zh-CN" dirty="0"/>
                  <a:t>Need 1 more RTT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内容占位符 2">
                <a:extLst>
                  <a:ext uri="{FF2B5EF4-FFF2-40B4-BE49-F238E27FC236}">
                    <a16:creationId xmlns:a16="http://schemas.microsoft.com/office/drawing/2014/main" id="{4AFD8AFB-BCAB-234B-BBE9-6477662B87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5293127"/>
                <a:ext cx="10972800" cy="1428352"/>
              </a:xfrm>
              <a:blipFill>
                <a:blip r:embed="rId3"/>
                <a:stretch>
                  <a:fillRect b="-964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2200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Recovery and Synchronization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3A52771-0E5D-D44B-880C-037B53E35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b="0" dirty="0"/>
              <a:t>Replicas may diverge, but need to make them converge</a:t>
            </a:r>
          </a:p>
          <a:p>
            <a:r>
              <a:rPr lang="en-US" altLang="zh-CN" b="0" dirty="0"/>
              <a:t>Use </a:t>
            </a:r>
            <a:r>
              <a:rPr lang="en-US" altLang="zh-CN" dirty="0"/>
              <a:t>Merge &amp; Sync </a:t>
            </a:r>
            <a:r>
              <a:rPr lang="en-US" altLang="zh-CN" b="0" dirty="0"/>
              <a:t>for </a:t>
            </a:r>
            <a:r>
              <a:rPr lang="en-US" altLang="zh-CN" b="0" u="sng" dirty="0"/>
              <a:t>recovering failed replicas and running periodic sync</a:t>
            </a:r>
          </a:p>
          <a:p>
            <a:pPr lvl="1"/>
            <a:r>
              <a:rPr lang="en-US" altLang="zh-CN" b="1" dirty="0"/>
              <a:t>Merge</a:t>
            </a:r>
            <a:r>
              <a:rPr lang="en-US" altLang="zh-CN" dirty="0"/>
              <a:t>: Unite records from different replicas into master record</a:t>
            </a:r>
          </a:p>
          <a:p>
            <a:pPr lvl="1"/>
            <a:r>
              <a:rPr lang="en-US" altLang="zh-CN" b="1" dirty="0"/>
              <a:t>Sync</a:t>
            </a:r>
            <a:r>
              <a:rPr lang="en-US" altLang="zh-CN" dirty="0"/>
              <a:t>: Make each replica consistent with master record</a:t>
            </a:r>
          </a:p>
          <a:p>
            <a:r>
              <a:rPr lang="en-US" altLang="zh-CN" b="0" dirty="0"/>
              <a:t>Merge &amp; Sync Logic are </a:t>
            </a:r>
            <a:r>
              <a:rPr lang="en-US" altLang="zh-CN" sz="3240" b="0" dirty="0"/>
              <a:t>Defined by Application Logic</a:t>
            </a:r>
          </a:p>
        </p:txBody>
      </p:sp>
    </p:spTree>
    <p:extLst>
      <p:ext uri="{BB962C8B-B14F-4D97-AF65-F5344CB8AC3E}">
        <p14:creationId xmlns:p14="http://schemas.microsoft.com/office/powerpoint/2010/main" val="3154702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IR: Recovery and Synchronization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33A52771-0E5D-D44B-880C-037B53E357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1"/>
                <a:ext cx="6004858" cy="4525963"/>
              </a:xfrm>
            </p:spPr>
            <p:txBody>
              <a:bodyPr>
                <a:normAutofit fontScale="85000" lnSpcReduction="10000"/>
              </a:bodyPr>
              <a:lstStyle/>
              <a:p>
                <a:pPr marL="617220" indent="-617220">
                  <a:buFont typeface="+mj-lt"/>
                  <a:buAutoNum type="arabicPeriod"/>
                </a:pPr>
                <a:r>
                  <a:rPr lang="en-US" altLang="zh-CN" b="0" dirty="0"/>
                  <a:t>Leader gathers records from replica and merge them when there are 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+1 </m:t>
                    </m:r>
                  </m:oMath>
                </a14:m>
                <a:r>
                  <a:rPr lang="en-US" altLang="zh-CN" b="0" dirty="0"/>
                  <a:t>replies</a:t>
                </a:r>
              </a:p>
              <a:p>
                <a:pPr marL="617220" indent="-617220">
                  <a:buFont typeface="+mj-lt"/>
                  <a:buAutoNum type="arabicPeriod"/>
                </a:pPr>
                <a:r>
                  <a:rPr lang="en-US" altLang="zh-CN" dirty="0"/>
                  <a:t>Sync</a:t>
                </a:r>
                <a:r>
                  <a:rPr lang="en-US" altLang="zh-CN" b="0" dirty="0"/>
                  <a:t> inconsistent operations &amp; </a:t>
                </a:r>
                <a:r>
                  <a:rPr lang="en-US" altLang="zh-CN" b="0" dirty="0">
                    <a:solidFill>
                      <a:srgbClr val="941100"/>
                    </a:solidFill>
                  </a:rPr>
                  <a:t>finalized</a:t>
                </a:r>
                <a:r>
                  <a:rPr lang="en-US" altLang="zh-CN" b="0" dirty="0"/>
                  <a:t> consensus operations</a:t>
                </a:r>
              </a:p>
              <a:p>
                <a:pPr marL="617220" indent="-617220">
                  <a:buFont typeface="+mj-lt"/>
                  <a:buAutoNum type="arabicPeriod"/>
                </a:pPr>
                <a:r>
                  <a:rPr lang="en-US" altLang="zh-CN" dirty="0"/>
                  <a:t>Merge</a:t>
                </a:r>
                <a:r>
                  <a:rPr lang="en-US" altLang="zh-CN" b="0" dirty="0"/>
                  <a:t> </a:t>
                </a:r>
                <a:r>
                  <a:rPr lang="en-US" altLang="zh-CN" b="0" dirty="0">
                    <a:solidFill>
                      <a:srgbClr val="941100"/>
                    </a:solidFill>
                  </a:rPr>
                  <a:t>tentative</a:t>
                </a:r>
                <a:r>
                  <a:rPr lang="en-US" altLang="zh-CN" b="0" dirty="0"/>
                  <a:t> consensus operations by application logic</a:t>
                </a: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33A52771-0E5D-D44B-880C-037B53E357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1"/>
                <a:ext cx="6004858" cy="4525963"/>
              </a:xfrm>
              <a:blipFill>
                <a:blip r:embed="rId3"/>
                <a:stretch>
                  <a:fillRect l="-2326" t="-1401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C6B4505-BD51-2E47-AEB3-0B49A95A7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2116" y="1960037"/>
            <a:ext cx="5529884" cy="337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81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B18D1B-1B35-4AB0-82AE-EAD60972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IR Pros &amp; Cons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C14655-B62A-4E51-9C34-5E4DBC7C6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solidFill>
                  <a:srgbClr val="92D050"/>
                </a:solidFill>
              </a:rPr>
              <a:t>Fast</a:t>
            </a:r>
            <a:r>
              <a:rPr lang="en-US" altLang="zh-CN" b="0" dirty="0">
                <a:solidFill>
                  <a:srgbClr val="92D050"/>
                </a:solidFill>
              </a:rPr>
              <a:t>:</a:t>
            </a:r>
            <a:r>
              <a:rPr lang="en-US" altLang="zh-CN" b="0" dirty="0"/>
              <a:t> 1 RTT fast path, 2RTT slow path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92D050"/>
                </a:solidFill>
              </a:rPr>
              <a:t>Efficient</a:t>
            </a:r>
            <a:r>
              <a:rPr lang="en-US" altLang="zh-CN" b="0" dirty="0">
                <a:solidFill>
                  <a:srgbClr val="92D050"/>
                </a:solidFill>
              </a:rPr>
              <a:t>:</a:t>
            </a:r>
            <a:r>
              <a:rPr lang="en-US" altLang="zh-CN" b="0" dirty="0"/>
              <a:t> No cross-replica coordination needed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Less General</a:t>
            </a:r>
            <a:r>
              <a:rPr lang="en-US" altLang="zh-CN" b="0" dirty="0">
                <a:solidFill>
                  <a:srgbClr val="FF0000"/>
                </a:solidFill>
              </a:rPr>
              <a:t>:</a:t>
            </a:r>
            <a:r>
              <a:rPr lang="en-US" altLang="zh-CN" b="0" dirty="0"/>
              <a:t> Does not ensure replicas appears as a single machine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Need Co-design</a:t>
            </a:r>
            <a:r>
              <a:rPr lang="en-US" altLang="zh-CN" b="0" dirty="0">
                <a:solidFill>
                  <a:srgbClr val="FF0000"/>
                </a:solidFill>
              </a:rPr>
              <a:t>:</a:t>
            </a:r>
            <a:r>
              <a:rPr lang="en-US" altLang="zh-CN" b="0" dirty="0"/>
              <a:t> Requires careful co-design for both correctness and performance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181809-CF57-4281-A46E-1617D792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290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0C3C9B6-74EA-4635-A258-248945CD1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843795" cy="4525963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Background: Distributed Transaction System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IR – Inconsistent Replication Protocol</a:t>
            </a:r>
          </a:p>
          <a:p>
            <a:r>
              <a:rPr lang="en-US" altLang="zh-CN" sz="3360" dirty="0"/>
              <a:t>TAPIR – Transactional Application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Evaluation</a:t>
            </a:r>
            <a:endParaRPr kumimoji="1"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106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9B52-3B7E-BC41-AF1C-B9FEA2A3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IR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Protocol</a:t>
            </a:r>
            <a:r>
              <a:rPr lang="zh-CN" altLang="en-US" dirty="0"/>
              <a:t> </a:t>
            </a:r>
            <a:r>
              <a:rPr lang="en-US" altLang="zh-CN" dirty="0"/>
              <a:t>Requirement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D48A2-3EC7-094D-91D8-599F48ED3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Invariant checks must be performed pairwise</a:t>
            </a:r>
          </a:p>
          <a:p>
            <a:pPr lvl="1"/>
            <a:r>
              <a:rPr lang="en" altLang="zh-CN" dirty="0"/>
              <a:t>Weak</a:t>
            </a:r>
            <a:r>
              <a:rPr lang="zh-CN" altLang="en-US" dirty="0"/>
              <a:t> </a:t>
            </a:r>
            <a:r>
              <a:rPr lang="en-US" altLang="zh-CN" dirty="0"/>
              <a:t>ordering</a:t>
            </a:r>
            <a:r>
              <a:rPr lang="zh-CN" altLang="en-US" dirty="0"/>
              <a:t> </a:t>
            </a:r>
            <a:r>
              <a:rPr lang="en-US" altLang="zh-CN" dirty="0"/>
              <a:t>only</a:t>
            </a:r>
            <a:r>
              <a:rPr lang="zh-CN" altLang="en-US" dirty="0"/>
              <a:t> </a:t>
            </a:r>
            <a:r>
              <a:rPr lang="en-US" altLang="zh-CN" dirty="0"/>
              <a:t>provides</a:t>
            </a:r>
            <a:r>
              <a:rPr lang="zh-CN" altLang="en-US" dirty="0"/>
              <a:t> </a:t>
            </a:r>
            <a:r>
              <a:rPr lang="en-US" altLang="zh-CN" dirty="0"/>
              <a:t>pairwise</a:t>
            </a:r>
            <a:r>
              <a:rPr lang="zh-CN" altLang="en-US" dirty="0"/>
              <a:t> </a:t>
            </a:r>
            <a:r>
              <a:rPr lang="en-US" altLang="zh-CN" dirty="0"/>
              <a:t>visibility</a:t>
            </a:r>
            <a:r>
              <a:rPr lang="zh-CN" altLang="en-US" dirty="0"/>
              <a:t> </a:t>
            </a:r>
            <a:r>
              <a:rPr lang="en-US" altLang="zh-CN" dirty="0"/>
              <a:t>guarantees</a:t>
            </a:r>
            <a:endParaRPr lang="en" altLang="zh-CN" dirty="0"/>
          </a:p>
          <a:p>
            <a:r>
              <a:rPr lang="en" altLang="zh-CN" dirty="0"/>
              <a:t>Application protocols must be able to change consensus operation results</a:t>
            </a:r>
          </a:p>
          <a:p>
            <a:pPr lvl="1"/>
            <a:r>
              <a:rPr lang="en-US" altLang="zh-CN" dirty="0"/>
              <a:t>Decide</a:t>
            </a:r>
            <a:r>
              <a:rPr lang="zh-CN" altLang="en-US" dirty="0"/>
              <a:t> </a:t>
            </a:r>
            <a:r>
              <a:rPr lang="en-US" altLang="zh-CN" dirty="0"/>
              <a:t>function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81D95-E489-D94A-B66A-C8F265B0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360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9964ED-863E-FC49-BC0D-D6B1DD3E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principle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CC038A-7A1A-9B41-8825-D66F56B20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Application protocols should not expect operations to execute in the same order</a:t>
            </a:r>
          </a:p>
          <a:p>
            <a:r>
              <a:rPr lang="en-US" altLang="zh-CN" dirty="0"/>
              <a:t>Use </a:t>
            </a:r>
            <a:r>
              <a:rPr lang="en" altLang="zh-CN" dirty="0"/>
              <a:t>cheaper inconsistent op whenever possible rather than consensus op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6A6C52-C47E-1241-9E3F-E77348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259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9B52-3B7E-BC41-AF1C-B9FEA2A3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TAPIR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D48A2-3EC7-094D-91D8-599F48ED3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Protocol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Inconsistent</a:t>
            </a:r>
            <a:r>
              <a:rPr lang="zh-CN" altLang="en-US" dirty="0"/>
              <a:t> </a:t>
            </a:r>
            <a:r>
              <a:rPr lang="en-US" altLang="zh-CN" dirty="0"/>
              <a:t>Replication</a:t>
            </a:r>
          </a:p>
          <a:p>
            <a:pPr lvl="1"/>
            <a:r>
              <a:rPr lang="en-US" altLang="zh-CN" dirty="0"/>
              <a:t>Correctly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efficiently</a:t>
            </a:r>
            <a:r>
              <a:rPr lang="zh-CN" altLang="en-US" dirty="0"/>
              <a:t> </a:t>
            </a:r>
            <a:r>
              <a:rPr lang="en-US" altLang="zh-CN" dirty="0"/>
              <a:t>provides</a:t>
            </a:r>
            <a:r>
              <a:rPr lang="zh-CN" altLang="en-US" dirty="0"/>
              <a:t> </a:t>
            </a:r>
            <a:r>
              <a:rPr lang="en-US" altLang="zh-CN" dirty="0"/>
              <a:t>linearizable</a:t>
            </a:r>
            <a:r>
              <a:rPr lang="zh-CN" altLang="en-US" dirty="0"/>
              <a:t> </a:t>
            </a:r>
            <a:r>
              <a:rPr lang="en-US" altLang="zh-CN" dirty="0"/>
              <a:t>transactions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IR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81D95-E489-D94A-B66A-C8F265B0D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677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E13F5E-0A55-7247-AA77-F21A7AE8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TAPIR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D1A896-0A00-BD42-9DDE-100AE9869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600201"/>
            <a:ext cx="4937760" cy="4525963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</a:p>
          <a:p>
            <a:pPr lvl="1"/>
            <a:r>
              <a:rPr kumimoji="1" lang="en-US" altLang="zh-CN" dirty="0"/>
              <a:t>2PC</a:t>
            </a:r>
          </a:p>
          <a:p>
            <a:r>
              <a:rPr kumimoji="1" lang="en-US" altLang="zh-CN" dirty="0"/>
              <a:t>Concurrency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</a:t>
            </a:r>
          </a:p>
          <a:p>
            <a:pPr lvl="1"/>
            <a:r>
              <a:rPr kumimoji="1" lang="en-US" altLang="zh-CN" dirty="0"/>
              <a:t>OCC</a:t>
            </a:r>
          </a:p>
          <a:p>
            <a:r>
              <a:rPr kumimoji="1" lang="en-US" altLang="zh-CN" dirty="0"/>
              <a:t>Replication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</a:p>
          <a:p>
            <a:pPr lvl="1"/>
            <a:r>
              <a:rPr kumimoji="1" lang="en-US" altLang="zh-CN" dirty="0"/>
              <a:t>IR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83B617-39E2-4A49-A484-1E850959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6294D4C3-9224-744F-93FF-E0D9B46DE9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484"/>
          <a:stretch/>
        </p:blipFill>
        <p:spPr>
          <a:xfrm>
            <a:off x="6009591" y="1355170"/>
            <a:ext cx="5510330" cy="449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7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EC7BD6-48E8-4A29-BD0D-FA2830A8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TAPIR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AF000F-3EF8-43C8-B78B-D74C6EDE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E4D66EBE-E0C2-463F-BDDB-211D3CB802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484"/>
          <a:stretch/>
        </p:blipFill>
        <p:spPr>
          <a:xfrm>
            <a:off x="3417303" y="404665"/>
            <a:ext cx="7670570" cy="625482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22E0B87-BF3F-416C-BCC2-AD34C058571D}"/>
              </a:ext>
            </a:extLst>
          </p:cNvPr>
          <p:cNvSpPr txBox="1"/>
          <p:nvPr/>
        </p:nvSpPr>
        <p:spPr>
          <a:xfrm>
            <a:off x="1257062" y="3429000"/>
            <a:ext cx="21602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60" dirty="0"/>
              <a:t>Consensus op</a:t>
            </a:r>
            <a:endParaRPr lang="zh-CN" altLang="en-US" sz="216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16F1E96-2FE0-4CF2-8336-F7D632F24B0B}"/>
              </a:ext>
            </a:extLst>
          </p:cNvPr>
          <p:cNvSpPr txBox="1"/>
          <p:nvPr/>
        </p:nvSpPr>
        <p:spPr>
          <a:xfrm>
            <a:off x="1257062" y="5243602"/>
            <a:ext cx="21602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60" dirty="0"/>
              <a:t>Inconsistent op</a:t>
            </a:r>
            <a:endParaRPr lang="zh-CN" altLang="en-US" sz="2160" dirty="0"/>
          </a:p>
        </p:txBody>
      </p:sp>
    </p:spTree>
    <p:extLst>
      <p:ext uri="{BB962C8B-B14F-4D97-AF65-F5344CB8AC3E}">
        <p14:creationId xmlns:p14="http://schemas.microsoft.com/office/powerpoint/2010/main" val="532701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C240A3-BF8B-9440-A0A9-1B94A22F0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546E5A-28F4-8341-9AF3-6C2FBD785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600202"/>
            <a:ext cx="5267863" cy="2174437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Missing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</a:p>
          <a:p>
            <a:r>
              <a:rPr kumimoji="1" lang="en-US" altLang="zh-CN" dirty="0"/>
              <a:t>Reordered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</a:p>
          <a:p>
            <a:r>
              <a:rPr kumimoji="1" lang="en-US" altLang="zh-CN" dirty="0"/>
              <a:t>Incomplete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46B39E-A5B0-CE47-963E-306D8BA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9309B2A-DA19-2D40-9184-58925E61838E}"/>
              </a:ext>
            </a:extLst>
          </p:cNvPr>
          <p:cNvGrpSpPr/>
          <p:nvPr/>
        </p:nvGrpSpPr>
        <p:grpSpPr>
          <a:xfrm>
            <a:off x="7978354" y="1268760"/>
            <a:ext cx="3197155" cy="2141773"/>
            <a:chOff x="3275856" y="3649588"/>
            <a:chExt cx="2664296" cy="1784811"/>
          </a:xfrm>
        </p:grpSpPr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A0BED3F2-59E7-684B-A209-CDDD6B38EC1C}"/>
                </a:ext>
              </a:extLst>
            </p:cNvPr>
            <p:cNvSpPr/>
            <p:nvPr/>
          </p:nvSpPr>
          <p:spPr>
            <a:xfrm>
              <a:off x="3275856" y="3649588"/>
              <a:ext cx="2664296" cy="136815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16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D4004C2-BC19-ED4F-8933-05C40CCECA58}"/>
                </a:ext>
              </a:extLst>
            </p:cNvPr>
            <p:cNvSpPr txBox="1"/>
            <p:nvPr/>
          </p:nvSpPr>
          <p:spPr>
            <a:xfrm>
              <a:off x="4186069" y="5080456"/>
              <a:ext cx="85920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160" dirty="0"/>
                <a:t>shard1</a:t>
              </a:r>
              <a:endParaRPr kumimoji="1" lang="zh-CN" altLang="en-US" sz="2160" dirty="0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326FA69-7DAF-1141-A15D-B9EF09EA0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4302430" y="3707711"/>
              <a:ext cx="629610" cy="61222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453F327-46F5-D643-890E-CE9EB76E8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3563888" y="4261503"/>
              <a:ext cx="629610" cy="612221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56250A5-FF57-9F47-9B73-622D149E68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022510" y="4261503"/>
              <a:ext cx="629610" cy="612221"/>
            </a:xfrm>
            <a:prstGeom prst="rect">
              <a:avLst/>
            </a:prstGeom>
          </p:spPr>
        </p:pic>
      </p:grp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79D10B9C-BCBB-3D43-BE0C-0035C42CCEFB}"/>
              </a:ext>
            </a:extLst>
          </p:cNvPr>
          <p:cNvSpPr/>
          <p:nvPr/>
        </p:nvSpPr>
        <p:spPr>
          <a:xfrm>
            <a:off x="7997011" y="4379506"/>
            <a:ext cx="3197155" cy="16417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216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C1C9203-CC24-2F43-837A-B8FAC96993B7}"/>
              </a:ext>
            </a:extLst>
          </p:cNvPr>
          <p:cNvSpPr txBox="1"/>
          <p:nvPr/>
        </p:nvSpPr>
        <p:spPr>
          <a:xfrm>
            <a:off x="9089268" y="6096547"/>
            <a:ext cx="103105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shard2</a:t>
            </a:r>
            <a:endParaRPr kumimoji="1" lang="zh-CN" altLang="en-US" sz="216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A04AB50-E31C-4F4D-8C06-696B4B5E7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9228900" y="4449254"/>
            <a:ext cx="755532" cy="73466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5B31488-E661-ED42-A3AF-313CAD886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8342650" y="5113804"/>
            <a:ext cx="755532" cy="73466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6BBA1D2-C594-E148-A9E1-59D5DB9AA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10092996" y="5113804"/>
            <a:ext cx="755532" cy="73466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7F48AB9-AC7F-6643-BF84-A1D70E6BBC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6809431" y="3774639"/>
            <a:ext cx="755532" cy="73466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85097AEC-3FE7-E746-97C8-4FF5ED8EE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6809431" y="2564905"/>
            <a:ext cx="755532" cy="734665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F7F474D3-5C5A-C048-9360-022303F14929}"/>
              </a:ext>
            </a:extLst>
          </p:cNvPr>
          <p:cNvSpPr txBox="1"/>
          <p:nvPr/>
        </p:nvSpPr>
        <p:spPr>
          <a:xfrm>
            <a:off x="6715965" y="3164380"/>
            <a:ext cx="98296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client1</a:t>
            </a:r>
            <a:endParaRPr kumimoji="1" lang="zh-CN" altLang="en-US" sz="216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7ECA050-A967-5740-8CA2-62F6F0A9AB27}"/>
              </a:ext>
            </a:extLst>
          </p:cNvPr>
          <p:cNvSpPr txBox="1"/>
          <p:nvPr/>
        </p:nvSpPr>
        <p:spPr>
          <a:xfrm>
            <a:off x="6700868" y="4414258"/>
            <a:ext cx="98296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client2</a:t>
            </a:r>
            <a:endParaRPr kumimoji="1" lang="zh-CN" altLang="en-US" sz="2160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5447B4A1-820F-FF4E-9AC4-6A077262BEEF}"/>
              </a:ext>
            </a:extLst>
          </p:cNvPr>
          <p:cNvSpPr/>
          <p:nvPr/>
        </p:nvSpPr>
        <p:spPr>
          <a:xfrm>
            <a:off x="6960096" y="2651313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916A297-C1B7-E94F-B114-65B7B502A9D9}"/>
              </a:ext>
            </a:extLst>
          </p:cNvPr>
          <p:cNvSpPr/>
          <p:nvPr/>
        </p:nvSpPr>
        <p:spPr>
          <a:xfrm>
            <a:off x="6960096" y="3861048"/>
            <a:ext cx="518458" cy="518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B</a:t>
            </a:r>
            <a:endParaRPr kumimoji="1" lang="zh-CN" altLang="en-US" sz="2160" dirty="0"/>
          </a:p>
        </p:txBody>
      </p:sp>
    </p:spTree>
    <p:extLst>
      <p:ext uri="{BB962C8B-B14F-4D97-AF65-F5344CB8AC3E}">
        <p14:creationId xmlns:p14="http://schemas.microsoft.com/office/powerpoint/2010/main" val="3447753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C240A3-BF8B-9440-A0A9-1B94A22F0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546E5A-28F4-8341-9AF3-6C2FBD785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600202"/>
            <a:ext cx="5267863" cy="2174437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Missing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</a:p>
          <a:p>
            <a:r>
              <a:rPr kumimoji="1" lang="en-US" altLang="zh-CN" dirty="0"/>
              <a:t>Reordered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</a:t>
            </a:r>
          </a:p>
          <a:p>
            <a:r>
              <a:rPr kumimoji="1" lang="en-US" altLang="zh-CN" dirty="0"/>
              <a:t>Incomplete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46B39E-A5B0-CE47-963E-306D8BAF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C9309B2A-DA19-2D40-9184-58925E61838E}"/>
              </a:ext>
            </a:extLst>
          </p:cNvPr>
          <p:cNvGrpSpPr/>
          <p:nvPr/>
        </p:nvGrpSpPr>
        <p:grpSpPr>
          <a:xfrm>
            <a:off x="7978354" y="1268760"/>
            <a:ext cx="3197155" cy="2141773"/>
            <a:chOff x="3275856" y="3649588"/>
            <a:chExt cx="2664296" cy="1784811"/>
          </a:xfrm>
        </p:grpSpPr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A0BED3F2-59E7-684B-A209-CDDD6B38EC1C}"/>
                </a:ext>
              </a:extLst>
            </p:cNvPr>
            <p:cNvSpPr/>
            <p:nvPr/>
          </p:nvSpPr>
          <p:spPr>
            <a:xfrm>
              <a:off x="3275856" y="3649588"/>
              <a:ext cx="2664296" cy="136815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16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D4004C2-BC19-ED4F-8933-05C40CCECA58}"/>
                </a:ext>
              </a:extLst>
            </p:cNvPr>
            <p:cNvSpPr txBox="1"/>
            <p:nvPr/>
          </p:nvSpPr>
          <p:spPr>
            <a:xfrm>
              <a:off x="4186069" y="5080456"/>
              <a:ext cx="859209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160" dirty="0"/>
                <a:t>shard1</a:t>
              </a:r>
              <a:endParaRPr kumimoji="1" lang="zh-CN" altLang="en-US" sz="2160" dirty="0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326FA69-7DAF-1141-A15D-B9EF09EA0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4302430" y="3707711"/>
              <a:ext cx="629610" cy="61222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453F327-46F5-D643-890E-CE9EB76E8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3563888" y="4261503"/>
              <a:ext cx="629610" cy="612221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56250A5-FF57-9F47-9B73-622D149E68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965"/>
            <a:stretch/>
          </p:blipFill>
          <p:spPr>
            <a:xfrm>
              <a:off x="5022510" y="4261503"/>
              <a:ext cx="629610" cy="612221"/>
            </a:xfrm>
            <a:prstGeom prst="rect">
              <a:avLst/>
            </a:prstGeom>
          </p:spPr>
        </p:pic>
      </p:grp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79D10B9C-BCBB-3D43-BE0C-0035C42CCEFB}"/>
              </a:ext>
            </a:extLst>
          </p:cNvPr>
          <p:cNvSpPr/>
          <p:nvPr/>
        </p:nvSpPr>
        <p:spPr>
          <a:xfrm>
            <a:off x="7997011" y="4379506"/>
            <a:ext cx="3197155" cy="16417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216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C1C9203-CC24-2F43-837A-B8FAC96993B7}"/>
              </a:ext>
            </a:extLst>
          </p:cNvPr>
          <p:cNvSpPr txBox="1"/>
          <p:nvPr/>
        </p:nvSpPr>
        <p:spPr>
          <a:xfrm>
            <a:off x="9089268" y="6096547"/>
            <a:ext cx="103105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shard2</a:t>
            </a:r>
            <a:endParaRPr kumimoji="1" lang="zh-CN" altLang="en-US" sz="216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A04AB50-E31C-4F4D-8C06-696B4B5E7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9228900" y="4449254"/>
            <a:ext cx="755532" cy="73466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5B31488-E661-ED42-A3AF-313CAD886F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8342650" y="5113804"/>
            <a:ext cx="755532" cy="73466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6BBA1D2-C594-E148-A9E1-59D5DB9AA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10092996" y="5113804"/>
            <a:ext cx="755532" cy="734665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7F48AB9-AC7F-6643-BF84-A1D70E6BBC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6809431" y="3774639"/>
            <a:ext cx="755532" cy="73466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85097AEC-3FE7-E746-97C8-4FF5ED8EE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65"/>
          <a:stretch/>
        </p:blipFill>
        <p:spPr>
          <a:xfrm>
            <a:off x="6809431" y="2564905"/>
            <a:ext cx="755532" cy="734665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F7F474D3-5C5A-C048-9360-022303F14929}"/>
              </a:ext>
            </a:extLst>
          </p:cNvPr>
          <p:cNvSpPr txBox="1"/>
          <p:nvPr/>
        </p:nvSpPr>
        <p:spPr>
          <a:xfrm>
            <a:off x="6715965" y="3164380"/>
            <a:ext cx="98296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client1</a:t>
            </a:r>
            <a:endParaRPr kumimoji="1" lang="zh-CN" altLang="en-US" sz="216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7ECA050-A967-5740-8CA2-62F6F0A9AB27}"/>
              </a:ext>
            </a:extLst>
          </p:cNvPr>
          <p:cNvSpPr txBox="1"/>
          <p:nvPr/>
        </p:nvSpPr>
        <p:spPr>
          <a:xfrm>
            <a:off x="6700868" y="4414258"/>
            <a:ext cx="98296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160" dirty="0"/>
              <a:t>client2</a:t>
            </a:r>
            <a:endParaRPr kumimoji="1" lang="zh-CN" altLang="en-US" sz="2160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5447B4A1-820F-FF4E-9AC4-6A077262BEEF}"/>
              </a:ext>
            </a:extLst>
          </p:cNvPr>
          <p:cNvSpPr/>
          <p:nvPr/>
        </p:nvSpPr>
        <p:spPr>
          <a:xfrm>
            <a:off x="6960096" y="2651313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916A297-C1B7-E94F-B114-65B7B502A9D9}"/>
              </a:ext>
            </a:extLst>
          </p:cNvPr>
          <p:cNvSpPr/>
          <p:nvPr/>
        </p:nvSpPr>
        <p:spPr>
          <a:xfrm>
            <a:off x="6960096" y="3861048"/>
            <a:ext cx="518458" cy="518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B</a:t>
            </a:r>
            <a:endParaRPr kumimoji="1" lang="zh-CN" altLang="en-US" sz="2160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35166CAF-640B-984B-9F56-E5EBDD4B8AD9}"/>
              </a:ext>
            </a:extLst>
          </p:cNvPr>
          <p:cNvSpPr/>
          <p:nvPr/>
        </p:nvSpPr>
        <p:spPr>
          <a:xfrm>
            <a:off x="9379565" y="1441579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4619BAA-E06E-2D44-8CE5-D1E0CD032EB9}"/>
              </a:ext>
            </a:extLst>
          </p:cNvPr>
          <p:cNvSpPr/>
          <p:nvPr/>
        </p:nvSpPr>
        <p:spPr>
          <a:xfrm>
            <a:off x="8429059" y="2132856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22886FA-CEA8-2B48-AE21-7CB53FA2CC59}"/>
              </a:ext>
            </a:extLst>
          </p:cNvPr>
          <p:cNvSpPr/>
          <p:nvPr/>
        </p:nvSpPr>
        <p:spPr>
          <a:xfrm>
            <a:off x="9206745" y="4552325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F4EDB51C-7E7D-B94F-AD1C-1086A64101C3}"/>
              </a:ext>
            </a:extLst>
          </p:cNvPr>
          <p:cNvSpPr/>
          <p:nvPr/>
        </p:nvSpPr>
        <p:spPr>
          <a:xfrm>
            <a:off x="10243661" y="5243601"/>
            <a:ext cx="518458" cy="518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B</a:t>
            </a:r>
            <a:endParaRPr kumimoji="1" lang="zh-CN" altLang="en-US" sz="2160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EB1F4D70-DAF2-D649-9F27-BF83615004F6}"/>
              </a:ext>
            </a:extLst>
          </p:cNvPr>
          <p:cNvSpPr/>
          <p:nvPr/>
        </p:nvSpPr>
        <p:spPr>
          <a:xfrm>
            <a:off x="8342649" y="5243601"/>
            <a:ext cx="518458" cy="518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B</a:t>
            </a:r>
            <a:endParaRPr kumimoji="1" lang="zh-CN" altLang="en-US" sz="2160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6F6D4D7-7B30-0D4E-8450-4D133F509D09}"/>
              </a:ext>
            </a:extLst>
          </p:cNvPr>
          <p:cNvSpPr/>
          <p:nvPr/>
        </p:nvSpPr>
        <p:spPr>
          <a:xfrm>
            <a:off x="9552384" y="4552325"/>
            <a:ext cx="518458" cy="51845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B</a:t>
            </a:r>
            <a:endParaRPr kumimoji="1" lang="zh-CN" altLang="en-US" sz="2160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F580E311-CDE7-D94C-931F-5CAE4905D615}"/>
              </a:ext>
            </a:extLst>
          </p:cNvPr>
          <p:cNvSpPr/>
          <p:nvPr/>
        </p:nvSpPr>
        <p:spPr>
          <a:xfrm>
            <a:off x="8688288" y="5243601"/>
            <a:ext cx="518458" cy="51845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160" dirty="0"/>
              <a:t>A</a:t>
            </a:r>
            <a:endParaRPr kumimoji="1" lang="zh-CN" altLang="en-US" sz="2160" dirty="0"/>
          </a:p>
        </p:txBody>
      </p:sp>
    </p:spTree>
    <p:extLst>
      <p:ext uri="{BB962C8B-B14F-4D97-AF65-F5344CB8AC3E}">
        <p14:creationId xmlns:p14="http://schemas.microsoft.com/office/powerpoint/2010/main" val="1317992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B58DFA-44F0-C649-A738-42394162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Ordering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7C962C-6AA6-7E49-BBE9-0B690473B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Loosely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synchronized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clocks</a:t>
            </a:r>
          </a:p>
          <a:p>
            <a:r>
              <a:rPr lang="en" altLang="zh-CN" dirty="0"/>
              <a:t>optimistic timestamp ordering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Validate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timestamps</a:t>
            </a:r>
            <a:endParaRPr lang="en" altLang="zh-CN" dirty="0"/>
          </a:p>
          <a:p>
            <a:pPr lvl="1"/>
            <a:r>
              <a:rPr kumimoji="1" lang="en-US" altLang="zh-CN" dirty="0"/>
              <a:t>Commit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timestamp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1583D9-A958-6348-A088-D9DF1D1C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3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A5CAA-D002-254F-9979-31490BB6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E601C9-F10E-3145-B201-92EA802D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600201"/>
            <a:ext cx="9875520" cy="4525963"/>
          </a:xfrm>
        </p:spPr>
        <p:txBody>
          <a:bodyPr/>
          <a:lstStyle/>
          <a:p>
            <a:r>
              <a:rPr lang="en-US" altLang="zh-CN" dirty="0"/>
              <a:t>Every</a:t>
            </a:r>
            <a:r>
              <a:rPr lang="zh-CN" altLang="en-US" dirty="0"/>
              <a:t> </a:t>
            </a:r>
            <a:r>
              <a:rPr lang="en-US" altLang="zh-CN" dirty="0"/>
              <a:t>conflict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detected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replicas</a:t>
            </a:r>
          </a:p>
          <a:p>
            <a:r>
              <a:rPr lang="en-US" altLang="zh-CN" dirty="0"/>
              <a:t>Full</a:t>
            </a:r>
            <a:r>
              <a:rPr lang="zh-CN" altLang="en-US" dirty="0"/>
              <a:t> </a:t>
            </a:r>
            <a:r>
              <a:rPr lang="en-US" altLang="zh-CN" dirty="0"/>
              <a:t>history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necessary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3E2348-1031-D74E-9547-D6DBA918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15480FD-1670-854D-A0FF-4DB4BA96C5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247"/>
          <a:stretch/>
        </p:blipFill>
        <p:spPr>
          <a:xfrm>
            <a:off x="2985254" y="3156209"/>
            <a:ext cx="6135082" cy="3370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8449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5EF3EA-015C-D044-A92D-628DB983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B30B42-77E4-D248-81ED-849DFDB59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Decide function merges inconsistent Prepare results from replicas</a:t>
            </a:r>
            <a:r>
              <a:rPr lang="zh-CN" altLang="en-US" dirty="0"/>
              <a:t> </a:t>
            </a:r>
            <a:r>
              <a:rPr lang="en" altLang="zh-CN" dirty="0"/>
              <a:t>into a single result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1D5436-BC5D-DC4E-AB11-8E98AEA70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0ED55E-215B-174B-B051-D0177F7D2B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035"/>
          <a:stretch/>
        </p:blipFill>
        <p:spPr>
          <a:xfrm>
            <a:off x="2498055" y="3007526"/>
            <a:ext cx="7313558" cy="3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8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55F7F3-705D-924F-A0E0-19DA9155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2PC/VR/S2PL</a:t>
            </a:r>
            <a:r>
              <a:rPr kumimoji="1" lang="zh-CN" altLang="en-US" dirty="0"/>
              <a:t> </a:t>
            </a:r>
            <a:r>
              <a:rPr kumimoji="1" lang="en-US" altLang="zh-CN" dirty="0"/>
              <a:t>vs</a:t>
            </a:r>
            <a:r>
              <a:rPr kumimoji="1" lang="zh-CN" altLang="en-US" dirty="0"/>
              <a:t> </a:t>
            </a:r>
            <a:r>
              <a:rPr kumimoji="1" lang="en-US" altLang="zh-CN" dirty="0"/>
              <a:t>TAPIR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63970F-5F17-214C-BEE0-B0FC6B503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5397955"/>
            <a:ext cx="9875520" cy="1228201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" altLang="zh-CN" sz="1800" dirty="0"/>
              <a:t>TAPIR does not have any leaders or centralized coordination</a:t>
            </a:r>
            <a:endParaRPr lang="en-US" altLang="zh-CN" sz="1800" dirty="0"/>
          </a:p>
          <a:p>
            <a:pPr>
              <a:lnSpc>
                <a:spcPct val="80000"/>
              </a:lnSpc>
            </a:pPr>
            <a:r>
              <a:rPr lang="en" altLang="zh-CN" sz="1800" dirty="0"/>
              <a:t>TAPIR Reads always go to the closest replica</a:t>
            </a:r>
          </a:p>
          <a:p>
            <a:pPr>
              <a:lnSpc>
                <a:spcPct val="80000"/>
              </a:lnSpc>
            </a:pPr>
            <a:r>
              <a:rPr lang="en" altLang="zh-CN" sz="1800" dirty="0"/>
              <a:t>TAPIR Commit takes a single round-trip to the participants in the common case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6AD2E5-A95A-6647-AE04-5C412C50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4589D482-6E96-3F4C-9F0C-E763BCB555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123"/>
          <a:stretch/>
        </p:blipFill>
        <p:spPr>
          <a:xfrm>
            <a:off x="5923181" y="1355170"/>
            <a:ext cx="4953535" cy="39549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662BE47-4FBE-CB44-836A-21DAEC0576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523"/>
          <a:stretch/>
        </p:blipFill>
        <p:spPr>
          <a:xfrm>
            <a:off x="1321122" y="1463884"/>
            <a:ext cx="4430584" cy="377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64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0C3C9B6-74EA-4635-A258-248945CD1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843795" cy="4525963"/>
          </a:xfrm>
        </p:spPr>
        <p:txBody>
          <a:bodyPr>
            <a:normAutofit/>
          </a:bodyPr>
          <a:lstStyle/>
          <a:p>
            <a:r>
              <a:rPr lang="en-US" altLang="zh-CN" sz="3360" dirty="0">
                <a:solidFill>
                  <a:schemeClr val="bg1">
                    <a:lumMod val="65000"/>
                  </a:schemeClr>
                </a:solidFill>
              </a:rPr>
              <a:t>Background: Distributed Transaction System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IR – Inconsistent Replication Protocol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TAPIR – Transactional Application Protocol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Evaluation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61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Evaluation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D8280CD-4D4A-49C1-8615-8CECDEB5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/>
              <a:t>Target</a:t>
            </a:r>
          </a:p>
          <a:p>
            <a:pPr lvl="1"/>
            <a:r>
              <a:rPr lang="en-US" altLang="zh-CN"/>
              <a:t>Latency &amp; Throughput</a:t>
            </a:r>
          </a:p>
          <a:p>
            <a:pPr lvl="1"/>
            <a:r>
              <a:rPr lang="en-US" altLang="zh-CN"/>
              <a:t>Abort rate</a:t>
            </a:r>
          </a:p>
          <a:p>
            <a:pPr lvl="1"/>
            <a:r>
              <a:rPr lang="en-US" altLang="zh-CN"/>
              <a:t>Comparison to system with weak consistency</a:t>
            </a:r>
          </a:p>
          <a:p>
            <a:r>
              <a:rPr lang="en-US" altLang="zh-CN"/>
              <a:t>Setup</a:t>
            </a:r>
          </a:p>
          <a:p>
            <a:pPr lvl="1"/>
            <a:r>
              <a:rPr lang="en-US" altLang="zh-CN"/>
              <a:t>Google Compute Engine across US, EU, Asia</a:t>
            </a:r>
          </a:p>
          <a:p>
            <a:pPr lvl="1"/>
            <a:r>
              <a:rPr lang="en-US" altLang="zh-CN"/>
              <a:t>2.6GHz </a:t>
            </a:r>
            <a:r>
              <a:rPr lang="en-US" altLang="zh-CN" dirty="0"/>
              <a:t>Intel Xeon, 8 GB RAM and </a:t>
            </a:r>
            <a:r>
              <a:rPr lang="en-US" altLang="zh-CN"/>
              <a:t>1Gb NIC</a:t>
            </a:r>
          </a:p>
          <a:p>
            <a:pPr lvl="1"/>
            <a:r>
              <a:rPr lang="en-US" altLang="zh-CN"/>
              <a:t>Average clock skew 0.1-3.4ms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23492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Counterpart &amp; Workload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D8280CD-4D4A-49C1-8615-8CECDEB5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Counterpart</a:t>
            </a:r>
          </a:p>
          <a:p>
            <a:pPr lvl="1"/>
            <a:r>
              <a:rPr lang="en-US" altLang="zh-CN" dirty="0"/>
              <a:t>OCC-STORE</a:t>
            </a:r>
          </a:p>
          <a:p>
            <a:pPr lvl="2"/>
            <a:r>
              <a:rPr lang="en-US" altLang="zh-CN" b="1" dirty="0"/>
              <a:t>2PC &amp; OCC</a:t>
            </a:r>
            <a:r>
              <a:rPr lang="en-US" altLang="zh-CN" dirty="0"/>
              <a:t> + </a:t>
            </a:r>
            <a:r>
              <a:rPr lang="en-US" altLang="zh-CN" b="1" dirty="0"/>
              <a:t>Multi-</a:t>
            </a:r>
            <a:r>
              <a:rPr lang="en-US" altLang="zh-CN" b="1" dirty="0" err="1"/>
              <a:t>Paxos</a:t>
            </a:r>
            <a:endParaRPr lang="en-US" altLang="zh-CN" b="1" dirty="0"/>
          </a:p>
          <a:p>
            <a:pPr lvl="1"/>
            <a:r>
              <a:rPr lang="en-US" altLang="zh-CN" dirty="0"/>
              <a:t>LOCK-STORE: </a:t>
            </a:r>
          </a:p>
          <a:p>
            <a:pPr lvl="2"/>
            <a:r>
              <a:rPr lang="en-US" altLang="zh-CN" b="1" dirty="0"/>
              <a:t>2PC &amp; S2PL + Multi-</a:t>
            </a:r>
            <a:r>
              <a:rPr lang="en-US" altLang="zh-CN" b="1" dirty="0" err="1"/>
              <a:t>Paxos</a:t>
            </a:r>
            <a:r>
              <a:rPr lang="en-US" altLang="zh-CN" dirty="0"/>
              <a:t> (similar to Google Spanner)</a:t>
            </a:r>
          </a:p>
          <a:p>
            <a:r>
              <a:rPr lang="en-US" altLang="zh-CN" dirty="0"/>
              <a:t>Workload</a:t>
            </a:r>
          </a:p>
          <a:p>
            <a:pPr lvl="1"/>
            <a:r>
              <a:rPr lang="en-US" altLang="zh-CN" dirty="0" err="1"/>
              <a:t>Retwis</a:t>
            </a:r>
            <a:endParaRPr lang="en-US" altLang="zh-CN" dirty="0"/>
          </a:p>
          <a:p>
            <a:pPr lvl="2"/>
            <a:r>
              <a:rPr lang="en-US" altLang="zh-CN" dirty="0"/>
              <a:t>Open-source Twitter clone designed to use the KV store</a:t>
            </a:r>
          </a:p>
          <a:p>
            <a:pPr lvl="1"/>
            <a:r>
              <a:rPr lang="en-US" altLang="zh-CN" dirty="0"/>
              <a:t>YCSB+T</a:t>
            </a:r>
          </a:p>
          <a:p>
            <a:pPr lvl="2"/>
            <a:r>
              <a:rPr lang="en-US" altLang="zh-CN" dirty="0"/>
              <a:t>An extension of YCSB</a:t>
            </a:r>
          </a:p>
        </p:txBody>
      </p:sp>
    </p:spTree>
    <p:extLst>
      <p:ext uri="{BB962C8B-B14F-4D97-AF65-F5344CB8AC3E}">
        <p14:creationId xmlns:p14="http://schemas.microsoft.com/office/powerpoint/2010/main" val="3181856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Transaction Latency &amp; Throughput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ADA930-08FB-47F1-AA88-7D4FFD442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57"/>
            <a:ext cx="5923181" cy="33491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90F67BB-13AA-4D0A-B1B2-74B078AA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229" y="2046447"/>
            <a:ext cx="5739653" cy="328082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04FF67D-AD19-4D82-9129-84B2113F23D3}"/>
              </a:ext>
            </a:extLst>
          </p:cNvPr>
          <p:cNvSpPr txBox="1"/>
          <p:nvPr/>
        </p:nvSpPr>
        <p:spPr>
          <a:xfrm>
            <a:off x="1948339" y="3341893"/>
            <a:ext cx="1665446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One round-trip</a:t>
            </a:r>
            <a:endParaRPr lang="zh-CN" altLang="en-US" sz="1320" dirty="0">
              <a:solidFill>
                <a:srgbClr val="C0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C2AD8B3-850A-473B-B3A3-7C5AFC55AEA5}"/>
              </a:ext>
            </a:extLst>
          </p:cNvPr>
          <p:cNvSpPr txBox="1"/>
          <p:nvPr/>
        </p:nvSpPr>
        <p:spPr>
          <a:xfrm>
            <a:off x="2034749" y="3686857"/>
            <a:ext cx="3542794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No cross-replica coordination</a:t>
            </a:r>
            <a:endParaRPr lang="zh-CN" altLang="en-US" sz="1320" dirty="0">
              <a:solidFill>
                <a:srgbClr val="C0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95C4B4-04CE-41E5-8ED8-5BACC3A6144C}"/>
              </a:ext>
            </a:extLst>
          </p:cNvPr>
          <p:cNvSpPr txBox="1"/>
          <p:nvPr/>
        </p:nvSpPr>
        <p:spPr>
          <a:xfrm>
            <a:off x="9552384" y="3083361"/>
            <a:ext cx="166544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Wait for every replica</a:t>
            </a:r>
            <a:endParaRPr lang="zh-CN" altLang="en-US" sz="1320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19F6169-E333-4C08-8CC3-3F8889F6EA82}"/>
              </a:ext>
            </a:extLst>
          </p:cNvPr>
          <p:cNvSpPr txBox="1"/>
          <p:nvPr/>
        </p:nvSpPr>
        <p:spPr>
          <a:xfrm>
            <a:off x="8737600" y="1615791"/>
            <a:ext cx="166544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Go to leader for read lock</a:t>
            </a:r>
            <a:endParaRPr lang="zh-CN" altLang="en-US" sz="1320" dirty="0">
              <a:solidFill>
                <a:srgbClr val="C0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844A47-5482-4EB2-B454-501DA26A6298}"/>
              </a:ext>
            </a:extLst>
          </p:cNvPr>
          <p:cNvSpPr txBox="1"/>
          <p:nvPr/>
        </p:nvSpPr>
        <p:spPr>
          <a:xfrm>
            <a:off x="7305735" y="2877566"/>
            <a:ext cx="166544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Read local like</a:t>
            </a:r>
          </a:p>
          <a:p>
            <a:pPr algn="ctr"/>
            <a:r>
              <a:rPr lang="en-US" altLang="zh-CN" sz="1320" dirty="0">
                <a:solidFill>
                  <a:srgbClr val="C00000"/>
                </a:solidFill>
              </a:rPr>
              <a:t>TAPIR</a:t>
            </a:r>
            <a:endParaRPr lang="zh-CN" altLang="en-US" sz="132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Abort Rate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F748288-B5BE-441E-A48F-B94EDE9C3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701" y="1527989"/>
            <a:ext cx="8468141" cy="498929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9015590-6C5C-4899-9432-4A28E8B47D95}"/>
              </a:ext>
            </a:extLst>
          </p:cNvPr>
          <p:cNvSpPr txBox="1"/>
          <p:nvPr/>
        </p:nvSpPr>
        <p:spPr>
          <a:xfrm>
            <a:off x="4022170" y="4056115"/>
            <a:ext cx="2505878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80" dirty="0">
                <a:solidFill>
                  <a:srgbClr val="C00000"/>
                </a:solidFill>
              </a:rPr>
              <a:t>Lower commit latency</a:t>
            </a:r>
            <a:endParaRPr lang="zh-CN" altLang="en-US" sz="1680" dirty="0">
              <a:solidFill>
                <a:srgbClr val="C00000"/>
              </a:solidFill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693C01E-DE9E-4803-9DF9-935EBB0DBD39}"/>
              </a:ext>
            </a:extLst>
          </p:cNvPr>
          <p:cNvCxnSpPr>
            <a:cxnSpLocks/>
          </p:cNvCxnSpPr>
          <p:nvPr/>
        </p:nvCxnSpPr>
        <p:spPr>
          <a:xfrm flipH="1" flipV="1">
            <a:off x="3590122" y="3947458"/>
            <a:ext cx="604867" cy="2933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76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Comparison with Weakly Consistent Systems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FE67657-74DD-4D3B-A70D-C505490D8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882" y="1527989"/>
            <a:ext cx="8893103" cy="45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870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B18D1B-1B35-4AB0-82AE-EAD60972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C14655-B62A-4E51-9C34-5E4DBC7C6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Problem</a:t>
            </a:r>
          </a:p>
          <a:p>
            <a:pPr lvl="1"/>
            <a:r>
              <a:rPr lang="en-US" altLang="zh-CN" dirty="0"/>
              <a:t>Strong replication in distributed transaction system is waste </a:t>
            </a:r>
          </a:p>
          <a:p>
            <a:r>
              <a:rPr lang="en-US" altLang="zh-CN" dirty="0"/>
              <a:t>Solution</a:t>
            </a:r>
          </a:p>
          <a:p>
            <a:pPr lvl="1"/>
            <a:r>
              <a:rPr lang="en-US" altLang="zh-CN" dirty="0"/>
              <a:t>Co-design distributed transaction with replication protocol</a:t>
            </a:r>
          </a:p>
          <a:p>
            <a:r>
              <a:rPr lang="en-US" altLang="zh-CN"/>
              <a:t>Performance</a:t>
            </a:r>
            <a:endParaRPr lang="en-US" altLang="zh-CN" dirty="0"/>
          </a:p>
          <a:p>
            <a:pPr lvl="1"/>
            <a:r>
              <a:rPr lang="en-US" altLang="zh-CN" dirty="0"/>
              <a:t>Improve latency (</a:t>
            </a:r>
            <a:r>
              <a:rPr lang="zh-CN" altLang="en-US" sz="2280" dirty="0">
                <a:solidFill>
                  <a:srgbClr val="C00000"/>
                </a:solidFill>
              </a:rPr>
              <a:t>↓ </a:t>
            </a:r>
            <a:r>
              <a:rPr lang="en-US" altLang="zh-CN" dirty="0"/>
              <a:t>2x) and throughput (</a:t>
            </a:r>
            <a:r>
              <a:rPr lang="zh-CN" altLang="en-US" sz="2160" dirty="0">
                <a:solidFill>
                  <a:srgbClr val="C00000"/>
                </a:solidFill>
              </a:rPr>
              <a:t>↑</a:t>
            </a:r>
            <a:r>
              <a:rPr lang="en-US" altLang="zh-CN" dirty="0"/>
              <a:t>3x) significantly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181809-CF57-4281-A46E-1617D792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911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B0EFC7-C468-DD4F-9C07-4AA1514A6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Q&amp;A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565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53F34-A41B-D74B-B758-C4825C5CC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a lock server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F8959-C860-7648-8187-787591CCC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E3850-BC91-5C41-A94B-7A827BEED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71811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7D31-987B-9C48-94D3-B088CD95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85718-0930-8243-B4B4-D88DD1164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Lock server</a:t>
            </a:r>
          </a:p>
          <a:p>
            <a:pPr lvl="1"/>
            <a:r>
              <a:rPr lang="en-CN" dirty="0"/>
              <a:t>Lock: consensus operation</a:t>
            </a:r>
          </a:p>
          <a:p>
            <a:pPr lvl="1"/>
            <a:r>
              <a:rPr lang="en-CN" dirty="0"/>
              <a:t>Unlock: inconsistent operation</a:t>
            </a:r>
          </a:p>
          <a:p>
            <a:r>
              <a:rPr lang="en-CN" dirty="0"/>
              <a:t>3 replicas (f=1): r1, r2, r3</a:t>
            </a:r>
          </a:p>
          <a:p>
            <a:r>
              <a:rPr lang="en-CN" dirty="0"/>
              <a:t>2 locks: a, 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A1C3B-C422-E244-9C7B-B0F85B133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41</a:t>
            </a:fld>
            <a:endParaRPr kumimoji="1" lang="zh-CN" altLang="en-US"/>
          </a:p>
        </p:txBody>
      </p:sp>
      <p:sp>
        <p:nvSpPr>
          <p:cNvPr id="6" name="IR Replica 1">
            <a:extLst>
              <a:ext uri="{FF2B5EF4-FFF2-40B4-BE49-F238E27FC236}">
                <a16:creationId xmlns:a16="http://schemas.microsoft.com/office/drawing/2014/main" id="{D48319AB-349F-BB48-8B0E-1051764B6A20}"/>
              </a:ext>
            </a:extLst>
          </p:cNvPr>
          <p:cNvSpPr/>
          <p:nvPr/>
        </p:nvSpPr>
        <p:spPr>
          <a:xfrm>
            <a:off x="6422252" y="3915420"/>
            <a:ext cx="1298424" cy="667774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 sz="1500"/>
            </a:lvl1pPr>
          </a:lstStyle>
          <a:p>
            <a:r>
              <a:rPr sz="1800" dirty="0">
                <a:latin typeface="Candara" panose="020E0502030303020204" pitchFamily="34" charset="0"/>
              </a:rPr>
              <a:t>IR </a:t>
            </a:r>
            <a:r>
              <a:rPr lang="en-US" sz="1800" dirty="0">
                <a:latin typeface="Candara" panose="020E0502030303020204" pitchFamily="34" charset="0"/>
              </a:rPr>
              <a:t>R</a:t>
            </a:r>
            <a:r>
              <a:rPr sz="1800" dirty="0">
                <a:latin typeface="Candara" panose="020E0502030303020204" pitchFamily="34" charset="0"/>
              </a:rPr>
              <a:t>eplica 1</a:t>
            </a:r>
          </a:p>
        </p:txBody>
      </p:sp>
      <p:sp>
        <p:nvSpPr>
          <p:cNvPr id="7" name="IR Replica 2">
            <a:extLst>
              <a:ext uri="{FF2B5EF4-FFF2-40B4-BE49-F238E27FC236}">
                <a16:creationId xmlns:a16="http://schemas.microsoft.com/office/drawing/2014/main" id="{E8C5EA29-A6BF-E448-95E6-ECB1E179BEFB}"/>
              </a:ext>
            </a:extLst>
          </p:cNvPr>
          <p:cNvSpPr/>
          <p:nvPr/>
        </p:nvSpPr>
        <p:spPr>
          <a:xfrm>
            <a:off x="8242732" y="3915420"/>
            <a:ext cx="1238284" cy="667774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 sz="1500"/>
            </a:lvl1pPr>
          </a:lstStyle>
          <a:p>
            <a:r>
              <a:rPr sz="1800" dirty="0">
                <a:latin typeface="Candara" panose="020E0502030303020204" pitchFamily="34" charset="0"/>
              </a:rPr>
              <a:t>IR </a:t>
            </a:r>
            <a:r>
              <a:rPr lang="en-US" sz="1800" dirty="0">
                <a:latin typeface="Candara" panose="020E0502030303020204" pitchFamily="34" charset="0"/>
              </a:rPr>
              <a:t>R</a:t>
            </a:r>
            <a:r>
              <a:rPr sz="1800" dirty="0">
                <a:latin typeface="Candara" panose="020E0502030303020204" pitchFamily="34" charset="0"/>
              </a:rPr>
              <a:t>eplica 2</a:t>
            </a:r>
          </a:p>
        </p:txBody>
      </p:sp>
      <p:sp>
        <p:nvSpPr>
          <p:cNvPr id="8" name="IR Replica 3">
            <a:extLst>
              <a:ext uri="{FF2B5EF4-FFF2-40B4-BE49-F238E27FC236}">
                <a16:creationId xmlns:a16="http://schemas.microsoft.com/office/drawing/2014/main" id="{E6F79ECC-F820-F14A-8614-6F0319D5F260}"/>
              </a:ext>
            </a:extLst>
          </p:cNvPr>
          <p:cNvSpPr/>
          <p:nvPr/>
        </p:nvSpPr>
        <p:spPr>
          <a:xfrm>
            <a:off x="10075214" y="3915420"/>
            <a:ext cx="1222862" cy="667774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 sz="1500"/>
            </a:lvl1pPr>
          </a:lstStyle>
          <a:p>
            <a:r>
              <a:rPr sz="1800" dirty="0">
                <a:latin typeface="Candara" panose="020E0502030303020204" pitchFamily="34" charset="0"/>
              </a:rPr>
              <a:t>IR </a:t>
            </a:r>
            <a:r>
              <a:rPr lang="en-US" sz="1800" dirty="0">
                <a:latin typeface="Candara" panose="020E0502030303020204" pitchFamily="34" charset="0"/>
              </a:rPr>
              <a:t>R</a:t>
            </a:r>
            <a:r>
              <a:rPr sz="1800" dirty="0">
                <a:latin typeface="Candara" panose="020E0502030303020204" pitchFamily="34" charset="0"/>
              </a:rPr>
              <a:t>eplica 3</a:t>
            </a:r>
          </a:p>
        </p:txBody>
      </p:sp>
      <p:sp>
        <p:nvSpPr>
          <p:cNvPr id="9" name="IR Client">
            <a:extLst>
              <a:ext uri="{FF2B5EF4-FFF2-40B4-BE49-F238E27FC236}">
                <a16:creationId xmlns:a16="http://schemas.microsoft.com/office/drawing/2014/main" id="{E3F2804E-8AE0-0643-9E08-4B57876BB000}"/>
              </a:ext>
            </a:extLst>
          </p:cNvPr>
          <p:cNvSpPr/>
          <p:nvPr/>
        </p:nvSpPr>
        <p:spPr>
          <a:xfrm>
            <a:off x="8079099" y="2526512"/>
            <a:ext cx="1565550" cy="667774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</a:p>
        </p:txBody>
      </p:sp>
      <p:sp>
        <p:nvSpPr>
          <p:cNvPr id="11" name="Lock/unlock request">
            <a:extLst>
              <a:ext uri="{FF2B5EF4-FFF2-40B4-BE49-F238E27FC236}">
                <a16:creationId xmlns:a16="http://schemas.microsoft.com/office/drawing/2014/main" id="{5519BAAF-BB65-2049-9DB0-2AC783FC7BBD}"/>
              </a:ext>
            </a:extLst>
          </p:cNvPr>
          <p:cNvSpPr txBox="1"/>
          <p:nvPr/>
        </p:nvSpPr>
        <p:spPr>
          <a:xfrm>
            <a:off x="8861873" y="1879644"/>
            <a:ext cx="759180" cy="64633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Invoke</a:t>
            </a:r>
          </a:p>
          <a:p>
            <a:r>
              <a:rPr lang="en-US" dirty="0">
                <a:latin typeface="Candara" panose="020E0502030303020204" pitchFamily="34" charset="0"/>
              </a:rPr>
              <a:t>Decide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12" name="Lock client">
            <a:extLst>
              <a:ext uri="{FF2B5EF4-FFF2-40B4-BE49-F238E27FC236}">
                <a16:creationId xmlns:a16="http://schemas.microsoft.com/office/drawing/2014/main" id="{BBE0B858-0BB1-E948-A3A8-BF2CE001B82F}"/>
              </a:ext>
            </a:extLst>
          </p:cNvPr>
          <p:cNvSpPr/>
          <p:nvPr/>
        </p:nvSpPr>
        <p:spPr>
          <a:xfrm>
            <a:off x="8079099" y="1137604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C</a:t>
            </a:r>
            <a:r>
              <a:rPr dirty="0">
                <a:latin typeface="Candara" panose="020E0502030303020204" pitchFamily="34" charset="0"/>
              </a:rPr>
              <a:t>lient</a:t>
            </a:r>
          </a:p>
        </p:txBody>
      </p:sp>
      <p:sp>
        <p:nvSpPr>
          <p:cNvPr id="13" name="Lock server">
            <a:extLst>
              <a:ext uri="{FF2B5EF4-FFF2-40B4-BE49-F238E27FC236}">
                <a16:creationId xmlns:a16="http://schemas.microsoft.com/office/drawing/2014/main" id="{7B13F7E9-A4F1-CC41-9E2C-F8D29D037614}"/>
              </a:ext>
            </a:extLst>
          </p:cNvPr>
          <p:cNvSpPr/>
          <p:nvPr/>
        </p:nvSpPr>
        <p:spPr>
          <a:xfrm>
            <a:off x="8079099" y="5475894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S</a:t>
            </a:r>
            <a:r>
              <a:rPr dirty="0">
                <a:latin typeface="Candara" panose="020E0502030303020204" pitchFamily="34" charset="0"/>
              </a:rPr>
              <a:t>erver</a:t>
            </a:r>
          </a:p>
        </p:txBody>
      </p:sp>
      <p:sp>
        <p:nvSpPr>
          <p:cNvPr id="14" name="线条">
            <a:extLst>
              <a:ext uri="{FF2B5EF4-FFF2-40B4-BE49-F238E27FC236}">
                <a16:creationId xmlns:a16="http://schemas.microsoft.com/office/drawing/2014/main" id="{AA9D5E19-3CB6-9D4E-BC00-EBFD174C2A7C}"/>
              </a:ext>
            </a:extLst>
          </p:cNvPr>
          <p:cNvSpPr/>
          <p:nvPr/>
        </p:nvSpPr>
        <p:spPr>
          <a:xfrm>
            <a:off x="8778654" y="3216604"/>
            <a:ext cx="1" cy="69317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15" name="线条">
            <a:extLst>
              <a:ext uri="{FF2B5EF4-FFF2-40B4-BE49-F238E27FC236}">
                <a16:creationId xmlns:a16="http://schemas.microsoft.com/office/drawing/2014/main" id="{172242FD-FD76-7248-B39C-170CCBB9F452}"/>
              </a:ext>
            </a:extLst>
          </p:cNvPr>
          <p:cNvSpPr/>
          <p:nvPr/>
        </p:nvSpPr>
        <p:spPr>
          <a:xfrm flipH="1" flipV="1">
            <a:off x="8861874" y="3205113"/>
            <a:ext cx="17121" cy="70466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16" name="IR protocol">
            <a:extLst>
              <a:ext uri="{FF2B5EF4-FFF2-40B4-BE49-F238E27FC236}">
                <a16:creationId xmlns:a16="http://schemas.microsoft.com/office/drawing/2014/main" id="{5DF4EE3C-BE19-B64C-B9F6-E82806767C25}"/>
              </a:ext>
            </a:extLst>
          </p:cNvPr>
          <p:cNvSpPr txBox="1"/>
          <p:nvPr/>
        </p:nvSpPr>
        <p:spPr>
          <a:xfrm>
            <a:off x="8844751" y="3398376"/>
            <a:ext cx="1230463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IR protocol </a:t>
            </a:r>
          </a:p>
        </p:txBody>
      </p:sp>
      <p:sp>
        <p:nvSpPr>
          <p:cNvPr id="17" name="线条">
            <a:extLst>
              <a:ext uri="{FF2B5EF4-FFF2-40B4-BE49-F238E27FC236}">
                <a16:creationId xmlns:a16="http://schemas.microsoft.com/office/drawing/2014/main" id="{448A29E1-E864-E643-AE6A-CCCE26FA0CBB}"/>
              </a:ext>
            </a:extLst>
          </p:cNvPr>
          <p:cNvSpPr/>
          <p:nvPr/>
        </p:nvSpPr>
        <p:spPr>
          <a:xfrm>
            <a:off x="8778654" y="4637215"/>
            <a:ext cx="1" cy="784658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18" name="Exec…">
            <a:extLst>
              <a:ext uri="{FF2B5EF4-FFF2-40B4-BE49-F238E27FC236}">
                <a16:creationId xmlns:a16="http://schemas.microsoft.com/office/drawing/2014/main" id="{0865E6DA-FE80-4B49-A085-4A324FDF92AA}"/>
              </a:ext>
            </a:extLst>
          </p:cNvPr>
          <p:cNvSpPr txBox="1"/>
          <p:nvPr/>
        </p:nvSpPr>
        <p:spPr>
          <a:xfrm>
            <a:off x="8779027" y="4660408"/>
            <a:ext cx="1296187" cy="64633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Exec</a:t>
            </a:r>
          </a:p>
          <a:p>
            <a:r>
              <a:rPr dirty="0">
                <a:latin typeface="Candara" panose="020E0502030303020204" pitchFamily="34" charset="0"/>
              </a:rPr>
              <a:t>Sync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dirty="0">
                <a:latin typeface="Candara" panose="020E0502030303020204" pitchFamily="34" charset="0"/>
              </a:rPr>
              <a:t>Merge</a:t>
            </a:r>
          </a:p>
        </p:txBody>
      </p:sp>
      <p:sp>
        <p:nvSpPr>
          <p:cNvPr id="19" name="Lock server">
            <a:extLst>
              <a:ext uri="{FF2B5EF4-FFF2-40B4-BE49-F238E27FC236}">
                <a16:creationId xmlns:a16="http://schemas.microsoft.com/office/drawing/2014/main" id="{4F794D76-F6BA-D542-976A-646F849E9DBA}"/>
              </a:ext>
            </a:extLst>
          </p:cNvPr>
          <p:cNvSpPr/>
          <p:nvPr/>
        </p:nvSpPr>
        <p:spPr>
          <a:xfrm>
            <a:off x="6362269" y="5475894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S</a:t>
            </a:r>
            <a:r>
              <a:rPr dirty="0">
                <a:latin typeface="Candara" panose="020E0502030303020204" pitchFamily="34" charset="0"/>
              </a:rPr>
              <a:t>erver</a:t>
            </a:r>
          </a:p>
        </p:txBody>
      </p:sp>
      <p:sp>
        <p:nvSpPr>
          <p:cNvPr id="20" name="Lock server">
            <a:extLst>
              <a:ext uri="{FF2B5EF4-FFF2-40B4-BE49-F238E27FC236}">
                <a16:creationId xmlns:a16="http://schemas.microsoft.com/office/drawing/2014/main" id="{932EE40D-7C22-254D-BF9E-FD0A10058019}"/>
              </a:ext>
            </a:extLst>
          </p:cNvPr>
          <p:cNvSpPr/>
          <p:nvPr/>
        </p:nvSpPr>
        <p:spPr>
          <a:xfrm>
            <a:off x="10016850" y="5475894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Lock </a:t>
            </a:r>
            <a:r>
              <a:rPr lang="en-US" dirty="0">
                <a:latin typeface="Candara" panose="020E0502030303020204" pitchFamily="34" charset="0"/>
              </a:rPr>
              <a:t>S</a:t>
            </a:r>
            <a:r>
              <a:rPr dirty="0">
                <a:latin typeface="Candara" panose="020E0502030303020204" pitchFamily="34" charset="0"/>
              </a:rPr>
              <a:t>erver</a:t>
            </a:r>
          </a:p>
        </p:txBody>
      </p:sp>
      <p:sp>
        <p:nvSpPr>
          <p:cNvPr id="21" name="线条">
            <a:extLst>
              <a:ext uri="{FF2B5EF4-FFF2-40B4-BE49-F238E27FC236}">
                <a16:creationId xmlns:a16="http://schemas.microsoft.com/office/drawing/2014/main" id="{E97A1FA8-0B7E-9E4A-BB40-3E7A7782A6F1}"/>
              </a:ext>
            </a:extLst>
          </p:cNvPr>
          <p:cNvSpPr/>
          <p:nvPr/>
        </p:nvSpPr>
        <p:spPr>
          <a:xfrm>
            <a:off x="7145043" y="4676444"/>
            <a:ext cx="1" cy="78465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2" name="线条">
            <a:extLst>
              <a:ext uri="{FF2B5EF4-FFF2-40B4-BE49-F238E27FC236}">
                <a16:creationId xmlns:a16="http://schemas.microsoft.com/office/drawing/2014/main" id="{24B9CF1A-B325-F843-AB77-88F033FBF559}"/>
              </a:ext>
            </a:extLst>
          </p:cNvPr>
          <p:cNvSpPr/>
          <p:nvPr/>
        </p:nvSpPr>
        <p:spPr>
          <a:xfrm>
            <a:off x="10799625" y="4676444"/>
            <a:ext cx="1" cy="78465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3" name="线条">
            <a:extLst>
              <a:ext uri="{FF2B5EF4-FFF2-40B4-BE49-F238E27FC236}">
                <a16:creationId xmlns:a16="http://schemas.microsoft.com/office/drawing/2014/main" id="{ED4C4246-6523-824F-BBF2-9895C378C734}"/>
              </a:ext>
            </a:extLst>
          </p:cNvPr>
          <p:cNvSpPr/>
          <p:nvPr/>
        </p:nvSpPr>
        <p:spPr>
          <a:xfrm flipH="1">
            <a:off x="7377462" y="3212239"/>
            <a:ext cx="608382" cy="608382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线条">
            <a:extLst>
              <a:ext uri="{FF2B5EF4-FFF2-40B4-BE49-F238E27FC236}">
                <a16:creationId xmlns:a16="http://schemas.microsoft.com/office/drawing/2014/main" id="{EECE16BD-E275-CB4C-8854-639FA389855D}"/>
              </a:ext>
            </a:extLst>
          </p:cNvPr>
          <p:cNvSpPr/>
          <p:nvPr/>
        </p:nvSpPr>
        <p:spPr>
          <a:xfrm flipV="1">
            <a:off x="7554592" y="3229948"/>
            <a:ext cx="581693" cy="58169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5" name="线条">
            <a:extLst>
              <a:ext uri="{FF2B5EF4-FFF2-40B4-BE49-F238E27FC236}">
                <a16:creationId xmlns:a16="http://schemas.microsoft.com/office/drawing/2014/main" id="{A78A5C51-3E27-DA47-96BD-F88DD5633C7B}"/>
              </a:ext>
            </a:extLst>
          </p:cNvPr>
          <p:cNvSpPr/>
          <p:nvPr/>
        </p:nvSpPr>
        <p:spPr>
          <a:xfrm>
            <a:off x="9737903" y="3212239"/>
            <a:ext cx="608382" cy="608382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6" name="线条">
            <a:extLst>
              <a:ext uri="{FF2B5EF4-FFF2-40B4-BE49-F238E27FC236}">
                <a16:creationId xmlns:a16="http://schemas.microsoft.com/office/drawing/2014/main" id="{32A84013-2986-C94E-BAFD-D3CAB969A466}"/>
              </a:ext>
            </a:extLst>
          </p:cNvPr>
          <p:cNvSpPr/>
          <p:nvPr/>
        </p:nvSpPr>
        <p:spPr>
          <a:xfrm flipH="1" flipV="1">
            <a:off x="9784365" y="3125969"/>
            <a:ext cx="658983" cy="65898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7" name="线条">
            <a:extLst>
              <a:ext uri="{FF2B5EF4-FFF2-40B4-BE49-F238E27FC236}">
                <a16:creationId xmlns:a16="http://schemas.microsoft.com/office/drawing/2014/main" id="{117CB590-6FF0-0743-A4F0-FC18AE8F74A0}"/>
              </a:ext>
            </a:extLst>
          </p:cNvPr>
          <p:cNvSpPr/>
          <p:nvPr/>
        </p:nvSpPr>
        <p:spPr>
          <a:xfrm>
            <a:off x="8781627" y="1838731"/>
            <a:ext cx="1" cy="69317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8" name="线条">
            <a:extLst>
              <a:ext uri="{FF2B5EF4-FFF2-40B4-BE49-F238E27FC236}">
                <a16:creationId xmlns:a16="http://schemas.microsoft.com/office/drawing/2014/main" id="{2BF9B73B-3451-8647-83C1-B741E7AB0A82}"/>
              </a:ext>
            </a:extLst>
          </p:cNvPr>
          <p:cNvSpPr/>
          <p:nvPr/>
        </p:nvSpPr>
        <p:spPr>
          <a:xfrm flipV="1">
            <a:off x="8864846" y="1827241"/>
            <a:ext cx="1" cy="682310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376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1. 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N" dirty="0"/>
              <a:t>InvokeConsensus(Lock(a))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Propose(Lock(a))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42</a:t>
            </a:fld>
            <a:endParaRPr kumimoji="1" lang="zh-CN" altLang="en-US"/>
          </a:p>
        </p:txBody>
      </p:sp>
      <p:sp>
        <p:nvSpPr>
          <p:cNvPr id="65" name="矩形">
            <a:extLst>
              <a:ext uri="{FF2B5EF4-FFF2-40B4-BE49-F238E27FC236}">
                <a16:creationId xmlns:a16="http://schemas.microsoft.com/office/drawing/2014/main" id="{7EAE4B41-8FE4-D14B-BF96-F47DF47E73A5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66" name="矩形">
            <a:extLst>
              <a:ext uri="{FF2B5EF4-FFF2-40B4-BE49-F238E27FC236}">
                <a16:creationId xmlns:a16="http://schemas.microsoft.com/office/drawing/2014/main" id="{C124080C-645E-B34F-AD56-45D6ED60FB33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67" name="矩形">
            <a:extLst>
              <a:ext uri="{FF2B5EF4-FFF2-40B4-BE49-F238E27FC236}">
                <a16:creationId xmlns:a16="http://schemas.microsoft.com/office/drawing/2014/main" id="{02D75AE7-B8BD-8649-B880-2D629D7C1D20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68" name="IR Client">
            <a:extLst>
              <a:ext uri="{FF2B5EF4-FFF2-40B4-BE49-F238E27FC236}">
                <a16:creationId xmlns:a16="http://schemas.microsoft.com/office/drawing/2014/main" id="{84A0C3A2-2EDC-A544-AF03-1E042DD44259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69" name="r1*">
            <a:extLst>
              <a:ext uri="{FF2B5EF4-FFF2-40B4-BE49-F238E27FC236}">
                <a16:creationId xmlns:a16="http://schemas.microsoft.com/office/drawing/2014/main" id="{D4F551A2-86A5-5F4E-8CCD-51D770F5D119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70" name="r2">
            <a:extLst>
              <a:ext uri="{FF2B5EF4-FFF2-40B4-BE49-F238E27FC236}">
                <a16:creationId xmlns:a16="http://schemas.microsoft.com/office/drawing/2014/main" id="{F546AB8A-1A58-884E-83E0-7687C5DC283F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71" name="r3">
            <a:extLst>
              <a:ext uri="{FF2B5EF4-FFF2-40B4-BE49-F238E27FC236}">
                <a16:creationId xmlns:a16="http://schemas.microsoft.com/office/drawing/2014/main" id="{C3B5BB8E-A0F4-9149-A442-522FA0E340CB}"/>
              </a:ext>
            </a:extLst>
          </p:cNvPr>
          <p:cNvSpPr txBox="1"/>
          <p:nvPr/>
        </p:nvSpPr>
        <p:spPr>
          <a:xfrm>
            <a:off x="10671922" y="5659484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542A90-E8F6-2B42-A664-6C4F7D824316}"/>
              </a:ext>
            </a:extLst>
          </p:cNvPr>
          <p:cNvGrpSpPr/>
          <p:nvPr/>
        </p:nvGrpSpPr>
        <p:grpSpPr>
          <a:xfrm>
            <a:off x="8796303" y="2025313"/>
            <a:ext cx="4061341" cy="693174"/>
            <a:chOff x="8796303" y="2025313"/>
            <a:chExt cx="4061341" cy="693174"/>
          </a:xfrm>
        </p:grpSpPr>
        <p:sp>
          <p:nvSpPr>
            <p:cNvPr id="72" name="线条">
              <a:extLst>
                <a:ext uri="{FF2B5EF4-FFF2-40B4-BE49-F238E27FC236}">
                  <a16:creationId xmlns:a16="http://schemas.microsoft.com/office/drawing/2014/main" id="{C2C25D12-5B4A-9E4D-811D-A49BBE27573D}"/>
                </a:ext>
              </a:extLst>
            </p:cNvPr>
            <p:cNvSpPr/>
            <p:nvPr/>
          </p:nvSpPr>
          <p:spPr>
            <a:xfrm>
              <a:off x="8796303" y="2025313"/>
              <a:ext cx="1" cy="693174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73" name="① InvokeConsensus(Lock(a))">
              <a:extLst>
                <a:ext uri="{FF2B5EF4-FFF2-40B4-BE49-F238E27FC236}">
                  <a16:creationId xmlns:a16="http://schemas.microsoft.com/office/drawing/2014/main" id="{E6E5752E-2893-2C4B-A5E2-694E9FB867BB}"/>
                </a:ext>
              </a:extLst>
            </p:cNvPr>
            <p:cNvSpPr txBox="1"/>
            <p:nvPr/>
          </p:nvSpPr>
          <p:spPr>
            <a:xfrm>
              <a:off x="8882564" y="2282691"/>
              <a:ext cx="3975080" cy="369332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① </a:t>
              </a:r>
              <a:r>
                <a:rPr dirty="0" err="1">
                  <a:latin typeface="Candara" panose="020E0502030303020204" pitchFamily="34" charset="0"/>
                </a:rPr>
                <a:t>InvokeConsensus</a:t>
              </a:r>
              <a:r>
                <a:rPr dirty="0">
                  <a:latin typeface="Candara" panose="020E0502030303020204" pitchFamily="34" charset="0"/>
                </a:rPr>
                <a:t>(Lock(a))</a:t>
              </a:r>
            </a:p>
          </p:txBody>
        </p:sp>
      </p:grpSp>
      <p:grpSp>
        <p:nvGrpSpPr>
          <p:cNvPr id="74" name="成组">
            <a:extLst>
              <a:ext uri="{FF2B5EF4-FFF2-40B4-BE49-F238E27FC236}">
                <a16:creationId xmlns:a16="http://schemas.microsoft.com/office/drawing/2014/main" id="{454FEBE2-990A-4F4B-A74F-6F1ABD1F327A}"/>
              </a:ext>
            </a:extLst>
          </p:cNvPr>
          <p:cNvGrpSpPr/>
          <p:nvPr/>
        </p:nvGrpSpPr>
        <p:grpSpPr>
          <a:xfrm>
            <a:off x="5583420" y="3454227"/>
            <a:ext cx="5614026" cy="1962376"/>
            <a:chOff x="-249162" y="-1"/>
            <a:chExt cx="5614025" cy="1962375"/>
          </a:xfrm>
        </p:grpSpPr>
        <p:grpSp>
          <p:nvGrpSpPr>
            <p:cNvPr id="75" name="成组">
              <a:extLst>
                <a:ext uri="{FF2B5EF4-FFF2-40B4-BE49-F238E27FC236}">
                  <a16:creationId xmlns:a16="http://schemas.microsoft.com/office/drawing/2014/main" id="{4A1BB637-6C08-664B-B5F1-3357B67CCDEB}"/>
                </a:ext>
              </a:extLst>
            </p:cNvPr>
            <p:cNvGrpSpPr/>
            <p:nvPr/>
          </p:nvGrpSpPr>
          <p:grpSpPr>
            <a:xfrm>
              <a:off x="916581" y="-1"/>
              <a:ext cx="4155362" cy="1428091"/>
              <a:chOff x="0" y="0"/>
              <a:chExt cx="4155361" cy="1428089"/>
            </a:xfrm>
          </p:grpSpPr>
          <p:sp>
            <p:nvSpPr>
              <p:cNvPr id="79" name="线条">
                <a:extLst>
                  <a:ext uri="{FF2B5EF4-FFF2-40B4-BE49-F238E27FC236}">
                    <a16:creationId xmlns:a16="http://schemas.microsoft.com/office/drawing/2014/main" id="{39D96954-223D-0949-9361-F50EF0709566}"/>
                  </a:ext>
                </a:extLst>
              </p:cNvPr>
              <p:cNvSpPr/>
              <p:nvPr/>
            </p:nvSpPr>
            <p:spPr>
              <a:xfrm flipH="1">
                <a:off x="-1" y="414"/>
                <a:ext cx="2030409" cy="1427676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80" name="线条">
                <a:extLst>
                  <a:ext uri="{FF2B5EF4-FFF2-40B4-BE49-F238E27FC236}">
                    <a16:creationId xmlns:a16="http://schemas.microsoft.com/office/drawing/2014/main" id="{A6B14FAD-8C53-1646-A2E4-8095042237FD}"/>
                  </a:ext>
                </a:extLst>
              </p:cNvPr>
              <p:cNvSpPr/>
              <p:nvPr/>
            </p:nvSpPr>
            <p:spPr>
              <a:xfrm flipH="1">
                <a:off x="2035656" y="0"/>
                <a:ext cx="1" cy="141811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81" name="线条">
                <a:extLst>
                  <a:ext uri="{FF2B5EF4-FFF2-40B4-BE49-F238E27FC236}">
                    <a16:creationId xmlns:a16="http://schemas.microsoft.com/office/drawing/2014/main" id="{50FCF504-EE00-0D4D-854B-51A2A858F613}"/>
                  </a:ext>
                </a:extLst>
              </p:cNvPr>
              <p:cNvSpPr/>
              <p:nvPr/>
            </p:nvSpPr>
            <p:spPr>
              <a:xfrm>
                <a:off x="2026126" y="583"/>
                <a:ext cx="2129236" cy="1427507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76" name="②propose-lock(a)">
              <a:extLst>
                <a:ext uri="{FF2B5EF4-FFF2-40B4-BE49-F238E27FC236}">
                  <a16:creationId xmlns:a16="http://schemas.microsoft.com/office/drawing/2014/main" id="{3C047631-5E68-1449-B94A-CC68AE540837}"/>
                </a:ext>
              </a:extLst>
            </p:cNvPr>
            <p:cNvSpPr/>
            <p:nvPr/>
          </p:nvSpPr>
          <p:spPr>
            <a:xfrm>
              <a:off x="-249162" y="507708"/>
              <a:ext cx="2180947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  <a:r>
                <a:rPr lang="en-US" dirty="0">
                  <a:latin typeface="Candara" panose="020E0502030303020204" pitchFamily="34" charset="0"/>
                </a:rPr>
                <a:t> Propose(Lock(a))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77" name="②">
              <a:extLst>
                <a:ext uri="{FF2B5EF4-FFF2-40B4-BE49-F238E27FC236}">
                  <a16:creationId xmlns:a16="http://schemas.microsoft.com/office/drawing/2014/main" id="{EA602C3C-30B1-E547-A702-5191FD8EC566}"/>
                </a:ext>
              </a:extLst>
            </p:cNvPr>
            <p:cNvSpPr/>
            <p:nvPr/>
          </p:nvSpPr>
          <p:spPr>
            <a:xfrm>
              <a:off x="2628623" y="69237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  <p:sp>
          <p:nvSpPr>
            <p:cNvPr id="78" name="②">
              <a:extLst>
                <a:ext uri="{FF2B5EF4-FFF2-40B4-BE49-F238E27FC236}">
                  <a16:creationId xmlns:a16="http://schemas.microsoft.com/office/drawing/2014/main" id="{E71CB386-8A75-BF44-9816-0B1E741E2EF1}"/>
                </a:ext>
              </a:extLst>
            </p:cNvPr>
            <p:cNvSpPr/>
            <p:nvPr/>
          </p:nvSpPr>
          <p:spPr>
            <a:xfrm>
              <a:off x="4094862" y="4712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33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1. 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N" dirty="0"/>
              <a:t>InvokeConsensus(Lock(a))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Propose(Lock(a))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ExecConsensus(Lock(a)), Reply(OK)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43</a:t>
            </a:fld>
            <a:endParaRPr kumimoji="1" lang="zh-CN" altLang="en-US"/>
          </a:p>
        </p:txBody>
      </p:sp>
      <p:sp>
        <p:nvSpPr>
          <p:cNvPr id="23" name="a">
            <a:extLst>
              <a:ext uri="{FF2B5EF4-FFF2-40B4-BE49-F238E27FC236}">
                <a16:creationId xmlns:a16="http://schemas.microsoft.com/office/drawing/2014/main" id="{7CD3A568-BD89-7841-82E7-13436DA4DEBE}"/>
              </a:ext>
            </a:extLst>
          </p:cNvPr>
          <p:cNvSpPr/>
          <p:nvPr/>
        </p:nvSpPr>
        <p:spPr>
          <a:xfrm>
            <a:off x="6118504" y="5012598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4" name="a">
            <a:extLst>
              <a:ext uri="{FF2B5EF4-FFF2-40B4-BE49-F238E27FC236}">
                <a16:creationId xmlns:a16="http://schemas.microsoft.com/office/drawing/2014/main" id="{CA0D7E9A-1E5A-0B40-92A4-22E92BEDAF9A}"/>
              </a:ext>
            </a:extLst>
          </p:cNvPr>
          <p:cNvSpPr/>
          <p:nvPr/>
        </p:nvSpPr>
        <p:spPr>
          <a:xfrm>
            <a:off x="81923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5" name="a">
            <a:extLst>
              <a:ext uri="{FF2B5EF4-FFF2-40B4-BE49-F238E27FC236}">
                <a16:creationId xmlns:a16="http://schemas.microsoft.com/office/drawing/2014/main" id="{A4CEB2CD-D794-4946-98F8-320F5B8E2C0B}"/>
              </a:ext>
            </a:extLst>
          </p:cNvPr>
          <p:cNvSpPr/>
          <p:nvPr/>
        </p:nvSpPr>
        <p:spPr>
          <a:xfrm>
            <a:off x="102661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26" name="IR Client">
            <a:extLst>
              <a:ext uri="{FF2B5EF4-FFF2-40B4-BE49-F238E27FC236}">
                <a16:creationId xmlns:a16="http://schemas.microsoft.com/office/drawing/2014/main" id="{2DDFA1AC-E19A-1B4D-854C-D16F81C99D8B}"/>
              </a:ext>
            </a:extLst>
          </p:cNvPr>
          <p:cNvSpPr/>
          <p:nvPr/>
        </p:nvSpPr>
        <p:spPr>
          <a:xfrm>
            <a:off x="8192304" y="282306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7" name="r1*">
            <a:extLst>
              <a:ext uri="{FF2B5EF4-FFF2-40B4-BE49-F238E27FC236}">
                <a16:creationId xmlns:a16="http://schemas.microsoft.com/office/drawing/2014/main" id="{1681E838-3F80-724F-B2FF-E0C17C6A8F24}"/>
              </a:ext>
            </a:extLst>
          </p:cNvPr>
          <p:cNvSpPr txBox="1"/>
          <p:nvPr/>
        </p:nvSpPr>
        <p:spPr>
          <a:xfrm>
            <a:off x="6703097" y="5730081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28" name="r2">
            <a:extLst>
              <a:ext uri="{FF2B5EF4-FFF2-40B4-BE49-F238E27FC236}">
                <a16:creationId xmlns:a16="http://schemas.microsoft.com/office/drawing/2014/main" id="{02D2D692-3518-0D4A-A1C9-D6A39A30500D}"/>
              </a:ext>
            </a:extLst>
          </p:cNvPr>
          <p:cNvSpPr txBox="1"/>
          <p:nvPr/>
        </p:nvSpPr>
        <p:spPr>
          <a:xfrm>
            <a:off x="8776897" y="5730081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29" name="r3">
            <a:extLst>
              <a:ext uri="{FF2B5EF4-FFF2-40B4-BE49-F238E27FC236}">
                <a16:creationId xmlns:a16="http://schemas.microsoft.com/office/drawing/2014/main" id="{D89F18E7-D421-3243-AF50-844D1BA62A72}"/>
              </a:ext>
            </a:extLst>
          </p:cNvPr>
          <p:cNvSpPr txBox="1"/>
          <p:nvPr/>
        </p:nvSpPr>
        <p:spPr>
          <a:xfrm>
            <a:off x="10850697" y="5730081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D54840-7199-6C46-B843-7E128CF0DB1A}"/>
              </a:ext>
            </a:extLst>
          </p:cNvPr>
          <p:cNvGrpSpPr/>
          <p:nvPr/>
        </p:nvGrpSpPr>
        <p:grpSpPr>
          <a:xfrm>
            <a:off x="6373442" y="3534798"/>
            <a:ext cx="4679321" cy="1428092"/>
            <a:chOff x="6373442" y="3534798"/>
            <a:chExt cx="4679321" cy="1428092"/>
          </a:xfrm>
        </p:grpSpPr>
        <p:sp>
          <p:nvSpPr>
            <p:cNvPr id="33" name="③reply(ok)">
              <a:extLst>
                <a:ext uri="{FF2B5EF4-FFF2-40B4-BE49-F238E27FC236}">
                  <a16:creationId xmlns:a16="http://schemas.microsoft.com/office/drawing/2014/main" id="{26101CDB-A372-1E40-97FB-4BBE24F3C057}"/>
                </a:ext>
              </a:extLst>
            </p:cNvPr>
            <p:cNvSpPr txBox="1"/>
            <p:nvPr/>
          </p:nvSpPr>
          <p:spPr>
            <a:xfrm>
              <a:off x="6373442" y="4073521"/>
              <a:ext cx="1317025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  <a:r>
                <a:rPr lang="en-US" dirty="0">
                  <a:latin typeface="Candara" panose="020E0502030303020204" pitchFamily="34" charset="0"/>
                </a:rPr>
                <a:t> R</a:t>
              </a:r>
              <a:r>
                <a:rPr dirty="0">
                  <a:latin typeface="Candara" panose="020E0502030303020204" pitchFamily="34" charset="0"/>
                </a:rPr>
                <a:t>eply(ok)</a:t>
              </a:r>
            </a:p>
          </p:txBody>
        </p:sp>
        <p:sp>
          <p:nvSpPr>
            <p:cNvPr id="37" name="线条">
              <a:extLst>
                <a:ext uri="{FF2B5EF4-FFF2-40B4-BE49-F238E27FC236}">
                  <a16:creationId xmlns:a16="http://schemas.microsoft.com/office/drawing/2014/main" id="{E86C41F8-F267-2344-9E3A-A5384E451751}"/>
                </a:ext>
              </a:extLst>
            </p:cNvPr>
            <p:cNvSpPr/>
            <p:nvPr/>
          </p:nvSpPr>
          <p:spPr>
            <a:xfrm flipH="1">
              <a:off x="6897396" y="3538126"/>
              <a:ext cx="1855931" cy="142476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8" name="线条">
              <a:extLst>
                <a:ext uri="{FF2B5EF4-FFF2-40B4-BE49-F238E27FC236}">
                  <a16:creationId xmlns:a16="http://schemas.microsoft.com/office/drawing/2014/main" id="{68E0FC60-68E5-6542-9054-EEDD48689268}"/>
                </a:ext>
              </a:extLst>
            </p:cNvPr>
            <p:cNvSpPr/>
            <p:nvPr/>
          </p:nvSpPr>
          <p:spPr>
            <a:xfrm flipH="1">
              <a:off x="8933055" y="3534798"/>
              <a:ext cx="1" cy="141811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9" name="线条">
              <a:extLst>
                <a:ext uri="{FF2B5EF4-FFF2-40B4-BE49-F238E27FC236}">
                  <a16:creationId xmlns:a16="http://schemas.microsoft.com/office/drawing/2014/main" id="{FE93757C-ABA1-1D49-AFD0-379AB8B84362}"/>
                </a:ext>
              </a:extLst>
            </p:cNvPr>
            <p:cNvSpPr/>
            <p:nvPr/>
          </p:nvSpPr>
          <p:spPr>
            <a:xfrm>
              <a:off x="9130654" y="3550496"/>
              <a:ext cx="1922109" cy="141239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5" name="③">
              <a:extLst>
                <a:ext uri="{FF2B5EF4-FFF2-40B4-BE49-F238E27FC236}">
                  <a16:creationId xmlns:a16="http://schemas.microsoft.com/office/drawing/2014/main" id="{C094855F-CB7A-EB46-9BF1-876D4F016417}"/>
                </a:ext>
              </a:extLst>
            </p:cNvPr>
            <p:cNvSpPr txBox="1"/>
            <p:nvPr/>
          </p:nvSpPr>
          <p:spPr>
            <a:xfrm>
              <a:off x="8617516" y="4238381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  <p:sp>
          <p:nvSpPr>
            <p:cNvPr id="36" name="③">
              <a:extLst>
                <a:ext uri="{FF2B5EF4-FFF2-40B4-BE49-F238E27FC236}">
                  <a16:creationId xmlns:a16="http://schemas.microsoft.com/office/drawing/2014/main" id="{75085940-C24E-C845-A115-D3E62073C555}"/>
                </a:ext>
              </a:extLst>
            </p:cNvPr>
            <p:cNvSpPr txBox="1"/>
            <p:nvPr/>
          </p:nvSpPr>
          <p:spPr>
            <a:xfrm>
              <a:off x="10157437" y="4044372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920053-269F-F14D-8D29-83ED86EBD888}"/>
              </a:ext>
            </a:extLst>
          </p:cNvPr>
          <p:cNvGrpSpPr/>
          <p:nvPr/>
        </p:nvGrpSpPr>
        <p:grpSpPr>
          <a:xfrm>
            <a:off x="3065425" y="5010174"/>
            <a:ext cx="8766228" cy="677676"/>
            <a:chOff x="3065425" y="5010174"/>
            <a:chExt cx="8766228" cy="677676"/>
          </a:xfrm>
        </p:grpSpPr>
        <p:sp>
          <p:nvSpPr>
            <p:cNvPr id="43" name="③">
              <a:extLst>
                <a:ext uri="{FF2B5EF4-FFF2-40B4-BE49-F238E27FC236}">
                  <a16:creationId xmlns:a16="http://schemas.microsoft.com/office/drawing/2014/main" id="{849728BF-171A-DE4E-9E8B-D618AAF35BF9}"/>
                </a:ext>
              </a:extLst>
            </p:cNvPr>
            <p:cNvSpPr txBox="1"/>
            <p:nvPr/>
          </p:nvSpPr>
          <p:spPr>
            <a:xfrm>
              <a:off x="7871906" y="5142013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  <p:sp>
          <p:nvSpPr>
            <p:cNvPr id="44" name="③">
              <a:extLst>
                <a:ext uri="{FF2B5EF4-FFF2-40B4-BE49-F238E27FC236}">
                  <a16:creationId xmlns:a16="http://schemas.microsoft.com/office/drawing/2014/main" id="{99D4088A-DC86-2F4F-A6A2-9B2F18CAC8E6}"/>
                </a:ext>
              </a:extLst>
            </p:cNvPr>
            <p:cNvSpPr txBox="1"/>
            <p:nvPr/>
          </p:nvSpPr>
          <p:spPr>
            <a:xfrm>
              <a:off x="9911883" y="5142013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  <p:sp>
          <p:nvSpPr>
            <p:cNvPr id="41" name="③ExecConsensus">
              <a:extLst>
                <a:ext uri="{FF2B5EF4-FFF2-40B4-BE49-F238E27FC236}">
                  <a16:creationId xmlns:a16="http://schemas.microsoft.com/office/drawing/2014/main" id="{5534E64A-C802-264E-83BC-B9E171D9E6E1}"/>
                </a:ext>
              </a:extLst>
            </p:cNvPr>
            <p:cNvSpPr txBox="1"/>
            <p:nvPr/>
          </p:nvSpPr>
          <p:spPr>
            <a:xfrm>
              <a:off x="3065425" y="5142013"/>
              <a:ext cx="2791788" cy="400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lnSpc>
                  <a:spcPct val="120000"/>
                </a:lnSpc>
                <a:spcBef>
                  <a:spcPts val="1200"/>
                </a:spcBef>
                <a:defRPr sz="1700">
                  <a:solidFill>
                    <a:srgbClr val="404040"/>
                  </a:solidFill>
                  <a:latin typeface="Cabin"/>
                  <a:ea typeface="Cabin"/>
                  <a:cs typeface="Cabin"/>
                  <a:sym typeface="Cabin"/>
                </a:defRPr>
              </a:lvl1pPr>
            </a:lstStyle>
            <a:p>
              <a:r>
                <a:rPr sz="1800" dirty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③</a:t>
              </a:r>
              <a:r>
                <a:rPr lang="en-US" sz="1800" dirty="0">
                  <a:latin typeface="Candara" panose="020E0502030303020204" pitchFamily="34" charset="0"/>
                  <a:cs typeface="Arial" panose="020B0604020202020204" pitchFamily="34" charset="0"/>
                </a:rPr>
                <a:t> </a:t>
              </a:r>
              <a:r>
                <a:rPr sz="1800" dirty="0" err="1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ExecConsensus</a:t>
              </a:r>
              <a:r>
                <a:rPr lang="en-US" sz="1800" dirty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(Lock(a))</a:t>
              </a:r>
              <a:endParaRPr sz="1800" dirty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48" name="a">
              <a:extLst>
                <a:ext uri="{FF2B5EF4-FFF2-40B4-BE49-F238E27FC236}">
                  <a16:creationId xmlns:a16="http://schemas.microsoft.com/office/drawing/2014/main" id="{10F7BEDC-B3BB-5A4F-8DEF-7D3E1EAD6EFC}"/>
                </a:ext>
              </a:extLst>
            </p:cNvPr>
            <p:cNvSpPr/>
            <p:nvPr/>
          </p:nvSpPr>
          <p:spPr>
            <a:xfrm>
              <a:off x="6118503" y="5020077"/>
              <a:ext cx="1565551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  <p:sp>
          <p:nvSpPr>
            <p:cNvPr id="49" name="a">
              <a:extLst>
                <a:ext uri="{FF2B5EF4-FFF2-40B4-BE49-F238E27FC236}">
                  <a16:creationId xmlns:a16="http://schemas.microsoft.com/office/drawing/2014/main" id="{D72DB3E7-6C4A-A248-A61D-C4F82D135383}"/>
                </a:ext>
              </a:extLst>
            </p:cNvPr>
            <p:cNvSpPr/>
            <p:nvPr/>
          </p:nvSpPr>
          <p:spPr>
            <a:xfrm>
              <a:off x="8192304" y="5010175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  <p:sp>
          <p:nvSpPr>
            <p:cNvPr id="50" name="a">
              <a:extLst>
                <a:ext uri="{FF2B5EF4-FFF2-40B4-BE49-F238E27FC236}">
                  <a16:creationId xmlns:a16="http://schemas.microsoft.com/office/drawing/2014/main" id="{7013DA13-C5F9-D043-8DF6-3ABAD5F5A4F2}"/>
                </a:ext>
              </a:extLst>
            </p:cNvPr>
            <p:cNvSpPr/>
            <p:nvPr/>
          </p:nvSpPr>
          <p:spPr>
            <a:xfrm>
              <a:off x="10266103" y="5010174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76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1. Lock(a)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5FA23D-2FBA-A04C-BE88-BC2A13A2CB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InvokeConsensus(Lock(a))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Propose(Lock(a))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ExecConsensus(Lock(a)), Reply(OK)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CN" dirty="0"/>
                  <a:t>3</a:t>
                </a:r>
                <a:r>
                  <a:rPr lang="zh-CN" altLang="en-US" dirty="0"/>
                  <a:t> </a:t>
                </a:r>
                <a:r>
                  <a:rPr lang="en-CN" altLang="zh-CN" dirty="0"/>
                  <a:t>matching results</a:t>
                </a:r>
              </a:p>
              <a:p>
                <a:pPr marL="533395" lvl="1" indent="0">
                  <a:buNone/>
                </a:pP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d>
                      <m:dPr>
                        <m:begChr m:val="⌈"/>
                        <m:endChr m:val="⌉"/>
                        <m:ctrlPr>
                          <a:rPr lang="en-US" altLang="zh-CN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CN" altLang="zh-CN" dirty="0">
                    <a:solidFill>
                      <a:srgbClr val="C00000"/>
                    </a:solidFill>
                  </a:rPr>
                  <a:t>, fast path!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5FA23D-2FBA-A04C-BE88-BC2A13A2CB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18" t="-112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44</a:t>
            </a:fld>
            <a:endParaRPr kumimoji="1" lang="zh-CN" altLang="en-US"/>
          </a:p>
        </p:txBody>
      </p:sp>
      <p:sp>
        <p:nvSpPr>
          <p:cNvPr id="32" name="a">
            <a:extLst>
              <a:ext uri="{FF2B5EF4-FFF2-40B4-BE49-F238E27FC236}">
                <a16:creationId xmlns:a16="http://schemas.microsoft.com/office/drawing/2014/main" id="{C56223D9-EAD2-ED46-8051-AC759371C28C}"/>
              </a:ext>
            </a:extLst>
          </p:cNvPr>
          <p:cNvSpPr/>
          <p:nvPr/>
        </p:nvSpPr>
        <p:spPr>
          <a:xfrm>
            <a:off x="6118504" y="5012598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34" name="a">
            <a:extLst>
              <a:ext uri="{FF2B5EF4-FFF2-40B4-BE49-F238E27FC236}">
                <a16:creationId xmlns:a16="http://schemas.microsoft.com/office/drawing/2014/main" id="{5F5B9A45-5400-1E4A-AC95-F70960671F3D}"/>
              </a:ext>
            </a:extLst>
          </p:cNvPr>
          <p:cNvSpPr/>
          <p:nvPr/>
        </p:nvSpPr>
        <p:spPr>
          <a:xfrm>
            <a:off x="81923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42" name="a">
            <a:extLst>
              <a:ext uri="{FF2B5EF4-FFF2-40B4-BE49-F238E27FC236}">
                <a16:creationId xmlns:a16="http://schemas.microsoft.com/office/drawing/2014/main" id="{03E1DA70-AC94-6D4B-A0C8-6BA53A921229}"/>
              </a:ext>
            </a:extLst>
          </p:cNvPr>
          <p:cNvSpPr/>
          <p:nvPr/>
        </p:nvSpPr>
        <p:spPr>
          <a:xfrm>
            <a:off x="102661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dirty="0">
              <a:latin typeface="Candara" panose="020E0502030303020204" pitchFamily="34" charset="0"/>
            </a:endParaRPr>
          </a:p>
        </p:txBody>
      </p:sp>
      <p:sp>
        <p:nvSpPr>
          <p:cNvPr id="45" name="IR Client">
            <a:extLst>
              <a:ext uri="{FF2B5EF4-FFF2-40B4-BE49-F238E27FC236}">
                <a16:creationId xmlns:a16="http://schemas.microsoft.com/office/drawing/2014/main" id="{DEE22828-49B7-2440-9B41-EF6948F1EBC3}"/>
              </a:ext>
            </a:extLst>
          </p:cNvPr>
          <p:cNvSpPr/>
          <p:nvPr/>
        </p:nvSpPr>
        <p:spPr>
          <a:xfrm>
            <a:off x="8192304" y="282306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46" name="r1*">
            <a:extLst>
              <a:ext uri="{FF2B5EF4-FFF2-40B4-BE49-F238E27FC236}">
                <a16:creationId xmlns:a16="http://schemas.microsoft.com/office/drawing/2014/main" id="{BFD4DA4C-56FD-414A-B74B-63E2BF1B85BC}"/>
              </a:ext>
            </a:extLst>
          </p:cNvPr>
          <p:cNvSpPr txBox="1"/>
          <p:nvPr/>
        </p:nvSpPr>
        <p:spPr>
          <a:xfrm>
            <a:off x="6703097" y="5730081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47" name="r2">
            <a:extLst>
              <a:ext uri="{FF2B5EF4-FFF2-40B4-BE49-F238E27FC236}">
                <a16:creationId xmlns:a16="http://schemas.microsoft.com/office/drawing/2014/main" id="{E65C44BC-D590-4B45-A43E-178CC06E0DAA}"/>
              </a:ext>
            </a:extLst>
          </p:cNvPr>
          <p:cNvSpPr txBox="1"/>
          <p:nvPr/>
        </p:nvSpPr>
        <p:spPr>
          <a:xfrm>
            <a:off x="8776897" y="5730081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51" name="r3">
            <a:extLst>
              <a:ext uri="{FF2B5EF4-FFF2-40B4-BE49-F238E27FC236}">
                <a16:creationId xmlns:a16="http://schemas.microsoft.com/office/drawing/2014/main" id="{08C217FA-C2E3-E048-9243-8FB51CBFBEDD}"/>
              </a:ext>
            </a:extLst>
          </p:cNvPr>
          <p:cNvSpPr txBox="1"/>
          <p:nvPr/>
        </p:nvSpPr>
        <p:spPr>
          <a:xfrm>
            <a:off x="10850697" y="5730081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714F408-AFEA-194A-8948-A8F83F19068A}"/>
              </a:ext>
            </a:extLst>
          </p:cNvPr>
          <p:cNvGrpSpPr/>
          <p:nvPr/>
        </p:nvGrpSpPr>
        <p:grpSpPr>
          <a:xfrm>
            <a:off x="6897396" y="3534798"/>
            <a:ext cx="4155367" cy="1428092"/>
            <a:chOff x="6897396" y="3534798"/>
            <a:chExt cx="4155367" cy="1428092"/>
          </a:xfrm>
        </p:grpSpPr>
        <p:sp>
          <p:nvSpPr>
            <p:cNvPr id="55" name="线条">
              <a:extLst>
                <a:ext uri="{FF2B5EF4-FFF2-40B4-BE49-F238E27FC236}">
                  <a16:creationId xmlns:a16="http://schemas.microsoft.com/office/drawing/2014/main" id="{344788B1-7AE1-9047-9F2C-56E1A74E4FCB}"/>
                </a:ext>
              </a:extLst>
            </p:cNvPr>
            <p:cNvSpPr/>
            <p:nvPr/>
          </p:nvSpPr>
          <p:spPr>
            <a:xfrm flipH="1">
              <a:off x="6897396" y="3538126"/>
              <a:ext cx="1855931" cy="142476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56" name="线条">
              <a:extLst>
                <a:ext uri="{FF2B5EF4-FFF2-40B4-BE49-F238E27FC236}">
                  <a16:creationId xmlns:a16="http://schemas.microsoft.com/office/drawing/2014/main" id="{8CD422FB-99ED-0847-B2F1-46E315F18D60}"/>
                </a:ext>
              </a:extLst>
            </p:cNvPr>
            <p:cNvSpPr/>
            <p:nvPr/>
          </p:nvSpPr>
          <p:spPr>
            <a:xfrm flipH="1">
              <a:off x="8933055" y="3534798"/>
              <a:ext cx="1" cy="141811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57" name="线条">
              <a:extLst>
                <a:ext uri="{FF2B5EF4-FFF2-40B4-BE49-F238E27FC236}">
                  <a16:creationId xmlns:a16="http://schemas.microsoft.com/office/drawing/2014/main" id="{A8608DA1-2907-CA4B-83C5-5896CDCF2E7F}"/>
                </a:ext>
              </a:extLst>
            </p:cNvPr>
            <p:cNvSpPr/>
            <p:nvPr/>
          </p:nvSpPr>
          <p:spPr>
            <a:xfrm>
              <a:off x="9130654" y="3550496"/>
              <a:ext cx="1922109" cy="141239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0E066A0-8E2A-024B-9936-428092B76252}"/>
              </a:ext>
            </a:extLst>
          </p:cNvPr>
          <p:cNvGrpSpPr/>
          <p:nvPr/>
        </p:nvGrpSpPr>
        <p:grpSpPr>
          <a:xfrm>
            <a:off x="6118503" y="5010174"/>
            <a:ext cx="5713150" cy="677676"/>
            <a:chOff x="6118503" y="5010174"/>
            <a:chExt cx="5713150" cy="677676"/>
          </a:xfrm>
        </p:grpSpPr>
        <p:sp>
          <p:nvSpPr>
            <p:cNvPr id="65" name="a">
              <a:extLst>
                <a:ext uri="{FF2B5EF4-FFF2-40B4-BE49-F238E27FC236}">
                  <a16:creationId xmlns:a16="http://schemas.microsoft.com/office/drawing/2014/main" id="{0A5DE3E4-5B97-8449-AA0F-1B3BC3CD1B9F}"/>
                </a:ext>
              </a:extLst>
            </p:cNvPr>
            <p:cNvSpPr/>
            <p:nvPr/>
          </p:nvSpPr>
          <p:spPr>
            <a:xfrm>
              <a:off x="6118503" y="5020077"/>
              <a:ext cx="1565551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  <p:sp>
          <p:nvSpPr>
            <p:cNvPr id="66" name="a">
              <a:extLst>
                <a:ext uri="{FF2B5EF4-FFF2-40B4-BE49-F238E27FC236}">
                  <a16:creationId xmlns:a16="http://schemas.microsoft.com/office/drawing/2014/main" id="{A66BD3DD-D96F-6B43-A335-78031291CACF}"/>
                </a:ext>
              </a:extLst>
            </p:cNvPr>
            <p:cNvSpPr/>
            <p:nvPr/>
          </p:nvSpPr>
          <p:spPr>
            <a:xfrm>
              <a:off x="8192304" y="5010175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  <p:sp>
          <p:nvSpPr>
            <p:cNvPr id="67" name="a">
              <a:extLst>
                <a:ext uri="{FF2B5EF4-FFF2-40B4-BE49-F238E27FC236}">
                  <a16:creationId xmlns:a16="http://schemas.microsoft.com/office/drawing/2014/main" id="{FB5E9AF4-EC18-2D4C-B6B9-F7E642D7A475}"/>
                </a:ext>
              </a:extLst>
            </p:cNvPr>
            <p:cNvSpPr/>
            <p:nvPr/>
          </p:nvSpPr>
          <p:spPr>
            <a:xfrm>
              <a:off x="10266103" y="5010174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latin typeface="Candara" panose="020E0502030303020204" pitchFamily="34" charset="0"/>
                </a:rPr>
                <a:t>a</a:t>
              </a:r>
            </a:p>
          </p:txBody>
        </p:sp>
      </p:grpSp>
      <p:sp>
        <p:nvSpPr>
          <p:cNvPr id="68" name="④results {ok, ok, ok }">
            <a:extLst>
              <a:ext uri="{FF2B5EF4-FFF2-40B4-BE49-F238E27FC236}">
                <a16:creationId xmlns:a16="http://schemas.microsoft.com/office/drawing/2014/main" id="{ABBA86EA-18B8-0545-9C0D-C76271BEDC09}"/>
              </a:ext>
            </a:extLst>
          </p:cNvPr>
          <p:cNvSpPr txBox="1"/>
          <p:nvPr/>
        </p:nvSpPr>
        <p:spPr>
          <a:xfrm>
            <a:off x="9545934" y="2452524"/>
            <a:ext cx="2646066" cy="369332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④</a:t>
            </a:r>
            <a:r>
              <a:rPr lang="en-US" dirty="0">
                <a:latin typeface="Candara" panose="020E0502030303020204" pitchFamily="34" charset="0"/>
              </a:rPr>
              <a:t> R</a:t>
            </a:r>
            <a:r>
              <a:rPr dirty="0">
                <a:latin typeface="Candara" panose="020E0502030303020204" pitchFamily="34" charset="0"/>
              </a:rPr>
              <a:t>esults {</a:t>
            </a:r>
            <a:r>
              <a:rPr lang="en-US" dirty="0">
                <a:latin typeface="Candara" panose="020E0502030303020204" pitchFamily="34" charset="0"/>
              </a:rPr>
              <a:t>OK, OK, OK</a:t>
            </a:r>
            <a:r>
              <a:rPr dirty="0">
                <a:latin typeface="Candara" panose="020E0502030303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654085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1. 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dirty="0"/>
              <a:t>InvokeConsensus(Lock(a))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Propose(Lock(a))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ExecConsensus(Lock(a)), Reply(OK)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CN" altLang="zh-CN" dirty="0"/>
              <a:t>matching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Return result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Finalize (async)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45</a:t>
            </a:fld>
            <a:endParaRPr kumimoji="1" lang="zh-CN" altLang="en-US"/>
          </a:p>
        </p:txBody>
      </p:sp>
      <p:sp>
        <p:nvSpPr>
          <p:cNvPr id="22" name="矩形">
            <a:extLst>
              <a:ext uri="{FF2B5EF4-FFF2-40B4-BE49-F238E27FC236}">
                <a16:creationId xmlns:a16="http://schemas.microsoft.com/office/drawing/2014/main" id="{EFDFD367-279E-7F4B-BF8F-68B6AF9F7C1B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3" name="矩形">
            <a:extLst>
              <a:ext uri="{FF2B5EF4-FFF2-40B4-BE49-F238E27FC236}">
                <a16:creationId xmlns:a16="http://schemas.microsoft.com/office/drawing/2014/main" id="{8333A21D-0C7C-8F48-9C55-4B9D2D9ABB8D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4" name="矩形">
            <a:extLst>
              <a:ext uri="{FF2B5EF4-FFF2-40B4-BE49-F238E27FC236}">
                <a16:creationId xmlns:a16="http://schemas.microsoft.com/office/drawing/2014/main" id="{4883221D-9BE8-0149-B884-056E9122AE03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IR Client">
            <a:extLst>
              <a:ext uri="{FF2B5EF4-FFF2-40B4-BE49-F238E27FC236}">
                <a16:creationId xmlns:a16="http://schemas.microsoft.com/office/drawing/2014/main" id="{B8CB1BE8-9757-BE48-AD92-4747B74238F4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6" name="r1*">
            <a:extLst>
              <a:ext uri="{FF2B5EF4-FFF2-40B4-BE49-F238E27FC236}">
                <a16:creationId xmlns:a16="http://schemas.microsoft.com/office/drawing/2014/main" id="{AE866F4A-65E1-974C-8D13-2A5484C704A0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27" name="r2">
            <a:extLst>
              <a:ext uri="{FF2B5EF4-FFF2-40B4-BE49-F238E27FC236}">
                <a16:creationId xmlns:a16="http://schemas.microsoft.com/office/drawing/2014/main" id="{BC2B94F4-5EE9-EE45-84D1-CB558E494D8F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28" name="r3">
            <a:extLst>
              <a:ext uri="{FF2B5EF4-FFF2-40B4-BE49-F238E27FC236}">
                <a16:creationId xmlns:a16="http://schemas.microsoft.com/office/drawing/2014/main" id="{AEC1CC0D-1559-0D40-BD40-E16A7123516A}"/>
              </a:ext>
            </a:extLst>
          </p:cNvPr>
          <p:cNvSpPr txBox="1"/>
          <p:nvPr/>
        </p:nvSpPr>
        <p:spPr>
          <a:xfrm>
            <a:off x="10671922" y="5659484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3AF8DAE-9A32-FE46-8EFF-CB5E048BCB0E}"/>
              </a:ext>
            </a:extLst>
          </p:cNvPr>
          <p:cNvGrpSpPr/>
          <p:nvPr/>
        </p:nvGrpSpPr>
        <p:grpSpPr>
          <a:xfrm>
            <a:off x="8775290" y="2118347"/>
            <a:ext cx="4082354" cy="634124"/>
            <a:chOff x="8775290" y="2118347"/>
            <a:chExt cx="4082354" cy="634124"/>
          </a:xfrm>
        </p:grpSpPr>
        <p:sp>
          <p:nvSpPr>
            <p:cNvPr id="30" name="线条">
              <a:extLst>
                <a:ext uri="{FF2B5EF4-FFF2-40B4-BE49-F238E27FC236}">
                  <a16:creationId xmlns:a16="http://schemas.microsoft.com/office/drawing/2014/main" id="{4CAFC6A0-D53D-E541-A207-5C62932B1F9D}"/>
                </a:ext>
              </a:extLst>
            </p:cNvPr>
            <p:cNvSpPr/>
            <p:nvPr/>
          </p:nvSpPr>
          <p:spPr>
            <a:xfrm flipH="1" flipV="1">
              <a:off x="8775290" y="2118347"/>
              <a:ext cx="0" cy="634124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1" name="① InvokeConsensus(Lock(a))">
              <a:extLst>
                <a:ext uri="{FF2B5EF4-FFF2-40B4-BE49-F238E27FC236}">
                  <a16:creationId xmlns:a16="http://schemas.microsoft.com/office/drawing/2014/main" id="{39093C07-F9B6-064B-9FC5-8923F124ABEC}"/>
                </a:ext>
              </a:extLst>
            </p:cNvPr>
            <p:cNvSpPr txBox="1"/>
            <p:nvPr/>
          </p:nvSpPr>
          <p:spPr>
            <a:xfrm>
              <a:off x="8882564" y="2282691"/>
              <a:ext cx="3975080" cy="369332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⑤ OK</a:t>
              </a:r>
            </a:p>
          </p:txBody>
        </p:sp>
      </p:grpSp>
      <p:grpSp>
        <p:nvGrpSpPr>
          <p:cNvPr id="33" name="成组">
            <a:extLst>
              <a:ext uri="{FF2B5EF4-FFF2-40B4-BE49-F238E27FC236}">
                <a16:creationId xmlns:a16="http://schemas.microsoft.com/office/drawing/2014/main" id="{AE89107E-834D-6C44-8FDF-8D3D8D50103A}"/>
              </a:ext>
            </a:extLst>
          </p:cNvPr>
          <p:cNvGrpSpPr/>
          <p:nvPr/>
        </p:nvGrpSpPr>
        <p:grpSpPr>
          <a:xfrm>
            <a:off x="6486934" y="3454227"/>
            <a:ext cx="4710512" cy="1962376"/>
            <a:chOff x="654352" y="-1"/>
            <a:chExt cx="4710511" cy="1962375"/>
          </a:xfrm>
        </p:grpSpPr>
        <p:grpSp>
          <p:nvGrpSpPr>
            <p:cNvPr id="35" name="成组">
              <a:extLst>
                <a:ext uri="{FF2B5EF4-FFF2-40B4-BE49-F238E27FC236}">
                  <a16:creationId xmlns:a16="http://schemas.microsoft.com/office/drawing/2014/main" id="{14425292-F6DF-D142-B051-201E7EF7AC82}"/>
                </a:ext>
              </a:extLst>
            </p:cNvPr>
            <p:cNvGrpSpPr/>
            <p:nvPr/>
          </p:nvGrpSpPr>
          <p:grpSpPr>
            <a:xfrm>
              <a:off x="916581" y="-1"/>
              <a:ext cx="4155362" cy="1428091"/>
              <a:chOff x="0" y="0"/>
              <a:chExt cx="4155361" cy="1428089"/>
            </a:xfrm>
          </p:grpSpPr>
          <p:sp>
            <p:nvSpPr>
              <p:cNvPr id="39" name="线条">
                <a:extLst>
                  <a:ext uri="{FF2B5EF4-FFF2-40B4-BE49-F238E27FC236}">
                    <a16:creationId xmlns:a16="http://schemas.microsoft.com/office/drawing/2014/main" id="{3A8A6F73-8DF4-D444-A234-09C4D24322E6}"/>
                  </a:ext>
                </a:extLst>
              </p:cNvPr>
              <p:cNvSpPr/>
              <p:nvPr/>
            </p:nvSpPr>
            <p:spPr>
              <a:xfrm flipH="1">
                <a:off x="-1" y="414"/>
                <a:ext cx="2030409" cy="1427676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0" name="线条">
                <a:extLst>
                  <a:ext uri="{FF2B5EF4-FFF2-40B4-BE49-F238E27FC236}">
                    <a16:creationId xmlns:a16="http://schemas.microsoft.com/office/drawing/2014/main" id="{5CA0D40A-6DA3-4746-BE17-3F5C08165B78}"/>
                  </a:ext>
                </a:extLst>
              </p:cNvPr>
              <p:cNvSpPr/>
              <p:nvPr/>
            </p:nvSpPr>
            <p:spPr>
              <a:xfrm flipH="1">
                <a:off x="2035656" y="0"/>
                <a:ext cx="1" cy="141811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1" name="线条">
                <a:extLst>
                  <a:ext uri="{FF2B5EF4-FFF2-40B4-BE49-F238E27FC236}">
                    <a16:creationId xmlns:a16="http://schemas.microsoft.com/office/drawing/2014/main" id="{BA293DBE-4284-8B4D-827D-8ADA50DFEC19}"/>
                  </a:ext>
                </a:extLst>
              </p:cNvPr>
              <p:cNvSpPr/>
              <p:nvPr/>
            </p:nvSpPr>
            <p:spPr>
              <a:xfrm>
                <a:off x="2026126" y="583"/>
                <a:ext cx="2129236" cy="1427507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36" name="②propose-lock(a)">
              <a:extLst>
                <a:ext uri="{FF2B5EF4-FFF2-40B4-BE49-F238E27FC236}">
                  <a16:creationId xmlns:a16="http://schemas.microsoft.com/office/drawing/2014/main" id="{8571FDC4-5CCD-0644-B8B6-F6E5E471CFA4}"/>
                </a:ext>
              </a:extLst>
            </p:cNvPr>
            <p:cNvSpPr/>
            <p:nvPr/>
          </p:nvSpPr>
          <p:spPr>
            <a:xfrm>
              <a:off x="654352" y="471230"/>
              <a:ext cx="1238417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 Finalize</a:t>
              </a:r>
            </a:p>
          </p:txBody>
        </p:sp>
        <p:sp>
          <p:nvSpPr>
            <p:cNvPr id="37" name="②">
              <a:extLst>
                <a:ext uri="{FF2B5EF4-FFF2-40B4-BE49-F238E27FC236}">
                  <a16:creationId xmlns:a16="http://schemas.microsoft.com/office/drawing/2014/main" id="{2E6FB935-4B2A-0B4A-948D-EBA78CB5B08E}"/>
                </a:ext>
              </a:extLst>
            </p:cNvPr>
            <p:cNvSpPr/>
            <p:nvPr/>
          </p:nvSpPr>
          <p:spPr>
            <a:xfrm>
              <a:off x="2628623" y="69237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8" name="②">
              <a:extLst>
                <a:ext uri="{FF2B5EF4-FFF2-40B4-BE49-F238E27FC236}">
                  <a16:creationId xmlns:a16="http://schemas.microsoft.com/office/drawing/2014/main" id="{7B23CE96-9B6F-F245-AD5A-ACB4DEB87A11}"/>
                </a:ext>
              </a:extLst>
            </p:cNvPr>
            <p:cNvSpPr/>
            <p:nvPr/>
          </p:nvSpPr>
          <p:spPr>
            <a:xfrm>
              <a:off x="4094862" y="4712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</a:t>
              </a:r>
              <a:endParaRPr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037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Lock(b)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N" dirty="0"/>
              <a:t>InvokeConsensus(Lock(b))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Propose(Lock(b))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46</a:t>
            </a:fld>
            <a:endParaRPr kumimoji="1" lang="zh-CN" altLang="en-US"/>
          </a:p>
        </p:txBody>
      </p:sp>
      <p:sp>
        <p:nvSpPr>
          <p:cNvPr id="65" name="矩形">
            <a:extLst>
              <a:ext uri="{FF2B5EF4-FFF2-40B4-BE49-F238E27FC236}">
                <a16:creationId xmlns:a16="http://schemas.microsoft.com/office/drawing/2014/main" id="{7EAE4B41-8FE4-D14B-BF96-F47DF47E73A5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66" name="矩形">
            <a:extLst>
              <a:ext uri="{FF2B5EF4-FFF2-40B4-BE49-F238E27FC236}">
                <a16:creationId xmlns:a16="http://schemas.microsoft.com/office/drawing/2014/main" id="{C124080C-645E-B34F-AD56-45D6ED60FB33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67" name="矩形">
            <a:extLst>
              <a:ext uri="{FF2B5EF4-FFF2-40B4-BE49-F238E27FC236}">
                <a16:creationId xmlns:a16="http://schemas.microsoft.com/office/drawing/2014/main" id="{02D75AE7-B8BD-8649-B880-2D629D7C1D20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68" name="IR Client">
            <a:extLst>
              <a:ext uri="{FF2B5EF4-FFF2-40B4-BE49-F238E27FC236}">
                <a16:creationId xmlns:a16="http://schemas.microsoft.com/office/drawing/2014/main" id="{84A0C3A2-2EDC-A544-AF03-1E042DD44259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69" name="r1*">
            <a:extLst>
              <a:ext uri="{FF2B5EF4-FFF2-40B4-BE49-F238E27FC236}">
                <a16:creationId xmlns:a16="http://schemas.microsoft.com/office/drawing/2014/main" id="{D4F551A2-86A5-5F4E-8CCD-51D770F5D119}"/>
              </a:ext>
            </a:extLst>
          </p:cNvPr>
          <p:cNvSpPr txBox="1"/>
          <p:nvPr/>
        </p:nvSpPr>
        <p:spPr>
          <a:xfrm>
            <a:off x="6140414" y="5650149"/>
            <a:ext cx="102367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70" name="r2">
            <a:extLst>
              <a:ext uri="{FF2B5EF4-FFF2-40B4-BE49-F238E27FC236}">
                <a16:creationId xmlns:a16="http://schemas.microsoft.com/office/drawing/2014/main" id="{F546AB8A-1A58-884E-83E0-7687C5DC283F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71" name="r3">
            <a:extLst>
              <a:ext uri="{FF2B5EF4-FFF2-40B4-BE49-F238E27FC236}">
                <a16:creationId xmlns:a16="http://schemas.microsoft.com/office/drawing/2014/main" id="{C3B5BB8E-A0F4-9149-A442-522FA0E340CB}"/>
              </a:ext>
            </a:extLst>
          </p:cNvPr>
          <p:cNvSpPr txBox="1"/>
          <p:nvPr/>
        </p:nvSpPr>
        <p:spPr>
          <a:xfrm>
            <a:off x="10671922" y="5659484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542A90-E8F6-2B42-A664-6C4F7D824316}"/>
              </a:ext>
            </a:extLst>
          </p:cNvPr>
          <p:cNvGrpSpPr/>
          <p:nvPr/>
        </p:nvGrpSpPr>
        <p:grpSpPr>
          <a:xfrm>
            <a:off x="8796303" y="2025313"/>
            <a:ext cx="4061341" cy="693174"/>
            <a:chOff x="8796303" y="2025313"/>
            <a:chExt cx="4061341" cy="693174"/>
          </a:xfrm>
        </p:grpSpPr>
        <p:sp>
          <p:nvSpPr>
            <p:cNvPr id="72" name="线条">
              <a:extLst>
                <a:ext uri="{FF2B5EF4-FFF2-40B4-BE49-F238E27FC236}">
                  <a16:creationId xmlns:a16="http://schemas.microsoft.com/office/drawing/2014/main" id="{C2C25D12-5B4A-9E4D-811D-A49BBE27573D}"/>
                </a:ext>
              </a:extLst>
            </p:cNvPr>
            <p:cNvSpPr/>
            <p:nvPr/>
          </p:nvSpPr>
          <p:spPr>
            <a:xfrm>
              <a:off x="8796303" y="2025313"/>
              <a:ext cx="1" cy="693174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73" name="① InvokeConsensus(Lock(a))">
              <a:extLst>
                <a:ext uri="{FF2B5EF4-FFF2-40B4-BE49-F238E27FC236}">
                  <a16:creationId xmlns:a16="http://schemas.microsoft.com/office/drawing/2014/main" id="{E6E5752E-2893-2C4B-A5E2-694E9FB867BB}"/>
                </a:ext>
              </a:extLst>
            </p:cNvPr>
            <p:cNvSpPr txBox="1"/>
            <p:nvPr/>
          </p:nvSpPr>
          <p:spPr>
            <a:xfrm>
              <a:off x="8882564" y="2282691"/>
              <a:ext cx="3975080" cy="369332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① </a:t>
              </a:r>
              <a:r>
                <a:rPr dirty="0" err="1">
                  <a:latin typeface="Candara" panose="020E0502030303020204" pitchFamily="34" charset="0"/>
                </a:rPr>
                <a:t>InvokeConsensus</a:t>
              </a:r>
              <a:r>
                <a:rPr dirty="0">
                  <a:latin typeface="Candara" panose="020E0502030303020204" pitchFamily="34" charset="0"/>
                </a:rPr>
                <a:t>(Lock(</a:t>
              </a:r>
              <a:r>
                <a:rPr lang="en-US" dirty="0">
                  <a:latin typeface="Candara" panose="020E0502030303020204" pitchFamily="34" charset="0"/>
                </a:rPr>
                <a:t>b</a:t>
              </a:r>
              <a:r>
                <a:rPr dirty="0">
                  <a:latin typeface="Candara" panose="020E0502030303020204" pitchFamily="34" charset="0"/>
                </a:rPr>
                <a:t>))</a:t>
              </a:r>
            </a:p>
          </p:txBody>
        </p:sp>
      </p:grpSp>
      <p:grpSp>
        <p:nvGrpSpPr>
          <p:cNvPr id="74" name="成组">
            <a:extLst>
              <a:ext uri="{FF2B5EF4-FFF2-40B4-BE49-F238E27FC236}">
                <a16:creationId xmlns:a16="http://schemas.microsoft.com/office/drawing/2014/main" id="{454FEBE2-990A-4F4B-A74F-6F1ABD1F327A}"/>
              </a:ext>
            </a:extLst>
          </p:cNvPr>
          <p:cNvGrpSpPr/>
          <p:nvPr/>
        </p:nvGrpSpPr>
        <p:grpSpPr>
          <a:xfrm>
            <a:off x="5583420" y="3454227"/>
            <a:ext cx="5614026" cy="1962376"/>
            <a:chOff x="-249162" y="-1"/>
            <a:chExt cx="5614025" cy="1962375"/>
          </a:xfrm>
        </p:grpSpPr>
        <p:grpSp>
          <p:nvGrpSpPr>
            <p:cNvPr id="75" name="成组">
              <a:extLst>
                <a:ext uri="{FF2B5EF4-FFF2-40B4-BE49-F238E27FC236}">
                  <a16:creationId xmlns:a16="http://schemas.microsoft.com/office/drawing/2014/main" id="{4A1BB637-6C08-664B-B5F1-3357B67CCDEB}"/>
                </a:ext>
              </a:extLst>
            </p:cNvPr>
            <p:cNvGrpSpPr/>
            <p:nvPr/>
          </p:nvGrpSpPr>
          <p:grpSpPr>
            <a:xfrm>
              <a:off x="916581" y="-1"/>
              <a:ext cx="4155362" cy="1428091"/>
              <a:chOff x="0" y="0"/>
              <a:chExt cx="4155361" cy="1428089"/>
            </a:xfrm>
          </p:grpSpPr>
          <p:sp>
            <p:nvSpPr>
              <p:cNvPr id="79" name="线条">
                <a:extLst>
                  <a:ext uri="{FF2B5EF4-FFF2-40B4-BE49-F238E27FC236}">
                    <a16:creationId xmlns:a16="http://schemas.microsoft.com/office/drawing/2014/main" id="{39D96954-223D-0949-9361-F50EF0709566}"/>
                  </a:ext>
                </a:extLst>
              </p:cNvPr>
              <p:cNvSpPr/>
              <p:nvPr/>
            </p:nvSpPr>
            <p:spPr>
              <a:xfrm flipH="1">
                <a:off x="-1" y="414"/>
                <a:ext cx="2030409" cy="1427676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80" name="线条">
                <a:extLst>
                  <a:ext uri="{FF2B5EF4-FFF2-40B4-BE49-F238E27FC236}">
                    <a16:creationId xmlns:a16="http://schemas.microsoft.com/office/drawing/2014/main" id="{A6B14FAD-8C53-1646-A2E4-8095042237FD}"/>
                  </a:ext>
                </a:extLst>
              </p:cNvPr>
              <p:cNvSpPr/>
              <p:nvPr/>
            </p:nvSpPr>
            <p:spPr>
              <a:xfrm flipH="1">
                <a:off x="2035656" y="0"/>
                <a:ext cx="1" cy="141811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81" name="线条">
                <a:extLst>
                  <a:ext uri="{FF2B5EF4-FFF2-40B4-BE49-F238E27FC236}">
                    <a16:creationId xmlns:a16="http://schemas.microsoft.com/office/drawing/2014/main" id="{50FCF504-EE00-0D4D-854B-51A2A858F613}"/>
                  </a:ext>
                </a:extLst>
              </p:cNvPr>
              <p:cNvSpPr/>
              <p:nvPr/>
            </p:nvSpPr>
            <p:spPr>
              <a:xfrm>
                <a:off x="2026126" y="583"/>
                <a:ext cx="2129236" cy="1427507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76" name="②propose-lock(a)">
              <a:extLst>
                <a:ext uri="{FF2B5EF4-FFF2-40B4-BE49-F238E27FC236}">
                  <a16:creationId xmlns:a16="http://schemas.microsoft.com/office/drawing/2014/main" id="{3C047631-5E68-1449-B94A-CC68AE540837}"/>
                </a:ext>
              </a:extLst>
            </p:cNvPr>
            <p:cNvSpPr/>
            <p:nvPr/>
          </p:nvSpPr>
          <p:spPr>
            <a:xfrm>
              <a:off x="-249162" y="507708"/>
              <a:ext cx="2180947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  <a:r>
                <a:rPr lang="en-US" dirty="0">
                  <a:latin typeface="Candara" panose="020E0502030303020204" pitchFamily="34" charset="0"/>
                </a:rPr>
                <a:t> Propose(Lock(b))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77" name="②">
              <a:extLst>
                <a:ext uri="{FF2B5EF4-FFF2-40B4-BE49-F238E27FC236}">
                  <a16:creationId xmlns:a16="http://schemas.microsoft.com/office/drawing/2014/main" id="{EA602C3C-30B1-E547-A702-5191FD8EC566}"/>
                </a:ext>
              </a:extLst>
            </p:cNvPr>
            <p:cNvSpPr/>
            <p:nvPr/>
          </p:nvSpPr>
          <p:spPr>
            <a:xfrm>
              <a:off x="2628623" y="69237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  <p:sp>
          <p:nvSpPr>
            <p:cNvPr id="78" name="②">
              <a:extLst>
                <a:ext uri="{FF2B5EF4-FFF2-40B4-BE49-F238E27FC236}">
                  <a16:creationId xmlns:a16="http://schemas.microsoft.com/office/drawing/2014/main" id="{E71CB386-8A75-BF44-9816-0B1E741E2EF1}"/>
                </a:ext>
              </a:extLst>
            </p:cNvPr>
            <p:cNvSpPr/>
            <p:nvPr/>
          </p:nvSpPr>
          <p:spPr>
            <a:xfrm>
              <a:off x="4094862" y="4712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312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Lock(b)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5FA23D-2FBA-A04C-BE88-BC2A13A2CB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InvokeConsensus(Lock(b))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Propose(Lock(b))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CN" dirty="0"/>
                  <a:t>ExecConsensus(Lock(b)), Reply(OK)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altLang="zh-CN" dirty="0"/>
                  <a:t>2</a:t>
                </a:r>
                <a:r>
                  <a:rPr lang="zh-CN" altLang="en-US" dirty="0"/>
                  <a:t> </a:t>
                </a:r>
                <a:r>
                  <a:rPr lang="en-CN" altLang="zh-CN" dirty="0"/>
                  <a:t>matching results</a:t>
                </a:r>
              </a:p>
              <a:p>
                <a:pPr marL="533395" lvl="1" indent="0">
                  <a:buNone/>
                </a:pP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2&lt;</m:t>
                    </m:r>
                    <m:d>
                      <m:dPr>
                        <m:begChr m:val="⌈"/>
                        <m:endChr m:val="⌉"/>
                        <m:ctrlPr>
                          <a:rPr lang="en-US" altLang="zh-CN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altLang="zh-CN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CN" altLang="zh-CN" dirty="0">
                    <a:solidFill>
                      <a:srgbClr val="C00000"/>
                    </a:solidFill>
                  </a:rPr>
                  <a:t>, slow path!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5FA23D-2FBA-A04C-BE88-BC2A13A2CB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18" t="-112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47</a:t>
            </a:fld>
            <a:endParaRPr kumimoji="1" lang="zh-CN" altLang="en-US" dirty="0"/>
          </a:p>
        </p:txBody>
      </p:sp>
      <p:sp>
        <p:nvSpPr>
          <p:cNvPr id="23" name="a">
            <a:extLst>
              <a:ext uri="{FF2B5EF4-FFF2-40B4-BE49-F238E27FC236}">
                <a16:creationId xmlns:a16="http://schemas.microsoft.com/office/drawing/2014/main" id="{7CD3A568-BD89-7841-82E7-13436DA4DEBE}"/>
              </a:ext>
            </a:extLst>
          </p:cNvPr>
          <p:cNvSpPr/>
          <p:nvPr/>
        </p:nvSpPr>
        <p:spPr>
          <a:xfrm>
            <a:off x="6118504" y="5012598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4" name="a">
            <a:extLst>
              <a:ext uri="{FF2B5EF4-FFF2-40B4-BE49-F238E27FC236}">
                <a16:creationId xmlns:a16="http://schemas.microsoft.com/office/drawing/2014/main" id="{CA0D7E9A-1E5A-0B40-92A4-22E92BEDAF9A}"/>
              </a:ext>
            </a:extLst>
          </p:cNvPr>
          <p:cNvSpPr/>
          <p:nvPr/>
        </p:nvSpPr>
        <p:spPr>
          <a:xfrm>
            <a:off x="81923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a">
            <a:extLst>
              <a:ext uri="{FF2B5EF4-FFF2-40B4-BE49-F238E27FC236}">
                <a16:creationId xmlns:a16="http://schemas.microsoft.com/office/drawing/2014/main" id="{A4CEB2CD-D794-4946-98F8-320F5B8E2C0B}"/>
              </a:ext>
            </a:extLst>
          </p:cNvPr>
          <p:cNvSpPr/>
          <p:nvPr/>
        </p:nvSpPr>
        <p:spPr>
          <a:xfrm>
            <a:off x="102661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6" name="IR Client">
            <a:extLst>
              <a:ext uri="{FF2B5EF4-FFF2-40B4-BE49-F238E27FC236}">
                <a16:creationId xmlns:a16="http://schemas.microsoft.com/office/drawing/2014/main" id="{2DDFA1AC-E19A-1B4D-854C-D16F81C99D8B}"/>
              </a:ext>
            </a:extLst>
          </p:cNvPr>
          <p:cNvSpPr/>
          <p:nvPr/>
        </p:nvSpPr>
        <p:spPr>
          <a:xfrm>
            <a:off x="8192304" y="282306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7" name="r1*">
            <a:extLst>
              <a:ext uri="{FF2B5EF4-FFF2-40B4-BE49-F238E27FC236}">
                <a16:creationId xmlns:a16="http://schemas.microsoft.com/office/drawing/2014/main" id="{1681E838-3F80-724F-B2FF-E0C17C6A8F24}"/>
              </a:ext>
            </a:extLst>
          </p:cNvPr>
          <p:cNvSpPr txBox="1"/>
          <p:nvPr/>
        </p:nvSpPr>
        <p:spPr>
          <a:xfrm>
            <a:off x="6363917" y="5718279"/>
            <a:ext cx="102367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8" name="r2">
            <a:extLst>
              <a:ext uri="{FF2B5EF4-FFF2-40B4-BE49-F238E27FC236}">
                <a16:creationId xmlns:a16="http://schemas.microsoft.com/office/drawing/2014/main" id="{02D2D692-3518-0D4A-A1C9-D6A39A30500D}"/>
              </a:ext>
            </a:extLst>
          </p:cNvPr>
          <p:cNvSpPr txBox="1"/>
          <p:nvPr/>
        </p:nvSpPr>
        <p:spPr>
          <a:xfrm>
            <a:off x="8776897" y="5730081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29" name="r3">
            <a:extLst>
              <a:ext uri="{FF2B5EF4-FFF2-40B4-BE49-F238E27FC236}">
                <a16:creationId xmlns:a16="http://schemas.microsoft.com/office/drawing/2014/main" id="{D89F18E7-D421-3243-AF50-844D1BA62A72}"/>
              </a:ext>
            </a:extLst>
          </p:cNvPr>
          <p:cNvSpPr txBox="1"/>
          <p:nvPr/>
        </p:nvSpPr>
        <p:spPr>
          <a:xfrm>
            <a:off x="10850697" y="5730081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D54840-7199-6C46-B843-7E128CF0DB1A}"/>
              </a:ext>
            </a:extLst>
          </p:cNvPr>
          <p:cNvGrpSpPr/>
          <p:nvPr/>
        </p:nvGrpSpPr>
        <p:grpSpPr>
          <a:xfrm>
            <a:off x="8617516" y="3534798"/>
            <a:ext cx="2435247" cy="1428092"/>
            <a:chOff x="8617516" y="3534798"/>
            <a:chExt cx="2435247" cy="1428092"/>
          </a:xfrm>
        </p:grpSpPr>
        <p:sp>
          <p:nvSpPr>
            <p:cNvPr id="38" name="线条">
              <a:extLst>
                <a:ext uri="{FF2B5EF4-FFF2-40B4-BE49-F238E27FC236}">
                  <a16:creationId xmlns:a16="http://schemas.microsoft.com/office/drawing/2014/main" id="{68E0FC60-68E5-6542-9054-EEDD48689268}"/>
                </a:ext>
              </a:extLst>
            </p:cNvPr>
            <p:cNvSpPr/>
            <p:nvPr/>
          </p:nvSpPr>
          <p:spPr>
            <a:xfrm flipH="1">
              <a:off x="8933055" y="3534798"/>
              <a:ext cx="1" cy="141811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9" name="线条">
              <a:extLst>
                <a:ext uri="{FF2B5EF4-FFF2-40B4-BE49-F238E27FC236}">
                  <a16:creationId xmlns:a16="http://schemas.microsoft.com/office/drawing/2014/main" id="{FE93757C-ABA1-1D49-AFD0-379AB8B84362}"/>
                </a:ext>
              </a:extLst>
            </p:cNvPr>
            <p:cNvSpPr/>
            <p:nvPr/>
          </p:nvSpPr>
          <p:spPr>
            <a:xfrm>
              <a:off x="9130654" y="3550496"/>
              <a:ext cx="1922109" cy="141239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5" name="③">
              <a:extLst>
                <a:ext uri="{FF2B5EF4-FFF2-40B4-BE49-F238E27FC236}">
                  <a16:creationId xmlns:a16="http://schemas.microsoft.com/office/drawing/2014/main" id="{C094855F-CB7A-EB46-9BF1-876D4F016417}"/>
                </a:ext>
              </a:extLst>
            </p:cNvPr>
            <p:cNvSpPr txBox="1"/>
            <p:nvPr/>
          </p:nvSpPr>
          <p:spPr>
            <a:xfrm>
              <a:off x="8617516" y="4238381"/>
              <a:ext cx="137954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  <a:r>
                <a:rPr lang="en-US" dirty="0">
                  <a:latin typeface="Candara" panose="020E0502030303020204" pitchFamily="34" charset="0"/>
                </a:rPr>
                <a:t> Reply(OK)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6" name="③">
              <a:extLst>
                <a:ext uri="{FF2B5EF4-FFF2-40B4-BE49-F238E27FC236}">
                  <a16:creationId xmlns:a16="http://schemas.microsoft.com/office/drawing/2014/main" id="{75085940-C24E-C845-A115-D3E62073C555}"/>
                </a:ext>
              </a:extLst>
            </p:cNvPr>
            <p:cNvSpPr txBox="1"/>
            <p:nvPr/>
          </p:nvSpPr>
          <p:spPr>
            <a:xfrm>
              <a:off x="10157437" y="4044372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920053-269F-F14D-8D29-83ED86EBD888}"/>
              </a:ext>
            </a:extLst>
          </p:cNvPr>
          <p:cNvGrpSpPr/>
          <p:nvPr/>
        </p:nvGrpSpPr>
        <p:grpSpPr>
          <a:xfrm>
            <a:off x="6118504" y="4999703"/>
            <a:ext cx="5713150" cy="1293655"/>
            <a:chOff x="6118503" y="5010174"/>
            <a:chExt cx="5713150" cy="1293655"/>
          </a:xfrm>
        </p:grpSpPr>
        <p:sp>
          <p:nvSpPr>
            <p:cNvPr id="44" name="③">
              <a:extLst>
                <a:ext uri="{FF2B5EF4-FFF2-40B4-BE49-F238E27FC236}">
                  <a16:creationId xmlns:a16="http://schemas.microsoft.com/office/drawing/2014/main" id="{99D4088A-DC86-2F4F-A6A2-9B2F18CAC8E6}"/>
                </a:ext>
              </a:extLst>
            </p:cNvPr>
            <p:cNvSpPr txBox="1"/>
            <p:nvPr/>
          </p:nvSpPr>
          <p:spPr>
            <a:xfrm>
              <a:off x="11108515" y="5894888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③</a:t>
              </a:r>
            </a:p>
          </p:txBody>
        </p:sp>
        <p:sp>
          <p:nvSpPr>
            <p:cNvPr id="41" name="③ExecConsensus">
              <a:extLst>
                <a:ext uri="{FF2B5EF4-FFF2-40B4-BE49-F238E27FC236}">
                  <a16:creationId xmlns:a16="http://schemas.microsoft.com/office/drawing/2014/main" id="{5534E64A-C802-264E-83BC-B9E171D9E6E1}"/>
                </a:ext>
              </a:extLst>
            </p:cNvPr>
            <p:cNvSpPr txBox="1"/>
            <p:nvPr/>
          </p:nvSpPr>
          <p:spPr>
            <a:xfrm>
              <a:off x="7797619" y="5903078"/>
              <a:ext cx="2791788" cy="4007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lnSpc>
                  <a:spcPct val="120000"/>
                </a:lnSpc>
                <a:spcBef>
                  <a:spcPts val="1200"/>
                </a:spcBef>
                <a:defRPr sz="1700">
                  <a:solidFill>
                    <a:srgbClr val="404040"/>
                  </a:solidFill>
                  <a:latin typeface="Cabin"/>
                  <a:ea typeface="Cabin"/>
                  <a:cs typeface="Cabin"/>
                  <a:sym typeface="Cabin"/>
                </a:defRPr>
              </a:lvl1pPr>
            </a:lstStyle>
            <a:p>
              <a:r>
                <a:rPr sz="1800" dirty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③</a:t>
              </a:r>
              <a:r>
                <a:rPr lang="en-US" sz="1800" dirty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 </a:t>
              </a:r>
              <a:r>
                <a:rPr sz="1800" dirty="0" err="1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ExecConsensus</a:t>
              </a:r>
              <a:r>
                <a:rPr lang="en-US" sz="1800" dirty="0">
                  <a:solidFill>
                    <a:schemeClr val="tx1"/>
                  </a:solidFill>
                  <a:latin typeface="Candara" panose="020E0502030303020204" pitchFamily="34" charset="0"/>
                  <a:ea typeface="+mn-ea"/>
                  <a:cs typeface="+mn-cs"/>
                </a:rPr>
                <a:t>(Lock(b))</a:t>
              </a:r>
              <a:endParaRPr sz="1800" dirty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+mn-cs"/>
              </a:endParaRPr>
            </a:p>
          </p:txBody>
        </p:sp>
        <p:sp>
          <p:nvSpPr>
            <p:cNvPr id="48" name="a">
              <a:extLst>
                <a:ext uri="{FF2B5EF4-FFF2-40B4-BE49-F238E27FC236}">
                  <a16:creationId xmlns:a16="http://schemas.microsoft.com/office/drawing/2014/main" id="{10F7BEDC-B3BB-5A4F-8DEF-7D3E1EAD6EFC}"/>
                </a:ext>
              </a:extLst>
            </p:cNvPr>
            <p:cNvSpPr/>
            <p:nvPr/>
          </p:nvSpPr>
          <p:spPr>
            <a:xfrm>
              <a:off x="6118503" y="5020077"/>
              <a:ext cx="1565551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  <a:prstDash val="sysDot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dirty="0">
                  <a:solidFill>
                    <a:schemeClr val="tx1"/>
                  </a:solidFill>
                  <a:latin typeface="Candara" panose="020E0502030303020204" pitchFamily="34" charset="0"/>
                </a:rPr>
                <a:t>a</a:t>
              </a:r>
              <a:endParaRPr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49" name="a">
              <a:extLst>
                <a:ext uri="{FF2B5EF4-FFF2-40B4-BE49-F238E27FC236}">
                  <a16:creationId xmlns:a16="http://schemas.microsoft.com/office/drawing/2014/main" id="{D72DB3E7-6C4A-A248-A61D-C4F82D135383}"/>
                </a:ext>
              </a:extLst>
            </p:cNvPr>
            <p:cNvSpPr/>
            <p:nvPr/>
          </p:nvSpPr>
          <p:spPr>
            <a:xfrm>
              <a:off x="8192304" y="5010175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a</a:t>
              </a:r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, b</a:t>
              </a:r>
            </a:p>
          </p:txBody>
        </p:sp>
        <p:sp>
          <p:nvSpPr>
            <p:cNvPr id="50" name="a">
              <a:extLst>
                <a:ext uri="{FF2B5EF4-FFF2-40B4-BE49-F238E27FC236}">
                  <a16:creationId xmlns:a16="http://schemas.microsoft.com/office/drawing/2014/main" id="{7013DA13-C5F9-D043-8DF6-3ABAD5F5A4F2}"/>
                </a:ext>
              </a:extLst>
            </p:cNvPr>
            <p:cNvSpPr/>
            <p:nvPr/>
          </p:nvSpPr>
          <p:spPr>
            <a:xfrm>
              <a:off x="10266103" y="5010174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>
              <a:lvl1pPr algn="ctr">
                <a:defRPr>
                  <a:solidFill>
                    <a:schemeClr val="accent1"/>
                  </a:solidFill>
                </a:defRPr>
              </a:lvl1pPr>
            </a:lstStyle>
            <a:p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a</a:t>
              </a:r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, b</a:t>
              </a:r>
            </a:p>
          </p:txBody>
        </p:sp>
      </p:grpSp>
      <p:sp>
        <p:nvSpPr>
          <p:cNvPr id="31" name="④results {ok, ok, ok }">
            <a:extLst>
              <a:ext uri="{FF2B5EF4-FFF2-40B4-BE49-F238E27FC236}">
                <a16:creationId xmlns:a16="http://schemas.microsoft.com/office/drawing/2014/main" id="{40D90AA3-7ADB-CF47-BEFB-2DCE259D1891}"/>
              </a:ext>
            </a:extLst>
          </p:cNvPr>
          <p:cNvSpPr txBox="1"/>
          <p:nvPr/>
        </p:nvSpPr>
        <p:spPr>
          <a:xfrm>
            <a:off x="9545934" y="2452524"/>
            <a:ext cx="2646066" cy="369332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④</a:t>
            </a:r>
            <a:r>
              <a:rPr lang="en-US" dirty="0">
                <a:latin typeface="Candara" panose="020E0502030303020204" pitchFamily="34" charset="0"/>
              </a:rPr>
              <a:t> R</a:t>
            </a:r>
            <a:r>
              <a:rPr dirty="0">
                <a:latin typeface="Candara" panose="020E0502030303020204" pitchFamily="34" charset="0"/>
              </a:rPr>
              <a:t>esults {</a:t>
            </a:r>
            <a:r>
              <a:rPr lang="en-US" dirty="0">
                <a:latin typeface="Candara" panose="020E0502030303020204" pitchFamily="34" charset="0"/>
              </a:rPr>
              <a:t>OK, OK</a:t>
            </a:r>
            <a:r>
              <a:rPr dirty="0">
                <a:latin typeface="Candara" panose="020E0502030303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775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Lock(b)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2127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dirty="0"/>
              <a:t>InvokeConsensus(Lock(b))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Propose(Lock(b))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ExecConsensus(Lock(b)), Reply(OK)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2</a:t>
            </a:r>
            <a:r>
              <a:rPr lang="zh-CN" altLang="en-US" dirty="0"/>
              <a:t> </a:t>
            </a:r>
            <a:r>
              <a:rPr lang="en-CN" altLang="zh-CN" dirty="0"/>
              <a:t>matching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Decide(results) -&gt; OK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Finalize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48</a:t>
            </a:fld>
            <a:endParaRPr kumimoji="1" lang="zh-CN" altLang="en-US" dirty="0"/>
          </a:p>
        </p:txBody>
      </p:sp>
      <p:sp>
        <p:nvSpPr>
          <p:cNvPr id="33" name="矩形">
            <a:extLst>
              <a:ext uri="{FF2B5EF4-FFF2-40B4-BE49-F238E27FC236}">
                <a16:creationId xmlns:a16="http://schemas.microsoft.com/office/drawing/2014/main" id="{3D3E6BE6-0817-9048-A408-A9B42A4CD6EA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4" name="矩形">
            <a:extLst>
              <a:ext uri="{FF2B5EF4-FFF2-40B4-BE49-F238E27FC236}">
                <a16:creationId xmlns:a16="http://schemas.microsoft.com/office/drawing/2014/main" id="{44D67D18-B27D-F344-906D-D9F4AB7C049A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7" name="矩形">
            <a:extLst>
              <a:ext uri="{FF2B5EF4-FFF2-40B4-BE49-F238E27FC236}">
                <a16:creationId xmlns:a16="http://schemas.microsoft.com/office/drawing/2014/main" id="{52A54323-1A63-4E49-9845-1D692A831C30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0" name="IR Client">
            <a:extLst>
              <a:ext uri="{FF2B5EF4-FFF2-40B4-BE49-F238E27FC236}">
                <a16:creationId xmlns:a16="http://schemas.microsoft.com/office/drawing/2014/main" id="{0083E7B1-B31C-FD43-9BD1-C685F38507A5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42" name="r1*">
            <a:extLst>
              <a:ext uri="{FF2B5EF4-FFF2-40B4-BE49-F238E27FC236}">
                <a16:creationId xmlns:a16="http://schemas.microsoft.com/office/drawing/2014/main" id="{F2EAFBAF-A43D-0A4D-82B3-817083D9B150}"/>
              </a:ext>
            </a:extLst>
          </p:cNvPr>
          <p:cNvSpPr txBox="1"/>
          <p:nvPr/>
        </p:nvSpPr>
        <p:spPr>
          <a:xfrm>
            <a:off x="6215683" y="5640814"/>
            <a:ext cx="102367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43" name="r2">
            <a:extLst>
              <a:ext uri="{FF2B5EF4-FFF2-40B4-BE49-F238E27FC236}">
                <a16:creationId xmlns:a16="http://schemas.microsoft.com/office/drawing/2014/main" id="{F794EC09-EEC6-E64E-B436-E93F933D6307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45" name="r3">
            <a:extLst>
              <a:ext uri="{FF2B5EF4-FFF2-40B4-BE49-F238E27FC236}">
                <a16:creationId xmlns:a16="http://schemas.microsoft.com/office/drawing/2014/main" id="{6BD539AE-8E65-8B4D-9239-FA68A8641D28}"/>
              </a:ext>
            </a:extLst>
          </p:cNvPr>
          <p:cNvSpPr txBox="1"/>
          <p:nvPr/>
        </p:nvSpPr>
        <p:spPr>
          <a:xfrm>
            <a:off x="10671922" y="5659484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52" name="成组">
            <a:extLst>
              <a:ext uri="{FF2B5EF4-FFF2-40B4-BE49-F238E27FC236}">
                <a16:creationId xmlns:a16="http://schemas.microsoft.com/office/drawing/2014/main" id="{D0CA8F92-205B-4340-B0C2-FC0DC5BAF1FB}"/>
              </a:ext>
            </a:extLst>
          </p:cNvPr>
          <p:cNvGrpSpPr/>
          <p:nvPr/>
        </p:nvGrpSpPr>
        <p:grpSpPr>
          <a:xfrm>
            <a:off x="6486934" y="3454227"/>
            <a:ext cx="4710512" cy="1962376"/>
            <a:chOff x="654352" y="-1"/>
            <a:chExt cx="4710511" cy="1962375"/>
          </a:xfrm>
        </p:grpSpPr>
        <p:grpSp>
          <p:nvGrpSpPr>
            <p:cNvPr id="53" name="成组">
              <a:extLst>
                <a:ext uri="{FF2B5EF4-FFF2-40B4-BE49-F238E27FC236}">
                  <a16:creationId xmlns:a16="http://schemas.microsoft.com/office/drawing/2014/main" id="{3CD06C7E-C48E-0D44-B3AF-87CC2900019D}"/>
                </a:ext>
              </a:extLst>
            </p:cNvPr>
            <p:cNvGrpSpPr/>
            <p:nvPr/>
          </p:nvGrpSpPr>
          <p:grpSpPr>
            <a:xfrm>
              <a:off x="916581" y="-1"/>
              <a:ext cx="4155362" cy="1428091"/>
              <a:chOff x="0" y="0"/>
              <a:chExt cx="4155361" cy="1428089"/>
            </a:xfrm>
          </p:grpSpPr>
          <p:sp>
            <p:nvSpPr>
              <p:cNvPr id="57" name="线条">
                <a:extLst>
                  <a:ext uri="{FF2B5EF4-FFF2-40B4-BE49-F238E27FC236}">
                    <a16:creationId xmlns:a16="http://schemas.microsoft.com/office/drawing/2014/main" id="{3BEB6496-4E95-054B-8722-44ACD4C6CEFC}"/>
                  </a:ext>
                </a:extLst>
              </p:cNvPr>
              <p:cNvSpPr/>
              <p:nvPr/>
            </p:nvSpPr>
            <p:spPr>
              <a:xfrm flipH="1">
                <a:off x="-1" y="414"/>
                <a:ext cx="2030409" cy="1427676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58" name="线条">
                <a:extLst>
                  <a:ext uri="{FF2B5EF4-FFF2-40B4-BE49-F238E27FC236}">
                    <a16:creationId xmlns:a16="http://schemas.microsoft.com/office/drawing/2014/main" id="{09B4FD01-1461-D84C-928C-739F349F2F4D}"/>
                  </a:ext>
                </a:extLst>
              </p:cNvPr>
              <p:cNvSpPr/>
              <p:nvPr/>
            </p:nvSpPr>
            <p:spPr>
              <a:xfrm flipH="1">
                <a:off x="2035656" y="0"/>
                <a:ext cx="1" cy="141811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59" name="线条">
                <a:extLst>
                  <a:ext uri="{FF2B5EF4-FFF2-40B4-BE49-F238E27FC236}">
                    <a16:creationId xmlns:a16="http://schemas.microsoft.com/office/drawing/2014/main" id="{649C0387-4E96-A54A-BCB8-7B7571D31D94}"/>
                  </a:ext>
                </a:extLst>
              </p:cNvPr>
              <p:cNvSpPr/>
              <p:nvPr/>
            </p:nvSpPr>
            <p:spPr>
              <a:xfrm>
                <a:off x="2026126" y="583"/>
                <a:ext cx="2129236" cy="1427507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54" name="②propose-lock(a)">
              <a:extLst>
                <a:ext uri="{FF2B5EF4-FFF2-40B4-BE49-F238E27FC236}">
                  <a16:creationId xmlns:a16="http://schemas.microsoft.com/office/drawing/2014/main" id="{FD9C420C-59E2-9441-A68B-688B07753AFA}"/>
                </a:ext>
              </a:extLst>
            </p:cNvPr>
            <p:cNvSpPr/>
            <p:nvPr/>
          </p:nvSpPr>
          <p:spPr>
            <a:xfrm>
              <a:off x="654352" y="471230"/>
              <a:ext cx="1238417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 Finalize</a:t>
              </a:r>
            </a:p>
          </p:txBody>
        </p:sp>
        <p:sp>
          <p:nvSpPr>
            <p:cNvPr id="55" name="②">
              <a:extLst>
                <a:ext uri="{FF2B5EF4-FFF2-40B4-BE49-F238E27FC236}">
                  <a16:creationId xmlns:a16="http://schemas.microsoft.com/office/drawing/2014/main" id="{57DACA08-C847-B048-9971-99660BF024CB}"/>
                </a:ext>
              </a:extLst>
            </p:cNvPr>
            <p:cNvSpPr/>
            <p:nvPr/>
          </p:nvSpPr>
          <p:spPr>
            <a:xfrm>
              <a:off x="2628623" y="69237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56" name="②">
              <a:extLst>
                <a:ext uri="{FF2B5EF4-FFF2-40B4-BE49-F238E27FC236}">
                  <a16:creationId xmlns:a16="http://schemas.microsoft.com/office/drawing/2014/main" id="{185F4B7F-3A2A-2A46-9653-62FF8173B7D4}"/>
                </a:ext>
              </a:extLst>
            </p:cNvPr>
            <p:cNvSpPr/>
            <p:nvPr/>
          </p:nvSpPr>
          <p:spPr>
            <a:xfrm>
              <a:off x="4094862" y="4712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⑥</a:t>
              </a:r>
              <a:endParaRPr dirty="0">
                <a:latin typeface="Candara" panose="020E0502030303020204" pitchFamily="34" charset="0"/>
              </a:endParaRPr>
            </a:p>
          </p:txBody>
        </p:sp>
      </p:grpSp>
      <p:sp>
        <p:nvSpPr>
          <p:cNvPr id="60" name="⑤decide(results) = ok">
            <a:extLst>
              <a:ext uri="{FF2B5EF4-FFF2-40B4-BE49-F238E27FC236}">
                <a16:creationId xmlns:a16="http://schemas.microsoft.com/office/drawing/2014/main" id="{20CBB035-17EB-6C41-A20B-4B9337669C05}"/>
              </a:ext>
            </a:extLst>
          </p:cNvPr>
          <p:cNvSpPr txBox="1"/>
          <p:nvPr/>
        </p:nvSpPr>
        <p:spPr>
          <a:xfrm>
            <a:off x="9579079" y="2787111"/>
            <a:ext cx="2732065" cy="369332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⑤</a:t>
            </a:r>
            <a:r>
              <a:rPr lang="en-US" dirty="0">
                <a:latin typeface="Candara" panose="020E0502030303020204" pitchFamily="34" charset="0"/>
              </a:rPr>
              <a:t>D</a:t>
            </a:r>
            <a:r>
              <a:rPr dirty="0">
                <a:latin typeface="Candara" panose="020E0502030303020204" pitchFamily="34" charset="0"/>
              </a:rPr>
              <a:t>ecide(results) </a:t>
            </a:r>
            <a:r>
              <a:rPr lang="en-US" dirty="0">
                <a:latin typeface="Candara" panose="020E0502030303020204" pitchFamily="34" charset="0"/>
              </a:rPr>
              <a:t>-&gt; OK</a:t>
            </a:r>
            <a:endParaRPr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13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Lock(b)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n-CN" altLang="zh-CN" dirty="0"/>
              <a:t>Confirm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n-CN" altLang="zh-CN" dirty="0"/>
              <a:t>Collect f+1 confirms, return 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49</a:t>
            </a:fld>
            <a:endParaRPr kumimoji="1" lang="zh-CN" altLang="en-US" dirty="0"/>
          </a:p>
        </p:txBody>
      </p:sp>
      <p:sp>
        <p:nvSpPr>
          <p:cNvPr id="23" name="a">
            <a:extLst>
              <a:ext uri="{FF2B5EF4-FFF2-40B4-BE49-F238E27FC236}">
                <a16:creationId xmlns:a16="http://schemas.microsoft.com/office/drawing/2014/main" id="{7CD3A568-BD89-7841-82E7-13436DA4DEBE}"/>
              </a:ext>
            </a:extLst>
          </p:cNvPr>
          <p:cNvSpPr/>
          <p:nvPr/>
        </p:nvSpPr>
        <p:spPr>
          <a:xfrm>
            <a:off x="6118504" y="5012598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4" name="a">
            <a:extLst>
              <a:ext uri="{FF2B5EF4-FFF2-40B4-BE49-F238E27FC236}">
                <a16:creationId xmlns:a16="http://schemas.microsoft.com/office/drawing/2014/main" id="{CA0D7E9A-1E5A-0B40-92A4-22E92BEDAF9A}"/>
              </a:ext>
            </a:extLst>
          </p:cNvPr>
          <p:cNvSpPr/>
          <p:nvPr/>
        </p:nvSpPr>
        <p:spPr>
          <a:xfrm>
            <a:off x="81923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a, b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a">
            <a:extLst>
              <a:ext uri="{FF2B5EF4-FFF2-40B4-BE49-F238E27FC236}">
                <a16:creationId xmlns:a16="http://schemas.microsoft.com/office/drawing/2014/main" id="{A4CEB2CD-D794-4946-98F8-320F5B8E2C0B}"/>
              </a:ext>
            </a:extLst>
          </p:cNvPr>
          <p:cNvSpPr/>
          <p:nvPr/>
        </p:nvSpPr>
        <p:spPr>
          <a:xfrm>
            <a:off x="10266104" y="501259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</a:rPr>
              <a:t>a, b</a:t>
            </a:r>
            <a:endParaRPr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6" name="IR Client">
            <a:extLst>
              <a:ext uri="{FF2B5EF4-FFF2-40B4-BE49-F238E27FC236}">
                <a16:creationId xmlns:a16="http://schemas.microsoft.com/office/drawing/2014/main" id="{2DDFA1AC-E19A-1B4D-854C-D16F81C99D8B}"/>
              </a:ext>
            </a:extLst>
          </p:cNvPr>
          <p:cNvSpPr/>
          <p:nvPr/>
        </p:nvSpPr>
        <p:spPr>
          <a:xfrm>
            <a:off x="8192304" y="2823068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7" name="r1*">
            <a:extLst>
              <a:ext uri="{FF2B5EF4-FFF2-40B4-BE49-F238E27FC236}">
                <a16:creationId xmlns:a16="http://schemas.microsoft.com/office/drawing/2014/main" id="{1681E838-3F80-724F-B2FF-E0C17C6A8F24}"/>
              </a:ext>
            </a:extLst>
          </p:cNvPr>
          <p:cNvSpPr txBox="1"/>
          <p:nvPr/>
        </p:nvSpPr>
        <p:spPr>
          <a:xfrm>
            <a:off x="6363917" y="5718279"/>
            <a:ext cx="102367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8" name="r2">
            <a:extLst>
              <a:ext uri="{FF2B5EF4-FFF2-40B4-BE49-F238E27FC236}">
                <a16:creationId xmlns:a16="http://schemas.microsoft.com/office/drawing/2014/main" id="{02D2D692-3518-0D4A-A1C9-D6A39A30500D}"/>
              </a:ext>
            </a:extLst>
          </p:cNvPr>
          <p:cNvSpPr txBox="1"/>
          <p:nvPr/>
        </p:nvSpPr>
        <p:spPr>
          <a:xfrm>
            <a:off x="8776897" y="5730081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29" name="r3">
            <a:extLst>
              <a:ext uri="{FF2B5EF4-FFF2-40B4-BE49-F238E27FC236}">
                <a16:creationId xmlns:a16="http://schemas.microsoft.com/office/drawing/2014/main" id="{D89F18E7-D421-3243-AF50-844D1BA62A72}"/>
              </a:ext>
            </a:extLst>
          </p:cNvPr>
          <p:cNvSpPr txBox="1"/>
          <p:nvPr/>
        </p:nvSpPr>
        <p:spPr>
          <a:xfrm>
            <a:off x="10850697" y="5730081"/>
            <a:ext cx="28629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D54840-7199-6C46-B843-7E128CF0DB1A}"/>
              </a:ext>
            </a:extLst>
          </p:cNvPr>
          <p:cNvGrpSpPr/>
          <p:nvPr/>
        </p:nvGrpSpPr>
        <p:grpSpPr>
          <a:xfrm>
            <a:off x="8617516" y="3534798"/>
            <a:ext cx="2435247" cy="1428092"/>
            <a:chOff x="8617516" y="3534798"/>
            <a:chExt cx="2435247" cy="1428092"/>
          </a:xfrm>
        </p:grpSpPr>
        <p:sp>
          <p:nvSpPr>
            <p:cNvPr id="38" name="线条">
              <a:extLst>
                <a:ext uri="{FF2B5EF4-FFF2-40B4-BE49-F238E27FC236}">
                  <a16:creationId xmlns:a16="http://schemas.microsoft.com/office/drawing/2014/main" id="{68E0FC60-68E5-6542-9054-EEDD48689268}"/>
                </a:ext>
              </a:extLst>
            </p:cNvPr>
            <p:cNvSpPr/>
            <p:nvPr/>
          </p:nvSpPr>
          <p:spPr>
            <a:xfrm flipH="1">
              <a:off x="8933055" y="3534798"/>
              <a:ext cx="1" cy="141811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9" name="线条">
              <a:extLst>
                <a:ext uri="{FF2B5EF4-FFF2-40B4-BE49-F238E27FC236}">
                  <a16:creationId xmlns:a16="http://schemas.microsoft.com/office/drawing/2014/main" id="{FE93757C-ABA1-1D49-AFD0-379AB8B84362}"/>
                </a:ext>
              </a:extLst>
            </p:cNvPr>
            <p:cNvSpPr/>
            <p:nvPr/>
          </p:nvSpPr>
          <p:spPr>
            <a:xfrm>
              <a:off x="9130654" y="3550496"/>
              <a:ext cx="1922109" cy="141239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5" name="③">
              <a:extLst>
                <a:ext uri="{FF2B5EF4-FFF2-40B4-BE49-F238E27FC236}">
                  <a16:creationId xmlns:a16="http://schemas.microsoft.com/office/drawing/2014/main" id="{C094855F-CB7A-EB46-9BF1-876D4F016417}"/>
                </a:ext>
              </a:extLst>
            </p:cNvPr>
            <p:cNvSpPr txBox="1"/>
            <p:nvPr/>
          </p:nvSpPr>
          <p:spPr>
            <a:xfrm>
              <a:off x="8617516" y="4238381"/>
              <a:ext cx="1201609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⑦ Confirm </a:t>
              </a:r>
            </a:p>
          </p:txBody>
        </p:sp>
        <p:sp>
          <p:nvSpPr>
            <p:cNvPr id="36" name="③">
              <a:extLst>
                <a:ext uri="{FF2B5EF4-FFF2-40B4-BE49-F238E27FC236}">
                  <a16:creationId xmlns:a16="http://schemas.microsoft.com/office/drawing/2014/main" id="{75085940-C24E-C845-A115-D3E62073C555}"/>
                </a:ext>
              </a:extLst>
            </p:cNvPr>
            <p:cNvSpPr txBox="1"/>
            <p:nvPr/>
          </p:nvSpPr>
          <p:spPr>
            <a:xfrm>
              <a:off x="10157437" y="4044372"/>
              <a:ext cx="323163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⑦</a:t>
              </a:r>
              <a:endParaRPr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680FE29-99CA-2740-84B7-E7EA1E59D20C}"/>
              </a:ext>
            </a:extLst>
          </p:cNvPr>
          <p:cNvGrpSpPr/>
          <p:nvPr/>
        </p:nvGrpSpPr>
        <p:grpSpPr>
          <a:xfrm>
            <a:off x="8775290" y="2118347"/>
            <a:ext cx="4082354" cy="634124"/>
            <a:chOff x="8775290" y="2118347"/>
            <a:chExt cx="4082354" cy="634124"/>
          </a:xfrm>
        </p:grpSpPr>
        <p:sp>
          <p:nvSpPr>
            <p:cNvPr id="32" name="线条">
              <a:extLst>
                <a:ext uri="{FF2B5EF4-FFF2-40B4-BE49-F238E27FC236}">
                  <a16:creationId xmlns:a16="http://schemas.microsoft.com/office/drawing/2014/main" id="{57ABB4B2-B995-FF47-88C3-88C0F5D79E95}"/>
                </a:ext>
              </a:extLst>
            </p:cNvPr>
            <p:cNvSpPr/>
            <p:nvPr/>
          </p:nvSpPr>
          <p:spPr>
            <a:xfrm flipH="1" flipV="1">
              <a:off x="8775290" y="2118347"/>
              <a:ext cx="0" cy="634124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33" name="① InvokeConsensus(Lock(a))">
              <a:extLst>
                <a:ext uri="{FF2B5EF4-FFF2-40B4-BE49-F238E27FC236}">
                  <a16:creationId xmlns:a16="http://schemas.microsoft.com/office/drawing/2014/main" id="{B6345A11-7D34-184C-8195-ED9A5342BC17}"/>
                </a:ext>
              </a:extLst>
            </p:cNvPr>
            <p:cNvSpPr txBox="1"/>
            <p:nvPr/>
          </p:nvSpPr>
          <p:spPr>
            <a:xfrm>
              <a:off x="8882564" y="2282691"/>
              <a:ext cx="3975080" cy="369332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⑧ Collect f+1 confirms, 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35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Unlock(a)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InvokeInconsistent(Unlock(a))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Propose(Unlock(a))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50</a:t>
            </a:fld>
            <a:endParaRPr kumimoji="1" lang="zh-CN" altLang="en-US" dirty="0"/>
          </a:p>
        </p:txBody>
      </p:sp>
      <p:sp>
        <p:nvSpPr>
          <p:cNvPr id="18" name="矩形">
            <a:extLst>
              <a:ext uri="{FF2B5EF4-FFF2-40B4-BE49-F238E27FC236}">
                <a16:creationId xmlns:a16="http://schemas.microsoft.com/office/drawing/2014/main" id="{EF138FD0-B027-1247-B091-34C3965EE271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19" name="矩形">
            <a:extLst>
              <a:ext uri="{FF2B5EF4-FFF2-40B4-BE49-F238E27FC236}">
                <a16:creationId xmlns:a16="http://schemas.microsoft.com/office/drawing/2014/main" id="{F9711825-8966-A44C-B227-0C4447BA0490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0" name="矩形">
            <a:extLst>
              <a:ext uri="{FF2B5EF4-FFF2-40B4-BE49-F238E27FC236}">
                <a16:creationId xmlns:a16="http://schemas.microsoft.com/office/drawing/2014/main" id="{CB69AACB-4A6C-7A40-9684-0AB0F105FE2D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1" name="IR Client">
            <a:extLst>
              <a:ext uri="{FF2B5EF4-FFF2-40B4-BE49-F238E27FC236}">
                <a16:creationId xmlns:a16="http://schemas.microsoft.com/office/drawing/2014/main" id="{405B8497-6A7C-DE4F-8641-4C40D59699CF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2" name="r1*">
            <a:extLst>
              <a:ext uri="{FF2B5EF4-FFF2-40B4-BE49-F238E27FC236}">
                <a16:creationId xmlns:a16="http://schemas.microsoft.com/office/drawing/2014/main" id="{B47D4284-ECC2-5D44-8DA1-F980A8E1546C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30" name="r2">
            <a:extLst>
              <a:ext uri="{FF2B5EF4-FFF2-40B4-BE49-F238E27FC236}">
                <a16:creationId xmlns:a16="http://schemas.microsoft.com/office/drawing/2014/main" id="{9B07DD0A-8CB2-6246-A3AF-959B8B69CF2B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32" name="r3">
            <a:extLst>
              <a:ext uri="{FF2B5EF4-FFF2-40B4-BE49-F238E27FC236}">
                <a16:creationId xmlns:a16="http://schemas.microsoft.com/office/drawing/2014/main" id="{A3BD267D-93C2-674D-AC1A-4F090CB014CF}"/>
              </a:ext>
            </a:extLst>
          </p:cNvPr>
          <p:cNvSpPr txBox="1"/>
          <p:nvPr/>
        </p:nvSpPr>
        <p:spPr>
          <a:xfrm>
            <a:off x="10371048" y="5659484"/>
            <a:ext cx="1066957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grpSp>
        <p:nvGrpSpPr>
          <p:cNvPr id="33" name="成组">
            <a:extLst>
              <a:ext uri="{FF2B5EF4-FFF2-40B4-BE49-F238E27FC236}">
                <a16:creationId xmlns:a16="http://schemas.microsoft.com/office/drawing/2014/main" id="{E95E6E19-3AF5-B143-85FC-E760E2FD3E3F}"/>
              </a:ext>
            </a:extLst>
          </p:cNvPr>
          <p:cNvGrpSpPr/>
          <p:nvPr/>
        </p:nvGrpSpPr>
        <p:grpSpPr>
          <a:xfrm>
            <a:off x="5583420" y="3454227"/>
            <a:ext cx="5614026" cy="1962376"/>
            <a:chOff x="-249162" y="-1"/>
            <a:chExt cx="5614025" cy="1962375"/>
          </a:xfrm>
        </p:grpSpPr>
        <p:grpSp>
          <p:nvGrpSpPr>
            <p:cNvPr id="34" name="成组">
              <a:extLst>
                <a:ext uri="{FF2B5EF4-FFF2-40B4-BE49-F238E27FC236}">
                  <a16:creationId xmlns:a16="http://schemas.microsoft.com/office/drawing/2014/main" id="{FD79ED44-2FBB-2A49-808C-529612D91E64}"/>
                </a:ext>
              </a:extLst>
            </p:cNvPr>
            <p:cNvGrpSpPr/>
            <p:nvPr/>
          </p:nvGrpSpPr>
          <p:grpSpPr>
            <a:xfrm>
              <a:off x="916581" y="-1"/>
              <a:ext cx="4155362" cy="1428091"/>
              <a:chOff x="0" y="0"/>
              <a:chExt cx="4155361" cy="1428089"/>
            </a:xfrm>
          </p:grpSpPr>
          <p:sp>
            <p:nvSpPr>
              <p:cNvPr id="42" name="线条">
                <a:extLst>
                  <a:ext uri="{FF2B5EF4-FFF2-40B4-BE49-F238E27FC236}">
                    <a16:creationId xmlns:a16="http://schemas.microsoft.com/office/drawing/2014/main" id="{65D89642-8E6B-8946-B2FA-6F8151F9F9FE}"/>
                  </a:ext>
                </a:extLst>
              </p:cNvPr>
              <p:cNvSpPr/>
              <p:nvPr/>
            </p:nvSpPr>
            <p:spPr>
              <a:xfrm flipH="1">
                <a:off x="-1" y="414"/>
                <a:ext cx="2030409" cy="1427676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3" name="线条">
                <a:extLst>
                  <a:ext uri="{FF2B5EF4-FFF2-40B4-BE49-F238E27FC236}">
                    <a16:creationId xmlns:a16="http://schemas.microsoft.com/office/drawing/2014/main" id="{E5BC54DD-9CE5-F745-BB30-5EB385088263}"/>
                  </a:ext>
                </a:extLst>
              </p:cNvPr>
              <p:cNvSpPr/>
              <p:nvPr/>
            </p:nvSpPr>
            <p:spPr>
              <a:xfrm flipH="1">
                <a:off x="2035656" y="0"/>
                <a:ext cx="1" cy="1418115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4" name="线条">
                <a:extLst>
                  <a:ext uri="{FF2B5EF4-FFF2-40B4-BE49-F238E27FC236}">
                    <a16:creationId xmlns:a16="http://schemas.microsoft.com/office/drawing/2014/main" id="{B5B69AC3-93F7-724F-A89C-117D0631BA6F}"/>
                  </a:ext>
                </a:extLst>
              </p:cNvPr>
              <p:cNvSpPr/>
              <p:nvPr/>
            </p:nvSpPr>
            <p:spPr>
              <a:xfrm>
                <a:off x="2026126" y="583"/>
                <a:ext cx="2129236" cy="1427507"/>
              </a:xfrm>
              <a:prstGeom prst="line">
                <a:avLst/>
              </a:prstGeom>
              <a:noFill/>
              <a:ln w="25400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37" name="②propose-lock(a)">
              <a:extLst>
                <a:ext uri="{FF2B5EF4-FFF2-40B4-BE49-F238E27FC236}">
                  <a16:creationId xmlns:a16="http://schemas.microsoft.com/office/drawing/2014/main" id="{EE952699-9C83-D041-908E-F8177D4DF435}"/>
                </a:ext>
              </a:extLst>
            </p:cNvPr>
            <p:cNvSpPr/>
            <p:nvPr/>
          </p:nvSpPr>
          <p:spPr>
            <a:xfrm>
              <a:off x="-249162" y="507708"/>
              <a:ext cx="2430109" cy="369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  <a:r>
                <a:rPr lang="en-US" dirty="0">
                  <a:latin typeface="Candara" panose="020E0502030303020204" pitchFamily="34" charset="0"/>
                </a:rPr>
                <a:t> Propose(Unlock(a))</a:t>
              </a:r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40" name="②">
              <a:extLst>
                <a:ext uri="{FF2B5EF4-FFF2-40B4-BE49-F238E27FC236}">
                  <a16:creationId xmlns:a16="http://schemas.microsoft.com/office/drawing/2014/main" id="{7A1D09D7-1FE2-D841-9093-962B8F95E253}"/>
                </a:ext>
              </a:extLst>
            </p:cNvPr>
            <p:cNvSpPr/>
            <p:nvPr/>
          </p:nvSpPr>
          <p:spPr>
            <a:xfrm>
              <a:off x="2628623" y="69237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  <p:sp>
          <p:nvSpPr>
            <p:cNvPr id="41" name="②">
              <a:extLst>
                <a:ext uri="{FF2B5EF4-FFF2-40B4-BE49-F238E27FC236}">
                  <a16:creationId xmlns:a16="http://schemas.microsoft.com/office/drawing/2014/main" id="{E8D4DD80-96A0-784B-9C25-26223EB9D79E}"/>
                </a:ext>
              </a:extLst>
            </p:cNvPr>
            <p:cNvSpPr/>
            <p:nvPr/>
          </p:nvSpPr>
          <p:spPr>
            <a:xfrm>
              <a:off x="4094862" y="47123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②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6EF9E4B-4538-DA49-8047-2D02E7A41873}"/>
              </a:ext>
            </a:extLst>
          </p:cNvPr>
          <p:cNvGrpSpPr/>
          <p:nvPr/>
        </p:nvGrpSpPr>
        <p:grpSpPr>
          <a:xfrm>
            <a:off x="8784820" y="2025313"/>
            <a:ext cx="3975080" cy="693174"/>
            <a:chOff x="8784820" y="2025313"/>
            <a:chExt cx="3975080" cy="693174"/>
          </a:xfrm>
        </p:grpSpPr>
        <p:sp>
          <p:nvSpPr>
            <p:cNvPr id="46" name="线条">
              <a:extLst>
                <a:ext uri="{FF2B5EF4-FFF2-40B4-BE49-F238E27FC236}">
                  <a16:creationId xmlns:a16="http://schemas.microsoft.com/office/drawing/2014/main" id="{B5D64D5F-6C3F-704B-8C52-C7B9A80BF9A1}"/>
                </a:ext>
              </a:extLst>
            </p:cNvPr>
            <p:cNvSpPr/>
            <p:nvPr/>
          </p:nvSpPr>
          <p:spPr>
            <a:xfrm>
              <a:off x="8796303" y="2025313"/>
              <a:ext cx="1" cy="693174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47" name="① InvokeConsensus(Lock(a))">
              <a:extLst>
                <a:ext uri="{FF2B5EF4-FFF2-40B4-BE49-F238E27FC236}">
                  <a16:creationId xmlns:a16="http://schemas.microsoft.com/office/drawing/2014/main" id="{F33F2176-EAC0-614C-B6FB-3949D38EC562}"/>
                </a:ext>
              </a:extLst>
            </p:cNvPr>
            <p:cNvSpPr txBox="1"/>
            <p:nvPr/>
          </p:nvSpPr>
          <p:spPr>
            <a:xfrm>
              <a:off x="8784820" y="2261075"/>
              <a:ext cx="3975080" cy="369332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① </a:t>
              </a:r>
              <a:r>
                <a:rPr dirty="0" err="1">
                  <a:latin typeface="Candara" panose="020E0502030303020204" pitchFamily="34" charset="0"/>
                </a:rPr>
                <a:t>Invoke</a:t>
              </a:r>
              <a:r>
                <a:rPr lang="en-US" dirty="0" err="1">
                  <a:latin typeface="Candara" panose="020E0502030303020204" pitchFamily="34" charset="0"/>
                </a:rPr>
                <a:t>Inconsistent</a:t>
              </a:r>
              <a:r>
                <a:rPr dirty="0">
                  <a:latin typeface="Candara" panose="020E0502030303020204" pitchFamily="34" charset="0"/>
                </a:rPr>
                <a:t>(</a:t>
              </a:r>
              <a:r>
                <a:rPr lang="en-US" dirty="0">
                  <a:latin typeface="Candara" panose="020E0502030303020204" pitchFamily="34" charset="0"/>
                </a:rPr>
                <a:t>Unl</a:t>
              </a:r>
              <a:r>
                <a:rPr dirty="0">
                  <a:latin typeface="Candara" panose="020E0502030303020204" pitchFamily="34" charset="0"/>
                </a:rPr>
                <a:t>ock(a))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903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Unlock(a)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InvokeInconsistent(Unlock(a))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Propose(Unlock(a))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Reply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51</a:t>
            </a:fld>
            <a:endParaRPr kumimoji="1" lang="zh-CN" altLang="en-US" dirty="0"/>
          </a:p>
        </p:txBody>
      </p:sp>
      <p:sp>
        <p:nvSpPr>
          <p:cNvPr id="18" name="矩形">
            <a:extLst>
              <a:ext uri="{FF2B5EF4-FFF2-40B4-BE49-F238E27FC236}">
                <a16:creationId xmlns:a16="http://schemas.microsoft.com/office/drawing/2014/main" id="{EF138FD0-B027-1247-B091-34C3965EE271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19" name="矩形">
            <a:extLst>
              <a:ext uri="{FF2B5EF4-FFF2-40B4-BE49-F238E27FC236}">
                <a16:creationId xmlns:a16="http://schemas.microsoft.com/office/drawing/2014/main" id="{F9711825-8966-A44C-B227-0C4447BA0490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0" name="矩形">
            <a:extLst>
              <a:ext uri="{FF2B5EF4-FFF2-40B4-BE49-F238E27FC236}">
                <a16:creationId xmlns:a16="http://schemas.microsoft.com/office/drawing/2014/main" id="{CB69AACB-4A6C-7A40-9684-0AB0F105FE2D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1" name="IR Client">
            <a:extLst>
              <a:ext uri="{FF2B5EF4-FFF2-40B4-BE49-F238E27FC236}">
                <a16:creationId xmlns:a16="http://schemas.microsoft.com/office/drawing/2014/main" id="{405B8497-6A7C-DE4F-8641-4C40D59699CF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2" name="r1*">
            <a:extLst>
              <a:ext uri="{FF2B5EF4-FFF2-40B4-BE49-F238E27FC236}">
                <a16:creationId xmlns:a16="http://schemas.microsoft.com/office/drawing/2014/main" id="{B47D4284-ECC2-5D44-8DA1-F980A8E1546C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30" name="r2">
            <a:extLst>
              <a:ext uri="{FF2B5EF4-FFF2-40B4-BE49-F238E27FC236}">
                <a16:creationId xmlns:a16="http://schemas.microsoft.com/office/drawing/2014/main" id="{9B07DD0A-8CB2-6246-A3AF-959B8B69CF2B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32" name="r3">
            <a:extLst>
              <a:ext uri="{FF2B5EF4-FFF2-40B4-BE49-F238E27FC236}">
                <a16:creationId xmlns:a16="http://schemas.microsoft.com/office/drawing/2014/main" id="{A3BD267D-93C2-674D-AC1A-4F090CB014CF}"/>
              </a:ext>
            </a:extLst>
          </p:cNvPr>
          <p:cNvSpPr txBox="1"/>
          <p:nvPr/>
        </p:nvSpPr>
        <p:spPr>
          <a:xfrm>
            <a:off x="10371048" y="5659484"/>
            <a:ext cx="1066957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37" name="②propose-lock(a)">
            <a:extLst>
              <a:ext uri="{FF2B5EF4-FFF2-40B4-BE49-F238E27FC236}">
                <a16:creationId xmlns:a16="http://schemas.microsoft.com/office/drawing/2014/main" id="{EE952699-9C83-D041-908E-F8177D4DF435}"/>
              </a:ext>
            </a:extLst>
          </p:cNvPr>
          <p:cNvSpPr/>
          <p:nvPr/>
        </p:nvSpPr>
        <p:spPr>
          <a:xfrm>
            <a:off x="6729214" y="3863182"/>
            <a:ext cx="1026592" cy="369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③ Reply</a:t>
            </a:r>
          </a:p>
        </p:txBody>
      </p:sp>
      <p:sp>
        <p:nvSpPr>
          <p:cNvPr id="40" name="②">
            <a:extLst>
              <a:ext uri="{FF2B5EF4-FFF2-40B4-BE49-F238E27FC236}">
                <a16:creationId xmlns:a16="http://schemas.microsoft.com/office/drawing/2014/main" id="{7A1D09D7-1FE2-D841-9093-962B8F95E253}"/>
              </a:ext>
            </a:extLst>
          </p:cNvPr>
          <p:cNvSpPr/>
          <p:nvPr/>
        </p:nvSpPr>
        <p:spPr>
          <a:xfrm>
            <a:off x="8461206" y="4146601"/>
            <a:ext cx="1270001" cy="1270002"/>
          </a:xfrm>
          <a:prstGeom prst="line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9" tIns="45719" rIns="45719" bIns="45719" numCol="1" anchor="t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③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DA77A5-88D4-7A49-88C7-A40614D86394}"/>
              </a:ext>
            </a:extLst>
          </p:cNvPr>
          <p:cNvGrpSpPr/>
          <p:nvPr/>
        </p:nvGrpSpPr>
        <p:grpSpPr>
          <a:xfrm>
            <a:off x="6827841" y="3464199"/>
            <a:ext cx="2035660" cy="1428092"/>
            <a:chOff x="6897396" y="3534798"/>
            <a:chExt cx="2035660" cy="1428092"/>
          </a:xfrm>
        </p:grpSpPr>
        <p:sp>
          <p:nvSpPr>
            <p:cNvPr id="24" name="线条">
              <a:extLst>
                <a:ext uri="{FF2B5EF4-FFF2-40B4-BE49-F238E27FC236}">
                  <a16:creationId xmlns:a16="http://schemas.microsoft.com/office/drawing/2014/main" id="{AA68FF40-62C0-EE4D-894A-4F7450D45572}"/>
                </a:ext>
              </a:extLst>
            </p:cNvPr>
            <p:cNvSpPr/>
            <p:nvPr/>
          </p:nvSpPr>
          <p:spPr>
            <a:xfrm flipH="1">
              <a:off x="6897396" y="3538126"/>
              <a:ext cx="1855931" cy="1424764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25" name="线条">
              <a:extLst>
                <a:ext uri="{FF2B5EF4-FFF2-40B4-BE49-F238E27FC236}">
                  <a16:creationId xmlns:a16="http://schemas.microsoft.com/office/drawing/2014/main" id="{E29BE9EE-AA9F-B545-B41D-8B975268F992}"/>
                </a:ext>
              </a:extLst>
            </p:cNvPr>
            <p:cNvSpPr/>
            <p:nvPr/>
          </p:nvSpPr>
          <p:spPr>
            <a:xfrm flipH="1">
              <a:off x="8933055" y="3534798"/>
              <a:ext cx="1" cy="141811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head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0126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Unlock(a)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7185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InvokeInconsistent(Unlock(a))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Propose(Unlock(a))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Reply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Collect f+1 replies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Return OK</a:t>
            </a:r>
          </a:p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Finalize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52</a:t>
            </a:fld>
            <a:endParaRPr kumimoji="1" lang="zh-CN" altLang="en-US" dirty="0"/>
          </a:p>
        </p:txBody>
      </p:sp>
      <p:sp>
        <p:nvSpPr>
          <p:cNvPr id="18" name="矩形">
            <a:extLst>
              <a:ext uri="{FF2B5EF4-FFF2-40B4-BE49-F238E27FC236}">
                <a16:creationId xmlns:a16="http://schemas.microsoft.com/office/drawing/2014/main" id="{EF138FD0-B027-1247-B091-34C3965EE271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19" name="矩形">
            <a:extLst>
              <a:ext uri="{FF2B5EF4-FFF2-40B4-BE49-F238E27FC236}">
                <a16:creationId xmlns:a16="http://schemas.microsoft.com/office/drawing/2014/main" id="{F9711825-8966-A44C-B227-0C4447BA0490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0" name="矩形">
            <a:extLst>
              <a:ext uri="{FF2B5EF4-FFF2-40B4-BE49-F238E27FC236}">
                <a16:creationId xmlns:a16="http://schemas.microsoft.com/office/drawing/2014/main" id="{CB69AACB-4A6C-7A40-9684-0AB0F105FE2D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ysDot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b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1" name="IR Client">
            <a:extLst>
              <a:ext uri="{FF2B5EF4-FFF2-40B4-BE49-F238E27FC236}">
                <a16:creationId xmlns:a16="http://schemas.microsoft.com/office/drawing/2014/main" id="{405B8497-6A7C-DE4F-8641-4C40D59699CF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2" name="r1*">
            <a:extLst>
              <a:ext uri="{FF2B5EF4-FFF2-40B4-BE49-F238E27FC236}">
                <a16:creationId xmlns:a16="http://schemas.microsoft.com/office/drawing/2014/main" id="{B47D4284-ECC2-5D44-8DA1-F980A8E1546C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30" name="r2">
            <a:extLst>
              <a:ext uri="{FF2B5EF4-FFF2-40B4-BE49-F238E27FC236}">
                <a16:creationId xmlns:a16="http://schemas.microsoft.com/office/drawing/2014/main" id="{9B07DD0A-8CB2-6246-A3AF-959B8B69CF2B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32" name="r3">
            <a:extLst>
              <a:ext uri="{FF2B5EF4-FFF2-40B4-BE49-F238E27FC236}">
                <a16:creationId xmlns:a16="http://schemas.microsoft.com/office/drawing/2014/main" id="{A3BD267D-93C2-674D-AC1A-4F090CB014CF}"/>
              </a:ext>
            </a:extLst>
          </p:cNvPr>
          <p:cNvSpPr txBox="1"/>
          <p:nvPr/>
        </p:nvSpPr>
        <p:spPr>
          <a:xfrm>
            <a:off x="10371048" y="5659484"/>
            <a:ext cx="1066957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r3</a:t>
            </a:r>
            <a:r>
              <a:rPr lang="en-US" dirty="0">
                <a:latin typeface="Candara" panose="020E0502030303020204" pitchFamily="34" charset="0"/>
              </a:rPr>
              <a:t> (down)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26" name="④collect f+1 reply">
            <a:extLst>
              <a:ext uri="{FF2B5EF4-FFF2-40B4-BE49-F238E27FC236}">
                <a16:creationId xmlns:a16="http://schemas.microsoft.com/office/drawing/2014/main" id="{D2E9ADE2-312E-B74B-8C61-3F55D423E19D}"/>
              </a:ext>
            </a:extLst>
          </p:cNvPr>
          <p:cNvSpPr txBox="1"/>
          <p:nvPr/>
        </p:nvSpPr>
        <p:spPr>
          <a:xfrm>
            <a:off x="9594859" y="2855507"/>
            <a:ext cx="3975081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④</a:t>
            </a:r>
            <a:r>
              <a:rPr lang="en-US" dirty="0">
                <a:latin typeface="Candara" panose="020E0502030303020204" pitchFamily="34" charset="0"/>
              </a:rPr>
              <a:t> C</a:t>
            </a:r>
            <a:r>
              <a:rPr dirty="0">
                <a:latin typeface="Candara" panose="020E0502030303020204" pitchFamily="34" charset="0"/>
              </a:rPr>
              <a:t>ollect f+1 repl</a:t>
            </a:r>
            <a:r>
              <a:rPr lang="en-US" dirty="0">
                <a:latin typeface="Candara" panose="020E0502030303020204" pitchFamily="34" charset="0"/>
              </a:rPr>
              <a:t>ies</a:t>
            </a:r>
            <a:endParaRPr dirty="0">
              <a:latin typeface="Candara" panose="020E0502030303020204" pitchFamily="34" charset="0"/>
            </a:endParaRPr>
          </a:p>
        </p:txBody>
      </p:sp>
      <p:grpSp>
        <p:nvGrpSpPr>
          <p:cNvPr id="27" name="成组">
            <a:extLst>
              <a:ext uri="{FF2B5EF4-FFF2-40B4-BE49-F238E27FC236}">
                <a16:creationId xmlns:a16="http://schemas.microsoft.com/office/drawing/2014/main" id="{79A2C605-EB6F-8E43-BFFF-18E0A4F6A45A}"/>
              </a:ext>
            </a:extLst>
          </p:cNvPr>
          <p:cNvGrpSpPr/>
          <p:nvPr/>
        </p:nvGrpSpPr>
        <p:grpSpPr>
          <a:xfrm>
            <a:off x="8825342" y="2051716"/>
            <a:ext cx="4017824" cy="693174"/>
            <a:chOff x="-1" y="0"/>
            <a:chExt cx="4017823" cy="693173"/>
          </a:xfrm>
        </p:grpSpPr>
        <p:sp>
          <p:nvSpPr>
            <p:cNvPr id="28" name="线条">
              <a:extLst>
                <a:ext uri="{FF2B5EF4-FFF2-40B4-BE49-F238E27FC236}">
                  <a16:creationId xmlns:a16="http://schemas.microsoft.com/office/drawing/2014/main" id="{25F773AE-1DC5-0A44-B709-8443A07640BA}"/>
                </a:ext>
              </a:extLst>
            </p:cNvPr>
            <p:cNvSpPr/>
            <p:nvPr/>
          </p:nvSpPr>
          <p:spPr>
            <a:xfrm flipV="1">
              <a:off x="-1" y="0"/>
              <a:ext cx="2" cy="693173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>
                <a:latin typeface="Candara" panose="020E0502030303020204" pitchFamily="34" charset="0"/>
              </a:endParaRPr>
            </a:p>
          </p:txBody>
        </p:sp>
        <p:sp>
          <p:nvSpPr>
            <p:cNvPr id="29" name="⑤return ok">
              <a:extLst>
                <a:ext uri="{FF2B5EF4-FFF2-40B4-BE49-F238E27FC236}">
                  <a16:creationId xmlns:a16="http://schemas.microsoft.com/office/drawing/2014/main" id="{2BE5BB29-C1FA-7A4F-89C2-54F1121740E8}"/>
                </a:ext>
              </a:extLst>
            </p:cNvPr>
            <p:cNvSpPr txBox="1"/>
            <p:nvPr/>
          </p:nvSpPr>
          <p:spPr>
            <a:xfrm>
              <a:off x="42741" y="257377"/>
              <a:ext cx="397508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r>
                <a:rPr dirty="0">
                  <a:latin typeface="Candara" panose="020E0502030303020204" pitchFamily="34" charset="0"/>
                </a:rPr>
                <a:t>⑤</a:t>
              </a:r>
              <a:r>
                <a:rPr lang="en-US" dirty="0">
                  <a:latin typeface="Candara" panose="020E0502030303020204" pitchFamily="34" charset="0"/>
                </a:rPr>
                <a:t> Return</a:t>
              </a:r>
              <a:r>
                <a:rPr dirty="0">
                  <a:latin typeface="Candara" panose="020E0502030303020204" pitchFamily="34" charset="0"/>
                </a:rPr>
                <a:t> </a:t>
              </a:r>
              <a:r>
                <a:rPr lang="en-US" dirty="0">
                  <a:latin typeface="Candara" panose="020E0502030303020204" pitchFamily="34" charset="0"/>
                </a:rPr>
                <a:t>OK</a:t>
              </a:r>
              <a:endParaRPr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D016A7A-A9F3-FA41-B7B0-BB4F4AE7329F}"/>
              </a:ext>
            </a:extLst>
          </p:cNvPr>
          <p:cNvGrpSpPr/>
          <p:nvPr/>
        </p:nvGrpSpPr>
        <p:grpSpPr>
          <a:xfrm>
            <a:off x="5583420" y="3454227"/>
            <a:ext cx="5614026" cy="2155546"/>
            <a:chOff x="5583420" y="3454227"/>
            <a:chExt cx="5614026" cy="2155546"/>
          </a:xfrm>
        </p:grpSpPr>
        <p:grpSp>
          <p:nvGrpSpPr>
            <p:cNvPr id="35" name="成组">
              <a:extLst>
                <a:ext uri="{FF2B5EF4-FFF2-40B4-BE49-F238E27FC236}">
                  <a16:creationId xmlns:a16="http://schemas.microsoft.com/office/drawing/2014/main" id="{8AAD8C1F-AEF6-2D40-B7AE-1B2CA369AE4D}"/>
                </a:ext>
              </a:extLst>
            </p:cNvPr>
            <p:cNvGrpSpPr/>
            <p:nvPr/>
          </p:nvGrpSpPr>
          <p:grpSpPr>
            <a:xfrm>
              <a:off x="5583420" y="3454227"/>
              <a:ext cx="5614026" cy="1962376"/>
              <a:chOff x="-249162" y="-1"/>
              <a:chExt cx="5614025" cy="1962375"/>
            </a:xfrm>
          </p:grpSpPr>
          <p:grpSp>
            <p:nvGrpSpPr>
              <p:cNvPr id="36" name="成组">
                <a:extLst>
                  <a:ext uri="{FF2B5EF4-FFF2-40B4-BE49-F238E27FC236}">
                    <a16:creationId xmlns:a16="http://schemas.microsoft.com/office/drawing/2014/main" id="{5912315B-59E1-7348-A448-B8F533311A15}"/>
                  </a:ext>
                </a:extLst>
              </p:cNvPr>
              <p:cNvGrpSpPr/>
              <p:nvPr/>
            </p:nvGrpSpPr>
            <p:grpSpPr>
              <a:xfrm>
                <a:off x="916581" y="-1"/>
                <a:ext cx="4155362" cy="1428091"/>
                <a:chOff x="0" y="0"/>
                <a:chExt cx="4155361" cy="1428089"/>
              </a:xfrm>
            </p:grpSpPr>
            <p:sp>
              <p:nvSpPr>
                <p:cNvPr id="42" name="线条">
                  <a:extLst>
                    <a:ext uri="{FF2B5EF4-FFF2-40B4-BE49-F238E27FC236}">
                      <a16:creationId xmlns:a16="http://schemas.microsoft.com/office/drawing/2014/main" id="{D969BC42-DE51-BD4E-BE46-1946547499FF}"/>
                    </a:ext>
                  </a:extLst>
                </p:cNvPr>
                <p:cNvSpPr/>
                <p:nvPr/>
              </p:nvSpPr>
              <p:spPr>
                <a:xfrm flipH="1">
                  <a:off x="-1" y="414"/>
                  <a:ext cx="2030409" cy="1427676"/>
                </a:xfrm>
                <a:prstGeom prst="line">
                  <a:avLst/>
                </a:prstGeom>
                <a:noFill/>
                <a:ln w="25400" cap="flat">
                  <a:solidFill>
                    <a:schemeClr val="accent1"/>
                  </a:solidFill>
                  <a:prstDash val="solid"/>
                  <a:round/>
                  <a:tailEnd type="triangle" w="med" len="med"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 dirty="0"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3" name="线条">
                  <a:extLst>
                    <a:ext uri="{FF2B5EF4-FFF2-40B4-BE49-F238E27FC236}">
                      <a16:creationId xmlns:a16="http://schemas.microsoft.com/office/drawing/2014/main" id="{92385563-56C6-6941-ACFF-FFD7841433EF}"/>
                    </a:ext>
                  </a:extLst>
                </p:cNvPr>
                <p:cNvSpPr/>
                <p:nvPr/>
              </p:nvSpPr>
              <p:spPr>
                <a:xfrm flipH="1">
                  <a:off x="2035656" y="0"/>
                  <a:ext cx="1" cy="1418115"/>
                </a:xfrm>
                <a:prstGeom prst="line">
                  <a:avLst/>
                </a:prstGeom>
                <a:noFill/>
                <a:ln w="25400" cap="flat">
                  <a:solidFill>
                    <a:schemeClr val="accent1"/>
                  </a:solidFill>
                  <a:prstDash val="solid"/>
                  <a:round/>
                  <a:tailEnd type="triangle" w="med" len="med"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 dirty="0"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线条">
                  <a:extLst>
                    <a:ext uri="{FF2B5EF4-FFF2-40B4-BE49-F238E27FC236}">
                      <a16:creationId xmlns:a16="http://schemas.microsoft.com/office/drawing/2014/main" id="{C449FEF7-5583-A34A-8C6C-B329AC8438DD}"/>
                    </a:ext>
                  </a:extLst>
                </p:cNvPr>
                <p:cNvSpPr/>
                <p:nvPr/>
              </p:nvSpPr>
              <p:spPr>
                <a:xfrm>
                  <a:off x="2026126" y="583"/>
                  <a:ext cx="2129236" cy="1427507"/>
                </a:xfrm>
                <a:prstGeom prst="line">
                  <a:avLst/>
                </a:prstGeom>
                <a:noFill/>
                <a:ln w="25400" cap="flat">
                  <a:solidFill>
                    <a:schemeClr val="accent1"/>
                  </a:solidFill>
                  <a:prstDash val="solid"/>
                  <a:round/>
                  <a:tailEnd type="triangle" w="med" len="med"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 dirty="0"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8" name="②propose-lock(a)">
                <a:extLst>
                  <a:ext uri="{FF2B5EF4-FFF2-40B4-BE49-F238E27FC236}">
                    <a16:creationId xmlns:a16="http://schemas.microsoft.com/office/drawing/2014/main" id="{2E09E97B-24FC-D042-BDA0-91A7F0B6A74A}"/>
                  </a:ext>
                </a:extLst>
              </p:cNvPr>
              <p:cNvSpPr/>
              <p:nvPr/>
            </p:nvSpPr>
            <p:spPr>
              <a:xfrm>
                <a:off x="-249162" y="507708"/>
                <a:ext cx="2129237" cy="3693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⑥ Finalize (async)</a:t>
                </a:r>
              </a:p>
            </p:txBody>
          </p:sp>
          <p:sp>
            <p:nvSpPr>
              <p:cNvPr id="39" name="②">
                <a:extLst>
                  <a:ext uri="{FF2B5EF4-FFF2-40B4-BE49-F238E27FC236}">
                    <a16:creationId xmlns:a16="http://schemas.microsoft.com/office/drawing/2014/main" id="{5E3DBF14-9FB0-3440-A8CD-C30ED1B2E084}"/>
                  </a:ext>
                </a:extLst>
              </p:cNvPr>
              <p:cNvSpPr/>
              <p:nvPr/>
            </p:nvSpPr>
            <p:spPr>
              <a:xfrm>
                <a:off x="2628623" y="69237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⑥</a:t>
                </a:r>
                <a:endParaRPr dirty="0">
                  <a:latin typeface="Candara" panose="020E0502030303020204" pitchFamily="34" charset="0"/>
                </a:endParaRPr>
              </a:p>
            </p:txBody>
          </p:sp>
          <p:sp>
            <p:nvSpPr>
              <p:cNvPr id="41" name="②">
                <a:extLst>
                  <a:ext uri="{FF2B5EF4-FFF2-40B4-BE49-F238E27FC236}">
                    <a16:creationId xmlns:a16="http://schemas.microsoft.com/office/drawing/2014/main" id="{D233D2D8-1F32-A543-8303-8640F003BB29}"/>
                  </a:ext>
                </a:extLst>
              </p:cNvPr>
              <p:cNvSpPr/>
              <p:nvPr/>
            </p:nvSpPr>
            <p:spPr>
              <a:xfrm>
                <a:off x="4094862" y="47123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⑥</a:t>
                </a:r>
                <a:endParaRPr dirty="0">
                  <a:latin typeface="Candara" panose="020E0502030303020204" pitchFamily="34" charset="0"/>
                </a:endParaRPr>
              </a:p>
            </p:txBody>
          </p:sp>
        </p:grpSp>
        <p:sp>
          <p:nvSpPr>
            <p:cNvPr id="45" name="矩形">
              <a:extLst>
                <a:ext uri="{FF2B5EF4-FFF2-40B4-BE49-F238E27FC236}">
                  <a16:creationId xmlns:a16="http://schemas.microsoft.com/office/drawing/2014/main" id="{9EC806D1-159F-7943-8FE5-DFAB258C3286}"/>
                </a:ext>
              </a:extLst>
            </p:cNvPr>
            <p:cNvSpPr/>
            <p:nvPr/>
          </p:nvSpPr>
          <p:spPr>
            <a:xfrm>
              <a:off x="5934819" y="4942000"/>
              <a:ext cx="1565551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/>
              <a:r>
                <a:rPr lang="en-US" strike="sngStrike" dirty="0">
                  <a:solidFill>
                    <a:srgbClr val="C00000"/>
                  </a:solidFill>
                  <a:latin typeface="Candara" panose="020E0502030303020204" pitchFamily="34" charset="0"/>
                </a:rPr>
                <a:t>a</a:t>
              </a:r>
              <a:endParaRPr strike="sngStrike" dirty="0">
                <a:solidFill>
                  <a:srgbClr val="C0000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47" name="矩形">
              <a:extLst>
                <a:ext uri="{FF2B5EF4-FFF2-40B4-BE49-F238E27FC236}">
                  <a16:creationId xmlns:a16="http://schemas.microsoft.com/office/drawing/2014/main" id="{52B78E6C-3F44-5043-A436-2546C93AB57A}"/>
                </a:ext>
              </a:extLst>
            </p:cNvPr>
            <p:cNvSpPr/>
            <p:nvPr/>
          </p:nvSpPr>
          <p:spPr>
            <a:xfrm>
              <a:off x="8017141" y="4940797"/>
              <a:ext cx="1565550" cy="667773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accent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 algn="ctr"/>
              <a:r>
                <a:rPr lang="en-US" strike="sngStrike" dirty="0">
                  <a:solidFill>
                    <a:srgbClr val="C00000"/>
                  </a:solidFill>
                  <a:latin typeface="Candara" panose="020E0502030303020204" pitchFamily="34" charset="0"/>
                </a:rPr>
                <a:t>a</a:t>
              </a:r>
              <a:r>
                <a:rPr lang="en-US" dirty="0">
                  <a:latin typeface="Candara" panose="020E0502030303020204" pitchFamily="34" charset="0"/>
                </a:rPr>
                <a:t>, b</a:t>
              </a:r>
              <a:endParaRPr dirty="0">
                <a:latin typeface="Candara" panose="020E0502030303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178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 advAuto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DC6A-BECF-B84A-AEE7-E0AA4199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2. Unlock(b)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FA23D-2FBA-A04C-BE88-BC2A13A2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7185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N" altLang="zh-CN" dirty="0"/>
              <a:t>Similar procedures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6703-B6AD-4345-AAA2-1F09E597A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53</a:t>
            </a:fld>
            <a:endParaRPr kumimoji="1" lang="zh-CN" altLang="en-US" dirty="0"/>
          </a:p>
        </p:txBody>
      </p:sp>
      <p:sp>
        <p:nvSpPr>
          <p:cNvPr id="18" name="矩形">
            <a:extLst>
              <a:ext uri="{FF2B5EF4-FFF2-40B4-BE49-F238E27FC236}">
                <a16:creationId xmlns:a16="http://schemas.microsoft.com/office/drawing/2014/main" id="{EF138FD0-B027-1247-B091-34C3965EE271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19" name="矩形">
            <a:extLst>
              <a:ext uri="{FF2B5EF4-FFF2-40B4-BE49-F238E27FC236}">
                <a16:creationId xmlns:a16="http://schemas.microsoft.com/office/drawing/2014/main" id="{F9711825-8966-A44C-B227-0C4447BA0490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b</a:t>
            </a:r>
            <a:endParaRPr strike="sngStrike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矩形">
            <a:extLst>
              <a:ext uri="{FF2B5EF4-FFF2-40B4-BE49-F238E27FC236}">
                <a16:creationId xmlns:a16="http://schemas.microsoft.com/office/drawing/2014/main" id="{CB69AACB-4A6C-7A40-9684-0AB0F105FE2D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</a:t>
            </a:r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b</a:t>
            </a:r>
            <a:endParaRPr strike="sngStrike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1" name="IR Client">
            <a:extLst>
              <a:ext uri="{FF2B5EF4-FFF2-40B4-BE49-F238E27FC236}">
                <a16:creationId xmlns:a16="http://schemas.microsoft.com/office/drawing/2014/main" id="{405B8497-6A7C-DE4F-8641-4C40D59699CF}"/>
              </a:ext>
            </a:extLst>
          </p:cNvPr>
          <p:cNvSpPr/>
          <p:nvPr/>
        </p:nvSpPr>
        <p:spPr>
          <a:xfrm>
            <a:off x="8013529" y="275247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>
            <a:lvl1pPr algn="ctr"/>
          </a:lstStyle>
          <a:p>
            <a:r>
              <a:rPr dirty="0">
                <a:latin typeface="Candara" panose="020E0502030303020204" pitchFamily="34" charset="0"/>
              </a:rPr>
              <a:t>IR Client</a:t>
            </a:r>
          </a:p>
        </p:txBody>
      </p:sp>
      <p:sp>
        <p:nvSpPr>
          <p:cNvPr id="22" name="r1*">
            <a:extLst>
              <a:ext uri="{FF2B5EF4-FFF2-40B4-BE49-F238E27FC236}">
                <a16:creationId xmlns:a16="http://schemas.microsoft.com/office/drawing/2014/main" id="{B47D4284-ECC2-5D44-8DA1-F980A8E1546C}"/>
              </a:ext>
            </a:extLst>
          </p:cNvPr>
          <p:cNvSpPr txBox="1"/>
          <p:nvPr/>
        </p:nvSpPr>
        <p:spPr>
          <a:xfrm>
            <a:off x="6524322" y="5659484"/>
            <a:ext cx="25423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</a:p>
        </p:txBody>
      </p:sp>
      <p:sp>
        <p:nvSpPr>
          <p:cNvPr id="30" name="r2">
            <a:extLst>
              <a:ext uri="{FF2B5EF4-FFF2-40B4-BE49-F238E27FC236}">
                <a16:creationId xmlns:a16="http://schemas.microsoft.com/office/drawing/2014/main" id="{9B07DD0A-8CB2-6246-A3AF-959B8B69CF2B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32" name="r3">
            <a:extLst>
              <a:ext uri="{FF2B5EF4-FFF2-40B4-BE49-F238E27FC236}">
                <a16:creationId xmlns:a16="http://schemas.microsoft.com/office/drawing/2014/main" id="{A3BD267D-93C2-674D-AC1A-4F090CB014CF}"/>
              </a:ext>
            </a:extLst>
          </p:cNvPr>
          <p:cNvSpPr txBox="1"/>
          <p:nvPr/>
        </p:nvSpPr>
        <p:spPr>
          <a:xfrm>
            <a:off x="10721346" y="5613130"/>
            <a:ext cx="29751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r3</a:t>
            </a:r>
            <a:endParaRPr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8660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00CF-3A6A-DA48-A417-28656CCA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3. View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EFCD3-15F8-3144-9E11-8F3C566D0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Receive f+1 records from replicas in the latest view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Apply </a:t>
            </a:r>
            <a:r>
              <a:rPr lang="en-CN" dirty="0">
                <a:latin typeface="Consolas" panose="020B0609020204030204" pitchFamily="49" charset="0"/>
                <a:cs typeface="Consolas" panose="020B0609020204030204" pitchFamily="49" charset="0"/>
              </a:rPr>
              <a:t>IR-MERGE-RECORDS</a:t>
            </a:r>
            <a:r>
              <a:rPr lang="en-CN" dirty="0"/>
              <a:t> in leader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R={lock(a), lock(b), unlock(a), unlock(b)}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d = ⌀, u = ⌀</a:t>
            </a:r>
          </a:p>
          <a:p>
            <a:pPr marL="514350" indent="-514350">
              <a:buFont typeface="+mj-lt"/>
              <a:buAutoNum type="arabicPeriod"/>
            </a:pP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6C8CF-DD8E-E64E-A856-9E8D3449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54</a:t>
            </a:fld>
            <a:endParaRPr kumimoji="1" lang="zh-CN" altLang="en-US"/>
          </a:p>
        </p:txBody>
      </p:sp>
      <p:sp>
        <p:nvSpPr>
          <p:cNvPr id="5" name="矩形">
            <a:extLst>
              <a:ext uri="{FF2B5EF4-FFF2-40B4-BE49-F238E27FC236}">
                <a16:creationId xmlns:a16="http://schemas.microsoft.com/office/drawing/2014/main" id="{55E2994E-ECB1-4441-8011-C7C7D09D8098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id="{9E4663C8-4264-2646-B7E8-A2B5D8706A24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strike="sngStrike" dirty="0">
                <a:latin typeface="Candara" panose="020E0502030303020204" pitchFamily="34" charset="0"/>
              </a:rPr>
              <a:t>b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7" name="矩形">
            <a:extLst>
              <a:ext uri="{FF2B5EF4-FFF2-40B4-BE49-F238E27FC236}">
                <a16:creationId xmlns:a16="http://schemas.microsoft.com/office/drawing/2014/main" id="{BEC28323-5349-E84B-B7FD-7ABA9A965221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</a:t>
            </a:r>
            <a:r>
              <a:rPr lang="en-US" strike="sngStrike" dirty="0">
                <a:latin typeface="Candara" panose="020E0502030303020204" pitchFamily="34" charset="0"/>
              </a:rPr>
              <a:t>b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8" name="r1*">
            <a:extLst>
              <a:ext uri="{FF2B5EF4-FFF2-40B4-BE49-F238E27FC236}">
                <a16:creationId xmlns:a16="http://schemas.microsoft.com/office/drawing/2014/main" id="{5A9E8F1E-4787-CF4C-8115-A271C1373726}"/>
              </a:ext>
            </a:extLst>
          </p:cNvPr>
          <p:cNvSpPr txBox="1"/>
          <p:nvPr/>
        </p:nvSpPr>
        <p:spPr>
          <a:xfrm>
            <a:off x="6144141" y="5659484"/>
            <a:ext cx="107978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(leader)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9" name="r2">
            <a:extLst>
              <a:ext uri="{FF2B5EF4-FFF2-40B4-BE49-F238E27FC236}">
                <a16:creationId xmlns:a16="http://schemas.microsoft.com/office/drawing/2014/main" id="{19576DD7-3B87-2849-B52D-B3BDC68C06B1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10" name="r3">
            <a:extLst>
              <a:ext uri="{FF2B5EF4-FFF2-40B4-BE49-F238E27FC236}">
                <a16:creationId xmlns:a16="http://schemas.microsoft.com/office/drawing/2014/main" id="{9F9021C2-A5C5-E64C-B7E6-ADF3193A4689}"/>
              </a:ext>
            </a:extLst>
          </p:cNvPr>
          <p:cNvSpPr txBox="1"/>
          <p:nvPr/>
        </p:nvSpPr>
        <p:spPr>
          <a:xfrm>
            <a:off x="10721346" y="5613130"/>
            <a:ext cx="29751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r3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11" name="曲线连接符 2">
            <a:extLst>
              <a:ext uri="{FF2B5EF4-FFF2-40B4-BE49-F238E27FC236}">
                <a16:creationId xmlns:a16="http://schemas.microsoft.com/office/drawing/2014/main" id="{C62C5EEA-AA5C-074C-AE70-933940A59111}"/>
              </a:ext>
            </a:extLst>
          </p:cNvPr>
          <p:cNvCxnSpPr>
            <a:cxnSpLocks/>
            <a:stCxn id="7" idx="0"/>
            <a:endCxn id="5" idx="0"/>
          </p:cNvCxnSpPr>
          <p:nvPr/>
        </p:nvCxnSpPr>
        <p:spPr>
          <a:xfrm rot="16200000" flipV="1">
            <a:off x="8796305" y="2868201"/>
            <a:ext cx="12700" cy="4147599"/>
          </a:xfrm>
          <a:prstGeom prst="curvedConnector3">
            <a:avLst>
              <a:gd name="adj1" fmla="val 1800000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14" name="曲线连接符 2">
            <a:extLst>
              <a:ext uri="{FF2B5EF4-FFF2-40B4-BE49-F238E27FC236}">
                <a16:creationId xmlns:a16="http://schemas.microsoft.com/office/drawing/2014/main" id="{55F51252-0538-6B4B-812D-95E8808B19F6}"/>
              </a:ext>
            </a:extLst>
          </p:cNvPr>
          <p:cNvCxnSpPr>
            <a:cxnSpLocks/>
            <a:stCxn id="6" idx="0"/>
            <a:endCxn id="5" idx="0"/>
          </p:cNvCxnSpPr>
          <p:nvPr/>
        </p:nvCxnSpPr>
        <p:spPr>
          <a:xfrm rot="16200000" flipV="1">
            <a:off x="7759405" y="3905101"/>
            <a:ext cx="12700" cy="2073799"/>
          </a:xfrm>
          <a:prstGeom prst="curvedConnector3">
            <a:avLst>
              <a:gd name="adj1" fmla="val 2548047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1674915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00CF-3A6A-DA48-A417-28656CCA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3. View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EFCD3-15F8-3144-9E11-8F3C566D0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Receive f+1 records from replicas in the latest view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Apply </a:t>
            </a:r>
            <a:r>
              <a:rPr lang="en-CN" dirty="0">
                <a:latin typeface="Consolas" panose="020B0609020204030204" pitchFamily="49" charset="0"/>
                <a:cs typeface="Consolas" panose="020B0609020204030204" pitchFamily="49" charset="0"/>
              </a:rPr>
              <a:t>IR-MERGE-RECORDS</a:t>
            </a:r>
            <a:r>
              <a:rPr lang="en-CN" dirty="0"/>
              <a:t> in leader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R={lock(a), lock(b), unlock(a), unlock(b)}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d = ⌀, u = ⌀</a:t>
            </a:r>
          </a:p>
          <a:p>
            <a:pPr marL="514350" indent="-514350">
              <a:buFont typeface="+mj-lt"/>
              <a:buAutoNum type="arabicPeriod"/>
            </a:pP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6C8CF-DD8E-E64E-A856-9E8D3449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55</a:t>
            </a:fld>
            <a:endParaRPr kumimoji="1" lang="zh-CN" altLang="en-US"/>
          </a:p>
        </p:txBody>
      </p:sp>
      <p:sp>
        <p:nvSpPr>
          <p:cNvPr id="5" name="矩形">
            <a:extLst>
              <a:ext uri="{FF2B5EF4-FFF2-40B4-BE49-F238E27FC236}">
                <a16:creationId xmlns:a16="http://schemas.microsoft.com/office/drawing/2014/main" id="{55E2994E-ECB1-4441-8011-C7C7D09D8098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b</a:t>
            </a:r>
            <a:endParaRPr strike="sngStrike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id="{9E4663C8-4264-2646-B7E8-A2B5D8706A24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strike="sngStrike" dirty="0">
                <a:latin typeface="Candara" panose="020E0502030303020204" pitchFamily="34" charset="0"/>
              </a:rPr>
              <a:t>b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7" name="矩形">
            <a:extLst>
              <a:ext uri="{FF2B5EF4-FFF2-40B4-BE49-F238E27FC236}">
                <a16:creationId xmlns:a16="http://schemas.microsoft.com/office/drawing/2014/main" id="{BEC28323-5349-E84B-B7FD-7ABA9A965221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a, </a:t>
            </a:r>
            <a:r>
              <a:rPr lang="en-US" strike="sngStrike" dirty="0">
                <a:latin typeface="Candara" panose="020E0502030303020204" pitchFamily="34" charset="0"/>
              </a:rPr>
              <a:t>b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8" name="r1*">
            <a:extLst>
              <a:ext uri="{FF2B5EF4-FFF2-40B4-BE49-F238E27FC236}">
                <a16:creationId xmlns:a16="http://schemas.microsoft.com/office/drawing/2014/main" id="{5A9E8F1E-4787-CF4C-8115-A271C1373726}"/>
              </a:ext>
            </a:extLst>
          </p:cNvPr>
          <p:cNvSpPr txBox="1"/>
          <p:nvPr/>
        </p:nvSpPr>
        <p:spPr>
          <a:xfrm>
            <a:off x="6144141" y="5659484"/>
            <a:ext cx="107978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(leader)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9" name="r2">
            <a:extLst>
              <a:ext uri="{FF2B5EF4-FFF2-40B4-BE49-F238E27FC236}">
                <a16:creationId xmlns:a16="http://schemas.microsoft.com/office/drawing/2014/main" id="{19576DD7-3B87-2849-B52D-B3BDC68C06B1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10" name="r3">
            <a:extLst>
              <a:ext uri="{FF2B5EF4-FFF2-40B4-BE49-F238E27FC236}">
                <a16:creationId xmlns:a16="http://schemas.microsoft.com/office/drawing/2014/main" id="{9F9021C2-A5C5-E64C-B7E6-ADF3193A4689}"/>
              </a:ext>
            </a:extLst>
          </p:cNvPr>
          <p:cNvSpPr txBox="1"/>
          <p:nvPr/>
        </p:nvSpPr>
        <p:spPr>
          <a:xfrm>
            <a:off x="10721346" y="5613130"/>
            <a:ext cx="29751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r3</a:t>
            </a:r>
            <a:endParaRPr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5856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00CF-3A6A-DA48-A417-28656CCA5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3. View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EFCD3-15F8-3144-9E11-8F3C566D0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Receive f+1 records from replicas in the latest view</a:t>
            </a:r>
          </a:p>
          <a:p>
            <a:pPr marL="514350" indent="-514350">
              <a:buFont typeface="+mj-lt"/>
              <a:buAutoNum type="arabicPeriod"/>
            </a:pPr>
            <a:r>
              <a:rPr lang="en-CN" dirty="0"/>
              <a:t>Apply </a:t>
            </a:r>
            <a:r>
              <a:rPr lang="en-CN" dirty="0">
                <a:latin typeface="Consolas" panose="020B0609020204030204" pitchFamily="49" charset="0"/>
                <a:cs typeface="Consolas" panose="020B0609020204030204" pitchFamily="49" charset="0"/>
              </a:rPr>
              <a:t>IR-MERGE-RECORDS</a:t>
            </a:r>
            <a:r>
              <a:rPr lang="en-CN" dirty="0"/>
              <a:t> in leader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R={lock(a), lock(b), unlock(a), unlock(b)}</a:t>
            </a:r>
          </a:p>
          <a:p>
            <a:pPr marL="1047745" lvl="1" indent="-514350">
              <a:buFont typeface="+mj-lt"/>
              <a:buAutoNum type="arabicPeriod"/>
            </a:pPr>
            <a:r>
              <a:rPr lang="en-CN" dirty="0"/>
              <a:t>d = ⌀, u = ⌀</a:t>
            </a:r>
          </a:p>
          <a:p>
            <a:pPr marL="514350" indent="-514350">
              <a:buFont typeface="+mj-lt"/>
              <a:buAutoNum type="arabicPeriod"/>
            </a:pP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6C8CF-DD8E-E64E-A856-9E8D3449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CF514-A892-4944-ACD0-F0E1A88DF05E}" type="slidenum">
              <a:rPr kumimoji="1" lang="zh-CN" altLang="en-US" smtClean="0"/>
              <a:t>56</a:t>
            </a:fld>
            <a:endParaRPr kumimoji="1" lang="zh-CN" altLang="en-US"/>
          </a:p>
        </p:txBody>
      </p:sp>
      <p:sp>
        <p:nvSpPr>
          <p:cNvPr id="5" name="矩形">
            <a:extLst>
              <a:ext uri="{FF2B5EF4-FFF2-40B4-BE49-F238E27FC236}">
                <a16:creationId xmlns:a16="http://schemas.microsoft.com/office/drawing/2014/main" id="{55E2994E-ECB1-4441-8011-C7C7D09D8098}"/>
              </a:ext>
            </a:extLst>
          </p:cNvPr>
          <p:cNvSpPr/>
          <p:nvPr/>
        </p:nvSpPr>
        <p:spPr>
          <a:xfrm>
            <a:off x="5939729" y="4942001"/>
            <a:ext cx="1565551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latin typeface="Candara" panose="020E0502030303020204" pitchFamily="34" charset="0"/>
              </a:rPr>
              <a:t>a</a:t>
            </a:r>
            <a:r>
              <a:rPr lang="en-US" dirty="0">
                <a:latin typeface="Candara" panose="020E0502030303020204" pitchFamily="34" charset="0"/>
              </a:rPr>
              <a:t>, </a:t>
            </a:r>
            <a:r>
              <a:rPr lang="en-US" strike="sngStrike" dirty="0">
                <a:latin typeface="Candara" panose="020E0502030303020204" pitchFamily="34" charset="0"/>
              </a:rPr>
              <a:t>b</a:t>
            </a:r>
            <a:endParaRPr strike="sngStrike" dirty="0">
              <a:latin typeface="Candara" panose="020E0502030303020204" pitchFamily="34" charset="0"/>
            </a:endParaRPr>
          </a:p>
        </p:txBody>
      </p:sp>
      <p:sp>
        <p:nvSpPr>
          <p:cNvPr id="6" name="矩形">
            <a:extLst>
              <a:ext uri="{FF2B5EF4-FFF2-40B4-BE49-F238E27FC236}">
                <a16:creationId xmlns:a16="http://schemas.microsoft.com/office/drawing/2014/main" id="{9E4663C8-4264-2646-B7E8-A2B5D8706A24}"/>
              </a:ext>
            </a:extLst>
          </p:cNvPr>
          <p:cNvSpPr/>
          <p:nvPr/>
        </p:nvSpPr>
        <p:spPr>
          <a:xfrm>
            <a:off x="80135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, </a:t>
            </a:r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b</a:t>
            </a:r>
            <a:endParaRPr strike="sngStrike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矩形">
            <a:extLst>
              <a:ext uri="{FF2B5EF4-FFF2-40B4-BE49-F238E27FC236}">
                <a16:creationId xmlns:a16="http://schemas.microsoft.com/office/drawing/2014/main" id="{BEC28323-5349-E84B-B7FD-7ABA9A965221}"/>
              </a:ext>
            </a:extLst>
          </p:cNvPr>
          <p:cNvSpPr/>
          <p:nvPr/>
        </p:nvSpPr>
        <p:spPr>
          <a:xfrm>
            <a:off x="10087329" y="4942001"/>
            <a:ext cx="1565550" cy="667773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/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a</a:t>
            </a:r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, </a:t>
            </a:r>
            <a:r>
              <a:rPr lang="en-US" strike="sngStrike" dirty="0">
                <a:solidFill>
                  <a:srgbClr val="C00000"/>
                </a:solidFill>
                <a:latin typeface="Candara" panose="020E0502030303020204" pitchFamily="34" charset="0"/>
              </a:rPr>
              <a:t>b</a:t>
            </a:r>
          </a:p>
        </p:txBody>
      </p:sp>
      <p:sp>
        <p:nvSpPr>
          <p:cNvPr id="8" name="r1*">
            <a:extLst>
              <a:ext uri="{FF2B5EF4-FFF2-40B4-BE49-F238E27FC236}">
                <a16:creationId xmlns:a16="http://schemas.microsoft.com/office/drawing/2014/main" id="{5A9E8F1E-4787-CF4C-8115-A271C1373726}"/>
              </a:ext>
            </a:extLst>
          </p:cNvPr>
          <p:cNvSpPr txBox="1"/>
          <p:nvPr/>
        </p:nvSpPr>
        <p:spPr>
          <a:xfrm>
            <a:off x="6144141" y="5659484"/>
            <a:ext cx="107978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r1</a:t>
            </a:r>
            <a:r>
              <a:rPr lang="en-US" dirty="0">
                <a:latin typeface="Candara" panose="020E0502030303020204" pitchFamily="34" charset="0"/>
              </a:rPr>
              <a:t> (leader)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9" name="r2">
            <a:extLst>
              <a:ext uri="{FF2B5EF4-FFF2-40B4-BE49-F238E27FC236}">
                <a16:creationId xmlns:a16="http://schemas.microsoft.com/office/drawing/2014/main" id="{19576DD7-3B87-2849-B52D-B3BDC68C06B1}"/>
              </a:ext>
            </a:extLst>
          </p:cNvPr>
          <p:cNvSpPr txBox="1"/>
          <p:nvPr/>
        </p:nvSpPr>
        <p:spPr>
          <a:xfrm>
            <a:off x="8598122" y="5659484"/>
            <a:ext cx="28148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dirty="0">
                <a:latin typeface="Candara" panose="020E0502030303020204" pitchFamily="34" charset="0"/>
              </a:rPr>
              <a:t>r2</a:t>
            </a:r>
          </a:p>
        </p:txBody>
      </p:sp>
      <p:sp>
        <p:nvSpPr>
          <p:cNvPr id="10" name="r3">
            <a:extLst>
              <a:ext uri="{FF2B5EF4-FFF2-40B4-BE49-F238E27FC236}">
                <a16:creationId xmlns:a16="http://schemas.microsoft.com/office/drawing/2014/main" id="{9F9021C2-A5C5-E64C-B7E6-ADF3193A4689}"/>
              </a:ext>
            </a:extLst>
          </p:cNvPr>
          <p:cNvSpPr txBox="1"/>
          <p:nvPr/>
        </p:nvSpPr>
        <p:spPr>
          <a:xfrm>
            <a:off x="10721346" y="5613130"/>
            <a:ext cx="297515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r3</a:t>
            </a:r>
            <a:endParaRPr dirty="0">
              <a:latin typeface="Candara" panose="020E0502030303020204" pitchFamily="34" charset="0"/>
            </a:endParaRPr>
          </a:p>
        </p:txBody>
      </p:sp>
      <p:cxnSp>
        <p:nvCxnSpPr>
          <p:cNvPr id="11" name="曲线连接符 2">
            <a:extLst>
              <a:ext uri="{FF2B5EF4-FFF2-40B4-BE49-F238E27FC236}">
                <a16:creationId xmlns:a16="http://schemas.microsoft.com/office/drawing/2014/main" id="{CBC57698-4A05-5343-99C1-F41407D12F35}"/>
              </a:ext>
            </a:extLst>
          </p:cNvPr>
          <p:cNvCxnSpPr>
            <a:cxnSpLocks/>
            <a:stCxn id="5" idx="0"/>
            <a:endCxn id="7" idx="0"/>
          </p:cNvCxnSpPr>
          <p:nvPr/>
        </p:nvCxnSpPr>
        <p:spPr>
          <a:xfrm rot="5400000" flipH="1" flipV="1">
            <a:off x="8796304" y="2868202"/>
            <a:ext cx="12700" cy="4147599"/>
          </a:xfrm>
          <a:prstGeom prst="curvedConnector3">
            <a:avLst>
              <a:gd name="adj1" fmla="val 2267535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16" name="曲线连接符 2">
            <a:extLst>
              <a:ext uri="{FF2B5EF4-FFF2-40B4-BE49-F238E27FC236}">
                <a16:creationId xmlns:a16="http://schemas.microsoft.com/office/drawing/2014/main" id="{FB3A27F0-4DEF-924D-8F03-C1478672B8FB}"/>
              </a:ext>
            </a:extLst>
          </p:cNvPr>
          <p:cNvCxnSpPr>
            <a:cxnSpLocks/>
            <a:stCxn id="5" idx="0"/>
            <a:endCxn id="6" idx="0"/>
          </p:cNvCxnSpPr>
          <p:nvPr/>
        </p:nvCxnSpPr>
        <p:spPr>
          <a:xfrm rot="5400000" flipH="1" flipV="1">
            <a:off x="7759404" y="3905102"/>
            <a:ext cx="12700" cy="2073799"/>
          </a:xfrm>
          <a:prstGeom prst="curvedConnector3">
            <a:avLst>
              <a:gd name="adj1" fmla="val 2922079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5227437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E70923-2F5D-6A47-A69D-FC777DDA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B0EFC7-C468-DD4F-9C07-4AA1514A6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Q&amp;A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EDDE04-7E74-264A-99F0-3FF2B35A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/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207D3E7A-C582-5D4B-A2AD-E21869128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60020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25646"/>
      </p:ext>
    </p:extLst>
  </p:cSld>
  <p:clrMapOvr>
    <a:masterClrMapping/>
  </p:clrMapOvr>
</p:sld>
</file>

<file path=ppt/theme/theme1.xml><?xml version="1.0" encoding="utf-8"?>
<a:theme xmlns:a="http://schemas.openxmlformats.org/drawingml/2006/main" name="IPADS精简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ADS精简" id="{00403347-923A-B744-8C88-1AE645CD59E5}" vid="{42FC27B1-70E5-ED4B-8125-32AD3656DBA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IPADS精简</Template>
  <TotalTime>3595</TotalTime>
  <Words>1816</Words>
  <Application>Microsoft Macintosh PowerPoint</Application>
  <PresentationFormat>Widescreen</PresentationFormat>
  <Paragraphs>537</Paragraphs>
  <Slides>57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DengXian</vt:lpstr>
      <vt:lpstr>DengXian</vt:lpstr>
      <vt:lpstr>Arial</vt:lpstr>
      <vt:lpstr>Cambria Math</vt:lpstr>
      <vt:lpstr>Candara</vt:lpstr>
      <vt:lpstr>Consolas</vt:lpstr>
      <vt:lpstr>IPADS精简</vt:lpstr>
      <vt:lpstr>Building Consistent Transactions with Inconsistent Replication</vt:lpstr>
      <vt:lpstr>Outline</vt:lpstr>
      <vt:lpstr>Demands of Large-Scale Web Applications </vt:lpstr>
      <vt:lpstr>Distributed Transaction</vt:lpstr>
      <vt:lpstr>Distributed Transaction</vt:lpstr>
      <vt:lpstr>Cost for Simple Design</vt:lpstr>
      <vt:lpstr>Insight</vt:lpstr>
      <vt:lpstr>Design Overview</vt:lpstr>
      <vt:lpstr>Outline</vt:lpstr>
      <vt:lpstr>Inconsistent Replication (IR)</vt:lpstr>
      <vt:lpstr>IR Guarantees</vt:lpstr>
      <vt:lpstr>IR Interface</vt:lpstr>
      <vt:lpstr>IR: Inconsistent Operation</vt:lpstr>
      <vt:lpstr>IR: Inconsistent Operation</vt:lpstr>
      <vt:lpstr>IR: Consistent Operation Fast Path</vt:lpstr>
      <vt:lpstr>IR: Consistent Operation Slow Path</vt:lpstr>
      <vt:lpstr>IR: Recovery and Synchronization</vt:lpstr>
      <vt:lpstr>IR: Recovery and Synchronization</vt:lpstr>
      <vt:lpstr>IR Pros &amp; Cons</vt:lpstr>
      <vt:lpstr>Outline</vt:lpstr>
      <vt:lpstr>IR Application Protocol Requirement</vt:lpstr>
      <vt:lpstr>IR performance principle</vt:lpstr>
      <vt:lpstr>TAPIR</vt:lpstr>
      <vt:lpstr>TAPIR</vt:lpstr>
      <vt:lpstr>TAPIR</vt:lpstr>
      <vt:lpstr>Challenges</vt:lpstr>
      <vt:lpstr>Challenges</vt:lpstr>
      <vt:lpstr>Ordering</vt:lpstr>
      <vt:lpstr>OCC</vt:lpstr>
      <vt:lpstr>Decide Function</vt:lpstr>
      <vt:lpstr>2PC/VR/S2PL vs TAPIR</vt:lpstr>
      <vt:lpstr>Outline</vt:lpstr>
      <vt:lpstr>Evaluation</vt:lpstr>
      <vt:lpstr>Counterpart &amp; Workload</vt:lpstr>
      <vt:lpstr>Transaction Latency &amp; Throughput</vt:lpstr>
      <vt:lpstr>Abort Rate</vt:lpstr>
      <vt:lpstr>Comparison with Weakly Consistent Systems</vt:lpstr>
      <vt:lpstr>Summary</vt:lpstr>
      <vt:lpstr>Thanks </vt:lpstr>
      <vt:lpstr>Demo: a lock server</vt:lpstr>
      <vt:lpstr>Settings</vt:lpstr>
      <vt:lpstr>1. Lock(a)</vt:lpstr>
      <vt:lpstr>1. Lock(a)</vt:lpstr>
      <vt:lpstr>1. Lock(a)</vt:lpstr>
      <vt:lpstr>1. Lock(a)</vt:lpstr>
      <vt:lpstr>2. Lock(b)</vt:lpstr>
      <vt:lpstr>2. Lock(b)</vt:lpstr>
      <vt:lpstr>2. Lock(b)</vt:lpstr>
      <vt:lpstr>2. Lock(b)</vt:lpstr>
      <vt:lpstr>2. Unlock(a)</vt:lpstr>
      <vt:lpstr>2. Unlock(a)</vt:lpstr>
      <vt:lpstr>2. Unlock(a)</vt:lpstr>
      <vt:lpstr>2. Unlock(b)</vt:lpstr>
      <vt:lpstr>3. View Change</vt:lpstr>
      <vt:lpstr>3. View Change</vt:lpstr>
      <vt:lpstr>3. View Change</vt:lpstr>
      <vt:lpstr>Thanks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OSDI’20 Consensus</dc:title>
  <dc:creator>Song Xiaoniu</dc:creator>
  <cp:lastModifiedBy>于 乾勉</cp:lastModifiedBy>
  <cp:revision>403</cp:revision>
  <dcterms:created xsi:type="dcterms:W3CDTF">2020-12-17T07:26:14Z</dcterms:created>
  <dcterms:modified xsi:type="dcterms:W3CDTF">2021-03-29T05:46:30Z</dcterms:modified>
</cp:coreProperties>
</file>