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1"/>
  </p:notesMasterIdLst>
  <p:handoutMasterIdLst>
    <p:handoutMasterId r:id="rId62"/>
  </p:handoutMasterIdLst>
  <p:sldIdLst>
    <p:sldId id="1855" r:id="rId2"/>
    <p:sldId id="1941" r:id="rId3"/>
    <p:sldId id="1860" r:id="rId4"/>
    <p:sldId id="1872" r:id="rId5"/>
    <p:sldId id="1888" r:id="rId6"/>
    <p:sldId id="1880" r:id="rId7"/>
    <p:sldId id="1870" r:id="rId8"/>
    <p:sldId id="1861" r:id="rId9"/>
    <p:sldId id="1912" r:id="rId10"/>
    <p:sldId id="1862" r:id="rId11"/>
    <p:sldId id="1913" r:id="rId12"/>
    <p:sldId id="1918" r:id="rId13"/>
    <p:sldId id="1873" r:id="rId14"/>
    <p:sldId id="1916" r:id="rId15"/>
    <p:sldId id="1915" r:id="rId16"/>
    <p:sldId id="1917" r:id="rId17"/>
    <p:sldId id="1877" r:id="rId18"/>
    <p:sldId id="1874" r:id="rId19"/>
    <p:sldId id="1875" r:id="rId20"/>
    <p:sldId id="1876" r:id="rId21"/>
    <p:sldId id="1920" r:id="rId22"/>
    <p:sldId id="1922" r:id="rId23"/>
    <p:sldId id="1945" r:id="rId24"/>
    <p:sldId id="1863" r:id="rId25"/>
    <p:sldId id="1864" r:id="rId26"/>
    <p:sldId id="1867" r:id="rId27"/>
    <p:sldId id="1923" r:id="rId28"/>
    <p:sldId id="1881" r:id="rId29"/>
    <p:sldId id="1869" r:id="rId30"/>
    <p:sldId id="1924" r:id="rId31"/>
    <p:sldId id="1868" r:id="rId32"/>
    <p:sldId id="1885" r:id="rId33"/>
    <p:sldId id="1949" r:id="rId34"/>
    <p:sldId id="1886" r:id="rId35"/>
    <p:sldId id="1926" r:id="rId36"/>
    <p:sldId id="1896" r:id="rId37"/>
    <p:sldId id="1899" r:id="rId38"/>
    <p:sldId id="1897" r:id="rId39"/>
    <p:sldId id="1928" r:id="rId40"/>
    <p:sldId id="1929" r:id="rId41"/>
    <p:sldId id="1887" r:id="rId42"/>
    <p:sldId id="1931" r:id="rId43"/>
    <p:sldId id="1898" r:id="rId44"/>
    <p:sldId id="1900" r:id="rId45"/>
    <p:sldId id="1932" r:id="rId46"/>
    <p:sldId id="1933" r:id="rId47"/>
    <p:sldId id="1889" r:id="rId48"/>
    <p:sldId id="1904" r:id="rId49"/>
    <p:sldId id="1936" r:id="rId50"/>
    <p:sldId id="1902" r:id="rId51"/>
    <p:sldId id="1937" r:id="rId52"/>
    <p:sldId id="1939" r:id="rId53"/>
    <p:sldId id="1905" r:id="rId54"/>
    <p:sldId id="1938" r:id="rId55"/>
    <p:sldId id="1903" r:id="rId56"/>
    <p:sldId id="1948" r:id="rId57"/>
    <p:sldId id="1908" r:id="rId58"/>
    <p:sldId id="1909" r:id="rId59"/>
    <p:sldId id="1771" r:id="rId6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6F954D54-8F1A-4515-94D2-3252057B409A}">
          <p14:sldIdLst>
            <p14:sldId id="1855"/>
            <p14:sldId id="1941"/>
            <p14:sldId id="1860"/>
            <p14:sldId id="1872"/>
            <p14:sldId id="1888"/>
          </p14:sldIdLst>
        </p14:section>
        <p14:section name="Leader Election" id="{66323B48-1539-4BDE-93C2-EAA73CD73936}">
          <p14:sldIdLst>
            <p14:sldId id="1880"/>
            <p14:sldId id="1870"/>
            <p14:sldId id="1861"/>
            <p14:sldId id="1912"/>
            <p14:sldId id="1862"/>
            <p14:sldId id="1913"/>
            <p14:sldId id="1918"/>
            <p14:sldId id="1873"/>
            <p14:sldId id="1916"/>
            <p14:sldId id="1915"/>
            <p14:sldId id="1917"/>
            <p14:sldId id="1877"/>
            <p14:sldId id="1874"/>
            <p14:sldId id="1875"/>
            <p14:sldId id="1876"/>
            <p14:sldId id="1920"/>
            <p14:sldId id="1922"/>
            <p14:sldId id="1945"/>
            <p14:sldId id="1863"/>
            <p14:sldId id="1864"/>
            <p14:sldId id="1867"/>
            <p14:sldId id="1923"/>
          </p14:sldIdLst>
        </p14:section>
        <p14:section name="Log Replication" id="{356F517E-AF56-4684-9975-E1DA4AB4884F}">
          <p14:sldIdLst>
            <p14:sldId id="1881"/>
            <p14:sldId id="1869"/>
            <p14:sldId id="1924"/>
            <p14:sldId id="1868"/>
            <p14:sldId id="1885"/>
            <p14:sldId id="1949"/>
            <p14:sldId id="1886"/>
            <p14:sldId id="1926"/>
            <p14:sldId id="1896"/>
            <p14:sldId id="1899"/>
            <p14:sldId id="1897"/>
            <p14:sldId id="1928"/>
            <p14:sldId id="1929"/>
            <p14:sldId id="1887"/>
            <p14:sldId id="1931"/>
            <p14:sldId id="1898"/>
            <p14:sldId id="1900"/>
            <p14:sldId id="1932"/>
            <p14:sldId id="1933"/>
          </p14:sldIdLst>
        </p14:section>
        <p14:section name="Safety" id="{D756F93A-F84C-4E61-972B-62BFF049E84E}">
          <p14:sldIdLst>
            <p14:sldId id="1889"/>
            <p14:sldId id="1904"/>
            <p14:sldId id="1936"/>
            <p14:sldId id="1902"/>
            <p14:sldId id="1937"/>
            <p14:sldId id="1939"/>
            <p14:sldId id="1905"/>
            <p14:sldId id="1938"/>
            <p14:sldId id="1903"/>
          </p14:sldIdLst>
        </p14:section>
        <p14:section name="Evaluation" id="{F44E5153-30DE-4FA3-A567-2118C367824B}">
          <p14:sldIdLst>
            <p14:sldId id="1948"/>
            <p14:sldId id="1908"/>
            <p14:sldId id="1909"/>
            <p14:sldId id="17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47">
          <p15:clr>
            <a:srgbClr val="A4A3A4"/>
          </p15:clr>
        </p15:guide>
        <p15:guide id="2" pos="3957">
          <p15:clr>
            <a:srgbClr val="A4A3A4"/>
          </p15:clr>
        </p15:guide>
        <p15:guide id="3" pos="283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陈 诺" initials="陈" lastIdx="5" clrIdx="0">
    <p:extLst>
      <p:ext uri="{19B8F6BF-5375-455C-9EA6-DF929625EA0E}">
        <p15:presenceInfo xmlns:p15="http://schemas.microsoft.com/office/powerpoint/2012/main" userId="1540dc3d7ca12bd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83BA"/>
    <a:srgbClr val="BE384B"/>
    <a:srgbClr val="000000"/>
    <a:srgbClr val="323232"/>
    <a:srgbClr val="32788E"/>
    <a:srgbClr val="B5F27E"/>
    <a:srgbClr val="DC8061"/>
    <a:srgbClr val="8B2635"/>
    <a:srgbClr val="DC8161"/>
    <a:srgbClr val="E6A8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86" autoAdjust="0"/>
    <p:restoredTop sz="88243" autoAdjust="0"/>
  </p:normalViewPr>
  <p:slideViewPr>
    <p:cSldViewPr>
      <p:cViewPr varScale="1">
        <p:scale>
          <a:sx n="120" d="100"/>
          <a:sy n="120" d="100"/>
        </p:scale>
        <p:origin x="630" y="90"/>
      </p:cViewPr>
      <p:guideLst>
        <p:guide orient="horz" pos="1647"/>
        <p:guide pos="3957"/>
        <p:guide pos="283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95" d="100"/>
        <a:sy n="9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121" d="100"/>
          <a:sy n="121" d="100"/>
        </p:scale>
        <p:origin x="3864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commentAuthors" Target="commentAuthor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2021/4/10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>
                <a:solidFill>
                  <a:prstClr val="black"/>
                </a:solidFill>
              </a:rPr>
              <a:t>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476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 err="1"/>
              <a:t>Paxos</a:t>
            </a:r>
            <a:r>
              <a:rPr lang="zh-CN" altLang="en-US" dirty="0"/>
              <a:t>非常不容易理解，并且缺少切实的实现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2596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8900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Raft</a:t>
            </a:r>
            <a:r>
              <a:rPr lang="zh-CN" altLang="en-US" dirty="0"/>
              <a:t>被设计成一个完整的并且实用的一个分布式一致性算法，在提供了安全、高效这些外，易于理解是</a:t>
            </a:r>
            <a:r>
              <a:rPr lang="en-US" altLang="zh-CN" dirty="0"/>
              <a:t>Raft</a:t>
            </a:r>
            <a:r>
              <a:rPr lang="zh-CN" altLang="en-US" dirty="0"/>
              <a:t>相比</a:t>
            </a:r>
            <a:r>
              <a:rPr lang="en-US" altLang="zh-CN" dirty="0" err="1"/>
              <a:t>Paxos</a:t>
            </a:r>
            <a:r>
              <a:rPr lang="zh-CN" altLang="en-US" dirty="0"/>
              <a:t>的一大特点。</a:t>
            </a:r>
            <a:endParaRPr lang="en-US" altLang="zh-CN" dirty="0"/>
          </a:p>
          <a:p>
            <a:r>
              <a:rPr lang="en-US" altLang="ja-JP" dirty="0"/>
              <a:t>Raft</a:t>
            </a:r>
            <a:r>
              <a:rPr lang="zh-CN" altLang="en-US" dirty="0"/>
              <a:t>将分布式一致性场景分解为三个问题：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14876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60756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ja-JP" dirty="0"/>
              <a:t>Raft</a:t>
            </a:r>
            <a:r>
              <a:rPr lang="zh-CN" altLang="en-US" dirty="0"/>
              <a:t>算法中，集群里的机器可能的身份有三种：</a:t>
            </a:r>
            <a:r>
              <a:rPr lang="en-US" altLang="zh-CN" dirty="0"/>
              <a:t>Leader</a:t>
            </a:r>
            <a:r>
              <a:rPr lang="zh-CN" altLang="en-US" dirty="0"/>
              <a:t>，</a:t>
            </a:r>
            <a:r>
              <a:rPr lang="en-US" altLang="zh-CN" dirty="0"/>
              <a:t>Follower </a:t>
            </a:r>
            <a:r>
              <a:rPr lang="zh-CN" altLang="en-US" dirty="0"/>
              <a:t>和</a:t>
            </a:r>
            <a:r>
              <a:rPr lang="en-US" altLang="zh-CN" dirty="0"/>
              <a:t>Candidate</a:t>
            </a:r>
          </a:p>
          <a:p>
            <a:r>
              <a:rPr lang="en-US" altLang="ja-JP" dirty="0"/>
              <a:t>Leader</a:t>
            </a:r>
            <a:r>
              <a:rPr lang="zh-CN" altLang="en-US" dirty="0"/>
              <a:t>负责处理</a:t>
            </a:r>
            <a:r>
              <a:rPr lang="en-US" altLang="zh-CN" dirty="0"/>
              <a:t>client</a:t>
            </a:r>
            <a:r>
              <a:rPr lang="zh-CN" altLang="en-US" dirty="0"/>
              <a:t>的请求，</a:t>
            </a:r>
            <a:r>
              <a:rPr lang="en-US" altLang="zh-CN" dirty="0"/>
              <a:t>follower</a:t>
            </a:r>
            <a:r>
              <a:rPr lang="zh-CN" altLang="en-US" dirty="0"/>
              <a:t>响应</a:t>
            </a:r>
            <a:r>
              <a:rPr lang="en-US" altLang="zh-CN" dirty="0"/>
              <a:t>leader</a:t>
            </a:r>
            <a:r>
              <a:rPr lang="zh-CN" altLang="en-US" dirty="0"/>
              <a:t>的请求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96276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正常情况下，一个集群中有一个</a:t>
            </a:r>
            <a:r>
              <a:rPr lang="en-US" altLang="zh-CN" dirty="0"/>
              <a:t>leader</a:t>
            </a:r>
            <a:r>
              <a:rPr lang="zh-CN" altLang="en-US" dirty="0"/>
              <a:t>，其他都是</a:t>
            </a:r>
            <a:r>
              <a:rPr lang="en-US" altLang="zh-CN" dirty="0"/>
              <a:t>follower</a:t>
            </a:r>
            <a:r>
              <a:rPr lang="zh-CN" altLang="en-US" dirty="0"/>
              <a:t>。</a:t>
            </a:r>
            <a:r>
              <a:rPr lang="en-US" altLang="zh-CN" dirty="0"/>
              <a:t>Leader</a:t>
            </a:r>
            <a:r>
              <a:rPr lang="zh-CN" altLang="en-US" dirty="0"/>
              <a:t>不断地发送</a:t>
            </a:r>
            <a:r>
              <a:rPr lang="en-US" altLang="zh-CN" dirty="0"/>
              <a:t>heartbeat</a:t>
            </a:r>
            <a:r>
              <a:rPr lang="zh-CN" altLang="en-US" dirty="0"/>
              <a:t>表面自己还活着，</a:t>
            </a:r>
            <a:r>
              <a:rPr lang="en-US" altLang="zh-CN" dirty="0"/>
              <a:t>follower</a:t>
            </a:r>
            <a:r>
              <a:rPr lang="zh-CN" altLang="en-US" dirty="0"/>
              <a:t>收到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en-US" altLang="zh-CN" dirty="0"/>
              <a:t>heartbeat</a:t>
            </a:r>
            <a:r>
              <a:rPr lang="zh-CN" altLang="en-US" dirty="0"/>
              <a:t>后重置</a:t>
            </a:r>
            <a:r>
              <a:rPr lang="en-US" altLang="zh-CN" dirty="0"/>
              <a:t>timer</a:t>
            </a:r>
            <a:r>
              <a:rPr lang="zh-CN" altLang="en-US" dirty="0"/>
              <a:t>，如果</a:t>
            </a:r>
            <a:r>
              <a:rPr lang="en-US" altLang="zh-CN" dirty="0"/>
              <a:t>follower</a:t>
            </a:r>
            <a:r>
              <a:rPr lang="zh-CN" altLang="en-US" dirty="0"/>
              <a:t>在</a:t>
            </a:r>
            <a:r>
              <a:rPr lang="en-US" altLang="zh-CN" dirty="0"/>
              <a:t>timer timeout</a:t>
            </a:r>
            <a:r>
              <a:rPr lang="zh-CN" altLang="en-US" dirty="0"/>
              <a:t>之前没有收到心跳包，那就涉及到</a:t>
            </a:r>
            <a:r>
              <a:rPr lang="en-US" altLang="zh-CN" dirty="0"/>
              <a:t>candidate</a:t>
            </a:r>
            <a:r>
              <a:rPr lang="zh-CN" altLang="en-US" dirty="0"/>
              <a:t>这一身份。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09792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一个</a:t>
            </a:r>
            <a:r>
              <a:rPr lang="en-US" altLang="zh-CN" dirty="0"/>
              <a:t>follower</a:t>
            </a:r>
            <a:r>
              <a:rPr lang="zh-CN" altLang="en-US" dirty="0"/>
              <a:t>在等</a:t>
            </a:r>
            <a:r>
              <a:rPr lang="en-US" altLang="zh-CN" dirty="0"/>
              <a:t>leader heartbeat</a:t>
            </a:r>
            <a:r>
              <a:rPr lang="zh-CN" altLang="en-US" dirty="0"/>
              <a:t>，</a:t>
            </a:r>
            <a:r>
              <a:rPr lang="en-US" altLang="zh-CN" dirty="0"/>
              <a:t>timer timeout</a:t>
            </a:r>
            <a:r>
              <a:rPr lang="zh-CN" altLang="en-US" dirty="0"/>
              <a:t>后会转变成</a:t>
            </a:r>
            <a:r>
              <a:rPr lang="en-US" altLang="zh-CN" dirty="0"/>
              <a:t>candidate</a:t>
            </a:r>
            <a:r>
              <a:rPr lang="zh-CN" altLang="en-US" dirty="0"/>
              <a:t>，并进入到</a:t>
            </a:r>
            <a:r>
              <a:rPr lang="en-US" altLang="zh-CN" dirty="0"/>
              <a:t>election</a:t>
            </a:r>
            <a:r>
              <a:rPr lang="zh-CN" altLang="en-US" dirty="0"/>
              <a:t>阶段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9132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Node C</a:t>
            </a:r>
            <a:r>
              <a:rPr lang="zh-CN" altLang="en-US" dirty="0"/>
              <a:t>一段时间没有收到</a:t>
            </a:r>
            <a:r>
              <a:rPr lang="en-US" altLang="zh-CN" dirty="0"/>
              <a:t>Heartbeat</a:t>
            </a:r>
            <a:r>
              <a:rPr lang="zh-CN" altLang="en-US" dirty="0"/>
              <a:t>，</a:t>
            </a:r>
            <a:r>
              <a:rPr lang="en-US" altLang="zh-CN" dirty="0"/>
              <a:t>timeout</a:t>
            </a:r>
            <a:r>
              <a:rPr lang="zh-CN" altLang="en-US" dirty="0"/>
              <a:t>后会发起一轮</a:t>
            </a:r>
            <a:r>
              <a:rPr lang="en-US" altLang="zh-CN" dirty="0"/>
              <a:t>election</a:t>
            </a:r>
            <a:r>
              <a:rPr lang="zh-CN" altLang="en-US" dirty="0"/>
              <a:t>，自己从</a:t>
            </a:r>
            <a:r>
              <a:rPr lang="en-US" altLang="zh-CN" dirty="0"/>
              <a:t>follower</a:t>
            </a:r>
            <a:r>
              <a:rPr lang="zh-CN" altLang="en-US" dirty="0"/>
              <a:t>变成</a:t>
            </a:r>
            <a:r>
              <a:rPr lang="en-US" altLang="zh-CN" dirty="0"/>
              <a:t>candidate</a:t>
            </a:r>
            <a:r>
              <a:rPr lang="zh-CN" altLang="en-US" dirty="0"/>
              <a:t>，给整个集群发</a:t>
            </a:r>
            <a:r>
              <a:rPr lang="en-US" altLang="zh-CN" dirty="0" err="1"/>
              <a:t>RequestVote</a:t>
            </a:r>
            <a:r>
              <a:rPr lang="en-US" altLang="zh-CN" dirty="0"/>
              <a:t> RPC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00542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Node C</a:t>
            </a:r>
            <a:r>
              <a:rPr lang="zh-CN" altLang="en-US" dirty="0"/>
              <a:t>在</a:t>
            </a:r>
            <a:r>
              <a:rPr lang="en-US" altLang="zh-CN" dirty="0"/>
              <a:t>timeout</a:t>
            </a:r>
            <a:r>
              <a:rPr lang="zh-CN" altLang="en-US" dirty="0"/>
              <a:t>后变成</a:t>
            </a:r>
            <a:r>
              <a:rPr lang="en-US" altLang="zh-CN" dirty="0"/>
              <a:t>candidate</a:t>
            </a:r>
            <a:r>
              <a:rPr lang="zh-CN" altLang="en-US" dirty="0"/>
              <a:t>，然后给整个集群发</a:t>
            </a:r>
            <a:r>
              <a:rPr lang="en-US" altLang="zh-CN" dirty="0" err="1"/>
              <a:t>RequestVote</a:t>
            </a:r>
            <a:r>
              <a:rPr lang="zh-CN" altLang="en-US" dirty="0"/>
              <a:t>，它自己会给自己投票。如果它收到了过半数的票，就可以成为</a:t>
            </a:r>
            <a:r>
              <a:rPr lang="en-US" altLang="zh-CN" dirty="0"/>
              <a:t>leader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82316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如果在</a:t>
            </a:r>
            <a:r>
              <a:rPr lang="en-US" altLang="zh-CN" dirty="0"/>
              <a:t>election</a:t>
            </a:r>
            <a:r>
              <a:rPr lang="zh-CN" altLang="en-US" dirty="0"/>
              <a:t>期间没有收到过半的票数，那</a:t>
            </a:r>
            <a:r>
              <a:rPr lang="en-US" altLang="zh-CN" dirty="0"/>
              <a:t>node C</a:t>
            </a:r>
            <a:r>
              <a:rPr lang="zh-CN" altLang="en-US" dirty="0"/>
              <a:t>会发起新一轮的</a:t>
            </a:r>
            <a:r>
              <a:rPr lang="en-US" altLang="zh-CN" dirty="0" err="1"/>
              <a:t>RequestVote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13753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新一轮在</a:t>
            </a:r>
            <a:r>
              <a:rPr lang="en-US" altLang="zh-CN" dirty="0"/>
              <a:t>Raft</a:t>
            </a:r>
            <a:r>
              <a:rPr lang="zh-CN" altLang="en-US" dirty="0"/>
              <a:t>中意味着一个新的</a:t>
            </a:r>
            <a:r>
              <a:rPr lang="en-US" altLang="zh-CN" dirty="0"/>
              <a:t>term</a:t>
            </a:r>
            <a:r>
              <a:rPr lang="zh-CN" altLang="en-US" dirty="0"/>
              <a:t>。</a:t>
            </a:r>
            <a:r>
              <a:rPr lang="en-US" altLang="zh-CN" dirty="0"/>
              <a:t>Term</a:t>
            </a:r>
            <a:r>
              <a:rPr lang="zh-CN" altLang="en-US" dirty="0"/>
              <a:t>扮演了逻辑时钟的角色，每个</a:t>
            </a:r>
            <a:r>
              <a:rPr lang="en-US" altLang="zh-CN" dirty="0"/>
              <a:t>server</a:t>
            </a:r>
            <a:r>
              <a:rPr lang="zh-CN" altLang="en-US" dirty="0"/>
              <a:t>上都维护了自己当前的</a:t>
            </a:r>
            <a:r>
              <a:rPr lang="en-US" altLang="zh-CN" dirty="0"/>
              <a:t>term</a:t>
            </a:r>
            <a:r>
              <a:rPr lang="zh-CN" altLang="en-US" dirty="0"/>
              <a:t>，</a:t>
            </a:r>
            <a:r>
              <a:rPr lang="en-US" altLang="zh-CN" dirty="0"/>
              <a:t>term</a:t>
            </a:r>
            <a:r>
              <a:rPr lang="zh-CN" altLang="en-US" dirty="0"/>
              <a:t>是单调递增的。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7976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一个</a:t>
            </a:r>
            <a:r>
              <a:rPr lang="en-US" altLang="zh-CN" dirty="0"/>
              <a:t>term</a:t>
            </a:r>
            <a:r>
              <a:rPr lang="zh-CN" altLang="en-US" dirty="0"/>
              <a:t>可以对应现实任意长的时间，一般是前一段</a:t>
            </a:r>
            <a:r>
              <a:rPr lang="en-US" altLang="zh-CN" dirty="0"/>
              <a:t>election</a:t>
            </a:r>
            <a:r>
              <a:rPr lang="zh-CN" altLang="en-US" dirty="0"/>
              <a:t>，后一段</a:t>
            </a:r>
            <a:r>
              <a:rPr lang="en-US" altLang="zh-CN" dirty="0"/>
              <a:t>normal operation</a:t>
            </a:r>
            <a:r>
              <a:rPr lang="zh-CN" altLang="en-US" dirty="0"/>
              <a:t>。</a:t>
            </a:r>
            <a:r>
              <a:rPr lang="en-US" altLang="zh-CN" dirty="0"/>
              <a:t>Term 3</a:t>
            </a:r>
            <a:r>
              <a:rPr lang="zh-CN" altLang="en-US" dirty="0"/>
              <a:t>这种只有</a:t>
            </a:r>
            <a:r>
              <a:rPr lang="en-US" altLang="zh-CN" dirty="0"/>
              <a:t>election</a:t>
            </a:r>
            <a:r>
              <a:rPr lang="zh-CN" altLang="en-US" dirty="0"/>
              <a:t>的称为</a:t>
            </a:r>
            <a:r>
              <a:rPr lang="en-US" altLang="zh-CN" dirty="0"/>
              <a:t>split vote</a:t>
            </a:r>
            <a:r>
              <a:rPr lang="zh-CN" altLang="en-US" dirty="0"/>
              <a:t>，后面会讲到。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6601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一个</a:t>
            </a:r>
            <a:r>
              <a:rPr lang="en-US" altLang="zh-CN" dirty="0"/>
              <a:t>follower</a:t>
            </a:r>
            <a:r>
              <a:rPr lang="zh-CN" altLang="en-US" dirty="0"/>
              <a:t>收到一个更大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heartbeat</a:t>
            </a:r>
            <a:r>
              <a:rPr lang="zh-CN" altLang="en-US" dirty="0"/>
              <a:t>，会更新自己的</a:t>
            </a:r>
            <a:r>
              <a:rPr lang="en-US" altLang="zh-CN" dirty="0"/>
              <a:t>current term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一个</a:t>
            </a:r>
            <a:r>
              <a:rPr lang="en-US" altLang="zh-CN" dirty="0"/>
              <a:t>candidate</a:t>
            </a:r>
            <a:r>
              <a:rPr lang="zh-CN" altLang="en-US" dirty="0"/>
              <a:t>或者一个</a:t>
            </a:r>
            <a:r>
              <a:rPr lang="en-US" altLang="zh-CN" dirty="0"/>
              <a:t>leader</a:t>
            </a:r>
            <a:r>
              <a:rPr lang="zh-CN" altLang="en-US" dirty="0"/>
              <a:t>收到一个</a:t>
            </a:r>
            <a:r>
              <a:rPr lang="en-US" altLang="zh-CN" dirty="0"/>
              <a:t>term</a:t>
            </a:r>
            <a:r>
              <a:rPr lang="zh-CN" altLang="en-US" dirty="0"/>
              <a:t>更大的</a:t>
            </a:r>
            <a:r>
              <a:rPr lang="en-US" altLang="zh-CN" dirty="0" err="1"/>
              <a:t>RequestVote</a:t>
            </a:r>
            <a:r>
              <a:rPr lang="zh-CN" altLang="en-US" dirty="0"/>
              <a:t>，会变成</a:t>
            </a:r>
            <a:r>
              <a:rPr lang="en-US" altLang="zh-CN" dirty="0"/>
              <a:t>follower</a:t>
            </a:r>
            <a:r>
              <a:rPr lang="zh-CN" altLang="en-US" dirty="0"/>
              <a:t>，并且更新自己的</a:t>
            </a:r>
            <a:r>
              <a:rPr lang="en-US" altLang="zh-CN" dirty="0"/>
              <a:t>current term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40553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长时间收不到心跳包导致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98563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election</a:t>
            </a:r>
            <a:r>
              <a:rPr lang="zh-CN" altLang="en-US" dirty="0"/>
              <a:t>阶段，</a:t>
            </a:r>
            <a:r>
              <a:rPr lang="en-US" altLang="zh-CN" dirty="0"/>
              <a:t>follower</a:t>
            </a:r>
            <a:r>
              <a:rPr lang="zh-CN" altLang="en-US" dirty="0"/>
              <a:t>仅投票，收到过半数票的</a:t>
            </a:r>
            <a:r>
              <a:rPr lang="en-US" altLang="zh-CN" dirty="0"/>
              <a:t>candidate</a:t>
            </a:r>
            <a:r>
              <a:rPr lang="zh-CN" altLang="en-US" dirty="0"/>
              <a:t>会成为</a:t>
            </a:r>
            <a:r>
              <a:rPr lang="en-US" altLang="zh-CN" dirty="0"/>
              <a:t>leader</a:t>
            </a:r>
            <a:r>
              <a:rPr lang="zh-CN" altLang="en-US" dirty="0"/>
              <a:t>，发现新的</a:t>
            </a:r>
            <a:r>
              <a:rPr lang="en-US" altLang="zh-CN" dirty="0"/>
              <a:t>leader</a:t>
            </a:r>
            <a:r>
              <a:rPr lang="zh-CN" altLang="en-US" dirty="0"/>
              <a:t>或者新的</a:t>
            </a:r>
            <a:r>
              <a:rPr lang="en-US" altLang="zh-CN" dirty="0"/>
              <a:t>term</a:t>
            </a:r>
            <a:r>
              <a:rPr lang="zh-CN" altLang="en-US" dirty="0"/>
              <a:t>会变成</a:t>
            </a:r>
            <a:r>
              <a:rPr lang="en-US" altLang="zh-CN" dirty="0"/>
              <a:t>follower</a:t>
            </a:r>
            <a:r>
              <a:rPr lang="zh-CN" altLang="en-US" dirty="0"/>
              <a:t>，如果都没发生在自身</a:t>
            </a:r>
            <a:r>
              <a:rPr lang="en-US" altLang="zh-CN" dirty="0"/>
              <a:t>timeout</a:t>
            </a:r>
            <a:r>
              <a:rPr lang="zh-CN" altLang="en-US" dirty="0"/>
              <a:t>后发起新一轮</a:t>
            </a:r>
            <a:r>
              <a:rPr lang="en-US" altLang="zh-CN" dirty="0"/>
              <a:t>election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6853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集群中，如果</a:t>
            </a:r>
            <a:r>
              <a:rPr lang="en-US" altLang="zh-CN" dirty="0"/>
              <a:t>leader</a:t>
            </a:r>
            <a:r>
              <a:rPr lang="zh-CN" altLang="en-US" dirty="0"/>
              <a:t>挂了，</a:t>
            </a:r>
            <a:r>
              <a:rPr lang="en-US" altLang="zh-CN" dirty="0"/>
              <a:t>follower</a:t>
            </a:r>
            <a:r>
              <a:rPr lang="zh-CN" altLang="en-US" dirty="0"/>
              <a:t>发生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2230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Node C</a:t>
            </a:r>
            <a:r>
              <a:rPr lang="zh-CN" altLang="en-US" dirty="0"/>
              <a:t>从</a:t>
            </a:r>
            <a:r>
              <a:rPr lang="en-US" altLang="zh-CN" dirty="0"/>
              <a:t>follower</a:t>
            </a:r>
            <a:r>
              <a:rPr lang="zh-CN" altLang="en-US" dirty="0"/>
              <a:t>变成</a:t>
            </a:r>
            <a:r>
              <a:rPr lang="en-US" altLang="zh-CN" dirty="0"/>
              <a:t>candidate</a:t>
            </a:r>
            <a:r>
              <a:rPr lang="zh-CN" altLang="en-US" dirty="0"/>
              <a:t>，增大自己的</a:t>
            </a:r>
            <a:r>
              <a:rPr lang="en-US" altLang="zh-CN" dirty="0"/>
              <a:t>term</a:t>
            </a:r>
            <a:r>
              <a:rPr lang="zh-CN" altLang="en-US" dirty="0"/>
              <a:t>，并向其他</a:t>
            </a:r>
            <a:r>
              <a:rPr lang="en-US" altLang="zh-CN" dirty="0"/>
              <a:t>server</a:t>
            </a:r>
            <a:r>
              <a:rPr lang="zh-CN" altLang="en-US" dirty="0"/>
              <a:t>发</a:t>
            </a:r>
            <a:r>
              <a:rPr lang="en-US" altLang="zh-CN" dirty="0" err="1"/>
              <a:t>RequestVote</a:t>
            </a:r>
            <a:r>
              <a:rPr lang="en-US" altLang="zh-CN" dirty="0"/>
              <a:t> RPC</a:t>
            </a:r>
            <a:r>
              <a:rPr lang="zh-CN" altLang="en-US" dirty="0"/>
              <a:t>，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62339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en-US" altLang="zh-CN" b="0" dirty="0"/>
              <a:t>Follower</a:t>
            </a:r>
            <a:r>
              <a:rPr lang="zh-CN" altLang="en-US" b="0" dirty="0"/>
              <a:t>收到</a:t>
            </a:r>
            <a:r>
              <a:rPr lang="en-US" altLang="zh-CN" b="0" dirty="0" err="1"/>
              <a:t>RequestVote</a:t>
            </a:r>
            <a:r>
              <a:rPr lang="en-US" altLang="zh-CN" b="0" dirty="0"/>
              <a:t> RPC</a:t>
            </a:r>
            <a:r>
              <a:rPr lang="zh-CN" altLang="en-US" b="0" dirty="0"/>
              <a:t>后，遵循两个原则：</a:t>
            </a:r>
            <a:endParaRPr lang="en-US" altLang="zh-CN" b="0" dirty="0"/>
          </a:p>
          <a:p>
            <a:pPr marL="228600" indent="-228600" latinLnBrk="1">
              <a:buAutoNum type="arabicPeriod"/>
            </a:pPr>
            <a:r>
              <a:rPr lang="zh-CN" altLang="en-US" b="0" dirty="0"/>
              <a:t>一个</a:t>
            </a:r>
            <a:r>
              <a:rPr lang="en-US" altLang="zh-CN" b="0" dirty="0"/>
              <a:t>term</a:t>
            </a:r>
            <a:r>
              <a:rPr lang="zh-CN" altLang="en-US" b="0" dirty="0"/>
              <a:t>期间只能投一票</a:t>
            </a:r>
            <a:endParaRPr lang="en-US" altLang="zh-CN" b="0" dirty="0"/>
          </a:p>
          <a:p>
            <a:pPr marL="228600" indent="-228600" latinLnBrk="1">
              <a:buAutoNum type="arabicPeriod"/>
            </a:pPr>
            <a:r>
              <a:rPr lang="en-US" altLang="zh-CN" b="0" dirty="0"/>
              <a:t>First Come First Serve</a:t>
            </a:r>
            <a:r>
              <a:rPr lang="zh-CN" altLang="en-US" b="0" dirty="0"/>
              <a:t>，一个</a:t>
            </a:r>
            <a:r>
              <a:rPr lang="en-US" altLang="zh-CN" b="0" dirty="0"/>
              <a:t>term</a:t>
            </a:r>
            <a:r>
              <a:rPr lang="zh-CN" altLang="en-US" b="0" dirty="0"/>
              <a:t>期间，先收到谁的</a:t>
            </a:r>
            <a:r>
              <a:rPr lang="en-US" altLang="zh-CN" b="0" dirty="0" err="1"/>
              <a:t>RequestVote</a:t>
            </a:r>
            <a:r>
              <a:rPr lang="en-US" altLang="zh-CN" b="0" dirty="0"/>
              <a:t> RPC</a:t>
            </a:r>
            <a:r>
              <a:rPr lang="zh-CN" altLang="en-US" b="0" dirty="0"/>
              <a:t>就投给谁</a:t>
            </a:r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115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atinLnBrk="1"/>
            <a:r>
              <a:rPr lang="zh-CN" altLang="en-US" b="0" dirty="0"/>
              <a:t>在任一任期内，单个节点最多只能投一票</a:t>
            </a:r>
          </a:p>
          <a:p>
            <a:pPr latinLnBrk="1"/>
            <a:r>
              <a:rPr lang="zh-CN" altLang="en-US" b="0" dirty="0"/>
              <a:t>候选人知道的信息不能比自己的少（这一部分，后面介绍</a:t>
            </a:r>
            <a:r>
              <a:rPr lang="en-US" b="0" dirty="0"/>
              <a:t>log replication</a:t>
            </a:r>
            <a:r>
              <a:rPr lang="zh-CN" altLang="en-US" b="0" dirty="0"/>
              <a:t>和</a:t>
            </a:r>
            <a:r>
              <a:rPr lang="en-US" b="0" dirty="0"/>
              <a:t>safety</a:t>
            </a:r>
            <a:r>
              <a:rPr lang="zh-CN" altLang="en-US" b="0" dirty="0"/>
              <a:t>的时候会详细介绍）</a:t>
            </a:r>
          </a:p>
          <a:p>
            <a:pPr latinLnBrk="1"/>
            <a:r>
              <a:rPr lang="en-US" b="0" dirty="0"/>
              <a:t>first-come-first-served </a:t>
            </a:r>
            <a:r>
              <a:rPr lang="zh-CN" altLang="en-US" b="0" dirty="0"/>
              <a:t>先来先得</a:t>
            </a:r>
          </a:p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751100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如果有多个</a:t>
            </a:r>
            <a:r>
              <a:rPr lang="en-US" altLang="zh-CN" dirty="0"/>
              <a:t>candidate</a:t>
            </a:r>
            <a:r>
              <a:rPr lang="zh-CN" altLang="en-US" dirty="0"/>
              <a:t>，如</a:t>
            </a:r>
            <a:r>
              <a:rPr lang="en-US" altLang="zh-CN" dirty="0"/>
              <a:t>node A</a:t>
            </a:r>
            <a:r>
              <a:rPr lang="zh-CN" altLang="en-US" dirty="0"/>
              <a:t>和</a:t>
            </a:r>
            <a:r>
              <a:rPr lang="en-US" altLang="zh-CN" dirty="0"/>
              <a:t>node D</a:t>
            </a:r>
            <a:r>
              <a:rPr lang="zh-CN" altLang="en-US" dirty="0"/>
              <a:t>，谁获得过半数的</a:t>
            </a:r>
            <a:r>
              <a:rPr lang="en-US" altLang="zh-CN" dirty="0"/>
              <a:t>vote</a:t>
            </a:r>
            <a:r>
              <a:rPr lang="zh-CN" altLang="en-US" dirty="0"/>
              <a:t>，谁成为</a:t>
            </a:r>
            <a:r>
              <a:rPr lang="en-US" altLang="zh-CN" dirty="0"/>
              <a:t>leader</a:t>
            </a:r>
            <a:r>
              <a:rPr lang="zh-CN" altLang="en-US" dirty="0"/>
              <a:t>，其他</a:t>
            </a:r>
            <a:r>
              <a:rPr lang="en-US" altLang="zh-CN" dirty="0"/>
              <a:t>candidate</a:t>
            </a:r>
            <a:r>
              <a:rPr lang="zh-CN" altLang="en-US" dirty="0"/>
              <a:t>收到新</a:t>
            </a:r>
            <a:r>
              <a:rPr lang="en-US" altLang="zh-CN" dirty="0"/>
              <a:t>leader</a:t>
            </a:r>
            <a:r>
              <a:rPr lang="zh-CN" altLang="en-US" dirty="0"/>
              <a:t>的</a:t>
            </a:r>
            <a:r>
              <a:rPr lang="en-US" altLang="zh-CN" dirty="0"/>
              <a:t>heartbeat</a:t>
            </a:r>
            <a:r>
              <a:rPr lang="zh-CN" altLang="en-US" dirty="0"/>
              <a:t>就变成</a:t>
            </a:r>
            <a:r>
              <a:rPr lang="en-US" altLang="zh-CN" dirty="0"/>
              <a:t>follower</a:t>
            </a:r>
            <a:r>
              <a:rPr lang="zh-CN" altLang="en-US" dirty="0"/>
              <a:t>。</a:t>
            </a:r>
            <a:endParaRPr lang="en-US" altLang="zh-CN" dirty="0"/>
          </a:p>
          <a:p>
            <a:r>
              <a:rPr lang="zh-CN" altLang="en-US" dirty="0"/>
              <a:t>以</a:t>
            </a:r>
            <a:r>
              <a:rPr lang="en-US" altLang="zh-CN" dirty="0"/>
              <a:t>5</a:t>
            </a:r>
            <a:r>
              <a:rPr lang="zh-CN" altLang="en-US" dirty="0"/>
              <a:t>个机器的集群为例，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D</a:t>
            </a:r>
            <a:r>
              <a:rPr lang="zh-CN" altLang="en-US" dirty="0"/>
              <a:t>都</a:t>
            </a:r>
            <a:r>
              <a:rPr lang="en-US" altLang="zh-CN" dirty="0"/>
              <a:t>timeout</a:t>
            </a:r>
            <a:r>
              <a:rPr lang="zh-CN" altLang="en-US" dirty="0"/>
              <a:t>变成</a:t>
            </a:r>
            <a:r>
              <a:rPr lang="en-US" altLang="zh-CN" dirty="0"/>
              <a:t>candidate</a:t>
            </a:r>
            <a:r>
              <a:rPr lang="zh-CN" altLang="en-US" dirty="0"/>
              <a:t>，发出</a:t>
            </a:r>
            <a:r>
              <a:rPr lang="en-US" altLang="zh-CN" dirty="0" err="1"/>
              <a:t>RequestVote</a:t>
            </a:r>
            <a:r>
              <a:rPr lang="en-US" altLang="zh-CN" dirty="0"/>
              <a:t> RPC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6458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B</a:t>
            </a:r>
            <a:r>
              <a:rPr lang="zh-CN" altLang="en-US" dirty="0"/>
              <a:t>和</a:t>
            </a:r>
            <a:r>
              <a:rPr lang="en-US" altLang="zh-CN" dirty="0"/>
              <a:t>C</a:t>
            </a:r>
            <a:r>
              <a:rPr lang="zh-CN" altLang="en-US" dirty="0"/>
              <a:t>投给了</a:t>
            </a:r>
            <a:r>
              <a:rPr lang="en-US" altLang="zh-CN" dirty="0"/>
              <a:t>A</a:t>
            </a:r>
            <a:r>
              <a:rPr lang="zh-CN" altLang="en-US" dirty="0"/>
              <a:t>，</a:t>
            </a:r>
            <a:r>
              <a:rPr lang="en-US" altLang="zh-CN" dirty="0"/>
              <a:t>A</a:t>
            </a:r>
            <a:r>
              <a:rPr lang="zh-CN" altLang="en-US" dirty="0"/>
              <a:t>成为了</a:t>
            </a:r>
            <a:r>
              <a:rPr lang="en-US" altLang="zh-CN" dirty="0"/>
              <a:t>leader</a:t>
            </a:r>
            <a:r>
              <a:rPr lang="zh-CN" altLang="en-US" dirty="0"/>
              <a:t>，</a:t>
            </a:r>
            <a:r>
              <a:rPr lang="en-US" altLang="zh-CN" dirty="0"/>
              <a:t>A</a:t>
            </a:r>
            <a:r>
              <a:rPr lang="zh-CN" altLang="en-US" dirty="0"/>
              <a:t>给全体发</a:t>
            </a:r>
            <a:r>
              <a:rPr lang="en-US" altLang="zh-CN" dirty="0"/>
              <a:t>heartbeat</a:t>
            </a:r>
            <a:r>
              <a:rPr lang="zh-CN" altLang="en-US" dirty="0"/>
              <a:t>，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8749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D</a:t>
            </a:r>
            <a:r>
              <a:rPr lang="zh-CN" altLang="en-US" dirty="0"/>
              <a:t>收到</a:t>
            </a:r>
            <a:r>
              <a:rPr lang="en-US" altLang="zh-CN" dirty="0"/>
              <a:t>A</a:t>
            </a:r>
            <a:r>
              <a:rPr lang="zh-CN" altLang="en-US" dirty="0"/>
              <a:t>的</a:t>
            </a:r>
            <a:r>
              <a:rPr lang="en-US" altLang="zh-CN" dirty="0"/>
              <a:t>heartbeat</a:t>
            </a:r>
            <a:r>
              <a:rPr lang="zh-CN" altLang="en-US" dirty="0"/>
              <a:t>后就变成</a:t>
            </a:r>
            <a:r>
              <a:rPr lang="en-US" altLang="zh-CN" dirty="0"/>
              <a:t>follower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715568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如果集群中有</a:t>
            </a:r>
            <a:r>
              <a:rPr lang="en-US" altLang="zh-CN" dirty="0"/>
              <a:t>4</a:t>
            </a:r>
            <a:r>
              <a:rPr lang="zh-CN" altLang="en-US" dirty="0"/>
              <a:t>个</a:t>
            </a:r>
            <a:r>
              <a:rPr lang="en-US" altLang="zh-CN" dirty="0"/>
              <a:t>server</a:t>
            </a:r>
            <a:r>
              <a:rPr lang="zh-CN" altLang="en-US" dirty="0"/>
              <a:t>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D</a:t>
            </a:r>
            <a:r>
              <a:rPr lang="zh-CN" altLang="en-US" dirty="0"/>
              <a:t>都是</a:t>
            </a:r>
            <a:r>
              <a:rPr lang="en-US" altLang="zh-CN" dirty="0"/>
              <a:t>candidate</a:t>
            </a:r>
            <a:r>
              <a:rPr lang="zh-CN" altLang="en-US" dirty="0"/>
              <a:t>，</a:t>
            </a:r>
            <a:r>
              <a:rPr lang="en-US" altLang="zh-CN" dirty="0"/>
              <a:t>B</a:t>
            </a:r>
            <a:r>
              <a:rPr lang="zh-CN" altLang="en-US" dirty="0"/>
              <a:t>和</a:t>
            </a:r>
            <a:r>
              <a:rPr lang="en-US" altLang="zh-CN" dirty="0"/>
              <a:t>C</a:t>
            </a:r>
            <a:r>
              <a:rPr lang="zh-CN" altLang="en-US" dirty="0"/>
              <a:t>分别投给了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D</a:t>
            </a:r>
            <a:r>
              <a:rPr lang="zh-CN" altLang="en-US" dirty="0"/>
              <a:t>，</a:t>
            </a:r>
            <a:r>
              <a:rPr lang="en-US" altLang="zh-CN" dirty="0"/>
              <a:t>A</a:t>
            </a:r>
            <a:r>
              <a:rPr lang="zh-CN" altLang="en-US" dirty="0"/>
              <a:t>和</a:t>
            </a:r>
            <a:r>
              <a:rPr lang="en-US" altLang="zh-CN" dirty="0"/>
              <a:t>D</a:t>
            </a:r>
            <a:r>
              <a:rPr lang="zh-CN" altLang="en-US" dirty="0"/>
              <a:t>都没有得到过半数的票，导致这个</a:t>
            </a:r>
            <a:r>
              <a:rPr lang="en-US" altLang="zh-CN" dirty="0"/>
              <a:t>term</a:t>
            </a:r>
            <a:r>
              <a:rPr lang="zh-CN" altLang="en-US" dirty="0"/>
              <a:t>内无法产生</a:t>
            </a:r>
            <a:r>
              <a:rPr lang="en-US" altLang="zh-CN" dirty="0"/>
              <a:t>leader</a:t>
            </a:r>
            <a:r>
              <a:rPr lang="zh-CN" altLang="en-US" dirty="0"/>
              <a:t>，出现</a:t>
            </a:r>
            <a:r>
              <a:rPr lang="en-US" altLang="zh-CN" dirty="0"/>
              <a:t>split vote</a:t>
            </a:r>
            <a:r>
              <a:rPr lang="zh-CN" altLang="en-US" dirty="0"/>
              <a:t>现象。</a:t>
            </a:r>
            <a:endParaRPr lang="en-US" altLang="zh-CN" dirty="0"/>
          </a:p>
          <a:p>
            <a:r>
              <a:rPr lang="zh-CN" altLang="en-US" dirty="0"/>
              <a:t>解决</a:t>
            </a:r>
            <a:r>
              <a:rPr lang="en-US" altLang="zh-CN" dirty="0"/>
              <a:t>Split vote</a:t>
            </a:r>
            <a:r>
              <a:rPr lang="zh-CN" altLang="en-US" dirty="0"/>
              <a:t>的方法是等</a:t>
            </a:r>
            <a:r>
              <a:rPr lang="en-US" altLang="zh-CN" dirty="0"/>
              <a:t>candidate timeout</a:t>
            </a:r>
            <a:r>
              <a:rPr lang="zh-CN" altLang="en-US" dirty="0"/>
              <a:t>，每个</a:t>
            </a:r>
            <a:r>
              <a:rPr lang="en-US" altLang="zh-CN" dirty="0"/>
              <a:t>candidate</a:t>
            </a:r>
            <a:r>
              <a:rPr lang="zh-CN" altLang="en-US" dirty="0"/>
              <a:t>的</a:t>
            </a:r>
            <a:r>
              <a:rPr lang="en-US" altLang="zh-CN" dirty="0"/>
              <a:t>election timeout</a:t>
            </a:r>
            <a:r>
              <a:rPr lang="zh-CN" altLang="en-US" dirty="0"/>
              <a:t>在一个范围内随机，从而避免同时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78493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假设</a:t>
            </a:r>
            <a:r>
              <a:rPr lang="en-US" altLang="zh-CN" dirty="0"/>
              <a:t>A</a:t>
            </a:r>
            <a:r>
              <a:rPr lang="zh-CN" altLang="en-US" dirty="0"/>
              <a:t>先</a:t>
            </a:r>
            <a:r>
              <a:rPr lang="en-US" altLang="zh-CN" dirty="0"/>
              <a:t>timeout</a:t>
            </a:r>
            <a:r>
              <a:rPr lang="zh-CN" altLang="en-US" dirty="0"/>
              <a:t>了，发起新一轮的</a:t>
            </a:r>
            <a:r>
              <a:rPr lang="en-US" altLang="zh-CN" dirty="0"/>
              <a:t>election</a:t>
            </a:r>
            <a:r>
              <a:rPr lang="zh-CN" altLang="en-US" dirty="0"/>
              <a:t>，然后得到了过半数的票，就成为了</a:t>
            </a:r>
            <a:r>
              <a:rPr lang="en-US" altLang="zh-CN" dirty="0"/>
              <a:t>leader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857772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</a:t>
            </a:r>
            <a:r>
              <a:rPr lang="en-US" altLang="zh-CN" dirty="0"/>
              <a:t>Raft</a:t>
            </a:r>
            <a:r>
              <a:rPr lang="zh-CN" altLang="en-US" dirty="0"/>
              <a:t>中，需要过半数的限制保证了集群中至多有一个</a:t>
            </a:r>
            <a:r>
              <a:rPr lang="en-US" altLang="zh-CN" dirty="0"/>
              <a:t>Leader</a:t>
            </a:r>
            <a:r>
              <a:rPr lang="zh-CN" altLang="en-US" dirty="0"/>
              <a:t>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04584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093130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60137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450237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90684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919076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22170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208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732936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43119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722968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3187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3839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650971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127520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117389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长时间收不到心跳包导致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4909308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长时间收不到心跳包导致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856118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长时间收不到心跳包导致</a:t>
            </a:r>
            <a:r>
              <a:rPr lang="en-US" altLang="zh-CN" dirty="0"/>
              <a:t>timeout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690320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98446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接下来由我来给大家介绍</a:t>
            </a:r>
            <a:r>
              <a:rPr lang="en-US" altLang="zh-CN" dirty="0"/>
              <a:t>raft</a:t>
            </a:r>
            <a:r>
              <a:rPr lang="zh-CN" altLang="en-US" dirty="0"/>
              <a:t>中保证</a:t>
            </a:r>
            <a:r>
              <a:rPr lang="en-US" altLang="zh-CN" dirty="0"/>
              <a:t>safety</a:t>
            </a:r>
            <a:r>
              <a:rPr lang="zh-CN" altLang="en-US" dirty="0"/>
              <a:t>的机制。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87548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dirty="0"/>
              <a:t>raft</a:t>
            </a:r>
            <a:r>
              <a:rPr lang="zh-CN" altLang="en-US" sz="1200" b="0" dirty="0"/>
              <a:t>可以保证</a:t>
            </a:r>
            <a:r>
              <a:rPr lang="en-US" altLang="zh-CN" sz="1200" b="0" dirty="0"/>
              <a:t>state machine safety,</a:t>
            </a:r>
            <a:r>
              <a:rPr lang="zh-CN" altLang="en-US" sz="1200" b="0" dirty="0"/>
              <a:t>也就是说</a:t>
            </a:r>
            <a:r>
              <a:rPr lang="en-US" altLang="zh-CN" sz="1200" b="0" dirty="0"/>
              <a:t>apply</a:t>
            </a:r>
            <a:r>
              <a:rPr lang="zh-CN" altLang="en-US" sz="1200" b="0" dirty="0"/>
              <a:t>到</a:t>
            </a:r>
            <a:r>
              <a:rPr lang="en-US" altLang="zh-CN" sz="1200" b="0" dirty="0"/>
              <a:t>state machine</a:t>
            </a:r>
            <a:r>
              <a:rPr lang="zh-CN" altLang="en-US" sz="1200" b="0" dirty="0"/>
              <a:t>的</a:t>
            </a:r>
            <a:r>
              <a:rPr lang="en-US" altLang="zh-CN" sz="1200" b="0" dirty="0"/>
              <a:t>log entry</a:t>
            </a:r>
            <a:r>
              <a:rPr lang="zh-CN" altLang="en-US" sz="1200" b="0" dirty="0"/>
              <a:t>是</a:t>
            </a:r>
            <a:r>
              <a:rPr lang="en-US" altLang="zh-CN" sz="1200" b="0" dirty="0"/>
              <a:t>durable</a:t>
            </a:r>
            <a:r>
              <a:rPr lang="zh-CN" altLang="en-US" sz="1200" b="0" dirty="0"/>
              <a:t>的，不同</a:t>
            </a:r>
            <a:r>
              <a:rPr lang="en-US" altLang="zh-CN" sz="1200" b="0" dirty="0"/>
              <a:t>server</a:t>
            </a:r>
            <a:r>
              <a:rPr lang="zh-CN" altLang="en-US" sz="1200" b="0" dirty="0"/>
              <a:t>在同一个</a:t>
            </a:r>
            <a:r>
              <a:rPr lang="en-US" altLang="zh-CN" sz="1200" b="0" dirty="0"/>
              <a:t>index apply</a:t>
            </a:r>
            <a:r>
              <a:rPr lang="zh-CN" altLang="en-US" sz="1200" b="0" dirty="0"/>
              <a:t>不同</a:t>
            </a:r>
            <a:r>
              <a:rPr lang="en-US" altLang="zh-CN" sz="1200" b="0" dirty="0"/>
              <a:t>log entry</a:t>
            </a:r>
            <a:r>
              <a:rPr lang="zh-CN" altLang="en-US" sz="1200" b="0" dirty="0"/>
              <a:t>的情况不会出现。根据前面介绍的</a:t>
            </a:r>
            <a:r>
              <a:rPr lang="en-US" altLang="zh-CN" sz="1200" b="0" dirty="0"/>
              <a:t>Leader Append-Only</a:t>
            </a:r>
            <a:r>
              <a:rPr lang="zh-CN" altLang="en-US" sz="1200" b="0" dirty="0"/>
              <a:t>，</a:t>
            </a:r>
            <a:r>
              <a:rPr lang="en-US" altLang="zh-CN" sz="1200" b="0" dirty="0"/>
              <a:t>Log Matching</a:t>
            </a:r>
            <a:r>
              <a:rPr lang="zh-CN" altLang="en-US" sz="1200" b="0" dirty="0"/>
              <a:t>和</a:t>
            </a:r>
            <a:r>
              <a:rPr lang="en-US" altLang="zh-CN" sz="1200" b="0" dirty="0"/>
              <a:t>Leader Completeness</a:t>
            </a:r>
            <a:r>
              <a:rPr lang="zh-CN" altLang="en-US" sz="1200" b="0" dirty="0"/>
              <a:t>三个机制，这个结论好像是显然成立的。但这三个机制还不够，我们看下面这个例子。</a:t>
            </a:r>
            <a:endParaRPr lang="en-US" altLang="zh-CN" sz="1200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04116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首先，</a:t>
            </a:r>
            <a:r>
              <a:rPr lang="en-US" altLang="zh-CN" dirty="0"/>
              <a:t>S1</a:t>
            </a:r>
            <a:r>
              <a:rPr lang="zh-CN" altLang="en-US" dirty="0"/>
              <a:t>作为</a:t>
            </a:r>
            <a:r>
              <a:rPr lang="en-US" altLang="zh-CN" dirty="0"/>
              <a:t>leader</a:t>
            </a:r>
            <a:r>
              <a:rPr lang="zh-CN" altLang="en-US" dirty="0"/>
              <a:t>并且复制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642374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在进行到一半的时候，</a:t>
            </a:r>
            <a:r>
              <a:rPr lang="en-US" altLang="zh-CN" dirty="0"/>
              <a:t>S1</a:t>
            </a:r>
            <a:r>
              <a:rPr lang="zh-CN" altLang="en-US" dirty="0"/>
              <a:t>发生故障下线了，这时候</a:t>
            </a:r>
            <a:r>
              <a:rPr lang="en-US" altLang="zh-CN" dirty="0"/>
              <a:t>S5</a:t>
            </a:r>
            <a:r>
              <a:rPr lang="zh-CN" altLang="en-US" dirty="0"/>
              <a:t>获得</a:t>
            </a:r>
            <a:r>
              <a:rPr lang="en-US" altLang="zh-CN" dirty="0"/>
              <a:t>S3,S4</a:t>
            </a:r>
            <a:r>
              <a:rPr lang="zh-CN" altLang="en-US" dirty="0"/>
              <a:t>和自己的选票成为新的</a:t>
            </a:r>
            <a:r>
              <a:rPr lang="en-US" altLang="zh-CN" dirty="0"/>
              <a:t>leader</a:t>
            </a:r>
            <a:r>
              <a:rPr lang="zh-CN" altLang="en-US" dirty="0"/>
              <a:t>，并且在第二个</a:t>
            </a:r>
            <a:r>
              <a:rPr lang="en-US" altLang="zh-CN" dirty="0"/>
              <a:t>log</a:t>
            </a:r>
            <a:r>
              <a:rPr lang="zh-CN" altLang="en-US" dirty="0"/>
              <a:t>的位置接受了一个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3</a:t>
            </a:r>
            <a:r>
              <a:rPr lang="zh-CN" altLang="en-US" dirty="0"/>
              <a:t>的新</a:t>
            </a:r>
            <a:r>
              <a:rPr lang="en-US" altLang="zh-CN" dirty="0"/>
              <a:t>entry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1837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这时候</a:t>
            </a:r>
            <a:r>
              <a:rPr lang="en-US" altLang="zh-CN" dirty="0"/>
              <a:t>S5</a:t>
            </a:r>
            <a:r>
              <a:rPr lang="zh-CN" altLang="en-US" dirty="0"/>
              <a:t>发生故障下线了，</a:t>
            </a:r>
            <a:r>
              <a:rPr lang="en-US" altLang="zh-CN" dirty="0"/>
              <a:t>S1</a:t>
            </a:r>
            <a:r>
              <a:rPr lang="zh-CN" altLang="en-US" dirty="0"/>
              <a:t>重启并且再次成为</a:t>
            </a:r>
            <a:r>
              <a:rPr lang="en-US" altLang="zh-CN" dirty="0"/>
              <a:t>leader</a:t>
            </a:r>
            <a:r>
              <a:rPr lang="zh-CN" altLang="en-US" dirty="0"/>
              <a:t>，接受新的</a:t>
            </a:r>
            <a:r>
              <a:rPr lang="en-US" altLang="zh-CN" dirty="0"/>
              <a:t>entry</a:t>
            </a:r>
            <a:r>
              <a:rPr lang="zh-CN" altLang="en-US" dirty="0"/>
              <a:t>并且继续复制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，在图</a:t>
            </a:r>
            <a:r>
              <a:rPr lang="en-US" altLang="zh-CN" dirty="0"/>
              <a:t>c</a:t>
            </a:r>
            <a:r>
              <a:rPr lang="zh-CN" altLang="en-US" dirty="0"/>
              <a:t>的时候，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已经被复制到集群的</a:t>
            </a:r>
            <a:r>
              <a:rPr lang="en-US" altLang="zh-CN" dirty="0"/>
              <a:t>majority</a:t>
            </a:r>
            <a:r>
              <a:rPr lang="zh-CN" altLang="en-US" dirty="0"/>
              <a:t>上了，下一步就是</a:t>
            </a:r>
            <a:r>
              <a:rPr lang="en-US" altLang="zh-CN" dirty="0"/>
              <a:t>commit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800694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dirty="0"/>
              <a:t>这时候</a:t>
            </a:r>
            <a:r>
              <a:rPr lang="en-US" altLang="zh-CN" dirty="0"/>
              <a:t>S1</a:t>
            </a:r>
            <a:r>
              <a:rPr lang="zh-CN" altLang="en-US" dirty="0"/>
              <a:t>又故障下线并且</a:t>
            </a:r>
            <a:r>
              <a:rPr lang="en-US" altLang="zh-CN" dirty="0"/>
              <a:t>S5</a:t>
            </a:r>
            <a:r>
              <a:rPr lang="zh-CN" altLang="en-US" dirty="0"/>
              <a:t>重启，这时候</a:t>
            </a:r>
            <a:r>
              <a:rPr lang="en-US" altLang="zh-CN" dirty="0"/>
              <a:t>S5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内容是最新的，因此</a:t>
            </a:r>
            <a:r>
              <a:rPr lang="en-US" altLang="zh-CN" dirty="0"/>
              <a:t>S5</a:t>
            </a:r>
            <a:r>
              <a:rPr lang="zh-CN" altLang="en-US" dirty="0"/>
              <a:t>可以拿到</a:t>
            </a:r>
            <a:r>
              <a:rPr lang="en-US" altLang="zh-CN" dirty="0"/>
              <a:t>S2</a:t>
            </a:r>
            <a:r>
              <a:rPr lang="zh-CN" altLang="en-US" dirty="0"/>
              <a:t>，</a:t>
            </a:r>
            <a:r>
              <a:rPr lang="en-US" altLang="zh-CN" dirty="0"/>
              <a:t>S3</a:t>
            </a:r>
            <a:r>
              <a:rPr lang="zh-CN" altLang="en-US" dirty="0"/>
              <a:t>和</a:t>
            </a:r>
            <a:r>
              <a:rPr lang="en-US" altLang="zh-CN" dirty="0"/>
              <a:t>S4</a:t>
            </a:r>
            <a:r>
              <a:rPr lang="zh-CN" altLang="en-US" dirty="0"/>
              <a:t>的选票成为</a:t>
            </a:r>
            <a:r>
              <a:rPr lang="en-US" altLang="zh-CN" dirty="0"/>
              <a:t>leader</a:t>
            </a:r>
            <a:r>
              <a:rPr lang="zh-CN" altLang="en-US" dirty="0"/>
              <a:t>，那么在</a:t>
            </a:r>
            <a:r>
              <a:rPr lang="en-US" altLang="zh-CN" dirty="0"/>
              <a:t>S5</a:t>
            </a:r>
            <a:r>
              <a:rPr lang="zh-CN" altLang="en-US" dirty="0"/>
              <a:t>复制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3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的时候就会覆盖</a:t>
            </a:r>
            <a:r>
              <a:rPr lang="en-US" altLang="zh-CN" dirty="0"/>
              <a:t>S2</a:t>
            </a:r>
            <a:r>
              <a:rPr lang="zh-CN" altLang="en-US" dirty="0"/>
              <a:t>和</a:t>
            </a:r>
            <a:r>
              <a:rPr lang="en-US" altLang="zh-CN" dirty="0"/>
              <a:t>S3</a:t>
            </a:r>
            <a:r>
              <a:rPr lang="zh-CN" altLang="en-US" dirty="0"/>
              <a:t>中的</a:t>
            </a:r>
            <a:r>
              <a:rPr lang="en-US" altLang="zh-CN" dirty="0"/>
              <a:t>log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6686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在上面的例子中，就出现了</a:t>
            </a:r>
            <a:r>
              <a:rPr lang="en-US" altLang="zh-CN" dirty="0"/>
              <a:t>majority</a:t>
            </a:r>
            <a:r>
              <a:rPr lang="zh-CN" altLang="en-US" dirty="0"/>
              <a:t>上旧的</a:t>
            </a:r>
            <a:r>
              <a:rPr lang="en-US" altLang="zh-CN" dirty="0"/>
              <a:t>log entry</a:t>
            </a:r>
            <a:r>
              <a:rPr lang="zh-CN" altLang="en-US" dirty="0"/>
              <a:t>被新</a:t>
            </a:r>
            <a:r>
              <a:rPr lang="en-US" altLang="zh-CN" dirty="0"/>
              <a:t>leader</a:t>
            </a:r>
            <a:r>
              <a:rPr lang="zh-CN" altLang="en-US" dirty="0"/>
              <a:t>覆盖的情况。为了解决这个问题，</a:t>
            </a:r>
            <a:r>
              <a:rPr lang="en-US" altLang="zh-CN" dirty="0"/>
              <a:t>Raft</a:t>
            </a:r>
            <a:r>
              <a:rPr lang="zh-CN" altLang="en-US" dirty="0"/>
              <a:t>的做法是不显式地对之前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log entry</a:t>
            </a:r>
            <a:r>
              <a:rPr lang="zh-CN" altLang="en-US" dirty="0"/>
              <a:t>做</a:t>
            </a:r>
            <a:r>
              <a:rPr lang="en-US" altLang="zh-CN" dirty="0"/>
              <a:t>commit</a:t>
            </a:r>
            <a:r>
              <a:rPr lang="zh-CN" altLang="en-US" dirty="0"/>
              <a:t>，只对当前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log entry</a:t>
            </a:r>
            <a:r>
              <a:rPr lang="zh-CN" altLang="en-US" dirty="0"/>
              <a:t>做</a:t>
            </a:r>
            <a:r>
              <a:rPr lang="en-US" altLang="zh-CN" dirty="0"/>
              <a:t>commit</a:t>
            </a:r>
            <a:r>
              <a:rPr lang="zh-CN" altLang="en-US" dirty="0"/>
              <a:t>，而且之前介绍的</a:t>
            </a:r>
            <a:r>
              <a:rPr lang="en-US" altLang="zh-CN" dirty="0"/>
              <a:t>Log Matching Property</a:t>
            </a:r>
            <a:r>
              <a:rPr lang="zh-CN" altLang="en-US" dirty="0"/>
              <a:t>保证了在对当前</a:t>
            </a:r>
            <a:r>
              <a:rPr lang="en-US" altLang="zh-CN" dirty="0"/>
              <a:t>term</a:t>
            </a:r>
            <a:r>
              <a:rPr lang="zh-CN" altLang="en-US" dirty="0"/>
              <a:t>的</a:t>
            </a:r>
            <a:r>
              <a:rPr lang="en-US" altLang="zh-CN" dirty="0"/>
              <a:t>log entry</a:t>
            </a:r>
            <a:r>
              <a:rPr lang="zh-CN" altLang="en-US" dirty="0"/>
              <a:t>做</a:t>
            </a:r>
            <a:r>
              <a:rPr lang="en-US" altLang="zh-CN" dirty="0"/>
              <a:t>commit</a:t>
            </a:r>
            <a:r>
              <a:rPr lang="zh-CN" altLang="en-US" dirty="0"/>
              <a:t>的时候，之前的</a:t>
            </a:r>
            <a:r>
              <a:rPr lang="en-US" altLang="zh-CN" dirty="0"/>
              <a:t>entry</a:t>
            </a:r>
            <a:r>
              <a:rPr lang="zh-CN" altLang="en-US" dirty="0"/>
              <a:t>都会间接地被</a:t>
            </a:r>
            <a:r>
              <a:rPr lang="en-US" altLang="zh-CN" dirty="0"/>
              <a:t>commit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211260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图</a:t>
            </a:r>
            <a:r>
              <a:rPr lang="en-US" altLang="zh-CN" dirty="0"/>
              <a:t>c</a:t>
            </a:r>
            <a:r>
              <a:rPr lang="zh-CN" altLang="en-US" dirty="0"/>
              <a:t>就是没加限制之前在</a:t>
            </a:r>
            <a:r>
              <a:rPr lang="en-US" altLang="zh-CN" dirty="0"/>
              <a:t>term4</a:t>
            </a:r>
            <a:r>
              <a:rPr lang="zh-CN" altLang="en-US" dirty="0"/>
              <a:t>的时候显式</a:t>
            </a:r>
            <a:r>
              <a:rPr lang="en-US" altLang="zh-CN" dirty="0"/>
              <a:t>commit 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，图</a:t>
            </a:r>
            <a:r>
              <a:rPr lang="en-US" altLang="zh-CN" dirty="0"/>
              <a:t>e</a:t>
            </a:r>
            <a:r>
              <a:rPr lang="zh-CN" altLang="en-US" dirty="0"/>
              <a:t>就是加上限制之后，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只会在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4</a:t>
            </a:r>
            <a:r>
              <a:rPr lang="zh-CN" altLang="en-US" dirty="0"/>
              <a:t>的</a:t>
            </a:r>
            <a:r>
              <a:rPr lang="en-US" altLang="zh-CN" dirty="0"/>
              <a:t>log commit</a:t>
            </a:r>
            <a:r>
              <a:rPr lang="zh-CN" altLang="en-US" dirty="0"/>
              <a:t>的时候被间接</a:t>
            </a:r>
            <a:r>
              <a:rPr lang="en-US" altLang="zh-CN" dirty="0"/>
              <a:t>commit</a:t>
            </a:r>
            <a:r>
              <a:rPr lang="zh-CN" altLang="en-US" dirty="0"/>
              <a:t>，这时候如果</a:t>
            </a:r>
            <a:r>
              <a:rPr lang="en-US" altLang="zh-CN" dirty="0"/>
              <a:t>S1</a:t>
            </a:r>
            <a:r>
              <a:rPr lang="zh-CN" altLang="en-US" dirty="0"/>
              <a:t>宕机的话，</a:t>
            </a:r>
            <a:r>
              <a:rPr lang="en-US" altLang="zh-CN" dirty="0"/>
              <a:t>S5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不是最新的，不能成为</a:t>
            </a:r>
            <a:r>
              <a:rPr lang="en-US" altLang="zh-CN" dirty="0"/>
              <a:t>leader</a:t>
            </a:r>
            <a:r>
              <a:rPr lang="zh-CN" altLang="en-US" dirty="0"/>
              <a:t>，那么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4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就可以正常</a:t>
            </a:r>
            <a:r>
              <a:rPr lang="en-US" altLang="zh-CN" dirty="0"/>
              <a:t>commit</a:t>
            </a:r>
            <a:r>
              <a:rPr lang="zh-CN" altLang="en-US" dirty="0"/>
              <a:t>了，并且包括</a:t>
            </a:r>
            <a:r>
              <a:rPr lang="en-US" altLang="zh-CN" dirty="0"/>
              <a:t>term</a:t>
            </a:r>
            <a:r>
              <a:rPr lang="zh-CN" altLang="en-US" dirty="0"/>
              <a:t>为</a:t>
            </a:r>
            <a:r>
              <a:rPr lang="en-US" altLang="zh-CN" dirty="0"/>
              <a:t>2</a:t>
            </a:r>
            <a:r>
              <a:rPr lang="zh-CN" altLang="en-US" dirty="0"/>
              <a:t>的</a:t>
            </a:r>
            <a:r>
              <a:rPr lang="en-US" altLang="zh-CN" dirty="0"/>
              <a:t>log</a:t>
            </a:r>
            <a:r>
              <a:rPr lang="zh-CN" altLang="en-US" dirty="0"/>
              <a:t>在内的所有之前的</a:t>
            </a:r>
            <a:r>
              <a:rPr lang="en-US" altLang="zh-CN" dirty="0"/>
              <a:t>log</a:t>
            </a:r>
            <a:r>
              <a:rPr lang="zh-CN" altLang="en-US" dirty="0"/>
              <a:t>也都被</a:t>
            </a:r>
            <a:r>
              <a:rPr lang="en-US" altLang="zh-CN" dirty="0"/>
              <a:t>commit</a:t>
            </a:r>
            <a:r>
              <a:rPr lang="zh-CN" altLang="en-US" dirty="0"/>
              <a:t>了。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34314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为了保证高可用，</a:t>
            </a:r>
            <a:r>
              <a:rPr lang="en-US" altLang="zh-CN" dirty="0"/>
              <a:t>raft</a:t>
            </a:r>
            <a:r>
              <a:rPr lang="zh-CN" altLang="en-US" dirty="0"/>
              <a:t>需要选择合适的系统时间</a:t>
            </a:r>
            <a:r>
              <a:rPr lang="zh-CN" altLang="en-US"/>
              <a:t>参数。</a:t>
            </a:r>
            <a:r>
              <a:rPr lang="en-US" altLang="zh-CN"/>
              <a:t>raft</a:t>
            </a:r>
            <a:r>
              <a:rPr lang="zh-CN" altLang="en-US" dirty="0"/>
              <a:t>涉及</a:t>
            </a:r>
            <a:r>
              <a:rPr lang="en-US" altLang="zh-CN" dirty="0"/>
              <a:t>broadcast Time,</a:t>
            </a:r>
            <a:r>
              <a:rPr lang="zh-CN" altLang="en-US" dirty="0"/>
              <a:t>，</a:t>
            </a:r>
            <a:r>
              <a:rPr lang="en-US" altLang="zh-CN" dirty="0"/>
              <a:t>election Timeout</a:t>
            </a:r>
            <a:r>
              <a:rPr lang="zh-CN" altLang="en-US" dirty="0"/>
              <a:t>和</a:t>
            </a:r>
            <a:r>
              <a:rPr lang="en-US" altLang="zh-CN" dirty="0"/>
              <a:t>MTBF</a:t>
            </a:r>
            <a:r>
              <a:rPr lang="zh-CN" altLang="en-US" dirty="0"/>
              <a:t>三个参数。其中</a:t>
            </a:r>
            <a:r>
              <a:rPr lang="en-US" altLang="zh-CN" dirty="0"/>
              <a:t>broadcast Time</a:t>
            </a:r>
            <a:r>
              <a:rPr lang="zh-CN" altLang="en-US" dirty="0"/>
              <a:t>就是发送</a:t>
            </a:r>
            <a:r>
              <a:rPr lang="en-US" altLang="zh-CN" dirty="0"/>
              <a:t>RPC</a:t>
            </a:r>
            <a:r>
              <a:rPr lang="zh-CN" altLang="en-US" dirty="0"/>
              <a:t>的时间，</a:t>
            </a:r>
            <a:r>
              <a:rPr lang="en-US" altLang="zh-CN" dirty="0"/>
              <a:t>MTBF</a:t>
            </a:r>
            <a:r>
              <a:rPr lang="zh-CN" altLang="en-US" dirty="0"/>
              <a:t>就是服务器故障之间的时间间隔。这两个参数是硬件属性，</a:t>
            </a:r>
            <a:r>
              <a:rPr lang="en-US" altLang="zh-CN" dirty="0"/>
              <a:t>broadcast Time</a:t>
            </a:r>
            <a:r>
              <a:rPr lang="zh-CN" altLang="en-US" dirty="0"/>
              <a:t>在毫秒级别，</a:t>
            </a:r>
            <a:r>
              <a:rPr lang="en-US" altLang="zh-CN" dirty="0"/>
              <a:t>MTBF</a:t>
            </a:r>
            <a:r>
              <a:rPr lang="zh-CN" altLang="en-US" dirty="0"/>
              <a:t>在月级别。那么</a:t>
            </a:r>
            <a:r>
              <a:rPr lang="en-US" altLang="zh-CN" dirty="0"/>
              <a:t>raft</a:t>
            </a:r>
            <a:r>
              <a:rPr lang="zh-CN" altLang="en-US" dirty="0"/>
              <a:t>需要确定一个合适的</a:t>
            </a:r>
            <a:r>
              <a:rPr lang="en-US" altLang="zh-CN" dirty="0"/>
              <a:t>election Timeout</a:t>
            </a:r>
            <a:r>
              <a:rPr lang="zh-CN" altLang="en-US" dirty="0"/>
              <a:t>。</a:t>
            </a:r>
            <a:r>
              <a:rPr lang="en-US" altLang="zh-CN" dirty="0"/>
              <a:t>election Timeout</a:t>
            </a:r>
            <a:r>
              <a:rPr lang="zh-CN" altLang="en-US" dirty="0"/>
              <a:t>太小的话，没发几次</a:t>
            </a:r>
            <a:r>
              <a:rPr lang="en-US" altLang="zh-CN" dirty="0"/>
              <a:t>RPC</a:t>
            </a:r>
            <a:r>
              <a:rPr lang="zh-CN" altLang="en-US" dirty="0"/>
              <a:t>，</a:t>
            </a:r>
            <a:r>
              <a:rPr lang="en-US" altLang="zh-CN" dirty="0"/>
              <a:t>election</a:t>
            </a:r>
            <a:r>
              <a:rPr lang="zh-CN" altLang="en-US" dirty="0"/>
              <a:t>都还在推进的过程中就</a:t>
            </a:r>
            <a:r>
              <a:rPr lang="en-US" altLang="zh-CN" dirty="0"/>
              <a:t>Timeout</a:t>
            </a:r>
            <a:r>
              <a:rPr lang="zh-CN" altLang="en-US" dirty="0"/>
              <a:t>然后重做，浪费时间；太大的话，</a:t>
            </a:r>
            <a:r>
              <a:rPr lang="en-US" altLang="zh-CN" dirty="0"/>
              <a:t>election</a:t>
            </a:r>
            <a:r>
              <a:rPr lang="zh-CN" altLang="en-US" dirty="0"/>
              <a:t>阻塞之后继续等待是没有意义的，因此最终确定的</a:t>
            </a:r>
            <a:r>
              <a:rPr lang="en-US" altLang="zh-CN" dirty="0"/>
              <a:t>election Timeout</a:t>
            </a:r>
            <a:r>
              <a:rPr lang="zh-CN" altLang="en-US" dirty="0"/>
              <a:t>满足这条</a:t>
            </a:r>
            <a:r>
              <a:rPr lang="zh-CN" altLang="en-US"/>
              <a:t>不等式，远大</a:t>
            </a:r>
            <a:r>
              <a:rPr lang="zh-CN" altLang="en-US" dirty="0"/>
              <a:t>于</a:t>
            </a:r>
            <a:r>
              <a:rPr lang="en-US" altLang="zh-CN" dirty="0"/>
              <a:t>broadcast Time</a:t>
            </a:r>
            <a:r>
              <a:rPr lang="zh-CN" altLang="en-US" dirty="0"/>
              <a:t>并且远小于</a:t>
            </a:r>
            <a:r>
              <a:rPr lang="en-US" altLang="zh-CN" dirty="0"/>
              <a:t>MTBF</a:t>
            </a:r>
            <a:r>
              <a:rPr lang="zh-CN" altLang="en-US" dirty="0"/>
              <a:t>，这样既能保证</a:t>
            </a:r>
            <a:r>
              <a:rPr lang="en-US" altLang="zh-CN" dirty="0"/>
              <a:t>election</a:t>
            </a:r>
            <a:r>
              <a:rPr lang="zh-CN" altLang="en-US" dirty="0"/>
              <a:t>的顺利推进，也可以让集群保持一个相对稳定的</a:t>
            </a:r>
            <a:r>
              <a:rPr lang="en-US" altLang="zh-CN" dirty="0"/>
              <a:t>leader</a:t>
            </a:r>
            <a:r>
              <a:rPr lang="zh-CN" altLang="en-US" dirty="0"/>
              <a:t>，可以把更多的资源拿来跑实际负载。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323539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最后就是</a:t>
            </a:r>
            <a:r>
              <a:rPr lang="en-US" altLang="zh-CN" dirty="0"/>
              <a:t>evaluation</a:t>
            </a:r>
            <a:r>
              <a:rPr lang="zh-CN" altLang="en-US" dirty="0"/>
              <a:t>部分，主要使用的是易懂性和性能两个标准。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722894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首先是易懂性，设计</a:t>
            </a:r>
            <a:r>
              <a:rPr lang="en-US" altLang="zh-CN" dirty="0"/>
              <a:t>raft</a:t>
            </a:r>
            <a:r>
              <a:rPr lang="zh-CN" altLang="en-US" dirty="0"/>
              <a:t>的初衷就是寻找一种比</a:t>
            </a:r>
            <a:r>
              <a:rPr lang="en-US" altLang="zh-CN" dirty="0" err="1"/>
              <a:t>Paxos</a:t>
            </a:r>
            <a:r>
              <a:rPr lang="zh-CN" altLang="en-US" dirty="0"/>
              <a:t>好理解的一致性算法。作者找了一批学生，给他们上了</a:t>
            </a:r>
            <a:r>
              <a:rPr lang="en-US" altLang="zh-CN" dirty="0" err="1"/>
              <a:t>Paxos</a:t>
            </a:r>
            <a:r>
              <a:rPr lang="zh-CN" altLang="en-US" dirty="0"/>
              <a:t>和</a:t>
            </a:r>
            <a:r>
              <a:rPr lang="en-US" altLang="zh-CN" dirty="0"/>
              <a:t>Raft</a:t>
            </a:r>
            <a:r>
              <a:rPr lang="zh-CN" altLang="en-US" dirty="0"/>
              <a:t>的课，通过客观成绩和主观感受来体现</a:t>
            </a:r>
            <a:r>
              <a:rPr lang="en-US" altLang="zh-CN" dirty="0"/>
              <a:t>raft</a:t>
            </a:r>
            <a:r>
              <a:rPr lang="zh-CN" altLang="en-US" dirty="0"/>
              <a:t>的易懂性。左边这张图是学生</a:t>
            </a:r>
            <a:r>
              <a:rPr lang="en-US" altLang="zh-CN" dirty="0"/>
              <a:t>Raft</a:t>
            </a:r>
            <a:r>
              <a:rPr lang="zh-CN" altLang="en-US" dirty="0"/>
              <a:t>和</a:t>
            </a:r>
            <a:r>
              <a:rPr lang="en-US" altLang="zh-CN" dirty="0" err="1"/>
              <a:t>Paxos</a:t>
            </a:r>
            <a:r>
              <a:rPr lang="zh-CN" altLang="en-US" dirty="0"/>
              <a:t>测试的成绩分布图。红色的点是先学</a:t>
            </a:r>
            <a:r>
              <a:rPr lang="en-US" altLang="zh-CN" dirty="0"/>
              <a:t>Raft</a:t>
            </a:r>
            <a:r>
              <a:rPr lang="zh-CN" altLang="en-US" dirty="0"/>
              <a:t>后学</a:t>
            </a:r>
            <a:r>
              <a:rPr lang="en-US" altLang="zh-CN" dirty="0" err="1"/>
              <a:t>Paxos</a:t>
            </a:r>
            <a:r>
              <a:rPr lang="zh-CN" altLang="en-US" dirty="0"/>
              <a:t>人的成绩，蓝色的点是先学</a:t>
            </a:r>
            <a:r>
              <a:rPr lang="en-US" altLang="zh-CN" dirty="0" err="1"/>
              <a:t>Paxos</a:t>
            </a:r>
            <a:r>
              <a:rPr lang="zh-CN" altLang="en-US" dirty="0"/>
              <a:t>后学</a:t>
            </a:r>
            <a:r>
              <a:rPr lang="en-US" altLang="zh-CN" dirty="0"/>
              <a:t>Raft</a:t>
            </a:r>
            <a:r>
              <a:rPr lang="zh-CN" altLang="en-US" dirty="0"/>
              <a:t>人的成绩。那么在这条黑线上面的就是</a:t>
            </a:r>
            <a:r>
              <a:rPr lang="en-US" altLang="zh-CN" dirty="0"/>
              <a:t>Raft</a:t>
            </a:r>
            <a:r>
              <a:rPr lang="zh-CN" altLang="en-US" dirty="0"/>
              <a:t>分更高的人。我们可以看到不管蓝色还是红色，黑线上面的人数都明显大于黑线下面，也就是在客观成绩上体现了</a:t>
            </a:r>
            <a:r>
              <a:rPr lang="en-US" altLang="zh-CN" dirty="0"/>
              <a:t>Raft</a:t>
            </a:r>
            <a:r>
              <a:rPr lang="zh-CN" altLang="en-US" dirty="0"/>
              <a:t>更易懂。右边这张图就是做了一个采访，可以看到认为</a:t>
            </a:r>
            <a:r>
              <a:rPr lang="en-US" altLang="zh-CN" dirty="0"/>
              <a:t>Raft</a:t>
            </a:r>
            <a:r>
              <a:rPr lang="zh-CN" altLang="en-US" dirty="0"/>
              <a:t>更简单的人占了大多数。</a:t>
            </a:r>
            <a:endParaRPr lang="en-US" altLang="ja-JP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43922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然后是性能指标。作者在</a:t>
            </a:r>
            <a:r>
              <a:rPr lang="en-US" altLang="zh-CN" dirty="0"/>
              <a:t>5</a:t>
            </a:r>
            <a:r>
              <a:rPr lang="zh-CN" altLang="en-US" dirty="0"/>
              <a:t>个机器的集群上，通过不停</a:t>
            </a:r>
            <a:r>
              <a:rPr lang="en-US" altLang="zh-CN" dirty="0"/>
              <a:t>crash leader</a:t>
            </a:r>
            <a:r>
              <a:rPr lang="zh-CN" altLang="en-US" dirty="0"/>
              <a:t>来研究不同</a:t>
            </a:r>
            <a:r>
              <a:rPr lang="en-US" altLang="zh-CN" dirty="0"/>
              <a:t>election Timeout</a:t>
            </a:r>
            <a:r>
              <a:rPr lang="zh-CN" altLang="en-US" dirty="0"/>
              <a:t>对集群无</a:t>
            </a:r>
            <a:r>
              <a:rPr lang="en-US" altLang="zh-CN" dirty="0"/>
              <a:t>leader</a:t>
            </a:r>
            <a:r>
              <a:rPr lang="zh-CN" altLang="en-US" dirty="0"/>
              <a:t>时间的影响。每组实验都重复了一千次，横坐标就是无</a:t>
            </a:r>
            <a:r>
              <a:rPr lang="en-US" altLang="zh-CN" dirty="0"/>
              <a:t>leader</a:t>
            </a:r>
            <a:r>
              <a:rPr lang="zh-CN" altLang="en-US" dirty="0"/>
              <a:t>时间，纵坐标是累计百分比。比如横坐标</a:t>
            </a:r>
            <a:r>
              <a:rPr lang="en-US" altLang="zh-CN" dirty="0"/>
              <a:t>1000ms</a:t>
            </a:r>
            <a:r>
              <a:rPr lang="zh-CN" altLang="en-US" dirty="0"/>
              <a:t>，纵坐标</a:t>
            </a:r>
            <a:r>
              <a:rPr lang="en-US" altLang="zh-CN" dirty="0"/>
              <a:t>40%</a:t>
            </a:r>
            <a:r>
              <a:rPr lang="zh-CN" altLang="en-US" dirty="0"/>
              <a:t>就意味着</a:t>
            </a:r>
            <a:r>
              <a:rPr lang="en-US" altLang="zh-CN" dirty="0"/>
              <a:t>1000</a:t>
            </a:r>
            <a:r>
              <a:rPr lang="zh-CN" altLang="en-US" dirty="0"/>
              <a:t>次实验里，有</a:t>
            </a:r>
            <a:r>
              <a:rPr lang="en-US" altLang="zh-CN" dirty="0"/>
              <a:t>40%</a:t>
            </a:r>
            <a:r>
              <a:rPr lang="zh-CN" altLang="en-US" dirty="0"/>
              <a:t>次数的实验无</a:t>
            </a:r>
            <a:r>
              <a:rPr lang="en-US" altLang="zh-CN" dirty="0"/>
              <a:t>leader</a:t>
            </a:r>
            <a:r>
              <a:rPr lang="zh-CN" altLang="en-US" dirty="0"/>
              <a:t>时间在</a:t>
            </a:r>
            <a:r>
              <a:rPr lang="en-US" altLang="zh-CN" dirty="0"/>
              <a:t>0</a:t>
            </a:r>
            <a:r>
              <a:rPr lang="zh-CN" altLang="en-US" dirty="0"/>
              <a:t>到</a:t>
            </a:r>
            <a:r>
              <a:rPr lang="en-US" altLang="zh-CN" dirty="0"/>
              <a:t>1000ms</a:t>
            </a:r>
            <a:r>
              <a:rPr lang="zh-CN" altLang="en-US" dirty="0"/>
              <a:t>范围内。</a:t>
            </a:r>
            <a:endParaRPr lang="en-US" altLang="zh-CN" dirty="0"/>
          </a:p>
          <a:p>
            <a:r>
              <a:rPr lang="zh-CN" altLang="en-US" dirty="0"/>
              <a:t>我们先看上面这张图，在</a:t>
            </a:r>
            <a:r>
              <a:rPr lang="en-US" altLang="zh-CN" dirty="0"/>
              <a:t>election Timeout</a:t>
            </a:r>
            <a:r>
              <a:rPr lang="zh-CN" altLang="en-US" dirty="0"/>
              <a:t>固定在</a:t>
            </a:r>
            <a:r>
              <a:rPr lang="en-US" altLang="zh-CN" dirty="0"/>
              <a:t>150ms</a:t>
            </a:r>
            <a:r>
              <a:rPr lang="zh-CN" altLang="en-US" dirty="0"/>
              <a:t>的时候，无</a:t>
            </a:r>
            <a:r>
              <a:rPr lang="en-US" altLang="zh-CN" dirty="0"/>
              <a:t>leader</a:t>
            </a:r>
            <a:r>
              <a:rPr lang="zh-CN" altLang="en-US" dirty="0"/>
              <a:t>时间最长，超过了</a:t>
            </a:r>
            <a:r>
              <a:rPr lang="en-US" altLang="zh-CN" dirty="0"/>
              <a:t>10</a:t>
            </a:r>
            <a:r>
              <a:rPr lang="zh-CN" altLang="en-US" dirty="0"/>
              <a:t>秒，这是因为</a:t>
            </a:r>
            <a:r>
              <a:rPr lang="en-US" altLang="zh-CN" dirty="0"/>
              <a:t>election Timeout</a:t>
            </a:r>
            <a:r>
              <a:rPr lang="zh-CN" altLang="en-US" dirty="0"/>
              <a:t>导致了</a:t>
            </a:r>
            <a:r>
              <a:rPr lang="en-US" altLang="zh-CN" dirty="0"/>
              <a:t>split vote</a:t>
            </a:r>
            <a:r>
              <a:rPr lang="zh-CN" altLang="en-US" dirty="0"/>
              <a:t>。之前提到过通过</a:t>
            </a:r>
            <a:r>
              <a:rPr lang="en-US" altLang="zh-CN" dirty="0"/>
              <a:t>election Timeout</a:t>
            </a:r>
            <a:r>
              <a:rPr lang="zh-CN" altLang="en-US" dirty="0"/>
              <a:t>随机分布可以缓解</a:t>
            </a:r>
            <a:r>
              <a:rPr lang="en-US" altLang="zh-CN" dirty="0"/>
              <a:t>split vote</a:t>
            </a:r>
            <a:r>
              <a:rPr lang="zh-CN" altLang="en-US" dirty="0"/>
              <a:t>的影响。我们可以看到随机范围很小，只有</a:t>
            </a:r>
            <a:r>
              <a:rPr lang="en-US" altLang="zh-CN" dirty="0"/>
              <a:t>1ms</a:t>
            </a:r>
            <a:r>
              <a:rPr lang="zh-CN" altLang="en-US" dirty="0"/>
              <a:t>的时候也能大大减少无</a:t>
            </a:r>
            <a:r>
              <a:rPr lang="en-US" altLang="zh-CN" dirty="0"/>
              <a:t>leader</a:t>
            </a:r>
            <a:r>
              <a:rPr lang="zh-CN" altLang="en-US" dirty="0"/>
              <a:t>时间，在范围扩大到</a:t>
            </a:r>
            <a:r>
              <a:rPr lang="en-US" altLang="zh-CN" dirty="0"/>
              <a:t>25ms</a:t>
            </a:r>
            <a:r>
              <a:rPr lang="zh-CN" altLang="en-US" dirty="0"/>
              <a:t>的时候差不多达到最小值，进一步扩大范围对无</a:t>
            </a:r>
            <a:r>
              <a:rPr lang="en-US" altLang="zh-CN" dirty="0"/>
              <a:t>leader</a:t>
            </a:r>
            <a:r>
              <a:rPr lang="zh-CN" altLang="en-US" dirty="0"/>
              <a:t>时间的影响不大。下面这张图说明</a:t>
            </a:r>
            <a:r>
              <a:rPr lang="en-US" altLang="zh-CN" dirty="0"/>
              <a:t>election Timeout</a:t>
            </a:r>
            <a:r>
              <a:rPr lang="zh-CN" altLang="en-US" dirty="0"/>
              <a:t>越小，无</a:t>
            </a:r>
            <a:r>
              <a:rPr lang="en-US" altLang="zh-CN" dirty="0"/>
              <a:t>leader</a:t>
            </a:r>
            <a:r>
              <a:rPr lang="zh-CN" altLang="en-US" dirty="0"/>
              <a:t>时间越短。但是刚才提到如果</a:t>
            </a:r>
            <a:r>
              <a:rPr lang="en-US" altLang="zh-CN" dirty="0"/>
              <a:t>election Timeout</a:t>
            </a:r>
            <a:r>
              <a:rPr lang="zh-CN" altLang="en-US" dirty="0"/>
              <a:t>有一个远大于</a:t>
            </a:r>
            <a:r>
              <a:rPr lang="en-US" altLang="zh-CN" dirty="0"/>
              <a:t>broadcast Time</a:t>
            </a:r>
            <a:r>
              <a:rPr lang="zh-CN" altLang="en-US" dirty="0"/>
              <a:t>的下限。在这个实验中</a:t>
            </a:r>
            <a:r>
              <a:rPr lang="en-US" altLang="zh-CN" dirty="0"/>
              <a:t>broadcast Time</a:t>
            </a:r>
            <a:r>
              <a:rPr lang="zh-CN" altLang="en-US" dirty="0"/>
              <a:t>是</a:t>
            </a:r>
            <a:r>
              <a:rPr lang="en-US" altLang="zh-CN" dirty="0"/>
              <a:t>15ms</a:t>
            </a:r>
            <a:r>
              <a:rPr lang="zh-CN" altLang="en-US" dirty="0"/>
              <a:t>，因此最终还是保守地选择了</a:t>
            </a:r>
            <a:r>
              <a:rPr lang="en-US" altLang="zh-CN" dirty="0"/>
              <a:t>150-300ms</a:t>
            </a:r>
            <a:r>
              <a:rPr lang="zh-CN" altLang="en-US" dirty="0"/>
              <a:t>的范围，在保证</a:t>
            </a:r>
            <a:r>
              <a:rPr lang="en-US" altLang="zh-CN" dirty="0"/>
              <a:t>election</a:t>
            </a:r>
            <a:r>
              <a:rPr lang="zh-CN" altLang="en-US" dirty="0"/>
              <a:t>顺利推进的前提下提供良好的可用性。</a:t>
            </a: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46728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谢谢大家，这是我们的二维码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8355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  <a:latin typeface="+mj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400" b="1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>
              <a:lnSpc>
                <a:spcPct val="120000"/>
              </a:lnSpc>
              <a:defRPr sz="20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/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/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/>
          <a:lstStyle>
            <a:lvl1pPr algn="ctr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等线" panose="02010600030101010101" charset="-122"/>
                <a:ea typeface="等线" panose="02010600030101010101" charset="-122"/>
                <a:cs typeface="等线" panose="02010600030101010101" charset="-122"/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页脚占位符 4"/>
          <p:cNvSpPr>
            <a:spLocks noGrp="1"/>
          </p:cNvSpPr>
          <p:nvPr>
            <p:ph type="ftr" sz="quarter" idx="3"/>
          </p:nvPr>
        </p:nvSpPr>
        <p:spPr>
          <a:xfrm>
            <a:off x="2553817" y="5305772"/>
            <a:ext cx="3962399" cy="304271"/>
          </a:xfrm>
          <a:prstGeom prst="rect">
            <a:avLst/>
          </a:prstGeom>
        </p:spPr>
        <p:txBody>
          <a:bodyPr anchor="ctr"/>
          <a:lstStyle>
            <a:lvl1pPr>
              <a:defRPr sz="11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</a:defRPr>
            </a:lvl1pPr>
          </a:lstStyle>
          <a:p>
            <a:pPr algn="ctr"/>
            <a:r>
              <a:rPr lang="zh-CN" altLang="en-US" dirty="0"/>
              <a:t>上海交通大学并行与分布式系统研究所（</a:t>
            </a:r>
            <a:r>
              <a:rPr lang="en-US" altLang="zh-CN" dirty="0"/>
              <a:t>IPADS@SJTU</a:t>
            </a:r>
            <a:r>
              <a:rPr lang="zh-CN" altLang="en-US" dirty="0"/>
              <a:t>）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anose="020B0604020202020204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等线" panose="02010600030101010101" charset="-122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0" y="984250"/>
            <a:ext cx="9144000" cy="1670685"/>
          </a:xfrm>
        </p:spPr>
        <p:txBody>
          <a:bodyPr>
            <a:normAutofit/>
          </a:bodyPr>
          <a:lstStyle/>
          <a:p>
            <a:pPr algn="ctr"/>
            <a:r>
              <a:rPr kumimoji="1"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In Search of an Understandable </a:t>
            </a:r>
            <a:br>
              <a:rPr kumimoji="1"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1" lang="en-US" altLang="zh-CN" sz="4000" dirty="0">
                <a:latin typeface="Calibri" panose="020F0502020204030204" pitchFamily="34" charset="0"/>
                <a:cs typeface="Calibri" panose="020F0502020204030204" pitchFamily="34" charset="0"/>
              </a:rPr>
              <a:t>Consensus Algorithm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0" y="3209839"/>
            <a:ext cx="914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i="1" baseline="30000" dirty="0">
                <a:cs typeface="+mn-lt"/>
              </a:rPr>
              <a:t>USENIX ATC’</a:t>
            </a:r>
            <a:r>
              <a:rPr lang="zh-CN" altLang="en-US" sz="2400" i="1" baseline="30000" dirty="0">
                <a:cs typeface="+mn-lt"/>
              </a:rPr>
              <a:t> </a:t>
            </a:r>
            <a:r>
              <a:rPr lang="en-US" altLang="zh-CN" sz="2400" i="1" baseline="30000" dirty="0">
                <a:cs typeface="+mn-lt"/>
              </a:rPr>
              <a:t>2014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69EAAA-0217-45F8-930E-4EF6E0C2139C}"/>
              </a:ext>
            </a:extLst>
          </p:cNvPr>
          <p:cNvSpPr/>
          <p:nvPr/>
        </p:nvSpPr>
        <p:spPr>
          <a:xfrm>
            <a:off x="0" y="2648984"/>
            <a:ext cx="9144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i="1" dirty="0">
                <a:latin typeface="+mj-lt"/>
                <a:cs typeface="Arial" pitchFamily="34" charset="0"/>
              </a:rPr>
              <a:t>Diego </a:t>
            </a:r>
            <a:r>
              <a:rPr lang="en-US" i="1" dirty="0" err="1">
                <a:latin typeface="+mj-lt"/>
                <a:cs typeface="Arial" pitchFamily="34" charset="0"/>
              </a:rPr>
              <a:t>Ongaro</a:t>
            </a:r>
            <a:r>
              <a:rPr lang="en-US" i="1" dirty="0">
                <a:latin typeface="+mj-lt"/>
                <a:cs typeface="Arial" pitchFamily="34" charset="0"/>
              </a:rPr>
              <a:t> and John </a:t>
            </a:r>
            <a:r>
              <a:rPr lang="en-US" i="1" dirty="0" err="1">
                <a:latin typeface="+mj-lt"/>
                <a:cs typeface="Arial" pitchFamily="34" charset="0"/>
              </a:rPr>
              <a:t>Ousterhout</a:t>
            </a:r>
            <a:r>
              <a:rPr lang="en-US" i="1" dirty="0">
                <a:latin typeface="+mj-lt"/>
                <a:cs typeface="Arial" pitchFamily="34" charset="0"/>
              </a:rPr>
              <a:t>, Stanford University</a:t>
            </a:r>
            <a:endParaRPr lang="fr-FR" dirty="0">
              <a:latin typeface="+mj-lt"/>
              <a:cs typeface="Arial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30FC3EA-5B29-4D61-AF8C-8B524E54BFEA}"/>
              </a:ext>
            </a:extLst>
          </p:cNvPr>
          <p:cNvSpPr txBox="1"/>
          <p:nvPr/>
        </p:nvSpPr>
        <p:spPr>
          <a:xfrm>
            <a:off x="0" y="379360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Presented by </a:t>
            </a:r>
            <a:r>
              <a:rPr lang="zh-CN" altLang="en-US" sz="1600" dirty="0"/>
              <a:t>王鑫伟 裘鹏泽 应邦豪 潘子奕 陈奕君</a:t>
            </a:r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30D16F2A-B2DB-DE49-9764-951166FAD2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0" y="1270000"/>
            <a:ext cx="63500" cy="7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1626"/>
    </mc:Choice>
    <mc:Fallback xmlns="">
      <p:transition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sz="3200" dirty="0"/>
              <a:t>What’s wrong WITH PAXOS?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2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710012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Paxos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C6525-884C-4E01-8D5E-7F21DD6E81CA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604488" cy="4226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2000" b="0" dirty="0"/>
              <a:t>Drawbacks</a:t>
            </a:r>
          </a:p>
          <a:p>
            <a:pPr lvl="1">
              <a:lnSpc>
                <a:spcPct val="150000"/>
              </a:lnSpc>
            </a:pPr>
            <a:r>
              <a:rPr lang="en-US" sz="1800" dirty="0" err="1"/>
              <a:t>Paxos</a:t>
            </a:r>
            <a:r>
              <a:rPr lang="en-US" sz="1800" dirty="0"/>
              <a:t> is exceptionally difficult to understand</a:t>
            </a:r>
          </a:p>
          <a:p>
            <a:pPr lvl="2">
              <a:lnSpc>
                <a:spcPct val="150000"/>
              </a:lnSpc>
            </a:pPr>
            <a:r>
              <a:rPr lang="en-US" sz="1800" dirty="0"/>
              <a:t>It is divided into two stages that do not have simple intuitive explanations and cannot be understood independently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It does not provide a good foundation for building practical implementations</a:t>
            </a:r>
          </a:p>
          <a:p>
            <a:pPr lvl="2">
              <a:lnSpc>
                <a:spcPct val="150000"/>
              </a:lnSpc>
            </a:pPr>
            <a:r>
              <a:rPr lang="en-US" sz="1800" dirty="0"/>
              <a:t>No widely agreed-upon algorithm for multi-</a:t>
            </a:r>
            <a:r>
              <a:rPr lang="en-US" sz="1800" dirty="0" err="1"/>
              <a:t>Paxos</a:t>
            </a:r>
            <a:r>
              <a:rPr lang="en-US" sz="1800" dirty="0"/>
              <a:t>  </a:t>
            </a:r>
          </a:p>
          <a:p>
            <a:pPr lvl="1">
              <a:lnSpc>
                <a:spcPct val="150000"/>
              </a:lnSpc>
            </a:pPr>
            <a:r>
              <a:rPr lang="en-US" sz="1800" dirty="0"/>
              <a:t>The </a:t>
            </a:r>
            <a:r>
              <a:rPr lang="en-US" sz="1800" dirty="0" err="1"/>
              <a:t>Paxos</a:t>
            </a:r>
            <a:r>
              <a:rPr lang="en-US" sz="1800" dirty="0"/>
              <a:t> architecture is a poor one for building practical systems</a:t>
            </a:r>
          </a:p>
        </p:txBody>
      </p:sp>
    </p:spTree>
    <p:extLst>
      <p:ext uri="{BB962C8B-B14F-4D97-AF65-F5344CB8AC3E}">
        <p14:creationId xmlns:p14="http://schemas.microsoft.com/office/powerpoint/2010/main" val="1278903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kumimoji="1" lang="en-US" sz="3200" dirty="0"/>
              <a:t>The RAFT Consensus algorithm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4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2144655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Raft basics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6C6525-884C-4E01-8D5E-7F21DD6E81CA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901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Goals:</a:t>
            </a:r>
          </a:p>
          <a:p>
            <a:pPr lvl="1"/>
            <a:r>
              <a:rPr lang="en-US" altLang="zh-CN" sz="1800" dirty="0"/>
              <a:t>A complete and practical foundation for system building</a:t>
            </a:r>
          </a:p>
          <a:p>
            <a:pPr lvl="1"/>
            <a:r>
              <a:rPr lang="en-US" altLang="zh-CN" sz="1800" dirty="0"/>
              <a:t>Safety, availability, efficiency</a:t>
            </a:r>
          </a:p>
          <a:p>
            <a:pPr lvl="1"/>
            <a:r>
              <a:rPr lang="en-US" altLang="zh-CN" sz="1800" b="1" dirty="0"/>
              <a:t>Understandability</a:t>
            </a:r>
          </a:p>
          <a:p>
            <a:r>
              <a:rPr lang="en-US" sz="2000" b="0" dirty="0"/>
              <a:t>Problem decomposition</a:t>
            </a:r>
          </a:p>
          <a:p>
            <a:pPr lvl="1"/>
            <a:r>
              <a:rPr lang="en-US" altLang="zh-CN" sz="1800" dirty="0"/>
              <a:t>Leader election</a:t>
            </a:r>
          </a:p>
          <a:p>
            <a:pPr lvl="1"/>
            <a:r>
              <a:rPr lang="en-US" altLang="zh-CN" sz="1800" dirty="0"/>
              <a:t>Log replication</a:t>
            </a:r>
          </a:p>
          <a:p>
            <a:pPr lvl="1"/>
            <a:r>
              <a:rPr lang="en-US" altLang="zh-CN" sz="1800" dirty="0"/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2272646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Leader election</a:t>
            </a:r>
            <a:endParaRPr kumimoji="1" lang="en-US" sz="32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6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31271618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election: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3C6CD4-F019-4D96-8373-D5C4AFBF3CE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State: leader, follower, candidate</a:t>
            </a:r>
          </a:p>
          <a:p>
            <a:pPr lvl="1"/>
            <a:r>
              <a:rPr lang="en-US" i="1" dirty="0"/>
              <a:t>A server is in one of the following three states at any time</a:t>
            </a:r>
          </a:p>
          <a:p>
            <a:pPr lvl="1"/>
            <a:r>
              <a:rPr lang="en-US" i="1" dirty="0"/>
              <a:t>“Leader” handles all client requests</a:t>
            </a:r>
          </a:p>
          <a:p>
            <a:pPr lvl="1"/>
            <a:r>
              <a:rPr lang="en-US" i="1" dirty="0"/>
              <a:t>All nodes start with “Foll</a:t>
            </a:r>
            <a:r>
              <a:rPr lang="en-US" altLang="zh-CN" i="1" dirty="0"/>
              <a:t>o</a:t>
            </a:r>
            <a:r>
              <a:rPr lang="en-US" i="1" dirty="0"/>
              <a:t>wer” state</a:t>
            </a:r>
          </a:p>
        </p:txBody>
      </p:sp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E31AEA8A-EEE5-49E4-9ABA-A31C3CFC8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1516"/>
            <a:ext cx="5517568" cy="2376264"/>
          </a:xfrm>
          <a:prstGeom prst="rect">
            <a:avLst/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341A6E8-9C83-47ED-AC8C-38554105BFDE}"/>
              </a:ext>
            </a:extLst>
          </p:cNvPr>
          <p:cNvSpPr/>
          <p:nvPr/>
        </p:nvSpPr>
        <p:spPr>
          <a:xfrm>
            <a:off x="1043608" y="3937621"/>
            <a:ext cx="1368152" cy="48431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B651CD49-9032-458A-96C3-7E0A13E14517}"/>
              </a:ext>
            </a:extLst>
          </p:cNvPr>
          <p:cNvSpPr/>
          <p:nvPr/>
        </p:nvSpPr>
        <p:spPr>
          <a:xfrm>
            <a:off x="4283968" y="3937621"/>
            <a:ext cx="1368152" cy="48431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7E0E15-FD10-41F1-9D20-1FB7EEC9E50D}"/>
              </a:ext>
            </a:extLst>
          </p:cNvPr>
          <p:cNvSpPr txBox="1"/>
          <p:nvPr/>
        </p:nvSpPr>
        <p:spPr>
          <a:xfrm>
            <a:off x="5974768" y="3847481"/>
            <a:ext cx="2484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Leader-based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consensus algorithm</a:t>
            </a:r>
          </a:p>
        </p:txBody>
      </p:sp>
    </p:spTree>
    <p:extLst>
      <p:ext uri="{BB962C8B-B14F-4D97-AF65-F5344CB8AC3E}">
        <p14:creationId xmlns:p14="http://schemas.microsoft.com/office/powerpoint/2010/main" val="1454114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648F2DAD-1B71-4B70-A5D4-3015386F689A}"/>
              </a:ext>
            </a:extLst>
          </p:cNvPr>
          <p:cNvGrpSpPr/>
          <p:nvPr/>
        </p:nvGrpSpPr>
        <p:grpSpPr>
          <a:xfrm>
            <a:off x="3101663" y="3966804"/>
            <a:ext cx="1296144" cy="1296144"/>
            <a:chOff x="2195736" y="1633364"/>
            <a:chExt cx="1296144" cy="1296144"/>
          </a:xfrm>
        </p:grpSpPr>
        <p:sp>
          <p:nvSpPr>
            <p:cNvPr id="54" name="Block Arc 53">
              <a:extLst>
                <a:ext uri="{FF2B5EF4-FFF2-40B4-BE49-F238E27FC236}">
                  <a16:creationId xmlns:a16="http://schemas.microsoft.com/office/drawing/2014/main" id="{848AEE43-7A5B-4160-9F0D-DBF16E386D4A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14E1064-6756-432A-881E-AF0EBBD95336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4484FDC-DBAB-48AB-817C-4B33F954199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97E38C-488C-4387-94FD-F08EF175657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3101663" y="1148054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H</a:t>
            </a:r>
            <a:r>
              <a:rPr lang="en-US" altLang="zh-CN" sz="3200" dirty="0"/>
              <a:t>eartbeat and Timeout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5019F6C-3BDF-41CF-B05B-CA7758978ACF}"/>
              </a:ext>
            </a:extLst>
          </p:cNvPr>
          <p:cNvSpPr txBox="1"/>
          <p:nvPr/>
        </p:nvSpPr>
        <p:spPr>
          <a:xfrm>
            <a:off x="3322323" y="230071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993A826-A9DA-4796-8B77-03F0E097EB43}"/>
              </a:ext>
            </a:extLst>
          </p:cNvPr>
          <p:cNvSpPr txBox="1"/>
          <p:nvPr/>
        </p:nvSpPr>
        <p:spPr>
          <a:xfrm>
            <a:off x="3322323" y="511893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3B1CCB8A-F999-408F-A501-DCC8740F8601}"/>
              </a:ext>
            </a:extLst>
          </p:cNvPr>
          <p:cNvGrpSpPr/>
          <p:nvPr/>
        </p:nvGrpSpPr>
        <p:grpSpPr>
          <a:xfrm>
            <a:off x="719959" y="2702605"/>
            <a:ext cx="1008112" cy="1008112"/>
            <a:chOff x="3575720" y="3577580"/>
            <a:chExt cx="1008112" cy="1008112"/>
          </a:xfrm>
        </p:grpSpPr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CFA9C028-1C82-446B-B4CE-C7FFBC1F1E35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BC20A161-8343-4C3E-B7BF-FF7992A3DEDB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987D0E00-FFB6-4C44-8B37-24BBAA4AAD4D}"/>
              </a:ext>
            </a:extLst>
          </p:cNvPr>
          <p:cNvSpPr txBox="1"/>
          <p:nvPr/>
        </p:nvSpPr>
        <p:spPr>
          <a:xfrm>
            <a:off x="744079" y="372392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FA9C534-5DBD-4422-8F82-FFC36CAE5F96}"/>
              </a:ext>
            </a:extLst>
          </p:cNvPr>
          <p:cNvSpPr txBox="1"/>
          <p:nvPr/>
        </p:nvSpPr>
        <p:spPr>
          <a:xfrm>
            <a:off x="4486750" y="2239072"/>
            <a:ext cx="39500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Leader </a:t>
            </a:r>
            <a:r>
              <a:rPr lang="en-US" b="1" dirty="0" err="1">
                <a:solidFill>
                  <a:srgbClr val="C00000"/>
                </a:solidFill>
              </a:rPr>
              <a:t>preodically</a:t>
            </a:r>
            <a:r>
              <a:rPr lang="en-US" b="1" dirty="0">
                <a:solidFill>
                  <a:srgbClr val="C00000"/>
                </a:solidFill>
              </a:rPr>
              <a:t> sends heartbeat to followers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544CEE44-7535-4A33-8597-E4D22F1E25D3}"/>
              </a:ext>
            </a:extLst>
          </p:cNvPr>
          <p:cNvSpPr txBox="1"/>
          <p:nvPr/>
        </p:nvSpPr>
        <p:spPr>
          <a:xfrm>
            <a:off x="5284526" y="4239839"/>
            <a:ext cx="23544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At very beginning,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there is no leader.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Later… Timeout!</a:t>
            </a:r>
          </a:p>
        </p:txBody>
      </p:sp>
      <p:sp>
        <p:nvSpPr>
          <p:cNvPr id="36" name="heartbeat-lifeline-arrow-symbol_39992">
            <a:extLst>
              <a:ext uri="{FF2B5EF4-FFF2-40B4-BE49-F238E27FC236}">
                <a16:creationId xmlns:a16="http://schemas.microsoft.com/office/drawing/2014/main" id="{42E38573-9B81-4592-8B05-69900AAEDF67}"/>
              </a:ext>
            </a:extLst>
          </p:cNvPr>
          <p:cNvSpPr/>
          <p:nvPr/>
        </p:nvSpPr>
        <p:spPr>
          <a:xfrm rot="19670800">
            <a:off x="1828035" y="2102047"/>
            <a:ext cx="970644" cy="557969"/>
          </a:xfrm>
          <a:custGeom>
            <a:avLst/>
            <a:gdLst>
              <a:gd name="T0" fmla="*/ 382 w 382"/>
              <a:gd name="T1" fmla="*/ 136 h 236"/>
              <a:gd name="T2" fmla="*/ 326 w 382"/>
              <a:gd name="T3" fmla="*/ 109 h 236"/>
              <a:gd name="T4" fmla="*/ 326 w 382"/>
              <a:gd name="T5" fmla="*/ 128 h 236"/>
              <a:gd name="T6" fmla="*/ 265 w 382"/>
              <a:gd name="T7" fmla="*/ 128 h 236"/>
              <a:gd name="T8" fmla="*/ 230 w 382"/>
              <a:gd name="T9" fmla="*/ 89 h 236"/>
              <a:gd name="T10" fmla="*/ 185 w 382"/>
              <a:gd name="T11" fmla="*/ 153 h 236"/>
              <a:gd name="T12" fmla="*/ 140 w 382"/>
              <a:gd name="T13" fmla="*/ 0 h 236"/>
              <a:gd name="T14" fmla="*/ 116 w 382"/>
              <a:gd name="T15" fmla="*/ 167 h 236"/>
              <a:gd name="T16" fmla="*/ 85 w 382"/>
              <a:gd name="T17" fmla="*/ 78 h 236"/>
              <a:gd name="T18" fmla="*/ 55 w 382"/>
              <a:gd name="T19" fmla="*/ 128 h 236"/>
              <a:gd name="T20" fmla="*/ 0 w 382"/>
              <a:gd name="T21" fmla="*/ 128 h 236"/>
              <a:gd name="T22" fmla="*/ 0 w 382"/>
              <a:gd name="T23" fmla="*/ 145 h 236"/>
              <a:gd name="T24" fmla="*/ 65 w 382"/>
              <a:gd name="T25" fmla="*/ 145 h 236"/>
              <a:gd name="T26" fmla="*/ 81 w 382"/>
              <a:gd name="T27" fmla="*/ 116 h 236"/>
              <a:gd name="T28" fmla="*/ 123 w 382"/>
              <a:gd name="T29" fmla="*/ 236 h 236"/>
              <a:gd name="T30" fmla="*/ 146 w 382"/>
              <a:gd name="T31" fmla="*/ 77 h 236"/>
              <a:gd name="T32" fmla="*/ 179 w 382"/>
              <a:gd name="T33" fmla="*/ 190 h 236"/>
              <a:gd name="T34" fmla="*/ 232 w 382"/>
              <a:gd name="T35" fmla="*/ 116 h 236"/>
              <a:gd name="T36" fmla="*/ 257 w 382"/>
              <a:gd name="T37" fmla="*/ 145 h 236"/>
              <a:gd name="T38" fmla="*/ 326 w 382"/>
              <a:gd name="T39" fmla="*/ 145 h 236"/>
              <a:gd name="T40" fmla="*/ 326 w 382"/>
              <a:gd name="T41" fmla="*/ 164 h 236"/>
              <a:gd name="T42" fmla="*/ 382 w 382"/>
              <a:gd name="T43" fmla="*/ 1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2" h="236">
                <a:moveTo>
                  <a:pt x="382" y="136"/>
                </a:moveTo>
                <a:lnTo>
                  <a:pt x="326" y="109"/>
                </a:lnTo>
                <a:lnTo>
                  <a:pt x="326" y="128"/>
                </a:lnTo>
                <a:lnTo>
                  <a:pt x="265" y="128"/>
                </a:lnTo>
                <a:lnTo>
                  <a:pt x="230" y="89"/>
                </a:lnTo>
                <a:lnTo>
                  <a:pt x="185" y="153"/>
                </a:lnTo>
                <a:lnTo>
                  <a:pt x="140" y="0"/>
                </a:lnTo>
                <a:lnTo>
                  <a:pt x="116" y="167"/>
                </a:lnTo>
                <a:lnTo>
                  <a:pt x="85" y="78"/>
                </a:lnTo>
                <a:lnTo>
                  <a:pt x="55" y="128"/>
                </a:lnTo>
                <a:lnTo>
                  <a:pt x="0" y="128"/>
                </a:lnTo>
                <a:lnTo>
                  <a:pt x="0" y="145"/>
                </a:lnTo>
                <a:lnTo>
                  <a:pt x="65" y="145"/>
                </a:lnTo>
                <a:lnTo>
                  <a:pt x="81" y="116"/>
                </a:lnTo>
                <a:lnTo>
                  <a:pt x="123" y="236"/>
                </a:lnTo>
                <a:lnTo>
                  <a:pt x="146" y="77"/>
                </a:lnTo>
                <a:lnTo>
                  <a:pt x="179" y="190"/>
                </a:lnTo>
                <a:lnTo>
                  <a:pt x="232" y="116"/>
                </a:lnTo>
                <a:lnTo>
                  <a:pt x="257" y="145"/>
                </a:lnTo>
                <a:lnTo>
                  <a:pt x="326" y="145"/>
                </a:lnTo>
                <a:lnTo>
                  <a:pt x="326" y="164"/>
                </a:lnTo>
                <a:lnTo>
                  <a:pt x="382" y="1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6F27A3E-BFC3-4D63-9F18-6A2C548596FB}"/>
              </a:ext>
            </a:extLst>
          </p:cNvPr>
          <p:cNvSpPr txBox="1"/>
          <p:nvPr/>
        </p:nvSpPr>
        <p:spPr>
          <a:xfrm>
            <a:off x="4997811" y="1064855"/>
            <a:ext cx="3427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Heartbeat: </a:t>
            </a:r>
            <a:r>
              <a:rPr lang="en-US" altLang="zh-CN" b="1" dirty="0" err="1">
                <a:solidFill>
                  <a:srgbClr val="C00000"/>
                </a:solidFill>
              </a:rPr>
              <a:t>AppendEntries</a:t>
            </a:r>
            <a:r>
              <a:rPr lang="en-US" altLang="zh-CN" b="1" dirty="0">
                <a:solidFill>
                  <a:srgbClr val="C00000"/>
                </a:solidFill>
              </a:rPr>
              <a:t> RPC with empty entries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38" name="heartbeat-lifeline-arrow-symbol_39992">
            <a:extLst>
              <a:ext uri="{FF2B5EF4-FFF2-40B4-BE49-F238E27FC236}">
                <a16:creationId xmlns:a16="http://schemas.microsoft.com/office/drawing/2014/main" id="{18B0FDA1-F090-4EA4-A5A5-F7623D0DAD50}"/>
              </a:ext>
            </a:extLst>
          </p:cNvPr>
          <p:cNvSpPr/>
          <p:nvPr/>
        </p:nvSpPr>
        <p:spPr>
          <a:xfrm rot="1620019">
            <a:off x="1957787" y="3691317"/>
            <a:ext cx="970644" cy="557969"/>
          </a:xfrm>
          <a:custGeom>
            <a:avLst/>
            <a:gdLst>
              <a:gd name="T0" fmla="*/ 382 w 382"/>
              <a:gd name="T1" fmla="*/ 136 h 236"/>
              <a:gd name="T2" fmla="*/ 326 w 382"/>
              <a:gd name="T3" fmla="*/ 109 h 236"/>
              <a:gd name="T4" fmla="*/ 326 w 382"/>
              <a:gd name="T5" fmla="*/ 128 h 236"/>
              <a:gd name="T6" fmla="*/ 265 w 382"/>
              <a:gd name="T7" fmla="*/ 128 h 236"/>
              <a:gd name="T8" fmla="*/ 230 w 382"/>
              <a:gd name="T9" fmla="*/ 89 h 236"/>
              <a:gd name="T10" fmla="*/ 185 w 382"/>
              <a:gd name="T11" fmla="*/ 153 h 236"/>
              <a:gd name="T12" fmla="*/ 140 w 382"/>
              <a:gd name="T13" fmla="*/ 0 h 236"/>
              <a:gd name="T14" fmla="*/ 116 w 382"/>
              <a:gd name="T15" fmla="*/ 167 h 236"/>
              <a:gd name="T16" fmla="*/ 85 w 382"/>
              <a:gd name="T17" fmla="*/ 78 h 236"/>
              <a:gd name="T18" fmla="*/ 55 w 382"/>
              <a:gd name="T19" fmla="*/ 128 h 236"/>
              <a:gd name="T20" fmla="*/ 0 w 382"/>
              <a:gd name="T21" fmla="*/ 128 h 236"/>
              <a:gd name="T22" fmla="*/ 0 w 382"/>
              <a:gd name="T23" fmla="*/ 145 h 236"/>
              <a:gd name="T24" fmla="*/ 65 w 382"/>
              <a:gd name="T25" fmla="*/ 145 h 236"/>
              <a:gd name="T26" fmla="*/ 81 w 382"/>
              <a:gd name="T27" fmla="*/ 116 h 236"/>
              <a:gd name="T28" fmla="*/ 123 w 382"/>
              <a:gd name="T29" fmla="*/ 236 h 236"/>
              <a:gd name="T30" fmla="*/ 146 w 382"/>
              <a:gd name="T31" fmla="*/ 77 h 236"/>
              <a:gd name="T32" fmla="*/ 179 w 382"/>
              <a:gd name="T33" fmla="*/ 190 h 236"/>
              <a:gd name="T34" fmla="*/ 232 w 382"/>
              <a:gd name="T35" fmla="*/ 116 h 236"/>
              <a:gd name="T36" fmla="*/ 257 w 382"/>
              <a:gd name="T37" fmla="*/ 145 h 236"/>
              <a:gd name="T38" fmla="*/ 326 w 382"/>
              <a:gd name="T39" fmla="*/ 145 h 236"/>
              <a:gd name="T40" fmla="*/ 326 w 382"/>
              <a:gd name="T41" fmla="*/ 164 h 236"/>
              <a:gd name="T42" fmla="*/ 382 w 382"/>
              <a:gd name="T43" fmla="*/ 1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82" h="236">
                <a:moveTo>
                  <a:pt x="382" y="136"/>
                </a:moveTo>
                <a:lnTo>
                  <a:pt x="326" y="109"/>
                </a:lnTo>
                <a:lnTo>
                  <a:pt x="326" y="128"/>
                </a:lnTo>
                <a:lnTo>
                  <a:pt x="265" y="128"/>
                </a:lnTo>
                <a:lnTo>
                  <a:pt x="230" y="89"/>
                </a:lnTo>
                <a:lnTo>
                  <a:pt x="185" y="153"/>
                </a:lnTo>
                <a:lnTo>
                  <a:pt x="140" y="0"/>
                </a:lnTo>
                <a:lnTo>
                  <a:pt x="116" y="167"/>
                </a:lnTo>
                <a:lnTo>
                  <a:pt x="85" y="78"/>
                </a:lnTo>
                <a:lnTo>
                  <a:pt x="55" y="128"/>
                </a:lnTo>
                <a:lnTo>
                  <a:pt x="0" y="128"/>
                </a:lnTo>
                <a:lnTo>
                  <a:pt x="0" y="145"/>
                </a:lnTo>
                <a:lnTo>
                  <a:pt x="65" y="145"/>
                </a:lnTo>
                <a:lnTo>
                  <a:pt x="81" y="116"/>
                </a:lnTo>
                <a:lnTo>
                  <a:pt x="123" y="236"/>
                </a:lnTo>
                <a:lnTo>
                  <a:pt x="146" y="77"/>
                </a:lnTo>
                <a:lnTo>
                  <a:pt x="179" y="190"/>
                </a:lnTo>
                <a:lnTo>
                  <a:pt x="232" y="116"/>
                </a:lnTo>
                <a:lnTo>
                  <a:pt x="257" y="145"/>
                </a:lnTo>
                <a:lnTo>
                  <a:pt x="326" y="145"/>
                </a:lnTo>
                <a:lnTo>
                  <a:pt x="326" y="164"/>
                </a:lnTo>
                <a:lnTo>
                  <a:pt x="382" y="13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confont-11592-5504477">
            <a:extLst>
              <a:ext uri="{FF2B5EF4-FFF2-40B4-BE49-F238E27FC236}">
                <a16:creationId xmlns:a16="http://schemas.microsoft.com/office/drawing/2014/main" id="{5E43730F-FBBB-48BE-B46C-1C0100CC9270}"/>
              </a:ext>
            </a:extLst>
          </p:cNvPr>
          <p:cNvSpPr/>
          <p:nvPr/>
        </p:nvSpPr>
        <p:spPr>
          <a:xfrm>
            <a:off x="4326528" y="3911547"/>
            <a:ext cx="308552" cy="369333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455839 w 606244"/>
              <a:gd name="T51" fmla="*/ 455839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645" h="4369">
                <a:moveTo>
                  <a:pt x="3093" y="1241"/>
                </a:moveTo>
                <a:lnTo>
                  <a:pt x="3147" y="1187"/>
                </a:lnTo>
                <a:cubicBezTo>
                  <a:pt x="3179" y="1202"/>
                  <a:pt x="3214" y="1211"/>
                  <a:pt x="3250" y="1211"/>
                </a:cubicBezTo>
                <a:cubicBezTo>
                  <a:pt x="3317" y="1211"/>
                  <a:pt x="3381" y="1182"/>
                  <a:pt x="3425" y="1132"/>
                </a:cubicBezTo>
                <a:cubicBezTo>
                  <a:pt x="3510" y="1036"/>
                  <a:pt x="3501" y="889"/>
                  <a:pt x="3405" y="804"/>
                </a:cubicBezTo>
                <a:lnTo>
                  <a:pt x="3188" y="612"/>
                </a:lnTo>
                <a:cubicBezTo>
                  <a:pt x="3145" y="574"/>
                  <a:pt x="3091" y="554"/>
                  <a:pt x="3034" y="554"/>
                </a:cubicBezTo>
                <a:cubicBezTo>
                  <a:pt x="2967" y="554"/>
                  <a:pt x="2904" y="582"/>
                  <a:pt x="2860" y="632"/>
                </a:cubicBezTo>
                <a:cubicBezTo>
                  <a:pt x="2818" y="679"/>
                  <a:pt x="2798" y="739"/>
                  <a:pt x="2802" y="801"/>
                </a:cubicBezTo>
                <a:cubicBezTo>
                  <a:pt x="2804" y="845"/>
                  <a:pt x="2820" y="887"/>
                  <a:pt x="2845" y="923"/>
                </a:cubicBezTo>
                <a:lnTo>
                  <a:pt x="2775" y="993"/>
                </a:lnTo>
                <a:cubicBezTo>
                  <a:pt x="2552" y="855"/>
                  <a:pt x="2296" y="764"/>
                  <a:pt x="2022" y="734"/>
                </a:cubicBezTo>
                <a:lnTo>
                  <a:pt x="2022" y="604"/>
                </a:lnTo>
                <a:lnTo>
                  <a:pt x="2027" y="604"/>
                </a:lnTo>
                <a:cubicBezTo>
                  <a:pt x="2194" y="604"/>
                  <a:pt x="2329" y="468"/>
                  <a:pt x="2329" y="302"/>
                </a:cubicBezTo>
                <a:cubicBezTo>
                  <a:pt x="2329" y="135"/>
                  <a:pt x="2194" y="0"/>
                  <a:pt x="2027" y="0"/>
                </a:cubicBezTo>
                <a:lnTo>
                  <a:pt x="1617" y="0"/>
                </a:lnTo>
                <a:cubicBezTo>
                  <a:pt x="1451" y="0"/>
                  <a:pt x="1316" y="135"/>
                  <a:pt x="1316" y="302"/>
                </a:cubicBezTo>
                <a:cubicBezTo>
                  <a:pt x="1316" y="468"/>
                  <a:pt x="1451" y="604"/>
                  <a:pt x="1617" y="604"/>
                </a:cubicBezTo>
                <a:lnTo>
                  <a:pt x="1622" y="604"/>
                </a:lnTo>
                <a:lnTo>
                  <a:pt x="1622" y="734"/>
                </a:lnTo>
                <a:cubicBezTo>
                  <a:pt x="711" y="834"/>
                  <a:pt x="0" y="1609"/>
                  <a:pt x="0" y="2546"/>
                </a:cubicBezTo>
                <a:cubicBezTo>
                  <a:pt x="0" y="3551"/>
                  <a:pt x="817" y="4369"/>
                  <a:pt x="1822" y="4369"/>
                </a:cubicBezTo>
                <a:cubicBezTo>
                  <a:pt x="2827" y="4369"/>
                  <a:pt x="3645" y="3551"/>
                  <a:pt x="3645" y="2546"/>
                </a:cubicBezTo>
                <a:cubicBezTo>
                  <a:pt x="3645" y="2035"/>
                  <a:pt x="3433" y="1572"/>
                  <a:pt x="3093" y="1241"/>
                </a:cubicBezTo>
                <a:close/>
                <a:moveTo>
                  <a:pt x="2506" y="2816"/>
                </a:moveTo>
                <a:lnTo>
                  <a:pt x="2086" y="2816"/>
                </a:lnTo>
                <a:cubicBezTo>
                  <a:pt x="2021" y="2879"/>
                  <a:pt x="1933" y="2918"/>
                  <a:pt x="1836" y="2918"/>
                </a:cubicBezTo>
                <a:cubicBezTo>
                  <a:pt x="1637" y="2918"/>
                  <a:pt x="1477" y="2757"/>
                  <a:pt x="1477" y="2559"/>
                </a:cubicBezTo>
                <a:cubicBezTo>
                  <a:pt x="1477" y="2441"/>
                  <a:pt x="1534" y="2336"/>
                  <a:pt x="1622" y="2271"/>
                </a:cubicBezTo>
                <a:lnTo>
                  <a:pt x="1622" y="1534"/>
                </a:lnTo>
                <a:cubicBezTo>
                  <a:pt x="1622" y="1424"/>
                  <a:pt x="1712" y="1334"/>
                  <a:pt x="1822" y="1334"/>
                </a:cubicBezTo>
                <a:cubicBezTo>
                  <a:pt x="1933" y="1334"/>
                  <a:pt x="2022" y="1424"/>
                  <a:pt x="2022" y="1534"/>
                </a:cubicBezTo>
                <a:lnTo>
                  <a:pt x="2022" y="2253"/>
                </a:lnTo>
                <a:cubicBezTo>
                  <a:pt x="2085" y="2291"/>
                  <a:pt x="2135" y="2348"/>
                  <a:pt x="2164" y="2416"/>
                </a:cubicBezTo>
                <a:lnTo>
                  <a:pt x="2506" y="2416"/>
                </a:lnTo>
                <a:cubicBezTo>
                  <a:pt x="2616" y="2416"/>
                  <a:pt x="2706" y="2505"/>
                  <a:pt x="2706" y="2616"/>
                </a:cubicBezTo>
                <a:cubicBezTo>
                  <a:pt x="2706" y="2726"/>
                  <a:pt x="2616" y="2816"/>
                  <a:pt x="2506" y="28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5" name="iconfont-11592-5504477">
            <a:extLst>
              <a:ext uri="{FF2B5EF4-FFF2-40B4-BE49-F238E27FC236}">
                <a16:creationId xmlns:a16="http://schemas.microsoft.com/office/drawing/2014/main" id="{CA64020D-59A9-48AE-A741-04C377C4A168}"/>
              </a:ext>
            </a:extLst>
          </p:cNvPr>
          <p:cNvSpPr/>
          <p:nvPr/>
        </p:nvSpPr>
        <p:spPr>
          <a:xfrm>
            <a:off x="4301683" y="1085511"/>
            <a:ext cx="308552" cy="369333"/>
          </a:xfrm>
          <a:custGeom>
            <a:avLst/>
            <a:gdLst>
              <a:gd name="T0" fmla="*/ 455839 w 606244"/>
              <a:gd name="T1" fmla="*/ 455839 w 606244"/>
              <a:gd name="T2" fmla="*/ 600116 w 606244"/>
              <a:gd name="T3" fmla="*/ 600116 w 606244"/>
              <a:gd name="T4" fmla="*/ 600116 w 606244"/>
              <a:gd name="T5" fmla="*/ 600116 w 606244"/>
              <a:gd name="T6" fmla="*/ 600116 w 606244"/>
              <a:gd name="T7" fmla="*/ 600116 w 606244"/>
              <a:gd name="T8" fmla="*/ 600116 w 606244"/>
              <a:gd name="T9" fmla="*/ 600116 w 606244"/>
              <a:gd name="T10" fmla="*/ 600116 w 606244"/>
              <a:gd name="T11" fmla="*/ 600116 w 606244"/>
              <a:gd name="T12" fmla="*/ 600116 w 606244"/>
              <a:gd name="T13" fmla="*/ 600116 w 606244"/>
              <a:gd name="T14" fmla="*/ 600116 w 606244"/>
              <a:gd name="T15" fmla="*/ 600116 w 606244"/>
              <a:gd name="T16" fmla="*/ 600116 w 606244"/>
              <a:gd name="T17" fmla="*/ 600116 w 606244"/>
              <a:gd name="T18" fmla="*/ 600116 w 606244"/>
              <a:gd name="T19" fmla="*/ 600116 w 606244"/>
              <a:gd name="T20" fmla="*/ 600116 w 606244"/>
              <a:gd name="T21" fmla="*/ 600116 w 606244"/>
              <a:gd name="T22" fmla="*/ 600116 w 606244"/>
              <a:gd name="T23" fmla="*/ 600116 w 606244"/>
              <a:gd name="T24" fmla="*/ 600116 w 606244"/>
              <a:gd name="T25" fmla="*/ 600116 w 606244"/>
              <a:gd name="T26" fmla="*/ 600116 w 606244"/>
              <a:gd name="T27" fmla="*/ 600116 w 606244"/>
              <a:gd name="T28" fmla="*/ 600116 w 606244"/>
              <a:gd name="T29" fmla="*/ 600116 w 606244"/>
              <a:gd name="T30" fmla="*/ 600116 w 606244"/>
              <a:gd name="T31" fmla="*/ 600116 w 606244"/>
              <a:gd name="T32" fmla="*/ 600116 w 606244"/>
              <a:gd name="T33" fmla="*/ 600116 w 606244"/>
              <a:gd name="T34" fmla="*/ 600116 w 606244"/>
              <a:gd name="T35" fmla="*/ 600116 w 606244"/>
              <a:gd name="T36" fmla="*/ 600116 w 606244"/>
              <a:gd name="T37" fmla="*/ 600116 w 606244"/>
              <a:gd name="T38" fmla="*/ 600116 w 606244"/>
              <a:gd name="T39" fmla="*/ 600116 w 606244"/>
              <a:gd name="T40" fmla="*/ 600116 w 606244"/>
              <a:gd name="T41" fmla="*/ 600116 w 606244"/>
              <a:gd name="T42" fmla="*/ 600116 w 606244"/>
              <a:gd name="T43" fmla="*/ 600116 w 606244"/>
              <a:gd name="T44" fmla="*/ 600116 w 606244"/>
              <a:gd name="T45" fmla="*/ 600116 w 606244"/>
              <a:gd name="T46" fmla="*/ 600116 w 606244"/>
              <a:gd name="T47" fmla="*/ 600116 w 606244"/>
              <a:gd name="T48" fmla="*/ 600116 w 606244"/>
              <a:gd name="T49" fmla="*/ 600116 w 606244"/>
              <a:gd name="T50" fmla="*/ 455839 w 606244"/>
              <a:gd name="T51" fmla="*/ 455839 w 606244"/>
              <a:gd name="T52" fmla="*/ 600116 w 606244"/>
              <a:gd name="T53" fmla="*/ 600116 w 606244"/>
              <a:gd name="T54" fmla="*/ 600116 w 606244"/>
              <a:gd name="T55" fmla="*/ 600116 w 606244"/>
              <a:gd name="T56" fmla="*/ 600116 w 606244"/>
              <a:gd name="T57" fmla="*/ 600116 w 606244"/>
              <a:gd name="T58" fmla="*/ 600116 w 606244"/>
              <a:gd name="T59" fmla="*/ 600116 w 606244"/>
              <a:gd name="T60" fmla="*/ 600116 w 606244"/>
              <a:gd name="T61" fmla="*/ 600116 w 606244"/>
              <a:gd name="T62" fmla="*/ 600116 w 606244"/>
              <a:gd name="T63" fmla="*/ 600116 w 606244"/>
              <a:gd name="T64" fmla="*/ 600116 w 606244"/>
              <a:gd name="T65" fmla="*/ 600116 w 606244"/>
              <a:gd name="T66" fmla="*/ 600116 w 606244"/>
              <a:gd name="T67" fmla="*/ 600116 w 606244"/>
              <a:gd name="T68" fmla="*/ 600116 w 606244"/>
              <a:gd name="T69" fmla="*/ 600116 w 606244"/>
              <a:gd name="T70" fmla="*/ 600116 w 606244"/>
              <a:gd name="T71" fmla="*/ 600116 w 606244"/>
              <a:gd name="T72" fmla="*/ 600116 w 606244"/>
              <a:gd name="T73" fmla="*/ 600116 w 606244"/>
              <a:gd name="T74" fmla="*/ 600116 w 606244"/>
              <a:gd name="T75" fmla="*/ 600116 w 606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3645" h="4369">
                <a:moveTo>
                  <a:pt x="3093" y="1241"/>
                </a:moveTo>
                <a:lnTo>
                  <a:pt x="3147" y="1187"/>
                </a:lnTo>
                <a:cubicBezTo>
                  <a:pt x="3179" y="1202"/>
                  <a:pt x="3214" y="1211"/>
                  <a:pt x="3250" y="1211"/>
                </a:cubicBezTo>
                <a:cubicBezTo>
                  <a:pt x="3317" y="1211"/>
                  <a:pt x="3381" y="1182"/>
                  <a:pt x="3425" y="1132"/>
                </a:cubicBezTo>
                <a:cubicBezTo>
                  <a:pt x="3510" y="1036"/>
                  <a:pt x="3501" y="889"/>
                  <a:pt x="3405" y="804"/>
                </a:cubicBezTo>
                <a:lnTo>
                  <a:pt x="3188" y="612"/>
                </a:lnTo>
                <a:cubicBezTo>
                  <a:pt x="3145" y="574"/>
                  <a:pt x="3091" y="554"/>
                  <a:pt x="3034" y="554"/>
                </a:cubicBezTo>
                <a:cubicBezTo>
                  <a:pt x="2967" y="554"/>
                  <a:pt x="2904" y="582"/>
                  <a:pt x="2860" y="632"/>
                </a:cubicBezTo>
                <a:cubicBezTo>
                  <a:pt x="2818" y="679"/>
                  <a:pt x="2798" y="739"/>
                  <a:pt x="2802" y="801"/>
                </a:cubicBezTo>
                <a:cubicBezTo>
                  <a:pt x="2804" y="845"/>
                  <a:pt x="2820" y="887"/>
                  <a:pt x="2845" y="923"/>
                </a:cubicBezTo>
                <a:lnTo>
                  <a:pt x="2775" y="993"/>
                </a:lnTo>
                <a:cubicBezTo>
                  <a:pt x="2552" y="855"/>
                  <a:pt x="2296" y="764"/>
                  <a:pt x="2022" y="734"/>
                </a:cubicBezTo>
                <a:lnTo>
                  <a:pt x="2022" y="604"/>
                </a:lnTo>
                <a:lnTo>
                  <a:pt x="2027" y="604"/>
                </a:lnTo>
                <a:cubicBezTo>
                  <a:pt x="2194" y="604"/>
                  <a:pt x="2329" y="468"/>
                  <a:pt x="2329" y="302"/>
                </a:cubicBezTo>
                <a:cubicBezTo>
                  <a:pt x="2329" y="135"/>
                  <a:pt x="2194" y="0"/>
                  <a:pt x="2027" y="0"/>
                </a:cubicBezTo>
                <a:lnTo>
                  <a:pt x="1617" y="0"/>
                </a:lnTo>
                <a:cubicBezTo>
                  <a:pt x="1451" y="0"/>
                  <a:pt x="1316" y="135"/>
                  <a:pt x="1316" y="302"/>
                </a:cubicBezTo>
                <a:cubicBezTo>
                  <a:pt x="1316" y="468"/>
                  <a:pt x="1451" y="604"/>
                  <a:pt x="1617" y="604"/>
                </a:cubicBezTo>
                <a:lnTo>
                  <a:pt x="1622" y="604"/>
                </a:lnTo>
                <a:lnTo>
                  <a:pt x="1622" y="734"/>
                </a:lnTo>
                <a:cubicBezTo>
                  <a:pt x="711" y="834"/>
                  <a:pt x="0" y="1609"/>
                  <a:pt x="0" y="2546"/>
                </a:cubicBezTo>
                <a:cubicBezTo>
                  <a:pt x="0" y="3551"/>
                  <a:pt x="817" y="4369"/>
                  <a:pt x="1822" y="4369"/>
                </a:cubicBezTo>
                <a:cubicBezTo>
                  <a:pt x="2827" y="4369"/>
                  <a:pt x="3645" y="3551"/>
                  <a:pt x="3645" y="2546"/>
                </a:cubicBezTo>
                <a:cubicBezTo>
                  <a:pt x="3645" y="2035"/>
                  <a:pt x="3433" y="1572"/>
                  <a:pt x="3093" y="1241"/>
                </a:cubicBezTo>
                <a:close/>
                <a:moveTo>
                  <a:pt x="2506" y="2816"/>
                </a:moveTo>
                <a:lnTo>
                  <a:pt x="2086" y="2816"/>
                </a:lnTo>
                <a:cubicBezTo>
                  <a:pt x="2021" y="2879"/>
                  <a:pt x="1933" y="2918"/>
                  <a:pt x="1836" y="2918"/>
                </a:cubicBezTo>
                <a:cubicBezTo>
                  <a:pt x="1637" y="2918"/>
                  <a:pt x="1477" y="2757"/>
                  <a:pt x="1477" y="2559"/>
                </a:cubicBezTo>
                <a:cubicBezTo>
                  <a:pt x="1477" y="2441"/>
                  <a:pt x="1534" y="2336"/>
                  <a:pt x="1622" y="2271"/>
                </a:cubicBezTo>
                <a:lnTo>
                  <a:pt x="1622" y="1534"/>
                </a:lnTo>
                <a:cubicBezTo>
                  <a:pt x="1622" y="1424"/>
                  <a:pt x="1712" y="1334"/>
                  <a:pt x="1822" y="1334"/>
                </a:cubicBezTo>
                <a:cubicBezTo>
                  <a:pt x="1933" y="1334"/>
                  <a:pt x="2022" y="1424"/>
                  <a:pt x="2022" y="1534"/>
                </a:cubicBezTo>
                <a:lnTo>
                  <a:pt x="2022" y="2253"/>
                </a:lnTo>
                <a:cubicBezTo>
                  <a:pt x="2085" y="2291"/>
                  <a:pt x="2135" y="2348"/>
                  <a:pt x="2164" y="2416"/>
                </a:cubicBezTo>
                <a:lnTo>
                  <a:pt x="2506" y="2416"/>
                </a:lnTo>
                <a:cubicBezTo>
                  <a:pt x="2616" y="2416"/>
                  <a:pt x="2706" y="2505"/>
                  <a:pt x="2706" y="2616"/>
                </a:cubicBezTo>
                <a:cubicBezTo>
                  <a:pt x="2706" y="2726"/>
                  <a:pt x="2616" y="2816"/>
                  <a:pt x="2506" y="281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980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election: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3C6CD4-F019-4D96-8373-D5C4AFBF3CE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State: leader, follower, candidate</a:t>
            </a:r>
          </a:p>
          <a:p>
            <a:pPr lvl="1"/>
            <a:r>
              <a:rPr lang="en-US" i="1" dirty="0"/>
              <a:t>“Leader” handles all client requests</a:t>
            </a:r>
          </a:p>
          <a:p>
            <a:pPr lvl="1"/>
            <a:r>
              <a:rPr lang="en-US" i="1" dirty="0"/>
              <a:t>All nodes start with “</a:t>
            </a:r>
            <a:r>
              <a:rPr lang="en-US" i="1" dirty="0" err="1"/>
              <a:t>Follwer</a:t>
            </a:r>
            <a:r>
              <a:rPr lang="en-US" i="1" dirty="0"/>
              <a:t>” state</a:t>
            </a:r>
          </a:p>
          <a:p>
            <a:pPr lvl="1"/>
            <a:r>
              <a:rPr lang="en-US" i="1" dirty="0"/>
              <a:t>“Follower” s</a:t>
            </a:r>
            <a:r>
              <a:rPr lang="en-US" altLang="zh-CN" i="1" dirty="0"/>
              <a:t>witches to “Candidate” if heartbeat timeout</a:t>
            </a:r>
            <a:endParaRPr lang="en-US" i="1" dirty="0"/>
          </a:p>
        </p:txBody>
      </p:sp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E31AEA8A-EEE5-49E4-9ABA-A31C3CFC8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001516"/>
            <a:ext cx="5517568" cy="2376264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FCD80A-740A-40A9-81F0-7985A07128E9}"/>
              </a:ext>
            </a:extLst>
          </p:cNvPr>
          <p:cNvSpPr/>
          <p:nvPr/>
        </p:nvSpPr>
        <p:spPr>
          <a:xfrm>
            <a:off x="2627784" y="3937621"/>
            <a:ext cx="1440160" cy="484310"/>
          </a:xfrm>
          <a:prstGeom prst="roundRect">
            <a:avLst>
              <a:gd name="adj" fmla="val 50000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424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648F2DAD-1B71-4B70-A5D4-3015386F689A}"/>
              </a:ext>
            </a:extLst>
          </p:cNvPr>
          <p:cNvGrpSpPr/>
          <p:nvPr/>
        </p:nvGrpSpPr>
        <p:grpSpPr>
          <a:xfrm>
            <a:off x="4215432" y="3856320"/>
            <a:ext cx="1298112" cy="1296144"/>
            <a:chOff x="2193768" y="1633364"/>
            <a:chExt cx="1298112" cy="1296144"/>
          </a:xfrm>
        </p:grpSpPr>
        <p:sp>
          <p:nvSpPr>
            <p:cNvPr id="54" name="Block Arc 53">
              <a:extLst>
                <a:ext uri="{FF2B5EF4-FFF2-40B4-BE49-F238E27FC236}">
                  <a16:creationId xmlns:a16="http://schemas.microsoft.com/office/drawing/2014/main" id="{848AEE43-7A5B-4160-9F0D-DBF16E386D4A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0942335"/>
                <a:gd name="adj3" fmla="val 6785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14E1064-6756-432A-881E-AF0EBBD95336}"/>
                </a:ext>
              </a:extLst>
            </p:cNvPr>
            <p:cNvGrpSpPr/>
            <p:nvPr/>
          </p:nvGrpSpPr>
          <p:grpSpPr>
            <a:xfrm>
              <a:off x="2193768" y="1777380"/>
              <a:ext cx="1296144" cy="1008112"/>
              <a:chOff x="2193768" y="1777380"/>
              <a:chExt cx="1296144" cy="1008112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4484FDC-DBAB-48AB-817C-4B33F954199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97E38C-488C-4387-94FD-F08EF175657D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follower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4217400" y="103757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810034A-221D-49B3-BDB1-16955773EB7A}"/>
              </a:ext>
            </a:extLst>
          </p:cNvPr>
          <p:cNvGrpSpPr/>
          <p:nvPr/>
        </p:nvGrpSpPr>
        <p:grpSpPr>
          <a:xfrm>
            <a:off x="1691680" y="2448105"/>
            <a:ext cx="1296144" cy="1296144"/>
            <a:chOff x="3563888" y="3433564"/>
            <a:chExt cx="1296144" cy="129614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0EC87B3-7ED1-4685-92C1-B8BC31DF1A91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1DC9480-A1D2-4DC2-8E0C-F715A40A67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27773EA-45D2-4D01-BE04-996892DCBCF7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follower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Block Arc 49">
              <a:extLst>
                <a:ext uri="{FF2B5EF4-FFF2-40B4-BE49-F238E27FC236}">
                  <a16:creationId xmlns:a16="http://schemas.microsoft.com/office/drawing/2014/main" id="{07F34420-FAE3-4342-A304-92C1CEF65A7B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Candidate and 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B9E503-94F2-49BD-B313-F03D235C2739}"/>
              </a:ext>
            </a:extLst>
          </p:cNvPr>
          <p:cNvSpPr txBox="1"/>
          <p:nvPr/>
        </p:nvSpPr>
        <p:spPr>
          <a:xfrm>
            <a:off x="1859816" y="361344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4438060" y="219023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4CB37E-A96B-4B40-BEED-F715784175DA}"/>
              </a:ext>
            </a:extLst>
          </p:cNvPr>
          <p:cNvSpPr txBox="1"/>
          <p:nvPr/>
        </p:nvSpPr>
        <p:spPr>
          <a:xfrm>
            <a:off x="4438060" y="500844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2890B5B-A6C6-4E46-968E-7B24B0E17C23}"/>
              </a:ext>
            </a:extLst>
          </p:cNvPr>
          <p:cNvSpPr txBox="1"/>
          <p:nvPr/>
        </p:nvSpPr>
        <p:spPr>
          <a:xfrm>
            <a:off x="5511576" y="4181226"/>
            <a:ext cx="2356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Heartbeat Timeout!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Start Election</a:t>
            </a:r>
          </a:p>
        </p:txBody>
      </p:sp>
      <p:grpSp>
        <p:nvGrpSpPr>
          <p:cNvPr id="61" name="Group 9">
            <a:extLst>
              <a:ext uri="{FF2B5EF4-FFF2-40B4-BE49-F238E27FC236}">
                <a16:creationId xmlns:a16="http://schemas.microsoft.com/office/drawing/2014/main" id="{C226BF5E-1456-4030-97F6-C64B6A3DC732}"/>
              </a:ext>
            </a:extLst>
          </p:cNvPr>
          <p:cNvGrpSpPr/>
          <p:nvPr/>
        </p:nvGrpSpPr>
        <p:grpSpPr>
          <a:xfrm>
            <a:off x="4215432" y="3856320"/>
            <a:ext cx="1298112" cy="1521460"/>
            <a:chOff x="4215432" y="3856320"/>
            <a:chExt cx="1298112" cy="1521460"/>
          </a:xfrm>
        </p:grpSpPr>
        <p:grpSp>
          <p:nvGrpSpPr>
            <p:cNvPr id="62" name="Group 54">
              <a:extLst>
                <a:ext uri="{FF2B5EF4-FFF2-40B4-BE49-F238E27FC236}">
                  <a16:creationId xmlns:a16="http://schemas.microsoft.com/office/drawing/2014/main" id="{A621D99E-324A-45AE-A16A-F320A6B82A8C}"/>
                </a:ext>
              </a:extLst>
            </p:cNvPr>
            <p:cNvGrpSpPr/>
            <p:nvPr/>
          </p:nvGrpSpPr>
          <p:grpSpPr>
            <a:xfrm>
              <a:off x="4215432" y="4000336"/>
              <a:ext cx="1296144" cy="1008112"/>
              <a:chOff x="2193768" y="1777380"/>
              <a:chExt cx="1296144" cy="1008112"/>
            </a:xfrm>
          </p:grpSpPr>
          <p:sp>
            <p:nvSpPr>
              <p:cNvPr id="68" name="Oval 55">
                <a:extLst>
                  <a:ext uri="{FF2B5EF4-FFF2-40B4-BE49-F238E27FC236}">
                    <a16:creationId xmlns:a16="http://schemas.microsoft.com/office/drawing/2014/main" id="{CD7B2C81-5916-4609-9ADE-287123B864E5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TextBox 56">
                <a:extLst>
                  <a:ext uri="{FF2B5EF4-FFF2-40B4-BE49-F238E27FC236}">
                    <a16:creationId xmlns:a16="http://schemas.microsoft.com/office/drawing/2014/main" id="{B9B95234-BC51-4635-A7B9-77075639A6F3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candidate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3" name="TextBox 66">
              <a:extLst>
                <a:ext uri="{FF2B5EF4-FFF2-40B4-BE49-F238E27FC236}">
                  <a16:creationId xmlns:a16="http://schemas.microsoft.com/office/drawing/2014/main" id="{6BD459BA-237C-4204-82D2-1AA77F746AFA}"/>
                </a:ext>
              </a:extLst>
            </p:cNvPr>
            <p:cNvSpPr txBox="1"/>
            <p:nvPr/>
          </p:nvSpPr>
          <p:spPr>
            <a:xfrm>
              <a:off x="4438060" y="500844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sp>
          <p:nvSpPr>
            <p:cNvPr id="64" name="Block Arc 31">
              <a:extLst>
                <a:ext uri="{FF2B5EF4-FFF2-40B4-BE49-F238E27FC236}">
                  <a16:creationId xmlns:a16="http://schemas.microsoft.com/office/drawing/2014/main" id="{1824E1FB-DA3B-4768-9934-B969B6964914}"/>
                </a:ext>
              </a:extLst>
            </p:cNvPr>
            <p:cNvSpPr/>
            <p:nvPr/>
          </p:nvSpPr>
          <p:spPr>
            <a:xfrm rot="5400000">
              <a:off x="4217400" y="3856320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0" name="Group 60">
            <a:extLst>
              <a:ext uri="{FF2B5EF4-FFF2-40B4-BE49-F238E27FC236}">
                <a16:creationId xmlns:a16="http://schemas.microsoft.com/office/drawing/2014/main" id="{201F7EAE-F0CD-45F1-89C0-E8A16893EF0A}"/>
              </a:ext>
            </a:extLst>
          </p:cNvPr>
          <p:cNvGrpSpPr/>
          <p:nvPr/>
        </p:nvGrpSpPr>
        <p:grpSpPr>
          <a:xfrm rot="5400000">
            <a:off x="4332140" y="2838737"/>
            <a:ext cx="1584173" cy="650727"/>
            <a:chOff x="6560512" y="3684905"/>
            <a:chExt cx="1584173" cy="650727"/>
          </a:xfrm>
        </p:grpSpPr>
        <p:sp>
          <p:nvSpPr>
            <p:cNvPr id="71" name="Arrow: Right 61">
              <a:extLst>
                <a:ext uri="{FF2B5EF4-FFF2-40B4-BE49-F238E27FC236}">
                  <a16:creationId xmlns:a16="http://schemas.microsoft.com/office/drawing/2014/main" id="{F1F9D2C0-6C19-464C-9010-11BF313914C2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TextBox 62">
              <a:extLst>
                <a:ext uri="{FF2B5EF4-FFF2-40B4-BE49-F238E27FC236}">
                  <a16:creationId xmlns:a16="http://schemas.microsoft.com/office/drawing/2014/main" id="{98EF7AF1-E36B-4677-B2DA-0345B75E83A3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73" name="Group 45">
            <a:extLst>
              <a:ext uri="{FF2B5EF4-FFF2-40B4-BE49-F238E27FC236}">
                <a16:creationId xmlns:a16="http://schemas.microsoft.com/office/drawing/2014/main" id="{8F45A8B2-3FF3-431C-8EB6-4E5466019B83}"/>
              </a:ext>
            </a:extLst>
          </p:cNvPr>
          <p:cNvGrpSpPr/>
          <p:nvPr/>
        </p:nvGrpSpPr>
        <p:grpSpPr>
          <a:xfrm rot="1789107">
            <a:off x="2886466" y="3305109"/>
            <a:ext cx="1584173" cy="650727"/>
            <a:chOff x="6560512" y="3684905"/>
            <a:chExt cx="1584173" cy="650727"/>
          </a:xfrm>
        </p:grpSpPr>
        <p:sp>
          <p:nvSpPr>
            <p:cNvPr id="74" name="Arrow: Right 46">
              <a:extLst>
                <a:ext uri="{FF2B5EF4-FFF2-40B4-BE49-F238E27FC236}">
                  <a16:creationId xmlns:a16="http://schemas.microsoft.com/office/drawing/2014/main" id="{D708E047-DEA8-40AA-92DD-07C78DBAFFC0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TextBox 59">
              <a:extLst>
                <a:ext uri="{FF2B5EF4-FFF2-40B4-BE49-F238E27FC236}">
                  <a16:creationId xmlns:a16="http://schemas.microsoft.com/office/drawing/2014/main" id="{53F1912D-6186-488A-9415-FB4A7AEFA940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sp>
        <p:nvSpPr>
          <p:cNvPr id="76" name="Arrow: Right 40">
            <a:extLst>
              <a:ext uri="{FF2B5EF4-FFF2-40B4-BE49-F238E27FC236}">
                <a16:creationId xmlns:a16="http://schemas.microsoft.com/office/drawing/2014/main" id="{A6F083F9-032A-48ED-8FCB-C200A4A5567E}"/>
              </a:ext>
            </a:extLst>
          </p:cNvPr>
          <p:cNvSpPr/>
          <p:nvPr/>
        </p:nvSpPr>
        <p:spPr>
          <a:xfrm rot="5400000">
            <a:off x="4258826" y="3079817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77" name="Arrow: Right 41">
            <a:extLst>
              <a:ext uri="{FF2B5EF4-FFF2-40B4-BE49-F238E27FC236}">
                <a16:creationId xmlns:a16="http://schemas.microsoft.com/office/drawing/2014/main" id="{37C7438A-E6A4-4301-8209-9F57CDEA8C1F}"/>
              </a:ext>
            </a:extLst>
          </p:cNvPr>
          <p:cNvSpPr/>
          <p:nvPr/>
        </p:nvSpPr>
        <p:spPr>
          <a:xfrm rot="1741932">
            <a:off x="3046264" y="3934786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241180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/>
      <p:bldP spid="39" grpId="0"/>
      <p:bldP spid="76" grpId="0" animBg="1"/>
      <p:bldP spid="7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79898D61-5ED9-49B8-8ABA-1E187B71697E}"/>
              </a:ext>
            </a:extLst>
          </p:cNvPr>
          <p:cNvGrpSpPr/>
          <p:nvPr/>
        </p:nvGrpSpPr>
        <p:grpSpPr>
          <a:xfrm rot="5400000">
            <a:off x="4332140" y="2838737"/>
            <a:ext cx="1584173" cy="650727"/>
            <a:chOff x="6560512" y="3684905"/>
            <a:chExt cx="1584173" cy="650727"/>
          </a:xfrm>
        </p:grpSpPr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8F648920-382D-4A2A-91C8-0D23378AE2A1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6C3978E-BD0E-4A4E-9898-098277FA0691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789107">
            <a:off x="2886466" y="3305109"/>
            <a:ext cx="1584173" cy="650727"/>
            <a:chOff x="6560512" y="3684905"/>
            <a:chExt cx="1584173" cy="650727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4217400" y="103757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810034A-221D-49B3-BDB1-16955773EB7A}"/>
              </a:ext>
            </a:extLst>
          </p:cNvPr>
          <p:cNvGrpSpPr/>
          <p:nvPr/>
        </p:nvGrpSpPr>
        <p:grpSpPr>
          <a:xfrm>
            <a:off x="1691680" y="2448105"/>
            <a:ext cx="1296144" cy="1296144"/>
            <a:chOff x="3563888" y="3433564"/>
            <a:chExt cx="1296144" cy="129614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0EC87B3-7ED1-4685-92C1-B8BC31DF1A91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1DC9480-A1D2-4DC2-8E0C-F715A40A67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27773EA-45D2-4D01-BE04-996892DCBCF7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follower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Block Arc 49">
              <a:extLst>
                <a:ext uri="{FF2B5EF4-FFF2-40B4-BE49-F238E27FC236}">
                  <a16:creationId xmlns:a16="http://schemas.microsoft.com/office/drawing/2014/main" id="{07F34420-FAE3-4342-A304-92C1CEF65A7B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Candidate and 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B9E503-94F2-49BD-B313-F03D235C2739}"/>
              </a:ext>
            </a:extLst>
          </p:cNvPr>
          <p:cNvSpPr txBox="1"/>
          <p:nvPr/>
        </p:nvSpPr>
        <p:spPr>
          <a:xfrm>
            <a:off x="1859816" y="361344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4438060" y="219023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F59DE9-CF78-43B5-A794-47DAC2E92C22}"/>
              </a:ext>
            </a:extLst>
          </p:cNvPr>
          <p:cNvSpPr txBox="1"/>
          <p:nvPr/>
        </p:nvSpPr>
        <p:spPr>
          <a:xfrm>
            <a:off x="5511576" y="4289324"/>
            <a:ext cx="2781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Win Election: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Receive majority votes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836377-04BD-46CD-99A6-7AB3C81BFD1F}"/>
              </a:ext>
            </a:extLst>
          </p:cNvPr>
          <p:cNvGrpSpPr/>
          <p:nvPr/>
        </p:nvGrpSpPr>
        <p:grpSpPr>
          <a:xfrm>
            <a:off x="4215432" y="3856320"/>
            <a:ext cx="1298112" cy="1521460"/>
            <a:chOff x="4215432" y="3856320"/>
            <a:chExt cx="1298112" cy="152146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14E1064-6756-432A-881E-AF0EBBD95336}"/>
                </a:ext>
              </a:extLst>
            </p:cNvPr>
            <p:cNvGrpSpPr/>
            <p:nvPr/>
          </p:nvGrpSpPr>
          <p:grpSpPr>
            <a:xfrm>
              <a:off x="4215432" y="4000336"/>
              <a:ext cx="1296144" cy="1008112"/>
              <a:chOff x="2193768" y="1777380"/>
              <a:chExt cx="1296144" cy="1008112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4484FDC-DBAB-48AB-817C-4B33F954199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97E38C-488C-4387-94FD-F08EF175657D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candidate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E4CB37E-A96B-4B40-BEED-F715784175DA}"/>
                </a:ext>
              </a:extLst>
            </p:cNvPr>
            <p:cNvSpPr txBox="1"/>
            <p:nvPr/>
          </p:nvSpPr>
          <p:spPr>
            <a:xfrm>
              <a:off x="4438060" y="500844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8D5C331D-8256-40DB-8ECB-7EFA74631F4D}"/>
                </a:ext>
              </a:extLst>
            </p:cNvPr>
            <p:cNvSpPr/>
            <p:nvPr/>
          </p:nvSpPr>
          <p:spPr>
            <a:xfrm rot="5400000">
              <a:off x="4217400" y="3856320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E44194-19FD-4067-89ED-F3B56D8CFFD2}"/>
              </a:ext>
            </a:extLst>
          </p:cNvPr>
          <p:cNvGrpSpPr/>
          <p:nvPr/>
        </p:nvGrpSpPr>
        <p:grpSpPr>
          <a:xfrm>
            <a:off x="5557153" y="3592310"/>
            <a:ext cx="3263319" cy="646331"/>
            <a:chOff x="6365499" y="3451970"/>
            <a:chExt cx="3263319" cy="646331"/>
          </a:xfrm>
        </p:grpSpPr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F5EC89BF-3988-464D-B6FD-8253FC32B1EE}"/>
                </a:ext>
              </a:extLst>
            </p:cNvPr>
            <p:cNvSpPr/>
            <p:nvPr/>
          </p:nvSpPr>
          <p:spPr>
            <a:xfrm rot="9353471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7E46605-55C1-40DD-B2F3-D9BF47E051D1}"/>
                </a:ext>
              </a:extLst>
            </p:cNvPr>
            <p:cNvSpPr txBox="1"/>
            <p:nvPr/>
          </p:nvSpPr>
          <p:spPr>
            <a:xfrm>
              <a:off x="6568578" y="3451970"/>
              <a:ext cx="30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E</a:t>
              </a:r>
              <a:r>
                <a:rPr lang="en-US" altLang="zh-CN" b="1" dirty="0">
                  <a:solidFill>
                    <a:srgbClr val="C00000"/>
                  </a:solidFill>
                </a:rPr>
                <a:t>lection</a:t>
              </a:r>
              <a:r>
                <a:rPr lang="en-US" b="1" dirty="0">
                  <a:solidFill>
                    <a:srgbClr val="C00000"/>
                  </a:solidFill>
                </a:rPr>
                <a:t> Timeout</a:t>
              </a:r>
              <a:r>
                <a:rPr lang="zh-CN" altLang="en-US" b="1" dirty="0">
                  <a:solidFill>
                    <a:srgbClr val="C00000"/>
                  </a:solidFill>
                </a:rPr>
                <a:t>（</a:t>
              </a:r>
              <a:r>
                <a:rPr lang="en-US" altLang="zh-CN" b="1" i="1" dirty="0">
                  <a:solidFill>
                    <a:srgbClr val="C00000"/>
                  </a:solidFill>
                </a:rPr>
                <a:t>random</a:t>
              </a:r>
              <a:r>
                <a:rPr lang="en-US" altLang="zh-CN" b="1" dirty="0">
                  <a:solidFill>
                    <a:srgbClr val="C00000"/>
                  </a:solidFill>
                </a:rPr>
                <a:t> in 150~300ms</a:t>
              </a:r>
              <a:r>
                <a:rPr lang="zh-CN" altLang="en-US" b="1" dirty="0">
                  <a:solidFill>
                    <a:srgbClr val="C00000"/>
                  </a:solidFill>
                </a:rPr>
                <a:t>）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41" name="Arrow: Right 40">
            <a:extLst>
              <a:ext uri="{FF2B5EF4-FFF2-40B4-BE49-F238E27FC236}">
                <a16:creationId xmlns:a16="http://schemas.microsoft.com/office/drawing/2014/main" id="{D30170A9-F2B1-4F02-8070-A57CF28D0FB3}"/>
              </a:ext>
            </a:extLst>
          </p:cNvPr>
          <p:cNvSpPr/>
          <p:nvPr/>
        </p:nvSpPr>
        <p:spPr>
          <a:xfrm rot="5400000">
            <a:off x="4258826" y="3079817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42" name="Arrow: Right 41">
            <a:extLst>
              <a:ext uri="{FF2B5EF4-FFF2-40B4-BE49-F238E27FC236}">
                <a16:creationId xmlns:a16="http://schemas.microsoft.com/office/drawing/2014/main" id="{7F2F7056-5BF9-4420-AECB-970A9E9505AC}"/>
              </a:ext>
            </a:extLst>
          </p:cNvPr>
          <p:cNvSpPr/>
          <p:nvPr/>
        </p:nvSpPr>
        <p:spPr>
          <a:xfrm rot="1741932">
            <a:off x="3046264" y="3934786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0F30FEA-5EB4-4ECC-BE58-274833615063}"/>
              </a:ext>
            </a:extLst>
          </p:cNvPr>
          <p:cNvGrpSpPr/>
          <p:nvPr/>
        </p:nvGrpSpPr>
        <p:grpSpPr>
          <a:xfrm>
            <a:off x="5464849" y="2631151"/>
            <a:ext cx="3002472" cy="646331"/>
            <a:chOff x="6365499" y="3470434"/>
            <a:chExt cx="3002472" cy="646331"/>
          </a:xfrm>
        </p:grpSpPr>
        <p:sp>
          <p:nvSpPr>
            <p:cNvPr id="37" name="Arrow: Right 36">
              <a:extLst>
                <a:ext uri="{FF2B5EF4-FFF2-40B4-BE49-F238E27FC236}">
                  <a16:creationId xmlns:a16="http://schemas.microsoft.com/office/drawing/2014/main" id="{08D27A5B-6E33-4E78-B370-E4EAF195ACDF}"/>
                </a:ext>
              </a:extLst>
            </p:cNvPr>
            <p:cNvSpPr/>
            <p:nvPr/>
          </p:nvSpPr>
          <p:spPr>
            <a:xfrm rot="9353471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7CF04B-E895-42B9-874F-20ABE8922F92}"/>
                </a:ext>
              </a:extLst>
            </p:cNvPr>
            <p:cNvSpPr txBox="1"/>
            <p:nvPr/>
          </p:nvSpPr>
          <p:spPr>
            <a:xfrm>
              <a:off x="6721305" y="3470434"/>
              <a:ext cx="264666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err="1">
                  <a:solidFill>
                    <a:srgbClr val="C00000"/>
                  </a:solidFill>
                </a:rPr>
                <a:t>RequestVote</a:t>
              </a:r>
              <a:r>
                <a:rPr lang="en-US" b="1" dirty="0">
                  <a:solidFill>
                    <a:srgbClr val="C00000"/>
                  </a:solidFill>
                </a:rPr>
                <a:t> RPC</a:t>
              </a:r>
            </a:p>
            <a:p>
              <a:pPr algn="ctr"/>
              <a:r>
                <a:rPr lang="en-US" altLang="zh-CN" b="1" dirty="0">
                  <a:solidFill>
                    <a:srgbClr val="C00000"/>
                  </a:solidFill>
                </a:rPr>
                <a:t>Only two kinds of RPC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3642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roup 60">
            <a:extLst>
              <a:ext uri="{FF2B5EF4-FFF2-40B4-BE49-F238E27FC236}">
                <a16:creationId xmlns:a16="http://schemas.microsoft.com/office/drawing/2014/main" id="{79898D61-5ED9-49B8-8ABA-1E187B71697E}"/>
              </a:ext>
            </a:extLst>
          </p:cNvPr>
          <p:cNvGrpSpPr/>
          <p:nvPr/>
        </p:nvGrpSpPr>
        <p:grpSpPr>
          <a:xfrm rot="5400000">
            <a:off x="4274761" y="2838737"/>
            <a:ext cx="1584173" cy="650727"/>
            <a:chOff x="6560512" y="3684905"/>
            <a:chExt cx="1584173" cy="650727"/>
          </a:xfrm>
        </p:grpSpPr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8F648920-382D-4A2A-91C8-0D23378AE2A1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6C3978E-BD0E-4A4E-9898-098277FA0691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789107">
            <a:off x="2869413" y="3348632"/>
            <a:ext cx="1584173" cy="650727"/>
            <a:chOff x="6560512" y="3684905"/>
            <a:chExt cx="1584173" cy="650727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4217400" y="103757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810034A-221D-49B3-BDB1-16955773EB7A}"/>
              </a:ext>
            </a:extLst>
          </p:cNvPr>
          <p:cNvGrpSpPr/>
          <p:nvPr/>
        </p:nvGrpSpPr>
        <p:grpSpPr>
          <a:xfrm>
            <a:off x="1691680" y="2448105"/>
            <a:ext cx="1296144" cy="1296144"/>
            <a:chOff x="3563888" y="3433564"/>
            <a:chExt cx="1296144" cy="129614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F0EC87B3-7ED1-4685-92C1-B8BC31DF1A91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F1DC9480-A1D2-4DC2-8E0C-F715A40A67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27773EA-45D2-4D01-BE04-996892DCBCF7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follower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0" name="Block Arc 49">
              <a:extLst>
                <a:ext uri="{FF2B5EF4-FFF2-40B4-BE49-F238E27FC236}">
                  <a16:creationId xmlns:a16="http://schemas.microsoft.com/office/drawing/2014/main" id="{07F34420-FAE3-4342-A304-92C1CEF65A7B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  <a:solidFill>
              <a:schemeClr val="bg1">
                <a:lumMod val="8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Candidate and 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90B9E503-94F2-49BD-B313-F03D235C2739}"/>
              </a:ext>
            </a:extLst>
          </p:cNvPr>
          <p:cNvSpPr txBox="1"/>
          <p:nvPr/>
        </p:nvSpPr>
        <p:spPr>
          <a:xfrm>
            <a:off x="1859816" y="361344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Node A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4438060" y="219023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>
                    <a:lumMod val="65000"/>
                  </a:schemeClr>
                </a:solidFill>
              </a:rPr>
              <a:t>Node B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F59DE9-CF78-43B5-A794-47DAC2E92C22}"/>
              </a:ext>
            </a:extLst>
          </p:cNvPr>
          <p:cNvSpPr txBox="1"/>
          <p:nvPr/>
        </p:nvSpPr>
        <p:spPr>
          <a:xfrm>
            <a:off x="5511576" y="4289324"/>
            <a:ext cx="3308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Begin a new election again!</a:t>
            </a:r>
            <a:endParaRPr lang="en-US" b="1" dirty="0">
              <a:solidFill>
                <a:srgbClr val="C00000"/>
              </a:solid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4836377-04BD-46CD-99A6-7AB3C81BFD1F}"/>
              </a:ext>
            </a:extLst>
          </p:cNvPr>
          <p:cNvGrpSpPr/>
          <p:nvPr/>
        </p:nvGrpSpPr>
        <p:grpSpPr>
          <a:xfrm>
            <a:off x="4215432" y="3856320"/>
            <a:ext cx="1298112" cy="1521460"/>
            <a:chOff x="4215432" y="3856320"/>
            <a:chExt cx="1298112" cy="1521460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214E1064-6756-432A-881E-AF0EBBD95336}"/>
                </a:ext>
              </a:extLst>
            </p:cNvPr>
            <p:cNvGrpSpPr/>
            <p:nvPr/>
          </p:nvGrpSpPr>
          <p:grpSpPr>
            <a:xfrm>
              <a:off x="4215432" y="4000336"/>
              <a:ext cx="1296144" cy="1008112"/>
              <a:chOff x="2193768" y="1777380"/>
              <a:chExt cx="1296144" cy="1008112"/>
            </a:xfrm>
          </p:grpSpPr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D4484FDC-DBAB-48AB-817C-4B33F954199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9C97E38C-488C-4387-94FD-F08EF175657D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candidate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E4CB37E-A96B-4B40-BEED-F715784175DA}"/>
                </a:ext>
              </a:extLst>
            </p:cNvPr>
            <p:cNvSpPr txBox="1"/>
            <p:nvPr/>
          </p:nvSpPr>
          <p:spPr>
            <a:xfrm>
              <a:off x="4438060" y="500844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sp>
          <p:nvSpPr>
            <p:cNvPr id="32" name="Block Arc 31">
              <a:extLst>
                <a:ext uri="{FF2B5EF4-FFF2-40B4-BE49-F238E27FC236}">
                  <a16:creationId xmlns:a16="http://schemas.microsoft.com/office/drawing/2014/main" id="{8D5C331D-8256-40DB-8ECB-7EFA74631F4D}"/>
                </a:ext>
              </a:extLst>
            </p:cNvPr>
            <p:cNvSpPr/>
            <p:nvPr/>
          </p:nvSpPr>
          <p:spPr>
            <a:xfrm rot="5400000">
              <a:off x="4217400" y="3856320"/>
              <a:ext cx="1296144" cy="1296144"/>
            </a:xfrm>
            <a:prstGeom prst="blockArc">
              <a:avLst>
                <a:gd name="adj1" fmla="val 10800000"/>
                <a:gd name="adj2" fmla="val 11015102"/>
                <a:gd name="adj3" fmla="val 701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38E44194-19FD-4067-89ED-F3B56D8CFFD2}"/>
              </a:ext>
            </a:extLst>
          </p:cNvPr>
          <p:cNvGrpSpPr/>
          <p:nvPr/>
        </p:nvGrpSpPr>
        <p:grpSpPr>
          <a:xfrm>
            <a:off x="5557153" y="3592310"/>
            <a:ext cx="3263319" cy="646331"/>
            <a:chOff x="6365499" y="3451970"/>
            <a:chExt cx="3263319" cy="646331"/>
          </a:xfrm>
        </p:grpSpPr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F5EC89BF-3988-464D-B6FD-8253FC32B1EE}"/>
                </a:ext>
              </a:extLst>
            </p:cNvPr>
            <p:cNvSpPr/>
            <p:nvPr/>
          </p:nvSpPr>
          <p:spPr>
            <a:xfrm rot="9353471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7E46605-55C1-40DD-B2F3-D9BF47E051D1}"/>
                </a:ext>
              </a:extLst>
            </p:cNvPr>
            <p:cNvSpPr txBox="1"/>
            <p:nvPr/>
          </p:nvSpPr>
          <p:spPr>
            <a:xfrm>
              <a:off x="6568578" y="3451970"/>
              <a:ext cx="30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E</a:t>
              </a:r>
              <a:r>
                <a:rPr lang="en-US" altLang="zh-CN" b="1" dirty="0">
                  <a:solidFill>
                    <a:srgbClr val="C00000"/>
                  </a:solidFill>
                </a:rPr>
                <a:t>lection</a:t>
              </a:r>
              <a:r>
                <a:rPr lang="en-US" b="1" dirty="0">
                  <a:solidFill>
                    <a:srgbClr val="C00000"/>
                  </a:solidFill>
                </a:rPr>
                <a:t> Timeout</a:t>
              </a:r>
              <a:r>
                <a:rPr lang="zh-CN" altLang="en-US" b="1" dirty="0">
                  <a:solidFill>
                    <a:srgbClr val="C00000"/>
                  </a:solidFill>
                </a:rPr>
                <a:t>（</a:t>
              </a:r>
              <a:r>
                <a:rPr lang="en-US" altLang="zh-CN" b="1" i="1" dirty="0">
                  <a:solidFill>
                    <a:srgbClr val="C00000"/>
                  </a:solidFill>
                </a:rPr>
                <a:t>random</a:t>
              </a:r>
              <a:r>
                <a:rPr lang="en-US" altLang="zh-CN" b="1" dirty="0">
                  <a:solidFill>
                    <a:srgbClr val="C00000"/>
                  </a:solidFill>
                </a:rPr>
                <a:t> in 150~300ms</a:t>
              </a:r>
              <a:r>
                <a:rPr lang="zh-CN" altLang="en-US" b="1" dirty="0">
                  <a:solidFill>
                    <a:srgbClr val="C00000"/>
                  </a:solidFill>
                </a:rPr>
                <a:t>）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219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election: Term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F9C2A47-9F03-41E1-BF61-7F2D02372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73" y="2857500"/>
            <a:ext cx="5306255" cy="2017482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3CE974-7C18-4250-89D1-E59B2E3C410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Term: </a:t>
            </a:r>
            <a:r>
              <a:rPr lang="en-US" altLang="zh-CN" b="0" dirty="0"/>
              <a:t>act as a logical clock / mark the leader</a:t>
            </a:r>
            <a:endParaRPr lang="en-US" b="0" dirty="0"/>
          </a:p>
          <a:p>
            <a:pPr lvl="1"/>
            <a:r>
              <a:rPr lang="en-US" altLang="zh-CN" i="1" dirty="0"/>
              <a:t>Terms are numbered with consecutive integers</a:t>
            </a:r>
            <a:endParaRPr lang="en-US" b="0" i="1" dirty="0"/>
          </a:p>
          <a:p>
            <a:pPr lvl="1"/>
            <a:r>
              <a:rPr lang="en-US" b="0" i="1" dirty="0"/>
              <a:t>Each server stores a current term number(increase monotonically) </a:t>
            </a:r>
            <a:endParaRPr lang="en-US" altLang="zh-CN" b="0" i="1" dirty="0"/>
          </a:p>
          <a:p>
            <a:pPr lvl="1"/>
            <a:endParaRPr lang="en-US" b="0" i="1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D83AEDD-FF36-4BFF-B5EE-96387BF4E44C}"/>
              </a:ext>
            </a:extLst>
          </p:cNvPr>
          <p:cNvGrpSpPr/>
          <p:nvPr/>
        </p:nvGrpSpPr>
        <p:grpSpPr>
          <a:xfrm>
            <a:off x="5816504" y="2848183"/>
            <a:ext cx="2882285" cy="1521992"/>
            <a:chOff x="5816504" y="2848183"/>
            <a:chExt cx="2882285" cy="1521992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9CB18669-FC19-4601-8A85-69A27DFC3FE4}"/>
                </a:ext>
              </a:extLst>
            </p:cNvPr>
            <p:cNvGrpSpPr/>
            <p:nvPr/>
          </p:nvGrpSpPr>
          <p:grpSpPr>
            <a:xfrm>
              <a:off x="5816504" y="2848183"/>
              <a:ext cx="1296144" cy="1296144"/>
              <a:chOff x="2195736" y="1633364"/>
              <a:chExt cx="1296144" cy="1296144"/>
            </a:xfrm>
          </p:grpSpPr>
          <p:sp>
            <p:nvSpPr>
              <p:cNvPr id="21" name="Block Arc 20">
                <a:extLst>
                  <a:ext uri="{FF2B5EF4-FFF2-40B4-BE49-F238E27FC236}">
                    <a16:creationId xmlns:a16="http://schemas.microsoft.com/office/drawing/2014/main" id="{A404003E-C3A1-4C42-BD24-DDBE1BA03849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2D440ECB-F29A-485A-80E1-29470F159555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23" name="Oval 22">
                  <a:extLst>
                    <a:ext uri="{FF2B5EF4-FFF2-40B4-BE49-F238E27FC236}">
                      <a16:creationId xmlns:a16="http://schemas.microsoft.com/office/drawing/2014/main" id="{32B45C6C-CA73-4F6E-BDC9-253A5E405794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12DC9A37-9E14-49CE-8C74-EE9256E64C39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8492289-462C-4E6F-9E77-EAE060C733E1}"/>
                </a:ext>
              </a:extLst>
            </p:cNvPr>
            <p:cNvSpPr txBox="1"/>
            <p:nvPr/>
          </p:nvSpPr>
          <p:spPr>
            <a:xfrm>
              <a:off x="6037164" y="400084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A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56992C2-CCD4-40DA-AF81-48DC5B49B9FB}"/>
                </a:ext>
              </a:extLst>
            </p:cNvPr>
            <p:cNvSpPr txBox="1"/>
            <p:nvPr/>
          </p:nvSpPr>
          <p:spPr>
            <a:xfrm>
              <a:off x="7114616" y="3209086"/>
              <a:ext cx="15841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/>
                <a:t>Current term number: 1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0095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2F9C2A47-9F03-41E1-BF61-7F2D023727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61" y="3145532"/>
            <a:ext cx="5306255" cy="201748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election: Term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3CE974-7C18-4250-89D1-E59B2E3C410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Term: </a:t>
            </a:r>
            <a:r>
              <a:rPr lang="en-US" altLang="zh-CN" b="0" dirty="0"/>
              <a:t>election, normal operation</a:t>
            </a:r>
            <a:endParaRPr lang="en-US" b="0" dirty="0"/>
          </a:p>
          <a:p>
            <a:pPr lvl="1"/>
            <a:r>
              <a:rPr lang="en-US" b="0" i="1" dirty="0"/>
              <a:t>E</a:t>
            </a:r>
            <a:r>
              <a:rPr lang="en-US" altLang="zh-CN" b="0" i="1" dirty="0"/>
              <a:t>ach term begins with an election, followed by norma</a:t>
            </a:r>
            <a:r>
              <a:rPr lang="en-US" altLang="zh-CN" i="1" dirty="0"/>
              <a:t>l operation</a:t>
            </a:r>
            <a:endParaRPr lang="en-US" altLang="zh-CN" b="0" i="1" dirty="0"/>
          </a:p>
          <a:p>
            <a:pPr lvl="1"/>
            <a:r>
              <a:rPr lang="en-US" b="0" i="1" dirty="0"/>
              <a:t>Split Vote! </a:t>
            </a:r>
            <a:r>
              <a:rPr lang="en-US" sz="1600" b="0" i="1" dirty="0"/>
              <a:t>(we will discuss later)</a:t>
            </a:r>
          </a:p>
          <a:p>
            <a:pPr lvl="1"/>
            <a:r>
              <a:rPr lang="en-US" i="1" dirty="0"/>
              <a:t>W</a:t>
            </a:r>
            <a:r>
              <a:rPr lang="en-US" altLang="zh-CN" i="1" dirty="0"/>
              <a:t>hen to update term?</a:t>
            </a:r>
            <a:endParaRPr lang="en-US" sz="2800" b="0" i="1" dirty="0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23D4FCFF-1144-435E-A0D5-F99891F0BD73}"/>
              </a:ext>
            </a:extLst>
          </p:cNvPr>
          <p:cNvSpPr/>
          <p:nvPr/>
        </p:nvSpPr>
        <p:spPr>
          <a:xfrm>
            <a:off x="3439860" y="3155660"/>
            <a:ext cx="504056" cy="925976"/>
          </a:xfrm>
          <a:prstGeom prst="roundRect">
            <a:avLst>
              <a:gd name="adj" fmla="val 21321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01DE1FB-EFDC-4675-A064-70AC41FFE839}"/>
              </a:ext>
            </a:extLst>
          </p:cNvPr>
          <p:cNvGrpSpPr/>
          <p:nvPr/>
        </p:nvGrpSpPr>
        <p:grpSpPr>
          <a:xfrm>
            <a:off x="5816504" y="3316357"/>
            <a:ext cx="2882285" cy="1521992"/>
            <a:chOff x="5816504" y="2848183"/>
            <a:chExt cx="2882285" cy="1521992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00562EE-8360-47CB-89A5-F28C47B11BC0}"/>
                </a:ext>
              </a:extLst>
            </p:cNvPr>
            <p:cNvGrpSpPr/>
            <p:nvPr/>
          </p:nvGrpSpPr>
          <p:grpSpPr>
            <a:xfrm>
              <a:off x="5816504" y="2848183"/>
              <a:ext cx="1296144" cy="1296144"/>
              <a:chOff x="2195736" y="1633364"/>
              <a:chExt cx="1296144" cy="1296144"/>
            </a:xfrm>
          </p:grpSpPr>
          <p:sp>
            <p:nvSpPr>
              <p:cNvPr id="11" name="Block Arc 10">
                <a:extLst>
                  <a:ext uri="{FF2B5EF4-FFF2-40B4-BE49-F238E27FC236}">
                    <a16:creationId xmlns:a16="http://schemas.microsoft.com/office/drawing/2014/main" id="{27D06887-AF67-4D46-8525-8B6296E66C78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ECDBF8BC-4CDF-4F47-92A9-43FDDB4E660D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7ED5C5B3-2DDF-45B5-B82C-4064675FE6EB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F72053A4-61BC-4B24-A0F3-9D4417EFF8A0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024AEFF-4DD5-4610-9ED3-DEDCFD55A07B}"/>
                </a:ext>
              </a:extLst>
            </p:cNvPr>
            <p:cNvSpPr txBox="1"/>
            <p:nvPr/>
          </p:nvSpPr>
          <p:spPr>
            <a:xfrm>
              <a:off x="6037164" y="400084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A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8245767-B37A-45DE-A498-C12C636BADE4}"/>
                </a:ext>
              </a:extLst>
            </p:cNvPr>
            <p:cNvSpPr txBox="1"/>
            <p:nvPr/>
          </p:nvSpPr>
          <p:spPr>
            <a:xfrm>
              <a:off x="7114616" y="3209086"/>
              <a:ext cx="158417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/>
                <a:t>Current term number: 1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4285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59440603-53D8-45B1-9882-FD133213165D}"/>
              </a:ext>
            </a:extLst>
          </p:cNvPr>
          <p:cNvSpPr txBox="1"/>
          <p:nvPr/>
        </p:nvSpPr>
        <p:spPr>
          <a:xfrm>
            <a:off x="4211960" y="184938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D6EE464-846E-416A-87A2-CFB4FEF0CA72}"/>
              </a:ext>
            </a:extLst>
          </p:cNvPr>
          <p:cNvSpPr txBox="1"/>
          <p:nvPr/>
        </p:nvSpPr>
        <p:spPr>
          <a:xfrm>
            <a:off x="4209992" y="184286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2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Term and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851AD5-1E46-4FA0-8F71-8718D613E445}"/>
              </a:ext>
            </a:extLst>
          </p:cNvPr>
          <p:cNvGrpSpPr/>
          <p:nvPr/>
        </p:nvGrpSpPr>
        <p:grpSpPr>
          <a:xfrm>
            <a:off x="2913848" y="1488485"/>
            <a:ext cx="1296144" cy="1521992"/>
            <a:chOff x="2774289" y="1205284"/>
            <a:chExt cx="1296144" cy="152199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414A59-EB2D-44F6-A2A2-36EF71B76BE5}"/>
                </a:ext>
              </a:extLst>
            </p:cNvPr>
            <p:cNvGrpSpPr/>
            <p:nvPr/>
          </p:nvGrpSpPr>
          <p:grpSpPr>
            <a:xfrm>
              <a:off x="2774289" y="1205284"/>
              <a:ext cx="1296144" cy="1296144"/>
              <a:chOff x="2195736" y="1633364"/>
              <a:chExt cx="1296144" cy="1296144"/>
            </a:xfrm>
          </p:grpSpPr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C39D07B8-5629-4F13-9AF2-970EF2724647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EE4998B-9F9D-4B3E-A957-DE7E2B66C2F7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1CCE0F6-08FE-4E46-BF06-71B335AB93DC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F97583B-F15B-4F9E-8FD0-1EBC79CEFA55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9CDE77-C2BF-4492-8E93-B62DE6118CED}"/>
                </a:ext>
              </a:extLst>
            </p:cNvPr>
            <p:cNvSpPr txBox="1"/>
            <p:nvPr/>
          </p:nvSpPr>
          <p:spPr>
            <a:xfrm>
              <a:off x="2994949" y="2357944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A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DD00D4A-AE6D-4F44-A692-93F8B2C2C38B}"/>
              </a:ext>
            </a:extLst>
          </p:cNvPr>
          <p:cNvGrpSpPr/>
          <p:nvPr/>
        </p:nvGrpSpPr>
        <p:grpSpPr>
          <a:xfrm>
            <a:off x="903739" y="1672498"/>
            <a:ext cx="1866093" cy="829215"/>
            <a:chOff x="3453184" y="2613308"/>
            <a:chExt cx="1866093" cy="829215"/>
          </a:xfrm>
        </p:grpSpPr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8CD782C0-09F0-4B22-96E0-70EE23E189E6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FD4E70-CA20-45CA-B496-1C0D3729DFB2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r>
                <a:rPr lang="en-US" sz="1600" dirty="0"/>
                <a:t>:</a:t>
              </a:r>
              <a:r>
                <a:rPr lang="en-US" altLang="zh-CN" sz="1600" dirty="0"/>
                <a:t> {}</a:t>
              </a:r>
            </a:p>
            <a:p>
              <a:pPr algn="ctr"/>
              <a:r>
                <a:rPr lang="en-US" sz="1600" dirty="0"/>
                <a:t>Term: 2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5A6CC67-91C5-4611-833B-245E1935F137}"/>
              </a:ext>
            </a:extLst>
          </p:cNvPr>
          <p:cNvSpPr txBox="1"/>
          <p:nvPr/>
        </p:nvSpPr>
        <p:spPr>
          <a:xfrm>
            <a:off x="5829191" y="1798002"/>
            <a:ext cx="252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Update current term to larger value!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4E810F-DA9B-4191-9852-E6E5CD70C356}"/>
              </a:ext>
            </a:extLst>
          </p:cNvPr>
          <p:cNvGrpSpPr/>
          <p:nvPr/>
        </p:nvGrpSpPr>
        <p:grpSpPr>
          <a:xfrm>
            <a:off x="2475906" y="3345788"/>
            <a:ext cx="1008112" cy="1008112"/>
            <a:chOff x="3575720" y="3577580"/>
            <a:chExt cx="1008112" cy="1008112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90D9FC5-D278-4444-A662-EF5468A3DAE5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6F0D222-E6FE-4C6B-96F9-1FB500157982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9C6AA5F-CD7A-4B5C-8D59-6214C5AB3A76}"/>
              </a:ext>
            </a:extLst>
          </p:cNvPr>
          <p:cNvSpPr txBox="1"/>
          <p:nvPr/>
        </p:nvSpPr>
        <p:spPr>
          <a:xfrm>
            <a:off x="2500026" y="4367111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EE6FA2-67A5-4F1F-80C4-DDC483F08309}"/>
              </a:ext>
            </a:extLst>
          </p:cNvPr>
          <p:cNvGrpSpPr/>
          <p:nvPr/>
        </p:nvGrpSpPr>
        <p:grpSpPr>
          <a:xfrm>
            <a:off x="392476" y="3435236"/>
            <a:ext cx="1866093" cy="829215"/>
            <a:chOff x="3453184" y="2613308"/>
            <a:chExt cx="1866093" cy="829215"/>
          </a:xfrm>
        </p:grpSpPr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0F52DD03-5C97-4BA6-9713-9D22F26C1D4D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5B5BE99-12CC-466D-9984-4B580383BD7A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</a:t>
              </a:r>
              <a:r>
                <a:rPr lang="en-US" altLang="zh-CN" sz="1600" dirty="0" err="1"/>
                <a:t>e</a:t>
              </a:r>
              <a:endParaRPr lang="en-US" sz="1600" dirty="0"/>
            </a:p>
            <a:p>
              <a:pPr algn="ctr"/>
              <a:r>
                <a:rPr lang="en-US" sz="1600" dirty="0"/>
                <a:t>Term: </a:t>
              </a:r>
              <a:r>
                <a:rPr lang="en-US" altLang="zh-CN" sz="1600" dirty="0"/>
                <a:t>3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6A6CB81-5A4F-4DDB-A9DA-B022D9928205}"/>
              </a:ext>
            </a:extLst>
          </p:cNvPr>
          <p:cNvGrpSpPr/>
          <p:nvPr/>
        </p:nvGrpSpPr>
        <p:grpSpPr>
          <a:xfrm>
            <a:off x="3561920" y="3214983"/>
            <a:ext cx="1298112" cy="1521460"/>
            <a:chOff x="4215432" y="3856320"/>
            <a:chExt cx="1298112" cy="152146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3F77FF3-163F-46DD-AF40-58C983FD4A90}"/>
                </a:ext>
              </a:extLst>
            </p:cNvPr>
            <p:cNvGrpSpPr/>
            <p:nvPr/>
          </p:nvGrpSpPr>
          <p:grpSpPr>
            <a:xfrm>
              <a:off x="4215432" y="4000336"/>
              <a:ext cx="1296144" cy="1008112"/>
              <a:chOff x="2193768" y="1777380"/>
              <a:chExt cx="1296144" cy="1008112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EA327E3-44DD-43E9-86C8-7E7C7E135CF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1EAC827-AEDD-4012-A569-12F73D68BABC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candidate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30FFC2-DFC1-4C93-94CA-96557ACE0A01}"/>
                </a:ext>
              </a:extLst>
            </p:cNvPr>
            <p:cNvSpPr txBox="1"/>
            <p:nvPr/>
          </p:nvSpPr>
          <p:spPr>
            <a:xfrm>
              <a:off x="4438060" y="500844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F3F3324A-72E2-47EC-8F6C-E8435F0BE505}"/>
                </a:ext>
              </a:extLst>
            </p:cNvPr>
            <p:cNvSpPr/>
            <p:nvPr/>
          </p:nvSpPr>
          <p:spPr>
            <a:xfrm rot="5400000">
              <a:off x="4217400" y="3856320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BF1F72BC-413B-4CF6-9077-0599A92B5B0A}"/>
              </a:ext>
            </a:extLst>
          </p:cNvPr>
          <p:cNvSpPr txBox="1"/>
          <p:nvPr/>
        </p:nvSpPr>
        <p:spPr>
          <a:xfrm>
            <a:off x="4831662" y="354003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083117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7" grpId="0"/>
      <p:bldP spid="36" grpId="0"/>
      <p:bldP spid="42" grpId="0"/>
      <p:bldP spid="6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TextBox 36">
            <a:extLst>
              <a:ext uri="{FF2B5EF4-FFF2-40B4-BE49-F238E27FC236}">
                <a16:creationId xmlns:a16="http://schemas.microsoft.com/office/drawing/2014/main" id="{ED6EE464-846E-416A-87A2-CFB4FEF0CA72}"/>
              </a:ext>
            </a:extLst>
          </p:cNvPr>
          <p:cNvSpPr txBox="1"/>
          <p:nvPr/>
        </p:nvSpPr>
        <p:spPr>
          <a:xfrm>
            <a:off x="4209992" y="184286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2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8AF51FA0-4F30-4E0D-BBFE-8DAA43499EC2}"/>
              </a:ext>
            </a:extLst>
          </p:cNvPr>
          <p:cNvGrpSpPr/>
          <p:nvPr/>
        </p:nvGrpSpPr>
        <p:grpSpPr>
          <a:xfrm>
            <a:off x="2475906" y="3345788"/>
            <a:ext cx="1008112" cy="1008112"/>
            <a:chOff x="3575720" y="3577580"/>
            <a:chExt cx="1008112" cy="1008112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BF06BBF-C520-43EE-96D8-85806BE76CD5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7F3F5B2-3F1D-4F1C-B11B-3F1BB9C6866A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follower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50" name="Block Arc 49">
            <a:extLst>
              <a:ext uri="{FF2B5EF4-FFF2-40B4-BE49-F238E27FC236}">
                <a16:creationId xmlns:a16="http://schemas.microsoft.com/office/drawing/2014/main" id="{A1E8DFFF-2D9B-48E6-B802-9050947D90B7}"/>
              </a:ext>
            </a:extLst>
          </p:cNvPr>
          <p:cNvSpPr/>
          <p:nvPr/>
        </p:nvSpPr>
        <p:spPr>
          <a:xfrm rot="5400000">
            <a:off x="2339752" y="3199062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Term and State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9851AD5-1E46-4FA0-8F71-8718D613E445}"/>
              </a:ext>
            </a:extLst>
          </p:cNvPr>
          <p:cNvGrpSpPr/>
          <p:nvPr/>
        </p:nvGrpSpPr>
        <p:grpSpPr>
          <a:xfrm>
            <a:off x="2913848" y="1488485"/>
            <a:ext cx="1296144" cy="1521992"/>
            <a:chOff x="2774289" y="1205284"/>
            <a:chExt cx="1296144" cy="152199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06414A59-EB2D-44F6-A2A2-36EF71B76BE5}"/>
                </a:ext>
              </a:extLst>
            </p:cNvPr>
            <p:cNvGrpSpPr/>
            <p:nvPr/>
          </p:nvGrpSpPr>
          <p:grpSpPr>
            <a:xfrm>
              <a:off x="2774289" y="1205284"/>
              <a:ext cx="1296144" cy="1296144"/>
              <a:chOff x="2195736" y="1633364"/>
              <a:chExt cx="1296144" cy="1296144"/>
            </a:xfrm>
          </p:grpSpPr>
          <p:sp>
            <p:nvSpPr>
              <p:cNvPr id="29" name="Block Arc 28">
                <a:extLst>
                  <a:ext uri="{FF2B5EF4-FFF2-40B4-BE49-F238E27FC236}">
                    <a16:creationId xmlns:a16="http://schemas.microsoft.com/office/drawing/2014/main" id="{C39D07B8-5629-4F13-9AF2-970EF2724647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FEE4998B-9F9D-4B3E-A957-DE7E2B66C2F7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31" name="Oval 30">
                  <a:extLst>
                    <a:ext uri="{FF2B5EF4-FFF2-40B4-BE49-F238E27FC236}">
                      <a16:creationId xmlns:a16="http://schemas.microsoft.com/office/drawing/2014/main" id="{D1CCE0F6-08FE-4E46-BF06-71B335AB93DC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2" name="TextBox 31">
                  <a:extLst>
                    <a:ext uri="{FF2B5EF4-FFF2-40B4-BE49-F238E27FC236}">
                      <a16:creationId xmlns:a16="http://schemas.microsoft.com/office/drawing/2014/main" id="{AF97583B-F15B-4F9E-8FD0-1EBC79CEFA55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79CDE77-C2BF-4492-8E93-B62DE6118CED}"/>
                </a:ext>
              </a:extLst>
            </p:cNvPr>
            <p:cNvSpPr txBox="1"/>
            <p:nvPr/>
          </p:nvSpPr>
          <p:spPr>
            <a:xfrm>
              <a:off x="2994949" y="2357944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A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DD00D4A-AE6D-4F44-A692-93F8B2C2C38B}"/>
              </a:ext>
            </a:extLst>
          </p:cNvPr>
          <p:cNvGrpSpPr/>
          <p:nvPr/>
        </p:nvGrpSpPr>
        <p:grpSpPr>
          <a:xfrm>
            <a:off x="903739" y="1672498"/>
            <a:ext cx="1866093" cy="829215"/>
            <a:chOff x="3453184" y="2613308"/>
            <a:chExt cx="1866093" cy="829215"/>
          </a:xfrm>
        </p:grpSpPr>
        <p:sp>
          <p:nvSpPr>
            <p:cNvPr id="34" name="Arrow: Right 33">
              <a:extLst>
                <a:ext uri="{FF2B5EF4-FFF2-40B4-BE49-F238E27FC236}">
                  <a16:creationId xmlns:a16="http://schemas.microsoft.com/office/drawing/2014/main" id="{8CD782C0-09F0-4B22-96E0-70EE23E189E6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20FD4E70-CA20-45CA-B496-1C0D3729DFB2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r>
                <a:rPr lang="en-US" sz="1600" dirty="0"/>
                <a:t>:</a:t>
              </a:r>
              <a:r>
                <a:rPr lang="en-US" altLang="zh-CN" sz="1600" dirty="0"/>
                <a:t> {}</a:t>
              </a:r>
            </a:p>
            <a:p>
              <a:pPr algn="ctr"/>
              <a:r>
                <a:rPr lang="en-US" sz="1600" dirty="0"/>
                <a:t>Term: 2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85A6CC67-91C5-4611-833B-245E1935F137}"/>
              </a:ext>
            </a:extLst>
          </p:cNvPr>
          <p:cNvSpPr txBox="1"/>
          <p:nvPr/>
        </p:nvSpPr>
        <p:spPr>
          <a:xfrm>
            <a:off x="5829191" y="1798002"/>
            <a:ext cx="25267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Update current term to larger value!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FEE6FA2-67A5-4F1F-80C4-DDC483F08309}"/>
              </a:ext>
            </a:extLst>
          </p:cNvPr>
          <p:cNvGrpSpPr/>
          <p:nvPr/>
        </p:nvGrpSpPr>
        <p:grpSpPr>
          <a:xfrm>
            <a:off x="392476" y="3435236"/>
            <a:ext cx="1866093" cy="829215"/>
            <a:chOff x="3453184" y="2613308"/>
            <a:chExt cx="1866093" cy="829215"/>
          </a:xfrm>
        </p:grpSpPr>
        <p:sp>
          <p:nvSpPr>
            <p:cNvPr id="44" name="Arrow: Right 43">
              <a:extLst>
                <a:ext uri="{FF2B5EF4-FFF2-40B4-BE49-F238E27FC236}">
                  <a16:creationId xmlns:a16="http://schemas.microsoft.com/office/drawing/2014/main" id="{0F52DD03-5C97-4BA6-9713-9D22F26C1D4D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25B5BE99-12CC-466D-9984-4B580383BD7A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</a:t>
              </a:r>
              <a:r>
                <a:rPr lang="en-US" altLang="zh-CN" sz="1600" dirty="0" err="1"/>
                <a:t>e</a:t>
              </a:r>
              <a:endParaRPr lang="en-US" sz="1600" dirty="0"/>
            </a:p>
            <a:p>
              <a:pPr algn="ctr"/>
              <a:r>
                <a:rPr lang="en-US" sz="1600" dirty="0"/>
                <a:t>Term: </a:t>
              </a:r>
              <a:r>
                <a:rPr lang="en-US" altLang="zh-CN" sz="1600" dirty="0"/>
                <a:t>3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6A6CB81-5A4F-4DDB-A9DA-B022D9928205}"/>
              </a:ext>
            </a:extLst>
          </p:cNvPr>
          <p:cNvGrpSpPr/>
          <p:nvPr/>
        </p:nvGrpSpPr>
        <p:grpSpPr>
          <a:xfrm>
            <a:off x="3561920" y="3214983"/>
            <a:ext cx="1298112" cy="1521460"/>
            <a:chOff x="4215432" y="3856320"/>
            <a:chExt cx="1298112" cy="152146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A3F77FF3-163F-46DD-AF40-58C983FD4A90}"/>
                </a:ext>
              </a:extLst>
            </p:cNvPr>
            <p:cNvGrpSpPr/>
            <p:nvPr/>
          </p:nvGrpSpPr>
          <p:grpSpPr>
            <a:xfrm>
              <a:off x="4215432" y="4000336"/>
              <a:ext cx="1296144" cy="1008112"/>
              <a:chOff x="2193768" y="1777380"/>
              <a:chExt cx="1296144" cy="1008112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CEA327E3-44DD-43E9-86C8-7E7C7E135CF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71EAC827-AEDD-4012-A569-12F73D68BABC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dirty="0">
                    <a:solidFill>
                      <a:schemeClr val="bg1"/>
                    </a:solidFill>
                  </a:rPr>
                  <a:t>follower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530FFC2-DFC1-4C93-94CA-96557ACE0A01}"/>
                </a:ext>
              </a:extLst>
            </p:cNvPr>
            <p:cNvSpPr txBox="1"/>
            <p:nvPr/>
          </p:nvSpPr>
          <p:spPr>
            <a:xfrm>
              <a:off x="4438060" y="500844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sp>
          <p:nvSpPr>
            <p:cNvPr id="59" name="Block Arc 58">
              <a:extLst>
                <a:ext uri="{FF2B5EF4-FFF2-40B4-BE49-F238E27FC236}">
                  <a16:creationId xmlns:a16="http://schemas.microsoft.com/office/drawing/2014/main" id="{F3F3324A-72E2-47EC-8F6C-E8435F0BE505}"/>
                </a:ext>
              </a:extLst>
            </p:cNvPr>
            <p:cNvSpPr/>
            <p:nvPr/>
          </p:nvSpPr>
          <p:spPr>
            <a:xfrm rot="5400000">
              <a:off x="4217400" y="3856320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solidFill>
              <a:srgbClr val="BE384B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BF1F72BC-413B-4CF6-9077-0599A92B5B0A}"/>
              </a:ext>
            </a:extLst>
          </p:cNvPr>
          <p:cNvSpPr txBox="1"/>
          <p:nvPr/>
        </p:nvSpPr>
        <p:spPr>
          <a:xfrm>
            <a:off x="4831662" y="354003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3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2099938-A4ED-48D8-9D3D-8969A8DB6C2A}"/>
              </a:ext>
            </a:extLst>
          </p:cNvPr>
          <p:cNvSpPr txBox="1"/>
          <p:nvPr/>
        </p:nvSpPr>
        <p:spPr>
          <a:xfrm>
            <a:off x="2500026" y="4367111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1DE54D-DA5A-44E1-8629-4007ED79E5AD}"/>
              </a:ext>
            </a:extLst>
          </p:cNvPr>
          <p:cNvSpPr txBox="1"/>
          <p:nvPr/>
        </p:nvSpPr>
        <p:spPr>
          <a:xfrm>
            <a:off x="6274190" y="3509257"/>
            <a:ext cx="2691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Update current term,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And revert to follower!</a:t>
            </a:r>
          </a:p>
        </p:txBody>
      </p:sp>
    </p:spTree>
    <p:extLst>
      <p:ext uri="{BB962C8B-B14F-4D97-AF65-F5344CB8AC3E}">
        <p14:creationId xmlns:p14="http://schemas.microsoft.com/office/powerpoint/2010/main" val="24300185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3C6CD4-F019-4D96-8373-D5C4AFBF3CE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676496" cy="403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W</a:t>
            </a:r>
            <a:r>
              <a:rPr lang="en-US" altLang="zh-CN" b="0" dirty="0"/>
              <a:t>hat might happen during the leader election?</a:t>
            </a:r>
            <a:endParaRPr lang="en-US" b="0" dirty="0"/>
          </a:p>
          <a:p>
            <a:r>
              <a:rPr lang="en-US" b="0" dirty="0"/>
              <a:t>As for each candidate: </a:t>
            </a:r>
          </a:p>
          <a:p>
            <a:pPr lvl="1"/>
            <a:r>
              <a:rPr lang="en-US" i="1" dirty="0"/>
              <a:t>Receive majority votes and win the election </a:t>
            </a:r>
            <a:r>
              <a:rPr lang="en-US" b="1" i="1" dirty="0"/>
              <a:t>-&gt; leader</a:t>
            </a:r>
          </a:p>
          <a:p>
            <a:pPr lvl="1"/>
            <a:r>
              <a:rPr lang="en-US" i="1" dirty="0"/>
              <a:t>D</a:t>
            </a:r>
            <a:r>
              <a:rPr lang="en-US" altLang="zh-CN" i="1" dirty="0"/>
              <a:t>iscover </a:t>
            </a:r>
            <a:r>
              <a:rPr lang="en-US" b="1" i="1" dirty="0">
                <a:solidFill>
                  <a:srgbClr val="BE384B"/>
                </a:solidFill>
              </a:rPr>
              <a:t>new leader or new term </a:t>
            </a:r>
            <a:r>
              <a:rPr lang="en-US" b="1" i="1" dirty="0"/>
              <a:t>-&gt; follower</a:t>
            </a:r>
          </a:p>
          <a:p>
            <a:pPr lvl="2"/>
            <a:r>
              <a:rPr lang="en-US" altLang="zh-CN" sz="1800" i="1" dirty="0"/>
              <a:t>Receive </a:t>
            </a:r>
            <a:r>
              <a:rPr lang="en-US" altLang="zh-CN" sz="1800" i="1" dirty="0" err="1"/>
              <a:t>AppendEntries</a:t>
            </a:r>
            <a:r>
              <a:rPr lang="en-US" altLang="zh-CN" sz="1800" i="1" dirty="0"/>
              <a:t>(term </a:t>
            </a:r>
            <a:r>
              <a:rPr lang="zh-CN" altLang="en-US" sz="1800" b="1" i="1" dirty="0"/>
              <a:t>≥</a:t>
            </a:r>
            <a:r>
              <a:rPr lang="zh-CN" altLang="en-US" sz="1800" i="1" dirty="0"/>
              <a:t> </a:t>
            </a:r>
            <a:r>
              <a:rPr lang="en-US" altLang="zh-CN" sz="1800" i="1" dirty="0" err="1"/>
              <a:t>curterm</a:t>
            </a:r>
            <a:r>
              <a:rPr lang="en-US" altLang="zh-CN" sz="1800" i="1" dirty="0"/>
              <a:t>) or </a:t>
            </a:r>
            <a:r>
              <a:rPr lang="en-US" altLang="zh-CN" sz="1800" i="1" dirty="0" err="1"/>
              <a:t>RequestVote</a:t>
            </a:r>
            <a:r>
              <a:rPr lang="en-US" altLang="zh-CN" sz="1800" i="1" dirty="0"/>
              <a:t>(term</a:t>
            </a:r>
            <a:r>
              <a:rPr lang="zh-CN" altLang="en-US" sz="1800" b="1" i="1" dirty="0"/>
              <a:t>＞</a:t>
            </a:r>
            <a:r>
              <a:rPr lang="en-US" altLang="zh-CN" sz="1800" i="1" dirty="0" err="1"/>
              <a:t>curterm</a:t>
            </a:r>
            <a:r>
              <a:rPr lang="en-US" altLang="zh-CN" sz="1800" i="1" dirty="0"/>
              <a:t>)</a:t>
            </a:r>
            <a:endParaRPr lang="en-US" sz="1800" i="1" dirty="0"/>
          </a:p>
          <a:p>
            <a:pPr lvl="1"/>
            <a:r>
              <a:rPr lang="en-US" i="1" dirty="0"/>
              <a:t>A period of time goes by with no winner </a:t>
            </a:r>
            <a:r>
              <a:rPr lang="en-US" b="1" i="1" dirty="0"/>
              <a:t>-&gt; candidate</a:t>
            </a:r>
          </a:p>
          <a:p>
            <a:pPr lvl="2"/>
            <a:r>
              <a:rPr lang="en-US" sz="1800" i="1" dirty="0"/>
              <a:t>Election Timeout! Perhaps split vote!</a:t>
            </a:r>
          </a:p>
          <a:p>
            <a:pPr lvl="2"/>
            <a:r>
              <a:rPr lang="en-US" sz="1800" i="1" dirty="0"/>
              <a:t>Add term and begin a new election again!</a:t>
            </a:r>
          </a:p>
        </p:txBody>
      </p:sp>
    </p:spTree>
    <p:extLst>
      <p:ext uri="{BB962C8B-B14F-4D97-AF65-F5344CB8AC3E}">
        <p14:creationId xmlns:p14="http://schemas.microsoft.com/office/powerpoint/2010/main" val="337567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>
            <a:extLst>
              <a:ext uri="{FF2B5EF4-FFF2-40B4-BE49-F238E27FC236}">
                <a16:creationId xmlns:a16="http://schemas.microsoft.com/office/drawing/2014/main" id="{B65B0150-25E6-46DB-8450-0439377C30B6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EBEEECE-F9A1-4A69-BD75-923D869CFBC5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92656122-0CAB-4A15-A27E-F8CB78F9CCB1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1CD4816-C1DF-4AD0-B50A-ADA6F0D4DC8A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1150F5C-2D6D-41EF-A30E-40F85505A990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sp>
        <p:nvSpPr>
          <p:cNvPr id="54" name="Block Arc 53">
            <a:extLst>
              <a:ext uri="{FF2B5EF4-FFF2-40B4-BE49-F238E27FC236}">
                <a16:creationId xmlns:a16="http://schemas.microsoft.com/office/drawing/2014/main" id="{848AEE43-7A5B-4160-9F0D-DBF16E386D4A}"/>
              </a:ext>
            </a:extLst>
          </p:cNvPr>
          <p:cNvSpPr/>
          <p:nvPr/>
        </p:nvSpPr>
        <p:spPr>
          <a:xfrm rot="5400000">
            <a:off x="5025746" y="3715980"/>
            <a:ext cx="1296144" cy="1296144"/>
          </a:xfrm>
          <a:prstGeom prst="blockArc">
            <a:avLst>
              <a:gd name="adj1" fmla="val 10800000"/>
              <a:gd name="adj2" fmla="val 13415181"/>
              <a:gd name="adj3" fmla="val 658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4E1064-6756-432A-881E-AF0EBBD95336}"/>
              </a:ext>
            </a:extLst>
          </p:cNvPr>
          <p:cNvGrpSpPr/>
          <p:nvPr/>
        </p:nvGrpSpPr>
        <p:grpSpPr>
          <a:xfrm>
            <a:off x="5169762" y="3859996"/>
            <a:ext cx="1008112" cy="1008112"/>
            <a:chOff x="2339752" y="1777380"/>
            <a:chExt cx="1008112" cy="100811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484FDC-DBAB-48AB-817C-4B33F954199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7E38C-488C-4387-94FD-F08EF175657D}"/>
                </a:ext>
              </a:extLst>
            </p:cNvPr>
            <p:cNvSpPr txBox="1"/>
            <p:nvPr/>
          </p:nvSpPr>
          <p:spPr>
            <a:xfrm>
              <a:off x="2339752" y="208138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follower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5025746" y="89723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07F943-ACE9-4AA7-9761-9B61C3783EF9}"/>
              </a:ext>
            </a:extLst>
          </p:cNvPr>
          <p:cNvSpPr txBox="1"/>
          <p:nvPr/>
        </p:nvSpPr>
        <p:spPr>
          <a:xfrm>
            <a:off x="1102381" y="266344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821B97DB-1FBC-4967-8FF9-50813E355532}"/>
              </a:ext>
            </a:extLst>
          </p:cNvPr>
          <p:cNvSpPr txBox="1"/>
          <p:nvPr/>
        </p:nvSpPr>
        <p:spPr>
          <a:xfrm>
            <a:off x="6323858" y="1258133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323858" y="40562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5019F6C-3BDF-41CF-B05B-CA7758978ACF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3993A826-A9DA-4796-8B77-03F0E097EB43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26" name="Block Arc 25">
            <a:extLst>
              <a:ext uri="{FF2B5EF4-FFF2-40B4-BE49-F238E27FC236}">
                <a16:creationId xmlns:a16="http://schemas.microsoft.com/office/drawing/2014/main" id="{2F4A1364-43BA-4440-B6CA-E5A7D128A8FF}"/>
              </a:ext>
            </a:extLst>
          </p:cNvPr>
          <p:cNvSpPr/>
          <p:nvPr/>
        </p:nvSpPr>
        <p:spPr>
          <a:xfrm rot="5400000">
            <a:off x="5004048" y="3715980"/>
            <a:ext cx="1296144" cy="1296144"/>
          </a:xfrm>
          <a:prstGeom prst="blockArc">
            <a:avLst>
              <a:gd name="adj1" fmla="val 10800000"/>
              <a:gd name="adj2" fmla="val 10942335"/>
              <a:gd name="adj3" fmla="val 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E84EF2FD-9990-42B9-B3A4-1A6FB3C1C685}"/>
              </a:ext>
            </a:extLst>
          </p:cNvPr>
          <p:cNvGrpSpPr/>
          <p:nvPr/>
        </p:nvGrpSpPr>
        <p:grpSpPr>
          <a:xfrm>
            <a:off x="6319145" y="3362035"/>
            <a:ext cx="1693550" cy="594271"/>
            <a:chOff x="6365499" y="3451970"/>
            <a:chExt cx="1693550" cy="594271"/>
          </a:xfrm>
        </p:grpSpPr>
        <p:sp>
          <p:nvSpPr>
            <p:cNvPr id="28" name="Arrow: Right 27">
              <a:extLst>
                <a:ext uri="{FF2B5EF4-FFF2-40B4-BE49-F238E27FC236}">
                  <a16:creationId xmlns:a16="http://schemas.microsoft.com/office/drawing/2014/main" id="{C5B25023-D849-434C-8021-A706606953F3}"/>
                </a:ext>
              </a:extLst>
            </p:cNvPr>
            <p:cNvSpPr/>
            <p:nvPr/>
          </p:nvSpPr>
          <p:spPr>
            <a:xfrm rot="9353471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C6414DA-8316-4EA6-A94A-6C7815FF3321}"/>
                </a:ext>
              </a:extLst>
            </p:cNvPr>
            <p:cNvSpPr txBox="1"/>
            <p:nvPr/>
          </p:nvSpPr>
          <p:spPr>
            <a:xfrm>
              <a:off x="6568579" y="3451970"/>
              <a:ext cx="14904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Heartbeat </a:t>
              </a:r>
            </a:p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Timeout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8670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2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>
            <a:extLst>
              <a:ext uri="{FF2B5EF4-FFF2-40B4-BE49-F238E27FC236}">
                <a16:creationId xmlns:a16="http://schemas.microsoft.com/office/drawing/2014/main" id="{F2901EC9-A1C2-4A79-BDC4-DEFC5DA0D382}"/>
              </a:ext>
            </a:extLst>
          </p:cNvPr>
          <p:cNvSpPr txBox="1"/>
          <p:nvPr/>
        </p:nvSpPr>
        <p:spPr>
          <a:xfrm>
            <a:off x="6323858" y="40562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48" name="Block Arc 47">
            <a:extLst>
              <a:ext uri="{FF2B5EF4-FFF2-40B4-BE49-F238E27FC236}">
                <a16:creationId xmlns:a16="http://schemas.microsoft.com/office/drawing/2014/main" id="{79306BFE-B160-45EE-8F18-C397FD77B6CF}"/>
              </a:ext>
            </a:extLst>
          </p:cNvPr>
          <p:cNvSpPr/>
          <p:nvPr/>
        </p:nvSpPr>
        <p:spPr>
          <a:xfrm rot="5400000">
            <a:off x="5024762" y="3715980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65D162-D692-45C4-B0F0-1FD1D584AA18}"/>
              </a:ext>
            </a:extLst>
          </p:cNvPr>
          <p:cNvSpPr txBox="1"/>
          <p:nvPr/>
        </p:nvSpPr>
        <p:spPr>
          <a:xfrm>
            <a:off x="6314904" y="429468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1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9898D61-5ED9-49B8-8ABA-1E187B71697E}"/>
              </a:ext>
            </a:extLst>
          </p:cNvPr>
          <p:cNvGrpSpPr/>
          <p:nvPr/>
        </p:nvGrpSpPr>
        <p:grpSpPr>
          <a:xfrm rot="5400000">
            <a:off x="5167341" y="2622378"/>
            <a:ext cx="1584173" cy="819193"/>
            <a:chOff x="6568725" y="3516439"/>
            <a:chExt cx="1584173" cy="819193"/>
          </a:xfrm>
        </p:grpSpPr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8F648920-382D-4A2A-91C8-0D23378AE2A1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6C3978E-BD0E-4A4E-9898-098277FA0691}"/>
                </a:ext>
              </a:extLst>
            </p:cNvPr>
            <p:cNvSpPr txBox="1"/>
            <p:nvPr/>
          </p:nvSpPr>
          <p:spPr>
            <a:xfrm>
              <a:off x="6568725" y="3516439"/>
              <a:ext cx="15841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  <a:p>
              <a:pPr algn="ctr"/>
              <a:r>
                <a:rPr lang="en-US" sz="1400" dirty="0"/>
                <a:t>Term: 2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789107">
            <a:off x="3726691" y="3084978"/>
            <a:ext cx="1584173" cy="791356"/>
            <a:chOff x="6576612" y="3544276"/>
            <a:chExt cx="1584173" cy="791356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76612" y="3544276"/>
              <a:ext cx="15841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  <a:p>
              <a:pPr algn="ctr"/>
              <a:r>
                <a:rPr lang="en-US" sz="1400" dirty="0"/>
                <a:t>Term: 2</a:t>
              </a:r>
            </a:p>
          </p:txBody>
        </p:sp>
      </p:grpSp>
      <p:sp>
        <p:nvSpPr>
          <p:cNvPr id="54" name="Block Arc 53">
            <a:extLst>
              <a:ext uri="{FF2B5EF4-FFF2-40B4-BE49-F238E27FC236}">
                <a16:creationId xmlns:a16="http://schemas.microsoft.com/office/drawing/2014/main" id="{848AEE43-7A5B-4160-9F0D-DBF16E386D4A}"/>
              </a:ext>
            </a:extLst>
          </p:cNvPr>
          <p:cNvSpPr/>
          <p:nvPr/>
        </p:nvSpPr>
        <p:spPr>
          <a:xfrm rot="5400000">
            <a:off x="5025746" y="3715980"/>
            <a:ext cx="1296144" cy="1296144"/>
          </a:xfrm>
          <a:prstGeom prst="blockArc">
            <a:avLst>
              <a:gd name="adj1" fmla="val 10800000"/>
              <a:gd name="adj2" fmla="val 10942335"/>
              <a:gd name="adj3" fmla="val 678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4E1064-6756-432A-881E-AF0EBBD95336}"/>
              </a:ext>
            </a:extLst>
          </p:cNvPr>
          <p:cNvGrpSpPr/>
          <p:nvPr/>
        </p:nvGrpSpPr>
        <p:grpSpPr>
          <a:xfrm>
            <a:off x="5023778" y="3859996"/>
            <a:ext cx="1296144" cy="1008112"/>
            <a:chOff x="2193768" y="1777380"/>
            <a:chExt cx="1296144" cy="100811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484FDC-DBAB-48AB-817C-4B33F954199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7E38C-488C-4387-94FD-F08EF175657D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5025746" y="89723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323858" y="375244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2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4CB37E-A96B-4B40-BEED-F715784175DA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98AFB2-CF6F-48B7-99F7-D086AB23F8D5}"/>
              </a:ext>
            </a:extLst>
          </p:cNvPr>
          <p:cNvSpPr txBox="1"/>
          <p:nvPr/>
        </p:nvSpPr>
        <p:spPr>
          <a:xfrm>
            <a:off x="1102381" y="266344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94892D7-5C9C-45BC-9F00-035F594421C2}"/>
              </a:ext>
            </a:extLst>
          </p:cNvPr>
          <p:cNvSpPr txBox="1"/>
          <p:nvPr/>
        </p:nvSpPr>
        <p:spPr>
          <a:xfrm>
            <a:off x="5642732" y="393575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9C7640A7-DF72-4C16-9432-5FB75FE61E41}"/>
              </a:ext>
            </a:extLst>
          </p:cNvPr>
          <p:cNvSpPr txBox="1"/>
          <p:nvPr/>
        </p:nvSpPr>
        <p:spPr>
          <a:xfrm>
            <a:off x="6031280" y="360257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E19A7C17-B457-49D4-AFA1-EEF8EEAC9261}"/>
              </a:ext>
            </a:extLst>
          </p:cNvPr>
          <p:cNvSpPr txBox="1"/>
          <p:nvPr/>
        </p:nvSpPr>
        <p:spPr>
          <a:xfrm>
            <a:off x="7620000" y="388452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1D343B0-DD30-49CD-A947-B8559429DE87}"/>
              </a:ext>
            </a:extLst>
          </p:cNvPr>
          <p:cNvSpPr txBox="1"/>
          <p:nvPr/>
        </p:nvSpPr>
        <p:spPr>
          <a:xfrm>
            <a:off x="7620000" y="440954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9B10D43-F02A-4CB1-A242-11B9759270AF}"/>
              </a:ext>
            </a:extLst>
          </p:cNvPr>
          <p:cNvSpPr txBox="1"/>
          <p:nvPr/>
        </p:nvSpPr>
        <p:spPr>
          <a:xfrm>
            <a:off x="6323858" y="1258133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7181FD5-FB0A-4838-A439-A0B0F8E300B8}"/>
              </a:ext>
            </a:extLst>
          </p:cNvPr>
          <p:cNvSpPr txBox="1"/>
          <p:nvPr/>
        </p:nvSpPr>
        <p:spPr>
          <a:xfrm>
            <a:off x="6218882" y="2827304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(5)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542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8" grpId="0" animBg="1"/>
      <p:bldP spid="72" grpId="0"/>
      <p:bldP spid="54" grpId="0" animBg="1"/>
      <p:bldP spid="59" grpId="0"/>
      <p:bldP spid="78" grpId="0"/>
      <p:bldP spid="80" grpId="0"/>
      <p:bldP spid="81" grpId="0"/>
      <p:bldP spid="8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821B97DB-1FBC-4967-8FF9-50813E355532}"/>
              </a:ext>
            </a:extLst>
          </p:cNvPr>
          <p:cNvSpPr txBox="1"/>
          <p:nvPr/>
        </p:nvSpPr>
        <p:spPr>
          <a:xfrm>
            <a:off x="6323858" y="103183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2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2A5E7F-3590-4402-965F-C0BE5D6B8853}"/>
              </a:ext>
            </a:extLst>
          </p:cNvPr>
          <p:cNvSpPr txBox="1"/>
          <p:nvPr/>
        </p:nvSpPr>
        <p:spPr>
          <a:xfrm>
            <a:off x="6315992" y="429468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1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F648920-382D-4A2A-91C8-0D23378AE2A1}"/>
              </a:ext>
            </a:extLst>
          </p:cNvPr>
          <p:cNvSpPr/>
          <p:nvPr/>
        </p:nvSpPr>
        <p:spPr>
          <a:xfrm rot="16200000">
            <a:off x="5277792" y="2863750"/>
            <a:ext cx="864096" cy="32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063E12AE-CA92-4F98-86FE-48894B20184B}"/>
              </a:ext>
            </a:extLst>
          </p:cNvPr>
          <p:cNvSpPr/>
          <p:nvPr/>
        </p:nvSpPr>
        <p:spPr>
          <a:xfrm rot="12589107">
            <a:off x="3955574" y="3517107"/>
            <a:ext cx="864096" cy="32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5025746" y="89723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323858" y="375244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</a:rPr>
              <a:t>Current term number: 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407E77-DAF1-4785-97EC-3FE16A6A9889}"/>
              </a:ext>
            </a:extLst>
          </p:cNvPr>
          <p:cNvSpPr txBox="1"/>
          <p:nvPr/>
        </p:nvSpPr>
        <p:spPr>
          <a:xfrm>
            <a:off x="6319922" y="1575961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1651CEC7-D8D6-44E1-B82A-A47F7A63067F}"/>
              </a:ext>
            </a:extLst>
          </p:cNvPr>
          <p:cNvSpPr/>
          <p:nvPr/>
        </p:nvSpPr>
        <p:spPr>
          <a:xfrm rot="5400000">
            <a:off x="5016783" y="2946937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98AFB2-CF6F-48B7-99F7-D086AB23F8D5}"/>
              </a:ext>
            </a:extLst>
          </p:cNvPr>
          <p:cNvSpPr txBox="1"/>
          <p:nvPr/>
        </p:nvSpPr>
        <p:spPr>
          <a:xfrm>
            <a:off x="1102381" y="266344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94892D7-5C9C-45BC-9F00-035F594421C2}"/>
              </a:ext>
            </a:extLst>
          </p:cNvPr>
          <p:cNvSpPr txBox="1"/>
          <p:nvPr/>
        </p:nvSpPr>
        <p:spPr>
          <a:xfrm>
            <a:off x="7620000" y="1165774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(6)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1D343B0-DD30-49CD-A947-B8559429DE87}"/>
              </a:ext>
            </a:extLst>
          </p:cNvPr>
          <p:cNvSpPr txBox="1"/>
          <p:nvPr/>
        </p:nvSpPr>
        <p:spPr>
          <a:xfrm>
            <a:off x="7620000" y="4646200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(9)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66482A2-5CD3-4A97-AD0B-906C049EA442}"/>
              </a:ext>
            </a:extLst>
          </p:cNvPr>
          <p:cNvSpPr txBox="1"/>
          <p:nvPr/>
        </p:nvSpPr>
        <p:spPr>
          <a:xfrm>
            <a:off x="6314904" y="429468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2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9A3C31-124C-4716-ADD9-8C1E44730C88}"/>
              </a:ext>
            </a:extLst>
          </p:cNvPr>
          <p:cNvSpPr txBox="1"/>
          <p:nvPr/>
        </p:nvSpPr>
        <p:spPr>
          <a:xfrm>
            <a:off x="7608196" y="1552488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(7)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49467E6-60EC-47F6-8A01-82CF72E75BA1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E06B4F-00EA-4286-BB42-DA49089750CC}"/>
              </a:ext>
            </a:extLst>
          </p:cNvPr>
          <p:cNvSpPr txBox="1"/>
          <p:nvPr/>
        </p:nvSpPr>
        <p:spPr>
          <a:xfrm>
            <a:off x="4703616" y="282944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(8)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B4B1120-8888-480C-92F1-D5FD9B94494B}"/>
              </a:ext>
            </a:extLst>
          </p:cNvPr>
          <p:cNvSpPr txBox="1"/>
          <p:nvPr/>
        </p:nvSpPr>
        <p:spPr>
          <a:xfrm rot="1789107">
            <a:off x="3793357" y="3102728"/>
            <a:ext cx="1584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RequestVote</a:t>
            </a:r>
            <a:endParaRPr lang="en-US" sz="1400" dirty="0"/>
          </a:p>
          <a:p>
            <a:pPr algn="ctr"/>
            <a:r>
              <a:rPr lang="en-US" sz="1400" dirty="0"/>
              <a:t>Term: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098C51-6A5B-45B4-8995-FBD6054FE089}"/>
              </a:ext>
            </a:extLst>
          </p:cNvPr>
          <p:cNvSpPr txBox="1"/>
          <p:nvPr/>
        </p:nvSpPr>
        <p:spPr>
          <a:xfrm rot="5400000">
            <a:off x="5315328" y="2770365"/>
            <a:ext cx="1584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RequestVote</a:t>
            </a:r>
            <a:endParaRPr lang="en-US" sz="1400" dirty="0"/>
          </a:p>
          <a:p>
            <a:pPr algn="ctr"/>
            <a:r>
              <a:rPr lang="en-US" sz="1400" dirty="0"/>
              <a:t>Term: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4D56EE-91DE-4610-B77B-E63DCA9A8EF4}"/>
              </a:ext>
            </a:extLst>
          </p:cNvPr>
          <p:cNvSpPr txBox="1"/>
          <p:nvPr/>
        </p:nvSpPr>
        <p:spPr>
          <a:xfrm rot="5400000">
            <a:off x="4435617" y="2868421"/>
            <a:ext cx="158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</a:t>
            </a:r>
            <a:r>
              <a:rPr lang="en-US" altLang="zh-CN" sz="1400" dirty="0"/>
              <a:t>rue</a:t>
            </a:r>
            <a:endParaRPr lang="en-US" sz="14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2360017-60B0-4442-87C8-513F406654F0}"/>
              </a:ext>
            </a:extLst>
          </p:cNvPr>
          <p:cNvGrpSpPr/>
          <p:nvPr/>
        </p:nvGrpSpPr>
        <p:grpSpPr>
          <a:xfrm>
            <a:off x="5023778" y="3715980"/>
            <a:ext cx="1297128" cy="1296144"/>
            <a:chOff x="5023778" y="3715980"/>
            <a:chExt cx="1297128" cy="1296144"/>
          </a:xfrm>
        </p:grpSpPr>
        <p:sp>
          <p:nvSpPr>
            <p:cNvPr id="57" name="Block Arc 56">
              <a:extLst>
                <a:ext uri="{FF2B5EF4-FFF2-40B4-BE49-F238E27FC236}">
                  <a16:creationId xmlns:a16="http://schemas.microsoft.com/office/drawing/2014/main" id="{5C1C4F05-3BF1-4CBF-92E4-85A9411E59EA}"/>
                </a:ext>
              </a:extLst>
            </p:cNvPr>
            <p:cNvSpPr/>
            <p:nvPr/>
          </p:nvSpPr>
          <p:spPr>
            <a:xfrm rot="5400000">
              <a:off x="5024762" y="3715980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1E5DDA4-7B6E-4C07-A250-190A1F0DE1DA}"/>
                </a:ext>
              </a:extLst>
            </p:cNvPr>
            <p:cNvGrpSpPr/>
            <p:nvPr/>
          </p:nvGrpSpPr>
          <p:grpSpPr>
            <a:xfrm>
              <a:off x="5023778" y="3859996"/>
              <a:ext cx="1296144" cy="1008112"/>
              <a:chOff x="2193768" y="1777380"/>
              <a:chExt cx="1296144" cy="1008112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66986D2F-A12E-458D-B46A-0E90B88AFBFA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TextBox 77">
                <a:extLst>
                  <a:ext uri="{FF2B5EF4-FFF2-40B4-BE49-F238E27FC236}">
                    <a16:creationId xmlns:a16="http://schemas.microsoft.com/office/drawing/2014/main" id="{D77F505D-38F9-454E-B7E9-CC0D20614F6A}"/>
                  </a:ext>
                </a:extLst>
              </p:cNvPr>
              <p:cNvSpPr txBox="1"/>
              <p:nvPr/>
            </p:nvSpPr>
            <p:spPr>
              <a:xfrm>
                <a:off x="2193768" y="2102288"/>
                <a:ext cx="1296144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candidate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2DFE3801-89FB-448E-986B-3D9BAFD66D47}"/>
              </a:ext>
            </a:extLst>
          </p:cNvPr>
          <p:cNvSpPr txBox="1"/>
          <p:nvPr/>
        </p:nvSpPr>
        <p:spPr>
          <a:xfrm>
            <a:off x="5642732" y="393575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ABCA828-CE48-4BC9-B95A-54BF69ED6342}"/>
              </a:ext>
            </a:extLst>
          </p:cNvPr>
          <p:cNvSpPr txBox="1"/>
          <p:nvPr/>
        </p:nvSpPr>
        <p:spPr>
          <a:xfrm>
            <a:off x="6031280" y="360257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AA88A2F-671A-4B71-BF2C-0703387D8C3F}"/>
              </a:ext>
            </a:extLst>
          </p:cNvPr>
          <p:cNvSpPr txBox="1"/>
          <p:nvPr/>
        </p:nvSpPr>
        <p:spPr>
          <a:xfrm>
            <a:off x="7620000" y="388452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F1CEBB1-461F-4CC2-9250-D17B9DD23419}"/>
              </a:ext>
            </a:extLst>
          </p:cNvPr>
          <p:cNvSpPr txBox="1"/>
          <p:nvPr/>
        </p:nvSpPr>
        <p:spPr>
          <a:xfrm>
            <a:off x="7620000" y="440954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860AD57-A7B9-4D1E-AD2C-5A1F93659E13}"/>
              </a:ext>
            </a:extLst>
          </p:cNvPr>
          <p:cNvSpPr txBox="1"/>
          <p:nvPr/>
        </p:nvSpPr>
        <p:spPr>
          <a:xfrm>
            <a:off x="6218882" y="2827304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(5)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42" name="TextBox 52">
            <a:extLst>
              <a:ext uri="{FF2B5EF4-FFF2-40B4-BE49-F238E27FC236}">
                <a16:creationId xmlns:a16="http://schemas.microsoft.com/office/drawing/2014/main" id="{8DBD2579-4CB4-4A85-8B36-B6A09B568075}"/>
              </a:ext>
            </a:extLst>
          </p:cNvPr>
          <p:cNvSpPr txBox="1"/>
          <p:nvPr/>
        </p:nvSpPr>
        <p:spPr>
          <a:xfrm>
            <a:off x="452873" y="1233494"/>
            <a:ext cx="4498220" cy="951543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V</a:t>
            </a:r>
            <a:r>
              <a:rPr lang="en-US" altLang="zh-CN" sz="1600" b="1" dirty="0">
                <a:solidFill>
                  <a:schemeClr val="bg1"/>
                </a:solidFill>
              </a:rPr>
              <a:t>ote Restriction:</a:t>
            </a:r>
            <a:endParaRPr lang="en-US" sz="1600" b="1" dirty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(1) Vote for at most one candidate </a:t>
            </a:r>
            <a:r>
              <a:rPr lang="en-US" altLang="zh-CN" sz="1600" b="1" dirty="0">
                <a:solidFill>
                  <a:schemeClr val="bg1"/>
                </a:solidFill>
              </a:rPr>
              <a:t>in a term</a:t>
            </a:r>
          </a:p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(2) First-come-first-served</a:t>
            </a:r>
          </a:p>
        </p:txBody>
      </p:sp>
    </p:spTree>
    <p:extLst>
      <p:ext uri="{BB962C8B-B14F-4D97-AF65-F5344CB8AC3E}">
        <p14:creationId xmlns:p14="http://schemas.microsoft.com/office/powerpoint/2010/main" val="1088856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69" grpId="0"/>
      <p:bldP spid="75" grpId="0" animBg="1"/>
      <p:bldP spid="81" grpId="0"/>
      <p:bldP spid="49" grpId="0"/>
      <p:bldP spid="74" grpId="0"/>
      <p:bldP spid="54" grpId="0"/>
      <p:bldP spid="4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Box 57">
            <a:extLst>
              <a:ext uri="{FF2B5EF4-FFF2-40B4-BE49-F238E27FC236}">
                <a16:creationId xmlns:a16="http://schemas.microsoft.com/office/drawing/2014/main" id="{821B97DB-1FBC-4967-8FF9-50813E355532}"/>
              </a:ext>
            </a:extLst>
          </p:cNvPr>
          <p:cNvSpPr txBox="1"/>
          <p:nvPr/>
        </p:nvSpPr>
        <p:spPr>
          <a:xfrm>
            <a:off x="6323858" y="103183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2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802A5E7F-3590-4402-965F-C0BE5D6B8853}"/>
              </a:ext>
            </a:extLst>
          </p:cNvPr>
          <p:cNvSpPr txBox="1"/>
          <p:nvPr/>
        </p:nvSpPr>
        <p:spPr>
          <a:xfrm>
            <a:off x="6315992" y="429468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2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sp>
        <p:nvSpPr>
          <p:cNvPr id="62" name="Arrow: Right 61">
            <a:extLst>
              <a:ext uri="{FF2B5EF4-FFF2-40B4-BE49-F238E27FC236}">
                <a16:creationId xmlns:a16="http://schemas.microsoft.com/office/drawing/2014/main" id="{8F648920-382D-4A2A-91C8-0D23378AE2A1}"/>
              </a:ext>
            </a:extLst>
          </p:cNvPr>
          <p:cNvSpPr/>
          <p:nvPr/>
        </p:nvSpPr>
        <p:spPr>
          <a:xfrm rot="16200000">
            <a:off x="5277792" y="2863750"/>
            <a:ext cx="864096" cy="32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Arrow: Right 46">
            <a:extLst>
              <a:ext uri="{FF2B5EF4-FFF2-40B4-BE49-F238E27FC236}">
                <a16:creationId xmlns:a16="http://schemas.microsoft.com/office/drawing/2014/main" id="{063E12AE-CA92-4F98-86FE-48894B20184B}"/>
              </a:ext>
            </a:extLst>
          </p:cNvPr>
          <p:cNvSpPr/>
          <p:nvPr/>
        </p:nvSpPr>
        <p:spPr>
          <a:xfrm rot="12589107">
            <a:off x="3955574" y="3517107"/>
            <a:ext cx="864096" cy="32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5025746" y="89723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election(1)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323858" y="375244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</a:rPr>
              <a:t>Current term number: 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5A407E77-DAF1-4785-97EC-3FE16A6A9889}"/>
              </a:ext>
            </a:extLst>
          </p:cNvPr>
          <p:cNvSpPr txBox="1"/>
          <p:nvPr/>
        </p:nvSpPr>
        <p:spPr>
          <a:xfrm>
            <a:off x="6319922" y="1575961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75" name="Arrow: Right 74">
            <a:extLst>
              <a:ext uri="{FF2B5EF4-FFF2-40B4-BE49-F238E27FC236}">
                <a16:creationId xmlns:a16="http://schemas.microsoft.com/office/drawing/2014/main" id="{1651CEC7-D8D6-44E1-B82A-A47F7A63067F}"/>
              </a:ext>
            </a:extLst>
          </p:cNvPr>
          <p:cNvSpPr/>
          <p:nvPr/>
        </p:nvSpPr>
        <p:spPr>
          <a:xfrm rot="5400000">
            <a:off x="5016783" y="2946937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98AFB2-CF6F-48B7-99F7-D086AB23F8D5}"/>
              </a:ext>
            </a:extLst>
          </p:cNvPr>
          <p:cNvSpPr txBox="1"/>
          <p:nvPr/>
        </p:nvSpPr>
        <p:spPr>
          <a:xfrm>
            <a:off x="1102381" y="266344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494892D7-5C9C-45BC-9F00-035F594421C2}"/>
              </a:ext>
            </a:extLst>
          </p:cNvPr>
          <p:cNvSpPr txBox="1"/>
          <p:nvPr/>
        </p:nvSpPr>
        <p:spPr>
          <a:xfrm>
            <a:off x="7620000" y="1165774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(6)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1D343B0-DD30-49CD-A947-B8559429DE87}"/>
              </a:ext>
            </a:extLst>
          </p:cNvPr>
          <p:cNvSpPr txBox="1"/>
          <p:nvPr/>
        </p:nvSpPr>
        <p:spPr>
          <a:xfrm>
            <a:off x="7620000" y="4646200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(9)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A9A3C31-124C-4716-ADD9-8C1E44730C88}"/>
              </a:ext>
            </a:extLst>
          </p:cNvPr>
          <p:cNvSpPr txBox="1"/>
          <p:nvPr/>
        </p:nvSpPr>
        <p:spPr>
          <a:xfrm>
            <a:off x="7608196" y="1552488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(7)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549467E6-60EC-47F6-8A01-82CF72E75BA1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EE06B4F-00EA-4286-BB42-DA49089750CC}"/>
              </a:ext>
            </a:extLst>
          </p:cNvPr>
          <p:cNvSpPr txBox="1"/>
          <p:nvPr/>
        </p:nvSpPr>
        <p:spPr>
          <a:xfrm>
            <a:off x="4703616" y="282944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(8)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B4B1120-8888-480C-92F1-D5FD9B94494B}"/>
              </a:ext>
            </a:extLst>
          </p:cNvPr>
          <p:cNvSpPr txBox="1"/>
          <p:nvPr/>
        </p:nvSpPr>
        <p:spPr>
          <a:xfrm rot="1789107">
            <a:off x="3793357" y="3102728"/>
            <a:ext cx="1584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RequestVote</a:t>
            </a:r>
            <a:endParaRPr lang="en-US" sz="1400" dirty="0"/>
          </a:p>
          <a:p>
            <a:pPr algn="ctr"/>
            <a:r>
              <a:rPr lang="en-US" sz="1400" dirty="0"/>
              <a:t>Term: 2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A098C51-6A5B-45B4-8995-FBD6054FE089}"/>
              </a:ext>
            </a:extLst>
          </p:cNvPr>
          <p:cNvSpPr txBox="1"/>
          <p:nvPr/>
        </p:nvSpPr>
        <p:spPr>
          <a:xfrm rot="5400000">
            <a:off x="5315328" y="2770365"/>
            <a:ext cx="158417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 err="1"/>
              <a:t>RequestVote</a:t>
            </a:r>
            <a:endParaRPr lang="en-US" sz="1400" dirty="0"/>
          </a:p>
          <a:p>
            <a:pPr algn="ctr"/>
            <a:r>
              <a:rPr lang="en-US" sz="1400" dirty="0"/>
              <a:t>Term: 2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124D56EE-91DE-4610-B77B-E63DCA9A8EF4}"/>
              </a:ext>
            </a:extLst>
          </p:cNvPr>
          <p:cNvSpPr txBox="1"/>
          <p:nvPr/>
        </p:nvSpPr>
        <p:spPr>
          <a:xfrm rot="5400000">
            <a:off x="4435617" y="2868421"/>
            <a:ext cx="158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</a:t>
            </a:r>
            <a:r>
              <a:rPr lang="en-US" altLang="zh-CN" sz="1400" dirty="0"/>
              <a:t>rue</a:t>
            </a:r>
            <a:endParaRPr lang="en-US" sz="1400" dirty="0"/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1E5DDA4-7B6E-4C07-A250-190A1F0DE1DA}"/>
              </a:ext>
            </a:extLst>
          </p:cNvPr>
          <p:cNvGrpSpPr/>
          <p:nvPr/>
        </p:nvGrpSpPr>
        <p:grpSpPr>
          <a:xfrm>
            <a:off x="5023778" y="3859996"/>
            <a:ext cx="1296144" cy="1008112"/>
            <a:chOff x="2193768" y="1777380"/>
            <a:chExt cx="1296144" cy="100811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66986D2F-A12E-458D-B46A-0E90B88AFBFA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77F505D-38F9-454E-B7E9-CC0D20614F6A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2DFE3801-89FB-448E-986B-3D9BAFD66D47}"/>
              </a:ext>
            </a:extLst>
          </p:cNvPr>
          <p:cNvSpPr txBox="1"/>
          <p:nvPr/>
        </p:nvSpPr>
        <p:spPr>
          <a:xfrm>
            <a:off x="5642732" y="393575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ABCA828-CE48-4BC9-B95A-54BF69ED6342}"/>
              </a:ext>
            </a:extLst>
          </p:cNvPr>
          <p:cNvSpPr txBox="1"/>
          <p:nvPr/>
        </p:nvSpPr>
        <p:spPr>
          <a:xfrm>
            <a:off x="6031280" y="360257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AAA88A2F-671A-4B71-BF2C-0703387D8C3F}"/>
              </a:ext>
            </a:extLst>
          </p:cNvPr>
          <p:cNvSpPr txBox="1"/>
          <p:nvPr/>
        </p:nvSpPr>
        <p:spPr>
          <a:xfrm>
            <a:off x="7620000" y="3884525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0F1CEBB1-461F-4CC2-9250-D17B9DD23419}"/>
              </a:ext>
            </a:extLst>
          </p:cNvPr>
          <p:cNvSpPr txBox="1"/>
          <p:nvPr/>
        </p:nvSpPr>
        <p:spPr>
          <a:xfrm>
            <a:off x="7620000" y="440954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8860AD57-A7B9-4D1E-AD2C-5A1F93659E13}"/>
              </a:ext>
            </a:extLst>
          </p:cNvPr>
          <p:cNvSpPr txBox="1"/>
          <p:nvPr/>
        </p:nvSpPr>
        <p:spPr>
          <a:xfrm>
            <a:off x="6218882" y="2827304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(5)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82A0B42E-3B4B-4775-99F1-F2917DB1930F}"/>
              </a:ext>
            </a:extLst>
          </p:cNvPr>
          <p:cNvSpPr txBox="1"/>
          <p:nvPr/>
        </p:nvSpPr>
        <p:spPr>
          <a:xfrm>
            <a:off x="5958393" y="3933843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(10)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0CD7B09-1062-434E-86C6-482930DC34B8}"/>
              </a:ext>
            </a:extLst>
          </p:cNvPr>
          <p:cNvSpPr txBox="1"/>
          <p:nvPr/>
        </p:nvSpPr>
        <p:spPr>
          <a:xfrm>
            <a:off x="2731584" y="4139317"/>
            <a:ext cx="24853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Win Election: 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Receive majority votes</a:t>
            </a:r>
          </a:p>
        </p:txBody>
      </p:sp>
      <p:sp>
        <p:nvSpPr>
          <p:cNvPr id="48" name="TextBox 52">
            <a:extLst>
              <a:ext uri="{FF2B5EF4-FFF2-40B4-BE49-F238E27FC236}">
                <a16:creationId xmlns:a16="http://schemas.microsoft.com/office/drawing/2014/main" id="{66F554BD-0C7A-4331-83C4-5318D5930D22}"/>
              </a:ext>
            </a:extLst>
          </p:cNvPr>
          <p:cNvSpPr txBox="1"/>
          <p:nvPr/>
        </p:nvSpPr>
        <p:spPr>
          <a:xfrm>
            <a:off x="452873" y="1233494"/>
            <a:ext cx="4498220" cy="951543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V</a:t>
            </a:r>
            <a:r>
              <a:rPr lang="en-US" altLang="zh-CN" sz="1600" b="1" dirty="0">
                <a:solidFill>
                  <a:schemeClr val="bg1"/>
                </a:solidFill>
              </a:rPr>
              <a:t>ote Restriction:</a:t>
            </a:r>
            <a:endParaRPr lang="en-US" sz="1600" b="1" dirty="0">
              <a:solidFill>
                <a:schemeClr val="bg1"/>
              </a:solidFill>
            </a:endParaRPr>
          </a:p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(1) Vote for at most one candidate </a:t>
            </a:r>
            <a:r>
              <a:rPr lang="en-US" altLang="zh-CN" sz="1600" b="1" dirty="0">
                <a:solidFill>
                  <a:schemeClr val="bg1"/>
                </a:solidFill>
              </a:rPr>
              <a:t>in a term</a:t>
            </a:r>
          </a:p>
          <a:p>
            <a:pPr algn="just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(2) First-come-first-served</a:t>
            </a:r>
          </a:p>
        </p:txBody>
      </p:sp>
    </p:spTree>
    <p:extLst>
      <p:ext uri="{BB962C8B-B14F-4D97-AF65-F5344CB8AC3E}">
        <p14:creationId xmlns:p14="http://schemas.microsoft.com/office/powerpoint/2010/main" val="27964377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Leader Election(2)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AA2C53-F741-49DC-AAAC-FA57F9347693}"/>
              </a:ext>
            </a:extLst>
          </p:cNvPr>
          <p:cNvGrpSpPr/>
          <p:nvPr/>
        </p:nvGrpSpPr>
        <p:grpSpPr>
          <a:xfrm>
            <a:off x="2086745" y="1861963"/>
            <a:ext cx="1084384" cy="1008112"/>
            <a:chOff x="2339752" y="1777380"/>
            <a:chExt cx="1084384" cy="100811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447BA45-2B40-4F84-BAB7-D6D56CA9C4DF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4445E0-D6E6-48F0-BFA9-64CBB5065959}"/>
                </a:ext>
              </a:extLst>
            </p:cNvPr>
            <p:cNvSpPr txBox="1"/>
            <p:nvPr/>
          </p:nvSpPr>
          <p:spPr>
            <a:xfrm>
              <a:off x="2339752" y="2081381"/>
              <a:ext cx="108438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E25390-A684-4244-BB50-D333AEE842A3}"/>
              </a:ext>
            </a:extLst>
          </p:cNvPr>
          <p:cNvGrpSpPr/>
          <p:nvPr/>
        </p:nvGrpSpPr>
        <p:grpSpPr>
          <a:xfrm>
            <a:off x="3888913" y="282246"/>
            <a:ext cx="1296144" cy="1296144"/>
            <a:chOff x="3563888" y="3433564"/>
            <a:chExt cx="1296144" cy="12961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44693B-F351-439F-BB75-D00295AFEA79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0FE738-0D3D-48FA-8083-0FDF25CD9EE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035AF6A-1D59-48AD-AB3B-3A29ABD3AD65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42" name="Block Arc 41">
              <a:extLst>
                <a:ext uri="{FF2B5EF4-FFF2-40B4-BE49-F238E27FC236}">
                  <a16:creationId xmlns:a16="http://schemas.microsoft.com/office/drawing/2014/main" id="{08D80CDE-4119-4FB3-B2DF-D3D09994F75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874C56-A4B8-47F7-A2B1-0182F9E56F1D}"/>
              </a:ext>
            </a:extLst>
          </p:cNvPr>
          <p:cNvGrpSpPr/>
          <p:nvPr/>
        </p:nvGrpSpPr>
        <p:grpSpPr>
          <a:xfrm>
            <a:off x="2755263" y="3677842"/>
            <a:ext cx="1296144" cy="1296144"/>
            <a:chOff x="3563888" y="3433564"/>
            <a:chExt cx="1296144" cy="129614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A78CC18-BF20-4936-8A37-073435DDB45B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6E65B26-A3BA-4AB4-B629-E3A3D18C545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720B0FD-3CC2-477E-9DC8-9C9895B460B8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72" name="Block Arc 71">
              <a:extLst>
                <a:ext uri="{FF2B5EF4-FFF2-40B4-BE49-F238E27FC236}">
                  <a16:creationId xmlns:a16="http://schemas.microsoft.com/office/drawing/2014/main" id="{EAE7EE60-5DD8-410E-A85C-8B0A2908D519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1EA549D-7D11-4E08-925F-1EB5C81EFC80}"/>
              </a:ext>
            </a:extLst>
          </p:cNvPr>
          <p:cNvGrpSpPr/>
          <p:nvPr/>
        </p:nvGrpSpPr>
        <p:grpSpPr>
          <a:xfrm>
            <a:off x="5092589" y="3821858"/>
            <a:ext cx="1296144" cy="1008112"/>
            <a:chOff x="2193768" y="1777380"/>
            <a:chExt cx="1296144" cy="1008112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D268A4E-AF37-49AD-B638-11751B2FD25A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3B49E6B-17AC-45E8-AEC2-749291B28390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5DCBF3D-612E-47F4-BE1B-348220FC07E0}"/>
              </a:ext>
            </a:extLst>
          </p:cNvPr>
          <p:cNvGrpSpPr/>
          <p:nvPr/>
        </p:nvGrpSpPr>
        <p:grpSpPr>
          <a:xfrm>
            <a:off x="5839290" y="1717947"/>
            <a:ext cx="1296144" cy="1296144"/>
            <a:chOff x="3563888" y="3433564"/>
            <a:chExt cx="1296144" cy="129614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3A74858-525C-4FBB-B9F1-C2822E60A99C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3F64D56-3635-447B-86EF-D0460397F4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4B044B2-B232-48C3-9726-84069296237E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82" name="Block Arc 81">
              <a:extLst>
                <a:ext uri="{FF2B5EF4-FFF2-40B4-BE49-F238E27FC236}">
                  <a16:creationId xmlns:a16="http://schemas.microsoft.com/office/drawing/2014/main" id="{1A841EDB-1101-434E-84CC-FBA4072030A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F28FE605-9EB6-4829-BD2C-8F59E5987443}"/>
              </a:ext>
            </a:extLst>
          </p:cNvPr>
          <p:cNvSpPr txBox="1"/>
          <p:nvPr/>
        </p:nvSpPr>
        <p:spPr>
          <a:xfrm>
            <a:off x="509363" y="17554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E79DC8-62A3-4160-8419-76822465FD41}"/>
              </a:ext>
            </a:extLst>
          </p:cNvPr>
          <p:cNvSpPr txBox="1"/>
          <p:nvPr/>
        </p:nvSpPr>
        <p:spPr>
          <a:xfrm>
            <a:off x="509363" y="229860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1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E6134CF-974D-4299-8EA0-02AF11CF77B1}"/>
              </a:ext>
            </a:extLst>
          </p:cNvPr>
          <p:cNvSpPr txBox="1"/>
          <p:nvPr/>
        </p:nvSpPr>
        <p:spPr>
          <a:xfrm>
            <a:off x="2134810" y="290399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A56819-4587-4E67-96AA-2C27BB0FC49C}"/>
              </a:ext>
            </a:extLst>
          </p:cNvPr>
          <p:cNvSpPr txBox="1"/>
          <p:nvPr/>
        </p:nvSpPr>
        <p:spPr>
          <a:xfrm>
            <a:off x="4051407" y="143437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79A3E3-13F8-4440-B6EF-675484F429A3}"/>
              </a:ext>
            </a:extLst>
          </p:cNvPr>
          <p:cNvSpPr txBox="1"/>
          <p:nvPr/>
        </p:nvSpPr>
        <p:spPr>
          <a:xfrm>
            <a:off x="5999564" y="2901433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82CB040-7071-4068-9492-45BE4E246EAF}"/>
              </a:ext>
            </a:extLst>
          </p:cNvPr>
          <p:cNvSpPr txBox="1"/>
          <p:nvPr/>
        </p:nvSpPr>
        <p:spPr>
          <a:xfrm>
            <a:off x="2915537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4A40121-7C15-4215-A264-160C309BF016}"/>
              </a:ext>
            </a:extLst>
          </p:cNvPr>
          <p:cNvSpPr txBox="1"/>
          <p:nvPr/>
        </p:nvSpPr>
        <p:spPr>
          <a:xfrm>
            <a:off x="5244734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D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DFC1314-9B6D-4169-A7D7-3597DED5475B}"/>
              </a:ext>
            </a:extLst>
          </p:cNvPr>
          <p:cNvSpPr txBox="1"/>
          <p:nvPr/>
        </p:nvSpPr>
        <p:spPr>
          <a:xfrm>
            <a:off x="5054287" y="63724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A3BC1A9-AA3D-4279-B559-535F354E8AEB}"/>
              </a:ext>
            </a:extLst>
          </p:cNvPr>
          <p:cNvSpPr txBox="1"/>
          <p:nvPr/>
        </p:nvSpPr>
        <p:spPr>
          <a:xfrm>
            <a:off x="7023744" y="205824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40DE377-53A3-4B6B-B592-511AD53CF37D}"/>
              </a:ext>
            </a:extLst>
          </p:cNvPr>
          <p:cNvSpPr txBox="1"/>
          <p:nvPr/>
        </p:nvSpPr>
        <p:spPr>
          <a:xfrm>
            <a:off x="1342723" y="403043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63D141-3482-4BD1-BA8F-C2E9E40538FD}"/>
              </a:ext>
            </a:extLst>
          </p:cNvPr>
          <p:cNvSpPr txBox="1"/>
          <p:nvPr/>
        </p:nvSpPr>
        <p:spPr>
          <a:xfrm>
            <a:off x="6217103" y="372707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A2F4EC8-2571-4A43-A401-7B345FFFB858}"/>
              </a:ext>
            </a:extLst>
          </p:cNvPr>
          <p:cNvSpPr txBox="1"/>
          <p:nvPr/>
        </p:nvSpPr>
        <p:spPr>
          <a:xfrm>
            <a:off x="6217103" y="427019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D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1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46" name="Block Arc 45">
            <a:extLst>
              <a:ext uri="{FF2B5EF4-FFF2-40B4-BE49-F238E27FC236}">
                <a16:creationId xmlns:a16="http://schemas.microsoft.com/office/drawing/2014/main" id="{4C4FDD45-74A2-4665-8D46-CD2C2471946F}"/>
              </a:ext>
            </a:extLst>
          </p:cNvPr>
          <p:cNvSpPr/>
          <p:nvPr/>
        </p:nvSpPr>
        <p:spPr>
          <a:xfrm rot="5400000">
            <a:off x="5102697" y="3677841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Block Arc 46">
            <a:extLst>
              <a:ext uri="{FF2B5EF4-FFF2-40B4-BE49-F238E27FC236}">
                <a16:creationId xmlns:a16="http://schemas.microsoft.com/office/drawing/2014/main" id="{4504A921-8F30-4A39-8DDC-AC78486E87B1}"/>
              </a:ext>
            </a:extLst>
          </p:cNvPr>
          <p:cNvSpPr/>
          <p:nvPr/>
        </p:nvSpPr>
        <p:spPr>
          <a:xfrm rot="5400000">
            <a:off x="1959234" y="1702558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61372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Leader Election(2)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AA2C53-F741-49DC-AAAC-FA57F9347693}"/>
              </a:ext>
            </a:extLst>
          </p:cNvPr>
          <p:cNvGrpSpPr/>
          <p:nvPr/>
        </p:nvGrpSpPr>
        <p:grpSpPr>
          <a:xfrm>
            <a:off x="2086745" y="1861963"/>
            <a:ext cx="1008112" cy="1008112"/>
            <a:chOff x="2339752" y="1777380"/>
            <a:chExt cx="1008112" cy="100811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447BA45-2B40-4F84-BAB7-D6D56CA9C4DF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4445E0-D6E6-48F0-BFA9-64CBB5065959}"/>
                </a:ext>
              </a:extLst>
            </p:cNvPr>
            <p:cNvSpPr txBox="1"/>
            <p:nvPr/>
          </p:nvSpPr>
          <p:spPr>
            <a:xfrm>
              <a:off x="2339752" y="208138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E25390-A684-4244-BB50-D333AEE842A3}"/>
              </a:ext>
            </a:extLst>
          </p:cNvPr>
          <p:cNvGrpSpPr/>
          <p:nvPr/>
        </p:nvGrpSpPr>
        <p:grpSpPr>
          <a:xfrm>
            <a:off x="3888913" y="282246"/>
            <a:ext cx="1296144" cy="1296144"/>
            <a:chOff x="3563888" y="3433564"/>
            <a:chExt cx="1296144" cy="12961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44693B-F351-439F-BB75-D00295AFEA79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0FE738-0D3D-48FA-8083-0FDF25CD9EE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035AF6A-1D59-48AD-AB3B-3A29ABD3AD65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42" name="Block Arc 41">
              <a:extLst>
                <a:ext uri="{FF2B5EF4-FFF2-40B4-BE49-F238E27FC236}">
                  <a16:creationId xmlns:a16="http://schemas.microsoft.com/office/drawing/2014/main" id="{08D80CDE-4119-4FB3-B2DF-D3D09994F75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874C56-A4B8-47F7-A2B1-0182F9E56F1D}"/>
              </a:ext>
            </a:extLst>
          </p:cNvPr>
          <p:cNvGrpSpPr/>
          <p:nvPr/>
        </p:nvGrpSpPr>
        <p:grpSpPr>
          <a:xfrm>
            <a:off x="2755263" y="3677842"/>
            <a:ext cx="1296144" cy="1296144"/>
            <a:chOff x="3563888" y="3433564"/>
            <a:chExt cx="1296144" cy="129614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A78CC18-BF20-4936-8A37-073435DDB45B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6E65B26-A3BA-4AB4-B629-E3A3D18C545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720B0FD-3CC2-477E-9DC8-9C9895B460B8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72" name="Block Arc 71">
              <a:extLst>
                <a:ext uri="{FF2B5EF4-FFF2-40B4-BE49-F238E27FC236}">
                  <a16:creationId xmlns:a16="http://schemas.microsoft.com/office/drawing/2014/main" id="{EAE7EE60-5DD8-410E-A85C-8B0A2908D519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71EA549D-7D11-4E08-925F-1EB5C81EFC80}"/>
              </a:ext>
            </a:extLst>
          </p:cNvPr>
          <p:cNvGrpSpPr/>
          <p:nvPr/>
        </p:nvGrpSpPr>
        <p:grpSpPr>
          <a:xfrm>
            <a:off x="5092589" y="3821858"/>
            <a:ext cx="1296144" cy="1008112"/>
            <a:chOff x="2193768" y="1777380"/>
            <a:chExt cx="1296144" cy="1008112"/>
          </a:xfrm>
        </p:grpSpPr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CD268A4E-AF37-49AD-B638-11751B2FD25A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3B49E6B-17AC-45E8-AEC2-749291B28390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5DCBF3D-612E-47F4-BE1B-348220FC07E0}"/>
              </a:ext>
            </a:extLst>
          </p:cNvPr>
          <p:cNvGrpSpPr/>
          <p:nvPr/>
        </p:nvGrpSpPr>
        <p:grpSpPr>
          <a:xfrm>
            <a:off x="5839290" y="1717947"/>
            <a:ext cx="1296144" cy="1296144"/>
            <a:chOff x="3563888" y="3433564"/>
            <a:chExt cx="1296144" cy="129614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3A74858-525C-4FBB-B9F1-C2822E60A99C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3F64D56-3635-447B-86EF-D0460397F4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4B044B2-B232-48C3-9726-84069296237E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82" name="Block Arc 81">
              <a:extLst>
                <a:ext uri="{FF2B5EF4-FFF2-40B4-BE49-F238E27FC236}">
                  <a16:creationId xmlns:a16="http://schemas.microsoft.com/office/drawing/2014/main" id="{1A841EDB-1101-434E-84CC-FBA4072030A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F28FE605-9EB6-4829-BD2C-8F59E5987443}"/>
              </a:ext>
            </a:extLst>
          </p:cNvPr>
          <p:cNvSpPr txBox="1"/>
          <p:nvPr/>
        </p:nvSpPr>
        <p:spPr>
          <a:xfrm>
            <a:off x="509363" y="17554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E79DC8-62A3-4160-8419-76822465FD41}"/>
              </a:ext>
            </a:extLst>
          </p:cNvPr>
          <p:cNvSpPr txBox="1"/>
          <p:nvPr/>
        </p:nvSpPr>
        <p:spPr>
          <a:xfrm>
            <a:off x="509363" y="229860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3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E6134CF-974D-4299-8EA0-02AF11CF77B1}"/>
              </a:ext>
            </a:extLst>
          </p:cNvPr>
          <p:cNvSpPr txBox="1"/>
          <p:nvPr/>
        </p:nvSpPr>
        <p:spPr>
          <a:xfrm>
            <a:off x="2134810" y="290399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A56819-4587-4E67-96AA-2C27BB0FC49C}"/>
              </a:ext>
            </a:extLst>
          </p:cNvPr>
          <p:cNvSpPr txBox="1"/>
          <p:nvPr/>
        </p:nvSpPr>
        <p:spPr>
          <a:xfrm>
            <a:off x="4051407" y="143437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79A3E3-13F8-4440-B6EF-675484F429A3}"/>
              </a:ext>
            </a:extLst>
          </p:cNvPr>
          <p:cNvSpPr txBox="1"/>
          <p:nvPr/>
        </p:nvSpPr>
        <p:spPr>
          <a:xfrm>
            <a:off x="5999564" y="2901433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82CB040-7071-4068-9492-45BE4E246EAF}"/>
              </a:ext>
            </a:extLst>
          </p:cNvPr>
          <p:cNvSpPr txBox="1"/>
          <p:nvPr/>
        </p:nvSpPr>
        <p:spPr>
          <a:xfrm>
            <a:off x="2915537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4A40121-7C15-4215-A264-160C309BF016}"/>
              </a:ext>
            </a:extLst>
          </p:cNvPr>
          <p:cNvSpPr txBox="1"/>
          <p:nvPr/>
        </p:nvSpPr>
        <p:spPr>
          <a:xfrm>
            <a:off x="5244734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6A54C6-585E-4F62-B576-6A57AA7E203C}"/>
              </a:ext>
            </a:extLst>
          </p:cNvPr>
          <p:cNvGrpSpPr/>
          <p:nvPr/>
        </p:nvGrpSpPr>
        <p:grpSpPr>
          <a:xfrm rot="2049845">
            <a:off x="3400939" y="2655747"/>
            <a:ext cx="1866093" cy="829215"/>
            <a:chOff x="3453184" y="2613308"/>
            <a:chExt cx="1866093" cy="829215"/>
          </a:xfrm>
        </p:grpSpPr>
        <p:sp>
          <p:nvSpPr>
            <p:cNvPr id="124" name="Arrow: Right 123">
              <a:extLst>
                <a:ext uri="{FF2B5EF4-FFF2-40B4-BE49-F238E27FC236}">
                  <a16:creationId xmlns:a16="http://schemas.microsoft.com/office/drawing/2014/main" id="{38670856-B699-4BFD-B4A4-7A631CC53375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0C242F3-BB1F-4CEB-B855-0C080D58E21A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r>
                <a:rPr lang="en-US" sz="1600" dirty="0"/>
                <a:t>:</a:t>
              </a:r>
              <a:r>
                <a:rPr lang="en-US" altLang="zh-CN" sz="1600" dirty="0"/>
                <a:t> {}</a:t>
              </a:r>
            </a:p>
            <a:p>
              <a:pPr algn="ctr"/>
              <a:r>
                <a:rPr lang="en-US" sz="1600" dirty="0"/>
                <a:t>Term: 2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2DFC1314-9B6D-4169-A7D7-3597DED5475B}"/>
              </a:ext>
            </a:extLst>
          </p:cNvPr>
          <p:cNvSpPr txBox="1"/>
          <p:nvPr/>
        </p:nvSpPr>
        <p:spPr>
          <a:xfrm>
            <a:off x="5054287" y="412320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99D906F-98E6-4821-92E3-66112700906A}"/>
              </a:ext>
            </a:extLst>
          </p:cNvPr>
          <p:cNvSpPr txBox="1"/>
          <p:nvPr/>
        </p:nvSpPr>
        <p:spPr>
          <a:xfrm>
            <a:off x="5054287" y="955446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A3BC1A9-AA3D-4279-B559-535F354E8AEB}"/>
              </a:ext>
            </a:extLst>
          </p:cNvPr>
          <p:cNvSpPr txBox="1"/>
          <p:nvPr/>
        </p:nvSpPr>
        <p:spPr>
          <a:xfrm>
            <a:off x="7023744" y="186141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B7AFD47-50B3-431B-8324-578BAB32DA22}"/>
              </a:ext>
            </a:extLst>
          </p:cNvPr>
          <p:cNvSpPr txBox="1"/>
          <p:nvPr/>
        </p:nvSpPr>
        <p:spPr>
          <a:xfrm>
            <a:off x="7023744" y="2404545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40DE377-53A3-4B6B-B592-511AD53CF37D}"/>
              </a:ext>
            </a:extLst>
          </p:cNvPr>
          <p:cNvSpPr txBox="1"/>
          <p:nvPr/>
        </p:nvSpPr>
        <p:spPr>
          <a:xfrm>
            <a:off x="1342723" y="3848860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127B4F8-0B11-4626-8B5E-5091E236C9BB}"/>
              </a:ext>
            </a:extLst>
          </p:cNvPr>
          <p:cNvSpPr txBox="1"/>
          <p:nvPr/>
        </p:nvSpPr>
        <p:spPr>
          <a:xfrm>
            <a:off x="1342723" y="4391986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D</a:t>
            </a:r>
            <a:endParaRPr lang="en-US" sz="16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63D141-3482-4BD1-BA8F-C2E9E40538FD}"/>
              </a:ext>
            </a:extLst>
          </p:cNvPr>
          <p:cNvSpPr txBox="1"/>
          <p:nvPr/>
        </p:nvSpPr>
        <p:spPr>
          <a:xfrm>
            <a:off x="6217103" y="372707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A2F4EC8-2571-4A43-A401-7B345FFFB858}"/>
              </a:ext>
            </a:extLst>
          </p:cNvPr>
          <p:cNvSpPr txBox="1"/>
          <p:nvPr/>
        </p:nvSpPr>
        <p:spPr>
          <a:xfrm>
            <a:off x="6217103" y="427019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D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46" name="Block Arc 45">
            <a:extLst>
              <a:ext uri="{FF2B5EF4-FFF2-40B4-BE49-F238E27FC236}">
                <a16:creationId xmlns:a16="http://schemas.microsoft.com/office/drawing/2014/main" id="{4C4FDD45-74A2-4665-8D46-CD2C2471946F}"/>
              </a:ext>
            </a:extLst>
          </p:cNvPr>
          <p:cNvSpPr/>
          <p:nvPr/>
        </p:nvSpPr>
        <p:spPr>
          <a:xfrm rot="5400000">
            <a:off x="5102697" y="3677841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2944205-E877-4524-B723-00194E50C827}"/>
              </a:ext>
            </a:extLst>
          </p:cNvPr>
          <p:cNvSpPr txBox="1"/>
          <p:nvPr/>
        </p:nvSpPr>
        <p:spPr>
          <a:xfrm>
            <a:off x="6204470" y="4815373"/>
            <a:ext cx="2403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Discover new leader,</a:t>
            </a:r>
          </a:p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Revert to follower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4205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Group 50">
            <a:extLst>
              <a:ext uri="{FF2B5EF4-FFF2-40B4-BE49-F238E27FC236}">
                <a16:creationId xmlns:a16="http://schemas.microsoft.com/office/drawing/2014/main" id="{9C2692B1-9CDF-45BC-9721-63CE888B2470}"/>
              </a:ext>
            </a:extLst>
          </p:cNvPr>
          <p:cNvGrpSpPr/>
          <p:nvPr/>
        </p:nvGrpSpPr>
        <p:grpSpPr>
          <a:xfrm>
            <a:off x="5092589" y="3677841"/>
            <a:ext cx="1296144" cy="1296144"/>
            <a:chOff x="3563888" y="3433564"/>
            <a:chExt cx="1296144" cy="1296144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ADB5EA78-DC50-4985-91EF-F8164F629ED3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3EDB8BD6-CF67-4FB7-AB07-54DBF59DF514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EDFC8503-6952-4135-A606-D15A5285165A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53" name="Block Arc 52">
              <a:extLst>
                <a:ext uri="{FF2B5EF4-FFF2-40B4-BE49-F238E27FC236}">
                  <a16:creationId xmlns:a16="http://schemas.microsoft.com/office/drawing/2014/main" id="{4A5CD3A3-B1F1-4421-8CBD-B10948B292B9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Leader Election(2)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9AA2C53-F741-49DC-AAAC-FA57F9347693}"/>
              </a:ext>
            </a:extLst>
          </p:cNvPr>
          <p:cNvGrpSpPr/>
          <p:nvPr/>
        </p:nvGrpSpPr>
        <p:grpSpPr>
          <a:xfrm>
            <a:off x="2086745" y="1861963"/>
            <a:ext cx="1008112" cy="1008112"/>
            <a:chOff x="2339752" y="1777380"/>
            <a:chExt cx="1008112" cy="1008112"/>
          </a:xfrm>
        </p:grpSpPr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447BA45-2B40-4F84-BAB7-D6D56CA9C4DF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664445E0-D6E6-48F0-BFA9-64CBB5065959}"/>
                </a:ext>
              </a:extLst>
            </p:cNvPr>
            <p:cNvSpPr txBox="1"/>
            <p:nvPr/>
          </p:nvSpPr>
          <p:spPr>
            <a:xfrm>
              <a:off x="2339752" y="2081381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E25390-A684-4244-BB50-D333AEE842A3}"/>
              </a:ext>
            </a:extLst>
          </p:cNvPr>
          <p:cNvGrpSpPr/>
          <p:nvPr/>
        </p:nvGrpSpPr>
        <p:grpSpPr>
          <a:xfrm>
            <a:off x="3888913" y="282246"/>
            <a:ext cx="1296144" cy="1296144"/>
            <a:chOff x="3563888" y="3433564"/>
            <a:chExt cx="1296144" cy="12961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44693B-F351-439F-BB75-D00295AFEA79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0FE738-0D3D-48FA-8083-0FDF25CD9EE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035AF6A-1D59-48AD-AB3B-3A29ABD3AD65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42" name="Block Arc 41">
              <a:extLst>
                <a:ext uri="{FF2B5EF4-FFF2-40B4-BE49-F238E27FC236}">
                  <a16:creationId xmlns:a16="http://schemas.microsoft.com/office/drawing/2014/main" id="{08D80CDE-4119-4FB3-B2DF-D3D09994F75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2874C56-A4B8-47F7-A2B1-0182F9E56F1D}"/>
              </a:ext>
            </a:extLst>
          </p:cNvPr>
          <p:cNvGrpSpPr/>
          <p:nvPr/>
        </p:nvGrpSpPr>
        <p:grpSpPr>
          <a:xfrm>
            <a:off x="2755263" y="3677842"/>
            <a:ext cx="1296144" cy="1296144"/>
            <a:chOff x="3563888" y="3433564"/>
            <a:chExt cx="1296144" cy="1296144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DA78CC18-BF20-4936-8A37-073435DDB45B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86E65B26-A3BA-4AB4-B629-E3A3D18C545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9720B0FD-3CC2-477E-9DC8-9C9895B460B8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72" name="Block Arc 71">
              <a:extLst>
                <a:ext uri="{FF2B5EF4-FFF2-40B4-BE49-F238E27FC236}">
                  <a16:creationId xmlns:a16="http://schemas.microsoft.com/office/drawing/2014/main" id="{EAE7EE60-5DD8-410E-A85C-8B0A2908D519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65DCBF3D-612E-47F4-BE1B-348220FC07E0}"/>
              </a:ext>
            </a:extLst>
          </p:cNvPr>
          <p:cNvGrpSpPr/>
          <p:nvPr/>
        </p:nvGrpSpPr>
        <p:grpSpPr>
          <a:xfrm>
            <a:off x="5839290" y="1717947"/>
            <a:ext cx="1296144" cy="1296144"/>
            <a:chOff x="3563888" y="3433564"/>
            <a:chExt cx="1296144" cy="129614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83A74858-525C-4FBB-B9F1-C2822E60A99C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id="{93F64D56-3635-447B-86EF-D0460397F45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64B044B2-B232-48C3-9726-84069296237E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82" name="Block Arc 81">
              <a:extLst>
                <a:ext uri="{FF2B5EF4-FFF2-40B4-BE49-F238E27FC236}">
                  <a16:creationId xmlns:a16="http://schemas.microsoft.com/office/drawing/2014/main" id="{1A841EDB-1101-434E-84CC-FBA4072030A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F28FE605-9EB6-4829-BD2C-8F59E5987443}"/>
              </a:ext>
            </a:extLst>
          </p:cNvPr>
          <p:cNvSpPr txBox="1"/>
          <p:nvPr/>
        </p:nvSpPr>
        <p:spPr>
          <a:xfrm>
            <a:off x="509363" y="17554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E79DC8-62A3-4160-8419-76822465FD41}"/>
              </a:ext>
            </a:extLst>
          </p:cNvPr>
          <p:cNvSpPr txBox="1"/>
          <p:nvPr/>
        </p:nvSpPr>
        <p:spPr>
          <a:xfrm>
            <a:off x="509363" y="229860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3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E6134CF-974D-4299-8EA0-02AF11CF77B1}"/>
              </a:ext>
            </a:extLst>
          </p:cNvPr>
          <p:cNvSpPr txBox="1"/>
          <p:nvPr/>
        </p:nvSpPr>
        <p:spPr>
          <a:xfrm>
            <a:off x="2134810" y="290399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A56819-4587-4E67-96AA-2C27BB0FC49C}"/>
              </a:ext>
            </a:extLst>
          </p:cNvPr>
          <p:cNvSpPr txBox="1"/>
          <p:nvPr/>
        </p:nvSpPr>
        <p:spPr>
          <a:xfrm>
            <a:off x="4051407" y="143437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79A3E3-13F8-4440-B6EF-675484F429A3}"/>
              </a:ext>
            </a:extLst>
          </p:cNvPr>
          <p:cNvSpPr txBox="1"/>
          <p:nvPr/>
        </p:nvSpPr>
        <p:spPr>
          <a:xfrm>
            <a:off x="5999564" y="2901433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82CB040-7071-4068-9492-45BE4E246EAF}"/>
              </a:ext>
            </a:extLst>
          </p:cNvPr>
          <p:cNvSpPr txBox="1"/>
          <p:nvPr/>
        </p:nvSpPr>
        <p:spPr>
          <a:xfrm>
            <a:off x="2915537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E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B4A40121-7C15-4215-A264-160C309BF016}"/>
              </a:ext>
            </a:extLst>
          </p:cNvPr>
          <p:cNvSpPr txBox="1"/>
          <p:nvPr/>
        </p:nvSpPr>
        <p:spPr>
          <a:xfrm>
            <a:off x="5244734" y="481746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D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66A54C6-585E-4F62-B576-6A57AA7E203C}"/>
              </a:ext>
            </a:extLst>
          </p:cNvPr>
          <p:cNvGrpSpPr/>
          <p:nvPr/>
        </p:nvGrpSpPr>
        <p:grpSpPr>
          <a:xfrm rot="2049845">
            <a:off x="3400939" y="2655747"/>
            <a:ext cx="1866093" cy="829215"/>
            <a:chOff x="3453184" y="2613308"/>
            <a:chExt cx="1866093" cy="829215"/>
          </a:xfrm>
        </p:grpSpPr>
        <p:sp>
          <p:nvSpPr>
            <p:cNvPr id="124" name="Arrow: Right 123">
              <a:extLst>
                <a:ext uri="{FF2B5EF4-FFF2-40B4-BE49-F238E27FC236}">
                  <a16:creationId xmlns:a16="http://schemas.microsoft.com/office/drawing/2014/main" id="{38670856-B699-4BFD-B4A4-7A631CC53375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0C242F3-BB1F-4CEB-B855-0C080D58E21A}"/>
                </a:ext>
              </a:extLst>
            </p:cNvPr>
            <p:cNvSpPr txBox="1"/>
            <p:nvPr/>
          </p:nvSpPr>
          <p:spPr>
            <a:xfrm>
              <a:off x="3453184" y="2613308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r>
                <a:rPr lang="en-US" sz="1600" dirty="0"/>
                <a:t>:</a:t>
              </a:r>
              <a:r>
                <a:rPr lang="en-US" altLang="zh-CN" sz="1600" dirty="0"/>
                <a:t> {}</a:t>
              </a:r>
            </a:p>
            <a:p>
              <a:pPr algn="ctr"/>
              <a:r>
                <a:rPr lang="en-US" sz="1600" dirty="0"/>
                <a:t>Term: 2</a:t>
              </a:r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2DFC1314-9B6D-4169-A7D7-3597DED5475B}"/>
              </a:ext>
            </a:extLst>
          </p:cNvPr>
          <p:cNvSpPr txBox="1"/>
          <p:nvPr/>
        </p:nvSpPr>
        <p:spPr>
          <a:xfrm>
            <a:off x="5054287" y="412320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99D906F-98E6-4821-92E3-66112700906A}"/>
              </a:ext>
            </a:extLst>
          </p:cNvPr>
          <p:cNvSpPr txBox="1"/>
          <p:nvPr/>
        </p:nvSpPr>
        <p:spPr>
          <a:xfrm>
            <a:off x="5054287" y="955446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BA3BC1A9-AA3D-4279-B559-535F354E8AEB}"/>
              </a:ext>
            </a:extLst>
          </p:cNvPr>
          <p:cNvSpPr txBox="1"/>
          <p:nvPr/>
        </p:nvSpPr>
        <p:spPr>
          <a:xfrm>
            <a:off x="7023744" y="186141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5B7AFD47-50B3-431B-8324-578BAB32DA22}"/>
              </a:ext>
            </a:extLst>
          </p:cNvPr>
          <p:cNvSpPr txBox="1"/>
          <p:nvPr/>
        </p:nvSpPr>
        <p:spPr>
          <a:xfrm>
            <a:off x="7023744" y="2404545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132" name="TextBox 131">
            <a:extLst>
              <a:ext uri="{FF2B5EF4-FFF2-40B4-BE49-F238E27FC236}">
                <a16:creationId xmlns:a16="http://schemas.microsoft.com/office/drawing/2014/main" id="{D40DE377-53A3-4B6B-B592-511AD53CF37D}"/>
              </a:ext>
            </a:extLst>
          </p:cNvPr>
          <p:cNvSpPr txBox="1"/>
          <p:nvPr/>
        </p:nvSpPr>
        <p:spPr>
          <a:xfrm>
            <a:off x="1342723" y="3848860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B127B4F8-0B11-4626-8B5E-5091E236C9BB}"/>
              </a:ext>
            </a:extLst>
          </p:cNvPr>
          <p:cNvSpPr txBox="1"/>
          <p:nvPr/>
        </p:nvSpPr>
        <p:spPr>
          <a:xfrm>
            <a:off x="1342723" y="4391986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D</a:t>
            </a:r>
            <a:endParaRPr lang="en-US" sz="1600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0163D141-3482-4BD1-BA8F-C2E9E40538FD}"/>
              </a:ext>
            </a:extLst>
          </p:cNvPr>
          <p:cNvSpPr txBox="1"/>
          <p:nvPr/>
        </p:nvSpPr>
        <p:spPr>
          <a:xfrm>
            <a:off x="6217103" y="4011313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</a:rPr>
              <a:t>Current term number: 2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1D287A8-CC1E-4E61-805D-5B6970EB4DF7}"/>
              </a:ext>
            </a:extLst>
          </p:cNvPr>
          <p:cNvSpPr txBox="1"/>
          <p:nvPr/>
        </p:nvSpPr>
        <p:spPr>
          <a:xfrm>
            <a:off x="6204470" y="4815373"/>
            <a:ext cx="2403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Discover new leader,</a:t>
            </a:r>
          </a:p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Revert to follower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4ED1487-7B40-4863-9CF3-FC183A6A68C8}"/>
              </a:ext>
            </a:extLst>
          </p:cNvPr>
          <p:cNvSpPr txBox="1"/>
          <p:nvPr/>
        </p:nvSpPr>
        <p:spPr>
          <a:xfrm>
            <a:off x="6228190" y="4548607"/>
            <a:ext cx="2403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C00000"/>
                </a:solidFill>
              </a:rPr>
              <a:t>AppendEntries</a:t>
            </a:r>
            <a:r>
              <a:rPr lang="en-US" sz="1400" b="1" dirty="0">
                <a:solidFill>
                  <a:srgbClr val="C00000"/>
                </a:solidFill>
              </a:rPr>
              <a:t> </a:t>
            </a:r>
            <a:r>
              <a:rPr lang="en-US" altLang="zh-CN" sz="1400" b="1" dirty="0">
                <a:solidFill>
                  <a:srgbClr val="C00000"/>
                </a:solidFill>
              </a:rPr>
              <a:t>term</a:t>
            </a:r>
            <a:r>
              <a:rPr lang="zh-CN" altLang="en-US" sz="1400" b="1" dirty="0">
                <a:solidFill>
                  <a:srgbClr val="C00000"/>
                </a:solidFill>
              </a:rPr>
              <a:t>≥</a:t>
            </a:r>
            <a:r>
              <a:rPr lang="en-US" altLang="zh-CN" sz="1400" b="1" dirty="0">
                <a:solidFill>
                  <a:srgbClr val="C00000"/>
                </a:solidFill>
              </a:rPr>
              <a:t>self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175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Block Arc 38">
            <a:extLst>
              <a:ext uri="{FF2B5EF4-FFF2-40B4-BE49-F238E27FC236}">
                <a16:creationId xmlns:a16="http://schemas.microsoft.com/office/drawing/2014/main" id="{EB61C279-EB20-446C-BFB7-0FF15698C397}"/>
              </a:ext>
            </a:extLst>
          </p:cNvPr>
          <p:cNvSpPr/>
          <p:nvPr/>
        </p:nvSpPr>
        <p:spPr>
          <a:xfrm rot="5400000">
            <a:off x="2737553" y="3516188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6" name="Block Arc 35">
            <a:extLst>
              <a:ext uri="{FF2B5EF4-FFF2-40B4-BE49-F238E27FC236}">
                <a16:creationId xmlns:a16="http://schemas.microsoft.com/office/drawing/2014/main" id="{7F989B88-6EFE-4003-B3D8-497C5A4B7EB0}"/>
              </a:ext>
            </a:extLst>
          </p:cNvPr>
          <p:cNvSpPr/>
          <p:nvPr/>
        </p:nvSpPr>
        <p:spPr>
          <a:xfrm rot="5400000">
            <a:off x="2734479" y="1156826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DFB2A83-31DF-4476-8C58-10E3FCA7844F}"/>
              </a:ext>
            </a:extLst>
          </p:cNvPr>
          <p:cNvGrpSpPr/>
          <p:nvPr/>
        </p:nvGrpSpPr>
        <p:grpSpPr>
          <a:xfrm>
            <a:off x="5076056" y="3518086"/>
            <a:ext cx="1296144" cy="1296144"/>
            <a:chOff x="3563888" y="3433564"/>
            <a:chExt cx="1296144" cy="1296144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AD966A88-B652-44B8-B899-4A0B5419512B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4E47BD5-102D-4B09-A345-2C7D545DDD50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82AEF39-BE3E-4EAB-A91A-935D50C356EA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95" name="Block Arc 94">
              <a:extLst>
                <a:ext uri="{FF2B5EF4-FFF2-40B4-BE49-F238E27FC236}">
                  <a16:creationId xmlns:a16="http://schemas.microsoft.com/office/drawing/2014/main" id="{CE5BBDDF-166B-4F14-A1F2-4BE5B6A2D338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1" name="Block Arc 70">
            <a:extLst>
              <a:ext uri="{FF2B5EF4-FFF2-40B4-BE49-F238E27FC236}">
                <a16:creationId xmlns:a16="http://schemas.microsoft.com/office/drawing/2014/main" id="{192E5F51-9893-40D2-8D06-51D8BF7F4BB3}"/>
              </a:ext>
            </a:extLst>
          </p:cNvPr>
          <p:cNvSpPr/>
          <p:nvPr/>
        </p:nvSpPr>
        <p:spPr>
          <a:xfrm rot="5400000">
            <a:off x="5080010" y="3518086"/>
            <a:ext cx="1296144" cy="1296144"/>
          </a:xfrm>
          <a:prstGeom prst="blockArc">
            <a:avLst>
              <a:gd name="adj1" fmla="val 10800000"/>
              <a:gd name="adj2" fmla="val 14051589"/>
              <a:gd name="adj3" fmla="val 68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E25390-A684-4244-BB50-D333AEE842A3}"/>
              </a:ext>
            </a:extLst>
          </p:cNvPr>
          <p:cNvGrpSpPr/>
          <p:nvPr/>
        </p:nvGrpSpPr>
        <p:grpSpPr>
          <a:xfrm>
            <a:off x="5075785" y="1159881"/>
            <a:ext cx="1296144" cy="1296144"/>
            <a:chOff x="3563888" y="3433564"/>
            <a:chExt cx="1296144" cy="12961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44693B-F351-439F-BB75-D00295AFEA79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0FE738-0D3D-48FA-8083-0FDF25CD9EE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035AF6A-1D59-48AD-AB3B-3A29ABD3AD65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42" name="Block Arc 41">
              <a:extLst>
                <a:ext uri="{FF2B5EF4-FFF2-40B4-BE49-F238E27FC236}">
                  <a16:creationId xmlns:a16="http://schemas.microsoft.com/office/drawing/2014/main" id="{08D80CDE-4119-4FB3-B2DF-D3D09994F75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F28FE605-9EB6-4829-BD2C-8F59E5987443}"/>
              </a:ext>
            </a:extLst>
          </p:cNvPr>
          <p:cNvSpPr txBox="1"/>
          <p:nvPr/>
        </p:nvSpPr>
        <p:spPr>
          <a:xfrm>
            <a:off x="1296733" y="118218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94E79DC8-62A3-4160-8419-76822465FD41}"/>
              </a:ext>
            </a:extLst>
          </p:cNvPr>
          <p:cNvSpPr txBox="1"/>
          <p:nvPr/>
        </p:nvSpPr>
        <p:spPr>
          <a:xfrm>
            <a:off x="1296733" y="172531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E6134CF-974D-4299-8EA0-02AF11CF77B1}"/>
              </a:ext>
            </a:extLst>
          </p:cNvPr>
          <p:cNvSpPr txBox="1"/>
          <p:nvPr/>
        </p:nvSpPr>
        <p:spPr>
          <a:xfrm>
            <a:off x="2922180" y="2346166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DA56819-4587-4E67-96AA-2C27BB0FC49C}"/>
              </a:ext>
            </a:extLst>
          </p:cNvPr>
          <p:cNvSpPr txBox="1"/>
          <p:nvPr/>
        </p:nvSpPr>
        <p:spPr>
          <a:xfrm>
            <a:off x="5238279" y="2312009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79A3E3-13F8-4440-B6EF-675484F429A3}"/>
              </a:ext>
            </a:extLst>
          </p:cNvPr>
          <p:cNvSpPr txBox="1"/>
          <p:nvPr/>
        </p:nvSpPr>
        <p:spPr>
          <a:xfrm>
            <a:off x="5228976" y="4702295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DFC1314-9B6D-4169-A7D7-3597DED5475B}"/>
              </a:ext>
            </a:extLst>
          </p:cNvPr>
          <p:cNvSpPr txBox="1"/>
          <p:nvPr/>
        </p:nvSpPr>
        <p:spPr>
          <a:xfrm>
            <a:off x="6241159" y="128995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99D906F-98E6-4821-92E3-66112700906A}"/>
              </a:ext>
            </a:extLst>
          </p:cNvPr>
          <p:cNvSpPr txBox="1"/>
          <p:nvPr/>
        </p:nvSpPr>
        <p:spPr>
          <a:xfrm>
            <a:off x="6241159" y="1833081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60EF0E-A1EC-467A-8136-991FA25ECEDE}"/>
              </a:ext>
            </a:extLst>
          </p:cNvPr>
          <p:cNvGrpSpPr/>
          <p:nvPr/>
        </p:nvGrpSpPr>
        <p:grpSpPr>
          <a:xfrm>
            <a:off x="2730099" y="1304137"/>
            <a:ext cx="1296144" cy="1008112"/>
            <a:chOff x="2193768" y="1777380"/>
            <a:chExt cx="1296144" cy="100811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29CB8C-F030-40A9-962F-9AB0DF8CF27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E481FF8-3A38-4AAD-9C1D-0FF1B7C4E799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id="{62CB42E1-78C5-4961-A651-D9DD409B19DC}"/>
              </a:ext>
            </a:extLst>
          </p:cNvPr>
          <p:cNvSpPr txBox="1"/>
          <p:nvPr/>
        </p:nvSpPr>
        <p:spPr>
          <a:xfrm>
            <a:off x="1296733" y="352705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E5CE639-1A96-4EFE-9DB2-6674B6FFCE3F}"/>
              </a:ext>
            </a:extLst>
          </p:cNvPr>
          <p:cNvSpPr txBox="1"/>
          <p:nvPr/>
        </p:nvSpPr>
        <p:spPr>
          <a:xfrm>
            <a:off x="1296733" y="407018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D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10034AD-0B76-4AF7-B4D2-C9DD242AF863}"/>
              </a:ext>
            </a:extLst>
          </p:cNvPr>
          <p:cNvSpPr txBox="1"/>
          <p:nvPr/>
        </p:nvSpPr>
        <p:spPr>
          <a:xfrm>
            <a:off x="2922180" y="4704371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D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0ABE24D-C02C-442A-A8C3-E7A6EDC1A157}"/>
              </a:ext>
            </a:extLst>
          </p:cNvPr>
          <p:cNvGrpSpPr/>
          <p:nvPr/>
        </p:nvGrpSpPr>
        <p:grpSpPr>
          <a:xfrm>
            <a:off x="2730099" y="3662342"/>
            <a:ext cx="1296144" cy="1008112"/>
            <a:chOff x="2193768" y="1777380"/>
            <a:chExt cx="1296144" cy="1008112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8DEE1F0-0F5F-425A-93AE-B84EDB963DE7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1E5F9-944A-4A00-B6FD-E766208F2369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99" name="TextBox 98">
            <a:extLst>
              <a:ext uri="{FF2B5EF4-FFF2-40B4-BE49-F238E27FC236}">
                <a16:creationId xmlns:a16="http://schemas.microsoft.com/office/drawing/2014/main" id="{BC8B2EA2-5334-4850-BF1B-32430867AA2E}"/>
              </a:ext>
            </a:extLst>
          </p:cNvPr>
          <p:cNvSpPr txBox="1"/>
          <p:nvPr/>
        </p:nvSpPr>
        <p:spPr>
          <a:xfrm>
            <a:off x="6227913" y="366179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1BEC410-4198-4244-9BBF-EF8D07BE4198}"/>
              </a:ext>
            </a:extLst>
          </p:cNvPr>
          <p:cNvSpPr txBox="1"/>
          <p:nvPr/>
        </p:nvSpPr>
        <p:spPr>
          <a:xfrm>
            <a:off x="6227913" y="4204924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D</a:t>
            </a:r>
            <a:endParaRPr lang="en-US" sz="1600" dirty="0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82C53C3-9CF2-4B5F-A093-E26BE06E1DC1}"/>
              </a:ext>
            </a:extLst>
          </p:cNvPr>
          <p:cNvSpPr txBox="1"/>
          <p:nvPr/>
        </p:nvSpPr>
        <p:spPr>
          <a:xfrm>
            <a:off x="3696465" y="2835097"/>
            <a:ext cx="1751070" cy="461665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</a:t>
            </a:r>
            <a:r>
              <a:rPr lang="en-US" altLang="zh-CN" sz="2400" b="1" dirty="0">
                <a:solidFill>
                  <a:schemeClr val="bg1"/>
                </a:solidFill>
              </a:rPr>
              <a:t>plit Vote!</a:t>
            </a:r>
            <a:endParaRPr lang="en-US" sz="2400" b="1" dirty="0">
              <a:solidFill>
                <a:schemeClr val="bg1"/>
              </a:solidFill>
            </a:endParaRP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A4CB529-BCAC-4CD6-8F6D-C6D2A82CE0F9}"/>
              </a:ext>
            </a:extLst>
          </p:cNvPr>
          <p:cNvGrpSpPr/>
          <p:nvPr/>
        </p:nvGrpSpPr>
        <p:grpSpPr>
          <a:xfrm>
            <a:off x="4049732" y="475467"/>
            <a:ext cx="3214594" cy="838991"/>
            <a:chOff x="6323034" y="3477589"/>
            <a:chExt cx="3214594" cy="838991"/>
          </a:xfrm>
        </p:grpSpPr>
        <p:sp>
          <p:nvSpPr>
            <p:cNvPr id="46" name="Arrow: Right 45">
              <a:extLst>
                <a:ext uri="{FF2B5EF4-FFF2-40B4-BE49-F238E27FC236}">
                  <a16:creationId xmlns:a16="http://schemas.microsoft.com/office/drawing/2014/main" id="{D938EBF0-A09C-41E5-B931-9B715F2AFBE7}"/>
                </a:ext>
              </a:extLst>
            </p:cNvPr>
            <p:cNvSpPr/>
            <p:nvPr/>
          </p:nvSpPr>
          <p:spPr>
            <a:xfrm rot="8652953">
              <a:off x="6323034" y="4136764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3C9D1CF-B793-40FD-BB86-845EEC1FF1D1}"/>
                </a:ext>
              </a:extLst>
            </p:cNvPr>
            <p:cNvSpPr txBox="1"/>
            <p:nvPr/>
          </p:nvSpPr>
          <p:spPr>
            <a:xfrm>
              <a:off x="6477388" y="3477589"/>
              <a:ext cx="306024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C00000"/>
                  </a:solidFill>
                </a:rPr>
                <a:t>E</a:t>
              </a:r>
              <a:r>
                <a:rPr lang="en-US" altLang="zh-CN" b="1" dirty="0">
                  <a:solidFill>
                    <a:srgbClr val="C00000"/>
                  </a:solidFill>
                </a:rPr>
                <a:t>lection</a:t>
              </a:r>
              <a:r>
                <a:rPr lang="en-US" b="1" dirty="0">
                  <a:solidFill>
                    <a:srgbClr val="C00000"/>
                  </a:solidFill>
                </a:rPr>
                <a:t> Timeout</a:t>
              </a:r>
              <a:r>
                <a:rPr lang="zh-CN" altLang="en-US" b="1" dirty="0">
                  <a:solidFill>
                    <a:srgbClr val="C00000"/>
                  </a:solidFill>
                </a:rPr>
                <a:t>（</a:t>
              </a:r>
              <a:r>
                <a:rPr lang="en-US" altLang="zh-CN" b="1" i="1" dirty="0">
                  <a:solidFill>
                    <a:srgbClr val="C00000"/>
                  </a:solidFill>
                </a:rPr>
                <a:t>random</a:t>
              </a:r>
              <a:r>
                <a:rPr lang="en-US" altLang="zh-CN" b="1" dirty="0">
                  <a:solidFill>
                    <a:srgbClr val="C00000"/>
                  </a:solidFill>
                </a:rPr>
                <a:t> in 150~300ms</a:t>
              </a:r>
              <a:r>
                <a:rPr lang="zh-CN" altLang="en-US" b="1" dirty="0">
                  <a:solidFill>
                    <a:srgbClr val="C00000"/>
                  </a:solidFill>
                </a:rPr>
                <a:t>）</a:t>
              </a:r>
              <a:endParaRPr lang="en-US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0640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D1CE54FA-8DA3-4DB4-9C6B-1715CFC347B1}"/>
              </a:ext>
            </a:extLst>
          </p:cNvPr>
          <p:cNvGrpSpPr/>
          <p:nvPr/>
        </p:nvGrpSpPr>
        <p:grpSpPr>
          <a:xfrm>
            <a:off x="2725194" y="1308647"/>
            <a:ext cx="1296144" cy="1008112"/>
            <a:chOff x="2193768" y="1777380"/>
            <a:chExt cx="1296144" cy="1008112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6D5AAA4C-F771-4937-BDC4-DEC5B4F373A7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1C0DB291-E79A-48AD-930F-EE68EDD1C7B6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A247917D-6725-484C-8778-822DF4112BA0}"/>
              </a:ext>
            </a:extLst>
          </p:cNvPr>
          <p:cNvSpPr txBox="1"/>
          <p:nvPr/>
        </p:nvSpPr>
        <p:spPr>
          <a:xfrm>
            <a:off x="6241159" y="129022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BDFB2A83-31DF-4476-8C58-10E3FCA7844F}"/>
              </a:ext>
            </a:extLst>
          </p:cNvPr>
          <p:cNvGrpSpPr/>
          <p:nvPr/>
        </p:nvGrpSpPr>
        <p:grpSpPr>
          <a:xfrm>
            <a:off x="5076056" y="3518086"/>
            <a:ext cx="1296144" cy="1296144"/>
            <a:chOff x="3563888" y="3433564"/>
            <a:chExt cx="1296144" cy="1296144"/>
          </a:xfrm>
        </p:grpSpPr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AD966A88-B652-44B8-B899-4A0B5419512B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96" name="Oval 95">
                <a:extLst>
                  <a:ext uri="{FF2B5EF4-FFF2-40B4-BE49-F238E27FC236}">
                    <a16:creationId xmlns:a16="http://schemas.microsoft.com/office/drawing/2014/main" id="{74E47BD5-102D-4B09-A345-2C7D545DDD50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082AEF39-BE3E-4EAB-A91A-935D50C356EA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95" name="Block Arc 94">
              <a:extLst>
                <a:ext uri="{FF2B5EF4-FFF2-40B4-BE49-F238E27FC236}">
                  <a16:creationId xmlns:a16="http://schemas.microsoft.com/office/drawing/2014/main" id="{CE5BBDDF-166B-4F14-A1F2-4BE5B6A2D338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71" name="Block Arc 70">
            <a:extLst>
              <a:ext uri="{FF2B5EF4-FFF2-40B4-BE49-F238E27FC236}">
                <a16:creationId xmlns:a16="http://schemas.microsoft.com/office/drawing/2014/main" id="{192E5F51-9893-40D2-8D06-51D8BF7F4BB3}"/>
              </a:ext>
            </a:extLst>
          </p:cNvPr>
          <p:cNvSpPr/>
          <p:nvPr/>
        </p:nvSpPr>
        <p:spPr>
          <a:xfrm rot="5400000">
            <a:off x="5080010" y="3518086"/>
            <a:ext cx="1296144" cy="1296144"/>
          </a:xfrm>
          <a:prstGeom prst="blockArc">
            <a:avLst>
              <a:gd name="adj1" fmla="val 10800000"/>
              <a:gd name="adj2" fmla="val 14051589"/>
              <a:gd name="adj3" fmla="val 68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Election(3)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7E25390-A684-4244-BB50-D333AEE842A3}"/>
              </a:ext>
            </a:extLst>
          </p:cNvPr>
          <p:cNvGrpSpPr/>
          <p:nvPr/>
        </p:nvGrpSpPr>
        <p:grpSpPr>
          <a:xfrm>
            <a:off x="5075785" y="1159881"/>
            <a:ext cx="1296144" cy="1296144"/>
            <a:chOff x="3563888" y="3433564"/>
            <a:chExt cx="1296144" cy="1296144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9F44693B-F351-439F-BB75-D00295AFEA79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A90FE738-0D3D-48FA-8083-0FDF25CD9EEA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035AF6A-1D59-48AD-AB3B-3A29ABD3AD65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42" name="Block Arc 41">
              <a:extLst>
                <a:ext uri="{FF2B5EF4-FFF2-40B4-BE49-F238E27FC236}">
                  <a16:creationId xmlns:a16="http://schemas.microsoft.com/office/drawing/2014/main" id="{08D80CDE-4119-4FB3-B2DF-D3D09994F757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03" name="TextBox 102">
            <a:extLst>
              <a:ext uri="{FF2B5EF4-FFF2-40B4-BE49-F238E27FC236}">
                <a16:creationId xmlns:a16="http://schemas.microsoft.com/office/drawing/2014/main" id="{BDA56819-4587-4E67-96AA-2C27BB0FC49C}"/>
              </a:ext>
            </a:extLst>
          </p:cNvPr>
          <p:cNvSpPr txBox="1"/>
          <p:nvPr/>
        </p:nvSpPr>
        <p:spPr>
          <a:xfrm>
            <a:off x="5238279" y="2312009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479A3E3-13F8-4440-B6EF-675484F429A3}"/>
              </a:ext>
            </a:extLst>
          </p:cNvPr>
          <p:cNvSpPr txBox="1"/>
          <p:nvPr/>
        </p:nvSpPr>
        <p:spPr>
          <a:xfrm>
            <a:off x="5228976" y="4702295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DFC1314-9B6D-4169-A7D7-3597DED5475B}"/>
              </a:ext>
            </a:extLst>
          </p:cNvPr>
          <p:cNvSpPr txBox="1"/>
          <p:nvPr/>
        </p:nvSpPr>
        <p:spPr>
          <a:xfrm>
            <a:off x="6241159" y="128995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3</a:t>
            </a:r>
            <a:endParaRPr lang="en-US" sz="16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99D906F-98E6-4821-92E3-66112700906A}"/>
              </a:ext>
            </a:extLst>
          </p:cNvPr>
          <p:cNvSpPr txBox="1"/>
          <p:nvPr/>
        </p:nvSpPr>
        <p:spPr>
          <a:xfrm>
            <a:off x="6241159" y="1833081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760EF0E-A1EC-467A-8136-991FA25ECEDE}"/>
              </a:ext>
            </a:extLst>
          </p:cNvPr>
          <p:cNvGrpSpPr/>
          <p:nvPr/>
        </p:nvGrpSpPr>
        <p:grpSpPr>
          <a:xfrm>
            <a:off x="2730099" y="1304137"/>
            <a:ext cx="1296144" cy="1008112"/>
            <a:chOff x="2193768" y="1777380"/>
            <a:chExt cx="1296144" cy="1008112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A729CB8C-F030-40A9-962F-9AB0DF8CF27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9E481FF8-3A38-4AAD-9C1D-0FF1B7C4E799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710034AD-0B76-4AF7-B4D2-C9DD242AF863}"/>
              </a:ext>
            </a:extLst>
          </p:cNvPr>
          <p:cNvSpPr txBox="1"/>
          <p:nvPr/>
        </p:nvSpPr>
        <p:spPr>
          <a:xfrm>
            <a:off x="2922180" y="4704371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D</a:t>
            </a: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0ABE24D-C02C-442A-A8C3-E7A6EDC1A157}"/>
              </a:ext>
            </a:extLst>
          </p:cNvPr>
          <p:cNvGrpSpPr/>
          <p:nvPr/>
        </p:nvGrpSpPr>
        <p:grpSpPr>
          <a:xfrm>
            <a:off x="2730099" y="3662342"/>
            <a:ext cx="1296144" cy="1008112"/>
            <a:chOff x="2193768" y="1777380"/>
            <a:chExt cx="1296144" cy="1008112"/>
          </a:xfrm>
        </p:grpSpPr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D8DEE1F0-0F5F-425A-93AE-B84EDB963DE7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B901E5F9-944A-4A00-B6FD-E766208F2369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45C87E20-C2EE-48FE-864B-0DE5C0717D3D}"/>
              </a:ext>
            </a:extLst>
          </p:cNvPr>
          <p:cNvGrpSpPr/>
          <p:nvPr/>
        </p:nvGrpSpPr>
        <p:grpSpPr>
          <a:xfrm>
            <a:off x="3852764" y="1308716"/>
            <a:ext cx="1584173" cy="643138"/>
            <a:chOff x="5004051" y="2360447"/>
            <a:chExt cx="1584173" cy="643138"/>
          </a:xfrm>
        </p:grpSpPr>
        <p:sp>
          <p:nvSpPr>
            <p:cNvPr id="36" name="Arrow: Right 35">
              <a:extLst>
                <a:ext uri="{FF2B5EF4-FFF2-40B4-BE49-F238E27FC236}">
                  <a16:creationId xmlns:a16="http://schemas.microsoft.com/office/drawing/2014/main" id="{42885E60-CD8B-4411-B313-1D151CABEDA1}"/>
                </a:ext>
              </a:extLst>
            </p:cNvPr>
            <p:cNvSpPr/>
            <p:nvPr/>
          </p:nvSpPr>
          <p:spPr>
            <a:xfrm>
              <a:off x="5364090" y="2683565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2FB851A-D519-422F-B15F-DA37AA472690}"/>
                </a:ext>
              </a:extLst>
            </p:cNvPr>
            <p:cNvSpPr txBox="1"/>
            <p:nvPr/>
          </p:nvSpPr>
          <p:spPr>
            <a:xfrm>
              <a:off x="5004051" y="2360447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032CC607-66FA-4200-8319-80CEB53E3F5A}"/>
              </a:ext>
            </a:extLst>
          </p:cNvPr>
          <p:cNvGrpSpPr/>
          <p:nvPr/>
        </p:nvGrpSpPr>
        <p:grpSpPr>
          <a:xfrm rot="2775509">
            <a:off x="4109281" y="2461515"/>
            <a:ext cx="1574222" cy="738820"/>
            <a:chOff x="3493646" y="2703703"/>
            <a:chExt cx="1858886" cy="738820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BC583E3F-203A-4950-9184-A843E7E239C2}"/>
                </a:ext>
              </a:extLst>
            </p:cNvPr>
            <p:cNvSpPr/>
            <p:nvPr/>
          </p:nvSpPr>
          <p:spPr>
            <a:xfrm>
              <a:off x="3526902" y="3122503"/>
              <a:ext cx="1792375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AAEBF9B-8606-4F9C-A2A1-6990A9150C42}"/>
                </a:ext>
              </a:extLst>
            </p:cNvPr>
            <p:cNvSpPr txBox="1"/>
            <p:nvPr/>
          </p:nvSpPr>
          <p:spPr>
            <a:xfrm>
              <a:off x="3493646" y="2703703"/>
              <a:ext cx="185888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  <a:p>
              <a:pPr algn="ctr"/>
              <a:r>
                <a:rPr lang="en-US" sz="1400" dirty="0"/>
                <a:t>T</a:t>
              </a:r>
              <a:r>
                <a:rPr lang="en-US" altLang="zh-CN" sz="1400" dirty="0"/>
                <a:t>erm: 3</a:t>
              </a:r>
              <a:endParaRPr lang="en-US" sz="1400" dirty="0"/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2FF1DBCB-8F16-40CD-A9AA-5FEDCADE49C2}"/>
              </a:ext>
            </a:extLst>
          </p:cNvPr>
          <p:cNvSpPr txBox="1"/>
          <p:nvPr/>
        </p:nvSpPr>
        <p:spPr>
          <a:xfrm>
            <a:off x="1296733" y="118218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3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1ADE42E8-29EC-4159-A2B6-C65694E2E8F4}"/>
              </a:ext>
            </a:extLst>
          </p:cNvPr>
          <p:cNvSpPr txBox="1"/>
          <p:nvPr/>
        </p:nvSpPr>
        <p:spPr>
          <a:xfrm>
            <a:off x="1296733" y="172531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1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C12BA9BC-1E5C-485E-8F64-12A80D083AFA}"/>
              </a:ext>
            </a:extLst>
          </p:cNvPr>
          <p:cNvSpPr/>
          <p:nvPr/>
        </p:nvSpPr>
        <p:spPr>
          <a:xfrm rot="10800000">
            <a:off x="4206784" y="1961176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Arrow: Right 59">
            <a:extLst>
              <a:ext uri="{FF2B5EF4-FFF2-40B4-BE49-F238E27FC236}">
                <a16:creationId xmlns:a16="http://schemas.microsoft.com/office/drawing/2014/main" id="{34ECD1AF-8493-4C34-8FD3-2C7650C501F9}"/>
              </a:ext>
            </a:extLst>
          </p:cNvPr>
          <p:cNvSpPr/>
          <p:nvPr/>
        </p:nvSpPr>
        <p:spPr>
          <a:xfrm rot="13597251">
            <a:off x="3775504" y="3051713"/>
            <a:ext cx="151456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C92A8A36-CEF6-413E-858A-AB649368134A}"/>
              </a:ext>
            </a:extLst>
          </p:cNvPr>
          <p:cNvSpPr txBox="1"/>
          <p:nvPr/>
        </p:nvSpPr>
        <p:spPr>
          <a:xfrm>
            <a:off x="6050836" y="4553861"/>
            <a:ext cx="2625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It’s a new term,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can vote for others</a:t>
            </a:r>
          </a:p>
        </p:txBody>
      </p:sp>
      <p:sp>
        <p:nvSpPr>
          <p:cNvPr id="58" name="Block Arc 57">
            <a:extLst>
              <a:ext uri="{FF2B5EF4-FFF2-40B4-BE49-F238E27FC236}">
                <a16:creationId xmlns:a16="http://schemas.microsoft.com/office/drawing/2014/main" id="{C026D007-21C2-4D0E-A612-920F3B10E69A}"/>
              </a:ext>
            </a:extLst>
          </p:cNvPr>
          <p:cNvSpPr/>
          <p:nvPr/>
        </p:nvSpPr>
        <p:spPr>
          <a:xfrm rot="5400000">
            <a:off x="2737553" y="3516188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1" name="Block Arc 60">
            <a:extLst>
              <a:ext uri="{FF2B5EF4-FFF2-40B4-BE49-F238E27FC236}">
                <a16:creationId xmlns:a16="http://schemas.microsoft.com/office/drawing/2014/main" id="{BBF7092A-B1DF-484F-BFB0-EAC5CA1917DF}"/>
              </a:ext>
            </a:extLst>
          </p:cNvPr>
          <p:cNvSpPr/>
          <p:nvPr/>
        </p:nvSpPr>
        <p:spPr>
          <a:xfrm rot="5400000">
            <a:off x="2734479" y="1156826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FABFA32-4977-4718-85E7-69D181999CB1}"/>
              </a:ext>
            </a:extLst>
          </p:cNvPr>
          <p:cNvSpPr txBox="1"/>
          <p:nvPr/>
        </p:nvSpPr>
        <p:spPr>
          <a:xfrm>
            <a:off x="1296733" y="3527056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C00000"/>
                </a:solidFill>
              </a:rPr>
              <a:t>Current term number: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FC821F02-6C09-4189-8B48-C113990C621A}"/>
              </a:ext>
            </a:extLst>
          </p:cNvPr>
          <p:cNvSpPr txBox="1"/>
          <p:nvPr/>
        </p:nvSpPr>
        <p:spPr>
          <a:xfrm>
            <a:off x="1296733" y="407018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D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2</a:t>
            </a:r>
            <a:endParaRPr lang="en-US" sz="1600" dirty="0">
              <a:solidFill>
                <a:srgbClr val="C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BDD8CB51-805C-40D8-BF92-AF07B501A32C}"/>
              </a:ext>
            </a:extLst>
          </p:cNvPr>
          <p:cNvSpPr txBox="1"/>
          <p:nvPr/>
        </p:nvSpPr>
        <p:spPr>
          <a:xfrm>
            <a:off x="2039314" y="231519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8BD812E-2EEC-427B-8BEE-90991793A69D}"/>
              </a:ext>
            </a:extLst>
          </p:cNvPr>
          <p:cNvGrpSpPr/>
          <p:nvPr/>
        </p:nvGrpSpPr>
        <p:grpSpPr>
          <a:xfrm rot="5400000">
            <a:off x="2855168" y="2529007"/>
            <a:ext cx="1584173" cy="803818"/>
            <a:chOff x="5004054" y="2199767"/>
            <a:chExt cx="1584173" cy="803818"/>
          </a:xfrm>
        </p:grpSpPr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B9A6443F-3858-4508-A835-E30F9F969130}"/>
                </a:ext>
              </a:extLst>
            </p:cNvPr>
            <p:cNvSpPr/>
            <p:nvPr/>
          </p:nvSpPr>
          <p:spPr>
            <a:xfrm>
              <a:off x="5364090" y="2683565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727EDC3-1495-411D-BDF7-A412B5BD647A}"/>
                </a:ext>
              </a:extLst>
            </p:cNvPr>
            <p:cNvSpPr txBox="1"/>
            <p:nvPr/>
          </p:nvSpPr>
          <p:spPr>
            <a:xfrm>
              <a:off x="5004054" y="2199767"/>
              <a:ext cx="158417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  <a:p>
              <a:pPr algn="ctr"/>
              <a:r>
                <a:rPr lang="en-US" sz="1400" dirty="0"/>
                <a:t>T</a:t>
              </a:r>
              <a:r>
                <a:rPr lang="en-US" altLang="zh-CN" sz="1400" dirty="0"/>
                <a:t>erm: 3</a:t>
              </a:r>
              <a:endParaRPr lang="en-US" sz="1400" dirty="0"/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46F750DF-97E6-462A-9C6D-4972408F58D6}"/>
              </a:ext>
            </a:extLst>
          </p:cNvPr>
          <p:cNvSpPr txBox="1"/>
          <p:nvPr/>
        </p:nvSpPr>
        <p:spPr>
          <a:xfrm>
            <a:off x="6227913" y="366179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2</a:t>
            </a:r>
            <a:endParaRPr lang="en-US" sz="1600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F5F489A-8E12-4812-B094-DFD6CCD4B193}"/>
              </a:ext>
            </a:extLst>
          </p:cNvPr>
          <p:cNvSpPr txBox="1"/>
          <p:nvPr/>
        </p:nvSpPr>
        <p:spPr>
          <a:xfrm>
            <a:off x="6227913" y="4204924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D</a:t>
            </a:r>
            <a:endParaRPr lang="en-US" sz="1600" dirty="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C8B2EA2-5334-4850-BF1B-32430867AA2E}"/>
              </a:ext>
            </a:extLst>
          </p:cNvPr>
          <p:cNvSpPr txBox="1"/>
          <p:nvPr/>
        </p:nvSpPr>
        <p:spPr>
          <a:xfrm>
            <a:off x="6227913" y="365986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3</a:t>
            </a:r>
            <a:endParaRPr lang="en-US" sz="1600" dirty="0"/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51BEC410-4198-4244-9BBF-EF8D07BE4198}"/>
              </a:ext>
            </a:extLst>
          </p:cNvPr>
          <p:cNvSpPr txBox="1"/>
          <p:nvPr/>
        </p:nvSpPr>
        <p:spPr>
          <a:xfrm>
            <a:off x="6227913" y="4202987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5E67C776-553A-46E2-B3E2-4BED20F78783}"/>
              </a:ext>
            </a:extLst>
          </p:cNvPr>
          <p:cNvSpPr txBox="1"/>
          <p:nvPr/>
        </p:nvSpPr>
        <p:spPr>
          <a:xfrm>
            <a:off x="554480" y="4901093"/>
            <a:ext cx="24034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Discover new </a:t>
            </a:r>
            <a:r>
              <a:rPr lang="en-US" altLang="zh-CN" sz="1600" b="1" dirty="0">
                <a:solidFill>
                  <a:srgbClr val="C00000"/>
                </a:solidFill>
              </a:rPr>
              <a:t>term</a:t>
            </a:r>
            <a:r>
              <a:rPr lang="en-US" sz="1600" b="1" dirty="0">
                <a:solidFill>
                  <a:srgbClr val="C00000"/>
                </a:solidFill>
              </a:rPr>
              <a:t>,</a:t>
            </a:r>
          </a:p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Revert to follower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83" name="Arrow: Right 82">
            <a:extLst>
              <a:ext uri="{FF2B5EF4-FFF2-40B4-BE49-F238E27FC236}">
                <a16:creationId xmlns:a16="http://schemas.microsoft.com/office/drawing/2014/main" id="{04BF8DE0-FE66-406E-B24F-33266A5FD92C}"/>
              </a:ext>
            </a:extLst>
          </p:cNvPr>
          <p:cNvSpPr/>
          <p:nvPr/>
        </p:nvSpPr>
        <p:spPr>
          <a:xfrm rot="16200000">
            <a:off x="2713949" y="2807020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353E500-1C94-4DAE-89A0-FAB1CA5302F0}"/>
              </a:ext>
            </a:extLst>
          </p:cNvPr>
          <p:cNvSpPr txBox="1"/>
          <p:nvPr/>
        </p:nvSpPr>
        <p:spPr>
          <a:xfrm>
            <a:off x="1300687" y="365986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3</a:t>
            </a:r>
            <a:endParaRPr lang="en-US" sz="1600" dirty="0"/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464702E1-A3CC-49E6-9DB6-F020EAA89646}"/>
              </a:ext>
            </a:extLst>
          </p:cNvPr>
          <p:cNvSpPr txBox="1"/>
          <p:nvPr/>
        </p:nvSpPr>
        <p:spPr>
          <a:xfrm>
            <a:off x="1300687" y="4202987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voteFor</a:t>
            </a:r>
            <a:r>
              <a:rPr lang="en-US" altLang="zh-CN" sz="1600" dirty="0"/>
              <a:t>: A</a:t>
            </a:r>
            <a:endParaRPr lang="en-US" sz="1600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12B3AD5D-28E8-4727-95FE-BA61AA3FA08C}"/>
              </a:ext>
            </a:extLst>
          </p:cNvPr>
          <p:cNvSpPr txBox="1"/>
          <p:nvPr/>
        </p:nvSpPr>
        <p:spPr>
          <a:xfrm>
            <a:off x="1294513" y="1724982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voteFor</a:t>
            </a:r>
            <a:r>
              <a:rPr lang="en-US" altLang="zh-CN" sz="1600" dirty="0">
                <a:solidFill>
                  <a:srgbClr val="C00000"/>
                </a:solidFill>
              </a:rPr>
              <a:t>: A</a:t>
            </a:r>
          </a:p>
          <a:p>
            <a:pPr algn="ctr"/>
            <a:r>
              <a:rPr lang="en-US" altLang="zh-CN" sz="1600" dirty="0" err="1">
                <a:solidFill>
                  <a:srgbClr val="C00000"/>
                </a:solidFill>
              </a:rPr>
              <a:t>voteCount</a:t>
            </a:r>
            <a:r>
              <a:rPr lang="en-US" altLang="zh-CN" sz="1600" dirty="0">
                <a:solidFill>
                  <a:srgbClr val="C00000"/>
                </a:solidFill>
              </a:rPr>
              <a:t>: 4</a:t>
            </a:r>
            <a:endParaRPr lang="en-US" sz="1600" dirty="0">
              <a:solidFill>
                <a:srgbClr val="C00000"/>
              </a:solidFill>
            </a:endParaRP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9193AA0C-1708-48E0-88B7-E9DDC0BF4C58}"/>
              </a:ext>
            </a:extLst>
          </p:cNvPr>
          <p:cNvGrpSpPr/>
          <p:nvPr/>
        </p:nvGrpSpPr>
        <p:grpSpPr>
          <a:xfrm>
            <a:off x="2741508" y="3518086"/>
            <a:ext cx="1296144" cy="1296144"/>
            <a:chOff x="3563888" y="3433564"/>
            <a:chExt cx="1296144" cy="1296144"/>
          </a:xfrm>
        </p:grpSpPr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150D3B07-E6DA-482A-9FDF-EFEF7F5A76B8}"/>
                </a:ext>
              </a:extLst>
            </p:cNvPr>
            <p:cNvGrpSpPr/>
            <p:nvPr/>
          </p:nvGrpSpPr>
          <p:grpSpPr>
            <a:xfrm>
              <a:off x="3707904" y="3577580"/>
              <a:ext cx="1008112" cy="1008112"/>
              <a:chOff x="3575720" y="3577580"/>
              <a:chExt cx="1008112" cy="1008112"/>
            </a:xfrm>
          </p:grpSpPr>
          <p:sp>
            <p:nvSpPr>
              <p:cNvPr id="108" name="Oval 107">
                <a:extLst>
                  <a:ext uri="{FF2B5EF4-FFF2-40B4-BE49-F238E27FC236}">
                    <a16:creationId xmlns:a16="http://schemas.microsoft.com/office/drawing/2014/main" id="{37041623-68C5-4521-A777-A9A0FD9D4EC6}"/>
                  </a:ext>
                </a:extLst>
              </p:cNvPr>
              <p:cNvSpPr/>
              <p:nvPr/>
            </p:nvSpPr>
            <p:spPr>
              <a:xfrm>
                <a:off x="3575720" y="35775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TextBox 108">
                <a:extLst>
                  <a:ext uri="{FF2B5EF4-FFF2-40B4-BE49-F238E27FC236}">
                    <a16:creationId xmlns:a16="http://schemas.microsoft.com/office/drawing/2014/main" id="{9E81B499-8F12-40C6-A76D-E3A18F5B7374}"/>
                  </a:ext>
                </a:extLst>
              </p:cNvPr>
              <p:cNvSpPr txBox="1"/>
              <p:nvPr/>
            </p:nvSpPr>
            <p:spPr>
              <a:xfrm>
                <a:off x="3575720" y="3896970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  <p:sp>
          <p:nvSpPr>
            <p:cNvPr id="106" name="Block Arc 105">
              <a:extLst>
                <a:ext uri="{FF2B5EF4-FFF2-40B4-BE49-F238E27FC236}">
                  <a16:creationId xmlns:a16="http://schemas.microsoft.com/office/drawing/2014/main" id="{1D2DBA17-F27A-4DD8-8EC3-77CD0CBC105F}"/>
                </a:ext>
              </a:extLst>
            </p:cNvPr>
            <p:cNvSpPr/>
            <p:nvPr/>
          </p:nvSpPr>
          <p:spPr>
            <a:xfrm rot="5400000">
              <a:off x="3563888" y="3433564"/>
              <a:ext cx="1296144" cy="1296144"/>
            </a:xfrm>
            <a:prstGeom prst="blockArc">
              <a:avLst>
                <a:gd name="adj1" fmla="val 10800000"/>
                <a:gd name="adj2" fmla="val 14051589"/>
                <a:gd name="adj3" fmla="val 681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110" name="TextBox 109">
            <a:extLst>
              <a:ext uri="{FF2B5EF4-FFF2-40B4-BE49-F238E27FC236}">
                <a16:creationId xmlns:a16="http://schemas.microsoft.com/office/drawing/2014/main" id="{8214D5B9-530A-422E-BA64-9C3F117191B9}"/>
              </a:ext>
            </a:extLst>
          </p:cNvPr>
          <p:cNvSpPr txBox="1"/>
          <p:nvPr/>
        </p:nvSpPr>
        <p:spPr>
          <a:xfrm>
            <a:off x="6418286" y="2604858"/>
            <a:ext cx="2163164" cy="656077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RAFT </a:t>
            </a:r>
            <a:r>
              <a:rPr lang="en-US" altLang="zh-CN" sz="1600" b="1" dirty="0">
                <a:solidFill>
                  <a:schemeClr val="bg1"/>
                </a:solidFill>
              </a:rPr>
              <a:t>prefer odd servers in cluster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52E25C92-1C7F-4B5A-91B1-5A340D993D85}"/>
              </a:ext>
            </a:extLst>
          </p:cNvPr>
          <p:cNvSpPr/>
          <p:nvPr/>
        </p:nvSpPr>
        <p:spPr>
          <a:xfrm>
            <a:off x="686987" y="2640483"/>
            <a:ext cx="264027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2" algn="ctr"/>
            <a:r>
              <a:rPr lang="en-US" sz="1600" b="1" dirty="0">
                <a:solidFill>
                  <a:srgbClr val="C00000"/>
                </a:solidFill>
              </a:rPr>
              <a:t>Add term and begin </a:t>
            </a:r>
          </a:p>
          <a:p>
            <a:pPr marL="0" lvl="2" algn="ctr"/>
            <a:r>
              <a:rPr lang="en-US" sz="1600" b="1" dirty="0">
                <a:solidFill>
                  <a:srgbClr val="C00000"/>
                </a:solidFill>
              </a:rPr>
              <a:t>a new election again!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13FF39A8-161A-4113-96CB-91D55752F95A}"/>
              </a:ext>
            </a:extLst>
          </p:cNvPr>
          <p:cNvSpPr txBox="1"/>
          <p:nvPr/>
        </p:nvSpPr>
        <p:spPr>
          <a:xfrm>
            <a:off x="500980" y="4637360"/>
            <a:ext cx="240344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err="1">
                <a:solidFill>
                  <a:srgbClr val="C00000"/>
                </a:solidFill>
              </a:rPr>
              <a:t>R</a:t>
            </a:r>
            <a:r>
              <a:rPr lang="en-US" altLang="zh-CN" sz="1400" b="1" dirty="0" err="1">
                <a:solidFill>
                  <a:srgbClr val="C00000"/>
                </a:solidFill>
              </a:rPr>
              <a:t>equestVote</a:t>
            </a:r>
            <a:r>
              <a:rPr lang="en-US" sz="1400" b="1" dirty="0">
                <a:solidFill>
                  <a:srgbClr val="C00000"/>
                </a:solidFill>
              </a:rPr>
              <a:t> </a:t>
            </a:r>
            <a:r>
              <a:rPr lang="en-US" altLang="zh-CN" sz="1400" b="1" dirty="0">
                <a:solidFill>
                  <a:srgbClr val="C00000"/>
                </a:solidFill>
              </a:rPr>
              <a:t>term</a:t>
            </a:r>
            <a:r>
              <a:rPr lang="zh-CN" altLang="en-US" sz="1400" b="1" dirty="0">
                <a:solidFill>
                  <a:srgbClr val="C00000"/>
                </a:solidFill>
              </a:rPr>
              <a:t>＞</a:t>
            </a:r>
            <a:r>
              <a:rPr lang="en-US" altLang="zh-CN" sz="1400" b="1" dirty="0">
                <a:solidFill>
                  <a:srgbClr val="C00000"/>
                </a:solidFill>
              </a:rPr>
              <a:t>self</a:t>
            </a:r>
            <a:endParaRPr lang="en-US" sz="1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800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126" grpId="0"/>
      <p:bldP spid="55" grpId="0"/>
      <p:bldP spid="59" grpId="0" animBg="1"/>
      <p:bldP spid="60" grpId="0" animBg="1"/>
      <p:bldP spid="62" grpId="0"/>
      <p:bldP spid="58" grpId="0" animBg="1"/>
      <p:bldP spid="61" grpId="0" animBg="1"/>
      <p:bldP spid="64" grpId="0"/>
      <p:bldP spid="65" grpId="0"/>
      <p:bldP spid="80" grpId="0"/>
      <p:bldP spid="81" grpId="0"/>
      <p:bldP spid="99" grpId="0"/>
      <p:bldP spid="107" grpId="0"/>
      <p:bldP spid="82" grpId="0"/>
      <p:bldP spid="83" grpId="0" animBg="1"/>
      <p:bldP spid="84" grpId="0"/>
      <p:bldP spid="85" grpId="0"/>
      <p:bldP spid="100" grpId="0"/>
      <p:bldP spid="110" grpId="0" animBg="1"/>
      <p:bldP spid="6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Leader election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3C6CD4-F019-4D96-8373-D5C4AFBF3CE6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State: leader, follower, candidate</a:t>
            </a:r>
          </a:p>
        </p:txBody>
      </p:sp>
      <p:pic>
        <p:nvPicPr>
          <p:cNvPr id="23" name="Picture 22" descr="Diagram&#10;&#10;Description automatically generated">
            <a:extLst>
              <a:ext uri="{FF2B5EF4-FFF2-40B4-BE49-F238E27FC236}">
                <a16:creationId xmlns:a16="http://schemas.microsoft.com/office/drawing/2014/main" id="{E31AEA8A-EEE5-49E4-9ABA-A31C3CFC8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1928058"/>
            <a:ext cx="5770984" cy="24854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D2EB601-5013-4F76-82C1-295D986958A8}"/>
              </a:ext>
            </a:extLst>
          </p:cNvPr>
          <p:cNvSpPr txBox="1"/>
          <p:nvPr/>
        </p:nvSpPr>
        <p:spPr>
          <a:xfrm>
            <a:off x="462816" y="4648796"/>
            <a:ext cx="2453000" cy="394210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</a:rPr>
              <a:t>$1: Election Safety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8446EB6-08BF-403F-B881-75F275D9DA92}"/>
              </a:ext>
            </a:extLst>
          </p:cNvPr>
          <p:cNvSpPr txBox="1"/>
          <p:nvPr/>
        </p:nvSpPr>
        <p:spPr>
          <a:xfrm>
            <a:off x="2915816" y="4661235"/>
            <a:ext cx="5765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At most one leader can be elected in a given term.</a:t>
            </a:r>
          </a:p>
        </p:txBody>
      </p:sp>
    </p:spTree>
    <p:extLst>
      <p:ext uri="{BB962C8B-B14F-4D97-AF65-F5344CB8AC3E}">
        <p14:creationId xmlns:p14="http://schemas.microsoft.com/office/powerpoint/2010/main" val="906279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Log replication</a:t>
            </a:r>
            <a:endParaRPr kumimoji="1" lang="en-US" sz="32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28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14409631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altLang="zh-CN" sz="3200" dirty="0"/>
              <a:t>og replication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8BE4EAF-CD43-44A3-9627-5D6095CFE7AF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09244" cy="403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Now we have elected a “Leader” and we can work.</a:t>
            </a:r>
          </a:p>
          <a:p>
            <a:pPr lvl="1"/>
            <a:r>
              <a:rPr lang="en-US" i="1" dirty="0"/>
              <a:t>The leader handles all client requests</a:t>
            </a:r>
          </a:p>
          <a:p>
            <a:pPr lvl="1"/>
            <a:r>
              <a:rPr lang="en-US" b="0" i="1" dirty="0"/>
              <a:t>If a client contacts a follower, the follower redirects it to the leader.</a:t>
            </a:r>
            <a:endParaRPr lang="en-US" sz="1800" b="0" i="1" dirty="0"/>
          </a:p>
          <a:p>
            <a:r>
              <a:rPr lang="en-US" b="0" dirty="0"/>
              <a:t>How to maintain consistency?</a:t>
            </a:r>
          </a:p>
          <a:p>
            <a:pPr lvl="1"/>
            <a:r>
              <a:rPr lang="en-US" i="1" dirty="0"/>
              <a:t>L</a:t>
            </a:r>
            <a:r>
              <a:rPr lang="en-US" b="0" i="1" dirty="0"/>
              <a:t>eader and followers execute client requests in the same order</a:t>
            </a:r>
          </a:p>
          <a:p>
            <a:pPr lvl="2"/>
            <a:r>
              <a:rPr lang="en-US" sz="1800" b="0" i="1" dirty="0"/>
              <a:t>State machine</a:t>
            </a:r>
          </a:p>
          <a:p>
            <a:pPr lvl="1"/>
            <a:r>
              <a:rPr lang="en-US" b="0" i="1" dirty="0"/>
              <a:t>Leader sends </a:t>
            </a:r>
            <a:r>
              <a:rPr lang="en-US" b="0" i="1" dirty="0" err="1"/>
              <a:t>AppendEntries</a:t>
            </a:r>
            <a:r>
              <a:rPr lang="en-US" b="0" i="1" dirty="0"/>
              <a:t> RPC to followers to do replication</a:t>
            </a:r>
          </a:p>
          <a:p>
            <a:pPr lvl="2"/>
            <a:r>
              <a:rPr lang="en-US" sz="1800" i="1" dirty="0"/>
              <a:t>Log entry</a:t>
            </a:r>
            <a:endParaRPr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178850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and Log entry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93E6CF5B-EA96-482E-B5EF-B5AC9E0FC4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839" y="1633364"/>
            <a:ext cx="4270177" cy="2594033"/>
          </a:xfrm>
          <a:prstGeom prst="rect">
            <a:avLst/>
          </a:prstGeom>
        </p:spPr>
      </p:pic>
      <p:pic>
        <p:nvPicPr>
          <p:cNvPr id="9" name="Picture 8" descr="Table&#10;&#10;Description automatically generated">
            <a:extLst>
              <a:ext uri="{FF2B5EF4-FFF2-40B4-BE49-F238E27FC236}">
                <a16:creationId xmlns:a16="http://schemas.microsoft.com/office/drawing/2014/main" id="{149E5D2C-6CC1-4649-AFF7-C99FBDDBE2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633365"/>
            <a:ext cx="3563048" cy="26797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116DF58-42D9-4DBE-A200-3268497A7B86}"/>
              </a:ext>
            </a:extLst>
          </p:cNvPr>
          <p:cNvSpPr txBox="1"/>
          <p:nvPr/>
        </p:nvSpPr>
        <p:spPr>
          <a:xfrm>
            <a:off x="696705" y="1085211"/>
            <a:ext cx="41179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Same begin state + Same execute order = Same end state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920EA65C-C32B-4DA9-8739-393C87C4E6B3}"/>
              </a:ext>
            </a:extLst>
          </p:cNvPr>
          <p:cNvSpPr/>
          <p:nvPr/>
        </p:nvSpPr>
        <p:spPr>
          <a:xfrm>
            <a:off x="4932039" y="1630313"/>
            <a:ext cx="454255" cy="271590"/>
          </a:xfrm>
          <a:prstGeom prst="roundRect">
            <a:avLst>
              <a:gd name="adj" fmla="val 21321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EB5E48C-B060-4EAC-AADD-A7A38B708AB8}"/>
              </a:ext>
            </a:extLst>
          </p:cNvPr>
          <p:cNvGrpSpPr/>
          <p:nvPr/>
        </p:nvGrpSpPr>
        <p:grpSpPr>
          <a:xfrm>
            <a:off x="5060722" y="953145"/>
            <a:ext cx="1490470" cy="571956"/>
            <a:chOff x="6134141" y="3474285"/>
            <a:chExt cx="1490470" cy="571956"/>
          </a:xfrm>
        </p:grpSpPr>
        <p:sp>
          <p:nvSpPr>
            <p:cNvPr id="13" name="Arrow: Right 12">
              <a:extLst>
                <a:ext uri="{FF2B5EF4-FFF2-40B4-BE49-F238E27FC236}">
                  <a16:creationId xmlns:a16="http://schemas.microsoft.com/office/drawing/2014/main" id="{ABB89A20-1D4E-4982-9ED4-F0C108E5FEC9}"/>
                </a:ext>
              </a:extLst>
            </p:cNvPr>
            <p:cNvSpPr/>
            <p:nvPr/>
          </p:nvSpPr>
          <p:spPr>
            <a:xfrm rot="8685808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E8006F7-E156-4989-9B27-F069F7C4E8A7}"/>
                </a:ext>
              </a:extLst>
            </p:cNvPr>
            <p:cNvSpPr txBox="1"/>
            <p:nvPr/>
          </p:nvSpPr>
          <p:spPr>
            <a:xfrm>
              <a:off x="6134141" y="3474285"/>
              <a:ext cx="1490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Log Index</a:t>
              </a:r>
            </a:p>
          </p:txBody>
        </p:sp>
      </p:grp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89B9642-6EB0-47DE-860E-AC49A8552502}"/>
              </a:ext>
            </a:extLst>
          </p:cNvPr>
          <p:cNvSpPr/>
          <p:nvPr/>
        </p:nvSpPr>
        <p:spPr>
          <a:xfrm>
            <a:off x="7164288" y="1901903"/>
            <a:ext cx="432048" cy="432048"/>
          </a:xfrm>
          <a:prstGeom prst="roundRect">
            <a:avLst>
              <a:gd name="adj" fmla="val 21321"/>
            </a:avLst>
          </a:prstGeom>
          <a:noFill/>
          <a:ln w="57150"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A969565-1526-4584-B8D5-D4B03A8DCBC6}"/>
              </a:ext>
            </a:extLst>
          </p:cNvPr>
          <p:cNvGrpSpPr/>
          <p:nvPr/>
        </p:nvGrpSpPr>
        <p:grpSpPr>
          <a:xfrm>
            <a:off x="7307574" y="1208322"/>
            <a:ext cx="1490470" cy="571956"/>
            <a:chOff x="6134141" y="3474285"/>
            <a:chExt cx="1490470" cy="571956"/>
          </a:xfrm>
        </p:grpSpPr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E9CB01FF-CB14-496A-AECC-CB70C6265384}"/>
                </a:ext>
              </a:extLst>
            </p:cNvPr>
            <p:cNvSpPr/>
            <p:nvPr/>
          </p:nvSpPr>
          <p:spPr>
            <a:xfrm rot="8685808">
              <a:off x="6365499" y="3866425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1A04941-0537-4704-B0E9-D7A6DD8B191A}"/>
                </a:ext>
              </a:extLst>
            </p:cNvPr>
            <p:cNvSpPr txBox="1"/>
            <p:nvPr/>
          </p:nvSpPr>
          <p:spPr>
            <a:xfrm>
              <a:off x="6134141" y="3474285"/>
              <a:ext cx="14904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Term number</a:t>
              </a:r>
            </a:p>
          </p:txBody>
        </p:sp>
      </p:grp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D3A5E48B-7421-46B0-811B-8F1277B2E3EE}"/>
              </a:ext>
            </a:extLst>
          </p:cNvPr>
          <p:cNvSpPr txBox="1">
            <a:spLocks/>
          </p:cNvSpPr>
          <p:nvPr/>
        </p:nvSpPr>
        <p:spPr>
          <a:xfrm>
            <a:off x="360000" y="4369668"/>
            <a:ext cx="8326800" cy="983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b="0" dirty="0"/>
              <a:t>Committed:  once the leader has replicated the log entry on majority servers</a:t>
            </a:r>
          </a:p>
          <a:p>
            <a:r>
              <a:rPr lang="en-US" sz="1800" b="0" dirty="0"/>
              <a:t>Applied: once the server applied the log entry to state machine</a:t>
            </a:r>
          </a:p>
        </p:txBody>
      </p:sp>
    </p:spTree>
    <p:extLst>
      <p:ext uri="{BB962C8B-B14F-4D97-AF65-F5344CB8AC3E}">
        <p14:creationId xmlns:p14="http://schemas.microsoft.com/office/powerpoint/2010/main" val="1259836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1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replication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0BDFC768-B185-4136-A831-71272F3531B6}"/>
              </a:ext>
            </a:extLst>
          </p:cNvPr>
          <p:cNvGrpSpPr/>
          <p:nvPr/>
        </p:nvGrpSpPr>
        <p:grpSpPr>
          <a:xfrm>
            <a:off x="5724128" y="3505572"/>
            <a:ext cx="1296144" cy="1296144"/>
            <a:chOff x="2195736" y="1633364"/>
            <a:chExt cx="1296144" cy="1296144"/>
          </a:xfrm>
        </p:grpSpPr>
        <p:sp>
          <p:nvSpPr>
            <p:cNvPr id="55" name="Block Arc 54">
              <a:extLst>
                <a:ext uri="{FF2B5EF4-FFF2-40B4-BE49-F238E27FC236}">
                  <a16:creationId xmlns:a16="http://schemas.microsoft.com/office/drawing/2014/main" id="{9EFAF7BB-5931-4D63-B78C-B5C041A7934D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B1A74D57-03C7-4FE5-A058-A544800DD10C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04CF7C0C-1D8C-4D7E-AA59-862D1149FF3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CA1DD078-F929-4358-990C-F6D615E2A172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65122A13-73C8-431C-B681-D059D64D49DC}"/>
              </a:ext>
            </a:extLst>
          </p:cNvPr>
          <p:cNvGrpSpPr/>
          <p:nvPr/>
        </p:nvGrpSpPr>
        <p:grpSpPr>
          <a:xfrm>
            <a:off x="5724128" y="686822"/>
            <a:ext cx="1296144" cy="1296144"/>
            <a:chOff x="2195736" y="1633364"/>
            <a:chExt cx="1296144" cy="1296144"/>
          </a:xfrm>
        </p:grpSpPr>
        <p:sp>
          <p:nvSpPr>
            <p:cNvPr id="60" name="Block Arc 59">
              <a:extLst>
                <a:ext uri="{FF2B5EF4-FFF2-40B4-BE49-F238E27FC236}">
                  <a16:creationId xmlns:a16="http://schemas.microsoft.com/office/drawing/2014/main" id="{0360D265-E57E-45E5-9BE9-B32044D4AB9D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D36D6549-E272-48A3-8D27-DE8DF204B99B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6DA85915-F280-47EB-8F60-F25DC56F4502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12141B8A-9D21-4D08-8C85-87A0AC735EBE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6855BDC-BF94-4B8C-A2AA-025041940D34}"/>
              </a:ext>
            </a:extLst>
          </p:cNvPr>
          <p:cNvGrpSpPr/>
          <p:nvPr/>
        </p:nvGrpSpPr>
        <p:grpSpPr>
          <a:xfrm>
            <a:off x="3342424" y="2241373"/>
            <a:ext cx="1008112" cy="1008112"/>
            <a:chOff x="3575720" y="3577580"/>
            <a:chExt cx="1008112" cy="1008112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BE6F2066-9371-402F-BB61-B7312680B7B9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2AA846D-036F-455B-8E31-E185439B2595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1033B29-38AD-4639-B39D-B36311D507B0}"/>
              </a:ext>
            </a:extLst>
          </p:cNvPr>
          <p:cNvGrpSpPr/>
          <p:nvPr/>
        </p:nvGrpSpPr>
        <p:grpSpPr>
          <a:xfrm rot="19805318">
            <a:off x="4149273" y="1483559"/>
            <a:ext cx="1858886" cy="643138"/>
            <a:chOff x="6690557" y="3888081"/>
            <a:chExt cx="1858886" cy="643138"/>
          </a:xfrm>
        </p:grpSpPr>
        <p:sp>
          <p:nvSpPr>
            <p:cNvPr id="72" name="Arrow: Right 71">
              <a:extLst>
                <a:ext uri="{FF2B5EF4-FFF2-40B4-BE49-F238E27FC236}">
                  <a16:creationId xmlns:a16="http://schemas.microsoft.com/office/drawing/2014/main" id="{BD2E976C-DD66-4D2F-BE77-717A741B2192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C289F0D5-045A-45BA-949D-2E2783972E91}"/>
                </a:ext>
              </a:extLst>
            </p:cNvPr>
            <p:cNvSpPr txBox="1"/>
            <p:nvPr/>
          </p:nvSpPr>
          <p:spPr>
            <a:xfrm>
              <a:off x="6690557" y="3888081"/>
              <a:ext cx="1858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sz="1600" dirty="0"/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1E6265C7-AD77-4D03-887F-71F16FDBCCDE}"/>
              </a:ext>
            </a:extLst>
          </p:cNvPr>
          <p:cNvSpPr txBox="1"/>
          <p:nvPr/>
        </p:nvSpPr>
        <p:spPr>
          <a:xfrm>
            <a:off x="3065537" y="1603543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E2F471A-E9B6-4D92-A5D2-D12A96871D0F}"/>
              </a:ext>
            </a:extLst>
          </p:cNvPr>
          <p:cNvGrpSpPr/>
          <p:nvPr/>
        </p:nvGrpSpPr>
        <p:grpSpPr>
          <a:xfrm rot="1867349">
            <a:off x="4338437" y="2917236"/>
            <a:ext cx="1858886" cy="643138"/>
            <a:chOff x="6690557" y="3888081"/>
            <a:chExt cx="1858886" cy="643138"/>
          </a:xfrm>
        </p:grpSpPr>
        <p:sp>
          <p:nvSpPr>
            <p:cNvPr id="76" name="Arrow: Right 75">
              <a:extLst>
                <a:ext uri="{FF2B5EF4-FFF2-40B4-BE49-F238E27FC236}">
                  <a16:creationId xmlns:a16="http://schemas.microsoft.com/office/drawing/2014/main" id="{ABA5847A-68C9-4AA3-8C02-62BC5913886D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D3470EC-335E-40B8-98AE-4D7F06C75412}"/>
                </a:ext>
              </a:extLst>
            </p:cNvPr>
            <p:cNvSpPr txBox="1"/>
            <p:nvPr/>
          </p:nvSpPr>
          <p:spPr>
            <a:xfrm>
              <a:off x="6690557" y="3888081"/>
              <a:ext cx="1858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sz="1600" dirty="0"/>
            </a:p>
          </p:txBody>
        </p:sp>
      </p:grpSp>
      <p:sp>
        <p:nvSpPr>
          <p:cNvPr id="78" name="TextBox 77">
            <a:extLst>
              <a:ext uri="{FF2B5EF4-FFF2-40B4-BE49-F238E27FC236}">
                <a16:creationId xmlns:a16="http://schemas.microsoft.com/office/drawing/2014/main" id="{6570E0D8-0FD4-4F31-BE07-D167253B9591}"/>
              </a:ext>
            </a:extLst>
          </p:cNvPr>
          <p:cNvSpPr txBox="1"/>
          <p:nvPr/>
        </p:nvSpPr>
        <p:spPr>
          <a:xfrm>
            <a:off x="7022240" y="104772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4A673C3-1505-48AF-BACC-BA84F1B67B0B}"/>
              </a:ext>
            </a:extLst>
          </p:cNvPr>
          <p:cNvSpPr txBox="1"/>
          <p:nvPr/>
        </p:nvSpPr>
        <p:spPr>
          <a:xfrm>
            <a:off x="7022240" y="384586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1</a:t>
            </a:r>
            <a:endParaRPr lang="en-US" sz="16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12210093-F2D7-4042-A17D-30DA0261A66E}"/>
              </a:ext>
            </a:extLst>
          </p:cNvPr>
          <p:cNvSpPr txBox="1"/>
          <p:nvPr/>
        </p:nvSpPr>
        <p:spPr>
          <a:xfrm>
            <a:off x="3366544" y="3262696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A67FED7-5647-4F92-8E87-8A0AAA1A3F7E}"/>
              </a:ext>
            </a:extLst>
          </p:cNvPr>
          <p:cNvSpPr txBox="1"/>
          <p:nvPr/>
        </p:nvSpPr>
        <p:spPr>
          <a:xfrm>
            <a:off x="5944788" y="183948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4C83A78-FDAC-4108-A285-99258BE4CC1D}"/>
              </a:ext>
            </a:extLst>
          </p:cNvPr>
          <p:cNvSpPr txBox="1"/>
          <p:nvPr/>
        </p:nvSpPr>
        <p:spPr>
          <a:xfrm>
            <a:off x="5936494" y="466117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D526C77-D05C-4CA4-A37D-5D01BD920FB5}"/>
              </a:ext>
            </a:extLst>
          </p:cNvPr>
          <p:cNvGrpSpPr/>
          <p:nvPr/>
        </p:nvGrpSpPr>
        <p:grpSpPr>
          <a:xfrm>
            <a:off x="872363" y="2254584"/>
            <a:ext cx="1008112" cy="1008112"/>
            <a:chOff x="755576" y="2493735"/>
            <a:chExt cx="1008112" cy="1008112"/>
          </a:xfrm>
        </p:grpSpPr>
        <p:sp>
          <p:nvSpPr>
            <p:cNvPr id="84" name="Oval 83">
              <a:extLst>
                <a:ext uri="{FF2B5EF4-FFF2-40B4-BE49-F238E27FC236}">
                  <a16:creationId xmlns:a16="http://schemas.microsoft.com/office/drawing/2014/main" id="{FC091955-BBA3-46C2-8C15-B22D7CFC335D}"/>
                </a:ext>
              </a:extLst>
            </p:cNvPr>
            <p:cNvSpPr/>
            <p:nvPr/>
          </p:nvSpPr>
          <p:spPr>
            <a:xfrm>
              <a:off x="755576" y="2493735"/>
              <a:ext cx="1008112" cy="100811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4829090-7BE1-4A78-B87D-EC4626442274}"/>
                </a:ext>
              </a:extLst>
            </p:cNvPr>
            <p:cNvSpPr txBox="1"/>
            <p:nvPr/>
          </p:nvSpPr>
          <p:spPr>
            <a:xfrm>
              <a:off x="755576" y="2813125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solidFill>
                    <a:srgbClr val="BE384B"/>
                  </a:solidFill>
                </a:rPr>
                <a:t>client</a:t>
              </a:r>
              <a:endParaRPr lang="en-US" b="1" dirty="0">
                <a:solidFill>
                  <a:srgbClr val="BE384B"/>
                </a:solidFill>
              </a:endParaRPr>
            </a:p>
          </p:txBody>
        </p:sp>
      </p:grpSp>
      <p:sp>
        <p:nvSpPr>
          <p:cNvPr id="98" name="TextBox 97">
            <a:extLst>
              <a:ext uri="{FF2B5EF4-FFF2-40B4-BE49-F238E27FC236}">
                <a16:creationId xmlns:a16="http://schemas.microsoft.com/office/drawing/2014/main" id="{78D94F4C-18A1-4DA5-9E8C-C2EFFCD9D906}"/>
              </a:ext>
            </a:extLst>
          </p:cNvPr>
          <p:cNvSpPr txBox="1"/>
          <p:nvPr/>
        </p:nvSpPr>
        <p:spPr>
          <a:xfrm>
            <a:off x="2118288" y="2209503"/>
            <a:ext cx="10081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Set x=3 </a:t>
            </a:r>
          </a:p>
        </p:txBody>
      </p:sp>
      <p:sp>
        <p:nvSpPr>
          <p:cNvPr id="35" name="Arrow: Right 34">
            <a:extLst>
              <a:ext uri="{FF2B5EF4-FFF2-40B4-BE49-F238E27FC236}">
                <a16:creationId xmlns:a16="http://schemas.microsoft.com/office/drawing/2014/main" id="{EEA757C0-17F4-4D6B-B6B1-C21A4A69A231}"/>
              </a:ext>
            </a:extLst>
          </p:cNvPr>
          <p:cNvSpPr/>
          <p:nvPr/>
        </p:nvSpPr>
        <p:spPr>
          <a:xfrm rot="9035887">
            <a:off x="4838868" y="2107815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Arrow: Right 37">
            <a:extLst>
              <a:ext uri="{FF2B5EF4-FFF2-40B4-BE49-F238E27FC236}">
                <a16:creationId xmlns:a16="http://schemas.microsoft.com/office/drawing/2014/main" id="{01D56BD4-F267-49A8-A115-A812AFBB4906}"/>
              </a:ext>
            </a:extLst>
          </p:cNvPr>
          <p:cNvSpPr/>
          <p:nvPr/>
        </p:nvSpPr>
        <p:spPr>
          <a:xfrm>
            <a:off x="2233872" y="2465972"/>
            <a:ext cx="864096" cy="32002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Arrow: Right 39">
            <a:extLst>
              <a:ext uri="{FF2B5EF4-FFF2-40B4-BE49-F238E27FC236}">
                <a16:creationId xmlns:a16="http://schemas.microsoft.com/office/drawing/2014/main" id="{FA2F2152-2FD3-4649-B9D4-924EF1210594}"/>
              </a:ext>
            </a:extLst>
          </p:cNvPr>
          <p:cNvSpPr/>
          <p:nvPr/>
        </p:nvSpPr>
        <p:spPr>
          <a:xfrm rot="10800000">
            <a:off x="2218760" y="2799368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8BBB1887-FCD8-41B5-AB87-39DEFCB30AE5}"/>
              </a:ext>
            </a:extLst>
          </p:cNvPr>
          <p:cNvGrpSpPr/>
          <p:nvPr/>
        </p:nvGrpSpPr>
        <p:grpSpPr>
          <a:xfrm>
            <a:off x="3470274" y="3564720"/>
            <a:ext cx="752304" cy="664134"/>
            <a:chOff x="6339938" y="3273270"/>
            <a:chExt cx="752304" cy="664134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B767A6E-8B93-4596-AD84-2275F9C14144}"/>
                </a:ext>
              </a:extLst>
            </p:cNvPr>
            <p:cNvGrpSpPr/>
            <p:nvPr/>
          </p:nvGrpSpPr>
          <p:grpSpPr>
            <a:xfrm>
              <a:off x="6339938" y="3598850"/>
              <a:ext cx="752304" cy="338554"/>
              <a:chOff x="5364088" y="3533927"/>
              <a:chExt cx="587350" cy="338554"/>
            </a:xfrm>
          </p:grpSpPr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EB2F7FC0-C559-4D8B-AF4B-0A401988129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FA0992EC-D204-40B6-9D55-5D0C135CB59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1; x=3</a:t>
                </a:r>
              </a:p>
            </p:txBody>
          </p:sp>
        </p:grp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9A7F0B3B-C6EC-4131-9FF0-AED1CB7B87AF}"/>
                </a:ext>
              </a:extLst>
            </p:cNvPr>
            <p:cNvSpPr txBox="1"/>
            <p:nvPr/>
          </p:nvSpPr>
          <p:spPr>
            <a:xfrm>
              <a:off x="6538890" y="3273270"/>
              <a:ext cx="541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B99305E4-7CD4-45CC-A582-0FE0B333437B}"/>
              </a:ext>
            </a:extLst>
          </p:cNvPr>
          <p:cNvGrpSpPr/>
          <p:nvPr/>
        </p:nvGrpSpPr>
        <p:grpSpPr>
          <a:xfrm>
            <a:off x="6061844" y="2105535"/>
            <a:ext cx="752304" cy="664134"/>
            <a:chOff x="6339938" y="3273270"/>
            <a:chExt cx="752304" cy="664134"/>
          </a:xfrm>
        </p:grpSpPr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0BC8BDD-AFC9-4B81-B9FE-24211F1B9B75}"/>
                </a:ext>
              </a:extLst>
            </p:cNvPr>
            <p:cNvGrpSpPr/>
            <p:nvPr/>
          </p:nvGrpSpPr>
          <p:grpSpPr>
            <a:xfrm>
              <a:off x="6339938" y="3598850"/>
              <a:ext cx="752304" cy="338554"/>
              <a:chOff x="5364088" y="3533927"/>
              <a:chExt cx="587350" cy="338554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C2CC0878-EBFD-4E13-8BB5-ADDA14217B3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1BF806E-ACF4-4493-9CF6-0A6B71EC7F2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1; x=3</a:t>
                </a:r>
              </a:p>
            </p:txBody>
          </p:sp>
        </p:grp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A6EE98DA-966F-451F-B493-49CE42F8E047}"/>
                </a:ext>
              </a:extLst>
            </p:cNvPr>
            <p:cNvSpPr txBox="1"/>
            <p:nvPr/>
          </p:nvSpPr>
          <p:spPr>
            <a:xfrm>
              <a:off x="6538890" y="3273270"/>
              <a:ext cx="541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A62F347E-0D3E-4CC8-859F-4AF30E1C8B2E}"/>
              </a:ext>
            </a:extLst>
          </p:cNvPr>
          <p:cNvSpPr txBox="1"/>
          <p:nvPr/>
        </p:nvSpPr>
        <p:spPr>
          <a:xfrm>
            <a:off x="2413753" y="1982966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E54903E-528D-45A8-8BF0-B6DF7CD1800D}"/>
              </a:ext>
            </a:extLst>
          </p:cNvPr>
          <p:cNvSpPr txBox="1"/>
          <p:nvPr/>
        </p:nvSpPr>
        <p:spPr>
          <a:xfrm>
            <a:off x="2932770" y="3877846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B02C771D-1094-4EF4-BF26-D75EE1B25D80}"/>
              </a:ext>
            </a:extLst>
          </p:cNvPr>
          <p:cNvSpPr txBox="1"/>
          <p:nvPr/>
        </p:nvSpPr>
        <p:spPr>
          <a:xfrm>
            <a:off x="4356986" y="1234586"/>
            <a:ext cx="787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B8C70ECF-C250-4B48-A8D6-1D61CE57F3C9}"/>
              </a:ext>
            </a:extLst>
          </p:cNvPr>
          <p:cNvSpPr txBox="1"/>
          <p:nvPr/>
        </p:nvSpPr>
        <p:spPr>
          <a:xfrm>
            <a:off x="5317506" y="2369556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A3C740C4-758A-4F09-B16B-1ADDF29BAB83}"/>
              </a:ext>
            </a:extLst>
          </p:cNvPr>
          <p:cNvSpPr txBox="1"/>
          <p:nvPr/>
        </p:nvSpPr>
        <p:spPr>
          <a:xfrm>
            <a:off x="2399127" y="2943306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(6)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62B89281-549C-4853-9FA2-E21CE93E36CF}"/>
              </a:ext>
            </a:extLst>
          </p:cNvPr>
          <p:cNvGrpSpPr/>
          <p:nvPr/>
        </p:nvGrpSpPr>
        <p:grpSpPr>
          <a:xfrm>
            <a:off x="3266584" y="4418397"/>
            <a:ext cx="1168360" cy="627867"/>
            <a:chOff x="5029738" y="4498303"/>
            <a:chExt cx="1168360" cy="627867"/>
          </a:xfrm>
        </p:grpSpPr>
        <p:sp>
          <p:nvSpPr>
            <p:cNvPr id="94" name="Rectangle: Rounded Corners 93">
              <a:extLst>
                <a:ext uri="{FF2B5EF4-FFF2-40B4-BE49-F238E27FC236}">
                  <a16:creationId xmlns:a16="http://schemas.microsoft.com/office/drawing/2014/main" id="{6B7E05B4-DA8B-4A54-8057-1926C0E95827}"/>
                </a:ext>
              </a:extLst>
            </p:cNvPr>
            <p:cNvSpPr/>
            <p:nvPr/>
          </p:nvSpPr>
          <p:spPr>
            <a:xfrm>
              <a:off x="5068665" y="4498303"/>
              <a:ext cx="1090506" cy="62786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E590E15-19FB-49DC-BDC4-B1AEEA34FDB2}"/>
                </a:ext>
              </a:extLst>
            </p:cNvPr>
            <p:cNvSpPr txBox="1"/>
            <p:nvPr/>
          </p:nvSpPr>
          <p:spPr>
            <a:xfrm>
              <a:off x="5029738" y="4498304"/>
              <a:ext cx="11683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State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Machine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6" name="Arrow: Curved Left 5">
            <a:extLst>
              <a:ext uri="{FF2B5EF4-FFF2-40B4-BE49-F238E27FC236}">
                <a16:creationId xmlns:a16="http://schemas.microsoft.com/office/drawing/2014/main" id="{7C8017FE-39D1-4B01-92FA-AB2BC9AC69B7}"/>
              </a:ext>
            </a:extLst>
          </p:cNvPr>
          <p:cNvSpPr/>
          <p:nvPr/>
        </p:nvSpPr>
        <p:spPr>
          <a:xfrm rot="20702568">
            <a:off x="4282725" y="4129905"/>
            <a:ext cx="160257" cy="338554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0C4DBD1-BAF9-46FE-B426-FF9C1CF12837}"/>
              </a:ext>
            </a:extLst>
          </p:cNvPr>
          <p:cNvSpPr txBox="1"/>
          <p:nvPr/>
        </p:nvSpPr>
        <p:spPr>
          <a:xfrm>
            <a:off x="4371345" y="4035628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(5)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66C748D-5459-40C1-99E4-A4DE45B3E834}"/>
              </a:ext>
            </a:extLst>
          </p:cNvPr>
          <p:cNvSpPr txBox="1"/>
          <p:nvPr/>
        </p:nvSpPr>
        <p:spPr>
          <a:xfrm>
            <a:off x="5090656" y="2694238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12F27BB6-DBEC-4149-80A1-BE7B8B86F881}"/>
              </a:ext>
            </a:extLst>
          </p:cNvPr>
          <p:cNvSpPr txBox="1"/>
          <p:nvPr/>
        </p:nvSpPr>
        <p:spPr>
          <a:xfrm rot="19851725">
            <a:off x="4605636" y="2201578"/>
            <a:ext cx="158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</a:t>
            </a:r>
            <a:r>
              <a:rPr lang="en-US" altLang="zh-CN" sz="1400" dirty="0"/>
              <a:t>rue</a:t>
            </a:r>
            <a:endParaRPr lang="en-US" sz="14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4381B94-D2B8-49E9-A247-09FFF17766BC}"/>
              </a:ext>
            </a:extLst>
          </p:cNvPr>
          <p:cNvSpPr txBox="1"/>
          <p:nvPr/>
        </p:nvSpPr>
        <p:spPr>
          <a:xfrm>
            <a:off x="1396061" y="3887198"/>
            <a:ext cx="1299068" cy="360612"/>
          </a:xfrm>
          <a:prstGeom prst="rect">
            <a:avLst/>
          </a:prstGeom>
          <a:solidFill>
            <a:srgbClr val="2B83BA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 err="1">
                <a:solidFill>
                  <a:schemeClr val="bg1"/>
                </a:solidFill>
              </a:rPr>
              <a:t>commited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C20EBD-A26C-4D14-B080-2315087F64C7}"/>
              </a:ext>
            </a:extLst>
          </p:cNvPr>
          <p:cNvSpPr txBox="1"/>
          <p:nvPr/>
        </p:nvSpPr>
        <p:spPr>
          <a:xfrm>
            <a:off x="661107" y="3514007"/>
            <a:ext cx="26252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Replicate on majority!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82C8A6-5890-4BCF-A31B-D846D111E3DD}"/>
              </a:ext>
            </a:extLst>
          </p:cNvPr>
          <p:cNvSpPr txBox="1"/>
          <p:nvPr/>
        </p:nvSpPr>
        <p:spPr>
          <a:xfrm>
            <a:off x="1765034" y="4552024"/>
            <a:ext cx="1299068" cy="360612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applied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D2C99EA-D33F-409E-85C5-6B5598934D1C}"/>
              </a:ext>
            </a:extLst>
          </p:cNvPr>
          <p:cNvGrpSpPr/>
          <p:nvPr/>
        </p:nvGrpSpPr>
        <p:grpSpPr>
          <a:xfrm>
            <a:off x="7256294" y="2302228"/>
            <a:ext cx="1168360" cy="627867"/>
            <a:chOff x="5029738" y="4498303"/>
            <a:chExt cx="1168360" cy="627867"/>
          </a:xfrm>
        </p:grpSpPr>
        <p:sp>
          <p:nvSpPr>
            <p:cNvPr id="86" name="Rectangle: Rounded Corners 85">
              <a:extLst>
                <a:ext uri="{FF2B5EF4-FFF2-40B4-BE49-F238E27FC236}">
                  <a16:creationId xmlns:a16="http://schemas.microsoft.com/office/drawing/2014/main" id="{E3B27B24-A319-4214-8C0C-E020754E6923}"/>
                </a:ext>
              </a:extLst>
            </p:cNvPr>
            <p:cNvSpPr/>
            <p:nvPr/>
          </p:nvSpPr>
          <p:spPr>
            <a:xfrm>
              <a:off x="5068665" y="4498303"/>
              <a:ext cx="1090506" cy="627867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A20125B-79D3-458A-A945-4E9C09C5E986}"/>
                </a:ext>
              </a:extLst>
            </p:cNvPr>
            <p:cNvSpPr txBox="1"/>
            <p:nvPr/>
          </p:nvSpPr>
          <p:spPr>
            <a:xfrm>
              <a:off x="5029738" y="4498304"/>
              <a:ext cx="116836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State</a:t>
              </a:r>
            </a:p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Machine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01" name="Arrow: Right 100">
            <a:extLst>
              <a:ext uri="{FF2B5EF4-FFF2-40B4-BE49-F238E27FC236}">
                <a16:creationId xmlns:a16="http://schemas.microsoft.com/office/drawing/2014/main" id="{955B3556-B879-40B6-878F-2BBE4CEE73DC}"/>
              </a:ext>
            </a:extLst>
          </p:cNvPr>
          <p:cNvSpPr/>
          <p:nvPr/>
        </p:nvSpPr>
        <p:spPr>
          <a:xfrm>
            <a:off x="6912054" y="2516062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86AD00DF-6BB3-4C3F-92B1-0C7F26CAE80C}"/>
              </a:ext>
            </a:extLst>
          </p:cNvPr>
          <p:cNvSpPr txBox="1"/>
          <p:nvPr/>
        </p:nvSpPr>
        <p:spPr>
          <a:xfrm>
            <a:off x="7211766" y="1942457"/>
            <a:ext cx="6516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(9)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B3CF31FC-9E5C-44B8-A1B6-08B3933FB00B}"/>
              </a:ext>
            </a:extLst>
          </p:cNvPr>
          <p:cNvSpPr txBox="1"/>
          <p:nvPr/>
        </p:nvSpPr>
        <p:spPr>
          <a:xfrm>
            <a:off x="7190940" y="2992721"/>
            <a:ext cx="1299068" cy="360612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>
                <a:solidFill>
                  <a:schemeClr val="bg1"/>
                </a:solidFill>
              </a:rPr>
              <a:t>applied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19C40706-A9E0-4F2E-B5A1-C0187CB4336E}"/>
              </a:ext>
            </a:extLst>
          </p:cNvPr>
          <p:cNvSpPr txBox="1"/>
          <p:nvPr/>
        </p:nvSpPr>
        <p:spPr>
          <a:xfrm>
            <a:off x="4768292" y="1227209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(7)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DBF20FBE-F297-42C2-B476-02F0A093C994}"/>
              </a:ext>
            </a:extLst>
          </p:cNvPr>
          <p:cNvSpPr txBox="1"/>
          <p:nvPr/>
        </p:nvSpPr>
        <p:spPr>
          <a:xfrm>
            <a:off x="5354690" y="2692541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(7)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5314712-B94E-4103-B22B-6B9FFF7509BC}"/>
              </a:ext>
            </a:extLst>
          </p:cNvPr>
          <p:cNvSpPr txBox="1"/>
          <p:nvPr/>
        </p:nvSpPr>
        <p:spPr>
          <a:xfrm>
            <a:off x="5857408" y="2825639"/>
            <a:ext cx="1206998" cy="360612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b="1" dirty="0" err="1">
                <a:solidFill>
                  <a:schemeClr val="bg1"/>
                </a:solidFill>
              </a:rPr>
              <a:t>commited</a:t>
            </a:r>
            <a:endParaRPr lang="en-US" altLang="zh-CN" sz="1600" b="1" dirty="0">
              <a:solidFill>
                <a:schemeClr val="bg1"/>
              </a:solidFill>
            </a:endParaRP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D422E9C-B4A5-4DDE-AD87-F3CB74E54093}"/>
              </a:ext>
            </a:extLst>
          </p:cNvPr>
          <p:cNvSpPr txBox="1"/>
          <p:nvPr/>
        </p:nvSpPr>
        <p:spPr>
          <a:xfrm>
            <a:off x="6492657" y="2104418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(8)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C2959D7-0A47-4ABA-B592-F787085AB9DF}"/>
              </a:ext>
            </a:extLst>
          </p:cNvPr>
          <p:cNvSpPr/>
          <p:nvPr/>
        </p:nvSpPr>
        <p:spPr>
          <a:xfrm>
            <a:off x="346198" y="5090981"/>
            <a:ext cx="52682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</a:rPr>
              <a:t>Raft guarantees that committed entries are durable 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74A68B62-C172-449E-A30D-59137AB73A42}"/>
              </a:ext>
            </a:extLst>
          </p:cNvPr>
          <p:cNvSpPr txBox="1"/>
          <p:nvPr/>
        </p:nvSpPr>
        <p:spPr>
          <a:xfrm>
            <a:off x="1547665" y="894508"/>
            <a:ext cx="41044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BE384B"/>
                </a:solidFill>
              </a:rPr>
              <a:t>Send RPC Indefinitely until consistent</a:t>
            </a:r>
            <a:r>
              <a:rPr lang="zh-CN" altLang="en-US" sz="1600" b="1" dirty="0">
                <a:solidFill>
                  <a:srgbClr val="BE384B"/>
                </a:solidFill>
              </a:rPr>
              <a:t>！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212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/>
      <p:bldP spid="35" grpId="0" animBg="1"/>
      <p:bldP spid="38" grpId="0" animBg="1"/>
      <p:bldP spid="40" grpId="0" animBg="1"/>
      <p:bldP spid="88" grpId="0"/>
      <p:bldP spid="89" grpId="0"/>
      <p:bldP spid="90" grpId="0"/>
      <p:bldP spid="91" grpId="0"/>
      <p:bldP spid="92" grpId="0"/>
      <p:bldP spid="6" grpId="0" animBg="1"/>
      <p:bldP spid="96" grpId="0"/>
      <p:bldP spid="97" grpId="0"/>
      <p:bldP spid="64" grpId="0"/>
      <p:bldP spid="66" grpId="0" animBg="1"/>
      <p:bldP spid="70" grpId="0"/>
      <p:bldP spid="71" grpId="0" animBg="1"/>
      <p:bldP spid="101" grpId="0" animBg="1"/>
      <p:bldP spid="102" grpId="0"/>
      <p:bldP spid="103" grpId="0" animBg="1"/>
      <p:bldP spid="104" grpId="0"/>
      <p:bldP spid="105" grpId="0"/>
      <p:bldP spid="106" grpId="0" animBg="1"/>
      <p:bldP spid="107" grpId="0"/>
      <p:bldP spid="5" grpId="0"/>
      <p:bldP spid="9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/>
              <a:t>Log replication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96F61-DF89-42E5-86D1-22E53D16ADE0}"/>
              </a:ext>
            </a:extLst>
          </p:cNvPr>
          <p:cNvSpPr txBox="1">
            <a:spLocks/>
          </p:cNvSpPr>
          <p:nvPr/>
        </p:nvSpPr>
        <p:spPr>
          <a:xfrm>
            <a:off x="360000" y="1259999"/>
            <a:ext cx="8509244" cy="298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Raft guarantees that committed entries are durable and will eventually be executed by all state machines</a:t>
            </a:r>
          </a:p>
          <a:p>
            <a:pPr lvl="1"/>
            <a:r>
              <a:rPr lang="en-US" b="0" i="1" dirty="0"/>
              <a:t>(1) L</a:t>
            </a:r>
            <a:r>
              <a:rPr lang="en-US" altLang="zh-CN" b="0" i="1" dirty="0"/>
              <a:t>eader </a:t>
            </a:r>
            <a:r>
              <a:rPr lang="en-US" altLang="zh-CN" i="1" dirty="0"/>
              <a:t>will indefinitely </a:t>
            </a:r>
            <a:r>
              <a:rPr lang="en-US" i="1" dirty="0"/>
              <a:t>notify follower to apply committed log entries </a:t>
            </a:r>
            <a:r>
              <a:rPr lang="en-US" sz="1600" i="1" dirty="0"/>
              <a:t>(</a:t>
            </a:r>
            <a:r>
              <a:rPr lang="en-US" sz="1600" i="1" dirty="0" err="1"/>
              <a:t>AppendEntries</a:t>
            </a:r>
            <a:r>
              <a:rPr lang="en-US" sz="1600" i="1" dirty="0"/>
              <a:t> RPC)</a:t>
            </a:r>
            <a:endParaRPr lang="en-US" sz="1600" b="0" i="1" dirty="0"/>
          </a:p>
          <a:p>
            <a:pPr lvl="1"/>
            <a:r>
              <a:rPr lang="en-US" i="1" dirty="0"/>
              <a:t>(2) </a:t>
            </a:r>
            <a:r>
              <a:rPr lang="en-US" b="0" i="1" dirty="0"/>
              <a:t>Leader </a:t>
            </a:r>
            <a:r>
              <a:rPr lang="en-US" i="1" dirty="0"/>
              <a:t>will </a:t>
            </a:r>
            <a:r>
              <a:rPr lang="en-US" b="0" i="1" dirty="0"/>
              <a:t>contain all committed log entries(including entries committed by previous leader)</a:t>
            </a:r>
          </a:p>
          <a:p>
            <a:pPr lvl="1"/>
            <a:r>
              <a:rPr lang="en-US" i="1" dirty="0"/>
              <a:t>(3) Leader never overwrites or deletes its log</a:t>
            </a:r>
            <a:endParaRPr lang="en-US" b="0" i="1" dirty="0"/>
          </a:p>
        </p:txBody>
      </p:sp>
    </p:spTree>
    <p:extLst>
      <p:ext uri="{BB962C8B-B14F-4D97-AF65-F5344CB8AC3E}">
        <p14:creationId xmlns:p14="http://schemas.microsoft.com/office/powerpoint/2010/main" val="1418556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200"/>
              <a:t>Log replication: </a:t>
            </a:r>
            <a:r>
              <a:rPr lang="en-US" sz="3200"/>
              <a:t>Leader </a:t>
            </a:r>
            <a:r>
              <a:rPr lang="en-US" sz="3200" dirty="0"/>
              <a:t>Append-Only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96F61-DF89-42E5-86D1-22E53D16ADE0}"/>
              </a:ext>
            </a:extLst>
          </p:cNvPr>
          <p:cNvSpPr txBox="1">
            <a:spLocks/>
          </p:cNvSpPr>
          <p:nvPr/>
        </p:nvSpPr>
        <p:spPr>
          <a:xfrm>
            <a:off x="360000" y="1259999"/>
            <a:ext cx="8509244" cy="29822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Raft guarantees that committed entries are durable and will eventually be executed by all state machines</a:t>
            </a:r>
          </a:p>
          <a:p>
            <a:pPr lvl="1"/>
            <a:r>
              <a:rPr lang="en-US" b="0" i="1" dirty="0"/>
              <a:t>(1) L</a:t>
            </a:r>
            <a:r>
              <a:rPr lang="en-US" altLang="zh-CN" b="0" i="1" dirty="0"/>
              <a:t>eader </a:t>
            </a:r>
            <a:r>
              <a:rPr lang="en-US" altLang="zh-CN" i="1" dirty="0"/>
              <a:t>will indefinitely </a:t>
            </a:r>
            <a:r>
              <a:rPr lang="en-US" i="1" dirty="0"/>
              <a:t>notify follower to apply committed log entries </a:t>
            </a:r>
            <a:r>
              <a:rPr lang="en-US" sz="1600" i="1" dirty="0"/>
              <a:t>(</a:t>
            </a:r>
            <a:r>
              <a:rPr lang="en-US" sz="1600" i="1" dirty="0" err="1"/>
              <a:t>AppendEntries</a:t>
            </a:r>
            <a:r>
              <a:rPr lang="en-US" sz="1600" i="1" dirty="0"/>
              <a:t> RPC)</a:t>
            </a:r>
            <a:endParaRPr lang="en-US" sz="1600" b="0" i="1" dirty="0"/>
          </a:p>
          <a:p>
            <a:pPr lvl="1"/>
            <a:r>
              <a:rPr lang="en-US" i="1" dirty="0"/>
              <a:t>(2) </a:t>
            </a:r>
            <a:r>
              <a:rPr lang="en-US" b="0" i="1" dirty="0"/>
              <a:t>Leader </a:t>
            </a:r>
            <a:r>
              <a:rPr lang="en-US" i="1" dirty="0"/>
              <a:t>will </a:t>
            </a:r>
            <a:r>
              <a:rPr lang="en-US" b="0" i="1" dirty="0"/>
              <a:t>contain all committed log entries(including entries committed by previous leader)</a:t>
            </a:r>
          </a:p>
          <a:p>
            <a:pPr lvl="1"/>
            <a:r>
              <a:rPr lang="en-US" i="1" dirty="0"/>
              <a:t>(3) Leader never overwrites or deletes its log</a:t>
            </a:r>
            <a:endParaRPr lang="en-US" b="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15F2A2-70E2-4192-8DFC-42F45EB777D4}"/>
              </a:ext>
            </a:extLst>
          </p:cNvPr>
          <p:cNvSpPr txBox="1"/>
          <p:nvPr/>
        </p:nvSpPr>
        <p:spPr>
          <a:xfrm>
            <a:off x="462816" y="4572514"/>
            <a:ext cx="3101072" cy="394210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</a:rPr>
              <a:t>$2: L</a:t>
            </a:r>
            <a:r>
              <a:rPr lang="en-US" altLang="zh-CN" b="1" dirty="0">
                <a:solidFill>
                  <a:schemeClr val="bg1"/>
                </a:solidFill>
              </a:rPr>
              <a:t>eader Append-Only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672CB0-028C-4FF6-AD8D-9C0D48392E23}"/>
              </a:ext>
            </a:extLst>
          </p:cNvPr>
          <p:cNvSpPr txBox="1"/>
          <p:nvPr/>
        </p:nvSpPr>
        <p:spPr>
          <a:xfrm>
            <a:off x="3666704" y="4446453"/>
            <a:ext cx="5014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A leader never overwrites or deletes entries in its log; it only appends new entries.</a:t>
            </a:r>
          </a:p>
        </p:txBody>
      </p:sp>
      <p:pic>
        <p:nvPicPr>
          <p:cNvPr id="11" name="Picture 2" descr="See the source image">
            <a:extLst>
              <a:ext uri="{FF2B5EF4-FFF2-40B4-BE49-F238E27FC236}">
                <a16:creationId xmlns:a16="http://schemas.microsoft.com/office/drawing/2014/main" id="{DF6F399F-46BE-4720-AF5A-62A06B135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3016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7838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ble&#10;&#10;Description automatically generated">
            <a:extLst>
              <a:ext uri="{FF2B5EF4-FFF2-40B4-BE49-F238E27FC236}">
                <a16:creationId xmlns:a16="http://schemas.microsoft.com/office/drawing/2014/main" id="{F55F84E7-DA59-4CEA-BCCC-848B06357E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426" y="2859885"/>
            <a:ext cx="3554037" cy="26729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9B7783-419F-459C-A0B7-7F23C4E2ED68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88464" cy="3613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Raft maintains log matching property to ensure safety.</a:t>
            </a:r>
          </a:p>
          <a:p>
            <a:pPr lvl="1"/>
            <a:r>
              <a:rPr lang="en-US" sz="1800" b="0" i="1" dirty="0"/>
              <a:t>If two entries in different logs have the same index and term, then they </a:t>
            </a:r>
            <a:r>
              <a:rPr lang="en-US" sz="1800" i="1" dirty="0">
                <a:solidFill>
                  <a:srgbClr val="BE384B"/>
                </a:solidFill>
              </a:rPr>
              <a:t>store the same command</a:t>
            </a:r>
            <a:r>
              <a:rPr lang="en-US" sz="1800" b="0" i="1" dirty="0"/>
              <a:t>.</a:t>
            </a:r>
          </a:p>
          <a:p>
            <a:pPr lvl="1"/>
            <a:r>
              <a:rPr lang="en-US" sz="1800" b="0" i="1" dirty="0"/>
              <a:t>If two entries in different logs have the same index and term, then the logs are </a:t>
            </a:r>
            <a:r>
              <a:rPr lang="en-US" sz="1800" i="1" dirty="0">
                <a:solidFill>
                  <a:srgbClr val="BE384B"/>
                </a:solidFill>
              </a:rPr>
              <a:t>identical in all preceding entries</a:t>
            </a:r>
            <a:r>
              <a:rPr lang="en-US" sz="1800" b="0" i="1" dirty="0"/>
              <a:t>.</a:t>
            </a:r>
          </a:p>
          <a:p>
            <a:r>
              <a:rPr lang="en-US" sz="2000" b="0" dirty="0"/>
              <a:t>Leader Append-Only</a:t>
            </a:r>
          </a:p>
          <a:p>
            <a:r>
              <a:rPr lang="en-US" sz="2000" b="0" dirty="0"/>
              <a:t>Consistency check</a:t>
            </a:r>
          </a:p>
          <a:p>
            <a:pPr lvl="1"/>
            <a:r>
              <a:rPr lang="en-US" sz="1600" dirty="0" err="1"/>
              <a:t>A</a:t>
            </a:r>
            <a:r>
              <a:rPr lang="en-US" altLang="zh-CN" sz="1600" dirty="0" err="1"/>
              <a:t>ppendEntries</a:t>
            </a:r>
            <a:r>
              <a:rPr lang="en-US" altLang="zh-CN" sz="1600" dirty="0"/>
              <a:t> RPC!</a:t>
            </a:r>
            <a:endParaRPr lang="en-US" sz="1600" b="0" dirty="0"/>
          </a:p>
        </p:txBody>
      </p:sp>
    </p:spTree>
    <p:extLst>
      <p:ext uri="{BB962C8B-B14F-4D97-AF65-F5344CB8AC3E}">
        <p14:creationId xmlns:p14="http://schemas.microsoft.com/office/powerpoint/2010/main" val="2168230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C94F1D-CC25-48C3-908D-8E5329792321}"/>
              </a:ext>
            </a:extLst>
          </p:cNvPr>
          <p:cNvGrpSpPr/>
          <p:nvPr/>
        </p:nvGrpSpPr>
        <p:grpSpPr>
          <a:xfrm>
            <a:off x="5724128" y="1673629"/>
            <a:ext cx="1296144" cy="1521992"/>
            <a:chOff x="2774289" y="1205284"/>
            <a:chExt cx="1296144" cy="1521992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2F3D697-5F0D-4A31-93D3-8DAF4BCF2720}"/>
                </a:ext>
              </a:extLst>
            </p:cNvPr>
            <p:cNvGrpSpPr/>
            <p:nvPr/>
          </p:nvGrpSpPr>
          <p:grpSpPr>
            <a:xfrm>
              <a:off x="2774289" y="1205284"/>
              <a:ext cx="1296144" cy="1296144"/>
              <a:chOff x="2195736" y="1633364"/>
              <a:chExt cx="1296144" cy="1296144"/>
            </a:xfrm>
          </p:grpSpPr>
          <p:sp>
            <p:nvSpPr>
              <p:cNvPr id="10" name="Block Arc 9">
                <a:extLst>
                  <a:ext uri="{FF2B5EF4-FFF2-40B4-BE49-F238E27FC236}">
                    <a16:creationId xmlns:a16="http://schemas.microsoft.com/office/drawing/2014/main" id="{748967B7-F02F-4214-99F5-51F0D1E883B4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id="{BCF74A1B-D595-492D-B63A-7012EC66F5CA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id="{00A2D1C9-2180-48A1-B534-369ECAE7BA22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87E116CF-C4D9-4023-9CBC-0F8BC7AE8E1B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0A05D81-CEDE-4409-BB82-BCD6D28E939B}"/>
                </a:ext>
              </a:extLst>
            </p:cNvPr>
            <p:cNvSpPr txBox="1"/>
            <p:nvPr/>
          </p:nvSpPr>
          <p:spPr>
            <a:xfrm>
              <a:off x="2994949" y="2357944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B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1AF9AE0-7B8E-4AE9-824B-A5C877901CF8}"/>
              </a:ext>
            </a:extLst>
          </p:cNvPr>
          <p:cNvGrpSpPr/>
          <p:nvPr/>
        </p:nvGrpSpPr>
        <p:grpSpPr>
          <a:xfrm>
            <a:off x="2195736" y="1745903"/>
            <a:ext cx="1008112" cy="1008112"/>
            <a:chOff x="3575720" y="3577580"/>
            <a:chExt cx="1008112" cy="1008112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8777AB77-1E94-4112-92A6-68E977D82FBA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C8CF494-DB1C-40E1-9287-5D43CC786FB2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73409934-A275-4008-AE76-A8D5BF997712}"/>
              </a:ext>
            </a:extLst>
          </p:cNvPr>
          <p:cNvSpPr txBox="1"/>
          <p:nvPr/>
        </p:nvSpPr>
        <p:spPr>
          <a:xfrm>
            <a:off x="2219856" y="2767226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878DE71-8772-4FC3-BC95-79F100BB22C6}"/>
              </a:ext>
            </a:extLst>
          </p:cNvPr>
          <p:cNvGrpSpPr/>
          <p:nvPr/>
        </p:nvGrpSpPr>
        <p:grpSpPr>
          <a:xfrm>
            <a:off x="3681892" y="1928390"/>
            <a:ext cx="1858886" cy="643138"/>
            <a:chOff x="6690557" y="3888081"/>
            <a:chExt cx="1858886" cy="643138"/>
          </a:xfrm>
        </p:grpSpPr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D1573E74-BC04-4A18-A55C-96DC4FD50382}"/>
                </a:ext>
              </a:extLst>
            </p:cNvPr>
            <p:cNvSpPr/>
            <p:nvPr/>
          </p:nvSpPr>
          <p:spPr>
            <a:xfrm>
              <a:off x="6909061" y="4211199"/>
              <a:ext cx="1421877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307D9348-FF12-49E7-9981-865D7DA5DF38}"/>
                </a:ext>
              </a:extLst>
            </p:cNvPr>
            <p:cNvSpPr txBox="1"/>
            <p:nvPr/>
          </p:nvSpPr>
          <p:spPr>
            <a:xfrm>
              <a:off x="6690557" y="3888081"/>
              <a:ext cx="18588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sz="1600" dirty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A4A931E6-5447-4429-BE82-A5D57B43C04E}"/>
              </a:ext>
            </a:extLst>
          </p:cNvPr>
          <p:cNvSpPr txBox="1"/>
          <p:nvPr/>
        </p:nvSpPr>
        <p:spPr>
          <a:xfrm>
            <a:off x="378531" y="3266544"/>
            <a:ext cx="318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commitIndex</a:t>
            </a:r>
            <a:r>
              <a:rPr lang="en-US" sz="1600" dirty="0"/>
              <a:t>: index of highest log entry known to be </a:t>
            </a:r>
            <a:r>
              <a:rPr lang="en-US" sz="1600" dirty="0" err="1"/>
              <a:t>commited</a:t>
            </a:r>
            <a:endParaRPr lang="en-US" sz="16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55DE991-31F0-4057-AB8A-07AB80AD1A39}"/>
              </a:ext>
            </a:extLst>
          </p:cNvPr>
          <p:cNvSpPr txBox="1"/>
          <p:nvPr/>
        </p:nvSpPr>
        <p:spPr>
          <a:xfrm>
            <a:off x="5779131" y="3266544"/>
            <a:ext cx="3185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commitIndex</a:t>
            </a:r>
            <a:r>
              <a:rPr lang="en-US" sz="1600" dirty="0"/>
              <a:t>: index of highest log entry known to be </a:t>
            </a:r>
            <a:r>
              <a:rPr lang="en-US" sz="1600" dirty="0" err="1"/>
              <a:t>commited</a:t>
            </a:r>
            <a:endParaRPr lang="en-US" sz="16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D5AEB35-CEB9-4992-BCDD-80F6A6B919F8}"/>
              </a:ext>
            </a:extLst>
          </p:cNvPr>
          <p:cNvSpPr txBox="1"/>
          <p:nvPr/>
        </p:nvSpPr>
        <p:spPr>
          <a:xfrm>
            <a:off x="378531" y="3852863"/>
            <a:ext cx="318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matchIndex</a:t>
            </a:r>
            <a:r>
              <a:rPr lang="en-US" sz="1600" dirty="0"/>
              <a:t>[]: for each server, index of highest log entry known to be replicated on server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5968AF-08F4-4552-85A8-7F8092DCD7F5}"/>
              </a:ext>
            </a:extLst>
          </p:cNvPr>
          <p:cNvGrpSpPr/>
          <p:nvPr/>
        </p:nvGrpSpPr>
        <p:grpSpPr>
          <a:xfrm>
            <a:off x="1076475" y="1919441"/>
            <a:ext cx="395064" cy="664134"/>
            <a:chOff x="7452320" y="3273270"/>
            <a:chExt cx="395064" cy="664134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2ADCD2B-5C47-44EB-9FDD-65992A9E599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42E7EBC9-530E-420C-9382-BEEC88C93FD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BCA712A1-BDE4-4043-8E94-D28D8547996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C2B4462-934F-4AA0-BB93-397EB8E7B6BC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82E7F92-44BA-49A9-A008-DF0C01600072}"/>
              </a:ext>
            </a:extLst>
          </p:cNvPr>
          <p:cNvGrpSpPr/>
          <p:nvPr/>
        </p:nvGrpSpPr>
        <p:grpSpPr>
          <a:xfrm>
            <a:off x="1472593" y="1919441"/>
            <a:ext cx="395064" cy="664134"/>
            <a:chOff x="7452320" y="3273270"/>
            <a:chExt cx="395064" cy="664134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F6EF032-0E88-445B-97CF-7AF93E52893C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B07F4E35-1E06-41FD-ABC4-CB97800CD1B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08545D6-A5A4-4AF0-B97A-A46F6679F10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19C4112-6800-42AB-8B76-98803F8C0360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636EBDD-EFD5-427C-AEAD-E8DCA16543F6}"/>
              </a:ext>
            </a:extLst>
          </p:cNvPr>
          <p:cNvGrpSpPr/>
          <p:nvPr/>
        </p:nvGrpSpPr>
        <p:grpSpPr>
          <a:xfrm>
            <a:off x="7278386" y="1875790"/>
            <a:ext cx="395064" cy="664134"/>
            <a:chOff x="7452320" y="3273270"/>
            <a:chExt cx="395064" cy="66413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B349D79-8BDE-4E52-A30A-97DFD64281F6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FC5AFCC9-FCF6-484F-94CC-A492CB3F09A5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968E72D9-5C8A-4B93-A0D0-9AB8FCE7665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E3B5AF74-86CB-4394-A08B-1D495EC4D47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5" name="Arrow: Right 44">
            <a:extLst>
              <a:ext uri="{FF2B5EF4-FFF2-40B4-BE49-F238E27FC236}">
                <a16:creationId xmlns:a16="http://schemas.microsoft.com/office/drawing/2014/main" id="{C3A219D3-0D3C-45A5-B8CF-F7BAFABFA1EB}"/>
              </a:ext>
            </a:extLst>
          </p:cNvPr>
          <p:cNvSpPr/>
          <p:nvPr/>
        </p:nvSpPr>
        <p:spPr>
          <a:xfrm rot="16200000">
            <a:off x="1520470" y="2640316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Arrow: Right 45">
            <a:extLst>
              <a:ext uri="{FF2B5EF4-FFF2-40B4-BE49-F238E27FC236}">
                <a16:creationId xmlns:a16="http://schemas.microsoft.com/office/drawing/2014/main" id="{B402427F-63B5-4876-988F-1ED7F0ACD168}"/>
              </a:ext>
            </a:extLst>
          </p:cNvPr>
          <p:cNvSpPr/>
          <p:nvPr/>
        </p:nvSpPr>
        <p:spPr>
          <a:xfrm rot="16200000">
            <a:off x="7330232" y="2596890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254759A-774A-421D-8711-F6F1B284087C}"/>
              </a:ext>
            </a:extLst>
          </p:cNvPr>
          <p:cNvSpPr txBox="1"/>
          <p:nvPr/>
        </p:nvSpPr>
        <p:spPr>
          <a:xfrm>
            <a:off x="2888128" y="1374758"/>
            <a:ext cx="35525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leaderCommit</a:t>
            </a:r>
            <a:r>
              <a:rPr lang="en-US" sz="1600" dirty="0"/>
              <a:t>: leader’s </a:t>
            </a:r>
            <a:r>
              <a:rPr lang="en-US" sz="1600" dirty="0" err="1"/>
              <a:t>commitIndex</a:t>
            </a:r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D7B03D8-C9C6-424D-BEC1-BFB91BAB805D}"/>
              </a:ext>
            </a:extLst>
          </p:cNvPr>
          <p:cNvSpPr txBox="1"/>
          <p:nvPr/>
        </p:nvSpPr>
        <p:spPr>
          <a:xfrm>
            <a:off x="2377634" y="1033049"/>
            <a:ext cx="49242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entries[]: log entries to store(empty for heartbeat)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8057527E-6ACC-4F78-B5DF-4D1997EA15AD}"/>
              </a:ext>
            </a:extLst>
          </p:cNvPr>
          <p:cNvSpPr txBox="1"/>
          <p:nvPr/>
        </p:nvSpPr>
        <p:spPr>
          <a:xfrm>
            <a:off x="3563888" y="3374265"/>
            <a:ext cx="473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2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E7E306F-77FC-42DD-9A5C-1CBF9E448322}"/>
              </a:ext>
            </a:extLst>
          </p:cNvPr>
          <p:cNvSpPr txBox="1"/>
          <p:nvPr/>
        </p:nvSpPr>
        <p:spPr>
          <a:xfrm>
            <a:off x="3563888" y="4083695"/>
            <a:ext cx="1421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[A,B]=[2,1]</a:t>
            </a: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E48ABE5-C14F-47B8-9B61-78A596B67593}"/>
              </a:ext>
            </a:extLst>
          </p:cNvPr>
          <p:cNvSpPr txBox="1"/>
          <p:nvPr/>
        </p:nvSpPr>
        <p:spPr>
          <a:xfrm>
            <a:off x="5318224" y="3374265"/>
            <a:ext cx="473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A3A8AD32-1328-4A59-B78C-85D1620F115F}"/>
              </a:ext>
            </a:extLst>
          </p:cNvPr>
          <p:cNvSpPr txBox="1"/>
          <p:nvPr/>
        </p:nvSpPr>
        <p:spPr>
          <a:xfrm>
            <a:off x="7015706" y="1001261"/>
            <a:ext cx="712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[1,1]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CAAF7985-1C64-43CE-BCAB-317672E268A4}"/>
              </a:ext>
            </a:extLst>
          </p:cNvPr>
          <p:cNvSpPr txBox="1"/>
          <p:nvPr/>
        </p:nvSpPr>
        <p:spPr>
          <a:xfrm>
            <a:off x="378531" y="4648725"/>
            <a:ext cx="3185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err="1">
                <a:solidFill>
                  <a:srgbClr val="BE384B"/>
                </a:solidFill>
              </a:rPr>
              <a:t>next</a:t>
            </a:r>
            <a:r>
              <a:rPr lang="en-US" sz="1600" b="1" dirty="0" err="1">
                <a:solidFill>
                  <a:srgbClr val="BE384B"/>
                </a:solidFill>
              </a:rPr>
              <a:t>Index</a:t>
            </a:r>
            <a:r>
              <a:rPr lang="en-US" sz="1600" b="1" dirty="0">
                <a:solidFill>
                  <a:srgbClr val="BE384B"/>
                </a:solidFill>
              </a:rPr>
              <a:t>[]: </a:t>
            </a:r>
            <a:r>
              <a:rPr lang="en-US" sz="1600" dirty="0"/>
              <a:t>for each server, index of next log entry to send to that server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24B54C5-1912-4E89-B972-D3F972BE831B}"/>
              </a:ext>
            </a:extLst>
          </p:cNvPr>
          <p:cNvSpPr txBox="1"/>
          <p:nvPr/>
        </p:nvSpPr>
        <p:spPr>
          <a:xfrm>
            <a:off x="3563888" y="4850918"/>
            <a:ext cx="1421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[A,B]=[3,2]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007AB33-D893-45B5-AFA9-054CED7D5F26}"/>
              </a:ext>
            </a:extLst>
          </p:cNvPr>
          <p:cNvSpPr txBox="1"/>
          <p:nvPr/>
        </p:nvSpPr>
        <p:spPr>
          <a:xfrm>
            <a:off x="1577211" y="386910"/>
            <a:ext cx="62818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rgbClr val="BE384B"/>
                </a:solidFill>
              </a:rPr>
              <a:t>prevLogIndex</a:t>
            </a:r>
            <a:r>
              <a:rPr lang="en-US" sz="1600" b="1" dirty="0">
                <a:solidFill>
                  <a:srgbClr val="BE384B"/>
                </a:solidFill>
              </a:rPr>
              <a:t>: </a:t>
            </a:r>
            <a:r>
              <a:rPr lang="en-US" sz="1600" dirty="0"/>
              <a:t>index of log entry immediately preceding new ones</a:t>
            </a:r>
          </a:p>
          <a:p>
            <a:r>
              <a:rPr lang="en-US" sz="1600" b="1" dirty="0" err="1">
                <a:solidFill>
                  <a:srgbClr val="BE384B"/>
                </a:solidFill>
              </a:rPr>
              <a:t>prevLogTerm</a:t>
            </a:r>
            <a:r>
              <a:rPr lang="en-US" sz="1600" b="1" dirty="0">
                <a:solidFill>
                  <a:srgbClr val="BE384B"/>
                </a:solidFill>
              </a:rPr>
              <a:t>: </a:t>
            </a:r>
            <a:r>
              <a:rPr lang="en-US" sz="1600" dirty="0"/>
              <a:t>term of </a:t>
            </a:r>
            <a:r>
              <a:rPr lang="en-US" sz="1600" dirty="0" err="1"/>
              <a:t>prevLogIndex</a:t>
            </a:r>
            <a:r>
              <a:rPr lang="en-US" sz="1600" dirty="0"/>
              <a:t> entry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54490060-684A-40C5-BB09-43E581802882}"/>
              </a:ext>
            </a:extLst>
          </p:cNvPr>
          <p:cNvSpPr txBox="1"/>
          <p:nvPr/>
        </p:nvSpPr>
        <p:spPr>
          <a:xfrm>
            <a:off x="7859017" y="494631"/>
            <a:ext cx="712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1, 1</a:t>
            </a:r>
          </a:p>
        </p:txBody>
      </p:sp>
    </p:spTree>
    <p:extLst>
      <p:ext uri="{BB962C8B-B14F-4D97-AF65-F5344CB8AC3E}">
        <p14:creationId xmlns:p14="http://schemas.microsoft.com/office/powerpoint/2010/main" val="760023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47" grpId="0"/>
      <p:bldP spid="48" grpId="0"/>
      <p:bldP spid="85" grpId="0"/>
      <p:bldP spid="86" grpId="0"/>
      <p:bldP spid="87" grpId="0"/>
      <p:bldP spid="88" grpId="0"/>
      <p:bldP spid="91" grpId="0"/>
      <p:bldP spid="92" grpId="0"/>
      <p:bldP spid="95" grpId="0"/>
      <p:bldP spid="9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65336" y="5273158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9BA186-375B-42E9-B84C-A9F873356EF7}"/>
              </a:ext>
            </a:extLst>
          </p:cNvPr>
          <p:cNvGrpSpPr/>
          <p:nvPr/>
        </p:nvGrpSpPr>
        <p:grpSpPr>
          <a:xfrm>
            <a:off x="4657398" y="3714872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55868E3E-6E1D-4960-ACC5-9135D157F6C9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B46290-2F38-4A9E-831C-75C13E6FA5A3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2673F30-4F24-492F-90EE-C5B5865E6F35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29D0C7-C0AC-4BBC-9296-713E3691F181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3C95B9-AA32-46F3-89FE-2DF109333D50}"/>
              </a:ext>
            </a:extLst>
          </p:cNvPr>
          <p:cNvGrpSpPr/>
          <p:nvPr/>
        </p:nvGrpSpPr>
        <p:grpSpPr>
          <a:xfrm>
            <a:off x="4657398" y="896122"/>
            <a:ext cx="1296144" cy="1296144"/>
            <a:chOff x="2195736" y="1633364"/>
            <a:chExt cx="1296144" cy="1296144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673BAD68-5987-4375-973E-F0DC7B44FD51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2841FA6-9140-42F7-933C-6713842DC8FA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C48CF84-ACB0-41F3-9D8C-F209F57A0340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D56AE4-2617-468D-8EFC-40537E8E70B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F93087-76D2-4BEE-9EC5-D43538BCD9A1}"/>
              </a:ext>
            </a:extLst>
          </p:cNvPr>
          <p:cNvGrpSpPr/>
          <p:nvPr/>
        </p:nvGrpSpPr>
        <p:grpSpPr>
          <a:xfrm>
            <a:off x="2275694" y="2450673"/>
            <a:ext cx="1008112" cy="1008112"/>
            <a:chOff x="3575720" y="3577580"/>
            <a:chExt cx="1008112" cy="100811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D17968B-913A-41AD-A9AB-10979A8378CC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7A5695-9FCB-429D-AADE-AB09A5A64314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6157A87-62F3-46CF-950F-6CC069856A1D}"/>
              </a:ext>
            </a:extLst>
          </p:cNvPr>
          <p:cNvGrpSpPr/>
          <p:nvPr/>
        </p:nvGrpSpPr>
        <p:grpSpPr>
          <a:xfrm rot="19805318">
            <a:off x="3015766" y="1505137"/>
            <a:ext cx="1858886" cy="856095"/>
            <a:chOff x="6668395" y="3675124"/>
            <a:chExt cx="1858886" cy="856095"/>
          </a:xfrm>
        </p:grpSpPr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F060D4D2-5C11-46C8-8D6E-8F94FC95714E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D2462A-A039-47ED-A8E4-E65EFC9A24BA}"/>
                </a:ext>
              </a:extLst>
            </p:cNvPr>
            <p:cNvSpPr txBox="1"/>
            <p:nvPr/>
          </p:nvSpPr>
          <p:spPr>
            <a:xfrm>
              <a:off x="6668395" y="3675124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altLang="zh-CN" sz="1600" dirty="0"/>
                <a:t>Term: 6</a:t>
              </a:r>
              <a:endParaRPr lang="en-US" sz="16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FAF2DE-5436-444A-BA48-3397C21E2CA7}"/>
              </a:ext>
            </a:extLst>
          </p:cNvPr>
          <p:cNvGrpSpPr/>
          <p:nvPr/>
        </p:nvGrpSpPr>
        <p:grpSpPr>
          <a:xfrm rot="1867349">
            <a:off x="3329426" y="2940603"/>
            <a:ext cx="1858886" cy="849649"/>
            <a:chOff x="6680619" y="3681570"/>
            <a:chExt cx="1858886" cy="849649"/>
          </a:xfrm>
        </p:grpSpPr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D579ADB4-66B0-4876-A176-CF1B152D0EBF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1A60FD9-1A30-474E-A25D-80D5F35BACFF}"/>
                </a:ext>
              </a:extLst>
            </p:cNvPr>
            <p:cNvSpPr txBox="1"/>
            <p:nvPr/>
          </p:nvSpPr>
          <p:spPr>
            <a:xfrm>
              <a:off x="6680619" y="3681570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sz="1600" dirty="0"/>
                <a:t>Term: 6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D6F8E92-378C-40B4-89F3-A5414B9094FE}"/>
              </a:ext>
            </a:extLst>
          </p:cNvPr>
          <p:cNvSpPr txBox="1"/>
          <p:nvPr/>
        </p:nvSpPr>
        <p:spPr>
          <a:xfrm>
            <a:off x="2299814" y="3471996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0D81B8-732F-4F63-B665-04656F21253C}"/>
              </a:ext>
            </a:extLst>
          </p:cNvPr>
          <p:cNvSpPr txBox="1"/>
          <p:nvPr/>
        </p:nvSpPr>
        <p:spPr>
          <a:xfrm>
            <a:off x="4878058" y="204878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834CF8-BA68-4E09-AB4D-DDB5E3220DF5}"/>
              </a:ext>
            </a:extLst>
          </p:cNvPr>
          <p:cNvSpPr txBox="1"/>
          <p:nvPr/>
        </p:nvSpPr>
        <p:spPr>
          <a:xfrm>
            <a:off x="4878058" y="486700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646035-0F4D-42B0-9A96-1361D391B467}"/>
              </a:ext>
            </a:extLst>
          </p:cNvPr>
          <p:cNvGrpSpPr/>
          <p:nvPr/>
        </p:nvGrpSpPr>
        <p:grpSpPr>
          <a:xfrm>
            <a:off x="1988398" y="3858888"/>
            <a:ext cx="395064" cy="664134"/>
            <a:chOff x="7452320" y="3273270"/>
            <a:chExt cx="395064" cy="6641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35F6D26-2D88-482F-BDCA-9346CB2F4FF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D818FB3-2C28-4E5D-8AB0-F3CFC67F68E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AECF427-EDC8-4799-B29F-87E8B0487F7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3DC9C62-4189-4826-85F0-88FA8FD4488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F72B34-97A6-45BB-AD90-BB8611687D4E}"/>
              </a:ext>
            </a:extLst>
          </p:cNvPr>
          <p:cNvGrpSpPr/>
          <p:nvPr/>
        </p:nvGrpSpPr>
        <p:grpSpPr>
          <a:xfrm>
            <a:off x="2384516" y="3858888"/>
            <a:ext cx="395064" cy="664134"/>
            <a:chOff x="7452320" y="3273270"/>
            <a:chExt cx="395064" cy="66413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CEEDDD-C42D-491D-91AC-DDD52A6CE9E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C0D0342-8AAE-49A8-9CA6-9AC9EAF62D7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026FBBD-9A95-4A44-B170-290BFF25A0A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855A216-AA80-411D-A108-00CAC4D7035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AD0AA49-CF72-4E33-9D85-95CDD6FB8391}"/>
              </a:ext>
            </a:extLst>
          </p:cNvPr>
          <p:cNvGrpSpPr/>
          <p:nvPr/>
        </p:nvGrpSpPr>
        <p:grpSpPr>
          <a:xfrm>
            <a:off x="2783163" y="3858888"/>
            <a:ext cx="395064" cy="664134"/>
            <a:chOff x="7452320" y="3273270"/>
            <a:chExt cx="395064" cy="6641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DAB773-0F0E-4CAF-A612-50EA4EEE003F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68E08E1-893B-4614-91B9-8F3026D9DAAC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7382375-95AA-43C9-A0BF-4B98EA3BBA9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A509E21-B7BE-44AC-8DCF-C2C91231856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6FC6C1-320E-4F16-A964-7C16B9C88847}"/>
              </a:ext>
            </a:extLst>
          </p:cNvPr>
          <p:cNvGrpSpPr/>
          <p:nvPr/>
        </p:nvGrpSpPr>
        <p:grpSpPr>
          <a:xfrm>
            <a:off x="3180622" y="3858888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276638-69E2-495F-A12F-75E010ECB35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4E9E386-B92E-4B60-83D8-22A681B5E7D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1B3D2F9-3CCB-4F88-8206-6E8F93B41B7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EF37A41-7592-4EC6-9EF8-61B06501408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5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429C6D-071E-41B6-B83E-5C69C9EB9720}"/>
              </a:ext>
            </a:extLst>
          </p:cNvPr>
          <p:cNvGrpSpPr/>
          <p:nvPr/>
        </p:nvGrpSpPr>
        <p:grpSpPr>
          <a:xfrm>
            <a:off x="6090572" y="4250807"/>
            <a:ext cx="395064" cy="664134"/>
            <a:chOff x="7452320" y="3273270"/>
            <a:chExt cx="395064" cy="66413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B37DD3-E8BB-4FE3-A762-9968A115E58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B1A982E-3C21-45DD-999D-8A1F278AC57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5533FD2-FDE1-4797-B0C6-4FCE81DA47E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5D6D16D-35D5-4205-8E96-EE1B88344B1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6D3A3AE-C8CB-4406-ACD1-5B22333F4008}"/>
              </a:ext>
            </a:extLst>
          </p:cNvPr>
          <p:cNvGrpSpPr/>
          <p:nvPr/>
        </p:nvGrpSpPr>
        <p:grpSpPr>
          <a:xfrm>
            <a:off x="6486690" y="4250807"/>
            <a:ext cx="395064" cy="664134"/>
            <a:chOff x="7452320" y="3273270"/>
            <a:chExt cx="395064" cy="6641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FD7576F-C450-4268-A629-C1C3451B24A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034DB8D-D814-43F5-954F-56196413B12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1B56F34-7223-4B25-B811-62CAE3BC797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E71D3E-1EF0-4376-BC41-D1701FF3036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281DE2C-1157-429E-A786-57CF5DCC298F}"/>
              </a:ext>
            </a:extLst>
          </p:cNvPr>
          <p:cNvSpPr txBox="1"/>
          <p:nvPr/>
        </p:nvSpPr>
        <p:spPr>
          <a:xfrm>
            <a:off x="764265" y="265796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4BFC885-8449-4D71-B4FF-52DB496216BE}"/>
              </a:ext>
            </a:extLst>
          </p:cNvPr>
          <p:cNvSpPr txBox="1"/>
          <p:nvPr/>
        </p:nvSpPr>
        <p:spPr>
          <a:xfrm>
            <a:off x="5809525" y="88250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BDAAF14-ACE2-4236-9D9C-77C63289B3F2}"/>
              </a:ext>
            </a:extLst>
          </p:cNvPr>
          <p:cNvSpPr txBox="1"/>
          <p:nvPr/>
        </p:nvSpPr>
        <p:spPr>
          <a:xfrm>
            <a:off x="5809526" y="370969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927E99E-CF94-41F8-A4E4-521957823DE8}"/>
              </a:ext>
            </a:extLst>
          </p:cNvPr>
          <p:cNvGrpSpPr/>
          <p:nvPr/>
        </p:nvGrpSpPr>
        <p:grpSpPr>
          <a:xfrm>
            <a:off x="6093948" y="1435245"/>
            <a:ext cx="395064" cy="664134"/>
            <a:chOff x="7452320" y="3273270"/>
            <a:chExt cx="395064" cy="66413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442DF7D-0400-4AD1-B923-38EF71436E0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B81204-79CC-49CB-A9BA-118BB728FD8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C473BBF1-4442-437F-B819-7B5E6A1FC72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6A6FE8E-7EDF-4A10-BA66-38B623AF187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EE02AFD-71AD-474D-85E6-44838EF57933}"/>
              </a:ext>
            </a:extLst>
          </p:cNvPr>
          <p:cNvGrpSpPr/>
          <p:nvPr/>
        </p:nvGrpSpPr>
        <p:grpSpPr>
          <a:xfrm>
            <a:off x="6490066" y="1435245"/>
            <a:ext cx="395064" cy="664134"/>
            <a:chOff x="7452320" y="3273270"/>
            <a:chExt cx="395064" cy="66413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2BE3BD0-ED1B-47CF-B827-863DA1D846D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D68F3C1-8134-4D51-9F2E-C4999F8256D1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EA0D335-22E1-442A-A3CF-BC6C7B06A74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9D9E1DF-EF54-4DD4-AC41-CADC6A5DE69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49821D-D266-4655-81C5-CCD46534EC51}"/>
              </a:ext>
            </a:extLst>
          </p:cNvPr>
          <p:cNvGrpSpPr/>
          <p:nvPr/>
        </p:nvGrpSpPr>
        <p:grpSpPr>
          <a:xfrm>
            <a:off x="6888713" y="1435245"/>
            <a:ext cx="395064" cy="664134"/>
            <a:chOff x="7452320" y="3273270"/>
            <a:chExt cx="395064" cy="66413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CE90D-08DC-409F-A1BD-52CDE9C824C9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EBB0EC7-0B12-4D18-BC54-CB80CB12BFE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A824D829-81BD-49E1-B67F-F043D2E01B6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E653DA0-561B-463E-BEE3-147D8DB5603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6BF829-D900-4F96-B271-1EC28B4ED25B}"/>
              </a:ext>
            </a:extLst>
          </p:cNvPr>
          <p:cNvGrpSpPr/>
          <p:nvPr/>
        </p:nvGrpSpPr>
        <p:grpSpPr>
          <a:xfrm>
            <a:off x="7286172" y="1435245"/>
            <a:ext cx="395064" cy="664134"/>
            <a:chOff x="7452320" y="3273270"/>
            <a:chExt cx="395064" cy="66413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02BFC56-850F-4A6A-A396-C5EB4DD8D266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B3F6B2C-22C0-4CFA-9A26-886538DA94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940297B-E35C-45AE-B475-5FF2B8C5BAE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E3E85D4C-4CE8-4FBD-88D4-820F27BBA2A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B2ACD2A-40F5-4F0F-BB08-37050853EFF1}"/>
              </a:ext>
            </a:extLst>
          </p:cNvPr>
          <p:cNvGrpSpPr/>
          <p:nvPr/>
        </p:nvGrpSpPr>
        <p:grpSpPr>
          <a:xfrm>
            <a:off x="7681236" y="1435245"/>
            <a:ext cx="395064" cy="664134"/>
            <a:chOff x="7452320" y="3273270"/>
            <a:chExt cx="395064" cy="664134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3B06D3C-F65A-43BA-808A-B8C55240D05C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5</a:t>
              </a: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D5754373-D580-43CA-9DD7-6D555C128C81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FF6092B2-70F6-45CB-BD05-7AB08FBDC8F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1FB1AEA-D7EE-4D75-964E-AC0EE35941B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60A7BC4-FD76-474C-AD66-C9A1451B9104}"/>
              </a:ext>
            </a:extLst>
          </p:cNvPr>
          <p:cNvGrpSpPr/>
          <p:nvPr/>
        </p:nvGrpSpPr>
        <p:grpSpPr>
          <a:xfrm>
            <a:off x="8078695" y="1435245"/>
            <a:ext cx="395064" cy="664134"/>
            <a:chOff x="7452320" y="3273270"/>
            <a:chExt cx="395064" cy="664134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49194BC-6F41-4141-9ECD-E9FE53F4C19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6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5B32929F-6BA5-4E65-8496-26733F039A0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5D20706-2C48-4413-93FF-ED51F5F8B9C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8822ECB-D451-4D1D-8886-13700F33F4D5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sp>
        <p:nvSpPr>
          <p:cNvPr id="122" name="TextBox 121">
            <a:extLst>
              <a:ext uri="{FF2B5EF4-FFF2-40B4-BE49-F238E27FC236}">
                <a16:creationId xmlns:a16="http://schemas.microsoft.com/office/drawing/2014/main" id="{48CE637E-4889-4E56-8A20-0CFA46907D68}"/>
              </a:ext>
            </a:extLst>
          </p:cNvPr>
          <p:cNvSpPr txBox="1"/>
          <p:nvPr/>
        </p:nvSpPr>
        <p:spPr>
          <a:xfrm>
            <a:off x="1711374" y="4851369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nextIndex</a:t>
            </a:r>
            <a:r>
              <a:rPr lang="en-US" altLang="zh-CN" sz="1600" dirty="0"/>
              <a:t>[]: {5,5,5}</a:t>
            </a:r>
            <a:endParaRPr lang="en-US" sz="1600" dirty="0"/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D02DB54C-91DE-485C-AB0D-96F84265C800}"/>
              </a:ext>
            </a:extLst>
          </p:cNvPr>
          <p:cNvSpPr txBox="1"/>
          <p:nvPr/>
        </p:nvSpPr>
        <p:spPr>
          <a:xfrm>
            <a:off x="1569065" y="5183242"/>
            <a:ext cx="2376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Initial: </a:t>
            </a:r>
            <a:r>
              <a:rPr lang="en-US" altLang="zh-CN" sz="1600" b="1" dirty="0" err="1">
                <a:solidFill>
                  <a:srgbClr val="C00000"/>
                </a:solidFill>
              </a:rPr>
              <a:t>logIndex</a:t>
            </a:r>
            <a:r>
              <a:rPr lang="en-US" altLang="zh-CN" sz="1600" b="1" dirty="0">
                <a:solidFill>
                  <a:srgbClr val="C00000"/>
                </a:solidFill>
              </a:rPr>
              <a:t> + 1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5C1EB243-75DD-4D3C-B5B2-15555830D740}"/>
              </a:ext>
            </a:extLst>
          </p:cNvPr>
          <p:cNvSpPr txBox="1"/>
          <p:nvPr/>
        </p:nvSpPr>
        <p:spPr>
          <a:xfrm rot="1859946">
            <a:off x="3749605" y="2561758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/>
              <a:t>prevLogIndex</a:t>
            </a:r>
            <a:r>
              <a:rPr lang="en-US" altLang="zh-CN" sz="1400" dirty="0"/>
              <a:t>: 4</a:t>
            </a:r>
          </a:p>
          <a:p>
            <a:pPr algn="ctr"/>
            <a:r>
              <a:rPr lang="en-US" sz="1400" dirty="0" err="1"/>
              <a:t>prevLogTerm</a:t>
            </a:r>
            <a:r>
              <a:rPr lang="en-US" sz="1400" dirty="0"/>
              <a:t>: 5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9359D8B8-5F43-46CF-B54B-6B4EC7C98648}"/>
              </a:ext>
            </a:extLst>
          </p:cNvPr>
          <p:cNvSpPr txBox="1"/>
          <p:nvPr/>
        </p:nvSpPr>
        <p:spPr>
          <a:xfrm>
            <a:off x="4997408" y="2576628"/>
            <a:ext cx="2906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Initial: logs[</a:t>
            </a:r>
            <a:r>
              <a:rPr lang="en-US" altLang="zh-CN" sz="1600" b="1" dirty="0" err="1">
                <a:solidFill>
                  <a:srgbClr val="C00000"/>
                </a:solidFill>
              </a:rPr>
              <a:t>nextIndex</a:t>
            </a:r>
            <a:r>
              <a:rPr lang="en-US" altLang="zh-CN" sz="1600" b="1" dirty="0">
                <a:solidFill>
                  <a:srgbClr val="C00000"/>
                </a:solidFill>
              </a:rPr>
              <a:t>[x]-1]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6" name="Arrow: Right 125">
            <a:extLst>
              <a:ext uri="{FF2B5EF4-FFF2-40B4-BE49-F238E27FC236}">
                <a16:creationId xmlns:a16="http://schemas.microsoft.com/office/drawing/2014/main" id="{F3158225-9DE3-4A87-B0FF-673CD52AA1D5}"/>
              </a:ext>
            </a:extLst>
          </p:cNvPr>
          <p:cNvSpPr/>
          <p:nvPr/>
        </p:nvSpPr>
        <p:spPr>
          <a:xfrm rot="12646259">
            <a:off x="3541148" y="3694682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3AC0E0A-DEDF-4F81-A7C1-89164E433F01}"/>
              </a:ext>
            </a:extLst>
          </p:cNvPr>
          <p:cNvSpPr txBox="1"/>
          <p:nvPr/>
        </p:nvSpPr>
        <p:spPr>
          <a:xfrm rot="1859946">
            <a:off x="3043497" y="3818611"/>
            <a:ext cx="1709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False</a:t>
            </a:r>
            <a:endParaRPr lang="en-US" sz="1400" dirty="0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3FE4E714-7D97-43AB-AAAA-E38B2C90EFED}"/>
              </a:ext>
            </a:extLst>
          </p:cNvPr>
          <p:cNvSpPr txBox="1"/>
          <p:nvPr/>
        </p:nvSpPr>
        <p:spPr>
          <a:xfrm>
            <a:off x="3727873" y="4844688"/>
            <a:ext cx="4067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2AC9721-6059-4CDB-AB86-2F80375A4D57}"/>
              </a:ext>
            </a:extLst>
          </p:cNvPr>
          <p:cNvSpPr txBox="1"/>
          <p:nvPr/>
        </p:nvSpPr>
        <p:spPr>
          <a:xfrm>
            <a:off x="5087354" y="2987527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35568AA-45EB-4AAA-9E29-B00AC2E10EB1}"/>
              </a:ext>
            </a:extLst>
          </p:cNvPr>
          <p:cNvSpPr txBox="1"/>
          <p:nvPr/>
        </p:nvSpPr>
        <p:spPr>
          <a:xfrm>
            <a:off x="7589817" y="4544657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58F4DF79-8175-4E66-BEF6-6BFCB3400FD5}"/>
              </a:ext>
            </a:extLst>
          </p:cNvPr>
          <p:cNvSpPr/>
          <p:nvPr/>
        </p:nvSpPr>
        <p:spPr>
          <a:xfrm>
            <a:off x="7258053" y="4618374"/>
            <a:ext cx="387473" cy="251251"/>
          </a:xfrm>
          <a:prstGeom prst="rect">
            <a:avLst/>
          </a:prstGeom>
          <a:noFill/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Arrow: Right 132">
            <a:extLst>
              <a:ext uri="{FF2B5EF4-FFF2-40B4-BE49-F238E27FC236}">
                <a16:creationId xmlns:a16="http://schemas.microsoft.com/office/drawing/2014/main" id="{33D3C0C3-34C2-4501-B852-94F5C43D2E98}"/>
              </a:ext>
            </a:extLst>
          </p:cNvPr>
          <p:cNvSpPr/>
          <p:nvPr/>
        </p:nvSpPr>
        <p:spPr>
          <a:xfrm rot="16200000">
            <a:off x="7318236" y="4942070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95E5F3A-4BAF-4BD0-9651-D1894F7ED5B9}"/>
              </a:ext>
            </a:extLst>
          </p:cNvPr>
          <p:cNvSpPr txBox="1"/>
          <p:nvPr/>
        </p:nvSpPr>
        <p:spPr>
          <a:xfrm>
            <a:off x="3984406" y="4016159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5" name="Arrow: Right 134">
            <a:extLst>
              <a:ext uri="{FF2B5EF4-FFF2-40B4-BE49-F238E27FC236}">
                <a16:creationId xmlns:a16="http://schemas.microsoft.com/office/drawing/2014/main" id="{9476C972-186A-4535-AA68-B0D8FBEE6473}"/>
              </a:ext>
            </a:extLst>
          </p:cNvPr>
          <p:cNvSpPr/>
          <p:nvPr/>
        </p:nvSpPr>
        <p:spPr>
          <a:xfrm rot="16200000">
            <a:off x="7338278" y="2143071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C314D72-2B4E-48D7-A1CF-776E4381FBBC}"/>
              </a:ext>
            </a:extLst>
          </p:cNvPr>
          <p:cNvSpPr txBox="1"/>
          <p:nvPr/>
        </p:nvSpPr>
        <p:spPr>
          <a:xfrm>
            <a:off x="1757737" y="4535526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commitIndex</a:t>
            </a:r>
            <a:r>
              <a:rPr lang="en-US" altLang="zh-CN" sz="1600" dirty="0"/>
              <a:t>: 4</a:t>
            </a:r>
            <a:endParaRPr lang="en-US" sz="1600" dirty="0"/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8E1A09AE-0CF3-4CDC-B567-1EF33D2C4BB9}"/>
              </a:ext>
            </a:extLst>
          </p:cNvPr>
          <p:cNvGrpSpPr/>
          <p:nvPr/>
        </p:nvGrpSpPr>
        <p:grpSpPr>
          <a:xfrm>
            <a:off x="6881122" y="4250807"/>
            <a:ext cx="395064" cy="664134"/>
            <a:chOff x="7452320" y="3273270"/>
            <a:chExt cx="395064" cy="664134"/>
          </a:xfrm>
        </p:grpSpPr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262DD91B-0325-486F-A78B-16CBB95C02C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3</a:t>
              </a:r>
            </a:p>
          </p:txBody>
        </p:sp>
        <p:grpSp>
          <p:nvGrpSpPr>
            <p:cNvPr id="141" name="Group 140">
              <a:extLst>
                <a:ext uri="{FF2B5EF4-FFF2-40B4-BE49-F238E27FC236}">
                  <a16:creationId xmlns:a16="http://schemas.microsoft.com/office/drawing/2014/main" id="{73EED809-D48E-449E-A18C-9D58634994CC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42" name="Rectangle 141">
                <a:extLst>
                  <a:ext uri="{FF2B5EF4-FFF2-40B4-BE49-F238E27FC236}">
                    <a16:creationId xmlns:a16="http://schemas.microsoft.com/office/drawing/2014/main" id="{5F527572-F5DD-479D-9670-78C37178FE9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4317A0D3-F606-495B-9A2A-BDAEEB6A9781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36" name="TextBox 135">
            <a:extLst>
              <a:ext uri="{FF2B5EF4-FFF2-40B4-BE49-F238E27FC236}">
                <a16:creationId xmlns:a16="http://schemas.microsoft.com/office/drawing/2014/main" id="{95C0460E-3A83-4775-A6EA-64A80F529D1A}"/>
              </a:ext>
            </a:extLst>
          </p:cNvPr>
          <p:cNvSpPr txBox="1"/>
          <p:nvPr/>
        </p:nvSpPr>
        <p:spPr>
          <a:xfrm>
            <a:off x="-45453" y="4556716"/>
            <a:ext cx="22761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err="1">
                <a:solidFill>
                  <a:srgbClr val="C00000"/>
                </a:solidFill>
              </a:rPr>
              <a:t>Decrese</a:t>
            </a:r>
            <a:r>
              <a:rPr lang="en-US" altLang="zh-CN" sz="1600" b="1" dirty="0">
                <a:solidFill>
                  <a:srgbClr val="C00000"/>
                </a:solidFill>
              </a:rPr>
              <a:t> </a:t>
            </a:r>
            <a:r>
              <a:rPr lang="en-US" altLang="zh-CN" sz="1600" b="1" dirty="0" err="1">
                <a:solidFill>
                  <a:srgbClr val="C00000"/>
                </a:solidFill>
              </a:rPr>
              <a:t>nextIndex</a:t>
            </a:r>
            <a:r>
              <a:rPr lang="en-US" altLang="zh-CN" sz="1600" b="1" dirty="0">
                <a:solidFill>
                  <a:srgbClr val="C00000"/>
                </a:solidFill>
              </a:rPr>
              <a:t>[] and try again!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84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/>
      <p:bldP spid="123" grpId="0"/>
      <p:bldP spid="124" grpId="0"/>
      <p:bldP spid="125" grpId="0"/>
      <p:bldP spid="126" grpId="0" animBg="1"/>
      <p:bldP spid="127" grpId="0"/>
      <p:bldP spid="128" grpId="0"/>
      <p:bldP spid="129" grpId="0"/>
      <p:bldP spid="130" grpId="0"/>
      <p:bldP spid="132" grpId="0" animBg="1"/>
      <p:bldP spid="133" grpId="0" animBg="1"/>
      <p:bldP spid="134" grpId="0"/>
      <p:bldP spid="135" grpId="0" animBg="1"/>
      <p:bldP spid="13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Box 122">
            <a:extLst>
              <a:ext uri="{FF2B5EF4-FFF2-40B4-BE49-F238E27FC236}">
                <a16:creationId xmlns:a16="http://schemas.microsoft.com/office/drawing/2014/main" id="{3E7AE6C5-38EF-479F-8E19-AE316BADD90F}"/>
              </a:ext>
            </a:extLst>
          </p:cNvPr>
          <p:cNvSpPr txBox="1"/>
          <p:nvPr/>
        </p:nvSpPr>
        <p:spPr>
          <a:xfrm>
            <a:off x="1702685" y="4848801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nextIndex</a:t>
            </a:r>
            <a:r>
              <a:rPr lang="en-US" altLang="zh-CN" sz="1600" dirty="0">
                <a:solidFill>
                  <a:srgbClr val="BE384B"/>
                </a:solidFill>
              </a:rPr>
              <a:t>[]: {5,3,4}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65336" y="5273158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9BA186-375B-42E9-B84C-A9F873356EF7}"/>
              </a:ext>
            </a:extLst>
          </p:cNvPr>
          <p:cNvGrpSpPr/>
          <p:nvPr/>
        </p:nvGrpSpPr>
        <p:grpSpPr>
          <a:xfrm>
            <a:off x="4648709" y="3712304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55868E3E-6E1D-4960-ACC5-9135D157F6C9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B46290-2F38-4A9E-831C-75C13E6FA5A3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2673F30-4F24-492F-90EE-C5B5865E6F35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29D0C7-C0AC-4BBC-9296-713E3691F181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3C95B9-AA32-46F3-89FE-2DF109333D50}"/>
              </a:ext>
            </a:extLst>
          </p:cNvPr>
          <p:cNvGrpSpPr/>
          <p:nvPr/>
        </p:nvGrpSpPr>
        <p:grpSpPr>
          <a:xfrm>
            <a:off x="4648709" y="893554"/>
            <a:ext cx="1296144" cy="1296144"/>
            <a:chOff x="2195736" y="1633364"/>
            <a:chExt cx="1296144" cy="1296144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673BAD68-5987-4375-973E-F0DC7B44FD51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2841FA6-9140-42F7-933C-6713842DC8FA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C48CF84-ACB0-41F3-9D8C-F209F57A0340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D56AE4-2617-468D-8EFC-40537E8E70B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F93087-76D2-4BEE-9EC5-D43538BCD9A1}"/>
              </a:ext>
            </a:extLst>
          </p:cNvPr>
          <p:cNvGrpSpPr/>
          <p:nvPr/>
        </p:nvGrpSpPr>
        <p:grpSpPr>
          <a:xfrm>
            <a:off x="2267005" y="2448105"/>
            <a:ext cx="1008112" cy="1008112"/>
            <a:chOff x="3575720" y="3577580"/>
            <a:chExt cx="1008112" cy="100811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D17968B-913A-41AD-A9AB-10979A8378CC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7A5695-9FCB-429D-AADE-AB09A5A64314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E6157A87-62F3-46CF-950F-6CC069856A1D}"/>
              </a:ext>
            </a:extLst>
          </p:cNvPr>
          <p:cNvGrpSpPr/>
          <p:nvPr/>
        </p:nvGrpSpPr>
        <p:grpSpPr>
          <a:xfrm rot="19805318">
            <a:off x="3007077" y="1502569"/>
            <a:ext cx="1858886" cy="856095"/>
            <a:chOff x="6668395" y="3675124"/>
            <a:chExt cx="1858886" cy="856095"/>
          </a:xfrm>
        </p:grpSpPr>
        <p:sp>
          <p:nvSpPr>
            <p:cNvPr id="39" name="Arrow: Right 38">
              <a:extLst>
                <a:ext uri="{FF2B5EF4-FFF2-40B4-BE49-F238E27FC236}">
                  <a16:creationId xmlns:a16="http://schemas.microsoft.com/office/drawing/2014/main" id="{F060D4D2-5C11-46C8-8D6E-8F94FC95714E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D2462A-A039-47ED-A8E4-E65EFC9A24BA}"/>
                </a:ext>
              </a:extLst>
            </p:cNvPr>
            <p:cNvSpPr txBox="1"/>
            <p:nvPr/>
          </p:nvSpPr>
          <p:spPr>
            <a:xfrm>
              <a:off x="6668395" y="3675124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altLang="zh-CN" sz="1600" dirty="0"/>
                <a:t>Term: 6</a:t>
              </a:r>
              <a:endParaRPr lang="en-US" sz="16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4FAF2DE-5436-444A-BA48-3397C21E2CA7}"/>
              </a:ext>
            </a:extLst>
          </p:cNvPr>
          <p:cNvGrpSpPr/>
          <p:nvPr/>
        </p:nvGrpSpPr>
        <p:grpSpPr>
          <a:xfrm rot="1867349">
            <a:off x="3320737" y="2938035"/>
            <a:ext cx="1858886" cy="849649"/>
            <a:chOff x="6680619" y="3681570"/>
            <a:chExt cx="1858886" cy="849649"/>
          </a:xfrm>
        </p:grpSpPr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D579ADB4-66B0-4876-A176-CF1B152D0EBF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1A60FD9-1A30-474E-A25D-80D5F35BACFF}"/>
                </a:ext>
              </a:extLst>
            </p:cNvPr>
            <p:cNvSpPr txBox="1"/>
            <p:nvPr/>
          </p:nvSpPr>
          <p:spPr>
            <a:xfrm>
              <a:off x="6680619" y="3681570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sz="1600" dirty="0"/>
                <a:t>Term: 6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D6F8E92-378C-40B4-89F3-A5414B9094FE}"/>
              </a:ext>
            </a:extLst>
          </p:cNvPr>
          <p:cNvSpPr txBox="1"/>
          <p:nvPr/>
        </p:nvSpPr>
        <p:spPr>
          <a:xfrm>
            <a:off x="2291125" y="346942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0D81B8-732F-4F63-B665-04656F21253C}"/>
              </a:ext>
            </a:extLst>
          </p:cNvPr>
          <p:cNvSpPr txBox="1"/>
          <p:nvPr/>
        </p:nvSpPr>
        <p:spPr>
          <a:xfrm>
            <a:off x="4869369" y="204621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834CF8-BA68-4E09-AB4D-DDB5E3220DF5}"/>
              </a:ext>
            </a:extLst>
          </p:cNvPr>
          <p:cNvSpPr txBox="1"/>
          <p:nvPr/>
        </p:nvSpPr>
        <p:spPr>
          <a:xfrm>
            <a:off x="4869369" y="4864432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646035-0F4D-42B0-9A96-1361D391B467}"/>
              </a:ext>
            </a:extLst>
          </p:cNvPr>
          <p:cNvGrpSpPr/>
          <p:nvPr/>
        </p:nvGrpSpPr>
        <p:grpSpPr>
          <a:xfrm>
            <a:off x="1979709" y="3856320"/>
            <a:ext cx="395064" cy="664134"/>
            <a:chOff x="7452320" y="3273270"/>
            <a:chExt cx="395064" cy="6641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35F6D26-2D88-482F-BDCA-9346CB2F4FF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D818FB3-2C28-4E5D-8AB0-F3CFC67F68E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AECF427-EDC8-4799-B29F-87E8B0487F7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3DC9C62-4189-4826-85F0-88FA8FD4488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F72B34-97A6-45BB-AD90-BB8611687D4E}"/>
              </a:ext>
            </a:extLst>
          </p:cNvPr>
          <p:cNvGrpSpPr/>
          <p:nvPr/>
        </p:nvGrpSpPr>
        <p:grpSpPr>
          <a:xfrm>
            <a:off x="2375827" y="3856320"/>
            <a:ext cx="395064" cy="664134"/>
            <a:chOff x="7452320" y="3273270"/>
            <a:chExt cx="395064" cy="66413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CEEDDD-C42D-491D-91AC-DDD52A6CE9E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C0D0342-8AAE-49A8-9CA6-9AC9EAF62D7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026FBBD-9A95-4A44-B170-290BFF25A0A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855A216-AA80-411D-A108-00CAC4D7035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AD0AA49-CF72-4E33-9D85-95CDD6FB8391}"/>
              </a:ext>
            </a:extLst>
          </p:cNvPr>
          <p:cNvGrpSpPr/>
          <p:nvPr/>
        </p:nvGrpSpPr>
        <p:grpSpPr>
          <a:xfrm>
            <a:off x="2774474" y="3856320"/>
            <a:ext cx="395064" cy="664134"/>
            <a:chOff x="7452320" y="3273270"/>
            <a:chExt cx="395064" cy="6641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DAB773-0F0E-4CAF-A612-50EA4EEE003F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68E08E1-893B-4614-91B9-8F3026D9DAAC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7382375-95AA-43C9-A0BF-4B98EA3BBA9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A509E21-B7BE-44AC-8DCF-C2C91231856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6FC6C1-320E-4F16-A964-7C16B9C88847}"/>
              </a:ext>
            </a:extLst>
          </p:cNvPr>
          <p:cNvGrpSpPr/>
          <p:nvPr/>
        </p:nvGrpSpPr>
        <p:grpSpPr>
          <a:xfrm>
            <a:off x="3171933" y="3856320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276638-69E2-495F-A12F-75E010ECB35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4E9E386-B92E-4B60-83D8-22A681B5E7D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1B3D2F9-3CCB-4F88-8206-6E8F93B41B7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EF37A41-7592-4EC6-9EF8-61B06501408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5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429C6D-071E-41B6-B83E-5C69C9EB9720}"/>
              </a:ext>
            </a:extLst>
          </p:cNvPr>
          <p:cNvGrpSpPr/>
          <p:nvPr/>
        </p:nvGrpSpPr>
        <p:grpSpPr>
          <a:xfrm>
            <a:off x="6081883" y="4248239"/>
            <a:ext cx="395064" cy="664134"/>
            <a:chOff x="7452320" y="3273270"/>
            <a:chExt cx="395064" cy="66413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B37DD3-E8BB-4FE3-A762-9968A115E58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B1A982E-3C21-45DD-999D-8A1F278AC57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5533FD2-FDE1-4797-B0C6-4FCE81DA47E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5D6D16D-35D5-4205-8E96-EE1B88344B1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6D3A3AE-C8CB-4406-ACD1-5B22333F4008}"/>
              </a:ext>
            </a:extLst>
          </p:cNvPr>
          <p:cNvGrpSpPr/>
          <p:nvPr/>
        </p:nvGrpSpPr>
        <p:grpSpPr>
          <a:xfrm>
            <a:off x="6478001" y="4248239"/>
            <a:ext cx="395064" cy="664134"/>
            <a:chOff x="7452320" y="3273270"/>
            <a:chExt cx="395064" cy="6641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FD7576F-C450-4268-A629-C1C3451B24A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034DB8D-D814-43F5-954F-56196413B12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1B56F34-7223-4B25-B811-62CAE3BC797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E71D3E-1EF0-4376-BC41-D1701FF3036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281DE2C-1157-429E-A786-57CF5DCC298F}"/>
              </a:ext>
            </a:extLst>
          </p:cNvPr>
          <p:cNvSpPr txBox="1"/>
          <p:nvPr/>
        </p:nvSpPr>
        <p:spPr>
          <a:xfrm>
            <a:off x="755576" y="265539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4BFC885-8449-4D71-B4FF-52DB496216BE}"/>
              </a:ext>
            </a:extLst>
          </p:cNvPr>
          <p:cNvSpPr txBox="1"/>
          <p:nvPr/>
        </p:nvSpPr>
        <p:spPr>
          <a:xfrm>
            <a:off x="5800836" y="87993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BDAAF14-ACE2-4236-9D9C-77C63289B3F2}"/>
              </a:ext>
            </a:extLst>
          </p:cNvPr>
          <p:cNvSpPr txBox="1"/>
          <p:nvPr/>
        </p:nvSpPr>
        <p:spPr>
          <a:xfrm>
            <a:off x="5800837" y="3707131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927E99E-CF94-41F8-A4E4-521957823DE8}"/>
              </a:ext>
            </a:extLst>
          </p:cNvPr>
          <p:cNvGrpSpPr/>
          <p:nvPr/>
        </p:nvGrpSpPr>
        <p:grpSpPr>
          <a:xfrm>
            <a:off x="6085259" y="1432677"/>
            <a:ext cx="395064" cy="664134"/>
            <a:chOff x="7452320" y="3273270"/>
            <a:chExt cx="395064" cy="66413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442DF7D-0400-4AD1-B923-38EF71436E0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B81204-79CC-49CB-A9BA-118BB728FD8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C473BBF1-4442-437F-B819-7B5E6A1FC72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6A6FE8E-7EDF-4A10-BA66-38B623AF187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EE02AFD-71AD-474D-85E6-44838EF57933}"/>
              </a:ext>
            </a:extLst>
          </p:cNvPr>
          <p:cNvGrpSpPr/>
          <p:nvPr/>
        </p:nvGrpSpPr>
        <p:grpSpPr>
          <a:xfrm>
            <a:off x="6481377" y="1432677"/>
            <a:ext cx="395064" cy="664134"/>
            <a:chOff x="7452320" y="3273270"/>
            <a:chExt cx="395064" cy="66413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2BE3BD0-ED1B-47CF-B827-863DA1D846D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D68F3C1-8134-4D51-9F2E-C4999F8256D1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EA0D335-22E1-442A-A3CF-BC6C7B06A74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9D9E1DF-EF54-4DD4-AC41-CADC6A5DE69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49821D-D266-4655-81C5-CCD46534EC51}"/>
              </a:ext>
            </a:extLst>
          </p:cNvPr>
          <p:cNvGrpSpPr/>
          <p:nvPr/>
        </p:nvGrpSpPr>
        <p:grpSpPr>
          <a:xfrm>
            <a:off x="6880024" y="1432677"/>
            <a:ext cx="395064" cy="664134"/>
            <a:chOff x="7452320" y="3273270"/>
            <a:chExt cx="395064" cy="66413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CE90D-08DC-409F-A1BD-52CDE9C824C9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EBB0EC7-0B12-4D18-BC54-CB80CB12BFE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A824D829-81BD-49E1-B67F-F043D2E01B6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E653DA0-561B-463E-BEE3-147D8DB5603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6BF829-D900-4F96-B271-1EC28B4ED25B}"/>
              </a:ext>
            </a:extLst>
          </p:cNvPr>
          <p:cNvGrpSpPr/>
          <p:nvPr/>
        </p:nvGrpSpPr>
        <p:grpSpPr>
          <a:xfrm>
            <a:off x="7277483" y="1432677"/>
            <a:ext cx="395064" cy="664134"/>
            <a:chOff x="7452320" y="3273270"/>
            <a:chExt cx="395064" cy="66413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02BFC56-850F-4A6A-A396-C5EB4DD8D266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B3F6B2C-22C0-4CFA-9A26-886538DA94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940297B-E35C-45AE-B475-5FF2B8C5BAE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E3E85D4C-4CE8-4FBD-88D4-820F27BBA2A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B2ACD2A-40F5-4F0F-BB08-37050853EFF1}"/>
              </a:ext>
            </a:extLst>
          </p:cNvPr>
          <p:cNvGrpSpPr/>
          <p:nvPr/>
        </p:nvGrpSpPr>
        <p:grpSpPr>
          <a:xfrm>
            <a:off x="7672547" y="1432677"/>
            <a:ext cx="395064" cy="664134"/>
            <a:chOff x="7452320" y="3273270"/>
            <a:chExt cx="395064" cy="664134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13B06D3C-F65A-43BA-808A-B8C55240D05C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5</a:t>
              </a: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D5754373-D580-43CA-9DD7-6D555C128C81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FF6092B2-70F6-45CB-BD05-7AB08FBDC8F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41FB1AEA-D7EE-4D75-964E-AC0EE35941B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60A7BC4-FD76-474C-AD66-C9A1451B9104}"/>
              </a:ext>
            </a:extLst>
          </p:cNvPr>
          <p:cNvGrpSpPr/>
          <p:nvPr/>
        </p:nvGrpSpPr>
        <p:grpSpPr>
          <a:xfrm>
            <a:off x="8070006" y="1432677"/>
            <a:ext cx="395064" cy="664134"/>
            <a:chOff x="7452320" y="3273270"/>
            <a:chExt cx="395064" cy="664134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D49194BC-6F41-4141-9ECD-E9FE53F4C19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6</a:t>
              </a:r>
            </a:p>
          </p:txBody>
        </p: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5B32929F-6BA5-4E65-8496-26733F039A0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75D20706-2C48-4413-93FF-ED51F5F8B9C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08822ECB-D451-4D1D-8886-13700F33F4D5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id="{5C1EB243-75DD-4D3C-B5B2-15555830D740}"/>
              </a:ext>
            </a:extLst>
          </p:cNvPr>
          <p:cNvSpPr txBox="1"/>
          <p:nvPr/>
        </p:nvSpPr>
        <p:spPr>
          <a:xfrm rot="1859946">
            <a:off x="3740916" y="2559190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solidFill>
                  <a:srgbClr val="BE384B"/>
                </a:solidFill>
              </a:rPr>
              <a:t>prevLogIndex</a:t>
            </a:r>
            <a:r>
              <a:rPr lang="en-US" altLang="zh-CN" sz="1400" dirty="0">
                <a:solidFill>
                  <a:srgbClr val="BE384B"/>
                </a:solidFill>
              </a:rPr>
              <a:t>: 3</a:t>
            </a:r>
          </a:p>
          <a:p>
            <a:pPr algn="ctr"/>
            <a:r>
              <a:rPr lang="en-US" sz="1400" dirty="0" err="1">
                <a:solidFill>
                  <a:srgbClr val="BE384B"/>
                </a:solidFill>
              </a:rPr>
              <a:t>prevLogTerm</a:t>
            </a:r>
            <a:r>
              <a:rPr lang="en-US" sz="1400" dirty="0">
                <a:solidFill>
                  <a:srgbClr val="BE384B"/>
                </a:solidFill>
              </a:rPr>
              <a:t>: </a:t>
            </a:r>
            <a:r>
              <a:rPr lang="en-US" altLang="zh-CN" sz="1400" dirty="0">
                <a:solidFill>
                  <a:srgbClr val="BE384B"/>
                </a:solidFill>
              </a:rPr>
              <a:t>4</a:t>
            </a:r>
            <a:endParaRPr lang="en-US" sz="1400" dirty="0">
              <a:solidFill>
                <a:srgbClr val="BE384B"/>
              </a:solidFill>
            </a:endParaRPr>
          </a:p>
        </p:txBody>
      </p:sp>
      <p:sp>
        <p:nvSpPr>
          <p:cNvPr id="126" name="Arrow: Right 125">
            <a:extLst>
              <a:ext uri="{FF2B5EF4-FFF2-40B4-BE49-F238E27FC236}">
                <a16:creationId xmlns:a16="http://schemas.microsoft.com/office/drawing/2014/main" id="{F3158225-9DE3-4A87-B0FF-673CD52AA1D5}"/>
              </a:ext>
            </a:extLst>
          </p:cNvPr>
          <p:cNvSpPr/>
          <p:nvPr/>
        </p:nvSpPr>
        <p:spPr>
          <a:xfrm rot="12646259">
            <a:off x="3532459" y="3692114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03AC0E0A-DEDF-4F81-A7C1-89164E433F01}"/>
              </a:ext>
            </a:extLst>
          </p:cNvPr>
          <p:cNvSpPr txBox="1"/>
          <p:nvPr/>
        </p:nvSpPr>
        <p:spPr>
          <a:xfrm rot="1859946">
            <a:off x="3034808" y="3816043"/>
            <a:ext cx="1709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True</a:t>
            </a: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2AC9721-6059-4CDB-AB86-2F80375A4D57}"/>
              </a:ext>
            </a:extLst>
          </p:cNvPr>
          <p:cNvSpPr txBox="1"/>
          <p:nvPr/>
        </p:nvSpPr>
        <p:spPr>
          <a:xfrm>
            <a:off x="5078665" y="2984959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635568AA-45EB-4AAA-9E29-B00AC2E10EB1}"/>
              </a:ext>
            </a:extLst>
          </p:cNvPr>
          <p:cNvSpPr txBox="1"/>
          <p:nvPr/>
        </p:nvSpPr>
        <p:spPr>
          <a:xfrm>
            <a:off x="7312672" y="486013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3" name="Arrow: Right 132">
            <a:extLst>
              <a:ext uri="{FF2B5EF4-FFF2-40B4-BE49-F238E27FC236}">
                <a16:creationId xmlns:a16="http://schemas.microsoft.com/office/drawing/2014/main" id="{33D3C0C3-34C2-4501-B852-94F5C43D2E98}"/>
              </a:ext>
            </a:extLst>
          </p:cNvPr>
          <p:cNvSpPr/>
          <p:nvPr/>
        </p:nvSpPr>
        <p:spPr>
          <a:xfrm rot="16200000">
            <a:off x="7113257" y="4939501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495E5F3A-4BAF-4BD0-9651-D1894F7ED5B9}"/>
              </a:ext>
            </a:extLst>
          </p:cNvPr>
          <p:cNvSpPr txBox="1"/>
          <p:nvPr/>
        </p:nvSpPr>
        <p:spPr>
          <a:xfrm>
            <a:off x="3975717" y="4013591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21" name="Arrow: Right 120">
            <a:extLst>
              <a:ext uri="{FF2B5EF4-FFF2-40B4-BE49-F238E27FC236}">
                <a16:creationId xmlns:a16="http://schemas.microsoft.com/office/drawing/2014/main" id="{30BA8D17-CCFE-44B8-B799-7CEBEB0631F4}"/>
              </a:ext>
            </a:extLst>
          </p:cNvPr>
          <p:cNvSpPr/>
          <p:nvPr/>
        </p:nvSpPr>
        <p:spPr>
          <a:xfrm rot="16200000">
            <a:off x="6730291" y="2134397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41E6EC91-727B-4557-BE62-BDB26B9253B8}"/>
              </a:ext>
            </a:extLst>
          </p:cNvPr>
          <p:cNvSpPr txBox="1"/>
          <p:nvPr/>
        </p:nvSpPr>
        <p:spPr>
          <a:xfrm>
            <a:off x="4988719" y="2574060"/>
            <a:ext cx="2906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Initial: logs[</a:t>
            </a:r>
            <a:r>
              <a:rPr lang="en-US" altLang="zh-CN" sz="1600" b="1" dirty="0" err="1">
                <a:solidFill>
                  <a:srgbClr val="C00000"/>
                </a:solidFill>
              </a:rPr>
              <a:t>nextIndex</a:t>
            </a:r>
            <a:r>
              <a:rPr lang="en-US" altLang="zh-CN" sz="1600" b="1" dirty="0">
                <a:solidFill>
                  <a:srgbClr val="C00000"/>
                </a:solidFill>
              </a:rPr>
              <a:t>[x]-1]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025B87CC-FF7E-46B4-BD56-F9DA749FC503}"/>
              </a:ext>
            </a:extLst>
          </p:cNvPr>
          <p:cNvSpPr txBox="1"/>
          <p:nvPr/>
        </p:nvSpPr>
        <p:spPr>
          <a:xfrm>
            <a:off x="3535974" y="4842120"/>
            <a:ext cx="659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EEA82C1D-1F4A-4B1B-A14C-CB6528E3A1D4}"/>
              </a:ext>
            </a:extLst>
          </p:cNvPr>
          <p:cNvSpPr txBox="1"/>
          <p:nvPr/>
        </p:nvSpPr>
        <p:spPr>
          <a:xfrm>
            <a:off x="1749048" y="4532958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commitIndex</a:t>
            </a:r>
            <a:r>
              <a:rPr lang="en-US" altLang="zh-CN" sz="1600" dirty="0"/>
              <a:t>: 4</a:t>
            </a:r>
            <a:endParaRPr lang="en-US" sz="1600" dirty="0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5BF8CAE9-B8BD-460E-B1BC-2E9138609DF9}"/>
              </a:ext>
            </a:extLst>
          </p:cNvPr>
          <p:cNvGrpSpPr/>
          <p:nvPr/>
        </p:nvGrpSpPr>
        <p:grpSpPr>
          <a:xfrm>
            <a:off x="6872433" y="4248239"/>
            <a:ext cx="395064" cy="664134"/>
            <a:chOff x="7452320" y="3273270"/>
            <a:chExt cx="395064" cy="664134"/>
          </a:xfrm>
        </p:grpSpPr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D4BE84BE-322B-4691-9249-216A365A439C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3</a:t>
              </a:r>
            </a:p>
          </p:txBody>
        </p:sp>
        <p:grpSp>
          <p:nvGrpSpPr>
            <p:cNvPr id="138" name="Group 137">
              <a:extLst>
                <a:ext uri="{FF2B5EF4-FFF2-40B4-BE49-F238E27FC236}">
                  <a16:creationId xmlns:a16="http://schemas.microsoft.com/office/drawing/2014/main" id="{F9E6914E-D0BD-478C-8F91-031E610599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id="{8A5B3DAF-F97E-4CBC-A876-998C64845FD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0" name="TextBox 139">
                <a:extLst>
                  <a:ext uri="{FF2B5EF4-FFF2-40B4-BE49-F238E27FC236}">
                    <a16:creationId xmlns:a16="http://schemas.microsoft.com/office/drawing/2014/main" id="{E5DD6C5F-E723-49FA-9AD9-017CD83F825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id="{1E3E2EB1-6379-414A-B213-950C821280AC}"/>
              </a:ext>
            </a:extLst>
          </p:cNvPr>
          <p:cNvSpPr txBox="1"/>
          <p:nvPr/>
        </p:nvSpPr>
        <p:spPr>
          <a:xfrm>
            <a:off x="7684694" y="2075391"/>
            <a:ext cx="11580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Overwrite!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3C639156-B427-48C0-87C0-A4B13317E73D}"/>
              </a:ext>
            </a:extLst>
          </p:cNvPr>
          <p:cNvSpPr txBox="1"/>
          <p:nvPr/>
        </p:nvSpPr>
        <p:spPr>
          <a:xfrm>
            <a:off x="502236" y="1389062"/>
            <a:ext cx="2869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A few rounds later…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896E390C-0C3C-4E21-9477-CB501EE3689B}"/>
              </a:ext>
            </a:extLst>
          </p:cNvPr>
          <p:cNvSpPr txBox="1"/>
          <p:nvPr/>
        </p:nvSpPr>
        <p:spPr>
          <a:xfrm>
            <a:off x="7515923" y="4851448"/>
            <a:ext cx="1507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Append!</a:t>
            </a:r>
            <a:endParaRPr lang="en-US" sz="1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817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/>
      <p:bldP spid="126" grpId="0" animBg="1"/>
      <p:bldP spid="127" grpId="0"/>
      <p:bldP spid="129" grpId="0"/>
      <p:bldP spid="130" grpId="0"/>
      <p:bldP spid="133" grpId="0" animBg="1"/>
      <p:bldP spid="134" grpId="0"/>
      <p:bldP spid="121" grpId="0" animBg="1"/>
      <p:bldP spid="135" grpId="0"/>
      <p:bldP spid="125" grpId="0"/>
      <p:bldP spid="141" grpId="0"/>
      <p:bldP spid="1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65336" y="5273158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E9BA186-375B-42E9-B84C-A9F873356EF7}"/>
              </a:ext>
            </a:extLst>
          </p:cNvPr>
          <p:cNvGrpSpPr/>
          <p:nvPr/>
        </p:nvGrpSpPr>
        <p:grpSpPr>
          <a:xfrm>
            <a:off x="4644008" y="371598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55868E3E-6E1D-4960-ACC5-9135D157F6C9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00B46290-2F38-4A9E-831C-75C13E6FA5A3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26" name="Oval 25">
                <a:extLst>
                  <a:ext uri="{FF2B5EF4-FFF2-40B4-BE49-F238E27FC236}">
                    <a16:creationId xmlns:a16="http://schemas.microsoft.com/office/drawing/2014/main" id="{E2673F30-4F24-492F-90EE-C5B5865E6F35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029D0C7-C0AC-4BBC-9296-713E3691F181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F3C95B9-AA32-46F3-89FE-2DF109333D50}"/>
              </a:ext>
            </a:extLst>
          </p:cNvPr>
          <p:cNvGrpSpPr/>
          <p:nvPr/>
        </p:nvGrpSpPr>
        <p:grpSpPr>
          <a:xfrm>
            <a:off x="4644008" y="897230"/>
            <a:ext cx="1296144" cy="1296144"/>
            <a:chOff x="2195736" y="1633364"/>
            <a:chExt cx="1296144" cy="1296144"/>
          </a:xfrm>
        </p:grpSpPr>
        <p:sp>
          <p:nvSpPr>
            <p:cNvPr id="29" name="Block Arc 28">
              <a:extLst>
                <a:ext uri="{FF2B5EF4-FFF2-40B4-BE49-F238E27FC236}">
                  <a16:creationId xmlns:a16="http://schemas.microsoft.com/office/drawing/2014/main" id="{673BAD68-5987-4375-973E-F0DC7B44FD51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12841FA6-9140-42F7-933C-6713842DC8FA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1" name="Oval 30">
                <a:extLst>
                  <a:ext uri="{FF2B5EF4-FFF2-40B4-BE49-F238E27FC236}">
                    <a16:creationId xmlns:a16="http://schemas.microsoft.com/office/drawing/2014/main" id="{DC48CF84-ACB0-41F3-9D8C-F209F57A0340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74D56AE4-2617-468D-8EFC-40537E8E70B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FF93087-76D2-4BEE-9EC5-D43538BCD9A1}"/>
              </a:ext>
            </a:extLst>
          </p:cNvPr>
          <p:cNvGrpSpPr/>
          <p:nvPr/>
        </p:nvGrpSpPr>
        <p:grpSpPr>
          <a:xfrm>
            <a:off x="2262304" y="2451781"/>
            <a:ext cx="1008112" cy="1008112"/>
            <a:chOff x="3575720" y="3577580"/>
            <a:chExt cx="1008112" cy="1008112"/>
          </a:xfrm>
        </p:grpSpPr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8D17968B-913A-41AD-A9AB-10979A8378CC}"/>
                </a:ext>
              </a:extLst>
            </p:cNvPr>
            <p:cNvSpPr/>
            <p:nvPr/>
          </p:nvSpPr>
          <p:spPr>
            <a:xfrm>
              <a:off x="3575720" y="35775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37A5695-9FCB-429D-AADE-AB09A5A64314}"/>
                </a:ext>
              </a:extLst>
            </p:cNvPr>
            <p:cNvSpPr txBox="1"/>
            <p:nvPr/>
          </p:nvSpPr>
          <p:spPr>
            <a:xfrm>
              <a:off x="3575720" y="3896970"/>
              <a:ext cx="10081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leader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ED6F8E92-378C-40B4-89F3-A5414B9094FE}"/>
              </a:ext>
            </a:extLst>
          </p:cNvPr>
          <p:cNvSpPr txBox="1"/>
          <p:nvPr/>
        </p:nvSpPr>
        <p:spPr>
          <a:xfrm>
            <a:off x="2286424" y="3473104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DC0D81B8-732F-4F63-B665-04656F21253C}"/>
              </a:ext>
            </a:extLst>
          </p:cNvPr>
          <p:cNvSpPr txBox="1"/>
          <p:nvPr/>
        </p:nvSpPr>
        <p:spPr>
          <a:xfrm>
            <a:off x="4864668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1E834CF8-BA68-4E09-AB4D-DDB5E3220DF5}"/>
              </a:ext>
            </a:extLst>
          </p:cNvPr>
          <p:cNvSpPr txBox="1"/>
          <p:nvPr/>
        </p:nvSpPr>
        <p:spPr>
          <a:xfrm>
            <a:off x="4864668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C646035-0F4D-42B0-9A96-1361D391B467}"/>
              </a:ext>
            </a:extLst>
          </p:cNvPr>
          <p:cNvGrpSpPr/>
          <p:nvPr/>
        </p:nvGrpSpPr>
        <p:grpSpPr>
          <a:xfrm>
            <a:off x="1975008" y="3859996"/>
            <a:ext cx="395064" cy="664134"/>
            <a:chOff x="7452320" y="3273270"/>
            <a:chExt cx="395064" cy="664134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B35F6D26-2D88-482F-BDCA-9346CB2F4FF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9D818FB3-2C28-4E5D-8AB0-F3CFC67F68E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AAECF427-EDC8-4799-B29F-87E8B0487F7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13DC9C62-4189-4826-85F0-88FA8FD4488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3F72B34-97A6-45BB-AD90-BB8611687D4E}"/>
              </a:ext>
            </a:extLst>
          </p:cNvPr>
          <p:cNvGrpSpPr/>
          <p:nvPr/>
        </p:nvGrpSpPr>
        <p:grpSpPr>
          <a:xfrm>
            <a:off x="2371126" y="3859996"/>
            <a:ext cx="395064" cy="664134"/>
            <a:chOff x="7452320" y="3273270"/>
            <a:chExt cx="395064" cy="664134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2CEEDDD-C42D-491D-91AC-DDD52A6CE9E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C0D0342-8AAE-49A8-9CA6-9AC9EAF62D7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6" name="Rectangle 65">
                <a:extLst>
                  <a:ext uri="{FF2B5EF4-FFF2-40B4-BE49-F238E27FC236}">
                    <a16:creationId xmlns:a16="http://schemas.microsoft.com/office/drawing/2014/main" id="{7026FBBD-9A95-4A44-B170-290BFF25A0A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6855A216-AA80-411D-A108-00CAC4D7035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AD0AA49-CF72-4E33-9D85-95CDD6FB8391}"/>
              </a:ext>
            </a:extLst>
          </p:cNvPr>
          <p:cNvGrpSpPr/>
          <p:nvPr/>
        </p:nvGrpSpPr>
        <p:grpSpPr>
          <a:xfrm>
            <a:off x="2769773" y="3859996"/>
            <a:ext cx="395064" cy="664134"/>
            <a:chOff x="7452320" y="3273270"/>
            <a:chExt cx="395064" cy="66413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DAB773-0F0E-4CAF-A612-50EA4EEE003F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C68E08E1-893B-4614-91B9-8F3026D9DAAC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7382375-95AA-43C9-A0BF-4B98EA3BBA9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A509E21-B7BE-44AC-8DCF-C2C91231856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46FC6C1-320E-4F16-A964-7C16B9C88847}"/>
              </a:ext>
            </a:extLst>
          </p:cNvPr>
          <p:cNvGrpSpPr/>
          <p:nvPr/>
        </p:nvGrpSpPr>
        <p:grpSpPr>
          <a:xfrm>
            <a:off x="3167232" y="3859996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8E276638-69E2-495F-A12F-75E010ECB35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54E9E386-B92E-4B60-83D8-22A681B5E7D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F1B3D2F9-3CCB-4F88-8206-6E8F93B41B7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0EF37A41-7592-4EC6-9EF8-61B06501408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5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3429C6D-071E-41B6-B83E-5C69C9EB9720}"/>
              </a:ext>
            </a:extLst>
          </p:cNvPr>
          <p:cNvGrpSpPr/>
          <p:nvPr/>
        </p:nvGrpSpPr>
        <p:grpSpPr>
          <a:xfrm>
            <a:off x="6077182" y="4251915"/>
            <a:ext cx="395064" cy="664134"/>
            <a:chOff x="7452320" y="3273270"/>
            <a:chExt cx="395064" cy="664134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DB37DD3-E8BB-4FE3-A762-9968A115E58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DB1A982E-3C21-45DD-999D-8A1F278AC57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15533FD2-FDE1-4797-B0C6-4FCE81DA47E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2" name="TextBox 81">
                <a:extLst>
                  <a:ext uri="{FF2B5EF4-FFF2-40B4-BE49-F238E27FC236}">
                    <a16:creationId xmlns:a16="http://schemas.microsoft.com/office/drawing/2014/main" id="{25D6D16D-35D5-4205-8E96-EE1B88344B1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36D3A3AE-C8CB-4406-ACD1-5B22333F4008}"/>
              </a:ext>
            </a:extLst>
          </p:cNvPr>
          <p:cNvGrpSpPr/>
          <p:nvPr/>
        </p:nvGrpSpPr>
        <p:grpSpPr>
          <a:xfrm>
            <a:off x="6473300" y="4251915"/>
            <a:ext cx="395064" cy="664134"/>
            <a:chOff x="7452320" y="3273270"/>
            <a:chExt cx="395064" cy="664134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1FD7576F-C450-4268-A629-C1C3451B24A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2034DB8D-D814-43F5-954F-56196413B12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31B56F34-7223-4B25-B811-62CAE3BC797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68E71D3E-1EF0-4376-BC41-D1701FF3036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E281DE2C-1157-429E-A786-57CF5DCC298F}"/>
              </a:ext>
            </a:extLst>
          </p:cNvPr>
          <p:cNvSpPr txBox="1"/>
          <p:nvPr/>
        </p:nvSpPr>
        <p:spPr>
          <a:xfrm>
            <a:off x="750875" y="265907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74BFC885-8449-4D71-B4FF-52DB496216BE}"/>
              </a:ext>
            </a:extLst>
          </p:cNvPr>
          <p:cNvSpPr txBox="1"/>
          <p:nvPr/>
        </p:nvSpPr>
        <p:spPr>
          <a:xfrm>
            <a:off x="5796135" y="88361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BDAAF14-ACE2-4236-9D9C-77C63289B3F2}"/>
              </a:ext>
            </a:extLst>
          </p:cNvPr>
          <p:cNvSpPr txBox="1"/>
          <p:nvPr/>
        </p:nvSpPr>
        <p:spPr>
          <a:xfrm>
            <a:off x="5796136" y="371080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B927E99E-CF94-41F8-A4E4-521957823DE8}"/>
              </a:ext>
            </a:extLst>
          </p:cNvPr>
          <p:cNvGrpSpPr/>
          <p:nvPr/>
        </p:nvGrpSpPr>
        <p:grpSpPr>
          <a:xfrm>
            <a:off x="6080558" y="1436353"/>
            <a:ext cx="395064" cy="664134"/>
            <a:chOff x="7452320" y="3273270"/>
            <a:chExt cx="395064" cy="664134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8442DF7D-0400-4AD1-B923-38EF71436E0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6EB81204-79CC-49CB-A9BA-118BB728FD8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C473BBF1-4442-437F-B819-7B5E6A1FC72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E6A6FE8E-7EDF-4A10-BA66-38B623AF187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2EE02AFD-71AD-474D-85E6-44838EF57933}"/>
              </a:ext>
            </a:extLst>
          </p:cNvPr>
          <p:cNvGrpSpPr/>
          <p:nvPr/>
        </p:nvGrpSpPr>
        <p:grpSpPr>
          <a:xfrm>
            <a:off x="6476676" y="1436353"/>
            <a:ext cx="395064" cy="664134"/>
            <a:chOff x="7452320" y="3273270"/>
            <a:chExt cx="395064" cy="66413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B2BE3BD0-ED1B-47CF-B827-863DA1D846D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8" name="Group 97">
              <a:extLst>
                <a:ext uri="{FF2B5EF4-FFF2-40B4-BE49-F238E27FC236}">
                  <a16:creationId xmlns:a16="http://schemas.microsoft.com/office/drawing/2014/main" id="{FD68F3C1-8134-4D51-9F2E-C4999F8256D1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id="{FEA0D335-22E1-442A-A3CF-BC6C7B06A74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59D9E1DF-EF54-4DD4-AC41-CADC6A5DE69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A349821D-D266-4655-81C5-CCD46534EC51}"/>
              </a:ext>
            </a:extLst>
          </p:cNvPr>
          <p:cNvGrpSpPr/>
          <p:nvPr/>
        </p:nvGrpSpPr>
        <p:grpSpPr>
          <a:xfrm>
            <a:off x="6875323" y="1436353"/>
            <a:ext cx="395064" cy="664134"/>
            <a:chOff x="7452320" y="3273270"/>
            <a:chExt cx="395064" cy="664134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A1CCE90D-08DC-409F-A1BD-52CDE9C824C9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EBB0EC7-0B12-4D18-BC54-CB80CB12BFE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A824D829-81BD-49E1-B67F-F043D2E01B6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TextBox 104">
                <a:extLst>
                  <a:ext uri="{FF2B5EF4-FFF2-40B4-BE49-F238E27FC236}">
                    <a16:creationId xmlns:a16="http://schemas.microsoft.com/office/drawing/2014/main" id="{5E653DA0-561B-463E-BEE3-147D8DB5603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26BF829-D900-4F96-B271-1EC28B4ED25B}"/>
              </a:ext>
            </a:extLst>
          </p:cNvPr>
          <p:cNvGrpSpPr/>
          <p:nvPr/>
        </p:nvGrpSpPr>
        <p:grpSpPr>
          <a:xfrm>
            <a:off x="7272782" y="1436353"/>
            <a:ext cx="395064" cy="664134"/>
            <a:chOff x="7452320" y="3273270"/>
            <a:chExt cx="395064" cy="66413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02BFC56-850F-4A6A-A396-C5EB4DD8D266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5B3F6B2C-22C0-4CFA-9A26-886538DA94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2940297B-E35C-45AE-B475-5FF2B8C5BAE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E3E85D4C-4CE8-4FBD-88D4-820F27BBA2A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5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7D813BE2-B25F-41D7-AB68-278B13FDCF2E}"/>
              </a:ext>
            </a:extLst>
          </p:cNvPr>
          <p:cNvGrpSpPr/>
          <p:nvPr/>
        </p:nvGrpSpPr>
        <p:grpSpPr>
          <a:xfrm>
            <a:off x="6868364" y="4249778"/>
            <a:ext cx="395064" cy="664134"/>
            <a:chOff x="7452320" y="3273270"/>
            <a:chExt cx="395064" cy="66413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C5E7BADA-F5E8-4069-99FC-142877BB6FE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A25758CA-83CA-4158-BCB5-369499EB63B3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059724B5-8261-479F-B236-1FB52B3D8B8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5A49908D-A01C-47FD-AAC9-B9AB2173F24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F410268-66B1-40D1-84CC-07ACA67291AF}"/>
              </a:ext>
            </a:extLst>
          </p:cNvPr>
          <p:cNvGrpSpPr/>
          <p:nvPr/>
        </p:nvGrpSpPr>
        <p:grpSpPr>
          <a:xfrm>
            <a:off x="7265823" y="4249778"/>
            <a:ext cx="395064" cy="664134"/>
            <a:chOff x="7452320" y="3273270"/>
            <a:chExt cx="395064" cy="66413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3EA10B7-CD35-4697-9AAA-33623CD7C9E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7AE4D16C-9D2A-4C66-B497-3C116E2CF953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B3E920C2-FA38-451E-BC67-3D5CE4ED7584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F7AC158C-53CA-4A2F-9F21-BDB0C70CB275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5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43" name="TextBox 142">
            <a:extLst>
              <a:ext uri="{FF2B5EF4-FFF2-40B4-BE49-F238E27FC236}">
                <a16:creationId xmlns:a16="http://schemas.microsoft.com/office/drawing/2014/main" id="{906E919F-F1F6-4BC1-A966-FCECB34E177A}"/>
              </a:ext>
            </a:extLst>
          </p:cNvPr>
          <p:cNvSpPr txBox="1"/>
          <p:nvPr/>
        </p:nvSpPr>
        <p:spPr>
          <a:xfrm>
            <a:off x="1697984" y="4852477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nextIndex</a:t>
            </a:r>
            <a:r>
              <a:rPr lang="en-US" altLang="zh-CN" sz="1600" dirty="0">
                <a:solidFill>
                  <a:srgbClr val="BE384B"/>
                </a:solidFill>
              </a:rPr>
              <a:t>[]: {5,5,5}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006E29D2-AC0F-48DB-8A61-F9B276C51BB4}"/>
              </a:ext>
            </a:extLst>
          </p:cNvPr>
          <p:cNvSpPr txBox="1"/>
          <p:nvPr/>
        </p:nvSpPr>
        <p:spPr>
          <a:xfrm>
            <a:off x="1744347" y="4536634"/>
            <a:ext cx="21212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commitIndex</a:t>
            </a:r>
            <a:r>
              <a:rPr lang="en-US" altLang="zh-CN" sz="1600" dirty="0"/>
              <a:t>: 4</a:t>
            </a:r>
            <a:endParaRPr lang="en-US" sz="1600" dirty="0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F9F18B8-EEA8-47D4-9271-DC8C1E632F3B}"/>
              </a:ext>
            </a:extLst>
          </p:cNvPr>
          <p:cNvGrpSpPr/>
          <p:nvPr/>
        </p:nvGrpSpPr>
        <p:grpSpPr>
          <a:xfrm rot="19805318">
            <a:off x="3007077" y="1502569"/>
            <a:ext cx="1858886" cy="856095"/>
            <a:chOff x="6668395" y="3675124"/>
            <a:chExt cx="1858886" cy="856095"/>
          </a:xfrm>
        </p:grpSpPr>
        <p:sp>
          <p:nvSpPr>
            <p:cNvPr id="112" name="Arrow: Right 111">
              <a:extLst>
                <a:ext uri="{FF2B5EF4-FFF2-40B4-BE49-F238E27FC236}">
                  <a16:creationId xmlns:a16="http://schemas.microsoft.com/office/drawing/2014/main" id="{1859CB0B-7033-4002-A068-07680E978A91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64612DF-FC34-47EC-8980-35D10D4E02BB}"/>
                </a:ext>
              </a:extLst>
            </p:cNvPr>
            <p:cNvSpPr txBox="1"/>
            <p:nvPr/>
          </p:nvSpPr>
          <p:spPr>
            <a:xfrm>
              <a:off x="6668395" y="3675124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altLang="zh-CN" sz="1600" dirty="0"/>
                <a:t>Term: 6</a:t>
              </a:r>
              <a:endParaRPr lang="en-US" sz="1600" dirty="0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583B944A-B925-46CC-BE80-FB76B27ADFA7}"/>
              </a:ext>
            </a:extLst>
          </p:cNvPr>
          <p:cNvGrpSpPr/>
          <p:nvPr/>
        </p:nvGrpSpPr>
        <p:grpSpPr>
          <a:xfrm rot="1867349">
            <a:off x="3320737" y="2938035"/>
            <a:ext cx="1858886" cy="849649"/>
            <a:chOff x="6680619" y="3681570"/>
            <a:chExt cx="1858886" cy="849649"/>
          </a:xfrm>
        </p:grpSpPr>
        <p:sp>
          <p:nvSpPr>
            <p:cNvPr id="115" name="Arrow: Right 114">
              <a:extLst>
                <a:ext uri="{FF2B5EF4-FFF2-40B4-BE49-F238E27FC236}">
                  <a16:creationId xmlns:a16="http://schemas.microsoft.com/office/drawing/2014/main" id="{82F47938-1839-4DCE-8D05-F848B330367C}"/>
                </a:ext>
              </a:extLst>
            </p:cNvPr>
            <p:cNvSpPr/>
            <p:nvPr/>
          </p:nvSpPr>
          <p:spPr>
            <a:xfrm>
              <a:off x="7187952" y="4211199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FA747F51-0C92-4FB4-B9BA-15750795F549}"/>
                </a:ext>
              </a:extLst>
            </p:cNvPr>
            <p:cNvSpPr txBox="1"/>
            <p:nvPr/>
          </p:nvSpPr>
          <p:spPr>
            <a:xfrm>
              <a:off x="6680619" y="3681570"/>
              <a:ext cx="18588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AppendEntries</a:t>
              </a:r>
              <a:endParaRPr lang="en-US" altLang="zh-CN" sz="1600" dirty="0"/>
            </a:p>
            <a:p>
              <a:pPr algn="ctr"/>
              <a:r>
                <a:rPr lang="en-US" sz="1600" dirty="0"/>
                <a:t>Term: 6</a:t>
              </a:r>
            </a:p>
          </p:txBody>
        </p:sp>
      </p:grpSp>
      <p:sp>
        <p:nvSpPr>
          <p:cNvPr id="117" name="TextBox 116">
            <a:extLst>
              <a:ext uri="{FF2B5EF4-FFF2-40B4-BE49-F238E27FC236}">
                <a16:creationId xmlns:a16="http://schemas.microsoft.com/office/drawing/2014/main" id="{53C00758-1D6E-44BC-97B8-BF8BE2D4D5B6}"/>
              </a:ext>
            </a:extLst>
          </p:cNvPr>
          <p:cNvSpPr txBox="1"/>
          <p:nvPr/>
        </p:nvSpPr>
        <p:spPr>
          <a:xfrm rot="1859946">
            <a:off x="3740916" y="2559190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>
                <a:solidFill>
                  <a:srgbClr val="BE384B"/>
                </a:solidFill>
              </a:rPr>
              <a:t>prevLogIndex</a:t>
            </a:r>
            <a:r>
              <a:rPr lang="en-US" altLang="zh-CN" sz="1400" dirty="0">
                <a:solidFill>
                  <a:srgbClr val="BE384B"/>
                </a:solidFill>
              </a:rPr>
              <a:t>: 3</a:t>
            </a:r>
          </a:p>
          <a:p>
            <a:pPr algn="ctr"/>
            <a:r>
              <a:rPr lang="en-US" sz="1400" dirty="0" err="1">
                <a:solidFill>
                  <a:srgbClr val="BE384B"/>
                </a:solidFill>
              </a:rPr>
              <a:t>prevLogTerm</a:t>
            </a:r>
            <a:r>
              <a:rPr lang="en-US" sz="1400" dirty="0">
                <a:solidFill>
                  <a:srgbClr val="BE384B"/>
                </a:solidFill>
              </a:rPr>
              <a:t>: </a:t>
            </a:r>
            <a:r>
              <a:rPr lang="en-US" altLang="zh-CN" sz="1400" dirty="0">
                <a:solidFill>
                  <a:srgbClr val="BE384B"/>
                </a:solidFill>
              </a:rPr>
              <a:t>4</a:t>
            </a:r>
            <a:endParaRPr lang="en-US" sz="1400" dirty="0">
              <a:solidFill>
                <a:srgbClr val="BE384B"/>
              </a:solidFill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5B92E15-D6AC-4A51-AAEC-2C0C9B88AA0A}"/>
              </a:ext>
            </a:extLst>
          </p:cNvPr>
          <p:cNvSpPr txBox="1"/>
          <p:nvPr/>
        </p:nvSpPr>
        <p:spPr>
          <a:xfrm>
            <a:off x="4988719" y="2574060"/>
            <a:ext cx="290640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solidFill>
                  <a:srgbClr val="C00000"/>
                </a:solidFill>
              </a:rPr>
              <a:t>Initial: logs[</a:t>
            </a:r>
            <a:r>
              <a:rPr lang="en-US" altLang="zh-CN" sz="1600" b="1" dirty="0" err="1">
                <a:solidFill>
                  <a:srgbClr val="C00000"/>
                </a:solidFill>
              </a:rPr>
              <a:t>nextIndex</a:t>
            </a:r>
            <a:r>
              <a:rPr lang="en-US" altLang="zh-CN" sz="1600" b="1" dirty="0">
                <a:solidFill>
                  <a:srgbClr val="C00000"/>
                </a:solidFill>
              </a:rPr>
              <a:t>[x]-1]</a:t>
            </a:r>
            <a:endParaRPr lang="en-US" sz="1600" b="1" dirty="0">
              <a:solidFill>
                <a:srgbClr val="C00000"/>
              </a:solidFill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942DE391-277E-4938-A437-56BFE28B0D10}"/>
              </a:ext>
            </a:extLst>
          </p:cNvPr>
          <p:cNvSpPr txBox="1"/>
          <p:nvPr/>
        </p:nvSpPr>
        <p:spPr>
          <a:xfrm>
            <a:off x="3535974" y="4842120"/>
            <a:ext cx="6591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(1)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C4EC1F2F-DE91-4913-862C-DE29306DCCBA}"/>
              </a:ext>
            </a:extLst>
          </p:cNvPr>
          <p:cNvSpPr txBox="1"/>
          <p:nvPr/>
        </p:nvSpPr>
        <p:spPr>
          <a:xfrm>
            <a:off x="502236" y="1389062"/>
            <a:ext cx="28693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solidFill>
                  <a:srgbClr val="C00000"/>
                </a:solidFill>
              </a:rPr>
              <a:t>A few rounds later…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28" name="Arrow: Right 127">
            <a:extLst>
              <a:ext uri="{FF2B5EF4-FFF2-40B4-BE49-F238E27FC236}">
                <a16:creationId xmlns:a16="http://schemas.microsoft.com/office/drawing/2014/main" id="{CB9C6DA5-E12D-4F25-9066-C6ACB0E0074A}"/>
              </a:ext>
            </a:extLst>
          </p:cNvPr>
          <p:cNvSpPr/>
          <p:nvPr/>
        </p:nvSpPr>
        <p:spPr>
          <a:xfrm rot="12646259">
            <a:off x="3532459" y="3692114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808683B2-ABFB-4DD1-A729-5D83244367ED}"/>
              </a:ext>
            </a:extLst>
          </p:cNvPr>
          <p:cNvSpPr txBox="1"/>
          <p:nvPr/>
        </p:nvSpPr>
        <p:spPr>
          <a:xfrm rot="1859946">
            <a:off x="3034808" y="3816043"/>
            <a:ext cx="17096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True</a:t>
            </a:r>
          </a:p>
        </p:txBody>
      </p:sp>
      <p:sp>
        <p:nvSpPr>
          <p:cNvPr id="130" name="TextBox 129">
            <a:extLst>
              <a:ext uri="{FF2B5EF4-FFF2-40B4-BE49-F238E27FC236}">
                <a16:creationId xmlns:a16="http://schemas.microsoft.com/office/drawing/2014/main" id="{82716B61-E745-4D3A-BFAA-B0155AD829AF}"/>
              </a:ext>
            </a:extLst>
          </p:cNvPr>
          <p:cNvSpPr txBox="1"/>
          <p:nvPr/>
        </p:nvSpPr>
        <p:spPr>
          <a:xfrm>
            <a:off x="3975717" y="4013591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(4)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3" name="TextBox 132">
            <a:extLst>
              <a:ext uri="{FF2B5EF4-FFF2-40B4-BE49-F238E27FC236}">
                <a16:creationId xmlns:a16="http://schemas.microsoft.com/office/drawing/2014/main" id="{C7E12419-0A3B-4063-B84D-818B2DDE2B90}"/>
              </a:ext>
            </a:extLst>
          </p:cNvPr>
          <p:cNvSpPr txBox="1"/>
          <p:nvPr/>
        </p:nvSpPr>
        <p:spPr>
          <a:xfrm>
            <a:off x="7244706" y="4860132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(3)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5" name="TextBox 134">
            <a:extLst>
              <a:ext uri="{FF2B5EF4-FFF2-40B4-BE49-F238E27FC236}">
                <a16:creationId xmlns:a16="http://schemas.microsoft.com/office/drawing/2014/main" id="{5F427E49-2561-4D2D-90A8-F927745EB563}"/>
              </a:ext>
            </a:extLst>
          </p:cNvPr>
          <p:cNvSpPr txBox="1"/>
          <p:nvPr/>
        </p:nvSpPr>
        <p:spPr>
          <a:xfrm>
            <a:off x="5078665" y="2984959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(2)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8E78CE6A-BEEC-483A-B912-CFD9F5601C79}"/>
              </a:ext>
            </a:extLst>
          </p:cNvPr>
          <p:cNvSpPr txBox="1"/>
          <p:nvPr/>
        </p:nvSpPr>
        <p:spPr>
          <a:xfrm>
            <a:off x="3878942" y="4843196"/>
            <a:ext cx="500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i="1" dirty="0">
                <a:solidFill>
                  <a:srgbClr val="2B83BA"/>
                </a:solidFill>
              </a:rPr>
              <a:t>(5)</a:t>
            </a:r>
            <a:endParaRPr lang="en-US" sz="1600" b="1" i="1" dirty="0">
              <a:solidFill>
                <a:srgbClr val="2B83B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3003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 matching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959B7783-419F-459C-A0B7-7F23C4E2ED68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88464" cy="36137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b="0" dirty="0"/>
              <a:t>Raft maintains log matching property to ensure safety.</a:t>
            </a:r>
          </a:p>
          <a:p>
            <a:pPr lvl="1" latinLnBrk="1"/>
            <a:r>
              <a:rPr lang="en-US" b="0" i="1" dirty="0"/>
              <a:t>If two entries in different logs have the same index and term, then they </a:t>
            </a:r>
            <a:r>
              <a:rPr lang="en-US" i="1" dirty="0">
                <a:solidFill>
                  <a:srgbClr val="BE384B"/>
                </a:solidFill>
              </a:rPr>
              <a:t>store the same command</a:t>
            </a:r>
            <a:r>
              <a:rPr lang="en-US" b="0" i="1" dirty="0"/>
              <a:t>.</a:t>
            </a:r>
          </a:p>
          <a:p>
            <a:pPr lvl="1" latinLnBrk="1"/>
            <a:r>
              <a:rPr lang="en-US" b="0" i="1" dirty="0"/>
              <a:t>If two entries in different logs have the same index and term, then the logs are </a:t>
            </a:r>
            <a:r>
              <a:rPr lang="en-US" i="1" dirty="0">
                <a:solidFill>
                  <a:srgbClr val="BE384B"/>
                </a:solidFill>
              </a:rPr>
              <a:t>identical in all preceding entries</a:t>
            </a:r>
            <a:r>
              <a:rPr lang="en-US" b="0" i="1" dirty="0"/>
              <a:t>.</a:t>
            </a:r>
          </a:p>
          <a:p>
            <a:pPr latinLnBrk="1"/>
            <a:r>
              <a:rPr lang="en-US" b="0" dirty="0"/>
              <a:t>Leader Append-Only</a:t>
            </a:r>
          </a:p>
          <a:p>
            <a:pPr latinLnBrk="1"/>
            <a:r>
              <a:rPr lang="en-US" b="0" dirty="0"/>
              <a:t>Consistency check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671C348-4C3D-4BED-9846-B8B74891F639}"/>
              </a:ext>
            </a:extLst>
          </p:cNvPr>
          <p:cNvSpPr txBox="1"/>
          <p:nvPr/>
        </p:nvSpPr>
        <p:spPr>
          <a:xfrm>
            <a:off x="611560" y="4762178"/>
            <a:ext cx="2453000" cy="394210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</a:rPr>
              <a:t>$</a:t>
            </a:r>
            <a:r>
              <a:rPr lang="en-US" altLang="zh-CN" b="1" dirty="0">
                <a:solidFill>
                  <a:schemeClr val="bg1"/>
                </a:solidFill>
              </a:rPr>
              <a:t>3</a:t>
            </a:r>
            <a:r>
              <a:rPr lang="en-US" b="1" dirty="0">
                <a:solidFill>
                  <a:schemeClr val="bg1"/>
                </a:solidFill>
              </a:rPr>
              <a:t>: L</a:t>
            </a:r>
            <a:r>
              <a:rPr lang="en-US" altLang="zh-CN" b="1" dirty="0">
                <a:solidFill>
                  <a:schemeClr val="bg1"/>
                </a:solidFill>
              </a:rPr>
              <a:t>og Matching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431025-F8E8-4246-A86A-3E7DE28387B8}"/>
              </a:ext>
            </a:extLst>
          </p:cNvPr>
          <p:cNvSpPr txBox="1"/>
          <p:nvPr/>
        </p:nvSpPr>
        <p:spPr>
          <a:xfrm>
            <a:off x="3048148" y="4525767"/>
            <a:ext cx="53285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If two logs contain an entry with the same index and term, then the logs are identical 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in all entries up through the given index.</a:t>
            </a:r>
          </a:p>
        </p:txBody>
      </p:sp>
    </p:spTree>
    <p:extLst>
      <p:ext uri="{BB962C8B-B14F-4D97-AF65-F5344CB8AC3E}">
        <p14:creationId xmlns:p14="http://schemas.microsoft.com/office/powerpoint/2010/main" val="41053112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</a:t>
            </a:r>
            <a:r>
              <a:rPr lang="zh-CN" altLang="en-US" sz="3200" dirty="0"/>
              <a:t> </a:t>
            </a:r>
            <a:r>
              <a:rPr lang="en-US" sz="3200" dirty="0"/>
              <a:t>replication: Leader Completeness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96F61-DF89-42E5-86D1-22E53D16ADE0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26800" cy="319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Raft guarantees that committed entries are durable and will eventually be executed by all state machines</a:t>
            </a:r>
          </a:p>
          <a:p>
            <a:pPr lvl="1"/>
            <a:r>
              <a:rPr lang="en-US" b="0" i="1" dirty="0"/>
              <a:t>(1) L</a:t>
            </a:r>
            <a:r>
              <a:rPr lang="en-US" altLang="zh-CN" b="0" i="1" dirty="0"/>
              <a:t>eader </a:t>
            </a:r>
            <a:r>
              <a:rPr lang="en-US" altLang="zh-CN" i="1" dirty="0"/>
              <a:t>will indefinitely </a:t>
            </a:r>
            <a:r>
              <a:rPr lang="en-US" i="1" dirty="0"/>
              <a:t>notify follower to apply committed log entries </a:t>
            </a:r>
            <a:r>
              <a:rPr lang="en-US" sz="1600" i="1" dirty="0"/>
              <a:t>(</a:t>
            </a:r>
            <a:r>
              <a:rPr lang="en-US" sz="1600" i="1" dirty="0" err="1"/>
              <a:t>AppendEntries</a:t>
            </a:r>
            <a:r>
              <a:rPr lang="en-US" sz="1600" i="1" dirty="0"/>
              <a:t> RPC) </a:t>
            </a:r>
            <a:r>
              <a:rPr lang="en-US" altLang="zh-CN" sz="1600" i="1" dirty="0"/>
              <a:t>-&gt; Log matching</a:t>
            </a:r>
            <a:endParaRPr lang="en-US" sz="1600" b="0" i="1" dirty="0"/>
          </a:p>
          <a:p>
            <a:pPr lvl="1"/>
            <a:r>
              <a:rPr lang="en-US" i="1" dirty="0"/>
              <a:t>(2) </a:t>
            </a:r>
            <a:r>
              <a:rPr lang="en-US" b="0" i="1" dirty="0"/>
              <a:t>Leader contains all committed log entries(including entries committed by previous leader)</a:t>
            </a:r>
          </a:p>
          <a:p>
            <a:pPr lvl="1"/>
            <a:r>
              <a:rPr lang="en-US" i="1" dirty="0"/>
              <a:t>(3) Leader never overwrites or deletes its log </a:t>
            </a:r>
            <a:r>
              <a:rPr lang="en-US" altLang="zh-CN" sz="1600" i="1" dirty="0"/>
              <a:t>-&gt; Leader Append-Only</a:t>
            </a:r>
            <a:endParaRPr lang="en-US" b="0" i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672CB0-028C-4FF6-AD8D-9C0D48392E23}"/>
              </a:ext>
            </a:extLst>
          </p:cNvPr>
          <p:cNvSpPr txBox="1"/>
          <p:nvPr/>
        </p:nvSpPr>
        <p:spPr>
          <a:xfrm>
            <a:off x="3769520" y="4297660"/>
            <a:ext cx="5014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I</a:t>
            </a:r>
            <a:r>
              <a:rPr lang="en-US" altLang="zh-CN" b="1" dirty="0">
                <a:solidFill>
                  <a:srgbClr val="C00000"/>
                </a:solidFill>
              </a:rPr>
              <a:t>f a log entry is committed in a given term, then that entry will be present in the logs of the leaders for all higher-numbered terms.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BDE495-E274-4DE8-9786-D2CC35CEAB36}"/>
              </a:ext>
            </a:extLst>
          </p:cNvPr>
          <p:cNvSpPr txBox="1"/>
          <p:nvPr/>
        </p:nvSpPr>
        <p:spPr>
          <a:xfrm>
            <a:off x="462816" y="4572514"/>
            <a:ext cx="3173080" cy="394210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b="1" dirty="0">
                <a:solidFill>
                  <a:schemeClr val="bg1"/>
                </a:solidFill>
              </a:rPr>
              <a:t>$</a:t>
            </a:r>
            <a:r>
              <a:rPr lang="en-US" altLang="zh-CN" b="1" dirty="0">
                <a:solidFill>
                  <a:schemeClr val="bg1"/>
                </a:solidFill>
              </a:rPr>
              <a:t>4</a:t>
            </a:r>
            <a:r>
              <a:rPr lang="en-US" b="1" dirty="0">
                <a:solidFill>
                  <a:schemeClr val="bg1"/>
                </a:solidFill>
              </a:rPr>
              <a:t>: L</a:t>
            </a:r>
            <a:r>
              <a:rPr lang="en-US" altLang="zh-CN" b="1" dirty="0">
                <a:solidFill>
                  <a:schemeClr val="bg1"/>
                </a:solidFill>
              </a:rPr>
              <a:t>eader Completeness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B2529CC-6F36-44CF-93B5-DA12A8516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3266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ee the source image">
            <a:extLst>
              <a:ext uri="{FF2B5EF4-FFF2-40B4-BE49-F238E27FC236}">
                <a16:creationId xmlns:a16="http://schemas.microsoft.com/office/drawing/2014/main" id="{63674139-B3D6-4A02-8555-D08C59DF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3016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732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altLang="zh-CN" sz="3200" dirty="0"/>
              <a:t>eader completeness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6DAECA8-2C12-4187-B365-F67BD4404A80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26800" cy="42261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If a log entry is committed in a given term, then that entry will be present in the logs of the leaders for all higher-numbered terms.</a:t>
            </a:r>
          </a:p>
          <a:p>
            <a:pPr lvl="1"/>
            <a:r>
              <a:rPr lang="en-US" i="1" dirty="0"/>
              <a:t>Log replication: commit once the leader has replicated the log entry on majority servers</a:t>
            </a:r>
          </a:p>
          <a:p>
            <a:pPr lvl="1"/>
            <a:r>
              <a:rPr lang="en-US" i="1" dirty="0"/>
              <a:t>Leader election: voter </a:t>
            </a:r>
            <a:r>
              <a:rPr lang="en-US" b="1" i="1" dirty="0">
                <a:solidFill>
                  <a:srgbClr val="BE384B"/>
                </a:solidFill>
              </a:rPr>
              <a:t>denies</a:t>
            </a:r>
            <a:r>
              <a:rPr lang="en-US" i="1" dirty="0"/>
              <a:t> </a:t>
            </a:r>
            <a:r>
              <a:rPr lang="en-US" i="1" dirty="0" err="1"/>
              <a:t>RequestVote</a:t>
            </a:r>
            <a:r>
              <a:rPr lang="en-US" i="1" dirty="0"/>
              <a:t> RPC if its own log is more </a:t>
            </a:r>
            <a:r>
              <a:rPr lang="en-US" b="1" i="1" dirty="0">
                <a:solidFill>
                  <a:srgbClr val="BE384B"/>
                </a:solidFill>
              </a:rPr>
              <a:t>up-to-date</a:t>
            </a:r>
            <a:r>
              <a:rPr lang="en-US" i="1" dirty="0"/>
              <a:t> than that of the candidate</a:t>
            </a:r>
          </a:p>
          <a:p>
            <a:pPr lvl="2"/>
            <a:r>
              <a:rPr lang="en-US" i="1" dirty="0"/>
              <a:t>New Vote Restrict!</a:t>
            </a:r>
          </a:p>
          <a:p>
            <a:pPr lvl="1"/>
            <a:r>
              <a:rPr lang="en-US" i="1" dirty="0"/>
              <a:t>C</a:t>
            </a:r>
            <a:r>
              <a:rPr lang="en-US" b="0" i="1" dirty="0"/>
              <a:t>ommit majority </a:t>
            </a:r>
            <a:r>
              <a:rPr lang="en-US" i="1" dirty="0"/>
              <a:t>and </a:t>
            </a:r>
            <a:r>
              <a:rPr lang="en-US" b="0" i="1" dirty="0"/>
              <a:t>vote majority must </a:t>
            </a:r>
            <a:r>
              <a:rPr lang="en-US" b="1" i="1" dirty="0">
                <a:solidFill>
                  <a:srgbClr val="BE384B"/>
                </a:solidFill>
              </a:rPr>
              <a:t>overlap</a:t>
            </a:r>
            <a:r>
              <a:rPr lang="en-US" b="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97466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U</a:t>
            </a:r>
            <a:r>
              <a:rPr lang="en-US" altLang="zh-CN" sz="3200" dirty="0"/>
              <a:t>p-to-date log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EC11829-0C59-43DC-B3AE-268A751B453C}"/>
              </a:ext>
            </a:extLst>
          </p:cNvPr>
          <p:cNvGrpSpPr/>
          <p:nvPr/>
        </p:nvGrpSpPr>
        <p:grpSpPr>
          <a:xfrm>
            <a:off x="2222003" y="1321387"/>
            <a:ext cx="1296144" cy="1521460"/>
            <a:chOff x="1763688" y="1156261"/>
            <a:chExt cx="1296144" cy="152146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9055DC6F-9036-4E4A-8336-BE383E6FDCCB}"/>
                </a:ext>
              </a:extLst>
            </p:cNvPr>
            <p:cNvGrpSpPr/>
            <p:nvPr/>
          </p:nvGrpSpPr>
          <p:grpSpPr>
            <a:xfrm>
              <a:off x="1763688" y="1156261"/>
              <a:ext cx="1296144" cy="1296144"/>
              <a:chOff x="2195736" y="1633364"/>
              <a:chExt cx="1296144" cy="1296144"/>
            </a:xfrm>
          </p:grpSpPr>
          <p:sp>
            <p:nvSpPr>
              <p:cNvPr id="6" name="Block Arc 5">
                <a:extLst>
                  <a:ext uri="{FF2B5EF4-FFF2-40B4-BE49-F238E27FC236}">
                    <a16:creationId xmlns:a16="http://schemas.microsoft.com/office/drawing/2014/main" id="{24EFEF7B-97C0-4F31-BF58-5DC64F4C6D3B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1B7A03F0-71D0-4713-AB28-92F699C4F9DB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B21B2D8E-379A-4736-8381-9624EC64E72A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" name="TextBox 9">
                  <a:extLst>
                    <a:ext uri="{FF2B5EF4-FFF2-40B4-BE49-F238E27FC236}">
                      <a16:creationId xmlns:a16="http://schemas.microsoft.com/office/drawing/2014/main" id="{C36672E4-0F19-4E66-8758-236BCE95D9AA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80E0180-2A09-424E-A331-1D9F7CC1A27D}"/>
                </a:ext>
              </a:extLst>
            </p:cNvPr>
            <p:cNvSpPr txBox="1"/>
            <p:nvPr/>
          </p:nvSpPr>
          <p:spPr>
            <a:xfrm>
              <a:off x="1984348" y="2308389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B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100D286-9CFC-4315-87E1-153DC3957CF3}"/>
              </a:ext>
            </a:extLst>
          </p:cNvPr>
          <p:cNvGrpSpPr/>
          <p:nvPr/>
        </p:nvGrpSpPr>
        <p:grpSpPr>
          <a:xfrm>
            <a:off x="4682928" y="1319294"/>
            <a:ext cx="1297128" cy="1521460"/>
            <a:chOff x="5023778" y="3715980"/>
            <a:chExt cx="1297128" cy="152146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6EC6449-8B6F-4F11-B063-5D3551E6F3E3}"/>
                </a:ext>
              </a:extLst>
            </p:cNvPr>
            <p:cNvSpPr txBox="1"/>
            <p:nvPr/>
          </p:nvSpPr>
          <p:spPr>
            <a:xfrm>
              <a:off x="5246406" y="486810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4CCC5E70-C057-44F0-853E-60DF50AFB4B2}"/>
                </a:ext>
              </a:extLst>
            </p:cNvPr>
            <p:cNvGrpSpPr/>
            <p:nvPr/>
          </p:nvGrpSpPr>
          <p:grpSpPr>
            <a:xfrm>
              <a:off x="5023778" y="3715980"/>
              <a:ext cx="1297128" cy="1296144"/>
              <a:chOff x="5023778" y="3715980"/>
              <a:chExt cx="1297128" cy="1296144"/>
            </a:xfrm>
          </p:grpSpPr>
          <p:sp>
            <p:nvSpPr>
              <p:cNvPr id="14" name="Block Arc 13">
                <a:extLst>
                  <a:ext uri="{FF2B5EF4-FFF2-40B4-BE49-F238E27FC236}">
                    <a16:creationId xmlns:a16="http://schemas.microsoft.com/office/drawing/2014/main" id="{71EEA128-22BF-490C-A0EA-E53F36C5A952}"/>
                  </a:ext>
                </a:extLst>
              </p:cNvPr>
              <p:cNvSpPr/>
              <p:nvPr/>
            </p:nvSpPr>
            <p:spPr>
              <a:xfrm rot="5400000">
                <a:off x="5024762" y="3715980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ECF58473-FCDC-4D84-96F0-4087D687F178}"/>
                  </a:ext>
                </a:extLst>
              </p:cNvPr>
              <p:cNvGrpSpPr/>
              <p:nvPr/>
            </p:nvGrpSpPr>
            <p:grpSpPr>
              <a:xfrm>
                <a:off x="5023778" y="3859996"/>
                <a:ext cx="1296144" cy="1008112"/>
                <a:chOff x="2193768" y="1777380"/>
                <a:chExt cx="1296144" cy="1008112"/>
              </a:xfrm>
            </p:grpSpPr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id="{CBFB4782-BD12-494B-821B-E4AF623B3FE9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8811718D-5FC7-4007-918E-A749D2C8AC51}"/>
                    </a:ext>
                  </a:extLst>
                </p:cNvPr>
                <p:cNvSpPr txBox="1"/>
                <p:nvPr/>
              </p:nvSpPr>
              <p:spPr>
                <a:xfrm>
                  <a:off x="2193768" y="2102288"/>
                  <a:ext cx="129614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600" dirty="0">
                      <a:solidFill>
                        <a:schemeClr val="bg1"/>
                      </a:solidFill>
                    </a:rPr>
                    <a:t>candidate</a:t>
                  </a:r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A6A40F8-2264-4CE2-9A2D-8EBFBEAC1112}"/>
              </a:ext>
            </a:extLst>
          </p:cNvPr>
          <p:cNvGrpSpPr/>
          <p:nvPr/>
        </p:nvGrpSpPr>
        <p:grpSpPr>
          <a:xfrm>
            <a:off x="572872" y="1632464"/>
            <a:ext cx="395064" cy="664134"/>
            <a:chOff x="7452320" y="3273270"/>
            <a:chExt cx="395064" cy="664134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BB06364-F334-46AE-9F3C-EF3A364F6235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801F9A57-4639-454C-B7CD-E14C6D73E765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FB9698D5-563F-424C-B068-790C79FF49CC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3F646638-9150-453B-9FC9-445521D5E91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2CD787-ECAF-4B87-B2B3-FFC42CF2BCF1}"/>
              </a:ext>
            </a:extLst>
          </p:cNvPr>
          <p:cNvGrpSpPr/>
          <p:nvPr/>
        </p:nvGrpSpPr>
        <p:grpSpPr>
          <a:xfrm>
            <a:off x="968990" y="1632464"/>
            <a:ext cx="395064" cy="664134"/>
            <a:chOff x="7452320" y="3273270"/>
            <a:chExt cx="395064" cy="664134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B43668B-5B5F-44CA-A070-51DF2B0EE269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EECD1D8B-67DF-4BE9-A32D-3AA4801E6F08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27E44EDF-4D5E-43ED-9B52-BDAA2D14F5E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5E5A5B5-7925-4DEC-83D1-1DE93A15ABD3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C0F9B46-0AFA-41BF-A395-0EBF8E43D0D9}"/>
              </a:ext>
            </a:extLst>
          </p:cNvPr>
          <p:cNvGrpSpPr/>
          <p:nvPr/>
        </p:nvGrpSpPr>
        <p:grpSpPr>
          <a:xfrm>
            <a:off x="1367637" y="1632464"/>
            <a:ext cx="395064" cy="664134"/>
            <a:chOff x="7452320" y="3273270"/>
            <a:chExt cx="395064" cy="664134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40C1015-5185-49C5-B3BB-C679EA6EC523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6479E4DF-0D56-4436-9411-4DB83C383C4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E629CD0-E186-4C85-A5D7-CEC240524C5A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868728DD-0F85-4C9B-85AB-ED80773A87B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F4C9A99-0513-425A-868B-D105411562CA}"/>
              </a:ext>
            </a:extLst>
          </p:cNvPr>
          <p:cNvGrpSpPr/>
          <p:nvPr/>
        </p:nvGrpSpPr>
        <p:grpSpPr>
          <a:xfrm>
            <a:off x="1765096" y="1632464"/>
            <a:ext cx="395064" cy="664134"/>
            <a:chOff x="7452320" y="3273270"/>
            <a:chExt cx="395064" cy="66413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F51A27F-0A6A-4E8F-8ADD-63F486F7C24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0EF559F9-9B1B-464B-8BCB-9AD12141566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899531B5-7233-49D9-9905-5B21F3AA95C5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0A74C79D-55B0-48B9-9716-7363DCC88E9F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EDA451B0-FC9F-475A-8E58-D5E560075FE8}"/>
              </a:ext>
            </a:extLst>
          </p:cNvPr>
          <p:cNvGrpSpPr/>
          <p:nvPr/>
        </p:nvGrpSpPr>
        <p:grpSpPr>
          <a:xfrm>
            <a:off x="6191820" y="1632464"/>
            <a:ext cx="395064" cy="664134"/>
            <a:chOff x="7452320" y="3273270"/>
            <a:chExt cx="395064" cy="66413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62C10D2-3BCE-44B5-AE59-89AA61CCCD8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1EAC690B-3B1C-41EF-B92E-F68C54BFD4A9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F7521DF8-0B7C-4E8F-8D89-F1049235EB6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B0C56522-6689-429C-A235-3738F3F26090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FE217CD4-FB3E-44EE-B3FE-E81B9667CE15}"/>
              </a:ext>
            </a:extLst>
          </p:cNvPr>
          <p:cNvGrpSpPr/>
          <p:nvPr/>
        </p:nvGrpSpPr>
        <p:grpSpPr>
          <a:xfrm>
            <a:off x="6587938" y="1632464"/>
            <a:ext cx="395064" cy="664134"/>
            <a:chOff x="7452320" y="3273270"/>
            <a:chExt cx="395064" cy="664134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FA35D4D-B781-4503-8717-9D025BB127DE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F01849B5-CAE1-4F62-BCFF-15DF4D32F9F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89E59CA9-C250-4C03-93E9-2FC30ED67B03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55B8E79A-4D26-4FCA-BF08-D9245D97F13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841A4307-E42B-4B24-A3A4-BD4EBF0486E7}"/>
              </a:ext>
            </a:extLst>
          </p:cNvPr>
          <p:cNvGrpSpPr/>
          <p:nvPr/>
        </p:nvGrpSpPr>
        <p:grpSpPr>
          <a:xfrm>
            <a:off x="6986585" y="1632464"/>
            <a:ext cx="395064" cy="664134"/>
            <a:chOff x="7452320" y="3273270"/>
            <a:chExt cx="395064" cy="664134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C9A66FD-4BB2-4241-AB74-163FCB494D39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id="{1FBA8181-03B0-47BF-9FF5-6D6B0217632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DD07F0A0-8775-4A27-8CAE-E5E42D59B7DC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03CED135-4088-45B7-95B7-33CD91A6322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99A821E3-4D2D-4F01-B868-51BC6B4F0FAC}"/>
              </a:ext>
            </a:extLst>
          </p:cNvPr>
          <p:cNvGrpSpPr/>
          <p:nvPr/>
        </p:nvGrpSpPr>
        <p:grpSpPr>
          <a:xfrm>
            <a:off x="7384044" y="1632464"/>
            <a:ext cx="395064" cy="664134"/>
            <a:chOff x="7452320" y="3273270"/>
            <a:chExt cx="395064" cy="664134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6E6E698C-4321-487C-B30E-475FE808CD44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78A04AF8-387B-4FD2-A178-63B8F8A4668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F415745A-A685-4C56-AB53-179FA7F0D12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09C5DCC6-30E8-46BC-89D9-9419C5EC2E10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8A8E71F-4822-473A-AA2E-4AE7AFBA1110}"/>
              </a:ext>
            </a:extLst>
          </p:cNvPr>
          <p:cNvGrpSpPr/>
          <p:nvPr/>
        </p:nvGrpSpPr>
        <p:grpSpPr>
          <a:xfrm>
            <a:off x="7779108" y="1632464"/>
            <a:ext cx="395064" cy="664134"/>
            <a:chOff x="7452320" y="3273270"/>
            <a:chExt cx="395064" cy="664134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935410DD-3E39-4AD0-84ED-241CE5A48276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5</a:t>
              </a:r>
            </a:p>
          </p:txBody>
        </p:sp>
        <p:grpSp>
          <p:nvGrpSpPr>
            <p:cNvPr id="82" name="Group 81">
              <a:extLst>
                <a:ext uri="{FF2B5EF4-FFF2-40B4-BE49-F238E27FC236}">
                  <a16:creationId xmlns:a16="http://schemas.microsoft.com/office/drawing/2014/main" id="{0388E66C-96BC-4B92-A613-E8060786B5F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3" name="Rectangle 82">
                <a:extLst>
                  <a:ext uri="{FF2B5EF4-FFF2-40B4-BE49-F238E27FC236}">
                    <a16:creationId xmlns:a16="http://schemas.microsoft.com/office/drawing/2014/main" id="{68B8D7FA-D453-47AD-A6DA-E98FD557F45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15EFFD1-4075-4DDF-86D4-9521F92DC53E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208F88C-75BE-4353-AB90-518198FF3E58}"/>
              </a:ext>
            </a:extLst>
          </p:cNvPr>
          <p:cNvGrpSpPr/>
          <p:nvPr/>
        </p:nvGrpSpPr>
        <p:grpSpPr>
          <a:xfrm>
            <a:off x="8176567" y="1632464"/>
            <a:ext cx="395064" cy="664134"/>
            <a:chOff x="7452320" y="3273270"/>
            <a:chExt cx="395064" cy="6641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4859E83-0A28-4389-ADAC-1C7D2189B81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6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2DF095A2-EF93-4035-961F-E15D35E653E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39DF31F3-97B7-4CA2-BF45-D253B2E9296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BF73A9D3-735A-4133-8485-5652627F89D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3</a:t>
                </a:r>
              </a:p>
            </p:txBody>
          </p:sp>
        </p:grpSp>
      </p:grp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3CEA9416-6707-472F-AB4F-B5CF2AF3F424}"/>
              </a:ext>
            </a:extLst>
          </p:cNvPr>
          <p:cNvSpPr/>
          <p:nvPr/>
        </p:nvSpPr>
        <p:spPr>
          <a:xfrm rot="16200000">
            <a:off x="1802275" y="2355555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7D4A5198-370B-4B92-A2E4-129887ADDA59}"/>
              </a:ext>
            </a:extLst>
          </p:cNvPr>
          <p:cNvSpPr txBox="1"/>
          <p:nvPr/>
        </p:nvSpPr>
        <p:spPr>
          <a:xfrm>
            <a:off x="944986" y="2615438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lastLogTerm</a:t>
            </a:r>
            <a:r>
              <a:rPr lang="en-US" altLang="zh-CN" sz="1600" dirty="0"/>
              <a:t>: 5</a:t>
            </a:r>
            <a:endParaRPr lang="en-US" sz="1600" dirty="0"/>
          </a:p>
        </p:txBody>
      </p:sp>
      <p:sp>
        <p:nvSpPr>
          <p:cNvPr id="92" name="Arrow: Right 91">
            <a:extLst>
              <a:ext uri="{FF2B5EF4-FFF2-40B4-BE49-F238E27FC236}">
                <a16:creationId xmlns:a16="http://schemas.microsoft.com/office/drawing/2014/main" id="{60B6C3DD-851D-4D97-AC57-550106301B72}"/>
              </a:ext>
            </a:extLst>
          </p:cNvPr>
          <p:cNvSpPr/>
          <p:nvPr/>
        </p:nvSpPr>
        <p:spPr>
          <a:xfrm rot="16200000">
            <a:off x="8223654" y="2355555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DEBF5EE6-0BA5-4FC6-BA62-D13DEA7BB87B}"/>
              </a:ext>
            </a:extLst>
          </p:cNvPr>
          <p:cNvSpPr txBox="1"/>
          <p:nvPr/>
        </p:nvSpPr>
        <p:spPr>
          <a:xfrm>
            <a:off x="7346625" y="2592112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lastLogTerm</a:t>
            </a:r>
            <a:r>
              <a:rPr lang="en-US" altLang="zh-CN" sz="1600" dirty="0"/>
              <a:t>: 3</a:t>
            </a:r>
            <a:endParaRPr lang="en-US" sz="1600" dirty="0"/>
          </a:p>
        </p:txBody>
      </p:sp>
      <p:grpSp>
        <p:nvGrpSpPr>
          <p:cNvPr id="94" name="Group 93">
            <a:extLst>
              <a:ext uri="{FF2B5EF4-FFF2-40B4-BE49-F238E27FC236}">
                <a16:creationId xmlns:a16="http://schemas.microsoft.com/office/drawing/2014/main" id="{AFA3502A-78CF-4A12-B729-5C92E5808F4D}"/>
              </a:ext>
            </a:extLst>
          </p:cNvPr>
          <p:cNvGrpSpPr/>
          <p:nvPr/>
        </p:nvGrpSpPr>
        <p:grpSpPr>
          <a:xfrm>
            <a:off x="3425360" y="1368838"/>
            <a:ext cx="1584173" cy="651123"/>
            <a:chOff x="6542469" y="3684509"/>
            <a:chExt cx="1584173" cy="651123"/>
          </a:xfrm>
        </p:grpSpPr>
        <p:sp>
          <p:nvSpPr>
            <p:cNvPr id="95" name="Arrow: Right 94">
              <a:extLst>
                <a:ext uri="{FF2B5EF4-FFF2-40B4-BE49-F238E27FC236}">
                  <a16:creationId xmlns:a16="http://schemas.microsoft.com/office/drawing/2014/main" id="{E025C4A3-3FE8-42F7-8A47-A5FE7AB30C63}"/>
                </a:ext>
              </a:extLst>
            </p:cNvPr>
            <p:cNvSpPr/>
            <p:nvPr/>
          </p:nvSpPr>
          <p:spPr>
            <a:xfrm rot="10800000">
              <a:off x="6920550" y="4015612"/>
              <a:ext cx="730883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30FB690-5738-4DF3-8E33-3D455B003B36}"/>
                </a:ext>
              </a:extLst>
            </p:cNvPr>
            <p:cNvSpPr txBox="1"/>
            <p:nvPr/>
          </p:nvSpPr>
          <p:spPr>
            <a:xfrm>
              <a:off x="6542469" y="3684509"/>
              <a:ext cx="15841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</p:txBody>
        </p:sp>
      </p:grpSp>
      <p:sp>
        <p:nvSpPr>
          <p:cNvPr id="97" name="Arrow: Right 96">
            <a:extLst>
              <a:ext uri="{FF2B5EF4-FFF2-40B4-BE49-F238E27FC236}">
                <a16:creationId xmlns:a16="http://schemas.microsoft.com/office/drawing/2014/main" id="{31EC4780-1D2B-4FF8-BB2A-96A14BE67A97}"/>
              </a:ext>
            </a:extLst>
          </p:cNvPr>
          <p:cNvSpPr/>
          <p:nvPr/>
        </p:nvSpPr>
        <p:spPr>
          <a:xfrm>
            <a:off x="3803441" y="2062163"/>
            <a:ext cx="768559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FF5DE42-F4DF-4031-ADFD-5C558504A92B}"/>
              </a:ext>
            </a:extLst>
          </p:cNvPr>
          <p:cNvSpPr txBox="1"/>
          <p:nvPr/>
        </p:nvSpPr>
        <p:spPr>
          <a:xfrm>
            <a:off x="3414227" y="2232934"/>
            <a:ext cx="158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False</a:t>
            </a:r>
          </a:p>
        </p:txBody>
      </p:sp>
      <p:grpSp>
        <p:nvGrpSpPr>
          <p:cNvPr id="99" name="Group 98">
            <a:extLst>
              <a:ext uri="{FF2B5EF4-FFF2-40B4-BE49-F238E27FC236}">
                <a16:creationId xmlns:a16="http://schemas.microsoft.com/office/drawing/2014/main" id="{5CE78722-6FF1-427A-9EAD-EB4B696DBAAC}"/>
              </a:ext>
            </a:extLst>
          </p:cNvPr>
          <p:cNvGrpSpPr/>
          <p:nvPr/>
        </p:nvGrpSpPr>
        <p:grpSpPr>
          <a:xfrm>
            <a:off x="2222003" y="3223964"/>
            <a:ext cx="1296144" cy="1521460"/>
            <a:chOff x="1763688" y="1156261"/>
            <a:chExt cx="1296144" cy="1521460"/>
          </a:xfrm>
        </p:grpSpPr>
        <p:grpSp>
          <p:nvGrpSpPr>
            <p:cNvPr id="100" name="Group 99">
              <a:extLst>
                <a:ext uri="{FF2B5EF4-FFF2-40B4-BE49-F238E27FC236}">
                  <a16:creationId xmlns:a16="http://schemas.microsoft.com/office/drawing/2014/main" id="{14033ACD-F246-4ABA-B788-381F44BE639C}"/>
                </a:ext>
              </a:extLst>
            </p:cNvPr>
            <p:cNvGrpSpPr/>
            <p:nvPr/>
          </p:nvGrpSpPr>
          <p:grpSpPr>
            <a:xfrm>
              <a:off x="1763688" y="1156261"/>
              <a:ext cx="1296144" cy="1296144"/>
              <a:chOff x="2195736" y="1633364"/>
              <a:chExt cx="1296144" cy="1296144"/>
            </a:xfrm>
          </p:grpSpPr>
          <p:sp>
            <p:nvSpPr>
              <p:cNvPr id="102" name="Block Arc 101">
                <a:extLst>
                  <a:ext uri="{FF2B5EF4-FFF2-40B4-BE49-F238E27FC236}">
                    <a16:creationId xmlns:a16="http://schemas.microsoft.com/office/drawing/2014/main" id="{4414F052-E179-48DF-8F0A-E340EFC2345D}"/>
                  </a:ext>
                </a:extLst>
              </p:cNvPr>
              <p:cNvSpPr/>
              <p:nvPr/>
            </p:nvSpPr>
            <p:spPr>
              <a:xfrm rot="5400000">
                <a:off x="2195736" y="1633364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F34E4239-92C8-44E7-A228-CFDCB3792342}"/>
                  </a:ext>
                </a:extLst>
              </p:cNvPr>
              <p:cNvGrpSpPr/>
              <p:nvPr/>
            </p:nvGrpSpPr>
            <p:grpSpPr>
              <a:xfrm>
                <a:off x="2339752" y="1777380"/>
                <a:ext cx="1008112" cy="1008112"/>
                <a:chOff x="2339752" y="1777380"/>
                <a:chExt cx="1008112" cy="1008112"/>
              </a:xfrm>
            </p:grpSpPr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id="{EE771D09-1F51-4877-B457-1EDA0E06AF72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E8B8A0A5-0CCB-49DD-A56E-400440C4297A}"/>
                    </a:ext>
                  </a:extLst>
                </p:cNvPr>
                <p:cNvSpPr txBox="1"/>
                <p:nvPr/>
              </p:nvSpPr>
              <p:spPr>
                <a:xfrm>
                  <a:off x="2339752" y="2081381"/>
                  <a:ext cx="1008112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dirty="0">
                      <a:solidFill>
                        <a:schemeClr val="bg1"/>
                      </a:solidFill>
                    </a:rPr>
                    <a:t>follower</a:t>
                  </a:r>
                </a:p>
              </p:txBody>
            </p:sp>
          </p:grp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3627384-2DA8-4A26-93D6-A37A33B3532E}"/>
                </a:ext>
              </a:extLst>
            </p:cNvPr>
            <p:cNvSpPr txBox="1"/>
            <p:nvPr/>
          </p:nvSpPr>
          <p:spPr>
            <a:xfrm>
              <a:off x="1984348" y="2308389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B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DE77F35B-52B7-468A-966F-7B0C0B1E3DF3}"/>
              </a:ext>
            </a:extLst>
          </p:cNvPr>
          <p:cNvGrpSpPr/>
          <p:nvPr/>
        </p:nvGrpSpPr>
        <p:grpSpPr>
          <a:xfrm>
            <a:off x="4682928" y="3221871"/>
            <a:ext cx="1297128" cy="1521460"/>
            <a:chOff x="5023778" y="3715980"/>
            <a:chExt cx="1297128" cy="1521460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94D339B-67AE-4A4A-A5FC-3A47EA1812EC}"/>
                </a:ext>
              </a:extLst>
            </p:cNvPr>
            <p:cNvSpPr txBox="1"/>
            <p:nvPr/>
          </p:nvSpPr>
          <p:spPr>
            <a:xfrm>
              <a:off x="5246406" y="4868108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BE384B"/>
                  </a:solidFill>
                </a:rPr>
                <a:t>Node C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C913E1B0-2C40-4948-AAB0-9164618A5F18}"/>
                </a:ext>
              </a:extLst>
            </p:cNvPr>
            <p:cNvGrpSpPr/>
            <p:nvPr/>
          </p:nvGrpSpPr>
          <p:grpSpPr>
            <a:xfrm>
              <a:off x="5023778" y="3715980"/>
              <a:ext cx="1297128" cy="1296144"/>
              <a:chOff x="5023778" y="3715980"/>
              <a:chExt cx="1297128" cy="1296144"/>
            </a:xfrm>
          </p:grpSpPr>
          <p:sp>
            <p:nvSpPr>
              <p:cNvPr id="109" name="Block Arc 108">
                <a:extLst>
                  <a:ext uri="{FF2B5EF4-FFF2-40B4-BE49-F238E27FC236}">
                    <a16:creationId xmlns:a16="http://schemas.microsoft.com/office/drawing/2014/main" id="{89E95DF2-DAFE-4EF7-856C-9D339ACF8E42}"/>
                  </a:ext>
                </a:extLst>
              </p:cNvPr>
              <p:cNvSpPr/>
              <p:nvPr/>
            </p:nvSpPr>
            <p:spPr>
              <a:xfrm rot="5400000">
                <a:off x="5024762" y="3715980"/>
                <a:ext cx="1296144" cy="1296144"/>
              </a:xfrm>
              <a:prstGeom prst="blockArc">
                <a:avLst>
                  <a:gd name="adj1" fmla="val 10800000"/>
                  <a:gd name="adj2" fmla="val 17699236"/>
                  <a:gd name="adj3" fmla="val 682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8E2D1B37-3C6E-4B3F-A936-CC870782147E}"/>
                  </a:ext>
                </a:extLst>
              </p:cNvPr>
              <p:cNvGrpSpPr/>
              <p:nvPr/>
            </p:nvGrpSpPr>
            <p:grpSpPr>
              <a:xfrm>
                <a:off x="5023778" y="3859996"/>
                <a:ext cx="1296144" cy="1008112"/>
                <a:chOff x="2193768" y="1777380"/>
                <a:chExt cx="1296144" cy="1008112"/>
              </a:xfrm>
            </p:grpSpPr>
            <p:sp>
              <p:nvSpPr>
                <p:cNvPr id="111" name="Oval 110">
                  <a:extLst>
                    <a:ext uri="{FF2B5EF4-FFF2-40B4-BE49-F238E27FC236}">
                      <a16:creationId xmlns:a16="http://schemas.microsoft.com/office/drawing/2014/main" id="{D0C1CA2F-0D9B-4498-A7EE-15891D47CB73}"/>
                    </a:ext>
                  </a:extLst>
                </p:cNvPr>
                <p:cNvSpPr/>
                <p:nvPr/>
              </p:nvSpPr>
              <p:spPr>
                <a:xfrm>
                  <a:off x="2339752" y="1777380"/>
                  <a:ext cx="1008112" cy="1008112"/>
                </a:xfrm>
                <a:prstGeom prst="ellipse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2" name="TextBox 111">
                  <a:extLst>
                    <a:ext uri="{FF2B5EF4-FFF2-40B4-BE49-F238E27FC236}">
                      <a16:creationId xmlns:a16="http://schemas.microsoft.com/office/drawing/2014/main" id="{891B3C61-7A07-4677-866D-059DC130EB37}"/>
                    </a:ext>
                  </a:extLst>
                </p:cNvPr>
                <p:cNvSpPr txBox="1"/>
                <p:nvPr/>
              </p:nvSpPr>
              <p:spPr>
                <a:xfrm>
                  <a:off x="2193768" y="2102288"/>
                  <a:ext cx="1296144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600" dirty="0">
                      <a:solidFill>
                        <a:schemeClr val="bg1"/>
                      </a:solidFill>
                    </a:rPr>
                    <a:t>candidate</a:t>
                  </a:r>
                  <a:endParaRPr lang="en-US" sz="1600" dirty="0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CEEF3AB8-8FE3-4BB9-930E-7A06DAC41FAC}"/>
              </a:ext>
            </a:extLst>
          </p:cNvPr>
          <p:cNvGrpSpPr/>
          <p:nvPr/>
        </p:nvGrpSpPr>
        <p:grpSpPr>
          <a:xfrm>
            <a:off x="943775" y="3535041"/>
            <a:ext cx="395064" cy="664134"/>
            <a:chOff x="7452320" y="3273270"/>
            <a:chExt cx="395064" cy="664134"/>
          </a:xfrm>
        </p:grpSpPr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51A341C4-999C-40E1-8CD4-4280BF80EFBD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3B6B7EEC-B3ED-4C7B-BC0C-E6797334F0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6" name="Rectangle 115">
                <a:extLst>
                  <a:ext uri="{FF2B5EF4-FFF2-40B4-BE49-F238E27FC236}">
                    <a16:creationId xmlns:a16="http://schemas.microsoft.com/office/drawing/2014/main" id="{9E441B00-E35B-44F6-893B-DE38DC7DC47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573F234A-A1D4-48C0-B1B1-927F94C32833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908A7025-F64F-41C8-B4CA-C2F09C793E49}"/>
              </a:ext>
            </a:extLst>
          </p:cNvPr>
          <p:cNvGrpSpPr/>
          <p:nvPr/>
        </p:nvGrpSpPr>
        <p:grpSpPr>
          <a:xfrm>
            <a:off x="1339893" y="3535041"/>
            <a:ext cx="395064" cy="664134"/>
            <a:chOff x="7452320" y="3273270"/>
            <a:chExt cx="395064" cy="664134"/>
          </a:xfrm>
        </p:grpSpPr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2770B3F-31F5-4809-9C05-4144E68FBA73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0" name="Group 119">
              <a:extLst>
                <a:ext uri="{FF2B5EF4-FFF2-40B4-BE49-F238E27FC236}">
                  <a16:creationId xmlns:a16="http://schemas.microsoft.com/office/drawing/2014/main" id="{D5729694-AA30-4F83-A36F-FB704BFF62A9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1F836884-09DB-46B2-8638-599B2FB396C6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BAAC0460-53C0-48A8-ACC3-F2F948E4115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53A08D58-B669-4740-8D19-B5817EC585B5}"/>
              </a:ext>
            </a:extLst>
          </p:cNvPr>
          <p:cNvGrpSpPr/>
          <p:nvPr/>
        </p:nvGrpSpPr>
        <p:grpSpPr>
          <a:xfrm>
            <a:off x="1738540" y="3535041"/>
            <a:ext cx="395064" cy="664134"/>
            <a:chOff x="7452320" y="3273270"/>
            <a:chExt cx="395064" cy="664134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7E88EBFF-6128-4833-A7A7-795C278C301F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5" name="Group 124">
              <a:extLst>
                <a:ext uri="{FF2B5EF4-FFF2-40B4-BE49-F238E27FC236}">
                  <a16:creationId xmlns:a16="http://schemas.microsoft.com/office/drawing/2014/main" id="{0A57F77B-82FE-438E-98D9-0F4CA7537AE5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D9336F39-BD54-4314-9D48-8A0C31B85D46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FEF72918-8672-44ED-A945-7AA92AFBD549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2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206DEB6A-6FB5-412E-B570-8869C8570CFE}"/>
              </a:ext>
            </a:extLst>
          </p:cNvPr>
          <p:cNvGrpSpPr/>
          <p:nvPr/>
        </p:nvGrpSpPr>
        <p:grpSpPr>
          <a:xfrm>
            <a:off x="6191820" y="3535041"/>
            <a:ext cx="395064" cy="664134"/>
            <a:chOff x="7452320" y="3273270"/>
            <a:chExt cx="395064" cy="664134"/>
          </a:xfrm>
        </p:grpSpPr>
        <p:sp>
          <p:nvSpPr>
            <p:cNvPr id="134" name="TextBox 133">
              <a:extLst>
                <a:ext uri="{FF2B5EF4-FFF2-40B4-BE49-F238E27FC236}">
                  <a16:creationId xmlns:a16="http://schemas.microsoft.com/office/drawing/2014/main" id="{1358539A-FB24-4DEA-8D27-220E62183CAD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35" name="Group 134">
              <a:extLst>
                <a:ext uri="{FF2B5EF4-FFF2-40B4-BE49-F238E27FC236}">
                  <a16:creationId xmlns:a16="http://schemas.microsoft.com/office/drawing/2014/main" id="{63B20E85-0DDE-4D85-AEC8-50DB9EE37FE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id="{C667B016-8793-4B0D-A99A-AE078DBC7725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7" name="TextBox 136">
                <a:extLst>
                  <a:ext uri="{FF2B5EF4-FFF2-40B4-BE49-F238E27FC236}">
                    <a16:creationId xmlns:a16="http://schemas.microsoft.com/office/drawing/2014/main" id="{D86DE183-F5A2-446F-A8A4-1A777C52C633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C801120A-92BA-45D4-9693-40D1C95D3F72}"/>
              </a:ext>
            </a:extLst>
          </p:cNvPr>
          <p:cNvGrpSpPr/>
          <p:nvPr/>
        </p:nvGrpSpPr>
        <p:grpSpPr>
          <a:xfrm>
            <a:off x="6587938" y="3535041"/>
            <a:ext cx="395064" cy="664134"/>
            <a:chOff x="7452320" y="3273270"/>
            <a:chExt cx="395064" cy="664134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EE0E1B17-7F6E-4FA0-BBF2-5AED78099FD4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40" name="Group 139">
              <a:extLst>
                <a:ext uri="{FF2B5EF4-FFF2-40B4-BE49-F238E27FC236}">
                  <a16:creationId xmlns:a16="http://schemas.microsoft.com/office/drawing/2014/main" id="{1018A053-FA1E-4F19-B57B-E14381BF643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233F6E02-8452-4C50-8685-FB8CA3152ED6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319DF7B4-7AA3-417C-9A84-EDFB38F069C0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D2616A2D-FAD1-4222-9692-8D571B91C770}"/>
              </a:ext>
            </a:extLst>
          </p:cNvPr>
          <p:cNvGrpSpPr/>
          <p:nvPr/>
        </p:nvGrpSpPr>
        <p:grpSpPr>
          <a:xfrm>
            <a:off x="6986585" y="3535041"/>
            <a:ext cx="395064" cy="664134"/>
            <a:chOff x="7452320" y="3273270"/>
            <a:chExt cx="395064" cy="664134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09D8E58-3676-460A-84D9-1823AAA8A05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45" name="Group 144">
              <a:extLst>
                <a:ext uri="{FF2B5EF4-FFF2-40B4-BE49-F238E27FC236}">
                  <a16:creationId xmlns:a16="http://schemas.microsoft.com/office/drawing/2014/main" id="{513BE5EE-8590-4973-A7D1-1CB54336C51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46" name="Rectangle 145">
                <a:extLst>
                  <a:ext uri="{FF2B5EF4-FFF2-40B4-BE49-F238E27FC236}">
                    <a16:creationId xmlns:a16="http://schemas.microsoft.com/office/drawing/2014/main" id="{347AF7DB-E640-44F0-8F10-186CEEE4AB1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7" name="TextBox 146">
                <a:extLst>
                  <a:ext uri="{FF2B5EF4-FFF2-40B4-BE49-F238E27FC236}">
                    <a16:creationId xmlns:a16="http://schemas.microsoft.com/office/drawing/2014/main" id="{DDBA802B-2DD1-4F29-976D-0CB3AF2ED55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72B31CBA-C634-43B7-87C9-FA7DE2201B8F}"/>
              </a:ext>
            </a:extLst>
          </p:cNvPr>
          <p:cNvGrpSpPr/>
          <p:nvPr/>
        </p:nvGrpSpPr>
        <p:grpSpPr>
          <a:xfrm>
            <a:off x="7384044" y="3535041"/>
            <a:ext cx="395064" cy="664134"/>
            <a:chOff x="7452320" y="3273270"/>
            <a:chExt cx="395064" cy="664134"/>
          </a:xfrm>
        </p:grpSpPr>
        <p:sp>
          <p:nvSpPr>
            <p:cNvPr id="149" name="TextBox 148">
              <a:extLst>
                <a:ext uri="{FF2B5EF4-FFF2-40B4-BE49-F238E27FC236}">
                  <a16:creationId xmlns:a16="http://schemas.microsoft.com/office/drawing/2014/main" id="{40E77C18-29AF-4FAE-B1A8-CA3CDCD4944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8D404E77-ABBB-4FAC-BB65-368D0DA34793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2A7E9ABB-3008-4733-9B02-18F9E7546866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id="{645E390A-8908-4643-8FE9-F31025519D65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2</a:t>
                </a:r>
              </a:p>
            </p:txBody>
          </p:sp>
        </p:grpSp>
      </p:grpSp>
      <p:sp>
        <p:nvSpPr>
          <p:cNvPr id="163" name="Arrow: Right 162">
            <a:extLst>
              <a:ext uri="{FF2B5EF4-FFF2-40B4-BE49-F238E27FC236}">
                <a16:creationId xmlns:a16="http://schemas.microsoft.com/office/drawing/2014/main" id="{4319826A-6FB8-4D5A-8E5C-4E6083036253}"/>
              </a:ext>
            </a:extLst>
          </p:cNvPr>
          <p:cNvSpPr/>
          <p:nvPr/>
        </p:nvSpPr>
        <p:spPr>
          <a:xfrm rot="16200000">
            <a:off x="1802275" y="4258132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3D32CD0D-C941-4A80-9CFC-F169753B540B}"/>
              </a:ext>
            </a:extLst>
          </p:cNvPr>
          <p:cNvSpPr txBox="1"/>
          <p:nvPr/>
        </p:nvSpPr>
        <p:spPr>
          <a:xfrm>
            <a:off x="944986" y="4518015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lastLogTerm</a:t>
            </a:r>
            <a:r>
              <a:rPr lang="en-US" altLang="zh-CN" sz="1600" dirty="0"/>
              <a:t>: 2</a:t>
            </a:r>
          </a:p>
          <a:p>
            <a:pPr algn="ctr"/>
            <a:r>
              <a:rPr lang="en-US" altLang="zh-CN" sz="1600" dirty="0" err="1"/>
              <a:t>lastLogIndex</a:t>
            </a:r>
            <a:r>
              <a:rPr lang="en-US" altLang="zh-CN" sz="1600" dirty="0"/>
              <a:t>: 3</a:t>
            </a:r>
            <a:endParaRPr lang="en-US" sz="1600" dirty="0"/>
          </a:p>
        </p:txBody>
      </p:sp>
      <p:sp>
        <p:nvSpPr>
          <p:cNvPr id="165" name="Arrow: Right 164">
            <a:extLst>
              <a:ext uri="{FF2B5EF4-FFF2-40B4-BE49-F238E27FC236}">
                <a16:creationId xmlns:a16="http://schemas.microsoft.com/office/drawing/2014/main" id="{1B9B4D0F-FDD9-4DF7-A6E3-C8F62C9F5F2D}"/>
              </a:ext>
            </a:extLst>
          </p:cNvPr>
          <p:cNvSpPr/>
          <p:nvPr/>
        </p:nvSpPr>
        <p:spPr>
          <a:xfrm rot="16200000">
            <a:off x="7433810" y="4258132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6" name="TextBox 165">
            <a:extLst>
              <a:ext uri="{FF2B5EF4-FFF2-40B4-BE49-F238E27FC236}">
                <a16:creationId xmlns:a16="http://schemas.microsoft.com/office/drawing/2014/main" id="{C27B75DE-302E-4DCA-86D4-574FAFAFA3F6}"/>
              </a:ext>
            </a:extLst>
          </p:cNvPr>
          <p:cNvSpPr txBox="1"/>
          <p:nvPr/>
        </p:nvSpPr>
        <p:spPr>
          <a:xfrm>
            <a:off x="6556781" y="4494689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/>
              <a:t>lastLogTerm</a:t>
            </a:r>
            <a:r>
              <a:rPr lang="en-US" altLang="zh-CN" sz="1600" dirty="0"/>
              <a:t>: 3</a:t>
            </a:r>
          </a:p>
          <a:p>
            <a:pPr algn="ctr"/>
            <a:r>
              <a:rPr lang="en-US" altLang="zh-CN" sz="1600" dirty="0" err="1"/>
              <a:t>lastLogIndex</a:t>
            </a:r>
            <a:r>
              <a:rPr lang="en-US" altLang="zh-CN" sz="1600" dirty="0"/>
              <a:t>: 4</a:t>
            </a:r>
            <a:endParaRPr lang="en-US" sz="1600" dirty="0"/>
          </a:p>
        </p:txBody>
      </p: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E2E885B6-C773-49FF-B95C-6E875B8402A0}"/>
              </a:ext>
            </a:extLst>
          </p:cNvPr>
          <p:cNvGrpSpPr/>
          <p:nvPr/>
        </p:nvGrpSpPr>
        <p:grpSpPr>
          <a:xfrm>
            <a:off x="3425360" y="3271415"/>
            <a:ext cx="1584173" cy="651123"/>
            <a:chOff x="6542469" y="3684509"/>
            <a:chExt cx="1584173" cy="651123"/>
          </a:xfrm>
        </p:grpSpPr>
        <p:sp>
          <p:nvSpPr>
            <p:cNvPr id="168" name="Arrow: Right 167">
              <a:extLst>
                <a:ext uri="{FF2B5EF4-FFF2-40B4-BE49-F238E27FC236}">
                  <a16:creationId xmlns:a16="http://schemas.microsoft.com/office/drawing/2014/main" id="{C0AEEFF8-353C-496B-AA9E-70923C1B63D4}"/>
                </a:ext>
              </a:extLst>
            </p:cNvPr>
            <p:cNvSpPr/>
            <p:nvPr/>
          </p:nvSpPr>
          <p:spPr>
            <a:xfrm rot="10800000">
              <a:off x="6920550" y="4015612"/>
              <a:ext cx="730883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TextBox 168">
              <a:extLst>
                <a:ext uri="{FF2B5EF4-FFF2-40B4-BE49-F238E27FC236}">
                  <a16:creationId xmlns:a16="http://schemas.microsoft.com/office/drawing/2014/main" id="{E9C6FC01-FD0A-4B3F-8C1D-D97D2FF0789A}"/>
                </a:ext>
              </a:extLst>
            </p:cNvPr>
            <p:cNvSpPr txBox="1"/>
            <p:nvPr/>
          </p:nvSpPr>
          <p:spPr>
            <a:xfrm>
              <a:off x="6542469" y="3684509"/>
              <a:ext cx="158417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 err="1"/>
                <a:t>RequestVote</a:t>
              </a:r>
              <a:endParaRPr lang="en-US" sz="1400" dirty="0"/>
            </a:p>
          </p:txBody>
        </p:sp>
      </p:grpSp>
      <p:sp>
        <p:nvSpPr>
          <p:cNvPr id="170" name="Arrow: Right 169">
            <a:extLst>
              <a:ext uri="{FF2B5EF4-FFF2-40B4-BE49-F238E27FC236}">
                <a16:creationId xmlns:a16="http://schemas.microsoft.com/office/drawing/2014/main" id="{03987440-F480-41C8-AF83-0C053DA32ADB}"/>
              </a:ext>
            </a:extLst>
          </p:cNvPr>
          <p:cNvSpPr/>
          <p:nvPr/>
        </p:nvSpPr>
        <p:spPr>
          <a:xfrm>
            <a:off x="3803441" y="3964740"/>
            <a:ext cx="768559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TextBox 170">
            <a:extLst>
              <a:ext uri="{FF2B5EF4-FFF2-40B4-BE49-F238E27FC236}">
                <a16:creationId xmlns:a16="http://schemas.microsoft.com/office/drawing/2014/main" id="{1188F54E-1B9C-4A15-9B09-A39515E338A4}"/>
              </a:ext>
            </a:extLst>
          </p:cNvPr>
          <p:cNvSpPr txBox="1"/>
          <p:nvPr/>
        </p:nvSpPr>
        <p:spPr>
          <a:xfrm>
            <a:off x="3414227" y="4135511"/>
            <a:ext cx="15841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3179236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91" grpId="0"/>
      <p:bldP spid="92" grpId="0" animBg="1"/>
      <p:bldP spid="93" grpId="0"/>
      <p:bldP spid="97" grpId="0" animBg="1"/>
      <p:bldP spid="98" grpId="0"/>
      <p:bldP spid="163" grpId="0" animBg="1"/>
      <p:bldP spid="164" grpId="0"/>
      <p:bldP spid="165" grpId="0" animBg="1"/>
      <p:bldP spid="166" grpId="0"/>
      <p:bldP spid="170" grpId="0" animBg="1"/>
      <p:bldP spid="171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Box 128">
            <a:extLst>
              <a:ext uri="{FF2B5EF4-FFF2-40B4-BE49-F238E27FC236}">
                <a16:creationId xmlns:a16="http://schemas.microsoft.com/office/drawing/2014/main" id="{F9BD45E1-E51C-4FC0-86B4-5B25A59EACAF}"/>
              </a:ext>
            </a:extLst>
          </p:cNvPr>
          <p:cNvSpPr txBox="1"/>
          <p:nvPr/>
        </p:nvSpPr>
        <p:spPr>
          <a:xfrm>
            <a:off x="6273798" y="695683"/>
            <a:ext cx="1584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7</a:t>
            </a:r>
          </a:p>
          <a:p>
            <a:pPr algn="ctr"/>
            <a:r>
              <a:rPr lang="en-US" sz="1600" dirty="0" err="1">
                <a:solidFill>
                  <a:srgbClr val="BE384B"/>
                </a:solidFill>
              </a:rPr>
              <a:t>voteFor</a:t>
            </a:r>
            <a:r>
              <a:rPr lang="en-US" sz="1600" dirty="0">
                <a:solidFill>
                  <a:srgbClr val="BE384B"/>
                </a:solidFill>
              </a:rPr>
              <a:t>: null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65D162-D692-45C4-B0F0-1FD1D584AA18}"/>
              </a:ext>
            </a:extLst>
          </p:cNvPr>
          <p:cNvSpPr txBox="1"/>
          <p:nvPr/>
        </p:nvSpPr>
        <p:spPr>
          <a:xfrm>
            <a:off x="6264844" y="399640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1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79898D61-5ED9-49B8-8ABA-1E187B71697E}"/>
              </a:ext>
            </a:extLst>
          </p:cNvPr>
          <p:cNvGrpSpPr/>
          <p:nvPr/>
        </p:nvGrpSpPr>
        <p:grpSpPr>
          <a:xfrm rot="5400000">
            <a:off x="5168551" y="2698397"/>
            <a:ext cx="1584173" cy="650727"/>
            <a:chOff x="6560512" y="3684905"/>
            <a:chExt cx="1584173" cy="650727"/>
          </a:xfrm>
        </p:grpSpPr>
        <p:sp>
          <p:nvSpPr>
            <p:cNvPr id="62" name="Arrow: Right 61">
              <a:extLst>
                <a:ext uri="{FF2B5EF4-FFF2-40B4-BE49-F238E27FC236}">
                  <a16:creationId xmlns:a16="http://schemas.microsoft.com/office/drawing/2014/main" id="{8F648920-382D-4A2A-91C8-0D23378AE2A1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6C3978E-BD0E-4A4E-9898-098277FA0691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789107">
            <a:off x="3677759" y="3208292"/>
            <a:ext cx="1584173" cy="650727"/>
            <a:chOff x="6560512" y="3684905"/>
            <a:chExt cx="1584173" cy="650727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4E1064-6756-432A-881E-AF0EBBD95336}"/>
              </a:ext>
            </a:extLst>
          </p:cNvPr>
          <p:cNvGrpSpPr/>
          <p:nvPr/>
        </p:nvGrpSpPr>
        <p:grpSpPr>
          <a:xfrm>
            <a:off x="5023778" y="3859996"/>
            <a:ext cx="1296144" cy="1008112"/>
            <a:chOff x="2193768" y="1777380"/>
            <a:chExt cx="1296144" cy="100811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484FDC-DBAB-48AB-817C-4B33F954199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7E38C-488C-4387-94FD-F08EF175657D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26D3A7CC-283B-4EF0-A194-A3588974885F}"/>
              </a:ext>
            </a:extLst>
          </p:cNvPr>
          <p:cNvGrpSpPr/>
          <p:nvPr/>
        </p:nvGrpSpPr>
        <p:grpSpPr>
          <a:xfrm>
            <a:off x="5025746" y="897230"/>
            <a:ext cx="1296144" cy="1296144"/>
            <a:chOff x="2195736" y="1633364"/>
            <a:chExt cx="1296144" cy="1296144"/>
          </a:xfrm>
        </p:grpSpPr>
        <p:sp>
          <p:nvSpPr>
            <p:cNvPr id="24" name="Block Arc 23">
              <a:extLst>
                <a:ext uri="{FF2B5EF4-FFF2-40B4-BE49-F238E27FC236}">
                  <a16:creationId xmlns:a16="http://schemas.microsoft.com/office/drawing/2014/main" id="{DF624DA4-CDCB-474F-B02F-9F9FCC0F6BB8}"/>
                </a:ext>
              </a:extLst>
            </p:cNvPr>
            <p:cNvSpPr/>
            <p:nvPr/>
          </p:nvSpPr>
          <p:spPr>
            <a:xfrm rot="5400000">
              <a:off x="2195736" y="1633364"/>
              <a:ext cx="1296144" cy="1296144"/>
            </a:xfrm>
            <a:prstGeom prst="blockArc">
              <a:avLst>
                <a:gd name="adj1" fmla="val 10800000"/>
                <a:gd name="adj2" fmla="val 17699236"/>
                <a:gd name="adj3" fmla="val 6821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BCD715C8-829E-48C6-AE07-0B794AC91E5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B28A98C3-0585-46E8-9B9D-7070FD28D6D9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9340723-A1B9-4DB7-9590-2010530B0EDD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follower</a:t>
                </a:r>
              </a:p>
            </p:txBody>
          </p: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altLang="zh-CN" sz="3200" dirty="0"/>
              <a:t>eader completeness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273798" y="345416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7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4CB37E-A96B-4B40-BEED-F715784175DA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98AFB2-CF6F-48B7-99F7-D086AB23F8D5}"/>
              </a:ext>
            </a:extLst>
          </p:cNvPr>
          <p:cNvSpPr txBox="1"/>
          <p:nvPr/>
        </p:nvSpPr>
        <p:spPr>
          <a:xfrm>
            <a:off x="2349036" y="183059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B477F8-BABE-4F79-A649-7476CCD4EFF6}"/>
              </a:ext>
            </a:extLst>
          </p:cNvPr>
          <p:cNvSpPr txBox="1"/>
          <p:nvPr/>
        </p:nvSpPr>
        <p:spPr>
          <a:xfrm>
            <a:off x="6273798" y="698916"/>
            <a:ext cx="15841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</a:p>
          <a:p>
            <a:pPr algn="ctr"/>
            <a:r>
              <a:rPr lang="en-US" sz="1600" dirty="0" err="1">
                <a:solidFill>
                  <a:srgbClr val="BE384B"/>
                </a:solidFill>
              </a:rPr>
              <a:t>voteFor</a:t>
            </a:r>
            <a:r>
              <a:rPr lang="en-US" sz="1600" dirty="0">
                <a:solidFill>
                  <a:srgbClr val="BE384B"/>
                </a:solidFill>
              </a:rPr>
              <a:t>: null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B5187D-E1D8-4240-9DA7-F1BA9CF177EB}"/>
              </a:ext>
            </a:extLst>
          </p:cNvPr>
          <p:cNvGrpSpPr/>
          <p:nvPr/>
        </p:nvGrpSpPr>
        <p:grpSpPr>
          <a:xfrm>
            <a:off x="6509321" y="1529913"/>
            <a:ext cx="395064" cy="664134"/>
            <a:chOff x="7452320" y="3273270"/>
            <a:chExt cx="395064" cy="66413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CBBF94-8E87-4064-B837-AC07073E8AC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3060275-E3A2-44BC-8985-F848F790F91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901957-A2FE-470F-8947-12DBE007DAD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970BCC1-EBC3-4354-B392-7E0E7D77351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937AF6D-BCF0-4785-9BE0-D6AB5FE25D4B}"/>
              </a:ext>
            </a:extLst>
          </p:cNvPr>
          <p:cNvGrpSpPr/>
          <p:nvPr/>
        </p:nvGrpSpPr>
        <p:grpSpPr>
          <a:xfrm>
            <a:off x="6905439" y="1529913"/>
            <a:ext cx="395064" cy="664134"/>
            <a:chOff x="7452320" y="3273270"/>
            <a:chExt cx="395064" cy="6641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43F196F-BCB8-452D-95F5-045AE16D64B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18F02C3-5C9E-46C5-A018-07AD74FF3F4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2E12FE3-39DF-464D-A2A4-6D3B82300B8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FFD9A54-188D-4585-9F1F-2B904052314C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2A42FA9-C8FC-44E9-B241-E5054A859712}"/>
              </a:ext>
            </a:extLst>
          </p:cNvPr>
          <p:cNvGrpSpPr/>
          <p:nvPr/>
        </p:nvGrpSpPr>
        <p:grpSpPr>
          <a:xfrm>
            <a:off x="7304086" y="1529913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DF17256-3FFD-4848-A47A-636BFB13457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82E1748-D2F4-43AD-A5B4-565A8765A3B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8F7A58E-3053-4B34-A05D-AF8C85FC361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38730C9-0F0B-425A-844C-6515E58079B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9C3D974-4E16-40C5-A234-97C1EC982006}"/>
              </a:ext>
            </a:extLst>
          </p:cNvPr>
          <p:cNvGrpSpPr/>
          <p:nvPr/>
        </p:nvGrpSpPr>
        <p:grpSpPr>
          <a:xfrm>
            <a:off x="7701545" y="1529913"/>
            <a:ext cx="395064" cy="664134"/>
            <a:chOff x="7452320" y="3273270"/>
            <a:chExt cx="395064" cy="6641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DA6A37-881A-46EE-89D6-B7B44C5D566E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8257516-CBB1-4054-8E83-1667786B8DC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BF96D98-D744-4FBB-AA21-922A991CBEF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5A085BD-686D-4E98-8B80-F642FA38259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37548DD-E824-4A9A-9483-2BAF7517F309}"/>
              </a:ext>
            </a:extLst>
          </p:cNvPr>
          <p:cNvGrpSpPr/>
          <p:nvPr/>
        </p:nvGrpSpPr>
        <p:grpSpPr>
          <a:xfrm>
            <a:off x="6509321" y="4546962"/>
            <a:ext cx="395064" cy="664134"/>
            <a:chOff x="7452320" y="3273270"/>
            <a:chExt cx="395064" cy="6641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5CB71F1-06B5-43C2-B4D4-F496F5A4185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18CE87E-8B8E-43C1-A4D8-C96067EF92E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4C090F8-9CDF-4BC3-96A3-4C6E67D6A56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D6DBB9B-3DDF-4F8D-B935-82808C30215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8D0AA83-5B73-4574-87D3-7A36522BA7AF}"/>
              </a:ext>
            </a:extLst>
          </p:cNvPr>
          <p:cNvGrpSpPr/>
          <p:nvPr/>
        </p:nvGrpSpPr>
        <p:grpSpPr>
          <a:xfrm>
            <a:off x="6905439" y="4546962"/>
            <a:ext cx="395064" cy="664134"/>
            <a:chOff x="7452320" y="3273270"/>
            <a:chExt cx="395064" cy="6641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4A33D0-9F7D-4EB3-B92C-C152398B537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9E76B3F-6DCF-4F23-8BE3-47CC52856B5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EF8BB8E-582A-43D4-8F3F-BE645A22B54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42C88B6-149D-4CE5-A201-8B91CC6CC97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679E4B1B-1640-4274-986A-3D7938345D7C}"/>
              </a:ext>
            </a:extLst>
          </p:cNvPr>
          <p:cNvSpPr txBox="1"/>
          <p:nvPr/>
        </p:nvSpPr>
        <p:spPr>
          <a:xfrm>
            <a:off x="6039951" y="2744130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/>
              <a:t>lastLogIndex</a:t>
            </a:r>
            <a:r>
              <a:rPr lang="en-US" altLang="zh-CN" sz="1400" dirty="0"/>
              <a:t>: 3</a:t>
            </a:r>
          </a:p>
          <a:p>
            <a:pPr algn="ctr"/>
            <a:r>
              <a:rPr lang="en-US" sz="1400" dirty="0" err="1"/>
              <a:t>lastLogTerm</a:t>
            </a:r>
            <a:r>
              <a:rPr lang="en-US" sz="1400" dirty="0"/>
              <a:t>: 4</a:t>
            </a:r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A150F7E6-0679-4A6E-8BC6-2AC969918CA7}"/>
              </a:ext>
            </a:extLst>
          </p:cNvPr>
          <p:cNvSpPr/>
          <p:nvPr/>
        </p:nvSpPr>
        <p:spPr>
          <a:xfrm rot="16200000">
            <a:off x="7748632" y="2236413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C42A95B-B3F7-494D-8B73-8AA977760C9D}"/>
              </a:ext>
            </a:extLst>
          </p:cNvPr>
          <p:cNvGrpSpPr/>
          <p:nvPr/>
        </p:nvGrpSpPr>
        <p:grpSpPr>
          <a:xfrm>
            <a:off x="7299853" y="4546962"/>
            <a:ext cx="395064" cy="664134"/>
            <a:chOff x="7452320" y="3273270"/>
            <a:chExt cx="395064" cy="6641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07B3C1-15E1-4D86-8A13-207840F2F9A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3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A0BC198-51C7-49E7-BA6B-063DB1A119B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FC058AF-94DD-481B-AA4C-378746119ED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D391E0D-E2B3-4C03-B35A-1B197D6DBC3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F2F63500-3964-4F68-BD61-533698460DC9}"/>
              </a:ext>
            </a:extLst>
          </p:cNvPr>
          <p:cNvSpPr/>
          <p:nvPr/>
        </p:nvSpPr>
        <p:spPr>
          <a:xfrm rot="16200000">
            <a:off x="7346940" y="5256196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1929D80-6DEE-4CB7-A57D-BC110C95C231}"/>
              </a:ext>
            </a:extLst>
          </p:cNvPr>
          <p:cNvGrpSpPr/>
          <p:nvPr/>
        </p:nvGrpSpPr>
        <p:grpSpPr>
          <a:xfrm>
            <a:off x="865334" y="2590331"/>
            <a:ext cx="395064" cy="664134"/>
            <a:chOff x="7452320" y="3273270"/>
            <a:chExt cx="395064" cy="664134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0093009-9E08-4542-B8C1-53F574A9BA9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CA4622D4-B636-43EA-97B8-1D3D0E372555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7" y="3533927"/>
              <a:chExt cx="587351" cy="338554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id="{87095824-AFB8-4B7E-8708-BC772BBA6695}"/>
                  </a:ext>
                </a:extLst>
              </p:cNvPr>
              <p:cNvSpPr/>
              <p:nvPr/>
            </p:nvSpPr>
            <p:spPr>
              <a:xfrm>
                <a:off x="5364087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ED4F4A1E-9422-447E-9F7A-EB103CB6707C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B50F082-3519-48AF-803F-322238955E60}"/>
              </a:ext>
            </a:extLst>
          </p:cNvPr>
          <p:cNvGrpSpPr/>
          <p:nvPr/>
        </p:nvGrpSpPr>
        <p:grpSpPr>
          <a:xfrm>
            <a:off x="1261452" y="2590331"/>
            <a:ext cx="395064" cy="664134"/>
            <a:chOff x="7452320" y="3273270"/>
            <a:chExt cx="395064" cy="664134"/>
          </a:xfrm>
        </p:grpSpPr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C2F56F7-2D24-459C-B27F-774B86C1B8F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A98F5EE5-2A47-4DEA-957C-98CF2E13B253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0" name="Rectangle 99">
                <a:extLst>
                  <a:ext uri="{FF2B5EF4-FFF2-40B4-BE49-F238E27FC236}">
                    <a16:creationId xmlns:a16="http://schemas.microsoft.com/office/drawing/2014/main" id="{AB3B79CA-1F03-4662-A582-69275FCFCD9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2" name="TextBox 111">
                <a:extLst>
                  <a:ext uri="{FF2B5EF4-FFF2-40B4-BE49-F238E27FC236}">
                    <a16:creationId xmlns:a16="http://schemas.microsoft.com/office/drawing/2014/main" id="{3B9A35B1-8361-4F18-827C-919C2F9F9B3E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E691E7B-3F68-4A96-945B-8E1EF8D9BBBC}"/>
              </a:ext>
            </a:extLst>
          </p:cNvPr>
          <p:cNvGrpSpPr/>
          <p:nvPr/>
        </p:nvGrpSpPr>
        <p:grpSpPr>
          <a:xfrm>
            <a:off x="1660099" y="2590331"/>
            <a:ext cx="395064" cy="664134"/>
            <a:chOff x="7452320" y="3273270"/>
            <a:chExt cx="395064" cy="664134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B42C0867-58B2-4C18-BDA8-5B96A5A79E9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4E9C1334-E445-45A4-892C-DE761B7F2F7B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DF6AA5EE-2A54-49BB-87E1-AC6A6E67632C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703FE007-1F16-412F-BBDE-947D61AA8171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5C4EB1D2-61E4-4EEE-B778-24B69954222D}"/>
              </a:ext>
            </a:extLst>
          </p:cNvPr>
          <p:cNvGrpSpPr/>
          <p:nvPr/>
        </p:nvGrpSpPr>
        <p:grpSpPr>
          <a:xfrm>
            <a:off x="2057558" y="2590331"/>
            <a:ext cx="395064" cy="664134"/>
            <a:chOff x="7452320" y="3273270"/>
            <a:chExt cx="395064" cy="664134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B0B3CF4B-E696-4A86-B22E-CDA0FE459CD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FAEE6F0E-020D-4694-A64F-A328F7689D0D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092F09EB-4D2C-496C-9D38-3401339DF7E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C159FA14-2613-4D54-8576-73E593F89555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sp>
        <p:nvSpPr>
          <p:cNvPr id="125" name="Block Arc 124">
            <a:extLst>
              <a:ext uri="{FF2B5EF4-FFF2-40B4-BE49-F238E27FC236}">
                <a16:creationId xmlns:a16="http://schemas.microsoft.com/office/drawing/2014/main" id="{D660791C-5BDB-4D28-B06F-899C27BF57F8}"/>
              </a:ext>
            </a:extLst>
          </p:cNvPr>
          <p:cNvSpPr/>
          <p:nvPr/>
        </p:nvSpPr>
        <p:spPr>
          <a:xfrm rot="5400000">
            <a:off x="5033442" y="3715980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27" name="Arrow: Right 126">
            <a:extLst>
              <a:ext uri="{FF2B5EF4-FFF2-40B4-BE49-F238E27FC236}">
                <a16:creationId xmlns:a16="http://schemas.microsoft.com/office/drawing/2014/main" id="{55441701-3A57-4071-A9D3-9F42AAC3610A}"/>
              </a:ext>
            </a:extLst>
          </p:cNvPr>
          <p:cNvSpPr/>
          <p:nvPr/>
        </p:nvSpPr>
        <p:spPr>
          <a:xfrm rot="5400000">
            <a:off x="5072804" y="2927014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D035B23C-C171-44FC-A65C-42B2749360C1}"/>
              </a:ext>
            </a:extLst>
          </p:cNvPr>
          <p:cNvSpPr txBox="1"/>
          <p:nvPr/>
        </p:nvSpPr>
        <p:spPr>
          <a:xfrm rot="5400000">
            <a:off x="4630323" y="2842012"/>
            <a:ext cx="132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False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CB5EE681-A075-498C-97CD-467C386214B4}"/>
              </a:ext>
            </a:extLst>
          </p:cNvPr>
          <p:cNvGrpSpPr/>
          <p:nvPr/>
        </p:nvGrpSpPr>
        <p:grpSpPr>
          <a:xfrm>
            <a:off x="6075561" y="124549"/>
            <a:ext cx="1511481" cy="734692"/>
            <a:chOff x="6370876" y="3462752"/>
            <a:chExt cx="1511481" cy="734692"/>
          </a:xfrm>
        </p:grpSpPr>
        <p:sp>
          <p:nvSpPr>
            <p:cNvPr id="101" name="Arrow: Right 100">
              <a:extLst>
                <a:ext uri="{FF2B5EF4-FFF2-40B4-BE49-F238E27FC236}">
                  <a16:creationId xmlns:a16="http://schemas.microsoft.com/office/drawing/2014/main" id="{68325904-27DA-4F5C-BE64-16C6A8EA09F8}"/>
                </a:ext>
              </a:extLst>
            </p:cNvPr>
            <p:cNvSpPr/>
            <p:nvPr/>
          </p:nvSpPr>
          <p:spPr>
            <a:xfrm rot="7677256">
              <a:off x="6314135" y="3960887"/>
              <a:ext cx="293298" cy="179816"/>
            </a:xfrm>
            <a:prstGeom prst="rightArrow">
              <a:avLst>
                <a:gd name="adj1" fmla="val 46638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41EDDD4B-F47C-4DF4-8752-AA46ED09B040}"/>
                </a:ext>
              </a:extLst>
            </p:cNvPr>
            <p:cNvSpPr txBox="1"/>
            <p:nvPr/>
          </p:nvSpPr>
          <p:spPr>
            <a:xfrm>
              <a:off x="6391887" y="3462752"/>
              <a:ext cx="149047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Heartbeat </a:t>
              </a:r>
            </a:p>
            <a:p>
              <a:pPr algn="ctr"/>
              <a:r>
                <a:rPr lang="en-US" sz="1600" b="1" dirty="0">
                  <a:solidFill>
                    <a:srgbClr val="C00000"/>
                  </a:solidFill>
                </a:rPr>
                <a:t>Timeout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5968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" grpId="0"/>
      <p:bldP spid="48" grpId="0"/>
      <p:bldP spid="75" grpId="0"/>
      <p:bldP spid="77" grpId="0" animBg="1"/>
      <p:bldP spid="127" grpId="0" animBg="1"/>
      <p:bldP spid="128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26C4F0E6-470D-444B-BE33-3B028AFC5E4F}"/>
              </a:ext>
            </a:extLst>
          </p:cNvPr>
          <p:cNvGrpSpPr/>
          <p:nvPr/>
        </p:nvGrpSpPr>
        <p:grpSpPr>
          <a:xfrm rot="5400000">
            <a:off x="5081882" y="2694443"/>
            <a:ext cx="1584173" cy="643138"/>
            <a:chOff x="5004051" y="2360447"/>
            <a:chExt cx="1584173" cy="643138"/>
          </a:xfrm>
        </p:grpSpPr>
        <p:sp>
          <p:nvSpPr>
            <p:cNvPr id="101" name="Arrow: Right 100">
              <a:extLst>
                <a:ext uri="{FF2B5EF4-FFF2-40B4-BE49-F238E27FC236}">
                  <a16:creationId xmlns:a16="http://schemas.microsoft.com/office/drawing/2014/main" id="{AF1AD9A6-BEAB-4CD9-A098-7E4220B01274}"/>
                </a:ext>
              </a:extLst>
            </p:cNvPr>
            <p:cNvSpPr/>
            <p:nvPr/>
          </p:nvSpPr>
          <p:spPr>
            <a:xfrm>
              <a:off x="5364090" y="2683565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0097436-C471-4915-AF54-6EBB73314F33}"/>
                </a:ext>
              </a:extLst>
            </p:cNvPr>
            <p:cNvSpPr txBox="1"/>
            <p:nvPr/>
          </p:nvSpPr>
          <p:spPr>
            <a:xfrm>
              <a:off x="5004051" y="2360447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80CCF9D-C360-4BD3-90FF-E5E9D14005C7}"/>
              </a:ext>
            </a:extLst>
          </p:cNvPr>
          <p:cNvGrpSpPr/>
          <p:nvPr/>
        </p:nvGrpSpPr>
        <p:grpSpPr>
          <a:xfrm>
            <a:off x="5024692" y="1041778"/>
            <a:ext cx="1296144" cy="1008112"/>
            <a:chOff x="2193768" y="1777380"/>
            <a:chExt cx="1296144" cy="1008112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D865231-2502-442F-B06B-DB4957F00EC5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0ADB305-068F-404B-9DA0-790453302D56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92" name="Block Arc 91">
            <a:extLst>
              <a:ext uri="{FF2B5EF4-FFF2-40B4-BE49-F238E27FC236}">
                <a16:creationId xmlns:a16="http://schemas.microsoft.com/office/drawing/2014/main" id="{20AD418D-C829-4FF3-B08A-E076DFB627D5}"/>
              </a:ext>
            </a:extLst>
          </p:cNvPr>
          <p:cNvSpPr/>
          <p:nvPr/>
        </p:nvSpPr>
        <p:spPr>
          <a:xfrm rot="5400000">
            <a:off x="5033442" y="3715980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65D162-D692-45C4-B0F0-1FD1D584AA18}"/>
              </a:ext>
            </a:extLst>
          </p:cNvPr>
          <p:cNvSpPr txBox="1"/>
          <p:nvPr/>
        </p:nvSpPr>
        <p:spPr>
          <a:xfrm>
            <a:off x="6264844" y="399640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C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1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9612533">
            <a:off x="3556531" y="1845998"/>
            <a:ext cx="1584173" cy="650727"/>
            <a:chOff x="6560512" y="3684905"/>
            <a:chExt cx="1584173" cy="650727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4E1064-6756-432A-881E-AF0EBBD95336}"/>
              </a:ext>
            </a:extLst>
          </p:cNvPr>
          <p:cNvGrpSpPr/>
          <p:nvPr/>
        </p:nvGrpSpPr>
        <p:grpSpPr>
          <a:xfrm>
            <a:off x="5023778" y="3859996"/>
            <a:ext cx="1296144" cy="1008112"/>
            <a:chOff x="2193768" y="1777380"/>
            <a:chExt cx="1296144" cy="100811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484FDC-DBAB-48AB-817C-4B33F954199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7E38C-488C-4387-94FD-F08EF175657D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</a:rPr>
                <a:t>candidate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altLang="zh-CN" sz="3200" dirty="0"/>
              <a:t>eader completeness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273798" y="3454168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BE384B"/>
                </a:solidFill>
              </a:rPr>
              <a:t>Current term number: 7</a:t>
            </a:r>
            <a:endParaRPr lang="en-US" sz="1600" dirty="0">
              <a:solidFill>
                <a:srgbClr val="BE384B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4CB37E-A96B-4B40-BEED-F715784175DA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B477F8-BABE-4F79-A649-7476CCD4EFF6}"/>
              </a:ext>
            </a:extLst>
          </p:cNvPr>
          <p:cNvSpPr txBox="1"/>
          <p:nvPr/>
        </p:nvSpPr>
        <p:spPr>
          <a:xfrm>
            <a:off x="6273798" y="443159"/>
            <a:ext cx="1584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8</a:t>
            </a:r>
          </a:p>
          <a:p>
            <a:pPr algn="ctr"/>
            <a:r>
              <a:rPr lang="en-US" sz="1600" dirty="0" err="1">
                <a:solidFill>
                  <a:srgbClr val="BE384B"/>
                </a:solidFill>
              </a:rPr>
              <a:t>voteFor</a:t>
            </a:r>
            <a:r>
              <a:rPr lang="en-US" sz="1600" dirty="0">
                <a:solidFill>
                  <a:srgbClr val="BE384B"/>
                </a:solidFill>
              </a:rPr>
              <a:t>: B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1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B5187D-E1D8-4240-9DA7-F1BA9CF177EB}"/>
              </a:ext>
            </a:extLst>
          </p:cNvPr>
          <p:cNvGrpSpPr/>
          <p:nvPr/>
        </p:nvGrpSpPr>
        <p:grpSpPr>
          <a:xfrm>
            <a:off x="6509321" y="1529913"/>
            <a:ext cx="395064" cy="664134"/>
            <a:chOff x="7452320" y="3273270"/>
            <a:chExt cx="395064" cy="66413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CBBF94-8E87-4064-B837-AC07073E8AC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3060275-E3A2-44BC-8985-F848F790F91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901957-A2FE-470F-8947-12DBE007DAD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970BCC1-EBC3-4354-B392-7E0E7D77351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937AF6D-BCF0-4785-9BE0-D6AB5FE25D4B}"/>
              </a:ext>
            </a:extLst>
          </p:cNvPr>
          <p:cNvGrpSpPr/>
          <p:nvPr/>
        </p:nvGrpSpPr>
        <p:grpSpPr>
          <a:xfrm>
            <a:off x="6905439" y="1529913"/>
            <a:ext cx="395064" cy="664134"/>
            <a:chOff x="7452320" y="3273270"/>
            <a:chExt cx="395064" cy="6641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43F196F-BCB8-452D-95F5-045AE16D64B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18F02C3-5C9E-46C5-A018-07AD74FF3F4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2E12FE3-39DF-464D-A2A4-6D3B82300B8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FFD9A54-188D-4585-9F1F-2B904052314C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2A42FA9-C8FC-44E9-B241-E5054A859712}"/>
              </a:ext>
            </a:extLst>
          </p:cNvPr>
          <p:cNvGrpSpPr/>
          <p:nvPr/>
        </p:nvGrpSpPr>
        <p:grpSpPr>
          <a:xfrm>
            <a:off x="7304086" y="1529913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DF17256-3FFD-4848-A47A-636BFB13457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82E1748-D2F4-43AD-A5B4-565A8765A3B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8F7A58E-3053-4B34-A05D-AF8C85FC361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38730C9-0F0B-425A-844C-6515E58079B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9C3D974-4E16-40C5-A234-97C1EC982006}"/>
              </a:ext>
            </a:extLst>
          </p:cNvPr>
          <p:cNvGrpSpPr/>
          <p:nvPr/>
        </p:nvGrpSpPr>
        <p:grpSpPr>
          <a:xfrm>
            <a:off x="7701545" y="1529913"/>
            <a:ext cx="395064" cy="664134"/>
            <a:chOff x="7452320" y="3273270"/>
            <a:chExt cx="395064" cy="6641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DA6A37-881A-46EE-89D6-B7B44C5D566E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8257516-CBB1-4054-8E83-1667786B8DC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BF96D98-D744-4FBB-AA21-922A991CBEF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5A085BD-686D-4E98-8B80-F642FA38259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37548DD-E824-4A9A-9483-2BAF7517F309}"/>
              </a:ext>
            </a:extLst>
          </p:cNvPr>
          <p:cNvGrpSpPr/>
          <p:nvPr/>
        </p:nvGrpSpPr>
        <p:grpSpPr>
          <a:xfrm>
            <a:off x="6509321" y="4546962"/>
            <a:ext cx="395064" cy="664134"/>
            <a:chOff x="7452320" y="3273270"/>
            <a:chExt cx="395064" cy="6641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5CB71F1-06B5-43C2-B4D4-F496F5A4185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18CE87E-8B8E-43C1-A4D8-C96067EF92E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4C090F8-9CDF-4BC3-96A3-4C6E67D6A56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D6DBB9B-3DDF-4F8D-B935-82808C30215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8D0AA83-5B73-4574-87D3-7A36522BA7AF}"/>
              </a:ext>
            </a:extLst>
          </p:cNvPr>
          <p:cNvGrpSpPr/>
          <p:nvPr/>
        </p:nvGrpSpPr>
        <p:grpSpPr>
          <a:xfrm>
            <a:off x="6905439" y="4546962"/>
            <a:ext cx="395064" cy="664134"/>
            <a:chOff x="7452320" y="3273270"/>
            <a:chExt cx="395064" cy="6641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4A33D0-9F7D-4EB3-B92C-C152398B537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9E76B3F-6DCF-4F23-8BE3-47CC52856B5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EF8BB8E-582A-43D4-8F3F-BE645A22B54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42C88B6-149D-4CE5-A201-8B91CC6CC97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679E4B1B-1640-4274-986A-3D7938345D7C}"/>
              </a:ext>
            </a:extLst>
          </p:cNvPr>
          <p:cNvSpPr txBox="1"/>
          <p:nvPr/>
        </p:nvSpPr>
        <p:spPr>
          <a:xfrm>
            <a:off x="5954507" y="2744130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/>
              <a:t>lastLogIndex</a:t>
            </a:r>
            <a:r>
              <a:rPr lang="en-US" altLang="zh-CN" sz="1400" dirty="0"/>
              <a:t>: 4</a:t>
            </a:r>
          </a:p>
          <a:p>
            <a:pPr algn="ctr"/>
            <a:r>
              <a:rPr lang="en-US" sz="1400" dirty="0" err="1"/>
              <a:t>lastLogTerm</a:t>
            </a:r>
            <a:r>
              <a:rPr lang="en-US" sz="1400" dirty="0"/>
              <a:t>: 5</a:t>
            </a:r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A150F7E6-0679-4A6E-8BC6-2AC969918CA7}"/>
              </a:ext>
            </a:extLst>
          </p:cNvPr>
          <p:cNvSpPr/>
          <p:nvPr/>
        </p:nvSpPr>
        <p:spPr>
          <a:xfrm rot="16200000">
            <a:off x="7748632" y="2236413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C42A95B-B3F7-494D-8B73-8AA977760C9D}"/>
              </a:ext>
            </a:extLst>
          </p:cNvPr>
          <p:cNvGrpSpPr/>
          <p:nvPr/>
        </p:nvGrpSpPr>
        <p:grpSpPr>
          <a:xfrm>
            <a:off x="7299853" y="4546962"/>
            <a:ext cx="395064" cy="664134"/>
            <a:chOff x="7452320" y="3273270"/>
            <a:chExt cx="395064" cy="6641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07B3C1-15E1-4D86-8A13-207840F2F9A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3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A0BC198-51C7-49E7-BA6B-063DB1A119B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FC058AF-94DD-481B-AA4C-378746119ED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D391E0D-E2B3-4C03-B35A-1B197D6DBC3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F2F63500-3964-4F68-BD61-533698460DC9}"/>
              </a:ext>
            </a:extLst>
          </p:cNvPr>
          <p:cNvSpPr/>
          <p:nvPr/>
        </p:nvSpPr>
        <p:spPr>
          <a:xfrm rot="16200000">
            <a:off x="7346940" y="5256196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Block Arc 98">
            <a:extLst>
              <a:ext uri="{FF2B5EF4-FFF2-40B4-BE49-F238E27FC236}">
                <a16:creationId xmlns:a16="http://schemas.microsoft.com/office/drawing/2014/main" id="{52FF2842-CE2A-4A2E-8E10-9588D6F2683A}"/>
              </a:ext>
            </a:extLst>
          </p:cNvPr>
          <p:cNvSpPr/>
          <p:nvPr/>
        </p:nvSpPr>
        <p:spPr>
          <a:xfrm rot="5400000">
            <a:off x="5033442" y="883633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EDA5A8E3-0D46-4CCC-836D-353FF4922D46}"/>
              </a:ext>
            </a:extLst>
          </p:cNvPr>
          <p:cNvSpPr txBox="1"/>
          <p:nvPr/>
        </p:nvSpPr>
        <p:spPr>
          <a:xfrm>
            <a:off x="2349036" y="183059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CC337362-3E34-488F-93FA-BB8C9D0C6346}"/>
              </a:ext>
            </a:extLst>
          </p:cNvPr>
          <p:cNvGrpSpPr/>
          <p:nvPr/>
        </p:nvGrpSpPr>
        <p:grpSpPr>
          <a:xfrm>
            <a:off x="865334" y="2590331"/>
            <a:ext cx="395064" cy="664134"/>
            <a:chOff x="7452320" y="3273270"/>
            <a:chExt cx="395064" cy="664134"/>
          </a:xfrm>
        </p:grpSpPr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B60F3165-ED1C-4AD1-9C80-2DFDC2B91313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6D081BE3-668B-4BB4-808E-1C03AF43D624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7" y="3533927"/>
              <a:chExt cx="587351" cy="338554"/>
            </a:xfrm>
          </p:grpSpPr>
          <p:sp>
            <p:nvSpPr>
              <p:cNvPr id="118" name="Rectangle 117">
                <a:extLst>
                  <a:ext uri="{FF2B5EF4-FFF2-40B4-BE49-F238E27FC236}">
                    <a16:creationId xmlns:a16="http://schemas.microsoft.com/office/drawing/2014/main" id="{3C6C5112-526B-4C9F-BAA7-0404790485F7}"/>
                  </a:ext>
                </a:extLst>
              </p:cNvPr>
              <p:cNvSpPr/>
              <p:nvPr/>
            </p:nvSpPr>
            <p:spPr>
              <a:xfrm>
                <a:off x="5364087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F4410A65-F01C-4387-B435-D24A1C3E2DB2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BE5D6A2-55EE-48A1-9F01-571513C63689}"/>
              </a:ext>
            </a:extLst>
          </p:cNvPr>
          <p:cNvGrpSpPr/>
          <p:nvPr/>
        </p:nvGrpSpPr>
        <p:grpSpPr>
          <a:xfrm>
            <a:off x="1261452" y="2590331"/>
            <a:ext cx="395064" cy="664134"/>
            <a:chOff x="7452320" y="3273270"/>
            <a:chExt cx="395064" cy="664134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B604B0B5-FB42-425D-AE38-132DFAE3FC77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F0519991-C5A6-41B2-89D8-6A9410387E8F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8B7AEAD7-C24A-4E00-B868-54EF34131787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C2E28FF1-AAFE-4450-B1C8-4B4A331906E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02DDEF5D-D9AF-4830-9ABB-CC92DF7903E0}"/>
              </a:ext>
            </a:extLst>
          </p:cNvPr>
          <p:cNvGrpSpPr/>
          <p:nvPr/>
        </p:nvGrpSpPr>
        <p:grpSpPr>
          <a:xfrm>
            <a:off x="1660099" y="2590331"/>
            <a:ext cx="395064" cy="664134"/>
            <a:chOff x="7452320" y="3273270"/>
            <a:chExt cx="395064" cy="664134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0C78FB99-5DF1-40F6-8B1E-9AF31400E8C4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7" name="Group 126">
              <a:extLst>
                <a:ext uri="{FF2B5EF4-FFF2-40B4-BE49-F238E27FC236}">
                  <a16:creationId xmlns:a16="http://schemas.microsoft.com/office/drawing/2014/main" id="{F5C0EC7B-98FE-4A7A-9A2D-6D898094CF9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20D01BFA-6CD3-4E8F-B0EA-D398DAA9DD2A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9DAEE7C2-F390-4F81-A8E3-4D68417774C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79C9C64B-F0E9-4F86-8584-0566C5CFC6B8}"/>
              </a:ext>
            </a:extLst>
          </p:cNvPr>
          <p:cNvGrpSpPr/>
          <p:nvPr/>
        </p:nvGrpSpPr>
        <p:grpSpPr>
          <a:xfrm>
            <a:off x="2057558" y="2590331"/>
            <a:ext cx="395064" cy="664134"/>
            <a:chOff x="7452320" y="3273270"/>
            <a:chExt cx="395064" cy="664134"/>
          </a:xfrm>
        </p:grpSpPr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C0C7C1BC-9242-4E2C-9957-88AE24AE5187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32" name="Group 131">
              <a:extLst>
                <a:ext uri="{FF2B5EF4-FFF2-40B4-BE49-F238E27FC236}">
                  <a16:creationId xmlns:a16="http://schemas.microsoft.com/office/drawing/2014/main" id="{4FF56CB4-942A-48FE-ADD0-78D43E652C29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33" name="Rectangle 132">
                <a:extLst>
                  <a:ext uri="{FF2B5EF4-FFF2-40B4-BE49-F238E27FC236}">
                    <a16:creationId xmlns:a16="http://schemas.microsoft.com/office/drawing/2014/main" id="{2AF10B64-B8E4-46E6-914B-2AD51241502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3F835B16-E6BE-4E01-918C-8807E2E8FD40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749046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roup 99">
            <a:extLst>
              <a:ext uri="{FF2B5EF4-FFF2-40B4-BE49-F238E27FC236}">
                <a16:creationId xmlns:a16="http://schemas.microsoft.com/office/drawing/2014/main" id="{26C4F0E6-470D-444B-BE33-3B028AFC5E4F}"/>
              </a:ext>
            </a:extLst>
          </p:cNvPr>
          <p:cNvGrpSpPr/>
          <p:nvPr/>
        </p:nvGrpSpPr>
        <p:grpSpPr>
          <a:xfrm rot="5400000">
            <a:off x="5081882" y="2694443"/>
            <a:ext cx="1584173" cy="643138"/>
            <a:chOff x="5004051" y="2360447"/>
            <a:chExt cx="1584173" cy="643138"/>
          </a:xfrm>
        </p:grpSpPr>
        <p:sp>
          <p:nvSpPr>
            <p:cNvPr id="101" name="Arrow: Right 100">
              <a:extLst>
                <a:ext uri="{FF2B5EF4-FFF2-40B4-BE49-F238E27FC236}">
                  <a16:creationId xmlns:a16="http://schemas.microsoft.com/office/drawing/2014/main" id="{AF1AD9A6-BEAB-4CD9-A098-7E4220B01274}"/>
                </a:ext>
              </a:extLst>
            </p:cNvPr>
            <p:cNvSpPr/>
            <p:nvPr/>
          </p:nvSpPr>
          <p:spPr>
            <a:xfrm>
              <a:off x="5364090" y="2683565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00097436-C471-4915-AF54-6EBB73314F33}"/>
                </a:ext>
              </a:extLst>
            </p:cNvPr>
            <p:cNvSpPr txBox="1"/>
            <p:nvPr/>
          </p:nvSpPr>
          <p:spPr>
            <a:xfrm>
              <a:off x="5004051" y="2360447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580CCF9D-C360-4BD3-90FF-E5E9D14005C7}"/>
              </a:ext>
            </a:extLst>
          </p:cNvPr>
          <p:cNvGrpSpPr/>
          <p:nvPr/>
        </p:nvGrpSpPr>
        <p:grpSpPr>
          <a:xfrm>
            <a:off x="5024692" y="1041778"/>
            <a:ext cx="1296144" cy="1008112"/>
            <a:chOff x="2193768" y="1777380"/>
            <a:chExt cx="1296144" cy="1008112"/>
          </a:xfrm>
        </p:grpSpPr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8D865231-2502-442F-B06B-DB4957F00EC5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70ADB305-068F-404B-9DA0-790453302D56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leader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92" name="Block Arc 91">
            <a:extLst>
              <a:ext uri="{FF2B5EF4-FFF2-40B4-BE49-F238E27FC236}">
                <a16:creationId xmlns:a16="http://schemas.microsoft.com/office/drawing/2014/main" id="{20AD418D-C829-4FF3-B08A-E076DFB627D5}"/>
              </a:ext>
            </a:extLst>
          </p:cNvPr>
          <p:cNvSpPr/>
          <p:nvPr/>
        </p:nvSpPr>
        <p:spPr>
          <a:xfrm rot="5400000">
            <a:off x="5033442" y="3715980"/>
            <a:ext cx="1296144" cy="1296144"/>
          </a:xfrm>
          <a:prstGeom prst="blockArc">
            <a:avLst>
              <a:gd name="adj1" fmla="val 10800000"/>
              <a:gd name="adj2" fmla="val 17699236"/>
              <a:gd name="adj3" fmla="val 6821"/>
            </a:avLst>
          </a:prstGeom>
          <a:solidFill>
            <a:srgbClr val="BE384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B765D162-D692-45C4-B0F0-1FD1D584AA18}"/>
              </a:ext>
            </a:extLst>
          </p:cNvPr>
          <p:cNvSpPr txBox="1"/>
          <p:nvPr/>
        </p:nvSpPr>
        <p:spPr>
          <a:xfrm>
            <a:off x="6264844" y="4192193"/>
            <a:ext cx="15841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voteFor</a:t>
            </a:r>
            <a:r>
              <a:rPr lang="en-US" altLang="zh-CN" sz="1600" dirty="0">
                <a:solidFill>
                  <a:srgbClr val="BE384B"/>
                </a:solidFill>
              </a:rPr>
              <a:t>: B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0CEC00E-1A44-4580-BD27-4B6B67B44C83}"/>
              </a:ext>
            </a:extLst>
          </p:cNvPr>
          <p:cNvGrpSpPr/>
          <p:nvPr/>
        </p:nvGrpSpPr>
        <p:grpSpPr>
          <a:xfrm>
            <a:off x="2644042" y="2449925"/>
            <a:ext cx="1057975" cy="1375045"/>
            <a:chOff x="2339752" y="1777380"/>
            <a:chExt cx="1057975" cy="1375045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8526544D-A182-4069-87E2-EDAA0CB6C407}"/>
                </a:ext>
              </a:extLst>
            </p:cNvPr>
            <p:cNvGrpSpPr/>
            <p:nvPr/>
          </p:nvGrpSpPr>
          <p:grpSpPr>
            <a:xfrm>
              <a:off x="2339752" y="1777380"/>
              <a:ext cx="1008112" cy="1008112"/>
              <a:chOff x="2339752" y="1777380"/>
              <a:chExt cx="1008112" cy="1008112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B3E21E13-A001-4BC9-AB08-63C41C7F9A43}"/>
                  </a:ext>
                </a:extLst>
              </p:cNvPr>
              <p:cNvSpPr/>
              <p:nvPr/>
            </p:nvSpPr>
            <p:spPr>
              <a:xfrm>
                <a:off x="2339752" y="1777380"/>
                <a:ext cx="1008112" cy="1008112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6FD92C4-D292-4870-B004-05146D493DF3}"/>
                  </a:ext>
                </a:extLst>
              </p:cNvPr>
              <p:cNvSpPr txBox="1"/>
              <p:nvPr/>
            </p:nvSpPr>
            <p:spPr>
              <a:xfrm>
                <a:off x="2339752" y="2081381"/>
                <a:ext cx="10081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>
                    <a:solidFill>
                      <a:schemeClr val="bg1"/>
                    </a:solidFill>
                  </a:rPr>
                  <a:t>leader</a:t>
                </a:r>
              </a:p>
            </p:txBody>
          </p:sp>
        </p:grp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BF10372-2824-4D8D-BCA6-2E210B32EB81}"/>
                </a:ext>
              </a:extLst>
            </p:cNvPr>
            <p:cNvSpPr txBox="1"/>
            <p:nvPr/>
          </p:nvSpPr>
          <p:spPr>
            <a:xfrm>
              <a:off x="2405873" y="2783093"/>
              <a:ext cx="99185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bg1">
                      <a:lumMod val="65000"/>
                    </a:schemeClr>
                  </a:solidFill>
                </a:rPr>
                <a:t>Node A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2CE6D27-A182-408B-A5A1-9534A1D549DC}"/>
              </a:ext>
            </a:extLst>
          </p:cNvPr>
          <p:cNvGrpSpPr/>
          <p:nvPr/>
        </p:nvGrpSpPr>
        <p:grpSpPr>
          <a:xfrm rot="19612533">
            <a:off x="3556531" y="1845998"/>
            <a:ext cx="1584173" cy="650727"/>
            <a:chOff x="6560512" y="3684905"/>
            <a:chExt cx="1584173" cy="650727"/>
          </a:xfrm>
        </p:grpSpPr>
        <p:sp>
          <p:nvSpPr>
            <p:cNvPr id="47" name="Arrow: Right 46">
              <a:extLst>
                <a:ext uri="{FF2B5EF4-FFF2-40B4-BE49-F238E27FC236}">
                  <a16:creationId xmlns:a16="http://schemas.microsoft.com/office/drawing/2014/main" id="{063E12AE-CA92-4F98-86FE-48894B20184B}"/>
                </a:ext>
              </a:extLst>
            </p:cNvPr>
            <p:cNvSpPr/>
            <p:nvPr/>
          </p:nvSpPr>
          <p:spPr>
            <a:xfrm rot="10800000">
              <a:off x="6920550" y="4015612"/>
              <a:ext cx="864096" cy="32002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48685E0-BED8-4B0B-B55A-7FFB3AA661B7}"/>
                </a:ext>
              </a:extLst>
            </p:cNvPr>
            <p:cNvSpPr txBox="1"/>
            <p:nvPr/>
          </p:nvSpPr>
          <p:spPr>
            <a:xfrm>
              <a:off x="6560512" y="3684905"/>
              <a:ext cx="158417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err="1"/>
                <a:t>RequestVote</a:t>
              </a:r>
              <a:endParaRPr lang="en-US" sz="16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14E1064-6756-432A-881E-AF0EBBD95336}"/>
              </a:ext>
            </a:extLst>
          </p:cNvPr>
          <p:cNvGrpSpPr/>
          <p:nvPr/>
        </p:nvGrpSpPr>
        <p:grpSpPr>
          <a:xfrm>
            <a:off x="5023778" y="3859996"/>
            <a:ext cx="1296144" cy="1008112"/>
            <a:chOff x="2193768" y="1777380"/>
            <a:chExt cx="1296144" cy="1008112"/>
          </a:xfrm>
        </p:grpSpPr>
        <p:sp>
          <p:nvSpPr>
            <p:cNvPr id="56" name="Oval 55">
              <a:extLst>
                <a:ext uri="{FF2B5EF4-FFF2-40B4-BE49-F238E27FC236}">
                  <a16:creationId xmlns:a16="http://schemas.microsoft.com/office/drawing/2014/main" id="{D4484FDC-DBAB-48AB-817C-4B33F9541993}"/>
                </a:ext>
              </a:extLst>
            </p:cNvPr>
            <p:cNvSpPr/>
            <p:nvPr/>
          </p:nvSpPr>
          <p:spPr>
            <a:xfrm>
              <a:off x="2339752" y="1777380"/>
              <a:ext cx="1008112" cy="100811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7E38C-488C-4387-94FD-F08EF175657D}"/>
                </a:ext>
              </a:extLst>
            </p:cNvPr>
            <p:cNvSpPr txBox="1"/>
            <p:nvPr/>
          </p:nvSpPr>
          <p:spPr>
            <a:xfrm>
              <a:off x="2193768" y="2102288"/>
              <a:ext cx="129614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</a:rPr>
                <a:t>follower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</a:t>
            </a:r>
            <a:r>
              <a:rPr lang="en-US" altLang="zh-CN" sz="3200" dirty="0"/>
              <a:t>eader completeness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B588A23C-9F7A-469F-8805-277708316B5E}"/>
              </a:ext>
            </a:extLst>
          </p:cNvPr>
          <p:cNvSpPr txBox="1"/>
          <p:nvPr/>
        </p:nvSpPr>
        <p:spPr>
          <a:xfrm>
            <a:off x="6273798" y="3649954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>
                <a:solidFill>
                  <a:srgbClr val="000000"/>
                </a:solidFill>
              </a:rPr>
              <a:t>Current term number: 8</a:t>
            </a:r>
            <a:endParaRPr lang="en-US" sz="1600" dirty="0">
              <a:solidFill>
                <a:srgbClr val="000000"/>
              </a:solidFill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67F51F2B-B152-4398-A4CB-64A8FC6CA418}"/>
              </a:ext>
            </a:extLst>
          </p:cNvPr>
          <p:cNvSpPr txBox="1"/>
          <p:nvPr/>
        </p:nvSpPr>
        <p:spPr>
          <a:xfrm>
            <a:off x="5246406" y="2049890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B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E4CB37E-A96B-4B40-BEED-F715784175DA}"/>
              </a:ext>
            </a:extLst>
          </p:cNvPr>
          <p:cNvSpPr txBox="1"/>
          <p:nvPr/>
        </p:nvSpPr>
        <p:spPr>
          <a:xfrm>
            <a:off x="5246406" y="4868108"/>
            <a:ext cx="9918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BE384B"/>
                </a:solidFill>
              </a:rPr>
              <a:t>Node C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7B477F8-BABE-4F79-A649-7476CCD4EFF6}"/>
              </a:ext>
            </a:extLst>
          </p:cNvPr>
          <p:cNvSpPr txBox="1"/>
          <p:nvPr/>
        </p:nvSpPr>
        <p:spPr>
          <a:xfrm>
            <a:off x="6273798" y="443159"/>
            <a:ext cx="158417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8</a:t>
            </a:r>
          </a:p>
          <a:p>
            <a:pPr algn="ctr"/>
            <a:r>
              <a:rPr lang="en-US" sz="1600" dirty="0" err="1">
                <a:solidFill>
                  <a:srgbClr val="BE384B"/>
                </a:solidFill>
              </a:rPr>
              <a:t>voteFor</a:t>
            </a:r>
            <a:r>
              <a:rPr lang="en-US" sz="1600" dirty="0">
                <a:solidFill>
                  <a:srgbClr val="BE384B"/>
                </a:solidFill>
              </a:rPr>
              <a:t>: B</a:t>
            </a:r>
          </a:p>
          <a:p>
            <a:pPr algn="ctr"/>
            <a:r>
              <a:rPr lang="en-US" altLang="zh-CN" sz="1600" dirty="0" err="1">
                <a:solidFill>
                  <a:srgbClr val="BE384B"/>
                </a:solidFill>
              </a:rPr>
              <a:t>voteCount</a:t>
            </a:r>
            <a:r>
              <a:rPr lang="en-US" altLang="zh-CN" sz="1600" dirty="0">
                <a:solidFill>
                  <a:srgbClr val="BE384B"/>
                </a:solidFill>
              </a:rPr>
              <a:t>: 2</a:t>
            </a:r>
            <a:endParaRPr lang="en-US" sz="1600" dirty="0">
              <a:solidFill>
                <a:srgbClr val="BE384B"/>
              </a:solidFill>
            </a:endParaRP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9B5187D-E1D8-4240-9DA7-F1BA9CF177EB}"/>
              </a:ext>
            </a:extLst>
          </p:cNvPr>
          <p:cNvGrpSpPr/>
          <p:nvPr/>
        </p:nvGrpSpPr>
        <p:grpSpPr>
          <a:xfrm>
            <a:off x="6509321" y="1529913"/>
            <a:ext cx="395064" cy="664134"/>
            <a:chOff x="7452320" y="3273270"/>
            <a:chExt cx="395064" cy="66413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5CBBF94-8E87-4064-B837-AC07073E8AC8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A3060275-E3A2-44BC-8985-F848F790F91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6A901957-A2FE-470F-8947-12DBE007DAD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0970BCC1-EBC3-4354-B392-7E0E7D77351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9937AF6D-BCF0-4785-9BE0-D6AB5FE25D4B}"/>
              </a:ext>
            </a:extLst>
          </p:cNvPr>
          <p:cNvGrpSpPr/>
          <p:nvPr/>
        </p:nvGrpSpPr>
        <p:grpSpPr>
          <a:xfrm>
            <a:off x="6905439" y="1529913"/>
            <a:ext cx="395064" cy="664134"/>
            <a:chOff x="7452320" y="3273270"/>
            <a:chExt cx="395064" cy="664134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43F196F-BCB8-452D-95F5-045AE16D64B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718F02C3-5C9E-46C5-A018-07AD74FF3F46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F2E12FE3-39DF-464D-A2A4-6D3B82300B8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8FFD9A54-188D-4585-9F1F-2B904052314C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22A42FA9-C8FC-44E9-B241-E5054A859712}"/>
              </a:ext>
            </a:extLst>
          </p:cNvPr>
          <p:cNvGrpSpPr/>
          <p:nvPr/>
        </p:nvGrpSpPr>
        <p:grpSpPr>
          <a:xfrm>
            <a:off x="7304086" y="1529913"/>
            <a:ext cx="395064" cy="664134"/>
            <a:chOff x="7452320" y="3273270"/>
            <a:chExt cx="395064" cy="664134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DF17256-3FFD-4848-A47A-636BFB13457A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382E1748-D2F4-43AD-A5B4-565A8765A3B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C8F7A58E-3053-4B34-A05D-AF8C85FC3610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D38730C9-0F0B-425A-844C-6515E58079BB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29C3D974-4E16-40C5-A234-97C1EC982006}"/>
              </a:ext>
            </a:extLst>
          </p:cNvPr>
          <p:cNvGrpSpPr/>
          <p:nvPr/>
        </p:nvGrpSpPr>
        <p:grpSpPr>
          <a:xfrm>
            <a:off x="7701545" y="1529913"/>
            <a:ext cx="395064" cy="664134"/>
            <a:chOff x="7452320" y="3273270"/>
            <a:chExt cx="395064" cy="664134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1CDA6A37-881A-46EE-89D6-B7B44C5D566E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88257516-CBB1-4054-8E83-1667786B8DC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8" name="Rectangle 87">
                <a:extLst>
                  <a:ext uri="{FF2B5EF4-FFF2-40B4-BE49-F238E27FC236}">
                    <a16:creationId xmlns:a16="http://schemas.microsoft.com/office/drawing/2014/main" id="{7BF96D98-D744-4FBB-AA21-922A991CBEF8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F5A085BD-686D-4E98-8B80-F642FA38259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137548DD-E824-4A9A-9483-2BAF7517F309}"/>
              </a:ext>
            </a:extLst>
          </p:cNvPr>
          <p:cNvGrpSpPr/>
          <p:nvPr/>
        </p:nvGrpSpPr>
        <p:grpSpPr>
          <a:xfrm>
            <a:off x="6509321" y="4546962"/>
            <a:ext cx="395064" cy="664134"/>
            <a:chOff x="7452320" y="3273270"/>
            <a:chExt cx="395064" cy="664134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65CB71F1-06B5-43C2-B4D4-F496F5A41852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F18CE87E-8B8E-43C1-A4D8-C96067EF92E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D4C090F8-9CDF-4BC3-96A3-4C6E67D6A56F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6D6DBB9B-3DDF-4F8D-B935-82808C302158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B8D0AA83-5B73-4574-87D3-7A36522BA7AF}"/>
              </a:ext>
            </a:extLst>
          </p:cNvPr>
          <p:cNvGrpSpPr/>
          <p:nvPr/>
        </p:nvGrpSpPr>
        <p:grpSpPr>
          <a:xfrm>
            <a:off x="6905439" y="4546962"/>
            <a:ext cx="395064" cy="664134"/>
            <a:chOff x="7452320" y="3273270"/>
            <a:chExt cx="395064" cy="664134"/>
          </a:xfrm>
        </p:grpSpPr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594A33D0-9F7D-4EB3-B92C-C152398B537B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C9E76B3F-6DCF-4F23-8BE3-47CC52856B52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6EF8BB8E-582A-43D4-8F3F-BE645A22B541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1" name="TextBox 110">
                <a:extLst>
                  <a:ext uri="{FF2B5EF4-FFF2-40B4-BE49-F238E27FC236}">
                    <a16:creationId xmlns:a16="http://schemas.microsoft.com/office/drawing/2014/main" id="{E42C88B6-149D-4CE5-A201-8B91CC6CC97D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679E4B1B-1640-4274-986A-3D7938345D7C}"/>
              </a:ext>
            </a:extLst>
          </p:cNvPr>
          <p:cNvSpPr txBox="1"/>
          <p:nvPr/>
        </p:nvSpPr>
        <p:spPr>
          <a:xfrm>
            <a:off x="5954507" y="2744130"/>
            <a:ext cx="17096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 err="1"/>
              <a:t>lastLogIndex</a:t>
            </a:r>
            <a:r>
              <a:rPr lang="en-US" altLang="zh-CN" sz="1400" dirty="0"/>
              <a:t>: 4</a:t>
            </a:r>
          </a:p>
          <a:p>
            <a:pPr algn="ctr"/>
            <a:r>
              <a:rPr lang="en-US" sz="1400" dirty="0" err="1"/>
              <a:t>lastLogTerm</a:t>
            </a:r>
            <a:r>
              <a:rPr lang="en-US" sz="1400" dirty="0"/>
              <a:t>: 5</a:t>
            </a:r>
          </a:p>
        </p:txBody>
      </p:sp>
      <p:sp>
        <p:nvSpPr>
          <p:cNvPr id="77" name="Arrow: Right 76">
            <a:extLst>
              <a:ext uri="{FF2B5EF4-FFF2-40B4-BE49-F238E27FC236}">
                <a16:creationId xmlns:a16="http://schemas.microsoft.com/office/drawing/2014/main" id="{A150F7E6-0679-4A6E-8BC6-2AC969918CA7}"/>
              </a:ext>
            </a:extLst>
          </p:cNvPr>
          <p:cNvSpPr/>
          <p:nvPr/>
        </p:nvSpPr>
        <p:spPr>
          <a:xfrm rot="16200000">
            <a:off x="7748632" y="2236413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C42A95B-B3F7-494D-8B73-8AA977760C9D}"/>
              </a:ext>
            </a:extLst>
          </p:cNvPr>
          <p:cNvGrpSpPr/>
          <p:nvPr/>
        </p:nvGrpSpPr>
        <p:grpSpPr>
          <a:xfrm>
            <a:off x="7299853" y="4546962"/>
            <a:ext cx="395064" cy="664134"/>
            <a:chOff x="7452320" y="3273270"/>
            <a:chExt cx="395064" cy="664134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6107B3C1-15E1-4D86-8A13-207840F2F9A1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3</a:t>
              </a:r>
            </a:p>
          </p:txBody>
        </p: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EA0BC198-51C7-49E7-BA6B-063DB1A119BE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82" name="Rectangle 81">
                <a:extLst>
                  <a:ext uri="{FF2B5EF4-FFF2-40B4-BE49-F238E27FC236}">
                    <a16:creationId xmlns:a16="http://schemas.microsoft.com/office/drawing/2014/main" id="{AFC058AF-94DD-481B-AA4C-378746119EDE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9D391E0D-E2B3-4C03-B35A-1B197D6DBC3A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4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90" name="Arrow: Right 89">
            <a:extLst>
              <a:ext uri="{FF2B5EF4-FFF2-40B4-BE49-F238E27FC236}">
                <a16:creationId xmlns:a16="http://schemas.microsoft.com/office/drawing/2014/main" id="{F2F63500-3964-4F68-BD61-533698460DC9}"/>
              </a:ext>
            </a:extLst>
          </p:cNvPr>
          <p:cNvSpPr/>
          <p:nvPr/>
        </p:nvSpPr>
        <p:spPr>
          <a:xfrm rot="16200000">
            <a:off x="7346940" y="5256196"/>
            <a:ext cx="293298" cy="179816"/>
          </a:xfrm>
          <a:prstGeom prst="rightArrow">
            <a:avLst>
              <a:gd name="adj1" fmla="val 46638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Arrow: Right 90">
            <a:extLst>
              <a:ext uri="{FF2B5EF4-FFF2-40B4-BE49-F238E27FC236}">
                <a16:creationId xmlns:a16="http://schemas.microsoft.com/office/drawing/2014/main" id="{6F3C0F9B-B9C0-4AB9-89C3-657573F94448}"/>
              </a:ext>
            </a:extLst>
          </p:cNvPr>
          <p:cNvSpPr/>
          <p:nvPr/>
        </p:nvSpPr>
        <p:spPr>
          <a:xfrm rot="16200000">
            <a:off x="4988497" y="2915013"/>
            <a:ext cx="864096" cy="201998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050882-089C-44CE-BDAC-15BF5FF4AB6D}"/>
              </a:ext>
            </a:extLst>
          </p:cNvPr>
          <p:cNvSpPr txBox="1"/>
          <p:nvPr/>
        </p:nvSpPr>
        <p:spPr>
          <a:xfrm rot="5400000">
            <a:off x="4544879" y="2842012"/>
            <a:ext cx="13264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True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D9EC6AE-AFA0-43AA-8EED-D3264E190429}"/>
              </a:ext>
            </a:extLst>
          </p:cNvPr>
          <p:cNvSpPr txBox="1"/>
          <p:nvPr/>
        </p:nvSpPr>
        <p:spPr>
          <a:xfrm>
            <a:off x="2349036" y="1830597"/>
            <a:ext cx="15841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/>
              <a:t>Current term number: 6</a:t>
            </a:r>
            <a:endParaRPr lang="en-US" sz="1600" dirty="0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6C70DB6-53E4-4ED6-8A42-6B968953843E}"/>
              </a:ext>
            </a:extLst>
          </p:cNvPr>
          <p:cNvGrpSpPr/>
          <p:nvPr/>
        </p:nvGrpSpPr>
        <p:grpSpPr>
          <a:xfrm>
            <a:off x="865334" y="2590331"/>
            <a:ext cx="395064" cy="664134"/>
            <a:chOff x="7452320" y="3273270"/>
            <a:chExt cx="395064" cy="664134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42B2B5E6-8269-4148-9736-6D0BE50293B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1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2478D3D2-18B6-4740-953F-DA4A9781C89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7" y="3533927"/>
              <a:chExt cx="587351" cy="338554"/>
            </a:xfrm>
          </p:grpSpPr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8C2E0250-B158-4C51-9866-0411A90D9709}"/>
                  </a:ext>
                </a:extLst>
              </p:cNvPr>
              <p:cNvSpPr/>
              <p:nvPr/>
            </p:nvSpPr>
            <p:spPr>
              <a:xfrm>
                <a:off x="5364087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55A500BD-D0DF-431E-85F0-C10536CDBD63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</a:rPr>
                  <a:t>1</a:t>
                </a:r>
                <a:endParaRPr lang="en-US" sz="16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4186D7FC-EE29-41F1-BF9C-4A1CD446F867}"/>
              </a:ext>
            </a:extLst>
          </p:cNvPr>
          <p:cNvGrpSpPr/>
          <p:nvPr/>
        </p:nvGrpSpPr>
        <p:grpSpPr>
          <a:xfrm>
            <a:off x="1261452" y="2590331"/>
            <a:ext cx="395064" cy="664134"/>
            <a:chOff x="7452320" y="3273270"/>
            <a:chExt cx="395064" cy="664134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89E4BC89-1536-4AD9-84AD-38817894ACAD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2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1" name="Group 120">
              <a:extLst>
                <a:ext uri="{FF2B5EF4-FFF2-40B4-BE49-F238E27FC236}">
                  <a16:creationId xmlns:a16="http://schemas.microsoft.com/office/drawing/2014/main" id="{15CBD996-22A0-4CAF-9F8D-5C4DE1FB2B30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2" name="Rectangle 121">
                <a:extLst>
                  <a:ext uri="{FF2B5EF4-FFF2-40B4-BE49-F238E27FC236}">
                    <a16:creationId xmlns:a16="http://schemas.microsoft.com/office/drawing/2014/main" id="{C6ABDFED-B753-461B-A17B-2F3711760FD2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3" name="TextBox 122">
                <a:extLst>
                  <a:ext uri="{FF2B5EF4-FFF2-40B4-BE49-F238E27FC236}">
                    <a16:creationId xmlns:a16="http://schemas.microsoft.com/office/drawing/2014/main" id="{86EB5AA1-3023-4D43-8B91-9C5CB51A7CF6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1</a:t>
                </a:r>
              </a:p>
            </p:txBody>
          </p:sp>
        </p:grp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5CEE9B5-8469-4C44-BA2A-CA643B228E58}"/>
              </a:ext>
            </a:extLst>
          </p:cNvPr>
          <p:cNvGrpSpPr/>
          <p:nvPr/>
        </p:nvGrpSpPr>
        <p:grpSpPr>
          <a:xfrm>
            <a:off x="1660099" y="2590331"/>
            <a:ext cx="395064" cy="664134"/>
            <a:chOff x="7452320" y="3273270"/>
            <a:chExt cx="395064" cy="664134"/>
          </a:xfrm>
        </p:grpSpPr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237A8DF3-37A3-4A81-9C45-4B3396D47A6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i="1" dirty="0">
                  <a:solidFill>
                    <a:srgbClr val="C00000"/>
                  </a:solidFill>
                </a:rPr>
                <a:t>3</a:t>
              </a:r>
              <a:endParaRPr lang="en-US" b="1" i="1" dirty="0">
                <a:solidFill>
                  <a:srgbClr val="C00000"/>
                </a:solidFill>
              </a:endParaRP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22E1219-76D4-4D7C-BBAA-4B5174779DAA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FC36F171-8EC6-43B9-9F50-4550B139CD79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277E56DB-9CF1-41BB-A304-7101F52DA337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4</a:t>
                </a:r>
              </a:p>
            </p:txBody>
          </p:sp>
        </p:grp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6FE70E0E-C55E-4039-9D37-E0FCF43B38D7}"/>
              </a:ext>
            </a:extLst>
          </p:cNvPr>
          <p:cNvGrpSpPr/>
          <p:nvPr/>
        </p:nvGrpSpPr>
        <p:grpSpPr>
          <a:xfrm>
            <a:off x="2057558" y="2590331"/>
            <a:ext cx="395064" cy="664134"/>
            <a:chOff x="7452320" y="3273270"/>
            <a:chExt cx="395064" cy="664134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F578ABDF-D82A-4289-879B-57069BB2EDB0}"/>
                </a:ext>
              </a:extLst>
            </p:cNvPr>
            <p:cNvSpPr txBox="1"/>
            <p:nvPr/>
          </p:nvSpPr>
          <p:spPr>
            <a:xfrm>
              <a:off x="7487509" y="3273270"/>
              <a:ext cx="32485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i="1" dirty="0">
                  <a:solidFill>
                    <a:srgbClr val="C00000"/>
                  </a:solidFill>
                </a:rPr>
                <a:t>4</a:t>
              </a:r>
            </a:p>
          </p:txBody>
        </p:sp>
        <p:grpSp>
          <p:nvGrpSpPr>
            <p:cNvPr id="131" name="Group 130">
              <a:extLst>
                <a:ext uri="{FF2B5EF4-FFF2-40B4-BE49-F238E27FC236}">
                  <a16:creationId xmlns:a16="http://schemas.microsoft.com/office/drawing/2014/main" id="{FACB8F72-67C1-44B2-A7C0-8C63E3F88187}"/>
                </a:ext>
              </a:extLst>
            </p:cNvPr>
            <p:cNvGrpSpPr/>
            <p:nvPr/>
          </p:nvGrpSpPr>
          <p:grpSpPr>
            <a:xfrm>
              <a:off x="7452320" y="3598850"/>
              <a:ext cx="395064" cy="338554"/>
              <a:chOff x="5364088" y="3533927"/>
              <a:chExt cx="587350" cy="338554"/>
            </a:xfrm>
          </p:grpSpPr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D97544FD-78F3-403D-8F06-A0FE5DC65F1A}"/>
                  </a:ext>
                </a:extLst>
              </p:cNvPr>
              <p:cNvSpPr/>
              <p:nvPr/>
            </p:nvSpPr>
            <p:spPr>
              <a:xfrm>
                <a:off x="5364088" y="3577579"/>
                <a:ext cx="576064" cy="251251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21A4AC96-D9AC-4205-A19F-7CA4CD9E9D14}"/>
                  </a:ext>
                </a:extLst>
              </p:cNvPr>
              <p:cNvSpPr txBox="1"/>
              <p:nvPr/>
            </p:nvSpPr>
            <p:spPr>
              <a:xfrm>
                <a:off x="5369415" y="3533927"/>
                <a:ext cx="582023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</p:grpSp>
      </p:grpSp>
      <p:sp>
        <p:nvSpPr>
          <p:cNvPr id="134" name="TextBox 133">
            <a:extLst>
              <a:ext uri="{FF2B5EF4-FFF2-40B4-BE49-F238E27FC236}">
                <a16:creationId xmlns:a16="http://schemas.microsoft.com/office/drawing/2014/main" id="{B5B4D066-261A-4E2C-897E-6180366891F7}"/>
              </a:ext>
            </a:extLst>
          </p:cNvPr>
          <p:cNvSpPr txBox="1"/>
          <p:nvPr/>
        </p:nvSpPr>
        <p:spPr>
          <a:xfrm>
            <a:off x="1791513" y="3824970"/>
            <a:ext cx="2829153" cy="1619739"/>
          </a:xfrm>
          <a:prstGeom prst="rect">
            <a:avLst/>
          </a:prstGeom>
          <a:solidFill>
            <a:srgbClr val="BE384B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</a:rPr>
              <a:t>V</a:t>
            </a:r>
            <a:r>
              <a:rPr lang="en-US" altLang="zh-CN" sz="1400" b="1" dirty="0">
                <a:solidFill>
                  <a:schemeClr val="bg1"/>
                </a:solidFill>
              </a:rPr>
              <a:t>ote Restrict:</a:t>
            </a:r>
            <a:endParaRPr lang="en-US" sz="1400" b="1" dirty="0">
              <a:solidFill>
                <a:schemeClr val="bg1"/>
              </a:solidFill>
            </a:endParaRP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</a:rPr>
              <a:t>(1) Vote for at most 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</a:rPr>
              <a:t>one candidate </a:t>
            </a:r>
            <a:r>
              <a:rPr lang="en-US" altLang="zh-CN" sz="1400" b="1" dirty="0">
                <a:solidFill>
                  <a:schemeClr val="bg1"/>
                </a:solidFill>
              </a:rPr>
              <a:t>in a term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</a:rPr>
              <a:t>(2) First-come-first-served</a:t>
            </a:r>
          </a:p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chemeClr val="bg1"/>
                </a:solidFill>
              </a:rPr>
              <a:t>(3) Reject if log more up-to-date then candidate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D77A942F-3F35-48D8-978C-7B08412FE7C0}"/>
              </a:ext>
            </a:extLst>
          </p:cNvPr>
          <p:cNvSpPr txBox="1"/>
          <p:nvPr/>
        </p:nvSpPr>
        <p:spPr>
          <a:xfrm>
            <a:off x="1976018" y="1140921"/>
            <a:ext cx="23302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C00000"/>
                </a:solidFill>
              </a:rPr>
              <a:t>Commit majority: A/B</a:t>
            </a:r>
          </a:p>
          <a:p>
            <a:pPr algn="ctr"/>
            <a:r>
              <a:rPr lang="en-US" sz="1600" b="1" dirty="0">
                <a:solidFill>
                  <a:srgbClr val="C00000"/>
                </a:solidFill>
              </a:rPr>
              <a:t>Vote majority: B/C</a:t>
            </a:r>
          </a:p>
        </p:txBody>
      </p:sp>
    </p:spTree>
    <p:extLst>
      <p:ext uri="{BB962C8B-B14F-4D97-AF65-F5344CB8AC3E}">
        <p14:creationId xmlns:p14="http://schemas.microsoft.com/office/powerpoint/2010/main" val="166297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 animBg="1"/>
      <p:bldP spid="9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Log</a:t>
            </a:r>
            <a:r>
              <a:rPr lang="zh-CN" altLang="en-US" sz="3200" dirty="0"/>
              <a:t> </a:t>
            </a:r>
            <a:r>
              <a:rPr lang="en-US" sz="3200" dirty="0"/>
              <a:t>replication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896F61-DF89-42E5-86D1-22E53D16ADE0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26800" cy="3195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Raft guarantees that committed entries are durable and will eventually be executed by all state machines</a:t>
            </a:r>
          </a:p>
          <a:p>
            <a:pPr lvl="1"/>
            <a:r>
              <a:rPr lang="en-US" b="0" i="1" dirty="0"/>
              <a:t>(1) L</a:t>
            </a:r>
            <a:r>
              <a:rPr lang="en-US" altLang="zh-CN" b="0" i="1" dirty="0"/>
              <a:t>eader </a:t>
            </a:r>
            <a:r>
              <a:rPr lang="en-US" altLang="zh-CN" i="1" dirty="0"/>
              <a:t>will indefinitely </a:t>
            </a:r>
            <a:r>
              <a:rPr lang="en-US" i="1" dirty="0"/>
              <a:t>notify follower to apply committed log entries </a:t>
            </a:r>
            <a:r>
              <a:rPr lang="en-US" sz="1600" i="1" dirty="0"/>
              <a:t>(</a:t>
            </a:r>
            <a:r>
              <a:rPr lang="en-US" sz="1600" i="1" dirty="0" err="1"/>
              <a:t>AppendEntries</a:t>
            </a:r>
            <a:r>
              <a:rPr lang="en-US" sz="1600" i="1" dirty="0"/>
              <a:t> RPC) </a:t>
            </a:r>
            <a:r>
              <a:rPr lang="en-US" altLang="zh-CN" sz="1600" i="1" dirty="0"/>
              <a:t>-&gt; Log matching</a:t>
            </a:r>
            <a:endParaRPr lang="en-US" sz="1600" b="0" i="1" dirty="0"/>
          </a:p>
          <a:p>
            <a:pPr lvl="1"/>
            <a:r>
              <a:rPr lang="en-US" i="1" dirty="0"/>
              <a:t>(2) </a:t>
            </a:r>
            <a:r>
              <a:rPr lang="en-US" b="0" i="1" dirty="0"/>
              <a:t>Leader contains all committed log entries(including entries committed by previous leader) </a:t>
            </a:r>
            <a:r>
              <a:rPr lang="en-US" sz="1600" b="0" i="1" dirty="0"/>
              <a:t>-</a:t>
            </a:r>
            <a:r>
              <a:rPr lang="en-US" sz="1600" i="1" dirty="0"/>
              <a:t>&gt; Leader completeness</a:t>
            </a:r>
            <a:endParaRPr lang="en-US" sz="1600" b="0" i="1" dirty="0"/>
          </a:p>
          <a:p>
            <a:pPr lvl="1"/>
            <a:r>
              <a:rPr lang="en-US" i="1" dirty="0"/>
              <a:t>(3) Leader never overwrites or deletes its log </a:t>
            </a:r>
            <a:r>
              <a:rPr lang="en-US" altLang="zh-CN" sz="1600" i="1" dirty="0"/>
              <a:t>-&gt; Leader Append-Only</a:t>
            </a:r>
            <a:endParaRPr lang="en-US" b="0" i="1" dirty="0"/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5B2529CC-6F36-44CF-93B5-DA12A8516B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23266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See the source image">
            <a:extLst>
              <a:ext uri="{FF2B5EF4-FFF2-40B4-BE49-F238E27FC236}">
                <a16:creationId xmlns:a16="http://schemas.microsoft.com/office/drawing/2014/main" id="{63674139-B3D6-4A02-8555-D08C59DF3C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83016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See the source image">
            <a:extLst>
              <a:ext uri="{FF2B5EF4-FFF2-40B4-BE49-F238E27FC236}">
                <a16:creationId xmlns:a16="http://schemas.microsoft.com/office/drawing/2014/main" id="{EBE1C4C4-72B4-47B5-B885-F4E26FF63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3031414"/>
            <a:ext cx="624836" cy="624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12292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SATEFY</a:t>
            </a:r>
            <a:endParaRPr kumimoji="1" lang="en-US" sz="32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47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14294889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058AE3-B507-431A-88CB-F0C15A1582A3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532480" cy="40369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 dirty="0"/>
              <a:t>If a server has applied a log entry at a given index to its state machine, no other server will ever apply a different log entry for the same index.</a:t>
            </a:r>
          </a:p>
          <a:p>
            <a:r>
              <a:rPr lang="en-US" b="0" dirty="0"/>
              <a:t>It seems obvious</a:t>
            </a:r>
          </a:p>
          <a:p>
            <a:pPr lvl="1"/>
            <a:r>
              <a:rPr lang="en-US" b="0" i="1" dirty="0"/>
              <a:t>Leader Append-Only</a:t>
            </a:r>
          </a:p>
          <a:p>
            <a:pPr lvl="1"/>
            <a:r>
              <a:rPr lang="en-US" i="1" dirty="0"/>
              <a:t>Log Matching</a:t>
            </a:r>
          </a:p>
          <a:p>
            <a:pPr lvl="1"/>
            <a:r>
              <a:rPr lang="en-US" i="1" dirty="0"/>
              <a:t>Leader Completeness</a:t>
            </a:r>
          </a:p>
          <a:p>
            <a:r>
              <a:rPr lang="en-US" b="0" dirty="0"/>
              <a:t>B</a:t>
            </a:r>
            <a:r>
              <a:rPr lang="en-US" altLang="zh-CN" b="0" dirty="0"/>
              <a:t>ut…</a:t>
            </a:r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278692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0383AD4-9105-407D-902B-6EED537E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65"/>
          <a:stretch/>
        </p:blipFill>
        <p:spPr>
          <a:xfrm>
            <a:off x="434424" y="1273324"/>
            <a:ext cx="1378496" cy="313798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99334CA-EE19-4C8D-AC20-55021A468B95}"/>
              </a:ext>
            </a:extLst>
          </p:cNvPr>
          <p:cNvSpPr txBox="1"/>
          <p:nvPr/>
        </p:nvSpPr>
        <p:spPr>
          <a:xfrm>
            <a:off x="1763688" y="1777380"/>
            <a:ext cx="22234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Lo</a:t>
            </a:r>
            <a:r>
              <a:rPr lang="en-US" altLang="zh-CN" b="1" dirty="0" err="1">
                <a:solidFill>
                  <a:srgbClr val="C00000"/>
                </a:solidFill>
              </a:rPr>
              <a:t>gIndex</a:t>
            </a:r>
            <a:r>
              <a:rPr lang="en-US" altLang="zh-CN" b="1" dirty="0">
                <a:solidFill>
                  <a:srgbClr val="C00000"/>
                </a:solidFill>
              </a:rPr>
              <a:t> 2 is</a:t>
            </a:r>
          </a:p>
          <a:p>
            <a:pPr algn="ctr"/>
            <a:r>
              <a:rPr lang="en-US" b="1" dirty="0">
                <a:solidFill>
                  <a:srgbClr val="C00000"/>
                </a:solidFill>
              </a:rPr>
              <a:t>partially replicated</a:t>
            </a:r>
          </a:p>
        </p:txBody>
      </p:sp>
    </p:spTree>
    <p:extLst>
      <p:ext uri="{BB962C8B-B14F-4D97-AF65-F5344CB8AC3E}">
        <p14:creationId xmlns:p14="http://schemas.microsoft.com/office/powerpoint/2010/main" val="187524232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pic>
        <p:nvPicPr>
          <p:cNvPr id="11" name="Picture 1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9969488-0D00-4FC6-9235-A3077F6C9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62823"/>
          <a:stretch/>
        </p:blipFill>
        <p:spPr>
          <a:xfrm>
            <a:off x="2165464" y="1273324"/>
            <a:ext cx="1080120" cy="3137980"/>
          </a:xfrm>
          <a:prstGeom prst="rect">
            <a:avLst/>
          </a:prstGeom>
        </p:spPr>
      </p:pic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0383AD4-9105-407D-902B-6EED537E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65"/>
          <a:stretch/>
        </p:blipFill>
        <p:spPr>
          <a:xfrm>
            <a:off x="434424" y="1273324"/>
            <a:ext cx="1378496" cy="31379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1470F8-DA21-4569-B998-7D9D29C230C1}"/>
              </a:ext>
            </a:extLst>
          </p:cNvPr>
          <p:cNvSpPr txBox="1"/>
          <p:nvPr/>
        </p:nvSpPr>
        <p:spPr>
          <a:xfrm>
            <a:off x="3127576" y="166662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 Crash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4AA0F2A-20EC-4DEE-AB35-DB896B92B154}"/>
              </a:ext>
            </a:extLst>
          </p:cNvPr>
          <p:cNvSpPr txBox="1"/>
          <p:nvPr/>
        </p:nvSpPr>
        <p:spPr>
          <a:xfrm>
            <a:off x="3131840" y="3505572"/>
            <a:ext cx="540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S5 is elected leader, </a:t>
            </a:r>
            <a:r>
              <a:rPr lang="en-US" altLang="zh-CN" b="1" dirty="0">
                <a:solidFill>
                  <a:srgbClr val="C00000"/>
                </a:solidFill>
              </a:rPr>
              <a:t>receive new entry</a:t>
            </a:r>
            <a:endParaRPr lang="en-US" b="1" dirty="0">
              <a:solidFill>
                <a:srgbClr val="C00000"/>
              </a:solidFill>
            </a:endParaRPr>
          </a:p>
          <a:p>
            <a:r>
              <a:rPr lang="en-US" b="1" dirty="0">
                <a:solidFill>
                  <a:srgbClr val="C00000"/>
                </a:solidFill>
              </a:rPr>
              <a:t>But haven’t replicated </a:t>
            </a:r>
            <a:r>
              <a:rPr lang="en-US" b="1" dirty="0" err="1">
                <a:solidFill>
                  <a:srgbClr val="C00000"/>
                </a:solidFill>
              </a:rPr>
              <a:t>LogIndex</a:t>
            </a:r>
            <a:r>
              <a:rPr lang="en-US" b="1" dirty="0">
                <a:solidFill>
                  <a:srgbClr val="C00000"/>
                </a:solidFill>
              </a:rPr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257565144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11" name="Picture 1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9969488-0D00-4FC6-9235-A3077F6C9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62823"/>
          <a:stretch/>
        </p:blipFill>
        <p:spPr>
          <a:xfrm>
            <a:off x="2165464" y="1273324"/>
            <a:ext cx="1080120" cy="3137980"/>
          </a:xfrm>
          <a:prstGeom prst="rect">
            <a:avLst/>
          </a:prstGeom>
        </p:spPr>
      </p:pic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0383AD4-9105-407D-902B-6EED537E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65"/>
          <a:stretch/>
        </p:blipFill>
        <p:spPr>
          <a:xfrm>
            <a:off x="434424" y="1273324"/>
            <a:ext cx="1378496" cy="3137980"/>
          </a:xfrm>
          <a:prstGeom prst="rect">
            <a:avLst/>
          </a:prstGeom>
        </p:spPr>
      </p:pic>
      <p:pic>
        <p:nvPicPr>
          <p:cNvPr id="12" name="Picture 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BA75555-A96E-4F00-9D19-5827FBC76F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7" r="42641"/>
          <a:stretch/>
        </p:blipFill>
        <p:spPr>
          <a:xfrm>
            <a:off x="3598128" y="1273324"/>
            <a:ext cx="1368152" cy="313798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1470F8-DA21-4569-B998-7D9D29C230C1}"/>
              </a:ext>
            </a:extLst>
          </p:cNvPr>
          <p:cNvSpPr txBox="1"/>
          <p:nvPr/>
        </p:nvSpPr>
        <p:spPr>
          <a:xfrm>
            <a:off x="4716016" y="364958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altLang="zh-CN" b="1" dirty="0">
                <a:solidFill>
                  <a:srgbClr val="C00000"/>
                </a:solidFill>
              </a:rPr>
              <a:t>5</a:t>
            </a:r>
            <a:r>
              <a:rPr lang="en-US" b="1" dirty="0">
                <a:solidFill>
                  <a:srgbClr val="C00000"/>
                </a:solidFill>
              </a:rPr>
              <a:t> Crash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1E6E561-E6E0-404F-8292-4469E76A385A}"/>
              </a:ext>
            </a:extLst>
          </p:cNvPr>
          <p:cNvSpPr txBox="1"/>
          <p:nvPr/>
        </p:nvSpPr>
        <p:spPr>
          <a:xfrm>
            <a:off x="4793443" y="1417340"/>
            <a:ext cx="43701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</a:t>
            </a:r>
            <a:r>
              <a:rPr lang="en-US" altLang="zh-CN" b="1" dirty="0">
                <a:solidFill>
                  <a:srgbClr val="C00000"/>
                </a:solidFill>
              </a:rPr>
              <a:t>1</a:t>
            </a:r>
            <a:r>
              <a:rPr lang="en-US" b="1" dirty="0">
                <a:solidFill>
                  <a:srgbClr val="C00000"/>
                </a:solidFill>
              </a:rPr>
              <a:t> is elected leader, </a:t>
            </a:r>
            <a:r>
              <a:rPr lang="en-US" altLang="zh-CN" b="1" dirty="0">
                <a:solidFill>
                  <a:srgbClr val="C00000"/>
                </a:solidFill>
              </a:rPr>
              <a:t>receive new entry</a:t>
            </a:r>
          </a:p>
          <a:p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US" altLang="zh-CN" b="1" dirty="0">
                <a:solidFill>
                  <a:srgbClr val="C00000"/>
                </a:solidFill>
              </a:rPr>
              <a:t>ontinue replicate </a:t>
            </a:r>
            <a:r>
              <a:rPr lang="en-US" altLang="zh-CN" b="1" dirty="0" err="1">
                <a:solidFill>
                  <a:srgbClr val="C00000"/>
                </a:solidFill>
              </a:rPr>
              <a:t>LogIndex</a:t>
            </a:r>
            <a:r>
              <a:rPr lang="en-US" altLang="zh-CN" b="1" dirty="0">
                <a:solidFill>
                  <a:srgbClr val="C00000"/>
                </a:solidFill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84514643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ADD772D0-28F8-4F3E-8B64-0BE631DF3F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38" r="21618"/>
          <a:stretch/>
        </p:blipFill>
        <p:spPr>
          <a:xfrm>
            <a:off x="5318824" y="1273324"/>
            <a:ext cx="1440160" cy="31379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11" name="Picture 1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9969488-0D00-4FC6-9235-A3077F6C9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62823"/>
          <a:stretch/>
        </p:blipFill>
        <p:spPr>
          <a:xfrm>
            <a:off x="2165464" y="1273324"/>
            <a:ext cx="1080120" cy="3137980"/>
          </a:xfrm>
          <a:prstGeom prst="rect">
            <a:avLst/>
          </a:prstGeom>
        </p:spPr>
      </p:pic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0383AD4-9105-407D-902B-6EED537E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65"/>
          <a:stretch/>
        </p:blipFill>
        <p:spPr>
          <a:xfrm>
            <a:off x="434424" y="1273324"/>
            <a:ext cx="1378496" cy="3137980"/>
          </a:xfrm>
          <a:prstGeom prst="rect">
            <a:avLst/>
          </a:prstGeom>
        </p:spPr>
      </p:pic>
      <p:pic>
        <p:nvPicPr>
          <p:cNvPr id="12" name="Picture 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BA75555-A96E-4F00-9D19-5827FBC76F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7" r="42641"/>
          <a:stretch/>
        </p:blipFill>
        <p:spPr>
          <a:xfrm>
            <a:off x="3598128" y="1273324"/>
            <a:ext cx="1368152" cy="313798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2B8BD5D-64B5-4854-BB8D-C3445322966C}"/>
              </a:ext>
            </a:extLst>
          </p:cNvPr>
          <p:cNvSpPr txBox="1"/>
          <p:nvPr/>
        </p:nvSpPr>
        <p:spPr>
          <a:xfrm>
            <a:off x="6553200" y="166662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S1 Crash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902DFA6-BDCD-477C-B0D2-1B3B4BFA75E7}"/>
              </a:ext>
            </a:extLst>
          </p:cNvPr>
          <p:cNvSpPr txBox="1"/>
          <p:nvPr/>
        </p:nvSpPr>
        <p:spPr>
          <a:xfrm>
            <a:off x="3995936" y="4390310"/>
            <a:ext cx="44232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S5’s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log is up-to-date,</a:t>
            </a:r>
            <a:r>
              <a:rPr lang="en-US" b="1" dirty="0">
                <a:solidFill>
                  <a:srgbClr val="C00000"/>
                </a:solidFill>
              </a:rPr>
              <a:t> is elected leader R</a:t>
            </a:r>
            <a:r>
              <a:rPr lang="en-US" altLang="zh-CN" b="1" dirty="0">
                <a:solidFill>
                  <a:srgbClr val="C00000"/>
                </a:solidFill>
              </a:rPr>
              <a:t>eplicate </a:t>
            </a:r>
            <a:r>
              <a:rPr lang="en-US" altLang="zh-CN" b="1" dirty="0" err="1">
                <a:solidFill>
                  <a:srgbClr val="C00000"/>
                </a:solidFill>
              </a:rPr>
              <a:t>LogIndex</a:t>
            </a:r>
            <a:r>
              <a:rPr lang="en-US" altLang="zh-CN" b="1" dirty="0">
                <a:solidFill>
                  <a:srgbClr val="C00000"/>
                </a:solidFill>
              </a:rPr>
              <a:t> 2 </a:t>
            </a:r>
          </a:p>
          <a:p>
            <a:r>
              <a:rPr lang="en-US" b="1" dirty="0">
                <a:solidFill>
                  <a:srgbClr val="C00000"/>
                </a:solidFill>
              </a:rPr>
              <a:t>Overwrite </a:t>
            </a:r>
            <a:r>
              <a:rPr lang="en-US" b="1" dirty="0" err="1">
                <a:solidFill>
                  <a:srgbClr val="C00000"/>
                </a:solidFill>
              </a:rPr>
              <a:t>LogIndex</a:t>
            </a:r>
            <a:r>
              <a:rPr lang="en-US" b="1" dirty="0">
                <a:solidFill>
                  <a:srgbClr val="C00000"/>
                </a:solidFill>
              </a:rPr>
              <a:t> 2 !!!</a:t>
            </a:r>
          </a:p>
        </p:txBody>
      </p:sp>
    </p:spTree>
    <p:extLst>
      <p:ext uri="{BB962C8B-B14F-4D97-AF65-F5344CB8AC3E}">
        <p14:creationId xmlns:p14="http://schemas.microsoft.com/office/powerpoint/2010/main" val="204431636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F058AE3-B507-431A-88CB-F0C15A1582A3}"/>
              </a:ext>
            </a:extLst>
          </p:cNvPr>
          <p:cNvSpPr txBox="1">
            <a:spLocks/>
          </p:cNvSpPr>
          <p:nvPr/>
        </p:nvSpPr>
        <p:spPr>
          <a:xfrm>
            <a:off x="233752" y="1260000"/>
            <a:ext cx="8874752" cy="4036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b="0" dirty="0"/>
              <a:t>Anomaly: An old log entry is stored on a majority of servers, yet can still be </a:t>
            </a:r>
            <a:r>
              <a:rPr lang="en-US" sz="2000" dirty="0">
                <a:solidFill>
                  <a:srgbClr val="BE384B"/>
                </a:solidFill>
              </a:rPr>
              <a:t>overwritten</a:t>
            </a:r>
            <a:r>
              <a:rPr lang="en-US" sz="2000" b="0" dirty="0"/>
              <a:t> by a future leader.</a:t>
            </a:r>
          </a:p>
          <a:p>
            <a:pPr marL="0" indent="0">
              <a:buNone/>
            </a:pPr>
            <a:endParaRPr lang="en-US" sz="2000" b="0" dirty="0"/>
          </a:p>
          <a:p>
            <a:r>
              <a:rPr lang="en-US" sz="2000" b="0" dirty="0"/>
              <a:t>Raft never commits log entries from </a:t>
            </a:r>
            <a:r>
              <a:rPr lang="en-US" sz="2000" dirty="0">
                <a:solidFill>
                  <a:srgbClr val="BE384B"/>
                </a:solidFill>
              </a:rPr>
              <a:t>previous</a:t>
            </a:r>
            <a:r>
              <a:rPr lang="en-US" sz="2000" b="0" dirty="0"/>
              <a:t> term.</a:t>
            </a:r>
          </a:p>
          <a:p>
            <a:r>
              <a:rPr lang="en-US" sz="2000" b="0" dirty="0"/>
              <a:t>When commit log entries from current term, all prior entries are committed </a:t>
            </a:r>
            <a:r>
              <a:rPr lang="en-US" sz="2000" b="0" dirty="0">
                <a:solidFill>
                  <a:srgbClr val="FF0000"/>
                </a:solidFill>
              </a:rPr>
              <a:t>indirectly</a:t>
            </a:r>
            <a:r>
              <a:rPr lang="en-US" sz="2000" b="0" dirty="0"/>
              <a:t>.</a:t>
            </a:r>
          </a:p>
          <a:p>
            <a:pPr lvl="1"/>
            <a:r>
              <a:rPr lang="en-US" sz="1800" i="1" dirty="0"/>
              <a:t>Log M</a:t>
            </a:r>
            <a:r>
              <a:rPr lang="en-US" altLang="zh-CN" sz="1800" i="1" dirty="0"/>
              <a:t>atching Property</a:t>
            </a:r>
            <a:endParaRPr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2261893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State Machine Safety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  <p:pic>
        <p:nvPicPr>
          <p:cNvPr id="11" name="Picture 10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59969488-0D00-4FC6-9235-A3077F6C9E3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3" r="62823"/>
          <a:stretch/>
        </p:blipFill>
        <p:spPr>
          <a:xfrm>
            <a:off x="2165464" y="1273324"/>
            <a:ext cx="1080120" cy="3137980"/>
          </a:xfrm>
          <a:prstGeom prst="rect">
            <a:avLst/>
          </a:prstGeom>
        </p:spPr>
      </p:pic>
      <p:pic>
        <p:nvPicPr>
          <p:cNvPr id="5" name="Picture 4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0383AD4-9105-407D-902B-6EED537E85E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9665"/>
          <a:stretch/>
        </p:blipFill>
        <p:spPr>
          <a:xfrm>
            <a:off x="434424" y="1273324"/>
            <a:ext cx="1378496" cy="3137980"/>
          </a:xfrm>
          <a:prstGeom prst="rect">
            <a:avLst/>
          </a:prstGeom>
        </p:spPr>
      </p:pic>
      <p:pic>
        <p:nvPicPr>
          <p:cNvPr id="13" name="Picture 12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717DFD17-D6B0-425D-A250-0ABC0C3FAEF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138" r="21618"/>
          <a:stretch/>
        </p:blipFill>
        <p:spPr>
          <a:xfrm>
            <a:off x="5318824" y="1273324"/>
            <a:ext cx="1440160" cy="3137980"/>
          </a:xfrm>
          <a:prstGeom prst="rect">
            <a:avLst/>
          </a:prstGeom>
        </p:spPr>
      </p:pic>
      <p:pic>
        <p:nvPicPr>
          <p:cNvPr id="12" name="Picture 11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DBA75555-A96E-4F00-9D19-5827FBC76F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77" r="42641"/>
          <a:stretch/>
        </p:blipFill>
        <p:spPr>
          <a:xfrm>
            <a:off x="3598128" y="1273324"/>
            <a:ext cx="1368152" cy="3137980"/>
          </a:xfrm>
          <a:prstGeom prst="rect">
            <a:avLst/>
          </a:prstGeom>
        </p:spPr>
      </p:pic>
      <p:pic>
        <p:nvPicPr>
          <p:cNvPr id="14" name="Picture 13" descr="A picture containing text, clock&#10;&#10;Description automatically generated">
            <a:extLst>
              <a:ext uri="{FF2B5EF4-FFF2-40B4-BE49-F238E27FC236}">
                <a16:creationId xmlns:a16="http://schemas.microsoft.com/office/drawing/2014/main" id="{F9F294E6-B980-4E99-9A33-17A6D7FD443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756"/>
          <a:stretch/>
        </p:blipFill>
        <p:spPr>
          <a:xfrm>
            <a:off x="7111528" y="1273324"/>
            <a:ext cx="1440160" cy="313798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FB40453-3B22-4C71-B22D-408D7EB92957}"/>
              </a:ext>
            </a:extLst>
          </p:cNvPr>
          <p:cNvSpPr txBox="1"/>
          <p:nvPr/>
        </p:nvSpPr>
        <p:spPr>
          <a:xfrm>
            <a:off x="5436096" y="4390310"/>
            <a:ext cx="35591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C</a:t>
            </a:r>
            <a:r>
              <a:rPr lang="en-US" altLang="zh-CN" b="1" dirty="0">
                <a:solidFill>
                  <a:srgbClr val="C00000"/>
                </a:solidFill>
              </a:rPr>
              <a:t>ommit </a:t>
            </a:r>
            <a:r>
              <a:rPr lang="en-US" b="1" dirty="0" err="1">
                <a:solidFill>
                  <a:srgbClr val="C00000"/>
                </a:solidFill>
              </a:rPr>
              <a:t>LogIndex</a:t>
            </a:r>
            <a:r>
              <a:rPr lang="en-US" b="1" dirty="0">
                <a:solidFill>
                  <a:srgbClr val="C00000"/>
                </a:solidFill>
              </a:rPr>
              <a:t> 2 indirectly</a:t>
            </a:r>
          </a:p>
          <a:p>
            <a:r>
              <a:rPr lang="en-US" b="1" dirty="0">
                <a:solidFill>
                  <a:srgbClr val="C00000"/>
                </a:solidFill>
              </a:rPr>
              <a:t>S5’s</a:t>
            </a:r>
            <a:r>
              <a:rPr lang="zh-CN" altLang="en-US" b="1" dirty="0">
                <a:solidFill>
                  <a:srgbClr val="C00000"/>
                </a:solidFill>
              </a:rPr>
              <a:t> </a:t>
            </a:r>
            <a:r>
              <a:rPr lang="en-US" altLang="zh-CN" b="1" dirty="0">
                <a:solidFill>
                  <a:srgbClr val="C00000"/>
                </a:solidFill>
              </a:rPr>
              <a:t>log is not up-to-date, 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can’t win an election.</a:t>
            </a:r>
            <a:endParaRPr 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142295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45B237B-30BE-484F-82AF-8CA629D6A8F2}"/>
              </a:ext>
            </a:extLst>
          </p:cNvPr>
          <p:cNvSpPr txBox="1">
            <a:spLocks/>
          </p:cNvSpPr>
          <p:nvPr/>
        </p:nvSpPr>
        <p:spPr>
          <a:xfrm>
            <a:off x="360000" y="1260000"/>
            <a:ext cx="8388464" cy="32536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74295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b="0" dirty="0"/>
              <a:t>The ability of the system to respond to clients in a timely manner must inevitably depend on timing.</a:t>
            </a:r>
          </a:p>
          <a:p>
            <a:pPr latinLnBrk="1"/>
            <a:r>
              <a:rPr lang="en-US" b="0" dirty="0" err="1"/>
              <a:t>broadcastTime</a:t>
            </a:r>
            <a:r>
              <a:rPr lang="en-US" b="0" dirty="0"/>
              <a:t> &lt;&lt; </a:t>
            </a:r>
            <a:r>
              <a:rPr lang="en-US" altLang="zh-CN" b="0" dirty="0" err="1"/>
              <a:t>electionTimeout</a:t>
            </a:r>
            <a:r>
              <a:rPr lang="en-US" altLang="zh-CN" b="0" dirty="0"/>
              <a:t> &lt;&lt; MTBF</a:t>
            </a:r>
          </a:p>
          <a:p>
            <a:pPr lvl="1" latinLnBrk="1"/>
            <a:r>
              <a:rPr lang="en-US" dirty="0" err="1"/>
              <a:t>broadcastTime</a:t>
            </a:r>
            <a:r>
              <a:rPr lang="en-US" dirty="0"/>
              <a:t>: 0.5ms ~ 20ms</a:t>
            </a:r>
          </a:p>
          <a:p>
            <a:pPr lvl="1" latinLnBrk="1"/>
            <a:r>
              <a:rPr lang="en-US" b="0" dirty="0" err="1"/>
              <a:t>electionTimeout</a:t>
            </a:r>
            <a:r>
              <a:rPr lang="en-US" b="0" dirty="0"/>
              <a:t>: 10ms ~ 500ms</a:t>
            </a:r>
          </a:p>
          <a:p>
            <a:pPr lvl="1" latinLnBrk="1"/>
            <a:r>
              <a:rPr lang="en-US" dirty="0"/>
              <a:t>MTBF: several months or more</a:t>
            </a:r>
            <a:endParaRPr lang="en-US" b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Timing and availability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00357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Understandability and Performance</a:t>
            </a:r>
            <a:endParaRPr kumimoji="1" lang="en-US" sz="3200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z="900" smtClean="0"/>
              <a:t>56</a:t>
            </a:fld>
            <a:endParaRPr lang="zh-CN" altLang="en-US" sz="900"/>
          </a:p>
        </p:txBody>
      </p:sp>
    </p:spTree>
    <p:extLst>
      <p:ext uri="{BB962C8B-B14F-4D97-AF65-F5344CB8AC3E}">
        <p14:creationId xmlns:p14="http://schemas.microsoft.com/office/powerpoint/2010/main" val="13232074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Understandability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Picture 4" descr="Chart, scatter chart&#10;&#10;Description automatically generated">
            <a:extLst>
              <a:ext uri="{FF2B5EF4-FFF2-40B4-BE49-F238E27FC236}">
                <a16:creationId xmlns:a16="http://schemas.microsoft.com/office/drawing/2014/main" id="{1388DF5B-F625-4CE3-BD87-2062477592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152028"/>
            <a:ext cx="3986578" cy="3752729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89FCECA-F8FF-4CC6-A5C9-BFDFEB28A295}"/>
              </a:ext>
            </a:extLst>
          </p:cNvPr>
          <p:cNvGrpSpPr/>
          <p:nvPr/>
        </p:nvGrpSpPr>
        <p:grpSpPr>
          <a:xfrm>
            <a:off x="4767283" y="1186841"/>
            <a:ext cx="3571833" cy="3752729"/>
            <a:chOff x="4381985" y="1380741"/>
            <a:chExt cx="2940627" cy="3089555"/>
          </a:xfrm>
        </p:grpSpPr>
        <p:pic>
          <p:nvPicPr>
            <p:cNvPr id="6" name="Picture 5" descr="Chart, bar chart, histogram&#10;&#10;Description automatically generated">
              <a:extLst>
                <a:ext uri="{FF2B5EF4-FFF2-40B4-BE49-F238E27FC236}">
                  <a16:creationId xmlns:a16="http://schemas.microsoft.com/office/drawing/2014/main" id="{6650ED89-E6B4-4F6D-AA88-155CFCB92DD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1588"/>
            <a:stretch/>
          </p:blipFill>
          <p:spPr>
            <a:xfrm>
              <a:off x="4381985" y="1380741"/>
              <a:ext cx="2940627" cy="2052823"/>
            </a:xfrm>
            <a:prstGeom prst="rect">
              <a:avLst/>
            </a:prstGeom>
          </p:spPr>
        </p:pic>
        <p:pic>
          <p:nvPicPr>
            <p:cNvPr id="7" name="Picture 6" descr="Chart, bar chart, histogram&#10;&#10;Description automatically generated">
              <a:extLst>
                <a:ext uri="{FF2B5EF4-FFF2-40B4-BE49-F238E27FC236}">
                  <a16:creationId xmlns:a16="http://schemas.microsoft.com/office/drawing/2014/main" id="{D2558D6B-1210-4AA5-8A4A-E59A5D0189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8412" t="22038" b="30213"/>
            <a:stretch/>
          </p:blipFill>
          <p:spPr>
            <a:xfrm>
              <a:off x="4838006" y="3462184"/>
              <a:ext cx="2153272" cy="10081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99301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97388700-7934-4F54-B8EB-C737EF7D2D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791" y="1099274"/>
            <a:ext cx="4826417" cy="4320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0889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FADAF2F-403F-49F1-B054-E78B5D57C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Thanks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BAED19-056B-450D-AA34-9CFB36D0F6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  <p:pic>
        <p:nvPicPr>
          <p:cNvPr id="9" name="Picture 8" descr="Qr code&#10;&#10;Description automatically generated">
            <a:extLst>
              <a:ext uri="{FF2B5EF4-FFF2-40B4-BE49-F238E27FC236}">
                <a16:creationId xmlns:a16="http://schemas.microsoft.com/office/drawing/2014/main" id="{565BE74C-E4EC-40EF-BCB8-10587A1B0A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19100"/>
            <a:ext cx="48768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2831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131594;#400146;#16435;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3627</TotalTime>
  <Words>4951</Words>
  <Application>Microsoft Office PowerPoint</Application>
  <PresentationFormat>全屏显示(16:10)</PresentationFormat>
  <Paragraphs>1054</Paragraphs>
  <Slides>59</Slides>
  <Notes>59</Notes>
  <HiddenSlides>2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59</vt:i4>
      </vt:variant>
    </vt:vector>
  </HeadingPairs>
  <TitlesOfParts>
    <vt:vector size="64" baseType="lpstr">
      <vt:lpstr>等线</vt:lpstr>
      <vt:lpstr>微软雅黑</vt:lpstr>
      <vt:lpstr>Arial</vt:lpstr>
      <vt:lpstr>Calibri</vt:lpstr>
      <vt:lpstr>Office 主题​​</vt:lpstr>
      <vt:lpstr>In Search of an Understandable  Consensus Algorithm</vt:lpstr>
      <vt:lpstr>What’s wrong WITH PAXOS?</vt:lpstr>
      <vt:lpstr>Paxos</vt:lpstr>
      <vt:lpstr>The RAFT Consensus algorithm</vt:lpstr>
      <vt:lpstr>Raft basics</vt:lpstr>
      <vt:lpstr>Leader election</vt:lpstr>
      <vt:lpstr>Leader election: State</vt:lpstr>
      <vt:lpstr>Heartbeat and Timeout</vt:lpstr>
      <vt:lpstr>Leader election: State</vt:lpstr>
      <vt:lpstr>Candidate and Election</vt:lpstr>
      <vt:lpstr>Candidate and Election</vt:lpstr>
      <vt:lpstr>Candidate and Election</vt:lpstr>
      <vt:lpstr>Leader election: Term</vt:lpstr>
      <vt:lpstr>Leader election: Term</vt:lpstr>
      <vt:lpstr>Term and State</vt:lpstr>
      <vt:lpstr>Term and State</vt:lpstr>
      <vt:lpstr>Leader election</vt:lpstr>
      <vt:lpstr>Leader election(1)</vt:lpstr>
      <vt:lpstr>Leader election(1)</vt:lpstr>
      <vt:lpstr>Leader election(1)</vt:lpstr>
      <vt:lpstr>Leader election(1)</vt:lpstr>
      <vt:lpstr>Leader Election(2)</vt:lpstr>
      <vt:lpstr>Leader Election(2)</vt:lpstr>
      <vt:lpstr>Leader Election(2)</vt:lpstr>
      <vt:lpstr>Leader Election(3)</vt:lpstr>
      <vt:lpstr>Leader Election(3)</vt:lpstr>
      <vt:lpstr>Leader election</vt:lpstr>
      <vt:lpstr>Log replication</vt:lpstr>
      <vt:lpstr>Log replication</vt:lpstr>
      <vt:lpstr>State machine and Log entry</vt:lpstr>
      <vt:lpstr>Log replication</vt:lpstr>
      <vt:lpstr>Log replication</vt:lpstr>
      <vt:lpstr>Log replication: Leader Append-Only</vt:lpstr>
      <vt:lpstr>Log matching</vt:lpstr>
      <vt:lpstr>PowerPoint 演示文稿</vt:lpstr>
      <vt:lpstr>Log matching</vt:lpstr>
      <vt:lpstr>Log matching</vt:lpstr>
      <vt:lpstr>Log matching</vt:lpstr>
      <vt:lpstr>Log matching</vt:lpstr>
      <vt:lpstr>Log replication: Leader Completeness</vt:lpstr>
      <vt:lpstr>Leader completeness</vt:lpstr>
      <vt:lpstr>Up-to-date log</vt:lpstr>
      <vt:lpstr>Leader completeness</vt:lpstr>
      <vt:lpstr>Leader completeness</vt:lpstr>
      <vt:lpstr>Leader completeness</vt:lpstr>
      <vt:lpstr>Log replication</vt:lpstr>
      <vt:lpstr>SATEFY</vt:lpstr>
      <vt:lpstr>State Machine Safety</vt:lpstr>
      <vt:lpstr>State Machine Safety</vt:lpstr>
      <vt:lpstr>State Machine Safety</vt:lpstr>
      <vt:lpstr>State Machine Safety</vt:lpstr>
      <vt:lpstr>State Machine Safety</vt:lpstr>
      <vt:lpstr>State Machine Safety</vt:lpstr>
      <vt:lpstr>State Machine Safety</vt:lpstr>
      <vt:lpstr>Timing and availability</vt:lpstr>
      <vt:lpstr>Understandability and Performance</vt:lpstr>
      <vt:lpstr>Understandability</vt:lpstr>
      <vt:lpstr>Performance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邦豪 应</cp:lastModifiedBy>
  <cp:revision>6173</cp:revision>
  <cp:lastPrinted>2016-06-13T07:55:00Z</cp:lastPrinted>
  <dcterms:created xsi:type="dcterms:W3CDTF">2017-11-24T09:35:00Z</dcterms:created>
  <dcterms:modified xsi:type="dcterms:W3CDTF">2021-04-10T15:12:29Z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2052-11.1.0.10228</vt:lpwstr>
  </property>
</Properties>
</file>