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62" r:id="rId3"/>
    <p:sldId id="257" r:id="rId4"/>
    <p:sldId id="258" r:id="rId5"/>
    <p:sldId id="259" r:id="rId6"/>
    <p:sldId id="268" r:id="rId7"/>
    <p:sldId id="267" r:id="rId8"/>
    <p:sldId id="261" r:id="rId9"/>
    <p:sldId id="263" r:id="rId10"/>
    <p:sldId id="264" r:id="rId11"/>
    <p:sldId id="275" r:id="rId12"/>
    <p:sldId id="276" r:id="rId13"/>
    <p:sldId id="269" r:id="rId14"/>
    <p:sldId id="296" r:id="rId15"/>
    <p:sldId id="295" r:id="rId16"/>
    <p:sldId id="270" r:id="rId17"/>
    <p:sldId id="271" r:id="rId18"/>
    <p:sldId id="272" r:id="rId19"/>
    <p:sldId id="273" r:id="rId20"/>
    <p:sldId id="274" r:id="rId21"/>
    <p:sldId id="299" r:id="rId22"/>
    <p:sldId id="307" r:id="rId23"/>
    <p:sldId id="305" r:id="rId24"/>
    <p:sldId id="303" r:id="rId25"/>
    <p:sldId id="301" r:id="rId26"/>
    <p:sldId id="277" r:id="rId27"/>
    <p:sldId id="278" r:id="rId28"/>
    <p:sldId id="281" r:id="rId29"/>
    <p:sldId id="280" r:id="rId30"/>
    <p:sldId id="297" r:id="rId31"/>
    <p:sldId id="298" r:id="rId32"/>
    <p:sldId id="294" r:id="rId33"/>
    <p:sldId id="282" r:id="rId34"/>
    <p:sldId id="283"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a:srgbClr val="66FF6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967" autoAdjust="0"/>
  </p:normalViewPr>
  <p:slideViewPr>
    <p:cSldViewPr snapToGrid="0">
      <p:cViewPr varScale="1">
        <p:scale>
          <a:sx n="87" d="100"/>
          <a:sy n="87" d="100"/>
        </p:scale>
        <p:origin x="145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D480B-8372-4B52-85FD-42DCB459E422}" type="datetimeFigureOut">
              <a:rPr lang="zh-CN" altLang="en-US" smtClean="0"/>
              <a:t>2021/4/18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94A935-4D6C-4703-99AD-474CB569EED5}" type="slidenum">
              <a:rPr lang="zh-CN" altLang="en-US" smtClean="0"/>
              <a:t>‹#›</a:t>
            </a:fld>
            <a:endParaRPr lang="zh-CN" altLang="en-US"/>
          </a:p>
        </p:txBody>
      </p:sp>
    </p:spTree>
    <p:extLst>
      <p:ext uri="{BB962C8B-B14F-4D97-AF65-F5344CB8AC3E}">
        <p14:creationId xmlns:p14="http://schemas.microsoft.com/office/powerpoint/2010/main" val="1167206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首先明确设计</a:t>
            </a:r>
            <a:r>
              <a:rPr lang="en-US" altLang="zh-CN" dirty="0"/>
              <a:t>TFS</a:t>
            </a:r>
            <a:r>
              <a:rPr lang="zh-CN" altLang="en-US" dirty="0"/>
              <a:t>时的三个原则</a:t>
            </a:r>
            <a:endParaRPr lang="en-US" altLang="zh-CN" dirty="0"/>
          </a:p>
          <a:p>
            <a:pPr marL="228600" indent="-228600">
              <a:buAutoNum type="arabicPeriod"/>
            </a:pPr>
            <a:r>
              <a:rPr lang="zh-CN" altLang="en-US" dirty="0"/>
              <a:t>第一点，希望贡献的存储对用户来说是透明的、不可感知的。</a:t>
            </a:r>
            <a:br>
              <a:rPr lang="en-US" altLang="zh-CN" dirty="0"/>
            </a:br>
            <a:r>
              <a:rPr lang="en-US" altLang="zh-CN" dirty="0"/>
              <a:t>TFS</a:t>
            </a:r>
            <a:r>
              <a:rPr lang="zh-CN" altLang="en-US" dirty="0"/>
              <a:t>不会让磁盘碎片化，能减少对于性能的影响。</a:t>
            </a:r>
            <a:endParaRPr lang="en-US" altLang="zh-CN" dirty="0"/>
          </a:p>
          <a:p>
            <a:pPr marL="228600" indent="-228600">
              <a:buAutoNum type="arabicPeriod"/>
            </a:pPr>
            <a:r>
              <a:rPr lang="zh-CN" altLang="en-US" dirty="0"/>
              <a:t>第二点，贡献文件的透明块会被正常文件覆盖</a:t>
            </a:r>
            <a:br>
              <a:rPr lang="en-US" altLang="zh-CN" dirty="0"/>
            </a:br>
            <a:r>
              <a:rPr lang="zh-CN" altLang="en-US" dirty="0"/>
              <a:t>一方面这减少了对正常文件的干扰，另一方面牺牲了透明文件的持久性，系统需要能发现到这种情况。</a:t>
            </a:r>
            <a:br>
              <a:rPr lang="en-US" altLang="zh-CN" dirty="0"/>
            </a:br>
            <a:r>
              <a:rPr lang="zh-CN" altLang="en-US" dirty="0"/>
              <a:t>不过对于贡献应用来说，可以使用</a:t>
            </a:r>
            <a:r>
              <a:rPr lang="en-US" altLang="zh-CN" dirty="0"/>
              <a:t>Replica</a:t>
            </a:r>
            <a:r>
              <a:rPr lang="zh-CN" altLang="en-US" dirty="0"/>
              <a:t>的方式处理透明文件被覆盖的情况。</a:t>
            </a:r>
            <a:endParaRPr lang="en-US" altLang="zh-CN" dirty="0"/>
          </a:p>
          <a:p>
            <a:pPr marL="228600" indent="-228600">
              <a:buAutoNum type="arabicPeriod"/>
            </a:pPr>
            <a:r>
              <a:rPr lang="zh-CN" altLang="en-US" dirty="0"/>
              <a:t>第三点，整个系统希望仅对上层的贡献应用作较少的修改</a:t>
            </a:r>
            <a:br>
              <a:rPr lang="en-US" altLang="zh-CN" dirty="0"/>
            </a:br>
            <a:r>
              <a:rPr lang="zh-CN" altLang="en-US" dirty="0"/>
              <a:t>所以使用了与正常文件一样的接口来使用透明文件。</a:t>
            </a:r>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10</a:t>
            </a:fld>
            <a:endParaRPr lang="zh-CN" altLang="en-US"/>
          </a:p>
        </p:txBody>
      </p:sp>
    </p:spTree>
    <p:extLst>
      <p:ext uri="{BB962C8B-B14F-4D97-AF65-F5344CB8AC3E}">
        <p14:creationId xmlns:p14="http://schemas.microsoft.com/office/powerpoint/2010/main" val="208843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TFS</a:t>
            </a:r>
            <a:r>
              <a:rPr lang="zh-CN" altLang="en-US" dirty="0"/>
              <a:t>重点关注的问题是确定每个 </a:t>
            </a:r>
            <a:r>
              <a:rPr lang="en-US" altLang="zh-CN" dirty="0"/>
              <a:t>block </a:t>
            </a:r>
            <a:r>
              <a:rPr lang="zh-CN" altLang="en-US" dirty="0"/>
              <a:t>的类型，在</a:t>
            </a:r>
            <a:r>
              <a:rPr lang="en-US" altLang="zh-CN" dirty="0"/>
              <a:t>TFS</a:t>
            </a:r>
            <a:r>
              <a:rPr lang="zh-CN" altLang="en-US" dirty="0"/>
              <a:t>中，每个</a:t>
            </a:r>
            <a:r>
              <a:rPr lang="en-US" altLang="zh-CN" dirty="0"/>
              <a:t>block</a:t>
            </a:r>
            <a:r>
              <a:rPr lang="zh-CN" altLang="en-US" dirty="0"/>
              <a:t>有五个可能的状态。</a:t>
            </a:r>
            <a:endParaRPr lang="en-US" altLang="zh-CN" dirty="0"/>
          </a:p>
          <a:p>
            <a:endParaRPr lang="en-US" altLang="zh-CN" dirty="0"/>
          </a:p>
          <a:p>
            <a:r>
              <a:rPr lang="zh-CN" altLang="en-US" dirty="0"/>
              <a:t>这里涉及两个问题：</a:t>
            </a:r>
            <a:endParaRPr lang="en-US" altLang="zh-CN" dirty="0"/>
          </a:p>
          <a:p>
            <a:pPr marL="228600" indent="-228600">
              <a:buAutoNum type="arabicPeriod"/>
            </a:pPr>
            <a:r>
              <a:rPr lang="zh-CN" altLang="en-US" dirty="0"/>
              <a:t>一方面，贡献程序在用到透明文件的时候，需要保证透明文件的正确性，就是说透明文件没有因为被覆盖而损坏</a:t>
            </a:r>
            <a:endParaRPr lang="en-US" altLang="zh-CN" dirty="0"/>
          </a:p>
          <a:p>
            <a:pPr marL="228600" indent="-228600">
              <a:buAutoNum type="arabicPeriod"/>
            </a:pPr>
            <a:r>
              <a:rPr lang="zh-CN" altLang="en-US" dirty="0"/>
              <a:t>另一方面，覆盖透明文件的正常文件可能是敏感的用户数据，不能被贡献程序所读取。</a:t>
            </a:r>
            <a:endParaRPr lang="en-US" altLang="zh-CN" dirty="0"/>
          </a:p>
          <a:p>
            <a:pPr marL="0" indent="0">
              <a:buNone/>
            </a:pPr>
            <a:endParaRPr lang="en-US" altLang="zh-CN" dirty="0"/>
          </a:p>
          <a:p>
            <a:r>
              <a:rPr lang="zh-CN" altLang="en-US" dirty="0"/>
              <a:t>所以</a:t>
            </a:r>
            <a:r>
              <a:rPr lang="en-US" altLang="zh-CN" dirty="0"/>
              <a:t>TFS</a:t>
            </a:r>
            <a:r>
              <a:rPr lang="zh-CN" altLang="en-US" dirty="0"/>
              <a:t>需要记录透明块被覆盖这一状态，从而避免上面两个问题。</a:t>
            </a:r>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11</a:t>
            </a:fld>
            <a:endParaRPr lang="zh-CN" altLang="en-US"/>
          </a:p>
        </p:txBody>
      </p:sp>
    </p:spTree>
    <p:extLst>
      <p:ext uri="{BB962C8B-B14F-4D97-AF65-F5344CB8AC3E}">
        <p14:creationId xmlns:p14="http://schemas.microsoft.com/office/powerpoint/2010/main" val="1868320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首先，我们大致看一下这五个状态。</a:t>
            </a:r>
            <a:endParaRPr lang="en-US" altLang="zh-CN"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a:t>上面的两个是普通文件系统也使用的状态，白色的</a:t>
            </a:r>
            <a:r>
              <a:rPr lang="en-US" altLang="zh-CN" dirty="0"/>
              <a:t>free </a:t>
            </a:r>
            <a:r>
              <a:rPr lang="zh-CN" altLang="en-US" dirty="0"/>
              <a:t>和 蓝色的</a:t>
            </a:r>
            <a:r>
              <a:rPr lang="en-US" altLang="zh-CN" dirty="0"/>
              <a:t>allocated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a:t>对于透明文件，只可以写入空闲块，从而让</a:t>
            </a:r>
            <a:r>
              <a:rPr lang="en-US" altLang="zh-CN" dirty="0"/>
              <a:t>block</a:t>
            </a:r>
            <a:r>
              <a:rPr lang="zh-CN" altLang="en-US" dirty="0"/>
              <a:t>变成绿色的 </a:t>
            </a:r>
            <a:r>
              <a:rPr lang="en-US" altLang="zh-CN" dirty="0"/>
              <a:t>Transparent </a:t>
            </a:r>
            <a:r>
              <a:rPr lang="zh-CN" altLang="en-US" dirty="0"/>
              <a:t>状态</a:t>
            </a:r>
            <a:endParaRPr lang="en-US" altLang="zh-CN"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a:t>而正常文件也可以写入透明块中，从而出现了红色和紫色这两种 </a:t>
            </a:r>
            <a:r>
              <a:rPr lang="en-US" altLang="zh-CN" dirty="0"/>
              <a:t>Overwritten </a:t>
            </a:r>
            <a:r>
              <a:rPr lang="zh-CN" altLang="en-US" dirty="0"/>
              <a:t>的状态</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接下来我们通过</a:t>
            </a:r>
            <a:r>
              <a:rPr lang="en-US" altLang="zh-CN" dirty="0"/>
              <a:t>allocation</a:t>
            </a:r>
            <a:r>
              <a:rPr lang="zh-CN" altLang="en-US" dirty="0"/>
              <a:t>和</a:t>
            </a:r>
            <a:r>
              <a:rPr lang="en-US" altLang="zh-CN" dirty="0"/>
              <a:t>deallocation</a:t>
            </a:r>
            <a:r>
              <a:rPr lang="zh-CN" altLang="en-US" dirty="0"/>
              <a:t>的过程深入了解这五个状态</a:t>
            </a:r>
          </a:p>
        </p:txBody>
      </p:sp>
      <p:sp>
        <p:nvSpPr>
          <p:cNvPr id="4" name="灯片编号占位符 3"/>
          <p:cNvSpPr>
            <a:spLocks noGrp="1"/>
          </p:cNvSpPr>
          <p:nvPr>
            <p:ph type="sldNum" sz="quarter" idx="5"/>
          </p:nvPr>
        </p:nvSpPr>
        <p:spPr/>
        <p:txBody>
          <a:bodyPr/>
          <a:lstStyle/>
          <a:p>
            <a:fld id="{D594A935-4D6C-4703-99AD-474CB569EED5}" type="slidenum">
              <a:rPr lang="zh-CN" altLang="en-US" smtClean="0"/>
              <a:t>12</a:t>
            </a:fld>
            <a:endParaRPr lang="zh-CN" altLang="en-US"/>
          </a:p>
        </p:txBody>
      </p:sp>
    </p:spTree>
    <p:extLst>
      <p:ext uri="{BB962C8B-B14F-4D97-AF65-F5344CB8AC3E}">
        <p14:creationId xmlns:p14="http://schemas.microsoft.com/office/powerpoint/2010/main" val="3621796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 </a:t>
            </a:r>
            <a:r>
              <a:rPr lang="en-US" altLang="zh-CN" dirty="0"/>
              <a:t>allocation </a:t>
            </a:r>
            <a:r>
              <a:rPr lang="zh-CN" altLang="en-US" dirty="0"/>
              <a:t>的过程，</a:t>
            </a:r>
            <a:endParaRPr lang="en-US" altLang="zh-CN" dirty="0"/>
          </a:p>
          <a:p>
            <a:r>
              <a:rPr lang="zh-CN" altLang="en-US" dirty="0"/>
              <a:t>现在已经存在</a:t>
            </a:r>
            <a:r>
              <a:rPr lang="en-US" altLang="zh-CN" dirty="0"/>
              <a:t>3</a:t>
            </a:r>
            <a:r>
              <a:rPr lang="zh-CN" altLang="en-US" dirty="0"/>
              <a:t>个正常的蓝色块和</a:t>
            </a:r>
            <a:r>
              <a:rPr lang="en-US" altLang="zh-CN" dirty="0"/>
              <a:t>2</a:t>
            </a:r>
            <a:r>
              <a:rPr lang="zh-CN" altLang="en-US" dirty="0"/>
              <a:t>个被贡献的绿色块，</a:t>
            </a:r>
            <a:endParaRPr lang="en-US" altLang="zh-CN" dirty="0"/>
          </a:p>
          <a:p>
            <a:r>
              <a:rPr lang="zh-CN" altLang="en-US" dirty="0"/>
              <a:t>我们希望再写入</a:t>
            </a:r>
            <a:r>
              <a:rPr lang="en-US" altLang="zh-CN" dirty="0"/>
              <a:t>3</a:t>
            </a:r>
            <a:r>
              <a:rPr lang="zh-CN" altLang="en-US" dirty="0"/>
              <a:t>个正常的蓝色块</a:t>
            </a:r>
            <a:endParaRPr lang="en-US" altLang="zh-CN" dirty="0"/>
          </a:p>
          <a:p>
            <a:pPr marL="228600" indent="-228600">
              <a:buAutoNum type="arabicPeriod"/>
            </a:pPr>
            <a:r>
              <a:rPr lang="zh-CN" altLang="en-US" dirty="0"/>
              <a:t>普通文件系统会加在最后，</a:t>
            </a:r>
            <a:endParaRPr lang="en-US" altLang="zh-CN" dirty="0"/>
          </a:p>
          <a:p>
            <a:pPr marL="228600" indent="-228600">
              <a:buAutoNum type="arabicPeriod"/>
            </a:pPr>
            <a:r>
              <a:rPr lang="zh-CN" altLang="en-US" dirty="0"/>
              <a:t>而</a:t>
            </a:r>
            <a:r>
              <a:rPr lang="en-US" altLang="zh-CN" dirty="0"/>
              <a:t>TFS</a:t>
            </a:r>
            <a:r>
              <a:rPr lang="zh-CN" altLang="en-US" dirty="0"/>
              <a:t>会覆盖透明块，产生紫色的</a:t>
            </a:r>
            <a:r>
              <a:rPr lang="en-US" altLang="zh-CN" dirty="0" err="1"/>
              <a:t>allocated&amp;overwritten</a:t>
            </a:r>
            <a:r>
              <a:rPr lang="zh-CN" altLang="en-US" dirty="0"/>
              <a:t>块</a:t>
            </a:r>
          </a:p>
        </p:txBody>
      </p:sp>
      <p:sp>
        <p:nvSpPr>
          <p:cNvPr id="4" name="灯片编号占位符 3"/>
          <p:cNvSpPr>
            <a:spLocks noGrp="1"/>
          </p:cNvSpPr>
          <p:nvPr>
            <p:ph type="sldNum" sz="quarter" idx="5"/>
          </p:nvPr>
        </p:nvSpPr>
        <p:spPr/>
        <p:txBody>
          <a:bodyPr/>
          <a:lstStyle/>
          <a:p>
            <a:fld id="{D594A935-4D6C-4703-99AD-474CB569EED5}" type="slidenum">
              <a:rPr lang="zh-CN" altLang="en-US" smtClean="0"/>
              <a:t>13</a:t>
            </a:fld>
            <a:endParaRPr lang="zh-CN" altLang="en-US"/>
          </a:p>
        </p:txBody>
      </p:sp>
    </p:spTree>
    <p:extLst>
      <p:ext uri="{BB962C8B-B14F-4D97-AF65-F5344CB8AC3E}">
        <p14:creationId xmlns:p14="http://schemas.microsoft.com/office/powerpoint/2010/main" val="94543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接下来，我们如果删除贡献文件，</a:t>
            </a:r>
            <a:endParaRPr lang="en-US" altLang="zh-CN" dirty="0"/>
          </a:p>
          <a:p>
            <a:pPr marL="228600" indent="-228600">
              <a:buAutoNum type="arabicPeriod"/>
            </a:pPr>
            <a:r>
              <a:rPr lang="zh-CN" altLang="en-US" dirty="0"/>
              <a:t>会发现在普通文件块分配产生了碎片，就是中间这两个白色</a:t>
            </a:r>
            <a:r>
              <a:rPr lang="en-US" altLang="zh-CN" dirty="0"/>
              <a:t>block</a:t>
            </a:r>
            <a:r>
              <a:rPr lang="zh-CN" altLang="en-US" dirty="0"/>
              <a:t>，会影响性能；</a:t>
            </a:r>
            <a:endParaRPr lang="en-US" altLang="zh-CN" dirty="0"/>
          </a:p>
          <a:p>
            <a:pPr marL="228600" indent="-228600">
              <a:buAutoNum type="arabicPeriod"/>
            </a:pPr>
            <a:r>
              <a:rPr lang="zh-CN" altLang="en-US" dirty="0"/>
              <a:t>而在</a:t>
            </a:r>
            <a:r>
              <a:rPr lang="en-US" altLang="zh-CN" dirty="0"/>
              <a:t>TFS</a:t>
            </a:r>
            <a:r>
              <a:rPr lang="zh-CN" altLang="en-US" dirty="0"/>
              <a:t>中则不会产生这一的碎片。</a:t>
            </a:r>
          </a:p>
        </p:txBody>
      </p:sp>
      <p:sp>
        <p:nvSpPr>
          <p:cNvPr id="4" name="灯片编号占位符 3"/>
          <p:cNvSpPr>
            <a:spLocks noGrp="1"/>
          </p:cNvSpPr>
          <p:nvPr>
            <p:ph type="sldNum" sz="quarter" idx="5"/>
          </p:nvPr>
        </p:nvSpPr>
        <p:spPr/>
        <p:txBody>
          <a:bodyPr/>
          <a:lstStyle/>
          <a:p>
            <a:fld id="{D594A935-4D6C-4703-99AD-474CB569EED5}" type="slidenum">
              <a:rPr lang="zh-CN" altLang="en-US" smtClean="0"/>
              <a:t>14</a:t>
            </a:fld>
            <a:endParaRPr lang="zh-CN" altLang="en-US"/>
          </a:p>
        </p:txBody>
      </p:sp>
    </p:spTree>
    <p:extLst>
      <p:ext uri="{BB962C8B-B14F-4D97-AF65-F5344CB8AC3E}">
        <p14:creationId xmlns:p14="http://schemas.microsoft.com/office/powerpoint/2010/main" val="3514093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a:t>
            </a:r>
            <a:r>
              <a:rPr lang="en-US" altLang="zh-CN" dirty="0"/>
              <a:t>allocation</a:t>
            </a:r>
            <a:r>
              <a:rPr lang="zh-CN" altLang="en-US" dirty="0"/>
              <a:t>的过程中我们可以看到白色的</a:t>
            </a:r>
            <a:r>
              <a:rPr lang="en-US" altLang="zh-CN" dirty="0"/>
              <a:t>free</a:t>
            </a:r>
            <a:r>
              <a:rPr lang="zh-CN" altLang="en-US" dirty="0"/>
              <a:t>、蓝色的</a:t>
            </a:r>
            <a:r>
              <a:rPr lang="en-US" altLang="zh-CN" dirty="0"/>
              <a:t>allocated</a:t>
            </a:r>
            <a:r>
              <a:rPr lang="zh-CN" altLang="en-US" dirty="0"/>
              <a:t>、绿色的</a:t>
            </a:r>
            <a:r>
              <a:rPr lang="en-US" altLang="zh-CN" dirty="0"/>
              <a:t>transparent </a:t>
            </a:r>
            <a:r>
              <a:rPr lang="zh-CN" altLang="en-US" dirty="0"/>
              <a:t>以及 </a:t>
            </a:r>
            <a:r>
              <a:rPr lang="en-US" altLang="zh-CN" dirty="0"/>
              <a:t>overwritten </a:t>
            </a:r>
            <a:r>
              <a:rPr lang="zh-CN" altLang="en-US" dirty="0"/>
              <a:t>这些状态存在的意义。</a:t>
            </a:r>
            <a:endParaRPr lang="en-US" altLang="zh-CN" dirty="0"/>
          </a:p>
          <a:p>
            <a:r>
              <a:rPr lang="zh-CN" altLang="en-US" dirty="0"/>
              <a:t>而在图中对于 </a:t>
            </a:r>
            <a:r>
              <a:rPr lang="en-US" altLang="zh-CN" dirty="0"/>
              <a:t>overwritten </a:t>
            </a:r>
            <a:r>
              <a:rPr lang="zh-CN" altLang="en-US" dirty="0"/>
              <a:t>有两个状态，另一个是红色的 </a:t>
            </a:r>
            <a:r>
              <a:rPr lang="en-US" altLang="zh-CN" dirty="0"/>
              <a:t>free-and-overwritten</a:t>
            </a:r>
            <a:r>
              <a:rPr lang="zh-CN" altLang="en-US" dirty="0"/>
              <a:t>，</a:t>
            </a:r>
            <a:endParaRPr lang="en-US" altLang="zh-CN" dirty="0"/>
          </a:p>
          <a:p>
            <a:r>
              <a:rPr lang="zh-CN" altLang="en-US" dirty="0"/>
              <a:t>我们继续看</a:t>
            </a:r>
            <a:r>
              <a:rPr lang="en-US" altLang="zh-CN" dirty="0"/>
              <a:t>deallocation</a:t>
            </a:r>
            <a:r>
              <a:rPr lang="zh-CN" altLang="en-US" dirty="0"/>
              <a:t>的过程来理解</a:t>
            </a:r>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15</a:t>
            </a:fld>
            <a:endParaRPr lang="zh-CN" altLang="en-US"/>
          </a:p>
        </p:txBody>
      </p:sp>
    </p:spTree>
    <p:extLst>
      <p:ext uri="{BB962C8B-B14F-4D97-AF65-F5344CB8AC3E}">
        <p14:creationId xmlns:p14="http://schemas.microsoft.com/office/powerpoint/2010/main" val="108716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在这个图里，</a:t>
            </a:r>
            <a:endParaRPr lang="en-US" altLang="zh-CN" dirty="0"/>
          </a:p>
          <a:p>
            <a:r>
              <a:rPr lang="zh-CN" altLang="en-US" dirty="0"/>
              <a:t>现在的布局从左到右是三个正常分配的蓝色块，两个被覆盖导致的紫色块，然后再一个正常蓝块</a:t>
            </a:r>
            <a:endParaRPr lang="en-US" altLang="zh-CN" dirty="0"/>
          </a:p>
          <a:p>
            <a:r>
              <a:rPr lang="zh-CN" altLang="en-US" dirty="0"/>
              <a:t>我们希望删除后面三个正常文件的块，这个时候被覆盖的紫色块应该变成什么颜色呢？</a:t>
            </a:r>
            <a:endParaRPr lang="en-US" altLang="zh-CN" dirty="0"/>
          </a:p>
          <a:p>
            <a:pPr marL="228600" indent="-228600">
              <a:buAutoNum type="arabicPeriod"/>
            </a:pPr>
            <a:r>
              <a:rPr lang="zh-CN" altLang="en-US" dirty="0"/>
              <a:t>能变成绿色吗？这个透明块中的数据可能已经损坏，不能回到绿色的透明状态；</a:t>
            </a:r>
            <a:endParaRPr lang="en-US" altLang="zh-CN" dirty="0"/>
          </a:p>
          <a:p>
            <a:pPr marL="228600" indent="-228600">
              <a:buAutoNum type="arabicPeriod"/>
            </a:pPr>
            <a:r>
              <a:rPr lang="zh-CN" altLang="en-US" dirty="0"/>
              <a:t>能变成白色吗？也不能。在</a:t>
            </a:r>
            <a:r>
              <a:rPr lang="en-US" altLang="zh-CN" dirty="0"/>
              <a:t>TFS</a:t>
            </a:r>
            <a:r>
              <a:rPr lang="zh-CN" altLang="en-US" dirty="0"/>
              <a:t>中，打开贡献文件的时候需要检查有没有块被覆盖，要是变成白色那这个共享文件打开的时候就发现不了这种情况</a:t>
            </a:r>
            <a:endParaRPr lang="en-US" altLang="zh-CN" dirty="0"/>
          </a:p>
          <a:p>
            <a:pPr marL="0" indent="0">
              <a:buNone/>
            </a:pPr>
            <a:r>
              <a:rPr lang="zh-CN" altLang="en-US" dirty="0"/>
              <a:t>所以我们需要一个新的状态来表示，就是红色块。</a:t>
            </a:r>
            <a:endParaRPr lang="en-US" altLang="zh-CN" dirty="0"/>
          </a:p>
          <a:p>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16</a:t>
            </a:fld>
            <a:endParaRPr lang="zh-CN" altLang="en-US"/>
          </a:p>
        </p:txBody>
      </p:sp>
    </p:spTree>
    <p:extLst>
      <p:ext uri="{BB962C8B-B14F-4D97-AF65-F5344CB8AC3E}">
        <p14:creationId xmlns:p14="http://schemas.microsoft.com/office/powerpoint/2010/main" val="289215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接下来介绍作者对</a:t>
            </a:r>
            <a:r>
              <a:rPr lang="en-US" altLang="zh-CN" dirty="0"/>
              <a:t>TFS</a:t>
            </a:r>
            <a:r>
              <a:rPr lang="zh-CN" altLang="en-US" dirty="0"/>
              <a:t>的一些性能优化。</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第一，正常文件不能覆盖已经打开的透明文件。我们认为同时只有少量透明文件会被打开，所以禁止这种操作</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第二，对于透明文件的 </a:t>
            </a:r>
            <a:r>
              <a:rPr lang="en-US" altLang="zh-CN" dirty="0"/>
              <a:t>metadata</a:t>
            </a:r>
            <a:r>
              <a:rPr lang="zh-CN" altLang="en-US" dirty="0"/>
              <a:t>，如</a:t>
            </a:r>
            <a:r>
              <a:rPr lang="en-US" altLang="zh-CN" dirty="0" err="1"/>
              <a:t>inode</a:t>
            </a:r>
            <a:r>
              <a:rPr lang="zh-CN" altLang="en-US" dirty="0"/>
              <a:t>、间接块，都是按照正常文件的方式去存储。</a:t>
            </a:r>
            <a:endParaRPr lang="en-US" altLang="zh-CN" dirty="0"/>
          </a:p>
          <a:p>
            <a:r>
              <a:rPr lang="zh-CN" altLang="en-US" dirty="0"/>
              <a:t>不可否认这一定程度上会影响正常的可用空间，但是如果这些块也能被覆盖，会导致大量的透明块被丢失。</a:t>
            </a:r>
          </a:p>
        </p:txBody>
      </p:sp>
      <p:sp>
        <p:nvSpPr>
          <p:cNvPr id="4" name="灯片编号占位符 3"/>
          <p:cNvSpPr>
            <a:spLocks noGrp="1"/>
          </p:cNvSpPr>
          <p:nvPr>
            <p:ph type="sldNum" sz="quarter" idx="5"/>
          </p:nvPr>
        </p:nvSpPr>
        <p:spPr/>
        <p:txBody>
          <a:bodyPr/>
          <a:lstStyle/>
          <a:p>
            <a:fld id="{D594A935-4D6C-4703-99AD-474CB569EED5}" type="slidenum">
              <a:rPr lang="zh-CN" altLang="en-US" smtClean="0"/>
              <a:t>17</a:t>
            </a:fld>
            <a:endParaRPr lang="zh-CN" altLang="en-US"/>
          </a:p>
        </p:txBody>
      </p:sp>
    </p:spTree>
    <p:extLst>
      <p:ext uri="{BB962C8B-B14F-4D97-AF65-F5344CB8AC3E}">
        <p14:creationId xmlns:p14="http://schemas.microsoft.com/office/powerpoint/2010/main" val="1441195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另一个比较重要的优化基于文件系统中块分配的</a:t>
            </a:r>
            <a:r>
              <a:rPr lang="en-US" altLang="zh-CN" dirty="0"/>
              <a:t>locality</a:t>
            </a:r>
            <a:r>
              <a:rPr lang="zh-CN" altLang="en-US" dirty="0"/>
              <a:t>。</a:t>
            </a:r>
            <a:endParaRPr lang="en-US" altLang="zh-CN" dirty="0"/>
          </a:p>
          <a:p>
            <a:r>
              <a:rPr lang="zh-CN" altLang="en-US" dirty="0"/>
              <a:t>在这个图中，作者测量了文件系统中块分配的空间分布，</a:t>
            </a:r>
            <a:endParaRPr lang="en-US" altLang="zh-CN" dirty="0"/>
          </a:p>
          <a:p>
            <a:endParaRPr lang="en-US" altLang="zh-CN" dirty="0"/>
          </a:p>
          <a:p>
            <a:r>
              <a:rPr lang="zh-CN" altLang="en-US" dirty="0"/>
              <a:t>发现大量的块分配发生在很小部分的存储，而大量的存储空间中几乎没有块分配，表现出一种 </a:t>
            </a:r>
            <a:r>
              <a:rPr lang="en-US" altLang="zh-CN" dirty="0"/>
              <a:t>hot </a:t>
            </a:r>
            <a:r>
              <a:rPr lang="zh-CN" altLang="en-US" dirty="0"/>
              <a:t>的分配空间局部性。</a:t>
            </a:r>
            <a:endParaRPr lang="en-US" altLang="zh-CN" dirty="0"/>
          </a:p>
          <a:p>
            <a:endParaRPr lang="en-US" altLang="zh-CN" dirty="0"/>
          </a:p>
          <a:p>
            <a:r>
              <a:rPr lang="zh-CN" altLang="en-US" dirty="0"/>
              <a:t>显然在这个 </a:t>
            </a:r>
            <a:r>
              <a:rPr lang="en-US" altLang="zh-CN" dirty="0"/>
              <a:t>hot </a:t>
            </a:r>
            <a:r>
              <a:rPr lang="zh-CN" altLang="en-US" dirty="0"/>
              <a:t>中存储透明文件会频繁被覆盖，所以我们可以避免这种情况来降低覆盖发生的几率。</a:t>
            </a:r>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18</a:t>
            </a:fld>
            <a:endParaRPr lang="zh-CN" altLang="en-US"/>
          </a:p>
        </p:txBody>
      </p:sp>
    </p:spTree>
    <p:extLst>
      <p:ext uri="{BB962C8B-B14F-4D97-AF65-F5344CB8AC3E}">
        <p14:creationId xmlns:p14="http://schemas.microsoft.com/office/powerpoint/2010/main" val="3701937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通过跟踪正常块分配的情况，避免在 </a:t>
            </a:r>
            <a:r>
              <a:rPr lang="en-US" altLang="zh-CN" dirty="0"/>
              <a:t>hot </a:t>
            </a:r>
            <a:r>
              <a:rPr lang="zh-CN" altLang="en-US" dirty="0"/>
              <a:t>存储中分配透明文件，</a:t>
            </a:r>
            <a:endParaRPr lang="en-US" altLang="zh-CN" dirty="0"/>
          </a:p>
          <a:p>
            <a:endParaRPr lang="en-US" altLang="zh-CN" dirty="0"/>
          </a:p>
          <a:p>
            <a:r>
              <a:rPr lang="zh-CN" altLang="en-US" dirty="0"/>
              <a:t>我们可以降低透明块被覆盖的可能，从而降低数据覆盖而丢失的速度。</a:t>
            </a:r>
            <a:endParaRPr lang="en-US" altLang="zh-CN" dirty="0"/>
          </a:p>
          <a:p>
            <a:endParaRPr lang="en-US" altLang="zh-CN" dirty="0"/>
          </a:p>
          <a:p>
            <a:r>
              <a:rPr lang="zh-CN" altLang="en-US" dirty="0"/>
              <a:t>在图中，避免 </a:t>
            </a:r>
            <a:r>
              <a:rPr lang="en-US" altLang="zh-CN" dirty="0"/>
              <a:t>hot </a:t>
            </a:r>
            <a:r>
              <a:rPr lang="zh-CN" altLang="en-US" dirty="0"/>
              <a:t>可以减少几个数量级的数据丢失速度</a:t>
            </a:r>
          </a:p>
        </p:txBody>
      </p:sp>
      <p:sp>
        <p:nvSpPr>
          <p:cNvPr id="4" name="灯片编号占位符 3"/>
          <p:cNvSpPr>
            <a:spLocks noGrp="1"/>
          </p:cNvSpPr>
          <p:nvPr>
            <p:ph type="sldNum" sz="quarter" idx="5"/>
          </p:nvPr>
        </p:nvSpPr>
        <p:spPr/>
        <p:txBody>
          <a:bodyPr/>
          <a:lstStyle/>
          <a:p>
            <a:fld id="{D594A935-4D6C-4703-99AD-474CB569EED5}" type="slidenum">
              <a:rPr lang="zh-CN" altLang="en-US" smtClean="0"/>
              <a:t>19</a:t>
            </a:fld>
            <a:endParaRPr lang="zh-CN" altLang="en-US"/>
          </a:p>
        </p:txBody>
      </p:sp>
    </p:spTree>
    <p:extLst>
      <p:ext uri="{BB962C8B-B14F-4D97-AF65-F5344CB8AC3E}">
        <p14:creationId xmlns:p14="http://schemas.microsoft.com/office/powerpoint/2010/main" val="1747380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衡量</a:t>
            </a:r>
            <a:r>
              <a:rPr lang="en-US" altLang="zh-CN" dirty="0"/>
              <a:t>TFS</a:t>
            </a:r>
            <a:r>
              <a:rPr lang="zh-CN" altLang="en-US" dirty="0"/>
              <a:t>最重要的因素是存储容量</a:t>
            </a:r>
            <a:endParaRPr lang="en-US" altLang="zh-CN" dirty="0"/>
          </a:p>
          <a:p>
            <a:r>
              <a:rPr lang="zh-CN" altLang="en-US" dirty="0"/>
              <a:t>刚才，我们是从分享存储的用户角度出发，设计了尽可能不影响用户设用的让步；</a:t>
            </a:r>
            <a:endParaRPr lang="en-US" altLang="zh-CN" dirty="0"/>
          </a:p>
          <a:p>
            <a:r>
              <a:rPr lang="zh-CN" altLang="en-US" dirty="0"/>
              <a:t>接下来，我们从</a:t>
            </a:r>
            <a:r>
              <a:rPr lang="en-US" altLang="zh-CN" dirty="0"/>
              <a:t>TFS</a:t>
            </a:r>
            <a:r>
              <a:rPr lang="zh-CN" altLang="en-US" dirty="0"/>
              <a:t>的角度，分析存储容量在受什么因素制约：</a:t>
            </a:r>
            <a:endParaRPr lang="en-US" altLang="zh-CN" dirty="0"/>
          </a:p>
          <a:p>
            <a:pPr marL="228600" indent="-228600">
              <a:buAutoNum type="arabicPeriod"/>
            </a:pPr>
            <a:r>
              <a:rPr lang="zh-CN" altLang="en-US" dirty="0"/>
              <a:t>可用机器</a:t>
            </a:r>
            <a:endParaRPr lang="en-US" altLang="zh-CN" dirty="0"/>
          </a:p>
          <a:p>
            <a:pPr marL="228600" indent="-228600">
              <a:buAutoNum type="arabicPeriod"/>
            </a:pPr>
            <a:r>
              <a:rPr lang="zh-CN" altLang="en-US" dirty="0"/>
              <a:t>可用带宽</a:t>
            </a:r>
            <a:endParaRPr lang="en-US" altLang="zh-CN" dirty="0"/>
          </a:p>
          <a:p>
            <a:pPr marL="228600" indent="-228600">
              <a:buAutoNum type="arabicPeriod"/>
            </a:pPr>
            <a:r>
              <a:rPr lang="zh-CN" altLang="en-US" dirty="0"/>
              <a:t>所有</a:t>
            </a:r>
            <a:r>
              <a:rPr lang="en-US" altLang="zh-CN" dirty="0"/>
              <a:t>host</a:t>
            </a:r>
            <a:r>
              <a:rPr lang="zh-CN" altLang="en-US" dirty="0"/>
              <a:t>总和存储量，不同于存储容量，因为</a:t>
            </a:r>
            <a:r>
              <a:rPr lang="en-US" altLang="zh-CN" dirty="0"/>
              <a:t>replica</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21</a:t>
            </a:fld>
            <a:endParaRPr lang="zh-CN" altLang="en-US"/>
          </a:p>
        </p:txBody>
      </p:sp>
    </p:spTree>
    <p:extLst>
      <p:ext uri="{BB962C8B-B14F-4D97-AF65-F5344CB8AC3E}">
        <p14:creationId xmlns:p14="http://schemas.microsoft.com/office/powerpoint/2010/main" val="2833513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对于</a:t>
            </a:r>
            <a:r>
              <a:rPr lang="en-US" altLang="zh-CN" dirty="0"/>
              <a:t>TFS</a:t>
            </a:r>
            <a:r>
              <a:rPr lang="zh-CN" altLang="en-US" dirty="0"/>
              <a:t>系统，我们要考虑系统可用性的等级</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我们通过做</a:t>
            </a:r>
            <a:r>
              <a:rPr lang="en-US" altLang="zh-CN" dirty="0"/>
              <a:t>replica</a:t>
            </a:r>
            <a:r>
              <a:rPr lang="zh-CN" altLang="en-US" dirty="0"/>
              <a:t>保证系统可靠性，但是系统可靠性的提升也意味着系统存储能力的下降</a:t>
            </a:r>
            <a:endParaRPr lang="en-US" altLang="zh-CN"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zh-CN" dirty="0"/>
              <a:t>Replica</a:t>
            </a:r>
            <a:r>
              <a:rPr lang="zh-CN" altLang="en-US" dirty="0"/>
              <a:t>需要空间</a:t>
            </a:r>
            <a:endParaRPr lang="en-US" altLang="zh-CN"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zh-CN" altLang="en-US" dirty="0"/>
              <a:t>维护</a:t>
            </a:r>
            <a:r>
              <a:rPr lang="en-US" altLang="zh-CN" dirty="0"/>
              <a:t>replica</a:t>
            </a:r>
            <a:r>
              <a:rPr lang="zh-CN" altLang="en-US" dirty="0"/>
              <a:t>需要很大代价</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我们可以分析可用性与</a:t>
            </a:r>
            <a:r>
              <a:rPr lang="en-US" altLang="zh-CN" dirty="0"/>
              <a:t>replica</a:t>
            </a:r>
            <a:r>
              <a:rPr lang="zh-CN" altLang="en-US" dirty="0"/>
              <a:t>次数的关系</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u</a:t>
            </a:r>
            <a:r>
              <a:rPr lang="zh-CN" altLang="en-US" dirty="0"/>
              <a:t>指的是一个</a:t>
            </a:r>
            <a:r>
              <a:rPr lang="en-US" altLang="zh-CN" dirty="0"/>
              <a:t>host</a:t>
            </a:r>
            <a:r>
              <a:rPr lang="zh-CN" altLang="en-US" dirty="0"/>
              <a:t>在线的可能性系数，</a:t>
            </a:r>
            <a:r>
              <a:rPr lang="en-US" altLang="zh-CN" dirty="0"/>
              <a:t>u</a:t>
            </a:r>
            <a:r>
              <a:rPr lang="zh-CN" altLang="en-US" dirty="0"/>
              <a:t>可以通过统计分析得出</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22</a:t>
            </a:fld>
            <a:endParaRPr lang="zh-CN" altLang="en-US"/>
          </a:p>
        </p:txBody>
      </p:sp>
    </p:spTree>
    <p:extLst>
      <p:ext uri="{BB962C8B-B14F-4D97-AF65-F5344CB8AC3E}">
        <p14:creationId xmlns:p14="http://schemas.microsoft.com/office/powerpoint/2010/main" val="1314081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维护</a:t>
            </a:r>
            <a:r>
              <a:rPr lang="en-US" altLang="zh-CN" dirty="0"/>
              <a:t>replica</a:t>
            </a:r>
            <a:r>
              <a:rPr lang="zh-CN" altLang="en-US" dirty="0"/>
              <a:t>需要的代价：一个</a:t>
            </a:r>
            <a:r>
              <a:rPr lang="en-US" altLang="zh-CN" dirty="0"/>
              <a:t>host</a:t>
            </a:r>
            <a:r>
              <a:rPr lang="zh-CN" altLang="en-US" dirty="0"/>
              <a:t>断联后，它的数据必须重新被</a:t>
            </a:r>
            <a:r>
              <a:rPr lang="en-US" altLang="zh-CN" dirty="0"/>
              <a:t>replica</a:t>
            </a:r>
          </a:p>
          <a:p>
            <a:r>
              <a:rPr lang="zh-CN" altLang="en-US" dirty="0"/>
              <a:t>可以把数据分片分给不同的</a:t>
            </a:r>
            <a:r>
              <a:rPr lang="en-US" altLang="zh-CN" dirty="0"/>
              <a:t>host</a:t>
            </a:r>
            <a:r>
              <a:rPr lang="zh-CN" altLang="en-US" dirty="0"/>
              <a:t>，适应系统带宽</a:t>
            </a:r>
            <a:endParaRPr lang="en-US" altLang="zh-CN" dirty="0"/>
          </a:p>
          <a:p>
            <a:r>
              <a:rPr lang="en-US" altLang="zh-CN" dirty="0"/>
              <a:t>T</a:t>
            </a:r>
            <a:r>
              <a:rPr lang="zh-CN" altLang="en-US" dirty="0"/>
              <a:t>指的是从新</a:t>
            </a:r>
            <a:r>
              <a:rPr lang="en-US" altLang="zh-CN" dirty="0"/>
              <a:t>host</a:t>
            </a:r>
            <a:r>
              <a:rPr lang="zh-CN" altLang="en-US" dirty="0"/>
              <a:t>连接到断联的时间</a:t>
            </a:r>
            <a:endParaRPr lang="en-US" altLang="zh-CN" dirty="0"/>
          </a:p>
          <a:p>
            <a:r>
              <a:rPr lang="en-US" altLang="zh-CN" dirty="0"/>
              <a:t>F</a:t>
            </a:r>
            <a:r>
              <a:rPr lang="zh-CN" altLang="en-US" dirty="0"/>
              <a:t>指的是每个</a:t>
            </a:r>
            <a:r>
              <a:rPr lang="en-US" altLang="zh-CN" dirty="0"/>
              <a:t>host</a:t>
            </a:r>
            <a:r>
              <a:rPr lang="zh-CN" altLang="en-US" dirty="0"/>
              <a:t>丢失数据的频率</a:t>
            </a:r>
            <a:endParaRPr lang="en-US" altLang="zh-CN" dirty="0"/>
          </a:p>
          <a:p>
            <a:r>
              <a:rPr lang="zh-CN" altLang="en-US" b="0" i="0" dirty="0">
                <a:effectLst/>
                <a:latin typeface="Arial" panose="020B0604020202020204" pitchFamily="34" charset="0"/>
              </a:rPr>
              <a:t>平均带宽是</a:t>
            </a:r>
            <a:r>
              <a:rPr lang="en-US" altLang="zh-CN" b="0" i="0" dirty="0">
                <a:effectLst/>
                <a:latin typeface="Arial" panose="020B0604020202020204" pitchFamily="34" charset="0"/>
              </a:rPr>
              <a:t>B=c/T</a:t>
            </a:r>
            <a:r>
              <a:rPr lang="zh-CN" altLang="en-US" b="0" i="0" dirty="0">
                <a:effectLst/>
                <a:latin typeface="Arial" panose="020B0604020202020204" pitchFamily="34" charset="0"/>
              </a:rPr>
              <a:t>，考虑文件丢失，再加</a:t>
            </a:r>
            <a:r>
              <a:rPr lang="en-US" altLang="zh-CN" b="0" i="0" dirty="0">
                <a:effectLst/>
                <a:latin typeface="Arial" panose="020B0604020202020204" pitchFamily="34" charset="0"/>
              </a:rPr>
              <a:t>F</a:t>
            </a:r>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23</a:t>
            </a:fld>
            <a:endParaRPr lang="zh-CN" altLang="en-US"/>
          </a:p>
        </p:txBody>
      </p:sp>
    </p:spTree>
    <p:extLst>
      <p:ext uri="{BB962C8B-B14F-4D97-AF65-F5344CB8AC3E}">
        <p14:creationId xmlns:p14="http://schemas.microsoft.com/office/powerpoint/2010/main" val="1447119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延迟备份：</a:t>
            </a:r>
            <a:endParaRPr lang="en-US" altLang="zh-CN" dirty="0"/>
          </a:p>
          <a:p>
            <a:pPr marL="228600" indent="-228600">
              <a:buAutoNum type="arabicPeriod"/>
            </a:pPr>
            <a:r>
              <a:rPr lang="zh-CN" altLang="en-US" dirty="0"/>
              <a:t>当</a:t>
            </a:r>
            <a:r>
              <a:rPr lang="en-US" altLang="zh-CN" dirty="0"/>
              <a:t>host</a:t>
            </a:r>
            <a:r>
              <a:rPr lang="zh-CN" altLang="en-US" dirty="0"/>
              <a:t>断联后，等待一定时间再做备份，可以减少备份次数</a:t>
            </a:r>
            <a:endParaRPr lang="en-US" altLang="zh-CN" dirty="0"/>
          </a:p>
          <a:p>
            <a:pPr marL="228600" indent="-228600">
              <a:buAutoNum type="arabicPeriod"/>
            </a:pPr>
            <a:r>
              <a:rPr lang="zh-CN" altLang="en-US" dirty="0"/>
              <a:t>在不稳定网络中，会话时间和备份次数关于</a:t>
            </a:r>
            <a:r>
              <a:rPr lang="en-US" altLang="zh-CN" dirty="0"/>
              <a:t>t</a:t>
            </a:r>
            <a:r>
              <a:rPr lang="zh-CN" altLang="en-US"/>
              <a:t>非常敏感</a:t>
            </a:r>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24</a:t>
            </a:fld>
            <a:endParaRPr lang="zh-CN" altLang="en-US"/>
          </a:p>
        </p:txBody>
      </p:sp>
    </p:spTree>
    <p:extLst>
      <p:ext uri="{BB962C8B-B14F-4D97-AF65-F5344CB8AC3E}">
        <p14:creationId xmlns:p14="http://schemas.microsoft.com/office/powerpoint/2010/main" val="15432796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Evaluation</a:t>
            </a:r>
            <a:r>
              <a:rPr lang="zh-CN" altLang="en-US" dirty="0"/>
              <a:t>的目标有两个，一个是本地文件系统的性能，另一个是在</a:t>
            </a:r>
            <a:r>
              <a:rPr lang="en-US" altLang="zh-CN" dirty="0"/>
              <a:t>contributory storage application</a:t>
            </a:r>
            <a:r>
              <a:rPr lang="zh-CN" altLang="en-US" dirty="0"/>
              <a:t>上的影响。</a:t>
            </a:r>
            <a:endParaRPr lang="en-US" altLang="zh-CN" dirty="0"/>
          </a:p>
          <a:p>
            <a:r>
              <a:rPr lang="zh-CN" altLang="en-US" dirty="0"/>
              <a:t>本文比较了三种存储贡献方式，</a:t>
            </a:r>
            <a:r>
              <a:rPr lang="en-US" altLang="zh-CN" dirty="0"/>
              <a:t>fixed-size</a:t>
            </a:r>
            <a:r>
              <a:rPr lang="zh-CN" altLang="en-US" dirty="0"/>
              <a:t>，</a:t>
            </a:r>
            <a:r>
              <a:rPr lang="en-US" altLang="zh-CN" dirty="0"/>
              <a:t>dynamic</a:t>
            </a:r>
            <a:r>
              <a:rPr lang="zh-CN" altLang="en-US" dirty="0"/>
              <a:t>和</a:t>
            </a:r>
            <a:r>
              <a:rPr lang="en-US" altLang="zh-CN" dirty="0"/>
              <a:t>TFS</a:t>
            </a:r>
            <a:r>
              <a:rPr lang="zh-CN" altLang="en-US" dirty="0"/>
              <a:t>在 存储贡献大小、</a:t>
            </a:r>
            <a:r>
              <a:rPr lang="en-US" altLang="zh-CN" dirty="0"/>
              <a:t>block</a:t>
            </a:r>
            <a:r>
              <a:rPr lang="zh-CN" altLang="en-US" dirty="0"/>
              <a:t>分配策略 和 对本地性能影响上的差异</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26</a:t>
            </a:fld>
            <a:endParaRPr lang="zh-CN" altLang="en-US"/>
          </a:p>
        </p:txBody>
      </p:sp>
    </p:spTree>
    <p:extLst>
      <p:ext uri="{BB962C8B-B14F-4D97-AF65-F5344CB8AC3E}">
        <p14:creationId xmlns:p14="http://schemas.microsoft.com/office/powerpoint/2010/main" val="2200464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这是实验运行的环境</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27</a:t>
            </a:fld>
            <a:endParaRPr lang="zh-CN" altLang="en-US"/>
          </a:p>
        </p:txBody>
      </p:sp>
    </p:spTree>
    <p:extLst>
      <p:ext uri="{BB962C8B-B14F-4D97-AF65-F5344CB8AC3E}">
        <p14:creationId xmlns:p14="http://schemas.microsoft.com/office/powerpoint/2010/main" val="3014055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TFS</a:t>
            </a:r>
            <a:r>
              <a:rPr lang="zh-CN" altLang="en-US" dirty="0"/>
              <a:t>被放入了</a:t>
            </a:r>
            <a:r>
              <a:rPr lang="en-US" altLang="zh-CN" dirty="0"/>
              <a:t>50%</a:t>
            </a:r>
            <a:r>
              <a:rPr lang="zh-CN" altLang="en-US" dirty="0"/>
              <a:t>的普通数据和</a:t>
            </a:r>
            <a:r>
              <a:rPr lang="en-US" altLang="zh-CN" dirty="0"/>
              <a:t>50%</a:t>
            </a:r>
            <a:r>
              <a:rPr lang="zh-CN" altLang="en-US" dirty="0"/>
              <a:t>的</a:t>
            </a:r>
            <a:r>
              <a:rPr lang="en-US" altLang="zh-CN" dirty="0"/>
              <a:t>transparent</a:t>
            </a:r>
            <a:r>
              <a:rPr lang="zh-CN" altLang="en-US" dirty="0"/>
              <a:t>数据，</a:t>
            </a:r>
            <a:r>
              <a:rPr lang="en-US" altLang="zh-CN" dirty="0"/>
              <a:t>Ext2</a:t>
            </a:r>
            <a:r>
              <a:rPr lang="zh-CN" altLang="en-US" dirty="0"/>
              <a:t>贡献率</a:t>
            </a:r>
            <a:r>
              <a:rPr lang="en-US" altLang="zh-CN" dirty="0"/>
              <a:t>0%</a:t>
            </a:r>
            <a:r>
              <a:rPr lang="zh-CN" altLang="en-US" dirty="0"/>
              <a:t>和</a:t>
            </a:r>
            <a:r>
              <a:rPr lang="en-US" altLang="zh-CN" dirty="0"/>
              <a:t>40%</a:t>
            </a:r>
            <a:r>
              <a:rPr lang="zh-CN" altLang="en-US" dirty="0"/>
              <a:t>的都放入</a:t>
            </a:r>
            <a:r>
              <a:rPr lang="en-US" altLang="zh-CN" dirty="0"/>
              <a:t>50%</a:t>
            </a:r>
            <a:r>
              <a:rPr lang="zh-CN" altLang="en-US" dirty="0"/>
              <a:t>的普通数据，然后把</a:t>
            </a:r>
            <a:r>
              <a:rPr lang="en-US" altLang="zh-CN" dirty="0"/>
              <a:t>Andrew</a:t>
            </a:r>
            <a:r>
              <a:rPr lang="zh-CN" altLang="en-US" dirty="0"/>
              <a:t>基准测试中使用的文件复制到这些磁盘上，然后记录</a:t>
            </a:r>
            <a:r>
              <a:rPr lang="en-US" altLang="zh-CN" dirty="0"/>
              <a:t>block</a:t>
            </a:r>
            <a:r>
              <a:rPr lang="zh-CN" altLang="en-US" dirty="0"/>
              <a:t>的分配情况。</a:t>
            </a:r>
            <a:endParaRPr lang="en-US" altLang="zh-CN" dirty="0"/>
          </a:p>
          <a:p>
            <a:r>
              <a:rPr lang="zh-CN" altLang="en-US" dirty="0"/>
              <a:t>图中横轴</a:t>
            </a:r>
            <a:r>
              <a:rPr lang="en-US" altLang="zh-CN" dirty="0"/>
              <a:t>block</a:t>
            </a:r>
            <a:r>
              <a:rPr lang="zh-CN" altLang="en-US" dirty="0"/>
              <a:t>在</a:t>
            </a:r>
            <a:r>
              <a:rPr lang="en-US" altLang="zh-CN" dirty="0"/>
              <a:t>disk</a:t>
            </a:r>
            <a:r>
              <a:rPr lang="zh-CN" altLang="en-US" dirty="0"/>
              <a:t>上的位置，黑色的部分表示包含测试数据的</a:t>
            </a:r>
            <a:r>
              <a:rPr lang="en-US" altLang="zh-CN" dirty="0"/>
              <a:t>block</a:t>
            </a:r>
            <a:r>
              <a:rPr lang="zh-CN" altLang="en-US" dirty="0"/>
              <a:t>，实验结果表明，</a:t>
            </a:r>
            <a:r>
              <a:rPr lang="en-US" altLang="zh-CN" dirty="0"/>
              <a:t>0%</a:t>
            </a:r>
            <a:r>
              <a:rPr lang="zh-CN" altLang="en-US" dirty="0"/>
              <a:t>贡献率的</a:t>
            </a:r>
            <a:r>
              <a:rPr lang="en-US" altLang="zh-CN" dirty="0"/>
              <a:t>Ext2</a:t>
            </a:r>
            <a:r>
              <a:rPr lang="zh-CN" altLang="en-US" dirty="0"/>
              <a:t>和</a:t>
            </a:r>
            <a:r>
              <a:rPr lang="en-US" altLang="zh-CN" dirty="0"/>
              <a:t>TFS</a:t>
            </a:r>
            <a:r>
              <a:rPr lang="zh-CN" altLang="en-US" dirty="0"/>
              <a:t>的碎片都很少，但是</a:t>
            </a:r>
            <a:r>
              <a:rPr lang="en-US" altLang="zh-CN" dirty="0"/>
              <a:t>40%</a:t>
            </a:r>
            <a:r>
              <a:rPr lang="zh-CN" altLang="en-US" dirty="0"/>
              <a:t>的</a:t>
            </a:r>
            <a:r>
              <a:rPr lang="en-US" altLang="zh-CN" dirty="0"/>
              <a:t>Ext2</a:t>
            </a:r>
            <a:r>
              <a:rPr lang="zh-CN" altLang="en-US" dirty="0"/>
              <a:t>的碎片很多。碎片是</a:t>
            </a:r>
            <a:r>
              <a:rPr lang="en-US" altLang="zh-CN" dirty="0"/>
              <a:t>Ext2</a:t>
            </a:r>
            <a:r>
              <a:rPr lang="zh-CN" altLang="en-US" dirty="0"/>
              <a:t>有以及没有存储贡献在其他基准测试上的性能差异的原因。</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28</a:t>
            </a:fld>
            <a:endParaRPr lang="zh-CN" altLang="en-US"/>
          </a:p>
        </p:txBody>
      </p:sp>
    </p:spTree>
    <p:extLst>
      <p:ext uri="{BB962C8B-B14F-4D97-AF65-F5344CB8AC3E}">
        <p14:creationId xmlns:p14="http://schemas.microsoft.com/office/powerpoint/2010/main" val="153080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Andrew</a:t>
            </a:r>
            <a:r>
              <a:rPr lang="zh-CN" altLang="en-US" dirty="0"/>
              <a:t>基准可以看成是普通小文件的测试，它包括六个阶段。扫描一个</a:t>
            </a:r>
            <a:r>
              <a:rPr lang="en-US" altLang="zh-CN" dirty="0"/>
              <a:t>source tree</a:t>
            </a:r>
            <a:r>
              <a:rPr lang="zh-CN" altLang="en-US" dirty="0"/>
              <a:t>，然后在新的地方创建一个新的目录，然后将原本的文件都复制过来，进行编译，最后删除。</a:t>
            </a:r>
            <a:endParaRPr lang="en-US" altLang="zh-CN" dirty="0"/>
          </a:p>
          <a:p>
            <a:r>
              <a:rPr lang="zh-CN" altLang="en-US" dirty="0"/>
              <a:t>实验结果表明，大量贡献率的</a:t>
            </a:r>
            <a:r>
              <a:rPr lang="en-US" altLang="zh-CN" dirty="0"/>
              <a:t>Ext2</a:t>
            </a:r>
            <a:r>
              <a:rPr lang="zh-CN" altLang="en-US" dirty="0"/>
              <a:t>花费了将近</a:t>
            </a:r>
            <a:r>
              <a:rPr lang="en-US" altLang="zh-CN" dirty="0"/>
              <a:t>180</a:t>
            </a:r>
            <a:r>
              <a:rPr lang="zh-CN" altLang="en-US" dirty="0"/>
              <a:t>秒来完成整个测试，比其他几种多了约</a:t>
            </a:r>
            <a:r>
              <a:rPr lang="en-US" altLang="zh-CN" dirty="0"/>
              <a:t>20</a:t>
            </a:r>
            <a:r>
              <a:rPr lang="zh-CN" altLang="en-US" dirty="0"/>
              <a:t>秒，有显著的性能影响，与此同时，</a:t>
            </a:r>
            <a:r>
              <a:rPr lang="en-US" altLang="zh-CN" dirty="0"/>
              <a:t>TFS</a:t>
            </a:r>
            <a:r>
              <a:rPr lang="zh-CN" altLang="en-US" dirty="0"/>
              <a:t>不会对文件系统产生长期的影响。</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29</a:t>
            </a:fld>
            <a:endParaRPr lang="zh-CN" altLang="en-US"/>
          </a:p>
        </p:txBody>
      </p:sp>
    </p:spTree>
    <p:extLst>
      <p:ext uri="{BB962C8B-B14F-4D97-AF65-F5344CB8AC3E}">
        <p14:creationId xmlns:p14="http://schemas.microsoft.com/office/powerpoint/2010/main" val="2934405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为了确定可以用来贡献的存储大小，本文使用了该公式来计算每个主机在三种贡献方法下的可贡献量。假设了</a:t>
            </a:r>
            <a:r>
              <a:rPr lang="en-US" altLang="zh-CN" dirty="0"/>
              <a:t>fixed contribution</a:t>
            </a:r>
            <a:r>
              <a:rPr lang="zh-CN" altLang="en-US" dirty="0"/>
              <a:t>和</a:t>
            </a:r>
            <a:r>
              <a:rPr lang="en-US" altLang="zh-CN" dirty="0"/>
              <a:t>dynamic contribution</a:t>
            </a:r>
            <a:r>
              <a:rPr lang="zh-CN" altLang="en-US" dirty="0"/>
              <a:t>没有数据损失，</a:t>
            </a:r>
            <a:r>
              <a:rPr lang="en-US" altLang="zh-CN" dirty="0"/>
              <a:t>TFS</a:t>
            </a:r>
            <a:r>
              <a:rPr lang="zh-CN" altLang="en-US" dirty="0"/>
              <a:t>固定一个数据损失率。</a:t>
            </a:r>
            <a:endParaRPr lang="en-US" altLang="zh-CN" dirty="0"/>
          </a:p>
          <a:p>
            <a:r>
              <a:rPr lang="zh-CN" altLang="en-US" dirty="0"/>
              <a:t>实验结果表明，对于企业级的可靠机器来讲，即使在带宽比较小的时候，</a:t>
            </a:r>
            <a:r>
              <a:rPr lang="en-US" altLang="zh-CN" dirty="0"/>
              <a:t>TFS</a:t>
            </a:r>
            <a:r>
              <a:rPr lang="zh-CN" altLang="en-US" dirty="0"/>
              <a:t>是最高效的，它相比</a:t>
            </a:r>
            <a:r>
              <a:rPr lang="en-US" altLang="zh-CN" dirty="0"/>
              <a:t>dynamic contribution</a:t>
            </a:r>
            <a:r>
              <a:rPr lang="zh-CN" altLang="en-US" dirty="0"/>
              <a:t>多贡献了</a:t>
            </a:r>
            <a:r>
              <a:rPr lang="en-US" altLang="zh-CN" dirty="0"/>
              <a:t>40%</a:t>
            </a:r>
            <a:r>
              <a:rPr lang="zh-CN" altLang="en-US" dirty="0"/>
              <a:t>的存储空间。</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30</a:t>
            </a:fld>
            <a:endParaRPr lang="zh-CN" altLang="en-US"/>
          </a:p>
        </p:txBody>
      </p:sp>
    </p:spTree>
    <p:extLst>
      <p:ext uri="{BB962C8B-B14F-4D97-AF65-F5344CB8AC3E}">
        <p14:creationId xmlns:p14="http://schemas.microsoft.com/office/powerpoint/2010/main" val="2230811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对于互联网式的机器，</a:t>
            </a:r>
            <a:r>
              <a:rPr lang="en-US" altLang="zh-CN" dirty="0"/>
              <a:t>TFS</a:t>
            </a:r>
            <a:r>
              <a:rPr lang="zh-CN" altLang="en-US" dirty="0"/>
              <a:t>只有在带宽很大的时候才能比其他两种方式有更多的存储贡献空间。</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31</a:t>
            </a:fld>
            <a:endParaRPr lang="zh-CN" altLang="en-US"/>
          </a:p>
        </p:txBody>
      </p:sp>
    </p:spTree>
    <p:extLst>
      <p:ext uri="{BB962C8B-B14F-4D97-AF65-F5344CB8AC3E}">
        <p14:creationId xmlns:p14="http://schemas.microsoft.com/office/powerpoint/2010/main" val="3419862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最后总结一下全部的内容，本文提出了设计用于</a:t>
            </a:r>
            <a:r>
              <a:rPr lang="en-US" altLang="zh-CN" dirty="0"/>
              <a:t>contributory application</a:t>
            </a:r>
            <a:r>
              <a:rPr lang="zh-CN" altLang="en-US" dirty="0"/>
              <a:t>的</a:t>
            </a:r>
            <a:r>
              <a:rPr lang="en-US" altLang="zh-CN" dirty="0"/>
              <a:t>TFS</a:t>
            </a:r>
            <a:r>
              <a:rPr lang="zh-CN" altLang="en-US" dirty="0"/>
              <a:t>。它的优点是在不影响本地文件系统的使用方式和产生很小的性能影响的条件下，它存储的数据对本地机器是不可见的，并且</a:t>
            </a:r>
            <a:r>
              <a:rPr lang="en-US" altLang="zh-CN" dirty="0"/>
              <a:t>TFS</a:t>
            </a:r>
            <a:r>
              <a:rPr lang="zh-CN" altLang="en-US" dirty="0"/>
              <a:t>可以将整个磁盘当作贡献的存储空间。同时</a:t>
            </a:r>
            <a:r>
              <a:rPr lang="en-US" altLang="zh-CN" dirty="0"/>
              <a:t>TFS</a:t>
            </a:r>
            <a:r>
              <a:rPr lang="zh-CN" altLang="en-US" dirty="0"/>
              <a:t>在带宽足够的情况下，</a:t>
            </a:r>
            <a:r>
              <a:rPr lang="en-US" altLang="zh-CN" dirty="0"/>
              <a:t>contributory system</a:t>
            </a:r>
            <a:r>
              <a:rPr lang="zh-CN" altLang="en-US" dirty="0"/>
              <a:t>可以存储更多的数据。</a:t>
            </a:r>
            <a:endParaRPr lang="en-US" altLang="zh-CN" dirty="0"/>
          </a:p>
          <a:p>
            <a:r>
              <a:rPr lang="zh-CN" altLang="en-US" dirty="0"/>
              <a:t>接下来有请黄子昂同学演示一下</a:t>
            </a:r>
            <a:r>
              <a:rPr lang="en-US" altLang="zh-CN" dirty="0"/>
              <a:t>demo</a:t>
            </a:r>
            <a:r>
              <a:rPr lang="zh-CN" altLang="en-US" dirty="0"/>
              <a:t>。</a:t>
            </a:r>
          </a:p>
          <a:p>
            <a:endParaRPr lang="zh-CN" altLang="en-US" dirty="0"/>
          </a:p>
        </p:txBody>
      </p:sp>
      <p:sp>
        <p:nvSpPr>
          <p:cNvPr id="4" name="灯片编号占位符 3"/>
          <p:cNvSpPr>
            <a:spLocks noGrp="1"/>
          </p:cNvSpPr>
          <p:nvPr>
            <p:ph type="sldNum" sz="quarter" idx="5"/>
          </p:nvPr>
        </p:nvSpPr>
        <p:spPr/>
        <p:txBody>
          <a:bodyPr/>
          <a:lstStyle/>
          <a:p>
            <a:fld id="{D594A935-4D6C-4703-99AD-474CB569EED5}" type="slidenum">
              <a:rPr lang="zh-CN" altLang="en-US" smtClean="0"/>
              <a:t>33</a:t>
            </a:fld>
            <a:endParaRPr lang="zh-CN" altLang="en-US"/>
          </a:p>
        </p:txBody>
      </p:sp>
    </p:spTree>
    <p:extLst>
      <p:ext uri="{BB962C8B-B14F-4D97-AF65-F5344CB8AC3E}">
        <p14:creationId xmlns:p14="http://schemas.microsoft.com/office/powerpoint/2010/main" val="2553754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7014" y="5815086"/>
            <a:ext cx="3278293" cy="650876"/>
          </a:xfrm>
          <a:prstGeom prst="rect">
            <a:avLst/>
          </a:prstGeom>
        </p:spPr>
      </p:pic>
      <p:sp>
        <p:nvSpPr>
          <p:cNvPr id="2" name="标题 1"/>
          <p:cNvSpPr>
            <a:spLocks noGrp="1"/>
          </p:cNvSpPr>
          <p:nvPr>
            <p:ph type="title"/>
          </p:nvPr>
        </p:nvSpPr>
        <p:spPr>
          <a:xfrm>
            <a:off x="838200" y="4149566"/>
            <a:ext cx="10515600" cy="899510"/>
          </a:xfrm>
          <a:prstGeom prst="rect">
            <a:avLst/>
          </a:prstGeom>
        </p:spPr>
        <p:txBody>
          <a:bodyPr anchor="ctr">
            <a:noAutofit/>
          </a:bodyPr>
          <a:lstStyle>
            <a:lvl1pPr algn="ctr">
              <a:defRPr sz="4800" b="1">
                <a:solidFill>
                  <a:schemeClr val="bg1"/>
                </a:solidFill>
                <a:latin typeface="+mj-ea"/>
                <a:ea typeface="+mj-ea"/>
              </a:defRPr>
            </a:lvl1pPr>
          </a:lstStyle>
          <a:p>
            <a:r>
              <a:rPr lang="zh-CN" altLang="en-US"/>
              <a:t>单击此处编辑母版标题样式</a:t>
            </a:r>
            <a:endParaRPr lang="zh-CN" altLang="en-US" dirty="0"/>
          </a:p>
        </p:txBody>
      </p:sp>
      <p:sp>
        <p:nvSpPr>
          <p:cNvPr id="6" name="副标题 2"/>
          <p:cNvSpPr>
            <a:spLocks noGrp="1"/>
          </p:cNvSpPr>
          <p:nvPr>
            <p:ph type="subTitle" idx="1"/>
          </p:nvPr>
        </p:nvSpPr>
        <p:spPr>
          <a:xfrm>
            <a:off x="838200" y="5114030"/>
            <a:ext cx="10515600" cy="604299"/>
          </a:xfrm>
        </p:spPr>
        <p:txBody>
          <a:bodyPr anchor="ctr">
            <a:noAutofit/>
          </a:bodyPr>
          <a:lstStyle>
            <a:lvl1pPr algn="ctr">
              <a:defRPr lang="zh-CN" altLang="en-US" sz="2400" b="0">
                <a:solidFill>
                  <a:schemeClr val="bg1"/>
                </a:solidFill>
                <a:latin typeface="+mn-ea"/>
                <a:cs typeface="+mj-cs"/>
              </a:defRPr>
            </a:lvl1pPr>
          </a:lstStyle>
          <a:p>
            <a:pPr lvl="0" algn="ctr">
              <a:lnSpc>
                <a:spcPct val="90000"/>
              </a:lnSpc>
              <a:spcBef>
                <a:spcPct val="0"/>
              </a:spcBef>
              <a:buNone/>
            </a:pPr>
            <a:r>
              <a:rPr lang="zh-CN" altLang="en-US"/>
              <a:t>单击以编辑母版副标题样式</a:t>
            </a: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78" t="172" r="40" b="-12"/>
          <a:stretch/>
        </p:blipFill>
        <p:spPr>
          <a:xfrm>
            <a:off x="0" y="1"/>
            <a:ext cx="12192000" cy="3899805"/>
          </a:xfrm>
          <a:prstGeom prst="rect">
            <a:avLst/>
          </a:prstGeom>
          <a:ln>
            <a:noFill/>
          </a:ln>
        </p:spPr>
      </p:pic>
      <p:cxnSp>
        <p:nvCxnSpPr>
          <p:cNvPr id="9" name="直接连接符 8"/>
          <p:cNvCxnSpPr/>
          <p:nvPr/>
        </p:nvCxnSpPr>
        <p:spPr>
          <a:xfrm>
            <a:off x="0" y="3899805"/>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8737183"/>
      </p:ext>
    </p:extLst>
  </p:cSld>
  <p:clrMapOvr>
    <a:masterClrMapping/>
  </p:clrMapOvr>
  <p:extLst>
    <p:ext uri="{DCECCB84-F9BA-43D5-87BE-67443E8EF086}">
      <p15:sldGuideLst xmlns:p15="http://schemas.microsoft.com/office/powerpoint/2012/main">
        <p15:guide id="2" pos="2880">
          <p15:clr>
            <a:srgbClr val="FBAE40"/>
          </p15:clr>
        </p15:guide>
        <p15:guide id="3" orient="horz" pos="2160">
          <p15:clr>
            <a:srgbClr val="FBAE40"/>
          </p15:clr>
        </p15:guide>
        <p15:guide id="4"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内页">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658701" y="1685678"/>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699" y="974278"/>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Tree>
    <p:extLst>
      <p:ext uri="{BB962C8B-B14F-4D97-AF65-F5344CB8AC3E}">
        <p14:creationId xmlns:p14="http://schemas.microsoft.com/office/powerpoint/2010/main" val="370910279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内页-有页码">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658701" y="1685678"/>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701" y="975600"/>
            <a:ext cx="11162884" cy="576000"/>
          </a:xfrm>
          <a:prstGeom prst="rect">
            <a:avLst/>
          </a:prstGeom>
        </p:spPr>
        <p:txBody>
          <a:bodyPr/>
          <a:lstStyle>
            <a:lvl1pPr>
              <a:defRPr sz="3200" b="1">
                <a:solidFill>
                  <a:schemeClr val="accent1"/>
                </a:solidFill>
              </a:defRPr>
            </a:lvl1pPr>
          </a:lstStyle>
          <a:p>
            <a:r>
              <a:rPr lang="zh-CN" altLang="en-US"/>
              <a:t>单击此处编辑母版标题样式</a:t>
            </a:r>
          </a:p>
        </p:txBody>
      </p:sp>
      <p:sp>
        <p:nvSpPr>
          <p:cNvPr id="10" name="灯片编号占位符 5"/>
          <p:cNvSpPr txBox="1">
            <a:spLocks/>
          </p:cNvSpPr>
          <p:nvPr/>
        </p:nvSpPr>
        <p:spPr>
          <a:xfrm>
            <a:off x="11596801" y="311755"/>
            <a:ext cx="365165" cy="276999"/>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1200" smtClean="0"/>
              <a:pPr lvl="0"/>
              <a:t>‹#›</a:t>
            </a:fld>
            <a:endParaRPr lang="zh-CN" altLang="en-US" sz="1200" dirty="0"/>
          </a:p>
        </p:txBody>
      </p:sp>
      <p:sp>
        <p:nvSpPr>
          <p:cNvPr id="9" name="文本框 8"/>
          <p:cNvSpPr txBox="1"/>
          <p:nvPr/>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248314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内页-极简">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658701" y="1685678"/>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699" y="974278"/>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9" name="矩形 8"/>
          <p:cNvSpPr/>
          <p:nvPr/>
        </p:nvSpPr>
        <p:spPr>
          <a:xfrm>
            <a:off x="0" y="2"/>
            <a:ext cx="12192000" cy="668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04390"/>
            <a:ext cx="613229" cy="460086"/>
          </a:xfrm>
          <a:prstGeom prst="rect">
            <a:avLst/>
          </a:prstGeom>
        </p:spPr>
      </p:pic>
      <p:sp>
        <p:nvSpPr>
          <p:cNvPr id="7" name="矩形 6"/>
          <p:cNvSpPr/>
          <p:nvPr/>
        </p:nvSpPr>
        <p:spPr>
          <a:xfrm>
            <a:off x="0" y="2"/>
            <a:ext cx="12192000" cy="668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04390"/>
            <a:ext cx="613229" cy="460086"/>
          </a:xfrm>
          <a:prstGeom prst="rect">
            <a:avLst/>
          </a:prstGeom>
        </p:spPr>
      </p:pic>
    </p:spTree>
    <p:extLst>
      <p:ext uri="{BB962C8B-B14F-4D97-AF65-F5344CB8AC3E}">
        <p14:creationId xmlns:p14="http://schemas.microsoft.com/office/powerpoint/2010/main" val="55316052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内页-极简-有页码">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658701" y="1685678"/>
            <a:ext cx="11162884"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5" name="标题 4"/>
          <p:cNvSpPr>
            <a:spLocks noGrp="1"/>
          </p:cNvSpPr>
          <p:nvPr>
            <p:ph type="title"/>
          </p:nvPr>
        </p:nvSpPr>
        <p:spPr>
          <a:xfrm>
            <a:off x="658699" y="974278"/>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9" name="矩形 8"/>
          <p:cNvSpPr/>
          <p:nvPr/>
        </p:nvSpPr>
        <p:spPr>
          <a:xfrm>
            <a:off x="0" y="2"/>
            <a:ext cx="12192000" cy="668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灯片编号占位符 8"/>
          <p:cNvSpPr>
            <a:spLocks noGrp="1"/>
          </p:cNvSpPr>
          <p:nvPr>
            <p:ph type="sldNum" sz="quarter" idx="12"/>
          </p:nvPr>
        </p:nvSpPr>
        <p:spPr>
          <a:xfrm>
            <a:off x="11596801" y="313201"/>
            <a:ext cx="365165" cy="276999"/>
          </a:xfrm>
          <a:prstGeom prst="rect">
            <a:avLst/>
          </a:prstGeom>
          <a:noFill/>
        </p:spPr>
        <p:txBody>
          <a:bodyPr wrap="non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9F2EDDDC-EB56-445D-AFA0-2D4A2E14AC02}" type="slidenum">
              <a:rPr lang="zh-CN" altLang="en-US" smtClean="0"/>
              <a:t>‹#›</a:t>
            </a:fld>
            <a:endParaRPr lang="zh-CN" altLang="en-US"/>
          </a:p>
        </p:txBody>
      </p:sp>
      <p:sp>
        <p:nvSpPr>
          <p:cNvPr id="8" name="文本框 7"/>
          <p:cNvSpPr txBox="1"/>
          <p:nvPr/>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04390"/>
            <a:ext cx="613229" cy="460086"/>
          </a:xfrm>
          <a:prstGeom prst="rect">
            <a:avLst/>
          </a:prstGeom>
        </p:spPr>
      </p:pic>
      <p:sp>
        <p:nvSpPr>
          <p:cNvPr id="11" name="矩形 10"/>
          <p:cNvSpPr/>
          <p:nvPr/>
        </p:nvSpPr>
        <p:spPr>
          <a:xfrm>
            <a:off x="0" y="2"/>
            <a:ext cx="12192000" cy="668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3" name="矩形 12"/>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文本框 13"/>
          <p:cNvSpPr txBox="1"/>
          <p:nvPr/>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04390"/>
            <a:ext cx="613229" cy="460086"/>
          </a:xfrm>
          <a:prstGeom prst="rect">
            <a:avLst/>
          </a:prstGeom>
        </p:spPr>
      </p:pic>
    </p:spTree>
    <p:extLst>
      <p:ext uri="{BB962C8B-B14F-4D97-AF65-F5344CB8AC3E}">
        <p14:creationId xmlns:p14="http://schemas.microsoft.com/office/powerpoint/2010/main" val="35266276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目录">
    <p:spTree>
      <p:nvGrpSpPr>
        <p:cNvPr id="1" name=""/>
        <p:cNvGrpSpPr/>
        <p:nvPr/>
      </p:nvGrpSpPr>
      <p:grpSpPr>
        <a:xfrm>
          <a:off x="0" y="0"/>
          <a:ext cx="0" cy="0"/>
          <a:chOff x="0" y="0"/>
          <a:chExt cx="0" cy="0"/>
        </a:xfrm>
      </p:grpSpPr>
      <p:pic>
        <p:nvPicPr>
          <p:cNvPr id="10" name="图片 9"/>
          <p:cNvPicPr>
            <a:picLocks noChangeAspect="1"/>
          </p:cNvPicPr>
          <p:nvPr/>
        </p:nvPicPr>
        <p:blipFill>
          <a:blip r:embed="rId2"/>
          <a:stretch>
            <a:fillRect/>
          </a:stretch>
        </p:blipFill>
        <p:spPr>
          <a:xfrm>
            <a:off x="1" y="0"/>
            <a:ext cx="12193057" cy="664522"/>
          </a:xfrm>
          <a:prstGeom prst="rect">
            <a:avLst/>
          </a:prstGeom>
        </p:spPr>
      </p:pic>
      <p:sp>
        <p:nvSpPr>
          <p:cNvPr id="7" name="矩形 6"/>
          <p:cNvSpPr/>
          <p:nvPr/>
        </p:nvSpPr>
        <p:spPr>
          <a:xfrm>
            <a:off x="0" y="5821680"/>
            <a:ext cx="12192000" cy="1036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9725" y="6100772"/>
            <a:ext cx="2611396" cy="518469"/>
          </a:xfrm>
          <a:prstGeom prst="rect">
            <a:avLst/>
          </a:prstGeom>
        </p:spPr>
      </p:pic>
      <p:sp>
        <p:nvSpPr>
          <p:cNvPr id="2" name="标题 1"/>
          <p:cNvSpPr>
            <a:spLocks noGrp="1"/>
          </p:cNvSpPr>
          <p:nvPr>
            <p:ph type="title"/>
          </p:nvPr>
        </p:nvSpPr>
        <p:spPr>
          <a:xfrm>
            <a:off x="431801" y="235137"/>
            <a:ext cx="8632687" cy="337358"/>
          </a:xfrm>
          <a:prstGeom prst="rect">
            <a:avLst/>
          </a:prstGeom>
        </p:spPr>
        <p:txBody>
          <a:bodyPr anchor="ctr"/>
          <a:lstStyle>
            <a:lvl1pPr>
              <a:defRPr sz="2000">
                <a:solidFill>
                  <a:schemeClr val="bg1"/>
                </a:solidFill>
                <a:effectLst/>
              </a:defRPr>
            </a:lvl1pPr>
          </a:lstStyle>
          <a:p>
            <a:r>
              <a:rPr lang="zh-CN" altLang="en-US"/>
              <a:t>单击此处编辑母版标题样式</a:t>
            </a:r>
            <a:endParaRPr lang="zh-CN" altLang="en-US" dirty="0"/>
          </a:p>
        </p:txBody>
      </p:sp>
      <p:sp>
        <p:nvSpPr>
          <p:cNvPr id="13" name="矩形 12"/>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240"/>
            <a:ext cx="12192000" cy="5185064"/>
          </a:xfrm>
          <a:prstGeom prst="rect">
            <a:avLst/>
          </a:prstGeom>
        </p:spPr>
      </p:pic>
      <p:pic>
        <p:nvPicPr>
          <p:cNvPr id="9" name="图片 8"/>
          <p:cNvPicPr>
            <a:picLocks noChangeAspect="1"/>
          </p:cNvPicPr>
          <p:nvPr/>
        </p:nvPicPr>
        <p:blipFill>
          <a:blip r:embed="rId2"/>
          <a:stretch>
            <a:fillRect/>
          </a:stretch>
        </p:blipFill>
        <p:spPr>
          <a:xfrm>
            <a:off x="1" y="0"/>
            <a:ext cx="12193057" cy="664522"/>
          </a:xfrm>
          <a:prstGeom prst="rect">
            <a:avLst/>
          </a:prstGeom>
        </p:spPr>
      </p:pic>
      <p:sp>
        <p:nvSpPr>
          <p:cNvPr id="11" name="矩形 10"/>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51240"/>
            <a:ext cx="12192000" cy="5185064"/>
          </a:xfrm>
          <a:prstGeom prst="rect">
            <a:avLst/>
          </a:prstGeom>
        </p:spPr>
      </p:pic>
    </p:spTree>
    <p:extLst>
      <p:ext uri="{BB962C8B-B14F-4D97-AF65-F5344CB8AC3E}">
        <p14:creationId xmlns:p14="http://schemas.microsoft.com/office/powerpoint/2010/main" val="762728365"/>
      </p:ext>
    </p:extLst>
  </p:cSld>
  <p:clrMapOvr>
    <a:masterClrMapping/>
  </p:clrMapOvr>
  <p:extLst>
    <p:ext uri="{DCECCB84-F9BA-43D5-87BE-67443E8EF086}">
      <p15:sldGuideLst xmlns:p15="http://schemas.microsoft.com/office/powerpoint/2012/main">
        <p15:guide id="1" pos="5556">
          <p15:clr>
            <a:srgbClr val="FBAE40"/>
          </p15:clr>
        </p15:guide>
        <p15:guide id="2" pos="204">
          <p15:clr>
            <a:srgbClr val="FBAE40"/>
          </p15:clr>
        </p15:guide>
        <p15:guide id="5" pos="3125">
          <p15:clr>
            <a:srgbClr val="FBAE40"/>
          </p15:clr>
        </p15:guide>
        <p15:guide id="6" pos="115">
          <p15:clr>
            <a:srgbClr val="FBAE40"/>
          </p15:clr>
        </p15:guide>
        <p15:guide id="7" pos="4167">
          <p15:clr>
            <a:srgbClr val="FBAE40"/>
          </p15:clr>
        </p15:guide>
        <p15:guide id="8" pos="15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纯标题">
    <p:spTree>
      <p:nvGrpSpPr>
        <p:cNvPr id="1" name=""/>
        <p:cNvGrpSpPr/>
        <p:nvPr/>
      </p:nvGrpSpPr>
      <p:grpSpPr>
        <a:xfrm>
          <a:off x="0" y="0"/>
          <a:ext cx="0" cy="0"/>
          <a:chOff x="0" y="0"/>
          <a:chExt cx="0" cy="0"/>
        </a:xfrm>
      </p:grpSpPr>
      <p:sp>
        <p:nvSpPr>
          <p:cNvPr id="5" name="标题 4"/>
          <p:cNvSpPr>
            <a:spLocks noGrp="1"/>
          </p:cNvSpPr>
          <p:nvPr>
            <p:ph type="title"/>
          </p:nvPr>
        </p:nvSpPr>
        <p:spPr>
          <a:xfrm>
            <a:off x="658701" y="975601"/>
            <a:ext cx="11162884" cy="574183"/>
          </a:xfrm>
          <a:prstGeom prst="rect">
            <a:avLst/>
          </a:prstGeom>
        </p:spPr>
        <p:txBody>
          <a:bodyPr/>
          <a:lstStyle>
            <a:lvl1pPr>
              <a:defRPr sz="3200" b="1">
                <a:solidFill>
                  <a:schemeClr val="accent1"/>
                </a:solidFill>
              </a:defRPr>
            </a:lvl1pPr>
          </a:lstStyle>
          <a:p>
            <a:r>
              <a:rPr lang="zh-CN" altLang="en-US"/>
              <a:t>单击此处编辑母版标题样式</a:t>
            </a:r>
          </a:p>
        </p:txBody>
      </p:sp>
    </p:spTree>
    <p:extLst>
      <p:ext uri="{BB962C8B-B14F-4D97-AF65-F5344CB8AC3E}">
        <p14:creationId xmlns:p14="http://schemas.microsoft.com/office/powerpoint/2010/main" val="3519814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纯标题-有页码">
    <p:spTree>
      <p:nvGrpSpPr>
        <p:cNvPr id="1" name=""/>
        <p:cNvGrpSpPr/>
        <p:nvPr/>
      </p:nvGrpSpPr>
      <p:grpSpPr>
        <a:xfrm>
          <a:off x="0" y="0"/>
          <a:ext cx="0" cy="0"/>
          <a:chOff x="0" y="0"/>
          <a:chExt cx="0" cy="0"/>
        </a:xfrm>
      </p:grpSpPr>
      <p:sp>
        <p:nvSpPr>
          <p:cNvPr id="5" name="标题 4"/>
          <p:cNvSpPr>
            <a:spLocks noGrp="1"/>
          </p:cNvSpPr>
          <p:nvPr>
            <p:ph type="title"/>
          </p:nvPr>
        </p:nvSpPr>
        <p:spPr>
          <a:xfrm>
            <a:off x="658701" y="975601"/>
            <a:ext cx="11162884"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10" name="文本框 9"/>
          <p:cNvSpPr txBox="1"/>
          <p:nvPr/>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灯片编号占位符 5"/>
          <p:cNvSpPr txBox="1">
            <a:spLocks/>
          </p:cNvSpPr>
          <p:nvPr/>
        </p:nvSpPr>
        <p:spPr>
          <a:xfrm>
            <a:off x="11595421" y="311755"/>
            <a:ext cx="596580" cy="276999"/>
          </a:xfrm>
          <a:prstGeom prst="rect">
            <a:avLst/>
          </a:prstGeom>
          <a:noFill/>
        </p:spPr>
        <p:txBody>
          <a:bodyPr wrap="squar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7E0B4DC1-AB35-4259-8072-EA8F5B8A0BBF}" type="slidenum">
              <a:rPr lang="zh-CN" altLang="en-US" sz="1200" smtClean="0"/>
              <a:pPr lvl="0"/>
              <a:t>‹#›</a:t>
            </a:fld>
            <a:endParaRPr lang="zh-CN" altLang="en-US" sz="1200" dirty="0"/>
          </a:p>
        </p:txBody>
      </p:sp>
    </p:spTree>
    <p:extLst>
      <p:ext uri="{BB962C8B-B14F-4D97-AF65-F5344CB8AC3E}">
        <p14:creationId xmlns:p14="http://schemas.microsoft.com/office/powerpoint/2010/main" val="177483295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空白">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1" y="0"/>
            <a:ext cx="12193057" cy="664522"/>
          </a:xfrm>
          <a:prstGeom prst="rect">
            <a:avLst/>
          </a:prstGeom>
        </p:spPr>
      </p:pic>
      <p:sp>
        <p:nvSpPr>
          <p:cNvPr id="11" name="矩形 10"/>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2" name="图片 11"/>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3" name="矩形 12"/>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6" name="图片 5"/>
          <p:cNvPicPr>
            <a:picLocks noChangeAspect="1"/>
          </p:cNvPicPr>
          <p:nvPr/>
        </p:nvPicPr>
        <p:blipFill>
          <a:blip r:embed="rId2"/>
          <a:stretch>
            <a:fillRect/>
          </a:stretch>
        </p:blipFill>
        <p:spPr>
          <a:xfrm>
            <a:off x="1" y="0"/>
            <a:ext cx="12193057" cy="664522"/>
          </a:xfrm>
          <a:prstGeom prst="rect">
            <a:avLst/>
          </a:prstGeom>
        </p:spPr>
      </p:pic>
      <p:sp>
        <p:nvSpPr>
          <p:cNvPr id="7" name="矩形 6"/>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9" name="图片 8"/>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0" name="矩形 9"/>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31908621"/>
      </p:ext>
    </p:extLst>
  </p:cSld>
  <p:clrMapOvr>
    <a:masterClrMapping/>
  </p:clrMapOvr>
  <p:transition spd="med">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空白-有页码">
    <p:spTree>
      <p:nvGrpSpPr>
        <p:cNvPr id="1" name=""/>
        <p:cNvGrpSpPr/>
        <p:nvPr/>
      </p:nvGrpSpPr>
      <p:grpSpPr>
        <a:xfrm>
          <a:off x="0" y="0"/>
          <a:ext cx="0" cy="0"/>
          <a:chOff x="0" y="0"/>
          <a:chExt cx="0" cy="0"/>
        </a:xfrm>
      </p:grpSpPr>
      <p:pic>
        <p:nvPicPr>
          <p:cNvPr id="14" name="图片 13"/>
          <p:cNvPicPr>
            <a:picLocks noChangeAspect="1"/>
          </p:cNvPicPr>
          <p:nvPr/>
        </p:nvPicPr>
        <p:blipFill>
          <a:blip r:embed="rId2"/>
          <a:stretch>
            <a:fillRect/>
          </a:stretch>
        </p:blipFill>
        <p:spPr>
          <a:xfrm>
            <a:off x="1" y="0"/>
            <a:ext cx="12193057" cy="664522"/>
          </a:xfrm>
          <a:prstGeom prst="rect">
            <a:avLst/>
          </a:prstGeom>
        </p:spPr>
      </p:pic>
      <p:sp>
        <p:nvSpPr>
          <p:cNvPr id="15" name="矩形 14"/>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7" name="矩形 16"/>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文本框 4"/>
          <p:cNvSpPr txBox="1"/>
          <p:nvPr/>
        </p:nvSpPr>
        <p:spPr>
          <a:xfrm>
            <a:off x="11000035"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7" name="灯片编号占位符 5"/>
          <p:cNvSpPr>
            <a:spLocks noGrp="1"/>
          </p:cNvSpPr>
          <p:nvPr>
            <p:ph type="sldNum" sz="quarter" idx="12"/>
          </p:nvPr>
        </p:nvSpPr>
        <p:spPr>
          <a:xfrm>
            <a:off x="11596801" y="313201"/>
            <a:ext cx="365165" cy="276999"/>
          </a:xfrm>
          <a:prstGeom prst="rect">
            <a:avLst/>
          </a:prstGeom>
          <a:noFill/>
        </p:spPr>
        <p:txBody>
          <a:bodyPr wrap="non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9F2EDDDC-EB56-445D-AFA0-2D4A2E14AC02}" type="slidenum">
              <a:rPr lang="zh-CN" altLang="en-US" smtClean="0"/>
              <a:t>‹#›</a:t>
            </a:fld>
            <a:endParaRPr lang="zh-CN" altLang="en-US"/>
          </a:p>
        </p:txBody>
      </p:sp>
      <p:pic>
        <p:nvPicPr>
          <p:cNvPr id="8" name="图片 7"/>
          <p:cNvPicPr>
            <a:picLocks noChangeAspect="1"/>
          </p:cNvPicPr>
          <p:nvPr/>
        </p:nvPicPr>
        <p:blipFill>
          <a:blip r:embed="rId2"/>
          <a:stretch>
            <a:fillRect/>
          </a:stretch>
        </p:blipFill>
        <p:spPr>
          <a:xfrm>
            <a:off x="1" y="0"/>
            <a:ext cx="12193057" cy="664522"/>
          </a:xfrm>
          <a:prstGeom prst="rect">
            <a:avLst/>
          </a:prstGeom>
        </p:spPr>
      </p:pic>
      <p:sp>
        <p:nvSpPr>
          <p:cNvPr id="9" name="矩形 8"/>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0" name="图片 9"/>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1" name="矩形 10"/>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55427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两栏">
    <p:spTree>
      <p:nvGrpSpPr>
        <p:cNvPr id="1" name=""/>
        <p:cNvGrpSpPr/>
        <p:nvPr/>
      </p:nvGrpSpPr>
      <p:grpSpPr>
        <a:xfrm>
          <a:off x="0" y="0"/>
          <a:ext cx="0" cy="0"/>
          <a:chOff x="0" y="0"/>
          <a:chExt cx="0" cy="0"/>
        </a:xfrm>
      </p:grpSpPr>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1"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2" name="标题 1"/>
          <p:cNvSpPr>
            <a:spLocks noGrp="1"/>
          </p:cNvSpPr>
          <p:nvPr>
            <p:ph type="title"/>
          </p:nvPr>
        </p:nvSpPr>
        <p:spPr>
          <a:xfrm>
            <a:off x="349858" y="975600"/>
            <a:ext cx="11408225"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p>
        </p:txBody>
      </p:sp>
    </p:spTree>
    <p:extLst>
      <p:ext uri="{BB962C8B-B14F-4D97-AF65-F5344CB8AC3E}">
        <p14:creationId xmlns:p14="http://schemas.microsoft.com/office/powerpoint/2010/main" val="135757646"/>
      </p:ext>
    </p:extLst>
  </p:cSld>
  <p:clrMapOvr>
    <a:masterClrMapping/>
  </p:clrMapOvr>
  <p:extLst>
    <p:ext uri="{DCECCB84-F9BA-43D5-87BE-67443E8EF086}">
      <p15:sldGuideLst xmlns:p15="http://schemas.microsoft.com/office/powerpoint/2012/main">
        <p15:guide id="1" pos="2880">
          <p15:clr>
            <a:srgbClr val="FBAE40"/>
          </p15:clr>
        </p15:guide>
        <p15:guide id="3" pos="1620">
          <p15:clr>
            <a:srgbClr val="FBAE40"/>
          </p15:clr>
        </p15:guide>
        <p15:guide id="4"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两栏-有页码">
    <p:spTree>
      <p:nvGrpSpPr>
        <p:cNvPr id="1" name=""/>
        <p:cNvGrpSpPr/>
        <p:nvPr/>
      </p:nvGrpSpPr>
      <p:grpSpPr>
        <a:xfrm>
          <a:off x="0" y="0"/>
          <a:ext cx="0" cy="0"/>
          <a:chOff x="0" y="0"/>
          <a:chExt cx="0" cy="0"/>
        </a:xfrm>
      </p:grpSpPr>
      <p:pic>
        <p:nvPicPr>
          <p:cNvPr id="20" name="图片 19"/>
          <p:cNvPicPr>
            <a:picLocks noChangeAspect="1"/>
          </p:cNvPicPr>
          <p:nvPr/>
        </p:nvPicPr>
        <p:blipFill>
          <a:blip r:embed="rId2"/>
          <a:stretch>
            <a:fillRect/>
          </a:stretch>
        </p:blipFill>
        <p:spPr>
          <a:xfrm>
            <a:off x="0" y="1231683"/>
            <a:ext cx="12192000" cy="332713"/>
          </a:xfrm>
          <a:prstGeom prst="rect">
            <a:avLst/>
          </a:prstGeom>
        </p:spPr>
      </p:pic>
      <p:sp>
        <p:nvSpPr>
          <p:cNvPr id="6" name="文本框 5"/>
          <p:cNvSpPr txBox="1"/>
          <p:nvPr/>
        </p:nvSpPr>
        <p:spPr>
          <a:xfrm>
            <a:off x="11000035" y="313201"/>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1"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21" name="灯片编号占位符 8"/>
          <p:cNvSpPr>
            <a:spLocks noGrp="1"/>
          </p:cNvSpPr>
          <p:nvPr>
            <p:ph type="sldNum" sz="quarter" idx="12"/>
          </p:nvPr>
        </p:nvSpPr>
        <p:spPr>
          <a:xfrm>
            <a:off x="11595420" y="313201"/>
            <a:ext cx="649587"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9F2EDDDC-EB56-445D-AFA0-2D4A2E14AC02}" type="slidenum">
              <a:rPr lang="zh-CN" altLang="en-US" smtClean="0"/>
              <a:t>‹#›</a:t>
            </a:fld>
            <a:endParaRPr lang="zh-CN" altLang="en-US"/>
          </a:p>
        </p:txBody>
      </p:sp>
      <p:sp>
        <p:nvSpPr>
          <p:cNvPr id="2" name="标题 1"/>
          <p:cNvSpPr>
            <a:spLocks noGrp="1"/>
          </p:cNvSpPr>
          <p:nvPr>
            <p:ph type="title"/>
          </p:nvPr>
        </p:nvSpPr>
        <p:spPr>
          <a:xfrm>
            <a:off x="349858" y="975600"/>
            <a:ext cx="11421927"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endParaRPr lang="zh-CN" altLang="en-US" dirty="0"/>
          </a:p>
        </p:txBody>
      </p:sp>
      <p:pic>
        <p:nvPicPr>
          <p:cNvPr id="8" name="图片 7"/>
          <p:cNvPicPr>
            <a:picLocks noChangeAspect="1"/>
          </p:cNvPicPr>
          <p:nvPr/>
        </p:nvPicPr>
        <p:blipFill>
          <a:blip r:embed="rId2"/>
          <a:stretch>
            <a:fillRect/>
          </a:stretch>
        </p:blipFill>
        <p:spPr>
          <a:xfrm>
            <a:off x="0" y="1231683"/>
            <a:ext cx="12192000" cy="332713"/>
          </a:xfrm>
          <a:prstGeom prst="rect">
            <a:avLst/>
          </a:prstGeom>
        </p:spPr>
      </p:pic>
    </p:spTree>
    <p:extLst>
      <p:ext uri="{BB962C8B-B14F-4D97-AF65-F5344CB8AC3E}">
        <p14:creationId xmlns:p14="http://schemas.microsoft.com/office/powerpoint/2010/main" val="2341071230"/>
      </p:ext>
    </p:extLst>
  </p:cSld>
  <p:clrMapOvr>
    <a:masterClrMapping/>
  </p:clrMapOvr>
  <p:extLst>
    <p:ext uri="{DCECCB84-F9BA-43D5-87BE-67443E8EF086}">
      <p15:sldGuideLst xmlns:p15="http://schemas.microsoft.com/office/powerpoint/2012/main">
        <p15:guide id="1" pos="2880">
          <p15:clr>
            <a:srgbClr val="FBAE40"/>
          </p15:clr>
        </p15:guide>
        <p15:guide id="2" pos="5193">
          <p15:clr>
            <a:srgbClr val="FBAE40"/>
          </p15:clr>
        </p15:guide>
        <p15:guide id="5" pos="1620">
          <p15:clr>
            <a:srgbClr val="FBAE40"/>
          </p15:clr>
        </p15:guide>
        <p15:guide id="6" pos="2921">
          <p15:clr>
            <a:srgbClr val="FBAE40"/>
          </p15:clr>
        </p15:guide>
        <p15:guide id="7" pos="2160">
          <p15:clr>
            <a:srgbClr val="FBAE40"/>
          </p15:clr>
        </p15:guide>
        <p15:guide id="8" pos="389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对比">
    <p:spTree>
      <p:nvGrpSpPr>
        <p:cNvPr id="1" name=""/>
        <p:cNvGrpSpPr/>
        <p:nvPr/>
      </p:nvGrpSpPr>
      <p:grpSpPr>
        <a:xfrm>
          <a:off x="0" y="0"/>
          <a:ext cx="0" cy="0"/>
          <a:chOff x="0" y="0"/>
          <a:chExt cx="0" cy="0"/>
        </a:xfrm>
      </p:grpSpPr>
      <p:sp>
        <p:nvSpPr>
          <p:cNvPr id="5" name="标题 4"/>
          <p:cNvSpPr>
            <a:spLocks noGrp="1"/>
          </p:cNvSpPr>
          <p:nvPr>
            <p:ph type="title" hasCustomPrompt="1"/>
          </p:nvPr>
        </p:nvSpPr>
        <p:spPr>
          <a:xfrm>
            <a:off x="349859" y="960115"/>
            <a:ext cx="5376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p>
        </p:txBody>
      </p:sp>
      <p:cxnSp>
        <p:nvCxnSpPr>
          <p:cNvPr id="3" name="直接连接符 2"/>
          <p:cNvCxnSpPr/>
          <p:nvPr/>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1"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6381751" y="958297"/>
            <a:ext cx="5376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p>
        </p:txBody>
      </p:sp>
      <p:pic>
        <p:nvPicPr>
          <p:cNvPr id="19" name="图片 18"/>
          <p:cNvPicPr>
            <a:picLocks noChangeAspect="1"/>
          </p:cNvPicPr>
          <p:nvPr/>
        </p:nvPicPr>
        <p:blipFill>
          <a:blip r:embed="rId2"/>
          <a:stretch>
            <a:fillRect/>
          </a:stretch>
        </p:blipFill>
        <p:spPr>
          <a:xfrm>
            <a:off x="1" y="0"/>
            <a:ext cx="12193057" cy="664522"/>
          </a:xfrm>
          <a:prstGeom prst="rect">
            <a:avLst/>
          </a:prstGeom>
        </p:spPr>
      </p:pic>
      <p:sp>
        <p:nvSpPr>
          <p:cNvPr id="20" name="矩形 19"/>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1" name="图片 20"/>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22" name="矩形 21"/>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1" name="图片 10"/>
          <p:cNvPicPr>
            <a:picLocks noChangeAspect="1"/>
          </p:cNvPicPr>
          <p:nvPr/>
        </p:nvPicPr>
        <p:blipFill>
          <a:blip r:embed="rId2"/>
          <a:stretch>
            <a:fillRect/>
          </a:stretch>
        </p:blipFill>
        <p:spPr>
          <a:xfrm>
            <a:off x="1" y="0"/>
            <a:ext cx="12193057" cy="664522"/>
          </a:xfrm>
          <a:prstGeom prst="rect">
            <a:avLst/>
          </a:prstGeom>
        </p:spPr>
      </p:pic>
      <p:sp>
        <p:nvSpPr>
          <p:cNvPr id="13" name="矩形 12"/>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5" name="矩形 14"/>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4215154344"/>
      </p:ext>
    </p:extLst>
  </p:cSld>
  <p:clrMapOvr>
    <a:masterClrMapping/>
  </p:clrMapOvr>
  <p:extLst>
    <p:ext uri="{DCECCB84-F9BA-43D5-87BE-67443E8EF086}">
      <p15:sldGuideLst xmlns:p15="http://schemas.microsoft.com/office/powerpoint/2012/main">
        <p15:guide id="1" pos="2880">
          <p15:clr>
            <a:srgbClr val="FBAE40"/>
          </p15:clr>
        </p15:guide>
        <p15:guide id="3" pos="1620">
          <p15:clr>
            <a:srgbClr val="FBAE40"/>
          </p15:clr>
        </p15:guide>
        <p15:guide id="4"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对比-有页码">
    <p:spTree>
      <p:nvGrpSpPr>
        <p:cNvPr id="1" name=""/>
        <p:cNvGrpSpPr/>
        <p:nvPr/>
      </p:nvGrpSpPr>
      <p:grpSpPr>
        <a:xfrm>
          <a:off x="0" y="0"/>
          <a:ext cx="0" cy="0"/>
          <a:chOff x="0" y="0"/>
          <a:chExt cx="0" cy="0"/>
        </a:xfrm>
      </p:grpSpPr>
      <p:pic>
        <p:nvPicPr>
          <p:cNvPr id="15" name="图片 14"/>
          <p:cNvPicPr>
            <a:picLocks noChangeAspect="1"/>
          </p:cNvPicPr>
          <p:nvPr/>
        </p:nvPicPr>
        <p:blipFill>
          <a:blip r:embed="rId2"/>
          <a:stretch>
            <a:fillRect/>
          </a:stretch>
        </p:blipFill>
        <p:spPr>
          <a:xfrm>
            <a:off x="1" y="0"/>
            <a:ext cx="12193057" cy="664522"/>
          </a:xfrm>
          <a:prstGeom prst="rect">
            <a:avLst/>
          </a:prstGeom>
        </p:spPr>
      </p:pic>
      <p:sp>
        <p:nvSpPr>
          <p:cNvPr id="22" name="矩形 21"/>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23" name="图片 2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24" name="矩形 23"/>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文本框 5"/>
          <p:cNvSpPr txBox="1"/>
          <p:nvPr/>
        </p:nvSpPr>
        <p:spPr>
          <a:xfrm>
            <a:off x="11000035" y="313201"/>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5" name="标题 4"/>
          <p:cNvSpPr>
            <a:spLocks noGrp="1"/>
          </p:cNvSpPr>
          <p:nvPr>
            <p:ph type="title" hasCustomPrompt="1"/>
          </p:nvPr>
        </p:nvSpPr>
        <p:spPr>
          <a:xfrm>
            <a:off x="349859" y="960115"/>
            <a:ext cx="5376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p>
        </p:txBody>
      </p:sp>
      <p:cxnSp>
        <p:nvCxnSpPr>
          <p:cNvPr id="3" name="直接连接符 2"/>
          <p:cNvCxnSpPr/>
          <p:nvPr/>
        </p:nvCxnSpPr>
        <p:spPr>
          <a:xfrm flipV="1">
            <a:off x="0" y="1550505"/>
            <a:ext cx="12192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p:nvPr>
        </p:nvSpPr>
        <p:spPr>
          <a:xfrm>
            <a:off x="349859" y="1717675"/>
            <a:ext cx="5376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6" name="内容占位符 15"/>
          <p:cNvSpPr>
            <a:spLocks noGrp="1"/>
          </p:cNvSpPr>
          <p:nvPr>
            <p:ph sz="quarter" idx="11"/>
          </p:nvPr>
        </p:nvSpPr>
        <p:spPr>
          <a:xfrm>
            <a:off x="6381751" y="1717675"/>
            <a:ext cx="5376333"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6381751" y="958297"/>
            <a:ext cx="5376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p>
        </p:txBody>
      </p:sp>
      <p:sp>
        <p:nvSpPr>
          <p:cNvPr id="21" name="灯片编号占位符 8"/>
          <p:cNvSpPr>
            <a:spLocks noGrp="1"/>
          </p:cNvSpPr>
          <p:nvPr>
            <p:ph type="sldNum" sz="quarter" idx="12"/>
          </p:nvPr>
        </p:nvSpPr>
        <p:spPr>
          <a:xfrm>
            <a:off x="11595420" y="313201"/>
            <a:ext cx="649587"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9F2EDDDC-EB56-445D-AFA0-2D4A2E14AC02}" type="slidenum">
              <a:rPr lang="zh-CN" altLang="en-US" smtClean="0"/>
              <a:t>‹#›</a:t>
            </a:fld>
            <a:endParaRPr lang="zh-CN" altLang="en-US"/>
          </a:p>
        </p:txBody>
      </p:sp>
      <p:pic>
        <p:nvPicPr>
          <p:cNvPr id="13" name="图片 12"/>
          <p:cNvPicPr>
            <a:picLocks noChangeAspect="1"/>
          </p:cNvPicPr>
          <p:nvPr/>
        </p:nvPicPr>
        <p:blipFill>
          <a:blip r:embed="rId2"/>
          <a:stretch>
            <a:fillRect/>
          </a:stretch>
        </p:blipFill>
        <p:spPr>
          <a:xfrm>
            <a:off x="1" y="0"/>
            <a:ext cx="12193057" cy="664522"/>
          </a:xfrm>
          <a:prstGeom prst="rect">
            <a:avLst/>
          </a:prstGeom>
        </p:spPr>
      </p:pic>
      <p:sp>
        <p:nvSpPr>
          <p:cNvPr id="14" name="矩形 13"/>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7" name="图片 1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9" name="矩形 18"/>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762674410"/>
      </p:ext>
    </p:extLst>
  </p:cSld>
  <p:clrMapOvr>
    <a:masterClrMapping/>
  </p:clrMapOvr>
  <p:extLst>
    <p:ext uri="{DCECCB84-F9BA-43D5-87BE-67443E8EF086}">
      <p15:sldGuideLst xmlns:p15="http://schemas.microsoft.com/office/powerpoint/2012/main">
        <p15:guide id="1" pos="2880">
          <p15:clr>
            <a:srgbClr val="FBAE40"/>
          </p15:clr>
        </p15:guide>
        <p15:guide id="2" pos="5193">
          <p15:clr>
            <a:srgbClr val="FBAE40"/>
          </p15:clr>
        </p15:guide>
        <p15:guide id="5" pos="1620">
          <p15:clr>
            <a:srgbClr val="FBAE40"/>
          </p15:clr>
        </p15:guide>
        <p15:guide id="6" pos="2921">
          <p15:clr>
            <a:srgbClr val="FBAE40"/>
          </p15:clr>
        </p15:guide>
        <p15:guide id="7" pos="2160">
          <p15:clr>
            <a:srgbClr val="FBAE40"/>
          </p15:clr>
        </p15:guide>
        <p15:guide id="8" pos="389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封面">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7014" y="5815086"/>
            <a:ext cx="3278293" cy="650876"/>
          </a:xfrm>
          <a:prstGeom prst="rect">
            <a:avLst/>
          </a:prstGeom>
        </p:spPr>
      </p:pic>
      <p:sp>
        <p:nvSpPr>
          <p:cNvPr id="2" name="标题 1"/>
          <p:cNvSpPr>
            <a:spLocks noGrp="1"/>
          </p:cNvSpPr>
          <p:nvPr>
            <p:ph type="title"/>
          </p:nvPr>
        </p:nvSpPr>
        <p:spPr>
          <a:xfrm>
            <a:off x="625498" y="4006448"/>
            <a:ext cx="11100025" cy="1114192"/>
          </a:xfrm>
          <a:prstGeom prst="rect">
            <a:avLst/>
          </a:prstGeom>
        </p:spPr>
        <p:txBody>
          <a:bodyPr anchor="ctr">
            <a:noAutofit/>
          </a:bodyPr>
          <a:lstStyle>
            <a:lvl1pPr algn="l">
              <a:lnSpc>
                <a:spcPct val="100000"/>
              </a:lnSpc>
              <a:defRPr sz="4000" b="1">
                <a:solidFill>
                  <a:schemeClr val="bg1"/>
                </a:solidFill>
                <a:latin typeface="+mj-ea"/>
                <a:ea typeface="+mj-ea"/>
              </a:defRPr>
            </a:lvl1pPr>
          </a:lstStyle>
          <a:p>
            <a:r>
              <a:rPr lang="zh-CN" altLang="en-US"/>
              <a:t>单击此处编辑母版标题样式</a:t>
            </a:r>
            <a:endParaRPr lang="zh-CN" altLang="en-US" dirty="0"/>
          </a:p>
        </p:txBody>
      </p:sp>
      <p:sp>
        <p:nvSpPr>
          <p:cNvPr id="6" name="副标题 2"/>
          <p:cNvSpPr>
            <a:spLocks noGrp="1"/>
          </p:cNvSpPr>
          <p:nvPr>
            <p:ph type="subTitle" idx="1"/>
          </p:nvPr>
        </p:nvSpPr>
        <p:spPr>
          <a:xfrm>
            <a:off x="625499" y="5245247"/>
            <a:ext cx="7760477" cy="468179"/>
          </a:xfrm>
        </p:spPr>
        <p:txBody>
          <a:bodyPr anchor="ctr">
            <a:noAutofit/>
          </a:bodyPr>
          <a:lstStyle>
            <a:lvl1pPr marL="0" indent="0" algn="l">
              <a:lnSpc>
                <a:spcPct val="100000"/>
              </a:lnSpc>
              <a:buNone/>
              <a:defRPr lang="zh-CN" altLang="en-US" sz="2400" b="0">
                <a:solidFill>
                  <a:schemeClr val="bg1"/>
                </a:solidFill>
                <a:latin typeface="+mn-ea"/>
                <a:cs typeface="+mj-cs"/>
              </a:defRPr>
            </a:lvl1pPr>
          </a:lstStyle>
          <a:p>
            <a:pPr marL="228600" lvl="0" indent="-228600" algn="ctr">
              <a:lnSpc>
                <a:spcPct val="90000"/>
              </a:lnSpc>
              <a:spcBef>
                <a:spcPct val="0"/>
              </a:spcBef>
            </a:pPr>
            <a:r>
              <a:rPr lang="zh-CN" altLang="en-US"/>
              <a:t>单击以编辑母版副标题样式</a:t>
            </a:r>
            <a:endParaRPr lang="zh-CN" altLang="en-US" dirty="0"/>
          </a:p>
        </p:txBody>
      </p:sp>
      <p:sp>
        <p:nvSpPr>
          <p:cNvPr id="7" name="文本占位符 6"/>
          <p:cNvSpPr>
            <a:spLocks noGrp="1"/>
          </p:cNvSpPr>
          <p:nvPr>
            <p:ph type="body" sz="quarter" idx="10" hasCustomPrompt="1"/>
          </p:nvPr>
        </p:nvSpPr>
        <p:spPr>
          <a:xfrm>
            <a:off x="625499" y="5815087"/>
            <a:ext cx="5545667" cy="499004"/>
          </a:xfrm>
        </p:spPr>
        <p:txBody>
          <a:bodyPr>
            <a:noAutofit/>
          </a:bodyPr>
          <a:lstStyle>
            <a:lvl1pPr marL="0" indent="0">
              <a:lnSpc>
                <a:spcPct val="100000"/>
              </a:lnSpc>
              <a:buNone/>
              <a:defRPr sz="2400">
                <a:solidFill>
                  <a:schemeClr val="bg1"/>
                </a:solidFill>
              </a:defRPr>
            </a:lvl1pPr>
          </a:lstStyle>
          <a:p>
            <a:pPr lvl="0"/>
            <a:r>
              <a:rPr lang="zh-CN" altLang="en-US" dirty="0"/>
              <a:t>单击此处添加日期</a:t>
            </a: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78" t="172" r="40" b="-12"/>
          <a:stretch/>
        </p:blipFill>
        <p:spPr>
          <a:xfrm>
            <a:off x="0" y="1"/>
            <a:ext cx="12192000" cy="3899805"/>
          </a:xfrm>
          <a:prstGeom prst="rect">
            <a:avLst/>
          </a:prstGeom>
          <a:ln>
            <a:noFill/>
          </a:ln>
        </p:spPr>
      </p:pic>
      <p:cxnSp>
        <p:nvCxnSpPr>
          <p:cNvPr id="11" name="直接连接符 10"/>
          <p:cNvCxnSpPr/>
          <p:nvPr/>
        </p:nvCxnSpPr>
        <p:spPr>
          <a:xfrm>
            <a:off x="0" y="3899805"/>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78" t="172" r="40" b="-12"/>
          <a:stretch/>
        </p:blipFill>
        <p:spPr>
          <a:xfrm>
            <a:off x="0" y="1"/>
            <a:ext cx="12192000" cy="3899805"/>
          </a:xfrm>
          <a:prstGeom prst="rect">
            <a:avLst/>
          </a:prstGeom>
          <a:ln>
            <a:noFill/>
          </a:ln>
        </p:spPr>
      </p:pic>
      <p:cxnSp>
        <p:nvCxnSpPr>
          <p:cNvPr id="9" name="直接连接符 8"/>
          <p:cNvCxnSpPr/>
          <p:nvPr/>
        </p:nvCxnSpPr>
        <p:spPr>
          <a:xfrm>
            <a:off x="0" y="3899805"/>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2892237"/>
      </p:ext>
    </p:extLst>
  </p:cSld>
  <p:clrMapOvr>
    <a:masterClrMapping/>
  </p:clrMapOvr>
  <p:extLst>
    <p:ext uri="{DCECCB84-F9BA-43D5-87BE-67443E8EF086}">
      <p15:sldGuideLst xmlns:p15="http://schemas.microsoft.com/office/powerpoint/2012/main">
        <p15:guide id="2" pos="295">
          <p15:clr>
            <a:srgbClr val="FBAE40"/>
          </p15:clr>
        </p15:guide>
        <p15:guide id="3" orient="horz" pos="2160">
          <p15:clr>
            <a:srgbClr val="FBAE40"/>
          </p15:clr>
        </p15:guide>
        <p15:guide id="4" pos="1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封底">
    <p:bg>
      <p:bgPr>
        <a:solidFill>
          <a:schemeClr val="accent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3073"/>
            <a:ext cx="12192000" cy="2811780"/>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966" y="3608990"/>
            <a:ext cx="4029124" cy="799946"/>
          </a:xfrm>
          <a:prstGeom prst="rect">
            <a:avLst/>
          </a:prstGeom>
        </p:spPr>
      </p:pic>
      <p:sp>
        <p:nvSpPr>
          <p:cNvPr id="3" name="标题 2"/>
          <p:cNvSpPr>
            <a:spLocks noGrp="1"/>
          </p:cNvSpPr>
          <p:nvPr>
            <p:ph type="title"/>
          </p:nvPr>
        </p:nvSpPr>
        <p:spPr>
          <a:xfrm>
            <a:off x="650528" y="1371600"/>
            <a:ext cx="11213989" cy="926932"/>
          </a:xfrm>
        </p:spPr>
        <p:txBody>
          <a:bodyPr>
            <a:noAutofit/>
          </a:bodyPr>
          <a:lstStyle>
            <a:lvl1pPr algn="ctr">
              <a:defRPr sz="6600" b="1">
                <a:solidFill>
                  <a:schemeClr val="bg1"/>
                </a:solidFill>
              </a:defRPr>
            </a:lvl1pPr>
          </a:lstStyle>
          <a:p>
            <a:r>
              <a:rPr lang="zh-CN" altLang="en-US"/>
              <a:t>单击此处编辑母版标题样式</a:t>
            </a: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3073"/>
            <a:ext cx="12192000" cy="2811780"/>
          </a:xfrm>
          <a:prstGeom prst="rect">
            <a:avLst/>
          </a:prstGeom>
        </p:spPr>
      </p:pic>
    </p:spTree>
    <p:extLst>
      <p:ext uri="{BB962C8B-B14F-4D97-AF65-F5344CB8AC3E}">
        <p14:creationId xmlns:p14="http://schemas.microsoft.com/office/powerpoint/2010/main" val="2595455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3.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p:nvPicPr>
        <p:blipFill>
          <a:blip r:embed="rId18"/>
          <a:stretch>
            <a:fillRect/>
          </a:stretch>
        </p:blipFill>
        <p:spPr>
          <a:xfrm>
            <a:off x="1" y="0"/>
            <a:ext cx="12193057" cy="664522"/>
          </a:xfrm>
          <a:prstGeom prst="rect">
            <a:avLst/>
          </a:prstGeom>
        </p:spPr>
      </p:pic>
      <p:sp>
        <p:nvSpPr>
          <p:cNvPr id="6" name="文本占位符 5"/>
          <p:cNvSpPr>
            <a:spLocks noGrp="1"/>
          </p:cNvSpPr>
          <p:nvPr>
            <p:ph type="body" idx="1"/>
          </p:nvPr>
        </p:nvSpPr>
        <p:spPr>
          <a:xfrm>
            <a:off x="551292" y="1673352"/>
            <a:ext cx="11120561" cy="4999840"/>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 name="矩形 9"/>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2" name="图片 11"/>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3" name="矩形 12"/>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4" name="图片 13"/>
          <p:cNvPicPr>
            <a:picLocks noChangeAspect="1"/>
          </p:cNvPicPr>
          <p:nvPr/>
        </p:nvPicPr>
        <p:blipFill>
          <a:blip r:embed="rId21"/>
          <a:stretch>
            <a:fillRect/>
          </a:stretch>
        </p:blipFill>
        <p:spPr>
          <a:xfrm>
            <a:off x="0" y="1231683"/>
            <a:ext cx="12192000" cy="332713"/>
          </a:xfrm>
          <a:prstGeom prst="rect">
            <a:avLst/>
          </a:prstGeom>
        </p:spPr>
      </p:pic>
      <p:sp>
        <p:nvSpPr>
          <p:cNvPr id="4" name="标题占位符 3"/>
          <p:cNvSpPr>
            <a:spLocks noGrp="1"/>
          </p:cNvSpPr>
          <p:nvPr>
            <p:ph type="title"/>
          </p:nvPr>
        </p:nvSpPr>
        <p:spPr>
          <a:xfrm>
            <a:off x="551291" y="863021"/>
            <a:ext cx="11213989" cy="701375"/>
          </a:xfrm>
          <a:prstGeom prst="rect">
            <a:avLst/>
          </a:prstGeom>
        </p:spPr>
        <p:txBody>
          <a:bodyPr vert="horz" lIns="91440" tIns="45720" rIns="91440" bIns="45720" rtlCol="0" anchor="ctr">
            <a:normAutofit/>
          </a:bodyPr>
          <a:lstStyle/>
          <a:p>
            <a:r>
              <a:rPr lang="zh-CN" altLang="en-US"/>
              <a:t>单击此处编辑母版标题样式</a:t>
            </a:r>
          </a:p>
        </p:txBody>
      </p:sp>
      <p:pic>
        <p:nvPicPr>
          <p:cNvPr id="9" name="图片 8"/>
          <p:cNvPicPr>
            <a:picLocks noChangeAspect="1"/>
          </p:cNvPicPr>
          <p:nvPr/>
        </p:nvPicPr>
        <p:blipFill>
          <a:blip r:embed="rId18"/>
          <a:stretch>
            <a:fillRect/>
          </a:stretch>
        </p:blipFill>
        <p:spPr>
          <a:xfrm>
            <a:off x="1" y="0"/>
            <a:ext cx="12193057" cy="664522"/>
          </a:xfrm>
          <a:prstGeom prst="rect">
            <a:avLst/>
          </a:prstGeom>
        </p:spPr>
      </p:pic>
      <p:sp>
        <p:nvSpPr>
          <p:cNvPr id="11" name="矩形 10"/>
          <p:cNvSpPr/>
          <p:nvPr/>
        </p:nvSpPr>
        <p:spPr>
          <a:xfrm>
            <a:off x="0" y="6766561"/>
            <a:ext cx="12192000" cy="914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5" name="图片 14"/>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58699" y="168583"/>
            <a:ext cx="2023540" cy="401413"/>
          </a:xfrm>
          <a:prstGeom prst="rect">
            <a:avLst/>
          </a:prstGeom>
        </p:spPr>
      </p:pic>
      <p:sp>
        <p:nvSpPr>
          <p:cNvPr id="16" name="矩形 15"/>
          <p:cNvSpPr/>
          <p:nvPr/>
        </p:nvSpPr>
        <p:spPr>
          <a:xfrm>
            <a:off x="0" y="1"/>
            <a:ext cx="12192000" cy="10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17" name="图片 16"/>
          <p:cNvPicPr>
            <a:picLocks noChangeAspect="1"/>
          </p:cNvPicPr>
          <p:nvPr/>
        </p:nvPicPr>
        <p:blipFill>
          <a:blip r:embed="rId21"/>
          <a:stretch>
            <a:fillRect/>
          </a:stretch>
        </p:blipFill>
        <p:spPr>
          <a:xfrm>
            <a:off x="0" y="1231683"/>
            <a:ext cx="12192000" cy="332713"/>
          </a:xfrm>
          <a:prstGeom prst="rect">
            <a:avLst/>
          </a:prstGeom>
        </p:spPr>
      </p:pic>
    </p:spTree>
    <p:extLst>
      <p:ext uri="{BB962C8B-B14F-4D97-AF65-F5344CB8AC3E}">
        <p14:creationId xmlns:p14="http://schemas.microsoft.com/office/powerpoint/2010/main" val="7230192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med">
    <p:push/>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TFS: A Transparent File System for Contributory Storage</a:t>
            </a:r>
            <a:endParaRPr lang="zh-CN" altLang="en-US" dirty="0">
              <a:latin typeface="Times New Roman" panose="02020603050405020304" pitchFamily="18" charset="0"/>
              <a:cs typeface="Times New Roman" panose="02020603050405020304" pitchFamily="18" charset="0"/>
            </a:endParaRPr>
          </a:p>
        </p:txBody>
      </p:sp>
      <p:sp>
        <p:nvSpPr>
          <p:cNvPr id="3" name="副标题 2"/>
          <p:cNvSpPr>
            <a:spLocks noGrp="1"/>
          </p:cNvSpPr>
          <p:nvPr>
            <p:ph type="subTitle" idx="1"/>
          </p:nvPr>
        </p:nvSpPr>
        <p:spPr>
          <a:xfrm>
            <a:off x="713154" y="5160921"/>
            <a:ext cx="9947031" cy="1302401"/>
          </a:xfrm>
        </p:spPr>
        <p:txBody>
          <a:bodyPr/>
          <a:lstStyle/>
          <a:p>
            <a:r>
              <a:rPr lang="zh-CN" altLang="en-US" sz="2000" dirty="0"/>
              <a:t>黄子昂   王见思   方俊杰</a:t>
            </a:r>
            <a:r>
              <a:rPr lang="en-US" altLang="zh-CN" sz="2000" dirty="0"/>
              <a:t>  </a:t>
            </a:r>
            <a:r>
              <a:rPr lang="zh-CN" altLang="en-US" sz="2000" dirty="0"/>
              <a:t>张政童  袁卓</a:t>
            </a:r>
          </a:p>
        </p:txBody>
      </p:sp>
    </p:spTree>
    <p:extLst>
      <p:ext uri="{BB962C8B-B14F-4D97-AF65-F5344CB8AC3E}">
        <p14:creationId xmlns:p14="http://schemas.microsoft.com/office/powerpoint/2010/main" val="358671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Freeform 10"/>
          <p:cNvSpPr>
            <a:spLocks/>
          </p:cNvSpPr>
          <p:nvPr userDrawn="1"/>
        </p:nvSpPr>
        <p:spPr bwMode="auto">
          <a:xfrm>
            <a:off x="3365536"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 name="文本框 4"/>
          <p:cNvSpPr txBox="1"/>
          <p:nvPr userDrawn="1"/>
        </p:nvSpPr>
        <p:spPr>
          <a:xfrm>
            <a:off x="3595646" y="1303550"/>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7" name="直接连接符 6"/>
          <p:cNvCxnSpPr>
            <a:stCxn id="4" idx="6"/>
          </p:cNvCxnSpPr>
          <p:nvPr/>
        </p:nvCxnSpPr>
        <p:spPr>
          <a:xfrm>
            <a:off x="4058033" y="1711215"/>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439073" y="1274735"/>
            <a:ext cx="438739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Background</a:t>
            </a:r>
            <a:endParaRPr lang="zh-CN" altLang="en-US" sz="2400" dirty="0">
              <a:latin typeface="Times New Roman" panose="02020603050405020304" pitchFamily="18" charset="0"/>
              <a:cs typeface="Times New Roman" panose="02020603050405020304" pitchFamily="18" charset="0"/>
            </a:endParaRPr>
          </a:p>
        </p:txBody>
      </p:sp>
      <p:sp>
        <p:nvSpPr>
          <p:cNvPr id="13" name="Freeform 10"/>
          <p:cNvSpPr>
            <a:spLocks/>
          </p:cNvSpPr>
          <p:nvPr userDrawn="1"/>
        </p:nvSpPr>
        <p:spPr bwMode="auto">
          <a:xfrm>
            <a:off x="3365536" y="2287330"/>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4" name="文本框 13"/>
          <p:cNvSpPr txBox="1"/>
          <p:nvPr userDrawn="1"/>
        </p:nvSpPr>
        <p:spPr>
          <a:xfrm>
            <a:off x="3595646" y="2223523"/>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5" name="直接连接符 14"/>
          <p:cNvCxnSpPr>
            <a:stCxn id="13" idx="6"/>
          </p:cNvCxnSpPr>
          <p:nvPr/>
        </p:nvCxnSpPr>
        <p:spPr>
          <a:xfrm>
            <a:off x="4058033" y="2631188"/>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4439073" y="2194708"/>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Design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8" name="Freeform 10"/>
          <p:cNvSpPr>
            <a:spLocks/>
          </p:cNvSpPr>
          <p:nvPr userDrawn="1"/>
        </p:nvSpPr>
        <p:spPr bwMode="auto">
          <a:xfrm>
            <a:off x="3365536" y="320730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9" name="文本框 18"/>
          <p:cNvSpPr txBox="1"/>
          <p:nvPr userDrawn="1"/>
        </p:nvSpPr>
        <p:spPr>
          <a:xfrm>
            <a:off x="3595646" y="3143496"/>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0" name="直接连接符 19"/>
          <p:cNvCxnSpPr>
            <a:stCxn id="18" idx="6"/>
          </p:cNvCxnSpPr>
          <p:nvPr/>
        </p:nvCxnSpPr>
        <p:spPr>
          <a:xfrm>
            <a:off x="4058033" y="355116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439073" y="3114681"/>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Analysis </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23" name="Freeform 10"/>
          <p:cNvSpPr>
            <a:spLocks/>
          </p:cNvSpPr>
          <p:nvPr userDrawn="1"/>
        </p:nvSpPr>
        <p:spPr bwMode="auto">
          <a:xfrm>
            <a:off x="3365536" y="4127276"/>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24" name="文本框 23"/>
          <p:cNvSpPr txBox="1"/>
          <p:nvPr userDrawn="1"/>
        </p:nvSpPr>
        <p:spPr>
          <a:xfrm>
            <a:off x="3595646" y="4063469"/>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5" name="直接连接符 24"/>
          <p:cNvCxnSpPr>
            <a:stCxn id="23" idx="6"/>
          </p:cNvCxnSpPr>
          <p:nvPr/>
        </p:nvCxnSpPr>
        <p:spPr>
          <a:xfrm>
            <a:off x="4058033" y="4471134"/>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4439073" y="4034654"/>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Evaluation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22" name="Freeform 10">
            <a:extLst>
              <a:ext uri="{FF2B5EF4-FFF2-40B4-BE49-F238E27FC236}">
                <a16:creationId xmlns:a16="http://schemas.microsoft.com/office/drawing/2014/main" id="{410C74D6-DD4A-413D-8D49-178E999DAE5D}"/>
              </a:ext>
            </a:extLst>
          </p:cNvPr>
          <p:cNvSpPr>
            <a:spLocks/>
          </p:cNvSpPr>
          <p:nvPr/>
        </p:nvSpPr>
        <p:spPr bwMode="auto">
          <a:xfrm>
            <a:off x="3365536" y="5047249"/>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27" name="文本框 26">
            <a:extLst>
              <a:ext uri="{FF2B5EF4-FFF2-40B4-BE49-F238E27FC236}">
                <a16:creationId xmlns:a16="http://schemas.microsoft.com/office/drawing/2014/main" id="{71105C99-625A-480C-BBD8-C2C284197312}"/>
              </a:ext>
            </a:extLst>
          </p:cNvPr>
          <p:cNvSpPr txBox="1"/>
          <p:nvPr/>
        </p:nvSpPr>
        <p:spPr>
          <a:xfrm>
            <a:off x="3595646" y="4983442"/>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8" name="直接连接符 27">
            <a:extLst>
              <a:ext uri="{FF2B5EF4-FFF2-40B4-BE49-F238E27FC236}">
                <a16:creationId xmlns:a16="http://schemas.microsoft.com/office/drawing/2014/main" id="{80F96A3C-47E9-4166-8BB5-000F9ED34822}"/>
              </a:ext>
            </a:extLst>
          </p:cNvPr>
          <p:cNvCxnSpPr>
            <a:stCxn id="22" idx="6"/>
          </p:cNvCxnSpPr>
          <p:nvPr/>
        </p:nvCxnSpPr>
        <p:spPr>
          <a:xfrm>
            <a:off x="4058033" y="5391107"/>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A5AE97BF-CF09-496D-A525-828683E0B4E4}"/>
              </a:ext>
            </a:extLst>
          </p:cNvPr>
          <p:cNvSpPr txBox="1"/>
          <p:nvPr/>
        </p:nvSpPr>
        <p:spPr>
          <a:xfrm>
            <a:off x="4439073" y="4954627"/>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Conclusion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66940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latin typeface="Times New Roman" panose="02020603050405020304" pitchFamily="18" charset="0"/>
                <a:cs typeface="Times New Roman" panose="02020603050405020304" pitchFamily="18" charset="0"/>
              </a:rPr>
              <a:t>Contributory Application – contribute local resource for others</a:t>
            </a:r>
            <a:endParaRPr lang="zh-CN" altLang="en-US"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Background</a:t>
            </a:r>
            <a:endParaRPr lang="zh-CN" altLang="en-US" dirty="0">
              <a:latin typeface="Times New Roman" panose="02020603050405020304" pitchFamily="18" charset="0"/>
              <a:cs typeface="Times New Roman" panose="02020603050405020304" pitchFamily="18" charset="0"/>
            </a:endParaRPr>
          </a:p>
        </p:txBody>
      </p:sp>
      <p:pic>
        <p:nvPicPr>
          <p:cNvPr id="1030" name="Picture 6" descr="Index of /wp-content/uploads/2016/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54935" y="2273723"/>
            <a:ext cx="3966648" cy="169243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net. All about cryptocurrency - BitcoinWi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155" y="2626603"/>
            <a:ext cx="45339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ynic + Folding@Home – Cynic Projec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251" y="4782306"/>
            <a:ext cx="2625203" cy="175868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TI@home Going into Hibernation | SETI Institut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09905" y="4465254"/>
            <a:ext cx="3227970" cy="18007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OceanSto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36773" y="2932250"/>
            <a:ext cx="227647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572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r>
              <a:rPr lang="en-US" altLang="zh-CN" sz="2400" dirty="0">
                <a:latin typeface="Times New Roman" panose="02020603050405020304" pitchFamily="18" charset="0"/>
                <a:cs typeface="Times New Roman" panose="02020603050405020304" pitchFamily="18" charset="0"/>
              </a:rPr>
              <a:t>Many user</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s disk are half empty [Douceur 99, Huang 05]</a:t>
            </a:r>
          </a:p>
          <a:p>
            <a:pPr lvl="1"/>
            <a:r>
              <a:rPr lang="en-US" altLang="zh-CN" sz="2000" dirty="0">
                <a:latin typeface="Times New Roman" panose="02020603050405020304" pitchFamily="18" charset="0"/>
                <a:cs typeface="Times New Roman" panose="02020603050405020304" pitchFamily="18" charset="0"/>
              </a:rPr>
              <a:t>More than 50 GB</a:t>
            </a:r>
          </a:p>
          <a:p>
            <a:r>
              <a:rPr lang="en-US" altLang="zh-CN" sz="2400" dirty="0">
                <a:latin typeface="Times New Roman" panose="02020603050405020304" pitchFamily="18" charset="0"/>
                <a:cs typeface="Times New Roman" panose="02020603050405020304" pitchFamily="18" charset="0"/>
              </a:rPr>
              <a:t>Diverse contributory storage applications</a:t>
            </a:r>
          </a:p>
          <a:p>
            <a:pPr lvl="1"/>
            <a:r>
              <a:rPr lang="en-US" altLang="zh-CN" sz="2000" dirty="0">
                <a:latin typeface="Times New Roman" panose="02020603050405020304" pitchFamily="18" charset="0"/>
                <a:cs typeface="Times New Roman" panose="02020603050405020304" pitchFamily="18" charset="0"/>
              </a:rPr>
              <a:t>Backup and archival storage: </a:t>
            </a:r>
            <a:r>
              <a:rPr lang="en-US" altLang="zh-CN" sz="2000" dirty="0" err="1">
                <a:latin typeface="Times New Roman" panose="02020603050405020304" pitchFamily="18" charset="0"/>
                <a:cs typeface="Times New Roman" panose="02020603050405020304" pitchFamily="18" charset="0"/>
              </a:rPr>
              <a:t>OceanStore</a:t>
            </a:r>
            <a:r>
              <a:rPr lang="en-US" altLang="zh-CN" sz="2000" dirty="0">
                <a:latin typeface="Times New Roman" panose="02020603050405020304" pitchFamily="18" charset="0"/>
                <a:cs typeface="Times New Roman" panose="02020603050405020304" pitchFamily="18" charset="0"/>
              </a:rPr>
              <a:t>, PAST, Pastiche</a:t>
            </a:r>
          </a:p>
          <a:p>
            <a:pPr lvl="1"/>
            <a:r>
              <a:rPr lang="en-US" altLang="zh-CN" sz="2000" dirty="0" err="1">
                <a:latin typeface="Times New Roman" panose="02020603050405020304" pitchFamily="18" charset="0"/>
                <a:cs typeface="Times New Roman" panose="02020603050405020304" pitchFamily="18" charset="0"/>
              </a:rPr>
              <a:t>Serverless</a:t>
            </a:r>
            <a:r>
              <a:rPr lang="en-US" altLang="zh-CN" sz="2000" dirty="0">
                <a:latin typeface="Times New Roman" panose="02020603050405020304" pitchFamily="18" charset="0"/>
                <a:cs typeface="Times New Roman" panose="02020603050405020304" pitchFamily="18" charset="0"/>
              </a:rPr>
              <a:t> network file systems: CFS, </a:t>
            </a:r>
            <a:r>
              <a:rPr lang="en-US" altLang="zh-CN" sz="2000" dirty="0" err="1">
                <a:latin typeface="Times New Roman" panose="02020603050405020304" pitchFamily="18" charset="0"/>
                <a:cs typeface="Times New Roman" panose="02020603050405020304" pitchFamily="18" charset="0"/>
              </a:rPr>
              <a:t>Farsite</a:t>
            </a:r>
            <a:r>
              <a:rPr lang="en-US" altLang="zh-CN" sz="2000" dirty="0">
                <a:latin typeface="Times New Roman" panose="02020603050405020304" pitchFamily="18" charset="0"/>
                <a:cs typeface="Times New Roman" panose="02020603050405020304" pitchFamily="18" charset="0"/>
              </a:rPr>
              <a:t>, Pasta</a:t>
            </a:r>
          </a:p>
          <a:p>
            <a:pPr lvl="1"/>
            <a:r>
              <a:rPr lang="en-US" altLang="zh-CN" sz="2000" dirty="0">
                <a:latin typeface="Times New Roman" panose="02020603050405020304" pitchFamily="18" charset="0"/>
                <a:cs typeface="Times New Roman" panose="02020603050405020304" pitchFamily="18" charset="0"/>
              </a:rPr>
              <a:t>Anonymous publication: Freenet</a:t>
            </a:r>
          </a:p>
          <a:p>
            <a:r>
              <a:rPr lang="en-US" altLang="zh-CN" sz="2400" dirty="0">
                <a:latin typeface="Times New Roman" panose="02020603050405020304" pitchFamily="18" charset="0"/>
                <a:cs typeface="Times New Roman" panose="02020603050405020304" pitchFamily="18" charset="0"/>
              </a:rPr>
              <a:t>Contributed storage can be incredibly large</a:t>
            </a:r>
          </a:p>
          <a:p>
            <a:pPr lvl="1"/>
            <a:r>
              <a:rPr lang="en-US" altLang="zh-CN" sz="2000" dirty="0" err="1">
                <a:latin typeface="Times New Roman" panose="02020603050405020304" pitchFamily="18" charset="0"/>
                <a:cs typeface="Times New Roman" panose="02020603050405020304" pitchFamily="18" charset="0"/>
              </a:rPr>
              <a:t>Folding@home</a:t>
            </a:r>
            <a:endParaRPr lang="en-US" altLang="zh-CN" sz="2000" dirty="0">
              <a:latin typeface="Times New Roman" panose="02020603050405020304" pitchFamily="18" charset="0"/>
              <a:cs typeface="Times New Roman" panose="02020603050405020304" pitchFamily="18" charset="0"/>
            </a:endParaRPr>
          </a:p>
          <a:p>
            <a:pPr lvl="1"/>
            <a:r>
              <a:rPr lang="en-US" altLang="zh-CN" sz="2000" dirty="0">
                <a:latin typeface="Times New Roman" panose="02020603050405020304" pitchFamily="18" charset="0"/>
                <a:cs typeface="Times New Roman" panose="02020603050405020304" pitchFamily="18" charset="0"/>
              </a:rPr>
              <a:t>contributed storage can reach 1.7 PB if every user contributes 10 GB</a:t>
            </a:r>
          </a:p>
          <a:p>
            <a:pPr lvl="1"/>
            <a:endParaRPr lang="zh-CN" altLang="en-US" sz="16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Contributory Storage</a:t>
            </a:r>
            <a:endParaRPr lang="zh-CN" altLang="en-US"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7699470" y="2340907"/>
            <a:ext cx="4122113" cy="3070336"/>
          </a:xfrm>
          <a:prstGeom prst="rect">
            <a:avLst/>
          </a:prstGeom>
        </p:spPr>
      </p:pic>
    </p:spTree>
    <p:extLst>
      <p:ext uri="{BB962C8B-B14F-4D97-AF65-F5344CB8AC3E}">
        <p14:creationId xmlns:p14="http://schemas.microsoft.com/office/powerpoint/2010/main" val="2243020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r>
              <a:rPr lang="en-US" altLang="zh-CN" sz="2800" dirty="0">
                <a:latin typeface="Times New Roman" panose="02020603050405020304" pitchFamily="18" charset="0"/>
                <a:cs typeface="Times New Roman" panose="02020603050405020304" pitchFamily="18" charset="0"/>
              </a:rPr>
              <a:t>Loss of disk space</a:t>
            </a:r>
          </a:p>
          <a:p>
            <a:r>
              <a:rPr lang="en-US" altLang="zh-CN" sz="2800" dirty="0">
                <a:latin typeface="Times New Roman" panose="02020603050405020304" pitchFamily="18" charset="0"/>
                <a:cs typeface="Times New Roman" panose="02020603050405020304" pitchFamily="18" charset="0"/>
              </a:rPr>
              <a:t>Performance impact</a:t>
            </a:r>
          </a:p>
          <a:p>
            <a:pPr lvl="1"/>
            <a:r>
              <a:rPr lang="en-US" altLang="zh-CN" sz="2800" dirty="0">
                <a:latin typeface="Times New Roman" panose="02020603050405020304" pitchFamily="18" charset="0"/>
                <a:cs typeface="Times New Roman" panose="02020603050405020304" pitchFamily="18" charset="0"/>
              </a:rPr>
              <a:t>Fragmentation</a:t>
            </a:r>
            <a:endParaRPr lang="zh-CN" altLang="en-US" sz="2800" dirty="0">
              <a:latin typeface="Times New Roman" panose="02020603050405020304" pitchFamily="18" charset="0"/>
              <a:cs typeface="Times New Roman" panose="02020603050405020304" pitchFamily="18" charset="0"/>
            </a:endParaRPr>
          </a:p>
          <a:p>
            <a:pPr lvl="1"/>
            <a:endParaRPr lang="en-US" altLang="zh-CN" sz="2600" dirty="0">
              <a:latin typeface="Times New Roman" panose="02020603050405020304" pitchFamily="18" charset="0"/>
              <a:cs typeface="Times New Roman" panose="02020603050405020304" pitchFamily="18" charset="0"/>
            </a:endParaRPr>
          </a:p>
          <a:p>
            <a:r>
              <a:rPr lang="en-US" altLang="zh-CN" sz="2800" dirty="0">
                <a:latin typeface="Times New Roman" panose="02020603050405020304" pitchFamily="18" charset="0"/>
                <a:cs typeface="Times New Roman" panose="02020603050405020304" pitchFamily="18" charset="0"/>
              </a:rPr>
              <a:t>=&gt; Contributory application can use very little disk space</a:t>
            </a:r>
          </a:p>
          <a:p>
            <a:pPr lvl="1"/>
            <a:r>
              <a:rPr lang="en-US" altLang="zh-CN" sz="2600" dirty="0">
                <a:latin typeface="Times New Roman" panose="02020603050405020304" pitchFamily="18" charset="0"/>
                <a:cs typeface="Times New Roman" panose="02020603050405020304" pitchFamily="18" charset="0"/>
              </a:rPr>
              <a:t>Freenet uses 1GB by default</a:t>
            </a: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Contributory Storage Application</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8328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Contributory Storage Application</a:t>
            </a:r>
            <a:endParaRPr lang="zh-CN" altLang="en-US" dirty="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1950675" y="2260658"/>
            <a:ext cx="3266782" cy="3131233"/>
            <a:chOff x="1226046" y="2067341"/>
            <a:chExt cx="3266782" cy="3131233"/>
          </a:xfrm>
        </p:grpSpPr>
        <p:pic>
          <p:nvPicPr>
            <p:cNvPr id="2050" name="Picture 2" descr="File:Sample User Icon.png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746" y="2067341"/>
              <a:ext cx="2997082" cy="2997083"/>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1226046" y="4736909"/>
              <a:ext cx="307167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Space &amp; Performance</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7" name="组合 6"/>
          <p:cNvGrpSpPr/>
          <p:nvPr/>
        </p:nvGrpSpPr>
        <p:grpSpPr>
          <a:xfrm>
            <a:off x="6375354" y="2540000"/>
            <a:ext cx="4533900" cy="2851891"/>
            <a:chOff x="7287683" y="2346683"/>
            <a:chExt cx="4533900" cy="2851891"/>
          </a:xfrm>
        </p:grpSpPr>
        <p:pic>
          <p:nvPicPr>
            <p:cNvPr id="5" name="Picture 8" descr="Freenet. All about cryptocurrency - BitcoinWik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683" y="2346683"/>
              <a:ext cx="4533900" cy="2438400"/>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9010445" y="4736909"/>
              <a:ext cx="954107"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Space</a:t>
              </a:r>
            </a:p>
          </p:txBody>
        </p:sp>
      </p:grpSp>
    </p:spTree>
    <p:extLst>
      <p:ext uri="{BB962C8B-B14F-4D97-AF65-F5344CB8AC3E}">
        <p14:creationId xmlns:p14="http://schemas.microsoft.com/office/powerpoint/2010/main" val="447765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骷髅头icon”的图片搜索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0203" y="5084790"/>
            <a:ext cx="986499" cy="986499"/>
          </a:xfrm>
          <a:prstGeom prst="rect">
            <a:avLst/>
          </a:prstGeom>
          <a:noFill/>
          <a:extLst>
            <a:ext uri="{909E8E84-426E-40DD-AFC4-6F175D3DCCD1}">
              <a14:hiddenFill xmlns:a14="http://schemas.microsoft.com/office/drawing/2010/main">
                <a:solidFill>
                  <a:srgbClr val="FFFFFF"/>
                </a:solidFill>
              </a14:hiddenFill>
            </a:ext>
          </a:extLst>
        </p:spPr>
      </p:pic>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Contributory Storage Application</a:t>
            </a:r>
            <a:endParaRPr lang="zh-CN" altLang="en-US" dirty="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1950675" y="2260658"/>
            <a:ext cx="3266782" cy="3131233"/>
            <a:chOff x="1226046" y="2067341"/>
            <a:chExt cx="3266782" cy="3131233"/>
          </a:xfrm>
        </p:grpSpPr>
        <p:pic>
          <p:nvPicPr>
            <p:cNvPr id="2050" name="Picture 2" descr="File:Sample User Icon.png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746" y="2067341"/>
              <a:ext cx="2997082" cy="2997083"/>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1226046" y="4736909"/>
              <a:ext cx="307167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Space &amp; Performance</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grpSp>
        <p:nvGrpSpPr>
          <p:cNvPr id="7" name="组合 6"/>
          <p:cNvGrpSpPr/>
          <p:nvPr/>
        </p:nvGrpSpPr>
        <p:grpSpPr>
          <a:xfrm>
            <a:off x="6375354" y="2540000"/>
            <a:ext cx="4533900" cy="2851891"/>
            <a:chOff x="7287683" y="2346683"/>
            <a:chExt cx="4533900" cy="2851891"/>
          </a:xfrm>
        </p:grpSpPr>
        <p:pic>
          <p:nvPicPr>
            <p:cNvPr id="5" name="Picture 8" descr="Freenet. All about cryptocurrency - BitcoinWik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7683" y="2346683"/>
              <a:ext cx="4533900" cy="2438400"/>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9010445" y="4736909"/>
              <a:ext cx="954107"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Space</a:t>
              </a:r>
            </a:p>
          </p:txBody>
        </p:sp>
      </p:grpSp>
      <p:sp>
        <p:nvSpPr>
          <p:cNvPr id="13" name="文本框 12"/>
          <p:cNvSpPr txBox="1"/>
          <p:nvPr/>
        </p:nvSpPr>
        <p:spPr>
          <a:xfrm>
            <a:off x="2515562" y="5984300"/>
            <a:ext cx="6383479" cy="461665"/>
          </a:xfrm>
          <a:prstGeom prst="rect">
            <a:avLst/>
          </a:prstGeom>
          <a:noFill/>
        </p:spPr>
        <p:txBody>
          <a:bodyPr wrap="none" rtlCol="0">
            <a:spAutoFit/>
          </a:bodyPr>
          <a:lstStyle/>
          <a:p>
            <a:r>
              <a:rPr lang="en-US" altLang="zh-CN" sz="24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Performance of contributory app &amp; bandwidth</a:t>
            </a:r>
          </a:p>
        </p:txBody>
      </p:sp>
    </p:spTree>
    <p:extLst>
      <p:ext uri="{BB962C8B-B14F-4D97-AF65-F5344CB8AC3E}">
        <p14:creationId xmlns:p14="http://schemas.microsoft.com/office/powerpoint/2010/main" val="343544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r>
              <a:rPr lang="en-US" altLang="zh-CN" sz="2400" dirty="0">
                <a:latin typeface="Times New Roman" panose="02020603050405020304" pitchFamily="18" charset="0"/>
                <a:cs typeface="Times New Roman" panose="02020603050405020304" pitchFamily="18" charset="0"/>
              </a:rPr>
              <a:t>Ordinary file &amp; </a:t>
            </a:r>
            <a:r>
              <a:rPr lang="en-US" altLang="zh-CN" sz="2400" dirty="0">
                <a:solidFill>
                  <a:srgbClr val="FF0000"/>
                </a:solidFill>
                <a:latin typeface="Times New Roman" panose="02020603050405020304" pitchFamily="18" charset="0"/>
                <a:cs typeface="Times New Roman" panose="02020603050405020304" pitchFamily="18" charset="0"/>
              </a:rPr>
              <a:t>Transparent file</a:t>
            </a:r>
          </a:p>
          <a:p>
            <a:r>
              <a:rPr lang="en-US" altLang="zh-CN" sz="2400" dirty="0">
                <a:latin typeface="Times New Roman" panose="02020603050405020304" pitchFamily="18" charset="0"/>
                <a:cs typeface="Times New Roman" panose="02020603050405020304" pitchFamily="18" charset="0"/>
              </a:rPr>
              <a:t>Contributory application can use </a:t>
            </a:r>
            <a:r>
              <a:rPr lang="en-US" altLang="zh-CN" sz="2400" dirty="0">
                <a:solidFill>
                  <a:srgbClr val="FF0000"/>
                </a:solidFill>
                <a:latin typeface="Times New Roman" panose="02020603050405020304" pitchFamily="18" charset="0"/>
                <a:cs typeface="Times New Roman" panose="02020603050405020304" pitchFamily="18" charset="0"/>
              </a:rPr>
              <a:t>all free disk space</a:t>
            </a:r>
          </a:p>
          <a:p>
            <a:r>
              <a:rPr lang="en-US" altLang="zh-CN" sz="2400" dirty="0">
                <a:latin typeface="Times New Roman" panose="02020603050405020304" pitchFamily="18" charset="0"/>
                <a:cs typeface="Times New Roman" panose="02020603050405020304" pitchFamily="18" charset="0"/>
              </a:rPr>
              <a:t>User can use </a:t>
            </a:r>
            <a:r>
              <a:rPr lang="en-US" altLang="zh-CN" sz="2400" dirty="0">
                <a:solidFill>
                  <a:srgbClr val="FF0000"/>
                </a:solidFill>
                <a:latin typeface="Times New Roman" panose="02020603050405020304" pitchFamily="18" charset="0"/>
                <a:cs typeface="Times New Roman" panose="02020603050405020304" pitchFamily="18" charset="0"/>
              </a:rPr>
              <a:t>all disk space</a:t>
            </a:r>
            <a:endParaRPr lang="en-US" altLang="zh-CN" sz="2400" dirty="0">
              <a:latin typeface="Times New Roman" panose="02020603050405020304" pitchFamily="18" charset="0"/>
              <a:cs typeface="Times New Roman" panose="02020603050405020304" pitchFamily="18" charset="0"/>
            </a:endParaRPr>
          </a:p>
          <a:p>
            <a:r>
              <a:rPr lang="en-US" altLang="zh-CN" sz="2400" dirty="0">
                <a:latin typeface="Times New Roman" panose="02020603050405020304" pitchFamily="18" charset="0"/>
                <a:cs typeface="Times New Roman" panose="02020603050405020304" pitchFamily="18" charset="0"/>
              </a:rPr>
              <a:t>Performance loss is limited</a:t>
            </a:r>
          </a:p>
          <a:p>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TFS</a:t>
            </a:r>
            <a:endParaRPr lang="zh-CN" altLang="en-US"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5605616" y="2712232"/>
            <a:ext cx="6215967" cy="3894944"/>
          </a:xfrm>
          <a:prstGeom prst="rect">
            <a:avLst/>
          </a:prstGeom>
        </p:spPr>
      </p:pic>
    </p:spTree>
    <p:extLst>
      <p:ext uri="{BB962C8B-B14F-4D97-AF65-F5344CB8AC3E}">
        <p14:creationId xmlns:p14="http://schemas.microsoft.com/office/powerpoint/2010/main" val="162822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目录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Freeform 10"/>
          <p:cNvSpPr>
            <a:spLocks/>
          </p:cNvSpPr>
          <p:nvPr userDrawn="1"/>
        </p:nvSpPr>
        <p:spPr bwMode="auto">
          <a:xfrm>
            <a:off x="3365536"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 name="文本框 4"/>
          <p:cNvSpPr txBox="1"/>
          <p:nvPr userDrawn="1"/>
        </p:nvSpPr>
        <p:spPr>
          <a:xfrm>
            <a:off x="3595646" y="1303550"/>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Freeform 10"/>
          <p:cNvSpPr>
            <a:spLocks/>
          </p:cNvSpPr>
          <p:nvPr userDrawn="1"/>
        </p:nvSpPr>
        <p:spPr bwMode="auto">
          <a:xfrm>
            <a:off x="3365536" y="2287330"/>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4" name="文本框 13"/>
          <p:cNvSpPr txBox="1"/>
          <p:nvPr userDrawn="1"/>
        </p:nvSpPr>
        <p:spPr>
          <a:xfrm>
            <a:off x="3595646" y="2223523"/>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Freeform 10"/>
          <p:cNvSpPr>
            <a:spLocks/>
          </p:cNvSpPr>
          <p:nvPr userDrawn="1"/>
        </p:nvSpPr>
        <p:spPr bwMode="auto">
          <a:xfrm>
            <a:off x="3365536" y="320730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9" name="文本框 18"/>
          <p:cNvSpPr txBox="1"/>
          <p:nvPr userDrawn="1"/>
        </p:nvSpPr>
        <p:spPr>
          <a:xfrm>
            <a:off x="3595646" y="3143496"/>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Freeform 10"/>
          <p:cNvSpPr>
            <a:spLocks/>
          </p:cNvSpPr>
          <p:nvPr userDrawn="1"/>
        </p:nvSpPr>
        <p:spPr bwMode="auto">
          <a:xfrm>
            <a:off x="3365536" y="4127276"/>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24" name="文本框 23"/>
          <p:cNvSpPr txBox="1"/>
          <p:nvPr userDrawn="1"/>
        </p:nvSpPr>
        <p:spPr>
          <a:xfrm>
            <a:off x="3595646" y="4063469"/>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2" name="直接连接符 21">
            <a:extLst>
              <a:ext uri="{FF2B5EF4-FFF2-40B4-BE49-F238E27FC236}">
                <a16:creationId xmlns:a16="http://schemas.microsoft.com/office/drawing/2014/main" id="{31F95FB1-6863-4D6E-8ADC-DB3809D30657}"/>
              </a:ext>
            </a:extLst>
          </p:cNvPr>
          <p:cNvCxnSpPr/>
          <p:nvPr/>
        </p:nvCxnSpPr>
        <p:spPr>
          <a:xfrm>
            <a:off x="4058033" y="1711215"/>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1A3D9507-887F-4F24-8777-718D87C0FA1C}"/>
              </a:ext>
            </a:extLst>
          </p:cNvPr>
          <p:cNvSpPr txBox="1"/>
          <p:nvPr/>
        </p:nvSpPr>
        <p:spPr>
          <a:xfrm>
            <a:off x="4439073" y="1274735"/>
            <a:ext cx="438739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Background</a:t>
            </a:r>
            <a:endParaRPr lang="zh-CN" altLang="en-US" sz="2400" dirty="0">
              <a:latin typeface="Times New Roman" panose="02020603050405020304" pitchFamily="18" charset="0"/>
              <a:cs typeface="Times New Roman" panose="02020603050405020304" pitchFamily="18" charset="0"/>
            </a:endParaRPr>
          </a:p>
        </p:txBody>
      </p:sp>
      <p:cxnSp>
        <p:nvCxnSpPr>
          <p:cNvPr id="28" name="直接连接符 27">
            <a:extLst>
              <a:ext uri="{FF2B5EF4-FFF2-40B4-BE49-F238E27FC236}">
                <a16:creationId xmlns:a16="http://schemas.microsoft.com/office/drawing/2014/main" id="{8DD1973B-F368-42F4-B8F6-C0C5E48E1394}"/>
              </a:ext>
            </a:extLst>
          </p:cNvPr>
          <p:cNvCxnSpPr/>
          <p:nvPr/>
        </p:nvCxnSpPr>
        <p:spPr>
          <a:xfrm>
            <a:off x="4058033" y="2631188"/>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46EAFCF4-A13C-4C87-BF0E-EC7C6FB10C17}"/>
              </a:ext>
            </a:extLst>
          </p:cNvPr>
          <p:cNvSpPr txBox="1"/>
          <p:nvPr/>
        </p:nvSpPr>
        <p:spPr>
          <a:xfrm>
            <a:off x="4439073" y="2194708"/>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Design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0" name="直接连接符 29">
            <a:extLst>
              <a:ext uri="{FF2B5EF4-FFF2-40B4-BE49-F238E27FC236}">
                <a16:creationId xmlns:a16="http://schemas.microsoft.com/office/drawing/2014/main" id="{8F853123-17EE-4079-88D2-93F19E443EBE}"/>
              </a:ext>
            </a:extLst>
          </p:cNvPr>
          <p:cNvCxnSpPr/>
          <p:nvPr/>
        </p:nvCxnSpPr>
        <p:spPr>
          <a:xfrm>
            <a:off x="4058033" y="355116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1EBE349E-21DA-4866-BDCD-921FEA5CFAEE}"/>
              </a:ext>
            </a:extLst>
          </p:cNvPr>
          <p:cNvSpPr txBox="1"/>
          <p:nvPr/>
        </p:nvSpPr>
        <p:spPr>
          <a:xfrm>
            <a:off x="4439073" y="3114681"/>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Analysis </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2" name="直接连接符 31">
            <a:extLst>
              <a:ext uri="{FF2B5EF4-FFF2-40B4-BE49-F238E27FC236}">
                <a16:creationId xmlns:a16="http://schemas.microsoft.com/office/drawing/2014/main" id="{77BC524A-AA60-4F9E-891B-4A6AA97AC151}"/>
              </a:ext>
            </a:extLst>
          </p:cNvPr>
          <p:cNvCxnSpPr/>
          <p:nvPr/>
        </p:nvCxnSpPr>
        <p:spPr>
          <a:xfrm>
            <a:off x="4058033" y="4471134"/>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48B7900D-B576-4807-A73E-691243748AAB}"/>
              </a:ext>
            </a:extLst>
          </p:cNvPr>
          <p:cNvSpPr txBox="1"/>
          <p:nvPr/>
        </p:nvSpPr>
        <p:spPr>
          <a:xfrm>
            <a:off x="4439073" y="4034654"/>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Evaluation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4" name="直接连接符 33">
            <a:extLst>
              <a:ext uri="{FF2B5EF4-FFF2-40B4-BE49-F238E27FC236}">
                <a16:creationId xmlns:a16="http://schemas.microsoft.com/office/drawing/2014/main" id="{A6C73F4D-7CBB-4C9D-A77D-231DDB1AAD2E}"/>
              </a:ext>
            </a:extLst>
          </p:cNvPr>
          <p:cNvCxnSpPr/>
          <p:nvPr/>
        </p:nvCxnSpPr>
        <p:spPr>
          <a:xfrm>
            <a:off x="4058033" y="5391107"/>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04576607-E2B6-458A-B3BE-62EEE990EA53}"/>
              </a:ext>
            </a:extLst>
          </p:cNvPr>
          <p:cNvSpPr txBox="1"/>
          <p:nvPr/>
        </p:nvSpPr>
        <p:spPr>
          <a:xfrm>
            <a:off x="4439073" y="4954627"/>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Conclusion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36" name="Freeform 10">
            <a:extLst>
              <a:ext uri="{FF2B5EF4-FFF2-40B4-BE49-F238E27FC236}">
                <a16:creationId xmlns:a16="http://schemas.microsoft.com/office/drawing/2014/main" id="{4E214252-F763-497F-A4F3-DCA048775EAB}"/>
              </a:ext>
            </a:extLst>
          </p:cNvPr>
          <p:cNvSpPr>
            <a:spLocks/>
          </p:cNvSpPr>
          <p:nvPr/>
        </p:nvSpPr>
        <p:spPr bwMode="auto">
          <a:xfrm>
            <a:off x="3365536" y="5047249"/>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37" name="文本框 36">
            <a:extLst>
              <a:ext uri="{FF2B5EF4-FFF2-40B4-BE49-F238E27FC236}">
                <a16:creationId xmlns:a16="http://schemas.microsoft.com/office/drawing/2014/main" id="{9F9008BC-5C0E-4401-8604-049F9473BD22}"/>
              </a:ext>
            </a:extLst>
          </p:cNvPr>
          <p:cNvSpPr txBox="1"/>
          <p:nvPr/>
        </p:nvSpPr>
        <p:spPr>
          <a:xfrm>
            <a:off x="3595646" y="4983442"/>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069930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Contributory storage should be unnoticeable to user</a:t>
            </a:r>
          </a:p>
          <a:p>
            <a:pPr lvl="1"/>
            <a:r>
              <a:rPr lang="en-US" altLang="zh-CN" sz="2800" dirty="0">
                <a:latin typeface="Times New Roman" panose="02020603050405020304" pitchFamily="18" charset="0"/>
                <a:cs typeface="Times New Roman" panose="02020603050405020304" pitchFamily="18" charset="0"/>
              </a:rPr>
              <a:t>No effect on performance</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 no fragmentation</a:t>
            </a:r>
          </a:p>
          <a:p>
            <a:r>
              <a:rPr lang="en-US" altLang="zh-CN" sz="3200" dirty="0">
                <a:latin typeface="Times New Roman" panose="02020603050405020304" pitchFamily="18" charset="0"/>
                <a:cs typeface="Times New Roman" panose="02020603050405020304" pitchFamily="18" charset="0"/>
              </a:rPr>
              <a:t>Contributory data may be overwritten</a:t>
            </a:r>
          </a:p>
          <a:p>
            <a:pPr lvl="1"/>
            <a:r>
              <a:rPr lang="en-US" altLang="zh-CN" sz="2800" dirty="0">
                <a:latin typeface="Times New Roman" panose="02020603050405020304" pitchFamily="18" charset="0"/>
                <a:cs typeface="Times New Roman" panose="02020603050405020304" pitchFamily="18" charset="0"/>
              </a:rPr>
              <a:t>Interfere &gt; Persistence,</a:t>
            </a:r>
            <a:r>
              <a:rPr lang="zh-CN" altLang="en-US"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Replica</a:t>
            </a:r>
          </a:p>
          <a:p>
            <a:r>
              <a:rPr lang="en-US" altLang="zh-CN" sz="3200" dirty="0">
                <a:latin typeface="Times New Roman" panose="02020603050405020304" pitchFamily="18" charset="0"/>
                <a:cs typeface="Times New Roman" panose="02020603050405020304" pitchFamily="18" charset="0"/>
              </a:rPr>
              <a:t>Minimal modifications to contributory applications</a:t>
            </a:r>
          </a:p>
          <a:p>
            <a:pPr lvl="1"/>
            <a:r>
              <a:rPr lang="en-US" altLang="zh-CN" sz="2800" dirty="0">
                <a:latin typeface="Times New Roman" panose="02020603050405020304" pitchFamily="18" charset="0"/>
                <a:cs typeface="Times New Roman" panose="02020603050405020304" pitchFamily="18" charset="0"/>
              </a:rPr>
              <a:t>Simple interface</a:t>
            </a: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Design Principles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870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连接符: 曲线 26">
            <a:extLst>
              <a:ext uri="{FF2B5EF4-FFF2-40B4-BE49-F238E27FC236}">
                <a16:creationId xmlns:a16="http://schemas.microsoft.com/office/drawing/2014/main" id="{091592CE-2957-459D-9B26-914352BA7222}"/>
              </a:ext>
            </a:extLst>
          </p:cNvPr>
          <p:cNvCxnSpPr>
            <a:cxnSpLocks/>
            <a:stCxn id="8" idx="2"/>
            <a:endCxn id="4" idx="3"/>
          </p:cNvCxnSpPr>
          <p:nvPr/>
        </p:nvCxnSpPr>
        <p:spPr>
          <a:xfrm rot="10800000" flipH="1">
            <a:off x="1743455" y="2997578"/>
            <a:ext cx="1358572" cy="1457654"/>
          </a:xfrm>
          <a:prstGeom prst="curvedConnector4">
            <a:avLst>
              <a:gd name="adj1" fmla="val -16826"/>
              <a:gd name="adj2" fmla="val 63358"/>
            </a:avLst>
          </a:prstGeom>
          <a:ln>
            <a:tailEnd type="triangle"/>
          </a:ln>
        </p:spPr>
        <p:style>
          <a:lnRef idx="1">
            <a:schemeClr val="dk1"/>
          </a:lnRef>
          <a:fillRef idx="0">
            <a:schemeClr val="dk1"/>
          </a:fillRef>
          <a:effectRef idx="0">
            <a:schemeClr val="dk1"/>
          </a:effectRef>
          <a:fontRef idx="minor">
            <a:schemeClr val="tx1"/>
          </a:fontRef>
        </p:style>
      </p:cxnSp>
      <p:sp>
        <p:nvSpPr>
          <p:cNvPr id="3" name="标题 2">
            <a:extLst>
              <a:ext uri="{FF2B5EF4-FFF2-40B4-BE49-F238E27FC236}">
                <a16:creationId xmlns:a16="http://schemas.microsoft.com/office/drawing/2014/main" id="{2AE3A368-BD57-4ECA-9E5D-0D118482C5DE}"/>
              </a:ext>
            </a:extLst>
          </p:cNvPr>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State Diagram</a:t>
            </a:r>
            <a:endParaRPr lang="zh-CN" altLang="en-US" dirty="0">
              <a:latin typeface="Times New Roman" panose="02020603050405020304" pitchFamily="18" charset="0"/>
              <a:cs typeface="Times New Roman" panose="02020603050405020304" pitchFamily="18" charset="0"/>
            </a:endParaRPr>
          </a:p>
        </p:txBody>
      </p:sp>
      <p:sp>
        <p:nvSpPr>
          <p:cNvPr id="4" name="椭圆 3">
            <a:extLst>
              <a:ext uri="{FF2B5EF4-FFF2-40B4-BE49-F238E27FC236}">
                <a16:creationId xmlns:a16="http://schemas.microsoft.com/office/drawing/2014/main" id="{0639529A-C7F8-4A55-85E3-9209117AF5AE}"/>
              </a:ext>
            </a:extLst>
          </p:cNvPr>
          <p:cNvSpPr/>
          <p:nvPr/>
        </p:nvSpPr>
        <p:spPr>
          <a:xfrm>
            <a:off x="2816351" y="2057401"/>
            <a:ext cx="1950721" cy="110148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t>
            </a:r>
            <a:endParaRPr lang="zh-CN" altLang="en-US" b="1" dirty="0">
              <a:latin typeface="Times New Roman" panose="02020603050405020304" pitchFamily="18" charset="0"/>
              <a:cs typeface="Times New Roman" panose="02020603050405020304" pitchFamily="18" charset="0"/>
            </a:endParaRPr>
          </a:p>
        </p:txBody>
      </p:sp>
      <p:sp>
        <p:nvSpPr>
          <p:cNvPr id="8" name="椭圆 7">
            <a:extLst>
              <a:ext uri="{FF2B5EF4-FFF2-40B4-BE49-F238E27FC236}">
                <a16:creationId xmlns:a16="http://schemas.microsoft.com/office/drawing/2014/main" id="{A7CBFBEB-9895-46B1-8BC2-68D73346A672}"/>
              </a:ext>
            </a:extLst>
          </p:cNvPr>
          <p:cNvSpPr/>
          <p:nvPr/>
        </p:nvSpPr>
        <p:spPr>
          <a:xfrm>
            <a:off x="1743455" y="3904489"/>
            <a:ext cx="2026778" cy="1101486"/>
          </a:xfrm>
          <a:prstGeom prst="ellipse">
            <a:avLst/>
          </a:prstGeom>
          <a:solidFill>
            <a:srgbClr val="66FF66"/>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Transparent</a:t>
            </a:r>
            <a:endParaRPr lang="zh-CN" altLang="en-US" b="1" dirty="0">
              <a:latin typeface="Times New Roman" panose="02020603050405020304" pitchFamily="18" charset="0"/>
              <a:cs typeface="Times New Roman" panose="02020603050405020304" pitchFamily="18" charset="0"/>
            </a:endParaRPr>
          </a:p>
        </p:txBody>
      </p:sp>
      <p:sp>
        <p:nvSpPr>
          <p:cNvPr id="9" name="椭圆 8">
            <a:extLst>
              <a:ext uri="{FF2B5EF4-FFF2-40B4-BE49-F238E27FC236}">
                <a16:creationId xmlns:a16="http://schemas.microsoft.com/office/drawing/2014/main" id="{E69300BB-7FFA-4CF2-B79B-F59AA96B1E6C}"/>
              </a:ext>
            </a:extLst>
          </p:cNvPr>
          <p:cNvSpPr/>
          <p:nvPr/>
        </p:nvSpPr>
        <p:spPr>
          <a:xfrm>
            <a:off x="6687314" y="2009127"/>
            <a:ext cx="1950721" cy="1101486"/>
          </a:xfrm>
          <a:prstGeom prst="ellipse">
            <a:avLst/>
          </a:prstGeom>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t>
            </a:r>
            <a:endParaRPr lang="zh-CN" altLang="en-US" b="1" dirty="0">
              <a:latin typeface="Times New Roman" panose="02020603050405020304" pitchFamily="18" charset="0"/>
              <a:cs typeface="Times New Roman" panose="02020603050405020304" pitchFamily="18" charset="0"/>
            </a:endParaRPr>
          </a:p>
        </p:txBody>
      </p:sp>
      <p:sp>
        <p:nvSpPr>
          <p:cNvPr id="10" name="椭圆 9">
            <a:extLst>
              <a:ext uri="{FF2B5EF4-FFF2-40B4-BE49-F238E27FC236}">
                <a16:creationId xmlns:a16="http://schemas.microsoft.com/office/drawing/2014/main" id="{9489B445-C045-46CD-B343-6851E03BC487}"/>
              </a:ext>
            </a:extLst>
          </p:cNvPr>
          <p:cNvSpPr/>
          <p:nvPr/>
        </p:nvSpPr>
        <p:spPr>
          <a:xfrm>
            <a:off x="7425959" y="3747387"/>
            <a:ext cx="2026777" cy="1101486"/>
          </a:xfrm>
          <a:prstGeom prst="ellipse">
            <a:avLst/>
          </a:prstGeom>
          <a:solidFill>
            <a:srgbClr val="CC0099"/>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sp>
        <p:nvSpPr>
          <p:cNvPr id="11" name="椭圆 10">
            <a:extLst>
              <a:ext uri="{FF2B5EF4-FFF2-40B4-BE49-F238E27FC236}">
                <a16:creationId xmlns:a16="http://schemas.microsoft.com/office/drawing/2014/main" id="{186352E4-0DC9-4CAB-A34E-16C7A5D4DE5C}"/>
              </a:ext>
            </a:extLst>
          </p:cNvPr>
          <p:cNvSpPr/>
          <p:nvPr/>
        </p:nvSpPr>
        <p:spPr>
          <a:xfrm>
            <a:off x="4247777" y="4639290"/>
            <a:ext cx="2026778" cy="1101486"/>
          </a:xfrm>
          <a:prstGeom prst="ellipse">
            <a:avLst/>
          </a:prstGeom>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cxnSp>
        <p:nvCxnSpPr>
          <p:cNvPr id="15" name="连接符: 曲线 14">
            <a:extLst>
              <a:ext uri="{FF2B5EF4-FFF2-40B4-BE49-F238E27FC236}">
                <a16:creationId xmlns:a16="http://schemas.microsoft.com/office/drawing/2014/main" id="{131E8485-EBC4-4D31-BE59-840835C95B00}"/>
              </a:ext>
            </a:extLst>
          </p:cNvPr>
          <p:cNvCxnSpPr>
            <a:stCxn id="4" idx="7"/>
            <a:endCxn id="9" idx="1"/>
          </p:cNvCxnSpPr>
          <p:nvPr/>
        </p:nvCxnSpPr>
        <p:spPr>
          <a:xfrm rot="5400000" flipH="1" flipV="1">
            <a:off x="5703056" y="948776"/>
            <a:ext cx="48274" cy="2491594"/>
          </a:xfrm>
          <a:prstGeom prst="curvedConnector3">
            <a:avLst>
              <a:gd name="adj1" fmla="val 907700"/>
            </a:avLst>
          </a:prstGeom>
          <a:ln>
            <a:tailEnd type="triangle"/>
          </a:ln>
        </p:spPr>
        <p:style>
          <a:lnRef idx="1">
            <a:schemeClr val="dk1"/>
          </a:lnRef>
          <a:fillRef idx="0">
            <a:schemeClr val="dk1"/>
          </a:fillRef>
          <a:effectRef idx="0">
            <a:schemeClr val="dk1"/>
          </a:effectRef>
          <a:fontRef idx="minor">
            <a:schemeClr val="tx1"/>
          </a:fontRef>
        </p:style>
      </p:cxnSp>
      <p:cxnSp>
        <p:nvCxnSpPr>
          <p:cNvPr id="29" name="连接符: 曲线 28">
            <a:extLst>
              <a:ext uri="{FF2B5EF4-FFF2-40B4-BE49-F238E27FC236}">
                <a16:creationId xmlns:a16="http://schemas.microsoft.com/office/drawing/2014/main" id="{AE483111-7BBE-4E8F-BB43-9ED998D0546C}"/>
              </a:ext>
            </a:extLst>
          </p:cNvPr>
          <p:cNvCxnSpPr>
            <a:cxnSpLocks/>
            <a:endCxn id="8" idx="7"/>
          </p:cNvCxnSpPr>
          <p:nvPr/>
        </p:nvCxnSpPr>
        <p:spPr>
          <a:xfrm rot="5400000">
            <a:off x="3179112" y="3453194"/>
            <a:ext cx="906911" cy="318297"/>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1" name="连接符: 曲线 30">
            <a:extLst>
              <a:ext uri="{FF2B5EF4-FFF2-40B4-BE49-F238E27FC236}">
                <a16:creationId xmlns:a16="http://schemas.microsoft.com/office/drawing/2014/main" id="{10C668DB-C949-4CF7-AEAD-EE8546233708}"/>
              </a:ext>
            </a:extLst>
          </p:cNvPr>
          <p:cNvCxnSpPr>
            <a:cxnSpLocks/>
            <a:stCxn id="8" idx="4"/>
            <a:endCxn id="10" idx="5"/>
          </p:cNvCxnSpPr>
          <p:nvPr/>
        </p:nvCxnSpPr>
        <p:spPr>
          <a:xfrm rot="5400000" flipH="1" flipV="1">
            <a:off x="5797176" y="1647231"/>
            <a:ext cx="318411" cy="6399077"/>
          </a:xfrm>
          <a:prstGeom prst="curvedConnector3">
            <a:avLst>
              <a:gd name="adj1" fmla="val -370457"/>
            </a:avLst>
          </a:prstGeom>
          <a:ln>
            <a:tailEnd type="triangle"/>
          </a:ln>
        </p:spPr>
        <p:style>
          <a:lnRef idx="1">
            <a:schemeClr val="dk1"/>
          </a:lnRef>
          <a:fillRef idx="0">
            <a:schemeClr val="dk1"/>
          </a:fillRef>
          <a:effectRef idx="0">
            <a:schemeClr val="dk1"/>
          </a:effectRef>
          <a:fontRef idx="minor">
            <a:schemeClr val="tx1"/>
          </a:fontRef>
        </p:style>
      </p:cxnSp>
      <p:cxnSp>
        <p:nvCxnSpPr>
          <p:cNvPr id="37" name="连接符: 曲线 36">
            <a:extLst>
              <a:ext uri="{FF2B5EF4-FFF2-40B4-BE49-F238E27FC236}">
                <a16:creationId xmlns:a16="http://schemas.microsoft.com/office/drawing/2014/main" id="{05A58EB8-9C88-43D5-8ED9-8BA5B154DE74}"/>
              </a:ext>
            </a:extLst>
          </p:cNvPr>
          <p:cNvCxnSpPr>
            <a:cxnSpLocks/>
            <a:stCxn id="10" idx="4"/>
          </p:cNvCxnSpPr>
          <p:nvPr/>
        </p:nvCxnSpPr>
        <p:spPr>
          <a:xfrm rot="5400000">
            <a:off x="6860887" y="3976868"/>
            <a:ext cx="706457" cy="2450466"/>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0" name="连接符: 曲线 39">
            <a:extLst>
              <a:ext uri="{FF2B5EF4-FFF2-40B4-BE49-F238E27FC236}">
                <a16:creationId xmlns:a16="http://schemas.microsoft.com/office/drawing/2014/main" id="{C1554725-C666-4D2F-8BBD-AEC77B40C846}"/>
              </a:ext>
            </a:extLst>
          </p:cNvPr>
          <p:cNvCxnSpPr>
            <a:cxnSpLocks/>
            <a:stCxn id="11" idx="7"/>
            <a:endCxn id="10" idx="2"/>
          </p:cNvCxnSpPr>
          <p:nvPr/>
        </p:nvCxnSpPr>
        <p:spPr>
          <a:xfrm rot="5400000" flipH="1" flipV="1">
            <a:off x="6450615" y="3825256"/>
            <a:ext cx="502469" cy="1448219"/>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连接符: 曲线 41">
            <a:extLst>
              <a:ext uri="{FF2B5EF4-FFF2-40B4-BE49-F238E27FC236}">
                <a16:creationId xmlns:a16="http://schemas.microsoft.com/office/drawing/2014/main" id="{46310D0E-7D62-4BE5-92E6-319D551AB639}"/>
              </a:ext>
            </a:extLst>
          </p:cNvPr>
          <p:cNvCxnSpPr>
            <a:cxnSpLocks/>
            <a:stCxn id="11" idx="0"/>
            <a:endCxn id="4" idx="6"/>
          </p:cNvCxnSpPr>
          <p:nvPr/>
        </p:nvCxnSpPr>
        <p:spPr>
          <a:xfrm rot="16200000" flipV="1">
            <a:off x="3998546" y="3376670"/>
            <a:ext cx="2031146" cy="494094"/>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61" name="连接符: 曲线 60">
            <a:extLst>
              <a:ext uri="{FF2B5EF4-FFF2-40B4-BE49-F238E27FC236}">
                <a16:creationId xmlns:a16="http://schemas.microsoft.com/office/drawing/2014/main" id="{710B645F-B6CD-4F64-AC75-5B7D60B94A52}"/>
              </a:ext>
            </a:extLst>
          </p:cNvPr>
          <p:cNvCxnSpPr>
            <a:cxnSpLocks/>
            <a:stCxn id="9" idx="2"/>
            <a:endCxn id="4" idx="6"/>
          </p:cNvCxnSpPr>
          <p:nvPr/>
        </p:nvCxnSpPr>
        <p:spPr>
          <a:xfrm rot="10800000" flipV="1">
            <a:off x="4767072" y="2559870"/>
            <a:ext cx="1920242" cy="48274"/>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68" name="连接符: 曲线 67">
            <a:extLst>
              <a:ext uri="{FF2B5EF4-FFF2-40B4-BE49-F238E27FC236}">
                <a16:creationId xmlns:a16="http://schemas.microsoft.com/office/drawing/2014/main" id="{5E083CB3-7D62-44BB-A677-A3377F152DEA}"/>
              </a:ext>
            </a:extLst>
          </p:cNvPr>
          <p:cNvCxnSpPr>
            <a:cxnSpLocks/>
            <a:endCxn id="9" idx="5"/>
          </p:cNvCxnSpPr>
          <p:nvPr/>
        </p:nvCxnSpPr>
        <p:spPr>
          <a:xfrm rot="16200000" flipV="1">
            <a:off x="8024536" y="3277127"/>
            <a:ext cx="788728" cy="133081"/>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73" name="文本框 72">
            <a:extLst>
              <a:ext uri="{FF2B5EF4-FFF2-40B4-BE49-F238E27FC236}">
                <a16:creationId xmlns:a16="http://schemas.microsoft.com/office/drawing/2014/main" id="{23EC4075-E509-4E52-93C4-59DFC9BCB504}"/>
              </a:ext>
            </a:extLst>
          </p:cNvPr>
          <p:cNvSpPr txBox="1"/>
          <p:nvPr/>
        </p:nvSpPr>
        <p:spPr>
          <a:xfrm>
            <a:off x="1448467" y="3223249"/>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4" name="文本框 73">
            <a:extLst>
              <a:ext uri="{FF2B5EF4-FFF2-40B4-BE49-F238E27FC236}">
                <a16:creationId xmlns:a16="http://schemas.microsoft.com/office/drawing/2014/main" id="{07DEA98C-6F0E-4173-AB8B-649A74C9A745}"/>
              </a:ext>
            </a:extLst>
          </p:cNvPr>
          <p:cNvSpPr txBox="1"/>
          <p:nvPr/>
        </p:nvSpPr>
        <p:spPr>
          <a:xfrm>
            <a:off x="3150577" y="3367781"/>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5" name="文本框 74">
            <a:extLst>
              <a:ext uri="{FF2B5EF4-FFF2-40B4-BE49-F238E27FC236}">
                <a16:creationId xmlns:a16="http://schemas.microsoft.com/office/drawing/2014/main" id="{F39B7FDB-3A0F-46C6-BD65-F0BA38E77C14}"/>
              </a:ext>
            </a:extLst>
          </p:cNvPr>
          <p:cNvSpPr txBox="1"/>
          <p:nvPr/>
        </p:nvSpPr>
        <p:spPr>
          <a:xfrm>
            <a:off x="5439444" y="163018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77" name="文本框 76">
            <a:extLst>
              <a:ext uri="{FF2B5EF4-FFF2-40B4-BE49-F238E27FC236}">
                <a16:creationId xmlns:a16="http://schemas.microsoft.com/office/drawing/2014/main" id="{2C760E53-C06C-40A0-83A3-58CF51C7F38E}"/>
              </a:ext>
            </a:extLst>
          </p:cNvPr>
          <p:cNvSpPr txBox="1"/>
          <p:nvPr/>
        </p:nvSpPr>
        <p:spPr>
          <a:xfrm>
            <a:off x="5377640" y="2421369"/>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78" name="文本框 77">
            <a:extLst>
              <a:ext uri="{FF2B5EF4-FFF2-40B4-BE49-F238E27FC236}">
                <a16:creationId xmlns:a16="http://schemas.microsoft.com/office/drawing/2014/main" id="{8E570D98-5165-4AAF-9185-62947E89EE61}"/>
              </a:ext>
            </a:extLst>
          </p:cNvPr>
          <p:cNvSpPr txBox="1"/>
          <p:nvPr/>
        </p:nvSpPr>
        <p:spPr>
          <a:xfrm>
            <a:off x="4656779" y="3304458"/>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9" name="文本框 78">
            <a:extLst>
              <a:ext uri="{FF2B5EF4-FFF2-40B4-BE49-F238E27FC236}">
                <a16:creationId xmlns:a16="http://schemas.microsoft.com/office/drawing/2014/main" id="{8FE7DD3A-AEBB-4B82-AB1F-C5DF50C92E8C}"/>
              </a:ext>
            </a:extLst>
          </p:cNvPr>
          <p:cNvSpPr txBox="1"/>
          <p:nvPr/>
        </p:nvSpPr>
        <p:spPr>
          <a:xfrm>
            <a:off x="6296033" y="4272366"/>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80" name="文本框 79">
            <a:extLst>
              <a:ext uri="{FF2B5EF4-FFF2-40B4-BE49-F238E27FC236}">
                <a16:creationId xmlns:a16="http://schemas.microsoft.com/office/drawing/2014/main" id="{C9B70CE4-3A91-499D-9B5E-80F390F94FDC}"/>
              </a:ext>
            </a:extLst>
          </p:cNvPr>
          <p:cNvSpPr txBox="1"/>
          <p:nvPr/>
        </p:nvSpPr>
        <p:spPr>
          <a:xfrm>
            <a:off x="6972990" y="5280502"/>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81" name="文本框 80">
            <a:extLst>
              <a:ext uri="{FF2B5EF4-FFF2-40B4-BE49-F238E27FC236}">
                <a16:creationId xmlns:a16="http://schemas.microsoft.com/office/drawing/2014/main" id="{60A4A343-D780-4DC3-8558-52948C94640C}"/>
              </a:ext>
            </a:extLst>
          </p:cNvPr>
          <p:cNvSpPr txBox="1"/>
          <p:nvPr/>
        </p:nvSpPr>
        <p:spPr>
          <a:xfrm>
            <a:off x="8192681" y="3207942"/>
            <a:ext cx="569388"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p:txBody>
      </p:sp>
      <p:sp>
        <p:nvSpPr>
          <p:cNvPr id="82" name="文本框 81">
            <a:extLst>
              <a:ext uri="{FF2B5EF4-FFF2-40B4-BE49-F238E27FC236}">
                <a16:creationId xmlns:a16="http://schemas.microsoft.com/office/drawing/2014/main" id="{8B25567C-4AB7-4082-90A1-A56559DF36A2}"/>
              </a:ext>
            </a:extLst>
          </p:cNvPr>
          <p:cNvSpPr txBox="1"/>
          <p:nvPr/>
        </p:nvSpPr>
        <p:spPr>
          <a:xfrm>
            <a:off x="6461330" y="598811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Tree>
    <p:extLst>
      <p:ext uri="{BB962C8B-B14F-4D97-AF65-F5344CB8AC3E}">
        <p14:creationId xmlns:p14="http://schemas.microsoft.com/office/powerpoint/2010/main" val="53512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id="{3C019B54-59E7-476B-AC02-CF2888BE3CB5}"/>
              </a:ext>
            </a:extLst>
          </p:cNvPr>
          <p:cNvSpPr/>
          <p:nvPr/>
        </p:nvSpPr>
        <p:spPr>
          <a:xfrm>
            <a:off x="4142655" y="3699135"/>
            <a:ext cx="5470737" cy="2127673"/>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8" name="矩形 27">
            <a:extLst>
              <a:ext uri="{FF2B5EF4-FFF2-40B4-BE49-F238E27FC236}">
                <a16:creationId xmlns:a16="http://schemas.microsoft.com/office/drawing/2014/main" id="{EBD5BFF4-BC9A-4E99-8CEE-8B2D237B7938}"/>
              </a:ext>
            </a:extLst>
          </p:cNvPr>
          <p:cNvSpPr/>
          <p:nvPr/>
        </p:nvSpPr>
        <p:spPr>
          <a:xfrm>
            <a:off x="1554481" y="3829446"/>
            <a:ext cx="2437493" cy="1266810"/>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 name="矩形 1">
            <a:extLst>
              <a:ext uri="{FF2B5EF4-FFF2-40B4-BE49-F238E27FC236}">
                <a16:creationId xmlns:a16="http://schemas.microsoft.com/office/drawing/2014/main" id="{2C7AFD16-73C4-4AAB-A046-14896344B415}"/>
              </a:ext>
            </a:extLst>
          </p:cNvPr>
          <p:cNvSpPr/>
          <p:nvPr/>
        </p:nvSpPr>
        <p:spPr>
          <a:xfrm>
            <a:off x="2505456" y="1630188"/>
            <a:ext cx="6661604" cy="1575583"/>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7" name="连接符: 曲线 26">
            <a:extLst>
              <a:ext uri="{FF2B5EF4-FFF2-40B4-BE49-F238E27FC236}">
                <a16:creationId xmlns:a16="http://schemas.microsoft.com/office/drawing/2014/main" id="{091592CE-2957-459D-9B26-914352BA7222}"/>
              </a:ext>
            </a:extLst>
          </p:cNvPr>
          <p:cNvCxnSpPr>
            <a:cxnSpLocks/>
            <a:stCxn id="35" idx="2"/>
            <a:endCxn id="4" idx="3"/>
          </p:cNvCxnSpPr>
          <p:nvPr/>
        </p:nvCxnSpPr>
        <p:spPr>
          <a:xfrm rot="10800000" flipH="1">
            <a:off x="1743455" y="2997578"/>
            <a:ext cx="1358572" cy="1457654"/>
          </a:xfrm>
          <a:prstGeom prst="curvedConnector4">
            <a:avLst>
              <a:gd name="adj1" fmla="val -16826"/>
              <a:gd name="adj2" fmla="val 63358"/>
            </a:avLst>
          </a:prstGeom>
          <a:ln>
            <a:tailEnd type="triangle"/>
          </a:ln>
        </p:spPr>
        <p:style>
          <a:lnRef idx="1">
            <a:schemeClr val="dk1"/>
          </a:lnRef>
          <a:fillRef idx="0">
            <a:schemeClr val="dk1"/>
          </a:fillRef>
          <a:effectRef idx="0">
            <a:schemeClr val="dk1"/>
          </a:effectRef>
          <a:fontRef idx="minor">
            <a:schemeClr val="tx1"/>
          </a:fontRef>
        </p:style>
      </p:cxnSp>
      <p:sp>
        <p:nvSpPr>
          <p:cNvPr id="3" name="标题 2">
            <a:extLst>
              <a:ext uri="{FF2B5EF4-FFF2-40B4-BE49-F238E27FC236}">
                <a16:creationId xmlns:a16="http://schemas.microsoft.com/office/drawing/2014/main" id="{2AE3A368-BD57-4ECA-9E5D-0D118482C5DE}"/>
              </a:ext>
            </a:extLst>
          </p:cNvPr>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State Diagram</a:t>
            </a:r>
            <a:endParaRPr lang="zh-CN" altLang="en-US" dirty="0">
              <a:latin typeface="Times New Roman" panose="02020603050405020304" pitchFamily="18" charset="0"/>
              <a:cs typeface="Times New Roman" panose="02020603050405020304" pitchFamily="18" charset="0"/>
            </a:endParaRPr>
          </a:p>
        </p:txBody>
      </p:sp>
      <p:sp>
        <p:nvSpPr>
          <p:cNvPr id="4" name="椭圆 3">
            <a:extLst>
              <a:ext uri="{FF2B5EF4-FFF2-40B4-BE49-F238E27FC236}">
                <a16:creationId xmlns:a16="http://schemas.microsoft.com/office/drawing/2014/main" id="{0639529A-C7F8-4A55-85E3-9209117AF5AE}"/>
              </a:ext>
            </a:extLst>
          </p:cNvPr>
          <p:cNvSpPr/>
          <p:nvPr/>
        </p:nvSpPr>
        <p:spPr>
          <a:xfrm>
            <a:off x="2816351" y="2057401"/>
            <a:ext cx="1950721" cy="110148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t>
            </a:r>
            <a:endParaRPr lang="zh-CN" altLang="en-US" b="1" dirty="0">
              <a:latin typeface="Times New Roman" panose="02020603050405020304" pitchFamily="18" charset="0"/>
              <a:cs typeface="Times New Roman" panose="02020603050405020304" pitchFamily="18" charset="0"/>
            </a:endParaRPr>
          </a:p>
        </p:txBody>
      </p:sp>
      <p:sp>
        <p:nvSpPr>
          <p:cNvPr id="9" name="椭圆 8">
            <a:extLst>
              <a:ext uri="{FF2B5EF4-FFF2-40B4-BE49-F238E27FC236}">
                <a16:creationId xmlns:a16="http://schemas.microsoft.com/office/drawing/2014/main" id="{E69300BB-7FFA-4CF2-B79B-F59AA96B1E6C}"/>
              </a:ext>
            </a:extLst>
          </p:cNvPr>
          <p:cNvSpPr/>
          <p:nvPr/>
        </p:nvSpPr>
        <p:spPr>
          <a:xfrm>
            <a:off x="6687314" y="2009127"/>
            <a:ext cx="1950721" cy="1101486"/>
          </a:xfrm>
          <a:prstGeom prst="ellipse">
            <a:avLst/>
          </a:prstGeom>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t>
            </a:r>
            <a:endParaRPr lang="zh-CN" altLang="en-US" b="1" dirty="0">
              <a:latin typeface="Times New Roman" panose="02020603050405020304" pitchFamily="18" charset="0"/>
              <a:cs typeface="Times New Roman" panose="02020603050405020304" pitchFamily="18" charset="0"/>
            </a:endParaRPr>
          </a:p>
        </p:txBody>
      </p:sp>
      <p:sp>
        <p:nvSpPr>
          <p:cNvPr id="10" name="椭圆 9">
            <a:extLst>
              <a:ext uri="{FF2B5EF4-FFF2-40B4-BE49-F238E27FC236}">
                <a16:creationId xmlns:a16="http://schemas.microsoft.com/office/drawing/2014/main" id="{9489B445-C045-46CD-B343-6851E03BC487}"/>
              </a:ext>
            </a:extLst>
          </p:cNvPr>
          <p:cNvSpPr/>
          <p:nvPr/>
        </p:nvSpPr>
        <p:spPr>
          <a:xfrm>
            <a:off x="7448035" y="3747387"/>
            <a:ext cx="2004701" cy="1129912"/>
          </a:xfrm>
          <a:prstGeom prst="ellipse">
            <a:avLst/>
          </a:prstGeom>
          <a:solidFill>
            <a:srgbClr val="CC0099"/>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sp>
        <p:nvSpPr>
          <p:cNvPr id="11" name="椭圆 10">
            <a:extLst>
              <a:ext uri="{FF2B5EF4-FFF2-40B4-BE49-F238E27FC236}">
                <a16:creationId xmlns:a16="http://schemas.microsoft.com/office/drawing/2014/main" id="{186352E4-0DC9-4CAB-A34E-16C7A5D4DE5C}"/>
              </a:ext>
            </a:extLst>
          </p:cNvPr>
          <p:cNvSpPr/>
          <p:nvPr/>
        </p:nvSpPr>
        <p:spPr>
          <a:xfrm>
            <a:off x="4279393" y="4639290"/>
            <a:ext cx="1995162" cy="1101486"/>
          </a:xfrm>
          <a:prstGeom prst="ellipse">
            <a:avLst/>
          </a:prstGeom>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cxnSp>
        <p:nvCxnSpPr>
          <p:cNvPr id="15" name="连接符: 曲线 14">
            <a:extLst>
              <a:ext uri="{FF2B5EF4-FFF2-40B4-BE49-F238E27FC236}">
                <a16:creationId xmlns:a16="http://schemas.microsoft.com/office/drawing/2014/main" id="{131E8485-EBC4-4D31-BE59-840835C95B00}"/>
              </a:ext>
            </a:extLst>
          </p:cNvPr>
          <p:cNvCxnSpPr>
            <a:stCxn id="4" idx="7"/>
            <a:endCxn id="9" idx="1"/>
          </p:cNvCxnSpPr>
          <p:nvPr/>
        </p:nvCxnSpPr>
        <p:spPr>
          <a:xfrm rot="5400000" flipH="1" flipV="1">
            <a:off x="5703056" y="948776"/>
            <a:ext cx="48274" cy="2491594"/>
          </a:xfrm>
          <a:prstGeom prst="curvedConnector3">
            <a:avLst>
              <a:gd name="adj1" fmla="val 907700"/>
            </a:avLst>
          </a:prstGeom>
          <a:ln>
            <a:tailEnd type="triangle"/>
          </a:ln>
        </p:spPr>
        <p:style>
          <a:lnRef idx="1">
            <a:schemeClr val="dk1"/>
          </a:lnRef>
          <a:fillRef idx="0">
            <a:schemeClr val="dk1"/>
          </a:fillRef>
          <a:effectRef idx="0">
            <a:schemeClr val="dk1"/>
          </a:effectRef>
          <a:fontRef idx="minor">
            <a:schemeClr val="tx1"/>
          </a:fontRef>
        </p:style>
      </p:cxnSp>
      <p:cxnSp>
        <p:nvCxnSpPr>
          <p:cNvPr id="29" name="连接符: 曲线 28">
            <a:extLst>
              <a:ext uri="{FF2B5EF4-FFF2-40B4-BE49-F238E27FC236}">
                <a16:creationId xmlns:a16="http://schemas.microsoft.com/office/drawing/2014/main" id="{AE483111-7BBE-4E8F-BB43-9ED998D0546C}"/>
              </a:ext>
            </a:extLst>
          </p:cNvPr>
          <p:cNvCxnSpPr>
            <a:cxnSpLocks/>
          </p:cNvCxnSpPr>
          <p:nvPr/>
        </p:nvCxnSpPr>
        <p:spPr>
          <a:xfrm rot="5400000">
            <a:off x="3144119" y="3418941"/>
            <a:ext cx="907649" cy="387542"/>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1" name="连接符: 曲线 30">
            <a:extLst>
              <a:ext uri="{FF2B5EF4-FFF2-40B4-BE49-F238E27FC236}">
                <a16:creationId xmlns:a16="http://schemas.microsoft.com/office/drawing/2014/main" id="{10C668DB-C949-4CF7-AEAD-EE8546233708}"/>
              </a:ext>
            </a:extLst>
          </p:cNvPr>
          <p:cNvCxnSpPr>
            <a:cxnSpLocks/>
            <a:stCxn id="35" idx="4"/>
            <a:endCxn id="10" idx="5"/>
          </p:cNvCxnSpPr>
          <p:nvPr/>
        </p:nvCxnSpPr>
        <p:spPr>
          <a:xfrm rot="5400000" flipH="1" flipV="1">
            <a:off x="5810925" y="1657746"/>
            <a:ext cx="294148" cy="6402310"/>
          </a:xfrm>
          <a:prstGeom prst="curvedConnector3">
            <a:avLst>
              <a:gd name="adj1" fmla="val -405850"/>
            </a:avLst>
          </a:prstGeom>
          <a:ln>
            <a:tailEnd type="triangle"/>
          </a:ln>
        </p:spPr>
        <p:style>
          <a:lnRef idx="1">
            <a:schemeClr val="dk1"/>
          </a:lnRef>
          <a:fillRef idx="0">
            <a:schemeClr val="dk1"/>
          </a:fillRef>
          <a:effectRef idx="0">
            <a:schemeClr val="dk1"/>
          </a:effectRef>
          <a:fontRef idx="minor">
            <a:schemeClr val="tx1"/>
          </a:fontRef>
        </p:style>
      </p:cxnSp>
      <p:cxnSp>
        <p:nvCxnSpPr>
          <p:cNvPr id="37" name="连接符: 曲线 36">
            <a:extLst>
              <a:ext uri="{FF2B5EF4-FFF2-40B4-BE49-F238E27FC236}">
                <a16:creationId xmlns:a16="http://schemas.microsoft.com/office/drawing/2014/main" id="{05A58EB8-9C88-43D5-8ED9-8BA5B154DE74}"/>
              </a:ext>
            </a:extLst>
          </p:cNvPr>
          <p:cNvCxnSpPr>
            <a:cxnSpLocks/>
            <a:stCxn id="10" idx="4"/>
          </p:cNvCxnSpPr>
          <p:nvPr/>
        </p:nvCxnSpPr>
        <p:spPr>
          <a:xfrm rot="5400000">
            <a:off x="6880618" y="3985561"/>
            <a:ext cx="678031" cy="2461506"/>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0" name="连接符: 曲线 39">
            <a:extLst>
              <a:ext uri="{FF2B5EF4-FFF2-40B4-BE49-F238E27FC236}">
                <a16:creationId xmlns:a16="http://schemas.microsoft.com/office/drawing/2014/main" id="{C1554725-C666-4D2F-8BBD-AEC77B40C846}"/>
              </a:ext>
            </a:extLst>
          </p:cNvPr>
          <p:cNvCxnSpPr>
            <a:cxnSpLocks/>
            <a:stCxn id="11" idx="7"/>
            <a:endCxn id="10" idx="2"/>
          </p:cNvCxnSpPr>
          <p:nvPr/>
        </p:nvCxnSpPr>
        <p:spPr>
          <a:xfrm rot="5400000" flipH="1" flipV="1">
            <a:off x="6471074" y="3823639"/>
            <a:ext cx="488256" cy="1465665"/>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连接符: 曲线 41">
            <a:extLst>
              <a:ext uri="{FF2B5EF4-FFF2-40B4-BE49-F238E27FC236}">
                <a16:creationId xmlns:a16="http://schemas.microsoft.com/office/drawing/2014/main" id="{46310D0E-7D62-4BE5-92E6-319D551AB639}"/>
              </a:ext>
            </a:extLst>
          </p:cNvPr>
          <p:cNvCxnSpPr>
            <a:cxnSpLocks/>
            <a:stCxn id="11" idx="0"/>
            <a:endCxn id="4" idx="6"/>
          </p:cNvCxnSpPr>
          <p:nvPr/>
        </p:nvCxnSpPr>
        <p:spPr>
          <a:xfrm rot="16200000" flipV="1">
            <a:off x="4006450" y="3368766"/>
            <a:ext cx="2031146" cy="509902"/>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61" name="连接符: 曲线 60">
            <a:extLst>
              <a:ext uri="{FF2B5EF4-FFF2-40B4-BE49-F238E27FC236}">
                <a16:creationId xmlns:a16="http://schemas.microsoft.com/office/drawing/2014/main" id="{710B645F-B6CD-4F64-AC75-5B7D60B94A52}"/>
              </a:ext>
            </a:extLst>
          </p:cNvPr>
          <p:cNvCxnSpPr>
            <a:cxnSpLocks/>
            <a:stCxn id="9" idx="2"/>
            <a:endCxn id="4" idx="6"/>
          </p:cNvCxnSpPr>
          <p:nvPr/>
        </p:nvCxnSpPr>
        <p:spPr>
          <a:xfrm rot="10800000" flipV="1">
            <a:off x="4767072" y="2559870"/>
            <a:ext cx="1920242" cy="48274"/>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68" name="连接符: 曲线 67">
            <a:extLst>
              <a:ext uri="{FF2B5EF4-FFF2-40B4-BE49-F238E27FC236}">
                <a16:creationId xmlns:a16="http://schemas.microsoft.com/office/drawing/2014/main" id="{5E083CB3-7D62-44BB-A677-A3377F152DEA}"/>
              </a:ext>
            </a:extLst>
          </p:cNvPr>
          <p:cNvCxnSpPr>
            <a:cxnSpLocks/>
            <a:endCxn id="9" idx="5"/>
          </p:cNvCxnSpPr>
          <p:nvPr/>
        </p:nvCxnSpPr>
        <p:spPr>
          <a:xfrm rot="16200000" flipV="1">
            <a:off x="8024536" y="3277127"/>
            <a:ext cx="788728" cy="133081"/>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73" name="文本框 72">
            <a:extLst>
              <a:ext uri="{FF2B5EF4-FFF2-40B4-BE49-F238E27FC236}">
                <a16:creationId xmlns:a16="http://schemas.microsoft.com/office/drawing/2014/main" id="{23EC4075-E509-4E52-93C4-59DFC9BCB504}"/>
              </a:ext>
            </a:extLst>
          </p:cNvPr>
          <p:cNvSpPr txBox="1"/>
          <p:nvPr/>
        </p:nvSpPr>
        <p:spPr>
          <a:xfrm>
            <a:off x="1448467" y="3223249"/>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4" name="文本框 73">
            <a:extLst>
              <a:ext uri="{FF2B5EF4-FFF2-40B4-BE49-F238E27FC236}">
                <a16:creationId xmlns:a16="http://schemas.microsoft.com/office/drawing/2014/main" id="{07DEA98C-6F0E-4173-AB8B-649A74C9A745}"/>
              </a:ext>
            </a:extLst>
          </p:cNvPr>
          <p:cNvSpPr txBox="1"/>
          <p:nvPr/>
        </p:nvSpPr>
        <p:spPr>
          <a:xfrm>
            <a:off x="3150577" y="3367781"/>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5" name="文本框 74">
            <a:extLst>
              <a:ext uri="{FF2B5EF4-FFF2-40B4-BE49-F238E27FC236}">
                <a16:creationId xmlns:a16="http://schemas.microsoft.com/office/drawing/2014/main" id="{F39B7FDB-3A0F-46C6-BD65-F0BA38E77C14}"/>
              </a:ext>
            </a:extLst>
          </p:cNvPr>
          <p:cNvSpPr txBox="1"/>
          <p:nvPr/>
        </p:nvSpPr>
        <p:spPr>
          <a:xfrm>
            <a:off x="5439444" y="163018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77" name="文本框 76">
            <a:extLst>
              <a:ext uri="{FF2B5EF4-FFF2-40B4-BE49-F238E27FC236}">
                <a16:creationId xmlns:a16="http://schemas.microsoft.com/office/drawing/2014/main" id="{2C760E53-C06C-40A0-83A3-58CF51C7F38E}"/>
              </a:ext>
            </a:extLst>
          </p:cNvPr>
          <p:cNvSpPr txBox="1"/>
          <p:nvPr/>
        </p:nvSpPr>
        <p:spPr>
          <a:xfrm>
            <a:off x="5377640" y="2421369"/>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78" name="文本框 77">
            <a:extLst>
              <a:ext uri="{FF2B5EF4-FFF2-40B4-BE49-F238E27FC236}">
                <a16:creationId xmlns:a16="http://schemas.microsoft.com/office/drawing/2014/main" id="{8E570D98-5165-4AAF-9185-62947E89EE61}"/>
              </a:ext>
            </a:extLst>
          </p:cNvPr>
          <p:cNvSpPr txBox="1"/>
          <p:nvPr/>
        </p:nvSpPr>
        <p:spPr>
          <a:xfrm>
            <a:off x="4656779" y="3304458"/>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9" name="文本框 78">
            <a:extLst>
              <a:ext uri="{FF2B5EF4-FFF2-40B4-BE49-F238E27FC236}">
                <a16:creationId xmlns:a16="http://schemas.microsoft.com/office/drawing/2014/main" id="{8FE7DD3A-AEBB-4B82-AB1F-C5DF50C92E8C}"/>
              </a:ext>
            </a:extLst>
          </p:cNvPr>
          <p:cNvSpPr txBox="1"/>
          <p:nvPr/>
        </p:nvSpPr>
        <p:spPr>
          <a:xfrm>
            <a:off x="6296033" y="4272366"/>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80" name="文本框 79">
            <a:extLst>
              <a:ext uri="{FF2B5EF4-FFF2-40B4-BE49-F238E27FC236}">
                <a16:creationId xmlns:a16="http://schemas.microsoft.com/office/drawing/2014/main" id="{C9B70CE4-3A91-499D-9B5E-80F390F94FDC}"/>
              </a:ext>
            </a:extLst>
          </p:cNvPr>
          <p:cNvSpPr txBox="1"/>
          <p:nvPr/>
        </p:nvSpPr>
        <p:spPr>
          <a:xfrm>
            <a:off x="6972990" y="5280502"/>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81" name="文本框 80">
            <a:extLst>
              <a:ext uri="{FF2B5EF4-FFF2-40B4-BE49-F238E27FC236}">
                <a16:creationId xmlns:a16="http://schemas.microsoft.com/office/drawing/2014/main" id="{60A4A343-D780-4DC3-8558-52948C94640C}"/>
              </a:ext>
            </a:extLst>
          </p:cNvPr>
          <p:cNvSpPr txBox="1"/>
          <p:nvPr/>
        </p:nvSpPr>
        <p:spPr>
          <a:xfrm>
            <a:off x="8192681" y="3207942"/>
            <a:ext cx="569388"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p:txBody>
      </p:sp>
      <p:sp>
        <p:nvSpPr>
          <p:cNvPr id="82" name="文本框 81">
            <a:extLst>
              <a:ext uri="{FF2B5EF4-FFF2-40B4-BE49-F238E27FC236}">
                <a16:creationId xmlns:a16="http://schemas.microsoft.com/office/drawing/2014/main" id="{8B25567C-4AB7-4082-90A1-A56559DF36A2}"/>
              </a:ext>
            </a:extLst>
          </p:cNvPr>
          <p:cNvSpPr txBox="1"/>
          <p:nvPr/>
        </p:nvSpPr>
        <p:spPr>
          <a:xfrm>
            <a:off x="6461330" y="598811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5" name="文本框 4">
            <a:extLst>
              <a:ext uri="{FF2B5EF4-FFF2-40B4-BE49-F238E27FC236}">
                <a16:creationId xmlns:a16="http://schemas.microsoft.com/office/drawing/2014/main" id="{DBB39E11-B907-4033-8E1D-901905D038F2}"/>
              </a:ext>
            </a:extLst>
          </p:cNvPr>
          <p:cNvSpPr txBox="1"/>
          <p:nvPr/>
        </p:nvSpPr>
        <p:spPr>
          <a:xfrm>
            <a:off x="9276871" y="2190536"/>
            <a:ext cx="1640193" cy="369332"/>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Ordinary state</a:t>
            </a:r>
            <a:endParaRPr lang="zh-CN" altLang="en-US" b="1" dirty="0">
              <a:latin typeface="Times New Roman" panose="02020603050405020304" pitchFamily="18" charset="0"/>
              <a:cs typeface="Times New Roman" panose="02020603050405020304" pitchFamily="18" charset="0"/>
            </a:endParaRPr>
          </a:p>
        </p:txBody>
      </p:sp>
      <p:sp>
        <p:nvSpPr>
          <p:cNvPr id="30" name="文本框 29">
            <a:extLst>
              <a:ext uri="{FF2B5EF4-FFF2-40B4-BE49-F238E27FC236}">
                <a16:creationId xmlns:a16="http://schemas.microsoft.com/office/drawing/2014/main" id="{8CDE9DD0-CB19-42F5-9660-5CB888AC6D8F}"/>
              </a:ext>
            </a:extLst>
          </p:cNvPr>
          <p:cNvSpPr txBox="1"/>
          <p:nvPr/>
        </p:nvSpPr>
        <p:spPr>
          <a:xfrm>
            <a:off x="542357" y="5234455"/>
            <a:ext cx="2465355" cy="369332"/>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Transparent Allocation</a:t>
            </a:r>
            <a:endParaRPr lang="zh-CN" altLang="en-US" b="1" dirty="0">
              <a:latin typeface="Times New Roman" panose="02020603050405020304" pitchFamily="18" charset="0"/>
              <a:cs typeface="Times New Roman" panose="02020603050405020304" pitchFamily="18" charset="0"/>
            </a:endParaRPr>
          </a:p>
        </p:txBody>
      </p:sp>
      <p:sp>
        <p:nvSpPr>
          <p:cNvPr id="33" name="文本框 32">
            <a:extLst>
              <a:ext uri="{FF2B5EF4-FFF2-40B4-BE49-F238E27FC236}">
                <a16:creationId xmlns:a16="http://schemas.microsoft.com/office/drawing/2014/main" id="{5006B55A-6C69-4E0D-98E8-71E30AC92448}"/>
              </a:ext>
            </a:extLst>
          </p:cNvPr>
          <p:cNvSpPr txBox="1"/>
          <p:nvPr/>
        </p:nvSpPr>
        <p:spPr>
          <a:xfrm>
            <a:off x="9716998" y="4364699"/>
            <a:ext cx="1798441" cy="646331"/>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Transparent but</a:t>
            </a:r>
          </a:p>
          <a:p>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sp>
        <p:nvSpPr>
          <p:cNvPr id="35" name="椭圆 34">
            <a:extLst>
              <a:ext uri="{FF2B5EF4-FFF2-40B4-BE49-F238E27FC236}">
                <a16:creationId xmlns:a16="http://schemas.microsoft.com/office/drawing/2014/main" id="{8179940C-242E-4DD0-9488-8089EF7F185E}"/>
              </a:ext>
            </a:extLst>
          </p:cNvPr>
          <p:cNvSpPr/>
          <p:nvPr/>
        </p:nvSpPr>
        <p:spPr>
          <a:xfrm>
            <a:off x="1743455" y="3904489"/>
            <a:ext cx="2026778" cy="1101486"/>
          </a:xfrm>
          <a:prstGeom prst="ellipse">
            <a:avLst/>
          </a:prstGeom>
          <a:solidFill>
            <a:srgbClr val="66FF66"/>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Transparent</a:t>
            </a:r>
            <a:endParaRPr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6608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Example: Allocation</a:t>
            </a:r>
            <a:endParaRPr lang="zh-CN" altLang="en-US" dirty="0">
              <a:latin typeface="Times New Roman" panose="02020603050405020304" pitchFamily="18" charset="0"/>
              <a:cs typeface="Times New Roman" panose="02020603050405020304" pitchFamily="18" charset="0"/>
            </a:endParaRPr>
          </a:p>
        </p:txBody>
      </p:sp>
      <p:grpSp>
        <p:nvGrpSpPr>
          <p:cNvPr id="2" name="组合 1">
            <a:extLst>
              <a:ext uri="{FF2B5EF4-FFF2-40B4-BE49-F238E27FC236}">
                <a16:creationId xmlns:a16="http://schemas.microsoft.com/office/drawing/2014/main" id="{31AE6B39-8A9D-462B-A2D5-E3539272DABD}"/>
              </a:ext>
            </a:extLst>
          </p:cNvPr>
          <p:cNvGrpSpPr/>
          <p:nvPr/>
        </p:nvGrpSpPr>
        <p:grpSpPr>
          <a:xfrm>
            <a:off x="1183100" y="1806497"/>
            <a:ext cx="10114081" cy="4363357"/>
            <a:chOff x="1707502" y="1816657"/>
            <a:chExt cx="10114081" cy="4363357"/>
          </a:xfrm>
        </p:grpSpPr>
        <p:pic>
          <p:nvPicPr>
            <p:cNvPr id="4" name="图片 3"/>
            <p:cNvPicPr>
              <a:picLocks noChangeAspect="1"/>
            </p:cNvPicPr>
            <p:nvPr/>
          </p:nvPicPr>
          <p:blipFill>
            <a:blip r:embed="rId3"/>
            <a:stretch>
              <a:fillRect/>
            </a:stretch>
          </p:blipFill>
          <p:spPr>
            <a:xfrm>
              <a:off x="1707502" y="2112839"/>
              <a:ext cx="10114081" cy="4067175"/>
            </a:xfrm>
            <a:prstGeom prst="rect">
              <a:avLst/>
            </a:prstGeom>
          </p:spPr>
        </p:pic>
        <p:sp>
          <p:nvSpPr>
            <p:cNvPr id="5" name="文本框 4"/>
            <p:cNvSpPr txBox="1"/>
            <p:nvPr/>
          </p:nvSpPr>
          <p:spPr>
            <a:xfrm>
              <a:off x="2341984" y="2425959"/>
              <a:ext cx="7754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Free</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p:cNvSpPr txBox="1"/>
            <p:nvPr/>
          </p:nvSpPr>
          <p:spPr>
            <a:xfrm>
              <a:off x="2341983" y="3043503"/>
              <a:ext cx="1431802"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p:cNvSpPr txBox="1"/>
            <p:nvPr/>
          </p:nvSpPr>
          <p:spPr>
            <a:xfrm>
              <a:off x="2341982" y="3685106"/>
              <a:ext cx="1815369"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Transparent</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2341982" y="4332395"/>
              <a:ext cx="1806905" cy="830997"/>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 &amp;</a:t>
              </a:r>
            </a:p>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p:nvPr/>
          </p:nvSpPr>
          <p:spPr>
            <a:xfrm>
              <a:off x="2341982" y="5305721"/>
              <a:ext cx="18069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p:cNvSpPr txBox="1"/>
            <p:nvPr/>
          </p:nvSpPr>
          <p:spPr>
            <a:xfrm>
              <a:off x="5476342" y="1816657"/>
              <a:ext cx="1399742"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Non-TFS</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p:cNvSpPr txBox="1"/>
            <p:nvPr/>
          </p:nvSpPr>
          <p:spPr>
            <a:xfrm>
              <a:off x="9342328" y="1816657"/>
              <a:ext cx="748923"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TFS</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
        <p:nvSpPr>
          <p:cNvPr id="13" name="矩形 12">
            <a:extLst>
              <a:ext uri="{FF2B5EF4-FFF2-40B4-BE49-F238E27FC236}">
                <a16:creationId xmlns:a16="http://schemas.microsoft.com/office/drawing/2014/main" id="{E76EB894-1A87-4F55-B605-9DAB763E7FFE}"/>
              </a:ext>
            </a:extLst>
          </p:cNvPr>
          <p:cNvSpPr/>
          <p:nvPr/>
        </p:nvSpPr>
        <p:spPr>
          <a:xfrm>
            <a:off x="8615190" y="4450814"/>
            <a:ext cx="748923" cy="1306412"/>
          </a:xfrm>
          <a:prstGeom prst="rect">
            <a:avLst/>
          </a:prstGeom>
          <a:noFill/>
          <a:ln w="28575">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88005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Example: Allocation</a:t>
            </a:r>
            <a:endParaRPr lang="zh-CN" altLang="en-US" dirty="0">
              <a:latin typeface="Times New Roman" panose="02020603050405020304" pitchFamily="18" charset="0"/>
              <a:cs typeface="Times New Roman" panose="02020603050405020304" pitchFamily="18" charset="0"/>
            </a:endParaRPr>
          </a:p>
        </p:txBody>
      </p:sp>
      <p:grpSp>
        <p:nvGrpSpPr>
          <p:cNvPr id="19" name="组合 18">
            <a:extLst>
              <a:ext uri="{FF2B5EF4-FFF2-40B4-BE49-F238E27FC236}">
                <a16:creationId xmlns:a16="http://schemas.microsoft.com/office/drawing/2014/main" id="{CF030FA8-AB14-440F-9857-020B951B146B}"/>
              </a:ext>
            </a:extLst>
          </p:cNvPr>
          <p:cNvGrpSpPr/>
          <p:nvPr/>
        </p:nvGrpSpPr>
        <p:grpSpPr>
          <a:xfrm>
            <a:off x="1183100" y="1806497"/>
            <a:ext cx="10114081" cy="4363357"/>
            <a:chOff x="1183100" y="1806497"/>
            <a:chExt cx="10114081" cy="4363357"/>
          </a:xfrm>
        </p:grpSpPr>
        <p:grpSp>
          <p:nvGrpSpPr>
            <p:cNvPr id="2" name="组合 1">
              <a:extLst>
                <a:ext uri="{FF2B5EF4-FFF2-40B4-BE49-F238E27FC236}">
                  <a16:creationId xmlns:a16="http://schemas.microsoft.com/office/drawing/2014/main" id="{31AE6B39-8A9D-462B-A2D5-E3539272DABD}"/>
                </a:ext>
              </a:extLst>
            </p:cNvPr>
            <p:cNvGrpSpPr/>
            <p:nvPr/>
          </p:nvGrpSpPr>
          <p:grpSpPr>
            <a:xfrm>
              <a:off x="1183100" y="1806497"/>
              <a:ext cx="10114081" cy="4363357"/>
              <a:chOff x="1707502" y="1816657"/>
              <a:chExt cx="10114081" cy="4363357"/>
            </a:xfrm>
          </p:grpSpPr>
          <p:pic>
            <p:nvPicPr>
              <p:cNvPr id="4" name="图片 3"/>
              <p:cNvPicPr>
                <a:picLocks noChangeAspect="1"/>
              </p:cNvPicPr>
              <p:nvPr/>
            </p:nvPicPr>
            <p:blipFill>
              <a:blip r:embed="rId3"/>
              <a:stretch>
                <a:fillRect/>
              </a:stretch>
            </p:blipFill>
            <p:spPr>
              <a:xfrm>
                <a:off x="1707502" y="2112839"/>
                <a:ext cx="10114081" cy="4067175"/>
              </a:xfrm>
              <a:prstGeom prst="rect">
                <a:avLst/>
              </a:prstGeom>
            </p:spPr>
          </p:pic>
          <p:sp>
            <p:nvSpPr>
              <p:cNvPr id="5" name="文本框 4"/>
              <p:cNvSpPr txBox="1"/>
              <p:nvPr/>
            </p:nvSpPr>
            <p:spPr>
              <a:xfrm>
                <a:off x="2341984" y="2425959"/>
                <a:ext cx="7754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Free</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p:cNvSpPr txBox="1"/>
              <p:nvPr/>
            </p:nvSpPr>
            <p:spPr>
              <a:xfrm>
                <a:off x="2341983" y="3043503"/>
                <a:ext cx="1431802"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p:cNvSpPr txBox="1"/>
              <p:nvPr/>
            </p:nvSpPr>
            <p:spPr>
              <a:xfrm>
                <a:off x="2341982" y="3685106"/>
                <a:ext cx="1815369"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Transparent</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2341982" y="4332395"/>
                <a:ext cx="1806905" cy="830997"/>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 &amp;</a:t>
                </a:r>
              </a:p>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p:nvPr/>
            </p:nvSpPr>
            <p:spPr>
              <a:xfrm>
                <a:off x="2341982" y="5305721"/>
                <a:ext cx="18069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p:cNvSpPr txBox="1"/>
              <p:nvPr/>
            </p:nvSpPr>
            <p:spPr>
              <a:xfrm>
                <a:off x="5476342" y="1816657"/>
                <a:ext cx="1399742"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Non-TFS</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p:cNvSpPr txBox="1"/>
              <p:nvPr/>
            </p:nvSpPr>
            <p:spPr>
              <a:xfrm>
                <a:off x="9342328" y="1816657"/>
                <a:ext cx="748923"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TFS</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2" name="文本框 11"/>
              <p:cNvSpPr txBox="1"/>
              <p:nvPr/>
            </p:nvSpPr>
            <p:spPr>
              <a:xfrm>
                <a:off x="4701181" y="5759123"/>
                <a:ext cx="2492990" cy="369332"/>
              </a:xfrm>
              <a:prstGeom prst="rect">
                <a:avLst/>
              </a:prstGeom>
              <a:noFill/>
            </p:spPr>
            <p:txBody>
              <a:bodyPr wrap="none" rtlCol="0">
                <a:spAutoFit/>
              </a:bodyPr>
              <a:lstStyle/>
              <a:p>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Fragmentation occurs !</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pic>
          <p:nvPicPr>
            <p:cNvPr id="16" name="图片 15">
              <a:extLst>
                <a:ext uri="{FF2B5EF4-FFF2-40B4-BE49-F238E27FC236}">
                  <a16:creationId xmlns:a16="http://schemas.microsoft.com/office/drawing/2014/main" id="{D84C5F22-1DC7-4BBC-9F92-3A222EABF8A2}"/>
                </a:ext>
              </a:extLst>
            </p:cNvPr>
            <p:cNvPicPr>
              <a:picLocks noChangeAspect="1"/>
            </p:cNvPicPr>
            <p:nvPr/>
          </p:nvPicPr>
          <p:blipFill>
            <a:blip r:embed="rId4"/>
            <a:stretch>
              <a:fillRect/>
            </a:stretch>
          </p:blipFill>
          <p:spPr>
            <a:xfrm>
              <a:off x="5193706" y="4556872"/>
              <a:ext cx="709515" cy="1044000"/>
            </a:xfrm>
            <a:prstGeom prst="rect">
              <a:avLst/>
            </a:prstGeom>
          </p:spPr>
        </p:pic>
        <p:pic>
          <p:nvPicPr>
            <p:cNvPr id="18" name="图片 17">
              <a:extLst>
                <a:ext uri="{FF2B5EF4-FFF2-40B4-BE49-F238E27FC236}">
                  <a16:creationId xmlns:a16="http://schemas.microsoft.com/office/drawing/2014/main" id="{7E9B5C6D-ECF5-4AF6-B91B-5D5138F0B572}"/>
                </a:ext>
              </a:extLst>
            </p:cNvPr>
            <p:cNvPicPr>
              <a:picLocks noChangeAspect="1"/>
            </p:cNvPicPr>
            <p:nvPr/>
          </p:nvPicPr>
          <p:blipFill>
            <a:blip r:embed="rId5"/>
            <a:stretch>
              <a:fillRect/>
            </a:stretch>
          </p:blipFill>
          <p:spPr>
            <a:xfrm>
              <a:off x="8619999" y="4597919"/>
              <a:ext cx="723565" cy="1044000"/>
            </a:xfrm>
            <a:prstGeom prst="rect">
              <a:avLst/>
            </a:prstGeom>
          </p:spPr>
        </p:pic>
      </p:grpSp>
      <p:sp>
        <p:nvSpPr>
          <p:cNvPr id="17" name="矩形 16">
            <a:extLst>
              <a:ext uri="{FF2B5EF4-FFF2-40B4-BE49-F238E27FC236}">
                <a16:creationId xmlns:a16="http://schemas.microsoft.com/office/drawing/2014/main" id="{2856BB47-946A-46DA-9776-80FE98882063}"/>
              </a:ext>
            </a:extLst>
          </p:cNvPr>
          <p:cNvSpPr/>
          <p:nvPr/>
        </p:nvSpPr>
        <p:spPr>
          <a:xfrm>
            <a:off x="5154298" y="4442551"/>
            <a:ext cx="748923" cy="1306412"/>
          </a:xfrm>
          <a:prstGeom prst="rect">
            <a:avLst/>
          </a:prstGeom>
          <a:noFill/>
          <a:ln w="28575">
            <a:solidFill>
              <a:srgbClr val="FF0000"/>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235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id="{3C019B54-59E7-476B-AC02-CF2888BE3CB5}"/>
              </a:ext>
            </a:extLst>
          </p:cNvPr>
          <p:cNvSpPr/>
          <p:nvPr/>
        </p:nvSpPr>
        <p:spPr>
          <a:xfrm>
            <a:off x="4142655" y="3699135"/>
            <a:ext cx="5470737" cy="2127673"/>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8" name="矩形 27">
            <a:extLst>
              <a:ext uri="{FF2B5EF4-FFF2-40B4-BE49-F238E27FC236}">
                <a16:creationId xmlns:a16="http://schemas.microsoft.com/office/drawing/2014/main" id="{EBD5BFF4-BC9A-4E99-8CEE-8B2D237B7938}"/>
              </a:ext>
            </a:extLst>
          </p:cNvPr>
          <p:cNvSpPr/>
          <p:nvPr/>
        </p:nvSpPr>
        <p:spPr>
          <a:xfrm>
            <a:off x="1554481" y="3829446"/>
            <a:ext cx="2437493" cy="1266810"/>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 name="矩形 1">
            <a:extLst>
              <a:ext uri="{FF2B5EF4-FFF2-40B4-BE49-F238E27FC236}">
                <a16:creationId xmlns:a16="http://schemas.microsoft.com/office/drawing/2014/main" id="{2C7AFD16-73C4-4AAB-A046-14896344B415}"/>
              </a:ext>
            </a:extLst>
          </p:cNvPr>
          <p:cNvSpPr/>
          <p:nvPr/>
        </p:nvSpPr>
        <p:spPr>
          <a:xfrm>
            <a:off x="2505456" y="1630188"/>
            <a:ext cx="6661604" cy="1575583"/>
          </a:xfrm>
          <a:prstGeom prst="rect">
            <a:avLst/>
          </a:prstGeom>
          <a:solidFill>
            <a:schemeClr val="bg1"/>
          </a:solid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27" name="连接符: 曲线 26">
            <a:extLst>
              <a:ext uri="{FF2B5EF4-FFF2-40B4-BE49-F238E27FC236}">
                <a16:creationId xmlns:a16="http://schemas.microsoft.com/office/drawing/2014/main" id="{091592CE-2957-459D-9B26-914352BA7222}"/>
              </a:ext>
            </a:extLst>
          </p:cNvPr>
          <p:cNvCxnSpPr>
            <a:cxnSpLocks/>
            <a:stCxn id="35" idx="2"/>
            <a:endCxn id="4" idx="3"/>
          </p:cNvCxnSpPr>
          <p:nvPr/>
        </p:nvCxnSpPr>
        <p:spPr>
          <a:xfrm rot="10800000" flipH="1">
            <a:off x="1743455" y="2997578"/>
            <a:ext cx="1358572" cy="1457654"/>
          </a:xfrm>
          <a:prstGeom prst="curvedConnector4">
            <a:avLst>
              <a:gd name="adj1" fmla="val -16826"/>
              <a:gd name="adj2" fmla="val 63358"/>
            </a:avLst>
          </a:prstGeom>
          <a:ln>
            <a:tailEnd type="triangle"/>
          </a:ln>
        </p:spPr>
        <p:style>
          <a:lnRef idx="1">
            <a:schemeClr val="dk1"/>
          </a:lnRef>
          <a:fillRef idx="0">
            <a:schemeClr val="dk1"/>
          </a:fillRef>
          <a:effectRef idx="0">
            <a:schemeClr val="dk1"/>
          </a:effectRef>
          <a:fontRef idx="minor">
            <a:schemeClr val="tx1"/>
          </a:fontRef>
        </p:style>
      </p:cxnSp>
      <p:sp>
        <p:nvSpPr>
          <p:cNvPr id="3" name="标题 2">
            <a:extLst>
              <a:ext uri="{FF2B5EF4-FFF2-40B4-BE49-F238E27FC236}">
                <a16:creationId xmlns:a16="http://schemas.microsoft.com/office/drawing/2014/main" id="{2AE3A368-BD57-4ECA-9E5D-0D118482C5DE}"/>
              </a:ext>
            </a:extLst>
          </p:cNvPr>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State Diagram</a:t>
            </a:r>
            <a:endParaRPr lang="zh-CN" altLang="en-US" dirty="0">
              <a:latin typeface="Times New Roman" panose="02020603050405020304" pitchFamily="18" charset="0"/>
              <a:cs typeface="Times New Roman" panose="02020603050405020304" pitchFamily="18" charset="0"/>
            </a:endParaRPr>
          </a:p>
        </p:txBody>
      </p:sp>
      <p:sp>
        <p:nvSpPr>
          <p:cNvPr id="4" name="椭圆 3">
            <a:extLst>
              <a:ext uri="{FF2B5EF4-FFF2-40B4-BE49-F238E27FC236}">
                <a16:creationId xmlns:a16="http://schemas.microsoft.com/office/drawing/2014/main" id="{0639529A-C7F8-4A55-85E3-9209117AF5AE}"/>
              </a:ext>
            </a:extLst>
          </p:cNvPr>
          <p:cNvSpPr/>
          <p:nvPr/>
        </p:nvSpPr>
        <p:spPr>
          <a:xfrm>
            <a:off x="2816351" y="2057401"/>
            <a:ext cx="1950721" cy="110148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t>
            </a:r>
            <a:endParaRPr lang="zh-CN" altLang="en-US" b="1" dirty="0">
              <a:latin typeface="Times New Roman" panose="02020603050405020304" pitchFamily="18" charset="0"/>
              <a:cs typeface="Times New Roman" panose="02020603050405020304" pitchFamily="18" charset="0"/>
            </a:endParaRPr>
          </a:p>
        </p:txBody>
      </p:sp>
      <p:sp>
        <p:nvSpPr>
          <p:cNvPr id="9" name="椭圆 8">
            <a:extLst>
              <a:ext uri="{FF2B5EF4-FFF2-40B4-BE49-F238E27FC236}">
                <a16:creationId xmlns:a16="http://schemas.microsoft.com/office/drawing/2014/main" id="{E69300BB-7FFA-4CF2-B79B-F59AA96B1E6C}"/>
              </a:ext>
            </a:extLst>
          </p:cNvPr>
          <p:cNvSpPr/>
          <p:nvPr/>
        </p:nvSpPr>
        <p:spPr>
          <a:xfrm>
            <a:off x="6687314" y="2009127"/>
            <a:ext cx="1950721" cy="1101486"/>
          </a:xfrm>
          <a:prstGeom prst="ellipse">
            <a:avLst/>
          </a:prstGeom>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t>
            </a:r>
            <a:endParaRPr lang="zh-CN" altLang="en-US" b="1" dirty="0">
              <a:latin typeface="Times New Roman" panose="02020603050405020304" pitchFamily="18" charset="0"/>
              <a:cs typeface="Times New Roman" panose="02020603050405020304" pitchFamily="18" charset="0"/>
            </a:endParaRPr>
          </a:p>
        </p:txBody>
      </p:sp>
      <p:sp>
        <p:nvSpPr>
          <p:cNvPr id="10" name="椭圆 9">
            <a:extLst>
              <a:ext uri="{FF2B5EF4-FFF2-40B4-BE49-F238E27FC236}">
                <a16:creationId xmlns:a16="http://schemas.microsoft.com/office/drawing/2014/main" id="{9489B445-C045-46CD-B343-6851E03BC487}"/>
              </a:ext>
            </a:extLst>
          </p:cNvPr>
          <p:cNvSpPr/>
          <p:nvPr/>
        </p:nvSpPr>
        <p:spPr>
          <a:xfrm>
            <a:off x="7448035" y="3747387"/>
            <a:ext cx="2004701" cy="1129912"/>
          </a:xfrm>
          <a:prstGeom prst="ellipse">
            <a:avLst/>
          </a:prstGeom>
          <a:solidFill>
            <a:srgbClr val="CC0099"/>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Allocated-and-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sp>
        <p:nvSpPr>
          <p:cNvPr id="11" name="椭圆 10">
            <a:extLst>
              <a:ext uri="{FF2B5EF4-FFF2-40B4-BE49-F238E27FC236}">
                <a16:creationId xmlns:a16="http://schemas.microsoft.com/office/drawing/2014/main" id="{186352E4-0DC9-4CAB-A34E-16C7A5D4DE5C}"/>
              </a:ext>
            </a:extLst>
          </p:cNvPr>
          <p:cNvSpPr/>
          <p:nvPr/>
        </p:nvSpPr>
        <p:spPr>
          <a:xfrm>
            <a:off x="4279393" y="4639290"/>
            <a:ext cx="1995162" cy="1101486"/>
          </a:xfrm>
          <a:prstGeom prst="ellipse">
            <a:avLst/>
          </a:prstGeom>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Free-and-</a:t>
            </a:r>
          </a:p>
          <a:p>
            <a:pPr algn="ctr"/>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cxnSp>
        <p:nvCxnSpPr>
          <p:cNvPr id="15" name="连接符: 曲线 14">
            <a:extLst>
              <a:ext uri="{FF2B5EF4-FFF2-40B4-BE49-F238E27FC236}">
                <a16:creationId xmlns:a16="http://schemas.microsoft.com/office/drawing/2014/main" id="{131E8485-EBC4-4D31-BE59-840835C95B00}"/>
              </a:ext>
            </a:extLst>
          </p:cNvPr>
          <p:cNvCxnSpPr>
            <a:stCxn id="4" idx="7"/>
            <a:endCxn id="9" idx="1"/>
          </p:cNvCxnSpPr>
          <p:nvPr/>
        </p:nvCxnSpPr>
        <p:spPr>
          <a:xfrm rot="5400000" flipH="1" flipV="1">
            <a:off x="5703056" y="948776"/>
            <a:ext cx="48274" cy="2491594"/>
          </a:xfrm>
          <a:prstGeom prst="curvedConnector3">
            <a:avLst>
              <a:gd name="adj1" fmla="val 907700"/>
            </a:avLst>
          </a:prstGeom>
          <a:ln>
            <a:tailEnd type="triangle"/>
          </a:ln>
        </p:spPr>
        <p:style>
          <a:lnRef idx="1">
            <a:schemeClr val="dk1"/>
          </a:lnRef>
          <a:fillRef idx="0">
            <a:schemeClr val="dk1"/>
          </a:fillRef>
          <a:effectRef idx="0">
            <a:schemeClr val="dk1"/>
          </a:effectRef>
          <a:fontRef idx="minor">
            <a:schemeClr val="tx1"/>
          </a:fontRef>
        </p:style>
      </p:cxnSp>
      <p:cxnSp>
        <p:nvCxnSpPr>
          <p:cNvPr id="29" name="连接符: 曲线 28">
            <a:extLst>
              <a:ext uri="{FF2B5EF4-FFF2-40B4-BE49-F238E27FC236}">
                <a16:creationId xmlns:a16="http://schemas.microsoft.com/office/drawing/2014/main" id="{AE483111-7BBE-4E8F-BB43-9ED998D0546C}"/>
              </a:ext>
            </a:extLst>
          </p:cNvPr>
          <p:cNvCxnSpPr>
            <a:cxnSpLocks/>
          </p:cNvCxnSpPr>
          <p:nvPr/>
        </p:nvCxnSpPr>
        <p:spPr>
          <a:xfrm rot="5400000">
            <a:off x="3144119" y="3418941"/>
            <a:ext cx="907649" cy="387542"/>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31" name="连接符: 曲线 30">
            <a:extLst>
              <a:ext uri="{FF2B5EF4-FFF2-40B4-BE49-F238E27FC236}">
                <a16:creationId xmlns:a16="http://schemas.microsoft.com/office/drawing/2014/main" id="{10C668DB-C949-4CF7-AEAD-EE8546233708}"/>
              </a:ext>
            </a:extLst>
          </p:cNvPr>
          <p:cNvCxnSpPr>
            <a:cxnSpLocks/>
            <a:stCxn id="35" idx="4"/>
            <a:endCxn id="10" idx="5"/>
          </p:cNvCxnSpPr>
          <p:nvPr/>
        </p:nvCxnSpPr>
        <p:spPr>
          <a:xfrm rot="5400000" flipH="1" flipV="1">
            <a:off x="5810925" y="1657746"/>
            <a:ext cx="294148" cy="6402310"/>
          </a:xfrm>
          <a:prstGeom prst="curvedConnector3">
            <a:avLst>
              <a:gd name="adj1" fmla="val -405850"/>
            </a:avLst>
          </a:prstGeom>
          <a:ln>
            <a:tailEnd type="triangle"/>
          </a:ln>
        </p:spPr>
        <p:style>
          <a:lnRef idx="1">
            <a:schemeClr val="dk1"/>
          </a:lnRef>
          <a:fillRef idx="0">
            <a:schemeClr val="dk1"/>
          </a:fillRef>
          <a:effectRef idx="0">
            <a:schemeClr val="dk1"/>
          </a:effectRef>
          <a:fontRef idx="minor">
            <a:schemeClr val="tx1"/>
          </a:fontRef>
        </p:style>
      </p:cxnSp>
      <p:cxnSp>
        <p:nvCxnSpPr>
          <p:cNvPr id="37" name="连接符: 曲线 36">
            <a:extLst>
              <a:ext uri="{FF2B5EF4-FFF2-40B4-BE49-F238E27FC236}">
                <a16:creationId xmlns:a16="http://schemas.microsoft.com/office/drawing/2014/main" id="{05A58EB8-9C88-43D5-8ED9-8BA5B154DE74}"/>
              </a:ext>
            </a:extLst>
          </p:cNvPr>
          <p:cNvCxnSpPr>
            <a:cxnSpLocks/>
            <a:stCxn id="10" idx="4"/>
          </p:cNvCxnSpPr>
          <p:nvPr/>
        </p:nvCxnSpPr>
        <p:spPr>
          <a:xfrm rot="5400000">
            <a:off x="6880618" y="3985561"/>
            <a:ext cx="678031" cy="2461506"/>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0" name="连接符: 曲线 39">
            <a:extLst>
              <a:ext uri="{FF2B5EF4-FFF2-40B4-BE49-F238E27FC236}">
                <a16:creationId xmlns:a16="http://schemas.microsoft.com/office/drawing/2014/main" id="{C1554725-C666-4D2F-8BBD-AEC77B40C846}"/>
              </a:ext>
            </a:extLst>
          </p:cNvPr>
          <p:cNvCxnSpPr>
            <a:cxnSpLocks/>
            <a:stCxn id="11" idx="7"/>
            <a:endCxn id="10" idx="2"/>
          </p:cNvCxnSpPr>
          <p:nvPr/>
        </p:nvCxnSpPr>
        <p:spPr>
          <a:xfrm rot="5400000" flipH="1" flipV="1">
            <a:off x="6471074" y="3823639"/>
            <a:ext cx="488256" cy="1465665"/>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连接符: 曲线 41">
            <a:extLst>
              <a:ext uri="{FF2B5EF4-FFF2-40B4-BE49-F238E27FC236}">
                <a16:creationId xmlns:a16="http://schemas.microsoft.com/office/drawing/2014/main" id="{46310D0E-7D62-4BE5-92E6-319D551AB639}"/>
              </a:ext>
            </a:extLst>
          </p:cNvPr>
          <p:cNvCxnSpPr>
            <a:cxnSpLocks/>
            <a:stCxn id="11" idx="0"/>
            <a:endCxn id="4" idx="6"/>
          </p:cNvCxnSpPr>
          <p:nvPr/>
        </p:nvCxnSpPr>
        <p:spPr>
          <a:xfrm rot="16200000" flipV="1">
            <a:off x="4006450" y="3368766"/>
            <a:ext cx="2031146" cy="509902"/>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61" name="连接符: 曲线 60">
            <a:extLst>
              <a:ext uri="{FF2B5EF4-FFF2-40B4-BE49-F238E27FC236}">
                <a16:creationId xmlns:a16="http://schemas.microsoft.com/office/drawing/2014/main" id="{710B645F-B6CD-4F64-AC75-5B7D60B94A52}"/>
              </a:ext>
            </a:extLst>
          </p:cNvPr>
          <p:cNvCxnSpPr>
            <a:cxnSpLocks/>
            <a:stCxn id="9" idx="2"/>
            <a:endCxn id="4" idx="6"/>
          </p:cNvCxnSpPr>
          <p:nvPr/>
        </p:nvCxnSpPr>
        <p:spPr>
          <a:xfrm rot="10800000" flipV="1">
            <a:off x="4767072" y="2559870"/>
            <a:ext cx="1920242" cy="48274"/>
          </a:xfrm>
          <a:prstGeom prst="curved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68" name="连接符: 曲线 67">
            <a:extLst>
              <a:ext uri="{FF2B5EF4-FFF2-40B4-BE49-F238E27FC236}">
                <a16:creationId xmlns:a16="http://schemas.microsoft.com/office/drawing/2014/main" id="{5E083CB3-7D62-44BB-A677-A3377F152DEA}"/>
              </a:ext>
            </a:extLst>
          </p:cNvPr>
          <p:cNvCxnSpPr>
            <a:cxnSpLocks/>
            <a:endCxn id="9" idx="5"/>
          </p:cNvCxnSpPr>
          <p:nvPr/>
        </p:nvCxnSpPr>
        <p:spPr>
          <a:xfrm rot="16200000" flipV="1">
            <a:off x="8024536" y="3277127"/>
            <a:ext cx="788728" cy="133081"/>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73" name="文本框 72">
            <a:extLst>
              <a:ext uri="{FF2B5EF4-FFF2-40B4-BE49-F238E27FC236}">
                <a16:creationId xmlns:a16="http://schemas.microsoft.com/office/drawing/2014/main" id="{23EC4075-E509-4E52-93C4-59DFC9BCB504}"/>
              </a:ext>
            </a:extLst>
          </p:cNvPr>
          <p:cNvSpPr txBox="1"/>
          <p:nvPr/>
        </p:nvSpPr>
        <p:spPr>
          <a:xfrm>
            <a:off x="1448467" y="3223249"/>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4" name="文本框 73">
            <a:extLst>
              <a:ext uri="{FF2B5EF4-FFF2-40B4-BE49-F238E27FC236}">
                <a16:creationId xmlns:a16="http://schemas.microsoft.com/office/drawing/2014/main" id="{07DEA98C-6F0E-4173-AB8B-649A74C9A745}"/>
              </a:ext>
            </a:extLst>
          </p:cNvPr>
          <p:cNvSpPr txBox="1"/>
          <p:nvPr/>
        </p:nvSpPr>
        <p:spPr>
          <a:xfrm>
            <a:off x="3150577" y="3367781"/>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5" name="文本框 74">
            <a:extLst>
              <a:ext uri="{FF2B5EF4-FFF2-40B4-BE49-F238E27FC236}">
                <a16:creationId xmlns:a16="http://schemas.microsoft.com/office/drawing/2014/main" id="{F39B7FDB-3A0F-46C6-BD65-F0BA38E77C14}"/>
              </a:ext>
            </a:extLst>
          </p:cNvPr>
          <p:cNvSpPr txBox="1"/>
          <p:nvPr/>
        </p:nvSpPr>
        <p:spPr>
          <a:xfrm>
            <a:off x="5439444" y="163018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77" name="文本框 76">
            <a:extLst>
              <a:ext uri="{FF2B5EF4-FFF2-40B4-BE49-F238E27FC236}">
                <a16:creationId xmlns:a16="http://schemas.microsoft.com/office/drawing/2014/main" id="{2C760E53-C06C-40A0-83A3-58CF51C7F38E}"/>
              </a:ext>
            </a:extLst>
          </p:cNvPr>
          <p:cNvSpPr txBox="1"/>
          <p:nvPr/>
        </p:nvSpPr>
        <p:spPr>
          <a:xfrm>
            <a:off x="5377640" y="2421369"/>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78" name="文本框 77">
            <a:extLst>
              <a:ext uri="{FF2B5EF4-FFF2-40B4-BE49-F238E27FC236}">
                <a16:creationId xmlns:a16="http://schemas.microsoft.com/office/drawing/2014/main" id="{8E570D98-5165-4AAF-9185-62947E89EE61}"/>
              </a:ext>
            </a:extLst>
          </p:cNvPr>
          <p:cNvSpPr txBox="1"/>
          <p:nvPr/>
        </p:nvSpPr>
        <p:spPr>
          <a:xfrm>
            <a:off x="4656779" y="3304458"/>
            <a:ext cx="999249" cy="461665"/>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a:p>
            <a:pPr algn="ctr"/>
            <a:r>
              <a:rPr lang="en-US" altLang="zh-CN" sz="1200" b="1" dirty="0">
                <a:latin typeface="Times New Roman" panose="02020603050405020304" pitchFamily="18" charset="0"/>
                <a:cs typeface="Times New Roman" panose="02020603050405020304" pitchFamily="18" charset="0"/>
              </a:rPr>
              <a:t>Transparent</a:t>
            </a:r>
            <a:endParaRPr lang="zh-CN" altLang="en-US" sz="1200" b="1" dirty="0">
              <a:latin typeface="Times New Roman" panose="02020603050405020304" pitchFamily="18" charset="0"/>
              <a:cs typeface="Times New Roman" panose="02020603050405020304" pitchFamily="18" charset="0"/>
            </a:endParaRPr>
          </a:p>
        </p:txBody>
      </p:sp>
      <p:sp>
        <p:nvSpPr>
          <p:cNvPr id="79" name="文本框 78">
            <a:extLst>
              <a:ext uri="{FF2B5EF4-FFF2-40B4-BE49-F238E27FC236}">
                <a16:creationId xmlns:a16="http://schemas.microsoft.com/office/drawing/2014/main" id="{8FE7DD3A-AEBB-4B82-AB1F-C5DF50C92E8C}"/>
              </a:ext>
            </a:extLst>
          </p:cNvPr>
          <p:cNvSpPr txBox="1"/>
          <p:nvPr/>
        </p:nvSpPr>
        <p:spPr>
          <a:xfrm>
            <a:off x="6296033" y="4272366"/>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80" name="文本框 79">
            <a:extLst>
              <a:ext uri="{FF2B5EF4-FFF2-40B4-BE49-F238E27FC236}">
                <a16:creationId xmlns:a16="http://schemas.microsoft.com/office/drawing/2014/main" id="{C9B70CE4-3A91-499D-9B5E-80F390F94FDC}"/>
              </a:ext>
            </a:extLst>
          </p:cNvPr>
          <p:cNvSpPr txBox="1"/>
          <p:nvPr/>
        </p:nvSpPr>
        <p:spPr>
          <a:xfrm>
            <a:off x="6972990" y="5280502"/>
            <a:ext cx="598241"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Delete</a:t>
            </a:r>
          </a:p>
        </p:txBody>
      </p:sp>
      <p:sp>
        <p:nvSpPr>
          <p:cNvPr id="81" name="文本框 80">
            <a:extLst>
              <a:ext uri="{FF2B5EF4-FFF2-40B4-BE49-F238E27FC236}">
                <a16:creationId xmlns:a16="http://schemas.microsoft.com/office/drawing/2014/main" id="{60A4A343-D780-4DC3-8558-52948C94640C}"/>
              </a:ext>
            </a:extLst>
          </p:cNvPr>
          <p:cNvSpPr txBox="1"/>
          <p:nvPr/>
        </p:nvSpPr>
        <p:spPr>
          <a:xfrm>
            <a:off x="8192681" y="3207942"/>
            <a:ext cx="569388"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Clean</a:t>
            </a:r>
          </a:p>
        </p:txBody>
      </p:sp>
      <p:sp>
        <p:nvSpPr>
          <p:cNvPr id="82" name="文本框 81">
            <a:extLst>
              <a:ext uri="{FF2B5EF4-FFF2-40B4-BE49-F238E27FC236}">
                <a16:creationId xmlns:a16="http://schemas.microsoft.com/office/drawing/2014/main" id="{8B25567C-4AB7-4082-90A1-A56559DF36A2}"/>
              </a:ext>
            </a:extLst>
          </p:cNvPr>
          <p:cNvSpPr txBox="1"/>
          <p:nvPr/>
        </p:nvSpPr>
        <p:spPr>
          <a:xfrm>
            <a:off x="6461330" y="5988118"/>
            <a:ext cx="568232" cy="276999"/>
          </a:xfrm>
          <a:prstGeom prst="rect">
            <a:avLst/>
          </a:prstGeom>
          <a:solidFill>
            <a:schemeClr val="bg1"/>
          </a:solidFill>
        </p:spPr>
        <p:txBody>
          <a:bodyPr wrap="none" rtlCol="0">
            <a:spAutoFit/>
          </a:bodyPr>
          <a:lstStyle/>
          <a:p>
            <a:pPr algn="ctr"/>
            <a:r>
              <a:rPr lang="en-US" altLang="zh-CN" sz="1200" b="1" dirty="0">
                <a:latin typeface="Times New Roman" panose="02020603050405020304" pitchFamily="18" charset="0"/>
                <a:cs typeface="Times New Roman" panose="02020603050405020304" pitchFamily="18" charset="0"/>
              </a:rPr>
              <a:t>Write</a:t>
            </a:r>
          </a:p>
        </p:txBody>
      </p:sp>
      <p:sp>
        <p:nvSpPr>
          <p:cNvPr id="5" name="文本框 4">
            <a:extLst>
              <a:ext uri="{FF2B5EF4-FFF2-40B4-BE49-F238E27FC236}">
                <a16:creationId xmlns:a16="http://schemas.microsoft.com/office/drawing/2014/main" id="{DBB39E11-B907-4033-8E1D-901905D038F2}"/>
              </a:ext>
            </a:extLst>
          </p:cNvPr>
          <p:cNvSpPr txBox="1"/>
          <p:nvPr/>
        </p:nvSpPr>
        <p:spPr>
          <a:xfrm>
            <a:off x="9276871" y="2190536"/>
            <a:ext cx="1640193" cy="369332"/>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Ordinary state</a:t>
            </a:r>
            <a:endParaRPr lang="zh-CN" altLang="en-US" b="1" dirty="0">
              <a:latin typeface="Times New Roman" panose="02020603050405020304" pitchFamily="18" charset="0"/>
              <a:cs typeface="Times New Roman" panose="02020603050405020304" pitchFamily="18" charset="0"/>
            </a:endParaRPr>
          </a:p>
        </p:txBody>
      </p:sp>
      <p:sp>
        <p:nvSpPr>
          <p:cNvPr id="30" name="文本框 29">
            <a:extLst>
              <a:ext uri="{FF2B5EF4-FFF2-40B4-BE49-F238E27FC236}">
                <a16:creationId xmlns:a16="http://schemas.microsoft.com/office/drawing/2014/main" id="{8CDE9DD0-CB19-42F5-9660-5CB888AC6D8F}"/>
              </a:ext>
            </a:extLst>
          </p:cNvPr>
          <p:cNvSpPr txBox="1"/>
          <p:nvPr/>
        </p:nvSpPr>
        <p:spPr>
          <a:xfrm>
            <a:off x="542357" y="5234455"/>
            <a:ext cx="2465355" cy="369332"/>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Transparent Allocation</a:t>
            </a:r>
            <a:endParaRPr lang="zh-CN" altLang="en-US" b="1" dirty="0">
              <a:latin typeface="Times New Roman" panose="02020603050405020304" pitchFamily="18" charset="0"/>
              <a:cs typeface="Times New Roman" panose="02020603050405020304" pitchFamily="18" charset="0"/>
            </a:endParaRPr>
          </a:p>
        </p:txBody>
      </p:sp>
      <p:sp>
        <p:nvSpPr>
          <p:cNvPr id="33" name="文本框 32">
            <a:extLst>
              <a:ext uri="{FF2B5EF4-FFF2-40B4-BE49-F238E27FC236}">
                <a16:creationId xmlns:a16="http://schemas.microsoft.com/office/drawing/2014/main" id="{5006B55A-6C69-4E0D-98E8-71E30AC92448}"/>
              </a:ext>
            </a:extLst>
          </p:cNvPr>
          <p:cNvSpPr txBox="1"/>
          <p:nvPr/>
        </p:nvSpPr>
        <p:spPr>
          <a:xfrm>
            <a:off x="9716998" y="4364699"/>
            <a:ext cx="1798441" cy="646331"/>
          </a:xfrm>
          <a:prstGeom prst="rect">
            <a:avLst/>
          </a:prstGeom>
          <a:noFill/>
        </p:spPr>
        <p:txBody>
          <a:bodyPr wrap="none" rtlCol="0">
            <a:spAutoFit/>
          </a:bodyPr>
          <a:lstStyle/>
          <a:p>
            <a:r>
              <a:rPr lang="en-US" altLang="zh-CN" b="1" dirty="0">
                <a:latin typeface="Times New Roman" panose="02020603050405020304" pitchFamily="18" charset="0"/>
                <a:cs typeface="Times New Roman" panose="02020603050405020304" pitchFamily="18" charset="0"/>
              </a:rPr>
              <a:t>Transparent but</a:t>
            </a:r>
          </a:p>
          <a:p>
            <a:r>
              <a:rPr lang="en-US" altLang="zh-CN" b="1" dirty="0">
                <a:latin typeface="Times New Roman" panose="02020603050405020304" pitchFamily="18" charset="0"/>
                <a:cs typeface="Times New Roman" panose="02020603050405020304" pitchFamily="18" charset="0"/>
              </a:rPr>
              <a:t>Overwritten</a:t>
            </a:r>
            <a:endParaRPr lang="zh-CN" altLang="en-US" b="1" dirty="0">
              <a:latin typeface="Times New Roman" panose="02020603050405020304" pitchFamily="18" charset="0"/>
              <a:cs typeface="Times New Roman" panose="02020603050405020304" pitchFamily="18" charset="0"/>
            </a:endParaRPr>
          </a:p>
        </p:txBody>
      </p:sp>
      <p:sp>
        <p:nvSpPr>
          <p:cNvPr id="35" name="椭圆 34">
            <a:extLst>
              <a:ext uri="{FF2B5EF4-FFF2-40B4-BE49-F238E27FC236}">
                <a16:creationId xmlns:a16="http://schemas.microsoft.com/office/drawing/2014/main" id="{8179940C-242E-4DD0-9488-8089EF7F185E}"/>
              </a:ext>
            </a:extLst>
          </p:cNvPr>
          <p:cNvSpPr/>
          <p:nvPr/>
        </p:nvSpPr>
        <p:spPr>
          <a:xfrm>
            <a:off x="1743455" y="3904489"/>
            <a:ext cx="2026778" cy="1101486"/>
          </a:xfrm>
          <a:prstGeom prst="ellipse">
            <a:avLst/>
          </a:prstGeom>
          <a:solidFill>
            <a:srgbClr val="66FF66"/>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b="1" dirty="0">
                <a:latin typeface="Times New Roman" panose="02020603050405020304" pitchFamily="18" charset="0"/>
                <a:cs typeface="Times New Roman" panose="02020603050405020304" pitchFamily="18" charset="0"/>
              </a:rPr>
              <a:t>Transparent</a:t>
            </a:r>
            <a:endParaRPr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4494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Example: Deallocation</a:t>
            </a:r>
            <a:endParaRPr lang="zh-CN" altLang="en-US" dirty="0">
              <a:latin typeface="Times New Roman" panose="02020603050405020304" pitchFamily="18" charset="0"/>
              <a:cs typeface="Times New Roman" panose="02020603050405020304" pitchFamily="18" charset="0"/>
            </a:endParaRPr>
          </a:p>
        </p:txBody>
      </p:sp>
      <p:grpSp>
        <p:nvGrpSpPr>
          <p:cNvPr id="2" name="组合 1">
            <a:extLst>
              <a:ext uri="{FF2B5EF4-FFF2-40B4-BE49-F238E27FC236}">
                <a16:creationId xmlns:a16="http://schemas.microsoft.com/office/drawing/2014/main" id="{F2D0DB81-D876-4DD0-B625-E395BEDCA071}"/>
              </a:ext>
            </a:extLst>
          </p:cNvPr>
          <p:cNvGrpSpPr/>
          <p:nvPr/>
        </p:nvGrpSpPr>
        <p:grpSpPr>
          <a:xfrm>
            <a:off x="1529782" y="1887776"/>
            <a:ext cx="9132435" cy="4350880"/>
            <a:chOff x="1846684" y="1816656"/>
            <a:chExt cx="9132435" cy="4350880"/>
          </a:xfrm>
        </p:grpSpPr>
        <p:pic>
          <p:nvPicPr>
            <p:cNvPr id="12" name="图片 11"/>
            <p:cNvPicPr>
              <a:picLocks noChangeAspect="1"/>
            </p:cNvPicPr>
            <p:nvPr/>
          </p:nvPicPr>
          <p:blipFill>
            <a:blip r:embed="rId3"/>
            <a:stretch>
              <a:fillRect/>
            </a:stretch>
          </p:blipFill>
          <p:spPr>
            <a:xfrm>
              <a:off x="1846684" y="1816658"/>
              <a:ext cx="9132435" cy="4350878"/>
            </a:xfrm>
            <a:prstGeom prst="rect">
              <a:avLst/>
            </a:prstGeom>
          </p:spPr>
        </p:pic>
        <p:sp>
          <p:nvSpPr>
            <p:cNvPr id="5" name="文本框 4"/>
            <p:cNvSpPr txBox="1"/>
            <p:nvPr/>
          </p:nvSpPr>
          <p:spPr>
            <a:xfrm>
              <a:off x="2341984" y="2425959"/>
              <a:ext cx="7754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Free</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p:cNvSpPr txBox="1"/>
            <p:nvPr/>
          </p:nvSpPr>
          <p:spPr>
            <a:xfrm>
              <a:off x="2341983" y="3043503"/>
              <a:ext cx="1431802"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7" name="文本框 6"/>
            <p:cNvSpPr txBox="1"/>
            <p:nvPr/>
          </p:nvSpPr>
          <p:spPr>
            <a:xfrm>
              <a:off x="2341982" y="3685106"/>
              <a:ext cx="1815369"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Transparent</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 name="文本框 7"/>
            <p:cNvSpPr txBox="1"/>
            <p:nvPr/>
          </p:nvSpPr>
          <p:spPr>
            <a:xfrm>
              <a:off x="2341982" y="4332395"/>
              <a:ext cx="1806905" cy="830997"/>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Allocated &amp;</a:t>
              </a:r>
            </a:p>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文本框 8"/>
            <p:cNvSpPr txBox="1"/>
            <p:nvPr/>
          </p:nvSpPr>
          <p:spPr>
            <a:xfrm>
              <a:off x="2341982" y="5305721"/>
              <a:ext cx="1806905"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Overwritten</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p:cNvSpPr txBox="1"/>
            <p:nvPr/>
          </p:nvSpPr>
          <p:spPr>
            <a:xfrm>
              <a:off x="3841943" y="1816656"/>
              <a:ext cx="3886000"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TFS without overwritten bit</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文本框 10"/>
            <p:cNvSpPr txBox="1"/>
            <p:nvPr/>
          </p:nvSpPr>
          <p:spPr>
            <a:xfrm>
              <a:off x="9342328" y="1816657"/>
              <a:ext cx="748923" cy="461665"/>
            </a:xfrm>
            <a:prstGeom prst="rect">
              <a:avLst/>
            </a:prstGeom>
            <a:noFill/>
          </p:spPr>
          <p:txBody>
            <a:bodyPr wrap="none" rtlCol="0">
              <a:spAutoFit/>
            </a:bodyPr>
            <a:lstStyle/>
            <a:p>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TFS</a:t>
              </a:r>
              <a:endPar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文本框 12"/>
            <p:cNvSpPr txBox="1"/>
            <p:nvPr/>
          </p:nvSpPr>
          <p:spPr>
            <a:xfrm>
              <a:off x="4392415" y="5782795"/>
              <a:ext cx="2758127" cy="369332"/>
            </a:xfrm>
            <a:prstGeom prst="rect">
              <a:avLst/>
            </a:prstGeom>
            <a:noFill/>
          </p:spPr>
          <p:txBody>
            <a:bodyPr wrap="none" rtlCol="0">
              <a:spAutoFit/>
            </a:bodyPr>
            <a:lstStyle/>
            <a:p>
              <a:r>
                <a:rPr lang="en-US" altLang="zh-CN" b="1" dirty="0">
                  <a:latin typeface="Times New Roman" panose="02020603050405020304" pitchFamily="18" charset="0"/>
                  <a:ea typeface="微软雅黑" panose="020B0503020204020204" pitchFamily="34" charset="-122"/>
                  <a:cs typeface="Times New Roman" panose="02020603050405020304" pitchFamily="18" charset="0"/>
                </a:rPr>
                <a:t>corrupted transparent file</a:t>
              </a:r>
              <a:endParaRPr lang="zh-CN" altLang="en-US" b="1" dirty="0">
                <a:latin typeface="Times New Roman" panose="02020603050405020304" pitchFamily="18" charset="0"/>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202532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pPr>
              <a:lnSpc>
                <a:spcPct val="150000"/>
              </a:lnSpc>
            </a:pPr>
            <a:r>
              <a:rPr lang="en-US" altLang="zh-CN" sz="2400" dirty="0">
                <a:latin typeface="Times New Roman" panose="02020603050405020304" pitchFamily="18" charset="0"/>
                <a:cs typeface="Times New Roman" panose="02020603050405020304" pitchFamily="18" charset="0"/>
              </a:rPr>
              <a:t>Open files can’t be overwritten</a:t>
            </a:r>
          </a:p>
          <a:p>
            <a:pPr lvl="1">
              <a:lnSpc>
                <a:spcPct val="150000"/>
              </a:lnSpc>
            </a:pPr>
            <a:r>
              <a:rPr lang="en-US" altLang="zh-CN" sz="2000" dirty="0">
                <a:latin typeface="Times New Roman" panose="02020603050405020304" pitchFamily="18" charset="0"/>
                <a:cs typeface="Times New Roman" panose="02020603050405020304" pitchFamily="18" charset="0"/>
              </a:rPr>
              <a:t>Assume only a few active transparent files exist</a:t>
            </a:r>
          </a:p>
          <a:p>
            <a:pPr>
              <a:lnSpc>
                <a:spcPct val="150000"/>
              </a:lnSpc>
            </a:pPr>
            <a:r>
              <a:rPr lang="en-US" altLang="zh-CN" sz="2400" dirty="0">
                <a:latin typeface="Times New Roman" panose="02020603050405020304" pitchFamily="18" charset="0"/>
                <a:cs typeface="Times New Roman" panose="02020603050405020304" pitchFamily="18" charset="0"/>
              </a:rPr>
              <a:t>Transparent meta-data can’t be overwritten</a:t>
            </a:r>
          </a:p>
          <a:p>
            <a:pPr lvl="1">
              <a:lnSpc>
                <a:spcPct val="150000"/>
              </a:lnSpc>
            </a:pPr>
            <a:r>
              <a:rPr lang="en-US" altLang="zh-CN" sz="2000" dirty="0">
                <a:latin typeface="Times New Roman" panose="02020603050405020304" pitchFamily="18" charset="0"/>
                <a:cs typeface="Times New Roman" panose="02020603050405020304" pitchFamily="18" charset="0"/>
              </a:rPr>
              <a:t>Directory entries, </a:t>
            </a:r>
            <a:r>
              <a:rPr lang="en-US" altLang="zh-CN" sz="2000" dirty="0" err="1">
                <a:latin typeface="Times New Roman" panose="02020603050405020304" pitchFamily="18" charset="0"/>
                <a:cs typeface="Times New Roman" panose="02020603050405020304" pitchFamily="18" charset="0"/>
              </a:rPr>
              <a:t>inode</a:t>
            </a:r>
            <a:r>
              <a:rPr lang="en-US" altLang="zh-CN" sz="2000" dirty="0">
                <a:latin typeface="Times New Roman" panose="02020603050405020304" pitchFamily="18" charset="0"/>
                <a:cs typeface="Times New Roman" panose="02020603050405020304" pitchFamily="18" charset="0"/>
              </a:rPr>
              <a:t>, indirect blocks</a:t>
            </a:r>
            <a:endParaRPr lang="zh-CN" altLang="en-US" sz="20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Performance concessions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0062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4762385"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Locality of block allocations</a:t>
            </a:r>
          </a:p>
          <a:p>
            <a:r>
              <a:rPr lang="en-US" altLang="zh-CN" sz="2400" dirty="0">
                <a:latin typeface="Times New Roman" panose="02020603050405020304" pitchFamily="18" charset="0"/>
                <a:cs typeface="Times New Roman" panose="02020603050405020304" pitchFamily="18" charset="0"/>
              </a:rPr>
              <a:t>Allocating transparent files on </a:t>
            </a:r>
            <a:r>
              <a:rPr lang="en-US" altLang="zh-CN" sz="2400" b="1" dirty="0">
                <a:solidFill>
                  <a:srgbClr val="FF0000"/>
                </a:solidFill>
                <a:latin typeface="Times New Roman" panose="02020603050405020304" pitchFamily="18" charset="0"/>
                <a:cs typeface="Times New Roman" panose="02020603050405020304" pitchFamily="18" charset="0"/>
              </a:rPr>
              <a:t>hot</a:t>
            </a:r>
            <a:r>
              <a:rPr lang="en-US" altLang="zh-CN" sz="2400" dirty="0">
                <a:latin typeface="Times New Roman" panose="02020603050405020304" pitchFamily="18" charset="0"/>
                <a:cs typeface="Times New Roman" panose="02020603050405020304" pitchFamily="18" charset="0"/>
              </a:rPr>
              <a:t> areas will lead to frequent overwriting.</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Observation: Locality</a:t>
            </a:r>
            <a:endParaRPr lang="zh-CN" altLang="en-US" dirty="0">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id="{909DE94C-1A52-436A-AE7C-3511652E81DF}"/>
              </a:ext>
            </a:extLst>
          </p:cNvPr>
          <p:cNvGrpSpPr/>
          <p:nvPr/>
        </p:nvGrpSpPr>
        <p:grpSpPr>
          <a:xfrm>
            <a:off x="5593753" y="1914685"/>
            <a:ext cx="5761603" cy="4473332"/>
            <a:chOff x="5593753" y="1914685"/>
            <a:chExt cx="5761603" cy="4473332"/>
          </a:xfrm>
        </p:grpSpPr>
        <p:pic>
          <p:nvPicPr>
            <p:cNvPr id="4" name="图片 3"/>
            <p:cNvPicPr>
              <a:picLocks noChangeAspect="1"/>
            </p:cNvPicPr>
            <p:nvPr/>
          </p:nvPicPr>
          <p:blipFill rotWithShape="1">
            <a:blip r:embed="rId3"/>
            <a:srcRect b="8053"/>
            <a:stretch/>
          </p:blipFill>
          <p:spPr>
            <a:xfrm>
              <a:off x="5593753" y="1914685"/>
              <a:ext cx="5761603" cy="4104000"/>
            </a:xfrm>
            <a:prstGeom prst="rect">
              <a:avLst/>
            </a:prstGeom>
          </p:spPr>
        </p:pic>
        <p:sp>
          <p:nvSpPr>
            <p:cNvPr id="5" name="文本框 4">
              <a:extLst>
                <a:ext uri="{FF2B5EF4-FFF2-40B4-BE49-F238E27FC236}">
                  <a16:creationId xmlns:a16="http://schemas.microsoft.com/office/drawing/2014/main" id="{79246D00-62AD-4F2A-B3F7-6271C1613642}"/>
                </a:ext>
              </a:extLst>
            </p:cNvPr>
            <p:cNvSpPr txBox="1"/>
            <p:nvPr/>
          </p:nvSpPr>
          <p:spPr>
            <a:xfrm>
              <a:off x="7356144" y="6018685"/>
              <a:ext cx="2909771"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Location on Disk (Sorted, %)</a:t>
              </a:r>
              <a:endParaRPr lang="zh-CN" altLang="en-US"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1523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496765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Trace allocation events</a:t>
            </a:r>
          </a:p>
          <a:p>
            <a:r>
              <a:rPr lang="en-US" altLang="zh-CN" sz="2400" b="1" dirty="0">
                <a:solidFill>
                  <a:srgbClr val="FF0000"/>
                </a:solidFill>
                <a:latin typeface="Times New Roman" panose="02020603050405020304" pitchFamily="18" charset="0"/>
                <a:cs typeface="Times New Roman" panose="02020603050405020304" pitchFamily="18" charset="0"/>
              </a:rPr>
              <a:t>Avoid</a:t>
            </a:r>
            <a:r>
              <a:rPr lang="en-US" altLang="zh-CN" sz="2400" dirty="0">
                <a:latin typeface="Times New Roman" panose="02020603050405020304" pitchFamily="18" charset="0"/>
                <a:cs typeface="Times New Roman" panose="02020603050405020304" pitchFamily="18" charset="0"/>
              </a:rPr>
              <a:t> allocation of transparent files on hot areas</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Optimization for locality observation</a:t>
            </a:r>
            <a:endParaRPr lang="zh-CN" altLang="en-US" dirty="0">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3"/>
          <a:stretch>
            <a:fillRect/>
          </a:stretch>
        </p:blipFill>
        <p:spPr>
          <a:xfrm>
            <a:off x="5697516" y="1685678"/>
            <a:ext cx="6124067" cy="4565832"/>
          </a:xfrm>
          <a:prstGeom prst="rect">
            <a:avLst/>
          </a:prstGeom>
        </p:spPr>
      </p:pic>
    </p:spTree>
    <p:extLst>
      <p:ext uri="{BB962C8B-B14F-4D97-AF65-F5344CB8AC3E}">
        <p14:creationId xmlns:p14="http://schemas.microsoft.com/office/powerpoint/2010/main" val="275901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目录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Freeform 10"/>
          <p:cNvSpPr>
            <a:spLocks/>
          </p:cNvSpPr>
          <p:nvPr userDrawn="1"/>
        </p:nvSpPr>
        <p:spPr bwMode="auto">
          <a:xfrm>
            <a:off x="3365536"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 name="文本框 4"/>
          <p:cNvSpPr txBox="1"/>
          <p:nvPr userDrawn="1"/>
        </p:nvSpPr>
        <p:spPr>
          <a:xfrm>
            <a:off x="3595646" y="1303550"/>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Freeform 10"/>
          <p:cNvSpPr>
            <a:spLocks/>
          </p:cNvSpPr>
          <p:nvPr userDrawn="1"/>
        </p:nvSpPr>
        <p:spPr bwMode="auto">
          <a:xfrm>
            <a:off x="3365536" y="4127276"/>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24" name="文本框 23"/>
          <p:cNvSpPr txBox="1"/>
          <p:nvPr userDrawn="1"/>
        </p:nvSpPr>
        <p:spPr>
          <a:xfrm>
            <a:off x="3595646" y="4063469"/>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2" name="Freeform 10"/>
          <p:cNvSpPr>
            <a:spLocks/>
          </p:cNvSpPr>
          <p:nvPr/>
        </p:nvSpPr>
        <p:spPr bwMode="auto">
          <a:xfrm>
            <a:off x="3365535" y="3198060"/>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9" name="文本框 18"/>
          <p:cNvSpPr txBox="1"/>
          <p:nvPr userDrawn="1"/>
        </p:nvSpPr>
        <p:spPr>
          <a:xfrm>
            <a:off x="3595646" y="3143496"/>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 name="Freeform 10"/>
          <p:cNvSpPr>
            <a:spLocks/>
          </p:cNvSpPr>
          <p:nvPr/>
        </p:nvSpPr>
        <p:spPr bwMode="auto">
          <a:xfrm>
            <a:off x="3365535" y="227992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4" name="文本框 13"/>
          <p:cNvSpPr txBox="1"/>
          <p:nvPr userDrawn="1"/>
        </p:nvSpPr>
        <p:spPr>
          <a:xfrm>
            <a:off x="3595646" y="2223523"/>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9" name="直接连接符 38">
            <a:extLst>
              <a:ext uri="{FF2B5EF4-FFF2-40B4-BE49-F238E27FC236}">
                <a16:creationId xmlns:a16="http://schemas.microsoft.com/office/drawing/2014/main" id="{23D1C5F0-1FB9-4411-8827-5ED64040C869}"/>
              </a:ext>
            </a:extLst>
          </p:cNvPr>
          <p:cNvCxnSpPr/>
          <p:nvPr/>
        </p:nvCxnSpPr>
        <p:spPr>
          <a:xfrm>
            <a:off x="4058033" y="1711215"/>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EA917277-058E-4710-91FC-CC319FB139DF}"/>
              </a:ext>
            </a:extLst>
          </p:cNvPr>
          <p:cNvSpPr txBox="1"/>
          <p:nvPr/>
        </p:nvSpPr>
        <p:spPr>
          <a:xfrm>
            <a:off x="4439073" y="1274735"/>
            <a:ext cx="438739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Background</a:t>
            </a:r>
            <a:endParaRPr lang="zh-CN" altLang="en-US" sz="2400" dirty="0">
              <a:latin typeface="Times New Roman" panose="02020603050405020304" pitchFamily="18" charset="0"/>
              <a:cs typeface="Times New Roman" panose="02020603050405020304" pitchFamily="18" charset="0"/>
            </a:endParaRPr>
          </a:p>
        </p:txBody>
      </p:sp>
      <p:cxnSp>
        <p:nvCxnSpPr>
          <p:cNvPr id="41" name="直接连接符 40">
            <a:extLst>
              <a:ext uri="{FF2B5EF4-FFF2-40B4-BE49-F238E27FC236}">
                <a16:creationId xmlns:a16="http://schemas.microsoft.com/office/drawing/2014/main" id="{E1BCD185-1D54-43E1-A57F-8AE80472A815}"/>
              </a:ext>
            </a:extLst>
          </p:cNvPr>
          <p:cNvCxnSpPr/>
          <p:nvPr/>
        </p:nvCxnSpPr>
        <p:spPr>
          <a:xfrm>
            <a:off x="4058033" y="2631188"/>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81AB3FFC-B00C-4D5A-B93A-CDA111A4C5F5}"/>
              </a:ext>
            </a:extLst>
          </p:cNvPr>
          <p:cNvSpPr txBox="1"/>
          <p:nvPr/>
        </p:nvSpPr>
        <p:spPr>
          <a:xfrm>
            <a:off x="4439073" y="2194708"/>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Design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3" name="直接连接符 42">
            <a:extLst>
              <a:ext uri="{FF2B5EF4-FFF2-40B4-BE49-F238E27FC236}">
                <a16:creationId xmlns:a16="http://schemas.microsoft.com/office/drawing/2014/main" id="{C2C48D96-BBD1-47BE-835D-B96171829023}"/>
              </a:ext>
            </a:extLst>
          </p:cNvPr>
          <p:cNvCxnSpPr/>
          <p:nvPr/>
        </p:nvCxnSpPr>
        <p:spPr>
          <a:xfrm>
            <a:off x="4058033" y="355116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81497376-839C-40A1-B7EB-0C908A3128FB}"/>
              </a:ext>
            </a:extLst>
          </p:cNvPr>
          <p:cNvSpPr txBox="1"/>
          <p:nvPr/>
        </p:nvSpPr>
        <p:spPr>
          <a:xfrm>
            <a:off x="4439073" y="3114681"/>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Analysis </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5" name="直接连接符 44">
            <a:extLst>
              <a:ext uri="{FF2B5EF4-FFF2-40B4-BE49-F238E27FC236}">
                <a16:creationId xmlns:a16="http://schemas.microsoft.com/office/drawing/2014/main" id="{179FBB64-46CE-4EFA-802E-437D54A8F4D3}"/>
              </a:ext>
            </a:extLst>
          </p:cNvPr>
          <p:cNvCxnSpPr/>
          <p:nvPr/>
        </p:nvCxnSpPr>
        <p:spPr>
          <a:xfrm>
            <a:off x="4058033" y="4471134"/>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7447DEE1-1797-4670-9CC4-6AEEC514E9B4}"/>
              </a:ext>
            </a:extLst>
          </p:cNvPr>
          <p:cNvSpPr txBox="1"/>
          <p:nvPr/>
        </p:nvSpPr>
        <p:spPr>
          <a:xfrm>
            <a:off x="4439073" y="4034654"/>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Evaluation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7" name="直接连接符 46">
            <a:extLst>
              <a:ext uri="{FF2B5EF4-FFF2-40B4-BE49-F238E27FC236}">
                <a16:creationId xmlns:a16="http://schemas.microsoft.com/office/drawing/2014/main" id="{AF402B56-3E47-4810-8F62-8A5473A0B4C2}"/>
              </a:ext>
            </a:extLst>
          </p:cNvPr>
          <p:cNvCxnSpPr/>
          <p:nvPr/>
        </p:nvCxnSpPr>
        <p:spPr>
          <a:xfrm>
            <a:off x="4058033" y="5391107"/>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B22744A6-1B1A-4779-966D-72BCDB05D84D}"/>
              </a:ext>
            </a:extLst>
          </p:cNvPr>
          <p:cNvSpPr txBox="1"/>
          <p:nvPr/>
        </p:nvSpPr>
        <p:spPr>
          <a:xfrm>
            <a:off x="4439073" y="4954627"/>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Conclusion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49" name="Freeform 10">
            <a:extLst>
              <a:ext uri="{FF2B5EF4-FFF2-40B4-BE49-F238E27FC236}">
                <a16:creationId xmlns:a16="http://schemas.microsoft.com/office/drawing/2014/main" id="{05B95CA0-5E89-4486-A6EC-9328A0DC3E17}"/>
              </a:ext>
            </a:extLst>
          </p:cNvPr>
          <p:cNvSpPr>
            <a:spLocks/>
          </p:cNvSpPr>
          <p:nvPr/>
        </p:nvSpPr>
        <p:spPr bwMode="auto">
          <a:xfrm>
            <a:off x="3365536" y="5047249"/>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0" name="文本框 49">
            <a:extLst>
              <a:ext uri="{FF2B5EF4-FFF2-40B4-BE49-F238E27FC236}">
                <a16:creationId xmlns:a16="http://schemas.microsoft.com/office/drawing/2014/main" id="{BDA3A4A4-0129-421E-8C2E-A80B6B48684D}"/>
              </a:ext>
            </a:extLst>
          </p:cNvPr>
          <p:cNvSpPr txBox="1"/>
          <p:nvPr/>
        </p:nvSpPr>
        <p:spPr>
          <a:xfrm>
            <a:off x="3595646" y="4983442"/>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52068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The </a:t>
            </a:r>
            <a:r>
              <a:rPr lang="en-US" altLang="zh-CN" sz="2400" b="1" dirty="0">
                <a:latin typeface="Times New Roman" panose="02020603050405020304" pitchFamily="18" charset="0"/>
                <a:cs typeface="Times New Roman" panose="02020603050405020304" pitchFamily="18" charset="0"/>
              </a:rPr>
              <a:t>usefulness</a:t>
            </a:r>
            <a:r>
              <a:rPr lang="en-US" altLang="zh-CN" sz="2400" dirty="0">
                <a:latin typeface="Times New Roman" panose="02020603050405020304" pitchFamily="18" charset="0"/>
                <a:cs typeface="Times New Roman" panose="02020603050405020304" pitchFamily="18" charset="0"/>
              </a:rPr>
              <a:t> of TFS depends on  the </a:t>
            </a:r>
            <a:r>
              <a:rPr lang="en-US" altLang="zh-CN" sz="2400" b="1" dirty="0">
                <a:latin typeface="Times New Roman" panose="02020603050405020304" pitchFamily="18" charset="0"/>
                <a:cs typeface="Times New Roman" panose="02020603050405020304" pitchFamily="18" charset="0"/>
              </a:rPr>
              <a:t>characteristics</a:t>
            </a:r>
            <a:r>
              <a:rPr lang="en-US" altLang="zh-CN" sz="2400" dirty="0">
                <a:latin typeface="Times New Roman" panose="02020603050405020304" pitchFamily="18" charset="0"/>
                <a:cs typeface="Times New Roman" panose="02020603050405020304" pitchFamily="18" charset="0"/>
              </a:rPr>
              <a:t> of the distributed system</a:t>
            </a:r>
            <a:endParaRPr lang="en-US" altLang="zh-CN" sz="2200" dirty="0">
              <a:latin typeface="Times New Roman" panose="02020603050405020304" pitchFamily="18" charset="0"/>
              <a:cs typeface="Times New Roman" panose="02020603050405020304" pitchFamily="18" charset="0"/>
            </a:endParaRPr>
          </a:p>
          <a:p>
            <a:pPr lvl="1"/>
            <a:r>
              <a:rPr lang="en-US" altLang="zh-CN" sz="2200" dirty="0">
                <a:latin typeface="Times New Roman" panose="02020603050405020304" pitchFamily="18" charset="0"/>
                <a:cs typeface="Times New Roman" panose="02020603050405020304" pitchFamily="18" charset="0"/>
              </a:rPr>
              <a:t>the dynamics of machine availability</a:t>
            </a:r>
          </a:p>
          <a:p>
            <a:pPr lvl="1"/>
            <a:r>
              <a:rPr lang="en-US" altLang="zh-CN" sz="2200" dirty="0">
                <a:latin typeface="Times New Roman" panose="02020603050405020304" pitchFamily="18" charset="0"/>
                <a:cs typeface="Times New Roman" panose="02020603050405020304" pitchFamily="18" charset="0"/>
              </a:rPr>
              <a:t>the available bandwidth</a:t>
            </a:r>
          </a:p>
          <a:p>
            <a:pPr lvl="1"/>
            <a:r>
              <a:rPr lang="en-US" altLang="zh-CN" sz="2200" dirty="0">
                <a:latin typeface="Times New Roman" panose="02020603050405020304" pitchFamily="18" charset="0"/>
                <a:cs typeface="Times New Roman" panose="02020603050405020304" pitchFamily="18" charset="0"/>
              </a:rPr>
              <a:t>the quantity of available storage at each hos</a:t>
            </a:r>
          </a:p>
          <a:p>
            <a:r>
              <a:rPr lang="en-US" altLang="zh-CN" sz="2400" dirty="0">
                <a:latin typeface="Times New Roman" panose="02020603050405020304" pitchFamily="18" charset="0"/>
                <a:cs typeface="Times New Roman" panose="02020603050405020304" pitchFamily="18" charset="0"/>
              </a:rPr>
              <a:t>=&gt; Consider the </a:t>
            </a:r>
            <a:r>
              <a:rPr lang="en-US" altLang="zh-CN" sz="2400" b="1" dirty="0">
                <a:latin typeface="Times New Roman" panose="02020603050405020304" pitchFamily="18" charset="0"/>
                <a:cs typeface="Times New Roman" panose="02020603050405020304" pitchFamily="18" charset="0"/>
              </a:rPr>
              <a:t>storage capacity contributed </a:t>
            </a:r>
            <a:r>
              <a:rPr lang="en-US" altLang="zh-CN" sz="2400" dirty="0">
                <a:latin typeface="Times New Roman" panose="02020603050405020304" pitchFamily="18" charset="0"/>
                <a:cs typeface="Times New Roman" panose="02020603050405020304" pitchFamily="18" charset="0"/>
              </a:rPr>
              <a:t>as a function of </a:t>
            </a:r>
          </a:p>
          <a:p>
            <a:pPr lvl="1"/>
            <a:r>
              <a:rPr lang="en-US" altLang="zh-CN" sz="2200" dirty="0">
                <a:latin typeface="Times New Roman" panose="02020603050405020304" pitchFamily="18" charset="0"/>
                <a:cs typeface="Times New Roman" panose="02020603050405020304" pitchFamily="18" charset="0"/>
              </a:rPr>
              <a:t>the available bandwidth</a:t>
            </a:r>
          </a:p>
          <a:p>
            <a:pPr lvl="1"/>
            <a:r>
              <a:rPr lang="en-US" altLang="zh-CN" sz="2200" dirty="0">
                <a:latin typeface="Times New Roman" panose="02020603050405020304" pitchFamily="18" charset="0"/>
                <a:cs typeface="Times New Roman" panose="02020603050405020304" pitchFamily="18" charset="0"/>
              </a:rPr>
              <a:t>the uptime of hosts</a:t>
            </a:r>
          </a:p>
          <a:p>
            <a:pPr lvl="1"/>
            <a:r>
              <a:rPr lang="en-US" altLang="zh-CN" sz="2200" dirty="0">
                <a:latin typeface="Times New Roman" panose="02020603050405020304" pitchFamily="18" charset="0"/>
                <a:cs typeface="Times New Roman" panose="02020603050405020304" pitchFamily="18" charset="0"/>
              </a:rPr>
              <a:t>the rate at which hosts join and leave the network</a:t>
            </a: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Storage Capacity &amp; Bandwidth</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8982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内容占位符 1"/>
              <p:cNvSpPr>
                <a:spLocks noGrp="1"/>
              </p:cNvSpPr>
              <p:nvPr>
                <p:ph sz="quarter" idx="10"/>
              </p:nvPr>
            </p:nvSpPr>
            <p:spPr>
              <a:xfrm>
                <a:off x="658701" y="1685678"/>
                <a:ext cx="10843488" cy="4921498"/>
              </a:xfrm>
            </p:spPr>
            <p:txBody>
              <a:bodyPr>
                <a:normAutofit fontScale="92500" lnSpcReduction="20000"/>
              </a:bodyPr>
              <a:lstStyle/>
              <a:p>
                <a:r>
                  <a:rPr lang="en-US" altLang="zh-CN" sz="2400" dirty="0">
                    <a:latin typeface="Times New Roman" panose="02020603050405020304" pitchFamily="18" charset="0"/>
                    <a:cs typeface="Times New Roman" panose="02020603050405020304" pitchFamily="18" charset="0"/>
                  </a:rPr>
                  <a:t>Pre-knowledge</a:t>
                </a:r>
              </a:p>
              <a:p>
                <a:pPr lvl="1"/>
                <a:r>
                  <a:rPr lang="en-US" altLang="zh-CN" sz="2200" dirty="0">
                    <a:latin typeface="Times New Roman" panose="02020603050405020304" pitchFamily="18" charset="0"/>
                    <a:cs typeface="Times New Roman" panose="02020603050405020304" pitchFamily="18" charset="0"/>
                  </a:rPr>
                  <a:t>We should use </a:t>
                </a:r>
                <a:r>
                  <a:rPr lang="en-US" altLang="zh-CN" sz="2200" b="1" dirty="0">
                    <a:latin typeface="Times New Roman" panose="02020603050405020304" pitchFamily="18" charset="0"/>
                    <a:cs typeface="Times New Roman" panose="02020603050405020304" pitchFamily="18" charset="0"/>
                  </a:rPr>
                  <a:t>replication</a:t>
                </a:r>
                <a:r>
                  <a:rPr lang="en-US" altLang="zh-CN" sz="2200" dirty="0">
                    <a:latin typeface="Times New Roman" panose="02020603050405020304" pitchFamily="18" charset="0"/>
                    <a:cs typeface="Times New Roman" panose="02020603050405020304" pitchFamily="18" charset="0"/>
                  </a:rPr>
                  <a:t> to ensure </a:t>
                </a:r>
                <a:r>
                  <a:rPr lang="en-US" altLang="zh-CN" sz="2200" b="1" dirty="0">
                    <a:latin typeface="Times New Roman" panose="02020603050405020304" pitchFamily="18" charset="0"/>
                    <a:cs typeface="Times New Roman" panose="02020603050405020304" pitchFamily="18" charset="0"/>
                  </a:rPr>
                  <a:t>availability</a:t>
                </a:r>
              </a:p>
              <a:p>
                <a:pPr lvl="1"/>
                <a:r>
                  <a:rPr lang="en-US" altLang="zh-CN" sz="2200" dirty="0">
                    <a:latin typeface="Times New Roman" panose="02020603050405020304" pitchFamily="18" charset="0"/>
                    <a:cs typeface="Times New Roman" panose="02020603050405020304" pitchFamily="18" charset="0"/>
                  </a:rPr>
                  <a:t>However, replication </a:t>
                </a:r>
                <a:r>
                  <a:rPr lang="en-US" altLang="zh-CN" sz="2200" b="1" dirty="0">
                    <a:latin typeface="Times New Roman" panose="02020603050405020304" pitchFamily="18" charset="0"/>
                    <a:cs typeface="Times New Roman" panose="02020603050405020304" pitchFamily="18" charset="0"/>
                  </a:rPr>
                  <a:t>limits</a:t>
                </a:r>
                <a:r>
                  <a:rPr lang="en-US" altLang="zh-CN" sz="2200" dirty="0">
                    <a:latin typeface="Times New Roman" panose="02020603050405020304" pitchFamily="18" charset="0"/>
                    <a:cs typeface="Times New Roman" panose="02020603050405020304" pitchFamily="18" charset="0"/>
                  </a:rPr>
                  <a:t> the capacity of the storage system</a:t>
                </a:r>
              </a:p>
              <a:p>
                <a:pPr lvl="2"/>
                <a:r>
                  <a:rPr lang="en-US" altLang="zh-CN" sz="1800" dirty="0">
                    <a:latin typeface="Times New Roman" panose="02020603050405020304" pitchFamily="18" charset="0"/>
                    <a:cs typeface="Times New Roman" panose="02020603050405020304" pitchFamily="18" charset="0"/>
                  </a:rPr>
                  <a:t>storing redundant copies of data =&gt; less overall space</a:t>
                </a:r>
              </a:p>
              <a:p>
                <a:pPr lvl="2"/>
                <a:r>
                  <a:rPr lang="en-US" altLang="zh-CN" sz="1800" dirty="0">
                    <a:latin typeface="Times New Roman" panose="02020603050405020304" pitchFamily="18" charset="0"/>
                    <a:cs typeface="Times New Roman" panose="02020603050405020304" pitchFamily="18" charset="0"/>
                  </a:rPr>
                  <a:t>when data is lost, system must create a new replica =&gt; higher maintenance cost</a:t>
                </a:r>
                <a:endParaRPr lang="en-US" altLang="zh-CN" sz="2200" dirty="0">
                  <a:latin typeface="Times New Roman" panose="02020603050405020304" pitchFamily="18" charset="0"/>
                  <a:cs typeface="Times New Roman" panose="02020603050405020304" pitchFamily="18" charset="0"/>
                </a:endParaRPr>
              </a:p>
              <a:p>
                <a:r>
                  <a:rPr lang="en-US" altLang="zh-CN" sz="2400" dirty="0">
                    <a:latin typeface="Times New Roman" panose="02020603050405020304" pitchFamily="18" charset="0"/>
                    <a:cs typeface="Times New Roman" panose="02020603050405020304" pitchFamily="18" charset="0"/>
                  </a:rPr>
                  <a:t>Notation convention</a:t>
                </a:r>
              </a:p>
              <a:p>
                <a:pPr lvl="1"/>
                <a:r>
                  <a:rPr lang="en-US" altLang="zh-CN" sz="2200" b="1" dirty="0">
                    <a:latin typeface="Times New Roman" panose="02020603050405020304" pitchFamily="18" charset="0"/>
                    <a:cs typeface="Times New Roman" panose="02020603050405020304" pitchFamily="18" charset="0"/>
                  </a:rPr>
                  <a:t>u</a:t>
                </a:r>
                <a:r>
                  <a:rPr lang="en-US" altLang="zh-CN" sz="2200" dirty="0">
                    <a:latin typeface="Times New Roman" panose="02020603050405020304" pitchFamily="18" charset="0"/>
                    <a:cs typeface="Times New Roman" panose="02020603050405020304" pitchFamily="18" charset="0"/>
                  </a:rPr>
                  <a:t> - the fraction of time each host was online</a:t>
                </a:r>
              </a:p>
              <a:p>
                <a:pPr lvl="1"/>
                <a:r>
                  <a:rPr lang="en-US" altLang="zh-CN" sz="2200" b="1" dirty="0">
                    <a:latin typeface="Times New Roman" panose="02020603050405020304" pitchFamily="18" charset="0"/>
                    <a:cs typeface="Times New Roman" panose="02020603050405020304" pitchFamily="18" charset="0"/>
                  </a:rPr>
                  <a:t>r</a:t>
                </a:r>
                <a:r>
                  <a:rPr lang="en-US" altLang="zh-CN" sz="2200" dirty="0">
                    <a:latin typeface="Times New Roman" panose="02020603050405020304" pitchFamily="18" charset="0"/>
                    <a:cs typeface="Times New Roman" panose="02020603050405020304" pitchFamily="18" charset="0"/>
                  </a:rPr>
                  <a:t> – the times of each file is replicated</a:t>
                </a:r>
              </a:p>
              <a:p>
                <a:pPr lvl="1"/>
                <a:r>
                  <a:rPr lang="en-US" altLang="zh-CN" sz="2200" b="1" dirty="0">
                    <a:latin typeface="Times New Roman" panose="02020603050405020304" pitchFamily="18" charset="0"/>
                    <a:cs typeface="Times New Roman" panose="02020603050405020304" pitchFamily="18" charset="0"/>
                  </a:rPr>
                  <a:t>a</a:t>
                </a:r>
                <a:r>
                  <a:rPr lang="en-US" altLang="zh-CN" sz="2200" dirty="0">
                    <a:latin typeface="Times New Roman" panose="02020603050405020304" pitchFamily="18" charset="0"/>
                    <a:cs typeface="Times New Roman" panose="02020603050405020304" pitchFamily="18" charset="0"/>
                  </a:rPr>
                  <a:t> – the availability of system</a:t>
                </a:r>
              </a:p>
              <a:p>
                <a:r>
                  <a:rPr lang="en-US" altLang="zh-CN" sz="2400" dirty="0">
                    <a:latin typeface="Times New Roman" panose="02020603050405020304" pitchFamily="18" charset="0"/>
                    <a:cs typeface="Times New Roman" panose="02020603050405020304" pitchFamily="18" charset="0"/>
                  </a:rPr>
                  <a:t>Formula</a:t>
                </a:r>
                <a:endParaRPr lang="en-US" altLang="zh-CN" sz="2200" b="0" i="0" dirty="0">
                  <a:latin typeface="Cambria Math" panose="02040503050406030204" pitchFamily="18" charset="0"/>
                  <a:cs typeface="Times New Roman" panose="02020603050405020304" pitchFamily="18" charset="0"/>
                </a:endParaRPr>
              </a:p>
              <a:p>
                <a:pPr lvl="1"/>
                <a14:m>
                  <m:oMath xmlns:m="http://schemas.openxmlformats.org/officeDocument/2006/math">
                    <m:r>
                      <a:rPr lang="en-US" altLang="zh-CN" sz="2000" b="1" i="0" smtClean="0">
                        <a:latin typeface="Cambria Math" panose="02040503050406030204" pitchFamily="18" charset="0"/>
                        <a:cs typeface="Times New Roman" panose="02020603050405020304" pitchFamily="18" charset="0"/>
                      </a:rPr>
                      <m:t>𝐚</m:t>
                    </m:r>
                    <m:r>
                      <a:rPr lang="en-US" altLang="zh-CN" sz="2000" b="1" i="1" smtClean="0">
                        <a:latin typeface="Cambria Math" panose="02040503050406030204" pitchFamily="18" charset="0"/>
                        <a:cs typeface="Times New Roman" panose="02020603050405020304" pitchFamily="18" charset="0"/>
                      </a:rPr>
                      <m:t>=</m:t>
                    </m:r>
                    <m:r>
                      <a:rPr lang="en-US" altLang="zh-CN" sz="2000" b="1" i="1" smtClean="0">
                        <a:latin typeface="Cambria Math" panose="02040503050406030204" pitchFamily="18" charset="0"/>
                        <a:cs typeface="Times New Roman" panose="02020603050405020304" pitchFamily="18" charset="0"/>
                      </a:rPr>
                      <m:t>𝟏</m:t>
                    </m:r>
                    <m:r>
                      <a:rPr lang="en-US" altLang="zh-CN" sz="2000" b="1" i="1" smtClean="0">
                        <a:latin typeface="Cambria Math" panose="02040503050406030204" pitchFamily="18" charset="0"/>
                        <a:cs typeface="Times New Roman" panose="02020603050405020304" pitchFamily="18" charset="0"/>
                      </a:rPr>
                      <m:t>−</m:t>
                    </m:r>
                    <m:sSup>
                      <m:sSupPr>
                        <m:ctrlPr>
                          <a:rPr lang="en-US" altLang="zh-CN" sz="2000" b="1" i="1" smtClean="0">
                            <a:latin typeface="Cambria Math" panose="02040503050406030204" pitchFamily="18" charset="0"/>
                            <a:cs typeface="Times New Roman" panose="02020603050405020304" pitchFamily="18" charset="0"/>
                          </a:rPr>
                        </m:ctrlPr>
                      </m:sSupPr>
                      <m:e>
                        <m:r>
                          <a:rPr lang="en-US" altLang="zh-CN" sz="2000" b="1" i="1" smtClean="0">
                            <a:latin typeface="Cambria Math" panose="02040503050406030204" pitchFamily="18" charset="0"/>
                            <a:cs typeface="Times New Roman" panose="02020603050405020304" pitchFamily="18" charset="0"/>
                          </a:rPr>
                          <m:t>(</m:t>
                        </m:r>
                        <m:r>
                          <a:rPr lang="en-US" altLang="zh-CN" sz="2000" b="1" i="1" smtClean="0">
                            <a:latin typeface="Cambria Math" panose="02040503050406030204" pitchFamily="18" charset="0"/>
                            <a:cs typeface="Times New Roman" panose="02020603050405020304" pitchFamily="18" charset="0"/>
                          </a:rPr>
                          <m:t>𝟏</m:t>
                        </m:r>
                        <m:r>
                          <a:rPr lang="en-US" altLang="zh-CN" sz="2000" b="1" i="1" smtClean="0">
                            <a:latin typeface="Cambria Math" panose="02040503050406030204" pitchFamily="18" charset="0"/>
                            <a:cs typeface="Times New Roman" panose="02020603050405020304" pitchFamily="18" charset="0"/>
                          </a:rPr>
                          <m:t>−</m:t>
                        </m:r>
                        <m:r>
                          <a:rPr lang="en-US" altLang="zh-CN" sz="2000" b="1" i="1" smtClean="0">
                            <a:latin typeface="Cambria Math" panose="02040503050406030204" pitchFamily="18" charset="0"/>
                            <a:cs typeface="Times New Roman" panose="02020603050405020304" pitchFamily="18" charset="0"/>
                          </a:rPr>
                          <m:t>𝒖</m:t>
                        </m:r>
                        <m:r>
                          <a:rPr lang="en-US" altLang="zh-CN" sz="2000" b="1" i="1" smtClean="0">
                            <a:latin typeface="Cambria Math" panose="02040503050406030204" pitchFamily="18" charset="0"/>
                            <a:cs typeface="Times New Roman" panose="02020603050405020304" pitchFamily="18" charset="0"/>
                          </a:rPr>
                          <m:t>)</m:t>
                        </m:r>
                      </m:e>
                      <m:sup>
                        <m:r>
                          <a:rPr lang="en-US" altLang="zh-CN" sz="2000" b="1" i="1" smtClean="0">
                            <a:latin typeface="Cambria Math" panose="02040503050406030204" pitchFamily="18" charset="0"/>
                            <a:cs typeface="Times New Roman" panose="02020603050405020304" pitchFamily="18" charset="0"/>
                          </a:rPr>
                          <m:t>𝒓</m:t>
                        </m:r>
                      </m:sup>
                    </m:sSup>
                  </m:oMath>
                </a14:m>
                <a:endParaRPr lang="en-US" altLang="zh-CN" sz="2000" b="1" dirty="0">
                  <a:latin typeface="Times New Roman" panose="02020603050405020304" pitchFamily="18" charset="0"/>
                  <a:cs typeface="Times New Roman" panose="02020603050405020304" pitchFamily="18" charset="0"/>
                </a:endParaRPr>
              </a:p>
              <a:p>
                <a:pPr lvl="1"/>
                <a:r>
                  <a:rPr lang="en-US" altLang="zh-CN" sz="2200" dirty="0"/>
                  <a:t>=&gt;</a:t>
                </a:r>
                <a14:m>
                  <m:oMath xmlns:m="http://schemas.openxmlformats.org/officeDocument/2006/math">
                    <m:r>
                      <a:rPr lang="en-US" altLang="zh-CN" sz="2200" b="1" i="1" dirty="0">
                        <a:latin typeface="Cambria Math" panose="02040503050406030204" pitchFamily="18" charset="0"/>
                      </a:rPr>
                      <m:t> </m:t>
                    </m:r>
                    <m:r>
                      <a:rPr lang="en-US" altLang="zh-CN" sz="2200" b="1" i="1" dirty="0">
                        <a:latin typeface="Cambria Math" panose="02040503050406030204" pitchFamily="18" charset="0"/>
                      </a:rPr>
                      <m:t>𝐫</m:t>
                    </m:r>
                    <m:r>
                      <a:rPr lang="en-US" altLang="zh-CN" sz="2200" b="1" i="0" dirty="0">
                        <a:latin typeface="Cambria Math" panose="02040503050406030204" pitchFamily="18" charset="0"/>
                      </a:rPr>
                      <m:t>=</m:t>
                    </m:r>
                    <m:f>
                      <m:fPr>
                        <m:ctrlPr>
                          <a:rPr lang="en-US" altLang="zh-CN" sz="2200" b="1" i="1" dirty="0">
                            <a:solidFill>
                              <a:srgbClr val="836967"/>
                            </a:solidFill>
                            <a:latin typeface="Cambria Math" panose="02040503050406030204" pitchFamily="18" charset="0"/>
                          </a:rPr>
                        </m:ctrlPr>
                      </m:fPr>
                      <m:num>
                        <m:func>
                          <m:funcPr>
                            <m:ctrlPr>
                              <a:rPr lang="en-US" altLang="zh-CN" sz="2200" b="1" i="1" dirty="0">
                                <a:latin typeface="Cambria Math" panose="02040503050406030204" pitchFamily="18" charset="0"/>
                              </a:rPr>
                            </m:ctrlPr>
                          </m:funcPr>
                          <m:fName>
                            <m:r>
                              <a:rPr lang="en-US" altLang="zh-CN" sz="2200" b="1" i="0" dirty="0">
                                <a:latin typeface="Cambria Math" panose="02040503050406030204" pitchFamily="18" charset="0"/>
                              </a:rPr>
                              <m:t>𝐥𝐧</m:t>
                            </m:r>
                          </m:fName>
                          <m:e>
                            <m:d>
                              <m:dPr>
                                <m:ctrlPr>
                                  <a:rPr lang="en-US" altLang="zh-CN" sz="2200" b="1" i="1" dirty="0">
                                    <a:solidFill>
                                      <a:srgbClr val="836967"/>
                                    </a:solidFill>
                                    <a:latin typeface="Cambria Math" panose="02040503050406030204" pitchFamily="18" charset="0"/>
                                  </a:rPr>
                                </m:ctrlPr>
                              </m:dPr>
                              <m:e>
                                <m:r>
                                  <a:rPr lang="en-US" altLang="zh-CN" sz="2200" b="1" i="0" dirty="0">
                                    <a:latin typeface="Cambria Math" panose="02040503050406030204" pitchFamily="18" charset="0"/>
                                  </a:rPr>
                                  <m:t>𝟏</m:t>
                                </m:r>
                                <m:r>
                                  <a:rPr lang="en-US" altLang="zh-CN" sz="2200" b="1" i="0" dirty="0">
                                    <a:latin typeface="Cambria Math" panose="02040503050406030204" pitchFamily="18" charset="0"/>
                                  </a:rPr>
                                  <m:t>−</m:t>
                                </m:r>
                                <m:r>
                                  <a:rPr lang="en-US" altLang="zh-CN" sz="2200" b="1" i="1" dirty="0">
                                    <a:latin typeface="Cambria Math" panose="02040503050406030204" pitchFamily="18" charset="0"/>
                                  </a:rPr>
                                  <m:t>𝒂</m:t>
                                </m:r>
                              </m:e>
                            </m:d>
                          </m:e>
                        </m:func>
                      </m:num>
                      <m:den>
                        <m:func>
                          <m:funcPr>
                            <m:ctrlPr>
                              <a:rPr lang="en-US" altLang="zh-CN" sz="2200" b="1" i="1" dirty="0">
                                <a:latin typeface="Cambria Math" panose="02040503050406030204" pitchFamily="18" charset="0"/>
                              </a:rPr>
                            </m:ctrlPr>
                          </m:funcPr>
                          <m:fName>
                            <m:r>
                              <a:rPr lang="en-US" altLang="zh-CN" sz="2200" b="1" i="0" dirty="0">
                                <a:latin typeface="Cambria Math" panose="02040503050406030204" pitchFamily="18" charset="0"/>
                              </a:rPr>
                              <m:t>𝐥𝐧</m:t>
                            </m:r>
                          </m:fName>
                          <m:e>
                            <m:d>
                              <m:dPr>
                                <m:ctrlPr>
                                  <a:rPr lang="en-US" altLang="zh-CN" sz="2200" b="1" i="1" dirty="0">
                                    <a:solidFill>
                                      <a:srgbClr val="836967"/>
                                    </a:solidFill>
                                    <a:latin typeface="Cambria Math" panose="02040503050406030204" pitchFamily="18" charset="0"/>
                                  </a:rPr>
                                </m:ctrlPr>
                              </m:dPr>
                              <m:e>
                                <m:r>
                                  <a:rPr lang="en-US" altLang="zh-CN" sz="2200" b="1" i="0" dirty="0">
                                    <a:latin typeface="Cambria Math" panose="02040503050406030204" pitchFamily="18" charset="0"/>
                                  </a:rPr>
                                  <m:t>𝟏</m:t>
                                </m:r>
                                <m:r>
                                  <a:rPr lang="en-US" altLang="zh-CN" sz="2200" b="1" i="0" dirty="0">
                                    <a:latin typeface="Cambria Math" panose="02040503050406030204" pitchFamily="18" charset="0"/>
                                  </a:rPr>
                                  <m:t>−</m:t>
                                </m:r>
                                <m:r>
                                  <a:rPr lang="en-US" altLang="zh-CN" sz="2200" b="1" i="1" dirty="0">
                                    <a:latin typeface="Cambria Math" panose="02040503050406030204" pitchFamily="18" charset="0"/>
                                  </a:rPr>
                                  <m:t>𝒖</m:t>
                                </m:r>
                              </m:e>
                            </m:d>
                          </m:e>
                        </m:func>
                      </m:den>
                    </m:f>
                  </m:oMath>
                </a14:m>
                <a:endParaRPr lang="en-US" altLang="zh-CN" sz="2200" b="1" dirty="0">
                  <a:latin typeface="Times New Roman" panose="02020603050405020304" pitchFamily="18" charset="0"/>
                  <a:cs typeface="Times New Roman" panose="02020603050405020304" pitchFamily="18" charset="0"/>
                </a:endParaRPr>
              </a:p>
            </p:txBody>
          </p:sp>
        </mc:Choice>
        <mc:Fallback xmlns="">
          <p:sp>
            <p:nvSpPr>
              <p:cNvPr id="2" name="内容占位符 1"/>
              <p:cNvSpPr>
                <a:spLocks noGrp="1" noRot="1" noChangeAspect="1" noMove="1" noResize="1" noEditPoints="1" noAdjustHandles="1" noChangeArrowheads="1" noChangeShapeType="1" noTextEdit="1"/>
              </p:cNvSpPr>
              <p:nvPr>
                <p:ph sz="quarter" idx="10"/>
              </p:nvPr>
            </p:nvSpPr>
            <p:spPr>
              <a:xfrm>
                <a:off x="658701" y="1685678"/>
                <a:ext cx="10843488" cy="4921498"/>
              </a:xfrm>
              <a:blipFill>
                <a:blip r:embed="rId3"/>
                <a:stretch>
                  <a:fillRect l="-731" t="-867"/>
                </a:stretch>
              </a:blipFill>
            </p:spPr>
            <p:txBody>
              <a:bodyPr/>
              <a:lstStyle/>
              <a:p>
                <a:r>
                  <a:rPr lang="zh-CN" altLang="en-US">
                    <a:noFill/>
                  </a:rPr>
                  <a:t> </a:t>
                </a:r>
              </a:p>
            </p:txBody>
          </p:sp>
        </mc:Fallback>
      </mc:AlternateContent>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Step 1: Replication Degree</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186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内容占位符 1"/>
              <p:cNvSpPr>
                <a:spLocks noGrp="1"/>
              </p:cNvSpPr>
              <p:nvPr>
                <p:ph sz="quarter" idx="10"/>
              </p:nvPr>
            </p:nvSpPr>
            <p:spPr>
              <a:xfrm>
                <a:off x="658701" y="1685678"/>
                <a:ext cx="10843488" cy="4921498"/>
              </a:xfrm>
            </p:spPr>
            <p:txBody>
              <a:bodyPr>
                <a:normAutofit fontScale="77500" lnSpcReduction="20000"/>
              </a:bodyPr>
              <a:lstStyle/>
              <a:p>
                <a:r>
                  <a:rPr lang="en-US" altLang="zh-CN" sz="2400" dirty="0">
                    <a:latin typeface="Times New Roman" panose="02020603050405020304" pitchFamily="18" charset="0"/>
                    <a:cs typeface="Times New Roman" panose="02020603050405020304" pitchFamily="18" charset="0"/>
                  </a:rPr>
                  <a:t>Pre-knowledge</a:t>
                </a:r>
              </a:p>
              <a:p>
                <a:pPr lvl="1"/>
                <a:r>
                  <a:rPr lang="en-US" altLang="zh-CN" sz="2200" dirty="0">
                    <a:latin typeface="Times New Roman" panose="02020603050405020304" pitchFamily="18" charset="0"/>
                    <a:cs typeface="Times New Roman" panose="02020603050405020304" pitchFamily="18" charset="0"/>
                  </a:rPr>
                  <a:t>When a node leaves the network, all of its data must be replicated. </a:t>
                </a:r>
              </a:p>
              <a:p>
                <a:pPr lvl="1"/>
                <a:r>
                  <a:rPr lang="en-US" altLang="zh-CN" sz="2200" dirty="0">
                    <a:latin typeface="Times New Roman" panose="02020603050405020304" pitchFamily="18" charset="0"/>
                    <a:cs typeface="Times New Roman" panose="02020603050405020304" pitchFamily="18" charset="0"/>
                  </a:rPr>
                  <a:t>By distributing the replication, the maximum bandwidth demanded by the network can be very close to the average.</a:t>
                </a:r>
              </a:p>
              <a:p>
                <a:r>
                  <a:rPr lang="en-US" altLang="zh-CN" sz="2800" dirty="0">
                    <a:latin typeface="Times New Roman" panose="02020603050405020304" pitchFamily="18" charset="0"/>
                    <a:cs typeface="Times New Roman" panose="02020603050405020304" pitchFamily="18" charset="0"/>
                  </a:rPr>
                  <a:t>Notation convention</a:t>
                </a:r>
              </a:p>
              <a:p>
                <a:pPr lvl="1"/>
                <a:r>
                  <a:rPr lang="en-US" altLang="zh-CN" sz="2200" b="1" dirty="0">
                    <a:latin typeface="Times New Roman" panose="02020603050405020304" pitchFamily="18" charset="0"/>
                    <a:cs typeface="Times New Roman" panose="02020603050405020304" pitchFamily="18" charset="0"/>
                  </a:rPr>
                  <a:t>c</a:t>
                </a:r>
                <a:r>
                  <a:rPr lang="en-US" altLang="zh-CN" sz="2200" dirty="0">
                    <a:latin typeface="Times New Roman" panose="02020603050405020304" pitchFamily="18" charset="0"/>
                    <a:cs typeface="Times New Roman" panose="02020603050405020304" pitchFamily="18" charset="0"/>
                  </a:rPr>
                  <a:t>  - the total amount of storage contributed by each host in the network</a:t>
                </a:r>
              </a:p>
              <a:p>
                <a:pPr lvl="1"/>
                <a:r>
                  <a:rPr lang="en-US" altLang="zh-CN" sz="2200" b="1" dirty="0">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 the bandwidth of network</a:t>
                </a:r>
              </a:p>
              <a:p>
                <a:pPr lvl="1"/>
                <a:r>
                  <a:rPr lang="en-US" altLang="zh-CN" sz="2200" b="1" dirty="0">
                    <a:latin typeface="Times New Roman" panose="02020603050405020304" pitchFamily="18" charset="0"/>
                    <a:cs typeface="Times New Roman" panose="02020603050405020304" pitchFamily="18" charset="0"/>
                  </a:rPr>
                  <a:t>T</a:t>
                </a:r>
                <a:r>
                  <a:rPr lang="en-US" altLang="zh-CN" sz="2200" dirty="0">
                    <a:latin typeface="Times New Roman" panose="02020603050405020304" pitchFamily="18" charset="0"/>
                    <a:cs typeface="Times New Roman" panose="02020603050405020304" pitchFamily="18" charset="0"/>
                  </a:rPr>
                  <a:t> - the average session time</a:t>
                </a:r>
              </a:p>
              <a:p>
                <a:pPr lvl="2"/>
                <a:r>
                  <a:rPr lang="en-US" altLang="zh-CN" sz="2000" dirty="0">
                    <a:latin typeface="Times New Roman" panose="02020603050405020304" pitchFamily="18" charset="0"/>
                    <a:cs typeface="Times New Roman" panose="02020603050405020304" pitchFamily="18" charset="0"/>
                  </a:rPr>
                  <a:t>the period starting when the host joins the network, and ending when its data must be replicated.</a:t>
                </a:r>
              </a:p>
              <a:p>
                <a:pPr lvl="1"/>
                <a:r>
                  <a:rPr lang="en-US" altLang="zh-CN" sz="2200" b="1" dirty="0">
                    <a:latin typeface="Times New Roman" panose="02020603050405020304" pitchFamily="18" charset="0"/>
                    <a:cs typeface="Times New Roman" panose="02020603050405020304" pitchFamily="18" charset="0"/>
                  </a:rPr>
                  <a:t>F</a:t>
                </a:r>
                <a:r>
                  <a:rPr lang="en-US" altLang="zh-CN" sz="2200" dirty="0">
                    <a:latin typeface="Times New Roman" panose="02020603050405020304" pitchFamily="18" charset="0"/>
                    <a:cs typeface="Times New Roman" panose="02020603050405020304" pitchFamily="18" charset="0"/>
                  </a:rPr>
                  <a:t> - the rate of each host loses file data </a:t>
                </a:r>
              </a:p>
              <a:p>
                <a:r>
                  <a:rPr lang="en-US" altLang="zh-CN" sz="2600" dirty="0">
                    <a:latin typeface="Times New Roman" panose="02020603050405020304" pitchFamily="18" charset="0"/>
                    <a:cs typeface="Times New Roman" panose="02020603050405020304" pitchFamily="18" charset="0"/>
                  </a:rPr>
                  <a:t>Formula</a:t>
                </a:r>
              </a:p>
              <a:p>
                <a:pPr lvl="1"/>
                <a14:m>
                  <m:oMath xmlns:m="http://schemas.openxmlformats.org/officeDocument/2006/math">
                    <m:r>
                      <a:rPr lang="en-US" altLang="zh-CN" sz="2200" b="1" i="1" dirty="0" smtClean="0">
                        <a:latin typeface="Cambria Math" panose="02040503050406030204" pitchFamily="18" charset="0"/>
                      </a:rPr>
                      <m:t>𝑩</m:t>
                    </m:r>
                    <m:r>
                      <a:rPr lang="en-US" altLang="zh-CN" sz="2200" b="1" i="1" dirty="0" smtClean="0">
                        <a:latin typeface="Cambria Math" panose="02040503050406030204" pitchFamily="18" charset="0"/>
                      </a:rPr>
                      <m:t>=</m:t>
                    </m:r>
                    <m:f>
                      <m:fPr>
                        <m:ctrlPr>
                          <a:rPr lang="en-US" altLang="zh-CN" sz="2200" b="1" i="1" dirty="0" smtClean="0">
                            <a:solidFill>
                              <a:srgbClr val="836967"/>
                            </a:solidFill>
                            <a:latin typeface="Cambria Math" panose="02040503050406030204" pitchFamily="18" charset="0"/>
                          </a:rPr>
                        </m:ctrlPr>
                      </m:fPr>
                      <m:num>
                        <m:r>
                          <a:rPr lang="en-US" altLang="zh-CN" sz="2200" b="1" i="1" dirty="0" smtClean="0">
                            <a:latin typeface="Cambria Math" panose="02040503050406030204" pitchFamily="18" charset="0"/>
                          </a:rPr>
                          <m:t>𝒄</m:t>
                        </m:r>
                      </m:num>
                      <m:den>
                        <m:r>
                          <a:rPr lang="en-US" altLang="zh-CN" sz="2200" b="1" i="1" dirty="0" smtClean="0">
                            <a:latin typeface="Cambria Math" panose="02040503050406030204" pitchFamily="18" charset="0"/>
                          </a:rPr>
                          <m:t>𝑻</m:t>
                        </m:r>
                      </m:den>
                    </m:f>
                    <m:r>
                      <a:rPr lang="en-US" altLang="zh-CN" sz="2200" b="1" i="1" dirty="0" smtClean="0">
                        <a:latin typeface="Cambria Math" panose="02040503050406030204" pitchFamily="18" charset="0"/>
                      </a:rPr>
                      <m:t>+</m:t>
                    </m:r>
                    <m:r>
                      <a:rPr lang="en-US" altLang="zh-CN" sz="2200" b="1" i="1" dirty="0" smtClean="0">
                        <a:latin typeface="Cambria Math" panose="02040503050406030204" pitchFamily="18" charset="0"/>
                      </a:rPr>
                      <m:t>𝑭</m:t>
                    </m:r>
                  </m:oMath>
                </a14:m>
                <a:endParaRPr lang="en-US" altLang="zh-CN" sz="2200" b="1" i="1" dirty="0">
                  <a:latin typeface="Cambria Math" panose="02040503050406030204" pitchFamily="18" charset="0"/>
                </a:endParaRPr>
              </a:p>
              <a:p>
                <a:pPr lvl="1"/>
                <a:r>
                  <a:rPr lang="en-US" altLang="zh-CN" sz="2200" dirty="0">
                    <a:latin typeface="Cambria Math" panose="02040503050406030204" pitchFamily="18" charset="0"/>
                  </a:rPr>
                  <a:t>=&gt; </a:t>
                </a:r>
                <a14:m>
                  <m:oMath xmlns:m="http://schemas.openxmlformats.org/officeDocument/2006/math">
                    <m:r>
                      <a:rPr lang="en-US" altLang="zh-CN" sz="2200" b="1" i="1" smtClean="0">
                        <a:latin typeface="Cambria Math" panose="02040503050406030204" pitchFamily="18" charset="0"/>
                      </a:rPr>
                      <m:t>𝒄</m:t>
                    </m:r>
                    <m:r>
                      <a:rPr lang="en-US" altLang="zh-CN" sz="2200" b="1" i="1" smtClean="0">
                        <a:latin typeface="Cambria Math" panose="02040503050406030204" pitchFamily="18" charset="0"/>
                      </a:rPr>
                      <m:t>=</m:t>
                    </m:r>
                    <m:r>
                      <a:rPr lang="en-US" altLang="zh-CN" sz="2200" b="1" i="1" smtClean="0">
                        <a:latin typeface="Cambria Math" panose="02040503050406030204" pitchFamily="18" charset="0"/>
                      </a:rPr>
                      <m:t>𝑻</m:t>
                    </m:r>
                    <m:r>
                      <a:rPr lang="en-US" altLang="zh-CN" sz="2200" b="1" i="1" smtClean="0">
                        <a:latin typeface="Cambria Math" panose="02040503050406030204" pitchFamily="18" charset="0"/>
                      </a:rPr>
                      <m:t>(</m:t>
                    </m:r>
                    <m:r>
                      <a:rPr lang="en-US" altLang="zh-CN" sz="2200" b="1" i="1" smtClean="0">
                        <a:latin typeface="Cambria Math" panose="02040503050406030204" pitchFamily="18" charset="0"/>
                      </a:rPr>
                      <m:t>𝑩</m:t>
                    </m:r>
                    <m:r>
                      <a:rPr lang="en-US" altLang="zh-CN" sz="2200" b="1" i="1" smtClean="0">
                        <a:latin typeface="Cambria Math" panose="02040503050406030204" pitchFamily="18" charset="0"/>
                      </a:rPr>
                      <m:t>−</m:t>
                    </m:r>
                    <m:r>
                      <a:rPr lang="en-US" altLang="zh-CN" sz="2200" b="1" i="1" smtClean="0">
                        <a:latin typeface="Cambria Math" panose="02040503050406030204" pitchFamily="18" charset="0"/>
                      </a:rPr>
                      <m:t>𝑭</m:t>
                    </m:r>
                    <m:r>
                      <a:rPr lang="en-US" altLang="zh-CN" sz="2200" b="1" i="1" smtClean="0">
                        <a:latin typeface="Cambria Math" panose="02040503050406030204" pitchFamily="18" charset="0"/>
                      </a:rPr>
                      <m:t>)</m:t>
                    </m:r>
                  </m:oMath>
                </a14:m>
                <a:endParaRPr lang="en-US" altLang="zh-CN" sz="2200" b="1" dirty="0">
                  <a:latin typeface="Cambria Math" panose="02040503050406030204" pitchFamily="18" charset="0"/>
                </a:endParaRPr>
              </a:p>
            </p:txBody>
          </p:sp>
        </mc:Choice>
        <mc:Fallback xmlns="">
          <p:sp>
            <p:nvSpPr>
              <p:cNvPr id="2" name="内容占位符 1"/>
              <p:cNvSpPr>
                <a:spLocks noGrp="1" noRot="1" noChangeAspect="1" noMove="1" noResize="1" noEditPoints="1" noAdjustHandles="1" noChangeArrowheads="1" noChangeShapeType="1" noTextEdit="1"/>
              </p:cNvSpPr>
              <p:nvPr>
                <p:ph sz="quarter" idx="10"/>
              </p:nvPr>
            </p:nvSpPr>
            <p:spPr>
              <a:xfrm>
                <a:off x="658701" y="1685678"/>
                <a:ext cx="10843488" cy="4921498"/>
              </a:xfrm>
              <a:blipFill>
                <a:blip r:embed="rId3"/>
                <a:stretch>
                  <a:fillRect l="-731" t="-743" r="-731"/>
                </a:stretch>
              </a:blipFill>
            </p:spPr>
            <p:txBody>
              <a:bodyPr/>
              <a:lstStyle/>
              <a:p>
                <a:r>
                  <a:rPr lang="zh-CN" altLang="en-US">
                    <a:noFill/>
                  </a:rPr>
                  <a:t> </a:t>
                </a:r>
              </a:p>
            </p:txBody>
          </p:sp>
        </mc:Fallback>
      </mc:AlternateContent>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Step 2: Replication Bandwidth</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5859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Notation convention</a:t>
                </a:r>
              </a:p>
              <a:p>
                <a:pPr lvl="1"/>
                <a:r>
                  <a:rPr lang="en-US" altLang="zh-CN" sz="2200" b="1" dirty="0">
                    <a:latin typeface="Times New Roman" panose="02020603050405020304" pitchFamily="18" charset="0"/>
                    <a:cs typeface="Times New Roman" panose="02020603050405020304" pitchFamily="18" charset="0"/>
                  </a:rPr>
                  <a:t>C</a:t>
                </a:r>
                <a:r>
                  <a:rPr lang="en-US" altLang="zh-CN" sz="2200" dirty="0">
                    <a:latin typeface="Times New Roman" panose="02020603050405020304" pitchFamily="18" charset="0"/>
                    <a:cs typeface="Times New Roman" panose="02020603050405020304" pitchFamily="18" charset="0"/>
                  </a:rPr>
                  <a:t> – the storage capacity of system</a:t>
                </a:r>
              </a:p>
              <a:p>
                <a:r>
                  <a:rPr lang="en-US" altLang="zh-CN" sz="2400" dirty="0">
                    <a:latin typeface="Times New Roman" panose="02020603050405020304" pitchFamily="18" charset="0"/>
                    <a:cs typeface="Times New Roman" panose="02020603050405020304" pitchFamily="18" charset="0"/>
                  </a:rPr>
                  <a:t>Formula</a:t>
                </a:r>
              </a:p>
              <a:p>
                <a:pPr lvl="1"/>
                <a14:m>
                  <m:oMath xmlns:m="http://schemas.openxmlformats.org/officeDocument/2006/math">
                    <m:r>
                      <a:rPr lang="en-US" altLang="zh-CN" sz="2000" b="1" i="1" dirty="0" smtClean="0">
                        <a:latin typeface="Cambria Math" panose="02040503050406030204" pitchFamily="18" charset="0"/>
                      </a:rPr>
                      <m:t>𝑪</m:t>
                    </m:r>
                    <m:r>
                      <a:rPr lang="en-US" altLang="zh-CN" sz="2000" b="1" i="0" dirty="0" smtClean="0">
                        <a:latin typeface="Cambria Math" panose="02040503050406030204" pitchFamily="18" charset="0"/>
                      </a:rPr>
                      <m:t>=</m:t>
                    </m:r>
                    <m:f>
                      <m:fPr>
                        <m:ctrlPr>
                          <a:rPr lang="en-US" altLang="zh-CN" sz="2000" b="1" i="1" dirty="0" smtClean="0">
                            <a:solidFill>
                              <a:srgbClr val="836967"/>
                            </a:solidFill>
                            <a:latin typeface="Cambria Math" panose="02040503050406030204" pitchFamily="18" charset="0"/>
                          </a:rPr>
                        </m:ctrlPr>
                      </m:fPr>
                      <m:num>
                        <m:r>
                          <a:rPr lang="en-US" altLang="zh-CN" sz="2000" b="1" i="1" dirty="0" smtClean="0">
                            <a:latin typeface="Cambria Math" panose="02040503050406030204" pitchFamily="18" charset="0"/>
                          </a:rPr>
                          <m:t>𝒄</m:t>
                        </m:r>
                      </m:num>
                      <m:den>
                        <m:r>
                          <a:rPr lang="en-US" altLang="zh-CN" sz="2000" b="1" i="1" dirty="0" smtClean="0">
                            <a:latin typeface="Cambria Math" panose="02040503050406030204" pitchFamily="18" charset="0"/>
                          </a:rPr>
                          <m:t>𝒓</m:t>
                        </m:r>
                      </m:den>
                    </m:f>
                    <m:r>
                      <a:rPr lang="en-US" altLang="zh-CN" sz="2000" b="1" i="0" dirty="0" smtClean="0">
                        <a:latin typeface="Cambria Math" panose="02040503050406030204" pitchFamily="18" charset="0"/>
                      </a:rPr>
                      <m:t>=</m:t>
                    </m:r>
                    <m:f>
                      <m:fPr>
                        <m:ctrlPr>
                          <a:rPr lang="en-US" altLang="zh-CN" sz="2000" b="1" i="1" dirty="0" smtClean="0">
                            <a:solidFill>
                              <a:srgbClr val="836967"/>
                            </a:solidFill>
                            <a:latin typeface="Cambria Math" panose="02040503050406030204" pitchFamily="18" charset="0"/>
                          </a:rPr>
                        </m:ctrlPr>
                      </m:fPr>
                      <m:num>
                        <m:r>
                          <a:rPr lang="en-US" altLang="zh-CN" sz="2000" b="1" i="1" dirty="0" smtClean="0">
                            <a:latin typeface="Cambria Math" panose="02040503050406030204" pitchFamily="18" charset="0"/>
                          </a:rPr>
                          <m:t>𝑻</m:t>
                        </m:r>
                        <m:d>
                          <m:dPr>
                            <m:ctrlPr>
                              <a:rPr lang="en-US" altLang="zh-CN" sz="2000" b="1" i="1" dirty="0" smtClean="0">
                                <a:solidFill>
                                  <a:srgbClr val="836967"/>
                                </a:solidFill>
                                <a:latin typeface="Cambria Math" panose="02040503050406030204" pitchFamily="18" charset="0"/>
                              </a:rPr>
                            </m:ctrlPr>
                          </m:dPr>
                          <m:e>
                            <m:r>
                              <a:rPr lang="en-US" altLang="zh-CN" sz="2000" b="1" i="1" dirty="0" smtClean="0">
                                <a:latin typeface="Cambria Math" panose="02040503050406030204" pitchFamily="18" charset="0"/>
                              </a:rPr>
                              <m:t>𝑩</m:t>
                            </m:r>
                            <m:r>
                              <a:rPr lang="en-US" altLang="zh-CN" sz="2000" b="1" i="0" dirty="0" smtClean="0">
                                <a:latin typeface="Cambria Math" panose="02040503050406030204" pitchFamily="18" charset="0"/>
                              </a:rPr>
                              <m:t>−</m:t>
                            </m:r>
                            <m:r>
                              <a:rPr lang="en-US" altLang="zh-CN" sz="2000" b="1" i="1" dirty="0" smtClean="0">
                                <a:latin typeface="Cambria Math" panose="02040503050406030204" pitchFamily="18" charset="0"/>
                              </a:rPr>
                              <m:t>𝑭</m:t>
                            </m:r>
                          </m:e>
                        </m:d>
                      </m:num>
                      <m:den>
                        <m:r>
                          <a:rPr lang="en-US" altLang="zh-CN" sz="2000" b="1" i="1" dirty="0" smtClean="0">
                            <a:latin typeface="Cambria Math" panose="02040503050406030204" pitchFamily="18" charset="0"/>
                          </a:rPr>
                          <m:t>𝒓</m:t>
                        </m:r>
                      </m:den>
                    </m:f>
                  </m:oMath>
                </a14:m>
                <a:endParaRPr lang="en-US" altLang="zh-CN" sz="2000" b="1" dirty="0">
                  <a:latin typeface="Times New Roman" panose="02020603050405020304" pitchFamily="18" charset="0"/>
                  <a:cs typeface="Times New Roman" panose="02020603050405020304" pitchFamily="18" charset="0"/>
                </a:endParaRPr>
              </a:p>
              <a:p>
                <a:r>
                  <a:rPr lang="en-US" altLang="zh-CN" sz="2600" dirty="0">
                    <a:latin typeface="Times New Roman" panose="02020603050405020304" pitchFamily="18" charset="0"/>
                    <a:cs typeface="Times New Roman" panose="02020603050405020304" pitchFamily="18" charset="0"/>
                  </a:rPr>
                  <a:t>lazy replication</a:t>
                </a:r>
              </a:p>
              <a:p>
                <a:pPr lvl="1"/>
                <a:r>
                  <a:rPr lang="en-US" altLang="zh-CN" sz="2400" dirty="0">
                    <a:latin typeface="Times New Roman" panose="02020603050405020304" pitchFamily="18" charset="0"/>
                    <a:cs typeface="Times New Roman" panose="02020603050405020304" pitchFamily="18" charset="0"/>
                  </a:rPr>
                  <a:t>waiting for some </a:t>
                </a:r>
                <a:r>
                  <a:rPr lang="en-US" altLang="zh-CN" sz="2400" b="1" dirty="0">
                    <a:latin typeface="Times New Roman" panose="02020603050405020304" pitchFamily="18" charset="0"/>
                    <a:cs typeface="Times New Roman" panose="02020603050405020304" pitchFamily="18" charset="0"/>
                  </a:rPr>
                  <a:t>threshold</a:t>
                </a:r>
                <a:r>
                  <a:rPr lang="en-US" altLang="zh-CN" sz="2400" dirty="0">
                    <a:latin typeface="Times New Roman" panose="02020603050405020304" pitchFamily="18" charset="0"/>
                    <a:cs typeface="Times New Roman" panose="02020603050405020304" pitchFamily="18" charset="0"/>
                  </a:rPr>
                  <a:t> of time, before replicating its data</a:t>
                </a:r>
              </a:p>
              <a:p>
                <a:pPr lvl="1"/>
                <a:r>
                  <a:rPr lang="en-US" altLang="zh-CN" sz="2400" dirty="0">
                    <a:latin typeface="Times New Roman" panose="02020603050405020304" pitchFamily="18" charset="0"/>
                    <a:cs typeface="Times New Roman" panose="02020603050405020304" pitchFamily="18" charset="0"/>
                  </a:rPr>
                  <a:t>T(t) and r(t) are </a:t>
                </a:r>
                <a:r>
                  <a:rPr lang="en-US" altLang="zh-CN" sz="2400" b="1" dirty="0">
                    <a:latin typeface="Times New Roman" panose="02020603050405020304" pitchFamily="18" charset="0"/>
                    <a:cs typeface="Times New Roman" panose="02020603050405020304" pitchFamily="18" charset="0"/>
                  </a:rPr>
                  <a:t>sensitive</a:t>
                </a:r>
                <a:r>
                  <a:rPr lang="en-US" altLang="zh-CN" sz="2400" dirty="0">
                    <a:latin typeface="Times New Roman" panose="02020603050405020304" pitchFamily="18" charset="0"/>
                    <a:cs typeface="Times New Roman" panose="02020603050405020304" pitchFamily="18" charset="0"/>
                  </a:rPr>
                  <a:t> to the failure model of the network in question</a:t>
                </a:r>
              </a:p>
              <a:p>
                <a:pPr lvl="1"/>
                <a:endParaRPr lang="en-US" altLang="zh-CN" sz="2200" dirty="0">
                  <a:latin typeface="Times New Roman" panose="02020603050405020304" pitchFamily="18" charset="0"/>
                  <a:cs typeface="Times New Roman" panose="02020603050405020304" pitchFamily="18" charset="0"/>
                </a:endParaRPr>
              </a:p>
            </p:txBody>
          </p:sp>
        </mc:Choice>
        <mc:Fallback xmlns="">
          <p:sp>
            <p:nvSpPr>
              <p:cNvPr id="2" name="内容占位符 1"/>
              <p:cNvSpPr>
                <a:spLocks noGrp="1" noRot="1" noChangeAspect="1" noMove="1" noResize="1" noEditPoints="1" noAdjustHandles="1" noChangeArrowheads="1" noChangeShapeType="1" noTextEdit="1"/>
              </p:cNvSpPr>
              <p:nvPr>
                <p:ph sz="quarter" idx="10"/>
              </p:nvPr>
            </p:nvSpPr>
            <p:spPr>
              <a:xfrm>
                <a:off x="658701" y="1685678"/>
                <a:ext cx="10843488" cy="4921498"/>
              </a:xfrm>
              <a:blipFill>
                <a:blip r:embed="rId3"/>
                <a:stretch>
                  <a:fillRect l="-1012" t="-372"/>
                </a:stretch>
              </a:blipFill>
            </p:spPr>
            <p:txBody>
              <a:bodyPr/>
              <a:lstStyle/>
              <a:p>
                <a:r>
                  <a:rPr lang="zh-CN" altLang="en-US">
                    <a:noFill/>
                  </a:rPr>
                  <a:t> </a:t>
                </a:r>
              </a:p>
            </p:txBody>
          </p:sp>
        </mc:Fallback>
      </mc:AlternateContent>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Step 3: Put it All Together</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6958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目录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Freeform 10"/>
          <p:cNvSpPr>
            <a:spLocks/>
          </p:cNvSpPr>
          <p:nvPr userDrawn="1"/>
        </p:nvSpPr>
        <p:spPr bwMode="auto">
          <a:xfrm>
            <a:off x="3365536"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 name="文本框 4"/>
          <p:cNvSpPr txBox="1"/>
          <p:nvPr userDrawn="1"/>
        </p:nvSpPr>
        <p:spPr>
          <a:xfrm>
            <a:off x="3595646" y="1303550"/>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 name="Freeform 10"/>
          <p:cNvSpPr>
            <a:spLocks/>
          </p:cNvSpPr>
          <p:nvPr/>
        </p:nvSpPr>
        <p:spPr bwMode="auto">
          <a:xfrm>
            <a:off x="3365535" y="227992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4" name="文本框 13"/>
          <p:cNvSpPr txBox="1"/>
          <p:nvPr userDrawn="1"/>
        </p:nvSpPr>
        <p:spPr>
          <a:xfrm>
            <a:off x="3595646" y="2223523"/>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39" name="直接连接符 38">
            <a:extLst>
              <a:ext uri="{FF2B5EF4-FFF2-40B4-BE49-F238E27FC236}">
                <a16:creationId xmlns:a16="http://schemas.microsoft.com/office/drawing/2014/main" id="{23D1C5F0-1FB9-4411-8827-5ED64040C869}"/>
              </a:ext>
            </a:extLst>
          </p:cNvPr>
          <p:cNvCxnSpPr/>
          <p:nvPr/>
        </p:nvCxnSpPr>
        <p:spPr>
          <a:xfrm>
            <a:off x="4058033" y="1711215"/>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EA917277-058E-4710-91FC-CC319FB139DF}"/>
              </a:ext>
            </a:extLst>
          </p:cNvPr>
          <p:cNvSpPr txBox="1"/>
          <p:nvPr/>
        </p:nvSpPr>
        <p:spPr>
          <a:xfrm>
            <a:off x="4439073" y="1274735"/>
            <a:ext cx="438739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Background</a:t>
            </a:r>
            <a:endParaRPr lang="zh-CN" altLang="en-US" sz="2400" dirty="0">
              <a:latin typeface="Times New Roman" panose="02020603050405020304" pitchFamily="18" charset="0"/>
              <a:cs typeface="Times New Roman" panose="02020603050405020304" pitchFamily="18" charset="0"/>
            </a:endParaRPr>
          </a:p>
        </p:txBody>
      </p:sp>
      <p:cxnSp>
        <p:nvCxnSpPr>
          <p:cNvPr id="41" name="直接连接符 40">
            <a:extLst>
              <a:ext uri="{FF2B5EF4-FFF2-40B4-BE49-F238E27FC236}">
                <a16:creationId xmlns:a16="http://schemas.microsoft.com/office/drawing/2014/main" id="{E1BCD185-1D54-43E1-A57F-8AE80472A815}"/>
              </a:ext>
            </a:extLst>
          </p:cNvPr>
          <p:cNvCxnSpPr/>
          <p:nvPr/>
        </p:nvCxnSpPr>
        <p:spPr>
          <a:xfrm>
            <a:off x="4058033" y="2631188"/>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81AB3FFC-B00C-4D5A-B93A-CDA111A4C5F5}"/>
              </a:ext>
            </a:extLst>
          </p:cNvPr>
          <p:cNvSpPr txBox="1"/>
          <p:nvPr/>
        </p:nvSpPr>
        <p:spPr>
          <a:xfrm>
            <a:off x="4439073" y="2194708"/>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Design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3" name="直接连接符 42">
            <a:extLst>
              <a:ext uri="{FF2B5EF4-FFF2-40B4-BE49-F238E27FC236}">
                <a16:creationId xmlns:a16="http://schemas.microsoft.com/office/drawing/2014/main" id="{C2C48D96-BBD1-47BE-835D-B96171829023}"/>
              </a:ext>
            </a:extLst>
          </p:cNvPr>
          <p:cNvCxnSpPr/>
          <p:nvPr/>
        </p:nvCxnSpPr>
        <p:spPr>
          <a:xfrm>
            <a:off x="4058033" y="355116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81497376-839C-40A1-B7EB-0C908A3128FB}"/>
              </a:ext>
            </a:extLst>
          </p:cNvPr>
          <p:cNvSpPr txBox="1"/>
          <p:nvPr/>
        </p:nvSpPr>
        <p:spPr>
          <a:xfrm>
            <a:off x="4439073" y="3114681"/>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Analysis </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5" name="直接连接符 44">
            <a:extLst>
              <a:ext uri="{FF2B5EF4-FFF2-40B4-BE49-F238E27FC236}">
                <a16:creationId xmlns:a16="http://schemas.microsoft.com/office/drawing/2014/main" id="{179FBB64-46CE-4EFA-802E-437D54A8F4D3}"/>
              </a:ext>
            </a:extLst>
          </p:cNvPr>
          <p:cNvCxnSpPr/>
          <p:nvPr/>
        </p:nvCxnSpPr>
        <p:spPr>
          <a:xfrm>
            <a:off x="4058033" y="4471134"/>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7447DEE1-1797-4670-9CC4-6AEEC514E9B4}"/>
              </a:ext>
            </a:extLst>
          </p:cNvPr>
          <p:cNvSpPr txBox="1"/>
          <p:nvPr/>
        </p:nvSpPr>
        <p:spPr>
          <a:xfrm>
            <a:off x="4439073" y="4034654"/>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Evaluation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47" name="直接连接符 46">
            <a:extLst>
              <a:ext uri="{FF2B5EF4-FFF2-40B4-BE49-F238E27FC236}">
                <a16:creationId xmlns:a16="http://schemas.microsoft.com/office/drawing/2014/main" id="{AF402B56-3E47-4810-8F62-8A5473A0B4C2}"/>
              </a:ext>
            </a:extLst>
          </p:cNvPr>
          <p:cNvCxnSpPr/>
          <p:nvPr/>
        </p:nvCxnSpPr>
        <p:spPr>
          <a:xfrm>
            <a:off x="4058033" y="5391107"/>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B22744A6-1B1A-4779-966D-72BCDB05D84D}"/>
              </a:ext>
            </a:extLst>
          </p:cNvPr>
          <p:cNvSpPr txBox="1"/>
          <p:nvPr/>
        </p:nvSpPr>
        <p:spPr>
          <a:xfrm>
            <a:off x="4439073" y="4954627"/>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Conclusion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49" name="Freeform 10">
            <a:extLst>
              <a:ext uri="{FF2B5EF4-FFF2-40B4-BE49-F238E27FC236}">
                <a16:creationId xmlns:a16="http://schemas.microsoft.com/office/drawing/2014/main" id="{05B95CA0-5E89-4486-A6EC-9328A0DC3E17}"/>
              </a:ext>
            </a:extLst>
          </p:cNvPr>
          <p:cNvSpPr>
            <a:spLocks/>
          </p:cNvSpPr>
          <p:nvPr/>
        </p:nvSpPr>
        <p:spPr bwMode="auto">
          <a:xfrm>
            <a:off x="3367888" y="5044334"/>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0" name="文本框 49">
            <a:extLst>
              <a:ext uri="{FF2B5EF4-FFF2-40B4-BE49-F238E27FC236}">
                <a16:creationId xmlns:a16="http://schemas.microsoft.com/office/drawing/2014/main" id="{BDA3A4A4-0129-421E-8C2E-A80B6B48684D}"/>
              </a:ext>
            </a:extLst>
          </p:cNvPr>
          <p:cNvSpPr txBox="1"/>
          <p:nvPr/>
        </p:nvSpPr>
        <p:spPr>
          <a:xfrm>
            <a:off x="3597998" y="4980527"/>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3" name="Freeform 10">
            <a:extLst>
              <a:ext uri="{FF2B5EF4-FFF2-40B4-BE49-F238E27FC236}">
                <a16:creationId xmlns:a16="http://schemas.microsoft.com/office/drawing/2014/main" id="{5005B43F-5D9B-4765-9008-E88A5306BEDF}"/>
              </a:ext>
            </a:extLst>
          </p:cNvPr>
          <p:cNvSpPr>
            <a:spLocks/>
          </p:cNvSpPr>
          <p:nvPr/>
        </p:nvSpPr>
        <p:spPr bwMode="auto">
          <a:xfrm>
            <a:off x="3367887" y="411803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34" name="文本框 33">
            <a:extLst>
              <a:ext uri="{FF2B5EF4-FFF2-40B4-BE49-F238E27FC236}">
                <a16:creationId xmlns:a16="http://schemas.microsoft.com/office/drawing/2014/main" id="{DE1622C8-8A58-4F89-A735-9B42C57BC9A6}"/>
              </a:ext>
            </a:extLst>
          </p:cNvPr>
          <p:cNvSpPr txBox="1"/>
          <p:nvPr/>
        </p:nvSpPr>
        <p:spPr>
          <a:xfrm>
            <a:off x="3597998" y="4063468"/>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5" name="Freeform 10">
            <a:extLst>
              <a:ext uri="{FF2B5EF4-FFF2-40B4-BE49-F238E27FC236}">
                <a16:creationId xmlns:a16="http://schemas.microsoft.com/office/drawing/2014/main" id="{A15833C9-9227-432E-8427-D31A1BBD3EC7}"/>
              </a:ext>
            </a:extLst>
          </p:cNvPr>
          <p:cNvSpPr>
            <a:spLocks/>
          </p:cNvSpPr>
          <p:nvPr/>
        </p:nvSpPr>
        <p:spPr bwMode="auto">
          <a:xfrm>
            <a:off x="3405126" y="3212568"/>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762429A4-442C-49F9-81F2-73E42AEC2E9E}"/>
              </a:ext>
            </a:extLst>
          </p:cNvPr>
          <p:cNvSpPr txBox="1"/>
          <p:nvPr/>
        </p:nvSpPr>
        <p:spPr>
          <a:xfrm>
            <a:off x="3635237" y="3156169"/>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482524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three methods</a:t>
            </a:r>
          </a:p>
          <a:p>
            <a:pPr lvl="1"/>
            <a:r>
              <a:rPr lang="en-US" altLang="zh-CN" sz="2200" dirty="0">
                <a:latin typeface="Times New Roman" panose="02020603050405020304" pitchFamily="18" charset="0"/>
                <a:cs typeface="Times New Roman" panose="02020603050405020304" pitchFamily="18" charset="0"/>
              </a:rPr>
              <a:t>Small </a:t>
            </a:r>
            <a:r>
              <a:rPr lang="en-US" altLang="zh-CN" sz="2200" b="1" dirty="0">
                <a:latin typeface="Times New Roman" panose="02020603050405020304" pitchFamily="18" charset="0"/>
                <a:cs typeface="Times New Roman" panose="02020603050405020304" pitchFamily="18" charset="0"/>
              </a:rPr>
              <a:t>fixed</a:t>
            </a:r>
            <a:r>
              <a:rPr lang="en-US" altLang="zh-CN" sz="2200" dirty="0">
                <a:latin typeface="Times New Roman" panose="02020603050405020304" pitchFamily="18" charset="0"/>
                <a:cs typeface="Times New Roman" panose="02020603050405020304" pitchFamily="18" charset="0"/>
              </a:rPr>
              <a:t>-size contribution</a:t>
            </a:r>
          </a:p>
          <a:p>
            <a:pPr lvl="1"/>
            <a:r>
              <a:rPr lang="en-US" altLang="zh-CN" sz="2200" b="1" dirty="0">
                <a:latin typeface="Times New Roman" panose="02020603050405020304" pitchFamily="18" charset="0"/>
                <a:cs typeface="Times New Roman" panose="02020603050405020304" pitchFamily="18" charset="0"/>
              </a:rPr>
              <a:t>Dynamic</a:t>
            </a:r>
            <a:r>
              <a:rPr lang="en-US" altLang="zh-CN" sz="2200" dirty="0">
                <a:latin typeface="Times New Roman" panose="02020603050405020304" pitchFamily="18" charset="0"/>
                <a:cs typeface="Times New Roman" panose="02020603050405020304" pitchFamily="18" charset="0"/>
              </a:rPr>
              <a:t> managed watermarking</a:t>
            </a:r>
          </a:p>
          <a:p>
            <a:pPr lvl="1"/>
            <a:r>
              <a:rPr lang="en-US" altLang="zh-CN" sz="2200" dirty="0">
                <a:latin typeface="Times New Roman" panose="02020603050405020304" pitchFamily="18" charset="0"/>
                <a:cs typeface="Times New Roman" panose="02020603050405020304" pitchFamily="18" charset="0"/>
              </a:rPr>
              <a:t>Contributed storage managed by </a:t>
            </a:r>
            <a:r>
              <a:rPr lang="en-US" altLang="zh-CN" sz="2200" b="1" dirty="0">
                <a:latin typeface="Times New Roman" panose="02020603050405020304" pitchFamily="18" charset="0"/>
                <a:cs typeface="Times New Roman" panose="02020603050405020304" pitchFamily="18" charset="0"/>
              </a:rPr>
              <a:t>TFS</a:t>
            </a:r>
          </a:p>
          <a:p>
            <a:r>
              <a:rPr lang="en-US" altLang="zh-CN" sz="2400" dirty="0">
                <a:latin typeface="Times New Roman" panose="02020603050405020304" pitchFamily="18" charset="0"/>
                <a:cs typeface="Times New Roman" panose="02020603050405020304" pitchFamily="18" charset="0"/>
              </a:rPr>
              <a:t>based on several metrics</a:t>
            </a:r>
          </a:p>
          <a:p>
            <a:pPr lvl="1"/>
            <a:r>
              <a:rPr lang="en-US" altLang="zh-CN" sz="2200" dirty="0">
                <a:latin typeface="Times New Roman" panose="02020603050405020304" pitchFamily="18" charset="0"/>
                <a:cs typeface="Times New Roman" panose="02020603050405020304" pitchFamily="18" charset="0"/>
              </a:rPr>
              <a:t>The amount of storage contributed</a:t>
            </a:r>
          </a:p>
          <a:p>
            <a:pPr lvl="1"/>
            <a:r>
              <a:rPr lang="en-US" altLang="zh-CN" sz="2200" dirty="0">
                <a:latin typeface="Times New Roman" panose="02020603050405020304" pitchFamily="18" charset="0"/>
                <a:cs typeface="Times New Roman" panose="02020603050405020304" pitchFamily="18" charset="0"/>
              </a:rPr>
              <a:t>The effect on the block allocation policy</a:t>
            </a:r>
          </a:p>
          <a:p>
            <a:pPr lvl="1"/>
            <a:r>
              <a:rPr lang="en-US" altLang="zh-CN" sz="2200" dirty="0">
                <a:latin typeface="Times New Roman" panose="02020603050405020304" pitchFamily="18" charset="0"/>
                <a:cs typeface="Times New Roman" panose="02020603050405020304" pitchFamily="18" charset="0"/>
              </a:rPr>
              <a:t>The overall effect on local performance</a:t>
            </a:r>
            <a:endParaRPr lang="zh-CN" altLang="en-US" sz="22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Compare Three Methods of Contribution </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4164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Prototype of TFS based on Ext2</a:t>
            </a:r>
          </a:p>
          <a:p>
            <a:pPr lvl="1"/>
            <a:r>
              <a:rPr lang="en-US" altLang="zh-CN" sz="2200" dirty="0">
                <a:latin typeface="Times New Roman" panose="02020603050405020304" pitchFamily="18" charset="0"/>
                <a:cs typeface="Times New Roman" panose="02020603050405020304" pitchFamily="18" charset="0"/>
              </a:rPr>
              <a:t>Linux kernel 2.6.13</a:t>
            </a:r>
          </a:p>
          <a:p>
            <a:r>
              <a:rPr lang="en-US" altLang="zh-CN" sz="2400" dirty="0">
                <a:latin typeface="Times New Roman" panose="02020603050405020304" pitchFamily="18" charset="0"/>
                <a:cs typeface="Times New Roman" panose="02020603050405020304" pitchFamily="18" charset="0"/>
              </a:rPr>
              <a:t>Tested on Dell </a:t>
            </a:r>
            <a:r>
              <a:rPr lang="en-US" altLang="zh-CN" sz="2400" dirty="0" err="1">
                <a:latin typeface="Times New Roman" panose="02020603050405020304" pitchFamily="18" charset="0"/>
                <a:cs typeface="Times New Roman" panose="02020603050405020304" pitchFamily="18" charset="0"/>
              </a:rPr>
              <a:t>Optiplex</a:t>
            </a:r>
            <a:r>
              <a:rPr lang="en-US" altLang="zh-CN" sz="2400" dirty="0">
                <a:latin typeface="Times New Roman" panose="02020603050405020304" pitchFamily="18" charset="0"/>
                <a:cs typeface="Times New Roman" panose="02020603050405020304" pitchFamily="18" charset="0"/>
              </a:rPr>
              <a:t> SX280</a:t>
            </a:r>
          </a:p>
          <a:p>
            <a:r>
              <a:rPr lang="en-US" altLang="zh-CN" sz="2400" dirty="0">
                <a:latin typeface="Times New Roman" panose="02020603050405020304" pitchFamily="18" charset="0"/>
                <a:cs typeface="Times New Roman" panose="02020603050405020304" pitchFamily="18" charset="0"/>
              </a:rPr>
              <a:t>Procedure</a:t>
            </a:r>
          </a:p>
          <a:p>
            <a:pPr lvl="1"/>
            <a:r>
              <a:rPr lang="en-US" altLang="zh-CN" sz="2200" dirty="0">
                <a:latin typeface="Times New Roman" panose="02020603050405020304" pitchFamily="18" charset="0"/>
                <a:cs typeface="Times New Roman" panose="02020603050405020304" pitchFamily="18" charset="0"/>
              </a:rPr>
              <a:t>Disk half filled with simulated user data, taken from /</a:t>
            </a:r>
            <a:r>
              <a:rPr lang="en-US" altLang="zh-CN" sz="2200" dirty="0" err="1">
                <a:latin typeface="Times New Roman" panose="02020603050405020304" pitchFamily="18" charset="0"/>
                <a:cs typeface="Times New Roman" panose="02020603050405020304" pitchFamily="18" charset="0"/>
              </a:rPr>
              <a:t>usr</a:t>
            </a:r>
            <a:endParaRPr lang="en-US" altLang="zh-CN" sz="2200" dirty="0">
              <a:latin typeface="Times New Roman" panose="02020603050405020304" pitchFamily="18" charset="0"/>
              <a:cs typeface="Times New Roman" panose="02020603050405020304" pitchFamily="18" charset="0"/>
            </a:endParaRPr>
          </a:p>
          <a:p>
            <a:pPr lvl="1"/>
            <a:r>
              <a:rPr lang="en-US" altLang="zh-CN" sz="2200" dirty="0">
                <a:latin typeface="Times New Roman" panose="02020603050405020304" pitchFamily="18" charset="0"/>
                <a:cs typeface="Times New Roman" panose="02020603050405020304" pitchFamily="18" charset="0"/>
              </a:rPr>
              <a:t>Simulated contributory storage activity. File create and delete</a:t>
            </a:r>
          </a:p>
          <a:p>
            <a:pPr lvl="1"/>
            <a:r>
              <a:rPr lang="en-US" altLang="zh-CN" sz="2200" dirty="0">
                <a:latin typeface="Times New Roman" panose="02020603050405020304" pitchFamily="18" charset="0"/>
                <a:cs typeface="Times New Roman" panose="02020603050405020304" pitchFamily="18" charset="0"/>
              </a:rPr>
              <a:t>Copied benchmark data to file system</a:t>
            </a:r>
          </a:p>
          <a:p>
            <a:pPr lvl="1"/>
            <a:r>
              <a:rPr lang="en-US" altLang="zh-CN" sz="2200" dirty="0">
                <a:latin typeface="Times New Roman" panose="02020603050405020304" pitchFamily="18" charset="0"/>
                <a:cs typeface="Times New Roman" panose="02020603050405020304" pitchFamily="18" charset="0"/>
              </a:rPr>
              <a:t>Reboot then ran Andrew benchmark</a:t>
            </a:r>
            <a:endParaRPr lang="zh-CN" altLang="en-US" sz="22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Experimental Setup</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01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TFS and Ext2 with 0% contribution show very little fragmentation</a:t>
            </a:r>
          </a:p>
          <a:p>
            <a:r>
              <a:rPr lang="en-US" altLang="zh-CN" sz="2400" dirty="0">
                <a:latin typeface="Times New Roman" panose="02020603050405020304" pitchFamily="18" charset="0"/>
                <a:cs typeface="Times New Roman" panose="02020603050405020304" pitchFamily="18" charset="0"/>
              </a:rPr>
              <a:t>Ext2 with 40% contribution shows a high degree of fragmentation</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Block Allocation Layout</a:t>
            </a:r>
            <a:endParaRPr lang="zh-CN" altLang="en-US"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A7D7D3E4-4B8F-4302-AC59-DF59CB734BDC}"/>
              </a:ext>
            </a:extLst>
          </p:cNvPr>
          <p:cNvPicPr>
            <a:picLocks noChangeAspect="1"/>
          </p:cNvPicPr>
          <p:nvPr/>
        </p:nvPicPr>
        <p:blipFill>
          <a:blip r:embed="rId3"/>
          <a:stretch>
            <a:fillRect/>
          </a:stretch>
        </p:blipFill>
        <p:spPr>
          <a:xfrm>
            <a:off x="1149654" y="2816547"/>
            <a:ext cx="9174692" cy="3533955"/>
          </a:xfrm>
          <a:prstGeom prst="rect">
            <a:avLst/>
          </a:prstGeom>
        </p:spPr>
      </p:pic>
    </p:spTree>
    <p:extLst>
      <p:ext uri="{BB962C8B-B14F-4D97-AF65-F5344CB8AC3E}">
        <p14:creationId xmlns:p14="http://schemas.microsoft.com/office/powerpoint/2010/main" val="1251574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546941" y="1685678"/>
            <a:ext cx="4929299"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Andrew benchmark</a:t>
            </a:r>
          </a:p>
          <a:p>
            <a:pPr lvl="1"/>
            <a:r>
              <a:rPr lang="en-US" altLang="zh-CN" sz="2200" dirty="0">
                <a:latin typeface="Times New Roman" panose="02020603050405020304" pitchFamily="18" charset="0"/>
                <a:cs typeface="Times New Roman" panose="02020603050405020304" pitchFamily="18" charset="0"/>
              </a:rPr>
              <a:t>TFS preserves performance while  contributing all available space</a:t>
            </a:r>
            <a:endParaRPr lang="zh-CN" altLang="en-US" sz="2200" dirty="0">
              <a:latin typeface="Times New Roman" panose="02020603050405020304" pitchFamily="18" charset="0"/>
              <a:cs typeface="Times New Roman" panose="02020603050405020304" pitchFamily="18" charset="0"/>
            </a:endParaRPr>
          </a:p>
          <a:p>
            <a:pPr lvl="1"/>
            <a:r>
              <a:rPr lang="en-US" altLang="zh-CN" sz="2200" dirty="0">
                <a:latin typeface="Times New Roman" panose="02020603050405020304" pitchFamily="18" charset="0"/>
                <a:cs typeface="Times New Roman" panose="02020603050405020304" pitchFamily="18" charset="0"/>
              </a:rPr>
              <a:t>Six phases</a:t>
            </a:r>
          </a:p>
          <a:p>
            <a:pPr lvl="2"/>
            <a:r>
              <a:rPr lang="en-US" altLang="zh-CN" sz="2000" dirty="0" err="1">
                <a:latin typeface="Times New Roman" panose="02020603050405020304" pitchFamily="18" charset="0"/>
                <a:cs typeface="Times New Roman" panose="02020603050405020304" pitchFamily="18" charset="0"/>
              </a:rPr>
              <a:t>Mkdir</a:t>
            </a:r>
            <a:r>
              <a:rPr lang="en-US" altLang="zh-CN" sz="2000" dirty="0">
                <a:latin typeface="Times New Roman" panose="02020603050405020304" pitchFamily="18" charset="0"/>
                <a:cs typeface="Times New Roman" panose="02020603050405020304" pitchFamily="18" charset="0"/>
              </a:rPr>
              <a:t>, Copy, Stat, </a:t>
            </a:r>
            <a:br>
              <a:rPr lang="en-US" altLang="zh-CN" sz="2000" dirty="0">
                <a:latin typeface="Times New Roman" panose="02020603050405020304" pitchFamily="18" charset="0"/>
                <a:cs typeface="Times New Roman" panose="02020603050405020304" pitchFamily="18" charset="0"/>
              </a:rPr>
            </a:br>
            <a:r>
              <a:rPr lang="en-US" altLang="zh-CN" sz="2000" dirty="0">
                <a:latin typeface="Times New Roman" panose="02020603050405020304" pitchFamily="18" charset="0"/>
                <a:cs typeface="Times New Roman" panose="02020603050405020304" pitchFamily="18" charset="0"/>
              </a:rPr>
              <a:t>Read, Compile, delete</a:t>
            </a: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Local File System Performance</a:t>
            </a:r>
            <a:endParaRPr lang="zh-CN" altLang="en-US"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506363E2-3556-4654-8BCD-E262E14A5218}"/>
              </a:ext>
            </a:extLst>
          </p:cNvPr>
          <p:cNvPicPr>
            <a:picLocks noChangeAspect="1"/>
          </p:cNvPicPr>
          <p:nvPr/>
        </p:nvPicPr>
        <p:blipFill rotWithShape="1">
          <a:blip r:embed="rId3"/>
          <a:srcRect l="-4" r="10"/>
          <a:stretch/>
        </p:blipFill>
        <p:spPr>
          <a:xfrm>
            <a:off x="5201920" y="1685678"/>
            <a:ext cx="6969295" cy="4757600"/>
          </a:xfrm>
          <a:prstGeom prst="rect">
            <a:avLst/>
          </a:prstGeom>
        </p:spPr>
      </p:pic>
    </p:spTree>
    <p:extLst>
      <p:ext uri="{BB962C8B-B14F-4D97-AF65-F5344CB8AC3E}">
        <p14:creationId xmlns:p14="http://schemas.microsoft.com/office/powerpoint/2010/main" val="1360201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TFS is able to contributed more storage than other systems</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Contributed Storage Capacity &amp;</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Bandwidth</a:t>
            </a:r>
            <a:endParaRPr lang="zh-CN" altLang="en-US" dirty="0">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id="{7E5F42FC-C4F0-450B-AD6C-AAD12A2043C9}"/>
              </a:ext>
            </a:extLst>
          </p:cNvPr>
          <p:cNvGrpSpPr/>
          <p:nvPr/>
        </p:nvGrpSpPr>
        <p:grpSpPr>
          <a:xfrm>
            <a:off x="3143420" y="2128791"/>
            <a:ext cx="5633214" cy="4366936"/>
            <a:chOff x="1318353" y="2215087"/>
            <a:chExt cx="4876800" cy="3750821"/>
          </a:xfrm>
        </p:grpSpPr>
        <p:pic>
          <p:nvPicPr>
            <p:cNvPr id="5" name="图片 4">
              <a:extLst>
                <a:ext uri="{FF2B5EF4-FFF2-40B4-BE49-F238E27FC236}">
                  <a16:creationId xmlns:a16="http://schemas.microsoft.com/office/drawing/2014/main" id="{C1E6DEA5-EB85-4CDD-943D-97E38E833BAD}"/>
                </a:ext>
              </a:extLst>
            </p:cNvPr>
            <p:cNvPicPr>
              <a:picLocks noChangeAspect="1"/>
            </p:cNvPicPr>
            <p:nvPr/>
          </p:nvPicPr>
          <p:blipFill>
            <a:blip r:embed="rId3"/>
            <a:stretch>
              <a:fillRect/>
            </a:stretch>
          </p:blipFill>
          <p:spPr>
            <a:xfrm>
              <a:off x="1318353" y="2215087"/>
              <a:ext cx="4876800" cy="3336394"/>
            </a:xfrm>
            <a:prstGeom prst="rect">
              <a:avLst/>
            </a:prstGeom>
          </p:spPr>
        </p:pic>
        <p:sp>
          <p:nvSpPr>
            <p:cNvPr id="8" name="文本框 7">
              <a:extLst>
                <a:ext uri="{FF2B5EF4-FFF2-40B4-BE49-F238E27FC236}">
                  <a16:creationId xmlns:a16="http://schemas.microsoft.com/office/drawing/2014/main" id="{03BE62D8-5F04-4B4F-AE01-65FD686C7BBF}"/>
                </a:ext>
              </a:extLst>
            </p:cNvPr>
            <p:cNvSpPr txBox="1"/>
            <p:nvPr/>
          </p:nvSpPr>
          <p:spPr>
            <a:xfrm>
              <a:off x="2408361" y="5596576"/>
              <a:ext cx="2932213"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Corporate-like failure model</a:t>
              </a:r>
              <a:endParaRPr lang="zh-CN" altLang="en-US" dirty="0">
                <a:latin typeface="Times New Roman" panose="02020603050405020304" pitchFamily="18" charset="0"/>
                <a:cs typeface="Times New Roman" panose="02020603050405020304" pitchFamily="18" charset="0"/>
              </a:endParaRPr>
            </a:p>
          </p:txBody>
        </p:sp>
      </p:grpSp>
      <p:pic>
        <p:nvPicPr>
          <p:cNvPr id="11" name="图片 10">
            <a:extLst>
              <a:ext uri="{FF2B5EF4-FFF2-40B4-BE49-F238E27FC236}">
                <a16:creationId xmlns:a16="http://schemas.microsoft.com/office/drawing/2014/main" id="{BAC9878B-8363-40BA-9A03-D02554BDEDD8}"/>
              </a:ext>
            </a:extLst>
          </p:cNvPr>
          <p:cNvPicPr>
            <a:picLocks noChangeAspect="1"/>
          </p:cNvPicPr>
          <p:nvPr/>
        </p:nvPicPr>
        <p:blipFill>
          <a:blip r:embed="rId4"/>
          <a:stretch>
            <a:fillRect/>
          </a:stretch>
        </p:blipFill>
        <p:spPr>
          <a:xfrm>
            <a:off x="9309565" y="5620209"/>
            <a:ext cx="2371429" cy="857143"/>
          </a:xfrm>
          <a:prstGeom prst="rect">
            <a:avLst/>
          </a:prstGeom>
        </p:spPr>
      </p:pic>
    </p:spTree>
    <p:extLst>
      <p:ext uri="{BB962C8B-B14F-4D97-AF65-F5344CB8AC3E}">
        <p14:creationId xmlns:p14="http://schemas.microsoft.com/office/powerpoint/2010/main" val="3638825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r>
              <a:rPr lang="en-US" altLang="zh-CN" sz="2400" dirty="0">
                <a:latin typeface="Times New Roman" panose="02020603050405020304" pitchFamily="18" charset="0"/>
                <a:cs typeface="Times New Roman" panose="02020603050405020304" pitchFamily="18" charset="0"/>
              </a:rPr>
              <a:t>Less reliable network limits contributed storage</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Contributed Storage Capacity &amp;</a:t>
            </a:r>
            <a:r>
              <a:rPr lang="zh-CN" altLang="en-US"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Bandwidth</a:t>
            </a:r>
            <a:endParaRPr lang="zh-CN" altLang="en-US" dirty="0">
              <a:latin typeface="Times New Roman" panose="02020603050405020304" pitchFamily="18" charset="0"/>
              <a:cs typeface="Times New Roman" panose="02020603050405020304" pitchFamily="18" charset="0"/>
            </a:endParaRPr>
          </a:p>
        </p:txBody>
      </p:sp>
      <p:grpSp>
        <p:nvGrpSpPr>
          <p:cNvPr id="4" name="组合 3">
            <a:extLst>
              <a:ext uri="{FF2B5EF4-FFF2-40B4-BE49-F238E27FC236}">
                <a16:creationId xmlns:a16="http://schemas.microsoft.com/office/drawing/2014/main" id="{4EEAA6FB-40D9-43A8-AA5A-C2FA4CAD732C}"/>
              </a:ext>
            </a:extLst>
          </p:cNvPr>
          <p:cNvGrpSpPr/>
          <p:nvPr/>
        </p:nvGrpSpPr>
        <p:grpSpPr>
          <a:xfrm>
            <a:off x="2844800" y="2166438"/>
            <a:ext cx="5953420" cy="4366442"/>
            <a:chOff x="6240141" y="2245627"/>
            <a:chExt cx="5476190" cy="3959978"/>
          </a:xfrm>
        </p:grpSpPr>
        <p:pic>
          <p:nvPicPr>
            <p:cNvPr id="7" name="图片 6">
              <a:extLst>
                <a:ext uri="{FF2B5EF4-FFF2-40B4-BE49-F238E27FC236}">
                  <a16:creationId xmlns:a16="http://schemas.microsoft.com/office/drawing/2014/main" id="{2C0279B3-FD5C-45C2-8899-F6CC1CE0A420}"/>
                </a:ext>
              </a:extLst>
            </p:cNvPr>
            <p:cNvPicPr>
              <a:picLocks noChangeAspect="1"/>
            </p:cNvPicPr>
            <p:nvPr/>
          </p:nvPicPr>
          <p:blipFill>
            <a:blip r:embed="rId3"/>
            <a:stretch>
              <a:fillRect/>
            </a:stretch>
          </p:blipFill>
          <p:spPr>
            <a:xfrm>
              <a:off x="6240141" y="2245627"/>
              <a:ext cx="5476190" cy="3638095"/>
            </a:xfrm>
            <a:prstGeom prst="rect">
              <a:avLst/>
            </a:prstGeom>
          </p:spPr>
        </p:pic>
        <p:sp>
          <p:nvSpPr>
            <p:cNvPr id="9" name="文本框 8">
              <a:extLst>
                <a:ext uri="{FF2B5EF4-FFF2-40B4-BE49-F238E27FC236}">
                  <a16:creationId xmlns:a16="http://schemas.microsoft.com/office/drawing/2014/main" id="{56B3E141-A992-4880-BB02-323469E90807}"/>
                </a:ext>
              </a:extLst>
            </p:cNvPr>
            <p:cNvSpPr txBox="1"/>
            <p:nvPr/>
          </p:nvSpPr>
          <p:spPr>
            <a:xfrm>
              <a:off x="7630751" y="5836273"/>
              <a:ext cx="2694969"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Internet-like failure model</a:t>
              </a:r>
              <a:endParaRPr lang="zh-CN" altLang="en-US" dirty="0">
                <a:latin typeface="Times New Roman" panose="02020603050405020304" pitchFamily="18" charset="0"/>
                <a:cs typeface="Times New Roman" panose="02020603050405020304" pitchFamily="18" charset="0"/>
              </a:endParaRPr>
            </a:p>
          </p:txBody>
        </p:sp>
      </p:grpSp>
      <p:pic>
        <p:nvPicPr>
          <p:cNvPr id="11" name="图片 10">
            <a:extLst>
              <a:ext uri="{FF2B5EF4-FFF2-40B4-BE49-F238E27FC236}">
                <a16:creationId xmlns:a16="http://schemas.microsoft.com/office/drawing/2014/main" id="{98B8FF9A-5EDB-409D-A705-2D88D77AA5FA}"/>
              </a:ext>
            </a:extLst>
          </p:cNvPr>
          <p:cNvPicPr>
            <a:picLocks noChangeAspect="1"/>
          </p:cNvPicPr>
          <p:nvPr/>
        </p:nvPicPr>
        <p:blipFill>
          <a:blip r:embed="rId4"/>
          <a:stretch>
            <a:fillRect/>
          </a:stretch>
        </p:blipFill>
        <p:spPr>
          <a:xfrm>
            <a:off x="9297030" y="5603103"/>
            <a:ext cx="2371429" cy="857143"/>
          </a:xfrm>
          <a:prstGeom prst="rect">
            <a:avLst/>
          </a:prstGeom>
        </p:spPr>
      </p:pic>
    </p:spTree>
    <p:extLst>
      <p:ext uri="{BB962C8B-B14F-4D97-AF65-F5344CB8AC3E}">
        <p14:creationId xmlns:p14="http://schemas.microsoft.com/office/powerpoint/2010/main" val="3307060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10">
            <a:extLst>
              <a:ext uri="{FF2B5EF4-FFF2-40B4-BE49-F238E27FC236}">
                <a16:creationId xmlns:a16="http://schemas.microsoft.com/office/drawing/2014/main" id="{13176AC0-6A66-4BE7-A01C-12224AA07ABE}"/>
              </a:ext>
            </a:extLst>
          </p:cNvPr>
          <p:cNvSpPr>
            <a:spLocks/>
          </p:cNvSpPr>
          <p:nvPr/>
        </p:nvSpPr>
        <p:spPr bwMode="auto">
          <a:xfrm>
            <a:off x="3365535" y="3214664"/>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2" name="标题 1"/>
          <p:cNvSpPr>
            <a:spLocks noGrp="1"/>
          </p:cNvSpPr>
          <p:nvPr>
            <p:ph type="title"/>
          </p:nvPr>
        </p:nvSpPr>
        <p:spPr/>
        <p:txBody>
          <a:bodyPr>
            <a:normAutofit fontScale="90000"/>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目录 </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Contents</a:t>
            </a:r>
            <a:endParaRPr lang="zh-CN" altLang="en-US"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Freeform 10"/>
          <p:cNvSpPr>
            <a:spLocks/>
          </p:cNvSpPr>
          <p:nvPr userDrawn="1"/>
        </p:nvSpPr>
        <p:spPr bwMode="auto">
          <a:xfrm>
            <a:off x="3365536"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5" name="文本框 4"/>
          <p:cNvSpPr txBox="1"/>
          <p:nvPr userDrawn="1"/>
        </p:nvSpPr>
        <p:spPr>
          <a:xfrm>
            <a:off x="3595646" y="1303550"/>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文本框 18"/>
          <p:cNvSpPr txBox="1"/>
          <p:nvPr userDrawn="1"/>
        </p:nvSpPr>
        <p:spPr>
          <a:xfrm>
            <a:off x="3595646" y="3143496"/>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 name="Freeform 10"/>
          <p:cNvSpPr>
            <a:spLocks/>
          </p:cNvSpPr>
          <p:nvPr/>
        </p:nvSpPr>
        <p:spPr bwMode="auto">
          <a:xfrm>
            <a:off x="3365535" y="227992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14" name="文本框 13"/>
          <p:cNvSpPr txBox="1"/>
          <p:nvPr userDrawn="1"/>
        </p:nvSpPr>
        <p:spPr>
          <a:xfrm>
            <a:off x="3595646" y="2223523"/>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22" name="直接连接符 21">
            <a:extLst>
              <a:ext uri="{FF2B5EF4-FFF2-40B4-BE49-F238E27FC236}">
                <a16:creationId xmlns:a16="http://schemas.microsoft.com/office/drawing/2014/main" id="{C2CCBE6F-39B2-4C1B-B5D0-D25AE4976720}"/>
              </a:ext>
            </a:extLst>
          </p:cNvPr>
          <p:cNvCxnSpPr/>
          <p:nvPr/>
        </p:nvCxnSpPr>
        <p:spPr>
          <a:xfrm>
            <a:off x="4058033" y="1711215"/>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BC7AB2F2-214A-4AE9-BA99-DF3B0A5F328F}"/>
              </a:ext>
            </a:extLst>
          </p:cNvPr>
          <p:cNvSpPr txBox="1"/>
          <p:nvPr/>
        </p:nvSpPr>
        <p:spPr>
          <a:xfrm>
            <a:off x="4439073" y="1274735"/>
            <a:ext cx="4387392"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Background</a:t>
            </a:r>
            <a:endParaRPr lang="zh-CN" altLang="en-US" sz="2400" dirty="0">
              <a:latin typeface="Times New Roman" panose="02020603050405020304" pitchFamily="18" charset="0"/>
              <a:cs typeface="Times New Roman" panose="02020603050405020304" pitchFamily="18" charset="0"/>
            </a:endParaRPr>
          </a:p>
        </p:txBody>
      </p:sp>
      <p:cxnSp>
        <p:nvCxnSpPr>
          <p:cNvPr id="30" name="直接连接符 29">
            <a:extLst>
              <a:ext uri="{FF2B5EF4-FFF2-40B4-BE49-F238E27FC236}">
                <a16:creationId xmlns:a16="http://schemas.microsoft.com/office/drawing/2014/main" id="{CB597B6A-5AD7-4461-B75B-F7586C80BB51}"/>
              </a:ext>
            </a:extLst>
          </p:cNvPr>
          <p:cNvCxnSpPr/>
          <p:nvPr/>
        </p:nvCxnSpPr>
        <p:spPr>
          <a:xfrm>
            <a:off x="4058033" y="2631188"/>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90ED76F3-49FF-40EC-B611-2D90AFA1C335}"/>
              </a:ext>
            </a:extLst>
          </p:cNvPr>
          <p:cNvSpPr txBox="1"/>
          <p:nvPr/>
        </p:nvSpPr>
        <p:spPr>
          <a:xfrm>
            <a:off x="4439073" y="2194708"/>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Design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2" name="直接连接符 31">
            <a:extLst>
              <a:ext uri="{FF2B5EF4-FFF2-40B4-BE49-F238E27FC236}">
                <a16:creationId xmlns:a16="http://schemas.microsoft.com/office/drawing/2014/main" id="{4BA36EDD-F353-49FF-9280-525162F2AB01}"/>
              </a:ext>
            </a:extLst>
          </p:cNvPr>
          <p:cNvCxnSpPr/>
          <p:nvPr/>
        </p:nvCxnSpPr>
        <p:spPr>
          <a:xfrm>
            <a:off x="4058033" y="355116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C1BBF931-FB4E-454F-BEB4-01AC583CD292}"/>
              </a:ext>
            </a:extLst>
          </p:cNvPr>
          <p:cNvSpPr txBox="1"/>
          <p:nvPr/>
        </p:nvSpPr>
        <p:spPr>
          <a:xfrm>
            <a:off x="4439073" y="3114681"/>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Analysis </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4" name="直接连接符 33">
            <a:extLst>
              <a:ext uri="{FF2B5EF4-FFF2-40B4-BE49-F238E27FC236}">
                <a16:creationId xmlns:a16="http://schemas.microsoft.com/office/drawing/2014/main" id="{72195B30-220C-40B9-866B-1E4565C9E19F}"/>
              </a:ext>
            </a:extLst>
          </p:cNvPr>
          <p:cNvCxnSpPr/>
          <p:nvPr/>
        </p:nvCxnSpPr>
        <p:spPr>
          <a:xfrm>
            <a:off x="4058033" y="4471134"/>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8ED5C049-55FB-42A6-8D8D-3903F2BB2B20}"/>
              </a:ext>
            </a:extLst>
          </p:cNvPr>
          <p:cNvSpPr txBox="1"/>
          <p:nvPr/>
        </p:nvSpPr>
        <p:spPr>
          <a:xfrm>
            <a:off x="4439073" y="4034654"/>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Evaluation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36" name="直接连接符 35">
            <a:extLst>
              <a:ext uri="{FF2B5EF4-FFF2-40B4-BE49-F238E27FC236}">
                <a16:creationId xmlns:a16="http://schemas.microsoft.com/office/drawing/2014/main" id="{6A5F36FE-A31B-476D-89DC-5BEB8D2D9531}"/>
              </a:ext>
            </a:extLst>
          </p:cNvPr>
          <p:cNvCxnSpPr/>
          <p:nvPr/>
        </p:nvCxnSpPr>
        <p:spPr>
          <a:xfrm>
            <a:off x="4058033" y="5391107"/>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CC35214A-4C18-41E5-912A-507BEDCA0093}"/>
              </a:ext>
            </a:extLst>
          </p:cNvPr>
          <p:cNvSpPr txBox="1"/>
          <p:nvPr/>
        </p:nvSpPr>
        <p:spPr>
          <a:xfrm>
            <a:off x="4439073" y="4954627"/>
            <a:ext cx="4387392" cy="461665"/>
          </a:xfrm>
          <a:prstGeom prst="rect">
            <a:avLst/>
          </a:prstGeom>
          <a:noFill/>
        </p:spPr>
        <p:txBody>
          <a:bodyPr wrap="square" rtlCol="0">
            <a:spAutoFit/>
          </a:bodyPr>
          <a:lstStyle/>
          <a:p>
            <a:r>
              <a:rPr lang="en-US" altLang="zh-CN" sz="2400" dirty="0">
                <a:solidFill>
                  <a:schemeClr val="tx1">
                    <a:lumMod val="75000"/>
                    <a:lumOff val="25000"/>
                  </a:schemeClr>
                </a:solidFill>
                <a:latin typeface="Times New Roman" panose="02020603050405020304" pitchFamily="18" charset="0"/>
                <a:cs typeface="Times New Roman" panose="02020603050405020304" pitchFamily="18" charset="0"/>
              </a:rPr>
              <a:t>Conclusion</a:t>
            </a:r>
            <a:endParaRPr lang="zh-CN" altLang="en-US" sz="240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38" name="Freeform 10">
            <a:extLst>
              <a:ext uri="{FF2B5EF4-FFF2-40B4-BE49-F238E27FC236}">
                <a16:creationId xmlns:a16="http://schemas.microsoft.com/office/drawing/2014/main" id="{46739859-28A3-4458-AB58-BB7DB144859A}"/>
              </a:ext>
            </a:extLst>
          </p:cNvPr>
          <p:cNvSpPr>
            <a:spLocks/>
          </p:cNvSpPr>
          <p:nvPr/>
        </p:nvSpPr>
        <p:spPr bwMode="auto">
          <a:xfrm>
            <a:off x="3365535" y="505823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39" name="文本框 38">
            <a:extLst>
              <a:ext uri="{FF2B5EF4-FFF2-40B4-BE49-F238E27FC236}">
                <a16:creationId xmlns:a16="http://schemas.microsoft.com/office/drawing/2014/main" id="{14F41F75-FF1B-4054-8226-65B357A03138}"/>
              </a:ext>
            </a:extLst>
          </p:cNvPr>
          <p:cNvSpPr txBox="1"/>
          <p:nvPr/>
        </p:nvSpPr>
        <p:spPr>
          <a:xfrm>
            <a:off x="3586211" y="4958864"/>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0" name="Freeform 10">
            <a:extLst>
              <a:ext uri="{FF2B5EF4-FFF2-40B4-BE49-F238E27FC236}">
                <a16:creationId xmlns:a16="http://schemas.microsoft.com/office/drawing/2014/main" id="{3FBFE4B5-4EFC-4792-98B5-586515A3B79A}"/>
              </a:ext>
            </a:extLst>
          </p:cNvPr>
          <p:cNvSpPr>
            <a:spLocks/>
          </p:cNvSpPr>
          <p:nvPr/>
        </p:nvSpPr>
        <p:spPr bwMode="auto">
          <a:xfrm>
            <a:off x="3356100" y="4123490"/>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prstTxWarp prst="textNoShape">
              <a:avLst/>
            </a:prstTxWarp>
            <a:noAutofit/>
          </a:bodyPr>
          <a:lstStyle/>
          <a:p>
            <a:pPr algn="ctr"/>
            <a:endParaRPr lang="zh-CN" altLang="en-US" sz="3200" b="1">
              <a:latin typeface="Times New Roman" panose="02020603050405020304" pitchFamily="18" charset="0"/>
              <a:cs typeface="Times New Roman" panose="02020603050405020304" pitchFamily="18" charset="0"/>
            </a:endParaRPr>
          </a:p>
        </p:txBody>
      </p:sp>
      <p:sp>
        <p:nvSpPr>
          <p:cNvPr id="41" name="文本框 40">
            <a:extLst>
              <a:ext uri="{FF2B5EF4-FFF2-40B4-BE49-F238E27FC236}">
                <a16:creationId xmlns:a16="http://schemas.microsoft.com/office/drawing/2014/main" id="{5D464B41-A81C-4146-943C-55FC7EAD511B}"/>
              </a:ext>
            </a:extLst>
          </p:cNvPr>
          <p:cNvSpPr txBox="1"/>
          <p:nvPr/>
        </p:nvSpPr>
        <p:spPr>
          <a:xfrm>
            <a:off x="3586211" y="4034654"/>
            <a:ext cx="383206" cy="443226"/>
          </a:xfrm>
          <a:prstGeom prst="rect">
            <a:avLst/>
          </a:prstGeom>
          <a:noFill/>
        </p:spPr>
        <p:txBody>
          <a:bodyPr wrap="none" rtlCol="0" anchor="ctr">
            <a:noAutofit/>
          </a:bodyPr>
          <a:lstStyle/>
          <a:p>
            <a:pPr algn="ctr"/>
            <a:r>
              <a:rPr lang="en-US" altLang="zh-CN"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904771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658701" y="1685678"/>
            <a:ext cx="10843488" cy="4921498"/>
          </a:xfrm>
        </p:spPr>
        <p:txBody>
          <a:bodyPr>
            <a:normAutofit/>
          </a:bodyPr>
          <a:lstStyle/>
          <a:p>
            <a:pPr>
              <a:lnSpc>
                <a:spcPct val="150000"/>
              </a:lnSpc>
            </a:pPr>
            <a:r>
              <a:rPr lang="en-US" altLang="zh-CN" sz="2400" dirty="0">
                <a:latin typeface="Times New Roman" panose="02020603050405020304" pitchFamily="18" charset="0"/>
                <a:cs typeface="Times New Roman" panose="02020603050405020304" pitchFamily="18" charset="0"/>
              </a:rPr>
              <a:t>Contributory system must not interfere with local performance</a:t>
            </a:r>
          </a:p>
          <a:p>
            <a:pPr lvl="1">
              <a:lnSpc>
                <a:spcPct val="150000"/>
              </a:lnSpc>
            </a:pPr>
            <a:r>
              <a:rPr lang="en-US" altLang="zh-CN" sz="2200" dirty="0">
                <a:latin typeface="Times New Roman" panose="02020603050405020304" pitchFamily="18" charset="0"/>
                <a:cs typeface="Times New Roman" panose="02020603050405020304" pitchFamily="18" charset="0"/>
              </a:rPr>
              <a:t>Users will restrict or disable application</a:t>
            </a:r>
          </a:p>
          <a:p>
            <a:pPr>
              <a:lnSpc>
                <a:spcPct val="150000"/>
              </a:lnSpc>
            </a:pPr>
            <a:r>
              <a:rPr lang="en-US" altLang="zh-CN" sz="2400" dirty="0">
                <a:latin typeface="Times New Roman" panose="02020603050405020304" pitchFamily="18" charset="0"/>
                <a:cs typeface="Times New Roman" panose="02020603050405020304" pitchFamily="18" charset="0"/>
              </a:rPr>
              <a:t>TFS allows contributory storage to use entire disk</a:t>
            </a:r>
          </a:p>
          <a:p>
            <a:pPr>
              <a:lnSpc>
                <a:spcPct val="150000"/>
              </a:lnSpc>
            </a:pPr>
            <a:r>
              <a:rPr lang="en-US" altLang="zh-CN" sz="2400" dirty="0">
                <a:latin typeface="Times New Roman" panose="02020603050405020304" pitchFamily="18" charset="0"/>
                <a:cs typeface="Times New Roman" panose="02020603050405020304" pitchFamily="18" charset="0"/>
              </a:rPr>
              <a:t>TFS + sufficient bandwidth </a:t>
            </a:r>
            <a:r>
              <a:rPr lang="zh-CN" altLang="en-US" sz="2400" dirty="0">
                <a:latin typeface="Times New Roman" panose="02020603050405020304" pitchFamily="18" charset="0"/>
                <a:cs typeface="Times New Roman" panose="02020603050405020304" pitchFamily="18" charset="0"/>
              </a:rPr>
              <a:t>→</a:t>
            </a:r>
            <a:r>
              <a:rPr lang="en-US" altLang="zh-CN" sz="2400" dirty="0">
                <a:latin typeface="Times New Roman" panose="02020603050405020304" pitchFamily="18" charset="0"/>
                <a:cs typeface="Times New Roman" panose="02020603050405020304" pitchFamily="18" charset="0"/>
              </a:rPr>
              <a:t> contributory systems can store much more data</a:t>
            </a:r>
            <a:endParaRPr lang="zh-CN" altLang="en-US" sz="2400" dirty="0">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normAutofit/>
          </a:bodyPr>
          <a:lstStyle/>
          <a:p>
            <a:r>
              <a:rPr lang="en-US" altLang="zh-CN" dirty="0">
                <a:latin typeface="Times New Roman" panose="02020603050405020304" pitchFamily="18" charset="0"/>
                <a:cs typeface="Times New Roman" panose="02020603050405020304" pitchFamily="18" charset="0"/>
              </a:rPr>
              <a:t>Conclusion</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326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DEA0A4FF-2047-4B79-9ADC-5C55E08AE65C}"/>
              </a:ext>
            </a:extLst>
          </p:cNvPr>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3641725" y="1708150"/>
            <a:ext cx="4876800" cy="4876800"/>
          </a:xfrm>
        </p:spPr>
      </p:pic>
      <p:sp>
        <p:nvSpPr>
          <p:cNvPr id="3" name="标题 2"/>
          <p:cNvSpPr>
            <a:spLocks noGrp="1"/>
          </p:cNvSpPr>
          <p:nvPr>
            <p:ph type="title"/>
          </p:nvPr>
        </p:nvSpPr>
        <p:spPr/>
        <p:txBody>
          <a:bodyPr/>
          <a:lstStyle/>
          <a:p>
            <a:r>
              <a:rPr lang="en-US" altLang="zh-CN" dirty="0">
                <a:latin typeface="Times New Roman" panose="02020603050405020304" pitchFamily="18" charset="0"/>
                <a:cs typeface="Times New Roman" panose="02020603050405020304" pitchFamily="18" charset="0"/>
              </a:rPr>
              <a:t>Thanks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424380"/>
      </p:ext>
    </p:extLst>
  </p:cSld>
  <p:clrMapOvr>
    <a:masterClrMapping/>
  </p:clrMapOvr>
</p:sld>
</file>

<file path=ppt/theme/theme1.xml><?xml version="1.0" encoding="utf-8"?>
<a:theme xmlns:a="http://schemas.openxmlformats.org/drawingml/2006/main" name="SJTU-academic">
  <a:themeElements>
    <a:clrScheme name="VI蓝色版">
      <a:dk1>
        <a:srgbClr val="000000"/>
      </a:dk1>
      <a:lt1>
        <a:srgbClr val="FFFFFF"/>
      </a:lt1>
      <a:dk2>
        <a:srgbClr val="BD9F68"/>
      </a:dk2>
      <a:lt2>
        <a:srgbClr val="B5B5B6"/>
      </a:lt2>
      <a:accent1>
        <a:srgbClr val="004098"/>
      </a:accent1>
      <a:accent2>
        <a:srgbClr val="0086D1"/>
      </a:accent2>
      <a:accent3>
        <a:srgbClr val="338D27"/>
      </a:accent3>
      <a:accent4>
        <a:srgbClr val="00514E"/>
      </a:accent4>
      <a:accent5>
        <a:srgbClr val="FDD000"/>
      </a:accent5>
      <a:accent6>
        <a:srgbClr val="F08300"/>
      </a:accent6>
      <a:hlink>
        <a:srgbClr val="B5B5B6"/>
      </a:hlink>
      <a:folHlink>
        <a:srgbClr val="BD9F68"/>
      </a:folHlink>
    </a:clrScheme>
    <a:fontScheme name="自定义 7">
      <a:majorFont>
        <a:latin typeface="等线"/>
        <a:ea typeface="等线"/>
        <a:cs typeface=""/>
      </a:majorFont>
      <a:minorFont>
        <a:latin typeface="等线 Light"/>
        <a:ea typeface="等线"/>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academic" id="{4FCB9653-77B4-4D4F-8E4F-A956EC2B671D}" vid="{EC58F246-7B98-4484-9A26-ECC88C24239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SJTU-academic</Template>
  <TotalTime>1281</TotalTime>
  <Words>2526</Words>
  <Application>Microsoft Office PowerPoint</Application>
  <PresentationFormat>宽屏</PresentationFormat>
  <Paragraphs>387</Paragraphs>
  <Slides>34</Slides>
  <Notes>21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34</vt:i4>
      </vt:variant>
    </vt:vector>
  </HeadingPairs>
  <TitlesOfParts>
    <vt:vector size="42" baseType="lpstr">
      <vt:lpstr>等线</vt:lpstr>
      <vt:lpstr>等线 Light</vt:lpstr>
      <vt:lpstr>微软雅黑</vt:lpstr>
      <vt:lpstr>Arial</vt:lpstr>
      <vt:lpstr>Calibri</vt:lpstr>
      <vt:lpstr>Cambria Math</vt:lpstr>
      <vt:lpstr>Times New Roman</vt:lpstr>
      <vt:lpstr>SJTU-academic</vt:lpstr>
      <vt:lpstr>TFS: A Transparent File System for Contributory Storage</vt:lpstr>
      <vt:lpstr>Contents</vt:lpstr>
      <vt:lpstr>Background</vt:lpstr>
      <vt:lpstr>Contributory Storage</vt:lpstr>
      <vt:lpstr>Contributory Storage Application</vt:lpstr>
      <vt:lpstr>Contributory Storage Application</vt:lpstr>
      <vt:lpstr>Contributory Storage Application</vt:lpstr>
      <vt:lpstr>TFS</vt:lpstr>
      <vt:lpstr>目录 Contents</vt:lpstr>
      <vt:lpstr>Design Principles</vt:lpstr>
      <vt:lpstr>State Diagram</vt:lpstr>
      <vt:lpstr>State Diagram</vt:lpstr>
      <vt:lpstr>Example: Allocation</vt:lpstr>
      <vt:lpstr>Example: Allocation</vt:lpstr>
      <vt:lpstr>State Diagram</vt:lpstr>
      <vt:lpstr>Example: Deallocation</vt:lpstr>
      <vt:lpstr>Performance concessions</vt:lpstr>
      <vt:lpstr>Observation: Locality</vt:lpstr>
      <vt:lpstr>Optimization for locality observation</vt:lpstr>
      <vt:lpstr>目录 Contents</vt:lpstr>
      <vt:lpstr>Storage Capacity &amp; Bandwidth</vt:lpstr>
      <vt:lpstr>Step 1: Replication Degree</vt:lpstr>
      <vt:lpstr>Step 2: Replication Bandwidth</vt:lpstr>
      <vt:lpstr>Step 3: Put it All Together</vt:lpstr>
      <vt:lpstr>目录 Contents</vt:lpstr>
      <vt:lpstr>Compare Three Methods of Contribution </vt:lpstr>
      <vt:lpstr>Experimental Setup</vt:lpstr>
      <vt:lpstr>Block Allocation Layout</vt:lpstr>
      <vt:lpstr>Local File System Performance</vt:lpstr>
      <vt:lpstr>Contributed Storage Capacity &amp; Bandwidth</vt:lpstr>
      <vt:lpstr>Contributed Storage Capacity &amp; Bandwidth</vt:lpstr>
      <vt:lpstr>目录 Contents</vt:lpstr>
      <vt:lpstr>Conclusion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TFS: A Transparent File System for Contributory Storage</dc:title>
  <dc:creator>wjs</dc:creator>
  <cp:lastModifiedBy>方 俊杰</cp:lastModifiedBy>
  <cp:revision>344</cp:revision>
  <dcterms:created xsi:type="dcterms:W3CDTF">2021-04-08T08:24:04Z</dcterms:created>
  <dcterms:modified xsi:type="dcterms:W3CDTF">2021-04-18T14:44:28Z</dcterms:modified>
</cp:coreProperties>
</file>