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41" r:id="rId2"/>
    <p:sldId id="1227" r:id="rId3"/>
    <p:sldId id="1170" r:id="rId4"/>
    <p:sldId id="1211" r:id="rId5"/>
    <p:sldId id="1218" r:id="rId6"/>
    <p:sldId id="1219" r:id="rId7"/>
    <p:sldId id="1228" r:id="rId8"/>
    <p:sldId id="1220" r:id="rId9"/>
    <p:sldId id="1203" r:id="rId10"/>
    <p:sldId id="1221" r:id="rId11"/>
    <p:sldId id="1222" r:id="rId12"/>
    <p:sldId id="1223" r:id="rId13"/>
    <p:sldId id="1224" r:id="rId14"/>
    <p:sldId id="1225" r:id="rId15"/>
    <p:sldId id="1226" r:id="rId16"/>
    <p:sldId id="1212" r:id="rId17"/>
    <p:sldId id="1204" r:id="rId18"/>
    <p:sldId id="1214" r:id="rId19"/>
    <p:sldId id="1213" r:id="rId20"/>
    <p:sldId id="1215" r:id="rId21"/>
    <p:sldId id="1216" r:id="rId22"/>
    <p:sldId id="1217" r:id="rId23"/>
    <p:sldId id="1205" r:id="rId24"/>
    <p:sldId id="1231" r:id="rId25"/>
    <p:sldId id="1229" r:id="rId26"/>
    <p:sldId id="1206" r:id="rId27"/>
    <p:sldId id="1230" r:id="rId28"/>
    <p:sldId id="1208" r:id="rId29"/>
    <p:sldId id="1232" r:id="rId30"/>
    <p:sldId id="1233" r:id="rId31"/>
    <p:sldId id="1234" r:id="rId32"/>
    <p:sldId id="1209" r:id="rId33"/>
    <p:sldId id="1235" r:id="rId34"/>
    <p:sldId id="1236" r:id="rId35"/>
    <p:sldId id="1237" r:id="rId36"/>
    <p:sldId id="1238" r:id="rId37"/>
    <p:sldId id="1210" r:id="rId38"/>
  </p:sldIdLst>
  <p:sldSz cx="12192000" cy="6858000"/>
  <p:notesSz cx="6858000" cy="9144000"/>
  <p:defaultTextStyle>
    <a:defPPr>
      <a:defRPr lang="zh-CN"/>
    </a:defPPr>
    <a:lvl1pPr marL="0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18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36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854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472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091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708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326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8945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FF2600"/>
    <a:srgbClr val="1F3551"/>
    <a:srgbClr val="0096FF"/>
    <a:srgbClr val="000000"/>
    <a:srgbClr val="C00000"/>
    <a:srgbClr val="5E281D"/>
    <a:srgbClr val="FFFFFF"/>
    <a:srgbClr val="87392A"/>
    <a:srgbClr val="403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78776" autoAdjust="0"/>
  </p:normalViewPr>
  <p:slideViewPr>
    <p:cSldViewPr>
      <p:cViewPr varScale="1">
        <p:scale>
          <a:sx n="99" d="100"/>
          <a:sy n="99" d="100"/>
        </p:scale>
        <p:origin x="1872" y="184"/>
      </p:cViewPr>
      <p:guideLst>
        <p:guide orient="horz" pos="2160"/>
        <p:guide pos="3840"/>
      </p:guideLst>
    </p:cSldViewPr>
  </p:slid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2021/4/27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1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3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854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472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091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70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32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8945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375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07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介绍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之前，先介绍一下 </a:t>
            </a:r>
            <a:r>
              <a:rPr lang="en-US" altLang="zh-CN" dirty="0" err="1"/>
              <a:t>distbelief</a:t>
            </a:r>
            <a:endParaRPr lang="en-US" altLang="zh-CN" dirty="0"/>
          </a:p>
          <a:p>
            <a:endParaRPr lang="en-US" dirty="0"/>
          </a:p>
          <a:p>
            <a:r>
              <a:rPr lang="en-US" dirty="0" err="1"/>
              <a:t>D</a:t>
            </a:r>
            <a:r>
              <a:rPr lang="en-US" altLang="zh-CN" dirty="0" err="1"/>
              <a:t>istBelief</a:t>
            </a:r>
            <a:r>
              <a:rPr lang="en-US" altLang="zh-CN" dirty="0"/>
              <a:t> </a:t>
            </a:r>
            <a:r>
              <a:rPr lang="zh-CN" altLang="en-US" dirty="0"/>
              <a:t>是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的前身，其是 </a:t>
            </a:r>
            <a:r>
              <a:rPr lang="en-US" altLang="zh-CN" dirty="0"/>
              <a:t>google </a:t>
            </a:r>
            <a:r>
              <a:rPr lang="zh-CN" altLang="en-US" dirty="0"/>
              <a:t>在 </a:t>
            </a:r>
            <a:r>
              <a:rPr lang="en-US" altLang="zh-CN" dirty="0"/>
              <a:t>2011 </a:t>
            </a:r>
            <a:r>
              <a:rPr lang="zh-CN" altLang="en-US" dirty="0"/>
              <a:t>年开始普遍使用的用来训练神经网络的分布式系统，其使用了</a:t>
            </a:r>
            <a:r>
              <a:rPr lang="en-US" altLang="zh-CN" dirty="0"/>
              <a:t>parameter server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首先介绍一下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parameter server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架构</a:t>
            </a:r>
            <a:endParaRPr lang="en-US" altLang="zh-CN" b="0" i="0" dirty="0">
              <a:solidFill>
                <a:srgbClr val="2C3E50"/>
              </a:solidFill>
              <a:effectLst/>
              <a:latin typeface="PingFang SC"/>
            </a:endParaRPr>
          </a:p>
          <a:p>
            <a:pPr algn="l"/>
            <a:endParaRPr lang="en-US" altLang="zh-CN" b="0" i="0" dirty="0">
              <a:solidFill>
                <a:srgbClr val="2C3E50"/>
              </a:solidFill>
              <a:effectLst/>
              <a:latin typeface="PingFang SC"/>
            </a:endParaRPr>
          </a:p>
          <a:p>
            <a:pPr algn="l"/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Parameter Server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框架中存在两类节点：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worker 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和 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parameter server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。</a:t>
            </a:r>
            <a:endParaRPr lang="en-US" altLang="zh-CN" b="0" i="0" dirty="0">
              <a:solidFill>
                <a:srgbClr val="2C3E50"/>
              </a:solidFill>
              <a:effectLst/>
              <a:latin typeface="PingFang SC"/>
            </a:endParaRPr>
          </a:p>
          <a:p>
            <a:pPr algn="l"/>
            <a:endParaRPr lang="en-US" altLang="zh-CN" b="0" i="0" dirty="0">
              <a:solidFill>
                <a:srgbClr val="2C3E50"/>
              </a:solidFill>
              <a:effectLst/>
              <a:latin typeface="PingFang SC"/>
            </a:endParaRPr>
          </a:p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worker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节点之间是无状态的，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work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只负责计算，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parameter server 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负责收集 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PingFang SC"/>
              </a:rPr>
              <a:t>worker 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PingFang SC"/>
              </a:rPr>
              <a:t>的计算结果并更新参数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231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</a:t>
            </a:r>
            <a:r>
              <a:rPr lang="en-US" altLang="zh-CN" dirty="0" err="1"/>
              <a:t>istBelief</a:t>
            </a:r>
            <a:r>
              <a:rPr lang="en-US" altLang="zh-CN" dirty="0"/>
              <a:t> </a:t>
            </a:r>
            <a:r>
              <a:rPr lang="zh-CN" altLang="en-US" dirty="0"/>
              <a:t>存在一些限制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首先， </a:t>
            </a:r>
            <a:r>
              <a:rPr lang="en-US" altLang="zh-CN" dirty="0" err="1"/>
              <a:t>DistBelief</a:t>
            </a:r>
            <a:r>
              <a:rPr lang="en-US" altLang="zh-CN" dirty="0"/>
              <a:t> </a:t>
            </a:r>
            <a:r>
              <a:rPr lang="zh-CN" altLang="en-US" dirty="0"/>
              <a:t>的 </a:t>
            </a:r>
            <a:r>
              <a:rPr lang="en-US" altLang="zh-CN" dirty="0"/>
              <a:t>layer </a:t>
            </a:r>
            <a:r>
              <a:rPr lang="zh-CN" altLang="en-US" dirty="0"/>
              <a:t>是用</a:t>
            </a:r>
            <a:r>
              <a:rPr lang="en-US" altLang="zh-CN" dirty="0"/>
              <a:t> C++ </a:t>
            </a:r>
            <a:r>
              <a:rPr lang="zh-CN" altLang="en-US" dirty="0"/>
              <a:t>实现的，如果想添加新的 </a:t>
            </a:r>
            <a:r>
              <a:rPr lang="en-US" altLang="zh-CN" dirty="0"/>
              <a:t>layer</a:t>
            </a:r>
            <a:r>
              <a:rPr lang="zh-CN" altLang="en-US" dirty="0"/>
              <a:t>，势必会动 </a:t>
            </a:r>
            <a:r>
              <a:rPr lang="en-US" altLang="zh-CN" dirty="0"/>
              <a:t>C++ </a:t>
            </a:r>
            <a:r>
              <a:rPr lang="zh-CN" altLang="en-US" dirty="0"/>
              <a:t>代码，这对于机器学习研究者来说是一个障碍。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其次，如果想定义一个新的参数优化方法，就需要更改参数服务器的实现。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第三，</a:t>
            </a:r>
            <a:r>
              <a:rPr lang="en-US" altLang="zh-CN" dirty="0" err="1"/>
              <a:t>DistBelief</a:t>
            </a:r>
            <a:r>
              <a:rPr lang="en-US" altLang="zh-CN" dirty="0"/>
              <a:t> </a:t>
            </a:r>
            <a:r>
              <a:rPr lang="zh-CN" altLang="en-US" dirty="0"/>
              <a:t>中 </a:t>
            </a:r>
            <a:r>
              <a:rPr lang="en-US" altLang="zh-CN" dirty="0"/>
              <a:t>worker </a:t>
            </a:r>
            <a:r>
              <a:rPr lang="zh-CN" altLang="en-US" dirty="0"/>
              <a:t>的行为模式是固定的，即读取一批输入数据和当前参数的值，计算，将结果返回给参数服务器。这无法用于一些最新的模型，例如循环神经网络，因为它是有环的。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最后，在设计 </a:t>
            </a:r>
            <a:r>
              <a:rPr lang="en-US" altLang="zh-CN" dirty="0" err="1"/>
              <a:t>DistBelief</a:t>
            </a:r>
            <a:r>
              <a:rPr lang="zh-CN" altLang="en-US" dirty="0"/>
              <a:t> 时就预想了其的运行环境：一个大的多核服务器的分布式集群，这使得将这框架应用到其他环境时十分困难。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408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在当时候还有一些相关的工作，但是都有一些缺陷，这里就不一一展开了。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6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804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因此，在新的需求下，作者首先提出了他们在设计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时应当遵循的三个原则：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第一，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模型将单个的数学运算符作为数据流图的节点，用户能够操作的粒度由 </a:t>
            </a:r>
            <a:r>
              <a:rPr lang="en-US" altLang="zh-CN" dirty="0"/>
              <a:t>layer </a:t>
            </a:r>
            <a:r>
              <a:rPr lang="zh-CN" altLang="en-US" dirty="0"/>
              <a:t>解构到了 </a:t>
            </a:r>
            <a:r>
              <a:rPr lang="en-US" altLang="zh-CN" dirty="0"/>
              <a:t>operation</a:t>
            </a:r>
            <a:r>
              <a:rPr lang="zh-CN" altLang="en-US" dirty="0"/>
              <a:t>，因此用户可以通过组合 </a:t>
            </a:r>
            <a:r>
              <a:rPr lang="en-US" altLang="zh-CN" dirty="0"/>
              <a:t>operation </a:t>
            </a:r>
            <a:r>
              <a:rPr lang="zh-CN" altLang="en-US" dirty="0"/>
              <a:t>的方式来自定义 </a:t>
            </a:r>
            <a:r>
              <a:rPr lang="en-US" altLang="zh-CN" dirty="0"/>
              <a:t>layer</a:t>
            </a:r>
            <a:r>
              <a:rPr lang="zh-CN" altLang="en-US" dirty="0"/>
              <a:t>。此外，作者还将可变状态和更新状态的操作表示为数据流图中的节点，从而能容易地使用不同的更新规则进行实验。（这部分以前是放在参数服务器做的）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第二，一个典型地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应用有两个阶段：首先定义整个程序地数据流图，其次在设备上执行程序地优化版本。通过推迟程序的执行，</a:t>
            </a:r>
            <a:r>
              <a:rPr lang="en-US" altLang="zh-CN" dirty="0" err="1"/>
              <a:t>tensorflow</a:t>
            </a:r>
            <a:r>
              <a:rPr lang="zh-CN" altLang="en-US" dirty="0"/>
              <a:t>能够通过全局信息来优化执行。在推迟执行的时候，还未读入的数据会使用占位符来表示。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通过在计算中折叠常数节点来静态地推断 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tensor 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的值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(“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常数折叠”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。计算的独立子部分，并在线程或设备之间分割它们。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第三，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应当能够支持在不同的设备上的加速。因此，作者定义了不同设备相同的抽象。针对一个具体的设备，需要做实现针对特定设备的具体方法，这样可以适应不同的运行环境。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7103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使用数据流图来表示机器学习算法中所有的状态和计算， 包括独立的数学运算，参数更新以及输入预处理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上面这个图表示了一个 </a:t>
            </a:r>
            <a:r>
              <a:rPr lang="en-US" altLang="zh-CN" dirty="0"/>
              <a:t>training pipeline</a:t>
            </a:r>
            <a:r>
              <a:rPr lang="zh-CN" altLang="en-US" dirty="0"/>
              <a:t>， 包括读取数据，数据预处理，训练，检查点状态。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数据流图的元素主要包括以下两种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中，我们将所有数据建模为 </a:t>
            </a:r>
            <a:r>
              <a:rPr lang="en-US" altLang="zh-CN" dirty="0"/>
              <a:t>tensor</a:t>
            </a:r>
            <a:r>
              <a:rPr lang="zh-CN" altLang="en-US" dirty="0"/>
              <a:t>。</a:t>
            </a:r>
            <a:r>
              <a:rPr lang="en-US" altLang="zh-CN" dirty="0"/>
              <a:t>Tensor </a:t>
            </a:r>
            <a:r>
              <a:rPr lang="zh-CN" altLang="en-US" dirty="0"/>
              <a:t>就是具有同一类型的多维数组，用于存储数据。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Tensor </a:t>
            </a:r>
            <a:r>
              <a:rPr lang="zh-CN" altLang="en-US" dirty="0"/>
              <a:t>可以是稀疏矩阵，也可以是稠密矩阵，但是稀疏矩阵可以通过算法编码成稠密矩阵来减少开销。比如在图像处理的时候，一张夜晚拍的照片在很多像素点上的值都是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因为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有延迟执行的策略，在没有数据输入的时候，</a:t>
            </a:r>
            <a:r>
              <a:rPr lang="en-US" altLang="zh-CN" dirty="0"/>
              <a:t>tensor</a:t>
            </a:r>
            <a:r>
              <a:rPr lang="zh-CN" altLang="en-US" dirty="0"/>
              <a:t>中的值用占位符表示。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178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一个 </a:t>
            </a:r>
            <a:r>
              <a:rPr lang="en-US" altLang="zh-CN" dirty="0"/>
              <a:t>operation </a:t>
            </a:r>
            <a:r>
              <a:rPr lang="zh-CN" altLang="en-US" dirty="0"/>
              <a:t>针对 </a:t>
            </a:r>
            <a:r>
              <a:rPr lang="en-US" altLang="zh-CN" dirty="0"/>
              <a:t>m </a:t>
            </a:r>
            <a:r>
              <a:rPr lang="zh-CN" altLang="en-US" dirty="0"/>
              <a:t>个 </a:t>
            </a:r>
            <a:r>
              <a:rPr lang="en-US" altLang="zh-CN" dirty="0"/>
              <a:t>tensor</a:t>
            </a:r>
            <a:r>
              <a:rPr lang="zh-CN" altLang="en-US" dirty="0"/>
              <a:t>，产生 </a:t>
            </a:r>
            <a:r>
              <a:rPr lang="en-US" altLang="zh-CN" dirty="0"/>
              <a:t>n</a:t>
            </a:r>
            <a:r>
              <a:rPr lang="zh-CN" altLang="en-US" dirty="0"/>
              <a:t> 个 </a:t>
            </a:r>
            <a:r>
              <a:rPr lang="en-US" altLang="zh-CN" dirty="0"/>
              <a:t>tensor</a:t>
            </a:r>
            <a:r>
              <a:rPr lang="zh-CN" altLang="en-US" dirty="0"/>
              <a:t>。每一个 </a:t>
            </a:r>
            <a:r>
              <a:rPr lang="en-US" altLang="zh-CN" dirty="0"/>
              <a:t>operation </a:t>
            </a:r>
            <a:r>
              <a:rPr lang="zh-CN" altLang="en-US" dirty="0"/>
              <a:t>其实就是一个函数。这些输入数据以及 </a:t>
            </a:r>
            <a:r>
              <a:rPr lang="en-US" altLang="zh-CN" dirty="0"/>
              <a:t>operation </a:t>
            </a:r>
            <a:r>
              <a:rPr lang="zh-CN" altLang="en-US" dirty="0"/>
              <a:t>节点组合起来就是数据流图。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968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带状态的操作：</a:t>
            </a:r>
            <a:r>
              <a:rPr lang="en-US" altLang="zh-CN" dirty="0"/>
              <a:t>variable</a:t>
            </a:r>
          </a:p>
          <a:p>
            <a:endParaRPr lang="en-US" altLang="zh-CN" dirty="0"/>
          </a:p>
          <a:p>
            <a:r>
              <a:rPr lang="zh-CN" altLang="en-US" dirty="0"/>
              <a:t>当在做一次</a:t>
            </a:r>
            <a:r>
              <a:rPr lang="en-US" altLang="zh-CN" dirty="0"/>
              <a:t>training</a:t>
            </a:r>
            <a:r>
              <a:rPr lang="zh-CN" altLang="en-US" dirty="0"/>
              <a:t>的时候，权重需要保持不变，而一次</a:t>
            </a:r>
            <a:r>
              <a:rPr lang="en-US" altLang="zh-CN" dirty="0"/>
              <a:t>training</a:t>
            </a:r>
            <a:r>
              <a:rPr lang="zh-CN" altLang="en-US" dirty="0"/>
              <a:t>结束之后需要更新权重，这个时候就可以用到</a:t>
            </a:r>
            <a:r>
              <a:rPr lang="en-US" altLang="zh-CN" dirty="0"/>
              <a:t>variable</a:t>
            </a:r>
            <a:r>
              <a:rPr lang="zh-CN" altLang="en-US" dirty="0"/>
              <a:t>操作。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336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Tensorflow</a:t>
            </a:r>
            <a:r>
              <a:rPr lang="en-US" dirty="0"/>
              <a:t> </a:t>
            </a:r>
            <a:r>
              <a:rPr lang="zh-CN" altLang="en-US" dirty="0"/>
              <a:t>可以将数据流图分割成多个子图。可以分给不同的 </a:t>
            </a:r>
            <a:r>
              <a:rPr lang="en-US" altLang="zh-CN" dirty="0"/>
              <a:t>worker</a:t>
            </a:r>
            <a:r>
              <a:rPr lang="zh-CN" altLang="en-US" dirty="0"/>
              <a:t> 进行执行。这样可以把整个数据流图分配到不同的机器上执行。不同的 </a:t>
            </a:r>
            <a:r>
              <a:rPr lang="en-US" altLang="zh-CN" dirty="0"/>
              <a:t>worker </a:t>
            </a:r>
            <a:r>
              <a:rPr lang="zh-CN" altLang="en-US" dirty="0"/>
              <a:t>之间用 </a:t>
            </a:r>
            <a:r>
              <a:rPr lang="en-US" altLang="zh-CN" dirty="0"/>
              <a:t>send / receive </a:t>
            </a:r>
            <a:r>
              <a:rPr lang="zh-CN" altLang="en-US" dirty="0"/>
              <a:t>操作进行数据交换。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644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TensorFlow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支持包含条件和迭代控制流的机器学习算法，如</a:t>
            </a:r>
            <a:r>
              <a:rPr lang="en-US" altLang="zh-CN" b="0" i="0" dirty="0">
                <a:solidFill>
                  <a:srgbClr val="4D4D4D"/>
                </a:solidFill>
                <a:effectLst/>
                <a:latin typeface="-apple-system"/>
              </a:rPr>
              <a:t>RNN</a:t>
            </a:r>
            <a:r>
              <a:rPr lang="zh-CN" altLang="en-US" b="0" i="0" dirty="0">
                <a:solidFill>
                  <a:srgbClr val="4D4D4D"/>
                </a:solidFill>
                <a:effectLst/>
                <a:latin typeface="-apple-system"/>
              </a:rPr>
              <a:t>。</a:t>
            </a:r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endParaRPr lang="en-US" altLang="zh-CN" b="0" i="0" dirty="0">
              <a:solidFill>
                <a:srgbClr val="4D4D4D"/>
              </a:solidFill>
              <a:effectLst/>
              <a:latin typeface="-apple-system"/>
            </a:endParaRPr>
          </a:p>
          <a:p>
            <a:r>
              <a:rPr lang="zh-CN" altLang="en-US" dirty="0"/>
              <a:t>为此，作者在数据流图本身添加了条件和循环结构，在动态数据流架构中借用了</a:t>
            </a:r>
            <a:r>
              <a:rPr lang="en-US" altLang="zh-CN" dirty="0"/>
              <a:t>switch </a:t>
            </a:r>
            <a:r>
              <a:rPr lang="zh-CN" altLang="en-US" dirty="0"/>
              <a:t>和 </a:t>
            </a:r>
            <a:r>
              <a:rPr lang="en-US" altLang="zh-CN" dirty="0"/>
              <a:t>merge </a:t>
            </a:r>
            <a:r>
              <a:rPr lang="zh-CN" altLang="en-US" dirty="0"/>
              <a:t>语义。</a:t>
            </a:r>
            <a:r>
              <a:rPr lang="en-US" altLang="zh-CN" dirty="0"/>
              <a:t>Switch </a:t>
            </a:r>
            <a:r>
              <a:rPr lang="zh-CN" altLang="en-US" dirty="0"/>
              <a:t>接收数据输入和控制输入，用来决定走哪个分支（跳过某一段子图），再将原来的结果与分支执行结果合并，从而实现</a:t>
            </a:r>
            <a:r>
              <a:rPr lang="en-US" altLang="zh-CN" dirty="0"/>
              <a:t>if-else. </a:t>
            </a:r>
          </a:p>
          <a:p>
            <a:endParaRPr lang="en-US" dirty="0"/>
          </a:p>
          <a:p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还提供了 </a:t>
            </a:r>
            <a:r>
              <a:rPr lang="en-US" altLang="zh-CN" dirty="0"/>
              <a:t>enter</a:t>
            </a:r>
            <a:r>
              <a:rPr lang="zh-CN" altLang="en-US" dirty="0"/>
              <a:t> 等 </a:t>
            </a:r>
            <a:r>
              <a:rPr lang="en-US" altLang="zh-CN" dirty="0"/>
              <a:t>operation </a:t>
            </a:r>
            <a:r>
              <a:rPr lang="zh-CN" altLang="en-US" dirty="0"/>
              <a:t>来实现循环和迭代</a:t>
            </a:r>
            <a:r>
              <a:rPr lang="en-US" altLang="zh-CN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431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在这一部分论文分析了几种机器学习时常见的需求，说明了 </a:t>
            </a:r>
            <a:r>
              <a:rPr kumimoji="1" lang="en-US" altLang="zh-CN" dirty="0"/>
              <a:t>TF</a:t>
            </a:r>
            <a:r>
              <a:rPr kumimoji="1" lang="zh-CN" altLang="en-US" dirty="0"/>
              <a:t> 能在不同需求下保证可扩展性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850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/>
              <a:t>首先对于微分，</a:t>
            </a:r>
            <a:r>
              <a:rPr lang="en-US" altLang="zh-CN" sz="2800" dirty="0"/>
              <a:t>TF</a:t>
            </a:r>
            <a:r>
              <a:rPr lang="zh-CN" altLang="en-US" sz="2800" dirty="0"/>
              <a:t> 提供了用户级的 </a:t>
            </a:r>
            <a:r>
              <a:rPr lang="en-US" altLang="zh-CN" sz="2800" dirty="0"/>
              <a:t>library</a:t>
            </a:r>
            <a:r>
              <a:rPr lang="zh-CN" altLang="en-US" sz="2800" dirty="0"/>
              <a:t>，</a:t>
            </a:r>
            <a:r>
              <a:rPr lang="en-US" altLang="zh-CN" sz="2800" dirty="0" err="1"/>
              <a:t>能够自动</a:t>
            </a:r>
            <a:r>
              <a:rPr lang="zh-CN" altLang="en-US" sz="2800" dirty="0"/>
              <a:t>对损失函数的符号化表达式做微分，求出梯度。</a:t>
            </a:r>
            <a:endParaRPr lang="en-US" altLang="zh-CN" sz="2800" dirty="0"/>
          </a:p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dirty="0"/>
          </a:p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/>
              <a:t>对于动态的控制流，包括分支和循环等运算，可以通过在图中添加节点来记住控制流的分支决策，然后在反向传播的过程中利用记住的分支信息计算梯度。</a:t>
            </a:r>
            <a:endParaRPr lang="en-US" altLang="zh-C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对于优化过程中更新参数的步骤</a:t>
            </a:r>
            <a:r>
              <a:rPr lang="zh-CN" altLang="en-US" dirty="0"/>
              <a:t>，首先以 </a:t>
            </a:r>
            <a:r>
              <a:rPr lang="en-US" dirty="0"/>
              <a:t>SGD</a:t>
            </a:r>
            <a:r>
              <a:rPr lang="zh-CN" altLang="en-US" dirty="0"/>
              <a:t> 为例，它需要在每一轮计算之后在旧的参数上减去学习率乘以梯度，这个是比较容易实现的，只需要在 </a:t>
            </a:r>
            <a:r>
              <a:rPr lang="en-US" altLang="zh-CN" dirty="0"/>
              <a:t>parameter</a:t>
            </a:r>
            <a:r>
              <a:rPr lang="zh-CN" altLang="en-US" dirty="0"/>
              <a:t> </a:t>
            </a:r>
            <a:r>
              <a:rPr lang="en-US" altLang="zh-CN" dirty="0"/>
              <a:t>server</a:t>
            </a:r>
            <a:r>
              <a:rPr lang="zh-CN" altLang="en-US"/>
              <a:t> 上实现</a:t>
            </a:r>
            <a:r>
              <a:rPr lang="zh-CN" altLang="en-US" dirty="0"/>
              <a:t>一个 </a:t>
            </a:r>
            <a:r>
              <a:rPr lang="en-US" altLang="zh-CN" dirty="0"/>
              <a:t>write</a:t>
            </a:r>
            <a:r>
              <a:rPr lang="zh-CN" altLang="en-US" dirty="0"/>
              <a:t> 操作，这个操作底下用 </a:t>
            </a:r>
            <a:r>
              <a:rPr lang="en-US" altLang="zh-CN" dirty="0"/>
              <a:t>-=</a:t>
            </a:r>
            <a:r>
              <a:rPr lang="zh-CN" altLang="en-US" dirty="0"/>
              <a:t> 运算来更新参数，这样 </a:t>
            </a:r>
            <a:r>
              <a:rPr lang="en-US" altLang="zh-CN" dirty="0"/>
              <a:t>worker</a:t>
            </a:r>
            <a:r>
              <a:rPr lang="zh-CN" altLang="en-US" dirty="0"/>
              <a:t> 只需要调用 </a:t>
            </a:r>
            <a:r>
              <a:rPr lang="en-US" altLang="zh-CN" dirty="0"/>
              <a:t>parameter</a:t>
            </a:r>
            <a:r>
              <a:rPr lang="zh-CN" altLang="en-US" dirty="0"/>
              <a:t> </a:t>
            </a:r>
            <a:r>
              <a:rPr lang="en-US" altLang="zh-CN" dirty="0"/>
              <a:t>server</a:t>
            </a:r>
            <a:r>
              <a:rPr lang="zh-CN" altLang="en-US" dirty="0"/>
              <a:t> 的这个 </a:t>
            </a:r>
            <a:r>
              <a:rPr lang="en-US" altLang="zh-CN" dirty="0"/>
              <a:t>write</a:t>
            </a:r>
            <a:r>
              <a:rPr lang="zh-CN" altLang="en-US" dirty="0"/>
              <a:t> 操作就可以更新参数。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如果用户想要试验更高级的优化算法，可能不是一个 </a:t>
            </a:r>
            <a:r>
              <a:rPr lang="en-US" altLang="zh-CN" dirty="0"/>
              <a:t>write</a:t>
            </a:r>
            <a:r>
              <a:rPr lang="zh-CN" altLang="en-US" dirty="0"/>
              <a:t> 运算就能做到，可以使用 </a:t>
            </a:r>
            <a:r>
              <a:rPr lang="en-US" altLang="zh-CN" dirty="0"/>
              <a:t>Variable</a:t>
            </a:r>
            <a:r>
              <a:rPr lang="zh-CN" altLang="en-US" dirty="0"/>
              <a:t> 运算其它基础数学运算来构造更复杂的计算，但无需修改 </a:t>
            </a:r>
            <a:r>
              <a:rPr lang="en-US" altLang="zh-CN" dirty="0"/>
              <a:t>TF</a:t>
            </a:r>
            <a:r>
              <a:rPr lang="zh-CN" altLang="en-US" dirty="0"/>
              <a:t> 底层系统。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205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有时候对于非常巨大的模型，参数数量可能非常多，可能达到 </a:t>
            </a:r>
            <a:r>
              <a:rPr lang="en-US" altLang="zh-CN" dirty="0"/>
              <a:t>TB</a:t>
            </a:r>
            <a:r>
              <a:rPr lang="zh-CN" altLang="en-US" dirty="0"/>
              <a:t> 级，这时候很难在一个 </a:t>
            </a:r>
            <a:r>
              <a:rPr lang="en-US" altLang="zh-CN" dirty="0"/>
              <a:t>server</a:t>
            </a:r>
            <a:r>
              <a:rPr lang="zh-CN" altLang="en-US" dirty="0"/>
              <a:t> 上存储全部参数，可能需要把参数分开到多个 </a:t>
            </a:r>
            <a:r>
              <a:rPr lang="en-US" altLang="zh-CN" dirty="0"/>
              <a:t>shard</a:t>
            </a:r>
            <a:r>
              <a:rPr lang="zh-CN" altLang="en-US" dirty="0"/>
              <a:t> 来存。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对于这种需求，</a:t>
            </a:r>
            <a:r>
              <a:rPr lang="en-US" altLang="zh-CN" dirty="0"/>
              <a:t>TF</a:t>
            </a:r>
            <a:r>
              <a:rPr lang="zh-CN" altLang="en-US" dirty="0"/>
              <a:t> 提供了用户可以直接使用的库来支持 </a:t>
            </a:r>
            <a:r>
              <a:rPr lang="en-US" altLang="zh-CN" dirty="0"/>
              <a:t>sharded</a:t>
            </a:r>
            <a:r>
              <a:rPr lang="zh-CN" altLang="en-US" dirty="0"/>
              <a:t> </a:t>
            </a:r>
            <a:r>
              <a:rPr lang="en-US" altLang="zh-CN" dirty="0"/>
              <a:t>parameters</a:t>
            </a:r>
            <a:r>
              <a:rPr lang="zh-CN" altLang="en-US" dirty="0"/>
              <a:t>。它底层的实现可能是这样的，当需要访问一些参数的时候，可能会首先有个 </a:t>
            </a:r>
            <a:r>
              <a:rPr lang="en-US" altLang="zh-CN" dirty="0"/>
              <a:t>index</a:t>
            </a:r>
            <a:r>
              <a:rPr lang="zh-CN" altLang="en-US" dirty="0"/>
              <a:t> 数组，然后经过 </a:t>
            </a:r>
            <a:r>
              <a:rPr lang="en-US" altLang="zh-CN" dirty="0"/>
              <a:t>Part</a:t>
            </a:r>
            <a:r>
              <a:rPr lang="zh-CN" altLang="en-US" dirty="0"/>
              <a:t> 运算，把 </a:t>
            </a:r>
            <a:r>
              <a:rPr lang="en-US" altLang="zh-CN" dirty="0"/>
              <a:t>index</a:t>
            </a:r>
            <a:r>
              <a:rPr lang="zh-CN" altLang="en-US" dirty="0"/>
              <a:t> 对应到不同的 </a:t>
            </a:r>
            <a:r>
              <a:rPr lang="en-US" altLang="zh-CN" dirty="0"/>
              <a:t>shard</a:t>
            </a:r>
            <a:r>
              <a:rPr lang="zh-CN" altLang="en-US" dirty="0"/>
              <a:t> 上，再通过 </a:t>
            </a:r>
            <a:r>
              <a:rPr lang="en-US" altLang="zh-CN" dirty="0"/>
              <a:t>Gather</a:t>
            </a:r>
            <a:r>
              <a:rPr lang="zh-CN" altLang="en-US" dirty="0"/>
              <a:t> 运算从 </a:t>
            </a:r>
            <a:r>
              <a:rPr lang="en-US" altLang="zh-CN" dirty="0"/>
              <a:t>shard</a:t>
            </a:r>
            <a:r>
              <a:rPr lang="zh-CN" altLang="en-US" dirty="0"/>
              <a:t> 中取出需要的参数，最后通过 </a:t>
            </a:r>
            <a:r>
              <a:rPr lang="en-US" altLang="zh-CN" dirty="0"/>
              <a:t>Stitch</a:t>
            </a:r>
            <a:r>
              <a:rPr lang="zh-CN" altLang="en-US" dirty="0"/>
              <a:t> 运算把不同 </a:t>
            </a:r>
            <a:r>
              <a:rPr lang="en-US" altLang="zh-CN" dirty="0"/>
              <a:t>shard</a:t>
            </a:r>
            <a:r>
              <a:rPr lang="zh-CN" altLang="en-US" dirty="0"/>
              <a:t> 上获取的参数合并成一个 </a:t>
            </a:r>
            <a:r>
              <a:rPr lang="en-US" altLang="zh-CN" dirty="0"/>
              <a:t>tensor</a:t>
            </a:r>
            <a:r>
              <a:rPr lang="zh-CN" altLang="en-US" dirty="0"/>
              <a:t>，进行后续运算。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043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然后是</a:t>
            </a:r>
            <a:r>
              <a:rPr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r>
              <a:rPr lang="zh-CN" altLang="en-US" dirty="0"/>
              <a:t> 的需求，如果一个训练任务运行时间很长，那么它可能在运行的过程中机器会崩溃或断电，为了避免这种情况影响训练，</a:t>
            </a:r>
            <a:r>
              <a:rPr lang="en-US" altLang="zh-CN" dirty="0"/>
              <a:t>TF</a:t>
            </a:r>
            <a:r>
              <a:rPr lang="zh-CN" altLang="en-US" dirty="0"/>
              <a:t> 提供了 </a:t>
            </a:r>
            <a:r>
              <a:rPr lang="en-US" altLang="zh-CN" dirty="0"/>
              <a:t>Save</a:t>
            </a:r>
            <a:r>
              <a:rPr lang="zh-CN" altLang="en-US" dirty="0"/>
              <a:t> 和 </a:t>
            </a:r>
            <a:r>
              <a:rPr lang="en-US" altLang="zh-CN" dirty="0"/>
              <a:t>Restore</a:t>
            </a:r>
            <a:r>
              <a:rPr lang="zh-CN" altLang="en-US" dirty="0"/>
              <a:t> 运算，用户可以通过这两个运算来保存和恢复参数，从而实现 </a:t>
            </a:r>
            <a:r>
              <a:rPr lang="en-US" altLang="zh-CN" dirty="0"/>
              <a:t>checkpointing</a:t>
            </a:r>
            <a:r>
              <a:rPr lang="zh-CN" altLang="en-US" dirty="0"/>
              <a:t>，比如用户可以让它每隔特定时间保存一次参数，可以一次只保存部分参数，这都可以根据需求来写。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80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然后就是同步训练的需求</a:t>
            </a:r>
            <a:r>
              <a:rPr lang="zh-CN" altLang="en-US" dirty="0"/>
              <a:t>，在一些场景下，同步训练可能比异步训练在达到通过训练效果的情况下，可能更快，所以有时候会需要使用同步训练的机制。</a:t>
            </a:r>
            <a:endParaRPr lang="en-US" altLang="zh-CN" dirty="0"/>
          </a:p>
          <a:p>
            <a:r>
              <a:rPr lang="zh-CN" altLang="en-US" dirty="0"/>
              <a:t>虽然 </a:t>
            </a:r>
            <a:r>
              <a:rPr lang="en-US" altLang="zh-CN" dirty="0"/>
              <a:t>TF</a:t>
            </a:r>
            <a:r>
              <a:rPr lang="zh-CN" altLang="en-US" dirty="0"/>
              <a:t> 设计的时候是为异步训练设计的，但同时也可以通过 </a:t>
            </a:r>
            <a:r>
              <a:rPr lang="en-US" altLang="zh-CN" dirty="0"/>
              <a:t>blocking</a:t>
            </a:r>
            <a:r>
              <a:rPr lang="zh-CN" altLang="en-US" dirty="0"/>
              <a:t> </a:t>
            </a:r>
            <a:r>
              <a:rPr lang="en-US" altLang="zh-CN" dirty="0"/>
              <a:t>queue</a:t>
            </a:r>
            <a:r>
              <a:rPr lang="zh-CN" altLang="en-US" dirty="0"/>
              <a:t> 来实现同步。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dirty="0" err="1"/>
              <a:t>下面的图展示了同步训练和异步训练的区别</a:t>
            </a:r>
            <a:r>
              <a:rPr lang="zh-CN" altLang="en-US" dirty="0"/>
              <a:t>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733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1269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对用户暴露</a:t>
            </a:r>
            <a:r>
              <a:rPr lang="zh-CN" altLang="en-US" dirty="0"/>
              <a:t> </a:t>
            </a:r>
            <a:r>
              <a:rPr lang="en-US" dirty="0"/>
              <a:t>C API</a:t>
            </a:r>
            <a:r>
              <a:rPr lang="zh-CN" altLang="en-US" dirty="0"/>
              <a:t>，</a:t>
            </a:r>
            <a:r>
              <a:rPr lang="en-US" dirty="0" err="1"/>
              <a:t>上层是用户代码</a:t>
            </a:r>
            <a:r>
              <a:rPr lang="zh-CN" altLang="en-US" dirty="0"/>
              <a:t>，下层是 </a:t>
            </a:r>
            <a:r>
              <a:rPr lang="en-US" altLang="zh-CN" dirty="0"/>
              <a:t>TF</a:t>
            </a:r>
            <a:r>
              <a:rPr lang="zh-CN" altLang="en-US" dirty="0"/>
              <a:t> 运行时</a:t>
            </a:r>
            <a:endParaRPr lang="en-US" altLang="zh-CN" dirty="0"/>
          </a:p>
          <a:p>
            <a:r>
              <a:rPr lang="en-US" altLang="zh-CN" dirty="0"/>
              <a:t>TF</a:t>
            </a:r>
            <a:r>
              <a:rPr lang="zh-CN" altLang="en-US" dirty="0"/>
              <a:t> 核心代码用 </a:t>
            </a:r>
            <a:r>
              <a:rPr lang="en-US" altLang="zh-CN" dirty="0"/>
              <a:t>C++</a:t>
            </a:r>
            <a:r>
              <a:rPr lang="zh-CN" altLang="en-US" dirty="0"/>
              <a:t> 编写，从而具有较好的可移植性同时有很好的性能</a:t>
            </a:r>
            <a:endParaRPr lang="en-US" altLang="zh-CN" dirty="0"/>
          </a:p>
          <a:p>
            <a:r>
              <a:rPr lang="en-US" altLang="zh-CN" dirty="0"/>
              <a:t>Distributed</a:t>
            </a:r>
            <a:r>
              <a:rPr lang="zh-CN" altLang="en-US" dirty="0"/>
              <a:t> </a:t>
            </a:r>
            <a:r>
              <a:rPr lang="en-US" altLang="zh-CN" dirty="0"/>
              <a:t>master</a:t>
            </a:r>
            <a:r>
              <a:rPr lang="zh-CN" altLang="en-US" dirty="0"/>
              <a:t> 负责把 </a:t>
            </a:r>
            <a:r>
              <a:rPr lang="en-US" altLang="zh-CN" dirty="0"/>
              <a:t>graph</a:t>
            </a:r>
            <a:r>
              <a:rPr lang="zh-CN" altLang="en-US" dirty="0"/>
              <a:t> 划分为子图分配给各 </a:t>
            </a:r>
            <a:r>
              <a:rPr lang="en-US" altLang="zh-CN" dirty="0"/>
              <a:t>task</a:t>
            </a:r>
            <a:r>
              <a:rPr lang="zh-CN" altLang="en-US" dirty="0"/>
              <a:t>，同时可以做一些基本的优化，例如常量折叠、无用代码消除</a:t>
            </a:r>
            <a:endParaRPr lang="en-US" altLang="zh-CN" dirty="0"/>
          </a:p>
          <a:p>
            <a:r>
              <a:rPr lang="en-US" altLang="zh-CN" dirty="0"/>
              <a:t>Dataflow</a:t>
            </a:r>
            <a:r>
              <a:rPr lang="zh-CN" altLang="en-US" dirty="0"/>
              <a:t> </a:t>
            </a:r>
            <a:r>
              <a:rPr lang="en-US" altLang="zh-CN" dirty="0"/>
              <a:t>executor</a:t>
            </a:r>
            <a:r>
              <a:rPr lang="zh-CN" altLang="en-US" dirty="0"/>
              <a:t> 是每个 </a:t>
            </a:r>
            <a:r>
              <a:rPr lang="en-US" altLang="zh-CN" dirty="0"/>
              <a:t>task</a:t>
            </a:r>
            <a:r>
              <a:rPr lang="zh-CN" altLang="en-US" dirty="0"/>
              <a:t> 中负责处理 </a:t>
            </a:r>
            <a:r>
              <a:rPr lang="en-US" altLang="zh-CN" dirty="0"/>
              <a:t>master</a:t>
            </a:r>
            <a:r>
              <a:rPr lang="zh-CN" altLang="en-US" dirty="0"/>
              <a:t> 发来的请求，它收到 </a:t>
            </a:r>
            <a:r>
              <a:rPr lang="en-US" altLang="zh-CN" dirty="0"/>
              <a:t>subgraph</a:t>
            </a:r>
            <a:r>
              <a:rPr lang="zh-CN" altLang="en-US" dirty="0"/>
              <a:t> 后，会把具体的计算任务调度到不同的 </a:t>
            </a:r>
            <a:r>
              <a:rPr lang="en-US" altLang="zh-CN" dirty="0"/>
              <a:t>device</a:t>
            </a:r>
            <a:r>
              <a:rPr lang="zh-CN" altLang="en-US" dirty="0"/>
              <a:t> 上（</a:t>
            </a:r>
            <a:r>
              <a:rPr lang="en-US" altLang="zh-CN" dirty="0"/>
              <a:t>CPU</a:t>
            </a:r>
            <a:r>
              <a:rPr lang="zh-CN" altLang="en-US" dirty="0"/>
              <a:t>、</a:t>
            </a:r>
            <a:r>
              <a:rPr lang="en-US" altLang="zh-CN" dirty="0"/>
              <a:t>GPU</a:t>
            </a:r>
            <a:r>
              <a:rPr lang="zh-CN" altLang="en-US" dirty="0"/>
              <a:t>、</a:t>
            </a:r>
            <a:r>
              <a:rPr lang="en-US" altLang="zh-CN" dirty="0"/>
              <a:t>TPU</a:t>
            </a:r>
            <a:r>
              <a:rPr lang="zh-CN" altLang="en-US" dirty="0"/>
              <a:t>）。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187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相对于Caffe来说</a:t>
            </a:r>
            <a:r>
              <a:rPr lang="zh-CN" altLang="en-US"/>
              <a:t>，性能提升极大，相对于</a:t>
            </a:r>
            <a:r>
              <a:rPr lang="en-US" altLang="zh-CN"/>
              <a:t>Torch</a:t>
            </a:r>
            <a:r>
              <a:rPr lang="zh-CN" altLang="en-US"/>
              <a:t>来说性能波动在</a:t>
            </a:r>
            <a:r>
              <a:rPr lang="en-US" altLang="zh-CN"/>
              <a:t>6%</a:t>
            </a:r>
            <a:r>
              <a:rPr lang="zh-CN" altLang="en-US"/>
              <a:t>上下。至于为什么</a:t>
            </a:r>
            <a:r>
              <a:rPr lang="en-US" altLang="zh-CN"/>
              <a:t>Neon</a:t>
            </a:r>
            <a:r>
              <a:rPr lang="zh-CN" altLang="en-US"/>
              <a:t>在后三项中表现极好，是因为</a:t>
            </a:r>
            <a:r>
              <a:rPr lang="en-US" altLang="zh-CN"/>
              <a:t>Neon</a:t>
            </a:r>
            <a:r>
              <a:rPr lang="zh-CN" altLang="en-US"/>
              <a:t>做了手动的卷积核优化，用汇编实现了这个过程，所以更快。</a:t>
            </a:r>
            <a:endParaRPr lang="en-US" altLang="zh-CN"/>
          </a:p>
          <a:p>
            <a:r>
              <a:rPr lang="en-US" err="1"/>
              <a:t>理论上说Tensorflow也能这么干</a:t>
            </a:r>
            <a:r>
              <a:rPr lang="zh-CN" altLang="en-US"/>
              <a:t>，但是没有实现。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341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Scalar: </a:t>
            </a:r>
            <a:r>
              <a:rPr lang="en-US" dirty="0" err="1"/>
              <a:t>同步训练</a:t>
            </a:r>
            <a:r>
              <a:rPr lang="en-US" dirty="0"/>
              <a:t>, </a:t>
            </a:r>
            <a:r>
              <a:rPr lang="en-US" dirty="0" err="1"/>
              <a:t>从每个</a:t>
            </a:r>
            <a:r>
              <a:rPr lang="zh-CN" altLang="en-US" dirty="0"/>
              <a:t> </a:t>
            </a:r>
            <a:r>
              <a:rPr lang="en-US" dirty="0"/>
              <a:t>PS</a:t>
            </a:r>
            <a:r>
              <a:rPr lang="zh-CN" altLang="en-US" dirty="0"/>
              <a:t> </a:t>
            </a:r>
            <a:r>
              <a:rPr lang="en-US" altLang="zh-CN" dirty="0"/>
              <a:t>task</a:t>
            </a:r>
            <a:r>
              <a:rPr lang="zh-CN" altLang="en-US" dirty="0"/>
              <a:t> </a:t>
            </a:r>
            <a:r>
              <a:rPr lang="zh-CN" altLang="en-CN" dirty="0"/>
              <a:t>拿一个参数</a:t>
            </a:r>
            <a:r>
              <a:rPr lang="zh-CN" altLang="en-US" dirty="0"/>
              <a:t>。单机的中位数</a:t>
            </a:r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time</a:t>
            </a:r>
            <a:r>
              <a:rPr lang="zh-CN" altLang="en-US" dirty="0"/>
              <a:t>是</a:t>
            </a:r>
            <a:r>
              <a:rPr lang="en-US" altLang="zh-CN" dirty="0"/>
              <a:t>1.8ms</a:t>
            </a:r>
            <a:r>
              <a:rPr lang="zh-CN" altLang="en-US" dirty="0"/>
              <a:t>，</a:t>
            </a:r>
            <a:r>
              <a:rPr lang="en-US" altLang="zh-CN" dirty="0"/>
              <a:t>100</a:t>
            </a:r>
            <a:r>
              <a:rPr lang="zh-CN" altLang="en-US" dirty="0"/>
              <a:t>个</a:t>
            </a:r>
            <a:r>
              <a:rPr lang="en-US" altLang="zh-CN" dirty="0"/>
              <a:t>worker</a:t>
            </a:r>
            <a:r>
              <a:rPr lang="zh-CN" altLang="en-US" dirty="0"/>
              <a:t>的中位数</a:t>
            </a:r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time</a:t>
            </a:r>
            <a:r>
              <a:rPr lang="zh-CN" altLang="en-US" dirty="0"/>
              <a:t>是</a:t>
            </a:r>
            <a:r>
              <a:rPr lang="en-US" altLang="zh-CN" dirty="0"/>
              <a:t>8.8ms</a:t>
            </a:r>
            <a:r>
              <a:rPr lang="zh-CN" altLang="en-US" dirty="0"/>
              <a:t>。</a:t>
            </a:r>
            <a:endParaRPr lang="en-US" dirty="0"/>
          </a:p>
          <a:p>
            <a:r>
              <a:rPr lang="en-US" dirty="0"/>
              <a:t>Dense: worker</a:t>
            </a:r>
            <a:r>
              <a:rPr lang="zh-CN" altLang="en-US" dirty="0"/>
              <a:t> </a:t>
            </a:r>
            <a:r>
              <a:rPr lang="en-US" dirty="0" err="1"/>
              <a:t>拿到整个</a:t>
            </a:r>
            <a:r>
              <a:rPr lang="zh-CN" altLang="en-US" dirty="0"/>
              <a:t> </a:t>
            </a:r>
            <a:r>
              <a:rPr lang="en-US" dirty="0"/>
              <a:t>model</a:t>
            </a:r>
            <a:r>
              <a:rPr lang="zh-CN" altLang="en-US" dirty="0"/>
              <a:t>，但是什么也不做。</a:t>
            </a:r>
            <a:r>
              <a:rPr lang="en-US" altLang="zh-CN" dirty="0"/>
              <a:t>16</a:t>
            </a:r>
            <a:r>
              <a:rPr lang="zh-CN" altLang="en-US" dirty="0"/>
              <a:t> 个 </a:t>
            </a:r>
            <a:r>
              <a:rPr lang="en-US" altLang="zh-CN" dirty="0"/>
              <a:t>PS</a:t>
            </a:r>
            <a:r>
              <a:rPr lang="zh-CN" altLang="en-US" dirty="0"/>
              <a:t> </a:t>
            </a:r>
            <a:r>
              <a:rPr lang="en-US" altLang="zh-CN" dirty="0"/>
              <a:t>tasks</a:t>
            </a:r>
            <a:r>
              <a:rPr lang="zh-CN" altLang="en-US" dirty="0"/>
              <a:t>，中位数的消耗时间为单机 </a:t>
            </a:r>
            <a:r>
              <a:rPr lang="en-US" altLang="zh-CN" dirty="0"/>
              <a:t>147</a:t>
            </a:r>
            <a:r>
              <a:rPr lang="zh-CN" altLang="en-US" dirty="0"/>
              <a:t> </a:t>
            </a:r>
            <a:r>
              <a:rPr lang="en-US" altLang="zh-CN" dirty="0" err="1"/>
              <a:t>ms</a:t>
            </a:r>
            <a:r>
              <a:rPr lang="zh-CN" altLang="en-US" dirty="0"/>
              <a:t>，</a:t>
            </a:r>
            <a:r>
              <a:rPr lang="en-US" altLang="zh-CN" dirty="0"/>
              <a:t>100</a:t>
            </a:r>
            <a:r>
              <a:rPr lang="zh-CN" altLang="en-US" dirty="0"/>
              <a:t>个</a:t>
            </a:r>
            <a:r>
              <a:rPr lang="en-US" altLang="zh-CN" dirty="0"/>
              <a:t>worker</a:t>
            </a:r>
            <a:r>
              <a:rPr lang="zh-CN" altLang="en-US" dirty="0"/>
              <a:t>则是 </a:t>
            </a:r>
            <a:r>
              <a:rPr lang="en-US" altLang="zh-CN" dirty="0"/>
              <a:t>613</a:t>
            </a:r>
            <a:r>
              <a:rPr lang="zh-CN" altLang="en-US" dirty="0"/>
              <a:t> </a:t>
            </a:r>
            <a:r>
              <a:rPr lang="en-US" altLang="zh-CN" dirty="0" err="1"/>
              <a:t>ms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Sparse:</a:t>
            </a:r>
            <a:r>
              <a:rPr lang="zh-CN" altLang="en-US" dirty="0"/>
              <a:t> 模拟稀疏参数的情况，因为很多时候一个</a:t>
            </a:r>
            <a:r>
              <a:rPr lang="en-US" altLang="zh-CN" dirty="0"/>
              <a:t>model</a:t>
            </a:r>
            <a:r>
              <a:rPr lang="zh-CN" altLang="en-US" dirty="0"/>
              <a:t>不需要用到所有参数。</a:t>
            </a:r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time</a:t>
            </a:r>
            <a:r>
              <a:rPr lang="zh-CN" altLang="en-US" dirty="0"/>
              <a:t>变化不大，大致在</a:t>
            </a:r>
            <a:r>
              <a:rPr lang="en-US" altLang="zh-CN" dirty="0"/>
              <a:t>5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20ms</a:t>
            </a:r>
            <a:r>
              <a:rPr lang="zh-CN" altLang="en-US" dirty="0"/>
              <a:t>的范围内。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第一幅图是用异步SGD</a:t>
            </a:r>
            <a:r>
              <a:rPr lang="zh-CN" altLang="en-US" dirty="0"/>
              <a:t>（随机梯度下降）在使用</a:t>
            </a:r>
            <a:r>
              <a:rPr 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Google Compute Engine virtual machines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sz="144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跑在Intel</a:t>
            </a:r>
            <a:r>
              <a:rPr 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Xeon E5 servers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 </a:t>
            </a:r>
            <a:r>
              <a:rPr 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NVIDIA K80 GPUs, 有8个 vCPU, 16Gbps网络带宽,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44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一个VM有一个GPU</a:t>
            </a:r>
            <a:r>
              <a:rPr 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每个系统都使用</a:t>
            </a:r>
            <a:r>
              <a:rPr lang="en-US" altLang="zh-CN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</a:t>
            </a:r>
            <a:r>
              <a:rPr lang="en-US" altLang="zh-CN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task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，不使用</a:t>
            </a:r>
            <a:r>
              <a:rPr lang="en-US" altLang="zh-CN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GPU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下的情况。性能主要取决于单个</a:t>
            </a:r>
            <a:r>
              <a:rPr lang="en-US" altLang="zh-CN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GPU</a:t>
            </a:r>
            <a:r>
              <a:rPr lang="zh-CN" altLang="en-US" sz="144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的性能。</a:t>
            </a:r>
            <a:endParaRPr lang="en-US" altLang="zh-CN" sz="144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marR="0" lvl="0" indent="-34290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第二幅图是测试coordination</a:t>
            </a:r>
            <a:r>
              <a:rPr lang="zh-CN" altLang="en-US" dirty="0"/>
              <a:t> </a:t>
            </a:r>
            <a:r>
              <a:rPr lang="en-US" altLang="zh-CN" dirty="0"/>
              <a:t>training</a:t>
            </a:r>
            <a:r>
              <a:rPr lang="zh-CN" altLang="en-US" dirty="0"/>
              <a:t>。设想中同步训练应该性能差距不大，但是获得的效果更好（异步训练可能会因为参数不正确导致</a:t>
            </a:r>
            <a:r>
              <a:rPr lang="zh-CN" altLang="en-CN" dirty="0"/>
              <a:t>收敛时间变长</a:t>
            </a:r>
            <a:r>
              <a:rPr lang="zh-CN" altLang="en-US" dirty="0"/>
              <a:t>）。测试结果表明，同步还是</a:t>
            </a:r>
            <a:r>
              <a:rPr lang="zh-CN" altLang="en-CN" dirty="0"/>
              <a:t>比异步慢</a:t>
            </a:r>
            <a:r>
              <a:rPr lang="zh-CN" altLang="en-US" dirty="0"/>
              <a:t>个</a:t>
            </a:r>
            <a:r>
              <a:rPr lang="en-US" altLang="zh-CN" dirty="0"/>
              <a:t>10%</a:t>
            </a:r>
            <a:r>
              <a:rPr lang="zh-CN" altLang="en-US" dirty="0"/>
              <a:t>左右，并且在高于</a:t>
            </a:r>
            <a:r>
              <a:rPr lang="en-US" altLang="zh-CN" dirty="0"/>
              <a:t>90%</a:t>
            </a:r>
            <a:r>
              <a:rPr lang="zh-CN" altLang="en-US" dirty="0"/>
              <a:t>的延迟中同步会慢很多，因为</a:t>
            </a:r>
            <a:r>
              <a:rPr lang="zh-CN" altLang="en-CN" dirty="0"/>
              <a:t>尾延迟</a:t>
            </a:r>
            <a:r>
              <a:rPr lang="zh-CN" altLang="en-US" dirty="0"/>
              <a:t>极高。</a:t>
            </a:r>
            <a:endParaRPr lang="en-US" altLang="zh-CN" dirty="0"/>
          </a:p>
          <a:p>
            <a:pPr marL="342900" marR="0" lvl="0" indent="-34290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zh-CN" altLang="en-US" dirty="0"/>
              <a:t>这幅图加上了一些</a:t>
            </a:r>
            <a:r>
              <a:rPr lang="en-US" altLang="zh-CN" dirty="0"/>
              <a:t>backup</a:t>
            </a:r>
            <a:r>
              <a:rPr lang="zh-CN" altLang="en-US" dirty="0"/>
              <a:t>的</a:t>
            </a:r>
            <a:r>
              <a:rPr lang="en-US" altLang="zh-CN" dirty="0"/>
              <a:t>worker</a:t>
            </a:r>
            <a:r>
              <a:rPr lang="zh-CN" altLang="en-US" dirty="0"/>
              <a:t>，用于降低尾延迟（因为这样一个</a:t>
            </a:r>
            <a:r>
              <a:rPr lang="en-US" altLang="zh-CN" dirty="0"/>
              <a:t>step</a:t>
            </a:r>
            <a:r>
              <a:rPr lang="zh-CN" altLang="en-US" dirty="0"/>
              <a:t>就能在</a:t>
            </a:r>
            <a:r>
              <a:rPr lang="en-US" altLang="zh-CN" dirty="0"/>
              <a:t>n</a:t>
            </a:r>
            <a:r>
              <a:rPr lang="zh-CN" altLang="en-US" dirty="0"/>
              <a:t>个任务的前</a:t>
            </a:r>
            <a:r>
              <a:rPr lang="en-US" altLang="zh-CN" dirty="0"/>
              <a:t>m</a:t>
            </a:r>
            <a:r>
              <a:rPr lang="zh-CN" altLang="en-US" dirty="0"/>
              <a:t>个产生梯度的时候直接完成，避免某些</a:t>
            </a:r>
            <a:r>
              <a:rPr lang="en-US" altLang="zh-CN" dirty="0"/>
              <a:t>worker</a:t>
            </a:r>
            <a:r>
              <a:rPr lang="zh-CN" altLang="en-US" dirty="0"/>
              <a:t>太慢了）。这个图是展示向有</a:t>
            </a:r>
            <a:r>
              <a:rPr lang="en-US" altLang="zh-CN" dirty="0"/>
              <a:t>50</a:t>
            </a:r>
            <a:r>
              <a:rPr lang="zh-CN" altLang="en-US" dirty="0"/>
              <a:t>个</a:t>
            </a:r>
            <a:r>
              <a:rPr lang="en-US" altLang="zh-CN" dirty="0"/>
              <a:t>worker</a:t>
            </a:r>
            <a:r>
              <a:rPr lang="zh-CN" altLang="en-US" dirty="0"/>
              <a:t>的工作集中添加</a:t>
            </a:r>
            <a:r>
              <a:rPr lang="en-US" altLang="zh-CN" dirty="0"/>
              <a:t>1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5</a:t>
            </a:r>
            <a:r>
              <a:rPr lang="zh-CN" altLang="en-US" dirty="0"/>
              <a:t>个</a:t>
            </a:r>
            <a:r>
              <a:rPr lang="en-US" altLang="zh-CN" dirty="0"/>
              <a:t>backup</a:t>
            </a:r>
            <a:r>
              <a:rPr lang="zh-CN" altLang="en-US" dirty="0"/>
              <a:t> </a:t>
            </a:r>
            <a:r>
              <a:rPr lang="en-US" altLang="zh-CN" dirty="0"/>
              <a:t>worker</a:t>
            </a:r>
            <a:r>
              <a:rPr lang="zh-CN" altLang="en-US" dirty="0"/>
              <a:t>的情况。</a:t>
            </a:r>
            <a:r>
              <a:rPr lang="en-US" altLang="zh-CN" dirty="0"/>
              <a:t>Normalized</a:t>
            </a:r>
            <a:r>
              <a:rPr lang="zh-CN" altLang="en-US" dirty="0"/>
              <a:t> </a:t>
            </a:r>
            <a:r>
              <a:rPr lang="en-US" altLang="zh-CN" dirty="0"/>
              <a:t>time</a:t>
            </a:r>
            <a:r>
              <a:rPr lang="zh-CN" altLang="en-US" dirty="0"/>
              <a:t>指的是规范化过的加速比，公式为</a:t>
            </a:r>
            <a:r>
              <a:rPr lang="en-US" altLang="zh-CN" dirty="0"/>
              <a:t>(t(b) / t(0)) * (50 / (50 + b))</a:t>
            </a:r>
            <a:r>
              <a:rPr lang="zh-CN" altLang="en-US" dirty="0"/>
              <a:t>。其中</a:t>
            </a:r>
            <a:r>
              <a:rPr lang="en-US" altLang="zh-CN" dirty="0"/>
              <a:t>b</a:t>
            </a:r>
            <a:r>
              <a:rPr lang="zh-CN" altLang="en-US" dirty="0"/>
              <a:t>为</a:t>
            </a:r>
            <a:r>
              <a:rPr lang="en-US" altLang="zh-CN" dirty="0"/>
              <a:t>backup</a:t>
            </a:r>
            <a:r>
              <a:rPr lang="zh-CN" altLang="en-US" dirty="0"/>
              <a:t> </a:t>
            </a:r>
            <a:r>
              <a:rPr lang="en-US" altLang="zh-CN" dirty="0"/>
              <a:t>worker</a:t>
            </a:r>
            <a:r>
              <a:rPr lang="zh-CN" altLang="en-US" dirty="0"/>
              <a:t>的个数，</a:t>
            </a:r>
            <a:r>
              <a:rPr lang="en-US" altLang="zh-CN" dirty="0"/>
              <a:t>t(b)</a:t>
            </a:r>
            <a:r>
              <a:rPr lang="zh-CN" altLang="en-US" dirty="0"/>
              <a:t>为</a:t>
            </a:r>
            <a:r>
              <a:rPr lang="en-US" altLang="zh-CN" dirty="0"/>
              <a:t>backup</a:t>
            </a:r>
            <a:r>
              <a:rPr lang="zh-CN" altLang="en-US" dirty="0"/>
              <a:t> </a:t>
            </a:r>
            <a:r>
              <a:rPr lang="en-US" altLang="zh-CN" dirty="0"/>
              <a:t>worker</a:t>
            </a:r>
            <a:r>
              <a:rPr lang="zh-CN" altLang="en-US" dirty="0"/>
              <a:t>完成</a:t>
            </a:r>
            <a:r>
              <a:rPr lang="en-US" altLang="zh-CN" dirty="0"/>
              <a:t>step</a:t>
            </a:r>
            <a:r>
              <a:rPr lang="zh-CN" altLang="en-US" dirty="0"/>
              <a:t>的中位数时间，而</a:t>
            </a:r>
            <a:r>
              <a:rPr lang="en-US" altLang="zh-CN" dirty="0"/>
              <a:t>t(0)</a:t>
            </a:r>
            <a:r>
              <a:rPr lang="zh-CN" altLang="en-US" dirty="0"/>
              <a:t>时没有添加任何</a:t>
            </a:r>
            <a:r>
              <a:rPr lang="en-US" altLang="zh-CN" dirty="0"/>
              <a:t>backup</a:t>
            </a:r>
            <a:r>
              <a:rPr lang="zh-CN" altLang="en-US" dirty="0"/>
              <a:t>的时候的时间。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0564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375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整个训练过程，一次 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LMRoman10-Regular-Identity-H"/>
              </a:rPr>
              <a:t>Step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的训练过程由前向计算，反向梯度计算，参数更新，及其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global_step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计数四个基本过程组成。</a:t>
            </a:r>
            <a:b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</a:b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其中，每一轮 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LMRoman10-Regular-Identity-H"/>
              </a:rPr>
              <a:t>Step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从开始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Session.run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执行开始。通过前向子图的计算，得到每个 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LMRoman10-Regular-Identity-H"/>
              </a:rPr>
              <a:t>OP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的输出，并作为下游 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LMRoman10-Regular-Identity-H"/>
              </a:rPr>
              <a:t>OP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的输入。</a:t>
            </a:r>
            <a:b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</a:b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当前向子图完成计算后，再以初始梯度向量 </a:t>
            </a:r>
            <a:r>
              <a:rPr lang="en-US" altLang="zh-CN" sz="1800" b="0" i="1" dirty="0">
                <a:solidFill>
                  <a:srgbClr val="000000"/>
                </a:solidFill>
                <a:effectLst/>
                <a:latin typeface="CMMI10"/>
              </a:rPr>
              <a:t>I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为输入，反向计算各个训练参数的梯度，最终得到各个训练参数的梯度列表，并以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grads_and_vars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 = [(grad_v1, v1), ...,</a:t>
            </a:r>
            <a:b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</a:b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(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grad_vn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,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vn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)]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的二元组列表表示。</a:t>
            </a:r>
            <a:b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</a:b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随后，参数更新子图以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grads_and_vars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为输入，执行梯度下降的更新算法；</a:t>
            </a:r>
            <a:endParaRPr lang="en-US" altLang="zh-CN" sz="1800" b="0" i="0" dirty="0">
              <a:solidFill>
                <a:srgbClr val="000000"/>
              </a:solidFill>
              <a:effectLst/>
              <a:latin typeface="AdobeSongStd-Light-Identity-H"/>
            </a:endParaRPr>
          </a:p>
          <a:p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最后，通过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train_op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完成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  <a:latin typeface="Monaco"/>
              </a:rPr>
              <a:t>global_step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Monaco"/>
              </a:rPr>
              <a:t>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值加 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LMRoman10-Regular-Identity-H"/>
              </a:rPr>
              <a:t>1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，至此一轮 </a:t>
            </a:r>
            <a:r>
              <a:rPr lang="en-US" altLang="zh-CN" sz="1800" b="0" i="0" dirty="0">
                <a:solidFill>
                  <a:srgbClr val="000000"/>
                </a:solidFill>
                <a:effectLst/>
                <a:latin typeface="LMRoman10-Regular-Identity-H"/>
              </a:rPr>
              <a:t>Step 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AdobeSongStd-Light-Identity-H"/>
              </a:rPr>
              <a:t>执行完成。</a:t>
            </a:r>
            <a:r>
              <a:rPr lang="zh-CN" altLang="en-US" dirty="0"/>
              <a:t> </a:t>
            </a:r>
            <a:br>
              <a:rPr lang="zh-CN" alt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7606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可以看到，</a:t>
            </a:r>
            <a:r>
              <a:rPr lang="en-US" altLang="zh-CN" dirty="0"/>
              <a:t>Torch</a:t>
            </a:r>
            <a:r>
              <a:rPr lang="zh-CN" altLang="en-US" dirty="0"/>
              <a:t>和</a:t>
            </a:r>
            <a:r>
              <a:rPr lang="en-US" altLang="zh-CN" dirty="0" err="1"/>
              <a:t>Tensorflow</a:t>
            </a:r>
            <a:r>
              <a:rPr lang="zh-CN" altLang="en-US" dirty="0"/>
              <a:t>的结果比较接近，这是因为都使用了相同的</a:t>
            </a:r>
            <a:r>
              <a:rPr lang="en-US" altLang="zh-CN" dirty="0" err="1"/>
              <a:t>cuDNN</a:t>
            </a:r>
            <a:r>
              <a:rPr lang="zh-CN" altLang="en-US" dirty="0"/>
              <a:t>库，这个库中实现了在训练关键路径上的卷积和池化操作。而</a:t>
            </a:r>
            <a:r>
              <a:rPr lang="en-US" altLang="zh-CN" dirty="0"/>
              <a:t>Caffe</a:t>
            </a:r>
            <a:r>
              <a:rPr lang="zh-CN" altLang="en-US" dirty="0"/>
              <a:t>使用的是开源方法实现这些操作，虽然比</a:t>
            </a:r>
            <a:r>
              <a:rPr lang="en-US" altLang="zh-CN" dirty="0" err="1"/>
              <a:t>cuDNN</a:t>
            </a:r>
            <a:r>
              <a:rPr lang="zh-CN" altLang="en-US" dirty="0"/>
              <a:t>库</a:t>
            </a:r>
            <a:r>
              <a:rPr lang="en-US" altLang="zh-CN" dirty="0"/>
              <a:t>simple</a:t>
            </a:r>
            <a:r>
              <a:rPr lang="zh-CN" altLang="en-US" dirty="0"/>
              <a:t>但是</a:t>
            </a:r>
            <a:r>
              <a:rPr lang="en-US" altLang="zh-CN" dirty="0"/>
              <a:t>less efficient</a:t>
            </a:r>
            <a:r>
              <a:rPr lang="zh-CN" altLang="en-US" dirty="0"/>
              <a:t>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6361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下面我来介绍一下我们的第二个</a:t>
            </a:r>
            <a:r>
              <a:rPr lang="zh-CN" altLang="en-US" dirty="0"/>
              <a:t> </a:t>
            </a:r>
            <a:r>
              <a:rPr lang="en-US" altLang="zh-CN" dirty="0"/>
              <a:t>demo</a:t>
            </a:r>
            <a:r>
              <a:rPr lang="zh-CN" altLang="en-US" dirty="0"/>
              <a:t>，</a:t>
            </a:r>
            <a:r>
              <a:rPr lang="en-US" dirty="0" err="1"/>
              <a:t>第二个</a:t>
            </a:r>
            <a:r>
              <a:rPr lang="zh-CN" altLang="en-US" dirty="0"/>
              <a:t> </a:t>
            </a:r>
            <a:r>
              <a:rPr lang="en-US" altLang="zh-CN" dirty="0"/>
              <a:t>demo </a:t>
            </a:r>
            <a:r>
              <a:rPr lang="zh-CN" altLang="en-US" dirty="0"/>
              <a:t>是一个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分布式训练的测试，这个测试是用 </a:t>
            </a:r>
            <a:r>
              <a:rPr lang="en-US" altLang="zh-CN" dirty="0"/>
              <a:t>MNIST </a:t>
            </a:r>
            <a:r>
              <a:rPr lang="zh-CN" altLang="en-US" dirty="0"/>
              <a:t>数据集训练了一个 </a:t>
            </a:r>
            <a:r>
              <a:rPr lang="en-US" altLang="zh-CN" dirty="0"/>
              <a:t>sigmoid </a:t>
            </a:r>
            <a:r>
              <a:rPr lang="zh-CN" altLang="en-US" dirty="0"/>
              <a:t>神经网络，先说明一下，这个测试不是为了做一些 </a:t>
            </a:r>
            <a:r>
              <a:rPr lang="en-US" altLang="zh-CN" dirty="0"/>
              <a:t>benchmark</a:t>
            </a:r>
            <a:r>
              <a:rPr lang="zh-CN" altLang="en-US" dirty="0"/>
              <a:t>，</a:t>
            </a:r>
            <a:r>
              <a:rPr lang="en-US" altLang="zh-CN" dirty="0"/>
              <a:t>evaluation</a:t>
            </a:r>
            <a:r>
              <a:rPr lang="zh-CN" altLang="en-US" dirty="0"/>
              <a:t> 之类的东西，主要是为了帮助大家更好地理解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的分布式训练模式</a:t>
            </a:r>
            <a:endParaRPr lang="en-US" altLang="zh-CN" dirty="0"/>
          </a:p>
          <a:p>
            <a:r>
              <a:rPr lang="zh-CN" altLang="en-US" dirty="0"/>
              <a:t>这个</a:t>
            </a:r>
            <a:r>
              <a:rPr lang="en-US" altLang="zh-CN" dirty="0"/>
              <a:t> demo </a:t>
            </a:r>
            <a:r>
              <a:rPr lang="zh-CN" altLang="en-US" dirty="0"/>
              <a:t>都是跑在实验室的机器上</a:t>
            </a:r>
            <a:endParaRPr lang="en-US" altLang="zh-CN" dirty="0"/>
          </a:p>
          <a:p>
            <a:r>
              <a:rPr lang="zh-CN" altLang="en-US" dirty="0"/>
              <a:t>一共 </a:t>
            </a:r>
            <a:r>
              <a:rPr lang="en-US" altLang="zh-CN" dirty="0"/>
              <a:t>4</a:t>
            </a:r>
            <a:r>
              <a:rPr lang="zh-CN" altLang="en-US" dirty="0"/>
              <a:t> 个 </a:t>
            </a:r>
            <a:r>
              <a:rPr lang="en-US" altLang="zh-CN" dirty="0"/>
              <a:t>case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在同一台机器上跑了</a:t>
            </a:r>
            <a:r>
              <a:rPr lang="zh-CN" altLang="en-US" dirty="0"/>
              <a:t> </a:t>
            </a:r>
            <a:r>
              <a:rPr lang="en-US" altLang="zh-CN" dirty="0"/>
              <a:t>1 </a:t>
            </a:r>
            <a:r>
              <a:rPr lang="en-US" altLang="zh-CN" dirty="0" err="1"/>
              <a:t>ps</a:t>
            </a:r>
            <a:r>
              <a:rPr lang="zh-CN" altLang="en-US" dirty="0"/>
              <a:t>，</a:t>
            </a:r>
            <a:r>
              <a:rPr lang="en-US" altLang="zh-CN" dirty="0"/>
              <a:t>1 worker</a:t>
            </a:r>
            <a:r>
              <a:rPr lang="zh-CN" altLang="en-US" dirty="0"/>
              <a:t>，</a:t>
            </a:r>
            <a:r>
              <a:rPr lang="en-US" altLang="zh-CN" dirty="0"/>
              <a:t>20</a:t>
            </a:r>
            <a:r>
              <a:rPr lang="zh-CN" altLang="en-US" dirty="0"/>
              <a:t> </a:t>
            </a:r>
            <a:r>
              <a:rPr lang="en-US" altLang="zh-CN" dirty="0"/>
              <a:t>epochs</a:t>
            </a:r>
            <a:r>
              <a:rPr lang="zh-CN" altLang="en-US" dirty="0"/>
              <a:t>，训练出来的</a:t>
            </a:r>
            <a:r>
              <a:rPr lang="en-US" altLang="zh-CN" dirty="0"/>
              <a:t> accuracy 0.28</a:t>
            </a:r>
            <a:r>
              <a:rPr lang="zh-CN" altLang="en-US" dirty="0"/>
              <a:t>，花费的时间为 </a:t>
            </a:r>
            <a:r>
              <a:rPr lang="en-US" altLang="zh-CN" dirty="0"/>
              <a:t>19.24s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0379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在同一台机器上跑了</a:t>
            </a:r>
            <a:r>
              <a:rPr lang="zh-CN" altLang="en-US" dirty="0"/>
              <a:t> </a:t>
            </a:r>
            <a:r>
              <a:rPr lang="en-US" altLang="zh-CN" dirty="0"/>
              <a:t>1 </a:t>
            </a:r>
            <a:r>
              <a:rPr lang="en-US" altLang="zh-CN" dirty="0" err="1"/>
              <a:t>ps</a:t>
            </a:r>
            <a:r>
              <a:rPr lang="zh-CN" altLang="en-US" dirty="0"/>
              <a:t>，</a:t>
            </a:r>
            <a:r>
              <a:rPr lang="en-US" altLang="zh-CN" dirty="0"/>
              <a:t>1 worker</a:t>
            </a:r>
            <a:r>
              <a:rPr lang="zh-CN" altLang="en-US" dirty="0"/>
              <a:t>，</a:t>
            </a:r>
            <a:r>
              <a:rPr lang="en-US" altLang="zh-CN" dirty="0"/>
              <a:t>60</a:t>
            </a:r>
            <a:r>
              <a:rPr lang="zh-CN" altLang="en-US" dirty="0"/>
              <a:t> </a:t>
            </a:r>
            <a:r>
              <a:rPr lang="en-US" altLang="zh-CN" dirty="0"/>
              <a:t>epochs</a:t>
            </a:r>
            <a:r>
              <a:rPr lang="zh-CN" altLang="en-US" dirty="0"/>
              <a:t>，训练出来的</a:t>
            </a:r>
            <a:r>
              <a:rPr lang="en-US" altLang="zh-CN" dirty="0"/>
              <a:t> accuracy 0.51</a:t>
            </a:r>
            <a:r>
              <a:rPr lang="zh-CN" altLang="en-US" dirty="0"/>
              <a:t>，花费的时间为 </a:t>
            </a:r>
            <a:r>
              <a:rPr lang="en-US" altLang="zh-CN" dirty="0"/>
              <a:t>75.18s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5213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在同一台机器上跑了</a:t>
            </a:r>
            <a:r>
              <a:rPr lang="zh-CN" altLang="en-US" dirty="0"/>
              <a:t> </a:t>
            </a:r>
            <a:r>
              <a:rPr lang="en-US" altLang="zh-CN" dirty="0"/>
              <a:t>1 </a:t>
            </a:r>
            <a:r>
              <a:rPr lang="en-US" altLang="zh-CN" dirty="0" err="1"/>
              <a:t>ps</a:t>
            </a:r>
            <a:r>
              <a:rPr lang="zh-CN" altLang="en-US" dirty="0"/>
              <a:t>，</a:t>
            </a:r>
            <a:r>
              <a:rPr lang="en-US" altLang="zh-CN" dirty="0"/>
              <a:t>3 worker</a:t>
            </a:r>
            <a:r>
              <a:rPr lang="zh-CN" altLang="en-US" dirty="0"/>
              <a:t>，</a:t>
            </a:r>
            <a:r>
              <a:rPr lang="en-US" altLang="zh-CN" dirty="0"/>
              <a:t>20</a:t>
            </a:r>
            <a:r>
              <a:rPr lang="zh-CN" altLang="en-US" dirty="0"/>
              <a:t> </a:t>
            </a:r>
            <a:r>
              <a:rPr lang="en-US" altLang="zh-CN" dirty="0"/>
              <a:t>epochs</a:t>
            </a:r>
            <a:r>
              <a:rPr lang="zh-CN" altLang="en-US" dirty="0"/>
              <a:t>，训练出来的</a:t>
            </a:r>
            <a:r>
              <a:rPr lang="en-US" altLang="zh-CN" dirty="0"/>
              <a:t> accuracy 0.51</a:t>
            </a:r>
            <a:r>
              <a:rPr lang="zh-CN" altLang="en-US" dirty="0"/>
              <a:t>，花费的时间为 </a:t>
            </a:r>
            <a:r>
              <a:rPr lang="en-US" altLang="zh-CN" dirty="0"/>
              <a:t>28s</a:t>
            </a:r>
            <a:r>
              <a:rPr lang="zh-CN" altLang="en-US" dirty="0"/>
              <a:t>，先解释一下这幅图，左上角是 </a:t>
            </a:r>
            <a:r>
              <a:rPr lang="en-US" altLang="zh-CN" dirty="0" err="1"/>
              <a:t>ps</a:t>
            </a:r>
            <a:r>
              <a:rPr lang="en-US" altLang="zh-CN" dirty="0"/>
              <a:t>…</a:t>
            </a:r>
            <a:endParaRPr lang="en-US" dirty="0"/>
          </a:p>
          <a:p>
            <a:r>
              <a:rPr lang="en-US" dirty="0" err="1"/>
              <a:t>花费了</a:t>
            </a:r>
            <a:r>
              <a:rPr lang="zh-CN" altLang="en-US" dirty="0"/>
              <a:t> 大概 相当于 </a:t>
            </a:r>
            <a:r>
              <a:rPr lang="en-US" altLang="zh-CN" dirty="0"/>
              <a:t>1</a:t>
            </a:r>
            <a:r>
              <a:rPr lang="zh-CN" altLang="en-US" dirty="0"/>
              <a:t> </a:t>
            </a:r>
            <a:r>
              <a:rPr lang="en-US" altLang="zh-CN" dirty="0"/>
              <a:t>worker</a:t>
            </a:r>
            <a:r>
              <a:rPr lang="zh-CN" altLang="en-US" dirty="0"/>
              <a:t> </a:t>
            </a:r>
            <a:r>
              <a:rPr lang="en-US" altLang="zh-CN" dirty="0"/>
              <a:t>60</a:t>
            </a:r>
            <a:r>
              <a:rPr lang="zh-CN" altLang="en-US" dirty="0"/>
              <a:t> 次 </a:t>
            </a:r>
            <a:r>
              <a:rPr lang="en-US" altLang="zh-CN" dirty="0"/>
              <a:t>epochs ¼</a:t>
            </a:r>
            <a:r>
              <a:rPr lang="zh-CN" altLang="en-US" dirty="0"/>
              <a:t> 的时间，而获得了相同的效果，也就是说你用 </a:t>
            </a:r>
            <a:r>
              <a:rPr lang="en-US" altLang="zh-CN" dirty="0"/>
              <a:t>3 </a:t>
            </a:r>
            <a:r>
              <a:rPr lang="zh-CN" altLang="en-US" dirty="0"/>
              <a:t>个 </a:t>
            </a:r>
            <a:r>
              <a:rPr lang="en-US" altLang="zh-CN" dirty="0"/>
              <a:t>worker </a:t>
            </a:r>
            <a:r>
              <a:rPr lang="zh-CN" altLang="en-US" dirty="0"/>
              <a:t>训练 </a:t>
            </a:r>
            <a:r>
              <a:rPr lang="en-US" altLang="zh-CN" dirty="0"/>
              <a:t>20</a:t>
            </a:r>
            <a:r>
              <a:rPr lang="zh-CN" altLang="en-US" dirty="0"/>
              <a:t> 次，和用一个 </a:t>
            </a:r>
            <a:r>
              <a:rPr lang="en-US" altLang="zh-CN" dirty="0"/>
              <a:t>worker </a:t>
            </a:r>
            <a:r>
              <a:rPr lang="zh-CN" altLang="en-US" dirty="0"/>
              <a:t>训练 </a:t>
            </a:r>
            <a:r>
              <a:rPr lang="en-US" altLang="zh-CN" dirty="0"/>
              <a:t>60</a:t>
            </a:r>
            <a:r>
              <a:rPr lang="zh-CN" altLang="en-US" dirty="0"/>
              <a:t> 次的效果是一样的花费的时间还更少，这就说明 </a:t>
            </a:r>
            <a:r>
              <a:rPr lang="en-US" altLang="zh-CN" dirty="0" err="1"/>
              <a:t>tensorflow</a:t>
            </a:r>
            <a:r>
              <a:rPr lang="en-US" altLang="zh-CN" dirty="0"/>
              <a:t> </a:t>
            </a:r>
            <a:r>
              <a:rPr lang="zh-CN" altLang="en-US" dirty="0"/>
              <a:t>通过增加 </a:t>
            </a:r>
            <a:r>
              <a:rPr lang="en-US" altLang="zh-CN" dirty="0"/>
              <a:t>worker</a:t>
            </a:r>
            <a:r>
              <a:rPr lang="zh-CN" altLang="en-US" dirty="0"/>
              <a:t> 的数量可以获得比较可观的增益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1790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在</a:t>
            </a:r>
            <a:r>
              <a:rPr lang="zh-CN" altLang="en-US" dirty="0"/>
              <a:t> </a:t>
            </a:r>
            <a:r>
              <a:rPr lang="en-US" altLang="zh-CN" dirty="0"/>
              <a:t>4</a:t>
            </a:r>
            <a:r>
              <a:rPr lang="zh-CN" altLang="en-US" dirty="0"/>
              <a:t> </a:t>
            </a:r>
            <a:r>
              <a:rPr lang="en-US" dirty="0" err="1"/>
              <a:t>台机器上分别跑了</a:t>
            </a:r>
            <a:r>
              <a:rPr lang="zh-CN" altLang="en-US" dirty="0"/>
              <a:t> </a:t>
            </a:r>
            <a:r>
              <a:rPr lang="en-US" altLang="zh-CN" dirty="0"/>
              <a:t>1 </a:t>
            </a:r>
            <a:r>
              <a:rPr lang="en-US" altLang="zh-CN" dirty="0" err="1"/>
              <a:t>ps</a:t>
            </a:r>
            <a:r>
              <a:rPr lang="zh-CN" altLang="en-US" dirty="0"/>
              <a:t>，</a:t>
            </a:r>
            <a:r>
              <a:rPr lang="en-US" altLang="zh-CN" dirty="0"/>
              <a:t>3 worker</a:t>
            </a:r>
            <a:r>
              <a:rPr lang="zh-CN" altLang="en-US" dirty="0"/>
              <a:t>，</a:t>
            </a:r>
            <a:r>
              <a:rPr lang="en-US" altLang="zh-CN" dirty="0"/>
              <a:t>20</a:t>
            </a:r>
            <a:r>
              <a:rPr lang="zh-CN" altLang="en-US" dirty="0"/>
              <a:t> </a:t>
            </a:r>
            <a:r>
              <a:rPr lang="en-US" altLang="zh-CN" dirty="0"/>
              <a:t>epochs</a:t>
            </a:r>
            <a:r>
              <a:rPr lang="zh-CN" altLang="en-US" dirty="0"/>
              <a:t>，训练出来的</a:t>
            </a:r>
            <a:r>
              <a:rPr lang="en-US" altLang="zh-CN" dirty="0"/>
              <a:t> accuracy 0.51</a:t>
            </a:r>
            <a:r>
              <a:rPr lang="zh-CN" altLang="en-US" dirty="0"/>
              <a:t>，花费的时间为 </a:t>
            </a:r>
            <a:r>
              <a:rPr lang="en-US" altLang="zh-CN" dirty="0"/>
              <a:t>1534.89s</a:t>
            </a:r>
            <a:endParaRPr lang="en-US" dirty="0"/>
          </a:p>
          <a:p>
            <a:endParaRPr lang="en-US" altLang="zh-CN" dirty="0"/>
          </a:p>
          <a:p>
            <a:r>
              <a:rPr lang="zh-CN" altLang="en-US" dirty="0"/>
              <a:t>和前一个实验一样，只是 分别跑在 </a:t>
            </a:r>
            <a:r>
              <a:rPr lang="en-US" altLang="zh-CN" dirty="0"/>
              <a:t>4</a:t>
            </a:r>
            <a:r>
              <a:rPr lang="zh-CN" altLang="en-US" dirty="0"/>
              <a:t> 台不同的机器，这 </a:t>
            </a:r>
            <a:r>
              <a:rPr lang="en-US" altLang="zh-CN" dirty="0"/>
              <a:t>4</a:t>
            </a:r>
            <a:r>
              <a:rPr lang="zh-CN" altLang="en-US" dirty="0"/>
              <a:t> 台机器都是实验室的机器，最后训练出来的结果也是一样，但是令人比较吃惊的是时间花费了 </a:t>
            </a:r>
            <a:r>
              <a:rPr lang="en-US" altLang="zh-CN" dirty="0"/>
              <a:t>1534</a:t>
            </a:r>
            <a:r>
              <a:rPr lang="zh-CN" altLang="en-US" dirty="0"/>
              <a:t> </a:t>
            </a:r>
            <a:r>
              <a:rPr lang="en-US" altLang="zh-CN" dirty="0"/>
              <a:t>s</a:t>
            </a:r>
            <a:r>
              <a:rPr lang="zh-CN" altLang="en-US" dirty="0"/>
              <a:t>，也就是</a:t>
            </a:r>
            <a:r>
              <a:rPr lang="en-US" altLang="zh-CN" dirty="0"/>
              <a:t>25</a:t>
            </a:r>
            <a:r>
              <a:rPr lang="zh-CN" altLang="en-US" dirty="0"/>
              <a:t> </a:t>
            </a:r>
            <a:r>
              <a:rPr lang="en-US" altLang="zh-CN" dirty="0"/>
              <a:t>min</a:t>
            </a:r>
            <a:r>
              <a:rPr lang="zh-CN" altLang="en-US" dirty="0"/>
              <a:t>，是单机上的</a:t>
            </a:r>
            <a:r>
              <a:rPr lang="en-US" altLang="zh-CN" dirty="0"/>
              <a:t>50</a:t>
            </a:r>
            <a:r>
              <a:rPr lang="zh-CN" altLang="en-US" dirty="0"/>
              <a:t>倍，这说明在任务量比较小的情况下，网络延迟对于 </a:t>
            </a:r>
            <a:r>
              <a:rPr lang="en-US" altLang="zh-CN" dirty="0"/>
              <a:t>performance </a:t>
            </a:r>
            <a:r>
              <a:rPr lang="zh-CN" altLang="en-US" dirty="0"/>
              <a:t>的影响是非常大，只有在任务比较 </a:t>
            </a:r>
            <a:r>
              <a:rPr lang="en-US" altLang="zh-CN" dirty="0"/>
              <a:t>heavy</a:t>
            </a:r>
            <a:r>
              <a:rPr lang="zh-CN" altLang="en-US" dirty="0"/>
              <a:t> 的情况下，使用 多个机器进行训练才是一个比较明智的选择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2985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61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3">
            <a:extLst>
              <a:ext uri="{FF2B5EF4-FFF2-40B4-BE49-F238E27FC236}">
                <a16:creationId xmlns:a16="http://schemas.microsoft.com/office/drawing/2014/main" id="{2369B9EA-7886-1D43-BA79-E3ABBC48117B}"/>
              </a:ext>
            </a:extLst>
          </p:cNvPr>
          <p:cNvSpPr/>
          <p:nvPr userDrawn="1"/>
        </p:nvSpPr>
        <p:spPr>
          <a:xfrm>
            <a:off x="-9096" y="-27384"/>
            <a:ext cx="12217019" cy="4465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9601" y="2991094"/>
            <a:ext cx="10972800" cy="1470025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09600" y="4605283"/>
            <a:ext cx="10972800" cy="1329595"/>
          </a:xfrm>
        </p:spPr>
        <p:txBody>
          <a:bodyPr anchor="ctr"/>
          <a:lstStyle>
            <a:lvl1pPr marL="0" indent="0" algn="l">
              <a:buNone/>
              <a:defRPr>
                <a:solidFill>
                  <a:srgbClr val="C00000"/>
                </a:solidFill>
              </a:defRPr>
            </a:lvl1pPr>
            <a:lvl2pPr marL="548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7EC5-BEDE-934F-A432-88B5468D5BD6}" type="datetime1">
              <a:rPr lang="en-US" altLang="zh-CN" smtClean="0"/>
              <a:t>4/27/21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72EF03B9-3105-5E4F-8A2A-39652CCD4526}"/>
              </a:ext>
            </a:extLst>
          </p:cNvPr>
          <p:cNvSpPr txBox="1">
            <a:spLocks/>
          </p:cNvSpPr>
          <p:nvPr userDrawn="1"/>
        </p:nvSpPr>
        <p:spPr>
          <a:xfrm>
            <a:off x="623393" y="303072"/>
            <a:ext cx="8736971" cy="604867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sz="19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A10866BE-9D11-9D41-936C-BB56DB0A65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5579" y="246647"/>
            <a:ext cx="2736493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4CF5FDE-A31B-4347-B809-6F8AECCD1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0200" y="246647"/>
            <a:ext cx="20574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3120" b="0" i="0">
                <a:latin typeface="DengXian" charset="0"/>
                <a:ea typeface="DengXian" charset="0"/>
                <a:cs typeface="DengXian" charset="0"/>
              </a:defRPr>
            </a:lvl1pPr>
            <a:lvl2pPr marL="891497" indent="-342882">
              <a:lnSpc>
                <a:spcPct val="120000"/>
              </a:lnSpc>
              <a:buFont typeface="Arial" charset="0"/>
              <a:buChar char="•"/>
              <a:defRPr sz="288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216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216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76101" y="548687"/>
            <a:ext cx="219442" cy="576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360362" y="6438777"/>
            <a:ext cx="1319952" cy="280522"/>
          </a:xfrm>
        </p:spPr>
        <p:txBody>
          <a:bodyPr/>
          <a:lstStyle/>
          <a:p>
            <a:fld id="{9D0B10AC-EFCA-D24B-B7D5-2D2BD2851CC5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34433" y="6440957"/>
            <a:ext cx="8905723" cy="278342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800522" y="6438783"/>
            <a:ext cx="1056118" cy="280523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76101" y="274643"/>
            <a:ext cx="219442" cy="576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B22E657-3F73-C34D-91C3-754407A37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2" y="274643"/>
            <a:ext cx="11521280" cy="576064"/>
          </a:xfrm>
        </p:spPr>
        <p:txBody>
          <a:bodyPr>
            <a:noAutofit/>
          </a:bodyPr>
          <a:lstStyle>
            <a:lvl1pPr>
              <a:defRPr sz="3200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E65B9DE-F57E-3943-96BE-D4BE4DB863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437" y="1095374"/>
            <a:ext cx="11523133" cy="5098733"/>
          </a:xfrm>
        </p:spPr>
        <p:txBody>
          <a:bodyPr>
            <a:noAutofit/>
          </a:bodyPr>
          <a:lstStyle>
            <a:lvl1pPr marL="268591" indent="-268591">
              <a:buFont typeface="Wingdings" pitchFamily="2" charset="2"/>
              <a:buChar char="§"/>
              <a:tabLst/>
              <a:defRPr sz="2800"/>
            </a:lvl1pPr>
            <a:lvl2pPr marL="748628" indent="-344789">
              <a:tabLst/>
              <a:defRPr sz="2400"/>
            </a:lvl2pPr>
            <a:lvl3pPr marL="1129609" indent="-270497">
              <a:tabLst/>
              <a:defRPr/>
            </a:lvl3pPr>
            <a:lvl4pPr marL="1609645" indent="-283831">
              <a:tabLst/>
              <a:defRPr/>
            </a:lvl4pPr>
            <a:lvl5pPr marL="2026819" indent="-270497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603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4"/>
          </a:xfrm>
        </p:spPr>
        <p:txBody>
          <a:bodyPr anchor="t"/>
          <a:lstStyle>
            <a:lvl1pPr algn="l">
              <a:defRPr sz="48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14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25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83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45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06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67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28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89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DA65-780E-2E43-BF72-8882B1BD316B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48683" y="4552330"/>
            <a:ext cx="239350" cy="576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3" y="1600201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56-74E8-AA44-BFA6-304B041D439E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3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14" indent="0">
              <a:buNone/>
              <a:defRPr sz="2400" b="1"/>
            </a:lvl2pPr>
            <a:lvl3pPr marL="1097225" indent="0">
              <a:buNone/>
              <a:defRPr sz="2160" b="1"/>
            </a:lvl3pPr>
            <a:lvl4pPr marL="1645838" indent="0">
              <a:buNone/>
              <a:defRPr sz="1920" b="1"/>
            </a:lvl4pPr>
            <a:lvl5pPr marL="2194451" indent="0">
              <a:buNone/>
              <a:defRPr sz="1920" b="1"/>
            </a:lvl5pPr>
            <a:lvl6pPr marL="2743064" indent="0">
              <a:buNone/>
              <a:defRPr sz="1920" b="1"/>
            </a:lvl6pPr>
            <a:lvl7pPr marL="3291677" indent="0">
              <a:buNone/>
              <a:defRPr sz="1920" b="1"/>
            </a:lvl7pPr>
            <a:lvl8pPr marL="3840288" indent="0">
              <a:buNone/>
              <a:defRPr sz="1920" b="1"/>
            </a:lvl8pPr>
            <a:lvl9pPr marL="4388900" indent="0">
              <a:buNone/>
              <a:defRPr sz="19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3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14" indent="0">
              <a:buNone/>
              <a:defRPr sz="2400" b="1"/>
            </a:lvl2pPr>
            <a:lvl3pPr marL="1097225" indent="0">
              <a:buNone/>
              <a:defRPr sz="2160" b="1"/>
            </a:lvl3pPr>
            <a:lvl4pPr marL="1645838" indent="0">
              <a:buNone/>
              <a:defRPr sz="1920" b="1"/>
            </a:lvl4pPr>
            <a:lvl5pPr marL="2194451" indent="0">
              <a:buNone/>
              <a:defRPr sz="1920" b="1"/>
            </a:lvl5pPr>
            <a:lvl6pPr marL="2743064" indent="0">
              <a:buNone/>
              <a:defRPr sz="1920" b="1"/>
            </a:lvl6pPr>
            <a:lvl7pPr marL="3291677" indent="0">
              <a:buNone/>
              <a:defRPr sz="1920" b="1"/>
            </a:lvl7pPr>
            <a:lvl8pPr marL="3840288" indent="0">
              <a:buNone/>
              <a:defRPr sz="1920" b="1"/>
            </a:lvl8pPr>
            <a:lvl9pPr marL="4388900" indent="0">
              <a:buNone/>
              <a:defRPr sz="19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DFCF4-A70F-294E-858B-0E2B9CDA28AF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9A83A-A47A-6A43-B73D-8F98D80A65F8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8754-1369-D74B-9774-850A15F14DA6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6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14" indent="0">
              <a:buNone/>
              <a:defRPr sz="1440"/>
            </a:lvl2pPr>
            <a:lvl3pPr marL="1097225" indent="0">
              <a:buNone/>
              <a:defRPr sz="1200"/>
            </a:lvl3pPr>
            <a:lvl4pPr marL="1645838" indent="0">
              <a:buNone/>
              <a:defRPr sz="1080"/>
            </a:lvl4pPr>
            <a:lvl5pPr marL="2194451" indent="0">
              <a:buNone/>
              <a:defRPr sz="1080"/>
            </a:lvl5pPr>
            <a:lvl6pPr marL="2743064" indent="0">
              <a:buNone/>
              <a:defRPr sz="1080"/>
            </a:lvl6pPr>
            <a:lvl7pPr marL="3291677" indent="0">
              <a:buNone/>
              <a:defRPr sz="1080"/>
            </a:lvl7pPr>
            <a:lvl8pPr marL="3840288" indent="0">
              <a:buNone/>
              <a:defRPr sz="1080"/>
            </a:lvl8pPr>
            <a:lvl9pPr marL="4388900" indent="0">
              <a:buNone/>
              <a:defRPr sz="108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45CC8-3261-9941-878F-AA71C4E3DDC8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840"/>
            </a:lvl1pPr>
            <a:lvl2pPr marL="548614" indent="0">
              <a:buNone/>
              <a:defRPr sz="3360"/>
            </a:lvl2pPr>
            <a:lvl3pPr marL="1097225" indent="0">
              <a:buNone/>
              <a:defRPr sz="2880"/>
            </a:lvl3pPr>
            <a:lvl4pPr marL="1645838" indent="0">
              <a:buNone/>
              <a:defRPr sz="2400"/>
            </a:lvl4pPr>
            <a:lvl5pPr marL="2194451" indent="0">
              <a:buNone/>
              <a:defRPr sz="2400"/>
            </a:lvl5pPr>
            <a:lvl6pPr marL="2743064" indent="0">
              <a:buNone/>
              <a:defRPr sz="2400"/>
            </a:lvl6pPr>
            <a:lvl7pPr marL="3291677" indent="0">
              <a:buNone/>
              <a:defRPr sz="2400"/>
            </a:lvl7pPr>
            <a:lvl8pPr marL="3840288" indent="0">
              <a:buNone/>
              <a:defRPr sz="2400"/>
            </a:lvl8pPr>
            <a:lvl9pPr marL="4388900" indent="0">
              <a:buNone/>
              <a:defRPr sz="24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45"/>
            <a:ext cx="7315200" cy="804863"/>
          </a:xfrm>
        </p:spPr>
        <p:txBody>
          <a:bodyPr/>
          <a:lstStyle>
            <a:lvl1pPr marL="0" indent="0">
              <a:buNone/>
              <a:defRPr sz="1680"/>
            </a:lvl1pPr>
            <a:lvl2pPr marL="548614" indent="0">
              <a:buNone/>
              <a:defRPr sz="1440"/>
            </a:lvl2pPr>
            <a:lvl3pPr marL="1097225" indent="0">
              <a:buNone/>
              <a:defRPr sz="1200"/>
            </a:lvl3pPr>
            <a:lvl4pPr marL="1645838" indent="0">
              <a:buNone/>
              <a:defRPr sz="1080"/>
            </a:lvl4pPr>
            <a:lvl5pPr marL="2194451" indent="0">
              <a:buNone/>
              <a:defRPr sz="1080"/>
            </a:lvl5pPr>
            <a:lvl6pPr marL="2743064" indent="0">
              <a:buNone/>
              <a:defRPr sz="1080"/>
            </a:lvl6pPr>
            <a:lvl7pPr marL="3291677" indent="0">
              <a:buNone/>
              <a:defRPr sz="1080"/>
            </a:lvl7pPr>
            <a:lvl8pPr marL="3840288" indent="0">
              <a:buNone/>
              <a:defRPr sz="1080"/>
            </a:lvl8pPr>
            <a:lvl9pPr marL="4388900" indent="0">
              <a:buNone/>
              <a:defRPr sz="108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878A-4CDC-F24D-8BCB-D9EAA07A91B6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848C5-65EE-9247-A552-6B27C27ED83B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6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3" y="274646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89C5-3037-FA44-B115-05BE0B36E57B}" type="datetime1">
              <a:rPr lang="en-US" altLang="zh-CN" smtClean="0"/>
              <a:t>4/27/21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389598" y="1623686"/>
            <a:ext cx="11431987" cy="4983490"/>
          </a:xfrm>
        </p:spPr>
        <p:txBody>
          <a:bodyPr>
            <a:normAutofit/>
          </a:bodyPr>
          <a:lstStyle>
            <a:lvl1pPr marL="0" indent="0">
              <a:buClr>
                <a:schemeClr val="accent1"/>
              </a:buClr>
              <a:buNone/>
              <a:defRPr sz="2880">
                <a:latin typeface="Candara" panose="020E0502030303020204" pitchFamily="34" charset="0"/>
              </a:defRPr>
            </a:lvl1pPr>
            <a:lvl2pPr>
              <a:buClr>
                <a:schemeClr val="accent1"/>
              </a:buClr>
              <a:defRPr sz="2520">
                <a:latin typeface="Candara" panose="020E0502030303020204" pitchFamily="34" charset="0"/>
              </a:defRPr>
            </a:lvl2pPr>
            <a:lvl3pPr>
              <a:buClr>
                <a:schemeClr val="accent1"/>
              </a:buClr>
              <a:defRPr sz="2160">
                <a:latin typeface="Candara" panose="020E0502030303020204" pitchFamily="34" charset="0"/>
              </a:defRPr>
            </a:lvl3pPr>
            <a:lvl4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4pPr>
            <a:lvl5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89600" y="818220"/>
            <a:ext cx="11389786" cy="57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4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灯片编号占位符 5"/>
          <p:cNvSpPr txBox="1">
            <a:spLocks/>
          </p:cNvSpPr>
          <p:nvPr/>
        </p:nvSpPr>
        <p:spPr>
          <a:xfrm>
            <a:off x="11596805" y="311758"/>
            <a:ext cx="34592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080" smtClean="0"/>
              <a:pPr lvl="0"/>
              <a:t>‹#›</a:t>
            </a:fld>
            <a:endParaRPr lang="zh-CN" altLang="en-US" sz="1080" dirty="0"/>
          </a:p>
        </p:txBody>
      </p:sp>
      <p:sp>
        <p:nvSpPr>
          <p:cNvPr id="9" name="文本框 8"/>
          <p:cNvSpPr txBox="1"/>
          <p:nvPr/>
        </p:nvSpPr>
        <p:spPr>
          <a:xfrm>
            <a:off x="11000039" y="311758"/>
            <a:ext cx="54707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80" spc="-54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080" spc="-54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7888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389598" y="1623686"/>
            <a:ext cx="11431987" cy="4983490"/>
          </a:xfr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None/>
              <a:defRPr sz="2880">
                <a:latin typeface="Candara" panose="020E0502030303020204" pitchFamily="34" charset="0"/>
              </a:defRPr>
            </a:lvl1pPr>
            <a:lvl2pPr>
              <a:buClr>
                <a:schemeClr val="accent1"/>
              </a:buClr>
              <a:defRPr sz="2520">
                <a:latin typeface="Candara" panose="020E0502030303020204" pitchFamily="34" charset="0"/>
              </a:defRPr>
            </a:lvl2pPr>
            <a:lvl3pPr>
              <a:buClr>
                <a:schemeClr val="accent1"/>
              </a:buClr>
              <a:defRPr sz="2160">
                <a:latin typeface="Candara" panose="020E0502030303020204" pitchFamily="34" charset="0"/>
              </a:defRPr>
            </a:lvl3pPr>
            <a:lvl4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4pPr>
            <a:lvl5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5pPr>
          </a:lstStyle>
          <a:p>
            <a:pPr lvl="0"/>
            <a:r>
              <a:rPr lang="en-US" altLang="zh-CN" dirty="0"/>
              <a:t>First</a:t>
            </a:r>
            <a:endParaRPr lang="zh-CN" altLang="en-US" dirty="0"/>
          </a:p>
          <a:p>
            <a:pPr lvl="1"/>
            <a:r>
              <a:rPr lang="en-US" altLang="zh-CN" dirty="0"/>
              <a:t>Second</a:t>
            </a:r>
            <a:endParaRPr lang="zh-CN" altLang="en-US" dirty="0"/>
          </a:p>
          <a:p>
            <a:pPr lvl="2"/>
            <a:r>
              <a:rPr lang="en-US" altLang="zh-CN" dirty="0"/>
              <a:t>Third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389600" y="818220"/>
            <a:ext cx="11389786" cy="57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40" b="1" baseline="0">
                <a:solidFill>
                  <a:schemeClr val="accent1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altLang="zh-CN" dirty="0"/>
              <a:t>Click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endParaRPr lang="zh-CN" altLang="en-US" dirty="0"/>
          </a:p>
        </p:txBody>
      </p:sp>
      <p:sp>
        <p:nvSpPr>
          <p:cNvPr id="10" name="灯片编号占位符 5"/>
          <p:cNvSpPr txBox="1">
            <a:spLocks/>
          </p:cNvSpPr>
          <p:nvPr/>
        </p:nvSpPr>
        <p:spPr>
          <a:xfrm>
            <a:off x="11596805" y="311758"/>
            <a:ext cx="34592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080" smtClean="0"/>
              <a:pPr lvl="0"/>
              <a:t>‹#›</a:t>
            </a:fld>
            <a:endParaRPr lang="zh-CN" altLang="en-US" sz="1080" dirty="0"/>
          </a:p>
        </p:txBody>
      </p:sp>
      <p:sp>
        <p:nvSpPr>
          <p:cNvPr id="9" name="文本框 8"/>
          <p:cNvSpPr txBox="1"/>
          <p:nvPr/>
        </p:nvSpPr>
        <p:spPr>
          <a:xfrm>
            <a:off x="11000039" y="311758"/>
            <a:ext cx="54707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80" spc="-54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080" spc="-54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68047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页-有页码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766569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0"/>
          </a:p>
        </p:txBody>
      </p:sp>
      <p:sp>
        <p:nvSpPr>
          <p:cNvPr id="13" name="矩形 12"/>
          <p:cNvSpPr/>
          <p:nvPr/>
        </p:nvSpPr>
        <p:spPr>
          <a:xfrm>
            <a:off x="0" y="6766567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BF23C0-E360-1446-989E-CC724D798248}"/>
              </a:ext>
            </a:extLst>
          </p:cNvPr>
          <p:cNvSpPr txBox="1"/>
          <p:nvPr/>
        </p:nvSpPr>
        <p:spPr>
          <a:xfrm>
            <a:off x="3485666" y="445480"/>
            <a:ext cx="18473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20" dirty="0"/>
          </a:p>
        </p:txBody>
      </p:sp>
    </p:spTree>
    <p:extLst>
      <p:ext uri="{BB962C8B-B14F-4D97-AF65-F5344CB8AC3E}">
        <p14:creationId xmlns:p14="http://schemas.microsoft.com/office/powerpoint/2010/main" val="2881920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3" y="635635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09718D29-69AE-C547-B75B-FB4600209DB5}" type="datetime1">
              <a:rPr lang="en-US" altLang="zh-CN" smtClean="0"/>
              <a:t>4/27/21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2" y="635635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3" r:id="rId15"/>
  </p:sldLayoutIdLst>
  <p:hf hdr="0" dt="0"/>
  <p:txStyles>
    <p:titleStyle>
      <a:lvl1pPr algn="l" defTabSz="1097225" rtl="0" eaLnBrk="1" latinLnBrk="0" hangingPunct="1">
        <a:spcBef>
          <a:spcPct val="0"/>
        </a:spcBef>
        <a:buNone/>
        <a:defRPr sz="432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411458" indent="-411458" algn="l" defTabSz="1097225" rtl="0" eaLnBrk="1" latinLnBrk="0" hangingPunct="1">
        <a:lnSpc>
          <a:spcPct val="120000"/>
        </a:lnSpc>
        <a:spcBef>
          <a:spcPts val="1440"/>
        </a:spcBef>
        <a:buFont typeface="Arial" pitchFamily="34" charset="0"/>
        <a:buChar char="•"/>
        <a:defRPr sz="312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891497" indent="-342882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88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371532" indent="-274306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920144" indent="-274306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16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468756" indent="-274306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216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3017369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981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595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206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14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25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38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451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064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677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288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8900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45C43-B107-294E-8CFF-C690BB878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Ten</a:t>
            </a:r>
            <a:r>
              <a:rPr lang="en-US" altLang="zh-CN" dirty="0" err="1"/>
              <a:t>sorFlow</a:t>
            </a:r>
            <a:r>
              <a:rPr lang="en-US" altLang="zh-CN" dirty="0"/>
              <a:t>: A System for Large-Scale Machine Learning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9228A0-44C7-9F4C-8030-EB68D230D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605283"/>
            <a:ext cx="10972800" cy="723737"/>
          </a:xfrm>
        </p:spPr>
        <p:txBody>
          <a:bodyPr>
            <a:noAutofit/>
          </a:bodyPr>
          <a:lstStyle/>
          <a:p>
            <a:pPr algn="r"/>
            <a:r>
              <a:rPr lang="en-US" sz="2000" dirty="0"/>
              <a:t>Google Brain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Subtitle 4">
            <a:extLst>
              <a:ext uri="{FF2B5EF4-FFF2-40B4-BE49-F238E27FC236}">
                <a16:creationId xmlns:a16="http://schemas.microsoft.com/office/drawing/2014/main" id="{A7E74031-5480-5E4B-9D82-21140678A4B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09600" y="5329020"/>
            <a:ext cx="10972800" cy="7239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2000" dirty="0"/>
              <a:t>Presented by 袁澍民</a:t>
            </a:r>
            <a:r>
              <a:rPr lang="zh-CN" altLang="en-US" sz="2000" dirty="0"/>
              <a:t> 钱宇超 林亦辰 黄逸博 施宇翔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DDE5C-C3B4-BD47-B404-698399CAE2F1}"/>
              </a:ext>
            </a:extLst>
          </p:cNvPr>
          <p:cNvSpPr/>
          <p:nvPr/>
        </p:nvSpPr>
        <p:spPr>
          <a:xfrm>
            <a:off x="6479484" y="-31468"/>
            <a:ext cx="2360712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34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45C43-B107-294E-8CFF-C690BB878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DDE5C-C3B4-BD47-B404-698399CAE2F1}"/>
              </a:ext>
            </a:extLst>
          </p:cNvPr>
          <p:cNvSpPr/>
          <p:nvPr/>
        </p:nvSpPr>
        <p:spPr>
          <a:xfrm>
            <a:off x="6479484" y="-31468"/>
            <a:ext cx="2360712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C566F4-651E-0A44-A4FD-FEC0A610E172}"/>
              </a:ext>
            </a:extLst>
          </p:cNvPr>
          <p:cNvSpPr/>
          <p:nvPr/>
        </p:nvSpPr>
        <p:spPr>
          <a:xfrm>
            <a:off x="6631884" y="120932"/>
            <a:ext cx="5296764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898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 distributed system for training neural networks</a:t>
            </a:r>
          </a:p>
          <a:p>
            <a:r>
              <a:rPr lang="en-US" dirty="0">
                <a:latin typeface="+mn-lt"/>
              </a:rPr>
              <a:t>Use the parameter server architecture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sz="3200" dirty="0" err="1"/>
              <a:t>DistBelief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83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91F1619-9A94-41D4-8489-6344C33EF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904" y="1838759"/>
            <a:ext cx="6077691" cy="435534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437" y="1095374"/>
            <a:ext cx="6193611" cy="5098733"/>
          </a:xfrm>
        </p:spPr>
        <p:txBody>
          <a:bodyPr/>
          <a:lstStyle/>
          <a:p>
            <a:r>
              <a:rPr lang="en-US" dirty="0">
                <a:latin typeface="+mn-lt"/>
              </a:rPr>
              <a:t>Two disjoint sets of process: </a:t>
            </a:r>
            <a:r>
              <a:rPr lang="en-US" b="1" dirty="0">
                <a:latin typeface="+mn-lt"/>
              </a:rPr>
              <a:t>worker </a:t>
            </a:r>
            <a:r>
              <a:rPr lang="en-US" dirty="0">
                <a:latin typeface="+mn-lt"/>
              </a:rPr>
              <a:t>and </a:t>
            </a:r>
            <a:r>
              <a:rPr lang="en-US" b="1" dirty="0">
                <a:latin typeface="+mn-lt"/>
              </a:rPr>
              <a:t>parameter server</a:t>
            </a:r>
          </a:p>
          <a:p>
            <a:r>
              <a:rPr lang="en-US" dirty="0">
                <a:latin typeface="+mn-lt"/>
              </a:rPr>
              <a:t>Worker: stateless, calculate the result when training</a:t>
            </a:r>
          </a:p>
          <a:p>
            <a:r>
              <a:rPr lang="en-US" dirty="0">
                <a:latin typeface="+mn-lt"/>
              </a:rPr>
              <a:t>P</a:t>
            </a:r>
            <a:r>
              <a:rPr lang="en-US" altLang="zh-CN" dirty="0">
                <a:latin typeface="+mn-lt"/>
              </a:rPr>
              <a:t>arameter server: maintain the current version of the model parameters</a:t>
            </a:r>
            <a:endParaRPr lang="en-US" dirty="0">
              <a:latin typeface="+mn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sz="3200" dirty="0"/>
              <a:t>Parameter server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88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3507" y="1124744"/>
            <a:ext cx="11523133" cy="5458622"/>
          </a:xfrm>
        </p:spPr>
        <p:txBody>
          <a:bodyPr/>
          <a:lstStyle/>
          <a:p>
            <a:r>
              <a:rPr lang="en-US" dirty="0">
                <a:latin typeface="+mn-lt"/>
              </a:rPr>
              <a:t>Defining new layers</a:t>
            </a:r>
          </a:p>
          <a:p>
            <a:r>
              <a:rPr lang="en-US" dirty="0">
                <a:latin typeface="+mn-lt"/>
              </a:rPr>
              <a:t>Refining the training algorithms/Defining new training algorithms</a:t>
            </a:r>
          </a:p>
          <a:p>
            <a:r>
              <a:rPr lang="en-US" dirty="0">
                <a:latin typeface="+mn-lt"/>
              </a:rPr>
              <a:t>R</a:t>
            </a:r>
            <a:r>
              <a:rPr lang="en-US" altLang="zh-CN" dirty="0">
                <a:latin typeface="+mn-lt"/>
              </a:rPr>
              <a:t>emain a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heavyweight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system</a:t>
            </a:r>
            <a:endParaRPr lang="en-US" dirty="0">
              <a:latin typeface="+mn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sz="3200" dirty="0"/>
              <a:t>Limitation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96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3507" y="1052736"/>
            <a:ext cx="11523133" cy="5530630"/>
          </a:xfrm>
        </p:spPr>
        <p:txBody>
          <a:bodyPr/>
          <a:lstStyle/>
          <a:p>
            <a:r>
              <a:rPr lang="en-US" dirty="0">
                <a:latin typeface="+mn-lt"/>
              </a:rPr>
              <a:t>Single-machine frameworks</a:t>
            </a:r>
          </a:p>
          <a:p>
            <a:pPr lvl="1"/>
            <a:r>
              <a:rPr lang="en-US" dirty="0">
                <a:latin typeface="+mn-lt"/>
              </a:rPr>
              <a:t>Caffe</a:t>
            </a:r>
            <a:r>
              <a:rPr lang="zh-CN" altLang="en-US" dirty="0">
                <a:latin typeface="+mn-lt"/>
              </a:rPr>
              <a:t>、</a:t>
            </a:r>
            <a:r>
              <a:rPr lang="en-US" altLang="zh-CN" dirty="0">
                <a:latin typeface="+mn-lt"/>
              </a:rPr>
              <a:t>Theano</a:t>
            </a:r>
            <a:r>
              <a:rPr lang="zh-CN" altLang="en-US" dirty="0">
                <a:latin typeface="+mn-lt"/>
              </a:rPr>
              <a:t>、</a:t>
            </a:r>
            <a:r>
              <a:rPr lang="en-US" altLang="zh-CN" dirty="0">
                <a:latin typeface="+mn-lt"/>
              </a:rPr>
              <a:t>Torch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Batch dataflow systems</a:t>
            </a:r>
          </a:p>
          <a:p>
            <a:pPr lvl="1"/>
            <a:r>
              <a:rPr lang="en-US" dirty="0">
                <a:latin typeface="+mn-lt"/>
              </a:rPr>
              <a:t>MapReduce</a:t>
            </a:r>
            <a:r>
              <a:rPr lang="zh-CN" altLang="en-US" dirty="0">
                <a:latin typeface="+mn-lt"/>
              </a:rPr>
              <a:t>、</a:t>
            </a:r>
            <a:r>
              <a:rPr lang="en-US" altLang="zh-CN" dirty="0" err="1">
                <a:latin typeface="+mn-lt"/>
              </a:rPr>
              <a:t>DryadLINQ</a:t>
            </a:r>
            <a:r>
              <a:rPr lang="zh-CN" altLang="en-US" dirty="0">
                <a:latin typeface="+mn-lt"/>
              </a:rPr>
              <a:t>、</a:t>
            </a:r>
            <a:r>
              <a:rPr lang="en-US" altLang="zh-CN" dirty="0">
                <a:latin typeface="+mn-lt"/>
              </a:rPr>
              <a:t>Spark</a:t>
            </a:r>
            <a:r>
              <a:rPr lang="zh-CN" altLang="en-US" dirty="0">
                <a:latin typeface="+mn-lt"/>
              </a:rPr>
              <a:t>、</a:t>
            </a:r>
            <a:r>
              <a:rPr lang="en-US" altLang="zh-CN" dirty="0">
                <a:latin typeface="+mn-lt"/>
              </a:rPr>
              <a:t>Dandelion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Parameter servers</a:t>
            </a:r>
          </a:p>
          <a:p>
            <a:pPr lvl="1"/>
            <a:r>
              <a:rPr lang="en-US" dirty="0" err="1">
                <a:latin typeface="+mn-lt"/>
              </a:rPr>
              <a:t>D</a:t>
            </a:r>
            <a:r>
              <a:rPr lang="en-US" altLang="zh-CN" dirty="0" err="1">
                <a:latin typeface="+mn-lt"/>
              </a:rPr>
              <a:t>istBelief</a:t>
            </a:r>
            <a:r>
              <a:rPr lang="zh-CN" altLang="en-US" dirty="0">
                <a:latin typeface="+mn-lt"/>
              </a:rPr>
              <a:t>、</a:t>
            </a:r>
            <a:r>
              <a:rPr lang="en-US" altLang="zh-CN" dirty="0">
                <a:latin typeface="+mn-lt"/>
              </a:rPr>
              <a:t>Adam</a:t>
            </a:r>
            <a:r>
              <a:rPr lang="zh-CN" altLang="en-US" dirty="0">
                <a:latin typeface="+mn-lt"/>
              </a:rPr>
              <a:t>、</a:t>
            </a:r>
            <a:r>
              <a:rPr lang="en-US" altLang="zh-CN" dirty="0" err="1">
                <a:latin typeface="+mn-lt"/>
              </a:rPr>
              <a:t>MXNet</a:t>
            </a:r>
            <a:endParaRPr lang="en-US" altLang="zh-CN" dirty="0">
              <a:latin typeface="+mn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Related work</a:t>
            </a:r>
          </a:p>
        </p:txBody>
      </p:sp>
    </p:spTree>
    <p:extLst>
      <p:ext uri="{BB962C8B-B14F-4D97-AF65-F5344CB8AC3E}">
        <p14:creationId xmlns:p14="http://schemas.microsoft.com/office/powerpoint/2010/main" val="1035392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45C43-B107-294E-8CFF-C690BB878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DDE5C-C3B4-BD47-B404-698399CAE2F1}"/>
              </a:ext>
            </a:extLst>
          </p:cNvPr>
          <p:cNvSpPr/>
          <p:nvPr/>
        </p:nvSpPr>
        <p:spPr>
          <a:xfrm>
            <a:off x="6479484" y="-31468"/>
            <a:ext cx="2360712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C566F4-651E-0A44-A4FD-FEC0A610E172}"/>
              </a:ext>
            </a:extLst>
          </p:cNvPr>
          <p:cNvSpPr/>
          <p:nvPr/>
        </p:nvSpPr>
        <p:spPr>
          <a:xfrm>
            <a:off x="6631884" y="120932"/>
            <a:ext cx="5296764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592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3507" y="1124744"/>
            <a:ext cx="6338557" cy="5458622"/>
          </a:xfrm>
        </p:spPr>
        <p:txBody>
          <a:bodyPr/>
          <a:lstStyle/>
          <a:p>
            <a:r>
              <a:rPr lang="en-US" dirty="0">
                <a:latin typeface="+mn-lt"/>
              </a:rPr>
              <a:t>Dataflow graphs of primitive operators</a:t>
            </a:r>
          </a:p>
          <a:p>
            <a:r>
              <a:rPr lang="en-US" dirty="0">
                <a:latin typeface="+mn-lt"/>
              </a:rPr>
              <a:t>Deferred execution</a:t>
            </a:r>
          </a:p>
          <a:p>
            <a:r>
              <a:rPr lang="en-US" dirty="0">
                <a:latin typeface="+mn-lt"/>
              </a:rPr>
              <a:t>Common abstraction for heterogeneous accelerators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Design principles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2CC2EC-0BFE-4787-8D17-CB4685310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56" y="1176210"/>
            <a:ext cx="5096536" cy="21341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2A7CD14-E4EF-4E7B-8932-5526F7AA6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744" y="3654153"/>
            <a:ext cx="8143107" cy="264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07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Dataflow graph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F3C5ED-455D-466D-BCCA-8F142C0B0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3" y="2168860"/>
            <a:ext cx="1216111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44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Dataflow graph elements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</a:t>
            </a:r>
            <a:r>
              <a:rPr lang="en-US" altLang="zh-CN" dirty="0">
                <a:latin typeface="+mn-lt"/>
              </a:rPr>
              <a:t>ensors</a:t>
            </a:r>
          </a:p>
          <a:p>
            <a:r>
              <a:rPr lang="en-US" dirty="0">
                <a:latin typeface="+mn-lt"/>
              </a:rPr>
              <a:t>Operations</a:t>
            </a:r>
          </a:p>
        </p:txBody>
      </p:sp>
    </p:spTree>
    <p:extLst>
      <p:ext uri="{BB962C8B-B14F-4D97-AF65-F5344CB8AC3E}">
        <p14:creationId xmlns:p14="http://schemas.microsoft.com/office/powerpoint/2010/main" val="3866212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Dataflow graph elements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</a:t>
            </a:r>
            <a:r>
              <a:rPr lang="en-US" altLang="zh-CN" dirty="0">
                <a:latin typeface="+mn-lt"/>
              </a:rPr>
              <a:t>ensors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67847DE-105D-43B3-AFAB-AE8C2C2C5169}"/>
              </a:ext>
            </a:extLst>
          </p:cNvPr>
          <p:cNvSpPr/>
          <p:nvPr/>
        </p:nvSpPr>
        <p:spPr>
          <a:xfrm>
            <a:off x="2927648" y="3284984"/>
            <a:ext cx="2376264" cy="158417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Const[3,1]</a:t>
            </a:r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8D09EB7-A6D3-4130-ABF9-7E222902C064}"/>
              </a:ext>
            </a:extLst>
          </p:cNvPr>
          <p:cNvSpPr/>
          <p:nvPr/>
        </p:nvSpPr>
        <p:spPr>
          <a:xfrm>
            <a:off x="6384032" y="3284984"/>
            <a:ext cx="2376264" cy="158417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placeholder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532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Dataflow graph elements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Operations (e.g. const)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7D69292-5FF4-4FB1-8B9A-D9A516A36F74}"/>
              </a:ext>
            </a:extLst>
          </p:cNvPr>
          <p:cNvSpPr/>
          <p:nvPr/>
        </p:nvSpPr>
        <p:spPr>
          <a:xfrm>
            <a:off x="2617695" y="3710078"/>
            <a:ext cx="2376264" cy="158417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Const(3)</a:t>
            </a:r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0877713C-16BE-452A-8F48-494F23E077DD}"/>
              </a:ext>
            </a:extLst>
          </p:cNvPr>
          <p:cNvSpPr/>
          <p:nvPr/>
        </p:nvSpPr>
        <p:spPr>
          <a:xfrm>
            <a:off x="7392144" y="3725046"/>
            <a:ext cx="2376264" cy="158417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Const(4)</a:t>
            </a:r>
            <a:endParaRPr lang="zh-CN" altLang="en-US" dirty="0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0E84C66E-7A9A-40B0-B0C0-82E843FA4A2A}"/>
              </a:ext>
            </a:extLst>
          </p:cNvPr>
          <p:cNvSpPr/>
          <p:nvPr/>
        </p:nvSpPr>
        <p:spPr>
          <a:xfrm>
            <a:off x="5015880" y="1823468"/>
            <a:ext cx="2376264" cy="119548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9C1A1F1-6207-4A3B-900D-9F644F020BC8}"/>
              </a:ext>
            </a:extLst>
          </p:cNvPr>
          <p:cNvCxnSpPr>
            <a:stCxn id="5" idx="0"/>
            <a:endCxn id="2" idx="4"/>
          </p:cNvCxnSpPr>
          <p:nvPr/>
        </p:nvCxnSpPr>
        <p:spPr>
          <a:xfrm flipH="1" flipV="1">
            <a:off x="6204012" y="3018952"/>
            <a:ext cx="2376264" cy="7060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0D70F592-11EF-44B0-9410-6B3AF61AEACD}"/>
              </a:ext>
            </a:extLst>
          </p:cNvPr>
          <p:cNvCxnSpPr>
            <a:cxnSpLocks/>
            <a:stCxn id="4" idx="0"/>
            <a:endCxn id="2" idx="4"/>
          </p:cNvCxnSpPr>
          <p:nvPr/>
        </p:nvCxnSpPr>
        <p:spPr>
          <a:xfrm flipV="1">
            <a:off x="3805827" y="3018952"/>
            <a:ext cx="2398185" cy="6911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56141E46-3CF1-48D6-9CEF-5B08AFBDD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623" y="5716310"/>
            <a:ext cx="7658753" cy="72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70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Dataflow graph elements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Stateful operations: variables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C3627CD9-152D-4316-B285-2747FFCFB3EB}"/>
              </a:ext>
            </a:extLst>
          </p:cNvPr>
          <p:cNvSpPr/>
          <p:nvPr/>
        </p:nvSpPr>
        <p:spPr>
          <a:xfrm>
            <a:off x="263352" y="4272059"/>
            <a:ext cx="1512168" cy="110892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Variable(v)</a:t>
            </a:r>
            <a:endParaRPr lang="zh-CN" altLang="en-US" sz="2000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FD0FC51-9DEC-4E0F-A047-FF2FEBA0C9E5}"/>
              </a:ext>
            </a:extLst>
          </p:cNvPr>
          <p:cNvSpPr/>
          <p:nvPr/>
        </p:nvSpPr>
        <p:spPr>
          <a:xfrm>
            <a:off x="3085109" y="4272059"/>
            <a:ext cx="1512168" cy="110892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Const(1)</a:t>
            </a:r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3FD99AE-FA39-4E95-834A-F05C25458DF2}"/>
              </a:ext>
            </a:extLst>
          </p:cNvPr>
          <p:cNvSpPr/>
          <p:nvPr/>
        </p:nvSpPr>
        <p:spPr>
          <a:xfrm>
            <a:off x="2018880" y="2981983"/>
            <a:ext cx="1313516" cy="8934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AssignAdd</a:t>
            </a:r>
            <a:endParaRPr lang="zh-CN" altLang="en-US" dirty="0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B17ACE7-9EBD-4F93-A04C-C8FF921343CA}"/>
              </a:ext>
            </a:extLst>
          </p:cNvPr>
          <p:cNvCxnSpPr>
            <a:cxnSpLocks/>
            <a:stCxn id="2" idx="0"/>
            <a:endCxn id="6" idx="4"/>
          </p:cNvCxnSpPr>
          <p:nvPr/>
        </p:nvCxnSpPr>
        <p:spPr>
          <a:xfrm flipV="1">
            <a:off x="1019436" y="3875449"/>
            <a:ext cx="1656202" cy="39661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1DA8576C-2927-40B9-A498-3FDCFB86EC55}"/>
              </a:ext>
            </a:extLst>
          </p:cNvPr>
          <p:cNvCxnSpPr>
            <a:cxnSpLocks/>
            <a:stCxn id="5" idx="0"/>
            <a:endCxn id="6" idx="4"/>
          </p:cNvCxnSpPr>
          <p:nvPr/>
        </p:nvCxnSpPr>
        <p:spPr>
          <a:xfrm flipH="1" flipV="1">
            <a:off x="2675638" y="3875449"/>
            <a:ext cx="1165555" cy="3966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椭圆 2">
            <a:extLst>
              <a:ext uri="{FF2B5EF4-FFF2-40B4-BE49-F238E27FC236}">
                <a16:creationId xmlns:a16="http://schemas.microsoft.com/office/drawing/2014/main" id="{7D304789-6FF2-44B2-8977-371B37AB71E8}"/>
              </a:ext>
            </a:extLst>
          </p:cNvPr>
          <p:cNvSpPr/>
          <p:nvPr/>
        </p:nvSpPr>
        <p:spPr>
          <a:xfrm>
            <a:off x="4801292" y="3212976"/>
            <a:ext cx="1165555" cy="83303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Operation</a:t>
            </a:r>
            <a:endParaRPr lang="zh-CN" altLang="en-US" sz="1400" dirty="0"/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497DB7B-D969-459F-A288-4D9E12022F76}"/>
              </a:ext>
            </a:extLst>
          </p:cNvPr>
          <p:cNvCxnSpPr>
            <a:cxnSpLocks/>
            <a:stCxn id="3" idx="2"/>
            <a:endCxn id="6" idx="6"/>
          </p:cNvCxnSpPr>
          <p:nvPr/>
        </p:nvCxnSpPr>
        <p:spPr>
          <a:xfrm flipH="1" flipV="1">
            <a:off x="3332396" y="3428716"/>
            <a:ext cx="1468896" cy="2007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椭圆 16">
            <a:extLst>
              <a:ext uri="{FF2B5EF4-FFF2-40B4-BE49-F238E27FC236}">
                <a16:creationId xmlns:a16="http://schemas.microsoft.com/office/drawing/2014/main" id="{F41E1EE0-FECF-4E44-8184-30757EB2ED3F}"/>
              </a:ext>
            </a:extLst>
          </p:cNvPr>
          <p:cNvSpPr/>
          <p:nvPr/>
        </p:nvSpPr>
        <p:spPr>
          <a:xfrm>
            <a:off x="3841193" y="2276872"/>
            <a:ext cx="1125298" cy="7481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operation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25C0B83-8017-46F1-96E6-2E66269F5CE9}"/>
              </a:ext>
            </a:extLst>
          </p:cNvPr>
          <p:cNvSpPr txBox="1"/>
          <p:nvPr/>
        </p:nvSpPr>
        <p:spPr>
          <a:xfrm>
            <a:off x="3692914" y="3451040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tensor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0118428-A86F-4476-A3EF-EDB65B516883}"/>
              </a:ext>
            </a:extLst>
          </p:cNvPr>
          <p:cNvSpPr txBox="1"/>
          <p:nvPr/>
        </p:nvSpPr>
        <p:spPr>
          <a:xfrm>
            <a:off x="2801216" y="2333885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tensor</a:t>
            </a:r>
            <a:endParaRPr lang="zh-CN" altLang="en-US" dirty="0"/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25ABE9F2-81D9-4A36-BA65-27208A21B822}"/>
              </a:ext>
            </a:extLst>
          </p:cNvPr>
          <p:cNvCxnSpPr>
            <a:cxnSpLocks/>
            <a:stCxn id="6" idx="0"/>
            <a:endCxn id="17" idx="2"/>
          </p:cNvCxnSpPr>
          <p:nvPr/>
        </p:nvCxnSpPr>
        <p:spPr>
          <a:xfrm flipV="1">
            <a:off x="2675638" y="2650952"/>
            <a:ext cx="1165555" cy="3310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BE6DF35E-A108-437A-BEB1-C7A54335F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951" y="2132857"/>
            <a:ext cx="6070049" cy="33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98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Partial and concurrent execution /</a:t>
            </a:r>
            <a:r>
              <a:rPr lang="zh-CN" altLang="en-US" sz="3200" dirty="0"/>
              <a:t> </a:t>
            </a:r>
            <a:r>
              <a:rPr lang="en-US" altLang="zh-CN" sz="3200" dirty="0"/>
              <a:t>distribution execution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API for executing a subgraph</a:t>
            </a:r>
          </a:p>
          <a:p>
            <a:r>
              <a:rPr lang="en-US" altLang="zh-CN" dirty="0">
                <a:latin typeface="+mn-lt"/>
              </a:rPr>
              <a:t>Each operation resides on a particular device</a:t>
            </a:r>
          </a:p>
          <a:p>
            <a:r>
              <a:rPr lang="en-US" altLang="zh-CN" dirty="0">
                <a:latin typeface="+mn-lt"/>
              </a:rPr>
              <a:t>Operation subject to constraints in the graph</a:t>
            </a:r>
          </a:p>
          <a:p>
            <a:r>
              <a:rPr lang="en-US" altLang="zh-CN" dirty="0">
                <a:latin typeface="+mn-lt"/>
              </a:rPr>
              <a:t>Send/Receive operation on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the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bound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of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devices</a:t>
            </a:r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662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/>
              <a:t>Dynamic control flow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Support algorithms that contain conditional and iterative control flow (e.g. Recurrent Neural Network,</a:t>
            </a:r>
            <a:r>
              <a:rPr lang="zh-CN" altLang="en-US" dirty="0">
                <a:latin typeface="+mn-lt"/>
              </a:rPr>
              <a:t> </a:t>
            </a:r>
            <a:r>
              <a:rPr lang="en-US" dirty="0">
                <a:latin typeface="+mn-lt"/>
              </a:rPr>
              <a:t>RNN)</a:t>
            </a:r>
          </a:p>
          <a:p>
            <a:r>
              <a:rPr lang="en-US" altLang="zh-CN" dirty="0">
                <a:latin typeface="+mn-lt"/>
              </a:rPr>
              <a:t>If-else, while(</a:t>
            </a:r>
            <a:r>
              <a:rPr lang="en-US" altLang="zh-CN" dirty="0" err="1">
                <a:latin typeface="+mn-lt"/>
              </a:rPr>
              <a:t>tf.switch</a:t>
            </a:r>
            <a:r>
              <a:rPr lang="en-US" altLang="zh-CN" dirty="0">
                <a:latin typeface="+mn-lt"/>
              </a:rPr>
              <a:t>, </a:t>
            </a:r>
            <a:r>
              <a:rPr lang="en-US" altLang="zh-CN" dirty="0" err="1">
                <a:latin typeface="+mn-lt"/>
              </a:rPr>
              <a:t>tf.merge</a:t>
            </a:r>
            <a:r>
              <a:rPr lang="en-US" altLang="zh-CN" dirty="0">
                <a:latin typeface="+mn-lt"/>
              </a:rPr>
              <a:t>, </a:t>
            </a:r>
            <a:r>
              <a:rPr lang="en-US" altLang="zh-CN" dirty="0" err="1">
                <a:latin typeface="+mn-lt"/>
              </a:rPr>
              <a:t>tf.enter</a:t>
            </a:r>
            <a:r>
              <a:rPr lang="en-US" altLang="zh-CN" dirty="0">
                <a:latin typeface="+mn-lt"/>
              </a:rPr>
              <a:t>…)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684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45C43-B107-294E-8CFF-C690BB878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Studies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DDE5C-C3B4-BD47-B404-698399CAE2F1}"/>
              </a:ext>
            </a:extLst>
          </p:cNvPr>
          <p:cNvSpPr/>
          <p:nvPr/>
        </p:nvSpPr>
        <p:spPr>
          <a:xfrm>
            <a:off x="6479484" y="-31468"/>
            <a:ext cx="2360712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C566F4-651E-0A44-A4FD-FEC0A610E172}"/>
              </a:ext>
            </a:extLst>
          </p:cNvPr>
          <p:cNvSpPr/>
          <p:nvPr/>
        </p:nvSpPr>
        <p:spPr>
          <a:xfrm>
            <a:off x="6631884" y="120932"/>
            <a:ext cx="5296764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170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Differentiation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User-level lib to</a:t>
            </a:r>
          </a:p>
          <a:p>
            <a:pPr lvl="1"/>
            <a:r>
              <a:rPr lang="en-US" dirty="0">
                <a:latin typeface="+mn-lt"/>
              </a:rPr>
              <a:t>differentiate a symbolic expression for loss function</a:t>
            </a:r>
          </a:p>
          <a:p>
            <a:pPr lvl="1"/>
            <a:r>
              <a:rPr lang="en-US" dirty="0">
                <a:latin typeface="+mn-lt"/>
              </a:rPr>
              <a:t>produce symbolic gradients</a:t>
            </a:r>
          </a:p>
          <a:p>
            <a:r>
              <a:rPr lang="en-US" dirty="0">
                <a:latin typeface="+mn-lt"/>
              </a:rPr>
              <a:t>For conditional and iterative computation</a:t>
            </a:r>
          </a:p>
          <a:p>
            <a:pPr lvl="1"/>
            <a:r>
              <a:rPr lang="en-US" dirty="0">
                <a:latin typeface="+mn-lt"/>
              </a:rPr>
              <a:t>add nodes to record control flow decisions</a:t>
            </a:r>
          </a:p>
          <a:p>
            <a:pPr lvl="1"/>
            <a:r>
              <a:rPr lang="en-US" dirty="0">
                <a:latin typeface="+mn-lt"/>
              </a:rPr>
              <a:t>replay the decisions during backward pass</a:t>
            </a:r>
          </a:p>
        </p:txBody>
      </p:sp>
    </p:spTree>
    <p:extLst>
      <p:ext uri="{BB962C8B-B14F-4D97-AF65-F5344CB8AC3E}">
        <p14:creationId xmlns:p14="http://schemas.microsoft.com/office/powerpoint/2010/main" val="2099732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Optimization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SGD:</a:t>
            </a:r>
          </a:p>
          <a:p>
            <a:r>
              <a:rPr lang="en-US" dirty="0">
                <a:latin typeface="+mn-lt"/>
              </a:rPr>
              <a:t>Implement SGD by using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-=</a:t>
            </a:r>
            <a:r>
              <a:rPr lang="en-US" dirty="0">
                <a:latin typeface="+mn-lt"/>
              </a:rPr>
              <a:t> as write operation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on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parameter server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Complex optimization algos can be built using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Variable</a:t>
            </a:r>
            <a:r>
              <a:rPr lang="en-US" dirty="0">
                <a:latin typeface="+mn-lt"/>
              </a:rPr>
              <a:t> operation and other primitives in user-level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DD7930-0577-074F-A7E7-8F009B79C6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496" y="1268760"/>
            <a:ext cx="3078949" cy="2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19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Training very large models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Distributed representation of parameters (possibly TB-level)</a:t>
            </a:r>
          </a:p>
        </p:txBody>
      </p:sp>
      <p:pic>
        <p:nvPicPr>
          <p:cNvPr id="15" name="图片 14" descr="图示&#10;&#10;描述已自动生成">
            <a:extLst>
              <a:ext uri="{FF2B5EF4-FFF2-40B4-BE49-F238E27FC236}">
                <a16:creationId xmlns:a16="http://schemas.microsoft.com/office/drawing/2014/main" id="{686DBC12-006E-6F43-8DA6-56C8C18A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3360" y="2259810"/>
            <a:ext cx="6685279" cy="353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71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Fault tolerance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Long-running job may experience failure</a:t>
            </a:r>
          </a:p>
          <a:p>
            <a:r>
              <a:rPr lang="en-US" dirty="0">
                <a:latin typeface="+mn-lt"/>
              </a:rPr>
              <a:t>User-level checkpoints using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Save</a:t>
            </a:r>
            <a:r>
              <a:rPr lang="en-US" dirty="0">
                <a:latin typeface="+mn-lt"/>
              </a:rPr>
              <a:t>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Restore</a:t>
            </a:r>
            <a:r>
              <a:rPr lang="en-US" dirty="0">
                <a:latin typeface="+mn-lt"/>
              </a:rPr>
              <a:t> operations</a:t>
            </a:r>
          </a:p>
        </p:txBody>
      </p:sp>
    </p:spTree>
    <p:extLst>
      <p:ext uri="{BB962C8B-B14F-4D97-AF65-F5344CB8AC3E}">
        <p14:creationId xmlns:p14="http://schemas.microsoft.com/office/powerpoint/2010/main" val="672566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Synchronous replica coordination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Sometimes sync training is better</a:t>
            </a:r>
          </a:p>
          <a:p>
            <a:r>
              <a:rPr lang="en-US" dirty="0">
                <a:latin typeface="+mn-lt"/>
              </a:rPr>
              <a:t>Sync can be implemented with blocking queue</a:t>
            </a:r>
          </a:p>
          <a:p>
            <a:r>
              <a:rPr lang="en-US" dirty="0">
                <a:latin typeface="+mn-lt"/>
              </a:rPr>
              <a:t>Backup workers</a:t>
            </a:r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5AA20688-C996-CF4C-8075-3FFCF63CC2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256" y="3442568"/>
            <a:ext cx="11483718" cy="250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5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45C43-B107-294E-8CFF-C690BB878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DDE5C-C3B4-BD47-B404-698399CAE2F1}"/>
              </a:ext>
            </a:extLst>
          </p:cNvPr>
          <p:cNvSpPr/>
          <p:nvPr/>
        </p:nvSpPr>
        <p:spPr>
          <a:xfrm>
            <a:off x="6479484" y="-31468"/>
            <a:ext cx="2360712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C566F4-651E-0A44-A4FD-FEC0A610E172}"/>
              </a:ext>
            </a:extLst>
          </p:cNvPr>
          <p:cNvSpPr/>
          <p:nvPr/>
        </p:nvSpPr>
        <p:spPr>
          <a:xfrm>
            <a:off x="6631884" y="120932"/>
            <a:ext cx="5296764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268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Implementation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pic>
        <p:nvPicPr>
          <p:cNvPr id="3" name="图片 2" descr="图示, 文本&#10;&#10;描述已自动生成">
            <a:extLst>
              <a:ext uri="{FF2B5EF4-FFF2-40B4-BE49-F238E27FC236}">
                <a16:creationId xmlns:a16="http://schemas.microsoft.com/office/drawing/2014/main" id="{C5D1CC98-6AB7-B74B-A4AA-EC1E8118A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8301" y="1233406"/>
            <a:ext cx="5415397" cy="482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57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45C43-B107-294E-8CFF-C690BB878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Evaluation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DDE5C-C3B4-BD47-B404-698399CAE2F1}"/>
              </a:ext>
            </a:extLst>
          </p:cNvPr>
          <p:cNvSpPr/>
          <p:nvPr/>
        </p:nvSpPr>
        <p:spPr>
          <a:xfrm>
            <a:off x="6479484" y="-31468"/>
            <a:ext cx="2360712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C566F4-651E-0A44-A4FD-FEC0A610E172}"/>
              </a:ext>
            </a:extLst>
          </p:cNvPr>
          <p:cNvSpPr/>
          <p:nvPr/>
        </p:nvSpPr>
        <p:spPr>
          <a:xfrm>
            <a:off x="6631884" y="120932"/>
            <a:ext cx="5296764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03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dirty="0"/>
              <a:t>Single machine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On not only large but also </a:t>
            </a:r>
            <a:r>
              <a:rPr lang="en-US" b="1" dirty="0">
                <a:latin typeface="+mn-lt"/>
              </a:rPr>
              <a:t>small </a:t>
            </a:r>
            <a:r>
              <a:rPr lang="en-US" dirty="0">
                <a:latin typeface="+mn-lt"/>
              </a:rPr>
              <a:t>machine learning.</a:t>
            </a: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E02CE-78DC-C84E-90C6-8C48C38FA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636" y="2204864"/>
            <a:ext cx="9360728" cy="28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18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dirty="0"/>
              <a:t>Synchronous replica benchmark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882A3C-8B3B-2243-AB99-7A7BF1052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658" y="1002082"/>
            <a:ext cx="7908684" cy="528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14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dirty="0"/>
              <a:t>Image classification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BFA86-DA40-F94C-9686-0F69314B9E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964" y="1806571"/>
            <a:ext cx="11890071" cy="324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40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845C43-B107-294E-8CFF-C690BB878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DDDE5C-C3B4-BD47-B404-698399CAE2F1}"/>
              </a:ext>
            </a:extLst>
          </p:cNvPr>
          <p:cNvSpPr/>
          <p:nvPr/>
        </p:nvSpPr>
        <p:spPr>
          <a:xfrm>
            <a:off x="6479484" y="-31468"/>
            <a:ext cx="2360712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C566F4-651E-0A44-A4FD-FEC0A610E172}"/>
              </a:ext>
            </a:extLst>
          </p:cNvPr>
          <p:cNvSpPr/>
          <p:nvPr/>
        </p:nvSpPr>
        <p:spPr>
          <a:xfrm>
            <a:off x="6631884" y="120932"/>
            <a:ext cx="5296764" cy="1176958"/>
          </a:xfrm>
          <a:prstGeom prst="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583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dirty="0">
                <a:cs typeface="Arial" panose="020B0604020202020204" pitchFamily="34" charset="0"/>
              </a:rPr>
              <a:t>Demo</a:t>
            </a:r>
            <a:r>
              <a:rPr lang="zh-CN" altLang="en-US" dirty="0">
                <a:cs typeface="Arial" panose="020B0604020202020204" pitchFamily="34" charset="0"/>
              </a:rPr>
              <a:t> </a:t>
            </a:r>
            <a:r>
              <a:rPr lang="en-US" altLang="zh-CN" dirty="0">
                <a:cs typeface="Arial" panose="020B0604020202020204" pitchFamily="34" charset="0"/>
              </a:rPr>
              <a:t>1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437" y="1095374"/>
            <a:ext cx="11523133" cy="5487992"/>
          </a:xfrm>
        </p:spPr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Single-machine benchmarks</a:t>
            </a:r>
          </a:p>
          <a:p>
            <a:pPr lvl="1"/>
            <a:r>
              <a:rPr lang="en-US" dirty="0">
                <a:latin typeface="+mn-lt"/>
                <a:cs typeface="Arial" panose="020B0604020202020204" pitchFamily="34" charset="0"/>
              </a:rPr>
              <a:t>CPU: eight-core Intel Xeon Silver 4410 CPU @ 2.10GHz</a:t>
            </a:r>
          </a:p>
          <a:p>
            <a:pPr lvl="1"/>
            <a:r>
              <a:rPr lang="en-US" dirty="0">
                <a:latin typeface="+mn-lt"/>
                <a:cs typeface="Arial" panose="020B0604020202020204" pitchFamily="34" charset="0"/>
              </a:rPr>
              <a:t>GPU: GeForce RTX 2080</a:t>
            </a:r>
          </a:p>
          <a:p>
            <a:endParaRPr lang="en-US" dirty="0">
              <a:latin typeface="+mn-lt"/>
              <a:cs typeface="Arial" panose="020B0604020202020204" pitchFamily="34" charset="0"/>
            </a:endParaRPr>
          </a:p>
          <a:p>
            <a:endParaRPr lang="en-US" dirty="0">
              <a:latin typeface="+mn-lt"/>
              <a:cs typeface="Arial" panose="020B0604020202020204" pitchFamily="34" charset="0"/>
            </a:endParaRPr>
          </a:p>
          <a:p>
            <a:endParaRPr lang="en-US" dirty="0">
              <a:latin typeface="+mn-lt"/>
              <a:cs typeface="Arial" panose="020B0604020202020204" pitchFamily="34" charset="0"/>
            </a:endParaRPr>
          </a:p>
          <a:p>
            <a:pPr lvl="1"/>
            <a:endParaRPr lang="en-US" dirty="0">
              <a:latin typeface="+mn-lt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+mn-lt"/>
                <a:cs typeface="Arial" panose="020B0604020202020204" pitchFamily="34" charset="0"/>
              </a:rPr>
              <a:t>The former time represents the forward pass time and the latter one represents the backward pass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格 2">
                <a:extLst>
                  <a:ext uri="{FF2B5EF4-FFF2-40B4-BE49-F238E27FC236}">
                    <a16:creationId xmlns:a16="http://schemas.microsoft.com/office/drawing/2014/main" id="{2A622D9A-BFCD-4B1F-85B1-80BD080D52D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844800" y="2924944"/>
              <a:ext cx="6502400" cy="21031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25581292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961273315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1437178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022419234"/>
                        </a:ext>
                      </a:extLst>
                    </a:gridCol>
                  </a:tblGrid>
                  <a:tr h="298832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Library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Training step time(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oMath>
                          </a14:m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71531403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AlexNet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Overfeat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GoogleNet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655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Caffe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210/430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188/381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226/526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09972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Torch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135/265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125/231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201/327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44170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Tensorflow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130/140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120/150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210/220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528585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格 2">
                <a:extLst>
                  <a:ext uri="{FF2B5EF4-FFF2-40B4-BE49-F238E27FC236}">
                    <a16:creationId xmlns:a16="http://schemas.microsoft.com/office/drawing/2014/main" id="{2A622D9A-BFCD-4B1F-85B1-80BD080D52D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0894261"/>
                  </p:ext>
                </p:extLst>
              </p:nvPr>
            </p:nvGraphicFramePr>
            <p:xfrm>
              <a:off x="2844800" y="2924944"/>
              <a:ext cx="6502400" cy="21031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2255812928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961273315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14371784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3022419234"/>
                        </a:ext>
                      </a:extLst>
                    </a:gridCol>
                  </a:tblGrid>
                  <a:tr h="420624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</a:pPr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Library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3458" t="-7246" r="-499" b="-43043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71531403"/>
                      </a:ext>
                    </a:extLst>
                  </a:tr>
                  <a:tr h="420624"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AlexNet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Overfeat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GoogleNet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655446"/>
                      </a:ext>
                    </a:extLst>
                  </a:tr>
                  <a:tr h="4206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Caffe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210/430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188/381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226/526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09972422"/>
                      </a:ext>
                    </a:extLst>
                  </a:tr>
                  <a:tr h="4206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Torch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135/265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125/231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201/327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4417014"/>
                      </a:ext>
                    </a:extLst>
                  </a:tr>
                  <a:tr h="4206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/>
                            <a:t>Tensorflow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130/140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120/150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210/220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5285857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45059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dirty="0"/>
              <a:t>W</a:t>
            </a:r>
            <a:r>
              <a:rPr lang="en-US" altLang="zh-CN" dirty="0"/>
              <a:t>orkflow of training model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433" y="1072513"/>
            <a:ext cx="11523133" cy="509873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780C0D9-AC6B-4D45-8836-CD98C74F1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761" y="764655"/>
            <a:ext cx="5617820" cy="609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172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altLang="zh-CN" dirty="0">
                <a:cs typeface="Arial" panose="020B0604020202020204" pitchFamily="34" charset="0"/>
              </a:rPr>
              <a:t>Demo</a:t>
            </a:r>
            <a:r>
              <a:rPr lang="zh-CN" altLang="en-US" dirty="0">
                <a:cs typeface="Arial" panose="020B0604020202020204" pitchFamily="34" charset="0"/>
              </a:rPr>
              <a:t> </a:t>
            </a:r>
            <a:r>
              <a:rPr lang="en-US" altLang="zh-CN" dirty="0">
                <a:cs typeface="Arial" panose="020B0604020202020204" pitchFamily="34" charset="0"/>
              </a:rPr>
              <a:t>1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Single-machine benchmarks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8A43FBF-EA13-480E-89CC-0A7D09E09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30" y="2019358"/>
            <a:ext cx="5261989" cy="394649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C5EAD21-3988-48CB-8B2D-B0C3E7661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984" y="2012482"/>
            <a:ext cx="5261989" cy="39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dirty="0"/>
              <a:t>Demo 2 - Distributed TensorFlow test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Trains a simple sigmoid neural network on MNIST.</a:t>
            </a:r>
          </a:p>
          <a:p>
            <a:pPr lvl="1"/>
            <a:r>
              <a:rPr lang="en-US" dirty="0">
                <a:latin typeface="+mn-lt"/>
              </a:rPr>
              <a:t>Case 1 ----- 1 parameter server, 1 worker, single machine, 20 epochs.</a:t>
            </a:r>
          </a:p>
          <a:p>
            <a:pPr lvl="1"/>
            <a:r>
              <a:rPr lang="en-US" dirty="0">
                <a:latin typeface="+mn-lt"/>
              </a:rPr>
              <a:t>Case 2 ----- 1 parameter server, 1 worker, single machine, 60 epochs.</a:t>
            </a:r>
          </a:p>
          <a:p>
            <a:pPr lvl="1"/>
            <a:r>
              <a:rPr lang="en-US" dirty="0">
                <a:latin typeface="+mn-lt"/>
              </a:rPr>
              <a:t>Case 3 ----- 1 parameter server, 3 worker, single machine, 20 epochs.</a:t>
            </a:r>
          </a:p>
          <a:p>
            <a:pPr lvl="1"/>
            <a:r>
              <a:rPr lang="en-US" dirty="0">
                <a:latin typeface="+mn-lt"/>
              </a:rPr>
              <a:t>Case 4 ----- 1 parameter server, 3 worker, four machines, 20 epochs.</a:t>
            </a:r>
          </a:p>
          <a:p>
            <a:r>
              <a:rPr lang="en-US" dirty="0">
                <a:latin typeface="+mn-lt"/>
              </a:rPr>
              <a:t>The goal was not to achieve high accuracy but to get to know TensorFlow.</a:t>
            </a:r>
          </a:p>
        </p:txBody>
      </p:sp>
    </p:spTree>
    <p:extLst>
      <p:ext uri="{BB962C8B-B14F-4D97-AF65-F5344CB8AC3E}">
        <p14:creationId xmlns:p14="http://schemas.microsoft.com/office/powerpoint/2010/main" val="2132562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Case 1: 1 </a:t>
            </a:r>
            <a:r>
              <a:rPr lang="en-US" sz="2400" dirty="0" err="1">
                <a:latin typeface="+mn-lt"/>
              </a:rPr>
              <a:t>ps</a:t>
            </a:r>
            <a:r>
              <a:rPr lang="en-US" sz="2400" dirty="0">
                <a:latin typeface="+mn-lt"/>
              </a:rPr>
              <a:t>, 1 worker, single machine, 20 epochs.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>
              <a:latin typeface="Time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6C86C2-D5E4-FB4E-9CBE-90529533F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3893"/>
            <a:ext cx="12191999" cy="619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095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Case 2: 1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1 worker, single machine, 60 epochs.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B14788-2AF2-1142-88F7-2D1C1A9A9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3894"/>
            <a:ext cx="12191999" cy="619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17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060" y="56929"/>
            <a:ext cx="11521280" cy="576064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Case 3: 1 </a:t>
            </a:r>
            <a:r>
              <a:rPr lang="en-US" sz="2400" dirty="0" err="1">
                <a:latin typeface="+mn-lt"/>
              </a:rPr>
              <a:t>ps</a:t>
            </a:r>
            <a:r>
              <a:rPr lang="en-US" sz="2400" dirty="0">
                <a:latin typeface="+mn-lt"/>
              </a:rPr>
              <a:t>, 3 worker, single machine, 20 epochs.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F78B3-3FAC-9D4C-B8C1-C18FEDA4AB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3893"/>
            <a:ext cx="12192000" cy="619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32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7" y="44057"/>
            <a:ext cx="11521280" cy="576064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Case 4: 1 </a:t>
            </a:r>
            <a:r>
              <a:rPr lang="en-US" sz="2400" dirty="0" err="1">
                <a:latin typeface="+mn-lt"/>
              </a:rPr>
              <a:t>ps</a:t>
            </a:r>
            <a:r>
              <a:rPr lang="en-US" sz="2400" dirty="0">
                <a:latin typeface="+mn-lt"/>
              </a:rPr>
              <a:t>, 3 worker, four machines, 20 epochs.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A98244-A612-0846-A04D-452F05BFCA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>
              <a:latin typeface="Times" pitchFamily="2" charset="0"/>
            </a:endParaRPr>
          </a:p>
          <a:p>
            <a:endParaRPr lang="en-US" dirty="0">
              <a:latin typeface="Times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04217B-8FFF-6F49-98A6-9D13B6CDCD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0121"/>
            <a:ext cx="12192000" cy="633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767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End</a:t>
            </a:r>
            <a:endParaRPr 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D382119-80E5-AB4E-95D3-7A85E6F6D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556792"/>
            <a:ext cx="4876800" cy="48768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BF0E34E-0698-AD4F-A576-10B609AF919B}"/>
              </a:ext>
            </a:extLst>
          </p:cNvPr>
          <p:cNvSpPr txBox="1"/>
          <p:nvPr/>
        </p:nvSpPr>
        <p:spPr>
          <a:xfrm>
            <a:off x="5270036" y="1233626"/>
            <a:ext cx="1651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/>
              <a:t>Thanks!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873323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12730</TotalTime>
  <Words>3167</Words>
  <Application>Microsoft Macintosh PowerPoint</Application>
  <PresentationFormat>宽屏</PresentationFormat>
  <Paragraphs>250</Paragraphs>
  <Slides>37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4" baseType="lpstr">
      <vt:lpstr>-apple-system</vt:lpstr>
      <vt:lpstr>DengXian</vt:lpstr>
      <vt:lpstr>微软雅黑</vt:lpstr>
      <vt:lpstr>AdobeSongStd-Light-Identity-H</vt:lpstr>
      <vt:lpstr>CMMI10</vt:lpstr>
      <vt:lpstr>LMRoman10-Regular-Identity-H</vt:lpstr>
      <vt:lpstr>PingFang SC</vt:lpstr>
      <vt:lpstr>Arial</vt:lpstr>
      <vt:lpstr>Calibri</vt:lpstr>
      <vt:lpstr>Cambria Math</vt:lpstr>
      <vt:lpstr>Candara</vt:lpstr>
      <vt:lpstr>Consolas</vt:lpstr>
      <vt:lpstr>Helvetica</vt:lpstr>
      <vt:lpstr>Monaco</vt:lpstr>
      <vt:lpstr>Times</vt:lpstr>
      <vt:lpstr>Wingdings</vt:lpstr>
      <vt:lpstr>Office 主题​​</vt:lpstr>
      <vt:lpstr>TensorFlow: A System for Large-Scale Machine Learning</vt:lpstr>
      <vt:lpstr>Background</vt:lpstr>
      <vt:lpstr>DistBelief</vt:lpstr>
      <vt:lpstr>Parameter server architecture</vt:lpstr>
      <vt:lpstr>Limitation</vt:lpstr>
      <vt:lpstr>Related work</vt:lpstr>
      <vt:lpstr>Design</vt:lpstr>
      <vt:lpstr>Design principles</vt:lpstr>
      <vt:lpstr>Dataflow graph</vt:lpstr>
      <vt:lpstr>Dataflow graph elements</vt:lpstr>
      <vt:lpstr>Dataflow graph elements</vt:lpstr>
      <vt:lpstr>Dataflow graph elements</vt:lpstr>
      <vt:lpstr>Dataflow graph elements</vt:lpstr>
      <vt:lpstr>Partial and concurrent execution / distribution execution</vt:lpstr>
      <vt:lpstr>Dynamic control flow</vt:lpstr>
      <vt:lpstr>Case Studies</vt:lpstr>
      <vt:lpstr>Differentiation</vt:lpstr>
      <vt:lpstr>Optimization</vt:lpstr>
      <vt:lpstr>Training very large models</vt:lpstr>
      <vt:lpstr>Fault tolerance</vt:lpstr>
      <vt:lpstr>Synchronous replica coordination</vt:lpstr>
      <vt:lpstr>Implementation</vt:lpstr>
      <vt:lpstr>Implementation</vt:lpstr>
      <vt:lpstr>Evaluation</vt:lpstr>
      <vt:lpstr>Single machine</vt:lpstr>
      <vt:lpstr>Synchronous replica benchmark</vt:lpstr>
      <vt:lpstr>Image classification</vt:lpstr>
      <vt:lpstr>Demo</vt:lpstr>
      <vt:lpstr>Demo 1</vt:lpstr>
      <vt:lpstr>Workflow of training model</vt:lpstr>
      <vt:lpstr>Demo 1</vt:lpstr>
      <vt:lpstr>Demo 2 - Distributed TensorFlow test</vt:lpstr>
      <vt:lpstr>Case 1: 1 ps, 1 worker, single machine, 20 epochs. </vt:lpstr>
      <vt:lpstr>Case 2: 1 ps, 1 worker, single machine, 60 epochs. </vt:lpstr>
      <vt:lpstr>Case 3: 1 ps, 3 worker, single machine, 20 epochs.</vt:lpstr>
      <vt:lpstr>Case 4: 1 ps, 3 worker, four machines, 20 epochs.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沈 斯杰</cp:lastModifiedBy>
  <cp:revision>901</cp:revision>
  <cp:lastPrinted>2016-06-13T07:55:34Z</cp:lastPrinted>
  <dcterms:created xsi:type="dcterms:W3CDTF">2017-05-20T06:53:59Z</dcterms:created>
  <dcterms:modified xsi:type="dcterms:W3CDTF">2021-04-27T01:37:25Z</dcterms:modified>
</cp:coreProperties>
</file>