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9"/>
  </p:notesMasterIdLst>
  <p:handoutMasterIdLst>
    <p:handoutMasterId r:id="rId60"/>
  </p:handoutMasterIdLst>
  <p:sldIdLst>
    <p:sldId id="256" r:id="rId2"/>
    <p:sldId id="261" r:id="rId3"/>
    <p:sldId id="262" r:id="rId4"/>
    <p:sldId id="286" r:id="rId5"/>
    <p:sldId id="285" r:id="rId6"/>
    <p:sldId id="287" r:id="rId7"/>
    <p:sldId id="290" r:id="rId8"/>
    <p:sldId id="291" r:id="rId9"/>
    <p:sldId id="288" r:id="rId10"/>
    <p:sldId id="293" r:id="rId11"/>
    <p:sldId id="292" r:id="rId12"/>
    <p:sldId id="295" r:id="rId13"/>
    <p:sldId id="294" r:id="rId14"/>
    <p:sldId id="264" r:id="rId15"/>
    <p:sldId id="265" r:id="rId16"/>
    <p:sldId id="296" r:id="rId17"/>
    <p:sldId id="297" r:id="rId18"/>
    <p:sldId id="298" r:id="rId19"/>
    <p:sldId id="299" r:id="rId20"/>
    <p:sldId id="301" r:id="rId21"/>
    <p:sldId id="300" r:id="rId22"/>
    <p:sldId id="266" r:id="rId23"/>
    <p:sldId id="270" r:id="rId24"/>
    <p:sldId id="322" r:id="rId25"/>
    <p:sldId id="323" r:id="rId26"/>
    <p:sldId id="327" r:id="rId27"/>
    <p:sldId id="324" r:id="rId28"/>
    <p:sldId id="320" r:id="rId29"/>
    <p:sldId id="321" r:id="rId30"/>
    <p:sldId id="325" r:id="rId31"/>
    <p:sldId id="328" r:id="rId32"/>
    <p:sldId id="336" r:id="rId33"/>
    <p:sldId id="337" r:id="rId34"/>
    <p:sldId id="343" r:id="rId35"/>
    <p:sldId id="338" r:id="rId36"/>
    <p:sldId id="344" r:id="rId37"/>
    <p:sldId id="339" r:id="rId38"/>
    <p:sldId id="340" r:id="rId39"/>
    <p:sldId id="341" r:id="rId40"/>
    <p:sldId id="348" r:id="rId41"/>
    <p:sldId id="345" r:id="rId42"/>
    <p:sldId id="346" r:id="rId43"/>
    <p:sldId id="347" r:id="rId44"/>
    <p:sldId id="273" r:id="rId45"/>
    <p:sldId id="275" r:id="rId46"/>
    <p:sldId id="274" r:id="rId47"/>
    <p:sldId id="276" r:id="rId48"/>
    <p:sldId id="349" r:id="rId49"/>
    <p:sldId id="351" r:id="rId50"/>
    <p:sldId id="350" r:id="rId51"/>
    <p:sldId id="352" r:id="rId52"/>
    <p:sldId id="353" r:id="rId53"/>
    <p:sldId id="354" r:id="rId54"/>
    <p:sldId id="355" r:id="rId55"/>
    <p:sldId id="357" r:id="rId56"/>
    <p:sldId id="358" r:id="rId57"/>
    <p:sldId id="282" r:id="rId5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B1D8"/>
    <a:srgbClr val="3F6E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002" autoAdjust="0"/>
    <p:restoredTop sz="70869" autoAdjust="0"/>
  </p:normalViewPr>
  <p:slideViewPr>
    <p:cSldViewPr snapToGrid="0">
      <p:cViewPr varScale="1">
        <p:scale>
          <a:sx n="57" d="100"/>
          <a:sy n="57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496" y="5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Predicted</c:v>
                </c:pt>
              </c:strCache>
            </c:strRef>
          </c:tx>
          <c:marker>
            <c:symbol val="none"/>
          </c:marker>
          <c:xVal>
            <c:numRef>
              <c:f>Sheet1!$A$2:$A$16</c:f>
              <c:numCache>
                <c:formatCode>General</c:formatCode>
                <c:ptCount val="15"/>
                <c:pt idx="0">
                  <c:v>6</c:v>
                </c:pt>
                <c:pt idx="1">
                  <c:v>10</c:v>
                </c:pt>
                <c:pt idx="2">
                  <c:v>14</c:v>
                </c:pt>
                <c:pt idx="3">
                  <c:v>18</c:v>
                </c:pt>
                <c:pt idx="4">
                  <c:v>22</c:v>
                </c:pt>
                <c:pt idx="5">
                  <c:v>26</c:v>
                </c:pt>
                <c:pt idx="6">
                  <c:v>30</c:v>
                </c:pt>
                <c:pt idx="7">
                  <c:v>34</c:v>
                </c:pt>
                <c:pt idx="8">
                  <c:v>38</c:v>
                </c:pt>
                <c:pt idx="9">
                  <c:v>42</c:v>
                </c:pt>
                <c:pt idx="10">
                  <c:v>46</c:v>
                </c:pt>
                <c:pt idx="11">
                  <c:v>50</c:v>
                </c:pt>
                <c:pt idx="12">
                  <c:v>54</c:v>
                </c:pt>
                <c:pt idx="13">
                  <c:v>58</c:v>
                </c:pt>
                <c:pt idx="14">
                  <c:v>66</c:v>
                </c:pt>
              </c:numCache>
            </c:numRef>
          </c:xVal>
          <c:yVal>
            <c:numRef>
              <c:f>Sheet1!$B$2:$B$16</c:f>
              <c:numCache>
                <c:formatCode>General</c:formatCode>
                <c:ptCount val="15"/>
                <c:pt idx="0">
                  <c:v>4.7489999999999997</c:v>
                </c:pt>
                <c:pt idx="1">
                  <c:v>6.8579999999999997</c:v>
                </c:pt>
                <c:pt idx="2">
                  <c:v>8.5429999999999993</c:v>
                </c:pt>
                <c:pt idx="3">
                  <c:v>9.9410000000000007</c:v>
                </c:pt>
                <c:pt idx="4">
                  <c:v>11.13</c:v>
                </c:pt>
                <c:pt idx="5">
                  <c:v>12.17</c:v>
                </c:pt>
                <c:pt idx="6">
                  <c:v>13.08</c:v>
                </c:pt>
                <c:pt idx="7">
                  <c:v>13.9</c:v>
                </c:pt>
                <c:pt idx="8">
                  <c:v>14.64</c:v>
                </c:pt>
                <c:pt idx="9">
                  <c:v>15.32</c:v>
                </c:pt>
                <c:pt idx="10">
                  <c:v>15.95</c:v>
                </c:pt>
                <c:pt idx="11">
                  <c:v>16.53</c:v>
                </c:pt>
                <c:pt idx="12">
                  <c:v>17.07</c:v>
                </c:pt>
                <c:pt idx="13">
                  <c:v>17.579999999999998</c:v>
                </c:pt>
                <c:pt idx="14">
                  <c:v>18.510000000000002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1B-42D7-BBB0-2B56446D4E50}"/>
            </c:ext>
          </c:extLst>
        </c:ser>
        <c:ser>
          <c:idx val="1"/>
          <c:order val="1"/>
          <c:tx>
            <c:strRef>
              <c:f>Table1[[#Headers],[Random]]</c:f>
              <c:strCache>
                <c:ptCount val="1"/>
                <c:pt idx="0">
                  <c:v>Random</c:v>
                </c:pt>
              </c:strCache>
            </c:strRef>
          </c:tx>
          <c:x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16</c:v>
                </c:pt>
                <c:pt idx="2">
                  <c:v>32</c:v>
                </c:pt>
                <c:pt idx="3">
                  <c:v>48</c:v>
                </c:pt>
                <c:pt idx="4">
                  <c:v>64</c:v>
                </c:pt>
              </c:numCache>
            </c:numRef>
          </c:xVal>
          <c:yVal>
            <c:numRef>
              <c:f>Sheet1!$D$2:$D$6</c:f>
              <c:numCache>
                <c:formatCode>General</c:formatCode>
                <c:ptCount val="5"/>
                <c:pt idx="0">
                  <c:v>5.7</c:v>
                </c:pt>
                <c:pt idx="1">
                  <c:v>8.9</c:v>
                </c:pt>
                <c:pt idx="2">
                  <c:v>12.79</c:v>
                </c:pt>
                <c:pt idx="3">
                  <c:v>15.27</c:v>
                </c:pt>
                <c:pt idx="4">
                  <c:v>17.079999999999998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1B-42D7-BBB0-2B56446D4E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61027064"/>
        <c:axId val="2061032696"/>
      </c:scatterChart>
      <c:valAx>
        <c:axId val="2061027064"/>
        <c:scaling>
          <c:orientation val="minMax"/>
          <c:max val="64"/>
          <c:min val="8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Number of Machines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61032696"/>
        <c:crosses val="autoZero"/>
        <c:crossBetween val="midCat"/>
      </c:valAx>
      <c:valAx>
        <c:axId val="2061032696"/>
        <c:scaling>
          <c:orientation val="minMax"/>
          <c:max val="20"/>
          <c:min val="2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 dirty="0"/>
                  <a:t>Exp. # of Machines Spanned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6.5789473684210497E-3"/>
              <c:y val="0.12297786146296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61027064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71214538400091298"/>
          <c:y val="0.43751548556430397"/>
          <c:w val="0.24679181406671999"/>
          <c:h val="0.198302362204724"/>
        </c:manualLayout>
      </c:layout>
      <c:overlay val="1"/>
      <c:txPr>
        <a:bodyPr rot="0" spcFirstLastPara="0" vertOverflow="ellipsis" vert="horz" wrap="square" anchor="ctr" anchorCtr="1"/>
        <a:lstStyle/>
        <a:p>
          <a:pPr>
            <a:defRPr lang="zh-CN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354723182966599"/>
          <c:y val="7.2015677094417405E-2"/>
          <c:w val="0.68891750680697605"/>
          <c:h val="0.69846355743993505"/>
        </c:manualLayout>
      </c:layout>
      <c:scatterChart>
        <c:scatterStyle val="lineMarker"/>
        <c:varyColors val="0"/>
        <c:ser>
          <c:idx val="2"/>
          <c:order val="0"/>
          <c:tx>
            <c:strRef>
              <c:f>Sheet1!$D$1</c:f>
              <c:strCache>
                <c:ptCount val="1"/>
                <c:pt idx="0">
                  <c:v>a = 1.8</c:v>
                </c:pt>
              </c:strCache>
            </c:strRef>
          </c:tx>
          <c:spPr>
            <a:ln w="73025" cap="rnd" cmpd="sng" algn="ctr">
              <a:solidFill>
                <a:schemeClr val="accent2"/>
              </a:solidFill>
              <a:prstDash val="solid"/>
              <a:round/>
            </a:ln>
          </c:spPr>
          <c:marker>
            <c:symbol val="none"/>
          </c:marker>
          <c:xVal>
            <c:numRef>
              <c:f>Sheet1!$A$2:$A$128</c:f>
              <c:numCache>
                <c:formatCode>General</c:formatCode>
                <c:ptCount val="127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6</c:v>
                </c:pt>
                <c:pt idx="5">
                  <c:v>7</c:v>
                </c:pt>
                <c:pt idx="6">
                  <c:v>8</c:v>
                </c:pt>
                <c:pt idx="7">
                  <c:v>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  <c:pt idx="11">
                  <c:v>13</c:v>
                </c:pt>
                <c:pt idx="12">
                  <c:v>14</c:v>
                </c:pt>
                <c:pt idx="13">
                  <c:v>15</c:v>
                </c:pt>
                <c:pt idx="14">
                  <c:v>16</c:v>
                </c:pt>
                <c:pt idx="15">
                  <c:v>17</c:v>
                </c:pt>
                <c:pt idx="16">
                  <c:v>18</c:v>
                </c:pt>
                <c:pt idx="17">
                  <c:v>19</c:v>
                </c:pt>
                <c:pt idx="18">
                  <c:v>20</c:v>
                </c:pt>
                <c:pt idx="19">
                  <c:v>21</c:v>
                </c:pt>
                <c:pt idx="20">
                  <c:v>22</c:v>
                </c:pt>
                <c:pt idx="21">
                  <c:v>23</c:v>
                </c:pt>
                <c:pt idx="22">
                  <c:v>24</c:v>
                </c:pt>
                <c:pt idx="23">
                  <c:v>25</c:v>
                </c:pt>
                <c:pt idx="24">
                  <c:v>26</c:v>
                </c:pt>
                <c:pt idx="25">
                  <c:v>27</c:v>
                </c:pt>
                <c:pt idx="26">
                  <c:v>28</c:v>
                </c:pt>
                <c:pt idx="27">
                  <c:v>29</c:v>
                </c:pt>
                <c:pt idx="28">
                  <c:v>30</c:v>
                </c:pt>
                <c:pt idx="29">
                  <c:v>31</c:v>
                </c:pt>
                <c:pt idx="30">
                  <c:v>32</c:v>
                </c:pt>
                <c:pt idx="31">
                  <c:v>33</c:v>
                </c:pt>
                <c:pt idx="32">
                  <c:v>34</c:v>
                </c:pt>
                <c:pt idx="33">
                  <c:v>35</c:v>
                </c:pt>
                <c:pt idx="34">
                  <c:v>36</c:v>
                </c:pt>
                <c:pt idx="35">
                  <c:v>37</c:v>
                </c:pt>
                <c:pt idx="36">
                  <c:v>38</c:v>
                </c:pt>
                <c:pt idx="37">
                  <c:v>39</c:v>
                </c:pt>
                <c:pt idx="38">
                  <c:v>40</c:v>
                </c:pt>
                <c:pt idx="39">
                  <c:v>41</c:v>
                </c:pt>
                <c:pt idx="40">
                  <c:v>42</c:v>
                </c:pt>
                <c:pt idx="41">
                  <c:v>43</c:v>
                </c:pt>
                <c:pt idx="42">
                  <c:v>44</c:v>
                </c:pt>
                <c:pt idx="43">
                  <c:v>45</c:v>
                </c:pt>
                <c:pt idx="44">
                  <c:v>46</c:v>
                </c:pt>
                <c:pt idx="45">
                  <c:v>47</c:v>
                </c:pt>
                <c:pt idx="46">
                  <c:v>48</c:v>
                </c:pt>
                <c:pt idx="47">
                  <c:v>49</c:v>
                </c:pt>
                <c:pt idx="48">
                  <c:v>50</c:v>
                </c:pt>
                <c:pt idx="49">
                  <c:v>51</c:v>
                </c:pt>
                <c:pt idx="50">
                  <c:v>52</c:v>
                </c:pt>
                <c:pt idx="51">
                  <c:v>53</c:v>
                </c:pt>
                <c:pt idx="52">
                  <c:v>54</c:v>
                </c:pt>
                <c:pt idx="53">
                  <c:v>55</c:v>
                </c:pt>
                <c:pt idx="54">
                  <c:v>56</c:v>
                </c:pt>
                <c:pt idx="55">
                  <c:v>57</c:v>
                </c:pt>
                <c:pt idx="56">
                  <c:v>58</c:v>
                </c:pt>
                <c:pt idx="57">
                  <c:v>59</c:v>
                </c:pt>
                <c:pt idx="58">
                  <c:v>60</c:v>
                </c:pt>
                <c:pt idx="59">
                  <c:v>61</c:v>
                </c:pt>
                <c:pt idx="60">
                  <c:v>62</c:v>
                </c:pt>
                <c:pt idx="61">
                  <c:v>63</c:v>
                </c:pt>
                <c:pt idx="62">
                  <c:v>64</c:v>
                </c:pt>
                <c:pt idx="63">
                  <c:v>65</c:v>
                </c:pt>
                <c:pt idx="64">
                  <c:v>66</c:v>
                </c:pt>
                <c:pt idx="65">
                  <c:v>67</c:v>
                </c:pt>
                <c:pt idx="66">
                  <c:v>68</c:v>
                </c:pt>
                <c:pt idx="67">
                  <c:v>69</c:v>
                </c:pt>
                <c:pt idx="68">
                  <c:v>70</c:v>
                </c:pt>
                <c:pt idx="69">
                  <c:v>71</c:v>
                </c:pt>
                <c:pt idx="70">
                  <c:v>72</c:v>
                </c:pt>
                <c:pt idx="71">
                  <c:v>73</c:v>
                </c:pt>
                <c:pt idx="72">
                  <c:v>74</c:v>
                </c:pt>
                <c:pt idx="73">
                  <c:v>75</c:v>
                </c:pt>
                <c:pt idx="74">
                  <c:v>76</c:v>
                </c:pt>
                <c:pt idx="75">
                  <c:v>77</c:v>
                </c:pt>
                <c:pt idx="76">
                  <c:v>78</c:v>
                </c:pt>
                <c:pt idx="77">
                  <c:v>79</c:v>
                </c:pt>
                <c:pt idx="78">
                  <c:v>80</c:v>
                </c:pt>
                <c:pt idx="79">
                  <c:v>81</c:v>
                </c:pt>
                <c:pt idx="80">
                  <c:v>82</c:v>
                </c:pt>
                <c:pt idx="81">
                  <c:v>83</c:v>
                </c:pt>
                <c:pt idx="82">
                  <c:v>84</c:v>
                </c:pt>
                <c:pt idx="83">
                  <c:v>85</c:v>
                </c:pt>
                <c:pt idx="84">
                  <c:v>86</c:v>
                </c:pt>
                <c:pt idx="85">
                  <c:v>87</c:v>
                </c:pt>
                <c:pt idx="86">
                  <c:v>88</c:v>
                </c:pt>
                <c:pt idx="87">
                  <c:v>89</c:v>
                </c:pt>
                <c:pt idx="88">
                  <c:v>90</c:v>
                </c:pt>
                <c:pt idx="89">
                  <c:v>91</c:v>
                </c:pt>
                <c:pt idx="90">
                  <c:v>92</c:v>
                </c:pt>
                <c:pt idx="91">
                  <c:v>93</c:v>
                </c:pt>
                <c:pt idx="92">
                  <c:v>94</c:v>
                </c:pt>
                <c:pt idx="93">
                  <c:v>95</c:v>
                </c:pt>
                <c:pt idx="94">
                  <c:v>96</c:v>
                </c:pt>
                <c:pt idx="95">
                  <c:v>97</c:v>
                </c:pt>
                <c:pt idx="96">
                  <c:v>98</c:v>
                </c:pt>
                <c:pt idx="97">
                  <c:v>99</c:v>
                </c:pt>
                <c:pt idx="98">
                  <c:v>100</c:v>
                </c:pt>
                <c:pt idx="99">
                  <c:v>101</c:v>
                </c:pt>
                <c:pt idx="100">
                  <c:v>102</c:v>
                </c:pt>
                <c:pt idx="101">
                  <c:v>103</c:v>
                </c:pt>
                <c:pt idx="102">
                  <c:v>104</c:v>
                </c:pt>
                <c:pt idx="103">
                  <c:v>105</c:v>
                </c:pt>
                <c:pt idx="104">
                  <c:v>106</c:v>
                </c:pt>
                <c:pt idx="105">
                  <c:v>107</c:v>
                </c:pt>
                <c:pt idx="106">
                  <c:v>108</c:v>
                </c:pt>
                <c:pt idx="107">
                  <c:v>109</c:v>
                </c:pt>
                <c:pt idx="108">
                  <c:v>110</c:v>
                </c:pt>
                <c:pt idx="109">
                  <c:v>111</c:v>
                </c:pt>
                <c:pt idx="110">
                  <c:v>112</c:v>
                </c:pt>
                <c:pt idx="111">
                  <c:v>113</c:v>
                </c:pt>
                <c:pt idx="112">
                  <c:v>114</c:v>
                </c:pt>
                <c:pt idx="113">
                  <c:v>115</c:v>
                </c:pt>
                <c:pt idx="114">
                  <c:v>116</c:v>
                </c:pt>
                <c:pt idx="115">
                  <c:v>117</c:v>
                </c:pt>
                <c:pt idx="116">
                  <c:v>118</c:v>
                </c:pt>
                <c:pt idx="117">
                  <c:v>119</c:v>
                </c:pt>
                <c:pt idx="118">
                  <c:v>120</c:v>
                </c:pt>
                <c:pt idx="119">
                  <c:v>121</c:v>
                </c:pt>
                <c:pt idx="120">
                  <c:v>122</c:v>
                </c:pt>
                <c:pt idx="121">
                  <c:v>123</c:v>
                </c:pt>
                <c:pt idx="122">
                  <c:v>124</c:v>
                </c:pt>
                <c:pt idx="123">
                  <c:v>125</c:v>
                </c:pt>
                <c:pt idx="124">
                  <c:v>126</c:v>
                </c:pt>
                <c:pt idx="125">
                  <c:v>127</c:v>
                </c:pt>
                <c:pt idx="126">
                  <c:v>128</c:v>
                </c:pt>
              </c:numCache>
            </c:numRef>
          </c:xVal>
          <c:yVal>
            <c:numRef>
              <c:f>Sheet1!$D$2:$D$128</c:f>
              <c:numCache>
                <c:formatCode>General</c:formatCode>
                <c:ptCount val="127"/>
                <c:pt idx="0">
                  <c:v>88.018000000000001</c:v>
                </c:pt>
                <c:pt idx="1">
                  <c:v>69.278000000000006</c:v>
                </c:pt>
                <c:pt idx="2">
                  <c:v>58.985999999999997</c:v>
                </c:pt>
                <c:pt idx="3">
                  <c:v>52.328000000000003</c:v>
                </c:pt>
                <c:pt idx="4">
                  <c:v>47.6</c:v>
                </c:pt>
                <c:pt idx="5">
                  <c:v>44.03</c:v>
                </c:pt>
                <c:pt idx="6">
                  <c:v>41.219000000000001</c:v>
                </c:pt>
                <c:pt idx="7">
                  <c:v>38.933999999999997</c:v>
                </c:pt>
                <c:pt idx="8">
                  <c:v>37.03</c:v>
                </c:pt>
                <c:pt idx="9">
                  <c:v>35.414000000000001</c:v>
                </c:pt>
                <c:pt idx="10">
                  <c:v>34.020000000000003</c:v>
                </c:pt>
                <c:pt idx="11">
                  <c:v>32.802</c:v>
                </c:pt>
                <c:pt idx="12">
                  <c:v>31.7259999999999</c:v>
                </c:pt>
                <c:pt idx="13">
                  <c:v>30.765999999999899</c:v>
                </c:pt>
                <c:pt idx="14">
                  <c:v>29.902999999999899</c:v>
                </c:pt>
                <c:pt idx="15">
                  <c:v>29.123000000000001</c:v>
                </c:pt>
                <c:pt idx="16">
                  <c:v>28.411999999999999</c:v>
                </c:pt>
                <c:pt idx="17">
                  <c:v>27.76</c:v>
                </c:pt>
                <c:pt idx="18">
                  <c:v>27.161000000000001</c:v>
                </c:pt>
                <c:pt idx="19">
                  <c:v>26.606999999999999</c:v>
                </c:pt>
                <c:pt idx="20">
                  <c:v>26.093</c:v>
                </c:pt>
                <c:pt idx="21">
                  <c:v>25.6140000000001</c:v>
                </c:pt>
                <c:pt idx="22">
                  <c:v>25.167000000000002</c:v>
                </c:pt>
                <c:pt idx="23">
                  <c:v>24.748000000000001</c:v>
                </c:pt>
                <c:pt idx="24">
                  <c:v>24.355</c:v>
                </c:pt>
                <c:pt idx="25">
                  <c:v>23.983999999999899</c:v>
                </c:pt>
                <c:pt idx="26">
                  <c:v>23.632999999999999</c:v>
                </c:pt>
                <c:pt idx="27">
                  <c:v>23.302</c:v>
                </c:pt>
                <c:pt idx="28">
                  <c:v>22.988</c:v>
                </c:pt>
                <c:pt idx="29">
                  <c:v>22.69</c:v>
                </c:pt>
                <c:pt idx="30">
                  <c:v>22.405999999999899</c:v>
                </c:pt>
                <c:pt idx="31">
                  <c:v>22.135000000000002</c:v>
                </c:pt>
                <c:pt idx="32">
                  <c:v>21.876999999999999</c:v>
                </c:pt>
                <c:pt idx="33">
                  <c:v>21.63</c:v>
                </c:pt>
                <c:pt idx="34">
                  <c:v>21.393999999999998</c:v>
                </c:pt>
                <c:pt idx="35">
                  <c:v>21.167000000000002</c:v>
                </c:pt>
                <c:pt idx="36">
                  <c:v>20.95</c:v>
                </c:pt>
                <c:pt idx="37">
                  <c:v>20.741</c:v>
                </c:pt>
                <c:pt idx="38">
                  <c:v>20.54</c:v>
                </c:pt>
                <c:pt idx="39">
                  <c:v>20.347000000000001</c:v>
                </c:pt>
                <c:pt idx="40">
                  <c:v>20.16</c:v>
                </c:pt>
                <c:pt idx="41">
                  <c:v>19.980999999999899</c:v>
                </c:pt>
                <c:pt idx="42">
                  <c:v>19.806999999999999</c:v>
                </c:pt>
                <c:pt idx="43">
                  <c:v>19.64</c:v>
                </c:pt>
                <c:pt idx="44">
                  <c:v>19.478000000000002</c:v>
                </c:pt>
                <c:pt idx="45">
                  <c:v>19.321000000000002</c:v>
                </c:pt>
                <c:pt idx="46">
                  <c:v>19.169</c:v>
                </c:pt>
                <c:pt idx="47">
                  <c:v>19.021999999999998</c:v>
                </c:pt>
                <c:pt idx="48">
                  <c:v>18.879000000000001</c:v>
                </c:pt>
                <c:pt idx="49">
                  <c:v>18.741</c:v>
                </c:pt>
                <c:pt idx="50">
                  <c:v>18.606000000000002</c:v>
                </c:pt>
                <c:pt idx="51">
                  <c:v>18.4759999999999</c:v>
                </c:pt>
                <c:pt idx="52">
                  <c:v>18.349</c:v>
                </c:pt>
                <c:pt idx="53">
                  <c:v>18.225000000000001</c:v>
                </c:pt>
                <c:pt idx="54">
                  <c:v>18.105</c:v>
                </c:pt>
                <c:pt idx="55">
                  <c:v>17.988</c:v>
                </c:pt>
                <c:pt idx="56">
                  <c:v>17.873999999999999</c:v>
                </c:pt>
                <c:pt idx="57">
                  <c:v>17.762999999999899</c:v>
                </c:pt>
                <c:pt idx="58">
                  <c:v>17.655000000000001</c:v>
                </c:pt>
                <c:pt idx="59">
                  <c:v>17.548999999999999</c:v>
                </c:pt>
                <c:pt idx="60">
                  <c:v>17.445999999999898</c:v>
                </c:pt>
                <c:pt idx="61">
                  <c:v>17.346</c:v>
                </c:pt>
                <c:pt idx="62">
                  <c:v>17.247</c:v>
                </c:pt>
                <c:pt idx="63">
                  <c:v>17.151</c:v>
                </c:pt>
                <c:pt idx="64">
                  <c:v>17.058</c:v>
                </c:pt>
                <c:pt idx="65">
                  <c:v>16.965999999999902</c:v>
                </c:pt>
                <c:pt idx="66">
                  <c:v>16.876000000000001</c:v>
                </c:pt>
                <c:pt idx="67">
                  <c:v>16.788</c:v>
                </c:pt>
                <c:pt idx="68">
                  <c:v>16.702000000000002</c:v>
                </c:pt>
                <c:pt idx="69">
                  <c:v>16.617999999999999</c:v>
                </c:pt>
                <c:pt idx="70">
                  <c:v>16.536000000000001</c:v>
                </c:pt>
                <c:pt idx="71">
                  <c:v>16.454999999999998</c:v>
                </c:pt>
                <c:pt idx="72">
                  <c:v>16.376000000000001</c:v>
                </c:pt>
                <c:pt idx="73">
                  <c:v>16.297999999999998</c:v>
                </c:pt>
                <c:pt idx="74">
                  <c:v>16.222000000000001</c:v>
                </c:pt>
                <c:pt idx="75">
                  <c:v>16.148</c:v>
                </c:pt>
                <c:pt idx="76">
                  <c:v>16.074999999999999</c:v>
                </c:pt>
                <c:pt idx="77">
                  <c:v>16.003</c:v>
                </c:pt>
                <c:pt idx="78">
                  <c:v>15.932</c:v>
                </c:pt>
                <c:pt idx="79">
                  <c:v>15.863</c:v>
                </c:pt>
                <c:pt idx="80">
                  <c:v>15.795</c:v>
                </c:pt>
                <c:pt idx="81">
                  <c:v>15.728999999999999</c:v>
                </c:pt>
                <c:pt idx="82">
                  <c:v>15.663</c:v>
                </c:pt>
                <c:pt idx="83">
                  <c:v>15.599</c:v>
                </c:pt>
                <c:pt idx="84">
                  <c:v>15.535</c:v>
                </c:pt>
                <c:pt idx="85">
                  <c:v>15.473000000000001</c:v>
                </c:pt>
                <c:pt idx="86">
                  <c:v>15.412000000000001</c:v>
                </c:pt>
                <c:pt idx="87">
                  <c:v>15.352</c:v>
                </c:pt>
                <c:pt idx="88">
                  <c:v>15.292999999999999</c:v>
                </c:pt>
                <c:pt idx="89">
                  <c:v>15.234</c:v>
                </c:pt>
                <c:pt idx="90">
                  <c:v>15.177</c:v>
                </c:pt>
                <c:pt idx="91">
                  <c:v>15.121</c:v>
                </c:pt>
                <c:pt idx="92">
                  <c:v>15.065</c:v>
                </c:pt>
                <c:pt idx="93">
                  <c:v>15.010999999999999</c:v>
                </c:pt>
                <c:pt idx="94">
                  <c:v>14.957000000000001</c:v>
                </c:pt>
                <c:pt idx="95">
                  <c:v>14.904</c:v>
                </c:pt>
                <c:pt idx="96">
                  <c:v>14.851000000000001</c:v>
                </c:pt>
                <c:pt idx="97">
                  <c:v>14.8</c:v>
                </c:pt>
                <c:pt idx="98">
                  <c:v>14.749000000000001</c:v>
                </c:pt>
                <c:pt idx="99">
                  <c:v>14.699</c:v>
                </c:pt>
                <c:pt idx="100">
                  <c:v>14.65</c:v>
                </c:pt>
                <c:pt idx="101">
                  <c:v>14.602</c:v>
                </c:pt>
                <c:pt idx="102">
                  <c:v>14.554</c:v>
                </c:pt>
                <c:pt idx="103">
                  <c:v>14.506</c:v>
                </c:pt>
                <c:pt idx="104">
                  <c:v>14.46</c:v>
                </c:pt>
                <c:pt idx="105">
                  <c:v>14.414</c:v>
                </c:pt>
                <c:pt idx="106">
                  <c:v>14.369</c:v>
                </c:pt>
                <c:pt idx="107">
                  <c:v>14.324</c:v>
                </c:pt>
                <c:pt idx="108">
                  <c:v>14.28</c:v>
                </c:pt>
                <c:pt idx="109">
                  <c:v>14.236000000000001</c:v>
                </c:pt>
                <c:pt idx="110">
                  <c:v>14.193</c:v>
                </c:pt>
                <c:pt idx="111">
                  <c:v>14.151</c:v>
                </c:pt>
                <c:pt idx="112">
                  <c:v>14.109</c:v>
                </c:pt>
                <c:pt idx="113">
                  <c:v>14.068</c:v>
                </c:pt>
                <c:pt idx="114">
                  <c:v>14.026999999999999</c:v>
                </c:pt>
                <c:pt idx="115">
                  <c:v>13.987</c:v>
                </c:pt>
                <c:pt idx="116">
                  <c:v>13.946999999999999</c:v>
                </c:pt>
                <c:pt idx="117">
                  <c:v>13.907999999999999</c:v>
                </c:pt>
                <c:pt idx="118">
                  <c:v>13.869</c:v>
                </c:pt>
                <c:pt idx="119">
                  <c:v>13.83</c:v>
                </c:pt>
                <c:pt idx="120">
                  <c:v>13.792999999999999</c:v>
                </c:pt>
                <c:pt idx="121">
                  <c:v>13.755000000000001</c:v>
                </c:pt>
                <c:pt idx="122">
                  <c:v>13.718</c:v>
                </c:pt>
                <c:pt idx="123">
                  <c:v>13.680999999999999</c:v>
                </c:pt>
                <c:pt idx="124">
                  <c:v>13.645</c:v>
                </c:pt>
                <c:pt idx="125">
                  <c:v>13.609</c:v>
                </c:pt>
                <c:pt idx="126">
                  <c:v>13.574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05C-4764-82B0-C6DA4B4772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109534536"/>
        <c:axId val="-2109574296"/>
      </c:scatterChart>
      <c:valAx>
        <c:axId val="-2109534536"/>
        <c:scaling>
          <c:orientation val="minMax"/>
        </c:scaling>
        <c:delete val="0"/>
        <c:axPos val="b"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Number of Machines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09574296"/>
        <c:crosses val="autoZero"/>
        <c:crossBetween val="midCat"/>
      </c:valAx>
      <c:valAx>
        <c:axId val="-2109574296"/>
        <c:scaling>
          <c:logBase val="10"/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Reduction in</a:t>
                </a:r>
                <a:br>
                  <a:rPr lang="en-US" dirty="0"/>
                </a:br>
                <a:r>
                  <a:rPr lang="en-US" dirty="0"/>
                  <a:t>Comm.</a:t>
                </a:r>
                <a:r>
                  <a:rPr lang="en-US" baseline="0" dirty="0"/>
                  <a:t> and Storage</a:t>
                </a:r>
              </a:p>
            </c:rich>
          </c:tx>
          <c:layout>
            <c:manualLayout>
              <c:xMode val="edge"/>
              <c:yMode val="edge"/>
              <c:x val="0"/>
              <c:y val="0.1273604381183119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09534536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24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248513807568901"/>
          <c:y val="4.1494284325697503E-2"/>
          <c:w val="0.64031181999685904"/>
          <c:h val="0.728735394784002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Random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PageRank</c:v>
                </c:pt>
                <c:pt idx="1">
                  <c:v>Collaborative Filtering</c:v>
                </c:pt>
                <c:pt idx="2">
                  <c:v>Shortest Path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3A-42EE-BFAA-5B895EBF3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Oblivious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PageRank</c:v>
                </c:pt>
                <c:pt idx="1">
                  <c:v>Collaborative Filtering</c:v>
                </c:pt>
                <c:pt idx="2">
                  <c:v>Shortest Path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0.78</c:v>
                </c:pt>
                <c:pt idx="1">
                  <c:v>0.6</c:v>
                </c:pt>
                <c:pt idx="2">
                  <c:v>0.81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3A-42EE-BFAA-5B895EBF35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Coordinated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Sheet1!$A$2:$A$4</c:f>
              <c:strCache>
                <c:ptCount val="3"/>
                <c:pt idx="0">
                  <c:v>PageRank</c:v>
                </c:pt>
                <c:pt idx="1">
                  <c:v>Collaborative Filtering</c:v>
                </c:pt>
                <c:pt idx="2">
                  <c:v>Shortest Path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0.55000000000000004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13A-42EE-BFAA-5B895EBF3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11859880"/>
        <c:axId val="-2112516808"/>
      </c:barChart>
      <c:catAx>
        <c:axId val="-21118598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spcFirstLastPara="0" vertOverflow="ellipsis" vert="horz" wrap="square" anchor="b" anchorCtr="0"/>
          <a:lstStyle/>
          <a:p>
            <a:pPr>
              <a:defRPr lang="zh-CN"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12516808"/>
        <c:crosses val="autoZero"/>
        <c:auto val="1"/>
        <c:lblAlgn val="ctr"/>
        <c:lblOffset val="100"/>
        <c:noMultiLvlLbl val="0"/>
      </c:catAx>
      <c:valAx>
        <c:axId val="-2112516808"/>
        <c:scaling>
          <c:orientation val="minMax"/>
          <c:max val="1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2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/>
                  <a:t>Runtime Relative</a:t>
                </a:r>
                <a:r>
                  <a:rPr lang="en-US" sz="2800" baseline="0" dirty="0"/>
                  <a:t> </a:t>
                </a:r>
                <a:br>
                  <a:rPr lang="en-US" sz="2800" baseline="0" dirty="0"/>
                </a:br>
                <a:r>
                  <a:rPr lang="en-US" sz="2800" dirty="0"/>
                  <a:t>to Random</a:t>
                </a:r>
              </a:p>
            </c:rich>
          </c:tx>
          <c:layout>
            <c:manualLayout>
              <c:xMode val="edge"/>
              <c:yMode val="edge"/>
              <c:x val="1.42450142450142E-3"/>
              <c:y val="0.10828595271537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21118598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958947439262402"/>
          <c:y val="8.0565639405718995E-2"/>
          <c:w val="0.221730152320704"/>
          <c:h val="0.296115051881855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txPr>
    <a:bodyPr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2C1FBA-CF23-45CA-A289-03E32D160964}" type="datetimeFigureOut">
              <a:rPr lang="zh-CN" altLang="en-US" smtClean="0"/>
              <a:t>2021/5/8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2B0C5-C56D-47E9-BCFE-D990A940F1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966BD8-0FC1-456F-BDC6-7D0CA8E36566}" type="datetimeFigureOut">
              <a:rPr lang="zh-CN" altLang="en-US" smtClean="0"/>
              <a:t>2021/5/8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CFC841-E2E1-4802-8701-94EA307E94B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传统的边划分把一个顶点及顶点的邻居信息交给一台机器处理：</a:t>
            </a:r>
            <a:endParaRPr kumimoji="1" lang="en-US" altLang="zh-CN" dirty="0"/>
          </a:p>
          <a:p>
            <a:r>
              <a:rPr kumimoji="1" lang="en-US" altLang="zh-CN" dirty="0"/>
              <a:t>1.</a:t>
            </a:r>
            <a:r>
              <a:rPr kumimoji="1" lang="zh-CN" altLang="en-US" dirty="0"/>
              <a:t>不同度数的顶点的计算量之间可能会有很大不同，导致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imbalance</a:t>
            </a:r>
            <a:r>
              <a:rPr kumimoji="1" lang="zh-CN" altLang="en-US" dirty="0"/>
              <a:t>。</a:t>
            </a:r>
            <a:endParaRPr kumimoji="1" lang="en-US" altLang="zh-CN" dirty="0"/>
          </a:p>
          <a:p>
            <a:r>
              <a:rPr kumimoji="1" lang="en-US" altLang="zh-CN" dirty="0"/>
              <a:t>2.</a:t>
            </a:r>
            <a:r>
              <a:rPr kumimoji="1" lang="zh-CN" altLang="en-US" dirty="0"/>
              <a:t>传统的图计算方法为了</a:t>
            </a:r>
            <a:r>
              <a:rPr kumimoji="1" lang="en-US" altLang="zh-CN" dirty="0"/>
              <a:t>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balance</a:t>
            </a:r>
            <a:r>
              <a:rPr kumimoji="1" lang="zh-CN" altLang="en-US" dirty="0"/>
              <a:t>和并行计算把图进行划分，这在自然图中会是一个巨大的挑战。</a:t>
            </a:r>
            <a:endParaRPr kumimoji="1" lang="en-US" altLang="zh-CN" dirty="0"/>
          </a:p>
          <a:p>
            <a:r>
              <a:rPr kumimoji="1" lang="en-US" altLang="zh-CN" dirty="0"/>
              <a:t>3.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Pregel</a:t>
            </a:r>
            <a:r>
              <a:rPr lang="zh-CN" altLang="e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，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它处理高纬度点的缺陷是单个</a:t>
            </a:r>
            <a:r>
              <a:rPr lang="en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worker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要发送大量消息给邻居节点。</a:t>
            </a:r>
            <a:endParaRPr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</a:t>
            </a: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单个机器存储点和邻居信息，高密度的点的存储会超过单机内存大小。</a:t>
            </a:r>
            <a:endParaRPr kumimoji="1" lang="en-US" altLang="zh-CN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kumimoji="1"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</a:t>
            </a:r>
            <a:r>
              <a:rPr kumimoji="1"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传统的并行计算是点与点之间的并行，高密度的点就会有很大延迟，带来性能瓶颈</a:t>
            </a:r>
            <a:endParaRPr kumimoji="1"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715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 err="1"/>
              <a:t>PowerGraph</a:t>
            </a:r>
            <a:r>
              <a:rPr kumimoji="1" lang="zh-CN" altLang="en-US" dirty="0"/>
              <a:t> </a:t>
            </a:r>
            <a:r>
              <a:rPr kumimoji="1" lang="en-US" altLang="zh-CN" dirty="0"/>
              <a:t>engine</a:t>
            </a:r>
            <a:r>
              <a:rPr kumimoji="1" lang="zh-CN" altLang="en-US" dirty="0"/>
              <a:t>缓存了上一个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步骤每一个顶点的计算结果</a:t>
            </a:r>
            <a:r>
              <a:rPr kumimoji="1" lang="en-US" altLang="zh-CN" dirty="0"/>
              <a:t>a</a:t>
            </a:r>
            <a:r>
              <a:rPr kumimoji="1" lang="zh-CN" altLang="en-US" dirty="0"/>
              <a:t>，并且会在</a:t>
            </a:r>
            <a:r>
              <a:rPr kumimoji="1" lang="en-US" altLang="zh-CN" dirty="0"/>
              <a:t>scatter</a:t>
            </a:r>
            <a:r>
              <a:rPr kumimoji="1" lang="zh-CN" altLang="en-US" dirty="0"/>
              <a:t>阶段动态的更新这个值，在执行阶段，如果</a:t>
            </a:r>
            <a:r>
              <a:rPr kumimoji="1" lang="en-US" altLang="zh-CN" dirty="0"/>
              <a:t>a</a:t>
            </a:r>
            <a:r>
              <a:rPr kumimoji="1" lang="zh-CN" altLang="en-US" dirty="0"/>
              <a:t>存在，那么就可以直接使用</a:t>
            </a:r>
            <a:r>
              <a:rPr kumimoji="1" lang="en-US" altLang="zh-CN" dirty="0"/>
              <a:t>a</a:t>
            </a:r>
            <a:r>
              <a:rPr kumimoji="1" lang="zh-CN" altLang="en-US" dirty="0"/>
              <a:t>，跳过</a:t>
            </a:r>
            <a:r>
              <a:rPr kumimoji="1" lang="en-US" altLang="zh-CN" dirty="0"/>
              <a:t>gather</a:t>
            </a:r>
            <a:r>
              <a:rPr kumimoji="1" lang="zh-CN" altLang="en-US" dirty="0"/>
              <a:t>阶段，节省计算资源。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2013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Arial" panose="020B0604020202020204" pitchFamily="34" charset="0"/>
              </a:rPr>
              <a:t>首先是对三种图抽象的比较：</a:t>
            </a:r>
            <a:endParaRPr lang="en-US" altLang="zh-CN" dirty="0">
              <a:effectLst/>
              <a:latin typeface="Arial" panose="020B0604020202020204" pitchFamily="34" charset="0"/>
            </a:endParaRPr>
          </a:p>
          <a:p>
            <a:r>
              <a:rPr lang="zh-CN" altLang="en-US" dirty="0">
                <a:effectLst/>
                <a:latin typeface="Arial" panose="020B0604020202020204" pitchFamily="34" charset="0"/>
              </a:rPr>
              <a:t>在图</a:t>
            </a:r>
            <a:r>
              <a:rPr lang="en-US" altLang="zh-CN" dirty="0">
                <a:effectLst/>
                <a:latin typeface="Arial" panose="020B0604020202020204" pitchFamily="34" charset="0"/>
              </a:rPr>
              <a:t>a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和图</a:t>
            </a:r>
            <a:r>
              <a:rPr lang="en-US" altLang="zh-CN" dirty="0">
                <a:effectLst/>
                <a:latin typeface="Arial" panose="020B0604020202020204" pitchFamily="34" charset="0"/>
              </a:rPr>
              <a:t>b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中，作者对工作不平衡程度进行了度量，</a:t>
            </a:r>
            <a:r>
              <a:rPr lang="en-US" altLang="zh-CN" dirty="0" err="1">
                <a:effectLst/>
                <a:latin typeface="Arial" panose="020B0604020202020204" pitchFamily="34" charset="0"/>
              </a:rPr>
              <a:t>PowerGraph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是最平衡的。</a:t>
            </a:r>
            <a:endParaRPr lang="en-US" altLang="zh-CN" dirty="0">
              <a:effectLst/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0893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 err="1"/>
              <a:t>c,d</a:t>
            </a:r>
            <a:r>
              <a:rPr lang="zh-CN" altLang="en-US" dirty="0"/>
              <a:t>两图是对通信量的评估，</a:t>
            </a:r>
            <a:r>
              <a:rPr lang="en-US" altLang="zh-CN" dirty="0" err="1"/>
              <a:t>PowerGraph</a:t>
            </a:r>
            <a:r>
              <a:rPr lang="zh-CN" altLang="en-US" dirty="0"/>
              <a:t>的通信量是最少的。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871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>
                <a:effectLst/>
                <a:latin typeface="Arial" panose="020B0604020202020204" pitchFamily="34" charset="0"/>
              </a:rPr>
              <a:t>作者对每次迭代时间也进行了评估，在低</a:t>
            </a:r>
            <a:r>
              <a:rPr lang="el-GR" altLang="zh-CN" dirty="0">
                <a:effectLst/>
                <a:latin typeface="Arial" panose="020B0604020202020204" pitchFamily="34" charset="0"/>
              </a:rPr>
              <a:t>α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图上，</a:t>
            </a:r>
            <a:r>
              <a:rPr lang="en-US" altLang="zh-CN" dirty="0" err="1">
                <a:effectLst/>
                <a:latin typeface="Arial" panose="020B0604020202020204" pitchFamily="34" charset="0"/>
              </a:rPr>
              <a:t>PowerGraph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明显优于</a:t>
            </a:r>
            <a:r>
              <a:rPr lang="en-US" altLang="zh-CN" dirty="0" err="1">
                <a:effectLst/>
                <a:latin typeface="Arial" panose="020B0604020202020204" pitchFamily="34" charset="0"/>
              </a:rPr>
              <a:t>GraphLab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和</a:t>
            </a:r>
            <a:r>
              <a:rPr lang="en-US" altLang="zh-CN" dirty="0">
                <a:effectLst/>
                <a:latin typeface="Arial" panose="020B0604020202020204" pitchFamily="34" charset="0"/>
              </a:rPr>
              <a:t>Pregel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96315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在同步的</a:t>
            </a:r>
            <a:r>
              <a:rPr lang="en-US" altLang="zh-CN" dirty="0" err="1"/>
              <a:t>PowerGraph</a:t>
            </a:r>
            <a:r>
              <a:rPr lang="zh-CN" altLang="en-US" dirty="0"/>
              <a:t>的实现中：</a:t>
            </a:r>
            <a:endParaRPr lang="en-US" altLang="zh-CN" dirty="0"/>
          </a:p>
          <a:p>
            <a:r>
              <a:rPr lang="zh-CN" altLang="en-US" dirty="0"/>
              <a:t>图</a:t>
            </a:r>
            <a:r>
              <a:rPr lang="en-US" altLang="zh-CN" dirty="0"/>
              <a:t>ab</a:t>
            </a:r>
            <a:r>
              <a:rPr lang="zh-CN" altLang="en-US" dirty="0"/>
              <a:t>，在不同数量的机器上，</a:t>
            </a:r>
            <a:r>
              <a:rPr lang="en-US" altLang="zh-CN" dirty="0"/>
              <a:t>coordinative</a:t>
            </a:r>
            <a:r>
              <a:rPr lang="zh-CN" altLang="en-US" dirty="0"/>
              <a:t>划分方式均取得了最优效果，包括迭代一次的速度最快以及迭代一次的通信量最少。</a:t>
            </a:r>
            <a:endParaRPr lang="en-US" altLang="zh-CN" dirty="0"/>
          </a:p>
          <a:p>
            <a:r>
              <a:rPr lang="zh-CN" altLang="en-US" dirty="0"/>
              <a:t>图</a:t>
            </a:r>
            <a:r>
              <a:rPr lang="en-US" altLang="zh-CN" dirty="0"/>
              <a:t>c</a:t>
            </a:r>
            <a:r>
              <a:rPr lang="zh-CN" altLang="en-US" dirty="0"/>
              <a:t>，随着迭代次数增加，每次迭代需要的时间变少，同时有缓存的方式迭代速度更快。</a:t>
            </a:r>
            <a:endParaRPr lang="en-US" altLang="zh-CN" dirty="0"/>
          </a:p>
          <a:p>
            <a:r>
              <a:rPr lang="zh-CN" altLang="en-US" dirty="0"/>
              <a:t>图</a:t>
            </a:r>
            <a:r>
              <a:rPr lang="en-US" altLang="zh-CN" dirty="0"/>
              <a:t>d</a:t>
            </a:r>
            <a:r>
              <a:rPr lang="zh-CN" altLang="en-US" dirty="0"/>
              <a:t>，对扩展性测试，他们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的实现展示了几乎最优的弱扩展性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0675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在异步的</a:t>
            </a:r>
            <a:r>
              <a:rPr lang="en-US" altLang="zh-CN" dirty="0" err="1"/>
              <a:t>PowerGraph</a:t>
            </a:r>
            <a:r>
              <a:rPr lang="zh-CN" altLang="en-US" dirty="0"/>
              <a:t>实现中，</a:t>
            </a:r>
            <a:r>
              <a:rPr lang="en-US" altLang="zh-CN" dirty="0"/>
              <a:t>coordinative</a:t>
            </a:r>
            <a:r>
              <a:rPr lang="zh-CN" altLang="en-US" dirty="0"/>
              <a:t>每秒用户操作数最多，</a:t>
            </a:r>
            <a:r>
              <a:rPr lang="en-US" altLang="zh-CN" dirty="0"/>
              <a:t>random</a:t>
            </a:r>
            <a:r>
              <a:rPr lang="zh-CN" altLang="en-US" dirty="0"/>
              <a:t>最少；同时有</a:t>
            </a:r>
            <a:r>
              <a:rPr lang="en-US" altLang="zh-CN" dirty="0"/>
              <a:t>cache</a:t>
            </a:r>
            <a:r>
              <a:rPr lang="zh-CN" altLang="en-US" dirty="0"/>
              <a:t>的情况下操作数会少很多。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1656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dirty="0">
                <a:effectLst/>
                <a:latin typeface="Arial" panose="020B0604020202020204" pitchFamily="34" charset="0"/>
              </a:rPr>
              <a:t>cd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，</a:t>
            </a:r>
            <a:r>
              <a:rPr lang="zh-CN" altLang="en-US" dirty="0"/>
              <a:t>作者评估了异步实现和异步可串行化实现在图着色问题上的表现，</a:t>
            </a:r>
            <a:r>
              <a:rPr lang="zh-CN" altLang="en-US" dirty="0">
                <a:effectLst/>
                <a:latin typeface="Arial" panose="020B0604020202020204" pitchFamily="34" charset="0"/>
              </a:rPr>
              <a:t>异步实现要比异步可串行化的实现运行速度快，但是会因为缺乏一致性而引入较多的冲突边。</a:t>
            </a:r>
            <a:endParaRPr lang="en-US" altLang="zh-CN" dirty="0"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  <a:p>
            <a:r>
              <a:rPr lang="en-US" altLang="zh-CN" dirty="0"/>
              <a:t>ab</a:t>
            </a:r>
            <a:r>
              <a:rPr lang="zh-CN" altLang="en-US" dirty="0"/>
              <a:t>，作者评估了异步实现和异步可串行化实现在</a:t>
            </a:r>
            <a:r>
              <a:rPr lang="en-US" altLang="zh-CN" dirty="0"/>
              <a:t>ALS</a:t>
            </a:r>
            <a:r>
              <a:rPr lang="zh-CN" altLang="en-US" dirty="0"/>
              <a:t>算法上的性能表现，实验表明，相比于异步的实现，异步可串行化的实现吞吐量会更低，但是收敛速度更快。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6332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作者对一些机器学习、数据挖掘方面的算法进行了性能测试，</a:t>
            </a:r>
            <a:r>
              <a:rPr lang="en-US" altLang="zh-CN" dirty="0" err="1"/>
              <a:t>PowerGraph</a:t>
            </a:r>
            <a:r>
              <a:rPr lang="zh-CN" altLang="en-US" dirty="0"/>
              <a:t>相比于</a:t>
            </a:r>
            <a:r>
              <a:rPr lang="en-US" altLang="zh-CN" dirty="0"/>
              <a:t>Hadoop</a:t>
            </a:r>
            <a:r>
              <a:rPr lang="zh-CN" altLang="en-US" dirty="0"/>
              <a:t>、</a:t>
            </a:r>
            <a:r>
              <a:rPr lang="en-US" altLang="zh-CN" dirty="0"/>
              <a:t>Spark</a:t>
            </a:r>
            <a:r>
              <a:rPr lang="zh-CN" altLang="en-US" dirty="0"/>
              <a:t>等要快得多。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5994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简单总结一下，本文提出了一种新的图抽象</a:t>
            </a:r>
            <a:r>
              <a:rPr lang="en-US" altLang="zh-CN" dirty="0" err="1"/>
              <a:t>PowerGraph</a:t>
            </a:r>
            <a:r>
              <a:rPr lang="zh-CN" altLang="en-US" dirty="0"/>
              <a:t>，并与两种常用的图形并行系统</a:t>
            </a:r>
            <a:r>
              <a:rPr lang="en-US" altLang="zh-CN" dirty="0"/>
              <a:t>Pregel</a:t>
            </a:r>
            <a:r>
              <a:rPr lang="zh-CN" altLang="en-US" dirty="0"/>
              <a:t>、</a:t>
            </a:r>
            <a:r>
              <a:rPr lang="en-US" altLang="zh-CN" dirty="0" err="1"/>
              <a:t>GraphLab</a:t>
            </a:r>
            <a:r>
              <a:rPr lang="zh-CN" altLang="en-US" dirty="0"/>
              <a:t>进行了比较，然后给出了三种</a:t>
            </a:r>
            <a:r>
              <a:rPr lang="en-US" altLang="zh-CN" dirty="0" err="1"/>
              <a:t>PowerGraph</a:t>
            </a:r>
            <a:r>
              <a:rPr lang="zh-CN" altLang="en-US"/>
              <a:t>的实现方式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88270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从一个实例到两个实例转变中，时间消耗增加很多。此时由于引入了数据传输的时间消耗。</a:t>
            </a:r>
            <a:endParaRPr lang="en-US" altLang="zh-CN" dirty="0"/>
          </a:p>
          <a:p>
            <a:r>
              <a:rPr lang="zh-CN" altLang="en-US" dirty="0"/>
              <a:t>而从两个实例到三个实例转变中，时间消耗却变少了。此时由于传输的数据量基本不变，引入分布式计算有效减少了计算时间。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840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可以看到涂色任务得到的结果也基本是一样的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97239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下面我们基于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CFC841-E2E1-4802-8701-94EA307E94B0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120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4149566"/>
            <a:ext cx="7886700" cy="89951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48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628650" y="5114029"/>
            <a:ext cx="7886700" cy="604299"/>
          </a:xfrm>
        </p:spPr>
        <p:txBody>
          <a:bodyPr anchor="ctr">
            <a:noAutofit/>
          </a:bodyPr>
          <a:lstStyle>
            <a:lvl1pPr algn="ctr"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/>
              <a:t>单击以编辑母版副标题样式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  <p:transition spd="med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页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6000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10" name="灯片编号占位符 5"/>
          <p:cNvSpPr txBox="1"/>
          <p:nvPr/>
        </p:nvSpPr>
        <p:spPr>
          <a:xfrm>
            <a:off x="8697600" y="311755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E1703B59-C883-4B8B-974E-AFB30A6C43A7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med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内页-极简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0" hasCustomPrompt="1"/>
          </p:nvPr>
        </p:nvSpPr>
        <p:spPr>
          <a:xfrm>
            <a:off x="494025" y="1685678"/>
            <a:ext cx="8372163" cy="492149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4" y="974277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9" name="矩形 8"/>
          <p:cNvSpPr/>
          <p:nvPr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D4CE0C3C-47D3-4455-AB34-8268314DB49D}" type="slidenum">
              <a:rPr lang="en-US" altLang="zh-CN" smtClean="0"/>
              <a:t>‹#›</a:t>
            </a:fld>
            <a:endParaRPr lang="en-US" altLang="zh-CN"/>
          </a:p>
        </p:txBody>
      </p:sp>
      <p:sp>
        <p:nvSpPr>
          <p:cNvPr id="8" name="文本框 7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6688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04390"/>
            <a:ext cx="459922" cy="460086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0" y="5821680"/>
            <a:ext cx="9144000" cy="1036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293" y="6100771"/>
            <a:ext cx="1958547" cy="518469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23850" y="235137"/>
            <a:ext cx="6474515" cy="337358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1"/>
                </a:solidFill>
                <a:effectLst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240"/>
            <a:ext cx="9144000" cy="5185064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纯标题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494025" y="975600"/>
            <a:ext cx="8372163" cy="574183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灯片编号占位符 5"/>
          <p:cNvSpPr txBox="1"/>
          <p:nvPr/>
        </p:nvSpPr>
        <p:spPr>
          <a:xfrm>
            <a:off x="8696565" y="311755"/>
            <a:ext cx="4474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200" spc="-60" baseline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/>
            <a:fld id="{7E0B4DC1-AB35-4259-8072-EA8F5B8A0BBF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transition spd="med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空白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250026" y="311755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97600" y="313200"/>
            <a:ext cx="3651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E1703B59-C883-4B8B-974E-AFB30A6C43A7}" type="slidenum">
              <a:rPr lang="en-US" altLang="zh-CN" smtClean="0"/>
              <a:t>‹#›</a:t>
            </a:fld>
            <a:endParaRPr lang="en-US" altLang="zh-CN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56169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  <p:transition spd="med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2393" y="975600"/>
            <a:ext cx="8566445" cy="576000"/>
          </a:xfrm>
          <a:prstGeom prst="rect">
            <a:avLst/>
          </a:prstGeom>
        </p:spPr>
        <p:txBody>
          <a:bodyPr/>
          <a:lstStyle>
            <a:lvl1pPr>
              <a:defRPr lang="zh-CN" altLang="en-US"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3" name="矩形 12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5" name="矩形 14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对比-有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250026" y="313200"/>
            <a:ext cx="5788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spc="-6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Page .</a:t>
            </a:r>
            <a:endParaRPr lang="zh-CN" altLang="en-US" sz="1200" spc="-6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262394" y="960114"/>
            <a:ext cx="4032000" cy="574183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2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0" y="1550505"/>
            <a:ext cx="9144000" cy="79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11"/>
          <p:cNvSpPr>
            <a:spLocks noGrp="1"/>
          </p:cNvSpPr>
          <p:nvPr>
            <p:ph sz="quarter" idx="10" hasCustomPrompt="1"/>
          </p:nvPr>
        </p:nvSpPr>
        <p:spPr>
          <a:xfrm>
            <a:off x="262394" y="1717675"/>
            <a:ext cx="403200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6" name="内容占位符 15"/>
          <p:cNvSpPr>
            <a:spLocks noGrp="1"/>
          </p:cNvSpPr>
          <p:nvPr>
            <p:ph sz="quarter" idx="11" hasCustomPrompt="1"/>
          </p:nvPr>
        </p:nvSpPr>
        <p:spPr>
          <a:xfrm>
            <a:off x="4786313" y="1717675"/>
            <a:ext cx="4032250" cy="482624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defRPr sz="2000"/>
            </a:lvl1pPr>
            <a:lvl2pPr>
              <a:buClr>
                <a:schemeClr val="accent1"/>
              </a:buClr>
              <a:defRPr sz="1800"/>
            </a:lvl2pPr>
            <a:lvl3pPr>
              <a:buClr>
                <a:schemeClr val="accent1"/>
              </a:buClr>
              <a:defRPr sz="1600"/>
            </a:lvl3pPr>
            <a:lvl4pPr>
              <a:buClr>
                <a:schemeClr val="accent1"/>
              </a:buClr>
              <a:defRPr sz="1400"/>
            </a:lvl4pPr>
            <a:lvl5pPr>
              <a:buClr>
                <a:schemeClr val="accent1"/>
              </a:buClr>
              <a:defRPr sz="1400"/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zh-CN" altLang="en-US" dirty="0"/>
          </a:p>
        </p:txBody>
      </p:sp>
      <p:sp>
        <p:nvSpPr>
          <p:cNvPr id="18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786313" y="958297"/>
            <a:ext cx="4032000" cy="576000"/>
          </a:xfrm>
        </p:spPr>
        <p:txBody>
          <a:bodyPr anchor="b">
            <a:normAutofit/>
          </a:bodyPr>
          <a:lstStyle>
            <a:lvl1pPr marL="0" indent="0" algn="ctr">
              <a:buNone/>
              <a:defRPr lang="zh-CN" altLang="en-US" sz="2800" b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 dirty="0"/>
              <a:t>单击此处编辑标题</a:t>
            </a:r>
          </a:p>
        </p:txBody>
      </p:sp>
      <p:sp>
        <p:nvSpPr>
          <p:cNvPr id="21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96565" y="313200"/>
            <a:ext cx="4871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zh-CN" altLang="en-US" sz="1200" spc="-60" baseline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54BD5A17-3153-4A95-988E-B577C14000F1}" type="slidenum">
              <a:rPr lang="en-US" altLang="zh-CN" smtClean="0"/>
              <a:t>‹#›</a:t>
            </a:fld>
            <a:endParaRPr lang="en-US" altLang="zh-CN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9" name="矩形 18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med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封面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760" y="5815086"/>
            <a:ext cx="2458720" cy="65087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9123" y="4006448"/>
            <a:ext cx="8325019" cy="1114192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4000" b="1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469124" y="5245246"/>
            <a:ext cx="5820358" cy="468179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lang="zh-CN" altLang="en-US" sz="2400" b="0">
                <a:solidFill>
                  <a:schemeClr val="bg1"/>
                </a:solidFill>
                <a:latin typeface="+mn-ea"/>
                <a:cs typeface="+mj-cs"/>
              </a:defRPr>
            </a:lvl1pPr>
          </a:lstStyle>
          <a:p>
            <a:pPr marL="228600" lvl="0" indent="-228600" algn="ctr">
              <a:lnSpc>
                <a:spcPct val="90000"/>
              </a:lnSpc>
              <a:spcBef>
                <a:spcPct val="0"/>
              </a:spcBef>
            </a:pPr>
            <a:r>
              <a:rPr lang="zh-CN" altLang="en-US"/>
              <a:t>单击以编辑母版副标题样式</a:t>
            </a:r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0" hasCustomPrompt="1"/>
          </p:nvPr>
        </p:nvSpPr>
        <p:spPr>
          <a:xfrm>
            <a:off x="469124" y="5815087"/>
            <a:ext cx="4159250" cy="49900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zh-CN" altLang="en-US" dirty="0"/>
              <a:t>单击此处添加日期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11" name="直接连接符 10"/>
          <p:cNvCxnSpPr/>
          <p:nvPr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172" r="40" b="-12"/>
          <a:stretch>
            <a:fillRect/>
          </a:stretch>
        </p:blipFill>
        <p:spPr>
          <a:xfrm>
            <a:off x="0" y="0"/>
            <a:ext cx="9144000" cy="3899805"/>
          </a:xfrm>
          <a:prstGeom prst="rect">
            <a:avLst/>
          </a:prstGeom>
          <a:ln>
            <a:noFill/>
          </a:ln>
        </p:spPr>
      </p:pic>
      <p:cxnSp>
        <p:nvCxnSpPr>
          <p:cNvPr id="9" name="直接连接符 8"/>
          <p:cNvCxnSpPr/>
          <p:nvPr userDrawn="1"/>
        </p:nvCxnSpPr>
        <p:spPr>
          <a:xfrm>
            <a:off x="0" y="3899805"/>
            <a:ext cx="9144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974" y="3608990"/>
            <a:ext cx="3021843" cy="79994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487896" y="1371600"/>
            <a:ext cx="8410492" cy="926932"/>
          </a:xfrm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073"/>
            <a:ext cx="9144000" cy="281178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3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microsoft.com/office/2007/relationships/hdphoto" Target="../media/hdphoto1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413468" y="1673352"/>
            <a:ext cx="8340421" cy="49998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" name="矩形 9"/>
          <p:cNvSpPr/>
          <p:nvPr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  <p:sp>
        <p:nvSpPr>
          <p:cNvPr id="4" name="标题占位符 3"/>
          <p:cNvSpPr>
            <a:spLocks noGrp="1"/>
          </p:cNvSpPr>
          <p:nvPr>
            <p:ph type="title"/>
          </p:nvPr>
        </p:nvSpPr>
        <p:spPr>
          <a:xfrm>
            <a:off x="413468" y="863020"/>
            <a:ext cx="8410492" cy="701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0" y="0"/>
            <a:ext cx="9144793" cy="664522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6766560"/>
            <a:ext cx="9144000" cy="914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24" y="168582"/>
            <a:ext cx="1517655" cy="401413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0" y="1"/>
            <a:ext cx="9144000" cy="10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21"/>
          <a:stretch>
            <a:fillRect/>
          </a:stretch>
        </p:blipFill>
        <p:spPr>
          <a:xfrm>
            <a:off x="0" y="1231682"/>
            <a:ext cx="9144000" cy="332713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Calibri" panose="020F0502020204030204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0.e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0" y="4149565"/>
            <a:ext cx="9144000" cy="1358869"/>
          </a:xfrm>
        </p:spPr>
        <p:txBody>
          <a:bodyPr/>
          <a:lstStyle/>
          <a:p>
            <a:r>
              <a:rPr lang="en-GB" altLang="zh-CN" dirty="0" err="1"/>
              <a:t>PowerGraph</a:t>
            </a:r>
            <a:endParaRPr lang="en-GB" altLang="zh-CN" sz="4400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>
          <a:xfrm>
            <a:off x="320178" y="6158428"/>
            <a:ext cx="7886700" cy="604299"/>
          </a:xfrm>
        </p:spPr>
        <p:txBody>
          <a:bodyPr/>
          <a:lstStyle/>
          <a:p>
            <a:r>
              <a:rPr lang="en-US" altLang="zh-CN" sz="2800" dirty="0"/>
              <a:t>2021.05.08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/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/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/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</a:p>
        </p:txBody>
      </p:sp>
      <p:sp>
        <p:nvSpPr>
          <p:cNvPr id="23" name="Freeform 10"/>
          <p:cNvSpPr/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/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74289" y="3429000"/>
            <a:ext cx="2167581" cy="2870200"/>
            <a:chOff x="304800" y="457200"/>
            <a:chExt cx="2167581" cy="2870200"/>
          </a:xfrm>
        </p:grpSpPr>
        <p:sp>
          <p:nvSpPr>
            <p:cNvPr id="7" name="TextBox 3"/>
            <p:cNvSpPr txBox="1"/>
            <p:nvPr/>
          </p:nvSpPr>
          <p:spPr>
            <a:xfrm>
              <a:off x="304800" y="457200"/>
              <a:ext cx="21675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Social Media</a:t>
              </a: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213" y="1148052"/>
              <a:ext cx="914400" cy="914400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17369" t="15965" r="15965" b="17369"/>
            <a:stretch>
              <a:fillRect/>
            </a:stretch>
          </p:blipFill>
          <p:spPr>
            <a:xfrm>
              <a:off x="839413" y="2311400"/>
              <a:ext cx="1016000" cy="1016000"/>
            </a:xfrm>
            <a:prstGeom prst="rect">
              <a:avLst/>
            </a:prstGeom>
          </p:spPr>
        </p:pic>
      </p:grpSp>
      <p:grpSp>
        <p:nvGrpSpPr>
          <p:cNvPr id="10" name="Group 35"/>
          <p:cNvGrpSpPr/>
          <p:nvPr/>
        </p:nvGrpSpPr>
        <p:grpSpPr>
          <a:xfrm>
            <a:off x="4861007" y="3429000"/>
            <a:ext cx="1980029" cy="2819400"/>
            <a:chOff x="4330511" y="457200"/>
            <a:chExt cx="1980029" cy="2819400"/>
          </a:xfrm>
        </p:grpSpPr>
        <p:sp>
          <p:nvSpPr>
            <p:cNvPr id="11" name="TextBox 5"/>
            <p:cNvSpPr txBox="1"/>
            <p:nvPr/>
          </p:nvSpPr>
          <p:spPr>
            <a:xfrm>
              <a:off x="4330511" y="457200"/>
              <a:ext cx="198002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Advertising</a:t>
              </a:r>
            </a:p>
          </p:txBody>
        </p:sp>
        <p:pic>
          <p:nvPicPr>
            <p:cNvPr id="12" name="Picture 15"/>
            <p:cNvPicPr>
              <a:picLocks noChangeAspect="1"/>
            </p:cNvPicPr>
            <p:nvPr/>
          </p:nvPicPr>
          <p:blipFill rotWithShape="1">
            <a:blip r:embed="rId4"/>
            <a:srcRect l="8304" t="5439" r="8655" b="5672"/>
            <a:stretch>
              <a:fillRect/>
            </a:stretch>
          </p:blipFill>
          <p:spPr>
            <a:xfrm>
              <a:off x="4750699" y="1115855"/>
              <a:ext cx="914400" cy="978795"/>
            </a:xfrm>
            <a:prstGeom prst="rect">
              <a:avLst/>
            </a:prstGeom>
          </p:spPr>
        </p:pic>
        <p:pic>
          <p:nvPicPr>
            <p:cNvPr id="13" name="Picture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50699" y="2362200"/>
              <a:ext cx="914400" cy="914400"/>
            </a:xfrm>
            <a:prstGeom prst="rect">
              <a:avLst/>
            </a:prstGeom>
          </p:spPr>
        </p:pic>
      </p:grpSp>
      <p:grpSp>
        <p:nvGrpSpPr>
          <p:cNvPr id="14" name="Group 34"/>
          <p:cNvGrpSpPr/>
          <p:nvPr/>
        </p:nvGrpSpPr>
        <p:grpSpPr>
          <a:xfrm>
            <a:off x="2914815" y="3429000"/>
            <a:ext cx="1319592" cy="2895600"/>
            <a:chOff x="6212665" y="457200"/>
            <a:chExt cx="1319592" cy="2895600"/>
          </a:xfrm>
        </p:grpSpPr>
        <p:pic>
          <p:nvPicPr>
            <p:cNvPr id="15" name="Pictur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22893" y="2286000"/>
              <a:ext cx="1068507" cy="1066800"/>
            </a:xfrm>
            <a:prstGeom prst="rect">
              <a:avLst/>
            </a:prstGeom>
          </p:spPr>
        </p:pic>
        <p:sp>
          <p:nvSpPr>
            <p:cNvPr id="16" name="TextBox 22"/>
            <p:cNvSpPr txBox="1"/>
            <p:nvPr/>
          </p:nvSpPr>
          <p:spPr>
            <a:xfrm>
              <a:off x="6212665" y="457200"/>
              <a:ext cx="131959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Science</a:t>
              </a:r>
            </a:p>
          </p:txBody>
        </p:sp>
        <p:pic>
          <p:nvPicPr>
            <p:cNvPr id="17" name="Picture 25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9800000">
              <a:off x="6217249" y="1052758"/>
              <a:ext cx="1154310" cy="1104989"/>
            </a:xfrm>
            <a:prstGeom prst="rect">
              <a:avLst/>
            </a:prstGeom>
          </p:spPr>
        </p:pic>
      </p:grpSp>
      <p:grpSp>
        <p:nvGrpSpPr>
          <p:cNvPr id="18" name="Group 36"/>
          <p:cNvGrpSpPr/>
          <p:nvPr/>
        </p:nvGrpSpPr>
        <p:grpSpPr>
          <a:xfrm>
            <a:off x="7412515" y="3429000"/>
            <a:ext cx="1054100" cy="2889250"/>
            <a:chOff x="2745282" y="457200"/>
            <a:chExt cx="1054100" cy="2889250"/>
          </a:xfrm>
        </p:grpSpPr>
        <p:sp>
          <p:nvSpPr>
            <p:cNvPr id="19" name="TextBox 4"/>
            <p:cNvSpPr txBox="1"/>
            <p:nvPr/>
          </p:nvSpPr>
          <p:spPr>
            <a:xfrm>
              <a:off x="2808688" y="457200"/>
              <a:ext cx="88352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Web</a:t>
              </a:r>
            </a:p>
          </p:txBody>
        </p:sp>
        <p:pic>
          <p:nvPicPr>
            <p:cNvPr id="20" name="Picture 2" descr="http://www.bioteams.com/images/wikipedia_as_a.jp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2777033" y="1109952"/>
              <a:ext cx="990599" cy="990600"/>
            </a:xfrm>
            <a:prstGeom prst="rect">
              <a:avLst/>
            </a:prstGeom>
            <a:noFill/>
          </p:spPr>
        </p:pic>
        <p:pic>
          <p:nvPicPr>
            <p:cNvPr id="21" name="Picture 2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745282" y="2292350"/>
              <a:ext cx="1054100" cy="1054100"/>
            </a:xfrm>
            <a:prstGeom prst="rect">
              <a:avLst/>
            </a:prstGeom>
          </p:spPr>
        </p:pic>
      </p:grpSp>
      <p:sp>
        <p:nvSpPr>
          <p:cNvPr id="22" name="Title 3"/>
          <p:cNvSpPr txBox="1"/>
          <p:nvPr/>
        </p:nvSpPr>
        <p:spPr>
          <a:xfrm>
            <a:off x="0" y="1716092"/>
            <a:ext cx="91440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Graphs are ubiquitous..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3" name="Group 1"/>
          <p:cNvGrpSpPr/>
          <p:nvPr/>
        </p:nvGrpSpPr>
        <p:grpSpPr>
          <a:xfrm>
            <a:off x="533400" y="1764861"/>
            <a:ext cx="8077200" cy="1104989"/>
            <a:chOff x="609600" y="1371600"/>
            <a:chExt cx="8077200" cy="1104989"/>
          </a:xfrm>
        </p:grpSpPr>
        <p:pic>
          <p:nvPicPr>
            <p:cNvPr id="24" name="Pictur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466894"/>
              <a:ext cx="914400" cy="914400"/>
            </a:xfrm>
            <a:prstGeom prst="rect">
              <a:avLst/>
            </a:prstGeom>
          </p:spPr>
        </p:pic>
        <p:pic>
          <p:nvPicPr>
            <p:cNvPr id="25" name="Picture 8"/>
            <p:cNvPicPr>
              <a:picLocks noChangeAspect="1"/>
            </p:cNvPicPr>
            <p:nvPr/>
          </p:nvPicPr>
          <p:blipFill rotWithShape="1">
            <a:blip r:embed="rId3"/>
            <a:srcRect l="17369" t="15965" r="15965" b="17369"/>
            <a:stretch>
              <a:fillRect/>
            </a:stretch>
          </p:blipFill>
          <p:spPr>
            <a:xfrm>
              <a:off x="1600200" y="1416094"/>
              <a:ext cx="1016000" cy="1016000"/>
            </a:xfrm>
            <a:prstGeom prst="rect">
              <a:avLst/>
            </a:prstGeom>
          </p:spPr>
        </p:pic>
        <p:pic>
          <p:nvPicPr>
            <p:cNvPr id="26" name="Pictur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32700" y="1397044"/>
              <a:ext cx="1054100" cy="1054100"/>
            </a:xfrm>
            <a:prstGeom prst="rect">
              <a:avLst/>
            </a:prstGeom>
          </p:spPr>
        </p:pic>
        <p:pic>
          <p:nvPicPr>
            <p:cNvPr id="27" name="Picture 1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9800000">
              <a:off x="2484923" y="1371600"/>
              <a:ext cx="1154310" cy="1104989"/>
            </a:xfrm>
            <a:prstGeom prst="rect">
              <a:avLst/>
            </a:prstGeom>
          </p:spPr>
        </p:pic>
        <p:pic>
          <p:nvPicPr>
            <p:cNvPr id="28" name="Picture 13"/>
            <p:cNvPicPr>
              <a:picLocks noChangeAspect="1"/>
            </p:cNvPicPr>
            <p:nvPr/>
          </p:nvPicPr>
          <p:blipFill rotWithShape="1">
            <a:blip r:embed="rId6"/>
            <a:srcRect l="8304" t="5439" r="8655" b="5672"/>
            <a:stretch>
              <a:fillRect/>
            </a:stretch>
          </p:blipFill>
          <p:spPr>
            <a:xfrm>
              <a:off x="4953000" y="1434697"/>
              <a:ext cx="914400" cy="978795"/>
            </a:xfrm>
            <a:prstGeom prst="rect">
              <a:avLst/>
            </a:prstGeom>
          </p:spPr>
        </p:pic>
        <p:pic>
          <p:nvPicPr>
            <p:cNvPr id="29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248400" y="1466894"/>
              <a:ext cx="914400" cy="914400"/>
            </a:xfrm>
            <a:prstGeom prst="rect">
              <a:avLst/>
            </a:prstGeom>
          </p:spPr>
        </p:pic>
        <p:pic>
          <p:nvPicPr>
            <p:cNvPr id="30" name="Picture 1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57600" y="1390694"/>
              <a:ext cx="1068507" cy="1066800"/>
            </a:xfrm>
            <a:prstGeom prst="rect">
              <a:avLst/>
            </a:prstGeom>
          </p:spPr>
        </p:pic>
      </p:grpSp>
      <p:sp>
        <p:nvSpPr>
          <p:cNvPr id="33" name="Content Placeholder 11"/>
          <p:cNvSpPr txBox="1"/>
          <p:nvPr/>
        </p:nvSpPr>
        <p:spPr>
          <a:xfrm>
            <a:off x="152400" y="3581400"/>
            <a:ext cx="8991600" cy="320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Graphs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encode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relationships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between: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People	</a:t>
            </a:r>
            <a:r>
              <a:rPr lang="en-US" altLang="zh-CN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Products	Facts	     Interests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Big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: billions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vertices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edges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and rich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metadata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494024" y="3429000"/>
            <a:ext cx="7924800" cy="338296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Calibri" panose="020F0502020204030204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influential people and information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Find communities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ads and products 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 complex data dependencies</a:t>
            </a:r>
          </a:p>
        </p:txBody>
      </p:sp>
      <p:sp>
        <p:nvSpPr>
          <p:cNvPr id="9" name="Title 1"/>
          <p:cNvSpPr txBox="1"/>
          <p:nvPr/>
        </p:nvSpPr>
        <p:spPr>
          <a:xfrm>
            <a:off x="-115576" y="1917230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Graphs are Essential to 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Data-Mining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Machine Learning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5" y="1685678"/>
            <a:ext cx="7361002" cy="492149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Graphs are Essential to MLDM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 structured computation is important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Graphs are big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systems provide graph parallel computation</a:t>
            </a:r>
          </a:p>
          <a:p>
            <a:pPr marL="8001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Pregel</a:t>
            </a:r>
          </a:p>
          <a:p>
            <a:pPr marL="800100" lvl="2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zh-CN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GraphLab</a:t>
            </a: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Current State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0" y="1685678"/>
            <a:ext cx="9143999" cy="57418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3200" b="1" dirty="0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Pregel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Graph-Parallel Abstractions</a:t>
            </a:r>
          </a:p>
        </p:txBody>
      </p:sp>
      <p:sp>
        <p:nvSpPr>
          <p:cNvPr id="2" name="矩形 1"/>
          <p:cNvSpPr/>
          <p:nvPr/>
        </p:nvSpPr>
        <p:spPr>
          <a:xfrm>
            <a:off x="99151" y="2259860"/>
            <a:ext cx="904484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Bulk Synchronous Parallel </a:t>
            </a:r>
            <a:r>
              <a:rPr lang="en-GB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(BSP) model</a:t>
            </a:r>
          </a:p>
          <a:p>
            <a:endParaRPr lang="en-GB" altLang="zh-CN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Vertex-Programs interact by sending messages.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51" y="3674811"/>
            <a:ext cx="5778064" cy="1952587"/>
          </a:xfrm>
          <a:prstGeom prst="rect">
            <a:avLst/>
          </a:prstGeom>
        </p:spPr>
      </p:pic>
      <p:sp>
        <p:nvSpPr>
          <p:cNvPr id="10" name="Oval 88"/>
          <p:cNvSpPr/>
          <p:nvPr/>
        </p:nvSpPr>
        <p:spPr bwMode="auto">
          <a:xfrm>
            <a:off x="7641773" y="2613058"/>
            <a:ext cx="644548" cy="6445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1" name="Straight Arrow Connector 90"/>
          <p:cNvCxnSpPr>
            <a:stCxn id="16" idx="6"/>
            <a:endCxn id="17" idx="2"/>
          </p:cNvCxnSpPr>
          <p:nvPr/>
        </p:nvCxnSpPr>
        <p:spPr bwMode="auto">
          <a:xfrm>
            <a:off x="6764484" y="2940730"/>
            <a:ext cx="1027832" cy="14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2" name="Straight Arrow Connector 91"/>
          <p:cNvCxnSpPr>
            <a:stCxn id="20" idx="0"/>
            <a:endCxn id="16" idx="3"/>
          </p:cNvCxnSpPr>
          <p:nvPr/>
        </p:nvCxnSpPr>
        <p:spPr bwMode="auto">
          <a:xfrm flipV="1">
            <a:off x="6230006" y="3071147"/>
            <a:ext cx="219620" cy="1003242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3" name="Straight Arrow Connector 92"/>
          <p:cNvCxnSpPr>
            <a:stCxn id="22" idx="1"/>
            <a:endCxn id="17" idx="5"/>
          </p:cNvCxnSpPr>
          <p:nvPr/>
        </p:nvCxnSpPr>
        <p:spPr bwMode="auto">
          <a:xfrm rot="16200000" flipV="1">
            <a:off x="7800621" y="3377700"/>
            <a:ext cx="1057262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4" name="Straight Arrow Connector 93"/>
          <p:cNvCxnSpPr>
            <a:stCxn id="21" idx="7"/>
            <a:endCxn id="17" idx="3"/>
          </p:cNvCxnSpPr>
          <p:nvPr/>
        </p:nvCxnSpPr>
        <p:spPr bwMode="auto">
          <a:xfrm rot="5400000" flipH="1" flipV="1">
            <a:off x="7102265" y="3384339"/>
            <a:ext cx="1057262" cy="43088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15" name="Straight Arrow Connector 94"/>
          <p:cNvCxnSpPr>
            <a:stCxn id="21" idx="1"/>
            <a:endCxn id="16" idx="5"/>
          </p:cNvCxnSpPr>
          <p:nvPr/>
        </p:nvCxnSpPr>
        <p:spPr bwMode="auto">
          <a:xfrm rot="16200000" flipV="1">
            <a:off x="6403911" y="3377700"/>
            <a:ext cx="1057262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16" name="Oval 96"/>
          <p:cNvSpPr/>
          <p:nvPr/>
        </p:nvSpPr>
        <p:spPr bwMode="auto">
          <a:xfrm>
            <a:off x="6395606" y="275629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17" name="Oval 97"/>
          <p:cNvSpPr/>
          <p:nvPr/>
        </p:nvSpPr>
        <p:spPr bwMode="auto">
          <a:xfrm>
            <a:off x="7792316" y="275629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 panose="020B0600070205080204" pitchFamily="-111" charset="-128"/>
                <a:cs typeface="Times New Roman" panose="02020603050405020304" pitchFamily="18" charset="0"/>
              </a:rPr>
              <a:t>i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18" name="Oval 99"/>
          <p:cNvSpPr/>
          <p:nvPr/>
        </p:nvSpPr>
        <p:spPr bwMode="auto">
          <a:xfrm>
            <a:off x="6395605" y="525852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19" name="Oval 100"/>
          <p:cNvSpPr/>
          <p:nvPr/>
        </p:nvSpPr>
        <p:spPr bwMode="auto">
          <a:xfrm>
            <a:off x="7792316" y="525852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20" name="Oval 4"/>
          <p:cNvSpPr/>
          <p:nvPr/>
        </p:nvSpPr>
        <p:spPr bwMode="auto">
          <a:xfrm>
            <a:off x="6045567" y="407438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21" name="Oval 102"/>
          <p:cNvSpPr/>
          <p:nvPr/>
        </p:nvSpPr>
        <p:spPr bwMode="auto">
          <a:xfrm>
            <a:off x="7100599" y="407438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22" name="Oval 103"/>
          <p:cNvSpPr/>
          <p:nvPr/>
        </p:nvSpPr>
        <p:spPr bwMode="auto">
          <a:xfrm>
            <a:off x="8497309" y="407438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cxnSp>
        <p:nvCxnSpPr>
          <p:cNvPr id="23" name="Straight Arrow Connector 105"/>
          <p:cNvCxnSpPr>
            <a:stCxn id="18" idx="6"/>
            <a:endCxn id="19" idx="2"/>
          </p:cNvCxnSpPr>
          <p:nvPr/>
        </p:nvCxnSpPr>
        <p:spPr bwMode="auto">
          <a:xfrm>
            <a:off x="6764483" y="5442960"/>
            <a:ext cx="1027833" cy="134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4" name="Straight Arrow Connector 106"/>
          <p:cNvCxnSpPr>
            <a:stCxn id="18" idx="1"/>
            <a:endCxn id="20" idx="4"/>
          </p:cNvCxnSpPr>
          <p:nvPr/>
        </p:nvCxnSpPr>
        <p:spPr bwMode="auto">
          <a:xfrm flipH="1" flipV="1">
            <a:off x="6230006" y="4443266"/>
            <a:ext cx="219620" cy="86927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5" name="Straight Arrow Connector 107"/>
          <p:cNvCxnSpPr>
            <a:stCxn id="19" idx="7"/>
            <a:endCxn id="22" idx="3"/>
          </p:cNvCxnSpPr>
          <p:nvPr/>
        </p:nvCxnSpPr>
        <p:spPr bwMode="auto">
          <a:xfrm rot="5400000" flipH="1" flipV="1">
            <a:off x="7867604" y="4628816"/>
            <a:ext cx="923296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6" name="Straight Arrow Connector 108"/>
          <p:cNvCxnSpPr>
            <a:stCxn id="19" idx="1"/>
            <a:endCxn id="21" idx="5"/>
          </p:cNvCxnSpPr>
          <p:nvPr/>
        </p:nvCxnSpPr>
        <p:spPr bwMode="auto">
          <a:xfrm rot="16200000" flipV="1">
            <a:off x="7169249" y="4635454"/>
            <a:ext cx="923296" cy="43088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27" name="Straight Arrow Connector 109"/>
          <p:cNvCxnSpPr>
            <a:stCxn id="18" idx="7"/>
            <a:endCxn id="21" idx="3"/>
          </p:cNvCxnSpPr>
          <p:nvPr/>
        </p:nvCxnSpPr>
        <p:spPr bwMode="auto">
          <a:xfrm rot="5400000" flipH="1" flipV="1">
            <a:off x="6470893" y="4628815"/>
            <a:ext cx="923296" cy="44415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grpSp>
        <p:nvGrpSpPr>
          <p:cNvPr id="28" name="Group 4"/>
          <p:cNvGrpSpPr/>
          <p:nvPr/>
        </p:nvGrpSpPr>
        <p:grpSpPr>
          <a:xfrm>
            <a:off x="6837615" y="2731798"/>
            <a:ext cx="1420706" cy="1305851"/>
            <a:chOff x="6705600" y="2286000"/>
            <a:chExt cx="1420706" cy="1305851"/>
          </a:xfrm>
        </p:grpSpPr>
        <p:grpSp>
          <p:nvGrpSpPr>
            <p:cNvPr id="29" name="Group 29"/>
            <p:cNvGrpSpPr/>
            <p:nvPr/>
          </p:nvGrpSpPr>
          <p:grpSpPr>
            <a:xfrm>
              <a:off x="6705600" y="2286000"/>
              <a:ext cx="838200" cy="190500"/>
              <a:chOff x="838200" y="4800600"/>
              <a:chExt cx="838200" cy="190500"/>
            </a:xfrm>
          </p:grpSpPr>
          <p:cxnSp>
            <p:nvCxnSpPr>
              <p:cNvPr id="40" name="Straight Arrow Connector 41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1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42" name="Rectangle 43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3" name="Isosceles Triangle 44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0" name="Group 30"/>
            <p:cNvGrpSpPr/>
            <p:nvPr/>
          </p:nvGrpSpPr>
          <p:grpSpPr>
            <a:xfrm rot="17509780">
              <a:off x="6958118" y="2982894"/>
              <a:ext cx="838200" cy="190500"/>
              <a:chOff x="838200" y="4800600"/>
              <a:chExt cx="838200" cy="190500"/>
            </a:xfrm>
          </p:grpSpPr>
          <p:cxnSp>
            <p:nvCxnSpPr>
              <p:cNvPr id="36" name="Straight Arrow Connector 37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7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38" name="Rectangle 39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Isosceles Triangle 40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31" name="Group 31"/>
            <p:cNvGrpSpPr/>
            <p:nvPr/>
          </p:nvGrpSpPr>
          <p:grpSpPr>
            <a:xfrm rot="14940104">
              <a:off x="7611956" y="3077501"/>
              <a:ext cx="838200" cy="190500"/>
              <a:chOff x="838200" y="4800600"/>
              <a:chExt cx="838200" cy="190500"/>
            </a:xfrm>
          </p:grpSpPr>
          <p:cxnSp>
            <p:nvCxnSpPr>
              <p:cNvPr id="32" name="Straight Arrow Connector 32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3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34" name="Rectangle 35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Isosceles Triangle 36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  <p:grpSp>
        <p:nvGrpSpPr>
          <p:cNvPr id="44" name="Group 5"/>
          <p:cNvGrpSpPr/>
          <p:nvPr/>
        </p:nvGrpSpPr>
        <p:grpSpPr>
          <a:xfrm>
            <a:off x="6837615" y="3036598"/>
            <a:ext cx="1749545" cy="1138430"/>
            <a:chOff x="6705600" y="2590800"/>
            <a:chExt cx="1749545" cy="1138430"/>
          </a:xfrm>
        </p:grpSpPr>
        <p:grpSp>
          <p:nvGrpSpPr>
            <p:cNvPr id="45" name="Group 64"/>
            <p:cNvGrpSpPr/>
            <p:nvPr/>
          </p:nvGrpSpPr>
          <p:grpSpPr>
            <a:xfrm flipH="1">
              <a:off x="6705600" y="2590800"/>
              <a:ext cx="838200" cy="190500"/>
              <a:chOff x="838200" y="4800600"/>
              <a:chExt cx="838200" cy="190500"/>
            </a:xfrm>
          </p:grpSpPr>
          <p:cxnSp>
            <p:nvCxnSpPr>
              <p:cNvPr id="56" name="Straight Arrow Connector 75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7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58" name="Rectangle 77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9" name="Isosceles Triangle 78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6" name="Group 66"/>
            <p:cNvGrpSpPr/>
            <p:nvPr/>
          </p:nvGrpSpPr>
          <p:grpSpPr>
            <a:xfrm rot="4027185">
              <a:off x="7940795" y="2994909"/>
              <a:ext cx="838200" cy="190500"/>
              <a:chOff x="838200" y="4800600"/>
              <a:chExt cx="838200" cy="190500"/>
            </a:xfrm>
          </p:grpSpPr>
          <p:cxnSp>
            <p:nvCxnSpPr>
              <p:cNvPr id="52" name="Straight Arrow Connector 67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53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54" name="Rectangle 69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5" name="Isosceles Triangle 70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  <p:grpSp>
          <p:nvGrpSpPr>
            <p:cNvPr id="47" name="Group 79"/>
            <p:cNvGrpSpPr/>
            <p:nvPr/>
          </p:nvGrpSpPr>
          <p:grpSpPr>
            <a:xfrm rot="17445069" flipH="1">
              <a:off x="7177618" y="3214880"/>
              <a:ext cx="838200" cy="190500"/>
              <a:chOff x="838200" y="4800600"/>
              <a:chExt cx="838200" cy="190500"/>
            </a:xfrm>
          </p:grpSpPr>
          <p:cxnSp>
            <p:nvCxnSpPr>
              <p:cNvPr id="48" name="Straight Arrow Connector 80"/>
              <p:cNvCxnSpPr/>
              <p:nvPr/>
            </p:nvCxnSpPr>
            <p:spPr bwMode="auto">
              <a:xfrm>
                <a:off x="1219200" y="4876800"/>
                <a:ext cx="457200" cy="1588"/>
              </a:xfrm>
              <a:prstGeom prst="straightConnector1">
                <a:avLst/>
              </a:prstGeom>
              <a:ln>
                <a:headEnd type="none" w="med" len="med"/>
                <a:tailEnd type="arrow"/>
              </a:ln>
              <a:effectLst/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49" name="Group 132"/>
              <p:cNvGrpSpPr/>
              <p:nvPr/>
            </p:nvGrpSpPr>
            <p:grpSpPr>
              <a:xfrm>
                <a:off x="838200" y="4800600"/>
                <a:ext cx="381000" cy="190500"/>
                <a:chOff x="762000" y="2971800"/>
                <a:chExt cx="838200" cy="381000"/>
              </a:xfrm>
            </p:grpSpPr>
            <p:sp>
              <p:nvSpPr>
                <p:cNvPr id="50" name="Rectangle 82"/>
                <p:cNvSpPr/>
                <p:nvPr/>
              </p:nvSpPr>
              <p:spPr bwMode="auto">
                <a:xfrm>
                  <a:off x="762000" y="2971800"/>
                  <a:ext cx="838200" cy="381000"/>
                </a:xfrm>
                <a:prstGeom prst="rect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51" name="Isosceles Triangle 83"/>
                <p:cNvSpPr/>
                <p:nvPr/>
              </p:nvSpPr>
              <p:spPr bwMode="auto">
                <a:xfrm rot="10800000">
                  <a:off x="762000" y="2971800"/>
                  <a:ext cx="838200" cy="152400"/>
                </a:xfrm>
                <a:prstGeom prst="triangle">
                  <a:avLst/>
                </a:prstGeom>
                <a:solidFill>
                  <a:schemeClr val="accent6"/>
                </a:solidFill>
                <a:ln w="38100" cap="flat" cmpd="sng" algn="ctr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/>
                <a:lstStyle/>
                <a:p>
                  <a:pPr algn="ctr" defTabSz="914400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80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0" y="1685678"/>
            <a:ext cx="9143999" cy="574183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en-US" altLang="zh-CN" sz="3200" b="1" dirty="0" err="1">
                <a:solidFill>
                  <a:schemeClr val="accent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GraphLab</a:t>
            </a:r>
            <a:endParaRPr lang="en-US" altLang="zh-CN" sz="3200" b="1" dirty="0">
              <a:solidFill>
                <a:schemeClr val="accent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Graph-Parallel Abstractions</a:t>
            </a:r>
          </a:p>
        </p:txBody>
      </p:sp>
      <p:sp>
        <p:nvSpPr>
          <p:cNvPr id="2" name="矩形 1"/>
          <p:cNvSpPr/>
          <p:nvPr/>
        </p:nvSpPr>
        <p:spPr>
          <a:xfrm>
            <a:off x="170479" y="2259861"/>
            <a:ext cx="90448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distributed shared memory abstraction</a:t>
            </a:r>
          </a:p>
          <a:p>
            <a:endParaRPr lang="en-GB" alt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Vertex-Programs directly read the neighbors state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9" y="4096913"/>
            <a:ext cx="6059592" cy="1836240"/>
          </a:xfrm>
          <a:prstGeom prst="rect">
            <a:avLst/>
          </a:prstGeom>
        </p:spPr>
      </p:pic>
      <p:sp>
        <p:nvSpPr>
          <p:cNvPr id="60" name="Freeform 87"/>
          <p:cNvSpPr/>
          <p:nvPr/>
        </p:nvSpPr>
        <p:spPr bwMode="auto">
          <a:xfrm>
            <a:off x="6183675" y="3572820"/>
            <a:ext cx="2957716" cy="2157334"/>
          </a:xfrm>
          <a:custGeom>
            <a:avLst/>
            <a:gdLst>
              <a:gd name="connsiteX0" fmla="*/ 1930400 w 3149600"/>
              <a:gd name="connsiteY0" fmla="*/ 159926 h 2455333"/>
              <a:gd name="connsiteX1" fmla="*/ 237067 w 3149600"/>
              <a:gd name="connsiteY1" fmla="*/ 193793 h 2455333"/>
              <a:gd name="connsiteX2" fmla="*/ 508000 w 3149600"/>
              <a:gd name="connsiteY2" fmla="*/ 1322682 h 2455333"/>
              <a:gd name="connsiteX3" fmla="*/ 993423 w 3149600"/>
              <a:gd name="connsiteY3" fmla="*/ 2304815 h 2455333"/>
              <a:gd name="connsiteX4" fmla="*/ 1569156 w 3149600"/>
              <a:gd name="connsiteY4" fmla="*/ 2225793 h 2455333"/>
              <a:gd name="connsiteX5" fmla="*/ 1919111 w 3149600"/>
              <a:gd name="connsiteY5" fmla="*/ 1175926 h 2455333"/>
              <a:gd name="connsiteX6" fmla="*/ 2291645 w 3149600"/>
              <a:gd name="connsiteY6" fmla="*/ 2135482 h 2455333"/>
              <a:gd name="connsiteX7" fmla="*/ 2889956 w 3149600"/>
              <a:gd name="connsiteY7" fmla="*/ 2304815 h 2455333"/>
              <a:gd name="connsiteX8" fmla="*/ 3081867 w 3149600"/>
              <a:gd name="connsiteY8" fmla="*/ 1841970 h 2455333"/>
              <a:gd name="connsiteX9" fmla="*/ 2483556 w 3149600"/>
              <a:gd name="connsiteY9" fmla="*/ 600193 h 2455333"/>
              <a:gd name="connsiteX10" fmla="*/ 1930400 w 3149600"/>
              <a:gd name="connsiteY10" fmla="*/ 159926 h 2455333"/>
              <a:gd name="connsiteX0-1" fmla="*/ 1969911 w 3155244"/>
              <a:gd name="connsiteY0-2" fmla="*/ 96426 h 2468033"/>
              <a:gd name="connsiteX1-3" fmla="*/ 242711 w 3155244"/>
              <a:gd name="connsiteY1-4" fmla="*/ 206493 h 2468033"/>
              <a:gd name="connsiteX2-5" fmla="*/ 513644 w 3155244"/>
              <a:gd name="connsiteY2-6" fmla="*/ 1335382 h 2468033"/>
              <a:gd name="connsiteX3-7" fmla="*/ 999067 w 3155244"/>
              <a:gd name="connsiteY3-8" fmla="*/ 2317515 h 2468033"/>
              <a:gd name="connsiteX4-9" fmla="*/ 1574800 w 3155244"/>
              <a:gd name="connsiteY4-10" fmla="*/ 2238493 h 2468033"/>
              <a:gd name="connsiteX5-11" fmla="*/ 1924755 w 3155244"/>
              <a:gd name="connsiteY5-12" fmla="*/ 1188626 h 2468033"/>
              <a:gd name="connsiteX6-13" fmla="*/ 2297289 w 3155244"/>
              <a:gd name="connsiteY6-14" fmla="*/ 2148182 h 2468033"/>
              <a:gd name="connsiteX7-15" fmla="*/ 2895600 w 3155244"/>
              <a:gd name="connsiteY7-16" fmla="*/ 2317515 h 2468033"/>
              <a:gd name="connsiteX8-17" fmla="*/ 3087511 w 3155244"/>
              <a:gd name="connsiteY8-18" fmla="*/ 1854670 h 2468033"/>
              <a:gd name="connsiteX9-19" fmla="*/ 2489200 w 3155244"/>
              <a:gd name="connsiteY9-20" fmla="*/ 612893 h 2468033"/>
              <a:gd name="connsiteX10-21" fmla="*/ 1969911 w 3155244"/>
              <a:gd name="connsiteY10-22" fmla="*/ 96426 h 2468033"/>
              <a:gd name="connsiteX0-23" fmla="*/ 1969911 w 3165592"/>
              <a:gd name="connsiteY0-24" fmla="*/ 96426 h 2468033"/>
              <a:gd name="connsiteX1-25" fmla="*/ 242711 w 3165592"/>
              <a:gd name="connsiteY1-26" fmla="*/ 206493 h 2468033"/>
              <a:gd name="connsiteX2-27" fmla="*/ 513644 w 3165592"/>
              <a:gd name="connsiteY2-28" fmla="*/ 1335382 h 2468033"/>
              <a:gd name="connsiteX3-29" fmla="*/ 999067 w 3165592"/>
              <a:gd name="connsiteY3-30" fmla="*/ 2317515 h 2468033"/>
              <a:gd name="connsiteX4-31" fmla="*/ 1574800 w 3165592"/>
              <a:gd name="connsiteY4-32" fmla="*/ 2238493 h 2468033"/>
              <a:gd name="connsiteX5-33" fmla="*/ 1924755 w 3165592"/>
              <a:gd name="connsiteY5-34" fmla="*/ 1188626 h 2468033"/>
              <a:gd name="connsiteX6-35" fmla="*/ 2297289 w 3165592"/>
              <a:gd name="connsiteY6-36" fmla="*/ 2148182 h 2468033"/>
              <a:gd name="connsiteX7-37" fmla="*/ 2895600 w 3165592"/>
              <a:gd name="connsiteY7-38" fmla="*/ 2317515 h 2468033"/>
              <a:gd name="connsiteX8-39" fmla="*/ 3087511 w 3165592"/>
              <a:gd name="connsiteY8-40" fmla="*/ 1854670 h 2468033"/>
              <a:gd name="connsiteX9-41" fmla="*/ 2427111 w 3165592"/>
              <a:gd name="connsiteY9-42" fmla="*/ 477426 h 2468033"/>
              <a:gd name="connsiteX10-43" fmla="*/ 1969911 w 3165592"/>
              <a:gd name="connsiteY10-44" fmla="*/ 96426 h 2468033"/>
              <a:gd name="connsiteX0-45" fmla="*/ 1881011 w 3152892"/>
              <a:gd name="connsiteY0-46" fmla="*/ 96426 h 2468033"/>
              <a:gd name="connsiteX1-47" fmla="*/ 230011 w 3152892"/>
              <a:gd name="connsiteY1-48" fmla="*/ 206493 h 2468033"/>
              <a:gd name="connsiteX2-49" fmla="*/ 500944 w 3152892"/>
              <a:gd name="connsiteY2-50" fmla="*/ 1335382 h 2468033"/>
              <a:gd name="connsiteX3-51" fmla="*/ 986367 w 3152892"/>
              <a:gd name="connsiteY3-52" fmla="*/ 2317515 h 2468033"/>
              <a:gd name="connsiteX4-53" fmla="*/ 1562100 w 3152892"/>
              <a:gd name="connsiteY4-54" fmla="*/ 2238493 h 2468033"/>
              <a:gd name="connsiteX5-55" fmla="*/ 1912055 w 3152892"/>
              <a:gd name="connsiteY5-56" fmla="*/ 1188626 h 2468033"/>
              <a:gd name="connsiteX6-57" fmla="*/ 2284589 w 3152892"/>
              <a:gd name="connsiteY6-58" fmla="*/ 2148182 h 2468033"/>
              <a:gd name="connsiteX7-59" fmla="*/ 2882900 w 3152892"/>
              <a:gd name="connsiteY7-60" fmla="*/ 2317515 h 2468033"/>
              <a:gd name="connsiteX8-61" fmla="*/ 3074811 w 3152892"/>
              <a:gd name="connsiteY8-62" fmla="*/ 1854670 h 2468033"/>
              <a:gd name="connsiteX9-63" fmla="*/ 2414411 w 3152892"/>
              <a:gd name="connsiteY9-64" fmla="*/ 477426 h 2468033"/>
              <a:gd name="connsiteX10-65" fmla="*/ 1881011 w 3152892"/>
              <a:gd name="connsiteY10-66" fmla="*/ 96426 h 2468033"/>
              <a:gd name="connsiteX0-67" fmla="*/ 1690511 w 2962392"/>
              <a:gd name="connsiteY0-68" fmla="*/ 83726 h 2455333"/>
              <a:gd name="connsiteX1-69" fmla="*/ 547511 w 2962392"/>
              <a:gd name="connsiteY1-70" fmla="*/ 159926 h 2455333"/>
              <a:gd name="connsiteX2-71" fmla="*/ 39511 w 2962392"/>
              <a:gd name="connsiteY2-72" fmla="*/ 193793 h 2455333"/>
              <a:gd name="connsiteX3-73" fmla="*/ 310444 w 2962392"/>
              <a:gd name="connsiteY3-74" fmla="*/ 1322682 h 2455333"/>
              <a:gd name="connsiteX4-75" fmla="*/ 795867 w 2962392"/>
              <a:gd name="connsiteY4-76" fmla="*/ 2304815 h 2455333"/>
              <a:gd name="connsiteX5-77" fmla="*/ 1371600 w 2962392"/>
              <a:gd name="connsiteY5-78" fmla="*/ 2225793 h 2455333"/>
              <a:gd name="connsiteX6-79" fmla="*/ 1721555 w 2962392"/>
              <a:gd name="connsiteY6-80" fmla="*/ 1175926 h 2455333"/>
              <a:gd name="connsiteX7-81" fmla="*/ 2094089 w 2962392"/>
              <a:gd name="connsiteY7-82" fmla="*/ 2135482 h 2455333"/>
              <a:gd name="connsiteX8-83" fmla="*/ 2692400 w 2962392"/>
              <a:gd name="connsiteY8-84" fmla="*/ 2304815 h 2455333"/>
              <a:gd name="connsiteX9-85" fmla="*/ 2884311 w 2962392"/>
              <a:gd name="connsiteY9-86" fmla="*/ 1841970 h 2455333"/>
              <a:gd name="connsiteX10-87" fmla="*/ 2223911 w 2962392"/>
              <a:gd name="connsiteY10-88" fmla="*/ 464726 h 2455333"/>
              <a:gd name="connsiteX11" fmla="*/ 1690511 w 2962392"/>
              <a:gd name="connsiteY11" fmla="*/ 83726 h 2455333"/>
              <a:gd name="connsiteX0-89" fmla="*/ 1690511 w 2962392"/>
              <a:gd name="connsiteY0-90" fmla="*/ 83726 h 2455333"/>
              <a:gd name="connsiteX1-91" fmla="*/ 547511 w 2962392"/>
              <a:gd name="connsiteY1-92" fmla="*/ 159926 h 2455333"/>
              <a:gd name="connsiteX2-93" fmla="*/ 39511 w 2962392"/>
              <a:gd name="connsiteY2-94" fmla="*/ 193793 h 2455333"/>
              <a:gd name="connsiteX3-95" fmla="*/ 310444 w 2962392"/>
              <a:gd name="connsiteY3-96" fmla="*/ 1322682 h 2455333"/>
              <a:gd name="connsiteX4-97" fmla="*/ 795867 w 2962392"/>
              <a:gd name="connsiteY4-98" fmla="*/ 2304815 h 2455333"/>
              <a:gd name="connsiteX5-99" fmla="*/ 1371600 w 2962392"/>
              <a:gd name="connsiteY5-100" fmla="*/ 2225793 h 2455333"/>
              <a:gd name="connsiteX6-101" fmla="*/ 1721555 w 2962392"/>
              <a:gd name="connsiteY6-102" fmla="*/ 1175926 h 2455333"/>
              <a:gd name="connsiteX7-103" fmla="*/ 2094089 w 2962392"/>
              <a:gd name="connsiteY7-104" fmla="*/ 2135482 h 2455333"/>
              <a:gd name="connsiteX8-105" fmla="*/ 2692400 w 2962392"/>
              <a:gd name="connsiteY8-106" fmla="*/ 2304815 h 2455333"/>
              <a:gd name="connsiteX9-107" fmla="*/ 2884311 w 2962392"/>
              <a:gd name="connsiteY9-108" fmla="*/ 1841970 h 2455333"/>
              <a:gd name="connsiteX10-109" fmla="*/ 2223911 w 2962392"/>
              <a:gd name="connsiteY10-110" fmla="*/ 464726 h 2455333"/>
              <a:gd name="connsiteX11-111" fmla="*/ 1690511 w 2962392"/>
              <a:gd name="connsiteY11-112" fmla="*/ 83726 h 2455333"/>
              <a:gd name="connsiteX0-113" fmla="*/ 1792111 w 3063992"/>
              <a:gd name="connsiteY0-114" fmla="*/ 50800 h 2422407"/>
              <a:gd name="connsiteX1-115" fmla="*/ 649111 w 3063992"/>
              <a:gd name="connsiteY1-116" fmla="*/ 127000 h 2422407"/>
              <a:gd name="connsiteX2-117" fmla="*/ 39511 w 3063992"/>
              <a:gd name="connsiteY2-118" fmla="*/ 279400 h 2422407"/>
              <a:gd name="connsiteX3-119" fmla="*/ 412044 w 3063992"/>
              <a:gd name="connsiteY3-120" fmla="*/ 1289756 h 2422407"/>
              <a:gd name="connsiteX4-121" fmla="*/ 897467 w 3063992"/>
              <a:gd name="connsiteY4-122" fmla="*/ 2271889 h 2422407"/>
              <a:gd name="connsiteX5-123" fmla="*/ 1473200 w 3063992"/>
              <a:gd name="connsiteY5-124" fmla="*/ 2192867 h 2422407"/>
              <a:gd name="connsiteX6-125" fmla="*/ 1823155 w 3063992"/>
              <a:gd name="connsiteY6-126" fmla="*/ 1143000 h 2422407"/>
              <a:gd name="connsiteX7-127" fmla="*/ 2195689 w 3063992"/>
              <a:gd name="connsiteY7-128" fmla="*/ 2102556 h 2422407"/>
              <a:gd name="connsiteX8-129" fmla="*/ 2794000 w 3063992"/>
              <a:gd name="connsiteY8-130" fmla="*/ 2271889 h 2422407"/>
              <a:gd name="connsiteX9-131" fmla="*/ 2985911 w 3063992"/>
              <a:gd name="connsiteY9-132" fmla="*/ 1809044 h 2422407"/>
              <a:gd name="connsiteX10-133" fmla="*/ 2325511 w 3063992"/>
              <a:gd name="connsiteY10-134" fmla="*/ 431800 h 2422407"/>
              <a:gd name="connsiteX11-135" fmla="*/ 1792111 w 3063992"/>
              <a:gd name="connsiteY11-136" fmla="*/ 50800 h 2422407"/>
              <a:gd name="connsiteX0-137" fmla="*/ 1715911 w 3063992"/>
              <a:gd name="connsiteY0-138" fmla="*/ 50800 h 2422407"/>
              <a:gd name="connsiteX1-139" fmla="*/ 649111 w 3063992"/>
              <a:gd name="connsiteY1-140" fmla="*/ 127000 h 2422407"/>
              <a:gd name="connsiteX2-141" fmla="*/ 39511 w 3063992"/>
              <a:gd name="connsiteY2-142" fmla="*/ 279400 h 2422407"/>
              <a:gd name="connsiteX3-143" fmla="*/ 412044 w 3063992"/>
              <a:gd name="connsiteY3-144" fmla="*/ 1289756 h 2422407"/>
              <a:gd name="connsiteX4-145" fmla="*/ 897467 w 3063992"/>
              <a:gd name="connsiteY4-146" fmla="*/ 2271889 h 2422407"/>
              <a:gd name="connsiteX5-147" fmla="*/ 1473200 w 3063992"/>
              <a:gd name="connsiteY5-148" fmla="*/ 2192867 h 2422407"/>
              <a:gd name="connsiteX6-149" fmla="*/ 1823155 w 3063992"/>
              <a:gd name="connsiteY6-150" fmla="*/ 1143000 h 2422407"/>
              <a:gd name="connsiteX7-151" fmla="*/ 2195689 w 3063992"/>
              <a:gd name="connsiteY7-152" fmla="*/ 2102556 h 2422407"/>
              <a:gd name="connsiteX8-153" fmla="*/ 2794000 w 3063992"/>
              <a:gd name="connsiteY8-154" fmla="*/ 2271889 h 2422407"/>
              <a:gd name="connsiteX9-155" fmla="*/ 2985911 w 3063992"/>
              <a:gd name="connsiteY9-156" fmla="*/ 1809044 h 2422407"/>
              <a:gd name="connsiteX10-157" fmla="*/ 2325511 w 3063992"/>
              <a:gd name="connsiteY10-158" fmla="*/ 431800 h 2422407"/>
              <a:gd name="connsiteX11-159" fmla="*/ 1715911 w 3063992"/>
              <a:gd name="connsiteY11-160" fmla="*/ 50800 h 2422407"/>
              <a:gd name="connsiteX0-161" fmla="*/ 1779411 w 3127492"/>
              <a:gd name="connsiteY0-162" fmla="*/ 38100 h 2409707"/>
              <a:gd name="connsiteX1-163" fmla="*/ 1093611 w 3127492"/>
              <a:gd name="connsiteY1-164" fmla="*/ 190500 h 2409707"/>
              <a:gd name="connsiteX2-165" fmla="*/ 103011 w 3127492"/>
              <a:gd name="connsiteY2-166" fmla="*/ 266700 h 2409707"/>
              <a:gd name="connsiteX3-167" fmla="*/ 475544 w 3127492"/>
              <a:gd name="connsiteY3-168" fmla="*/ 1277056 h 2409707"/>
              <a:gd name="connsiteX4-169" fmla="*/ 960967 w 3127492"/>
              <a:gd name="connsiteY4-170" fmla="*/ 2259189 h 2409707"/>
              <a:gd name="connsiteX5-171" fmla="*/ 1536700 w 3127492"/>
              <a:gd name="connsiteY5-172" fmla="*/ 2180167 h 2409707"/>
              <a:gd name="connsiteX6-173" fmla="*/ 1886655 w 3127492"/>
              <a:gd name="connsiteY6-174" fmla="*/ 1130300 h 2409707"/>
              <a:gd name="connsiteX7-175" fmla="*/ 2259189 w 3127492"/>
              <a:gd name="connsiteY7-176" fmla="*/ 2089856 h 2409707"/>
              <a:gd name="connsiteX8-177" fmla="*/ 2857500 w 3127492"/>
              <a:gd name="connsiteY8-178" fmla="*/ 2259189 h 2409707"/>
              <a:gd name="connsiteX9-179" fmla="*/ 3049411 w 3127492"/>
              <a:gd name="connsiteY9-180" fmla="*/ 1796344 h 2409707"/>
              <a:gd name="connsiteX10-181" fmla="*/ 2389011 w 3127492"/>
              <a:gd name="connsiteY10-182" fmla="*/ 419100 h 2409707"/>
              <a:gd name="connsiteX11-183" fmla="*/ 1779411 w 3127492"/>
              <a:gd name="connsiteY11-184" fmla="*/ 38100 h 2409707"/>
              <a:gd name="connsiteX0-185" fmla="*/ 1855611 w 3127492"/>
              <a:gd name="connsiteY0-186" fmla="*/ 38100 h 2333507"/>
              <a:gd name="connsiteX1-187" fmla="*/ 1093611 w 3127492"/>
              <a:gd name="connsiteY1-188" fmla="*/ 114300 h 2333507"/>
              <a:gd name="connsiteX2-189" fmla="*/ 103011 w 3127492"/>
              <a:gd name="connsiteY2-190" fmla="*/ 190500 h 2333507"/>
              <a:gd name="connsiteX3-191" fmla="*/ 475544 w 3127492"/>
              <a:gd name="connsiteY3-192" fmla="*/ 1200856 h 2333507"/>
              <a:gd name="connsiteX4-193" fmla="*/ 960967 w 3127492"/>
              <a:gd name="connsiteY4-194" fmla="*/ 2182989 h 2333507"/>
              <a:gd name="connsiteX5-195" fmla="*/ 1536700 w 3127492"/>
              <a:gd name="connsiteY5-196" fmla="*/ 2103967 h 2333507"/>
              <a:gd name="connsiteX6-197" fmla="*/ 1886655 w 3127492"/>
              <a:gd name="connsiteY6-198" fmla="*/ 1054100 h 2333507"/>
              <a:gd name="connsiteX7-199" fmla="*/ 2259189 w 3127492"/>
              <a:gd name="connsiteY7-200" fmla="*/ 2013656 h 2333507"/>
              <a:gd name="connsiteX8-201" fmla="*/ 2857500 w 3127492"/>
              <a:gd name="connsiteY8-202" fmla="*/ 2182989 h 2333507"/>
              <a:gd name="connsiteX9-203" fmla="*/ 3049411 w 3127492"/>
              <a:gd name="connsiteY9-204" fmla="*/ 1720144 h 2333507"/>
              <a:gd name="connsiteX10-205" fmla="*/ 2389011 w 3127492"/>
              <a:gd name="connsiteY10-206" fmla="*/ 342900 h 2333507"/>
              <a:gd name="connsiteX11-207" fmla="*/ 1855611 w 3127492"/>
              <a:gd name="connsiteY11-208" fmla="*/ 38100 h 2333507"/>
              <a:gd name="connsiteX0-209" fmla="*/ 1765300 w 3037181"/>
              <a:gd name="connsiteY0-210" fmla="*/ 38100 h 2374900"/>
              <a:gd name="connsiteX1-211" fmla="*/ 1003300 w 3037181"/>
              <a:gd name="connsiteY1-212" fmla="*/ 114300 h 2374900"/>
              <a:gd name="connsiteX2-213" fmla="*/ 12700 w 3037181"/>
              <a:gd name="connsiteY2-214" fmla="*/ 190500 h 2374900"/>
              <a:gd name="connsiteX3-215" fmla="*/ 1079500 w 3037181"/>
              <a:gd name="connsiteY3-216" fmla="*/ 952500 h 2374900"/>
              <a:gd name="connsiteX4-217" fmla="*/ 870656 w 3037181"/>
              <a:gd name="connsiteY4-218" fmla="*/ 2182989 h 2374900"/>
              <a:gd name="connsiteX5-219" fmla="*/ 1446389 w 3037181"/>
              <a:gd name="connsiteY5-220" fmla="*/ 2103967 h 2374900"/>
              <a:gd name="connsiteX6-221" fmla="*/ 1796344 w 3037181"/>
              <a:gd name="connsiteY6-222" fmla="*/ 1054100 h 2374900"/>
              <a:gd name="connsiteX7-223" fmla="*/ 2168878 w 3037181"/>
              <a:gd name="connsiteY7-224" fmla="*/ 2013656 h 2374900"/>
              <a:gd name="connsiteX8-225" fmla="*/ 2767189 w 3037181"/>
              <a:gd name="connsiteY8-226" fmla="*/ 2182989 h 2374900"/>
              <a:gd name="connsiteX9-227" fmla="*/ 2959100 w 3037181"/>
              <a:gd name="connsiteY9-228" fmla="*/ 1720144 h 2374900"/>
              <a:gd name="connsiteX10-229" fmla="*/ 2298700 w 3037181"/>
              <a:gd name="connsiteY10-230" fmla="*/ 342900 h 2374900"/>
              <a:gd name="connsiteX11-231" fmla="*/ 1765300 w 3037181"/>
              <a:gd name="connsiteY11-232" fmla="*/ 38100 h 2374900"/>
              <a:gd name="connsiteX0-233" fmla="*/ 1765300 w 3037181"/>
              <a:gd name="connsiteY0-234" fmla="*/ 38100 h 2239433"/>
              <a:gd name="connsiteX1-235" fmla="*/ 1003300 w 3037181"/>
              <a:gd name="connsiteY1-236" fmla="*/ 114300 h 2239433"/>
              <a:gd name="connsiteX2-237" fmla="*/ 12700 w 3037181"/>
              <a:gd name="connsiteY2-238" fmla="*/ 190500 h 2239433"/>
              <a:gd name="connsiteX3-239" fmla="*/ 1079500 w 3037181"/>
              <a:gd name="connsiteY3-240" fmla="*/ 952500 h 2239433"/>
              <a:gd name="connsiteX4-241" fmla="*/ 698500 w 3037181"/>
              <a:gd name="connsiteY4-242" fmla="*/ 1866899 h 2239433"/>
              <a:gd name="connsiteX5-243" fmla="*/ 1446389 w 3037181"/>
              <a:gd name="connsiteY5-244" fmla="*/ 2103967 h 2239433"/>
              <a:gd name="connsiteX6-245" fmla="*/ 1796344 w 3037181"/>
              <a:gd name="connsiteY6-246" fmla="*/ 1054100 h 2239433"/>
              <a:gd name="connsiteX7-247" fmla="*/ 2168878 w 3037181"/>
              <a:gd name="connsiteY7-248" fmla="*/ 2013656 h 2239433"/>
              <a:gd name="connsiteX8-249" fmla="*/ 2767189 w 3037181"/>
              <a:gd name="connsiteY8-250" fmla="*/ 2182989 h 2239433"/>
              <a:gd name="connsiteX9-251" fmla="*/ 2959100 w 3037181"/>
              <a:gd name="connsiteY9-252" fmla="*/ 1720144 h 2239433"/>
              <a:gd name="connsiteX10-253" fmla="*/ 2298700 w 3037181"/>
              <a:gd name="connsiteY10-254" fmla="*/ 342900 h 2239433"/>
              <a:gd name="connsiteX11-255" fmla="*/ 1765300 w 3037181"/>
              <a:gd name="connsiteY11-256" fmla="*/ 38100 h 2239433"/>
              <a:gd name="connsiteX0-257" fmla="*/ 1765300 w 3037181"/>
              <a:gd name="connsiteY0-258" fmla="*/ 38100 h 2231908"/>
              <a:gd name="connsiteX1-259" fmla="*/ 1003300 w 3037181"/>
              <a:gd name="connsiteY1-260" fmla="*/ 114300 h 2231908"/>
              <a:gd name="connsiteX2-261" fmla="*/ 12700 w 3037181"/>
              <a:gd name="connsiteY2-262" fmla="*/ 190500 h 2231908"/>
              <a:gd name="connsiteX3-263" fmla="*/ 1079500 w 3037181"/>
              <a:gd name="connsiteY3-264" fmla="*/ 952500 h 2231908"/>
              <a:gd name="connsiteX4-265" fmla="*/ 698500 w 3037181"/>
              <a:gd name="connsiteY4-266" fmla="*/ 1866899 h 2231908"/>
              <a:gd name="connsiteX5-267" fmla="*/ 1384300 w 3037181"/>
              <a:gd name="connsiteY5-268" fmla="*/ 2095500 h 2231908"/>
              <a:gd name="connsiteX6-269" fmla="*/ 1796344 w 3037181"/>
              <a:gd name="connsiteY6-270" fmla="*/ 1054100 h 2231908"/>
              <a:gd name="connsiteX7-271" fmla="*/ 2168878 w 3037181"/>
              <a:gd name="connsiteY7-272" fmla="*/ 2013656 h 2231908"/>
              <a:gd name="connsiteX8-273" fmla="*/ 2767189 w 3037181"/>
              <a:gd name="connsiteY8-274" fmla="*/ 2182989 h 2231908"/>
              <a:gd name="connsiteX9-275" fmla="*/ 2959100 w 3037181"/>
              <a:gd name="connsiteY9-276" fmla="*/ 1720144 h 2231908"/>
              <a:gd name="connsiteX10-277" fmla="*/ 2298700 w 3037181"/>
              <a:gd name="connsiteY10-278" fmla="*/ 342900 h 2231908"/>
              <a:gd name="connsiteX11-279" fmla="*/ 1765300 w 3037181"/>
              <a:gd name="connsiteY11-280" fmla="*/ 38100 h 2231908"/>
              <a:gd name="connsiteX0-281" fmla="*/ 1854200 w 3126081"/>
              <a:gd name="connsiteY0-282" fmla="*/ 38100 h 2231908"/>
              <a:gd name="connsiteX1-283" fmla="*/ 1092200 w 3126081"/>
              <a:gd name="connsiteY1-284" fmla="*/ 114300 h 2231908"/>
              <a:gd name="connsiteX2-285" fmla="*/ 101600 w 3126081"/>
              <a:gd name="connsiteY2-286" fmla="*/ 190500 h 2231908"/>
              <a:gd name="connsiteX3-287" fmla="*/ 177800 w 3126081"/>
              <a:gd name="connsiteY3-288" fmla="*/ 647700 h 2231908"/>
              <a:gd name="connsiteX4-289" fmla="*/ 1168400 w 3126081"/>
              <a:gd name="connsiteY4-290" fmla="*/ 952500 h 2231908"/>
              <a:gd name="connsiteX5-291" fmla="*/ 787400 w 3126081"/>
              <a:gd name="connsiteY5-292" fmla="*/ 1866899 h 2231908"/>
              <a:gd name="connsiteX6-293" fmla="*/ 1473200 w 3126081"/>
              <a:gd name="connsiteY6-294" fmla="*/ 2095500 h 2231908"/>
              <a:gd name="connsiteX7-295" fmla="*/ 1885244 w 3126081"/>
              <a:gd name="connsiteY7-296" fmla="*/ 1054100 h 2231908"/>
              <a:gd name="connsiteX8-297" fmla="*/ 2257778 w 3126081"/>
              <a:gd name="connsiteY8-298" fmla="*/ 2013656 h 2231908"/>
              <a:gd name="connsiteX9-299" fmla="*/ 2856089 w 3126081"/>
              <a:gd name="connsiteY9-300" fmla="*/ 2182989 h 2231908"/>
              <a:gd name="connsiteX10-301" fmla="*/ 3048000 w 3126081"/>
              <a:gd name="connsiteY10-302" fmla="*/ 1720144 h 2231908"/>
              <a:gd name="connsiteX11-303" fmla="*/ 2387600 w 3126081"/>
              <a:gd name="connsiteY11-304" fmla="*/ 342900 h 2231908"/>
              <a:gd name="connsiteX12" fmla="*/ 1854200 w 3126081"/>
              <a:gd name="connsiteY12" fmla="*/ 38100 h 2231908"/>
              <a:gd name="connsiteX0-305" fmla="*/ 1854200 w 3126081"/>
              <a:gd name="connsiteY0-306" fmla="*/ 38100 h 2231908"/>
              <a:gd name="connsiteX1-307" fmla="*/ 1092200 w 3126081"/>
              <a:gd name="connsiteY1-308" fmla="*/ 114300 h 2231908"/>
              <a:gd name="connsiteX2-309" fmla="*/ 101600 w 3126081"/>
              <a:gd name="connsiteY2-310" fmla="*/ 190500 h 2231908"/>
              <a:gd name="connsiteX3-311" fmla="*/ 177800 w 3126081"/>
              <a:gd name="connsiteY3-312" fmla="*/ 647700 h 2231908"/>
              <a:gd name="connsiteX4-313" fmla="*/ 1168400 w 3126081"/>
              <a:gd name="connsiteY4-314" fmla="*/ 952500 h 2231908"/>
              <a:gd name="connsiteX5-315" fmla="*/ 787400 w 3126081"/>
              <a:gd name="connsiteY5-316" fmla="*/ 1866899 h 2231908"/>
              <a:gd name="connsiteX6-317" fmla="*/ 1473200 w 3126081"/>
              <a:gd name="connsiteY6-318" fmla="*/ 2095500 h 2231908"/>
              <a:gd name="connsiteX7-319" fmla="*/ 1885244 w 3126081"/>
              <a:gd name="connsiteY7-320" fmla="*/ 1054100 h 2231908"/>
              <a:gd name="connsiteX8-321" fmla="*/ 2257778 w 3126081"/>
              <a:gd name="connsiteY8-322" fmla="*/ 2013656 h 2231908"/>
              <a:gd name="connsiteX9-323" fmla="*/ 2856089 w 3126081"/>
              <a:gd name="connsiteY9-324" fmla="*/ 2182989 h 2231908"/>
              <a:gd name="connsiteX10-325" fmla="*/ 3048000 w 3126081"/>
              <a:gd name="connsiteY10-326" fmla="*/ 1720144 h 2231908"/>
              <a:gd name="connsiteX11-327" fmla="*/ 2387600 w 3126081"/>
              <a:gd name="connsiteY11-328" fmla="*/ 342900 h 2231908"/>
              <a:gd name="connsiteX12-329" fmla="*/ 1854200 w 3126081"/>
              <a:gd name="connsiteY12-330" fmla="*/ 38100 h 2231908"/>
              <a:gd name="connsiteX0-331" fmla="*/ 1854200 w 3126081"/>
              <a:gd name="connsiteY0-332" fmla="*/ 51741 h 2245549"/>
              <a:gd name="connsiteX1-333" fmla="*/ 1092200 w 3126081"/>
              <a:gd name="connsiteY1-334" fmla="*/ 127941 h 2245549"/>
              <a:gd name="connsiteX2-335" fmla="*/ 101600 w 3126081"/>
              <a:gd name="connsiteY2-336" fmla="*/ 204141 h 2245549"/>
              <a:gd name="connsiteX3-337" fmla="*/ 177800 w 3126081"/>
              <a:gd name="connsiteY3-338" fmla="*/ 661341 h 2245549"/>
              <a:gd name="connsiteX4-339" fmla="*/ 1168400 w 3126081"/>
              <a:gd name="connsiteY4-340" fmla="*/ 966141 h 2245549"/>
              <a:gd name="connsiteX5-341" fmla="*/ 787400 w 3126081"/>
              <a:gd name="connsiteY5-342" fmla="*/ 1880540 h 2245549"/>
              <a:gd name="connsiteX6-343" fmla="*/ 1473200 w 3126081"/>
              <a:gd name="connsiteY6-344" fmla="*/ 2109141 h 2245549"/>
              <a:gd name="connsiteX7-345" fmla="*/ 1885244 w 3126081"/>
              <a:gd name="connsiteY7-346" fmla="*/ 1067741 h 2245549"/>
              <a:gd name="connsiteX8-347" fmla="*/ 2257778 w 3126081"/>
              <a:gd name="connsiteY8-348" fmla="*/ 2027297 h 2245549"/>
              <a:gd name="connsiteX9-349" fmla="*/ 2856089 w 3126081"/>
              <a:gd name="connsiteY9-350" fmla="*/ 2196630 h 2245549"/>
              <a:gd name="connsiteX10-351" fmla="*/ 3048000 w 3126081"/>
              <a:gd name="connsiteY10-352" fmla="*/ 1733785 h 2245549"/>
              <a:gd name="connsiteX11-353" fmla="*/ 2387600 w 3126081"/>
              <a:gd name="connsiteY11-354" fmla="*/ 280341 h 2245549"/>
              <a:gd name="connsiteX12-355" fmla="*/ 1854200 w 3126081"/>
              <a:gd name="connsiteY12-356" fmla="*/ 51741 h 2245549"/>
              <a:gd name="connsiteX0-357" fmla="*/ 1778000 w 3126081"/>
              <a:gd name="connsiteY0-358" fmla="*/ 25400 h 2295407"/>
              <a:gd name="connsiteX1-359" fmla="*/ 1092200 w 3126081"/>
              <a:gd name="connsiteY1-360" fmla="*/ 177799 h 2295407"/>
              <a:gd name="connsiteX2-361" fmla="*/ 101600 w 3126081"/>
              <a:gd name="connsiteY2-362" fmla="*/ 253999 h 2295407"/>
              <a:gd name="connsiteX3-363" fmla="*/ 177800 w 3126081"/>
              <a:gd name="connsiteY3-364" fmla="*/ 711199 h 2295407"/>
              <a:gd name="connsiteX4-365" fmla="*/ 1168400 w 3126081"/>
              <a:gd name="connsiteY4-366" fmla="*/ 1015999 h 2295407"/>
              <a:gd name="connsiteX5-367" fmla="*/ 787400 w 3126081"/>
              <a:gd name="connsiteY5-368" fmla="*/ 1930398 h 2295407"/>
              <a:gd name="connsiteX6-369" fmla="*/ 1473200 w 3126081"/>
              <a:gd name="connsiteY6-370" fmla="*/ 2158999 h 2295407"/>
              <a:gd name="connsiteX7-371" fmla="*/ 1885244 w 3126081"/>
              <a:gd name="connsiteY7-372" fmla="*/ 1117599 h 2295407"/>
              <a:gd name="connsiteX8-373" fmla="*/ 2257778 w 3126081"/>
              <a:gd name="connsiteY8-374" fmla="*/ 2077155 h 2295407"/>
              <a:gd name="connsiteX9-375" fmla="*/ 2856089 w 3126081"/>
              <a:gd name="connsiteY9-376" fmla="*/ 2246488 h 2295407"/>
              <a:gd name="connsiteX10-377" fmla="*/ 3048000 w 3126081"/>
              <a:gd name="connsiteY10-378" fmla="*/ 1783643 h 2295407"/>
              <a:gd name="connsiteX11-379" fmla="*/ 2387600 w 3126081"/>
              <a:gd name="connsiteY11-380" fmla="*/ 330199 h 2295407"/>
              <a:gd name="connsiteX12-381" fmla="*/ 1778000 w 3126081"/>
              <a:gd name="connsiteY12-382" fmla="*/ 25400 h 2295407"/>
              <a:gd name="connsiteX0-383" fmla="*/ 1778000 w 3126081"/>
              <a:gd name="connsiteY0-384" fmla="*/ 25400 h 2295407"/>
              <a:gd name="connsiteX1-385" fmla="*/ 1092200 w 3126081"/>
              <a:gd name="connsiteY1-386" fmla="*/ 177799 h 2295407"/>
              <a:gd name="connsiteX2-387" fmla="*/ 101600 w 3126081"/>
              <a:gd name="connsiteY2-388" fmla="*/ 253999 h 2295407"/>
              <a:gd name="connsiteX3-389" fmla="*/ 177800 w 3126081"/>
              <a:gd name="connsiteY3-390" fmla="*/ 711199 h 2295407"/>
              <a:gd name="connsiteX4-391" fmla="*/ 1168400 w 3126081"/>
              <a:gd name="connsiteY4-392" fmla="*/ 1015999 h 2295407"/>
              <a:gd name="connsiteX5-393" fmla="*/ 787400 w 3126081"/>
              <a:gd name="connsiteY5-394" fmla="*/ 1930398 h 2295407"/>
              <a:gd name="connsiteX6-395" fmla="*/ 1473200 w 3126081"/>
              <a:gd name="connsiteY6-396" fmla="*/ 2158999 h 2295407"/>
              <a:gd name="connsiteX7-397" fmla="*/ 1885244 w 3126081"/>
              <a:gd name="connsiteY7-398" fmla="*/ 1117599 h 2295407"/>
              <a:gd name="connsiteX8-399" fmla="*/ 2257778 w 3126081"/>
              <a:gd name="connsiteY8-400" fmla="*/ 2077155 h 2295407"/>
              <a:gd name="connsiteX9-401" fmla="*/ 2856089 w 3126081"/>
              <a:gd name="connsiteY9-402" fmla="*/ 2246488 h 2295407"/>
              <a:gd name="connsiteX10-403" fmla="*/ 3048000 w 3126081"/>
              <a:gd name="connsiteY10-404" fmla="*/ 1783643 h 2295407"/>
              <a:gd name="connsiteX11-405" fmla="*/ 2387600 w 3126081"/>
              <a:gd name="connsiteY11-406" fmla="*/ 330199 h 2295407"/>
              <a:gd name="connsiteX12-407" fmla="*/ 1778000 w 3126081"/>
              <a:gd name="connsiteY12-408" fmla="*/ 25400 h 2295407"/>
              <a:gd name="connsiteX0-409" fmla="*/ 1798931 w 3147012"/>
              <a:gd name="connsiteY0-410" fmla="*/ 25400 h 2295407"/>
              <a:gd name="connsiteX1-411" fmla="*/ 1113131 w 3147012"/>
              <a:gd name="connsiteY1-412" fmla="*/ 177799 h 2295407"/>
              <a:gd name="connsiteX2-413" fmla="*/ 122531 w 3147012"/>
              <a:gd name="connsiteY2-414" fmla="*/ 253999 h 2295407"/>
              <a:gd name="connsiteX3-415" fmla="*/ 198731 w 3147012"/>
              <a:gd name="connsiteY3-416" fmla="*/ 711199 h 2295407"/>
              <a:gd name="connsiteX4-417" fmla="*/ 1189331 w 3147012"/>
              <a:gd name="connsiteY4-418" fmla="*/ 1015999 h 2295407"/>
              <a:gd name="connsiteX5-419" fmla="*/ 808331 w 3147012"/>
              <a:gd name="connsiteY5-420" fmla="*/ 1930398 h 2295407"/>
              <a:gd name="connsiteX6-421" fmla="*/ 1494131 w 3147012"/>
              <a:gd name="connsiteY6-422" fmla="*/ 2158999 h 2295407"/>
              <a:gd name="connsiteX7-423" fmla="*/ 1906175 w 3147012"/>
              <a:gd name="connsiteY7-424" fmla="*/ 1117599 h 2295407"/>
              <a:gd name="connsiteX8-425" fmla="*/ 2278709 w 3147012"/>
              <a:gd name="connsiteY8-426" fmla="*/ 2077155 h 2295407"/>
              <a:gd name="connsiteX9-427" fmla="*/ 2877020 w 3147012"/>
              <a:gd name="connsiteY9-428" fmla="*/ 2246488 h 2295407"/>
              <a:gd name="connsiteX10-429" fmla="*/ 3068931 w 3147012"/>
              <a:gd name="connsiteY10-430" fmla="*/ 1783643 h 2295407"/>
              <a:gd name="connsiteX11-431" fmla="*/ 2408531 w 3147012"/>
              <a:gd name="connsiteY11-432" fmla="*/ 330199 h 2295407"/>
              <a:gd name="connsiteX12-433" fmla="*/ 1798931 w 3147012"/>
              <a:gd name="connsiteY12-434" fmla="*/ 25400 h 22954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111" y="connsiteY11-112"/>
              </a:cxn>
              <a:cxn ang="0">
                <a:pos x="connsiteX12-329" y="connsiteY12-330"/>
              </a:cxn>
            </a:cxnLst>
            <a:rect l="l" t="t" r="r" b="b"/>
            <a:pathLst>
              <a:path w="3147012" h="2295407">
                <a:moveTo>
                  <a:pt x="1798931" y="25400"/>
                </a:moveTo>
                <a:cubicBezTo>
                  <a:pt x="1583031" y="0"/>
                  <a:pt x="1467320" y="173566"/>
                  <a:pt x="1113131" y="177799"/>
                </a:cubicBezTo>
                <a:cubicBezTo>
                  <a:pt x="837964" y="196143"/>
                  <a:pt x="332081" y="76199"/>
                  <a:pt x="122531" y="253999"/>
                </a:cubicBezTo>
                <a:cubicBezTo>
                  <a:pt x="0" y="433210"/>
                  <a:pt x="20931" y="584199"/>
                  <a:pt x="198731" y="711199"/>
                </a:cubicBezTo>
                <a:cubicBezTo>
                  <a:pt x="376531" y="838199"/>
                  <a:pt x="1087731" y="812799"/>
                  <a:pt x="1189331" y="1015999"/>
                </a:cubicBezTo>
                <a:cubicBezTo>
                  <a:pt x="1290931" y="1219199"/>
                  <a:pt x="757531" y="1739898"/>
                  <a:pt x="808331" y="1930398"/>
                </a:cubicBezTo>
                <a:cubicBezTo>
                  <a:pt x="859131" y="2120898"/>
                  <a:pt x="1311157" y="2294465"/>
                  <a:pt x="1494131" y="2158999"/>
                </a:cubicBezTo>
                <a:cubicBezTo>
                  <a:pt x="1677105" y="2023533"/>
                  <a:pt x="1775412" y="1131240"/>
                  <a:pt x="1906175" y="1117599"/>
                </a:cubicBezTo>
                <a:cubicBezTo>
                  <a:pt x="2036938" y="1103958"/>
                  <a:pt x="2116902" y="1889007"/>
                  <a:pt x="2278709" y="2077155"/>
                </a:cubicBezTo>
                <a:cubicBezTo>
                  <a:pt x="2440516" y="2265303"/>
                  <a:pt x="2745316" y="2295407"/>
                  <a:pt x="2877020" y="2246488"/>
                </a:cubicBezTo>
                <a:cubicBezTo>
                  <a:pt x="3008724" y="2197569"/>
                  <a:pt x="3147012" y="2103024"/>
                  <a:pt x="3068931" y="1783643"/>
                </a:cubicBezTo>
                <a:cubicBezTo>
                  <a:pt x="2990850" y="1464262"/>
                  <a:pt x="2620198" y="623240"/>
                  <a:pt x="2408531" y="330199"/>
                </a:cubicBezTo>
                <a:cubicBezTo>
                  <a:pt x="2196864" y="37158"/>
                  <a:pt x="2014831" y="50800"/>
                  <a:pt x="1798931" y="25400"/>
                </a:cubicBezTo>
                <a:close/>
              </a:path>
            </a:pathLst>
          </a:cu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Oval 88"/>
          <p:cNvSpPr/>
          <p:nvPr/>
        </p:nvSpPr>
        <p:spPr bwMode="auto">
          <a:xfrm>
            <a:off x="7659549" y="3668308"/>
            <a:ext cx="644548" cy="644548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2" name="Straight Arrow Connector 90"/>
          <p:cNvCxnSpPr>
            <a:stCxn id="67" idx="6"/>
            <a:endCxn id="68" idx="2"/>
          </p:cNvCxnSpPr>
          <p:nvPr/>
        </p:nvCxnSpPr>
        <p:spPr bwMode="auto">
          <a:xfrm>
            <a:off x="6782260" y="3995980"/>
            <a:ext cx="1027832" cy="1493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63" name="Straight Arrow Connector 91"/>
          <p:cNvCxnSpPr>
            <a:stCxn id="71" idx="0"/>
            <a:endCxn id="67" idx="3"/>
          </p:cNvCxnSpPr>
          <p:nvPr/>
        </p:nvCxnSpPr>
        <p:spPr bwMode="auto">
          <a:xfrm flipV="1">
            <a:off x="6247782" y="4126397"/>
            <a:ext cx="219620" cy="1003242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64" name="Straight Arrow Connector 92"/>
          <p:cNvCxnSpPr>
            <a:stCxn id="73" idx="1"/>
            <a:endCxn id="68" idx="5"/>
          </p:cNvCxnSpPr>
          <p:nvPr/>
        </p:nvCxnSpPr>
        <p:spPr bwMode="auto">
          <a:xfrm rot="16200000" flipV="1">
            <a:off x="7818397" y="4432950"/>
            <a:ext cx="1057262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65" name="Straight Arrow Connector 93"/>
          <p:cNvCxnSpPr>
            <a:stCxn id="72" idx="7"/>
            <a:endCxn id="68" idx="3"/>
          </p:cNvCxnSpPr>
          <p:nvPr/>
        </p:nvCxnSpPr>
        <p:spPr bwMode="auto">
          <a:xfrm rot="5400000" flipH="1" flipV="1">
            <a:off x="7120041" y="4439589"/>
            <a:ext cx="1057262" cy="43088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66" name="Straight Arrow Connector 94"/>
          <p:cNvCxnSpPr>
            <a:stCxn id="72" idx="1"/>
            <a:endCxn id="67" idx="5"/>
          </p:cNvCxnSpPr>
          <p:nvPr/>
        </p:nvCxnSpPr>
        <p:spPr bwMode="auto">
          <a:xfrm rot="16200000" flipV="1">
            <a:off x="6421687" y="4432950"/>
            <a:ext cx="1057262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sp>
        <p:nvSpPr>
          <p:cNvPr id="67" name="Oval 96"/>
          <p:cNvSpPr/>
          <p:nvPr/>
        </p:nvSpPr>
        <p:spPr bwMode="auto">
          <a:xfrm>
            <a:off x="6413382" y="381154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68" name="Oval 97"/>
          <p:cNvSpPr/>
          <p:nvPr/>
        </p:nvSpPr>
        <p:spPr bwMode="auto">
          <a:xfrm>
            <a:off x="7810092" y="381154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ea typeface="MS PGothic" panose="020B0600070205080204" pitchFamily="-111" charset="-128"/>
                <a:cs typeface="Times New Roman" panose="02020603050405020304" pitchFamily="18" charset="0"/>
              </a:rPr>
              <a:t>i</a:t>
            </a:r>
            <a:endParaRPr lang="en-US" sz="2400" dirty="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69" name="Oval 99"/>
          <p:cNvSpPr/>
          <p:nvPr/>
        </p:nvSpPr>
        <p:spPr bwMode="auto">
          <a:xfrm>
            <a:off x="6413381" y="631377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70" name="Oval 100"/>
          <p:cNvSpPr/>
          <p:nvPr/>
        </p:nvSpPr>
        <p:spPr bwMode="auto">
          <a:xfrm>
            <a:off x="7810092" y="6313771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71" name="Oval 4"/>
          <p:cNvSpPr/>
          <p:nvPr/>
        </p:nvSpPr>
        <p:spPr bwMode="auto">
          <a:xfrm>
            <a:off x="6063343" y="512963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72" name="Oval 102"/>
          <p:cNvSpPr/>
          <p:nvPr/>
        </p:nvSpPr>
        <p:spPr bwMode="auto">
          <a:xfrm>
            <a:off x="7118375" y="512963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sp>
        <p:nvSpPr>
          <p:cNvPr id="73" name="Oval 103"/>
          <p:cNvSpPr/>
          <p:nvPr/>
        </p:nvSpPr>
        <p:spPr bwMode="auto">
          <a:xfrm>
            <a:off x="8515085" y="5129639"/>
            <a:ext cx="368878" cy="368877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ctr" anchorCtr="0" compatLnSpc="1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Times New Roman" panose="02020603050405020304" pitchFamily="18" charset="0"/>
              <a:ea typeface="MS PGothic" panose="020B0600070205080204" pitchFamily="-111" charset="-128"/>
              <a:cs typeface="Times New Roman" panose="02020603050405020304" pitchFamily="18" charset="0"/>
            </a:endParaRPr>
          </a:p>
        </p:txBody>
      </p:sp>
      <p:cxnSp>
        <p:nvCxnSpPr>
          <p:cNvPr id="74" name="Straight Arrow Connector 105"/>
          <p:cNvCxnSpPr>
            <a:stCxn id="69" idx="6"/>
            <a:endCxn id="70" idx="2"/>
          </p:cNvCxnSpPr>
          <p:nvPr/>
        </p:nvCxnSpPr>
        <p:spPr bwMode="auto">
          <a:xfrm>
            <a:off x="6782259" y="6498210"/>
            <a:ext cx="1027833" cy="1346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75" name="Straight Arrow Connector 106"/>
          <p:cNvCxnSpPr>
            <a:stCxn id="69" idx="1"/>
            <a:endCxn id="71" idx="4"/>
          </p:cNvCxnSpPr>
          <p:nvPr/>
        </p:nvCxnSpPr>
        <p:spPr bwMode="auto">
          <a:xfrm flipH="1" flipV="1">
            <a:off x="6247782" y="5498516"/>
            <a:ext cx="219620" cy="869275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76" name="Straight Arrow Connector 107"/>
          <p:cNvCxnSpPr>
            <a:stCxn id="70" idx="7"/>
            <a:endCxn id="73" idx="3"/>
          </p:cNvCxnSpPr>
          <p:nvPr/>
        </p:nvCxnSpPr>
        <p:spPr bwMode="auto">
          <a:xfrm rot="5400000" flipH="1" flipV="1">
            <a:off x="7885380" y="5684066"/>
            <a:ext cx="923296" cy="444157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77" name="Straight Arrow Connector 108"/>
          <p:cNvCxnSpPr>
            <a:stCxn id="70" idx="1"/>
            <a:endCxn id="72" idx="5"/>
          </p:cNvCxnSpPr>
          <p:nvPr/>
        </p:nvCxnSpPr>
        <p:spPr bwMode="auto">
          <a:xfrm rot="16200000" flipV="1">
            <a:off x="7187025" y="5690704"/>
            <a:ext cx="923296" cy="430881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  <p:cxnSp>
        <p:nvCxnSpPr>
          <p:cNvPr id="78" name="Straight Arrow Connector 109"/>
          <p:cNvCxnSpPr>
            <a:stCxn id="69" idx="7"/>
            <a:endCxn id="72" idx="3"/>
          </p:cNvCxnSpPr>
          <p:nvPr/>
        </p:nvCxnSpPr>
        <p:spPr bwMode="auto">
          <a:xfrm rot="5400000" flipH="1" flipV="1">
            <a:off x="6488669" y="5684065"/>
            <a:ext cx="923296" cy="444158"/>
          </a:xfrm>
          <a:prstGeom prst="straightConnector1">
            <a:avLst/>
          </a:prstGeom>
          <a:ln>
            <a:headEnd type="none"/>
            <a:tailEnd type="none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cxnSp>
    </p:spTree>
  </p:cSld>
  <p:clrMapOvr>
    <a:masterClrMapping/>
  </p:clrMapOvr>
  <p:transition spd="med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4" y="1685678"/>
            <a:ext cx="8649975" cy="492149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Decomposition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Gather: Accumulate information about neighborhood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Apply: Apply the accumulated value to center vertex</a:t>
            </a:r>
          </a:p>
          <a:p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Scatter: Update adjacent edges and vertices</a:t>
            </a:r>
          </a:p>
          <a:p>
            <a:pPr marL="0" indent="0">
              <a:buNone/>
            </a:pPr>
            <a:endParaRPr lang="en-US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Graph-Parallel Abstractions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/>
              <a:t>Graph-Parallel Abstractions</a:t>
            </a:r>
            <a:endParaRPr lang="zh-CN" altLang="en-US" dirty="0"/>
          </a:p>
        </p:txBody>
      </p:sp>
      <p:sp>
        <p:nvSpPr>
          <p:cNvPr id="321" name="Rounded Rectangle 187"/>
          <p:cNvSpPr/>
          <p:nvPr/>
        </p:nvSpPr>
        <p:spPr>
          <a:xfrm>
            <a:off x="220337" y="1850834"/>
            <a:ext cx="2799684" cy="4854766"/>
          </a:xfrm>
          <a:prstGeom prst="roundRect">
            <a:avLst>
              <a:gd name="adj" fmla="val 61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22" name="Group 57"/>
          <p:cNvGrpSpPr/>
          <p:nvPr/>
        </p:nvGrpSpPr>
        <p:grpSpPr>
          <a:xfrm>
            <a:off x="880188" y="6031443"/>
            <a:ext cx="205534" cy="597956"/>
            <a:chOff x="955318" y="5981802"/>
            <a:chExt cx="206604" cy="647597"/>
          </a:xfrm>
        </p:grpSpPr>
        <p:sp>
          <p:nvSpPr>
            <p:cNvPr id="323" name="Rounded Rectangle 81"/>
            <p:cNvSpPr/>
            <p:nvPr/>
          </p:nvSpPr>
          <p:spPr>
            <a:xfrm rot="16200000">
              <a:off x="734821" y="6202299"/>
              <a:ext cx="647597" cy="206604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cxnSp>
          <p:nvCxnSpPr>
            <p:cNvPr id="324" name="Straight Connector 82"/>
            <p:cNvCxnSpPr>
              <a:stCxn id="325" idx="6"/>
              <a:endCxn id="326" idx="2"/>
            </p:cNvCxnSpPr>
            <p:nvPr/>
          </p:nvCxnSpPr>
          <p:spPr>
            <a:xfrm flipV="1">
              <a:off x="1058595" y="6159519"/>
              <a:ext cx="0" cy="26505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25" name="Oval 83"/>
            <p:cNvSpPr/>
            <p:nvPr/>
          </p:nvSpPr>
          <p:spPr>
            <a:xfrm rot="16200000">
              <a:off x="988831" y="6424577"/>
              <a:ext cx="139528" cy="13952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1000" dirty="0">
                  <a:solidFill>
                    <a:prstClr val="white"/>
                  </a:solidFill>
                  <a:latin typeface="Calibri" panose="020F0502020204030204"/>
                </a:rPr>
                <a:t>Y</a:t>
              </a:r>
            </a:p>
          </p:txBody>
        </p:sp>
        <p:sp>
          <p:nvSpPr>
            <p:cNvPr id="326" name="Oval 84"/>
            <p:cNvSpPr/>
            <p:nvPr/>
          </p:nvSpPr>
          <p:spPr>
            <a:xfrm rot="16200000">
              <a:off x="988831" y="6019991"/>
              <a:ext cx="139528" cy="139528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27" name="Group 63"/>
          <p:cNvGrpSpPr/>
          <p:nvPr/>
        </p:nvGrpSpPr>
        <p:grpSpPr>
          <a:xfrm>
            <a:off x="166208" y="6031443"/>
            <a:ext cx="2653191" cy="597956"/>
            <a:chOff x="228600" y="5981802"/>
            <a:chExt cx="2667000" cy="647597"/>
          </a:xfrm>
        </p:grpSpPr>
        <p:sp>
          <p:nvSpPr>
            <p:cNvPr id="328" name="TextBox 5"/>
            <p:cNvSpPr txBox="1"/>
            <p:nvPr/>
          </p:nvSpPr>
          <p:spPr>
            <a:xfrm>
              <a:off x="1524000" y="6099400"/>
              <a:ext cx="1371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/>
              <a:r>
                <a:rPr lang="en-US" dirty="0">
                  <a:solidFill>
                    <a:prstClr val="black"/>
                  </a:solidFill>
                  <a:latin typeface="Calibri" panose="020F0502020204030204"/>
                </a:rPr>
                <a:t>+ … +      </a:t>
              </a:r>
              <a:r>
                <a:rPr lang="en-US" dirty="0">
                  <a:solidFill>
                    <a:prstClr val="black"/>
                  </a:solidFill>
                  <a:latin typeface="Calibri" panose="020F0502020204030204"/>
                  <a:sym typeface="Wingdings" panose="05000000000000000000"/>
                </a:rPr>
                <a:t> </a:t>
              </a:r>
              <a:endParaRPr lang="en-US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329" name="Group 62"/>
            <p:cNvGrpSpPr/>
            <p:nvPr/>
          </p:nvGrpSpPr>
          <p:grpSpPr>
            <a:xfrm>
              <a:off x="2176948" y="5981802"/>
              <a:ext cx="206604" cy="647597"/>
              <a:chOff x="2176948" y="5981802"/>
              <a:chExt cx="206604" cy="647597"/>
            </a:xfrm>
          </p:grpSpPr>
          <p:sp>
            <p:nvSpPr>
              <p:cNvPr id="331" name="Rounded Rectangle 91"/>
              <p:cNvSpPr/>
              <p:nvPr/>
            </p:nvSpPr>
            <p:spPr>
              <a:xfrm rot="16200000">
                <a:off x="1956451" y="6202299"/>
                <a:ext cx="647597" cy="206604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332" name="Straight Connector 92"/>
              <p:cNvCxnSpPr>
                <a:stCxn id="333" idx="6"/>
                <a:endCxn id="334" idx="2"/>
              </p:cNvCxnSpPr>
              <p:nvPr/>
            </p:nvCxnSpPr>
            <p:spPr>
              <a:xfrm flipV="1">
                <a:off x="2280225" y="6159519"/>
                <a:ext cx="0" cy="26505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33" name="Oval 93"/>
              <p:cNvSpPr/>
              <p:nvPr/>
            </p:nvSpPr>
            <p:spPr>
              <a:xfrm rot="16200000">
                <a:off x="2210461" y="6424577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r>
                  <a:rPr lang="en-US" sz="1000" dirty="0">
                    <a:solidFill>
                      <a:prstClr val="white"/>
                    </a:solidFill>
                    <a:latin typeface="Calibri" panose="020F0502020204030204"/>
                  </a:rPr>
                  <a:t>Y</a:t>
                </a:r>
              </a:p>
            </p:txBody>
          </p:sp>
          <p:sp>
            <p:nvSpPr>
              <p:cNvPr id="334" name="Oval 94"/>
              <p:cNvSpPr/>
              <p:nvPr/>
            </p:nvSpPr>
            <p:spPr>
              <a:xfrm rot="16200000">
                <a:off x="2210461" y="6019991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30" name="TextBox 97"/>
            <p:cNvSpPr txBox="1"/>
            <p:nvPr/>
          </p:nvSpPr>
          <p:spPr>
            <a:xfrm>
              <a:off x="228600" y="6055517"/>
              <a:ext cx="73338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defTabSz="914400"/>
              <a:r>
                <a:rPr lang="en-US" sz="1400" dirty="0">
                  <a:solidFill>
                    <a:prstClr val="black"/>
                  </a:solidFill>
                  <a:latin typeface="Calibri" panose="020F0502020204030204"/>
                </a:rPr>
                <a:t>Parallel</a:t>
              </a:r>
              <a:br>
                <a:rPr lang="en-US" sz="1400" dirty="0">
                  <a:solidFill>
                    <a:prstClr val="black"/>
                  </a:solidFill>
                  <a:latin typeface="Calibri" panose="020F0502020204030204"/>
                </a:rPr>
              </a:br>
              <a:r>
                <a:rPr lang="en-US" sz="1400" dirty="0">
                  <a:solidFill>
                    <a:prstClr val="black"/>
                  </a:solidFill>
                  <a:latin typeface="Calibri" panose="020F0502020204030204"/>
                </a:rPr>
                <a:t>Sum</a:t>
              </a:r>
            </a:p>
          </p:txBody>
        </p:sp>
      </p:grpSp>
      <p:sp>
        <p:nvSpPr>
          <p:cNvPr id="335" name="TextBox 107"/>
          <p:cNvSpPr txBox="1"/>
          <p:nvPr/>
        </p:nvSpPr>
        <p:spPr>
          <a:xfrm>
            <a:off x="236558" y="2783178"/>
            <a:ext cx="15291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i="1" dirty="0">
                <a:solidFill>
                  <a:prstClr val="black"/>
                </a:solidFill>
                <a:latin typeface="Calibri" panose="020F0502020204030204"/>
              </a:rPr>
              <a:t>User Defined:</a:t>
            </a:r>
          </a:p>
        </p:txBody>
      </p:sp>
      <p:grpSp>
        <p:nvGrpSpPr>
          <p:cNvPr id="336" name="Group 23"/>
          <p:cNvGrpSpPr/>
          <p:nvPr/>
        </p:nvGrpSpPr>
        <p:grpSpPr>
          <a:xfrm>
            <a:off x="435413" y="3104982"/>
            <a:ext cx="2416417" cy="369440"/>
            <a:chOff x="499037" y="3046512"/>
            <a:chExt cx="2428993" cy="400110"/>
          </a:xfrm>
        </p:grpSpPr>
        <p:sp>
          <p:nvSpPr>
            <p:cNvPr id="337" name="TextBox 11"/>
            <p:cNvSpPr txBox="1"/>
            <p:nvPr/>
          </p:nvSpPr>
          <p:spPr>
            <a:xfrm>
              <a:off x="626899" y="3046512"/>
              <a:ext cx="230113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sz="2000" b="1" dirty="0">
                  <a:solidFill>
                    <a:srgbClr val="FF0000"/>
                  </a:solidFill>
                  <a:latin typeface="Calibri" panose="020F0502020204030204"/>
                </a:rPr>
                <a:t>Gather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/>
                </a:rPr>
                <a:t>(             ) 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/>
                  <a:sym typeface="Wingdings" panose="05000000000000000000"/>
                </a:rPr>
                <a:t> </a:t>
              </a:r>
              <a:r>
                <a:rPr lang="en-US" sz="2000" dirty="0" err="1">
                  <a:solidFill>
                    <a:prstClr val="black"/>
                  </a:solidFill>
                  <a:latin typeface="Calibri" panose="020F0502020204030204"/>
                  <a:sym typeface="Wingdings" panose="05000000000000000000"/>
                </a:rPr>
                <a:t>Σ</a:t>
              </a:r>
              <a:endParaRPr lang="en-US" sz="2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grpSp>
          <p:nvGrpSpPr>
            <p:cNvPr id="338" name="Group 176"/>
            <p:cNvGrpSpPr/>
            <p:nvPr/>
          </p:nvGrpSpPr>
          <p:grpSpPr>
            <a:xfrm>
              <a:off x="1508833" y="3133572"/>
              <a:ext cx="777167" cy="262626"/>
              <a:chOff x="1452363" y="5293294"/>
              <a:chExt cx="611386" cy="206604"/>
            </a:xfrm>
          </p:grpSpPr>
          <p:sp>
            <p:nvSpPr>
              <p:cNvPr id="340" name="Rounded Rectangle 99"/>
              <p:cNvSpPr/>
              <p:nvPr/>
            </p:nvSpPr>
            <p:spPr>
              <a:xfrm>
                <a:off x="1452363" y="5293294"/>
                <a:ext cx="611386" cy="206604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341" name="Straight Connector 100"/>
              <p:cNvCxnSpPr>
                <a:stCxn id="342" idx="6"/>
                <a:endCxn id="343" idx="2"/>
              </p:cNvCxnSpPr>
              <p:nvPr/>
            </p:nvCxnSpPr>
            <p:spPr>
              <a:xfrm>
                <a:off x="1640698" y="5396572"/>
                <a:ext cx="212453" cy="1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342" name="Oval 101"/>
              <p:cNvSpPr/>
              <p:nvPr/>
            </p:nvSpPr>
            <p:spPr>
              <a:xfrm>
                <a:off x="1501169" y="5326807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r>
                  <a:rPr lang="en-US" sz="900" dirty="0">
                    <a:solidFill>
                      <a:prstClr val="white"/>
                    </a:solidFill>
                    <a:latin typeface="Calibri" panose="020F0502020204030204"/>
                  </a:rPr>
                  <a:t>Y</a:t>
                </a:r>
              </a:p>
            </p:txBody>
          </p:sp>
          <p:sp>
            <p:nvSpPr>
              <p:cNvPr id="343" name="Oval 102"/>
              <p:cNvSpPr/>
              <p:nvPr/>
            </p:nvSpPr>
            <p:spPr>
              <a:xfrm>
                <a:off x="1853150" y="5326825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 sz="16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39" name="Isosceles Triangle 119"/>
            <p:cNvSpPr/>
            <p:nvPr/>
          </p:nvSpPr>
          <p:spPr>
            <a:xfrm rot="5400000">
              <a:off x="489653" y="3212059"/>
              <a:ext cx="136067" cy="117299"/>
            </a:xfrm>
            <a:prstGeom prst="triangl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44" name="Group 22"/>
          <p:cNvGrpSpPr/>
          <p:nvPr/>
        </p:nvGrpSpPr>
        <p:grpSpPr>
          <a:xfrm>
            <a:off x="433149" y="3445279"/>
            <a:ext cx="1981457" cy="426276"/>
            <a:chOff x="499037" y="3409890"/>
            <a:chExt cx="1991770" cy="461665"/>
          </a:xfrm>
        </p:grpSpPr>
        <p:grpSp>
          <p:nvGrpSpPr>
            <p:cNvPr id="345" name="Group 118"/>
            <p:cNvGrpSpPr/>
            <p:nvPr/>
          </p:nvGrpSpPr>
          <p:grpSpPr>
            <a:xfrm>
              <a:off x="628999" y="3409890"/>
              <a:ext cx="1861808" cy="461665"/>
              <a:chOff x="748068" y="5584483"/>
              <a:chExt cx="1861808" cy="461665"/>
            </a:xfrm>
          </p:grpSpPr>
          <p:sp>
            <p:nvSpPr>
              <p:cNvPr id="347" name="TextBox 111"/>
              <p:cNvSpPr txBox="1"/>
              <p:nvPr/>
            </p:nvSpPr>
            <p:spPr>
              <a:xfrm>
                <a:off x="748068" y="5584483"/>
                <a:ext cx="186180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Σ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libri" panose="020F0502020204030204"/>
                  </a:rPr>
                  <a:t>1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  </a:t>
                </a:r>
                <a:r>
                  <a:rPr lang="en-US" sz="2400" b="1" dirty="0">
                    <a:solidFill>
                      <a:srgbClr val="FF0000"/>
                    </a:solidFill>
                    <a:latin typeface="Calibri" panose="020F0502020204030204"/>
                  </a:rPr>
                  <a:t>+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 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Σ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libri" panose="020F0502020204030204"/>
                  </a:rPr>
                  <a:t>2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</a:rPr>
                  <a:t>  </a:t>
                </a:r>
                <a:r>
                  <a:rPr lang="en-US" sz="2400" dirty="0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 Σ</a:t>
                </a:r>
                <a:r>
                  <a:rPr lang="en-US" sz="2400" baseline="-25000" dirty="0">
                    <a:solidFill>
                      <a:prstClr val="black"/>
                    </a:solidFill>
                    <a:latin typeface="Calibri" panose="020F0502020204030204"/>
                  </a:rPr>
                  <a:t>3</a:t>
                </a:r>
                <a:endParaRPr lang="en-US" sz="24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348" name="Oval 117"/>
              <p:cNvSpPr/>
              <p:nvPr/>
            </p:nvSpPr>
            <p:spPr>
              <a:xfrm>
                <a:off x="1181183" y="5736025"/>
                <a:ext cx="227503" cy="227503"/>
              </a:xfrm>
              <a:prstGeom prst="ellipse">
                <a:avLst/>
              </a:prstGeom>
              <a:noFill/>
              <a:ln w="19050" cmpd="sng">
                <a:solidFill>
                  <a:srgbClr val="FF000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46" name="Isosceles Triangle 120"/>
            <p:cNvSpPr/>
            <p:nvPr/>
          </p:nvSpPr>
          <p:spPr>
            <a:xfrm rot="5400000">
              <a:off x="489653" y="3607117"/>
              <a:ext cx="136067" cy="117299"/>
            </a:xfrm>
            <a:prstGeom prst="triangl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49" name="Group 13"/>
          <p:cNvGrpSpPr/>
          <p:nvPr/>
        </p:nvGrpSpPr>
        <p:grpSpPr>
          <a:xfrm>
            <a:off x="486831" y="4094338"/>
            <a:ext cx="2293247" cy="1789342"/>
            <a:chOff x="474897" y="3945790"/>
            <a:chExt cx="2305182" cy="1937890"/>
          </a:xfrm>
        </p:grpSpPr>
        <p:grpSp>
          <p:nvGrpSpPr>
            <p:cNvPr id="350" name="Group 6"/>
            <p:cNvGrpSpPr/>
            <p:nvPr/>
          </p:nvGrpSpPr>
          <p:grpSpPr>
            <a:xfrm>
              <a:off x="474897" y="3945790"/>
              <a:ext cx="2106183" cy="1937890"/>
              <a:chOff x="457200" y="3929510"/>
              <a:chExt cx="2106183" cy="1937890"/>
            </a:xfrm>
          </p:grpSpPr>
          <p:sp>
            <p:nvSpPr>
              <p:cNvPr id="352" name="Rounded Rectangle 139"/>
              <p:cNvSpPr/>
              <p:nvPr/>
            </p:nvSpPr>
            <p:spPr>
              <a:xfrm rot="19061999">
                <a:off x="1326517" y="4434622"/>
                <a:ext cx="1209762" cy="400469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353" name="Group 61"/>
              <p:cNvGrpSpPr/>
              <p:nvPr/>
            </p:nvGrpSpPr>
            <p:grpSpPr>
              <a:xfrm>
                <a:off x="457200" y="3929510"/>
                <a:ext cx="2106183" cy="1937890"/>
                <a:chOff x="533400" y="3929510"/>
                <a:chExt cx="2106183" cy="1937890"/>
              </a:xfrm>
            </p:grpSpPr>
            <p:sp>
              <p:nvSpPr>
                <p:cNvPr id="354" name="Rounded Rectangle 140"/>
                <p:cNvSpPr/>
                <p:nvPr/>
              </p:nvSpPr>
              <p:spPr>
                <a:xfrm rot="16200000">
                  <a:off x="1082662" y="4334156"/>
                  <a:ext cx="1209762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5" name="Rounded Rectangle 141"/>
                <p:cNvSpPr/>
                <p:nvPr/>
              </p:nvSpPr>
              <p:spPr>
                <a:xfrm rot="13374097">
                  <a:off x="786910" y="4455605"/>
                  <a:ext cx="1209762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6" name="Rounded Rectangle 142"/>
                <p:cNvSpPr/>
                <p:nvPr/>
              </p:nvSpPr>
              <p:spPr>
                <a:xfrm rot="10800000">
                  <a:off x="533400" y="4717110"/>
                  <a:ext cx="1347096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7" name="Rounded Rectangle 143"/>
                <p:cNvSpPr/>
                <p:nvPr/>
              </p:nvSpPr>
              <p:spPr>
                <a:xfrm rot="8221805">
                  <a:off x="801335" y="4982929"/>
                  <a:ext cx="1193468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8" name="Rounded Rectangle 144"/>
                <p:cNvSpPr/>
                <p:nvPr/>
              </p:nvSpPr>
              <p:spPr>
                <a:xfrm rot="5400000">
                  <a:off x="1108758" y="5095661"/>
                  <a:ext cx="1143008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359" name="Rounded Rectangle 145"/>
                <p:cNvSpPr/>
                <p:nvPr/>
              </p:nvSpPr>
              <p:spPr>
                <a:xfrm rot="2506115">
                  <a:off x="1378392" y="5006353"/>
                  <a:ext cx="1261191" cy="400469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  <p:sp>
          <p:nvSpPr>
            <p:cNvPr id="351" name="Rounded Rectangle 146"/>
            <p:cNvSpPr/>
            <p:nvPr/>
          </p:nvSpPr>
          <p:spPr>
            <a:xfrm>
              <a:off x="1396546" y="4716958"/>
              <a:ext cx="1383533" cy="400469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360" name="Group 56"/>
          <p:cNvGrpSpPr/>
          <p:nvPr/>
        </p:nvGrpSpPr>
        <p:grpSpPr>
          <a:xfrm>
            <a:off x="551376" y="4157203"/>
            <a:ext cx="2148186" cy="1650431"/>
            <a:chOff x="598699" y="4003907"/>
            <a:chExt cx="2159366" cy="1787447"/>
          </a:xfrm>
        </p:grpSpPr>
        <p:cxnSp>
          <p:nvCxnSpPr>
            <p:cNvPr id="361" name="Straight Connector 148"/>
            <p:cNvCxnSpPr>
              <a:stCxn id="373" idx="5"/>
              <a:endCxn id="369" idx="1"/>
            </p:cNvCxnSpPr>
            <p:nvPr/>
          </p:nvCxnSpPr>
          <p:spPr>
            <a:xfrm>
              <a:off x="1188980" y="4464769"/>
              <a:ext cx="393782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2" name="Straight Connector 149"/>
            <p:cNvCxnSpPr>
              <a:stCxn id="369" idx="7"/>
              <a:endCxn id="377" idx="3"/>
            </p:cNvCxnSpPr>
            <p:nvPr/>
          </p:nvCxnSpPr>
          <p:spPr>
            <a:xfrm flipV="1">
              <a:off x="1774003" y="4464769"/>
              <a:ext cx="439491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3" name="Straight Connector 150"/>
            <p:cNvCxnSpPr>
              <a:stCxn id="370" idx="4"/>
              <a:endCxn id="369" idx="0"/>
            </p:cNvCxnSpPr>
            <p:nvPr/>
          </p:nvCxnSpPr>
          <p:spPr>
            <a:xfrm flipH="1">
              <a:off x="1678383" y="4274360"/>
              <a:ext cx="1625" cy="50027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4" name="Straight Connector 151"/>
            <p:cNvCxnSpPr>
              <a:stCxn id="369" idx="6"/>
              <a:endCxn id="376" idx="2"/>
            </p:cNvCxnSpPr>
            <p:nvPr/>
          </p:nvCxnSpPr>
          <p:spPr>
            <a:xfrm>
              <a:off x="1813609" y="4909865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5" name="Straight Connector 152"/>
            <p:cNvCxnSpPr>
              <a:stCxn id="372" idx="6"/>
              <a:endCxn id="369" idx="2"/>
            </p:cNvCxnSpPr>
            <p:nvPr/>
          </p:nvCxnSpPr>
          <p:spPr>
            <a:xfrm>
              <a:off x="869152" y="4909865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6" name="Straight Connector 153"/>
            <p:cNvCxnSpPr>
              <a:stCxn id="369" idx="4"/>
              <a:endCxn id="371" idx="0"/>
            </p:cNvCxnSpPr>
            <p:nvPr/>
          </p:nvCxnSpPr>
          <p:spPr>
            <a:xfrm>
              <a:off x="1678383" y="5045090"/>
              <a:ext cx="1625" cy="47580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7" name="Straight Connector 154"/>
            <p:cNvCxnSpPr>
              <a:stCxn id="369" idx="3"/>
              <a:endCxn id="374" idx="7"/>
            </p:cNvCxnSpPr>
            <p:nvPr/>
          </p:nvCxnSpPr>
          <p:spPr>
            <a:xfrm flipH="1">
              <a:off x="1188980" y="5005484"/>
              <a:ext cx="393782" cy="3495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68" name="Straight Connector 155"/>
            <p:cNvCxnSpPr>
              <a:stCxn id="369" idx="5"/>
              <a:endCxn id="375" idx="1"/>
            </p:cNvCxnSpPr>
            <p:nvPr/>
          </p:nvCxnSpPr>
          <p:spPr>
            <a:xfrm>
              <a:off x="1774003" y="5005484"/>
              <a:ext cx="439491" cy="3821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69" name="Oval 156"/>
            <p:cNvSpPr/>
            <p:nvPr/>
          </p:nvSpPr>
          <p:spPr>
            <a:xfrm>
              <a:off x="1543155" y="477463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Calibri" panose="020F0502020204030204"/>
                </a:rPr>
                <a:t>Y</a:t>
              </a:r>
            </a:p>
          </p:txBody>
        </p:sp>
        <p:sp>
          <p:nvSpPr>
            <p:cNvPr id="370" name="Oval 157"/>
            <p:cNvSpPr/>
            <p:nvPr/>
          </p:nvSpPr>
          <p:spPr>
            <a:xfrm>
              <a:off x="1544781" y="400390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1" name="Oval 158"/>
            <p:cNvSpPr/>
            <p:nvPr/>
          </p:nvSpPr>
          <p:spPr>
            <a:xfrm>
              <a:off x="1544781" y="5520901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2" name="Oval 159"/>
            <p:cNvSpPr/>
            <p:nvPr/>
          </p:nvSpPr>
          <p:spPr>
            <a:xfrm>
              <a:off x="598699" y="477463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3" name="Oval 160"/>
            <p:cNvSpPr/>
            <p:nvPr/>
          </p:nvSpPr>
          <p:spPr>
            <a:xfrm>
              <a:off x="958134" y="4233923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4" name="Oval 161"/>
            <p:cNvSpPr/>
            <p:nvPr/>
          </p:nvSpPr>
          <p:spPr>
            <a:xfrm>
              <a:off x="958134" y="5315378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5" name="Oval 162"/>
            <p:cNvSpPr/>
            <p:nvPr/>
          </p:nvSpPr>
          <p:spPr>
            <a:xfrm>
              <a:off x="2173887" y="5348001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6" name="Oval 163"/>
            <p:cNvSpPr/>
            <p:nvPr/>
          </p:nvSpPr>
          <p:spPr>
            <a:xfrm>
              <a:off x="2487612" y="477463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77" name="Oval 164"/>
            <p:cNvSpPr/>
            <p:nvPr/>
          </p:nvSpPr>
          <p:spPr>
            <a:xfrm>
              <a:off x="2173887" y="4233923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78" name="TextBox 184"/>
          <p:cNvSpPr txBox="1"/>
          <p:nvPr/>
        </p:nvSpPr>
        <p:spPr>
          <a:xfrm>
            <a:off x="433148" y="1740881"/>
            <a:ext cx="2290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G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ather </a:t>
            </a:r>
          </a:p>
        </p:txBody>
      </p:sp>
      <p:sp>
        <p:nvSpPr>
          <p:cNvPr id="379" name="Rounded Rectangle 188"/>
          <p:cNvSpPr/>
          <p:nvPr/>
        </p:nvSpPr>
        <p:spPr>
          <a:xfrm>
            <a:off x="3225619" y="1850834"/>
            <a:ext cx="2799684" cy="4854766"/>
          </a:xfrm>
          <a:prstGeom prst="roundRect">
            <a:avLst>
              <a:gd name="adj" fmla="val 61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80" name="TextBox 136"/>
          <p:cNvSpPr txBox="1"/>
          <p:nvPr/>
        </p:nvSpPr>
        <p:spPr>
          <a:xfrm>
            <a:off x="3215137" y="2189392"/>
            <a:ext cx="28048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Apply the accumulated 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value to center vertex</a:t>
            </a:r>
          </a:p>
        </p:txBody>
      </p:sp>
      <p:sp>
        <p:nvSpPr>
          <p:cNvPr id="381" name="TextBox 185"/>
          <p:cNvSpPr txBox="1"/>
          <p:nvPr/>
        </p:nvSpPr>
        <p:spPr>
          <a:xfrm>
            <a:off x="4117272" y="1722274"/>
            <a:ext cx="9619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A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pply</a:t>
            </a:r>
          </a:p>
        </p:txBody>
      </p:sp>
      <p:sp>
        <p:nvSpPr>
          <p:cNvPr id="382" name="Rounded Rectangle 189"/>
          <p:cNvSpPr/>
          <p:nvPr/>
        </p:nvSpPr>
        <p:spPr>
          <a:xfrm>
            <a:off x="6191916" y="1850834"/>
            <a:ext cx="2799684" cy="4854766"/>
          </a:xfrm>
          <a:prstGeom prst="roundRect">
            <a:avLst>
              <a:gd name="adj" fmla="val 6181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grpSp>
        <p:nvGrpSpPr>
          <p:cNvPr id="383" name="Group 171"/>
          <p:cNvGrpSpPr/>
          <p:nvPr/>
        </p:nvGrpSpPr>
        <p:grpSpPr>
          <a:xfrm>
            <a:off x="6387950" y="3734708"/>
            <a:ext cx="2384906" cy="1846683"/>
            <a:chOff x="6323579" y="3581400"/>
            <a:chExt cx="2397318" cy="1999991"/>
          </a:xfrm>
        </p:grpSpPr>
        <p:sp>
          <p:nvSpPr>
            <p:cNvPr id="384" name="Rounded Rectangle 80"/>
            <p:cNvSpPr/>
            <p:nvPr/>
          </p:nvSpPr>
          <p:spPr>
            <a:xfrm rot="19061999">
              <a:off x="7220754" y="4102700"/>
              <a:ext cx="1248530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5" name="Rounded Rectangle 79"/>
            <p:cNvSpPr/>
            <p:nvPr/>
          </p:nvSpPr>
          <p:spPr>
            <a:xfrm rot="16200000">
              <a:off x="6890443" y="3999014"/>
              <a:ext cx="1248530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6" name="Rounded Rectangle 78"/>
            <p:cNvSpPr/>
            <p:nvPr/>
          </p:nvSpPr>
          <p:spPr>
            <a:xfrm rot="13374097">
              <a:off x="6585213" y="4124355"/>
              <a:ext cx="1248530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7" name="Rounded Rectangle 77"/>
            <p:cNvSpPr/>
            <p:nvPr/>
          </p:nvSpPr>
          <p:spPr>
            <a:xfrm rot="10800000">
              <a:off x="6323579" y="4394240"/>
              <a:ext cx="1390265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8" name="Rounded Rectangle 76"/>
            <p:cNvSpPr/>
            <p:nvPr/>
          </p:nvSpPr>
          <p:spPr>
            <a:xfrm rot="8221805">
              <a:off x="6600100" y="4668578"/>
              <a:ext cx="1231714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89" name="Rounded Rectangle 75"/>
            <p:cNvSpPr/>
            <p:nvPr/>
          </p:nvSpPr>
          <p:spPr>
            <a:xfrm rot="5400000">
              <a:off x="6917375" y="4784922"/>
              <a:ext cx="1179636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0" name="Rounded Rectangle 74"/>
            <p:cNvSpPr/>
            <p:nvPr/>
          </p:nvSpPr>
          <p:spPr>
            <a:xfrm rot="2506115">
              <a:off x="7195650" y="4692752"/>
              <a:ext cx="1301607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91" name="Rounded Rectangle 3"/>
            <p:cNvSpPr/>
            <p:nvPr/>
          </p:nvSpPr>
          <p:spPr>
            <a:xfrm>
              <a:off x="7293027" y="4394083"/>
              <a:ext cx="1427870" cy="413302"/>
            </a:xfrm>
            <a:prstGeom prst="roundRect">
              <a:avLst>
                <a:gd name="adj" fmla="val 50000"/>
              </a:avLst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392" name="TextBox 173"/>
          <p:cNvSpPr txBox="1"/>
          <p:nvPr/>
        </p:nvSpPr>
        <p:spPr>
          <a:xfrm>
            <a:off x="6238361" y="2159602"/>
            <a:ext cx="272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Update adjacent edges</a:t>
            </a:r>
            <a:br>
              <a:rPr lang="en-US" sz="2000" dirty="0">
                <a:solidFill>
                  <a:prstClr val="black"/>
                </a:solidFill>
                <a:latin typeface="Calibri" panose="020F0502020204030204"/>
              </a:rPr>
            </a:br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and vertices.</a:t>
            </a:r>
          </a:p>
        </p:txBody>
      </p:sp>
      <p:sp>
        <p:nvSpPr>
          <p:cNvPr id="393" name="TextBox 186"/>
          <p:cNvSpPr txBox="1"/>
          <p:nvPr/>
        </p:nvSpPr>
        <p:spPr>
          <a:xfrm>
            <a:off x="7001659" y="1722273"/>
            <a:ext cx="11060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3200" b="1" dirty="0">
                <a:solidFill>
                  <a:prstClr val="black"/>
                </a:solidFill>
                <a:latin typeface="Calibri" panose="020F0502020204030204"/>
              </a:rPr>
              <a:t>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catter</a:t>
            </a:r>
          </a:p>
        </p:txBody>
      </p:sp>
      <p:pic>
        <p:nvPicPr>
          <p:cNvPr id="394" name="Picture 20" descr="latex-image-1.pd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89680" y="6138657"/>
            <a:ext cx="277953" cy="315856"/>
          </a:xfrm>
          <a:prstGeom prst="rect">
            <a:avLst/>
          </a:prstGeom>
        </p:spPr>
      </p:pic>
      <p:sp>
        <p:nvSpPr>
          <p:cNvPr id="395" name="TextBox 134"/>
          <p:cNvSpPr txBox="1"/>
          <p:nvPr/>
        </p:nvSpPr>
        <p:spPr>
          <a:xfrm>
            <a:off x="245959" y="2181515"/>
            <a:ext cx="272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Accumulate information about neighborhood</a:t>
            </a:r>
          </a:p>
        </p:txBody>
      </p:sp>
      <p:grpSp>
        <p:nvGrpSpPr>
          <p:cNvPr id="396" name="Group 60"/>
          <p:cNvGrpSpPr/>
          <p:nvPr/>
        </p:nvGrpSpPr>
        <p:grpSpPr>
          <a:xfrm>
            <a:off x="1035914" y="6031443"/>
            <a:ext cx="442688" cy="597956"/>
            <a:chOff x="1109810" y="5981802"/>
            <a:chExt cx="444992" cy="647597"/>
          </a:xfrm>
        </p:grpSpPr>
        <p:grpSp>
          <p:nvGrpSpPr>
            <p:cNvPr id="397" name="Group 131"/>
            <p:cNvGrpSpPr/>
            <p:nvPr/>
          </p:nvGrpSpPr>
          <p:grpSpPr>
            <a:xfrm>
              <a:off x="1348198" y="5981802"/>
              <a:ext cx="206604" cy="647597"/>
              <a:chOff x="1401564" y="4086589"/>
              <a:chExt cx="206604" cy="647597"/>
            </a:xfrm>
          </p:grpSpPr>
          <p:sp>
            <p:nvSpPr>
              <p:cNvPr id="399" name="Rounded Rectangle 86"/>
              <p:cNvSpPr/>
              <p:nvPr/>
            </p:nvSpPr>
            <p:spPr>
              <a:xfrm rot="16200000">
                <a:off x="1181067" y="4307086"/>
                <a:ext cx="647597" cy="206604"/>
              </a:xfrm>
              <a:prstGeom prst="roundRect">
                <a:avLst>
                  <a:gd name="adj" fmla="val 50000"/>
                </a:avLst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400" name="Straight Connector 87"/>
              <p:cNvCxnSpPr>
                <a:stCxn id="401" idx="6"/>
                <a:endCxn id="402" idx="2"/>
              </p:cNvCxnSpPr>
              <p:nvPr/>
            </p:nvCxnSpPr>
            <p:spPr>
              <a:xfrm flipV="1">
                <a:off x="1504841" y="4264306"/>
                <a:ext cx="0" cy="26505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01" name="Oval 88"/>
              <p:cNvSpPr/>
              <p:nvPr/>
            </p:nvSpPr>
            <p:spPr>
              <a:xfrm rot="16200000">
                <a:off x="1435077" y="4529364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<a:noAutofit/>
              </a:bodyPr>
              <a:lstStyle/>
              <a:p>
                <a:pPr algn="ctr" defTabSz="914400"/>
                <a:r>
                  <a:rPr lang="en-US" sz="1000" dirty="0">
                    <a:solidFill>
                      <a:prstClr val="white"/>
                    </a:solidFill>
                    <a:latin typeface="Calibri" panose="020F0502020204030204"/>
                  </a:rPr>
                  <a:t>Y</a:t>
                </a:r>
              </a:p>
            </p:txBody>
          </p:sp>
          <p:sp>
            <p:nvSpPr>
              <p:cNvPr id="402" name="Oval 89"/>
              <p:cNvSpPr/>
              <p:nvPr/>
            </p:nvSpPr>
            <p:spPr>
              <a:xfrm rot="16200000">
                <a:off x="1435077" y="4124778"/>
                <a:ext cx="139528" cy="1395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398" name="Rectangle 58"/>
            <p:cNvSpPr/>
            <p:nvPr/>
          </p:nvSpPr>
          <p:spPr>
            <a:xfrm>
              <a:off x="1109810" y="6096000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prstClr val="black"/>
                  </a:solidFill>
                </a:rPr>
                <a:t>+ </a:t>
              </a:r>
              <a:endParaRPr lang="en-US" dirty="0"/>
            </a:p>
          </p:txBody>
        </p:sp>
      </p:grpSp>
      <p:grpSp>
        <p:nvGrpSpPr>
          <p:cNvPr id="403" name="Group 121"/>
          <p:cNvGrpSpPr/>
          <p:nvPr/>
        </p:nvGrpSpPr>
        <p:grpSpPr>
          <a:xfrm>
            <a:off x="3365820" y="2977155"/>
            <a:ext cx="2501580" cy="2677572"/>
            <a:chOff x="3352800" y="2754868"/>
            <a:chExt cx="2514600" cy="2899859"/>
          </a:xfrm>
        </p:grpSpPr>
        <p:sp>
          <p:nvSpPr>
            <p:cNvPr id="404" name="TextBox 137"/>
            <p:cNvSpPr txBox="1"/>
            <p:nvPr/>
          </p:nvSpPr>
          <p:spPr>
            <a:xfrm>
              <a:off x="3352800" y="2754868"/>
              <a:ext cx="1537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b="1" i="1" dirty="0">
                  <a:solidFill>
                    <a:prstClr val="black"/>
                  </a:solidFill>
                  <a:latin typeface="Calibri" panose="020F0502020204030204"/>
                </a:rPr>
                <a:t>User Defined:</a:t>
              </a:r>
            </a:p>
          </p:txBody>
        </p:sp>
        <p:grpSp>
          <p:nvGrpSpPr>
            <p:cNvPr id="405" name="Group 64"/>
            <p:cNvGrpSpPr/>
            <p:nvPr/>
          </p:nvGrpSpPr>
          <p:grpSpPr>
            <a:xfrm>
              <a:off x="3530744" y="3043535"/>
              <a:ext cx="2336656" cy="461665"/>
              <a:chOff x="3530744" y="2971800"/>
              <a:chExt cx="2336656" cy="461665"/>
            </a:xfrm>
          </p:grpSpPr>
          <p:sp>
            <p:nvSpPr>
              <p:cNvPr id="423" name="TextBox 126"/>
              <p:cNvSpPr txBox="1"/>
              <p:nvPr/>
            </p:nvSpPr>
            <p:spPr>
              <a:xfrm>
                <a:off x="3657600" y="2971800"/>
                <a:ext cx="19463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sz="2000" b="1" dirty="0">
                    <a:solidFill>
                      <a:srgbClr val="FF0000"/>
                    </a:solidFill>
                    <a:latin typeface="Calibri" panose="020F0502020204030204"/>
                  </a:rPr>
                  <a:t>Apply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</a:rPr>
                  <a:t>(       , </a:t>
                </a:r>
                <a:r>
                  <a:rPr lang="en-US" sz="2400" dirty="0" err="1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Σ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</a:rPr>
                  <a:t>) 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</a:t>
                </a:r>
                <a:endParaRPr lang="en-US" sz="2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24" name="Isosceles Triangle 138"/>
              <p:cNvSpPr/>
              <p:nvPr/>
            </p:nvSpPr>
            <p:spPr>
              <a:xfrm rot="5400000">
                <a:off x="3521360" y="3190365"/>
                <a:ext cx="136067" cy="117299"/>
              </a:xfrm>
              <a:prstGeom prst="triangl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grpSp>
            <p:nvGrpSpPr>
              <p:cNvPr id="425" name="Group 125"/>
              <p:cNvGrpSpPr/>
              <p:nvPr/>
            </p:nvGrpSpPr>
            <p:grpSpPr>
              <a:xfrm>
                <a:off x="5512988" y="3074588"/>
                <a:ext cx="354412" cy="354412"/>
                <a:chOff x="4616371" y="3022971"/>
                <a:chExt cx="473451" cy="473451"/>
              </a:xfrm>
            </p:grpSpPr>
            <p:sp>
              <p:nvSpPr>
                <p:cNvPr id="429" name="Oval 167"/>
                <p:cNvSpPr/>
                <p:nvPr/>
              </p:nvSpPr>
              <p:spPr>
                <a:xfrm>
                  <a:off x="4616371" y="3022971"/>
                  <a:ext cx="473451" cy="473451"/>
                </a:xfrm>
                <a:prstGeom prst="ellipse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2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30" name="Oval 168"/>
                <p:cNvSpPr/>
                <p:nvPr/>
              </p:nvSpPr>
              <p:spPr>
                <a:xfrm>
                  <a:off x="4692332" y="3104118"/>
                  <a:ext cx="317587" cy="317587"/>
                </a:xfrm>
                <a:prstGeom prst="ellipse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14400"/>
                  <a:r>
                    <a:rPr lang="en-US" dirty="0">
                      <a:solidFill>
                        <a:prstClr val="white"/>
                      </a:solidFill>
                      <a:latin typeface="Calibri" panose="020F0502020204030204"/>
                    </a:rPr>
                    <a:t>Y’</a:t>
                  </a:r>
                </a:p>
              </p:txBody>
            </p:sp>
          </p:grpSp>
          <p:grpSp>
            <p:nvGrpSpPr>
              <p:cNvPr id="426" name="Group 125"/>
              <p:cNvGrpSpPr/>
              <p:nvPr/>
            </p:nvGrpSpPr>
            <p:grpSpPr>
              <a:xfrm>
                <a:off x="4446188" y="3074588"/>
                <a:ext cx="354412" cy="354412"/>
                <a:chOff x="4616371" y="3022971"/>
                <a:chExt cx="473451" cy="473451"/>
              </a:xfrm>
            </p:grpSpPr>
            <p:sp>
              <p:nvSpPr>
                <p:cNvPr id="427" name="Oval 123"/>
                <p:cNvSpPr/>
                <p:nvPr/>
              </p:nvSpPr>
              <p:spPr>
                <a:xfrm>
                  <a:off x="4616371" y="3022971"/>
                  <a:ext cx="473451" cy="473451"/>
                </a:xfrm>
                <a:prstGeom prst="ellipse">
                  <a:avLst/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2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428" name="Oval 124"/>
                <p:cNvSpPr/>
                <p:nvPr/>
              </p:nvSpPr>
              <p:spPr>
                <a:xfrm>
                  <a:off x="4692332" y="3104118"/>
                  <a:ext cx="317587" cy="317587"/>
                </a:xfrm>
                <a:prstGeom prst="ellipse">
                  <a:avLst/>
                </a:prstGeom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 defTabSz="914400"/>
                  <a:r>
                    <a:rPr lang="en-US" dirty="0">
                      <a:solidFill>
                        <a:prstClr val="white"/>
                      </a:solidFill>
                      <a:latin typeface="Calibri" panose="020F0502020204030204"/>
                    </a:rPr>
                    <a:t>Y</a:t>
                  </a:r>
                </a:p>
              </p:txBody>
            </p:sp>
          </p:grpSp>
        </p:grpSp>
        <p:grpSp>
          <p:nvGrpSpPr>
            <p:cNvPr id="406" name="Group 118"/>
            <p:cNvGrpSpPr/>
            <p:nvPr/>
          </p:nvGrpSpPr>
          <p:grpSpPr>
            <a:xfrm>
              <a:off x="3505200" y="3810000"/>
              <a:ext cx="2228565" cy="1844727"/>
              <a:chOff x="3505200" y="3810000"/>
              <a:chExt cx="2228565" cy="1844727"/>
            </a:xfrm>
          </p:grpSpPr>
          <p:sp>
            <p:nvSpPr>
              <p:cNvPr id="407" name="Oval 9"/>
              <p:cNvSpPr/>
              <p:nvPr/>
            </p:nvSpPr>
            <p:spPr>
              <a:xfrm>
                <a:off x="4334014" y="4459508"/>
                <a:ext cx="569692" cy="569692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408" name="Straight Connector 39"/>
              <p:cNvCxnSpPr>
                <a:stCxn id="417" idx="5"/>
              </p:cNvCxnSpPr>
              <p:nvPr/>
            </p:nvCxnSpPr>
            <p:spPr>
              <a:xfrm>
                <a:off x="4114397" y="4285631"/>
                <a:ext cx="406401" cy="36067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09" name="Straight Connector 40"/>
              <p:cNvCxnSpPr>
                <a:endCxn id="421" idx="3"/>
              </p:cNvCxnSpPr>
              <p:nvPr/>
            </p:nvCxnSpPr>
            <p:spPr>
              <a:xfrm flipV="1">
                <a:off x="4718167" y="4285631"/>
                <a:ext cx="453575" cy="36067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0" name="Straight Connector 43"/>
              <p:cNvCxnSpPr>
                <a:stCxn id="416" idx="6"/>
                <a:endCxn id="420" idx="2"/>
              </p:cNvCxnSpPr>
              <p:nvPr/>
            </p:nvCxnSpPr>
            <p:spPr>
              <a:xfrm>
                <a:off x="3784320" y="4744989"/>
                <a:ext cx="1670325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1" name="Straight Connector 44"/>
              <p:cNvCxnSpPr>
                <a:stCxn id="414" idx="4"/>
                <a:endCxn id="415" idx="0"/>
              </p:cNvCxnSpPr>
              <p:nvPr/>
            </p:nvCxnSpPr>
            <p:spPr>
              <a:xfrm>
                <a:off x="4621160" y="4089120"/>
                <a:ext cx="0" cy="128648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2" name="Straight Connector 45"/>
              <p:cNvCxnSpPr>
                <a:endCxn id="418" idx="7"/>
              </p:cNvCxnSpPr>
              <p:nvPr/>
            </p:nvCxnSpPr>
            <p:spPr>
              <a:xfrm flipH="1">
                <a:off x="4114397" y="4843673"/>
                <a:ext cx="406401" cy="360701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3" name="Straight Connector 46"/>
              <p:cNvCxnSpPr>
                <a:endCxn id="419" idx="1"/>
              </p:cNvCxnSpPr>
              <p:nvPr/>
            </p:nvCxnSpPr>
            <p:spPr>
              <a:xfrm>
                <a:off x="4718167" y="4843673"/>
                <a:ext cx="453575" cy="39437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414" name="Oval 48"/>
              <p:cNvSpPr/>
              <p:nvPr/>
            </p:nvSpPr>
            <p:spPr>
              <a:xfrm>
                <a:off x="4481600" y="3810000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5" name="Oval 49"/>
              <p:cNvSpPr/>
              <p:nvPr/>
            </p:nvSpPr>
            <p:spPr>
              <a:xfrm>
                <a:off x="4481600" y="5375607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6" name="Oval 50"/>
              <p:cNvSpPr/>
              <p:nvPr/>
            </p:nvSpPr>
            <p:spPr>
              <a:xfrm>
                <a:off x="3505200" y="4605429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7" name="Oval 51"/>
              <p:cNvSpPr/>
              <p:nvPr/>
            </p:nvSpPr>
            <p:spPr>
              <a:xfrm>
                <a:off x="3876153" y="4047387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8" name="Oval 52"/>
              <p:cNvSpPr/>
              <p:nvPr/>
            </p:nvSpPr>
            <p:spPr>
              <a:xfrm>
                <a:off x="3876153" y="5163498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19" name="Oval 53"/>
              <p:cNvSpPr/>
              <p:nvPr/>
            </p:nvSpPr>
            <p:spPr>
              <a:xfrm>
                <a:off x="5130866" y="5197167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20" name="Oval 54"/>
              <p:cNvSpPr/>
              <p:nvPr/>
            </p:nvSpPr>
            <p:spPr>
              <a:xfrm>
                <a:off x="5454645" y="4605429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21" name="Oval 55"/>
              <p:cNvSpPr/>
              <p:nvPr/>
            </p:nvSpPr>
            <p:spPr>
              <a:xfrm>
                <a:off x="5130866" y="4047387"/>
                <a:ext cx="279120" cy="279120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22" name="Oval 176"/>
              <p:cNvSpPr/>
              <p:nvPr/>
            </p:nvSpPr>
            <p:spPr>
              <a:xfrm>
                <a:off x="4424981" y="4553489"/>
                <a:ext cx="388749" cy="388749"/>
              </a:xfrm>
              <a:prstGeom prst="ellipse">
                <a:avLst/>
              </a:prstGeom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14400"/>
                <a:r>
                  <a:rPr lang="en-US" dirty="0">
                    <a:solidFill>
                      <a:prstClr val="white"/>
                    </a:solidFill>
                    <a:latin typeface="Calibri" panose="020F0502020204030204"/>
                  </a:rPr>
                  <a:t>Y</a:t>
                </a:r>
              </a:p>
            </p:txBody>
          </p:sp>
        </p:grpSp>
      </p:grpSp>
      <p:sp>
        <p:nvSpPr>
          <p:cNvPr id="431" name="Right Arrow 122"/>
          <p:cNvSpPr/>
          <p:nvPr/>
        </p:nvSpPr>
        <p:spPr>
          <a:xfrm>
            <a:off x="2974956" y="3721852"/>
            <a:ext cx="606444" cy="77394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ctr"/>
          <a:lstStyle/>
          <a:p>
            <a:pPr algn="ctr"/>
            <a:r>
              <a:rPr lang="en-US" sz="3200" dirty="0" err="1">
                <a:latin typeface="Times"/>
                <a:cs typeface="Times"/>
              </a:rPr>
              <a:t>Σ</a:t>
            </a:r>
            <a:endParaRPr lang="en-US" sz="3200" dirty="0">
              <a:latin typeface="Times"/>
              <a:cs typeface="Times"/>
            </a:endParaRPr>
          </a:p>
        </p:txBody>
      </p:sp>
      <p:grpSp>
        <p:nvGrpSpPr>
          <p:cNvPr id="432" name="Group 127"/>
          <p:cNvGrpSpPr/>
          <p:nvPr/>
        </p:nvGrpSpPr>
        <p:grpSpPr>
          <a:xfrm>
            <a:off x="5891051" y="3721852"/>
            <a:ext cx="606444" cy="773948"/>
            <a:chOff x="5943600" y="3657600"/>
            <a:chExt cx="609600" cy="838200"/>
          </a:xfrm>
        </p:grpSpPr>
        <p:sp>
          <p:nvSpPr>
            <p:cNvPr id="433" name="Right Arrow 191"/>
            <p:cNvSpPr/>
            <p:nvPr/>
          </p:nvSpPr>
          <p:spPr>
            <a:xfrm>
              <a:off x="5943600" y="3657600"/>
              <a:ext cx="609600" cy="838200"/>
            </a:xfrm>
            <a:prstGeom prst="righ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tIns="0" rtlCol="0" anchor="ctr"/>
            <a:lstStyle/>
            <a:p>
              <a:pPr algn="ctr"/>
              <a:endParaRPr lang="en-US" sz="3200" dirty="0">
                <a:latin typeface="Times"/>
                <a:cs typeface="Times"/>
              </a:endParaRPr>
            </a:p>
          </p:txBody>
        </p:sp>
        <p:grpSp>
          <p:nvGrpSpPr>
            <p:cNvPr id="434" name="Group 125"/>
            <p:cNvGrpSpPr/>
            <p:nvPr/>
          </p:nvGrpSpPr>
          <p:grpSpPr>
            <a:xfrm>
              <a:off x="6046388" y="3850757"/>
              <a:ext cx="369442" cy="427517"/>
              <a:chOff x="5665388" y="3263280"/>
              <a:chExt cx="369442" cy="427517"/>
            </a:xfrm>
          </p:grpSpPr>
          <p:sp>
            <p:nvSpPr>
              <p:cNvPr id="435" name="Oval 192"/>
              <p:cNvSpPr/>
              <p:nvPr/>
            </p:nvSpPr>
            <p:spPr>
              <a:xfrm>
                <a:off x="5665388" y="3298723"/>
                <a:ext cx="354412" cy="354412"/>
              </a:xfrm>
              <a:prstGeom prst="ellipse">
                <a:avLst/>
              </a:prstGeom>
            </p:spPr>
            <p:style>
              <a:lnRef idx="1">
                <a:schemeClr val="accent6"/>
              </a:lnRef>
              <a:fillRef idx="2">
                <a:schemeClr val="accent6"/>
              </a:fillRef>
              <a:effectRef idx="1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 defTabSz="914400"/>
                <a:endParaRPr lang="en-US" sz="1200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sp>
            <p:nvSpPr>
              <p:cNvPr id="436" name="Oval 193"/>
              <p:cNvSpPr/>
              <p:nvPr/>
            </p:nvSpPr>
            <p:spPr>
              <a:xfrm>
                <a:off x="5668463" y="3263280"/>
                <a:ext cx="366367" cy="427517"/>
              </a:xfrm>
              <a:prstGeom prst="ellips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914400"/>
                <a:r>
                  <a:rPr lang="en-US" dirty="0">
                    <a:solidFill>
                      <a:prstClr val="white"/>
                    </a:solidFill>
                    <a:latin typeface="Calibri" panose="020F0502020204030204"/>
                  </a:rPr>
                  <a:t>Y’</a:t>
                </a:r>
              </a:p>
            </p:txBody>
          </p:sp>
        </p:grpSp>
      </p:grpSp>
      <p:sp>
        <p:nvSpPr>
          <p:cNvPr id="437" name="TextBox 194"/>
          <p:cNvSpPr txBox="1"/>
          <p:nvPr/>
        </p:nvSpPr>
        <p:spPr>
          <a:xfrm>
            <a:off x="6238361" y="5899576"/>
            <a:ext cx="27289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Update Edge Data &amp;</a:t>
            </a:r>
          </a:p>
          <a:p>
            <a:pPr algn="ctr" defTabSz="914400"/>
            <a:r>
              <a:rPr lang="en-US" sz="2000" dirty="0">
                <a:solidFill>
                  <a:prstClr val="black"/>
                </a:solidFill>
                <a:latin typeface="Calibri" panose="020F0502020204030204"/>
              </a:rPr>
              <a:t>Activate Neighbors</a:t>
            </a:r>
          </a:p>
        </p:txBody>
      </p:sp>
      <p:grpSp>
        <p:nvGrpSpPr>
          <p:cNvPr id="438" name="Group 170"/>
          <p:cNvGrpSpPr/>
          <p:nvPr/>
        </p:nvGrpSpPr>
        <p:grpSpPr>
          <a:xfrm>
            <a:off x="6313379" y="2808902"/>
            <a:ext cx="2501580" cy="650875"/>
            <a:chOff x="6248400" y="2754868"/>
            <a:chExt cx="2514600" cy="704910"/>
          </a:xfrm>
        </p:grpSpPr>
        <p:sp>
          <p:nvSpPr>
            <p:cNvPr id="439" name="TextBox 174"/>
            <p:cNvSpPr txBox="1"/>
            <p:nvPr/>
          </p:nvSpPr>
          <p:spPr>
            <a:xfrm>
              <a:off x="6248400" y="2754868"/>
              <a:ext cx="15370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/>
              <a:r>
                <a:rPr lang="en-US" b="1" i="1" dirty="0">
                  <a:solidFill>
                    <a:prstClr val="black"/>
                  </a:solidFill>
                  <a:latin typeface="Calibri" panose="020F0502020204030204"/>
                </a:rPr>
                <a:t>User Defined:</a:t>
              </a:r>
            </a:p>
          </p:txBody>
        </p:sp>
        <p:grpSp>
          <p:nvGrpSpPr>
            <p:cNvPr id="440" name="Group 131"/>
            <p:cNvGrpSpPr/>
            <p:nvPr/>
          </p:nvGrpSpPr>
          <p:grpSpPr>
            <a:xfrm>
              <a:off x="6400800" y="3059668"/>
              <a:ext cx="2362200" cy="400110"/>
              <a:chOff x="6400800" y="3059668"/>
              <a:chExt cx="2362200" cy="400110"/>
            </a:xfrm>
          </p:grpSpPr>
          <p:sp>
            <p:nvSpPr>
              <p:cNvPr id="441" name="TextBox 169"/>
              <p:cNvSpPr txBox="1"/>
              <p:nvPr/>
            </p:nvSpPr>
            <p:spPr>
              <a:xfrm>
                <a:off x="6525859" y="3059668"/>
                <a:ext cx="208898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914400"/>
                <a:r>
                  <a:rPr lang="en-US" sz="2000" b="1" dirty="0">
                    <a:solidFill>
                      <a:srgbClr val="FF0000"/>
                    </a:solidFill>
                    <a:latin typeface="Calibri" panose="020F0502020204030204"/>
                  </a:rPr>
                  <a:t>Scatter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</a:rPr>
                  <a:t>(           ) </a:t>
                </a:r>
                <a:r>
                  <a:rPr lang="en-US" sz="2000" dirty="0">
                    <a:solidFill>
                      <a:prstClr val="black"/>
                    </a:solidFill>
                    <a:latin typeface="Calibri" panose="020F0502020204030204"/>
                    <a:sym typeface="Wingdings" panose="05000000000000000000"/>
                  </a:rPr>
                  <a:t></a:t>
                </a:r>
                <a:endParaRPr lang="en-US" sz="20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  <p:sp>
            <p:nvSpPr>
              <p:cNvPr id="442" name="Isosceles Triangle 175"/>
              <p:cNvSpPr/>
              <p:nvPr/>
            </p:nvSpPr>
            <p:spPr>
              <a:xfrm rot="5400000">
                <a:off x="6391416" y="3209314"/>
                <a:ext cx="136067" cy="117299"/>
              </a:xfrm>
              <a:prstGeom prst="triangl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/>
                <a:endParaRPr lang="en-US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  <p:cxnSp>
            <p:nvCxnSpPr>
              <p:cNvPr id="443" name="Straight Connector 182"/>
              <p:cNvCxnSpPr/>
              <p:nvPr/>
            </p:nvCxnSpPr>
            <p:spPr>
              <a:xfrm>
                <a:off x="8550547" y="3276600"/>
                <a:ext cx="212453" cy="18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grpSp>
            <p:nvGrpSpPr>
              <p:cNvPr id="444" name="Group 130"/>
              <p:cNvGrpSpPr/>
              <p:nvPr/>
            </p:nvGrpSpPr>
            <p:grpSpPr>
              <a:xfrm>
                <a:off x="7414309" y="3157620"/>
                <a:ext cx="662891" cy="271380"/>
                <a:chOff x="1661233" y="3313772"/>
                <a:chExt cx="662891" cy="271380"/>
              </a:xfrm>
            </p:grpSpPr>
            <p:sp>
              <p:nvSpPr>
                <p:cNvPr id="445" name="Rounded Rectangle 196"/>
                <p:cNvSpPr/>
                <p:nvPr/>
              </p:nvSpPr>
              <p:spPr>
                <a:xfrm>
                  <a:off x="1661233" y="3313772"/>
                  <a:ext cx="662891" cy="271380"/>
                </a:xfrm>
                <a:prstGeom prst="roundRect">
                  <a:avLst>
                    <a:gd name="adj" fmla="val 50000"/>
                  </a:avLst>
                </a:prstGeom>
              </p:spPr>
              <p:style>
                <a:lnRef idx="1">
                  <a:schemeClr val="accent6"/>
                </a:lnRef>
                <a:fillRef idx="2">
                  <a:schemeClr val="accent6"/>
                </a:fillRef>
                <a:effectRef idx="1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6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  <p:cxnSp>
              <p:nvCxnSpPr>
                <p:cNvPr id="446" name="Straight Connector 197"/>
                <p:cNvCxnSpPr>
                  <a:stCxn id="447" idx="6"/>
                  <a:endCxn id="448" idx="2"/>
                </p:cNvCxnSpPr>
                <p:nvPr/>
              </p:nvCxnSpPr>
              <p:spPr>
                <a:xfrm>
                  <a:off x="1900635" y="3445053"/>
                  <a:ext cx="169927" cy="23"/>
                </a:xfrm>
                <a:prstGeom prst="line">
                  <a:avLst/>
                </a:prstGeom>
                <a:ln>
                  <a:solidFill>
                    <a:schemeClr val="accent2"/>
                  </a:solidFill>
                </a:ln>
              </p:spPr>
              <p:style>
                <a:lnRef idx="3">
                  <a:schemeClr val="dk1"/>
                </a:lnRef>
                <a:fillRef idx="0">
                  <a:schemeClr val="dk1"/>
                </a:fillRef>
                <a:effectRef idx="2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447" name="Oval 198"/>
                <p:cNvSpPr/>
                <p:nvPr/>
              </p:nvSpPr>
              <p:spPr>
                <a:xfrm>
                  <a:off x="1723273" y="3356372"/>
                  <a:ext cx="177362" cy="17736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    <a:noAutofit/>
                </a:bodyPr>
                <a:lstStyle/>
                <a:p>
                  <a:pPr algn="ctr" defTabSz="914400"/>
                  <a:r>
                    <a:rPr lang="en-US" sz="900" dirty="0">
                      <a:solidFill>
                        <a:prstClr val="white"/>
                      </a:solidFill>
                      <a:latin typeface="Calibri" panose="020F0502020204030204"/>
                    </a:rPr>
                    <a:t>Y’</a:t>
                  </a:r>
                </a:p>
              </p:txBody>
            </p:sp>
            <p:sp>
              <p:nvSpPr>
                <p:cNvPr id="448" name="Oval 199"/>
                <p:cNvSpPr/>
                <p:nvPr/>
              </p:nvSpPr>
              <p:spPr>
                <a:xfrm>
                  <a:off x="2070562" y="3356395"/>
                  <a:ext cx="177362" cy="177362"/>
                </a:xfrm>
                <a:prstGeom prst="ellipse">
                  <a:avLst/>
                </a:prstGeom>
              </p:spPr>
              <p:style>
                <a:lnRef idx="2">
                  <a:schemeClr val="dk1">
                    <a:shade val="50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914400"/>
                  <a:endParaRPr lang="en-US" sz="16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</p:grpSp>
      </p:grpSp>
      <p:grpSp>
        <p:nvGrpSpPr>
          <p:cNvPr id="449" name="Group 14"/>
          <p:cNvGrpSpPr/>
          <p:nvPr/>
        </p:nvGrpSpPr>
        <p:grpSpPr>
          <a:xfrm>
            <a:off x="6454469" y="3799589"/>
            <a:ext cx="2217026" cy="1703320"/>
            <a:chOff x="548131" y="3676332"/>
            <a:chExt cx="1769669" cy="1464869"/>
          </a:xfrm>
        </p:grpSpPr>
        <p:cxnSp>
          <p:nvCxnSpPr>
            <p:cNvPr id="450" name="Straight Connector 206"/>
            <p:cNvCxnSpPr>
              <a:stCxn id="462" idx="5"/>
              <a:endCxn id="458" idx="1"/>
            </p:cNvCxnSpPr>
            <p:nvPr/>
          </p:nvCxnSpPr>
          <p:spPr>
            <a:xfrm>
              <a:off x="1031885" y="4054023"/>
              <a:ext cx="322717" cy="28640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1" name="Straight Connector 207"/>
            <p:cNvCxnSpPr>
              <a:stCxn id="458" idx="7"/>
              <a:endCxn id="466" idx="3"/>
            </p:cNvCxnSpPr>
            <p:nvPr/>
          </p:nvCxnSpPr>
          <p:spPr>
            <a:xfrm flipV="1">
              <a:off x="1511329" y="4054023"/>
              <a:ext cx="360177" cy="28640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2" name="Straight Connector 208"/>
            <p:cNvCxnSpPr>
              <a:stCxn id="459" idx="4"/>
              <a:endCxn id="458" idx="0"/>
            </p:cNvCxnSpPr>
            <p:nvPr/>
          </p:nvCxnSpPr>
          <p:spPr>
            <a:xfrm flipH="1">
              <a:off x="1432966" y="3897977"/>
              <a:ext cx="1332" cy="40999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3" name="Straight Connector 209"/>
            <p:cNvCxnSpPr>
              <a:stCxn id="458" idx="6"/>
              <a:endCxn id="465" idx="2"/>
            </p:cNvCxnSpPr>
            <p:nvPr/>
          </p:nvCxnSpPr>
          <p:spPr>
            <a:xfrm>
              <a:off x="1543788" y="4418793"/>
              <a:ext cx="55236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4" name="Straight Connector 210"/>
            <p:cNvCxnSpPr>
              <a:stCxn id="461" idx="6"/>
              <a:endCxn id="458" idx="2"/>
            </p:cNvCxnSpPr>
            <p:nvPr/>
          </p:nvCxnSpPr>
          <p:spPr>
            <a:xfrm>
              <a:off x="769776" y="4418793"/>
              <a:ext cx="55236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5" name="Straight Connector 211"/>
            <p:cNvCxnSpPr>
              <a:stCxn id="458" idx="4"/>
              <a:endCxn id="460" idx="0"/>
            </p:cNvCxnSpPr>
            <p:nvPr/>
          </p:nvCxnSpPr>
          <p:spPr>
            <a:xfrm>
              <a:off x="1432966" y="4529615"/>
              <a:ext cx="1332" cy="38994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6" name="Straight Connector 212"/>
            <p:cNvCxnSpPr>
              <a:stCxn id="458" idx="3"/>
              <a:endCxn id="463" idx="7"/>
            </p:cNvCxnSpPr>
            <p:nvPr/>
          </p:nvCxnSpPr>
          <p:spPr>
            <a:xfrm flipH="1">
              <a:off x="1031885" y="4497156"/>
              <a:ext cx="322717" cy="28642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57" name="Straight Connector 213"/>
            <p:cNvCxnSpPr>
              <a:stCxn id="458" idx="5"/>
              <a:endCxn id="464" idx="1"/>
            </p:cNvCxnSpPr>
            <p:nvPr/>
          </p:nvCxnSpPr>
          <p:spPr>
            <a:xfrm>
              <a:off x="1511329" y="4497156"/>
              <a:ext cx="360177" cy="31316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58" name="Oval 214"/>
            <p:cNvSpPr/>
            <p:nvPr/>
          </p:nvSpPr>
          <p:spPr>
            <a:xfrm>
              <a:off x="1322143" y="4307970"/>
              <a:ext cx="221645" cy="221645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Calibri" panose="020F0502020204030204"/>
                </a:rPr>
                <a:t>Y’</a:t>
              </a:r>
            </a:p>
          </p:txBody>
        </p:sp>
        <p:sp>
          <p:nvSpPr>
            <p:cNvPr id="459" name="Oval 215"/>
            <p:cNvSpPr/>
            <p:nvPr/>
          </p:nvSpPr>
          <p:spPr>
            <a:xfrm>
              <a:off x="1323475" y="3676332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0" name="Oval 216"/>
            <p:cNvSpPr/>
            <p:nvPr/>
          </p:nvSpPr>
          <p:spPr>
            <a:xfrm>
              <a:off x="1323475" y="4919556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1" name="Oval 217"/>
            <p:cNvSpPr/>
            <p:nvPr/>
          </p:nvSpPr>
          <p:spPr>
            <a:xfrm>
              <a:off x="548131" y="4307970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2" name="Oval 218"/>
            <p:cNvSpPr/>
            <p:nvPr/>
          </p:nvSpPr>
          <p:spPr>
            <a:xfrm>
              <a:off x="842699" y="3864837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3" name="Oval 219"/>
            <p:cNvSpPr/>
            <p:nvPr/>
          </p:nvSpPr>
          <p:spPr>
            <a:xfrm>
              <a:off x="842699" y="4751124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4" name="Oval 220"/>
            <p:cNvSpPr/>
            <p:nvPr/>
          </p:nvSpPr>
          <p:spPr>
            <a:xfrm>
              <a:off x="1839047" y="4777860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5" name="Oval 221"/>
            <p:cNvSpPr/>
            <p:nvPr/>
          </p:nvSpPr>
          <p:spPr>
            <a:xfrm>
              <a:off x="2096155" y="4307970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6" name="Oval 222"/>
            <p:cNvSpPr/>
            <p:nvPr/>
          </p:nvSpPr>
          <p:spPr>
            <a:xfrm>
              <a:off x="1839047" y="3864837"/>
              <a:ext cx="221645" cy="221645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467" name="Group 172"/>
          <p:cNvGrpSpPr/>
          <p:nvPr/>
        </p:nvGrpSpPr>
        <p:grpSpPr>
          <a:xfrm>
            <a:off x="6734571" y="4036508"/>
            <a:ext cx="1661677" cy="1187871"/>
            <a:chOff x="6668898" y="3937894"/>
            <a:chExt cx="1670325" cy="1286486"/>
          </a:xfrm>
        </p:grpSpPr>
        <p:cxnSp>
          <p:nvCxnSpPr>
            <p:cNvPr id="468" name="Straight Connector 223"/>
            <p:cNvCxnSpPr/>
            <p:nvPr/>
          </p:nvCxnSpPr>
          <p:spPr>
            <a:xfrm>
              <a:off x="6998975" y="4134405"/>
              <a:ext cx="406401" cy="360674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69" name="Straight Connector 224"/>
            <p:cNvCxnSpPr/>
            <p:nvPr/>
          </p:nvCxnSpPr>
          <p:spPr>
            <a:xfrm flipV="1">
              <a:off x="7602745" y="4134405"/>
              <a:ext cx="453575" cy="360674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0" name="Straight Connector 225"/>
            <p:cNvCxnSpPr/>
            <p:nvPr/>
          </p:nvCxnSpPr>
          <p:spPr>
            <a:xfrm flipH="1">
              <a:off x="7504061" y="3937894"/>
              <a:ext cx="1677" cy="516309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1" name="Straight Connector 226"/>
            <p:cNvCxnSpPr/>
            <p:nvPr/>
          </p:nvCxnSpPr>
          <p:spPr>
            <a:xfrm>
              <a:off x="7643621" y="4593764"/>
              <a:ext cx="695602" cy="0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2" name="Straight Connector 227"/>
            <p:cNvCxnSpPr/>
            <p:nvPr/>
          </p:nvCxnSpPr>
          <p:spPr>
            <a:xfrm>
              <a:off x="6668898" y="4593764"/>
              <a:ext cx="695602" cy="0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3" name="Straight Connector 228"/>
            <p:cNvCxnSpPr/>
            <p:nvPr/>
          </p:nvCxnSpPr>
          <p:spPr>
            <a:xfrm>
              <a:off x="7504061" y="4733323"/>
              <a:ext cx="1677" cy="491057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4" name="Straight Connector 229"/>
            <p:cNvCxnSpPr/>
            <p:nvPr/>
          </p:nvCxnSpPr>
          <p:spPr>
            <a:xfrm flipH="1">
              <a:off x="6998975" y="4692447"/>
              <a:ext cx="406401" cy="360701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475" name="Straight Connector 230"/>
            <p:cNvCxnSpPr/>
            <p:nvPr/>
          </p:nvCxnSpPr>
          <p:spPr>
            <a:xfrm>
              <a:off x="7602745" y="4692447"/>
              <a:ext cx="453575" cy="394370"/>
            </a:xfrm>
            <a:prstGeom prst="line">
              <a:avLst/>
            </a:prstGeom>
            <a:ln>
              <a:solidFill>
                <a:srgbClr val="C0504D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76" name="Slide Number Placeholder 4"/>
          <p:cNvSpPr txBox="1"/>
          <p:nvPr/>
        </p:nvSpPr>
        <p:spPr>
          <a:xfrm>
            <a:off x="6564246" y="6384338"/>
            <a:ext cx="2122553" cy="337137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1"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1000"/>
                                        <p:tgtEl>
                                          <p:spTgt spid="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5" grpId="0"/>
      <p:bldP spid="431" grpId="0" animBg="1"/>
      <p:bldP spid="4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4" y="1685678"/>
            <a:ext cx="8649975" cy="4921498"/>
          </a:xfrm>
        </p:spPr>
        <p:txBody>
          <a:bodyPr/>
          <a:lstStyle/>
          <a:p>
            <a:pPr marL="0" indent="0">
              <a:buNone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</a:t>
            </a:r>
            <a:r>
              <a:rPr lang="en-US" altLang="zh-CN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graph computation systems perform poorly on 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Graphs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Graphs usually have power-law degree distributions.</a:t>
            </a:r>
          </a:p>
          <a:p>
            <a:pPr>
              <a:buFont typeface="Wingdings" panose="05000000000000000000" pitchFamily="2" charset="2"/>
              <a:buChar char="l"/>
            </a:pP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power-law graphs are difficult to partition and represent in a distributed environment. 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Graphs</a:t>
            </a:r>
          </a:p>
        </p:txBody>
      </p:sp>
    </p:spTree>
  </p:cSld>
  <p:clrMapOvr>
    <a:masterClrMapping/>
  </p:clrMapOvr>
  <p:transition spd="med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Graphs</a:t>
            </a:r>
          </a:p>
        </p:txBody>
      </p:sp>
      <p:sp>
        <p:nvSpPr>
          <p:cNvPr id="6" name="Title 1"/>
          <p:cNvSpPr txBox="1"/>
          <p:nvPr/>
        </p:nvSpPr>
        <p:spPr>
          <a:xfrm>
            <a:off x="1" y="1548460"/>
            <a:ext cx="9144000" cy="8995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power-law degree distribution</a:t>
            </a:r>
          </a:p>
        </p:txBody>
      </p:sp>
      <p:pic>
        <p:nvPicPr>
          <p:cNvPr id="7" name="Picture 3" descr="Screen Shot 2015-11-02 at 9.48.42 PM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3020" y="3240006"/>
            <a:ext cx="4357959" cy="3441709"/>
          </a:xfrm>
          <a:prstGeom prst="rect">
            <a:avLst/>
          </a:prstGeom>
        </p:spPr>
      </p:pic>
      <p:graphicFrame>
        <p:nvGraphicFramePr>
          <p:cNvPr id="8" name="Object 6"/>
          <p:cNvGraphicFramePr>
            <a:graphicFrameLocks noChangeAspect="1"/>
          </p:cNvGraphicFramePr>
          <p:nvPr/>
        </p:nvGraphicFramePr>
        <p:xfrm>
          <a:off x="3454981" y="2431129"/>
          <a:ext cx="2234037" cy="8088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731520" imgH="265430" progId="Equation.3">
                  <p:embed/>
                </p:oleObj>
              </mc:Choice>
              <mc:Fallback>
                <p:oleObj name="Equation" r:id="rId4" imgW="731520" imgH="265430" progId="Equation.3">
                  <p:embed/>
                  <p:pic>
                    <p:nvPicPr>
                      <p:cNvPr id="0" name="Object 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4981" y="2431129"/>
                        <a:ext cx="2234037" cy="8088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sz="quarter" idx="10"/>
          </p:nvPr>
        </p:nvSpPr>
        <p:spPr>
          <a:xfrm>
            <a:off x="494024" y="1685678"/>
            <a:ext cx="8649975" cy="4921498"/>
          </a:xfrm>
        </p:spPr>
        <p:txBody>
          <a:bodyPr/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Challenges of Natural Graphs</a:t>
            </a:r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Balance</a:t>
            </a: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Partitioning</a:t>
            </a: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Storage</a:t>
            </a:r>
          </a:p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</a:t>
            </a:r>
          </a:p>
          <a:p>
            <a:pPr marL="0" indent="0">
              <a:buNone/>
            </a:pPr>
            <a:endParaRPr lang="en-GB" altLang="zh-CN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Graphs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/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reeform 10"/>
          <p:cNvSpPr/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/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</a:p>
        </p:txBody>
      </p:sp>
      <p:sp>
        <p:nvSpPr>
          <p:cNvPr id="23" name="Freeform 10"/>
          <p:cNvSpPr/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/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1312965-05CB-4F1A-B2BC-0AE6843F22DC}"/>
              </a:ext>
            </a:extLst>
          </p:cNvPr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  <a:endParaRPr lang="zh-CN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Vertex-Programs </a:t>
            </a:r>
          </a:p>
          <a:p>
            <a:pPr marL="0" indent="0">
              <a:buNone/>
            </a:pP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91" y="2589950"/>
            <a:ext cx="7286618" cy="3112954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Vertex-Programs </a:t>
            </a:r>
          </a:p>
          <a:p>
            <a:pPr marL="0" indent="0">
              <a:buNone/>
            </a:pP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735" y="2384803"/>
            <a:ext cx="6224530" cy="4222373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GAS Vertex-Programs </a:t>
            </a:r>
          </a:p>
          <a:p>
            <a:pPr marL="0" indent="0">
              <a:buNone/>
            </a:pP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988" y="2193188"/>
            <a:ext cx="4850023" cy="4551206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内容占位符 4"/>
              <p:cNvSpPr>
                <a:spLocks noGrp="1"/>
              </p:cNvSpPr>
              <p:nvPr>
                <p:ph sz="quarter" idx="10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Delta Caching</a:t>
                </a:r>
              </a:p>
              <a:p>
                <a:r>
                  <a:rPr lang="en-GB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maintain a cache of the accumulator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sz="28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800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GB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from the previous gather phase for each vertex.</a:t>
                </a:r>
              </a:p>
              <a:p>
                <a:r>
                  <a:rPr lang="en-GB" altLang="zh-CN" sz="2800" b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PowerGraph</a:t>
                </a:r>
                <a:r>
                  <a:rPr lang="en-GB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engine uses the cached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altLang="zh-CN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altLang="zh-CN" sz="2800" b="0" i="1">
                            <a:latin typeface="Cambria Math" panose="02040503050406030204" pitchFamily="18" charset="0"/>
                          </a:rPr>
                          <m:t>𝑢</m:t>
                        </m:r>
                      </m:sub>
                    </m:sSub>
                  </m:oMath>
                </a14:m>
                <a:r>
                  <a:rPr lang="en-GB" altLang="zh-CN" sz="2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if available, bypassing the gather phase.</a:t>
                </a:r>
              </a:p>
              <a:p>
                <a:pPr marL="0" indent="0">
                  <a:buNone/>
                </a:pPr>
                <a:endParaRPr lang="en-GB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内容占位符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0"/>
              </p:nvPr>
            </p:nvSpPr>
            <p:spPr>
              <a:blipFill>
                <a:blip r:embed="rId2"/>
                <a:stretch>
                  <a:fillRect l="-1529" t="-496" r="-5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</p:spTree>
  </p:cSld>
  <p:clrMapOvr>
    <a:masterClrMapping/>
  </p:clrMapOvr>
  <p:transition spd="med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Caching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735" y="2384803"/>
            <a:ext cx="6224530" cy="4222373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Delta Caching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797" y="2488205"/>
            <a:ext cx="7886405" cy="3593105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4"/>
          <p:cNvSpPr>
            <a:spLocks noGrp="1"/>
          </p:cNvSpPr>
          <p:nvPr>
            <p:ph sz="quarter" idx="10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three execution modes:</a:t>
            </a: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Synchronous: Bulk-Synchronous GAS Phases</a:t>
            </a: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Asynchronous: Interleave GAS Phases</a:t>
            </a:r>
          </a:p>
          <a:p>
            <a:r>
              <a:rPr lang="en-GB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+ Serializable: Neighboring vertices do not run simultaneously</a:t>
            </a:r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Abstraction</a:t>
            </a:r>
          </a:p>
        </p:txBody>
      </p:sp>
    </p:spTree>
  </p:cSld>
  <p:clrMapOvr>
    <a:masterClrMapping/>
  </p:clrMapOvr>
  <p:transition spd="med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 Graph Placement</a:t>
            </a:r>
          </a:p>
        </p:txBody>
      </p:sp>
      <p:sp>
        <p:nvSpPr>
          <p:cNvPr id="2" name="矩形 1"/>
          <p:cNvSpPr/>
          <p:nvPr/>
        </p:nvSpPr>
        <p:spPr>
          <a:xfrm>
            <a:off x="494025" y="1762699"/>
            <a:ext cx="847370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zh-CN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placement of the data-graph structure and data plays a central role in minimizing communication and ensuring work balance.</a:t>
            </a:r>
            <a:endParaRPr lang="en-GB" altLang="zh-C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/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ackground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/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Freeform 10"/>
          <p:cNvSpPr/>
          <p:nvPr userDrawn="1"/>
        </p:nvSpPr>
        <p:spPr bwMode="auto">
          <a:xfrm>
            <a:off x="1841535" y="320730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stCxn id="18" idx="6"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</a:p>
        </p:txBody>
      </p:sp>
      <p:sp>
        <p:nvSpPr>
          <p:cNvPr id="23" name="Freeform 10"/>
          <p:cNvSpPr/>
          <p:nvPr userDrawn="1"/>
        </p:nvSpPr>
        <p:spPr bwMode="auto">
          <a:xfrm>
            <a:off x="1841535" y="4127276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stCxn id="23" idx="6"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/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232410" y="1931035"/>
            <a:ext cx="9474835" cy="953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common approach to placing a graph on a cluster</a:t>
            </a:r>
          </a:p>
          <a:p>
            <a:pPr marL="234950" indent="-23495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 machines is to construct a balanced p-way edge-cut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92785" y="3405505"/>
            <a:ext cx="7758430" cy="260096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232410" y="1931035"/>
            <a:ext cx="9474835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three-way edge-cut of a four vertex graph</a:t>
            </a:r>
          </a:p>
          <a:p>
            <a:pPr marL="234950" indent="-23495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resulting in five ghost vertices and all edge data being</a:t>
            </a:r>
          </a:p>
          <a:p>
            <a:pPr marL="234950" indent="-234950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replicated. </a:t>
            </a: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94030" y="3469005"/>
            <a:ext cx="7758430" cy="260096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4030" y="1802765"/>
            <a:ext cx="8229600" cy="48768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Evenly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assign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machines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Minimize machines spanned by each vertex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Assign each edge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it is loaded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Touch each edge only once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259715" y="1739265"/>
            <a:ext cx="8839835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PowerGraph allows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single vertex-program to span multiple machines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we can improve work balance and reduce communication and storage overhead by </a:t>
            </a:r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evenly assigning edges to machines and allowing vertices to span machines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4" name="Group 120"/>
          <p:cNvGrpSpPr/>
          <p:nvPr/>
        </p:nvGrpSpPr>
        <p:grpSpPr>
          <a:xfrm>
            <a:off x="1465580" y="3043555"/>
            <a:ext cx="6212205" cy="1442720"/>
            <a:chOff x="1260812" y="1981200"/>
            <a:chExt cx="7400413" cy="1676400"/>
          </a:xfrm>
        </p:grpSpPr>
        <p:sp>
          <p:nvSpPr>
            <p:cNvPr id="76" name="Rounded Rectangle 75"/>
            <p:cNvSpPr/>
            <p:nvPr/>
          </p:nvSpPr>
          <p:spPr bwMode="auto">
            <a:xfrm>
              <a:off x="3886200" y="1981200"/>
              <a:ext cx="1219200" cy="16764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b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CPU 1</a:t>
              </a:r>
            </a:p>
          </p:txBody>
        </p:sp>
        <p:sp>
          <p:nvSpPr>
            <p:cNvPr id="77" name="Rounded Rectangle 76"/>
            <p:cNvSpPr/>
            <p:nvPr/>
          </p:nvSpPr>
          <p:spPr bwMode="auto">
            <a:xfrm>
              <a:off x="5410200" y="1981200"/>
              <a:ext cx="1219200" cy="16764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b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CPU 2</a:t>
              </a:r>
            </a:p>
          </p:txBody>
        </p:sp>
        <p:grpSp>
          <p:nvGrpSpPr>
            <p:cNvPr id="5" name="Group 53"/>
            <p:cNvGrpSpPr/>
            <p:nvPr/>
          </p:nvGrpSpPr>
          <p:grpSpPr>
            <a:xfrm>
              <a:off x="1260812" y="2191606"/>
              <a:ext cx="1482388" cy="1389794"/>
              <a:chOff x="3285118" y="1219200"/>
              <a:chExt cx="2573765" cy="2413000"/>
            </a:xfrm>
          </p:grpSpPr>
          <p:cxnSp>
            <p:nvCxnSpPr>
              <p:cNvPr id="108" name="Straight Connector 107"/>
              <p:cNvCxnSpPr>
                <a:stCxn id="131" idx="5"/>
              </p:cNvCxnSpPr>
              <p:nvPr/>
            </p:nvCxnSpPr>
            <p:spPr>
              <a:xfrm>
                <a:off x="3698926" y="1999883"/>
                <a:ext cx="873075" cy="42581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>
                <a:endCxn id="129" idx="3"/>
              </p:cNvCxnSpPr>
              <p:nvPr/>
            </p:nvCxnSpPr>
            <p:spPr>
              <a:xfrm flipV="1">
                <a:off x="4572001" y="1999883"/>
                <a:ext cx="903101" cy="425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>
                <a:endCxn id="130" idx="1"/>
              </p:cNvCxnSpPr>
              <p:nvPr/>
            </p:nvCxnSpPr>
            <p:spPr>
              <a:xfrm>
                <a:off x="4572001" y="2425700"/>
                <a:ext cx="873075" cy="39422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 flipH="1">
                <a:off x="3712046" y="2425700"/>
                <a:ext cx="859954" cy="38110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>
                <a:stCxn id="124" idx="5"/>
                <a:endCxn id="120" idx="1"/>
              </p:cNvCxnSpPr>
              <p:nvPr/>
            </p:nvCxnSpPr>
            <p:spPr>
              <a:xfrm>
                <a:off x="4065801" y="1602981"/>
                <a:ext cx="388479" cy="7166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>
                <a:stCxn id="120" idx="7"/>
                <a:endCxn id="128" idx="3"/>
              </p:cNvCxnSpPr>
              <p:nvPr/>
            </p:nvCxnSpPr>
            <p:spPr>
              <a:xfrm flipV="1">
                <a:off x="4662614" y="1602981"/>
                <a:ext cx="415586" cy="7166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>
                <a:stCxn id="121" idx="4"/>
                <a:endCxn id="120" idx="0"/>
              </p:cNvCxnSpPr>
              <p:nvPr/>
            </p:nvCxnSpPr>
            <p:spPr>
              <a:xfrm>
                <a:off x="4558447" y="1513827"/>
                <a:ext cx="0" cy="76270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>
                <a:stCxn id="120" idx="6"/>
                <a:endCxn id="127" idx="2"/>
              </p:cNvCxnSpPr>
              <p:nvPr/>
            </p:nvCxnSpPr>
            <p:spPr>
              <a:xfrm>
                <a:off x="4705761" y="2423844"/>
                <a:ext cx="85849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>
                <a:stCxn id="123" idx="6"/>
                <a:endCxn id="120" idx="2"/>
              </p:cNvCxnSpPr>
              <p:nvPr/>
            </p:nvCxnSpPr>
            <p:spPr>
              <a:xfrm>
                <a:off x="3579746" y="2423844"/>
                <a:ext cx="831388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>
                <a:stCxn id="120" idx="4"/>
                <a:endCxn id="122" idx="0"/>
              </p:cNvCxnSpPr>
              <p:nvPr/>
            </p:nvCxnSpPr>
            <p:spPr>
              <a:xfrm>
                <a:off x="4558447" y="2571158"/>
                <a:ext cx="0" cy="76641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>
                <a:stCxn id="120" idx="3"/>
                <a:endCxn id="125" idx="7"/>
              </p:cNvCxnSpPr>
              <p:nvPr/>
            </p:nvCxnSpPr>
            <p:spPr>
              <a:xfrm flipH="1">
                <a:off x="4065801" y="2528011"/>
                <a:ext cx="388479" cy="688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>
                <a:stCxn id="120" idx="5"/>
                <a:endCxn id="126" idx="1"/>
              </p:cNvCxnSpPr>
              <p:nvPr/>
            </p:nvCxnSpPr>
            <p:spPr>
              <a:xfrm>
                <a:off x="4662614" y="2528011"/>
                <a:ext cx="415586" cy="688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0" name="Oval 119"/>
              <p:cNvSpPr/>
              <p:nvPr/>
            </p:nvSpPr>
            <p:spPr>
              <a:xfrm>
                <a:off x="4411133" y="2276531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4411133" y="1219200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>
              <a:xfrm>
                <a:off x="4411133" y="3337573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3285118" y="2276530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3814321" y="135150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3814321" y="3173683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5035053" y="3173683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7" name="Oval 126"/>
              <p:cNvSpPr/>
              <p:nvPr/>
            </p:nvSpPr>
            <p:spPr>
              <a:xfrm>
                <a:off x="5564255" y="2276530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8" name="Oval 127"/>
              <p:cNvSpPr/>
              <p:nvPr/>
            </p:nvSpPr>
            <p:spPr>
              <a:xfrm>
                <a:off x="5035053" y="135150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29" name="Oval 128"/>
              <p:cNvSpPr/>
              <p:nvPr/>
            </p:nvSpPr>
            <p:spPr>
              <a:xfrm>
                <a:off x="5431955" y="1748402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0" name="Oval 129"/>
              <p:cNvSpPr/>
              <p:nvPr/>
            </p:nvSpPr>
            <p:spPr>
              <a:xfrm>
                <a:off x="5401928" y="277678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1" name="Oval 130"/>
              <p:cNvSpPr/>
              <p:nvPr/>
            </p:nvSpPr>
            <p:spPr>
              <a:xfrm>
                <a:off x="3447445" y="1748402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2" name="Oval 131"/>
              <p:cNvSpPr/>
              <p:nvPr/>
            </p:nvSpPr>
            <p:spPr>
              <a:xfrm>
                <a:off x="3447445" y="277678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79" name="Straight Connector 78"/>
            <p:cNvCxnSpPr>
              <a:stCxn id="104" idx="5"/>
              <a:endCxn id="91" idx="2"/>
            </p:cNvCxnSpPr>
            <p:nvPr/>
          </p:nvCxnSpPr>
          <p:spPr>
            <a:xfrm>
              <a:off x="4353137" y="2507043"/>
              <a:ext cx="1285663" cy="1679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0" name="Straight Connector 79"/>
            <p:cNvCxnSpPr>
              <a:endCxn id="102" idx="3"/>
            </p:cNvCxnSpPr>
            <p:nvPr/>
          </p:nvCxnSpPr>
          <p:spPr>
            <a:xfrm flipV="1">
              <a:off x="5731453" y="2430843"/>
              <a:ext cx="520151" cy="2452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>
              <a:endCxn id="103" idx="1"/>
            </p:cNvCxnSpPr>
            <p:nvPr/>
          </p:nvCxnSpPr>
          <p:spPr>
            <a:xfrm>
              <a:off x="5731453" y="2676097"/>
              <a:ext cx="502857" cy="2270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2" name="Straight Connector 81"/>
            <p:cNvCxnSpPr>
              <a:stCxn id="91" idx="2"/>
              <a:endCxn id="105" idx="6"/>
            </p:cNvCxnSpPr>
            <p:nvPr/>
          </p:nvCxnSpPr>
          <p:spPr>
            <a:xfrm flipH="1">
              <a:off x="4377988" y="2675028"/>
              <a:ext cx="1260812" cy="3643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>
              <a:stCxn id="95" idx="5"/>
              <a:endCxn id="91" idx="2"/>
            </p:cNvCxnSpPr>
            <p:nvPr/>
          </p:nvCxnSpPr>
          <p:spPr>
            <a:xfrm>
              <a:off x="4564443" y="2278443"/>
              <a:ext cx="1074357" cy="3965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4" name="Straight Connector 83"/>
            <p:cNvCxnSpPr>
              <a:stCxn id="91" idx="7"/>
              <a:endCxn id="101" idx="3"/>
            </p:cNvCxnSpPr>
            <p:nvPr/>
          </p:nvCxnSpPr>
          <p:spPr>
            <a:xfrm flipV="1">
              <a:off x="5783643" y="2202243"/>
              <a:ext cx="239361" cy="412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>
              <a:stCxn id="92" idx="5"/>
              <a:endCxn id="91" idx="2"/>
            </p:cNvCxnSpPr>
            <p:nvPr/>
          </p:nvCxnSpPr>
          <p:spPr>
            <a:xfrm>
              <a:off x="4908184" y="2202243"/>
              <a:ext cx="730616" cy="47278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>
              <a:stCxn id="91" idx="6"/>
              <a:endCxn id="100" idx="2"/>
            </p:cNvCxnSpPr>
            <p:nvPr/>
          </p:nvCxnSpPr>
          <p:spPr>
            <a:xfrm>
              <a:off x="5808494" y="2675028"/>
              <a:ext cx="49445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>
              <a:stCxn id="94" idx="6"/>
              <a:endCxn id="91" idx="2"/>
            </p:cNvCxnSpPr>
            <p:nvPr/>
          </p:nvCxnSpPr>
          <p:spPr>
            <a:xfrm flipV="1">
              <a:off x="4284494" y="2675028"/>
              <a:ext cx="1354306" cy="7620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>
              <a:stCxn id="91" idx="4"/>
              <a:endCxn id="93" idx="0"/>
            </p:cNvCxnSpPr>
            <p:nvPr/>
          </p:nvCxnSpPr>
          <p:spPr>
            <a:xfrm>
              <a:off x="5723647" y="2759875"/>
              <a:ext cx="0" cy="3643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>
              <a:stCxn id="91" idx="2"/>
              <a:endCxn id="98" idx="7"/>
            </p:cNvCxnSpPr>
            <p:nvPr/>
          </p:nvCxnSpPr>
          <p:spPr>
            <a:xfrm flipH="1">
              <a:off x="4564443" y="2675028"/>
              <a:ext cx="1074357" cy="53292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>
              <a:stCxn id="91" idx="5"/>
              <a:endCxn id="99" idx="1"/>
            </p:cNvCxnSpPr>
            <p:nvPr/>
          </p:nvCxnSpPr>
          <p:spPr>
            <a:xfrm>
              <a:off x="5783643" y="2735024"/>
              <a:ext cx="239361" cy="39673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1" name="Oval 90"/>
            <p:cNvSpPr/>
            <p:nvPr/>
          </p:nvSpPr>
          <p:spPr>
            <a:xfrm>
              <a:off x="5638800" y="2590181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92" name="Oval 91"/>
            <p:cNvSpPr/>
            <p:nvPr/>
          </p:nvSpPr>
          <p:spPr>
            <a:xfrm>
              <a:off x="4763341" y="20574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5638800" y="31242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4114800" y="2666381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4419600" y="21336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4419600" y="31831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5998153" y="31069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6302953" y="2590181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5998153" y="20574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6226753" y="22860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6209459" y="28783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4208294" y="23622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4208294" y="29545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6" name="Right Arrow 105"/>
            <p:cNvSpPr/>
            <p:nvPr/>
          </p:nvSpPr>
          <p:spPr bwMode="auto">
            <a:xfrm>
              <a:off x="3124200" y="2725006"/>
              <a:ext cx="457200" cy="3810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7" name="TextBox 106"/>
            <p:cNvSpPr txBox="1"/>
            <p:nvPr/>
          </p:nvSpPr>
          <p:spPr>
            <a:xfrm>
              <a:off x="6781800" y="2438400"/>
              <a:ext cx="1879425" cy="1072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Must synchronize </a:t>
              </a:r>
            </a:p>
            <a:p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many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edges</a:t>
              </a:r>
            </a:p>
          </p:txBody>
        </p:sp>
      </p:grpSp>
      <p:grpSp>
        <p:nvGrpSpPr>
          <p:cNvPr id="6" name="Group 121"/>
          <p:cNvGrpSpPr/>
          <p:nvPr/>
        </p:nvGrpSpPr>
        <p:grpSpPr>
          <a:xfrm>
            <a:off x="1430655" y="4766945"/>
            <a:ext cx="6247130" cy="1574165"/>
            <a:chOff x="1184612" y="4648200"/>
            <a:chExt cx="7442025" cy="1828800"/>
          </a:xfrm>
        </p:grpSpPr>
        <p:sp>
          <p:nvSpPr>
            <p:cNvPr id="135" name="Rounded Rectangle 134"/>
            <p:cNvSpPr/>
            <p:nvPr/>
          </p:nvSpPr>
          <p:spPr bwMode="auto">
            <a:xfrm>
              <a:off x="3886200" y="4648200"/>
              <a:ext cx="1219200" cy="1828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b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CPU 1</a:t>
              </a:r>
            </a:p>
          </p:txBody>
        </p:sp>
        <p:sp>
          <p:nvSpPr>
            <p:cNvPr id="136" name="Rounded Rectangle 135"/>
            <p:cNvSpPr/>
            <p:nvPr/>
          </p:nvSpPr>
          <p:spPr bwMode="auto">
            <a:xfrm>
              <a:off x="5410200" y="4648200"/>
              <a:ext cx="1219200" cy="18288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vert="horz" wrap="none" lIns="91440" tIns="45720" rIns="91440" bIns="45720" numCol="1" rtlCol="0" anchor="b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kumimoji="0" lang="en-US" sz="2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CPU 2</a:t>
              </a:r>
            </a:p>
          </p:txBody>
        </p:sp>
        <p:grpSp>
          <p:nvGrpSpPr>
            <p:cNvPr id="7" name="Group 53"/>
            <p:cNvGrpSpPr/>
            <p:nvPr/>
          </p:nvGrpSpPr>
          <p:grpSpPr>
            <a:xfrm>
              <a:off x="1184612" y="4724400"/>
              <a:ext cx="1482388" cy="1389794"/>
              <a:chOff x="3285118" y="1219200"/>
              <a:chExt cx="2573765" cy="2413000"/>
            </a:xfrm>
          </p:grpSpPr>
          <p:cxnSp>
            <p:nvCxnSpPr>
              <p:cNvPr id="165" name="Straight Connector 164"/>
              <p:cNvCxnSpPr>
                <a:stCxn id="188" idx="5"/>
              </p:cNvCxnSpPr>
              <p:nvPr/>
            </p:nvCxnSpPr>
            <p:spPr>
              <a:xfrm>
                <a:off x="3698926" y="1999883"/>
                <a:ext cx="873075" cy="42581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6" name="Straight Connector 165"/>
              <p:cNvCxnSpPr>
                <a:endCxn id="186" idx="3"/>
              </p:cNvCxnSpPr>
              <p:nvPr/>
            </p:nvCxnSpPr>
            <p:spPr>
              <a:xfrm flipV="1">
                <a:off x="4572001" y="1999883"/>
                <a:ext cx="903101" cy="425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7" name="Straight Connector 166"/>
              <p:cNvCxnSpPr>
                <a:endCxn id="187" idx="1"/>
              </p:cNvCxnSpPr>
              <p:nvPr/>
            </p:nvCxnSpPr>
            <p:spPr>
              <a:xfrm>
                <a:off x="4572001" y="2425700"/>
                <a:ext cx="873075" cy="394228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8" name="Straight Connector 167"/>
              <p:cNvCxnSpPr/>
              <p:nvPr/>
            </p:nvCxnSpPr>
            <p:spPr>
              <a:xfrm flipH="1">
                <a:off x="3712046" y="2425700"/>
                <a:ext cx="859954" cy="381107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9" name="Straight Connector 168"/>
              <p:cNvCxnSpPr>
                <a:stCxn id="181" idx="5"/>
                <a:endCxn id="177" idx="1"/>
              </p:cNvCxnSpPr>
              <p:nvPr/>
            </p:nvCxnSpPr>
            <p:spPr>
              <a:xfrm>
                <a:off x="4065801" y="1602981"/>
                <a:ext cx="388479" cy="7166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0" name="Straight Connector 169"/>
              <p:cNvCxnSpPr>
                <a:stCxn id="177" idx="7"/>
                <a:endCxn id="185" idx="3"/>
              </p:cNvCxnSpPr>
              <p:nvPr/>
            </p:nvCxnSpPr>
            <p:spPr>
              <a:xfrm flipV="1">
                <a:off x="4662614" y="1602981"/>
                <a:ext cx="415586" cy="71669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1" name="Straight Connector 170"/>
              <p:cNvCxnSpPr>
                <a:stCxn id="178" idx="4"/>
                <a:endCxn id="177" idx="0"/>
              </p:cNvCxnSpPr>
              <p:nvPr/>
            </p:nvCxnSpPr>
            <p:spPr>
              <a:xfrm>
                <a:off x="4558447" y="1513827"/>
                <a:ext cx="0" cy="76270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2" name="Straight Connector 171"/>
              <p:cNvCxnSpPr>
                <a:stCxn id="177" idx="6"/>
                <a:endCxn id="184" idx="2"/>
              </p:cNvCxnSpPr>
              <p:nvPr/>
            </p:nvCxnSpPr>
            <p:spPr>
              <a:xfrm>
                <a:off x="4705761" y="2423844"/>
                <a:ext cx="85849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3" name="Straight Connector 172"/>
              <p:cNvCxnSpPr>
                <a:stCxn id="180" idx="6"/>
                <a:endCxn id="177" idx="2"/>
              </p:cNvCxnSpPr>
              <p:nvPr/>
            </p:nvCxnSpPr>
            <p:spPr>
              <a:xfrm>
                <a:off x="3579746" y="2423844"/>
                <a:ext cx="831388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4" name="Straight Connector 173"/>
              <p:cNvCxnSpPr>
                <a:stCxn id="177" idx="4"/>
                <a:endCxn id="179" idx="0"/>
              </p:cNvCxnSpPr>
              <p:nvPr/>
            </p:nvCxnSpPr>
            <p:spPr>
              <a:xfrm>
                <a:off x="4558447" y="2571158"/>
                <a:ext cx="0" cy="766416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>
                <a:stCxn id="177" idx="3"/>
                <a:endCxn id="182" idx="7"/>
              </p:cNvCxnSpPr>
              <p:nvPr/>
            </p:nvCxnSpPr>
            <p:spPr>
              <a:xfrm flipH="1">
                <a:off x="4065801" y="2528011"/>
                <a:ext cx="388479" cy="688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>
                <a:stCxn id="177" idx="5"/>
                <a:endCxn id="183" idx="1"/>
              </p:cNvCxnSpPr>
              <p:nvPr/>
            </p:nvCxnSpPr>
            <p:spPr>
              <a:xfrm>
                <a:off x="4662614" y="2528011"/>
                <a:ext cx="415586" cy="688819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77" name="Oval 176"/>
              <p:cNvSpPr/>
              <p:nvPr/>
            </p:nvSpPr>
            <p:spPr>
              <a:xfrm>
                <a:off x="4411133" y="2276531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4411133" y="1219200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4411133" y="3337573"/>
                <a:ext cx="294627" cy="294627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285118" y="2276530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814321" y="135150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3814321" y="3173683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5035053" y="3173683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5564255" y="2276530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5035053" y="135150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5431955" y="1748402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5401928" y="277678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3447445" y="1748402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3447445" y="2776781"/>
                <a:ext cx="294628" cy="294628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138" name="Right Arrow 137"/>
            <p:cNvSpPr/>
            <p:nvPr/>
          </p:nvSpPr>
          <p:spPr bwMode="auto">
            <a:xfrm>
              <a:off x="3048000" y="5257800"/>
              <a:ext cx="457200" cy="381000"/>
            </a:xfrm>
            <a:prstGeom prst="rightArrow">
              <a:avLst/>
            </a:prstGeom>
            <a:ln>
              <a:headEnd type="none" w="med" len="med"/>
              <a:tailEnd type="none" w="med" len="med"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/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39" name="Straight Connector 138"/>
            <p:cNvCxnSpPr>
              <a:stCxn id="149" idx="5"/>
            </p:cNvCxnSpPr>
            <p:nvPr/>
          </p:nvCxnSpPr>
          <p:spPr>
            <a:xfrm>
              <a:off x="4200737" y="5174043"/>
              <a:ext cx="502857" cy="245254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0" name="Straight Connector 139"/>
            <p:cNvCxnSpPr/>
            <p:nvPr/>
          </p:nvCxnSpPr>
          <p:spPr>
            <a:xfrm flipH="1">
              <a:off x="4208294" y="5419297"/>
              <a:ext cx="495300" cy="21950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1" name="Straight Connector 140"/>
            <p:cNvCxnSpPr>
              <a:stCxn id="147" idx="5"/>
            </p:cNvCxnSpPr>
            <p:nvPr/>
          </p:nvCxnSpPr>
          <p:spPr>
            <a:xfrm>
              <a:off x="4412043" y="4945443"/>
              <a:ext cx="223749" cy="412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2" name="Straight Connector 141"/>
            <p:cNvCxnSpPr>
              <a:stCxn id="145" idx="4"/>
            </p:cNvCxnSpPr>
            <p:nvPr/>
          </p:nvCxnSpPr>
          <p:spPr>
            <a:xfrm>
              <a:off x="4695788" y="4894094"/>
              <a:ext cx="0" cy="43928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3" name="Straight Connector 142"/>
            <p:cNvCxnSpPr>
              <a:stCxn id="146" idx="6"/>
            </p:cNvCxnSpPr>
            <p:nvPr/>
          </p:nvCxnSpPr>
          <p:spPr>
            <a:xfrm>
              <a:off x="4132094" y="5418228"/>
              <a:ext cx="478847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44" name="Straight Connector 143"/>
            <p:cNvCxnSpPr>
              <a:endCxn id="148" idx="7"/>
            </p:cNvCxnSpPr>
            <p:nvPr/>
          </p:nvCxnSpPr>
          <p:spPr>
            <a:xfrm flipH="1">
              <a:off x="4412043" y="5478224"/>
              <a:ext cx="223749" cy="39673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5" name="Oval 144"/>
            <p:cNvSpPr/>
            <p:nvPr/>
          </p:nvSpPr>
          <p:spPr>
            <a:xfrm>
              <a:off x="4610941" y="47244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3962400" y="5333381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7" name="Oval 146"/>
            <p:cNvSpPr/>
            <p:nvPr/>
          </p:nvSpPr>
          <p:spPr>
            <a:xfrm>
              <a:off x="4267200" y="48006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4267200" y="58501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4055894" y="50292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4055894" y="56215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51" name="Straight Connector 150"/>
            <p:cNvCxnSpPr>
              <a:endCxn id="161" idx="3"/>
            </p:cNvCxnSpPr>
            <p:nvPr/>
          </p:nvCxnSpPr>
          <p:spPr>
            <a:xfrm flipV="1">
              <a:off x="5731453" y="5155849"/>
              <a:ext cx="520151" cy="24525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>
              <a:endCxn id="162" idx="1"/>
            </p:cNvCxnSpPr>
            <p:nvPr/>
          </p:nvCxnSpPr>
          <p:spPr>
            <a:xfrm>
              <a:off x="5731453" y="5401103"/>
              <a:ext cx="502857" cy="22706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>
              <a:endCxn id="160" idx="3"/>
            </p:cNvCxnSpPr>
            <p:nvPr/>
          </p:nvCxnSpPr>
          <p:spPr>
            <a:xfrm flipV="1">
              <a:off x="5783643" y="4927249"/>
              <a:ext cx="239361" cy="41278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>
              <a:endCxn id="159" idx="2"/>
            </p:cNvCxnSpPr>
            <p:nvPr/>
          </p:nvCxnSpPr>
          <p:spPr>
            <a:xfrm>
              <a:off x="5808494" y="5400034"/>
              <a:ext cx="494459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>
              <a:endCxn id="157" idx="0"/>
            </p:cNvCxnSpPr>
            <p:nvPr/>
          </p:nvCxnSpPr>
          <p:spPr>
            <a:xfrm>
              <a:off x="5723647" y="5425975"/>
              <a:ext cx="0" cy="441426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>
              <a:endCxn id="158" idx="1"/>
            </p:cNvCxnSpPr>
            <p:nvPr/>
          </p:nvCxnSpPr>
          <p:spPr>
            <a:xfrm>
              <a:off x="5783643" y="5460030"/>
              <a:ext cx="239361" cy="39673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7" name="Oval 156"/>
            <p:cNvSpPr/>
            <p:nvPr/>
          </p:nvSpPr>
          <p:spPr>
            <a:xfrm>
              <a:off x="5638800" y="5867400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5998153" y="5831912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6302953" y="5315187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5998153" y="47824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226753" y="5011006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6209459" y="5603312"/>
              <a:ext cx="169694" cy="169694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4572001" y="5257800"/>
              <a:ext cx="1295400" cy="305419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6747212" y="5181599"/>
              <a:ext cx="1879425" cy="10726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Must synchronize </a:t>
              </a:r>
              <a:b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 </a:t>
              </a:r>
              <a:r>
                <a:rPr lang="en-US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single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vertex</a:t>
              </a:r>
            </a:p>
          </p:txBody>
        </p:sp>
      </p:grp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952500" y="2749292"/>
            <a:ext cx="7239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/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Theorem:</a:t>
            </a:r>
            <a:b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edge-cut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 can directly construct a vertex-cut which requires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strictly less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 and storage.</a:t>
            </a:r>
          </a:p>
        </p:txBody>
      </p:sp>
    </p:spTree>
  </p:cSld>
  <p:clrMapOvr>
    <a:masterClrMapping/>
  </p:clrMapOvr>
  <p:transition spd="med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0" name="Rectangle 189"/>
          <p:cNvSpPr/>
          <p:nvPr/>
        </p:nvSpPr>
        <p:spPr>
          <a:xfrm>
            <a:off x="838200" y="1750060"/>
            <a:ext cx="7317740" cy="1630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 indent="-23495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each vertex v with multiple replicas, one of the replicas is randomly nominated as the master which maintains the master version of the vertex data. </a:t>
            </a:r>
          </a:p>
          <a:p>
            <a:pPr marL="234950" indent="-234950"/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remaining replicas of v are then mirrors and maintain a local cached read only copy of the vertex data.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25" y="3446145"/>
            <a:ext cx="6153150" cy="2514600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6510" y="4380865"/>
            <a:ext cx="4559300" cy="18637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95880" y="2580005"/>
            <a:ext cx="4479925" cy="1501775"/>
          </a:xfrm>
          <a:prstGeom prst="rect">
            <a:avLst/>
          </a:prstGeom>
        </p:spPr>
      </p:pic>
      <p:sp>
        <p:nvSpPr>
          <p:cNvPr id="5" name="标题 2"/>
          <p:cNvSpPr>
            <a:spLocks noGrp="1"/>
          </p:cNvSpPr>
          <p:nvPr/>
        </p:nvSpPr>
        <p:spPr>
          <a:xfrm>
            <a:off x="493389" y="1822637"/>
            <a:ext cx="8372163" cy="574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 vs Edge-Cut</a:t>
            </a:r>
          </a:p>
        </p:txBody>
      </p:sp>
    </p:spTree>
  </p:cSld>
  <p:clrMapOvr>
    <a:masterClrMapping/>
  </p:clrMapOvr>
  <p:transition spd="med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94030" y="1802765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Propose three 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distributed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approaches:</a:t>
            </a:r>
          </a:p>
          <a:p>
            <a:pPr lvl="1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Placement</a:t>
            </a:r>
          </a:p>
          <a:p>
            <a:pPr lvl="1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Coordinated Greedy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Edge Placement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Oblivious Greedy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Placement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 —— Random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657600" y="2180590"/>
            <a:ext cx="2133600" cy="1905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2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33400" y="2180590"/>
            <a:ext cx="2133600" cy="1905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1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629400" y="2180590"/>
            <a:ext cx="2133600" cy="1905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Machine 3</a:t>
            </a: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1494790"/>
            <a:ext cx="8229600" cy="32766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Randomly assign edges to machines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857785" y="4466590"/>
            <a:ext cx="855474" cy="811167"/>
            <a:chOff x="3788435" y="5335416"/>
            <a:chExt cx="855474" cy="811167"/>
          </a:xfrm>
        </p:grpSpPr>
        <p:cxnSp>
          <p:nvCxnSpPr>
            <p:cNvPr id="59" name="Straight Connector 58"/>
            <p:cNvCxnSpPr>
              <a:stCxn id="61" idx="5"/>
              <a:endCxn id="60" idx="1"/>
            </p:cNvCxnSpPr>
            <p:nvPr/>
          </p:nvCxnSpPr>
          <p:spPr>
            <a:xfrm>
              <a:off x="4019281" y="5566262"/>
              <a:ext cx="393782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0" name="Oval 59"/>
            <p:cNvSpPr/>
            <p:nvPr/>
          </p:nvSpPr>
          <p:spPr>
            <a:xfrm>
              <a:off x="4373456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61" name="Oval 60"/>
            <p:cNvSpPr/>
            <p:nvPr/>
          </p:nvSpPr>
          <p:spPr>
            <a:xfrm>
              <a:off x="3788435" y="5335416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4495800" y="4237990"/>
            <a:ext cx="272079" cy="1041183"/>
            <a:chOff x="4373456" y="5105400"/>
            <a:chExt cx="272079" cy="1041183"/>
          </a:xfrm>
        </p:grpSpPr>
        <p:cxnSp>
          <p:nvCxnSpPr>
            <p:cNvPr id="62" name="Straight Connector 61"/>
            <p:cNvCxnSpPr>
              <a:stCxn id="64" idx="4"/>
              <a:endCxn id="63" idx="0"/>
            </p:cNvCxnSpPr>
            <p:nvPr/>
          </p:nvCxnSpPr>
          <p:spPr>
            <a:xfrm flipH="1">
              <a:off x="4508684" y="5375853"/>
              <a:ext cx="1625" cy="50027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Oval 62"/>
            <p:cNvSpPr/>
            <p:nvPr/>
          </p:nvSpPr>
          <p:spPr>
            <a:xfrm>
              <a:off x="4373456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4375082" y="5105400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7" name="Group 5"/>
          <p:cNvGrpSpPr/>
          <p:nvPr/>
        </p:nvGrpSpPr>
        <p:grpSpPr>
          <a:xfrm>
            <a:off x="4495800" y="4466590"/>
            <a:ext cx="901185" cy="811167"/>
            <a:chOff x="4373456" y="5335416"/>
            <a:chExt cx="901185" cy="811167"/>
          </a:xfrm>
        </p:grpSpPr>
        <p:cxnSp>
          <p:nvCxnSpPr>
            <p:cNvPr id="65" name="Straight Connector 64"/>
            <p:cNvCxnSpPr>
              <a:stCxn id="66" idx="7"/>
              <a:endCxn id="67" idx="3"/>
            </p:cNvCxnSpPr>
            <p:nvPr/>
          </p:nvCxnSpPr>
          <p:spPr>
            <a:xfrm flipV="1">
              <a:off x="4604304" y="5566262"/>
              <a:ext cx="439491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Oval 65"/>
            <p:cNvSpPr/>
            <p:nvPr/>
          </p:nvSpPr>
          <p:spPr>
            <a:xfrm>
              <a:off x="4373456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67" name="Oval 66"/>
            <p:cNvSpPr/>
            <p:nvPr/>
          </p:nvSpPr>
          <p:spPr>
            <a:xfrm>
              <a:off x="5004188" y="5335416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" name="Group 6"/>
          <p:cNvGrpSpPr/>
          <p:nvPr/>
        </p:nvGrpSpPr>
        <p:grpSpPr>
          <a:xfrm>
            <a:off x="4495800" y="4999990"/>
            <a:ext cx="1214910" cy="270453"/>
            <a:chOff x="4373456" y="5876130"/>
            <a:chExt cx="1214910" cy="270453"/>
          </a:xfrm>
        </p:grpSpPr>
        <p:cxnSp>
          <p:nvCxnSpPr>
            <p:cNvPr id="68" name="Straight Connector 67"/>
            <p:cNvCxnSpPr>
              <a:stCxn id="69" idx="6"/>
              <a:endCxn id="70" idx="2"/>
            </p:cNvCxnSpPr>
            <p:nvPr/>
          </p:nvCxnSpPr>
          <p:spPr>
            <a:xfrm>
              <a:off x="4643910" y="6011358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9" name="Oval 68"/>
            <p:cNvSpPr/>
            <p:nvPr/>
          </p:nvSpPr>
          <p:spPr>
            <a:xfrm>
              <a:off x="4373456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0" name="Oval 69"/>
            <p:cNvSpPr/>
            <p:nvPr/>
          </p:nvSpPr>
          <p:spPr>
            <a:xfrm>
              <a:off x="5317913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</p:grpSp>
      <p:grpSp>
        <p:nvGrpSpPr>
          <p:cNvPr id="9" name="Group 7"/>
          <p:cNvGrpSpPr/>
          <p:nvPr/>
        </p:nvGrpSpPr>
        <p:grpSpPr>
          <a:xfrm>
            <a:off x="4497874" y="4999990"/>
            <a:ext cx="901185" cy="843817"/>
            <a:chOff x="4804890" y="5876130"/>
            <a:chExt cx="901185" cy="843817"/>
          </a:xfrm>
        </p:grpSpPr>
        <p:cxnSp>
          <p:nvCxnSpPr>
            <p:cNvPr id="71" name="Straight Connector 70"/>
            <p:cNvCxnSpPr>
              <a:stCxn id="72" idx="5"/>
              <a:endCxn id="73" idx="1"/>
            </p:cNvCxnSpPr>
            <p:nvPr/>
          </p:nvCxnSpPr>
          <p:spPr>
            <a:xfrm>
              <a:off x="5035738" y="6106977"/>
              <a:ext cx="439491" cy="3821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2" name="Oval 71"/>
            <p:cNvSpPr/>
            <p:nvPr/>
          </p:nvSpPr>
          <p:spPr>
            <a:xfrm>
              <a:off x="4804890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3" name="Oval 72"/>
            <p:cNvSpPr/>
            <p:nvPr/>
          </p:nvSpPr>
          <p:spPr>
            <a:xfrm>
              <a:off x="5435622" y="6449494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4495800" y="4999990"/>
            <a:ext cx="272079" cy="1016717"/>
            <a:chOff x="4804890" y="5876130"/>
            <a:chExt cx="272079" cy="1016717"/>
          </a:xfrm>
        </p:grpSpPr>
        <p:cxnSp>
          <p:nvCxnSpPr>
            <p:cNvPr id="74" name="Straight Connector 73"/>
            <p:cNvCxnSpPr>
              <a:stCxn id="75" idx="4"/>
              <a:endCxn id="76" idx="0"/>
            </p:cNvCxnSpPr>
            <p:nvPr/>
          </p:nvCxnSpPr>
          <p:spPr>
            <a:xfrm>
              <a:off x="4940118" y="6146583"/>
              <a:ext cx="1625" cy="47580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Oval 74"/>
            <p:cNvSpPr/>
            <p:nvPr/>
          </p:nvSpPr>
          <p:spPr>
            <a:xfrm>
              <a:off x="4804890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6" name="Oval 75"/>
            <p:cNvSpPr/>
            <p:nvPr/>
          </p:nvSpPr>
          <p:spPr>
            <a:xfrm>
              <a:off x="4806516" y="6622394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3919623" y="4999990"/>
            <a:ext cx="855474" cy="811194"/>
            <a:chOff x="4219869" y="5876130"/>
            <a:chExt cx="855474" cy="811194"/>
          </a:xfrm>
        </p:grpSpPr>
        <p:cxnSp>
          <p:nvCxnSpPr>
            <p:cNvPr id="77" name="Straight Connector 76"/>
            <p:cNvCxnSpPr>
              <a:stCxn id="78" idx="3"/>
              <a:endCxn id="79" idx="7"/>
            </p:cNvCxnSpPr>
            <p:nvPr/>
          </p:nvCxnSpPr>
          <p:spPr>
            <a:xfrm flipH="1">
              <a:off x="4450715" y="6106977"/>
              <a:ext cx="393782" cy="3495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Oval 77"/>
            <p:cNvSpPr/>
            <p:nvPr/>
          </p:nvSpPr>
          <p:spPr>
            <a:xfrm>
              <a:off x="4804890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79" name="Oval 78"/>
            <p:cNvSpPr/>
            <p:nvPr/>
          </p:nvSpPr>
          <p:spPr>
            <a:xfrm>
              <a:off x="4219869" y="6416871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3541127" y="4999990"/>
            <a:ext cx="1214909" cy="270453"/>
            <a:chOff x="3860434" y="5876130"/>
            <a:chExt cx="1214909" cy="270453"/>
          </a:xfrm>
        </p:grpSpPr>
        <p:cxnSp>
          <p:nvCxnSpPr>
            <p:cNvPr id="81" name="Straight Connector 80"/>
            <p:cNvCxnSpPr>
              <a:stCxn id="83" idx="6"/>
              <a:endCxn id="82" idx="2"/>
            </p:cNvCxnSpPr>
            <p:nvPr/>
          </p:nvCxnSpPr>
          <p:spPr>
            <a:xfrm>
              <a:off x="4130887" y="6011358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2" name="Oval 81"/>
            <p:cNvSpPr/>
            <p:nvPr/>
          </p:nvSpPr>
          <p:spPr>
            <a:xfrm>
              <a:off x="4804890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83" name="Oval 82"/>
            <p:cNvSpPr/>
            <p:nvPr/>
          </p:nvSpPr>
          <p:spPr>
            <a:xfrm>
              <a:off x="3860434" y="5876130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432482" y="4999990"/>
            <a:ext cx="1214910" cy="270453"/>
            <a:chOff x="4373456" y="5876130"/>
            <a:chExt cx="1214910" cy="270453"/>
          </a:xfrm>
        </p:grpSpPr>
        <p:cxnSp>
          <p:nvCxnSpPr>
            <p:cNvPr id="86" name="Straight Connector 85"/>
            <p:cNvCxnSpPr>
              <a:stCxn id="87" idx="6"/>
              <a:endCxn id="88" idx="2"/>
            </p:cNvCxnSpPr>
            <p:nvPr/>
          </p:nvCxnSpPr>
          <p:spPr>
            <a:xfrm>
              <a:off x="4643910" y="6011358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87" name="Oval 86"/>
            <p:cNvSpPr/>
            <p:nvPr/>
          </p:nvSpPr>
          <p:spPr>
            <a:xfrm>
              <a:off x="4373456" y="5876130"/>
              <a:ext cx="270453" cy="27045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88" name="Oval 87"/>
            <p:cNvSpPr/>
            <p:nvPr/>
          </p:nvSpPr>
          <p:spPr>
            <a:xfrm>
              <a:off x="5317913" y="5876130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400"/>
              <a:endParaRPr lang="en-US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3538623" y="4237990"/>
            <a:ext cx="3098487" cy="1787447"/>
            <a:chOff x="-533400" y="4841953"/>
            <a:chExt cx="3098487" cy="1787447"/>
          </a:xfrm>
        </p:grpSpPr>
        <p:cxnSp>
          <p:nvCxnSpPr>
            <p:cNvPr id="90" name="Straight Connector 89"/>
            <p:cNvCxnSpPr>
              <a:stCxn id="102" idx="5"/>
              <a:endCxn id="98" idx="1"/>
            </p:cNvCxnSpPr>
            <p:nvPr/>
          </p:nvCxnSpPr>
          <p:spPr>
            <a:xfrm>
              <a:off x="56881" y="5302815"/>
              <a:ext cx="393782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>
              <a:stCxn id="98" idx="7"/>
              <a:endCxn id="106" idx="3"/>
            </p:cNvCxnSpPr>
            <p:nvPr/>
          </p:nvCxnSpPr>
          <p:spPr>
            <a:xfrm flipV="1">
              <a:off x="641904" y="5302815"/>
              <a:ext cx="439491" cy="34947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>
              <a:stCxn id="99" idx="4"/>
              <a:endCxn id="98" idx="0"/>
            </p:cNvCxnSpPr>
            <p:nvPr/>
          </p:nvCxnSpPr>
          <p:spPr>
            <a:xfrm flipH="1">
              <a:off x="546284" y="5112406"/>
              <a:ext cx="1625" cy="500277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>
              <a:stCxn id="98" idx="6"/>
              <a:endCxn id="112" idx="2"/>
            </p:cNvCxnSpPr>
            <p:nvPr/>
          </p:nvCxnSpPr>
          <p:spPr>
            <a:xfrm>
              <a:off x="681509" y="5747910"/>
              <a:ext cx="1613125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>
              <a:stCxn id="101" idx="6"/>
              <a:endCxn id="98" idx="2"/>
            </p:cNvCxnSpPr>
            <p:nvPr/>
          </p:nvCxnSpPr>
          <p:spPr>
            <a:xfrm>
              <a:off x="-262947" y="5747911"/>
              <a:ext cx="67400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>
              <a:stCxn id="98" idx="4"/>
              <a:endCxn id="100" idx="0"/>
            </p:cNvCxnSpPr>
            <p:nvPr/>
          </p:nvCxnSpPr>
          <p:spPr>
            <a:xfrm>
              <a:off x="546284" y="5883136"/>
              <a:ext cx="1625" cy="475809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>
              <a:stCxn id="98" idx="3"/>
              <a:endCxn id="103" idx="7"/>
            </p:cNvCxnSpPr>
            <p:nvPr/>
          </p:nvCxnSpPr>
          <p:spPr>
            <a:xfrm flipH="1">
              <a:off x="56881" y="5843530"/>
              <a:ext cx="393782" cy="349501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>
              <a:stCxn id="98" idx="5"/>
              <a:endCxn id="104" idx="1"/>
            </p:cNvCxnSpPr>
            <p:nvPr/>
          </p:nvCxnSpPr>
          <p:spPr>
            <a:xfrm>
              <a:off x="641904" y="5843530"/>
              <a:ext cx="439491" cy="382125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8" name="Oval 97"/>
            <p:cNvSpPr/>
            <p:nvPr/>
          </p:nvSpPr>
          <p:spPr>
            <a:xfrm>
              <a:off x="411056" y="5612683"/>
              <a:ext cx="270453" cy="270453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99" name="Oval 98"/>
            <p:cNvSpPr/>
            <p:nvPr/>
          </p:nvSpPr>
          <p:spPr>
            <a:xfrm>
              <a:off x="412682" y="4841953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412682" y="635894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-533400" y="5612683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-173965" y="5071969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-173965" y="6153424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1041788" y="6186047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1355513" y="5612683"/>
              <a:ext cx="270453" cy="27045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 defTabSz="914400"/>
              <a:r>
                <a:rPr lang="en-US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06" name="Oval 105"/>
            <p:cNvSpPr/>
            <p:nvPr/>
          </p:nvSpPr>
          <p:spPr>
            <a:xfrm>
              <a:off x="1041788" y="5071969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2294634" y="5612683"/>
              <a:ext cx="270453" cy="270453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lang="en-US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533400" y="4847590"/>
            <a:ext cx="2245613" cy="381000"/>
            <a:chOff x="533400" y="5240826"/>
            <a:chExt cx="2245613" cy="381000"/>
          </a:xfrm>
        </p:grpSpPr>
        <p:sp>
          <p:nvSpPr>
            <p:cNvPr id="115" name="Oval 114"/>
            <p:cNvSpPr/>
            <p:nvPr/>
          </p:nvSpPr>
          <p:spPr>
            <a:xfrm>
              <a:off x="533400" y="5240826"/>
              <a:ext cx="381000" cy="381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Y</a:t>
              </a:r>
            </a:p>
          </p:txBody>
        </p:sp>
        <p:sp>
          <p:nvSpPr>
            <p:cNvPr id="116" name="TextBox 115"/>
            <p:cNvSpPr txBox="1"/>
            <p:nvPr/>
          </p:nvSpPr>
          <p:spPr>
            <a:xfrm>
              <a:off x="914400" y="5246660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Spans 3 Machines</a:t>
              </a:r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533400" y="5321764"/>
            <a:ext cx="2245613" cy="381000"/>
            <a:chOff x="533400" y="5715000"/>
            <a:chExt cx="2245613" cy="381000"/>
          </a:xfrm>
        </p:grpSpPr>
        <p:sp>
          <p:nvSpPr>
            <p:cNvPr id="117" name="Oval 116"/>
            <p:cNvSpPr/>
            <p:nvPr/>
          </p:nvSpPr>
          <p:spPr>
            <a:xfrm>
              <a:off x="533400" y="57150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</a:t>
              </a:r>
            </a:p>
          </p:txBody>
        </p:sp>
        <p:sp>
          <p:nvSpPr>
            <p:cNvPr id="118" name="TextBox 117"/>
            <p:cNvSpPr txBox="1"/>
            <p:nvPr/>
          </p:nvSpPr>
          <p:spPr>
            <a:xfrm>
              <a:off x="914400" y="5720834"/>
              <a:ext cx="186461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Spans 2 Machines</a:t>
              </a:r>
            </a:p>
          </p:txBody>
        </p:sp>
      </p:grpSp>
      <p:sp>
        <p:nvSpPr>
          <p:cNvPr id="119" name="TextBox 118"/>
          <p:cNvSpPr txBox="1"/>
          <p:nvPr/>
        </p:nvSpPr>
        <p:spPr>
          <a:xfrm>
            <a:off x="457200" y="4390390"/>
            <a:ext cx="29288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Balanced Vertex-Cut</a:t>
            </a:r>
          </a:p>
        </p:txBody>
      </p:sp>
      <p:grpSp>
        <p:nvGrpSpPr>
          <p:cNvPr id="122" name="Group 121"/>
          <p:cNvGrpSpPr/>
          <p:nvPr/>
        </p:nvGrpSpPr>
        <p:grpSpPr>
          <a:xfrm>
            <a:off x="533400" y="5723890"/>
            <a:ext cx="1634869" cy="461665"/>
            <a:chOff x="533400" y="6117126"/>
            <a:chExt cx="1634869" cy="461665"/>
          </a:xfrm>
        </p:grpSpPr>
        <p:sp>
          <p:nvSpPr>
            <p:cNvPr id="120" name="Oval 119"/>
            <p:cNvSpPr/>
            <p:nvPr/>
          </p:nvSpPr>
          <p:spPr>
            <a:xfrm>
              <a:off x="533400" y="6172200"/>
              <a:ext cx="381000" cy="381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endPara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1" name="TextBox 120"/>
            <p:cNvSpPr txBox="1"/>
            <p:nvPr/>
          </p:nvSpPr>
          <p:spPr>
            <a:xfrm>
              <a:off x="914400" y="6117126"/>
              <a:ext cx="12538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Not cut!</a:t>
              </a:r>
            </a:p>
          </p:txBody>
        </p:sp>
      </p:grp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33947E-6 2.35947E-6 L 0.3615 -0.19223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067" y="-962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984E-6 4.0273E-6 L 0.03402 -0.3169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1" y="-1584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7966E-6 -1.8737E-7 L -0.0833 -0.23317 " pathEditMode="relative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43318E-6 3.0997E-6 L 0.31691 -0.3083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45" y="-1542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0646E-7 -4.53389E-6 L -0.41653 -0.3331 " pathEditMode="relative" ptsTypes="AA">
                                      <p:cBhvr>
                                        <p:cTn id="3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02534E-6 6.41221E-6 L -0.30823 -0.32199 " pathEditMode="relative" ptsTypes="AA">
                                      <p:cBhvr>
                                        <p:cTn id="38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9747E-6 3.0997E-6 L -0.24124 -0.19732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62" y="-9877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40646E-7 6.2341E-6 L 0.24991 -0.19985 " pathEditMode="relative" ptsTypes="AA">
                                      <p:cBhvr>
                                        <p:cTn id="4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7699E-6 3.0997E-6 L -0.14127 -0.19732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64" y="-98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Vertex-Cut —— Random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number of machines spanned by a vertex:</a:t>
            </a: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217059759"/>
              </p:ext>
            </p:extLst>
          </p:nvPr>
        </p:nvGraphicFramePr>
        <p:xfrm>
          <a:off x="3505200" y="2590800"/>
          <a:ext cx="52578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5"/>
          <p:cNvSpPr txBox="1"/>
          <p:nvPr/>
        </p:nvSpPr>
        <p:spPr>
          <a:xfrm>
            <a:off x="457200" y="2971800"/>
            <a:ext cx="339465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Twitter Follower Graph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 Million Vertices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1.4 Billion Edges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57200" y="4648200"/>
            <a:ext cx="28956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Accurately Estimate Memory and Comm.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Overhead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 animBg="0"/>
        </p:bldSub>
      </p:bldGraphic>
      <p:bldP spid="7" grpId="0" bldLvl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Vertex-Cut —— Random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Expected improvement from vertex-cuts:</a:t>
            </a:r>
          </a:p>
        </p:txBody>
      </p:sp>
      <p:graphicFrame>
        <p:nvGraphicFramePr>
          <p:cNvPr id="9" name="Content Placeholder 3"/>
          <p:cNvGraphicFramePr/>
          <p:nvPr>
            <p:extLst>
              <p:ext uri="{D42A27DB-BD31-4B8C-83A1-F6EECF244321}">
                <p14:modId xmlns:p14="http://schemas.microsoft.com/office/powerpoint/2010/main" val="1500164454"/>
              </p:ext>
            </p:extLst>
          </p:nvPr>
        </p:nvGraphicFramePr>
        <p:xfrm>
          <a:off x="533400" y="2209800"/>
          <a:ext cx="7924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6"/>
          <p:cNvGrpSpPr/>
          <p:nvPr/>
        </p:nvGrpSpPr>
        <p:grpSpPr>
          <a:xfrm>
            <a:off x="3200400" y="4114800"/>
            <a:ext cx="3581400" cy="1371600"/>
            <a:chOff x="2133600" y="3886200"/>
            <a:chExt cx="3581400" cy="1066800"/>
          </a:xfrm>
        </p:grpSpPr>
        <p:sp>
          <p:nvSpPr>
            <p:cNvPr id="5" name="Up-Down Arrow 4"/>
            <p:cNvSpPr/>
            <p:nvPr/>
          </p:nvSpPr>
          <p:spPr>
            <a:xfrm>
              <a:off x="5257800" y="3886200"/>
              <a:ext cx="457200" cy="1066800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33600" y="4064000"/>
              <a:ext cx="3096696" cy="7420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Order of Magnitude</a:t>
              </a:r>
            </a:p>
            <a:p>
              <a:pPr algn="r"/>
              <a:r>
                <a:rPr lang="en-US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Improvement</a:t>
              </a:r>
            </a:p>
          </p:txBody>
        </p:sp>
      </p:grpSp>
    </p:spTree>
  </p:cSld>
  <p:clrMapOvr>
    <a:masterClrMapping/>
  </p:clrMapOvr>
  <p:transition spd="med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 —— Greedy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edges on machines which already have the vertices in that edge.</a:t>
            </a:r>
          </a:p>
        </p:txBody>
      </p:sp>
      <p:sp>
        <p:nvSpPr>
          <p:cNvPr id="5" name="Rounded Rectangle 5"/>
          <p:cNvSpPr/>
          <p:nvPr/>
        </p:nvSpPr>
        <p:spPr bwMode="auto">
          <a:xfrm>
            <a:off x="1905000" y="3048001"/>
            <a:ext cx="2590800" cy="24383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b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Machine1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800600" y="3048001"/>
            <a:ext cx="2590800" cy="243839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wrap="none" lIns="91440" tIns="45720" rIns="91440" bIns="45720" numCol="1" rtlCol="0" anchor="b" anchorCtr="0" compatLnSpc="1"/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Machine 2</a:t>
            </a:r>
          </a:p>
        </p:txBody>
      </p:sp>
      <p:cxnSp>
        <p:nvCxnSpPr>
          <p:cNvPr id="30" name="Straight Connector 29"/>
          <p:cNvCxnSpPr>
            <a:stCxn id="36" idx="6"/>
            <a:endCxn id="31" idx="2"/>
          </p:cNvCxnSpPr>
          <p:nvPr/>
        </p:nvCxnSpPr>
        <p:spPr>
          <a:xfrm>
            <a:off x="2895600" y="3467100"/>
            <a:ext cx="6396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3535256" y="32766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6" name="Oval 35"/>
          <p:cNvSpPr/>
          <p:nvPr/>
        </p:nvSpPr>
        <p:spPr>
          <a:xfrm>
            <a:off x="2514600" y="3276600"/>
            <a:ext cx="381000" cy="381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cxnSp>
        <p:nvCxnSpPr>
          <p:cNvPr id="37" name="Straight Connector 36"/>
          <p:cNvCxnSpPr>
            <a:stCxn id="39" idx="6"/>
            <a:endCxn id="38" idx="2"/>
          </p:cNvCxnSpPr>
          <p:nvPr/>
        </p:nvCxnSpPr>
        <p:spPr>
          <a:xfrm>
            <a:off x="5761144" y="3467100"/>
            <a:ext cx="63965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6400800" y="3276600"/>
            <a:ext cx="381000" cy="381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9" name="Oval 38"/>
          <p:cNvSpPr/>
          <p:nvPr/>
        </p:nvSpPr>
        <p:spPr>
          <a:xfrm>
            <a:off x="5380144" y="3276600"/>
            <a:ext cx="381000" cy="381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914400"/>
            <a:r>
              <a:rPr lang="en-US" sz="2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grpSp>
        <p:nvGrpSpPr>
          <p:cNvPr id="8" name="Group 4"/>
          <p:cNvGrpSpPr/>
          <p:nvPr/>
        </p:nvGrpSpPr>
        <p:grpSpPr>
          <a:xfrm>
            <a:off x="3962400" y="5867400"/>
            <a:ext cx="1401656" cy="381000"/>
            <a:chOff x="3352800" y="5486400"/>
            <a:chExt cx="1401656" cy="381000"/>
          </a:xfrm>
        </p:grpSpPr>
        <p:cxnSp>
          <p:nvCxnSpPr>
            <p:cNvPr id="40" name="Straight Connector 39"/>
            <p:cNvCxnSpPr>
              <a:stCxn id="42" idx="6"/>
              <a:endCxn id="41" idx="2"/>
            </p:cNvCxnSpPr>
            <p:nvPr/>
          </p:nvCxnSpPr>
          <p:spPr>
            <a:xfrm>
              <a:off x="3733800" y="5676900"/>
              <a:ext cx="63965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1" name="Oval 40"/>
            <p:cNvSpPr/>
            <p:nvPr/>
          </p:nvSpPr>
          <p:spPr>
            <a:xfrm>
              <a:off x="4373456" y="5486400"/>
              <a:ext cx="381000" cy="3810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D</a:t>
              </a:r>
            </a:p>
          </p:txBody>
        </p:sp>
        <p:sp>
          <p:nvSpPr>
            <p:cNvPr id="42" name="Oval 41"/>
            <p:cNvSpPr/>
            <p:nvPr/>
          </p:nvSpPr>
          <p:spPr>
            <a:xfrm>
              <a:off x="3352800" y="5486400"/>
              <a:ext cx="381000" cy="381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089400" y="5994400"/>
            <a:ext cx="1401656" cy="381000"/>
            <a:chOff x="3352800" y="5486400"/>
            <a:chExt cx="1401656" cy="381000"/>
          </a:xfrm>
        </p:grpSpPr>
        <p:cxnSp>
          <p:nvCxnSpPr>
            <p:cNvPr id="44" name="Straight Connector 43"/>
            <p:cNvCxnSpPr>
              <a:stCxn id="46" idx="6"/>
              <a:endCxn id="45" idx="2"/>
            </p:cNvCxnSpPr>
            <p:nvPr/>
          </p:nvCxnSpPr>
          <p:spPr>
            <a:xfrm>
              <a:off x="3733800" y="5676900"/>
              <a:ext cx="63965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373456" y="5486400"/>
              <a:ext cx="381000" cy="381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3352800" y="5486400"/>
              <a:ext cx="381000" cy="381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9" name="Group 42"/>
          <p:cNvGrpSpPr/>
          <p:nvPr/>
        </p:nvGrpSpPr>
        <p:grpSpPr>
          <a:xfrm>
            <a:off x="4216400" y="6121400"/>
            <a:ext cx="1401656" cy="381000"/>
            <a:chOff x="3352800" y="5486400"/>
            <a:chExt cx="1401656" cy="381000"/>
          </a:xfrm>
        </p:grpSpPr>
        <p:cxnSp>
          <p:nvCxnSpPr>
            <p:cNvPr id="10" name="Straight Connector 43"/>
            <p:cNvCxnSpPr>
              <a:stCxn id="12" idx="6"/>
              <a:endCxn id="11" idx="2"/>
            </p:cNvCxnSpPr>
            <p:nvPr/>
          </p:nvCxnSpPr>
          <p:spPr>
            <a:xfrm>
              <a:off x="3733800" y="5676900"/>
              <a:ext cx="639656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1" name="Oval 44"/>
            <p:cNvSpPr/>
            <p:nvPr/>
          </p:nvSpPr>
          <p:spPr>
            <a:xfrm>
              <a:off x="4373456" y="5486400"/>
              <a:ext cx="381000" cy="381000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</a:p>
          </p:txBody>
        </p:sp>
        <p:sp>
          <p:nvSpPr>
            <p:cNvPr id="12" name="Oval 45"/>
            <p:cNvSpPr/>
            <p:nvPr/>
          </p:nvSpPr>
          <p:spPr>
            <a:xfrm>
              <a:off x="3352800" y="5486400"/>
              <a:ext cx="381000" cy="381000"/>
            </a:xfrm>
            <a:prstGeom prst="ellipse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914400"/>
              <a:r>
                <a:rPr lang="en-US" sz="2400" dirty="0">
                  <a:solidFill>
                    <a:prstClr val="white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5765E-6 -1.70021E-6 L -0.15828 -0.29979 " pathEditMode="relative" ptsTypes="AA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5238E-6 -3.33102E-7 L 0.15672 -0.29424 " pathEditMode="relative" rAng="0" ptsTypes="AA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7" y="-147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5238E-6 -3.33102E-7 L 0.15672 -0.29424 " pathEditMode="relative" rAng="0" ptsTypes="AA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27" y="-147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 —— Greedy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95" y="1977390"/>
            <a:ext cx="7648575" cy="3838575"/>
          </a:xfrm>
          <a:prstGeom prst="rect">
            <a:avLst/>
          </a:prstGeom>
        </p:spPr>
      </p:pic>
    </p:spTree>
  </p:cSld>
  <p:clrMapOvr>
    <a:masterClrMapping/>
  </p:clrMapOvr>
  <p:transition spd="med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De-randomization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/>
              </a:rPr>
              <a:t> greedily 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inimizes the expected number of machines spanned</a:t>
            </a:r>
          </a:p>
          <a:p>
            <a:pPr lvl="1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Coordinated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Placement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coordination to place each edge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Slower: higher quality cuts</a:t>
            </a: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Oblivious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Edge Placement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Approx. greedy objective without coordination</a:t>
            </a:r>
          </a:p>
          <a:p>
            <a:pPr lvl="1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Faster: lower quality cuts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2303145"/>
            <a:ext cx="7839075" cy="3011170"/>
          </a:xfrm>
          <a:prstGeom prst="rect">
            <a:avLst/>
          </a:prstGeom>
        </p:spPr>
      </p:pic>
      <p:sp>
        <p:nvSpPr>
          <p:cNvPr id="4" name="TextBox 5"/>
          <p:cNvSpPr txBox="1"/>
          <p:nvPr/>
        </p:nvSpPr>
        <p:spPr>
          <a:xfrm>
            <a:off x="596900" y="5731490"/>
            <a:ext cx="7772400" cy="46166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Oblivious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balances cost and partitioning time.</a:t>
            </a:r>
          </a:p>
        </p:txBody>
      </p:sp>
      <p:sp>
        <p:nvSpPr>
          <p:cNvPr id="22" name="Down Arrow 21"/>
          <p:cNvSpPr/>
          <p:nvPr/>
        </p:nvSpPr>
        <p:spPr>
          <a:xfrm>
            <a:off x="152400" y="3087469"/>
            <a:ext cx="533400" cy="11430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Better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1889508"/>
              </p:ext>
            </p:extLst>
          </p:nvPr>
        </p:nvGraphicFramePr>
        <p:xfrm>
          <a:off x="582930" y="1901190"/>
          <a:ext cx="8194040" cy="4336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TextBox 4"/>
          <p:cNvSpPr txBox="1"/>
          <p:nvPr/>
        </p:nvSpPr>
        <p:spPr>
          <a:xfrm>
            <a:off x="2194560" y="5883723"/>
            <a:ext cx="4965065" cy="95410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Greedy partitioning improves 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 performance.</a:t>
            </a:r>
          </a:p>
        </p:txBody>
      </p:sp>
    </p:spTree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 animBg="0"/>
        </p:bldSub>
      </p:bldGraphic>
      <p:bldP spid="8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10">
            <a:extLst>
              <a:ext uri="{FF2B5EF4-FFF2-40B4-BE49-F238E27FC236}">
                <a16:creationId xmlns:a16="http://schemas.microsoft.com/office/drawing/2014/main" id="{551F0BD0-5B84-46CB-B8F5-10CAE51A3FB8}"/>
              </a:ext>
            </a:extLst>
          </p:cNvPr>
          <p:cNvSpPr>
            <a:spLocks/>
          </p:cNvSpPr>
          <p:nvPr/>
        </p:nvSpPr>
        <p:spPr bwMode="auto">
          <a:xfrm>
            <a:off x="1841534" y="3207302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F5F59862-92FD-4D80-9AC9-C32B56B52434}"/>
              </a:ext>
            </a:extLst>
          </p:cNvPr>
          <p:cNvSpPr>
            <a:spLocks/>
          </p:cNvSpPr>
          <p:nvPr/>
        </p:nvSpPr>
        <p:spPr bwMode="auto">
          <a:xfrm>
            <a:off x="1841534" y="4127278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ackground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5047251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5391109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60281"/>
      </p:ext>
    </p:extLst>
  </p:cSld>
  <p:clrMapOvr>
    <a:masterClrMapping/>
  </p:clrMapOvr>
  <p:transition spd="med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with Pregel and GraphLab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505" y="2115820"/>
            <a:ext cx="76676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15868"/>
      </p:ext>
    </p:extLst>
  </p:cSld>
  <p:clrMapOvr>
    <a:masterClrMapping/>
  </p:clrMapOvr>
  <p:transition spd="med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with Pregel and GraphLab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" y="2094865"/>
            <a:ext cx="76962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949706"/>
      </p:ext>
    </p:extLst>
  </p:cSld>
  <p:clrMapOvr>
    <a:masterClrMapping/>
  </p:clrMapOvr>
  <p:transition spd="med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Compared with Pregel and GraphLab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10" y="2022475"/>
            <a:ext cx="8585835" cy="372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132975"/>
      </p:ext>
    </p:extLst>
  </p:cSld>
  <p:clrMapOvr>
    <a:masterClrMapping/>
  </p:clrMapOvr>
  <p:transition spd="med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228B71-FDF4-431A-A2D8-B45ED03E63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7305" y="1411976"/>
            <a:ext cx="5809861" cy="263514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405E621-C8D7-4BED-905E-D134599177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7306" y="4047118"/>
            <a:ext cx="5809861" cy="257935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AB8B1C5-B3B8-470F-9E13-A7030D4D4AE9}"/>
              </a:ext>
            </a:extLst>
          </p:cNvPr>
          <p:cNvSpPr txBox="1"/>
          <p:nvPr/>
        </p:nvSpPr>
        <p:spPr>
          <a:xfrm>
            <a:off x="401216" y="8883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Synchronous Experiments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0585359"/>
      </p:ext>
    </p:extLst>
  </p:cSld>
  <p:clrMapOvr>
    <a:masterClrMapping/>
  </p:clrMapOvr>
  <p:transition spd="med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AB8B1C5-B3B8-470F-9E13-A7030D4D4AE9}"/>
              </a:ext>
            </a:extLst>
          </p:cNvPr>
          <p:cNvSpPr txBox="1"/>
          <p:nvPr/>
        </p:nvSpPr>
        <p:spPr>
          <a:xfrm>
            <a:off x="401216" y="8883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 Experiments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F24B7E6-A28F-4141-8D40-CF01694D79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5494" y="2152452"/>
            <a:ext cx="5368212" cy="240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351669"/>
      </p:ext>
    </p:extLst>
  </p:cSld>
  <p:clrMapOvr>
    <a:masterClrMapping/>
  </p:clrMapOvr>
  <p:transition spd="med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19C837A-E90F-4C04-BEED-6F57A6ACF4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4035" y="3947542"/>
            <a:ext cx="4475925" cy="277537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355DCFF-998C-49CB-AC3D-C96A12F012FA}"/>
              </a:ext>
            </a:extLst>
          </p:cNvPr>
          <p:cNvSpPr txBox="1"/>
          <p:nvPr/>
        </p:nvSpPr>
        <p:spPr>
          <a:xfrm>
            <a:off x="401216" y="8883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Asynchronous+S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C649D15-0191-485D-B8BA-F905CB6E0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664" y="1350019"/>
            <a:ext cx="5406669" cy="25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577742"/>
      </p:ext>
    </p:extLst>
  </p:cSld>
  <p:clrMapOvr>
    <a:masterClrMapping/>
  </p:clrMapOvr>
  <p:transition spd="med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3AB8B1C5-B3B8-470F-9E13-A7030D4D4AE9}"/>
              </a:ext>
            </a:extLst>
          </p:cNvPr>
          <p:cNvSpPr txBox="1"/>
          <p:nvPr/>
        </p:nvSpPr>
        <p:spPr>
          <a:xfrm>
            <a:off x="401216" y="888354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MLDM Applications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88BB561-BE55-41D3-ABA8-5435AF71E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4701" y="1648745"/>
            <a:ext cx="4335431" cy="379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864493"/>
      </p:ext>
    </p:extLst>
  </p:cSld>
  <p:clrMapOvr>
    <a:masterClrMapping/>
  </p:clrMapOvr>
  <p:transition spd="med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10"/>
          <p:cNvSpPr>
            <a:spLocks/>
          </p:cNvSpPr>
          <p:nvPr userDrawn="1"/>
        </p:nvSpPr>
        <p:spPr bwMode="auto">
          <a:xfrm>
            <a:off x="1841535" y="4127273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9" name="Freeform 10">
            <a:extLst>
              <a:ext uri="{FF2B5EF4-FFF2-40B4-BE49-F238E27FC236}">
                <a16:creationId xmlns:a16="http://schemas.microsoft.com/office/drawing/2014/main" id="{551F0BD0-5B84-46CB-B8F5-10CAE51A3FB8}"/>
              </a:ext>
            </a:extLst>
          </p:cNvPr>
          <p:cNvSpPr>
            <a:spLocks/>
          </p:cNvSpPr>
          <p:nvPr/>
        </p:nvSpPr>
        <p:spPr bwMode="auto">
          <a:xfrm>
            <a:off x="1841534" y="3207302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F5F59862-92FD-4D80-9AC9-C32B56B52434}"/>
              </a:ext>
            </a:extLst>
          </p:cNvPr>
          <p:cNvSpPr>
            <a:spLocks/>
          </p:cNvSpPr>
          <p:nvPr/>
        </p:nvSpPr>
        <p:spPr bwMode="auto">
          <a:xfrm>
            <a:off x="1841533" y="5033128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Freeform 10"/>
          <p:cNvSpPr>
            <a:spLocks/>
          </p:cNvSpPr>
          <p:nvPr userDrawn="1"/>
        </p:nvSpPr>
        <p:spPr bwMode="auto">
          <a:xfrm>
            <a:off x="1841535" y="1367357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5" name="文本框 4"/>
          <p:cNvSpPr txBox="1"/>
          <p:nvPr userDrawn="1"/>
        </p:nvSpPr>
        <p:spPr>
          <a:xfrm>
            <a:off x="2071646" y="1303550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>
            <a:stCxn id="4" idx="6"/>
          </p:cNvCxnSpPr>
          <p:nvPr/>
        </p:nvCxnSpPr>
        <p:spPr>
          <a:xfrm>
            <a:off x="2534033" y="1711215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915073" y="1274734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ackground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Freeform 10"/>
          <p:cNvSpPr>
            <a:spLocks/>
          </p:cNvSpPr>
          <p:nvPr userDrawn="1"/>
        </p:nvSpPr>
        <p:spPr bwMode="auto">
          <a:xfrm>
            <a:off x="1841535" y="2287330"/>
            <a:ext cx="843427" cy="343858"/>
          </a:xfrm>
          <a:custGeom>
            <a:avLst/>
            <a:gdLst>
              <a:gd name="T0" fmla="*/ 3120 w 3800"/>
              <a:gd name="T1" fmla="*/ 0 h 1532"/>
              <a:gd name="T2" fmla="*/ 682 w 3800"/>
              <a:gd name="T3" fmla="*/ 0 h 1532"/>
              <a:gd name="T4" fmla="*/ 682 w 3800"/>
              <a:gd name="T5" fmla="*/ 284 h 1532"/>
              <a:gd name="T6" fmla="*/ 0 w 3800"/>
              <a:gd name="T7" fmla="*/ 766 h 1532"/>
              <a:gd name="T8" fmla="*/ 682 w 3800"/>
              <a:gd name="T9" fmla="*/ 1248 h 1532"/>
              <a:gd name="T10" fmla="*/ 682 w 3800"/>
              <a:gd name="T11" fmla="*/ 1532 h 1532"/>
              <a:gd name="T12" fmla="*/ 3120 w 3800"/>
              <a:gd name="T13" fmla="*/ 1532 h 1532"/>
              <a:gd name="T14" fmla="*/ 3120 w 3800"/>
              <a:gd name="T15" fmla="*/ 1248 h 1532"/>
              <a:gd name="T16" fmla="*/ 3800 w 3800"/>
              <a:gd name="T17" fmla="*/ 766 h 1532"/>
              <a:gd name="T18" fmla="*/ 3120 w 3800"/>
              <a:gd name="T19" fmla="*/ 284 h 1532"/>
              <a:gd name="T20" fmla="*/ 3120 w 3800"/>
              <a:gd name="T21" fmla="*/ 0 h 15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800" h="1532">
                <a:moveTo>
                  <a:pt x="3120" y="0"/>
                </a:moveTo>
                <a:lnTo>
                  <a:pt x="682" y="0"/>
                </a:lnTo>
                <a:lnTo>
                  <a:pt x="682" y="284"/>
                </a:lnTo>
                <a:lnTo>
                  <a:pt x="0" y="766"/>
                </a:lnTo>
                <a:lnTo>
                  <a:pt x="682" y="1248"/>
                </a:lnTo>
                <a:lnTo>
                  <a:pt x="682" y="1532"/>
                </a:lnTo>
                <a:lnTo>
                  <a:pt x="3120" y="1532"/>
                </a:lnTo>
                <a:lnTo>
                  <a:pt x="3120" y="1248"/>
                </a:lnTo>
                <a:lnTo>
                  <a:pt x="3800" y="766"/>
                </a:lnTo>
                <a:lnTo>
                  <a:pt x="3120" y="284"/>
                </a:lnTo>
                <a:lnTo>
                  <a:pt x="312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3200" b="1"/>
          </a:p>
        </p:txBody>
      </p:sp>
      <p:sp>
        <p:nvSpPr>
          <p:cNvPr id="14" name="文本框 13"/>
          <p:cNvSpPr txBox="1"/>
          <p:nvPr userDrawn="1"/>
        </p:nvSpPr>
        <p:spPr>
          <a:xfrm>
            <a:off x="2071646" y="2223523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stCxn id="13" idx="6"/>
          </p:cNvCxnSpPr>
          <p:nvPr/>
        </p:nvCxnSpPr>
        <p:spPr>
          <a:xfrm>
            <a:off x="2534033" y="2631188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915073" y="2194707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altLang="zh-CN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GB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文本框 18"/>
          <p:cNvSpPr txBox="1"/>
          <p:nvPr userDrawn="1"/>
        </p:nvSpPr>
        <p:spPr>
          <a:xfrm>
            <a:off x="2071646" y="3143496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>
            <a:cxnSpLocks/>
          </p:cNvCxnSpPr>
          <p:nvPr/>
        </p:nvCxnSpPr>
        <p:spPr>
          <a:xfrm>
            <a:off x="2534033" y="3551161"/>
            <a:ext cx="4500000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2915073" y="3114680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Vertex-Cut</a:t>
            </a:r>
          </a:p>
        </p:txBody>
      </p:sp>
      <p:sp>
        <p:nvSpPr>
          <p:cNvPr id="24" name="文本框 23"/>
          <p:cNvSpPr txBox="1"/>
          <p:nvPr userDrawn="1"/>
        </p:nvSpPr>
        <p:spPr>
          <a:xfrm>
            <a:off x="2071646" y="4063469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连接符 24"/>
          <p:cNvCxnSpPr>
            <a:cxnSpLocks/>
          </p:cNvCxnSpPr>
          <p:nvPr/>
        </p:nvCxnSpPr>
        <p:spPr>
          <a:xfrm>
            <a:off x="2534033" y="4471134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2915073" y="4034653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Evaluation 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2071646" y="4983444"/>
            <a:ext cx="383206" cy="443226"/>
          </a:xfrm>
          <a:prstGeom prst="rect">
            <a:avLst/>
          </a:prstGeom>
          <a:noFill/>
        </p:spPr>
        <p:txBody>
          <a:bodyPr wrap="none" rtlCol="0" anchor="ctr">
            <a:noAutofit/>
          </a:bodyPr>
          <a:lstStyle/>
          <a:p>
            <a:pPr algn="ctr"/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5" name="直接连接符 34"/>
          <p:cNvCxnSpPr>
            <a:stCxn id="33" idx="6"/>
          </p:cNvCxnSpPr>
          <p:nvPr/>
        </p:nvCxnSpPr>
        <p:spPr>
          <a:xfrm>
            <a:off x="2534033" y="4471131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915073" y="4954628"/>
            <a:ext cx="4387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D8A73186-37B7-4808-ACAF-0468DF47504A}"/>
              </a:ext>
            </a:extLst>
          </p:cNvPr>
          <p:cNvCxnSpPr/>
          <p:nvPr/>
        </p:nvCxnSpPr>
        <p:spPr>
          <a:xfrm>
            <a:off x="2534033" y="5376986"/>
            <a:ext cx="45000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449554"/>
      </p:ext>
    </p:extLst>
  </p:cSld>
  <p:clrMapOvr>
    <a:masterClrMapping/>
  </p:clrMapOvr>
  <p:transition spd="med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07CD26D-351E-41EB-8CA1-01CEF59DA5CD}"/>
              </a:ext>
            </a:extLst>
          </p:cNvPr>
          <p:cNvSpPr txBox="1"/>
          <p:nvPr/>
        </p:nvSpPr>
        <p:spPr>
          <a:xfrm>
            <a:off x="750277" y="1814118"/>
            <a:ext cx="641529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and implementation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zh-CN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Compare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Pregel,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GraphLab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implementation of </a:t>
            </a:r>
            <a:r>
              <a:rPr lang="en-US" altLang="zh-CN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PowerGraph</a:t>
            </a: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29BC6A71-2B95-4FEA-B5A3-E1359852FC62}"/>
              </a:ext>
            </a:extLst>
          </p:cNvPr>
          <p:cNvSpPr txBox="1"/>
          <p:nvPr/>
        </p:nvSpPr>
        <p:spPr>
          <a:xfrm>
            <a:off x="436385" y="1034893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zh-CN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071330"/>
      </p:ext>
    </p:extLst>
  </p:cSld>
  <p:clrMapOvr>
    <a:masterClrMapping/>
  </p:clrMapOvr>
  <p:transition spd="med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DB32745-72F4-4862-85CE-14E14662CB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569" y="1436076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28118"/>
      </p:ext>
    </p:extLst>
  </p:cSld>
  <p:clrMapOvr>
    <a:masterClrMapping/>
  </p:clrMapOvr>
  <p:transition spd="med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Single-machine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Intel Core i7-9700 CPU @ 3.00GHz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GPU: GeForce RTX 2070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Task: PageRank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Graph: 1,000,000 vertices, 5,000,000 edges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2183730"/>
              </p:ext>
            </p:extLst>
          </p:nvPr>
        </p:nvGraphicFramePr>
        <p:xfrm>
          <a:off x="953845" y="4430485"/>
          <a:ext cx="687772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0373">
                  <a:extLst>
                    <a:ext uri="{9D8B030D-6E8A-4147-A177-3AD203B41FA5}">
                      <a16:colId xmlns:a16="http://schemas.microsoft.com/office/drawing/2014/main" val="1711543949"/>
                    </a:ext>
                  </a:extLst>
                </a:gridCol>
                <a:gridCol w="1186837">
                  <a:extLst>
                    <a:ext uri="{9D8B030D-6E8A-4147-A177-3AD203B41FA5}">
                      <a16:colId xmlns:a16="http://schemas.microsoft.com/office/drawing/2014/main" val="3096591288"/>
                    </a:ext>
                  </a:extLst>
                </a:gridCol>
                <a:gridCol w="1186837">
                  <a:extLst>
                    <a:ext uri="{9D8B030D-6E8A-4147-A177-3AD203B41FA5}">
                      <a16:colId xmlns:a16="http://schemas.microsoft.com/office/drawing/2014/main" val="4048877836"/>
                    </a:ext>
                  </a:extLst>
                </a:gridCol>
                <a:gridCol w="1186837">
                  <a:extLst>
                    <a:ext uri="{9D8B030D-6E8A-4147-A177-3AD203B41FA5}">
                      <a16:colId xmlns:a16="http://schemas.microsoft.com/office/drawing/2014/main" val="2272966301"/>
                    </a:ext>
                  </a:extLst>
                </a:gridCol>
                <a:gridCol w="1186837">
                  <a:extLst>
                    <a:ext uri="{9D8B030D-6E8A-4147-A177-3AD203B41FA5}">
                      <a16:colId xmlns:a16="http://schemas.microsoft.com/office/drawing/2014/main" val="2881125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1-core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2-core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4-core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8-core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95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Running</a:t>
                      </a:r>
                      <a:r>
                        <a:rPr lang="en-US" altLang="zh-CN" baseline="0" dirty="0"/>
                        <a:t> Time(s)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5.4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4.2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3.9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3.8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33926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9491728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Pagerank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38" y="2021983"/>
            <a:ext cx="7770338" cy="3077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548154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Demo1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Simple coloring</a:t>
            </a: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519" y="2021982"/>
            <a:ext cx="8142541" cy="3163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630193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Multi-instances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Task: PageRank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Graph: 1,000,000 vertices, 5,000,000 edges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One instance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Two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instances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Three instances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733" y="3400500"/>
            <a:ext cx="6504762" cy="60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733" y="4663813"/>
            <a:ext cx="7047619" cy="39047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733" y="5717602"/>
            <a:ext cx="7714286" cy="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246523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Simple-coloring</a:t>
            </a:r>
            <a:endParaRPr lang="en-US" altLang="zh-CN" sz="1800" dirty="0" smtClean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ea typeface="DengXian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494024" y="2343950"/>
          <a:ext cx="692277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693">
                  <a:extLst>
                    <a:ext uri="{9D8B030D-6E8A-4147-A177-3AD203B41FA5}">
                      <a16:colId xmlns:a16="http://schemas.microsoft.com/office/drawing/2014/main" val="2236058877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3727428879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1818991910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380679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1-instance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2-instance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3-instance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3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Running Time(s)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4.21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7.73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6.54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Color used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11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58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1287681"/>
      </p:ext>
    </p:extLst>
  </p:cSld>
  <p:clrMapOvr>
    <a:masterClrMapping/>
  </p:clrMapOvr>
  <p:transition spd="med">
    <p:push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Demo2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Content Placeholder 2"/>
          <p:cNvSpPr>
            <a:spLocks noGrp="1"/>
          </p:cNvSpPr>
          <p:nvPr>
            <p:ph idx="4294967295"/>
          </p:nvPr>
        </p:nvSpPr>
        <p:spPr>
          <a:xfrm>
            <a:off x="457200" y="1447800"/>
            <a:ext cx="8229600" cy="5105400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Engine/Ingres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Task: PageRank</a:t>
            </a:r>
          </a:p>
          <a:p>
            <a:pPr marL="748628" lvl="1" indent="-344789" defTabSz="1097225">
              <a:spcBef>
                <a:spcPct val="20000"/>
              </a:spcBef>
              <a:buClrTx/>
              <a:buSzTx/>
              <a:buFont typeface="Arial" pitchFamily="34" charset="0"/>
              <a:buChar char="–"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3-</a:t>
            </a:r>
            <a:r>
              <a:rPr lang="en-US" altLang="zh-CN" sz="18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ea typeface="DengXian" charset="0"/>
                <a:cs typeface="Times New Roman" panose="02020603050405020304" pitchFamily="18" charset="0"/>
              </a:rPr>
              <a:t>instance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/>
          </p:nvPr>
        </p:nvGraphicFramePr>
        <p:xfrm>
          <a:off x="925830" y="3052610"/>
          <a:ext cx="692277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0693">
                  <a:extLst>
                    <a:ext uri="{9D8B030D-6E8A-4147-A177-3AD203B41FA5}">
                      <a16:colId xmlns:a16="http://schemas.microsoft.com/office/drawing/2014/main" val="2236058877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3727428879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1818991910"/>
                    </a:ext>
                  </a:extLst>
                </a:gridCol>
                <a:gridCol w="1730693">
                  <a:extLst>
                    <a:ext uri="{9D8B030D-6E8A-4147-A177-3AD203B41FA5}">
                      <a16:colId xmlns:a16="http://schemas.microsoft.com/office/drawing/2014/main" val="380679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random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oblivious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coordinated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03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Synchronous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24.5s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20.9s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16.2s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00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Asynchronous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46.8s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37s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31.2s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58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7000597"/>
      </p:ext>
    </p:extLst>
  </p:cSld>
  <p:clrMapOvr>
    <a:masterClrMapping/>
  </p:clrMapOvr>
  <p:transition spd="med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+mn-ea"/>
                <a:ea typeface="+mn-ea"/>
              </a:rPr>
              <a:t>谢谢！</a:t>
            </a:r>
          </a:p>
        </p:txBody>
      </p:sp>
    </p:spTree>
  </p:cSld>
  <p:clrMapOvr>
    <a:masterClrMapping/>
  </p:clrMapOvr>
  <p:transition spd="med">
    <p:push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180,&quot;width&quot;:18435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180,&quot;width&quot;:18435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180,&quot;width&quot;:18435}"/>
</p:tagLst>
</file>

<file path=ppt/theme/theme1.xml><?xml version="1.0" encoding="utf-8"?>
<a:theme xmlns:a="http://schemas.openxmlformats.org/drawingml/2006/main" name="2016-VI主题-蓝">
  <a:themeElements>
    <a:clrScheme name="VI蓝色版">
      <a:dk1>
        <a:srgbClr val="000000"/>
      </a:dk1>
      <a:lt1>
        <a:srgbClr val="FFFFFF"/>
      </a:lt1>
      <a:dk2>
        <a:srgbClr val="BD9F68"/>
      </a:dk2>
      <a:lt2>
        <a:srgbClr val="B5B5B6"/>
      </a:lt2>
      <a:accent1>
        <a:srgbClr val="004098"/>
      </a:accent1>
      <a:accent2>
        <a:srgbClr val="0086D1"/>
      </a:accent2>
      <a:accent3>
        <a:srgbClr val="338D27"/>
      </a:accent3>
      <a:accent4>
        <a:srgbClr val="00514E"/>
      </a:accent4>
      <a:accent5>
        <a:srgbClr val="FDD000"/>
      </a:accent5>
      <a:accent6>
        <a:srgbClr val="F08300"/>
      </a:accent6>
      <a:hlink>
        <a:srgbClr val="B5B5B6"/>
      </a:hlink>
      <a:folHlink>
        <a:srgbClr val="BD9F68"/>
      </a:folHlink>
    </a:clrScheme>
    <a:fontScheme name="自定义 7">
      <a:majorFont>
        <a:latin typeface="等线"/>
        <a:ea typeface="等线"/>
        <a:cs typeface=""/>
      </a:majorFont>
      <a:minorFont>
        <a:latin typeface="等线 Light"/>
        <a:ea typeface="等线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2016-VI主题-蓝</Template>
  <TotalTime>251</TotalTime>
  <Words>1515</Words>
  <Application>Microsoft Office PowerPoint</Application>
  <PresentationFormat>全屏显示(4:3)</PresentationFormat>
  <Paragraphs>379</Paragraphs>
  <Slides>57</Slides>
  <Notes>13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57</vt:i4>
      </vt:variant>
    </vt:vector>
  </HeadingPairs>
  <TitlesOfParts>
    <vt:vector size="70" baseType="lpstr">
      <vt:lpstr>MS PGothic</vt:lpstr>
      <vt:lpstr>DengXian</vt:lpstr>
      <vt:lpstr>DengXian</vt:lpstr>
      <vt:lpstr>等线 Light</vt:lpstr>
      <vt:lpstr>微软雅黑</vt:lpstr>
      <vt:lpstr>Arial</vt:lpstr>
      <vt:lpstr>Calibri</vt:lpstr>
      <vt:lpstr>Cambria Math</vt:lpstr>
      <vt:lpstr>Times</vt:lpstr>
      <vt:lpstr>Times New Roman</vt:lpstr>
      <vt:lpstr>Wingdings</vt:lpstr>
      <vt:lpstr>2016-VI主题-蓝</vt:lpstr>
      <vt:lpstr>Equation</vt:lpstr>
      <vt:lpstr>PowerGraph</vt:lpstr>
      <vt:lpstr>目录 Contents</vt:lpstr>
      <vt:lpstr>Current State</vt:lpstr>
      <vt:lpstr>Current State</vt:lpstr>
      <vt:lpstr>Current State</vt:lpstr>
      <vt:lpstr>Current State</vt:lpstr>
      <vt:lpstr>Graph-Parallel Abstractions</vt:lpstr>
      <vt:lpstr>Graph-Parallel Abstractions</vt:lpstr>
      <vt:lpstr>Graph-Parallel Abstractions</vt:lpstr>
      <vt:lpstr>Graph-Parallel Abstractions</vt:lpstr>
      <vt:lpstr>Natural Graphs</vt:lpstr>
      <vt:lpstr>Natural Graphs</vt:lpstr>
      <vt:lpstr>Natural Graphs</vt:lpstr>
      <vt:lpstr>目录 Contents</vt:lpstr>
      <vt:lpstr>PowerGraph Abstraction</vt:lpstr>
      <vt:lpstr>PowerGraph Abstraction</vt:lpstr>
      <vt:lpstr>PowerGraph Abstraction</vt:lpstr>
      <vt:lpstr>PowerGraph Abstraction</vt:lpstr>
      <vt:lpstr>PowerGraph Abstraction</vt:lpstr>
      <vt:lpstr>PowerGraph Abstraction</vt:lpstr>
      <vt:lpstr>PowerGraph Abstraction</vt:lpstr>
      <vt:lpstr>Distributed Graph Placement</vt:lpstr>
      <vt:lpstr>目录 Contents</vt:lpstr>
      <vt:lpstr>Vertex-Cut</vt:lpstr>
      <vt:lpstr>Vertex-Cut</vt:lpstr>
      <vt:lpstr>Vertex-Cut</vt:lpstr>
      <vt:lpstr>Vertex-Cut</vt:lpstr>
      <vt:lpstr>Vertex-Cut</vt:lpstr>
      <vt:lpstr>Vertex-Cut</vt:lpstr>
      <vt:lpstr>Vertex-Cut</vt:lpstr>
      <vt:lpstr>Vertex-Cut</vt:lpstr>
      <vt:lpstr>Vertex-Cut —— Random</vt:lpstr>
      <vt:lpstr>Vertex-Cut —— Random</vt:lpstr>
      <vt:lpstr>Vertex-Cut —— Random</vt:lpstr>
      <vt:lpstr>Vertex-Cut —— Greedy</vt:lpstr>
      <vt:lpstr>Vertex-Cut —— Greedy</vt:lpstr>
      <vt:lpstr>Vertex-Cut</vt:lpstr>
      <vt:lpstr>Vertex-Cut</vt:lpstr>
      <vt:lpstr>Vertex-Cut</vt:lpstr>
      <vt:lpstr>目录 Contents</vt:lpstr>
      <vt:lpstr>Compared with Pregel and GraphLab</vt:lpstr>
      <vt:lpstr>Compared with Pregel and GraphLab</vt:lpstr>
      <vt:lpstr>Compared with Pregel and GraphLab</vt:lpstr>
      <vt:lpstr>PowerPoint 演示文稿</vt:lpstr>
      <vt:lpstr>PowerPoint 演示文稿</vt:lpstr>
      <vt:lpstr>PowerPoint 演示文稿</vt:lpstr>
      <vt:lpstr>PowerPoint 演示文稿</vt:lpstr>
      <vt:lpstr>目录 Contents</vt:lpstr>
      <vt:lpstr>PowerPoint 演示文稿</vt:lpstr>
      <vt:lpstr>PowerPoint 演示文稿</vt:lpstr>
      <vt:lpstr>Demo1</vt:lpstr>
      <vt:lpstr>Demo1</vt:lpstr>
      <vt:lpstr>Demo1</vt:lpstr>
      <vt:lpstr>Demo2</vt:lpstr>
      <vt:lpstr>Demo2</vt:lpstr>
      <vt:lpstr>Demo2</vt:lpstr>
      <vt:lpstr>谢谢！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沈小丹</dc:creator>
  <cp:lastModifiedBy>user</cp:lastModifiedBy>
  <cp:revision>161</cp:revision>
  <dcterms:created xsi:type="dcterms:W3CDTF">2016-04-20T02:59:00Z</dcterms:created>
  <dcterms:modified xsi:type="dcterms:W3CDTF">2021-05-08T04:22:22Z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8E169CF862504139A70DF52D8C919091</vt:lpwstr>
  </property>
  <property fmtid="{D5CDD505-2E9C-101B-9397-08002B2CF9AE}" pid="3" name="KSOProductBuildVer">
    <vt:lpwstr>2052-11.1.0.10463</vt:lpwstr>
  </property>
</Properties>
</file>