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6" r:id="rId2"/>
  </p:sldMasterIdLst>
  <p:notesMasterIdLst>
    <p:notesMasterId r:id="rId24"/>
  </p:notesMasterIdLst>
  <p:handoutMasterIdLst>
    <p:handoutMasterId r:id="rId25"/>
  </p:handoutMasterIdLst>
  <p:sldIdLst>
    <p:sldId id="259" r:id="rId3"/>
    <p:sldId id="1725" r:id="rId4"/>
    <p:sldId id="1726" r:id="rId5"/>
    <p:sldId id="1727" r:id="rId6"/>
    <p:sldId id="1728" r:id="rId7"/>
    <p:sldId id="1729" r:id="rId8"/>
    <p:sldId id="1730" r:id="rId9"/>
    <p:sldId id="1731" r:id="rId10"/>
    <p:sldId id="1732" r:id="rId11"/>
    <p:sldId id="1734" r:id="rId12"/>
    <p:sldId id="1735" r:id="rId13"/>
    <p:sldId id="1733" r:id="rId14"/>
    <p:sldId id="1736" r:id="rId15"/>
    <p:sldId id="1737" r:id="rId16"/>
    <p:sldId id="1739" r:id="rId17"/>
    <p:sldId id="1738" r:id="rId18"/>
    <p:sldId id="1740" r:id="rId19"/>
    <p:sldId id="1741" r:id="rId20"/>
    <p:sldId id="1742" r:id="rId21"/>
    <p:sldId id="1743" r:id="rId22"/>
    <p:sldId id="275" r:id="rId23"/>
  </p:sldIdLst>
  <p:sldSz cx="12192000" cy="6858000"/>
  <p:notesSz cx="6858000" cy="9144000"/>
  <p:custDataLst>
    <p:tags r:id="rId26"/>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4" pos="3863" userDrawn="1">
          <p15:clr>
            <a:srgbClr val="A4A3A4"/>
          </p15:clr>
        </p15:guide>
        <p15:guide id="5" orient="horz" pos="1003" userDrawn="1">
          <p15:clr>
            <a:srgbClr val="A4A3A4"/>
          </p15:clr>
        </p15:guide>
        <p15:guide id="6" orient="horz" pos="1502" userDrawn="1">
          <p15:clr>
            <a:srgbClr val="A4A3A4"/>
          </p15:clr>
        </p15:guide>
        <p15:guide id="7" orient="horz" pos="3113" userDrawn="1">
          <p15:clr>
            <a:srgbClr val="A4A3A4"/>
          </p15:clr>
        </p15:guide>
        <p15:guide id="8" pos="2128" userDrawn="1">
          <p15:clr>
            <a:srgbClr val="A4A3A4"/>
          </p15:clr>
        </p15:guide>
        <p15:guide id="9" pos="4067" userDrawn="1">
          <p15:clr>
            <a:srgbClr val="A4A3A4"/>
          </p15:clr>
        </p15:guide>
        <p15:guide id="10" pos="5972" userDrawn="1">
          <p15:clr>
            <a:srgbClr val="A4A3A4"/>
          </p15:clr>
        </p15:guide>
        <p15:guide id="11" pos="5292" userDrawn="1">
          <p15:clr>
            <a:srgbClr val="A4A3A4"/>
          </p15:clr>
        </p15:guide>
        <p15:guide id="12" pos="2275"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BDBDB"/>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885" autoAdjust="0"/>
    <p:restoredTop sz="60559" autoAdjust="0"/>
  </p:normalViewPr>
  <p:slideViewPr>
    <p:cSldViewPr snapToGrid="0" showGuides="1">
      <p:cViewPr varScale="1">
        <p:scale>
          <a:sx n="37" d="100"/>
          <a:sy n="37" d="100"/>
        </p:scale>
        <p:origin x="26" y="247"/>
      </p:cViewPr>
      <p:guideLst>
        <p:guide pos="3863"/>
        <p:guide orient="horz" pos="1003"/>
        <p:guide orient="horz" pos="1502"/>
        <p:guide orient="horz" pos="3113"/>
        <p:guide pos="2128"/>
        <p:guide pos="4067"/>
        <p:guide pos="5972"/>
        <p:guide pos="5292"/>
        <p:guide pos="2275"/>
      </p:guideLst>
    </p:cSldViewPr>
  </p:slideViewPr>
  <p:outlineViewPr>
    <p:cViewPr>
      <p:scale>
        <a:sx n="33" d="100"/>
        <a:sy n="33" d="100"/>
      </p:scale>
      <p:origin x="0" y="-8496"/>
    </p:cViewPr>
  </p:outlineViewPr>
  <p:notesTextViewPr>
    <p:cViewPr>
      <p:scale>
        <a:sx n="1" d="1"/>
        <a:sy n="1" d="1"/>
      </p:scale>
      <p:origin x="0" y="-470"/>
    </p:cViewPr>
  </p:notesTextViewPr>
  <p:sorterViewPr>
    <p:cViewPr varScale="1">
      <p:scale>
        <a:sx n="1" d="1"/>
        <a:sy n="1" d="1"/>
      </p:scale>
      <p:origin x="0" y="-5592"/>
    </p:cViewPr>
  </p:sorterViewPr>
  <p:notesViewPr>
    <p:cSldViewPr snapToGrid="0" showGuides="1">
      <p:cViewPr varScale="1">
        <p:scale>
          <a:sx n="85" d="100"/>
          <a:sy n="85" d="100"/>
        </p:scale>
        <p:origin x="3804" y="72"/>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ags" Target="tags/tag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handoutMaster" Target="handoutMasters/handoutMaster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notesMaster" Target="notesMasters/notesMaster1.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viewProps" Target="viewProps.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presProps" Target="presProps.xml"/><Relationship Id="rId30"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oleObject" Target="file:///C:\Users\Ren%20Yaodanjun\Desktop\Nanjing_plan%200.1.xlsx"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r>
              <a:rPr lang="zh-CN"/>
              <a:t>不同条件下的用时</a:t>
            </a:r>
          </a:p>
        </c:rich>
      </c:tx>
      <c:overlay val="0"/>
      <c:spPr>
        <a:noFill/>
        <a:ln>
          <a:noFill/>
        </a:ln>
        <a:effectLst/>
      </c:spPr>
      <c:txPr>
        <a:bodyPr rot="0" spcFirstLastPara="1" vertOverflow="ellipsis" vert="horz" wrap="square" anchor="ctr" anchorCtr="1"/>
        <a:lstStyle/>
        <a:p>
          <a:pPr>
            <a:defRPr sz="1680" b="0" i="0" u="none" strike="noStrike" kern="1200" spc="0" baseline="0">
              <a:solidFill>
                <a:schemeClr val="tx1">
                  <a:lumMod val="65000"/>
                  <a:lumOff val="35000"/>
                </a:schemeClr>
              </a:solidFill>
              <a:latin typeface="+mn-lt"/>
              <a:ea typeface="+mn-ea"/>
              <a:cs typeface="+mn-cs"/>
            </a:defRPr>
          </a:pPr>
          <a:endParaRPr lang="zh-CN"/>
        </a:p>
      </c:txPr>
    </c:title>
    <c:autoTitleDeleted val="0"/>
    <c:plotArea>
      <c:layout/>
      <c:barChart>
        <c:barDir val="bar"/>
        <c:grouping val="clustered"/>
        <c:varyColors val="0"/>
        <c:ser>
          <c:idx val="0"/>
          <c:order val="0"/>
          <c:spPr>
            <a:solidFill>
              <a:schemeClr val="accent1"/>
            </a:solidFill>
            <a:ln>
              <a:noFill/>
            </a:ln>
            <a:effectLst/>
          </c:spPr>
          <c:invertIfNegative val="0"/>
          <c:dLbls>
            <c:spPr>
              <a:noFill/>
              <a:ln>
                <a:noFill/>
              </a:ln>
              <a:effectLst/>
            </c:spPr>
            <c:txPr>
              <a:bodyPr rot="0" spcFirstLastPara="1" vertOverflow="ellipsis" vert="horz" wrap="square" anchor="ctr" anchorCtr="1"/>
              <a:lstStyle/>
              <a:p>
                <a:pPr>
                  <a:defRPr sz="1400" b="0" i="0" u="none" strike="noStrike" kern="1200" baseline="0">
                    <a:solidFill>
                      <a:schemeClr val="tx1">
                        <a:lumMod val="75000"/>
                        <a:lumOff val="25000"/>
                      </a:schemeClr>
                    </a:solidFill>
                    <a:latin typeface="+mn-lt"/>
                    <a:ea typeface="+mn-ea"/>
                    <a:cs typeface="+mn-cs"/>
                  </a:defRPr>
                </a:pPr>
                <a:endParaRPr lang="zh-CN"/>
              </a:p>
            </c:txP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Sheet2!$A$2:$C$2</c:f>
              <c:strCache>
                <c:ptCount val="3"/>
                <c:pt idx="0">
                  <c:v>本机</c:v>
                </c:pt>
                <c:pt idx="1">
                  <c:v>1台slavor</c:v>
                </c:pt>
                <c:pt idx="2">
                  <c:v>2台slavor</c:v>
                </c:pt>
              </c:strCache>
            </c:strRef>
          </c:cat>
          <c:val>
            <c:numRef>
              <c:f>Sheet2!$A$1:$C$1</c:f>
              <c:numCache>
                <c:formatCode>General</c:formatCode>
                <c:ptCount val="3"/>
                <c:pt idx="0">
                  <c:v>16118</c:v>
                </c:pt>
                <c:pt idx="1">
                  <c:v>20081</c:v>
                </c:pt>
                <c:pt idx="2">
                  <c:v>9458</c:v>
                </c:pt>
              </c:numCache>
            </c:numRef>
          </c:val>
          <c:extLst>
            <c:ext xmlns:c16="http://schemas.microsoft.com/office/drawing/2014/chart" uri="{C3380CC4-5D6E-409C-BE32-E72D297353CC}">
              <c16:uniqueId val="{00000000-D0BF-4BF2-AE57-59701935CA5E}"/>
            </c:ext>
          </c:extLst>
        </c:ser>
        <c:dLbls>
          <c:showLegendKey val="0"/>
          <c:showVal val="0"/>
          <c:showCatName val="0"/>
          <c:showSerName val="0"/>
          <c:showPercent val="0"/>
          <c:showBubbleSize val="0"/>
        </c:dLbls>
        <c:gapWidth val="182"/>
        <c:axId val="1465126432"/>
        <c:axId val="1465131840"/>
      </c:barChart>
      <c:catAx>
        <c:axId val="1465126432"/>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CN"/>
          </a:p>
        </c:txPr>
        <c:crossAx val="1465131840"/>
        <c:crosses val="autoZero"/>
        <c:auto val="1"/>
        <c:lblAlgn val="ctr"/>
        <c:lblOffset val="100"/>
        <c:noMultiLvlLbl val="0"/>
      </c:catAx>
      <c:valAx>
        <c:axId val="1465131840"/>
        <c:scaling>
          <c:orientation val="minMax"/>
        </c:scaling>
        <c:delete val="0"/>
        <c:axPos val="b"/>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zh-CN"/>
          </a:p>
        </c:txPr>
        <c:crossAx val="1465126432"/>
        <c:crosses val="autoZero"/>
        <c:crossBetween val="between"/>
      </c:valAx>
      <c:spPr>
        <a:noFill/>
        <a:ln>
          <a:noFill/>
        </a:ln>
        <a:effectLst/>
      </c:spPr>
    </c:plotArea>
    <c:plotVisOnly val="1"/>
    <c:dispBlanksAs val="gap"/>
    <c:showDLblsOverMax val="0"/>
  </c:chart>
  <c:spPr>
    <a:noFill/>
    <a:ln>
      <a:noFill/>
    </a:ln>
    <a:effectLst/>
  </c:spPr>
  <c:txPr>
    <a:bodyPr/>
    <a:lstStyle/>
    <a:p>
      <a:pPr>
        <a:defRPr sz="1400"/>
      </a:pPr>
      <a:endParaRPr lang="zh-CN"/>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a:extLst>
              <a:ext uri="{FF2B5EF4-FFF2-40B4-BE49-F238E27FC236}">
                <a16:creationId xmlns:a16="http://schemas.microsoft.com/office/drawing/2014/main" id="{308DB251-D803-4475-8281-4947A89E790A}"/>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a:extLst>
              <a:ext uri="{FF2B5EF4-FFF2-40B4-BE49-F238E27FC236}">
                <a16:creationId xmlns:a16="http://schemas.microsoft.com/office/drawing/2014/main" id="{CC6218A5-2289-4813-A341-6263B16CBAD2}"/>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4512A60F-63B3-4D54-AA63-B159FADA9F31}" type="datetimeFigureOut">
              <a:rPr lang="zh-CN" altLang="en-US" smtClean="0"/>
              <a:t>2021/5/8</a:t>
            </a:fld>
            <a:endParaRPr lang="zh-CN" altLang="en-US"/>
          </a:p>
        </p:txBody>
      </p:sp>
      <p:sp>
        <p:nvSpPr>
          <p:cNvPr id="4" name="页脚占位符 3">
            <a:extLst>
              <a:ext uri="{FF2B5EF4-FFF2-40B4-BE49-F238E27FC236}">
                <a16:creationId xmlns:a16="http://schemas.microsoft.com/office/drawing/2014/main" id="{597CE9A9-1C60-4F0A-AA63-4467F58DE87B}"/>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a:extLst>
              <a:ext uri="{FF2B5EF4-FFF2-40B4-BE49-F238E27FC236}">
                <a16:creationId xmlns:a16="http://schemas.microsoft.com/office/drawing/2014/main" id="{691EA911-14C2-4254-9079-FD9EC1C139A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494E6C1-322F-4AF4-A541-6A7DCE3853A3}" type="slidenum">
              <a:rPr lang="zh-CN" altLang="en-US" smtClean="0"/>
              <a:t>‹#›</a:t>
            </a:fld>
            <a:endParaRPr lang="zh-CN" altLang="en-US"/>
          </a:p>
        </p:txBody>
      </p:sp>
    </p:spTree>
    <p:extLst>
      <p:ext uri="{BB962C8B-B14F-4D97-AF65-F5344CB8AC3E}">
        <p14:creationId xmlns:p14="http://schemas.microsoft.com/office/powerpoint/2010/main" val="268841805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48513A3C-D0C5-45C0-BD52-194E76396705}" type="datetimeFigureOut">
              <a:rPr lang="zh-CN" altLang="en-US" smtClean="0"/>
              <a:t>2021/5/8</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E0D5545-95D4-489F-B8ED-7EAFA774B567}" type="slidenum">
              <a:rPr lang="zh-CN" altLang="en-US" smtClean="0"/>
              <a:t>‹#›</a:t>
            </a:fld>
            <a:endParaRPr lang="zh-CN" altLang="en-US"/>
          </a:p>
        </p:txBody>
      </p:sp>
    </p:spTree>
    <p:extLst>
      <p:ext uri="{BB962C8B-B14F-4D97-AF65-F5344CB8AC3E}">
        <p14:creationId xmlns:p14="http://schemas.microsoft.com/office/powerpoint/2010/main" val="93224139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a:ea typeface="楷体_GB2312" pitchFamily="49" charset="-122"/>
              </a:rPr>
              <a:t>Spark </a:t>
            </a:r>
            <a:r>
              <a:rPr lang="en-US" altLang="zh-CN" sz="1200" dirty="0" err="1">
                <a:ea typeface="楷体_GB2312" pitchFamily="49" charset="-122"/>
              </a:rPr>
              <a:t>GraphX</a:t>
            </a:r>
            <a:r>
              <a:rPr lang="zh-CN" altLang="en-US" sz="1200" dirty="0">
                <a:ea typeface="楷体_GB2312" pitchFamily="49" charset="-122"/>
              </a:rPr>
              <a:t>代码非常简洁，</a:t>
            </a:r>
            <a:r>
              <a:rPr lang="zh-CN" altLang="en-US" b="0" i="0" dirty="0">
                <a:solidFill>
                  <a:srgbClr val="4D4D4D"/>
                </a:solidFill>
                <a:effectLst/>
                <a:latin typeface="-apple-system"/>
              </a:rPr>
              <a:t>核心代码只有</a:t>
            </a:r>
            <a:r>
              <a:rPr lang="en-US" altLang="zh-CN" b="0" i="0" dirty="0">
                <a:solidFill>
                  <a:srgbClr val="4D4D4D"/>
                </a:solidFill>
                <a:effectLst/>
                <a:latin typeface="-apple-system"/>
              </a:rPr>
              <a:t>3</a:t>
            </a:r>
            <a:r>
              <a:rPr lang="zh-CN" altLang="en-US" b="0" i="0" dirty="0">
                <a:solidFill>
                  <a:srgbClr val="4D4D4D"/>
                </a:solidFill>
                <a:effectLst/>
                <a:latin typeface="-apple-system"/>
              </a:rPr>
              <a:t>千多行，而在此之上实现的</a:t>
            </a:r>
            <a:r>
              <a:rPr lang="en-US" altLang="zh-CN" b="0" i="0" dirty="0">
                <a:solidFill>
                  <a:srgbClr val="4D4D4D"/>
                </a:solidFill>
                <a:effectLst/>
                <a:latin typeface="-apple-system"/>
              </a:rPr>
              <a:t>Pregel</a:t>
            </a:r>
            <a:r>
              <a:rPr lang="zh-CN" altLang="en-US" b="0" i="0" dirty="0">
                <a:solidFill>
                  <a:srgbClr val="4D4D4D"/>
                </a:solidFill>
                <a:effectLst/>
                <a:latin typeface="-apple-system"/>
              </a:rPr>
              <a:t>模式，只要短短的</a:t>
            </a:r>
            <a:r>
              <a:rPr lang="en-US" altLang="zh-CN" b="0" i="0" dirty="0">
                <a:solidFill>
                  <a:srgbClr val="4D4D4D"/>
                </a:solidFill>
                <a:effectLst/>
                <a:latin typeface="-apple-system"/>
              </a:rPr>
              <a:t>20</a:t>
            </a:r>
            <a:r>
              <a:rPr lang="zh-CN" altLang="en-US" b="0" i="0" dirty="0">
                <a:solidFill>
                  <a:srgbClr val="4D4D4D"/>
                </a:solidFill>
                <a:effectLst/>
                <a:latin typeface="-apple-system"/>
              </a:rPr>
              <a:t>多行。</a:t>
            </a:r>
            <a:r>
              <a:rPr lang="zh-CN" altLang="en-US" sz="1200" dirty="0">
                <a:ea typeface="楷体_GB2312" pitchFamily="49" charset="-122"/>
              </a:rPr>
              <a:t>其实现架构大致分为三层，</a:t>
            </a:r>
            <a:endParaRPr lang="en-US" altLang="zh-CN" sz="1200" dirty="0">
              <a:ea typeface="楷体_GB2312" pitchFamily="49" charset="-122"/>
            </a:endParaRPr>
          </a:p>
          <a:p>
            <a:r>
              <a:rPr lang="zh-CN" altLang="en-US" sz="1200" dirty="0">
                <a:ea typeface="楷体_GB2312" pitchFamily="49" charset="-122"/>
              </a:rPr>
              <a:t>最底层是</a:t>
            </a:r>
            <a:r>
              <a:rPr lang="zh-CN" altLang="en-US" sz="1200" b="1" dirty="0">
                <a:ea typeface="楷体_GB2312" pitchFamily="49" charset="-122"/>
              </a:rPr>
              <a:t>存储层</a:t>
            </a:r>
            <a:r>
              <a:rPr lang="zh-CN" altLang="en-US" sz="1200" dirty="0">
                <a:ea typeface="楷体_GB2312" pitchFamily="49" charset="-122"/>
              </a:rPr>
              <a:t>，定义了</a:t>
            </a:r>
            <a:r>
              <a:rPr lang="en-US" altLang="zh-CN" sz="1200" dirty="0" err="1">
                <a:ea typeface="楷体_GB2312" pitchFamily="49" charset="-122"/>
              </a:rPr>
              <a:t>GraphX</a:t>
            </a:r>
            <a:r>
              <a:rPr lang="zh-CN" altLang="en-US" sz="1200" dirty="0">
                <a:ea typeface="楷体_GB2312" pitchFamily="49" charset="-122"/>
              </a:rPr>
              <a:t>的数据模型，包括顶点</a:t>
            </a:r>
            <a:r>
              <a:rPr lang="en-US" altLang="zh-CN" sz="1200" dirty="0">
                <a:ea typeface="楷体_GB2312" pitchFamily="49" charset="-122"/>
              </a:rPr>
              <a:t>RDD</a:t>
            </a:r>
            <a:r>
              <a:rPr lang="zh-CN" altLang="en-US" sz="1200" dirty="0">
                <a:ea typeface="楷体_GB2312" pitchFamily="49" charset="-122"/>
              </a:rPr>
              <a:t>、边</a:t>
            </a:r>
            <a:r>
              <a:rPr lang="en-US" altLang="zh-CN" sz="1200" dirty="0">
                <a:ea typeface="楷体_GB2312" pitchFamily="49" charset="-122"/>
              </a:rPr>
              <a:t>RDD</a:t>
            </a:r>
            <a:r>
              <a:rPr lang="zh-CN" altLang="en-US" sz="1200" dirty="0">
                <a:ea typeface="楷体_GB2312" pitchFamily="49" charset="-122"/>
              </a:rPr>
              <a:t>和三元组</a:t>
            </a:r>
            <a:r>
              <a:rPr lang="en-US" altLang="zh-CN" sz="1200" dirty="0">
                <a:ea typeface="楷体_GB2312" pitchFamily="49" charset="-122"/>
              </a:rPr>
              <a:t>Triplets</a:t>
            </a:r>
            <a:r>
              <a:rPr lang="zh-CN" altLang="en-US" sz="1200" dirty="0">
                <a:ea typeface="楷体_GB2312" pitchFamily="49" charset="-122"/>
              </a:rPr>
              <a:t>。</a:t>
            </a:r>
            <a:endParaRPr lang="en-US" altLang="zh-CN" sz="1200" dirty="0">
              <a:ea typeface="楷体_GB2312" pitchFamily="49" charset="-122"/>
            </a:endParaRPr>
          </a:p>
          <a:p>
            <a:r>
              <a:rPr lang="en-US" altLang="zh-CN" sz="1800" dirty="0" err="1">
                <a:solidFill>
                  <a:srgbClr val="4D4D4D"/>
                </a:solidFill>
                <a:effectLst/>
                <a:latin typeface="Arial" panose="020B0604020202020204" pitchFamily="34" charset="0"/>
                <a:ea typeface="等线" panose="02010600030101010101" pitchFamily="2" charset="-122"/>
              </a:rPr>
              <a:t>Graphx</a:t>
            </a:r>
            <a:r>
              <a:rPr lang="zh-CN" altLang="zh-CN" sz="1800" dirty="0">
                <a:solidFill>
                  <a:srgbClr val="4D4D4D"/>
                </a:solidFill>
                <a:effectLst/>
                <a:latin typeface="Arial" panose="020B0604020202020204" pitchFamily="34" charset="0"/>
                <a:ea typeface="等线" panose="02010600030101010101" pitchFamily="2" charset="-122"/>
                <a:cs typeface="Arial" panose="020B0604020202020204" pitchFamily="34" charset="0"/>
              </a:rPr>
              <a:t>借鉴</a:t>
            </a:r>
            <a:r>
              <a:rPr lang="zh-CN" altLang="en-US" sz="1800" dirty="0">
                <a:solidFill>
                  <a:srgbClr val="4D4D4D"/>
                </a:solidFill>
                <a:effectLst/>
                <a:latin typeface="Arial" panose="020B0604020202020204" pitchFamily="34" charset="0"/>
                <a:ea typeface="等线" panose="02010600030101010101" pitchFamily="2" charset="-122"/>
                <a:cs typeface="Arial" panose="020B0604020202020204" pitchFamily="34" charset="0"/>
              </a:rPr>
              <a:t>了</a:t>
            </a:r>
            <a:r>
              <a:rPr lang="en-US" altLang="zh-CN" sz="1800" dirty="0" err="1">
                <a:solidFill>
                  <a:srgbClr val="4D4D4D"/>
                </a:solidFill>
                <a:effectLst/>
                <a:latin typeface="Arial" panose="020B0604020202020204" pitchFamily="34" charset="0"/>
                <a:ea typeface="等线" panose="02010600030101010101" pitchFamily="2" charset="-122"/>
              </a:rPr>
              <a:t>PowerGraph</a:t>
            </a:r>
            <a:r>
              <a:rPr lang="zh-CN" altLang="zh-CN" sz="1800" dirty="0">
                <a:solidFill>
                  <a:srgbClr val="4D4D4D"/>
                </a:solidFill>
                <a:effectLst/>
                <a:latin typeface="Arial" panose="020B0604020202020204" pitchFamily="34" charset="0"/>
                <a:ea typeface="等线" panose="02010600030101010101" pitchFamily="2" charset="-122"/>
                <a:cs typeface="Arial" panose="020B0604020202020204" pitchFamily="34" charset="0"/>
              </a:rPr>
              <a:t>，使用的是</a:t>
            </a:r>
            <a:r>
              <a:rPr lang="en-US" altLang="zh-CN" sz="1800" dirty="0">
                <a:solidFill>
                  <a:srgbClr val="4D4D4D"/>
                </a:solidFill>
                <a:effectLst/>
                <a:latin typeface="Arial" panose="020B0604020202020204" pitchFamily="34" charset="0"/>
                <a:ea typeface="等线" panose="02010600030101010101" pitchFamily="2" charset="-122"/>
              </a:rPr>
              <a:t>Vertex-Cut(</a:t>
            </a:r>
            <a:r>
              <a:rPr lang="zh-CN" altLang="zh-CN" sz="1800" dirty="0">
                <a:solidFill>
                  <a:srgbClr val="4D4D4D"/>
                </a:solidFill>
                <a:effectLst/>
                <a:latin typeface="Arial" panose="020B0604020202020204" pitchFamily="34" charset="0"/>
                <a:ea typeface="等线" panose="02010600030101010101" pitchFamily="2" charset="-122"/>
                <a:cs typeface="Arial" panose="020B0604020202020204" pitchFamily="34" charset="0"/>
              </a:rPr>
              <a:t>点分割</a:t>
            </a:r>
            <a:r>
              <a:rPr lang="en-US" altLang="zh-CN" sz="1800" dirty="0">
                <a:solidFill>
                  <a:srgbClr val="4D4D4D"/>
                </a:solidFill>
                <a:effectLst/>
                <a:latin typeface="Arial" panose="020B0604020202020204" pitchFamily="34" charset="0"/>
                <a:ea typeface="等线" panose="02010600030101010101" pitchFamily="2" charset="-122"/>
              </a:rPr>
              <a:t>)</a:t>
            </a:r>
            <a:r>
              <a:rPr lang="zh-CN" altLang="zh-CN" sz="1800" dirty="0">
                <a:solidFill>
                  <a:srgbClr val="4D4D4D"/>
                </a:solidFill>
                <a:effectLst/>
                <a:latin typeface="Arial" panose="020B0604020202020204" pitchFamily="34" charset="0"/>
                <a:ea typeface="等线" panose="02010600030101010101" pitchFamily="2" charset="-122"/>
                <a:cs typeface="Arial" panose="020B0604020202020204" pitchFamily="34" charset="0"/>
              </a:rPr>
              <a:t>方式存储图，用三个</a:t>
            </a:r>
            <a:r>
              <a:rPr lang="en-US" altLang="zh-CN" sz="1800" dirty="0">
                <a:solidFill>
                  <a:srgbClr val="4D4D4D"/>
                </a:solidFill>
                <a:effectLst/>
                <a:latin typeface="Arial" panose="020B0604020202020204" pitchFamily="34" charset="0"/>
                <a:ea typeface="等线" panose="02010600030101010101" pitchFamily="2" charset="-122"/>
              </a:rPr>
              <a:t>RDD</a:t>
            </a:r>
            <a:r>
              <a:rPr lang="zh-CN" altLang="zh-CN" sz="1800" dirty="0">
                <a:solidFill>
                  <a:srgbClr val="4D4D4D"/>
                </a:solidFill>
                <a:effectLst/>
                <a:latin typeface="Arial" panose="020B0604020202020204" pitchFamily="34" charset="0"/>
                <a:ea typeface="等线" panose="02010600030101010101" pitchFamily="2" charset="-122"/>
                <a:cs typeface="Arial" panose="020B0604020202020204" pitchFamily="34" charset="0"/>
              </a:rPr>
              <a:t>存储图数据信息</a:t>
            </a:r>
            <a:r>
              <a:rPr lang="zh-CN" altLang="en-US" sz="1800" dirty="0">
                <a:solidFill>
                  <a:srgbClr val="4D4D4D"/>
                </a:solidFill>
                <a:effectLst/>
                <a:latin typeface="Arial" panose="020B0604020202020204" pitchFamily="34" charset="0"/>
                <a:ea typeface="等线" panose="02010600030101010101" pitchFamily="2" charset="-122"/>
                <a:cs typeface="Arial" panose="020B0604020202020204" pitchFamily="34" charset="0"/>
              </a:rPr>
              <a:t>，在点分割策略中，</a:t>
            </a:r>
            <a:r>
              <a:rPr lang="zh-CN" altLang="zh-CN" sz="1800" dirty="0">
                <a:solidFill>
                  <a:srgbClr val="4D4D4D"/>
                </a:solidFill>
                <a:effectLst/>
                <a:latin typeface="Arial" panose="020B0604020202020204" pitchFamily="34" charset="0"/>
                <a:ea typeface="等线" panose="02010600030101010101" pitchFamily="2" charset="-122"/>
                <a:cs typeface="Arial" panose="020B0604020202020204" pitchFamily="34" charset="0"/>
              </a:rPr>
              <a:t>每条边只存储一次，都只会出现在一台机器上。邻居多的点会被复制到多台机器上，增加了存储开销，同时会引发数据同步问题。好处是可以大幅减少内网通信量。</a:t>
            </a:r>
            <a:endParaRPr lang="en-US" altLang="zh-CN" sz="1800" dirty="0">
              <a:solidFill>
                <a:srgbClr val="4D4D4D"/>
              </a:solidFill>
              <a:effectLst/>
              <a:latin typeface="Arial" panose="020B0604020202020204" pitchFamily="34" charset="0"/>
              <a:ea typeface="等线" panose="02010600030101010101" pitchFamily="2" charset="-122"/>
              <a:cs typeface="Arial" panose="020B0604020202020204" pitchFamily="34" charset="0"/>
            </a:endParaRPr>
          </a:p>
          <a:p>
            <a:r>
              <a:rPr lang="zh-CN" altLang="en-US" sz="1800" dirty="0">
                <a:solidFill>
                  <a:srgbClr val="4D4D4D"/>
                </a:solidFill>
                <a:effectLst/>
                <a:latin typeface="Arial" panose="020B0604020202020204" pitchFamily="34" charset="0"/>
                <a:ea typeface="等线" panose="02010600030101010101" pitchFamily="2" charset="-122"/>
                <a:cs typeface="Arial" panose="020B0604020202020204" pitchFamily="34" charset="0"/>
              </a:rPr>
              <a:t>中间层是</a:t>
            </a:r>
            <a:r>
              <a:rPr lang="zh-CN" altLang="en-US" sz="1200" b="1" dirty="0">
                <a:ea typeface="楷体_GB2312" pitchFamily="49" charset="-122"/>
              </a:rPr>
              <a:t>操作层，</a:t>
            </a:r>
            <a:r>
              <a:rPr lang="zh-CN" altLang="en-US" sz="1200" dirty="0">
                <a:ea typeface="楷体_GB2312" pitchFamily="49" charset="-122"/>
              </a:rPr>
              <a:t>在抽象类</a:t>
            </a:r>
            <a:r>
              <a:rPr lang="en-US" altLang="zh-CN" sz="1200" dirty="0">
                <a:ea typeface="楷体_GB2312" pitchFamily="49" charset="-122"/>
              </a:rPr>
              <a:t>Graph</a:t>
            </a:r>
            <a:r>
              <a:rPr lang="zh-CN" altLang="en-US" sz="1200" dirty="0">
                <a:ea typeface="楷体_GB2312" pitchFamily="49" charset="-122"/>
              </a:rPr>
              <a:t>及其实现类</a:t>
            </a:r>
            <a:r>
              <a:rPr lang="en-US" altLang="zh-CN" sz="1200" dirty="0" err="1">
                <a:ea typeface="楷体_GB2312" pitchFamily="49" charset="-122"/>
              </a:rPr>
              <a:t>GraphImpl</a:t>
            </a:r>
            <a:r>
              <a:rPr lang="zh-CN" altLang="en-US" sz="1200" dirty="0">
                <a:ea typeface="楷体_GB2312" pitchFamily="49" charset="-122"/>
              </a:rPr>
              <a:t>两个类中定义了构建图操作、转换操作、结构操作、聚合操作和缓存操作等；另外，在</a:t>
            </a:r>
            <a:r>
              <a:rPr lang="en-US" altLang="zh-CN" sz="1200" dirty="0" err="1">
                <a:ea typeface="楷体_GB2312" pitchFamily="49" charset="-122"/>
              </a:rPr>
              <a:t>GraphOps</a:t>
            </a:r>
            <a:r>
              <a:rPr lang="zh-CN" altLang="en-US" sz="1200" dirty="0">
                <a:ea typeface="楷体_GB2312" pitchFamily="49" charset="-122"/>
              </a:rPr>
              <a:t>类中也实现了图基本属性操作和连接操作等。</a:t>
            </a:r>
            <a:endParaRPr lang="en-US" altLang="zh-CN" sz="1200" dirty="0">
              <a:ea typeface="楷体_GB2312" pitchFamily="49" charset="-122"/>
            </a:endParaRPr>
          </a:p>
          <a:p>
            <a:r>
              <a:rPr lang="zh-CN" altLang="en-US" dirty="0"/>
              <a:t>最上层是</a:t>
            </a:r>
            <a:r>
              <a:rPr lang="zh-CN" altLang="en-US" b="1" dirty="0"/>
              <a:t>算法层</a:t>
            </a:r>
            <a:r>
              <a:rPr lang="zh-CN" altLang="en-US" b="0" dirty="0"/>
              <a:t>，</a:t>
            </a:r>
            <a:r>
              <a:rPr lang="en-US" altLang="zh-CN" sz="1200" dirty="0" err="1">
                <a:ea typeface="楷体_GB2312" pitchFamily="49" charset="-122"/>
              </a:rPr>
              <a:t>GraphX</a:t>
            </a:r>
            <a:r>
              <a:rPr lang="zh-CN" altLang="en-US" sz="1200" dirty="0">
                <a:ea typeface="楷体_GB2312" pitchFamily="49" charset="-122"/>
              </a:rPr>
              <a:t>基于操作层实现了常用的算法，如</a:t>
            </a:r>
            <a:r>
              <a:rPr lang="en-US" altLang="zh-CN" sz="1200" dirty="0">
                <a:ea typeface="楷体_GB2312" pitchFamily="49" charset="-122"/>
              </a:rPr>
              <a:t>PageRank</a:t>
            </a:r>
            <a:r>
              <a:rPr lang="zh-CN" altLang="en-US" sz="1200" dirty="0">
                <a:ea typeface="楷体_GB2312" pitchFamily="49" charset="-122"/>
              </a:rPr>
              <a:t>、统计三角形数、计算连通向量等，同时，提供了一个优化的</a:t>
            </a:r>
            <a:r>
              <a:rPr lang="en-US" altLang="zh-CN" sz="1200" dirty="0">
                <a:ea typeface="楷体_GB2312" pitchFamily="49" charset="-122"/>
              </a:rPr>
              <a:t>Pregel API</a:t>
            </a:r>
            <a:r>
              <a:rPr lang="zh-CN" altLang="en-US" sz="1200" dirty="0">
                <a:ea typeface="楷体_GB2312" pitchFamily="49" charset="-122"/>
              </a:rPr>
              <a:t>迭代算法，大部分的</a:t>
            </a:r>
            <a:r>
              <a:rPr lang="en-US" altLang="zh-CN" sz="1200" dirty="0" err="1">
                <a:ea typeface="楷体_GB2312" pitchFamily="49" charset="-122"/>
              </a:rPr>
              <a:t>GraphX</a:t>
            </a:r>
            <a:r>
              <a:rPr lang="zh-CN" altLang="en-US" sz="1200" dirty="0">
                <a:ea typeface="楷体_GB2312" pitchFamily="49" charset="-122"/>
              </a:rPr>
              <a:t>内置算法是用</a:t>
            </a:r>
            <a:r>
              <a:rPr lang="en-US" altLang="zh-CN" sz="1200" dirty="0">
                <a:ea typeface="楷体_GB2312" pitchFamily="49" charset="-122"/>
              </a:rPr>
              <a:t>Pregel</a:t>
            </a:r>
            <a:r>
              <a:rPr lang="zh-CN" altLang="en-US" sz="1200" dirty="0">
                <a:ea typeface="楷体_GB2312" pitchFamily="49" charset="-122"/>
              </a:rPr>
              <a:t>实现的。</a:t>
            </a:r>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2</a:t>
            </a:fld>
            <a:endParaRPr lang="zh-CN" altLang="en-US"/>
          </a:p>
        </p:txBody>
      </p:sp>
    </p:spTree>
    <p:extLst>
      <p:ext uri="{BB962C8B-B14F-4D97-AF65-F5344CB8AC3E}">
        <p14:creationId xmlns:p14="http://schemas.microsoft.com/office/powerpoint/2010/main" val="38633519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sz="1200" dirty="0">
                <a:ea typeface="楷体_GB2312" pitchFamily="49" charset="-122"/>
              </a:rPr>
              <a:t>Index</a:t>
            </a:r>
            <a:r>
              <a:rPr lang="zh-CN" altLang="en-US" sz="1200" dirty="0">
                <a:ea typeface="楷体_GB2312" pitchFamily="49" charset="-122"/>
              </a:rPr>
              <a:t>表示顶点</a:t>
            </a:r>
            <a:r>
              <a:rPr lang="en-US" altLang="zh-CN" sz="1200" dirty="0">
                <a:ea typeface="楷体_GB2312" pitchFamily="49" charset="-122"/>
              </a:rPr>
              <a:t>ID</a:t>
            </a:r>
            <a:r>
              <a:rPr lang="zh-CN" altLang="en-US" sz="1200" dirty="0">
                <a:ea typeface="楷体_GB2312" pitchFamily="49" charset="-122"/>
              </a:rPr>
              <a:t>与顶点数据在顶点数据数组中索引映射，</a:t>
            </a:r>
            <a:r>
              <a:rPr lang="en-US" altLang="zh-CN" sz="1200" dirty="0">
                <a:ea typeface="楷体_GB2312" pitchFamily="49" charset="-122"/>
              </a:rPr>
              <a:t>values</a:t>
            </a:r>
            <a:r>
              <a:rPr lang="zh-CN" altLang="en-US" sz="1200" dirty="0">
                <a:ea typeface="楷体_GB2312" pitchFamily="49" charset="-122"/>
              </a:rPr>
              <a:t>表示存储顶点数据的数组，</a:t>
            </a:r>
            <a:r>
              <a:rPr lang="en-US" altLang="zh-CN" sz="1200" dirty="0">
                <a:ea typeface="楷体_GB2312" pitchFamily="49" charset="-122"/>
              </a:rPr>
              <a:t>mask</a:t>
            </a:r>
            <a:r>
              <a:rPr lang="zh-CN" altLang="en-US" sz="1200" dirty="0">
                <a:ea typeface="楷体_GB2312" pitchFamily="49" charset="-122"/>
              </a:rPr>
              <a:t>边数过滤</a:t>
            </a:r>
            <a:r>
              <a:rPr lang="en-US" altLang="zh-CN" sz="1200" dirty="0">
                <a:ea typeface="楷体_GB2312" pitchFamily="49" charset="-122"/>
              </a:rPr>
              <a:t>index</a:t>
            </a:r>
            <a:r>
              <a:rPr lang="zh-CN" altLang="en-US" sz="1200" dirty="0">
                <a:ea typeface="楷体_GB2312" pitchFamily="49" charset="-122"/>
              </a:rPr>
              <a:t>中顶点的掩码，</a:t>
            </a:r>
            <a:r>
              <a:rPr lang="en-US" altLang="zh-CN" sz="1200" dirty="0" err="1">
                <a:ea typeface="楷体_GB2312" pitchFamily="49" charset="-122"/>
              </a:rPr>
              <a:t>activeSet</a:t>
            </a:r>
            <a:r>
              <a:rPr lang="zh-CN" altLang="en-US" sz="1200" dirty="0">
                <a:ea typeface="楷体_GB2312" pitchFamily="49" charset="-122"/>
              </a:rPr>
              <a:t>表示活跃顶点的</a:t>
            </a:r>
            <a:r>
              <a:rPr lang="en-US" altLang="zh-CN" sz="1200" dirty="0">
                <a:ea typeface="楷体_GB2312" pitchFamily="49" charset="-122"/>
              </a:rPr>
              <a:t>ID</a:t>
            </a:r>
            <a:r>
              <a:rPr lang="zh-CN" altLang="en-US" sz="1200" dirty="0">
                <a:ea typeface="楷体_GB2312" pitchFamily="49" charset="-122"/>
              </a:rPr>
              <a:t>。</a:t>
            </a:r>
            <a:endParaRPr lang="zh-CN" altLang="en-US" sz="1100" dirty="0">
              <a:latin typeface="楷体_GB2312" pitchFamily="49" charset="-122"/>
              <a:ea typeface="楷体_GB2312" pitchFamily="49" charset="-122"/>
            </a:endParaRPr>
          </a:p>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3</a:t>
            </a:fld>
            <a:endParaRPr lang="zh-CN" altLang="en-US"/>
          </a:p>
        </p:txBody>
      </p:sp>
    </p:spTree>
    <p:extLst>
      <p:ext uri="{BB962C8B-B14F-4D97-AF65-F5344CB8AC3E}">
        <p14:creationId xmlns:p14="http://schemas.microsoft.com/office/powerpoint/2010/main" val="19535805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ea typeface="楷体_GB2312" pitchFamily="49" charset="-122"/>
              </a:rPr>
              <a:t>在每个分区中，边属性和邻接结构分别存储，这使得更改属性值时能够实现最大限度的复用。边分区的定义如代码</a:t>
            </a:r>
            <a:r>
              <a:rPr lang="en-US" altLang="zh-CN" sz="1200" dirty="0">
                <a:ea typeface="楷体_GB2312" pitchFamily="49" charset="-122"/>
              </a:rPr>
              <a:t>2</a:t>
            </a:r>
            <a:r>
              <a:rPr lang="zh-CN" altLang="en-US" sz="1200" dirty="0">
                <a:ea typeface="楷体_GB2312" pitchFamily="49" charset="-122"/>
              </a:rPr>
              <a:t>所，</a:t>
            </a:r>
            <a:r>
              <a:rPr lang="en-US" altLang="zh-CN" sz="1200" dirty="0" err="1">
                <a:ea typeface="楷体_GB2312" pitchFamily="49" charset="-122"/>
              </a:rPr>
              <a:t>srcIds</a:t>
            </a:r>
            <a:r>
              <a:rPr lang="zh-CN" altLang="en-US" sz="1200" dirty="0">
                <a:ea typeface="楷体_GB2312" pitchFamily="49" charset="-122"/>
              </a:rPr>
              <a:t>存储所有源顶点的</a:t>
            </a:r>
            <a:r>
              <a:rPr lang="en-US" altLang="zh-CN" sz="1200" dirty="0">
                <a:ea typeface="楷体_GB2312" pitchFamily="49" charset="-122"/>
              </a:rPr>
              <a:t>ID</a:t>
            </a:r>
            <a:r>
              <a:rPr lang="zh-CN" altLang="en-US" sz="1200" dirty="0">
                <a:ea typeface="楷体_GB2312" pitchFamily="49" charset="-122"/>
              </a:rPr>
              <a:t>，</a:t>
            </a:r>
            <a:r>
              <a:rPr lang="en-US" altLang="zh-CN" sz="1200" dirty="0" err="1">
                <a:ea typeface="楷体_GB2312" pitchFamily="49" charset="-122"/>
              </a:rPr>
              <a:t>dstIds</a:t>
            </a:r>
            <a:r>
              <a:rPr lang="zh-CN" altLang="en-US" sz="1200" dirty="0">
                <a:ea typeface="楷体_GB2312" pitchFamily="49" charset="-122"/>
              </a:rPr>
              <a:t>存储所有目的顶点的</a:t>
            </a:r>
            <a:r>
              <a:rPr lang="en-US" altLang="zh-CN" sz="1200" dirty="0">
                <a:ea typeface="楷体_GB2312" pitchFamily="49" charset="-122"/>
              </a:rPr>
              <a:t>ID</a:t>
            </a:r>
            <a:r>
              <a:rPr lang="zh-CN" altLang="en-US" sz="1200" dirty="0">
                <a:ea typeface="楷体_GB2312" pitchFamily="49" charset="-122"/>
              </a:rPr>
              <a:t>，</a:t>
            </a:r>
            <a:r>
              <a:rPr lang="en-US" altLang="zh-CN" sz="1200" dirty="0">
                <a:ea typeface="楷体_GB2312" pitchFamily="49" charset="-122"/>
              </a:rPr>
              <a:t>data</a:t>
            </a:r>
            <a:r>
              <a:rPr lang="zh-CN" altLang="en-US" sz="1200" dirty="0">
                <a:ea typeface="楷体_GB2312" pitchFamily="49" charset="-122"/>
              </a:rPr>
              <a:t>存储所有边数据，</a:t>
            </a:r>
            <a:r>
              <a:rPr lang="en-US" altLang="zh-CN" sz="1200" dirty="0">
                <a:ea typeface="楷体_GB2312" pitchFamily="49" charset="-122"/>
              </a:rPr>
              <a:t>index</a:t>
            </a:r>
            <a:r>
              <a:rPr lang="zh-CN" altLang="en-US" sz="1200" dirty="0">
                <a:ea typeface="楷体_GB2312" pitchFamily="49" charset="-122"/>
              </a:rPr>
              <a:t>为顶点</a:t>
            </a:r>
            <a:r>
              <a:rPr lang="en-US" altLang="zh-CN" sz="1200" dirty="0">
                <a:ea typeface="楷体_GB2312" pitchFamily="49" charset="-122"/>
              </a:rPr>
              <a:t>ID</a:t>
            </a:r>
            <a:r>
              <a:rPr lang="zh-CN" altLang="en-US" sz="1200" dirty="0">
                <a:ea typeface="楷体_GB2312" pitchFamily="49" charset="-122"/>
              </a:rPr>
              <a:t>在源顶点</a:t>
            </a:r>
            <a:r>
              <a:rPr lang="en-US" altLang="zh-CN" sz="1200" dirty="0">
                <a:ea typeface="楷体_GB2312" pitchFamily="49" charset="-122"/>
              </a:rPr>
              <a:t>ID</a:t>
            </a:r>
            <a:r>
              <a:rPr lang="zh-CN" altLang="en-US" sz="1200" dirty="0">
                <a:ea typeface="楷体_GB2312" pitchFamily="49" charset="-122"/>
              </a:rPr>
              <a:t>数组中的起始索引。</a:t>
            </a:r>
            <a:endParaRPr lang="zh-CN" altLang="en-US" sz="1100" dirty="0">
              <a:latin typeface="楷体_GB2312" pitchFamily="49" charset="-122"/>
              <a:ea typeface="楷体_GB2312" pitchFamily="49" charset="-122"/>
            </a:endParaRPr>
          </a:p>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4</a:t>
            </a:fld>
            <a:endParaRPr lang="zh-CN" altLang="en-US"/>
          </a:p>
        </p:txBody>
      </p:sp>
    </p:spTree>
    <p:extLst>
      <p:ext uri="{BB962C8B-B14F-4D97-AF65-F5344CB8AC3E}">
        <p14:creationId xmlns:p14="http://schemas.microsoft.com/office/powerpoint/2010/main" val="200603166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sz="1200" dirty="0">
                <a:ea typeface="楷体_GB2312" pitchFamily="49" charset="-122"/>
              </a:rPr>
              <a:t>如果需要用顶点、顶点属性及顶点关联边属性，则可创建</a:t>
            </a:r>
            <a:r>
              <a:rPr lang="en-US" altLang="zh-CN" sz="1200" dirty="0">
                <a:ea typeface="楷体_GB2312" pitchFamily="49" charset="-122"/>
              </a:rPr>
              <a:t>Triplets</a:t>
            </a:r>
            <a:r>
              <a:rPr lang="zh-CN" altLang="en-US" sz="1200" dirty="0">
                <a:ea typeface="楷体_GB2312" pitchFamily="49" charset="-122"/>
              </a:rPr>
              <a:t>的</a:t>
            </a:r>
            <a:r>
              <a:rPr lang="en-US" altLang="zh-CN" sz="1200" dirty="0">
                <a:ea typeface="楷体_GB2312" pitchFamily="49" charset="-122"/>
              </a:rPr>
              <a:t>RDD</a:t>
            </a:r>
            <a:r>
              <a:rPr lang="zh-CN" altLang="en-US" sz="1200" dirty="0">
                <a:ea typeface="楷体_GB2312" pitchFamily="49" charset="-122"/>
              </a:rPr>
              <a:t>。如图</a:t>
            </a:r>
            <a:r>
              <a:rPr lang="en-US" altLang="zh-CN" sz="1200" dirty="0">
                <a:ea typeface="楷体_GB2312" pitchFamily="49" charset="-122"/>
              </a:rPr>
              <a:t>2</a:t>
            </a:r>
            <a:r>
              <a:rPr lang="zh-CN" altLang="en-US" sz="1200" dirty="0">
                <a:ea typeface="楷体_GB2312" pitchFamily="49" charset="-122"/>
              </a:rPr>
              <a:t>所示。</a:t>
            </a:r>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5</a:t>
            </a:fld>
            <a:endParaRPr lang="zh-CN" altLang="en-US"/>
          </a:p>
        </p:txBody>
      </p:sp>
    </p:spTree>
    <p:extLst>
      <p:ext uri="{BB962C8B-B14F-4D97-AF65-F5344CB8AC3E}">
        <p14:creationId xmlns:p14="http://schemas.microsoft.com/office/powerpoint/2010/main" val="159614212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latin typeface="楷体_GB2312" pitchFamily="49" charset="-122"/>
                <a:ea typeface="楷体_GB2312" pitchFamily="49" charset="-122"/>
              </a:rPr>
              <a:t>我们以人员关系的例子说明</a:t>
            </a:r>
            <a:r>
              <a:rPr lang="en-US" altLang="zh-CN" sz="1200" dirty="0" err="1">
                <a:latin typeface="楷体_GB2312" pitchFamily="49" charset="-122"/>
                <a:ea typeface="楷体_GB2312" pitchFamily="49" charset="-122"/>
              </a:rPr>
              <a:t>GraphX</a:t>
            </a:r>
            <a:r>
              <a:rPr lang="zh-CN" altLang="en-US" sz="1200" dirty="0">
                <a:latin typeface="楷体_GB2312" pitchFamily="49" charset="-122"/>
                <a:ea typeface="楷体_GB2312" pitchFamily="49" charset="-122"/>
              </a:rPr>
              <a:t>图创建和计算的操作，我们将会分析</a:t>
            </a:r>
            <a:r>
              <a:rPr lang="en-US" altLang="zh-CN" sz="1200" dirty="0">
                <a:latin typeface="楷体_GB2312" pitchFamily="49" charset="-122"/>
                <a:ea typeface="楷体_GB2312" pitchFamily="49" charset="-122"/>
              </a:rPr>
              <a:t>3</a:t>
            </a:r>
            <a:r>
              <a:rPr lang="zh-CN" altLang="en-US" sz="1200" dirty="0">
                <a:latin typeface="楷体_GB2312" pitchFamily="49" charset="-122"/>
                <a:ea typeface="楷体_GB2312" pitchFamily="49" charset="-122"/>
              </a:rPr>
              <a:t>条航线，对每个航线，有出发、到达和距离三个信息。</a:t>
            </a:r>
            <a:endParaRPr lang="en-US" altLang="zh-CN" sz="1200" dirty="0">
              <a:latin typeface="楷体_GB2312" pitchFamily="49" charset="-122"/>
              <a:ea typeface="楷体_GB2312" pitchFamily="49" charset="-122"/>
            </a:endParaRPr>
          </a:p>
          <a:p>
            <a:r>
              <a:rPr lang="zh-CN" altLang="en-US" sz="1200" dirty="0">
                <a:ea typeface="楷体_GB2312" pitchFamily="49" charset="-122"/>
              </a:rPr>
              <a:t>在这个场景里，飞机场作为顶点，而航线作为边，因此有三个顶点，三条边。</a:t>
            </a:r>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6</a:t>
            </a:fld>
            <a:endParaRPr lang="zh-CN" altLang="en-US"/>
          </a:p>
        </p:txBody>
      </p:sp>
    </p:spTree>
    <p:extLst>
      <p:ext uri="{BB962C8B-B14F-4D97-AF65-F5344CB8AC3E}">
        <p14:creationId xmlns:p14="http://schemas.microsoft.com/office/powerpoint/2010/main" val="210227529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首先我们将</a:t>
            </a:r>
            <a:r>
              <a:rPr lang="en-US" altLang="zh-CN" dirty="0" err="1"/>
              <a:t>GraphX</a:t>
            </a:r>
            <a:r>
              <a:rPr lang="zh-CN" altLang="en-US" dirty="0"/>
              <a:t>导入，在</a:t>
            </a:r>
            <a:r>
              <a:rPr lang="en-US" altLang="zh-CN" dirty="0"/>
              <a:t>Spark0.8</a:t>
            </a:r>
            <a:r>
              <a:rPr lang="zh-CN" altLang="en-US" dirty="0"/>
              <a:t>版本开始，</a:t>
            </a:r>
            <a:r>
              <a:rPr lang="en-US" altLang="zh-CN" dirty="0" err="1"/>
              <a:t>graphx</a:t>
            </a:r>
            <a:r>
              <a:rPr lang="zh-CN" altLang="en-US" dirty="0"/>
              <a:t>成为其的一个独立分支，并在</a:t>
            </a:r>
            <a:r>
              <a:rPr lang="en-US" altLang="zh-CN" dirty="0"/>
              <a:t>0.9</a:t>
            </a:r>
            <a:r>
              <a:rPr lang="zh-CN" altLang="en-US" dirty="0"/>
              <a:t>版本集成到主干。在</a:t>
            </a:r>
            <a:r>
              <a:rPr lang="en-US" altLang="zh-CN" dirty="0"/>
              <a:t>1.0</a:t>
            </a:r>
            <a:r>
              <a:rPr lang="zh-CN" altLang="en-US" dirty="0"/>
              <a:t>版本以后，</a:t>
            </a:r>
            <a:r>
              <a:rPr lang="en-US" altLang="zh-CN" dirty="0" err="1"/>
              <a:t>GraphX</a:t>
            </a:r>
            <a:r>
              <a:rPr lang="zh-CN" altLang="en-US" dirty="0"/>
              <a:t>正式投入生产使用。</a:t>
            </a:r>
            <a:endParaRPr lang="en-US" altLang="zh-CN" dirty="0"/>
          </a:p>
          <a:p>
            <a:r>
              <a:rPr lang="zh-CN" altLang="en-US" dirty="0"/>
              <a:t>我们刚才定义了机场作为顶点，顶点有</a:t>
            </a:r>
            <a:r>
              <a:rPr lang="en-US" altLang="zh-CN" dirty="0"/>
              <a:t>id</a:t>
            </a:r>
            <a:r>
              <a:rPr lang="zh-CN" altLang="en-US" dirty="0"/>
              <a:t>和相关属性，</a:t>
            </a:r>
            <a:r>
              <a:rPr lang="en-US" altLang="zh-CN" dirty="0"/>
              <a:t>id</a:t>
            </a:r>
            <a:r>
              <a:rPr lang="zh-CN" altLang="en-US" dirty="0"/>
              <a:t>是一个</a:t>
            </a:r>
            <a:r>
              <a:rPr lang="en-US" altLang="zh-CN" dirty="0"/>
              <a:t>Long</a:t>
            </a:r>
            <a:r>
              <a:rPr lang="zh-CN" altLang="en-US" dirty="0"/>
              <a:t>类型的数值。使用这些属性定义一个</a:t>
            </a:r>
            <a:r>
              <a:rPr lang="en-US" altLang="zh-CN" dirty="0"/>
              <a:t>RDD</a:t>
            </a:r>
            <a:r>
              <a:rPr lang="zh-CN" altLang="en-US" dirty="0"/>
              <a:t>来表示顶点</a:t>
            </a:r>
            <a:endParaRPr lang="en-US" altLang="zh-CN" dirty="0"/>
          </a:p>
          <a:p>
            <a:r>
              <a:rPr lang="zh-CN" altLang="en-US" dirty="0"/>
              <a:t>我们还定义了航线作为边，</a:t>
            </a:r>
            <a:r>
              <a:rPr lang="zh-CN" altLang="en-US" b="0" i="0" dirty="0">
                <a:solidFill>
                  <a:srgbClr val="404040"/>
                </a:solidFill>
                <a:effectLst/>
                <a:latin typeface="-apple-system"/>
              </a:rPr>
              <a:t>每条边必须有一个起点，一个目的地，并且可以有属性。在本例子中，边起点和边终点分别是顶点的</a:t>
            </a:r>
            <a:r>
              <a:rPr lang="en-US" altLang="zh-CN" b="0" i="0" dirty="0">
                <a:solidFill>
                  <a:srgbClr val="404040"/>
                </a:solidFill>
                <a:effectLst/>
                <a:latin typeface="-apple-system"/>
              </a:rPr>
              <a:t>id</a:t>
            </a:r>
            <a:r>
              <a:rPr lang="zh-CN" altLang="en-US" b="0" i="0" dirty="0">
                <a:solidFill>
                  <a:srgbClr val="404040"/>
                </a:solidFill>
                <a:effectLst/>
                <a:latin typeface="-apple-system"/>
              </a:rPr>
              <a:t>，属性是航线长度。因此边的</a:t>
            </a:r>
            <a:r>
              <a:rPr lang="en-US" altLang="zh-CN" b="0" i="0" dirty="0">
                <a:solidFill>
                  <a:srgbClr val="404040"/>
                </a:solidFill>
                <a:effectLst/>
                <a:latin typeface="-apple-system"/>
              </a:rPr>
              <a:t>RDD</a:t>
            </a:r>
            <a:r>
              <a:rPr lang="zh-CN" altLang="en-US" b="0" i="0" dirty="0">
                <a:solidFill>
                  <a:srgbClr val="404040"/>
                </a:solidFill>
                <a:effectLst/>
                <a:latin typeface="-apple-system"/>
              </a:rPr>
              <a:t>数据形式如 </a:t>
            </a:r>
            <a:r>
              <a:rPr lang="en-US" altLang="zh-CN" b="0" i="0" dirty="0">
                <a:solidFill>
                  <a:srgbClr val="404040"/>
                </a:solidFill>
                <a:effectLst/>
                <a:latin typeface="-apple-system"/>
              </a:rPr>
              <a:t>[</a:t>
            </a:r>
            <a:r>
              <a:rPr lang="en-US" altLang="zh-CN" b="0" i="0" dirty="0" err="1">
                <a:solidFill>
                  <a:srgbClr val="404040"/>
                </a:solidFill>
                <a:effectLst/>
                <a:latin typeface="-apple-system"/>
              </a:rPr>
              <a:t>src</a:t>
            </a:r>
            <a:r>
              <a:rPr lang="en-US" altLang="zh-CN" b="0" i="0" dirty="0">
                <a:solidFill>
                  <a:srgbClr val="404040"/>
                </a:solidFill>
                <a:effectLst/>
                <a:latin typeface="-apple-system"/>
              </a:rPr>
              <a:t> id, </a:t>
            </a:r>
            <a:r>
              <a:rPr lang="en-US" altLang="zh-CN" b="0" i="0" dirty="0" err="1">
                <a:solidFill>
                  <a:srgbClr val="404040"/>
                </a:solidFill>
                <a:effectLst/>
                <a:latin typeface="-apple-system"/>
              </a:rPr>
              <a:t>dest</a:t>
            </a:r>
            <a:r>
              <a:rPr lang="en-US" altLang="zh-CN" b="0" i="0" dirty="0">
                <a:solidFill>
                  <a:srgbClr val="404040"/>
                </a:solidFill>
                <a:effectLst/>
                <a:latin typeface="-apple-system"/>
              </a:rPr>
              <a:t> id, distance]</a:t>
            </a:r>
            <a:r>
              <a:rPr lang="zh-CN" altLang="en-US" b="0" i="0" dirty="0">
                <a:solidFill>
                  <a:srgbClr val="404040"/>
                </a:solidFill>
                <a:effectLst/>
                <a:latin typeface="-apple-system"/>
              </a:rPr>
              <a:t>。</a:t>
            </a:r>
            <a:endParaRPr lang="en-US" altLang="zh-CN" b="0" i="0" dirty="0">
              <a:solidFill>
                <a:srgbClr val="404040"/>
              </a:solidFill>
              <a:effectLst/>
              <a:latin typeface="-apple-system"/>
            </a:endParaRPr>
          </a:p>
          <a:p>
            <a:r>
              <a:rPr lang="zh-CN" altLang="en-US" b="0" i="0" dirty="0">
                <a:solidFill>
                  <a:srgbClr val="404040"/>
                </a:solidFill>
                <a:effectLst/>
                <a:latin typeface="-apple-system"/>
              </a:rPr>
              <a:t>现在我们有了</a:t>
            </a:r>
            <a:r>
              <a:rPr lang="en-US" altLang="zh-CN" b="0" i="0" dirty="0">
                <a:solidFill>
                  <a:srgbClr val="404040"/>
                </a:solidFill>
                <a:effectLst/>
                <a:latin typeface="-apple-system"/>
              </a:rPr>
              <a:t>vertices RDD</a:t>
            </a:r>
            <a:r>
              <a:rPr lang="zh-CN" altLang="en-US" b="0" i="0" dirty="0">
                <a:solidFill>
                  <a:srgbClr val="404040"/>
                </a:solidFill>
                <a:effectLst/>
                <a:latin typeface="-apple-system"/>
              </a:rPr>
              <a:t>和</a:t>
            </a:r>
            <a:r>
              <a:rPr lang="en-US" altLang="zh-CN" b="0" i="0" dirty="0">
                <a:solidFill>
                  <a:srgbClr val="404040"/>
                </a:solidFill>
                <a:effectLst/>
                <a:latin typeface="-apple-system"/>
              </a:rPr>
              <a:t>Edge RDD</a:t>
            </a:r>
            <a:r>
              <a:rPr lang="zh-CN" altLang="en-US" b="0" i="0" dirty="0">
                <a:solidFill>
                  <a:srgbClr val="404040"/>
                </a:solidFill>
                <a:effectLst/>
                <a:latin typeface="-apple-system"/>
              </a:rPr>
              <a:t>，就可以创建图了。创建图时其实是调用了</a:t>
            </a:r>
            <a:r>
              <a:rPr lang="en-US" altLang="zh-CN" b="0" i="0" dirty="0" err="1">
                <a:solidFill>
                  <a:srgbClr val="404040"/>
                </a:solidFill>
                <a:effectLst/>
                <a:latin typeface="-apple-system"/>
              </a:rPr>
              <a:t>Graph.apply</a:t>
            </a:r>
            <a:r>
              <a:rPr lang="en-US" altLang="zh-CN" b="0" i="0" dirty="0">
                <a:solidFill>
                  <a:srgbClr val="404040"/>
                </a:solidFill>
                <a:effectLst/>
                <a:latin typeface="-apple-system"/>
              </a:rPr>
              <a:t>()</a:t>
            </a:r>
            <a:r>
              <a:rPr lang="zh-CN" altLang="en-US" b="0" i="0" dirty="0">
                <a:solidFill>
                  <a:srgbClr val="404040"/>
                </a:solidFill>
                <a:effectLst/>
                <a:latin typeface="-apple-system"/>
              </a:rPr>
              <a:t>函数，但是由于</a:t>
            </a:r>
            <a:r>
              <a:rPr lang="en-US" altLang="zh-CN" b="0" i="0" dirty="0">
                <a:solidFill>
                  <a:srgbClr val="404040"/>
                </a:solidFill>
                <a:effectLst/>
                <a:latin typeface="-apple-system"/>
              </a:rPr>
              <a:t>Scala</a:t>
            </a:r>
            <a:r>
              <a:rPr lang="zh-CN" altLang="en-US" b="0" i="0" dirty="0">
                <a:solidFill>
                  <a:srgbClr val="404040"/>
                </a:solidFill>
                <a:effectLst/>
                <a:latin typeface="-apple-system"/>
              </a:rPr>
              <a:t>类中</a:t>
            </a:r>
            <a:r>
              <a:rPr lang="en-US" altLang="zh-CN" b="0" i="0" dirty="0">
                <a:solidFill>
                  <a:srgbClr val="404040"/>
                </a:solidFill>
                <a:effectLst/>
                <a:latin typeface="-apple-system"/>
              </a:rPr>
              <a:t>apply</a:t>
            </a:r>
            <a:r>
              <a:rPr lang="zh-CN" altLang="en-US" b="0" i="0" dirty="0">
                <a:solidFill>
                  <a:srgbClr val="404040"/>
                </a:solidFill>
                <a:effectLst/>
                <a:latin typeface="-apple-system"/>
              </a:rPr>
              <a:t>函数可以省略，使得</a:t>
            </a:r>
            <a:r>
              <a:rPr lang="en-US" altLang="zh-CN" b="0" i="0" dirty="0">
                <a:solidFill>
                  <a:srgbClr val="404040"/>
                </a:solidFill>
                <a:effectLst/>
                <a:latin typeface="-apple-system"/>
              </a:rPr>
              <a:t>Graph()</a:t>
            </a:r>
            <a:r>
              <a:rPr lang="zh-CN" altLang="en-US" b="0" i="0" dirty="0">
                <a:solidFill>
                  <a:srgbClr val="404040"/>
                </a:solidFill>
                <a:effectLst/>
                <a:latin typeface="-apple-system"/>
              </a:rPr>
              <a:t>看起来像一个构造函数。</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7</a:t>
            </a:fld>
            <a:endParaRPr lang="zh-CN" altLang="en-US"/>
          </a:p>
        </p:txBody>
      </p:sp>
    </p:spTree>
    <p:extLst>
      <p:ext uri="{BB962C8B-B14F-4D97-AF65-F5344CB8AC3E}">
        <p14:creationId xmlns:p14="http://schemas.microsoft.com/office/powerpoint/2010/main" val="352386040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latin typeface="楷体_GB2312" pitchFamily="49" charset="-122"/>
                <a:ea typeface="楷体_GB2312" pitchFamily="49" charset="-122"/>
              </a:rPr>
              <a:t>我们以人员关系的例子说明</a:t>
            </a:r>
            <a:r>
              <a:rPr lang="en-US" altLang="zh-CN" sz="1200" dirty="0" err="1">
                <a:latin typeface="楷体_GB2312" pitchFamily="49" charset="-122"/>
                <a:ea typeface="楷体_GB2312" pitchFamily="49" charset="-122"/>
              </a:rPr>
              <a:t>GraphX</a:t>
            </a:r>
            <a:r>
              <a:rPr lang="zh-CN" altLang="en-US" sz="1200" dirty="0">
                <a:latin typeface="楷体_GB2312" pitchFamily="49" charset="-122"/>
                <a:ea typeface="楷体_GB2312" pitchFamily="49" charset="-122"/>
              </a:rPr>
              <a:t>图创建和计算的操作，我们将会分析</a:t>
            </a:r>
            <a:r>
              <a:rPr lang="en-US" altLang="zh-CN" sz="1200" dirty="0">
                <a:latin typeface="楷体_GB2312" pitchFamily="49" charset="-122"/>
                <a:ea typeface="楷体_GB2312" pitchFamily="49" charset="-122"/>
              </a:rPr>
              <a:t>6</a:t>
            </a:r>
            <a:r>
              <a:rPr lang="zh-CN" altLang="en-US" sz="1200" dirty="0">
                <a:latin typeface="楷体_GB2312" pitchFamily="49" charset="-122"/>
                <a:ea typeface="楷体_GB2312" pitchFamily="49" charset="-122"/>
              </a:rPr>
              <a:t>条关系，对每个关系，有两个涉及人员和关系这三个信息。</a:t>
            </a:r>
            <a:endParaRPr lang="en-US" altLang="zh-CN" sz="1200" dirty="0">
              <a:latin typeface="楷体_GB2312" pitchFamily="49" charset="-122"/>
              <a:ea typeface="楷体_GB2312" pitchFamily="49" charset="-122"/>
            </a:endParaRPr>
          </a:p>
          <a:p>
            <a:r>
              <a:rPr lang="zh-CN" altLang="en-US" sz="1200" dirty="0">
                <a:ea typeface="楷体_GB2312" pitchFamily="49" charset="-122"/>
              </a:rPr>
              <a:t>在这个场景里，人员作为顶点，而关系作为边，因此有</a:t>
            </a:r>
            <a:r>
              <a:rPr lang="en-US" altLang="zh-CN" sz="1200" dirty="0">
                <a:ea typeface="楷体_GB2312" pitchFamily="49" charset="-122"/>
              </a:rPr>
              <a:t>6</a:t>
            </a:r>
            <a:r>
              <a:rPr lang="zh-CN" altLang="en-US" sz="1200" dirty="0">
                <a:ea typeface="楷体_GB2312" pitchFamily="49" charset="-122"/>
              </a:rPr>
              <a:t>个顶点，</a:t>
            </a:r>
            <a:r>
              <a:rPr lang="en-US" altLang="zh-CN" sz="1200" dirty="0">
                <a:ea typeface="楷体_GB2312" pitchFamily="49" charset="-122"/>
              </a:rPr>
              <a:t>6</a:t>
            </a:r>
            <a:r>
              <a:rPr lang="zh-CN" altLang="en-US" sz="1200" dirty="0">
                <a:ea typeface="楷体_GB2312" pitchFamily="49" charset="-122"/>
              </a:rPr>
              <a:t>条边。</a:t>
            </a:r>
            <a:endParaRPr lang="zh-CN" altLang="en-US" dirty="0"/>
          </a:p>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9</a:t>
            </a:fld>
            <a:endParaRPr lang="zh-CN" altLang="en-US"/>
          </a:p>
        </p:txBody>
      </p:sp>
    </p:spTree>
    <p:extLst>
      <p:ext uri="{BB962C8B-B14F-4D97-AF65-F5344CB8AC3E}">
        <p14:creationId xmlns:p14="http://schemas.microsoft.com/office/powerpoint/2010/main" val="299734083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a:t>首先我们将</a:t>
            </a:r>
            <a:r>
              <a:rPr lang="en-US" altLang="zh-CN" dirty="0" err="1"/>
              <a:t>GraphX</a:t>
            </a:r>
            <a:r>
              <a:rPr lang="zh-CN" altLang="en-US" dirty="0"/>
              <a:t>导入，在</a:t>
            </a:r>
            <a:r>
              <a:rPr lang="en-US" altLang="zh-CN" dirty="0"/>
              <a:t>Spark0.8</a:t>
            </a:r>
            <a:r>
              <a:rPr lang="zh-CN" altLang="en-US" dirty="0"/>
              <a:t>版本开始，</a:t>
            </a:r>
            <a:r>
              <a:rPr lang="en-US" altLang="zh-CN" dirty="0" err="1"/>
              <a:t>graphx</a:t>
            </a:r>
            <a:r>
              <a:rPr lang="zh-CN" altLang="en-US" dirty="0"/>
              <a:t>成为其的一个独立分支，并在</a:t>
            </a:r>
            <a:r>
              <a:rPr lang="en-US" altLang="zh-CN" dirty="0"/>
              <a:t>0.9</a:t>
            </a:r>
            <a:r>
              <a:rPr lang="zh-CN" altLang="en-US" dirty="0"/>
              <a:t>版本集成到主干。在</a:t>
            </a:r>
            <a:r>
              <a:rPr lang="en-US" altLang="zh-CN" dirty="0"/>
              <a:t>1.0</a:t>
            </a:r>
            <a:r>
              <a:rPr lang="zh-CN" altLang="en-US" dirty="0"/>
              <a:t>版本以后，</a:t>
            </a:r>
            <a:r>
              <a:rPr lang="en-US" altLang="zh-CN" dirty="0" err="1"/>
              <a:t>GraphX</a:t>
            </a:r>
            <a:r>
              <a:rPr lang="zh-CN" altLang="en-US" dirty="0"/>
              <a:t>正式投入生产使用。</a:t>
            </a:r>
            <a:endParaRPr lang="en-US" altLang="zh-CN" dirty="0"/>
          </a:p>
          <a:p>
            <a:r>
              <a:rPr lang="zh-CN" altLang="en-US" dirty="0"/>
              <a:t>我们刚才定义了人员作为顶点，顶点有</a:t>
            </a:r>
            <a:r>
              <a:rPr lang="en-US" altLang="zh-CN" dirty="0"/>
              <a:t>id</a:t>
            </a:r>
            <a:r>
              <a:rPr lang="zh-CN" altLang="en-US" dirty="0"/>
              <a:t>和相关属性，</a:t>
            </a:r>
            <a:r>
              <a:rPr lang="en-US" altLang="zh-CN" dirty="0"/>
              <a:t>id</a:t>
            </a:r>
            <a:r>
              <a:rPr lang="zh-CN" altLang="en-US" dirty="0"/>
              <a:t>是一个</a:t>
            </a:r>
            <a:r>
              <a:rPr lang="en-US" altLang="zh-CN" dirty="0"/>
              <a:t>Long</a:t>
            </a:r>
            <a:r>
              <a:rPr lang="zh-CN" altLang="en-US" dirty="0"/>
              <a:t>类型的数值。使用这些属性定义一个</a:t>
            </a:r>
            <a:r>
              <a:rPr lang="en-US" altLang="zh-CN" dirty="0"/>
              <a:t>RDD</a:t>
            </a:r>
            <a:r>
              <a:rPr lang="zh-CN" altLang="en-US" dirty="0"/>
              <a:t>来表示顶点</a:t>
            </a:r>
            <a:endParaRPr lang="en-US" altLang="zh-CN" dirty="0"/>
          </a:p>
          <a:p>
            <a:r>
              <a:rPr lang="zh-CN" altLang="en-US" dirty="0"/>
              <a:t>我们还定义了关系作为边，</a:t>
            </a:r>
            <a:r>
              <a:rPr lang="zh-CN" altLang="en-US" b="0" i="0" dirty="0">
                <a:solidFill>
                  <a:srgbClr val="404040"/>
                </a:solidFill>
                <a:effectLst/>
                <a:latin typeface="-apple-system"/>
              </a:rPr>
              <a:t>每条边必须有一个起点，一个目的地，并且可以有属性。在本例子中，边起点和边终点分别是顶点的</a:t>
            </a:r>
            <a:r>
              <a:rPr lang="en-US" altLang="zh-CN" b="0" i="0" dirty="0">
                <a:solidFill>
                  <a:srgbClr val="404040"/>
                </a:solidFill>
                <a:effectLst/>
                <a:latin typeface="-apple-system"/>
              </a:rPr>
              <a:t>id</a:t>
            </a:r>
            <a:r>
              <a:rPr lang="zh-CN" altLang="en-US" b="0" i="0" dirty="0">
                <a:solidFill>
                  <a:srgbClr val="404040"/>
                </a:solidFill>
                <a:effectLst/>
                <a:latin typeface="-apple-system"/>
              </a:rPr>
              <a:t>，属性是关系名。因此边的</a:t>
            </a:r>
            <a:r>
              <a:rPr lang="en-US" altLang="zh-CN" b="0" i="0" dirty="0">
                <a:solidFill>
                  <a:srgbClr val="404040"/>
                </a:solidFill>
                <a:effectLst/>
                <a:latin typeface="-apple-system"/>
              </a:rPr>
              <a:t>RDD</a:t>
            </a:r>
            <a:r>
              <a:rPr lang="zh-CN" altLang="en-US" b="0" i="0" dirty="0">
                <a:solidFill>
                  <a:srgbClr val="404040"/>
                </a:solidFill>
                <a:effectLst/>
                <a:latin typeface="-apple-system"/>
              </a:rPr>
              <a:t>数据形式如 </a:t>
            </a:r>
            <a:r>
              <a:rPr lang="en-US" altLang="zh-CN" b="0" i="0" dirty="0">
                <a:solidFill>
                  <a:srgbClr val="404040"/>
                </a:solidFill>
                <a:effectLst/>
                <a:latin typeface="-apple-system"/>
              </a:rPr>
              <a:t>[</a:t>
            </a:r>
            <a:r>
              <a:rPr lang="en-US" altLang="zh-CN" b="0" i="0" dirty="0" err="1">
                <a:solidFill>
                  <a:srgbClr val="404040"/>
                </a:solidFill>
                <a:effectLst/>
                <a:latin typeface="-apple-system"/>
              </a:rPr>
              <a:t>src</a:t>
            </a:r>
            <a:r>
              <a:rPr lang="en-US" altLang="zh-CN" b="0" i="0" dirty="0">
                <a:solidFill>
                  <a:srgbClr val="404040"/>
                </a:solidFill>
                <a:effectLst/>
                <a:latin typeface="-apple-system"/>
              </a:rPr>
              <a:t> id, </a:t>
            </a:r>
            <a:r>
              <a:rPr lang="en-US" altLang="zh-CN" b="0" i="0" dirty="0" err="1">
                <a:solidFill>
                  <a:srgbClr val="404040"/>
                </a:solidFill>
                <a:effectLst/>
                <a:latin typeface="-apple-system"/>
              </a:rPr>
              <a:t>dest</a:t>
            </a:r>
            <a:r>
              <a:rPr lang="en-US" altLang="zh-CN" b="0" i="0" dirty="0">
                <a:solidFill>
                  <a:srgbClr val="404040"/>
                </a:solidFill>
                <a:effectLst/>
                <a:latin typeface="-apple-system"/>
              </a:rPr>
              <a:t> id, connection]</a:t>
            </a:r>
            <a:r>
              <a:rPr lang="zh-CN" altLang="en-US" b="0" i="0" dirty="0">
                <a:solidFill>
                  <a:srgbClr val="404040"/>
                </a:solidFill>
                <a:effectLst/>
                <a:latin typeface="-apple-system"/>
              </a:rPr>
              <a:t>。</a:t>
            </a:r>
            <a:endParaRPr lang="en-US" altLang="zh-CN" b="0" i="0" dirty="0">
              <a:solidFill>
                <a:srgbClr val="404040"/>
              </a:solidFill>
              <a:effectLst/>
              <a:latin typeface="-apple-system"/>
            </a:endParaRPr>
          </a:p>
          <a:p>
            <a:r>
              <a:rPr lang="zh-CN" altLang="en-US" b="0" i="0" dirty="0">
                <a:solidFill>
                  <a:srgbClr val="404040"/>
                </a:solidFill>
                <a:effectLst/>
                <a:latin typeface="-apple-system"/>
              </a:rPr>
              <a:t>现在我们有了</a:t>
            </a:r>
            <a:r>
              <a:rPr lang="en-US" altLang="zh-CN" b="0" i="0" dirty="0">
                <a:solidFill>
                  <a:srgbClr val="404040"/>
                </a:solidFill>
                <a:effectLst/>
                <a:latin typeface="-apple-system"/>
              </a:rPr>
              <a:t>vertices RDD</a:t>
            </a:r>
            <a:r>
              <a:rPr lang="zh-CN" altLang="en-US" b="0" i="0" dirty="0">
                <a:solidFill>
                  <a:srgbClr val="404040"/>
                </a:solidFill>
                <a:effectLst/>
                <a:latin typeface="-apple-system"/>
              </a:rPr>
              <a:t>和</a:t>
            </a:r>
            <a:r>
              <a:rPr lang="en-US" altLang="zh-CN" b="0" i="0" dirty="0">
                <a:solidFill>
                  <a:srgbClr val="404040"/>
                </a:solidFill>
                <a:effectLst/>
                <a:latin typeface="-apple-system"/>
              </a:rPr>
              <a:t>Edge RDD</a:t>
            </a:r>
            <a:r>
              <a:rPr lang="zh-CN" altLang="en-US" b="0" i="0" dirty="0">
                <a:solidFill>
                  <a:srgbClr val="404040"/>
                </a:solidFill>
                <a:effectLst/>
                <a:latin typeface="-apple-system"/>
              </a:rPr>
              <a:t>，就可以创建图了。创建图时其实是调用了</a:t>
            </a:r>
            <a:r>
              <a:rPr lang="en-US" altLang="zh-CN" b="0" i="0" dirty="0" err="1">
                <a:solidFill>
                  <a:srgbClr val="404040"/>
                </a:solidFill>
                <a:effectLst/>
                <a:latin typeface="-apple-system"/>
              </a:rPr>
              <a:t>Graph.apply</a:t>
            </a:r>
            <a:r>
              <a:rPr lang="en-US" altLang="zh-CN" b="0" i="0" dirty="0">
                <a:solidFill>
                  <a:srgbClr val="404040"/>
                </a:solidFill>
                <a:effectLst/>
                <a:latin typeface="-apple-system"/>
              </a:rPr>
              <a:t>()</a:t>
            </a:r>
            <a:r>
              <a:rPr lang="zh-CN" altLang="en-US" b="0" i="0" dirty="0">
                <a:solidFill>
                  <a:srgbClr val="404040"/>
                </a:solidFill>
                <a:effectLst/>
                <a:latin typeface="-apple-system"/>
              </a:rPr>
              <a:t>函数，但是由于</a:t>
            </a:r>
            <a:r>
              <a:rPr lang="en-US" altLang="zh-CN" b="0" i="0" dirty="0">
                <a:solidFill>
                  <a:srgbClr val="404040"/>
                </a:solidFill>
                <a:effectLst/>
                <a:latin typeface="-apple-system"/>
              </a:rPr>
              <a:t>Scala</a:t>
            </a:r>
            <a:r>
              <a:rPr lang="zh-CN" altLang="en-US" b="0" i="0" dirty="0">
                <a:solidFill>
                  <a:srgbClr val="404040"/>
                </a:solidFill>
                <a:effectLst/>
                <a:latin typeface="-apple-system"/>
              </a:rPr>
              <a:t>类中</a:t>
            </a:r>
            <a:r>
              <a:rPr lang="en-US" altLang="zh-CN" b="0" i="0" dirty="0">
                <a:solidFill>
                  <a:srgbClr val="404040"/>
                </a:solidFill>
                <a:effectLst/>
                <a:latin typeface="-apple-system"/>
              </a:rPr>
              <a:t>apply</a:t>
            </a:r>
            <a:r>
              <a:rPr lang="zh-CN" altLang="en-US" b="0" i="0" dirty="0">
                <a:solidFill>
                  <a:srgbClr val="404040"/>
                </a:solidFill>
                <a:effectLst/>
                <a:latin typeface="-apple-system"/>
              </a:rPr>
              <a:t>函数可以省略，使得</a:t>
            </a:r>
            <a:r>
              <a:rPr lang="en-US" altLang="zh-CN" b="0" i="0" dirty="0">
                <a:solidFill>
                  <a:srgbClr val="404040"/>
                </a:solidFill>
                <a:effectLst/>
                <a:latin typeface="-apple-system"/>
              </a:rPr>
              <a:t>Graph()</a:t>
            </a:r>
            <a:r>
              <a:rPr lang="zh-CN" altLang="en-US" b="0" i="0" dirty="0">
                <a:solidFill>
                  <a:srgbClr val="404040"/>
                </a:solidFill>
                <a:effectLst/>
                <a:latin typeface="-apple-system"/>
              </a:rPr>
              <a:t>看起来像一个构造函数。</a:t>
            </a:r>
            <a:endParaRPr lang="en-US" altLang="zh-CN" dirty="0"/>
          </a:p>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10</a:t>
            </a:fld>
            <a:endParaRPr lang="zh-CN" altLang="en-US"/>
          </a:p>
        </p:txBody>
      </p:sp>
    </p:spTree>
    <p:extLst>
      <p:ext uri="{BB962C8B-B14F-4D97-AF65-F5344CB8AC3E}">
        <p14:creationId xmlns:p14="http://schemas.microsoft.com/office/powerpoint/2010/main" val="39553566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11</a:t>
            </a:fld>
            <a:endParaRPr lang="zh-CN" altLang="en-US"/>
          </a:p>
        </p:txBody>
      </p:sp>
    </p:spTree>
    <p:extLst>
      <p:ext uri="{BB962C8B-B14F-4D97-AF65-F5344CB8AC3E}">
        <p14:creationId xmlns:p14="http://schemas.microsoft.com/office/powerpoint/2010/main" val="108139734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en-US" altLang="zh-CN" sz="1200" dirty="0" err="1">
                <a:ea typeface="楷体_GB2312" pitchFamily="49" charset="-122"/>
              </a:rPr>
              <a:t>GraphX</a:t>
            </a:r>
            <a:r>
              <a:rPr lang="zh-CN" altLang="en-US" sz="1200" dirty="0">
                <a:ea typeface="楷体_GB2312" pitchFamily="49" charset="-122"/>
              </a:rPr>
              <a:t>中，把</a:t>
            </a:r>
            <a:r>
              <a:rPr lang="en-US" altLang="zh-CN" sz="1200" dirty="0">
                <a:ea typeface="楷体_GB2312" pitchFamily="49" charset="-122"/>
              </a:rPr>
              <a:t>Degree</a:t>
            </a:r>
            <a:r>
              <a:rPr lang="zh-CN" altLang="en-US" sz="1200" dirty="0">
                <a:ea typeface="楷体_GB2312" pitchFamily="49" charset="-122"/>
              </a:rPr>
              <a:t>分成三种：</a:t>
            </a:r>
            <a:r>
              <a:rPr lang="en-US" altLang="zh-CN" sz="1200" dirty="0" err="1">
                <a:ea typeface="楷体_GB2312" pitchFamily="49" charset="-122"/>
              </a:rPr>
              <a:t>inDegrees</a:t>
            </a:r>
            <a:r>
              <a:rPr lang="zh-CN" altLang="en-US" sz="1200" dirty="0">
                <a:ea typeface="楷体_GB2312" pitchFamily="49" charset="-122"/>
              </a:rPr>
              <a:t>、</a:t>
            </a:r>
            <a:r>
              <a:rPr lang="en-US" altLang="zh-CN" sz="1200" dirty="0" err="1">
                <a:ea typeface="楷体_GB2312" pitchFamily="49" charset="-122"/>
              </a:rPr>
              <a:t>outDegrees</a:t>
            </a:r>
            <a:r>
              <a:rPr lang="zh-CN" altLang="en-US" sz="1200" dirty="0">
                <a:ea typeface="楷体_GB2312" pitchFamily="49" charset="-122"/>
              </a:rPr>
              <a:t>、</a:t>
            </a:r>
            <a:r>
              <a:rPr lang="en-US" altLang="zh-CN" sz="1200" dirty="0">
                <a:ea typeface="楷体_GB2312" pitchFamily="49" charset="-122"/>
              </a:rPr>
              <a:t>degrees</a:t>
            </a:r>
            <a:r>
              <a:rPr lang="zh-CN" altLang="en-US" sz="1200" dirty="0">
                <a:ea typeface="楷体_GB2312" pitchFamily="49" charset="-122"/>
              </a:rPr>
              <a:t>，分别表示计算图中的入度、出度和度数（入度和出度的和）。</a:t>
            </a:r>
            <a:endParaRPr lang="en-US" altLang="zh-CN" sz="1200" dirty="0">
              <a:ea typeface="楷体_GB2312" pitchFamily="49" charset="-122"/>
            </a:endParaRPr>
          </a:p>
          <a:p>
            <a:r>
              <a:rPr lang="zh-CN" altLang="en-US" sz="1200" dirty="0">
                <a:ea typeface="楷体_GB2312" pitchFamily="49" charset="-122"/>
              </a:rPr>
              <a:t>查看入度的代码如下所示，输出是顶点</a:t>
            </a:r>
            <a:r>
              <a:rPr lang="en-US" altLang="zh-CN" sz="1200" dirty="0">
                <a:ea typeface="楷体_GB2312" pitchFamily="49" charset="-122"/>
              </a:rPr>
              <a:t>id</a:t>
            </a:r>
            <a:r>
              <a:rPr lang="zh-CN" altLang="en-US" sz="1200" dirty="0">
                <a:ea typeface="楷体_GB2312" pitchFamily="49" charset="-122"/>
              </a:rPr>
              <a:t>和入度数，若某个顶点没有入度，那么结果中不会出现该顶点。</a:t>
            </a:r>
            <a:endParaRPr lang="en-US" altLang="zh-CN" sz="1200" dirty="0">
              <a:ea typeface="楷体_GB2312" pitchFamily="49" charset="-122"/>
            </a:endParaRPr>
          </a:p>
          <a:p>
            <a:r>
              <a:rPr lang="zh-CN" altLang="en-US" sz="1200" dirty="0">
                <a:ea typeface="楷体_GB2312" pitchFamily="49" charset="-122"/>
              </a:rPr>
              <a:t>接着找出所有节点中度数最大的节点，首先要定义</a:t>
            </a:r>
            <a:r>
              <a:rPr lang="en-US" altLang="zh-CN" sz="1200" dirty="0">
                <a:ea typeface="楷体_GB2312" pitchFamily="49" charset="-122"/>
              </a:rPr>
              <a:t>max</a:t>
            </a:r>
            <a:r>
              <a:rPr lang="zh-CN" altLang="en-US" sz="1200" dirty="0">
                <a:ea typeface="楷体_GB2312" pitchFamily="49" charset="-122"/>
              </a:rPr>
              <a:t>函数，然后</a:t>
            </a:r>
            <a:r>
              <a:rPr lang="zh-CN" altLang="en-US" dirty="0">
                <a:latin typeface="Calibri" panose="020F0502020204030204" pitchFamily="34" charset="0"/>
              </a:rPr>
              <a:t>使用</a:t>
            </a:r>
            <a:r>
              <a:rPr lang="en-US" altLang="zh-CN" dirty="0">
                <a:latin typeface="Calibri" panose="020F0502020204030204" pitchFamily="34" charset="0"/>
              </a:rPr>
              <a:t>reduce</a:t>
            </a:r>
            <a:r>
              <a:rPr lang="zh-CN" altLang="en-US" dirty="0">
                <a:latin typeface="Calibri" panose="020F0502020204030204" pitchFamily="34" charset="0"/>
              </a:rPr>
              <a:t>操作对两两元素进行归约操作，从而找到目标。</a:t>
            </a:r>
            <a:endParaRPr lang="en-US" altLang="zh-CN" dirty="0">
              <a:latin typeface="Calibri" panose="020F0502020204030204" pitchFamily="34" charset="0"/>
            </a:endParaRPr>
          </a:p>
          <a:p>
            <a:r>
              <a:rPr lang="zh-CN" altLang="en-US" sz="1200" dirty="0">
                <a:latin typeface="Calibri" panose="020F0502020204030204" pitchFamily="34" charset="0"/>
                <a:ea typeface="楷体_GB2312" pitchFamily="49" charset="-122"/>
              </a:rPr>
              <a:t>从有向图可知，</a:t>
            </a:r>
            <a:r>
              <a:rPr lang="zh-CN" altLang="en-US" sz="1200" dirty="0">
                <a:ea typeface="楷体_GB2312" pitchFamily="49" charset="-122"/>
              </a:rPr>
              <a:t>度为</a:t>
            </a:r>
            <a:r>
              <a:rPr lang="en-US" altLang="zh-CN" sz="1200" dirty="0">
                <a:ea typeface="楷体_GB2312" pitchFamily="49" charset="-122"/>
              </a:rPr>
              <a:t>3</a:t>
            </a:r>
            <a:r>
              <a:rPr lang="zh-CN" altLang="en-US" sz="1200" dirty="0">
                <a:ea typeface="楷体_GB2312" pitchFamily="49" charset="-122"/>
              </a:rPr>
              <a:t>的顶点</a:t>
            </a:r>
            <a:r>
              <a:rPr lang="en-US" altLang="zh-CN" sz="1200" dirty="0">
                <a:ea typeface="楷体_GB2312" pitchFamily="49" charset="-122"/>
              </a:rPr>
              <a:t>ID</a:t>
            </a:r>
            <a:r>
              <a:rPr lang="zh-CN" altLang="en-US" sz="1200" dirty="0">
                <a:ea typeface="楷体_GB2312" pitchFamily="49" charset="-122"/>
              </a:rPr>
              <a:t>为</a:t>
            </a:r>
            <a:r>
              <a:rPr lang="en-US" altLang="zh-CN" sz="1200" dirty="0">
                <a:ea typeface="楷体_GB2312" pitchFamily="49" charset="-122"/>
              </a:rPr>
              <a:t>2</a:t>
            </a:r>
            <a:r>
              <a:rPr lang="zh-CN" altLang="en-US" sz="1200" dirty="0">
                <a:ea typeface="楷体_GB2312" pitchFamily="49" charset="-122"/>
              </a:rPr>
              <a:t>和</a:t>
            </a:r>
            <a:r>
              <a:rPr lang="en-US" altLang="zh-CN" sz="1200" dirty="0">
                <a:ea typeface="楷体_GB2312" pitchFamily="49" charset="-122"/>
              </a:rPr>
              <a:t>4</a:t>
            </a:r>
            <a:r>
              <a:rPr lang="zh-CN" altLang="en-US" sz="1200" dirty="0">
                <a:ea typeface="楷体_GB2312" pitchFamily="49" charset="-122"/>
              </a:rPr>
              <a:t>，当最大顶点度数的顶点有多个时，随机输出一个，所以结果显示顶点</a:t>
            </a:r>
            <a:r>
              <a:rPr lang="en-US" altLang="zh-CN" sz="1200" dirty="0">
                <a:ea typeface="楷体_GB2312" pitchFamily="49" charset="-122"/>
              </a:rPr>
              <a:t>4</a:t>
            </a:r>
            <a:r>
              <a:rPr lang="zh-CN" altLang="en-US" sz="1200" dirty="0">
                <a:ea typeface="楷体_GB2312" pitchFamily="49" charset="-122"/>
              </a:rPr>
              <a:t>的度最大为</a:t>
            </a:r>
            <a:r>
              <a:rPr lang="en-US" altLang="zh-CN" sz="1200" dirty="0">
                <a:ea typeface="楷体_GB2312" pitchFamily="49" charset="-122"/>
              </a:rPr>
              <a:t>3</a:t>
            </a:r>
            <a:r>
              <a:rPr lang="zh-CN" altLang="en-US" sz="1200" dirty="0">
                <a:ea typeface="楷体_GB2312" pitchFamily="49" charset="-122"/>
              </a:rPr>
              <a:t>。</a:t>
            </a:r>
            <a:endParaRPr lang="en-US" altLang="zh-CN" sz="1200" dirty="0">
              <a:ea typeface="楷体_GB2312" pitchFamily="49" charset="-122"/>
            </a:endParaRPr>
          </a:p>
          <a:p>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12</a:t>
            </a:fld>
            <a:endParaRPr lang="zh-CN" altLang="en-US"/>
          </a:p>
        </p:txBody>
      </p:sp>
    </p:spTree>
    <p:extLst>
      <p:ext uri="{BB962C8B-B14F-4D97-AF65-F5344CB8AC3E}">
        <p14:creationId xmlns:p14="http://schemas.microsoft.com/office/powerpoint/2010/main" val="61587699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sz="1200" dirty="0">
                <a:ea typeface="楷体_GB2312" pitchFamily="49" charset="-122"/>
              </a:rPr>
              <a:t>输出入度或出度时，若顶点没有相应的度信息，则不会出现在结果中，</a:t>
            </a:r>
            <a:endParaRPr lang="en-US" altLang="zh-CN" sz="1200" dirty="0">
              <a:ea typeface="楷体_GB2312" pitchFamily="49" charset="-122"/>
            </a:endParaRPr>
          </a:p>
          <a:p>
            <a:r>
              <a:rPr lang="zh-CN" altLang="en-US" sz="1200" dirty="0">
                <a:ea typeface="楷体_GB2312" pitchFamily="49" charset="-122"/>
              </a:rPr>
              <a:t>在这里的代码中首先获取有出度，并对原图和相应出度使用</a:t>
            </a:r>
            <a:r>
              <a:rPr lang="en-US" altLang="zh-CN" sz="1200" dirty="0" err="1">
                <a:ea typeface="楷体_GB2312" pitchFamily="49" charset="-122"/>
              </a:rPr>
              <a:t>outerJoinVertices</a:t>
            </a:r>
            <a:r>
              <a:rPr lang="zh-CN" altLang="en-US" sz="1200" dirty="0">
                <a:ea typeface="楷体_GB2312" pitchFamily="49" charset="-122"/>
              </a:rPr>
              <a:t>操作，将没有度信息的顶点属性变为</a:t>
            </a:r>
            <a:r>
              <a:rPr lang="en-US" altLang="zh-CN" sz="1200" dirty="0">
                <a:ea typeface="楷体_GB2312" pitchFamily="49" charset="-122"/>
              </a:rPr>
              <a:t>0</a:t>
            </a:r>
            <a:r>
              <a:rPr lang="zh-CN" altLang="en-US" sz="1200" dirty="0">
                <a:ea typeface="楷体_GB2312" pitchFamily="49" charset="-122"/>
              </a:rPr>
              <a:t>。</a:t>
            </a:r>
            <a:endParaRPr lang="en-US" altLang="zh-CN" sz="1200" dirty="0">
              <a:ea typeface="楷体_GB2312" pitchFamily="49" charset="-122"/>
            </a:endParaRPr>
          </a:p>
          <a:p>
            <a:r>
              <a:rPr lang="zh-CN" altLang="en-US" sz="1200" dirty="0">
                <a:ea typeface="楷体_GB2312" pitchFamily="49" charset="-122"/>
              </a:rPr>
              <a:t>此外，</a:t>
            </a:r>
            <a:r>
              <a:rPr lang="en-US" altLang="zh-CN" sz="1200" dirty="0">
                <a:ea typeface="楷体_GB2312" pitchFamily="49" charset="-122"/>
              </a:rPr>
              <a:t>graph</a:t>
            </a:r>
            <a:r>
              <a:rPr lang="zh-CN" altLang="en-US" sz="1200" dirty="0">
                <a:ea typeface="楷体_GB2312" pitchFamily="49" charset="-122"/>
              </a:rPr>
              <a:t>还提供了结构、聚合和缓存等操作，时间关系我们就不一一介绍了。</a:t>
            </a:r>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13</a:t>
            </a:fld>
            <a:endParaRPr lang="zh-CN" altLang="en-US"/>
          </a:p>
        </p:txBody>
      </p:sp>
    </p:spTree>
    <p:extLst>
      <p:ext uri="{BB962C8B-B14F-4D97-AF65-F5344CB8AC3E}">
        <p14:creationId xmlns:p14="http://schemas.microsoft.com/office/powerpoint/2010/main" val="2665465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lang="zh-CN" altLang="en-US" dirty="0"/>
              <a:t>下面我们演示如何用</a:t>
            </a:r>
            <a:r>
              <a:rPr lang="en-US" altLang="zh-CN" dirty="0" err="1"/>
              <a:t>GraphX</a:t>
            </a:r>
            <a:r>
              <a:rPr lang="zh-CN" altLang="en-US" dirty="0"/>
              <a:t>实现图经典算法</a:t>
            </a:r>
            <a:r>
              <a:rPr lang="en-US" altLang="zh-CN" dirty="0"/>
              <a:t>——Dijkstra</a:t>
            </a:r>
            <a:r>
              <a:rPr lang="zh-CN" altLang="en-US" sz="1200" dirty="0">
                <a:ea typeface="楷体_GB2312" pitchFamily="49" charset="-122"/>
              </a:rPr>
              <a:t>，这个算法大家应该都知道，目标是寻找从图中的某个顶点出发到达另外一个顶点的所经过的边的权重和最小的一条路径，使用广度优先搜索解决。</a:t>
            </a:r>
            <a:endParaRPr lang="zh-CN" altLang="en-US" dirty="0"/>
          </a:p>
        </p:txBody>
      </p:sp>
      <p:sp>
        <p:nvSpPr>
          <p:cNvPr id="4" name="灯片编号占位符 3"/>
          <p:cNvSpPr>
            <a:spLocks noGrp="1"/>
          </p:cNvSpPr>
          <p:nvPr>
            <p:ph type="sldNum" sz="quarter" idx="5"/>
          </p:nvPr>
        </p:nvSpPr>
        <p:spPr/>
        <p:txBody>
          <a:bodyPr/>
          <a:lstStyle/>
          <a:p>
            <a:fld id="{6E0D5545-95D4-489F-B8ED-7EAFA774B567}" type="slidenum">
              <a:rPr lang="zh-CN" altLang="en-US" smtClean="0"/>
              <a:t>14</a:t>
            </a:fld>
            <a:endParaRPr lang="zh-CN" altLang="en-US"/>
          </a:p>
        </p:txBody>
      </p:sp>
    </p:spTree>
    <p:extLst>
      <p:ext uri="{BB962C8B-B14F-4D97-AF65-F5344CB8AC3E}">
        <p14:creationId xmlns:p14="http://schemas.microsoft.com/office/powerpoint/2010/main" val="148568620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200" b="0" i="1" u="none" strike="noStrike" cap="none" normalizeH="0" baseline="0" dirty="0">
                <a:ln>
                  <a:noFill/>
                </a:ln>
                <a:solidFill>
                  <a:srgbClr val="8C8C8C"/>
                </a:solidFill>
                <a:effectLst/>
                <a:latin typeface="Arial Unicode MS"/>
                <a:ea typeface="JetBrains Mono"/>
              </a:rPr>
              <a:t>我们的算法示例</a:t>
            </a:r>
            <a:r>
              <a:rPr lang="zh-CN" altLang="en-US" sz="1200" dirty="0">
                <a:ea typeface="楷体_GB2312" pitchFamily="49" charset="-122"/>
              </a:rPr>
              <a:t>图包含</a:t>
            </a:r>
            <a:r>
              <a:rPr lang="en-US" altLang="zh-CN" sz="1200" dirty="0">
                <a:ea typeface="楷体_GB2312" pitchFamily="49" charset="-122"/>
              </a:rPr>
              <a:t>7</a:t>
            </a:r>
            <a:r>
              <a:rPr lang="zh-CN" altLang="en-US" sz="1200" dirty="0">
                <a:ea typeface="楷体_GB2312" pitchFamily="49" charset="-122"/>
              </a:rPr>
              <a:t>个结点和</a:t>
            </a:r>
            <a:r>
              <a:rPr lang="en-US" altLang="zh-CN" sz="1200" dirty="0">
                <a:ea typeface="楷体_GB2312" pitchFamily="49" charset="-122"/>
              </a:rPr>
              <a:t>11</a:t>
            </a:r>
            <a:r>
              <a:rPr lang="zh-CN" altLang="en-US" sz="1200" dirty="0">
                <a:ea typeface="楷体_GB2312" pitchFamily="49" charset="-122"/>
              </a:rPr>
              <a:t>条路径，把节点</a:t>
            </a:r>
            <a:r>
              <a:rPr lang="en-US" altLang="zh-CN" sz="1200" dirty="0">
                <a:ea typeface="楷体_GB2312" pitchFamily="49" charset="-122"/>
              </a:rPr>
              <a:t>A</a:t>
            </a:r>
            <a:r>
              <a:rPr lang="zh-CN" altLang="en-US" sz="1200" dirty="0">
                <a:ea typeface="楷体_GB2312" pitchFamily="49" charset="-122"/>
              </a:rPr>
              <a:t>作为初始节点，在</a:t>
            </a:r>
            <a:r>
              <a:rPr lang="en-US" altLang="zh-CN" sz="1200" dirty="0">
                <a:ea typeface="楷体_GB2312" pitchFamily="49" charset="-122"/>
              </a:rPr>
              <a:t>IDEA</a:t>
            </a:r>
            <a:r>
              <a:rPr lang="zh-CN" altLang="en-US" sz="1200" dirty="0">
                <a:ea typeface="楷体_GB2312" pitchFamily="49" charset="-122"/>
              </a:rPr>
              <a:t>中运行</a:t>
            </a:r>
            <a:r>
              <a:rPr lang="en-US" altLang="zh-CN" sz="1200" dirty="0">
                <a:ea typeface="楷体_GB2312" pitchFamily="49" charset="-122"/>
              </a:rPr>
              <a:t>Dijkstra</a:t>
            </a:r>
            <a:r>
              <a:rPr lang="zh-CN" altLang="en-US" sz="1200" dirty="0">
                <a:ea typeface="楷体_GB2312" pitchFamily="49" charset="-122"/>
              </a:rPr>
              <a:t>算法，具体代码逻辑如下：</a:t>
            </a:r>
            <a:endParaRPr kumimoji="0" lang="en-US" altLang="zh-CN" sz="1200" b="0" i="1" u="none" strike="noStrike" cap="none" normalizeH="0" baseline="0" dirty="0">
              <a:ln>
                <a:noFill/>
              </a:ln>
              <a:solidFill>
                <a:srgbClr val="8C8C8C"/>
              </a:solidFill>
              <a:effectLst/>
              <a:latin typeface="Arial Unicode MS"/>
              <a:ea typeface="JetBrains Mono"/>
            </a:endParaRPr>
          </a:p>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200" b="0" i="1" u="none" strike="noStrike" cap="none" normalizeH="0" baseline="0" dirty="0">
                <a:ln>
                  <a:noFill/>
                </a:ln>
                <a:solidFill>
                  <a:srgbClr val="8C8C8C"/>
                </a:solidFill>
                <a:effectLst/>
                <a:latin typeface="Arial Unicode MS"/>
                <a:ea typeface="JetBrains Mono"/>
              </a:rPr>
              <a:t>首先</a:t>
            </a:r>
            <a:r>
              <a:rPr kumimoji="0" lang="zh-CN" altLang="zh-CN" sz="12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初始化</a:t>
            </a:r>
            <a:r>
              <a:rPr lang="zh-CN" altLang="zh-CN" sz="1200" dirty="0">
                <a:ea typeface="楷体_GB2312" pitchFamily="49" charset="-122"/>
              </a:rPr>
              <a:t>变量</a:t>
            </a:r>
            <a:r>
              <a:rPr lang="en-US" altLang="zh-CN" sz="1200" dirty="0">
                <a:ea typeface="楷体_GB2312" pitchFamily="49" charset="-122"/>
              </a:rPr>
              <a:t>g2</a:t>
            </a:r>
            <a:r>
              <a:rPr lang="zh-CN" altLang="zh-CN" sz="1200" dirty="0">
                <a:ea typeface="楷体_GB2312" pitchFamily="49" charset="-122"/>
              </a:rPr>
              <a:t>，去掉原来的图</a:t>
            </a:r>
            <a:r>
              <a:rPr lang="en-US" altLang="zh-CN" sz="1200" dirty="0">
                <a:ea typeface="楷体_GB2312" pitchFamily="49" charset="-122"/>
              </a:rPr>
              <a:t>g</a:t>
            </a:r>
            <a:r>
              <a:rPr lang="zh-CN" altLang="zh-CN" sz="1200" dirty="0">
                <a:ea typeface="楷体_GB2312" pitchFamily="49" charset="-122"/>
              </a:rPr>
              <a:t>的顶点数据，添加由</a:t>
            </a:r>
            <a:r>
              <a:rPr lang="en-US" altLang="zh-CN" sz="1200" dirty="0">
                <a:ea typeface="楷体_GB2312" pitchFamily="49" charset="-122"/>
              </a:rPr>
              <a:t>Boolean</a:t>
            </a:r>
            <a:r>
              <a:rPr lang="zh-CN" altLang="zh-CN" sz="1200" dirty="0">
                <a:ea typeface="楷体_GB2312" pitchFamily="49" charset="-122"/>
              </a:rPr>
              <a:t>和</a:t>
            </a:r>
            <a:r>
              <a:rPr lang="en-US" altLang="zh-CN" sz="1200" dirty="0">
                <a:ea typeface="楷体_GB2312" pitchFamily="49" charset="-122"/>
              </a:rPr>
              <a:t>Double</a:t>
            </a:r>
            <a:r>
              <a:rPr lang="zh-CN" altLang="zh-CN" sz="1200" dirty="0">
                <a:ea typeface="楷体_GB2312" pitchFamily="49" charset="-122"/>
              </a:rPr>
              <a:t>组成的键值对</a:t>
            </a:r>
            <a:r>
              <a:rPr kumimoji="0" lang="zh-CN" altLang="en-US" sz="12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a:t>
            </a:r>
            <a:r>
              <a:rPr kumimoji="0" lang="zh-CN" altLang="zh-CN" sz="1200" b="0" i="1" u="none" strike="noStrike" cap="none" normalizeH="0" baseline="0" dirty="0">
                <a:ln>
                  <a:noFill/>
                </a:ln>
                <a:solidFill>
                  <a:srgbClr val="8C8C8C"/>
                </a:solidFill>
                <a:effectLst/>
                <a:latin typeface="Arial Unicode MS"/>
                <a:ea typeface="JetBrains Mono"/>
              </a:rPr>
              <a:t>Boolean</a:t>
            </a:r>
            <a:r>
              <a:rPr kumimoji="0" lang="zh-CN" altLang="zh-CN" sz="12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用于标记是否访问过，</a:t>
            </a:r>
            <a:r>
              <a:rPr kumimoji="0" lang="zh-CN" altLang="zh-CN" sz="1200" b="0" i="1" u="none" strike="noStrike" cap="none" normalizeH="0" baseline="0" dirty="0">
                <a:ln>
                  <a:noFill/>
                </a:ln>
                <a:solidFill>
                  <a:srgbClr val="8C8C8C"/>
                </a:solidFill>
                <a:effectLst/>
                <a:latin typeface="Arial Unicode MS"/>
                <a:ea typeface="JetBrains Mono"/>
              </a:rPr>
              <a:t>double</a:t>
            </a:r>
            <a:r>
              <a:rPr kumimoji="0" lang="zh-CN" altLang="zh-CN" sz="12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为</a:t>
            </a:r>
            <a:r>
              <a:rPr lang="zh-CN" altLang="zh-CN" sz="1200" dirty="0">
                <a:ea typeface="楷体_GB2312" pitchFamily="49" charset="-122"/>
              </a:rPr>
              <a:t>表示源顶点到当前顶点的距离</a:t>
            </a:r>
            <a:r>
              <a:rPr kumimoji="0" lang="zh-CN" altLang="zh-CN" sz="12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a:t>
            </a:r>
            <a:r>
              <a:rPr kumimoji="0" lang="zh-CN" altLang="zh-CN" sz="1200" b="0" i="1" u="none" strike="noStrike" cap="none" normalizeH="0" baseline="0" dirty="0">
                <a:ln>
                  <a:noFill/>
                </a:ln>
                <a:solidFill>
                  <a:srgbClr val="8C8C8C"/>
                </a:solidFill>
                <a:effectLst/>
                <a:latin typeface="Arial Unicode MS"/>
                <a:ea typeface="JetBrains Mono"/>
              </a:rPr>
              <a:t>Long</a:t>
            </a:r>
            <a:r>
              <a:rPr kumimoji="0" lang="zh-CN" altLang="zh-CN" sz="12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是上一个顶点的</a:t>
            </a:r>
            <a:r>
              <a:rPr kumimoji="0" lang="zh-CN" altLang="zh-CN" sz="1200" b="0" i="1" u="none" strike="noStrike" cap="none" normalizeH="0" baseline="0" dirty="0">
                <a:ln>
                  <a:noFill/>
                </a:ln>
                <a:solidFill>
                  <a:srgbClr val="8C8C8C"/>
                </a:solidFill>
                <a:effectLst/>
                <a:latin typeface="Arial Unicode MS"/>
                <a:ea typeface="JetBrains Mono"/>
              </a:rPr>
              <a:t>id</a:t>
            </a:r>
            <a:endParaRPr kumimoji="0" lang="en-US" altLang="zh-CN" sz="1200" b="0" i="1" u="none" strike="noStrike" cap="none" normalizeH="0" baseline="0" dirty="0">
              <a:ln>
                <a:noFill/>
              </a:ln>
              <a:solidFill>
                <a:srgbClr val="8C8C8C"/>
              </a:solidFill>
              <a:effectLst/>
              <a:latin typeface="Arial Unicode MS"/>
              <a:ea typeface="JetBrains Mono"/>
            </a:endParaRPr>
          </a:p>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zh-CN" sz="12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从没有访问过的定点中找出距离源点最近的点</a:t>
            </a:r>
            <a:r>
              <a:rPr kumimoji="0" lang="zh-CN" altLang="en-US" sz="12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，将其加入已确定的顶点集合中，若加入的顶点使得能访问到新顶点，或未确定顶点的距离变短，</a:t>
            </a:r>
            <a:r>
              <a:rPr kumimoji="0" lang="zh-CN" altLang="zh-CN" sz="12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更新</a:t>
            </a:r>
            <a:r>
              <a:rPr kumimoji="0" lang="zh-CN" altLang="zh-CN" sz="1200" b="0" i="1" u="none" strike="noStrike" cap="none" normalizeH="0" baseline="0" dirty="0">
                <a:ln>
                  <a:noFill/>
                </a:ln>
                <a:solidFill>
                  <a:srgbClr val="8C8C8C"/>
                </a:solidFill>
                <a:effectLst/>
                <a:latin typeface="Arial Unicode MS"/>
                <a:ea typeface="JetBrains Mono"/>
              </a:rPr>
              <a:t>currentVertexId</a:t>
            </a:r>
            <a:r>
              <a:rPr kumimoji="0" lang="zh-CN" altLang="zh-CN" sz="12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邻接顶点的</a:t>
            </a:r>
            <a:r>
              <a:rPr kumimoji="0" lang="zh-CN" altLang="zh-CN" sz="1200" b="0" i="1" u="none" strike="noStrike" cap="none" normalizeH="0" baseline="0" dirty="0">
                <a:ln>
                  <a:noFill/>
                </a:ln>
                <a:solidFill>
                  <a:srgbClr val="8C8C8C"/>
                </a:solidFill>
                <a:effectLst/>
                <a:latin typeface="Arial Unicode MS"/>
                <a:ea typeface="JetBrains Mono"/>
              </a:rPr>
              <a:t>’double‘</a:t>
            </a:r>
            <a:r>
              <a:rPr kumimoji="0" lang="zh-CN" altLang="zh-CN" sz="12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值</a:t>
            </a:r>
            <a:r>
              <a:rPr kumimoji="0" lang="zh-CN" altLang="en-US" sz="12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，其中</a:t>
            </a:r>
            <a:r>
              <a:rPr kumimoji="0" lang="zh-CN" altLang="zh-CN" sz="12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只给未确定的顶点发送消息</a:t>
            </a:r>
            <a:endParaRPr kumimoji="0" lang="en-US" altLang="zh-CN" sz="1200" b="0" i="1" u="none" strike="noStrike" cap="none" normalizeH="0" baseline="0" dirty="0">
              <a:ln>
                <a:noFill/>
              </a:ln>
              <a:solidFill>
                <a:srgbClr val="8C8C8C"/>
              </a:solidFill>
              <a:effectLst/>
              <a:latin typeface="宋体" panose="02010600030101010101" pitchFamily="2" charset="-122"/>
              <a:ea typeface="宋体" panose="02010600030101010101" pitchFamily="2" charset="-122"/>
            </a:endParaRPr>
          </a:p>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lang="zh-CN" altLang="zh-CN" sz="1200" dirty="0">
                <a:ea typeface="楷体_GB2312" pitchFamily="49" charset="-122"/>
              </a:rPr>
              <a:t>当计算出距离值后，调用</a:t>
            </a:r>
            <a:r>
              <a:rPr lang="en-US" altLang="zh-CN" sz="1200" dirty="0" err="1">
                <a:ea typeface="楷体_GB2312" pitchFamily="49" charset="-122"/>
              </a:rPr>
              <a:t>outerJoinVertices</a:t>
            </a:r>
            <a:r>
              <a:rPr lang="en-US" altLang="zh-CN" sz="1200" dirty="0">
                <a:ea typeface="楷体_GB2312" pitchFamily="49" charset="-122"/>
              </a:rPr>
              <a:t>()</a:t>
            </a:r>
            <a:r>
              <a:rPr lang="zh-CN" altLang="zh-CN" sz="1200" dirty="0">
                <a:ea typeface="楷体_GB2312" pitchFamily="49" charset="-122"/>
              </a:rPr>
              <a:t>函数更新距离值生成一个新图，并赋值给</a:t>
            </a:r>
            <a:r>
              <a:rPr lang="en-US" altLang="zh-CN" sz="1200" dirty="0">
                <a:ea typeface="楷体_GB2312" pitchFamily="49" charset="-122"/>
              </a:rPr>
              <a:t>g2</a:t>
            </a:r>
            <a:r>
              <a:rPr lang="zh-CN" altLang="zh-CN" sz="1200" dirty="0">
                <a:ea typeface="楷体_GB2312" pitchFamily="49" charset="-122"/>
              </a:rPr>
              <a:t>。然后函数中最后一行就是把新图</a:t>
            </a:r>
            <a:r>
              <a:rPr lang="en-US" altLang="zh-CN" sz="1200" dirty="0">
                <a:ea typeface="楷体_GB2312" pitchFamily="49" charset="-122"/>
              </a:rPr>
              <a:t>g2</a:t>
            </a:r>
            <a:r>
              <a:rPr lang="zh-CN" altLang="zh-CN" sz="1200" dirty="0">
                <a:ea typeface="楷体_GB2312" pitchFamily="49" charset="-122"/>
              </a:rPr>
              <a:t>的顶点属性重新保存到原来的图</a:t>
            </a:r>
            <a:r>
              <a:rPr lang="en-US" altLang="zh-CN" sz="1200" dirty="0">
                <a:ea typeface="楷体_GB2312" pitchFamily="49" charset="-122"/>
              </a:rPr>
              <a:t>g</a:t>
            </a:r>
            <a:r>
              <a:rPr lang="zh-CN" altLang="zh-CN" sz="1200" dirty="0">
                <a:ea typeface="楷体_GB2312" pitchFamily="49" charset="-122"/>
              </a:rPr>
              <a:t>中。</a:t>
            </a:r>
            <a:endParaRPr lang="en-US" altLang="zh-CN" sz="1200" dirty="0">
              <a:ea typeface="楷体_GB2312" pitchFamily="49" charset="-122"/>
            </a:endParaRPr>
          </a:p>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kumimoji="0" lang="zh-CN" altLang="en-US" sz="12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循环直到</a:t>
            </a:r>
            <a:r>
              <a:rPr lang="zh-CN" altLang="en-US" sz="1200" dirty="0">
                <a:ea typeface="楷体_GB2312" pitchFamily="49" charset="-122"/>
              </a:rPr>
              <a:t>所有顶点都已经被访问过。</a:t>
            </a:r>
            <a:endParaRPr lang="en-US" altLang="zh-CN" sz="1200" dirty="0">
              <a:ea typeface="楷体_GB2312" pitchFamily="49" charset="-122"/>
            </a:endParaRPr>
          </a:p>
          <a:p>
            <a:pPr marL="0" marR="0" lvl="0" indent="0" algn="l" defTabSz="914400" rtl="0" eaLnBrk="1" fontAlgn="auto" latinLnBrk="0" hangingPunct="1">
              <a:lnSpc>
                <a:spcPct val="150000"/>
              </a:lnSpc>
              <a:spcBef>
                <a:spcPts val="0"/>
              </a:spcBef>
              <a:spcAft>
                <a:spcPts val="0"/>
              </a:spcAft>
              <a:buClrTx/>
              <a:buSzTx/>
              <a:buFont typeface="Wingdings" panose="05000000000000000000" pitchFamily="2" charset="2"/>
              <a:buNone/>
              <a:tabLst/>
              <a:defRPr/>
            </a:pPr>
            <a:r>
              <a:rPr lang="zh-CN" altLang="en-US" sz="1200" dirty="0">
                <a:latin typeface="楷体_GB2312" pitchFamily="49" charset="-122"/>
                <a:ea typeface="楷体_GB2312" pitchFamily="49" charset="-122"/>
              </a:rPr>
              <a:t>算法的输出结果在右边，</a:t>
            </a:r>
            <a:r>
              <a:rPr lang="zh-CN" altLang="zh-CN" sz="1200" dirty="0">
                <a:ea typeface="楷体_GB2312" pitchFamily="49" charset="-122"/>
              </a:rPr>
              <a:t>以</a:t>
            </a:r>
            <a:r>
              <a:rPr lang="en-US" altLang="zh-CN" sz="1200" dirty="0">
                <a:ea typeface="楷体_GB2312" pitchFamily="49" charset="-122"/>
              </a:rPr>
              <a:t>(4,(D,5.0))</a:t>
            </a:r>
            <a:r>
              <a:rPr lang="zh-CN" altLang="zh-CN" sz="1200" dirty="0">
                <a:ea typeface="楷体_GB2312" pitchFamily="49" charset="-122"/>
              </a:rPr>
              <a:t>为例，表示</a:t>
            </a:r>
            <a:r>
              <a:rPr lang="en-US" altLang="zh-CN" sz="1200" dirty="0">
                <a:ea typeface="楷体_GB2312" pitchFamily="49" charset="-122"/>
              </a:rPr>
              <a:t>ID</a:t>
            </a:r>
            <a:r>
              <a:rPr lang="zh-CN" altLang="zh-CN" sz="1200" dirty="0">
                <a:ea typeface="楷体_GB2312" pitchFamily="49" charset="-122"/>
              </a:rPr>
              <a:t>为</a:t>
            </a:r>
            <a:r>
              <a:rPr lang="en-US" altLang="zh-CN" sz="1200" dirty="0">
                <a:ea typeface="楷体_GB2312" pitchFamily="49" charset="-122"/>
              </a:rPr>
              <a:t>4</a:t>
            </a:r>
            <a:r>
              <a:rPr lang="zh-CN" altLang="zh-CN" sz="1200" dirty="0">
                <a:ea typeface="楷体_GB2312" pitchFamily="49" charset="-122"/>
              </a:rPr>
              <a:t>的顶点</a:t>
            </a:r>
            <a:r>
              <a:rPr lang="en-US" altLang="zh-CN" sz="1200" dirty="0">
                <a:ea typeface="楷体_GB2312" pitchFamily="49" charset="-122"/>
              </a:rPr>
              <a:t>D</a:t>
            </a:r>
            <a:r>
              <a:rPr lang="zh-CN" altLang="zh-CN" sz="1200" dirty="0">
                <a:ea typeface="楷体_GB2312" pitchFamily="49" charset="-122"/>
              </a:rPr>
              <a:t>到顶点</a:t>
            </a:r>
            <a:r>
              <a:rPr lang="en-US" altLang="zh-CN" sz="1200" dirty="0">
                <a:ea typeface="楷体_GB2312" pitchFamily="49" charset="-122"/>
              </a:rPr>
              <a:t>A</a:t>
            </a:r>
            <a:r>
              <a:rPr lang="zh-CN" altLang="zh-CN" sz="1200" dirty="0">
                <a:ea typeface="楷体_GB2312" pitchFamily="49" charset="-122"/>
              </a:rPr>
              <a:t>的最短距离为</a:t>
            </a:r>
            <a:r>
              <a:rPr lang="en-US" altLang="zh-CN" sz="1200" dirty="0">
                <a:ea typeface="楷体_GB2312" pitchFamily="49" charset="-122"/>
              </a:rPr>
              <a:t>5.0</a:t>
            </a:r>
            <a:r>
              <a:rPr lang="zh-CN" altLang="zh-CN" sz="1200">
                <a:ea typeface="楷体_GB2312" pitchFamily="49" charset="-122"/>
              </a:rPr>
              <a:t>。 </a:t>
            </a:r>
            <a:endParaRPr lang="zh-CN" altLang="en-US" sz="1200" dirty="0">
              <a:latin typeface="楷体_GB2312" pitchFamily="49" charset="-122"/>
              <a:ea typeface="楷体_GB2312" pitchFamily="49" charset="-122"/>
            </a:endParaRPr>
          </a:p>
        </p:txBody>
      </p:sp>
      <p:sp>
        <p:nvSpPr>
          <p:cNvPr id="4" name="灯片编号占位符 3"/>
          <p:cNvSpPr>
            <a:spLocks noGrp="1"/>
          </p:cNvSpPr>
          <p:nvPr>
            <p:ph type="sldNum" sz="quarter" idx="5"/>
          </p:nvPr>
        </p:nvSpPr>
        <p:spPr/>
        <p:txBody>
          <a:bodyPr/>
          <a:lstStyle/>
          <a:p>
            <a:fld id="{6E0D5545-95D4-489F-B8ED-7EAFA774B567}" type="slidenum">
              <a:rPr lang="zh-CN" altLang="en-US" smtClean="0"/>
              <a:t>15</a:t>
            </a:fld>
            <a:endParaRPr lang="zh-CN" altLang="en-US"/>
          </a:p>
        </p:txBody>
      </p:sp>
    </p:spTree>
    <p:extLst>
      <p:ext uri="{BB962C8B-B14F-4D97-AF65-F5344CB8AC3E}">
        <p14:creationId xmlns:p14="http://schemas.microsoft.com/office/powerpoint/2010/main" val="80274002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zh-CN" altLang="en-US" dirty="0"/>
              <a:t>文件中一条记录就对应一条边</a:t>
            </a:r>
          </a:p>
        </p:txBody>
      </p:sp>
      <p:sp>
        <p:nvSpPr>
          <p:cNvPr id="4" name="灯片编号占位符 3"/>
          <p:cNvSpPr>
            <a:spLocks noGrp="1"/>
          </p:cNvSpPr>
          <p:nvPr>
            <p:ph type="sldNum" sz="quarter" idx="5"/>
          </p:nvPr>
        </p:nvSpPr>
        <p:spPr/>
        <p:txBody>
          <a:bodyPr/>
          <a:lstStyle/>
          <a:p>
            <a:fld id="{6E0D5545-95D4-489F-B8ED-7EAFA774B567}" type="slidenum">
              <a:rPr lang="zh-CN" altLang="en-US" smtClean="0"/>
              <a:t>16</a:t>
            </a:fld>
            <a:endParaRPr lang="zh-CN" altLang="en-US"/>
          </a:p>
        </p:txBody>
      </p:sp>
    </p:spTree>
    <p:extLst>
      <p:ext uri="{BB962C8B-B14F-4D97-AF65-F5344CB8AC3E}">
        <p14:creationId xmlns:p14="http://schemas.microsoft.com/office/powerpoint/2010/main" val="1015495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50000"/>
              </a:lnSpc>
              <a:spcBef>
                <a:spcPct val="0"/>
              </a:spcBef>
              <a:buClrTx/>
              <a:buSzTx/>
              <a:buFontTx/>
              <a:buNone/>
            </a:pPr>
            <a:r>
              <a:rPr lang="zh-CN" altLang="en-US" sz="1200" dirty="0">
                <a:ea typeface="楷体_GB2312" pitchFamily="49" charset="-122"/>
              </a:rPr>
              <a:t>调用</a:t>
            </a:r>
            <a:r>
              <a:rPr lang="en-US" altLang="zh-CN" sz="1200" dirty="0" err="1">
                <a:ea typeface="楷体_GB2312" pitchFamily="49" charset="-122"/>
              </a:rPr>
              <a:t>GraphLoader</a:t>
            </a:r>
            <a:r>
              <a:rPr lang="zh-CN" altLang="en-US" sz="1200" dirty="0">
                <a:ea typeface="楷体_GB2312" pitchFamily="49" charset="-122"/>
              </a:rPr>
              <a:t>的</a:t>
            </a:r>
            <a:r>
              <a:rPr lang="en-US" altLang="zh-CN" sz="1200" dirty="0" err="1">
                <a:ea typeface="楷体_GB2312" pitchFamily="49" charset="-122"/>
              </a:rPr>
              <a:t>edgeListFile</a:t>
            </a:r>
            <a:r>
              <a:rPr lang="zh-CN" altLang="en-US" sz="1200" dirty="0">
                <a:ea typeface="楷体_GB2312" pitchFamily="49" charset="-122"/>
              </a:rPr>
              <a:t>函数加载边列表格式的文件</a:t>
            </a:r>
            <a:endParaRPr lang="en-US" altLang="zh-CN" sz="1200" dirty="0">
              <a:ea typeface="楷体_GB2312" pitchFamily="49" charset="-122"/>
            </a:endParaRPr>
          </a:p>
          <a:p>
            <a:r>
              <a:rPr lang="zh-CN" altLang="en-US" dirty="0"/>
              <a:t> </a:t>
            </a:r>
          </a:p>
          <a:p>
            <a:pPr>
              <a:lnSpc>
                <a:spcPct val="150000"/>
              </a:lnSpc>
            </a:pPr>
            <a:r>
              <a:rPr lang="zh-CN" altLang="en-US" sz="1200" dirty="0">
                <a:ea typeface="楷体_GB2312" pitchFamily="49" charset="-122"/>
              </a:rPr>
              <a:t>首先，我们先寻找被引用次数最多的论文。图变量</a:t>
            </a:r>
            <a:r>
              <a:rPr lang="en-US" altLang="zh-CN" sz="1200" dirty="0">
                <a:ea typeface="楷体_GB2312" pitchFamily="49" charset="-122"/>
              </a:rPr>
              <a:t>graph</a:t>
            </a:r>
            <a:r>
              <a:rPr lang="zh-CN" altLang="en-US" sz="1200" dirty="0">
                <a:ea typeface="楷体_GB2312" pitchFamily="49" charset="-122"/>
              </a:rPr>
              <a:t>通过调用</a:t>
            </a:r>
            <a:r>
              <a:rPr lang="en-US" altLang="zh-CN" sz="1200" dirty="0" err="1">
                <a:ea typeface="楷体_GB2312" pitchFamily="49" charset="-122"/>
              </a:rPr>
              <a:t>inDegrees</a:t>
            </a:r>
            <a:r>
              <a:rPr lang="zh-CN" altLang="en-US" sz="1200" dirty="0">
                <a:ea typeface="楷体_GB2312" pitchFamily="49" charset="-122"/>
              </a:rPr>
              <a:t>函数可得到</a:t>
            </a:r>
            <a:r>
              <a:rPr lang="en-US" altLang="zh-CN" sz="1200" dirty="0">
                <a:ea typeface="楷体_GB2312" pitchFamily="49" charset="-122"/>
              </a:rPr>
              <a:t>(</a:t>
            </a:r>
            <a:r>
              <a:rPr lang="zh-CN" altLang="en-US" sz="1200" dirty="0">
                <a:ea typeface="楷体_GB2312" pitchFamily="49" charset="-122"/>
              </a:rPr>
              <a:t>顶点</a:t>
            </a:r>
            <a:r>
              <a:rPr lang="en-US" altLang="zh-CN" sz="1200" dirty="0">
                <a:ea typeface="楷体_GB2312" pitchFamily="49" charset="-122"/>
              </a:rPr>
              <a:t>ID,</a:t>
            </a:r>
            <a:r>
              <a:rPr lang="zh-CN" altLang="en-US" sz="1200" dirty="0">
                <a:ea typeface="楷体_GB2312" pitchFamily="49" charset="-122"/>
              </a:rPr>
              <a:t>入度</a:t>
            </a:r>
            <a:r>
              <a:rPr lang="en-US" altLang="zh-CN" sz="1200" dirty="0">
                <a:ea typeface="楷体_GB2312" pitchFamily="49" charset="-122"/>
              </a:rPr>
              <a:t>)</a:t>
            </a:r>
            <a:r>
              <a:rPr lang="zh-CN" altLang="en-US" sz="1200" dirty="0">
                <a:ea typeface="楷体_GB2312" pitchFamily="49" charset="-122"/>
              </a:rPr>
              <a:t>的</a:t>
            </a:r>
            <a:r>
              <a:rPr lang="en-US" altLang="zh-CN" sz="1200" dirty="0" err="1">
                <a:ea typeface="楷体_GB2312" pitchFamily="49" charset="-122"/>
              </a:rPr>
              <a:t>VertexRDD</a:t>
            </a:r>
            <a:r>
              <a:rPr lang="zh-CN" altLang="en-US" sz="1200" dirty="0">
                <a:ea typeface="楷体_GB2312" pitchFamily="49" charset="-122"/>
              </a:rPr>
              <a:t>，使用</a:t>
            </a:r>
            <a:r>
              <a:rPr lang="en-US" altLang="zh-CN" sz="1200" dirty="0">
                <a:ea typeface="楷体_GB2312" pitchFamily="49" charset="-122"/>
              </a:rPr>
              <a:t>reduce</a:t>
            </a:r>
            <a:r>
              <a:rPr lang="zh-CN" altLang="en-US" sz="1200" dirty="0">
                <a:ea typeface="楷体_GB2312" pitchFamily="49" charset="-122"/>
              </a:rPr>
              <a:t>函数归并，选取入度大的顶点。</a:t>
            </a:r>
            <a:endParaRPr lang="en-US" altLang="zh-CN" sz="1200" dirty="0">
              <a:ea typeface="楷体_GB2312" pitchFamily="49" charset="-122"/>
            </a:endParaRPr>
          </a:p>
          <a:p>
            <a:pPr>
              <a:lnSpc>
                <a:spcPct val="150000"/>
              </a:lnSpc>
            </a:pPr>
            <a:r>
              <a:rPr lang="zh-CN" altLang="en-US" sz="1200" dirty="0">
                <a:ea typeface="楷体_GB2312" pitchFamily="49" charset="-122"/>
              </a:rPr>
              <a:t>结论所示：</a:t>
            </a:r>
            <a:r>
              <a:rPr lang="en-US" altLang="zh-CN" sz="1200" dirty="0">
                <a:ea typeface="楷体_GB2312" pitchFamily="49" charset="-122"/>
              </a:rPr>
              <a:t>ID</a:t>
            </a:r>
            <a:r>
              <a:rPr lang="zh-CN" altLang="en-US" sz="1200" dirty="0">
                <a:ea typeface="楷体_GB2312" pitchFamily="49" charset="-122"/>
              </a:rPr>
              <a:t>为</a:t>
            </a:r>
            <a:r>
              <a:rPr lang="en-US" altLang="zh-CN" sz="1200" dirty="0">
                <a:ea typeface="楷体_GB2312" pitchFamily="49" charset="-122"/>
              </a:rPr>
              <a:t>9711200</a:t>
            </a:r>
            <a:r>
              <a:rPr lang="zh-CN" altLang="en-US" sz="1200" dirty="0">
                <a:ea typeface="楷体_GB2312" pitchFamily="49" charset="-122"/>
              </a:rPr>
              <a:t>的论文被其他论文引用</a:t>
            </a:r>
            <a:r>
              <a:rPr lang="en-US" altLang="zh-CN" sz="1200" dirty="0">
                <a:ea typeface="楷体_GB2312" pitchFamily="49" charset="-122"/>
              </a:rPr>
              <a:t>2414</a:t>
            </a:r>
            <a:r>
              <a:rPr lang="zh-CN" altLang="en-US" sz="1200" dirty="0">
                <a:ea typeface="楷体_GB2312" pitchFamily="49" charset="-122"/>
              </a:rPr>
              <a:t>次，引用次数最多。</a:t>
            </a:r>
            <a:endParaRPr lang="en-US" altLang="zh-CN" sz="1200" dirty="0">
              <a:ea typeface="楷体_GB2312" pitchFamily="49" charset="-122"/>
            </a:endParaRPr>
          </a:p>
          <a:p>
            <a:pPr>
              <a:spcBef>
                <a:spcPct val="0"/>
              </a:spcBef>
              <a:buClrTx/>
              <a:buSzTx/>
              <a:buFontTx/>
              <a:buNone/>
              <a:defRPr/>
            </a:pPr>
            <a:endParaRPr lang="en-US" altLang="zh-CN" sz="1050" dirty="0">
              <a:ea typeface="楷体_GB2312" pitchFamily="49" charset="-122"/>
            </a:endParaRPr>
          </a:p>
          <a:p>
            <a:pPr>
              <a:spcBef>
                <a:spcPct val="0"/>
              </a:spcBef>
              <a:buClrTx/>
              <a:buSzTx/>
              <a:buFontTx/>
              <a:buNone/>
              <a:defRPr/>
            </a:pPr>
            <a:r>
              <a:rPr lang="zh-CN" altLang="en-US" sz="1200" dirty="0">
                <a:ea typeface="楷体_GB2312" pitchFamily="49" charset="-122"/>
              </a:rPr>
              <a:t>接下来，运用</a:t>
            </a:r>
            <a:r>
              <a:rPr lang="en-US" altLang="zh-CN" sz="1200" dirty="0">
                <a:ea typeface="楷体_GB2312" pitchFamily="49" charset="-122"/>
              </a:rPr>
              <a:t>graph</a:t>
            </a:r>
            <a:r>
              <a:rPr lang="zh-CN" altLang="en-US" sz="1200" dirty="0">
                <a:ea typeface="楷体_GB2312" pitchFamily="49" charset="-122"/>
              </a:rPr>
              <a:t>变量的</a:t>
            </a:r>
            <a:r>
              <a:rPr lang="en-US" altLang="zh-CN" sz="1200" dirty="0" err="1">
                <a:ea typeface="楷体_GB2312" pitchFamily="49" charset="-122"/>
              </a:rPr>
              <a:t>pageRank</a:t>
            </a:r>
            <a:r>
              <a:rPr lang="en-US" altLang="zh-CN" sz="1200" dirty="0">
                <a:ea typeface="楷体_GB2312" pitchFamily="49" charset="-122"/>
              </a:rPr>
              <a:t>()</a:t>
            </a:r>
            <a:r>
              <a:rPr lang="zh-CN" altLang="en-US" sz="1200" dirty="0">
                <a:ea typeface="楷体_GB2312" pitchFamily="49" charset="-122"/>
              </a:rPr>
              <a:t>函数返回一个新的</a:t>
            </a:r>
            <a:r>
              <a:rPr lang="en-US" altLang="zh-CN" sz="1200" dirty="0">
                <a:ea typeface="楷体_GB2312" pitchFamily="49" charset="-122"/>
              </a:rPr>
              <a:t>Graph</a:t>
            </a:r>
            <a:r>
              <a:rPr lang="zh-CN" altLang="en-US" sz="1200" dirty="0">
                <a:ea typeface="楷体_GB2312" pitchFamily="49" charset="-122"/>
              </a:rPr>
              <a:t>，原始的图</a:t>
            </a:r>
            <a:r>
              <a:rPr lang="en-US" altLang="zh-CN" sz="1200" dirty="0" err="1">
                <a:ea typeface="楷体_GB2312" pitchFamily="49" charset="-122"/>
              </a:rPr>
              <a:t>edgeListFile</a:t>
            </a:r>
            <a:r>
              <a:rPr lang="zh-CN" altLang="en-US" sz="1200" dirty="0">
                <a:ea typeface="楷体_GB2312" pitchFamily="49" charset="-122"/>
              </a:rPr>
              <a:t>给顶点属性赋予一个默认值</a:t>
            </a:r>
            <a:r>
              <a:rPr lang="en-US" altLang="zh-CN" sz="1200" dirty="0">
                <a:ea typeface="楷体_GB2312" pitchFamily="49" charset="-122"/>
              </a:rPr>
              <a:t>1</a:t>
            </a:r>
            <a:r>
              <a:rPr lang="zh-CN" altLang="en-US" sz="1200" dirty="0">
                <a:ea typeface="楷体_GB2312" pitchFamily="49" charset="-122"/>
              </a:rPr>
              <a:t>，参数</a:t>
            </a:r>
            <a:r>
              <a:rPr lang="en-US" altLang="zh-CN" sz="1200" dirty="0">
                <a:ea typeface="楷体_GB2312" pitchFamily="49" charset="-122"/>
              </a:rPr>
              <a:t>0.001</a:t>
            </a:r>
            <a:r>
              <a:rPr lang="zh-CN" altLang="en-US" sz="1200" dirty="0">
                <a:ea typeface="楷体_GB2312" pitchFamily="49" charset="-122"/>
              </a:rPr>
              <a:t>是为了平衡速度和最终结果准确度之间的一个容忍度数值。然后在结果集</a:t>
            </a:r>
            <a:r>
              <a:rPr lang="en-US" altLang="zh-CN" sz="1200" dirty="0">
                <a:ea typeface="楷体_GB2312" pitchFamily="49" charset="-122"/>
              </a:rPr>
              <a:t>v</a:t>
            </a:r>
            <a:r>
              <a:rPr lang="zh-CN" altLang="en-US" sz="1200" dirty="0">
                <a:ea typeface="楷体_GB2312" pitchFamily="49" charset="-122"/>
              </a:rPr>
              <a:t>上运行</a:t>
            </a:r>
            <a:r>
              <a:rPr lang="en-US" altLang="zh-CN" sz="1200" dirty="0">
                <a:ea typeface="楷体_GB2312" pitchFamily="49" charset="-122"/>
              </a:rPr>
              <a:t>reduce()</a:t>
            </a:r>
            <a:r>
              <a:rPr lang="zh-CN" altLang="en-US" sz="1200" dirty="0">
                <a:ea typeface="楷体_GB2312" pitchFamily="49" charset="-122"/>
              </a:rPr>
              <a:t>归并函数，找出</a:t>
            </a:r>
            <a:r>
              <a:rPr lang="en-US" altLang="zh-CN" sz="1200" dirty="0">
                <a:ea typeface="楷体_GB2312" pitchFamily="49" charset="-122"/>
              </a:rPr>
              <a:t>PR</a:t>
            </a:r>
            <a:r>
              <a:rPr lang="zh-CN" altLang="en-US" sz="1200" dirty="0">
                <a:ea typeface="楷体_GB2312" pitchFamily="49" charset="-122"/>
              </a:rPr>
              <a:t>值最高的顶点。</a:t>
            </a:r>
            <a:endParaRPr lang="en-US" altLang="zh-CN" sz="1200" dirty="0">
              <a:ea typeface="楷体_GB2312" pitchFamily="49" charset="-122"/>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zh-CN" altLang="en-US" sz="1200" dirty="0">
                <a:ea typeface="楷体_GB2312" pitchFamily="49" charset="-122"/>
              </a:rPr>
              <a:t>结果显示编号为</a:t>
            </a:r>
            <a:r>
              <a:rPr lang="en-US" altLang="zh-CN" sz="1200" dirty="0">
                <a:ea typeface="楷体_GB2312" pitchFamily="49" charset="-122"/>
              </a:rPr>
              <a:t>9207016</a:t>
            </a:r>
            <a:r>
              <a:rPr lang="zh-CN" altLang="en-US" sz="1200" dirty="0">
                <a:ea typeface="楷体_GB2312" pitchFamily="49" charset="-122"/>
              </a:rPr>
              <a:t>论文的</a:t>
            </a:r>
            <a:r>
              <a:rPr lang="en-US" altLang="zh-CN" sz="1200" dirty="0">
                <a:ea typeface="楷体_GB2312" pitchFamily="49" charset="-122"/>
              </a:rPr>
              <a:t>PageRank</a:t>
            </a:r>
            <a:r>
              <a:rPr lang="zh-CN" altLang="en-US" sz="1200" dirty="0">
                <a:ea typeface="楷体_GB2312" pitchFamily="49" charset="-122"/>
              </a:rPr>
              <a:t>值最高，是最具有影响力的论文。</a:t>
            </a:r>
            <a:endParaRPr lang="en-US" altLang="zh-CN" sz="1200" dirty="0">
              <a:ea typeface="楷体_GB2312" pitchFamily="49" charset="-122"/>
            </a:endParaRPr>
          </a:p>
          <a:p>
            <a:pPr marL="0" marR="0" lvl="0" indent="0" algn="l" defTabSz="914400" rtl="0" eaLnBrk="1" fontAlgn="auto" latinLnBrk="0" hangingPunct="1">
              <a:lnSpc>
                <a:spcPct val="100000"/>
              </a:lnSpc>
              <a:spcBef>
                <a:spcPct val="0"/>
              </a:spcBef>
              <a:spcAft>
                <a:spcPts val="0"/>
              </a:spcAft>
              <a:buClrTx/>
              <a:buSzTx/>
              <a:buFontTx/>
              <a:buNone/>
              <a:tabLst/>
              <a:defRPr/>
            </a:pPr>
            <a:r>
              <a:rPr lang="zh-CN" altLang="en-US" sz="1200" dirty="0">
                <a:ea typeface="楷体_GB2312" pitchFamily="49" charset="-122"/>
              </a:rPr>
              <a:t>接着实现个性化的</a:t>
            </a:r>
            <a:r>
              <a:rPr lang="en-US" altLang="zh-CN" sz="1200" dirty="0">
                <a:ea typeface="楷体_GB2312" pitchFamily="49" charset="-122"/>
              </a:rPr>
              <a:t>PageRank</a:t>
            </a:r>
            <a:r>
              <a:rPr lang="zh-CN" altLang="en-US" sz="1200" dirty="0">
                <a:ea typeface="楷体_GB2312" pitchFamily="49" charset="-122"/>
              </a:rPr>
              <a:t>。寻找对特定论文影响力最大的论文，以编号为</a:t>
            </a:r>
            <a:r>
              <a:rPr lang="en-US" altLang="zh-CN" sz="1200" dirty="0">
                <a:ea typeface="楷体_GB2312" pitchFamily="49" charset="-122"/>
              </a:rPr>
              <a:t>9207016</a:t>
            </a:r>
            <a:r>
              <a:rPr lang="zh-CN" altLang="en-US" sz="1200" dirty="0">
                <a:ea typeface="楷体_GB2312" pitchFamily="49" charset="-122"/>
              </a:rPr>
              <a:t>论文为例，我们找到了对其影响力最大的论文</a:t>
            </a:r>
            <a:r>
              <a:rPr lang="en-US" altLang="zh-CN" sz="1200">
                <a:ea typeface="楷体_GB2312" pitchFamily="49" charset="-122"/>
              </a:rPr>
              <a:t>9201015.</a:t>
            </a:r>
            <a:endParaRPr lang="zh-CN" altLang="en-US" sz="1200" dirty="0">
              <a:ea typeface="楷体_GB2312" pitchFamily="49" charset="-122"/>
            </a:endParaRPr>
          </a:p>
        </p:txBody>
      </p:sp>
      <p:sp>
        <p:nvSpPr>
          <p:cNvPr id="4" name="灯片编号占位符 3"/>
          <p:cNvSpPr>
            <a:spLocks noGrp="1"/>
          </p:cNvSpPr>
          <p:nvPr>
            <p:ph type="sldNum" sz="quarter" idx="5"/>
          </p:nvPr>
        </p:nvSpPr>
        <p:spPr/>
        <p:txBody>
          <a:bodyPr/>
          <a:lstStyle/>
          <a:p>
            <a:fld id="{6E0D5545-95D4-489F-B8ED-7EAFA774B567}" type="slidenum">
              <a:rPr lang="zh-CN" altLang="en-US" smtClean="0"/>
              <a:t>17</a:t>
            </a:fld>
            <a:endParaRPr lang="zh-CN" altLang="en-US"/>
          </a:p>
        </p:txBody>
      </p:sp>
    </p:spTree>
    <p:extLst>
      <p:ext uri="{BB962C8B-B14F-4D97-AF65-F5344CB8AC3E}">
        <p14:creationId xmlns:p14="http://schemas.microsoft.com/office/powerpoint/2010/main" val="41170363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50000"/>
              </a:lnSpc>
              <a:spcBef>
                <a:spcPct val="0"/>
              </a:spcBef>
              <a:buClrTx/>
              <a:buSzTx/>
              <a:buFontTx/>
              <a:buNone/>
            </a:pPr>
            <a:r>
              <a:rPr lang="zh-CN" altLang="en-US" sz="1200" dirty="0">
                <a:ea typeface="楷体_GB2312" pitchFamily="49" charset="-122"/>
              </a:rPr>
              <a:t>我们使用三台安装有</a:t>
            </a:r>
            <a:r>
              <a:rPr lang="en-US" altLang="zh-CN" sz="1200" dirty="0">
                <a:ea typeface="楷体_GB2312" pitchFamily="49" charset="-122"/>
              </a:rPr>
              <a:t>Ubuntu16.04</a:t>
            </a:r>
            <a:r>
              <a:rPr lang="zh-CN" altLang="en-US" sz="1200" dirty="0">
                <a:ea typeface="楷体_GB2312" pitchFamily="49" charset="-122"/>
              </a:rPr>
              <a:t>操作系统的机器组成集群，一台作为</a:t>
            </a:r>
            <a:r>
              <a:rPr lang="en-US" altLang="zh-CN" sz="1200" dirty="0">
                <a:ea typeface="楷体_GB2312" pitchFamily="49" charset="-122"/>
              </a:rPr>
              <a:t>master</a:t>
            </a:r>
            <a:r>
              <a:rPr lang="zh-CN" altLang="en-US" sz="1200" dirty="0">
                <a:ea typeface="楷体_GB2312" pitchFamily="49" charset="-122"/>
              </a:rPr>
              <a:t>，两台作为</a:t>
            </a:r>
            <a:r>
              <a:rPr lang="en-US" altLang="zh-CN" sz="1200" dirty="0">
                <a:ea typeface="楷体_GB2312" pitchFamily="49" charset="-122"/>
              </a:rPr>
              <a:t>slave</a:t>
            </a:r>
            <a:r>
              <a:rPr lang="zh-CN" altLang="en-US" sz="1200" dirty="0">
                <a:ea typeface="楷体_GB2312" pitchFamily="49" charset="-122"/>
              </a:rPr>
              <a:t>。</a:t>
            </a:r>
            <a:endParaRPr lang="en-US" altLang="zh-CN" sz="1200" dirty="0">
              <a:ea typeface="楷体_GB2312" pitchFamily="49" charset="-122"/>
            </a:endParaRPr>
          </a:p>
          <a:p>
            <a:pPr>
              <a:lnSpc>
                <a:spcPct val="150000"/>
              </a:lnSpc>
              <a:spcBef>
                <a:spcPct val="0"/>
              </a:spcBef>
              <a:buClrTx/>
              <a:buSzTx/>
              <a:buFontTx/>
              <a:buNone/>
            </a:pPr>
            <a:r>
              <a:rPr lang="zh-CN" altLang="en-US" sz="1200" dirty="0">
                <a:ea typeface="楷体_GB2312" pitchFamily="49" charset="-122"/>
              </a:rPr>
              <a:t>配置好集群后启动服务，</a:t>
            </a:r>
            <a:r>
              <a:rPr lang="en-US" altLang="zh-CN" sz="1200" dirty="0">
                <a:ea typeface="楷体_GB2312" pitchFamily="49" charset="-122"/>
              </a:rPr>
              <a:t>//</a:t>
            </a:r>
            <a:r>
              <a:rPr lang="zh-CN" altLang="en-US" sz="1200" dirty="0">
                <a:ea typeface="楷体_GB2312" pitchFamily="49" charset="-122"/>
              </a:rPr>
              <a:t>可以看到我们的两台</a:t>
            </a:r>
            <a:r>
              <a:rPr lang="en-US" altLang="zh-CN" sz="1200" dirty="0">
                <a:ea typeface="楷体_GB2312" pitchFamily="49" charset="-122"/>
              </a:rPr>
              <a:t>slave</a:t>
            </a:r>
            <a:r>
              <a:rPr lang="zh-CN" altLang="en-US" sz="1200" dirty="0">
                <a:ea typeface="楷体_GB2312" pitchFamily="49" charset="-122"/>
              </a:rPr>
              <a:t>不太平衡，一台是</a:t>
            </a:r>
            <a:r>
              <a:rPr lang="en-US" altLang="zh-CN" sz="1200" dirty="0">
                <a:ea typeface="楷体_GB2312" pitchFamily="49" charset="-122"/>
              </a:rPr>
              <a:t>12</a:t>
            </a:r>
            <a:r>
              <a:rPr lang="zh-CN" altLang="en-US" sz="1200" dirty="0">
                <a:ea typeface="楷体_GB2312" pitchFamily="49" charset="-122"/>
              </a:rPr>
              <a:t>个核，一台是</a:t>
            </a:r>
            <a:r>
              <a:rPr lang="en-US" altLang="zh-CN" sz="1200" dirty="0">
                <a:ea typeface="楷体_GB2312" pitchFamily="49" charset="-122"/>
              </a:rPr>
              <a:t>4</a:t>
            </a:r>
            <a:r>
              <a:rPr lang="zh-CN" altLang="en-US" sz="1200" dirty="0">
                <a:ea typeface="楷体_GB2312" pitchFamily="49" charset="-122"/>
              </a:rPr>
              <a:t>个核</a:t>
            </a:r>
          </a:p>
        </p:txBody>
      </p:sp>
      <p:sp>
        <p:nvSpPr>
          <p:cNvPr id="4" name="灯片编号占位符 3"/>
          <p:cNvSpPr>
            <a:spLocks noGrp="1"/>
          </p:cNvSpPr>
          <p:nvPr>
            <p:ph type="sldNum" sz="quarter" idx="5"/>
          </p:nvPr>
        </p:nvSpPr>
        <p:spPr/>
        <p:txBody>
          <a:bodyPr/>
          <a:lstStyle/>
          <a:p>
            <a:fld id="{6E0D5545-95D4-489F-B8ED-7EAFA774B567}" type="slidenum">
              <a:rPr lang="zh-CN" altLang="en-US" smtClean="0"/>
              <a:t>18</a:t>
            </a:fld>
            <a:endParaRPr lang="zh-CN" altLang="en-US"/>
          </a:p>
        </p:txBody>
      </p:sp>
    </p:spTree>
    <p:extLst>
      <p:ext uri="{BB962C8B-B14F-4D97-AF65-F5344CB8AC3E}">
        <p14:creationId xmlns:p14="http://schemas.microsoft.com/office/powerpoint/2010/main" val="318670424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nSpc>
                <a:spcPct val="150000"/>
              </a:lnSpc>
              <a:spcBef>
                <a:spcPct val="0"/>
              </a:spcBef>
              <a:buClrTx/>
              <a:buSzTx/>
              <a:buFontTx/>
              <a:buNone/>
            </a:pPr>
            <a:endParaRPr lang="zh-CN" altLang="en-US" sz="1200" dirty="0">
              <a:ea typeface="楷体_GB2312" pitchFamily="49" charset="-122"/>
            </a:endParaRPr>
          </a:p>
        </p:txBody>
      </p:sp>
      <p:sp>
        <p:nvSpPr>
          <p:cNvPr id="4" name="灯片编号占位符 3"/>
          <p:cNvSpPr>
            <a:spLocks noGrp="1"/>
          </p:cNvSpPr>
          <p:nvPr>
            <p:ph type="sldNum" sz="quarter" idx="5"/>
          </p:nvPr>
        </p:nvSpPr>
        <p:spPr/>
        <p:txBody>
          <a:bodyPr/>
          <a:lstStyle/>
          <a:p>
            <a:fld id="{6E0D5545-95D4-489F-B8ED-7EAFA774B567}" type="slidenum">
              <a:rPr lang="zh-CN" altLang="en-US" smtClean="0"/>
              <a:t>19</a:t>
            </a:fld>
            <a:endParaRPr lang="zh-CN" altLang="en-US"/>
          </a:p>
        </p:txBody>
      </p:sp>
    </p:spTree>
    <p:extLst>
      <p:ext uri="{BB962C8B-B14F-4D97-AF65-F5344CB8AC3E}">
        <p14:creationId xmlns:p14="http://schemas.microsoft.com/office/powerpoint/2010/main" val="166094520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 Id="rId5" Type="http://schemas.openxmlformats.org/officeDocument/2006/relationships/image" Target="../media/image4.png"/><Relationship Id="rId4" Type="http://schemas.openxmlformats.org/officeDocument/2006/relationships/image" Target="../media/image3.png"/></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6.pn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7.png"/></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8.png"/></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 Id="rId4" Type="http://schemas.openxmlformats.org/officeDocument/2006/relationships/image" Target="../media/image3.pn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5.png"/><Relationship Id="rId1" Type="http://schemas.openxmlformats.org/officeDocument/2006/relationships/slideMaster" Target="../slideMasters/slideMaster1.xml"/><Relationship Id="rId5" Type="http://schemas.openxmlformats.org/officeDocument/2006/relationships/image" Target="../media/image3.png"/><Relationship Id="rId4" Type="http://schemas.openxmlformats.org/officeDocument/2006/relationships/image" Target="../media/image9.png"/></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image" Target="../media/image1.png"/><Relationship Id="rId1" Type="http://schemas.openxmlformats.org/officeDocument/2006/relationships/slideMaster" Target="../slideMasters/slideMaster1.xml"/><Relationship Id="rId4" Type="http://schemas.openxmlformats.org/officeDocument/2006/relationships/image" Target="../media/image4.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1.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Master" Target="../slideMasters/slideMaster2.xml"/><Relationship Id="rId4" Type="http://schemas.openxmlformats.org/officeDocument/2006/relationships/image" Target="../media/image13.png"/></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封面">
    <p:spTree>
      <p:nvGrpSpPr>
        <p:cNvPr id="1" name=""/>
        <p:cNvGrpSpPr/>
        <p:nvPr/>
      </p:nvGrpSpPr>
      <p:grpSpPr>
        <a:xfrm>
          <a:off x="0" y="0"/>
          <a:ext cx="0" cy="0"/>
          <a:chOff x="0" y="0"/>
          <a:chExt cx="0" cy="0"/>
        </a:xfrm>
      </p:grpSpPr>
      <p:pic>
        <p:nvPicPr>
          <p:cNvPr id="8" name="图片 7" descr="图片包含 建筑物&#10;&#10;自动生成的说明">
            <a:extLst>
              <a:ext uri="{FF2B5EF4-FFF2-40B4-BE49-F238E27FC236}">
                <a16:creationId xmlns:a16="http://schemas.microsoft.com/office/drawing/2014/main" id="{DC463E02-403D-4EDF-904F-C4102C9C3D8E}"/>
              </a:ext>
            </a:extLst>
          </p:cNvPr>
          <p:cNvPicPr>
            <a:picLocks noChangeAspect="1"/>
          </p:cNvPicPr>
          <p:nvPr userDrawn="1"/>
        </p:nvPicPr>
        <p:blipFill>
          <a:blip r:embed="rId2">
            <a:duotone>
              <a:prstClr val="black"/>
              <a:schemeClr val="accent1">
                <a:tint val="45000"/>
                <a:satMod val="400000"/>
              </a:schemeClr>
            </a:duotone>
            <a:alphaModFix amt="5000"/>
            <a:extLst>
              <a:ext uri="{28A0092B-C50C-407E-A947-70E740481C1C}">
                <a14:useLocalDpi xmlns:a14="http://schemas.microsoft.com/office/drawing/2010/main" val="0"/>
              </a:ext>
            </a:extLst>
          </a:blip>
          <a:stretch>
            <a:fillRect/>
          </a:stretch>
        </p:blipFill>
        <p:spPr>
          <a:xfrm>
            <a:off x="-50417" y="2900149"/>
            <a:ext cx="12292835" cy="3957851"/>
          </a:xfrm>
          <a:prstGeom prst="rect">
            <a:avLst/>
          </a:prstGeom>
        </p:spPr>
      </p:pic>
      <p:pic>
        <p:nvPicPr>
          <p:cNvPr id="10" name="图片 9">
            <a:extLst>
              <a:ext uri="{FF2B5EF4-FFF2-40B4-BE49-F238E27FC236}">
                <a16:creationId xmlns:a16="http://schemas.microsoft.com/office/drawing/2014/main" id="{E72915E0-7E7B-4E91-A2E6-50DB32FFA4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2913" y="51177"/>
            <a:ext cx="2169174" cy="713098"/>
          </a:xfrm>
          <a:prstGeom prst="rect">
            <a:avLst/>
          </a:prstGeom>
        </p:spPr>
      </p:pic>
      <p:sp>
        <p:nvSpPr>
          <p:cNvPr id="22" name="标题 1">
            <a:extLst>
              <a:ext uri="{FF2B5EF4-FFF2-40B4-BE49-F238E27FC236}">
                <a16:creationId xmlns:a16="http://schemas.microsoft.com/office/drawing/2014/main" id="{9AF74CDA-19DD-45C1-88FF-2379736830CB}"/>
              </a:ext>
            </a:extLst>
          </p:cNvPr>
          <p:cNvSpPr>
            <a:spLocks noGrp="1"/>
          </p:cNvSpPr>
          <p:nvPr>
            <p:ph type="title" hasCustomPrompt="1"/>
          </p:nvPr>
        </p:nvSpPr>
        <p:spPr>
          <a:xfrm>
            <a:off x="1069561" y="2016174"/>
            <a:ext cx="10052879" cy="1060855"/>
          </a:xfrm>
          <a:prstGeom prst="rect">
            <a:avLst/>
          </a:prstGeom>
        </p:spPr>
        <p:txBody>
          <a:bodyPr anchor="ctr">
            <a:noAutofit/>
          </a:bodyPr>
          <a:lstStyle>
            <a:lvl1pPr algn="ctr">
              <a:defRPr sz="5400" b="1">
                <a:solidFill>
                  <a:schemeClr val="accent1"/>
                </a:solidFill>
              </a:defRPr>
            </a:lvl1pPr>
          </a:lstStyle>
          <a:p>
            <a:r>
              <a:rPr lang="zh-CN" altLang="en-US" dirty="0"/>
              <a:t>单击此处编辑标题样式</a:t>
            </a:r>
          </a:p>
        </p:txBody>
      </p:sp>
      <p:sp>
        <p:nvSpPr>
          <p:cNvPr id="26" name="内容占位符 25">
            <a:extLst>
              <a:ext uri="{FF2B5EF4-FFF2-40B4-BE49-F238E27FC236}">
                <a16:creationId xmlns:a16="http://schemas.microsoft.com/office/drawing/2014/main" id="{981273AB-3D30-4A7E-951D-B80D3185213B}"/>
              </a:ext>
            </a:extLst>
          </p:cNvPr>
          <p:cNvSpPr>
            <a:spLocks noGrp="1"/>
          </p:cNvSpPr>
          <p:nvPr>
            <p:ph sz="quarter" idx="10" hasCustomPrompt="1"/>
          </p:nvPr>
        </p:nvSpPr>
        <p:spPr>
          <a:xfrm>
            <a:off x="4644345" y="5196924"/>
            <a:ext cx="2903311" cy="454025"/>
          </a:xfrm>
          <a:prstGeom prst="rect">
            <a:avLst/>
          </a:prstGeom>
        </p:spPr>
        <p:txBody>
          <a:bodyPr anchor="ctr"/>
          <a:lstStyle>
            <a:lvl1pPr marL="0" indent="0" algn="ctr">
              <a:lnSpc>
                <a:spcPct val="100000"/>
              </a:lnSpc>
              <a:buNone/>
              <a:defRPr sz="2400">
                <a:solidFill>
                  <a:schemeClr val="accent2"/>
                </a:solidFill>
              </a:defRPr>
            </a:lvl1pPr>
          </a:lstStyle>
          <a:p>
            <a:pPr lvl="0"/>
            <a:fld id="{DE506FFD-8B27-444A-964F-E64D0BB3DAF0}" type="datetime2">
              <a:rPr lang="zh-CN" altLang="en-US" smtClean="0"/>
              <a:t>2019年1月28日</a:t>
            </a:fld>
            <a:endParaRPr lang="zh-CN" altLang="en-US" dirty="0"/>
          </a:p>
        </p:txBody>
      </p:sp>
      <p:sp>
        <p:nvSpPr>
          <p:cNvPr id="32" name="文本占位符 31">
            <a:extLst>
              <a:ext uri="{FF2B5EF4-FFF2-40B4-BE49-F238E27FC236}">
                <a16:creationId xmlns:a16="http://schemas.microsoft.com/office/drawing/2014/main" id="{F905EEBF-8ACE-4D30-A4F5-C5796F8343A2}"/>
              </a:ext>
            </a:extLst>
          </p:cNvPr>
          <p:cNvSpPr>
            <a:spLocks noGrp="1"/>
          </p:cNvSpPr>
          <p:nvPr>
            <p:ph type="body" sz="quarter" idx="11"/>
          </p:nvPr>
        </p:nvSpPr>
        <p:spPr>
          <a:xfrm>
            <a:off x="4034910" y="4407403"/>
            <a:ext cx="4122181" cy="598488"/>
          </a:xfrm>
          <a:prstGeom prst="rect">
            <a:avLst/>
          </a:prstGeom>
        </p:spPr>
        <p:txBody>
          <a:bodyPr anchor="ctr"/>
          <a:lstStyle>
            <a:lvl1pPr marL="0" indent="0" algn="ctr">
              <a:lnSpc>
                <a:spcPct val="100000"/>
              </a:lnSpc>
              <a:buNone/>
              <a:defRPr sz="3200" b="1">
                <a:solidFill>
                  <a:schemeClr val="accent2"/>
                </a:solidFill>
              </a:defRPr>
            </a:lvl1pPr>
          </a:lstStyle>
          <a:p>
            <a:pPr lvl="0"/>
            <a:endParaRPr lang="zh-CN" altLang="en-US" dirty="0"/>
          </a:p>
        </p:txBody>
      </p:sp>
      <p:pic>
        <p:nvPicPr>
          <p:cNvPr id="35" name="图片 34">
            <a:extLst>
              <a:ext uri="{FF2B5EF4-FFF2-40B4-BE49-F238E27FC236}">
                <a16:creationId xmlns:a16="http://schemas.microsoft.com/office/drawing/2014/main" id="{CE9FF532-F6D9-45BD-B501-EEC1CB82C010}"/>
              </a:ext>
            </a:extLst>
          </p:cNvPr>
          <p:cNvPicPr>
            <a:picLocks noChangeAspect="1"/>
          </p:cNvPicPr>
          <p:nvPr userDrawn="1"/>
        </p:nvPicPr>
        <p:blipFill rotWithShape="1">
          <a:blip r:embed="rId4" cstate="print"/>
          <a:srcRect l="74359" r="1346"/>
          <a:stretch/>
        </p:blipFill>
        <p:spPr>
          <a:xfrm>
            <a:off x="8870172" y="274183"/>
            <a:ext cx="3002280" cy="411617"/>
          </a:xfrm>
          <a:prstGeom prst="rect">
            <a:avLst/>
          </a:prstGeom>
        </p:spPr>
      </p:pic>
      <p:grpSp>
        <p:nvGrpSpPr>
          <p:cNvPr id="2" name="组合 1">
            <a:extLst>
              <a:ext uri="{FF2B5EF4-FFF2-40B4-BE49-F238E27FC236}">
                <a16:creationId xmlns:a16="http://schemas.microsoft.com/office/drawing/2014/main" id="{AF7A6D04-2810-44D7-A07D-0AA2596107F1}"/>
              </a:ext>
            </a:extLst>
          </p:cNvPr>
          <p:cNvGrpSpPr/>
          <p:nvPr userDrawn="1"/>
        </p:nvGrpSpPr>
        <p:grpSpPr>
          <a:xfrm>
            <a:off x="3352562" y="6244170"/>
            <a:ext cx="5486876" cy="406590"/>
            <a:chOff x="3352562" y="6073254"/>
            <a:chExt cx="5486876" cy="406590"/>
          </a:xfrm>
        </p:grpSpPr>
        <p:pic>
          <p:nvPicPr>
            <p:cNvPr id="18" name="图片 17">
              <a:extLst>
                <a:ext uri="{FF2B5EF4-FFF2-40B4-BE49-F238E27FC236}">
                  <a16:creationId xmlns:a16="http://schemas.microsoft.com/office/drawing/2014/main" id="{AA839E5E-CB67-421E-974F-278CCBCFB8C5}"/>
                </a:ext>
              </a:extLst>
            </p:cNvPr>
            <p:cNvPicPr>
              <a:picLocks noChangeAspect="1"/>
            </p:cNvPicPr>
            <p:nvPr userDrawn="1"/>
          </p:nvPicPr>
          <p:blipFill rotWithShape="1">
            <a:blip r:embed="rId5">
              <a:alphaModFix amt="35000"/>
            </a:blip>
            <a:srcRect t="9831" b="36385"/>
            <a:stretch/>
          </p:blipFill>
          <p:spPr>
            <a:xfrm>
              <a:off x="3352562" y="6073254"/>
              <a:ext cx="5486876" cy="406590"/>
            </a:xfrm>
            <a:prstGeom prst="rect">
              <a:avLst/>
            </a:prstGeom>
          </p:spPr>
        </p:pic>
        <p:sp>
          <p:nvSpPr>
            <p:cNvPr id="37" name="椭圆 36">
              <a:extLst>
                <a:ext uri="{FF2B5EF4-FFF2-40B4-BE49-F238E27FC236}">
                  <a16:creationId xmlns:a16="http://schemas.microsoft.com/office/drawing/2014/main" id="{53D809C0-A4EF-44AF-AECA-4A85E4BA2C9D}"/>
                </a:ext>
              </a:extLst>
            </p:cNvPr>
            <p:cNvSpPr/>
            <p:nvPr userDrawn="1"/>
          </p:nvSpPr>
          <p:spPr>
            <a:xfrm>
              <a:off x="6051000" y="6259222"/>
              <a:ext cx="90000" cy="900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cxnSp>
        <p:nvCxnSpPr>
          <p:cNvPr id="12" name="直接连接符 11">
            <a:extLst>
              <a:ext uri="{FF2B5EF4-FFF2-40B4-BE49-F238E27FC236}">
                <a16:creationId xmlns:a16="http://schemas.microsoft.com/office/drawing/2014/main" id="{F6E58E8B-64DD-4CB6-9A0A-016E581D3E4C}"/>
              </a:ext>
            </a:extLst>
          </p:cNvPr>
          <p:cNvCxnSpPr/>
          <p:nvPr userDrawn="1"/>
        </p:nvCxnSpPr>
        <p:spPr>
          <a:xfrm>
            <a:off x="2046000" y="1712549"/>
            <a:ext cx="810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cxnSp>
        <p:nvCxnSpPr>
          <p:cNvPr id="13" name="直接连接符 12">
            <a:extLst>
              <a:ext uri="{FF2B5EF4-FFF2-40B4-BE49-F238E27FC236}">
                <a16:creationId xmlns:a16="http://schemas.microsoft.com/office/drawing/2014/main" id="{443D3B54-A2E0-47EA-82F0-8A5C219B17CC}"/>
              </a:ext>
            </a:extLst>
          </p:cNvPr>
          <p:cNvCxnSpPr/>
          <p:nvPr userDrawn="1"/>
        </p:nvCxnSpPr>
        <p:spPr>
          <a:xfrm>
            <a:off x="2046000" y="3428810"/>
            <a:ext cx="8100000" cy="0"/>
          </a:xfrm>
          <a:prstGeom prst="line">
            <a:avLst/>
          </a:prstGeom>
          <a:ln>
            <a:solidFill>
              <a:schemeClr val="accent6"/>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63492593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封面2">
    <p:spTree>
      <p:nvGrpSpPr>
        <p:cNvPr id="1" name=""/>
        <p:cNvGrpSpPr/>
        <p:nvPr/>
      </p:nvGrpSpPr>
      <p:grpSpPr>
        <a:xfrm>
          <a:off x="0" y="0"/>
          <a:ext cx="0" cy="0"/>
          <a:chOff x="0" y="0"/>
          <a:chExt cx="0" cy="0"/>
        </a:xfrm>
      </p:grpSpPr>
      <p:sp>
        <p:nvSpPr>
          <p:cNvPr id="4" name="图片占位符 3">
            <a:extLst>
              <a:ext uri="{FF2B5EF4-FFF2-40B4-BE49-F238E27FC236}">
                <a16:creationId xmlns:a16="http://schemas.microsoft.com/office/drawing/2014/main" id="{ECA0A7A8-52A5-4508-9B7C-8E9F070AF3A8}"/>
              </a:ext>
            </a:extLst>
          </p:cNvPr>
          <p:cNvSpPr>
            <a:spLocks noGrp="1"/>
          </p:cNvSpPr>
          <p:nvPr>
            <p:ph type="pic" sz="quarter" idx="12"/>
          </p:nvPr>
        </p:nvSpPr>
        <p:spPr>
          <a:xfrm>
            <a:off x="0" y="749300"/>
            <a:ext cx="12203394" cy="3191932"/>
          </a:xfrm>
          <a:prstGeom prst="rect">
            <a:avLst/>
          </a:prstGeom>
        </p:spPr>
        <p:txBody>
          <a:bodyPr/>
          <a:lstStyle/>
          <a:p>
            <a:endParaRPr lang="zh-CN" altLang="en-US"/>
          </a:p>
        </p:txBody>
      </p:sp>
      <p:pic>
        <p:nvPicPr>
          <p:cNvPr id="8" name="图片 7" descr="图片包含 建筑物&#10;&#10;自动生成的说明">
            <a:extLst>
              <a:ext uri="{FF2B5EF4-FFF2-40B4-BE49-F238E27FC236}">
                <a16:creationId xmlns:a16="http://schemas.microsoft.com/office/drawing/2014/main" id="{DC463E02-403D-4EDF-904F-C4102C9C3D8E}"/>
              </a:ext>
            </a:extLst>
          </p:cNvPr>
          <p:cNvPicPr>
            <a:picLocks noChangeAspect="1"/>
          </p:cNvPicPr>
          <p:nvPr userDrawn="1"/>
        </p:nvPicPr>
        <p:blipFill>
          <a:blip r:embed="rId2">
            <a:duotone>
              <a:prstClr val="black"/>
              <a:schemeClr val="accent1">
                <a:tint val="45000"/>
                <a:satMod val="400000"/>
              </a:schemeClr>
            </a:duotone>
            <a:alphaModFix amt="5000"/>
            <a:extLst>
              <a:ext uri="{28A0092B-C50C-407E-A947-70E740481C1C}">
                <a14:useLocalDpi xmlns:a14="http://schemas.microsoft.com/office/drawing/2010/main" val="0"/>
              </a:ext>
            </a:extLst>
          </a:blip>
          <a:stretch>
            <a:fillRect/>
          </a:stretch>
        </p:blipFill>
        <p:spPr>
          <a:xfrm>
            <a:off x="-50417" y="2900149"/>
            <a:ext cx="12292835" cy="3957851"/>
          </a:xfrm>
          <a:prstGeom prst="rect">
            <a:avLst/>
          </a:prstGeom>
        </p:spPr>
      </p:pic>
      <p:pic>
        <p:nvPicPr>
          <p:cNvPr id="10" name="图片 9">
            <a:extLst>
              <a:ext uri="{FF2B5EF4-FFF2-40B4-BE49-F238E27FC236}">
                <a16:creationId xmlns:a16="http://schemas.microsoft.com/office/drawing/2014/main" id="{E72915E0-7E7B-4E91-A2E6-50DB32FFA42D}"/>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222913" y="51177"/>
            <a:ext cx="2169174" cy="713098"/>
          </a:xfrm>
          <a:prstGeom prst="rect">
            <a:avLst/>
          </a:prstGeom>
        </p:spPr>
      </p:pic>
      <p:sp>
        <p:nvSpPr>
          <p:cNvPr id="22" name="标题 1">
            <a:extLst>
              <a:ext uri="{FF2B5EF4-FFF2-40B4-BE49-F238E27FC236}">
                <a16:creationId xmlns:a16="http://schemas.microsoft.com/office/drawing/2014/main" id="{9AF74CDA-19DD-45C1-88FF-2379736830CB}"/>
              </a:ext>
            </a:extLst>
          </p:cNvPr>
          <p:cNvSpPr>
            <a:spLocks noGrp="1"/>
          </p:cNvSpPr>
          <p:nvPr>
            <p:ph type="title" hasCustomPrompt="1"/>
          </p:nvPr>
        </p:nvSpPr>
        <p:spPr>
          <a:xfrm>
            <a:off x="1069561" y="3383857"/>
            <a:ext cx="10052879" cy="1060855"/>
          </a:xfrm>
          <a:prstGeom prst="rect">
            <a:avLst/>
          </a:prstGeom>
          <a:solidFill>
            <a:schemeClr val="bg1"/>
          </a:solidFill>
          <a:effectLst>
            <a:outerShdw blurRad="50800" dist="38100" dir="2700000" algn="tl" rotWithShape="0">
              <a:prstClr val="black">
                <a:alpha val="40000"/>
              </a:prstClr>
            </a:outerShdw>
          </a:effectLst>
        </p:spPr>
        <p:txBody>
          <a:bodyPr anchor="ctr">
            <a:noAutofit/>
          </a:bodyPr>
          <a:lstStyle>
            <a:lvl1pPr algn="ctr">
              <a:defRPr sz="5400" b="1">
                <a:solidFill>
                  <a:schemeClr val="accent1"/>
                </a:solidFill>
              </a:defRPr>
            </a:lvl1pPr>
          </a:lstStyle>
          <a:p>
            <a:r>
              <a:rPr lang="zh-CN" altLang="en-US" dirty="0"/>
              <a:t>单击此处编辑标题样式</a:t>
            </a:r>
          </a:p>
        </p:txBody>
      </p:sp>
      <p:sp>
        <p:nvSpPr>
          <p:cNvPr id="26" name="内容占位符 25">
            <a:extLst>
              <a:ext uri="{FF2B5EF4-FFF2-40B4-BE49-F238E27FC236}">
                <a16:creationId xmlns:a16="http://schemas.microsoft.com/office/drawing/2014/main" id="{981273AB-3D30-4A7E-951D-B80D3185213B}"/>
              </a:ext>
            </a:extLst>
          </p:cNvPr>
          <p:cNvSpPr>
            <a:spLocks noGrp="1"/>
          </p:cNvSpPr>
          <p:nvPr>
            <p:ph sz="quarter" idx="10" hasCustomPrompt="1"/>
          </p:nvPr>
        </p:nvSpPr>
        <p:spPr>
          <a:xfrm>
            <a:off x="4644345" y="5798690"/>
            <a:ext cx="2903311" cy="454025"/>
          </a:xfrm>
          <a:prstGeom prst="rect">
            <a:avLst/>
          </a:prstGeom>
        </p:spPr>
        <p:txBody>
          <a:bodyPr anchor="ctr"/>
          <a:lstStyle>
            <a:lvl1pPr marL="0" indent="0" algn="ctr">
              <a:lnSpc>
                <a:spcPct val="100000"/>
              </a:lnSpc>
              <a:buNone/>
              <a:defRPr sz="2400">
                <a:solidFill>
                  <a:schemeClr val="accent2"/>
                </a:solidFill>
              </a:defRPr>
            </a:lvl1pPr>
          </a:lstStyle>
          <a:p>
            <a:pPr lvl="0"/>
            <a:fld id="{C6124F18-99FF-4E25-B026-C95B196756F6}" type="datetime2">
              <a:rPr lang="zh-CN" altLang="en-US" smtClean="0"/>
              <a:t>2019年1月28日</a:t>
            </a:fld>
            <a:endParaRPr lang="zh-CN" altLang="en-US" dirty="0"/>
          </a:p>
        </p:txBody>
      </p:sp>
      <p:sp>
        <p:nvSpPr>
          <p:cNvPr id="32" name="文本占位符 31">
            <a:extLst>
              <a:ext uri="{FF2B5EF4-FFF2-40B4-BE49-F238E27FC236}">
                <a16:creationId xmlns:a16="http://schemas.microsoft.com/office/drawing/2014/main" id="{F905EEBF-8ACE-4D30-A4F5-C5796F8343A2}"/>
              </a:ext>
            </a:extLst>
          </p:cNvPr>
          <p:cNvSpPr>
            <a:spLocks noGrp="1"/>
          </p:cNvSpPr>
          <p:nvPr>
            <p:ph type="body" sz="quarter" idx="11"/>
          </p:nvPr>
        </p:nvSpPr>
        <p:spPr>
          <a:xfrm>
            <a:off x="4034910" y="5052868"/>
            <a:ext cx="4122181" cy="598488"/>
          </a:xfrm>
          <a:prstGeom prst="rect">
            <a:avLst/>
          </a:prstGeom>
        </p:spPr>
        <p:txBody>
          <a:bodyPr anchor="ctr"/>
          <a:lstStyle>
            <a:lvl1pPr marL="0" indent="0" algn="ctr">
              <a:lnSpc>
                <a:spcPct val="100000"/>
              </a:lnSpc>
              <a:buNone/>
              <a:defRPr sz="3200" b="1">
                <a:solidFill>
                  <a:schemeClr val="accent2"/>
                </a:solidFill>
              </a:defRPr>
            </a:lvl1pPr>
          </a:lstStyle>
          <a:p>
            <a:pPr lvl="0"/>
            <a:endParaRPr lang="zh-CN" altLang="en-US" dirty="0"/>
          </a:p>
        </p:txBody>
      </p:sp>
      <p:pic>
        <p:nvPicPr>
          <p:cNvPr id="35" name="图片 34">
            <a:extLst>
              <a:ext uri="{FF2B5EF4-FFF2-40B4-BE49-F238E27FC236}">
                <a16:creationId xmlns:a16="http://schemas.microsoft.com/office/drawing/2014/main" id="{CE9FF532-F6D9-45BD-B501-EEC1CB82C010}"/>
              </a:ext>
            </a:extLst>
          </p:cNvPr>
          <p:cNvPicPr>
            <a:picLocks noChangeAspect="1"/>
          </p:cNvPicPr>
          <p:nvPr userDrawn="1"/>
        </p:nvPicPr>
        <p:blipFill rotWithShape="1">
          <a:blip r:embed="rId4" cstate="print"/>
          <a:srcRect l="74359" r="1346"/>
          <a:stretch/>
        </p:blipFill>
        <p:spPr>
          <a:xfrm>
            <a:off x="8870172" y="274183"/>
            <a:ext cx="3002280" cy="411617"/>
          </a:xfrm>
          <a:prstGeom prst="rect">
            <a:avLst/>
          </a:prstGeom>
        </p:spPr>
      </p:pic>
      <p:grpSp>
        <p:nvGrpSpPr>
          <p:cNvPr id="2" name="组合 1">
            <a:extLst>
              <a:ext uri="{FF2B5EF4-FFF2-40B4-BE49-F238E27FC236}">
                <a16:creationId xmlns:a16="http://schemas.microsoft.com/office/drawing/2014/main" id="{3E0947F5-F302-4DA0-B1F5-30EE10CF1F22}"/>
              </a:ext>
            </a:extLst>
          </p:cNvPr>
          <p:cNvGrpSpPr/>
          <p:nvPr userDrawn="1"/>
        </p:nvGrpSpPr>
        <p:grpSpPr>
          <a:xfrm>
            <a:off x="3352562" y="6252715"/>
            <a:ext cx="5486876" cy="406590"/>
            <a:chOff x="3352562" y="6073254"/>
            <a:chExt cx="5486876" cy="406590"/>
          </a:xfrm>
        </p:grpSpPr>
        <p:pic>
          <p:nvPicPr>
            <p:cNvPr id="18" name="图片 17">
              <a:extLst>
                <a:ext uri="{FF2B5EF4-FFF2-40B4-BE49-F238E27FC236}">
                  <a16:creationId xmlns:a16="http://schemas.microsoft.com/office/drawing/2014/main" id="{AA839E5E-CB67-421E-974F-278CCBCFB8C5}"/>
                </a:ext>
              </a:extLst>
            </p:cNvPr>
            <p:cNvPicPr>
              <a:picLocks noChangeAspect="1"/>
            </p:cNvPicPr>
            <p:nvPr userDrawn="1"/>
          </p:nvPicPr>
          <p:blipFill rotWithShape="1">
            <a:blip r:embed="rId5">
              <a:alphaModFix amt="35000"/>
            </a:blip>
            <a:srcRect t="9831" b="36385"/>
            <a:stretch/>
          </p:blipFill>
          <p:spPr>
            <a:xfrm>
              <a:off x="3352562" y="6073254"/>
              <a:ext cx="5486876" cy="406590"/>
            </a:xfrm>
            <a:prstGeom prst="rect">
              <a:avLst/>
            </a:prstGeom>
          </p:spPr>
        </p:pic>
        <p:sp>
          <p:nvSpPr>
            <p:cNvPr id="37" name="椭圆 36">
              <a:extLst>
                <a:ext uri="{FF2B5EF4-FFF2-40B4-BE49-F238E27FC236}">
                  <a16:creationId xmlns:a16="http://schemas.microsoft.com/office/drawing/2014/main" id="{53D809C0-A4EF-44AF-AECA-4A85E4BA2C9D}"/>
                </a:ext>
              </a:extLst>
            </p:cNvPr>
            <p:cNvSpPr/>
            <p:nvPr userDrawn="1"/>
          </p:nvSpPr>
          <p:spPr>
            <a:xfrm>
              <a:off x="6051000" y="6259222"/>
              <a:ext cx="90000" cy="90000"/>
            </a:xfrm>
            <a:prstGeom prst="ellipse">
              <a:avLst/>
            </a:prstGeom>
            <a:solidFill>
              <a:schemeClr val="accent6">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extLst>
      <p:ext uri="{BB962C8B-B14F-4D97-AF65-F5344CB8AC3E}">
        <p14:creationId xmlns:p14="http://schemas.microsoft.com/office/powerpoint/2010/main" val="40935792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封面3">
    <p:spTree>
      <p:nvGrpSpPr>
        <p:cNvPr id="1" name=""/>
        <p:cNvGrpSpPr/>
        <p:nvPr/>
      </p:nvGrpSpPr>
      <p:grpSpPr>
        <a:xfrm>
          <a:off x="0" y="0"/>
          <a:ext cx="0" cy="0"/>
          <a:chOff x="0" y="0"/>
          <a:chExt cx="0" cy="0"/>
        </a:xfrm>
      </p:grpSpPr>
      <p:pic>
        <p:nvPicPr>
          <p:cNvPr id="12" name="图片 11" descr="图片包含 建筑物, 圆屋顶, 地板&#10;&#10;描述已自动生成">
            <a:extLst>
              <a:ext uri="{FF2B5EF4-FFF2-40B4-BE49-F238E27FC236}">
                <a16:creationId xmlns:a16="http://schemas.microsoft.com/office/drawing/2014/main" id="{32C61E04-9C57-4412-9EA5-8082A6789B5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5" name="平行四边形 4">
            <a:extLst>
              <a:ext uri="{FF2B5EF4-FFF2-40B4-BE49-F238E27FC236}">
                <a16:creationId xmlns:a16="http://schemas.microsoft.com/office/drawing/2014/main" id="{C5A6C460-C718-4155-A390-E0273AFCB62A}"/>
              </a:ext>
            </a:extLst>
          </p:cNvPr>
          <p:cNvSpPr/>
          <p:nvPr userDrawn="1"/>
        </p:nvSpPr>
        <p:spPr>
          <a:xfrm>
            <a:off x="4144710" y="1537750"/>
            <a:ext cx="8047290" cy="3189811"/>
          </a:xfrm>
          <a:prstGeom prst="parallelogram">
            <a:avLst>
              <a:gd name="adj" fmla="val 0"/>
            </a:avLst>
          </a:prstGeom>
          <a:solidFill>
            <a:schemeClr val="bg1"/>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8" name="图片 7" descr="图片包含 建筑物&#10;&#10;自动生成的说明">
            <a:extLst>
              <a:ext uri="{FF2B5EF4-FFF2-40B4-BE49-F238E27FC236}">
                <a16:creationId xmlns:a16="http://schemas.microsoft.com/office/drawing/2014/main" id="{DC463E02-403D-4EDF-904F-C4102C9C3D8E}"/>
              </a:ext>
            </a:extLst>
          </p:cNvPr>
          <p:cNvPicPr>
            <a:picLocks noChangeAspect="1"/>
          </p:cNvPicPr>
          <p:nvPr userDrawn="1"/>
        </p:nvPicPr>
        <p:blipFill>
          <a:blip r:embed="rId3">
            <a:duotone>
              <a:prstClr val="black"/>
              <a:schemeClr val="accent1">
                <a:tint val="45000"/>
                <a:satMod val="400000"/>
              </a:schemeClr>
            </a:duotone>
            <a:alphaModFix amt="10000"/>
            <a:extLst>
              <a:ext uri="{28A0092B-C50C-407E-A947-70E740481C1C}">
                <a14:useLocalDpi xmlns:a14="http://schemas.microsoft.com/office/drawing/2010/main" val="0"/>
              </a:ext>
            </a:extLst>
          </a:blip>
          <a:stretch>
            <a:fillRect/>
          </a:stretch>
        </p:blipFill>
        <p:spPr>
          <a:xfrm>
            <a:off x="4439986" y="2142500"/>
            <a:ext cx="8047290" cy="2590938"/>
          </a:xfrm>
          <a:prstGeom prst="rect">
            <a:avLst/>
          </a:prstGeom>
        </p:spPr>
      </p:pic>
      <p:sp>
        <p:nvSpPr>
          <p:cNvPr id="22" name="标题 1">
            <a:extLst>
              <a:ext uri="{FF2B5EF4-FFF2-40B4-BE49-F238E27FC236}">
                <a16:creationId xmlns:a16="http://schemas.microsoft.com/office/drawing/2014/main" id="{9AF74CDA-19DD-45C1-88FF-2379736830CB}"/>
              </a:ext>
            </a:extLst>
          </p:cNvPr>
          <p:cNvSpPr>
            <a:spLocks noGrp="1"/>
          </p:cNvSpPr>
          <p:nvPr>
            <p:ph type="title" hasCustomPrompt="1"/>
          </p:nvPr>
        </p:nvSpPr>
        <p:spPr>
          <a:xfrm>
            <a:off x="5281297" y="2602227"/>
            <a:ext cx="6426437" cy="1060855"/>
          </a:xfrm>
          <a:prstGeom prst="rect">
            <a:avLst/>
          </a:prstGeom>
          <a:noFill/>
          <a:effectLst/>
        </p:spPr>
        <p:txBody>
          <a:bodyPr anchor="ctr">
            <a:noAutofit/>
          </a:bodyPr>
          <a:lstStyle>
            <a:lvl1pPr algn="ctr">
              <a:defRPr sz="4000" b="1">
                <a:solidFill>
                  <a:schemeClr val="accent1"/>
                </a:solidFill>
              </a:defRPr>
            </a:lvl1pPr>
          </a:lstStyle>
          <a:p>
            <a:r>
              <a:rPr lang="zh-CN" altLang="en-US" dirty="0"/>
              <a:t>单击此处编辑标题样式</a:t>
            </a:r>
          </a:p>
        </p:txBody>
      </p:sp>
      <p:sp>
        <p:nvSpPr>
          <p:cNvPr id="26" name="内容占位符 25">
            <a:extLst>
              <a:ext uri="{FF2B5EF4-FFF2-40B4-BE49-F238E27FC236}">
                <a16:creationId xmlns:a16="http://schemas.microsoft.com/office/drawing/2014/main" id="{981273AB-3D30-4A7E-951D-B80D3185213B}"/>
              </a:ext>
            </a:extLst>
          </p:cNvPr>
          <p:cNvSpPr>
            <a:spLocks noGrp="1"/>
          </p:cNvSpPr>
          <p:nvPr>
            <p:ph sz="quarter" idx="10" hasCustomPrompt="1"/>
          </p:nvPr>
        </p:nvSpPr>
        <p:spPr>
          <a:xfrm>
            <a:off x="7341280" y="4870088"/>
            <a:ext cx="2244701" cy="454025"/>
          </a:xfrm>
          <a:prstGeom prst="rect">
            <a:avLst/>
          </a:prstGeom>
        </p:spPr>
        <p:txBody>
          <a:bodyPr anchor="ctr"/>
          <a:lstStyle>
            <a:lvl1pPr marL="0" indent="0" algn="ctr">
              <a:lnSpc>
                <a:spcPct val="100000"/>
              </a:lnSpc>
              <a:buNone/>
              <a:defRPr sz="1800">
                <a:solidFill>
                  <a:schemeClr val="accent2"/>
                </a:solidFill>
              </a:defRPr>
            </a:lvl1pPr>
          </a:lstStyle>
          <a:p>
            <a:pPr lvl="0"/>
            <a:fld id="{C6124F18-99FF-4E25-B026-C95B196756F6}" type="datetime2">
              <a:rPr lang="zh-CN" altLang="en-US" smtClean="0"/>
              <a:t>2019年1月28日</a:t>
            </a:fld>
            <a:endParaRPr lang="zh-CN" altLang="en-US" dirty="0"/>
          </a:p>
        </p:txBody>
      </p:sp>
      <p:sp>
        <p:nvSpPr>
          <p:cNvPr id="32" name="文本占位符 31">
            <a:extLst>
              <a:ext uri="{FF2B5EF4-FFF2-40B4-BE49-F238E27FC236}">
                <a16:creationId xmlns:a16="http://schemas.microsoft.com/office/drawing/2014/main" id="{F905EEBF-8ACE-4D30-A4F5-C5796F8343A2}"/>
              </a:ext>
            </a:extLst>
          </p:cNvPr>
          <p:cNvSpPr>
            <a:spLocks noGrp="1"/>
          </p:cNvSpPr>
          <p:nvPr>
            <p:ph type="body" sz="quarter" idx="11"/>
          </p:nvPr>
        </p:nvSpPr>
        <p:spPr>
          <a:xfrm>
            <a:off x="6819584" y="3810704"/>
            <a:ext cx="3349862" cy="598488"/>
          </a:xfrm>
          <a:prstGeom prst="rect">
            <a:avLst/>
          </a:prstGeom>
        </p:spPr>
        <p:txBody>
          <a:bodyPr anchor="ctr"/>
          <a:lstStyle>
            <a:lvl1pPr marL="0" indent="0" algn="ctr">
              <a:lnSpc>
                <a:spcPct val="100000"/>
              </a:lnSpc>
              <a:buNone/>
              <a:defRPr sz="2400" b="1">
                <a:solidFill>
                  <a:schemeClr val="accent2"/>
                </a:solidFill>
              </a:defRPr>
            </a:lvl1pPr>
          </a:lstStyle>
          <a:p>
            <a:pPr lvl="0"/>
            <a:endParaRPr lang="zh-CN" altLang="en-US" dirty="0"/>
          </a:p>
        </p:txBody>
      </p:sp>
      <p:sp>
        <p:nvSpPr>
          <p:cNvPr id="15" name="图片占位符 14">
            <a:extLst>
              <a:ext uri="{FF2B5EF4-FFF2-40B4-BE49-F238E27FC236}">
                <a16:creationId xmlns:a16="http://schemas.microsoft.com/office/drawing/2014/main" id="{73862409-EB7F-40D8-9600-B7C8CE927E66}"/>
              </a:ext>
            </a:extLst>
          </p:cNvPr>
          <p:cNvSpPr>
            <a:spLocks noGrp="1"/>
          </p:cNvSpPr>
          <p:nvPr>
            <p:ph type="pic" sz="quarter" idx="12"/>
          </p:nvPr>
        </p:nvSpPr>
        <p:spPr>
          <a:xfrm>
            <a:off x="0" y="1119382"/>
            <a:ext cx="6323888" cy="4026547"/>
          </a:xfrm>
          <a:custGeom>
            <a:avLst/>
            <a:gdLst>
              <a:gd name="connsiteX0" fmla="*/ 0 w 4827208"/>
              <a:gd name="connsiteY0" fmla="*/ 0 h 3236615"/>
              <a:gd name="connsiteX1" fmla="*/ 4827208 w 4827208"/>
              <a:gd name="connsiteY1" fmla="*/ 0 h 3236615"/>
              <a:gd name="connsiteX2" fmla="*/ 3218537 w 4827208"/>
              <a:gd name="connsiteY2" fmla="*/ 3236615 h 3236615"/>
              <a:gd name="connsiteX3" fmla="*/ 0 w 4827208"/>
              <a:gd name="connsiteY3" fmla="*/ 3236615 h 3236615"/>
            </a:gdLst>
            <a:ahLst/>
            <a:cxnLst>
              <a:cxn ang="0">
                <a:pos x="connsiteX0" y="connsiteY0"/>
              </a:cxn>
              <a:cxn ang="0">
                <a:pos x="connsiteX1" y="connsiteY1"/>
              </a:cxn>
              <a:cxn ang="0">
                <a:pos x="connsiteX2" y="connsiteY2"/>
              </a:cxn>
              <a:cxn ang="0">
                <a:pos x="connsiteX3" y="connsiteY3"/>
              </a:cxn>
            </a:cxnLst>
            <a:rect l="l" t="t" r="r" b="b"/>
            <a:pathLst>
              <a:path w="4827208" h="3236615">
                <a:moveTo>
                  <a:pt x="0" y="0"/>
                </a:moveTo>
                <a:lnTo>
                  <a:pt x="4827208" y="0"/>
                </a:lnTo>
                <a:lnTo>
                  <a:pt x="3218537" y="3236615"/>
                </a:lnTo>
                <a:lnTo>
                  <a:pt x="0" y="3236615"/>
                </a:lnTo>
                <a:close/>
              </a:path>
            </a:pathLst>
          </a:custGeom>
          <a:effectLst>
            <a:outerShdw blurRad="50800" dist="38100" dir="2700000" algn="tl" rotWithShape="0">
              <a:prstClr val="black">
                <a:alpha val="40000"/>
              </a:prstClr>
            </a:outerShdw>
          </a:effectLst>
        </p:spPr>
        <p:txBody>
          <a:bodyPr wrap="square">
            <a:noAutofit/>
          </a:bodyPr>
          <a:lstStyle/>
          <a:p>
            <a:endParaRPr lang="zh-CN" altLang="en-US"/>
          </a:p>
        </p:txBody>
      </p:sp>
      <p:pic>
        <p:nvPicPr>
          <p:cNvPr id="6" name="图片 5">
            <a:extLst>
              <a:ext uri="{FF2B5EF4-FFF2-40B4-BE49-F238E27FC236}">
                <a16:creationId xmlns:a16="http://schemas.microsoft.com/office/drawing/2014/main" id="{1A63D107-02BD-4A0D-9132-36E8D944F421}"/>
              </a:ext>
            </a:extLst>
          </p:cNvPr>
          <p:cNvPicPr>
            <a:picLocks noChangeAspect="1"/>
          </p:cNvPicPr>
          <p:nvPr userDrawn="1"/>
        </p:nvPicPr>
        <p:blipFill>
          <a:blip r:embed="rId4"/>
          <a:stretch>
            <a:fillRect/>
          </a:stretch>
        </p:blipFill>
        <p:spPr>
          <a:xfrm>
            <a:off x="6524558" y="4410381"/>
            <a:ext cx="3935296" cy="209291"/>
          </a:xfrm>
          <a:prstGeom prst="rect">
            <a:avLst/>
          </a:prstGeom>
        </p:spPr>
      </p:pic>
      <p:pic>
        <p:nvPicPr>
          <p:cNvPr id="24" name="图片 23">
            <a:extLst>
              <a:ext uri="{FF2B5EF4-FFF2-40B4-BE49-F238E27FC236}">
                <a16:creationId xmlns:a16="http://schemas.microsoft.com/office/drawing/2014/main" id="{3D92EBD5-2225-4D92-B6FB-5F42D4CF9A7C}"/>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222913" y="51177"/>
            <a:ext cx="2169174" cy="713098"/>
          </a:xfrm>
          <a:prstGeom prst="rect">
            <a:avLst/>
          </a:prstGeom>
        </p:spPr>
      </p:pic>
      <p:pic>
        <p:nvPicPr>
          <p:cNvPr id="27" name="图片 26">
            <a:extLst>
              <a:ext uri="{FF2B5EF4-FFF2-40B4-BE49-F238E27FC236}">
                <a16:creationId xmlns:a16="http://schemas.microsoft.com/office/drawing/2014/main" id="{7F038EC1-5530-4400-9F4D-38CB7EE61EE1}"/>
              </a:ext>
            </a:extLst>
          </p:cNvPr>
          <p:cNvPicPr>
            <a:picLocks noChangeAspect="1"/>
          </p:cNvPicPr>
          <p:nvPr userDrawn="1"/>
        </p:nvPicPr>
        <p:blipFill rotWithShape="1">
          <a:blip r:embed="rId6" cstate="print"/>
          <a:srcRect r="1346"/>
          <a:stretch/>
        </p:blipFill>
        <p:spPr>
          <a:xfrm>
            <a:off x="516" y="6041797"/>
            <a:ext cx="12166903" cy="411617"/>
          </a:xfrm>
          <a:prstGeom prst="rect">
            <a:avLst/>
          </a:prstGeom>
        </p:spPr>
      </p:pic>
    </p:spTree>
    <p:extLst>
      <p:ext uri="{BB962C8B-B14F-4D97-AF65-F5344CB8AC3E}">
        <p14:creationId xmlns:p14="http://schemas.microsoft.com/office/powerpoint/2010/main" val="24199620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目录-1">
    <p:spTree>
      <p:nvGrpSpPr>
        <p:cNvPr id="1" name=""/>
        <p:cNvGrpSpPr/>
        <p:nvPr/>
      </p:nvGrpSpPr>
      <p:grpSpPr>
        <a:xfrm>
          <a:off x="0" y="0"/>
          <a:ext cx="0" cy="0"/>
          <a:chOff x="0" y="0"/>
          <a:chExt cx="0" cy="0"/>
        </a:xfrm>
      </p:grpSpPr>
      <p:pic>
        <p:nvPicPr>
          <p:cNvPr id="14" name="图片 13" descr="图片包含 建筑物, 圆屋顶, 地板&#10;&#10;描述已自动生成">
            <a:extLst>
              <a:ext uri="{FF2B5EF4-FFF2-40B4-BE49-F238E27FC236}">
                <a16:creationId xmlns:a16="http://schemas.microsoft.com/office/drawing/2014/main" id="{7C66039A-3D15-4D27-8FD3-6ADF01C3402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grpSp>
        <p:nvGrpSpPr>
          <p:cNvPr id="4" name="组合 3">
            <a:extLst>
              <a:ext uri="{FF2B5EF4-FFF2-40B4-BE49-F238E27FC236}">
                <a16:creationId xmlns:a16="http://schemas.microsoft.com/office/drawing/2014/main" id="{75D47FDF-63E1-442F-8001-E72FBC10D88D}"/>
              </a:ext>
            </a:extLst>
          </p:cNvPr>
          <p:cNvGrpSpPr/>
          <p:nvPr userDrawn="1"/>
        </p:nvGrpSpPr>
        <p:grpSpPr>
          <a:xfrm>
            <a:off x="304800" y="2455636"/>
            <a:ext cx="4122059" cy="1462680"/>
            <a:chOff x="304800" y="2709636"/>
            <a:chExt cx="4122059" cy="1462680"/>
          </a:xfrm>
        </p:grpSpPr>
        <p:grpSp>
          <p:nvGrpSpPr>
            <p:cNvPr id="5" name="组合 4">
              <a:extLst>
                <a:ext uri="{FF2B5EF4-FFF2-40B4-BE49-F238E27FC236}">
                  <a16:creationId xmlns:a16="http://schemas.microsoft.com/office/drawing/2014/main" id="{9022DE15-F0A7-4081-B20E-F56AF7E8D451}"/>
                </a:ext>
              </a:extLst>
            </p:cNvPr>
            <p:cNvGrpSpPr/>
            <p:nvPr/>
          </p:nvGrpSpPr>
          <p:grpSpPr>
            <a:xfrm>
              <a:off x="304800" y="2709636"/>
              <a:ext cx="4122059" cy="1462680"/>
              <a:chOff x="667656" y="1497651"/>
              <a:chExt cx="4122059" cy="1462680"/>
            </a:xfrm>
          </p:grpSpPr>
          <p:grpSp>
            <p:nvGrpSpPr>
              <p:cNvPr id="7" name="组合 6">
                <a:extLst>
                  <a:ext uri="{FF2B5EF4-FFF2-40B4-BE49-F238E27FC236}">
                    <a16:creationId xmlns:a16="http://schemas.microsoft.com/office/drawing/2014/main" id="{068AF075-1EBE-4100-82B6-D1B2511E27A3}"/>
                  </a:ext>
                </a:extLst>
              </p:cNvPr>
              <p:cNvGrpSpPr/>
              <p:nvPr/>
            </p:nvGrpSpPr>
            <p:grpSpPr>
              <a:xfrm>
                <a:off x="667656" y="1497651"/>
                <a:ext cx="4122059" cy="1438728"/>
                <a:chOff x="537028" y="1493158"/>
                <a:chExt cx="4122059" cy="1438728"/>
              </a:xfrm>
            </p:grpSpPr>
            <p:sp>
              <p:nvSpPr>
                <p:cNvPr id="10" name="矩形 9">
                  <a:extLst>
                    <a:ext uri="{FF2B5EF4-FFF2-40B4-BE49-F238E27FC236}">
                      <a16:creationId xmlns:a16="http://schemas.microsoft.com/office/drawing/2014/main" id="{CD1F02EB-A5F5-4A25-8E13-33D76C3997D5}"/>
                    </a:ext>
                  </a:extLst>
                </p:cNvPr>
                <p:cNvSpPr/>
                <p:nvPr/>
              </p:nvSpPr>
              <p:spPr>
                <a:xfrm>
                  <a:off x="537029" y="1493158"/>
                  <a:ext cx="4122058" cy="143872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descr="图片包含 建筑物&#10;&#10;自动生成的说明">
                  <a:extLst>
                    <a:ext uri="{FF2B5EF4-FFF2-40B4-BE49-F238E27FC236}">
                      <a16:creationId xmlns:a16="http://schemas.microsoft.com/office/drawing/2014/main" id="{27CDB2F7-E7B6-465A-921A-BD30952F7D41}"/>
                    </a:ext>
                  </a:extLst>
                </p:cNvPr>
                <p:cNvPicPr>
                  <a:picLocks noChangeAspect="1"/>
                </p:cNvPicPr>
                <p:nvPr/>
              </p:nvPicPr>
              <p:blipFill>
                <a:blip r:embed="rId3">
                  <a:duotone>
                    <a:schemeClr val="bg2">
                      <a:shade val="45000"/>
                      <a:satMod val="135000"/>
                    </a:schemeClr>
                    <a:prstClr val="white"/>
                  </a:duotone>
                  <a:alphaModFix amt="25000"/>
                  <a:extLst>
                    <a:ext uri="{28A0092B-C50C-407E-A947-70E740481C1C}">
                      <a14:useLocalDpi xmlns:a14="http://schemas.microsoft.com/office/drawing/2010/main" val="0"/>
                    </a:ext>
                  </a:extLst>
                </a:blip>
                <a:stretch>
                  <a:fillRect/>
                </a:stretch>
              </p:blipFill>
              <p:spPr>
                <a:xfrm>
                  <a:off x="537028" y="1604731"/>
                  <a:ext cx="4122058" cy="1327155"/>
                </a:xfrm>
                <a:prstGeom prst="rect">
                  <a:avLst/>
                </a:prstGeom>
                <a:effectLst/>
              </p:spPr>
            </p:pic>
          </p:grpSp>
          <p:sp>
            <p:nvSpPr>
              <p:cNvPr id="8" name="文本框 7">
                <a:extLst>
                  <a:ext uri="{FF2B5EF4-FFF2-40B4-BE49-F238E27FC236}">
                    <a16:creationId xmlns:a16="http://schemas.microsoft.com/office/drawing/2014/main" id="{0901EB5B-A305-4D12-8523-8654B0DF8D3C}"/>
                  </a:ext>
                </a:extLst>
              </p:cNvPr>
              <p:cNvSpPr txBox="1"/>
              <p:nvPr/>
            </p:nvSpPr>
            <p:spPr>
              <a:xfrm>
                <a:off x="2387598" y="1755350"/>
                <a:ext cx="2235199" cy="923330"/>
              </a:xfrm>
              <a:prstGeom prst="rect">
                <a:avLst/>
              </a:prstGeom>
              <a:noFill/>
            </p:spPr>
            <p:txBody>
              <a:bodyPr wrap="square" rtlCol="0">
                <a:spAutoFit/>
              </a:bodyPr>
              <a:lstStyle/>
              <a:p>
                <a:pPr algn="ctr"/>
                <a:r>
                  <a:rPr lang="zh-CN" altLang="en-US" sz="5400" b="1" dirty="0">
                    <a:solidFill>
                      <a:schemeClr val="accent1"/>
                    </a:solidFill>
                  </a:rPr>
                  <a:t>目  录</a:t>
                </a:r>
              </a:p>
            </p:txBody>
          </p:sp>
          <p:sp>
            <p:nvSpPr>
              <p:cNvPr id="9" name="矩形 8">
                <a:extLst>
                  <a:ext uri="{FF2B5EF4-FFF2-40B4-BE49-F238E27FC236}">
                    <a16:creationId xmlns:a16="http://schemas.microsoft.com/office/drawing/2014/main" id="{9DBDFDE5-938B-46BA-BF04-52626678C645}"/>
                  </a:ext>
                </a:extLst>
              </p:cNvPr>
              <p:cNvSpPr/>
              <p:nvPr/>
            </p:nvSpPr>
            <p:spPr>
              <a:xfrm rot="16200000">
                <a:off x="2683685" y="854302"/>
                <a:ext cx="90000" cy="4122058"/>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a:extLst>
                <a:ext uri="{FF2B5EF4-FFF2-40B4-BE49-F238E27FC236}">
                  <a16:creationId xmlns:a16="http://schemas.microsoft.com/office/drawing/2014/main" id="{DC96E7EA-26DC-40A9-97DD-57F90BFFB68C}"/>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3887" y="2871509"/>
              <a:ext cx="1590855" cy="1114981"/>
            </a:xfrm>
            <a:prstGeom prst="rect">
              <a:avLst/>
            </a:prstGeom>
          </p:spPr>
        </p:pic>
      </p:grpSp>
      <p:sp>
        <p:nvSpPr>
          <p:cNvPr id="13" name="图片占位符 12">
            <a:extLst>
              <a:ext uri="{FF2B5EF4-FFF2-40B4-BE49-F238E27FC236}">
                <a16:creationId xmlns:a16="http://schemas.microsoft.com/office/drawing/2014/main" id="{86D2A06B-94AC-4433-BBC3-A98A9F2FD48B}"/>
              </a:ext>
            </a:extLst>
          </p:cNvPr>
          <p:cNvSpPr>
            <a:spLocks noGrp="1"/>
          </p:cNvSpPr>
          <p:nvPr>
            <p:ph type="pic" sz="quarter" idx="10"/>
          </p:nvPr>
        </p:nvSpPr>
        <p:spPr>
          <a:xfrm>
            <a:off x="5772150" y="0"/>
            <a:ext cx="6419850" cy="6858000"/>
          </a:xfrm>
          <a:prstGeom prst="rect">
            <a:avLst/>
          </a:prstGeom>
        </p:spPr>
        <p:txBody>
          <a:bodyPr/>
          <a:lstStyle/>
          <a:p>
            <a:endParaRPr lang="zh-CN" altLang="en-US"/>
          </a:p>
        </p:txBody>
      </p:sp>
      <p:sp>
        <p:nvSpPr>
          <p:cNvPr id="22" name="矩形 21">
            <a:extLst>
              <a:ext uri="{FF2B5EF4-FFF2-40B4-BE49-F238E27FC236}">
                <a16:creationId xmlns:a16="http://schemas.microsoft.com/office/drawing/2014/main" id="{DE1AFFB6-310A-466D-BAD1-F84A11C9C967}"/>
              </a:ext>
            </a:extLst>
          </p:cNvPr>
          <p:cNvSpPr/>
          <p:nvPr userDrawn="1"/>
        </p:nvSpPr>
        <p:spPr>
          <a:xfrm flipV="1">
            <a:off x="5672624" y="0"/>
            <a:ext cx="90000" cy="6858000"/>
          </a:xfrm>
          <a:prstGeom prst="rect">
            <a:avLst/>
          </a:prstGeom>
          <a:solidFill>
            <a:schemeClr val="accent6"/>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12896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目录-2">
    <p:spTree>
      <p:nvGrpSpPr>
        <p:cNvPr id="1" name=""/>
        <p:cNvGrpSpPr/>
        <p:nvPr/>
      </p:nvGrpSpPr>
      <p:grpSpPr>
        <a:xfrm>
          <a:off x="0" y="0"/>
          <a:ext cx="0" cy="0"/>
          <a:chOff x="0" y="0"/>
          <a:chExt cx="0" cy="0"/>
        </a:xfrm>
      </p:grpSpPr>
      <p:pic>
        <p:nvPicPr>
          <p:cNvPr id="15" name="图片 14" descr="图片包含 建筑物, 圆屋顶, 地板&#10;&#10;描述已自动生成">
            <a:extLst>
              <a:ext uri="{FF2B5EF4-FFF2-40B4-BE49-F238E27FC236}">
                <a16:creationId xmlns:a16="http://schemas.microsoft.com/office/drawing/2014/main" id="{1CF278BF-7BDF-4094-9C1D-962B78BFDFE8}"/>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grpSp>
        <p:nvGrpSpPr>
          <p:cNvPr id="5" name="组合 4">
            <a:extLst>
              <a:ext uri="{FF2B5EF4-FFF2-40B4-BE49-F238E27FC236}">
                <a16:creationId xmlns:a16="http://schemas.microsoft.com/office/drawing/2014/main" id="{ACBE5229-6D64-4AB4-BD32-C5A9C0A25B3D}"/>
              </a:ext>
            </a:extLst>
          </p:cNvPr>
          <p:cNvGrpSpPr/>
          <p:nvPr/>
        </p:nvGrpSpPr>
        <p:grpSpPr>
          <a:xfrm>
            <a:off x="4034970" y="685800"/>
            <a:ext cx="4122060" cy="1462680"/>
            <a:chOff x="667655" y="1497651"/>
            <a:chExt cx="4122060" cy="1462680"/>
          </a:xfrm>
        </p:grpSpPr>
        <p:grpSp>
          <p:nvGrpSpPr>
            <p:cNvPr id="7" name="组合 6">
              <a:extLst>
                <a:ext uri="{FF2B5EF4-FFF2-40B4-BE49-F238E27FC236}">
                  <a16:creationId xmlns:a16="http://schemas.microsoft.com/office/drawing/2014/main" id="{56977AD1-FB29-49DB-B293-6E501C63653E}"/>
                </a:ext>
              </a:extLst>
            </p:cNvPr>
            <p:cNvGrpSpPr/>
            <p:nvPr/>
          </p:nvGrpSpPr>
          <p:grpSpPr>
            <a:xfrm>
              <a:off x="667656" y="1497651"/>
              <a:ext cx="4122059" cy="1438728"/>
              <a:chOff x="537028" y="1493158"/>
              <a:chExt cx="4122059" cy="1438728"/>
            </a:xfrm>
          </p:grpSpPr>
          <p:sp>
            <p:nvSpPr>
              <p:cNvPr id="10" name="矩形 9">
                <a:extLst>
                  <a:ext uri="{FF2B5EF4-FFF2-40B4-BE49-F238E27FC236}">
                    <a16:creationId xmlns:a16="http://schemas.microsoft.com/office/drawing/2014/main" id="{D2C25A7C-283B-4D59-8088-0D173FD791A1}"/>
                  </a:ext>
                </a:extLst>
              </p:cNvPr>
              <p:cNvSpPr/>
              <p:nvPr/>
            </p:nvSpPr>
            <p:spPr>
              <a:xfrm>
                <a:off x="537029" y="1493158"/>
                <a:ext cx="4122058" cy="1438728"/>
              </a:xfrm>
              <a:prstGeom prst="rect">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 10" descr="图片包含 建筑物&#10;&#10;自动生成的说明">
                <a:extLst>
                  <a:ext uri="{FF2B5EF4-FFF2-40B4-BE49-F238E27FC236}">
                    <a16:creationId xmlns:a16="http://schemas.microsoft.com/office/drawing/2014/main" id="{909D8670-2666-4A27-A0FE-9BF4BFDA7DA3}"/>
                  </a:ext>
                </a:extLst>
              </p:cNvPr>
              <p:cNvPicPr>
                <a:picLocks noChangeAspect="1"/>
              </p:cNvPicPr>
              <p:nvPr/>
            </p:nvPicPr>
            <p:blipFill>
              <a:blip r:embed="rId3">
                <a:duotone>
                  <a:schemeClr val="bg2">
                    <a:shade val="45000"/>
                    <a:satMod val="135000"/>
                  </a:schemeClr>
                  <a:prstClr val="white"/>
                </a:duotone>
                <a:alphaModFix amt="25000"/>
                <a:extLst>
                  <a:ext uri="{28A0092B-C50C-407E-A947-70E740481C1C}">
                    <a14:useLocalDpi xmlns:a14="http://schemas.microsoft.com/office/drawing/2010/main" val="0"/>
                  </a:ext>
                </a:extLst>
              </a:blip>
              <a:stretch>
                <a:fillRect/>
              </a:stretch>
            </p:blipFill>
            <p:spPr>
              <a:xfrm>
                <a:off x="537028" y="1604731"/>
                <a:ext cx="4122058" cy="1327155"/>
              </a:xfrm>
              <a:prstGeom prst="rect">
                <a:avLst/>
              </a:prstGeom>
              <a:effectLst/>
            </p:spPr>
          </p:pic>
        </p:grpSp>
        <p:sp>
          <p:nvSpPr>
            <p:cNvPr id="8" name="文本框 7">
              <a:extLst>
                <a:ext uri="{FF2B5EF4-FFF2-40B4-BE49-F238E27FC236}">
                  <a16:creationId xmlns:a16="http://schemas.microsoft.com/office/drawing/2014/main" id="{10563126-3B82-41C3-959D-6EE0A64FB1C8}"/>
                </a:ext>
              </a:extLst>
            </p:cNvPr>
            <p:cNvSpPr txBox="1"/>
            <p:nvPr/>
          </p:nvSpPr>
          <p:spPr>
            <a:xfrm>
              <a:off x="667655" y="1755350"/>
              <a:ext cx="4122059" cy="1015663"/>
            </a:xfrm>
            <a:prstGeom prst="rect">
              <a:avLst/>
            </a:prstGeom>
            <a:noFill/>
          </p:spPr>
          <p:txBody>
            <a:bodyPr wrap="square" rtlCol="0">
              <a:spAutoFit/>
            </a:bodyPr>
            <a:lstStyle/>
            <a:p>
              <a:pPr algn="ctr"/>
              <a:r>
                <a:rPr lang="zh-CN" altLang="en-US" sz="6000" b="1" dirty="0">
                  <a:solidFill>
                    <a:schemeClr val="accent1"/>
                  </a:solidFill>
                </a:rPr>
                <a:t>目         录</a:t>
              </a:r>
            </a:p>
          </p:txBody>
        </p:sp>
        <p:sp>
          <p:nvSpPr>
            <p:cNvPr id="9" name="矩形 8">
              <a:extLst>
                <a:ext uri="{FF2B5EF4-FFF2-40B4-BE49-F238E27FC236}">
                  <a16:creationId xmlns:a16="http://schemas.microsoft.com/office/drawing/2014/main" id="{A1F06D8F-A998-4957-BCDD-C5D37E948A62}"/>
                </a:ext>
              </a:extLst>
            </p:cNvPr>
            <p:cNvSpPr/>
            <p:nvPr/>
          </p:nvSpPr>
          <p:spPr>
            <a:xfrm rot="16200000">
              <a:off x="2683685" y="854302"/>
              <a:ext cx="90000" cy="4122058"/>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pic>
        <p:nvPicPr>
          <p:cNvPr id="6" name="图片 5">
            <a:extLst>
              <a:ext uri="{FF2B5EF4-FFF2-40B4-BE49-F238E27FC236}">
                <a16:creationId xmlns:a16="http://schemas.microsoft.com/office/drawing/2014/main" id="{9F63F420-5C8B-4249-B74B-AB25DACFA05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291047" y="797373"/>
            <a:ext cx="1590855" cy="1114981"/>
          </a:xfrm>
          <a:prstGeom prst="rect">
            <a:avLst/>
          </a:prstGeom>
        </p:spPr>
      </p:pic>
      <p:sp>
        <p:nvSpPr>
          <p:cNvPr id="13" name="图片占位符 12">
            <a:extLst>
              <a:ext uri="{FF2B5EF4-FFF2-40B4-BE49-F238E27FC236}">
                <a16:creationId xmlns:a16="http://schemas.microsoft.com/office/drawing/2014/main" id="{E9A5540C-0F48-4B7F-B5D6-F8A8EDA2E8C4}"/>
              </a:ext>
            </a:extLst>
          </p:cNvPr>
          <p:cNvSpPr>
            <a:spLocks noGrp="1"/>
          </p:cNvSpPr>
          <p:nvPr userDrawn="1">
            <p:ph type="pic" sz="quarter" idx="10"/>
          </p:nvPr>
        </p:nvSpPr>
        <p:spPr>
          <a:xfrm>
            <a:off x="-19050" y="3428999"/>
            <a:ext cx="12211050" cy="3428999"/>
          </a:xfrm>
          <a:prstGeom prst="rect">
            <a:avLst/>
          </a:prstGeom>
        </p:spPr>
        <p:txBody>
          <a:bodyPr/>
          <a:lstStyle/>
          <a:p>
            <a:endParaRPr lang="zh-CN" altLang="en-US"/>
          </a:p>
        </p:txBody>
      </p:sp>
      <p:sp>
        <p:nvSpPr>
          <p:cNvPr id="14" name="矩形 13">
            <a:extLst>
              <a:ext uri="{FF2B5EF4-FFF2-40B4-BE49-F238E27FC236}">
                <a16:creationId xmlns:a16="http://schemas.microsoft.com/office/drawing/2014/main" id="{9D9484F6-57FB-4D78-BAC6-3A0A97C9E850}"/>
              </a:ext>
            </a:extLst>
          </p:cNvPr>
          <p:cNvSpPr/>
          <p:nvPr userDrawn="1"/>
        </p:nvSpPr>
        <p:spPr>
          <a:xfrm rot="16200000" flipV="1">
            <a:off x="6051001" y="-2738344"/>
            <a:ext cx="90000" cy="12198901"/>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1744774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章节过渡页">
    <p:spTree>
      <p:nvGrpSpPr>
        <p:cNvPr id="1" name=""/>
        <p:cNvGrpSpPr/>
        <p:nvPr/>
      </p:nvGrpSpPr>
      <p:grpSpPr>
        <a:xfrm>
          <a:off x="0" y="0"/>
          <a:ext cx="0" cy="0"/>
          <a:chOff x="0" y="0"/>
          <a:chExt cx="0" cy="0"/>
        </a:xfrm>
      </p:grpSpPr>
      <p:pic>
        <p:nvPicPr>
          <p:cNvPr id="8" name="图片 7" descr="图片包含 建筑物, 圆屋顶, 地板&#10;&#10;描述已自动生成">
            <a:extLst>
              <a:ext uri="{FF2B5EF4-FFF2-40B4-BE49-F238E27FC236}">
                <a16:creationId xmlns:a16="http://schemas.microsoft.com/office/drawing/2014/main" id="{BCB8885F-CCB9-4EC9-AC5C-83B4329CC85A}"/>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42" name="矩形 41">
            <a:extLst>
              <a:ext uri="{FF2B5EF4-FFF2-40B4-BE49-F238E27FC236}">
                <a16:creationId xmlns:a16="http://schemas.microsoft.com/office/drawing/2014/main" id="{8BB665EA-8CD9-4D53-A4AF-D2B7101CE5DB}"/>
              </a:ext>
            </a:extLst>
          </p:cNvPr>
          <p:cNvSpPr/>
          <p:nvPr userDrawn="1"/>
        </p:nvSpPr>
        <p:spPr>
          <a:xfrm rot="16200000">
            <a:off x="6051000" y="-2616750"/>
            <a:ext cx="90000" cy="12192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图片占位符 33">
            <a:extLst>
              <a:ext uri="{FF2B5EF4-FFF2-40B4-BE49-F238E27FC236}">
                <a16:creationId xmlns:a16="http://schemas.microsoft.com/office/drawing/2014/main" id="{94A66D01-D8F9-449F-918E-8E0F01222D9D}"/>
              </a:ext>
            </a:extLst>
          </p:cNvPr>
          <p:cNvSpPr>
            <a:spLocks noGrp="1"/>
          </p:cNvSpPr>
          <p:nvPr>
            <p:ph type="pic" sz="quarter" idx="10"/>
          </p:nvPr>
        </p:nvSpPr>
        <p:spPr>
          <a:xfrm>
            <a:off x="0" y="-19050"/>
            <a:ext cx="12192000" cy="3442348"/>
          </a:xfrm>
          <a:prstGeom prst="rect">
            <a:avLst/>
          </a:prstGeom>
        </p:spPr>
        <p:txBody>
          <a:bodyPr/>
          <a:lstStyle/>
          <a:p>
            <a:endParaRPr lang="zh-CN" altLang="en-US" dirty="0"/>
          </a:p>
        </p:txBody>
      </p:sp>
      <p:sp>
        <p:nvSpPr>
          <p:cNvPr id="14" name="标题 13">
            <a:extLst>
              <a:ext uri="{FF2B5EF4-FFF2-40B4-BE49-F238E27FC236}">
                <a16:creationId xmlns:a16="http://schemas.microsoft.com/office/drawing/2014/main" id="{43182647-270A-4077-B505-0FC4222D150B}"/>
              </a:ext>
            </a:extLst>
          </p:cNvPr>
          <p:cNvSpPr>
            <a:spLocks noGrp="1"/>
          </p:cNvSpPr>
          <p:nvPr>
            <p:ph type="title"/>
          </p:nvPr>
        </p:nvSpPr>
        <p:spPr>
          <a:xfrm>
            <a:off x="4654075" y="3047028"/>
            <a:ext cx="6489700" cy="775349"/>
          </a:xfrm>
          <a:prstGeom prst="rect">
            <a:avLst/>
          </a:prstGeom>
          <a:solidFill>
            <a:schemeClr val="bg1"/>
          </a:solidFill>
          <a:effectLst>
            <a:outerShdw blurRad="50800" dist="38100" dir="2700000" algn="tl" rotWithShape="0">
              <a:prstClr val="black">
                <a:alpha val="40000"/>
              </a:prstClr>
            </a:outerShdw>
          </a:effectLst>
        </p:spPr>
        <p:txBody>
          <a:bodyPr anchor="ctr"/>
          <a:lstStyle>
            <a:lvl1pPr algn="ctr">
              <a:defRPr sz="4000" b="1">
                <a:solidFill>
                  <a:schemeClr val="accent1"/>
                </a:solidFill>
              </a:defRPr>
            </a:lvl1pPr>
          </a:lstStyle>
          <a:p>
            <a:r>
              <a:rPr lang="zh-CN" altLang="en-US" dirty="0"/>
              <a:t>单击此处编辑母版标题样式</a:t>
            </a:r>
          </a:p>
        </p:txBody>
      </p:sp>
      <p:pic>
        <p:nvPicPr>
          <p:cNvPr id="35" name="图片 34">
            <a:extLst>
              <a:ext uri="{FF2B5EF4-FFF2-40B4-BE49-F238E27FC236}">
                <a16:creationId xmlns:a16="http://schemas.microsoft.com/office/drawing/2014/main" id="{465DB092-56FD-4A68-9D16-CFF0FD3DE80D}"/>
              </a:ext>
            </a:extLst>
          </p:cNvPr>
          <p:cNvPicPr>
            <a:picLocks noChangeAspect="1"/>
          </p:cNvPicPr>
          <p:nvPr userDrawn="1"/>
        </p:nvPicPr>
        <p:blipFill rotWithShape="1">
          <a:blip r:embed="rId3" cstate="print"/>
          <a:srcRect r="1346"/>
          <a:stretch/>
        </p:blipFill>
        <p:spPr>
          <a:xfrm>
            <a:off x="516" y="6041797"/>
            <a:ext cx="12166903" cy="411617"/>
          </a:xfrm>
          <a:prstGeom prst="rect">
            <a:avLst/>
          </a:prstGeom>
        </p:spPr>
      </p:pic>
      <p:sp>
        <p:nvSpPr>
          <p:cNvPr id="39" name="文本占位符 38">
            <a:extLst>
              <a:ext uri="{FF2B5EF4-FFF2-40B4-BE49-F238E27FC236}">
                <a16:creationId xmlns:a16="http://schemas.microsoft.com/office/drawing/2014/main" id="{39166EE3-A8B8-4A65-AEC2-261BB698A785}"/>
              </a:ext>
            </a:extLst>
          </p:cNvPr>
          <p:cNvSpPr>
            <a:spLocks noGrp="1"/>
          </p:cNvSpPr>
          <p:nvPr>
            <p:ph type="body" sz="quarter" idx="11"/>
          </p:nvPr>
        </p:nvSpPr>
        <p:spPr>
          <a:xfrm>
            <a:off x="4654075" y="4054685"/>
            <a:ext cx="6489700" cy="1534265"/>
          </a:xfrm>
          <a:prstGeom prst="rect">
            <a:avLst/>
          </a:prstGeom>
        </p:spPr>
        <p:txBody>
          <a:bodyPr/>
          <a:lstStyle>
            <a:lvl1pPr marL="0" indent="0" algn="just">
              <a:lnSpc>
                <a:spcPct val="130000"/>
              </a:lnSpc>
              <a:buNone/>
              <a:defRPr sz="2200">
                <a:solidFill>
                  <a:schemeClr val="accent2"/>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编辑母版文本样式</a:t>
            </a:r>
          </a:p>
        </p:txBody>
      </p:sp>
    </p:spTree>
    <p:extLst>
      <p:ext uri="{BB962C8B-B14F-4D97-AF65-F5344CB8AC3E}">
        <p14:creationId xmlns:p14="http://schemas.microsoft.com/office/powerpoint/2010/main" val="349772847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章节过渡页-2">
    <p:spTree>
      <p:nvGrpSpPr>
        <p:cNvPr id="1" name=""/>
        <p:cNvGrpSpPr/>
        <p:nvPr/>
      </p:nvGrpSpPr>
      <p:grpSpPr>
        <a:xfrm>
          <a:off x="0" y="0"/>
          <a:ext cx="0" cy="0"/>
          <a:chOff x="0" y="0"/>
          <a:chExt cx="0" cy="0"/>
        </a:xfrm>
      </p:grpSpPr>
      <p:pic>
        <p:nvPicPr>
          <p:cNvPr id="9" name="图片 8" descr="图片包含 建筑物, 圆屋顶, 地板&#10;&#10;描述已自动生成">
            <a:extLst>
              <a:ext uri="{FF2B5EF4-FFF2-40B4-BE49-F238E27FC236}">
                <a16:creationId xmlns:a16="http://schemas.microsoft.com/office/drawing/2014/main" id="{CA20EC42-E2DC-453A-A334-D1D7BD3BE549}"/>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42" name="矩形 41">
            <a:extLst>
              <a:ext uri="{FF2B5EF4-FFF2-40B4-BE49-F238E27FC236}">
                <a16:creationId xmlns:a16="http://schemas.microsoft.com/office/drawing/2014/main" id="{8BB665EA-8CD9-4D53-A4AF-D2B7101CE5DB}"/>
              </a:ext>
            </a:extLst>
          </p:cNvPr>
          <p:cNvSpPr/>
          <p:nvPr userDrawn="1"/>
        </p:nvSpPr>
        <p:spPr>
          <a:xfrm rot="10800000">
            <a:off x="5885901" y="-45000"/>
            <a:ext cx="90000" cy="6948000"/>
          </a:xfrm>
          <a:prstGeom prst="rect">
            <a:avLst/>
          </a:prstGeom>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4" name="图片占位符 33">
            <a:extLst>
              <a:ext uri="{FF2B5EF4-FFF2-40B4-BE49-F238E27FC236}">
                <a16:creationId xmlns:a16="http://schemas.microsoft.com/office/drawing/2014/main" id="{94A66D01-D8F9-449F-918E-8E0F01222D9D}"/>
              </a:ext>
            </a:extLst>
          </p:cNvPr>
          <p:cNvSpPr>
            <a:spLocks noGrp="1"/>
          </p:cNvSpPr>
          <p:nvPr>
            <p:ph type="pic" sz="quarter" idx="10"/>
          </p:nvPr>
        </p:nvSpPr>
        <p:spPr>
          <a:xfrm>
            <a:off x="0" y="-19050"/>
            <a:ext cx="5842000" cy="6877050"/>
          </a:xfrm>
          <a:prstGeom prst="rect">
            <a:avLst/>
          </a:prstGeom>
        </p:spPr>
        <p:txBody>
          <a:bodyPr/>
          <a:lstStyle/>
          <a:p>
            <a:endParaRPr lang="zh-CN" altLang="en-US" dirty="0"/>
          </a:p>
        </p:txBody>
      </p:sp>
      <p:sp>
        <p:nvSpPr>
          <p:cNvPr id="14" name="标题 13">
            <a:extLst>
              <a:ext uri="{FF2B5EF4-FFF2-40B4-BE49-F238E27FC236}">
                <a16:creationId xmlns:a16="http://schemas.microsoft.com/office/drawing/2014/main" id="{43182647-270A-4077-B505-0FC4222D150B}"/>
              </a:ext>
            </a:extLst>
          </p:cNvPr>
          <p:cNvSpPr>
            <a:spLocks noGrp="1"/>
          </p:cNvSpPr>
          <p:nvPr>
            <p:ph type="title"/>
          </p:nvPr>
        </p:nvSpPr>
        <p:spPr>
          <a:xfrm>
            <a:off x="6238874" y="3047028"/>
            <a:ext cx="5648325" cy="775349"/>
          </a:xfrm>
          <a:prstGeom prst="rect">
            <a:avLst/>
          </a:prstGeom>
          <a:solidFill>
            <a:schemeClr val="bg1"/>
          </a:solidFill>
          <a:effectLst>
            <a:outerShdw blurRad="50800" dist="38100" dir="2700000" algn="tl" rotWithShape="0">
              <a:prstClr val="black">
                <a:alpha val="40000"/>
              </a:prstClr>
            </a:outerShdw>
          </a:effectLst>
        </p:spPr>
        <p:txBody>
          <a:bodyPr anchor="ctr"/>
          <a:lstStyle>
            <a:lvl1pPr algn="ctr">
              <a:defRPr sz="4000" b="1">
                <a:solidFill>
                  <a:schemeClr val="accent1"/>
                </a:solidFill>
              </a:defRPr>
            </a:lvl1pPr>
          </a:lstStyle>
          <a:p>
            <a:r>
              <a:rPr lang="zh-CN" altLang="en-US" dirty="0"/>
              <a:t>单击此处编辑母版标题样式</a:t>
            </a:r>
          </a:p>
        </p:txBody>
      </p:sp>
      <p:sp>
        <p:nvSpPr>
          <p:cNvPr id="39" name="文本占位符 38">
            <a:extLst>
              <a:ext uri="{FF2B5EF4-FFF2-40B4-BE49-F238E27FC236}">
                <a16:creationId xmlns:a16="http://schemas.microsoft.com/office/drawing/2014/main" id="{39166EE3-A8B8-4A65-AEC2-261BB698A785}"/>
              </a:ext>
            </a:extLst>
          </p:cNvPr>
          <p:cNvSpPr>
            <a:spLocks noGrp="1"/>
          </p:cNvSpPr>
          <p:nvPr>
            <p:ph type="body" sz="quarter" idx="11"/>
          </p:nvPr>
        </p:nvSpPr>
        <p:spPr>
          <a:xfrm>
            <a:off x="6238874" y="4054685"/>
            <a:ext cx="5648325" cy="1534265"/>
          </a:xfrm>
          <a:prstGeom prst="rect">
            <a:avLst/>
          </a:prstGeom>
        </p:spPr>
        <p:txBody>
          <a:bodyPr/>
          <a:lstStyle>
            <a:lvl1pPr marL="0" indent="0" algn="just">
              <a:lnSpc>
                <a:spcPct val="130000"/>
              </a:lnSpc>
              <a:buNone/>
              <a:defRPr sz="2200">
                <a:solidFill>
                  <a:schemeClr val="accent2"/>
                </a:solidFill>
              </a:defRPr>
            </a:lvl1pPr>
            <a:lvl2pPr>
              <a:defRPr>
                <a:solidFill>
                  <a:schemeClr val="tx1">
                    <a:lumMod val="75000"/>
                    <a:lumOff val="25000"/>
                  </a:schemeClr>
                </a:solidFill>
              </a:defRPr>
            </a:lvl2pPr>
            <a:lvl3pPr>
              <a:defRPr>
                <a:solidFill>
                  <a:schemeClr val="tx1">
                    <a:lumMod val="75000"/>
                    <a:lumOff val="25000"/>
                  </a:schemeClr>
                </a:solidFill>
              </a:defRPr>
            </a:lvl3pPr>
            <a:lvl4pPr>
              <a:defRPr>
                <a:solidFill>
                  <a:schemeClr val="tx1">
                    <a:lumMod val="75000"/>
                    <a:lumOff val="25000"/>
                  </a:schemeClr>
                </a:solidFill>
              </a:defRPr>
            </a:lvl4pPr>
            <a:lvl5pPr>
              <a:defRPr>
                <a:solidFill>
                  <a:schemeClr val="tx1">
                    <a:lumMod val="75000"/>
                    <a:lumOff val="25000"/>
                  </a:schemeClr>
                </a:solidFill>
              </a:defRPr>
            </a:lvl5pPr>
          </a:lstStyle>
          <a:p>
            <a:pPr lvl="0"/>
            <a:r>
              <a:rPr lang="zh-CN" altLang="en-US" dirty="0"/>
              <a:t>编辑母版文本样式</a:t>
            </a:r>
          </a:p>
        </p:txBody>
      </p:sp>
      <p:pic>
        <p:nvPicPr>
          <p:cNvPr id="7" name="图片 6">
            <a:extLst>
              <a:ext uri="{FF2B5EF4-FFF2-40B4-BE49-F238E27FC236}">
                <a16:creationId xmlns:a16="http://schemas.microsoft.com/office/drawing/2014/main" id="{7A251A89-E640-49C6-A3E7-63D966517577}"/>
              </a:ext>
            </a:extLst>
          </p:cNvPr>
          <p:cNvPicPr>
            <a:picLocks noChangeAspect="1"/>
          </p:cNvPicPr>
          <p:nvPr userDrawn="1"/>
        </p:nvPicPr>
        <p:blipFill rotWithShape="1">
          <a:blip r:embed="rId3" cstate="print"/>
          <a:srcRect l="49487" r="1345"/>
          <a:stretch/>
        </p:blipFill>
        <p:spPr>
          <a:xfrm>
            <a:off x="6238430" y="6041797"/>
            <a:ext cx="5920443" cy="411617"/>
          </a:xfrm>
          <a:prstGeom prst="rect">
            <a:avLst/>
          </a:prstGeom>
        </p:spPr>
      </p:pic>
    </p:spTree>
    <p:extLst>
      <p:ext uri="{BB962C8B-B14F-4D97-AF65-F5344CB8AC3E}">
        <p14:creationId xmlns:p14="http://schemas.microsoft.com/office/powerpoint/2010/main" val="54827565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pic>
        <p:nvPicPr>
          <p:cNvPr id="14" name="图片 13" descr="图片包含 建筑物, 圆屋顶, 地板&#10;&#10;描述已自动生成">
            <a:extLst>
              <a:ext uri="{FF2B5EF4-FFF2-40B4-BE49-F238E27FC236}">
                <a16:creationId xmlns:a16="http://schemas.microsoft.com/office/drawing/2014/main" id="{B46500FD-D914-4D54-A821-08966030967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3" name="灯片编号占位符 2">
            <a:extLst>
              <a:ext uri="{FF2B5EF4-FFF2-40B4-BE49-F238E27FC236}">
                <a16:creationId xmlns:a16="http://schemas.microsoft.com/office/drawing/2014/main" id="{C1D5E491-4859-47A4-8F29-DAACA1914DBE}"/>
              </a:ext>
            </a:extLst>
          </p:cNvPr>
          <p:cNvSpPr>
            <a:spLocks noGrp="1"/>
          </p:cNvSpPr>
          <p:nvPr>
            <p:ph type="sldNum" sz="quarter" idx="10"/>
          </p:nvPr>
        </p:nvSpPr>
        <p:spPr/>
        <p:txBody>
          <a:bodyPr/>
          <a:lstStyle/>
          <a:p>
            <a:fld id="{6C53781C-E1F6-4315-A39D-61273F2E0596}" type="slidenum">
              <a:rPr lang="zh-CN" altLang="en-US" smtClean="0"/>
              <a:pPr/>
              <a:t>‹#›</a:t>
            </a:fld>
            <a:endParaRPr lang="zh-CN" altLang="en-US" dirty="0"/>
          </a:p>
        </p:txBody>
      </p:sp>
      <p:pic>
        <p:nvPicPr>
          <p:cNvPr id="4" name="图片 3">
            <a:extLst>
              <a:ext uri="{FF2B5EF4-FFF2-40B4-BE49-F238E27FC236}">
                <a16:creationId xmlns:a16="http://schemas.microsoft.com/office/drawing/2014/main" id="{64227868-C0F1-41FC-A8C9-A533B4E11486}"/>
              </a:ext>
            </a:extLst>
          </p:cNvPr>
          <p:cNvPicPr>
            <a:picLocks noChangeAspect="1"/>
          </p:cNvPicPr>
          <p:nvPr userDrawn="1"/>
        </p:nvPicPr>
        <p:blipFill rotWithShape="1">
          <a:blip r:embed="rId3" cstate="print"/>
          <a:srcRect r="1346"/>
          <a:stretch/>
        </p:blipFill>
        <p:spPr>
          <a:xfrm>
            <a:off x="516" y="6041797"/>
            <a:ext cx="12166903" cy="411617"/>
          </a:xfrm>
          <a:prstGeom prst="rect">
            <a:avLst/>
          </a:prstGeom>
        </p:spPr>
      </p:pic>
      <p:sp>
        <p:nvSpPr>
          <p:cNvPr id="9" name="文本占位符 31">
            <a:extLst>
              <a:ext uri="{FF2B5EF4-FFF2-40B4-BE49-F238E27FC236}">
                <a16:creationId xmlns:a16="http://schemas.microsoft.com/office/drawing/2014/main" id="{56FC8349-67FC-4E3B-B988-7A27FDAE9D24}"/>
              </a:ext>
            </a:extLst>
          </p:cNvPr>
          <p:cNvSpPr>
            <a:spLocks noGrp="1"/>
          </p:cNvSpPr>
          <p:nvPr>
            <p:ph type="body" sz="quarter" idx="12"/>
          </p:nvPr>
        </p:nvSpPr>
        <p:spPr>
          <a:xfrm>
            <a:off x="319056" y="6438900"/>
            <a:ext cx="4151344" cy="419100"/>
          </a:xfrm>
          <a:prstGeom prst="rect">
            <a:avLst/>
          </a:prstGeom>
        </p:spPr>
        <p:txBody>
          <a:bodyPr lIns="0" tIns="0" rIns="0" bIns="0" anchor="ctr"/>
          <a:lstStyle>
            <a:lvl1pPr marL="0" indent="0" algn="l">
              <a:lnSpc>
                <a:spcPct val="100000"/>
              </a:lnSpc>
              <a:buNone/>
              <a:defRPr sz="2000" b="0">
                <a:solidFill>
                  <a:schemeClr val="tx1">
                    <a:lumMod val="75000"/>
                    <a:lumOff val="25000"/>
                  </a:schemeClr>
                </a:solidFill>
              </a:defRPr>
            </a:lvl1pPr>
          </a:lstStyle>
          <a:p>
            <a:pPr lvl="0"/>
            <a:endParaRPr lang="zh-CN" altLang="en-US" dirty="0"/>
          </a:p>
        </p:txBody>
      </p:sp>
      <p:sp>
        <p:nvSpPr>
          <p:cNvPr id="10" name="文本占位符 31">
            <a:extLst>
              <a:ext uri="{FF2B5EF4-FFF2-40B4-BE49-F238E27FC236}">
                <a16:creationId xmlns:a16="http://schemas.microsoft.com/office/drawing/2014/main" id="{85368C87-925C-44AC-B001-5C4EE6F00645}"/>
              </a:ext>
            </a:extLst>
          </p:cNvPr>
          <p:cNvSpPr>
            <a:spLocks noGrp="1"/>
          </p:cNvSpPr>
          <p:nvPr>
            <p:ph type="body" sz="quarter" idx="13"/>
          </p:nvPr>
        </p:nvSpPr>
        <p:spPr>
          <a:xfrm>
            <a:off x="4788940" y="6438900"/>
            <a:ext cx="4151344" cy="419100"/>
          </a:xfrm>
          <a:prstGeom prst="rect">
            <a:avLst/>
          </a:prstGeom>
        </p:spPr>
        <p:txBody>
          <a:bodyPr lIns="0" tIns="0" rIns="0" bIns="0" anchor="ctr"/>
          <a:lstStyle>
            <a:lvl1pPr marL="0" indent="0" algn="l">
              <a:lnSpc>
                <a:spcPct val="100000"/>
              </a:lnSpc>
              <a:buNone/>
              <a:defRPr sz="2000" b="0">
                <a:solidFill>
                  <a:schemeClr val="tx1">
                    <a:lumMod val="75000"/>
                    <a:lumOff val="25000"/>
                  </a:schemeClr>
                </a:solidFill>
              </a:defRPr>
            </a:lvl1pPr>
          </a:lstStyle>
          <a:p>
            <a:pPr lvl="0"/>
            <a:endParaRPr lang="zh-CN" altLang="en-US" dirty="0"/>
          </a:p>
        </p:txBody>
      </p:sp>
      <p:sp>
        <p:nvSpPr>
          <p:cNvPr id="19" name="平行四边形 18">
            <a:extLst>
              <a:ext uri="{FF2B5EF4-FFF2-40B4-BE49-F238E27FC236}">
                <a16:creationId xmlns:a16="http://schemas.microsoft.com/office/drawing/2014/main" id="{9AE407FD-1006-4AC4-B10B-CB7686E66A86}"/>
              </a:ext>
            </a:extLst>
          </p:cNvPr>
          <p:cNvSpPr/>
          <p:nvPr userDrawn="1"/>
        </p:nvSpPr>
        <p:spPr>
          <a:xfrm>
            <a:off x="0" y="1"/>
            <a:ext cx="12191483" cy="685800"/>
          </a:xfrm>
          <a:prstGeom prst="parallelogram">
            <a:avLst>
              <a:gd name="adj" fmla="val 4305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 name="图片 19" descr="图片包含 户外, 标牌, 黑色&#10;&#10;自动生成的说明">
            <a:extLst>
              <a:ext uri="{FF2B5EF4-FFF2-40B4-BE49-F238E27FC236}">
                <a16:creationId xmlns:a16="http://schemas.microsoft.com/office/drawing/2014/main" id="{D5338ABA-2308-412D-96F5-DE590FFF9928}"/>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319056" y="73482"/>
            <a:ext cx="538838" cy="538838"/>
          </a:xfrm>
          <a:prstGeom prst="rect">
            <a:avLst/>
          </a:prstGeom>
        </p:spPr>
      </p:pic>
      <p:sp>
        <p:nvSpPr>
          <p:cNvPr id="21" name="文本占位符 31">
            <a:extLst>
              <a:ext uri="{FF2B5EF4-FFF2-40B4-BE49-F238E27FC236}">
                <a16:creationId xmlns:a16="http://schemas.microsoft.com/office/drawing/2014/main" id="{C2D49473-9331-4572-8AFC-3A905D765CF9}"/>
              </a:ext>
            </a:extLst>
          </p:cNvPr>
          <p:cNvSpPr>
            <a:spLocks noGrp="1"/>
          </p:cNvSpPr>
          <p:nvPr>
            <p:ph type="body" sz="quarter" idx="14"/>
          </p:nvPr>
        </p:nvSpPr>
        <p:spPr>
          <a:xfrm>
            <a:off x="1075351" y="43657"/>
            <a:ext cx="7081677" cy="598488"/>
          </a:xfrm>
          <a:prstGeom prst="rect">
            <a:avLst/>
          </a:prstGeom>
        </p:spPr>
        <p:txBody>
          <a:bodyPr anchor="ctr"/>
          <a:lstStyle>
            <a:lvl1pPr marL="0" indent="0" algn="l">
              <a:lnSpc>
                <a:spcPct val="100000"/>
              </a:lnSpc>
              <a:buNone/>
              <a:defRPr sz="3200" b="1">
                <a:solidFill>
                  <a:schemeClr val="bg1"/>
                </a:solidFill>
              </a:defRPr>
            </a:lvl1pPr>
          </a:lstStyle>
          <a:p>
            <a:pPr lvl="0"/>
            <a:endParaRPr lang="zh-CN" altLang="en-US" dirty="0"/>
          </a:p>
        </p:txBody>
      </p:sp>
      <p:sp>
        <p:nvSpPr>
          <p:cNvPr id="11" name="平行四边形 10">
            <a:extLst>
              <a:ext uri="{FF2B5EF4-FFF2-40B4-BE49-F238E27FC236}">
                <a16:creationId xmlns:a16="http://schemas.microsoft.com/office/drawing/2014/main" id="{3E2A174E-0D40-4C44-A4CB-067A3AD3E27A}"/>
              </a:ext>
            </a:extLst>
          </p:cNvPr>
          <p:cNvSpPr/>
          <p:nvPr userDrawn="1"/>
        </p:nvSpPr>
        <p:spPr>
          <a:xfrm>
            <a:off x="11428834" y="119857"/>
            <a:ext cx="473565" cy="242093"/>
          </a:xfrm>
          <a:prstGeom prst="parallelogram">
            <a:avLst>
              <a:gd name="adj" fmla="val 444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平行四边形 11">
            <a:extLst>
              <a:ext uri="{FF2B5EF4-FFF2-40B4-BE49-F238E27FC236}">
                <a16:creationId xmlns:a16="http://schemas.microsoft.com/office/drawing/2014/main" id="{B6623D7A-6A25-4FAF-BE38-10BE0650BF71}"/>
              </a:ext>
            </a:extLst>
          </p:cNvPr>
          <p:cNvSpPr/>
          <p:nvPr userDrawn="1"/>
        </p:nvSpPr>
        <p:spPr>
          <a:xfrm>
            <a:off x="11016782" y="322602"/>
            <a:ext cx="473565" cy="242093"/>
          </a:xfrm>
          <a:prstGeom prst="parallelogram">
            <a:avLst>
              <a:gd name="adj" fmla="val 444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40006580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仅标题(标题导航)">
    <p:spTree>
      <p:nvGrpSpPr>
        <p:cNvPr id="1" name=""/>
        <p:cNvGrpSpPr/>
        <p:nvPr/>
      </p:nvGrpSpPr>
      <p:grpSpPr>
        <a:xfrm>
          <a:off x="0" y="0"/>
          <a:ext cx="0" cy="0"/>
          <a:chOff x="0" y="0"/>
          <a:chExt cx="0" cy="0"/>
        </a:xfrm>
      </p:grpSpPr>
      <p:pic>
        <p:nvPicPr>
          <p:cNvPr id="24" name="图片 23" descr="图片包含 建筑物, 圆屋顶, 地板&#10;&#10;描述已自动生成">
            <a:extLst>
              <a:ext uri="{FF2B5EF4-FFF2-40B4-BE49-F238E27FC236}">
                <a16:creationId xmlns:a16="http://schemas.microsoft.com/office/drawing/2014/main" id="{FCB44420-1668-4CDF-B7B1-BF64940901B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3" name="灯片编号占位符 2">
            <a:extLst>
              <a:ext uri="{FF2B5EF4-FFF2-40B4-BE49-F238E27FC236}">
                <a16:creationId xmlns:a16="http://schemas.microsoft.com/office/drawing/2014/main" id="{C1D5E491-4859-47A4-8F29-DAACA1914DBE}"/>
              </a:ext>
            </a:extLst>
          </p:cNvPr>
          <p:cNvSpPr>
            <a:spLocks noGrp="1"/>
          </p:cNvSpPr>
          <p:nvPr>
            <p:ph type="sldNum" sz="quarter" idx="10"/>
          </p:nvPr>
        </p:nvSpPr>
        <p:spPr/>
        <p:txBody>
          <a:bodyPr/>
          <a:lstStyle/>
          <a:p>
            <a:fld id="{6C53781C-E1F6-4315-A39D-61273F2E0596}" type="slidenum">
              <a:rPr lang="zh-CN" altLang="en-US" smtClean="0"/>
              <a:pPr/>
              <a:t>‹#›</a:t>
            </a:fld>
            <a:endParaRPr lang="zh-CN" altLang="en-US" dirty="0"/>
          </a:p>
        </p:txBody>
      </p:sp>
      <p:sp>
        <p:nvSpPr>
          <p:cNvPr id="9" name="文本占位符 31">
            <a:extLst>
              <a:ext uri="{FF2B5EF4-FFF2-40B4-BE49-F238E27FC236}">
                <a16:creationId xmlns:a16="http://schemas.microsoft.com/office/drawing/2014/main" id="{56FC8349-67FC-4E3B-B988-7A27FDAE9D24}"/>
              </a:ext>
            </a:extLst>
          </p:cNvPr>
          <p:cNvSpPr>
            <a:spLocks noGrp="1"/>
          </p:cNvSpPr>
          <p:nvPr>
            <p:ph type="body" sz="quarter" idx="12"/>
          </p:nvPr>
        </p:nvSpPr>
        <p:spPr>
          <a:xfrm>
            <a:off x="319056" y="6438900"/>
            <a:ext cx="4151344" cy="419100"/>
          </a:xfrm>
          <a:prstGeom prst="rect">
            <a:avLst/>
          </a:prstGeom>
        </p:spPr>
        <p:txBody>
          <a:bodyPr lIns="0" tIns="0" rIns="0" bIns="0" anchor="ctr"/>
          <a:lstStyle>
            <a:lvl1pPr marL="0" indent="0" algn="l">
              <a:lnSpc>
                <a:spcPct val="100000"/>
              </a:lnSpc>
              <a:buNone/>
              <a:defRPr sz="2000" b="0">
                <a:solidFill>
                  <a:schemeClr val="tx1">
                    <a:lumMod val="75000"/>
                    <a:lumOff val="25000"/>
                  </a:schemeClr>
                </a:solidFill>
              </a:defRPr>
            </a:lvl1pPr>
          </a:lstStyle>
          <a:p>
            <a:pPr lvl="0"/>
            <a:endParaRPr lang="zh-CN" altLang="en-US" dirty="0"/>
          </a:p>
        </p:txBody>
      </p:sp>
      <p:sp>
        <p:nvSpPr>
          <p:cNvPr id="10" name="文本占位符 31">
            <a:extLst>
              <a:ext uri="{FF2B5EF4-FFF2-40B4-BE49-F238E27FC236}">
                <a16:creationId xmlns:a16="http://schemas.microsoft.com/office/drawing/2014/main" id="{85368C87-925C-44AC-B001-5C4EE6F00645}"/>
              </a:ext>
            </a:extLst>
          </p:cNvPr>
          <p:cNvSpPr>
            <a:spLocks noGrp="1"/>
          </p:cNvSpPr>
          <p:nvPr>
            <p:ph type="body" sz="quarter" idx="13"/>
          </p:nvPr>
        </p:nvSpPr>
        <p:spPr>
          <a:xfrm>
            <a:off x="4788940" y="6438900"/>
            <a:ext cx="4151344" cy="419100"/>
          </a:xfrm>
          <a:prstGeom prst="rect">
            <a:avLst/>
          </a:prstGeom>
        </p:spPr>
        <p:txBody>
          <a:bodyPr lIns="0" tIns="0" rIns="0" bIns="0" anchor="ctr"/>
          <a:lstStyle>
            <a:lvl1pPr marL="0" indent="0" algn="l">
              <a:lnSpc>
                <a:spcPct val="100000"/>
              </a:lnSpc>
              <a:buNone/>
              <a:defRPr sz="2000" b="0">
                <a:solidFill>
                  <a:schemeClr val="tx1">
                    <a:lumMod val="75000"/>
                    <a:lumOff val="25000"/>
                  </a:schemeClr>
                </a:solidFill>
              </a:defRPr>
            </a:lvl1pPr>
          </a:lstStyle>
          <a:p>
            <a:pPr lvl="0"/>
            <a:endParaRPr lang="zh-CN" altLang="en-US" dirty="0"/>
          </a:p>
        </p:txBody>
      </p:sp>
      <p:sp>
        <p:nvSpPr>
          <p:cNvPr id="19" name="平行四边形 18">
            <a:extLst>
              <a:ext uri="{FF2B5EF4-FFF2-40B4-BE49-F238E27FC236}">
                <a16:creationId xmlns:a16="http://schemas.microsoft.com/office/drawing/2014/main" id="{9AE407FD-1006-4AC4-B10B-CB7686E66A86}"/>
              </a:ext>
            </a:extLst>
          </p:cNvPr>
          <p:cNvSpPr/>
          <p:nvPr userDrawn="1"/>
        </p:nvSpPr>
        <p:spPr>
          <a:xfrm>
            <a:off x="0" y="1"/>
            <a:ext cx="12191483" cy="685800"/>
          </a:xfrm>
          <a:prstGeom prst="parallelogram">
            <a:avLst>
              <a:gd name="adj" fmla="val 43056"/>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20" name="图片 19" descr="图片包含 户外, 标牌, 黑色&#10;&#10;自动生成的说明">
            <a:extLst>
              <a:ext uri="{FF2B5EF4-FFF2-40B4-BE49-F238E27FC236}">
                <a16:creationId xmlns:a16="http://schemas.microsoft.com/office/drawing/2014/main" id="{D5338ABA-2308-412D-96F5-DE590FFF992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9056" y="73482"/>
            <a:ext cx="538838" cy="538838"/>
          </a:xfrm>
          <a:prstGeom prst="rect">
            <a:avLst/>
          </a:prstGeom>
        </p:spPr>
      </p:pic>
      <p:sp>
        <p:nvSpPr>
          <p:cNvPr id="11" name="平行四边形 10">
            <a:extLst>
              <a:ext uri="{FF2B5EF4-FFF2-40B4-BE49-F238E27FC236}">
                <a16:creationId xmlns:a16="http://schemas.microsoft.com/office/drawing/2014/main" id="{B0646154-6233-4139-B550-A28CDF04E3FA}"/>
              </a:ext>
            </a:extLst>
          </p:cNvPr>
          <p:cNvSpPr/>
          <p:nvPr userDrawn="1"/>
        </p:nvSpPr>
        <p:spPr>
          <a:xfrm>
            <a:off x="995330" y="105510"/>
            <a:ext cx="1957419" cy="512879"/>
          </a:xfrm>
          <a:prstGeom prst="parallelogram">
            <a:avLst>
              <a:gd name="adj" fmla="val 43056"/>
            </a:avLst>
          </a:prstGeom>
          <a:solidFill>
            <a:schemeClr val="bg1"/>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solidFill>
              </a:rPr>
              <a:t>标题一</a:t>
            </a:r>
          </a:p>
        </p:txBody>
      </p:sp>
      <p:sp>
        <p:nvSpPr>
          <p:cNvPr id="12" name="平行四边形 11">
            <a:extLst>
              <a:ext uri="{FF2B5EF4-FFF2-40B4-BE49-F238E27FC236}">
                <a16:creationId xmlns:a16="http://schemas.microsoft.com/office/drawing/2014/main" id="{DB662845-A8FE-4E13-82B8-ABEE9422A575}"/>
              </a:ext>
            </a:extLst>
          </p:cNvPr>
          <p:cNvSpPr/>
          <p:nvPr userDrawn="1"/>
        </p:nvSpPr>
        <p:spPr>
          <a:xfrm>
            <a:off x="2831521" y="105510"/>
            <a:ext cx="1957419" cy="512879"/>
          </a:xfrm>
          <a:prstGeom prst="parallelogram">
            <a:avLst>
              <a:gd name="adj" fmla="val 4305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2400" b="1" dirty="0">
                <a:solidFill>
                  <a:schemeClr val="accent1">
                    <a:lumMod val="60000"/>
                    <a:lumOff val="40000"/>
                  </a:schemeClr>
                </a:solidFill>
              </a:rPr>
              <a:t>标题二</a:t>
            </a:r>
          </a:p>
        </p:txBody>
      </p:sp>
      <p:sp>
        <p:nvSpPr>
          <p:cNvPr id="15" name="平行四边形 14">
            <a:extLst>
              <a:ext uri="{FF2B5EF4-FFF2-40B4-BE49-F238E27FC236}">
                <a16:creationId xmlns:a16="http://schemas.microsoft.com/office/drawing/2014/main" id="{44330A7B-15B1-4D7C-8EFE-B8A0161426A0}"/>
              </a:ext>
            </a:extLst>
          </p:cNvPr>
          <p:cNvSpPr/>
          <p:nvPr userDrawn="1"/>
        </p:nvSpPr>
        <p:spPr>
          <a:xfrm>
            <a:off x="4645215" y="105510"/>
            <a:ext cx="1957419" cy="512879"/>
          </a:xfrm>
          <a:prstGeom prst="parallelogram">
            <a:avLst>
              <a:gd name="adj" fmla="val 4305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dirty="0">
                <a:solidFill>
                  <a:schemeClr val="accent1">
                    <a:lumMod val="60000"/>
                    <a:lumOff val="40000"/>
                  </a:schemeClr>
                </a:solidFill>
              </a:rPr>
              <a:t>标题三</a:t>
            </a:r>
          </a:p>
        </p:txBody>
      </p:sp>
      <p:sp>
        <p:nvSpPr>
          <p:cNvPr id="16" name="平行四边形 15">
            <a:extLst>
              <a:ext uri="{FF2B5EF4-FFF2-40B4-BE49-F238E27FC236}">
                <a16:creationId xmlns:a16="http://schemas.microsoft.com/office/drawing/2014/main" id="{FAB9E410-8F4C-4E41-B027-DFC233733AB7}"/>
              </a:ext>
            </a:extLst>
          </p:cNvPr>
          <p:cNvSpPr/>
          <p:nvPr userDrawn="1"/>
        </p:nvSpPr>
        <p:spPr>
          <a:xfrm>
            <a:off x="6481406" y="105510"/>
            <a:ext cx="1957419" cy="512879"/>
          </a:xfrm>
          <a:prstGeom prst="parallelogram">
            <a:avLst>
              <a:gd name="adj" fmla="val 4305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dirty="0">
                <a:solidFill>
                  <a:schemeClr val="accent1">
                    <a:lumMod val="60000"/>
                    <a:lumOff val="40000"/>
                  </a:schemeClr>
                </a:solidFill>
              </a:rPr>
              <a:t>标题四</a:t>
            </a:r>
          </a:p>
        </p:txBody>
      </p:sp>
      <p:sp>
        <p:nvSpPr>
          <p:cNvPr id="17" name="平行四边形 16">
            <a:extLst>
              <a:ext uri="{FF2B5EF4-FFF2-40B4-BE49-F238E27FC236}">
                <a16:creationId xmlns:a16="http://schemas.microsoft.com/office/drawing/2014/main" id="{9F88429B-B890-4CEE-A503-4E91AAB2562D}"/>
              </a:ext>
            </a:extLst>
          </p:cNvPr>
          <p:cNvSpPr/>
          <p:nvPr userDrawn="1"/>
        </p:nvSpPr>
        <p:spPr>
          <a:xfrm>
            <a:off x="8295100" y="105510"/>
            <a:ext cx="1957419" cy="512879"/>
          </a:xfrm>
          <a:prstGeom prst="parallelogram">
            <a:avLst>
              <a:gd name="adj" fmla="val 43056"/>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r>
              <a:rPr lang="zh-CN" altLang="en-US" sz="2400" b="1" dirty="0">
                <a:solidFill>
                  <a:schemeClr val="accent1">
                    <a:lumMod val="60000"/>
                    <a:lumOff val="40000"/>
                  </a:schemeClr>
                </a:solidFill>
              </a:rPr>
              <a:t>标题五</a:t>
            </a:r>
          </a:p>
        </p:txBody>
      </p:sp>
      <p:pic>
        <p:nvPicPr>
          <p:cNvPr id="18" name="图片 17">
            <a:extLst>
              <a:ext uri="{FF2B5EF4-FFF2-40B4-BE49-F238E27FC236}">
                <a16:creationId xmlns:a16="http://schemas.microsoft.com/office/drawing/2014/main" id="{8AC3C199-AD82-4263-B8E8-8D1CD35372A9}"/>
              </a:ext>
            </a:extLst>
          </p:cNvPr>
          <p:cNvPicPr>
            <a:picLocks noChangeAspect="1"/>
          </p:cNvPicPr>
          <p:nvPr userDrawn="1"/>
        </p:nvPicPr>
        <p:blipFill rotWithShape="1">
          <a:blip r:embed="rId4" cstate="print"/>
          <a:srcRect r="1346"/>
          <a:stretch/>
        </p:blipFill>
        <p:spPr>
          <a:xfrm>
            <a:off x="516" y="6041797"/>
            <a:ext cx="12166903" cy="411617"/>
          </a:xfrm>
          <a:prstGeom prst="rect">
            <a:avLst/>
          </a:prstGeom>
        </p:spPr>
      </p:pic>
      <p:sp>
        <p:nvSpPr>
          <p:cNvPr id="21" name="平行四边形 20">
            <a:extLst>
              <a:ext uri="{FF2B5EF4-FFF2-40B4-BE49-F238E27FC236}">
                <a16:creationId xmlns:a16="http://schemas.microsoft.com/office/drawing/2014/main" id="{2051FE92-34E2-4DFE-BC0D-28D53B1BE4ED}"/>
              </a:ext>
            </a:extLst>
          </p:cNvPr>
          <p:cNvSpPr/>
          <p:nvPr userDrawn="1"/>
        </p:nvSpPr>
        <p:spPr>
          <a:xfrm>
            <a:off x="11428834" y="119857"/>
            <a:ext cx="473565" cy="242093"/>
          </a:xfrm>
          <a:prstGeom prst="parallelogram">
            <a:avLst>
              <a:gd name="adj" fmla="val 444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平行四边形 21">
            <a:extLst>
              <a:ext uri="{FF2B5EF4-FFF2-40B4-BE49-F238E27FC236}">
                <a16:creationId xmlns:a16="http://schemas.microsoft.com/office/drawing/2014/main" id="{EE8F87D0-86D3-40A7-B41A-5B19E1D5D4CF}"/>
              </a:ext>
            </a:extLst>
          </p:cNvPr>
          <p:cNvSpPr/>
          <p:nvPr userDrawn="1"/>
        </p:nvSpPr>
        <p:spPr>
          <a:xfrm>
            <a:off x="11016782" y="322602"/>
            <a:ext cx="473565" cy="242093"/>
          </a:xfrm>
          <a:prstGeom prst="parallelogram">
            <a:avLst>
              <a:gd name="adj" fmla="val 44445"/>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Tree>
    <p:extLst>
      <p:ext uri="{BB962C8B-B14F-4D97-AF65-F5344CB8AC3E}">
        <p14:creationId xmlns:p14="http://schemas.microsoft.com/office/powerpoint/2010/main" val="37968134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14" name="图片 13" descr="图片包含 建筑物, 圆屋顶, 地板&#10;&#10;描述已自动生成">
            <a:extLst>
              <a:ext uri="{FF2B5EF4-FFF2-40B4-BE49-F238E27FC236}">
                <a16:creationId xmlns:a16="http://schemas.microsoft.com/office/drawing/2014/main" id="{AABAA2F6-CE8B-4D0C-9DA1-7AFD8C0E1F1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18" name="平行四边形 17">
            <a:extLst>
              <a:ext uri="{FF2B5EF4-FFF2-40B4-BE49-F238E27FC236}">
                <a16:creationId xmlns:a16="http://schemas.microsoft.com/office/drawing/2014/main" id="{55B5EF86-CD68-45F5-B469-E0C751A7F1CE}"/>
              </a:ext>
            </a:extLst>
          </p:cNvPr>
          <p:cNvSpPr/>
          <p:nvPr userDrawn="1"/>
        </p:nvSpPr>
        <p:spPr>
          <a:xfrm>
            <a:off x="0" y="1"/>
            <a:ext cx="12191483" cy="685800"/>
          </a:xfrm>
          <a:prstGeom prst="parallelogram">
            <a:avLst>
              <a:gd name="adj" fmla="val 44445"/>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 name="灯片编号占位符 2">
            <a:extLst>
              <a:ext uri="{FF2B5EF4-FFF2-40B4-BE49-F238E27FC236}">
                <a16:creationId xmlns:a16="http://schemas.microsoft.com/office/drawing/2014/main" id="{C1D5E491-4859-47A4-8F29-DAACA1914DBE}"/>
              </a:ext>
            </a:extLst>
          </p:cNvPr>
          <p:cNvSpPr>
            <a:spLocks noGrp="1"/>
          </p:cNvSpPr>
          <p:nvPr>
            <p:ph type="sldNum" sz="quarter" idx="10"/>
          </p:nvPr>
        </p:nvSpPr>
        <p:spPr/>
        <p:txBody>
          <a:bodyPr/>
          <a:lstStyle/>
          <a:p>
            <a:fld id="{6C53781C-E1F6-4315-A39D-61273F2E0596}" type="slidenum">
              <a:rPr lang="zh-CN" altLang="en-US" smtClean="0"/>
              <a:pPr/>
              <a:t>‹#›</a:t>
            </a:fld>
            <a:endParaRPr lang="zh-CN" altLang="en-US" dirty="0"/>
          </a:p>
        </p:txBody>
      </p:sp>
      <p:pic>
        <p:nvPicPr>
          <p:cNvPr id="7" name="图片 6" descr="图片包含 户外, 标牌, 黑色&#10;&#10;自动生成的说明">
            <a:extLst>
              <a:ext uri="{FF2B5EF4-FFF2-40B4-BE49-F238E27FC236}">
                <a16:creationId xmlns:a16="http://schemas.microsoft.com/office/drawing/2014/main" id="{BBD19A13-D175-4468-834D-FE213A533AB4}"/>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319056" y="73482"/>
            <a:ext cx="538838" cy="538838"/>
          </a:xfrm>
          <a:prstGeom prst="rect">
            <a:avLst/>
          </a:prstGeom>
        </p:spPr>
      </p:pic>
      <p:sp>
        <p:nvSpPr>
          <p:cNvPr id="8" name="文本占位符 31">
            <a:extLst>
              <a:ext uri="{FF2B5EF4-FFF2-40B4-BE49-F238E27FC236}">
                <a16:creationId xmlns:a16="http://schemas.microsoft.com/office/drawing/2014/main" id="{0E3A7107-0A14-4195-8DEB-51F0B46D6BB5}"/>
              </a:ext>
            </a:extLst>
          </p:cNvPr>
          <p:cNvSpPr>
            <a:spLocks noGrp="1"/>
          </p:cNvSpPr>
          <p:nvPr>
            <p:ph type="body" sz="quarter" idx="11"/>
          </p:nvPr>
        </p:nvSpPr>
        <p:spPr>
          <a:xfrm>
            <a:off x="1075351" y="43657"/>
            <a:ext cx="7081677" cy="598488"/>
          </a:xfrm>
          <a:prstGeom prst="rect">
            <a:avLst/>
          </a:prstGeom>
        </p:spPr>
        <p:txBody>
          <a:bodyPr anchor="ctr"/>
          <a:lstStyle>
            <a:lvl1pPr marL="0" indent="0" algn="l">
              <a:lnSpc>
                <a:spcPct val="100000"/>
              </a:lnSpc>
              <a:buNone/>
              <a:defRPr sz="3200" b="1">
                <a:solidFill>
                  <a:schemeClr val="bg1"/>
                </a:solidFill>
              </a:defRPr>
            </a:lvl1pPr>
          </a:lstStyle>
          <a:p>
            <a:pPr lvl="0"/>
            <a:endParaRPr lang="zh-CN" altLang="en-US" dirty="0"/>
          </a:p>
        </p:txBody>
      </p:sp>
      <p:sp>
        <p:nvSpPr>
          <p:cNvPr id="9" name="文本占位符 31">
            <a:extLst>
              <a:ext uri="{FF2B5EF4-FFF2-40B4-BE49-F238E27FC236}">
                <a16:creationId xmlns:a16="http://schemas.microsoft.com/office/drawing/2014/main" id="{56FC8349-67FC-4E3B-B988-7A27FDAE9D24}"/>
              </a:ext>
            </a:extLst>
          </p:cNvPr>
          <p:cNvSpPr>
            <a:spLocks noGrp="1"/>
          </p:cNvSpPr>
          <p:nvPr>
            <p:ph type="body" sz="quarter" idx="12"/>
          </p:nvPr>
        </p:nvSpPr>
        <p:spPr>
          <a:xfrm>
            <a:off x="319056" y="6438900"/>
            <a:ext cx="4151344" cy="419100"/>
          </a:xfrm>
          <a:prstGeom prst="rect">
            <a:avLst/>
          </a:prstGeom>
        </p:spPr>
        <p:txBody>
          <a:bodyPr lIns="0" tIns="0" rIns="0" bIns="0" anchor="ctr"/>
          <a:lstStyle>
            <a:lvl1pPr marL="0" indent="0" algn="l">
              <a:lnSpc>
                <a:spcPct val="100000"/>
              </a:lnSpc>
              <a:buNone/>
              <a:defRPr sz="2000" b="0">
                <a:solidFill>
                  <a:schemeClr val="tx1">
                    <a:lumMod val="75000"/>
                    <a:lumOff val="25000"/>
                  </a:schemeClr>
                </a:solidFill>
              </a:defRPr>
            </a:lvl1pPr>
          </a:lstStyle>
          <a:p>
            <a:pPr lvl="0"/>
            <a:endParaRPr lang="zh-CN" altLang="en-US" dirty="0"/>
          </a:p>
        </p:txBody>
      </p:sp>
      <p:sp>
        <p:nvSpPr>
          <p:cNvPr id="10" name="文本占位符 31">
            <a:extLst>
              <a:ext uri="{FF2B5EF4-FFF2-40B4-BE49-F238E27FC236}">
                <a16:creationId xmlns:a16="http://schemas.microsoft.com/office/drawing/2014/main" id="{85368C87-925C-44AC-B001-5C4EE6F00645}"/>
              </a:ext>
            </a:extLst>
          </p:cNvPr>
          <p:cNvSpPr>
            <a:spLocks noGrp="1"/>
          </p:cNvSpPr>
          <p:nvPr>
            <p:ph type="body" sz="quarter" idx="13"/>
          </p:nvPr>
        </p:nvSpPr>
        <p:spPr>
          <a:xfrm>
            <a:off x="4788940" y="6438900"/>
            <a:ext cx="4151344" cy="419100"/>
          </a:xfrm>
          <a:prstGeom prst="rect">
            <a:avLst/>
          </a:prstGeom>
        </p:spPr>
        <p:txBody>
          <a:bodyPr lIns="0" tIns="0" rIns="0" bIns="0" anchor="ctr"/>
          <a:lstStyle>
            <a:lvl1pPr marL="0" indent="0" algn="l">
              <a:lnSpc>
                <a:spcPct val="100000"/>
              </a:lnSpc>
              <a:buNone/>
              <a:defRPr sz="2000" b="0">
                <a:solidFill>
                  <a:schemeClr val="tx1">
                    <a:lumMod val="75000"/>
                    <a:lumOff val="25000"/>
                  </a:schemeClr>
                </a:solidFill>
              </a:defRPr>
            </a:lvl1pPr>
          </a:lstStyle>
          <a:p>
            <a:pPr lvl="0"/>
            <a:endParaRPr lang="zh-CN" altLang="en-US" dirty="0"/>
          </a:p>
        </p:txBody>
      </p:sp>
      <p:sp>
        <p:nvSpPr>
          <p:cNvPr id="17" name="文本占位符 16">
            <a:extLst>
              <a:ext uri="{FF2B5EF4-FFF2-40B4-BE49-F238E27FC236}">
                <a16:creationId xmlns:a16="http://schemas.microsoft.com/office/drawing/2014/main" id="{2FF6FEE6-2A34-4756-8F6B-3232EC375278}"/>
              </a:ext>
            </a:extLst>
          </p:cNvPr>
          <p:cNvSpPr>
            <a:spLocks noGrp="1"/>
          </p:cNvSpPr>
          <p:nvPr>
            <p:ph type="body" sz="quarter" idx="14"/>
          </p:nvPr>
        </p:nvSpPr>
        <p:spPr>
          <a:xfrm>
            <a:off x="319056" y="766710"/>
            <a:ext cx="11568144" cy="4765791"/>
          </a:xfrm>
          <a:prstGeom prst="rect">
            <a:avLst/>
          </a:prstGeom>
        </p:spPr>
        <p:txBody>
          <a:bodyPr/>
          <a:lstStyle>
            <a:lvl1pPr marL="228600" indent="-228600">
              <a:lnSpc>
                <a:spcPct val="130000"/>
              </a:lnSpc>
              <a:buFontTx/>
              <a:buBlip>
                <a:blip r:embed="rId4"/>
              </a:buBlip>
              <a:defRPr sz="2000">
                <a:solidFill>
                  <a:schemeClr val="accent2"/>
                </a:solidFill>
              </a:defRPr>
            </a:lvl1pPr>
            <a:lvl2pPr>
              <a:lnSpc>
                <a:spcPct val="130000"/>
              </a:lnSpc>
              <a:defRPr sz="2000">
                <a:solidFill>
                  <a:schemeClr val="accent2"/>
                </a:solidFill>
              </a:defRPr>
            </a:lvl2pPr>
            <a:lvl3pPr>
              <a:lnSpc>
                <a:spcPct val="130000"/>
              </a:lnSpc>
              <a:defRPr sz="1800">
                <a:solidFill>
                  <a:schemeClr val="accent2"/>
                </a:solidFill>
              </a:defRPr>
            </a:lvl3pPr>
            <a:lvl4pPr>
              <a:lnSpc>
                <a:spcPct val="130000"/>
              </a:lnSpc>
              <a:defRPr sz="1600">
                <a:solidFill>
                  <a:schemeClr val="accent2"/>
                </a:solidFill>
              </a:defRPr>
            </a:lvl4pPr>
            <a:lvl5pPr>
              <a:lnSpc>
                <a:spcPct val="130000"/>
              </a:lnSpc>
              <a:defRPr sz="1600">
                <a:solidFill>
                  <a:schemeClr val="accent2"/>
                </a:solidFill>
              </a:defRPr>
            </a:lvl5pPr>
          </a:lstStyle>
          <a:p>
            <a:pPr lvl="0"/>
            <a:r>
              <a:rPr lang="zh-CN" altLang="en-US" dirty="0"/>
              <a:t>编辑母版文本样式</a:t>
            </a:r>
          </a:p>
          <a:p>
            <a:pPr lvl="1"/>
            <a:r>
              <a:rPr lang="zh-CN" altLang="en-US" dirty="0"/>
              <a:t>第二级</a:t>
            </a:r>
          </a:p>
          <a:p>
            <a:pPr lvl="2"/>
            <a:r>
              <a:rPr lang="zh-CN" altLang="en-US" dirty="0"/>
              <a:t>第三级</a:t>
            </a:r>
          </a:p>
          <a:p>
            <a:pPr lvl="3"/>
            <a:r>
              <a:rPr lang="zh-CN" altLang="en-US" dirty="0"/>
              <a:t>第四级</a:t>
            </a:r>
          </a:p>
          <a:p>
            <a:pPr lvl="4"/>
            <a:r>
              <a:rPr lang="zh-CN" altLang="en-US" dirty="0"/>
              <a:t>第五级</a:t>
            </a:r>
          </a:p>
        </p:txBody>
      </p:sp>
      <p:sp>
        <p:nvSpPr>
          <p:cNvPr id="21" name="平行四边形 20">
            <a:extLst>
              <a:ext uri="{FF2B5EF4-FFF2-40B4-BE49-F238E27FC236}">
                <a16:creationId xmlns:a16="http://schemas.microsoft.com/office/drawing/2014/main" id="{93235BFC-8F08-4C25-988C-FCB706C52ACD}"/>
              </a:ext>
            </a:extLst>
          </p:cNvPr>
          <p:cNvSpPr/>
          <p:nvPr userDrawn="1"/>
        </p:nvSpPr>
        <p:spPr>
          <a:xfrm>
            <a:off x="11428834" y="119857"/>
            <a:ext cx="473565" cy="242093"/>
          </a:xfrm>
          <a:prstGeom prst="parallelogram">
            <a:avLst>
              <a:gd name="adj" fmla="val 44445"/>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2" name="平行四边形 21">
            <a:extLst>
              <a:ext uri="{FF2B5EF4-FFF2-40B4-BE49-F238E27FC236}">
                <a16:creationId xmlns:a16="http://schemas.microsoft.com/office/drawing/2014/main" id="{A14A4014-5A08-40D8-A5CC-B2FF9962A739}"/>
              </a:ext>
            </a:extLst>
          </p:cNvPr>
          <p:cNvSpPr/>
          <p:nvPr userDrawn="1"/>
        </p:nvSpPr>
        <p:spPr>
          <a:xfrm>
            <a:off x="11016782" y="322602"/>
            <a:ext cx="473565" cy="242093"/>
          </a:xfrm>
          <a:prstGeom prst="parallelogram">
            <a:avLst>
              <a:gd name="adj" fmla="val 44445"/>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pic>
        <p:nvPicPr>
          <p:cNvPr id="12" name="图片 11">
            <a:extLst>
              <a:ext uri="{FF2B5EF4-FFF2-40B4-BE49-F238E27FC236}">
                <a16:creationId xmlns:a16="http://schemas.microsoft.com/office/drawing/2014/main" id="{72C3C1CA-869D-4F70-8C72-BC72214F5E64}"/>
              </a:ext>
            </a:extLst>
          </p:cNvPr>
          <p:cNvPicPr>
            <a:picLocks noChangeAspect="1"/>
          </p:cNvPicPr>
          <p:nvPr userDrawn="1"/>
        </p:nvPicPr>
        <p:blipFill rotWithShape="1">
          <a:blip r:embed="rId5" cstate="print"/>
          <a:srcRect r="1346"/>
          <a:stretch/>
        </p:blipFill>
        <p:spPr>
          <a:xfrm>
            <a:off x="516" y="6041797"/>
            <a:ext cx="12166903" cy="411617"/>
          </a:xfrm>
          <a:prstGeom prst="rect">
            <a:avLst/>
          </a:prstGeom>
        </p:spPr>
      </p:pic>
    </p:spTree>
    <p:extLst>
      <p:ext uri="{BB962C8B-B14F-4D97-AF65-F5344CB8AC3E}">
        <p14:creationId xmlns:p14="http://schemas.microsoft.com/office/powerpoint/2010/main" val="12322701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封底">
    <p:bg>
      <p:bgPr>
        <a:solidFill>
          <a:schemeClr val="accent1"/>
        </a:solidFill>
        <a:effectLst/>
      </p:bgPr>
    </p:bg>
    <p:spTree>
      <p:nvGrpSpPr>
        <p:cNvPr id="1" name=""/>
        <p:cNvGrpSpPr/>
        <p:nvPr/>
      </p:nvGrpSpPr>
      <p:grpSpPr>
        <a:xfrm>
          <a:off x="0" y="0"/>
          <a:ext cx="0" cy="0"/>
          <a:chOff x="0" y="0"/>
          <a:chExt cx="0" cy="0"/>
        </a:xfrm>
      </p:grpSpPr>
      <p:pic>
        <p:nvPicPr>
          <p:cNvPr id="17" name="图片 16" descr="图片包含 建筑物&#10;&#10;自动生成的说明">
            <a:extLst>
              <a:ext uri="{FF2B5EF4-FFF2-40B4-BE49-F238E27FC236}">
                <a16:creationId xmlns:a16="http://schemas.microsoft.com/office/drawing/2014/main" id="{59C76395-F18A-42DC-A156-F93BFCD8E486}"/>
              </a:ext>
            </a:extLst>
          </p:cNvPr>
          <p:cNvPicPr>
            <a:picLocks noChangeAspect="1"/>
          </p:cNvPicPr>
          <p:nvPr userDrawn="1"/>
        </p:nvPicPr>
        <p:blipFill>
          <a:blip r:embed="rId2">
            <a:duotone>
              <a:prstClr val="black"/>
              <a:schemeClr val="accent1">
                <a:tint val="45000"/>
                <a:satMod val="400000"/>
              </a:schemeClr>
            </a:duotone>
            <a:alphaModFix amt="20000"/>
            <a:extLst>
              <a:ext uri="{28A0092B-C50C-407E-A947-70E740481C1C}">
                <a14:useLocalDpi xmlns:a14="http://schemas.microsoft.com/office/drawing/2010/main" val="0"/>
              </a:ext>
            </a:extLst>
          </a:blip>
          <a:stretch>
            <a:fillRect/>
          </a:stretch>
        </p:blipFill>
        <p:spPr>
          <a:xfrm>
            <a:off x="-50417" y="2900149"/>
            <a:ext cx="12292835" cy="3957851"/>
          </a:xfrm>
          <a:prstGeom prst="rect">
            <a:avLst/>
          </a:prstGeom>
        </p:spPr>
      </p:pic>
      <p:cxnSp>
        <p:nvCxnSpPr>
          <p:cNvPr id="13" name="直接连接符 12">
            <a:extLst>
              <a:ext uri="{FF2B5EF4-FFF2-40B4-BE49-F238E27FC236}">
                <a16:creationId xmlns:a16="http://schemas.microsoft.com/office/drawing/2014/main" id="{C8C8E8E9-B6E9-4C9E-A8E5-EC39920274FE}"/>
              </a:ext>
            </a:extLst>
          </p:cNvPr>
          <p:cNvCxnSpPr/>
          <p:nvPr userDrawn="1"/>
        </p:nvCxnSpPr>
        <p:spPr>
          <a:xfrm>
            <a:off x="304800" y="3429000"/>
            <a:ext cx="21975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DA6D4021-94E1-4E9F-90EB-E54E5216CA6E}"/>
              </a:ext>
            </a:extLst>
          </p:cNvPr>
          <p:cNvCxnSpPr/>
          <p:nvPr userDrawn="1"/>
        </p:nvCxnSpPr>
        <p:spPr>
          <a:xfrm>
            <a:off x="9689690" y="3429000"/>
            <a:ext cx="21975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pic>
        <p:nvPicPr>
          <p:cNvPr id="19" name="图片 18" descr="图片包含 户外, 标牌, 黑色&#10;&#10;自动生成的说明">
            <a:extLst>
              <a:ext uri="{FF2B5EF4-FFF2-40B4-BE49-F238E27FC236}">
                <a16:creationId xmlns:a16="http://schemas.microsoft.com/office/drawing/2014/main" id="{EC48E4B1-8892-4D66-885C-B3B81823AF7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267828" y="853340"/>
            <a:ext cx="1656344" cy="1656344"/>
          </a:xfrm>
          <a:prstGeom prst="rect">
            <a:avLst/>
          </a:prstGeom>
        </p:spPr>
      </p:pic>
      <p:sp>
        <p:nvSpPr>
          <p:cNvPr id="20" name="文本占位符 31">
            <a:extLst>
              <a:ext uri="{FF2B5EF4-FFF2-40B4-BE49-F238E27FC236}">
                <a16:creationId xmlns:a16="http://schemas.microsoft.com/office/drawing/2014/main" id="{4EB0A957-E3E4-47EE-9713-82509E17FD51}"/>
              </a:ext>
            </a:extLst>
          </p:cNvPr>
          <p:cNvSpPr>
            <a:spLocks noGrp="1"/>
          </p:cNvSpPr>
          <p:nvPr>
            <p:ph type="body" sz="quarter" idx="11"/>
          </p:nvPr>
        </p:nvSpPr>
        <p:spPr>
          <a:xfrm>
            <a:off x="2555162" y="3129756"/>
            <a:ext cx="7081677" cy="598488"/>
          </a:xfrm>
          <a:prstGeom prst="rect">
            <a:avLst/>
          </a:prstGeom>
        </p:spPr>
        <p:txBody>
          <a:bodyPr anchor="ctr"/>
          <a:lstStyle>
            <a:lvl1pPr marL="0" indent="0" algn="ctr">
              <a:lnSpc>
                <a:spcPct val="100000"/>
              </a:lnSpc>
              <a:buNone/>
              <a:defRPr sz="6000" b="1" spc="600">
                <a:solidFill>
                  <a:schemeClr val="bg1"/>
                </a:solidFill>
              </a:defRPr>
            </a:lvl1pPr>
          </a:lstStyle>
          <a:p>
            <a:pPr lvl="0"/>
            <a:endParaRPr lang="zh-CN" altLang="en-US" dirty="0"/>
          </a:p>
        </p:txBody>
      </p:sp>
      <p:pic>
        <p:nvPicPr>
          <p:cNvPr id="7" name="图片 6">
            <a:extLst>
              <a:ext uri="{FF2B5EF4-FFF2-40B4-BE49-F238E27FC236}">
                <a16:creationId xmlns:a16="http://schemas.microsoft.com/office/drawing/2014/main" id="{12079C22-C965-4A93-8C7F-F7C26F71D8DF}"/>
              </a:ext>
            </a:extLst>
          </p:cNvPr>
          <p:cNvPicPr>
            <a:picLocks noChangeAspect="1"/>
          </p:cNvPicPr>
          <p:nvPr userDrawn="1"/>
        </p:nvPicPr>
        <p:blipFill rotWithShape="1">
          <a:blip r:embed="rId4">
            <a:alphaModFix amt="20000"/>
            <a:duotone>
              <a:schemeClr val="accent4">
                <a:shade val="45000"/>
                <a:satMod val="135000"/>
              </a:schemeClr>
              <a:prstClr val="white"/>
            </a:duotone>
          </a:blip>
          <a:srcRect t="9831" b="36385"/>
          <a:stretch/>
        </p:blipFill>
        <p:spPr>
          <a:xfrm>
            <a:off x="3352562" y="6146610"/>
            <a:ext cx="5486876" cy="406590"/>
          </a:xfrm>
          <a:prstGeom prst="rect">
            <a:avLst/>
          </a:prstGeom>
        </p:spPr>
      </p:pic>
    </p:spTree>
    <p:extLst>
      <p:ext uri="{BB962C8B-B14F-4D97-AF65-F5344CB8AC3E}">
        <p14:creationId xmlns:p14="http://schemas.microsoft.com/office/powerpoint/2010/main" val="12618407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封底-2">
    <p:bg>
      <p:bgPr>
        <a:solidFill>
          <a:schemeClr val="accent1"/>
        </a:solidFill>
        <a:effectLst/>
      </p:bgPr>
    </p:bg>
    <p:spTree>
      <p:nvGrpSpPr>
        <p:cNvPr id="1" name=""/>
        <p:cNvGrpSpPr/>
        <p:nvPr/>
      </p:nvGrpSpPr>
      <p:grpSpPr>
        <a:xfrm>
          <a:off x="0" y="0"/>
          <a:ext cx="0" cy="0"/>
          <a:chOff x="0" y="0"/>
          <a:chExt cx="0" cy="0"/>
        </a:xfrm>
      </p:grpSpPr>
      <p:pic>
        <p:nvPicPr>
          <p:cNvPr id="9" name="图片 8" descr="图片包含 建筑物&#10;&#10;自动生成的说明">
            <a:extLst>
              <a:ext uri="{FF2B5EF4-FFF2-40B4-BE49-F238E27FC236}">
                <a16:creationId xmlns:a16="http://schemas.microsoft.com/office/drawing/2014/main" id="{D3C2EE1F-0BF9-49E9-859D-A8611895DEEE}"/>
              </a:ext>
            </a:extLst>
          </p:cNvPr>
          <p:cNvPicPr>
            <a:picLocks noChangeAspect="1"/>
          </p:cNvPicPr>
          <p:nvPr userDrawn="1"/>
        </p:nvPicPr>
        <p:blipFill>
          <a:blip r:embed="rId2">
            <a:duotone>
              <a:prstClr val="black"/>
              <a:schemeClr val="accent1">
                <a:tint val="45000"/>
                <a:satMod val="400000"/>
              </a:schemeClr>
            </a:duotone>
            <a:alphaModFix amt="20000"/>
            <a:extLst>
              <a:ext uri="{28A0092B-C50C-407E-A947-70E740481C1C}">
                <a14:useLocalDpi xmlns:a14="http://schemas.microsoft.com/office/drawing/2010/main" val="0"/>
              </a:ext>
            </a:extLst>
          </a:blip>
          <a:stretch>
            <a:fillRect/>
          </a:stretch>
        </p:blipFill>
        <p:spPr>
          <a:xfrm>
            <a:off x="-50417" y="2900149"/>
            <a:ext cx="12292835" cy="3957851"/>
          </a:xfrm>
          <a:prstGeom prst="rect">
            <a:avLst/>
          </a:prstGeom>
        </p:spPr>
      </p:pic>
      <p:cxnSp>
        <p:nvCxnSpPr>
          <p:cNvPr id="13" name="直接连接符 12">
            <a:extLst>
              <a:ext uri="{FF2B5EF4-FFF2-40B4-BE49-F238E27FC236}">
                <a16:creationId xmlns:a16="http://schemas.microsoft.com/office/drawing/2014/main" id="{C8C8E8E9-B6E9-4C9E-A8E5-EC39920274FE}"/>
              </a:ext>
            </a:extLst>
          </p:cNvPr>
          <p:cNvCxnSpPr/>
          <p:nvPr userDrawn="1"/>
        </p:nvCxnSpPr>
        <p:spPr>
          <a:xfrm>
            <a:off x="7322504" y="1488254"/>
            <a:ext cx="21975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直接连接符 13">
            <a:extLst>
              <a:ext uri="{FF2B5EF4-FFF2-40B4-BE49-F238E27FC236}">
                <a16:creationId xmlns:a16="http://schemas.microsoft.com/office/drawing/2014/main" id="{DA6D4021-94E1-4E9F-90EB-E54E5216CA6E}"/>
              </a:ext>
            </a:extLst>
          </p:cNvPr>
          <p:cNvCxnSpPr/>
          <p:nvPr userDrawn="1"/>
        </p:nvCxnSpPr>
        <p:spPr>
          <a:xfrm>
            <a:off x="7322504" y="4146847"/>
            <a:ext cx="2197510" cy="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
        <p:nvSpPr>
          <p:cNvPr id="20" name="文本占位符 31">
            <a:extLst>
              <a:ext uri="{FF2B5EF4-FFF2-40B4-BE49-F238E27FC236}">
                <a16:creationId xmlns:a16="http://schemas.microsoft.com/office/drawing/2014/main" id="{4EB0A957-E3E4-47EE-9713-82509E17FD51}"/>
              </a:ext>
            </a:extLst>
          </p:cNvPr>
          <p:cNvSpPr>
            <a:spLocks noGrp="1"/>
          </p:cNvSpPr>
          <p:nvPr>
            <p:ph type="body" sz="quarter" idx="11"/>
          </p:nvPr>
        </p:nvSpPr>
        <p:spPr>
          <a:xfrm>
            <a:off x="5033473" y="2496180"/>
            <a:ext cx="7081677" cy="598488"/>
          </a:xfrm>
          <a:prstGeom prst="rect">
            <a:avLst/>
          </a:prstGeom>
        </p:spPr>
        <p:txBody>
          <a:bodyPr anchor="ctr"/>
          <a:lstStyle>
            <a:lvl1pPr marL="0" indent="0" algn="ctr">
              <a:lnSpc>
                <a:spcPct val="100000"/>
              </a:lnSpc>
              <a:buNone/>
              <a:defRPr sz="6000" b="1" spc="600">
                <a:solidFill>
                  <a:schemeClr val="bg1"/>
                </a:solidFill>
              </a:defRPr>
            </a:lvl1pPr>
          </a:lstStyle>
          <a:p>
            <a:pPr lvl="0"/>
            <a:endParaRPr lang="zh-CN" altLang="en-US" dirty="0"/>
          </a:p>
        </p:txBody>
      </p:sp>
      <p:pic>
        <p:nvPicPr>
          <p:cNvPr id="3" name="图片 2">
            <a:extLst>
              <a:ext uri="{FF2B5EF4-FFF2-40B4-BE49-F238E27FC236}">
                <a16:creationId xmlns:a16="http://schemas.microsoft.com/office/drawing/2014/main" id="{B5861CDE-5CCC-4EC9-AAE6-4DDC185E1B61}"/>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790001" y="1860735"/>
            <a:ext cx="2858911" cy="2332270"/>
          </a:xfrm>
          <a:prstGeom prst="rect">
            <a:avLst/>
          </a:prstGeom>
        </p:spPr>
      </p:pic>
      <p:pic>
        <p:nvPicPr>
          <p:cNvPr id="7" name="图片 6">
            <a:extLst>
              <a:ext uri="{FF2B5EF4-FFF2-40B4-BE49-F238E27FC236}">
                <a16:creationId xmlns:a16="http://schemas.microsoft.com/office/drawing/2014/main" id="{697B15C4-0524-4A21-A6CE-F7DA7DA15B84}"/>
              </a:ext>
            </a:extLst>
          </p:cNvPr>
          <p:cNvPicPr>
            <a:picLocks noChangeAspect="1"/>
          </p:cNvPicPr>
          <p:nvPr userDrawn="1"/>
        </p:nvPicPr>
        <p:blipFill rotWithShape="1">
          <a:blip r:embed="rId4">
            <a:alphaModFix amt="20000"/>
            <a:duotone>
              <a:schemeClr val="accent4">
                <a:shade val="45000"/>
                <a:satMod val="135000"/>
              </a:schemeClr>
              <a:prstClr val="white"/>
            </a:duotone>
          </a:blip>
          <a:srcRect t="9831" b="36385"/>
          <a:stretch/>
        </p:blipFill>
        <p:spPr>
          <a:xfrm>
            <a:off x="3352562" y="6146610"/>
            <a:ext cx="5486876" cy="406590"/>
          </a:xfrm>
          <a:prstGeom prst="rect">
            <a:avLst/>
          </a:prstGeom>
        </p:spPr>
      </p:pic>
    </p:spTree>
    <p:extLst>
      <p:ext uri="{BB962C8B-B14F-4D97-AF65-F5344CB8AC3E}">
        <p14:creationId xmlns:p14="http://schemas.microsoft.com/office/powerpoint/2010/main" val="2741808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封底-3">
    <p:bg>
      <p:bgPr>
        <a:solidFill>
          <a:schemeClr val="accent1"/>
        </a:solidFill>
        <a:effectLst/>
      </p:bgPr>
    </p:bg>
    <p:spTree>
      <p:nvGrpSpPr>
        <p:cNvPr id="1" name=""/>
        <p:cNvGrpSpPr/>
        <p:nvPr/>
      </p:nvGrpSpPr>
      <p:grpSpPr>
        <a:xfrm>
          <a:off x="0" y="0"/>
          <a:ext cx="0" cy="0"/>
          <a:chOff x="0" y="0"/>
          <a:chExt cx="0" cy="0"/>
        </a:xfrm>
      </p:grpSpPr>
      <p:sp>
        <p:nvSpPr>
          <p:cNvPr id="2" name="流程图: 离页连接符 1">
            <a:extLst>
              <a:ext uri="{FF2B5EF4-FFF2-40B4-BE49-F238E27FC236}">
                <a16:creationId xmlns:a16="http://schemas.microsoft.com/office/drawing/2014/main" id="{3D05038B-8A32-4BD0-A068-AFE03E6FF8D3}"/>
              </a:ext>
            </a:extLst>
          </p:cNvPr>
          <p:cNvSpPr/>
          <p:nvPr userDrawn="1"/>
        </p:nvSpPr>
        <p:spPr>
          <a:xfrm>
            <a:off x="3419386" y="0"/>
            <a:ext cx="5353229" cy="5219695"/>
          </a:xfrm>
          <a:prstGeom prst="flowChartOffpageConnector">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文本占位符 31">
            <a:extLst>
              <a:ext uri="{FF2B5EF4-FFF2-40B4-BE49-F238E27FC236}">
                <a16:creationId xmlns:a16="http://schemas.microsoft.com/office/drawing/2014/main" id="{4EB0A957-E3E4-47EE-9713-82509E17FD51}"/>
              </a:ext>
            </a:extLst>
          </p:cNvPr>
          <p:cNvSpPr>
            <a:spLocks noGrp="1"/>
          </p:cNvSpPr>
          <p:nvPr>
            <p:ph type="body" sz="quarter" idx="11"/>
          </p:nvPr>
        </p:nvSpPr>
        <p:spPr>
          <a:xfrm>
            <a:off x="2952571" y="2609847"/>
            <a:ext cx="6286859" cy="598488"/>
          </a:xfrm>
          <a:prstGeom prst="rect">
            <a:avLst/>
          </a:prstGeom>
        </p:spPr>
        <p:txBody>
          <a:bodyPr anchor="ctr"/>
          <a:lstStyle>
            <a:lvl1pPr marL="0" indent="0" algn="ctr">
              <a:lnSpc>
                <a:spcPct val="100000"/>
              </a:lnSpc>
              <a:buNone/>
              <a:defRPr sz="5400" b="1" spc="600">
                <a:solidFill>
                  <a:schemeClr val="accent1"/>
                </a:solidFill>
              </a:defRPr>
            </a:lvl1pPr>
          </a:lstStyle>
          <a:p>
            <a:pPr lvl="0"/>
            <a:endParaRPr lang="zh-CN" altLang="en-US" dirty="0"/>
          </a:p>
        </p:txBody>
      </p:sp>
      <p:pic>
        <p:nvPicPr>
          <p:cNvPr id="7" name="图片 6">
            <a:extLst>
              <a:ext uri="{FF2B5EF4-FFF2-40B4-BE49-F238E27FC236}">
                <a16:creationId xmlns:a16="http://schemas.microsoft.com/office/drawing/2014/main" id="{709B0529-EE67-44AA-BAF8-7E78156B3DE4}"/>
              </a:ext>
            </a:extLst>
          </p:cNvPr>
          <p:cNvPicPr>
            <a:picLocks noChangeAspect="1"/>
          </p:cNvPicPr>
          <p:nvPr userDrawn="1"/>
        </p:nvPicPr>
        <p:blipFill rotWithShape="1">
          <a:blip r:embed="rId2">
            <a:alphaModFix amt="20000"/>
            <a:duotone>
              <a:schemeClr val="accent4">
                <a:shade val="45000"/>
                <a:satMod val="135000"/>
              </a:schemeClr>
              <a:prstClr val="white"/>
            </a:duotone>
          </a:blip>
          <a:srcRect t="9831" b="36385"/>
          <a:stretch/>
        </p:blipFill>
        <p:spPr>
          <a:xfrm>
            <a:off x="3352562" y="6146610"/>
            <a:ext cx="5486876" cy="406590"/>
          </a:xfrm>
          <a:prstGeom prst="rect">
            <a:avLst/>
          </a:prstGeom>
        </p:spPr>
      </p:pic>
      <p:pic>
        <p:nvPicPr>
          <p:cNvPr id="5" name="图片 4">
            <a:extLst>
              <a:ext uri="{FF2B5EF4-FFF2-40B4-BE49-F238E27FC236}">
                <a16:creationId xmlns:a16="http://schemas.microsoft.com/office/drawing/2014/main" id="{DFA12E6D-1EC4-4BB8-BCAB-668C213B8F56}"/>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4586410" y="188997"/>
            <a:ext cx="3019180" cy="2116050"/>
          </a:xfrm>
          <a:prstGeom prst="rect">
            <a:avLst/>
          </a:prstGeom>
        </p:spPr>
      </p:pic>
      <p:sp>
        <p:nvSpPr>
          <p:cNvPr id="18" name="任意多边形: 形状 17">
            <a:extLst>
              <a:ext uri="{FF2B5EF4-FFF2-40B4-BE49-F238E27FC236}">
                <a16:creationId xmlns:a16="http://schemas.microsoft.com/office/drawing/2014/main" id="{5B543617-7E5E-4360-A155-0CA2B7AF9E10}"/>
              </a:ext>
            </a:extLst>
          </p:cNvPr>
          <p:cNvSpPr/>
          <p:nvPr userDrawn="1"/>
        </p:nvSpPr>
        <p:spPr>
          <a:xfrm>
            <a:off x="3419386" y="4393629"/>
            <a:ext cx="5353229" cy="1461642"/>
          </a:xfrm>
          <a:custGeom>
            <a:avLst/>
            <a:gdLst>
              <a:gd name="connsiteX0" fmla="*/ 0 w 5353229"/>
              <a:gd name="connsiteY0" fmla="*/ 0 h 1461642"/>
              <a:gd name="connsiteX1" fmla="*/ 2676615 w 5353229"/>
              <a:gd name="connsiteY1" fmla="*/ 1043939 h 1461642"/>
              <a:gd name="connsiteX2" fmla="*/ 5353229 w 5353229"/>
              <a:gd name="connsiteY2" fmla="*/ 0 h 1461642"/>
              <a:gd name="connsiteX3" fmla="*/ 5353229 w 5353229"/>
              <a:gd name="connsiteY3" fmla="*/ 417703 h 1461642"/>
              <a:gd name="connsiteX4" fmla="*/ 2676615 w 5353229"/>
              <a:gd name="connsiteY4" fmla="*/ 1461642 h 1461642"/>
              <a:gd name="connsiteX5" fmla="*/ 0 w 5353229"/>
              <a:gd name="connsiteY5" fmla="*/ 417703 h 14616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353229" h="1461642">
                <a:moveTo>
                  <a:pt x="0" y="0"/>
                </a:moveTo>
                <a:lnTo>
                  <a:pt x="2676615" y="1043939"/>
                </a:lnTo>
                <a:lnTo>
                  <a:pt x="5353229" y="0"/>
                </a:lnTo>
                <a:lnTo>
                  <a:pt x="5353229" y="417703"/>
                </a:lnTo>
                <a:lnTo>
                  <a:pt x="2676615" y="1461642"/>
                </a:lnTo>
                <a:lnTo>
                  <a:pt x="0" y="417703"/>
                </a:lnTo>
                <a:close/>
              </a:path>
            </a:pathLst>
          </a:cu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a:p>
        </p:txBody>
      </p:sp>
      <p:pic>
        <p:nvPicPr>
          <p:cNvPr id="9" name="图片 8" descr="图片包含 建筑物&#10;&#10;自动生成的说明">
            <a:extLst>
              <a:ext uri="{FF2B5EF4-FFF2-40B4-BE49-F238E27FC236}">
                <a16:creationId xmlns:a16="http://schemas.microsoft.com/office/drawing/2014/main" id="{D3C2EE1F-0BF9-49E9-859D-A8611895DEEE}"/>
              </a:ext>
            </a:extLst>
          </p:cNvPr>
          <p:cNvPicPr>
            <a:picLocks noChangeAspect="1"/>
          </p:cNvPicPr>
          <p:nvPr userDrawn="1"/>
        </p:nvPicPr>
        <p:blipFill>
          <a:blip r:embed="rId4">
            <a:duotone>
              <a:prstClr val="black"/>
              <a:schemeClr val="accent1">
                <a:tint val="45000"/>
                <a:satMod val="400000"/>
              </a:schemeClr>
            </a:duotone>
            <a:alphaModFix amt="20000"/>
            <a:extLst>
              <a:ext uri="{28A0092B-C50C-407E-A947-70E740481C1C}">
                <a14:useLocalDpi xmlns:a14="http://schemas.microsoft.com/office/drawing/2010/main" val="0"/>
              </a:ext>
            </a:extLst>
          </a:blip>
          <a:stretch>
            <a:fillRect/>
          </a:stretch>
        </p:blipFill>
        <p:spPr>
          <a:xfrm>
            <a:off x="-50417" y="2900149"/>
            <a:ext cx="12292835" cy="3957851"/>
          </a:xfrm>
          <a:prstGeom prst="rect">
            <a:avLst/>
          </a:prstGeom>
        </p:spPr>
      </p:pic>
    </p:spTree>
    <p:extLst>
      <p:ext uri="{BB962C8B-B14F-4D97-AF65-F5344CB8AC3E}">
        <p14:creationId xmlns:p14="http://schemas.microsoft.com/office/powerpoint/2010/main" val="418729601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空白">
    <p:spTree>
      <p:nvGrpSpPr>
        <p:cNvPr id="1" name=""/>
        <p:cNvGrpSpPr/>
        <p:nvPr/>
      </p:nvGrpSpPr>
      <p:grpSpPr>
        <a:xfrm>
          <a:off x="0" y="0"/>
          <a:ext cx="0" cy="0"/>
          <a:chOff x="0" y="0"/>
          <a:chExt cx="0" cy="0"/>
        </a:xfrm>
      </p:grpSpPr>
      <p:sp>
        <p:nvSpPr>
          <p:cNvPr id="3" name="灯片编号占位符 2">
            <a:extLst>
              <a:ext uri="{FF2B5EF4-FFF2-40B4-BE49-F238E27FC236}">
                <a16:creationId xmlns:a16="http://schemas.microsoft.com/office/drawing/2014/main" id="{C1D5E491-4859-47A4-8F29-DAACA1914DBE}"/>
              </a:ext>
            </a:extLst>
          </p:cNvPr>
          <p:cNvSpPr>
            <a:spLocks noGrp="1"/>
          </p:cNvSpPr>
          <p:nvPr>
            <p:ph type="sldNum" sz="quarter" idx="10"/>
          </p:nvPr>
        </p:nvSpPr>
        <p:spPr/>
        <p:txBody>
          <a:bodyPr/>
          <a:lstStyle/>
          <a:p>
            <a:fld id="{6C53781C-E1F6-4315-A39D-61273F2E0596}" type="slidenum">
              <a:rPr lang="zh-CN" altLang="en-US" smtClean="0"/>
              <a:pPr/>
              <a:t>‹#›</a:t>
            </a:fld>
            <a:endParaRPr lang="zh-CN" altLang="en-US" dirty="0"/>
          </a:p>
        </p:txBody>
      </p:sp>
    </p:spTree>
    <p:extLst>
      <p:ext uri="{BB962C8B-B14F-4D97-AF65-F5344CB8AC3E}">
        <p14:creationId xmlns:p14="http://schemas.microsoft.com/office/powerpoint/2010/main" val="377490890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空白（lowpoly）">
    <p:spTree>
      <p:nvGrpSpPr>
        <p:cNvPr id="1" name=""/>
        <p:cNvGrpSpPr/>
        <p:nvPr/>
      </p:nvGrpSpPr>
      <p:grpSpPr>
        <a:xfrm>
          <a:off x="0" y="0"/>
          <a:ext cx="0" cy="0"/>
          <a:chOff x="0" y="0"/>
          <a:chExt cx="0" cy="0"/>
        </a:xfrm>
      </p:grpSpPr>
      <p:pic>
        <p:nvPicPr>
          <p:cNvPr id="5" name="图片 4" descr="图片包含 建筑物, 圆屋顶, 地板&#10;&#10;描述已自动生成">
            <a:extLst>
              <a:ext uri="{FF2B5EF4-FFF2-40B4-BE49-F238E27FC236}">
                <a16:creationId xmlns:a16="http://schemas.microsoft.com/office/drawing/2014/main" id="{0E7CEFF4-3933-40D2-928B-A28B021C14B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524" y="0"/>
            <a:ext cx="12188951" cy="6858000"/>
          </a:xfrm>
          <a:prstGeom prst="rect">
            <a:avLst/>
          </a:prstGeom>
        </p:spPr>
      </p:pic>
      <p:sp>
        <p:nvSpPr>
          <p:cNvPr id="3" name="灯片编号占位符 2">
            <a:extLst>
              <a:ext uri="{FF2B5EF4-FFF2-40B4-BE49-F238E27FC236}">
                <a16:creationId xmlns:a16="http://schemas.microsoft.com/office/drawing/2014/main" id="{C1D5E491-4859-47A4-8F29-DAACA1914DBE}"/>
              </a:ext>
            </a:extLst>
          </p:cNvPr>
          <p:cNvSpPr>
            <a:spLocks noGrp="1"/>
          </p:cNvSpPr>
          <p:nvPr>
            <p:ph type="sldNum" sz="quarter" idx="10"/>
          </p:nvPr>
        </p:nvSpPr>
        <p:spPr/>
        <p:txBody>
          <a:bodyPr/>
          <a:lstStyle/>
          <a:p>
            <a:fld id="{6C53781C-E1F6-4315-A39D-61273F2E0596}" type="slidenum">
              <a:rPr lang="zh-CN" altLang="en-US" smtClean="0"/>
              <a:pPr/>
              <a:t>‹#›</a:t>
            </a:fld>
            <a:endParaRPr lang="zh-CN" altLang="en-US" dirty="0"/>
          </a:p>
        </p:txBody>
      </p:sp>
    </p:spTree>
    <p:extLst>
      <p:ext uri="{BB962C8B-B14F-4D97-AF65-F5344CB8AC3E}">
        <p14:creationId xmlns:p14="http://schemas.microsoft.com/office/powerpoint/2010/main" val="8876274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自定义版式">
    <p:bg>
      <p:bgPr>
        <a:solidFill>
          <a:schemeClr val="tx1"/>
        </a:solidFill>
        <a:effectLst/>
      </p:bgPr>
    </p:bg>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A677578-EE5C-4EF4-B0AD-2C9F9C6AC6B2}"/>
              </a:ext>
            </a:extLst>
          </p:cNvPr>
          <p:cNvPicPr>
            <a:picLocks noChangeAspect="1"/>
          </p:cNvPicPr>
          <p:nvPr userDrawn="1"/>
        </p:nvPicPr>
        <p:blipFill rotWithShape="1">
          <a:blip r:embed="rId2">
            <a:duotone>
              <a:schemeClr val="bg2">
                <a:shade val="45000"/>
                <a:satMod val="135000"/>
              </a:schemeClr>
              <a:prstClr val="white"/>
            </a:duotone>
          </a:blip>
          <a:srcRect r="27993"/>
          <a:stretch/>
        </p:blipFill>
        <p:spPr>
          <a:xfrm>
            <a:off x="1" y="-5557"/>
            <a:ext cx="12192000" cy="6863557"/>
          </a:xfrm>
          <a:prstGeom prst="rect">
            <a:avLst/>
          </a:prstGeom>
        </p:spPr>
      </p:pic>
      <p:sp>
        <p:nvSpPr>
          <p:cNvPr id="4" name="矩形 3">
            <a:extLst>
              <a:ext uri="{FF2B5EF4-FFF2-40B4-BE49-F238E27FC236}">
                <a16:creationId xmlns:a16="http://schemas.microsoft.com/office/drawing/2014/main" id="{8216A5A6-7707-4E8A-942A-139653FAB1BC}"/>
              </a:ext>
            </a:extLst>
          </p:cNvPr>
          <p:cNvSpPr/>
          <p:nvPr userDrawn="1"/>
        </p:nvSpPr>
        <p:spPr>
          <a:xfrm>
            <a:off x="-3" y="2077796"/>
            <a:ext cx="12192000" cy="4780204"/>
          </a:xfrm>
          <a:prstGeom prst="rect">
            <a:avLst/>
          </a:prstGeom>
          <a:gradFill>
            <a:gsLst>
              <a:gs pos="0">
                <a:srgbClr val="010000">
                  <a:alpha val="0"/>
                </a:srgbClr>
              </a:gs>
              <a:gs pos="100000">
                <a:srgbClr val="010000">
                  <a:alpha val="89000"/>
                </a:srgbClr>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5" name="矩形 4">
            <a:extLst>
              <a:ext uri="{FF2B5EF4-FFF2-40B4-BE49-F238E27FC236}">
                <a16:creationId xmlns:a16="http://schemas.microsoft.com/office/drawing/2014/main" id="{F740F69A-19BB-4AA3-A265-5AB4D0D430F4}"/>
              </a:ext>
            </a:extLst>
          </p:cNvPr>
          <p:cNvSpPr/>
          <p:nvPr userDrawn="1"/>
        </p:nvSpPr>
        <p:spPr>
          <a:xfrm rot="10800000">
            <a:off x="-1" y="-5557"/>
            <a:ext cx="12191999" cy="3217764"/>
          </a:xfrm>
          <a:prstGeom prst="rect">
            <a:avLst/>
          </a:prstGeom>
          <a:gradFill>
            <a:gsLst>
              <a:gs pos="0">
                <a:srgbClr val="010000">
                  <a:alpha val="0"/>
                </a:srgbClr>
              </a:gs>
              <a:gs pos="100000">
                <a:srgbClr val="010000"/>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6" name="矩形 5">
            <a:extLst>
              <a:ext uri="{FF2B5EF4-FFF2-40B4-BE49-F238E27FC236}">
                <a16:creationId xmlns:a16="http://schemas.microsoft.com/office/drawing/2014/main" id="{2BDA7112-A044-49CE-B9CA-A72126AA67B4}"/>
              </a:ext>
            </a:extLst>
          </p:cNvPr>
          <p:cNvSpPr/>
          <p:nvPr userDrawn="1"/>
        </p:nvSpPr>
        <p:spPr>
          <a:xfrm>
            <a:off x="-1" y="0"/>
            <a:ext cx="12192001" cy="6811864"/>
          </a:xfrm>
          <a:prstGeom prst="rect">
            <a:avLst/>
          </a:prstGeom>
          <a:solidFill>
            <a:srgbClr val="080304">
              <a:alpha val="68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zh-CN" altLang="en-US" sz="1800" b="0" i="0" u="none" strike="noStrike" kern="1200" cap="none" spc="0" normalizeH="0" baseline="0" noProof="0">
              <a:ln>
                <a:noFill/>
              </a:ln>
              <a:solidFill>
                <a:prstClr val="white"/>
              </a:solidFill>
              <a:effectLst/>
              <a:uLnTx/>
              <a:uFillTx/>
              <a:latin typeface="Calibri" panose="020F0502020204030204"/>
              <a:ea typeface="等线" panose="02010600030101010101" pitchFamily="2" charset="-122"/>
              <a:cs typeface="+mn-cs"/>
            </a:endParaRPr>
          </a:p>
        </p:txBody>
      </p:sp>
      <p:sp>
        <p:nvSpPr>
          <p:cNvPr id="7" name="文本框 6">
            <a:extLst>
              <a:ext uri="{FF2B5EF4-FFF2-40B4-BE49-F238E27FC236}">
                <a16:creationId xmlns:a16="http://schemas.microsoft.com/office/drawing/2014/main" id="{1444A070-E8CF-4E44-B7E5-DA7C47A7E6A7}"/>
              </a:ext>
            </a:extLst>
          </p:cNvPr>
          <p:cNvSpPr txBox="1"/>
          <p:nvPr userDrawn="1"/>
        </p:nvSpPr>
        <p:spPr>
          <a:xfrm>
            <a:off x="4760680" y="564634"/>
            <a:ext cx="2670634" cy="369332"/>
          </a:xfrm>
          <a:prstGeom prst="rect">
            <a:avLst/>
          </a:prstGeom>
          <a:noFill/>
        </p:spPr>
        <p:txBody>
          <a:bodyPr wrap="square" rtlCol="0">
            <a:spAutoFit/>
          </a:bodyPr>
          <a:lstStyle>
            <a:defPPr>
              <a:defRPr lang="en-US"/>
            </a:defPPr>
            <a:lvl1pPr algn="dist">
              <a:defRPr sz="1600">
                <a:solidFill>
                  <a:schemeClr val="bg1"/>
                </a:solidFill>
                <a:latin typeface="+mj-ea"/>
                <a:ea typeface="+mj-ea"/>
              </a:defRPr>
            </a:lvl1p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800" b="0" i="0" u="none" strike="noStrike" kern="1200" cap="none" spc="0" normalizeH="0" baseline="0" noProof="0">
                <a:ln>
                  <a:noFill/>
                </a:ln>
                <a:solidFill>
                  <a:prstClr val="white"/>
                </a:solidFill>
                <a:effectLst/>
                <a:uLnTx/>
                <a:uFillTx/>
                <a:latin typeface="微软雅黑"/>
                <a:ea typeface="微软雅黑"/>
                <a:cs typeface="+mn-cs"/>
              </a:rPr>
              <a:t>本</a:t>
            </a:r>
            <a:r>
              <a:rPr kumimoji="0" lang="en-US" altLang="zh-CN" sz="1800" b="0" i="0" u="none" strike="noStrike" kern="1200" cap="none" spc="0" normalizeH="0" baseline="0" noProof="0">
                <a:ln>
                  <a:noFill/>
                </a:ln>
                <a:solidFill>
                  <a:prstClr val="white"/>
                </a:solidFill>
                <a:effectLst/>
                <a:uLnTx/>
                <a:uFillTx/>
                <a:latin typeface="微软雅黑"/>
                <a:ea typeface="微软雅黑"/>
                <a:cs typeface="+mn-cs"/>
              </a:rPr>
              <a:t>PPT</a:t>
            </a:r>
            <a:r>
              <a:rPr kumimoji="0" lang="zh-CN" altLang="en-US" sz="1800" b="0" i="0" u="none" strike="noStrike" kern="1200" cap="none" spc="0" normalizeH="0" baseline="0" noProof="0">
                <a:ln>
                  <a:noFill/>
                </a:ln>
                <a:solidFill>
                  <a:prstClr val="white"/>
                </a:solidFill>
                <a:effectLst/>
                <a:uLnTx/>
                <a:uFillTx/>
                <a:latin typeface="微软雅黑"/>
                <a:ea typeface="微软雅黑"/>
                <a:cs typeface="+mn-cs"/>
              </a:rPr>
              <a:t>模板正参与</a:t>
            </a:r>
            <a:endParaRPr kumimoji="0" lang="en-US" sz="18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8" name="矩形 7">
            <a:extLst>
              <a:ext uri="{FF2B5EF4-FFF2-40B4-BE49-F238E27FC236}">
                <a16:creationId xmlns:a16="http://schemas.microsoft.com/office/drawing/2014/main" id="{E5858290-D261-4C60-BB99-630C19F3840C}"/>
              </a:ext>
            </a:extLst>
          </p:cNvPr>
          <p:cNvSpPr/>
          <p:nvPr userDrawn="1"/>
        </p:nvSpPr>
        <p:spPr>
          <a:xfrm>
            <a:off x="3602350" y="2482543"/>
            <a:ext cx="4987300" cy="400109"/>
          </a:xfrm>
          <a:prstGeom prst="rect">
            <a:avLst/>
          </a:prstGeom>
          <a:gradFill flip="none" rotWithShape="1">
            <a:gsLst>
              <a:gs pos="100000">
                <a:srgbClr val="CB9B53">
                  <a:alpha val="0"/>
                </a:srgbClr>
              </a:gs>
              <a:gs pos="0">
                <a:srgbClr val="CB9B53">
                  <a:alpha val="7000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400" b="1" i="0" u="none" strike="noStrike" kern="1200" cap="none" spc="0" normalizeH="0" baseline="0" noProof="0">
              <a:ln>
                <a:noFill/>
              </a:ln>
              <a:solidFill>
                <a:srgbClr val="0E5177"/>
              </a:solidFill>
              <a:effectLst/>
              <a:uLnTx/>
              <a:uFillTx/>
              <a:latin typeface="Segoe UI"/>
              <a:ea typeface="微软雅黑"/>
              <a:cs typeface="+mn-cs"/>
            </a:endParaRPr>
          </a:p>
        </p:txBody>
      </p:sp>
      <p:sp>
        <p:nvSpPr>
          <p:cNvPr id="9" name="文本框 8">
            <a:extLst>
              <a:ext uri="{FF2B5EF4-FFF2-40B4-BE49-F238E27FC236}">
                <a16:creationId xmlns:a16="http://schemas.microsoft.com/office/drawing/2014/main" id="{87DC30B4-F006-4610-BE34-27B2068262E4}"/>
              </a:ext>
            </a:extLst>
          </p:cNvPr>
          <p:cNvSpPr txBox="1"/>
          <p:nvPr userDrawn="1"/>
        </p:nvSpPr>
        <p:spPr>
          <a:xfrm>
            <a:off x="4049486" y="2517885"/>
            <a:ext cx="4093028" cy="338554"/>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en-US" altLang="zh-CN" sz="1600" b="0" i="0" u="none" strike="noStrike" kern="1200" cap="none" spc="0" normalizeH="0" baseline="0" noProof="0">
                <a:ln>
                  <a:noFill/>
                </a:ln>
                <a:solidFill>
                  <a:prstClr val="white"/>
                </a:solidFill>
                <a:effectLst/>
                <a:uLnTx/>
                <a:uFillTx/>
                <a:latin typeface="微软雅黑"/>
                <a:ea typeface="微软雅黑"/>
                <a:cs typeface="+mn-cs"/>
              </a:rPr>
              <a:t> </a:t>
            </a:r>
            <a:r>
              <a:rPr kumimoji="0" lang="zh-CN" altLang="en-US" sz="1600" b="0" i="0" u="none" strike="noStrike" kern="1200" cap="none" spc="0" normalizeH="0" baseline="0" noProof="0">
                <a:ln>
                  <a:noFill/>
                </a:ln>
                <a:solidFill>
                  <a:prstClr val="white"/>
                </a:solidFill>
                <a:effectLst/>
                <a:uLnTx/>
                <a:uFillTx/>
                <a:latin typeface="微软雅黑"/>
                <a:ea typeface="微软雅黑"/>
                <a:cs typeface="+mn-cs"/>
              </a:rPr>
              <a:t>第一届高校</a:t>
            </a:r>
            <a:r>
              <a:rPr kumimoji="0" lang="en-US" altLang="zh-CN" sz="1600" b="0" i="0" u="none" strike="noStrike" kern="1200" cap="none" spc="0" normalizeH="0" baseline="0" noProof="0">
                <a:ln>
                  <a:noFill/>
                </a:ln>
                <a:solidFill>
                  <a:prstClr val="white"/>
                </a:solidFill>
                <a:effectLst/>
                <a:uLnTx/>
                <a:uFillTx/>
                <a:latin typeface="微软雅黑"/>
                <a:ea typeface="微软雅黑"/>
                <a:cs typeface="+mn-cs"/>
              </a:rPr>
              <a:t>PPT</a:t>
            </a:r>
            <a:r>
              <a:rPr kumimoji="0" lang="zh-CN" altLang="en-US" sz="1600" b="0" i="0" u="none" strike="noStrike" kern="1200" cap="none" spc="0" normalizeH="0" baseline="0" noProof="0">
                <a:ln>
                  <a:noFill/>
                </a:ln>
                <a:solidFill>
                  <a:prstClr val="white"/>
                </a:solidFill>
                <a:effectLst/>
                <a:uLnTx/>
                <a:uFillTx/>
                <a:latin typeface="微软雅黑"/>
                <a:ea typeface="微软雅黑"/>
                <a:cs typeface="+mn-cs"/>
              </a:rPr>
              <a:t>模板设计大赛 </a:t>
            </a:r>
            <a:endParaRPr kumimoji="0" lang="en-US" sz="1600" b="0" i="0" u="none" strike="noStrike" kern="1200" cap="none" spc="0" normalizeH="0" baseline="0" noProof="0">
              <a:ln>
                <a:noFill/>
              </a:ln>
              <a:solidFill>
                <a:prstClr val="white"/>
              </a:solidFill>
              <a:effectLst/>
              <a:uLnTx/>
              <a:uFillTx/>
              <a:latin typeface="微软雅黑"/>
              <a:ea typeface="微软雅黑"/>
              <a:cs typeface="+mn-cs"/>
            </a:endParaRPr>
          </a:p>
        </p:txBody>
      </p:sp>
      <p:sp>
        <p:nvSpPr>
          <p:cNvPr id="11" name="文本框 10">
            <a:extLst>
              <a:ext uri="{FF2B5EF4-FFF2-40B4-BE49-F238E27FC236}">
                <a16:creationId xmlns:a16="http://schemas.microsoft.com/office/drawing/2014/main" id="{6DC88D0E-6AEB-4B0D-AE77-4A1F31C8C366}"/>
              </a:ext>
            </a:extLst>
          </p:cNvPr>
          <p:cNvSpPr txBox="1"/>
          <p:nvPr userDrawn="1"/>
        </p:nvSpPr>
        <p:spPr>
          <a:xfrm>
            <a:off x="6133678" y="4824918"/>
            <a:ext cx="2545865" cy="1061381"/>
          </a:xfrm>
          <a:prstGeom prst="rect">
            <a:avLst/>
          </a:prstGeom>
          <a:noFill/>
        </p:spPr>
        <p:txBody>
          <a:bodyPr wrap="square" rtlCol="0">
            <a:spAutoFit/>
          </a:bodyPr>
          <a:lstStyle>
            <a:defPPr>
              <a:defRPr lang="en-US"/>
            </a:defPPr>
            <a:lvl1pPr algn="dist">
              <a:defRPr>
                <a:solidFill>
                  <a:schemeClr val="bg1"/>
                </a:solidFill>
                <a:latin typeface="+mj-ea"/>
                <a:ea typeface="+mj-ea"/>
              </a:defRPr>
            </a:lvl1pPr>
          </a:lstStyle>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150" normalizeH="0" baseline="0" noProof="0">
                <a:ln>
                  <a:noFill/>
                </a:ln>
                <a:solidFill>
                  <a:prstClr val="white"/>
                </a:solidFill>
                <a:effectLst/>
                <a:uLnTx/>
                <a:uFillTx/>
                <a:latin typeface="微软雅黑"/>
                <a:ea typeface="微软雅黑"/>
                <a:cs typeface="+mn-cs"/>
              </a:rPr>
              <a:t>微信扫码</a:t>
            </a:r>
            <a:endParaRPr kumimoji="0" lang="en-US" altLang="zh-CN" sz="1800" b="0" i="0" u="none" strike="noStrike" kern="1200" cap="none" spc="150" normalizeH="0" baseline="0" noProof="0">
              <a:ln>
                <a:noFill/>
              </a:ln>
              <a:solidFill>
                <a:prstClr val="white"/>
              </a:solidFill>
              <a:effectLst/>
              <a:uLnTx/>
              <a:uFillTx/>
              <a:latin typeface="微软雅黑"/>
              <a:ea typeface="微软雅黑"/>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150" normalizeH="0" baseline="0" noProof="0">
                <a:ln>
                  <a:noFill/>
                </a:ln>
                <a:solidFill>
                  <a:prstClr val="white"/>
                </a:solidFill>
                <a:effectLst/>
                <a:uLnTx/>
                <a:uFillTx/>
                <a:latin typeface="微软雅黑"/>
                <a:ea typeface="微软雅黑"/>
                <a:cs typeface="+mn-cs"/>
              </a:rPr>
              <a:t>来聆听模板作者</a:t>
            </a:r>
            <a:endParaRPr kumimoji="0" lang="en-US" altLang="zh-CN" sz="1800" b="0" i="0" u="none" strike="noStrike" kern="1200" cap="none" spc="150" normalizeH="0" baseline="0" noProof="0">
              <a:ln>
                <a:noFill/>
              </a:ln>
              <a:solidFill>
                <a:prstClr val="white"/>
              </a:solidFill>
              <a:effectLst/>
              <a:uLnTx/>
              <a:uFillTx/>
              <a:latin typeface="微软雅黑"/>
              <a:ea typeface="微软雅黑"/>
              <a:cs typeface="+mn-cs"/>
            </a:endParaRPr>
          </a:p>
          <a:p>
            <a:pPr marL="0" marR="0" lvl="0" indent="0" algn="l" defTabSz="914400" rtl="0" eaLnBrk="1" fontAlgn="auto" latinLnBrk="0" hangingPunct="1">
              <a:lnSpc>
                <a:spcPct val="120000"/>
              </a:lnSpc>
              <a:spcBef>
                <a:spcPts val="0"/>
              </a:spcBef>
              <a:spcAft>
                <a:spcPts val="0"/>
              </a:spcAft>
              <a:buClrTx/>
              <a:buSzTx/>
              <a:buFontTx/>
              <a:buNone/>
              <a:tabLst/>
              <a:defRPr/>
            </a:pPr>
            <a:r>
              <a:rPr kumimoji="0" lang="zh-CN" altLang="en-US" sz="1800" b="0" i="0" u="none" strike="noStrike" kern="1200" cap="none" spc="150" normalizeH="0" baseline="0" noProof="0">
                <a:ln>
                  <a:noFill/>
                </a:ln>
                <a:solidFill>
                  <a:prstClr val="white"/>
                </a:solidFill>
                <a:effectLst/>
                <a:uLnTx/>
                <a:uFillTx/>
                <a:latin typeface="微软雅黑"/>
                <a:ea typeface="微软雅黑"/>
                <a:cs typeface="+mn-cs"/>
              </a:rPr>
              <a:t>设计灵感、制作思路</a:t>
            </a:r>
            <a:endParaRPr kumimoji="0" lang="en-US" sz="1800" b="0" i="0" u="none" strike="noStrike" kern="1200" cap="none" spc="150" normalizeH="0" baseline="0" noProof="0">
              <a:ln>
                <a:noFill/>
              </a:ln>
              <a:solidFill>
                <a:prstClr val="white"/>
              </a:solidFill>
              <a:effectLst/>
              <a:uLnTx/>
              <a:uFillTx/>
              <a:latin typeface="微软雅黑"/>
              <a:ea typeface="微软雅黑"/>
              <a:cs typeface="+mn-cs"/>
            </a:endParaRPr>
          </a:p>
        </p:txBody>
      </p:sp>
      <p:pic>
        <p:nvPicPr>
          <p:cNvPr id="12" name="图片 11">
            <a:extLst>
              <a:ext uri="{FF2B5EF4-FFF2-40B4-BE49-F238E27FC236}">
                <a16:creationId xmlns:a16="http://schemas.microsoft.com/office/drawing/2014/main" id="{D791EC9B-5DBA-40F6-9696-4F391A93BCEF}"/>
              </a:ext>
            </a:extLst>
          </p:cNvPr>
          <p:cNvPicPr>
            <a:picLocks noChangeAspect="1"/>
          </p:cNvPicPr>
          <p:nvPr userDrawn="1"/>
        </p:nvPicPr>
        <p:blipFill>
          <a:blip r:embed="rId3"/>
          <a:stretch>
            <a:fillRect/>
          </a:stretch>
        </p:blipFill>
        <p:spPr>
          <a:xfrm>
            <a:off x="-615419" y="3771974"/>
            <a:ext cx="13817069" cy="3996426"/>
          </a:xfrm>
          <a:prstGeom prst="rect">
            <a:avLst/>
          </a:prstGeom>
        </p:spPr>
      </p:pic>
      <p:pic>
        <p:nvPicPr>
          <p:cNvPr id="13" name="图片 12">
            <a:extLst>
              <a:ext uri="{FF2B5EF4-FFF2-40B4-BE49-F238E27FC236}">
                <a16:creationId xmlns:a16="http://schemas.microsoft.com/office/drawing/2014/main" id="{3337B091-14D1-40FD-B8AD-B9A96874112A}"/>
              </a:ext>
            </a:extLst>
          </p:cNvPr>
          <p:cNvPicPr>
            <a:picLocks noChangeAspect="1"/>
          </p:cNvPicPr>
          <p:nvPr userDrawn="1"/>
        </p:nvPicPr>
        <p:blipFill>
          <a:blip r:embed="rId4"/>
          <a:stretch>
            <a:fillRect/>
          </a:stretch>
        </p:blipFill>
        <p:spPr>
          <a:xfrm>
            <a:off x="1683657" y="716939"/>
            <a:ext cx="8824686" cy="1844708"/>
          </a:xfrm>
          <a:prstGeom prst="rect">
            <a:avLst/>
          </a:prstGeom>
        </p:spPr>
      </p:pic>
      <p:sp>
        <p:nvSpPr>
          <p:cNvPr id="14" name="文本框 13">
            <a:extLst>
              <a:ext uri="{FF2B5EF4-FFF2-40B4-BE49-F238E27FC236}">
                <a16:creationId xmlns:a16="http://schemas.microsoft.com/office/drawing/2014/main" id="{260EA93C-471D-411C-A976-09210F7DFE72}"/>
              </a:ext>
            </a:extLst>
          </p:cNvPr>
          <p:cNvSpPr txBox="1"/>
          <p:nvPr userDrawn="1"/>
        </p:nvSpPr>
        <p:spPr>
          <a:xfrm>
            <a:off x="3742050" y="2971888"/>
            <a:ext cx="1983605" cy="26161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prstClr val="white">
                    <a:lumMod val="75000"/>
                  </a:prstClr>
                </a:solidFill>
                <a:effectLst/>
                <a:uLnTx/>
                <a:uFillTx/>
                <a:latin typeface="微软雅黑"/>
                <a:ea typeface="微软雅黑"/>
                <a:cs typeface="+mn-cs"/>
              </a:rPr>
              <a:t>活动主办：秋叶</a:t>
            </a:r>
            <a:r>
              <a:rPr kumimoji="0" lang="en-US" altLang="zh-CN" sz="1100" b="0" i="0" u="none" strike="noStrike" kern="1200" cap="none" spc="0" normalizeH="0" baseline="0" noProof="0">
                <a:ln>
                  <a:noFill/>
                </a:ln>
                <a:solidFill>
                  <a:prstClr val="white">
                    <a:lumMod val="75000"/>
                  </a:prstClr>
                </a:solidFill>
                <a:effectLst/>
                <a:uLnTx/>
                <a:uFillTx/>
                <a:latin typeface="微软雅黑"/>
                <a:ea typeface="微软雅黑"/>
                <a:cs typeface="+mn-cs"/>
              </a:rPr>
              <a:t>PPT</a:t>
            </a:r>
            <a:endParaRPr kumimoji="0" lang="en-US" sz="1100" b="0" i="0" u="none" strike="noStrike" kern="1200" cap="none" spc="0" normalizeH="0" baseline="0" noProof="0">
              <a:ln>
                <a:noFill/>
              </a:ln>
              <a:solidFill>
                <a:prstClr val="white">
                  <a:lumMod val="75000"/>
                </a:prstClr>
              </a:solidFill>
              <a:effectLst/>
              <a:uLnTx/>
              <a:uFillTx/>
              <a:latin typeface="微软雅黑"/>
              <a:ea typeface="微软雅黑"/>
              <a:cs typeface="+mn-cs"/>
            </a:endParaRPr>
          </a:p>
        </p:txBody>
      </p:sp>
      <p:sp>
        <p:nvSpPr>
          <p:cNvPr id="15" name="文本框 14">
            <a:extLst>
              <a:ext uri="{FF2B5EF4-FFF2-40B4-BE49-F238E27FC236}">
                <a16:creationId xmlns:a16="http://schemas.microsoft.com/office/drawing/2014/main" id="{636416E4-5D2E-4F0B-8673-534B0C96E10E}"/>
              </a:ext>
            </a:extLst>
          </p:cNvPr>
          <p:cNvSpPr txBox="1"/>
          <p:nvPr userDrawn="1"/>
        </p:nvSpPr>
        <p:spPr>
          <a:xfrm>
            <a:off x="6079638" y="2971888"/>
            <a:ext cx="2492943" cy="261610"/>
          </a:xfrm>
          <a:prstGeom prst="rect">
            <a:avLst/>
          </a:prstGeom>
          <a:noFill/>
        </p:spPr>
        <p:txBody>
          <a:bodyPr wrap="square" rtlCol="0">
            <a:spAutoFit/>
          </a:bodyPr>
          <a:lstStyle/>
          <a:p>
            <a:pPr marL="0" marR="0" lvl="0" indent="0" algn="dist" defTabSz="914400" rtl="0" eaLnBrk="1" fontAlgn="auto" latinLnBrk="0" hangingPunct="1">
              <a:lnSpc>
                <a:spcPct val="100000"/>
              </a:lnSpc>
              <a:spcBef>
                <a:spcPts val="0"/>
              </a:spcBef>
              <a:spcAft>
                <a:spcPts val="0"/>
              </a:spcAft>
              <a:buClrTx/>
              <a:buSzTx/>
              <a:buFontTx/>
              <a:buNone/>
              <a:tabLst/>
              <a:defRPr/>
            </a:pPr>
            <a:r>
              <a:rPr kumimoji="0" lang="zh-CN" altLang="en-US" sz="1100" b="0" i="0" u="none" strike="noStrike" kern="1200" cap="none" spc="0" normalizeH="0" baseline="0" noProof="0">
                <a:ln>
                  <a:noFill/>
                </a:ln>
                <a:solidFill>
                  <a:prstClr val="white">
                    <a:lumMod val="75000"/>
                  </a:prstClr>
                </a:solidFill>
                <a:effectLst/>
                <a:uLnTx/>
                <a:uFillTx/>
                <a:latin typeface="微软雅黑"/>
                <a:ea typeface="微软雅黑"/>
                <a:cs typeface="+mn-cs"/>
              </a:rPr>
              <a:t>技术支持：微软听听文档</a:t>
            </a:r>
            <a:endParaRPr kumimoji="0" lang="en-US" sz="1100" b="0" i="0" u="none" strike="noStrike" kern="1200" cap="none" spc="0" normalizeH="0" baseline="0" noProof="0">
              <a:ln>
                <a:noFill/>
              </a:ln>
              <a:solidFill>
                <a:prstClr val="white">
                  <a:lumMod val="75000"/>
                </a:prstClr>
              </a:solidFill>
              <a:effectLst/>
              <a:uLnTx/>
              <a:uFillTx/>
              <a:latin typeface="微软雅黑"/>
              <a:ea typeface="微软雅黑"/>
              <a:cs typeface="+mn-cs"/>
            </a:endParaRPr>
          </a:p>
        </p:txBody>
      </p:sp>
      <p:sp>
        <p:nvSpPr>
          <p:cNvPr id="16" name="矩形 15">
            <a:extLst>
              <a:ext uri="{FF2B5EF4-FFF2-40B4-BE49-F238E27FC236}">
                <a16:creationId xmlns:a16="http://schemas.microsoft.com/office/drawing/2014/main" id="{90FAAB6E-BB88-4DC1-B3F2-030FD2561703}"/>
              </a:ext>
            </a:extLst>
          </p:cNvPr>
          <p:cNvSpPr/>
          <p:nvPr userDrawn="1"/>
        </p:nvSpPr>
        <p:spPr>
          <a:xfrm>
            <a:off x="3600610" y="3494767"/>
            <a:ext cx="2318400" cy="2318400"/>
          </a:xfrm>
          <a:prstGeom prst="rect">
            <a:avLst/>
          </a:prstGeom>
          <a:solidFill>
            <a:schemeClr val="bg1"/>
          </a:solidFill>
          <a:ln w="57150">
            <a:solidFill>
              <a:srgbClr val="CB9B5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05396829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标注页">
    <p:bg>
      <p:bgPr>
        <a:solidFill>
          <a:srgbClr val="E73A1C"/>
        </a:solidFill>
        <a:effectLst/>
      </p:bgPr>
    </p:bg>
    <p:spTree>
      <p:nvGrpSpPr>
        <p:cNvPr id="1" name=""/>
        <p:cNvGrpSpPr/>
        <p:nvPr/>
      </p:nvGrpSpPr>
      <p:grpSpPr>
        <a:xfrm>
          <a:off x="0" y="0"/>
          <a:ext cx="0" cy="0"/>
          <a:chOff x="0" y="0"/>
          <a:chExt cx="0" cy="0"/>
        </a:xfrm>
      </p:grpSpPr>
      <p:sp>
        <p:nvSpPr>
          <p:cNvPr id="6" name="矩形 5"/>
          <p:cNvSpPr/>
          <p:nvPr userDrawn="1"/>
        </p:nvSpPr>
        <p:spPr>
          <a:xfrm>
            <a:off x="440603" y="759873"/>
            <a:ext cx="646331" cy="369332"/>
          </a:xfrm>
          <a:prstGeom prst="rect">
            <a:avLst/>
          </a:prstGeom>
        </p:spPr>
        <p:txBody>
          <a:bodyPr wrap="none">
            <a:spAutoFit/>
          </a:bodyPr>
          <a:lstStyle/>
          <a:p>
            <a:pPr marL="0" marR="0" lvl="0" indent="0" defTabSz="609585" eaLnBrk="1" fontAlgn="auto" latinLnBrk="0" hangingPunct="1">
              <a:lnSpc>
                <a:spcPct val="100000"/>
              </a:lnSpc>
              <a:spcBef>
                <a:spcPts val="0"/>
              </a:spcBef>
              <a:spcAft>
                <a:spcPts val="0"/>
              </a:spcAft>
              <a:buClrTx/>
              <a:buSzTx/>
              <a:buFontTx/>
              <a:buNone/>
              <a:tabLst/>
              <a:defRPr/>
            </a:pPr>
            <a:r>
              <a:rPr kumimoji="0" lang="zh-CN" altLang="en-US" sz="1800" b="0" i="0" u="none" strike="noStrike" kern="0" cap="none" spc="0" normalizeH="0" baseline="0" noProof="0">
                <a:ln>
                  <a:noFill/>
                </a:ln>
                <a:solidFill>
                  <a:srgbClr val="FFFFFF"/>
                </a:solidFill>
                <a:effectLst/>
                <a:uLnTx/>
                <a:uFillTx/>
                <a:latin typeface="Segoe UI Light"/>
                <a:ea typeface="微软雅黑"/>
                <a:cs typeface="Segoe UI Light"/>
              </a:rPr>
              <a:t>标注</a:t>
            </a:r>
            <a:endParaRPr kumimoji="0" lang="zh-CN" altLang="en-US" sz="1800" b="0" i="0" u="none" strike="noStrike" kern="0" cap="none" spc="0" normalizeH="0" baseline="0" noProof="0" dirty="0">
              <a:ln>
                <a:noFill/>
              </a:ln>
              <a:solidFill>
                <a:srgbClr val="FFFFFF"/>
              </a:solidFill>
              <a:effectLst/>
              <a:uLnTx/>
              <a:uFillTx/>
              <a:latin typeface="Segoe UI Light"/>
              <a:ea typeface="微软雅黑"/>
              <a:cs typeface="Segoe UI Light"/>
            </a:endParaRPr>
          </a:p>
        </p:txBody>
      </p:sp>
      <p:sp>
        <p:nvSpPr>
          <p:cNvPr id="11" name="矩形 10"/>
          <p:cNvSpPr/>
          <p:nvPr userDrawn="1"/>
        </p:nvSpPr>
        <p:spPr>
          <a:xfrm>
            <a:off x="2572589" y="759873"/>
            <a:ext cx="1402001" cy="2025170"/>
          </a:xfrm>
          <a:prstGeom prst="rect">
            <a:avLst/>
          </a:prstGeom>
        </p:spPr>
        <p:txBody>
          <a:bodyPr wrap="square">
            <a:spAutoFit/>
          </a:bodyPr>
          <a:lstStyle/>
          <a:p>
            <a:pPr marL="0" marR="0" lvl="0" indent="0" defTabSz="609585"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使用说明 </a:t>
            </a: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声明</a:t>
            </a: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p:txBody>
      </p:sp>
      <p:sp>
        <p:nvSpPr>
          <p:cNvPr id="12" name="矩形 11"/>
          <p:cNvSpPr/>
          <p:nvPr userDrawn="1"/>
        </p:nvSpPr>
        <p:spPr>
          <a:xfrm>
            <a:off x="4153010" y="759873"/>
            <a:ext cx="7074345" cy="2585323"/>
          </a:xfrm>
          <a:prstGeom prst="rect">
            <a:avLst/>
          </a:prstGeom>
        </p:spPr>
        <p:txBody>
          <a:bodyPr wrap="square">
            <a:spAutoFit/>
          </a:bodyPr>
          <a:lstStyle/>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本</a:t>
            </a: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PPT</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模板为作者原创，著作权归作者所有。</a:t>
            </a: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914400" eaLnBrk="1" fontAlgn="auto" latinLnBrk="0" hangingPunct="1">
              <a:lnSpc>
                <a:spcPct val="130000"/>
              </a:lnSpc>
              <a:spcBef>
                <a:spcPts val="0"/>
              </a:spcBef>
              <a:spcAft>
                <a:spcPts val="0"/>
              </a:spcAft>
              <a:buClrTx/>
              <a:buSzTx/>
              <a:buFontTx/>
              <a:buNone/>
              <a:tabLst/>
              <a:defRPr/>
            </a:pP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您仅可以个人非商业用途使用本</a:t>
            </a: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PPT</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模板，</a:t>
            </a:r>
            <a:r>
              <a:rPr kumimoji="0" lang="zh-CN" altLang="en-US" sz="1400" b="0" i="0" u="none" strike="noStrike" kern="1200" cap="none" spc="0" normalizeH="0" baseline="0" noProof="0">
                <a:ln>
                  <a:noFill/>
                </a:ln>
                <a:solidFill>
                  <a:prstClr val="white"/>
                </a:solidFill>
                <a:effectLst/>
                <a:uLnTx/>
                <a:uFillTx/>
                <a:latin typeface="+mn-lt"/>
                <a:ea typeface="微软雅黑" charset="0"/>
                <a:cs typeface="+mn-cs"/>
              </a:rPr>
              <a:t>未经权利人书面明确授权，不可将信息内容的全部或部分用于出售，或以出租、出借、转让、分销、发布等其他任何方式供他人使用</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a:t>
            </a:r>
            <a:r>
              <a:rPr kumimoji="0" lang="zh-CN" altLang="en-US" sz="1400" b="0" i="0" u="none" strike="noStrike" kern="1200" cap="none" spc="0" normalizeH="0" baseline="0" noProof="0">
                <a:ln>
                  <a:noFill/>
                </a:ln>
                <a:solidFill>
                  <a:prstClr val="white"/>
                </a:solidFill>
                <a:effectLst/>
                <a:uLnTx/>
                <a:uFillTx/>
                <a:latin typeface="+mn-lt"/>
                <a:ea typeface="微软雅黑" charset="0"/>
                <a:cs typeface="+mn-cs"/>
              </a:rPr>
              <a:t>否则将承担法律责任。</a:t>
            </a: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dirty="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OfficePLUS</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尊重知识产权并注重保护用户享有的各项权利。</a:t>
            </a:r>
            <a:endPar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endParaRPr>
          </a:p>
          <a:p>
            <a:pPr marL="0" marR="0" lvl="0" indent="0" defTabSz="609585" eaLnBrk="1" fontAlgn="auto" latinLnBrk="0" hangingPunct="1">
              <a:lnSpc>
                <a:spcPct val="130000"/>
              </a:lnSpc>
              <a:spcBef>
                <a:spcPts val="0"/>
              </a:spcBef>
              <a:spcAft>
                <a:spcPts val="0"/>
              </a:spcAft>
              <a:buClrTx/>
              <a:buSzTx/>
              <a:buFontTx/>
              <a:buNone/>
              <a:tabLst/>
              <a:defRPr/>
            </a:pP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OfficePLUS</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拥有对本</a:t>
            </a:r>
            <a:r>
              <a:rPr kumimoji="0" lang="en-US" altLang="zh-CN" sz="1400" b="0" i="0" u="none" strike="noStrike" kern="0" cap="none" spc="0" normalizeH="0" baseline="0" noProof="0">
                <a:ln>
                  <a:noFill/>
                </a:ln>
                <a:solidFill>
                  <a:srgbClr val="FFFFFF"/>
                </a:solidFill>
                <a:effectLst/>
                <a:uLnTx/>
                <a:uFillTx/>
                <a:latin typeface="Segoe UI Light"/>
                <a:ea typeface="微软雅黑"/>
                <a:cs typeface="Segoe UI Light"/>
              </a:rPr>
              <a:t>PPT</a:t>
            </a:r>
            <a:r>
              <a:rPr kumimoji="0" lang="zh-CN" altLang="en-US" sz="1400" b="0" i="0" u="none" strike="noStrike" kern="0" cap="none" spc="0" normalizeH="0" baseline="0" noProof="0">
                <a:ln>
                  <a:noFill/>
                </a:ln>
                <a:solidFill>
                  <a:srgbClr val="FFFFFF"/>
                </a:solidFill>
                <a:effectLst/>
                <a:uLnTx/>
                <a:uFillTx/>
                <a:latin typeface="Segoe UI Light"/>
                <a:ea typeface="微软雅黑"/>
                <a:cs typeface="Segoe UI Light"/>
              </a:rPr>
              <a:t>模板进行展示、报道、宣传及用于市场活动的权利，若在比赛或商业应用过程中发生版权纠纷，其法律责任由作者本人承担。</a:t>
            </a:r>
            <a:endParaRPr kumimoji="0" lang="zh-CN" altLang="en-US" sz="1400" b="0" i="0" u="none" strike="noStrike" kern="0" cap="none" spc="0" normalizeH="0" baseline="0" noProof="0" dirty="0">
              <a:ln>
                <a:noFill/>
              </a:ln>
              <a:solidFill>
                <a:srgbClr val="FFFFFF"/>
              </a:solidFill>
              <a:effectLst/>
              <a:uLnTx/>
              <a:uFillTx/>
              <a:latin typeface="Segoe UI Light"/>
              <a:ea typeface="微软雅黑"/>
              <a:cs typeface="Segoe UI Light"/>
            </a:endParaRPr>
          </a:p>
        </p:txBody>
      </p:sp>
      <p:sp>
        <p:nvSpPr>
          <p:cNvPr id="13" name="矩形 12"/>
          <p:cNvSpPr/>
          <p:nvPr userDrawn="1"/>
        </p:nvSpPr>
        <p:spPr>
          <a:xfrm>
            <a:off x="440603" y="182445"/>
            <a:ext cx="777777" cy="246221"/>
          </a:xfrm>
          <a:prstGeom prst="rect">
            <a:avLst/>
          </a:prstGeom>
        </p:spPr>
        <p:txBody>
          <a:bodyPr wrap="none">
            <a:spAutoFit/>
          </a:bodyPr>
          <a:lstStyle/>
          <a:p>
            <a:pPr marL="0" marR="0" lvl="0" indent="0" defTabSz="609585" eaLnBrk="1" fontAlgn="auto" latinLnBrk="0" hangingPunct="1">
              <a:lnSpc>
                <a:spcPct val="100000"/>
              </a:lnSpc>
              <a:spcBef>
                <a:spcPts val="0"/>
              </a:spcBef>
              <a:spcAft>
                <a:spcPts val="0"/>
              </a:spcAft>
              <a:buClrTx/>
              <a:buSzTx/>
              <a:buFontTx/>
              <a:buNone/>
              <a:tabLst/>
              <a:defRPr/>
            </a:pPr>
            <a:r>
              <a:rPr kumimoji="1" lang="en-US" altLang="zh-CN" sz="1000" b="0" i="0" u="none" strike="noStrike" kern="0" cap="none" spc="0" normalizeH="0" baseline="0" noProof="0" dirty="0">
                <a:ln>
                  <a:noFill/>
                </a:ln>
                <a:solidFill>
                  <a:prstClr val="white"/>
                </a:solidFill>
                <a:effectLst/>
                <a:uLnTx/>
                <a:uFillTx/>
                <a:latin typeface="Segoe UI Light"/>
                <a:ea typeface="微软雅黑" charset="0"/>
                <a:cs typeface="Segoe UI Light"/>
              </a:rPr>
              <a:t>OfficePLUS</a:t>
            </a:r>
            <a:endParaRPr kumimoji="0" lang="zh-CN" altLang="en-US" sz="1000" b="0" i="0" u="none" strike="noStrike" kern="0" cap="none" spc="0" normalizeH="0" baseline="0" noProof="0" dirty="0">
              <a:ln>
                <a:noFill/>
              </a:ln>
              <a:solidFill>
                <a:prstClr val="white"/>
              </a:solidFill>
              <a:effectLst/>
              <a:uLnTx/>
              <a:uFillTx/>
              <a:latin typeface="Segoe UI Light"/>
              <a:ea typeface="微软雅黑" charset="0"/>
              <a:cs typeface="Segoe UI Light"/>
            </a:endParaRPr>
          </a:p>
        </p:txBody>
      </p:sp>
    </p:spTree>
    <p:extLst>
      <p:ext uri="{BB962C8B-B14F-4D97-AF65-F5344CB8AC3E}">
        <p14:creationId xmlns:p14="http://schemas.microsoft.com/office/powerpoint/2010/main" val="184301227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3" Type="http://schemas.openxmlformats.org/officeDocument/2006/relationships/theme" Target="../theme/theme2.xml"/><Relationship Id="rId2" Type="http://schemas.openxmlformats.org/officeDocument/2006/relationships/slideLayout" Target="../slideLayouts/slideLayout17.xml"/><Relationship Id="rId1" Type="http://schemas.openxmlformats.org/officeDocument/2006/relationships/slideLayout" Target="../slideLayouts/slideLayout1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灯片编号占位符 5">
            <a:extLst>
              <a:ext uri="{FF2B5EF4-FFF2-40B4-BE49-F238E27FC236}">
                <a16:creationId xmlns:a16="http://schemas.microsoft.com/office/drawing/2014/main" id="{DF26411B-55E1-4CE5-B9CA-4734B17AE0EC}"/>
              </a:ext>
            </a:extLst>
          </p:cNvPr>
          <p:cNvSpPr>
            <a:spLocks noGrp="1"/>
          </p:cNvSpPr>
          <p:nvPr>
            <p:ph type="sldNum" sz="quarter" idx="4"/>
          </p:nvPr>
        </p:nvSpPr>
        <p:spPr>
          <a:xfrm>
            <a:off x="10849970" y="6515101"/>
            <a:ext cx="1037230" cy="342900"/>
          </a:xfrm>
          <a:prstGeom prst="rect">
            <a:avLst/>
          </a:prstGeom>
        </p:spPr>
        <p:txBody>
          <a:bodyPr vert="horz" lIns="91440" tIns="45720" rIns="91440" bIns="45720" rtlCol="0" anchor="ctr"/>
          <a:lstStyle>
            <a:lvl1pPr algn="r">
              <a:defRPr sz="1200">
                <a:solidFill>
                  <a:schemeClr val="tx1">
                    <a:tint val="75000"/>
                  </a:schemeClr>
                </a:solidFill>
              </a:defRPr>
            </a:lvl1pPr>
          </a:lstStyle>
          <a:p>
            <a:fld id="{548644C6-89F0-466C-949F-E70AD72679A8}" type="slidenum">
              <a:rPr lang="zh-CN" altLang="en-US" smtClean="0"/>
              <a:t>‹#›</a:t>
            </a:fld>
            <a:endParaRPr lang="zh-CN" altLang="en-US"/>
          </a:p>
        </p:txBody>
      </p:sp>
    </p:spTree>
    <p:extLst>
      <p:ext uri="{BB962C8B-B14F-4D97-AF65-F5344CB8AC3E}">
        <p14:creationId xmlns:p14="http://schemas.microsoft.com/office/powerpoint/2010/main" val="2068584755"/>
      </p:ext>
    </p:extLst>
  </p:cSld>
  <p:clrMap bg1="lt1" tx1="dk1" bg2="lt2" tx2="dk2" accent1="accent1" accent2="accent2" accent3="accent3" accent4="accent4" accent5="accent5" accent6="accent6" hlink="hlink" folHlink="folHlink"/>
  <p:sldLayoutIdLst>
    <p:sldLayoutId id="2147483649" r:id="rId1"/>
    <p:sldLayoutId id="2147483661" r:id="rId2"/>
    <p:sldLayoutId id="2147483662" r:id="rId3"/>
    <p:sldLayoutId id="2147483655" r:id="rId4"/>
    <p:sldLayoutId id="2147483657" r:id="rId5"/>
    <p:sldLayoutId id="2147483653" r:id="rId6"/>
    <p:sldLayoutId id="2147483658" r:id="rId7"/>
    <p:sldLayoutId id="2147483650" r:id="rId8"/>
    <p:sldLayoutId id="2147483659" r:id="rId9"/>
    <p:sldLayoutId id="2147483651" r:id="rId10"/>
    <p:sldLayoutId id="2147483654" r:id="rId11"/>
    <p:sldLayoutId id="2147483660" r:id="rId12"/>
    <p:sldLayoutId id="2147483663" r:id="rId13"/>
    <p:sldLayoutId id="2147483652" r:id="rId14"/>
    <p:sldLayoutId id="2147483664" r:id="rId1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192" userDrawn="1">
          <p15:clr>
            <a:srgbClr val="F26B43"/>
          </p15:clr>
        </p15:guide>
        <p15:guide id="2" pos="7488" userDrawn="1">
          <p15:clr>
            <a:srgbClr val="F26B43"/>
          </p15:clr>
        </p15:guide>
        <p15:guide id="3" orient="horz" pos="432" userDrawn="1">
          <p15:clr>
            <a:srgbClr val="F26B43"/>
          </p15:clr>
        </p15:guide>
        <p15:guide id="4" orient="horz" pos="472" userDrawn="1">
          <p15:clr>
            <a:srgbClr val="F26B43"/>
          </p15:clr>
        </p15:guide>
        <p15:guide id="5" orient="horz" pos="4104" userDrawn="1">
          <p15:clr>
            <a:srgbClr val="F26B43"/>
          </p15:clr>
        </p15:guide>
        <p15:guide id="6" orient="horz" pos="4056"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18486659"/>
      </p:ext>
    </p:extLst>
  </p:cSld>
  <p:clrMap bg1="lt1" tx1="dk1" bg2="lt2" tx2="dk2" accent1="accent1" accent2="accent2" accent3="accent3" accent4="accent4" accent5="accent5" accent6="accent6" hlink="hlink" folHlink="folHlink"/>
  <p:sldLayoutIdLst>
    <p:sldLayoutId id="2147483667" r:id="rId1"/>
    <p:sldLayoutId id="2147483668" r:id="rId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264">
          <p15:clr>
            <a:srgbClr val="F26B43"/>
          </p15:clr>
        </p15:guide>
        <p15:guide id="2" pos="3840">
          <p15:clr>
            <a:srgbClr val="F26B43"/>
          </p15:clr>
        </p15:guide>
        <p15:guide id="3" pos="192">
          <p15:clr>
            <a:srgbClr val="F26B43"/>
          </p15:clr>
        </p15:guide>
        <p15:guide id="4" pos="7488">
          <p15:clr>
            <a:srgbClr val="F26B43"/>
          </p15:clr>
        </p15:guide>
        <p15:guide id="5" orient="horz" pos="432">
          <p15:clr>
            <a:srgbClr val="F26B43"/>
          </p15:clr>
        </p15:guide>
        <p15:guide id="6" orient="horz" pos="472">
          <p15:clr>
            <a:srgbClr val="F26B43"/>
          </p15:clr>
        </p15:guide>
        <p15:guide id="7" orient="horz" pos="4104">
          <p15:clr>
            <a:srgbClr val="F26B43"/>
          </p15:clr>
        </p15:guide>
        <p15:guide id="8" orient="horz" pos="4056">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8.xml"/></Relationships>
</file>

<file path=ppt/slides/_rels/slide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9.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7.xml"/><Relationship Id="rId1" Type="http://schemas.openxmlformats.org/officeDocument/2006/relationships/slideLayout" Target="../slideLayouts/slideLayout8.xml"/><Relationship Id="rId5" Type="http://schemas.openxmlformats.org/officeDocument/2006/relationships/image" Target="../media/image19.png"/><Relationship Id="rId4" Type="http://schemas.openxmlformats.org/officeDocument/2006/relationships/image" Target="../media/image18.emf"/></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8.emf"/></Relationships>
</file>

<file path=ppt/slides/_rels/slide13.xml.rels><?xml version="1.0" encoding="UTF-8" standalone="yes"?>
<Relationships xmlns="http://schemas.openxmlformats.org/package/2006/relationships"><Relationship Id="rId3" Type="http://schemas.openxmlformats.org/officeDocument/2006/relationships/oleObject" Target="../embeddings/oleObject2.bin"/><Relationship Id="rId2" Type="http://schemas.openxmlformats.org/officeDocument/2006/relationships/notesSlide" Target="../notesSlides/notesSlide11.xml"/><Relationship Id="rId1" Type="http://schemas.openxmlformats.org/officeDocument/2006/relationships/slideLayout" Target="../slideLayouts/slideLayout8.xml"/><Relationship Id="rId4" Type="http://schemas.openxmlformats.org/officeDocument/2006/relationships/image" Target="../media/image18.emf"/></Relationships>
</file>

<file path=ppt/slides/_rels/slide1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2.xml"/><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4.xml"/><Relationship Id="rId1" Type="http://schemas.openxmlformats.org/officeDocument/2006/relationships/slideLayout" Target="../slideLayouts/slideLayout8.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notesSlide" Target="../notesSlides/notesSlide16.xml"/><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20.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标题 8">
            <a:extLst>
              <a:ext uri="{FF2B5EF4-FFF2-40B4-BE49-F238E27FC236}">
                <a16:creationId xmlns:a16="http://schemas.microsoft.com/office/drawing/2014/main" id="{2BE71855-1849-4FC4-A9D5-7DDD1C68CED9}"/>
              </a:ext>
            </a:extLst>
          </p:cNvPr>
          <p:cNvSpPr>
            <a:spLocks noGrp="1"/>
          </p:cNvSpPr>
          <p:nvPr>
            <p:ph type="title"/>
          </p:nvPr>
        </p:nvSpPr>
        <p:spPr>
          <a:xfrm>
            <a:off x="1406318" y="2016174"/>
            <a:ext cx="9379365" cy="1060855"/>
          </a:xfrm>
        </p:spPr>
        <p:txBody>
          <a:bodyPr/>
          <a:lstStyle/>
          <a:p>
            <a:r>
              <a:rPr lang="en-US" altLang="zh-CN" dirty="0" err="1"/>
              <a:t>GraphX</a:t>
            </a:r>
            <a:r>
              <a:rPr lang="en-US" altLang="zh-CN" dirty="0"/>
              <a:t>: Graph Processing in a Distributed Dataflow Framework </a:t>
            </a:r>
            <a:endParaRPr lang="zh-CN" altLang="en-US" dirty="0"/>
          </a:p>
        </p:txBody>
      </p:sp>
      <p:sp>
        <p:nvSpPr>
          <p:cNvPr id="3" name="内容占位符 2">
            <a:extLst>
              <a:ext uri="{FF2B5EF4-FFF2-40B4-BE49-F238E27FC236}">
                <a16:creationId xmlns:a16="http://schemas.microsoft.com/office/drawing/2014/main" id="{20903F1C-568E-4080-8C79-B487B35A71F9}"/>
              </a:ext>
            </a:extLst>
          </p:cNvPr>
          <p:cNvSpPr>
            <a:spLocks noGrp="1"/>
          </p:cNvSpPr>
          <p:nvPr>
            <p:ph sz="quarter" idx="10"/>
          </p:nvPr>
        </p:nvSpPr>
        <p:spPr/>
        <p:txBody>
          <a:bodyPr/>
          <a:lstStyle/>
          <a:p>
            <a:fld id="{045CE301-1C36-4793-AA14-14B8D1577BED}" type="datetime2">
              <a:rPr lang="zh-CN" altLang="en-US" smtClean="0"/>
              <a:pPr/>
              <a:t>2021年5月8日</a:t>
            </a:fld>
            <a:endParaRPr lang="zh-CN" altLang="en-US" dirty="0"/>
          </a:p>
        </p:txBody>
      </p:sp>
      <p:sp>
        <p:nvSpPr>
          <p:cNvPr id="10" name="文本占位符 9">
            <a:extLst>
              <a:ext uri="{FF2B5EF4-FFF2-40B4-BE49-F238E27FC236}">
                <a16:creationId xmlns:a16="http://schemas.microsoft.com/office/drawing/2014/main" id="{F57F84D3-725F-446C-9BB7-DC74C097201D}"/>
              </a:ext>
            </a:extLst>
          </p:cNvPr>
          <p:cNvSpPr>
            <a:spLocks noGrp="1"/>
          </p:cNvSpPr>
          <p:nvPr>
            <p:ph type="body" sz="quarter" idx="11"/>
          </p:nvPr>
        </p:nvSpPr>
        <p:spPr>
          <a:xfrm>
            <a:off x="1203701" y="4154264"/>
            <a:ext cx="8973519" cy="598488"/>
          </a:xfrm>
        </p:spPr>
        <p:txBody>
          <a:bodyPr/>
          <a:lstStyle/>
          <a:p>
            <a:r>
              <a:rPr lang="en-US" altLang="zh-CN" dirty="0" err="1"/>
              <a:t>Xingguo</a:t>
            </a:r>
            <a:r>
              <a:rPr lang="en-US" altLang="zh-CN" dirty="0"/>
              <a:t> Jia, </a:t>
            </a:r>
            <a:r>
              <a:rPr lang="en-US" altLang="zh-CN" dirty="0" err="1"/>
              <a:t>Yuxin</a:t>
            </a:r>
            <a:r>
              <a:rPr lang="en-US" altLang="zh-CN" dirty="0"/>
              <a:t> Xiang, </a:t>
            </a:r>
            <a:r>
              <a:rPr lang="en-US" altLang="zh-CN" dirty="0" err="1"/>
              <a:t>Boshi</a:t>
            </a:r>
            <a:r>
              <a:rPr lang="en-US" altLang="zh-CN" dirty="0"/>
              <a:t> Yu, </a:t>
            </a:r>
          </a:p>
          <a:p>
            <a:r>
              <a:rPr lang="en-US" altLang="zh-CN" dirty="0" err="1"/>
              <a:t>Danjun</a:t>
            </a:r>
            <a:r>
              <a:rPr lang="en-US" altLang="zh-CN" dirty="0"/>
              <a:t> </a:t>
            </a:r>
            <a:r>
              <a:rPr lang="en-US" altLang="zh-CN" dirty="0" err="1"/>
              <a:t>Renyao</a:t>
            </a:r>
            <a:r>
              <a:rPr lang="en-US" altLang="zh-CN" dirty="0"/>
              <a:t>, </a:t>
            </a:r>
            <a:r>
              <a:rPr lang="en-US" altLang="zh-CN" dirty="0" err="1"/>
              <a:t>Zhengjun</a:t>
            </a:r>
            <a:r>
              <a:rPr lang="en-US" altLang="zh-CN" dirty="0"/>
              <a:t> Zhang, </a:t>
            </a:r>
            <a:endParaRPr lang="zh-CN" altLang="en-US" dirty="0"/>
          </a:p>
        </p:txBody>
      </p:sp>
    </p:spTree>
    <p:extLst>
      <p:ext uri="{BB962C8B-B14F-4D97-AF65-F5344CB8AC3E}">
        <p14:creationId xmlns:p14="http://schemas.microsoft.com/office/powerpoint/2010/main" val="424632005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09BADE2F-2861-4911-A392-5F4148DCCD7F}"/>
              </a:ext>
            </a:extLst>
          </p:cNvPr>
          <p:cNvSpPr>
            <a:spLocks noGrp="1"/>
          </p:cNvSpPr>
          <p:nvPr>
            <p:ph type="body" sz="quarter" idx="14"/>
          </p:nvPr>
        </p:nvSpPr>
        <p:spPr/>
        <p:txBody>
          <a:bodyPr/>
          <a:lstStyle/>
          <a:p>
            <a:r>
              <a:rPr lang="en-US" altLang="zh-CN" dirty="0" err="1"/>
              <a:t>GraphX</a:t>
            </a:r>
            <a:r>
              <a:rPr lang="zh-CN" altLang="en-US" dirty="0"/>
              <a:t>代码架构</a:t>
            </a:r>
          </a:p>
        </p:txBody>
      </p:sp>
      <p:grpSp>
        <p:nvGrpSpPr>
          <p:cNvPr id="5" name="组合 4">
            <a:extLst>
              <a:ext uri="{FF2B5EF4-FFF2-40B4-BE49-F238E27FC236}">
                <a16:creationId xmlns:a16="http://schemas.microsoft.com/office/drawing/2014/main" id="{1A354CF9-ECA2-4AB4-8D91-7296FEC19E56}"/>
              </a:ext>
            </a:extLst>
          </p:cNvPr>
          <p:cNvGrpSpPr>
            <a:grpSpLocks/>
          </p:cNvGrpSpPr>
          <p:nvPr/>
        </p:nvGrpSpPr>
        <p:grpSpPr bwMode="auto">
          <a:xfrm>
            <a:off x="1336150" y="988655"/>
            <a:ext cx="8894258" cy="5157715"/>
            <a:chOff x="0" y="0"/>
            <a:chExt cx="5343805" cy="3330904"/>
          </a:xfrm>
        </p:grpSpPr>
        <p:grpSp>
          <p:nvGrpSpPr>
            <p:cNvPr id="6" name="组合 5">
              <a:extLst>
                <a:ext uri="{FF2B5EF4-FFF2-40B4-BE49-F238E27FC236}">
                  <a16:creationId xmlns:a16="http://schemas.microsoft.com/office/drawing/2014/main" id="{94C97903-86DA-4C36-9556-E9F15866FB12}"/>
                </a:ext>
              </a:extLst>
            </p:cNvPr>
            <p:cNvGrpSpPr>
              <a:grpSpLocks/>
            </p:cNvGrpSpPr>
            <p:nvPr/>
          </p:nvGrpSpPr>
          <p:grpSpPr bwMode="auto">
            <a:xfrm>
              <a:off x="62275" y="14445"/>
              <a:ext cx="5281530" cy="3316459"/>
              <a:chOff x="-455176" y="269"/>
              <a:chExt cx="5281530" cy="3316459"/>
            </a:xfrm>
          </p:grpSpPr>
          <p:grpSp>
            <p:nvGrpSpPr>
              <p:cNvPr id="10" name="组合 9">
                <a:extLst>
                  <a:ext uri="{FF2B5EF4-FFF2-40B4-BE49-F238E27FC236}">
                    <a16:creationId xmlns:a16="http://schemas.microsoft.com/office/drawing/2014/main" id="{C661F37D-469E-404A-8DFE-EC86B7F301E1}"/>
                  </a:ext>
                </a:extLst>
              </p:cNvPr>
              <p:cNvGrpSpPr>
                <a:grpSpLocks/>
              </p:cNvGrpSpPr>
              <p:nvPr/>
            </p:nvGrpSpPr>
            <p:grpSpPr bwMode="auto">
              <a:xfrm>
                <a:off x="250245" y="269"/>
                <a:ext cx="4576109" cy="2396758"/>
                <a:chOff x="9240" y="269"/>
                <a:chExt cx="4576109" cy="2396758"/>
              </a:xfrm>
            </p:grpSpPr>
            <p:grpSp>
              <p:nvGrpSpPr>
                <p:cNvPr id="19" name="组合 18">
                  <a:extLst>
                    <a:ext uri="{FF2B5EF4-FFF2-40B4-BE49-F238E27FC236}">
                      <a16:creationId xmlns:a16="http://schemas.microsoft.com/office/drawing/2014/main" id="{7C7484C4-FCCC-4339-9D1D-C2B543081798}"/>
                    </a:ext>
                  </a:extLst>
                </p:cNvPr>
                <p:cNvGrpSpPr>
                  <a:grpSpLocks/>
                </p:cNvGrpSpPr>
                <p:nvPr/>
              </p:nvGrpSpPr>
              <p:grpSpPr bwMode="auto">
                <a:xfrm>
                  <a:off x="9240" y="269"/>
                  <a:ext cx="4576109" cy="1687723"/>
                  <a:chOff x="9240" y="269"/>
                  <a:chExt cx="4576109" cy="1687723"/>
                </a:xfrm>
              </p:grpSpPr>
              <p:grpSp>
                <p:nvGrpSpPr>
                  <p:cNvPr id="29" name="组合 28">
                    <a:extLst>
                      <a:ext uri="{FF2B5EF4-FFF2-40B4-BE49-F238E27FC236}">
                        <a16:creationId xmlns:a16="http://schemas.microsoft.com/office/drawing/2014/main" id="{11350747-EE6D-44F8-87A2-5CB329AD4C79}"/>
                      </a:ext>
                    </a:extLst>
                  </p:cNvPr>
                  <p:cNvGrpSpPr>
                    <a:grpSpLocks/>
                  </p:cNvGrpSpPr>
                  <p:nvPr/>
                </p:nvGrpSpPr>
                <p:grpSpPr bwMode="auto">
                  <a:xfrm>
                    <a:off x="9240" y="269"/>
                    <a:ext cx="4576109" cy="1687723"/>
                    <a:chOff x="9240" y="269"/>
                    <a:chExt cx="4576109" cy="1687723"/>
                  </a:xfrm>
                </p:grpSpPr>
                <p:grpSp>
                  <p:nvGrpSpPr>
                    <p:cNvPr id="31" name="组合 30">
                      <a:extLst>
                        <a:ext uri="{FF2B5EF4-FFF2-40B4-BE49-F238E27FC236}">
                          <a16:creationId xmlns:a16="http://schemas.microsoft.com/office/drawing/2014/main" id="{9B2BA9A4-305E-4A46-88FB-7805D3A5AAD5}"/>
                        </a:ext>
                      </a:extLst>
                    </p:cNvPr>
                    <p:cNvGrpSpPr>
                      <a:grpSpLocks/>
                    </p:cNvGrpSpPr>
                    <p:nvPr/>
                  </p:nvGrpSpPr>
                  <p:grpSpPr bwMode="auto">
                    <a:xfrm>
                      <a:off x="9240" y="269"/>
                      <a:ext cx="4576109" cy="1097863"/>
                      <a:chOff x="9240" y="269"/>
                      <a:chExt cx="4576109" cy="1097863"/>
                    </a:xfrm>
                  </p:grpSpPr>
                  <p:grpSp>
                    <p:nvGrpSpPr>
                      <p:cNvPr id="38" name="组合 37">
                        <a:extLst>
                          <a:ext uri="{FF2B5EF4-FFF2-40B4-BE49-F238E27FC236}">
                            <a16:creationId xmlns:a16="http://schemas.microsoft.com/office/drawing/2014/main" id="{9C3C0246-BC27-44CE-89D1-82FEB1C22C8B}"/>
                          </a:ext>
                        </a:extLst>
                      </p:cNvPr>
                      <p:cNvGrpSpPr>
                        <a:grpSpLocks/>
                      </p:cNvGrpSpPr>
                      <p:nvPr/>
                    </p:nvGrpSpPr>
                    <p:grpSpPr bwMode="auto">
                      <a:xfrm>
                        <a:off x="9240" y="269"/>
                        <a:ext cx="4576109" cy="837843"/>
                        <a:chOff x="9240" y="269"/>
                        <a:chExt cx="4576109" cy="837843"/>
                      </a:xfrm>
                    </p:grpSpPr>
                    <p:grpSp>
                      <p:nvGrpSpPr>
                        <p:cNvPr id="40" name="组合 39">
                          <a:extLst>
                            <a:ext uri="{FF2B5EF4-FFF2-40B4-BE49-F238E27FC236}">
                              <a16:creationId xmlns:a16="http://schemas.microsoft.com/office/drawing/2014/main" id="{992B486D-3A36-4DE8-BE5C-F9F740CBE6B3}"/>
                            </a:ext>
                          </a:extLst>
                        </p:cNvPr>
                        <p:cNvGrpSpPr>
                          <a:grpSpLocks/>
                        </p:cNvGrpSpPr>
                        <p:nvPr/>
                      </p:nvGrpSpPr>
                      <p:grpSpPr bwMode="auto">
                        <a:xfrm>
                          <a:off x="9240" y="269"/>
                          <a:ext cx="4576109" cy="250390"/>
                          <a:chOff x="9240" y="269"/>
                          <a:chExt cx="4576109" cy="250390"/>
                        </a:xfrm>
                      </p:grpSpPr>
                      <p:sp>
                        <p:nvSpPr>
                          <p:cNvPr id="48" name="圆角矩形 14">
                            <a:extLst>
                              <a:ext uri="{FF2B5EF4-FFF2-40B4-BE49-F238E27FC236}">
                                <a16:creationId xmlns:a16="http://schemas.microsoft.com/office/drawing/2014/main" id="{89A044DD-A73B-4A87-998C-A9FB5349C107}"/>
                              </a:ext>
                            </a:extLst>
                          </p:cNvPr>
                          <p:cNvSpPr/>
                          <p:nvPr/>
                        </p:nvSpPr>
                        <p:spPr>
                          <a:xfrm>
                            <a:off x="9240" y="269"/>
                            <a:ext cx="667841" cy="250390"/>
                          </a:xfrm>
                          <a:prstGeom prst="round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0" hangingPunct="0">
                              <a:spcAft>
                                <a:spcPts val="0"/>
                              </a:spcAft>
                              <a:defRPr/>
                            </a:pPr>
                            <a:r>
                              <a:rPr lang="en-US" sz="1050" b="1" kern="100" dirty="0">
                                <a:latin typeface="宋体" panose="02010600030101010101" pitchFamily="2" charset="-122"/>
                                <a:cs typeface="Times New Roman" panose="02020603050405020304" pitchFamily="18" charset="0"/>
                              </a:rPr>
                              <a:t>PageRank</a:t>
                            </a:r>
                            <a:endParaRPr lang="zh-CN" sz="1400" kern="100" dirty="0">
                              <a:cs typeface="Times New Roman" panose="02020603050405020304" pitchFamily="18" charset="0"/>
                            </a:endParaRPr>
                          </a:p>
                        </p:txBody>
                      </p:sp>
                      <p:sp>
                        <p:nvSpPr>
                          <p:cNvPr id="49" name="圆角矩形 33">
                            <a:extLst>
                              <a:ext uri="{FF2B5EF4-FFF2-40B4-BE49-F238E27FC236}">
                                <a16:creationId xmlns:a16="http://schemas.microsoft.com/office/drawing/2014/main" id="{E1703D2E-8844-43D2-A2EA-FC6792A4D750}"/>
                              </a:ext>
                            </a:extLst>
                          </p:cNvPr>
                          <p:cNvSpPr/>
                          <p:nvPr/>
                        </p:nvSpPr>
                        <p:spPr>
                          <a:xfrm>
                            <a:off x="855315" y="269"/>
                            <a:ext cx="666767" cy="250390"/>
                          </a:xfrm>
                          <a:prstGeom prst="round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0" hangingPunct="0">
                              <a:spcAft>
                                <a:spcPts val="0"/>
                              </a:spcAft>
                              <a:defRPr/>
                            </a:pPr>
                            <a:r>
                              <a:rPr lang="en-US" sz="1050" b="1" kern="100">
                                <a:latin typeface="宋体" panose="02010600030101010101" pitchFamily="2" charset="-122"/>
                                <a:cs typeface="Times New Roman" panose="02020603050405020304" pitchFamily="18" charset="0"/>
                              </a:rPr>
                              <a:t>SVDPlusPlus</a:t>
                            </a:r>
                            <a:endParaRPr lang="zh-CN" sz="1400" kern="100">
                              <a:cs typeface="Times New Roman" panose="02020603050405020304" pitchFamily="18" charset="0"/>
                            </a:endParaRPr>
                          </a:p>
                        </p:txBody>
                      </p:sp>
                      <p:sp>
                        <p:nvSpPr>
                          <p:cNvPr id="50" name="圆角矩形 34">
                            <a:extLst>
                              <a:ext uri="{FF2B5EF4-FFF2-40B4-BE49-F238E27FC236}">
                                <a16:creationId xmlns:a16="http://schemas.microsoft.com/office/drawing/2014/main" id="{C0BE17F4-6B2F-45A4-80A8-F9E82D9E1F79}"/>
                              </a:ext>
                            </a:extLst>
                          </p:cNvPr>
                          <p:cNvSpPr/>
                          <p:nvPr/>
                        </p:nvSpPr>
                        <p:spPr>
                          <a:xfrm>
                            <a:off x="1718570" y="269"/>
                            <a:ext cx="667841" cy="250390"/>
                          </a:xfrm>
                          <a:prstGeom prst="round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just" eaLnBrk="0" hangingPunct="0">
                              <a:spcAft>
                                <a:spcPts val="0"/>
                              </a:spcAft>
                              <a:defRPr/>
                            </a:pPr>
                            <a:r>
                              <a:rPr lang="en-US" sz="1050" b="1" kern="100" dirty="0">
                                <a:latin typeface="宋体" panose="02010600030101010101" pitchFamily="2" charset="-122"/>
                                <a:cs typeface="Times New Roman" panose="02020603050405020304" pitchFamily="18" charset="0"/>
                              </a:rPr>
                              <a:t>  </a:t>
                            </a:r>
                            <a:r>
                              <a:rPr lang="en-US" sz="1050" b="1" kern="100" dirty="0" err="1">
                                <a:latin typeface="宋体" panose="02010600030101010101" pitchFamily="2" charset="-122"/>
                                <a:cs typeface="Times New Roman" panose="02020603050405020304" pitchFamily="18" charset="0"/>
                              </a:rPr>
                              <a:t>TriangleCount</a:t>
                            </a:r>
                            <a:endParaRPr lang="zh-CN" sz="1400" kern="100" dirty="0">
                              <a:cs typeface="Times New Roman" panose="02020603050405020304" pitchFamily="18" charset="0"/>
                            </a:endParaRPr>
                          </a:p>
                        </p:txBody>
                      </p:sp>
                      <p:sp>
                        <p:nvSpPr>
                          <p:cNvPr id="51" name="圆角矩形 39">
                            <a:extLst>
                              <a:ext uri="{FF2B5EF4-FFF2-40B4-BE49-F238E27FC236}">
                                <a16:creationId xmlns:a16="http://schemas.microsoft.com/office/drawing/2014/main" id="{C0ECA1E3-7186-4FFE-8F36-D936E8E3881A}"/>
                              </a:ext>
                            </a:extLst>
                          </p:cNvPr>
                          <p:cNvSpPr/>
                          <p:nvPr/>
                        </p:nvSpPr>
                        <p:spPr>
                          <a:xfrm>
                            <a:off x="2563572" y="269"/>
                            <a:ext cx="1127385" cy="250390"/>
                          </a:xfrm>
                          <a:prstGeom prst="round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0" hangingPunct="0">
                              <a:spcAft>
                                <a:spcPts val="0"/>
                              </a:spcAft>
                              <a:defRPr/>
                            </a:pPr>
                            <a:r>
                              <a:rPr lang="en-US" sz="1050" b="1" kern="100">
                                <a:latin typeface="宋体" panose="02010600030101010101" pitchFamily="2" charset="-122"/>
                                <a:cs typeface="Times New Roman" panose="02020603050405020304" pitchFamily="18" charset="0"/>
                              </a:rPr>
                              <a:t>ConnectedComponents</a:t>
                            </a:r>
                            <a:endParaRPr lang="zh-CN" sz="1400" kern="100">
                              <a:cs typeface="Times New Roman" panose="02020603050405020304" pitchFamily="18" charset="0"/>
                            </a:endParaRPr>
                          </a:p>
                        </p:txBody>
                      </p:sp>
                      <p:sp>
                        <p:nvSpPr>
                          <p:cNvPr id="52" name="圆角矩形 40">
                            <a:extLst>
                              <a:ext uri="{FF2B5EF4-FFF2-40B4-BE49-F238E27FC236}">
                                <a16:creationId xmlns:a16="http://schemas.microsoft.com/office/drawing/2014/main" id="{6CE3ECE6-8975-412B-AB22-9609EBDDB8A0}"/>
                              </a:ext>
                            </a:extLst>
                          </p:cNvPr>
                          <p:cNvSpPr/>
                          <p:nvPr/>
                        </p:nvSpPr>
                        <p:spPr>
                          <a:xfrm>
                            <a:off x="3917508" y="269"/>
                            <a:ext cx="667841" cy="250390"/>
                          </a:xfrm>
                          <a:prstGeom prst="roundRect">
                            <a:avLst/>
                          </a:prstGeom>
                          <a:solidFill>
                            <a:schemeClr val="accent4">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0" hangingPunct="0">
                              <a:spcAft>
                                <a:spcPts val="0"/>
                              </a:spcAft>
                              <a:defRPr/>
                            </a:pPr>
                            <a:r>
                              <a:rPr lang="en-US" sz="1050" b="1" kern="100">
                                <a:latin typeface="宋体" panose="02010600030101010101" pitchFamily="2" charset="-122"/>
                                <a:cs typeface="Times New Roman" panose="02020603050405020304" pitchFamily="18" charset="0"/>
                              </a:rPr>
                              <a:t>…</a:t>
                            </a:r>
                            <a:endParaRPr lang="zh-CN" sz="1400" kern="100">
                              <a:cs typeface="Times New Roman" panose="02020603050405020304" pitchFamily="18" charset="0"/>
                            </a:endParaRPr>
                          </a:p>
                        </p:txBody>
                      </p:sp>
                    </p:grpSp>
                    <p:grpSp>
                      <p:nvGrpSpPr>
                        <p:cNvPr id="41" name="组合 40">
                          <a:extLst>
                            <a:ext uri="{FF2B5EF4-FFF2-40B4-BE49-F238E27FC236}">
                              <a16:creationId xmlns:a16="http://schemas.microsoft.com/office/drawing/2014/main" id="{C90FC7FB-F299-4F10-A830-7315E1CA3665}"/>
                            </a:ext>
                          </a:extLst>
                        </p:cNvPr>
                        <p:cNvGrpSpPr>
                          <a:grpSpLocks/>
                        </p:cNvGrpSpPr>
                        <p:nvPr/>
                      </p:nvGrpSpPr>
                      <p:grpSpPr bwMode="auto">
                        <a:xfrm>
                          <a:off x="314170" y="250659"/>
                          <a:ext cx="3984501" cy="587453"/>
                          <a:chOff x="471" y="10379"/>
                          <a:chExt cx="3984501" cy="587453"/>
                        </a:xfrm>
                      </p:grpSpPr>
                      <p:cxnSp>
                        <p:nvCxnSpPr>
                          <p:cNvPr id="42" name="肘形连接符 466">
                            <a:extLst>
                              <a:ext uri="{FF2B5EF4-FFF2-40B4-BE49-F238E27FC236}">
                                <a16:creationId xmlns:a16="http://schemas.microsoft.com/office/drawing/2014/main" id="{6AE9A0FA-B5F2-4856-8BFD-66C862EEFC63}"/>
                              </a:ext>
                            </a:extLst>
                          </p:cNvPr>
                          <p:cNvCxnSpPr/>
                          <p:nvPr/>
                        </p:nvCxnSpPr>
                        <p:spPr>
                          <a:xfrm>
                            <a:off x="471" y="10379"/>
                            <a:ext cx="0" cy="327433"/>
                          </a:xfrm>
                          <a:prstGeom prst="bentConnector3">
                            <a:avLst>
                              <a:gd name="adj1" fmla="val 2147483646"/>
                            </a:avLst>
                          </a:prstGeom>
                        </p:spPr>
                        <p:style>
                          <a:lnRef idx="2">
                            <a:schemeClr val="dk1"/>
                          </a:lnRef>
                          <a:fillRef idx="0">
                            <a:schemeClr val="dk1"/>
                          </a:fillRef>
                          <a:effectRef idx="1">
                            <a:schemeClr val="dk1"/>
                          </a:effectRef>
                          <a:fontRef idx="minor">
                            <a:schemeClr val="tx1"/>
                          </a:fontRef>
                        </p:style>
                      </p:cxnSp>
                      <p:cxnSp>
                        <p:nvCxnSpPr>
                          <p:cNvPr id="43" name="肘形连接符 467">
                            <a:extLst>
                              <a:ext uri="{FF2B5EF4-FFF2-40B4-BE49-F238E27FC236}">
                                <a16:creationId xmlns:a16="http://schemas.microsoft.com/office/drawing/2014/main" id="{ED1BCC96-4CEB-4A39-9F8D-781C44970E28}"/>
                              </a:ext>
                            </a:extLst>
                          </p:cNvPr>
                          <p:cNvCxnSpPr/>
                          <p:nvPr/>
                        </p:nvCxnSpPr>
                        <p:spPr>
                          <a:xfrm>
                            <a:off x="471" y="337812"/>
                            <a:ext cx="3984500" cy="0"/>
                          </a:xfrm>
                          <a:prstGeom prst="bentConnector3">
                            <a:avLst/>
                          </a:prstGeom>
                        </p:spPr>
                        <p:style>
                          <a:lnRef idx="2">
                            <a:schemeClr val="dk1"/>
                          </a:lnRef>
                          <a:fillRef idx="0">
                            <a:schemeClr val="dk1"/>
                          </a:fillRef>
                          <a:effectRef idx="1">
                            <a:schemeClr val="dk1"/>
                          </a:effectRef>
                          <a:fontRef idx="minor">
                            <a:schemeClr val="tx1"/>
                          </a:fontRef>
                        </p:style>
                      </p:cxnSp>
                      <p:cxnSp>
                        <p:nvCxnSpPr>
                          <p:cNvPr id="44" name="肘形连接符 468">
                            <a:extLst>
                              <a:ext uri="{FF2B5EF4-FFF2-40B4-BE49-F238E27FC236}">
                                <a16:creationId xmlns:a16="http://schemas.microsoft.com/office/drawing/2014/main" id="{007A6431-6FB1-4A07-8D83-0AB457079242}"/>
                              </a:ext>
                            </a:extLst>
                          </p:cNvPr>
                          <p:cNvCxnSpPr/>
                          <p:nvPr/>
                        </p:nvCxnSpPr>
                        <p:spPr>
                          <a:xfrm>
                            <a:off x="881979" y="10379"/>
                            <a:ext cx="0" cy="327433"/>
                          </a:xfrm>
                          <a:prstGeom prst="bentConnector3">
                            <a:avLst/>
                          </a:prstGeom>
                        </p:spPr>
                        <p:style>
                          <a:lnRef idx="2">
                            <a:schemeClr val="dk1"/>
                          </a:lnRef>
                          <a:fillRef idx="0">
                            <a:schemeClr val="dk1"/>
                          </a:fillRef>
                          <a:effectRef idx="1">
                            <a:schemeClr val="dk1"/>
                          </a:effectRef>
                          <a:fontRef idx="minor">
                            <a:schemeClr val="tx1"/>
                          </a:fontRef>
                        </p:style>
                      </p:cxnSp>
                      <p:cxnSp>
                        <p:nvCxnSpPr>
                          <p:cNvPr id="45" name="肘形连接符 469">
                            <a:extLst>
                              <a:ext uri="{FF2B5EF4-FFF2-40B4-BE49-F238E27FC236}">
                                <a16:creationId xmlns:a16="http://schemas.microsoft.com/office/drawing/2014/main" id="{0ED5688A-36C2-42E2-8607-E6B7B794D06A}"/>
                              </a:ext>
                            </a:extLst>
                          </p:cNvPr>
                          <p:cNvCxnSpPr/>
                          <p:nvPr/>
                        </p:nvCxnSpPr>
                        <p:spPr>
                          <a:xfrm>
                            <a:off x="2850071" y="10379"/>
                            <a:ext cx="0" cy="327433"/>
                          </a:xfrm>
                          <a:prstGeom prst="bentConnector3">
                            <a:avLst/>
                          </a:prstGeom>
                        </p:spPr>
                        <p:style>
                          <a:lnRef idx="2">
                            <a:schemeClr val="dk1"/>
                          </a:lnRef>
                          <a:fillRef idx="0">
                            <a:schemeClr val="dk1"/>
                          </a:fillRef>
                          <a:effectRef idx="1">
                            <a:schemeClr val="dk1"/>
                          </a:effectRef>
                          <a:fontRef idx="minor">
                            <a:schemeClr val="tx1"/>
                          </a:fontRef>
                        </p:style>
                      </p:cxnSp>
                      <p:cxnSp>
                        <p:nvCxnSpPr>
                          <p:cNvPr id="46" name="肘形连接符 470">
                            <a:extLst>
                              <a:ext uri="{FF2B5EF4-FFF2-40B4-BE49-F238E27FC236}">
                                <a16:creationId xmlns:a16="http://schemas.microsoft.com/office/drawing/2014/main" id="{1FF2603E-5DEF-47D1-A77F-3A9CA46C4141}"/>
                              </a:ext>
                            </a:extLst>
                          </p:cNvPr>
                          <p:cNvCxnSpPr/>
                          <p:nvPr/>
                        </p:nvCxnSpPr>
                        <p:spPr>
                          <a:xfrm>
                            <a:off x="3984972" y="10379"/>
                            <a:ext cx="0" cy="327433"/>
                          </a:xfrm>
                          <a:prstGeom prst="bentConnector3">
                            <a:avLst/>
                          </a:prstGeom>
                        </p:spPr>
                        <p:style>
                          <a:lnRef idx="2">
                            <a:schemeClr val="dk1"/>
                          </a:lnRef>
                          <a:fillRef idx="0">
                            <a:schemeClr val="dk1"/>
                          </a:fillRef>
                          <a:effectRef idx="1">
                            <a:schemeClr val="dk1"/>
                          </a:effectRef>
                          <a:fontRef idx="minor">
                            <a:schemeClr val="tx1"/>
                          </a:fontRef>
                        </p:style>
                      </p:cxnSp>
                      <p:cxnSp>
                        <p:nvCxnSpPr>
                          <p:cNvPr id="47" name="肘形连接符 471">
                            <a:extLst>
                              <a:ext uri="{FF2B5EF4-FFF2-40B4-BE49-F238E27FC236}">
                                <a16:creationId xmlns:a16="http://schemas.microsoft.com/office/drawing/2014/main" id="{3EDCC636-767D-4AEB-AE43-37512E63F4C6}"/>
                              </a:ext>
                            </a:extLst>
                          </p:cNvPr>
                          <p:cNvCxnSpPr/>
                          <p:nvPr/>
                        </p:nvCxnSpPr>
                        <p:spPr>
                          <a:xfrm>
                            <a:off x="1708728" y="10379"/>
                            <a:ext cx="0" cy="587453"/>
                          </a:xfrm>
                          <a:prstGeom prst="bentConnector3">
                            <a:avLst/>
                          </a:prstGeom>
                          <a:ln>
                            <a:tailEnd type="triangle"/>
                          </a:ln>
                        </p:spPr>
                        <p:style>
                          <a:lnRef idx="2">
                            <a:schemeClr val="dk1"/>
                          </a:lnRef>
                          <a:fillRef idx="0">
                            <a:schemeClr val="dk1"/>
                          </a:fillRef>
                          <a:effectRef idx="1">
                            <a:schemeClr val="dk1"/>
                          </a:effectRef>
                          <a:fontRef idx="minor">
                            <a:schemeClr val="tx1"/>
                          </a:fontRef>
                        </p:style>
                      </p:cxnSp>
                    </p:grpSp>
                  </p:grpSp>
                  <p:sp>
                    <p:nvSpPr>
                      <p:cNvPr id="39" name="圆角矩形 474">
                        <a:extLst>
                          <a:ext uri="{FF2B5EF4-FFF2-40B4-BE49-F238E27FC236}">
                            <a16:creationId xmlns:a16="http://schemas.microsoft.com/office/drawing/2014/main" id="{0AFBC03A-7168-4AD5-A71A-C846EE76EA7D}"/>
                          </a:ext>
                        </a:extLst>
                      </p:cNvPr>
                      <p:cNvSpPr/>
                      <p:nvPr/>
                    </p:nvSpPr>
                    <p:spPr>
                      <a:xfrm>
                        <a:off x="1602610" y="847742"/>
                        <a:ext cx="847149" cy="250390"/>
                      </a:xfrm>
                      <a:prstGeom prst="roundRect">
                        <a:avLst/>
                      </a:prstGeom>
                      <a:solidFill>
                        <a:srgbClr val="A80032"/>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0" hangingPunct="0">
                          <a:spcAft>
                            <a:spcPts val="0"/>
                          </a:spcAft>
                          <a:defRPr/>
                        </a:pPr>
                        <a:r>
                          <a:rPr lang="en-US" sz="1050" b="1" kern="100" dirty="0">
                            <a:latin typeface="宋体" panose="02010600030101010101" pitchFamily="2" charset="-122"/>
                            <a:cs typeface="Times New Roman" panose="02020603050405020304" pitchFamily="18" charset="0"/>
                          </a:rPr>
                          <a:t>Pregel</a:t>
                        </a:r>
                        <a:endParaRPr lang="zh-CN" sz="1400" kern="100" dirty="0">
                          <a:cs typeface="Times New Roman" panose="02020603050405020304" pitchFamily="18" charset="0"/>
                        </a:endParaRPr>
                      </a:p>
                    </p:txBody>
                  </p:sp>
                </p:grpSp>
                <p:grpSp>
                  <p:nvGrpSpPr>
                    <p:cNvPr id="32" name="组合 31">
                      <a:extLst>
                        <a:ext uri="{FF2B5EF4-FFF2-40B4-BE49-F238E27FC236}">
                          <a16:creationId xmlns:a16="http://schemas.microsoft.com/office/drawing/2014/main" id="{A9E812D9-B951-4E5B-8775-CE3BD2860BFC}"/>
                        </a:ext>
                      </a:extLst>
                    </p:cNvPr>
                    <p:cNvGrpSpPr>
                      <a:grpSpLocks/>
                    </p:cNvGrpSpPr>
                    <p:nvPr/>
                  </p:nvGrpSpPr>
                  <p:grpSpPr bwMode="auto">
                    <a:xfrm>
                      <a:off x="9240" y="1388247"/>
                      <a:ext cx="4528866" cy="299745"/>
                      <a:chOff x="9240" y="-39"/>
                      <a:chExt cx="4528866" cy="299745"/>
                    </a:xfrm>
                  </p:grpSpPr>
                  <p:sp>
                    <p:nvSpPr>
                      <p:cNvPr id="33" name="椭圆 32">
                        <a:extLst>
                          <a:ext uri="{FF2B5EF4-FFF2-40B4-BE49-F238E27FC236}">
                            <a16:creationId xmlns:a16="http://schemas.microsoft.com/office/drawing/2014/main" id="{3612B164-F280-4C1B-867D-A899646BF23D}"/>
                          </a:ext>
                        </a:extLst>
                      </p:cNvPr>
                      <p:cNvSpPr/>
                      <p:nvPr/>
                    </p:nvSpPr>
                    <p:spPr>
                      <a:xfrm>
                        <a:off x="9240" y="-39"/>
                        <a:ext cx="846076" cy="299745"/>
                      </a:xfrm>
                      <a:prstGeom prst="ellipse">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0" hangingPunct="0">
                          <a:spcAft>
                            <a:spcPts val="0"/>
                          </a:spcAft>
                          <a:defRPr/>
                        </a:pPr>
                        <a:r>
                          <a:rPr lang="en-US" sz="1400" kern="100">
                            <a:cs typeface="Times New Roman" panose="02020603050405020304" pitchFamily="18" charset="0"/>
                          </a:rPr>
                          <a:t>GraphOps</a:t>
                        </a:r>
                        <a:endParaRPr lang="zh-CN" sz="1400" kern="100">
                          <a:cs typeface="Times New Roman" panose="02020603050405020304" pitchFamily="18" charset="0"/>
                        </a:endParaRPr>
                      </a:p>
                    </p:txBody>
                  </p:sp>
                  <p:sp>
                    <p:nvSpPr>
                      <p:cNvPr id="34" name="圆角矩形 493">
                        <a:extLst>
                          <a:ext uri="{FF2B5EF4-FFF2-40B4-BE49-F238E27FC236}">
                            <a16:creationId xmlns:a16="http://schemas.microsoft.com/office/drawing/2014/main" id="{FD8F1F8B-200E-4CC1-80A6-333568EC45DC}"/>
                          </a:ext>
                        </a:extLst>
                      </p:cNvPr>
                      <p:cNvSpPr/>
                      <p:nvPr/>
                    </p:nvSpPr>
                    <p:spPr>
                      <a:xfrm>
                        <a:off x="1621937" y="20425"/>
                        <a:ext cx="848223" cy="239556"/>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0" hangingPunct="0">
                          <a:spcAft>
                            <a:spcPts val="0"/>
                          </a:spcAft>
                          <a:defRPr/>
                        </a:pPr>
                        <a:r>
                          <a:rPr lang="en-US" sz="1600" b="1" kern="100" dirty="0">
                            <a:latin typeface="宋体" panose="02010600030101010101" pitchFamily="2" charset="-122"/>
                            <a:cs typeface="Times New Roman" panose="02020603050405020304" pitchFamily="18" charset="0"/>
                          </a:rPr>
                          <a:t>Graph</a:t>
                        </a:r>
                        <a:endParaRPr lang="zh-CN" sz="1400" kern="100" dirty="0">
                          <a:cs typeface="Times New Roman" panose="02020603050405020304" pitchFamily="18" charset="0"/>
                        </a:endParaRPr>
                      </a:p>
                    </p:txBody>
                  </p:sp>
                  <p:sp>
                    <p:nvSpPr>
                      <p:cNvPr id="35" name="圆角矩形 494">
                        <a:extLst>
                          <a:ext uri="{FF2B5EF4-FFF2-40B4-BE49-F238E27FC236}">
                            <a16:creationId xmlns:a16="http://schemas.microsoft.com/office/drawing/2014/main" id="{1A3676F4-B1EA-4994-B42F-8AEF40ABE32F}"/>
                          </a:ext>
                        </a:extLst>
                      </p:cNvPr>
                      <p:cNvSpPr/>
                      <p:nvPr/>
                    </p:nvSpPr>
                    <p:spPr>
                      <a:xfrm>
                        <a:off x="3690956" y="13202"/>
                        <a:ext cx="847150" cy="240759"/>
                      </a:xfrm>
                      <a:prstGeom prst="round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0" hangingPunct="0">
                          <a:spcAft>
                            <a:spcPts val="0"/>
                          </a:spcAft>
                          <a:defRPr/>
                        </a:pPr>
                        <a:r>
                          <a:rPr lang="en-US" sz="1600" b="1" kern="100" dirty="0" err="1">
                            <a:latin typeface="宋体" panose="02010600030101010101" pitchFamily="2" charset="-122"/>
                            <a:cs typeface="Times New Roman" panose="02020603050405020304" pitchFamily="18" charset="0"/>
                          </a:rPr>
                          <a:t>GraphImpl</a:t>
                        </a:r>
                        <a:endParaRPr lang="zh-CN" sz="1600" kern="100" dirty="0">
                          <a:cs typeface="Times New Roman" panose="02020603050405020304" pitchFamily="18" charset="0"/>
                        </a:endParaRPr>
                      </a:p>
                    </p:txBody>
                  </p:sp>
                  <p:cxnSp>
                    <p:nvCxnSpPr>
                      <p:cNvPr id="36" name="直线箭头连接符 495">
                        <a:extLst>
                          <a:ext uri="{FF2B5EF4-FFF2-40B4-BE49-F238E27FC236}">
                            <a16:creationId xmlns:a16="http://schemas.microsoft.com/office/drawing/2014/main" id="{A7E343EC-4968-4017-A6D3-39F138DFF159}"/>
                          </a:ext>
                        </a:extLst>
                      </p:cNvPr>
                      <p:cNvCxnSpPr/>
                      <p:nvPr/>
                    </p:nvCxnSpPr>
                    <p:spPr>
                      <a:xfrm>
                        <a:off x="2449759" y="146824"/>
                        <a:ext cx="1241197" cy="0"/>
                      </a:xfrm>
                      <a:prstGeom prst="straightConnector1">
                        <a:avLst/>
                      </a:prstGeom>
                      <a:ln>
                        <a:prstDash val="sysDot"/>
                        <a:tailEnd type="triangle"/>
                      </a:ln>
                    </p:spPr>
                    <p:style>
                      <a:lnRef idx="2">
                        <a:schemeClr val="accent1"/>
                      </a:lnRef>
                      <a:fillRef idx="0">
                        <a:schemeClr val="accent1"/>
                      </a:fillRef>
                      <a:effectRef idx="1">
                        <a:schemeClr val="accent1"/>
                      </a:effectRef>
                      <a:fontRef idx="minor">
                        <a:schemeClr val="tx1"/>
                      </a:fontRef>
                    </p:style>
                  </p:cxnSp>
                  <p:cxnSp>
                    <p:nvCxnSpPr>
                      <p:cNvPr id="37" name="直线箭头连接符 496">
                        <a:extLst>
                          <a:ext uri="{FF2B5EF4-FFF2-40B4-BE49-F238E27FC236}">
                            <a16:creationId xmlns:a16="http://schemas.microsoft.com/office/drawing/2014/main" id="{F7CB5E01-9AFD-4C25-A9F5-A9A0C0426357}"/>
                          </a:ext>
                        </a:extLst>
                      </p:cNvPr>
                      <p:cNvCxnSpPr/>
                      <p:nvPr/>
                    </p:nvCxnSpPr>
                    <p:spPr>
                      <a:xfrm flipH="1">
                        <a:off x="855315" y="146824"/>
                        <a:ext cx="767695" cy="0"/>
                      </a:xfrm>
                      <a:prstGeom prst="straightConnector1">
                        <a:avLst/>
                      </a:prstGeom>
                      <a:ln>
                        <a:prstDash val="sysDot"/>
                        <a:tailEnd type="triangle"/>
                      </a:ln>
                    </p:spPr>
                    <p:style>
                      <a:lnRef idx="2">
                        <a:schemeClr val="accent1"/>
                      </a:lnRef>
                      <a:fillRef idx="0">
                        <a:schemeClr val="accent1"/>
                      </a:fillRef>
                      <a:effectRef idx="1">
                        <a:schemeClr val="accent1"/>
                      </a:effectRef>
                      <a:fontRef idx="minor">
                        <a:schemeClr val="tx1"/>
                      </a:fontRef>
                    </p:style>
                  </p:cxnSp>
                </p:grpSp>
              </p:grpSp>
              <p:cxnSp>
                <p:nvCxnSpPr>
                  <p:cNvPr id="30" name="直线箭头连接符 499">
                    <a:extLst>
                      <a:ext uri="{FF2B5EF4-FFF2-40B4-BE49-F238E27FC236}">
                        <a16:creationId xmlns:a16="http://schemas.microsoft.com/office/drawing/2014/main" id="{5A7DE6D1-D2E9-4DFE-AF52-7A29F4BBFE3E}"/>
                      </a:ext>
                    </a:extLst>
                  </p:cNvPr>
                  <p:cNvCxnSpPr/>
                  <p:nvPr/>
                </p:nvCxnSpPr>
                <p:spPr>
                  <a:xfrm>
                    <a:off x="2022427" y="1088501"/>
                    <a:ext cx="0" cy="299746"/>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grpSp>
              <p:nvGrpSpPr>
                <p:cNvPr id="20" name="组合 19">
                  <a:extLst>
                    <a:ext uri="{FF2B5EF4-FFF2-40B4-BE49-F238E27FC236}">
                      <a16:creationId xmlns:a16="http://schemas.microsoft.com/office/drawing/2014/main" id="{5055386A-3850-4743-B9C6-5518ACB079D7}"/>
                    </a:ext>
                  </a:extLst>
                </p:cNvPr>
                <p:cNvGrpSpPr>
                  <a:grpSpLocks/>
                </p:cNvGrpSpPr>
                <p:nvPr/>
              </p:nvGrpSpPr>
              <p:grpSpPr bwMode="auto">
                <a:xfrm>
                  <a:off x="475225" y="1651878"/>
                  <a:ext cx="3325249" cy="745149"/>
                  <a:chOff x="304" y="287"/>
                  <a:chExt cx="3325249" cy="745149"/>
                </a:xfrm>
              </p:grpSpPr>
              <p:grpSp>
                <p:nvGrpSpPr>
                  <p:cNvPr id="21" name="组合 20">
                    <a:extLst>
                      <a:ext uri="{FF2B5EF4-FFF2-40B4-BE49-F238E27FC236}">
                        <a16:creationId xmlns:a16="http://schemas.microsoft.com/office/drawing/2014/main" id="{28B300C6-3802-4DBE-82BA-C1590FA2688A}"/>
                      </a:ext>
                    </a:extLst>
                  </p:cNvPr>
                  <p:cNvGrpSpPr>
                    <a:grpSpLocks/>
                  </p:cNvGrpSpPr>
                  <p:nvPr/>
                </p:nvGrpSpPr>
                <p:grpSpPr bwMode="auto">
                  <a:xfrm>
                    <a:off x="425489" y="287"/>
                    <a:ext cx="2310603" cy="406883"/>
                    <a:chOff x="187" y="287"/>
                    <a:chExt cx="2310603" cy="406883"/>
                  </a:xfrm>
                </p:grpSpPr>
                <p:cxnSp>
                  <p:nvCxnSpPr>
                    <p:cNvPr id="25" name="直线箭头连接符 501">
                      <a:extLst>
                        <a:ext uri="{FF2B5EF4-FFF2-40B4-BE49-F238E27FC236}">
                          <a16:creationId xmlns:a16="http://schemas.microsoft.com/office/drawing/2014/main" id="{06DA6B7D-4A9F-482F-BCAF-A1B572F8741F}"/>
                        </a:ext>
                      </a:extLst>
                    </p:cNvPr>
                    <p:cNvCxnSpPr/>
                    <p:nvPr/>
                  </p:nvCxnSpPr>
                  <p:spPr>
                    <a:xfrm>
                      <a:off x="1120056" y="287"/>
                      <a:ext cx="0" cy="406883"/>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6" name="直线连接符 505">
                      <a:extLst>
                        <a:ext uri="{FF2B5EF4-FFF2-40B4-BE49-F238E27FC236}">
                          <a16:creationId xmlns:a16="http://schemas.microsoft.com/office/drawing/2014/main" id="{02C4EA1D-4322-413D-9DCE-EB24BE27116D}"/>
                        </a:ext>
                      </a:extLst>
                    </p:cNvPr>
                    <p:cNvCxnSpPr/>
                    <p:nvPr/>
                  </p:nvCxnSpPr>
                  <p:spPr>
                    <a:xfrm>
                      <a:off x="187" y="262714"/>
                      <a:ext cx="2309529" cy="0"/>
                    </a:xfrm>
                    <a:prstGeom prst="line">
                      <a:avLst/>
                    </a:prstGeom>
                  </p:spPr>
                  <p:style>
                    <a:lnRef idx="2">
                      <a:schemeClr val="dk1"/>
                    </a:lnRef>
                    <a:fillRef idx="0">
                      <a:schemeClr val="dk1"/>
                    </a:fillRef>
                    <a:effectRef idx="1">
                      <a:schemeClr val="dk1"/>
                    </a:effectRef>
                    <a:fontRef idx="minor">
                      <a:schemeClr val="tx1"/>
                    </a:fontRef>
                  </p:style>
                </p:cxnSp>
                <p:cxnSp>
                  <p:nvCxnSpPr>
                    <p:cNvPr id="27" name="直线箭头连接符 506">
                      <a:extLst>
                        <a:ext uri="{FF2B5EF4-FFF2-40B4-BE49-F238E27FC236}">
                          <a16:creationId xmlns:a16="http://schemas.microsoft.com/office/drawing/2014/main" id="{0ADF7FBE-4221-4AC1-BC53-92A8C531BE0B}"/>
                        </a:ext>
                      </a:extLst>
                    </p:cNvPr>
                    <p:cNvCxnSpPr/>
                    <p:nvPr/>
                  </p:nvCxnSpPr>
                  <p:spPr>
                    <a:xfrm>
                      <a:off x="187" y="262714"/>
                      <a:ext cx="0" cy="139640"/>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cxnSp>
                  <p:nvCxnSpPr>
                    <p:cNvPr id="28" name="直线箭头连接符 507">
                      <a:extLst>
                        <a:ext uri="{FF2B5EF4-FFF2-40B4-BE49-F238E27FC236}">
                          <a16:creationId xmlns:a16="http://schemas.microsoft.com/office/drawing/2014/main" id="{A72D24B4-5055-4947-8DDE-8F4B605F02AD}"/>
                        </a:ext>
                      </a:extLst>
                    </p:cNvPr>
                    <p:cNvCxnSpPr/>
                    <p:nvPr/>
                  </p:nvCxnSpPr>
                  <p:spPr>
                    <a:xfrm>
                      <a:off x="2310790" y="262714"/>
                      <a:ext cx="0" cy="138437"/>
                    </a:xfrm>
                    <a:prstGeom prst="straightConnector1">
                      <a:avLst/>
                    </a:prstGeom>
                    <a:ln>
                      <a:tailEnd type="triangle"/>
                    </a:ln>
                  </p:spPr>
                  <p:style>
                    <a:lnRef idx="2">
                      <a:schemeClr val="dk1"/>
                    </a:lnRef>
                    <a:fillRef idx="0">
                      <a:schemeClr val="dk1"/>
                    </a:fillRef>
                    <a:effectRef idx="1">
                      <a:schemeClr val="dk1"/>
                    </a:effectRef>
                    <a:fontRef idx="minor">
                      <a:schemeClr val="tx1"/>
                    </a:fontRef>
                  </p:style>
                </p:cxnSp>
              </p:grpSp>
              <p:sp>
                <p:nvSpPr>
                  <p:cNvPr id="22" name="椭圆 21">
                    <a:extLst>
                      <a:ext uri="{FF2B5EF4-FFF2-40B4-BE49-F238E27FC236}">
                        <a16:creationId xmlns:a16="http://schemas.microsoft.com/office/drawing/2014/main" id="{1E4BED15-925B-480C-8564-8E8601FC81BE}"/>
                      </a:ext>
                    </a:extLst>
                  </p:cNvPr>
                  <p:cNvSpPr/>
                  <p:nvPr/>
                </p:nvSpPr>
                <p:spPr>
                  <a:xfrm>
                    <a:off x="304" y="446895"/>
                    <a:ext cx="853591" cy="298541"/>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0" hangingPunct="0">
                      <a:spcAft>
                        <a:spcPts val="0"/>
                      </a:spcAft>
                      <a:defRPr/>
                    </a:pPr>
                    <a:r>
                      <a:rPr lang="en-US" sz="1400" kern="100">
                        <a:solidFill>
                          <a:srgbClr val="000000"/>
                        </a:solidFill>
                        <a:cs typeface="Times New Roman" panose="02020603050405020304" pitchFamily="18" charset="0"/>
                      </a:rPr>
                      <a:t>VertexRDD</a:t>
                    </a:r>
                    <a:endParaRPr lang="zh-CN" sz="1400" kern="100">
                      <a:cs typeface="Times New Roman" panose="02020603050405020304" pitchFamily="18" charset="0"/>
                    </a:endParaRPr>
                  </a:p>
                </p:txBody>
              </p:sp>
              <p:sp>
                <p:nvSpPr>
                  <p:cNvPr id="23" name="椭圆 22">
                    <a:extLst>
                      <a:ext uri="{FF2B5EF4-FFF2-40B4-BE49-F238E27FC236}">
                        <a16:creationId xmlns:a16="http://schemas.microsoft.com/office/drawing/2014/main" id="{DA38D417-6986-4941-8282-3E44775BFE90}"/>
                      </a:ext>
                    </a:extLst>
                  </p:cNvPr>
                  <p:cNvSpPr/>
                  <p:nvPr/>
                </p:nvSpPr>
                <p:spPr>
                  <a:xfrm>
                    <a:off x="1126615" y="446895"/>
                    <a:ext cx="854665" cy="298541"/>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0" hangingPunct="0">
                      <a:spcAft>
                        <a:spcPts val="0"/>
                      </a:spcAft>
                      <a:defRPr/>
                    </a:pPr>
                    <a:endParaRPr lang="en-US" sz="1400" kern="100" dirty="0">
                      <a:solidFill>
                        <a:srgbClr val="000000"/>
                      </a:solidFill>
                      <a:cs typeface="Times New Roman" panose="02020603050405020304" pitchFamily="18" charset="0"/>
                    </a:endParaRPr>
                  </a:p>
                  <a:p>
                    <a:pPr algn="ctr" eaLnBrk="0" hangingPunct="0">
                      <a:spcAft>
                        <a:spcPts val="0"/>
                      </a:spcAft>
                      <a:defRPr/>
                    </a:pPr>
                    <a:r>
                      <a:rPr lang="en-US" sz="1400" kern="100" dirty="0" err="1">
                        <a:solidFill>
                          <a:srgbClr val="000000"/>
                        </a:solidFill>
                        <a:cs typeface="Times New Roman" panose="02020603050405020304" pitchFamily="18" charset="0"/>
                      </a:rPr>
                      <a:t>EdgeRDD</a:t>
                    </a:r>
                    <a:endParaRPr lang="zh-CN" sz="1400" kern="100" dirty="0">
                      <a:cs typeface="Times New Roman" panose="02020603050405020304" pitchFamily="18" charset="0"/>
                    </a:endParaRPr>
                  </a:p>
                  <a:p>
                    <a:pPr algn="just" eaLnBrk="0" hangingPunct="0">
                      <a:spcAft>
                        <a:spcPts val="0"/>
                      </a:spcAft>
                      <a:defRPr/>
                    </a:pPr>
                    <a:r>
                      <a:rPr lang="en-US" sz="1400" kern="100" dirty="0">
                        <a:cs typeface="Times New Roman" panose="02020603050405020304" pitchFamily="18" charset="0"/>
                      </a:rPr>
                      <a:t> </a:t>
                    </a:r>
                    <a:endParaRPr lang="zh-CN" sz="1400" kern="100" dirty="0">
                      <a:cs typeface="Times New Roman" panose="02020603050405020304" pitchFamily="18" charset="0"/>
                    </a:endParaRPr>
                  </a:p>
                </p:txBody>
              </p:sp>
              <p:sp>
                <p:nvSpPr>
                  <p:cNvPr id="24" name="椭圆 23">
                    <a:extLst>
                      <a:ext uri="{FF2B5EF4-FFF2-40B4-BE49-F238E27FC236}">
                        <a16:creationId xmlns:a16="http://schemas.microsoft.com/office/drawing/2014/main" id="{0948C58C-A000-49D2-B125-6694B0097285}"/>
                      </a:ext>
                    </a:extLst>
                  </p:cNvPr>
                  <p:cNvSpPr/>
                  <p:nvPr/>
                </p:nvSpPr>
                <p:spPr>
                  <a:xfrm>
                    <a:off x="2150925" y="446895"/>
                    <a:ext cx="1174628" cy="298541"/>
                  </a:xfrm>
                  <a:prstGeom prst="ellipse">
                    <a:avLst/>
                  </a:prstGeom>
                  <a:noFill/>
                  <a:ln>
                    <a:solidFill>
                      <a:schemeClr val="accent2">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0" hangingPunct="0">
                      <a:spcAft>
                        <a:spcPts val="0"/>
                      </a:spcAft>
                      <a:defRPr/>
                    </a:pPr>
                    <a:r>
                      <a:rPr lang="en-US" sz="1100" kern="100">
                        <a:solidFill>
                          <a:srgbClr val="000000"/>
                        </a:solidFill>
                        <a:cs typeface="Times New Roman" panose="02020603050405020304" pitchFamily="18" charset="0"/>
                      </a:rPr>
                      <a:t>RDD[EdgeTriplet]</a:t>
                    </a:r>
                    <a:endParaRPr lang="zh-CN" sz="1400" kern="100">
                      <a:cs typeface="Times New Roman" panose="02020603050405020304" pitchFamily="18" charset="0"/>
                    </a:endParaRPr>
                  </a:p>
                </p:txBody>
              </p:sp>
            </p:grpSp>
          </p:grpSp>
          <p:sp>
            <p:nvSpPr>
              <p:cNvPr id="11" name="圆角矩形 515">
                <a:extLst>
                  <a:ext uri="{FF2B5EF4-FFF2-40B4-BE49-F238E27FC236}">
                    <a16:creationId xmlns:a16="http://schemas.microsoft.com/office/drawing/2014/main" id="{00012B5E-ADA0-4197-AE0A-0AD4051D154C}"/>
                  </a:ext>
                </a:extLst>
              </p:cNvPr>
              <p:cNvSpPr/>
              <p:nvPr/>
            </p:nvSpPr>
            <p:spPr>
              <a:xfrm>
                <a:off x="291045" y="2658251"/>
                <a:ext cx="942709" cy="239556"/>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0" hangingPunct="0">
                  <a:spcAft>
                    <a:spcPts val="0"/>
                  </a:spcAft>
                  <a:defRPr/>
                </a:pPr>
                <a:r>
                  <a:rPr lang="en-US" sz="1050" b="1" kern="100" dirty="0" err="1">
                    <a:latin typeface="宋体" panose="02010600030101010101" pitchFamily="2" charset="-122"/>
                    <a:cs typeface="Times New Roman" panose="02020603050405020304" pitchFamily="18" charset="0"/>
                  </a:rPr>
                  <a:t>PartitionStrategy</a:t>
                </a:r>
                <a:endParaRPr lang="zh-CN" sz="1400" kern="100" dirty="0">
                  <a:cs typeface="Times New Roman" panose="02020603050405020304" pitchFamily="18" charset="0"/>
                </a:endParaRPr>
              </a:p>
            </p:txBody>
          </p:sp>
          <p:sp>
            <p:nvSpPr>
              <p:cNvPr id="12" name="圆角矩形 516">
                <a:extLst>
                  <a:ext uri="{FF2B5EF4-FFF2-40B4-BE49-F238E27FC236}">
                    <a16:creationId xmlns:a16="http://schemas.microsoft.com/office/drawing/2014/main" id="{35F760DE-C6E8-4449-90BC-83B24E90232D}"/>
                  </a:ext>
                </a:extLst>
              </p:cNvPr>
              <p:cNvSpPr/>
              <p:nvPr/>
            </p:nvSpPr>
            <p:spPr>
              <a:xfrm>
                <a:off x="2076608" y="2616119"/>
                <a:ext cx="461691" cy="239555"/>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0" hangingPunct="0">
                  <a:spcAft>
                    <a:spcPts val="0"/>
                  </a:spcAft>
                  <a:defRPr/>
                </a:pPr>
                <a:r>
                  <a:rPr lang="en-US" sz="1050" b="1" kern="100">
                    <a:latin typeface="宋体" panose="02010600030101010101" pitchFamily="2" charset="-122"/>
                    <a:cs typeface="Times New Roman" panose="02020603050405020304" pitchFamily="18" charset="0"/>
                  </a:rPr>
                  <a:t>Edge</a:t>
                </a:r>
                <a:endParaRPr lang="zh-CN" sz="1400" kern="100">
                  <a:cs typeface="Times New Roman" panose="02020603050405020304" pitchFamily="18" charset="0"/>
                </a:endParaRPr>
              </a:p>
            </p:txBody>
          </p:sp>
          <p:sp>
            <p:nvSpPr>
              <p:cNvPr id="13" name="圆角矩形 517">
                <a:extLst>
                  <a:ext uri="{FF2B5EF4-FFF2-40B4-BE49-F238E27FC236}">
                    <a16:creationId xmlns:a16="http://schemas.microsoft.com/office/drawing/2014/main" id="{5D448655-1892-42FE-8021-4A9697AA6CD5}"/>
                  </a:ext>
                </a:extLst>
              </p:cNvPr>
              <p:cNvSpPr/>
              <p:nvPr/>
            </p:nvSpPr>
            <p:spPr>
              <a:xfrm>
                <a:off x="3288816" y="2601673"/>
                <a:ext cx="848223" cy="239555"/>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0" hangingPunct="0">
                  <a:spcAft>
                    <a:spcPts val="0"/>
                  </a:spcAft>
                  <a:defRPr/>
                </a:pPr>
                <a:r>
                  <a:rPr lang="en-US" sz="1050" b="1" kern="100">
                    <a:latin typeface="宋体" panose="02010600030101010101" pitchFamily="2" charset="-122"/>
                    <a:cs typeface="Times New Roman" panose="02020603050405020304" pitchFamily="18" charset="0"/>
                  </a:rPr>
                  <a:t>EdgeTriplet</a:t>
                </a:r>
                <a:endParaRPr lang="zh-CN" sz="1400" kern="100">
                  <a:cs typeface="Times New Roman" panose="02020603050405020304" pitchFamily="18" charset="0"/>
                </a:endParaRPr>
              </a:p>
            </p:txBody>
          </p:sp>
          <p:sp>
            <p:nvSpPr>
              <p:cNvPr id="14" name="圆角矩形 518">
                <a:extLst>
                  <a:ext uri="{FF2B5EF4-FFF2-40B4-BE49-F238E27FC236}">
                    <a16:creationId xmlns:a16="http://schemas.microsoft.com/office/drawing/2014/main" id="{61EDE6DB-5331-4154-B2A9-F3EB0B2C4FCF}"/>
                  </a:ext>
                </a:extLst>
              </p:cNvPr>
              <p:cNvSpPr/>
              <p:nvPr/>
            </p:nvSpPr>
            <p:spPr>
              <a:xfrm>
                <a:off x="-455176" y="3075969"/>
                <a:ext cx="1010352" cy="240759"/>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0" hangingPunct="0">
                  <a:spcAft>
                    <a:spcPts val="0"/>
                  </a:spcAft>
                  <a:defRPr/>
                </a:pPr>
                <a:r>
                  <a:rPr lang="en-US" sz="1050" b="1" kern="100">
                    <a:latin typeface="宋体" panose="02010600030101010101" pitchFamily="2" charset="-122"/>
                    <a:cs typeface="Times New Roman" panose="02020603050405020304" pitchFamily="18" charset="0"/>
                  </a:rPr>
                  <a:t>MessageToPartition</a:t>
                </a:r>
                <a:endParaRPr lang="zh-CN" sz="1400" kern="100">
                  <a:cs typeface="Times New Roman" panose="02020603050405020304" pitchFamily="18" charset="0"/>
                </a:endParaRPr>
              </a:p>
            </p:txBody>
          </p:sp>
          <p:sp>
            <p:nvSpPr>
              <p:cNvPr id="15" name="圆角矩形 519">
                <a:extLst>
                  <a:ext uri="{FF2B5EF4-FFF2-40B4-BE49-F238E27FC236}">
                    <a16:creationId xmlns:a16="http://schemas.microsoft.com/office/drawing/2014/main" id="{779DC960-DF6B-4262-B655-A2B4707F4677}"/>
                  </a:ext>
                </a:extLst>
              </p:cNvPr>
              <p:cNvSpPr/>
              <p:nvPr/>
            </p:nvSpPr>
            <p:spPr>
              <a:xfrm>
                <a:off x="595976" y="3075969"/>
                <a:ext cx="847149" cy="240759"/>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0" hangingPunct="0">
                  <a:spcAft>
                    <a:spcPts val="0"/>
                  </a:spcAft>
                  <a:defRPr/>
                </a:pPr>
                <a:r>
                  <a:rPr lang="en-US" sz="1050" b="1" kern="100">
                    <a:latin typeface="宋体" panose="02010600030101010101" pitchFamily="2" charset="-122"/>
                    <a:cs typeface="Times New Roman" panose="02020603050405020304" pitchFamily="18" charset="0"/>
                  </a:rPr>
                  <a:t>VertexPartition</a:t>
                </a:r>
                <a:endParaRPr lang="zh-CN" sz="1400" kern="100">
                  <a:cs typeface="Times New Roman" panose="02020603050405020304" pitchFamily="18" charset="0"/>
                </a:endParaRPr>
              </a:p>
            </p:txBody>
          </p:sp>
          <p:sp>
            <p:nvSpPr>
              <p:cNvPr id="16" name="圆角矩形 520">
                <a:extLst>
                  <a:ext uri="{FF2B5EF4-FFF2-40B4-BE49-F238E27FC236}">
                    <a16:creationId xmlns:a16="http://schemas.microsoft.com/office/drawing/2014/main" id="{7B77D122-9A0F-4CD0-B7EB-2F8A73BD99DD}"/>
                  </a:ext>
                </a:extLst>
              </p:cNvPr>
              <p:cNvSpPr/>
              <p:nvPr/>
            </p:nvSpPr>
            <p:spPr>
              <a:xfrm>
                <a:off x="1539758" y="3075969"/>
                <a:ext cx="848223" cy="240759"/>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0" hangingPunct="0">
                  <a:spcAft>
                    <a:spcPts val="0"/>
                  </a:spcAft>
                  <a:defRPr/>
                </a:pPr>
                <a:r>
                  <a:rPr lang="en-US" sz="1050" b="1" kern="100">
                    <a:latin typeface="宋体" panose="02010600030101010101" pitchFamily="2" charset="-122"/>
                    <a:cs typeface="Times New Roman" panose="02020603050405020304" pitchFamily="18" charset="0"/>
                  </a:rPr>
                  <a:t>EdgePartition</a:t>
                </a:r>
                <a:endParaRPr lang="zh-CN" sz="1400" kern="100">
                  <a:cs typeface="Times New Roman" panose="02020603050405020304" pitchFamily="18" charset="0"/>
                </a:endParaRPr>
              </a:p>
            </p:txBody>
          </p:sp>
          <p:sp>
            <p:nvSpPr>
              <p:cNvPr id="17" name="圆角矩形 521">
                <a:extLst>
                  <a:ext uri="{FF2B5EF4-FFF2-40B4-BE49-F238E27FC236}">
                    <a16:creationId xmlns:a16="http://schemas.microsoft.com/office/drawing/2014/main" id="{7BDE9404-3E80-4A2F-A6DF-05951CD571ED}"/>
                  </a:ext>
                </a:extLst>
              </p:cNvPr>
              <p:cNvSpPr/>
              <p:nvPr/>
            </p:nvSpPr>
            <p:spPr>
              <a:xfrm>
                <a:off x="2425561" y="3075969"/>
                <a:ext cx="1145637" cy="240759"/>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0" hangingPunct="0">
                  <a:spcAft>
                    <a:spcPts val="0"/>
                  </a:spcAft>
                  <a:defRPr/>
                </a:pPr>
                <a:r>
                  <a:rPr lang="en-US" sz="1050" b="1" kern="100">
                    <a:latin typeface="宋体" panose="02010600030101010101" pitchFamily="2" charset="-122"/>
                    <a:cs typeface="Times New Roman" panose="02020603050405020304" pitchFamily="18" charset="0"/>
                  </a:rPr>
                  <a:t>RoutingTablePartition</a:t>
                </a:r>
                <a:endParaRPr lang="zh-CN" sz="1400" kern="100">
                  <a:cs typeface="Times New Roman" panose="02020603050405020304" pitchFamily="18" charset="0"/>
                </a:endParaRPr>
              </a:p>
            </p:txBody>
          </p:sp>
          <p:sp>
            <p:nvSpPr>
              <p:cNvPr id="18" name="圆角矩形 522">
                <a:extLst>
                  <a:ext uri="{FF2B5EF4-FFF2-40B4-BE49-F238E27FC236}">
                    <a16:creationId xmlns:a16="http://schemas.microsoft.com/office/drawing/2014/main" id="{826669B7-FE8B-4B4F-91D3-4DD1BEE90988}"/>
                  </a:ext>
                </a:extLst>
              </p:cNvPr>
              <p:cNvSpPr/>
              <p:nvPr/>
            </p:nvSpPr>
            <p:spPr>
              <a:xfrm>
                <a:off x="3598041" y="3075969"/>
                <a:ext cx="1069405" cy="240759"/>
              </a:xfrm>
              <a:prstGeom prst="round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defPPr>
                  <a:defRPr lang="zh-CN"/>
                </a:defPPr>
                <a:lvl1pPr algn="l" rtl="0" fontAlgn="base">
                  <a:spcBef>
                    <a:spcPct val="0"/>
                  </a:spcBef>
                  <a:spcAft>
                    <a:spcPct val="0"/>
                  </a:spcAft>
                  <a:defRPr kern="1200">
                    <a:solidFill>
                      <a:schemeClr val="lt1"/>
                    </a:solidFill>
                    <a:latin typeface="+mn-lt"/>
                    <a:ea typeface="+mn-ea"/>
                    <a:cs typeface="+mn-cs"/>
                  </a:defRPr>
                </a:lvl1pPr>
                <a:lvl2pPr marL="457200" algn="l" rtl="0" fontAlgn="base">
                  <a:spcBef>
                    <a:spcPct val="0"/>
                  </a:spcBef>
                  <a:spcAft>
                    <a:spcPct val="0"/>
                  </a:spcAft>
                  <a:defRPr kern="1200">
                    <a:solidFill>
                      <a:schemeClr val="lt1"/>
                    </a:solidFill>
                    <a:latin typeface="+mn-lt"/>
                    <a:ea typeface="+mn-ea"/>
                    <a:cs typeface="+mn-cs"/>
                  </a:defRPr>
                </a:lvl2pPr>
                <a:lvl3pPr marL="914400" algn="l" rtl="0" fontAlgn="base">
                  <a:spcBef>
                    <a:spcPct val="0"/>
                  </a:spcBef>
                  <a:spcAft>
                    <a:spcPct val="0"/>
                  </a:spcAft>
                  <a:defRPr kern="1200">
                    <a:solidFill>
                      <a:schemeClr val="lt1"/>
                    </a:solidFill>
                    <a:latin typeface="+mn-lt"/>
                    <a:ea typeface="+mn-ea"/>
                    <a:cs typeface="+mn-cs"/>
                  </a:defRPr>
                </a:lvl3pPr>
                <a:lvl4pPr marL="1371600" algn="l" rtl="0" fontAlgn="base">
                  <a:spcBef>
                    <a:spcPct val="0"/>
                  </a:spcBef>
                  <a:spcAft>
                    <a:spcPct val="0"/>
                  </a:spcAft>
                  <a:defRPr kern="1200">
                    <a:solidFill>
                      <a:schemeClr val="lt1"/>
                    </a:solidFill>
                    <a:latin typeface="+mn-lt"/>
                    <a:ea typeface="+mn-ea"/>
                    <a:cs typeface="+mn-cs"/>
                  </a:defRPr>
                </a:lvl4pPr>
                <a:lvl5pPr marL="1828800" algn="l" rtl="0" fontAlgn="base">
                  <a:spcBef>
                    <a:spcPct val="0"/>
                  </a:spcBef>
                  <a:spcAft>
                    <a:spcPct val="0"/>
                  </a:spcAft>
                  <a:defRPr kern="1200">
                    <a:solidFill>
                      <a:schemeClr val="lt1"/>
                    </a:solidFill>
                    <a:latin typeface="+mn-lt"/>
                    <a:ea typeface="+mn-ea"/>
                    <a:cs typeface="+mn-cs"/>
                  </a:defRPr>
                </a:lvl5pPr>
                <a:lvl6pPr marL="2286000" algn="l" defTabSz="914400" rtl="0" eaLnBrk="1" latinLnBrk="0" hangingPunct="1">
                  <a:defRPr kern="1200">
                    <a:solidFill>
                      <a:schemeClr val="lt1"/>
                    </a:solidFill>
                    <a:latin typeface="+mn-lt"/>
                    <a:ea typeface="+mn-ea"/>
                    <a:cs typeface="+mn-cs"/>
                  </a:defRPr>
                </a:lvl6pPr>
                <a:lvl7pPr marL="2743200" algn="l" defTabSz="914400" rtl="0" eaLnBrk="1" latinLnBrk="0" hangingPunct="1">
                  <a:defRPr kern="1200">
                    <a:solidFill>
                      <a:schemeClr val="lt1"/>
                    </a:solidFill>
                    <a:latin typeface="+mn-lt"/>
                    <a:ea typeface="+mn-ea"/>
                    <a:cs typeface="+mn-cs"/>
                  </a:defRPr>
                </a:lvl7pPr>
                <a:lvl8pPr marL="3200400" algn="l" defTabSz="914400" rtl="0" eaLnBrk="1" latinLnBrk="0" hangingPunct="1">
                  <a:defRPr kern="1200">
                    <a:solidFill>
                      <a:schemeClr val="lt1"/>
                    </a:solidFill>
                    <a:latin typeface="+mn-lt"/>
                    <a:ea typeface="+mn-ea"/>
                    <a:cs typeface="+mn-cs"/>
                  </a:defRPr>
                </a:lvl8pPr>
                <a:lvl9pPr marL="3657600" algn="l" defTabSz="914400" rtl="0" eaLnBrk="1" latinLnBrk="0" hangingPunct="1">
                  <a:defRPr kern="1200">
                    <a:solidFill>
                      <a:schemeClr val="lt1"/>
                    </a:solidFill>
                    <a:latin typeface="+mn-lt"/>
                    <a:ea typeface="+mn-ea"/>
                    <a:cs typeface="+mn-cs"/>
                  </a:defRPr>
                </a:lvl9pPr>
              </a:lstStyle>
              <a:p>
                <a:pPr algn="ctr" eaLnBrk="0" hangingPunct="0">
                  <a:spcAft>
                    <a:spcPts val="0"/>
                  </a:spcAft>
                  <a:defRPr/>
                </a:pPr>
                <a:r>
                  <a:rPr lang="en-US" sz="1050" b="1" kern="100">
                    <a:latin typeface="宋体" panose="02010600030101010101" pitchFamily="2" charset="-122"/>
                    <a:cs typeface="Times New Roman" panose="02020603050405020304" pitchFamily="18" charset="0"/>
                  </a:rPr>
                  <a:t>ReplicatedVertexView</a:t>
                </a:r>
                <a:endParaRPr lang="zh-CN" sz="1400" kern="100">
                  <a:cs typeface="Times New Roman" panose="02020603050405020304" pitchFamily="18" charset="0"/>
                </a:endParaRPr>
              </a:p>
            </p:txBody>
          </p:sp>
        </p:grpSp>
        <p:sp>
          <p:nvSpPr>
            <p:cNvPr id="7" name="文本框 524">
              <a:extLst>
                <a:ext uri="{FF2B5EF4-FFF2-40B4-BE49-F238E27FC236}">
                  <a16:creationId xmlns:a16="http://schemas.microsoft.com/office/drawing/2014/main" id="{93C6D76A-18EA-42B1-8AB7-8781FA2028E8}"/>
                </a:ext>
              </a:extLst>
            </p:cNvPr>
            <p:cNvSpPr txBox="1"/>
            <p:nvPr/>
          </p:nvSpPr>
          <p:spPr>
            <a:xfrm>
              <a:off x="0" y="0"/>
              <a:ext cx="571208" cy="333452"/>
            </a:xfrm>
            <a:prstGeom prst="rect">
              <a:avLst/>
            </a:prstGeom>
            <a:solidFill>
              <a:schemeClr val="lt1"/>
            </a:solidFill>
            <a:ln w="6350">
              <a:noFill/>
            </a:ln>
          </p:spPr>
          <p:txBody>
            <a:bodyPr/>
            <a:lstStyle>
              <a:defPPr>
                <a:defRPr lang="zh-CN"/>
              </a:defPPr>
              <a:lvl1pPr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9pPr>
            </a:lstStyle>
            <a:p>
              <a:pPr algn="just" eaLnBrk="0" hangingPunct="0">
                <a:spcAft>
                  <a:spcPts val="0"/>
                </a:spcAft>
                <a:defRPr/>
              </a:pPr>
              <a:r>
                <a:rPr lang="zh-CN" sz="1600" b="1" kern="100" dirty="0">
                  <a:latin typeface="Calibri" panose="020F0502020204030204" pitchFamily="34" charset="0"/>
                  <a:cs typeface="Times New Roman" panose="02020603050405020304" pitchFamily="18" charset="0"/>
                </a:rPr>
                <a:t>算法</a:t>
              </a:r>
              <a:endParaRPr lang="zh-CN" sz="1600" kern="100" dirty="0">
                <a:latin typeface="Calibri" panose="020F0502020204030204" pitchFamily="34" charset="0"/>
                <a:cs typeface="Times New Roman" panose="02020603050405020304" pitchFamily="18" charset="0"/>
              </a:endParaRPr>
            </a:p>
          </p:txBody>
        </p:sp>
        <p:sp>
          <p:nvSpPr>
            <p:cNvPr id="8" name="文本框 525">
              <a:extLst>
                <a:ext uri="{FF2B5EF4-FFF2-40B4-BE49-F238E27FC236}">
                  <a16:creationId xmlns:a16="http://schemas.microsoft.com/office/drawing/2014/main" id="{52AA1339-C895-4ECC-872D-16A5FDA0F6ED}"/>
                </a:ext>
              </a:extLst>
            </p:cNvPr>
            <p:cNvSpPr txBox="1"/>
            <p:nvPr/>
          </p:nvSpPr>
          <p:spPr>
            <a:xfrm>
              <a:off x="13958" y="1418072"/>
              <a:ext cx="571208" cy="332248"/>
            </a:xfrm>
            <a:prstGeom prst="rect">
              <a:avLst/>
            </a:prstGeom>
            <a:solidFill>
              <a:schemeClr val="lt1"/>
            </a:solidFill>
            <a:ln w="6350">
              <a:noFill/>
            </a:ln>
          </p:spPr>
          <p:txBody>
            <a:bodyPr/>
            <a:lstStyle>
              <a:defPPr>
                <a:defRPr lang="zh-CN"/>
              </a:defPPr>
              <a:lvl1pPr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9pPr>
            </a:lstStyle>
            <a:p>
              <a:pPr algn="just" eaLnBrk="0" hangingPunct="0">
                <a:spcAft>
                  <a:spcPts val="0"/>
                </a:spcAft>
                <a:defRPr/>
              </a:pPr>
              <a:r>
                <a:rPr lang="zh-CN" sz="1600" b="1" kern="100" dirty="0">
                  <a:latin typeface="Calibri" panose="020F0502020204030204" pitchFamily="34" charset="0"/>
                  <a:cs typeface="Times New Roman" panose="02020603050405020304" pitchFamily="18" charset="0"/>
                </a:rPr>
                <a:t>操作</a:t>
              </a:r>
              <a:endParaRPr lang="zh-CN" sz="1600" kern="100" dirty="0">
                <a:latin typeface="Calibri" panose="020F0502020204030204" pitchFamily="34" charset="0"/>
                <a:cs typeface="Times New Roman" panose="02020603050405020304" pitchFamily="18" charset="0"/>
              </a:endParaRPr>
            </a:p>
          </p:txBody>
        </p:sp>
        <p:sp>
          <p:nvSpPr>
            <p:cNvPr id="9" name="文本框 527">
              <a:extLst>
                <a:ext uri="{FF2B5EF4-FFF2-40B4-BE49-F238E27FC236}">
                  <a16:creationId xmlns:a16="http://schemas.microsoft.com/office/drawing/2014/main" id="{A5CAE5D8-1044-48F5-BC49-D52BF6073C5B}"/>
                </a:ext>
              </a:extLst>
            </p:cNvPr>
            <p:cNvSpPr txBox="1">
              <a:spLocks noChangeArrowheads="1"/>
            </p:cNvSpPr>
            <p:nvPr/>
          </p:nvSpPr>
          <p:spPr bwMode="auto">
            <a:xfrm>
              <a:off x="13958" y="2098217"/>
              <a:ext cx="571208" cy="333451"/>
            </a:xfrm>
            <a:prstGeom prst="rect">
              <a:avLst/>
            </a:prstGeom>
            <a:solidFill>
              <a:schemeClr val="bg1"/>
            </a:solidFill>
            <a:ln>
              <a:noFill/>
            </a:ln>
            <a:extLst>
              <a:ext uri="{91240B29-F687-4F45-9708-019B960494DF}">
                <a14:hiddenLine xmlns:a14="http://schemas.microsoft.com/office/drawing/2010/main" w="6350">
                  <a:solidFill>
                    <a:srgbClr val="000000"/>
                  </a:solidFill>
                  <a:miter lim="800000"/>
                  <a:headEnd/>
                  <a:tailEnd/>
                </a14:hiddenLine>
              </a:ext>
            </a:extLst>
          </p:spPr>
          <p:txBody>
            <a:bodyPr/>
            <a:lstStyle>
              <a:defPPr>
                <a:defRPr lang="zh-CN"/>
              </a:defPPr>
              <a:lvl1pPr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1pPr>
              <a:lvl2pPr marL="457200"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2pPr>
              <a:lvl3pPr marL="914400"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3pPr>
              <a:lvl4pPr marL="1371600"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4pPr>
              <a:lvl5pPr marL="1828800" algn="l" rtl="0" fontAlgn="base">
                <a:spcBef>
                  <a:spcPct val="0"/>
                </a:spcBef>
                <a:spcAft>
                  <a:spcPct val="0"/>
                </a:spcAft>
                <a:defRPr kern="1200">
                  <a:solidFill>
                    <a:schemeClr val="tx1"/>
                  </a:solidFill>
                  <a:latin typeface="Tahoma" panose="020B060403050404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Tahoma" panose="020B0604030504040204" pitchFamily="34" charset="0"/>
                  <a:ea typeface="宋体" panose="02010600030101010101" pitchFamily="2" charset="-122"/>
                  <a:cs typeface="+mn-cs"/>
                </a:defRPr>
              </a:lvl9pPr>
            </a:lstStyle>
            <a:p>
              <a:pPr algn="just" eaLnBrk="0" hangingPunct="0"/>
              <a:r>
                <a:rPr lang="zh-CN" altLang="zh-CN" sz="1600" b="1" dirty="0">
                  <a:latin typeface="Calibri" panose="020F0502020204030204" pitchFamily="34" charset="0"/>
                </a:rPr>
                <a:t>存储</a:t>
              </a:r>
              <a:endParaRPr lang="zh-CN" altLang="zh-CN" sz="1600" dirty="0">
                <a:latin typeface="Calibri" panose="020F0502020204030204" pitchFamily="34" charset="0"/>
                <a:cs typeface="Times New Roman" panose="02020603050405020304" pitchFamily="18" charset="0"/>
              </a:endParaRPr>
            </a:p>
          </p:txBody>
        </p:sp>
      </p:grpSp>
    </p:spTree>
    <p:extLst>
      <p:ext uri="{BB962C8B-B14F-4D97-AF65-F5344CB8AC3E}">
        <p14:creationId xmlns:p14="http://schemas.microsoft.com/office/powerpoint/2010/main" val="141533899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6CEDFB97-9A13-4360-94FD-9CE8D696D214}"/>
              </a:ext>
            </a:extLst>
          </p:cNvPr>
          <p:cNvSpPr>
            <a:spLocks noGrp="1"/>
          </p:cNvSpPr>
          <p:nvPr>
            <p:ph type="body" sz="quarter" idx="14"/>
          </p:nvPr>
        </p:nvSpPr>
        <p:spPr/>
        <p:txBody>
          <a:bodyPr/>
          <a:lstStyle/>
          <a:p>
            <a:r>
              <a:rPr lang="en-US" altLang="zh-CN" dirty="0" err="1"/>
              <a:t>GraphX</a:t>
            </a:r>
            <a:r>
              <a:rPr lang="zh-CN" altLang="en-US" dirty="0"/>
              <a:t>的</a:t>
            </a:r>
            <a:r>
              <a:rPr lang="en-US" altLang="zh-CN" dirty="0"/>
              <a:t>RDD</a:t>
            </a:r>
            <a:endParaRPr lang="zh-CN" altLang="en-US" dirty="0"/>
          </a:p>
        </p:txBody>
      </p:sp>
      <p:sp>
        <p:nvSpPr>
          <p:cNvPr id="5" name="Rectangle 3">
            <a:extLst>
              <a:ext uri="{FF2B5EF4-FFF2-40B4-BE49-F238E27FC236}">
                <a16:creationId xmlns:a16="http://schemas.microsoft.com/office/drawing/2014/main" id="{41997BC4-3EFB-47F2-A1FB-729C80815981}"/>
              </a:ext>
            </a:extLst>
          </p:cNvPr>
          <p:cNvSpPr txBox="1">
            <a:spLocks noChangeArrowheads="1"/>
          </p:cNvSpPr>
          <p:nvPr/>
        </p:nvSpPr>
        <p:spPr>
          <a:xfrm>
            <a:off x="0" y="762722"/>
            <a:ext cx="11835245" cy="230505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Wingdings" panose="05000000000000000000" pitchFamily="2" charset="2"/>
              <a:buNone/>
              <a:defRPr/>
            </a:pPr>
            <a:r>
              <a:rPr lang="zh-CN" altLang="en-US" sz="2400" dirty="0">
                <a:ea typeface="楷体_GB2312" pitchFamily="49" charset="-122"/>
              </a:rPr>
              <a:t>（</a:t>
            </a:r>
            <a:r>
              <a:rPr lang="en-US" altLang="zh-CN" sz="2400" dirty="0">
                <a:ea typeface="楷体_GB2312" pitchFamily="49" charset="-122"/>
              </a:rPr>
              <a:t>1</a:t>
            </a:r>
            <a:r>
              <a:rPr lang="zh-CN" altLang="en-US" sz="2400" dirty="0">
                <a:ea typeface="楷体_GB2312" pitchFamily="49" charset="-122"/>
              </a:rPr>
              <a:t>）顶点</a:t>
            </a:r>
            <a:r>
              <a:rPr lang="en-US" altLang="zh-CN" sz="2400" dirty="0">
                <a:ea typeface="楷体_GB2312" pitchFamily="49" charset="-122"/>
              </a:rPr>
              <a:t>RDD</a:t>
            </a:r>
            <a:r>
              <a:rPr lang="zh-CN" altLang="en-US" sz="2400" dirty="0">
                <a:ea typeface="楷体_GB2312" pitchFamily="49" charset="-122"/>
              </a:rPr>
              <a:t>（</a:t>
            </a:r>
            <a:r>
              <a:rPr lang="en-US" altLang="zh-CN" sz="2400" dirty="0" err="1">
                <a:ea typeface="楷体_GB2312" pitchFamily="49" charset="-122"/>
              </a:rPr>
              <a:t>VertexRDD</a:t>
            </a:r>
            <a:r>
              <a:rPr lang="zh-CN" altLang="en-US" sz="2400" dirty="0">
                <a:ea typeface="楷体_GB2312" pitchFamily="49" charset="-122"/>
              </a:rPr>
              <a:t>）</a:t>
            </a:r>
            <a:endParaRPr lang="en-US" altLang="zh-CN" sz="2400" dirty="0">
              <a:ea typeface="楷体_GB2312" pitchFamily="49" charset="-122"/>
            </a:endParaRPr>
          </a:p>
          <a:p>
            <a:pPr marL="0" indent="457200">
              <a:lnSpc>
                <a:spcPct val="150000"/>
              </a:lnSpc>
              <a:buFont typeface="Wingdings" panose="05000000000000000000" pitchFamily="2" charset="2"/>
              <a:buNone/>
              <a:defRPr/>
            </a:pPr>
            <a:r>
              <a:rPr lang="zh-CN" altLang="en-US" sz="2400" dirty="0">
                <a:ea typeface="楷体_GB2312" pitchFamily="49" charset="-122"/>
              </a:rPr>
              <a:t>在</a:t>
            </a:r>
            <a:r>
              <a:rPr lang="en-US" altLang="zh-CN" sz="2400" dirty="0" err="1">
                <a:ea typeface="楷体_GB2312" pitchFamily="49" charset="-122"/>
              </a:rPr>
              <a:t>GraphX</a:t>
            </a:r>
            <a:r>
              <a:rPr lang="zh-CN" altLang="en-US" sz="2400" dirty="0">
                <a:ea typeface="楷体_GB2312" pitchFamily="49" charset="-122"/>
              </a:rPr>
              <a:t>中顶点数据抽象为</a:t>
            </a:r>
            <a:r>
              <a:rPr lang="en-US" altLang="zh-CN" sz="2400" dirty="0" err="1">
                <a:ea typeface="楷体_GB2312" pitchFamily="49" charset="-122"/>
              </a:rPr>
              <a:t>VertexRDD</a:t>
            </a:r>
            <a:r>
              <a:rPr lang="zh-CN" altLang="en-US" sz="2400" dirty="0">
                <a:ea typeface="楷体_GB2312" pitchFamily="49" charset="-122"/>
              </a:rPr>
              <a:t>，</a:t>
            </a:r>
            <a:r>
              <a:rPr lang="en-US" altLang="zh-CN" sz="2400" dirty="0" err="1">
                <a:ea typeface="楷体_GB2312" pitchFamily="49" charset="-122"/>
              </a:rPr>
              <a:t>VertexRDD</a:t>
            </a:r>
            <a:r>
              <a:rPr lang="zh-CN" altLang="en-US" sz="2400" dirty="0">
                <a:ea typeface="楷体_GB2312" pitchFamily="49" charset="-122"/>
              </a:rPr>
              <a:t>继承</a:t>
            </a:r>
            <a:r>
              <a:rPr lang="en-US" altLang="zh-CN" sz="2400" dirty="0">
                <a:ea typeface="楷体_GB2312" pitchFamily="49" charset="-122"/>
              </a:rPr>
              <a:t>RDD[(Vertex, VD)]</a:t>
            </a:r>
            <a:r>
              <a:rPr lang="zh-CN" altLang="en-US" sz="2400" dirty="0">
                <a:ea typeface="楷体_GB2312" pitchFamily="49" charset="-122"/>
              </a:rPr>
              <a:t>，</a:t>
            </a:r>
            <a:r>
              <a:rPr lang="en-US" altLang="zh-CN" sz="2400" dirty="0">
                <a:ea typeface="楷体_GB2312" pitchFamily="49" charset="-122"/>
              </a:rPr>
              <a:t>RDD</a:t>
            </a:r>
            <a:r>
              <a:rPr lang="zh-CN" altLang="en-US" sz="2400" dirty="0">
                <a:ea typeface="楷体_GB2312" pitchFamily="49" charset="-122"/>
              </a:rPr>
              <a:t>的类型是</a:t>
            </a:r>
            <a:r>
              <a:rPr lang="en-US" altLang="zh-CN" sz="2400" dirty="0" err="1">
                <a:ea typeface="楷体_GB2312" pitchFamily="49" charset="-122"/>
              </a:rPr>
              <a:t>VertexId</a:t>
            </a:r>
            <a:r>
              <a:rPr lang="zh-CN" altLang="en-US" sz="2400" dirty="0">
                <a:ea typeface="楷体_GB2312" pitchFamily="49" charset="-122"/>
              </a:rPr>
              <a:t>和</a:t>
            </a:r>
            <a:r>
              <a:rPr lang="en-US" altLang="zh-CN" sz="2400" dirty="0">
                <a:ea typeface="楷体_GB2312" pitchFamily="49" charset="-122"/>
              </a:rPr>
              <a:t>VD</a:t>
            </a:r>
            <a:r>
              <a:rPr lang="zh-CN" altLang="en-US" sz="2400" dirty="0">
                <a:ea typeface="楷体_GB2312" pitchFamily="49" charset="-122"/>
              </a:rPr>
              <a:t>，其中的</a:t>
            </a:r>
            <a:r>
              <a:rPr lang="en-US" altLang="zh-CN" sz="2400" dirty="0">
                <a:ea typeface="楷体_GB2312" pitchFamily="49" charset="-122"/>
              </a:rPr>
              <a:t>VD</a:t>
            </a:r>
            <a:r>
              <a:rPr lang="zh-CN" altLang="en-US" sz="2400" dirty="0">
                <a:ea typeface="楷体_GB2312" pitchFamily="49" charset="-122"/>
              </a:rPr>
              <a:t>是属性的类型。顶点分区定义如代码</a:t>
            </a:r>
            <a:r>
              <a:rPr lang="en-US" altLang="zh-CN" sz="2400" dirty="0">
                <a:ea typeface="楷体_GB2312" pitchFamily="49" charset="-122"/>
              </a:rPr>
              <a:t>1</a:t>
            </a:r>
            <a:r>
              <a:rPr lang="zh-CN" altLang="en-US" sz="2400" dirty="0">
                <a:ea typeface="楷体_GB2312" pitchFamily="49" charset="-122"/>
              </a:rPr>
              <a:t>所示：</a:t>
            </a:r>
            <a:endParaRPr lang="en-US" altLang="zh-CN" sz="2400" dirty="0">
              <a:ea typeface="楷体_GB2312" pitchFamily="49" charset="-122"/>
            </a:endParaRPr>
          </a:p>
          <a:p>
            <a:pPr marL="0" indent="0">
              <a:lnSpc>
                <a:spcPct val="150000"/>
              </a:lnSpc>
              <a:buFont typeface="Wingdings" panose="05000000000000000000" pitchFamily="2" charset="2"/>
              <a:buNone/>
              <a:defRPr/>
            </a:pPr>
            <a:endParaRPr lang="zh-CN" altLang="en-US" sz="2000" dirty="0">
              <a:latin typeface="楷体_GB2312" pitchFamily="49" charset="-122"/>
              <a:ea typeface="楷体_GB2312" pitchFamily="49" charset="-122"/>
            </a:endParaRPr>
          </a:p>
        </p:txBody>
      </p:sp>
      <p:pic>
        <p:nvPicPr>
          <p:cNvPr id="8" name="图片 7">
            <a:extLst>
              <a:ext uri="{FF2B5EF4-FFF2-40B4-BE49-F238E27FC236}">
                <a16:creationId xmlns:a16="http://schemas.microsoft.com/office/drawing/2014/main" id="{314DAA62-566C-40D9-B8B5-D0E607F81FDC}"/>
              </a:ext>
            </a:extLst>
          </p:cNvPr>
          <p:cNvPicPr>
            <a:picLocks noChangeAspect="1"/>
          </p:cNvPicPr>
          <p:nvPr/>
        </p:nvPicPr>
        <p:blipFill>
          <a:blip r:embed="rId3"/>
          <a:stretch>
            <a:fillRect/>
          </a:stretch>
        </p:blipFill>
        <p:spPr>
          <a:xfrm>
            <a:off x="686596" y="3188349"/>
            <a:ext cx="10818808" cy="2088573"/>
          </a:xfrm>
          <a:prstGeom prst="rect">
            <a:avLst/>
          </a:prstGeom>
        </p:spPr>
      </p:pic>
      <p:sp>
        <p:nvSpPr>
          <p:cNvPr id="9" name="文本框 8">
            <a:extLst>
              <a:ext uri="{FF2B5EF4-FFF2-40B4-BE49-F238E27FC236}">
                <a16:creationId xmlns:a16="http://schemas.microsoft.com/office/drawing/2014/main" id="{6B2A13A5-62C3-47C0-9ED1-3A77632D375A}"/>
              </a:ext>
            </a:extLst>
          </p:cNvPr>
          <p:cNvSpPr txBox="1"/>
          <p:nvPr/>
        </p:nvSpPr>
        <p:spPr>
          <a:xfrm>
            <a:off x="5558617" y="2819017"/>
            <a:ext cx="1074766" cy="369332"/>
          </a:xfrm>
          <a:prstGeom prst="rect">
            <a:avLst/>
          </a:prstGeom>
          <a:noFill/>
        </p:spPr>
        <p:txBody>
          <a:bodyPr wrap="square" rtlCol="0">
            <a:spAutoFit/>
          </a:bodyPr>
          <a:lstStyle/>
          <a:p>
            <a:r>
              <a:rPr lang="zh-CN" altLang="en-US" dirty="0"/>
              <a:t>代码 </a:t>
            </a:r>
            <a:r>
              <a:rPr lang="en-US" altLang="zh-CN" dirty="0"/>
              <a:t>1</a:t>
            </a:r>
            <a:endParaRPr lang="zh-CN" altLang="en-US" dirty="0"/>
          </a:p>
        </p:txBody>
      </p:sp>
    </p:spTree>
    <p:extLst>
      <p:ext uri="{BB962C8B-B14F-4D97-AF65-F5344CB8AC3E}">
        <p14:creationId xmlns:p14="http://schemas.microsoft.com/office/powerpoint/2010/main" val="339704594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EB901A8C-2681-4807-A63A-9574F4DBDF4D}"/>
              </a:ext>
            </a:extLst>
          </p:cNvPr>
          <p:cNvSpPr>
            <a:spLocks noGrp="1"/>
          </p:cNvSpPr>
          <p:nvPr>
            <p:ph type="body" sz="quarter" idx="12"/>
          </p:nvPr>
        </p:nvSpPr>
        <p:spPr/>
        <p:txBody>
          <a:bodyPr/>
          <a:lstStyle/>
          <a:p>
            <a:endParaRPr lang="zh-CN" altLang="en-US"/>
          </a:p>
        </p:txBody>
      </p:sp>
      <p:sp>
        <p:nvSpPr>
          <p:cNvPr id="3" name="文本占位符 2">
            <a:extLst>
              <a:ext uri="{FF2B5EF4-FFF2-40B4-BE49-F238E27FC236}">
                <a16:creationId xmlns:a16="http://schemas.microsoft.com/office/drawing/2014/main" id="{58BD6D20-38F9-4B88-8AEB-DFA52E86D91E}"/>
              </a:ext>
            </a:extLst>
          </p:cNvPr>
          <p:cNvSpPr>
            <a:spLocks noGrp="1"/>
          </p:cNvSpPr>
          <p:nvPr>
            <p:ph type="body" sz="quarter" idx="13"/>
          </p:nvPr>
        </p:nvSpPr>
        <p:spPr/>
        <p:txBody>
          <a:bodyPr/>
          <a:lstStyle/>
          <a:p>
            <a:endParaRPr lang="zh-CN" altLang="en-US"/>
          </a:p>
        </p:txBody>
      </p:sp>
      <p:sp>
        <p:nvSpPr>
          <p:cNvPr id="4" name="文本占位符 3">
            <a:extLst>
              <a:ext uri="{FF2B5EF4-FFF2-40B4-BE49-F238E27FC236}">
                <a16:creationId xmlns:a16="http://schemas.microsoft.com/office/drawing/2014/main" id="{5B7C6948-CF22-471E-BD29-FD7D9899F4C4}"/>
              </a:ext>
            </a:extLst>
          </p:cNvPr>
          <p:cNvSpPr>
            <a:spLocks noGrp="1"/>
          </p:cNvSpPr>
          <p:nvPr>
            <p:ph type="body" sz="quarter" idx="14"/>
          </p:nvPr>
        </p:nvSpPr>
        <p:spPr/>
        <p:txBody>
          <a:bodyPr/>
          <a:lstStyle/>
          <a:p>
            <a:r>
              <a:rPr lang="en-US" altLang="zh-CN" dirty="0" err="1"/>
              <a:t>GraphX</a:t>
            </a:r>
            <a:r>
              <a:rPr lang="zh-CN" altLang="en-US" dirty="0"/>
              <a:t>的</a:t>
            </a:r>
            <a:r>
              <a:rPr lang="en-US" altLang="zh-CN" dirty="0"/>
              <a:t>RDD</a:t>
            </a:r>
            <a:endParaRPr lang="zh-CN" altLang="en-US" dirty="0"/>
          </a:p>
        </p:txBody>
      </p:sp>
      <p:sp>
        <p:nvSpPr>
          <p:cNvPr id="5" name="Rectangle 3">
            <a:extLst>
              <a:ext uri="{FF2B5EF4-FFF2-40B4-BE49-F238E27FC236}">
                <a16:creationId xmlns:a16="http://schemas.microsoft.com/office/drawing/2014/main" id="{D91163F0-D7A7-4BF7-845A-D4E75111CF0C}"/>
              </a:ext>
            </a:extLst>
          </p:cNvPr>
          <p:cNvSpPr txBox="1">
            <a:spLocks noChangeArrowheads="1"/>
          </p:cNvSpPr>
          <p:nvPr/>
        </p:nvSpPr>
        <p:spPr>
          <a:xfrm>
            <a:off x="0" y="726284"/>
            <a:ext cx="11464235" cy="3527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nSpc>
                <a:spcPct val="150000"/>
              </a:lnSpc>
              <a:buFont typeface="Wingdings" panose="05000000000000000000" pitchFamily="2" charset="2"/>
              <a:buNone/>
              <a:defRPr/>
            </a:pPr>
            <a:r>
              <a:rPr lang="zh-CN" altLang="en-US" sz="2400" dirty="0">
                <a:ea typeface="楷体_GB2312" pitchFamily="49" charset="-122"/>
              </a:rPr>
              <a:t>（</a:t>
            </a:r>
            <a:r>
              <a:rPr lang="en-US" altLang="zh-CN" sz="2400" dirty="0">
                <a:ea typeface="楷体_GB2312" pitchFamily="49" charset="-122"/>
              </a:rPr>
              <a:t>2</a:t>
            </a:r>
            <a:r>
              <a:rPr lang="zh-CN" altLang="en-US" sz="2400" dirty="0">
                <a:ea typeface="楷体_GB2312" pitchFamily="49" charset="-122"/>
              </a:rPr>
              <a:t>）边</a:t>
            </a:r>
            <a:r>
              <a:rPr lang="en-US" altLang="zh-CN" sz="2400" dirty="0">
                <a:ea typeface="楷体_GB2312" pitchFamily="49" charset="-122"/>
              </a:rPr>
              <a:t>RDD</a:t>
            </a:r>
            <a:r>
              <a:rPr lang="zh-CN" altLang="en-US" sz="2400" dirty="0">
                <a:ea typeface="楷体_GB2312" pitchFamily="49" charset="-122"/>
              </a:rPr>
              <a:t>（</a:t>
            </a:r>
            <a:r>
              <a:rPr lang="en-US" altLang="zh-CN" sz="2400" dirty="0" err="1">
                <a:ea typeface="楷体_GB2312" pitchFamily="49" charset="-122"/>
              </a:rPr>
              <a:t>EdgeRDD</a:t>
            </a:r>
            <a:r>
              <a:rPr lang="zh-CN" altLang="en-US" sz="2400" dirty="0">
                <a:ea typeface="楷体_GB2312" pitchFamily="49" charset="-122"/>
              </a:rPr>
              <a:t>）</a:t>
            </a:r>
            <a:endParaRPr lang="en-US" altLang="zh-CN" sz="2400" dirty="0">
              <a:ea typeface="楷体_GB2312" pitchFamily="49" charset="-122"/>
            </a:endParaRPr>
          </a:p>
          <a:p>
            <a:pPr marL="0" indent="457200">
              <a:lnSpc>
                <a:spcPct val="150000"/>
              </a:lnSpc>
              <a:buFont typeface="Wingdings" panose="05000000000000000000" pitchFamily="2" charset="2"/>
              <a:buNone/>
              <a:defRPr/>
            </a:pPr>
            <a:r>
              <a:rPr lang="zh-CN" altLang="en-US" sz="2400" dirty="0">
                <a:ea typeface="楷体_GB2312" pitchFamily="49" charset="-122"/>
              </a:rPr>
              <a:t>在</a:t>
            </a:r>
            <a:r>
              <a:rPr lang="en-US" altLang="zh-CN" sz="2400" dirty="0" err="1">
                <a:ea typeface="楷体_GB2312" pitchFamily="49" charset="-122"/>
              </a:rPr>
              <a:t>GraphX</a:t>
            </a:r>
            <a:r>
              <a:rPr lang="zh-CN" altLang="en-US" sz="2400" dirty="0">
                <a:ea typeface="楷体_GB2312" pitchFamily="49" charset="-122"/>
              </a:rPr>
              <a:t>中边数据抽象为</a:t>
            </a:r>
            <a:r>
              <a:rPr lang="en-US" altLang="zh-CN" sz="2400" dirty="0" err="1">
                <a:ea typeface="楷体_GB2312" pitchFamily="49" charset="-122"/>
              </a:rPr>
              <a:t>EdgeRDD</a:t>
            </a:r>
            <a:r>
              <a:rPr lang="zh-CN" altLang="en-US" sz="2400" dirty="0">
                <a:ea typeface="楷体_GB2312" pitchFamily="49" charset="-122"/>
              </a:rPr>
              <a:t>，该</a:t>
            </a:r>
            <a:r>
              <a:rPr lang="en-US" altLang="zh-CN" sz="2400" dirty="0" err="1">
                <a:ea typeface="楷体_GB2312" pitchFamily="49" charset="-122"/>
              </a:rPr>
              <a:t>EdgeRDD</a:t>
            </a:r>
            <a:r>
              <a:rPr lang="en-US" altLang="zh-CN" sz="2400" dirty="0">
                <a:ea typeface="楷体_GB2312" pitchFamily="49" charset="-122"/>
              </a:rPr>
              <a:t>[ED</a:t>
            </a:r>
            <a:r>
              <a:rPr lang="zh-CN" altLang="en-US" sz="2400" dirty="0">
                <a:ea typeface="楷体_GB2312" pitchFamily="49" charset="-122"/>
              </a:rPr>
              <a:t>，</a:t>
            </a:r>
            <a:r>
              <a:rPr lang="en-US" altLang="zh-CN" sz="2400" dirty="0">
                <a:ea typeface="楷体_GB2312" pitchFamily="49" charset="-122"/>
              </a:rPr>
              <a:t>VD]</a:t>
            </a:r>
            <a:r>
              <a:rPr lang="zh-CN" altLang="en-US" sz="2400" dirty="0">
                <a:ea typeface="楷体_GB2312" pitchFamily="49" charset="-122"/>
              </a:rPr>
              <a:t>继承来自</a:t>
            </a:r>
            <a:r>
              <a:rPr lang="en-US" altLang="zh-CN" sz="2400" dirty="0">
                <a:ea typeface="楷体_GB2312" pitchFamily="49" charset="-122"/>
              </a:rPr>
              <a:t>RDD[Edge[ED]]</a:t>
            </a:r>
            <a:r>
              <a:rPr lang="zh-CN" altLang="en-US" sz="2400" dirty="0">
                <a:ea typeface="楷体_GB2312" pitchFamily="49" charset="-122"/>
              </a:rPr>
              <a:t>，以各种分区策略将边划分成不同的块。</a:t>
            </a:r>
            <a:endParaRPr lang="zh-CN" altLang="en-US" sz="2000" dirty="0">
              <a:latin typeface="楷体_GB2312" pitchFamily="49" charset="-122"/>
              <a:ea typeface="楷体_GB2312" pitchFamily="49" charset="-122"/>
            </a:endParaRPr>
          </a:p>
        </p:txBody>
      </p:sp>
      <p:pic>
        <p:nvPicPr>
          <p:cNvPr id="7" name="图片 6">
            <a:extLst>
              <a:ext uri="{FF2B5EF4-FFF2-40B4-BE49-F238E27FC236}">
                <a16:creationId xmlns:a16="http://schemas.microsoft.com/office/drawing/2014/main" id="{82F16556-EE73-46B9-ABB8-62035D69BD0B}"/>
              </a:ext>
            </a:extLst>
          </p:cNvPr>
          <p:cNvPicPr>
            <a:picLocks noChangeAspect="1"/>
          </p:cNvPicPr>
          <p:nvPr/>
        </p:nvPicPr>
        <p:blipFill>
          <a:blip r:embed="rId3"/>
          <a:stretch>
            <a:fillRect/>
          </a:stretch>
        </p:blipFill>
        <p:spPr>
          <a:xfrm>
            <a:off x="397679" y="3272488"/>
            <a:ext cx="11161515" cy="2186491"/>
          </a:xfrm>
          <a:prstGeom prst="rect">
            <a:avLst/>
          </a:prstGeom>
        </p:spPr>
      </p:pic>
      <p:sp>
        <p:nvSpPr>
          <p:cNvPr id="8" name="文本框 7">
            <a:extLst>
              <a:ext uri="{FF2B5EF4-FFF2-40B4-BE49-F238E27FC236}">
                <a16:creationId xmlns:a16="http://schemas.microsoft.com/office/drawing/2014/main" id="{07CE668E-CCD7-4F6C-BFF7-9A80006F2615}"/>
              </a:ext>
            </a:extLst>
          </p:cNvPr>
          <p:cNvSpPr txBox="1"/>
          <p:nvPr/>
        </p:nvSpPr>
        <p:spPr>
          <a:xfrm>
            <a:off x="5558617" y="2819017"/>
            <a:ext cx="1074766" cy="369332"/>
          </a:xfrm>
          <a:prstGeom prst="rect">
            <a:avLst/>
          </a:prstGeom>
          <a:noFill/>
        </p:spPr>
        <p:txBody>
          <a:bodyPr wrap="square" rtlCol="0">
            <a:spAutoFit/>
          </a:bodyPr>
          <a:lstStyle/>
          <a:p>
            <a:r>
              <a:rPr lang="zh-CN" altLang="en-US" dirty="0"/>
              <a:t>代码 </a:t>
            </a:r>
            <a:r>
              <a:rPr lang="en-US" altLang="zh-CN" dirty="0"/>
              <a:t>2</a:t>
            </a:r>
            <a:endParaRPr lang="zh-CN" altLang="en-US" dirty="0"/>
          </a:p>
        </p:txBody>
      </p:sp>
    </p:spTree>
    <p:extLst>
      <p:ext uri="{BB962C8B-B14F-4D97-AF65-F5344CB8AC3E}">
        <p14:creationId xmlns:p14="http://schemas.microsoft.com/office/powerpoint/2010/main" val="173156226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EB901A8C-2681-4807-A63A-9574F4DBDF4D}"/>
              </a:ext>
            </a:extLst>
          </p:cNvPr>
          <p:cNvSpPr>
            <a:spLocks noGrp="1"/>
          </p:cNvSpPr>
          <p:nvPr>
            <p:ph type="body" sz="quarter" idx="12"/>
          </p:nvPr>
        </p:nvSpPr>
        <p:spPr/>
        <p:txBody>
          <a:bodyPr/>
          <a:lstStyle/>
          <a:p>
            <a:endParaRPr lang="zh-CN" altLang="en-US"/>
          </a:p>
        </p:txBody>
      </p:sp>
      <p:sp>
        <p:nvSpPr>
          <p:cNvPr id="3" name="文本占位符 2">
            <a:extLst>
              <a:ext uri="{FF2B5EF4-FFF2-40B4-BE49-F238E27FC236}">
                <a16:creationId xmlns:a16="http://schemas.microsoft.com/office/drawing/2014/main" id="{58BD6D20-38F9-4B88-8AEB-DFA52E86D91E}"/>
              </a:ext>
            </a:extLst>
          </p:cNvPr>
          <p:cNvSpPr>
            <a:spLocks noGrp="1"/>
          </p:cNvSpPr>
          <p:nvPr>
            <p:ph type="body" sz="quarter" idx="13"/>
          </p:nvPr>
        </p:nvSpPr>
        <p:spPr/>
        <p:txBody>
          <a:bodyPr/>
          <a:lstStyle/>
          <a:p>
            <a:endParaRPr lang="zh-CN" altLang="en-US"/>
          </a:p>
        </p:txBody>
      </p:sp>
      <p:sp>
        <p:nvSpPr>
          <p:cNvPr id="4" name="文本占位符 3">
            <a:extLst>
              <a:ext uri="{FF2B5EF4-FFF2-40B4-BE49-F238E27FC236}">
                <a16:creationId xmlns:a16="http://schemas.microsoft.com/office/drawing/2014/main" id="{5B7C6948-CF22-471E-BD29-FD7D9899F4C4}"/>
              </a:ext>
            </a:extLst>
          </p:cNvPr>
          <p:cNvSpPr>
            <a:spLocks noGrp="1"/>
          </p:cNvSpPr>
          <p:nvPr>
            <p:ph type="body" sz="quarter" idx="14"/>
          </p:nvPr>
        </p:nvSpPr>
        <p:spPr/>
        <p:txBody>
          <a:bodyPr/>
          <a:lstStyle/>
          <a:p>
            <a:r>
              <a:rPr lang="en-US" altLang="zh-CN" dirty="0" err="1"/>
              <a:t>GraphX</a:t>
            </a:r>
            <a:r>
              <a:rPr lang="zh-CN" altLang="en-US" dirty="0"/>
              <a:t>的</a:t>
            </a:r>
            <a:r>
              <a:rPr lang="en-US" altLang="zh-CN" dirty="0"/>
              <a:t>RDD</a:t>
            </a:r>
            <a:endParaRPr lang="zh-CN" altLang="en-US" dirty="0"/>
          </a:p>
        </p:txBody>
      </p:sp>
      <p:sp>
        <p:nvSpPr>
          <p:cNvPr id="5" name="Rectangle 3">
            <a:extLst>
              <a:ext uri="{FF2B5EF4-FFF2-40B4-BE49-F238E27FC236}">
                <a16:creationId xmlns:a16="http://schemas.microsoft.com/office/drawing/2014/main" id="{D91163F0-D7A7-4BF7-845A-D4E75111CF0C}"/>
              </a:ext>
            </a:extLst>
          </p:cNvPr>
          <p:cNvSpPr txBox="1">
            <a:spLocks noChangeArrowheads="1"/>
          </p:cNvSpPr>
          <p:nvPr/>
        </p:nvSpPr>
        <p:spPr>
          <a:xfrm>
            <a:off x="94959" y="930852"/>
            <a:ext cx="11854586" cy="3527425"/>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50000"/>
              </a:lnSpc>
              <a:buFont typeface="Wingdings" panose="05000000000000000000" pitchFamily="2" charset="2"/>
              <a:buNone/>
            </a:pPr>
            <a:r>
              <a:rPr lang="zh-CN" altLang="en-US" sz="2400" dirty="0">
                <a:ea typeface="楷体_GB2312" pitchFamily="49" charset="-122"/>
              </a:rPr>
              <a:t>（</a:t>
            </a:r>
            <a:r>
              <a:rPr lang="en-US" altLang="zh-CN" sz="2400" dirty="0">
                <a:ea typeface="楷体_GB2312" pitchFamily="49" charset="-122"/>
              </a:rPr>
              <a:t>3</a:t>
            </a:r>
            <a:r>
              <a:rPr lang="zh-CN" altLang="en-US" sz="2400" dirty="0">
                <a:ea typeface="楷体_GB2312" pitchFamily="49" charset="-122"/>
              </a:rPr>
              <a:t>）</a:t>
            </a:r>
            <a:r>
              <a:rPr lang="en-US" altLang="zh-CN" sz="2400" dirty="0">
                <a:ea typeface="楷体_GB2312" pitchFamily="49" charset="-122"/>
              </a:rPr>
              <a:t>Triplets</a:t>
            </a:r>
            <a:r>
              <a:rPr lang="zh-CN" altLang="en-US" sz="2400" dirty="0">
                <a:ea typeface="楷体_GB2312" pitchFamily="49" charset="-122"/>
              </a:rPr>
              <a:t>（三元组）</a:t>
            </a:r>
            <a:endParaRPr lang="en-US" altLang="zh-CN" sz="2400" dirty="0">
              <a:ea typeface="楷体_GB2312" pitchFamily="49" charset="-122"/>
            </a:endParaRPr>
          </a:p>
          <a:p>
            <a:pPr marL="0" indent="0" eaLnBrk="1" hangingPunct="1">
              <a:lnSpc>
                <a:spcPct val="150000"/>
              </a:lnSpc>
              <a:buFont typeface="Wingdings" panose="05000000000000000000" pitchFamily="2" charset="2"/>
              <a:buNone/>
            </a:pPr>
            <a:r>
              <a:rPr lang="en-US" altLang="zh-CN" sz="2400" dirty="0">
                <a:ea typeface="楷体_GB2312" pitchFamily="49" charset="-122"/>
              </a:rPr>
              <a:t>Triplets</a:t>
            </a:r>
            <a:r>
              <a:rPr lang="zh-CN" altLang="en-US" sz="2400" dirty="0">
                <a:ea typeface="楷体_GB2312" pitchFamily="49" charset="-122"/>
              </a:rPr>
              <a:t>的属性有：（源顶点</a:t>
            </a:r>
            <a:r>
              <a:rPr lang="en-US" altLang="zh-CN" sz="2400" dirty="0">
                <a:ea typeface="楷体_GB2312" pitchFamily="49" charset="-122"/>
              </a:rPr>
              <a:t>ID</a:t>
            </a:r>
            <a:r>
              <a:rPr lang="zh-CN" altLang="en-US" sz="2400" dirty="0">
                <a:ea typeface="楷体_GB2312" pitchFamily="49" charset="-122"/>
              </a:rPr>
              <a:t>，源顶点属性）、边属性、（目标顶点</a:t>
            </a:r>
            <a:r>
              <a:rPr lang="en-US" altLang="zh-CN" sz="2400" dirty="0">
                <a:ea typeface="楷体_GB2312" pitchFamily="49" charset="-122"/>
              </a:rPr>
              <a:t>ID</a:t>
            </a:r>
            <a:r>
              <a:rPr lang="zh-CN" altLang="en-US" sz="2400" dirty="0">
                <a:ea typeface="楷体_GB2312" pitchFamily="49" charset="-122"/>
              </a:rPr>
              <a:t>、目标顶点属性），其可以看成是对</a:t>
            </a:r>
            <a:r>
              <a:rPr lang="en-US" altLang="zh-CN" sz="2400" dirty="0">
                <a:ea typeface="楷体_GB2312" pitchFamily="49" charset="-122"/>
              </a:rPr>
              <a:t>Vertices</a:t>
            </a:r>
            <a:r>
              <a:rPr lang="zh-CN" altLang="en-US" sz="2400" dirty="0">
                <a:ea typeface="楷体_GB2312" pitchFamily="49" charset="-122"/>
              </a:rPr>
              <a:t>和</a:t>
            </a:r>
            <a:r>
              <a:rPr lang="en-US" altLang="zh-CN" sz="2400" dirty="0">
                <a:ea typeface="楷体_GB2312" pitchFamily="49" charset="-122"/>
              </a:rPr>
              <a:t>Edges</a:t>
            </a:r>
            <a:r>
              <a:rPr lang="zh-CN" altLang="en-US" sz="2400" dirty="0">
                <a:ea typeface="楷体_GB2312" pitchFamily="49" charset="-122"/>
              </a:rPr>
              <a:t>做了</a:t>
            </a:r>
            <a:r>
              <a:rPr lang="en-US" altLang="zh-CN" sz="2400" dirty="0">
                <a:ea typeface="楷体_GB2312" pitchFamily="49" charset="-122"/>
              </a:rPr>
              <a:t>join</a:t>
            </a:r>
            <a:r>
              <a:rPr lang="zh-CN" altLang="en-US" sz="2400" dirty="0">
                <a:ea typeface="楷体_GB2312" pitchFamily="49" charset="-122"/>
              </a:rPr>
              <a:t>操作。</a:t>
            </a:r>
            <a:endParaRPr lang="zh-CN" altLang="en-US" sz="2000" dirty="0">
              <a:latin typeface="楷体_GB2312" pitchFamily="49" charset="-122"/>
              <a:ea typeface="楷体_GB2312" pitchFamily="49" charset="-122"/>
            </a:endParaRPr>
          </a:p>
        </p:txBody>
      </p:sp>
      <p:sp>
        <p:nvSpPr>
          <p:cNvPr id="8" name="文本框 7">
            <a:extLst>
              <a:ext uri="{FF2B5EF4-FFF2-40B4-BE49-F238E27FC236}">
                <a16:creationId xmlns:a16="http://schemas.microsoft.com/office/drawing/2014/main" id="{07CE668E-CCD7-4F6C-BFF7-9A80006F2615}"/>
              </a:ext>
            </a:extLst>
          </p:cNvPr>
          <p:cNvSpPr txBox="1"/>
          <p:nvPr/>
        </p:nvSpPr>
        <p:spPr>
          <a:xfrm>
            <a:off x="5558617" y="2819017"/>
            <a:ext cx="1074766" cy="369332"/>
          </a:xfrm>
          <a:prstGeom prst="rect">
            <a:avLst/>
          </a:prstGeom>
          <a:noFill/>
        </p:spPr>
        <p:txBody>
          <a:bodyPr wrap="square" rtlCol="0">
            <a:spAutoFit/>
          </a:bodyPr>
          <a:lstStyle/>
          <a:p>
            <a:r>
              <a:rPr lang="zh-CN" altLang="en-US" dirty="0"/>
              <a:t>图 </a:t>
            </a:r>
            <a:r>
              <a:rPr lang="en-US" altLang="zh-CN" dirty="0"/>
              <a:t>2</a:t>
            </a:r>
            <a:endParaRPr lang="zh-CN" altLang="en-US" dirty="0"/>
          </a:p>
        </p:txBody>
      </p:sp>
      <p:pic>
        <p:nvPicPr>
          <p:cNvPr id="9" name="图片 1">
            <a:extLst>
              <a:ext uri="{FF2B5EF4-FFF2-40B4-BE49-F238E27FC236}">
                <a16:creationId xmlns:a16="http://schemas.microsoft.com/office/drawing/2014/main" id="{F15CAF3C-5BA9-4DC3-8A14-C0C42691ED9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b="23531"/>
          <a:stretch>
            <a:fillRect/>
          </a:stretch>
        </p:blipFill>
        <p:spPr bwMode="auto">
          <a:xfrm>
            <a:off x="1302667" y="3328086"/>
            <a:ext cx="9586665" cy="1225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8704942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278568CB-D849-4806-8375-5DA2326DE89D}"/>
              </a:ext>
            </a:extLst>
          </p:cNvPr>
          <p:cNvSpPr>
            <a:spLocks noGrp="1"/>
          </p:cNvSpPr>
          <p:nvPr>
            <p:ph type="body" sz="quarter" idx="14"/>
          </p:nvPr>
        </p:nvSpPr>
        <p:spPr/>
        <p:txBody>
          <a:bodyPr/>
          <a:lstStyle/>
          <a:p>
            <a:r>
              <a:rPr lang="en-US" altLang="zh-CN" dirty="0" err="1"/>
              <a:t>GraphX</a:t>
            </a:r>
            <a:r>
              <a:rPr lang="zh-CN" altLang="en-US" dirty="0"/>
              <a:t>的图操作</a:t>
            </a:r>
          </a:p>
        </p:txBody>
      </p:sp>
      <p:sp>
        <p:nvSpPr>
          <p:cNvPr id="5" name="文本框 4">
            <a:extLst>
              <a:ext uri="{FF2B5EF4-FFF2-40B4-BE49-F238E27FC236}">
                <a16:creationId xmlns:a16="http://schemas.microsoft.com/office/drawing/2014/main" id="{3FE2C1CB-7719-4CAE-AADD-E43E087C9994}"/>
              </a:ext>
            </a:extLst>
          </p:cNvPr>
          <p:cNvSpPr txBox="1"/>
          <p:nvPr/>
        </p:nvSpPr>
        <p:spPr>
          <a:xfrm>
            <a:off x="592282" y="1070264"/>
            <a:ext cx="10941627" cy="598488"/>
          </a:xfrm>
          <a:prstGeom prst="rect">
            <a:avLst/>
          </a:prstGeom>
          <a:noFill/>
        </p:spPr>
        <p:txBody>
          <a:bodyPr wrap="square" rtlCol="0">
            <a:spAutoFit/>
          </a:bodyPr>
          <a:lstStyle/>
          <a:p>
            <a:endParaRPr lang="zh-CN" altLang="en-US" dirty="0"/>
          </a:p>
        </p:txBody>
      </p:sp>
      <p:sp>
        <p:nvSpPr>
          <p:cNvPr id="6" name="Rectangle 3">
            <a:extLst>
              <a:ext uri="{FF2B5EF4-FFF2-40B4-BE49-F238E27FC236}">
                <a16:creationId xmlns:a16="http://schemas.microsoft.com/office/drawing/2014/main" id="{A462930A-A469-46A0-ABFD-37FDAFB9DBBF}"/>
              </a:ext>
            </a:extLst>
          </p:cNvPr>
          <p:cNvSpPr txBox="1">
            <a:spLocks noChangeArrowheads="1"/>
          </p:cNvSpPr>
          <p:nvPr/>
        </p:nvSpPr>
        <p:spPr>
          <a:xfrm>
            <a:off x="94959" y="930853"/>
            <a:ext cx="11854586" cy="4399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50000"/>
              </a:lnSpc>
              <a:buFont typeface="Wingdings" panose="05000000000000000000" pitchFamily="2" charset="2"/>
              <a:buNone/>
            </a:pPr>
            <a:r>
              <a:rPr lang="zh-CN" altLang="en-US" sz="2400" dirty="0">
                <a:latin typeface="楷体_GB2312" pitchFamily="49" charset="-122"/>
                <a:ea typeface="楷体_GB2312" pitchFamily="49" charset="-122"/>
              </a:rPr>
              <a:t>以人员关系的例子说明</a:t>
            </a:r>
            <a:r>
              <a:rPr lang="en-US" altLang="zh-CN" sz="2400" dirty="0" err="1">
                <a:latin typeface="楷体_GB2312" pitchFamily="49" charset="-122"/>
                <a:ea typeface="楷体_GB2312" pitchFamily="49" charset="-122"/>
              </a:rPr>
              <a:t>GraphX</a:t>
            </a:r>
            <a:r>
              <a:rPr lang="zh-CN" altLang="en-US" sz="2400" dirty="0">
                <a:latin typeface="楷体_GB2312" pitchFamily="49" charset="-122"/>
                <a:ea typeface="楷体_GB2312" pitchFamily="49" charset="-122"/>
              </a:rPr>
              <a:t>图创建和计算的操作：</a:t>
            </a:r>
          </a:p>
        </p:txBody>
      </p:sp>
      <p:graphicFrame>
        <p:nvGraphicFramePr>
          <p:cNvPr id="7" name="表格 7">
            <a:extLst>
              <a:ext uri="{FF2B5EF4-FFF2-40B4-BE49-F238E27FC236}">
                <a16:creationId xmlns:a16="http://schemas.microsoft.com/office/drawing/2014/main" id="{E6ECC68A-A23D-4B8A-B7FE-B401492ED582}"/>
              </a:ext>
            </a:extLst>
          </p:cNvPr>
          <p:cNvGraphicFramePr>
            <a:graphicFrameLocks noGrp="1"/>
          </p:cNvGraphicFramePr>
          <p:nvPr>
            <p:extLst>
              <p:ext uri="{D42A27DB-BD31-4B8C-83A1-F6EECF244321}">
                <p14:modId xmlns:p14="http://schemas.microsoft.com/office/powerpoint/2010/main" val="741670890"/>
              </p:ext>
            </p:extLst>
          </p:nvPr>
        </p:nvGraphicFramePr>
        <p:xfrm>
          <a:off x="1554018" y="1580154"/>
          <a:ext cx="8127999" cy="1483360"/>
        </p:xfrm>
        <a:graphic>
          <a:graphicData uri="http://schemas.openxmlformats.org/drawingml/2006/table">
            <a:tbl>
              <a:tblPr firstRow="1" bandRow="1">
                <a:tableStyleId>{5C22544A-7EE6-4342-B048-85BDC9FD1C3A}</a:tableStyleId>
              </a:tblPr>
              <a:tblGrid>
                <a:gridCol w="2709333">
                  <a:extLst>
                    <a:ext uri="{9D8B030D-6E8A-4147-A177-3AD203B41FA5}">
                      <a16:colId xmlns:a16="http://schemas.microsoft.com/office/drawing/2014/main" val="1593272752"/>
                    </a:ext>
                  </a:extLst>
                </a:gridCol>
                <a:gridCol w="2709333">
                  <a:extLst>
                    <a:ext uri="{9D8B030D-6E8A-4147-A177-3AD203B41FA5}">
                      <a16:colId xmlns:a16="http://schemas.microsoft.com/office/drawing/2014/main" val="1343423888"/>
                    </a:ext>
                  </a:extLst>
                </a:gridCol>
                <a:gridCol w="2709333">
                  <a:extLst>
                    <a:ext uri="{9D8B030D-6E8A-4147-A177-3AD203B41FA5}">
                      <a16:colId xmlns:a16="http://schemas.microsoft.com/office/drawing/2014/main" val="3973235024"/>
                    </a:ext>
                  </a:extLst>
                </a:gridCol>
              </a:tblGrid>
              <a:tr h="370840">
                <a:tc>
                  <a:txBody>
                    <a:bodyPr/>
                    <a:lstStyle/>
                    <a:p>
                      <a:r>
                        <a:rPr lang="en-US" altLang="zh-CN" dirty="0"/>
                        <a:t>Originating Airport</a:t>
                      </a:r>
                      <a:endParaRPr lang="zh-CN" altLang="en-US" dirty="0"/>
                    </a:p>
                  </a:txBody>
                  <a:tcPr/>
                </a:tc>
                <a:tc>
                  <a:txBody>
                    <a:bodyPr/>
                    <a:lstStyle/>
                    <a:p>
                      <a:r>
                        <a:rPr lang="en-US" altLang="zh-CN" dirty="0"/>
                        <a:t>Destination Airport</a:t>
                      </a:r>
                      <a:endParaRPr lang="zh-CN" altLang="en-US" dirty="0"/>
                    </a:p>
                  </a:txBody>
                  <a:tcPr/>
                </a:tc>
                <a:tc>
                  <a:txBody>
                    <a:bodyPr/>
                    <a:lstStyle/>
                    <a:p>
                      <a:r>
                        <a:rPr lang="en-US" altLang="zh-CN" dirty="0"/>
                        <a:t>Distance</a:t>
                      </a:r>
                      <a:endParaRPr lang="zh-CN" altLang="en-US" dirty="0"/>
                    </a:p>
                  </a:txBody>
                  <a:tcPr/>
                </a:tc>
                <a:extLst>
                  <a:ext uri="{0D108BD9-81ED-4DB2-BD59-A6C34878D82A}">
                    <a16:rowId xmlns:a16="http://schemas.microsoft.com/office/drawing/2014/main" val="1295776342"/>
                  </a:ext>
                </a:extLst>
              </a:tr>
              <a:tr h="370840">
                <a:tc>
                  <a:txBody>
                    <a:bodyPr/>
                    <a:lstStyle/>
                    <a:p>
                      <a:r>
                        <a:rPr lang="en-US" altLang="zh-CN" dirty="0"/>
                        <a:t>SFO</a:t>
                      </a:r>
                      <a:endParaRPr lang="zh-CN" altLang="en-US" dirty="0"/>
                    </a:p>
                  </a:txBody>
                  <a:tcPr/>
                </a:tc>
                <a:tc>
                  <a:txBody>
                    <a:bodyPr/>
                    <a:lstStyle/>
                    <a:p>
                      <a:r>
                        <a:rPr lang="en-US" altLang="zh-CN" dirty="0"/>
                        <a:t>ORD</a:t>
                      </a:r>
                      <a:endParaRPr lang="zh-CN" altLang="en-US" dirty="0"/>
                    </a:p>
                  </a:txBody>
                  <a:tcPr/>
                </a:tc>
                <a:tc>
                  <a:txBody>
                    <a:bodyPr/>
                    <a:lstStyle/>
                    <a:p>
                      <a:r>
                        <a:rPr lang="en-US" altLang="zh-CN" dirty="0"/>
                        <a:t>1800 miles</a:t>
                      </a:r>
                      <a:endParaRPr lang="zh-CN" altLang="en-US" dirty="0"/>
                    </a:p>
                  </a:txBody>
                  <a:tcPr/>
                </a:tc>
                <a:extLst>
                  <a:ext uri="{0D108BD9-81ED-4DB2-BD59-A6C34878D82A}">
                    <a16:rowId xmlns:a16="http://schemas.microsoft.com/office/drawing/2014/main" val="3900762061"/>
                  </a:ext>
                </a:extLst>
              </a:tr>
              <a:tr h="370840">
                <a:tc>
                  <a:txBody>
                    <a:bodyPr/>
                    <a:lstStyle/>
                    <a:p>
                      <a:r>
                        <a:rPr lang="en-US" altLang="zh-CN" dirty="0"/>
                        <a:t>ORD</a:t>
                      </a:r>
                      <a:endParaRPr lang="zh-CN" altLang="en-US" dirty="0"/>
                    </a:p>
                  </a:txBody>
                  <a:tcPr/>
                </a:tc>
                <a:tc>
                  <a:txBody>
                    <a:bodyPr/>
                    <a:lstStyle/>
                    <a:p>
                      <a:r>
                        <a:rPr lang="en-US" altLang="zh-CN" dirty="0"/>
                        <a:t>DFW</a:t>
                      </a:r>
                      <a:endParaRPr lang="zh-CN" altLang="en-US" dirty="0"/>
                    </a:p>
                  </a:txBody>
                  <a:tcPr/>
                </a:tc>
                <a:tc>
                  <a:txBody>
                    <a:bodyPr/>
                    <a:lstStyle/>
                    <a:p>
                      <a:r>
                        <a:rPr lang="en-US" altLang="zh-CN" dirty="0"/>
                        <a:t>800   miles</a:t>
                      </a:r>
                      <a:endParaRPr lang="zh-CN" altLang="en-US" dirty="0"/>
                    </a:p>
                  </a:txBody>
                  <a:tcPr/>
                </a:tc>
                <a:extLst>
                  <a:ext uri="{0D108BD9-81ED-4DB2-BD59-A6C34878D82A}">
                    <a16:rowId xmlns:a16="http://schemas.microsoft.com/office/drawing/2014/main" val="2959854036"/>
                  </a:ext>
                </a:extLst>
              </a:tr>
              <a:tr h="370840">
                <a:tc>
                  <a:txBody>
                    <a:bodyPr/>
                    <a:lstStyle/>
                    <a:p>
                      <a:r>
                        <a:rPr lang="en-US" altLang="zh-CN" dirty="0"/>
                        <a:t>DFW</a:t>
                      </a:r>
                      <a:endParaRPr lang="zh-CN" altLang="en-US" dirty="0"/>
                    </a:p>
                  </a:txBody>
                  <a:tcPr/>
                </a:tc>
                <a:tc>
                  <a:txBody>
                    <a:bodyPr/>
                    <a:lstStyle/>
                    <a:p>
                      <a:r>
                        <a:rPr lang="en-US" altLang="zh-CN" dirty="0"/>
                        <a:t>SFO</a:t>
                      </a:r>
                      <a:endParaRPr lang="zh-CN" altLang="en-US" dirty="0"/>
                    </a:p>
                  </a:txBody>
                  <a:tcPr/>
                </a:tc>
                <a:tc>
                  <a:txBody>
                    <a:bodyPr/>
                    <a:lstStyle/>
                    <a:p>
                      <a:r>
                        <a:rPr lang="en-US" altLang="zh-CN" dirty="0"/>
                        <a:t>1400 miles</a:t>
                      </a:r>
                      <a:endParaRPr lang="zh-CN" altLang="en-US" dirty="0"/>
                    </a:p>
                  </a:txBody>
                  <a:tcPr/>
                </a:tc>
                <a:extLst>
                  <a:ext uri="{0D108BD9-81ED-4DB2-BD59-A6C34878D82A}">
                    <a16:rowId xmlns:a16="http://schemas.microsoft.com/office/drawing/2014/main" val="767412517"/>
                  </a:ext>
                </a:extLst>
              </a:tr>
            </a:tbl>
          </a:graphicData>
        </a:graphic>
      </p:graphicFrame>
      <p:pic>
        <p:nvPicPr>
          <p:cNvPr id="9" name="图片 8">
            <a:extLst>
              <a:ext uri="{FF2B5EF4-FFF2-40B4-BE49-F238E27FC236}">
                <a16:creationId xmlns:a16="http://schemas.microsoft.com/office/drawing/2014/main" id="{95205628-6D24-4A1B-9EBB-B069321FCECF}"/>
              </a:ext>
            </a:extLst>
          </p:cNvPr>
          <p:cNvPicPr>
            <a:picLocks noChangeAspect="1"/>
          </p:cNvPicPr>
          <p:nvPr/>
        </p:nvPicPr>
        <p:blipFill>
          <a:blip r:embed="rId3"/>
          <a:stretch>
            <a:fillRect/>
          </a:stretch>
        </p:blipFill>
        <p:spPr>
          <a:xfrm>
            <a:off x="2678421" y="3272892"/>
            <a:ext cx="5478607" cy="2948183"/>
          </a:xfrm>
          <a:prstGeom prst="rect">
            <a:avLst/>
          </a:prstGeom>
        </p:spPr>
      </p:pic>
      <p:graphicFrame>
        <p:nvGraphicFramePr>
          <p:cNvPr id="10" name="表格 10">
            <a:extLst>
              <a:ext uri="{FF2B5EF4-FFF2-40B4-BE49-F238E27FC236}">
                <a16:creationId xmlns:a16="http://schemas.microsoft.com/office/drawing/2014/main" id="{2AC2F298-36B4-4BC1-A516-23E4E52B8EAD}"/>
              </a:ext>
            </a:extLst>
          </p:cNvPr>
          <p:cNvGraphicFramePr>
            <a:graphicFrameLocks noGrp="1"/>
          </p:cNvGraphicFramePr>
          <p:nvPr>
            <p:extLst>
              <p:ext uri="{D42A27DB-BD31-4B8C-83A1-F6EECF244321}">
                <p14:modId xmlns:p14="http://schemas.microsoft.com/office/powerpoint/2010/main" val="357248424"/>
              </p:ext>
            </p:extLst>
          </p:nvPr>
        </p:nvGraphicFramePr>
        <p:xfrm>
          <a:off x="242455" y="3794487"/>
          <a:ext cx="1754093" cy="1483360"/>
        </p:xfrm>
        <a:graphic>
          <a:graphicData uri="http://schemas.openxmlformats.org/drawingml/2006/table">
            <a:tbl>
              <a:tblPr firstRow="1" bandRow="1">
                <a:tableStyleId>{5C22544A-7EE6-4342-B048-85BDC9FD1C3A}</a:tableStyleId>
              </a:tblPr>
              <a:tblGrid>
                <a:gridCol w="568036">
                  <a:extLst>
                    <a:ext uri="{9D8B030D-6E8A-4147-A177-3AD203B41FA5}">
                      <a16:colId xmlns:a16="http://schemas.microsoft.com/office/drawing/2014/main" val="1004471692"/>
                    </a:ext>
                  </a:extLst>
                </a:gridCol>
                <a:gridCol w="1186057">
                  <a:extLst>
                    <a:ext uri="{9D8B030D-6E8A-4147-A177-3AD203B41FA5}">
                      <a16:colId xmlns:a16="http://schemas.microsoft.com/office/drawing/2014/main" val="297692705"/>
                    </a:ext>
                  </a:extLst>
                </a:gridCol>
              </a:tblGrid>
              <a:tr h="370840">
                <a:tc>
                  <a:txBody>
                    <a:bodyPr/>
                    <a:lstStyle/>
                    <a:p>
                      <a:r>
                        <a:rPr lang="en-US" altLang="zh-CN" dirty="0"/>
                        <a:t>ID</a:t>
                      </a:r>
                      <a:endParaRPr lang="zh-CN" altLang="en-US" dirty="0"/>
                    </a:p>
                  </a:txBody>
                  <a:tcPr/>
                </a:tc>
                <a:tc>
                  <a:txBody>
                    <a:bodyPr/>
                    <a:lstStyle/>
                    <a:p>
                      <a:r>
                        <a:rPr lang="en-US" altLang="zh-CN" dirty="0"/>
                        <a:t>Property</a:t>
                      </a:r>
                      <a:endParaRPr lang="zh-CN" altLang="en-US" dirty="0"/>
                    </a:p>
                  </a:txBody>
                  <a:tcPr/>
                </a:tc>
                <a:extLst>
                  <a:ext uri="{0D108BD9-81ED-4DB2-BD59-A6C34878D82A}">
                    <a16:rowId xmlns:a16="http://schemas.microsoft.com/office/drawing/2014/main" val="1935143654"/>
                  </a:ext>
                </a:extLst>
              </a:tr>
              <a:tr h="370840">
                <a:tc>
                  <a:txBody>
                    <a:bodyPr/>
                    <a:lstStyle/>
                    <a:p>
                      <a:r>
                        <a:rPr lang="en-US" altLang="zh-CN" dirty="0"/>
                        <a:t>1</a:t>
                      </a:r>
                      <a:endParaRPr lang="zh-CN" altLang="en-US" dirty="0"/>
                    </a:p>
                  </a:txBody>
                  <a:tcPr/>
                </a:tc>
                <a:tc>
                  <a:txBody>
                    <a:bodyPr/>
                    <a:lstStyle/>
                    <a:p>
                      <a:r>
                        <a:rPr lang="en-US" altLang="zh-CN" dirty="0"/>
                        <a:t>SFO</a:t>
                      </a:r>
                      <a:endParaRPr lang="zh-CN" altLang="en-US" dirty="0"/>
                    </a:p>
                  </a:txBody>
                  <a:tcPr/>
                </a:tc>
                <a:extLst>
                  <a:ext uri="{0D108BD9-81ED-4DB2-BD59-A6C34878D82A}">
                    <a16:rowId xmlns:a16="http://schemas.microsoft.com/office/drawing/2014/main" val="2562500099"/>
                  </a:ext>
                </a:extLst>
              </a:tr>
              <a:tr h="370840">
                <a:tc>
                  <a:txBody>
                    <a:bodyPr/>
                    <a:lstStyle/>
                    <a:p>
                      <a:r>
                        <a:rPr lang="en-US" altLang="zh-CN" dirty="0"/>
                        <a:t>2</a:t>
                      </a:r>
                      <a:endParaRPr lang="zh-CN" altLang="en-US" dirty="0"/>
                    </a:p>
                  </a:txBody>
                  <a:tcPr/>
                </a:tc>
                <a:tc>
                  <a:txBody>
                    <a:bodyPr/>
                    <a:lstStyle/>
                    <a:p>
                      <a:r>
                        <a:rPr lang="en-US" altLang="zh-CN" dirty="0"/>
                        <a:t>ORD</a:t>
                      </a:r>
                      <a:endParaRPr lang="zh-CN" altLang="en-US" dirty="0"/>
                    </a:p>
                  </a:txBody>
                  <a:tcPr/>
                </a:tc>
                <a:extLst>
                  <a:ext uri="{0D108BD9-81ED-4DB2-BD59-A6C34878D82A}">
                    <a16:rowId xmlns:a16="http://schemas.microsoft.com/office/drawing/2014/main" val="47839790"/>
                  </a:ext>
                </a:extLst>
              </a:tr>
              <a:tr h="370840">
                <a:tc>
                  <a:txBody>
                    <a:bodyPr/>
                    <a:lstStyle/>
                    <a:p>
                      <a:r>
                        <a:rPr lang="en-US" altLang="zh-CN" dirty="0"/>
                        <a:t>3</a:t>
                      </a:r>
                      <a:endParaRPr lang="zh-CN" altLang="en-US" dirty="0"/>
                    </a:p>
                  </a:txBody>
                  <a:tcPr/>
                </a:tc>
                <a:tc>
                  <a:txBody>
                    <a:bodyPr/>
                    <a:lstStyle/>
                    <a:p>
                      <a:r>
                        <a:rPr lang="en-US" altLang="zh-CN" dirty="0"/>
                        <a:t>DFW</a:t>
                      </a:r>
                      <a:endParaRPr lang="zh-CN" altLang="en-US" dirty="0"/>
                    </a:p>
                  </a:txBody>
                  <a:tcPr/>
                </a:tc>
                <a:extLst>
                  <a:ext uri="{0D108BD9-81ED-4DB2-BD59-A6C34878D82A}">
                    <a16:rowId xmlns:a16="http://schemas.microsoft.com/office/drawing/2014/main" val="4071235826"/>
                  </a:ext>
                </a:extLst>
              </a:tr>
            </a:tbl>
          </a:graphicData>
        </a:graphic>
      </p:graphicFrame>
      <p:sp>
        <p:nvSpPr>
          <p:cNvPr id="11" name="Rectangle 3">
            <a:extLst>
              <a:ext uri="{FF2B5EF4-FFF2-40B4-BE49-F238E27FC236}">
                <a16:creationId xmlns:a16="http://schemas.microsoft.com/office/drawing/2014/main" id="{6DB73869-A0DB-471F-A2C4-B2D0D8170648}"/>
              </a:ext>
            </a:extLst>
          </p:cNvPr>
          <p:cNvSpPr txBox="1">
            <a:spLocks noChangeArrowheads="1"/>
          </p:cNvSpPr>
          <p:nvPr/>
        </p:nvSpPr>
        <p:spPr>
          <a:xfrm>
            <a:off x="242455" y="3194360"/>
            <a:ext cx="2086140" cy="4399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50000"/>
              </a:lnSpc>
              <a:buFont typeface="Wingdings" panose="05000000000000000000" pitchFamily="2" charset="2"/>
              <a:buNone/>
            </a:pPr>
            <a:r>
              <a:rPr lang="zh-CN" altLang="en-US" sz="2000" dirty="0">
                <a:latin typeface="楷体_GB2312" pitchFamily="49" charset="-122"/>
                <a:ea typeface="楷体_GB2312" pitchFamily="49" charset="-122"/>
              </a:rPr>
              <a:t>机场作为顶点：</a:t>
            </a:r>
          </a:p>
        </p:txBody>
      </p:sp>
      <p:graphicFrame>
        <p:nvGraphicFramePr>
          <p:cNvPr id="12" name="表格 10">
            <a:extLst>
              <a:ext uri="{FF2B5EF4-FFF2-40B4-BE49-F238E27FC236}">
                <a16:creationId xmlns:a16="http://schemas.microsoft.com/office/drawing/2014/main" id="{EE8FFAB2-527A-45BD-A071-32E029299EB0}"/>
              </a:ext>
            </a:extLst>
          </p:cNvPr>
          <p:cNvGraphicFramePr>
            <a:graphicFrameLocks noGrp="1"/>
          </p:cNvGraphicFramePr>
          <p:nvPr>
            <p:extLst>
              <p:ext uri="{D42A27DB-BD31-4B8C-83A1-F6EECF244321}">
                <p14:modId xmlns:p14="http://schemas.microsoft.com/office/powerpoint/2010/main" val="2305129870"/>
              </p:ext>
            </p:extLst>
          </p:nvPr>
        </p:nvGraphicFramePr>
        <p:xfrm>
          <a:off x="8636531" y="3794486"/>
          <a:ext cx="3147920" cy="1483360"/>
        </p:xfrm>
        <a:graphic>
          <a:graphicData uri="http://schemas.openxmlformats.org/drawingml/2006/table">
            <a:tbl>
              <a:tblPr firstRow="1" bandRow="1">
                <a:tableStyleId>{5C22544A-7EE6-4342-B048-85BDC9FD1C3A}</a:tableStyleId>
              </a:tblPr>
              <a:tblGrid>
                <a:gridCol w="819196">
                  <a:extLst>
                    <a:ext uri="{9D8B030D-6E8A-4147-A177-3AD203B41FA5}">
                      <a16:colId xmlns:a16="http://schemas.microsoft.com/office/drawing/2014/main" val="1004471692"/>
                    </a:ext>
                  </a:extLst>
                </a:gridCol>
                <a:gridCol w="904009">
                  <a:extLst>
                    <a:ext uri="{9D8B030D-6E8A-4147-A177-3AD203B41FA5}">
                      <a16:colId xmlns:a16="http://schemas.microsoft.com/office/drawing/2014/main" val="297692705"/>
                    </a:ext>
                  </a:extLst>
                </a:gridCol>
                <a:gridCol w="1424715">
                  <a:extLst>
                    <a:ext uri="{9D8B030D-6E8A-4147-A177-3AD203B41FA5}">
                      <a16:colId xmlns:a16="http://schemas.microsoft.com/office/drawing/2014/main" val="1287220484"/>
                    </a:ext>
                  </a:extLst>
                </a:gridCol>
              </a:tblGrid>
              <a:tr h="370840">
                <a:tc>
                  <a:txBody>
                    <a:bodyPr/>
                    <a:lstStyle/>
                    <a:p>
                      <a:r>
                        <a:rPr lang="en-US" altLang="zh-CN" dirty="0" err="1"/>
                        <a:t>SrcId</a:t>
                      </a:r>
                      <a:endParaRPr lang="zh-CN" altLang="en-US" dirty="0"/>
                    </a:p>
                  </a:txBody>
                  <a:tcPr/>
                </a:tc>
                <a:tc>
                  <a:txBody>
                    <a:bodyPr/>
                    <a:lstStyle/>
                    <a:p>
                      <a:r>
                        <a:rPr lang="en-US" altLang="zh-CN" dirty="0" err="1"/>
                        <a:t>DestId</a:t>
                      </a:r>
                      <a:endParaRPr lang="zh-CN" altLang="en-US" dirty="0"/>
                    </a:p>
                  </a:txBody>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ltLang="zh-CN" dirty="0"/>
                        <a:t>Property</a:t>
                      </a:r>
                      <a:endParaRPr lang="zh-CN" altLang="en-US" dirty="0"/>
                    </a:p>
                  </a:txBody>
                  <a:tcPr/>
                </a:tc>
                <a:extLst>
                  <a:ext uri="{0D108BD9-81ED-4DB2-BD59-A6C34878D82A}">
                    <a16:rowId xmlns:a16="http://schemas.microsoft.com/office/drawing/2014/main" val="1935143654"/>
                  </a:ext>
                </a:extLst>
              </a:tr>
              <a:tr h="370840">
                <a:tc>
                  <a:txBody>
                    <a:bodyPr/>
                    <a:lstStyle/>
                    <a:p>
                      <a:r>
                        <a:rPr lang="en-US" altLang="zh-CN" dirty="0"/>
                        <a:t>1</a:t>
                      </a:r>
                      <a:endParaRPr lang="zh-CN" altLang="en-US" dirty="0"/>
                    </a:p>
                  </a:txBody>
                  <a:tcPr/>
                </a:tc>
                <a:tc>
                  <a:txBody>
                    <a:bodyPr/>
                    <a:lstStyle/>
                    <a:p>
                      <a:r>
                        <a:rPr lang="en-US" altLang="zh-CN" dirty="0"/>
                        <a:t>2</a:t>
                      </a:r>
                      <a:endParaRPr lang="zh-CN" altLang="en-US" dirty="0"/>
                    </a:p>
                  </a:txBody>
                  <a:tcPr/>
                </a:tc>
                <a:tc>
                  <a:txBody>
                    <a:bodyPr/>
                    <a:lstStyle/>
                    <a:p>
                      <a:r>
                        <a:rPr lang="en-US" altLang="zh-CN" dirty="0"/>
                        <a:t>1800</a:t>
                      </a:r>
                      <a:endParaRPr lang="zh-CN" altLang="en-US" dirty="0"/>
                    </a:p>
                  </a:txBody>
                  <a:tcPr/>
                </a:tc>
                <a:extLst>
                  <a:ext uri="{0D108BD9-81ED-4DB2-BD59-A6C34878D82A}">
                    <a16:rowId xmlns:a16="http://schemas.microsoft.com/office/drawing/2014/main" val="2562500099"/>
                  </a:ext>
                </a:extLst>
              </a:tr>
              <a:tr h="370840">
                <a:tc>
                  <a:txBody>
                    <a:bodyPr/>
                    <a:lstStyle/>
                    <a:p>
                      <a:r>
                        <a:rPr lang="en-US" altLang="zh-CN" dirty="0"/>
                        <a:t>2</a:t>
                      </a:r>
                      <a:endParaRPr lang="zh-CN" altLang="en-US" dirty="0"/>
                    </a:p>
                  </a:txBody>
                  <a:tcPr/>
                </a:tc>
                <a:tc>
                  <a:txBody>
                    <a:bodyPr/>
                    <a:lstStyle/>
                    <a:p>
                      <a:r>
                        <a:rPr lang="en-US" altLang="zh-CN" dirty="0"/>
                        <a:t>3</a:t>
                      </a:r>
                      <a:endParaRPr lang="zh-CN" altLang="en-US" dirty="0"/>
                    </a:p>
                  </a:txBody>
                  <a:tcPr/>
                </a:tc>
                <a:tc>
                  <a:txBody>
                    <a:bodyPr/>
                    <a:lstStyle/>
                    <a:p>
                      <a:r>
                        <a:rPr lang="en-US" altLang="zh-CN" dirty="0"/>
                        <a:t>800</a:t>
                      </a:r>
                      <a:endParaRPr lang="zh-CN" altLang="en-US" dirty="0"/>
                    </a:p>
                  </a:txBody>
                  <a:tcPr/>
                </a:tc>
                <a:extLst>
                  <a:ext uri="{0D108BD9-81ED-4DB2-BD59-A6C34878D82A}">
                    <a16:rowId xmlns:a16="http://schemas.microsoft.com/office/drawing/2014/main" val="47839790"/>
                  </a:ext>
                </a:extLst>
              </a:tr>
              <a:tr h="370840">
                <a:tc>
                  <a:txBody>
                    <a:bodyPr/>
                    <a:lstStyle/>
                    <a:p>
                      <a:r>
                        <a:rPr lang="en-US" altLang="zh-CN" dirty="0"/>
                        <a:t>3</a:t>
                      </a:r>
                      <a:endParaRPr lang="zh-CN" altLang="en-US" dirty="0"/>
                    </a:p>
                  </a:txBody>
                  <a:tcPr/>
                </a:tc>
                <a:tc>
                  <a:txBody>
                    <a:bodyPr/>
                    <a:lstStyle/>
                    <a:p>
                      <a:r>
                        <a:rPr lang="en-US" altLang="zh-CN" dirty="0"/>
                        <a:t>1</a:t>
                      </a:r>
                      <a:endParaRPr lang="zh-CN" altLang="en-US" dirty="0"/>
                    </a:p>
                  </a:txBody>
                  <a:tcPr/>
                </a:tc>
                <a:tc>
                  <a:txBody>
                    <a:bodyPr/>
                    <a:lstStyle/>
                    <a:p>
                      <a:r>
                        <a:rPr lang="en-US" altLang="zh-CN" dirty="0"/>
                        <a:t>1400</a:t>
                      </a:r>
                      <a:endParaRPr lang="zh-CN" altLang="en-US" dirty="0"/>
                    </a:p>
                  </a:txBody>
                  <a:tcPr/>
                </a:tc>
                <a:extLst>
                  <a:ext uri="{0D108BD9-81ED-4DB2-BD59-A6C34878D82A}">
                    <a16:rowId xmlns:a16="http://schemas.microsoft.com/office/drawing/2014/main" val="4071235826"/>
                  </a:ext>
                </a:extLst>
              </a:tr>
            </a:tbl>
          </a:graphicData>
        </a:graphic>
      </p:graphicFrame>
      <p:sp>
        <p:nvSpPr>
          <p:cNvPr id="13" name="Rectangle 3">
            <a:extLst>
              <a:ext uri="{FF2B5EF4-FFF2-40B4-BE49-F238E27FC236}">
                <a16:creationId xmlns:a16="http://schemas.microsoft.com/office/drawing/2014/main" id="{2C6352F2-3A43-40C3-BE0E-883EF1628880}"/>
              </a:ext>
            </a:extLst>
          </p:cNvPr>
          <p:cNvSpPr txBox="1">
            <a:spLocks noChangeArrowheads="1"/>
          </p:cNvSpPr>
          <p:nvPr/>
        </p:nvSpPr>
        <p:spPr>
          <a:xfrm>
            <a:off x="8636532" y="3194359"/>
            <a:ext cx="2086140" cy="4399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50000"/>
              </a:lnSpc>
              <a:buFont typeface="Wingdings" panose="05000000000000000000" pitchFamily="2" charset="2"/>
              <a:buNone/>
            </a:pPr>
            <a:r>
              <a:rPr lang="zh-CN" altLang="en-US" sz="2000" dirty="0">
                <a:latin typeface="楷体_GB2312" pitchFamily="49" charset="-122"/>
                <a:ea typeface="楷体_GB2312" pitchFamily="49" charset="-122"/>
              </a:rPr>
              <a:t>航线作为边：</a:t>
            </a:r>
          </a:p>
        </p:txBody>
      </p:sp>
    </p:spTree>
    <p:extLst>
      <p:ext uri="{BB962C8B-B14F-4D97-AF65-F5344CB8AC3E}">
        <p14:creationId xmlns:p14="http://schemas.microsoft.com/office/powerpoint/2010/main" val="403810560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D4B1EFE1-3595-42FF-9DA8-C845A3C5EB06}"/>
              </a:ext>
            </a:extLst>
          </p:cNvPr>
          <p:cNvSpPr>
            <a:spLocks noGrp="1"/>
          </p:cNvSpPr>
          <p:nvPr>
            <p:ph type="body" sz="quarter" idx="12"/>
          </p:nvPr>
        </p:nvSpPr>
        <p:spPr/>
        <p:txBody>
          <a:bodyPr/>
          <a:lstStyle/>
          <a:p>
            <a:endParaRPr lang="zh-CN" altLang="en-US"/>
          </a:p>
        </p:txBody>
      </p:sp>
      <p:sp>
        <p:nvSpPr>
          <p:cNvPr id="3" name="文本占位符 2">
            <a:extLst>
              <a:ext uri="{FF2B5EF4-FFF2-40B4-BE49-F238E27FC236}">
                <a16:creationId xmlns:a16="http://schemas.microsoft.com/office/drawing/2014/main" id="{433B7DF3-7195-41D0-9393-BBE709451317}"/>
              </a:ext>
            </a:extLst>
          </p:cNvPr>
          <p:cNvSpPr>
            <a:spLocks noGrp="1"/>
          </p:cNvSpPr>
          <p:nvPr>
            <p:ph type="body" sz="quarter" idx="13"/>
          </p:nvPr>
        </p:nvSpPr>
        <p:spPr/>
        <p:txBody>
          <a:bodyPr/>
          <a:lstStyle/>
          <a:p>
            <a:endParaRPr lang="zh-CN" altLang="en-US"/>
          </a:p>
        </p:txBody>
      </p:sp>
      <p:sp>
        <p:nvSpPr>
          <p:cNvPr id="4" name="文本占位符 3">
            <a:extLst>
              <a:ext uri="{FF2B5EF4-FFF2-40B4-BE49-F238E27FC236}">
                <a16:creationId xmlns:a16="http://schemas.microsoft.com/office/drawing/2014/main" id="{6EE47D39-47D8-4537-AD23-4A9B5216A0C1}"/>
              </a:ext>
            </a:extLst>
          </p:cNvPr>
          <p:cNvSpPr>
            <a:spLocks noGrp="1"/>
          </p:cNvSpPr>
          <p:nvPr>
            <p:ph type="body" sz="quarter" idx="14"/>
          </p:nvPr>
        </p:nvSpPr>
        <p:spPr/>
        <p:txBody>
          <a:bodyPr/>
          <a:lstStyle/>
          <a:p>
            <a:r>
              <a:rPr lang="en-US" altLang="zh-CN" dirty="0" err="1"/>
              <a:t>GraphX</a:t>
            </a:r>
            <a:r>
              <a:rPr lang="zh-CN" altLang="en-US" dirty="0"/>
              <a:t>的图操作</a:t>
            </a:r>
            <a:r>
              <a:rPr lang="en-US" altLang="zh-CN" dirty="0"/>
              <a:t>——</a:t>
            </a:r>
            <a:r>
              <a:rPr lang="zh-CN" altLang="en-US" dirty="0"/>
              <a:t>创建图</a:t>
            </a:r>
          </a:p>
        </p:txBody>
      </p:sp>
      <p:sp>
        <p:nvSpPr>
          <p:cNvPr id="5" name="文本框 99">
            <a:extLst>
              <a:ext uri="{FF2B5EF4-FFF2-40B4-BE49-F238E27FC236}">
                <a16:creationId xmlns:a16="http://schemas.microsoft.com/office/drawing/2014/main" id="{F356B273-8E8D-46F9-B464-FA49074A27D9}"/>
              </a:ext>
            </a:extLst>
          </p:cNvPr>
          <p:cNvSpPr txBox="1">
            <a:spLocks noChangeArrowheads="1"/>
          </p:cNvSpPr>
          <p:nvPr/>
        </p:nvSpPr>
        <p:spPr bwMode="auto">
          <a:xfrm>
            <a:off x="753381" y="2243592"/>
            <a:ext cx="10750097" cy="2862322"/>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altLang="zh-CN" b="1" dirty="0" err="1">
                <a:latin typeface="Calibri" panose="020F0502020204030204" pitchFamily="34" charset="0"/>
              </a:rPr>
              <a:t>scala</a:t>
            </a:r>
            <a:r>
              <a:rPr lang="en-US" altLang="zh-CN" b="1" dirty="0">
                <a:latin typeface="Calibri" panose="020F0502020204030204" pitchFamily="34" charset="0"/>
              </a:rPr>
              <a:t>&gt; import </a:t>
            </a:r>
            <a:r>
              <a:rPr lang="en-US" altLang="zh-CN" b="1" dirty="0" err="1">
                <a:latin typeface="Calibri" panose="020F0502020204030204" pitchFamily="34" charset="0"/>
              </a:rPr>
              <a:t>org.apache.spark.graphx</a:t>
            </a:r>
            <a:r>
              <a:rPr lang="en-US" altLang="zh-CN" b="1" dirty="0">
                <a:latin typeface="Calibri" panose="020F0502020204030204" pitchFamily="34" charset="0"/>
              </a:rPr>
              <a:t>._ </a:t>
            </a:r>
            <a:r>
              <a:rPr lang="en-US" altLang="zh-CN" dirty="0">
                <a:latin typeface="Calibri" panose="020F0502020204030204" pitchFamily="34" charset="0"/>
              </a:rPr>
              <a:t>//</a:t>
            </a:r>
            <a:r>
              <a:rPr lang="zh-CN" altLang="en-US" dirty="0">
                <a:latin typeface="Calibri" panose="020F0502020204030204" pitchFamily="34" charset="0"/>
              </a:rPr>
              <a:t>首先将</a:t>
            </a:r>
            <a:r>
              <a:rPr lang="en-US" altLang="zh-CN" dirty="0" err="1">
                <a:latin typeface="Calibri" panose="020F0502020204030204" pitchFamily="34" charset="0"/>
              </a:rPr>
              <a:t>GraphX</a:t>
            </a:r>
            <a:r>
              <a:rPr lang="zh-CN" altLang="en-US" dirty="0">
                <a:latin typeface="Calibri" panose="020F0502020204030204" pitchFamily="34" charset="0"/>
              </a:rPr>
              <a:t>导入</a:t>
            </a:r>
            <a:endParaRPr lang="en-US" altLang="zh-CN" dirty="0">
              <a:latin typeface="Calibri" panose="020F0502020204030204" pitchFamily="34" charset="0"/>
            </a:endParaRPr>
          </a:p>
          <a:p>
            <a:r>
              <a:rPr lang="en-US" altLang="zh-CN" b="1" dirty="0" err="1">
                <a:latin typeface="Calibri" panose="020F0502020204030204" pitchFamily="34" charset="0"/>
              </a:rPr>
              <a:t>scala</a:t>
            </a:r>
            <a:r>
              <a:rPr lang="en-US" altLang="zh-CN" b="1" dirty="0">
                <a:latin typeface="Calibri" panose="020F0502020204030204" pitchFamily="34" charset="0"/>
              </a:rPr>
              <a:t> &gt; import </a:t>
            </a:r>
            <a:r>
              <a:rPr lang="en-US" altLang="zh-CN" b="1" dirty="0" err="1">
                <a:latin typeface="Calibri" panose="020F0502020204030204" pitchFamily="34" charset="0"/>
              </a:rPr>
              <a:t>org.apache.spark.rdd.RDD</a:t>
            </a:r>
            <a:endParaRPr lang="en-US" altLang="zh-CN" b="1" dirty="0">
              <a:latin typeface="Calibri" panose="020F0502020204030204" pitchFamily="34" charset="0"/>
            </a:endParaRPr>
          </a:p>
          <a:p>
            <a:r>
              <a:rPr lang="en-US" altLang="zh-CN" b="1" dirty="0" err="1">
                <a:latin typeface="Calibri" panose="020F0502020204030204" pitchFamily="34" charset="0"/>
              </a:rPr>
              <a:t>scala</a:t>
            </a:r>
            <a:r>
              <a:rPr lang="en-US" altLang="zh-CN" b="1" dirty="0">
                <a:latin typeface="Calibri" panose="020F0502020204030204" pitchFamily="34" charset="0"/>
              </a:rPr>
              <a:t> &gt; import </a:t>
            </a:r>
            <a:r>
              <a:rPr lang="en-US" altLang="zh-CN" b="1" dirty="0" err="1">
                <a:latin typeface="Calibri" panose="020F0502020204030204" pitchFamily="34" charset="0"/>
              </a:rPr>
              <a:t>org.apache.spark.util.IntParam</a:t>
            </a:r>
            <a:endParaRPr lang="en-US" altLang="zh-CN" b="1" dirty="0">
              <a:latin typeface="Calibri" panose="020F0502020204030204" pitchFamily="34" charset="0"/>
            </a:endParaRPr>
          </a:p>
          <a:p>
            <a:r>
              <a:rPr lang="en-US" altLang="zh-CN" b="1" dirty="0" err="1">
                <a:latin typeface="Calibri" panose="020F0502020204030204" pitchFamily="34" charset="0"/>
              </a:rPr>
              <a:t>scala</a:t>
            </a:r>
            <a:r>
              <a:rPr lang="en-US" altLang="zh-CN" b="1" dirty="0">
                <a:latin typeface="Calibri" panose="020F0502020204030204" pitchFamily="34" charset="0"/>
              </a:rPr>
              <a:t> &gt; import </a:t>
            </a:r>
            <a:r>
              <a:rPr lang="en-US" altLang="zh-CN" b="1" dirty="0" err="1">
                <a:latin typeface="Calibri" panose="020F0502020204030204" pitchFamily="34" charset="0"/>
              </a:rPr>
              <a:t>org.apache.spark.graphx.util.GraphGenerators</a:t>
            </a:r>
            <a:endParaRPr lang="en-US" altLang="zh-CN" b="1" dirty="0">
              <a:latin typeface="Calibri" panose="020F0502020204030204" pitchFamily="34" charset="0"/>
            </a:endParaRPr>
          </a:p>
          <a:p>
            <a:endParaRPr lang="en-US" altLang="zh-CN" b="1" dirty="0">
              <a:latin typeface="Calibri" panose="020F0502020204030204" pitchFamily="34" charset="0"/>
            </a:endParaRPr>
          </a:p>
          <a:p>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val</a:t>
            </a:r>
            <a:r>
              <a:rPr lang="en-US" altLang="zh-CN" b="1" dirty="0">
                <a:latin typeface="Calibri" panose="020F0502020204030204" pitchFamily="34" charset="0"/>
              </a:rPr>
              <a:t> </a:t>
            </a:r>
            <a:r>
              <a:rPr lang="en-US" altLang="zh-CN" b="1" dirty="0" err="1">
                <a:latin typeface="Calibri" panose="020F0502020204030204" pitchFamily="34" charset="0"/>
              </a:rPr>
              <a:t>myVertices</a:t>
            </a:r>
            <a:r>
              <a:rPr lang="en-US" altLang="zh-CN" b="1" dirty="0">
                <a:latin typeface="Calibri" panose="020F0502020204030204" pitchFamily="34" charset="0"/>
              </a:rPr>
              <a:t> = </a:t>
            </a:r>
            <a:r>
              <a:rPr lang="en-US" altLang="zh-CN" b="1" dirty="0" err="1">
                <a:latin typeface="Calibri" panose="020F0502020204030204" pitchFamily="34" charset="0"/>
              </a:rPr>
              <a:t>sc.parallelize</a:t>
            </a:r>
            <a:r>
              <a:rPr lang="en-US" altLang="zh-CN" b="1" dirty="0">
                <a:latin typeface="Calibri" panose="020F0502020204030204" pitchFamily="34" charset="0"/>
              </a:rPr>
              <a:t>(Array((1L, (“SFO”)),(2L, (“ORD”)),(3L,(“DFW”))) ) </a:t>
            </a:r>
            <a:r>
              <a:rPr lang="en-US" altLang="zh-CN" dirty="0">
                <a:latin typeface="Calibri" panose="020F0502020204030204" pitchFamily="34" charset="0"/>
              </a:rPr>
              <a:t>//</a:t>
            </a:r>
            <a:r>
              <a:rPr lang="zh-CN" altLang="en-US" dirty="0">
                <a:latin typeface="Calibri" panose="020F0502020204030204" pitchFamily="34" charset="0"/>
              </a:rPr>
              <a:t>构造</a:t>
            </a:r>
            <a:r>
              <a:rPr lang="en-US" altLang="zh-CN" dirty="0" err="1">
                <a:latin typeface="Calibri" panose="020F0502020204030204" pitchFamily="34" charset="0"/>
              </a:rPr>
              <a:t>VertexRDD</a:t>
            </a:r>
            <a:endParaRPr lang="en-US" altLang="zh-CN" dirty="0">
              <a:latin typeface="Calibri" panose="020F0502020204030204" pitchFamily="34" charset="0"/>
            </a:endParaRPr>
          </a:p>
          <a:p>
            <a:endParaRPr lang="en-US" altLang="zh-CN" b="1" dirty="0">
              <a:latin typeface="Calibri" panose="020F0502020204030204" pitchFamily="34" charset="0"/>
            </a:endParaRPr>
          </a:p>
          <a:p>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val</a:t>
            </a:r>
            <a:r>
              <a:rPr lang="en-US" altLang="zh-CN" b="1" dirty="0">
                <a:latin typeface="Calibri" panose="020F0502020204030204" pitchFamily="34" charset="0"/>
              </a:rPr>
              <a:t> </a:t>
            </a:r>
            <a:r>
              <a:rPr lang="en-US" altLang="zh-CN" b="1" dirty="0" err="1">
                <a:latin typeface="Calibri" panose="020F0502020204030204" pitchFamily="34" charset="0"/>
              </a:rPr>
              <a:t>myEdges</a:t>
            </a:r>
            <a:r>
              <a:rPr lang="en-US" altLang="zh-CN" b="1" dirty="0">
                <a:latin typeface="Calibri" panose="020F0502020204030204" pitchFamily="34" charset="0"/>
              </a:rPr>
              <a:t> = </a:t>
            </a:r>
            <a:r>
              <a:rPr lang="en-US" altLang="zh-CN" b="1" dirty="0" err="1">
                <a:latin typeface="Calibri" panose="020F0502020204030204" pitchFamily="34" charset="0"/>
              </a:rPr>
              <a:t>sc.parallelize</a:t>
            </a:r>
            <a:r>
              <a:rPr lang="en-US" altLang="zh-CN" b="1" dirty="0">
                <a:latin typeface="Calibri" panose="020F0502020204030204" pitchFamily="34" charset="0"/>
              </a:rPr>
              <a:t>(Array(Edge(1L,2L,1800),Edge(2L,3L,800),Edge(3L,1L,1400))) </a:t>
            </a:r>
            <a:r>
              <a:rPr lang="en-US" altLang="zh-CN" dirty="0">
                <a:latin typeface="Calibri" panose="020F0502020204030204" pitchFamily="34" charset="0"/>
              </a:rPr>
              <a:t>//</a:t>
            </a:r>
            <a:r>
              <a:rPr lang="zh-CN" altLang="en-US" dirty="0">
                <a:latin typeface="Calibri" panose="020F0502020204030204" pitchFamily="34" charset="0"/>
              </a:rPr>
              <a:t>构造</a:t>
            </a:r>
            <a:r>
              <a:rPr lang="en-US" altLang="zh-CN" dirty="0" err="1">
                <a:latin typeface="Calibri" panose="020F0502020204030204" pitchFamily="34" charset="0"/>
              </a:rPr>
              <a:t>EdgeRDD</a:t>
            </a:r>
            <a:endParaRPr lang="en-US" altLang="zh-CN" dirty="0">
              <a:latin typeface="Calibri" panose="020F0502020204030204" pitchFamily="34" charset="0"/>
            </a:endParaRPr>
          </a:p>
          <a:p>
            <a:endParaRPr lang="en-US" altLang="zh-CN" b="1" dirty="0">
              <a:latin typeface="Calibri" panose="020F0502020204030204" pitchFamily="34" charset="0"/>
            </a:endParaRPr>
          </a:p>
          <a:p>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val</a:t>
            </a:r>
            <a:r>
              <a:rPr lang="en-US" altLang="zh-CN" b="1" dirty="0">
                <a:latin typeface="Calibri" panose="020F0502020204030204" pitchFamily="34" charset="0"/>
              </a:rPr>
              <a:t> </a:t>
            </a:r>
            <a:r>
              <a:rPr lang="en-US" altLang="zh-CN" b="1" dirty="0" err="1">
                <a:latin typeface="Calibri" panose="020F0502020204030204" pitchFamily="34" charset="0"/>
              </a:rPr>
              <a:t>myGraph</a:t>
            </a:r>
            <a:r>
              <a:rPr lang="en-US" altLang="zh-CN" b="1" dirty="0">
                <a:latin typeface="Calibri" panose="020F0502020204030204" pitchFamily="34" charset="0"/>
              </a:rPr>
              <a:t>=Graph(</a:t>
            </a:r>
            <a:r>
              <a:rPr lang="en-US" altLang="zh-CN" b="1" dirty="0" err="1">
                <a:latin typeface="Calibri" panose="020F0502020204030204" pitchFamily="34" charset="0"/>
              </a:rPr>
              <a:t>myVertices,myEdges</a:t>
            </a:r>
            <a:r>
              <a:rPr lang="en-US" altLang="zh-CN" b="1" dirty="0">
                <a:latin typeface="Calibri" panose="020F0502020204030204" pitchFamily="34" charset="0"/>
              </a:rPr>
              <a:t>) </a:t>
            </a:r>
            <a:r>
              <a:rPr lang="en-US" altLang="zh-CN" dirty="0">
                <a:latin typeface="Calibri" panose="020F0502020204030204" pitchFamily="34" charset="0"/>
              </a:rPr>
              <a:t>//</a:t>
            </a:r>
            <a:r>
              <a:rPr lang="zh-CN" altLang="en-US" dirty="0">
                <a:latin typeface="Calibri" panose="020F0502020204030204" pitchFamily="34" charset="0"/>
              </a:rPr>
              <a:t>构造图</a:t>
            </a:r>
            <a:r>
              <a:rPr lang="en-US" altLang="zh-CN" dirty="0">
                <a:latin typeface="Calibri" panose="020F0502020204030204" pitchFamily="34" charset="0"/>
              </a:rPr>
              <a:t>Graph[VD,ED]</a:t>
            </a:r>
          </a:p>
        </p:txBody>
      </p:sp>
      <p:sp>
        <p:nvSpPr>
          <p:cNvPr id="6" name="Rectangle 3">
            <a:extLst>
              <a:ext uri="{FF2B5EF4-FFF2-40B4-BE49-F238E27FC236}">
                <a16:creationId xmlns:a16="http://schemas.microsoft.com/office/drawing/2014/main" id="{318BE9C1-5A6F-4152-90B3-0449A3B2F0EC}"/>
              </a:ext>
            </a:extLst>
          </p:cNvPr>
          <p:cNvSpPr txBox="1">
            <a:spLocks noChangeArrowheads="1"/>
          </p:cNvSpPr>
          <p:nvPr/>
        </p:nvSpPr>
        <p:spPr>
          <a:xfrm>
            <a:off x="94959" y="930853"/>
            <a:ext cx="11854586" cy="4399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50000"/>
              </a:lnSpc>
              <a:buFont typeface="Wingdings" panose="05000000000000000000" pitchFamily="2" charset="2"/>
              <a:buNone/>
            </a:pPr>
            <a:r>
              <a:rPr lang="zh-CN" altLang="en-US" sz="2400" dirty="0">
                <a:latin typeface="楷体_GB2312" pitchFamily="49" charset="-122"/>
                <a:ea typeface="楷体_GB2312" pitchFamily="49" charset="-122"/>
              </a:rPr>
              <a:t>以机场航班的例子说明</a:t>
            </a:r>
            <a:r>
              <a:rPr lang="en-US" altLang="zh-CN" sz="2400" dirty="0" err="1">
                <a:latin typeface="楷体_GB2312" pitchFamily="49" charset="-122"/>
                <a:ea typeface="楷体_GB2312" pitchFamily="49" charset="-122"/>
              </a:rPr>
              <a:t>GraphX</a:t>
            </a:r>
            <a:r>
              <a:rPr lang="zh-CN" altLang="en-US" sz="2400" dirty="0">
                <a:latin typeface="楷体_GB2312" pitchFamily="49" charset="-122"/>
                <a:ea typeface="楷体_GB2312" pitchFamily="49" charset="-122"/>
              </a:rPr>
              <a:t>图创建和计算的操作：</a:t>
            </a:r>
          </a:p>
        </p:txBody>
      </p:sp>
    </p:spTree>
    <p:extLst>
      <p:ext uri="{BB962C8B-B14F-4D97-AF65-F5344CB8AC3E}">
        <p14:creationId xmlns:p14="http://schemas.microsoft.com/office/powerpoint/2010/main" val="29061848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6AF575E2-497C-412B-8B18-4F1797116165}"/>
              </a:ext>
            </a:extLst>
          </p:cNvPr>
          <p:cNvSpPr>
            <a:spLocks noGrp="1"/>
          </p:cNvSpPr>
          <p:nvPr>
            <p:ph type="body" sz="quarter" idx="14"/>
          </p:nvPr>
        </p:nvSpPr>
        <p:spPr/>
        <p:txBody>
          <a:bodyPr/>
          <a:lstStyle/>
          <a:p>
            <a:r>
              <a:rPr lang="en-US" altLang="zh-CN" dirty="0" err="1"/>
              <a:t>GraphX</a:t>
            </a:r>
            <a:r>
              <a:rPr lang="zh-CN" altLang="en-US" dirty="0"/>
              <a:t>的图操作</a:t>
            </a:r>
            <a:r>
              <a:rPr lang="en-US" altLang="zh-CN" dirty="0"/>
              <a:t>——</a:t>
            </a:r>
            <a:r>
              <a:rPr lang="zh-CN" altLang="en-US" dirty="0"/>
              <a:t>基本属性</a:t>
            </a:r>
          </a:p>
        </p:txBody>
      </p:sp>
      <p:sp>
        <p:nvSpPr>
          <p:cNvPr id="5" name="Rectangle 3">
            <a:extLst>
              <a:ext uri="{FF2B5EF4-FFF2-40B4-BE49-F238E27FC236}">
                <a16:creationId xmlns:a16="http://schemas.microsoft.com/office/drawing/2014/main" id="{E7EB7372-E02E-49FD-9041-89C16557CB35}"/>
              </a:ext>
            </a:extLst>
          </p:cNvPr>
          <p:cNvSpPr txBox="1">
            <a:spLocks noChangeArrowheads="1"/>
          </p:cNvSpPr>
          <p:nvPr/>
        </p:nvSpPr>
        <p:spPr>
          <a:xfrm>
            <a:off x="94959" y="930852"/>
            <a:ext cx="11854586" cy="12271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50000"/>
              </a:lnSpc>
              <a:buFont typeface="Wingdings" panose="05000000000000000000" pitchFamily="2" charset="2"/>
              <a:buNone/>
            </a:pPr>
            <a:r>
              <a:rPr lang="zh-CN" altLang="en-US" sz="2400" dirty="0">
                <a:latin typeface="楷体_GB2312" pitchFamily="49" charset="-122"/>
                <a:ea typeface="楷体_GB2312" pitchFamily="49" charset="-122"/>
              </a:rPr>
              <a:t>根据前面定义的</a:t>
            </a:r>
            <a:r>
              <a:rPr lang="en-US" altLang="zh-CN" sz="2400" dirty="0" err="1">
                <a:latin typeface="楷体_GB2312" pitchFamily="49" charset="-122"/>
                <a:ea typeface="楷体_GB2312" pitchFamily="49" charset="-122"/>
              </a:rPr>
              <a:t>myGraph</a:t>
            </a:r>
            <a:r>
              <a:rPr lang="zh-CN" altLang="en-US" sz="2400" dirty="0">
                <a:latin typeface="楷体_GB2312" pitchFamily="49" charset="-122"/>
                <a:ea typeface="楷体_GB2312" pitchFamily="49" charset="-122"/>
              </a:rPr>
              <a:t>属性图进行以下基本属性操作：</a:t>
            </a:r>
            <a:endParaRPr lang="en-US" altLang="zh-CN" sz="2400" dirty="0">
              <a:latin typeface="楷体_GB2312" pitchFamily="49" charset="-122"/>
              <a:ea typeface="楷体_GB2312" pitchFamily="49" charset="-122"/>
            </a:endParaRPr>
          </a:p>
          <a:p>
            <a:pPr marL="0" indent="0" eaLnBrk="1" hangingPunct="1">
              <a:lnSpc>
                <a:spcPct val="150000"/>
              </a:lnSpc>
              <a:buFont typeface="Wingdings" panose="05000000000000000000" pitchFamily="2" charset="2"/>
              <a:buNone/>
            </a:pPr>
            <a:r>
              <a:rPr lang="en-US" altLang="zh-CN" sz="2400" dirty="0">
                <a:latin typeface="楷体_GB2312" pitchFamily="49" charset="-122"/>
                <a:ea typeface="楷体_GB2312" pitchFamily="49" charset="-122"/>
              </a:rPr>
              <a:t>	1.</a:t>
            </a:r>
            <a:r>
              <a:rPr lang="zh-CN" altLang="en-US" sz="2400" dirty="0">
                <a:ea typeface="楷体_GB2312" pitchFamily="49" charset="-122"/>
              </a:rPr>
              <a:t>从构建的图中查看顶点集合：</a:t>
            </a:r>
            <a:endParaRPr lang="zh-CN" altLang="en-US" sz="2400" dirty="0">
              <a:latin typeface="楷体_GB2312" pitchFamily="49" charset="-122"/>
              <a:ea typeface="楷体_GB2312" pitchFamily="49" charset="-122"/>
            </a:endParaRPr>
          </a:p>
        </p:txBody>
      </p:sp>
      <p:sp>
        <p:nvSpPr>
          <p:cNvPr id="6" name="文本框 99">
            <a:extLst>
              <a:ext uri="{FF2B5EF4-FFF2-40B4-BE49-F238E27FC236}">
                <a16:creationId xmlns:a16="http://schemas.microsoft.com/office/drawing/2014/main" id="{4973E648-A682-4BBE-88F7-6742CBCDA917}"/>
              </a:ext>
            </a:extLst>
          </p:cNvPr>
          <p:cNvSpPr txBox="1">
            <a:spLocks noChangeArrowheads="1"/>
          </p:cNvSpPr>
          <p:nvPr/>
        </p:nvSpPr>
        <p:spPr bwMode="auto">
          <a:xfrm>
            <a:off x="1891030" y="2254380"/>
            <a:ext cx="7515225" cy="922338"/>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Tahoma" panose="020B0604030504040204" pitchFamily="34" charset="0"/>
                <a:ea typeface="宋体" panose="02010600030101010101" pitchFamily="2" charset="-122"/>
              </a:defRPr>
            </a:lvl1pPr>
            <a:lvl2pPr marL="742950" indent="-285750">
              <a:defRPr>
                <a:solidFill>
                  <a:schemeClr val="tx1"/>
                </a:solidFill>
                <a:latin typeface="Tahoma" panose="020B0604030504040204" pitchFamily="34" charset="0"/>
                <a:ea typeface="宋体" panose="02010600030101010101" pitchFamily="2" charset="-122"/>
              </a:defRPr>
            </a:lvl2pPr>
            <a:lvl3pPr marL="1143000" indent="-228600">
              <a:defRPr>
                <a:solidFill>
                  <a:schemeClr val="tx1"/>
                </a:solidFill>
                <a:latin typeface="Tahoma" panose="020B0604030504040204" pitchFamily="34" charset="0"/>
                <a:ea typeface="宋体" panose="02010600030101010101" pitchFamily="2" charset="-122"/>
              </a:defRPr>
            </a:lvl3pPr>
            <a:lvl4pPr marL="1600200" indent="-228600">
              <a:defRPr>
                <a:solidFill>
                  <a:schemeClr val="tx1"/>
                </a:solidFill>
                <a:latin typeface="Tahoma" panose="020B0604030504040204" pitchFamily="34" charset="0"/>
                <a:ea typeface="宋体" panose="02010600030101010101" pitchFamily="2" charset="-122"/>
              </a:defRPr>
            </a:lvl4pPr>
            <a:lvl5pPr marL="2057400" indent="-22860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myGraph.vertices.collect</a:t>
            </a:r>
            <a:endParaRPr lang="en-US" altLang="zh-CN" b="1" dirty="0">
              <a:latin typeface="Calibri" panose="020F0502020204030204" pitchFamily="34" charset="0"/>
            </a:endParaRPr>
          </a:p>
          <a:p>
            <a:pPr eaLnBrk="1" hangingPunct="1"/>
            <a:r>
              <a:rPr lang="en-US" altLang="zh-CN" dirty="0">
                <a:latin typeface="Calibri" panose="020F0502020204030204" pitchFamily="34" charset="0"/>
              </a:rPr>
              <a:t>res0: Array[(</a:t>
            </a:r>
            <a:r>
              <a:rPr lang="en-US" altLang="zh-CN" dirty="0" err="1">
                <a:latin typeface="Calibri" panose="020F0502020204030204" pitchFamily="34" charset="0"/>
              </a:rPr>
              <a:t>org.apache.spark.graphx.VertexId</a:t>
            </a:r>
            <a:r>
              <a:rPr lang="en-US" altLang="zh-CN" dirty="0">
                <a:latin typeface="Calibri" panose="020F0502020204030204" pitchFamily="34" charset="0"/>
              </a:rPr>
              <a:t>, String)] = Array((1, SFO),(2, ORD),(3,DFW))</a:t>
            </a:r>
          </a:p>
        </p:txBody>
      </p:sp>
      <p:sp>
        <p:nvSpPr>
          <p:cNvPr id="7" name="Rectangle 3">
            <a:extLst>
              <a:ext uri="{FF2B5EF4-FFF2-40B4-BE49-F238E27FC236}">
                <a16:creationId xmlns:a16="http://schemas.microsoft.com/office/drawing/2014/main" id="{82722D41-C3F1-41DB-8884-1668D3823281}"/>
              </a:ext>
            </a:extLst>
          </p:cNvPr>
          <p:cNvSpPr txBox="1">
            <a:spLocks noChangeArrowheads="1"/>
          </p:cNvSpPr>
          <p:nvPr/>
        </p:nvSpPr>
        <p:spPr>
          <a:xfrm>
            <a:off x="67525" y="3176718"/>
            <a:ext cx="11854586" cy="5870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50000"/>
              </a:lnSpc>
              <a:buFont typeface="Wingdings" panose="05000000000000000000" pitchFamily="2" charset="2"/>
              <a:buNone/>
            </a:pPr>
            <a:r>
              <a:rPr lang="en-US" altLang="zh-CN" sz="2400" dirty="0">
                <a:latin typeface="楷体_GB2312" pitchFamily="49" charset="-122"/>
                <a:ea typeface="楷体_GB2312" pitchFamily="49" charset="-122"/>
              </a:rPr>
              <a:t>	2.</a:t>
            </a:r>
            <a:r>
              <a:rPr lang="zh-CN" altLang="en-US" sz="2400" dirty="0">
                <a:ea typeface="楷体_GB2312" pitchFamily="49" charset="-122"/>
              </a:rPr>
              <a:t>从构建的图中查看边集合：</a:t>
            </a:r>
            <a:endParaRPr lang="zh-CN" altLang="en-US" sz="2400" dirty="0">
              <a:latin typeface="楷体_GB2312" pitchFamily="49" charset="-122"/>
              <a:ea typeface="楷体_GB2312" pitchFamily="49" charset="-122"/>
            </a:endParaRPr>
          </a:p>
        </p:txBody>
      </p:sp>
      <p:sp>
        <p:nvSpPr>
          <p:cNvPr id="8" name="文本框 99">
            <a:extLst>
              <a:ext uri="{FF2B5EF4-FFF2-40B4-BE49-F238E27FC236}">
                <a16:creationId xmlns:a16="http://schemas.microsoft.com/office/drawing/2014/main" id="{106E405C-2FCA-4ED0-9ED7-D7120D28BBA2}"/>
              </a:ext>
            </a:extLst>
          </p:cNvPr>
          <p:cNvSpPr txBox="1">
            <a:spLocks noChangeArrowheads="1"/>
          </p:cNvSpPr>
          <p:nvPr/>
        </p:nvSpPr>
        <p:spPr bwMode="auto">
          <a:xfrm>
            <a:off x="1891030" y="3763767"/>
            <a:ext cx="7515225" cy="92333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ahoma" panose="020B0604030504040204" pitchFamily="34" charset="0"/>
                <a:ea typeface="宋体" panose="02010600030101010101" pitchFamily="2" charset="-122"/>
              </a:defRPr>
            </a:lvl1pPr>
            <a:lvl2pPr marL="742950" indent="-285750">
              <a:defRPr>
                <a:solidFill>
                  <a:schemeClr val="tx1"/>
                </a:solidFill>
                <a:latin typeface="Tahoma" panose="020B0604030504040204" pitchFamily="34" charset="0"/>
                <a:ea typeface="宋体" panose="02010600030101010101" pitchFamily="2" charset="-122"/>
              </a:defRPr>
            </a:lvl2pPr>
            <a:lvl3pPr marL="1143000" indent="-228600">
              <a:defRPr>
                <a:solidFill>
                  <a:schemeClr val="tx1"/>
                </a:solidFill>
                <a:latin typeface="Tahoma" panose="020B0604030504040204" pitchFamily="34" charset="0"/>
                <a:ea typeface="宋体" panose="02010600030101010101" pitchFamily="2" charset="-122"/>
              </a:defRPr>
            </a:lvl3pPr>
            <a:lvl4pPr marL="1600200" indent="-228600">
              <a:defRPr>
                <a:solidFill>
                  <a:schemeClr val="tx1"/>
                </a:solidFill>
                <a:latin typeface="Tahoma" panose="020B0604030504040204" pitchFamily="34" charset="0"/>
                <a:ea typeface="宋体" panose="02010600030101010101" pitchFamily="2" charset="-122"/>
              </a:defRPr>
            </a:lvl4pPr>
            <a:lvl5pPr marL="2057400" indent="-22860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myGraph.edges.collect</a:t>
            </a:r>
            <a:endParaRPr lang="en-US" altLang="zh-CN" b="1" dirty="0">
              <a:latin typeface="Calibri" panose="020F0502020204030204" pitchFamily="34" charset="0"/>
            </a:endParaRPr>
          </a:p>
          <a:p>
            <a:pPr eaLnBrk="1" hangingPunct="1"/>
            <a:r>
              <a:rPr lang="en-US" altLang="zh-CN" dirty="0">
                <a:latin typeface="Calibri" panose="020F0502020204030204" pitchFamily="34" charset="0"/>
              </a:rPr>
              <a:t>res1: Array[</a:t>
            </a:r>
            <a:r>
              <a:rPr lang="en-US" altLang="zh-CN" dirty="0" err="1">
                <a:latin typeface="Calibri" panose="020F0502020204030204" pitchFamily="34" charset="0"/>
              </a:rPr>
              <a:t>org.apache.spark.graphx.Edge</a:t>
            </a:r>
            <a:r>
              <a:rPr lang="en-US" altLang="zh-CN" dirty="0">
                <a:latin typeface="Calibri" panose="020F0502020204030204" pitchFamily="34" charset="0"/>
              </a:rPr>
              <a:t>[Long]] = Array(Edge(1,2,1800),Edge(2,3,800),Edge(3,1,1400))</a:t>
            </a:r>
          </a:p>
        </p:txBody>
      </p:sp>
      <p:sp>
        <p:nvSpPr>
          <p:cNvPr id="9" name="Rectangle 3">
            <a:extLst>
              <a:ext uri="{FF2B5EF4-FFF2-40B4-BE49-F238E27FC236}">
                <a16:creationId xmlns:a16="http://schemas.microsoft.com/office/drawing/2014/main" id="{5B58186C-7FE2-495D-9675-9C38F5FA092B}"/>
              </a:ext>
            </a:extLst>
          </p:cNvPr>
          <p:cNvSpPr txBox="1">
            <a:spLocks noChangeArrowheads="1"/>
          </p:cNvSpPr>
          <p:nvPr/>
        </p:nvSpPr>
        <p:spPr>
          <a:xfrm>
            <a:off x="94959" y="4539591"/>
            <a:ext cx="11854586" cy="5870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50000"/>
              </a:lnSpc>
              <a:buFont typeface="Wingdings" panose="05000000000000000000" pitchFamily="2" charset="2"/>
              <a:buNone/>
            </a:pPr>
            <a:r>
              <a:rPr lang="en-US" altLang="zh-CN" sz="2400" dirty="0">
                <a:latin typeface="楷体_GB2312" pitchFamily="49" charset="-122"/>
                <a:ea typeface="楷体_GB2312" pitchFamily="49" charset="-122"/>
              </a:rPr>
              <a:t>	3.</a:t>
            </a:r>
            <a:r>
              <a:rPr lang="zh-CN" altLang="en-US" sz="2400" dirty="0">
                <a:ea typeface="楷体_GB2312" pitchFamily="49" charset="-122"/>
              </a:rPr>
              <a:t>从构建的图中查看</a:t>
            </a:r>
            <a:r>
              <a:rPr lang="en-US" altLang="zh-CN" sz="2400" dirty="0">
                <a:ea typeface="楷体_GB2312" pitchFamily="49" charset="-122"/>
              </a:rPr>
              <a:t>triplet</a:t>
            </a:r>
            <a:r>
              <a:rPr lang="zh-CN" altLang="en-US" sz="2400" dirty="0">
                <a:ea typeface="楷体_GB2312" pitchFamily="49" charset="-122"/>
              </a:rPr>
              <a:t>形式数据：</a:t>
            </a:r>
            <a:endParaRPr lang="zh-CN" altLang="en-US" sz="2400" dirty="0">
              <a:latin typeface="楷体_GB2312" pitchFamily="49" charset="-122"/>
              <a:ea typeface="楷体_GB2312" pitchFamily="49" charset="-122"/>
            </a:endParaRPr>
          </a:p>
        </p:txBody>
      </p:sp>
      <p:sp>
        <p:nvSpPr>
          <p:cNvPr id="10" name="文本框 99">
            <a:extLst>
              <a:ext uri="{FF2B5EF4-FFF2-40B4-BE49-F238E27FC236}">
                <a16:creationId xmlns:a16="http://schemas.microsoft.com/office/drawing/2014/main" id="{C7888E65-9A05-492A-B742-C83010B2E4BD}"/>
              </a:ext>
            </a:extLst>
          </p:cNvPr>
          <p:cNvSpPr txBox="1">
            <a:spLocks noChangeArrowheads="1"/>
          </p:cNvSpPr>
          <p:nvPr/>
        </p:nvSpPr>
        <p:spPr bwMode="auto">
          <a:xfrm>
            <a:off x="1891029" y="5188167"/>
            <a:ext cx="7515225" cy="92333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a:spAutoFit/>
          </a:bodyPr>
          <a:lstStyle>
            <a:lvl1pPr>
              <a:defRPr>
                <a:solidFill>
                  <a:schemeClr val="tx1"/>
                </a:solidFill>
                <a:latin typeface="Tahoma" panose="020B0604030504040204" pitchFamily="34" charset="0"/>
                <a:ea typeface="宋体" panose="02010600030101010101" pitchFamily="2" charset="-122"/>
              </a:defRPr>
            </a:lvl1pPr>
            <a:lvl2pPr marL="742950" indent="-285750">
              <a:defRPr>
                <a:solidFill>
                  <a:schemeClr val="tx1"/>
                </a:solidFill>
                <a:latin typeface="Tahoma" panose="020B0604030504040204" pitchFamily="34" charset="0"/>
                <a:ea typeface="宋体" panose="02010600030101010101" pitchFamily="2" charset="-122"/>
              </a:defRPr>
            </a:lvl2pPr>
            <a:lvl3pPr marL="1143000" indent="-228600">
              <a:defRPr>
                <a:solidFill>
                  <a:schemeClr val="tx1"/>
                </a:solidFill>
                <a:latin typeface="Tahoma" panose="020B0604030504040204" pitchFamily="34" charset="0"/>
                <a:ea typeface="宋体" panose="02010600030101010101" pitchFamily="2" charset="-122"/>
              </a:defRPr>
            </a:lvl3pPr>
            <a:lvl4pPr marL="1600200" indent="-228600">
              <a:defRPr>
                <a:solidFill>
                  <a:schemeClr val="tx1"/>
                </a:solidFill>
                <a:latin typeface="Tahoma" panose="020B0604030504040204" pitchFamily="34" charset="0"/>
                <a:ea typeface="宋体" panose="02010600030101010101" pitchFamily="2" charset="-122"/>
              </a:defRPr>
            </a:lvl4pPr>
            <a:lvl5pPr marL="2057400" indent="-22860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myGraph.triplets.collect</a:t>
            </a:r>
            <a:endParaRPr lang="en-US" altLang="zh-CN" b="1" dirty="0">
              <a:latin typeface="Calibri" panose="020F0502020204030204" pitchFamily="34" charset="0"/>
            </a:endParaRPr>
          </a:p>
          <a:p>
            <a:pPr eaLnBrk="1" hangingPunct="1"/>
            <a:r>
              <a:rPr lang="en-US" altLang="zh-CN" dirty="0">
                <a:latin typeface="Calibri" panose="020F0502020204030204" pitchFamily="34" charset="0"/>
              </a:rPr>
              <a:t>res2: Array[</a:t>
            </a:r>
            <a:r>
              <a:rPr lang="en-US" altLang="zh-CN" dirty="0" err="1">
                <a:latin typeface="Calibri" panose="020F0502020204030204" pitchFamily="34" charset="0"/>
              </a:rPr>
              <a:t>org.apache.spark.graphx.EdgeTriplet</a:t>
            </a:r>
            <a:r>
              <a:rPr lang="en-US" altLang="zh-CN" dirty="0">
                <a:latin typeface="Calibri" panose="020F0502020204030204" pitchFamily="34" charset="0"/>
              </a:rPr>
              <a:t>[</a:t>
            </a:r>
            <a:r>
              <a:rPr lang="en-US" altLang="zh-CN" dirty="0" err="1">
                <a:latin typeface="Calibri" panose="020F0502020204030204" pitchFamily="34" charset="0"/>
              </a:rPr>
              <a:t>String,Long</a:t>
            </a:r>
            <a:r>
              <a:rPr lang="en-US" altLang="zh-CN" dirty="0">
                <a:latin typeface="Calibri" panose="020F0502020204030204" pitchFamily="34" charset="0"/>
              </a:rPr>
              <a:t>]] = Array(</a:t>
            </a:r>
            <a:r>
              <a:rPr lang="nn-NO" altLang="zh-CN" dirty="0">
                <a:latin typeface="Calibri" panose="020F0502020204030204" pitchFamily="34" charset="0"/>
              </a:rPr>
              <a:t>(((1,SFO),(2,ORD),1800),((2,ORD),(3,DFW),800),((3,DFW),(1,SFO),1400))</a:t>
            </a:r>
            <a:r>
              <a:rPr lang="en-US" altLang="zh-CN" dirty="0">
                <a:latin typeface="Calibri" panose="020F0502020204030204" pitchFamily="34" charset="0"/>
              </a:rPr>
              <a:t>)</a:t>
            </a:r>
          </a:p>
        </p:txBody>
      </p:sp>
    </p:spTree>
    <p:extLst>
      <p:ext uri="{BB962C8B-B14F-4D97-AF65-F5344CB8AC3E}">
        <p14:creationId xmlns:p14="http://schemas.microsoft.com/office/powerpoint/2010/main" val="378084991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8BED49B0-4F7B-4A3F-BA7A-1DDC0520D9CF}"/>
              </a:ext>
            </a:extLst>
          </p:cNvPr>
          <p:cNvSpPr>
            <a:spLocks noGrp="1"/>
          </p:cNvSpPr>
          <p:nvPr>
            <p:ph type="body" sz="quarter" idx="12"/>
          </p:nvPr>
        </p:nvSpPr>
        <p:spPr/>
        <p:txBody>
          <a:bodyPr/>
          <a:lstStyle/>
          <a:p>
            <a:endParaRPr lang="zh-CN" altLang="en-US"/>
          </a:p>
        </p:txBody>
      </p:sp>
      <p:sp>
        <p:nvSpPr>
          <p:cNvPr id="3" name="文本占位符 2">
            <a:extLst>
              <a:ext uri="{FF2B5EF4-FFF2-40B4-BE49-F238E27FC236}">
                <a16:creationId xmlns:a16="http://schemas.microsoft.com/office/drawing/2014/main" id="{E8F5EA1E-D009-4A49-981F-18E4F7C41380}"/>
              </a:ext>
            </a:extLst>
          </p:cNvPr>
          <p:cNvSpPr>
            <a:spLocks noGrp="1"/>
          </p:cNvSpPr>
          <p:nvPr>
            <p:ph type="body" sz="quarter" idx="13"/>
          </p:nvPr>
        </p:nvSpPr>
        <p:spPr/>
        <p:txBody>
          <a:bodyPr/>
          <a:lstStyle/>
          <a:p>
            <a:endParaRPr lang="zh-CN" altLang="en-US"/>
          </a:p>
        </p:txBody>
      </p:sp>
      <p:sp>
        <p:nvSpPr>
          <p:cNvPr id="4" name="文本占位符 3">
            <a:extLst>
              <a:ext uri="{FF2B5EF4-FFF2-40B4-BE49-F238E27FC236}">
                <a16:creationId xmlns:a16="http://schemas.microsoft.com/office/drawing/2014/main" id="{6AF575E2-497C-412B-8B18-4F1797116165}"/>
              </a:ext>
            </a:extLst>
          </p:cNvPr>
          <p:cNvSpPr>
            <a:spLocks noGrp="1"/>
          </p:cNvSpPr>
          <p:nvPr>
            <p:ph type="body" sz="quarter" idx="14"/>
          </p:nvPr>
        </p:nvSpPr>
        <p:spPr/>
        <p:txBody>
          <a:bodyPr/>
          <a:lstStyle/>
          <a:p>
            <a:r>
              <a:rPr lang="en-US" altLang="zh-CN" dirty="0" err="1"/>
              <a:t>GraphX</a:t>
            </a:r>
            <a:r>
              <a:rPr lang="zh-CN" altLang="en-US" dirty="0"/>
              <a:t>的图操作</a:t>
            </a:r>
          </a:p>
        </p:txBody>
      </p:sp>
      <p:graphicFrame>
        <p:nvGraphicFramePr>
          <p:cNvPr id="5" name="对象 8">
            <a:extLst>
              <a:ext uri="{FF2B5EF4-FFF2-40B4-BE49-F238E27FC236}">
                <a16:creationId xmlns:a16="http://schemas.microsoft.com/office/drawing/2014/main" id="{83174E7B-0CA9-4EC8-B3EC-7393E0705581}"/>
              </a:ext>
            </a:extLst>
          </p:cNvPr>
          <p:cNvGraphicFramePr>
            <a:graphicFrameLocks noChangeAspect="1"/>
          </p:cNvGraphicFramePr>
          <p:nvPr>
            <p:extLst>
              <p:ext uri="{D42A27DB-BD31-4B8C-83A1-F6EECF244321}">
                <p14:modId xmlns:p14="http://schemas.microsoft.com/office/powerpoint/2010/main" val="1286195268"/>
              </p:ext>
            </p:extLst>
          </p:nvPr>
        </p:nvGraphicFramePr>
        <p:xfrm>
          <a:off x="2941066" y="969963"/>
          <a:ext cx="4473575" cy="2459037"/>
        </p:xfrm>
        <a:graphic>
          <a:graphicData uri="http://schemas.openxmlformats.org/presentationml/2006/ole">
            <mc:AlternateContent xmlns:mc="http://schemas.openxmlformats.org/markup-compatibility/2006">
              <mc:Choice xmlns:v="urn:schemas-microsoft-com:vml" Requires="v">
                <p:oleObj r:id="rId3" imgW="5578560" imgH="3057840" progId="Visio.Drawing.15">
                  <p:embed/>
                </p:oleObj>
              </mc:Choice>
              <mc:Fallback>
                <p:oleObj r:id="rId3" imgW="5578560" imgH="3057840" progId="Visio.Drawing.15">
                  <p:embed/>
                  <p:pic>
                    <p:nvPicPr>
                      <p:cNvPr id="48132" name="对象 8">
                        <a:extLst>
                          <a:ext uri="{FF2B5EF4-FFF2-40B4-BE49-F238E27FC236}">
                            <a16:creationId xmlns:a16="http://schemas.microsoft.com/office/drawing/2014/main" id="{BC60F967-B29F-4152-89CD-6FCE4B4F3EB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941066" y="969963"/>
                        <a:ext cx="4473575" cy="2459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pic>
                </p:oleObj>
              </mc:Fallback>
            </mc:AlternateContent>
          </a:graphicData>
        </a:graphic>
      </p:graphicFrame>
      <p:pic>
        <p:nvPicPr>
          <p:cNvPr id="6" name="图片 6">
            <a:extLst>
              <a:ext uri="{FF2B5EF4-FFF2-40B4-BE49-F238E27FC236}">
                <a16:creationId xmlns:a16="http://schemas.microsoft.com/office/drawing/2014/main" id="{D35658F4-6733-4115-9FA4-CE7E58AA2C6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258441" y="3833813"/>
            <a:ext cx="6407150" cy="2041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3">
            <a:extLst>
              <a:ext uri="{FF2B5EF4-FFF2-40B4-BE49-F238E27FC236}">
                <a16:creationId xmlns:a16="http://schemas.microsoft.com/office/drawing/2014/main" id="{182FEBE8-CA87-45D8-B7D8-323D66E6914E}"/>
              </a:ext>
            </a:extLst>
          </p:cNvPr>
          <p:cNvSpPr txBox="1">
            <a:spLocks noChangeArrowheads="1"/>
          </p:cNvSpPr>
          <p:nvPr/>
        </p:nvSpPr>
        <p:spPr>
          <a:xfrm>
            <a:off x="2258441" y="3270856"/>
            <a:ext cx="2086140" cy="4399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50000"/>
              </a:lnSpc>
              <a:buFont typeface="Wingdings" panose="05000000000000000000" pitchFamily="2" charset="2"/>
              <a:buNone/>
            </a:pPr>
            <a:r>
              <a:rPr lang="zh-CN" altLang="en-US" sz="2000" dirty="0">
                <a:latin typeface="楷体_GB2312" pitchFamily="49" charset="-122"/>
                <a:ea typeface="楷体_GB2312" pitchFamily="49" charset="-122"/>
              </a:rPr>
              <a:t>人员作为顶点：</a:t>
            </a:r>
          </a:p>
        </p:txBody>
      </p:sp>
      <p:sp>
        <p:nvSpPr>
          <p:cNvPr id="8" name="Rectangle 3">
            <a:extLst>
              <a:ext uri="{FF2B5EF4-FFF2-40B4-BE49-F238E27FC236}">
                <a16:creationId xmlns:a16="http://schemas.microsoft.com/office/drawing/2014/main" id="{F93C4BA5-729B-4E45-9884-D74E22B546E5}"/>
              </a:ext>
            </a:extLst>
          </p:cNvPr>
          <p:cNvSpPr txBox="1">
            <a:spLocks noChangeArrowheads="1"/>
          </p:cNvSpPr>
          <p:nvPr/>
        </p:nvSpPr>
        <p:spPr>
          <a:xfrm>
            <a:off x="5328501" y="3307497"/>
            <a:ext cx="2086140" cy="4399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50000"/>
              </a:lnSpc>
              <a:buFont typeface="Wingdings" panose="05000000000000000000" pitchFamily="2" charset="2"/>
              <a:buNone/>
            </a:pPr>
            <a:r>
              <a:rPr lang="zh-CN" altLang="en-US" sz="2000" dirty="0">
                <a:latin typeface="楷体_GB2312" pitchFamily="49" charset="-122"/>
                <a:ea typeface="楷体_GB2312" pitchFamily="49" charset="-122"/>
              </a:rPr>
              <a:t>关系作为边：</a:t>
            </a:r>
          </a:p>
        </p:txBody>
      </p:sp>
    </p:spTree>
    <p:extLst>
      <p:ext uri="{BB962C8B-B14F-4D97-AF65-F5344CB8AC3E}">
        <p14:creationId xmlns:p14="http://schemas.microsoft.com/office/powerpoint/2010/main" val="323055139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D4B1EFE1-3595-42FF-9DA8-C845A3C5EB06}"/>
              </a:ext>
            </a:extLst>
          </p:cNvPr>
          <p:cNvSpPr>
            <a:spLocks noGrp="1"/>
          </p:cNvSpPr>
          <p:nvPr>
            <p:ph type="body" sz="quarter" idx="12"/>
          </p:nvPr>
        </p:nvSpPr>
        <p:spPr/>
        <p:txBody>
          <a:bodyPr/>
          <a:lstStyle/>
          <a:p>
            <a:endParaRPr lang="zh-CN" altLang="en-US"/>
          </a:p>
        </p:txBody>
      </p:sp>
      <p:sp>
        <p:nvSpPr>
          <p:cNvPr id="3" name="文本占位符 2">
            <a:extLst>
              <a:ext uri="{FF2B5EF4-FFF2-40B4-BE49-F238E27FC236}">
                <a16:creationId xmlns:a16="http://schemas.microsoft.com/office/drawing/2014/main" id="{433B7DF3-7195-41D0-9393-BBE709451317}"/>
              </a:ext>
            </a:extLst>
          </p:cNvPr>
          <p:cNvSpPr>
            <a:spLocks noGrp="1"/>
          </p:cNvSpPr>
          <p:nvPr>
            <p:ph type="body" sz="quarter" idx="13"/>
          </p:nvPr>
        </p:nvSpPr>
        <p:spPr/>
        <p:txBody>
          <a:bodyPr/>
          <a:lstStyle/>
          <a:p>
            <a:endParaRPr lang="zh-CN" altLang="en-US"/>
          </a:p>
        </p:txBody>
      </p:sp>
      <p:sp>
        <p:nvSpPr>
          <p:cNvPr id="4" name="文本占位符 3">
            <a:extLst>
              <a:ext uri="{FF2B5EF4-FFF2-40B4-BE49-F238E27FC236}">
                <a16:creationId xmlns:a16="http://schemas.microsoft.com/office/drawing/2014/main" id="{6EE47D39-47D8-4537-AD23-4A9B5216A0C1}"/>
              </a:ext>
            </a:extLst>
          </p:cNvPr>
          <p:cNvSpPr>
            <a:spLocks noGrp="1"/>
          </p:cNvSpPr>
          <p:nvPr>
            <p:ph type="body" sz="quarter" idx="14"/>
          </p:nvPr>
        </p:nvSpPr>
        <p:spPr/>
        <p:txBody>
          <a:bodyPr/>
          <a:lstStyle/>
          <a:p>
            <a:r>
              <a:rPr lang="en-US" altLang="zh-CN" dirty="0" err="1"/>
              <a:t>GraphX</a:t>
            </a:r>
            <a:r>
              <a:rPr lang="zh-CN" altLang="en-US" dirty="0"/>
              <a:t>的图操作</a:t>
            </a:r>
            <a:r>
              <a:rPr lang="en-US" altLang="zh-CN" dirty="0"/>
              <a:t>——</a:t>
            </a:r>
            <a:r>
              <a:rPr lang="zh-CN" altLang="en-US" dirty="0"/>
              <a:t>创建图</a:t>
            </a:r>
          </a:p>
        </p:txBody>
      </p:sp>
      <p:sp>
        <p:nvSpPr>
          <p:cNvPr id="5" name="文本框 99">
            <a:extLst>
              <a:ext uri="{FF2B5EF4-FFF2-40B4-BE49-F238E27FC236}">
                <a16:creationId xmlns:a16="http://schemas.microsoft.com/office/drawing/2014/main" id="{F356B273-8E8D-46F9-B464-FA49074A27D9}"/>
              </a:ext>
            </a:extLst>
          </p:cNvPr>
          <p:cNvSpPr txBox="1">
            <a:spLocks noChangeArrowheads="1"/>
          </p:cNvSpPr>
          <p:nvPr/>
        </p:nvSpPr>
        <p:spPr bwMode="auto">
          <a:xfrm>
            <a:off x="753381" y="2243592"/>
            <a:ext cx="10750097" cy="3693319"/>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square">
            <a:spAutoFit/>
          </a:bodyPr>
          <a:lstStyle/>
          <a:p>
            <a:r>
              <a:rPr lang="en-US" altLang="zh-CN" b="1" dirty="0" err="1">
                <a:latin typeface="Calibri" panose="020F0502020204030204" pitchFamily="34" charset="0"/>
              </a:rPr>
              <a:t>scala</a:t>
            </a:r>
            <a:r>
              <a:rPr lang="en-US" altLang="zh-CN" b="1" dirty="0">
                <a:latin typeface="Calibri" panose="020F0502020204030204" pitchFamily="34" charset="0"/>
              </a:rPr>
              <a:t>&gt; import </a:t>
            </a:r>
            <a:r>
              <a:rPr lang="en-US" altLang="zh-CN" b="1" dirty="0" err="1">
                <a:latin typeface="Calibri" panose="020F0502020204030204" pitchFamily="34" charset="0"/>
              </a:rPr>
              <a:t>org.apache.spark.graphx</a:t>
            </a:r>
            <a:r>
              <a:rPr lang="en-US" altLang="zh-CN" b="1" dirty="0">
                <a:latin typeface="Calibri" panose="020F0502020204030204" pitchFamily="34" charset="0"/>
              </a:rPr>
              <a:t>._ </a:t>
            </a:r>
            <a:r>
              <a:rPr lang="en-US" altLang="zh-CN" dirty="0">
                <a:latin typeface="Calibri" panose="020F0502020204030204" pitchFamily="34" charset="0"/>
              </a:rPr>
              <a:t>//</a:t>
            </a:r>
            <a:r>
              <a:rPr lang="zh-CN" altLang="en-US" dirty="0">
                <a:latin typeface="Calibri" panose="020F0502020204030204" pitchFamily="34" charset="0"/>
              </a:rPr>
              <a:t>首先将</a:t>
            </a:r>
            <a:r>
              <a:rPr lang="en-US" altLang="zh-CN" dirty="0" err="1">
                <a:latin typeface="Calibri" panose="020F0502020204030204" pitchFamily="34" charset="0"/>
              </a:rPr>
              <a:t>GraphX</a:t>
            </a:r>
            <a:r>
              <a:rPr lang="zh-CN" altLang="en-US" dirty="0">
                <a:latin typeface="Calibri" panose="020F0502020204030204" pitchFamily="34" charset="0"/>
              </a:rPr>
              <a:t>导入</a:t>
            </a:r>
            <a:endParaRPr lang="en-US" altLang="zh-CN" dirty="0">
              <a:latin typeface="Calibri" panose="020F0502020204030204" pitchFamily="34" charset="0"/>
            </a:endParaRPr>
          </a:p>
          <a:p>
            <a:r>
              <a:rPr lang="en-US" altLang="zh-CN" b="1" dirty="0" err="1">
                <a:latin typeface="Calibri" panose="020F0502020204030204" pitchFamily="34" charset="0"/>
              </a:rPr>
              <a:t>scala</a:t>
            </a:r>
            <a:r>
              <a:rPr lang="en-US" altLang="zh-CN" b="1" dirty="0">
                <a:latin typeface="Calibri" panose="020F0502020204030204" pitchFamily="34" charset="0"/>
              </a:rPr>
              <a:t> &gt; import </a:t>
            </a:r>
            <a:r>
              <a:rPr lang="en-US" altLang="zh-CN" b="1" dirty="0" err="1">
                <a:latin typeface="Calibri" panose="020F0502020204030204" pitchFamily="34" charset="0"/>
              </a:rPr>
              <a:t>org.apache.spark.rdd.RDD</a:t>
            </a:r>
            <a:endParaRPr lang="en-US" altLang="zh-CN" b="1" dirty="0">
              <a:latin typeface="Calibri" panose="020F0502020204030204" pitchFamily="34" charset="0"/>
            </a:endParaRPr>
          </a:p>
          <a:p>
            <a:r>
              <a:rPr lang="en-US" altLang="zh-CN" b="1" dirty="0" err="1">
                <a:latin typeface="Calibri" panose="020F0502020204030204" pitchFamily="34" charset="0"/>
              </a:rPr>
              <a:t>scala</a:t>
            </a:r>
            <a:r>
              <a:rPr lang="en-US" altLang="zh-CN" b="1" dirty="0">
                <a:latin typeface="Calibri" panose="020F0502020204030204" pitchFamily="34" charset="0"/>
              </a:rPr>
              <a:t> &gt; import </a:t>
            </a:r>
            <a:r>
              <a:rPr lang="en-US" altLang="zh-CN" b="1" dirty="0" err="1">
                <a:latin typeface="Calibri" panose="020F0502020204030204" pitchFamily="34" charset="0"/>
              </a:rPr>
              <a:t>org.apache.spark.util.IntParam</a:t>
            </a:r>
            <a:endParaRPr lang="en-US" altLang="zh-CN" b="1" dirty="0">
              <a:latin typeface="Calibri" panose="020F0502020204030204" pitchFamily="34" charset="0"/>
            </a:endParaRPr>
          </a:p>
          <a:p>
            <a:r>
              <a:rPr lang="en-US" altLang="zh-CN" b="1" dirty="0" err="1">
                <a:latin typeface="Calibri" panose="020F0502020204030204" pitchFamily="34" charset="0"/>
              </a:rPr>
              <a:t>scala</a:t>
            </a:r>
            <a:r>
              <a:rPr lang="en-US" altLang="zh-CN" b="1" dirty="0">
                <a:latin typeface="Calibri" panose="020F0502020204030204" pitchFamily="34" charset="0"/>
              </a:rPr>
              <a:t> &gt; import </a:t>
            </a:r>
            <a:r>
              <a:rPr lang="en-US" altLang="zh-CN" b="1" dirty="0" err="1">
                <a:latin typeface="Calibri" panose="020F0502020204030204" pitchFamily="34" charset="0"/>
              </a:rPr>
              <a:t>org.apache.spark.graphx.util.GraphGenerators</a:t>
            </a:r>
            <a:endParaRPr lang="en-US" altLang="zh-CN" b="1" dirty="0">
              <a:latin typeface="Calibri" panose="020F0502020204030204" pitchFamily="34" charset="0"/>
            </a:endParaRPr>
          </a:p>
          <a:p>
            <a:endParaRPr lang="en-US" altLang="zh-CN" b="1" dirty="0">
              <a:latin typeface="Calibri" panose="020F0502020204030204" pitchFamily="34" charset="0"/>
            </a:endParaRPr>
          </a:p>
          <a:p>
            <a:pPr eaLnBrk="1" hangingPunct="1"/>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val</a:t>
            </a:r>
            <a:r>
              <a:rPr lang="en-US" altLang="zh-CN" b="1" dirty="0">
                <a:latin typeface="Calibri" panose="020F0502020204030204" pitchFamily="34" charset="0"/>
              </a:rPr>
              <a:t> </a:t>
            </a:r>
            <a:r>
              <a:rPr lang="en-US" altLang="zh-CN" b="1" dirty="0" err="1">
                <a:latin typeface="Calibri" panose="020F0502020204030204" pitchFamily="34" charset="0"/>
              </a:rPr>
              <a:t>myVertices</a:t>
            </a:r>
            <a:r>
              <a:rPr lang="en-US" altLang="zh-CN" b="1" dirty="0">
                <a:latin typeface="Calibri" panose="020F0502020204030204" pitchFamily="34" charset="0"/>
              </a:rPr>
              <a:t> = </a:t>
            </a:r>
            <a:r>
              <a:rPr lang="en-US" altLang="zh-CN" b="1" dirty="0" err="1">
                <a:latin typeface="Calibri" panose="020F0502020204030204" pitchFamily="34" charset="0"/>
              </a:rPr>
              <a:t>sc.parallelize</a:t>
            </a:r>
            <a:r>
              <a:rPr lang="en-US" altLang="zh-CN" b="1" dirty="0">
                <a:latin typeface="Calibri" panose="020F0502020204030204" pitchFamily="34" charset="0"/>
              </a:rPr>
              <a:t>(Array((1L,"Tom"),(2L,"Marry"),(3L,"Jack"),(4L,"Cody"),(5L,"Adam"),(6L,"Bob"))) </a:t>
            </a:r>
            <a:r>
              <a:rPr lang="en-US" altLang="zh-CN" dirty="0">
                <a:latin typeface="Calibri" panose="020F0502020204030204" pitchFamily="34" charset="0"/>
              </a:rPr>
              <a:t>//</a:t>
            </a:r>
            <a:r>
              <a:rPr lang="zh-CN" altLang="en-US" dirty="0">
                <a:latin typeface="Calibri" panose="020F0502020204030204" pitchFamily="34" charset="0"/>
              </a:rPr>
              <a:t>构造</a:t>
            </a:r>
            <a:r>
              <a:rPr lang="en-US" altLang="zh-CN" dirty="0" err="1">
                <a:latin typeface="Calibri" panose="020F0502020204030204" pitchFamily="34" charset="0"/>
              </a:rPr>
              <a:t>VertexRDD</a:t>
            </a:r>
            <a:endParaRPr lang="en-US" altLang="zh-CN" dirty="0">
              <a:latin typeface="Calibri" panose="020F0502020204030204" pitchFamily="34" charset="0"/>
            </a:endParaRPr>
          </a:p>
          <a:p>
            <a:pPr eaLnBrk="1" hangingPunct="1"/>
            <a:endParaRPr lang="en-US" altLang="zh-CN" b="1" dirty="0">
              <a:latin typeface="Calibri" panose="020F0502020204030204" pitchFamily="34" charset="0"/>
            </a:endParaRPr>
          </a:p>
          <a:p>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val</a:t>
            </a:r>
            <a:r>
              <a:rPr lang="en-US" altLang="zh-CN" b="1" dirty="0">
                <a:latin typeface="Calibri" panose="020F0502020204030204" pitchFamily="34" charset="0"/>
              </a:rPr>
              <a:t> </a:t>
            </a:r>
            <a:r>
              <a:rPr lang="en-US" altLang="zh-CN" b="1" dirty="0" err="1">
                <a:latin typeface="Calibri" panose="020F0502020204030204" pitchFamily="34" charset="0"/>
              </a:rPr>
              <a:t>myEdges</a:t>
            </a:r>
            <a:r>
              <a:rPr lang="en-US" altLang="zh-CN" b="1" dirty="0">
                <a:latin typeface="Calibri" panose="020F0502020204030204" pitchFamily="34" charset="0"/>
              </a:rPr>
              <a:t> = </a:t>
            </a:r>
            <a:r>
              <a:rPr lang="en-US" altLang="zh-CN" b="1" dirty="0" err="1">
                <a:latin typeface="Calibri" panose="020F0502020204030204" pitchFamily="34" charset="0"/>
              </a:rPr>
              <a:t>sc.parallelize</a:t>
            </a:r>
            <a:r>
              <a:rPr lang="en-US" altLang="zh-CN" b="1" dirty="0">
                <a:latin typeface="Calibri" panose="020F0502020204030204" pitchFamily="34" charset="0"/>
              </a:rPr>
              <a:t>(Array(Edge(1L,2L,"Colleague"),Edge(2L,3L,"Child"),Edge(2L,4L,"Child"),Edge(4L,5L,"Colleague"),Edge(4L,6L,"Colleague"),Edge(5L,6L,"Friend"))) </a:t>
            </a:r>
            <a:r>
              <a:rPr lang="en-US" altLang="zh-CN" dirty="0">
                <a:latin typeface="Calibri" panose="020F0502020204030204" pitchFamily="34" charset="0"/>
              </a:rPr>
              <a:t>//</a:t>
            </a:r>
            <a:r>
              <a:rPr lang="zh-CN" altLang="en-US" dirty="0">
                <a:latin typeface="Calibri" panose="020F0502020204030204" pitchFamily="34" charset="0"/>
              </a:rPr>
              <a:t>构造</a:t>
            </a:r>
            <a:r>
              <a:rPr lang="en-US" altLang="zh-CN" dirty="0" err="1">
                <a:latin typeface="Calibri" panose="020F0502020204030204" pitchFamily="34" charset="0"/>
              </a:rPr>
              <a:t>EdgeRDD</a:t>
            </a:r>
            <a:r>
              <a:rPr lang="en-US" altLang="zh-CN" dirty="0">
                <a:latin typeface="Calibri" panose="020F0502020204030204" pitchFamily="34" charset="0"/>
              </a:rPr>
              <a:t>,</a:t>
            </a:r>
            <a:r>
              <a:rPr lang="en-US" altLang="zh-CN" b="0" i="0" dirty="0">
                <a:solidFill>
                  <a:srgbClr val="404040"/>
                </a:solidFill>
                <a:effectLst/>
                <a:latin typeface="-apple-system"/>
              </a:rPr>
              <a:t> [</a:t>
            </a:r>
            <a:r>
              <a:rPr lang="en-US" altLang="zh-CN" b="0" i="0" dirty="0" err="1">
                <a:solidFill>
                  <a:srgbClr val="404040"/>
                </a:solidFill>
                <a:effectLst/>
                <a:latin typeface="-apple-system"/>
              </a:rPr>
              <a:t>src</a:t>
            </a:r>
            <a:r>
              <a:rPr lang="en-US" altLang="zh-CN" b="0" i="0" dirty="0">
                <a:solidFill>
                  <a:srgbClr val="404040"/>
                </a:solidFill>
                <a:effectLst/>
                <a:latin typeface="-apple-system"/>
              </a:rPr>
              <a:t> id, </a:t>
            </a:r>
            <a:r>
              <a:rPr lang="en-US" altLang="zh-CN" b="0" i="0" dirty="0" err="1">
                <a:solidFill>
                  <a:srgbClr val="404040"/>
                </a:solidFill>
                <a:effectLst/>
                <a:latin typeface="-apple-system"/>
              </a:rPr>
              <a:t>dest</a:t>
            </a:r>
            <a:r>
              <a:rPr lang="en-US" altLang="zh-CN" b="0" i="0" dirty="0">
                <a:solidFill>
                  <a:srgbClr val="404040"/>
                </a:solidFill>
                <a:effectLst/>
                <a:latin typeface="-apple-system"/>
              </a:rPr>
              <a:t> id, connection]</a:t>
            </a:r>
            <a:endParaRPr lang="en-US" altLang="zh-CN" dirty="0">
              <a:latin typeface="Calibri" panose="020F0502020204030204" pitchFamily="34" charset="0"/>
            </a:endParaRPr>
          </a:p>
          <a:p>
            <a:endParaRPr lang="en-US" altLang="zh-CN" b="1" dirty="0">
              <a:latin typeface="Calibri" panose="020F0502020204030204" pitchFamily="34" charset="0"/>
            </a:endParaRPr>
          </a:p>
          <a:p>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val</a:t>
            </a:r>
            <a:r>
              <a:rPr lang="en-US" altLang="zh-CN" b="1" dirty="0">
                <a:latin typeface="Calibri" panose="020F0502020204030204" pitchFamily="34" charset="0"/>
              </a:rPr>
              <a:t> </a:t>
            </a:r>
            <a:r>
              <a:rPr lang="en-US" altLang="zh-CN" b="1" dirty="0" err="1">
                <a:latin typeface="Calibri" panose="020F0502020204030204" pitchFamily="34" charset="0"/>
              </a:rPr>
              <a:t>myGraph</a:t>
            </a:r>
            <a:r>
              <a:rPr lang="en-US" altLang="zh-CN" b="1" dirty="0">
                <a:latin typeface="Calibri" panose="020F0502020204030204" pitchFamily="34" charset="0"/>
              </a:rPr>
              <a:t>=Graph(</a:t>
            </a:r>
            <a:r>
              <a:rPr lang="en-US" altLang="zh-CN" b="1" dirty="0" err="1">
                <a:latin typeface="Calibri" panose="020F0502020204030204" pitchFamily="34" charset="0"/>
              </a:rPr>
              <a:t>myVertices,myEdges</a:t>
            </a:r>
            <a:r>
              <a:rPr lang="en-US" altLang="zh-CN" b="1" dirty="0">
                <a:latin typeface="Calibri" panose="020F0502020204030204" pitchFamily="34" charset="0"/>
              </a:rPr>
              <a:t>) </a:t>
            </a:r>
            <a:r>
              <a:rPr lang="en-US" altLang="zh-CN" dirty="0">
                <a:latin typeface="Calibri" panose="020F0502020204030204" pitchFamily="34" charset="0"/>
              </a:rPr>
              <a:t>//</a:t>
            </a:r>
            <a:r>
              <a:rPr lang="zh-CN" altLang="en-US" dirty="0">
                <a:latin typeface="Calibri" panose="020F0502020204030204" pitchFamily="34" charset="0"/>
              </a:rPr>
              <a:t>构造图</a:t>
            </a:r>
            <a:r>
              <a:rPr lang="en-US" altLang="zh-CN" dirty="0">
                <a:latin typeface="Calibri" panose="020F0502020204030204" pitchFamily="34" charset="0"/>
              </a:rPr>
              <a:t>Graph[VD,ED]</a:t>
            </a:r>
          </a:p>
        </p:txBody>
      </p:sp>
      <p:sp>
        <p:nvSpPr>
          <p:cNvPr id="6" name="Rectangle 3">
            <a:extLst>
              <a:ext uri="{FF2B5EF4-FFF2-40B4-BE49-F238E27FC236}">
                <a16:creationId xmlns:a16="http://schemas.microsoft.com/office/drawing/2014/main" id="{318BE9C1-5A6F-4152-90B3-0449A3B2F0EC}"/>
              </a:ext>
            </a:extLst>
          </p:cNvPr>
          <p:cNvSpPr txBox="1">
            <a:spLocks noChangeArrowheads="1"/>
          </p:cNvSpPr>
          <p:nvPr/>
        </p:nvSpPr>
        <p:spPr>
          <a:xfrm>
            <a:off x="94959" y="930853"/>
            <a:ext cx="11854586" cy="43992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50000"/>
              </a:lnSpc>
              <a:buFont typeface="Wingdings" panose="05000000000000000000" pitchFamily="2" charset="2"/>
              <a:buNone/>
            </a:pPr>
            <a:r>
              <a:rPr lang="zh-CN" altLang="en-US" sz="2400" dirty="0">
                <a:latin typeface="楷体_GB2312" pitchFamily="49" charset="-122"/>
                <a:ea typeface="楷体_GB2312" pitchFamily="49" charset="-122"/>
              </a:rPr>
              <a:t>以人员关系的例子说明</a:t>
            </a:r>
            <a:r>
              <a:rPr lang="en-US" altLang="zh-CN" sz="2400" dirty="0" err="1">
                <a:latin typeface="楷体_GB2312" pitchFamily="49" charset="-122"/>
                <a:ea typeface="楷体_GB2312" pitchFamily="49" charset="-122"/>
              </a:rPr>
              <a:t>GraphX</a:t>
            </a:r>
            <a:r>
              <a:rPr lang="zh-CN" altLang="en-US" sz="2400" dirty="0">
                <a:latin typeface="楷体_GB2312" pitchFamily="49" charset="-122"/>
                <a:ea typeface="楷体_GB2312" pitchFamily="49" charset="-122"/>
              </a:rPr>
              <a:t>图创建和计算的操作：</a:t>
            </a:r>
          </a:p>
        </p:txBody>
      </p:sp>
    </p:spTree>
    <p:extLst>
      <p:ext uri="{BB962C8B-B14F-4D97-AF65-F5344CB8AC3E}">
        <p14:creationId xmlns:p14="http://schemas.microsoft.com/office/powerpoint/2010/main" val="384587315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6AF575E2-497C-412B-8B18-4F1797116165}"/>
              </a:ext>
            </a:extLst>
          </p:cNvPr>
          <p:cNvSpPr>
            <a:spLocks noGrp="1"/>
          </p:cNvSpPr>
          <p:nvPr>
            <p:ph type="body" sz="quarter" idx="14"/>
          </p:nvPr>
        </p:nvSpPr>
        <p:spPr/>
        <p:txBody>
          <a:bodyPr/>
          <a:lstStyle/>
          <a:p>
            <a:r>
              <a:rPr lang="en-US" altLang="zh-CN" dirty="0" err="1"/>
              <a:t>GraphX</a:t>
            </a:r>
            <a:r>
              <a:rPr lang="zh-CN" altLang="en-US" dirty="0"/>
              <a:t>的图操作</a:t>
            </a:r>
            <a:r>
              <a:rPr lang="en-US" altLang="zh-CN" dirty="0"/>
              <a:t>——</a:t>
            </a:r>
            <a:r>
              <a:rPr lang="zh-CN" altLang="en-US" dirty="0"/>
              <a:t>基本属性</a:t>
            </a:r>
          </a:p>
        </p:txBody>
      </p:sp>
      <p:sp>
        <p:nvSpPr>
          <p:cNvPr id="5" name="Rectangle 3">
            <a:extLst>
              <a:ext uri="{FF2B5EF4-FFF2-40B4-BE49-F238E27FC236}">
                <a16:creationId xmlns:a16="http://schemas.microsoft.com/office/drawing/2014/main" id="{E7EB7372-E02E-49FD-9041-89C16557CB35}"/>
              </a:ext>
            </a:extLst>
          </p:cNvPr>
          <p:cNvSpPr txBox="1">
            <a:spLocks noChangeArrowheads="1"/>
          </p:cNvSpPr>
          <p:nvPr/>
        </p:nvSpPr>
        <p:spPr>
          <a:xfrm>
            <a:off x="94959" y="930852"/>
            <a:ext cx="11854586" cy="122713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50000"/>
              </a:lnSpc>
              <a:buFont typeface="Wingdings" panose="05000000000000000000" pitchFamily="2" charset="2"/>
              <a:buNone/>
            </a:pPr>
            <a:r>
              <a:rPr lang="zh-CN" altLang="en-US" sz="2400" dirty="0">
                <a:latin typeface="楷体_GB2312" pitchFamily="49" charset="-122"/>
                <a:ea typeface="楷体_GB2312" pitchFamily="49" charset="-122"/>
              </a:rPr>
              <a:t>根据前面定义的</a:t>
            </a:r>
            <a:r>
              <a:rPr lang="en-US" altLang="zh-CN" sz="2400" dirty="0" err="1">
                <a:latin typeface="楷体_GB2312" pitchFamily="49" charset="-122"/>
                <a:ea typeface="楷体_GB2312" pitchFamily="49" charset="-122"/>
              </a:rPr>
              <a:t>myGraph</a:t>
            </a:r>
            <a:r>
              <a:rPr lang="zh-CN" altLang="en-US" sz="2400" dirty="0">
                <a:latin typeface="楷体_GB2312" pitchFamily="49" charset="-122"/>
                <a:ea typeface="楷体_GB2312" pitchFamily="49" charset="-122"/>
              </a:rPr>
              <a:t>属性图进行以下基本属性操作：</a:t>
            </a:r>
            <a:endParaRPr lang="en-US" altLang="zh-CN" sz="2400" dirty="0">
              <a:latin typeface="楷体_GB2312" pitchFamily="49" charset="-122"/>
              <a:ea typeface="楷体_GB2312" pitchFamily="49" charset="-122"/>
            </a:endParaRPr>
          </a:p>
          <a:p>
            <a:pPr marL="0" indent="0" eaLnBrk="1" hangingPunct="1">
              <a:lnSpc>
                <a:spcPct val="150000"/>
              </a:lnSpc>
              <a:buFont typeface="Wingdings" panose="05000000000000000000" pitchFamily="2" charset="2"/>
              <a:buNone/>
            </a:pPr>
            <a:r>
              <a:rPr lang="en-US" altLang="zh-CN" sz="2400" dirty="0">
                <a:latin typeface="楷体_GB2312" pitchFamily="49" charset="-122"/>
                <a:ea typeface="楷体_GB2312" pitchFamily="49" charset="-122"/>
              </a:rPr>
              <a:t>	1.</a:t>
            </a:r>
            <a:r>
              <a:rPr lang="zh-CN" altLang="en-US" sz="2400" dirty="0">
                <a:ea typeface="楷体_GB2312" pitchFamily="49" charset="-122"/>
              </a:rPr>
              <a:t>从构建的图中查看顶点集合：</a:t>
            </a:r>
            <a:endParaRPr lang="zh-CN" altLang="en-US" sz="2400" dirty="0">
              <a:latin typeface="楷体_GB2312" pitchFamily="49" charset="-122"/>
              <a:ea typeface="楷体_GB2312" pitchFamily="49" charset="-122"/>
            </a:endParaRPr>
          </a:p>
        </p:txBody>
      </p:sp>
      <p:sp>
        <p:nvSpPr>
          <p:cNvPr id="6" name="文本框 99">
            <a:extLst>
              <a:ext uri="{FF2B5EF4-FFF2-40B4-BE49-F238E27FC236}">
                <a16:creationId xmlns:a16="http://schemas.microsoft.com/office/drawing/2014/main" id="{4973E648-A682-4BBE-88F7-6742CBCDA917}"/>
              </a:ext>
            </a:extLst>
          </p:cNvPr>
          <p:cNvSpPr txBox="1">
            <a:spLocks noChangeArrowheads="1"/>
          </p:cNvSpPr>
          <p:nvPr/>
        </p:nvSpPr>
        <p:spPr bwMode="auto">
          <a:xfrm>
            <a:off x="1891030" y="2254380"/>
            <a:ext cx="9435338" cy="922338"/>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Tahoma" panose="020B0604030504040204" pitchFamily="34" charset="0"/>
                <a:ea typeface="宋体" panose="02010600030101010101" pitchFamily="2" charset="-122"/>
              </a:defRPr>
            </a:lvl1pPr>
            <a:lvl2pPr marL="742950" indent="-285750">
              <a:defRPr>
                <a:solidFill>
                  <a:schemeClr val="tx1"/>
                </a:solidFill>
                <a:latin typeface="Tahoma" panose="020B0604030504040204" pitchFamily="34" charset="0"/>
                <a:ea typeface="宋体" panose="02010600030101010101" pitchFamily="2" charset="-122"/>
              </a:defRPr>
            </a:lvl2pPr>
            <a:lvl3pPr marL="1143000" indent="-228600">
              <a:defRPr>
                <a:solidFill>
                  <a:schemeClr val="tx1"/>
                </a:solidFill>
                <a:latin typeface="Tahoma" panose="020B0604030504040204" pitchFamily="34" charset="0"/>
                <a:ea typeface="宋体" panose="02010600030101010101" pitchFamily="2" charset="-122"/>
              </a:defRPr>
            </a:lvl3pPr>
            <a:lvl4pPr marL="1600200" indent="-228600">
              <a:defRPr>
                <a:solidFill>
                  <a:schemeClr val="tx1"/>
                </a:solidFill>
                <a:latin typeface="Tahoma" panose="020B0604030504040204" pitchFamily="34" charset="0"/>
                <a:ea typeface="宋体" panose="02010600030101010101" pitchFamily="2" charset="-122"/>
              </a:defRPr>
            </a:lvl4pPr>
            <a:lvl5pPr marL="2057400" indent="-22860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myGraph.vertices.collect</a:t>
            </a:r>
            <a:endParaRPr lang="en-US" altLang="zh-CN" b="1" dirty="0">
              <a:latin typeface="Calibri" panose="020F0502020204030204" pitchFamily="34" charset="0"/>
            </a:endParaRPr>
          </a:p>
          <a:p>
            <a:pPr eaLnBrk="1" hangingPunct="1"/>
            <a:r>
              <a:rPr lang="en-US" altLang="zh-CN" dirty="0">
                <a:latin typeface="Calibri" panose="020F0502020204030204" pitchFamily="34" charset="0"/>
              </a:rPr>
              <a:t>res0: Array[(</a:t>
            </a:r>
            <a:r>
              <a:rPr lang="en-US" altLang="zh-CN" dirty="0" err="1">
                <a:latin typeface="Calibri" panose="020F0502020204030204" pitchFamily="34" charset="0"/>
              </a:rPr>
              <a:t>org.apache.spark.graphx.VertexId</a:t>
            </a:r>
            <a:r>
              <a:rPr lang="en-US" altLang="zh-CN" dirty="0">
                <a:latin typeface="Calibri" panose="020F0502020204030204" pitchFamily="34" charset="0"/>
              </a:rPr>
              <a:t>, String)] = Array((1,Tom), (2,Marry), (3,Jack), (4,Cody), (5,Adam), (6,Bob))</a:t>
            </a:r>
          </a:p>
        </p:txBody>
      </p:sp>
      <p:sp>
        <p:nvSpPr>
          <p:cNvPr id="7" name="Rectangle 3">
            <a:extLst>
              <a:ext uri="{FF2B5EF4-FFF2-40B4-BE49-F238E27FC236}">
                <a16:creationId xmlns:a16="http://schemas.microsoft.com/office/drawing/2014/main" id="{82722D41-C3F1-41DB-8884-1668D3823281}"/>
              </a:ext>
            </a:extLst>
          </p:cNvPr>
          <p:cNvSpPr txBox="1">
            <a:spLocks noChangeArrowheads="1"/>
          </p:cNvSpPr>
          <p:nvPr/>
        </p:nvSpPr>
        <p:spPr>
          <a:xfrm>
            <a:off x="67525" y="3176718"/>
            <a:ext cx="11854586" cy="5870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50000"/>
              </a:lnSpc>
              <a:buFont typeface="Wingdings" panose="05000000000000000000" pitchFamily="2" charset="2"/>
              <a:buNone/>
            </a:pPr>
            <a:r>
              <a:rPr lang="en-US" altLang="zh-CN" sz="2400" dirty="0">
                <a:latin typeface="楷体_GB2312" pitchFamily="49" charset="-122"/>
                <a:ea typeface="楷体_GB2312" pitchFamily="49" charset="-122"/>
              </a:rPr>
              <a:t>	2.</a:t>
            </a:r>
            <a:r>
              <a:rPr lang="zh-CN" altLang="en-US" sz="2400" dirty="0">
                <a:ea typeface="楷体_GB2312" pitchFamily="49" charset="-122"/>
              </a:rPr>
              <a:t>从构建的图中查看边集合：</a:t>
            </a:r>
            <a:endParaRPr lang="zh-CN" altLang="en-US" sz="2400" dirty="0">
              <a:latin typeface="楷体_GB2312" pitchFamily="49" charset="-122"/>
              <a:ea typeface="楷体_GB2312" pitchFamily="49" charset="-122"/>
            </a:endParaRPr>
          </a:p>
        </p:txBody>
      </p:sp>
      <p:sp>
        <p:nvSpPr>
          <p:cNvPr id="8" name="文本框 99">
            <a:extLst>
              <a:ext uri="{FF2B5EF4-FFF2-40B4-BE49-F238E27FC236}">
                <a16:creationId xmlns:a16="http://schemas.microsoft.com/office/drawing/2014/main" id="{106E405C-2FCA-4ED0-9ED7-D7120D28BBA2}"/>
              </a:ext>
            </a:extLst>
          </p:cNvPr>
          <p:cNvSpPr txBox="1">
            <a:spLocks noChangeArrowheads="1"/>
          </p:cNvSpPr>
          <p:nvPr/>
        </p:nvSpPr>
        <p:spPr bwMode="auto">
          <a:xfrm>
            <a:off x="1891030" y="3763767"/>
            <a:ext cx="9435338" cy="923330"/>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Tahoma" panose="020B0604030504040204" pitchFamily="34" charset="0"/>
                <a:ea typeface="宋体" panose="02010600030101010101" pitchFamily="2" charset="-122"/>
              </a:defRPr>
            </a:lvl1pPr>
            <a:lvl2pPr marL="742950" indent="-285750">
              <a:defRPr>
                <a:solidFill>
                  <a:schemeClr val="tx1"/>
                </a:solidFill>
                <a:latin typeface="Tahoma" panose="020B0604030504040204" pitchFamily="34" charset="0"/>
                <a:ea typeface="宋体" panose="02010600030101010101" pitchFamily="2" charset="-122"/>
              </a:defRPr>
            </a:lvl2pPr>
            <a:lvl3pPr marL="1143000" indent="-228600">
              <a:defRPr>
                <a:solidFill>
                  <a:schemeClr val="tx1"/>
                </a:solidFill>
                <a:latin typeface="Tahoma" panose="020B0604030504040204" pitchFamily="34" charset="0"/>
                <a:ea typeface="宋体" panose="02010600030101010101" pitchFamily="2" charset="-122"/>
              </a:defRPr>
            </a:lvl3pPr>
            <a:lvl4pPr marL="1600200" indent="-228600">
              <a:defRPr>
                <a:solidFill>
                  <a:schemeClr val="tx1"/>
                </a:solidFill>
                <a:latin typeface="Tahoma" panose="020B0604030504040204" pitchFamily="34" charset="0"/>
                <a:ea typeface="宋体" panose="02010600030101010101" pitchFamily="2" charset="-122"/>
              </a:defRPr>
            </a:lvl4pPr>
            <a:lvl5pPr marL="2057400" indent="-22860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myGraph.edges.collect</a:t>
            </a:r>
            <a:endParaRPr lang="en-US" altLang="zh-CN" b="1" dirty="0">
              <a:latin typeface="Calibri" panose="020F0502020204030204" pitchFamily="34" charset="0"/>
            </a:endParaRPr>
          </a:p>
          <a:p>
            <a:pPr eaLnBrk="1" hangingPunct="1"/>
            <a:r>
              <a:rPr lang="en-US" altLang="zh-CN" dirty="0">
                <a:latin typeface="Calibri" panose="020F0502020204030204" pitchFamily="34" charset="0"/>
              </a:rPr>
              <a:t>res1: Array[</a:t>
            </a:r>
            <a:r>
              <a:rPr lang="en-US" altLang="zh-CN" dirty="0" err="1">
                <a:latin typeface="Calibri" panose="020F0502020204030204" pitchFamily="34" charset="0"/>
              </a:rPr>
              <a:t>org.apache.spark.graphx.Edge</a:t>
            </a:r>
            <a:r>
              <a:rPr lang="en-US" altLang="zh-CN" dirty="0">
                <a:latin typeface="Calibri" panose="020F0502020204030204" pitchFamily="34" charset="0"/>
              </a:rPr>
              <a:t>[String]] = Array(Edge(1,2,Colleague), Edge(2,3,Child), Edge(2,4,Child), Edge(4,5,Colleague), Edge(4,6,Colleague), Edge(5,6,Friend))</a:t>
            </a:r>
          </a:p>
        </p:txBody>
      </p:sp>
      <p:sp>
        <p:nvSpPr>
          <p:cNvPr id="9" name="Rectangle 3">
            <a:extLst>
              <a:ext uri="{FF2B5EF4-FFF2-40B4-BE49-F238E27FC236}">
                <a16:creationId xmlns:a16="http://schemas.microsoft.com/office/drawing/2014/main" id="{5B58186C-7FE2-495D-9675-9C38F5FA092B}"/>
              </a:ext>
            </a:extLst>
          </p:cNvPr>
          <p:cNvSpPr txBox="1">
            <a:spLocks noChangeArrowheads="1"/>
          </p:cNvSpPr>
          <p:nvPr/>
        </p:nvSpPr>
        <p:spPr>
          <a:xfrm>
            <a:off x="94959" y="4539591"/>
            <a:ext cx="11854586" cy="587049"/>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50000"/>
              </a:lnSpc>
              <a:buFont typeface="Wingdings" panose="05000000000000000000" pitchFamily="2" charset="2"/>
              <a:buNone/>
            </a:pPr>
            <a:r>
              <a:rPr lang="en-US" altLang="zh-CN" sz="2400" dirty="0">
                <a:latin typeface="楷体_GB2312" pitchFamily="49" charset="-122"/>
                <a:ea typeface="楷体_GB2312" pitchFamily="49" charset="-122"/>
              </a:rPr>
              <a:t>	3.</a:t>
            </a:r>
            <a:r>
              <a:rPr lang="zh-CN" altLang="en-US" sz="2400" dirty="0">
                <a:ea typeface="楷体_GB2312" pitchFamily="49" charset="-122"/>
              </a:rPr>
              <a:t>从构建的图中查看</a:t>
            </a:r>
            <a:r>
              <a:rPr lang="en-US" altLang="zh-CN" sz="2400" dirty="0">
                <a:ea typeface="楷体_GB2312" pitchFamily="49" charset="-122"/>
              </a:rPr>
              <a:t>triplet</a:t>
            </a:r>
            <a:r>
              <a:rPr lang="zh-CN" altLang="en-US" sz="2400" dirty="0">
                <a:ea typeface="楷体_GB2312" pitchFamily="49" charset="-122"/>
              </a:rPr>
              <a:t>形式数据：</a:t>
            </a:r>
            <a:endParaRPr lang="zh-CN" altLang="en-US" sz="2400" dirty="0">
              <a:latin typeface="楷体_GB2312" pitchFamily="49" charset="-122"/>
              <a:ea typeface="楷体_GB2312" pitchFamily="49" charset="-122"/>
            </a:endParaRPr>
          </a:p>
        </p:txBody>
      </p:sp>
      <p:sp>
        <p:nvSpPr>
          <p:cNvPr id="10" name="文本框 99">
            <a:extLst>
              <a:ext uri="{FF2B5EF4-FFF2-40B4-BE49-F238E27FC236}">
                <a16:creationId xmlns:a16="http://schemas.microsoft.com/office/drawing/2014/main" id="{C7888E65-9A05-492A-B742-C83010B2E4BD}"/>
              </a:ext>
            </a:extLst>
          </p:cNvPr>
          <p:cNvSpPr txBox="1">
            <a:spLocks noChangeArrowheads="1"/>
          </p:cNvSpPr>
          <p:nvPr/>
        </p:nvSpPr>
        <p:spPr bwMode="auto">
          <a:xfrm>
            <a:off x="1891029" y="5188167"/>
            <a:ext cx="9435339" cy="1200329"/>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Tahoma" panose="020B0604030504040204" pitchFamily="34" charset="0"/>
                <a:ea typeface="宋体" panose="02010600030101010101" pitchFamily="2" charset="-122"/>
              </a:defRPr>
            </a:lvl1pPr>
            <a:lvl2pPr marL="742950" indent="-285750">
              <a:defRPr>
                <a:solidFill>
                  <a:schemeClr val="tx1"/>
                </a:solidFill>
                <a:latin typeface="Tahoma" panose="020B0604030504040204" pitchFamily="34" charset="0"/>
                <a:ea typeface="宋体" panose="02010600030101010101" pitchFamily="2" charset="-122"/>
              </a:defRPr>
            </a:lvl2pPr>
            <a:lvl3pPr marL="1143000" indent="-228600">
              <a:defRPr>
                <a:solidFill>
                  <a:schemeClr val="tx1"/>
                </a:solidFill>
                <a:latin typeface="Tahoma" panose="020B0604030504040204" pitchFamily="34" charset="0"/>
                <a:ea typeface="宋体" panose="02010600030101010101" pitchFamily="2" charset="-122"/>
              </a:defRPr>
            </a:lvl3pPr>
            <a:lvl4pPr marL="1600200" indent="-228600">
              <a:defRPr>
                <a:solidFill>
                  <a:schemeClr val="tx1"/>
                </a:solidFill>
                <a:latin typeface="Tahoma" panose="020B0604030504040204" pitchFamily="34" charset="0"/>
                <a:ea typeface="宋体" panose="02010600030101010101" pitchFamily="2" charset="-122"/>
              </a:defRPr>
            </a:lvl4pPr>
            <a:lvl5pPr marL="2057400" indent="-22860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myGraph.triplets.collect</a:t>
            </a:r>
            <a:endParaRPr lang="en-US" altLang="zh-CN" b="1" dirty="0">
              <a:latin typeface="Calibri" panose="020F0502020204030204" pitchFamily="34" charset="0"/>
            </a:endParaRPr>
          </a:p>
          <a:p>
            <a:pPr eaLnBrk="1" hangingPunct="1"/>
            <a:r>
              <a:rPr lang="en-US" altLang="zh-CN" dirty="0">
                <a:latin typeface="Calibri" panose="020F0502020204030204" pitchFamily="34" charset="0"/>
              </a:rPr>
              <a:t>res2: Array[</a:t>
            </a:r>
            <a:r>
              <a:rPr lang="en-US" altLang="zh-CN" dirty="0" err="1">
                <a:latin typeface="Calibri" panose="020F0502020204030204" pitchFamily="34" charset="0"/>
              </a:rPr>
              <a:t>org.apache.spark.graphx.EdgeTriplet</a:t>
            </a:r>
            <a:r>
              <a:rPr lang="en-US" altLang="zh-CN" dirty="0">
                <a:latin typeface="Calibri" panose="020F0502020204030204" pitchFamily="34" charset="0"/>
              </a:rPr>
              <a:t>[</a:t>
            </a:r>
            <a:r>
              <a:rPr lang="en-US" altLang="zh-CN" dirty="0" err="1">
                <a:latin typeface="Calibri" panose="020F0502020204030204" pitchFamily="34" charset="0"/>
              </a:rPr>
              <a:t>String,String</a:t>
            </a:r>
            <a:r>
              <a:rPr lang="en-US" altLang="zh-CN" dirty="0">
                <a:latin typeface="Calibri" panose="020F0502020204030204" pitchFamily="34" charset="0"/>
              </a:rPr>
              <a:t>]] = Array(((1,Tom),(2,Marry),Colleague), ((2,Marry),(3,Jack),Child), ((2,Marry),(4,Cody),Child), ((4,Cody),(5,Adam),Colleague), ((4,Cody),(6,Bob),Colleague), ((5,Adam),(6,Bob),Friend))</a:t>
            </a:r>
          </a:p>
        </p:txBody>
      </p:sp>
    </p:spTree>
    <p:extLst>
      <p:ext uri="{BB962C8B-B14F-4D97-AF65-F5344CB8AC3E}">
        <p14:creationId xmlns:p14="http://schemas.microsoft.com/office/powerpoint/2010/main" val="1834182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8BED49B0-4F7B-4A3F-BA7A-1DDC0520D9CF}"/>
              </a:ext>
            </a:extLst>
          </p:cNvPr>
          <p:cNvSpPr>
            <a:spLocks noGrp="1"/>
          </p:cNvSpPr>
          <p:nvPr>
            <p:ph type="body" sz="quarter" idx="12"/>
          </p:nvPr>
        </p:nvSpPr>
        <p:spPr/>
        <p:txBody>
          <a:bodyPr/>
          <a:lstStyle/>
          <a:p>
            <a:endParaRPr lang="zh-CN" altLang="en-US"/>
          </a:p>
        </p:txBody>
      </p:sp>
      <p:sp>
        <p:nvSpPr>
          <p:cNvPr id="3" name="文本占位符 2">
            <a:extLst>
              <a:ext uri="{FF2B5EF4-FFF2-40B4-BE49-F238E27FC236}">
                <a16:creationId xmlns:a16="http://schemas.microsoft.com/office/drawing/2014/main" id="{E8F5EA1E-D009-4A49-981F-18E4F7C41380}"/>
              </a:ext>
            </a:extLst>
          </p:cNvPr>
          <p:cNvSpPr>
            <a:spLocks noGrp="1"/>
          </p:cNvSpPr>
          <p:nvPr>
            <p:ph type="body" sz="quarter" idx="13"/>
          </p:nvPr>
        </p:nvSpPr>
        <p:spPr/>
        <p:txBody>
          <a:bodyPr/>
          <a:lstStyle/>
          <a:p>
            <a:endParaRPr lang="zh-CN" altLang="en-US"/>
          </a:p>
        </p:txBody>
      </p:sp>
      <p:sp>
        <p:nvSpPr>
          <p:cNvPr id="4" name="文本占位符 3">
            <a:extLst>
              <a:ext uri="{FF2B5EF4-FFF2-40B4-BE49-F238E27FC236}">
                <a16:creationId xmlns:a16="http://schemas.microsoft.com/office/drawing/2014/main" id="{6AF575E2-497C-412B-8B18-4F1797116165}"/>
              </a:ext>
            </a:extLst>
          </p:cNvPr>
          <p:cNvSpPr>
            <a:spLocks noGrp="1"/>
          </p:cNvSpPr>
          <p:nvPr>
            <p:ph type="body" sz="quarter" idx="14"/>
          </p:nvPr>
        </p:nvSpPr>
        <p:spPr/>
        <p:txBody>
          <a:bodyPr/>
          <a:lstStyle/>
          <a:p>
            <a:r>
              <a:rPr lang="en-US" altLang="zh-CN" dirty="0" err="1"/>
              <a:t>GraphX</a:t>
            </a:r>
            <a:r>
              <a:rPr lang="zh-CN" altLang="en-US" dirty="0"/>
              <a:t>的图操作</a:t>
            </a:r>
            <a:r>
              <a:rPr lang="en-US" altLang="zh-CN" dirty="0"/>
              <a:t>——</a:t>
            </a:r>
            <a:r>
              <a:rPr lang="zh-CN" altLang="en-US" dirty="0"/>
              <a:t>基本属性</a:t>
            </a:r>
          </a:p>
        </p:txBody>
      </p:sp>
      <p:sp>
        <p:nvSpPr>
          <p:cNvPr id="5" name="Rectangle 3">
            <a:extLst>
              <a:ext uri="{FF2B5EF4-FFF2-40B4-BE49-F238E27FC236}">
                <a16:creationId xmlns:a16="http://schemas.microsoft.com/office/drawing/2014/main" id="{5B3769D7-F1E0-45B5-BD89-A98AF97E82FA}"/>
              </a:ext>
            </a:extLst>
          </p:cNvPr>
          <p:cNvSpPr txBox="1">
            <a:spLocks noChangeArrowheads="1"/>
          </p:cNvSpPr>
          <p:nvPr/>
        </p:nvSpPr>
        <p:spPr>
          <a:xfrm>
            <a:off x="94959" y="930853"/>
            <a:ext cx="11854586" cy="7272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50000"/>
              </a:lnSpc>
              <a:buFont typeface="Wingdings" panose="05000000000000000000" pitchFamily="2" charset="2"/>
              <a:buNone/>
            </a:pPr>
            <a:r>
              <a:rPr lang="en-US" altLang="zh-CN" sz="2400" dirty="0">
                <a:ea typeface="楷体_GB2312" pitchFamily="49" charset="-122"/>
              </a:rPr>
              <a:t>4.Degrees</a:t>
            </a:r>
            <a:r>
              <a:rPr lang="zh-CN" altLang="en-US" sz="2400" dirty="0">
                <a:ea typeface="楷体_GB2312" pitchFamily="49" charset="-122"/>
              </a:rPr>
              <a:t>操作，查看入度的代码如下：</a:t>
            </a:r>
            <a:endParaRPr lang="zh-CN" altLang="en-US" sz="2400" dirty="0">
              <a:latin typeface="楷体_GB2312" pitchFamily="49" charset="-122"/>
              <a:ea typeface="楷体_GB2312" pitchFamily="49" charset="-122"/>
            </a:endParaRPr>
          </a:p>
        </p:txBody>
      </p:sp>
      <p:sp>
        <p:nvSpPr>
          <p:cNvPr id="6" name="文本框 99">
            <a:extLst>
              <a:ext uri="{FF2B5EF4-FFF2-40B4-BE49-F238E27FC236}">
                <a16:creationId xmlns:a16="http://schemas.microsoft.com/office/drawing/2014/main" id="{E0E0CF07-069A-48CA-85B0-B7F93D56094A}"/>
              </a:ext>
            </a:extLst>
          </p:cNvPr>
          <p:cNvSpPr txBox="1">
            <a:spLocks noChangeArrowheads="1"/>
          </p:cNvSpPr>
          <p:nvPr/>
        </p:nvSpPr>
        <p:spPr bwMode="auto">
          <a:xfrm>
            <a:off x="1378331" y="1658113"/>
            <a:ext cx="9435338" cy="646331"/>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Tahoma" panose="020B0604030504040204" pitchFamily="34" charset="0"/>
                <a:ea typeface="宋体" panose="02010600030101010101" pitchFamily="2" charset="-122"/>
              </a:defRPr>
            </a:lvl1pPr>
            <a:lvl2pPr marL="742950" indent="-285750">
              <a:defRPr>
                <a:solidFill>
                  <a:schemeClr val="tx1"/>
                </a:solidFill>
                <a:latin typeface="Tahoma" panose="020B0604030504040204" pitchFamily="34" charset="0"/>
                <a:ea typeface="宋体" panose="02010600030101010101" pitchFamily="2" charset="-122"/>
              </a:defRPr>
            </a:lvl2pPr>
            <a:lvl3pPr marL="1143000" indent="-228600">
              <a:defRPr>
                <a:solidFill>
                  <a:schemeClr val="tx1"/>
                </a:solidFill>
                <a:latin typeface="Tahoma" panose="020B0604030504040204" pitchFamily="34" charset="0"/>
                <a:ea typeface="宋体" panose="02010600030101010101" pitchFamily="2" charset="-122"/>
              </a:defRPr>
            </a:lvl3pPr>
            <a:lvl4pPr marL="1600200" indent="-228600">
              <a:defRPr>
                <a:solidFill>
                  <a:schemeClr val="tx1"/>
                </a:solidFill>
                <a:latin typeface="Tahoma" panose="020B0604030504040204" pitchFamily="34" charset="0"/>
                <a:ea typeface="宋体" panose="02010600030101010101" pitchFamily="2" charset="-122"/>
              </a:defRPr>
            </a:lvl4pPr>
            <a:lvl5pPr marL="2057400" indent="-22860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myGraph.inDegrees.collect</a:t>
            </a:r>
            <a:endParaRPr lang="en-US" altLang="zh-CN" b="1" dirty="0">
              <a:latin typeface="Calibri" panose="020F0502020204030204" pitchFamily="34" charset="0"/>
            </a:endParaRPr>
          </a:p>
          <a:p>
            <a:pPr eaLnBrk="1" hangingPunct="1"/>
            <a:r>
              <a:rPr lang="en-US" altLang="zh-CN" dirty="0">
                <a:latin typeface="Calibri" panose="020F0502020204030204" pitchFamily="34" charset="0"/>
              </a:rPr>
              <a:t>res3: Array[(</a:t>
            </a:r>
            <a:r>
              <a:rPr lang="en-US" altLang="zh-CN" dirty="0" err="1">
                <a:latin typeface="Calibri" panose="020F0502020204030204" pitchFamily="34" charset="0"/>
              </a:rPr>
              <a:t>org.apache.spark.graphx.VertexId</a:t>
            </a:r>
            <a:r>
              <a:rPr lang="en-US" altLang="zh-CN" dirty="0">
                <a:latin typeface="Calibri" panose="020F0502020204030204" pitchFamily="34" charset="0"/>
              </a:rPr>
              <a:t>, Int)] = Array((2,1), (3,1), (4,1), (5,1), (6,2))</a:t>
            </a:r>
          </a:p>
        </p:txBody>
      </p:sp>
      <p:sp>
        <p:nvSpPr>
          <p:cNvPr id="7" name="Rectangle 3">
            <a:extLst>
              <a:ext uri="{FF2B5EF4-FFF2-40B4-BE49-F238E27FC236}">
                <a16:creationId xmlns:a16="http://schemas.microsoft.com/office/drawing/2014/main" id="{5BFA18A0-1406-41C1-A0E3-A27A4BEF7881}"/>
              </a:ext>
            </a:extLst>
          </p:cNvPr>
          <p:cNvSpPr txBox="1">
            <a:spLocks noChangeArrowheads="1"/>
          </p:cNvSpPr>
          <p:nvPr/>
        </p:nvSpPr>
        <p:spPr>
          <a:xfrm>
            <a:off x="94959" y="2485333"/>
            <a:ext cx="11854586" cy="7272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50000"/>
              </a:lnSpc>
              <a:buFont typeface="Wingdings" panose="05000000000000000000" pitchFamily="2" charset="2"/>
              <a:buNone/>
            </a:pPr>
            <a:r>
              <a:rPr lang="en-US" altLang="zh-CN" sz="2400" dirty="0">
                <a:ea typeface="楷体_GB2312" pitchFamily="49" charset="-122"/>
              </a:rPr>
              <a:t>   </a:t>
            </a:r>
            <a:r>
              <a:rPr lang="zh-CN" altLang="en-US" sz="2400" dirty="0">
                <a:ea typeface="楷体_GB2312" pitchFamily="49" charset="-122"/>
              </a:rPr>
              <a:t>找出所有节点中度数最大的节点：</a:t>
            </a:r>
            <a:endParaRPr lang="zh-CN" altLang="en-US" sz="2400" dirty="0">
              <a:latin typeface="楷体_GB2312" pitchFamily="49" charset="-122"/>
              <a:ea typeface="楷体_GB2312" pitchFamily="49" charset="-122"/>
            </a:endParaRPr>
          </a:p>
        </p:txBody>
      </p:sp>
      <p:sp>
        <p:nvSpPr>
          <p:cNvPr id="8" name="文本框 99">
            <a:extLst>
              <a:ext uri="{FF2B5EF4-FFF2-40B4-BE49-F238E27FC236}">
                <a16:creationId xmlns:a16="http://schemas.microsoft.com/office/drawing/2014/main" id="{1A9A92B3-469B-4393-8A43-A79BBFEC7BAE}"/>
              </a:ext>
            </a:extLst>
          </p:cNvPr>
          <p:cNvSpPr txBox="1">
            <a:spLocks noChangeArrowheads="1"/>
          </p:cNvSpPr>
          <p:nvPr/>
        </p:nvSpPr>
        <p:spPr bwMode="auto">
          <a:xfrm>
            <a:off x="1378331" y="3154213"/>
            <a:ext cx="9435338" cy="2862322"/>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Tahoma" panose="020B0604030504040204" pitchFamily="34" charset="0"/>
                <a:ea typeface="宋体" panose="02010600030101010101" pitchFamily="2" charset="-122"/>
              </a:defRPr>
            </a:lvl1pPr>
            <a:lvl2pPr marL="742950" indent="-285750">
              <a:defRPr>
                <a:solidFill>
                  <a:schemeClr val="tx1"/>
                </a:solidFill>
                <a:latin typeface="Tahoma" panose="020B0604030504040204" pitchFamily="34" charset="0"/>
                <a:ea typeface="宋体" panose="02010600030101010101" pitchFamily="2" charset="-122"/>
              </a:defRPr>
            </a:lvl2pPr>
            <a:lvl3pPr marL="1143000" indent="-228600">
              <a:defRPr>
                <a:solidFill>
                  <a:schemeClr val="tx1"/>
                </a:solidFill>
                <a:latin typeface="Tahoma" panose="020B0604030504040204" pitchFamily="34" charset="0"/>
                <a:ea typeface="宋体" panose="02010600030101010101" pitchFamily="2" charset="-122"/>
              </a:defRPr>
            </a:lvl3pPr>
            <a:lvl4pPr marL="1600200" indent="-228600">
              <a:defRPr>
                <a:solidFill>
                  <a:schemeClr val="tx1"/>
                </a:solidFill>
                <a:latin typeface="Tahoma" panose="020B0604030504040204" pitchFamily="34" charset="0"/>
                <a:ea typeface="宋体" panose="02010600030101010101" pitchFamily="2" charset="-122"/>
              </a:defRPr>
            </a:lvl4pPr>
            <a:lvl5pPr marL="2057400" indent="-22860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dirty="0">
                <a:latin typeface="Calibri" panose="020F0502020204030204" pitchFamily="34" charset="0"/>
              </a:rPr>
              <a:t>//</a:t>
            </a:r>
            <a:r>
              <a:rPr lang="zh-CN" altLang="en-US" dirty="0">
                <a:latin typeface="Calibri" panose="020F0502020204030204" pitchFamily="34" charset="0"/>
              </a:rPr>
              <a:t>定义</a:t>
            </a:r>
            <a:r>
              <a:rPr lang="en-US" altLang="zh-CN" dirty="0">
                <a:latin typeface="Calibri" panose="020F0502020204030204" pitchFamily="34" charset="0"/>
              </a:rPr>
              <a:t>max</a:t>
            </a:r>
            <a:r>
              <a:rPr lang="zh-CN" altLang="en-US" dirty="0">
                <a:latin typeface="Calibri" panose="020F0502020204030204" pitchFamily="34" charset="0"/>
              </a:rPr>
              <a:t>函数找出两两节点中度数较大的节点</a:t>
            </a:r>
          </a:p>
          <a:p>
            <a:pPr eaLnBrk="1" hangingPunct="1"/>
            <a:r>
              <a:rPr lang="en-US" altLang="zh-CN" b="1" dirty="0" err="1">
                <a:latin typeface="Calibri" panose="020F0502020204030204" pitchFamily="34" charset="0"/>
              </a:rPr>
              <a:t>scala</a:t>
            </a:r>
            <a:r>
              <a:rPr lang="en-US" altLang="zh-CN" b="1" dirty="0">
                <a:latin typeface="Calibri" panose="020F0502020204030204" pitchFamily="34" charset="0"/>
              </a:rPr>
              <a:t>&gt; def max(a :(</a:t>
            </a:r>
            <a:r>
              <a:rPr lang="en-US" altLang="zh-CN" b="1" dirty="0" err="1">
                <a:latin typeface="Calibri" panose="020F0502020204030204" pitchFamily="34" charset="0"/>
              </a:rPr>
              <a:t>VertexId,Int</a:t>
            </a:r>
            <a:r>
              <a:rPr lang="en-US" altLang="zh-CN" b="1" dirty="0">
                <a:latin typeface="Calibri" panose="020F0502020204030204" pitchFamily="34" charset="0"/>
              </a:rPr>
              <a:t>), b :(</a:t>
            </a:r>
            <a:r>
              <a:rPr lang="en-US" altLang="zh-CN" b="1" dirty="0" err="1">
                <a:latin typeface="Calibri" panose="020F0502020204030204" pitchFamily="34" charset="0"/>
              </a:rPr>
              <a:t>VertexId,Int</a:t>
            </a:r>
            <a:r>
              <a:rPr lang="en-US" altLang="zh-CN" b="1" dirty="0">
                <a:latin typeface="Calibri" panose="020F0502020204030204" pitchFamily="34" charset="0"/>
              </a:rPr>
              <a:t>)): (</a:t>
            </a:r>
            <a:r>
              <a:rPr lang="en-US" altLang="zh-CN" b="1" dirty="0" err="1">
                <a:latin typeface="Calibri" panose="020F0502020204030204" pitchFamily="34" charset="0"/>
              </a:rPr>
              <a:t>VertexId,Int</a:t>
            </a:r>
            <a:r>
              <a:rPr lang="en-US" altLang="zh-CN" b="1" dirty="0">
                <a:latin typeface="Calibri" panose="020F0502020204030204" pitchFamily="34" charset="0"/>
              </a:rPr>
              <a:t>)={ </a:t>
            </a:r>
          </a:p>
          <a:p>
            <a:pPr eaLnBrk="1" hangingPunct="1"/>
            <a:r>
              <a:rPr lang="en-US" altLang="zh-CN" b="1" dirty="0">
                <a:latin typeface="Calibri" panose="020F0502020204030204" pitchFamily="34" charset="0"/>
              </a:rPr>
              <a:t>                   if(a._2 &gt; b._2) a else b</a:t>
            </a:r>
          </a:p>
          <a:p>
            <a:pPr eaLnBrk="1" hangingPunct="1"/>
            <a:r>
              <a:rPr lang="en-US" altLang="zh-CN" b="1" dirty="0">
                <a:latin typeface="Calibri" panose="020F0502020204030204" pitchFamily="34" charset="0"/>
              </a:rPr>
              <a:t>            }</a:t>
            </a:r>
          </a:p>
          <a:p>
            <a:pPr eaLnBrk="1" hangingPunct="1"/>
            <a:r>
              <a:rPr lang="en-US" altLang="zh-CN" dirty="0">
                <a:latin typeface="Calibri" panose="020F0502020204030204" pitchFamily="34" charset="0"/>
              </a:rPr>
              <a:t>max: (a: (</a:t>
            </a:r>
            <a:r>
              <a:rPr lang="en-US" altLang="zh-CN" dirty="0" err="1">
                <a:latin typeface="Calibri" panose="020F0502020204030204" pitchFamily="34" charset="0"/>
              </a:rPr>
              <a:t>org.apache.spark.graphx.VertexId</a:t>
            </a:r>
            <a:r>
              <a:rPr lang="en-US" altLang="zh-CN" dirty="0">
                <a:latin typeface="Calibri" panose="020F0502020204030204" pitchFamily="34" charset="0"/>
              </a:rPr>
              <a:t>, Int), b: (</a:t>
            </a:r>
            <a:r>
              <a:rPr lang="en-US" altLang="zh-CN" dirty="0" err="1">
                <a:latin typeface="Calibri" panose="020F0502020204030204" pitchFamily="34" charset="0"/>
              </a:rPr>
              <a:t>org.apache.spark.graphx.VertexId</a:t>
            </a:r>
            <a:r>
              <a:rPr lang="en-US" altLang="zh-CN" dirty="0">
                <a:latin typeface="Calibri" panose="020F0502020204030204" pitchFamily="34" charset="0"/>
              </a:rPr>
              <a:t>, Int))(</a:t>
            </a:r>
            <a:r>
              <a:rPr lang="en-US" altLang="zh-CN" dirty="0" err="1">
                <a:latin typeface="Calibri" panose="020F0502020204030204" pitchFamily="34" charset="0"/>
              </a:rPr>
              <a:t>org.apache.spark.graphx.VertexId</a:t>
            </a:r>
            <a:r>
              <a:rPr lang="en-US" altLang="zh-CN" dirty="0">
                <a:latin typeface="Calibri" panose="020F0502020204030204" pitchFamily="34" charset="0"/>
              </a:rPr>
              <a:t>, Int)</a:t>
            </a:r>
          </a:p>
          <a:p>
            <a:pPr eaLnBrk="1" hangingPunct="1"/>
            <a:endParaRPr lang="en-US" altLang="zh-CN" dirty="0">
              <a:latin typeface="Calibri" panose="020F0502020204030204" pitchFamily="34" charset="0"/>
            </a:endParaRPr>
          </a:p>
          <a:p>
            <a:pPr eaLnBrk="1" hangingPunct="1"/>
            <a:r>
              <a:rPr lang="en-US" altLang="zh-CN" dirty="0">
                <a:latin typeface="Calibri" panose="020F0502020204030204" pitchFamily="34" charset="0"/>
              </a:rPr>
              <a:t>//</a:t>
            </a:r>
            <a:r>
              <a:rPr lang="zh-CN" altLang="en-US" dirty="0">
                <a:latin typeface="Calibri" panose="020F0502020204030204" pitchFamily="34" charset="0"/>
              </a:rPr>
              <a:t>使用</a:t>
            </a:r>
            <a:r>
              <a:rPr lang="en-US" altLang="zh-CN" dirty="0">
                <a:latin typeface="Calibri" panose="020F0502020204030204" pitchFamily="34" charset="0"/>
              </a:rPr>
              <a:t>reduce</a:t>
            </a:r>
            <a:r>
              <a:rPr lang="zh-CN" altLang="en-US" dirty="0">
                <a:latin typeface="Calibri" panose="020F0502020204030204" pitchFamily="34" charset="0"/>
              </a:rPr>
              <a:t>操作对两两元素进行归约操作，找出所有节点中度数最大的节点</a:t>
            </a:r>
          </a:p>
          <a:p>
            <a:pPr eaLnBrk="1" hangingPunct="1"/>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myGraph.degrees.reduce</a:t>
            </a:r>
            <a:r>
              <a:rPr lang="en-US" altLang="zh-CN" b="1" dirty="0">
                <a:latin typeface="Calibri" panose="020F0502020204030204" pitchFamily="34" charset="0"/>
              </a:rPr>
              <a:t>(max)</a:t>
            </a:r>
          </a:p>
          <a:p>
            <a:pPr eaLnBrk="1" hangingPunct="1"/>
            <a:r>
              <a:rPr lang="en-US" altLang="zh-CN" dirty="0">
                <a:latin typeface="Calibri" panose="020F0502020204030204" pitchFamily="34" charset="0"/>
              </a:rPr>
              <a:t>res4: (</a:t>
            </a:r>
            <a:r>
              <a:rPr lang="en-US" altLang="zh-CN" dirty="0" err="1">
                <a:latin typeface="Calibri" panose="020F0502020204030204" pitchFamily="34" charset="0"/>
              </a:rPr>
              <a:t>org.apache.spark.graphx.VertexId</a:t>
            </a:r>
            <a:r>
              <a:rPr lang="en-US" altLang="zh-CN" dirty="0">
                <a:latin typeface="Calibri" panose="020F0502020204030204" pitchFamily="34" charset="0"/>
              </a:rPr>
              <a:t>, Int) = (4,3)</a:t>
            </a:r>
          </a:p>
        </p:txBody>
      </p:sp>
      <p:graphicFrame>
        <p:nvGraphicFramePr>
          <p:cNvPr id="9" name="对象 8">
            <a:extLst>
              <a:ext uri="{FF2B5EF4-FFF2-40B4-BE49-F238E27FC236}">
                <a16:creationId xmlns:a16="http://schemas.microsoft.com/office/drawing/2014/main" id="{78AC0B8C-9A18-4C46-BAC4-DCC11790AD93}"/>
              </a:ext>
            </a:extLst>
          </p:cNvPr>
          <p:cNvGraphicFramePr>
            <a:graphicFrameLocks noChangeAspect="1"/>
          </p:cNvGraphicFramePr>
          <p:nvPr>
            <p:extLst>
              <p:ext uri="{D42A27DB-BD31-4B8C-83A1-F6EECF244321}">
                <p14:modId xmlns:p14="http://schemas.microsoft.com/office/powerpoint/2010/main" val="1345908242"/>
              </p:ext>
            </p:extLst>
          </p:nvPr>
        </p:nvGraphicFramePr>
        <p:xfrm>
          <a:off x="8325033" y="2480484"/>
          <a:ext cx="3451152" cy="1897031"/>
        </p:xfrm>
        <a:graphic>
          <a:graphicData uri="http://schemas.openxmlformats.org/presentationml/2006/ole">
            <mc:AlternateContent xmlns:mc="http://schemas.openxmlformats.org/markup-compatibility/2006">
              <mc:Choice xmlns:v="urn:schemas-microsoft-com:vml" Requires="v">
                <p:oleObj r:id="rId3" imgW="5578560" imgH="3057840" progId="Visio.Drawing.15">
                  <p:embed/>
                </p:oleObj>
              </mc:Choice>
              <mc:Fallback>
                <p:oleObj r:id="rId3" imgW="5578560" imgH="3057840" progId="Visio.Drawing.15">
                  <p:embed/>
                  <p:pic>
                    <p:nvPicPr>
                      <p:cNvPr id="5" name="对象 8">
                        <a:extLst>
                          <a:ext uri="{FF2B5EF4-FFF2-40B4-BE49-F238E27FC236}">
                            <a16:creationId xmlns:a16="http://schemas.microsoft.com/office/drawing/2014/main" id="{83174E7B-0CA9-4EC8-B3EC-7393E070558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325033" y="2480484"/>
                        <a:ext cx="3451152" cy="1897031"/>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6035927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8BED49B0-4F7B-4A3F-BA7A-1DDC0520D9CF}"/>
              </a:ext>
            </a:extLst>
          </p:cNvPr>
          <p:cNvSpPr>
            <a:spLocks noGrp="1"/>
          </p:cNvSpPr>
          <p:nvPr>
            <p:ph type="body" sz="quarter" idx="12"/>
          </p:nvPr>
        </p:nvSpPr>
        <p:spPr/>
        <p:txBody>
          <a:bodyPr/>
          <a:lstStyle/>
          <a:p>
            <a:endParaRPr lang="zh-CN" altLang="en-US"/>
          </a:p>
        </p:txBody>
      </p:sp>
      <p:sp>
        <p:nvSpPr>
          <p:cNvPr id="3" name="文本占位符 2">
            <a:extLst>
              <a:ext uri="{FF2B5EF4-FFF2-40B4-BE49-F238E27FC236}">
                <a16:creationId xmlns:a16="http://schemas.microsoft.com/office/drawing/2014/main" id="{E8F5EA1E-D009-4A49-981F-18E4F7C41380}"/>
              </a:ext>
            </a:extLst>
          </p:cNvPr>
          <p:cNvSpPr>
            <a:spLocks noGrp="1"/>
          </p:cNvSpPr>
          <p:nvPr>
            <p:ph type="body" sz="quarter" idx="13"/>
          </p:nvPr>
        </p:nvSpPr>
        <p:spPr/>
        <p:txBody>
          <a:bodyPr/>
          <a:lstStyle/>
          <a:p>
            <a:endParaRPr lang="zh-CN" altLang="en-US"/>
          </a:p>
        </p:txBody>
      </p:sp>
      <p:sp>
        <p:nvSpPr>
          <p:cNvPr id="4" name="文本占位符 3">
            <a:extLst>
              <a:ext uri="{FF2B5EF4-FFF2-40B4-BE49-F238E27FC236}">
                <a16:creationId xmlns:a16="http://schemas.microsoft.com/office/drawing/2014/main" id="{6AF575E2-497C-412B-8B18-4F1797116165}"/>
              </a:ext>
            </a:extLst>
          </p:cNvPr>
          <p:cNvSpPr>
            <a:spLocks noGrp="1"/>
          </p:cNvSpPr>
          <p:nvPr>
            <p:ph type="body" sz="quarter" idx="14"/>
          </p:nvPr>
        </p:nvSpPr>
        <p:spPr/>
        <p:txBody>
          <a:bodyPr/>
          <a:lstStyle/>
          <a:p>
            <a:r>
              <a:rPr lang="en-US" altLang="zh-CN" dirty="0" err="1"/>
              <a:t>GraphX</a:t>
            </a:r>
            <a:r>
              <a:rPr lang="zh-CN" altLang="en-US" dirty="0"/>
              <a:t>的图操作</a:t>
            </a:r>
            <a:r>
              <a:rPr lang="en-US" altLang="zh-CN" dirty="0"/>
              <a:t>——</a:t>
            </a:r>
            <a:r>
              <a:rPr lang="zh-CN" altLang="en-US" dirty="0"/>
              <a:t>连接操作</a:t>
            </a:r>
          </a:p>
        </p:txBody>
      </p:sp>
      <p:sp>
        <p:nvSpPr>
          <p:cNvPr id="5" name="Rectangle 3">
            <a:extLst>
              <a:ext uri="{FF2B5EF4-FFF2-40B4-BE49-F238E27FC236}">
                <a16:creationId xmlns:a16="http://schemas.microsoft.com/office/drawing/2014/main" id="{5B3769D7-F1E0-45B5-BD89-A98AF97E82FA}"/>
              </a:ext>
            </a:extLst>
          </p:cNvPr>
          <p:cNvSpPr txBox="1">
            <a:spLocks noChangeArrowheads="1"/>
          </p:cNvSpPr>
          <p:nvPr/>
        </p:nvSpPr>
        <p:spPr>
          <a:xfrm>
            <a:off x="94959" y="930853"/>
            <a:ext cx="11854586" cy="72726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50000"/>
              </a:lnSpc>
              <a:buFont typeface="Wingdings" panose="05000000000000000000" pitchFamily="2" charset="2"/>
              <a:buNone/>
            </a:pPr>
            <a:r>
              <a:rPr lang="zh-CN" altLang="en-US" sz="2400" dirty="0">
                <a:ea typeface="楷体_GB2312" pitchFamily="49" charset="-122"/>
              </a:rPr>
              <a:t>使用</a:t>
            </a:r>
            <a:r>
              <a:rPr lang="en-US" altLang="zh-CN" sz="2400" dirty="0" err="1">
                <a:ea typeface="楷体_GB2312" pitchFamily="49" charset="-122"/>
              </a:rPr>
              <a:t>outerJoinVertices</a:t>
            </a:r>
            <a:r>
              <a:rPr lang="zh-CN" altLang="en-US" sz="2400" dirty="0">
                <a:ea typeface="楷体_GB2312" pitchFamily="49" charset="-122"/>
              </a:rPr>
              <a:t>操作，将没有度信息的顶点属性变为</a:t>
            </a:r>
            <a:r>
              <a:rPr lang="en-US" altLang="zh-CN" sz="2400" dirty="0">
                <a:ea typeface="楷体_GB2312" pitchFamily="49" charset="-122"/>
              </a:rPr>
              <a:t>0</a:t>
            </a:r>
            <a:r>
              <a:rPr lang="zh-CN" altLang="en-US" sz="2400" dirty="0">
                <a:ea typeface="楷体_GB2312" pitchFamily="49" charset="-122"/>
              </a:rPr>
              <a:t>：</a:t>
            </a:r>
            <a:endParaRPr lang="zh-CN" altLang="en-US" sz="2400" dirty="0">
              <a:latin typeface="楷体_GB2312" pitchFamily="49" charset="-122"/>
              <a:ea typeface="楷体_GB2312" pitchFamily="49" charset="-122"/>
            </a:endParaRPr>
          </a:p>
        </p:txBody>
      </p:sp>
      <p:sp>
        <p:nvSpPr>
          <p:cNvPr id="8" name="文本框 99">
            <a:extLst>
              <a:ext uri="{FF2B5EF4-FFF2-40B4-BE49-F238E27FC236}">
                <a16:creationId xmlns:a16="http://schemas.microsoft.com/office/drawing/2014/main" id="{1A9A92B3-469B-4393-8A43-A79BBFEC7BAE}"/>
              </a:ext>
            </a:extLst>
          </p:cNvPr>
          <p:cNvSpPr txBox="1">
            <a:spLocks noChangeArrowheads="1"/>
          </p:cNvSpPr>
          <p:nvPr/>
        </p:nvSpPr>
        <p:spPr bwMode="auto">
          <a:xfrm>
            <a:off x="1378331" y="1658113"/>
            <a:ext cx="9435338" cy="4247317"/>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Tahoma" panose="020B0604030504040204" pitchFamily="34" charset="0"/>
                <a:ea typeface="宋体" panose="02010600030101010101" pitchFamily="2" charset="-122"/>
              </a:defRPr>
            </a:lvl1pPr>
            <a:lvl2pPr marL="742950" indent="-285750">
              <a:defRPr>
                <a:solidFill>
                  <a:schemeClr val="tx1"/>
                </a:solidFill>
                <a:latin typeface="Tahoma" panose="020B0604030504040204" pitchFamily="34" charset="0"/>
                <a:ea typeface="宋体" panose="02010600030101010101" pitchFamily="2" charset="-122"/>
              </a:defRPr>
            </a:lvl2pPr>
            <a:lvl3pPr marL="1143000" indent="-228600">
              <a:defRPr>
                <a:solidFill>
                  <a:schemeClr val="tx1"/>
                </a:solidFill>
                <a:latin typeface="Tahoma" panose="020B0604030504040204" pitchFamily="34" charset="0"/>
                <a:ea typeface="宋体" panose="02010600030101010101" pitchFamily="2" charset="-122"/>
              </a:defRPr>
            </a:lvl3pPr>
            <a:lvl4pPr marL="1600200" indent="-228600">
              <a:defRPr>
                <a:solidFill>
                  <a:schemeClr val="tx1"/>
                </a:solidFill>
                <a:latin typeface="Tahoma" panose="020B0604030504040204" pitchFamily="34" charset="0"/>
                <a:ea typeface="宋体" panose="02010600030101010101" pitchFamily="2" charset="-122"/>
              </a:defRPr>
            </a:lvl4pPr>
            <a:lvl5pPr marL="2057400" indent="-22860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val</a:t>
            </a:r>
            <a:r>
              <a:rPr lang="en-US" altLang="zh-CN" b="1" dirty="0">
                <a:latin typeface="Calibri" panose="020F0502020204030204" pitchFamily="34" charset="0"/>
              </a:rPr>
              <a:t> </a:t>
            </a:r>
            <a:r>
              <a:rPr lang="en-US" altLang="zh-CN" b="1" dirty="0" err="1">
                <a:latin typeface="Calibri" panose="020F0502020204030204" pitchFamily="34" charset="0"/>
              </a:rPr>
              <a:t>outDegrees</a:t>
            </a:r>
            <a:r>
              <a:rPr lang="en-US" altLang="zh-CN" b="1" dirty="0">
                <a:latin typeface="Calibri" panose="020F0502020204030204" pitchFamily="34" charset="0"/>
              </a:rPr>
              <a:t>: </a:t>
            </a:r>
            <a:r>
              <a:rPr lang="en-US" altLang="zh-CN" b="1" dirty="0" err="1">
                <a:latin typeface="Calibri" panose="020F0502020204030204" pitchFamily="34" charset="0"/>
              </a:rPr>
              <a:t>VertexRDD</a:t>
            </a:r>
            <a:r>
              <a:rPr lang="en-US" altLang="zh-CN" b="1" dirty="0">
                <a:latin typeface="Calibri" panose="020F0502020204030204" pitchFamily="34" charset="0"/>
              </a:rPr>
              <a:t>[Int] = </a:t>
            </a:r>
            <a:r>
              <a:rPr lang="en-US" altLang="zh-CN" b="1" dirty="0" err="1">
                <a:latin typeface="Calibri" panose="020F0502020204030204" pitchFamily="34" charset="0"/>
              </a:rPr>
              <a:t>myGraph.outDegrees</a:t>
            </a:r>
            <a:endParaRPr lang="en-US" altLang="zh-CN" b="1" dirty="0">
              <a:latin typeface="Calibri" panose="020F0502020204030204" pitchFamily="34" charset="0"/>
            </a:endParaRPr>
          </a:p>
          <a:p>
            <a:pPr eaLnBrk="1" hangingPunct="1"/>
            <a:r>
              <a:rPr lang="en-US" altLang="zh-CN" dirty="0" err="1">
                <a:latin typeface="Calibri" panose="020F0502020204030204" pitchFamily="34" charset="0"/>
              </a:rPr>
              <a:t>outDegrees</a:t>
            </a:r>
            <a:r>
              <a:rPr lang="en-US" altLang="zh-CN" dirty="0">
                <a:latin typeface="Calibri" panose="020F0502020204030204" pitchFamily="34" charset="0"/>
              </a:rPr>
              <a:t>: </a:t>
            </a:r>
            <a:r>
              <a:rPr lang="en-US" altLang="zh-CN" dirty="0" err="1">
                <a:latin typeface="Calibri" panose="020F0502020204030204" pitchFamily="34" charset="0"/>
              </a:rPr>
              <a:t>org.apache.spark.graphx.VertexRDD</a:t>
            </a:r>
            <a:r>
              <a:rPr lang="en-US" altLang="zh-CN" dirty="0">
                <a:latin typeface="Calibri" panose="020F0502020204030204" pitchFamily="34" charset="0"/>
              </a:rPr>
              <a:t>[Int] = </a:t>
            </a:r>
            <a:r>
              <a:rPr lang="en-US" altLang="zh-CN" dirty="0" err="1">
                <a:latin typeface="Calibri" panose="020F0502020204030204" pitchFamily="34" charset="0"/>
              </a:rPr>
              <a:t>VertexRDDImpl</a:t>
            </a:r>
            <a:r>
              <a:rPr lang="en-US" altLang="zh-CN" dirty="0">
                <a:latin typeface="Calibri" panose="020F0502020204030204" pitchFamily="34" charset="0"/>
              </a:rPr>
              <a:t>[25] at RDD at VertexRDD.scala:57</a:t>
            </a:r>
          </a:p>
          <a:p>
            <a:pPr eaLnBrk="1" hangingPunct="1"/>
            <a:endParaRPr lang="en-US" altLang="zh-CN" dirty="0">
              <a:latin typeface="Calibri" panose="020F0502020204030204" pitchFamily="34" charset="0"/>
            </a:endParaRPr>
          </a:p>
          <a:p>
            <a:pPr eaLnBrk="1" hangingPunct="1"/>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val</a:t>
            </a:r>
            <a:r>
              <a:rPr lang="en-US" altLang="zh-CN" b="1" dirty="0">
                <a:latin typeface="Calibri" panose="020F0502020204030204" pitchFamily="34" charset="0"/>
              </a:rPr>
              <a:t> </a:t>
            </a:r>
            <a:r>
              <a:rPr lang="en-US" altLang="zh-CN" b="1" dirty="0" err="1">
                <a:latin typeface="Calibri" panose="020F0502020204030204" pitchFamily="34" charset="0"/>
              </a:rPr>
              <a:t>degreeGraph</a:t>
            </a:r>
            <a:r>
              <a:rPr lang="en-US" altLang="zh-CN" b="1" dirty="0">
                <a:latin typeface="Calibri" panose="020F0502020204030204" pitchFamily="34" charset="0"/>
              </a:rPr>
              <a:t> = </a:t>
            </a:r>
            <a:r>
              <a:rPr lang="en-US" altLang="zh-CN" b="1" dirty="0" err="1">
                <a:latin typeface="Calibri" panose="020F0502020204030204" pitchFamily="34" charset="0"/>
              </a:rPr>
              <a:t>myGraph.outerJoinVertices</a:t>
            </a:r>
            <a:r>
              <a:rPr lang="en-US" altLang="zh-CN" b="1" dirty="0">
                <a:latin typeface="Calibri" panose="020F0502020204030204" pitchFamily="34" charset="0"/>
              </a:rPr>
              <a:t>(</a:t>
            </a:r>
            <a:r>
              <a:rPr lang="en-US" altLang="zh-CN" b="1" dirty="0" err="1">
                <a:latin typeface="Calibri" panose="020F0502020204030204" pitchFamily="34" charset="0"/>
              </a:rPr>
              <a:t>outDegrees</a:t>
            </a:r>
            <a:r>
              <a:rPr lang="en-US" altLang="zh-CN" b="1" dirty="0">
                <a:latin typeface="Calibri" panose="020F0502020204030204" pitchFamily="34" charset="0"/>
              </a:rPr>
              <a:t>) { (id, </a:t>
            </a:r>
            <a:r>
              <a:rPr lang="en-US" altLang="zh-CN" b="1" dirty="0" err="1">
                <a:latin typeface="Calibri" panose="020F0502020204030204" pitchFamily="34" charset="0"/>
              </a:rPr>
              <a:t>oldAttr</a:t>
            </a:r>
            <a:r>
              <a:rPr lang="en-US" altLang="zh-CN" b="1" dirty="0">
                <a:latin typeface="Calibri" panose="020F0502020204030204" pitchFamily="34" charset="0"/>
              </a:rPr>
              <a:t>, </a:t>
            </a:r>
            <a:r>
              <a:rPr lang="en-US" altLang="zh-CN" b="1" dirty="0" err="1">
                <a:latin typeface="Calibri" panose="020F0502020204030204" pitchFamily="34" charset="0"/>
              </a:rPr>
              <a:t>outDegOpt</a:t>
            </a:r>
            <a:r>
              <a:rPr lang="en-US" altLang="zh-CN" b="1" dirty="0">
                <a:latin typeface="Calibri" panose="020F0502020204030204" pitchFamily="34" charset="0"/>
              </a:rPr>
              <a:t>) =&gt;</a:t>
            </a:r>
            <a:r>
              <a:rPr lang="en-US" altLang="zh-CN" b="1" dirty="0" err="1">
                <a:latin typeface="Calibri" panose="020F0502020204030204" pitchFamily="34" charset="0"/>
              </a:rPr>
              <a:t>outDegOpt</a:t>
            </a:r>
            <a:r>
              <a:rPr lang="en-US" altLang="zh-CN" b="1" dirty="0">
                <a:latin typeface="Calibri" panose="020F0502020204030204" pitchFamily="34" charset="0"/>
              </a:rPr>
              <a:t> match {</a:t>
            </a:r>
          </a:p>
          <a:p>
            <a:pPr eaLnBrk="1" hangingPunct="1"/>
            <a:r>
              <a:rPr lang="en-US" altLang="zh-CN" b="1" dirty="0">
                <a:latin typeface="Calibri" panose="020F0502020204030204" pitchFamily="34" charset="0"/>
              </a:rPr>
              <a:t>          case Some(</a:t>
            </a:r>
            <a:r>
              <a:rPr lang="en-US" altLang="zh-CN" b="1" dirty="0" err="1">
                <a:latin typeface="Calibri" panose="020F0502020204030204" pitchFamily="34" charset="0"/>
              </a:rPr>
              <a:t>outDeg</a:t>
            </a:r>
            <a:r>
              <a:rPr lang="en-US" altLang="zh-CN" b="1" dirty="0">
                <a:latin typeface="Calibri" panose="020F0502020204030204" pitchFamily="34" charset="0"/>
              </a:rPr>
              <a:t>) =&gt; </a:t>
            </a:r>
            <a:r>
              <a:rPr lang="en-US" altLang="zh-CN" b="1" dirty="0" err="1">
                <a:latin typeface="Calibri" panose="020F0502020204030204" pitchFamily="34" charset="0"/>
              </a:rPr>
              <a:t>outDeg</a:t>
            </a:r>
            <a:endParaRPr lang="en-US" altLang="zh-CN" b="1" dirty="0">
              <a:latin typeface="Calibri" panose="020F0502020204030204" pitchFamily="34" charset="0"/>
            </a:endParaRPr>
          </a:p>
          <a:p>
            <a:pPr eaLnBrk="1" hangingPunct="1"/>
            <a:r>
              <a:rPr lang="en-US" altLang="zh-CN" b="1" dirty="0">
                <a:latin typeface="Calibri" panose="020F0502020204030204" pitchFamily="34" charset="0"/>
              </a:rPr>
              <a:t>          case None =&gt; 0  </a:t>
            </a:r>
            <a:r>
              <a:rPr lang="en-US" altLang="zh-CN" dirty="0">
                <a:latin typeface="Calibri" panose="020F0502020204030204" pitchFamily="34" charset="0"/>
              </a:rPr>
              <a:t>//</a:t>
            </a:r>
            <a:r>
              <a:rPr lang="zh-CN" altLang="en-US" dirty="0">
                <a:latin typeface="Calibri" panose="020F0502020204030204" pitchFamily="34" charset="0"/>
              </a:rPr>
              <a:t>没有度信息则为</a:t>
            </a:r>
            <a:r>
              <a:rPr lang="en-US" altLang="zh-CN" dirty="0">
                <a:latin typeface="Calibri" panose="020F0502020204030204" pitchFamily="34" charset="0"/>
              </a:rPr>
              <a:t>0</a:t>
            </a:r>
          </a:p>
          <a:p>
            <a:pPr eaLnBrk="1" hangingPunct="1"/>
            <a:r>
              <a:rPr lang="en-US" altLang="zh-CN" b="1" dirty="0">
                <a:latin typeface="Calibri" panose="020F0502020204030204" pitchFamily="34" charset="0"/>
              </a:rPr>
              <a:t>         }</a:t>
            </a:r>
          </a:p>
          <a:p>
            <a:pPr eaLnBrk="1" hangingPunct="1"/>
            <a:r>
              <a:rPr lang="en-US" altLang="zh-CN" b="1" dirty="0">
                <a:latin typeface="Calibri" panose="020F0502020204030204" pitchFamily="34" charset="0"/>
              </a:rPr>
              <a:t>      }</a:t>
            </a:r>
          </a:p>
          <a:p>
            <a:pPr eaLnBrk="1" hangingPunct="1"/>
            <a:r>
              <a:rPr lang="en-US" altLang="zh-CN" dirty="0" err="1">
                <a:latin typeface="Calibri" panose="020F0502020204030204" pitchFamily="34" charset="0"/>
              </a:rPr>
              <a:t>degreeGraph</a:t>
            </a:r>
            <a:r>
              <a:rPr lang="en-US" altLang="zh-CN" dirty="0">
                <a:latin typeface="Calibri" panose="020F0502020204030204" pitchFamily="34" charset="0"/>
              </a:rPr>
              <a:t>: </a:t>
            </a:r>
            <a:r>
              <a:rPr lang="en-US" altLang="zh-CN" dirty="0" err="1">
                <a:latin typeface="Calibri" panose="020F0502020204030204" pitchFamily="34" charset="0"/>
              </a:rPr>
              <a:t>org.apache.spark.graphx.Graph</a:t>
            </a:r>
            <a:r>
              <a:rPr lang="en-US" altLang="zh-CN" dirty="0">
                <a:latin typeface="Calibri" panose="020F0502020204030204" pitchFamily="34" charset="0"/>
              </a:rPr>
              <a:t>[</a:t>
            </a:r>
            <a:r>
              <a:rPr lang="en-US" altLang="zh-CN" dirty="0" err="1">
                <a:latin typeface="Calibri" panose="020F0502020204030204" pitchFamily="34" charset="0"/>
              </a:rPr>
              <a:t>Int,String</a:t>
            </a:r>
            <a:r>
              <a:rPr lang="en-US" altLang="zh-CN" dirty="0">
                <a:latin typeface="Calibri" panose="020F0502020204030204" pitchFamily="34" charset="0"/>
              </a:rPr>
              <a:t>] = org.apache.spark.graphx.impl.GraphImpl@11544ddd</a:t>
            </a:r>
          </a:p>
          <a:p>
            <a:pPr eaLnBrk="1" hangingPunct="1"/>
            <a:endParaRPr lang="en-US" altLang="zh-CN" dirty="0">
              <a:latin typeface="Calibri" panose="020F0502020204030204" pitchFamily="34" charset="0"/>
            </a:endParaRPr>
          </a:p>
          <a:p>
            <a:pPr eaLnBrk="1" hangingPunct="1"/>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degreeGraph.vertices.collect</a:t>
            </a:r>
            <a:endParaRPr lang="en-US" altLang="zh-CN" b="1" dirty="0">
              <a:latin typeface="Calibri" panose="020F0502020204030204" pitchFamily="34" charset="0"/>
            </a:endParaRPr>
          </a:p>
          <a:p>
            <a:pPr eaLnBrk="1" hangingPunct="1"/>
            <a:r>
              <a:rPr lang="en-US" altLang="zh-CN" dirty="0">
                <a:latin typeface="Calibri" panose="020F0502020204030204" pitchFamily="34" charset="0"/>
              </a:rPr>
              <a:t>res5: Array[(</a:t>
            </a:r>
            <a:r>
              <a:rPr lang="en-US" altLang="zh-CN" dirty="0" err="1">
                <a:latin typeface="Calibri" panose="020F0502020204030204" pitchFamily="34" charset="0"/>
              </a:rPr>
              <a:t>org.apache.spark.graphx.VertexId</a:t>
            </a:r>
            <a:r>
              <a:rPr lang="en-US" altLang="zh-CN" dirty="0">
                <a:latin typeface="Calibri" panose="020F0502020204030204" pitchFamily="34" charset="0"/>
              </a:rPr>
              <a:t>, Int)] = Array((4,2), (1,1), (6,0), (3,0), (5,1), (2,2))</a:t>
            </a:r>
          </a:p>
        </p:txBody>
      </p:sp>
      <p:graphicFrame>
        <p:nvGraphicFramePr>
          <p:cNvPr id="9" name="对象 8">
            <a:extLst>
              <a:ext uri="{FF2B5EF4-FFF2-40B4-BE49-F238E27FC236}">
                <a16:creationId xmlns:a16="http://schemas.microsoft.com/office/drawing/2014/main" id="{78AC0B8C-9A18-4C46-BAC4-DCC11790AD93}"/>
              </a:ext>
            </a:extLst>
          </p:cNvPr>
          <p:cNvGraphicFramePr>
            <a:graphicFrameLocks noChangeAspect="1"/>
          </p:cNvGraphicFramePr>
          <p:nvPr>
            <p:extLst>
              <p:ext uri="{D42A27DB-BD31-4B8C-83A1-F6EECF244321}">
                <p14:modId xmlns:p14="http://schemas.microsoft.com/office/powerpoint/2010/main" val="1681245103"/>
              </p:ext>
            </p:extLst>
          </p:nvPr>
        </p:nvGraphicFramePr>
        <p:xfrm>
          <a:off x="8740848" y="709597"/>
          <a:ext cx="3451152" cy="1897031"/>
        </p:xfrm>
        <a:graphic>
          <a:graphicData uri="http://schemas.openxmlformats.org/presentationml/2006/ole">
            <mc:AlternateContent xmlns:mc="http://schemas.openxmlformats.org/markup-compatibility/2006">
              <mc:Choice xmlns:v="urn:schemas-microsoft-com:vml" Requires="v">
                <p:oleObj r:id="rId3" imgW="5578560" imgH="3057840" progId="Visio.Drawing.15">
                  <p:embed/>
                </p:oleObj>
              </mc:Choice>
              <mc:Fallback>
                <p:oleObj r:id="rId3" imgW="5578560" imgH="3057840" progId="Visio.Drawing.15">
                  <p:embed/>
                  <p:pic>
                    <p:nvPicPr>
                      <p:cNvPr id="9" name="对象 8">
                        <a:extLst>
                          <a:ext uri="{FF2B5EF4-FFF2-40B4-BE49-F238E27FC236}">
                            <a16:creationId xmlns:a16="http://schemas.microsoft.com/office/drawing/2014/main" id="{78AC0B8C-9A18-4C46-BAC4-DCC11790AD9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740848" y="709597"/>
                        <a:ext cx="3451152" cy="1897031"/>
                      </a:xfrm>
                      <a:prstGeom prst="rect">
                        <a:avLst/>
                      </a:prstGeom>
                      <a:noFill/>
                      <a:ln>
                        <a:noFill/>
                      </a:ln>
                    </p:spPr>
                  </p:pic>
                </p:oleObj>
              </mc:Fallback>
            </mc:AlternateContent>
          </a:graphicData>
        </a:graphic>
      </p:graphicFrame>
    </p:spTree>
    <p:extLst>
      <p:ext uri="{BB962C8B-B14F-4D97-AF65-F5344CB8AC3E}">
        <p14:creationId xmlns:p14="http://schemas.microsoft.com/office/powerpoint/2010/main" val="240634260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8BED49B0-4F7B-4A3F-BA7A-1DDC0520D9CF}"/>
              </a:ext>
            </a:extLst>
          </p:cNvPr>
          <p:cNvSpPr>
            <a:spLocks noGrp="1"/>
          </p:cNvSpPr>
          <p:nvPr>
            <p:ph type="body" sz="quarter" idx="12"/>
          </p:nvPr>
        </p:nvSpPr>
        <p:spPr/>
        <p:txBody>
          <a:bodyPr/>
          <a:lstStyle/>
          <a:p>
            <a:endParaRPr lang="zh-CN" altLang="en-US"/>
          </a:p>
        </p:txBody>
      </p:sp>
      <p:sp>
        <p:nvSpPr>
          <p:cNvPr id="3" name="文本占位符 2">
            <a:extLst>
              <a:ext uri="{FF2B5EF4-FFF2-40B4-BE49-F238E27FC236}">
                <a16:creationId xmlns:a16="http://schemas.microsoft.com/office/drawing/2014/main" id="{E8F5EA1E-D009-4A49-981F-18E4F7C41380}"/>
              </a:ext>
            </a:extLst>
          </p:cNvPr>
          <p:cNvSpPr>
            <a:spLocks noGrp="1"/>
          </p:cNvSpPr>
          <p:nvPr>
            <p:ph type="body" sz="quarter" idx="13"/>
          </p:nvPr>
        </p:nvSpPr>
        <p:spPr/>
        <p:txBody>
          <a:bodyPr/>
          <a:lstStyle/>
          <a:p>
            <a:endParaRPr lang="zh-CN" altLang="en-US"/>
          </a:p>
        </p:txBody>
      </p:sp>
      <p:sp>
        <p:nvSpPr>
          <p:cNvPr id="4" name="文本占位符 3">
            <a:extLst>
              <a:ext uri="{FF2B5EF4-FFF2-40B4-BE49-F238E27FC236}">
                <a16:creationId xmlns:a16="http://schemas.microsoft.com/office/drawing/2014/main" id="{6AF575E2-497C-412B-8B18-4F1797116165}"/>
              </a:ext>
            </a:extLst>
          </p:cNvPr>
          <p:cNvSpPr>
            <a:spLocks noGrp="1"/>
          </p:cNvSpPr>
          <p:nvPr>
            <p:ph type="body" sz="quarter" idx="14"/>
          </p:nvPr>
        </p:nvSpPr>
        <p:spPr/>
        <p:txBody>
          <a:bodyPr/>
          <a:lstStyle/>
          <a:p>
            <a:r>
              <a:rPr lang="en-US" altLang="zh-CN" dirty="0" err="1"/>
              <a:t>GraphX</a:t>
            </a:r>
            <a:r>
              <a:rPr lang="zh-CN" altLang="en-US" dirty="0"/>
              <a:t>实现图经典算法</a:t>
            </a:r>
            <a:r>
              <a:rPr lang="en-US" altLang="zh-CN" dirty="0"/>
              <a:t>——Dijkstra</a:t>
            </a:r>
            <a:endParaRPr lang="zh-CN" altLang="en-US" dirty="0"/>
          </a:p>
        </p:txBody>
      </p:sp>
      <p:sp>
        <p:nvSpPr>
          <p:cNvPr id="5" name="Rectangle 3">
            <a:extLst>
              <a:ext uri="{FF2B5EF4-FFF2-40B4-BE49-F238E27FC236}">
                <a16:creationId xmlns:a16="http://schemas.microsoft.com/office/drawing/2014/main" id="{5B3769D7-F1E0-45B5-BD89-A98AF97E82FA}"/>
              </a:ext>
            </a:extLst>
          </p:cNvPr>
          <p:cNvSpPr txBox="1">
            <a:spLocks noChangeArrowheads="1"/>
          </p:cNvSpPr>
          <p:nvPr/>
        </p:nvSpPr>
        <p:spPr>
          <a:xfrm>
            <a:off x="546063" y="719708"/>
            <a:ext cx="10512081" cy="14138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00000"/>
              </a:lnSpc>
              <a:buFont typeface="Wingdings" panose="05000000000000000000" pitchFamily="2" charset="2"/>
              <a:buNone/>
            </a:pPr>
            <a:r>
              <a:rPr lang="zh-CN" altLang="en-US" sz="2400" dirty="0">
                <a:ea typeface="楷体_GB2312" pitchFamily="49" charset="-122"/>
              </a:rPr>
              <a:t>从图中的某个顶点出发到达另外一个顶点的所经过的边的权重和最小的一条路径，称为最短路径。</a:t>
            </a:r>
            <a:r>
              <a:rPr lang="en-US" altLang="zh-CN" sz="2400" dirty="0">
                <a:ea typeface="楷体_GB2312" pitchFamily="49" charset="-122"/>
              </a:rPr>
              <a:t> Dijkstra</a:t>
            </a:r>
            <a:r>
              <a:rPr lang="zh-CN" altLang="en-US" sz="2400" dirty="0">
                <a:ea typeface="楷体_GB2312" pitchFamily="49" charset="-122"/>
              </a:rPr>
              <a:t>算法使用了广度优先搜索解决该问题：</a:t>
            </a:r>
            <a:endParaRPr lang="en-US" altLang="zh-CN" sz="2400" dirty="0">
              <a:ea typeface="楷体_GB2312" pitchFamily="49" charset="-122"/>
            </a:endParaRPr>
          </a:p>
          <a:p>
            <a:pPr marL="0" indent="0" eaLnBrk="1" hangingPunct="1">
              <a:lnSpc>
                <a:spcPct val="100000"/>
              </a:lnSpc>
              <a:buFont typeface="Wingdings" panose="05000000000000000000" pitchFamily="2" charset="2"/>
              <a:buNone/>
            </a:pPr>
            <a:endParaRPr lang="en-US" altLang="zh-CN" sz="2400" dirty="0">
              <a:ea typeface="楷体_GB2312" pitchFamily="49" charset="-122"/>
            </a:endParaRPr>
          </a:p>
          <a:p>
            <a:pPr marL="0" indent="0" eaLnBrk="1" hangingPunct="1">
              <a:lnSpc>
                <a:spcPct val="100000"/>
              </a:lnSpc>
              <a:buFont typeface="Wingdings" panose="05000000000000000000" pitchFamily="2" charset="2"/>
              <a:buNone/>
            </a:pPr>
            <a:endParaRPr lang="zh-CN" altLang="en-US" sz="2400" dirty="0">
              <a:latin typeface="楷体_GB2312" pitchFamily="49" charset="-122"/>
              <a:ea typeface="楷体_GB2312" pitchFamily="49" charset="-122"/>
            </a:endParaRPr>
          </a:p>
        </p:txBody>
      </p:sp>
      <p:pic>
        <p:nvPicPr>
          <p:cNvPr id="12" name="图片 4">
            <a:extLst>
              <a:ext uri="{FF2B5EF4-FFF2-40B4-BE49-F238E27FC236}">
                <a16:creationId xmlns:a16="http://schemas.microsoft.com/office/drawing/2014/main" id="{D12FFC64-EE14-4031-A9CD-55176A2258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0284" y="1959039"/>
            <a:ext cx="2663825" cy="245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2">
            <a:extLst>
              <a:ext uri="{FF2B5EF4-FFF2-40B4-BE49-F238E27FC236}">
                <a16:creationId xmlns:a16="http://schemas.microsoft.com/office/drawing/2014/main" id="{5085DA34-11EF-4585-9493-29DD48A609BE}"/>
              </a:ext>
            </a:extLst>
          </p:cNvPr>
          <p:cNvSpPr>
            <a:spLocks noChangeArrowheads="1"/>
          </p:cNvSpPr>
          <p:nvPr/>
        </p:nvSpPr>
        <p:spPr bwMode="auto">
          <a:xfrm>
            <a:off x="9225341" y="4557084"/>
            <a:ext cx="19952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anose="020B0604030504040204" pitchFamily="34" charset="0"/>
                <a:ea typeface="宋体" panose="02010600030101010101" pitchFamily="2" charset="-122"/>
              </a:defRPr>
            </a:lvl1pPr>
            <a:lvl2pPr marL="742950" indent="-285750">
              <a:defRPr>
                <a:solidFill>
                  <a:schemeClr val="tx1"/>
                </a:solidFill>
                <a:latin typeface="Tahoma" panose="020B0604030504040204" pitchFamily="34" charset="0"/>
                <a:ea typeface="宋体" panose="02010600030101010101" pitchFamily="2" charset="-122"/>
              </a:defRPr>
            </a:lvl2pPr>
            <a:lvl3pPr marL="1143000" indent="-228600">
              <a:defRPr>
                <a:solidFill>
                  <a:schemeClr val="tx1"/>
                </a:solidFill>
                <a:latin typeface="Tahoma" panose="020B0604030504040204" pitchFamily="34" charset="0"/>
                <a:ea typeface="宋体" panose="02010600030101010101" pitchFamily="2" charset="-122"/>
              </a:defRPr>
            </a:lvl3pPr>
            <a:lvl4pPr marL="1600200" indent="-228600">
              <a:defRPr>
                <a:solidFill>
                  <a:schemeClr val="tx1"/>
                </a:solidFill>
                <a:latin typeface="Tahoma" panose="020B0604030504040204" pitchFamily="34" charset="0"/>
                <a:ea typeface="宋体" panose="02010600030101010101" pitchFamily="2" charset="-122"/>
              </a:defRPr>
            </a:lvl4pPr>
            <a:lvl5pPr marL="2057400" indent="-22860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a:r>
              <a:rPr lang="en-US" altLang="zh-CN" dirty="0" err="1">
                <a:ea typeface="楷体_GB2312" pitchFamily="49" charset="-122"/>
              </a:rPr>
              <a:t>Dijstra</a:t>
            </a:r>
            <a:r>
              <a:rPr lang="zh-CN" altLang="en-US" dirty="0">
                <a:ea typeface="楷体_GB2312" pitchFamily="49" charset="-122"/>
              </a:rPr>
              <a:t>算法</a:t>
            </a:r>
            <a:r>
              <a:rPr lang="zh-CN" altLang="zh-CN" dirty="0">
                <a:ea typeface="楷体_GB2312" pitchFamily="49" charset="-122"/>
              </a:rPr>
              <a:t>示例图</a:t>
            </a:r>
          </a:p>
        </p:txBody>
      </p:sp>
      <p:sp>
        <p:nvSpPr>
          <p:cNvPr id="15" name="文本框 14">
            <a:extLst>
              <a:ext uri="{FF2B5EF4-FFF2-40B4-BE49-F238E27FC236}">
                <a16:creationId xmlns:a16="http://schemas.microsoft.com/office/drawing/2014/main" id="{5BE09649-D8B2-430D-8DA9-F7A0878D15F2}"/>
              </a:ext>
            </a:extLst>
          </p:cNvPr>
          <p:cNvSpPr txBox="1"/>
          <p:nvPr/>
        </p:nvSpPr>
        <p:spPr>
          <a:xfrm>
            <a:off x="877824" y="1682811"/>
            <a:ext cx="6096000" cy="4197944"/>
          </a:xfrm>
          <a:prstGeom prst="rect">
            <a:avLst/>
          </a:prstGeom>
          <a:noFill/>
        </p:spPr>
        <p:txBody>
          <a:bodyPr wrap="square">
            <a:spAutoFit/>
          </a:bodyPr>
          <a:lstStyle/>
          <a:p>
            <a:pPr marL="0" indent="457200">
              <a:lnSpc>
                <a:spcPct val="150000"/>
              </a:lnSpc>
              <a:buFont typeface="Wingdings" panose="05000000000000000000" pitchFamily="2" charset="2"/>
              <a:buNone/>
            </a:pPr>
            <a:r>
              <a:rPr lang="en-US" altLang="zh-CN" sz="1800" dirty="0">
                <a:ea typeface="楷体_GB2312" pitchFamily="49" charset="-122"/>
              </a:rPr>
              <a:t>1. </a:t>
            </a:r>
            <a:r>
              <a:rPr lang="zh-CN" altLang="en-US" sz="1800" dirty="0">
                <a:ea typeface="楷体_GB2312" pitchFamily="49" charset="-122"/>
              </a:rPr>
              <a:t>初始时令 </a:t>
            </a:r>
            <a:r>
              <a:rPr lang="en-US" altLang="zh-CN" sz="1800" dirty="0">
                <a:ea typeface="楷体_GB2312" pitchFamily="49" charset="-122"/>
              </a:rPr>
              <a:t>S={V_0},T=V-S={</a:t>
            </a:r>
            <a:r>
              <a:rPr lang="zh-CN" altLang="en-US" sz="1800" dirty="0">
                <a:ea typeface="楷体_GB2312" pitchFamily="49" charset="-122"/>
              </a:rPr>
              <a:t>其余顶点</a:t>
            </a:r>
            <a:r>
              <a:rPr lang="en-US" altLang="zh-CN" sz="1800" dirty="0">
                <a:ea typeface="楷体_GB2312" pitchFamily="49" charset="-122"/>
              </a:rPr>
              <a:t>}</a:t>
            </a:r>
            <a:r>
              <a:rPr lang="zh-CN" altLang="en-US" sz="1800" dirty="0">
                <a:ea typeface="楷体_GB2312" pitchFamily="49" charset="-122"/>
              </a:rPr>
              <a:t>，</a:t>
            </a:r>
            <a:r>
              <a:rPr lang="en-US" altLang="zh-CN" sz="1800" dirty="0">
                <a:ea typeface="楷体_GB2312" pitchFamily="49" charset="-122"/>
              </a:rPr>
              <a:t>T</a:t>
            </a:r>
            <a:r>
              <a:rPr lang="zh-CN" altLang="en-US" sz="1800" dirty="0">
                <a:ea typeface="楷体_GB2312" pitchFamily="49" charset="-122"/>
              </a:rPr>
              <a:t>中顶点对应的距离值</a:t>
            </a:r>
          </a:p>
          <a:p>
            <a:pPr marL="0" indent="457200">
              <a:lnSpc>
                <a:spcPct val="150000"/>
              </a:lnSpc>
              <a:buFont typeface="Wingdings" panose="05000000000000000000" pitchFamily="2" charset="2"/>
              <a:buNone/>
            </a:pPr>
            <a:r>
              <a:rPr lang="zh-CN" altLang="en-US" sz="1800" dirty="0">
                <a:ea typeface="楷体_GB2312" pitchFamily="49" charset="-122"/>
              </a:rPr>
              <a:t>若存在</a:t>
            </a:r>
            <a:r>
              <a:rPr lang="en-US" altLang="zh-CN" sz="1800" dirty="0">
                <a:ea typeface="楷体_GB2312" pitchFamily="49" charset="-122"/>
              </a:rPr>
              <a:t>&lt;V_0, </a:t>
            </a:r>
            <a:r>
              <a:rPr lang="en-US" altLang="zh-CN" sz="1800" dirty="0" err="1">
                <a:ea typeface="楷体_GB2312" pitchFamily="49" charset="-122"/>
              </a:rPr>
              <a:t>V_i</a:t>
            </a:r>
            <a:r>
              <a:rPr lang="en-US" altLang="zh-CN" sz="1800" dirty="0">
                <a:ea typeface="楷体_GB2312" pitchFamily="49" charset="-122"/>
              </a:rPr>
              <a:t>&gt;</a:t>
            </a:r>
            <a:r>
              <a:rPr lang="zh-CN" altLang="en-US" sz="1800" dirty="0">
                <a:ea typeface="楷体_GB2312" pitchFamily="49" charset="-122"/>
              </a:rPr>
              <a:t>，</a:t>
            </a:r>
            <a:r>
              <a:rPr lang="en-US" altLang="zh-CN" sz="1800" dirty="0">
                <a:ea typeface="楷体_GB2312" pitchFamily="49" charset="-122"/>
              </a:rPr>
              <a:t>d(V_0, </a:t>
            </a:r>
            <a:r>
              <a:rPr lang="en-US" altLang="zh-CN" sz="1800" dirty="0" err="1">
                <a:ea typeface="楷体_GB2312" pitchFamily="49" charset="-122"/>
              </a:rPr>
              <a:t>V_i</a:t>
            </a:r>
            <a:r>
              <a:rPr lang="en-US" altLang="zh-CN" sz="1800" dirty="0">
                <a:ea typeface="楷体_GB2312" pitchFamily="49" charset="-122"/>
              </a:rPr>
              <a:t>)</a:t>
            </a:r>
            <a:r>
              <a:rPr lang="zh-CN" altLang="en-US" sz="1800" dirty="0">
                <a:ea typeface="楷体_GB2312" pitchFamily="49" charset="-122"/>
              </a:rPr>
              <a:t>为</a:t>
            </a:r>
            <a:r>
              <a:rPr lang="en-US" altLang="zh-CN" sz="1800" dirty="0">
                <a:ea typeface="楷体_GB2312" pitchFamily="49" charset="-122"/>
              </a:rPr>
              <a:t>&lt;V0,Vi&gt;</a:t>
            </a:r>
            <a:r>
              <a:rPr lang="zh-CN" altLang="en-US" sz="1800" dirty="0">
                <a:ea typeface="楷体_GB2312" pitchFamily="49" charset="-122"/>
              </a:rPr>
              <a:t>弧上的权值</a:t>
            </a:r>
          </a:p>
          <a:p>
            <a:pPr marL="0" indent="457200">
              <a:lnSpc>
                <a:spcPct val="150000"/>
              </a:lnSpc>
              <a:buFont typeface="Wingdings" panose="05000000000000000000" pitchFamily="2" charset="2"/>
              <a:buNone/>
            </a:pPr>
            <a:r>
              <a:rPr lang="zh-CN" altLang="en-US" sz="1800" dirty="0">
                <a:ea typeface="楷体_GB2312" pitchFamily="49" charset="-122"/>
              </a:rPr>
              <a:t>若不存在</a:t>
            </a:r>
            <a:r>
              <a:rPr lang="en-US" altLang="zh-CN" sz="1800" dirty="0">
                <a:ea typeface="楷体_GB2312" pitchFamily="49" charset="-122"/>
              </a:rPr>
              <a:t>&lt;V_0, </a:t>
            </a:r>
            <a:r>
              <a:rPr lang="en-US" altLang="zh-CN" sz="1800" dirty="0" err="1">
                <a:ea typeface="楷体_GB2312" pitchFamily="49" charset="-122"/>
              </a:rPr>
              <a:t>V_i</a:t>
            </a:r>
            <a:r>
              <a:rPr lang="en-US" altLang="zh-CN" sz="1800" dirty="0">
                <a:ea typeface="楷体_GB2312" pitchFamily="49" charset="-122"/>
              </a:rPr>
              <a:t>&gt;</a:t>
            </a:r>
            <a:r>
              <a:rPr lang="zh-CN" altLang="en-US" sz="1800" dirty="0">
                <a:ea typeface="楷体_GB2312" pitchFamily="49" charset="-122"/>
              </a:rPr>
              <a:t>，</a:t>
            </a:r>
            <a:r>
              <a:rPr lang="en-US" altLang="zh-CN" sz="1800" dirty="0">
                <a:ea typeface="楷体_GB2312" pitchFamily="49" charset="-122"/>
              </a:rPr>
              <a:t>d(V_0, </a:t>
            </a:r>
            <a:r>
              <a:rPr lang="en-US" altLang="zh-CN" sz="1800" dirty="0" err="1">
                <a:ea typeface="楷体_GB2312" pitchFamily="49" charset="-122"/>
              </a:rPr>
              <a:t>V_i</a:t>
            </a:r>
            <a:r>
              <a:rPr lang="en-US" altLang="zh-CN" sz="1800" dirty="0">
                <a:ea typeface="楷体_GB2312" pitchFamily="49" charset="-122"/>
              </a:rPr>
              <a:t>)</a:t>
            </a:r>
            <a:r>
              <a:rPr lang="zh-CN" altLang="en-US" sz="1800" dirty="0">
                <a:ea typeface="楷体_GB2312" pitchFamily="49" charset="-122"/>
              </a:rPr>
              <a:t>为∞</a:t>
            </a:r>
          </a:p>
          <a:p>
            <a:pPr marL="0" indent="457200">
              <a:lnSpc>
                <a:spcPct val="150000"/>
              </a:lnSpc>
              <a:buFont typeface="Wingdings" panose="05000000000000000000" pitchFamily="2" charset="2"/>
              <a:buNone/>
            </a:pPr>
            <a:r>
              <a:rPr lang="en-US" altLang="zh-CN" sz="1800" dirty="0">
                <a:ea typeface="楷体_GB2312" pitchFamily="49" charset="-122"/>
              </a:rPr>
              <a:t>2. </a:t>
            </a:r>
            <a:r>
              <a:rPr lang="zh-CN" altLang="en-US" sz="1800" dirty="0">
                <a:ea typeface="楷体_GB2312" pitchFamily="49" charset="-122"/>
              </a:rPr>
              <a:t>从</a:t>
            </a:r>
            <a:r>
              <a:rPr lang="en-US" altLang="zh-CN" sz="1800" dirty="0">
                <a:ea typeface="楷体_GB2312" pitchFamily="49" charset="-122"/>
              </a:rPr>
              <a:t>T</a:t>
            </a:r>
            <a:r>
              <a:rPr lang="zh-CN" altLang="en-US" sz="1800" dirty="0">
                <a:ea typeface="楷体_GB2312" pitchFamily="49" charset="-122"/>
              </a:rPr>
              <a:t>中选取一个与</a:t>
            </a:r>
            <a:r>
              <a:rPr lang="en-US" altLang="zh-CN" sz="1800" dirty="0">
                <a:ea typeface="楷体_GB2312" pitchFamily="49" charset="-122"/>
              </a:rPr>
              <a:t>S</a:t>
            </a:r>
            <a:r>
              <a:rPr lang="zh-CN" altLang="en-US" sz="1800" dirty="0">
                <a:ea typeface="楷体_GB2312" pitchFamily="49" charset="-122"/>
              </a:rPr>
              <a:t>中顶点有关联边且权值最小的顶点</a:t>
            </a:r>
            <a:r>
              <a:rPr lang="en-US" altLang="zh-CN" sz="1800" dirty="0">
                <a:ea typeface="楷体_GB2312" pitchFamily="49" charset="-122"/>
              </a:rPr>
              <a:t>W</a:t>
            </a:r>
            <a:r>
              <a:rPr lang="zh-CN" altLang="en-US" sz="1800" dirty="0">
                <a:ea typeface="楷体_GB2312" pitchFamily="49" charset="-122"/>
              </a:rPr>
              <a:t>，加入到</a:t>
            </a:r>
            <a:r>
              <a:rPr lang="en-US" altLang="zh-CN" sz="1800" dirty="0">
                <a:ea typeface="楷体_GB2312" pitchFamily="49" charset="-122"/>
              </a:rPr>
              <a:t>S</a:t>
            </a:r>
            <a:r>
              <a:rPr lang="zh-CN" altLang="en-US" sz="1800" dirty="0">
                <a:ea typeface="楷体_GB2312" pitchFamily="49" charset="-122"/>
              </a:rPr>
              <a:t>中</a:t>
            </a:r>
          </a:p>
          <a:p>
            <a:pPr marL="0" indent="457200">
              <a:lnSpc>
                <a:spcPct val="150000"/>
              </a:lnSpc>
              <a:buFont typeface="Wingdings" panose="05000000000000000000" pitchFamily="2" charset="2"/>
              <a:buNone/>
            </a:pPr>
            <a:r>
              <a:rPr lang="en-US" altLang="zh-CN" sz="1800" dirty="0">
                <a:ea typeface="楷体_GB2312" pitchFamily="49" charset="-122"/>
              </a:rPr>
              <a:t>3. </a:t>
            </a:r>
            <a:r>
              <a:rPr lang="zh-CN" altLang="en-US" sz="1800" dirty="0">
                <a:ea typeface="楷体_GB2312" pitchFamily="49" charset="-122"/>
              </a:rPr>
              <a:t>对其余</a:t>
            </a:r>
            <a:r>
              <a:rPr lang="en-US" altLang="zh-CN" sz="1800" dirty="0">
                <a:ea typeface="楷体_GB2312" pitchFamily="49" charset="-122"/>
              </a:rPr>
              <a:t>T</a:t>
            </a:r>
            <a:r>
              <a:rPr lang="zh-CN" altLang="en-US" sz="1800" dirty="0">
                <a:ea typeface="楷体_GB2312" pitchFamily="49" charset="-122"/>
              </a:rPr>
              <a:t>中顶点的距离值进行修改：若加进</a:t>
            </a:r>
            <a:r>
              <a:rPr lang="en-US" altLang="zh-CN" sz="1800" dirty="0">
                <a:ea typeface="楷体_GB2312" pitchFamily="49" charset="-122"/>
              </a:rPr>
              <a:t>W</a:t>
            </a:r>
            <a:r>
              <a:rPr lang="zh-CN" altLang="en-US" sz="1800" dirty="0">
                <a:ea typeface="楷体_GB2312" pitchFamily="49" charset="-122"/>
              </a:rPr>
              <a:t>作中间顶点，从</a:t>
            </a:r>
            <a:r>
              <a:rPr lang="en-US" altLang="zh-CN" sz="1800" dirty="0">
                <a:ea typeface="楷体_GB2312" pitchFamily="49" charset="-122"/>
              </a:rPr>
              <a:t>V0</a:t>
            </a:r>
            <a:r>
              <a:rPr lang="zh-CN" altLang="en-US" sz="1800" dirty="0">
                <a:ea typeface="楷体_GB2312" pitchFamily="49" charset="-122"/>
              </a:rPr>
              <a:t>到</a:t>
            </a:r>
            <a:r>
              <a:rPr lang="en-US" altLang="zh-CN" sz="1800" dirty="0">
                <a:ea typeface="楷体_GB2312" pitchFamily="49" charset="-122"/>
              </a:rPr>
              <a:t>Vi</a:t>
            </a:r>
            <a:r>
              <a:rPr lang="zh-CN" altLang="en-US" sz="1800" dirty="0">
                <a:ea typeface="楷体_GB2312" pitchFamily="49" charset="-122"/>
              </a:rPr>
              <a:t>的距离值缩短，则修改此距离值</a:t>
            </a:r>
          </a:p>
          <a:p>
            <a:pPr marL="0" indent="457200">
              <a:lnSpc>
                <a:spcPct val="150000"/>
              </a:lnSpc>
              <a:buFont typeface="Wingdings" panose="05000000000000000000" pitchFamily="2" charset="2"/>
              <a:buNone/>
            </a:pPr>
            <a:r>
              <a:rPr lang="zh-CN" altLang="en-US" sz="1800" dirty="0">
                <a:ea typeface="楷体_GB2312" pitchFamily="49" charset="-122"/>
              </a:rPr>
              <a:t>重复上述步骤</a:t>
            </a:r>
            <a:r>
              <a:rPr lang="en-US" altLang="zh-CN" sz="1800" dirty="0">
                <a:ea typeface="楷体_GB2312" pitchFamily="49" charset="-122"/>
              </a:rPr>
              <a:t>2</a:t>
            </a:r>
            <a:r>
              <a:rPr lang="zh-CN" altLang="en-US" sz="1800" dirty="0">
                <a:ea typeface="楷体_GB2312" pitchFamily="49" charset="-122"/>
              </a:rPr>
              <a:t>、</a:t>
            </a:r>
            <a:r>
              <a:rPr lang="en-US" altLang="zh-CN" sz="1800" dirty="0">
                <a:ea typeface="楷体_GB2312" pitchFamily="49" charset="-122"/>
              </a:rPr>
              <a:t>3</a:t>
            </a:r>
            <a:r>
              <a:rPr lang="zh-CN" altLang="en-US" sz="1800" dirty="0">
                <a:ea typeface="楷体_GB2312" pitchFamily="49" charset="-122"/>
              </a:rPr>
              <a:t>，直到</a:t>
            </a:r>
            <a:r>
              <a:rPr lang="en-US" altLang="zh-CN" sz="1800" dirty="0">
                <a:ea typeface="楷体_GB2312" pitchFamily="49" charset="-122"/>
              </a:rPr>
              <a:t>S</a:t>
            </a:r>
            <a:r>
              <a:rPr lang="zh-CN" altLang="en-US" sz="1800" dirty="0">
                <a:ea typeface="楷体_GB2312" pitchFamily="49" charset="-122"/>
              </a:rPr>
              <a:t>中包含所有顶点，即</a:t>
            </a:r>
            <a:r>
              <a:rPr lang="en-US" altLang="zh-CN" sz="1800" dirty="0">
                <a:ea typeface="楷体_GB2312" pitchFamily="49" charset="-122"/>
              </a:rPr>
              <a:t>W=Vi</a:t>
            </a:r>
            <a:r>
              <a:rPr lang="zh-CN" altLang="en-US" sz="1800" dirty="0">
                <a:ea typeface="楷体_GB2312" pitchFamily="49" charset="-122"/>
              </a:rPr>
              <a:t>为止</a:t>
            </a:r>
          </a:p>
        </p:txBody>
      </p:sp>
    </p:spTree>
    <p:extLst>
      <p:ext uri="{BB962C8B-B14F-4D97-AF65-F5344CB8AC3E}">
        <p14:creationId xmlns:p14="http://schemas.microsoft.com/office/powerpoint/2010/main" val="21137469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6AF575E2-497C-412B-8B18-4F1797116165}"/>
              </a:ext>
            </a:extLst>
          </p:cNvPr>
          <p:cNvSpPr>
            <a:spLocks noGrp="1"/>
          </p:cNvSpPr>
          <p:nvPr>
            <p:ph type="body" sz="quarter" idx="14"/>
          </p:nvPr>
        </p:nvSpPr>
        <p:spPr/>
        <p:txBody>
          <a:bodyPr/>
          <a:lstStyle/>
          <a:p>
            <a:r>
              <a:rPr lang="en-US" altLang="zh-CN" dirty="0" err="1"/>
              <a:t>GraphX</a:t>
            </a:r>
            <a:r>
              <a:rPr lang="zh-CN" altLang="en-US" dirty="0"/>
              <a:t>实现图经典算法</a:t>
            </a:r>
            <a:r>
              <a:rPr lang="en-US" altLang="zh-CN" dirty="0"/>
              <a:t>——Dijkstra</a:t>
            </a:r>
            <a:endParaRPr lang="zh-CN" altLang="en-US" dirty="0"/>
          </a:p>
        </p:txBody>
      </p:sp>
      <p:sp>
        <p:nvSpPr>
          <p:cNvPr id="5" name="Rectangle 3">
            <a:extLst>
              <a:ext uri="{FF2B5EF4-FFF2-40B4-BE49-F238E27FC236}">
                <a16:creationId xmlns:a16="http://schemas.microsoft.com/office/drawing/2014/main" id="{5B3769D7-F1E0-45B5-BD89-A98AF97E82FA}"/>
              </a:ext>
            </a:extLst>
          </p:cNvPr>
          <p:cNvSpPr txBox="1">
            <a:spLocks noChangeArrowheads="1"/>
          </p:cNvSpPr>
          <p:nvPr/>
        </p:nvSpPr>
        <p:spPr>
          <a:xfrm>
            <a:off x="546063" y="719708"/>
            <a:ext cx="10512081" cy="14138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00000"/>
              </a:lnSpc>
              <a:buFont typeface="Wingdings" panose="05000000000000000000" pitchFamily="2" charset="2"/>
              <a:buNone/>
            </a:pPr>
            <a:r>
              <a:rPr lang="zh-CN" altLang="en-US" sz="2400" dirty="0">
                <a:ea typeface="楷体_GB2312" pitchFamily="49" charset="-122"/>
              </a:rPr>
              <a:t>图包含</a:t>
            </a:r>
            <a:r>
              <a:rPr lang="en-US" altLang="zh-CN" sz="2400" dirty="0">
                <a:ea typeface="楷体_GB2312" pitchFamily="49" charset="-122"/>
              </a:rPr>
              <a:t>7</a:t>
            </a:r>
            <a:r>
              <a:rPr lang="zh-CN" altLang="en-US" sz="2400" dirty="0">
                <a:ea typeface="楷体_GB2312" pitchFamily="49" charset="-122"/>
              </a:rPr>
              <a:t>个结点和</a:t>
            </a:r>
            <a:r>
              <a:rPr lang="en-US" altLang="zh-CN" sz="2400" dirty="0">
                <a:ea typeface="楷体_GB2312" pitchFamily="49" charset="-122"/>
              </a:rPr>
              <a:t>11</a:t>
            </a:r>
            <a:r>
              <a:rPr lang="zh-CN" altLang="en-US" sz="2400" dirty="0">
                <a:ea typeface="楷体_GB2312" pitchFamily="49" charset="-122"/>
              </a:rPr>
              <a:t>条路径，把节点</a:t>
            </a:r>
            <a:r>
              <a:rPr lang="en-US" altLang="zh-CN" sz="2400" dirty="0">
                <a:ea typeface="楷体_GB2312" pitchFamily="49" charset="-122"/>
              </a:rPr>
              <a:t>A</a:t>
            </a:r>
            <a:r>
              <a:rPr lang="zh-CN" altLang="en-US" sz="2400" dirty="0">
                <a:ea typeface="楷体_GB2312" pitchFamily="49" charset="-122"/>
              </a:rPr>
              <a:t>作为初始节点，在</a:t>
            </a:r>
            <a:r>
              <a:rPr lang="en-US" altLang="zh-CN" sz="2400" dirty="0">
                <a:ea typeface="楷体_GB2312" pitchFamily="49" charset="-122"/>
              </a:rPr>
              <a:t>IDEA</a:t>
            </a:r>
            <a:r>
              <a:rPr lang="zh-CN" altLang="en-US" sz="2400" dirty="0">
                <a:ea typeface="楷体_GB2312" pitchFamily="49" charset="-122"/>
              </a:rPr>
              <a:t>中运行</a:t>
            </a:r>
            <a:r>
              <a:rPr lang="en-US" altLang="zh-CN" sz="2400" dirty="0">
                <a:ea typeface="楷体_GB2312" pitchFamily="49" charset="-122"/>
              </a:rPr>
              <a:t>Dijkstra</a:t>
            </a:r>
            <a:r>
              <a:rPr lang="zh-CN" altLang="en-US" sz="2400" dirty="0">
                <a:ea typeface="楷体_GB2312" pitchFamily="49" charset="-122"/>
              </a:rPr>
              <a:t>算法，具体实现如代码下：</a:t>
            </a:r>
            <a:endParaRPr lang="zh-CN" altLang="en-US" sz="2400" dirty="0">
              <a:latin typeface="楷体_GB2312" pitchFamily="49" charset="-122"/>
              <a:ea typeface="楷体_GB2312" pitchFamily="49" charset="-122"/>
            </a:endParaRPr>
          </a:p>
        </p:txBody>
      </p:sp>
      <p:pic>
        <p:nvPicPr>
          <p:cNvPr id="12" name="图片 4">
            <a:extLst>
              <a:ext uri="{FF2B5EF4-FFF2-40B4-BE49-F238E27FC236}">
                <a16:creationId xmlns:a16="http://schemas.microsoft.com/office/drawing/2014/main" id="{D12FFC64-EE14-4031-A9CD-55176A22589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940284" y="1959039"/>
            <a:ext cx="2663825" cy="24558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矩形 2">
            <a:extLst>
              <a:ext uri="{FF2B5EF4-FFF2-40B4-BE49-F238E27FC236}">
                <a16:creationId xmlns:a16="http://schemas.microsoft.com/office/drawing/2014/main" id="{5085DA34-11EF-4585-9493-29DD48A609BE}"/>
              </a:ext>
            </a:extLst>
          </p:cNvPr>
          <p:cNvSpPr>
            <a:spLocks noChangeArrowheads="1"/>
          </p:cNvSpPr>
          <p:nvPr/>
        </p:nvSpPr>
        <p:spPr bwMode="auto">
          <a:xfrm>
            <a:off x="9225341" y="4557084"/>
            <a:ext cx="199529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Tahoma" panose="020B0604030504040204" pitchFamily="34" charset="0"/>
                <a:ea typeface="宋体" panose="02010600030101010101" pitchFamily="2" charset="-122"/>
              </a:defRPr>
            </a:lvl1pPr>
            <a:lvl2pPr marL="742950" indent="-285750">
              <a:defRPr>
                <a:solidFill>
                  <a:schemeClr val="tx1"/>
                </a:solidFill>
                <a:latin typeface="Tahoma" panose="020B0604030504040204" pitchFamily="34" charset="0"/>
                <a:ea typeface="宋体" panose="02010600030101010101" pitchFamily="2" charset="-122"/>
              </a:defRPr>
            </a:lvl2pPr>
            <a:lvl3pPr marL="1143000" indent="-228600">
              <a:defRPr>
                <a:solidFill>
                  <a:schemeClr val="tx1"/>
                </a:solidFill>
                <a:latin typeface="Tahoma" panose="020B0604030504040204" pitchFamily="34" charset="0"/>
                <a:ea typeface="宋体" panose="02010600030101010101" pitchFamily="2" charset="-122"/>
              </a:defRPr>
            </a:lvl3pPr>
            <a:lvl4pPr marL="1600200" indent="-228600">
              <a:defRPr>
                <a:solidFill>
                  <a:schemeClr val="tx1"/>
                </a:solidFill>
                <a:latin typeface="Tahoma" panose="020B0604030504040204" pitchFamily="34" charset="0"/>
                <a:ea typeface="宋体" panose="02010600030101010101" pitchFamily="2" charset="-122"/>
              </a:defRPr>
            </a:lvl4pPr>
            <a:lvl5pPr marL="2057400" indent="-22860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lgn="ctr"/>
            <a:r>
              <a:rPr lang="en-US" altLang="zh-CN" dirty="0" err="1">
                <a:ea typeface="楷体_GB2312" pitchFamily="49" charset="-122"/>
              </a:rPr>
              <a:t>Dijstra</a:t>
            </a:r>
            <a:r>
              <a:rPr lang="zh-CN" altLang="en-US" dirty="0">
                <a:ea typeface="楷体_GB2312" pitchFamily="49" charset="-122"/>
              </a:rPr>
              <a:t>算法</a:t>
            </a:r>
            <a:r>
              <a:rPr lang="zh-CN" altLang="zh-CN" dirty="0">
                <a:ea typeface="楷体_GB2312" pitchFamily="49" charset="-122"/>
              </a:rPr>
              <a:t>示例图</a:t>
            </a:r>
          </a:p>
        </p:txBody>
      </p:sp>
      <p:sp>
        <p:nvSpPr>
          <p:cNvPr id="6" name="Rectangle 1">
            <a:extLst>
              <a:ext uri="{FF2B5EF4-FFF2-40B4-BE49-F238E27FC236}">
                <a16:creationId xmlns:a16="http://schemas.microsoft.com/office/drawing/2014/main" id="{194EA664-15A7-48E8-904B-33D9885FAAB4}"/>
              </a:ext>
            </a:extLst>
          </p:cNvPr>
          <p:cNvSpPr>
            <a:spLocks noChangeArrowheads="1"/>
          </p:cNvSpPr>
          <p:nvPr/>
        </p:nvSpPr>
        <p:spPr bwMode="auto">
          <a:xfrm>
            <a:off x="768612" y="3644383"/>
            <a:ext cx="184731" cy="369332"/>
          </a:xfrm>
          <a:prstGeom prst="rect">
            <a:avLst/>
          </a:prstGeom>
          <a:solidFill>
            <a:srgbClr val="FFFFFF"/>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endParaRPr kumimoji="0" lang="zh-CN" altLang="zh-CN" sz="1800" b="0" i="0" u="none" strike="noStrike" cap="none" normalizeH="0" baseline="0" dirty="0">
              <a:ln>
                <a:noFill/>
              </a:ln>
              <a:solidFill>
                <a:schemeClr val="tx1"/>
              </a:solidFill>
              <a:effectLst/>
              <a:latin typeface="Arial" panose="020B0604020202020204" pitchFamily="34" charset="0"/>
            </a:endParaRPr>
          </a:p>
        </p:txBody>
      </p:sp>
      <p:sp>
        <p:nvSpPr>
          <p:cNvPr id="11" name="文本框 10">
            <a:extLst>
              <a:ext uri="{FF2B5EF4-FFF2-40B4-BE49-F238E27FC236}">
                <a16:creationId xmlns:a16="http://schemas.microsoft.com/office/drawing/2014/main" id="{35E08937-5A3E-4C13-B0E5-1F3F4E4933F1}"/>
              </a:ext>
            </a:extLst>
          </p:cNvPr>
          <p:cNvSpPr txBox="1"/>
          <p:nvPr/>
        </p:nvSpPr>
        <p:spPr>
          <a:xfrm>
            <a:off x="494779" y="1556262"/>
            <a:ext cx="11899392" cy="5047536"/>
          </a:xfrm>
          <a:prstGeom prst="rect">
            <a:avLst/>
          </a:prstGeom>
          <a:noFill/>
        </p:spPr>
        <p:txBody>
          <a:bodyPr wrap="square">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zh-CN" altLang="zh-CN" sz="1400" b="0" i="0" u="none" strike="noStrike" cap="none" normalizeH="0" baseline="0" dirty="0">
                <a:ln>
                  <a:noFill/>
                </a:ln>
                <a:solidFill>
                  <a:srgbClr val="0033B3"/>
                </a:solidFill>
                <a:effectLst/>
                <a:latin typeface="Arial Unicode MS"/>
                <a:ea typeface="JetBrains Mono"/>
              </a:rPr>
              <a:t>def </a:t>
            </a:r>
            <a:r>
              <a:rPr kumimoji="0" lang="zh-CN" altLang="zh-CN" sz="1400" b="0" i="0" u="none" strike="noStrike" cap="none" normalizeH="0" baseline="0" dirty="0">
                <a:ln>
                  <a:noFill/>
                </a:ln>
                <a:solidFill>
                  <a:srgbClr val="00627A"/>
                </a:solidFill>
                <a:effectLst/>
                <a:latin typeface="Arial Unicode MS"/>
                <a:ea typeface="JetBrains Mono"/>
              </a:rPr>
              <a:t>dijkstra</a:t>
            </a:r>
            <a:r>
              <a:rPr kumimoji="0" lang="zh-CN" altLang="zh-CN" sz="1400" b="0" i="0" u="none" strike="noStrike" cap="none" normalizeH="0" baseline="0" dirty="0">
                <a:ln>
                  <a:noFill/>
                </a:ln>
                <a:solidFill>
                  <a:srgbClr val="080808"/>
                </a:solidFill>
                <a:effectLst/>
                <a:latin typeface="Arial Unicode MS"/>
                <a:ea typeface="JetBrains Mono"/>
              </a:rPr>
              <a:t>[</a:t>
            </a:r>
            <a:r>
              <a:rPr kumimoji="0" lang="zh-CN" altLang="zh-CN" sz="1400" b="0" i="0" u="none" strike="noStrike" cap="none" normalizeH="0" baseline="0" dirty="0">
                <a:ln>
                  <a:noFill/>
                </a:ln>
                <a:solidFill>
                  <a:srgbClr val="007E8A"/>
                </a:solidFill>
                <a:effectLst/>
                <a:latin typeface="Arial Unicode MS"/>
                <a:ea typeface="JetBrains Mono"/>
              </a:rPr>
              <a:t>VD</a:t>
            </a:r>
            <a:r>
              <a:rPr kumimoji="0" lang="zh-CN" altLang="zh-CN" sz="1400" b="0" i="0" u="none" strike="noStrike" cap="none" normalizeH="0" baseline="0" dirty="0">
                <a:ln>
                  <a:noFill/>
                </a:ln>
                <a:solidFill>
                  <a:srgbClr val="080808"/>
                </a:solidFill>
                <a:effectLst/>
                <a:latin typeface="Arial Unicode MS"/>
                <a:ea typeface="JetBrains Mono"/>
              </a:rPr>
              <a:t>:</a:t>
            </a:r>
            <a:r>
              <a:rPr kumimoji="0" lang="zh-CN" altLang="zh-CN" sz="1400" b="0" i="0" u="none" strike="noStrike" cap="none" normalizeH="0" baseline="0" dirty="0">
                <a:ln>
                  <a:noFill/>
                </a:ln>
                <a:solidFill>
                  <a:srgbClr val="000000"/>
                </a:solidFill>
                <a:effectLst/>
                <a:latin typeface="Arial Unicode MS"/>
                <a:ea typeface="JetBrains Mono"/>
              </a:rPr>
              <a:t>ClassTag</a:t>
            </a:r>
            <a:r>
              <a:rPr kumimoji="0" lang="zh-CN" altLang="zh-CN" sz="1400" b="0" i="0" u="none" strike="noStrike" cap="none" normalizeH="0" baseline="0" dirty="0">
                <a:ln>
                  <a:noFill/>
                </a:ln>
                <a:solidFill>
                  <a:srgbClr val="080808"/>
                </a:solidFill>
                <a:effectLst/>
                <a:latin typeface="Arial Unicode MS"/>
                <a:ea typeface="JetBrains Mono"/>
              </a:rPr>
              <a:t>](g:</a:t>
            </a:r>
            <a:r>
              <a:rPr kumimoji="0" lang="zh-CN" altLang="zh-CN" sz="1400" b="0" i="0" u="none" strike="noStrike" cap="none" normalizeH="0" baseline="0" dirty="0">
                <a:ln>
                  <a:noFill/>
                </a:ln>
                <a:solidFill>
                  <a:srgbClr val="000000"/>
                </a:solidFill>
                <a:effectLst/>
                <a:latin typeface="Arial Unicode MS"/>
                <a:ea typeface="JetBrains Mono"/>
              </a:rPr>
              <a:t>Graph</a:t>
            </a:r>
            <a:r>
              <a:rPr kumimoji="0" lang="zh-CN" altLang="zh-CN" sz="1400" b="0" i="0" u="none" strike="noStrike" cap="none" normalizeH="0" baseline="0" dirty="0">
                <a:ln>
                  <a:noFill/>
                </a:ln>
                <a:solidFill>
                  <a:srgbClr val="080808"/>
                </a:solidFill>
                <a:effectLst/>
                <a:latin typeface="Arial Unicode MS"/>
                <a:ea typeface="JetBrains Mono"/>
              </a:rPr>
              <a:t>[</a:t>
            </a:r>
            <a:r>
              <a:rPr kumimoji="0" lang="zh-CN" altLang="zh-CN" sz="1400" b="0" i="0" u="none" strike="noStrike" cap="none" normalizeH="0" baseline="0" dirty="0">
                <a:ln>
                  <a:noFill/>
                </a:ln>
                <a:solidFill>
                  <a:srgbClr val="007E8A"/>
                </a:solidFill>
                <a:effectLst/>
                <a:latin typeface="Arial Unicode MS"/>
                <a:ea typeface="JetBrains Mono"/>
              </a:rPr>
              <a:t>VD</a:t>
            </a:r>
            <a:r>
              <a:rPr kumimoji="0" lang="zh-CN" altLang="zh-CN" sz="1400" b="0" i="0" u="none" strike="noStrike" cap="none" normalizeH="0" baseline="0" dirty="0">
                <a:ln>
                  <a:noFill/>
                </a:ln>
                <a:solidFill>
                  <a:srgbClr val="080808"/>
                </a:solidFill>
                <a:effectLst/>
                <a:latin typeface="Arial Unicode MS"/>
                <a:ea typeface="JetBrains Mono"/>
              </a:rPr>
              <a:t>,Double],origin:</a:t>
            </a:r>
            <a:r>
              <a:rPr kumimoji="0" lang="zh-CN" altLang="zh-CN" sz="1400" b="0" i="0" u="none" strike="noStrike" cap="none" normalizeH="0" baseline="0" dirty="0">
                <a:ln>
                  <a:noFill/>
                </a:ln>
                <a:solidFill>
                  <a:srgbClr val="007E8A"/>
                </a:solidFill>
                <a:effectLst/>
                <a:latin typeface="Arial Unicode MS"/>
                <a:ea typeface="JetBrains Mono"/>
              </a:rPr>
              <a:t>VertexId</a:t>
            </a:r>
            <a:r>
              <a:rPr kumimoji="0" lang="zh-CN" altLang="zh-CN" sz="1400" b="0" i="0" u="none" strike="noStrike" cap="none" normalizeH="0" baseline="0" dirty="0">
                <a:ln>
                  <a:noFill/>
                </a:ln>
                <a:solidFill>
                  <a:srgbClr val="080808"/>
                </a:solidFill>
                <a:effectLst/>
                <a:latin typeface="Arial Unicode MS"/>
                <a:ea typeface="JetBrains Mono"/>
              </a:rPr>
              <a:t>)={</a:t>
            </a:r>
            <a:br>
              <a:rPr kumimoji="0" lang="zh-CN" altLang="zh-CN" sz="1400" b="0" i="0" u="none" strike="noStrike" cap="none" normalizeH="0" baseline="0" dirty="0">
                <a:ln>
                  <a:noFill/>
                </a:ln>
                <a:solidFill>
                  <a:srgbClr val="080808"/>
                </a:solidFill>
                <a:effectLst/>
                <a:latin typeface="Arial Unicode MS"/>
                <a:ea typeface="JetBrains Mono"/>
              </a:rPr>
            </a:br>
            <a:r>
              <a:rPr kumimoji="0" lang="zh-CN" altLang="zh-CN" sz="1400" b="0" i="0" u="none" strike="noStrike" cap="none" normalizeH="0" baseline="0" dirty="0">
                <a:ln>
                  <a:noFill/>
                </a:ln>
                <a:solidFill>
                  <a:srgbClr val="080808"/>
                </a:solidFill>
                <a:effectLst/>
                <a:latin typeface="Arial Unicode MS"/>
                <a:ea typeface="JetBrains Mono"/>
              </a:rPr>
              <a:t>  </a:t>
            </a:r>
            <a:r>
              <a:rPr kumimoji="0" lang="zh-CN" altLang="zh-CN" sz="1400" b="0" i="1" u="none" strike="noStrike" cap="none" normalizeH="0" baseline="0" dirty="0">
                <a:ln>
                  <a:noFill/>
                </a:ln>
                <a:solidFill>
                  <a:srgbClr val="8C8C8C"/>
                </a:solidFill>
                <a:effectLst/>
                <a:latin typeface="Arial Unicode MS"/>
                <a:ea typeface="JetBrains Mono"/>
              </a:rPr>
              <a:t>//</a:t>
            </a:r>
            <a:r>
              <a:rPr kumimoji="0" lang="zh-CN" altLang="zh-CN" sz="14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初始化，其中属性为</a:t>
            </a:r>
            <a:r>
              <a:rPr kumimoji="0" lang="zh-CN" altLang="zh-CN" sz="1400" b="0" i="1" u="none" strike="noStrike" cap="none" normalizeH="0" baseline="0" dirty="0">
                <a:ln>
                  <a:noFill/>
                </a:ln>
                <a:solidFill>
                  <a:srgbClr val="8C8C8C"/>
                </a:solidFill>
                <a:effectLst/>
                <a:latin typeface="Arial Unicode MS"/>
                <a:ea typeface="JetBrains Mono"/>
              </a:rPr>
              <a:t>(boolean,double,Long)</a:t>
            </a:r>
            <a:r>
              <a:rPr kumimoji="0" lang="zh-CN" altLang="zh-CN" sz="14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类型，</a:t>
            </a:r>
            <a:r>
              <a:rPr kumimoji="0" lang="zh-CN" altLang="zh-CN" sz="1400" b="0" i="1" u="none" strike="noStrike" cap="none" normalizeH="0" baseline="0" dirty="0">
                <a:ln>
                  <a:noFill/>
                </a:ln>
                <a:solidFill>
                  <a:srgbClr val="8C8C8C"/>
                </a:solidFill>
                <a:effectLst/>
                <a:latin typeface="Arial Unicode MS"/>
                <a:ea typeface="JetBrains Mono"/>
              </a:rPr>
              <a:t>Boolean</a:t>
            </a:r>
            <a:r>
              <a:rPr kumimoji="0" lang="zh-CN" altLang="zh-CN" sz="14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用于标记是否访问过，</a:t>
            </a:r>
            <a:r>
              <a:rPr kumimoji="0" lang="zh-CN" altLang="zh-CN" sz="1400" b="0" i="1" u="none" strike="noStrike" cap="none" normalizeH="0" baseline="0" dirty="0">
                <a:ln>
                  <a:noFill/>
                </a:ln>
                <a:solidFill>
                  <a:srgbClr val="8C8C8C"/>
                </a:solidFill>
                <a:effectLst/>
                <a:latin typeface="Arial Unicode MS"/>
                <a:ea typeface="JetBrains Mono"/>
              </a:rPr>
              <a:t>double</a:t>
            </a:r>
            <a:r>
              <a:rPr kumimoji="0" lang="zh-CN" altLang="zh-CN" sz="14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为定点距离源点的距离，</a:t>
            </a:r>
            <a:r>
              <a:rPr kumimoji="0" lang="zh-CN" altLang="zh-CN" sz="1400" b="0" i="1" u="none" strike="noStrike" cap="none" normalizeH="0" baseline="0" dirty="0">
                <a:ln>
                  <a:noFill/>
                </a:ln>
                <a:solidFill>
                  <a:srgbClr val="8C8C8C"/>
                </a:solidFill>
                <a:effectLst/>
                <a:latin typeface="Arial Unicode MS"/>
                <a:ea typeface="JetBrains Mono"/>
              </a:rPr>
              <a:t>Long</a:t>
            </a:r>
            <a:r>
              <a:rPr kumimoji="0" lang="zh-CN" altLang="zh-CN" sz="14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是上一个顶点的</a:t>
            </a:r>
            <a:r>
              <a:rPr kumimoji="0" lang="zh-CN" altLang="zh-CN" sz="1400" b="0" i="1" u="none" strike="noStrike" cap="none" normalizeH="0" baseline="0" dirty="0">
                <a:ln>
                  <a:noFill/>
                </a:ln>
                <a:solidFill>
                  <a:srgbClr val="8C8C8C"/>
                </a:solidFill>
                <a:effectLst/>
                <a:latin typeface="Arial Unicode MS"/>
                <a:ea typeface="JetBrains Mono"/>
              </a:rPr>
              <a:t>id</a:t>
            </a:r>
            <a:br>
              <a:rPr kumimoji="0" lang="zh-CN" altLang="zh-CN" sz="1400" b="0" i="1" u="none" strike="noStrike" cap="none" normalizeH="0" baseline="0" dirty="0">
                <a:ln>
                  <a:noFill/>
                </a:ln>
                <a:solidFill>
                  <a:srgbClr val="8C8C8C"/>
                </a:solidFill>
                <a:effectLst/>
                <a:latin typeface="Arial Unicode MS"/>
                <a:ea typeface="JetBrains Mono"/>
              </a:rPr>
            </a:br>
            <a:r>
              <a:rPr kumimoji="0" lang="zh-CN" altLang="zh-CN" sz="1400" b="0" i="1" u="none" strike="noStrike" cap="none" normalizeH="0" baseline="0" dirty="0">
                <a:ln>
                  <a:noFill/>
                </a:ln>
                <a:solidFill>
                  <a:srgbClr val="8C8C8C"/>
                </a:solidFill>
                <a:effectLst/>
                <a:latin typeface="Arial Unicode MS"/>
                <a:ea typeface="JetBrains Mono"/>
              </a:rPr>
              <a:t>  </a:t>
            </a:r>
            <a:r>
              <a:rPr kumimoji="0" lang="zh-CN" altLang="zh-CN" sz="1400" b="0" i="0" u="none" strike="noStrike" cap="none" normalizeH="0" baseline="0" dirty="0">
                <a:ln>
                  <a:noFill/>
                </a:ln>
                <a:solidFill>
                  <a:srgbClr val="0033B3"/>
                </a:solidFill>
                <a:effectLst/>
                <a:latin typeface="Arial Unicode MS"/>
                <a:ea typeface="JetBrains Mono"/>
              </a:rPr>
              <a:t>var </a:t>
            </a:r>
            <a:r>
              <a:rPr kumimoji="0" lang="zh-CN" altLang="zh-CN" sz="1400" b="0" i="0" u="none" strike="noStrike" cap="none" normalizeH="0" baseline="0" dirty="0">
                <a:ln>
                  <a:noFill/>
                </a:ln>
                <a:solidFill>
                  <a:srgbClr val="000000"/>
                </a:solidFill>
                <a:effectLst/>
                <a:latin typeface="Arial Unicode MS"/>
                <a:ea typeface="JetBrains Mono"/>
              </a:rPr>
              <a:t>g2</a:t>
            </a:r>
            <a:r>
              <a:rPr kumimoji="0" lang="zh-CN" altLang="zh-CN" sz="1400" b="0" i="0" u="none" strike="noStrike" cap="none" normalizeH="0" baseline="0" dirty="0">
                <a:ln>
                  <a:noFill/>
                </a:ln>
                <a:solidFill>
                  <a:srgbClr val="080808"/>
                </a:solidFill>
                <a:effectLst/>
                <a:latin typeface="Arial Unicode MS"/>
                <a:ea typeface="JetBrains Mono"/>
              </a:rPr>
              <a:t>=g.mapVertices((vid,_) =&gt;(</a:t>
            </a:r>
            <a:r>
              <a:rPr kumimoji="0" lang="zh-CN" altLang="zh-CN" sz="1400" b="0" i="0" u="none" strike="noStrike" cap="none" normalizeH="0" baseline="0" dirty="0">
                <a:ln>
                  <a:noFill/>
                </a:ln>
                <a:solidFill>
                  <a:srgbClr val="0033B3"/>
                </a:solidFill>
                <a:effectLst/>
                <a:latin typeface="Arial Unicode MS"/>
                <a:ea typeface="JetBrains Mono"/>
              </a:rPr>
              <a:t>false</a:t>
            </a:r>
            <a:r>
              <a:rPr kumimoji="0" lang="zh-CN" altLang="zh-CN" sz="1400" b="0" i="0" u="none" strike="noStrike" cap="none" normalizeH="0" baseline="0" dirty="0">
                <a:ln>
                  <a:noFill/>
                </a:ln>
                <a:solidFill>
                  <a:srgbClr val="080808"/>
                </a:solidFill>
                <a:effectLst/>
                <a:latin typeface="Arial Unicode MS"/>
                <a:ea typeface="JetBrains Mono"/>
              </a:rPr>
              <a:t>,</a:t>
            </a:r>
            <a:r>
              <a:rPr kumimoji="0" lang="zh-CN" altLang="zh-CN" sz="1400" b="0" i="0" u="none" strike="noStrike" cap="none" normalizeH="0" baseline="0" dirty="0">
                <a:ln>
                  <a:noFill/>
                </a:ln>
                <a:solidFill>
                  <a:srgbClr val="0033B3"/>
                </a:solidFill>
                <a:effectLst/>
                <a:latin typeface="Arial Unicode MS"/>
                <a:ea typeface="JetBrains Mono"/>
              </a:rPr>
              <a:t>if</a:t>
            </a:r>
            <a:r>
              <a:rPr kumimoji="0" lang="zh-CN" altLang="zh-CN" sz="1400" b="0" i="0" u="none" strike="noStrike" cap="none" normalizeH="0" baseline="0" dirty="0">
                <a:ln>
                  <a:noFill/>
                </a:ln>
                <a:solidFill>
                  <a:srgbClr val="080808"/>
                </a:solidFill>
                <a:effectLst/>
                <a:latin typeface="Arial Unicode MS"/>
                <a:ea typeface="JetBrains Mono"/>
              </a:rPr>
              <a:t>(vid==origin) </a:t>
            </a:r>
            <a:r>
              <a:rPr kumimoji="0" lang="zh-CN" altLang="zh-CN" sz="1400" b="0" i="0" u="none" strike="noStrike" cap="none" normalizeH="0" baseline="0" dirty="0">
                <a:ln>
                  <a:noFill/>
                </a:ln>
                <a:solidFill>
                  <a:srgbClr val="1750EB"/>
                </a:solidFill>
                <a:effectLst/>
                <a:latin typeface="Arial Unicode MS"/>
                <a:ea typeface="JetBrains Mono"/>
              </a:rPr>
              <a:t>0 </a:t>
            </a:r>
            <a:r>
              <a:rPr kumimoji="0" lang="zh-CN" altLang="zh-CN" sz="1400" b="0" i="0" u="none" strike="noStrike" cap="none" normalizeH="0" baseline="0" dirty="0">
                <a:ln>
                  <a:noFill/>
                </a:ln>
                <a:solidFill>
                  <a:srgbClr val="0033B3"/>
                </a:solidFill>
                <a:effectLst/>
                <a:latin typeface="Arial Unicode MS"/>
                <a:ea typeface="JetBrains Mono"/>
              </a:rPr>
              <a:t>else </a:t>
            </a:r>
            <a:r>
              <a:rPr kumimoji="0" lang="zh-CN" altLang="zh-CN" sz="1400" b="0" i="0" u="none" strike="noStrike" cap="none" normalizeH="0" baseline="0" dirty="0">
                <a:ln>
                  <a:noFill/>
                </a:ln>
                <a:solidFill>
                  <a:srgbClr val="080808"/>
                </a:solidFill>
                <a:effectLst/>
                <a:latin typeface="Arial Unicode MS"/>
                <a:ea typeface="JetBrains Mono"/>
              </a:rPr>
              <a:t>Double.</a:t>
            </a:r>
            <a:r>
              <a:rPr kumimoji="0" lang="zh-CN" altLang="zh-CN" sz="1400" b="0" i="1" u="none" strike="noStrike" cap="none" normalizeH="0" baseline="0" dirty="0">
                <a:ln>
                  <a:noFill/>
                </a:ln>
                <a:solidFill>
                  <a:srgbClr val="871094"/>
                </a:solidFill>
                <a:effectLst/>
                <a:latin typeface="Arial Unicode MS"/>
                <a:ea typeface="JetBrains Mono"/>
              </a:rPr>
              <a:t>MaxValue</a:t>
            </a:r>
            <a:r>
              <a:rPr kumimoji="0" lang="zh-CN" altLang="zh-CN" sz="1400" b="0" i="0" u="none" strike="noStrike" cap="none" normalizeH="0" baseline="0" dirty="0">
                <a:ln>
                  <a:noFill/>
                </a:ln>
                <a:solidFill>
                  <a:srgbClr val="080808"/>
                </a:solidFill>
                <a:effectLst/>
                <a:latin typeface="Arial Unicode MS"/>
                <a:ea typeface="JetBrains Mono"/>
              </a:rPr>
              <a:t>,-</a:t>
            </a:r>
            <a:r>
              <a:rPr kumimoji="0" lang="zh-CN" altLang="zh-CN" sz="1400" b="0" i="0" u="none" strike="noStrike" cap="none" normalizeH="0" baseline="0" dirty="0">
                <a:ln>
                  <a:noFill/>
                </a:ln>
                <a:solidFill>
                  <a:srgbClr val="1750EB"/>
                </a:solidFill>
                <a:effectLst/>
                <a:latin typeface="Arial Unicode MS"/>
                <a:ea typeface="JetBrains Mono"/>
              </a:rPr>
              <a:t>1L</a:t>
            </a:r>
            <a:r>
              <a:rPr kumimoji="0" lang="zh-CN" altLang="zh-CN" sz="1400" b="0" i="0" u="none" strike="noStrike" cap="none" normalizeH="0" baseline="0" dirty="0">
                <a:ln>
                  <a:noFill/>
                </a:ln>
                <a:solidFill>
                  <a:srgbClr val="080808"/>
                </a:solidFill>
                <a:effectLst/>
                <a:latin typeface="Arial Unicode MS"/>
                <a:ea typeface="JetBrains Mono"/>
              </a:rPr>
              <a:t>))</a:t>
            </a:r>
            <a:br>
              <a:rPr kumimoji="0" lang="zh-CN" altLang="zh-CN" sz="1400" b="0" i="0" u="none" strike="noStrike" cap="none" normalizeH="0" baseline="0" dirty="0">
                <a:ln>
                  <a:noFill/>
                </a:ln>
                <a:solidFill>
                  <a:srgbClr val="080808"/>
                </a:solidFill>
                <a:effectLst/>
                <a:latin typeface="Arial Unicode MS"/>
                <a:ea typeface="JetBrains Mono"/>
              </a:rPr>
            </a:br>
            <a:r>
              <a:rPr kumimoji="0" lang="zh-CN" altLang="zh-CN" sz="1400" b="0" i="0" u="none" strike="noStrike" cap="none" normalizeH="0" baseline="0" dirty="0">
                <a:ln>
                  <a:noFill/>
                </a:ln>
                <a:solidFill>
                  <a:srgbClr val="080808"/>
                </a:solidFill>
                <a:effectLst/>
                <a:latin typeface="Arial Unicode MS"/>
                <a:ea typeface="JetBrains Mono"/>
              </a:rPr>
              <a:t>  </a:t>
            </a:r>
            <a:r>
              <a:rPr kumimoji="0" lang="zh-CN" altLang="zh-CN" sz="1400" b="0" i="0" u="none" strike="noStrike" cap="none" normalizeH="0" baseline="0" dirty="0">
                <a:ln>
                  <a:noFill/>
                </a:ln>
                <a:solidFill>
                  <a:srgbClr val="0033B3"/>
                </a:solidFill>
                <a:effectLst/>
                <a:latin typeface="Arial Unicode MS"/>
                <a:ea typeface="JetBrains Mono"/>
              </a:rPr>
              <a:t>for</a:t>
            </a:r>
            <a:r>
              <a:rPr kumimoji="0" lang="zh-CN" altLang="zh-CN" sz="1400" b="0" i="0" u="none" strike="noStrike" cap="none" normalizeH="0" baseline="0" dirty="0">
                <a:ln>
                  <a:noFill/>
                </a:ln>
                <a:solidFill>
                  <a:srgbClr val="080808"/>
                </a:solidFill>
                <a:effectLst/>
                <a:latin typeface="Arial Unicode MS"/>
                <a:ea typeface="JetBrains Mono"/>
              </a:rPr>
              <a:t>(</a:t>
            </a:r>
            <a:r>
              <a:rPr kumimoji="0" lang="zh-CN" altLang="zh-CN" sz="1400" b="0" i="0" u="none" strike="noStrike" cap="none" normalizeH="0" baseline="0" dirty="0">
                <a:ln>
                  <a:noFill/>
                </a:ln>
                <a:solidFill>
                  <a:srgbClr val="808080"/>
                </a:solidFill>
                <a:effectLst/>
                <a:latin typeface="Arial Unicode MS"/>
                <a:ea typeface="JetBrains Mono"/>
              </a:rPr>
              <a:t>i</a:t>
            </a:r>
            <a:r>
              <a:rPr kumimoji="0" lang="zh-CN" altLang="zh-CN" sz="1400" b="0" i="0" u="none" strike="noStrike" cap="none" normalizeH="0" baseline="0" dirty="0">
                <a:ln>
                  <a:noFill/>
                </a:ln>
                <a:solidFill>
                  <a:srgbClr val="080808"/>
                </a:solidFill>
                <a:effectLst/>
                <a:latin typeface="Arial Unicode MS"/>
                <a:ea typeface="JetBrains Mono"/>
              </a:rPr>
              <a:t>&lt;-</a:t>
            </a:r>
            <a:r>
              <a:rPr kumimoji="0" lang="zh-CN" altLang="zh-CN" sz="1400" b="0" i="0" u="none" strike="noStrike" cap="none" normalizeH="0" baseline="0" dirty="0">
                <a:ln>
                  <a:noFill/>
                </a:ln>
                <a:solidFill>
                  <a:srgbClr val="1750EB"/>
                </a:solidFill>
                <a:effectLst/>
                <a:latin typeface="Arial Unicode MS"/>
                <a:ea typeface="JetBrains Mono"/>
              </a:rPr>
              <a:t>1L </a:t>
            </a:r>
            <a:r>
              <a:rPr kumimoji="0" lang="zh-CN" altLang="zh-CN" sz="1400" b="0" i="0" u="none" strike="noStrike" cap="none" normalizeH="0" baseline="0" dirty="0">
                <a:ln>
                  <a:noFill/>
                </a:ln>
                <a:solidFill>
                  <a:srgbClr val="080808"/>
                </a:solidFill>
                <a:effectLst/>
                <a:latin typeface="Arial Unicode MS"/>
                <a:ea typeface="JetBrains Mono"/>
              </a:rPr>
              <a:t>to g.vertices.count()){</a:t>
            </a:r>
            <a:br>
              <a:rPr kumimoji="0" lang="zh-CN" altLang="zh-CN" sz="1400" b="0" i="0" u="none" strike="noStrike" cap="none" normalizeH="0" baseline="0" dirty="0">
                <a:ln>
                  <a:noFill/>
                </a:ln>
                <a:solidFill>
                  <a:srgbClr val="080808"/>
                </a:solidFill>
                <a:effectLst/>
                <a:latin typeface="Arial Unicode MS"/>
                <a:ea typeface="JetBrains Mono"/>
              </a:rPr>
            </a:br>
            <a:r>
              <a:rPr kumimoji="0" lang="zh-CN" altLang="zh-CN" sz="1400" b="0" i="0" u="none" strike="noStrike" cap="none" normalizeH="0" baseline="0" dirty="0">
                <a:ln>
                  <a:noFill/>
                </a:ln>
                <a:solidFill>
                  <a:srgbClr val="080808"/>
                </a:solidFill>
                <a:effectLst/>
                <a:latin typeface="Arial Unicode MS"/>
                <a:ea typeface="JetBrains Mono"/>
              </a:rPr>
              <a:t>    </a:t>
            </a:r>
            <a:r>
              <a:rPr kumimoji="0" lang="zh-CN" altLang="zh-CN" sz="1400" b="0" i="1" u="none" strike="noStrike" cap="none" normalizeH="0" baseline="0" dirty="0">
                <a:ln>
                  <a:noFill/>
                </a:ln>
                <a:solidFill>
                  <a:srgbClr val="8C8C8C"/>
                </a:solidFill>
                <a:effectLst/>
                <a:latin typeface="Arial Unicode MS"/>
                <a:ea typeface="JetBrains Mono"/>
              </a:rPr>
              <a:t>//</a:t>
            </a:r>
            <a:r>
              <a:rPr kumimoji="0" lang="zh-CN" altLang="zh-CN" sz="14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从没有访问过的定点中找出距离源点最近的点</a:t>
            </a:r>
            <a:br>
              <a:rPr kumimoji="0" lang="zh-CN" altLang="zh-CN" sz="14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br>
            <a:r>
              <a:rPr kumimoji="0" lang="zh-CN" altLang="zh-CN" sz="14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    </a:t>
            </a:r>
            <a:r>
              <a:rPr kumimoji="0" lang="zh-CN" altLang="zh-CN" sz="1400" b="0" i="0" u="none" strike="noStrike" cap="none" normalizeH="0" baseline="0" dirty="0">
                <a:ln>
                  <a:noFill/>
                </a:ln>
                <a:solidFill>
                  <a:srgbClr val="0033B3"/>
                </a:solidFill>
                <a:effectLst/>
                <a:latin typeface="Arial Unicode MS"/>
                <a:ea typeface="JetBrains Mono"/>
              </a:rPr>
              <a:t>val </a:t>
            </a:r>
            <a:r>
              <a:rPr kumimoji="0" lang="zh-CN" altLang="zh-CN" sz="1400" b="0" i="0" u="none" strike="noStrike" cap="none" normalizeH="0" baseline="0" dirty="0">
                <a:ln>
                  <a:noFill/>
                </a:ln>
                <a:solidFill>
                  <a:srgbClr val="000000"/>
                </a:solidFill>
                <a:effectLst/>
                <a:latin typeface="Arial Unicode MS"/>
                <a:ea typeface="JetBrains Mono"/>
              </a:rPr>
              <a:t>currentVertexId </a:t>
            </a:r>
            <a:r>
              <a:rPr kumimoji="0" lang="zh-CN" altLang="zh-CN" sz="1400" b="0" i="0" u="none" strike="noStrike" cap="none" normalizeH="0" baseline="0" dirty="0">
                <a:ln>
                  <a:noFill/>
                </a:ln>
                <a:solidFill>
                  <a:srgbClr val="080808"/>
                </a:solidFill>
                <a:effectLst/>
                <a:latin typeface="Arial Unicode MS"/>
                <a:ea typeface="JetBrains Mono"/>
              </a:rPr>
              <a:t>= </a:t>
            </a:r>
            <a:r>
              <a:rPr kumimoji="0" lang="zh-CN" altLang="zh-CN" sz="1400" b="0" i="0" u="none" strike="noStrike" cap="none" normalizeH="0" baseline="0" dirty="0">
                <a:ln>
                  <a:noFill/>
                </a:ln>
                <a:solidFill>
                  <a:srgbClr val="000000"/>
                </a:solidFill>
                <a:effectLst/>
                <a:latin typeface="Arial Unicode MS"/>
                <a:ea typeface="JetBrains Mono"/>
              </a:rPr>
              <a:t>g2</a:t>
            </a:r>
            <a:r>
              <a:rPr kumimoji="0" lang="zh-CN" altLang="zh-CN" sz="1400" b="0" i="0" u="none" strike="noStrike" cap="none" normalizeH="0" baseline="0" dirty="0">
                <a:ln>
                  <a:noFill/>
                </a:ln>
                <a:solidFill>
                  <a:srgbClr val="080808"/>
                </a:solidFill>
                <a:effectLst/>
                <a:latin typeface="Arial Unicode MS"/>
                <a:ea typeface="JetBrains Mono"/>
              </a:rPr>
              <a:t>.vertices.filter(!_._2._1).reduce((a,b)=&gt;</a:t>
            </a:r>
            <a:r>
              <a:rPr kumimoji="0" lang="zh-CN" altLang="zh-CN" sz="1400" b="0" i="0" u="none" strike="noStrike" cap="none" normalizeH="0" baseline="0" dirty="0">
                <a:ln>
                  <a:noFill/>
                </a:ln>
                <a:solidFill>
                  <a:srgbClr val="0033B3"/>
                </a:solidFill>
                <a:effectLst/>
                <a:latin typeface="Arial Unicode MS"/>
                <a:ea typeface="JetBrains Mono"/>
              </a:rPr>
              <a:t>if</a:t>
            </a:r>
            <a:r>
              <a:rPr kumimoji="0" lang="zh-CN" altLang="zh-CN" sz="1400" b="0" i="0" u="none" strike="noStrike" cap="none" normalizeH="0" baseline="0" dirty="0">
                <a:ln>
                  <a:noFill/>
                </a:ln>
                <a:solidFill>
                  <a:srgbClr val="080808"/>
                </a:solidFill>
                <a:effectLst/>
                <a:latin typeface="Arial Unicode MS"/>
                <a:ea typeface="JetBrains Mono"/>
              </a:rPr>
              <a:t>(a._2._1&lt;b._2._1) a </a:t>
            </a:r>
            <a:r>
              <a:rPr kumimoji="0" lang="zh-CN" altLang="zh-CN" sz="1400" b="0" i="0" u="none" strike="noStrike" cap="none" normalizeH="0" baseline="0" dirty="0">
                <a:ln>
                  <a:noFill/>
                </a:ln>
                <a:solidFill>
                  <a:srgbClr val="0033B3"/>
                </a:solidFill>
                <a:effectLst/>
                <a:latin typeface="Arial Unicode MS"/>
                <a:ea typeface="JetBrains Mono"/>
              </a:rPr>
              <a:t>else </a:t>
            </a:r>
            <a:r>
              <a:rPr kumimoji="0" lang="zh-CN" altLang="zh-CN" sz="1400" b="0" i="0" u="none" strike="noStrike" cap="none" normalizeH="0" baseline="0" dirty="0">
                <a:ln>
                  <a:noFill/>
                </a:ln>
                <a:solidFill>
                  <a:srgbClr val="080808"/>
                </a:solidFill>
                <a:effectLst/>
                <a:latin typeface="Arial Unicode MS"/>
                <a:ea typeface="JetBrains Mono"/>
              </a:rPr>
              <a:t>b)._1</a:t>
            </a:r>
            <a:br>
              <a:rPr kumimoji="0" lang="zh-CN" altLang="zh-CN" sz="1400" b="0" i="0" u="none" strike="noStrike" cap="none" normalizeH="0" baseline="0" dirty="0">
                <a:ln>
                  <a:noFill/>
                </a:ln>
                <a:solidFill>
                  <a:srgbClr val="080808"/>
                </a:solidFill>
                <a:effectLst/>
                <a:latin typeface="Arial Unicode MS"/>
                <a:ea typeface="JetBrains Mono"/>
              </a:rPr>
            </a:br>
            <a:r>
              <a:rPr kumimoji="0" lang="zh-CN" altLang="zh-CN" sz="1400" b="0" i="0" u="none" strike="noStrike" cap="none" normalizeH="0" baseline="0" dirty="0">
                <a:ln>
                  <a:noFill/>
                </a:ln>
                <a:solidFill>
                  <a:srgbClr val="080808"/>
                </a:solidFill>
                <a:effectLst/>
                <a:latin typeface="Arial Unicode MS"/>
                <a:ea typeface="JetBrains Mono"/>
              </a:rPr>
              <a:t>    </a:t>
            </a:r>
            <a:r>
              <a:rPr kumimoji="0" lang="zh-CN" altLang="zh-CN" sz="1400" b="0" i="1" u="none" strike="noStrike" cap="none" normalizeH="0" baseline="0" dirty="0">
                <a:ln>
                  <a:noFill/>
                </a:ln>
                <a:solidFill>
                  <a:srgbClr val="8C8C8C"/>
                </a:solidFill>
                <a:effectLst/>
                <a:latin typeface="Arial Unicode MS"/>
                <a:ea typeface="JetBrains Mono"/>
              </a:rPr>
              <a:t>// </a:t>
            </a:r>
            <a:r>
              <a:rPr kumimoji="0" lang="zh-CN" altLang="zh-CN" sz="14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更新</a:t>
            </a:r>
            <a:r>
              <a:rPr kumimoji="0" lang="zh-CN" altLang="zh-CN" sz="1400" b="0" i="1" u="none" strike="noStrike" cap="none" normalizeH="0" baseline="0" dirty="0">
                <a:ln>
                  <a:noFill/>
                </a:ln>
                <a:solidFill>
                  <a:srgbClr val="8C8C8C"/>
                </a:solidFill>
                <a:effectLst/>
                <a:latin typeface="Arial Unicode MS"/>
                <a:ea typeface="JetBrains Mono"/>
              </a:rPr>
              <a:t>currentVertexId</a:t>
            </a:r>
            <a:r>
              <a:rPr kumimoji="0" lang="zh-CN" altLang="zh-CN" sz="14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邻接顶点的</a:t>
            </a:r>
            <a:r>
              <a:rPr kumimoji="0" lang="zh-CN" altLang="zh-CN" sz="1400" b="0" i="1" u="none" strike="noStrike" cap="none" normalizeH="0" baseline="0" dirty="0">
                <a:ln>
                  <a:noFill/>
                </a:ln>
                <a:solidFill>
                  <a:srgbClr val="8C8C8C"/>
                </a:solidFill>
                <a:effectLst/>
                <a:latin typeface="Arial Unicode MS"/>
                <a:ea typeface="JetBrains Mono"/>
              </a:rPr>
              <a:t>’double‘</a:t>
            </a:r>
            <a:r>
              <a:rPr kumimoji="0" lang="zh-CN" altLang="zh-CN" sz="14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值</a:t>
            </a:r>
            <a:br>
              <a:rPr kumimoji="0" lang="zh-CN" altLang="zh-CN" sz="14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br>
            <a:r>
              <a:rPr kumimoji="0" lang="zh-CN" altLang="zh-CN" sz="14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    </a:t>
            </a:r>
            <a:r>
              <a:rPr kumimoji="0" lang="zh-CN" altLang="zh-CN" sz="1400" b="0" i="0" u="none" strike="noStrike" cap="none" normalizeH="0" baseline="0" dirty="0">
                <a:ln>
                  <a:noFill/>
                </a:ln>
                <a:solidFill>
                  <a:srgbClr val="0033B3"/>
                </a:solidFill>
                <a:effectLst/>
                <a:latin typeface="Arial Unicode MS"/>
                <a:ea typeface="JetBrains Mono"/>
              </a:rPr>
              <a:t>val </a:t>
            </a:r>
            <a:r>
              <a:rPr kumimoji="0" lang="zh-CN" altLang="zh-CN" sz="1400" b="0" i="0" u="none" strike="noStrike" cap="none" normalizeH="0" baseline="0" dirty="0">
                <a:ln>
                  <a:noFill/>
                </a:ln>
                <a:solidFill>
                  <a:srgbClr val="000000"/>
                </a:solidFill>
                <a:effectLst/>
                <a:latin typeface="Arial Unicode MS"/>
                <a:ea typeface="JetBrains Mono"/>
              </a:rPr>
              <a:t>newDistances </a:t>
            </a:r>
            <a:r>
              <a:rPr kumimoji="0" lang="zh-CN" altLang="zh-CN" sz="1400" b="0" i="0" u="none" strike="noStrike" cap="none" normalizeH="0" baseline="0" dirty="0">
                <a:ln>
                  <a:noFill/>
                </a:ln>
                <a:solidFill>
                  <a:srgbClr val="080808"/>
                </a:solidFill>
                <a:effectLst/>
                <a:latin typeface="Arial Unicode MS"/>
                <a:ea typeface="JetBrains Mono"/>
              </a:rPr>
              <a:t>= </a:t>
            </a:r>
            <a:r>
              <a:rPr kumimoji="0" lang="zh-CN" altLang="zh-CN" sz="1400" b="0" i="0" u="none" strike="noStrike" cap="none" normalizeH="0" baseline="0" dirty="0">
                <a:ln>
                  <a:noFill/>
                </a:ln>
                <a:solidFill>
                  <a:srgbClr val="000000"/>
                </a:solidFill>
                <a:effectLst/>
                <a:latin typeface="Arial Unicode MS"/>
                <a:ea typeface="JetBrains Mono"/>
              </a:rPr>
              <a:t>g2</a:t>
            </a:r>
            <a:r>
              <a:rPr kumimoji="0" lang="zh-CN" altLang="zh-CN" sz="1400" b="0" i="0" u="none" strike="noStrike" cap="none" normalizeH="0" baseline="0" dirty="0">
                <a:ln>
                  <a:noFill/>
                </a:ln>
                <a:solidFill>
                  <a:srgbClr val="080808"/>
                </a:solidFill>
                <a:effectLst/>
                <a:latin typeface="Arial Unicode MS"/>
                <a:ea typeface="JetBrains Mono"/>
              </a:rPr>
              <a:t>.aggregateMessages[(Double,Long)](</a:t>
            </a:r>
            <a:br>
              <a:rPr kumimoji="0" lang="zh-CN" altLang="zh-CN" sz="1400" b="0" i="0" u="none" strike="noStrike" cap="none" normalizeH="0" baseline="0" dirty="0">
                <a:ln>
                  <a:noFill/>
                </a:ln>
                <a:solidFill>
                  <a:srgbClr val="080808"/>
                </a:solidFill>
                <a:effectLst/>
                <a:latin typeface="Arial Unicode MS"/>
                <a:ea typeface="JetBrains Mono"/>
              </a:rPr>
            </a:br>
            <a:r>
              <a:rPr kumimoji="0" lang="zh-CN" altLang="zh-CN" sz="1400" b="0" i="0" u="none" strike="noStrike" cap="none" normalizeH="0" baseline="0" dirty="0">
                <a:ln>
                  <a:noFill/>
                </a:ln>
                <a:solidFill>
                  <a:srgbClr val="080808"/>
                </a:solidFill>
                <a:effectLst/>
                <a:latin typeface="Arial Unicode MS"/>
                <a:ea typeface="JetBrains Mono"/>
              </a:rPr>
              <a:t>      triplet =&gt; </a:t>
            </a:r>
            <a:r>
              <a:rPr kumimoji="0" lang="zh-CN" altLang="zh-CN" sz="1400" b="0" i="0" u="none" strike="noStrike" cap="none" normalizeH="0" baseline="0" dirty="0">
                <a:ln>
                  <a:noFill/>
                </a:ln>
                <a:solidFill>
                  <a:srgbClr val="0033B3"/>
                </a:solidFill>
                <a:effectLst/>
                <a:latin typeface="Arial Unicode MS"/>
                <a:ea typeface="JetBrains Mono"/>
              </a:rPr>
              <a:t>if</a:t>
            </a:r>
            <a:r>
              <a:rPr kumimoji="0" lang="zh-CN" altLang="zh-CN" sz="1400" b="0" i="0" u="none" strike="noStrike" cap="none" normalizeH="0" baseline="0" dirty="0">
                <a:ln>
                  <a:noFill/>
                </a:ln>
                <a:solidFill>
                  <a:srgbClr val="080808"/>
                </a:solidFill>
                <a:effectLst/>
                <a:latin typeface="Arial Unicode MS"/>
                <a:ea typeface="JetBrains Mono"/>
              </a:rPr>
              <a:t>(triplet.srcId == </a:t>
            </a:r>
            <a:r>
              <a:rPr kumimoji="0" lang="zh-CN" altLang="zh-CN" sz="1400" b="0" i="0" u="none" strike="noStrike" cap="none" normalizeH="0" baseline="0" dirty="0">
                <a:ln>
                  <a:noFill/>
                </a:ln>
                <a:solidFill>
                  <a:srgbClr val="000000"/>
                </a:solidFill>
                <a:effectLst/>
                <a:latin typeface="Arial Unicode MS"/>
                <a:ea typeface="JetBrains Mono"/>
              </a:rPr>
              <a:t>currentVertexId </a:t>
            </a:r>
            <a:r>
              <a:rPr kumimoji="0" lang="zh-CN" altLang="zh-CN" sz="1400" b="0" i="0" u="none" strike="noStrike" cap="none" normalizeH="0" baseline="0" dirty="0">
                <a:ln>
                  <a:noFill/>
                </a:ln>
                <a:solidFill>
                  <a:srgbClr val="080808"/>
                </a:solidFill>
                <a:effectLst/>
                <a:latin typeface="Arial Unicode MS"/>
                <a:ea typeface="JetBrains Mono"/>
              </a:rPr>
              <a:t>&amp;&amp; !triplet.dstAttr._1){</a:t>
            </a:r>
            <a:br>
              <a:rPr kumimoji="0" lang="zh-CN" altLang="zh-CN" sz="1400" b="0" i="0" u="none" strike="noStrike" cap="none" normalizeH="0" baseline="0" dirty="0">
                <a:ln>
                  <a:noFill/>
                </a:ln>
                <a:solidFill>
                  <a:srgbClr val="080808"/>
                </a:solidFill>
                <a:effectLst/>
                <a:latin typeface="Arial Unicode MS"/>
                <a:ea typeface="JetBrains Mono"/>
              </a:rPr>
            </a:br>
            <a:r>
              <a:rPr kumimoji="0" lang="zh-CN" altLang="zh-CN" sz="1400" b="0" i="0" u="none" strike="noStrike" cap="none" normalizeH="0" baseline="0" dirty="0">
                <a:ln>
                  <a:noFill/>
                </a:ln>
                <a:solidFill>
                  <a:srgbClr val="080808"/>
                </a:solidFill>
                <a:effectLst/>
                <a:latin typeface="Arial Unicode MS"/>
                <a:ea typeface="JetBrains Mono"/>
              </a:rPr>
              <a:t>        </a:t>
            </a:r>
            <a:r>
              <a:rPr kumimoji="0" lang="zh-CN" altLang="zh-CN" sz="1400" b="0" i="1" u="none" strike="noStrike" cap="none" normalizeH="0" baseline="0" dirty="0">
                <a:ln>
                  <a:noFill/>
                </a:ln>
                <a:solidFill>
                  <a:srgbClr val="8C8C8C"/>
                </a:solidFill>
                <a:effectLst/>
                <a:latin typeface="Arial Unicode MS"/>
                <a:ea typeface="JetBrains Mono"/>
              </a:rPr>
              <a:t>// </a:t>
            </a:r>
            <a:r>
              <a:rPr kumimoji="0" lang="zh-CN" altLang="zh-CN" sz="14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只给未确定的顶点发送消息</a:t>
            </a:r>
            <a:br>
              <a:rPr kumimoji="0" lang="zh-CN" altLang="zh-CN" sz="14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br>
            <a:r>
              <a:rPr kumimoji="0" lang="zh-CN" altLang="zh-CN" sz="14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        </a:t>
            </a:r>
            <a:r>
              <a:rPr kumimoji="0" lang="zh-CN" altLang="zh-CN" sz="1400" b="0" i="0" u="none" strike="noStrike" cap="none" normalizeH="0" baseline="0" dirty="0">
                <a:ln>
                  <a:noFill/>
                </a:ln>
                <a:solidFill>
                  <a:srgbClr val="080808"/>
                </a:solidFill>
                <a:effectLst/>
                <a:latin typeface="Arial Unicode MS"/>
                <a:ea typeface="JetBrains Mono"/>
              </a:rPr>
              <a:t>triplet.sendToDst((triplet.srcAttr._2+triplet.attr,triplet.srcId))</a:t>
            </a:r>
            <a:br>
              <a:rPr kumimoji="0" lang="zh-CN" altLang="zh-CN" sz="1400" b="0" i="0" u="none" strike="noStrike" cap="none" normalizeH="0" baseline="0" dirty="0">
                <a:ln>
                  <a:noFill/>
                </a:ln>
                <a:solidFill>
                  <a:srgbClr val="080808"/>
                </a:solidFill>
                <a:effectLst/>
                <a:latin typeface="Arial Unicode MS"/>
                <a:ea typeface="JetBrains Mono"/>
              </a:rPr>
            </a:br>
            <a:r>
              <a:rPr kumimoji="0" lang="zh-CN" altLang="zh-CN" sz="1400" b="0" i="0" u="none" strike="noStrike" cap="none" normalizeH="0" baseline="0" dirty="0">
                <a:ln>
                  <a:noFill/>
                </a:ln>
                <a:solidFill>
                  <a:srgbClr val="080808"/>
                </a:solidFill>
                <a:effectLst/>
                <a:latin typeface="Arial Unicode MS"/>
                <a:ea typeface="JetBrains Mono"/>
              </a:rPr>
              <a:t>      },(x,y)=&gt;</a:t>
            </a:r>
            <a:r>
              <a:rPr kumimoji="0" lang="zh-CN" altLang="zh-CN" sz="1400" b="0" i="0" u="none" strike="noStrike" cap="none" normalizeH="0" baseline="0" dirty="0">
                <a:ln>
                  <a:noFill/>
                </a:ln>
                <a:solidFill>
                  <a:srgbClr val="0033B3"/>
                </a:solidFill>
                <a:effectLst/>
                <a:latin typeface="Arial Unicode MS"/>
                <a:ea typeface="JetBrains Mono"/>
              </a:rPr>
              <a:t>if</a:t>
            </a:r>
            <a:r>
              <a:rPr kumimoji="0" lang="zh-CN" altLang="zh-CN" sz="1400" b="0" i="0" u="none" strike="noStrike" cap="none" normalizeH="0" baseline="0" dirty="0">
                <a:ln>
                  <a:noFill/>
                </a:ln>
                <a:solidFill>
                  <a:srgbClr val="080808"/>
                </a:solidFill>
                <a:effectLst/>
                <a:latin typeface="Arial Unicode MS"/>
                <a:ea typeface="JetBrains Mono"/>
              </a:rPr>
              <a:t>(x._1&lt;y._1) x </a:t>
            </a:r>
            <a:r>
              <a:rPr kumimoji="0" lang="zh-CN" altLang="zh-CN" sz="1400" b="0" i="0" u="none" strike="noStrike" cap="none" normalizeH="0" baseline="0" dirty="0">
                <a:ln>
                  <a:noFill/>
                </a:ln>
                <a:solidFill>
                  <a:srgbClr val="0033B3"/>
                </a:solidFill>
                <a:effectLst/>
                <a:latin typeface="Arial Unicode MS"/>
                <a:ea typeface="JetBrains Mono"/>
              </a:rPr>
              <a:t>else </a:t>
            </a:r>
            <a:r>
              <a:rPr kumimoji="0" lang="zh-CN" altLang="zh-CN" sz="1400" b="0" i="0" u="none" strike="noStrike" cap="none" normalizeH="0" baseline="0" dirty="0">
                <a:ln>
                  <a:noFill/>
                </a:ln>
                <a:solidFill>
                  <a:srgbClr val="080808"/>
                </a:solidFill>
                <a:effectLst/>
                <a:latin typeface="Arial Unicode MS"/>
                <a:ea typeface="JetBrains Mono"/>
              </a:rPr>
              <a:t>y,</a:t>
            </a:r>
            <a:br>
              <a:rPr kumimoji="0" lang="zh-CN" altLang="zh-CN" sz="1400" b="0" i="0" u="none" strike="noStrike" cap="none" normalizeH="0" baseline="0" dirty="0">
                <a:ln>
                  <a:noFill/>
                </a:ln>
                <a:solidFill>
                  <a:srgbClr val="080808"/>
                </a:solidFill>
                <a:effectLst/>
                <a:latin typeface="Arial Unicode MS"/>
                <a:ea typeface="JetBrains Mono"/>
              </a:rPr>
            </a:br>
            <a:r>
              <a:rPr kumimoji="0" lang="zh-CN" altLang="zh-CN" sz="1400" b="0" i="0" u="none" strike="noStrike" cap="none" normalizeH="0" baseline="0" dirty="0">
                <a:ln>
                  <a:noFill/>
                </a:ln>
                <a:solidFill>
                  <a:srgbClr val="080808"/>
                </a:solidFill>
                <a:effectLst/>
                <a:latin typeface="Arial Unicode MS"/>
                <a:ea typeface="JetBrains Mono"/>
              </a:rPr>
              <a:t>      </a:t>
            </a:r>
            <a:r>
              <a:rPr kumimoji="0" lang="zh-CN" altLang="zh-CN" sz="1400" b="0" i="0" u="none" strike="noStrike" cap="none" normalizeH="0" baseline="0" dirty="0">
                <a:ln>
                  <a:noFill/>
                </a:ln>
                <a:solidFill>
                  <a:srgbClr val="000000"/>
                </a:solidFill>
                <a:effectLst/>
                <a:latin typeface="Arial Unicode MS"/>
                <a:ea typeface="JetBrains Mono"/>
              </a:rPr>
              <a:t>TripletFields</a:t>
            </a:r>
            <a:r>
              <a:rPr kumimoji="0" lang="zh-CN" altLang="zh-CN" sz="1400" b="0" i="0" u="none" strike="noStrike" cap="none" normalizeH="0" baseline="0" dirty="0">
                <a:ln>
                  <a:noFill/>
                </a:ln>
                <a:solidFill>
                  <a:srgbClr val="080808"/>
                </a:solidFill>
                <a:effectLst/>
                <a:latin typeface="Arial Unicode MS"/>
                <a:ea typeface="JetBrains Mono"/>
              </a:rPr>
              <a:t>.</a:t>
            </a:r>
            <a:r>
              <a:rPr kumimoji="0" lang="zh-CN" altLang="zh-CN" sz="1400" b="0" i="1" u="none" strike="noStrike" cap="none" normalizeH="0" baseline="0" dirty="0">
                <a:ln>
                  <a:noFill/>
                </a:ln>
                <a:solidFill>
                  <a:srgbClr val="871094"/>
                </a:solidFill>
                <a:effectLst/>
                <a:latin typeface="Arial Unicode MS"/>
                <a:ea typeface="JetBrains Mono"/>
              </a:rPr>
              <a:t>All</a:t>
            </a:r>
            <a:r>
              <a:rPr kumimoji="0" lang="zh-CN" altLang="zh-CN" sz="1400" b="0" i="0" u="none" strike="noStrike" cap="none" normalizeH="0" baseline="0" dirty="0">
                <a:ln>
                  <a:noFill/>
                </a:ln>
                <a:solidFill>
                  <a:srgbClr val="080808"/>
                </a:solidFill>
                <a:effectLst/>
                <a:latin typeface="Arial Unicode MS"/>
                <a:ea typeface="JetBrains Mono"/>
              </a:rPr>
              <a:t>)</a:t>
            </a:r>
            <a:br>
              <a:rPr kumimoji="0" lang="zh-CN" altLang="zh-CN" sz="1400" b="0" i="0" u="none" strike="noStrike" cap="none" normalizeH="0" baseline="0" dirty="0">
                <a:ln>
                  <a:noFill/>
                </a:ln>
                <a:solidFill>
                  <a:srgbClr val="080808"/>
                </a:solidFill>
                <a:effectLst/>
                <a:latin typeface="Arial Unicode MS"/>
                <a:ea typeface="JetBrains Mono"/>
              </a:rPr>
            </a:br>
            <a:br>
              <a:rPr kumimoji="0" lang="zh-CN" altLang="zh-CN" sz="1400" b="0" i="0" u="none" strike="noStrike" cap="none" normalizeH="0" baseline="0" dirty="0">
                <a:ln>
                  <a:noFill/>
                </a:ln>
                <a:solidFill>
                  <a:srgbClr val="080808"/>
                </a:solidFill>
                <a:effectLst/>
                <a:latin typeface="Arial Unicode MS"/>
                <a:ea typeface="JetBrains Mono"/>
              </a:rPr>
            </a:br>
            <a:r>
              <a:rPr kumimoji="0" lang="zh-CN" altLang="zh-CN" sz="1400" b="0" i="0" u="none" strike="noStrike" cap="none" normalizeH="0" baseline="0" dirty="0">
                <a:ln>
                  <a:noFill/>
                </a:ln>
                <a:solidFill>
                  <a:srgbClr val="080808"/>
                </a:solidFill>
                <a:effectLst/>
                <a:latin typeface="Arial Unicode MS"/>
                <a:ea typeface="JetBrains Mono"/>
              </a:rPr>
              <a:t>    </a:t>
            </a:r>
            <a:r>
              <a:rPr kumimoji="0" lang="zh-CN" altLang="zh-CN" sz="1400" b="0" i="0" u="none" strike="noStrike" cap="none" normalizeH="0" baseline="0" dirty="0">
                <a:ln>
                  <a:noFill/>
                </a:ln>
                <a:solidFill>
                  <a:srgbClr val="000000"/>
                </a:solidFill>
                <a:effectLst/>
                <a:latin typeface="Arial Unicode MS"/>
                <a:ea typeface="JetBrains Mono"/>
              </a:rPr>
              <a:t>g2 </a:t>
            </a:r>
            <a:r>
              <a:rPr kumimoji="0" lang="zh-CN" altLang="zh-CN" sz="1400" b="0" i="0" u="none" strike="noStrike" cap="none" normalizeH="0" baseline="0" dirty="0">
                <a:ln>
                  <a:noFill/>
                </a:ln>
                <a:solidFill>
                  <a:srgbClr val="080808"/>
                </a:solidFill>
                <a:effectLst/>
                <a:latin typeface="Arial Unicode MS"/>
                <a:ea typeface="JetBrains Mono"/>
              </a:rPr>
              <a:t>= </a:t>
            </a:r>
            <a:r>
              <a:rPr kumimoji="0" lang="zh-CN" altLang="zh-CN" sz="1400" b="0" i="0" u="none" strike="noStrike" cap="none" normalizeH="0" baseline="0" dirty="0">
                <a:ln>
                  <a:noFill/>
                </a:ln>
                <a:solidFill>
                  <a:srgbClr val="000000"/>
                </a:solidFill>
                <a:effectLst/>
                <a:latin typeface="Arial Unicode MS"/>
                <a:ea typeface="JetBrains Mono"/>
              </a:rPr>
              <a:t>g2</a:t>
            </a:r>
            <a:r>
              <a:rPr kumimoji="0" lang="zh-CN" altLang="zh-CN" sz="1400" b="0" i="0" u="none" strike="noStrike" cap="none" normalizeH="0" baseline="0" dirty="0">
                <a:ln>
                  <a:noFill/>
                </a:ln>
                <a:solidFill>
                  <a:srgbClr val="080808"/>
                </a:solidFill>
                <a:effectLst/>
                <a:latin typeface="Arial Unicode MS"/>
                <a:ea typeface="JetBrains Mono"/>
              </a:rPr>
              <a:t>.outerJoinVertices(</a:t>
            </a:r>
            <a:r>
              <a:rPr kumimoji="0" lang="zh-CN" altLang="zh-CN" sz="1400" b="0" i="0" u="none" strike="noStrike" cap="none" normalizeH="0" baseline="0" dirty="0">
                <a:ln>
                  <a:noFill/>
                </a:ln>
                <a:solidFill>
                  <a:srgbClr val="000000"/>
                </a:solidFill>
                <a:effectLst/>
                <a:latin typeface="Arial Unicode MS"/>
                <a:ea typeface="JetBrains Mono"/>
              </a:rPr>
              <a:t>newDistances</a:t>
            </a:r>
            <a:r>
              <a:rPr kumimoji="0" lang="zh-CN" altLang="zh-CN" sz="1400" b="0" i="0" u="none" strike="noStrike" cap="none" normalizeH="0" baseline="0" dirty="0">
                <a:ln>
                  <a:noFill/>
                </a:ln>
                <a:solidFill>
                  <a:srgbClr val="080808"/>
                </a:solidFill>
                <a:effectLst/>
                <a:latin typeface="Arial Unicode MS"/>
                <a:ea typeface="JetBrains Mono"/>
              </a:rPr>
              <a:t>){</a:t>
            </a:r>
            <a:r>
              <a:rPr kumimoji="0" lang="zh-CN" altLang="zh-CN" sz="1400" b="0" i="1" u="none" strike="noStrike" cap="none" normalizeH="0" baseline="0" dirty="0">
                <a:ln>
                  <a:noFill/>
                </a:ln>
                <a:solidFill>
                  <a:srgbClr val="8C8C8C"/>
                </a:solidFill>
                <a:effectLst/>
                <a:latin typeface="Arial Unicode MS"/>
                <a:ea typeface="JetBrains Mono"/>
              </a:rPr>
              <a:t>//</a:t>
            </a:r>
            <a:r>
              <a:rPr kumimoji="0" lang="zh-CN" altLang="zh-CN" sz="14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更新图形</a:t>
            </a:r>
            <a:br>
              <a:rPr kumimoji="0" lang="zh-CN" altLang="zh-CN" sz="14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br>
            <a:r>
              <a:rPr kumimoji="0" lang="zh-CN" altLang="zh-CN" sz="1400" b="0" i="1" u="none" strike="noStrike" cap="none" normalizeH="0" baseline="0" dirty="0">
                <a:ln>
                  <a:noFill/>
                </a:ln>
                <a:solidFill>
                  <a:srgbClr val="8C8C8C"/>
                </a:solidFill>
                <a:effectLst/>
                <a:latin typeface="宋体" panose="02010600030101010101" pitchFamily="2" charset="-122"/>
                <a:ea typeface="宋体" panose="02010600030101010101" pitchFamily="2" charset="-122"/>
              </a:rPr>
              <a:t>      </a:t>
            </a:r>
            <a:r>
              <a:rPr kumimoji="0" lang="zh-CN" altLang="zh-CN" sz="1400" b="0" i="0" u="none" strike="noStrike" cap="none" normalizeH="0" baseline="0" dirty="0">
                <a:ln>
                  <a:noFill/>
                </a:ln>
                <a:solidFill>
                  <a:srgbClr val="0033B3"/>
                </a:solidFill>
                <a:effectLst/>
                <a:latin typeface="Arial Unicode MS"/>
                <a:ea typeface="JetBrains Mono"/>
              </a:rPr>
              <a:t>case</a:t>
            </a:r>
            <a:r>
              <a:rPr kumimoji="0" lang="zh-CN" altLang="zh-CN" sz="1400" b="0" i="0" u="none" strike="noStrike" cap="none" normalizeH="0" baseline="0" dirty="0">
                <a:ln>
                  <a:noFill/>
                </a:ln>
                <a:solidFill>
                  <a:srgbClr val="080808"/>
                </a:solidFill>
                <a:effectLst/>
                <a:latin typeface="Arial Unicode MS"/>
                <a:ea typeface="JetBrains Mono"/>
              </a:rPr>
              <a:t>(</a:t>
            </a:r>
            <a:r>
              <a:rPr kumimoji="0" lang="zh-CN" altLang="zh-CN" sz="1400" b="0" i="0" u="none" strike="noStrike" cap="none" normalizeH="0" baseline="0" dirty="0">
                <a:ln>
                  <a:noFill/>
                </a:ln>
                <a:solidFill>
                  <a:srgbClr val="000000"/>
                </a:solidFill>
                <a:effectLst/>
                <a:latin typeface="Arial Unicode MS"/>
                <a:ea typeface="JetBrains Mono"/>
              </a:rPr>
              <a:t>vid</a:t>
            </a:r>
            <a:r>
              <a:rPr kumimoji="0" lang="zh-CN" altLang="zh-CN" sz="1400" b="0" i="0" u="none" strike="noStrike" cap="none" normalizeH="0" baseline="0" dirty="0">
                <a:ln>
                  <a:noFill/>
                </a:ln>
                <a:solidFill>
                  <a:srgbClr val="080808"/>
                </a:solidFill>
                <a:effectLst/>
                <a:latin typeface="Arial Unicode MS"/>
                <a:ea typeface="JetBrains Mono"/>
              </a:rPr>
              <a:t>,</a:t>
            </a:r>
            <a:r>
              <a:rPr kumimoji="0" lang="zh-CN" altLang="zh-CN" sz="1400" b="0" i="0" u="none" strike="noStrike" cap="none" normalizeH="0" baseline="0" dirty="0">
                <a:ln>
                  <a:noFill/>
                </a:ln>
                <a:solidFill>
                  <a:srgbClr val="000000"/>
                </a:solidFill>
                <a:effectLst/>
                <a:latin typeface="Arial Unicode MS"/>
                <a:ea typeface="JetBrains Mono"/>
              </a:rPr>
              <a:t>vd</a:t>
            </a:r>
            <a:r>
              <a:rPr kumimoji="0" lang="zh-CN" altLang="zh-CN" sz="1400" b="0" i="0" u="none" strike="noStrike" cap="none" normalizeH="0" baseline="0" dirty="0">
                <a:ln>
                  <a:noFill/>
                </a:ln>
                <a:solidFill>
                  <a:srgbClr val="080808"/>
                </a:solidFill>
                <a:effectLst/>
                <a:latin typeface="Arial Unicode MS"/>
                <a:ea typeface="JetBrains Mono"/>
              </a:rPr>
              <a:t>,</a:t>
            </a:r>
            <a:r>
              <a:rPr kumimoji="0" lang="zh-CN" altLang="zh-CN" sz="1400" b="0" i="1" u="none" strike="noStrike" cap="none" normalizeH="0" baseline="0" dirty="0">
                <a:ln>
                  <a:noFill/>
                </a:ln>
                <a:solidFill>
                  <a:srgbClr val="080808"/>
                </a:solidFill>
                <a:effectLst/>
                <a:latin typeface="Arial Unicode MS"/>
                <a:ea typeface="JetBrains Mono"/>
              </a:rPr>
              <a:t>Some</a:t>
            </a:r>
            <a:r>
              <a:rPr kumimoji="0" lang="zh-CN" altLang="zh-CN" sz="1400" b="0" i="0" u="none" strike="noStrike" cap="none" normalizeH="0" baseline="0" dirty="0">
                <a:ln>
                  <a:noFill/>
                </a:ln>
                <a:solidFill>
                  <a:srgbClr val="080808"/>
                </a:solidFill>
                <a:effectLst/>
                <a:latin typeface="Arial Unicode MS"/>
                <a:ea typeface="JetBrains Mono"/>
              </a:rPr>
              <a:t>(</a:t>
            </a:r>
            <a:r>
              <a:rPr kumimoji="0" lang="zh-CN" altLang="zh-CN" sz="1400" b="0" i="0" u="none" strike="noStrike" cap="none" normalizeH="0" baseline="0" dirty="0">
                <a:ln>
                  <a:noFill/>
                </a:ln>
                <a:solidFill>
                  <a:srgbClr val="000000"/>
                </a:solidFill>
                <a:effectLst/>
                <a:latin typeface="Arial Unicode MS"/>
                <a:ea typeface="JetBrains Mono"/>
              </a:rPr>
              <a:t>newSum</a:t>
            </a:r>
            <a:r>
              <a:rPr kumimoji="0" lang="zh-CN" altLang="zh-CN" sz="1400" b="0" i="0" u="none" strike="noStrike" cap="none" normalizeH="0" baseline="0" dirty="0">
                <a:ln>
                  <a:noFill/>
                </a:ln>
                <a:solidFill>
                  <a:srgbClr val="080808"/>
                </a:solidFill>
                <a:effectLst/>
                <a:latin typeface="Arial Unicode MS"/>
                <a:ea typeface="JetBrains Mono"/>
              </a:rPr>
              <a:t>))=&gt;(</a:t>
            </a:r>
            <a:r>
              <a:rPr kumimoji="0" lang="zh-CN" altLang="zh-CN" sz="1400" b="0" i="0" u="none" strike="noStrike" cap="none" normalizeH="0" baseline="0" dirty="0">
                <a:ln>
                  <a:noFill/>
                </a:ln>
                <a:solidFill>
                  <a:srgbClr val="000000"/>
                </a:solidFill>
                <a:effectLst/>
                <a:latin typeface="Arial Unicode MS"/>
                <a:ea typeface="JetBrains Mono"/>
              </a:rPr>
              <a:t>vd</a:t>
            </a:r>
            <a:r>
              <a:rPr kumimoji="0" lang="zh-CN" altLang="zh-CN" sz="1400" b="0" i="0" u="none" strike="noStrike" cap="none" normalizeH="0" baseline="0" dirty="0">
                <a:ln>
                  <a:noFill/>
                </a:ln>
                <a:solidFill>
                  <a:srgbClr val="080808"/>
                </a:solidFill>
                <a:effectLst/>
                <a:latin typeface="Arial Unicode MS"/>
                <a:ea typeface="JetBrains Mono"/>
              </a:rPr>
              <a:t>._1 ||</a:t>
            </a:r>
            <a:br>
              <a:rPr kumimoji="0" lang="zh-CN" altLang="zh-CN" sz="1400" b="0" i="0" u="none" strike="noStrike" cap="none" normalizeH="0" baseline="0" dirty="0">
                <a:ln>
                  <a:noFill/>
                </a:ln>
                <a:solidFill>
                  <a:srgbClr val="080808"/>
                </a:solidFill>
                <a:effectLst/>
                <a:latin typeface="Arial Unicode MS"/>
                <a:ea typeface="JetBrains Mono"/>
              </a:rPr>
            </a:br>
            <a:r>
              <a:rPr kumimoji="0" lang="zh-CN" altLang="zh-CN" sz="1400" b="0" i="0" u="none" strike="noStrike" cap="none" normalizeH="0" baseline="0" dirty="0">
                <a:ln>
                  <a:noFill/>
                </a:ln>
                <a:solidFill>
                  <a:srgbClr val="080808"/>
                </a:solidFill>
                <a:effectLst/>
                <a:latin typeface="Arial Unicode MS"/>
                <a:ea typeface="JetBrains Mono"/>
              </a:rPr>
              <a:t>        </a:t>
            </a:r>
            <a:r>
              <a:rPr kumimoji="0" lang="zh-CN" altLang="zh-CN" sz="1400" b="0" i="0" u="none" strike="noStrike" cap="none" normalizeH="0" baseline="0" dirty="0">
                <a:ln>
                  <a:noFill/>
                </a:ln>
                <a:solidFill>
                  <a:srgbClr val="000000"/>
                </a:solidFill>
                <a:effectLst/>
                <a:latin typeface="Arial Unicode MS"/>
                <a:ea typeface="JetBrains Mono"/>
              </a:rPr>
              <a:t>vid </a:t>
            </a:r>
            <a:r>
              <a:rPr kumimoji="0" lang="zh-CN" altLang="zh-CN" sz="1400" b="0" i="0" u="none" strike="noStrike" cap="none" normalizeH="0" baseline="0" dirty="0">
                <a:ln>
                  <a:noFill/>
                </a:ln>
                <a:solidFill>
                  <a:srgbClr val="080808"/>
                </a:solidFill>
                <a:effectLst/>
                <a:latin typeface="Arial Unicode MS"/>
                <a:ea typeface="JetBrains Mono"/>
              </a:rPr>
              <a:t>== </a:t>
            </a:r>
            <a:r>
              <a:rPr kumimoji="0" lang="zh-CN" altLang="zh-CN" sz="1400" b="0" i="0" u="none" strike="noStrike" cap="none" normalizeH="0" baseline="0" dirty="0">
                <a:ln>
                  <a:noFill/>
                </a:ln>
                <a:solidFill>
                  <a:srgbClr val="000000"/>
                </a:solidFill>
                <a:effectLst/>
                <a:latin typeface="Arial Unicode MS"/>
                <a:ea typeface="JetBrains Mono"/>
              </a:rPr>
              <a:t>currentVertexId</a:t>
            </a:r>
            <a:r>
              <a:rPr kumimoji="0" lang="zh-CN" altLang="zh-CN" sz="1400" b="0" i="0" u="none" strike="noStrike" cap="none" normalizeH="0" baseline="0" dirty="0">
                <a:ln>
                  <a:noFill/>
                </a:ln>
                <a:solidFill>
                  <a:srgbClr val="080808"/>
                </a:solidFill>
                <a:effectLst/>
                <a:latin typeface="Arial Unicode MS"/>
                <a:ea typeface="JetBrains Mono"/>
              </a:rPr>
              <a:t>,math.</a:t>
            </a:r>
            <a:r>
              <a:rPr kumimoji="0" lang="zh-CN" altLang="zh-CN" sz="1400" b="0" i="1" u="none" strike="noStrike" cap="none" normalizeH="0" baseline="0" dirty="0">
                <a:ln>
                  <a:noFill/>
                </a:ln>
                <a:solidFill>
                  <a:srgbClr val="080808"/>
                </a:solidFill>
                <a:effectLst/>
                <a:latin typeface="Arial Unicode MS"/>
                <a:ea typeface="JetBrains Mono"/>
              </a:rPr>
              <a:t>min</a:t>
            </a:r>
            <a:r>
              <a:rPr kumimoji="0" lang="zh-CN" altLang="zh-CN" sz="1400" b="0" i="0" u="none" strike="noStrike" cap="none" normalizeH="0" baseline="0" dirty="0">
                <a:ln>
                  <a:noFill/>
                </a:ln>
                <a:solidFill>
                  <a:srgbClr val="080808"/>
                </a:solidFill>
                <a:effectLst/>
                <a:latin typeface="Arial Unicode MS"/>
                <a:ea typeface="JetBrains Mono"/>
              </a:rPr>
              <a:t>(</a:t>
            </a:r>
            <a:r>
              <a:rPr kumimoji="0" lang="zh-CN" altLang="zh-CN" sz="1400" b="0" i="0" u="none" strike="noStrike" cap="none" normalizeH="0" baseline="0" dirty="0">
                <a:ln>
                  <a:noFill/>
                </a:ln>
                <a:solidFill>
                  <a:srgbClr val="000000"/>
                </a:solidFill>
                <a:effectLst/>
                <a:latin typeface="Arial Unicode MS"/>
                <a:ea typeface="JetBrains Mono"/>
              </a:rPr>
              <a:t>vd</a:t>
            </a:r>
            <a:r>
              <a:rPr kumimoji="0" lang="zh-CN" altLang="zh-CN" sz="1400" b="0" i="0" u="none" strike="noStrike" cap="none" normalizeH="0" baseline="0" dirty="0">
                <a:ln>
                  <a:noFill/>
                </a:ln>
                <a:solidFill>
                  <a:srgbClr val="080808"/>
                </a:solidFill>
                <a:effectLst/>
                <a:latin typeface="Arial Unicode MS"/>
                <a:ea typeface="JetBrains Mono"/>
              </a:rPr>
              <a:t>._2,</a:t>
            </a:r>
            <a:r>
              <a:rPr kumimoji="0" lang="zh-CN" altLang="zh-CN" sz="1400" b="0" i="0" u="none" strike="noStrike" cap="none" normalizeH="0" baseline="0" dirty="0">
                <a:ln>
                  <a:noFill/>
                </a:ln>
                <a:solidFill>
                  <a:srgbClr val="000000"/>
                </a:solidFill>
                <a:effectLst/>
                <a:latin typeface="Arial Unicode MS"/>
                <a:ea typeface="JetBrains Mono"/>
              </a:rPr>
              <a:t>newSum</a:t>
            </a:r>
            <a:r>
              <a:rPr kumimoji="0" lang="zh-CN" altLang="zh-CN" sz="1400" b="0" i="0" u="none" strike="noStrike" cap="none" normalizeH="0" baseline="0" dirty="0">
                <a:ln>
                  <a:noFill/>
                </a:ln>
                <a:solidFill>
                  <a:srgbClr val="080808"/>
                </a:solidFill>
                <a:effectLst/>
                <a:latin typeface="Arial Unicode MS"/>
                <a:ea typeface="JetBrains Mono"/>
              </a:rPr>
              <a:t>._1),</a:t>
            </a:r>
            <a:r>
              <a:rPr kumimoji="0" lang="zh-CN" altLang="zh-CN" sz="1400" b="0" i="0" u="none" strike="noStrike" cap="none" normalizeH="0" baseline="0" dirty="0">
                <a:ln>
                  <a:noFill/>
                </a:ln>
                <a:solidFill>
                  <a:srgbClr val="0033B3"/>
                </a:solidFill>
                <a:effectLst/>
                <a:latin typeface="Arial Unicode MS"/>
                <a:ea typeface="JetBrains Mono"/>
              </a:rPr>
              <a:t>if</a:t>
            </a:r>
            <a:r>
              <a:rPr kumimoji="0" lang="zh-CN" altLang="zh-CN" sz="1400" b="0" i="0" u="none" strike="noStrike" cap="none" normalizeH="0" baseline="0" dirty="0">
                <a:ln>
                  <a:noFill/>
                </a:ln>
                <a:solidFill>
                  <a:srgbClr val="080808"/>
                </a:solidFill>
                <a:effectLst/>
                <a:latin typeface="Arial Unicode MS"/>
                <a:ea typeface="JetBrains Mono"/>
              </a:rPr>
              <a:t>(</a:t>
            </a:r>
            <a:r>
              <a:rPr kumimoji="0" lang="zh-CN" altLang="zh-CN" sz="1400" b="0" i="0" u="none" strike="noStrike" cap="none" normalizeH="0" baseline="0" dirty="0">
                <a:ln>
                  <a:noFill/>
                </a:ln>
                <a:solidFill>
                  <a:srgbClr val="000000"/>
                </a:solidFill>
                <a:effectLst/>
                <a:latin typeface="Arial Unicode MS"/>
                <a:ea typeface="JetBrains Mono"/>
              </a:rPr>
              <a:t>vd</a:t>
            </a:r>
            <a:r>
              <a:rPr kumimoji="0" lang="zh-CN" altLang="zh-CN" sz="1400" b="0" i="0" u="none" strike="noStrike" cap="none" normalizeH="0" baseline="0" dirty="0">
                <a:ln>
                  <a:noFill/>
                </a:ln>
                <a:solidFill>
                  <a:srgbClr val="080808"/>
                </a:solidFill>
                <a:effectLst/>
                <a:latin typeface="Arial Unicode MS"/>
                <a:ea typeface="JetBrains Mono"/>
              </a:rPr>
              <a:t>._2&lt;=</a:t>
            </a:r>
            <a:r>
              <a:rPr kumimoji="0" lang="zh-CN" altLang="zh-CN" sz="1400" b="0" i="0" u="none" strike="noStrike" cap="none" normalizeH="0" baseline="0" dirty="0">
                <a:ln>
                  <a:noFill/>
                </a:ln>
                <a:solidFill>
                  <a:srgbClr val="000000"/>
                </a:solidFill>
                <a:effectLst/>
                <a:latin typeface="Arial Unicode MS"/>
                <a:ea typeface="JetBrains Mono"/>
              </a:rPr>
              <a:t>newSum</a:t>
            </a:r>
            <a:r>
              <a:rPr kumimoji="0" lang="zh-CN" altLang="zh-CN" sz="1400" b="0" i="0" u="none" strike="noStrike" cap="none" normalizeH="0" baseline="0" dirty="0">
                <a:ln>
                  <a:noFill/>
                </a:ln>
                <a:solidFill>
                  <a:srgbClr val="080808"/>
                </a:solidFill>
                <a:effectLst/>
                <a:latin typeface="Arial Unicode MS"/>
                <a:ea typeface="JetBrains Mono"/>
              </a:rPr>
              <a:t>._1)</a:t>
            </a:r>
            <a:br>
              <a:rPr kumimoji="0" lang="zh-CN" altLang="zh-CN" sz="1400" b="0" i="0" u="none" strike="noStrike" cap="none" normalizeH="0" baseline="0" dirty="0">
                <a:ln>
                  <a:noFill/>
                </a:ln>
                <a:solidFill>
                  <a:srgbClr val="080808"/>
                </a:solidFill>
                <a:effectLst/>
                <a:latin typeface="Arial Unicode MS"/>
                <a:ea typeface="JetBrains Mono"/>
              </a:rPr>
            </a:br>
            <a:r>
              <a:rPr kumimoji="0" lang="zh-CN" altLang="zh-CN" sz="1400" b="0" i="0" u="none" strike="noStrike" cap="none" normalizeH="0" baseline="0" dirty="0">
                <a:ln>
                  <a:noFill/>
                </a:ln>
                <a:solidFill>
                  <a:srgbClr val="080808"/>
                </a:solidFill>
                <a:effectLst/>
                <a:latin typeface="Arial Unicode MS"/>
                <a:ea typeface="JetBrains Mono"/>
              </a:rPr>
              <a:t>        </a:t>
            </a:r>
            <a:r>
              <a:rPr kumimoji="0" lang="zh-CN" altLang="zh-CN" sz="1400" b="0" i="0" u="none" strike="noStrike" cap="none" normalizeH="0" baseline="0" dirty="0">
                <a:ln>
                  <a:noFill/>
                </a:ln>
                <a:solidFill>
                  <a:srgbClr val="000000"/>
                </a:solidFill>
                <a:effectLst/>
                <a:latin typeface="Arial Unicode MS"/>
                <a:ea typeface="JetBrains Mono"/>
              </a:rPr>
              <a:t>vd</a:t>
            </a:r>
            <a:r>
              <a:rPr kumimoji="0" lang="zh-CN" altLang="zh-CN" sz="1400" b="0" i="0" u="none" strike="noStrike" cap="none" normalizeH="0" baseline="0" dirty="0">
                <a:ln>
                  <a:noFill/>
                </a:ln>
                <a:solidFill>
                  <a:srgbClr val="080808"/>
                </a:solidFill>
                <a:effectLst/>
                <a:latin typeface="Arial Unicode MS"/>
                <a:ea typeface="JetBrains Mono"/>
              </a:rPr>
              <a:t>._3 </a:t>
            </a:r>
            <a:r>
              <a:rPr kumimoji="0" lang="zh-CN" altLang="zh-CN" sz="1400" b="0" i="0" u="none" strike="noStrike" cap="none" normalizeH="0" baseline="0" dirty="0">
                <a:ln>
                  <a:noFill/>
                </a:ln>
                <a:solidFill>
                  <a:srgbClr val="0033B3"/>
                </a:solidFill>
                <a:effectLst/>
                <a:latin typeface="Arial Unicode MS"/>
                <a:ea typeface="JetBrains Mono"/>
              </a:rPr>
              <a:t>else </a:t>
            </a:r>
            <a:r>
              <a:rPr kumimoji="0" lang="zh-CN" altLang="zh-CN" sz="1400" b="0" i="0" u="none" strike="noStrike" cap="none" normalizeH="0" baseline="0" dirty="0">
                <a:ln>
                  <a:noFill/>
                </a:ln>
                <a:solidFill>
                  <a:srgbClr val="000000"/>
                </a:solidFill>
                <a:effectLst/>
                <a:latin typeface="Arial Unicode MS"/>
                <a:ea typeface="JetBrains Mono"/>
              </a:rPr>
              <a:t>newSum</a:t>
            </a:r>
            <a:r>
              <a:rPr kumimoji="0" lang="zh-CN" altLang="zh-CN" sz="1400" b="0" i="0" u="none" strike="noStrike" cap="none" normalizeH="0" baseline="0" dirty="0">
                <a:ln>
                  <a:noFill/>
                </a:ln>
                <a:solidFill>
                  <a:srgbClr val="080808"/>
                </a:solidFill>
                <a:effectLst/>
                <a:latin typeface="Arial Unicode MS"/>
                <a:ea typeface="JetBrains Mono"/>
              </a:rPr>
              <a:t>._2)</a:t>
            </a:r>
            <a:br>
              <a:rPr kumimoji="0" lang="zh-CN" altLang="zh-CN" sz="1400" b="0" i="0" u="none" strike="noStrike" cap="none" normalizeH="0" baseline="0" dirty="0">
                <a:ln>
                  <a:noFill/>
                </a:ln>
                <a:solidFill>
                  <a:srgbClr val="080808"/>
                </a:solidFill>
                <a:effectLst/>
                <a:latin typeface="Arial Unicode MS"/>
                <a:ea typeface="JetBrains Mono"/>
              </a:rPr>
            </a:br>
            <a:r>
              <a:rPr kumimoji="0" lang="zh-CN" altLang="zh-CN" sz="1400" b="0" i="0" u="none" strike="noStrike" cap="none" normalizeH="0" baseline="0" dirty="0">
                <a:ln>
                  <a:noFill/>
                </a:ln>
                <a:solidFill>
                  <a:srgbClr val="080808"/>
                </a:solidFill>
                <a:effectLst/>
                <a:latin typeface="Arial Unicode MS"/>
                <a:ea typeface="JetBrains Mono"/>
              </a:rPr>
              <a:t>      </a:t>
            </a:r>
            <a:r>
              <a:rPr kumimoji="0" lang="zh-CN" altLang="zh-CN" sz="1400" b="0" i="0" u="none" strike="noStrike" cap="none" normalizeH="0" baseline="0" dirty="0">
                <a:ln>
                  <a:noFill/>
                </a:ln>
                <a:solidFill>
                  <a:srgbClr val="0033B3"/>
                </a:solidFill>
                <a:effectLst/>
                <a:latin typeface="Arial Unicode MS"/>
                <a:ea typeface="JetBrains Mono"/>
              </a:rPr>
              <a:t>case</a:t>
            </a:r>
            <a:r>
              <a:rPr kumimoji="0" lang="zh-CN" altLang="zh-CN" sz="1400" b="0" i="0" u="none" strike="noStrike" cap="none" normalizeH="0" baseline="0" dirty="0">
                <a:ln>
                  <a:noFill/>
                </a:ln>
                <a:solidFill>
                  <a:srgbClr val="080808"/>
                </a:solidFill>
                <a:effectLst/>
                <a:latin typeface="Arial Unicode MS"/>
                <a:ea typeface="JetBrains Mono"/>
              </a:rPr>
              <a:t>(</a:t>
            </a:r>
            <a:r>
              <a:rPr kumimoji="0" lang="zh-CN" altLang="zh-CN" sz="1400" b="0" i="0" u="none" strike="noStrike" cap="none" normalizeH="0" baseline="0" dirty="0">
                <a:ln>
                  <a:noFill/>
                </a:ln>
                <a:solidFill>
                  <a:srgbClr val="000000"/>
                </a:solidFill>
                <a:effectLst/>
                <a:latin typeface="Arial Unicode MS"/>
                <a:ea typeface="JetBrains Mono"/>
              </a:rPr>
              <a:t>vid</a:t>
            </a:r>
            <a:r>
              <a:rPr kumimoji="0" lang="zh-CN" altLang="zh-CN" sz="1400" b="0" i="0" u="none" strike="noStrike" cap="none" normalizeH="0" baseline="0" dirty="0">
                <a:ln>
                  <a:noFill/>
                </a:ln>
                <a:solidFill>
                  <a:srgbClr val="080808"/>
                </a:solidFill>
                <a:effectLst/>
                <a:latin typeface="Arial Unicode MS"/>
                <a:ea typeface="JetBrains Mono"/>
              </a:rPr>
              <a:t>,</a:t>
            </a:r>
            <a:r>
              <a:rPr kumimoji="0" lang="zh-CN" altLang="zh-CN" sz="1400" b="0" i="0" u="none" strike="noStrike" cap="none" normalizeH="0" baseline="0" dirty="0">
                <a:ln>
                  <a:noFill/>
                </a:ln>
                <a:solidFill>
                  <a:srgbClr val="000000"/>
                </a:solidFill>
                <a:effectLst/>
                <a:latin typeface="Arial Unicode MS"/>
                <a:ea typeface="JetBrains Mono"/>
              </a:rPr>
              <a:t>vd</a:t>
            </a:r>
            <a:r>
              <a:rPr kumimoji="0" lang="zh-CN" altLang="zh-CN" sz="1400" b="0" i="0" u="none" strike="noStrike" cap="none" normalizeH="0" baseline="0" dirty="0">
                <a:ln>
                  <a:noFill/>
                </a:ln>
                <a:solidFill>
                  <a:srgbClr val="080808"/>
                </a:solidFill>
                <a:effectLst/>
                <a:latin typeface="Arial Unicode MS"/>
                <a:ea typeface="JetBrains Mono"/>
              </a:rPr>
              <a:t>,</a:t>
            </a:r>
            <a:r>
              <a:rPr kumimoji="0" lang="zh-CN" altLang="zh-CN" sz="1400" b="0" i="0" u="none" strike="noStrike" cap="none" normalizeH="0" baseline="0" dirty="0">
                <a:ln>
                  <a:noFill/>
                </a:ln>
                <a:solidFill>
                  <a:srgbClr val="000000"/>
                </a:solidFill>
                <a:effectLst/>
                <a:latin typeface="Arial Unicode MS"/>
                <a:ea typeface="JetBrains Mono"/>
              </a:rPr>
              <a:t>None</a:t>
            </a:r>
            <a:r>
              <a:rPr kumimoji="0" lang="zh-CN" altLang="zh-CN" sz="1400" b="0" i="0" u="none" strike="noStrike" cap="none" normalizeH="0" baseline="0" dirty="0">
                <a:ln>
                  <a:noFill/>
                </a:ln>
                <a:solidFill>
                  <a:srgbClr val="080808"/>
                </a:solidFill>
                <a:effectLst/>
                <a:latin typeface="Arial Unicode MS"/>
                <a:ea typeface="JetBrains Mono"/>
              </a:rPr>
              <a:t>)=&gt;(</a:t>
            </a:r>
            <a:r>
              <a:rPr kumimoji="0" lang="zh-CN" altLang="zh-CN" sz="1400" b="0" i="0" u="none" strike="noStrike" cap="none" normalizeH="0" baseline="0" dirty="0">
                <a:ln>
                  <a:noFill/>
                </a:ln>
                <a:solidFill>
                  <a:srgbClr val="000000"/>
                </a:solidFill>
                <a:effectLst/>
                <a:latin typeface="Arial Unicode MS"/>
                <a:ea typeface="JetBrains Mono"/>
              </a:rPr>
              <a:t>vd</a:t>
            </a:r>
            <a:r>
              <a:rPr kumimoji="0" lang="zh-CN" altLang="zh-CN" sz="1400" b="0" i="0" u="none" strike="noStrike" cap="none" normalizeH="0" baseline="0" dirty="0">
                <a:ln>
                  <a:noFill/>
                </a:ln>
                <a:solidFill>
                  <a:srgbClr val="080808"/>
                </a:solidFill>
                <a:effectLst/>
                <a:latin typeface="Arial Unicode MS"/>
                <a:ea typeface="JetBrains Mono"/>
              </a:rPr>
              <a:t>._1||</a:t>
            </a:r>
            <a:r>
              <a:rPr kumimoji="0" lang="zh-CN" altLang="zh-CN" sz="1400" b="0" i="0" u="none" strike="noStrike" cap="none" normalizeH="0" baseline="0" dirty="0">
                <a:ln>
                  <a:noFill/>
                </a:ln>
                <a:solidFill>
                  <a:srgbClr val="000000"/>
                </a:solidFill>
                <a:effectLst/>
                <a:latin typeface="Arial Unicode MS"/>
                <a:ea typeface="JetBrains Mono"/>
              </a:rPr>
              <a:t>vid</a:t>
            </a:r>
            <a:r>
              <a:rPr kumimoji="0" lang="zh-CN" altLang="zh-CN" sz="1400" b="0" i="0" u="none" strike="noStrike" cap="none" normalizeH="0" baseline="0" dirty="0">
                <a:ln>
                  <a:noFill/>
                </a:ln>
                <a:solidFill>
                  <a:srgbClr val="080808"/>
                </a:solidFill>
                <a:effectLst/>
                <a:latin typeface="Arial Unicode MS"/>
                <a:ea typeface="JetBrains Mono"/>
              </a:rPr>
              <a:t>==</a:t>
            </a:r>
            <a:r>
              <a:rPr kumimoji="0" lang="zh-CN" altLang="zh-CN" sz="1400" b="0" i="0" u="none" strike="noStrike" cap="none" normalizeH="0" baseline="0" dirty="0">
                <a:ln>
                  <a:noFill/>
                </a:ln>
                <a:solidFill>
                  <a:srgbClr val="000000"/>
                </a:solidFill>
                <a:effectLst/>
                <a:latin typeface="Arial Unicode MS"/>
                <a:ea typeface="JetBrains Mono"/>
              </a:rPr>
              <a:t>currentVertexId</a:t>
            </a:r>
            <a:r>
              <a:rPr kumimoji="0" lang="zh-CN" altLang="zh-CN" sz="1400" b="0" i="0" u="none" strike="noStrike" cap="none" normalizeH="0" baseline="0" dirty="0">
                <a:ln>
                  <a:noFill/>
                </a:ln>
                <a:solidFill>
                  <a:srgbClr val="080808"/>
                </a:solidFill>
                <a:effectLst/>
                <a:latin typeface="Arial Unicode MS"/>
                <a:ea typeface="JetBrains Mono"/>
              </a:rPr>
              <a:t>,</a:t>
            </a:r>
            <a:r>
              <a:rPr kumimoji="0" lang="zh-CN" altLang="zh-CN" sz="1400" b="0" i="0" u="none" strike="noStrike" cap="none" normalizeH="0" baseline="0" dirty="0">
                <a:ln>
                  <a:noFill/>
                </a:ln>
                <a:solidFill>
                  <a:srgbClr val="000000"/>
                </a:solidFill>
                <a:effectLst/>
                <a:latin typeface="Arial Unicode MS"/>
                <a:ea typeface="JetBrains Mono"/>
              </a:rPr>
              <a:t>vd</a:t>
            </a:r>
            <a:r>
              <a:rPr kumimoji="0" lang="zh-CN" altLang="zh-CN" sz="1400" b="0" i="0" u="none" strike="noStrike" cap="none" normalizeH="0" baseline="0" dirty="0">
                <a:ln>
                  <a:noFill/>
                </a:ln>
                <a:solidFill>
                  <a:srgbClr val="080808"/>
                </a:solidFill>
                <a:effectLst/>
                <a:latin typeface="Arial Unicode MS"/>
                <a:ea typeface="JetBrains Mono"/>
              </a:rPr>
              <a:t>._2,</a:t>
            </a:r>
            <a:r>
              <a:rPr kumimoji="0" lang="zh-CN" altLang="zh-CN" sz="1400" b="0" i="0" u="none" strike="noStrike" cap="none" normalizeH="0" baseline="0" dirty="0">
                <a:ln>
                  <a:noFill/>
                </a:ln>
                <a:solidFill>
                  <a:srgbClr val="000000"/>
                </a:solidFill>
                <a:effectLst/>
                <a:latin typeface="Arial Unicode MS"/>
                <a:ea typeface="JetBrains Mono"/>
              </a:rPr>
              <a:t>vd</a:t>
            </a:r>
            <a:r>
              <a:rPr kumimoji="0" lang="zh-CN" altLang="zh-CN" sz="1400" b="0" i="0" u="none" strike="noStrike" cap="none" normalizeH="0" baseline="0" dirty="0">
                <a:ln>
                  <a:noFill/>
                </a:ln>
                <a:solidFill>
                  <a:srgbClr val="080808"/>
                </a:solidFill>
                <a:effectLst/>
                <a:latin typeface="Arial Unicode MS"/>
                <a:ea typeface="JetBrains Mono"/>
              </a:rPr>
              <a:t>._3)</a:t>
            </a:r>
            <a:br>
              <a:rPr kumimoji="0" lang="zh-CN" altLang="zh-CN" sz="1400" b="0" i="0" u="none" strike="noStrike" cap="none" normalizeH="0" baseline="0" dirty="0">
                <a:ln>
                  <a:noFill/>
                </a:ln>
                <a:solidFill>
                  <a:srgbClr val="080808"/>
                </a:solidFill>
                <a:effectLst/>
                <a:latin typeface="Arial Unicode MS"/>
                <a:ea typeface="JetBrains Mono"/>
              </a:rPr>
            </a:br>
            <a:r>
              <a:rPr kumimoji="0" lang="zh-CN" altLang="zh-CN" sz="1400" b="0" i="0" u="none" strike="noStrike" cap="none" normalizeH="0" baseline="0" dirty="0">
                <a:ln>
                  <a:noFill/>
                </a:ln>
                <a:solidFill>
                  <a:srgbClr val="080808"/>
                </a:solidFill>
                <a:effectLst/>
                <a:latin typeface="Arial Unicode MS"/>
                <a:ea typeface="JetBrains Mono"/>
              </a:rPr>
              <a:t>    }</a:t>
            </a:r>
            <a:br>
              <a:rPr kumimoji="0" lang="zh-CN" altLang="zh-CN" sz="1400" b="0" i="0" u="none" strike="noStrike" cap="none" normalizeH="0" baseline="0" dirty="0">
                <a:ln>
                  <a:noFill/>
                </a:ln>
                <a:solidFill>
                  <a:srgbClr val="080808"/>
                </a:solidFill>
                <a:effectLst/>
                <a:latin typeface="Arial Unicode MS"/>
                <a:ea typeface="JetBrains Mono"/>
              </a:rPr>
            </a:br>
            <a:r>
              <a:rPr kumimoji="0" lang="zh-CN" altLang="zh-CN" sz="1400" b="0" i="0" u="none" strike="noStrike" cap="none" normalizeH="0" baseline="0" dirty="0">
                <a:ln>
                  <a:noFill/>
                </a:ln>
                <a:solidFill>
                  <a:srgbClr val="080808"/>
                </a:solidFill>
                <a:effectLst/>
                <a:latin typeface="Arial Unicode MS"/>
                <a:ea typeface="JetBrains Mono"/>
              </a:rPr>
              <a:t>  }</a:t>
            </a:r>
            <a:br>
              <a:rPr kumimoji="0" lang="zh-CN" altLang="zh-CN" sz="1400" b="0" i="0" u="none" strike="noStrike" cap="none" normalizeH="0" baseline="0" dirty="0">
                <a:ln>
                  <a:noFill/>
                </a:ln>
                <a:solidFill>
                  <a:srgbClr val="080808"/>
                </a:solidFill>
                <a:effectLst/>
                <a:latin typeface="Arial Unicode MS"/>
                <a:ea typeface="JetBrains Mono"/>
              </a:rPr>
            </a:br>
            <a:r>
              <a:rPr kumimoji="0" lang="zh-CN" altLang="zh-CN" sz="1400" b="0" i="0" u="none" strike="noStrike" cap="none" normalizeH="0" baseline="0" dirty="0">
                <a:ln>
                  <a:noFill/>
                </a:ln>
                <a:solidFill>
                  <a:srgbClr val="080808"/>
                </a:solidFill>
                <a:effectLst/>
                <a:latin typeface="Arial Unicode MS"/>
                <a:ea typeface="JetBrains Mono"/>
              </a:rPr>
              <a:t>  g.outerJoinVertices(</a:t>
            </a:r>
            <a:r>
              <a:rPr kumimoji="0" lang="zh-CN" altLang="zh-CN" sz="1400" b="0" i="0" u="none" strike="noStrike" cap="none" normalizeH="0" baseline="0" dirty="0">
                <a:ln>
                  <a:noFill/>
                </a:ln>
                <a:solidFill>
                  <a:srgbClr val="000000"/>
                </a:solidFill>
                <a:effectLst/>
                <a:latin typeface="Arial Unicode MS"/>
                <a:ea typeface="JetBrains Mono"/>
              </a:rPr>
              <a:t>g2</a:t>
            </a:r>
            <a:r>
              <a:rPr kumimoji="0" lang="zh-CN" altLang="zh-CN" sz="1400" b="0" i="0" u="none" strike="noStrike" cap="none" normalizeH="0" baseline="0" dirty="0">
                <a:ln>
                  <a:noFill/>
                </a:ln>
                <a:solidFill>
                  <a:srgbClr val="080808"/>
                </a:solidFill>
                <a:effectLst/>
                <a:latin typeface="Arial Unicode MS"/>
                <a:ea typeface="JetBrains Mono"/>
              </a:rPr>
              <a:t>.vertices)((</a:t>
            </a:r>
            <a:r>
              <a:rPr kumimoji="0" lang="zh-CN" altLang="zh-CN" sz="1400" b="0" i="0" u="none" strike="noStrike" cap="none" normalizeH="0" baseline="0" dirty="0">
                <a:ln>
                  <a:noFill/>
                </a:ln>
                <a:solidFill>
                  <a:srgbClr val="808080"/>
                </a:solidFill>
                <a:effectLst/>
                <a:latin typeface="Arial Unicode MS"/>
                <a:ea typeface="JetBrains Mono"/>
              </a:rPr>
              <a:t>vid</a:t>
            </a:r>
            <a:r>
              <a:rPr kumimoji="0" lang="zh-CN" altLang="zh-CN" sz="1400" b="0" i="0" u="none" strike="noStrike" cap="none" normalizeH="0" baseline="0" dirty="0">
                <a:ln>
                  <a:noFill/>
                </a:ln>
                <a:solidFill>
                  <a:srgbClr val="080808"/>
                </a:solidFill>
                <a:effectLst/>
                <a:latin typeface="Arial Unicode MS"/>
                <a:ea typeface="JetBrains Mono"/>
              </a:rPr>
              <a:t>,srcAttr,dist)=&gt;(srcAttr,dist.getOrElse(</a:t>
            </a:r>
            <a:r>
              <a:rPr kumimoji="0" lang="zh-CN" altLang="zh-CN" sz="1400" b="0" i="0" u="none" strike="noStrike" cap="none" normalizeH="0" baseline="0" dirty="0">
                <a:ln>
                  <a:noFill/>
                </a:ln>
                <a:solidFill>
                  <a:srgbClr val="0033B3"/>
                </a:solidFill>
                <a:effectLst/>
                <a:latin typeface="Arial Unicode MS"/>
                <a:ea typeface="JetBrains Mono"/>
              </a:rPr>
              <a:t>false</a:t>
            </a:r>
            <a:r>
              <a:rPr kumimoji="0" lang="zh-CN" altLang="zh-CN" sz="1400" b="0" i="0" u="none" strike="noStrike" cap="none" normalizeH="0" baseline="0" dirty="0">
                <a:ln>
                  <a:noFill/>
                </a:ln>
                <a:solidFill>
                  <a:srgbClr val="080808"/>
                </a:solidFill>
                <a:effectLst/>
                <a:latin typeface="Arial Unicode MS"/>
                <a:ea typeface="JetBrains Mono"/>
              </a:rPr>
              <a:t>,Double.</a:t>
            </a:r>
            <a:r>
              <a:rPr kumimoji="0" lang="zh-CN" altLang="zh-CN" sz="1400" b="0" i="1" u="none" strike="noStrike" cap="none" normalizeH="0" baseline="0" dirty="0">
                <a:ln>
                  <a:noFill/>
                </a:ln>
                <a:solidFill>
                  <a:srgbClr val="871094"/>
                </a:solidFill>
                <a:effectLst/>
                <a:latin typeface="Arial Unicode MS"/>
                <a:ea typeface="JetBrains Mono"/>
              </a:rPr>
              <a:t>MaxValue</a:t>
            </a:r>
            <a:r>
              <a:rPr kumimoji="0" lang="zh-CN" altLang="zh-CN" sz="1400" b="0" i="0" u="none" strike="noStrike" cap="none" normalizeH="0" baseline="0" dirty="0">
                <a:ln>
                  <a:noFill/>
                </a:ln>
                <a:solidFill>
                  <a:srgbClr val="080808"/>
                </a:solidFill>
                <a:effectLst/>
                <a:latin typeface="Arial Unicode MS"/>
                <a:ea typeface="JetBrains Mono"/>
              </a:rPr>
              <a:t>,-</a:t>
            </a:r>
            <a:r>
              <a:rPr kumimoji="0" lang="zh-CN" altLang="zh-CN" sz="1400" b="0" i="0" u="none" strike="noStrike" cap="none" normalizeH="0" baseline="0" dirty="0">
                <a:ln>
                  <a:noFill/>
                </a:ln>
                <a:solidFill>
                  <a:srgbClr val="1750EB"/>
                </a:solidFill>
                <a:effectLst/>
                <a:latin typeface="Arial Unicode MS"/>
                <a:ea typeface="JetBrains Mono"/>
              </a:rPr>
              <a:t>1</a:t>
            </a:r>
            <a:r>
              <a:rPr kumimoji="0" lang="zh-CN" altLang="zh-CN" sz="1400" b="0" i="0" u="none" strike="noStrike" cap="none" normalizeH="0" baseline="0" dirty="0">
                <a:ln>
                  <a:noFill/>
                </a:ln>
                <a:solidFill>
                  <a:srgbClr val="080808"/>
                </a:solidFill>
                <a:effectLst/>
                <a:latin typeface="Arial Unicode MS"/>
                <a:ea typeface="JetBrains Mono"/>
              </a:rPr>
              <a:t>)._2))</a:t>
            </a:r>
            <a:br>
              <a:rPr kumimoji="0" lang="zh-CN" altLang="zh-CN" sz="1400" b="0" i="0" u="none" strike="noStrike" cap="none" normalizeH="0" baseline="0" dirty="0">
                <a:ln>
                  <a:noFill/>
                </a:ln>
                <a:solidFill>
                  <a:srgbClr val="080808"/>
                </a:solidFill>
                <a:effectLst/>
                <a:latin typeface="Arial Unicode MS"/>
                <a:ea typeface="JetBrains Mono"/>
              </a:rPr>
            </a:br>
            <a:r>
              <a:rPr kumimoji="0" lang="zh-CN" altLang="zh-CN" sz="1400" b="0" i="0" u="none" strike="noStrike" cap="none" normalizeH="0" baseline="0" dirty="0">
                <a:ln>
                  <a:noFill/>
                </a:ln>
                <a:solidFill>
                  <a:srgbClr val="080808"/>
                </a:solidFill>
                <a:effectLst/>
                <a:latin typeface="Arial Unicode MS"/>
                <a:ea typeface="JetBrains Mono"/>
              </a:rPr>
              <a:t>}</a:t>
            </a:r>
            <a:endParaRPr kumimoji="0" lang="zh-CN" altLang="zh-CN" sz="3600" b="0" i="0" u="none" strike="noStrike" cap="none" normalizeH="0" baseline="0" dirty="0">
              <a:ln>
                <a:noFill/>
              </a:ln>
              <a:solidFill>
                <a:schemeClr val="tx1"/>
              </a:solidFill>
              <a:effectLst/>
              <a:latin typeface="Arial" panose="020B0604020202020204" pitchFamily="34" charset="0"/>
            </a:endParaRPr>
          </a:p>
        </p:txBody>
      </p:sp>
      <p:sp>
        <p:nvSpPr>
          <p:cNvPr id="9" name="文本框 8">
            <a:extLst>
              <a:ext uri="{FF2B5EF4-FFF2-40B4-BE49-F238E27FC236}">
                <a16:creationId xmlns:a16="http://schemas.microsoft.com/office/drawing/2014/main" id="{BCEF530E-831D-4019-A754-27559B05FC1C}"/>
              </a:ext>
            </a:extLst>
          </p:cNvPr>
          <p:cNvSpPr txBox="1"/>
          <p:nvPr/>
        </p:nvSpPr>
        <p:spPr>
          <a:xfrm>
            <a:off x="8045903" y="4926416"/>
            <a:ext cx="3999077" cy="1021883"/>
          </a:xfrm>
          <a:prstGeom prst="rect">
            <a:avLst/>
          </a:prstGeom>
          <a:noFill/>
        </p:spPr>
        <p:txBody>
          <a:bodyPr wrap="square">
            <a:spAutoFit/>
          </a:bodyPr>
          <a:lstStyle/>
          <a:p>
            <a:pPr algn="just">
              <a:lnSpc>
                <a:spcPct val="150000"/>
              </a:lnSpc>
              <a:spcBef>
                <a:spcPct val="0"/>
              </a:spcBef>
              <a:buClrTx/>
              <a:buSzTx/>
              <a:buFontTx/>
              <a:buNone/>
            </a:pPr>
            <a:r>
              <a:rPr lang="zh-CN" altLang="zh-CN" sz="1400" dirty="0">
                <a:ea typeface="楷体_GB2312" pitchFamily="49" charset="-122"/>
              </a:rPr>
              <a:t>结果输出为：</a:t>
            </a:r>
          </a:p>
          <a:p>
            <a:pPr algn="just">
              <a:lnSpc>
                <a:spcPct val="150000"/>
              </a:lnSpc>
              <a:spcBef>
                <a:spcPct val="0"/>
              </a:spcBef>
              <a:buClrTx/>
              <a:buSzTx/>
              <a:buFontTx/>
              <a:buNone/>
            </a:pPr>
            <a:r>
              <a:rPr lang="en-US" altLang="zh-CN" sz="1400" dirty="0">
                <a:ea typeface="楷体_GB2312" pitchFamily="49" charset="-122"/>
              </a:rPr>
              <a:t>(4,(D,5.0)) | (1,(A,0.0)) | (5,(E,14.0)) | (6,(F,11.0)) | (2,(B,7.0)) | (3,(C,15.0)) | (7,(G,22.0))</a:t>
            </a:r>
            <a:endParaRPr lang="zh-CN" altLang="zh-CN" sz="1400" dirty="0">
              <a:ea typeface="楷体_GB2312" pitchFamily="49" charset="-122"/>
            </a:endParaRPr>
          </a:p>
        </p:txBody>
      </p:sp>
    </p:spTree>
    <p:extLst>
      <p:ext uri="{BB962C8B-B14F-4D97-AF65-F5344CB8AC3E}">
        <p14:creationId xmlns:p14="http://schemas.microsoft.com/office/powerpoint/2010/main" val="42682127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文本占位符 1">
            <a:extLst>
              <a:ext uri="{FF2B5EF4-FFF2-40B4-BE49-F238E27FC236}">
                <a16:creationId xmlns:a16="http://schemas.microsoft.com/office/drawing/2014/main" id="{F0C4060E-4DB8-403C-AE34-DDB2E6CD3C2C}"/>
              </a:ext>
            </a:extLst>
          </p:cNvPr>
          <p:cNvSpPr>
            <a:spLocks noGrp="1"/>
          </p:cNvSpPr>
          <p:nvPr>
            <p:ph type="body" sz="quarter" idx="12"/>
          </p:nvPr>
        </p:nvSpPr>
        <p:spPr/>
        <p:txBody>
          <a:bodyPr/>
          <a:lstStyle/>
          <a:p>
            <a:endParaRPr lang="zh-CN" altLang="en-US"/>
          </a:p>
        </p:txBody>
      </p:sp>
      <p:sp>
        <p:nvSpPr>
          <p:cNvPr id="3" name="文本占位符 2">
            <a:extLst>
              <a:ext uri="{FF2B5EF4-FFF2-40B4-BE49-F238E27FC236}">
                <a16:creationId xmlns:a16="http://schemas.microsoft.com/office/drawing/2014/main" id="{4D6F46BC-F4D4-4356-9AE2-DCAACBE69DA0}"/>
              </a:ext>
            </a:extLst>
          </p:cNvPr>
          <p:cNvSpPr>
            <a:spLocks noGrp="1"/>
          </p:cNvSpPr>
          <p:nvPr>
            <p:ph type="body" sz="quarter" idx="13"/>
          </p:nvPr>
        </p:nvSpPr>
        <p:spPr/>
        <p:txBody>
          <a:bodyPr/>
          <a:lstStyle/>
          <a:p>
            <a:endParaRPr lang="zh-CN" altLang="en-US"/>
          </a:p>
        </p:txBody>
      </p:sp>
      <p:sp>
        <p:nvSpPr>
          <p:cNvPr id="4" name="文本占位符 3">
            <a:extLst>
              <a:ext uri="{FF2B5EF4-FFF2-40B4-BE49-F238E27FC236}">
                <a16:creationId xmlns:a16="http://schemas.microsoft.com/office/drawing/2014/main" id="{65AC7C5A-7DB0-4C06-B6F4-BF9835C65280}"/>
              </a:ext>
            </a:extLst>
          </p:cNvPr>
          <p:cNvSpPr>
            <a:spLocks noGrp="1"/>
          </p:cNvSpPr>
          <p:nvPr>
            <p:ph type="body" sz="quarter" idx="14"/>
          </p:nvPr>
        </p:nvSpPr>
        <p:spPr>
          <a:xfrm>
            <a:off x="1075351" y="43657"/>
            <a:ext cx="7995497" cy="598488"/>
          </a:xfrm>
        </p:spPr>
        <p:txBody>
          <a:bodyPr/>
          <a:lstStyle/>
          <a:p>
            <a:r>
              <a:rPr lang="en-US" altLang="zh-CN" dirty="0" err="1"/>
              <a:t>GraphX</a:t>
            </a:r>
            <a:r>
              <a:rPr lang="zh-CN" altLang="en-US" dirty="0"/>
              <a:t>集群实例分析</a:t>
            </a:r>
            <a:r>
              <a:rPr lang="en-US" altLang="zh-CN" dirty="0"/>
              <a:t>——</a:t>
            </a:r>
            <a:r>
              <a:rPr lang="zh-CN" altLang="en-US" dirty="0"/>
              <a:t>最有影响力论文</a:t>
            </a:r>
          </a:p>
        </p:txBody>
      </p:sp>
      <p:sp>
        <p:nvSpPr>
          <p:cNvPr id="5" name="Rectangle 3">
            <a:extLst>
              <a:ext uri="{FF2B5EF4-FFF2-40B4-BE49-F238E27FC236}">
                <a16:creationId xmlns:a16="http://schemas.microsoft.com/office/drawing/2014/main" id="{78901285-F8E8-4A18-8C67-07E0EB7C8BAB}"/>
              </a:ext>
            </a:extLst>
          </p:cNvPr>
          <p:cNvSpPr txBox="1">
            <a:spLocks noChangeArrowheads="1"/>
          </p:cNvSpPr>
          <p:nvPr/>
        </p:nvSpPr>
        <p:spPr>
          <a:xfrm>
            <a:off x="546063" y="719708"/>
            <a:ext cx="10512081" cy="14138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00000"/>
              </a:lnSpc>
              <a:buFont typeface="Wingdings" panose="05000000000000000000" pitchFamily="2" charset="2"/>
              <a:buNone/>
            </a:pPr>
            <a:r>
              <a:rPr lang="zh-CN" altLang="en-US" sz="2400" dirty="0">
                <a:latin typeface="楷体_GB2312" pitchFamily="49" charset="-122"/>
                <a:ea typeface="楷体_GB2312" pitchFamily="49" charset="-122"/>
              </a:rPr>
              <a:t>本实例使用高能物理理论引文网络，该数据集涵盖了</a:t>
            </a:r>
            <a:r>
              <a:rPr lang="en-US" altLang="zh-CN" sz="2400" dirty="0">
                <a:latin typeface="楷体_GB2312" pitchFamily="49" charset="-122"/>
                <a:ea typeface="楷体_GB2312" pitchFamily="49" charset="-122"/>
              </a:rPr>
              <a:t>1993</a:t>
            </a:r>
            <a:r>
              <a:rPr lang="zh-CN" altLang="en-US" sz="2400" dirty="0">
                <a:latin typeface="楷体_GB2312" pitchFamily="49" charset="-122"/>
                <a:ea typeface="楷体_GB2312" pitchFamily="49" charset="-122"/>
              </a:rPr>
              <a:t>年</a:t>
            </a:r>
            <a:r>
              <a:rPr lang="en-US" altLang="zh-CN" sz="2400" dirty="0">
                <a:latin typeface="楷体_GB2312" pitchFamily="49" charset="-122"/>
                <a:ea typeface="楷体_GB2312" pitchFamily="49" charset="-122"/>
              </a:rPr>
              <a:t>1</a:t>
            </a:r>
            <a:r>
              <a:rPr lang="zh-CN" altLang="en-US" sz="2400" dirty="0">
                <a:latin typeface="楷体_GB2312" pitchFamily="49" charset="-122"/>
                <a:ea typeface="楷体_GB2312" pitchFamily="49" charset="-122"/>
              </a:rPr>
              <a:t>月至</a:t>
            </a:r>
            <a:r>
              <a:rPr lang="en-US" altLang="zh-CN" sz="2400" dirty="0">
                <a:latin typeface="楷体_GB2312" pitchFamily="49" charset="-122"/>
                <a:ea typeface="楷体_GB2312" pitchFamily="49" charset="-122"/>
              </a:rPr>
              <a:t>2003</a:t>
            </a:r>
            <a:r>
              <a:rPr lang="zh-CN" altLang="en-US" sz="2400" dirty="0">
                <a:latin typeface="楷体_GB2312" pitchFamily="49" charset="-122"/>
                <a:ea typeface="楷体_GB2312" pitchFamily="49" charset="-122"/>
              </a:rPr>
              <a:t>年</a:t>
            </a:r>
            <a:r>
              <a:rPr lang="en-US" altLang="zh-CN" sz="2400" dirty="0">
                <a:latin typeface="楷体_GB2312" pitchFamily="49" charset="-122"/>
                <a:ea typeface="楷体_GB2312" pitchFamily="49" charset="-122"/>
              </a:rPr>
              <a:t>4</a:t>
            </a:r>
            <a:r>
              <a:rPr lang="zh-CN" altLang="en-US" sz="2400" dirty="0">
                <a:latin typeface="楷体_GB2312" pitchFamily="49" charset="-122"/>
                <a:ea typeface="楷体_GB2312" pitchFamily="49" charset="-122"/>
              </a:rPr>
              <a:t>月（</a:t>
            </a:r>
            <a:r>
              <a:rPr lang="en-US" altLang="zh-CN" sz="2400" dirty="0">
                <a:latin typeface="楷体_GB2312" pitchFamily="49" charset="-122"/>
                <a:ea typeface="楷体_GB2312" pitchFamily="49" charset="-122"/>
              </a:rPr>
              <a:t>124</a:t>
            </a:r>
            <a:r>
              <a:rPr lang="zh-CN" altLang="en-US" sz="2400" dirty="0">
                <a:latin typeface="楷体_GB2312" pitchFamily="49" charset="-122"/>
                <a:ea typeface="楷体_GB2312" pitchFamily="49" charset="-122"/>
              </a:rPr>
              <a:t>个月）期间的相关论文，包括</a:t>
            </a:r>
            <a:r>
              <a:rPr lang="en-US" altLang="zh-CN" sz="2400" dirty="0">
                <a:latin typeface="楷体_GB2312" pitchFamily="49" charset="-122"/>
                <a:ea typeface="楷体_GB2312" pitchFamily="49" charset="-122"/>
              </a:rPr>
              <a:t>27,770</a:t>
            </a:r>
            <a:r>
              <a:rPr lang="zh-CN" altLang="en-US" sz="2400" dirty="0">
                <a:latin typeface="楷体_GB2312" pitchFamily="49" charset="-122"/>
                <a:ea typeface="楷体_GB2312" pitchFamily="49" charset="-122"/>
              </a:rPr>
              <a:t>篇论文的全部引文和</a:t>
            </a:r>
            <a:r>
              <a:rPr lang="en-US" altLang="zh-CN" sz="2400" dirty="0">
                <a:latin typeface="楷体_GB2312" pitchFamily="49" charset="-122"/>
                <a:ea typeface="楷体_GB2312" pitchFamily="49" charset="-122"/>
              </a:rPr>
              <a:t>352,807</a:t>
            </a:r>
            <a:r>
              <a:rPr lang="zh-CN" altLang="en-US" sz="2400" dirty="0">
                <a:latin typeface="楷体_GB2312" pitchFamily="49" charset="-122"/>
                <a:ea typeface="楷体_GB2312" pitchFamily="49" charset="-122"/>
              </a:rPr>
              <a:t>条边。</a:t>
            </a:r>
            <a:endParaRPr lang="en-US" altLang="zh-CN" sz="2400" dirty="0">
              <a:latin typeface="楷体_GB2312" pitchFamily="49" charset="-122"/>
              <a:ea typeface="楷体_GB2312" pitchFamily="49" charset="-122"/>
            </a:endParaRPr>
          </a:p>
          <a:p>
            <a:pPr marL="0" indent="0" eaLnBrk="1" hangingPunct="1">
              <a:lnSpc>
                <a:spcPct val="100000"/>
              </a:lnSpc>
              <a:buFont typeface="Wingdings" panose="05000000000000000000" pitchFamily="2" charset="2"/>
              <a:buNone/>
            </a:pPr>
            <a:r>
              <a:rPr lang="zh-CN" altLang="en-US" sz="2400" dirty="0">
                <a:latin typeface="楷体_GB2312" pitchFamily="49" charset="-122"/>
                <a:ea typeface="楷体_GB2312" pitchFamily="49" charset="-122"/>
              </a:rPr>
              <a:t>如果文章</a:t>
            </a:r>
            <a:r>
              <a:rPr lang="en-US" altLang="zh-CN" sz="2400" dirty="0" err="1">
                <a:latin typeface="楷体_GB2312" pitchFamily="49" charset="-122"/>
                <a:ea typeface="楷体_GB2312" pitchFamily="49" charset="-122"/>
              </a:rPr>
              <a:t>i</a:t>
            </a:r>
            <a:r>
              <a:rPr lang="zh-CN" altLang="en-US" sz="2400" dirty="0">
                <a:latin typeface="楷体_GB2312" pitchFamily="49" charset="-122"/>
                <a:ea typeface="楷体_GB2312" pitchFamily="49" charset="-122"/>
              </a:rPr>
              <a:t>引用了文章</a:t>
            </a:r>
            <a:r>
              <a:rPr lang="en-US" altLang="zh-CN" sz="2400" dirty="0">
                <a:latin typeface="楷体_GB2312" pitchFamily="49" charset="-122"/>
                <a:ea typeface="楷体_GB2312" pitchFamily="49" charset="-122"/>
              </a:rPr>
              <a:t>j</a:t>
            </a:r>
            <a:r>
              <a:rPr lang="zh-CN" altLang="en-US" sz="2400" dirty="0">
                <a:latin typeface="楷体_GB2312" pitchFamily="49" charset="-122"/>
                <a:ea typeface="楷体_GB2312" pitchFamily="49" charset="-122"/>
              </a:rPr>
              <a:t>，则图中包含从</a:t>
            </a:r>
            <a:r>
              <a:rPr lang="en-US" altLang="zh-CN" sz="2400" dirty="0" err="1">
                <a:latin typeface="楷体_GB2312" pitchFamily="49" charset="-122"/>
                <a:ea typeface="楷体_GB2312" pitchFamily="49" charset="-122"/>
              </a:rPr>
              <a:t>i</a:t>
            </a:r>
            <a:r>
              <a:rPr lang="zh-CN" altLang="en-US" sz="2400" dirty="0">
                <a:latin typeface="楷体_GB2312" pitchFamily="49" charset="-122"/>
                <a:ea typeface="楷体_GB2312" pitchFamily="49" charset="-122"/>
              </a:rPr>
              <a:t>到</a:t>
            </a:r>
            <a:r>
              <a:rPr lang="en-US" altLang="zh-CN" sz="2400" dirty="0">
                <a:latin typeface="楷体_GB2312" pitchFamily="49" charset="-122"/>
                <a:ea typeface="楷体_GB2312" pitchFamily="49" charset="-122"/>
              </a:rPr>
              <a:t>j</a:t>
            </a:r>
            <a:r>
              <a:rPr lang="zh-CN" altLang="en-US" sz="2400" dirty="0">
                <a:latin typeface="楷体_GB2312" pitchFamily="49" charset="-122"/>
                <a:ea typeface="楷体_GB2312" pitchFamily="49" charset="-122"/>
              </a:rPr>
              <a:t>的有向边。</a:t>
            </a:r>
            <a:endParaRPr lang="en-US" altLang="zh-CN" sz="2400" dirty="0">
              <a:latin typeface="楷体_GB2312" pitchFamily="49" charset="-122"/>
              <a:ea typeface="楷体_GB2312" pitchFamily="49" charset="-122"/>
            </a:endParaRPr>
          </a:p>
          <a:p>
            <a:pPr marL="0" indent="0" eaLnBrk="1" hangingPunct="1">
              <a:lnSpc>
                <a:spcPct val="100000"/>
              </a:lnSpc>
              <a:buFont typeface="Wingdings" panose="05000000000000000000" pitchFamily="2" charset="2"/>
              <a:buNone/>
            </a:pPr>
            <a:r>
              <a:rPr lang="zh-CN" altLang="en-US" sz="2400" dirty="0">
                <a:latin typeface="楷体_GB2312" pitchFamily="49" charset="-122"/>
                <a:ea typeface="楷体_GB2312" pitchFamily="49" charset="-122"/>
              </a:rPr>
              <a:t>如果论文引用了数据集外的论文或被该论文引用，则图中不包含相关信息</a:t>
            </a:r>
          </a:p>
        </p:txBody>
      </p:sp>
      <p:pic>
        <p:nvPicPr>
          <p:cNvPr id="6" name="图片 1">
            <a:extLst>
              <a:ext uri="{FF2B5EF4-FFF2-40B4-BE49-F238E27FC236}">
                <a16:creationId xmlns:a16="http://schemas.microsoft.com/office/drawing/2014/main" id="{09730A42-227D-4EAC-9A1D-8580999A905B}"/>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536698" y="2744851"/>
            <a:ext cx="6534150" cy="2736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3">
            <a:extLst>
              <a:ext uri="{FF2B5EF4-FFF2-40B4-BE49-F238E27FC236}">
                <a16:creationId xmlns:a16="http://schemas.microsoft.com/office/drawing/2014/main" id="{6F112DD9-F283-4C5E-959D-EDFCB41FC43F}"/>
              </a:ext>
            </a:extLst>
          </p:cNvPr>
          <p:cNvSpPr txBox="1">
            <a:spLocks noChangeArrowheads="1"/>
          </p:cNvSpPr>
          <p:nvPr/>
        </p:nvSpPr>
        <p:spPr bwMode="auto">
          <a:xfrm>
            <a:off x="4597019" y="5657978"/>
            <a:ext cx="3294063" cy="434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Tahoma" panose="020B0604030504040204" pitchFamily="34" charset="0"/>
                <a:ea typeface="宋体" panose="02010600030101010101" pitchFamily="2" charset="-122"/>
              </a:defRPr>
            </a:lvl1pPr>
            <a:lvl2pPr marL="742950" indent="-285750">
              <a:defRPr>
                <a:solidFill>
                  <a:schemeClr val="tx1"/>
                </a:solidFill>
                <a:latin typeface="Tahoma" panose="020B0604030504040204" pitchFamily="34" charset="0"/>
                <a:ea typeface="宋体" panose="02010600030101010101" pitchFamily="2" charset="-122"/>
              </a:defRPr>
            </a:lvl2pPr>
            <a:lvl3pPr marL="1143000" indent="-228600">
              <a:defRPr>
                <a:solidFill>
                  <a:schemeClr val="tx1"/>
                </a:solidFill>
                <a:latin typeface="Tahoma" panose="020B0604030504040204" pitchFamily="34" charset="0"/>
                <a:ea typeface="宋体" panose="02010600030101010101" pitchFamily="2" charset="-122"/>
              </a:defRPr>
            </a:lvl3pPr>
            <a:lvl4pPr marL="1600200" indent="-228600">
              <a:defRPr>
                <a:solidFill>
                  <a:schemeClr val="tx1"/>
                </a:solidFill>
                <a:latin typeface="Tahoma" panose="020B0604030504040204" pitchFamily="34" charset="0"/>
                <a:ea typeface="宋体" panose="02010600030101010101" pitchFamily="2" charset="-122"/>
              </a:defRPr>
            </a:lvl4pPr>
            <a:lvl5pPr marL="2057400" indent="-22860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a:spcBef>
                <a:spcPct val="20000"/>
              </a:spcBef>
              <a:buClr>
                <a:schemeClr val="folHlink"/>
              </a:buClr>
              <a:buSzPct val="60000"/>
            </a:pPr>
            <a:r>
              <a:rPr lang="en-US" altLang="zh-CN" dirty="0">
                <a:ea typeface="楷体_GB2312" pitchFamily="49" charset="-122"/>
              </a:rPr>
              <a:t>Cit-HepTh.txt</a:t>
            </a:r>
            <a:r>
              <a:rPr lang="zh-CN" altLang="en-US" dirty="0">
                <a:ea typeface="楷体_GB2312" pitchFamily="49" charset="-122"/>
              </a:rPr>
              <a:t>文件格式</a:t>
            </a:r>
            <a:endParaRPr lang="zh-CN" altLang="zh-CN" dirty="0">
              <a:ea typeface="楷体_GB2312" pitchFamily="49" charset="-122"/>
            </a:endParaRPr>
          </a:p>
        </p:txBody>
      </p:sp>
    </p:spTree>
    <p:extLst>
      <p:ext uri="{BB962C8B-B14F-4D97-AF65-F5344CB8AC3E}">
        <p14:creationId xmlns:p14="http://schemas.microsoft.com/office/powerpoint/2010/main" val="343181634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65AC7C5A-7DB0-4C06-B6F4-BF9835C65280}"/>
              </a:ext>
            </a:extLst>
          </p:cNvPr>
          <p:cNvSpPr>
            <a:spLocks noGrp="1"/>
          </p:cNvSpPr>
          <p:nvPr>
            <p:ph type="body" sz="quarter" idx="14"/>
          </p:nvPr>
        </p:nvSpPr>
        <p:spPr>
          <a:xfrm>
            <a:off x="1075351" y="43657"/>
            <a:ext cx="7995497" cy="598488"/>
          </a:xfrm>
        </p:spPr>
        <p:txBody>
          <a:bodyPr/>
          <a:lstStyle/>
          <a:p>
            <a:r>
              <a:rPr lang="en-US" altLang="zh-CN" dirty="0" err="1"/>
              <a:t>GraphX</a:t>
            </a:r>
            <a:r>
              <a:rPr lang="zh-CN" altLang="en-US" dirty="0"/>
              <a:t>集群实例分析</a:t>
            </a:r>
            <a:r>
              <a:rPr lang="en-US" altLang="zh-CN" dirty="0"/>
              <a:t>——</a:t>
            </a:r>
            <a:r>
              <a:rPr lang="zh-CN" altLang="en-US" dirty="0"/>
              <a:t>最有影响力论文</a:t>
            </a:r>
          </a:p>
        </p:txBody>
      </p:sp>
      <p:sp>
        <p:nvSpPr>
          <p:cNvPr id="5" name="Rectangle 3">
            <a:extLst>
              <a:ext uri="{FF2B5EF4-FFF2-40B4-BE49-F238E27FC236}">
                <a16:creationId xmlns:a16="http://schemas.microsoft.com/office/drawing/2014/main" id="{78901285-F8E8-4A18-8C67-07E0EB7C8BAB}"/>
              </a:ext>
            </a:extLst>
          </p:cNvPr>
          <p:cNvSpPr txBox="1">
            <a:spLocks noChangeArrowheads="1"/>
          </p:cNvSpPr>
          <p:nvPr/>
        </p:nvSpPr>
        <p:spPr>
          <a:xfrm>
            <a:off x="546063" y="719708"/>
            <a:ext cx="10512081" cy="1413891"/>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00000"/>
              </a:lnSpc>
              <a:buFont typeface="Wingdings" panose="05000000000000000000" pitchFamily="2" charset="2"/>
              <a:buNone/>
            </a:pPr>
            <a:r>
              <a:rPr lang="zh-CN" altLang="en-US" sz="2400" dirty="0">
                <a:latin typeface="楷体_GB2312" pitchFamily="49" charset="-122"/>
                <a:ea typeface="楷体_GB2312" pitchFamily="49" charset="-122"/>
              </a:rPr>
              <a:t>代码如下所示：</a:t>
            </a:r>
          </a:p>
        </p:txBody>
      </p:sp>
      <p:sp>
        <p:nvSpPr>
          <p:cNvPr id="8" name="文本框 99">
            <a:extLst>
              <a:ext uri="{FF2B5EF4-FFF2-40B4-BE49-F238E27FC236}">
                <a16:creationId xmlns:a16="http://schemas.microsoft.com/office/drawing/2014/main" id="{908E311E-9ACE-470F-89D1-789FBCBE11FD}"/>
              </a:ext>
            </a:extLst>
          </p:cNvPr>
          <p:cNvSpPr txBox="1">
            <a:spLocks noChangeArrowheads="1"/>
          </p:cNvSpPr>
          <p:nvPr/>
        </p:nvSpPr>
        <p:spPr bwMode="auto">
          <a:xfrm>
            <a:off x="1378331" y="1237687"/>
            <a:ext cx="9435338" cy="3970318"/>
          </a:xfrm>
          <a:prstGeom prst="rect">
            <a:avLst/>
          </a:prstGeom>
          <a:noFill/>
          <a:ln w="9525">
            <a:solidFill>
              <a:schemeClr val="tx1"/>
            </a:solidFill>
            <a:round/>
            <a:headEnd/>
            <a:tailEnd/>
          </a:ln>
          <a:extLst>
            <a:ext uri="{909E8E84-426E-40DD-AFC4-6F175D3DCCD1}">
              <a14:hiddenFill xmlns:a14="http://schemas.microsoft.com/office/drawing/2010/main">
                <a:solidFill>
                  <a:srgbClr val="FFFFFF"/>
                </a:solidFill>
              </a14:hiddenFill>
            </a:ext>
          </a:extLst>
        </p:spPr>
        <p:txBody>
          <a:bodyPr wrap="square">
            <a:spAutoFit/>
          </a:bodyPr>
          <a:lstStyle>
            <a:lvl1pPr>
              <a:defRPr>
                <a:solidFill>
                  <a:schemeClr val="tx1"/>
                </a:solidFill>
                <a:latin typeface="Tahoma" panose="020B0604030504040204" pitchFamily="34" charset="0"/>
                <a:ea typeface="宋体" panose="02010600030101010101" pitchFamily="2" charset="-122"/>
              </a:defRPr>
            </a:lvl1pPr>
            <a:lvl2pPr marL="742950" indent="-285750">
              <a:defRPr>
                <a:solidFill>
                  <a:schemeClr val="tx1"/>
                </a:solidFill>
                <a:latin typeface="Tahoma" panose="020B0604030504040204" pitchFamily="34" charset="0"/>
                <a:ea typeface="宋体" panose="02010600030101010101" pitchFamily="2" charset="-122"/>
              </a:defRPr>
            </a:lvl2pPr>
            <a:lvl3pPr marL="1143000" indent="-228600">
              <a:defRPr>
                <a:solidFill>
                  <a:schemeClr val="tx1"/>
                </a:solidFill>
                <a:latin typeface="Tahoma" panose="020B0604030504040204" pitchFamily="34" charset="0"/>
                <a:ea typeface="宋体" panose="02010600030101010101" pitchFamily="2" charset="-122"/>
              </a:defRPr>
            </a:lvl3pPr>
            <a:lvl4pPr marL="1600200" indent="-228600">
              <a:defRPr>
                <a:solidFill>
                  <a:schemeClr val="tx1"/>
                </a:solidFill>
                <a:latin typeface="Tahoma" panose="020B0604030504040204" pitchFamily="34" charset="0"/>
                <a:ea typeface="宋体" panose="02010600030101010101" pitchFamily="2" charset="-122"/>
              </a:defRPr>
            </a:lvl4pPr>
            <a:lvl5pPr marL="2057400" indent="-228600">
              <a:defRPr>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Tahoma" panose="020B0604030504040204" pitchFamily="34" charset="0"/>
                <a:ea typeface="宋体" panose="02010600030101010101" pitchFamily="2" charset="-122"/>
              </a:defRPr>
            </a:lvl9pPr>
          </a:lstStyle>
          <a:p>
            <a:pPr eaLnBrk="1" hangingPunct="1"/>
            <a:r>
              <a:rPr lang="en-US" altLang="zh-CN" b="1" dirty="0" err="1">
                <a:latin typeface="Calibri" panose="020F0502020204030204" pitchFamily="34" charset="0"/>
              </a:rPr>
              <a:t>scala</a:t>
            </a:r>
            <a:r>
              <a:rPr lang="en-US" altLang="zh-CN" b="1" dirty="0">
                <a:latin typeface="Calibri" panose="020F0502020204030204" pitchFamily="34" charset="0"/>
              </a:rPr>
              <a:t>&gt; import </a:t>
            </a:r>
            <a:r>
              <a:rPr lang="en-US" altLang="zh-CN" b="1" dirty="0" err="1">
                <a:latin typeface="Calibri" panose="020F0502020204030204" pitchFamily="34" charset="0"/>
              </a:rPr>
              <a:t>org.apache.spark.graphx</a:t>
            </a:r>
            <a:r>
              <a:rPr lang="en-US" altLang="zh-CN" dirty="0">
                <a:latin typeface="Calibri" panose="020F0502020204030204" pitchFamily="34" charset="0"/>
              </a:rPr>
              <a:t>._ //</a:t>
            </a:r>
            <a:r>
              <a:rPr lang="zh-CN" altLang="en-US" dirty="0">
                <a:latin typeface="Calibri" panose="020F0502020204030204" pitchFamily="34" charset="0"/>
              </a:rPr>
              <a:t>导入</a:t>
            </a:r>
            <a:r>
              <a:rPr lang="en-US" altLang="zh-CN" dirty="0" err="1">
                <a:latin typeface="Calibri" panose="020F0502020204030204" pitchFamily="34" charset="0"/>
              </a:rPr>
              <a:t>GraphX</a:t>
            </a:r>
            <a:r>
              <a:rPr lang="zh-CN" altLang="en-US" dirty="0">
                <a:latin typeface="Calibri" panose="020F0502020204030204" pitchFamily="34" charset="0"/>
              </a:rPr>
              <a:t>包</a:t>
            </a:r>
            <a:endParaRPr lang="en-US" altLang="zh-CN" dirty="0">
              <a:latin typeface="Calibri" panose="020F0502020204030204" pitchFamily="34" charset="0"/>
            </a:endParaRPr>
          </a:p>
          <a:p>
            <a:pPr eaLnBrk="1" hangingPunct="1"/>
            <a:r>
              <a:rPr lang="en-US" altLang="zh-CN" dirty="0">
                <a:latin typeface="Calibri" panose="020F0502020204030204" pitchFamily="34" charset="0"/>
              </a:rPr>
              <a:t>//</a:t>
            </a:r>
            <a:r>
              <a:rPr lang="zh-CN" altLang="en-US" dirty="0">
                <a:latin typeface="Calibri" panose="020F0502020204030204" pitchFamily="34" charset="0"/>
              </a:rPr>
              <a:t>文件路径根据存放位置而定</a:t>
            </a:r>
          </a:p>
          <a:p>
            <a:pPr eaLnBrk="1" hangingPunct="1"/>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val</a:t>
            </a:r>
            <a:r>
              <a:rPr lang="en-US" altLang="zh-CN" b="1" dirty="0">
                <a:latin typeface="Calibri" panose="020F0502020204030204" pitchFamily="34" charset="0"/>
              </a:rPr>
              <a:t> graph=</a:t>
            </a:r>
            <a:r>
              <a:rPr lang="en-US" altLang="zh-CN" b="1" dirty="0" err="1">
                <a:latin typeface="Calibri" panose="020F0502020204030204" pitchFamily="34" charset="0"/>
              </a:rPr>
              <a:t>GraphLoader.edgeListFile</a:t>
            </a:r>
            <a:r>
              <a:rPr lang="en-US" altLang="zh-CN" b="1" dirty="0">
                <a:latin typeface="Calibri" panose="020F0502020204030204" pitchFamily="34" charset="0"/>
              </a:rPr>
              <a:t>(</a:t>
            </a:r>
            <a:r>
              <a:rPr lang="en-US" altLang="zh-CN" b="1" dirty="0" err="1">
                <a:latin typeface="Calibri" panose="020F0502020204030204" pitchFamily="34" charset="0"/>
              </a:rPr>
              <a:t>sc</a:t>
            </a:r>
            <a:r>
              <a:rPr lang="en-US" altLang="zh-CN" b="1" dirty="0">
                <a:latin typeface="Calibri" panose="020F0502020204030204" pitchFamily="34" charset="0"/>
              </a:rPr>
              <a:t>, "/home/ubuntu/Cit-HepTh.txt")</a:t>
            </a:r>
          </a:p>
          <a:p>
            <a:pPr eaLnBrk="1" hangingPunct="1"/>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graph.inDegrees.reduce</a:t>
            </a:r>
            <a:r>
              <a:rPr lang="en-US" altLang="zh-CN" b="1" dirty="0">
                <a:latin typeface="Calibri" panose="020F0502020204030204" pitchFamily="34" charset="0"/>
              </a:rPr>
              <a:t>((</a:t>
            </a:r>
            <a:r>
              <a:rPr lang="en-US" altLang="zh-CN" b="1" dirty="0" err="1">
                <a:latin typeface="Calibri" panose="020F0502020204030204" pitchFamily="34" charset="0"/>
              </a:rPr>
              <a:t>a,b</a:t>
            </a:r>
            <a:r>
              <a:rPr lang="en-US" altLang="zh-CN" b="1" dirty="0">
                <a:latin typeface="Calibri" panose="020F0502020204030204" pitchFamily="34" charset="0"/>
              </a:rPr>
              <a:t>)=&gt;if(a._2&gt;b._2) a else b) </a:t>
            </a:r>
            <a:r>
              <a:rPr lang="en-US" altLang="zh-CN" dirty="0">
                <a:latin typeface="Calibri" panose="020F0502020204030204" pitchFamily="34" charset="0"/>
              </a:rPr>
              <a:t>//</a:t>
            </a:r>
            <a:r>
              <a:rPr lang="zh-CN" altLang="en-US" dirty="0">
                <a:latin typeface="Calibri" panose="020F0502020204030204" pitchFamily="34" charset="0"/>
              </a:rPr>
              <a:t>入度最多的论文</a:t>
            </a:r>
            <a:endParaRPr lang="en-US" altLang="zh-CN" dirty="0">
              <a:latin typeface="Calibri" panose="020F0502020204030204" pitchFamily="34" charset="0"/>
            </a:endParaRPr>
          </a:p>
          <a:p>
            <a:pPr eaLnBrk="1" hangingPunct="1"/>
            <a:r>
              <a:rPr lang="en-US" altLang="zh-CN" dirty="0">
                <a:latin typeface="Calibri" panose="020F0502020204030204" pitchFamily="34" charset="0"/>
              </a:rPr>
              <a:t>res15: (</a:t>
            </a:r>
            <a:r>
              <a:rPr lang="en-US" altLang="zh-CN" dirty="0" err="1">
                <a:latin typeface="Calibri" panose="020F0502020204030204" pitchFamily="34" charset="0"/>
              </a:rPr>
              <a:t>org.apache.spark.graphx.VertexId</a:t>
            </a:r>
            <a:r>
              <a:rPr lang="en-US" altLang="zh-CN" dirty="0">
                <a:latin typeface="Calibri" panose="020F0502020204030204" pitchFamily="34" charset="0"/>
              </a:rPr>
              <a:t>, Int) = (9711200,2414)</a:t>
            </a:r>
          </a:p>
          <a:p>
            <a:pPr eaLnBrk="1" hangingPunct="1"/>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graph.vertices.take</a:t>
            </a:r>
            <a:r>
              <a:rPr lang="en-US" altLang="zh-CN" b="1" dirty="0">
                <a:latin typeface="Calibri" panose="020F0502020204030204" pitchFamily="34" charset="0"/>
              </a:rPr>
              <a:t>(5) </a:t>
            </a:r>
            <a:r>
              <a:rPr lang="en-US" altLang="zh-CN" dirty="0">
                <a:latin typeface="Calibri" panose="020F0502020204030204" pitchFamily="34" charset="0"/>
              </a:rPr>
              <a:t>//</a:t>
            </a:r>
            <a:r>
              <a:rPr lang="zh-CN" altLang="en-US" dirty="0">
                <a:latin typeface="Calibri" panose="020F0502020204030204" pitchFamily="34" charset="0"/>
              </a:rPr>
              <a:t>首先查看图中的顶点数据格式，顶点属性默认值为</a:t>
            </a:r>
            <a:r>
              <a:rPr lang="en-US" altLang="zh-CN" dirty="0">
                <a:latin typeface="Calibri" panose="020F0502020204030204" pitchFamily="34" charset="0"/>
              </a:rPr>
              <a:t>1</a:t>
            </a:r>
          </a:p>
          <a:p>
            <a:pPr eaLnBrk="1" hangingPunct="1"/>
            <a:r>
              <a:rPr lang="en-US" altLang="zh-CN" dirty="0">
                <a:latin typeface="Calibri" panose="020F0502020204030204" pitchFamily="34" charset="0"/>
              </a:rPr>
              <a:t>res16: Array[(</a:t>
            </a:r>
            <a:r>
              <a:rPr lang="en-US" altLang="zh-CN" dirty="0" err="1">
                <a:latin typeface="Calibri" panose="020F0502020204030204" pitchFamily="34" charset="0"/>
              </a:rPr>
              <a:t>org.apache.spark.graphx.VertexId</a:t>
            </a:r>
            <a:r>
              <a:rPr lang="en-US" altLang="zh-CN" dirty="0">
                <a:latin typeface="Calibri" panose="020F0502020204030204" pitchFamily="34" charset="0"/>
              </a:rPr>
              <a:t>, Int)] = Array((9405166,1), (108150,1), (110163,1), (204100,1), (9407099,1))</a:t>
            </a:r>
          </a:p>
          <a:p>
            <a:pPr eaLnBrk="1" hangingPunct="1"/>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val</a:t>
            </a:r>
            <a:r>
              <a:rPr lang="en-US" altLang="zh-CN" b="1" dirty="0">
                <a:latin typeface="Calibri" panose="020F0502020204030204" pitchFamily="34" charset="0"/>
              </a:rPr>
              <a:t> v=</a:t>
            </a:r>
            <a:r>
              <a:rPr lang="en-US" altLang="zh-CN" b="1" dirty="0" err="1">
                <a:latin typeface="Calibri" panose="020F0502020204030204" pitchFamily="34" charset="0"/>
              </a:rPr>
              <a:t>graph.pageRank</a:t>
            </a:r>
            <a:r>
              <a:rPr lang="en-US" altLang="zh-CN" b="1" dirty="0">
                <a:latin typeface="Calibri" panose="020F0502020204030204" pitchFamily="34" charset="0"/>
              </a:rPr>
              <a:t>(0.001).vertices</a:t>
            </a:r>
          </a:p>
          <a:p>
            <a:pPr eaLnBrk="1" hangingPunct="1"/>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v.reduce</a:t>
            </a:r>
            <a:r>
              <a:rPr lang="en-US" altLang="zh-CN" b="1" dirty="0">
                <a:latin typeface="Calibri" panose="020F0502020204030204" pitchFamily="34" charset="0"/>
              </a:rPr>
              <a:t>((</a:t>
            </a:r>
            <a:r>
              <a:rPr lang="en-US" altLang="zh-CN" b="1" dirty="0" err="1">
                <a:latin typeface="Calibri" panose="020F0502020204030204" pitchFamily="34" charset="0"/>
              </a:rPr>
              <a:t>a,b</a:t>
            </a:r>
            <a:r>
              <a:rPr lang="en-US" altLang="zh-CN" b="1" dirty="0">
                <a:latin typeface="Calibri" panose="020F0502020204030204" pitchFamily="34" charset="0"/>
              </a:rPr>
              <a:t>)=&gt;if(a._2&gt;b._2) a else b)</a:t>
            </a:r>
          </a:p>
          <a:p>
            <a:pPr eaLnBrk="1" hangingPunct="1"/>
            <a:r>
              <a:rPr lang="en-US" altLang="zh-CN" dirty="0">
                <a:latin typeface="Calibri" panose="020F0502020204030204" pitchFamily="34" charset="0"/>
              </a:rPr>
              <a:t>res17: (</a:t>
            </a:r>
            <a:r>
              <a:rPr lang="en-US" altLang="zh-CN" dirty="0" err="1">
                <a:latin typeface="Calibri" panose="020F0502020204030204" pitchFamily="34" charset="0"/>
              </a:rPr>
              <a:t>org.apache.spark.graphx.VertexId</a:t>
            </a:r>
            <a:r>
              <a:rPr lang="en-US" altLang="zh-CN" dirty="0">
                <a:latin typeface="Calibri" panose="020F0502020204030204" pitchFamily="34" charset="0"/>
              </a:rPr>
              <a:t>, Double) = (9207016,85.27317386053808)</a:t>
            </a:r>
          </a:p>
          <a:p>
            <a:pPr eaLnBrk="1" hangingPunct="1"/>
            <a:r>
              <a:rPr lang="en-US" altLang="zh-CN" b="1" dirty="0" err="1">
                <a:latin typeface="Calibri" panose="020F0502020204030204" pitchFamily="34" charset="0"/>
              </a:rPr>
              <a:t>scala</a:t>
            </a:r>
            <a:r>
              <a:rPr lang="en-US" altLang="zh-CN" b="1" dirty="0">
                <a:latin typeface="Calibri" panose="020F0502020204030204" pitchFamily="34" charset="0"/>
              </a:rPr>
              <a:t>&gt; </a:t>
            </a:r>
            <a:r>
              <a:rPr lang="en-US" altLang="zh-CN" b="1" dirty="0" err="1">
                <a:latin typeface="Calibri" panose="020F0502020204030204" pitchFamily="34" charset="0"/>
              </a:rPr>
              <a:t>graph.personalizedPageRank</a:t>
            </a:r>
            <a:r>
              <a:rPr lang="en-US" altLang="zh-CN" b="1" dirty="0">
                <a:latin typeface="Calibri" panose="020F0502020204030204" pitchFamily="34" charset="0"/>
              </a:rPr>
              <a:t>(9207016,0.001).</a:t>
            </a:r>
            <a:r>
              <a:rPr lang="en-US" altLang="zh-CN" b="1" dirty="0" err="1">
                <a:latin typeface="Calibri" panose="020F0502020204030204" pitchFamily="34" charset="0"/>
              </a:rPr>
              <a:t>vertices.filter</a:t>
            </a:r>
            <a:r>
              <a:rPr lang="en-US" altLang="zh-CN" b="1" dirty="0">
                <a:latin typeface="Calibri" panose="020F0502020204030204" pitchFamily="34" charset="0"/>
              </a:rPr>
              <a:t>(_._1!=9207016).reduce((</a:t>
            </a:r>
            <a:r>
              <a:rPr lang="en-US" altLang="zh-CN" b="1" dirty="0" err="1">
                <a:latin typeface="Calibri" panose="020F0502020204030204" pitchFamily="34" charset="0"/>
              </a:rPr>
              <a:t>a,b</a:t>
            </a:r>
            <a:r>
              <a:rPr lang="en-US" altLang="zh-CN" b="1" dirty="0">
                <a:latin typeface="Calibri" panose="020F0502020204030204" pitchFamily="34" charset="0"/>
              </a:rPr>
              <a:t>) =&gt; if(a._2&gt;b._2) a else b)</a:t>
            </a:r>
          </a:p>
          <a:p>
            <a:pPr eaLnBrk="1" hangingPunct="1"/>
            <a:r>
              <a:rPr lang="en-US" altLang="zh-CN" dirty="0">
                <a:latin typeface="Calibri" panose="020F0502020204030204" pitchFamily="34" charset="0"/>
              </a:rPr>
              <a:t>res20: (</a:t>
            </a:r>
            <a:r>
              <a:rPr lang="en-US" altLang="zh-CN" dirty="0" err="1">
                <a:latin typeface="Calibri" panose="020F0502020204030204" pitchFamily="34" charset="0"/>
              </a:rPr>
              <a:t>org.apache.spark.graphx.VertexId</a:t>
            </a:r>
            <a:r>
              <a:rPr lang="en-US" altLang="zh-CN" dirty="0">
                <a:latin typeface="Calibri" panose="020F0502020204030204" pitchFamily="34" charset="0"/>
              </a:rPr>
              <a:t>, Double) = (9201015,0.09211875000000003)</a:t>
            </a:r>
          </a:p>
        </p:txBody>
      </p:sp>
      <p:sp>
        <p:nvSpPr>
          <p:cNvPr id="9" name="矩形 1">
            <a:extLst>
              <a:ext uri="{FF2B5EF4-FFF2-40B4-BE49-F238E27FC236}">
                <a16:creationId xmlns:a16="http://schemas.microsoft.com/office/drawing/2014/main" id="{5BE3B654-390B-4DB1-AC73-FFAF21E1CAB3}"/>
              </a:ext>
            </a:extLst>
          </p:cNvPr>
          <p:cNvSpPr>
            <a:spLocks noChangeArrowheads="1"/>
          </p:cNvSpPr>
          <p:nvPr/>
        </p:nvSpPr>
        <p:spPr bwMode="auto">
          <a:xfrm>
            <a:off x="839959" y="5251646"/>
            <a:ext cx="10512081" cy="11249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indent="457200">
              <a:spcBef>
                <a:spcPct val="20000"/>
              </a:spcBef>
              <a:buClr>
                <a:schemeClr val="folHlink"/>
              </a:buClr>
              <a:buSzPct val="60000"/>
              <a:buFont typeface="Wingdings" panose="05000000000000000000" pitchFamily="2" charset="2"/>
              <a:buChar char="n"/>
              <a:defRPr sz="3200">
                <a:solidFill>
                  <a:schemeClr val="tx1"/>
                </a:solidFill>
                <a:latin typeface="Tahoma" panose="020B0604030504040204" pitchFamily="34" charset="0"/>
                <a:ea typeface="宋体" panose="02010600030101010101" pitchFamily="2" charset="-122"/>
              </a:defRPr>
            </a:lvl1pPr>
            <a:lvl2pPr marL="742950" indent="-285750">
              <a:spcBef>
                <a:spcPct val="20000"/>
              </a:spcBef>
              <a:buClr>
                <a:schemeClr val="hlink"/>
              </a:buClr>
              <a:buSzPct val="55000"/>
              <a:buFont typeface="Wingdings" panose="05000000000000000000" pitchFamily="2" charset="2"/>
              <a:buChar char="n"/>
              <a:defRPr sz="2800">
                <a:solidFill>
                  <a:schemeClr val="tx1"/>
                </a:solidFill>
                <a:latin typeface="Tahoma" panose="020B0604030504040204" pitchFamily="34" charset="0"/>
                <a:ea typeface="宋体" panose="02010600030101010101" pitchFamily="2" charset="-122"/>
              </a:defRPr>
            </a:lvl2pPr>
            <a:lvl3pPr marL="1143000" indent="-228600">
              <a:spcBef>
                <a:spcPct val="20000"/>
              </a:spcBef>
              <a:buClr>
                <a:schemeClr val="folHlink"/>
              </a:buClr>
              <a:buSzPct val="50000"/>
              <a:buFont typeface="Wingdings" panose="05000000000000000000" pitchFamily="2" charset="2"/>
              <a:buChar char="n"/>
              <a:defRPr sz="2400">
                <a:solidFill>
                  <a:schemeClr val="tx1"/>
                </a:solidFill>
                <a:latin typeface="Tahoma" panose="020B0604030504040204" pitchFamily="34" charset="0"/>
                <a:ea typeface="宋体" panose="02010600030101010101" pitchFamily="2" charset="-122"/>
              </a:defRPr>
            </a:lvl3pPr>
            <a:lvl4pPr marL="1600200" indent="-228600">
              <a:spcBef>
                <a:spcPct val="20000"/>
              </a:spcBef>
              <a:buClr>
                <a:schemeClr val="accent2"/>
              </a:buClr>
              <a:buSzPct val="55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4pPr>
            <a:lvl5pPr marL="2057400" indent="-228600">
              <a:spcBef>
                <a:spcPct val="20000"/>
              </a:spcBef>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5pPr>
            <a:lvl6pPr marL="25146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6pPr>
            <a:lvl7pPr marL="29718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7pPr>
            <a:lvl8pPr marL="34290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8pPr>
            <a:lvl9pPr marL="3886200" indent="-228600" eaLnBrk="0" fontAlgn="base" hangingPunct="0">
              <a:spcBef>
                <a:spcPct val="20000"/>
              </a:spcBef>
              <a:spcAft>
                <a:spcPct val="0"/>
              </a:spcAft>
              <a:buClr>
                <a:schemeClr val="accent1"/>
              </a:buClr>
              <a:buSzPct val="50000"/>
              <a:buFont typeface="Wingdings" panose="05000000000000000000" pitchFamily="2" charset="2"/>
              <a:buChar char="n"/>
              <a:defRPr sz="2000">
                <a:solidFill>
                  <a:schemeClr val="tx1"/>
                </a:solidFill>
                <a:latin typeface="Tahoma" panose="020B0604030504040204" pitchFamily="34" charset="0"/>
                <a:ea typeface="宋体" panose="02010600030101010101" pitchFamily="2" charset="-122"/>
              </a:defRPr>
            </a:lvl9pPr>
          </a:lstStyle>
          <a:p>
            <a:pPr>
              <a:lnSpc>
                <a:spcPct val="150000"/>
              </a:lnSpc>
              <a:spcBef>
                <a:spcPct val="0"/>
              </a:spcBef>
              <a:buClrTx/>
              <a:buSzTx/>
              <a:buFontTx/>
              <a:buNone/>
            </a:pPr>
            <a:r>
              <a:rPr lang="zh-CN" altLang="en-US" sz="2400" dirty="0">
                <a:ea typeface="楷体_GB2312" pitchFamily="49" charset="-122"/>
              </a:rPr>
              <a:t>结果显示编号为</a:t>
            </a:r>
            <a:r>
              <a:rPr lang="en-US" altLang="zh-CN" sz="2400" dirty="0">
                <a:ea typeface="楷体_GB2312" pitchFamily="49" charset="-122"/>
              </a:rPr>
              <a:t>9207016</a:t>
            </a:r>
            <a:r>
              <a:rPr lang="zh-CN" altLang="en-US" sz="2400" dirty="0">
                <a:ea typeface="楷体_GB2312" pitchFamily="49" charset="-122"/>
              </a:rPr>
              <a:t>论文的</a:t>
            </a:r>
            <a:r>
              <a:rPr lang="en-US" altLang="zh-CN" sz="2400" dirty="0">
                <a:ea typeface="楷体_GB2312" pitchFamily="49" charset="-122"/>
              </a:rPr>
              <a:t>PageRank</a:t>
            </a:r>
            <a:r>
              <a:rPr lang="zh-CN" altLang="en-US" sz="2400" dirty="0">
                <a:ea typeface="楷体_GB2312" pitchFamily="49" charset="-122"/>
              </a:rPr>
              <a:t>值最高，是最具有影响力的论文。</a:t>
            </a:r>
            <a:endParaRPr lang="en-US" altLang="zh-CN" sz="2400" dirty="0">
              <a:ea typeface="楷体_GB2312" pitchFamily="49" charset="-122"/>
            </a:endParaRPr>
          </a:p>
          <a:p>
            <a:pPr>
              <a:lnSpc>
                <a:spcPct val="150000"/>
              </a:lnSpc>
              <a:spcBef>
                <a:spcPct val="0"/>
              </a:spcBef>
              <a:buClrTx/>
              <a:buSzTx/>
              <a:buFontTx/>
              <a:buNone/>
            </a:pPr>
            <a:r>
              <a:rPr lang="zh-CN" altLang="en-US" sz="2400" dirty="0">
                <a:ea typeface="楷体_GB2312" pitchFamily="49" charset="-122"/>
              </a:rPr>
              <a:t>而</a:t>
            </a:r>
            <a:r>
              <a:rPr lang="zh-CN" altLang="zh-CN" sz="2400" dirty="0">
                <a:ea typeface="楷体_GB2312" pitchFamily="49" charset="-122"/>
              </a:rPr>
              <a:t>编号为</a:t>
            </a:r>
            <a:r>
              <a:rPr lang="en-US" altLang="zh-CN" sz="2400" dirty="0">
                <a:ea typeface="楷体_GB2312" pitchFamily="49" charset="-122"/>
              </a:rPr>
              <a:t>9201015</a:t>
            </a:r>
            <a:r>
              <a:rPr lang="zh-CN" altLang="zh-CN" sz="2400" dirty="0">
                <a:ea typeface="楷体_GB2312" pitchFamily="49" charset="-122"/>
              </a:rPr>
              <a:t>的论文是对编号为</a:t>
            </a:r>
            <a:r>
              <a:rPr lang="en-US" altLang="zh-CN" sz="2400" dirty="0">
                <a:ea typeface="楷体_GB2312" pitchFamily="49" charset="-122"/>
              </a:rPr>
              <a:t>9207016</a:t>
            </a:r>
            <a:r>
              <a:rPr lang="zh-CN" altLang="zh-CN" sz="2400" dirty="0">
                <a:ea typeface="楷体_GB2312" pitchFamily="49" charset="-122"/>
              </a:rPr>
              <a:t>论文最重要的论文。</a:t>
            </a:r>
            <a:endParaRPr lang="zh-CN" altLang="en-US" sz="2400" dirty="0">
              <a:ea typeface="楷体_GB2312" pitchFamily="49" charset="-122"/>
            </a:endParaRPr>
          </a:p>
        </p:txBody>
      </p:sp>
    </p:spTree>
    <p:extLst>
      <p:ext uri="{BB962C8B-B14F-4D97-AF65-F5344CB8AC3E}">
        <p14:creationId xmlns:p14="http://schemas.microsoft.com/office/powerpoint/2010/main" val="354703282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65AC7C5A-7DB0-4C06-B6F4-BF9835C65280}"/>
              </a:ext>
            </a:extLst>
          </p:cNvPr>
          <p:cNvSpPr>
            <a:spLocks noGrp="1"/>
          </p:cNvSpPr>
          <p:nvPr>
            <p:ph type="body" sz="quarter" idx="14"/>
          </p:nvPr>
        </p:nvSpPr>
        <p:spPr>
          <a:xfrm>
            <a:off x="1075351" y="43657"/>
            <a:ext cx="7995497" cy="598488"/>
          </a:xfrm>
        </p:spPr>
        <p:txBody>
          <a:bodyPr/>
          <a:lstStyle/>
          <a:p>
            <a:r>
              <a:rPr lang="en-US" altLang="zh-CN" dirty="0" err="1"/>
              <a:t>GraphX</a:t>
            </a:r>
            <a:r>
              <a:rPr lang="zh-CN" altLang="en-US" dirty="0"/>
              <a:t>集群实例分析</a:t>
            </a:r>
            <a:r>
              <a:rPr lang="en-US" altLang="zh-CN" dirty="0"/>
              <a:t>——</a:t>
            </a:r>
            <a:r>
              <a:rPr lang="zh-CN" altLang="en-US" dirty="0"/>
              <a:t>最有影响力论文</a:t>
            </a:r>
          </a:p>
        </p:txBody>
      </p:sp>
      <p:sp>
        <p:nvSpPr>
          <p:cNvPr id="5" name="Rectangle 3">
            <a:extLst>
              <a:ext uri="{FF2B5EF4-FFF2-40B4-BE49-F238E27FC236}">
                <a16:creationId xmlns:a16="http://schemas.microsoft.com/office/drawing/2014/main" id="{78901285-F8E8-4A18-8C67-07E0EB7C8BAB}"/>
              </a:ext>
            </a:extLst>
          </p:cNvPr>
          <p:cNvSpPr txBox="1">
            <a:spLocks noChangeArrowheads="1"/>
          </p:cNvSpPr>
          <p:nvPr/>
        </p:nvSpPr>
        <p:spPr>
          <a:xfrm>
            <a:off x="546063" y="719708"/>
            <a:ext cx="10512081" cy="16108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00000"/>
              </a:lnSpc>
              <a:buFont typeface="Wingdings" panose="05000000000000000000" pitchFamily="2" charset="2"/>
              <a:buNone/>
            </a:pPr>
            <a:r>
              <a:rPr lang="zh-CN" altLang="en-US" sz="2400" dirty="0">
                <a:latin typeface="楷体_GB2312" pitchFamily="49" charset="-122"/>
                <a:ea typeface="楷体_GB2312" pitchFamily="49" charset="-122"/>
              </a:rPr>
              <a:t>集群环境</a:t>
            </a:r>
            <a:endParaRPr lang="en-US" altLang="zh-CN" sz="2400" dirty="0">
              <a:latin typeface="楷体_GB2312" pitchFamily="49" charset="-122"/>
              <a:ea typeface="楷体_GB2312" pitchFamily="49" charset="-122"/>
            </a:endParaRPr>
          </a:p>
          <a:p>
            <a:pPr marL="0" indent="0" eaLnBrk="1" hangingPunct="1">
              <a:lnSpc>
                <a:spcPct val="100000"/>
              </a:lnSpc>
              <a:buFont typeface="Wingdings" panose="05000000000000000000" pitchFamily="2" charset="2"/>
              <a:buNone/>
            </a:pPr>
            <a:r>
              <a:rPr lang="zh-CN" altLang="en-US" sz="1600" dirty="0">
                <a:latin typeface="楷体_GB2312" pitchFamily="49" charset="-122"/>
                <a:ea typeface="楷体_GB2312" pitchFamily="49" charset="-122"/>
              </a:rPr>
              <a:t>操作系统：</a:t>
            </a:r>
            <a:r>
              <a:rPr lang="en-US" altLang="zh-CN" sz="1600" dirty="0">
                <a:latin typeface="楷体_GB2312" pitchFamily="49" charset="-122"/>
                <a:ea typeface="楷体_GB2312" pitchFamily="49" charset="-122"/>
              </a:rPr>
              <a:t>Ubuntu16.04 64</a:t>
            </a:r>
            <a:r>
              <a:rPr lang="zh-CN" altLang="en-US" sz="1600" dirty="0">
                <a:latin typeface="楷体_GB2312" pitchFamily="49" charset="-122"/>
                <a:ea typeface="楷体_GB2312" pitchFamily="49" charset="-122"/>
              </a:rPr>
              <a:t>位</a:t>
            </a:r>
            <a:endParaRPr lang="en-US" altLang="zh-CN" sz="1600" dirty="0">
              <a:latin typeface="楷体_GB2312" pitchFamily="49" charset="-122"/>
              <a:ea typeface="楷体_GB2312" pitchFamily="49" charset="-122"/>
            </a:endParaRPr>
          </a:p>
          <a:p>
            <a:pPr marL="0" indent="0" eaLnBrk="1" hangingPunct="1">
              <a:lnSpc>
                <a:spcPct val="100000"/>
              </a:lnSpc>
              <a:buFont typeface="Wingdings" panose="05000000000000000000" pitchFamily="2" charset="2"/>
              <a:buNone/>
            </a:pPr>
            <a:r>
              <a:rPr lang="zh-CN" altLang="en-US" sz="1600" dirty="0">
                <a:latin typeface="楷体_GB2312" pitchFamily="49" charset="-122"/>
                <a:ea typeface="楷体_GB2312" pitchFamily="49" charset="-122"/>
              </a:rPr>
              <a:t>软件包：</a:t>
            </a:r>
            <a:r>
              <a:rPr lang="en-US" altLang="zh-CN" sz="1600" dirty="0">
                <a:latin typeface="楷体_GB2312" pitchFamily="49" charset="-122"/>
                <a:ea typeface="楷体_GB2312" pitchFamily="49" charset="-122"/>
              </a:rPr>
              <a:t>(java version 1.8.0_291</a:t>
            </a:r>
            <a:r>
              <a:rPr lang="zh-CN" altLang="en-US" sz="1600" dirty="0">
                <a:latin typeface="楷体_GB2312" pitchFamily="49" charset="-122"/>
                <a:ea typeface="楷体_GB2312" pitchFamily="49" charset="-122"/>
              </a:rPr>
              <a:t>，</a:t>
            </a:r>
            <a:r>
              <a:rPr lang="en-US" altLang="zh-CN" sz="1600" dirty="0">
                <a:latin typeface="楷体_GB2312" pitchFamily="49" charset="-122"/>
                <a:ea typeface="楷体_GB2312" pitchFamily="49" charset="-122"/>
              </a:rPr>
              <a:t>Spark-3.1.1-bin-hadoop2.7</a:t>
            </a:r>
          </a:p>
          <a:p>
            <a:pPr marL="0" indent="0" eaLnBrk="1" hangingPunct="1">
              <a:lnSpc>
                <a:spcPct val="100000"/>
              </a:lnSpc>
              <a:buFont typeface="Wingdings" panose="05000000000000000000" pitchFamily="2" charset="2"/>
              <a:buNone/>
            </a:pPr>
            <a:r>
              <a:rPr lang="en-US" altLang="zh-CN" sz="1600" dirty="0">
                <a:latin typeface="楷体_GB2312" pitchFamily="49" charset="-122"/>
                <a:ea typeface="楷体_GB2312" pitchFamily="49" charset="-122"/>
              </a:rPr>
              <a:t>Master</a:t>
            </a:r>
            <a:r>
              <a:rPr lang="zh-CN" altLang="en-US" sz="1600" dirty="0">
                <a:latin typeface="楷体_GB2312" pitchFamily="49" charset="-122"/>
                <a:ea typeface="楷体_GB2312" pitchFamily="49" charset="-122"/>
              </a:rPr>
              <a:t>：</a:t>
            </a:r>
            <a:r>
              <a:rPr lang="en-US" altLang="zh-CN" sz="1600" dirty="0">
                <a:latin typeface="楷体_GB2312" pitchFamily="49" charset="-122"/>
                <a:ea typeface="楷体_GB2312" pitchFamily="49" charset="-122"/>
              </a:rPr>
              <a:t>10.0.3.232</a:t>
            </a:r>
            <a:r>
              <a:rPr lang="zh-CN" altLang="en-US" sz="1600" dirty="0">
                <a:latin typeface="楷体_GB2312" pitchFamily="49" charset="-122"/>
                <a:ea typeface="楷体_GB2312" pitchFamily="49" charset="-122"/>
              </a:rPr>
              <a:t>，</a:t>
            </a:r>
            <a:r>
              <a:rPr lang="en-US" altLang="zh-CN" sz="1600" dirty="0">
                <a:latin typeface="楷体_GB2312" pitchFamily="49" charset="-122"/>
                <a:ea typeface="楷体_GB2312" pitchFamily="49" charset="-122"/>
              </a:rPr>
              <a:t>Slave1</a:t>
            </a:r>
            <a:r>
              <a:rPr lang="zh-CN" altLang="en-US" sz="1600" dirty="0">
                <a:latin typeface="楷体_GB2312" pitchFamily="49" charset="-122"/>
                <a:ea typeface="楷体_GB2312" pitchFamily="49" charset="-122"/>
              </a:rPr>
              <a:t>：</a:t>
            </a:r>
            <a:r>
              <a:rPr lang="en-US" altLang="zh-CN" sz="1600" dirty="0">
                <a:latin typeface="楷体_GB2312" pitchFamily="49" charset="-122"/>
                <a:ea typeface="楷体_GB2312" pitchFamily="49" charset="-122"/>
              </a:rPr>
              <a:t>10.0.1.41</a:t>
            </a:r>
            <a:r>
              <a:rPr lang="zh-CN" altLang="en-US" sz="1600" dirty="0">
                <a:latin typeface="楷体_GB2312" pitchFamily="49" charset="-122"/>
                <a:ea typeface="楷体_GB2312" pitchFamily="49" charset="-122"/>
              </a:rPr>
              <a:t>，</a:t>
            </a:r>
            <a:r>
              <a:rPr lang="en-US" altLang="zh-CN" sz="1600" dirty="0">
                <a:latin typeface="楷体_GB2312" pitchFamily="49" charset="-122"/>
                <a:ea typeface="楷体_GB2312" pitchFamily="49" charset="-122"/>
              </a:rPr>
              <a:t>Slave2</a:t>
            </a:r>
            <a:r>
              <a:rPr lang="zh-CN" altLang="en-US" sz="1600" dirty="0">
                <a:latin typeface="楷体_GB2312" pitchFamily="49" charset="-122"/>
                <a:ea typeface="楷体_GB2312" pitchFamily="49" charset="-122"/>
              </a:rPr>
              <a:t>：</a:t>
            </a:r>
            <a:r>
              <a:rPr lang="en-US" altLang="zh-CN" sz="1600" dirty="0">
                <a:latin typeface="楷体_GB2312" pitchFamily="49" charset="-122"/>
                <a:ea typeface="楷体_GB2312" pitchFamily="49" charset="-122"/>
              </a:rPr>
              <a:t>10.0.1.228</a:t>
            </a:r>
            <a:endParaRPr lang="zh-CN" altLang="en-US" sz="1600" dirty="0">
              <a:latin typeface="楷体_GB2312" pitchFamily="49" charset="-122"/>
              <a:ea typeface="楷体_GB2312" pitchFamily="49" charset="-122"/>
            </a:endParaRPr>
          </a:p>
        </p:txBody>
      </p:sp>
      <p:pic>
        <p:nvPicPr>
          <p:cNvPr id="3" name="图片 2">
            <a:extLst>
              <a:ext uri="{FF2B5EF4-FFF2-40B4-BE49-F238E27FC236}">
                <a16:creationId xmlns:a16="http://schemas.microsoft.com/office/drawing/2014/main" id="{F717482A-4112-4112-A43F-08A9377D7293}"/>
              </a:ext>
            </a:extLst>
          </p:cNvPr>
          <p:cNvPicPr>
            <a:picLocks noChangeAspect="1"/>
          </p:cNvPicPr>
          <p:nvPr/>
        </p:nvPicPr>
        <p:blipFill>
          <a:blip r:embed="rId3"/>
          <a:stretch>
            <a:fillRect/>
          </a:stretch>
        </p:blipFill>
        <p:spPr>
          <a:xfrm>
            <a:off x="204190" y="2276208"/>
            <a:ext cx="11579595" cy="4581792"/>
          </a:xfrm>
          <a:prstGeom prst="rect">
            <a:avLst/>
          </a:prstGeom>
        </p:spPr>
      </p:pic>
    </p:spTree>
    <p:extLst>
      <p:ext uri="{BB962C8B-B14F-4D97-AF65-F5344CB8AC3E}">
        <p14:creationId xmlns:p14="http://schemas.microsoft.com/office/powerpoint/2010/main" val="10884411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本占位符 3">
            <a:extLst>
              <a:ext uri="{FF2B5EF4-FFF2-40B4-BE49-F238E27FC236}">
                <a16:creationId xmlns:a16="http://schemas.microsoft.com/office/drawing/2014/main" id="{65AC7C5A-7DB0-4C06-B6F4-BF9835C65280}"/>
              </a:ext>
            </a:extLst>
          </p:cNvPr>
          <p:cNvSpPr>
            <a:spLocks noGrp="1"/>
          </p:cNvSpPr>
          <p:nvPr>
            <p:ph type="body" sz="quarter" idx="14"/>
          </p:nvPr>
        </p:nvSpPr>
        <p:spPr>
          <a:xfrm>
            <a:off x="1075351" y="43657"/>
            <a:ext cx="7995497" cy="598488"/>
          </a:xfrm>
        </p:spPr>
        <p:txBody>
          <a:bodyPr/>
          <a:lstStyle/>
          <a:p>
            <a:r>
              <a:rPr lang="en-US" altLang="zh-CN" dirty="0" err="1"/>
              <a:t>GraphX</a:t>
            </a:r>
            <a:r>
              <a:rPr lang="zh-CN" altLang="en-US" dirty="0"/>
              <a:t>集群实例分析</a:t>
            </a:r>
            <a:r>
              <a:rPr lang="en-US" altLang="zh-CN" dirty="0"/>
              <a:t>——</a:t>
            </a:r>
            <a:r>
              <a:rPr lang="zh-CN" altLang="en-US" dirty="0"/>
              <a:t>最有影响力论文</a:t>
            </a:r>
          </a:p>
        </p:txBody>
      </p:sp>
      <p:sp>
        <p:nvSpPr>
          <p:cNvPr id="5" name="Rectangle 3">
            <a:extLst>
              <a:ext uri="{FF2B5EF4-FFF2-40B4-BE49-F238E27FC236}">
                <a16:creationId xmlns:a16="http://schemas.microsoft.com/office/drawing/2014/main" id="{78901285-F8E8-4A18-8C67-07E0EB7C8BAB}"/>
              </a:ext>
            </a:extLst>
          </p:cNvPr>
          <p:cNvSpPr txBox="1">
            <a:spLocks noChangeArrowheads="1"/>
          </p:cNvSpPr>
          <p:nvPr/>
        </p:nvSpPr>
        <p:spPr>
          <a:xfrm>
            <a:off x="546063" y="719708"/>
            <a:ext cx="10512081" cy="1610880"/>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eaLnBrk="1" hangingPunct="1">
              <a:lnSpc>
                <a:spcPct val="100000"/>
              </a:lnSpc>
              <a:buFont typeface="Wingdings" panose="05000000000000000000" pitchFamily="2" charset="2"/>
              <a:buNone/>
            </a:pPr>
            <a:r>
              <a:rPr lang="zh-CN" altLang="en-US" sz="2400" dirty="0">
                <a:latin typeface="楷体_GB2312" pitchFamily="49" charset="-122"/>
                <a:ea typeface="楷体_GB2312" pitchFamily="49" charset="-122"/>
              </a:rPr>
              <a:t>集群环境</a:t>
            </a:r>
            <a:endParaRPr lang="en-US" altLang="zh-CN" sz="2400" dirty="0">
              <a:latin typeface="楷体_GB2312" pitchFamily="49" charset="-122"/>
              <a:ea typeface="楷体_GB2312" pitchFamily="49" charset="-122"/>
            </a:endParaRPr>
          </a:p>
          <a:p>
            <a:pPr marL="0" indent="0" eaLnBrk="1" hangingPunct="1">
              <a:lnSpc>
                <a:spcPct val="100000"/>
              </a:lnSpc>
              <a:buFont typeface="Wingdings" panose="05000000000000000000" pitchFamily="2" charset="2"/>
              <a:buNone/>
            </a:pPr>
            <a:r>
              <a:rPr lang="zh-CN" altLang="en-US" sz="1600" dirty="0">
                <a:latin typeface="楷体_GB2312" pitchFamily="49" charset="-122"/>
                <a:ea typeface="楷体_GB2312" pitchFamily="49" charset="-122"/>
              </a:rPr>
              <a:t>操作系统：</a:t>
            </a:r>
            <a:r>
              <a:rPr lang="en-US" altLang="zh-CN" sz="1600" dirty="0">
                <a:latin typeface="楷体_GB2312" pitchFamily="49" charset="-122"/>
                <a:ea typeface="楷体_GB2312" pitchFamily="49" charset="-122"/>
              </a:rPr>
              <a:t>Ubuntu16.04 64</a:t>
            </a:r>
            <a:r>
              <a:rPr lang="zh-CN" altLang="en-US" sz="1600" dirty="0">
                <a:latin typeface="楷体_GB2312" pitchFamily="49" charset="-122"/>
                <a:ea typeface="楷体_GB2312" pitchFamily="49" charset="-122"/>
              </a:rPr>
              <a:t>位</a:t>
            </a:r>
            <a:endParaRPr lang="en-US" altLang="zh-CN" sz="1600" dirty="0">
              <a:latin typeface="楷体_GB2312" pitchFamily="49" charset="-122"/>
              <a:ea typeface="楷体_GB2312" pitchFamily="49" charset="-122"/>
            </a:endParaRPr>
          </a:p>
          <a:p>
            <a:pPr marL="0" indent="0" eaLnBrk="1" hangingPunct="1">
              <a:lnSpc>
                <a:spcPct val="100000"/>
              </a:lnSpc>
              <a:buFont typeface="Wingdings" panose="05000000000000000000" pitchFamily="2" charset="2"/>
              <a:buNone/>
            </a:pPr>
            <a:r>
              <a:rPr lang="zh-CN" altLang="en-US" sz="1600" dirty="0">
                <a:latin typeface="楷体_GB2312" pitchFamily="49" charset="-122"/>
                <a:ea typeface="楷体_GB2312" pitchFamily="49" charset="-122"/>
              </a:rPr>
              <a:t>软件包：</a:t>
            </a:r>
            <a:r>
              <a:rPr lang="en-US" altLang="zh-CN" sz="1600" dirty="0">
                <a:latin typeface="楷体_GB2312" pitchFamily="49" charset="-122"/>
                <a:ea typeface="楷体_GB2312" pitchFamily="49" charset="-122"/>
              </a:rPr>
              <a:t>(java version 1.8.0_291</a:t>
            </a:r>
            <a:r>
              <a:rPr lang="zh-CN" altLang="en-US" sz="1600" dirty="0">
                <a:latin typeface="楷体_GB2312" pitchFamily="49" charset="-122"/>
                <a:ea typeface="楷体_GB2312" pitchFamily="49" charset="-122"/>
              </a:rPr>
              <a:t>，</a:t>
            </a:r>
            <a:r>
              <a:rPr lang="en-US" altLang="zh-CN" sz="1600" dirty="0">
                <a:latin typeface="楷体_GB2312" pitchFamily="49" charset="-122"/>
                <a:ea typeface="楷体_GB2312" pitchFamily="49" charset="-122"/>
              </a:rPr>
              <a:t>Spark-3.1.1-bin-hadoop2.7</a:t>
            </a:r>
          </a:p>
          <a:p>
            <a:pPr marL="0" indent="0" eaLnBrk="1" hangingPunct="1">
              <a:lnSpc>
                <a:spcPct val="100000"/>
              </a:lnSpc>
              <a:buFont typeface="Wingdings" panose="05000000000000000000" pitchFamily="2" charset="2"/>
              <a:buNone/>
            </a:pPr>
            <a:r>
              <a:rPr lang="en-US" altLang="zh-CN" sz="1600" dirty="0">
                <a:latin typeface="楷体_GB2312" pitchFamily="49" charset="-122"/>
                <a:ea typeface="楷体_GB2312" pitchFamily="49" charset="-122"/>
              </a:rPr>
              <a:t>Master</a:t>
            </a:r>
            <a:r>
              <a:rPr lang="zh-CN" altLang="en-US" sz="1600" dirty="0">
                <a:latin typeface="楷体_GB2312" pitchFamily="49" charset="-122"/>
                <a:ea typeface="楷体_GB2312" pitchFamily="49" charset="-122"/>
              </a:rPr>
              <a:t>：</a:t>
            </a:r>
            <a:r>
              <a:rPr lang="en-US" altLang="zh-CN" sz="1600" dirty="0">
                <a:latin typeface="楷体_GB2312" pitchFamily="49" charset="-122"/>
                <a:ea typeface="楷体_GB2312" pitchFamily="49" charset="-122"/>
              </a:rPr>
              <a:t>10.0.3.232</a:t>
            </a:r>
            <a:r>
              <a:rPr lang="zh-CN" altLang="en-US" sz="1600" dirty="0">
                <a:latin typeface="楷体_GB2312" pitchFamily="49" charset="-122"/>
                <a:ea typeface="楷体_GB2312" pitchFamily="49" charset="-122"/>
              </a:rPr>
              <a:t>，</a:t>
            </a:r>
            <a:r>
              <a:rPr lang="en-US" altLang="zh-CN" sz="1600" dirty="0">
                <a:latin typeface="楷体_GB2312" pitchFamily="49" charset="-122"/>
                <a:ea typeface="楷体_GB2312" pitchFamily="49" charset="-122"/>
              </a:rPr>
              <a:t>Slave1</a:t>
            </a:r>
            <a:r>
              <a:rPr lang="zh-CN" altLang="en-US" sz="1600" dirty="0">
                <a:latin typeface="楷体_GB2312" pitchFamily="49" charset="-122"/>
                <a:ea typeface="楷体_GB2312" pitchFamily="49" charset="-122"/>
              </a:rPr>
              <a:t>：</a:t>
            </a:r>
            <a:r>
              <a:rPr lang="en-US" altLang="zh-CN" sz="1600" dirty="0">
                <a:latin typeface="楷体_GB2312" pitchFamily="49" charset="-122"/>
                <a:ea typeface="楷体_GB2312" pitchFamily="49" charset="-122"/>
              </a:rPr>
              <a:t>10.0.1.41</a:t>
            </a:r>
            <a:r>
              <a:rPr lang="zh-CN" altLang="en-US" sz="1600" dirty="0">
                <a:latin typeface="楷体_GB2312" pitchFamily="49" charset="-122"/>
                <a:ea typeface="楷体_GB2312" pitchFamily="49" charset="-122"/>
              </a:rPr>
              <a:t>，</a:t>
            </a:r>
            <a:r>
              <a:rPr lang="en-US" altLang="zh-CN" sz="1600" dirty="0">
                <a:latin typeface="楷体_GB2312" pitchFamily="49" charset="-122"/>
                <a:ea typeface="楷体_GB2312" pitchFamily="49" charset="-122"/>
              </a:rPr>
              <a:t>Slave2</a:t>
            </a:r>
            <a:r>
              <a:rPr lang="zh-CN" altLang="en-US" sz="1600" dirty="0">
                <a:latin typeface="楷体_GB2312" pitchFamily="49" charset="-122"/>
                <a:ea typeface="楷体_GB2312" pitchFamily="49" charset="-122"/>
              </a:rPr>
              <a:t>：</a:t>
            </a:r>
            <a:r>
              <a:rPr lang="en-US" altLang="zh-CN" sz="1600" dirty="0">
                <a:latin typeface="楷体_GB2312" pitchFamily="49" charset="-122"/>
                <a:ea typeface="楷体_GB2312" pitchFamily="49" charset="-122"/>
              </a:rPr>
              <a:t>10.0.1.228</a:t>
            </a:r>
            <a:endParaRPr lang="zh-CN" altLang="en-US" sz="1600" dirty="0">
              <a:latin typeface="楷体_GB2312" pitchFamily="49" charset="-122"/>
              <a:ea typeface="楷体_GB2312" pitchFamily="49" charset="-122"/>
            </a:endParaRPr>
          </a:p>
        </p:txBody>
      </p:sp>
      <p:graphicFrame>
        <p:nvGraphicFramePr>
          <p:cNvPr id="8" name="图表 7">
            <a:extLst>
              <a:ext uri="{FF2B5EF4-FFF2-40B4-BE49-F238E27FC236}">
                <a16:creationId xmlns:a16="http://schemas.microsoft.com/office/drawing/2014/main" id="{968F3CA1-DDBE-4D31-B011-F3C688260D95}"/>
              </a:ext>
            </a:extLst>
          </p:cNvPr>
          <p:cNvGraphicFramePr>
            <a:graphicFrameLocks/>
          </p:cNvGraphicFramePr>
          <p:nvPr>
            <p:extLst>
              <p:ext uri="{D42A27DB-BD31-4B8C-83A1-F6EECF244321}">
                <p14:modId xmlns:p14="http://schemas.microsoft.com/office/powerpoint/2010/main" val="2080559051"/>
              </p:ext>
            </p:extLst>
          </p:nvPr>
        </p:nvGraphicFramePr>
        <p:xfrm>
          <a:off x="2047523" y="2328327"/>
          <a:ext cx="6416141" cy="3372365"/>
        </p:xfrm>
        <a:graphic>
          <a:graphicData uri="http://schemas.openxmlformats.org/drawingml/2006/chart">
            <c:chart xmlns:c="http://schemas.openxmlformats.org/drawingml/2006/chart" xmlns:r="http://schemas.openxmlformats.org/officeDocument/2006/relationships" r:id="rId3"/>
          </a:graphicData>
        </a:graphic>
      </p:graphicFrame>
      <p:pic>
        <p:nvPicPr>
          <p:cNvPr id="10" name="图片 9">
            <a:extLst>
              <a:ext uri="{FF2B5EF4-FFF2-40B4-BE49-F238E27FC236}">
                <a16:creationId xmlns:a16="http://schemas.microsoft.com/office/drawing/2014/main" id="{C2AA570C-3A66-4701-9161-723916260165}"/>
              </a:ext>
            </a:extLst>
          </p:cNvPr>
          <p:cNvPicPr>
            <a:picLocks noChangeAspect="1"/>
          </p:cNvPicPr>
          <p:nvPr/>
        </p:nvPicPr>
        <p:blipFill>
          <a:blip r:embed="rId4"/>
          <a:stretch>
            <a:fillRect/>
          </a:stretch>
        </p:blipFill>
        <p:spPr>
          <a:xfrm>
            <a:off x="546063" y="5702953"/>
            <a:ext cx="6416141" cy="903308"/>
          </a:xfrm>
          <a:prstGeom prst="rect">
            <a:avLst/>
          </a:prstGeom>
        </p:spPr>
      </p:pic>
      <p:pic>
        <p:nvPicPr>
          <p:cNvPr id="12" name="图片 11">
            <a:extLst>
              <a:ext uri="{FF2B5EF4-FFF2-40B4-BE49-F238E27FC236}">
                <a16:creationId xmlns:a16="http://schemas.microsoft.com/office/drawing/2014/main" id="{9A80075D-9095-4DAB-9467-8F3B6D568930}"/>
              </a:ext>
            </a:extLst>
          </p:cNvPr>
          <p:cNvPicPr>
            <a:picLocks noChangeAspect="1"/>
          </p:cNvPicPr>
          <p:nvPr/>
        </p:nvPicPr>
        <p:blipFill>
          <a:blip r:embed="rId5"/>
          <a:stretch>
            <a:fillRect/>
          </a:stretch>
        </p:blipFill>
        <p:spPr>
          <a:xfrm>
            <a:off x="2808187" y="5700692"/>
            <a:ext cx="7294387" cy="903308"/>
          </a:xfrm>
          <a:prstGeom prst="rect">
            <a:avLst/>
          </a:prstGeom>
        </p:spPr>
      </p:pic>
      <p:pic>
        <p:nvPicPr>
          <p:cNvPr id="14" name="图片 13">
            <a:extLst>
              <a:ext uri="{FF2B5EF4-FFF2-40B4-BE49-F238E27FC236}">
                <a16:creationId xmlns:a16="http://schemas.microsoft.com/office/drawing/2014/main" id="{8DF39C3A-F50F-47DB-A10D-BAA8815CF9B3}"/>
              </a:ext>
            </a:extLst>
          </p:cNvPr>
          <p:cNvPicPr>
            <a:picLocks noChangeAspect="1"/>
          </p:cNvPicPr>
          <p:nvPr/>
        </p:nvPicPr>
        <p:blipFill>
          <a:blip r:embed="rId6"/>
          <a:stretch>
            <a:fillRect/>
          </a:stretch>
        </p:blipFill>
        <p:spPr>
          <a:xfrm>
            <a:off x="4524703" y="5700691"/>
            <a:ext cx="7762099" cy="903309"/>
          </a:xfrm>
          <a:prstGeom prst="rect">
            <a:avLst/>
          </a:prstGeom>
        </p:spPr>
      </p:pic>
    </p:spTree>
    <p:extLst>
      <p:ext uri="{BB962C8B-B14F-4D97-AF65-F5344CB8AC3E}">
        <p14:creationId xmlns:p14="http://schemas.microsoft.com/office/powerpoint/2010/main" val="16742175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12">
            <a:extLst>
              <a:ext uri="{FF2B5EF4-FFF2-40B4-BE49-F238E27FC236}">
                <a16:creationId xmlns:a16="http://schemas.microsoft.com/office/drawing/2014/main" id="{22375ACF-68D2-4B38-8E8F-450B87638FAA}"/>
              </a:ext>
            </a:extLst>
          </p:cNvPr>
          <p:cNvSpPr>
            <a:spLocks noGrp="1"/>
          </p:cNvSpPr>
          <p:nvPr>
            <p:ph type="body" sz="quarter" idx="11"/>
          </p:nvPr>
        </p:nvSpPr>
        <p:spPr>
          <a:xfrm>
            <a:off x="4983052" y="686101"/>
            <a:ext cx="7081677" cy="598488"/>
          </a:xfrm>
        </p:spPr>
        <p:txBody>
          <a:bodyPr/>
          <a:lstStyle/>
          <a:p>
            <a:r>
              <a:rPr lang="en-US" altLang="zh-CN" dirty="0"/>
              <a:t>Q&amp;A</a:t>
            </a:r>
            <a:endParaRPr lang="zh-CN" altLang="en-US" spc="600" dirty="0"/>
          </a:p>
        </p:txBody>
      </p:sp>
      <p:pic>
        <p:nvPicPr>
          <p:cNvPr id="5" name="图片 4" descr="QR 代码&#10;&#10;描述已自动生成">
            <a:extLst>
              <a:ext uri="{FF2B5EF4-FFF2-40B4-BE49-F238E27FC236}">
                <a16:creationId xmlns:a16="http://schemas.microsoft.com/office/drawing/2014/main" id="{C5ADC5BE-B60D-4EEC-9BE2-94D855B994E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096000" y="1573924"/>
            <a:ext cx="4876800" cy="4876800"/>
          </a:xfrm>
          <a:prstGeom prst="rect">
            <a:avLst/>
          </a:prstGeom>
        </p:spPr>
      </p:pic>
    </p:spTree>
    <p:extLst>
      <p:ext uri="{BB962C8B-B14F-4D97-AF65-F5344CB8AC3E}">
        <p14:creationId xmlns:p14="http://schemas.microsoft.com/office/powerpoint/2010/main" val="355510889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文本占位符 2">
            <a:extLst>
              <a:ext uri="{FF2B5EF4-FFF2-40B4-BE49-F238E27FC236}">
                <a16:creationId xmlns:a16="http://schemas.microsoft.com/office/drawing/2014/main" id="{8A74ED3E-DC16-4907-A2BD-F614B3B28DEA}"/>
              </a:ext>
            </a:extLst>
          </p:cNvPr>
          <p:cNvSpPr>
            <a:spLocks noGrp="1"/>
          </p:cNvSpPr>
          <p:nvPr>
            <p:ph type="body" sz="quarter" idx="11"/>
          </p:nvPr>
        </p:nvSpPr>
        <p:spPr/>
        <p:txBody>
          <a:bodyPr/>
          <a:lstStyle/>
          <a:p>
            <a:r>
              <a:rPr lang="zh-CN" altLang="en-US" dirty="0"/>
              <a:t>感谢聆听</a:t>
            </a:r>
          </a:p>
        </p:txBody>
      </p:sp>
    </p:spTree>
    <p:extLst>
      <p:ext uri="{BB962C8B-B14F-4D97-AF65-F5344CB8AC3E}">
        <p14:creationId xmlns:p14="http://schemas.microsoft.com/office/powerpoint/2010/main" val="3841958972"/>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LIDE.GUIDESSETTING" val="{&quot;Id&quot;:&quot;GuidesStyle_Narrow&quot;,&quot;Name&quot;:&quot;窄&quot;,&quot;HeaderHeight&quot;:10.0,&quot;FooterHeight&quot;:5.0,&quot;SideMargin&quot;:2.5,&quot;TopMargin&quot;:0.0,&quot;BottomMargin&quot;:0.0,&quot;IntervalMargin&quot;:1.0,&quot;SettingType&quot;:&quot;System&quot;}"/>
</p:tagLst>
</file>

<file path=ppt/theme/theme1.xml><?xml version="1.0" encoding="utf-8"?>
<a:theme xmlns:a="http://schemas.openxmlformats.org/drawingml/2006/main" name="Office 主题​​">
  <a:themeElements>
    <a:clrScheme name="SJTU-2019">
      <a:dk1>
        <a:srgbClr val="000000"/>
      </a:dk1>
      <a:lt1>
        <a:srgbClr val="FFFFFF"/>
      </a:lt1>
      <a:dk2>
        <a:srgbClr val="1B1C21"/>
      </a:dk2>
      <a:lt2>
        <a:srgbClr val="DBDBDB"/>
      </a:lt2>
      <a:accent1>
        <a:srgbClr val="C8161E"/>
      </a:accent1>
      <a:accent2>
        <a:srgbClr val="44546A"/>
      </a:accent2>
      <a:accent3>
        <a:srgbClr val="1F4D78"/>
      </a:accent3>
      <a:accent4>
        <a:srgbClr val="ED7D31"/>
      </a:accent4>
      <a:accent5>
        <a:srgbClr val="FFC000"/>
      </a:accent5>
      <a:accent6>
        <a:srgbClr val="A5A5A5"/>
      </a:accent6>
      <a:hlink>
        <a:srgbClr val="196E7D"/>
      </a:hlink>
      <a:folHlink>
        <a:srgbClr val="BEBEBE"/>
      </a:folHlink>
    </a:clrScheme>
    <a:fontScheme name="外宣普适">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OfficePLUS">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Century Gothic">
      <a:majorFont>
        <a:latin typeface="Century Gothic" panose="020F0302020204030204"/>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panose="020F03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4697</TotalTime>
  <Words>4389</Words>
  <Application>Microsoft Office PowerPoint</Application>
  <PresentationFormat>宽屏</PresentationFormat>
  <Paragraphs>266</Paragraphs>
  <Slides>21</Slides>
  <Notes>17</Notes>
  <HiddenSlides>3</HiddenSlides>
  <MMClips>0</MMClips>
  <ScaleCrop>false</ScaleCrop>
  <HeadingPairs>
    <vt:vector size="8" baseType="variant">
      <vt:variant>
        <vt:lpstr>已用的字体</vt:lpstr>
      </vt:variant>
      <vt:variant>
        <vt:i4>13</vt:i4>
      </vt:variant>
      <vt:variant>
        <vt:lpstr>主题</vt:lpstr>
      </vt:variant>
      <vt:variant>
        <vt:i4>2</vt:i4>
      </vt:variant>
      <vt:variant>
        <vt:lpstr>嵌入 OLE 服务器</vt:lpstr>
      </vt:variant>
      <vt:variant>
        <vt:i4>1</vt:i4>
      </vt:variant>
      <vt:variant>
        <vt:lpstr>幻灯片标题</vt:lpstr>
      </vt:variant>
      <vt:variant>
        <vt:i4>21</vt:i4>
      </vt:variant>
    </vt:vector>
  </HeadingPairs>
  <TitlesOfParts>
    <vt:vector size="37" baseType="lpstr">
      <vt:lpstr>-apple-system</vt:lpstr>
      <vt:lpstr>Arial Unicode MS</vt:lpstr>
      <vt:lpstr>等线</vt:lpstr>
      <vt:lpstr>楷体_GB2312</vt:lpstr>
      <vt:lpstr>宋体</vt:lpstr>
      <vt:lpstr>微软雅黑</vt:lpstr>
      <vt:lpstr>Arial</vt:lpstr>
      <vt:lpstr>Calibri</vt:lpstr>
      <vt:lpstr>Century Gothic</vt:lpstr>
      <vt:lpstr>Segoe UI</vt:lpstr>
      <vt:lpstr>Segoe UI Light</vt:lpstr>
      <vt:lpstr>Tahoma</vt:lpstr>
      <vt:lpstr>Wingdings</vt:lpstr>
      <vt:lpstr>Office 主题​​</vt:lpstr>
      <vt:lpstr>1_OfficePLUS</vt:lpstr>
      <vt:lpstr>Microsoft Visio Drawing</vt:lpstr>
      <vt:lpstr>GraphX: Graph Processing in a Distributed Dataflow Framework </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一 李</dc:creator>
  <cp:lastModifiedBy>ren yaodanjun</cp:lastModifiedBy>
  <cp:revision>236</cp:revision>
  <dcterms:created xsi:type="dcterms:W3CDTF">2019-01-23T14:14:04Z</dcterms:created>
  <dcterms:modified xsi:type="dcterms:W3CDTF">2021-05-08T03:15:09Z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f42aa342-8706-4288-bd11-ebb85995028c_Enabled">
    <vt:lpwstr>True</vt:lpwstr>
  </property>
  <property fmtid="{D5CDD505-2E9C-101B-9397-08002B2CF9AE}" pid="3" name="MSIP_Label_f42aa342-8706-4288-bd11-ebb85995028c_SiteId">
    <vt:lpwstr>72f988bf-86f1-41af-91ab-2d7cd011db47</vt:lpwstr>
  </property>
  <property fmtid="{D5CDD505-2E9C-101B-9397-08002B2CF9AE}" pid="4" name="MSIP_Label_f42aa342-8706-4288-bd11-ebb85995028c_Owner">
    <vt:lpwstr>Nuaxnuy@DESKTOP-GLORKB7</vt:lpwstr>
  </property>
  <property fmtid="{D5CDD505-2E9C-101B-9397-08002B2CF9AE}" pid="5" name="MSIP_Label_f42aa342-8706-4288-bd11-ebb85995028c_SetDate">
    <vt:lpwstr>2019-04-13T04:31:50.2944312Z</vt:lpwstr>
  </property>
  <property fmtid="{D5CDD505-2E9C-101B-9397-08002B2CF9AE}" pid="6" name="MSIP_Label_f42aa342-8706-4288-bd11-ebb85995028c_Name">
    <vt:lpwstr>General</vt:lpwstr>
  </property>
  <property fmtid="{D5CDD505-2E9C-101B-9397-08002B2CF9AE}" pid="7" name="MSIP_Label_f42aa342-8706-4288-bd11-ebb85995028c_Application">
    <vt:lpwstr>Microsoft Azure Information Protection</vt:lpwstr>
  </property>
  <property fmtid="{D5CDD505-2E9C-101B-9397-08002B2CF9AE}" pid="8" name="MSIP_Label_f42aa342-8706-4288-bd11-ebb85995028c_ActionId">
    <vt:lpwstr>7b149082-93e1-4519-a220-b561cf239821</vt:lpwstr>
  </property>
  <property fmtid="{D5CDD505-2E9C-101B-9397-08002B2CF9AE}" pid="9" name="MSIP_Label_f42aa342-8706-4288-bd11-ebb85995028c_Extended_MSFT_Method">
    <vt:lpwstr>Automatic</vt:lpwstr>
  </property>
  <property fmtid="{D5CDD505-2E9C-101B-9397-08002B2CF9AE}" pid="10" name="Sensitivity">
    <vt:lpwstr>General</vt:lpwstr>
  </property>
</Properties>
</file>