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6" r:id="rId2"/>
  </p:sldMasterIdLst>
  <p:notesMasterIdLst>
    <p:notesMasterId r:id="rId38"/>
  </p:notesMasterIdLst>
  <p:handoutMasterIdLst>
    <p:handoutMasterId r:id="rId39"/>
  </p:handoutMasterIdLst>
  <p:sldIdLst>
    <p:sldId id="259" r:id="rId3"/>
    <p:sldId id="261" r:id="rId4"/>
    <p:sldId id="282" r:id="rId5"/>
    <p:sldId id="283" r:id="rId6"/>
    <p:sldId id="285" r:id="rId7"/>
    <p:sldId id="286" r:id="rId8"/>
    <p:sldId id="287" r:id="rId9"/>
    <p:sldId id="288" r:id="rId10"/>
    <p:sldId id="1739" r:id="rId11"/>
    <p:sldId id="289" r:id="rId12"/>
    <p:sldId id="290" r:id="rId13"/>
    <p:sldId id="291" r:id="rId14"/>
    <p:sldId id="1740" r:id="rId15"/>
    <p:sldId id="292" r:id="rId16"/>
    <p:sldId id="296" r:id="rId17"/>
    <p:sldId id="1742" r:id="rId18"/>
    <p:sldId id="297" r:id="rId19"/>
    <p:sldId id="266" r:id="rId20"/>
    <p:sldId id="1734" r:id="rId21"/>
    <p:sldId id="1727" r:id="rId22"/>
    <p:sldId id="1728" r:id="rId23"/>
    <p:sldId id="1729" r:id="rId24"/>
    <p:sldId id="280" r:id="rId25"/>
    <p:sldId id="1731" r:id="rId26"/>
    <p:sldId id="1735" r:id="rId27"/>
    <p:sldId id="1733" r:id="rId28"/>
    <p:sldId id="1730" r:id="rId29"/>
    <p:sldId id="1741" r:id="rId30"/>
    <p:sldId id="1736" r:id="rId31"/>
    <p:sldId id="279" r:id="rId32"/>
    <p:sldId id="274" r:id="rId33"/>
    <p:sldId id="258" r:id="rId34"/>
    <p:sldId id="1738" r:id="rId35"/>
    <p:sldId id="1725" r:id="rId36"/>
    <p:sldId id="260" r:id="rId37"/>
  </p:sldIdLst>
  <p:sldSz cx="12192000" cy="6858000"/>
  <p:notesSz cx="6858000" cy="9144000"/>
  <p:custDataLst>
    <p:tags r:id="rId40"/>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封面" id="{C684DC81-D2C3-44A6-8941-05B53D2E0557}">
          <p14:sldIdLst>
            <p14:sldId id="259"/>
          </p14:sldIdLst>
        </p14:section>
        <p14:section name="目录与章节过渡" id="{847108E3-22F3-4CD9-A82A-834291DC17F4}">
          <p14:sldIdLst>
            <p14:sldId id="261"/>
          </p14:sldIdLst>
        </p14:section>
        <p14:section name="内容页" id="{EB11151C-0E14-47B0-8218-1431BF894351}">
          <p14:sldIdLst>
            <p14:sldId id="282"/>
            <p14:sldId id="283"/>
            <p14:sldId id="285"/>
            <p14:sldId id="286"/>
            <p14:sldId id="287"/>
            <p14:sldId id="288"/>
            <p14:sldId id="1739"/>
            <p14:sldId id="289"/>
            <p14:sldId id="290"/>
            <p14:sldId id="291"/>
            <p14:sldId id="1740"/>
            <p14:sldId id="292"/>
            <p14:sldId id="296"/>
            <p14:sldId id="1742"/>
            <p14:sldId id="297"/>
            <p14:sldId id="266"/>
            <p14:sldId id="1734"/>
            <p14:sldId id="1727"/>
            <p14:sldId id="1728"/>
            <p14:sldId id="1729"/>
            <p14:sldId id="280"/>
            <p14:sldId id="1731"/>
            <p14:sldId id="1735"/>
            <p14:sldId id="1733"/>
            <p14:sldId id="1730"/>
            <p14:sldId id="1741"/>
            <p14:sldId id="1736"/>
            <p14:sldId id="279"/>
            <p14:sldId id="274"/>
            <p14:sldId id="258"/>
            <p14:sldId id="1738"/>
            <p14:sldId id="1725"/>
          </p14:sldIdLst>
        </p14:section>
        <p14:section name="封底" id="{843E591D-6EE2-4691-951C-C0C689F22170}">
          <p14:sldIdLst>
            <p14:sldId id="260"/>
          </p14:sldIdLst>
        </p14:section>
      </p14:sectionLst>
    </p:ext>
    <p:ext uri="{EFAFB233-063F-42B5-8137-9DF3F51BA10A}">
      <p15:sldGuideLst xmlns:p15="http://schemas.microsoft.com/office/powerpoint/2012/main">
        <p15:guide id="4" pos="3863" userDrawn="1">
          <p15:clr>
            <a:srgbClr val="A4A3A4"/>
          </p15:clr>
        </p15:guide>
        <p15:guide id="5" orient="horz" pos="1003" userDrawn="1">
          <p15:clr>
            <a:srgbClr val="A4A3A4"/>
          </p15:clr>
        </p15:guide>
        <p15:guide id="6" orient="horz" pos="1502" userDrawn="1">
          <p15:clr>
            <a:srgbClr val="A4A3A4"/>
          </p15:clr>
        </p15:guide>
        <p15:guide id="7" orient="horz" pos="3113" userDrawn="1">
          <p15:clr>
            <a:srgbClr val="A4A3A4"/>
          </p15:clr>
        </p15:guide>
        <p15:guide id="8" pos="2128" userDrawn="1">
          <p15:clr>
            <a:srgbClr val="A4A3A4"/>
          </p15:clr>
        </p15:guide>
        <p15:guide id="9" pos="4067" userDrawn="1">
          <p15:clr>
            <a:srgbClr val="A4A3A4"/>
          </p15:clr>
        </p15:guide>
        <p15:guide id="10" pos="5972" userDrawn="1">
          <p15:clr>
            <a:srgbClr val="A4A3A4"/>
          </p15:clr>
        </p15:guide>
        <p15:guide id="11" pos="5292" userDrawn="1">
          <p15:clr>
            <a:srgbClr val="A4A3A4"/>
          </p15:clr>
        </p15:guide>
        <p15:guide id="12" pos="2275"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BDBD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899" autoAdjust="0"/>
    <p:restoredTop sz="92050" autoAdjust="0"/>
  </p:normalViewPr>
  <p:slideViewPr>
    <p:cSldViewPr snapToGrid="0" showGuides="1">
      <p:cViewPr varScale="1">
        <p:scale>
          <a:sx n="52" d="100"/>
          <a:sy n="52" d="100"/>
        </p:scale>
        <p:origin x="862" y="53"/>
      </p:cViewPr>
      <p:guideLst>
        <p:guide pos="3863"/>
        <p:guide orient="horz" pos="1003"/>
        <p:guide orient="horz" pos="1502"/>
        <p:guide orient="horz" pos="3113"/>
        <p:guide pos="2128"/>
        <p:guide pos="4067"/>
        <p:guide pos="5972"/>
        <p:guide pos="5292"/>
        <p:guide pos="2275"/>
      </p:guideLst>
    </p:cSldViewPr>
  </p:slideViewPr>
  <p:outlineViewPr>
    <p:cViewPr>
      <p:scale>
        <a:sx n="33" d="100"/>
        <a:sy n="33" d="100"/>
      </p:scale>
      <p:origin x="0" y="-8496"/>
    </p:cViewPr>
  </p:outlineViewPr>
  <p:notesTextViewPr>
    <p:cViewPr>
      <p:scale>
        <a:sx n="1" d="1"/>
        <a:sy n="1" d="1"/>
      </p:scale>
      <p:origin x="0" y="0"/>
    </p:cViewPr>
  </p:notesTextViewPr>
  <p:sorterViewPr>
    <p:cViewPr varScale="1">
      <p:scale>
        <a:sx n="1" d="1"/>
        <a:sy n="1" d="1"/>
      </p:scale>
      <p:origin x="0" y="-5592"/>
    </p:cViewPr>
  </p:sorterViewPr>
  <p:notesViewPr>
    <p:cSldViewPr snapToGrid="0" showGuides="1">
      <p:cViewPr varScale="1">
        <p:scale>
          <a:sx n="85" d="100"/>
          <a:sy n="85" d="100"/>
        </p:scale>
        <p:origin x="3804" y="7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handoutMaster" Target="handoutMasters/handoutMaster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viewProps" Target="view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tags" Target="tags/tag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theme" Target="theme/theme1.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a:extLst>
              <a:ext uri="{FF2B5EF4-FFF2-40B4-BE49-F238E27FC236}">
                <a16:creationId xmlns:a16="http://schemas.microsoft.com/office/drawing/2014/main" id="{308DB251-D803-4475-8281-4947A89E790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a:extLst>
              <a:ext uri="{FF2B5EF4-FFF2-40B4-BE49-F238E27FC236}">
                <a16:creationId xmlns:a16="http://schemas.microsoft.com/office/drawing/2014/main" id="{CC6218A5-2289-4813-A341-6263B16CBAD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512A60F-63B3-4D54-AA63-B159FADA9F31}" type="datetimeFigureOut">
              <a:rPr lang="zh-CN" altLang="en-US" smtClean="0"/>
              <a:t>2021/5/7</a:t>
            </a:fld>
            <a:endParaRPr lang="zh-CN" altLang="en-US"/>
          </a:p>
        </p:txBody>
      </p:sp>
      <p:sp>
        <p:nvSpPr>
          <p:cNvPr id="4" name="页脚占位符 3">
            <a:extLst>
              <a:ext uri="{FF2B5EF4-FFF2-40B4-BE49-F238E27FC236}">
                <a16:creationId xmlns:a16="http://schemas.microsoft.com/office/drawing/2014/main" id="{597CE9A9-1C60-4F0A-AA63-4467F58DE87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a:extLst>
              <a:ext uri="{FF2B5EF4-FFF2-40B4-BE49-F238E27FC236}">
                <a16:creationId xmlns:a16="http://schemas.microsoft.com/office/drawing/2014/main" id="{691EA911-14C2-4254-9079-FD9EC1C139A2}"/>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494E6C1-322F-4AF4-A541-6A7DCE3853A3}" type="slidenum">
              <a:rPr lang="zh-CN" altLang="en-US" smtClean="0"/>
              <a:t>‹#›</a:t>
            </a:fld>
            <a:endParaRPr lang="zh-CN" altLang="en-US"/>
          </a:p>
        </p:txBody>
      </p:sp>
    </p:spTree>
    <p:extLst>
      <p:ext uri="{BB962C8B-B14F-4D97-AF65-F5344CB8AC3E}">
        <p14:creationId xmlns:p14="http://schemas.microsoft.com/office/powerpoint/2010/main" val="268841805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8513A3C-D0C5-45C0-BD52-194E76396705}" type="datetimeFigureOut">
              <a:rPr lang="zh-CN" altLang="en-US" smtClean="0"/>
              <a:t>2021/5/7</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E0D5545-95D4-489F-B8ED-7EAFA774B567}" type="slidenum">
              <a:rPr lang="zh-CN" altLang="en-US" smtClean="0"/>
              <a:t>‹#›</a:t>
            </a:fld>
            <a:endParaRPr lang="zh-CN" altLang="en-US"/>
          </a:p>
        </p:txBody>
      </p:sp>
    </p:spTree>
    <p:extLst>
      <p:ext uri="{BB962C8B-B14F-4D97-AF65-F5344CB8AC3E}">
        <p14:creationId xmlns:p14="http://schemas.microsoft.com/office/powerpoint/2010/main" val="9322413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E0D5545-95D4-489F-B8ED-7EAFA774B567}" type="slidenum">
              <a:rPr lang="zh-CN" altLang="en-US" smtClean="0"/>
              <a:t>1</a:t>
            </a:fld>
            <a:endParaRPr lang="zh-CN" altLang="en-US"/>
          </a:p>
        </p:txBody>
      </p:sp>
    </p:spTree>
    <p:extLst>
      <p:ext uri="{BB962C8B-B14F-4D97-AF65-F5344CB8AC3E}">
        <p14:creationId xmlns:p14="http://schemas.microsoft.com/office/powerpoint/2010/main" val="9469460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Page</a:t>
            </a:r>
            <a:r>
              <a:rPr lang="zh-CN" altLang="en-US" dirty="0"/>
              <a:t> </a:t>
            </a:r>
            <a:r>
              <a:rPr lang="en-US" altLang="zh-CN" dirty="0"/>
              <a:t>Rank</a:t>
            </a:r>
            <a:r>
              <a:rPr lang="zh-CN" altLang="en-US" dirty="0"/>
              <a:t>，</a:t>
            </a:r>
            <a:r>
              <a:rPr lang="zh-CN" altLang="en-US" dirty="0">
                <a:effectLst/>
              </a:rPr>
              <a:t>称网页排名、谷歌左侧排名，是一种由搜索引擎根据网页之间相互的超链接计算的技术，而作为网页排名的要素之一，以</a:t>
            </a:r>
            <a:r>
              <a:rPr lang="en-US" altLang="zh-CN" dirty="0">
                <a:effectLst/>
              </a:rPr>
              <a:t>Google</a:t>
            </a:r>
            <a:r>
              <a:rPr lang="zh-CN" altLang="en-US" dirty="0">
                <a:effectLst/>
              </a:rPr>
              <a:t>公司创办人拉里</a:t>
            </a:r>
            <a:r>
              <a:rPr lang="en-US" altLang="zh-CN" dirty="0">
                <a:effectLst/>
              </a:rPr>
              <a:t>·</a:t>
            </a:r>
            <a:r>
              <a:rPr lang="zh-CN" altLang="en-US" dirty="0">
                <a:effectLst/>
              </a:rPr>
              <a:t>佩奇（</a:t>
            </a:r>
            <a:r>
              <a:rPr lang="en-US" altLang="zh-CN" dirty="0">
                <a:effectLst/>
              </a:rPr>
              <a:t>Larry Page</a:t>
            </a:r>
            <a:r>
              <a:rPr lang="zh-CN" altLang="en-US" dirty="0">
                <a:effectLst/>
              </a:rPr>
              <a:t>）之姓来命名。</a:t>
            </a:r>
            <a:r>
              <a:rPr lang="en-US" altLang="zh-CN" dirty="0">
                <a:effectLst/>
              </a:rPr>
              <a:t>Google</a:t>
            </a:r>
            <a:r>
              <a:rPr lang="zh-CN" altLang="en-US" dirty="0">
                <a:effectLst/>
              </a:rPr>
              <a:t>用它来体现网页的相关性和重要性，在搜索引擎优化操作中是经常被用来评估网页优化的成效因素之一。</a:t>
            </a:r>
          </a:p>
          <a:p>
            <a:br>
              <a:rPr lang="zh-CN" altLang="en-US" dirty="0">
                <a:effectLst/>
              </a:rPr>
            </a:br>
            <a:endParaRPr lang="zh-CN" altLang="en-US" dirty="0">
              <a:effectLst/>
            </a:endParaRPr>
          </a:p>
          <a:p>
            <a:r>
              <a:rPr lang="zh-CN" altLang="en-US" sz="1200" b="0" i="0" kern="1200" dirty="0">
                <a:solidFill>
                  <a:schemeClr val="tx1"/>
                </a:solidFill>
                <a:effectLst/>
                <a:latin typeface="+mn-lt"/>
                <a:ea typeface="+mn-ea"/>
                <a:cs typeface="+mn-cs"/>
              </a:rPr>
              <a:t>以社交网络为例，社区结构是客观存在的，但某个社区内的某个用户只和那些与其有直接边相连的用户产生互动，殊不知，在这个社区内，他和那些与其没有直接边相连的用户其实也很“近”，如果要做好友推荐，属于同一社区的用户之间应该优先进行推荐。</a:t>
            </a:r>
            <a:endParaRPr lang="en-US" altLang="zh-CN" sz="1200" b="0" i="0" kern="1200" dirty="0">
              <a:solidFill>
                <a:schemeClr val="tx1"/>
              </a:solidFill>
              <a:effectLst/>
              <a:latin typeface="+mn-lt"/>
              <a:ea typeface="+mn-ea"/>
              <a:cs typeface="+mn-cs"/>
            </a:endParaRPr>
          </a:p>
          <a:p>
            <a:endParaRPr lang="en-US" altLang="zh-CN" sz="1200" b="0" i="0" kern="1200" dirty="0">
              <a:solidFill>
                <a:schemeClr val="tx1"/>
              </a:solidFill>
              <a:effectLst/>
              <a:latin typeface="+mn-lt"/>
              <a:ea typeface="+mn-ea"/>
              <a:cs typeface="+mn-cs"/>
            </a:endParaRPr>
          </a:p>
          <a:p>
            <a:r>
              <a:rPr lang="zh-CN" altLang="en-US" sz="1200" b="0" i="0" kern="1200" dirty="0">
                <a:solidFill>
                  <a:schemeClr val="tx1"/>
                </a:solidFill>
                <a:effectLst/>
                <a:latin typeface="+mn-lt"/>
                <a:ea typeface="+mn-ea"/>
                <a:cs typeface="+mn-cs"/>
              </a:rPr>
              <a:t>随着</a:t>
            </a:r>
            <a:r>
              <a:rPr lang="en-US" altLang="zh-CN" dirty="0"/>
              <a:t>Data graph </a:t>
            </a:r>
            <a:r>
              <a:rPr lang="zh-CN" altLang="en-US" dirty="0"/>
              <a:t>的重要性在现实世界中越来越重要，以及图的规模越来越大，一些分布式的图处理系统应运而生，如</a:t>
            </a:r>
            <a:r>
              <a:rPr lang="en-US" altLang="zh-CN" dirty="0"/>
              <a:t>Pregel</a:t>
            </a:r>
            <a:r>
              <a:rPr lang="zh-CN" altLang="en-US" dirty="0"/>
              <a:t>，</a:t>
            </a:r>
            <a:r>
              <a:rPr lang="en-US" altLang="zh-CN" dirty="0" err="1"/>
              <a:t>Powergraph</a:t>
            </a:r>
            <a:r>
              <a:rPr lang="zh-CN" altLang="en-US" dirty="0"/>
              <a:t>等，相比于流处理框架如</a:t>
            </a:r>
            <a:r>
              <a:rPr lang="en-US" altLang="zh-CN" dirty="0" err="1"/>
              <a:t>Mapreduce</a:t>
            </a:r>
            <a:r>
              <a:rPr lang="zh-CN" altLang="en-US" dirty="0"/>
              <a:t>，</a:t>
            </a:r>
            <a:r>
              <a:rPr lang="en-US" altLang="zh-CN" dirty="0"/>
              <a:t>spark</a:t>
            </a:r>
            <a:r>
              <a:rPr lang="zh-CN" altLang="en-US" dirty="0"/>
              <a:t>等，对于图这个数据结构具有天生的性能优势。</a:t>
            </a:r>
          </a:p>
        </p:txBody>
      </p:sp>
      <p:sp>
        <p:nvSpPr>
          <p:cNvPr id="4" name="灯片编号占位符 3"/>
          <p:cNvSpPr>
            <a:spLocks noGrp="1"/>
          </p:cNvSpPr>
          <p:nvPr>
            <p:ph type="sldNum" sz="quarter" idx="5"/>
          </p:nvPr>
        </p:nvSpPr>
        <p:spPr/>
        <p:txBody>
          <a:bodyPr/>
          <a:lstStyle/>
          <a:p>
            <a:fld id="{6E0D5545-95D4-489F-B8ED-7EAFA774B567}" type="slidenum">
              <a:rPr lang="zh-CN" altLang="en-US" smtClean="0"/>
              <a:t>3</a:t>
            </a:fld>
            <a:endParaRPr lang="zh-CN" altLang="en-US"/>
          </a:p>
        </p:txBody>
      </p:sp>
    </p:spTree>
    <p:extLst>
      <p:ext uri="{BB962C8B-B14F-4D97-AF65-F5344CB8AC3E}">
        <p14:creationId xmlns:p14="http://schemas.microsoft.com/office/powerpoint/2010/main" val="42427968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E0D5545-95D4-489F-B8ED-7EAFA774B567}" type="slidenum">
              <a:rPr lang="zh-CN" altLang="en-US" smtClean="0"/>
              <a:t>4</a:t>
            </a:fld>
            <a:endParaRPr lang="zh-CN" altLang="en-US"/>
          </a:p>
        </p:txBody>
      </p:sp>
    </p:spTree>
    <p:extLst>
      <p:ext uri="{BB962C8B-B14F-4D97-AF65-F5344CB8AC3E}">
        <p14:creationId xmlns:p14="http://schemas.microsoft.com/office/powerpoint/2010/main" val="22347185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E0D5545-95D4-489F-B8ED-7EAFA774B567}" type="slidenum">
              <a:rPr lang="zh-CN" altLang="en-US" smtClean="0"/>
              <a:t>5</a:t>
            </a:fld>
            <a:endParaRPr lang="zh-CN" altLang="en-US"/>
          </a:p>
        </p:txBody>
      </p:sp>
    </p:spTree>
    <p:extLst>
      <p:ext uri="{BB962C8B-B14F-4D97-AF65-F5344CB8AC3E}">
        <p14:creationId xmlns:p14="http://schemas.microsoft.com/office/powerpoint/2010/main" val="6725333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E0D5545-95D4-489F-B8ED-7EAFA774B567}" type="slidenum">
              <a:rPr lang="zh-CN" altLang="en-US" smtClean="0"/>
              <a:t>6</a:t>
            </a:fld>
            <a:endParaRPr lang="zh-CN" altLang="en-US"/>
          </a:p>
        </p:txBody>
      </p:sp>
    </p:spTree>
    <p:extLst>
      <p:ext uri="{BB962C8B-B14F-4D97-AF65-F5344CB8AC3E}">
        <p14:creationId xmlns:p14="http://schemas.microsoft.com/office/powerpoint/2010/main" val="24800876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E0D5545-95D4-489F-B8ED-7EAFA774B567}" type="slidenum">
              <a:rPr lang="zh-CN" altLang="en-US" smtClean="0"/>
              <a:t>7</a:t>
            </a:fld>
            <a:endParaRPr lang="zh-CN" altLang="en-US"/>
          </a:p>
        </p:txBody>
      </p:sp>
    </p:spTree>
    <p:extLst>
      <p:ext uri="{BB962C8B-B14F-4D97-AF65-F5344CB8AC3E}">
        <p14:creationId xmlns:p14="http://schemas.microsoft.com/office/powerpoint/2010/main" val="26302947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E0D5545-95D4-489F-B8ED-7EAFA774B567}" type="slidenum">
              <a:rPr lang="zh-CN" altLang="en-US" smtClean="0"/>
              <a:t>8</a:t>
            </a:fld>
            <a:endParaRPr lang="zh-CN" altLang="en-US"/>
          </a:p>
        </p:txBody>
      </p:sp>
    </p:spTree>
    <p:extLst>
      <p:ext uri="{BB962C8B-B14F-4D97-AF65-F5344CB8AC3E}">
        <p14:creationId xmlns:p14="http://schemas.microsoft.com/office/powerpoint/2010/main" val="21914913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E0D5545-95D4-489F-B8ED-7EAFA774B567}" type="slidenum">
              <a:rPr lang="zh-CN" altLang="en-US" smtClean="0"/>
              <a:t>10</a:t>
            </a:fld>
            <a:endParaRPr lang="zh-CN" altLang="en-US"/>
          </a:p>
        </p:txBody>
      </p:sp>
    </p:spTree>
    <p:extLst>
      <p:ext uri="{BB962C8B-B14F-4D97-AF65-F5344CB8AC3E}">
        <p14:creationId xmlns:p14="http://schemas.microsoft.com/office/powerpoint/2010/main" val="5803675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E0D5545-95D4-489F-B8ED-7EAFA774B567}" type="slidenum">
              <a:rPr lang="zh-CN" altLang="en-US" smtClean="0"/>
              <a:t>11</a:t>
            </a:fld>
            <a:endParaRPr lang="zh-CN" altLang="en-US"/>
          </a:p>
        </p:txBody>
      </p:sp>
    </p:spTree>
    <p:extLst>
      <p:ext uri="{BB962C8B-B14F-4D97-AF65-F5344CB8AC3E}">
        <p14:creationId xmlns:p14="http://schemas.microsoft.com/office/powerpoint/2010/main" val="32277186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E0D5545-95D4-489F-B8ED-7EAFA774B567}" type="slidenum">
              <a:rPr lang="zh-CN" altLang="en-US" smtClean="0"/>
              <a:t>12</a:t>
            </a:fld>
            <a:endParaRPr lang="zh-CN" altLang="en-US"/>
          </a:p>
        </p:txBody>
      </p:sp>
    </p:spTree>
    <p:extLst>
      <p:ext uri="{BB962C8B-B14F-4D97-AF65-F5344CB8AC3E}">
        <p14:creationId xmlns:p14="http://schemas.microsoft.com/office/powerpoint/2010/main" val="23984950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E0D5545-95D4-489F-B8ED-7EAFA774B567}" type="slidenum">
              <a:rPr lang="zh-CN" altLang="en-US" smtClean="0"/>
              <a:t>14</a:t>
            </a:fld>
            <a:endParaRPr lang="zh-CN" altLang="en-US"/>
          </a:p>
        </p:txBody>
      </p:sp>
    </p:spTree>
    <p:extLst>
      <p:ext uri="{BB962C8B-B14F-4D97-AF65-F5344CB8AC3E}">
        <p14:creationId xmlns:p14="http://schemas.microsoft.com/office/powerpoint/2010/main" val="101078576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E0D5545-95D4-489F-B8ED-7EAFA774B567}" type="slidenum">
              <a:rPr lang="zh-CN" altLang="en-US" smtClean="0"/>
              <a:t>15</a:t>
            </a:fld>
            <a:endParaRPr lang="zh-CN" altLang="en-US"/>
          </a:p>
        </p:txBody>
      </p:sp>
    </p:spTree>
    <p:extLst>
      <p:ext uri="{BB962C8B-B14F-4D97-AF65-F5344CB8AC3E}">
        <p14:creationId xmlns:p14="http://schemas.microsoft.com/office/powerpoint/2010/main" val="176881932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E0D5545-95D4-489F-B8ED-7EAFA774B567}" type="slidenum">
              <a:rPr lang="zh-CN" altLang="en-US" smtClean="0"/>
              <a:t>16</a:t>
            </a:fld>
            <a:endParaRPr lang="zh-CN" altLang="en-US"/>
          </a:p>
        </p:txBody>
      </p:sp>
    </p:spTree>
    <p:extLst>
      <p:ext uri="{BB962C8B-B14F-4D97-AF65-F5344CB8AC3E}">
        <p14:creationId xmlns:p14="http://schemas.microsoft.com/office/powerpoint/2010/main" val="327939296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 altLang="zh-CN" sz="1200" b="0" i="0" u="none" strike="noStrike" kern="1200" dirty="0" err="1">
                <a:solidFill>
                  <a:schemeClr val="tx1"/>
                </a:solidFill>
                <a:effectLst/>
                <a:latin typeface="+mn-lt"/>
                <a:ea typeface="+mn-ea"/>
                <a:cs typeface="+mn-cs"/>
              </a:rPr>
              <a:t>Graphx</a:t>
            </a:r>
            <a:r>
              <a:rPr lang="en" altLang="zh-CN" sz="1200" b="0" i="0" u="none" strike="noStrike" kern="1200" dirty="0">
                <a:solidFill>
                  <a:schemeClr val="tx1"/>
                </a:solidFill>
                <a:effectLst/>
                <a:latin typeface="+mn-lt"/>
                <a:ea typeface="+mn-ea"/>
                <a:cs typeface="+mn-cs"/>
              </a:rPr>
              <a:t> </a:t>
            </a:r>
            <a:r>
              <a:rPr lang="zh-CN" altLang="en" sz="1200" b="0" i="0" u="none" strike="noStrike" kern="1200" dirty="0">
                <a:solidFill>
                  <a:schemeClr val="tx1"/>
                </a:solidFill>
                <a:effectLst/>
                <a:latin typeface="+mn-lt"/>
                <a:ea typeface="+mn-ea"/>
                <a:cs typeface="+mn-cs"/>
              </a:rPr>
              <a:t>应用</a:t>
            </a:r>
            <a:r>
              <a:rPr lang="zh-CN" altLang="en-US" sz="1200" b="0" i="0" u="none" strike="noStrike" kern="1200" dirty="0">
                <a:solidFill>
                  <a:schemeClr val="tx1"/>
                </a:solidFill>
                <a:effectLst/>
                <a:latin typeface="+mn-lt"/>
                <a:ea typeface="+mn-ea"/>
                <a:cs typeface="+mn-cs"/>
              </a:rPr>
              <a:t>了</a:t>
            </a:r>
            <a:r>
              <a:rPr lang="en-US" altLang="zh-CN" sz="1200" b="0" i="0" u="none" strike="noStrike" kern="1200" dirty="0">
                <a:solidFill>
                  <a:schemeClr val="tx1"/>
                </a:solidFill>
                <a:effectLst/>
                <a:latin typeface="+mn-lt"/>
                <a:ea typeface="+mn-ea"/>
                <a:cs typeface="+mn-cs"/>
              </a:rPr>
              <a:t>Spark</a:t>
            </a:r>
            <a:r>
              <a:rPr lang="zh-CN" altLang="en-US" sz="1200" b="0" i="0" u="none" strike="noStrike" kern="1200" dirty="0">
                <a:solidFill>
                  <a:schemeClr val="tx1"/>
                </a:solidFill>
                <a:effectLst/>
                <a:latin typeface="+mn-lt"/>
                <a:ea typeface="+mn-ea"/>
                <a:cs typeface="+mn-cs"/>
              </a:rPr>
              <a:t>的</a:t>
            </a:r>
            <a:r>
              <a:rPr lang="en-US" altLang="zh-CN" sz="1200" b="0" i="0" u="none" strike="noStrike" kern="1200" dirty="0">
                <a:solidFill>
                  <a:schemeClr val="tx1"/>
                </a:solidFill>
                <a:effectLst/>
                <a:latin typeface="+mn-lt"/>
                <a:ea typeface="+mn-ea"/>
                <a:cs typeface="+mn-cs"/>
              </a:rPr>
              <a:t>RDD</a:t>
            </a:r>
            <a:r>
              <a:rPr lang="zh-CN" altLang="en-US" sz="1200" b="0" i="0" u="none" strike="noStrike" kern="1200" dirty="0">
                <a:solidFill>
                  <a:schemeClr val="tx1"/>
                </a:solidFill>
                <a:effectLst/>
                <a:latin typeface="+mn-lt"/>
                <a:ea typeface="+mn-ea"/>
                <a:cs typeface="+mn-cs"/>
              </a:rPr>
              <a:t>抽象。</a:t>
            </a:r>
            <a:r>
              <a:rPr lang="zh-CN" altLang="en-US" sz="1200" kern="1200" dirty="0">
                <a:solidFill>
                  <a:schemeClr val="tx1"/>
                </a:solidFill>
                <a:effectLst/>
                <a:latin typeface="+mn-lt"/>
                <a:ea typeface="+mn-ea"/>
                <a:cs typeface="+mn-cs"/>
              </a:rPr>
              <a:t>分布式弹性数据集。</a:t>
            </a:r>
            <a:endParaRPr lang="en-US" altLang="zh-CN" sz="1200" b="0" i="0" u="none" strike="noStrike" kern="1200" dirty="0">
              <a:solidFill>
                <a:schemeClr val="tx1"/>
              </a:solidFill>
              <a:effectLst/>
              <a:latin typeface="+mn-lt"/>
              <a:ea typeface="+mn-ea"/>
              <a:cs typeface="+mn-cs"/>
            </a:endParaRPr>
          </a:p>
          <a:p>
            <a:r>
              <a:rPr lang="en-US" altLang="zh-CN" sz="1200" b="0" i="0" u="none" strike="noStrike" kern="1200" dirty="0" err="1">
                <a:solidFill>
                  <a:schemeClr val="tx1"/>
                </a:solidFill>
                <a:effectLst/>
                <a:latin typeface="+mn-lt"/>
                <a:ea typeface="+mn-ea"/>
                <a:cs typeface="+mn-cs"/>
              </a:rPr>
              <a:t>Graphx</a:t>
            </a:r>
            <a:r>
              <a:rPr lang="zh-CN" altLang="en-US" sz="1200" b="0" i="0" u="none" strike="noStrike" kern="1200" dirty="0">
                <a:solidFill>
                  <a:schemeClr val="tx1"/>
                </a:solidFill>
                <a:effectLst/>
                <a:latin typeface="+mn-lt"/>
                <a:ea typeface="+mn-ea"/>
                <a:cs typeface="+mn-cs"/>
              </a:rPr>
              <a:t>用三个</a:t>
            </a:r>
            <a:r>
              <a:rPr lang="en" altLang="zh-CN" sz="1200" b="0" i="0" u="none" strike="noStrike" kern="1200" dirty="0">
                <a:solidFill>
                  <a:schemeClr val="tx1"/>
                </a:solidFill>
                <a:effectLst/>
                <a:latin typeface="+mn-lt"/>
                <a:ea typeface="+mn-ea"/>
                <a:cs typeface="+mn-cs"/>
              </a:rPr>
              <a:t>RDD </a:t>
            </a:r>
            <a:r>
              <a:rPr lang="zh-CN" altLang="en-US" sz="1200" b="0" i="0" u="none" strike="noStrike" kern="1200" dirty="0">
                <a:solidFill>
                  <a:schemeClr val="tx1"/>
                </a:solidFill>
                <a:effectLst/>
                <a:latin typeface="+mn-lt"/>
                <a:ea typeface="+mn-ea"/>
                <a:cs typeface="+mn-cs"/>
              </a:rPr>
              <a:t>来存储图的数据，分别是</a:t>
            </a:r>
            <a:r>
              <a:rPr lang="en" altLang="zh-CN" sz="1200" b="0" i="0" u="none" strike="noStrike" kern="1200" dirty="0">
                <a:solidFill>
                  <a:schemeClr val="tx1"/>
                </a:solidFill>
                <a:effectLst/>
                <a:latin typeface="+mn-lt"/>
                <a:ea typeface="+mn-ea"/>
                <a:cs typeface="+mn-cs"/>
              </a:rPr>
              <a:t>vertex table</a:t>
            </a:r>
            <a:r>
              <a:rPr lang="zh-CN" altLang="en-US" sz="1200" b="0" i="0" u="none" strike="noStrike" kern="1200" dirty="0">
                <a:solidFill>
                  <a:schemeClr val="tx1"/>
                </a:solidFill>
                <a:effectLst/>
                <a:latin typeface="+mn-lt"/>
                <a:ea typeface="+mn-ea"/>
                <a:cs typeface="+mn-cs"/>
              </a:rPr>
              <a:t>顶点表</a:t>
            </a:r>
            <a:r>
              <a:rPr lang="zh-CN" altLang="en" sz="1200" b="0" i="0" u="none" strike="noStrike" kern="1200" dirty="0">
                <a:solidFill>
                  <a:schemeClr val="tx1"/>
                </a:solidFill>
                <a:effectLst/>
                <a:latin typeface="+mn-lt"/>
                <a:ea typeface="+mn-ea"/>
                <a:cs typeface="+mn-cs"/>
              </a:rPr>
              <a:t>，</a:t>
            </a:r>
            <a:r>
              <a:rPr lang="en" altLang="zh-CN" sz="1200" b="0" i="0" u="none" strike="noStrike" kern="1200" dirty="0">
                <a:solidFill>
                  <a:schemeClr val="tx1"/>
                </a:solidFill>
                <a:effectLst/>
                <a:latin typeface="+mn-lt"/>
                <a:ea typeface="+mn-ea"/>
                <a:cs typeface="+mn-cs"/>
              </a:rPr>
              <a:t>edge table</a:t>
            </a:r>
            <a:r>
              <a:rPr lang="zh-CN" altLang="en" sz="1200" b="0" i="0" u="none" strike="noStrike" kern="1200" dirty="0">
                <a:solidFill>
                  <a:schemeClr val="tx1"/>
                </a:solidFill>
                <a:effectLst/>
                <a:latin typeface="+mn-lt"/>
                <a:ea typeface="+mn-ea"/>
                <a:cs typeface="+mn-cs"/>
              </a:rPr>
              <a:t>边</a:t>
            </a:r>
            <a:r>
              <a:rPr lang="zh-CN" altLang="en-US" sz="1200" b="0" i="0" u="none" strike="noStrike" kern="1200" dirty="0">
                <a:solidFill>
                  <a:schemeClr val="tx1"/>
                </a:solidFill>
                <a:effectLst/>
                <a:latin typeface="+mn-lt"/>
                <a:ea typeface="+mn-ea"/>
                <a:cs typeface="+mn-cs"/>
              </a:rPr>
              <a:t>表和</a:t>
            </a:r>
            <a:r>
              <a:rPr lang="en" altLang="zh-CN" sz="1200" b="0" i="0" u="none" strike="noStrike" kern="1200" dirty="0">
                <a:solidFill>
                  <a:schemeClr val="tx1"/>
                </a:solidFill>
                <a:effectLst/>
                <a:latin typeface="+mn-lt"/>
                <a:ea typeface="+mn-ea"/>
                <a:cs typeface="+mn-cs"/>
              </a:rPr>
              <a:t>routing table</a:t>
            </a:r>
            <a:r>
              <a:rPr lang="zh-CN" altLang="en" sz="1200" b="0" i="0" u="none" strike="noStrike" kern="1200" dirty="0">
                <a:solidFill>
                  <a:schemeClr val="tx1"/>
                </a:solidFill>
                <a:effectLst/>
                <a:latin typeface="+mn-lt"/>
                <a:ea typeface="+mn-ea"/>
                <a:cs typeface="+mn-cs"/>
              </a:rPr>
              <a:t>路由表</a:t>
            </a:r>
            <a:r>
              <a:rPr lang="zh-CN" altLang="en-US" sz="1200" b="0" i="0" u="none" strike="noStrike" kern="1200" dirty="0">
                <a:solidFill>
                  <a:schemeClr val="tx1"/>
                </a:solidFill>
                <a:effectLst/>
                <a:latin typeface="+mn-lt"/>
                <a:ea typeface="+mn-ea"/>
                <a:cs typeface="+mn-cs"/>
              </a:rPr>
              <a:t>。</a:t>
            </a:r>
            <a:endParaRPr lang="en-US" altLang="zh-CN" sz="1200" b="0" i="0" u="none" strike="noStrike"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200" b="0" i="0" kern="1200" dirty="0" err="1">
                <a:solidFill>
                  <a:schemeClr val="tx1"/>
                </a:solidFill>
                <a:effectLst/>
                <a:latin typeface="+mn-lt"/>
                <a:ea typeface="+mn-ea"/>
                <a:cs typeface="+mn-cs"/>
              </a:rPr>
              <a:t>Graphx</a:t>
            </a:r>
            <a:r>
              <a:rPr lang="zh-CN" altLang="en-US" sz="1200" b="0" i="0" kern="1200" dirty="0">
                <a:solidFill>
                  <a:schemeClr val="tx1"/>
                </a:solidFill>
                <a:effectLst/>
                <a:latin typeface="+mn-lt"/>
                <a:ea typeface="+mn-ea"/>
                <a:cs typeface="+mn-cs"/>
              </a:rPr>
              <a:t>的顶点表和边表都做了分区，采用了不同的分区方案。边表使用用户定义的函数进行分区，为了根据顶点有效查找边，边表使用了一种叫做</a:t>
            </a:r>
            <a:r>
              <a:rPr lang="en-US" altLang="zh-CN" sz="1200" b="0" i="0" kern="1200" dirty="0">
                <a:solidFill>
                  <a:schemeClr val="tx1"/>
                </a:solidFill>
                <a:effectLst/>
                <a:latin typeface="+mn-lt"/>
                <a:ea typeface="+mn-ea"/>
                <a:cs typeface="+mn-cs"/>
              </a:rPr>
              <a:t>CSR</a:t>
            </a:r>
            <a:r>
              <a:rPr lang="zh-CN" altLang="en-US" sz="1200" b="0" i="0" kern="1200" dirty="0">
                <a:solidFill>
                  <a:schemeClr val="tx1"/>
                </a:solidFill>
                <a:effectLst/>
                <a:latin typeface="+mn-lt"/>
                <a:ea typeface="+mn-ea"/>
                <a:cs typeface="+mn-cs"/>
              </a:rPr>
              <a:t>的表示方法将边根据源顶点的</a:t>
            </a:r>
            <a:r>
              <a:rPr lang="en-US" altLang="zh-CN" sz="1200" b="0" i="0" kern="1200" dirty="0">
                <a:solidFill>
                  <a:schemeClr val="tx1"/>
                </a:solidFill>
                <a:effectLst/>
                <a:latin typeface="+mn-lt"/>
                <a:ea typeface="+mn-ea"/>
                <a:cs typeface="+mn-cs"/>
              </a:rPr>
              <a:t>id</a:t>
            </a:r>
            <a:r>
              <a:rPr lang="zh-CN" altLang="en-US" sz="1200" b="0" i="0" kern="1200" dirty="0">
                <a:solidFill>
                  <a:schemeClr val="tx1"/>
                </a:solidFill>
                <a:effectLst/>
                <a:latin typeface="+mn-lt"/>
                <a:ea typeface="+mn-ea"/>
                <a:cs typeface="+mn-cs"/>
              </a:rPr>
              <a:t>分类，这会在后面优化提到。</a:t>
            </a:r>
            <a:endParaRPr lang="en-US" altLang="zh-CN"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200" b="0" i="0" kern="1200" dirty="0">
                <a:solidFill>
                  <a:schemeClr val="tx1"/>
                </a:solidFill>
                <a:effectLst/>
                <a:latin typeface="+mn-lt"/>
                <a:ea typeface="+mn-ea"/>
                <a:cs typeface="+mn-cs"/>
              </a:rPr>
              <a:t>顶点表根据顶点</a:t>
            </a:r>
            <a:r>
              <a:rPr lang="en-US" altLang="zh-CN" sz="1200" b="0" i="0" kern="1200" dirty="0">
                <a:solidFill>
                  <a:schemeClr val="tx1"/>
                </a:solidFill>
                <a:effectLst/>
                <a:latin typeface="+mn-lt"/>
                <a:ea typeface="+mn-ea"/>
                <a:cs typeface="+mn-cs"/>
              </a:rPr>
              <a:t>id</a:t>
            </a:r>
            <a:r>
              <a:rPr lang="zh-CN" altLang="en-US" sz="1200" b="0" i="0" kern="1200" dirty="0">
                <a:solidFill>
                  <a:schemeClr val="tx1"/>
                </a:solidFill>
                <a:effectLst/>
                <a:latin typeface="+mn-lt"/>
                <a:ea typeface="+mn-ea"/>
                <a:cs typeface="+mn-cs"/>
              </a:rPr>
              <a:t>的哈希值进行分区。</a:t>
            </a:r>
            <a:endParaRPr lang="en-US" altLang="zh-CN" sz="1200" b="0" i="0" kern="1200" dirty="0">
              <a:solidFill>
                <a:schemeClr val="tx1"/>
              </a:solidFill>
              <a:effectLst/>
              <a:latin typeface="+mn-lt"/>
              <a:ea typeface="+mn-ea"/>
              <a:cs typeface="+mn-cs"/>
            </a:endParaRPr>
          </a:p>
          <a:p>
            <a:r>
              <a:rPr lang="zh-CN" altLang="en-US" sz="1200" b="0" i="0" u="none" strike="noStrike" kern="1200" dirty="0">
                <a:solidFill>
                  <a:schemeClr val="tx1"/>
                </a:solidFill>
                <a:effectLst/>
                <a:latin typeface="+mn-lt"/>
                <a:ea typeface="+mn-ea"/>
                <a:cs typeface="+mn-cs"/>
              </a:rPr>
              <a:t>路由表中的分区与顶点中的分区对应，</a:t>
            </a:r>
            <a:r>
              <a:rPr lang="zh-CN" altLang="en" sz="1200" b="0" i="0" u="none" strike="noStrike" kern="1200" dirty="0">
                <a:solidFill>
                  <a:schemeClr val="tx1"/>
                </a:solidFill>
                <a:effectLst/>
                <a:latin typeface="+mn-lt"/>
                <a:ea typeface="+mn-ea"/>
                <a:cs typeface="+mn-cs"/>
              </a:rPr>
              <a:t>路由表</a:t>
            </a:r>
            <a:r>
              <a:rPr lang="zh-CN" altLang="en-US" sz="1200" b="0" i="0" u="none" strike="noStrike" kern="1200" dirty="0">
                <a:solidFill>
                  <a:schemeClr val="tx1"/>
                </a:solidFill>
                <a:effectLst/>
                <a:latin typeface="+mn-lt"/>
                <a:ea typeface="+mn-ea"/>
                <a:cs typeface="+mn-cs"/>
              </a:rPr>
              <a:t>记录了一个顶点与哪些边表中分区中的边相连。</a:t>
            </a:r>
            <a:endParaRPr lang="en" altLang="zh-CN" sz="1200" b="0" i="0" u="none" strike="noStrike"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zh-CN" altLang="en-US" sz="1200" b="0" i="0" kern="1200" dirty="0">
              <a:solidFill>
                <a:schemeClr val="tx1"/>
              </a:solidFill>
              <a:effectLst/>
              <a:latin typeface="+mn-lt"/>
              <a:ea typeface="+mn-ea"/>
              <a:cs typeface="+mn-cs"/>
            </a:endParaRPr>
          </a:p>
          <a:p>
            <a:endParaRPr lang="en-US" altLang="zh-CN" sz="1200" b="0" i="0" u="none" strike="noStrike" kern="1200" dirty="0">
              <a:solidFill>
                <a:schemeClr val="tx1"/>
              </a:solidFill>
              <a:effectLst/>
              <a:latin typeface="+mn-lt"/>
              <a:ea typeface="+mn-ea"/>
              <a:cs typeface="+mn-cs"/>
            </a:endParaRPr>
          </a:p>
          <a:p>
            <a:r>
              <a:rPr lang="zh-CN" altLang="en-US" sz="1200" b="0" i="0" u="none" strike="noStrike" kern="1200" dirty="0">
                <a:solidFill>
                  <a:schemeClr val="tx1"/>
                </a:solidFill>
                <a:effectLst/>
                <a:latin typeface="+mn-lt"/>
                <a:ea typeface="+mn-ea"/>
                <a:cs typeface="+mn-cs"/>
              </a:rPr>
              <a:t>图中显示，</a:t>
            </a:r>
            <a:r>
              <a:rPr lang="en-US" altLang="zh-CN" sz="1200" b="0" i="0" u="none" strike="noStrike" kern="1200" dirty="0" err="1">
                <a:solidFill>
                  <a:schemeClr val="tx1"/>
                </a:solidFill>
                <a:effectLst/>
                <a:latin typeface="+mn-lt"/>
                <a:ea typeface="+mn-ea"/>
                <a:cs typeface="+mn-cs"/>
              </a:rPr>
              <a:t>Graphx</a:t>
            </a:r>
            <a:r>
              <a:rPr lang="zh-CN" altLang="en-US" sz="1200" b="0" i="0" u="none" strike="noStrike" kern="1200" dirty="0">
                <a:solidFill>
                  <a:schemeClr val="tx1"/>
                </a:solidFill>
                <a:effectLst/>
                <a:latin typeface="+mn-lt"/>
                <a:ea typeface="+mn-ea"/>
                <a:cs typeface="+mn-cs"/>
              </a:rPr>
              <a:t>使用了点分割的方式存储图数据，点分割方式的特点是</a:t>
            </a:r>
            <a:r>
              <a:rPr lang="zh-CN" altLang="en-US" sz="1200" b="0" i="0" kern="1200" dirty="0">
                <a:solidFill>
                  <a:schemeClr val="tx1"/>
                </a:solidFill>
                <a:effectLst/>
                <a:latin typeface="+mn-lt"/>
                <a:ea typeface="+mn-ea"/>
                <a:cs typeface="+mn-cs"/>
              </a:rPr>
              <a:t>每条边只存储一次，都只会出现在一台机器上</a:t>
            </a:r>
            <a:r>
              <a:rPr lang="zh-CN" altLang="en-US" sz="1200" b="0" i="0" u="none" strike="noStrike" kern="1200" dirty="0">
                <a:solidFill>
                  <a:schemeClr val="tx1"/>
                </a:solidFill>
                <a:effectLst/>
                <a:latin typeface="+mn-lt"/>
                <a:ea typeface="+mn-ea"/>
                <a:cs typeface="+mn-cs"/>
              </a:rPr>
              <a:t>，每个点有可能分布到不同的机器上</a:t>
            </a:r>
            <a:r>
              <a:rPr lang="zh-CN" altLang="en-US" sz="1200" b="0" i="0" kern="1200" dirty="0">
                <a:solidFill>
                  <a:schemeClr val="tx1"/>
                </a:solidFill>
                <a:effectLst/>
                <a:latin typeface="+mn-lt"/>
                <a:ea typeface="+mn-ea"/>
                <a:cs typeface="+mn-cs"/>
              </a:rPr>
              <a:t>。</a:t>
            </a:r>
            <a:endParaRPr lang="en-US" altLang="zh-CN" sz="1200" b="0" i="0" kern="1200" dirty="0">
              <a:solidFill>
                <a:schemeClr val="tx1"/>
              </a:solidFill>
              <a:effectLst/>
              <a:latin typeface="+mn-lt"/>
              <a:ea typeface="+mn-ea"/>
              <a:cs typeface="+mn-cs"/>
            </a:endParaRPr>
          </a:p>
          <a:p>
            <a:endParaRPr lang="en" altLang="zh-CN" sz="1200" b="0" i="0" u="none" strike="noStrike" kern="1200" dirty="0">
              <a:solidFill>
                <a:schemeClr val="tx1"/>
              </a:solidFill>
              <a:effectLst/>
              <a:latin typeface="+mn-lt"/>
              <a:ea typeface="+mn-ea"/>
              <a:cs typeface="+mn-cs"/>
            </a:endParaRPr>
          </a:p>
        </p:txBody>
      </p:sp>
      <p:sp>
        <p:nvSpPr>
          <p:cNvPr id="4" name="灯片编号占位符 3"/>
          <p:cNvSpPr>
            <a:spLocks noGrp="1"/>
          </p:cNvSpPr>
          <p:nvPr>
            <p:ph type="sldNum" sz="quarter" idx="5"/>
          </p:nvPr>
        </p:nvSpPr>
        <p:spPr/>
        <p:txBody>
          <a:bodyPr/>
          <a:lstStyle/>
          <a:p>
            <a:fld id="{6E0D5545-95D4-489F-B8ED-7EAFA774B567}" type="slidenum">
              <a:rPr lang="zh-CN" altLang="en-US" smtClean="0"/>
              <a:t>18</a:t>
            </a:fld>
            <a:endParaRPr lang="zh-CN" altLang="en-US"/>
          </a:p>
        </p:txBody>
      </p:sp>
    </p:spTree>
    <p:extLst>
      <p:ext uri="{BB962C8B-B14F-4D97-AF65-F5344CB8AC3E}">
        <p14:creationId xmlns:p14="http://schemas.microsoft.com/office/powerpoint/2010/main" val="323490666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zh-CN" altLang="en-US" dirty="0"/>
              <a:t>基于</a:t>
            </a:r>
            <a:r>
              <a:rPr kumimoji="1" lang="en-US" altLang="zh-CN" dirty="0" err="1"/>
              <a:t>graphx</a:t>
            </a:r>
            <a:r>
              <a:rPr kumimoji="1" lang="zh-CN" altLang="en-US" dirty="0"/>
              <a:t>中分布式图的表示方法，接下来看三元组视图的实现。三元组视图的结构</a:t>
            </a:r>
            <a:r>
              <a:rPr lang="zh-CN" altLang="en-US" sz="1200" b="0" i="0" kern="1200" dirty="0">
                <a:solidFill>
                  <a:schemeClr val="tx1"/>
                </a:solidFill>
                <a:effectLst/>
                <a:latin typeface="+mn-lt"/>
                <a:ea typeface="+mn-ea"/>
                <a:cs typeface="+mn-cs"/>
              </a:rPr>
              <a:t>是通过将顶点</a:t>
            </a:r>
            <a:r>
              <a:rPr lang="en" altLang="zh-CN" sz="1200" b="0" i="0" kern="1200" dirty="0">
                <a:solidFill>
                  <a:schemeClr val="tx1"/>
                </a:solidFill>
                <a:effectLst/>
                <a:latin typeface="+mn-lt"/>
                <a:ea typeface="+mn-ea"/>
                <a:cs typeface="+mn-cs"/>
              </a:rPr>
              <a:t>RDD</a:t>
            </a:r>
            <a:r>
              <a:rPr lang="zh-CN" altLang="en-US" sz="1200" b="0" i="0" kern="1200" dirty="0">
                <a:solidFill>
                  <a:schemeClr val="tx1"/>
                </a:solidFill>
                <a:effectLst/>
                <a:latin typeface="+mn-lt"/>
                <a:ea typeface="+mn-ea"/>
                <a:cs typeface="+mn-cs"/>
              </a:rPr>
              <a:t>和边</a:t>
            </a:r>
            <a:r>
              <a:rPr lang="en" altLang="zh-CN" sz="1200" b="0" i="0" kern="1200" dirty="0">
                <a:solidFill>
                  <a:schemeClr val="tx1"/>
                </a:solidFill>
                <a:effectLst/>
                <a:latin typeface="+mn-lt"/>
                <a:ea typeface="+mn-ea"/>
                <a:cs typeface="+mn-cs"/>
              </a:rPr>
              <a:t>RDD</a:t>
            </a:r>
            <a:r>
              <a:rPr lang="zh-CN" altLang="en-US" sz="1200" b="0" i="0" kern="1200" dirty="0">
                <a:solidFill>
                  <a:schemeClr val="tx1"/>
                </a:solidFill>
                <a:effectLst/>
                <a:latin typeface="+mn-lt"/>
                <a:ea typeface="+mn-ea"/>
                <a:cs typeface="+mn-cs"/>
              </a:rPr>
              <a:t>进行</a:t>
            </a:r>
            <a:r>
              <a:rPr lang="en" altLang="zh-CN" sz="1200" b="0" i="0" kern="1200" dirty="0">
                <a:solidFill>
                  <a:schemeClr val="tx1"/>
                </a:solidFill>
                <a:effectLst/>
                <a:latin typeface="+mn-lt"/>
                <a:ea typeface="+mn-ea"/>
                <a:cs typeface="+mn-cs"/>
              </a:rPr>
              <a:t>Join</a:t>
            </a:r>
            <a:r>
              <a:rPr lang="zh-CN" altLang="en-US" sz="1200" b="0" i="0" kern="1200" dirty="0">
                <a:solidFill>
                  <a:schemeClr val="tx1"/>
                </a:solidFill>
                <a:effectLst/>
                <a:latin typeface="+mn-lt"/>
                <a:ea typeface="+mn-ea"/>
                <a:cs typeface="+mn-cs"/>
              </a:rPr>
              <a:t>操作得到的，关键在于</a:t>
            </a:r>
            <a:r>
              <a:rPr lang="en-US" altLang="zh-CN" sz="1200" b="0" i="0" kern="1200" dirty="0">
                <a:solidFill>
                  <a:schemeClr val="tx1"/>
                </a:solidFill>
                <a:effectLst/>
                <a:latin typeface="+mn-lt"/>
                <a:ea typeface="+mn-ea"/>
                <a:cs typeface="+mn-cs"/>
              </a:rPr>
              <a:t>join</a:t>
            </a:r>
            <a:r>
              <a:rPr lang="zh-CN" altLang="en-US" sz="1200" b="0" i="0" kern="1200" dirty="0">
                <a:solidFill>
                  <a:schemeClr val="tx1"/>
                </a:solidFill>
                <a:effectLst/>
                <a:latin typeface="+mn-lt"/>
                <a:ea typeface="+mn-ea"/>
                <a:cs typeface="+mn-cs"/>
              </a:rPr>
              <a:t>操作的实现。</a:t>
            </a:r>
            <a:endParaRPr kumimoji="1" lang="zh-CN" altLang="en-US" dirty="0"/>
          </a:p>
        </p:txBody>
      </p:sp>
      <p:sp>
        <p:nvSpPr>
          <p:cNvPr id="4" name="灯片编号占位符 3"/>
          <p:cNvSpPr>
            <a:spLocks noGrp="1"/>
          </p:cNvSpPr>
          <p:nvPr>
            <p:ph type="sldNum" sz="quarter" idx="5"/>
          </p:nvPr>
        </p:nvSpPr>
        <p:spPr/>
        <p:txBody>
          <a:bodyPr/>
          <a:lstStyle/>
          <a:p>
            <a:fld id="{6E0D5545-95D4-489F-B8ED-7EAFA774B567}" type="slidenum">
              <a:rPr lang="zh-CN" altLang="en-US" smtClean="0"/>
              <a:t>19</a:t>
            </a:fld>
            <a:endParaRPr lang="zh-CN" altLang="en-US"/>
          </a:p>
        </p:txBody>
      </p:sp>
    </p:spTree>
    <p:extLst>
      <p:ext uri="{BB962C8B-B14F-4D97-AF65-F5344CB8AC3E}">
        <p14:creationId xmlns:p14="http://schemas.microsoft.com/office/powerpoint/2010/main" val="186071817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zh-CN" altLang="en-US" dirty="0"/>
              <a:t>因为</a:t>
            </a:r>
            <a:r>
              <a:rPr kumimoji="1" lang="en-US" altLang="zh-CN" dirty="0" err="1"/>
              <a:t>graphx</a:t>
            </a:r>
            <a:r>
              <a:rPr kumimoji="1" lang="zh-CN" altLang="en-US" dirty="0"/>
              <a:t>中点和边的分区是独立的，</a:t>
            </a:r>
            <a:r>
              <a:rPr kumimoji="1" lang="en-US" altLang="zh-CN" dirty="0" err="1"/>
              <a:t>graphx</a:t>
            </a:r>
            <a:r>
              <a:rPr kumimoji="1" lang="zh-CN" altLang="en-US" dirty="0"/>
              <a:t>指定了进行</a:t>
            </a:r>
            <a:r>
              <a:rPr kumimoji="1" lang="en-US" altLang="zh-CN" dirty="0"/>
              <a:t>join</a:t>
            </a:r>
            <a:r>
              <a:rPr kumimoji="1" lang="zh-CN" altLang="en-US" dirty="0"/>
              <a:t>操作的节点为边分区所在的节点，</a:t>
            </a:r>
            <a:endParaRPr kumimoji="1"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zh-CN" altLang="en-US" dirty="0"/>
              <a:t>这样在进行</a:t>
            </a:r>
            <a:r>
              <a:rPr kumimoji="1" lang="en-US" altLang="zh-CN" dirty="0"/>
              <a:t>join</a:t>
            </a:r>
            <a:r>
              <a:rPr kumimoji="1" lang="zh-CN" altLang="en-US" dirty="0"/>
              <a:t>操作就需要将点的数据传输到对应的边分区所在的机器，这叫做</a:t>
            </a:r>
            <a:r>
              <a:rPr kumimoji="1" lang="en-US" altLang="zh-CN" dirty="0"/>
              <a:t>vertex</a:t>
            </a:r>
            <a:r>
              <a:rPr kumimoji="1" lang="zh-CN" altLang="en-US" dirty="0"/>
              <a:t> </a:t>
            </a:r>
            <a:r>
              <a:rPr kumimoji="1" lang="en-US" altLang="zh-CN" dirty="0"/>
              <a:t>mirroring</a:t>
            </a:r>
            <a:r>
              <a:rPr kumimoji="1" lang="zh-CN" altLang="en-US" dirty="0"/>
              <a:t>。</a:t>
            </a:r>
            <a:endParaRPr kumimoji="1"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zh-CN" altLang="en-US" dirty="0"/>
              <a:t>传输顶点数据的方式并不是广播的，而是根据路由表，把点数据只传输给与该点相连的边所在边分区的机器，这叫</a:t>
            </a:r>
            <a:r>
              <a:rPr kumimoji="1" lang="en-US" altLang="zh-CN" dirty="0"/>
              <a:t>multicast</a:t>
            </a:r>
            <a:r>
              <a:rPr kumimoji="1" lang="zh-CN" altLang="en-US" dirty="0"/>
              <a:t> </a:t>
            </a:r>
            <a:r>
              <a:rPr kumimoji="1" lang="en-US" altLang="zh-CN" dirty="0"/>
              <a:t>join</a:t>
            </a:r>
            <a:r>
              <a:rPr kumimoji="1" lang="zh-CN" altLang="en-US" dirty="0"/>
              <a:t>。</a:t>
            </a:r>
            <a:endParaRPr kumimoji="1"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zh-CN" dirty="0"/>
          </a:p>
        </p:txBody>
      </p:sp>
      <p:sp>
        <p:nvSpPr>
          <p:cNvPr id="4" name="灯片编号占位符 3"/>
          <p:cNvSpPr>
            <a:spLocks noGrp="1"/>
          </p:cNvSpPr>
          <p:nvPr>
            <p:ph type="sldNum" sz="quarter" idx="5"/>
          </p:nvPr>
        </p:nvSpPr>
        <p:spPr/>
        <p:txBody>
          <a:bodyPr/>
          <a:lstStyle/>
          <a:p>
            <a:fld id="{6E0D5545-95D4-489F-B8ED-7EAFA774B567}" type="slidenum">
              <a:rPr lang="zh-CN" altLang="en-US" smtClean="0"/>
              <a:t>20</a:t>
            </a:fld>
            <a:endParaRPr lang="zh-CN" altLang="en-US"/>
          </a:p>
        </p:txBody>
      </p:sp>
    </p:spTree>
    <p:extLst>
      <p:ext uri="{BB962C8B-B14F-4D97-AF65-F5344CB8AC3E}">
        <p14:creationId xmlns:p14="http://schemas.microsoft.com/office/powerpoint/2010/main" val="329100705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b="0" i="0" u="none" strike="noStrike" kern="1200" dirty="0">
                <a:solidFill>
                  <a:schemeClr val="tx1"/>
                </a:solidFill>
                <a:effectLst/>
                <a:latin typeface="+mn-lt"/>
                <a:ea typeface="+mn-ea"/>
                <a:cs typeface="+mn-cs"/>
              </a:rPr>
              <a:t>将点属性发送给对应的边分区后，点的属性会存储在每个边分区的缓存中，并在构建</a:t>
            </a:r>
            <a:r>
              <a:rPr lang="zh-CN" altLang="en" sz="1200" b="0" i="0" u="none" strike="noStrike" kern="1200" dirty="0">
                <a:solidFill>
                  <a:schemeClr val="tx1"/>
                </a:solidFill>
                <a:effectLst/>
                <a:latin typeface="+mn-lt"/>
                <a:ea typeface="+mn-ea"/>
                <a:cs typeface="+mn-cs"/>
              </a:rPr>
              <a:t>三元组视图</a:t>
            </a:r>
            <a:r>
              <a:rPr lang="zh-CN" altLang="en-US" sz="1200" b="0" i="0" u="none" strike="noStrike" kern="1200" dirty="0">
                <a:solidFill>
                  <a:schemeClr val="tx1"/>
                </a:solidFill>
                <a:effectLst/>
                <a:latin typeface="+mn-lt"/>
                <a:ea typeface="+mn-ea"/>
                <a:cs typeface="+mn-cs"/>
              </a:rPr>
              <a:t>时引用。</a:t>
            </a:r>
            <a:endParaRPr lang="en-US" altLang="zh-CN" sz="1200" b="0" i="0" u="none" strike="noStrike" kern="1200" dirty="0">
              <a:solidFill>
                <a:schemeClr val="tx1"/>
              </a:solidFill>
              <a:effectLst/>
              <a:latin typeface="+mn-lt"/>
              <a:ea typeface="+mn-ea"/>
              <a:cs typeface="+mn-cs"/>
            </a:endParaRPr>
          </a:p>
          <a:p>
            <a:r>
              <a:rPr lang="zh-CN" altLang="en-US" sz="1200" b="0" i="0" u="none" strike="noStrike" kern="1200" dirty="0">
                <a:solidFill>
                  <a:schemeClr val="tx1"/>
                </a:solidFill>
                <a:effectLst/>
                <a:latin typeface="+mn-lt"/>
                <a:ea typeface="+mn-ea"/>
                <a:cs typeface="+mn-cs"/>
              </a:rPr>
              <a:t>添加缓存是考虑到在迭代的后期，只有很少的点有更新，为了支持与顶点集合之间频繁的</a:t>
            </a:r>
            <a:r>
              <a:rPr lang="en-US" altLang="zh-CN" sz="1200" b="0" i="0" u="none" strike="noStrike" kern="1200" dirty="0">
                <a:solidFill>
                  <a:schemeClr val="tx1"/>
                </a:solidFill>
                <a:effectLst/>
                <a:latin typeface="+mn-lt"/>
                <a:ea typeface="+mn-ea"/>
                <a:cs typeface="+mn-cs"/>
              </a:rPr>
              <a:t>join</a:t>
            </a:r>
            <a:r>
              <a:rPr lang="zh-CN" altLang="en-US" sz="1200" b="0" i="0" u="none" strike="noStrike" kern="1200" dirty="0">
                <a:solidFill>
                  <a:schemeClr val="tx1"/>
                </a:solidFill>
                <a:effectLst/>
                <a:latin typeface="+mn-lt"/>
                <a:ea typeface="+mn-ea"/>
                <a:cs typeface="+mn-cs"/>
              </a:rPr>
              <a:t>操作，</a:t>
            </a:r>
            <a:r>
              <a:rPr lang="en-US" altLang="zh-CN" sz="1200" b="0" i="0" u="none" strike="noStrike" kern="1200" dirty="0">
                <a:solidFill>
                  <a:schemeClr val="tx1"/>
                </a:solidFill>
                <a:effectLst/>
                <a:latin typeface="+mn-lt"/>
                <a:ea typeface="+mn-ea"/>
                <a:cs typeface="+mn-cs"/>
              </a:rPr>
              <a:t>join</a:t>
            </a:r>
            <a:r>
              <a:rPr lang="zh-CN" altLang="en-US" sz="1200" b="0" i="0" u="none" strike="noStrike" kern="1200" dirty="0">
                <a:solidFill>
                  <a:schemeClr val="tx1"/>
                </a:solidFill>
                <a:effectLst/>
                <a:latin typeface="+mn-lt"/>
                <a:ea typeface="+mn-ea"/>
                <a:cs typeface="+mn-cs"/>
              </a:rPr>
              <a:t> </a:t>
            </a:r>
            <a:r>
              <a:rPr lang="en-US" altLang="zh-CN" sz="1200" b="0" i="0" u="none" strike="noStrike" kern="1200" dirty="0">
                <a:solidFill>
                  <a:schemeClr val="tx1"/>
                </a:solidFill>
                <a:effectLst/>
                <a:latin typeface="+mn-lt"/>
                <a:ea typeface="+mn-ea"/>
                <a:cs typeface="+mn-cs"/>
              </a:rPr>
              <a:t>site</a:t>
            </a:r>
            <a:r>
              <a:rPr lang="zh-CN" altLang="en-US" sz="1200" b="0" i="0" u="none" strike="noStrike" kern="1200" dirty="0">
                <a:solidFill>
                  <a:schemeClr val="tx1"/>
                </a:solidFill>
                <a:effectLst/>
                <a:latin typeface="+mn-lt"/>
                <a:ea typeface="+mn-ea"/>
                <a:cs typeface="+mn-cs"/>
              </a:rPr>
              <a:t>也就是边分区的机器在本地缓存顶点属性，这样能够大幅降低通信的消耗。</a:t>
            </a:r>
            <a:endParaRPr lang="en-US" altLang="zh-CN" sz="1200" b="0" i="0" u="none" strike="noStrike" kern="1200" dirty="0">
              <a:solidFill>
                <a:schemeClr val="tx1"/>
              </a:solidFill>
              <a:effectLst/>
              <a:latin typeface="+mn-lt"/>
              <a:ea typeface="+mn-ea"/>
              <a:cs typeface="+mn-cs"/>
            </a:endParaRPr>
          </a:p>
        </p:txBody>
      </p:sp>
      <p:sp>
        <p:nvSpPr>
          <p:cNvPr id="4" name="灯片编号占位符 3"/>
          <p:cNvSpPr>
            <a:spLocks noGrp="1"/>
          </p:cNvSpPr>
          <p:nvPr>
            <p:ph type="sldNum" sz="quarter" idx="5"/>
          </p:nvPr>
        </p:nvSpPr>
        <p:spPr/>
        <p:txBody>
          <a:bodyPr/>
          <a:lstStyle/>
          <a:p>
            <a:fld id="{6E0D5545-95D4-489F-B8ED-7EAFA774B567}" type="slidenum">
              <a:rPr lang="zh-CN" altLang="en-US" smtClean="0"/>
              <a:t>21</a:t>
            </a:fld>
            <a:endParaRPr lang="zh-CN" altLang="en-US"/>
          </a:p>
        </p:txBody>
      </p:sp>
    </p:spTree>
    <p:extLst>
      <p:ext uri="{BB962C8B-B14F-4D97-AF65-F5344CB8AC3E}">
        <p14:creationId xmlns:p14="http://schemas.microsoft.com/office/powerpoint/2010/main" val="84730936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zh-CN" altLang="en-US" dirty="0"/>
              <a:t>三元组视图的更新采用的是增量式的更新，这是迭代式的图算法在每个迭代中往往只更新一部分的顶点属性，增量式的更新能够减少不必要的数据移动。因为顶点信息在相连的边分区有缓存，</a:t>
            </a:r>
            <a:r>
              <a:rPr lang="zh-CN" altLang="en-US" sz="1200" b="0" i="0" u="none" strike="noStrike" kern="1200" dirty="0">
                <a:solidFill>
                  <a:schemeClr val="tx1"/>
                </a:solidFill>
                <a:effectLst/>
                <a:latin typeface="+mn-lt"/>
                <a:ea typeface="+mn-ea"/>
                <a:cs typeface="+mn-cs"/>
              </a:rPr>
              <a:t>在每次图数据操作之后，</a:t>
            </a:r>
            <a:r>
              <a:rPr lang="en" altLang="zh-CN" sz="1200" b="0" i="0" u="none" strike="noStrike" kern="1200" dirty="0" err="1">
                <a:solidFill>
                  <a:schemeClr val="tx1"/>
                </a:solidFill>
                <a:effectLst/>
                <a:latin typeface="+mn-lt"/>
                <a:ea typeface="+mn-ea"/>
                <a:cs typeface="+mn-cs"/>
              </a:rPr>
              <a:t>graphx</a:t>
            </a:r>
            <a:r>
              <a:rPr lang="zh-CN" altLang="en-US" sz="1200" b="0" i="0" u="none" strike="noStrike" kern="1200" dirty="0">
                <a:solidFill>
                  <a:schemeClr val="tx1"/>
                </a:solidFill>
                <a:effectLst/>
                <a:latin typeface="+mn-lt"/>
                <a:ea typeface="+mn-ea"/>
                <a:cs typeface="+mn-cs"/>
              </a:rPr>
              <a:t>会追踪上次构建</a:t>
            </a:r>
            <a:r>
              <a:rPr lang="zh-CN" altLang="en" sz="1200" b="0" i="0" u="none" strike="noStrike" kern="1200" dirty="0">
                <a:solidFill>
                  <a:schemeClr val="tx1"/>
                </a:solidFill>
                <a:effectLst/>
                <a:latin typeface="+mn-lt"/>
                <a:ea typeface="+mn-ea"/>
                <a:cs typeface="+mn-cs"/>
              </a:rPr>
              <a:t>三元组</a:t>
            </a:r>
            <a:r>
              <a:rPr lang="zh-CN" altLang="en-US" sz="1200" b="0" i="0" u="none" strike="noStrike" kern="1200" dirty="0">
                <a:solidFill>
                  <a:schemeClr val="tx1"/>
                </a:solidFill>
                <a:effectLst/>
                <a:latin typeface="+mn-lt"/>
                <a:ea typeface="+mn-ea"/>
                <a:cs typeface="+mn-cs"/>
              </a:rPr>
              <a:t>视图之后属性发生修改的点，在下一次访问三元组视图时，只有那些更改过的顶点会被根据</a:t>
            </a:r>
            <a:r>
              <a:rPr lang="zh-CN" altLang="en" sz="1200" b="0" i="0" u="none" strike="noStrike" kern="1200" dirty="0">
                <a:solidFill>
                  <a:schemeClr val="tx1"/>
                </a:solidFill>
                <a:effectLst/>
                <a:latin typeface="+mn-lt"/>
                <a:ea typeface="+mn-ea"/>
                <a:cs typeface="+mn-cs"/>
              </a:rPr>
              <a:t>路由表</a:t>
            </a:r>
            <a:r>
              <a:rPr lang="zh-CN" altLang="en-US" sz="1200" b="0" i="0" u="none" strike="noStrike" kern="1200" dirty="0">
                <a:solidFill>
                  <a:schemeClr val="tx1"/>
                </a:solidFill>
                <a:effectLst/>
                <a:latin typeface="+mn-lt"/>
                <a:ea typeface="+mn-ea"/>
                <a:cs typeface="+mn-cs"/>
              </a:rPr>
              <a:t>重新路由到相邻的边分区，更新对应的</a:t>
            </a:r>
            <a:r>
              <a:rPr lang="zh-CN" altLang="en" sz="1200" b="0" i="0" u="none" strike="noStrike" kern="1200" dirty="0">
                <a:solidFill>
                  <a:schemeClr val="tx1"/>
                </a:solidFill>
                <a:effectLst/>
                <a:latin typeface="+mn-lt"/>
                <a:ea typeface="+mn-ea"/>
                <a:cs typeface="+mn-cs"/>
              </a:rPr>
              <a:t>三元组</a:t>
            </a:r>
            <a:r>
              <a:rPr lang="zh-CN" altLang="en-US" sz="1200" b="0" i="0" u="none" strike="noStrike" kern="1200" dirty="0">
                <a:solidFill>
                  <a:schemeClr val="tx1"/>
                </a:solidFill>
                <a:effectLst/>
                <a:latin typeface="+mn-lt"/>
                <a:ea typeface="+mn-ea"/>
                <a:cs typeface="+mn-cs"/>
              </a:rPr>
              <a:t>视图</a:t>
            </a:r>
            <a:r>
              <a:rPr lang="zh-CN" altLang="en" sz="1200" b="0" i="0" u="none" strike="noStrike" kern="1200" dirty="0">
                <a:solidFill>
                  <a:schemeClr val="tx1"/>
                </a:solidFill>
                <a:effectLst/>
                <a:latin typeface="+mn-lt"/>
                <a:ea typeface="+mn-ea"/>
                <a:cs typeface="+mn-cs"/>
              </a:rPr>
              <a:t>。</a:t>
            </a:r>
            <a:endParaRPr lang="en-US" altLang="zh-CN" sz="1200" b="0" i="0" u="none" strike="noStrike" kern="1200" dirty="0">
              <a:solidFill>
                <a:schemeClr val="tx1"/>
              </a:solidFill>
              <a:effectLst/>
              <a:latin typeface="+mn-lt"/>
              <a:ea typeface="+mn-ea"/>
              <a:cs typeface="+mn-cs"/>
            </a:endParaRPr>
          </a:p>
        </p:txBody>
      </p:sp>
      <p:sp>
        <p:nvSpPr>
          <p:cNvPr id="4" name="灯片编号占位符 3"/>
          <p:cNvSpPr>
            <a:spLocks noGrp="1"/>
          </p:cNvSpPr>
          <p:nvPr>
            <p:ph type="sldNum" sz="quarter" idx="5"/>
          </p:nvPr>
        </p:nvSpPr>
        <p:spPr/>
        <p:txBody>
          <a:bodyPr/>
          <a:lstStyle/>
          <a:p>
            <a:fld id="{6E0D5545-95D4-489F-B8ED-7EAFA774B567}" type="slidenum">
              <a:rPr lang="zh-CN" altLang="en-US" smtClean="0"/>
              <a:t>22</a:t>
            </a:fld>
            <a:endParaRPr lang="zh-CN" altLang="en-US"/>
          </a:p>
        </p:txBody>
      </p:sp>
    </p:spTree>
    <p:extLst>
      <p:ext uri="{BB962C8B-B14F-4D97-AF65-F5344CB8AC3E}">
        <p14:creationId xmlns:p14="http://schemas.microsoft.com/office/powerpoint/2010/main" val="374840706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200" b="0" i="0" u="none" strike="noStrike" kern="1200" dirty="0">
                <a:solidFill>
                  <a:schemeClr val="tx1"/>
                </a:solidFill>
                <a:effectLst/>
                <a:latin typeface="+mn-lt"/>
                <a:ea typeface="+mn-ea"/>
                <a:cs typeface="+mn-cs"/>
              </a:rPr>
              <a:t>以上是</a:t>
            </a:r>
            <a:r>
              <a:rPr lang="en-US" altLang="zh-CN" sz="1200" b="0" i="0" u="none" strike="noStrike" kern="1200" dirty="0" err="1">
                <a:solidFill>
                  <a:schemeClr val="tx1"/>
                </a:solidFill>
                <a:effectLst/>
                <a:latin typeface="+mn-lt"/>
                <a:ea typeface="+mn-ea"/>
                <a:cs typeface="+mn-cs"/>
              </a:rPr>
              <a:t>graphx</a:t>
            </a:r>
            <a:r>
              <a:rPr lang="zh-CN" altLang="en-US" sz="1200" b="0" i="0" u="none" strike="noStrike" kern="1200" dirty="0">
                <a:solidFill>
                  <a:schemeClr val="tx1"/>
                </a:solidFill>
                <a:effectLst/>
                <a:latin typeface="+mn-lt"/>
                <a:ea typeface="+mn-ea"/>
                <a:cs typeface="+mn-cs"/>
              </a:rPr>
              <a:t>对三元组视图的实现。</a:t>
            </a:r>
            <a:r>
              <a:rPr lang="en-US" altLang="zh-CN" sz="1200" b="0" i="0" u="none" strike="noStrike" kern="1200" dirty="0">
                <a:solidFill>
                  <a:schemeClr val="tx1"/>
                </a:solidFill>
                <a:effectLst/>
                <a:latin typeface="+mn-lt"/>
                <a:ea typeface="+mn-ea"/>
                <a:cs typeface="+mn-cs"/>
              </a:rPr>
              <a:t>GraphX</a:t>
            </a:r>
            <a:r>
              <a:rPr lang="zh-CN" altLang="en-US" sz="1200" b="0" i="0" u="none" strike="noStrike" kern="1200" dirty="0">
                <a:solidFill>
                  <a:schemeClr val="tx1"/>
                </a:solidFill>
                <a:effectLst/>
                <a:latin typeface="+mn-lt"/>
                <a:ea typeface="+mn-ea"/>
                <a:cs typeface="+mn-cs"/>
              </a:rPr>
              <a:t>还针对</a:t>
            </a:r>
            <a:r>
              <a:rPr lang="en-US" altLang="zh-CN" sz="1200" b="0" i="0" u="none" strike="noStrike" kern="1200" dirty="0" err="1">
                <a:solidFill>
                  <a:schemeClr val="tx1"/>
                </a:solidFill>
                <a:effectLst/>
                <a:latin typeface="+mn-lt"/>
                <a:ea typeface="+mn-ea"/>
                <a:cs typeface="+mn-cs"/>
              </a:rPr>
              <a:t>mrTriplets</a:t>
            </a:r>
            <a:r>
              <a:rPr lang="zh-CN" altLang="en-US" sz="1200" b="0" i="0" u="none" strike="noStrike" kern="1200" dirty="0">
                <a:solidFill>
                  <a:schemeClr val="tx1"/>
                </a:solidFill>
                <a:effectLst/>
                <a:latin typeface="+mn-lt"/>
                <a:ea typeface="+mn-ea"/>
                <a:cs typeface="+mn-cs"/>
              </a:rPr>
              <a:t>操作符，引入了两种优化，分别是</a:t>
            </a:r>
            <a:r>
              <a:rPr lang="en-US" altLang="zh-CN" sz="1200" b="0" i="0" u="none" strike="noStrike" kern="1200" dirty="0">
                <a:solidFill>
                  <a:schemeClr val="tx1"/>
                </a:solidFill>
                <a:effectLst/>
                <a:latin typeface="+mn-lt"/>
                <a:ea typeface="+mn-ea"/>
                <a:cs typeface="+mn-cs"/>
              </a:rPr>
              <a:t>Filtered</a:t>
            </a:r>
            <a:r>
              <a:rPr lang="zh-CN" altLang="en-US" sz="1200" b="0" i="0" u="none" strike="noStrike" kern="1200" dirty="0">
                <a:solidFill>
                  <a:schemeClr val="tx1"/>
                </a:solidFill>
                <a:effectLst/>
                <a:latin typeface="+mn-lt"/>
                <a:ea typeface="+mn-ea"/>
                <a:cs typeface="+mn-cs"/>
              </a:rPr>
              <a:t> </a:t>
            </a:r>
            <a:r>
              <a:rPr lang="en-US" altLang="zh-CN" sz="1200" b="0" i="0" u="none" strike="noStrike" kern="1200" dirty="0">
                <a:solidFill>
                  <a:schemeClr val="tx1"/>
                </a:solidFill>
                <a:effectLst/>
                <a:latin typeface="+mn-lt"/>
                <a:ea typeface="+mn-ea"/>
                <a:cs typeface="+mn-cs"/>
              </a:rPr>
              <a:t>Index</a:t>
            </a:r>
            <a:r>
              <a:rPr lang="zh-CN" altLang="en-US" sz="1200" b="0" i="0" u="none" strike="noStrike" kern="1200" dirty="0">
                <a:solidFill>
                  <a:schemeClr val="tx1"/>
                </a:solidFill>
                <a:effectLst/>
                <a:latin typeface="+mn-lt"/>
                <a:ea typeface="+mn-ea"/>
                <a:cs typeface="+mn-cs"/>
              </a:rPr>
              <a:t> </a:t>
            </a:r>
            <a:r>
              <a:rPr lang="en-US" altLang="zh-CN" sz="1200" b="0" i="0" u="none" strike="noStrike" kern="1200" dirty="0">
                <a:solidFill>
                  <a:schemeClr val="tx1"/>
                </a:solidFill>
                <a:effectLst/>
                <a:latin typeface="+mn-lt"/>
                <a:ea typeface="+mn-ea"/>
                <a:cs typeface="+mn-cs"/>
              </a:rPr>
              <a:t>Scanning</a:t>
            </a:r>
            <a:r>
              <a:rPr lang="zh-CN" altLang="en-US" sz="1200" b="0" i="0" u="none" strike="noStrike" kern="1200" dirty="0">
                <a:solidFill>
                  <a:schemeClr val="tx1"/>
                </a:solidFill>
                <a:effectLst/>
                <a:latin typeface="+mn-lt"/>
                <a:ea typeface="+mn-ea"/>
                <a:cs typeface="+mn-cs"/>
              </a:rPr>
              <a:t>和</a:t>
            </a:r>
            <a:r>
              <a:rPr lang="en-US" altLang="zh-CN" sz="1200" b="0" i="0" u="none" strike="noStrike" kern="1200" dirty="0">
                <a:solidFill>
                  <a:schemeClr val="tx1"/>
                </a:solidFill>
                <a:effectLst/>
                <a:latin typeface="+mn-lt"/>
                <a:ea typeface="+mn-ea"/>
                <a:cs typeface="+mn-cs"/>
              </a:rPr>
              <a:t>Join</a:t>
            </a:r>
            <a:r>
              <a:rPr lang="zh-CN" altLang="en-US" sz="1200" b="0" i="0" u="none" strike="noStrike" kern="1200" dirty="0">
                <a:solidFill>
                  <a:schemeClr val="tx1"/>
                </a:solidFill>
                <a:effectLst/>
                <a:latin typeface="+mn-lt"/>
                <a:ea typeface="+mn-ea"/>
                <a:cs typeface="+mn-cs"/>
              </a:rPr>
              <a:t> </a:t>
            </a:r>
            <a:r>
              <a:rPr lang="en-US" altLang="zh-CN" sz="1200" b="0" i="0" u="none" strike="noStrike" kern="1200" dirty="0">
                <a:solidFill>
                  <a:schemeClr val="tx1"/>
                </a:solidFill>
                <a:effectLst/>
                <a:latin typeface="+mn-lt"/>
                <a:ea typeface="+mn-ea"/>
                <a:cs typeface="+mn-cs"/>
              </a:rPr>
              <a:t>Elimination</a:t>
            </a:r>
            <a:endParaRPr kumimoji="1" lang="en-US" altLang="zh-CN" dirty="0"/>
          </a:p>
          <a:p>
            <a:endParaRPr kumimoji="1" lang="zh-CN" altLang="en-US" dirty="0"/>
          </a:p>
        </p:txBody>
      </p:sp>
      <p:sp>
        <p:nvSpPr>
          <p:cNvPr id="4" name="灯片编号占位符 3"/>
          <p:cNvSpPr>
            <a:spLocks noGrp="1"/>
          </p:cNvSpPr>
          <p:nvPr>
            <p:ph type="sldNum" sz="quarter" idx="5"/>
          </p:nvPr>
        </p:nvSpPr>
        <p:spPr/>
        <p:txBody>
          <a:bodyPr/>
          <a:lstStyle/>
          <a:p>
            <a:fld id="{6E0D5545-95D4-489F-B8ED-7EAFA774B567}" type="slidenum">
              <a:rPr lang="zh-CN" altLang="en-US" smtClean="0"/>
              <a:t>23</a:t>
            </a:fld>
            <a:endParaRPr lang="zh-CN" altLang="en-US"/>
          </a:p>
        </p:txBody>
      </p:sp>
    </p:spTree>
    <p:extLst>
      <p:ext uri="{BB962C8B-B14F-4D97-AF65-F5344CB8AC3E}">
        <p14:creationId xmlns:p14="http://schemas.microsoft.com/office/powerpoint/2010/main" val="83042107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zh-CN" altLang="en" dirty="0"/>
              <a:t>首先是</a:t>
            </a:r>
            <a:r>
              <a:rPr kumimoji="1" lang="en-US" altLang="zh-CN" dirty="0"/>
              <a:t>filtered</a:t>
            </a:r>
            <a:r>
              <a:rPr kumimoji="1" lang="zh-CN" altLang="en-US" dirty="0"/>
              <a:t> </a:t>
            </a:r>
            <a:r>
              <a:rPr kumimoji="1" lang="en-US" altLang="zh-CN" dirty="0"/>
              <a:t>index</a:t>
            </a:r>
            <a:r>
              <a:rPr kumimoji="1" lang="zh-CN" altLang="en-US" dirty="0"/>
              <a:t> </a:t>
            </a:r>
            <a:r>
              <a:rPr kumimoji="1" lang="en-US" altLang="zh-CN" dirty="0"/>
              <a:t>scanning</a:t>
            </a:r>
            <a:r>
              <a:rPr kumimoji="1" lang="zh-CN" altLang="en-US" dirty="0"/>
              <a:t>利用了图的分布式表示方法中边</a:t>
            </a:r>
            <a:r>
              <a:rPr kumimoji="1" lang="en-US" altLang="zh-CN" dirty="0"/>
              <a:t>RDD</a:t>
            </a:r>
            <a:r>
              <a:rPr kumimoji="1" lang="zh-CN" altLang="en-US" dirty="0"/>
              <a:t>里的</a:t>
            </a:r>
            <a:r>
              <a:rPr kumimoji="1" lang="en-US" altLang="zh-CN" dirty="0"/>
              <a:t>CSR</a:t>
            </a:r>
          </a:p>
          <a:p>
            <a:r>
              <a:rPr kumimoji="1" lang="en" altLang="zh-CN" dirty="0" err="1"/>
              <a:t>mrTriplets</a:t>
            </a:r>
            <a:r>
              <a:rPr kumimoji="1" lang="zh-CN" altLang="en-US" dirty="0"/>
              <a:t>操作的第一阶段就是通过扫描三元组视图，然后把用户定义的</a:t>
            </a:r>
            <a:r>
              <a:rPr kumimoji="1" lang="en" altLang="zh-CN" dirty="0"/>
              <a:t>map </a:t>
            </a:r>
            <a:r>
              <a:rPr kumimoji="1" lang="zh-CN" altLang="en-US" dirty="0"/>
              <a:t>函数应用到每个三元组中。然而随着迭代算法的进行，大多数顶点已经收敛。</a:t>
            </a:r>
            <a:r>
              <a:rPr kumimoji="1" lang="en" altLang="zh-CN" dirty="0"/>
              <a:t>Map function</a:t>
            </a:r>
            <a:r>
              <a:rPr kumimoji="1" lang="zh-CN" altLang="en-US" dirty="0"/>
              <a:t>只需要操作那些</a:t>
            </a:r>
            <a:r>
              <a:rPr kumimoji="1" lang="zh-CN" altLang="en-US" b="1" dirty="0"/>
              <a:t>活跃顶点</a:t>
            </a:r>
            <a:r>
              <a:rPr kumimoji="1" lang="zh-CN" altLang="en-US" dirty="0"/>
              <a:t>的三元组视图。直接顺序扫描所有的索引将会变得很浪费。</a:t>
            </a:r>
          </a:p>
          <a:p>
            <a:r>
              <a:rPr kumimoji="1" lang="zh-CN" altLang="en-US" dirty="0"/>
              <a:t>        为了解决这个问题 ，</a:t>
            </a:r>
            <a:r>
              <a:rPr kumimoji="1" lang="en" altLang="zh-CN" dirty="0" err="1"/>
              <a:t>GraphX</a:t>
            </a:r>
            <a:r>
              <a:rPr kumimoji="1" lang="zh-CN" altLang="en-US" dirty="0"/>
              <a:t>提出了</a:t>
            </a:r>
            <a:r>
              <a:rPr kumimoji="1" lang="en" altLang="zh-CN" dirty="0"/>
              <a:t>Index Scanning</a:t>
            </a:r>
            <a:r>
              <a:rPr kumimoji="1" lang="zh-CN" altLang="en" dirty="0"/>
              <a:t>索引</a:t>
            </a:r>
            <a:r>
              <a:rPr kumimoji="1" lang="zh-CN" altLang="en-US" dirty="0"/>
              <a:t>扫描。应用程序通过使用</a:t>
            </a:r>
            <a:r>
              <a:rPr kumimoji="1" lang="en" altLang="zh-CN" dirty="0"/>
              <a:t>subgraph</a:t>
            </a:r>
            <a:r>
              <a:rPr kumimoji="1" lang="zh-CN" altLang="en-US" dirty="0"/>
              <a:t>运算符来表示当前图的活跃顶点。活跃顶点通过路由表被发送给送</a:t>
            </a:r>
            <a:r>
              <a:rPr kumimoji="1" lang="zh-CN" altLang="en" dirty="0"/>
              <a:t>边</a:t>
            </a:r>
            <a:r>
              <a:rPr kumimoji="1" lang="zh-CN" altLang="en-US" dirty="0"/>
              <a:t>分区，前面提到</a:t>
            </a:r>
            <a:r>
              <a:rPr lang="zh-CN" altLang="en-US" sz="1200" b="0" i="0" kern="1200" dirty="0">
                <a:solidFill>
                  <a:schemeClr val="tx1"/>
                </a:solidFill>
                <a:effectLst/>
                <a:latin typeface="+mn-lt"/>
                <a:ea typeface="+mn-ea"/>
                <a:cs typeface="+mn-cs"/>
              </a:rPr>
              <a:t>边表使用了一种叫做</a:t>
            </a:r>
            <a:r>
              <a:rPr lang="en-US" altLang="zh-CN" sz="1200" b="0" i="0" kern="1200" dirty="0">
                <a:solidFill>
                  <a:schemeClr val="tx1"/>
                </a:solidFill>
                <a:effectLst/>
                <a:latin typeface="+mn-lt"/>
                <a:ea typeface="+mn-ea"/>
                <a:cs typeface="+mn-cs"/>
              </a:rPr>
              <a:t>CSR</a:t>
            </a:r>
            <a:r>
              <a:rPr lang="zh-CN" altLang="en-US" sz="1200" b="0" i="0" kern="1200" dirty="0">
                <a:solidFill>
                  <a:schemeClr val="tx1"/>
                </a:solidFill>
                <a:effectLst/>
                <a:latin typeface="+mn-lt"/>
                <a:ea typeface="+mn-ea"/>
                <a:cs typeface="+mn-cs"/>
              </a:rPr>
              <a:t>的表示方法将边根据源顶点的</a:t>
            </a:r>
            <a:r>
              <a:rPr lang="en-US" altLang="zh-CN" sz="1200" b="0" i="0" kern="1200" dirty="0">
                <a:solidFill>
                  <a:schemeClr val="tx1"/>
                </a:solidFill>
                <a:effectLst/>
                <a:latin typeface="+mn-lt"/>
                <a:ea typeface="+mn-ea"/>
                <a:cs typeface="+mn-cs"/>
              </a:rPr>
              <a:t>id</a:t>
            </a:r>
            <a:r>
              <a:rPr lang="zh-CN" altLang="en-US" sz="1200" b="0" i="0" kern="1200" dirty="0">
                <a:solidFill>
                  <a:schemeClr val="tx1"/>
                </a:solidFill>
                <a:effectLst/>
                <a:latin typeface="+mn-lt"/>
                <a:ea typeface="+mn-ea"/>
                <a:cs typeface="+mn-cs"/>
              </a:rPr>
              <a:t>分类，</a:t>
            </a:r>
            <a:r>
              <a:rPr kumimoji="1" lang="zh-CN" altLang="en-US" sz="1200" b="0" i="0" kern="1200" dirty="0">
                <a:solidFill>
                  <a:schemeClr val="tx1"/>
                </a:solidFill>
                <a:effectLst/>
                <a:latin typeface="+mn-lt"/>
                <a:ea typeface="+mn-ea"/>
                <a:cs typeface="+mn-cs"/>
              </a:rPr>
              <a:t>活跃顶点</a:t>
            </a:r>
            <a:r>
              <a:rPr kumimoji="1" lang="zh-CN" altLang="en-US" dirty="0"/>
              <a:t>可以</a:t>
            </a:r>
            <a:r>
              <a:rPr kumimoji="1" lang="en" altLang="zh-CN" dirty="0"/>
              <a:t>CSR</a:t>
            </a:r>
            <a:r>
              <a:rPr kumimoji="1" lang="zh-CN" altLang="en-US" dirty="0"/>
              <a:t>索引来快速查找到相应的边</a:t>
            </a:r>
            <a:r>
              <a:rPr kumimoji="1" lang="zh-CN" altLang="en" dirty="0"/>
              <a:t>。</a:t>
            </a:r>
            <a:endParaRPr kumimoji="1" lang="zh-CN" altLang="en-US" dirty="0"/>
          </a:p>
        </p:txBody>
      </p:sp>
      <p:sp>
        <p:nvSpPr>
          <p:cNvPr id="4" name="灯片编号占位符 3"/>
          <p:cNvSpPr>
            <a:spLocks noGrp="1"/>
          </p:cNvSpPr>
          <p:nvPr>
            <p:ph type="sldNum" sz="quarter" idx="5"/>
          </p:nvPr>
        </p:nvSpPr>
        <p:spPr/>
        <p:txBody>
          <a:bodyPr/>
          <a:lstStyle/>
          <a:p>
            <a:fld id="{6E0D5545-95D4-489F-B8ED-7EAFA774B567}" type="slidenum">
              <a:rPr lang="zh-CN" altLang="en-US" smtClean="0"/>
              <a:t>24</a:t>
            </a:fld>
            <a:endParaRPr lang="zh-CN" altLang="en-US"/>
          </a:p>
        </p:txBody>
      </p:sp>
    </p:spTree>
    <p:extLst>
      <p:ext uri="{BB962C8B-B14F-4D97-AF65-F5344CB8AC3E}">
        <p14:creationId xmlns:p14="http://schemas.microsoft.com/office/powerpoint/2010/main" val="47812608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zh-CN" altLang="en-US" dirty="0"/>
              <a:t>这张图说明了</a:t>
            </a:r>
            <a:r>
              <a:rPr kumimoji="1" lang="en" altLang="zh-CN" dirty="0"/>
              <a:t>PageRank</a:t>
            </a:r>
            <a:r>
              <a:rPr kumimoji="1" lang="zh-CN" altLang="en-US" dirty="0"/>
              <a:t>和互联的组件中索引扫描的优点。蓝线和绿线指的是</a:t>
            </a:r>
            <a:r>
              <a:rPr kumimoji="1" lang="en-US" altLang="zh-CN" dirty="0" err="1"/>
              <a:t>pagerank</a:t>
            </a:r>
            <a:r>
              <a:rPr kumimoji="1" lang="zh-CN" altLang="en-US" dirty="0"/>
              <a:t>分别使用顺序扫描和索引扫描的运行时长，红色和黄色代表互联组件使用顺序扫描和索引扫描的运行时长。 索引扫描对</a:t>
            </a:r>
            <a:r>
              <a:rPr kumimoji="1" lang="en" altLang="zh-CN" dirty="0"/>
              <a:t>PageRank</a:t>
            </a:r>
            <a:r>
              <a:rPr kumimoji="1" lang="zh-CN" altLang="en-US" dirty="0"/>
              <a:t>的运行改进较小，而对互联组件的运行显着改进，这是因为即使到了第</a:t>
            </a:r>
            <a:r>
              <a:rPr kumimoji="1" lang="en-US" altLang="zh-CN" dirty="0"/>
              <a:t>15</a:t>
            </a:r>
            <a:r>
              <a:rPr kumimoji="1" lang="zh-CN" altLang="en-US" dirty="0"/>
              <a:t>次迭代，</a:t>
            </a:r>
            <a:r>
              <a:rPr kumimoji="1" lang="en-US" altLang="zh-CN" dirty="0"/>
              <a:t>page</a:t>
            </a:r>
            <a:r>
              <a:rPr kumimoji="1" lang="zh-CN" altLang="en-US" dirty="0"/>
              <a:t> </a:t>
            </a:r>
            <a:r>
              <a:rPr kumimoji="1" lang="en-US" altLang="zh-CN" dirty="0"/>
              <a:t>rank</a:t>
            </a:r>
            <a:r>
              <a:rPr kumimoji="1" lang="zh-CN" altLang="en-US" dirty="0"/>
              <a:t>的</a:t>
            </a:r>
            <a:r>
              <a:rPr kumimoji="1" lang="en-US" altLang="zh-CN" dirty="0"/>
              <a:t>active</a:t>
            </a:r>
            <a:r>
              <a:rPr kumimoji="1" lang="zh-CN" altLang="en-US" dirty="0"/>
              <a:t> </a:t>
            </a:r>
            <a:r>
              <a:rPr kumimoji="1" lang="en-US" altLang="zh-CN" dirty="0"/>
              <a:t>set</a:t>
            </a:r>
            <a:r>
              <a:rPr kumimoji="1" lang="zh-CN" altLang="en-US" dirty="0"/>
              <a:t>还是很大。 在连接组件的初始迭代中，由于大多数顶点处于</a:t>
            </a:r>
            <a:r>
              <a:rPr kumimoji="1" lang="en-US" altLang="zh-CN" dirty="0"/>
              <a:t>active</a:t>
            </a:r>
            <a:r>
              <a:rPr kumimoji="1" lang="zh-CN" altLang="en-US" dirty="0"/>
              <a:t>状态时，顺序扫描会稍快一些，因为它不需要额外搜索索引。</a:t>
            </a:r>
          </a:p>
        </p:txBody>
      </p:sp>
      <p:sp>
        <p:nvSpPr>
          <p:cNvPr id="4" name="灯片编号占位符 3"/>
          <p:cNvSpPr>
            <a:spLocks noGrp="1"/>
          </p:cNvSpPr>
          <p:nvPr>
            <p:ph type="sldNum" sz="quarter" idx="5"/>
          </p:nvPr>
        </p:nvSpPr>
        <p:spPr/>
        <p:txBody>
          <a:bodyPr/>
          <a:lstStyle/>
          <a:p>
            <a:fld id="{6E0D5545-95D4-489F-B8ED-7EAFA774B567}" type="slidenum">
              <a:rPr lang="zh-CN" altLang="en-US" smtClean="0"/>
              <a:t>25</a:t>
            </a:fld>
            <a:endParaRPr lang="zh-CN" altLang="en-US"/>
          </a:p>
        </p:txBody>
      </p:sp>
    </p:spTree>
    <p:extLst>
      <p:ext uri="{BB962C8B-B14F-4D97-AF65-F5344CB8AC3E}">
        <p14:creationId xmlns:p14="http://schemas.microsoft.com/office/powerpoint/2010/main" val="389858015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zh-CN" altLang="en-US" dirty="0"/>
              <a:t>另一个对</a:t>
            </a:r>
            <a:r>
              <a:rPr kumimoji="1" lang="en-US" altLang="zh-CN" dirty="0" err="1"/>
              <a:t>mrtriplets</a:t>
            </a:r>
            <a:r>
              <a:rPr kumimoji="1" lang="zh-CN" altLang="en-US" dirty="0"/>
              <a:t>的优化策略是</a:t>
            </a:r>
            <a:r>
              <a:rPr kumimoji="1" lang="en-US" altLang="zh-CN" dirty="0"/>
              <a:t>join</a:t>
            </a:r>
            <a:r>
              <a:rPr kumimoji="1" lang="zh-CN" altLang="en-US" dirty="0"/>
              <a:t> </a:t>
            </a:r>
            <a:r>
              <a:rPr kumimoji="1" lang="en-US" altLang="zh-CN" dirty="0"/>
              <a:t>elimination</a:t>
            </a:r>
            <a:r>
              <a:rPr kumimoji="1" lang="zh-CN" altLang="en-US" dirty="0"/>
              <a:t>。对于</a:t>
            </a:r>
            <a:r>
              <a:rPr kumimoji="1" lang="en" altLang="zh-CN" dirty="0"/>
              <a:t>triplets</a:t>
            </a:r>
            <a:r>
              <a:rPr kumimoji="1" lang="zh-CN" altLang="en-US" dirty="0"/>
              <a:t>三元组视图的某些操作符来说，可能只访问了有限甚至根本没访问过顶点属性。那么对于</a:t>
            </a:r>
            <a:r>
              <a:rPr kumimoji="1" lang="en" altLang="zh-CN" dirty="0"/>
              <a:t>triplets</a:t>
            </a:r>
            <a:r>
              <a:rPr kumimoji="1" lang="zh-CN" altLang="en-US" dirty="0"/>
              <a:t>三元组视图来说，会造成一部分资源浪费，因为</a:t>
            </a:r>
            <a:r>
              <a:rPr kumimoji="1" lang="en-US" altLang="zh-CN" dirty="0"/>
              <a:t>triplets</a:t>
            </a:r>
            <a:r>
              <a:rPr kumimoji="1" lang="zh-CN" altLang="en-US" dirty="0"/>
              <a:t> </a:t>
            </a:r>
            <a:r>
              <a:rPr kumimoji="1" lang="en-US" altLang="zh-CN" dirty="0"/>
              <a:t>view</a:t>
            </a:r>
            <a:r>
              <a:rPr kumimoji="1" lang="zh-CN" altLang="en-US" dirty="0"/>
              <a:t>包含了所有边的源顶点属性和目标顶点属性。</a:t>
            </a:r>
            <a:endParaRPr kumimoji="1" lang="en-US" altLang="zh-CN" dirty="0"/>
          </a:p>
          <a:p>
            <a:r>
              <a:rPr lang="en" altLang="zh-CN" sz="1200" b="0" i="0" u="none" strike="noStrike" kern="1200" dirty="0" err="1">
                <a:solidFill>
                  <a:schemeClr val="tx1"/>
                </a:solidFill>
                <a:effectLst/>
                <a:latin typeface="+mn-lt"/>
                <a:ea typeface="+mn-ea"/>
                <a:cs typeface="+mn-cs"/>
              </a:rPr>
              <a:t>GraphX</a:t>
            </a:r>
            <a:r>
              <a:rPr lang="zh-CN" altLang="en" sz="1200" b="0" i="0" u="none" strike="noStrike" kern="1200" dirty="0">
                <a:solidFill>
                  <a:schemeClr val="tx1"/>
                </a:solidFill>
                <a:effectLst/>
                <a:latin typeface="+mn-lt"/>
                <a:ea typeface="+mn-ea"/>
                <a:cs typeface="+mn-cs"/>
              </a:rPr>
              <a:t>的</a:t>
            </a:r>
            <a:r>
              <a:rPr lang="zh-CN" altLang="en-US" sz="1200" b="0" i="0" u="none" strike="noStrike" kern="1200" dirty="0">
                <a:solidFill>
                  <a:schemeClr val="tx1"/>
                </a:solidFill>
                <a:effectLst/>
                <a:latin typeface="+mn-lt"/>
                <a:ea typeface="+mn-ea"/>
                <a:cs typeface="+mn-cs"/>
              </a:rPr>
              <a:t>优化是使用</a:t>
            </a:r>
            <a:r>
              <a:rPr lang="en" altLang="zh-CN" sz="1200" b="0" i="0" u="none" strike="noStrike" kern="1200" dirty="0">
                <a:solidFill>
                  <a:schemeClr val="tx1"/>
                </a:solidFill>
                <a:effectLst/>
                <a:latin typeface="+mn-lt"/>
                <a:ea typeface="+mn-ea"/>
                <a:cs typeface="+mn-cs"/>
              </a:rPr>
              <a:t>JVM</a:t>
            </a:r>
            <a:r>
              <a:rPr lang="zh-CN" altLang="en-US" sz="1200" b="0" i="0" u="none" strike="noStrike" kern="1200" dirty="0">
                <a:solidFill>
                  <a:schemeClr val="tx1"/>
                </a:solidFill>
                <a:effectLst/>
                <a:latin typeface="+mn-lt"/>
                <a:ea typeface="+mn-ea"/>
                <a:cs typeface="+mn-cs"/>
              </a:rPr>
              <a:t>字节码分析器在运行时检查用户定义的函数，并确定是否引用源或目标顶点属性。如果只引用一个属性，并且三元组视图尚未实现，则</a:t>
            </a:r>
            <a:r>
              <a:rPr lang="en" altLang="zh-CN" sz="1200" b="0" i="0" u="none" strike="noStrike" kern="1200" dirty="0" err="1">
                <a:solidFill>
                  <a:schemeClr val="tx1"/>
                </a:solidFill>
                <a:effectLst/>
                <a:latin typeface="+mn-lt"/>
                <a:ea typeface="+mn-ea"/>
                <a:cs typeface="+mn-cs"/>
              </a:rPr>
              <a:t>GraphX</a:t>
            </a:r>
            <a:r>
              <a:rPr lang="zh-CN" altLang="en-US" sz="1200" b="0" i="0" u="none" strike="noStrike" kern="1200" dirty="0">
                <a:solidFill>
                  <a:schemeClr val="tx1"/>
                </a:solidFill>
                <a:effectLst/>
                <a:latin typeface="+mn-lt"/>
                <a:ea typeface="+mn-ea"/>
                <a:cs typeface="+mn-cs"/>
              </a:rPr>
              <a:t>自动重写生成的查询计划 三联视图从三联加入到双向联接。 如果没有引用顶点属性，则</a:t>
            </a:r>
            <a:r>
              <a:rPr lang="en" altLang="zh-CN" sz="1200" b="0" i="0" u="none" strike="noStrike" kern="1200" dirty="0" err="1">
                <a:solidFill>
                  <a:schemeClr val="tx1"/>
                </a:solidFill>
                <a:effectLst/>
                <a:latin typeface="+mn-lt"/>
                <a:ea typeface="+mn-ea"/>
                <a:cs typeface="+mn-cs"/>
              </a:rPr>
              <a:t>GraphX</a:t>
            </a:r>
            <a:r>
              <a:rPr lang="zh-CN" altLang="en-US" sz="1200" b="0" i="0" u="none" strike="noStrike" kern="1200" dirty="0">
                <a:solidFill>
                  <a:schemeClr val="tx1"/>
                </a:solidFill>
                <a:effectLst/>
                <a:latin typeface="+mn-lt"/>
                <a:ea typeface="+mn-ea"/>
                <a:cs typeface="+mn-cs"/>
              </a:rPr>
              <a:t>完全消除</a:t>
            </a:r>
            <a:r>
              <a:rPr lang="en-US" altLang="zh-CN" sz="1200" b="0" i="0" u="none" strike="noStrike" kern="1200" dirty="0">
                <a:solidFill>
                  <a:schemeClr val="tx1"/>
                </a:solidFill>
                <a:effectLst/>
                <a:latin typeface="+mn-lt"/>
                <a:ea typeface="+mn-ea"/>
                <a:cs typeface="+mn-cs"/>
              </a:rPr>
              <a:t>triplets</a:t>
            </a:r>
            <a:r>
              <a:rPr lang="zh-CN" altLang="en-US" sz="1200" b="0" i="0" u="none" strike="noStrike" kern="1200" dirty="0">
                <a:solidFill>
                  <a:schemeClr val="tx1"/>
                </a:solidFill>
                <a:effectLst/>
                <a:latin typeface="+mn-lt"/>
                <a:ea typeface="+mn-ea"/>
                <a:cs typeface="+mn-cs"/>
              </a:rPr>
              <a:t>构建时的</a:t>
            </a:r>
            <a:r>
              <a:rPr lang="en-US" altLang="zh-CN" sz="1200" b="0" i="0" u="none" strike="noStrike" kern="1200" dirty="0">
                <a:solidFill>
                  <a:schemeClr val="tx1"/>
                </a:solidFill>
                <a:effectLst/>
                <a:latin typeface="+mn-lt"/>
                <a:ea typeface="+mn-ea"/>
                <a:cs typeface="+mn-cs"/>
              </a:rPr>
              <a:t>join</a:t>
            </a:r>
            <a:r>
              <a:rPr lang="zh-CN" altLang="en-US" sz="1200" b="0" i="0" u="none" strike="noStrike" kern="1200" dirty="0">
                <a:solidFill>
                  <a:schemeClr val="tx1"/>
                </a:solidFill>
                <a:effectLst/>
                <a:latin typeface="+mn-lt"/>
                <a:ea typeface="+mn-ea"/>
                <a:cs typeface="+mn-cs"/>
              </a:rPr>
              <a:t>操作</a:t>
            </a:r>
            <a:endParaRPr kumimoji="1" lang="zh-CN" altLang="en-US" dirty="0"/>
          </a:p>
        </p:txBody>
      </p:sp>
      <p:sp>
        <p:nvSpPr>
          <p:cNvPr id="4" name="灯片编号占位符 3"/>
          <p:cNvSpPr>
            <a:spLocks noGrp="1"/>
          </p:cNvSpPr>
          <p:nvPr>
            <p:ph type="sldNum" sz="quarter" idx="5"/>
          </p:nvPr>
        </p:nvSpPr>
        <p:spPr/>
        <p:txBody>
          <a:bodyPr/>
          <a:lstStyle/>
          <a:p>
            <a:fld id="{6E0D5545-95D4-489F-B8ED-7EAFA774B567}" type="slidenum">
              <a:rPr lang="zh-CN" altLang="en-US" smtClean="0"/>
              <a:t>26</a:t>
            </a:fld>
            <a:endParaRPr lang="zh-CN" altLang="en-US"/>
          </a:p>
        </p:txBody>
      </p:sp>
    </p:spTree>
    <p:extLst>
      <p:ext uri="{BB962C8B-B14F-4D97-AF65-F5344CB8AC3E}">
        <p14:creationId xmlns:p14="http://schemas.microsoft.com/office/powerpoint/2010/main" val="131072864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rtl="0"/>
            <a:r>
              <a:rPr lang="zh-CN" altLang="en-US" sz="1200" kern="1200" dirty="0">
                <a:solidFill>
                  <a:schemeClr val="tx1"/>
                </a:solidFill>
                <a:effectLst/>
                <a:latin typeface="+mn-lt"/>
                <a:ea typeface="+mn-ea"/>
                <a:cs typeface="+mn-cs"/>
              </a:rPr>
              <a:t>这张图的实验在</a:t>
            </a:r>
            <a:r>
              <a:rPr lang="en" altLang="zh-CN" sz="1200" kern="1200" dirty="0">
                <a:solidFill>
                  <a:schemeClr val="tx1"/>
                </a:solidFill>
                <a:effectLst/>
                <a:latin typeface="+mn-lt"/>
                <a:ea typeface="+mn-ea"/>
                <a:cs typeface="+mn-cs"/>
              </a:rPr>
              <a:t>Twitter</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follower</a:t>
            </a:r>
            <a:r>
              <a:rPr lang="zh-CN" altLang="en-US" sz="1200" kern="1200" dirty="0">
                <a:solidFill>
                  <a:schemeClr val="tx1"/>
                </a:solidFill>
                <a:effectLst/>
                <a:latin typeface="+mn-lt"/>
                <a:ea typeface="+mn-ea"/>
                <a:cs typeface="+mn-cs"/>
              </a:rPr>
              <a:t>图上运行</a:t>
            </a:r>
            <a:r>
              <a:rPr lang="en-US" altLang="zh-CN" sz="1200" kern="1200" dirty="0" err="1">
                <a:solidFill>
                  <a:schemeClr val="tx1"/>
                </a:solidFill>
                <a:effectLst/>
                <a:latin typeface="+mn-lt"/>
                <a:ea typeface="+mn-ea"/>
                <a:cs typeface="+mn-cs"/>
              </a:rPr>
              <a:t>pagerank</a:t>
            </a:r>
            <a:r>
              <a:rPr lang="zh-CN" altLang="en-US" sz="1200" kern="1200" dirty="0">
                <a:solidFill>
                  <a:schemeClr val="tx1"/>
                </a:solidFill>
                <a:effectLst/>
                <a:latin typeface="+mn-lt"/>
                <a:ea typeface="+mn-ea"/>
                <a:cs typeface="+mn-cs"/>
              </a:rPr>
              <a:t>，显示了</a:t>
            </a:r>
            <a:r>
              <a:rPr lang="en-US" altLang="zh-CN" sz="1200" kern="1200" dirty="0">
                <a:solidFill>
                  <a:schemeClr val="tx1"/>
                </a:solidFill>
                <a:effectLst/>
                <a:latin typeface="+mn-lt"/>
                <a:ea typeface="+mn-ea"/>
                <a:cs typeface="+mn-cs"/>
              </a:rPr>
              <a:t>join</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elimination</a:t>
            </a:r>
            <a:r>
              <a:rPr lang="zh-CN" altLang="en-US" sz="1200" kern="1200" dirty="0">
                <a:solidFill>
                  <a:schemeClr val="tx1"/>
                </a:solidFill>
                <a:effectLst/>
                <a:latin typeface="+mn-lt"/>
                <a:ea typeface="+mn-ea"/>
                <a:cs typeface="+mn-cs"/>
              </a:rPr>
              <a:t>对程序运行的通信和运行时的影响。 我们看到</a:t>
            </a:r>
            <a:r>
              <a:rPr lang="en-US" altLang="zh-CN" sz="1200" kern="1200" dirty="0">
                <a:solidFill>
                  <a:schemeClr val="tx1"/>
                </a:solidFill>
                <a:effectLst/>
                <a:latin typeface="+mn-lt"/>
                <a:ea typeface="+mn-ea"/>
                <a:cs typeface="+mn-cs"/>
              </a:rPr>
              <a:t>join</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elimination</a:t>
            </a:r>
            <a:r>
              <a:rPr lang="zh-CN" altLang="en-US" sz="1200" kern="1200" dirty="0">
                <a:solidFill>
                  <a:schemeClr val="tx1"/>
                </a:solidFill>
                <a:effectLst/>
                <a:latin typeface="+mn-lt"/>
                <a:ea typeface="+mn-ea"/>
                <a:cs typeface="+mn-cs"/>
              </a:rPr>
              <a:t>将传输的数据量减少了一半，从而大大减少了总体运行时间。 </a:t>
            </a:r>
            <a:endParaRPr lang="en-US" altLang="zh-CN" sz="1200" kern="1200" dirty="0">
              <a:solidFill>
                <a:schemeClr val="tx1"/>
              </a:solidFill>
              <a:effectLst/>
              <a:latin typeface="+mn-lt"/>
              <a:ea typeface="+mn-ea"/>
              <a:cs typeface="+mn-cs"/>
            </a:endParaRPr>
          </a:p>
          <a:p>
            <a:endParaRPr kumimoji="1" lang="zh-CN" altLang="en-US" dirty="0"/>
          </a:p>
        </p:txBody>
      </p:sp>
      <p:sp>
        <p:nvSpPr>
          <p:cNvPr id="4" name="灯片编号占位符 3"/>
          <p:cNvSpPr>
            <a:spLocks noGrp="1"/>
          </p:cNvSpPr>
          <p:nvPr>
            <p:ph type="sldNum" sz="quarter" idx="5"/>
          </p:nvPr>
        </p:nvSpPr>
        <p:spPr/>
        <p:txBody>
          <a:bodyPr/>
          <a:lstStyle/>
          <a:p>
            <a:fld id="{6E0D5545-95D4-489F-B8ED-7EAFA774B567}" type="slidenum">
              <a:rPr lang="zh-CN" altLang="en-US" smtClean="0"/>
              <a:t>27</a:t>
            </a:fld>
            <a:endParaRPr lang="zh-CN" altLang="en-US"/>
          </a:p>
        </p:txBody>
      </p:sp>
    </p:spTree>
    <p:extLst>
      <p:ext uri="{BB962C8B-B14F-4D97-AF65-F5344CB8AC3E}">
        <p14:creationId xmlns:p14="http://schemas.microsoft.com/office/powerpoint/2010/main" val="116781624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GraphX</a:t>
            </a:r>
            <a:r>
              <a:rPr lang="zh-CN" altLang="en-US" dirty="0"/>
              <a:t>的测试主要是为了证明在现有的分布式数据流框架实现图计算同样可以达到与专用分布式图计算框架等同的性能。</a:t>
            </a:r>
            <a:r>
              <a:rPr lang="en-US" altLang="zh-CN" dirty="0"/>
              <a:t>GraphX</a:t>
            </a:r>
            <a:r>
              <a:rPr lang="zh-CN" altLang="en-US" dirty="0"/>
              <a:t>的测试在拥有</a:t>
            </a:r>
            <a:r>
              <a:rPr lang="en-US" altLang="zh-CN" dirty="0"/>
              <a:t>16</a:t>
            </a:r>
            <a:r>
              <a:rPr lang="zh-CN" altLang="en-US" dirty="0"/>
              <a:t>个节点的亚马逊</a:t>
            </a:r>
            <a:r>
              <a:rPr lang="en-US" altLang="zh-CN" dirty="0"/>
              <a:t>EC2</a:t>
            </a:r>
            <a:r>
              <a:rPr lang="zh-CN" altLang="en-US" dirty="0"/>
              <a:t>集群中开展，每个节点包括</a:t>
            </a:r>
            <a:r>
              <a:rPr lang="en-US" altLang="zh-CN" dirty="0"/>
              <a:t>8</a:t>
            </a:r>
            <a:r>
              <a:rPr lang="zh-CN" altLang="en-US" dirty="0"/>
              <a:t>个</a:t>
            </a:r>
            <a:r>
              <a:rPr lang="en-US" altLang="zh-CN" dirty="0"/>
              <a:t>vCPU</a:t>
            </a:r>
            <a:r>
              <a:rPr lang="zh-CN" altLang="en-US" dirty="0"/>
              <a:t>和</a:t>
            </a:r>
            <a:r>
              <a:rPr lang="en-US" altLang="zh-CN" dirty="0"/>
              <a:t>68G</a:t>
            </a:r>
            <a:r>
              <a:rPr lang="zh-CN" altLang="en-US" dirty="0"/>
              <a:t>内存。</a:t>
            </a:r>
            <a:r>
              <a:rPr lang="en-US" altLang="zh-CN" dirty="0"/>
              <a:t>GraphX</a:t>
            </a:r>
            <a:r>
              <a:rPr lang="zh-CN" altLang="en-US" dirty="0"/>
              <a:t>的比较对象包括原生</a:t>
            </a:r>
            <a:r>
              <a:rPr lang="en-US" altLang="zh-CN" dirty="0"/>
              <a:t>Spark</a:t>
            </a:r>
            <a:r>
              <a:rPr lang="zh-CN" altLang="en-US" dirty="0"/>
              <a:t>，</a:t>
            </a:r>
            <a:r>
              <a:rPr lang="en-US" altLang="zh-CN" dirty="0" err="1"/>
              <a:t>Giraph</a:t>
            </a:r>
            <a:r>
              <a:rPr lang="zh-CN" altLang="en-US" dirty="0"/>
              <a:t>和</a:t>
            </a:r>
            <a:r>
              <a:rPr lang="en-US" altLang="zh-CN" dirty="0" err="1"/>
              <a:t>GraphLab</a:t>
            </a:r>
            <a:r>
              <a:rPr lang="zh-CN" altLang="en-US" dirty="0"/>
              <a:t>。鉴于</a:t>
            </a:r>
            <a:r>
              <a:rPr lang="en-US" altLang="zh-CN" dirty="0"/>
              <a:t>GraphLab</a:t>
            </a:r>
            <a:r>
              <a:rPr lang="zh-CN" altLang="en-US" dirty="0"/>
              <a:t>是基于</a:t>
            </a:r>
            <a:r>
              <a:rPr lang="en-US" altLang="zh-CN" dirty="0"/>
              <a:t>C++</a:t>
            </a:r>
            <a:r>
              <a:rPr lang="zh-CN" altLang="en-US" dirty="0"/>
              <a:t>实现的，因此理论上来说会比别的分布式图计算框架快。</a:t>
            </a:r>
            <a:r>
              <a:rPr lang="en-US" altLang="zh-CN" dirty="0"/>
              <a:t>GraphLab</a:t>
            </a:r>
            <a:r>
              <a:rPr lang="zh-CN" altLang="en-US" dirty="0"/>
              <a:t>中位于同一个物理节点的机器是通过共享数据结构进行通信的，而其余分布式计算框架则不是，引入了序列化的开销，因此他们在运行</a:t>
            </a:r>
            <a:r>
              <a:rPr lang="en-US" altLang="zh-CN" dirty="0"/>
              <a:t>GraphLab</a:t>
            </a:r>
            <a:r>
              <a:rPr lang="zh-CN" altLang="en-US" dirty="0"/>
              <a:t>时强制不同的</a:t>
            </a:r>
            <a:r>
              <a:rPr lang="en-US" altLang="zh-CN" dirty="0"/>
              <a:t>worker</a:t>
            </a:r>
            <a:r>
              <a:rPr lang="zh-CN" altLang="en-US" dirty="0"/>
              <a:t>处于不同的进程中，从而减少序列化开销带来的影响。作者认为</a:t>
            </a:r>
            <a:r>
              <a:rPr lang="en-US" altLang="zh-CN" dirty="0"/>
              <a:t>shared data structure</a:t>
            </a:r>
            <a:r>
              <a:rPr lang="zh-CN" altLang="en-US" dirty="0"/>
              <a:t>增加了系统的复杂性，在某些时候禁用</a:t>
            </a:r>
            <a:r>
              <a:rPr lang="en-US" altLang="zh-CN" dirty="0"/>
              <a:t>shared data structure</a:t>
            </a:r>
            <a:r>
              <a:rPr lang="zh-CN" altLang="en-US" dirty="0"/>
              <a:t>反而能提升系统的性能。</a:t>
            </a:r>
            <a:endParaRPr lang="en-US" altLang="zh-CN" dirty="0"/>
          </a:p>
        </p:txBody>
      </p:sp>
      <p:sp>
        <p:nvSpPr>
          <p:cNvPr id="4" name="灯片编号占位符 3"/>
          <p:cNvSpPr>
            <a:spLocks noGrp="1"/>
          </p:cNvSpPr>
          <p:nvPr>
            <p:ph type="sldNum" sz="quarter" idx="5"/>
          </p:nvPr>
        </p:nvSpPr>
        <p:spPr/>
        <p:txBody>
          <a:bodyPr/>
          <a:lstStyle/>
          <a:p>
            <a:fld id="{6E0D5545-95D4-489F-B8ED-7EAFA774B567}" type="slidenum">
              <a:rPr lang="zh-CN" altLang="en-US" smtClean="0"/>
              <a:t>29</a:t>
            </a:fld>
            <a:endParaRPr lang="zh-CN" altLang="en-US"/>
          </a:p>
        </p:txBody>
      </p:sp>
    </p:spTree>
    <p:extLst>
      <p:ext uri="{BB962C8B-B14F-4D97-AF65-F5344CB8AC3E}">
        <p14:creationId xmlns:p14="http://schemas.microsoft.com/office/powerpoint/2010/main" val="143729188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对于每一个测试的系统，</a:t>
            </a:r>
            <a:r>
              <a:rPr lang="en-US" altLang="zh-CN" dirty="0"/>
              <a:t>GraphX</a:t>
            </a:r>
            <a:r>
              <a:rPr lang="zh-CN" altLang="en-US" dirty="0"/>
              <a:t>在两个数据集</a:t>
            </a:r>
            <a:r>
              <a:rPr lang="en-US" altLang="zh-CN" dirty="0"/>
              <a:t>Twitter-2010</a:t>
            </a:r>
            <a:r>
              <a:rPr lang="zh-CN" altLang="en-US" dirty="0"/>
              <a:t>和</a:t>
            </a:r>
            <a:r>
              <a:rPr lang="en-US" altLang="zh-CN" dirty="0"/>
              <a:t>uk-2007-05</a:t>
            </a:r>
            <a:r>
              <a:rPr lang="zh-CN" altLang="en-US" dirty="0"/>
              <a:t>上分别运行</a:t>
            </a:r>
            <a:r>
              <a:rPr lang="en-US" altLang="zh-CN" dirty="0"/>
              <a:t>PageRank</a:t>
            </a:r>
            <a:r>
              <a:rPr lang="zh-CN" altLang="en-US" dirty="0"/>
              <a:t>和</a:t>
            </a:r>
            <a:r>
              <a:rPr lang="en-US" altLang="zh-CN" dirty="0"/>
              <a:t>Connect Components</a:t>
            </a:r>
            <a:r>
              <a:rPr lang="zh-CN" altLang="en-US" dirty="0"/>
              <a:t>两种算法。对于</a:t>
            </a:r>
            <a:r>
              <a:rPr lang="en-US" altLang="zh-CN" dirty="0"/>
              <a:t>Giraph</a:t>
            </a:r>
            <a:r>
              <a:rPr lang="zh-CN" altLang="en-US" dirty="0"/>
              <a:t>和</a:t>
            </a:r>
            <a:r>
              <a:rPr lang="en-US" altLang="zh-CN" dirty="0"/>
              <a:t>GraphLab</a:t>
            </a:r>
            <a:r>
              <a:rPr lang="zh-CN" altLang="en-US" dirty="0"/>
              <a:t>而言，它们内部实现了这两种算法，这两个系统的数据分区也是通过各自系统内部定制的策略。而对于原生</a:t>
            </a:r>
            <a:r>
              <a:rPr lang="en-US" altLang="zh-CN" dirty="0"/>
              <a:t>Spark</a:t>
            </a:r>
            <a:r>
              <a:rPr lang="zh-CN" altLang="en-US" dirty="0"/>
              <a:t>，作者用现有的</a:t>
            </a:r>
            <a:r>
              <a:rPr lang="en-US" altLang="zh-CN" dirty="0"/>
              <a:t>operator</a:t>
            </a:r>
            <a:r>
              <a:rPr lang="zh-CN" altLang="en-US" dirty="0"/>
              <a:t>实现了这两种算法称为</a:t>
            </a:r>
            <a:r>
              <a:rPr lang="en-US" altLang="zh-CN" dirty="0"/>
              <a:t>Naïve Spark</a:t>
            </a:r>
            <a:r>
              <a:rPr lang="zh-CN" altLang="en-US" dirty="0"/>
              <a:t>。而后作者对其边数据分区进行优化，将边数据进行预分区减少边数据传输，称为</a:t>
            </a:r>
            <a:r>
              <a:rPr lang="en-US" altLang="zh-CN" dirty="0"/>
              <a:t>optimized spark</a:t>
            </a:r>
            <a:r>
              <a:rPr lang="zh-CN" altLang="en-US" dirty="0"/>
              <a:t>。对于</a:t>
            </a:r>
            <a:r>
              <a:rPr lang="en-US" altLang="zh-CN" dirty="0"/>
              <a:t>GraphX</a:t>
            </a:r>
            <a:r>
              <a:rPr lang="zh-CN" altLang="en-US" dirty="0"/>
              <a:t>，也采用两种不同的图分区策略，默认的分区策略是采用根据输入边的数据构造一个顶点分割策略使得在构建图时，边的传输数据最少。另一种就是采用随机顶点分割策略。称为</a:t>
            </a:r>
            <a:r>
              <a:rPr lang="en-US" altLang="zh-CN" dirty="0"/>
              <a:t>GraphX Rand</a:t>
            </a:r>
            <a:r>
              <a:rPr lang="zh-CN" altLang="en-US" dirty="0"/>
              <a:t>。</a:t>
            </a:r>
          </a:p>
          <a:p>
            <a:endParaRPr lang="zh-CN" altLang="en-US" dirty="0"/>
          </a:p>
        </p:txBody>
      </p:sp>
      <p:sp>
        <p:nvSpPr>
          <p:cNvPr id="4" name="灯片编号占位符 3"/>
          <p:cNvSpPr>
            <a:spLocks noGrp="1"/>
          </p:cNvSpPr>
          <p:nvPr>
            <p:ph type="sldNum" sz="quarter" idx="5"/>
          </p:nvPr>
        </p:nvSpPr>
        <p:spPr/>
        <p:txBody>
          <a:bodyPr/>
          <a:lstStyle/>
          <a:p>
            <a:fld id="{6E0D5545-95D4-489F-B8ED-7EAFA774B567}" type="slidenum">
              <a:rPr lang="zh-CN" altLang="en-US" smtClean="0"/>
              <a:t>30</a:t>
            </a:fld>
            <a:endParaRPr lang="zh-CN" altLang="en-US"/>
          </a:p>
        </p:txBody>
      </p:sp>
    </p:spTree>
    <p:extLst>
      <p:ext uri="{BB962C8B-B14F-4D97-AF65-F5344CB8AC3E}">
        <p14:creationId xmlns:p14="http://schemas.microsoft.com/office/powerpoint/2010/main" val="1665824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下面我们来看</a:t>
            </a:r>
            <a:r>
              <a:rPr lang="en-US" altLang="zh-CN" dirty="0"/>
              <a:t>GraphX</a:t>
            </a:r>
            <a:r>
              <a:rPr lang="zh-CN" altLang="en-US" dirty="0"/>
              <a:t>的性能如何。图</a:t>
            </a:r>
            <a:r>
              <a:rPr lang="en-US" altLang="zh-CN" dirty="0"/>
              <a:t>a</a:t>
            </a:r>
            <a:r>
              <a:rPr lang="zh-CN" altLang="en-US" dirty="0"/>
              <a:t>和图</a:t>
            </a:r>
            <a:r>
              <a:rPr lang="en-US" altLang="zh-CN" dirty="0"/>
              <a:t>c</a:t>
            </a:r>
            <a:r>
              <a:rPr lang="zh-CN" altLang="en-US" dirty="0"/>
              <a:t>分别展示了几个系统在两个</a:t>
            </a:r>
            <a:r>
              <a:rPr lang="en-US" altLang="zh-CN" dirty="0"/>
              <a:t>dataset</a:t>
            </a:r>
            <a:r>
              <a:rPr lang="zh-CN" altLang="en-US" dirty="0"/>
              <a:t>下运行</a:t>
            </a:r>
            <a:r>
              <a:rPr lang="en-US" altLang="zh-CN" dirty="0"/>
              <a:t>Connected Component</a:t>
            </a:r>
            <a:r>
              <a:rPr lang="zh-CN" altLang="en-US" dirty="0"/>
              <a:t>的运行时间。图</a:t>
            </a:r>
            <a:r>
              <a:rPr lang="en-US" altLang="zh-CN" dirty="0"/>
              <a:t>b</a:t>
            </a:r>
            <a:r>
              <a:rPr lang="zh-CN" altLang="en-US" dirty="0"/>
              <a:t>和图</a:t>
            </a:r>
            <a:r>
              <a:rPr lang="en-US" altLang="zh-CN" dirty="0"/>
              <a:t>d</a:t>
            </a:r>
            <a:r>
              <a:rPr lang="zh-CN" altLang="en-US" dirty="0"/>
              <a:t>则分别展示了几个系统在两个</a:t>
            </a:r>
            <a:r>
              <a:rPr lang="en-US" altLang="zh-CN" dirty="0"/>
              <a:t>dataset</a:t>
            </a:r>
            <a:r>
              <a:rPr lang="zh-CN" altLang="en-US" dirty="0"/>
              <a:t>下运行</a:t>
            </a:r>
            <a:r>
              <a:rPr lang="en-US" altLang="zh-CN" dirty="0"/>
              <a:t>PageRank</a:t>
            </a:r>
            <a:r>
              <a:rPr lang="zh-CN" altLang="en-US" dirty="0"/>
              <a:t>。的运行时间可以看出</a:t>
            </a:r>
            <a:r>
              <a:rPr lang="en-US" altLang="zh-CN" dirty="0"/>
              <a:t>GraphX</a:t>
            </a:r>
            <a:r>
              <a:rPr lang="zh-CN" altLang="en-US" dirty="0"/>
              <a:t>性能和</a:t>
            </a:r>
            <a:r>
              <a:rPr lang="en-US" altLang="zh-CN" dirty="0"/>
              <a:t>Giraph</a:t>
            </a:r>
            <a:r>
              <a:rPr lang="zh-CN" altLang="en-US" dirty="0"/>
              <a:t>以及</a:t>
            </a:r>
            <a:r>
              <a:rPr lang="en-US" altLang="zh-CN" dirty="0"/>
              <a:t>GraphLab</a:t>
            </a:r>
            <a:r>
              <a:rPr lang="zh-CN" altLang="en-US" dirty="0"/>
              <a:t>性能相差不大，甚至在某些情形下还要优于</a:t>
            </a:r>
            <a:r>
              <a:rPr lang="en-US" altLang="zh-CN" dirty="0"/>
              <a:t>Giraph</a:t>
            </a:r>
            <a:r>
              <a:rPr lang="zh-CN" altLang="en-US" dirty="0"/>
              <a:t>和</a:t>
            </a:r>
            <a:r>
              <a:rPr lang="en-US" altLang="zh-CN" dirty="0"/>
              <a:t>GraphLab</a:t>
            </a:r>
            <a:r>
              <a:rPr lang="zh-CN" altLang="en-US" dirty="0"/>
              <a:t>。图</a:t>
            </a:r>
            <a:r>
              <a:rPr lang="en-US" altLang="zh-CN" dirty="0"/>
              <a:t>c</a:t>
            </a:r>
            <a:r>
              <a:rPr lang="zh-CN" altLang="en-US" dirty="0"/>
              <a:t>中的</a:t>
            </a:r>
            <a:r>
              <a:rPr lang="en-US" altLang="zh-CN" dirty="0"/>
              <a:t>Giraph</a:t>
            </a:r>
            <a:r>
              <a:rPr lang="zh-CN" altLang="en-US" dirty="0"/>
              <a:t>和</a:t>
            </a:r>
            <a:r>
              <a:rPr lang="en-US" altLang="zh-CN" dirty="0"/>
              <a:t>Optimized Spark</a:t>
            </a:r>
            <a:r>
              <a:rPr lang="zh-CN" altLang="en-US" dirty="0"/>
              <a:t>不显示是因为它们在给定的内存中无法完成任务。而</a:t>
            </a:r>
            <a:r>
              <a:rPr lang="en-US" altLang="zh-CN" dirty="0"/>
              <a:t>Naïve Spark</a:t>
            </a:r>
            <a:r>
              <a:rPr lang="zh-CN" altLang="en-US" dirty="0"/>
              <a:t>尽管没有崩溃，但是每次迭代时间都超过</a:t>
            </a:r>
            <a:r>
              <a:rPr lang="en-US" altLang="zh-CN" dirty="0"/>
              <a:t>8000s</a:t>
            </a:r>
            <a:r>
              <a:rPr lang="zh-CN" altLang="en-US" dirty="0"/>
              <a:t>。</a:t>
            </a:r>
          </a:p>
        </p:txBody>
      </p:sp>
      <p:sp>
        <p:nvSpPr>
          <p:cNvPr id="4" name="灯片编号占位符 3"/>
          <p:cNvSpPr>
            <a:spLocks noGrp="1"/>
          </p:cNvSpPr>
          <p:nvPr>
            <p:ph type="sldNum" sz="quarter" idx="5"/>
          </p:nvPr>
        </p:nvSpPr>
        <p:spPr/>
        <p:txBody>
          <a:bodyPr/>
          <a:lstStyle/>
          <a:p>
            <a:fld id="{6E0D5545-95D4-489F-B8ED-7EAFA774B567}" type="slidenum">
              <a:rPr lang="zh-CN" altLang="en-US" smtClean="0"/>
              <a:t>31</a:t>
            </a:fld>
            <a:endParaRPr lang="zh-CN" altLang="en-US"/>
          </a:p>
        </p:txBody>
      </p:sp>
    </p:spTree>
    <p:extLst>
      <p:ext uri="{BB962C8B-B14F-4D97-AF65-F5344CB8AC3E}">
        <p14:creationId xmlns:p14="http://schemas.microsoft.com/office/powerpoint/2010/main" val="59470745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而这几张图主要是为了说明</a:t>
            </a:r>
            <a:r>
              <a:rPr lang="en-US" altLang="zh-CN" dirty="0"/>
              <a:t>GraphX</a:t>
            </a:r>
            <a:r>
              <a:rPr lang="zh-CN" altLang="en-US" dirty="0"/>
              <a:t>的扩展性以及容错机制。从图</a:t>
            </a:r>
            <a:r>
              <a:rPr lang="en-US" altLang="zh-CN" dirty="0"/>
              <a:t>8</a:t>
            </a:r>
            <a:r>
              <a:rPr lang="zh-CN" altLang="en-US" dirty="0"/>
              <a:t>可以发现可以发现</a:t>
            </a:r>
            <a:r>
              <a:rPr lang="en-US" altLang="zh-CN" dirty="0"/>
              <a:t>GraphX</a:t>
            </a:r>
            <a:r>
              <a:rPr lang="zh-CN" altLang="en-US" dirty="0"/>
              <a:t>无法线性扩展，当节点数从</a:t>
            </a:r>
            <a:r>
              <a:rPr lang="en-US" altLang="zh-CN" dirty="0"/>
              <a:t>8</a:t>
            </a:r>
            <a:r>
              <a:rPr lang="zh-CN" altLang="en-US" dirty="0"/>
              <a:t>个提升至</a:t>
            </a:r>
            <a:r>
              <a:rPr lang="en-US" altLang="zh-CN" dirty="0"/>
              <a:t>32</a:t>
            </a:r>
            <a:r>
              <a:rPr lang="zh-CN" altLang="en-US" dirty="0"/>
              <a:t>个时，性能提升了</a:t>
            </a:r>
            <a:r>
              <a:rPr lang="en-US" altLang="zh-CN" dirty="0"/>
              <a:t>3</a:t>
            </a:r>
            <a:r>
              <a:rPr lang="zh-CN" altLang="en-US" dirty="0"/>
              <a:t>倍，但是当节点数从</a:t>
            </a:r>
            <a:r>
              <a:rPr lang="en-US" altLang="zh-CN" dirty="0"/>
              <a:t>8</a:t>
            </a:r>
            <a:r>
              <a:rPr lang="zh-CN" altLang="en-US" dirty="0"/>
              <a:t>个提升到</a:t>
            </a:r>
            <a:r>
              <a:rPr lang="en-US" altLang="zh-CN" dirty="0"/>
              <a:t>64</a:t>
            </a:r>
            <a:r>
              <a:rPr lang="zh-CN" altLang="en-US" dirty="0"/>
              <a:t>个时，性能只提升了</a:t>
            </a:r>
            <a:r>
              <a:rPr lang="en-US" altLang="zh-CN" dirty="0"/>
              <a:t>3.5</a:t>
            </a:r>
            <a:r>
              <a:rPr lang="zh-CN" altLang="en-US" dirty="0"/>
              <a:t>倍，但是仍然略优于</a:t>
            </a:r>
            <a:r>
              <a:rPr lang="en-US" altLang="zh-CN" dirty="0"/>
              <a:t>GraphLab</a:t>
            </a:r>
            <a:r>
              <a:rPr lang="zh-CN" altLang="en-US" dirty="0"/>
              <a:t>的</a:t>
            </a:r>
            <a:r>
              <a:rPr lang="en-US" altLang="zh-CN" dirty="0"/>
              <a:t>3.2</a:t>
            </a:r>
            <a:r>
              <a:rPr lang="zh-CN" altLang="en-US" dirty="0"/>
              <a:t>倍。这主要得益于</a:t>
            </a:r>
            <a:r>
              <a:rPr lang="en-US" altLang="zh-CN" dirty="0"/>
              <a:t>GraphX</a:t>
            </a:r>
            <a:r>
              <a:rPr lang="zh-CN" altLang="en-US" dirty="0"/>
              <a:t>采用的</a:t>
            </a:r>
            <a:r>
              <a:rPr lang="en-US" altLang="zh-CN" dirty="0"/>
              <a:t>vertex-cut</a:t>
            </a:r>
            <a:r>
              <a:rPr lang="zh-CN" altLang="en-US" dirty="0"/>
              <a:t>分区策略。如图</a:t>
            </a:r>
            <a:r>
              <a:rPr lang="en-US" altLang="zh-CN" dirty="0"/>
              <a:t>b</a:t>
            </a:r>
            <a:r>
              <a:rPr lang="zh-CN" altLang="en-US" dirty="0"/>
              <a:t>，当数据分区从</a:t>
            </a:r>
            <a:r>
              <a:rPr lang="en-US" altLang="zh-CN" dirty="0"/>
              <a:t>16</a:t>
            </a:r>
            <a:r>
              <a:rPr lang="zh-CN" altLang="en-US" dirty="0"/>
              <a:t>增加到</a:t>
            </a:r>
            <a:r>
              <a:rPr lang="en-US" altLang="zh-CN" dirty="0"/>
              <a:t>128</a:t>
            </a:r>
            <a:r>
              <a:rPr lang="zh-CN" altLang="en-US" dirty="0"/>
              <a:t>时，节点间数据传输量只提升了</a:t>
            </a:r>
            <a:r>
              <a:rPr lang="en-US" altLang="zh-CN" dirty="0"/>
              <a:t>2</a:t>
            </a:r>
            <a:r>
              <a:rPr lang="zh-CN" altLang="en-US" dirty="0"/>
              <a:t>倍。图</a:t>
            </a:r>
            <a:r>
              <a:rPr lang="en-US" altLang="zh-CN" dirty="0"/>
              <a:t>10</a:t>
            </a:r>
            <a:r>
              <a:rPr lang="zh-CN" altLang="en-US" dirty="0"/>
              <a:t>则展示了</a:t>
            </a:r>
            <a:r>
              <a:rPr lang="en-US" altLang="zh-CN" dirty="0"/>
              <a:t>GraphX</a:t>
            </a:r>
            <a:r>
              <a:rPr lang="zh-CN" altLang="en-US" dirty="0"/>
              <a:t>利用</a:t>
            </a:r>
            <a:r>
              <a:rPr lang="en-US" altLang="zh-CN" dirty="0"/>
              <a:t>Spark</a:t>
            </a:r>
            <a:r>
              <a:rPr lang="zh-CN" altLang="en-US" dirty="0"/>
              <a:t>的</a:t>
            </a:r>
            <a:r>
              <a:rPr lang="en-US" altLang="zh-CN" dirty="0"/>
              <a:t>fault tolerance</a:t>
            </a:r>
            <a:r>
              <a:rPr lang="zh-CN" altLang="en-US" dirty="0"/>
              <a:t>策略所获得的性能提升。第一个第四个</a:t>
            </a:r>
            <a:r>
              <a:rPr lang="en-US" altLang="zh-CN" dirty="0"/>
              <a:t>bar</a:t>
            </a:r>
            <a:r>
              <a:rPr lang="zh-CN" altLang="en-US" dirty="0"/>
              <a:t>分别展示了当系统没有故障或者故障后重启所花费的时间。一般的分布式图计算框架通常采用</a:t>
            </a:r>
            <a:r>
              <a:rPr lang="en-US" altLang="zh-CN" dirty="0"/>
              <a:t>checkpoint</a:t>
            </a:r>
            <a:r>
              <a:rPr lang="zh-CN" altLang="en-US" dirty="0"/>
              <a:t>的机制进行容错，这会在系统运行时引入巨大的开销。而</a:t>
            </a:r>
            <a:r>
              <a:rPr lang="en-US" altLang="zh-CN" dirty="0"/>
              <a:t>GraphX</a:t>
            </a:r>
            <a:r>
              <a:rPr lang="zh-CN" altLang="en-US" dirty="0"/>
              <a:t>则可以采用</a:t>
            </a:r>
            <a:r>
              <a:rPr lang="en-US" altLang="zh-CN" dirty="0"/>
              <a:t>replication</a:t>
            </a:r>
            <a:r>
              <a:rPr lang="zh-CN" altLang="en-US" dirty="0"/>
              <a:t>机制进行容错，当部分</a:t>
            </a:r>
            <a:r>
              <a:rPr lang="en-US" altLang="zh-CN" dirty="0"/>
              <a:t>worker</a:t>
            </a:r>
            <a:r>
              <a:rPr lang="zh-CN" altLang="en-US" dirty="0"/>
              <a:t>挂掉之后可以从</a:t>
            </a:r>
            <a:r>
              <a:rPr lang="en-US" altLang="zh-CN" dirty="0"/>
              <a:t>replica</a:t>
            </a:r>
            <a:r>
              <a:rPr lang="zh-CN" altLang="en-US" dirty="0"/>
              <a:t>中取得数据。或者是像第三个</a:t>
            </a:r>
            <a:r>
              <a:rPr lang="en-US" altLang="zh-CN" dirty="0"/>
              <a:t>bar</a:t>
            </a:r>
            <a:r>
              <a:rPr lang="zh-CN" altLang="en-US" dirty="0"/>
              <a:t>展示的重新计算这一部分数据。运行时间都低于系统直接重启所需的时间。</a:t>
            </a:r>
          </a:p>
        </p:txBody>
      </p:sp>
      <p:sp>
        <p:nvSpPr>
          <p:cNvPr id="4" name="灯片编号占位符 3"/>
          <p:cNvSpPr>
            <a:spLocks noGrp="1"/>
          </p:cNvSpPr>
          <p:nvPr>
            <p:ph type="sldNum" sz="quarter" idx="5"/>
          </p:nvPr>
        </p:nvSpPr>
        <p:spPr/>
        <p:txBody>
          <a:bodyPr/>
          <a:lstStyle/>
          <a:p>
            <a:fld id="{6E0D5545-95D4-489F-B8ED-7EAFA774B567}" type="slidenum">
              <a:rPr lang="zh-CN" altLang="en-US" smtClean="0"/>
              <a:t>32</a:t>
            </a:fld>
            <a:endParaRPr lang="zh-CN" altLang="en-US"/>
          </a:p>
        </p:txBody>
      </p:sp>
    </p:spTree>
    <p:extLst>
      <p:ext uri="{BB962C8B-B14F-4D97-AF65-F5344CB8AC3E}">
        <p14:creationId xmlns:p14="http://schemas.microsoft.com/office/powerpoint/2010/main" val="390956515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a:t>GraphX</a:t>
            </a:r>
            <a:r>
              <a:rPr lang="zh-CN" altLang="en-US" dirty="0"/>
              <a:t>对原本的图抽象进行扩展，使得能够以</a:t>
            </a:r>
            <a:r>
              <a:rPr lang="en-US" altLang="zh-CN" dirty="0"/>
              <a:t>collection</a:t>
            </a:r>
            <a:r>
              <a:rPr lang="zh-CN" altLang="en-US" dirty="0"/>
              <a:t>的方式表示图从而利用分布式数据流框架中</a:t>
            </a:r>
            <a:r>
              <a:rPr lang="en-US" altLang="zh-CN" dirty="0"/>
              <a:t>Join</a:t>
            </a:r>
            <a:r>
              <a:rPr lang="zh-CN" altLang="en-US" dirty="0"/>
              <a:t>和</a:t>
            </a:r>
            <a:r>
              <a:rPr lang="en-US" altLang="zh-CN" dirty="0"/>
              <a:t>Group By operator</a:t>
            </a:r>
            <a:r>
              <a:rPr lang="zh-CN" altLang="en-US" dirty="0"/>
              <a:t>实现图计算。此外</a:t>
            </a:r>
            <a:r>
              <a:rPr lang="en-US" altLang="zh-CN" dirty="0"/>
              <a:t>GraphX</a:t>
            </a:r>
            <a:r>
              <a:rPr lang="zh-CN" altLang="en-US" dirty="0"/>
              <a:t>所提出的一系列设计和优化也可以迁移到别的图计算框架。将图计算集成到分布式计算框架中，便可以在一个框架之内进行图的切分，转换以及计算而无需使用多个系统，降低了学习成本。现在</a:t>
            </a:r>
            <a:r>
              <a:rPr lang="en-US" altLang="zh-CN" dirty="0"/>
              <a:t>GraphX</a:t>
            </a:r>
            <a:r>
              <a:rPr lang="zh-CN" altLang="en-US" dirty="0"/>
              <a:t>已经被集成到</a:t>
            </a:r>
            <a:r>
              <a:rPr lang="en-US" altLang="zh-CN" dirty="0"/>
              <a:t>Spark</a:t>
            </a:r>
            <a:r>
              <a:rPr lang="zh-CN" altLang="en-US" dirty="0"/>
              <a:t>中并应用在生产环境中。</a:t>
            </a:r>
          </a:p>
          <a:p>
            <a:endParaRPr lang="zh-CN" altLang="en-US" dirty="0"/>
          </a:p>
        </p:txBody>
      </p:sp>
      <p:sp>
        <p:nvSpPr>
          <p:cNvPr id="4" name="灯片编号占位符 3"/>
          <p:cNvSpPr>
            <a:spLocks noGrp="1"/>
          </p:cNvSpPr>
          <p:nvPr>
            <p:ph type="sldNum" sz="quarter" idx="5"/>
          </p:nvPr>
        </p:nvSpPr>
        <p:spPr/>
        <p:txBody>
          <a:bodyPr/>
          <a:lstStyle/>
          <a:p>
            <a:fld id="{6E0D5545-95D4-489F-B8ED-7EAFA774B567}" type="slidenum">
              <a:rPr lang="zh-CN" altLang="en-US" smtClean="0"/>
              <a:t>33</a:t>
            </a:fld>
            <a:endParaRPr lang="zh-CN" altLang="en-US"/>
          </a:p>
        </p:txBody>
      </p:sp>
    </p:spTree>
    <p:extLst>
      <p:ext uri="{BB962C8B-B14F-4D97-AF65-F5344CB8AC3E}">
        <p14:creationId xmlns:p14="http://schemas.microsoft.com/office/powerpoint/2010/main" val="304839972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总结一下</a:t>
            </a:r>
            <a:r>
              <a:rPr lang="en-US" altLang="zh-CN" dirty="0"/>
              <a:t>GraphX</a:t>
            </a:r>
            <a:r>
              <a:rPr lang="zh-CN" altLang="en-US" dirty="0"/>
              <a:t>的工作。</a:t>
            </a:r>
            <a:r>
              <a:rPr lang="en-US" altLang="zh-CN" dirty="0"/>
              <a:t>GraphX</a:t>
            </a:r>
            <a:r>
              <a:rPr lang="zh-CN" altLang="en-US" dirty="0"/>
              <a:t>提出了一套机制使得图可以通过</a:t>
            </a:r>
            <a:r>
              <a:rPr lang="en-US" altLang="zh-CN" dirty="0"/>
              <a:t>Collection</a:t>
            </a:r>
            <a:r>
              <a:rPr lang="zh-CN" altLang="en-US" dirty="0"/>
              <a:t>的形式存储图的顶点，边及其属性，并定义了一系列的数据流</a:t>
            </a:r>
            <a:r>
              <a:rPr lang="en-US" altLang="zh-CN" dirty="0"/>
              <a:t>operator</a:t>
            </a:r>
            <a:r>
              <a:rPr lang="zh-CN" altLang="en-US" dirty="0"/>
              <a:t>，如</a:t>
            </a:r>
            <a:r>
              <a:rPr lang="en-US" altLang="zh-CN" dirty="0"/>
              <a:t>map reduce triplets</a:t>
            </a:r>
            <a:r>
              <a:rPr lang="zh-CN" altLang="en-US" dirty="0"/>
              <a:t>， </a:t>
            </a:r>
            <a:r>
              <a:rPr lang="en-US" altLang="zh-CN" dirty="0"/>
              <a:t>map vertices</a:t>
            </a:r>
            <a:r>
              <a:rPr lang="zh-CN" altLang="en-US" dirty="0"/>
              <a:t>等来实现各种图计算算法。</a:t>
            </a:r>
            <a:r>
              <a:rPr lang="en-US" altLang="zh-CN" dirty="0"/>
              <a:t>GraphX</a:t>
            </a:r>
            <a:r>
              <a:rPr lang="zh-CN" altLang="en-US" dirty="0"/>
              <a:t>还对这些</a:t>
            </a:r>
            <a:r>
              <a:rPr lang="en-US" altLang="zh-CN" dirty="0"/>
              <a:t>operator</a:t>
            </a:r>
            <a:r>
              <a:rPr lang="zh-CN" altLang="en-US" dirty="0"/>
              <a:t>的流程进行了一系列的优化，如</a:t>
            </a:r>
            <a:r>
              <a:rPr lang="en-US" altLang="zh-CN" dirty="0"/>
              <a:t>incremental view maintenance</a:t>
            </a:r>
            <a:r>
              <a:rPr lang="zh-CN" altLang="en-US" dirty="0"/>
              <a:t>等降低了</a:t>
            </a:r>
            <a:r>
              <a:rPr lang="en-US" altLang="zh-CN" dirty="0"/>
              <a:t>worker</a:t>
            </a:r>
            <a:r>
              <a:rPr lang="zh-CN" altLang="en-US" dirty="0"/>
              <a:t>节点之间的数据传输。此外</a:t>
            </a:r>
            <a:r>
              <a:rPr lang="en-US" altLang="zh-CN" dirty="0"/>
              <a:t>GraphX</a:t>
            </a:r>
            <a:r>
              <a:rPr lang="zh-CN" altLang="en-US" dirty="0"/>
              <a:t>还提供了丰富的图划分策略，如</a:t>
            </a:r>
            <a:r>
              <a:rPr lang="en-US" altLang="zh-CN" dirty="0"/>
              <a:t>vertex-cut partitioning</a:t>
            </a:r>
            <a:r>
              <a:rPr lang="zh-CN" altLang="en-US" dirty="0"/>
              <a:t>等，也支持用户自定义划分策略，具有极强的灵活性。</a:t>
            </a:r>
            <a:endParaRPr lang="en-US" altLang="zh-CN" dirty="0"/>
          </a:p>
          <a:p>
            <a:endParaRPr lang="zh-CN" altLang="en-US" dirty="0"/>
          </a:p>
        </p:txBody>
      </p:sp>
      <p:sp>
        <p:nvSpPr>
          <p:cNvPr id="4" name="灯片编号占位符 3"/>
          <p:cNvSpPr>
            <a:spLocks noGrp="1"/>
          </p:cNvSpPr>
          <p:nvPr>
            <p:ph type="sldNum" sz="quarter" idx="5"/>
          </p:nvPr>
        </p:nvSpPr>
        <p:spPr/>
        <p:txBody>
          <a:bodyPr/>
          <a:lstStyle/>
          <a:p>
            <a:fld id="{6E0D5545-95D4-489F-B8ED-7EAFA774B567}" type="slidenum">
              <a:rPr lang="zh-CN" altLang="en-US" smtClean="0"/>
              <a:t>34</a:t>
            </a:fld>
            <a:endParaRPr lang="zh-CN" altLang="en-US"/>
          </a:p>
        </p:txBody>
      </p:sp>
    </p:spTree>
    <p:extLst>
      <p:ext uri="{BB962C8B-B14F-4D97-AF65-F5344CB8AC3E}">
        <p14:creationId xmlns:p14="http://schemas.microsoft.com/office/powerpoint/2010/main" val="145428006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6.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9.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2.xml"/><Relationship Id="rId4" Type="http://schemas.openxmlformats.org/officeDocument/2006/relationships/image" Target="../media/image13.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封面">
    <p:spTree>
      <p:nvGrpSpPr>
        <p:cNvPr id="1" name=""/>
        <p:cNvGrpSpPr/>
        <p:nvPr/>
      </p:nvGrpSpPr>
      <p:grpSpPr>
        <a:xfrm>
          <a:off x="0" y="0"/>
          <a:ext cx="0" cy="0"/>
          <a:chOff x="0" y="0"/>
          <a:chExt cx="0" cy="0"/>
        </a:xfrm>
      </p:grpSpPr>
      <p:pic>
        <p:nvPicPr>
          <p:cNvPr id="8" name="图片 7" descr="图片包含 建筑物&#10;&#10;自动生成的说明">
            <a:extLst>
              <a:ext uri="{FF2B5EF4-FFF2-40B4-BE49-F238E27FC236}">
                <a16:creationId xmlns:a16="http://schemas.microsoft.com/office/drawing/2014/main" id="{DC463E02-403D-4EDF-904F-C4102C9C3D8E}"/>
              </a:ext>
            </a:extLst>
          </p:cNvPr>
          <p:cNvPicPr>
            <a:picLocks noChangeAspect="1"/>
          </p:cNvPicPr>
          <p:nvPr userDrawn="1"/>
        </p:nvPicPr>
        <p:blipFill>
          <a:blip r:embed="rId2">
            <a:duotone>
              <a:prstClr val="black"/>
              <a:schemeClr val="accent1">
                <a:tint val="45000"/>
                <a:satMod val="400000"/>
              </a:schemeClr>
            </a:duotone>
            <a:alphaModFix amt="5000"/>
            <a:extLst>
              <a:ext uri="{28A0092B-C50C-407E-A947-70E740481C1C}">
                <a14:useLocalDpi xmlns:a14="http://schemas.microsoft.com/office/drawing/2010/main" val="0"/>
              </a:ext>
            </a:extLst>
          </a:blip>
          <a:stretch>
            <a:fillRect/>
          </a:stretch>
        </p:blipFill>
        <p:spPr>
          <a:xfrm>
            <a:off x="-50417" y="2900149"/>
            <a:ext cx="12292835" cy="3957851"/>
          </a:xfrm>
          <a:prstGeom prst="rect">
            <a:avLst/>
          </a:prstGeom>
        </p:spPr>
      </p:pic>
      <p:pic>
        <p:nvPicPr>
          <p:cNvPr id="10" name="图片 9">
            <a:extLst>
              <a:ext uri="{FF2B5EF4-FFF2-40B4-BE49-F238E27FC236}">
                <a16:creationId xmlns:a16="http://schemas.microsoft.com/office/drawing/2014/main" id="{E72915E0-7E7B-4E91-A2E6-50DB32FFA42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22913" y="51177"/>
            <a:ext cx="2169174" cy="713098"/>
          </a:xfrm>
          <a:prstGeom prst="rect">
            <a:avLst/>
          </a:prstGeom>
        </p:spPr>
      </p:pic>
      <p:sp>
        <p:nvSpPr>
          <p:cNvPr id="22" name="标题 1">
            <a:extLst>
              <a:ext uri="{FF2B5EF4-FFF2-40B4-BE49-F238E27FC236}">
                <a16:creationId xmlns:a16="http://schemas.microsoft.com/office/drawing/2014/main" id="{9AF74CDA-19DD-45C1-88FF-2379736830CB}"/>
              </a:ext>
            </a:extLst>
          </p:cNvPr>
          <p:cNvSpPr>
            <a:spLocks noGrp="1"/>
          </p:cNvSpPr>
          <p:nvPr>
            <p:ph type="title" hasCustomPrompt="1"/>
          </p:nvPr>
        </p:nvSpPr>
        <p:spPr>
          <a:xfrm>
            <a:off x="1069561" y="2016174"/>
            <a:ext cx="10052879" cy="1060855"/>
          </a:xfrm>
          <a:prstGeom prst="rect">
            <a:avLst/>
          </a:prstGeom>
        </p:spPr>
        <p:txBody>
          <a:bodyPr anchor="ctr">
            <a:noAutofit/>
          </a:bodyPr>
          <a:lstStyle>
            <a:lvl1pPr algn="ctr">
              <a:defRPr sz="5400" b="1">
                <a:solidFill>
                  <a:schemeClr val="accent1"/>
                </a:solidFill>
              </a:defRPr>
            </a:lvl1pPr>
          </a:lstStyle>
          <a:p>
            <a:r>
              <a:rPr lang="zh-CN" altLang="en-US" dirty="0"/>
              <a:t>单击此处编辑标题样式</a:t>
            </a:r>
          </a:p>
        </p:txBody>
      </p:sp>
      <p:sp>
        <p:nvSpPr>
          <p:cNvPr id="26" name="内容占位符 25">
            <a:extLst>
              <a:ext uri="{FF2B5EF4-FFF2-40B4-BE49-F238E27FC236}">
                <a16:creationId xmlns:a16="http://schemas.microsoft.com/office/drawing/2014/main" id="{981273AB-3D30-4A7E-951D-B80D3185213B}"/>
              </a:ext>
            </a:extLst>
          </p:cNvPr>
          <p:cNvSpPr>
            <a:spLocks noGrp="1"/>
          </p:cNvSpPr>
          <p:nvPr>
            <p:ph sz="quarter" idx="10" hasCustomPrompt="1"/>
          </p:nvPr>
        </p:nvSpPr>
        <p:spPr>
          <a:xfrm>
            <a:off x="4644345" y="5196924"/>
            <a:ext cx="2903311" cy="454025"/>
          </a:xfrm>
          <a:prstGeom prst="rect">
            <a:avLst/>
          </a:prstGeom>
        </p:spPr>
        <p:txBody>
          <a:bodyPr anchor="ctr"/>
          <a:lstStyle>
            <a:lvl1pPr marL="0" indent="0" algn="ctr">
              <a:lnSpc>
                <a:spcPct val="100000"/>
              </a:lnSpc>
              <a:buNone/>
              <a:defRPr sz="2400">
                <a:solidFill>
                  <a:schemeClr val="accent2"/>
                </a:solidFill>
              </a:defRPr>
            </a:lvl1pPr>
          </a:lstStyle>
          <a:p>
            <a:pPr lvl="0"/>
            <a:fld id="{DE506FFD-8B27-444A-964F-E64D0BB3DAF0}" type="datetime2">
              <a:rPr lang="zh-CN" altLang="en-US" smtClean="0"/>
              <a:t>2019年1月28日</a:t>
            </a:fld>
            <a:endParaRPr lang="zh-CN" altLang="en-US" dirty="0"/>
          </a:p>
        </p:txBody>
      </p:sp>
      <p:sp>
        <p:nvSpPr>
          <p:cNvPr id="32" name="文本占位符 31">
            <a:extLst>
              <a:ext uri="{FF2B5EF4-FFF2-40B4-BE49-F238E27FC236}">
                <a16:creationId xmlns:a16="http://schemas.microsoft.com/office/drawing/2014/main" id="{F905EEBF-8ACE-4D30-A4F5-C5796F8343A2}"/>
              </a:ext>
            </a:extLst>
          </p:cNvPr>
          <p:cNvSpPr>
            <a:spLocks noGrp="1"/>
          </p:cNvSpPr>
          <p:nvPr>
            <p:ph type="body" sz="quarter" idx="11"/>
          </p:nvPr>
        </p:nvSpPr>
        <p:spPr>
          <a:xfrm>
            <a:off x="4034910" y="4407403"/>
            <a:ext cx="4122181" cy="598488"/>
          </a:xfrm>
          <a:prstGeom prst="rect">
            <a:avLst/>
          </a:prstGeom>
        </p:spPr>
        <p:txBody>
          <a:bodyPr anchor="ctr"/>
          <a:lstStyle>
            <a:lvl1pPr marL="0" indent="0" algn="ctr">
              <a:lnSpc>
                <a:spcPct val="100000"/>
              </a:lnSpc>
              <a:buNone/>
              <a:defRPr sz="3200" b="1">
                <a:solidFill>
                  <a:schemeClr val="accent2"/>
                </a:solidFill>
              </a:defRPr>
            </a:lvl1pPr>
          </a:lstStyle>
          <a:p>
            <a:pPr lvl="0"/>
            <a:endParaRPr lang="zh-CN" altLang="en-US" dirty="0"/>
          </a:p>
        </p:txBody>
      </p:sp>
      <p:pic>
        <p:nvPicPr>
          <p:cNvPr id="35" name="图片 34">
            <a:extLst>
              <a:ext uri="{FF2B5EF4-FFF2-40B4-BE49-F238E27FC236}">
                <a16:creationId xmlns:a16="http://schemas.microsoft.com/office/drawing/2014/main" id="{CE9FF532-F6D9-45BD-B501-EEC1CB82C010}"/>
              </a:ext>
            </a:extLst>
          </p:cNvPr>
          <p:cNvPicPr>
            <a:picLocks noChangeAspect="1"/>
          </p:cNvPicPr>
          <p:nvPr userDrawn="1"/>
        </p:nvPicPr>
        <p:blipFill rotWithShape="1">
          <a:blip r:embed="rId4" cstate="print"/>
          <a:srcRect l="74359" r="1346"/>
          <a:stretch/>
        </p:blipFill>
        <p:spPr>
          <a:xfrm>
            <a:off x="8870172" y="274183"/>
            <a:ext cx="3002280" cy="411617"/>
          </a:xfrm>
          <a:prstGeom prst="rect">
            <a:avLst/>
          </a:prstGeom>
        </p:spPr>
      </p:pic>
      <p:grpSp>
        <p:nvGrpSpPr>
          <p:cNvPr id="2" name="组合 1">
            <a:extLst>
              <a:ext uri="{FF2B5EF4-FFF2-40B4-BE49-F238E27FC236}">
                <a16:creationId xmlns:a16="http://schemas.microsoft.com/office/drawing/2014/main" id="{AF7A6D04-2810-44D7-A07D-0AA2596107F1}"/>
              </a:ext>
            </a:extLst>
          </p:cNvPr>
          <p:cNvGrpSpPr/>
          <p:nvPr userDrawn="1"/>
        </p:nvGrpSpPr>
        <p:grpSpPr>
          <a:xfrm>
            <a:off x="3352562" y="6244170"/>
            <a:ext cx="5486876" cy="406590"/>
            <a:chOff x="3352562" y="6073254"/>
            <a:chExt cx="5486876" cy="406590"/>
          </a:xfrm>
        </p:grpSpPr>
        <p:pic>
          <p:nvPicPr>
            <p:cNvPr id="18" name="图片 17">
              <a:extLst>
                <a:ext uri="{FF2B5EF4-FFF2-40B4-BE49-F238E27FC236}">
                  <a16:creationId xmlns:a16="http://schemas.microsoft.com/office/drawing/2014/main" id="{AA839E5E-CB67-421E-974F-278CCBCFB8C5}"/>
                </a:ext>
              </a:extLst>
            </p:cNvPr>
            <p:cNvPicPr>
              <a:picLocks noChangeAspect="1"/>
            </p:cNvPicPr>
            <p:nvPr userDrawn="1"/>
          </p:nvPicPr>
          <p:blipFill rotWithShape="1">
            <a:blip r:embed="rId5">
              <a:alphaModFix amt="35000"/>
            </a:blip>
            <a:srcRect t="9831" b="36385"/>
            <a:stretch/>
          </p:blipFill>
          <p:spPr>
            <a:xfrm>
              <a:off x="3352562" y="6073254"/>
              <a:ext cx="5486876" cy="406590"/>
            </a:xfrm>
            <a:prstGeom prst="rect">
              <a:avLst/>
            </a:prstGeom>
          </p:spPr>
        </p:pic>
        <p:sp>
          <p:nvSpPr>
            <p:cNvPr id="37" name="椭圆 36">
              <a:extLst>
                <a:ext uri="{FF2B5EF4-FFF2-40B4-BE49-F238E27FC236}">
                  <a16:creationId xmlns:a16="http://schemas.microsoft.com/office/drawing/2014/main" id="{53D809C0-A4EF-44AF-AECA-4A85E4BA2C9D}"/>
                </a:ext>
              </a:extLst>
            </p:cNvPr>
            <p:cNvSpPr/>
            <p:nvPr userDrawn="1"/>
          </p:nvSpPr>
          <p:spPr>
            <a:xfrm>
              <a:off x="6051000" y="6259222"/>
              <a:ext cx="90000" cy="90000"/>
            </a:xfrm>
            <a:prstGeom prst="ellipse">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12" name="直接连接符 11">
            <a:extLst>
              <a:ext uri="{FF2B5EF4-FFF2-40B4-BE49-F238E27FC236}">
                <a16:creationId xmlns:a16="http://schemas.microsoft.com/office/drawing/2014/main" id="{F6E58E8B-64DD-4CB6-9A0A-016E581D3E4C}"/>
              </a:ext>
            </a:extLst>
          </p:cNvPr>
          <p:cNvCxnSpPr/>
          <p:nvPr userDrawn="1"/>
        </p:nvCxnSpPr>
        <p:spPr>
          <a:xfrm>
            <a:off x="2046000" y="1712549"/>
            <a:ext cx="8100000"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3" name="直接连接符 12">
            <a:extLst>
              <a:ext uri="{FF2B5EF4-FFF2-40B4-BE49-F238E27FC236}">
                <a16:creationId xmlns:a16="http://schemas.microsoft.com/office/drawing/2014/main" id="{443D3B54-A2E0-47EA-82F0-8A5C219B17CC}"/>
              </a:ext>
            </a:extLst>
          </p:cNvPr>
          <p:cNvCxnSpPr/>
          <p:nvPr userDrawn="1"/>
        </p:nvCxnSpPr>
        <p:spPr>
          <a:xfrm>
            <a:off x="2046000" y="3428810"/>
            <a:ext cx="8100000"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349259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封面2">
    <p:spTree>
      <p:nvGrpSpPr>
        <p:cNvPr id="1" name=""/>
        <p:cNvGrpSpPr/>
        <p:nvPr/>
      </p:nvGrpSpPr>
      <p:grpSpPr>
        <a:xfrm>
          <a:off x="0" y="0"/>
          <a:ext cx="0" cy="0"/>
          <a:chOff x="0" y="0"/>
          <a:chExt cx="0" cy="0"/>
        </a:xfrm>
      </p:grpSpPr>
      <p:sp>
        <p:nvSpPr>
          <p:cNvPr id="4" name="图片占位符 3">
            <a:extLst>
              <a:ext uri="{FF2B5EF4-FFF2-40B4-BE49-F238E27FC236}">
                <a16:creationId xmlns:a16="http://schemas.microsoft.com/office/drawing/2014/main" id="{ECA0A7A8-52A5-4508-9B7C-8E9F070AF3A8}"/>
              </a:ext>
            </a:extLst>
          </p:cNvPr>
          <p:cNvSpPr>
            <a:spLocks noGrp="1"/>
          </p:cNvSpPr>
          <p:nvPr>
            <p:ph type="pic" sz="quarter" idx="12"/>
          </p:nvPr>
        </p:nvSpPr>
        <p:spPr>
          <a:xfrm>
            <a:off x="0" y="749300"/>
            <a:ext cx="12203394" cy="3191932"/>
          </a:xfrm>
          <a:prstGeom prst="rect">
            <a:avLst/>
          </a:prstGeom>
        </p:spPr>
        <p:txBody>
          <a:bodyPr/>
          <a:lstStyle/>
          <a:p>
            <a:endParaRPr lang="zh-CN" altLang="en-US"/>
          </a:p>
        </p:txBody>
      </p:sp>
      <p:pic>
        <p:nvPicPr>
          <p:cNvPr id="8" name="图片 7" descr="图片包含 建筑物&#10;&#10;自动生成的说明">
            <a:extLst>
              <a:ext uri="{FF2B5EF4-FFF2-40B4-BE49-F238E27FC236}">
                <a16:creationId xmlns:a16="http://schemas.microsoft.com/office/drawing/2014/main" id="{DC463E02-403D-4EDF-904F-C4102C9C3D8E}"/>
              </a:ext>
            </a:extLst>
          </p:cNvPr>
          <p:cNvPicPr>
            <a:picLocks noChangeAspect="1"/>
          </p:cNvPicPr>
          <p:nvPr userDrawn="1"/>
        </p:nvPicPr>
        <p:blipFill>
          <a:blip r:embed="rId2">
            <a:duotone>
              <a:prstClr val="black"/>
              <a:schemeClr val="accent1">
                <a:tint val="45000"/>
                <a:satMod val="400000"/>
              </a:schemeClr>
            </a:duotone>
            <a:alphaModFix amt="5000"/>
            <a:extLst>
              <a:ext uri="{28A0092B-C50C-407E-A947-70E740481C1C}">
                <a14:useLocalDpi xmlns:a14="http://schemas.microsoft.com/office/drawing/2010/main" val="0"/>
              </a:ext>
            </a:extLst>
          </a:blip>
          <a:stretch>
            <a:fillRect/>
          </a:stretch>
        </p:blipFill>
        <p:spPr>
          <a:xfrm>
            <a:off x="-50417" y="2900149"/>
            <a:ext cx="12292835" cy="3957851"/>
          </a:xfrm>
          <a:prstGeom prst="rect">
            <a:avLst/>
          </a:prstGeom>
        </p:spPr>
      </p:pic>
      <p:pic>
        <p:nvPicPr>
          <p:cNvPr id="10" name="图片 9">
            <a:extLst>
              <a:ext uri="{FF2B5EF4-FFF2-40B4-BE49-F238E27FC236}">
                <a16:creationId xmlns:a16="http://schemas.microsoft.com/office/drawing/2014/main" id="{E72915E0-7E7B-4E91-A2E6-50DB32FFA42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22913" y="51177"/>
            <a:ext cx="2169174" cy="713098"/>
          </a:xfrm>
          <a:prstGeom prst="rect">
            <a:avLst/>
          </a:prstGeom>
        </p:spPr>
      </p:pic>
      <p:sp>
        <p:nvSpPr>
          <p:cNvPr id="22" name="标题 1">
            <a:extLst>
              <a:ext uri="{FF2B5EF4-FFF2-40B4-BE49-F238E27FC236}">
                <a16:creationId xmlns:a16="http://schemas.microsoft.com/office/drawing/2014/main" id="{9AF74CDA-19DD-45C1-88FF-2379736830CB}"/>
              </a:ext>
            </a:extLst>
          </p:cNvPr>
          <p:cNvSpPr>
            <a:spLocks noGrp="1"/>
          </p:cNvSpPr>
          <p:nvPr>
            <p:ph type="title" hasCustomPrompt="1"/>
          </p:nvPr>
        </p:nvSpPr>
        <p:spPr>
          <a:xfrm>
            <a:off x="1069561" y="3383857"/>
            <a:ext cx="10052879" cy="1060855"/>
          </a:xfrm>
          <a:prstGeom prst="rect">
            <a:avLst/>
          </a:prstGeom>
          <a:solidFill>
            <a:schemeClr val="bg1"/>
          </a:solidFill>
          <a:effectLst>
            <a:outerShdw blurRad="50800" dist="38100" dir="2700000" algn="tl" rotWithShape="0">
              <a:prstClr val="black">
                <a:alpha val="40000"/>
              </a:prstClr>
            </a:outerShdw>
          </a:effectLst>
        </p:spPr>
        <p:txBody>
          <a:bodyPr anchor="ctr">
            <a:noAutofit/>
          </a:bodyPr>
          <a:lstStyle>
            <a:lvl1pPr algn="ctr">
              <a:defRPr sz="5400" b="1">
                <a:solidFill>
                  <a:schemeClr val="accent1"/>
                </a:solidFill>
              </a:defRPr>
            </a:lvl1pPr>
          </a:lstStyle>
          <a:p>
            <a:r>
              <a:rPr lang="zh-CN" altLang="en-US" dirty="0"/>
              <a:t>单击此处编辑标题样式</a:t>
            </a:r>
          </a:p>
        </p:txBody>
      </p:sp>
      <p:sp>
        <p:nvSpPr>
          <p:cNvPr id="26" name="内容占位符 25">
            <a:extLst>
              <a:ext uri="{FF2B5EF4-FFF2-40B4-BE49-F238E27FC236}">
                <a16:creationId xmlns:a16="http://schemas.microsoft.com/office/drawing/2014/main" id="{981273AB-3D30-4A7E-951D-B80D3185213B}"/>
              </a:ext>
            </a:extLst>
          </p:cNvPr>
          <p:cNvSpPr>
            <a:spLocks noGrp="1"/>
          </p:cNvSpPr>
          <p:nvPr>
            <p:ph sz="quarter" idx="10" hasCustomPrompt="1"/>
          </p:nvPr>
        </p:nvSpPr>
        <p:spPr>
          <a:xfrm>
            <a:off x="4644345" y="5798690"/>
            <a:ext cx="2903311" cy="454025"/>
          </a:xfrm>
          <a:prstGeom prst="rect">
            <a:avLst/>
          </a:prstGeom>
        </p:spPr>
        <p:txBody>
          <a:bodyPr anchor="ctr"/>
          <a:lstStyle>
            <a:lvl1pPr marL="0" indent="0" algn="ctr">
              <a:lnSpc>
                <a:spcPct val="100000"/>
              </a:lnSpc>
              <a:buNone/>
              <a:defRPr sz="2400">
                <a:solidFill>
                  <a:schemeClr val="accent2"/>
                </a:solidFill>
              </a:defRPr>
            </a:lvl1pPr>
          </a:lstStyle>
          <a:p>
            <a:pPr lvl="0"/>
            <a:fld id="{C6124F18-99FF-4E25-B026-C95B196756F6}" type="datetime2">
              <a:rPr lang="zh-CN" altLang="en-US" smtClean="0"/>
              <a:t>2019年1月28日</a:t>
            </a:fld>
            <a:endParaRPr lang="zh-CN" altLang="en-US" dirty="0"/>
          </a:p>
        </p:txBody>
      </p:sp>
      <p:sp>
        <p:nvSpPr>
          <p:cNvPr id="32" name="文本占位符 31">
            <a:extLst>
              <a:ext uri="{FF2B5EF4-FFF2-40B4-BE49-F238E27FC236}">
                <a16:creationId xmlns:a16="http://schemas.microsoft.com/office/drawing/2014/main" id="{F905EEBF-8ACE-4D30-A4F5-C5796F8343A2}"/>
              </a:ext>
            </a:extLst>
          </p:cNvPr>
          <p:cNvSpPr>
            <a:spLocks noGrp="1"/>
          </p:cNvSpPr>
          <p:nvPr>
            <p:ph type="body" sz="quarter" idx="11"/>
          </p:nvPr>
        </p:nvSpPr>
        <p:spPr>
          <a:xfrm>
            <a:off x="4034910" y="5052868"/>
            <a:ext cx="4122181" cy="598488"/>
          </a:xfrm>
          <a:prstGeom prst="rect">
            <a:avLst/>
          </a:prstGeom>
        </p:spPr>
        <p:txBody>
          <a:bodyPr anchor="ctr"/>
          <a:lstStyle>
            <a:lvl1pPr marL="0" indent="0" algn="ctr">
              <a:lnSpc>
                <a:spcPct val="100000"/>
              </a:lnSpc>
              <a:buNone/>
              <a:defRPr sz="3200" b="1">
                <a:solidFill>
                  <a:schemeClr val="accent2"/>
                </a:solidFill>
              </a:defRPr>
            </a:lvl1pPr>
          </a:lstStyle>
          <a:p>
            <a:pPr lvl="0"/>
            <a:endParaRPr lang="zh-CN" altLang="en-US" dirty="0"/>
          </a:p>
        </p:txBody>
      </p:sp>
      <p:pic>
        <p:nvPicPr>
          <p:cNvPr id="35" name="图片 34">
            <a:extLst>
              <a:ext uri="{FF2B5EF4-FFF2-40B4-BE49-F238E27FC236}">
                <a16:creationId xmlns:a16="http://schemas.microsoft.com/office/drawing/2014/main" id="{CE9FF532-F6D9-45BD-B501-EEC1CB82C010}"/>
              </a:ext>
            </a:extLst>
          </p:cNvPr>
          <p:cNvPicPr>
            <a:picLocks noChangeAspect="1"/>
          </p:cNvPicPr>
          <p:nvPr userDrawn="1"/>
        </p:nvPicPr>
        <p:blipFill rotWithShape="1">
          <a:blip r:embed="rId4" cstate="print"/>
          <a:srcRect l="74359" r="1346"/>
          <a:stretch/>
        </p:blipFill>
        <p:spPr>
          <a:xfrm>
            <a:off x="8870172" y="274183"/>
            <a:ext cx="3002280" cy="411617"/>
          </a:xfrm>
          <a:prstGeom prst="rect">
            <a:avLst/>
          </a:prstGeom>
        </p:spPr>
      </p:pic>
      <p:grpSp>
        <p:nvGrpSpPr>
          <p:cNvPr id="2" name="组合 1">
            <a:extLst>
              <a:ext uri="{FF2B5EF4-FFF2-40B4-BE49-F238E27FC236}">
                <a16:creationId xmlns:a16="http://schemas.microsoft.com/office/drawing/2014/main" id="{3E0947F5-F302-4DA0-B1F5-30EE10CF1F22}"/>
              </a:ext>
            </a:extLst>
          </p:cNvPr>
          <p:cNvGrpSpPr/>
          <p:nvPr userDrawn="1"/>
        </p:nvGrpSpPr>
        <p:grpSpPr>
          <a:xfrm>
            <a:off x="3352562" y="6252715"/>
            <a:ext cx="5486876" cy="406590"/>
            <a:chOff x="3352562" y="6073254"/>
            <a:chExt cx="5486876" cy="406590"/>
          </a:xfrm>
        </p:grpSpPr>
        <p:pic>
          <p:nvPicPr>
            <p:cNvPr id="18" name="图片 17">
              <a:extLst>
                <a:ext uri="{FF2B5EF4-FFF2-40B4-BE49-F238E27FC236}">
                  <a16:creationId xmlns:a16="http://schemas.microsoft.com/office/drawing/2014/main" id="{AA839E5E-CB67-421E-974F-278CCBCFB8C5}"/>
                </a:ext>
              </a:extLst>
            </p:cNvPr>
            <p:cNvPicPr>
              <a:picLocks noChangeAspect="1"/>
            </p:cNvPicPr>
            <p:nvPr userDrawn="1"/>
          </p:nvPicPr>
          <p:blipFill rotWithShape="1">
            <a:blip r:embed="rId5">
              <a:alphaModFix amt="35000"/>
            </a:blip>
            <a:srcRect t="9831" b="36385"/>
            <a:stretch/>
          </p:blipFill>
          <p:spPr>
            <a:xfrm>
              <a:off x="3352562" y="6073254"/>
              <a:ext cx="5486876" cy="406590"/>
            </a:xfrm>
            <a:prstGeom prst="rect">
              <a:avLst/>
            </a:prstGeom>
          </p:spPr>
        </p:pic>
        <p:sp>
          <p:nvSpPr>
            <p:cNvPr id="37" name="椭圆 36">
              <a:extLst>
                <a:ext uri="{FF2B5EF4-FFF2-40B4-BE49-F238E27FC236}">
                  <a16:creationId xmlns:a16="http://schemas.microsoft.com/office/drawing/2014/main" id="{53D809C0-A4EF-44AF-AECA-4A85E4BA2C9D}"/>
                </a:ext>
              </a:extLst>
            </p:cNvPr>
            <p:cNvSpPr/>
            <p:nvPr userDrawn="1"/>
          </p:nvSpPr>
          <p:spPr>
            <a:xfrm>
              <a:off x="6051000" y="6259222"/>
              <a:ext cx="90000" cy="90000"/>
            </a:xfrm>
            <a:prstGeom prst="ellipse">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40935792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封面3">
    <p:spTree>
      <p:nvGrpSpPr>
        <p:cNvPr id="1" name=""/>
        <p:cNvGrpSpPr/>
        <p:nvPr/>
      </p:nvGrpSpPr>
      <p:grpSpPr>
        <a:xfrm>
          <a:off x="0" y="0"/>
          <a:ext cx="0" cy="0"/>
          <a:chOff x="0" y="0"/>
          <a:chExt cx="0" cy="0"/>
        </a:xfrm>
      </p:grpSpPr>
      <p:pic>
        <p:nvPicPr>
          <p:cNvPr id="12" name="图片 11" descr="图片包含 建筑物, 圆屋顶, 地板&#10;&#10;描述已自动生成">
            <a:extLst>
              <a:ext uri="{FF2B5EF4-FFF2-40B4-BE49-F238E27FC236}">
                <a16:creationId xmlns:a16="http://schemas.microsoft.com/office/drawing/2014/main" id="{32C61E04-9C57-4412-9EA5-8082A6789B5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24" y="0"/>
            <a:ext cx="12188951" cy="6858000"/>
          </a:xfrm>
          <a:prstGeom prst="rect">
            <a:avLst/>
          </a:prstGeom>
        </p:spPr>
      </p:pic>
      <p:sp>
        <p:nvSpPr>
          <p:cNvPr id="5" name="平行四边形 4">
            <a:extLst>
              <a:ext uri="{FF2B5EF4-FFF2-40B4-BE49-F238E27FC236}">
                <a16:creationId xmlns:a16="http://schemas.microsoft.com/office/drawing/2014/main" id="{C5A6C460-C718-4155-A390-E0273AFCB62A}"/>
              </a:ext>
            </a:extLst>
          </p:cNvPr>
          <p:cNvSpPr/>
          <p:nvPr userDrawn="1"/>
        </p:nvSpPr>
        <p:spPr>
          <a:xfrm>
            <a:off x="4144710" y="1537750"/>
            <a:ext cx="8047290" cy="3189811"/>
          </a:xfrm>
          <a:prstGeom prst="parallelogram">
            <a:avLst>
              <a:gd name="adj" fmla="val 0"/>
            </a:avLst>
          </a:prstGeom>
          <a:solidFill>
            <a:schemeClr val="bg1"/>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8" name="图片 7" descr="图片包含 建筑物&#10;&#10;自动生成的说明">
            <a:extLst>
              <a:ext uri="{FF2B5EF4-FFF2-40B4-BE49-F238E27FC236}">
                <a16:creationId xmlns:a16="http://schemas.microsoft.com/office/drawing/2014/main" id="{DC463E02-403D-4EDF-904F-C4102C9C3D8E}"/>
              </a:ext>
            </a:extLst>
          </p:cNvPr>
          <p:cNvPicPr>
            <a:picLocks noChangeAspect="1"/>
          </p:cNvPicPr>
          <p:nvPr userDrawn="1"/>
        </p:nvPicPr>
        <p:blipFill>
          <a:blip r:embed="rId3">
            <a:duotone>
              <a:prstClr val="black"/>
              <a:schemeClr val="accent1">
                <a:tint val="45000"/>
                <a:satMod val="400000"/>
              </a:schemeClr>
            </a:duotone>
            <a:alphaModFix amt="10000"/>
            <a:extLst>
              <a:ext uri="{28A0092B-C50C-407E-A947-70E740481C1C}">
                <a14:useLocalDpi xmlns:a14="http://schemas.microsoft.com/office/drawing/2010/main" val="0"/>
              </a:ext>
            </a:extLst>
          </a:blip>
          <a:stretch>
            <a:fillRect/>
          </a:stretch>
        </p:blipFill>
        <p:spPr>
          <a:xfrm>
            <a:off x="4439986" y="2142500"/>
            <a:ext cx="8047290" cy="2590938"/>
          </a:xfrm>
          <a:prstGeom prst="rect">
            <a:avLst/>
          </a:prstGeom>
        </p:spPr>
      </p:pic>
      <p:sp>
        <p:nvSpPr>
          <p:cNvPr id="22" name="标题 1">
            <a:extLst>
              <a:ext uri="{FF2B5EF4-FFF2-40B4-BE49-F238E27FC236}">
                <a16:creationId xmlns:a16="http://schemas.microsoft.com/office/drawing/2014/main" id="{9AF74CDA-19DD-45C1-88FF-2379736830CB}"/>
              </a:ext>
            </a:extLst>
          </p:cNvPr>
          <p:cNvSpPr>
            <a:spLocks noGrp="1"/>
          </p:cNvSpPr>
          <p:nvPr>
            <p:ph type="title" hasCustomPrompt="1"/>
          </p:nvPr>
        </p:nvSpPr>
        <p:spPr>
          <a:xfrm>
            <a:off x="5281297" y="2602227"/>
            <a:ext cx="6426437" cy="1060855"/>
          </a:xfrm>
          <a:prstGeom prst="rect">
            <a:avLst/>
          </a:prstGeom>
          <a:noFill/>
          <a:effectLst/>
        </p:spPr>
        <p:txBody>
          <a:bodyPr anchor="ctr">
            <a:noAutofit/>
          </a:bodyPr>
          <a:lstStyle>
            <a:lvl1pPr algn="ctr">
              <a:defRPr sz="4000" b="1">
                <a:solidFill>
                  <a:schemeClr val="accent1"/>
                </a:solidFill>
              </a:defRPr>
            </a:lvl1pPr>
          </a:lstStyle>
          <a:p>
            <a:r>
              <a:rPr lang="zh-CN" altLang="en-US" dirty="0"/>
              <a:t>单击此处编辑标题样式</a:t>
            </a:r>
          </a:p>
        </p:txBody>
      </p:sp>
      <p:sp>
        <p:nvSpPr>
          <p:cNvPr id="26" name="内容占位符 25">
            <a:extLst>
              <a:ext uri="{FF2B5EF4-FFF2-40B4-BE49-F238E27FC236}">
                <a16:creationId xmlns:a16="http://schemas.microsoft.com/office/drawing/2014/main" id="{981273AB-3D30-4A7E-951D-B80D3185213B}"/>
              </a:ext>
            </a:extLst>
          </p:cNvPr>
          <p:cNvSpPr>
            <a:spLocks noGrp="1"/>
          </p:cNvSpPr>
          <p:nvPr>
            <p:ph sz="quarter" idx="10" hasCustomPrompt="1"/>
          </p:nvPr>
        </p:nvSpPr>
        <p:spPr>
          <a:xfrm>
            <a:off x="7341280" y="4870088"/>
            <a:ext cx="2244701" cy="454025"/>
          </a:xfrm>
          <a:prstGeom prst="rect">
            <a:avLst/>
          </a:prstGeom>
        </p:spPr>
        <p:txBody>
          <a:bodyPr anchor="ctr"/>
          <a:lstStyle>
            <a:lvl1pPr marL="0" indent="0" algn="ctr">
              <a:lnSpc>
                <a:spcPct val="100000"/>
              </a:lnSpc>
              <a:buNone/>
              <a:defRPr sz="1800">
                <a:solidFill>
                  <a:schemeClr val="accent2"/>
                </a:solidFill>
              </a:defRPr>
            </a:lvl1pPr>
          </a:lstStyle>
          <a:p>
            <a:pPr lvl="0"/>
            <a:fld id="{C6124F18-99FF-4E25-B026-C95B196756F6}" type="datetime2">
              <a:rPr lang="zh-CN" altLang="en-US" smtClean="0"/>
              <a:t>2019年1月28日</a:t>
            </a:fld>
            <a:endParaRPr lang="zh-CN" altLang="en-US" dirty="0"/>
          </a:p>
        </p:txBody>
      </p:sp>
      <p:sp>
        <p:nvSpPr>
          <p:cNvPr id="32" name="文本占位符 31">
            <a:extLst>
              <a:ext uri="{FF2B5EF4-FFF2-40B4-BE49-F238E27FC236}">
                <a16:creationId xmlns:a16="http://schemas.microsoft.com/office/drawing/2014/main" id="{F905EEBF-8ACE-4D30-A4F5-C5796F8343A2}"/>
              </a:ext>
            </a:extLst>
          </p:cNvPr>
          <p:cNvSpPr>
            <a:spLocks noGrp="1"/>
          </p:cNvSpPr>
          <p:nvPr>
            <p:ph type="body" sz="quarter" idx="11"/>
          </p:nvPr>
        </p:nvSpPr>
        <p:spPr>
          <a:xfrm>
            <a:off x="6819584" y="3810704"/>
            <a:ext cx="3349862" cy="598488"/>
          </a:xfrm>
          <a:prstGeom prst="rect">
            <a:avLst/>
          </a:prstGeom>
        </p:spPr>
        <p:txBody>
          <a:bodyPr anchor="ctr"/>
          <a:lstStyle>
            <a:lvl1pPr marL="0" indent="0" algn="ctr">
              <a:lnSpc>
                <a:spcPct val="100000"/>
              </a:lnSpc>
              <a:buNone/>
              <a:defRPr sz="2400" b="1">
                <a:solidFill>
                  <a:schemeClr val="accent2"/>
                </a:solidFill>
              </a:defRPr>
            </a:lvl1pPr>
          </a:lstStyle>
          <a:p>
            <a:pPr lvl="0"/>
            <a:endParaRPr lang="zh-CN" altLang="en-US" dirty="0"/>
          </a:p>
        </p:txBody>
      </p:sp>
      <p:sp>
        <p:nvSpPr>
          <p:cNvPr id="15" name="图片占位符 14">
            <a:extLst>
              <a:ext uri="{FF2B5EF4-FFF2-40B4-BE49-F238E27FC236}">
                <a16:creationId xmlns:a16="http://schemas.microsoft.com/office/drawing/2014/main" id="{73862409-EB7F-40D8-9600-B7C8CE927E66}"/>
              </a:ext>
            </a:extLst>
          </p:cNvPr>
          <p:cNvSpPr>
            <a:spLocks noGrp="1"/>
          </p:cNvSpPr>
          <p:nvPr>
            <p:ph type="pic" sz="quarter" idx="12"/>
          </p:nvPr>
        </p:nvSpPr>
        <p:spPr>
          <a:xfrm>
            <a:off x="0" y="1119382"/>
            <a:ext cx="6323888" cy="4026547"/>
          </a:xfrm>
          <a:custGeom>
            <a:avLst/>
            <a:gdLst>
              <a:gd name="connsiteX0" fmla="*/ 0 w 4827208"/>
              <a:gd name="connsiteY0" fmla="*/ 0 h 3236615"/>
              <a:gd name="connsiteX1" fmla="*/ 4827208 w 4827208"/>
              <a:gd name="connsiteY1" fmla="*/ 0 h 3236615"/>
              <a:gd name="connsiteX2" fmla="*/ 3218537 w 4827208"/>
              <a:gd name="connsiteY2" fmla="*/ 3236615 h 3236615"/>
              <a:gd name="connsiteX3" fmla="*/ 0 w 4827208"/>
              <a:gd name="connsiteY3" fmla="*/ 3236615 h 3236615"/>
            </a:gdLst>
            <a:ahLst/>
            <a:cxnLst>
              <a:cxn ang="0">
                <a:pos x="connsiteX0" y="connsiteY0"/>
              </a:cxn>
              <a:cxn ang="0">
                <a:pos x="connsiteX1" y="connsiteY1"/>
              </a:cxn>
              <a:cxn ang="0">
                <a:pos x="connsiteX2" y="connsiteY2"/>
              </a:cxn>
              <a:cxn ang="0">
                <a:pos x="connsiteX3" y="connsiteY3"/>
              </a:cxn>
            </a:cxnLst>
            <a:rect l="l" t="t" r="r" b="b"/>
            <a:pathLst>
              <a:path w="4827208" h="3236615">
                <a:moveTo>
                  <a:pt x="0" y="0"/>
                </a:moveTo>
                <a:lnTo>
                  <a:pt x="4827208" y="0"/>
                </a:lnTo>
                <a:lnTo>
                  <a:pt x="3218537" y="3236615"/>
                </a:lnTo>
                <a:lnTo>
                  <a:pt x="0" y="3236615"/>
                </a:lnTo>
                <a:close/>
              </a:path>
            </a:pathLst>
          </a:custGeom>
          <a:effectLst>
            <a:outerShdw blurRad="50800" dist="38100" dir="2700000" algn="tl" rotWithShape="0">
              <a:prstClr val="black">
                <a:alpha val="40000"/>
              </a:prstClr>
            </a:outerShdw>
          </a:effectLst>
        </p:spPr>
        <p:txBody>
          <a:bodyPr wrap="square">
            <a:noAutofit/>
          </a:bodyPr>
          <a:lstStyle/>
          <a:p>
            <a:endParaRPr lang="zh-CN" altLang="en-US"/>
          </a:p>
        </p:txBody>
      </p:sp>
      <p:pic>
        <p:nvPicPr>
          <p:cNvPr id="6" name="图片 5">
            <a:extLst>
              <a:ext uri="{FF2B5EF4-FFF2-40B4-BE49-F238E27FC236}">
                <a16:creationId xmlns:a16="http://schemas.microsoft.com/office/drawing/2014/main" id="{1A63D107-02BD-4A0D-9132-36E8D944F421}"/>
              </a:ext>
            </a:extLst>
          </p:cNvPr>
          <p:cNvPicPr>
            <a:picLocks noChangeAspect="1"/>
          </p:cNvPicPr>
          <p:nvPr userDrawn="1"/>
        </p:nvPicPr>
        <p:blipFill>
          <a:blip r:embed="rId4"/>
          <a:stretch>
            <a:fillRect/>
          </a:stretch>
        </p:blipFill>
        <p:spPr>
          <a:xfrm>
            <a:off x="6524558" y="4410381"/>
            <a:ext cx="3935296" cy="209291"/>
          </a:xfrm>
          <a:prstGeom prst="rect">
            <a:avLst/>
          </a:prstGeom>
        </p:spPr>
      </p:pic>
      <p:pic>
        <p:nvPicPr>
          <p:cNvPr id="24" name="图片 23">
            <a:extLst>
              <a:ext uri="{FF2B5EF4-FFF2-40B4-BE49-F238E27FC236}">
                <a16:creationId xmlns:a16="http://schemas.microsoft.com/office/drawing/2014/main" id="{3D92EBD5-2225-4D92-B6FB-5F42D4CF9A7C}"/>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222913" y="51177"/>
            <a:ext cx="2169174" cy="713098"/>
          </a:xfrm>
          <a:prstGeom prst="rect">
            <a:avLst/>
          </a:prstGeom>
        </p:spPr>
      </p:pic>
      <p:pic>
        <p:nvPicPr>
          <p:cNvPr id="27" name="图片 26">
            <a:extLst>
              <a:ext uri="{FF2B5EF4-FFF2-40B4-BE49-F238E27FC236}">
                <a16:creationId xmlns:a16="http://schemas.microsoft.com/office/drawing/2014/main" id="{7F038EC1-5530-4400-9F4D-38CB7EE61EE1}"/>
              </a:ext>
            </a:extLst>
          </p:cNvPr>
          <p:cNvPicPr>
            <a:picLocks noChangeAspect="1"/>
          </p:cNvPicPr>
          <p:nvPr userDrawn="1"/>
        </p:nvPicPr>
        <p:blipFill rotWithShape="1">
          <a:blip r:embed="rId6" cstate="print"/>
          <a:srcRect r="1346"/>
          <a:stretch/>
        </p:blipFill>
        <p:spPr>
          <a:xfrm>
            <a:off x="516" y="6041797"/>
            <a:ext cx="12166903" cy="411617"/>
          </a:xfrm>
          <a:prstGeom prst="rect">
            <a:avLst/>
          </a:prstGeom>
        </p:spPr>
      </p:pic>
    </p:spTree>
    <p:extLst>
      <p:ext uri="{BB962C8B-B14F-4D97-AF65-F5344CB8AC3E}">
        <p14:creationId xmlns:p14="http://schemas.microsoft.com/office/powerpoint/2010/main" val="24199620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目录-1">
    <p:spTree>
      <p:nvGrpSpPr>
        <p:cNvPr id="1" name=""/>
        <p:cNvGrpSpPr/>
        <p:nvPr/>
      </p:nvGrpSpPr>
      <p:grpSpPr>
        <a:xfrm>
          <a:off x="0" y="0"/>
          <a:ext cx="0" cy="0"/>
          <a:chOff x="0" y="0"/>
          <a:chExt cx="0" cy="0"/>
        </a:xfrm>
      </p:grpSpPr>
      <p:pic>
        <p:nvPicPr>
          <p:cNvPr id="14" name="图片 13" descr="图片包含 建筑物, 圆屋顶, 地板&#10;&#10;描述已自动生成">
            <a:extLst>
              <a:ext uri="{FF2B5EF4-FFF2-40B4-BE49-F238E27FC236}">
                <a16:creationId xmlns:a16="http://schemas.microsoft.com/office/drawing/2014/main" id="{7C66039A-3D15-4D27-8FD3-6ADF01C3402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24" y="0"/>
            <a:ext cx="12188951" cy="6858000"/>
          </a:xfrm>
          <a:prstGeom prst="rect">
            <a:avLst/>
          </a:prstGeom>
        </p:spPr>
      </p:pic>
      <p:grpSp>
        <p:nvGrpSpPr>
          <p:cNvPr id="4" name="组合 3">
            <a:extLst>
              <a:ext uri="{FF2B5EF4-FFF2-40B4-BE49-F238E27FC236}">
                <a16:creationId xmlns:a16="http://schemas.microsoft.com/office/drawing/2014/main" id="{75D47FDF-63E1-442F-8001-E72FBC10D88D}"/>
              </a:ext>
            </a:extLst>
          </p:cNvPr>
          <p:cNvGrpSpPr/>
          <p:nvPr userDrawn="1"/>
        </p:nvGrpSpPr>
        <p:grpSpPr>
          <a:xfrm>
            <a:off x="304800" y="2455636"/>
            <a:ext cx="4122059" cy="1462680"/>
            <a:chOff x="304800" y="2709636"/>
            <a:chExt cx="4122059" cy="1462680"/>
          </a:xfrm>
        </p:grpSpPr>
        <p:grpSp>
          <p:nvGrpSpPr>
            <p:cNvPr id="5" name="组合 4">
              <a:extLst>
                <a:ext uri="{FF2B5EF4-FFF2-40B4-BE49-F238E27FC236}">
                  <a16:creationId xmlns:a16="http://schemas.microsoft.com/office/drawing/2014/main" id="{9022DE15-F0A7-4081-B20E-F56AF7E8D451}"/>
                </a:ext>
              </a:extLst>
            </p:cNvPr>
            <p:cNvGrpSpPr/>
            <p:nvPr/>
          </p:nvGrpSpPr>
          <p:grpSpPr>
            <a:xfrm>
              <a:off x="304800" y="2709636"/>
              <a:ext cx="4122059" cy="1462680"/>
              <a:chOff x="667656" y="1497651"/>
              <a:chExt cx="4122059" cy="1462680"/>
            </a:xfrm>
          </p:grpSpPr>
          <p:grpSp>
            <p:nvGrpSpPr>
              <p:cNvPr id="7" name="组合 6">
                <a:extLst>
                  <a:ext uri="{FF2B5EF4-FFF2-40B4-BE49-F238E27FC236}">
                    <a16:creationId xmlns:a16="http://schemas.microsoft.com/office/drawing/2014/main" id="{068AF075-1EBE-4100-82B6-D1B2511E27A3}"/>
                  </a:ext>
                </a:extLst>
              </p:cNvPr>
              <p:cNvGrpSpPr/>
              <p:nvPr/>
            </p:nvGrpSpPr>
            <p:grpSpPr>
              <a:xfrm>
                <a:off x="667656" y="1497651"/>
                <a:ext cx="4122059" cy="1438728"/>
                <a:chOff x="537028" y="1493158"/>
                <a:chExt cx="4122059" cy="1438728"/>
              </a:xfrm>
            </p:grpSpPr>
            <p:sp>
              <p:nvSpPr>
                <p:cNvPr id="10" name="矩形 9">
                  <a:extLst>
                    <a:ext uri="{FF2B5EF4-FFF2-40B4-BE49-F238E27FC236}">
                      <a16:creationId xmlns:a16="http://schemas.microsoft.com/office/drawing/2014/main" id="{CD1F02EB-A5F5-4A25-8E13-33D76C3997D5}"/>
                    </a:ext>
                  </a:extLst>
                </p:cNvPr>
                <p:cNvSpPr/>
                <p:nvPr/>
              </p:nvSpPr>
              <p:spPr>
                <a:xfrm>
                  <a:off x="537029" y="1493158"/>
                  <a:ext cx="4122058" cy="143872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 name="图片 10" descr="图片包含 建筑物&#10;&#10;自动生成的说明">
                  <a:extLst>
                    <a:ext uri="{FF2B5EF4-FFF2-40B4-BE49-F238E27FC236}">
                      <a16:creationId xmlns:a16="http://schemas.microsoft.com/office/drawing/2014/main" id="{27CDB2F7-E7B6-465A-921A-BD30952F7D41}"/>
                    </a:ext>
                  </a:extLst>
                </p:cNvPr>
                <p:cNvPicPr>
                  <a:picLocks noChangeAspect="1"/>
                </p:cNvPicPr>
                <p:nvPr/>
              </p:nvPicPr>
              <p:blipFill>
                <a:blip r:embed="rId3">
                  <a:duotone>
                    <a:schemeClr val="bg2">
                      <a:shade val="45000"/>
                      <a:satMod val="135000"/>
                    </a:schemeClr>
                    <a:prstClr val="white"/>
                  </a:duotone>
                  <a:alphaModFix amt="25000"/>
                  <a:extLst>
                    <a:ext uri="{28A0092B-C50C-407E-A947-70E740481C1C}">
                      <a14:useLocalDpi xmlns:a14="http://schemas.microsoft.com/office/drawing/2010/main" val="0"/>
                    </a:ext>
                  </a:extLst>
                </a:blip>
                <a:stretch>
                  <a:fillRect/>
                </a:stretch>
              </p:blipFill>
              <p:spPr>
                <a:xfrm>
                  <a:off x="537028" y="1604731"/>
                  <a:ext cx="4122058" cy="1327155"/>
                </a:xfrm>
                <a:prstGeom prst="rect">
                  <a:avLst/>
                </a:prstGeom>
                <a:effectLst/>
              </p:spPr>
            </p:pic>
          </p:grpSp>
          <p:sp>
            <p:nvSpPr>
              <p:cNvPr id="8" name="文本框 7">
                <a:extLst>
                  <a:ext uri="{FF2B5EF4-FFF2-40B4-BE49-F238E27FC236}">
                    <a16:creationId xmlns:a16="http://schemas.microsoft.com/office/drawing/2014/main" id="{0901EB5B-A305-4D12-8523-8654B0DF8D3C}"/>
                  </a:ext>
                </a:extLst>
              </p:cNvPr>
              <p:cNvSpPr txBox="1"/>
              <p:nvPr/>
            </p:nvSpPr>
            <p:spPr>
              <a:xfrm>
                <a:off x="2387598" y="1755350"/>
                <a:ext cx="2235199" cy="923330"/>
              </a:xfrm>
              <a:prstGeom prst="rect">
                <a:avLst/>
              </a:prstGeom>
              <a:noFill/>
            </p:spPr>
            <p:txBody>
              <a:bodyPr wrap="square" rtlCol="0">
                <a:spAutoFit/>
              </a:bodyPr>
              <a:lstStyle/>
              <a:p>
                <a:pPr algn="ctr"/>
                <a:r>
                  <a:rPr lang="zh-CN" altLang="en-US" sz="5400" b="1" dirty="0">
                    <a:solidFill>
                      <a:schemeClr val="accent1"/>
                    </a:solidFill>
                  </a:rPr>
                  <a:t>目  录</a:t>
                </a:r>
              </a:p>
            </p:txBody>
          </p:sp>
          <p:sp>
            <p:nvSpPr>
              <p:cNvPr id="9" name="矩形 8">
                <a:extLst>
                  <a:ext uri="{FF2B5EF4-FFF2-40B4-BE49-F238E27FC236}">
                    <a16:creationId xmlns:a16="http://schemas.microsoft.com/office/drawing/2014/main" id="{9DBDFDE5-938B-46BA-BF04-52626678C645}"/>
                  </a:ext>
                </a:extLst>
              </p:cNvPr>
              <p:cNvSpPr/>
              <p:nvPr/>
            </p:nvSpPr>
            <p:spPr>
              <a:xfrm rot="16200000">
                <a:off x="2683685" y="854302"/>
                <a:ext cx="90000" cy="4122058"/>
              </a:xfrm>
              <a:prstGeom prst="rect">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6" name="图片 5">
              <a:extLst>
                <a:ext uri="{FF2B5EF4-FFF2-40B4-BE49-F238E27FC236}">
                  <a16:creationId xmlns:a16="http://schemas.microsoft.com/office/drawing/2014/main" id="{DC96E7EA-26DC-40A9-97DD-57F90BFFB68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3887" y="2871509"/>
              <a:ext cx="1590855" cy="1114981"/>
            </a:xfrm>
            <a:prstGeom prst="rect">
              <a:avLst/>
            </a:prstGeom>
          </p:spPr>
        </p:pic>
      </p:grpSp>
      <p:sp>
        <p:nvSpPr>
          <p:cNvPr id="13" name="图片占位符 12">
            <a:extLst>
              <a:ext uri="{FF2B5EF4-FFF2-40B4-BE49-F238E27FC236}">
                <a16:creationId xmlns:a16="http://schemas.microsoft.com/office/drawing/2014/main" id="{86D2A06B-94AC-4433-BBC3-A98A9F2FD48B}"/>
              </a:ext>
            </a:extLst>
          </p:cNvPr>
          <p:cNvSpPr>
            <a:spLocks noGrp="1"/>
          </p:cNvSpPr>
          <p:nvPr>
            <p:ph type="pic" sz="quarter" idx="10"/>
          </p:nvPr>
        </p:nvSpPr>
        <p:spPr>
          <a:xfrm>
            <a:off x="5772150" y="0"/>
            <a:ext cx="6419850" cy="6858000"/>
          </a:xfrm>
          <a:prstGeom prst="rect">
            <a:avLst/>
          </a:prstGeom>
        </p:spPr>
        <p:txBody>
          <a:bodyPr/>
          <a:lstStyle/>
          <a:p>
            <a:endParaRPr lang="zh-CN" altLang="en-US"/>
          </a:p>
        </p:txBody>
      </p:sp>
      <p:sp>
        <p:nvSpPr>
          <p:cNvPr id="22" name="矩形 21">
            <a:extLst>
              <a:ext uri="{FF2B5EF4-FFF2-40B4-BE49-F238E27FC236}">
                <a16:creationId xmlns:a16="http://schemas.microsoft.com/office/drawing/2014/main" id="{DE1AFFB6-310A-466D-BAD1-F84A11C9C967}"/>
              </a:ext>
            </a:extLst>
          </p:cNvPr>
          <p:cNvSpPr/>
          <p:nvPr userDrawn="1"/>
        </p:nvSpPr>
        <p:spPr>
          <a:xfrm flipV="1">
            <a:off x="5672624" y="0"/>
            <a:ext cx="90000" cy="6858000"/>
          </a:xfrm>
          <a:prstGeom prst="rect">
            <a:avLst/>
          </a:prstGeom>
          <a:solidFill>
            <a:schemeClr val="accent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8128965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目录-2">
    <p:spTree>
      <p:nvGrpSpPr>
        <p:cNvPr id="1" name=""/>
        <p:cNvGrpSpPr/>
        <p:nvPr/>
      </p:nvGrpSpPr>
      <p:grpSpPr>
        <a:xfrm>
          <a:off x="0" y="0"/>
          <a:ext cx="0" cy="0"/>
          <a:chOff x="0" y="0"/>
          <a:chExt cx="0" cy="0"/>
        </a:xfrm>
      </p:grpSpPr>
      <p:pic>
        <p:nvPicPr>
          <p:cNvPr id="15" name="图片 14" descr="图片包含 建筑物, 圆屋顶, 地板&#10;&#10;描述已自动生成">
            <a:extLst>
              <a:ext uri="{FF2B5EF4-FFF2-40B4-BE49-F238E27FC236}">
                <a16:creationId xmlns:a16="http://schemas.microsoft.com/office/drawing/2014/main" id="{1CF278BF-7BDF-4094-9C1D-962B78BFDFE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24" y="0"/>
            <a:ext cx="12188951" cy="6858000"/>
          </a:xfrm>
          <a:prstGeom prst="rect">
            <a:avLst/>
          </a:prstGeom>
        </p:spPr>
      </p:pic>
      <p:grpSp>
        <p:nvGrpSpPr>
          <p:cNvPr id="5" name="组合 4">
            <a:extLst>
              <a:ext uri="{FF2B5EF4-FFF2-40B4-BE49-F238E27FC236}">
                <a16:creationId xmlns:a16="http://schemas.microsoft.com/office/drawing/2014/main" id="{ACBE5229-6D64-4AB4-BD32-C5A9C0A25B3D}"/>
              </a:ext>
            </a:extLst>
          </p:cNvPr>
          <p:cNvGrpSpPr/>
          <p:nvPr/>
        </p:nvGrpSpPr>
        <p:grpSpPr>
          <a:xfrm>
            <a:off x="4034970" y="685800"/>
            <a:ext cx="4122060" cy="1462680"/>
            <a:chOff x="667655" y="1497651"/>
            <a:chExt cx="4122060" cy="1462680"/>
          </a:xfrm>
        </p:grpSpPr>
        <p:grpSp>
          <p:nvGrpSpPr>
            <p:cNvPr id="7" name="组合 6">
              <a:extLst>
                <a:ext uri="{FF2B5EF4-FFF2-40B4-BE49-F238E27FC236}">
                  <a16:creationId xmlns:a16="http://schemas.microsoft.com/office/drawing/2014/main" id="{56977AD1-FB29-49DB-B293-6E501C63653E}"/>
                </a:ext>
              </a:extLst>
            </p:cNvPr>
            <p:cNvGrpSpPr/>
            <p:nvPr/>
          </p:nvGrpSpPr>
          <p:grpSpPr>
            <a:xfrm>
              <a:off x="667656" y="1497651"/>
              <a:ext cx="4122059" cy="1438728"/>
              <a:chOff x="537028" y="1493158"/>
              <a:chExt cx="4122059" cy="1438728"/>
            </a:xfrm>
          </p:grpSpPr>
          <p:sp>
            <p:nvSpPr>
              <p:cNvPr id="10" name="矩形 9">
                <a:extLst>
                  <a:ext uri="{FF2B5EF4-FFF2-40B4-BE49-F238E27FC236}">
                    <a16:creationId xmlns:a16="http://schemas.microsoft.com/office/drawing/2014/main" id="{D2C25A7C-283B-4D59-8088-0D173FD791A1}"/>
                  </a:ext>
                </a:extLst>
              </p:cNvPr>
              <p:cNvSpPr/>
              <p:nvPr/>
            </p:nvSpPr>
            <p:spPr>
              <a:xfrm>
                <a:off x="537029" y="1493158"/>
                <a:ext cx="4122058" cy="143872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 name="图片 10" descr="图片包含 建筑物&#10;&#10;自动生成的说明">
                <a:extLst>
                  <a:ext uri="{FF2B5EF4-FFF2-40B4-BE49-F238E27FC236}">
                    <a16:creationId xmlns:a16="http://schemas.microsoft.com/office/drawing/2014/main" id="{909D8670-2666-4A27-A0FE-9BF4BFDA7DA3}"/>
                  </a:ext>
                </a:extLst>
              </p:cNvPr>
              <p:cNvPicPr>
                <a:picLocks noChangeAspect="1"/>
              </p:cNvPicPr>
              <p:nvPr/>
            </p:nvPicPr>
            <p:blipFill>
              <a:blip r:embed="rId3">
                <a:duotone>
                  <a:schemeClr val="bg2">
                    <a:shade val="45000"/>
                    <a:satMod val="135000"/>
                  </a:schemeClr>
                  <a:prstClr val="white"/>
                </a:duotone>
                <a:alphaModFix amt="25000"/>
                <a:extLst>
                  <a:ext uri="{28A0092B-C50C-407E-A947-70E740481C1C}">
                    <a14:useLocalDpi xmlns:a14="http://schemas.microsoft.com/office/drawing/2010/main" val="0"/>
                  </a:ext>
                </a:extLst>
              </a:blip>
              <a:stretch>
                <a:fillRect/>
              </a:stretch>
            </p:blipFill>
            <p:spPr>
              <a:xfrm>
                <a:off x="537028" y="1604731"/>
                <a:ext cx="4122058" cy="1327155"/>
              </a:xfrm>
              <a:prstGeom prst="rect">
                <a:avLst/>
              </a:prstGeom>
              <a:effectLst/>
            </p:spPr>
          </p:pic>
        </p:grpSp>
        <p:sp>
          <p:nvSpPr>
            <p:cNvPr id="8" name="文本框 7">
              <a:extLst>
                <a:ext uri="{FF2B5EF4-FFF2-40B4-BE49-F238E27FC236}">
                  <a16:creationId xmlns:a16="http://schemas.microsoft.com/office/drawing/2014/main" id="{10563126-3B82-41C3-959D-6EE0A64FB1C8}"/>
                </a:ext>
              </a:extLst>
            </p:cNvPr>
            <p:cNvSpPr txBox="1"/>
            <p:nvPr/>
          </p:nvSpPr>
          <p:spPr>
            <a:xfrm>
              <a:off x="667655" y="1755350"/>
              <a:ext cx="4122059" cy="1015663"/>
            </a:xfrm>
            <a:prstGeom prst="rect">
              <a:avLst/>
            </a:prstGeom>
            <a:noFill/>
          </p:spPr>
          <p:txBody>
            <a:bodyPr wrap="square" rtlCol="0">
              <a:spAutoFit/>
            </a:bodyPr>
            <a:lstStyle/>
            <a:p>
              <a:pPr algn="ctr"/>
              <a:r>
                <a:rPr lang="zh-CN" altLang="en-US" sz="6000" b="1" dirty="0">
                  <a:solidFill>
                    <a:schemeClr val="accent1"/>
                  </a:solidFill>
                </a:rPr>
                <a:t>目         录</a:t>
              </a:r>
            </a:p>
          </p:txBody>
        </p:sp>
        <p:sp>
          <p:nvSpPr>
            <p:cNvPr id="9" name="矩形 8">
              <a:extLst>
                <a:ext uri="{FF2B5EF4-FFF2-40B4-BE49-F238E27FC236}">
                  <a16:creationId xmlns:a16="http://schemas.microsoft.com/office/drawing/2014/main" id="{A1F06D8F-A998-4957-BCDD-C5D37E948A62}"/>
                </a:ext>
              </a:extLst>
            </p:cNvPr>
            <p:cNvSpPr/>
            <p:nvPr/>
          </p:nvSpPr>
          <p:spPr>
            <a:xfrm rot="16200000">
              <a:off x="2683685" y="854302"/>
              <a:ext cx="90000" cy="4122058"/>
            </a:xfrm>
            <a:prstGeom prst="rect">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6" name="图片 5">
            <a:extLst>
              <a:ext uri="{FF2B5EF4-FFF2-40B4-BE49-F238E27FC236}">
                <a16:creationId xmlns:a16="http://schemas.microsoft.com/office/drawing/2014/main" id="{9F63F420-5C8B-4249-B74B-AB25DACFA05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91047" y="797373"/>
            <a:ext cx="1590855" cy="1114981"/>
          </a:xfrm>
          <a:prstGeom prst="rect">
            <a:avLst/>
          </a:prstGeom>
        </p:spPr>
      </p:pic>
      <p:sp>
        <p:nvSpPr>
          <p:cNvPr id="13" name="图片占位符 12">
            <a:extLst>
              <a:ext uri="{FF2B5EF4-FFF2-40B4-BE49-F238E27FC236}">
                <a16:creationId xmlns:a16="http://schemas.microsoft.com/office/drawing/2014/main" id="{E9A5540C-0F48-4B7F-B5D6-F8A8EDA2E8C4}"/>
              </a:ext>
            </a:extLst>
          </p:cNvPr>
          <p:cNvSpPr>
            <a:spLocks noGrp="1"/>
          </p:cNvSpPr>
          <p:nvPr userDrawn="1">
            <p:ph type="pic" sz="quarter" idx="10"/>
          </p:nvPr>
        </p:nvSpPr>
        <p:spPr>
          <a:xfrm>
            <a:off x="-19050" y="3428999"/>
            <a:ext cx="12211050" cy="3428999"/>
          </a:xfrm>
          <a:prstGeom prst="rect">
            <a:avLst/>
          </a:prstGeom>
        </p:spPr>
        <p:txBody>
          <a:bodyPr/>
          <a:lstStyle/>
          <a:p>
            <a:endParaRPr lang="zh-CN" altLang="en-US"/>
          </a:p>
        </p:txBody>
      </p:sp>
      <p:sp>
        <p:nvSpPr>
          <p:cNvPr id="14" name="矩形 13">
            <a:extLst>
              <a:ext uri="{FF2B5EF4-FFF2-40B4-BE49-F238E27FC236}">
                <a16:creationId xmlns:a16="http://schemas.microsoft.com/office/drawing/2014/main" id="{9D9484F6-57FB-4D78-BAC6-3A0A97C9E850}"/>
              </a:ext>
            </a:extLst>
          </p:cNvPr>
          <p:cNvSpPr/>
          <p:nvPr userDrawn="1"/>
        </p:nvSpPr>
        <p:spPr>
          <a:xfrm rot="16200000" flipV="1">
            <a:off x="6051001" y="-2738344"/>
            <a:ext cx="90000" cy="12198901"/>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1744774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章节过渡页">
    <p:spTree>
      <p:nvGrpSpPr>
        <p:cNvPr id="1" name=""/>
        <p:cNvGrpSpPr/>
        <p:nvPr/>
      </p:nvGrpSpPr>
      <p:grpSpPr>
        <a:xfrm>
          <a:off x="0" y="0"/>
          <a:ext cx="0" cy="0"/>
          <a:chOff x="0" y="0"/>
          <a:chExt cx="0" cy="0"/>
        </a:xfrm>
      </p:grpSpPr>
      <p:pic>
        <p:nvPicPr>
          <p:cNvPr id="8" name="图片 7" descr="图片包含 建筑物, 圆屋顶, 地板&#10;&#10;描述已自动生成">
            <a:extLst>
              <a:ext uri="{FF2B5EF4-FFF2-40B4-BE49-F238E27FC236}">
                <a16:creationId xmlns:a16="http://schemas.microsoft.com/office/drawing/2014/main" id="{BCB8885F-CCB9-4EC9-AC5C-83B4329CC85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24" y="0"/>
            <a:ext cx="12188951" cy="6858000"/>
          </a:xfrm>
          <a:prstGeom prst="rect">
            <a:avLst/>
          </a:prstGeom>
        </p:spPr>
      </p:pic>
      <p:sp>
        <p:nvSpPr>
          <p:cNvPr id="42" name="矩形 41">
            <a:extLst>
              <a:ext uri="{FF2B5EF4-FFF2-40B4-BE49-F238E27FC236}">
                <a16:creationId xmlns:a16="http://schemas.microsoft.com/office/drawing/2014/main" id="{8BB665EA-8CD9-4D53-A4AF-D2B7101CE5DB}"/>
              </a:ext>
            </a:extLst>
          </p:cNvPr>
          <p:cNvSpPr/>
          <p:nvPr userDrawn="1"/>
        </p:nvSpPr>
        <p:spPr>
          <a:xfrm rot="16200000">
            <a:off x="6051000" y="-2616750"/>
            <a:ext cx="90000" cy="12192000"/>
          </a:xfrm>
          <a:prstGeom prst="rect">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图片占位符 33">
            <a:extLst>
              <a:ext uri="{FF2B5EF4-FFF2-40B4-BE49-F238E27FC236}">
                <a16:creationId xmlns:a16="http://schemas.microsoft.com/office/drawing/2014/main" id="{94A66D01-D8F9-449F-918E-8E0F01222D9D}"/>
              </a:ext>
            </a:extLst>
          </p:cNvPr>
          <p:cNvSpPr>
            <a:spLocks noGrp="1"/>
          </p:cNvSpPr>
          <p:nvPr>
            <p:ph type="pic" sz="quarter" idx="10"/>
          </p:nvPr>
        </p:nvSpPr>
        <p:spPr>
          <a:xfrm>
            <a:off x="0" y="-19050"/>
            <a:ext cx="12192000" cy="3442348"/>
          </a:xfrm>
          <a:prstGeom prst="rect">
            <a:avLst/>
          </a:prstGeom>
        </p:spPr>
        <p:txBody>
          <a:bodyPr/>
          <a:lstStyle/>
          <a:p>
            <a:endParaRPr lang="zh-CN" altLang="en-US" dirty="0"/>
          </a:p>
        </p:txBody>
      </p:sp>
      <p:sp>
        <p:nvSpPr>
          <p:cNvPr id="14" name="标题 13">
            <a:extLst>
              <a:ext uri="{FF2B5EF4-FFF2-40B4-BE49-F238E27FC236}">
                <a16:creationId xmlns:a16="http://schemas.microsoft.com/office/drawing/2014/main" id="{43182647-270A-4077-B505-0FC4222D150B}"/>
              </a:ext>
            </a:extLst>
          </p:cNvPr>
          <p:cNvSpPr>
            <a:spLocks noGrp="1"/>
          </p:cNvSpPr>
          <p:nvPr>
            <p:ph type="title"/>
          </p:nvPr>
        </p:nvSpPr>
        <p:spPr>
          <a:xfrm>
            <a:off x="4654075" y="3047028"/>
            <a:ext cx="6489700" cy="775349"/>
          </a:xfrm>
          <a:prstGeom prst="rect">
            <a:avLst/>
          </a:prstGeom>
          <a:solidFill>
            <a:schemeClr val="bg1"/>
          </a:solidFill>
          <a:effectLst>
            <a:outerShdw blurRad="50800" dist="38100" dir="2700000" algn="tl" rotWithShape="0">
              <a:prstClr val="black">
                <a:alpha val="40000"/>
              </a:prstClr>
            </a:outerShdw>
          </a:effectLst>
        </p:spPr>
        <p:txBody>
          <a:bodyPr anchor="ctr"/>
          <a:lstStyle>
            <a:lvl1pPr algn="ctr">
              <a:defRPr sz="4000" b="1">
                <a:solidFill>
                  <a:schemeClr val="accent1"/>
                </a:solidFill>
              </a:defRPr>
            </a:lvl1pPr>
          </a:lstStyle>
          <a:p>
            <a:r>
              <a:rPr lang="zh-CN" altLang="en-US" dirty="0"/>
              <a:t>单击此处编辑母版标题样式</a:t>
            </a:r>
          </a:p>
        </p:txBody>
      </p:sp>
      <p:pic>
        <p:nvPicPr>
          <p:cNvPr id="35" name="图片 34">
            <a:extLst>
              <a:ext uri="{FF2B5EF4-FFF2-40B4-BE49-F238E27FC236}">
                <a16:creationId xmlns:a16="http://schemas.microsoft.com/office/drawing/2014/main" id="{465DB092-56FD-4A68-9D16-CFF0FD3DE80D}"/>
              </a:ext>
            </a:extLst>
          </p:cNvPr>
          <p:cNvPicPr>
            <a:picLocks noChangeAspect="1"/>
          </p:cNvPicPr>
          <p:nvPr userDrawn="1"/>
        </p:nvPicPr>
        <p:blipFill rotWithShape="1">
          <a:blip r:embed="rId3" cstate="print"/>
          <a:srcRect r="1346"/>
          <a:stretch/>
        </p:blipFill>
        <p:spPr>
          <a:xfrm>
            <a:off x="516" y="6041797"/>
            <a:ext cx="12166903" cy="411617"/>
          </a:xfrm>
          <a:prstGeom prst="rect">
            <a:avLst/>
          </a:prstGeom>
        </p:spPr>
      </p:pic>
      <p:sp>
        <p:nvSpPr>
          <p:cNvPr id="39" name="文本占位符 38">
            <a:extLst>
              <a:ext uri="{FF2B5EF4-FFF2-40B4-BE49-F238E27FC236}">
                <a16:creationId xmlns:a16="http://schemas.microsoft.com/office/drawing/2014/main" id="{39166EE3-A8B8-4A65-AEC2-261BB698A785}"/>
              </a:ext>
            </a:extLst>
          </p:cNvPr>
          <p:cNvSpPr>
            <a:spLocks noGrp="1"/>
          </p:cNvSpPr>
          <p:nvPr>
            <p:ph type="body" sz="quarter" idx="11"/>
          </p:nvPr>
        </p:nvSpPr>
        <p:spPr>
          <a:xfrm>
            <a:off x="4654075" y="4054685"/>
            <a:ext cx="6489700" cy="1534265"/>
          </a:xfrm>
          <a:prstGeom prst="rect">
            <a:avLst/>
          </a:prstGeom>
        </p:spPr>
        <p:txBody>
          <a:bodyPr/>
          <a:lstStyle>
            <a:lvl1pPr marL="0" indent="0" algn="just">
              <a:lnSpc>
                <a:spcPct val="130000"/>
              </a:lnSpc>
              <a:buNone/>
              <a:defRPr sz="2200">
                <a:solidFill>
                  <a:schemeClr val="accent2"/>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zh-CN" altLang="en-US" dirty="0"/>
              <a:t>编辑母版文本样式</a:t>
            </a:r>
          </a:p>
        </p:txBody>
      </p:sp>
    </p:spTree>
    <p:extLst>
      <p:ext uri="{BB962C8B-B14F-4D97-AF65-F5344CB8AC3E}">
        <p14:creationId xmlns:p14="http://schemas.microsoft.com/office/powerpoint/2010/main" val="34977284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章节过渡页-2">
    <p:spTree>
      <p:nvGrpSpPr>
        <p:cNvPr id="1" name=""/>
        <p:cNvGrpSpPr/>
        <p:nvPr/>
      </p:nvGrpSpPr>
      <p:grpSpPr>
        <a:xfrm>
          <a:off x="0" y="0"/>
          <a:ext cx="0" cy="0"/>
          <a:chOff x="0" y="0"/>
          <a:chExt cx="0" cy="0"/>
        </a:xfrm>
      </p:grpSpPr>
      <p:pic>
        <p:nvPicPr>
          <p:cNvPr id="9" name="图片 8" descr="图片包含 建筑物, 圆屋顶, 地板&#10;&#10;描述已自动生成">
            <a:extLst>
              <a:ext uri="{FF2B5EF4-FFF2-40B4-BE49-F238E27FC236}">
                <a16:creationId xmlns:a16="http://schemas.microsoft.com/office/drawing/2014/main" id="{CA20EC42-E2DC-453A-A334-D1D7BD3BE54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24" y="0"/>
            <a:ext cx="12188951" cy="6858000"/>
          </a:xfrm>
          <a:prstGeom prst="rect">
            <a:avLst/>
          </a:prstGeom>
        </p:spPr>
      </p:pic>
      <p:sp>
        <p:nvSpPr>
          <p:cNvPr id="42" name="矩形 41">
            <a:extLst>
              <a:ext uri="{FF2B5EF4-FFF2-40B4-BE49-F238E27FC236}">
                <a16:creationId xmlns:a16="http://schemas.microsoft.com/office/drawing/2014/main" id="{8BB665EA-8CD9-4D53-A4AF-D2B7101CE5DB}"/>
              </a:ext>
            </a:extLst>
          </p:cNvPr>
          <p:cNvSpPr/>
          <p:nvPr userDrawn="1"/>
        </p:nvSpPr>
        <p:spPr>
          <a:xfrm rot="10800000">
            <a:off x="5885901" y="-45000"/>
            <a:ext cx="90000" cy="6948000"/>
          </a:xfrm>
          <a:prstGeom prst="rect">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图片占位符 33">
            <a:extLst>
              <a:ext uri="{FF2B5EF4-FFF2-40B4-BE49-F238E27FC236}">
                <a16:creationId xmlns:a16="http://schemas.microsoft.com/office/drawing/2014/main" id="{94A66D01-D8F9-449F-918E-8E0F01222D9D}"/>
              </a:ext>
            </a:extLst>
          </p:cNvPr>
          <p:cNvSpPr>
            <a:spLocks noGrp="1"/>
          </p:cNvSpPr>
          <p:nvPr>
            <p:ph type="pic" sz="quarter" idx="10"/>
          </p:nvPr>
        </p:nvSpPr>
        <p:spPr>
          <a:xfrm>
            <a:off x="0" y="-19050"/>
            <a:ext cx="5842000" cy="6877050"/>
          </a:xfrm>
          <a:prstGeom prst="rect">
            <a:avLst/>
          </a:prstGeom>
        </p:spPr>
        <p:txBody>
          <a:bodyPr/>
          <a:lstStyle/>
          <a:p>
            <a:endParaRPr lang="zh-CN" altLang="en-US" dirty="0"/>
          </a:p>
        </p:txBody>
      </p:sp>
      <p:sp>
        <p:nvSpPr>
          <p:cNvPr id="14" name="标题 13">
            <a:extLst>
              <a:ext uri="{FF2B5EF4-FFF2-40B4-BE49-F238E27FC236}">
                <a16:creationId xmlns:a16="http://schemas.microsoft.com/office/drawing/2014/main" id="{43182647-270A-4077-B505-0FC4222D150B}"/>
              </a:ext>
            </a:extLst>
          </p:cNvPr>
          <p:cNvSpPr>
            <a:spLocks noGrp="1"/>
          </p:cNvSpPr>
          <p:nvPr>
            <p:ph type="title"/>
          </p:nvPr>
        </p:nvSpPr>
        <p:spPr>
          <a:xfrm>
            <a:off x="6238874" y="3047028"/>
            <a:ext cx="5648325" cy="775349"/>
          </a:xfrm>
          <a:prstGeom prst="rect">
            <a:avLst/>
          </a:prstGeom>
          <a:solidFill>
            <a:schemeClr val="bg1"/>
          </a:solidFill>
          <a:effectLst>
            <a:outerShdw blurRad="50800" dist="38100" dir="2700000" algn="tl" rotWithShape="0">
              <a:prstClr val="black">
                <a:alpha val="40000"/>
              </a:prstClr>
            </a:outerShdw>
          </a:effectLst>
        </p:spPr>
        <p:txBody>
          <a:bodyPr anchor="ctr"/>
          <a:lstStyle>
            <a:lvl1pPr algn="ctr">
              <a:defRPr sz="4000" b="1">
                <a:solidFill>
                  <a:schemeClr val="accent1"/>
                </a:solidFill>
              </a:defRPr>
            </a:lvl1pPr>
          </a:lstStyle>
          <a:p>
            <a:r>
              <a:rPr lang="zh-CN" altLang="en-US" dirty="0"/>
              <a:t>单击此处编辑母版标题样式</a:t>
            </a:r>
          </a:p>
        </p:txBody>
      </p:sp>
      <p:sp>
        <p:nvSpPr>
          <p:cNvPr id="39" name="文本占位符 38">
            <a:extLst>
              <a:ext uri="{FF2B5EF4-FFF2-40B4-BE49-F238E27FC236}">
                <a16:creationId xmlns:a16="http://schemas.microsoft.com/office/drawing/2014/main" id="{39166EE3-A8B8-4A65-AEC2-261BB698A785}"/>
              </a:ext>
            </a:extLst>
          </p:cNvPr>
          <p:cNvSpPr>
            <a:spLocks noGrp="1"/>
          </p:cNvSpPr>
          <p:nvPr>
            <p:ph type="body" sz="quarter" idx="11"/>
          </p:nvPr>
        </p:nvSpPr>
        <p:spPr>
          <a:xfrm>
            <a:off x="6238874" y="4054685"/>
            <a:ext cx="5648325" cy="1534265"/>
          </a:xfrm>
          <a:prstGeom prst="rect">
            <a:avLst/>
          </a:prstGeom>
        </p:spPr>
        <p:txBody>
          <a:bodyPr/>
          <a:lstStyle>
            <a:lvl1pPr marL="0" indent="0" algn="just">
              <a:lnSpc>
                <a:spcPct val="130000"/>
              </a:lnSpc>
              <a:buNone/>
              <a:defRPr sz="2200">
                <a:solidFill>
                  <a:schemeClr val="accent2"/>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zh-CN" altLang="en-US" dirty="0"/>
              <a:t>编辑母版文本样式</a:t>
            </a:r>
          </a:p>
        </p:txBody>
      </p:sp>
      <p:pic>
        <p:nvPicPr>
          <p:cNvPr id="7" name="图片 6">
            <a:extLst>
              <a:ext uri="{FF2B5EF4-FFF2-40B4-BE49-F238E27FC236}">
                <a16:creationId xmlns:a16="http://schemas.microsoft.com/office/drawing/2014/main" id="{7A251A89-E640-49C6-A3E7-63D966517577}"/>
              </a:ext>
            </a:extLst>
          </p:cNvPr>
          <p:cNvPicPr>
            <a:picLocks noChangeAspect="1"/>
          </p:cNvPicPr>
          <p:nvPr userDrawn="1"/>
        </p:nvPicPr>
        <p:blipFill rotWithShape="1">
          <a:blip r:embed="rId3" cstate="print"/>
          <a:srcRect l="49487" r="1345"/>
          <a:stretch/>
        </p:blipFill>
        <p:spPr>
          <a:xfrm>
            <a:off x="6238430" y="6041797"/>
            <a:ext cx="5920443" cy="411617"/>
          </a:xfrm>
          <a:prstGeom prst="rect">
            <a:avLst/>
          </a:prstGeom>
        </p:spPr>
      </p:pic>
    </p:spTree>
    <p:extLst>
      <p:ext uri="{BB962C8B-B14F-4D97-AF65-F5344CB8AC3E}">
        <p14:creationId xmlns:p14="http://schemas.microsoft.com/office/powerpoint/2010/main" val="5482756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pic>
        <p:nvPicPr>
          <p:cNvPr id="14" name="图片 13" descr="图片包含 建筑物, 圆屋顶, 地板&#10;&#10;描述已自动生成">
            <a:extLst>
              <a:ext uri="{FF2B5EF4-FFF2-40B4-BE49-F238E27FC236}">
                <a16:creationId xmlns:a16="http://schemas.microsoft.com/office/drawing/2014/main" id="{B46500FD-D914-4D54-A821-08966030967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24" y="0"/>
            <a:ext cx="12188951" cy="6858000"/>
          </a:xfrm>
          <a:prstGeom prst="rect">
            <a:avLst/>
          </a:prstGeom>
        </p:spPr>
      </p:pic>
      <p:sp>
        <p:nvSpPr>
          <p:cNvPr id="3" name="灯片编号占位符 2">
            <a:extLst>
              <a:ext uri="{FF2B5EF4-FFF2-40B4-BE49-F238E27FC236}">
                <a16:creationId xmlns:a16="http://schemas.microsoft.com/office/drawing/2014/main" id="{C1D5E491-4859-47A4-8F29-DAACA1914DBE}"/>
              </a:ext>
            </a:extLst>
          </p:cNvPr>
          <p:cNvSpPr>
            <a:spLocks noGrp="1"/>
          </p:cNvSpPr>
          <p:nvPr>
            <p:ph type="sldNum" sz="quarter" idx="10"/>
          </p:nvPr>
        </p:nvSpPr>
        <p:spPr/>
        <p:txBody>
          <a:bodyPr/>
          <a:lstStyle/>
          <a:p>
            <a:fld id="{6C53781C-E1F6-4315-A39D-61273F2E0596}" type="slidenum">
              <a:rPr lang="zh-CN" altLang="en-US" smtClean="0"/>
              <a:pPr/>
              <a:t>‹#›</a:t>
            </a:fld>
            <a:endParaRPr lang="zh-CN" altLang="en-US" dirty="0"/>
          </a:p>
        </p:txBody>
      </p:sp>
      <p:pic>
        <p:nvPicPr>
          <p:cNvPr id="4" name="图片 3">
            <a:extLst>
              <a:ext uri="{FF2B5EF4-FFF2-40B4-BE49-F238E27FC236}">
                <a16:creationId xmlns:a16="http://schemas.microsoft.com/office/drawing/2014/main" id="{64227868-C0F1-41FC-A8C9-A533B4E11486}"/>
              </a:ext>
            </a:extLst>
          </p:cNvPr>
          <p:cNvPicPr>
            <a:picLocks noChangeAspect="1"/>
          </p:cNvPicPr>
          <p:nvPr userDrawn="1"/>
        </p:nvPicPr>
        <p:blipFill rotWithShape="1">
          <a:blip r:embed="rId3" cstate="print"/>
          <a:srcRect r="1346"/>
          <a:stretch/>
        </p:blipFill>
        <p:spPr>
          <a:xfrm>
            <a:off x="516" y="6041797"/>
            <a:ext cx="12166903" cy="411617"/>
          </a:xfrm>
          <a:prstGeom prst="rect">
            <a:avLst/>
          </a:prstGeom>
        </p:spPr>
      </p:pic>
      <p:sp>
        <p:nvSpPr>
          <p:cNvPr id="9" name="文本占位符 31">
            <a:extLst>
              <a:ext uri="{FF2B5EF4-FFF2-40B4-BE49-F238E27FC236}">
                <a16:creationId xmlns:a16="http://schemas.microsoft.com/office/drawing/2014/main" id="{56FC8349-67FC-4E3B-B988-7A27FDAE9D24}"/>
              </a:ext>
            </a:extLst>
          </p:cNvPr>
          <p:cNvSpPr>
            <a:spLocks noGrp="1"/>
          </p:cNvSpPr>
          <p:nvPr>
            <p:ph type="body" sz="quarter" idx="12"/>
          </p:nvPr>
        </p:nvSpPr>
        <p:spPr>
          <a:xfrm>
            <a:off x="319056" y="6438900"/>
            <a:ext cx="4151344" cy="419100"/>
          </a:xfrm>
          <a:prstGeom prst="rect">
            <a:avLst/>
          </a:prstGeom>
        </p:spPr>
        <p:txBody>
          <a:bodyPr lIns="0" tIns="0" rIns="0" bIns="0" anchor="ctr"/>
          <a:lstStyle>
            <a:lvl1pPr marL="0" indent="0" algn="l">
              <a:lnSpc>
                <a:spcPct val="100000"/>
              </a:lnSpc>
              <a:buNone/>
              <a:defRPr sz="2000" b="0">
                <a:solidFill>
                  <a:schemeClr val="tx1">
                    <a:lumMod val="75000"/>
                    <a:lumOff val="25000"/>
                  </a:schemeClr>
                </a:solidFill>
              </a:defRPr>
            </a:lvl1pPr>
          </a:lstStyle>
          <a:p>
            <a:pPr lvl="0"/>
            <a:endParaRPr lang="zh-CN" altLang="en-US" dirty="0"/>
          </a:p>
        </p:txBody>
      </p:sp>
      <p:sp>
        <p:nvSpPr>
          <p:cNvPr id="10" name="文本占位符 31">
            <a:extLst>
              <a:ext uri="{FF2B5EF4-FFF2-40B4-BE49-F238E27FC236}">
                <a16:creationId xmlns:a16="http://schemas.microsoft.com/office/drawing/2014/main" id="{85368C87-925C-44AC-B001-5C4EE6F00645}"/>
              </a:ext>
            </a:extLst>
          </p:cNvPr>
          <p:cNvSpPr>
            <a:spLocks noGrp="1"/>
          </p:cNvSpPr>
          <p:nvPr>
            <p:ph type="body" sz="quarter" idx="13"/>
          </p:nvPr>
        </p:nvSpPr>
        <p:spPr>
          <a:xfrm>
            <a:off x="4788940" y="6438900"/>
            <a:ext cx="4151344" cy="419100"/>
          </a:xfrm>
          <a:prstGeom prst="rect">
            <a:avLst/>
          </a:prstGeom>
        </p:spPr>
        <p:txBody>
          <a:bodyPr lIns="0" tIns="0" rIns="0" bIns="0" anchor="ctr"/>
          <a:lstStyle>
            <a:lvl1pPr marL="0" indent="0" algn="l">
              <a:lnSpc>
                <a:spcPct val="100000"/>
              </a:lnSpc>
              <a:buNone/>
              <a:defRPr sz="2000" b="0">
                <a:solidFill>
                  <a:schemeClr val="tx1">
                    <a:lumMod val="75000"/>
                    <a:lumOff val="25000"/>
                  </a:schemeClr>
                </a:solidFill>
              </a:defRPr>
            </a:lvl1pPr>
          </a:lstStyle>
          <a:p>
            <a:pPr lvl="0"/>
            <a:endParaRPr lang="zh-CN" altLang="en-US" dirty="0"/>
          </a:p>
        </p:txBody>
      </p:sp>
      <p:sp>
        <p:nvSpPr>
          <p:cNvPr id="19" name="平行四边形 18">
            <a:extLst>
              <a:ext uri="{FF2B5EF4-FFF2-40B4-BE49-F238E27FC236}">
                <a16:creationId xmlns:a16="http://schemas.microsoft.com/office/drawing/2014/main" id="{9AE407FD-1006-4AC4-B10B-CB7686E66A86}"/>
              </a:ext>
            </a:extLst>
          </p:cNvPr>
          <p:cNvSpPr/>
          <p:nvPr userDrawn="1"/>
        </p:nvSpPr>
        <p:spPr>
          <a:xfrm>
            <a:off x="0" y="1"/>
            <a:ext cx="12191483" cy="685800"/>
          </a:xfrm>
          <a:prstGeom prst="parallelogram">
            <a:avLst>
              <a:gd name="adj" fmla="val 43056"/>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20" name="图片 19" descr="图片包含 户外, 标牌, 黑色&#10;&#10;自动生成的说明">
            <a:extLst>
              <a:ext uri="{FF2B5EF4-FFF2-40B4-BE49-F238E27FC236}">
                <a16:creationId xmlns:a16="http://schemas.microsoft.com/office/drawing/2014/main" id="{D5338ABA-2308-412D-96F5-DE590FFF9928}"/>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19056" y="73482"/>
            <a:ext cx="538838" cy="538838"/>
          </a:xfrm>
          <a:prstGeom prst="rect">
            <a:avLst/>
          </a:prstGeom>
        </p:spPr>
      </p:pic>
      <p:sp>
        <p:nvSpPr>
          <p:cNvPr id="21" name="文本占位符 31">
            <a:extLst>
              <a:ext uri="{FF2B5EF4-FFF2-40B4-BE49-F238E27FC236}">
                <a16:creationId xmlns:a16="http://schemas.microsoft.com/office/drawing/2014/main" id="{C2D49473-9331-4572-8AFC-3A905D765CF9}"/>
              </a:ext>
            </a:extLst>
          </p:cNvPr>
          <p:cNvSpPr>
            <a:spLocks noGrp="1"/>
          </p:cNvSpPr>
          <p:nvPr>
            <p:ph type="body" sz="quarter" idx="14"/>
          </p:nvPr>
        </p:nvSpPr>
        <p:spPr>
          <a:xfrm>
            <a:off x="1075351" y="43657"/>
            <a:ext cx="7081677" cy="598488"/>
          </a:xfrm>
          <a:prstGeom prst="rect">
            <a:avLst/>
          </a:prstGeom>
        </p:spPr>
        <p:txBody>
          <a:bodyPr anchor="ctr"/>
          <a:lstStyle>
            <a:lvl1pPr marL="0" indent="0" algn="l">
              <a:lnSpc>
                <a:spcPct val="100000"/>
              </a:lnSpc>
              <a:buNone/>
              <a:defRPr sz="3200" b="1">
                <a:solidFill>
                  <a:schemeClr val="bg1"/>
                </a:solidFill>
              </a:defRPr>
            </a:lvl1pPr>
          </a:lstStyle>
          <a:p>
            <a:pPr lvl="0"/>
            <a:endParaRPr lang="zh-CN" altLang="en-US" dirty="0"/>
          </a:p>
        </p:txBody>
      </p:sp>
      <p:sp>
        <p:nvSpPr>
          <p:cNvPr id="11" name="平行四边形 10">
            <a:extLst>
              <a:ext uri="{FF2B5EF4-FFF2-40B4-BE49-F238E27FC236}">
                <a16:creationId xmlns:a16="http://schemas.microsoft.com/office/drawing/2014/main" id="{3E2A174E-0D40-4C44-A4CB-067A3AD3E27A}"/>
              </a:ext>
            </a:extLst>
          </p:cNvPr>
          <p:cNvSpPr/>
          <p:nvPr userDrawn="1"/>
        </p:nvSpPr>
        <p:spPr>
          <a:xfrm>
            <a:off x="11428834" y="119857"/>
            <a:ext cx="473565" cy="242093"/>
          </a:xfrm>
          <a:prstGeom prst="parallelogram">
            <a:avLst>
              <a:gd name="adj" fmla="val 4444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2" name="平行四边形 11">
            <a:extLst>
              <a:ext uri="{FF2B5EF4-FFF2-40B4-BE49-F238E27FC236}">
                <a16:creationId xmlns:a16="http://schemas.microsoft.com/office/drawing/2014/main" id="{B6623D7A-6A25-4FAF-BE38-10BE0650BF71}"/>
              </a:ext>
            </a:extLst>
          </p:cNvPr>
          <p:cNvSpPr/>
          <p:nvPr userDrawn="1"/>
        </p:nvSpPr>
        <p:spPr>
          <a:xfrm>
            <a:off x="11016782" y="322602"/>
            <a:ext cx="473565" cy="242093"/>
          </a:xfrm>
          <a:prstGeom prst="parallelogram">
            <a:avLst>
              <a:gd name="adj" fmla="val 4444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Tree>
    <p:extLst>
      <p:ext uri="{BB962C8B-B14F-4D97-AF65-F5344CB8AC3E}">
        <p14:creationId xmlns:p14="http://schemas.microsoft.com/office/powerpoint/2010/main" val="40006580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仅标题(标题导航)">
    <p:spTree>
      <p:nvGrpSpPr>
        <p:cNvPr id="1" name=""/>
        <p:cNvGrpSpPr/>
        <p:nvPr/>
      </p:nvGrpSpPr>
      <p:grpSpPr>
        <a:xfrm>
          <a:off x="0" y="0"/>
          <a:ext cx="0" cy="0"/>
          <a:chOff x="0" y="0"/>
          <a:chExt cx="0" cy="0"/>
        </a:xfrm>
      </p:grpSpPr>
      <p:pic>
        <p:nvPicPr>
          <p:cNvPr id="24" name="图片 23" descr="图片包含 建筑物, 圆屋顶, 地板&#10;&#10;描述已自动生成">
            <a:extLst>
              <a:ext uri="{FF2B5EF4-FFF2-40B4-BE49-F238E27FC236}">
                <a16:creationId xmlns:a16="http://schemas.microsoft.com/office/drawing/2014/main" id="{FCB44420-1668-4CDF-B7B1-BF64940901B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24" y="0"/>
            <a:ext cx="12188951" cy="6858000"/>
          </a:xfrm>
          <a:prstGeom prst="rect">
            <a:avLst/>
          </a:prstGeom>
        </p:spPr>
      </p:pic>
      <p:sp>
        <p:nvSpPr>
          <p:cNvPr id="3" name="灯片编号占位符 2">
            <a:extLst>
              <a:ext uri="{FF2B5EF4-FFF2-40B4-BE49-F238E27FC236}">
                <a16:creationId xmlns:a16="http://schemas.microsoft.com/office/drawing/2014/main" id="{C1D5E491-4859-47A4-8F29-DAACA1914DBE}"/>
              </a:ext>
            </a:extLst>
          </p:cNvPr>
          <p:cNvSpPr>
            <a:spLocks noGrp="1"/>
          </p:cNvSpPr>
          <p:nvPr>
            <p:ph type="sldNum" sz="quarter" idx="10"/>
          </p:nvPr>
        </p:nvSpPr>
        <p:spPr/>
        <p:txBody>
          <a:bodyPr/>
          <a:lstStyle/>
          <a:p>
            <a:fld id="{6C53781C-E1F6-4315-A39D-61273F2E0596}" type="slidenum">
              <a:rPr lang="zh-CN" altLang="en-US" smtClean="0"/>
              <a:pPr/>
              <a:t>‹#›</a:t>
            </a:fld>
            <a:endParaRPr lang="zh-CN" altLang="en-US" dirty="0"/>
          </a:p>
        </p:txBody>
      </p:sp>
      <p:sp>
        <p:nvSpPr>
          <p:cNvPr id="9" name="文本占位符 31">
            <a:extLst>
              <a:ext uri="{FF2B5EF4-FFF2-40B4-BE49-F238E27FC236}">
                <a16:creationId xmlns:a16="http://schemas.microsoft.com/office/drawing/2014/main" id="{56FC8349-67FC-4E3B-B988-7A27FDAE9D24}"/>
              </a:ext>
            </a:extLst>
          </p:cNvPr>
          <p:cNvSpPr>
            <a:spLocks noGrp="1"/>
          </p:cNvSpPr>
          <p:nvPr>
            <p:ph type="body" sz="quarter" idx="12"/>
          </p:nvPr>
        </p:nvSpPr>
        <p:spPr>
          <a:xfrm>
            <a:off x="319056" y="6438900"/>
            <a:ext cx="4151344" cy="419100"/>
          </a:xfrm>
          <a:prstGeom prst="rect">
            <a:avLst/>
          </a:prstGeom>
        </p:spPr>
        <p:txBody>
          <a:bodyPr lIns="0" tIns="0" rIns="0" bIns="0" anchor="ctr"/>
          <a:lstStyle>
            <a:lvl1pPr marL="0" indent="0" algn="l">
              <a:lnSpc>
                <a:spcPct val="100000"/>
              </a:lnSpc>
              <a:buNone/>
              <a:defRPr sz="2000" b="0">
                <a:solidFill>
                  <a:schemeClr val="tx1">
                    <a:lumMod val="75000"/>
                    <a:lumOff val="25000"/>
                  </a:schemeClr>
                </a:solidFill>
              </a:defRPr>
            </a:lvl1pPr>
          </a:lstStyle>
          <a:p>
            <a:pPr lvl="0"/>
            <a:endParaRPr lang="zh-CN" altLang="en-US" dirty="0"/>
          </a:p>
        </p:txBody>
      </p:sp>
      <p:sp>
        <p:nvSpPr>
          <p:cNvPr id="10" name="文本占位符 31">
            <a:extLst>
              <a:ext uri="{FF2B5EF4-FFF2-40B4-BE49-F238E27FC236}">
                <a16:creationId xmlns:a16="http://schemas.microsoft.com/office/drawing/2014/main" id="{85368C87-925C-44AC-B001-5C4EE6F00645}"/>
              </a:ext>
            </a:extLst>
          </p:cNvPr>
          <p:cNvSpPr>
            <a:spLocks noGrp="1"/>
          </p:cNvSpPr>
          <p:nvPr>
            <p:ph type="body" sz="quarter" idx="13"/>
          </p:nvPr>
        </p:nvSpPr>
        <p:spPr>
          <a:xfrm>
            <a:off x="4788940" y="6438900"/>
            <a:ext cx="4151344" cy="419100"/>
          </a:xfrm>
          <a:prstGeom prst="rect">
            <a:avLst/>
          </a:prstGeom>
        </p:spPr>
        <p:txBody>
          <a:bodyPr lIns="0" tIns="0" rIns="0" bIns="0" anchor="ctr"/>
          <a:lstStyle>
            <a:lvl1pPr marL="0" indent="0" algn="l">
              <a:lnSpc>
                <a:spcPct val="100000"/>
              </a:lnSpc>
              <a:buNone/>
              <a:defRPr sz="2000" b="0">
                <a:solidFill>
                  <a:schemeClr val="tx1">
                    <a:lumMod val="75000"/>
                    <a:lumOff val="25000"/>
                  </a:schemeClr>
                </a:solidFill>
              </a:defRPr>
            </a:lvl1pPr>
          </a:lstStyle>
          <a:p>
            <a:pPr lvl="0"/>
            <a:endParaRPr lang="zh-CN" altLang="en-US" dirty="0"/>
          </a:p>
        </p:txBody>
      </p:sp>
      <p:sp>
        <p:nvSpPr>
          <p:cNvPr id="19" name="平行四边形 18">
            <a:extLst>
              <a:ext uri="{FF2B5EF4-FFF2-40B4-BE49-F238E27FC236}">
                <a16:creationId xmlns:a16="http://schemas.microsoft.com/office/drawing/2014/main" id="{9AE407FD-1006-4AC4-B10B-CB7686E66A86}"/>
              </a:ext>
            </a:extLst>
          </p:cNvPr>
          <p:cNvSpPr/>
          <p:nvPr userDrawn="1"/>
        </p:nvSpPr>
        <p:spPr>
          <a:xfrm>
            <a:off x="0" y="1"/>
            <a:ext cx="12191483" cy="685800"/>
          </a:xfrm>
          <a:prstGeom prst="parallelogram">
            <a:avLst>
              <a:gd name="adj" fmla="val 43056"/>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20" name="图片 19" descr="图片包含 户外, 标牌, 黑色&#10;&#10;自动生成的说明">
            <a:extLst>
              <a:ext uri="{FF2B5EF4-FFF2-40B4-BE49-F238E27FC236}">
                <a16:creationId xmlns:a16="http://schemas.microsoft.com/office/drawing/2014/main" id="{D5338ABA-2308-412D-96F5-DE590FFF992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19056" y="73482"/>
            <a:ext cx="538838" cy="538838"/>
          </a:xfrm>
          <a:prstGeom prst="rect">
            <a:avLst/>
          </a:prstGeom>
        </p:spPr>
      </p:pic>
      <p:sp>
        <p:nvSpPr>
          <p:cNvPr id="11" name="平行四边形 10">
            <a:extLst>
              <a:ext uri="{FF2B5EF4-FFF2-40B4-BE49-F238E27FC236}">
                <a16:creationId xmlns:a16="http://schemas.microsoft.com/office/drawing/2014/main" id="{B0646154-6233-4139-B550-A28CDF04E3FA}"/>
              </a:ext>
            </a:extLst>
          </p:cNvPr>
          <p:cNvSpPr/>
          <p:nvPr userDrawn="1"/>
        </p:nvSpPr>
        <p:spPr>
          <a:xfrm>
            <a:off x="995330" y="105510"/>
            <a:ext cx="1957419" cy="512879"/>
          </a:xfrm>
          <a:prstGeom prst="parallelogram">
            <a:avLst>
              <a:gd name="adj" fmla="val 43056"/>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chemeClr val="accent1"/>
                </a:solidFill>
              </a:rPr>
              <a:t>标题一</a:t>
            </a:r>
          </a:p>
        </p:txBody>
      </p:sp>
      <p:sp>
        <p:nvSpPr>
          <p:cNvPr id="12" name="平行四边形 11">
            <a:extLst>
              <a:ext uri="{FF2B5EF4-FFF2-40B4-BE49-F238E27FC236}">
                <a16:creationId xmlns:a16="http://schemas.microsoft.com/office/drawing/2014/main" id="{DB662845-A8FE-4E13-82B8-ABEE9422A575}"/>
              </a:ext>
            </a:extLst>
          </p:cNvPr>
          <p:cNvSpPr/>
          <p:nvPr userDrawn="1"/>
        </p:nvSpPr>
        <p:spPr>
          <a:xfrm>
            <a:off x="2831521" y="105510"/>
            <a:ext cx="1957419" cy="512879"/>
          </a:xfrm>
          <a:prstGeom prst="parallelogram">
            <a:avLst>
              <a:gd name="adj" fmla="val 43056"/>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chemeClr val="accent1">
                    <a:lumMod val="60000"/>
                    <a:lumOff val="40000"/>
                  </a:schemeClr>
                </a:solidFill>
              </a:rPr>
              <a:t>标题二</a:t>
            </a:r>
          </a:p>
        </p:txBody>
      </p:sp>
      <p:sp>
        <p:nvSpPr>
          <p:cNvPr id="15" name="平行四边形 14">
            <a:extLst>
              <a:ext uri="{FF2B5EF4-FFF2-40B4-BE49-F238E27FC236}">
                <a16:creationId xmlns:a16="http://schemas.microsoft.com/office/drawing/2014/main" id="{44330A7B-15B1-4D7C-8EFE-B8A0161426A0}"/>
              </a:ext>
            </a:extLst>
          </p:cNvPr>
          <p:cNvSpPr/>
          <p:nvPr userDrawn="1"/>
        </p:nvSpPr>
        <p:spPr>
          <a:xfrm>
            <a:off x="4645215" y="105510"/>
            <a:ext cx="1957419" cy="512879"/>
          </a:xfrm>
          <a:prstGeom prst="parallelogram">
            <a:avLst>
              <a:gd name="adj" fmla="val 43056"/>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zh-CN" altLang="en-US" sz="2400" b="1" dirty="0">
                <a:solidFill>
                  <a:schemeClr val="accent1">
                    <a:lumMod val="60000"/>
                    <a:lumOff val="40000"/>
                  </a:schemeClr>
                </a:solidFill>
              </a:rPr>
              <a:t>标题三</a:t>
            </a:r>
          </a:p>
        </p:txBody>
      </p:sp>
      <p:sp>
        <p:nvSpPr>
          <p:cNvPr id="16" name="平行四边形 15">
            <a:extLst>
              <a:ext uri="{FF2B5EF4-FFF2-40B4-BE49-F238E27FC236}">
                <a16:creationId xmlns:a16="http://schemas.microsoft.com/office/drawing/2014/main" id="{FAB9E410-8F4C-4E41-B027-DFC233733AB7}"/>
              </a:ext>
            </a:extLst>
          </p:cNvPr>
          <p:cNvSpPr/>
          <p:nvPr userDrawn="1"/>
        </p:nvSpPr>
        <p:spPr>
          <a:xfrm>
            <a:off x="6481406" y="105510"/>
            <a:ext cx="1957419" cy="512879"/>
          </a:xfrm>
          <a:prstGeom prst="parallelogram">
            <a:avLst>
              <a:gd name="adj" fmla="val 43056"/>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zh-CN" altLang="en-US" sz="2400" b="1" dirty="0">
                <a:solidFill>
                  <a:schemeClr val="accent1">
                    <a:lumMod val="60000"/>
                    <a:lumOff val="40000"/>
                  </a:schemeClr>
                </a:solidFill>
              </a:rPr>
              <a:t>标题四</a:t>
            </a:r>
          </a:p>
        </p:txBody>
      </p:sp>
      <p:sp>
        <p:nvSpPr>
          <p:cNvPr id="17" name="平行四边形 16">
            <a:extLst>
              <a:ext uri="{FF2B5EF4-FFF2-40B4-BE49-F238E27FC236}">
                <a16:creationId xmlns:a16="http://schemas.microsoft.com/office/drawing/2014/main" id="{9F88429B-B890-4CEE-A503-4E91AAB2562D}"/>
              </a:ext>
            </a:extLst>
          </p:cNvPr>
          <p:cNvSpPr/>
          <p:nvPr userDrawn="1"/>
        </p:nvSpPr>
        <p:spPr>
          <a:xfrm>
            <a:off x="8295100" y="105510"/>
            <a:ext cx="1957419" cy="512879"/>
          </a:xfrm>
          <a:prstGeom prst="parallelogram">
            <a:avLst>
              <a:gd name="adj" fmla="val 43056"/>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zh-CN" altLang="en-US" sz="2400" b="1" dirty="0">
                <a:solidFill>
                  <a:schemeClr val="accent1">
                    <a:lumMod val="60000"/>
                    <a:lumOff val="40000"/>
                  </a:schemeClr>
                </a:solidFill>
              </a:rPr>
              <a:t>标题五</a:t>
            </a:r>
          </a:p>
        </p:txBody>
      </p:sp>
      <p:pic>
        <p:nvPicPr>
          <p:cNvPr id="18" name="图片 17">
            <a:extLst>
              <a:ext uri="{FF2B5EF4-FFF2-40B4-BE49-F238E27FC236}">
                <a16:creationId xmlns:a16="http://schemas.microsoft.com/office/drawing/2014/main" id="{8AC3C199-AD82-4263-B8E8-8D1CD35372A9}"/>
              </a:ext>
            </a:extLst>
          </p:cNvPr>
          <p:cNvPicPr>
            <a:picLocks noChangeAspect="1"/>
          </p:cNvPicPr>
          <p:nvPr userDrawn="1"/>
        </p:nvPicPr>
        <p:blipFill rotWithShape="1">
          <a:blip r:embed="rId4" cstate="print"/>
          <a:srcRect r="1346"/>
          <a:stretch/>
        </p:blipFill>
        <p:spPr>
          <a:xfrm>
            <a:off x="516" y="6041797"/>
            <a:ext cx="12166903" cy="411617"/>
          </a:xfrm>
          <a:prstGeom prst="rect">
            <a:avLst/>
          </a:prstGeom>
        </p:spPr>
      </p:pic>
      <p:sp>
        <p:nvSpPr>
          <p:cNvPr id="21" name="平行四边形 20">
            <a:extLst>
              <a:ext uri="{FF2B5EF4-FFF2-40B4-BE49-F238E27FC236}">
                <a16:creationId xmlns:a16="http://schemas.microsoft.com/office/drawing/2014/main" id="{2051FE92-34E2-4DFE-BC0D-28D53B1BE4ED}"/>
              </a:ext>
            </a:extLst>
          </p:cNvPr>
          <p:cNvSpPr/>
          <p:nvPr userDrawn="1"/>
        </p:nvSpPr>
        <p:spPr>
          <a:xfrm>
            <a:off x="11428834" y="119857"/>
            <a:ext cx="473565" cy="242093"/>
          </a:xfrm>
          <a:prstGeom prst="parallelogram">
            <a:avLst>
              <a:gd name="adj" fmla="val 4444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2" name="平行四边形 21">
            <a:extLst>
              <a:ext uri="{FF2B5EF4-FFF2-40B4-BE49-F238E27FC236}">
                <a16:creationId xmlns:a16="http://schemas.microsoft.com/office/drawing/2014/main" id="{EE8F87D0-86D3-40A7-B41A-5B19E1D5D4CF}"/>
              </a:ext>
            </a:extLst>
          </p:cNvPr>
          <p:cNvSpPr/>
          <p:nvPr userDrawn="1"/>
        </p:nvSpPr>
        <p:spPr>
          <a:xfrm>
            <a:off x="11016782" y="322602"/>
            <a:ext cx="473565" cy="242093"/>
          </a:xfrm>
          <a:prstGeom prst="parallelogram">
            <a:avLst>
              <a:gd name="adj" fmla="val 4444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Tree>
    <p:extLst>
      <p:ext uri="{BB962C8B-B14F-4D97-AF65-F5344CB8AC3E}">
        <p14:creationId xmlns:p14="http://schemas.microsoft.com/office/powerpoint/2010/main" val="37968134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pic>
        <p:nvPicPr>
          <p:cNvPr id="14" name="图片 13" descr="图片包含 建筑物, 圆屋顶, 地板&#10;&#10;描述已自动生成">
            <a:extLst>
              <a:ext uri="{FF2B5EF4-FFF2-40B4-BE49-F238E27FC236}">
                <a16:creationId xmlns:a16="http://schemas.microsoft.com/office/drawing/2014/main" id="{AABAA2F6-CE8B-4D0C-9DA1-7AFD8C0E1F1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24" y="0"/>
            <a:ext cx="12188951" cy="6858000"/>
          </a:xfrm>
          <a:prstGeom prst="rect">
            <a:avLst/>
          </a:prstGeom>
        </p:spPr>
      </p:pic>
      <p:sp>
        <p:nvSpPr>
          <p:cNvPr id="18" name="平行四边形 17">
            <a:extLst>
              <a:ext uri="{FF2B5EF4-FFF2-40B4-BE49-F238E27FC236}">
                <a16:creationId xmlns:a16="http://schemas.microsoft.com/office/drawing/2014/main" id="{55B5EF86-CD68-45F5-B469-E0C751A7F1CE}"/>
              </a:ext>
            </a:extLst>
          </p:cNvPr>
          <p:cNvSpPr/>
          <p:nvPr userDrawn="1"/>
        </p:nvSpPr>
        <p:spPr>
          <a:xfrm>
            <a:off x="0" y="1"/>
            <a:ext cx="12191483" cy="685800"/>
          </a:xfrm>
          <a:prstGeom prst="parallelogram">
            <a:avLst>
              <a:gd name="adj" fmla="val 44445"/>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 name="灯片编号占位符 2">
            <a:extLst>
              <a:ext uri="{FF2B5EF4-FFF2-40B4-BE49-F238E27FC236}">
                <a16:creationId xmlns:a16="http://schemas.microsoft.com/office/drawing/2014/main" id="{C1D5E491-4859-47A4-8F29-DAACA1914DBE}"/>
              </a:ext>
            </a:extLst>
          </p:cNvPr>
          <p:cNvSpPr>
            <a:spLocks noGrp="1"/>
          </p:cNvSpPr>
          <p:nvPr>
            <p:ph type="sldNum" sz="quarter" idx="10"/>
          </p:nvPr>
        </p:nvSpPr>
        <p:spPr/>
        <p:txBody>
          <a:bodyPr/>
          <a:lstStyle/>
          <a:p>
            <a:fld id="{6C53781C-E1F6-4315-A39D-61273F2E0596}" type="slidenum">
              <a:rPr lang="zh-CN" altLang="en-US" smtClean="0"/>
              <a:pPr/>
              <a:t>‹#›</a:t>
            </a:fld>
            <a:endParaRPr lang="zh-CN" altLang="en-US" dirty="0"/>
          </a:p>
        </p:txBody>
      </p:sp>
      <p:pic>
        <p:nvPicPr>
          <p:cNvPr id="7" name="图片 6" descr="图片包含 户外, 标牌, 黑色&#10;&#10;自动生成的说明">
            <a:extLst>
              <a:ext uri="{FF2B5EF4-FFF2-40B4-BE49-F238E27FC236}">
                <a16:creationId xmlns:a16="http://schemas.microsoft.com/office/drawing/2014/main" id="{BBD19A13-D175-4468-834D-FE213A533AB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19056" y="73482"/>
            <a:ext cx="538838" cy="538838"/>
          </a:xfrm>
          <a:prstGeom prst="rect">
            <a:avLst/>
          </a:prstGeom>
        </p:spPr>
      </p:pic>
      <p:sp>
        <p:nvSpPr>
          <p:cNvPr id="8" name="文本占位符 31">
            <a:extLst>
              <a:ext uri="{FF2B5EF4-FFF2-40B4-BE49-F238E27FC236}">
                <a16:creationId xmlns:a16="http://schemas.microsoft.com/office/drawing/2014/main" id="{0E3A7107-0A14-4195-8DEB-51F0B46D6BB5}"/>
              </a:ext>
            </a:extLst>
          </p:cNvPr>
          <p:cNvSpPr>
            <a:spLocks noGrp="1"/>
          </p:cNvSpPr>
          <p:nvPr>
            <p:ph type="body" sz="quarter" idx="11"/>
          </p:nvPr>
        </p:nvSpPr>
        <p:spPr>
          <a:xfrm>
            <a:off x="1075351" y="43657"/>
            <a:ext cx="7081677" cy="598488"/>
          </a:xfrm>
          <a:prstGeom prst="rect">
            <a:avLst/>
          </a:prstGeom>
        </p:spPr>
        <p:txBody>
          <a:bodyPr anchor="ctr"/>
          <a:lstStyle>
            <a:lvl1pPr marL="0" indent="0" algn="l">
              <a:lnSpc>
                <a:spcPct val="100000"/>
              </a:lnSpc>
              <a:buNone/>
              <a:defRPr sz="3200" b="1">
                <a:solidFill>
                  <a:schemeClr val="bg1"/>
                </a:solidFill>
              </a:defRPr>
            </a:lvl1pPr>
          </a:lstStyle>
          <a:p>
            <a:pPr lvl="0"/>
            <a:endParaRPr lang="zh-CN" altLang="en-US" dirty="0"/>
          </a:p>
        </p:txBody>
      </p:sp>
      <p:sp>
        <p:nvSpPr>
          <p:cNvPr id="9" name="文本占位符 31">
            <a:extLst>
              <a:ext uri="{FF2B5EF4-FFF2-40B4-BE49-F238E27FC236}">
                <a16:creationId xmlns:a16="http://schemas.microsoft.com/office/drawing/2014/main" id="{56FC8349-67FC-4E3B-B988-7A27FDAE9D24}"/>
              </a:ext>
            </a:extLst>
          </p:cNvPr>
          <p:cNvSpPr>
            <a:spLocks noGrp="1"/>
          </p:cNvSpPr>
          <p:nvPr>
            <p:ph type="body" sz="quarter" idx="12"/>
          </p:nvPr>
        </p:nvSpPr>
        <p:spPr>
          <a:xfrm>
            <a:off x="319056" y="6438900"/>
            <a:ext cx="4151344" cy="419100"/>
          </a:xfrm>
          <a:prstGeom prst="rect">
            <a:avLst/>
          </a:prstGeom>
        </p:spPr>
        <p:txBody>
          <a:bodyPr lIns="0" tIns="0" rIns="0" bIns="0" anchor="ctr"/>
          <a:lstStyle>
            <a:lvl1pPr marL="0" indent="0" algn="l">
              <a:lnSpc>
                <a:spcPct val="100000"/>
              </a:lnSpc>
              <a:buNone/>
              <a:defRPr sz="2000" b="0">
                <a:solidFill>
                  <a:schemeClr val="tx1">
                    <a:lumMod val="75000"/>
                    <a:lumOff val="25000"/>
                  </a:schemeClr>
                </a:solidFill>
              </a:defRPr>
            </a:lvl1pPr>
          </a:lstStyle>
          <a:p>
            <a:pPr lvl="0"/>
            <a:endParaRPr lang="zh-CN" altLang="en-US" dirty="0"/>
          </a:p>
        </p:txBody>
      </p:sp>
      <p:sp>
        <p:nvSpPr>
          <p:cNvPr id="10" name="文本占位符 31">
            <a:extLst>
              <a:ext uri="{FF2B5EF4-FFF2-40B4-BE49-F238E27FC236}">
                <a16:creationId xmlns:a16="http://schemas.microsoft.com/office/drawing/2014/main" id="{85368C87-925C-44AC-B001-5C4EE6F00645}"/>
              </a:ext>
            </a:extLst>
          </p:cNvPr>
          <p:cNvSpPr>
            <a:spLocks noGrp="1"/>
          </p:cNvSpPr>
          <p:nvPr>
            <p:ph type="body" sz="quarter" idx="13"/>
          </p:nvPr>
        </p:nvSpPr>
        <p:spPr>
          <a:xfrm>
            <a:off x="4788940" y="6438900"/>
            <a:ext cx="4151344" cy="419100"/>
          </a:xfrm>
          <a:prstGeom prst="rect">
            <a:avLst/>
          </a:prstGeom>
        </p:spPr>
        <p:txBody>
          <a:bodyPr lIns="0" tIns="0" rIns="0" bIns="0" anchor="ctr"/>
          <a:lstStyle>
            <a:lvl1pPr marL="0" indent="0" algn="l">
              <a:lnSpc>
                <a:spcPct val="100000"/>
              </a:lnSpc>
              <a:buNone/>
              <a:defRPr sz="2000" b="0">
                <a:solidFill>
                  <a:schemeClr val="tx1">
                    <a:lumMod val="75000"/>
                    <a:lumOff val="25000"/>
                  </a:schemeClr>
                </a:solidFill>
              </a:defRPr>
            </a:lvl1pPr>
          </a:lstStyle>
          <a:p>
            <a:pPr lvl="0"/>
            <a:endParaRPr lang="zh-CN" altLang="en-US" dirty="0"/>
          </a:p>
        </p:txBody>
      </p:sp>
      <p:sp>
        <p:nvSpPr>
          <p:cNvPr id="17" name="文本占位符 16">
            <a:extLst>
              <a:ext uri="{FF2B5EF4-FFF2-40B4-BE49-F238E27FC236}">
                <a16:creationId xmlns:a16="http://schemas.microsoft.com/office/drawing/2014/main" id="{2FF6FEE6-2A34-4756-8F6B-3232EC375278}"/>
              </a:ext>
            </a:extLst>
          </p:cNvPr>
          <p:cNvSpPr>
            <a:spLocks noGrp="1"/>
          </p:cNvSpPr>
          <p:nvPr>
            <p:ph type="body" sz="quarter" idx="14"/>
          </p:nvPr>
        </p:nvSpPr>
        <p:spPr>
          <a:xfrm>
            <a:off x="319056" y="766710"/>
            <a:ext cx="11568144" cy="4765791"/>
          </a:xfrm>
          <a:prstGeom prst="rect">
            <a:avLst/>
          </a:prstGeom>
        </p:spPr>
        <p:txBody>
          <a:bodyPr/>
          <a:lstStyle>
            <a:lvl1pPr marL="228600" indent="-228600">
              <a:lnSpc>
                <a:spcPct val="130000"/>
              </a:lnSpc>
              <a:buFontTx/>
              <a:buBlip>
                <a:blip r:embed="rId4"/>
              </a:buBlip>
              <a:defRPr sz="2000">
                <a:solidFill>
                  <a:schemeClr val="accent2"/>
                </a:solidFill>
              </a:defRPr>
            </a:lvl1pPr>
            <a:lvl2pPr>
              <a:lnSpc>
                <a:spcPct val="130000"/>
              </a:lnSpc>
              <a:defRPr sz="2000">
                <a:solidFill>
                  <a:schemeClr val="accent2"/>
                </a:solidFill>
              </a:defRPr>
            </a:lvl2pPr>
            <a:lvl3pPr>
              <a:lnSpc>
                <a:spcPct val="130000"/>
              </a:lnSpc>
              <a:defRPr sz="1800">
                <a:solidFill>
                  <a:schemeClr val="accent2"/>
                </a:solidFill>
              </a:defRPr>
            </a:lvl3pPr>
            <a:lvl4pPr>
              <a:lnSpc>
                <a:spcPct val="130000"/>
              </a:lnSpc>
              <a:defRPr sz="1600">
                <a:solidFill>
                  <a:schemeClr val="accent2"/>
                </a:solidFill>
              </a:defRPr>
            </a:lvl4pPr>
            <a:lvl5pPr>
              <a:lnSpc>
                <a:spcPct val="130000"/>
              </a:lnSpc>
              <a:defRPr sz="1600">
                <a:solidFill>
                  <a:schemeClr val="accent2"/>
                </a:solidFill>
              </a:defRPr>
            </a:lvl5pPr>
          </a:lstStyle>
          <a:p>
            <a:pPr lvl="0"/>
            <a:r>
              <a:rPr lang="zh-CN" altLang="en-US" dirty="0"/>
              <a:t>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21" name="平行四边形 20">
            <a:extLst>
              <a:ext uri="{FF2B5EF4-FFF2-40B4-BE49-F238E27FC236}">
                <a16:creationId xmlns:a16="http://schemas.microsoft.com/office/drawing/2014/main" id="{93235BFC-8F08-4C25-988C-FCB706C52ACD}"/>
              </a:ext>
            </a:extLst>
          </p:cNvPr>
          <p:cNvSpPr/>
          <p:nvPr userDrawn="1"/>
        </p:nvSpPr>
        <p:spPr>
          <a:xfrm>
            <a:off x="11428834" y="119857"/>
            <a:ext cx="473565" cy="242093"/>
          </a:xfrm>
          <a:prstGeom prst="parallelogram">
            <a:avLst>
              <a:gd name="adj" fmla="val 44445"/>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2" name="平行四边形 21">
            <a:extLst>
              <a:ext uri="{FF2B5EF4-FFF2-40B4-BE49-F238E27FC236}">
                <a16:creationId xmlns:a16="http://schemas.microsoft.com/office/drawing/2014/main" id="{A14A4014-5A08-40D8-A5CC-B2FF9962A739}"/>
              </a:ext>
            </a:extLst>
          </p:cNvPr>
          <p:cNvSpPr/>
          <p:nvPr userDrawn="1"/>
        </p:nvSpPr>
        <p:spPr>
          <a:xfrm>
            <a:off x="11016782" y="322602"/>
            <a:ext cx="473565" cy="242093"/>
          </a:xfrm>
          <a:prstGeom prst="parallelogram">
            <a:avLst>
              <a:gd name="adj" fmla="val 44445"/>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12" name="图片 11">
            <a:extLst>
              <a:ext uri="{FF2B5EF4-FFF2-40B4-BE49-F238E27FC236}">
                <a16:creationId xmlns:a16="http://schemas.microsoft.com/office/drawing/2014/main" id="{72C3C1CA-869D-4F70-8C72-BC72214F5E64}"/>
              </a:ext>
            </a:extLst>
          </p:cNvPr>
          <p:cNvPicPr>
            <a:picLocks noChangeAspect="1"/>
          </p:cNvPicPr>
          <p:nvPr userDrawn="1"/>
        </p:nvPicPr>
        <p:blipFill rotWithShape="1">
          <a:blip r:embed="rId5" cstate="print"/>
          <a:srcRect r="1346"/>
          <a:stretch/>
        </p:blipFill>
        <p:spPr>
          <a:xfrm>
            <a:off x="516" y="6041797"/>
            <a:ext cx="12166903" cy="411617"/>
          </a:xfrm>
          <a:prstGeom prst="rect">
            <a:avLst/>
          </a:prstGeom>
        </p:spPr>
      </p:pic>
    </p:spTree>
    <p:extLst>
      <p:ext uri="{BB962C8B-B14F-4D97-AF65-F5344CB8AC3E}">
        <p14:creationId xmlns:p14="http://schemas.microsoft.com/office/powerpoint/2010/main" val="1232270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封底">
    <p:bg>
      <p:bgPr>
        <a:solidFill>
          <a:schemeClr val="accent1"/>
        </a:solidFill>
        <a:effectLst/>
      </p:bgPr>
    </p:bg>
    <p:spTree>
      <p:nvGrpSpPr>
        <p:cNvPr id="1" name=""/>
        <p:cNvGrpSpPr/>
        <p:nvPr/>
      </p:nvGrpSpPr>
      <p:grpSpPr>
        <a:xfrm>
          <a:off x="0" y="0"/>
          <a:ext cx="0" cy="0"/>
          <a:chOff x="0" y="0"/>
          <a:chExt cx="0" cy="0"/>
        </a:xfrm>
      </p:grpSpPr>
      <p:pic>
        <p:nvPicPr>
          <p:cNvPr id="17" name="图片 16" descr="图片包含 建筑物&#10;&#10;自动生成的说明">
            <a:extLst>
              <a:ext uri="{FF2B5EF4-FFF2-40B4-BE49-F238E27FC236}">
                <a16:creationId xmlns:a16="http://schemas.microsoft.com/office/drawing/2014/main" id="{59C76395-F18A-42DC-A156-F93BFCD8E486}"/>
              </a:ext>
            </a:extLst>
          </p:cNvPr>
          <p:cNvPicPr>
            <a:picLocks noChangeAspect="1"/>
          </p:cNvPicPr>
          <p:nvPr userDrawn="1"/>
        </p:nvPicPr>
        <p:blipFill>
          <a:blip r:embed="rId2">
            <a:duotone>
              <a:prstClr val="black"/>
              <a:schemeClr val="accent1">
                <a:tint val="45000"/>
                <a:satMod val="400000"/>
              </a:schemeClr>
            </a:duotone>
            <a:alphaModFix amt="20000"/>
            <a:extLst>
              <a:ext uri="{28A0092B-C50C-407E-A947-70E740481C1C}">
                <a14:useLocalDpi xmlns:a14="http://schemas.microsoft.com/office/drawing/2010/main" val="0"/>
              </a:ext>
            </a:extLst>
          </a:blip>
          <a:stretch>
            <a:fillRect/>
          </a:stretch>
        </p:blipFill>
        <p:spPr>
          <a:xfrm>
            <a:off x="-50417" y="2900149"/>
            <a:ext cx="12292835" cy="3957851"/>
          </a:xfrm>
          <a:prstGeom prst="rect">
            <a:avLst/>
          </a:prstGeom>
        </p:spPr>
      </p:pic>
      <p:cxnSp>
        <p:nvCxnSpPr>
          <p:cNvPr id="13" name="直接连接符 12">
            <a:extLst>
              <a:ext uri="{FF2B5EF4-FFF2-40B4-BE49-F238E27FC236}">
                <a16:creationId xmlns:a16="http://schemas.microsoft.com/office/drawing/2014/main" id="{C8C8E8E9-B6E9-4C9E-A8E5-EC39920274FE}"/>
              </a:ext>
            </a:extLst>
          </p:cNvPr>
          <p:cNvCxnSpPr/>
          <p:nvPr userDrawn="1"/>
        </p:nvCxnSpPr>
        <p:spPr>
          <a:xfrm>
            <a:off x="304800" y="3429000"/>
            <a:ext cx="219751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直接连接符 13">
            <a:extLst>
              <a:ext uri="{FF2B5EF4-FFF2-40B4-BE49-F238E27FC236}">
                <a16:creationId xmlns:a16="http://schemas.microsoft.com/office/drawing/2014/main" id="{DA6D4021-94E1-4E9F-90EB-E54E5216CA6E}"/>
              </a:ext>
            </a:extLst>
          </p:cNvPr>
          <p:cNvCxnSpPr/>
          <p:nvPr userDrawn="1"/>
        </p:nvCxnSpPr>
        <p:spPr>
          <a:xfrm>
            <a:off x="9689690" y="3429000"/>
            <a:ext cx="219751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19" name="图片 18" descr="图片包含 户外, 标牌, 黑色&#10;&#10;自动生成的说明">
            <a:extLst>
              <a:ext uri="{FF2B5EF4-FFF2-40B4-BE49-F238E27FC236}">
                <a16:creationId xmlns:a16="http://schemas.microsoft.com/office/drawing/2014/main" id="{EC48E4B1-8892-4D66-885C-B3B81823AF7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267828" y="853340"/>
            <a:ext cx="1656344" cy="1656344"/>
          </a:xfrm>
          <a:prstGeom prst="rect">
            <a:avLst/>
          </a:prstGeom>
        </p:spPr>
      </p:pic>
      <p:sp>
        <p:nvSpPr>
          <p:cNvPr id="20" name="文本占位符 31">
            <a:extLst>
              <a:ext uri="{FF2B5EF4-FFF2-40B4-BE49-F238E27FC236}">
                <a16:creationId xmlns:a16="http://schemas.microsoft.com/office/drawing/2014/main" id="{4EB0A957-E3E4-47EE-9713-82509E17FD51}"/>
              </a:ext>
            </a:extLst>
          </p:cNvPr>
          <p:cNvSpPr>
            <a:spLocks noGrp="1"/>
          </p:cNvSpPr>
          <p:nvPr>
            <p:ph type="body" sz="quarter" idx="11"/>
          </p:nvPr>
        </p:nvSpPr>
        <p:spPr>
          <a:xfrm>
            <a:off x="2555162" y="3129756"/>
            <a:ext cx="7081677" cy="598488"/>
          </a:xfrm>
          <a:prstGeom prst="rect">
            <a:avLst/>
          </a:prstGeom>
        </p:spPr>
        <p:txBody>
          <a:bodyPr anchor="ctr"/>
          <a:lstStyle>
            <a:lvl1pPr marL="0" indent="0" algn="ctr">
              <a:lnSpc>
                <a:spcPct val="100000"/>
              </a:lnSpc>
              <a:buNone/>
              <a:defRPr sz="6000" b="1" spc="600">
                <a:solidFill>
                  <a:schemeClr val="bg1"/>
                </a:solidFill>
              </a:defRPr>
            </a:lvl1pPr>
          </a:lstStyle>
          <a:p>
            <a:pPr lvl="0"/>
            <a:endParaRPr lang="zh-CN" altLang="en-US" dirty="0"/>
          </a:p>
        </p:txBody>
      </p:sp>
      <p:pic>
        <p:nvPicPr>
          <p:cNvPr id="7" name="图片 6">
            <a:extLst>
              <a:ext uri="{FF2B5EF4-FFF2-40B4-BE49-F238E27FC236}">
                <a16:creationId xmlns:a16="http://schemas.microsoft.com/office/drawing/2014/main" id="{12079C22-C965-4A93-8C7F-F7C26F71D8DF}"/>
              </a:ext>
            </a:extLst>
          </p:cNvPr>
          <p:cNvPicPr>
            <a:picLocks noChangeAspect="1"/>
          </p:cNvPicPr>
          <p:nvPr userDrawn="1"/>
        </p:nvPicPr>
        <p:blipFill rotWithShape="1">
          <a:blip r:embed="rId4">
            <a:alphaModFix amt="20000"/>
            <a:duotone>
              <a:schemeClr val="accent4">
                <a:shade val="45000"/>
                <a:satMod val="135000"/>
              </a:schemeClr>
              <a:prstClr val="white"/>
            </a:duotone>
          </a:blip>
          <a:srcRect t="9831" b="36385"/>
          <a:stretch/>
        </p:blipFill>
        <p:spPr>
          <a:xfrm>
            <a:off x="3352562" y="6146610"/>
            <a:ext cx="5486876" cy="406590"/>
          </a:xfrm>
          <a:prstGeom prst="rect">
            <a:avLst/>
          </a:prstGeom>
        </p:spPr>
      </p:pic>
    </p:spTree>
    <p:extLst>
      <p:ext uri="{BB962C8B-B14F-4D97-AF65-F5344CB8AC3E}">
        <p14:creationId xmlns:p14="http://schemas.microsoft.com/office/powerpoint/2010/main" val="12618407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封底-2">
    <p:bg>
      <p:bgPr>
        <a:solidFill>
          <a:schemeClr val="accent1"/>
        </a:solidFill>
        <a:effectLst/>
      </p:bgPr>
    </p:bg>
    <p:spTree>
      <p:nvGrpSpPr>
        <p:cNvPr id="1" name=""/>
        <p:cNvGrpSpPr/>
        <p:nvPr/>
      </p:nvGrpSpPr>
      <p:grpSpPr>
        <a:xfrm>
          <a:off x="0" y="0"/>
          <a:ext cx="0" cy="0"/>
          <a:chOff x="0" y="0"/>
          <a:chExt cx="0" cy="0"/>
        </a:xfrm>
      </p:grpSpPr>
      <p:pic>
        <p:nvPicPr>
          <p:cNvPr id="9" name="图片 8" descr="图片包含 建筑物&#10;&#10;自动生成的说明">
            <a:extLst>
              <a:ext uri="{FF2B5EF4-FFF2-40B4-BE49-F238E27FC236}">
                <a16:creationId xmlns:a16="http://schemas.microsoft.com/office/drawing/2014/main" id="{D3C2EE1F-0BF9-49E9-859D-A8611895DEEE}"/>
              </a:ext>
            </a:extLst>
          </p:cNvPr>
          <p:cNvPicPr>
            <a:picLocks noChangeAspect="1"/>
          </p:cNvPicPr>
          <p:nvPr userDrawn="1"/>
        </p:nvPicPr>
        <p:blipFill>
          <a:blip r:embed="rId2">
            <a:duotone>
              <a:prstClr val="black"/>
              <a:schemeClr val="accent1">
                <a:tint val="45000"/>
                <a:satMod val="400000"/>
              </a:schemeClr>
            </a:duotone>
            <a:alphaModFix amt="20000"/>
            <a:extLst>
              <a:ext uri="{28A0092B-C50C-407E-A947-70E740481C1C}">
                <a14:useLocalDpi xmlns:a14="http://schemas.microsoft.com/office/drawing/2010/main" val="0"/>
              </a:ext>
            </a:extLst>
          </a:blip>
          <a:stretch>
            <a:fillRect/>
          </a:stretch>
        </p:blipFill>
        <p:spPr>
          <a:xfrm>
            <a:off x="-50417" y="2900149"/>
            <a:ext cx="12292835" cy="3957851"/>
          </a:xfrm>
          <a:prstGeom prst="rect">
            <a:avLst/>
          </a:prstGeom>
        </p:spPr>
      </p:pic>
      <p:cxnSp>
        <p:nvCxnSpPr>
          <p:cNvPr id="13" name="直接连接符 12">
            <a:extLst>
              <a:ext uri="{FF2B5EF4-FFF2-40B4-BE49-F238E27FC236}">
                <a16:creationId xmlns:a16="http://schemas.microsoft.com/office/drawing/2014/main" id="{C8C8E8E9-B6E9-4C9E-A8E5-EC39920274FE}"/>
              </a:ext>
            </a:extLst>
          </p:cNvPr>
          <p:cNvCxnSpPr/>
          <p:nvPr userDrawn="1"/>
        </p:nvCxnSpPr>
        <p:spPr>
          <a:xfrm>
            <a:off x="7322504" y="1488254"/>
            <a:ext cx="219751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直接连接符 13">
            <a:extLst>
              <a:ext uri="{FF2B5EF4-FFF2-40B4-BE49-F238E27FC236}">
                <a16:creationId xmlns:a16="http://schemas.microsoft.com/office/drawing/2014/main" id="{DA6D4021-94E1-4E9F-90EB-E54E5216CA6E}"/>
              </a:ext>
            </a:extLst>
          </p:cNvPr>
          <p:cNvCxnSpPr/>
          <p:nvPr userDrawn="1"/>
        </p:nvCxnSpPr>
        <p:spPr>
          <a:xfrm>
            <a:off x="7322504" y="4146847"/>
            <a:ext cx="219751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0" name="文本占位符 31">
            <a:extLst>
              <a:ext uri="{FF2B5EF4-FFF2-40B4-BE49-F238E27FC236}">
                <a16:creationId xmlns:a16="http://schemas.microsoft.com/office/drawing/2014/main" id="{4EB0A957-E3E4-47EE-9713-82509E17FD51}"/>
              </a:ext>
            </a:extLst>
          </p:cNvPr>
          <p:cNvSpPr>
            <a:spLocks noGrp="1"/>
          </p:cNvSpPr>
          <p:nvPr>
            <p:ph type="body" sz="quarter" idx="11"/>
          </p:nvPr>
        </p:nvSpPr>
        <p:spPr>
          <a:xfrm>
            <a:off x="5033473" y="2496180"/>
            <a:ext cx="7081677" cy="598488"/>
          </a:xfrm>
          <a:prstGeom prst="rect">
            <a:avLst/>
          </a:prstGeom>
        </p:spPr>
        <p:txBody>
          <a:bodyPr anchor="ctr"/>
          <a:lstStyle>
            <a:lvl1pPr marL="0" indent="0" algn="ctr">
              <a:lnSpc>
                <a:spcPct val="100000"/>
              </a:lnSpc>
              <a:buNone/>
              <a:defRPr sz="6000" b="1" spc="600">
                <a:solidFill>
                  <a:schemeClr val="bg1"/>
                </a:solidFill>
              </a:defRPr>
            </a:lvl1pPr>
          </a:lstStyle>
          <a:p>
            <a:pPr lvl="0"/>
            <a:endParaRPr lang="zh-CN" altLang="en-US" dirty="0"/>
          </a:p>
        </p:txBody>
      </p:sp>
      <p:pic>
        <p:nvPicPr>
          <p:cNvPr id="3" name="图片 2">
            <a:extLst>
              <a:ext uri="{FF2B5EF4-FFF2-40B4-BE49-F238E27FC236}">
                <a16:creationId xmlns:a16="http://schemas.microsoft.com/office/drawing/2014/main" id="{B5861CDE-5CCC-4EC9-AAE6-4DDC185E1B6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790001" y="1860735"/>
            <a:ext cx="2858911" cy="2332270"/>
          </a:xfrm>
          <a:prstGeom prst="rect">
            <a:avLst/>
          </a:prstGeom>
        </p:spPr>
      </p:pic>
      <p:pic>
        <p:nvPicPr>
          <p:cNvPr id="7" name="图片 6">
            <a:extLst>
              <a:ext uri="{FF2B5EF4-FFF2-40B4-BE49-F238E27FC236}">
                <a16:creationId xmlns:a16="http://schemas.microsoft.com/office/drawing/2014/main" id="{697B15C4-0524-4A21-A6CE-F7DA7DA15B84}"/>
              </a:ext>
            </a:extLst>
          </p:cNvPr>
          <p:cNvPicPr>
            <a:picLocks noChangeAspect="1"/>
          </p:cNvPicPr>
          <p:nvPr userDrawn="1"/>
        </p:nvPicPr>
        <p:blipFill rotWithShape="1">
          <a:blip r:embed="rId4">
            <a:alphaModFix amt="20000"/>
            <a:duotone>
              <a:schemeClr val="accent4">
                <a:shade val="45000"/>
                <a:satMod val="135000"/>
              </a:schemeClr>
              <a:prstClr val="white"/>
            </a:duotone>
          </a:blip>
          <a:srcRect t="9831" b="36385"/>
          <a:stretch/>
        </p:blipFill>
        <p:spPr>
          <a:xfrm>
            <a:off x="3352562" y="6146610"/>
            <a:ext cx="5486876" cy="406590"/>
          </a:xfrm>
          <a:prstGeom prst="rect">
            <a:avLst/>
          </a:prstGeom>
        </p:spPr>
      </p:pic>
    </p:spTree>
    <p:extLst>
      <p:ext uri="{BB962C8B-B14F-4D97-AF65-F5344CB8AC3E}">
        <p14:creationId xmlns:p14="http://schemas.microsoft.com/office/powerpoint/2010/main" val="274180822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封底-3">
    <p:bg>
      <p:bgPr>
        <a:solidFill>
          <a:schemeClr val="accent1"/>
        </a:solidFill>
        <a:effectLst/>
      </p:bgPr>
    </p:bg>
    <p:spTree>
      <p:nvGrpSpPr>
        <p:cNvPr id="1" name=""/>
        <p:cNvGrpSpPr/>
        <p:nvPr/>
      </p:nvGrpSpPr>
      <p:grpSpPr>
        <a:xfrm>
          <a:off x="0" y="0"/>
          <a:ext cx="0" cy="0"/>
          <a:chOff x="0" y="0"/>
          <a:chExt cx="0" cy="0"/>
        </a:xfrm>
      </p:grpSpPr>
      <p:sp>
        <p:nvSpPr>
          <p:cNvPr id="2" name="流程图: 离页连接符 1">
            <a:extLst>
              <a:ext uri="{FF2B5EF4-FFF2-40B4-BE49-F238E27FC236}">
                <a16:creationId xmlns:a16="http://schemas.microsoft.com/office/drawing/2014/main" id="{3D05038B-8A32-4BD0-A068-AFE03E6FF8D3}"/>
              </a:ext>
            </a:extLst>
          </p:cNvPr>
          <p:cNvSpPr/>
          <p:nvPr userDrawn="1"/>
        </p:nvSpPr>
        <p:spPr>
          <a:xfrm>
            <a:off x="3419386" y="0"/>
            <a:ext cx="5353229" cy="5219695"/>
          </a:xfrm>
          <a:prstGeom prst="flowChartOffpageConnector">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文本占位符 31">
            <a:extLst>
              <a:ext uri="{FF2B5EF4-FFF2-40B4-BE49-F238E27FC236}">
                <a16:creationId xmlns:a16="http://schemas.microsoft.com/office/drawing/2014/main" id="{4EB0A957-E3E4-47EE-9713-82509E17FD51}"/>
              </a:ext>
            </a:extLst>
          </p:cNvPr>
          <p:cNvSpPr>
            <a:spLocks noGrp="1"/>
          </p:cNvSpPr>
          <p:nvPr>
            <p:ph type="body" sz="quarter" idx="11"/>
          </p:nvPr>
        </p:nvSpPr>
        <p:spPr>
          <a:xfrm>
            <a:off x="2952571" y="2609847"/>
            <a:ext cx="6286859" cy="598488"/>
          </a:xfrm>
          <a:prstGeom prst="rect">
            <a:avLst/>
          </a:prstGeom>
        </p:spPr>
        <p:txBody>
          <a:bodyPr anchor="ctr"/>
          <a:lstStyle>
            <a:lvl1pPr marL="0" indent="0" algn="ctr">
              <a:lnSpc>
                <a:spcPct val="100000"/>
              </a:lnSpc>
              <a:buNone/>
              <a:defRPr sz="5400" b="1" spc="600">
                <a:solidFill>
                  <a:schemeClr val="accent1"/>
                </a:solidFill>
              </a:defRPr>
            </a:lvl1pPr>
          </a:lstStyle>
          <a:p>
            <a:pPr lvl="0"/>
            <a:endParaRPr lang="zh-CN" altLang="en-US" dirty="0"/>
          </a:p>
        </p:txBody>
      </p:sp>
      <p:pic>
        <p:nvPicPr>
          <p:cNvPr id="7" name="图片 6">
            <a:extLst>
              <a:ext uri="{FF2B5EF4-FFF2-40B4-BE49-F238E27FC236}">
                <a16:creationId xmlns:a16="http://schemas.microsoft.com/office/drawing/2014/main" id="{709B0529-EE67-44AA-BAF8-7E78156B3DE4}"/>
              </a:ext>
            </a:extLst>
          </p:cNvPr>
          <p:cNvPicPr>
            <a:picLocks noChangeAspect="1"/>
          </p:cNvPicPr>
          <p:nvPr userDrawn="1"/>
        </p:nvPicPr>
        <p:blipFill rotWithShape="1">
          <a:blip r:embed="rId2">
            <a:alphaModFix amt="20000"/>
            <a:duotone>
              <a:schemeClr val="accent4">
                <a:shade val="45000"/>
                <a:satMod val="135000"/>
              </a:schemeClr>
              <a:prstClr val="white"/>
            </a:duotone>
          </a:blip>
          <a:srcRect t="9831" b="36385"/>
          <a:stretch/>
        </p:blipFill>
        <p:spPr>
          <a:xfrm>
            <a:off x="3352562" y="6146610"/>
            <a:ext cx="5486876" cy="406590"/>
          </a:xfrm>
          <a:prstGeom prst="rect">
            <a:avLst/>
          </a:prstGeom>
        </p:spPr>
      </p:pic>
      <p:pic>
        <p:nvPicPr>
          <p:cNvPr id="5" name="图片 4">
            <a:extLst>
              <a:ext uri="{FF2B5EF4-FFF2-40B4-BE49-F238E27FC236}">
                <a16:creationId xmlns:a16="http://schemas.microsoft.com/office/drawing/2014/main" id="{DFA12E6D-1EC4-4BB8-BCAB-668C213B8F5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586410" y="188997"/>
            <a:ext cx="3019180" cy="2116050"/>
          </a:xfrm>
          <a:prstGeom prst="rect">
            <a:avLst/>
          </a:prstGeom>
        </p:spPr>
      </p:pic>
      <p:sp>
        <p:nvSpPr>
          <p:cNvPr id="18" name="任意多边形: 形状 17">
            <a:extLst>
              <a:ext uri="{FF2B5EF4-FFF2-40B4-BE49-F238E27FC236}">
                <a16:creationId xmlns:a16="http://schemas.microsoft.com/office/drawing/2014/main" id="{5B543617-7E5E-4360-A155-0CA2B7AF9E10}"/>
              </a:ext>
            </a:extLst>
          </p:cNvPr>
          <p:cNvSpPr/>
          <p:nvPr userDrawn="1"/>
        </p:nvSpPr>
        <p:spPr>
          <a:xfrm>
            <a:off x="3419386" y="4393629"/>
            <a:ext cx="5353229" cy="1461642"/>
          </a:xfrm>
          <a:custGeom>
            <a:avLst/>
            <a:gdLst>
              <a:gd name="connsiteX0" fmla="*/ 0 w 5353229"/>
              <a:gd name="connsiteY0" fmla="*/ 0 h 1461642"/>
              <a:gd name="connsiteX1" fmla="*/ 2676615 w 5353229"/>
              <a:gd name="connsiteY1" fmla="*/ 1043939 h 1461642"/>
              <a:gd name="connsiteX2" fmla="*/ 5353229 w 5353229"/>
              <a:gd name="connsiteY2" fmla="*/ 0 h 1461642"/>
              <a:gd name="connsiteX3" fmla="*/ 5353229 w 5353229"/>
              <a:gd name="connsiteY3" fmla="*/ 417703 h 1461642"/>
              <a:gd name="connsiteX4" fmla="*/ 2676615 w 5353229"/>
              <a:gd name="connsiteY4" fmla="*/ 1461642 h 1461642"/>
              <a:gd name="connsiteX5" fmla="*/ 0 w 5353229"/>
              <a:gd name="connsiteY5" fmla="*/ 417703 h 1461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53229" h="1461642">
                <a:moveTo>
                  <a:pt x="0" y="0"/>
                </a:moveTo>
                <a:lnTo>
                  <a:pt x="2676615" y="1043939"/>
                </a:lnTo>
                <a:lnTo>
                  <a:pt x="5353229" y="0"/>
                </a:lnTo>
                <a:lnTo>
                  <a:pt x="5353229" y="417703"/>
                </a:lnTo>
                <a:lnTo>
                  <a:pt x="2676615" y="1461642"/>
                </a:lnTo>
                <a:lnTo>
                  <a:pt x="0" y="417703"/>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pic>
        <p:nvPicPr>
          <p:cNvPr id="9" name="图片 8" descr="图片包含 建筑物&#10;&#10;自动生成的说明">
            <a:extLst>
              <a:ext uri="{FF2B5EF4-FFF2-40B4-BE49-F238E27FC236}">
                <a16:creationId xmlns:a16="http://schemas.microsoft.com/office/drawing/2014/main" id="{D3C2EE1F-0BF9-49E9-859D-A8611895DEEE}"/>
              </a:ext>
            </a:extLst>
          </p:cNvPr>
          <p:cNvPicPr>
            <a:picLocks noChangeAspect="1"/>
          </p:cNvPicPr>
          <p:nvPr userDrawn="1"/>
        </p:nvPicPr>
        <p:blipFill>
          <a:blip r:embed="rId4">
            <a:duotone>
              <a:prstClr val="black"/>
              <a:schemeClr val="accent1">
                <a:tint val="45000"/>
                <a:satMod val="400000"/>
              </a:schemeClr>
            </a:duotone>
            <a:alphaModFix amt="20000"/>
            <a:extLst>
              <a:ext uri="{28A0092B-C50C-407E-A947-70E740481C1C}">
                <a14:useLocalDpi xmlns:a14="http://schemas.microsoft.com/office/drawing/2010/main" val="0"/>
              </a:ext>
            </a:extLst>
          </a:blip>
          <a:stretch>
            <a:fillRect/>
          </a:stretch>
        </p:blipFill>
        <p:spPr>
          <a:xfrm>
            <a:off x="-50417" y="2900149"/>
            <a:ext cx="12292835" cy="3957851"/>
          </a:xfrm>
          <a:prstGeom prst="rect">
            <a:avLst/>
          </a:prstGeom>
        </p:spPr>
      </p:pic>
    </p:spTree>
    <p:extLst>
      <p:ext uri="{BB962C8B-B14F-4D97-AF65-F5344CB8AC3E}">
        <p14:creationId xmlns:p14="http://schemas.microsoft.com/office/powerpoint/2010/main" val="418729601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空白">
    <p:spTree>
      <p:nvGrpSpPr>
        <p:cNvPr id="1" name=""/>
        <p:cNvGrpSpPr/>
        <p:nvPr/>
      </p:nvGrpSpPr>
      <p:grpSpPr>
        <a:xfrm>
          <a:off x="0" y="0"/>
          <a:ext cx="0" cy="0"/>
          <a:chOff x="0" y="0"/>
          <a:chExt cx="0" cy="0"/>
        </a:xfrm>
      </p:grpSpPr>
      <p:sp>
        <p:nvSpPr>
          <p:cNvPr id="3" name="灯片编号占位符 2">
            <a:extLst>
              <a:ext uri="{FF2B5EF4-FFF2-40B4-BE49-F238E27FC236}">
                <a16:creationId xmlns:a16="http://schemas.microsoft.com/office/drawing/2014/main" id="{C1D5E491-4859-47A4-8F29-DAACA1914DBE}"/>
              </a:ext>
            </a:extLst>
          </p:cNvPr>
          <p:cNvSpPr>
            <a:spLocks noGrp="1"/>
          </p:cNvSpPr>
          <p:nvPr>
            <p:ph type="sldNum" sz="quarter" idx="10"/>
          </p:nvPr>
        </p:nvSpPr>
        <p:spPr/>
        <p:txBody>
          <a:bodyPr/>
          <a:lstStyle/>
          <a:p>
            <a:fld id="{6C53781C-E1F6-4315-A39D-61273F2E0596}" type="slidenum">
              <a:rPr lang="zh-CN" altLang="en-US" smtClean="0"/>
              <a:pPr/>
              <a:t>‹#›</a:t>
            </a:fld>
            <a:endParaRPr lang="zh-CN" altLang="en-US" dirty="0"/>
          </a:p>
        </p:txBody>
      </p:sp>
    </p:spTree>
    <p:extLst>
      <p:ext uri="{BB962C8B-B14F-4D97-AF65-F5344CB8AC3E}">
        <p14:creationId xmlns:p14="http://schemas.microsoft.com/office/powerpoint/2010/main" val="377490890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空白（lowpoly）">
    <p:spTree>
      <p:nvGrpSpPr>
        <p:cNvPr id="1" name=""/>
        <p:cNvGrpSpPr/>
        <p:nvPr/>
      </p:nvGrpSpPr>
      <p:grpSpPr>
        <a:xfrm>
          <a:off x="0" y="0"/>
          <a:ext cx="0" cy="0"/>
          <a:chOff x="0" y="0"/>
          <a:chExt cx="0" cy="0"/>
        </a:xfrm>
      </p:grpSpPr>
      <p:pic>
        <p:nvPicPr>
          <p:cNvPr id="5" name="图片 4" descr="图片包含 建筑物, 圆屋顶, 地板&#10;&#10;描述已自动生成">
            <a:extLst>
              <a:ext uri="{FF2B5EF4-FFF2-40B4-BE49-F238E27FC236}">
                <a16:creationId xmlns:a16="http://schemas.microsoft.com/office/drawing/2014/main" id="{0E7CEFF4-3933-40D2-928B-A28B021C14B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24" y="0"/>
            <a:ext cx="12188951" cy="6858000"/>
          </a:xfrm>
          <a:prstGeom prst="rect">
            <a:avLst/>
          </a:prstGeom>
        </p:spPr>
      </p:pic>
      <p:sp>
        <p:nvSpPr>
          <p:cNvPr id="3" name="灯片编号占位符 2">
            <a:extLst>
              <a:ext uri="{FF2B5EF4-FFF2-40B4-BE49-F238E27FC236}">
                <a16:creationId xmlns:a16="http://schemas.microsoft.com/office/drawing/2014/main" id="{C1D5E491-4859-47A4-8F29-DAACA1914DBE}"/>
              </a:ext>
            </a:extLst>
          </p:cNvPr>
          <p:cNvSpPr>
            <a:spLocks noGrp="1"/>
          </p:cNvSpPr>
          <p:nvPr>
            <p:ph type="sldNum" sz="quarter" idx="10"/>
          </p:nvPr>
        </p:nvSpPr>
        <p:spPr/>
        <p:txBody>
          <a:bodyPr/>
          <a:lstStyle/>
          <a:p>
            <a:fld id="{6C53781C-E1F6-4315-A39D-61273F2E0596}" type="slidenum">
              <a:rPr lang="zh-CN" altLang="en-US" smtClean="0"/>
              <a:pPr/>
              <a:t>‹#›</a:t>
            </a:fld>
            <a:endParaRPr lang="zh-CN" altLang="en-US" dirty="0"/>
          </a:p>
        </p:txBody>
      </p:sp>
    </p:spTree>
    <p:extLst>
      <p:ext uri="{BB962C8B-B14F-4D97-AF65-F5344CB8AC3E}">
        <p14:creationId xmlns:p14="http://schemas.microsoft.com/office/powerpoint/2010/main" val="8876274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自定义版式">
    <p:bg>
      <p:bgPr>
        <a:solidFill>
          <a:schemeClr val="tx1"/>
        </a:solidFill>
        <a:effectLst/>
      </p:bgPr>
    </p:bg>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5A677578-EE5C-4EF4-B0AD-2C9F9C6AC6B2}"/>
              </a:ext>
            </a:extLst>
          </p:cNvPr>
          <p:cNvPicPr>
            <a:picLocks noChangeAspect="1"/>
          </p:cNvPicPr>
          <p:nvPr userDrawn="1"/>
        </p:nvPicPr>
        <p:blipFill rotWithShape="1">
          <a:blip r:embed="rId2">
            <a:duotone>
              <a:schemeClr val="bg2">
                <a:shade val="45000"/>
                <a:satMod val="135000"/>
              </a:schemeClr>
              <a:prstClr val="white"/>
            </a:duotone>
          </a:blip>
          <a:srcRect r="27993"/>
          <a:stretch/>
        </p:blipFill>
        <p:spPr>
          <a:xfrm>
            <a:off x="1" y="-5557"/>
            <a:ext cx="12192000" cy="6863557"/>
          </a:xfrm>
          <a:prstGeom prst="rect">
            <a:avLst/>
          </a:prstGeom>
        </p:spPr>
      </p:pic>
      <p:sp>
        <p:nvSpPr>
          <p:cNvPr id="4" name="矩形 3">
            <a:extLst>
              <a:ext uri="{FF2B5EF4-FFF2-40B4-BE49-F238E27FC236}">
                <a16:creationId xmlns:a16="http://schemas.microsoft.com/office/drawing/2014/main" id="{8216A5A6-7707-4E8A-942A-139653FAB1BC}"/>
              </a:ext>
            </a:extLst>
          </p:cNvPr>
          <p:cNvSpPr/>
          <p:nvPr userDrawn="1"/>
        </p:nvSpPr>
        <p:spPr>
          <a:xfrm>
            <a:off x="-3" y="2077796"/>
            <a:ext cx="12192000" cy="4780204"/>
          </a:xfrm>
          <a:prstGeom prst="rect">
            <a:avLst/>
          </a:prstGeom>
          <a:gradFill>
            <a:gsLst>
              <a:gs pos="0">
                <a:srgbClr val="010000">
                  <a:alpha val="0"/>
                </a:srgbClr>
              </a:gs>
              <a:gs pos="100000">
                <a:srgbClr val="010000">
                  <a:alpha val="89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5" name="矩形 4">
            <a:extLst>
              <a:ext uri="{FF2B5EF4-FFF2-40B4-BE49-F238E27FC236}">
                <a16:creationId xmlns:a16="http://schemas.microsoft.com/office/drawing/2014/main" id="{F740F69A-19BB-4AA3-A265-5AB4D0D430F4}"/>
              </a:ext>
            </a:extLst>
          </p:cNvPr>
          <p:cNvSpPr/>
          <p:nvPr userDrawn="1"/>
        </p:nvSpPr>
        <p:spPr>
          <a:xfrm rot="10800000">
            <a:off x="-1" y="-5557"/>
            <a:ext cx="12191999" cy="3217764"/>
          </a:xfrm>
          <a:prstGeom prst="rect">
            <a:avLst/>
          </a:prstGeom>
          <a:gradFill>
            <a:gsLst>
              <a:gs pos="0">
                <a:srgbClr val="010000">
                  <a:alpha val="0"/>
                </a:srgbClr>
              </a:gs>
              <a:gs pos="100000">
                <a:srgbClr val="010000"/>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6" name="矩形 5">
            <a:extLst>
              <a:ext uri="{FF2B5EF4-FFF2-40B4-BE49-F238E27FC236}">
                <a16:creationId xmlns:a16="http://schemas.microsoft.com/office/drawing/2014/main" id="{2BDA7112-A044-49CE-B9CA-A72126AA67B4}"/>
              </a:ext>
            </a:extLst>
          </p:cNvPr>
          <p:cNvSpPr/>
          <p:nvPr userDrawn="1"/>
        </p:nvSpPr>
        <p:spPr>
          <a:xfrm>
            <a:off x="-1" y="0"/>
            <a:ext cx="12192001" cy="6811864"/>
          </a:xfrm>
          <a:prstGeom prst="rect">
            <a:avLst/>
          </a:prstGeom>
          <a:solidFill>
            <a:srgbClr val="080304">
              <a:alpha val="6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7" name="文本框 6">
            <a:extLst>
              <a:ext uri="{FF2B5EF4-FFF2-40B4-BE49-F238E27FC236}">
                <a16:creationId xmlns:a16="http://schemas.microsoft.com/office/drawing/2014/main" id="{1444A070-E8CF-4E44-B7E5-DA7C47A7E6A7}"/>
              </a:ext>
            </a:extLst>
          </p:cNvPr>
          <p:cNvSpPr txBox="1"/>
          <p:nvPr userDrawn="1"/>
        </p:nvSpPr>
        <p:spPr>
          <a:xfrm>
            <a:off x="4760680" y="564634"/>
            <a:ext cx="2670634" cy="369332"/>
          </a:xfrm>
          <a:prstGeom prst="rect">
            <a:avLst/>
          </a:prstGeom>
          <a:noFill/>
        </p:spPr>
        <p:txBody>
          <a:bodyPr wrap="square" rtlCol="0">
            <a:spAutoFit/>
          </a:bodyPr>
          <a:lstStyle>
            <a:defPPr>
              <a:defRPr lang="en-US"/>
            </a:defPPr>
            <a:lvl1pPr algn="dist">
              <a:defRPr sz="1600">
                <a:solidFill>
                  <a:schemeClr val="bg1"/>
                </a:solidFill>
                <a:latin typeface="+mj-ea"/>
                <a:ea typeface="+mj-ea"/>
              </a:defRPr>
            </a:lvl1p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a:ln>
                  <a:noFill/>
                </a:ln>
                <a:solidFill>
                  <a:prstClr val="white"/>
                </a:solidFill>
                <a:effectLst/>
                <a:uLnTx/>
                <a:uFillTx/>
                <a:latin typeface="微软雅黑"/>
                <a:ea typeface="微软雅黑"/>
                <a:cs typeface="+mn-cs"/>
              </a:rPr>
              <a:t>本</a:t>
            </a:r>
            <a:r>
              <a:rPr kumimoji="0" lang="en-US" altLang="zh-CN" sz="1800" b="0" i="0" u="none" strike="noStrike" kern="1200" cap="none" spc="0" normalizeH="0" baseline="0" noProof="0">
                <a:ln>
                  <a:noFill/>
                </a:ln>
                <a:solidFill>
                  <a:prstClr val="white"/>
                </a:solidFill>
                <a:effectLst/>
                <a:uLnTx/>
                <a:uFillTx/>
                <a:latin typeface="微软雅黑"/>
                <a:ea typeface="微软雅黑"/>
                <a:cs typeface="+mn-cs"/>
              </a:rPr>
              <a:t>PPT</a:t>
            </a:r>
            <a:r>
              <a:rPr kumimoji="0" lang="zh-CN" altLang="en-US" sz="1800" b="0" i="0" u="none" strike="noStrike" kern="1200" cap="none" spc="0" normalizeH="0" baseline="0" noProof="0">
                <a:ln>
                  <a:noFill/>
                </a:ln>
                <a:solidFill>
                  <a:prstClr val="white"/>
                </a:solidFill>
                <a:effectLst/>
                <a:uLnTx/>
                <a:uFillTx/>
                <a:latin typeface="微软雅黑"/>
                <a:ea typeface="微软雅黑"/>
                <a:cs typeface="+mn-cs"/>
              </a:rPr>
              <a:t>模板正参与</a:t>
            </a:r>
            <a:endParaRPr kumimoji="0" lang="en-US" sz="18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8" name="矩形 7">
            <a:extLst>
              <a:ext uri="{FF2B5EF4-FFF2-40B4-BE49-F238E27FC236}">
                <a16:creationId xmlns:a16="http://schemas.microsoft.com/office/drawing/2014/main" id="{E5858290-D261-4C60-BB99-630C19F3840C}"/>
              </a:ext>
            </a:extLst>
          </p:cNvPr>
          <p:cNvSpPr/>
          <p:nvPr userDrawn="1"/>
        </p:nvSpPr>
        <p:spPr>
          <a:xfrm>
            <a:off x="3602350" y="2482543"/>
            <a:ext cx="4987300" cy="400109"/>
          </a:xfrm>
          <a:prstGeom prst="rect">
            <a:avLst/>
          </a:prstGeom>
          <a:gradFill flip="none" rotWithShape="1">
            <a:gsLst>
              <a:gs pos="100000">
                <a:srgbClr val="CB9B53">
                  <a:alpha val="0"/>
                </a:srgbClr>
              </a:gs>
              <a:gs pos="0">
                <a:srgbClr val="CB9B53">
                  <a:alpha val="7000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a:ln>
                <a:noFill/>
              </a:ln>
              <a:solidFill>
                <a:srgbClr val="0E5177"/>
              </a:solidFill>
              <a:effectLst/>
              <a:uLnTx/>
              <a:uFillTx/>
              <a:latin typeface="Segoe UI"/>
              <a:ea typeface="微软雅黑"/>
              <a:cs typeface="+mn-cs"/>
            </a:endParaRPr>
          </a:p>
        </p:txBody>
      </p:sp>
      <p:sp>
        <p:nvSpPr>
          <p:cNvPr id="9" name="文本框 8">
            <a:extLst>
              <a:ext uri="{FF2B5EF4-FFF2-40B4-BE49-F238E27FC236}">
                <a16:creationId xmlns:a16="http://schemas.microsoft.com/office/drawing/2014/main" id="{87DC30B4-F006-4610-BE34-27B2068262E4}"/>
              </a:ext>
            </a:extLst>
          </p:cNvPr>
          <p:cNvSpPr txBox="1"/>
          <p:nvPr userDrawn="1"/>
        </p:nvSpPr>
        <p:spPr>
          <a:xfrm>
            <a:off x="4049486" y="2517885"/>
            <a:ext cx="4093028" cy="338554"/>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0" lang="en-US" altLang="zh-CN" sz="1600" b="0" i="0" u="none" strike="noStrike" kern="1200" cap="none" spc="0" normalizeH="0" baseline="0" noProof="0">
                <a:ln>
                  <a:noFill/>
                </a:ln>
                <a:solidFill>
                  <a:prstClr val="white"/>
                </a:solidFill>
                <a:effectLst/>
                <a:uLnTx/>
                <a:uFillTx/>
                <a:latin typeface="微软雅黑"/>
                <a:ea typeface="微软雅黑"/>
                <a:cs typeface="+mn-cs"/>
              </a:rPr>
              <a:t> </a:t>
            </a:r>
            <a:r>
              <a:rPr kumimoji="0" lang="zh-CN" altLang="en-US" sz="1600" b="0" i="0" u="none" strike="noStrike" kern="1200" cap="none" spc="0" normalizeH="0" baseline="0" noProof="0">
                <a:ln>
                  <a:noFill/>
                </a:ln>
                <a:solidFill>
                  <a:prstClr val="white"/>
                </a:solidFill>
                <a:effectLst/>
                <a:uLnTx/>
                <a:uFillTx/>
                <a:latin typeface="微软雅黑"/>
                <a:ea typeface="微软雅黑"/>
                <a:cs typeface="+mn-cs"/>
              </a:rPr>
              <a:t>第一届高校</a:t>
            </a:r>
            <a:r>
              <a:rPr kumimoji="0" lang="en-US" altLang="zh-CN" sz="1600" b="0" i="0" u="none" strike="noStrike" kern="1200" cap="none" spc="0" normalizeH="0" baseline="0" noProof="0">
                <a:ln>
                  <a:noFill/>
                </a:ln>
                <a:solidFill>
                  <a:prstClr val="white"/>
                </a:solidFill>
                <a:effectLst/>
                <a:uLnTx/>
                <a:uFillTx/>
                <a:latin typeface="微软雅黑"/>
                <a:ea typeface="微软雅黑"/>
                <a:cs typeface="+mn-cs"/>
              </a:rPr>
              <a:t>PPT</a:t>
            </a:r>
            <a:r>
              <a:rPr kumimoji="0" lang="zh-CN" altLang="en-US" sz="1600" b="0" i="0" u="none" strike="noStrike" kern="1200" cap="none" spc="0" normalizeH="0" baseline="0" noProof="0">
                <a:ln>
                  <a:noFill/>
                </a:ln>
                <a:solidFill>
                  <a:prstClr val="white"/>
                </a:solidFill>
                <a:effectLst/>
                <a:uLnTx/>
                <a:uFillTx/>
                <a:latin typeface="微软雅黑"/>
                <a:ea typeface="微软雅黑"/>
                <a:cs typeface="+mn-cs"/>
              </a:rPr>
              <a:t>模板设计大赛 </a:t>
            </a:r>
            <a:endParaRPr kumimoji="0" lang="en-US" sz="16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11" name="文本框 10">
            <a:extLst>
              <a:ext uri="{FF2B5EF4-FFF2-40B4-BE49-F238E27FC236}">
                <a16:creationId xmlns:a16="http://schemas.microsoft.com/office/drawing/2014/main" id="{6DC88D0E-6AEB-4B0D-AE77-4A1F31C8C366}"/>
              </a:ext>
            </a:extLst>
          </p:cNvPr>
          <p:cNvSpPr txBox="1"/>
          <p:nvPr userDrawn="1"/>
        </p:nvSpPr>
        <p:spPr>
          <a:xfrm>
            <a:off x="6133678" y="4824918"/>
            <a:ext cx="2545865" cy="1061381"/>
          </a:xfrm>
          <a:prstGeom prst="rect">
            <a:avLst/>
          </a:prstGeom>
          <a:noFill/>
        </p:spPr>
        <p:txBody>
          <a:bodyPr wrap="square" rtlCol="0">
            <a:spAutoFit/>
          </a:bodyPr>
          <a:lstStyle>
            <a:defPPr>
              <a:defRPr lang="en-US"/>
            </a:defPPr>
            <a:lvl1pPr algn="dist">
              <a:defRPr>
                <a:solidFill>
                  <a:schemeClr val="bg1"/>
                </a:solidFill>
                <a:latin typeface="+mj-ea"/>
                <a:ea typeface="+mj-ea"/>
              </a:defRPr>
            </a:lvl1p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zh-CN" altLang="en-US" sz="1800" b="0" i="0" u="none" strike="noStrike" kern="1200" cap="none" spc="150" normalizeH="0" baseline="0" noProof="0">
                <a:ln>
                  <a:noFill/>
                </a:ln>
                <a:solidFill>
                  <a:prstClr val="white"/>
                </a:solidFill>
                <a:effectLst/>
                <a:uLnTx/>
                <a:uFillTx/>
                <a:latin typeface="微软雅黑"/>
                <a:ea typeface="微软雅黑"/>
                <a:cs typeface="+mn-cs"/>
              </a:rPr>
              <a:t>微信扫码</a:t>
            </a:r>
            <a:endParaRPr kumimoji="0" lang="en-US" altLang="zh-CN" sz="1800" b="0" i="0" u="none" strike="noStrike" kern="1200" cap="none" spc="150" normalizeH="0" baseline="0" noProof="0">
              <a:ln>
                <a:noFill/>
              </a:ln>
              <a:solidFill>
                <a:prstClr val="white"/>
              </a:solidFill>
              <a:effectLst/>
              <a:uLnTx/>
              <a:uFillTx/>
              <a:latin typeface="微软雅黑"/>
              <a:ea typeface="微软雅黑"/>
              <a:cs typeface="+mn-cs"/>
            </a:endParaRPr>
          </a:p>
          <a:p>
            <a:pPr marL="0" marR="0" lvl="0" indent="0" algn="l" defTabSz="914400" rtl="0" eaLnBrk="1" fontAlgn="auto" latinLnBrk="0" hangingPunct="1">
              <a:lnSpc>
                <a:spcPct val="120000"/>
              </a:lnSpc>
              <a:spcBef>
                <a:spcPts val="0"/>
              </a:spcBef>
              <a:spcAft>
                <a:spcPts val="0"/>
              </a:spcAft>
              <a:buClrTx/>
              <a:buSzTx/>
              <a:buFontTx/>
              <a:buNone/>
              <a:tabLst/>
              <a:defRPr/>
            </a:pPr>
            <a:r>
              <a:rPr kumimoji="0" lang="zh-CN" altLang="en-US" sz="1800" b="0" i="0" u="none" strike="noStrike" kern="1200" cap="none" spc="150" normalizeH="0" baseline="0" noProof="0">
                <a:ln>
                  <a:noFill/>
                </a:ln>
                <a:solidFill>
                  <a:prstClr val="white"/>
                </a:solidFill>
                <a:effectLst/>
                <a:uLnTx/>
                <a:uFillTx/>
                <a:latin typeface="微软雅黑"/>
                <a:ea typeface="微软雅黑"/>
                <a:cs typeface="+mn-cs"/>
              </a:rPr>
              <a:t>来聆听模板作者</a:t>
            </a:r>
            <a:endParaRPr kumimoji="0" lang="en-US" altLang="zh-CN" sz="1800" b="0" i="0" u="none" strike="noStrike" kern="1200" cap="none" spc="150" normalizeH="0" baseline="0" noProof="0">
              <a:ln>
                <a:noFill/>
              </a:ln>
              <a:solidFill>
                <a:prstClr val="white"/>
              </a:solidFill>
              <a:effectLst/>
              <a:uLnTx/>
              <a:uFillTx/>
              <a:latin typeface="微软雅黑"/>
              <a:ea typeface="微软雅黑"/>
              <a:cs typeface="+mn-cs"/>
            </a:endParaRPr>
          </a:p>
          <a:p>
            <a:pPr marL="0" marR="0" lvl="0" indent="0" algn="l" defTabSz="914400" rtl="0" eaLnBrk="1" fontAlgn="auto" latinLnBrk="0" hangingPunct="1">
              <a:lnSpc>
                <a:spcPct val="120000"/>
              </a:lnSpc>
              <a:spcBef>
                <a:spcPts val="0"/>
              </a:spcBef>
              <a:spcAft>
                <a:spcPts val="0"/>
              </a:spcAft>
              <a:buClrTx/>
              <a:buSzTx/>
              <a:buFontTx/>
              <a:buNone/>
              <a:tabLst/>
              <a:defRPr/>
            </a:pPr>
            <a:r>
              <a:rPr kumimoji="0" lang="zh-CN" altLang="en-US" sz="1800" b="0" i="0" u="none" strike="noStrike" kern="1200" cap="none" spc="150" normalizeH="0" baseline="0" noProof="0">
                <a:ln>
                  <a:noFill/>
                </a:ln>
                <a:solidFill>
                  <a:prstClr val="white"/>
                </a:solidFill>
                <a:effectLst/>
                <a:uLnTx/>
                <a:uFillTx/>
                <a:latin typeface="微软雅黑"/>
                <a:ea typeface="微软雅黑"/>
                <a:cs typeface="+mn-cs"/>
              </a:rPr>
              <a:t>设计灵感、制作思路</a:t>
            </a:r>
            <a:endParaRPr kumimoji="0" lang="en-US" sz="1800" b="0" i="0" u="none" strike="noStrike" kern="1200" cap="none" spc="150" normalizeH="0" baseline="0" noProof="0">
              <a:ln>
                <a:noFill/>
              </a:ln>
              <a:solidFill>
                <a:prstClr val="white"/>
              </a:solidFill>
              <a:effectLst/>
              <a:uLnTx/>
              <a:uFillTx/>
              <a:latin typeface="微软雅黑"/>
              <a:ea typeface="微软雅黑"/>
              <a:cs typeface="+mn-cs"/>
            </a:endParaRPr>
          </a:p>
        </p:txBody>
      </p:sp>
      <p:pic>
        <p:nvPicPr>
          <p:cNvPr id="12" name="图片 11">
            <a:extLst>
              <a:ext uri="{FF2B5EF4-FFF2-40B4-BE49-F238E27FC236}">
                <a16:creationId xmlns:a16="http://schemas.microsoft.com/office/drawing/2014/main" id="{D791EC9B-5DBA-40F6-9696-4F391A93BCEF}"/>
              </a:ext>
            </a:extLst>
          </p:cNvPr>
          <p:cNvPicPr>
            <a:picLocks noChangeAspect="1"/>
          </p:cNvPicPr>
          <p:nvPr userDrawn="1"/>
        </p:nvPicPr>
        <p:blipFill>
          <a:blip r:embed="rId3"/>
          <a:stretch>
            <a:fillRect/>
          </a:stretch>
        </p:blipFill>
        <p:spPr>
          <a:xfrm>
            <a:off x="-615419" y="3771974"/>
            <a:ext cx="13817069" cy="3996426"/>
          </a:xfrm>
          <a:prstGeom prst="rect">
            <a:avLst/>
          </a:prstGeom>
        </p:spPr>
      </p:pic>
      <p:pic>
        <p:nvPicPr>
          <p:cNvPr id="13" name="图片 12">
            <a:extLst>
              <a:ext uri="{FF2B5EF4-FFF2-40B4-BE49-F238E27FC236}">
                <a16:creationId xmlns:a16="http://schemas.microsoft.com/office/drawing/2014/main" id="{3337B091-14D1-40FD-B8AD-B9A96874112A}"/>
              </a:ext>
            </a:extLst>
          </p:cNvPr>
          <p:cNvPicPr>
            <a:picLocks noChangeAspect="1"/>
          </p:cNvPicPr>
          <p:nvPr userDrawn="1"/>
        </p:nvPicPr>
        <p:blipFill>
          <a:blip r:embed="rId4"/>
          <a:stretch>
            <a:fillRect/>
          </a:stretch>
        </p:blipFill>
        <p:spPr>
          <a:xfrm>
            <a:off x="1683657" y="716939"/>
            <a:ext cx="8824686" cy="1844708"/>
          </a:xfrm>
          <a:prstGeom prst="rect">
            <a:avLst/>
          </a:prstGeom>
        </p:spPr>
      </p:pic>
      <p:sp>
        <p:nvSpPr>
          <p:cNvPr id="14" name="文本框 13">
            <a:extLst>
              <a:ext uri="{FF2B5EF4-FFF2-40B4-BE49-F238E27FC236}">
                <a16:creationId xmlns:a16="http://schemas.microsoft.com/office/drawing/2014/main" id="{260EA93C-471D-411C-A976-09210F7DFE72}"/>
              </a:ext>
            </a:extLst>
          </p:cNvPr>
          <p:cNvSpPr txBox="1"/>
          <p:nvPr userDrawn="1"/>
        </p:nvSpPr>
        <p:spPr>
          <a:xfrm>
            <a:off x="3742050" y="2971888"/>
            <a:ext cx="1983605" cy="261610"/>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a:ln>
                  <a:noFill/>
                </a:ln>
                <a:solidFill>
                  <a:prstClr val="white">
                    <a:lumMod val="75000"/>
                  </a:prstClr>
                </a:solidFill>
                <a:effectLst/>
                <a:uLnTx/>
                <a:uFillTx/>
                <a:latin typeface="微软雅黑"/>
                <a:ea typeface="微软雅黑"/>
                <a:cs typeface="+mn-cs"/>
              </a:rPr>
              <a:t>活动主办：秋叶</a:t>
            </a:r>
            <a:r>
              <a:rPr kumimoji="0" lang="en-US" altLang="zh-CN" sz="1100" b="0" i="0" u="none" strike="noStrike" kern="1200" cap="none" spc="0" normalizeH="0" baseline="0" noProof="0">
                <a:ln>
                  <a:noFill/>
                </a:ln>
                <a:solidFill>
                  <a:prstClr val="white">
                    <a:lumMod val="75000"/>
                  </a:prstClr>
                </a:solidFill>
                <a:effectLst/>
                <a:uLnTx/>
                <a:uFillTx/>
                <a:latin typeface="微软雅黑"/>
                <a:ea typeface="微软雅黑"/>
                <a:cs typeface="+mn-cs"/>
              </a:rPr>
              <a:t>PPT</a:t>
            </a:r>
            <a:endParaRPr kumimoji="0" lang="en-US" sz="1100" b="0" i="0" u="none" strike="noStrike" kern="1200" cap="none" spc="0" normalizeH="0" baseline="0" noProof="0">
              <a:ln>
                <a:noFill/>
              </a:ln>
              <a:solidFill>
                <a:prstClr val="white">
                  <a:lumMod val="75000"/>
                </a:prstClr>
              </a:solidFill>
              <a:effectLst/>
              <a:uLnTx/>
              <a:uFillTx/>
              <a:latin typeface="微软雅黑"/>
              <a:ea typeface="微软雅黑"/>
              <a:cs typeface="+mn-cs"/>
            </a:endParaRPr>
          </a:p>
        </p:txBody>
      </p:sp>
      <p:sp>
        <p:nvSpPr>
          <p:cNvPr id="15" name="文本框 14">
            <a:extLst>
              <a:ext uri="{FF2B5EF4-FFF2-40B4-BE49-F238E27FC236}">
                <a16:creationId xmlns:a16="http://schemas.microsoft.com/office/drawing/2014/main" id="{636416E4-5D2E-4F0B-8673-534B0C96E10E}"/>
              </a:ext>
            </a:extLst>
          </p:cNvPr>
          <p:cNvSpPr txBox="1"/>
          <p:nvPr userDrawn="1"/>
        </p:nvSpPr>
        <p:spPr>
          <a:xfrm>
            <a:off x="6079638" y="2971888"/>
            <a:ext cx="2492943" cy="261610"/>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a:ln>
                  <a:noFill/>
                </a:ln>
                <a:solidFill>
                  <a:prstClr val="white">
                    <a:lumMod val="75000"/>
                  </a:prstClr>
                </a:solidFill>
                <a:effectLst/>
                <a:uLnTx/>
                <a:uFillTx/>
                <a:latin typeface="微软雅黑"/>
                <a:ea typeface="微软雅黑"/>
                <a:cs typeface="+mn-cs"/>
              </a:rPr>
              <a:t>技术支持：微软听听文档</a:t>
            </a:r>
            <a:endParaRPr kumimoji="0" lang="en-US" sz="1100" b="0" i="0" u="none" strike="noStrike" kern="1200" cap="none" spc="0" normalizeH="0" baseline="0" noProof="0">
              <a:ln>
                <a:noFill/>
              </a:ln>
              <a:solidFill>
                <a:prstClr val="white">
                  <a:lumMod val="75000"/>
                </a:prstClr>
              </a:solidFill>
              <a:effectLst/>
              <a:uLnTx/>
              <a:uFillTx/>
              <a:latin typeface="微软雅黑"/>
              <a:ea typeface="微软雅黑"/>
              <a:cs typeface="+mn-cs"/>
            </a:endParaRPr>
          </a:p>
        </p:txBody>
      </p:sp>
      <p:sp>
        <p:nvSpPr>
          <p:cNvPr id="16" name="矩形 15">
            <a:extLst>
              <a:ext uri="{FF2B5EF4-FFF2-40B4-BE49-F238E27FC236}">
                <a16:creationId xmlns:a16="http://schemas.microsoft.com/office/drawing/2014/main" id="{90FAAB6E-BB88-4DC1-B3F2-030FD2561703}"/>
              </a:ext>
            </a:extLst>
          </p:cNvPr>
          <p:cNvSpPr/>
          <p:nvPr userDrawn="1"/>
        </p:nvSpPr>
        <p:spPr>
          <a:xfrm>
            <a:off x="3600610" y="3494767"/>
            <a:ext cx="2318400" cy="2318400"/>
          </a:xfrm>
          <a:prstGeom prst="rect">
            <a:avLst/>
          </a:prstGeom>
          <a:solidFill>
            <a:schemeClr val="bg1"/>
          </a:solidFill>
          <a:ln w="57150">
            <a:solidFill>
              <a:srgbClr val="CB9B5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05396829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标注页">
    <p:bg>
      <p:bgPr>
        <a:solidFill>
          <a:srgbClr val="E73A1C"/>
        </a:solidFill>
        <a:effectLst/>
      </p:bgPr>
    </p:bg>
    <p:spTree>
      <p:nvGrpSpPr>
        <p:cNvPr id="1" name=""/>
        <p:cNvGrpSpPr/>
        <p:nvPr/>
      </p:nvGrpSpPr>
      <p:grpSpPr>
        <a:xfrm>
          <a:off x="0" y="0"/>
          <a:ext cx="0" cy="0"/>
          <a:chOff x="0" y="0"/>
          <a:chExt cx="0" cy="0"/>
        </a:xfrm>
      </p:grpSpPr>
      <p:sp>
        <p:nvSpPr>
          <p:cNvPr id="6" name="矩形 5"/>
          <p:cNvSpPr/>
          <p:nvPr userDrawn="1"/>
        </p:nvSpPr>
        <p:spPr>
          <a:xfrm>
            <a:off x="440603" y="759873"/>
            <a:ext cx="646331" cy="369332"/>
          </a:xfrm>
          <a:prstGeom prst="rect">
            <a:avLst/>
          </a:prstGeom>
        </p:spPr>
        <p:txBody>
          <a:bodyPr wrap="none">
            <a:spAutoFit/>
          </a:bodyPr>
          <a:lstStyle/>
          <a:p>
            <a:pPr marL="0" marR="0" lvl="0" indent="0" defTabSz="609585" eaLnBrk="1" fontAlgn="auto" latinLnBrk="0" hangingPunct="1">
              <a:lnSpc>
                <a:spcPct val="100000"/>
              </a:lnSpc>
              <a:spcBef>
                <a:spcPts val="0"/>
              </a:spcBef>
              <a:spcAft>
                <a:spcPts val="0"/>
              </a:spcAft>
              <a:buClrTx/>
              <a:buSzTx/>
              <a:buFontTx/>
              <a:buNone/>
              <a:tabLst/>
              <a:defRPr/>
            </a:pPr>
            <a:r>
              <a:rPr kumimoji="0" lang="zh-CN" altLang="en-US" sz="1800" b="0" i="0" u="none" strike="noStrike" kern="0" cap="none" spc="0" normalizeH="0" baseline="0" noProof="0">
                <a:ln>
                  <a:noFill/>
                </a:ln>
                <a:solidFill>
                  <a:srgbClr val="FFFFFF"/>
                </a:solidFill>
                <a:effectLst/>
                <a:uLnTx/>
                <a:uFillTx/>
                <a:latin typeface="Segoe UI Light"/>
                <a:ea typeface="微软雅黑"/>
                <a:cs typeface="Segoe UI Light"/>
              </a:rPr>
              <a:t>标注</a:t>
            </a:r>
            <a:endParaRPr kumimoji="0" lang="zh-CN" altLang="en-US" sz="1800" b="0" i="0" u="none" strike="noStrike" kern="0" cap="none" spc="0" normalizeH="0" baseline="0" noProof="0" dirty="0">
              <a:ln>
                <a:noFill/>
              </a:ln>
              <a:solidFill>
                <a:srgbClr val="FFFFFF"/>
              </a:solidFill>
              <a:effectLst/>
              <a:uLnTx/>
              <a:uFillTx/>
              <a:latin typeface="Segoe UI Light"/>
              <a:ea typeface="微软雅黑"/>
              <a:cs typeface="Segoe UI Light"/>
            </a:endParaRPr>
          </a:p>
        </p:txBody>
      </p:sp>
      <p:sp>
        <p:nvSpPr>
          <p:cNvPr id="11" name="矩形 10"/>
          <p:cNvSpPr/>
          <p:nvPr userDrawn="1"/>
        </p:nvSpPr>
        <p:spPr>
          <a:xfrm>
            <a:off x="2572589" y="759873"/>
            <a:ext cx="1402001" cy="2025170"/>
          </a:xfrm>
          <a:prstGeom prst="rect">
            <a:avLst/>
          </a:prstGeom>
        </p:spPr>
        <p:txBody>
          <a:bodyPr wrap="square">
            <a:spAutoFit/>
          </a:bodyPr>
          <a:lstStyle/>
          <a:p>
            <a:pPr marL="0" marR="0" lvl="0" indent="0" defTabSz="609585" eaLnBrk="1" fontAlgn="auto" latinLnBrk="0" hangingPunct="1">
              <a:lnSpc>
                <a:spcPct val="130000"/>
              </a:lnSpc>
              <a:spcBef>
                <a:spcPts val="0"/>
              </a:spcBef>
              <a:spcAft>
                <a:spcPts val="0"/>
              </a:spcAft>
              <a:buClrTx/>
              <a:buSzTx/>
              <a:buFontTx/>
              <a:buNone/>
              <a:tabLst/>
              <a:defRPr/>
            </a:pPr>
            <a:r>
              <a:rPr kumimoji="0" lang="zh-CN" altLang="en-US" sz="1400" b="0" i="0" u="none" strike="noStrike" kern="0" cap="none" spc="0" normalizeH="0" baseline="0" noProof="0">
                <a:ln>
                  <a:noFill/>
                </a:ln>
                <a:solidFill>
                  <a:srgbClr val="FFFFFF"/>
                </a:solidFill>
                <a:effectLst/>
                <a:uLnTx/>
                <a:uFillTx/>
                <a:latin typeface="Segoe UI Light"/>
                <a:ea typeface="微软雅黑"/>
                <a:cs typeface="Segoe UI Light"/>
              </a:rPr>
              <a:t>使用说明 </a:t>
            </a:r>
            <a:endParaRPr kumimoji="0" lang="en-US" altLang="zh-CN" sz="1400" b="0" i="0" u="none" strike="noStrike" kern="0" cap="none" spc="0" normalizeH="0" baseline="0" noProof="0" dirty="0">
              <a:ln>
                <a:noFill/>
              </a:ln>
              <a:solidFill>
                <a:srgbClr val="FFFFFF"/>
              </a:solidFill>
              <a:effectLst/>
              <a:uLnTx/>
              <a:uFillTx/>
              <a:latin typeface="Segoe UI Light"/>
              <a:ea typeface="微软雅黑"/>
              <a:cs typeface="Segoe UI Light"/>
            </a:endParaRPr>
          </a:p>
          <a:p>
            <a:pPr marL="0" marR="0" lvl="0" indent="0" defTabSz="609585" eaLnBrk="1" fontAlgn="auto" latinLnBrk="0" hangingPunct="1">
              <a:lnSpc>
                <a:spcPct val="130000"/>
              </a:lnSpc>
              <a:spcBef>
                <a:spcPts val="0"/>
              </a:spcBef>
              <a:spcAft>
                <a:spcPts val="0"/>
              </a:spcAft>
              <a:buClrTx/>
              <a:buSzTx/>
              <a:buFontTx/>
              <a:buNone/>
              <a:tabLst/>
              <a:defRPr/>
            </a:pPr>
            <a:endParaRPr kumimoji="0" lang="en-US" altLang="zh-CN" sz="1400" b="0" i="0" u="none" strike="noStrike" kern="0" cap="none" spc="0" normalizeH="0" baseline="0" noProof="0" dirty="0">
              <a:ln>
                <a:noFill/>
              </a:ln>
              <a:solidFill>
                <a:srgbClr val="FFFFFF"/>
              </a:solidFill>
              <a:effectLst/>
              <a:uLnTx/>
              <a:uFillTx/>
              <a:latin typeface="Segoe UI Light"/>
              <a:ea typeface="微软雅黑"/>
              <a:cs typeface="Segoe UI Light"/>
            </a:endParaRPr>
          </a:p>
          <a:p>
            <a:pPr marL="0" marR="0" lvl="0" indent="0" defTabSz="609585" eaLnBrk="1" fontAlgn="auto" latinLnBrk="0" hangingPunct="1">
              <a:lnSpc>
                <a:spcPct val="130000"/>
              </a:lnSpc>
              <a:spcBef>
                <a:spcPts val="0"/>
              </a:spcBef>
              <a:spcAft>
                <a:spcPts val="0"/>
              </a:spcAft>
              <a:buClrTx/>
              <a:buSzTx/>
              <a:buFontTx/>
              <a:buNone/>
              <a:tabLst/>
              <a:defRPr/>
            </a:pPr>
            <a:endParaRPr kumimoji="0" lang="en-US" altLang="zh-CN" sz="1400" b="0" i="0" u="none" strike="noStrike" kern="0" cap="none" spc="0" normalizeH="0" baseline="0" noProof="0">
              <a:ln>
                <a:noFill/>
              </a:ln>
              <a:solidFill>
                <a:srgbClr val="FFFFFF"/>
              </a:solidFill>
              <a:effectLst/>
              <a:uLnTx/>
              <a:uFillTx/>
              <a:latin typeface="Segoe UI Light"/>
              <a:ea typeface="微软雅黑"/>
              <a:cs typeface="Segoe UI Light"/>
            </a:endParaRPr>
          </a:p>
          <a:p>
            <a:pPr marL="0" marR="0" lvl="0" indent="0" defTabSz="609585" eaLnBrk="1" fontAlgn="auto" latinLnBrk="0" hangingPunct="1">
              <a:lnSpc>
                <a:spcPct val="130000"/>
              </a:lnSpc>
              <a:spcBef>
                <a:spcPts val="0"/>
              </a:spcBef>
              <a:spcAft>
                <a:spcPts val="0"/>
              </a:spcAft>
              <a:buClrTx/>
              <a:buSzTx/>
              <a:buFontTx/>
              <a:buNone/>
              <a:tabLst/>
              <a:defRPr/>
            </a:pPr>
            <a:endParaRPr kumimoji="0" lang="en-US" altLang="zh-CN" sz="1400" b="0" i="0" u="none" strike="noStrike" kern="0" cap="none" spc="0" normalizeH="0" baseline="0" noProof="0" dirty="0">
              <a:ln>
                <a:noFill/>
              </a:ln>
              <a:solidFill>
                <a:srgbClr val="FFFFFF"/>
              </a:solidFill>
              <a:effectLst/>
              <a:uLnTx/>
              <a:uFillTx/>
              <a:latin typeface="Segoe UI Light"/>
              <a:ea typeface="微软雅黑"/>
              <a:cs typeface="Segoe UI Light"/>
            </a:endParaRPr>
          </a:p>
          <a:p>
            <a:pPr marL="0" marR="0" lvl="0" indent="0" defTabSz="609585" eaLnBrk="1" fontAlgn="auto" latinLnBrk="0" hangingPunct="1">
              <a:lnSpc>
                <a:spcPct val="130000"/>
              </a:lnSpc>
              <a:spcBef>
                <a:spcPts val="0"/>
              </a:spcBef>
              <a:spcAft>
                <a:spcPts val="0"/>
              </a:spcAft>
              <a:buClrTx/>
              <a:buSzTx/>
              <a:buFontTx/>
              <a:buNone/>
              <a:tabLst/>
              <a:defRPr/>
            </a:pPr>
            <a:endParaRPr kumimoji="0" lang="en-US" altLang="zh-CN" sz="1400" b="0" i="0" u="none" strike="noStrike" kern="0" cap="none" spc="0" normalizeH="0" baseline="0" noProof="0">
              <a:ln>
                <a:noFill/>
              </a:ln>
              <a:solidFill>
                <a:srgbClr val="FFFFFF"/>
              </a:solidFill>
              <a:effectLst/>
              <a:uLnTx/>
              <a:uFillTx/>
              <a:latin typeface="Segoe UI Light"/>
              <a:ea typeface="微软雅黑"/>
              <a:cs typeface="Segoe UI Light"/>
            </a:endParaRPr>
          </a:p>
          <a:p>
            <a:pPr marL="0" marR="0" lvl="0" indent="0" defTabSz="609585" eaLnBrk="1" fontAlgn="auto" latinLnBrk="0" hangingPunct="1">
              <a:lnSpc>
                <a:spcPct val="130000"/>
              </a:lnSpc>
              <a:spcBef>
                <a:spcPts val="0"/>
              </a:spcBef>
              <a:spcAft>
                <a:spcPts val="0"/>
              </a:spcAft>
              <a:buClrTx/>
              <a:buSzTx/>
              <a:buFontTx/>
              <a:buNone/>
              <a:tabLst/>
              <a:defRPr/>
            </a:pPr>
            <a:endParaRPr kumimoji="0" lang="en-US" altLang="zh-CN" sz="1400" b="0" i="0" u="none" strike="noStrike" kern="0" cap="none" spc="0" normalizeH="0" baseline="0" noProof="0">
              <a:ln>
                <a:noFill/>
              </a:ln>
              <a:solidFill>
                <a:srgbClr val="FFFFFF"/>
              </a:solidFill>
              <a:effectLst/>
              <a:uLnTx/>
              <a:uFillTx/>
              <a:latin typeface="Segoe UI Light"/>
              <a:ea typeface="微软雅黑"/>
              <a:cs typeface="Segoe UI Light"/>
            </a:endParaRPr>
          </a:p>
          <a:p>
            <a:pPr marL="0" marR="0" lvl="0" indent="0" defTabSz="609585" eaLnBrk="1" fontAlgn="auto" latinLnBrk="0" hangingPunct="1">
              <a:lnSpc>
                <a:spcPct val="130000"/>
              </a:lnSpc>
              <a:spcBef>
                <a:spcPts val="0"/>
              </a:spcBef>
              <a:spcAft>
                <a:spcPts val="0"/>
              </a:spcAft>
              <a:buClrTx/>
              <a:buSzTx/>
              <a:buFontTx/>
              <a:buNone/>
              <a:tabLst/>
              <a:defRPr/>
            </a:pPr>
            <a:r>
              <a:rPr kumimoji="0" lang="zh-CN" altLang="en-US" sz="1400" b="0" i="0" u="none" strike="noStrike" kern="0" cap="none" spc="0" normalizeH="0" baseline="0" noProof="0">
                <a:ln>
                  <a:noFill/>
                </a:ln>
                <a:solidFill>
                  <a:srgbClr val="FFFFFF"/>
                </a:solidFill>
                <a:effectLst/>
                <a:uLnTx/>
                <a:uFillTx/>
                <a:latin typeface="Segoe UI Light"/>
                <a:ea typeface="微软雅黑"/>
                <a:cs typeface="Segoe UI Light"/>
              </a:rPr>
              <a:t>声明</a:t>
            </a:r>
            <a:endParaRPr kumimoji="0" lang="en-US" altLang="zh-CN" sz="1400" b="0" i="0" u="none" strike="noStrike" kern="0" cap="none" spc="0" normalizeH="0" baseline="0" noProof="0" dirty="0">
              <a:ln>
                <a:noFill/>
              </a:ln>
              <a:solidFill>
                <a:srgbClr val="FFFFFF"/>
              </a:solidFill>
              <a:effectLst/>
              <a:uLnTx/>
              <a:uFillTx/>
              <a:latin typeface="Segoe UI Light"/>
              <a:ea typeface="微软雅黑"/>
              <a:cs typeface="Segoe UI Light"/>
            </a:endParaRPr>
          </a:p>
        </p:txBody>
      </p:sp>
      <p:sp>
        <p:nvSpPr>
          <p:cNvPr id="12" name="矩形 11"/>
          <p:cNvSpPr/>
          <p:nvPr userDrawn="1"/>
        </p:nvSpPr>
        <p:spPr>
          <a:xfrm>
            <a:off x="4153010" y="759873"/>
            <a:ext cx="7074345" cy="2585323"/>
          </a:xfrm>
          <a:prstGeom prst="rect">
            <a:avLst/>
          </a:prstGeom>
        </p:spPr>
        <p:txBody>
          <a:bodyPr wrap="square">
            <a:spAutoFit/>
          </a:bodyPr>
          <a:lstStyle/>
          <a:p>
            <a:pPr marL="0" marR="0" lvl="0" indent="0" defTabSz="914400" eaLnBrk="1" fontAlgn="auto" latinLnBrk="0" hangingPunct="1">
              <a:lnSpc>
                <a:spcPct val="130000"/>
              </a:lnSpc>
              <a:spcBef>
                <a:spcPts val="0"/>
              </a:spcBef>
              <a:spcAft>
                <a:spcPts val="0"/>
              </a:spcAft>
              <a:buClrTx/>
              <a:buSzTx/>
              <a:buFontTx/>
              <a:buNone/>
              <a:tabLst/>
              <a:defRPr/>
            </a:pPr>
            <a:r>
              <a:rPr kumimoji="0" lang="zh-CN" altLang="en-US" sz="1400" b="0" i="0" u="none" strike="noStrike" kern="0" cap="none" spc="0" normalizeH="0" baseline="0" noProof="0">
                <a:ln>
                  <a:noFill/>
                </a:ln>
                <a:solidFill>
                  <a:srgbClr val="FFFFFF"/>
                </a:solidFill>
                <a:effectLst/>
                <a:uLnTx/>
                <a:uFillTx/>
                <a:latin typeface="Segoe UI Light"/>
                <a:ea typeface="微软雅黑"/>
                <a:cs typeface="Segoe UI Light"/>
              </a:rPr>
              <a:t>本</a:t>
            </a:r>
            <a:r>
              <a:rPr kumimoji="0" lang="en-US" altLang="zh-CN" sz="1400" b="0" i="0" u="none" strike="noStrike" kern="0" cap="none" spc="0" normalizeH="0" baseline="0" noProof="0">
                <a:ln>
                  <a:noFill/>
                </a:ln>
                <a:solidFill>
                  <a:srgbClr val="FFFFFF"/>
                </a:solidFill>
                <a:effectLst/>
                <a:uLnTx/>
                <a:uFillTx/>
                <a:latin typeface="Segoe UI Light"/>
                <a:ea typeface="微软雅黑"/>
                <a:cs typeface="Segoe UI Light"/>
              </a:rPr>
              <a:t>PPT</a:t>
            </a:r>
            <a:r>
              <a:rPr kumimoji="0" lang="zh-CN" altLang="en-US" sz="1400" b="0" i="0" u="none" strike="noStrike" kern="0" cap="none" spc="0" normalizeH="0" baseline="0" noProof="0">
                <a:ln>
                  <a:noFill/>
                </a:ln>
                <a:solidFill>
                  <a:srgbClr val="FFFFFF"/>
                </a:solidFill>
                <a:effectLst/>
                <a:uLnTx/>
                <a:uFillTx/>
                <a:latin typeface="Segoe UI Light"/>
                <a:ea typeface="微软雅黑"/>
                <a:cs typeface="Segoe UI Light"/>
              </a:rPr>
              <a:t>模板为作者原创，著作权归作者所有。</a:t>
            </a:r>
            <a:endParaRPr kumimoji="0" lang="en-US" altLang="zh-CN" sz="1400" b="0" i="0" u="none" strike="noStrike" kern="0" cap="none" spc="0" normalizeH="0" baseline="0" noProof="0">
              <a:ln>
                <a:noFill/>
              </a:ln>
              <a:solidFill>
                <a:srgbClr val="FFFFFF"/>
              </a:solidFill>
              <a:effectLst/>
              <a:uLnTx/>
              <a:uFillTx/>
              <a:latin typeface="Segoe UI Light"/>
              <a:ea typeface="微软雅黑"/>
              <a:cs typeface="Segoe UI Light"/>
            </a:endParaRPr>
          </a:p>
          <a:p>
            <a:pPr marL="0" marR="0" lvl="0" indent="0" defTabSz="914400" eaLnBrk="1" fontAlgn="auto" latinLnBrk="0" hangingPunct="1">
              <a:lnSpc>
                <a:spcPct val="130000"/>
              </a:lnSpc>
              <a:spcBef>
                <a:spcPts val="0"/>
              </a:spcBef>
              <a:spcAft>
                <a:spcPts val="0"/>
              </a:spcAft>
              <a:buClrTx/>
              <a:buSzTx/>
              <a:buFontTx/>
              <a:buNone/>
              <a:tabLst/>
              <a:defRPr/>
            </a:pPr>
            <a:r>
              <a:rPr kumimoji="0" lang="zh-CN" altLang="en-US" sz="1400" b="0" i="0" u="none" strike="noStrike" kern="0" cap="none" spc="0" normalizeH="0" baseline="0" noProof="0">
                <a:ln>
                  <a:noFill/>
                </a:ln>
                <a:solidFill>
                  <a:srgbClr val="FFFFFF"/>
                </a:solidFill>
                <a:effectLst/>
                <a:uLnTx/>
                <a:uFillTx/>
                <a:latin typeface="Segoe UI Light"/>
                <a:ea typeface="微软雅黑"/>
                <a:cs typeface="Segoe UI Light"/>
              </a:rPr>
              <a:t>您仅可以个人非商业用途使用本</a:t>
            </a:r>
            <a:r>
              <a:rPr kumimoji="0" lang="en-US" altLang="zh-CN" sz="1400" b="0" i="0" u="none" strike="noStrike" kern="0" cap="none" spc="0" normalizeH="0" baseline="0" noProof="0">
                <a:ln>
                  <a:noFill/>
                </a:ln>
                <a:solidFill>
                  <a:srgbClr val="FFFFFF"/>
                </a:solidFill>
                <a:effectLst/>
                <a:uLnTx/>
                <a:uFillTx/>
                <a:latin typeface="Segoe UI Light"/>
                <a:ea typeface="微软雅黑"/>
                <a:cs typeface="Segoe UI Light"/>
              </a:rPr>
              <a:t>PPT</a:t>
            </a:r>
            <a:r>
              <a:rPr kumimoji="0" lang="zh-CN" altLang="en-US" sz="1400" b="0" i="0" u="none" strike="noStrike" kern="0" cap="none" spc="0" normalizeH="0" baseline="0" noProof="0">
                <a:ln>
                  <a:noFill/>
                </a:ln>
                <a:solidFill>
                  <a:srgbClr val="FFFFFF"/>
                </a:solidFill>
                <a:effectLst/>
                <a:uLnTx/>
                <a:uFillTx/>
                <a:latin typeface="Segoe UI Light"/>
                <a:ea typeface="微软雅黑"/>
                <a:cs typeface="Segoe UI Light"/>
              </a:rPr>
              <a:t>模板，</a:t>
            </a:r>
            <a:r>
              <a:rPr kumimoji="0" lang="zh-CN" altLang="en-US" sz="1400" b="0" i="0" u="none" strike="noStrike" kern="1200" cap="none" spc="0" normalizeH="0" baseline="0" noProof="0">
                <a:ln>
                  <a:noFill/>
                </a:ln>
                <a:solidFill>
                  <a:prstClr val="white"/>
                </a:solidFill>
                <a:effectLst/>
                <a:uLnTx/>
                <a:uFillTx/>
                <a:latin typeface="+mn-lt"/>
                <a:ea typeface="微软雅黑" charset="0"/>
                <a:cs typeface="+mn-cs"/>
              </a:rPr>
              <a:t>未经权利人书面明确授权，不可将信息内容的全部或部分用于出售，或以出租、出借、转让、分销、发布等其他任何方式供他人使用</a:t>
            </a:r>
            <a:r>
              <a:rPr kumimoji="0" lang="zh-CN" altLang="en-US" sz="1400" b="0" i="0" u="none" strike="noStrike" kern="0" cap="none" spc="0" normalizeH="0" baseline="0" noProof="0">
                <a:ln>
                  <a:noFill/>
                </a:ln>
                <a:solidFill>
                  <a:srgbClr val="FFFFFF"/>
                </a:solidFill>
                <a:effectLst/>
                <a:uLnTx/>
                <a:uFillTx/>
                <a:latin typeface="Segoe UI Light"/>
                <a:ea typeface="微软雅黑"/>
                <a:cs typeface="Segoe UI Light"/>
              </a:rPr>
              <a:t>，</a:t>
            </a:r>
            <a:r>
              <a:rPr kumimoji="0" lang="zh-CN" altLang="en-US" sz="1400" b="0" i="0" u="none" strike="noStrike" kern="1200" cap="none" spc="0" normalizeH="0" baseline="0" noProof="0">
                <a:ln>
                  <a:noFill/>
                </a:ln>
                <a:solidFill>
                  <a:prstClr val="white"/>
                </a:solidFill>
                <a:effectLst/>
                <a:uLnTx/>
                <a:uFillTx/>
                <a:latin typeface="+mn-lt"/>
                <a:ea typeface="微软雅黑" charset="0"/>
                <a:cs typeface="+mn-cs"/>
              </a:rPr>
              <a:t>否则将承担法律责任。</a:t>
            </a:r>
            <a:endParaRPr kumimoji="0" lang="en-US" altLang="zh-CN" sz="1400" b="0" i="0" u="none" strike="noStrike" kern="0" cap="none" spc="0" normalizeH="0" baseline="0" noProof="0">
              <a:ln>
                <a:noFill/>
              </a:ln>
              <a:solidFill>
                <a:srgbClr val="FFFFFF"/>
              </a:solidFill>
              <a:effectLst/>
              <a:uLnTx/>
              <a:uFillTx/>
              <a:latin typeface="Segoe UI Light"/>
              <a:ea typeface="微软雅黑"/>
              <a:cs typeface="Segoe UI Light"/>
            </a:endParaRPr>
          </a:p>
          <a:p>
            <a:pPr marL="0" marR="0" lvl="0" indent="0" defTabSz="609585" eaLnBrk="1" fontAlgn="auto" latinLnBrk="0" hangingPunct="1">
              <a:lnSpc>
                <a:spcPct val="130000"/>
              </a:lnSpc>
              <a:spcBef>
                <a:spcPts val="0"/>
              </a:spcBef>
              <a:spcAft>
                <a:spcPts val="0"/>
              </a:spcAft>
              <a:buClrTx/>
              <a:buSzTx/>
              <a:buFontTx/>
              <a:buNone/>
              <a:tabLst/>
              <a:defRPr/>
            </a:pPr>
            <a:endParaRPr kumimoji="0" lang="en-US" altLang="zh-CN" sz="1400" b="0" i="0" u="none" strike="noStrike" kern="0" cap="none" spc="0" normalizeH="0" baseline="0" noProof="0" dirty="0">
              <a:ln>
                <a:noFill/>
              </a:ln>
              <a:solidFill>
                <a:srgbClr val="FFFFFF"/>
              </a:solidFill>
              <a:effectLst/>
              <a:uLnTx/>
              <a:uFillTx/>
              <a:latin typeface="Segoe UI Light"/>
              <a:ea typeface="微软雅黑"/>
              <a:cs typeface="Segoe UI Light"/>
            </a:endParaRPr>
          </a:p>
          <a:p>
            <a:pPr marL="0" marR="0" lvl="0" indent="0" defTabSz="609585" eaLnBrk="1" fontAlgn="auto" latinLnBrk="0" hangingPunct="1">
              <a:lnSpc>
                <a:spcPct val="130000"/>
              </a:lnSpc>
              <a:spcBef>
                <a:spcPts val="0"/>
              </a:spcBef>
              <a:spcAft>
                <a:spcPts val="0"/>
              </a:spcAft>
              <a:buClrTx/>
              <a:buSzTx/>
              <a:buFontTx/>
              <a:buNone/>
              <a:tabLst/>
              <a:defRPr/>
            </a:pPr>
            <a:endParaRPr kumimoji="0" lang="en-US" altLang="zh-CN" sz="1400" b="0" i="0" u="none" strike="noStrike" kern="0" cap="none" spc="0" normalizeH="0" baseline="0" noProof="0">
              <a:ln>
                <a:noFill/>
              </a:ln>
              <a:solidFill>
                <a:srgbClr val="FFFFFF"/>
              </a:solidFill>
              <a:effectLst/>
              <a:uLnTx/>
              <a:uFillTx/>
              <a:latin typeface="Segoe UI Light"/>
              <a:ea typeface="微软雅黑"/>
              <a:cs typeface="Segoe UI Light"/>
            </a:endParaRPr>
          </a:p>
          <a:p>
            <a:pPr marL="0" marR="0" lvl="0" indent="0" defTabSz="609585" eaLnBrk="1" fontAlgn="auto" latinLnBrk="0" hangingPunct="1">
              <a:lnSpc>
                <a:spcPct val="130000"/>
              </a:lnSpc>
              <a:spcBef>
                <a:spcPts val="0"/>
              </a:spcBef>
              <a:spcAft>
                <a:spcPts val="0"/>
              </a:spcAft>
              <a:buClrTx/>
              <a:buSzTx/>
              <a:buFontTx/>
              <a:buNone/>
              <a:tabLst/>
              <a:defRPr/>
            </a:pPr>
            <a:r>
              <a:rPr kumimoji="0" lang="en-US" altLang="zh-CN" sz="1400" b="0" i="0" u="none" strike="noStrike" kern="0" cap="none" spc="0" normalizeH="0" baseline="0" noProof="0">
                <a:ln>
                  <a:noFill/>
                </a:ln>
                <a:solidFill>
                  <a:srgbClr val="FFFFFF"/>
                </a:solidFill>
                <a:effectLst/>
                <a:uLnTx/>
                <a:uFillTx/>
                <a:latin typeface="Segoe UI Light"/>
                <a:ea typeface="微软雅黑"/>
                <a:cs typeface="Segoe UI Light"/>
              </a:rPr>
              <a:t>OfficePLUS</a:t>
            </a:r>
            <a:r>
              <a:rPr kumimoji="0" lang="zh-CN" altLang="en-US" sz="1400" b="0" i="0" u="none" strike="noStrike" kern="0" cap="none" spc="0" normalizeH="0" baseline="0" noProof="0">
                <a:ln>
                  <a:noFill/>
                </a:ln>
                <a:solidFill>
                  <a:srgbClr val="FFFFFF"/>
                </a:solidFill>
                <a:effectLst/>
                <a:uLnTx/>
                <a:uFillTx/>
                <a:latin typeface="Segoe UI Light"/>
                <a:ea typeface="微软雅黑"/>
                <a:cs typeface="Segoe UI Light"/>
              </a:rPr>
              <a:t>尊重知识产权并注重保护用户享有的各项权利。</a:t>
            </a:r>
            <a:endParaRPr kumimoji="0" lang="en-US" altLang="zh-CN" sz="1400" b="0" i="0" u="none" strike="noStrike" kern="0" cap="none" spc="0" normalizeH="0" baseline="0" noProof="0">
              <a:ln>
                <a:noFill/>
              </a:ln>
              <a:solidFill>
                <a:srgbClr val="FFFFFF"/>
              </a:solidFill>
              <a:effectLst/>
              <a:uLnTx/>
              <a:uFillTx/>
              <a:latin typeface="Segoe UI Light"/>
              <a:ea typeface="微软雅黑"/>
              <a:cs typeface="Segoe UI Light"/>
            </a:endParaRPr>
          </a:p>
          <a:p>
            <a:pPr marL="0" marR="0" lvl="0" indent="0" defTabSz="609585" eaLnBrk="1" fontAlgn="auto" latinLnBrk="0" hangingPunct="1">
              <a:lnSpc>
                <a:spcPct val="130000"/>
              </a:lnSpc>
              <a:spcBef>
                <a:spcPts val="0"/>
              </a:spcBef>
              <a:spcAft>
                <a:spcPts val="0"/>
              </a:spcAft>
              <a:buClrTx/>
              <a:buSzTx/>
              <a:buFontTx/>
              <a:buNone/>
              <a:tabLst/>
              <a:defRPr/>
            </a:pPr>
            <a:r>
              <a:rPr kumimoji="0" lang="en-US" altLang="zh-CN" sz="1400" b="0" i="0" u="none" strike="noStrike" kern="0" cap="none" spc="0" normalizeH="0" baseline="0" noProof="0">
                <a:ln>
                  <a:noFill/>
                </a:ln>
                <a:solidFill>
                  <a:srgbClr val="FFFFFF"/>
                </a:solidFill>
                <a:effectLst/>
                <a:uLnTx/>
                <a:uFillTx/>
                <a:latin typeface="Segoe UI Light"/>
                <a:ea typeface="微软雅黑"/>
                <a:cs typeface="Segoe UI Light"/>
              </a:rPr>
              <a:t>OfficePLUS</a:t>
            </a:r>
            <a:r>
              <a:rPr kumimoji="0" lang="zh-CN" altLang="en-US" sz="1400" b="0" i="0" u="none" strike="noStrike" kern="0" cap="none" spc="0" normalizeH="0" baseline="0" noProof="0">
                <a:ln>
                  <a:noFill/>
                </a:ln>
                <a:solidFill>
                  <a:srgbClr val="FFFFFF"/>
                </a:solidFill>
                <a:effectLst/>
                <a:uLnTx/>
                <a:uFillTx/>
                <a:latin typeface="Segoe UI Light"/>
                <a:ea typeface="微软雅黑"/>
                <a:cs typeface="Segoe UI Light"/>
              </a:rPr>
              <a:t>拥有对本</a:t>
            </a:r>
            <a:r>
              <a:rPr kumimoji="0" lang="en-US" altLang="zh-CN" sz="1400" b="0" i="0" u="none" strike="noStrike" kern="0" cap="none" spc="0" normalizeH="0" baseline="0" noProof="0">
                <a:ln>
                  <a:noFill/>
                </a:ln>
                <a:solidFill>
                  <a:srgbClr val="FFFFFF"/>
                </a:solidFill>
                <a:effectLst/>
                <a:uLnTx/>
                <a:uFillTx/>
                <a:latin typeface="Segoe UI Light"/>
                <a:ea typeface="微软雅黑"/>
                <a:cs typeface="Segoe UI Light"/>
              </a:rPr>
              <a:t>PPT</a:t>
            </a:r>
            <a:r>
              <a:rPr kumimoji="0" lang="zh-CN" altLang="en-US" sz="1400" b="0" i="0" u="none" strike="noStrike" kern="0" cap="none" spc="0" normalizeH="0" baseline="0" noProof="0">
                <a:ln>
                  <a:noFill/>
                </a:ln>
                <a:solidFill>
                  <a:srgbClr val="FFFFFF"/>
                </a:solidFill>
                <a:effectLst/>
                <a:uLnTx/>
                <a:uFillTx/>
                <a:latin typeface="Segoe UI Light"/>
                <a:ea typeface="微软雅黑"/>
                <a:cs typeface="Segoe UI Light"/>
              </a:rPr>
              <a:t>模板进行展示、报道、宣传及用于市场活动的权利，若在比赛或商业应用过程中发生版权纠纷，其法律责任由作者本人承担。</a:t>
            </a:r>
            <a:endParaRPr kumimoji="0" lang="zh-CN" altLang="en-US" sz="1400" b="0" i="0" u="none" strike="noStrike" kern="0" cap="none" spc="0" normalizeH="0" baseline="0" noProof="0" dirty="0">
              <a:ln>
                <a:noFill/>
              </a:ln>
              <a:solidFill>
                <a:srgbClr val="FFFFFF"/>
              </a:solidFill>
              <a:effectLst/>
              <a:uLnTx/>
              <a:uFillTx/>
              <a:latin typeface="Segoe UI Light"/>
              <a:ea typeface="微软雅黑"/>
              <a:cs typeface="Segoe UI Light"/>
            </a:endParaRPr>
          </a:p>
        </p:txBody>
      </p:sp>
      <p:sp>
        <p:nvSpPr>
          <p:cNvPr id="13" name="矩形 12"/>
          <p:cNvSpPr/>
          <p:nvPr userDrawn="1"/>
        </p:nvSpPr>
        <p:spPr>
          <a:xfrm>
            <a:off x="440603" y="182445"/>
            <a:ext cx="777777" cy="246221"/>
          </a:xfrm>
          <a:prstGeom prst="rect">
            <a:avLst/>
          </a:prstGeom>
        </p:spPr>
        <p:txBody>
          <a:bodyPr wrap="none">
            <a:spAutoFit/>
          </a:bodyPr>
          <a:lstStyle/>
          <a:p>
            <a:pPr marL="0" marR="0" lvl="0" indent="0" defTabSz="609585" eaLnBrk="1" fontAlgn="auto" latinLnBrk="0" hangingPunct="1">
              <a:lnSpc>
                <a:spcPct val="100000"/>
              </a:lnSpc>
              <a:spcBef>
                <a:spcPts val="0"/>
              </a:spcBef>
              <a:spcAft>
                <a:spcPts val="0"/>
              </a:spcAft>
              <a:buClrTx/>
              <a:buSzTx/>
              <a:buFontTx/>
              <a:buNone/>
              <a:tabLst/>
              <a:defRPr/>
            </a:pPr>
            <a:r>
              <a:rPr kumimoji="1" lang="en-US" altLang="zh-CN" sz="1000" b="0" i="0" u="none" strike="noStrike" kern="0" cap="none" spc="0" normalizeH="0" baseline="0" noProof="0" dirty="0">
                <a:ln>
                  <a:noFill/>
                </a:ln>
                <a:solidFill>
                  <a:prstClr val="white"/>
                </a:solidFill>
                <a:effectLst/>
                <a:uLnTx/>
                <a:uFillTx/>
                <a:latin typeface="Segoe UI Light"/>
                <a:ea typeface="微软雅黑" charset="0"/>
                <a:cs typeface="Segoe UI Light"/>
              </a:rPr>
              <a:t>OfficePLUS</a:t>
            </a:r>
            <a:endParaRPr kumimoji="0" lang="zh-CN" altLang="en-US" sz="1000" b="0" i="0" u="none" strike="noStrike" kern="0" cap="none" spc="0" normalizeH="0" baseline="0" noProof="0" dirty="0">
              <a:ln>
                <a:noFill/>
              </a:ln>
              <a:solidFill>
                <a:prstClr val="white"/>
              </a:solidFill>
              <a:effectLst/>
              <a:uLnTx/>
              <a:uFillTx/>
              <a:latin typeface="Segoe UI Light"/>
              <a:ea typeface="微软雅黑" charset="0"/>
              <a:cs typeface="Segoe UI Light"/>
            </a:endParaRPr>
          </a:p>
        </p:txBody>
      </p:sp>
    </p:spTree>
    <p:extLst>
      <p:ext uri="{BB962C8B-B14F-4D97-AF65-F5344CB8AC3E}">
        <p14:creationId xmlns:p14="http://schemas.microsoft.com/office/powerpoint/2010/main" val="18430122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17.xml"/><Relationship Id="rId1" Type="http://schemas.openxmlformats.org/officeDocument/2006/relationships/slideLayout" Target="../slideLayouts/slideLayout1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灯片编号占位符 5">
            <a:extLst>
              <a:ext uri="{FF2B5EF4-FFF2-40B4-BE49-F238E27FC236}">
                <a16:creationId xmlns:a16="http://schemas.microsoft.com/office/drawing/2014/main" id="{DF26411B-55E1-4CE5-B9CA-4734B17AE0EC}"/>
              </a:ext>
            </a:extLst>
          </p:cNvPr>
          <p:cNvSpPr>
            <a:spLocks noGrp="1"/>
          </p:cNvSpPr>
          <p:nvPr>
            <p:ph type="sldNum" sz="quarter" idx="4"/>
          </p:nvPr>
        </p:nvSpPr>
        <p:spPr>
          <a:xfrm>
            <a:off x="10849970" y="6515101"/>
            <a:ext cx="1037230" cy="342900"/>
          </a:xfrm>
          <a:prstGeom prst="rect">
            <a:avLst/>
          </a:prstGeom>
        </p:spPr>
        <p:txBody>
          <a:bodyPr vert="horz" lIns="91440" tIns="45720" rIns="91440" bIns="45720" rtlCol="0" anchor="ctr"/>
          <a:lstStyle>
            <a:lvl1pPr algn="r">
              <a:defRPr sz="1200">
                <a:solidFill>
                  <a:schemeClr val="tx1">
                    <a:tint val="75000"/>
                  </a:schemeClr>
                </a:solidFill>
              </a:defRPr>
            </a:lvl1pPr>
          </a:lstStyle>
          <a:p>
            <a:fld id="{548644C6-89F0-466C-949F-E70AD72679A8}" type="slidenum">
              <a:rPr lang="zh-CN" altLang="en-US" smtClean="0"/>
              <a:t>‹#›</a:t>
            </a:fld>
            <a:endParaRPr lang="zh-CN" altLang="en-US"/>
          </a:p>
        </p:txBody>
      </p:sp>
    </p:spTree>
    <p:extLst>
      <p:ext uri="{BB962C8B-B14F-4D97-AF65-F5344CB8AC3E}">
        <p14:creationId xmlns:p14="http://schemas.microsoft.com/office/powerpoint/2010/main" val="2068584755"/>
      </p:ext>
    </p:extLst>
  </p:cSld>
  <p:clrMap bg1="lt1" tx1="dk1" bg2="lt2" tx2="dk2" accent1="accent1" accent2="accent2" accent3="accent3" accent4="accent4" accent5="accent5" accent6="accent6" hlink="hlink" folHlink="folHlink"/>
  <p:sldLayoutIdLst>
    <p:sldLayoutId id="2147483649" r:id="rId1"/>
    <p:sldLayoutId id="2147483661" r:id="rId2"/>
    <p:sldLayoutId id="2147483662" r:id="rId3"/>
    <p:sldLayoutId id="2147483655" r:id="rId4"/>
    <p:sldLayoutId id="2147483657" r:id="rId5"/>
    <p:sldLayoutId id="2147483653" r:id="rId6"/>
    <p:sldLayoutId id="2147483658" r:id="rId7"/>
    <p:sldLayoutId id="2147483650" r:id="rId8"/>
    <p:sldLayoutId id="2147483659" r:id="rId9"/>
    <p:sldLayoutId id="2147483651" r:id="rId10"/>
    <p:sldLayoutId id="2147483654" r:id="rId11"/>
    <p:sldLayoutId id="2147483660" r:id="rId12"/>
    <p:sldLayoutId id="2147483663" r:id="rId13"/>
    <p:sldLayoutId id="2147483652" r:id="rId14"/>
    <p:sldLayoutId id="2147483664"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92" userDrawn="1">
          <p15:clr>
            <a:srgbClr val="F26B43"/>
          </p15:clr>
        </p15:guide>
        <p15:guide id="2" pos="7488" userDrawn="1">
          <p15:clr>
            <a:srgbClr val="F26B43"/>
          </p15:clr>
        </p15:guide>
        <p15:guide id="3" orient="horz" pos="432" userDrawn="1">
          <p15:clr>
            <a:srgbClr val="F26B43"/>
          </p15:clr>
        </p15:guide>
        <p15:guide id="4" orient="horz" pos="472" userDrawn="1">
          <p15:clr>
            <a:srgbClr val="F26B43"/>
          </p15:clr>
        </p15:guide>
        <p15:guide id="5" orient="horz" pos="4104" userDrawn="1">
          <p15:clr>
            <a:srgbClr val="F26B43"/>
          </p15:clr>
        </p15:guide>
        <p15:guide id="6" orient="horz" pos="4056"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18486659"/>
      </p:ext>
    </p:extLst>
  </p:cSld>
  <p:clrMap bg1="lt1" tx1="dk1" bg2="lt2" tx2="dk2" accent1="accent1" accent2="accent2" accent3="accent3" accent4="accent4" accent5="accent5" accent6="accent6" hlink="hlink" folHlink="folHlink"/>
  <p:sldLayoutIdLst>
    <p:sldLayoutId id="2147483667" r:id="rId1"/>
    <p:sldLayoutId id="2147483668"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264">
          <p15:clr>
            <a:srgbClr val="F26B43"/>
          </p15:clr>
        </p15:guide>
        <p15:guide id="2" pos="3840">
          <p15:clr>
            <a:srgbClr val="F26B43"/>
          </p15:clr>
        </p15:guide>
        <p15:guide id="3" pos="192">
          <p15:clr>
            <a:srgbClr val="F26B43"/>
          </p15:clr>
        </p15:guide>
        <p15:guide id="4" pos="7488">
          <p15:clr>
            <a:srgbClr val="F26B43"/>
          </p15:clr>
        </p15:guide>
        <p15:guide id="5" orient="horz" pos="432">
          <p15:clr>
            <a:srgbClr val="F26B43"/>
          </p15:clr>
        </p15:guide>
        <p15:guide id="6" orient="horz" pos="472">
          <p15:clr>
            <a:srgbClr val="F26B43"/>
          </p15:clr>
        </p15:guide>
        <p15:guide id="7" orient="horz" pos="4104">
          <p15:clr>
            <a:srgbClr val="F26B43"/>
          </p15:clr>
        </p15:guide>
        <p15:guide id="8" orient="horz" pos="4056">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xml"/><Relationship Id="rId1" Type="http://schemas.openxmlformats.org/officeDocument/2006/relationships/slideLayout" Target="../slideLayouts/slideLayout10.xml"/><Relationship Id="rId4" Type="http://schemas.openxmlformats.org/officeDocument/2006/relationships/image" Target="../media/image16.png"/></Relationships>
</file>

<file path=ppt/slides/_rels/slide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xml"/><Relationship Id="rId1" Type="http://schemas.openxmlformats.org/officeDocument/2006/relationships/slideLayout" Target="../slideLayouts/slideLayout10.xml"/><Relationship Id="rId4" Type="http://schemas.openxmlformats.org/officeDocument/2006/relationships/image" Target="../media/image18.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1.xml"/><Relationship Id="rId1" Type="http://schemas.openxmlformats.org/officeDocument/2006/relationships/slideLayout" Target="../slideLayouts/slideLayout10.xml"/><Relationship Id="rId4" Type="http://schemas.openxmlformats.org/officeDocument/2006/relationships/image" Target="../media/image23.png"/></Relationships>
</file>

<file path=ppt/slides/_rels/slide1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3.xml"/><Relationship Id="rId1" Type="http://schemas.openxmlformats.org/officeDocument/2006/relationships/slideLayout" Target="../slideLayouts/slideLayout10.xml"/><Relationship Id="rId4" Type="http://schemas.openxmlformats.org/officeDocument/2006/relationships/image" Target="../media/image26.png"/></Relationships>
</file>

<file path=ppt/slides/_rels/slide1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7.xml"/><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8.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1.xml"/><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2.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3.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8.xml"/><Relationship Id="rId1" Type="http://schemas.openxmlformats.org/officeDocument/2006/relationships/slideLayout" Target="../slideLayouts/slideLayout10.xml"/><Relationship Id="rId4" Type="http://schemas.openxmlformats.org/officeDocument/2006/relationships/image" Target="../media/image39.jpe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a:extLst>
              <a:ext uri="{FF2B5EF4-FFF2-40B4-BE49-F238E27FC236}">
                <a16:creationId xmlns:a16="http://schemas.microsoft.com/office/drawing/2014/main" id="{2BE71855-1849-4FC4-A9D5-7DDD1C68CED9}"/>
              </a:ext>
            </a:extLst>
          </p:cNvPr>
          <p:cNvSpPr>
            <a:spLocks noGrp="1"/>
          </p:cNvSpPr>
          <p:nvPr>
            <p:ph type="title"/>
          </p:nvPr>
        </p:nvSpPr>
        <p:spPr>
          <a:xfrm>
            <a:off x="1618967" y="956930"/>
            <a:ext cx="9379365" cy="2472070"/>
          </a:xfrm>
        </p:spPr>
        <p:txBody>
          <a:bodyPr/>
          <a:lstStyle/>
          <a:p>
            <a:r>
              <a:rPr lang="en-US" altLang="zh-CN" dirty="0"/>
              <a:t>GraphX: Graph Processing in a Distributed Dataflow Framework </a:t>
            </a:r>
          </a:p>
        </p:txBody>
      </p:sp>
      <p:sp>
        <p:nvSpPr>
          <p:cNvPr id="3" name="内容占位符 2">
            <a:extLst>
              <a:ext uri="{FF2B5EF4-FFF2-40B4-BE49-F238E27FC236}">
                <a16:creationId xmlns:a16="http://schemas.microsoft.com/office/drawing/2014/main" id="{20903F1C-568E-4080-8C79-B487B35A71F9}"/>
              </a:ext>
            </a:extLst>
          </p:cNvPr>
          <p:cNvSpPr>
            <a:spLocks noGrp="1"/>
          </p:cNvSpPr>
          <p:nvPr>
            <p:ph sz="quarter" idx="10"/>
          </p:nvPr>
        </p:nvSpPr>
        <p:spPr/>
        <p:txBody>
          <a:bodyPr/>
          <a:lstStyle/>
          <a:p>
            <a:r>
              <a:rPr lang="en-US" altLang="zh-CN" dirty="0"/>
              <a:t>2021/5/8</a:t>
            </a:r>
            <a:endParaRPr lang="zh-CN" altLang="en-US" dirty="0"/>
          </a:p>
        </p:txBody>
      </p:sp>
      <p:sp>
        <p:nvSpPr>
          <p:cNvPr id="10" name="文本占位符 9">
            <a:extLst>
              <a:ext uri="{FF2B5EF4-FFF2-40B4-BE49-F238E27FC236}">
                <a16:creationId xmlns:a16="http://schemas.microsoft.com/office/drawing/2014/main" id="{F57F84D3-725F-446C-9BB7-DC74C097201D}"/>
              </a:ext>
            </a:extLst>
          </p:cNvPr>
          <p:cNvSpPr>
            <a:spLocks noGrp="1"/>
          </p:cNvSpPr>
          <p:nvPr>
            <p:ph type="body" sz="quarter" idx="11"/>
          </p:nvPr>
        </p:nvSpPr>
        <p:spPr>
          <a:xfrm>
            <a:off x="474164" y="3880352"/>
            <a:ext cx="11243672" cy="1042522"/>
          </a:xfrm>
        </p:spPr>
        <p:txBody>
          <a:bodyPr/>
          <a:lstStyle/>
          <a:p>
            <a:r>
              <a:rPr lang="en-US" altLang="zh-CN" dirty="0" err="1"/>
              <a:t>Xingguo</a:t>
            </a:r>
            <a:r>
              <a:rPr lang="en-US" altLang="zh-CN" dirty="0"/>
              <a:t> Jia, </a:t>
            </a:r>
            <a:r>
              <a:rPr lang="en-US" altLang="zh-CN" dirty="0" err="1"/>
              <a:t>Yuxin</a:t>
            </a:r>
            <a:r>
              <a:rPr lang="en-US" altLang="zh-CN" dirty="0"/>
              <a:t> Xiang, </a:t>
            </a:r>
            <a:r>
              <a:rPr lang="en-US" altLang="zh-CN" dirty="0" err="1"/>
              <a:t>Boshi</a:t>
            </a:r>
            <a:r>
              <a:rPr lang="en-US" altLang="zh-CN" dirty="0"/>
              <a:t> Yu, </a:t>
            </a:r>
          </a:p>
          <a:p>
            <a:r>
              <a:rPr lang="en-US" altLang="zh-CN" dirty="0" err="1"/>
              <a:t>Danjun</a:t>
            </a:r>
            <a:r>
              <a:rPr lang="en-US" altLang="zh-CN" dirty="0"/>
              <a:t> </a:t>
            </a:r>
            <a:r>
              <a:rPr lang="en-US" altLang="zh-CN" dirty="0" err="1"/>
              <a:t>Renyao</a:t>
            </a:r>
            <a:r>
              <a:rPr lang="en-US" altLang="zh-CN" dirty="0"/>
              <a:t>, </a:t>
            </a:r>
            <a:r>
              <a:rPr lang="en-US" altLang="zh-CN" dirty="0" err="1"/>
              <a:t>Zhengjun</a:t>
            </a:r>
            <a:r>
              <a:rPr lang="en-US" altLang="zh-CN" dirty="0"/>
              <a:t> Zhang, </a:t>
            </a:r>
            <a:endParaRPr lang="zh-CN" altLang="en-US" dirty="0"/>
          </a:p>
        </p:txBody>
      </p:sp>
    </p:spTree>
    <p:extLst>
      <p:ext uri="{BB962C8B-B14F-4D97-AF65-F5344CB8AC3E}">
        <p14:creationId xmlns:p14="http://schemas.microsoft.com/office/powerpoint/2010/main" val="42463200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 name="图片占位符 59" descr="图片包含 天空, 户外, 建筑物&#10;&#10;自动生成的说明">
            <a:extLst>
              <a:ext uri="{FF2B5EF4-FFF2-40B4-BE49-F238E27FC236}">
                <a16:creationId xmlns:a16="http://schemas.microsoft.com/office/drawing/2014/main" id="{80C2569C-3892-40D1-9264-F5FDDEF8C19F}"/>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t="28688" b="28688"/>
          <a:stretch>
            <a:fillRect/>
          </a:stretch>
        </p:blipFill>
        <p:spPr/>
      </p:pic>
      <p:sp>
        <p:nvSpPr>
          <p:cNvPr id="68" name="标题 67">
            <a:extLst>
              <a:ext uri="{FF2B5EF4-FFF2-40B4-BE49-F238E27FC236}">
                <a16:creationId xmlns:a16="http://schemas.microsoft.com/office/drawing/2014/main" id="{E5089217-EE99-4A8B-872E-52A90760B19F}"/>
              </a:ext>
            </a:extLst>
          </p:cNvPr>
          <p:cNvSpPr>
            <a:spLocks noGrp="1"/>
          </p:cNvSpPr>
          <p:nvPr>
            <p:ph type="title"/>
          </p:nvPr>
        </p:nvSpPr>
        <p:spPr>
          <a:xfrm>
            <a:off x="4654074" y="3047028"/>
            <a:ext cx="7094229" cy="775349"/>
          </a:xfrm>
        </p:spPr>
        <p:txBody>
          <a:bodyPr/>
          <a:lstStyle/>
          <a:p>
            <a:r>
              <a:rPr lang="en-US" altLang="zh-CN" dirty="0"/>
              <a:t>Introduction</a:t>
            </a:r>
            <a:endParaRPr lang="zh-CN" altLang="en-US" dirty="0"/>
          </a:p>
        </p:txBody>
      </p:sp>
      <p:grpSp>
        <p:nvGrpSpPr>
          <p:cNvPr id="2" name="组合 1">
            <a:extLst>
              <a:ext uri="{FF2B5EF4-FFF2-40B4-BE49-F238E27FC236}">
                <a16:creationId xmlns:a16="http://schemas.microsoft.com/office/drawing/2014/main" id="{B4CE5BB6-06BF-41FD-A1AC-622D2A987800}"/>
              </a:ext>
            </a:extLst>
          </p:cNvPr>
          <p:cNvGrpSpPr/>
          <p:nvPr/>
        </p:nvGrpSpPr>
        <p:grpSpPr>
          <a:xfrm>
            <a:off x="1048224" y="3047028"/>
            <a:ext cx="2895125" cy="3181080"/>
            <a:chOff x="1048225" y="3047028"/>
            <a:chExt cx="2862842" cy="3181080"/>
          </a:xfrm>
        </p:grpSpPr>
        <p:sp>
          <p:nvSpPr>
            <p:cNvPr id="5" name="矩形 4">
              <a:extLst>
                <a:ext uri="{FF2B5EF4-FFF2-40B4-BE49-F238E27FC236}">
                  <a16:creationId xmlns:a16="http://schemas.microsoft.com/office/drawing/2014/main" id="{C278869C-8A9B-484D-A8CD-A418D85E48F5}"/>
                </a:ext>
              </a:extLst>
            </p:cNvPr>
            <p:cNvSpPr/>
            <p:nvPr/>
          </p:nvSpPr>
          <p:spPr>
            <a:xfrm>
              <a:off x="1048225" y="3047028"/>
              <a:ext cx="2862842" cy="3180036"/>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3800" b="1" dirty="0">
                  <a:solidFill>
                    <a:schemeClr val="accent1"/>
                  </a:solidFill>
                </a:rPr>
                <a:t>01</a:t>
              </a:r>
              <a:endParaRPr lang="zh-CN" altLang="en-US" sz="13800" b="1" dirty="0">
                <a:solidFill>
                  <a:schemeClr val="accent1"/>
                </a:solidFill>
              </a:endParaRPr>
            </a:p>
          </p:txBody>
        </p:sp>
        <p:sp>
          <p:nvSpPr>
            <p:cNvPr id="6" name="矩形 5">
              <a:extLst>
                <a:ext uri="{FF2B5EF4-FFF2-40B4-BE49-F238E27FC236}">
                  <a16:creationId xmlns:a16="http://schemas.microsoft.com/office/drawing/2014/main" id="{0E2FC511-10FB-41EF-AC21-71C44EA04771}"/>
                </a:ext>
              </a:extLst>
            </p:cNvPr>
            <p:cNvSpPr/>
            <p:nvPr/>
          </p:nvSpPr>
          <p:spPr>
            <a:xfrm rot="16200000">
              <a:off x="2434933" y="4751974"/>
              <a:ext cx="90000" cy="2862268"/>
            </a:xfrm>
            <a:prstGeom prst="rect">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28976059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文本占位符 16">
            <a:extLst>
              <a:ext uri="{FF2B5EF4-FFF2-40B4-BE49-F238E27FC236}">
                <a16:creationId xmlns:a16="http://schemas.microsoft.com/office/drawing/2014/main" id="{8761C3AC-CA77-4992-82F4-A6C58C3CC02C}"/>
              </a:ext>
            </a:extLst>
          </p:cNvPr>
          <p:cNvSpPr>
            <a:spLocks noGrp="1"/>
          </p:cNvSpPr>
          <p:nvPr>
            <p:ph type="body" sz="quarter" idx="11"/>
          </p:nvPr>
        </p:nvSpPr>
        <p:spPr/>
        <p:txBody>
          <a:bodyPr/>
          <a:lstStyle/>
          <a:p>
            <a:r>
              <a:rPr lang="en-US" altLang="zh-CN" dirty="0"/>
              <a:t>Introduction</a:t>
            </a:r>
            <a:endParaRPr lang="zh-CN" altLang="en-US" dirty="0"/>
          </a:p>
        </p:txBody>
      </p:sp>
      <p:sp>
        <p:nvSpPr>
          <p:cNvPr id="19" name="文本框 18">
            <a:extLst>
              <a:ext uri="{FF2B5EF4-FFF2-40B4-BE49-F238E27FC236}">
                <a16:creationId xmlns:a16="http://schemas.microsoft.com/office/drawing/2014/main" id="{6430DDD6-E14E-486F-BE4E-BF41F3F37998}"/>
              </a:ext>
            </a:extLst>
          </p:cNvPr>
          <p:cNvSpPr txBox="1"/>
          <p:nvPr/>
        </p:nvSpPr>
        <p:spPr>
          <a:xfrm>
            <a:off x="330246" y="1406654"/>
            <a:ext cx="7621057" cy="400110"/>
          </a:xfrm>
          <a:prstGeom prst="rect">
            <a:avLst/>
          </a:prstGeom>
          <a:noFill/>
        </p:spPr>
        <p:txBody>
          <a:bodyPr wrap="square" rtlCol="0">
            <a:spAutoFit/>
          </a:bodyPr>
          <a:lstStyle/>
          <a:p>
            <a:pPr marL="285750" indent="-285750">
              <a:buFont typeface="Arial" panose="020B0604020202020204" pitchFamily="34" charset="0"/>
              <a:buChar char="•"/>
            </a:pPr>
            <a:endParaRPr lang="zh-CN" altLang="en-US" sz="2000" dirty="0"/>
          </a:p>
        </p:txBody>
      </p:sp>
      <p:sp>
        <p:nvSpPr>
          <p:cNvPr id="2" name="AutoShape 2" descr="Google PageRank: Is It Still Relevant For SEO? | Mangools">
            <a:extLst>
              <a:ext uri="{FF2B5EF4-FFF2-40B4-BE49-F238E27FC236}">
                <a16:creationId xmlns:a16="http://schemas.microsoft.com/office/drawing/2014/main" id="{285571DB-1CA6-704F-8126-5D4085DF4C97}"/>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pic>
        <p:nvPicPr>
          <p:cNvPr id="1026" name="Picture 2" descr="How PageRank works">
            <a:extLst>
              <a:ext uri="{FF2B5EF4-FFF2-40B4-BE49-F238E27FC236}">
                <a16:creationId xmlns:a16="http://schemas.microsoft.com/office/drawing/2014/main" id="{16B12840-DEAE-7D43-8FA7-A302CAD9538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5709" y="1406654"/>
            <a:ext cx="4509507" cy="456658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图片 6">
            <a:extLst>
              <a:ext uri="{FF2B5EF4-FFF2-40B4-BE49-F238E27FC236}">
                <a16:creationId xmlns:a16="http://schemas.microsoft.com/office/drawing/2014/main" id="{AAC19E5C-785B-7F4F-A015-9DBCB91BF08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30679" y="2005232"/>
            <a:ext cx="6545744" cy="344611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8" name="文本框 7">
            <a:extLst>
              <a:ext uri="{FF2B5EF4-FFF2-40B4-BE49-F238E27FC236}">
                <a16:creationId xmlns:a16="http://schemas.microsoft.com/office/drawing/2014/main" id="{03B38861-E8B2-294C-86B3-1335406A6D14}"/>
              </a:ext>
            </a:extLst>
          </p:cNvPr>
          <p:cNvSpPr txBox="1"/>
          <p:nvPr/>
        </p:nvSpPr>
        <p:spPr>
          <a:xfrm>
            <a:off x="2217460" y="6109252"/>
            <a:ext cx="1326004" cy="369332"/>
          </a:xfrm>
          <a:prstGeom prst="rect">
            <a:avLst/>
          </a:prstGeom>
          <a:noFill/>
        </p:spPr>
        <p:txBody>
          <a:bodyPr wrap="none" rtlCol="0">
            <a:spAutoFit/>
          </a:bodyPr>
          <a:lstStyle/>
          <a:p>
            <a:r>
              <a:rPr kumimoji="1" lang="en-US" altLang="zh-CN" dirty="0"/>
              <a:t>Page Rank</a:t>
            </a:r>
            <a:endParaRPr kumimoji="1" lang="zh-CN" altLang="en-US" dirty="0"/>
          </a:p>
        </p:txBody>
      </p:sp>
      <p:sp>
        <p:nvSpPr>
          <p:cNvPr id="9" name="文本框 8">
            <a:extLst>
              <a:ext uri="{FF2B5EF4-FFF2-40B4-BE49-F238E27FC236}">
                <a16:creationId xmlns:a16="http://schemas.microsoft.com/office/drawing/2014/main" id="{DF3F05CC-3A6E-0740-BEF9-0604359ED19A}"/>
              </a:ext>
            </a:extLst>
          </p:cNvPr>
          <p:cNvSpPr txBox="1"/>
          <p:nvPr/>
        </p:nvSpPr>
        <p:spPr>
          <a:xfrm>
            <a:off x="7723929" y="6109252"/>
            <a:ext cx="2390398" cy="369332"/>
          </a:xfrm>
          <a:prstGeom prst="rect">
            <a:avLst/>
          </a:prstGeom>
          <a:noFill/>
        </p:spPr>
        <p:txBody>
          <a:bodyPr wrap="none" rtlCol="0">
            <a:spAutoFit/>
          </a:bodyPr>
          <a:lstStyle/>
          <a:p>
            <a:r>
              <a:rPr kumimoji="1" lang="en-US" altLang="zh-CN" dirty="0"/>
              <a:t>Community Detection</a:t>
            </a:r>
            <a:endParaRPr kumimoji="1" lang="zh-CN" altLang="en-US" dirty="0"/>
          </a:p>
        </p:txBody>
      </p:sp>
    </p:spTree>
    <p:extLst>
      <p:ext uri="{BB962C8B-B14F-4D97-AF65-F5344CB8AC3E}">
        <p14:creationId xmlns:p14="http://schemas.microsoft.com/office/powerpoint/2010/main" val="8992337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文本占位符 16">
            <a:extLst>
              <a:ext uri="{FF2B5EF4-FFF2-40B4-BE49-F238E27FC236}">
                <a16:creationId xmlns:a16="http://schemas.microsoft.com/office/drawing/2014/main" id="{8761C3AC-CA77-4992-82F4-A6C58C3CC02C}"/>
              </a:ext>
            </a:extLst>
          </p:cNvPr>
          <p:cNvSpPr>
            <a:spLocks noGrp="1"/>
          </p:cNvSpPr>
          <p:nvPr>
            <p:ph type="body" sz="quarter" idx="11"/>
          </p:nvPr>
        </p:nvSpPr>
        <p:spPr/>
        <p:txBody>
          <a:bodyPr/>
          <a:lstStyle/>
          <a:p>
            <a:r>
              <a:rPr lang="en-US" altLang="zh-CN" dirty="0"/>
              <a:t>Introduction</a:t>
            </a:r>
            <a:endParaRPr lang="zh-CN" altLang="en-US" dirty="0"/>
          </a:p>
        </p:txBody>
      </p:sp>
      <p:sp>
        <p:nvSpPr>
          <p:cNvPr id="19" name="文本框 18">
            <a:extLst>
              <a:ext uri="{FF2B5EF4-FFF2-40B4-BE49-F238E27FC236}">
                <a16:creationId xmlns:a16="http://schemas.microsoft.com/office/drawing/2014/main" id="{6430DDD6-E14E-486F-BE4E-BF41F3F37998}"/>
              </a:ext>
            </a:extLst>
          </p:cNvPr>
          <p:cNvSpPr txBox="1"/>
          <p:nvPr/>
        </p:nvSpPr>
        <p:spPr>
          <a:xfrm>
            <a:off x="270871" y="1109771"/>
            <a:ext cx="4933692" cy="5205912"/>
          </a:xfrm>
          <a:prstGeom prst="rect">
            <a:avLst/>
          </a:prstGeom>
          <a:noFill/>
        </p:spPr>
        <p:txBody>
          <a:bodyPr wrap="square" rtlCol="0">
            <a:spAutoFit/>
          </a:bodyPr>
          <a:lstStyle/>
          <a:p>
            <a:pPr marL="342900" indent="-342900">
              <a:lnSpc>
                <a:spcPct val="150000"/>
              </a:lnSpc>
              <a:buFont typeface="Arial" panose="020B0604020202020204" pitchFamily="34" charset="0"/>
              <a:buChar char="•"/>
            </a:pPr>
            <a:r>
              <a:rPr lang="en-US" altLang="zh-CN" sz="2400" b="1" dirty="0"/>
              <a:t>Comes at a cost</a:t>
            </a:r>
          </a:p>
          <a:p>
            <a:pPr marL="457200" indent="-457200">
              <a:lnSpc>
                <a:spcPct val="150000"/>
              </a:lnSpc>
              <a:buFont typeface="Arial" panose="020B0604020202020204" pitchFamily="34" charset="0"/>
              <a:buChar char="•"/>
            </a:pPr>
            <a:r>
              <a:rPr lang="en-US" altLang="zh-CN" sz="2000" dirty="0"/>
              <a:t>part of a larger system</a:t>
            </a:r>
          </a:p>
          <a:p>
            <a:pPr marL="914400" lvl="1" indent="-457200">
              <a:lnSpc>
                <a:spcPct val="150000"/>
              </a:lnSpc>
              <a:buFont typeface="+mj-lt"/>
              <a:buAutoNum type="arabicPeriod"/>
            </a:pPr>
            <a:r>
              <a:rPr lang="en-US" altLang="zh-CN" sz="2000" dirty="0"/>
              <a:t>graph + tabular/unstructured data</a:t>
            </a:r>
          </a:p>
          <a:p>
            <a:pPr marL="914400" lvl="1" indent="-457200">
              <a:lnSpc>
                <a:spcPct val="150000"/>
              </a:lnSpc>
              <a:buFont typeface="+mj-lt"/>
              <a:buAutoNum type="arabicPeriod"/>
            </a:pPr>
            <a:r>
              <a:rPr lang="en-US" altLang="zh-CN" sz="2000" dirty="0"/>
              <a:t>analysis pipeline</a:t>
            </a:r>
          </a:p>
          <a:p>
            <a:pPr marL="1371600" lvl="2" indent="-457200">
              <a:lnSpc>
                <a:spcPct val="150000"/>
              </a:lnSpc>
              <a:buFont typeface="Arial" panose="020B0604020202020204" pitchFamily="34" charset="0"/>
              <a:buChar char="•"/>
            </a:pPr>
            <a:r>
              <a:rPr lang="en-US" altLang="zh-CN" sz="2000" dirty="0"/>
              <a:t>increased complexity</a:t>
            </a:r>
          </a:p>
          <a:p>
            <a:pPr marL="1371600" lvl="2" indent="-457200">
              <a:lnSpc>
                <a:spcPct val="150000"/>
              </a:lnSpc>
              <a:buFont typeface="Arial" panose="020B0604020202020204" pitchFamily="34" charset="0"/>
              <a:buChar char="•"/>
            </a:pPr>
            <a:r>
              <a:rPr lang="en-US" altLang="zh-CN" sz="2000" dirty="0"/>
              <a:t>unnecessary data </a:t>
            </a:r>
            <a:r>
              <a:rPr lang="en-US" altLang="zh-CN" sz="2000" dirty="0" err="1"/>
              <a:t>movement&amp;replication</a:t>
            </a:r>
            <a:endParaRPr lang="en-US" altLang="zh-CN" sz="2000" dirty="0"/>
          </a:p>
          <a:p>
            <a:pPr marL="914400" lvl="1" indent="-457200">
              <a:lnSpc>
                <a:spcPct val="150000"/>
              </a:lnSpc>
              <a:buFont typeface="+mj-lt"/>
              <a:buAutoNum type="arabicPeriod"/>
            </a:pPr>
            <a:r>
              <a:rPr lang="en-US" altLang="zh-CN" sz="2000" dirty="0"/>
              <a:t>no fault tolerance</a:t>
            </a:r>
          </a:p>
          <a:p>
            <a:pPr marL="914400" lvl="1" indent="-457200">
              <a:lnSpc>
                <a:spcPct val="150000"/>
              </a:lnSpc>
              <a:buFont typeface="+mj-lt"/>
              <a:buAutoNum type="arabicPeriod"/>
            </a:pPr>
            <a:r>
              <a:rPr lang="en-US" altLang="zh-CN" sz="2000" dirty="0"/>
              <a:t>no broad support of DDF</a:t>
            </a:r>
          </a:p>
          <a:p>
            <a:pPr marL="914400" lvl="1" indent="-457200">
              <a:lnSpc>
                <a:spcPct val="150000"/>
              </a:lnSpc>
              <a:buFont typeface="+mj-lt"/>
              <a:buAutoNum type="arabicPeriod"/>
            </a:pPr>
            <a:endParaRPr lang="en-US" altLang="zh-CN" sz="2000" dirty="0"/>
          </a:p>
          <a:p>
            <a:pPr marL="914400" lvl="1" indent="-457200">
              <a:lnSpc>
                <a:spcPct val="150000"/>
              </a:lnSpc>
              <a:buFont typeface="+mj-lt"/>
              <a:buAutoNum type="arabicPeriod"/>
            </a:pPr>
            <a:endParaRPr lang="zh-CN" altLang="en-US" sz="2000" dirty="0"/>
          </a:p>
        </p:txBody>
      </p:sp>
      <p:pic>
        <p:nvPicPr>
          <p:cNvPr id="3" name="图片 2">
            <a:extLst>
              <a:ext uri="{FF2B5EF4-FFF2-40B4-BE49-F238E27FC236}">
                <a16:creationId xmlns:a16="http://schemas.microsoft.com/office/drawing/2014/main" id="{8AB675F4-C183-0A4E-BF09-205B51E43280}"/>
              </a:ext>
            </a:extLst>
          </p:cNvPr>
          <p:cNvPicPr>
            <a:picLocks noChangeAspect="1"/>
          </p:cNvPicPr>
          <p:nvPr/>
        </p:nvPicPr>
        <p:blipFill rotWithShape="1">
          <a:blip r:embed="rId3">
            <a:extLst>
              <a:ext uri="{28A0092B-C50C-407E-A947-70E740481C1C}">
                <a14:useLocalDpi xmlns:a14="http://schemas.microsoft.com/office/drawing/2010/main" val="0"/>
              </a:ext>
            </a:extLst>
          </a:blip>
          <a:srcRect t="7970"/>
          <a:stretch/>
        </p:blipFill>
        <p:spPr>
          <a:xfrm>
            <a:off x="5898490" y="831958"/>
            <a:ext cx="4933692" cy="305671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图片 4">
            <a:extLst>
              <a:ext uri="{FF2B5EF4-FFF2-40B4-BE49-F238E27FC236}">
                <a16:creationId xmlns:a16="http://schemas.microsoft.com/office/drawing/2014/main" id="{B9076336-59F5-384C-B750-37323945A71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98490" y="4078485"/>
            <a:ext cx="5215290" cy="261511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6424624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文本占位符 16">
            <a:extLst>
              <a:ext uri="{FF2B5EF4-FFF2-40B4-BE49-F238E27FC236}">
                <a16:creationId xmlns:a16="http://schemas.microsoft.com/office/drawing/2014/main" id="{8761C3AC-CA77-4992-82F4-A6C58C3CC02C}"/>
              </a:ext>
            </a:extLst>
          </p:cNvPr>
          <p:cNvSpPr>
            <a:spLocks noGrp="1"/>
          </p:cNvSpPr>
          <p:nvPr>
            <p:ph type="body" sz="quarter" idx="11"/>
          </p:nvPr>
        </p:nvSpPr>
        <p:spPr/>
        <p:txBody>
          <a:bodyPr/>
          <a:lstStyle/>
          <a:p>
            <a:r>
              <a:rPr lang="en-US" altLang="zh-CN" dirty="0"/>
              <a:t>Introduction</a:t>
            </a:r>
            <a:endParaRPr lang="zh-CN" altLang="en-US" dirty="0"/>
          </a:p>
        </p:txBody>
      </p:sp>
      <p:sp>
        <p:nvSpPr>
          <p:cNvPr id="19" name="文本框 18">
            <a:extLst>
              <a:ext uri="{FF2B5EF4-FFF2-40B4-BE49-F238E27FC236}">
                <a16:creationId xmlns:a16="http://schemas.microsoft.com/office/drawing/2014/main" id="{6430DDD6-E14E-486F-BE4E-BF41F3F37998}"/>
              </a:ext>
            </a:extLst>
          </p:cNvPr>
          <p:cNvSpPr txBox="1"/>
          <p:nvPr/>
        </p:nvSpPr>
        <p:spPr>
          <a:xfrm>
            <a:off x="181390" y="874255"/>
            <a:ext cx="7621057" cy="5940088"/>
          </a:xfrm>
          <a:prstGeom prst="rect">
            <a:avLst/>
          </a:prstGeom>
          <a:noFill/>
        </p:spPr>
        <p:txBody>
          <a:bodyPr wrap="square" rtlCol="0">
            <a:spAutoFit/>
          </a:bodyPr>
          <a:lstStyle/>
          <a:p>
            <a:pPr marL="342900" indent="-342900">
              <a:lnSpc>
                <a:spcPct val="150000"/>
              </a:lnSpc>
              <a:buFont typeface="Arial" panose="020B0604020202020204" pitchFamily="34" charset="0"/>
              <a:buChar char="•"/>
            </a:pPr>
            <a:r>
              <a:rPr lang="en-US" altLang="zh-CN" sz="2400" b="1" dirty="0"/>
              <a:t>Distributed Dataflow Framework</a:t>
            </a:r>
          </a:p>
          <a:p>
            <a:pPr marL="742950" lvl="1" indent="-285750">
              <a:buFont typeface="Arial" panose="020B0604020202020204" pitchFamily="34" charset="0"/>
              <a:buChar char="•"/>
            </a:pPr>
            <a:r>
              <a:rPr lang="en-US" altLang="zh-CN" sz="2000" dirty="0"/>
              <a:t>rich dataflow operators</a:t>
            </a:r>
          </a:p>
          <a:p>
            <a:pPr marL="1200150" lvl="2" indent="-285750">
              <a:buFont typeface="Arial" panose="020B0604020202020204" pitchFamily="34" charset="0"/>
              <a:buChar char="•"/>
            </a:pPr>
            <a:r>
              <a:rPr lang="en-US" altLang="zh-CN" sz="2000" b="1" i="1" dirty="0"/>
              <a:t>map</a:t>
            </a:r>
            <a:r>
              <a:rPr lang="en-US" altLang="zh-CN" sz="2000" i="1" dirty="0"/>
              <a:t>, </a:t>
            </a:r>
            <a:r>
              <a:rPr lang="en-US" altLang="zh-CN" sz="2000" b="1" i="1" dirty="0"/>
              <a:t>reduce</a:t>
            </a:r>
            <a:r>
              <a:rPr lang="en-US" altLang="zh-CN" sz="2000" i="1" dirty="0"/>
              <a:t> </a:t>
            </a:r>
            <a:r>
              <a:rPr lang="en-US" altLang="zh-CN" sz="2000" b="1" i="1" dirty="0"/>
              <a:t>group-by</a:t>
            </a:r>
          </a:p>
          <a:p>
            <a:pPr marL="1200150" lvl="2" indent="-285750">
              <a:buFont typeface="Arial" panose="020B0604020202020204" pitchFamily="34" charset="0"/>
              <a:buChar char="•"/>
            </a:pPr>
            <a:r>
              <a:rPr lang="en-US" altLang="zh-CN" sz="2000" dirty="0"/>
              <a:t>for unstructured/tabular data</a:t>
            </a:r>
          </a:p>
          <a:p>
            <a:pPr marL="1200150" lvl="2" indent="-285750">
              <a:buFont typeface="Arial" panose="020B0604020202020204" pitchFamily="34" charset="0"/>
              <a:buChar char="•"/>
            </a:pPr>
            <a:endParaRPr lang="en-US" altLang="zh-CN" sz="2000" dirty="0"/>
          </a:p>
          <a:p>
            <a:pPr marL="742950" lvl="1" indent="-285750">
              <a:buFont typeface="Arial" panose="020B0604020202020204" pitchFamily="34" charset="0"/>
              <a:buChar char="•"/>
            </a:pPr>
            <a:r>
              <a:rPr lang="en-US" altLang="zh-CN" sz="2000" dirty="0"/>
              <a:t>directly implementing graph algorithm is</a:t>
            </a:r>
          </a:p>
          <a:p>
            <a:pPr marL="1200150" lvl="2" indent="-285750">
              <a:buFont typeface="Arial" panose="020B0604020202020204" pitchFamily="34" charset="0"/>
              <a:buChar char="•"/>
            </a:pPr>
            <a:r>
              <a:rPr lang="en-US" altLang="zh-CN" sz="2000" dirty="0"/>
              <a:t>complex and challenging</a:t>
            </a:r>
          </a:p>
          <a:p>
            <a:pPr marL="1200150" lvl="2" indent="-285750">
              <a:buFont typeface="Arial" panose="020B0604020202020204" pitchFamily="34" charset="0"/>
              <a:buChar char="•"/>
            </a:pPr>
            <a:r>
              <a:rPr lang="en-US" altLang="zh-CN" sz="2000" dirty="0"/>
              <a:t>miss optimization opportunities</a:t>
            </a:r>
          </a:p>
          <a:p>
            <a:pPr marL="1200150" lvl="2" indent="-285750">
              <a:buFont typeface="Arial" panose="020B0604020202020204" pitchFamily="34" charset="0"/>
              <a:buChar char="•"/>
            </a:pPr>
            <a:endParaRPr lang="en-US" altLang="zh-CN" sz="2000" dirty="0"/>
          </a:p>
          <a:p>
            <a:pPr marL="285750" indent="-285750">
              <a:buFont typeface="Arial" panose="020B0604020202020204" pitchFamily="34" charset="0"/>
              <a:buChar char="•"/>
            </a:pPr>
            <a:r>
              <a:rPr lang="en-US" altLang="zh-CN" sz="2000" dirty="0"/>
              <a:t>Why graph processing </a:t>
            </a:r>
            <a:r>
              <a:rPr lang="en-US" altLang="zh-CN" sz="2000" b="1" dirty="0"/>
              <a:t>apart from </a:t>
            </a:r>
            <a:r>
              <a:rPr lang="en-US" altLang="zh-CN" sz="2000" dirty="0"/>
              <a:t>dataflow processing?</a:t>
            </a:r>
          </a:p>
          <a:p>
            <a:pPr marL="285750" indent="-285750">
              <a:buFont typeface="Arial" panose="020B0604020202020204" pitchFamily="34" charset="0"/>
              <a:buChar char="•"/>
            </a:pPr>
            <a:endParaRPr lang="en-US" altLang="zh-CN" sz="2000" dirty="0"/>
          </a:p>
          <a:p>
            <a:pPr marL="914400" lvl="1" indent="-457200">
              <a:buFont typeface="+mj-lt"/>
              <a:buAutoNum type="arabicPeriod"/>
            </a:pPr>
            <a:r>
              <a:rPr lang="en-US" altLang="zh-CN" sz="2000" b="1" dirty="0"/>
              <a:t>single</a:t>
            </a:r>
            <a:r>
              <a:rPr lang="en-US" altLang="zh-CN" sz="2000" dirty="0"/>
              <a:t> stage computation</a:t>
            </a:r>
          </a:p>
          <a:p>
            <a:pPr marL="1200150" lvl="2" indent="-285750">
              <a:buFont typeface="Arial" panose="020B0604020202020204" pitchFamily="34" charset="0"/>
              <a:buChar char="•"/>
            </a:pPr>
            <a:r>
              <a:rPr lang="en-US" altLang="zh-CN" sz="2000" dirty="0"/>
              <a:t>not </a:t>
            </a:r>
            <a:r>
              <a:rPr lang="en-US" altLang="zh-CN" dirty="0"/>
              <a:t>applicable to iterative graph algorithms</a:t>
            </a:r>
          </a:p>
          <a:p>
            <a:pPr marL="742950" lvl="1" indent="-285750">
              <a:buFont typeface="Arial" panose="020B0604020202020204" pitchFamily="34" charset="0"/>
              <a:buChar char="•"/>
            </a:pPr>
            <a:endParaRPr lang="en-US" altLang="zh-CN" sz="2000" dirty="0"/>
          </a:p>
          <a:p>
            <a:pPr lvl="1"/>
            <a:r>
              <a:rPr lang="en-US" altLang="zh-CN" sz="2000" dirty="0"/>
              <a:t>2.    No </a:t>
            </a:r>
            <a:r>
              <a:rPr lang="en-US" altLang="zh-CN" sz="2000" b="1" dirty="0"/>
              <a:t>fine-grained</a:t>
            </a:r>
            <a:r>
              <a:rPr lang="en-US" altLang="zh-CN" sz="2000" dirty="0"/>
              <a:t> data partitioning</a:t>
            </a:r>
          </a:p>
          <a:p>
            <a:pPr marL="1200150" lvl="2" indent="-285750">
              <a:buFont typeface="Arial" panose="020B0604020202020204" pitchFamily="34" charset="0"/>
              <a:buChar char="•"/>
            </a:pPr>
            <a:r>
              <a:rPr lang="en-US" altLang="zh-CN" dirty="0"/>
              <a:t>not</a:t>
            </a:r>
            <a:r>
              <a:rPr lang="en-US" altLang="zh-CN" sz="2400" dirty="0"/>
              <a:t> </a:t>
            </a:r>
            <a:r>
              <a:rPr lang="en-US" altLang="zh-CN" sz="2000" dirty="0"/>
              <a:t>applicable to graph partitioning techniques</a:t>
            </a:r>
          </a:p>
          <a:p>
            <a:pPr marL="1200150" lvl="2" indent="-285750">
              <a:buFont typeface="Arial" panose="020B0604020202020204" pitchFamily="34" charset="0"/>
              <a:buChar char="•"/>
            </a:pPr>
            <a:endParaRPr lang="en-US" altLang="zh-CN" sz="2000" dirty="0"/>
          </a:p>
          <a:p>
            <a:pPr marL="742950" lvl="1" indent="-285750">
              <a:buFont typeface="Arial" panose="020B0604020202020204" pitchFamily="34" charset="0"/>
              <a:buChar char="•"/>
            </a:pPr>
            <a:endParaRPr lang="zh-CN" altLang="en-US" sz="2000" dirty="0"/>
          </a:p>
        </p:txBody>
      </p:sp>
      <p:sp>
        <p:nvSpPr>
          <p:cNvPr id="2" name="右大括号 1">
            <a:extLst>
              <a:ext uri="{FF2B5EF4-FFF2-40B4-BE49-F238E27FC236}">
                <a16:creationId xmlns:a16="http://schemas.microsoft.com/office/drawing/2014/main" id="{43680C0B-9858-2843-8443-03627BC743F6}"/>
              </a:ext>
            </a:extLst>
          </p:cNvPr>
          <p:cNvSpPr/>
          <p:nvPr/>
        </p:nvSpPr>
        <p:spPr>
          <a:xfrm>
            <a:off x="7380873" y="1441543"/>
            <a:ext cx="843148" cy="3847605"/>
          </a:xfrm>
          <a:prstGeom prst="rightBrace">
            <a:avLst>
              <a:gd name="adj1" fmla="val 58411"/>
              <a:gd name="adj2" fmla="val 45850"/>
            </a:avLst>
          </a:prstGeom>
          <a:ln w="50800"/>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dirty="0">
              <a:ln w="0"/>
              <a:effectLst>
                <a:outerShdw blurRad="38100" dist="19050" dir="2700000" algn="tl" rotWithShape="0">
                  <a:schemeClr val="dk1">
                    <a:alpha val="40000"/>
                  </a:schemeClr>
                </a:outerShdw>
              </a:effectLst>
            </a:endParaRPr>
          </a:p>
        </p:txBody>
      </p:sp>
      <p:sp>
        <p:nvSpPr>
          <p:cNvPr id="5" name="文本框 4">
            <a:extLst>
              <a:ext uri="{FF2B5EF4-FFF2-40B4-BE49-F238E27FC236}">
                <a16:creationId xmlns:a16="http://schemas.microsoft.com/office/drawing/2014/main" id="{957A2813-20A2-A04E-831B-EB2D4D738F6E}"/>
              </a:ext>
            </a:extLst>
          </p:cNvPr>
          <p:cNvSpPr txBox="1"/>
          <p:nvPr/>
        </p:nvSpPr>
        <p:spPr>
          <a:xfrm>
            <a:off x="8008172" y="2378216"/>
            <a:ext cx="4933692" cy="1974258"/>
          </a:xfrm>
          <a:prstGeom prst="rect">
            <a:avLst/>
          </a:prstGeom>
          <a:noFill/>
        </p:spPr>
        <p:txBody>
          <a:bodyPr wrap="square" rtlCol="0">
            <a:spAutoFit/>
          </a:bodyPr>
          <a:lstStyle/>
          <a:p>
            <a:pPr marL="342900" indent="-342900">
              <a:lnSpc>
                <a:spcPct val="150000"/>
              </a:lnSpc>
              <a:buFont typeface="Arial" panose="020B0604020202020204" pitchFamily="34" charset="0"/>
              <a:buChar char="•"/>
            </a:pPr>
            <a:r>
              <a:rPr lang="en-US" altLang="zh-CN" sz="2400" b="1" dirty="0"/>
              <a:t>How to unify advantages</a:t>
            </a:r>
            <a:endParaRPr lang="en-US" altLang="zh-CN" sz="2000" dirty="0"/>
          </a:p>
          <a:p>
            <a:pPr marL="914400" lvl="1" indent="-457200">
              <a:lnSpc>
                <a:spcPct val="150000"/>
              </a:lnSpc>
              <a:buFont typeface="+mj-lt"/>
              <a:buAutoNum type="arabicPeriod"/>
            </a:pPr>
            <a:r>
              <a:rPr lang="en-US" altLang="zh-CN" sz="2000" dirty="0"/>
              <a:t>graph processing</a:t>
            </a:r>
          </a:p>
          <a:p>
            <a:pPr marL="914400" lvl="1" indent="-457200">
              <a:lnSpc>
                <a:spcPct val="150000"/>
              </a:lnSpc>
              <a:buFont typeface="+mj-lt"/>
              <a:buAutoNum type="arabicPeriod"/>
            </a:pPr>
            <a:r>
              <a:rPr lang="en-US" altLang="zh-CN" sz="2000" dirty="0"/>
              <a:t>DDF</a:t>
            </a:r>
          </a:p>
          <a:p>
            <a:pPr marL="914400" lvl="1" indent="-457200">
              <a:lnSpc>
                <a:spcPct val="150000"/>
              </a:lnSpc>
              <a:buFont typeface="+mj-lt"/>
              <a:buAutoNum type="arabicPeriod"/>
            </a:pPr>
            <a:endParaRPr lang="zh-CN" altLang="en-US" sz="2000" dirty="0"/>
          </a:p>
        </p:txBody>
      </p:sp>
    </p:spTree>
    <p:extLst>
      <p:ext uri="{BB962C8B-B14F-4D97-AF65-F5344CB8AC3E}">
        <p14:creationId xmlns:p14="http://schemas.microsoft.com/office/powerpoint/2010/main" val="5906544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文本占位符 16">
            <a:extLst>
              <a:ext uri="{FF2B5EF4-FFF2-40B4-BE49-F238E27FC236}">
                <a16:creationId xmlns:a16="http://schemas.microsoft.com/office/drawing/2014/main" id="{8761C3AC-CA77-4992-82F4-A6C58C3CC02C}"/>
              </a:ext>
            </a:extLst>
          </p:cNvPr>
          <p:cNvSpPr>
            <a:spLocks noGrp="1"/>
          </p:cNvSpPr>
          <p:nvPr>
            <p:ph type="body" sz="quarter" idx="11"/>
          </p:nvPr>
        </p:nvSpPr>
        <p:spPr/>
        <p:txBody>
          <a:bodyPr/>
          <a:lstStyle/>
          <a:p>
            <a:r>
              <a:rPr lang="en-US" altLang="zh-CN" dirty="0"/>
              <a:t>Introduction</a:t>
            </a:r>
            <a:endParaRPr lang="zh-CN" altLang="en-US" dirty="0"/>
          </a:p>
        </p:txBody>
      </p:sp>
      <p:sp>
        <p:nvSpPr>
          <p:cNvPr id="19" name="文本框 18">
            <a:extLst>
              <a:ext uri="{FF2B5EF4-FFF2-40B4-BE49-F238E27FC236}">
                <a16:creationId xmlns:a16="http://schemas.microsoft.com/office/drawing/2014/main" id="{6430DDD6-E14E-486F-BE4E-BF41F3F37998}"/>
              </a:ext>
            </a:extLst>
          </p:cNvPr>
          <p:cNvSpPr txBox="1"/>
          <p:nvPr/>
        </p:nvSpPr>
        <p:spPr>
          <a:xfrm>
            <a:off x="5684133" y="3193702"/>
            <a:ext cx="6507867" cy="1881990"/>
          </a:xfrm>
          <a:prstGeom prst="rect">
            <a:avLst/>
          </a:prstGeom>
          <a:noFill/>
        </p:spPr>
        <p:txBody>
          <a:bodyPr wrap="square" rtlCol="0">
            <a:spAutoFit/>
          </a:bodyPr>
          <a:lstStyle/>
          <a:p>
            <a:pPr marL="342900" indent="-342900">
              <a:lnSpc>
                <a:spcPct val="150000"/>
              </a:lnSpc>
              <a:buFont typeface="Arial" panose="020B0604020202020204" pitchFamily="34" charset="0"/>
              <a:buChar char="•"/>
            </a:pPr>
            <a:r>
              <a:rPr lang="en-US" altLang="zh-CN" sz="2000" dirty="0"/>
              <a:t>Example</a:t>
            </a:r>
          </a:p>
          <a:p>
            <a:pPr marL="800100" lvl="1" indent="-342900">
              <a:lnSpc>
                <a:spcPct val="150000"/>
              </a:lnSpc>
              <a:buFont typeface="Arial" panose="020B0604020202020204" pitchFamily="34" charset="0"/>
              <a:buChar char="•"/>
            </a:pPr>
            <a:r>
              <a:rPr lang="en-US" altLang="zh-CN" sz="2000" dirty="0"/>
              <a:t>(social graph) </a:t>
            </a:r>
            <a:r>
              <a:rPr lang="en-US" altLang="zh-CN" sz="2000" b="1" dirty="0"/>
              <a:t>join </a:t>
            </a:r>
            <a:r>
              <a:rPr lang="en-US" altLang="zh-CN" sz="2000" dirty="0"/>
              <a:t>(user comments) </a:t>
            </a:r>
          </a:p>
          <a:p>
            <a:pPr marL="800100" lvl="1" indent="-342900">
              <a:lnSpc>
                <a:spcPct val="150000"/>
              </a:lnSpc>
              <a:buFont typeface="Arial" panose="020B0604020202020204" pitchFamily="34" charset="0"/>
              <a:buChar char="•"/>
            </a:pPr>
            <a:r>
              <a:rPr lang="en-US" altLang="zh-CN" sz="2000" dirty="0">
                <a:sym typeface="Wingdings" pitchFamily="2" charset="2"/>
              </a:rPr>
              <a:t> graph/collection</a:t>
            </a:r>
          </a:p>
          <a:p>
            <a:pPr marL="800100" lvl="1" indent="-342900">
              <a:lnSpc>
                <a:spcPct val="150000"/>
              </a:lnSpc>
              <a:buFont typeface="Arial" panose="020B0604020202020204" pitchFamily="34" charset="0"/>
              <a:buChar char="•"/>
            </a:pPr>
            <a:endParaRPr lang="zh-CN" altLang="en-US" sz="2000" dirty="0"/>
          </a:p>
        </p:txBody>
      </p:sp>
      <p:pic>
        <p:nvPicPr>
          <p:cNvPr id="3" name="图片 2">
            <a:extLst>
              <a:ext uri="{FF2B5EF4-FFF2-40B4-BE49-F238E27FC236}">
                <a16:creationId xmlns:a16="http://schemas.microsoft.com/office/drawing/2014/main" id="{BA0A75EB-CF81-8C4C-9758-0B187BDF655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11512" y="790827"/>
            <a:ext cx="5685064" cy="240287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文本框 5">
            <a:extLst>
              <a:ext uri="{FF2B5EF4-FFF2-40B4-BE49-F238E27FC236}">
                <a16:creationId xmlns:a16="http://schemas.microsoft.com/office/drawing/2014/main" id="{73432069-73EA-9143-9057-EF0B119BBEFD}"/>
              </a:ext>
            </a:extLst>
          </p:cNvPr>
          <p:cNvSpPr txBox="1"/>
          <p:nvPr/>
        </p:nvSpPr>
        <p:spPr>
          <a:xfrm>
            <a:off x="352018" y="1122208"/>
            <a:ext cx="6676104" cy="5667642"/>
          </a:xfrm>
          <a:prstGeom prst="rect">
            <a:avLst/>
          </a:prstGeom>
          <a:noFill/>
        </p:spPr>
        <p:txBody>
          <a:bodyPr wrap="square" rtlCol="0">
            <a:spAutoFit/>
          </a:bodyPr>
          <a:lstStyle/>
          <a:p>
            <a:pPr marL="342900" indent="-342900">
              <a:lnSpc>
                <a:spcPct val="150000"/>
              </a:lnSpc>
              <a:buFont typeface="Arial" panose="020B0604020202020204" pitchFamily="34" charset="0"/>
              <a:buChar char="•"/>
            </a:pPr>
            <a:r>
              <a:rPr lang="en-US" altLang="zh-CN" sz="2400" b="1" dirty="0"/>
              <a:t>How</a:t>
            </a:r>
            <a:r>
              <a:rPr lang="zh-CN" altLang="en-US" sz="2400" b="1" dirty="0"/>
              <a:t> </a:t>
            </a:r>
            <a:r>
              <a:rPr lang="en-US" altLang="zh-CN" sz="2400" b="1" dirty="0"/>
              <a:t>to combine?</a:t>
            </a:r>
          </a:p>
          <a:p>
            <a:pPr marL="342900" indent="-342900">
              <a:lnSpc>
                <a:spcPct val="150000"/>
              </a:lnSpc>
              <a:buFont typeface="Arial" panose="020B0604020202020204" pitchFamily="34" charset="0"/>
              <a:buChar char="•"/>
            </a:pPr>
            <a:r>
              <a:rPr lang="en-US" altLang="zh-CN" sz="2000" dirty="0"/>
              <a:t>Build GraphX as a library on top of Spark</a:t>
            </a:r>
          </a:p>
          <a:p>
            <a:pPr marL="800100" lvl="1" indent="-342900">
              <a:lnSpc>
                <a:spcPct val="150000"/>
              </a:lnSpc>
              <a:buFont typeface="Arial" panose="020B0604020202020204" pitchFamily="34" charset="0"/>
              <a:buChar char="•"/>
            </a:pPr>
            <a:r>
              <a:rPr lang="en-US" altLang="zh-CN" sz="2000" dirty="0"/>
              <a:t>Use </a:t>
            </a:r>
            <a:r>
              <a:rPr lang="en-US" altLang="zh-CN" sz="2000" b="1" dirty="0"/>
              <a:t>RDD</a:t>
            </a:r>
            <a:r>
              <a:rPr lang="en-US" altLang="zh-CN" sz="2000" dirty="0"/>
              <a:t> to represent graph</a:t>
            </a:r>
          </a:p>
          <a:p>
            <a:pPr marL="800100" lvl="1" indent="-342900">
              <a:lnSpc>
                <a:spcPct val="150000"/>
              </a:lnSpc>
              <a:buFont typeface="Arial" panose="020B0604020202020204" pitchFamily="34" charset="0"/>
              <a:buChar char="•"/>
            </a:pPr>
            <a:r>
              <a:rPr lang="en-US" altLang="zh-CN" sz="2000" dirty="0"/>
              <a:t>recast graph optimization ---&gt; dataflow optimization</a:t>
            </a:r>
          </a:p>
          <a:p>
            <a:pPr marL="800100" lvl="1" indent="-342900">
              <a:lnSpc>
                <a:spcPct val="150000"/>
              </a:lnSpc>
              <a:buFont typeface="Arial" panose="020B0604020202020204" pitchFamily="34" charset="0"/>
              <a:buChar char="•"/>
            </a:pPr>
            <a:endParaRPr lang="en-US" altLang="zh-CN" sz="2000" dirty="0"/>
          </a:p>
          <a:p>
            <a:pPr marL="342900" indent="-342900">
              <a:lnSpc>
                <a:spcPct val="150000"/>
              </a:lnSpc>
              <a:buFont typeface="Arial" panose="020B0604020202020204" pitchFamily="34" charset="0"/>
              <a:buChar char="•"/>
            </a:pPr>
            <a:r>
              <a:rPr lang="en-US" altLang="zh-CN" sz="2000" dirty="0"/>
              <a:t>Composition of graphs</a:t>
            </a:r>
          </a:p>
          <a:p>
            <a:pPr marL="800100" lvl="1" indent="-342900">
              <a:lnSpc>
                <a:spcPct val="150000"/>
              </a:lnSpc>
              <a:buFont typeface="Arial" panose="020B0604020202020204" pitchFamily="34" charset="0"/>
              <a:buChar char="•"/>
            </a:pPr>
            <a:r>
              <a:rPr lang="en-US" altLang="zh-CN" sz="2000" dirty="0"/>
              <a:t>with tabular/unstructured data</a:t>
            </a:r>
          </a:p>
          <a:p>
            <a:pPr marL="800100" lvl="1" indent="-342900">
              <a:lnSpc>
                <a:spcPct val="150000"/>
              </a:lnSpc>
              <a:buFont typeface="Arial" panose="020B0604020202020204" pitchFamily="34" charset="0"/>
              <a:buChar char="•"/>
            </a:pPr>
            <a:r>
              <a:rPr lang="en-US" altLang="zh-CN" sz="2000" b="1" dirty="0"/>
              <a:t>single</a:t>
            </a:r>
            <a:r>
              <a:rPr lang="en-US" altLang="zh-CN" sz="2000" dirty="0"/>
              <a:t> physical data in </a:t>
            </a:r>
            <a:r>
              <a:rPr lang="en-US" altLang="zh-CN" sz="2000" b="1" dirty="0"/>
              <a:t>two</a:t>
            </a:r>
            <a:r>
              <a:rPr lang="en-US" altLang="zh-CN" sz="2000" dirty="0"/>
              <a:t> views</a:t>
            </a:r>
          </a:p>
          <a:p>
            <a:pPr marL="914400" lvl="1" indent="-457200">
              <a:lnSpc>
                <a:spcPct val="150000"/>
              </a:lnSpc>
              <a:buFont typeface="+mj-lt"/>
              <a:buAutoNum type="arabicPeriod"/>
            </a:pPr>
            <a:r>
              <a:rPr lang="en-US" altLang="zh-CN" sz="2000" b="1" dirty="0"/>
              <a:t>encoding graph </a:t>
            </a:r>
            <a:r>
              <a:rPr lang="en-US" altLang="zh-CN" sz="2000" b="1" dirty="0">
                <a:sym typeface="Wingdings" pitchFamily="2" charset="2"/>
              </a:rPr>
              <a:t></a:t>
            </a:r>
            <a:r>
              <a:rPr lang="en-US" altLang="zh-CN" sz="2000" b="1" dirty="0"/>
              <a:t> collection</a:t>
            </a:r>
          </a:p>
          <a:p>
            <a:pPr marL="914400" lvl="1" indent="-457200">
              <a:lnSpc>
                <a:spcPct val="150000"/>
              </a:lnSpc>
              <a:buFont typeface="+mj-lt"/>
              <a:buAutoNum type="arabicPeriod"/>
            </a:pPr>
            <a:r>
              <a:rPr lang="en-US" altLang="zh-CN" sz="2000" b="1" dirty="0">
                <a:sym typeface="Wingdings" pitchFamily="2" charset="2"/>
              </a:rPr>
              <a:t>Graph computation  join-map-group-by</a:t>
            </a:r>
          </a:p>
          <a:p>
            <a:pPr marL="800100" lvl="1" indent="-342900">
              <a:lnSpc>
                <a:spcPct val="150000"/>
              </a:lnSpc>
              <a:buFont typeface="Arial" panose="020B0604020202020204" pitchFamily="34" charset="0"/>
              <a:buChar char="•"/>
            </a:pPr>
            <a:endParaRPr lang="en-US" altLang="zh-CN" sz="2000" dirty="0"/>
          </a:p>
        </p:txBody>
      </p:sp>
    </p:spTree>
    <p:extLst>
      <p:ext uri="{BB962C8B-B14F-4D97-AF65-F5344CB8AC3E}">
        <p14:creationId xmlns:p14="http://schemas.microsoft.com/office/powerpoint/2010/main" val="15194065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文本占位符 16">
            <a:extLst>
              <a:ext uri="{FF2B5EF4-FFF2-40B4-BE49-F238E27FC236}">
                <a16:creationId xmlns:a16="http://schemas.microsoft.com/office/drawing/2014/main" id="{8761C3AC-CA77-4992-82F4-A6C58C3CC02C}"/>
              </a:ext>
            </a:extLst>
          </p:cNvPr>
          <p:cNvSpPr>
            <a:spLocks noGrp="1"/>
          </p:cNvSpPr>
          <p:nvPr>
            <p:ph type="body" sz="quarter" idx="11"/>
          </p:nvPr>
        </p:nvSpPr>
        <p:spPr/>
        <p:txBody>
          <a:bodyPr/>
          <a:lstStyle/>
          <a:p>
            <a:r>
              <a:rPr lang="en-US" altLang="zh-CN" dirty="0"/>
              <a:t>Introduction</a:t>
            </a:r>
            <a:endParaRPr lang="zh-CN" altLang="en-US" dirty="0"/>
          </a:p>
        </p:txBody>
      </p:sp>
      <p:sp>
        <p:nvSpPr>
          <p:cNvPr id="19" name="文本框 18">
            <a:extLst>
              <a:ext uri="{FF2B5EF4-FFF2-40B4-BE49-F238E27FC236}">
                <a16:creationId xmlns:a16="http://schemas.microsoft.com/office/drawing/2014/main" id="{6430DDD6-E14E-486F-BE4E-BF41F3F37998}"/>
              </a:ext>
            </a:extLst>
          </p:cNvPr>
          <p:cNvSpPr txBox="1"/>
          <p:nvPr/>
        </p:nvSpPr>
        <p:spPr>
          <a:xfrm>
            <a:off x="330246" y="942197"/>
            <a:ext cx="7621057" cy="1974258"/>
          </a:xfrm>
          <a:prstGeom prst="rect">
            <a:avLst/>
          </a:prstGeom>
          <a:noFill/>
        </p:spPr>
        <p:txBody>
          <a:bodyPr wrap="square" rtlCol="0">
            <a:spAutoFit/>
          </a:bodyPr>
          <a:lstStyle/>
          <a:p>
            <a:pPr marL="342900" indent="-342900">
              <a:lnSpc>
                <a:spcPct val="150000"/>
              </a:lnSpc>
              <a:buFont typeface="Arial" panose="020B0604020202020204" pitchFamily="34" charset="0"/>
              <a:buChar char="•"/>
            </a:pPr>
            <a:r>
              <a:rPr lang="en-US" altLang="zh-CN" sz="2400" dirty="0"/>
              <a:t>Maybe </a:t>
            </a:r>
            <a:r>
              <a:rPr lang="en-US" altLang="zh-CN" sz="2400" b="1" dirty="0"/>
              <a:t>inefficient?</a:t>
            </a:r>
          </a:p>
          <a:p>
            <a:pPr marL="800100" lvl="1" indent="-342900">
              <a:lnSpc>
                <a:spcPct val="150000"/>
              </a:lnSpc>
              <a:buFont typeface="Arial" panose="020B0604020202020204" pitchFamily="34" charset="0"/>
              <a:buChar char="•"/>
            </a:pPr>
            <a:r>
              <a:rPr lang="en-US" altLang="zh-CN" sz="2000" dirty="0"/>
              <a:t>two points to optimize</a:t>
            </a:r>
          </a:p>
          <a:p>
            <a:pPr marL="457200" indent="-457200">
              <a:lnSpc>
                <a:spcPct val="150000"/>
              </a:lnSpc>
              <a:buFont typeface="+mj-lt"/>
              <a:buAutoNum type="arabicPeriod"/>
            </a:pPr>
            <a:r>
              <a:rPr lang="en-US" altLang="zh-CN" sz="2000" dirty="0"/>
              <a:t>how to encode </a:t>
            </a:r>
            <a:r>
              <a:rPr lang="en-US" altLang="zh-CN" sz="2000" b="1" dirty="0"/>
              <a:t>graphs</a:t>
            </a:r>
            <a:r>
              <a:rPr lang="en-US" altLang="zh-CN" sz="2000" dirty="0"/>
              <a:t> in </a:t>
            </a:r>
            <a:r>
              <a:rPr lang="en-US" altLang="zh-CN" sz="2000" b="1" dirty="0"/>
              <a:t>collections</a:t>
            </a:r>
            <a:r>
              <a:rPr lang="en-US" altLang="zh-CN" sz="2000" dirty="0"/>
              <a:t>?</a:t>
            </a:r>
          </a:p>
          <a:p>
            <a:pPr marL="457200" indent="-457200">
              <a:lnSpc>
                <a:spcPct val="150000"/>
              </a:lnSpc>
              <a:buFont typeface="+mj-lt"/>
              <a:buAutoNum type="arabicPeriod"/>
            </a:pPr>
            <a:r>
              <a:rPr lang="en-US" altLang="zh-CN" sz="2000" dirty="0"/>
              <a:t>how to translate </a:t>
            </a:r>
            <a:r>
              <a:rPr lang="en-US" altLang="zh-CN" sz="2000" b="1" dirty="0"/>
              <a:t>graph computing </a:t>
            </a:r>
            <a:r>
              <a:rPr lang="en-US" altLang="zh-CN" sz="2000" dirty="0"/>
              <a:t>to </a:t>
            </a:r>
            <a:r>
              <a:rPr lang="en-US" altLang="zh-CN" sz="2000" b="1" dirty="0"/>
              <a:t>dataflow operators</a:t>
            </a:r>
            <a:r>
              <a:rPr lang="en-US" altLang="zh-CN" sz="2000" dirty="0"/>
              <a:t>?</a:t>
            </a:r>
            <a:endParaRPr lang="zh-CN" altLang="en-US" sz="2000" dirty="0"/>
          </a:p>
        </p:txBody>
      </p:sp>
      <p:sp>
        <p:nvSpPr>
          <p:cNvPr id="4" name="文本框 3">
            <a:extLst>
              <a:ext uri="{FF2B5EF4-FFF2-40B4-BE49-F238E27FC236}">
                <a16:creationId xmlns:a16="http://schemas.microsoft.com/office/drawing/2014/main" id="{1F2F41C1-5121-4244-B542-6125CD744548}"/>
              </a:ext>
            </a:extLst>
          </p:cNvPr>
          <p:cNvSpPr txBox="1"/>
          <p:nvPr/>
        </p:nvSpPr>
        <p:spPr>
          <a:xfrm>
            <a:off x="330246" y="3216507"/>
            <a:ext cx="11077982" cy="1974258"/>
          </a:xfrm>
          <a:prstGeom prst="rect">
            <a:avLst/>
          </a:prstGeom>
          <a:noFill/>
        </p:spPr>
        <p:txBody>
          <a:bodyPr wrap="square" rtlCol="0">
            <a:spAutoFit/>
          </a:bodyPr>
          <a:lstStyle/>
          <a:p>
            <a:pPr marL="342900" indent="-342900">
              <a:lnSpc>
                <a:spcPct val="150000"/>
              </a:lnSpc>
              <a:buFont typeface="Arial" panose="020B0604020202020204" pitchFamily="34" charset="0"/>
              <a:buChar char="•"/>
            </a:pPr>
            <a:r>
              <a:rPr lang="en-US" altLang="zh-CN" sz="2400" b="1" dirty="0"/>
              <a:t>Can we recast optimization of graph computing to dataflow operation?</a:t>
            </a:r>
          </a:p>
          <a:p>
            <a:pPr marL="800100" lvl="1" indent="-342900">
              <a:lnSpc>
                <a:spcPct val="150000"/>
              </a:lnSpc>
              <a:buFont typeface="Arial" panose="020B0604020202020204" pitchFamily="34" charset="0"/>
              <a:buChar char="•"/>
            </a:pPr>
            <a:r>
              <a:rPr lang="en-US" altLang="zh-CN" sz="2000" dirty="0"/>
              <a:t>two points to optimize</a:t>
            </a:r>
          </a:p>
          <a:p>
            <a:pPr marL="457200" indent="-457200">
              <a:lnSpc>
                <a:spcPct val="150000"/>
              </a:lnSpc>
              <a:buFont typeface="+mj-lt"/>
              <a:buAutoNum type="arabicPeriod"/>
            </a:pPr>
            <a:r>
              <a:rPr lang="en-US" altLang="zh-CN" sz="2000" dirty="0"/>
              <a:t>Flexible </a:t>
            </a:r>
            <a:r>
              <a:rPr lang="en-US" altLang="zh-CN" sz="2000" b="1" dirty="0"/>
              <a:t>vertex-cut</a:t>
            </a:r>
            <a:r>
              <a:rPr lang="en-US" altLang="zh-CN" sz="2000" dirty="0"/>
              <a:t> partitioning </a:t>
            </a:r>
            <a:r>
              <a:rPr lang="en-US" altLang="zh-CN" sz="2000" dirty="0">
                <a:sym typeface="Wingdings" pitchFamily="2" charset="2"/>
              </a:rPr>
              <a:t> horizontally partitioned </a:t>
            </a:r>
            <a:r>
              <a:rPr lang="en-US" altLang="zh-CN" sz="2000" b="1" dirty="0">
                <a:sym typeface="Wingdings" pitchFamily="2" charset="2"/>
              </a:rPr>
              <a:t>collections</a:t>
            </a:r>
          </a:p>
          <a:p>
            <a:pPr marL="457200" indent="-457200">
              <a:lnSpc>
                <a:spcPct val="150000"/>
              </a:lnSpc>
              <a:buFont typeface="+mj-lt"/>
              <a:buAutoNum type="arabicPeriod"/>
            </a:pPr>
            <a:r>
              <a:rPr lang="en-US" altLang="zh-CN" sz="2000" dirty="0">
                <a:sym typeface="Wingdings" pitchFamily="2" charset="2"/>
              </a:rPr>
              <a:t>system optimization of graph processing  </a:t>
            </a:r>
            <a:r>
              <a:rPr lang="en-US" altLang="zh-CN" sz="2000" b="1" dirty="0">
                <a:sym typeface="Wingdings" pitchFamily="2" charset="2"/>
              </a:rPr>
              <a:t>join</a:t>
            </a:r>
            <a:r>
              <a:rPr lang="en-US" altLang="zh-CN" sz="2000" dirty="0">
                <a:sym typeface="Wingdings" pitchFamily="2" charset="2"/>
              </a:rPr>
              <a:t> optimization, …</a:t>
            </a:r>
            <a:endParaRPr lang="en-US" altLang="zh-CN" sz="2000" dirty="0"/>
          </a:p>
        </p:txBody>
      </p:sp>
    </p:spTree>
    <p:extLst>
      <p:ext uri="{BB962C8B-B14F-4D97-AF65-F5344CB8AC3E}">
        <p14:creationId xmlns:p14="http://schemas.microsoft.com/office/powerpoint/2010/main" val="29771799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文本占位符 16">
            <a:extLst>
              <a:ext uri="{FF2B5EF4-FFF2-40B4-BE49-F238E27FC236}">
                <a16:creationId xmlns:a16="http://schemas.microsoft.com/office/drawing/2014/main" id="{8761C3AC-CA77-4992-82F4-A6C58C3CC02C}"/>
              </a:ext>
            </a:extLst>
          </p:cNvPr>
          <p:cNvSpPr>
            <a:spLocks noGrp="1"/>
          </p:cNvSpPr>
          <p:nvPr>
            <p:ph type="body" sz="quarter" idx="11"/>
          </p:nvPr>
        </p:nvSpPr>
        <p:spPr/>
        <p:txBody>
          <a:bodyPr/>
          <a:lstStyle/>
          <a:p>
            <a:r>
              <a:rPr lang="en-US" altLang="zh-CN" dirty="0"/>
              <a:t>Introduction</a:t>
            </a:r>
            <a:endParaRPr lang="zh-CN" altLang="en-US" dirty="0"/>
          </a:p>
        </p:txBody>
      </p:sp>
      <p:sp>
        <p:nvSpPr>
          <p:cNvPr id="4" name="文本框 3">
            <a:extLst>
              <a:ext uri="{FF2B5EF4-FFF2-40B4-BE49-F238E27FC236}">
                <a16:creationId xmlns:a16="http://schemas.microsoft.com/office/drawing/2014/main" id="{3F445E51-34F0-A647-9304-1219A774BED7}"/>
              </a:ext>
            </a:extLst>
          </p:cNvPr>
          <p:cNvSpPr txBox="1"/>
          <p:nvPr/>
        </p:nvSpPr>
        <p:spPr>
          <a:xfrm>
            <a:off x="228646" y="1454742"/>
            <a:ext cx="11077982" cy="4282647"/>
          </a:xfrm>
          <a:prstGeom prst="rect">
            <a:avLst/>
          </a:prstGeom>
          <a:noFill/>
        </p:spPr>
        <p:txBody>
          <a:bodyPr wrap="square" rtlCol="0">
            <a:spAutoFit/>
          </a:bodyPr>
          <a:lstStyle/>
          <a:p>
            <a:pPr marL="342900" indent="-342900">
              <a:lnSpc>
                <a:spcPct val="150000"/>
              </a:lnSpc>
              <a:buFont typeface="Arial" panose="020B0604020202020204" pitchFamily="34" charset="0"/>
              <a:buChar char="•"/>
            </a:pPr>
            <a:r>
              <a:rPr lang="en-US" altLang="zh-CN" sz="2400" b="1" dirty="0"/>
              <a:t>What are the results?</a:t>
            </a:r>
          </a:p>
          <a:p>
            <a:pPr marL="800100" lvl="1" indent="-342900">
              <a:lnSpc>
                <a:spcPct val="150000"/>
              </a:lnSpc>
              <a:buFont typeface="Arial" panose="020B0604020202020204" pitchFamily="34" charset="0"/>
              <a:buChar char="•"/>
            </a:pPr>
            <a:r>
              <a:rPr lang="en-US" altLang="zh-CN" sz="2000" b="1" dirty="0"/>
              <a:t>compare GraphX against</a:t>
            </a:r>
          </a:p>
          <a:p>
            <a:pPr marL="1371600" lvl="2" indent="-457200">
              <a:lnSpc>
                <a:spcPct val="150000"/>
              </a:lnSpc>
              <a:buFont typeface="+mj-lt"/>
              <a:buAutoNum type="arabicPeriod"/>
            </a:pPr>
            <a:r>
              <a:rPr lang="en-US" altLang="zh-CN" sz="2000" dirty="0"/>
              <a:t>direct implementation of graph processing using dataflow operators</a:t>
            </a:r>
          </a:p>
          <a:p>
            <a:pPr marL="1371600" lvl="2" indent="-457200">
              <a:lnSpc>
                <a:spcPct val="150000"/>
              </a:lnSpc>
              <a:buFont typeface="+mj-lt"/>
              <a:buAutoNum type="arabicPeriod"/>
            </a:pPr>
            <a:r>
              <a:rPr lang="en-US" altLang="zh-CN" sz="2000" dirty="0"/>
              <a:t>specialized graph processing systems </a:t>
            </a:r>
          </a:p>
          <a:p>
            <a:pPr marL="800100" lvl="1" indent="-342900">
              <a:lnSpc>
                <a:spcPct val="150000"/>
              </a:lnSpc>
              <a:buFont typeface="Arial" panose="020B0604020202020204" pitchFamily="34" charset="0"/>
              <a:buChar char="•"/>
            </a:pPr>
            <a:r>
              <a:rPr lang="en-US" altLang="zh-CN" sz="2000" b="1" dirty="0"/>
              <a:t>with large-scale real-world graph</a:t>
            </a:r>
          </a:p>
          <a:p>
            <a:pPr marL="800100" lvl="1" indent="-342900">
              <a:lnSpc>
                <a:spcPct val="150000"/>
              </a:lnSpc>
              <a:buFont typeface="Arial" panose="020B0604020202020204" pitchFamily="34" charset="0"/>
              <a:buChar char="•"/>
            </a:pPr>
            <a:endParaRPr lang="en-US" altLang="zh-CN" sz="2000" b="1" dirty="0"/>
          </a:p>
          <a:p>
            <a:pPr marL="800100" lvl="1" indent="-342900">
              <a:lnSpc>
                <a:spcPct val="150000"/>
              </a:lnSpc>
              <a:buFont typeface="Arial" panose="020B0604020202020204" pitchFamily="34" charset="0"/>
              <a:buChar char="•"/>
            </a:pPr>
            <a:r>
              <a:rPr lang="en-US" altLang="zh-CN" sz="2000" dirty="0"/>
              <a:t>achieve performance parity with specialized graph processing systems </a:t>
            </a:r>
          </a:p>
          <a:p>
            <a:pPr marL="800100" lvl="1" indent="-342900">
              <a:lnSpc>
                <a:spcPct val="150000"/>
              </a:lnSpc>
              <a:buFont typeface="Arial" panose="020B0604020202020204" pitchFamily="34" charset="0"/>
              <a:buChar char="•"/>
            </a:pPr>
            <a:r>
              <a:rPr lang="en-US" altLang="zh-CN" sz="2000" dirty="0"/>
              <a:t>preserving the advantages of a general-purpose dataflow framework </a:t>
            </a:r>
          </a:p>
          <a:p>
            <a:pPr marL="800100" lvl="1" indent="-342900">
              <a:lnSpc>
                <a:spcPct val="150000"/>
              </a:lnSpc>
              <a:buFont typeface="Arial" panose="020B0604020202020204" pitchFamily="34" charset="0"/>
              <a:buChar char="•"/>
            </a:pPr>
            <a:endParaRPr lang="en-US" altLang="zh-CN" sz="2000" b="1" dirty="0"/>
          </a:p>
        </p:txBody>
      </p:sp>
    </p:spTree>
    <p:extLst>
      <p:ext uri="{BB962C8B-B14F-4D97-AF65-F5344CB8AC3E}">
        <p14:creationId xmlns:p14="http://schemas.microsoft.com/office/powerpoint/2010/main" val="16150654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 name="图片占位符 59" descr="图片包含 天空, 户外, 建筑物&#10;&#10;自动生成的说明">
            <a:extLst>
              <a:ext uri="{FF2B5EF4-FFF2-40B4-BE49-F238E27FC236}">
                <a16:creationId xmlns:a16="http://schemas.microsoft.com/office/drawing/2014/main" id="{80C2569C-3892-40D1-9264-F5FDDEF8C19F}"/>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t="28688" b="28688"/>
          <a:stretch>
            <a:fillRect/>
          </a:stretch>
        </p:blipFill>
        <p:spPr/>
      </p:pic>
      <p:sp>
        <p:nvSpPr>
          <p:cNvPr id="68" name="标题 67">
            <a:extLst>
              <a:ext uri="{FF2B5EF4-FFF2-40B4-BE49-F238E27FC236}">
                <a16:creationId xmlns:a16="http://schemas.microsoft.com/office/drawing/2014/main" id="{E5089217-EE99-4A8B-872E-52A90760B19F}"/>
              </a:ext>
            </a:extLst>
          </p:cNvPr>
          <p:cNvSpPr>
            <a:spLocks noGrp="1"/>
          </p:cNvSpPr>
          <p:nvPr>
            <p:ph type="title"/>
          </p:nvPr>
        </p:nvSpPr>
        <p:spPr>
          <a:xfrm>
            <a:off x="4654074" y="3047028"/>
            <a:ext cx="7094229" cy="775349"/>
          </a:xfrm>
        </p:spPr>
        <p:txBody>
          <a:bodyPr/>
          <a:lstStyle/>
          <a:p>
            <a:r>
              <a:rPr lang="en-US" altLang="zh-CN" dirty="0"/>
              <a:t>Background</a:t>
            </a:r>
            <a:endParaRPr lang="zh-CN" altLang="en-US" dirty="0"/>
          </a:p>
        </p:txBody>
      </p:sp>
      <p:grpSp>
        <p:nvGrpSpPr>
          <p:cNvPr id="2" name="组合 1">
            <a:extLst>
              <a:ext uri="{FF2B5EF4-FFF2-40B4-BE49-F238E27FC236}">
                <a16:creationId xmlns:a16="http://schemas.microsoft.com/office/drawing/2014/main" id="{B4CE5BB6-06BF-41FD-A1AC-622D2A987800}"/>
              </a:ext>
            </a:extLst>
          </p:cNvPr>
          <p:cNvGrpSpPr/>
          <p:nvPr/>
        </p:nvGrpSpPr>
        <p:grpSpPr>
          <a:xfrm>
            <a:off x="1048224" y="3047028"/>
            <a:ext cx="2895125" cy="3181080"/>
            <a:chOff x="1048225" y="3047028"/>
            <a:chExt cx="2862842" cy="3181080"/>
          </a:xfrm>
        </p:grpSpPr>
        <p:sp>
          <p:nvSpPr>
            <p:cNvPr id="5" name="矩形 4">
              <a:extLst>
                <a:ext uri="{FF2B5EF4-FFF2-40B4-BE49-F238E27FC236}">
                  <a16:creationId xmlns:a16="http://schemas.microsoft.com/office/drawing/2014/main" id="{C278869C-8A9B-484D-A8CD-A418D85E48F5}"/>
                </a:ext>
              </a:extLst>
            </p:cNvPr>
            <p:cNvSpPr/>
            <p:nvPr/>
          </p:nvSpPr>
          <p:spPr>
            <a:xfrm>
              <a:off x="1048225" y="3047028"/>
              <a:ext cx="2862842" cy="3180036"/>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3800" b="1" dirty="0">
                  <a:solidFill>
                    <a:schemeClr val="accent1"/>
                  </a:solidFill>
                </a:rPr>
                <a:t>02</a:t>
              </a:r>
              <a:endParaRPr lang="zh-CN" altLang="en-US" sz="13800" b="1" dirty="0">
                <a:solidFill>
                  <a:schemeClr val="accent1"/>
                </a:solidFill>
              </a:endParaRPr>
            </a:p>
          </p:txBody>
        </p:sp>
        <p:sp>
          <p:nvSpPr>
            <p:cNvPr id="6" name="矩形 5">
              <a:extLst>
                <a:ext uri="{FF2B5EF4-FFF2-40B4-BE49-F238E27FC236}">
                  <a16:creationId xmlns:a16="http://schemas.microsoft.com/office/drawing/2014/main" id="{0E2FC511-10FB-41EF-AC21-71C44EA04771}"/>
                </a:ext>
              </a:extLst>
            </p:cNvPr>
            <p:cNvSpPr/>
            <p:nvPr/>
          </p:nvSpPr>
          <p:spPr>
            <a:xfrm rot="16200000">
              <a:off x="2434933" y="4751974"/>
              <a:ext cx="90000" cy="2862268"/>
            </a:xfrm>
            <a:prstGeom prst="rect">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18897888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文本占位符 16">
            <a:extLst>
              <a:ext uri="{FF2B5EF4-FFF2-40B4-BE49-F238E27FC236}">
                <a16:creationId xmlns:a16="http://schemas.microsoft.com/office/drawing/2014/main" id="{8761C3AC-CA77-4992-82F4-A6C58C3CC02C}"/>
              </a:ext>
            </a:extLst>
          </p:cNvPr>
          <p:cNvSpPr>
            <a:spLocks noGrp="1"/>
          </p:cNvSpPr>
          <p:nvPr>
            <p:ph type="body" sz="quarter" idx="11"/>
          </p:nvPr>
        </p:nvSpPr>
        <p:spPr/>
        <p:txBody>
          <a:bodyPr/>
          <a:lstStyle/>
          <a:p>
            <a:r>
              <a:rPr lang="en-US" altLang="zh-CN" dirty="0"/>
              <a:t>Background</a:t>
            </a:r>
            <a:endParaRPr lang="zh-CN" altLang="en-US" dirty="0"/>
          </a:p>
        </p:txBody>
      </p:sp>
      <p:sp>
        <p:nvSpPr>
          <p:cNvPr id="5" name="文本框 4">
            <a:extLst>
              <a:ext uri="{FF2B5EF4-FFF2-40B4-BE49-F238E27FC236}">
                <a16:creationId xmlns:a16="http://schemas.microsoft.com/office/drawing/2014/main" id="{5098FB4E-1AB1-4C4E-BB53-249A3AD55121}"/>
              </a:ext>
            </a:extLst>
          </p:cNvPr>
          <p:cNvSpPr txBox="1"/>
          <p:nvPr/>
        </p:nvSpPr>
        <p:spPr>
          <a:xfrm>
            <a:off x="185103" y="1106488"/>
            <a:ext cx="5214211" cy="3682483"/>
          </a:xfrm>
          <a:prstGeom prst="rect">
            <a:avLst/>
          </a:prstGeom>
          <a:noFill/>
        </p:spPr>
        <p:txBody>
          <a:bodyPr wrap="square" rtlCol="0">
            <a:spAutoFit/>
          </a:bodyPr>
          <a:lstStyle/>
          <a:p>
            <a:pPr marL="342900" indent="-342900">
              <a:lnSpc>
                <a:spcPct val="150000"/>
              </a:lnSpc>
              <a:buFont typeface="Arial" panose="020B0604020202020204" pitchFamily="34" charset="0"/>
              <a:buChar char="•"/>
            </a:pPr>
            <a:r>
              <a:rPr lang="en-US" altLang="zh-CN" sz="2400" b="1" dirty="0"/>
              <a:t>The Graph-Parallel Execution</a:t>
            </a:r>
          </a:p>
          <a:p>
            <a:pPr marL="800100" lvl="1" indent="-342900">
              <a:lnSpc>
                <a:spcPct val="150000"/>
              </a:lnSpc>
              <a:buFont typeface="Arial" panose="020B0604020202020204" pitchFamily="34" charset="0"/>
              <a:buChar char="•"/>
            </a:pPr>
            <a:r>
              <a:rPr lang="en-US" altLang="zh-CN" sz="2400" dirty="0"/>
              <a:t>run on a vertex</a:t>
            </a:r>
          </a:p>
          <a:p>
            <a:pPr marL="800100" lvl="1" indent="-342900">
              <a:lnSpc>
                <a:spcPct val="150000"/>
              </a:lnSpc>
              <a:buFont typeface="Arial" panose="020B0604020202020204" pitchFamily="34" charset="0"/>
              <a:buChar char="•"/>
            </a:pPr>
            <a:r>
              <a:rPr lang="en-US" altLang="zh-CN" i="1" dirty="0"/>
              <a:t>iterative local transformations </a:t>
            </a:r>
            <a:endParaRPr lang="en-US" altLang="zh-CN" sz="2400" dirty="0"/>
          </a:p>
          <a:p>
            <a:pPr marL="800100" lvl="1" indent="-342900">
              <a:lnSpc>
                <a:spcPct val="150000"/>
              </a:lnSpc>
              <a:buFont typeface="Arial" panose="020B0604020202020204" pitchFamily="34" charset="0"/>
              <a:buChar char="•"/>
            </a:pPr>
            <a:r>
              <a:rPr lang="en-US" altLang="zh-CN" sz="2400" dirty="0"/>
              <a:t>concurrent execution</a:t>
            </a:r>
          </a:p>
          <a:p>
            <a:pPr marL="800100" lvl="1" indent="-342900">
              <a:lnSpc>
                <a:spcPct val="150000"/>
              </a:lnSpc>
              <a:buFont typeface="Arial" panose="020B0604020202020204" pitchFamily="34" charset="0"/>
              <a:buChar char="•"/>
            </a:pPr>
            <a:r>
              <a:rPr lang="en-US" altLang="zh-CN" sz="2400" dirty="0"/>
              <a:t>only for </a:t>
            </a:r>
            <a:r>
              <a:rPr lang="en-US" altLang="zh-CN" sz="2400" b="1" dirty="0"/>
              <a:t>static</a:t>
            </a:r>
            <a:r>
              <a:rPr lang="en-US" altLang="zh-CN" sz="2400" dirty="0"/>
              <a:t> neighborhood structure</a:t>
            </a:r>
          </a:p>
          <a:p>
            <a:pPr marL="342900" indent="-342900">
              <a:lnSpc>
                <a:spcPct val="150000"/>
              </a:lnSpc>
              <a:buFont typeface="Arial" panose="020B0604020202020204" pitchFamily="34" charset="0"/>
              <a:buChar char="•"/>
            </a:pPr>
            <a:endParaRPr lang="en-US" altLang="zh-CN" sz="2000" b="1" dirty="0"/>
          </a:p>
        </p:txBody>
      </p:sp>
      <p:pic>
        <p:nvPicPr>
          <p:cNvPr id="4" name="图片 3">
            <a:extLst>
              <a:ext uri="{FF2B5EF4-FFF2-40B4-BE49-F238E27FC236}">
                <a16:creationId xmlns:a16="http://schemas.microsoft.com/office/drawing/2014/main" id="{CC69DBCB-79D3-3B4C-B620-EF1F288656C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21428" y="1106488"/>
            <a:ext cx="5570349" cy="483464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6488471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文本占位符 16">
            <a:extLst>
              <a:ext uri="{FF2B5EF4-FFF2-40B4-BE49-F238E27FC236}">
                <a16:creationId xmlns:a16="http://schemas.microsoft.com/office/drawing/2014/main" id="{8761C3AC-CA77-4992-82F4-A6C58C3CC02C}"/>
              </a:ext>
            </a:extLst>
          </p:cNvPr>
          <p:cNvSpPr>
            <a:spLocks noGrp="1"/>
          </p:cNvSpPr>
          <p:nvPr>
            <p:ph type="body" sz="quarter" idx="11"/>
          </p:nvPr>
        </p:nvSpPr>
        <p:spPr/>
        <p:txBody>
          <a:bodyPr/>
          <a:lstStyle/>
          <a:p>
            <a:r>
              <a:rPr lang="en-US" altLang="zh-CN" dirty="0"/>
              <a:t>Background</a:t>
            </a:r>
            <a:endParaRPr lang="zh-CN" altLang="en-US" dirty="0"/>
          </a:p>
        </p:txBody>
      </p:sp>
      <p:sp>
        <p:nvSpPr>
          <p:cNvPr id="5" name="文本框 4">
            <a:extLst>
              <a:ext uri="{FF2B5EF4-FFF2-40B4-BE49-F238E27FC236}">
                <a16:creationId xmlns:a16="http://schemas.microsoft.com/office/drawing/2014/main" id="{5098FB4E-1AB1-4C4E-BB53-249A3AD55121}"/>
              </a:ext>
            </a:extLst>
          </p:cNvPr>
          <p:cNvSpPr txBox="1"/>
          <p:nvPr/>
        </p:nvSpPr>
        <p:spPr>
          <a:xfrm>
            <a:off x="170589" y="2282145"/>
            <a:ext cx="5214211" cy="3820982"/>
          </a:xfrm>
          <a:prstGeom prst="rect">
            <a:avLst/>
          </a:prstGeom>
          <a:noFill/>
        </p:spPr>
        <p:txBody>
          <a:bodyPr wrap="square" rtlCol="0">
            <a:spAutoFit/>
          </a:bodyPr>
          <a:lstStyle/>
          <a:p>
            <a:pPr marL="342900" indent="-342900">
              <a:lnSpc>
                <a:spcPct val="150000"/>
              </a:lnSpc>
              <a:buFont typeface="Arial" panose="020B0604020202020204" pitchFamily="34" charset="0"/>
              <a:buChar char="•"/>
            </a:pPr>
            <a:r>
              <a:rPr lang="en-US" altLang="zh-CN" sz="2400" b="1" dirty="0"/>
              <a:t>Optimization</a:t>
            </a:r>
          </a:p>
          <a:p>
            <a:pPr marL="342900" indent="-342900">
              <a:lnSpc>
                <a:spcPct val="150000"/>
              </a:lnSpc>
              <a:buFont typeface="Arial" panose="020B0604020202020204" pitchFamily="34" charset="0"/>
              <a:buChar char="•"/>
            </a:pPr>
            <a:r>
              <a:rPr lang="en-US" altLang="zh-CN" sz="2400" b="1" dirty="0"/>
              <a:t>The GAS decomposition</a:t>
            </a:r>
          </a:p>
          <a:p>
            <a:pPr marL="800100" lvl="1" indent="-342900">
              <a:lnSpc>
                <a:spcPct val="150000"/>
              </a:lnSpc>
              <a:buFont typeface="Arial" panose="020B0604020202020204" pitchFamily="34" charset="0"/>
              <a:buChar char="•"/>
            </a:pPr>
            <a:r>
              <a:rPr lang="en-US" altLang="zh-CN" sz="2400" dirty="0"/>
              <a:t>Gather Apply Scatter</a:t>
            </a:r>
          </a:p>
          <a:p>
            <a:pPr marL="800100" lvl="1" indent="-342900">
              <a:lnSpc>
                <a:spcPct val="150000"/>
              </a:lnSpc>
              <a:buFont typeface="Arial" panose="020B0604020202020204" pitchFamily="34" charset="0"/>
              <a:buChar char="•"/>
            </a:pPr>
            <a:r>
              <a:rPr lang="en-US" altLang="zh-CN" sz="2400" dirty="0"/>
              <a:t>pull-based model</a:t>
            </a:r>
          </a:p>
          <a:p>
            <a:pPr marL="800100" lvl="1" indent="-342900">
              <a:lnSpc>
                <a:spcPct val="150000"/>
              </a:lnSpc>
              <a:buFont typeface="Arial" panose="020B0604020202020204" pitchFamily="34" charset="0"/>
              <a:buChar char="•"/>
            </a:pPr>
            <a:r>
              <a:rPr lang="en-US" altLang="zh-CN" sz="2400" dirty="0"/>
              <a:t>reduced data movement, no unnecessary message sending</a:t>
            </a:r>
          </a:p>
          <a:p>
            <a:pPr marL="342900" indent="-342900">
              <a:lnSpc>
                <a:spcPct val="150000"/>
              </a:lnSpc>
              <a:buFont typeface="Arial" panose="020B0604020202020204" pitchFamily="34" charset="0"/>
              <a:buChar char="•"/>
            </a:pPr>
            <a:endParaRPr lang="en-US" altLang="zh-CN" sz="2000" b="1" dirty="0"/>
          </a:p>
        </p:txBody>
      </p:sp>
      <p:pic>
        <p:nvPicPr>
          <p:cNvPr id="3" name="图片 2">
            <a:extLst>
              <a:ext uri="{FF2B5EF4-FFF2-40B4-BE49-F238E27FC236}">
                <a16:creationId xmlns:a16="http://schemas.microsoft.com/office/drawing/2014/main" id="{85767E02-BA02-134E-B4CC-F4B7A669CC5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48040" y="1867490"/>
            <a:ext cx="6473371" cy="388402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5771307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文本占位符 16">
            <a:extLst>
              <a:ext uri="{FF2B5EF4-FFF2-40B4-BE49-F238E27FC236}">
                <a16:creationId xmlns:a16="http://schemas.microsoft.com/office/drawing/2014/main" id="{8761C3AC-CA77-4992-82F4-A6C58C3CC02C}"/>
              </a:ext>
            </a:extLst>
          </p:cNvPr>
          <p:cNvSpPr>
            <a:spLocks noGrp="1"/>
          </p:cNvSpPr>
          <p:nvPr>
            <p:ph type="body" sz="quarter" idx="11"/>
          </p:nvPr>
        </p:nvSpPr>
        <p:spPr/>
        <p:txBody>
          <a:bodyPr/>
          <a:lstStyle/>
          <a:p>
            <a:r>
              <a:rPr lang="en-US" altLang="zh-CN" dirty="0"/>
              <a:t>Background</a:t>
            </a:r>
            <a:endParaRPr lang="zh-CN" altLang="en-US" dirty="0"/>
          </a:p>
        </p:txBody>
      </p:sp>
      <p:sp>
        <p:nvSpPr>
          <p:cNvPr id="5" name="文本框 4">
            <a:extLst>
              <a:ext uri="{FF2B5EF4-FFF2-40B4-BE49-F238E27FC236}">
                <a16:creationId xmlns:a16="http://schemas.microsoft.com/office/drawing/2014/main" id="{5098FB4E-1AB1-4C4E-BB53-249A3AD55121}"/>
              </a:ext>
            </a:extLst>
          </p:cNvPr>
          <p:cNvSpPr txBox="1"/>
          <p:nvPr/>
        </p:nvSpPr>
        <p:spPr>
          <a:xfrm>
            <a:off x="185103" y="1106488"/>
            <a:ext cx="5910897" cy="4836645"/>
          </a:xfrm>
          <a:prstGeom prst="rect">
            <a:avLst/>
          </a:prstGeom>
          <a:noFill/>
        </p:spPr>
        <p:txBody>
          <a:bodyPr wrap="square" rtlCol="0">
            <a:spAutoFit/>
          </a:bodyPr>
          <a:lstStyle/>
          <a:p>
            <a:pPr marL="342900" indent="-342900">
              <a:lnSpc>
                <a:spcPct val="150000"/>
              </a:lnSpc>
              <a:buFont typeface="Arial" panose="020B0604020202020204" pitchFamily="34" charset="0"/>
              <a:buChar char="•"/>
            </a:pPr>
            <a:r>
              <a:rPr lang="en-US" altLang="zh-CN" sz="2400" b="1" dirty="0"/>
              <a:t>Distributed Dataflow Frameworks</a:t>
            </a:r>
          </a:p>
          <a:p>
            <a:pPr marL="800100" lvl="1" indent="-342900">
              <a:lnSpc>
                <a:spcPct val="150000"/>
              </a:lnSpc>
              <a:buFont typeface="Arial" panose="020B0604020202020204" pitchFamily="34" charset="0"/>
              <a:buChar char="•"/>
            </a:pPr>
            <a:r>
              <a:rPr lang="en-US" altLang="zh-CN" sz="2400" dirty="0"/>
              <a:t>MapReduce</a:t>
            </a:r>
          </a:p>
          <a:p>
            <a:pPr marL="1257300" lvl="2" indent="-342900">
              <a:lnSpc>
                <a:spcPct val="150000"/>
              </a:lnSpc>
              <a:buFont typeface="Arial" panose="020B0604020202020204" pitchFamily="34" charset="0"/>
              <a:buChar char="•"/>
            </a:pPr>
            <a:r>
              <a:rPr lang="en-US" altLang="zh-CN" sz="2000" dirty="0"/>
              <a:t>typed collections</a:t>
            </a:r>
          </a:p>
          <a:p>
            <a:pPr marL="1714500" lvl="3" indent="-342900">
              <a:lnSpc>
                <a:spcPct val="150000"/>
              </a:lnSpc>
              <a:buFont typeface="Arial" panose="020B0604020202020204" pitchFamily="34" charset="0"/>
              <a:buChar char="•"/>
            </a:pPr>
            <a:r>
              <a:rPr lang="en-US" altLang="zh-CN" sz="2000" dirty="0"/>
              <a:t>tabular</a:t>
            </a:r>
          </a:p>
          <a:p>
            <a:pPr marL="1714500" lvl="3" indent="-342900">
              <a:lnSpc>
                <a:spcPct val="150000"/>
              </a:lnSpc>
              <a:buFont typeface="Arial" panose="020B0604020202020204" pitchFamily="34" charset="0"/>
              <a:buChar char="•"/>
            </a:pPr>
            <a:r>
              <a:rPr lang="en-US" altLang="zh-CN" sz="2000" dirty="0"/>
              <a:t>unstructured</a:t>
            </a:r>
          </a:p>
          <a:p>
            <a:pPr marL="1257300" lvl="2" indent="-342900">
              <a:lnSpc>
                <a:spcPct val="150000"/>
              </a:lnSpc>
              <a:buFont typeface="Arial" panose="020B0604020202020204" pitchFamily="34" charset="0"/>
              <a:buChar char="•"/>
            </a:pPr>
            <a:r>
              <a:rPr lang="en-US" altLang="zh-CN" sz="2000" dirty="0"/>
              <a:t>coarse-grained data-parallel operators</a:t>
            </a:r>
          </a:p>
          <a:p>
            <a:pPr marL="1714500" lvl="3" indent="-342900">
              <a:lnSpc>
                <a:spcPct val="150000"/>
              </a:lnSpc>
              <a:buFont typeface="Arial" panose="020B0604020202020204" pitchFamily="34" charset="0"/>
              <a:buChar char="•"/>
            </a:pPr>
            <a:r>
              <a:rPr lang="en-US" altLang="zh-CN" sz="2000" dirty="0"/>
              <a:t>operate on collections</a:t>
            </a:r>
          </a:p>
          <a:p>
            <a:pPr marL="1714500" lvl="3" indent="-342900">
              <a:lnSpc>
                <a:spcPct val="150000"/>
              </a:lnSpc>
              <a:buFont typeface="Arial" panose="020B0604020202020204" pitchFamily="34" charset="0"/>
              <a:buChar char="•"/>
            </a:pPr>
            <a:r>
              <a:rPr lang="en-US" altLang="zh-CN" sz="2000" i="1" dirty="0"/>
              <a:t>map, group-by, join</a:t>
            </a:r>
          </a:p>
          <a:p>
            <a:pPr marL="1257300" lvl="2" indent="-342900">
              <a:lnSpc>
                <a:spcPct val="150000"/>
              </a:lnSpc>
              <a:buFont typeface="Arial" panose="020B0604020202020204" pitchFamily="34" charset="0"/>
              <a:buChar char="•"/>
            </a:pPr>
            <a:r>
              <a:rPr lang="en-US" altLang="zh-CN" sz="2000" b="1" i="1" dirty="0"/>
              <a:t>On</a:t>
            </a:r>
            <a:r>
              <a:rPr lang="zh-CN" altLang="en-US" sz="2000" b="1" i="1" dirty="0"/>
              <a:t> </a:t>
            </a:r>
            <a:r>
              <a:rPr lang="en-US" altLang="zh-CN" sz="2000" b="1" i="1" dirty="0"/>
              <a:t>disk</a:t>
            </a:r>
          </a:p>
          <a:p>
            <a:pPr marL="800100" lvl="1" indent="-342900">
              <a:lnSpc>
                <a:spcPct val="150000"/>
              </a:lnSpc>
              <a:buFont typeface="Arial" panose="020B0604020202020204" pitchFamily="34" charset="0"/>
              <a:buChar char="•"/>
            </a:pPr>
            <a:endParaRPr lang="en-US" altLang="zh-CN" sz="2000" dirty="0"/>
          </a:p>
        </p:txBody>
      </p:sp>
      <p:sp>
        <p:nvSpPr>
          <p:cNvPr id="6" name="文本框 5">
            <a:extLst>
              <a:ext uri="{FF2B5EF4-FFF2-40B4-BE49-F238E27FC236}">
                <a16:creationId xmlns:a16="http://schemas.microsoft.com/office/drawing/2014/main" id="{3A9BCB60-0256-AC44-B818-DF1033F57F21}"/>
              </a:ext>
            </a:extLst>
          </p:cNvPr>
          <p:cNvSpPr txBox="1"/>
          <p:nvPr/>
        </p:nvSpPr>
        <p:spPr>
          <a:xfrm>
            <a:off x="5689530" y="1106488"/>
            <a:ext cx="6317367" cy="3820982"/>
          </a:xfrm>
          <a:prstGeom prst="rect">
            <a:avLst/>
          </a:prstGeom>
          <a:noFill/>
        </p:spPr>
        <p:txBody>
          <a:bodyPr wrap="square" rtlCol="0">
            <a:spAutoFit/>
          </a:bodyPr>
          <a:lstStyle/>
          <a:p>
            <a:pPr marL="342900" indent="-342900">
              <a:lnSpc>
                <a:spcPct val="150000"/>
              </a:lnSpc>
              <a:buFont typeface="Arial" panose="020B0604020202020204" pitchFamily="34" charset="0"/>
              <a:buChar char="•"/>
            </a:pPr>
            <a:r>
              <a:rPr lang="en-US" altLang="zh-CN" sz="2400" b="1" dirty="0"/>
              <a:t>Why Spark?</a:t>
            </a:r>
          </a:p>
          <a:p>
            <a:pPr marL="800100" lvl="1" indent="-342900">
              <a:lnSpc>
                <a:spcPct val="150000"/>
              </a:lnSpc>
              <a:buFont typeface="Arial" panose="020B0604020202020204" pitchFamily="34" charset="0"/>
              <a:buChar char="•"/>
            </a:pPr>
            <a:r>
              <a:rPr lang="en-US" altLang="zh-CN" sz="2000" b="1" i="1" dirty="0"/>
              <a:t>RDD</a:t>
            </a:r>
          </a:p>
          <a:p>
            <a:pPr marL="1257300" lvl="2" indent="-342900">
              <a:lnSpc>
                <a:spcPct val="150000"/>
              </a:lnSpc>
              <a:buFont typeface="Arial" panose="020B0604020202020204" pitchFamily="34" charset="0"/>
              <a:buChar char="•"/>
            </a:pPr>
            <a:r>
              <a:rPr lang="en-US" altLang="zh-CN" sz="2000" i="1" dirty="0"/>
              <a:t>resilient distributed dataset</a:t>
            </a:r>
          </a:p>
          <a:p>
            <a:pPr marL="1257300" lvl="2" indent="-342900">
              <a:lnSpc>
                <a:spcPct val="150000"/>
              </a:lnSpc>
              <a:buFont typeface="Arial" panose="020B0604020202020204" pitchFamily="34" charset="0"/>
              <a:buChar char="•"/>
            </a:pPr>
            <a:r>
              <a:rPr lang="en-US" altLang="zh-CN" sz="2000" i="1" dirty="0"/>
              <a:t>in memory, not on local disk</a:t>
            </a:r>
          </a:p>
          <a:p>
            <a:pPr marL="800100" lvl="1" indent="-342900">
              <a:lnSpc>
                <a:spcPct val="150000"/>
              </a:lnSpc>
              <a:buFont typeface="Arial" panose="020B0604020202020204" pitchFamily="34" charset="0"/>
              <a:buChar char="•"/>
            </a:pPr>
            <a:r>
              <a:rPr lang="en-US" altLang="zh-CN" sz="2000" i="1" dirty="0"/>
              <a:t>RDDs permit user-defined data partitioning</a:t>
            </a:r>
          </a:p>
          <a:p>
            <a:pPr marL="1257300" lvl="2" indent="-342900">
              <a:lnSpc>
                <a:spcPct val="150000"/>
              </a:lnSpc>
              <a:buFont typeface="Arial" panose="020B0604020202020204" pitchFamily="34" charset="0"/>
              <a:buChar char="•"/>
            </a:pPr>
            <a:r>
              <a:rPr lang="en-US" altLang="zh-CN" sz="2000" i="1" dirty="0"/>
              <a:t>encoding partitioned graphs</a:t>
            </a:r>
          </a:p>
          <a:p>
            <a:pPr marL="1257300" lvl="2" indent="-342900">
              <a:lnSpc>
                <a:spcPct val="150000"/>
              </a:lnSpc>
              <a:buFont typeface="Arial" panose="020B0604020202020204" pitchFamily="34" charset="0"/>
              <a:buChar char="•"/>
            </a:pPr>
            <a:endParaRPr lang="en-US" altLang="zh-CN" sz="2000" i="1" dirty="0"/>
          </a:p>
          <a:p>
            <a:pPr marL="800100" lvl="1" indent="-342900">
              <a:lnSpc>
                <a:spcPct val="150000"/>
              </a:lnSpc>
              <a:buFont typeface="Arial" panose="020B0604020202020204" pitchFamily="34" charset="0"/>
              <a:buChar char="•"/>
            </a:pPr>
            <a:endParaRPr lang="en-US" altLang="zh-CN" sz="2000" dirty="0"/>
          </a:p>
        </p:txBody>
      </p:sp>
    </p:spTree>
    <p:extLst>
      <p:ext uri="{BB962C8B-B14F-4D97-AF65-F5344CB8AC3E}">
        <p14:creationId xmlns:p14="http://schemas.microsoft.com/office/powerpoint/2010/main" val="31060093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 name="图片占位符 59" descr="图片包含 天空, 户外, 建筑物&#10;&#10;自动生成的说明">
            <a:extLst>
              <a:ext uri="{FF2B5EF4-FFF2-40B4-BE49-F238E27FC236}">
                <a16:creationId xmlns:a16="http://schemas.microsoft.com/office/drawing/2014/main" id="{80C2569C-3892-40D1-9264-F5FDDEF8C19F}"/>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t="28688" b="28688"/>
          <a:stretch>
            <a:fillRect/>
          </a:stretch>
        </p:blipFill>
        <p:spPr/>
      </p:pic>
      <p:sp>
        <p:nvSpPr>
          <p:cNvPr id="68" name="标题 67">
            <a:extLst>
              <a:ext uri="{FF2B5EF4-FFF2-40B4-BE49-F238E27FC236}">
                <a16:creationId xmlns:a16="http://schemas.microsoft.com/office/drawing/2014/main" id="{E5089217-EE99-4A8B-872E-52A90760B19F}"/>
              </a:ext>
            </a:extLst>
          </p:cNvPr>
          <p:cNvSpPr>
            <a:spLocks noGrp="1"/>
          </p:cNvSpPr>
          <p:nvPr>
            <p:ph type="title"/>
          </p:nvPr>
        </p:nvSpPr>
        <p:spPr>
          <a:xfrm>
            <a:off x="4654074" y="3047028"/>
            <a:ext cx="7094229" cy="775349"/>
          </a:xfrm>
        </p:spPr>
        <p:txBody>
          <a:bodyPr/>
          <a:lstStyle/>
          <a:p>
            <a:r>
              <a:rPr lang="en-US" altLang="zh-CN" dirty="0"/>
              <a:t>Programming Model</a:t>
            </a:r>
            <a:endParaRPr lang="zh-CN" altLang="en-US" dirty="0"/>
          </a:p>
        </p:txBody>
      </p:sp>
      <p:grpSp>
        <p:nvGrpSpPr>
          <p:cNvPr id="2" name="组合 1">
            <a:extLst>
              <a:ext uri="{FF2B5EF4-FFF2-40B4-BE49-F238E27FC236}">
                <a16:creationId xmlns:a16="http://schemas.microsoft.com/office/drawing/2014/main" id="{B4CE5BB6-06BF-41FD-A1AC-622D2A987800}"/>
              </a:ext>
            </a:extLst>
          </p:cNvPr>
          <p:cNvGrpSpPr/>
          <p:nvPr/>
        </p:nvGrpSpPr>
        <p:grpSpPr>
          <a:xfrm>
            <a:off x="1048224" y="3047028"/>
            <a:ext cx="2895125" cy="3181080"/>
            <a:chOff x="1048225" y="3047028"/>
            <a:chExt cx="2862842" cy="3181080"/>
          </a:xfrm>
        </p:grpSpPr>
        <p:sp>
          <p:nvSpPr>
            <p:cNvPr id="5" name="矩形 4">
              <a:extLst>
                <a:ext uri="{FF2B5EF4-FFF2-40B4-BE49-F238E27FC236}">
                  <a16:creationId xmlns:a16="http://schemas.microsoft.com/office/drawing/2014/main" id="{C278869C-8A9B-484D-A8CD-A418D85E48F5}"/>
                </a:ext>
              </a:extLst>
            </p:cNvPr>
            <p:cNvSpPr/>
            <p:nvPr/>
          </p:nvSpPr>
          <p:spPr>
            <a:xfrm>
              <a:off x="1048225" y="3047028"/>
              <a:ext cx="2862842" cy="3180036"/>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3800" b="1" dirty="0">
                  <a:solidFill>
                    <a:schemeClr val="accent1"/>
                  </a:solidFill>
                </a:rPr>
                <a:t>03</a:t>
              </a:r>
              <a:endParaRPr lang="zh-CN" altLang="en-US" sz="13800" b="1" dirty="0">
                <a:solidFill>
                  <a:schemeClr val="accent1"/>
                </a:solidFill>
              </a:endParaRPr>
            </a:p>
          </p:txBody>
        </p:sp>
        <p:sp>
          <p:nvSpPr>
            <p:cNvPr id="6" name="矩形 5">
              <a:extLst>
                <a:ext uri="{FF2B5EF4-FFF2-40B4-BE49-F238E27FC236}">
                  <a16:creationId xmlns:a16="http://schemas.microsoft.com/office/drawing/2014/main" id="{0E2FC511-10FB-41EF-AC21-71C44EA04771}"/>
                </a:ext>
              </a:extLst>
            </p:cNvPr>
            <p:cNvSpPr/>
            <p:nvPr/>
          </p:nvSpPr>
          <p:spPr>
            <a:xfrm rot="16200000">
              <a:off x="2434933" y="4751974"/>
              <a:ext cx="90000" cy="2862268"/>
            </a:xfrm>
            <a:prstGeom prst="rect">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10761127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文本占位符 16">
            <a:extLst>
              <a:ext uri="{FF2B5EF4-FFF2-40B4-BE49-F238E27FC236}">
                <a16:creationId xmlns:a16="http://schemas.microsoft.com/office/drawing/2014/main" id="{8761C3AC-CA77-4992-82F4-A6C58C3CC02C}"/>
              </a:ext>
            </a:extLst>
          </p:cNvPr>
          <p:cNvSpPr>
            <a:spLocks noGrp="1"/>
          </p:cNvSpPr>
          <p:nvPr>
            <p:ph type="body" sz="quarter" idx="11"/>
          </p:nvPr>
        </p:nvSpPr>
        <p:spPr/>
        <p:txBody>
          <a:bodyPr/>
          <a:lstStyle/>
          <a:p>
            <a:r>
              <a:rPr lang="en-US" altLang="zh-CN" dirty="0"/>
              <a:t>The GraphX Programming Model</a:t>
            </a:r>
            <a:endParaRPr lang="zh-CN" altLang="en-US" dirty="0"/>
          </a:p>
        </p:txBody>
      </p:sp>
      <p:sp>
        <p:nvSpPr>
          <p:cNvPr id="5" name="文本框 4">
            <a:extLst>
              <a:ext uri="{FF2B5EF4-FFF2-40B4-BE49-F238E27FC236}">
                <a16:creationId xmlns:a16="http://schemas.microsoft.com/office/drawing/2014/main" id="{5098FB4E-1AB1-4C4E-BB53-249A3AD55121}"/>
              </a:ext>
            </a:extLst>
          </p:cNvPr>
          <p:cNvSpPr txBox="1"/>
          <p:nvPr/>
        </p:nvSpPr>
        <p:spPr>
          <a:xfrm>
            <a:off x="185103" y="1106488"/>
            <a:ext cx="5504427" cy="1974258"/>
          </a:xfrm>
          <a:prstGeom prst="rect">
            <a:avLst/>
          </a:prstGeom>
          <a:noFill/>
        </p:spPr>
        <p:txBody>
          <a:bodyPr wrap="square" rtlCol="0">
            <a:spAutoFit/>
          </a:bodyPr>
          <a:lstStyle/>
          <a:p>
            <a:pPr marL="342900" indent="-342900">
              <a:lnSpc>
                <a:spcPct val="150000"/>
              </a:lnSpc>
              <a:buFont typeface="Arial" panose="020B0604020202020204" pitchFamily="34" charset="0"/>
              <a:buChar char="•"/>
            </a:pPr>
            <a:r>
              <a:rPr lang="en-US" altLang="zh-CN" sz="2400" b="1" dirty="0"/>
              <a:t>Graphs </a:t>
            </a:r>
            <a:r>
              <a:rPr lang="en-US" altLang="zh-CN" sz="2400" b="1" dirty="0">
                <a:sym typeface="Wingdings" pitchFamily="2" charset="2"/>
              </a:rPr>
              <a:t> Collections</a:t>
            </a:r>
          </a:p>
          <a:p>
            <a:pPr marL="800100" lvl="1" indent="-342900">
              <a:lnSpc>
                <a:spcPct val="150000"/>
              </a:lnSpc>
              <a:buFont typeface="Arial" panose="020B0604020202020204" pitchFamily="34" charset="0"/>
              <a:buChar char="•"/>
            </a:pPr>
            <a:r>
              <a:rPr lang="en-US" altLang="zh-CN" sz="2000" i="1" dirty="0"/>
              <a:t>G=(V,E) </a:t>
            </a:r>
            <a:r>
              <a:rPr lang="en-US" altLang="zh-CN" sz="2000" i="1" dirty="0">
                <a:sym typeface="Wingdings" pitchFamily="2" charset="2"/>
              </a:rPr>
              <a:t></a:t>
            </a:r>
          </a:p>
          <a:p>
            <a:pPr marL="800100" lvl="1" indent="-342900">
              <a:lnSpc>
                <a:spcPct val="150000"/>
              </a:lnSpc>
              <a:buFont typeface="Arial" panose="020B0604020202020204" pitchFamily="34" charset="0"/>
              <a:buChar char="•"/>
            </a:pPr>
            <a:r>
              <a:rPr lang="en-US" altLang="zh-CN" sz="2000" i="1" dirty="0">
                <a:sym typeface="Wingdings" pitchFamily="2" charset="2"/>
              </a:rPr>
              <a:t>vertex collection + edge collection</a:t>
            </a:r>
            <a:endParaRPr lang="en-US" altLang="zh-CN" sz="2000" i="1" dirty="0"/>
          </a:p>
          <a:p>
            <a:pPr marL="800100" lvl="1" indent="-342900">
              <a:lnSpc>
                <a:spcPct val="150000"/>
              </a:lnSpc>
              <a:buFont typeface="Arial" panose="020B0604020202020204" pitchFamily="34" charset="0"/>
              <a:buChar char="•"/>
            </a:pPr>
            <a:endParaRPr lang="en-US" altLang="zh-CN" sz="2000" dirty="0"/>
          </a:p>
        </p:txBody>
      </p:sp>
      <p:sp>
        <p:nvSpPr>
          <p:cNvPr id="7" name="文本框 6">
            <a:extLst>
              <a:ext uri="{FF2B5EF4-FFF2-40B4-BE49-F238E27FC236}">
                <a16:creationId xmlns:a16="http://schemas.microsoft.com/office/drawing/2014/main" id="{573170AC-441B-084B-B9BA-00242427D503}"/>
              </a:ext>
            </a:extLst>
          </p:cNvPr>
          <p:cNvSpPr txBox="1"/>
          <p:nvPr/>
        </p:nvSpPr>
        <p:spPr>
          <a:xfrm>
            <a:off x="0" y="3290562"/>
            <a:ext cx="10961939" cy="3359253"/>
          </a:xfrm>
          <a:prstGeom prst="rect">
            <a:avLst/>
          </a:prstGeom>
          <a:noFill/>
        </p:spPr>
        <p:txBody>
          <a:bodyPr wrap="square" rtlCol="0">
            <a:spAutoFit/>
          </a:bodyPr>
          <a:lstStyle/>
          <a:p>
            <a:pPr marL="342900" indent="-342900">
              <a:lnSpc>
                <a:spcPct val="150000"/>
              </a:lnSpc>
              <a:buFont typeface="Arial" panose="020B0604020202020204" pitchFamily="34" charset="0"/>
              <a:buChar char="•"/>
            </a:pPr>
            <a:r>
              <a:rPr lang="en-US" altLang="zh-CN" sz="2400" b="1" dirty="0"/>
              <a:t>Graph Computation </a:t>
            </a:r>
            <a:r>
              <a:rPr lang="en-US" altLang="zh-CN" sz="2400" b="1" dirty="0">
                <a:sym typeface="Wingdings" pitchFamily="2" charset="2"/>
              </a:rPr>
              <a:t> Dataflow operators</a:t>
            </a:r>
          </a:p>
          <a:p>
            <a:pPr marL="800100" lvl="1" indent="-342900">
              <a:lnSpc>
                <a:spcPct val="150000"/>
              </a:lnSpc>
              <a:buFont typeface="Arial" panose="020B0604020202020204" pitchFamily="34" charset="0"/>
              <a:buChar char="•"/>
            </a:pPr>
            <a:r>
              <a:rPr lang="en-US" altLang="zh-CN" sz="2000" i="1" dirty="0">
                <a:sym typeface="Wingdings" pitchFamily="2" charset="2"/>
              </a:rPr>
              <a:t>(vertex collection) </a:t>
            </a:r>
            <a:r>
              <a:rPr lang="en-US" altLang="zh-CN" sz="2000" b="1" i="1" dirty="0">
                <a:sym typeface="Wingdings" pitchFamily="2" charset="2"/>
              </a:rPr>
              <a:t>join</a:t>
            </a:r>
            <a:r>
              <a:rPr lang="en-US" altLang="zh-CN" sz="2000" i="1" dirty="0">
                <a:sym typeface="Wingdings" pitchFamily="2" charset="2"/>
              </a:rPr>
              <a:t> (edge collection)  </a:t>
            </a:r>
            <a:r>
              <a:rPr lang="en-US" altLang="zh-CN" sz="2000" b="1" i="1" dirty="0">
                <a:sym typeface="Wingdings" pitchFamily="2" charset="2"/>
              </a:rPr>
              <a:t>triplets</a:t>
            </a:r>
          </a:p>
          <a:p>
            <a:pPr marL="1257300" lvl="2" indent="-342900">
              <a:lnSpc>
                <a:spcPct val="150000"/>
              </a:lnSpc>
              <a:buFont typeface="Arial" panose="020B0604020202020204" pitchFamily="34" charset="0"/>
              <a:buChar char="•"/>
            </a:pPr>
            <a:r>
              <a:rPr lang="en-US" altLang="zh-CN" sz="2000" dirty="0">
                <a:sym typeface="Wingdings" pitchFamily="2" charset="2"/>
              </a:rPr>
              <a:t>get </a:t>
            </a:r>
            <a:r>
              <a:rPr lang="en-US" altLang="zh-CN" sz="2000" dirty="0" err="1">
                <a:sym typeface="Wingdings" pitchFamily="2" charset="2"/>
              </a:rPr>
              <a:t>vertex+edge</a:t>
            </a:r>
            <a:r>
              <a:rPr lang="en-US" altLang="zh-CN" sz="2000" dirty="0">
                <a:sym typeface="Wingdings" pitchFamily="2" charset="2"/>
              </a:rPr>
              <a:t> properties </a:t>
            </a:r>
          </a:p>
          <a:p>
            <a:pPr marL="800100" lvl="1" indent="-342900">
              <a:lnSpc>
                <a:spcPct val="150000"/>
              </a:lnSpc>
              <a:buFont typeface="Arial" panose="020B0604020202020204" pitchFamily="34" charset="0"/>
              <a:buChar char="•"/>
            </a:pPr>
            <a:r>
              <a:rPr lang="en-US" altLang="zh-CN" sz="2000" b="1" i="1" dirty="0" err="1">
                <a:sym typeface="Wingdings" pitchFamily="2" charset="2"/>
              </a:rPr>
              <a:t>group_by</a:t>
            </a:r>
            <a:r>
              <a:rPr lang="en-US" altLang="zh-CN" sz="2000" i="1" dirty="0">
                <a:sym typeface="Wingdings" pitchFamily="2" charset="2"/>
              </a:rPr>
              <a:t>(triplets, </a:t>
            </a:r>
            <a:r>
              <a:rPr lang="en-US" altLang="zh-CN" sz="2000" i="1" dirty="0" err="1">
                <a:sym typeface="Wingdings" pitchFamily="2" charset="2"/>
              </a:rPr>
              <a:t>dstId</a:t>
            </a:r>
            <a:r>
              <a:rPr lang="en-US" altLang="zh-CN" sz="2000" i="1" dirty="0">
                <a:sym typeface="Wingdings" pitchFamily="2" charset="2"/>
              </a:rPr>
              <a:t>)  </a:t>
            </a:r>
            <a:r>
              <a:rPr lang="en-US" altLang="zh-CN" sz="2000" b="1" i="1" dirty="0">
                <a:sym typeface="Wingdings" pitchFamily="2" charset="2"/>
              </a:rPr>
              <a:t>PageRank</a:t>
            </a:r>
          </a:p>
          <a:p>
            <a:pPr marL="1257300" lvl="2" indent="-342900">
              <a:lnSpc>
                <a:spcPct val="150000"/>
              </a:lnSpc>
              <a:buFont typeface="Arial" panose="020B0604020202020204" pitchFamily="34" charset="0"/>
              <a:buChar char="•"/>
            </a:pPr>
            <a:r>
              <a:rPr lang="en-US" altLang="zh-CN" sz="2000" dirty="0">
                <a:sym typeface="Wingdings" pitchFamily="2" charset="2"/>
              </a:rPr>
              <a:t>get sum of properties</a:t>
            </a:r>
          </a:p>
          <a:p>
            <a:pPr marL="800100" lvl="1" indent="-342900">
              <a:lnSpc>
                <a:spcPct val="150000"/>
              </a:lnSpc>
              <a:buFont typeface="Arial" panose="020B0604020202020204" pitchFamily="34" charset="0"/>
              <a:buChar char="•"/>
            </a:pPr>
            <a:r>
              <a:rPr lang="en-US" altLang="zh-CN" sz="2000" i="1" dirty="0">
                <a:sym typeface="Wingdings" pitchFamily="2" charset="2"/>
              </a:rPr>
              <a:t>How to implement </a:t>
            </a:r>
            <a:r>
              <a:rPr lang="en-US" altLang="zh-CN" sz="2000" b="1" i="1" dirty="0">
                <a:sym typeface="Wingdings" pitchFamily="2" charset="2"/>
              </a:rPr>
              <a:t>efficiently</a:t>
            </a:r>
            <a:r>
              <a:rPr lang="en-US" altLang="zh-CN" sz="2000" i="1" dirty="0">
                <a:sym typeface="Wingdings" pitchFamily="2" charset="2"/>
              </a:rPr>
              <a:t>? See Next Part</a:t>
            </a:r>
            <a:endParaRPr lang="en-US" altLang="zh-CN" sz="2000" i="1" dirty="0"/>
          </a:p>
          <a:p>
            <a:pPr marL="800100" lvl="1" indent="-342900">
              <a:lnSpc>
                <a:spcPct val="150000"/>
              </a:lnSpc>
              <a:buFont typeface="Arial" panose="020B0604020202020204" pitchFamily="34" charset="0"/>
              <a:buChar char="•"/>
            </a:pPr>
            <a:endParaRPr lang="en-US" altLang="zh-CN" sz="2000" dirty="0"/>
          </a:p>
        </p:txBody>
      </p:sp>
      <p:pic>
        <p:nvPicPr>
          <p:cNvPr id="3" name="图片 2">
            <a:extLst>
              <a:ext uri="{FF2B5EF4-FFF2-40B4-BE49-F238E27FC236}">
                <a16:creationId xmlns:a16="http://schemas.microsoft.com/office/drawing/2014/main" id="{5DDA3F18-5F49-1845-BA78-CD6E9451A4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72163" y="861597"/>
            <a:ext cx="5234733" cy="273557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2" name="图片 11">
            <a:extLst>
              <a:ext uri="{FF2B5EF4-FFF2-40B4-BE49-F238E27FC236}">
                <a16:creationId xmlns:a16="http://schemas.microsoft.com/office/drawing/2014/main" id="{85E856F7-8952-7043-AA50-4976A52B6C3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72163" y="3725050"/>
            <a:ext cx="5338321" cy="254978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4230269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文本占位符 16">
            <a:extLst>
              <a:ext uri="{FF2B5EF4-FFF2-40B4-BE49-F238E27FC236}">
                <a16:creationId xmlns:a16="http://schemas.microsoft.com/office/drawing/2014/main" id="{8761C3AC-CA77-4992-82F4-A6C58C3CC02C}"/>
              </a:ext>
            </a:extLst>
          </p:cNvPr>
          <p:cNvSpPr>
            <a:spLocks noGrp="1"/>
          </p:cNvSpPr>
          <p:nvPr>
            <p:ph type="body" sz="quarter" idx="11"/>
          </p:nvPr>
        </p:nvSpPr>
        <p:spPr/>
        <p:txBody>
          <a:bodyPr/>
          <a:lstStyle/>
          <a:p>
            <a:r>
              <a:rPr lang="en-US" altLang="zh-CN" dirty="0"/>
              <a:t>The GraphX Programming Model</a:t>
            </a:r>
            <a:endParaRPr lang="zh-CN" altLang="en-US" dirty="0"/>
          </a:p>
        </p:txBody>
      </p:sp>
      <p:sp>
        <p:nvSpPr>
          <p:cNvPr id="5" name="文本框 4">
            <a:extLst>
              <a:ext uri="{FF2B5EF4-FFF2-40B4-BE49-F238E27FC236}">
                <a16:creationId xmlns:a16="http://schemas.microsoft.com/office/drawing/2014/main" id="{5098FB4E-1AB1-4C4E-BB53-249A3AD55121}"/>
              </a:ext>
            </a:extLst>
          </p:cNvPr>
          <p:cNvSpPr txBox="1"/>
          <p:nvPr/>
        </p:nvSpPr>
        <p:spPr>
          <a:xfrm>
            <a:off x="0" y="1749372"/>
            <a:ext cx="5504427" cy="3820918"/>
          </a:xfrm>
          <a:prstGeom prst="rect">
            <a:avLst/>
          </a:prstGeom>
          <a:noFill/>
        </p:spPr>
        <p:txBody>
          <a:bodyPr wrap="square" rtlCol="0">
            <a:spAutoFit/>
          </a:bodyPr>
          <a:lstStyle/>
          <a:p>
            <a:pPr marL="342900" indent="-342900">
              <a:lnSpc>
                <a:spcPct val="150000"/>
              </a:lnSpc>
              <a:buFont typeface="Arial" panose="020B0604020202020204" pitchFamily="34" charset="0"/>
              <a:buChar char="•"/>
            </a:pPr>
            <a:r>
              <a:rPr lang="en-US" altLang="zh-CN" sz="2400" b="1" i="1" dirty="0"/>
              <a:t>GraphX Operators</a:t>
            </a:r>
          </a:p>
          <a:p>
            <a:pPr marL="800100" lvl="1" indent="-342900">
              <a:lnSpc>
                <a:spcPct val="150000"/>
              </a:lnSpc>
              <a:buFont typeface="Arial" panose="020B0604020202020204" pitchFamily="34" charset="0"/>
              <a:buChar char="•"/>
            </a:pPr>
            <a:r>
              <a:rPr lang="en-US" altLang="zh-CN" sz="2000" i="1" dirty="0"/>
              <a:t>Graph, vertices, edges, triplets</a:t>
            </a:r>
          </a:p>
          <a:p>
            <a:pPr marL="800100" lvl="1" indent="-342900">
              <a:lnSpc>
                <a:spcPct val="150000"/>
              </a:lnSpc>
              <a:buFont typeface="Arial" panose="020B0604020202020204" pitchFamily="34" charset="0"/>
              <a:buChar char="•"/>
            </a:pPr>
            <a:r>
              <a:rPr lang="en-US" altLang="zh-CN" sz="2000" b="1" i="1" dirty="0" err="1"/>
              <a:t>mrTriplets</a:t>
            </a:r>
            <a:endParaRPr lang="en-US" altLang="zh-CN" sz="2000" b="1" i="1" dirty="0"/>
          </a:p>
          <a:p>
            <a:pPr marL="1371600" lvl="2" indent="-457200">
              <a:lnSpc>
                <a:spcPct val="150000"/>
              </a:lnSpc>
              <a:buFont typeface="+mj-lt"/>
              <a:buAutoNum type="arabicPeriod"/>
            </a:pPr>
            <a:r>
              <a:rPr lang="en-US" altLang="zh-CN" sz="2000" i="1" dirty="0"/>
              <a:t>map(triplets)</a:t>
            </a:r>
          </a:p>
          <a:p>
            <a:pPr marL="1371600" lvl="2" indent="-457200">
              <a:lnSpc>
                <a:spcPct val="150000"/>
              </a:lnSpc>
              <a:buFont typeface="+mj-lt"/>
              <a:buAutoNum type="arabicPeriod"/>
            </a:pPr>
            <a:r>
              <a:rPr lang="en-US" altLang="zh-CN" sz="2000" i="1" dirty="0" err="1"/>
              <a:t>group_by</a:t>
            </a:r>
            <a:r>
              <a:rPr lang="en-US" altLang="zh-CN" sz="2000" i="1" dirty="0"/>
              <a:t>(triplets, </a:t>
            </a:r>
            <a:r>
              <a:rPr lang="en-US" altLang="zh-CN" sz="2000" i="1" dirty="0" err="1"/>
              <a:t>dstId</a:t>
            </a:r>
            <a:r>
              <a:rPr lang="en-US" altLang="zh-CN" sz="2000" i="1" dirty="0"/>
              <a:t>)</a:t>
            </a:r>
          </a:p>
          <a:p>
            <a:pPr marL="914400" lvl="1" indent="-457200">
              <a:lnSpc>
                <a:spcPct val="150000"/>
              </a:lnSpc>
              <a:buFont typeface="Arial" panose="020B0604020202020204" pitchFamily="34" charset="0"/>
              <a:buChar char="•"/>
            </a:pPr>
            <a:r>
              <a:rPr lang="en-US" altLang="zh-CN" sz="2000" i="1" dirty="0" err="1"/>
              <a:t>mapV,mapE</a:t>
            </a:r>
            <a:endParaRPr lang="en-US" altLang="zh-CN" sz="2000" i="1" dirty="0"/>
          </a:p>
          <a:p>
            <a:pPr marL="457200" indent="-457200">
              <a:lnSpc>
                <a:spcPct val="150000"/>
              </a:lnSpc>
              <a:buFont typeface="Arial" panose="020B0604020202020204" pitchFamily="34" charset="0"/>
              <a:buChar char="•"/>
            </a:pPr>
            <a:r>
              <a:rPr lang="en-US" altLang="zh-CN" sz="2000" i="1" dirty="0"/>
              <a:t>Example: </a:t>
            </a:r>
            <a:r>
              <a:rPr lang="en-US" altLang="zh-CN" sz="2000" b="1" i="1" dirty="0"/>
              <a:t>older followers for each user</a:t>
            </a:r>
          </a:p>
          <a:p>
            <a:pPr marL="800100" lvl="1" indent="-342900">
              <a:lnSpc>
                <a:spcPct val="150000"/>
              </a:lnSpc>
              <a:buFont typeface="Arial" panose="020B0604020202020204" pitchFamily="34" charset="0"/>
              <a:buChar char="•"/>
            </a:pPr>
            <a:endParaRPr lang="en-US" altLang="zh-CN" sz="2000" dirty="0"/>
          </a:p>
        </p:txBody>
      </p:sp>
      <p:pic>
        <p:nvPicPr>
          <p:cNvPr id="6" name="图片 5">
            <a:extLst>
              <a:ext uri="{FF2B5EF4-FFF2-40B4-BE49-F238E27FC236}">
                <a16:creationId xmlns:a16="http://schemas.microsoft.com/office/drawing/2014/main" id="{722422B2-0EF9-4249-9444-07033A4024A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22355" y="783828"/>
            <a:ext cx="6810156" cy="529034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2854063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文本占位符 16">
            <a:extLst>
              <a:ext uri="{FF2B5EF4-FFF2-40B4-BE49-F238E27FC236}">
                <a16:creationId xmlns:a16="http://schemas.microsoft.com/office/drawing/2014/main" id="{8761C3AC-CA77-4992-82F4-A6C58C3CC02C}"/>
              </a:ext>
            </a:extLst>
          </p:cNvPr>
          <p:cNvSpPr>
            <a:spLocks noGrp="1"/>
          </p:cNvSpPr>
          <p:nvPr>
            <p:ph type="body" sz="quarter" idx="11"/>
          </p:nvPr>
        </p:nvSpPr>
        <p:spPr/>
        <p:txBody>
          <a:bodyPr/>
          <a:lstStyle/>
          <a:p>
            <a:r>
              <a:rPr lang="en-US" altLang="zh-CN" dirty="0"/>
              <a:t>The GraphX Programming Model</a:t>
            </a:r>
            <a:endParaRPr lang="zh-CN" altLang="en-US" dirty="0"/>
          </a:p>
        </p:txBody>
      </p:sp>
      <p:pic>
        <p:nvPicPr>
          <p:cNvPr id="2" name="图片 1">
            <a:extLst>
              <a:ext uri="{FF2B5EF4-FFF2-40B4-BE49-F238E27FC236}">
                <a16:creationId xmlns:a16="http://schemas.microsoft.com/office/drawing/2014/main" id="{1D3D9106-25DC-4996-8E7E-AB4FDD580F2C}"/>
              </a:ext>
            </a:extLst>
          </p:cNvPr>
          <p:cNvPicPr>
            <a:picLocks noChangeAspect="1"/>
          </p:cNvPicPr>
          <p:nvPr/>
        </p:nvPicPr>
        <p:blipFill>
          <a:blip r:embed="rId3"/>
          <a:stretch>
            <a:fillRect/>
          </a:stretch>
        </p:blipFill>
        <p:spPr>
          <a:xfrm>
            <a:off x="68880" y="2897054"/>
            <a:ext cx="5706278" cy="1842490"/>
          </a:xfrm>
          <a:prstGeom prst="rect">
            <a:avLst/>
          </a:prstGeom>
        </p:spPr>
      </p:pic>
      <p:pic>
        <p:nvPicPr>
          <p:cNvPr id="4" name="图片 3">
            <a:extLst>
              <a:ext uri="{FF2B5EF4-FFF2-40B4-BE49-F238E27FC236}">
                <a16:creationId xmlns:a16="http://schemas.microsoft.com/office/drawing/2014/main" id="{F754B32E-12C0-4730-AA9D-9B40AA4271DE}"/>
              </a:ext>
            </a:extLst>
          </p:cNvPr>
          <p:cNvPicPr>
            <a:picLocks noChangeAspect="1"/>
          </p:cNvPicPr>
          <p:nvPr/>
        </p:nvPicPr>
        <p:blipFill>
          <a:blip r:embed="rId4"/>
          <a:stretch>
            <a:fillRect/>
          </a:stretch>
        </p:blipFill>
        <p:spPr>
          <a:xfrm>
            <a:off x="5193767" y="1146165"/>
            <a:ext cx="6404675" cy="5255119"/>
          </a:xfrm>
          <a:prstGeom prst="rect">
            <a:avLst/>
          </a:prstGeom>
        </p:spPr>
      </p:pic>
    </p:spTree>
    <p:extLst>
      <p:ext uri="{BB962C8B-B14F-4D97-AF65-F5344CB8AC3E}">
        <p14:creationId xmlns:p14="http://schemas.microsoft.com/office/powerpoint/2010/main" val="17574292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 name="图片占位符 59" descr="图片包含 天空, 户外, 建筑物&#10;&#10;自动生成的说明">
            <a:extLst>
              <a:ext uri="{FF2B5EF4-FFF2-40B4-BE49-F238E27FC236}">
                <a16:creationId xmlns:a16="http://schemas.microsoft.com/office/drawing/2014/main" id="{80C2569C-3892-40D1-9264-F5FDDEF8C19F}"/>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t="28688" b="28688"/>
          <a:stretch>
            <a:fillRect/>
          </a:stretch>
        </p:blipFill>
        <p:spPr/>
      </p:pic>
      <p:sp>
        <p:nvSpPr>
          <p:cNvPr id="68" name="标题 67">
            <a:extLst>
              <a:ext uri="{FF2B5EF4-FFF2-40B4-BE49-F238E27FC236}">
                <a16:creationId xmlns:a16="http://schemas.microsoft.com/office/drawing/2014/main" id="{E5089217-EE99-4A8B-872E-52A90760B19F}"/>
              </a:ext>
            </a:extLst>
          </p:cNvPr>
          <p:cNvSpPr>
            <a:spLocks noGrp="1"/>
          </p:cNvSpPr>
          <p:nvPr>
            <p:ph type="title"/>
          </p:nvPr>
        </p:nvSpPr>
        <p:spPr/>
        <p:txBody>
          <a:bodyPr/>
          <a:lstStyle/>
          <a:p>
            <a:r>
              <a:rPr lang="en-US" altLang="zh-CN" dirty="0"/>
              <a:t>The GraphX System</a:t>
            </a:r>
            <a:endParaRPr lang="zh-CN" altLang="en-US" dirty="0"/>
          </a:p>
        </p:txBody>
      </p:sp>
      <p:sp>
        <p:nvSpPr>
          <p:cNvPr id="69" name="文本占位符 68">
            <a:extLst>
              <a:ext uri="{FF2B5EF4-FFF2-40B4-BE49-F238E27FC236}">
                <a16:creationId xmlns:a16="http://schemas.microsoft.com/office/drawing/2014/main" id="{CEE3631F-BDBE-4BAF-B747-E374DA7BE77B}"/>
              </a:ext>
            </a:extLst>
          </p:cNvPr>
          <p:cNvSpPr>
            <a:spLocks noGrp="1"/>
          </p:cNvSpPr>
          <p:nvPr>
            <p:ph type="body" sz="quarter" idx="11"/>
          </p:nvPr>
        </p:nvSpPr>
        <p:spPr/>
        <p:txBody>
          <a:bodyPr/>
          <a:lstStyle/>
          <a:p>
            <a:endParaRPr lang="zh-CN" altLang="en-US" dirty="0">
              <a:solidFill>
                <a:schemeClr val="accent2"/>
              </a:solidFill>
            </a:endParaRPr>
          </a:p>
        </p:txBody>
      </p:sp>
      <p:grpSp>
        <p:nvGrpSpPr>
          <p:cNvPr id="2" name="组合 1">
            <a:extLst>
              <a:ext uri="{FF2B5EF4-FFF2-40B4-BE49-F238E27FC236}">
                <a16:creationId xmlns:a16="http://schemas.microsoft.com/office/drawing/2014/main" id="{B4CE5BB6-06BF-41FD-A1AC-622D2A987800}"/>
              </a:ext>
            </a:extLst>
          </p:cNvPr>
          <p:cNvGrpSpPr/>
          <p:nvPr/>
        </p:nvGrpSpPr>
        <p:grpSpPr>
          <a:xfrm>
            <a:off x="1048224" y="3047028"/>
            <a:ext cx="2895125" cy="3181080"/>
            <a:chOff x="1048225" y="3047028"/>
            <a:chExt cx="2862842" cy="3181080"/>
          </a:xfrm>
        </p:grpSpPr>
        <p:sp>
          <p:nvSpPr>
            <p:cNvPr id="5" name="矩形 4">
              <a:extLst>
                <a:ext uri="{FF2B5EF4-FFF2-40B4-BE49-F238E27FC236}">
                  <a16:creationId xmlns:a16="http://schemas.microsoft.com/office/drawing/2014/main" id="{C278869C-8A9B-484D-A8CD-A418D85E48F5}"/>
                </a:ext>
              </a:extLst>
            </p:cNvPr>
            <p:cNvSpPr/>
            <p:nvPr/>
          </p:nvSpPr>
          <p:spPr>
            <a:xfrm>
              <a:off x="1048225" y="3047028"/>
              <a:ext cx="2862842" cy="3180036"/>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3800" b="1" dirty="0">
                  <a:solidFill>
                    <a:schemeClr val="accent1"/>
                  </a:solidFill>
                </a:rPr>
                <a:t>04</a:t>
              </a:r>
              <a:endParaRPr lang="zh-CN" altLang="en-US" sz="13800" b="1" dirty="0">
                <a:solidFill>
                  <a:schemeClr val="accent1"/>
                </a:solidFill>
              </a:endParaRPr>
            </a:p>
          </p:txBody>
        </p:sp>
        <p:sp>
          <p:nvSpPr>
            <p:cNvPr id="6" name="矩形 5">
              <a:extLst>
                <a:ext uri="{FF2B5EF4-FFF2-40B4-BE49-F238E27FC236}">
                  <a16:creationId xmlns:a16="http://schemas.microsoft.com/office/drawing/2014/main" id="{0E2FC511-10FB-41EF-AC21-71C44EA04771}"/>
                </a:ext>
              </a:extLst>
            </p:cNvPr>
            <p:cNvSpPr/>
            <p:nvPr/>
          </p:nvSpPr>
          <p:spPr>
            <a:xfrm rot="16200000">
              <a:off x="2434933" y="4751974"/>
              <a:ext cx="90000" cy="2862268"/>
            </a:xfrm>
            <a:prstGeom prst="rect">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26066148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占位符 4">
            <a:extLst>
              <a:ext uri="{FF2B5EF4-FFF2-40B4-BE49-F238E27FC236}">
                <a16:creationId xmlns:a16="http://schemas.microsoft.com/office/drawing/2014/main" id="{3EDCC2CC-B76B-4022-ACC7-D5068410D548}"/>
              </a:ext>
            </a:extLst>
          </p:cNvPr>
          <p:cNvSpPr>
            <a:spLocks noGrp="1"/>
          </p:cNvSpPr>
          <p:nvPr>
            <p:ph type="body" sz="quarter" idx="11"/>
          </p:nvPr>
        </p:nvSpPr>
        <p:spPr/>
        <p:txBody>
          <a:bodyPr/>
          <a:lstStyle/>
          <a:p>
            <a:r>
              <a:rPr lang="en-US" altLang="zh-CN" dirty="0"/>
              <a:t>Distributed Graph Representation</a:t>
            </a:r>
            <a:endParaRPr lang="zh-CN" altLang="en-US" dirty="0"/>
          </a:p>
        </p:txBody>
      </p:sp>
      <p:sp>
        <p:nvSpPr>
          <p:cNvPr id="14" name="right-quote-sign_36811">
            <a:extLst>
              <a:ext uri="{FF2B5EF4-FFF2-40B4-BE49-F238E27FC236}">
                <a16:creationId xmlns:a16="http://schemas.microsoft.com/office/drawing/2014/main" id="{BC2F6098-83BC-46CC-A0E4-6184CC43EC59}"/>
              </a:ext>
            </a:extLst>
          </p:cNvPr>
          <p:cNvSpPr>
            <a:spLocks noChangeAspect="1"/>
          </p:cNvSpPr>
          <p:nvPr/>
        </p:nvSpPr>
        <p:spPr bwMode="auto">
          <a:xfrm>
            <a:off x="10833793" y="5336828"/>
            <a:ext cx="507655" cy="492365"/>
          </a:xfrm>
          <a:custGeom>
            <a:avLst/>
            <a:gdLst>
              <a:gd name="T0" fmla="*/ 314 w 314"/>
              <a:gd name="T1" fmla="*/ 0 h 305"/>
              <a:gd name="T2" fmla="*/ 314 w 314"/>
              <a:gd name="T3" fmla="*/ 158 h 305"/>
              <a:gd name="T4" fmla="*/ 206 w 314"/>
              <a:gd name="T5" fmla="*/ 305 h 305"/>
              <a:gd name="T6" fmla="*/ 170 w 314"/>
              <a:gd name="T7" fmla="*/ 304 h 305"/>
              <a:gd name="T8" fmla="*/ 170 w 314"/>
              <a:gd name="T9" fmla="*/ 243 h 305"/>
              <a:gd name="T10" fmla="*/ 244 w 314"/>
              <a:gd name="T11" fmla="*/ 174 h 305"/>
              <a:gd name="T12" fmla="*/ 243 w 314"/>
              <a:gd name="T13" fmla="*/ 146 h 305"/>
              <a:gd name="T14" fmla="*/ 192 w 314"/>
              <a:gd name="T15" fmla="*/ 146 h 305"/>
              <a:gd name="T16" fmla="*/ 192 w 314"/>
              <a:gd name="T17" fmla="*/ 0 h 305"/>
              <a:gd name="T18" fmla="*/ 314 w 314"/>
              <a:gd name="T19" fmla="*/ 0 h 305"/>
              <a:gd name="T20" fmla="*/ 314 w 314"/>
              <a:gd name="T21" fmla="*/ 0 h 305"/>
              <a:gd name="T22" fmla="*/ 16 w 314"/>
              <a:gd name="T23" fmla="*/ 146 h 305"/>
              <a:gd name="T24" fmla="*/ 67 w 314"/>
              <a:gd name="T25" fmla="*/ 146 h 305"/>
              <a:gd name="T26" fmla="*/ 68 w 314"/>
              <a:gd name="T27" fmla="*/ 174 h 305"/>
              <a:gd name="T28" fmla="*/ 0 w 314"/>
              <a:gd name="T29" fmla="*/ 243 h 305"/>
              <a:gd name="T30" fmla="*/ 0 w 314"/>
              <a:gd name="T31" fmla="*/ 304 h 305"/>
              <a:gd name="T32" fmla="*/ 30 w 314"/>
              <a:gd name="T33" fmla="*/ 305 h 305"/>
              <a:gd name="T34" fmla="*/ 138 w 314"/>
              <a:gd name="T35" fmla="*/ 158 h 305"/>
              <a:gd name="T36" fmla="*/ 138 w 314"/>
              <a:gd name="T37" fmla="*/ 0 h 305"/>
              <a:gd name="T38" fmla="*/ 16 w 314"/>
              <a:gd name="T39" fmla="*/ 0 h 305"/>
              <a:gd name="T40" fmla="*/ 16 w 314"/>
              <a:gd name="T41" fmla="*/ 146 h 305"/>
              <a:gd name="T42" fmla="*/ 16 w 314"/>
              <a:gd name="T43" fmla="*/ 146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14" h="305">
                <a:moveTo>
                  <a:pt x="314" y="0"/>
                </a:moveTo>
                <a:lnTo>
                  <a:pt x="314" y="158"/>
                </a:lnTo>
                <a:cubicBezTo>
                  <a:pt x="314" y="256"/>
                  <a:pt x="278" y="305"/>
                  <a:pt x="206" y="305"/>
                </a:cubicBezTo>
                <a:cubicBezTo>
                  <a:pt x="198" y="305"/>
                  <a:pt x="186" y="305"/>
                  <a:pt x="170" y="304"/>
                </a:cubicBezTo>
                <a:lnTo>
                  <a:pt x="170" y="243"/>
                </a:lnTo>
                <a:cubicBezTo>
                  <a:pt x="219" y="243"/>
                  <a:pt x="244" y="220"/>
                  <a:pt x="244" y="174"/>
                </a:cubicBezTo>
                <a:lnTo>
                  <a:pt x="243" y="146"/>
                </a:lnTo>
                <a:lnTo>
                  <a:pt x="192" y="146"/>
                </a:lnTo>
                <a:lnTo>
                  <a:pt x="192" y="0"/>
                </a:lnTo>
                <a:lnTo>
                  <a:pt x="314" y="0"/>
                </a:lnTo>
                <a:lnTo>
                  <a:pt x="314" y="0"/>
                </a:lnTo>
                <a:close/>
                <a:moveTo>
                  <a:pt x="16" y="146"/>
                </a:moveTo>
                <a:lnTo>
                  <a:pt x="67" y="146"/>
                </a:lnTo>
                <a:lnTo>
                  <a:pt x="68" y="174"/>
                </a:lnTo>
                <a:cubicBezTo>
                  <a:pt x="68" y="217"/>
                  <a:pt x="45" y="240"/>
                  <a:pt x="0" y="243"/>
                </a:cubicBezTo>
                <a:lnTo>
                  <a:pt x="0" y="304"/>
                </a:lnTo>
                <a:cubicBezTo>
                  <a:pt x="14" y="305"/>
                  <a:pt x="24" y="305"/>
                  <a:pt x="30" y="305"/>
                </a:cubicBezTo>
                <a:cubicBezTo>
                  <a:pt x="102" y="305"/>
                  <a:pt x="138" y="256"/>
                  <a:pt x="138" y="158"/>
                </a:cubicBezTo>
                <a:lnTo>
                  <a:pt x="138" y="0"/>
                </a:lnTo>
                <a:lnTo>
                  <a:pt x="16" y="0"/>
                </a:lnTo>
                <a:lnTo>
                  <a:pt x="16" y="146"/>
                </a:lnTo>
                <a:lnTo>
                  <a:pt x="16" y="146"/>
                </a:lnTo>
                <a:close/>
              </a:path>
            </a:pathLst>
          </a:custGeom>
          <a:solidFill>
            <a:schemeClr val="accent1"/>
          </a:solidFill>
          <a:ln>
            <a:noFill/>
          </a:ln>
        </p:spPr>
      </p:sp>
      <p:pic>
        <p:nvPicPr>
          <p:cNvPr id="8" name="图片 7">
            <a:extLst>
              <a:ext uri="{FF2B5EF4-FFF2-40B4-BE49-F238E27FC236}">
                <a16:creationId xmlns:a16="http://schemas.microsoft.com/office/drawing/2014/main" id="{BFE5175F-CAF3-FD47-8905-1E418C8B4E54}"/>
              </a:ext>
            </a:extLst>
          </p:cNvPr>
          <p:cNvPicPr>
            <a:picLocks noChangeAspect="1"/>
          </p:cNvPicPr>
          <p:nvPr/>
        </p:nvPicPr>
        <p:blipFill rotWithShape="1">
          <a:blip r:embed="rId3"/>
          <a:srcRect l="3156" t="3532" r="2025" b="1441"/>
          <a:stretch/>
        </p:blipFill>
        <p:spPr>
          <a:xfrm>
            <a:off x="5641298" y="1630786"/>
            <a:ext cx="6550702" cy="433017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3" name="文本占位符 4">
            <a:extLst>
              <a:ext uri="{FF2B5EF4-FFF2-40B4-BE49-F238E27FC236}">
                <a16:creationId xmlns:a16="http://schemas.microsoft.com/office/drawing/2014/main" id="{DBC4D479-A613-0240-A05A-93C1A4B4C389}"/>
              </a:ext>
            </a:extLst>
          </p:cNvPr>
          <p:cNvSpPr>
            <a:spLocks noGrp="1"/>
          </p:cNvSpPr>
          <p:nvPr>
            <p:ph type="body" sz="quarter" idx="14"/>
          </p:nvPr>
        </p:nvSpPr>
        <p:spPr>
          <a:xfrm>
            <a:off x="-479685" y="549772"/>
            <a:ext cx="6760564" cy="5317781"/>
          </a:xfrm>
        </p:spPr>
        <p:txBody>
          <a:bodyPr/>
          <a:lstStyle/>
          <a:p>
            <a:pPr lvl="1"/>
            <a:r>
              <a:rPr kumimoji="1" lang="en-US" altLang="zh-CN" sz="2400" dirty="0"/>
              <a:t>3</a:t>
            </a:r>
            <a:r>
              <a:rPr kumimoji="1" lang="zh-CN" altLang="en-US" sz="2400" dirty="0"/>
              <a:t> </a:t>
            </a:r>
            <a:r>
              <a:rPr kumimoji="1" lang="en-US" altLang="zh-CN" sz="2400" dirty="0"/>
              <a:t>RDD(</a:t>
            </a:r>
            <a:r>
              <a:rPr kumimoji="1" lang="en-US" altLang="zh-CN" sz="2400" dirty="0" err="1"/>
              <a:t>Resilent</a:t>
            </a:r>
            <a:r>
              <a:rPr kumimoji="1" lang="en-US" altLang="zh-CN" sz="2400" dirty="0"/>
              <a:t> Distributed Datasets)</a:t>
            </a:r>
          </a:p>
          <a:p>
            <a:pPr lvl="2"/>
            <a:r>
              <a:rPr kumimoji="1" lang="en-US" altLang="zh-CN" sz="2000" dirty="0"/>
              <a:t>Edge</a:t>
            </a:r>
            <a:r>
              <a:rPr kumimoji="1" lang="zh-CN" altLang="en-US" sz="2000" dirty="0"/>
              <a:t> </a:t>
            </a:r>
            <a:r>
              <a:rPr kumimoji="1" lang="en-US" altLang="zh-CN" sz="2000" dirty="0"/>
              <a:t>table</a:t>
            </a:r>
          </a:p>
          <a:p>
            <a:pPr lvl="3"/>
            <a:r>
              <a:rPr kumimoji="1" lang="en-US" altLang="zh-CN" sz="2000" dirty="0"/>
              <a:t>Partitioned by user-defined function</a:t>
            </a:r>
          </a:p>
          <a:p>
            <a:pPr lvl="3"/>
            <a:r>
              <a:rPr lang="en" altLang="zh-CN" sz="2000" dirty="0"/>
              <a:t>clustered by source vertex id using a </a:t>
            </a:r>
            <a:r>
              <a:rPr lang="en" altLang="zh-CN" sz="2000" i="1" dirty="0"/>
              <a:t>compressed sparse row </a:t>
            </a:r>
            <a:r>
              <a:rPr lang="en" altLang="zh-CN" sz="2000" dirty="0"/>
              <a:t>(CSR) representation </a:t>
            </a:r>
          </a:p>
          <a:p>
            <a:pPr lvl="3"/>
            <a:r>
              <a:rPr kumimoji="1" lang="en-US" altLang="zh-CN" sz="2000" dirty="0"/>
              <a:t>hash-indexed by target id</a:t>
            </a:r>
          </a:p>
          <a:p>
            <a:pPr lvl="2"/>
            <a:r>
              <a:rPr kumimoji="1" lang="en-US" altLang="zh-CN" sz="2000" dirty="0"/>
              <a:t>Vertex</a:t>
            </a:r>
            <a:r>
              <a:rPr kumimoji="1" lang="zh-CN" altLang="en-US" sz="2000" dirty="0"/>
              <a:t> </a:t>
            </a:r>
            <a:r>
              <a:rPr kumimoji="1" lang="en-US" altLang="zh-CN" sz="2000" dirty="0"/>
              <a:t>table</a:t>
            </a:r>
          </a:p>
          <a:p>
            <a:pPr lvl="3"/>
            <a:r>
              <a:rPr kumimoji="1" lang="en-US" altLang="zh-CN" sz="2000" dirty="0"/>
              <a:t>hash-partitioned</a:t>
            </a:r>
          </a:p>
          <a:p>
            <a:pPr lvl="2"/>
            <a:r>
              <a:rPr kumimoji="1" lang="en-US" altLang="zh-CN" sz="2000" dirty="0"/>
              <a:t>Routing</a:t>
            </a:r>
            <a:r>
              <a:rPr kumimoji="1" lang="zh-CN" altLang="en-US" sz="2000" dirty="0"/>
              <a:t> </a:t>
            </a:r>
            <a:r>
              <a:rPr kumimoji="1" lang="en-US" altLang="zh-CN" sz="2000" dirty="0"/>
              <a:t>table</a:t>
            </a:r>
          </a:p>
          <a:p>
            <a:pPr lvl="3"/>
            <a:r>
              <a:rPr lang="en" altLang="zh-CN" sz="2000" dirty="0"/>
              <a:t>maintains the set of edge partitions with adjacent edges for each vertex</a:t>
            </a:r>
          </a:p>
          <a:p>
            <a:pPr lvl="1"/>
            <a:r>
              <a:rPr kumimoji="1" lang="en-US" altLang="zh-CN" sz="2400" dirty="0"/>
              <a:t>Vertex-cut</a:t>
            </a:r>
          </a:p>
        </p:txBody>
      </p:sp>
    </p:spTree>
    <p:extLst>
      <p:ext uri="{BB962C8B-B14F-4D97-AF65-F5344CB8AC3E}">
        <p14:creationId xmlns:p14="http://schemas.microsoft.com/office/powerpoint/2010/main" val="39597164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占位符 4">
            <a:extLst>
              <a:ext uri="{FF2B5EF4-FFF2-40B4-BE49-F238E27FC236}">
                <a16:creationId xmlns:a16="http://schemas.microsoft.com/office/drawing/2014/main" id="{3EDCC2CC-B76B-4022-ACC7-D5068410D548}"/>
              </a:ext>
            </a:extLst>
          </p:cNvPr>
          <p:cNvSpPr>
            <a:spLocks noGrp="1"/>
          </p:cNvSpPr>
          <p:nvPr>
            <p:ph type="body" sz="quarter" idx="11"/>
          </p:nvPr>
        </p:nvSpPr>
        <p:spPr/>
        <p:txBody>
          <a:bodyPr/>
          <a:lstStyle/>
          <a:p>
            <a:r>
              <a:rPr kumimoji="1" lang="en-US" altLang="zh-CN" dirty="0"/>
              <a:t>Implementing the Triplets View</a:t>
            </a:r>
            <a:endParaRPr kumimoji="1" lang="zh-CN" altLang="en-US" dirty="0"/>
          </a:p>
        </p:txBody>
      </p:sp>
      <p:sp>
        <p:nvSpPr>
          <p:cNvPr id="6" name="文本占位符 5">
            <a:extLst>
              <a:ext uri="{FF2B5EF4-FFF2-40B4-BE49-F238E27FC236}">
                <a16:creationId xmlns:a16="http://schemas.microsoft.com/office/drawing/2014/main" id="{1284E3AE-C81A-4171-854B-C67101B1D25B}"/>
              </a:ext>
            </a:extLst>
          </p:cNvPr>
          <p:cNvSpPr>
            <a:spLocks noGrp="1"/>
          </p:cNvSpPr>
          <p:nvPr>
            <p:ph type="body" sz="quarter" idx="12"/>
          </p:nvPr>
        </p:nvSpPr>
        <p:spPr/>
        <p:txBody>
          <a:bodyPr/>
          <a:lstStyle/>
          <a:p>
            <a:endParaRPr lang="zh-CN" altLang="en-US"/>
          </a:p>
        </p:txBody>
      </p:sp>
      <p:sp>
        <p:nvSpPr>
          <p:cNvPr id="7" name="文本占位符 6">
            <a:extLst>
              <a:ext uri="{FF2B5EF4-FFF2-40B4-BE49-F238E27FC236}">
                <a16:creationId xmlns:a16="http://schemas.microsoft.com/office/drawing/2014/main" id="{DAA70999-E66F-43CE-AC40-56421C315062}"/>
              </a:ext>
            </a:extLst>
          </p:cNvPr>
          <p:cNvSpPr>
            <a:spLocks noGrp="1"/>
          </p:cNvSpPr>
          <p:nvPr>
            <p:ph type="body" sz="quarter" idx="13"/>
          </p:nvPr>
        </p:nvSpPr>
        <p:spPr/>
        <p:txBody>
          <a:bodyPr/>
          <a:lstStyle/>
          <a:p>
            <a:endParaRPr lang="zh-CN" altLang="en-US"/>
          </a:p>
        </p:txBody>
      </p:sp>
      <p:sp>
        <p:nvSpPr>
          <p:cNvPr id="9" name="矩形: 圆角 8">
            <a:extLst>
              <a:ext uri="{FF2B5EF4-FFF2-40B4-BE49-F238E27FC236}">
                <a16:creationId xmlns:a16="http://schemas.microsoft.com/office/drawing/2014/main" id="{8F74F224-48EC-462B-BF6E-875C52DAA32F}"/>
              </a:ext>
            </a:extLst>
          </p:cNvPr>
          <p:cNvSpPr/>
          <p:nvPr/>
        </p:nvSpPr>
        <p:spPr>
          <a:xfrm>
            <a:off x="1075351" y="1592263"/>
            <a:ext cx="10071620" cy="3981223"/>
          </a:xfrm>
          <a:prstGeom prst="roundRect">
            <a:avLst>
              <a:gd name="adj" fmla="val 0"/>
            </a:avLst>
          </a:prstGeom>
          <a:solidFill>
            <a:sysClr val="window" lastClr="FFFFFF"/>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algn="just"/>
            <a:endParaRPr lang="zh-CN" altLang="en-US" dirty="0"/>
          </a:p>
        </p:txBody>
      </p:sp>
      <p:sp>
        <p:nvSpPr>
          <p:cNvPr id="11" name="平行四边形 10">
            <a:extLst>
              <a:ext uri="{FF2B5EF4-FFF2-40B4-BE49-F238E27FC236}">
                <a16:creationId xmlns:a16="http://schemas.microsoft.com/office/drawing/2014/main" id="{46DCB084-08AF-4AB1-B64F-F8BDCCAD3953}"/>
              </a:ext>
            </a:extLst>
          </p:cNvPr>
          <p:cNvSpPr/>
          <p:nvPr/>
        </p:nvSpPr>
        <p:spPr>
          <a:xfrm>
            <a:off x="1251578" y="1702990"/>
            <a:ext cx="473565" cy="242093"/>
          </a:xfrm>
          <a:prstGeom prst="parallelogram">
            <a:avLst>
              <a:gd name="adj" fmla="val 44445"/>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 name="文本框 2">
            <a:extLst>
              <a:ext uri="{FF2B5EF4-FFF2-40B4-BE49-F238E27FC236}">
                <a16:creationId xmlns:a16="http://schemas.microsoft.com/office/drawing/2014/main" id="{1126B569-29BD-45FA-B041-68D15E4ECCCD}"/>
              </a:ext>
            </a:extLst>
          </p:cNvPr>
          <p:cNvSpPr txBox="1"/>
          <p:nvPr/>
        </p:nvSpPr>
        <p:spPr>
          <a:xfrm>
            <a:off x="1764029" y="1738981"/>
            <a:ext cx="8729086" cy="1154355"/>
          </a:xfrm>
          <a:prstGeom prst="rect">
            <a:avLst/>
          </a:prstGeom>
          <a:noFill/>
        </p:spPr>
        <p:txBody>
          <a:bodyPr wrap="square" rtlCol="0">
            <a:spAutoFit/>
          </a:bodyPr>
          <a:lstStyle/>
          <a:p>
            <a:pPr>
              <a:lnSpc>
                <a:spcPct val="130000"/>
              </a:lnSpc>
            </a:pPr>
            <a:r>
              <a:rPr lang="en" altLang="zh-CN" sz="2800" b="1" dirty="0">
                <a:solidFill>
                  <a:schemeClr val="tx1">
                    <a:lumMod val="75000"/>
                    <a:lumOff val="25000"/>
                  </a:schemeClr>
                </a:solidFill>
              </a:rPr>
              <a:t>a key stage in graph computation is constructing and maintaining the triplets view</a:t>
            </a:r>
            <a:endParaRPr lang="en-US" altLang="zh-CN" sz="2800" b="1" dirty="0">
              <a:solidFill>
                <a:schemeClr val="tx1">
                  <a:lumMod val="75000"/>
                  <a:lumOff val="25000"/>
                </a:schemeClr>
              </a:solidFill>
            </a:endParaRPr>
          </a:p>
        </p:txBody>
      </p:sp>
      <p:sp>
        <p:nvSpPr>
          <p:cNvPr id="14" name="right-quote-sign_36811">
            <a:extLst>
              <a:ext uri="{FF2B5EF4-FFF2-40B4-BE49-F238E27FC236}">
                <a16:creationId xmlns:a16="http://schemas.microsoft.com/office/drawing/2014/main" id="{BC2F6098-83BC-46CC-A0E4-6184CC43EC59}"/>
              </a:ext>
            </a:extLst>
          </p:cNvPr>
          <p:cNvSpPr>
            <a:spLocks noChangeAspect="1"/>
          </p:cNvSpPr>
          <p:nvPr/>
        </p:nvSpPr>
        <p:spPr bwMode="auto">
          <a:xfrm>
            <a:off x="10833793" y="5336828"/>
            <a:ext cx="507655" cy="492365"/>
          </a:xfrm>
          <a:custGeom>
            <a:avLst/>
            <a:gdLst>
              <a:gd name="T0" fmla="*/ 314 w 314"/>
              <a:gd name="T1" fmla="*/ 0 h 305"/>
              <a:gd name="T2" fmla="*/ 314 w 314"/>
              <a:gd name="T3" fmla="*/ 158 h 305"/>
              <a:gd name="T4" fmla="*/ 206 w 314"/>
              <a:gd name="T5" fmla="*/ 305 h 305"/>
              <a:gd name="T6" fmla="*/ 170 w 314"/>
              <a:gd name="T7" fmla="*/ 304 h 305"/>
              <a:gd name="T8" fmla="*/ 170 w 314"/>
              <a:gd name="T9" fmla="*/ 243 h 305"/>
              <a:gd name="T10" fmla="*/ 244 w 314"/>
              <a:gd name="T11" fmla="*/ 174 h 305"/>
              <a:gd name="T12" fmla="*/ 243 w 314"/>
              <a:gd name="T13" fmla="*/ 146 h 305"/>
              <a:gd name="T14" fmla="*/ 192 w 314"/>
              <a:gd name="T15" fmla="*/ 146 h 305"/>
              <a:gd name="T16" fmla="*/ 192 w 314"/>
              <a:gd name="T17" fmla="*/ 0 h 305"/>
              <a:gd name="T18" fmla="*/ 314 w 314"/>
              <a:gd name="T19" fmla="*/ 0 h 305"/>
              <a:gd name="T20" fmla="*/ 314 w 314"/>
              <a:gd name="T21" fmla="*/ 0 h 305"/>
              <a:gd name="T22" fmla="*/ 16 w 314"/>
              <a:gd name="T23" fmla="*/ 146 h 305"/>
              <a:gd name="T24" fmla="*/ 67 w 314"/>
              <a:gd name="T25" fmla="*/ 146 h 305"/>
              <a:gd name="T26" fmla="*/ 68 w 314"/>
              <a:gd name="T27" fmla="*/ 174 h 305"/>
              <a:gd name="T28" fmla="*/ 0 w 314"/>
              <a:gd name="T29" fmla="*/ 243 h 305"/>
              <a:gd name="T30" fmla="*/ 0 w 314"/>
              <a:gd name="T31" fmla="*/ 304 h 305"/>
              <a:gd name="T32" fmla="*/ 30 w 314"/>
              <a:gd name="T33" fmla="*/ 305 h 305"/>
              <a:gd name="T34" fmla="*/ 138 w 314"/>
              <a:gd name="T35" fmla="*/ 158 h 305"/>
              <a:gd name="T36" fmla="*/ 138 w 314"/>
              <a:gd name="T37" fmla="*/ 0 h 305"/>
              <a:gd name="T38" fmla="*/ 16 w 314"/>
              <a:gd name="T39" fmla="*/ 0 h 305"/>
              <a:gd name="T40" fmla="*/ 16 w 314"/>
              <a:gd name="T41" fmla="*/ 146 h 305"/>
              <a:gd name="T42" fmla="*/ 16 w 314"/>
              <a:gd name="T43" fmla="*/ 146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14" h="305">
                <a:moveTo>
                  <a:pt x="314" y="0"/>
                </a:moveTo>
                <a:lnTo>
                  <a:pt x="314" y="158"/>
                </a:lnTo>
                <a:cubicBezTo>
                  <a:pt x="314" y="256"/>
                  <a:pt x="278" y="305"/>
                  <a:pt x="206" y="305"/>
                </a:cubicBezTo>
                <a:cubicBezTo>
                  <a:pt x="198" y="305"/>
                  <a:pt x="186" y="305"/>
                  <a:pt x="170" y="304"/>
                </a:cubicBezTo>
                <a:lnTo>
                  <a:pt x="170" y="243"/>
                </a:lnTo>
                <a:cubicBezTo>
                  <a:pt x="219" y="243"/>
                  <a:pt x="244" y="220"/>
                  <a:pt x="244" y="174"/>
                </a:cubicBezTo>
                <a:lnTo>
                  <a:pt x="243" y="146"/>
                </a:lnTo>
                <a:lnTo>
                  <a:pt x="192" y="146"/>
                </a:lnTo>
                <a:lnTo>
                  <a:pt x="192" y="0"/>
                </a:lnTo>
                <a:lnTo>
                  <a:pt x="314" y="0"/>
                </a:lnTo>
                <a:lnTo>
                  <a:pt x="314" y="0"/>
                </a:lnTo>
                <a:close/>
                <a:moveTo>
                  <a:pt x="16" y="146"/>
                </a:moveTo>
                <a:lnTo>
                  <a:pt x="67" y="146"/>
                </a:lnTo>
                <a:lnTo>
                  <a:pt x="68" y="174"/>
                </a:lnTo>
                <a:cubicBezTo>
                  <a:pt x="68" y="217"/>
                  <a:pt x="45" y="240"/>
                  <a:pt x="0" y="243"/>
                </a:cubicBezTo>
                <a:lnTo>
                  <a:pt x="0" y="304"/>
                </a:lnTo>
                <a:cubicBezTo>
                  <a:pt x="14" y="305"/>
                  <a:pt x="24" y="305"/>
                  <a:pt x="30" y="305"/>
                </a:cubicBezTo>
                <a:cubicBezTo>
                  <a:pt x="102" y="305"/>
                  <a:pt x="138" y="256"/>
                  <a:pt x="138" y="158"/>
                </a:cubicBezTo>
                <a:lnTo>
                  <a:pt x="138" y="0"/>
                </a:lnTo>
                <a:lnTo>
                  <a:pt x="16" y="0"/>
                </a:lnTo>
                <a:lnTo>
                  <a:pt x="16" y="146"/>
                </a:lnTo>
                <a:lnTo>
                  <a:pt x="16" y="146"/>
                </a:lnTo>
                <a:close/>
              </a:path>
            </a:pathLst>
          </a:custGeom>
          <a:solidFill>
            <a:schemeClr val="accent1"/>
          </a:solidFill>
          <a:ln>
            <a:noFill/>
          </a:ln>
        </p:spPr>
      </p:sp>
      <p:pic>
        <p:nvPicPr>
          <p:cNvPr id="10" name="图片 9">
            <a:extLst>
              <a:ext uri="{FF2B5EF4-FFF2-40B4-BE49-F238E27FC236}">
                <a16:creationId xmlns:a16="http://schemas.microsoft.com/office/drawing/2014/main" id="{4D939736-A10F-414E-94A1-F5D397237AB2}"/>
              </a:ext>
            </a:extLst>
          </p:cNvPr>
          <p:cNvPicPr>
            <a:picLocks noChangeAspect="1"/>
          </p:cNvPicPr>
          <p:nvPr/>
        </p:nvPicPr>
        <p:blipFill rotWithShape="1">
          <a:blip r:embed="rId3"/>
          <a:srcRect r="951" b="39491"/>
          <a:stretch/>
        </p:blipFill>
        <p:spPr>
          <a:xfrm>
            <a:off x="1981149" y="3182642"/>
            <a:ext cx="7450380" cy="2154186"/>
          </a:xfrm>
          <a:prstGeom prst="rect">
            <a:avLst/>
          </a:prstGeom>
        </p:spPr>
      </p:pic>
    </p:spTree>
    <p:extLst>
      <p:ext uri="{BB962C8B-B14F-4D97-AF65-F5344CB8AC3E}">
        <p14:creationId xmlns:p14="http://schemas.microsoft.com/office/powerpoint/2010/main" val="35935019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8A98CBC2-09E0-004E-ABB2-ABA05D66E466}"/>
              </a:ext>
            </a:extLst>
          </p:cNvPr>
          <p:cNvSpPr>
            <a:spLocks noGrp="1"/>
          </p:cNvSpPr>
          <p:nvPr>
            <p:ph type="body" sz="quarter" idx="11"/>
          </p:nvPr>
        </p:nvSpPr>
        <p:spPr/>
        <p:txBody>
          <a:bodyPr/>
          <a:lstStyle/>
          <a:p>
            <a:r>
              <a:rPr kumimoji="1" lang="en-US" altLang="zh-CN" dirty="0"/>
              <a:t>Implementing the Triplets View</a:t>
            </a:r>
            <a:endParaRPr kumimoji="1" lang="zh-CN" altLang="en-US" dirty="0"/>
          </a:p>
        </p:txBody>
      </p:sp>
      <p:sp>
        <p:nvSpPr>
          <p:cNvPr id="3" name="文本占位符 2">
            <a:extLst>
              <a:ext uri="{FF2B5EF4-FFF2-40B4-BE49-F238E27FC236}">
                <a16:creationId xmlns:a16="http://schemas.microsoft.com/office/drawing/2014/main" id="{1FCAFBF9-2A00-564C-810C-97DFB4953492}"/>
              </a:ext>
            </a:extLst>
          </p:cNvPr>
          <p:cNvSpPr>
            <a:spLocks noGrp="1"/>
          </p:cNvSpPr>
          <p:nvPr>
            <p:ph type="body" sz="quarter" idx="12"/>
          </p:nvPr>
        </p:nvSpPr>
        <p:spPr/>
        <p:txBody>
          <a:bodyPr/>
          <a:lstStyle/>
          <a:p>
            <a:endParaRPr kumimoji="1" lang="zh-CN" altLang="en-US"/>
          </a:p>
        </p:txBody>
      </p:sp>
      <p:sp>
        <p:nvSpPr>
          <p:cNvPr id="4" name="文本占位符 3">
            <a:extLst>
              <a:ext uri="{FF2B5EF4-FFF2-40B4-BE49-F238E27FC236}">
                <a16:creationId xmlns:a16="http://schemas.microsoft.com/office/drawing/2014/main" id="{C819380D-F0A0-DC4E-856C-16F946EA30C1}"/>
              </a:ext>
            </a:extLst>
          </p:cNvPr>
          <p:cNvSpPr>
            <a:spLocks noGrp="1"/>
          </p:cNvSpPr>
          <p:nvPr>
            <p:ph type="body" sz="quarter" idx="13"/>
          </p:nvPr>
        </p:nvSpPr>
        <p:spPr/>
        <p:txBody>
          <a:bodyPr/>
          <a:lstStyle/>
          <a:p>
            <a:endParaRPr kumimoji="1" lang="zh-CN" altLang="en-US"/>
          </a:p>
        </p:txBody>
      </p:sp>
      <p:sp>
        <p:nvSpPr>
          <p:cNvPr id="5" name="文本占位符 4">
            <a:extLst>
              <a:ext uri="{FF2B5EF4-FFF2-40B4-BE49-F238E27FC236}">
                <a16:creationId xmlns:a16="http://schemas.microsoft.com/office/drawing/2014/main" id="{FBDF64A7-B2E4-7C44-B6AF-60204188732B}"/>
              </a:ext>
            </a:extLst>
          </p:cNvPr>
          <p:cNvSpPr>
            <a:spLocks noGrp="1"/>
          </p:cNvSpPr>
          <p:nvPr>
            <p:ph type="body" sz="quarter" idx="14"/>
          </p:nvPr>
        </p:nvSpPr>
        <p:spPr>
          <a:xfrm>
            <a:off x="319056" y="766710"/>
            <a:ext cx="4469884" cy="4765791"/>
          </a:xfrm>
        </p:spPr>
        <p:txBody>
          <a:bodyPr/>
          <a:lstStyle/>
          <a:p>
            <a:r>
              <a:rPr kumimoji="1" lang="en-US" altLang="zh-CN" b="1" dirty="0"/>
              <a:t>Join</a:t>
            </a:r>
            <a:r>
              <a:rPr kumimoji="1" lang="zh-CN" altLang="en-US" b="1" dirty="0"/>
              <a:t> </a:t>
            </a:r>
            <a:r>
              <a:rPr kumimoji="1" lang="en-US" altLang="zh-CN" b="1" dirty="0"/>
              <a:t>sites: </a:t>
            </a:r>
            <a:r>
              <a:rPr lang="en" altLang="zh-CN" b="1" dirty="0"/>
              <a:t>edge partitions </a:t>
            </a:r>
          </a:p>
          <a:p>
            <a:r>
              <a:rPr lang="en" altLang="zh-CN" b="1" dirty="0"/>
              <a:t>Vertex</a:t>
            </a:r>
            <a:r>
              <a:rPr lang="zh-CN" altLang="en-US" b="1" dirty="0"/>
              <a:t> </a:t>
            </a:r>
            <a:r>
              <a:rPr lang="en-US" altLang="zh-CN" b="1" dirty="0"/>
              <a:t>mirroring</a:t>
            </a:r>
          </a:p>
          <a:p>
            <a:pPr lvl="1"/>
            <a:r>
              <a:rPr lang="en" altLang="zh-CN" dirty="0"/>
              <a:t>shipping the vertex properties to the edges </a:t>
            </a:r>
          </a:p>
          <a:p>
            <a:r>
              <a:rPr kumimoji="1" lang="en-US" altLang="zh-CN" b="1" dirty="0"/>
              <a:t>Multicast join</a:t>
            </a:r>
          </a:p>
          <a:p>
            <a:pPr lvl="1"/>
            <a:r>
              <a:rPr kumimoji="1" lang="en-US" altLang="zh-CN" dirty="0"/>
              <a:t>Routing table</a:t>
            </a:r>
          </a:p>
          <a:p>
            <a:pPr lvl="1"/>
            <a:r>
              <a:rPr lang="en" altLang="zh-CN" dirty="0"/>
              <a:t>each vertex property is sent only to the edge partitions that contain adjacent edges </a:t>
            </a:r>
          </a:p>
          <a:p>
            <a:pPr lvl="1"/>
            <a:endParaRPr kumimoji="1" lang="en-US" altLang="zh-CN" dirty="0"/>
          </a:p>
          <a:p>
            <a:pPr lvl="1"/>
            <a:endParaRPr kumimoji="1" lang="en-US" altLang="zh-CN" dirty="0"/>
          </a:p>
          <a:p>
            <a:pPr lvl="1"/>
            <a:endParaRPr kumimoji="1" lang="zh-CN" altLang="en-US" dirty="0"/>
          </a:p>
        </p:txBody>
      </p:sp>
      <p:pic>
        <p:nvPicPr>
          <p:cNvPr id="7" name="图片 6">
            <a:extLst>
              <a:ext uri="{FF2B5EF4-FFF2-40B4-BE49-F238E27FC236}">
                <a16:creationId xmlns:a16="http://schemas.microsoft.com/office/drawing/2014/main" id="{0AFDB253-D9E5-7642-B9A9-9336512A2814}"/>
              </a:ext>
            </a:extLst>
          </p:cNvPr>
          <p:cNvPicPr>
            <a:picLocks noChangeAspect="1"/>
          </p:cNvPicPr>
          <p:nvPr/>
        </p:nvPicPr>
        <p:blipFill>
          <a:blip r:embed="rId3"/>
          <a:stretch>
            <a:fillRect/>
          </a:stretch>
        </p:blipFill>
        <p:spPr>
          <a:xfrm>
            <a:off x="4717314" y="889241"/>
            <a:ext cx="7088571" cy="530256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34549657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F6A2C62F-2294-C246-9D55-E70540FF03A9}"/>
              </a:ext>
            </a:extLst>
          </p:cNvPr>
          <p:cNvSpPr>
            <a:spLocks noGrp="1"/>
          </p:cNvSpPr>
          <p:nvPr>
            <p:ph type="body" sz="quarter" idx="11"/>
          </p:nvPr>
        </p:nvSpPr>
        <p:spPr/>
        <p:txBody>
          <a:bodyPr/>
          <a:lstStyle/>
          <a:p>
            <a:r>
              <a:rPr kumimoji="1" lang="en-US" altLang="zh-CN" dirty="0"/>
              <a:t>Implementing the Triplets View</a:t>
            </a:r>
            <a:endParaRPr kumimoji="1" lang="zh-CN" altLang="en-US" dirty="0"/>
          </a:p>
        </p:txBody>
      </p:sp>
      <p:sp>
        <p:nvSpPr>
          <p:cNvPr id="3" name="文本占位符 2">
            <a:extLst>
              <a:ext uri="{FF2B5EF4-FFF2-40B4-BE49-F238E27FC236}">
                <a16:creationId xmlns:a16="http://schemas.microsoft.com/office/drawing/2014/main" id="{5FA4306A-5C45-564A-9B9E-B0A1B7C8CAA8}"/>
              </a:ext>
            </a:extLst>
          </p:cNvPr>
          <p:cNvSpPr>
            <a:spLocks noGrp="1"/>
          </p:cNvSpPr>
          <p:nvPr>
            <p:ph type="body" sz="quarter" idx="12"/>
          </p:nvPr>
        </p:nvSpPr>
        <p:spPr/>
        <p:txBody>
          <a:bodyPr/>
          <a:lstStyle/>
          <a:p>
            <a:endParaRPr kumimoji="1" lang="zh-CN" altLang="en-US"/>
          </a:p>
        </p:txBody>
      </p:sp>
      <p:sp>
        <p:nvSpPr>
          <p:cNvPr id="4" name="文本占位符 3">
            <a:extLst>
              <a:ext uri="{FF2B5EF4-FFF2-40B4-BE49-F238E27FC236}">
                <a16:creationId xmlns:a16="http://schemas.microsoft.com/office/drawing/2014/main" id="{5CF1890C-A1D6-1A44-9F06-EC583463377A}"/>
              </a:ext>
            </a:extLst>
          </p:cNvPr>
          <p:cNvSpPr>
            <a:spLocks noGrp="1"/>
          </p:cNvSpPr>
          <p:nvPr>
            <p:ph type="body" sz="quarter" idx="13"/>
          </p:nvPr>
        </p:nvSpPr>
        <p:spPr/>
        <p:txBody>
          <a:bodyPr/>
          <a:lstStyle/>
          <a:p>
            <a:endParaRPr kumimoji="1" lang="zh-CN" altLang="en-US"/>
          </a:p>
        </p:txBody>
      </p:sp>
      <p:sp>
        <p:nvSpPr>
          <p:cNvPr id="5" name="文本占位符 4">
            <a:extLst>
              <a:ext uri="{FF2B5EF4-FFF2-40B4-BE49-F238E27FC236}">
                <a16:creationId xmlns:a16="http://schemas.microsoft.com/office/drawing/2014/main" id="{5BDDB6AD-BD38-D149-A194-38E4E0FE2781}"/>
              </a:ext>
            </a:extLst>
          </p:cNvPr>
          <p:cNvSpPr>
            <a:spLocks noGrp="1"/>
          </p:cNvSpPr>
          <p:nvPr>
            <p:ph type="body" sz="quarter" idx="14"/>
          </p:nvPr>
        </p:nvSpPr>
        <p:spPr>
          <a:xfrm>
            <a:off x="319056" y="766710"/>
            <a:ext cx="4357875" cy="4765791"/>
          </a:xfrm>
        </p:spPr>
        <p:txBody>
          <a:bodyPr/>
          <a:lstStyle/>
          <a:p>
            <a:r>
              <a:rPr lang="en" altLang="zh-CN" b="1" dirty="0"/>
              <a:t>Vertex</a:t>
            </a:r>
            <a:r>
              <a:rPr lang="zh-CN" altLang="en-US" b="1" dirty="0"/>
              <a:t> </a:t>
            </a:r>
            <a:r>
              <a:rPr lang="en-US" altLang="zh-CN" b="1" dirty="0"/>
              <a:t>caching</a:t>
            </a:r>
            <a:endParaRPr lang="en" altLang="zh-CN" b="1" dirty="0"/>
          </a:p>
          <a:p>
            <a:r>
              <a:rPr lang="en" altLang="zh-CN" dirty="0"/>
              <a:t>Iterative graph algorithms often modify only a subset of the vertex properties in each iteration. </a:t>
            </a:r>
          </a:p>
          <a:p>
            <a:endParaRPr kumimoji="1" lang="zh-CN" altLang="en-US" dirty="0"/>
          </a:p>
        </p:txBody>
      </p:sp>
      <p:pic>
        <p:nvPicPr>
          <p:cNvPr id="6" name="图片 5">
            <a:extLst>
              <a:ext uri="{FF2B5EF4-FFF2-40B4-BE49-F238E27FC236}">
                <a16:creationId xmlns:a16="http://schemas.microsoft.com/office/drawing/2014/main" id="{445664D4-6176-BA4B-BD5A-720FCB6DD968}"/>
              </a:ext>
            </a:extLst>
          </p:cNvPr>
          <p:cNvPicPr>
            <a:picLocks noChangeAspect="1"/>
          </p:cNvPicPr>
          <p:nvPr/>
        </p:nvPicPr>
        <p:blipFill>
          <a:blip r:embed="rId3"/>
          <a:stretch>
            <a:fillRect/>
          </a:stretch>
        </p:blipFill>
        <p:spPr>
          <a:xfrm>
            <a:off x="4718056" y="890476"/>
            <a:ext cx="7118535" cy="530009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框架 6">
            <a:extLst>
              <a:ext uri="{FF2B5EF4-FFF2-40B4-BE49-F238E27FC236}">
                <a16:creationId xmlns:a16="http://schemas.microsoft.com/office/drawing/2014/main" id="{9981E42A-CDAC-9D4A-8F08-F689C193FD1E}"/>
              </a:ext>
            </a:extLst>
          </p:cNvPr>
          <p:cNvSpPr/>
          <p:nvPr/>
        </p:nvSpPr>
        <p:spPr>
          <a:xfrm>
            <a:off x="9054059" y="2548328"/>
            <a:ext cx="914400" cy="1933731"/>
          </a:xfrm>
          <a:prstGeom prst="fra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chemeClr val="tx1"/>
              </a:solidFill>
            </a:endParaRPr>
          </a:p>
        </p:txBody>
      </p:sp>
    </p:spTree>
    <p:extLst>
      <p:ext uri="{BB962C8B-B14F-4D97-AF65-F5344CB8AC3E}">
        <p14:creationId xmlns:p14="http://schemas.microsoft.com/office/powerpoint/2010/main" val="57252238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8C976E24-8BC7-7548-99BA-4F19FF092CA7}"/>
              </a:ext>
            </a:extLst>
          </p:cNvPr>
          <p:cNvSpPr>
            <a:spLocks noGrp="1"/>
          </p:cNvSpPr>
          <p:nvPr>
            <p:ph type="body" sz="quarter" idx="11"/>
          </p:nvPr>
        </p:nvSpPr>
        <p:spPr/>
        <p:txBody>
          <a:bodyPr/>
          <a:lstStyle/>
          <a:p>
            <a:r>
              <a:rPr kumimoji="1" lang="en-US" altLang="zh-CN" dirty="0"/>
              <a:t>Implementing the Triplets View</a:t>
            </a:r>
            <a:endParaRPr kumimoji="1" lang="zh-CN" altLang="en-US" dirty="0"/>
          </a:p>
        </p:txBody>
      </p:sp>
      <p:sp>
        <p:nvSpPr>
          <p:cNvPr id="3" name="文本占位符 2">
            <a:extLst>
              <a:ext uri="{FF2B5EF4-FFF2-40B4-BE49-F238E27FC236}">
                <a16:creationId xmlns:a16="http://schemas.microsoft.com/office/drawing/2014/main" id="{71A07A3D-35CA-6B4B-B917-2376A0BFD288}"/>
              </a:ext>
            </a:extLst>
          </p:cNvPr>
          <p:cNvSpPr>
            <a:spLocks noGrp="1"/>
          </p:cNvSpPr>
          <p:nvPr>
            <p:ph type="body" sz="quarter" idx="12"/>
          </p:nvPr>
        </p:nvSpPr>
        <p:spPr/>
        <p:txBody>
          <a:bodyPr/>
          <a:lstStyle/>
          <a:p>
            <a:endParaRPr kumimoji="1" lang="zh-CN" altLang="en-US" dirty="0"/>
          </a:p>
        </p:txBody>
      </p:sp>
      <p:sp>
        <p:nvSpPr>
          <p:cNvPr id="4" name="文本占位符 3">
            <a:extLst>
              <a:ext uri="{FF2B5EF4-FFF2-40B4-BE49-F238E27FC236}">
                <a16:creationId xmlns:a16="http://schemas.microsoft.com/office/drawing/2014/main" id="{E691FDA1-BE3C-8749-B5FA-80980DDC830C}"/>
              </a:ext>
            </a:extLst>
          </p:cNvPr>
          <p:cNvSpPr>
            <a:spLocks noGrp="1"/>
          </p:cNvSpPr>
          <p:nvPr>
            <p:ph type="body" sz="quarter" idx="13"/>
          </p:nvPr>
        </p:nvSpPr>
        <p:spPr/>
        <p:txBody>
          <a:bodyPr/>
          <a:lstStyle/>
          <a:p>
            <a:endParaRPr kumimoji="1" lang="zh-CN" altLang="en-US" dirty="0"/>
          </a:p>
        </p:txBody>
      </p:sp>
      <p:pic>
        <p:nvPicPr>
          <p:cNvPr id="6" name="图片 5">
            <a:extLst>
              <a:ext uri="{FF2B5EF4-FFF2-40B4-BE49-F238E27FC236}">
                <a16:creationId xmlns:a16="http://schemas.microsoft.com/office/drawing/2014/main" id="{B9BDFB5B-F7E4-1A44-8400-CCD814BC4A53}"/>
              </a:ext>
            </a:extLst>
          </p:cNvPr>
          <p:cNvPicPr>
            <a:picLocks noChangeAspect="1"/>
          </p:cNvPicPr>
          <p:nvPr/>
        </p:nvPicPr>
        <p:blipFill>
          <a:blip r:embed="rId3"/>
          <a:stretch>
            <a:fillRect/>
          </a:stretch>
        </p:blipFill>
        <p:spPr>
          <a:xfrm>
            <a:off x="4674133" y="766710"/>
            <a:ext cx="7292197" cy="545488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文本占位符 4">
            <a:extLst>
              <a:ext uri="{FF2B5EF4-FFF2-40B4-BE49-F238E27FC236}">
                <a16:creationId xmlns:a16="http://schemas.microsoft.com/office/drawing/2014/main" id="{6311D3AA-3207-A148-9CA8-196032CB6497}"/>
              </a:ext>
            </a:extLst>
          </p:cNvPr>
          <p:cNvSpPr>
            <a:spLocks noGrp="1"/>
          </p:cNvSpPr>
          <p:nvPr>
            <p:ph type="body" sz="quarter" idx="14"/>
          </p:nvPr>
        </p:nvSpPr>
        <p:spPr>
          <a:xfrm>
            <a:off x="319056" y="766710"/>
            <a:ext cx="4342885" cy="4765791"/>
          </a:xfrm>
        </p:spPr>
        <p:txBody>
          <a:bodyPr/>
          <a:lstStyle/>
          <a:p>
            <a:r>
              <a:rPr lang="en" altLang="zh-CN" sz="2400" b="1" dirty="0"/>
              <a:t>Incremental</a:t>
            </a:r>
            <a:r>
              <a:rPr lang="zh-CN" altLang="en-US" sz="2400" b="1" dirty="0"/>
              <a:t> </a:t>
            </a:r>
            <a:r>
              <a:rPr lang="en-US" altLang="zh-CN" sz="2400" b="1" dirty="0"/>
              <a:t>updates for triplets view</a:t>
            </a:r>
            <a:endParaRPr lang="en" altLang="zh-CN" sz="2400" b="1" dirty="0"/>
          </a:p>
          <a:p>
            <a:r>
              <a:rPr lang="en" altLang="zh-CN" dirty="0"/>
              <a:t>Iterative graph algorithms often modify only a subset of the vertex properties in each iteration. </a:t>
            </a:r>
          </a:p>
          <a:p>
            <a:r>
              <a:rPr lang="en" altLang="zh-CN" dirty="0"/>
              <a:t>track which vertex properties have changed since the triplets view was last constructed. </a:t>
            </a:r>
          </a:p>
          <a:p>
            <a:r>
              <a:rPr lang="en" altLang="zh-CN" dirty="0"/>
              <a:t>changed vertices </a:t>
            </a:r>
            <a:r>
              <a:rPr lang="en" altLang="zh-CN"/>
              <a:t>are re-routed</a:t>
            </a:r>
            <a:endParaRPr lang="en" altLang="zh-CN" dirty="0"/>
          </a:p>
          <a:p>
            <a:endParaRPr kumimoji="1" lang="zh-CN" altLang="en-US" dirty="0"/>
          </a:p>
        </p:txBody>
      </p:sp>
    </p:spTree>
    <p:extLst>
      <p:ext uri="{BB962C8B-B14F-4D97-AF65-F5344CB8AC3E}">
        <p14:creationId xmlns:p14="http://schemas.microsoft.com/office/powerpoint/2010/main" val="196199181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圆角 12">
            <a:extLst>
              <a:ext uri="{FF2B5EF4-FFF2-40B4-BE49-F238E27FC236}">
                <a16:creationId xmlns:a16="http://schemas.microsoft.com/office/drawing/2014/main" id="{AAA15C42-8B53-449A-A911-2686C82E9037}"/>
              </a:ext>
            </a:extLst>
          </p:cNvPr>
          <p:cNvSpPr/>
          <p:nvPr/>
        </p:nvSpPr>
        <p:spPr>
          <a:xfrm>
            <a:off x="6276001" y="1592263"/>
            <a:ext cx="4142163" cy="3159619"/>
          </a:xfrm>
          <a:prstGeom prst="roundRect">
            <a:avLst>
              <a:gd name="adj" fmla="val 0"/>
            </a:avLst>
          </a:prstGeom>
          <a:solidFill>
            <a:sysClr val="window" lastClr="FFFFFF"/>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algn="just"/>
            <a:endParaRPr lang="zh-CN" altLang="en-US" dirty="0"/>
          </a:p>
        </p:txBody>
      </p:sp>
      <p:sp>
        <p:nvSpPr>
          <p:cNvPr id="2" name="文本占位符 1">
            <a:extLst>
              <a:ext uri="{FF2B5EF4-FFF2-40B4-BE49-F238E27FC236}">
                <a16:creationId xmlns:a16="http://schemas.microsoft.com/office/drawing/2014/main" id="{3EA36A63-6407-45DB-8AF3-FC0B12FAC7F5}"/>
              </a:ext>
            </a:extLst>
          </p:cNvPr>
          <p:cNvSpPr>
            <a:spLocks noGrp="1"/>
          </p:cNvSpPr>
          <p:nvPr>
            <p:ph type="body" sz="quarter" idx="11"/>
          </p:nvPr>
        </p:nvSpPr>
        <p:spPr/>
        <p:txBody>
          <a:bodyPr/>
          <a:lstStyle/>
          <a:p>
            <a:r>
              <a:rPr lang="en" altLang="zh-CN" dirty="0"/>
              <a:t>Optimizations to </a:t>
            </a:r>
            <a:r>
              <a:rPr lang="en" altLang="zh-CN" i="1" dirty="0" err="1"/>
              <a:t>mrTriplets</a:t>
            </a:r>
            <a:r>
              <a:rPr lang="en" altLang="zh-CN" dirty="0"/>
              <a:t> </a:t>
            </a:r>
          </a:p>
        </p:txBody>
      </p:sp>
      <p:sp>
        <p:nvSpPr>
          <p:cNvPr id="3" name="文本占位符 2">
            <a:extLst>
              <a:ext uri="{FF2B5EF4-FFF2-40B4-BE49-F238E27FC236}">
                <a16:creationId xmlns:a16="http://schemas.microsoft.com/office/drawing/2014/main" id="{520037CA-5133-4503-AFF7-C411429ED8B8}"/>
              </a:ext>
            </a:extLst>
          </p:cNvPr>
          <p:cNvSpPr>
            <a:spLocks noGrp="1"/>
          </p:cNvSpPr>
          <p:nvPr>
            <p:ph type="body" sz="quarter" idx="12"/>
          </p:nvPr>
        </p:nvSpPr>
        <p:spPr/>
        <p:txBody>
          <a:bodyPr/>
          <a:lstStyle/>
          <a:p>
            <a:endParaRPr lang="zh-CN" altLang="en-US"/>
          </a:p>
        </p:txBody>
      </p:sp>
      <p:sp>
        <p:nvSpPr>
          <p:cNvPr id="4" name="文本占位符 3">
            <a:extLst>
              <a:ext uri="{FF2B5EF4-FFF2-40B4-BE49-F238E27FC236}">
                <a16:creationId xmlns:a16="http://schemas.microsoft.com/office/drawing/2014/main" id="{9F4514A2-C7E6-4781-8BA1-F0396B88DEA9}"/>
              </a:ext>
            </a:extLst>
          </p:cNvPr>
          <p:cNvSpPr>
            <a:spLocks noGrp="1"/>
          </p:cNvSpPr>
          <p:nvPr>
            <p:ph type="body" sz="quarter" idx="13"/>
          </p:nvPr>
        </p:nvSpPr>
        <p:spPr/>
        <p:txBody>
          <a:bodyPr/>
          <a:lstStyle/>
          <a:p>
            <a:endParaRPr lang="zh-CN" altLang="en-US"/>
          </a:p>
        </p:txBody>
      </p:sp>
      <p:sp>
        <p:nvSpPr>
          <p:cNvPr id="7" name="矩形: 圆角 6">
            <a:extLst>
              <a:ext uri="{FF2B5EF4-FFF2-40B4-BE49-F238E27FC236}">
                <a16:creationId xmlns:a16="http://schemas.microsoft.com/office/drawing/2014/main" id="{3AC02E08-0F11-418D-84E1-0EC96006BA9C}"/>
              </a:ext>
            </a:extLst>
          </p:cNvPr>
          <p:cNvSpPr/>
          <p:nvPr/>
        </p:nvSpPr>
        <p:spPr>
          <a:xfrm>
            <a:off x="1075352" y="1592263"/>
            <a:ext cx="4145396" cy="3159619"/>
          </a:xfrm>
          <a:prstGeom prst="roundRect">
            <a:avLst>
              <a:gd name="adj" fmla="val 0"/>
            </a:avLst>
          </a:prstGeom>
          <a:solidFill>
            <a:sysClr val="window" lastClr="FFFFFF"/>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algn="just"/>
            <a:endParaRPr lang="zh-CN" altLang="en-US" dirty="0"/>
          </a:p>
        </p:txBody>
      </p:sp>
      <p:sp>
        <p:nvSpPr>
          <p:cNvPr id="9" name="平行四边形 8">
            <a:extLst>
              <a:ext uri="{FF2B5EF4-FFF2-40B4-BE49-F238E27FC236}">
                <a16:creationId xmlns:a16="http://schemas.microsoft.com/office/drawing/2014/main" id="{6E57E44E-7BFD-4EC9-9432-9C3641C7BD98}"/>
              </a:ext>
            </a:extLst>
          </p:cNvPr>
          <p:cNvSpPr/>
          <p:nvPr/>
        </p:nvSpPr>
        <p:spPr>
          <a:xfrm>
            <a:off x="1251578" y="1702990"/>
            <a:ext cx="473565" cy="242093"/>
          </a:xfrm>
          <a:prstGeom prst="parallelogram">
            <a:avLst>
              <a:gd name="adj" fmla="val 44445"/>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4" name="文本框 13">
            <a:extLst>
              <a:ext uri="{FF2B5EF4-FFF2-40B4-BE49-F238E27FC236}">
                <a16:creationId xmlns:a16="http://schemas.microsoft.com/office/drawing/2014/main" id="{A2554932-8329-4222-B054-D6EC7036375E}"/>
              </a:ext>
            </a:extLst>
          </p:cNvPr>
          <p:cNvSpPr txBox="1"/>
          <p:nvPr/>
        </p:nvSpPr>
        <p:spPr>
          <a:xfrm>
            <a:off x="1251578" y="2200363"/>
            <a:ext cx="3894607" cy="1609480"/>
          </a:xfrm>
          <a:prstGeom prst="rect">
            <a:avLst/>
          </a:prstGeom>
          <a:noFill/>
        </p:spPr>
        <p:txBody>
          <a:bodyPr wrap="square" rtlCol="0">
            <a:spAutoFit/>
          </a:bodyPr>
          <a:lstStyle/>
          <a:p>
            <a:pPr>
              <a:lnSpc>
                <a:spcPct val="130000"/>
              </a:lnSpc>
            </a:pPr>
            <a:r>
              <a:rPr lang="en" altLang="zh-CN" sz="4000" b="1" dirty="0">
                <a:solidFill>
                  <a:schemeClr val="tx1">
                    <a:lumMod val="75000"/>
                    <a:lumOff val="25000"/>
                  </a:schemeClr>
                </a:solidFill>
              </a:rPr>
              <a:t>Filtered Index Scanning </a:t>
            </a:r>
          </a:p>
        </p:txBody>
      </p:sp>
      <p:sp>
        <p:nvSpPr>
          <p:cNvPr id="16" name="平行四边形 15">
            <a:extLst>
              <a:ext uri="{FF2B5EF4-FFF2-40B4-BE49-F238E27FC236}">
                <a16:creationId xmlns:a16="http://schemas.microsoft.com/office/drawing/2014/main" id="{671FE447-1135-43CF-B090-5E3386D7438C}"/>
              </a:ext>
            </a:extLst>
          </p:cNvPr>
          <p:cNvSpPr/>
          <p:nvPr/>
        </p:nvSpPr>
        <p:spPr>
          <a:xfrm>
            <a:off x="6391047" y="1702990"/>
            <a:ext cx="473565" cy="242093"/>
          </a:xfrm>
          <a:prstGeom prst="parallelogram">
            <a:avLst>
              <a:gd name="adj" fmla="val 44445"/>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1" name="right-quote-sign_36811">
            <a:extLst>
              <a:ext uri="{FF2B5EF4-FFF2-40B4-BE49-F238E27FC236}">
                <a16:creationId xmlns:a16="http://schemas.microsoft.com/office/drawing/2014/main" id="{C140415A-D6BA-48C6-9E63-FB0DD4AAD1FB}"/>
              </a:ext>
            </a:extLst>
          </p:cNvPr>
          <p:cNvSpPr>
            <a:spLocks noChangeAspect="1"/>
          </p:cNvSpPr>
          <p:nvPr/>
        </p:nvSpPr>
        <p:spPr bwMode="auto">
          <a:xfrm>
            <a:off x="10068910" y="4418754"/>
            <a:ext cx="507655" cy="492365"/>
          </a:xfrm>
          <a:custGeom>
            <a:avLst/>
            <a:gdLst>
              <a:gd name="T0" fmla="*/ 314 w 314"/>
              <a:gd name="T1" fmla="*/ 0 h 305"/>
              <a:gd name="T2" fmla="*/ 314 w 314"/>
              <a:gd name="T3" fmla="*/ 158 h 305"/>
              <a:gd name="T4" fmla="*/ 206 w 314"/>
              <a:gd name="T5" fmla="*/ 305 h 305"/>
              <a:gd name="T6" fmla="*/ 170 w 314"/>
              <a:gd name="T7" fmla="*/ 304 h 305"/>
              <a:gd name="T8" fmla="*/ 170 w 314"/>
              <a:gd name="T9" fmla="*/ 243 h 305"/>
              <a:gd name="T10" fmla="*/ 244 w 314"/>
              <a:gd name="T11" fmla="*/ 174 h 305"/>
              <a:gd name="T12" fmla="*/ 243 w 314"/>
              <a:gd name="T13" fmla="*/ 146 h 305"/>
              <a:gd name="T14" fmla="*/ 192 w 314"/>
              <a:gd name="T15" fmla="*/ 146 h 305"/>
              <a:gd name="T16" fmla="*/ 192 w 314"/>
              <a:gd name="T17" fmla="*/ 0 h 305"/>
              <a:gd name="T18" fmla="*/ 314 w 314"/>
              <a:gd name="T19" fmla="*/ 0 h 305"/>
              <a:gd name="T20" fmla="*/ 314 w 314"/>
              <a:gd name="T21" fmla="*/ 0 h 305"/>
              <a:gd name="T22" fmla="*/ 16 w 314"/>
              <a:gd name="T23" fmla="*/ 146 h 305"/>
              <a:gd name="T24" fmla="*/ 67 w 314"/>
              <a:gd name="T25" fmla="*/ 146 h 305"/>
              <a:gd name="T26" fmla="*/ 68 w 314"/>
              <a:gd name="T27" fmla="*/ 174 h 305"/>
              <a:gd name="T28" fmla="*/ 0 w 314"/>
              <a:gd name="T29" fmla="*/ 243 h 305"/>
              <a:gd name="T30" fmla="*/ 0 w 314"/>
              <a:gd name="T31" fmla="*/ 304 h 305"/>
              <a:gd name="T32" fmla="*/ 30 w 314"/>
              <a:gd name="T33" fmla="*/ 305 h 305"/>
              <a:gd name="T34" fmla="*/ 138 w 314"/>
              <a:gd name="T35" fmla="*/ 158 h 305"/>
              <a:gd name="T36" fmla="*/ 138 w 314"/>
              <a:gd name="T37" fmla="*/ 0 h 305"/>
              <a:gd name="T38" fmla="*/ 16 w 314"/>
              <a:gd name="T39" fmla="*/ 0 h 305"/>
              <a:gd name="T40" fmla="*/ 16 w 314"/>
              <a:gd name="T41" fmla="*/ 146 h 305"/>
              <a:gd name="T42" fmla="*/ 16 w 314"/>
              <a:gd name="T43" fmla="*/ 146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14" h="305">
                <a:moveTo>
                  <a:pt x="314" y="0"/>
                </a:moveTo>
                <a:lnTo>
                  <a:pt x="314" y="158"/>
                </a:lnTo>
                <a:cubicBezTo>
                  <a:pt x="314" y="256"/>
                  <a:pt x="278" y="305"/>
                  <a:pt x="206" y="305"/>
                </a:cubicBezTo>
                <a:cubicBezTo>
                  <a:pt x="198" y="305"/>
                  <a:pt x="186" y="305"/>
                  <a:pt x="170" y="304"/>
                </a:cubicBezTo>
                <a:lnTo>
                  <a:pt x="170" y="243"/>
                </a:lnTo>
                <a:cubicBezTo>
                  <a:pt x="219" y="243"/>
                  <a:pt x="244" y="220"/>
                  <a:pt x="244" y="174"/>
                </a:cubicBezTo>
                <a:lnTo>
                  <a:pt x="243" y="146"/>
                </a:lnTo>
                <a:lnTo>
                  <a:pt x="192" y="146"/>
                </a:lnTo>
                <a:lnTo>
                  <a:pt x="192" y="0"/>
                </a:lnTo>
                <a:lnTo>
                  <a:pt x="314" y="0"/>
                </a:lnTo>
                <a:lnTo>
                  <a:pt x="314" y="0"/>
                </a:lnTo>
                <a:close/>
                <a:moveTo>
                  <a:pt x="16" y="146"/>
                </a:moveTo>
                <a:lnTo>
                  <a:pt x="67" y="146"/>
                </a:lnTo>
                <a:lnTo>
                  <a:pt x="68" y="174"/>
                </a:lnTo>
                <a:cubicBezTo>
                  <a:pt x="68" y="217"/>
                  <a:pt x="45" y="240"/>
                  <a:pt x="0" y="243"/>
                </a:cubicBezTo>
                <a:lnTo>
                  <a:pt x="0" y="304"/>
                </a:lnTo>
                <a:cubicBezTo>
                  <a:pt x="14" y="305"/>
                  <a:pt x="24" y="305"/>
                  <a:pt x="30" y="305"/>
                </a:cubicBezTo>
                <a:cubicBezTo>
                  <a:pt x="102" y="305"/>
                  <a:pt x="138" y="256"/>
                  <a:pt x="138" y="158"/>
                </a:cubicBezTo>
                <a:lnTo>
                  <a:pt x="138" y="0"/>
                </a:lnTo>
                <a:lnTo>
                  <a:pt x="16" y="0"/>
                </a:lnTo>
                <a:lnTo>
                  <a:pt x="16" y="146"/>
                </a:lnTo>
                <a:lnTo>
                  <a:pt x="16" y="146"/>
                </a:lnTo>
                <a:close/>
              </a:path>
            </a:pathLst>
          </a:custGeom>
          <a:solidFill>
            <a:schemeClr val="accent1"/>
          </a:solidFill>
          <a:ln>
            <a:noFill/>
          </a:ln>
        </p:spPr>
      </p:sp>
      <p:sp>
        <p:nvSpPr>
          <p:cNvPr id="12" name="right-quote-sign_36811">
            <a:extLst>
              <a:ext uri="{FF2B5EF4-FFF2-40B4-BE49-F238E27FC236}">
                <a16:creationId xmlns:a16="http://schemas.microsoft.com/office/drawing/2014/main" id="{24235A02-8E3C-4B4F-99B0-490E3FF57A0F}"/>
              </a:ext>
            </a:extLst>
          </p:cNvPr>
          <p:cNvSpPr>
            <a:spLocks noChangeAspect="1"/>
          </p:cNvSpPr>
          <p:nvPr/>
        </p:nvSpPr>
        <p:spPr bwMode="auto">
          <a:xfrm>
            <a:off x="4892357" y="4418754"/>
            <a:ext cx="507655" cy="492365"/>
          </a:xfrm>
          <a:custGeom>
            <a:avLst/>
            <a:gdLst>
              <a:gd name="T0" fmla="*/ 314 w 314"/>
              <a:gd name="T1" fmla="*/ 0 h 305"/>
              <a:gd name="T2" fmla="*/ 314 w 314"/>
              <a:gd name="T3" fmla="*/ 158 h 305"/>
              <a:gd name="T4" fmla="*/ 206 w 314"/>
              <a:gd name="T5" fmla="*/ 305 h 305"/>
              <a:gd name="T6" fmla="*/ 170 w 314"/>
              <a:gd name="T7" fmla="*/ 304 h 305"/>
              <a:gd name="T8" fmla="*/ 170 w 314"/>
              <a:gd name="T9" fmla="*/ 243 h 305"/>
              <a:gd name="T10" fmla="*/ 244 w 314"/>
              <a:gd name="T11" fmla="*/ 174 h 305"/>
              <a:gd name="T12" fmla="*/ 243 w 314"/>
              <a:gd name="T13" fmla="*/ 146 h 305"/>
              <a:gd name="T14" fmla="*/ 192 w 314"/>
              <a:gd name="T15" fmla="*/ 146 h 305"/>
              <a:gd name="T16" fmla="*/ 192 w 314"/>
              <a:gd name="T17" fmla="*/ 0 h 305"/>
              <a:gd name="T18" fmla="*/ 314 w 314"/>
              <a:gd name="T19" fmla="*/ 0 h 305"/>
              <a:gd name="T20" fmla="*/ 314 w 314"/>
              <a:gd name="T21" fmla="*/ 0 h 305"/>
              <a:gd name="T22" fmla="*/ 16 w 314"/>
              <a:gd name="T23" fmla="*/ 146 h 305"/>
              <a:gd name="T24" fmla="*/ 67 w 314"/>
              <a:gd name="T25" fmla="*/ 146 h 305"/>
              <a:gd name="T26" fmla="*/ 68 w 314"/>
              <a:gd name="T27" fmla="*/ 174 h 305"/>
              <a:gd name="T28" fmla="*/ 0 w 314"/>
              <a:gd name="T29" fmla="*/ 243 h 305"/>
              <a:gd name="T30" fmla="*/ 0 w 314"/>
              <a:gd name="T31" fmla="*/ 304 h 305"/>
              <a:gd name="T32" fmla="*/ 30 w 314"/>
              <a:gd name="T33" fmla="*/ 305 h 305"/>
              <a:gd name="T34" fmla="*/ 138 w 314"/>
              <a:gd name="T35" fmla="*/ 158 h 305"/>
              <a:gd name="T36" fmla="*/ 138 w 314"/>
              <a:gd name="T37" fmla="*/ 0 h 305"/>
              <a:gd name="T38" fmla="*/ 16 w 314"/>
              <a:gd name="T39" fmla="*/ 0 h 305"/>
              <a:gd name="T40" fmla="*/ 16 w 314"/>
              <a:gd name="T41" fmla="*/ 146 h 305"/>
              <a:gd name="T42" fmla="*/ 16 w 314"/>
              <a:gd name="T43" fmla="*/ 146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14" h="305">
                <a:moveTo>
                  <a:pt x="314" y="0"/>
                </a:moveTo>
                <a:lnTo>
                  <a:pt x="314" y="158"/>
                </a:lnTo>
                <a:cubicBezTo>
                  <a:pt x="314" y="256"/>
                  <a:pt x="278" y="305"/>
                  <a:pt x="206" y="305"/>
                </a:cubicBezTo>
                <a:cubicBezTo>
                  <a:pt x="198" y="305"/>
                  <a:pt x="186" y="305"/>
                  <a:pt x="170" y="304"/>
                </a:cubicBezTo>
                <a:lnTo>
                  <a:pt x="170" y="243"/>
                </a:lnTo>
                <a:cubicBezTo>
                  <a:pt x="219" y="243"/>
                  <a:pt x="244" y="220"/>
                  <a:pt x="244" y="174"/>
                </a:cubicBezTo>
                <a:lnTo>
                  <a:pt x="243" y="146"/>
                </a:lnTo>
                <a:lnTo>
                  <a:pt x="192" y="146"/>
                </a:lnTo>
                <a:lnTo>
                  <a:pt x="192" y="0"/>
                </a:lnTo>
                <a:lnTo>
                  <a:pt x="314" y="0"/>
                </a:lnTo>
                <a:lnTo>
                  <a:pt x="314" y="0"/>
                </a:lnTo>
                <a:close/>
                <a:moveTo>
                  <a:pt x="16" y="146"/>
                </a:moveTo>
                <a:lnTo>
                  <a:pt x="67" y="146"/>
                </a:lnTo>
                <a:lnTo>
                  <a:pt x="68" y="174"/>
                </a:lnTo>
                <a:cubicBezTo>
                  <a:pt x="68" y="217"/>
                  <a:pt x="45" y="240"/>
                  <a:pt x="0" y="243"/>
                </a:cubicBezTo>
                <a:lnTo>
                  <a:pt x="0" y="304"/>
                </a:lnTo>
                <a:cubicBezTo>
                  <a:pt x="14" y="305"/>
                  <a:pt x="24" y="305"/>
                  <a:pt x="30" y="305"/>
                </a:cubicBezTo>
                <a:cubicBezTo>
                  <a:pt x="102" y="305"/>
                  <a:pt x="138" y="256"/>
                  <a:pt x="138" y="158"/>
                </a:cubicBezTo>
                <a:lnTo>
                  <a:pt x="138" y="0"/>
                </a:lnTo>
                <a:lnTo>
                  <a:pt x="16" y="0"/>
                </a:lnTo>
                <a:lnTo>
                  <a:pt x="16" y="146"/>
                </a:lnTo>
                <a:lnTo>
                  <a:pt x="16" y="146"/>
                </a:lnTo>
                <a:close/>
              </a:path>
            </a:pathLst>
          </a:custGeom>
          <a:solidFill>
            <a:schemeClr val="accent1"/>
          </a:solidFill>
          <a:ln>
            <a:noFill/>
          </a:ln>
        </p:spPr>
      </p:sp>
      <p:sp>
        <p:nvSpPr>
          <p:cNvPr id="17" name="文本框 16">
            <a:extLst>
              <a:ext uri="{FF2B5EF4-FFF2-40B4-BE49-F238E27FC236}">
                <a16:creationId xmlns:a16="http://schemas.microsoft.com/office/drawing/2014/main" id="{10E3D588-101D-E548-8DDC-5FCEB78C09AC}"/>
              </a:ext>
            </a:extLst>
          </p:cNvPr>
          <p:cNvSpPr txBox="1"/>
          <p:nvPr/>
        </p:nvSpPr>
        <p:spPr>
          <a:xfrm>
            <a:off x="6391048" y="2200364"/>
            <a:ext cx="3202658" cy="2409699"/>
          </a:xfrm>
          <a:prstGeom prst="rect">
            <a:avLst/>
          </a:prstGeom>
          <a:noFill/>
        </p:spPr>
        <p:txBody>
          <a:bodyPr wrap="square" rtlCol="0">
            <a:spAutoFit/>
          </a:bodyPr>
          <a:lstStyle/>
          <a:p>
            <a:pPr>
              <a:lnSpc>
                <a:spcPct val="130000"/>
              </a:lnSpc>
            </a:pPr>
            <a:r>
              <a:rPr lang="en-US" altLang="zh-CN" sz="4000" b="1" dirty="0">
                <a:solidFill>
                  <a:schemeClr val="tx1">
                    <a:lumMod val="75000"/>
                    <a:lumOff val="25000"/>
                  </a:schemeClr>
                </a:solidFill>
              </a:rPr>
              <a:t>Join Elimination</a:t>
            </a:r>
            <a:endParaRPr lang="zh-CN" altLang="en-US" sz="4000" b="1" dirty="0">
              <a:solidFill>
                <a:schemeClr val="tx1">
                  <a:lumMod val="75000"/>
                  <a:lumOff val="25000"/>
                </a:schemeClr>
              </a:solidFill>
            </a:endParaRPr>
          </a:p>
          <a:p>
            <a:pPr>
              <a:lnSpc>
                <a:spcPct val="130000"/>
              </a:lnSpc>
            </a:pPr>
            <a:endParaRPr lang="en" altLang="zh-CN" sz="4000" b="1" dirty="0">
              <a:solidFill>
                <a:schemeClr val="tx1">
                  <a:lumMod val="75000"/>
                  <a:lumOff val="25000"/>
                </a:schemeClr>
              </a:solidFill>
            </a:endParaRPr>
          </a:p>
        </p:txBody>
      </p:sp>
      <p:pic>
        <p:nvPicPr>
          <p:cNvPr id="6" name="图片 5">
            <a:extLst>
              <a:ext uri="{FF2B5EF4-FFF2-40B4-BE49-F238E27FC236}">
                <a16:creationId xmlns:a16="http://schemas.microsoft.com/office/drawing/2014/main" id="{9A28950E-4180-064D-AD95-E8482824CBFC}"/>
              </a:ext>
            </a:extLst>
          </p:cNvPr>
          <p:cNvPicPr>
            <a:picLocks noChangeAspect="1"/>
          </p:cNvPicPr>
          <p:nvPr/>
        </p:nvPicPr>
        <p:blipFill>
          <a:blip r:embed="rId3"/>
          <a:stretch>
            <a:fillRect/>
          </a:stretch>
        </p:blipFill>
        <p:spPr>
          <a:xfrm>
            <a:off x="1251578" y="5018868"/>
            <a:ext cx="9162006" cy="1366264"/>
          </a:xfrm>
          <a:prstGeom prst="rect">
            <a:avLst/>
          </a:prstGeom>
        </p:spPr>
      </p:pic>
    </p:spTree>
    <p:extLst>
      <p:ext uri="{BB962C8B-B14F-4D97-AF65-F5344CB8AC3E}">
        <p14:creationId xmlns:p14="http://schemas.microsoft.com/office/powerpoint/2010/main" val="95390320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2BB4864B-AD3D-BA43-BB0D-1E7CFC36A0C5}"/>
              </a:ext>
            </a:extLst>
          </p:cNvPr>
          <p:cNvSpPr>
            <a:spLocks noGrp="1"/>
          </p:cNvSpPr>
          <p:nvPr>
            <p:ph type="body" sz="quarter" idx="11"/>
          </p:nvPr>
        </p:nvSpPr>
        <p:spPr/>
        <p:txBody>
          <a:bodyPr/>
          <a:lstStyle/>
          <a:p>
            <a:r>
              <a:rPr lang="en" altLang="zh-CN" dirty="0"/>
              <a:t>Optimizations to </a:t>
            </a:r>
            <a:r>
              <a:rPr lang="en" altLang="zh-CN" i="1" dirty="0" err="1"/>
              <a:t>mrTriplets</a:t>
            </a:r>
            <a:r>
              <a:rPr lang="en" altLang="zh-CN" dirty="0"/>
              <a:t> </a:t>
            </a:r>
          </a:p>
        </p:txBody>
      </p:sp>
      <p:sp>
        <p:nvSpPr>
          <p:cNvPr id="3" name="文本占位符 2">
            <a:extLst>
              <a:ext uri="{FF2B5EF4-FFF2-40B4-BE49-F238E27FC236}">
                <a16:creationId xmlns:a16="http://schemas.microsoft.com/office/drawing/2014/main" id="{34EF6F49-E8A6-1F40-AD58-5AC025F04018}"/>
              </a:ext>
            </a:extLst>
          </p:cNvPr>
          <p:cNvSpPr>
            <a:spLocks noGrp="1"/>
          </p:cNvSpPr>
          <p:nvPr>
            <p:ph type="body" sz="quarter" idx="12"/>
          </p:nvPr>
        </p:nvSpPr>
        <p:spPr/>
        <p:txBody>
          <a:bodyPr/>
          <a:lstStyle/>
          <a:p>
            <a:endParaRPr kumimoji="1" lang="zh-CN" altLang="en-US"/>
          </a:p>
        </p:txBody>
      </p:sp>
      <p:sp>
        <p:nvSpPr>
          <p:cNvPr id="4" name="文本占位符 3">
            <a:extLst>
              <a:ext uri="{FF2B5EF4-FFF2-40B4-BE49-F238E27FC236}">
                <a16:creationId xmlns:a16="http://schemas.microsoft.com/office/drawing/2014/main" id="{38A6DCB2-DF02-FD47-BBB4-0B738B14BD80}"/>
              </a:ext>
            </a:extLst>
          </p:cNvPr>
          <p:cNvSpPr>
            <a:spLocks noGrp="1"/>
          </p:cNvSpPr>
          <p:nvPr>
            <p:ph type="body" sz="quarter" idx="13"/>
          </p:nvPr>
        </p:nvSpPr>
        <p:spPr/>
        <p:txBody>
          <a:bodyPr/>
          <a:lstStyle/>
          <a:p>
            <a:endParaRPr kumimoji="1" lang="zh-CN" altLang="en-US"/>
          </a:p>
        </p:txBody>
      </p:sp>
      <p:sp>
        <p:nvSpPr>
          <p:cNvPr id="5" name="文本占位符 4">
            <a:extLst>
              <a:ext uri="{FF2B5EF4-FFF2-40B4-BE49-F238E27FC236}">
                <a16:creationId xmlns:a16="http://schemas.microsoft.com/office/drawing/2014/main" id="{0F28B9B8-1F08-EA47-A6B1-75EED354F1D7}"/>
              </a:ext>
            </a:extLst>
          </p:cNvPr>
          <p:cNvSpPr>
            <a:spLocks noGrp="1"/>
          </p:cNvSpPr>
          <p:nvPr>
            <p:ph type="body" sz="quarter" idx="14"/>
          </p:nvPr>
        </p:nvSpPr>
        <p:spPr>
          <a:xfrm>
            <a:off x="319056" y="766710"/>
            <a:ext cx="6165029" cy="4765791"/>
          </a:xfrm>
        </p:spPr>
        <p:txBody>
          <a:bodyPr/>
          <a:lstStyle/>
          <a:p>
            <a:r>
              <a:rPr lang="en" altLang="zh-CN" sz="2400" b="1" dirty="0"/>
              <a:t>Filtered Index Scanning </a:t>
            </a:r>
          </a:p>
          <a:p>
            <a:r>
              <a:rPr lang="en" altLang="zh-CN" i="1" dirty="0" err="1"/>
              <a:t>mrTriplets</a:t>
            </a:r>
            <a:r>
              <a:rPr lang="en" altLang="zh-CN" dirty="0"/>
              <a:t> first stage</a:t>
            </a:r>
            <a:r>
              <a:rPr lang="en-US" altLang="zh-CN" dirty="0"/>
              <a:t>:</a:t>
            </a:r>
          </a:p>
          <a:p>
            <a:pPr lvl="1"/>
            <a:r>
              <a:rPr lang="en" altLang="zh-CN" dirty="0"/>
              <a:t>scan the triplets view </a:t>
            </a:r>
          </a:p>
          <a:p>
            <a:pPr lvl="1"/>
            <a:r>
              <a:rPr lang="en" altLang="zh-CN" dirty="0"/>
              <a:t>apply map function to triplets containing active set</a:t>
            </a:r>
          </a:p>
          <a:p>
            <a:pPr lvl="1"/>
            <a:r>
              <a:rPr lang="en" altLang="zh-CN" dirty="0"/>
              <a:t>scanning all triplets </a:t>
            </a:r>
            <a:r>
              <a:rPr lang="en-US" altLang="zh-CN" dirty="0"/>
              <a:t>–</a:t>
            </a:r>
            <a:r>
              <a:rPr lang="en" altLang="zh-CN" dirty="0"/>
              <a:t> wasteful</a:t>
            </a:r>
            <a:r>
              <a:rPr lang="en-US" altLang="zh-CN" b="1" dirty="0"/>
              <a:t>!</a:t>
            </a:r>
            <a:r>
              <a:rPr lang="en" altLang="zh-CN" dirty="0"/>
              <a:t> </a:t>
            </a:r>
          </a:p>
          <a:p>
            <a:r>
              <a:rPr lang="en" altLang="zh-CN" dirty="0"/>
              <a:t>The </a:t>
            </a:r>
            <a:r>
              <a:rPr lang="en" altLang="zh-CN" i="1" dirty="0"/>
              <a:t>subgraph</a:t>
            </a:r>
            <a:r>
              <a:rPr lang="en" altLang="zh-CN" dirty="0"/>
              <a:t> operator</a:t>
            </a:r>
          </a:p>
          <a:p>
            <a:pPr lvl="1"/>
            <a:r>
              <a:rPr lang="en" altLang="zh-CN" b="1" dirty="0"/>
              <a:t>filter</a:t>
            </a:r>
            <a:r>
              <a:rPr lang="en" altLang="zh-CN" dirty="0"/>
              <a:t> the triplets using the </a:t>
            </a:r>
            <a:r>
              <a:rPr lang="en" altLang="zh-CN" b="1" dirty="0"/>
              <a:t>CSR index </a:t>
            </a:r>
            <a:r>
              <a:rPr lang="en" altLang="zh-CN" dirty="0"/>
              <a:t>on the source vertex id</a:t>
            </a:r>
          </a:p>
          <a:p>
            <a:pPr marL="0" indent="0">
              <a:buNone/>
            </a:pPr>
            <a:endParaRPr kumimoji="1" lang="zh-CN" altLang="en-US" dirty="0"/>
          </a:p>
        </p:txBody>
      </p:sp>
      <p:pic>
        <p:nvPicPr>
          <p:cNvPr id="10" name="图片 9">
            <a:extLst>
              <a:ext uri="{FF2B5EF4-FFF2-40B4-BE49-F238E27FC236}">
                <a16:creationId xmlns:a16="http://schemas.microsoft.com/office/drawing/2014/main" id="{39982CE5-4CC5-454A-9901-82177C5260AD}"/>
              </a:ext>
            </a:extLst>
          </p:cNvPr>
          <p:cNvPicPr>
            <a:picLocks noChangeAspect="1"/>
          </p:cNvPicPr>
          <p:nvPr/>
        </p:nvPicPr>
        <p:blipFill>
          <a:blip r:embed="rId3"/>
          <a:stretch>
            <a:fillRect/>
          </a:stretch>
        </p:blipFill>
        <p:spPr>
          <a:xfrm>
            <a:off x="7689123" y="752600"/>
            <a:ext cx="3269517" cy="5895850"/>
          </a:xfrm>
          <a:prstGeom prst="rect">
            <a:avLst/>
          </a:prstGeom>
        </p:spPr>
      </p:pic>
      <p:sp>
        <p:nvSpPr>
          <p:cNvPr id="11" name="框架 10">
            <a:extLst>
              <a:ext uri="{FF2B5EF4-FFF2-40B4-BE49-F238E27FC236}">
                <a16:creationId xmlns:a16="http://schemas.microsoft.com/office/drawing/2014/main" id="{0B68AE7F-63E9-0144-A90E-28C74A82190E}"/>
              </a:ext>
            </a:extLst>
          </p:cNvPr>
          <p:cNvSpPr/>
          <p:nvPr/>
        </p:nvSpPr>
        <p:spPr>
          <a:xfrm>
            <a:off x="8940284" y="4830327"/>
            <a:ext cx="383598" cy="1155373"/>
          </a:xfrm>
          <a:prstGeom prst="fra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chemeClr val="tx1"/>
              </a:solidFill>
            </a:endParaRPr>
          </a:p>
        </p:txBody>
      </p:sp>
    </p:spTree>
    <p:extLst>
      <p:ext uri="{BB962C8B-B14F-4D97-AF65-F5344CB8AC3E}">
        <p14:creationId xmlns:p14="http://schemas.microsoft.com/office/powerpoint/2010/main" val="98530531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2BB4864B-AD3D-BA43-BB0D-1E7CFC36A0C5}"/>
              </a:ext>
            </a:extLst>
          </p:cNvPr>
          <p:cNvSpPr>
            <a:spLocks noGrp="1"/>
          </p:cNvSpPr>
          <p:nvPr>
            <p:ph type="body" sz="quarter" idx="11"/>
          </p:nvPr>
        </p:nvSpPr>
        <p:spPr/>
        <p:txBody>
          <a:bodyPr/>
          <a:lstStyle/>
          <a:p>
            <a:r>
              <a:rPr lang="en" altLang="zh-CN" dirty="0"/>
              <a:t>Optimizations to </a:t>
            </a:r>
            <a:r>
              <a:rPr lang="en" altLang="zh-CN" i="1" dirty="0" err="1"/>
              <a:t>mrTriplets</a:t>
            </a:r>
            <a:r>
              <a:rPr lang="en" altLang="zh-CN" dirty="0"/>
              <a:t> </a:t>
            </a:r>
          </a:p>
        </p:txBody>
      </p:sp>
      <p:sp>
        <p:nvSpPr>
          <p:cNvPr id="3" name="文本占位符 2">
            <a:extLst>
              <a:ext uri="{FF2B5EF4-FFF2-40B4-BE49-F238E27FC236}">
                <a16:creationId xmlns:a16="http://schemas.microsoft.com/office/drawing/2014/main" id="{34EF6F49-E8A6-1F40-AD58-5AC025F04018}"/>
              </a:ext>
            </a:extLst>
          </p:cNvPr>
          <p:cNvSpPr>
            <a:spLocks noGrp="1"/>
          </p:cNvSpPr>
          <p:nvPr>
            <p:ph type="body" sz="quarter" idx="12"/>
          </p:nvPr>
        </p:nvSpPr>
        <p:spPr/>
        <p:txBody>
          <a:bodyPr/>
          <a:lstStyle/>
          <a:p>
            <a:endParaRPr kumimoji="1" lang="zh-CN" altLang="en-US"/>
          </a:p>
        </p:txBody>
      </p:sp>
      <p:sp>
        <p:nvSpPr>
          <p:cNvPr id="4" name="文本占位符 3">
            <a:extLst>
              <a:ext uri="{FF2B5EF4-FFF2-40B4-BE49-F238E27FC236}">
                <a16:creationId xmlns:a16="http://schemas.microsoft.com/office/drawing/2014/main" id="{38A6DCB2-DF02-FD47-BBB4-0B738B14BD80}"/>
              </a:ext>
            </a:extLst>
          </p:cNvPr>
          <p:cNvSpPr>
            <a:spLocks noGrp="1"/>
          </p:cNvSpPr>
          <p:nvPr>
            <p:ph type="body" sz="quarter" idx="13"/>
          </p:nvPr>
        </p:nvSpPr>
        <p:spPr/>
        <p:txBody>
          <a:bodyPr/>
          <a:lstStyle/>
          <a:p>
            <a:endParaRPr kumimoji="1" lang="zh-CN" altLang="en-US"/>
          </a:p>
        </p:txBody>
      </p:sp>
      <p:sp>
        <p:nvSpPr>
          <p:cNvPr id="5" name="文本占位符 4">
            <a:extLst>
              <a:ext uri="{FF2B5EF4-FFF2-40B4-BE49-F238E27FC236}">
                <a16:creationId xmlns:a16="http://schemas.microsoft.com/office/drawing/2014/main" id="{0F28B9B8-1F08-EA47-A6B1-75EED354F1D7}"/>
              </a:ext>
            </a:extLst>
          </p:cNvPr>
          <p:cNvSpPr>
            <a:spLocks noGrp="1"/>
          </p:cNvSpPr>
          <p:nvPr>
            <p:ph type="body" sz="quarter" idx="14"/>
          </p:nvPr>
        </p:nvSpPr>
        <p:spPr>
          <a:xfrm>
            <a:off x="319056" y="766710"/>
            <a:ext cx="6165029" cy="4765791"/>
          </a:xfrm>
        </p:spPr>
        <p:txBody>
          <a:bodyPr/>
          <a:lstStyle/>
          <a:p>
            <a:r>
              <a:rPr lang="en" altLang="zh-CN" sz="2400" b="1" dirty="0"/>
              <a:t>Filtered Index Scanning </a:t>
            </a:r>
          </a:p>
        </p:txBody>
      </p:sp>
      <p:pic>
        <p:nvPicPr>
          <p:cNvPr id="9" name="图片 8">
            <a:extLst>
              <a:ext uri="{FF2B5EF4-FFF2-40B4-BE49-F238E27FC236}">
                <a16:creationId xmlns:a16="http://schemas.microsoft.com/office/drawing/2014/main" id="{C010F41A-1938-F547-B6CB-652C24216AA2}"/>
              </a:ext>
            </a:extLst>
          </p:cNvPr>
          <p:cNvPicPr>
            <a:picLocks noChangeAspect="1"/>
          </p:cNvPicPr>
          <p:nvPr/>
        </p:nvPicPr>
        <p:blipFill>
          <a:blip r:embed="rId3"/>
          <a:stretch>
            <a:fillRect/>
          </a:stretch>
        </p:blipFill>
        <p:spPr>
          <a:xfrm>
            <a:off x="4616189" y="766710"/>
            <a:ext cx="5471042" cy="539243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44266851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C6CAAE9E-28C4-2D48-9162-0D0C363B271D}"/>
              </a:ext>
            </a:extLst>
          </p:cNvPr>
          <p:cNvSpPr>
            <a:spLocks noGrp="1"/>
          </p:cNvSpPr>
          <p:nvPr>
            <p:ph type="body" sz="quarter" idx="11"/>
          </p:nvPr>
        </p:nvSpPr>
        <p:spPr/>
        <p:txBody>
          <a:bodyPr/>
          <a:lstStyle/>
          <a:p>
            <a:r>
              <a:rPr lang="en" altLang="zh-CN" dirty="0"/>
              <a:t>Optimizations to </a:t>
            </a:r>
            <a:r>
              <a:rPr lang="en" altLang="zh-CN" i="1" dirty="0" err="1"/>
              <a:t>mrTriplets</a:t>
            </a:r>
            <a:r>
              <a:rPr lang="en" altLang="zh-CN" dirty="0"/>
              <a:t> </a:t>
            </a:r>
          </a:p>
        </p:txBody>
      </p:sp>
      <p:sp>
        <p:nvSpPr>
          <p:cNvPr id="3" name="文本占位符 2">
            <a:extLst>
              <a:ext uri="{FF2B5EF4-FFF2-40B4-BE49-F238E27FC236}">
                <a16:creationId xmlns:a16="http://schemas.microsoft.com/office/drawing/2014/main" id="{648FB750-013F-6345-A0A4-39FA8CCB5876}"/>
              </a:ext>
            </a:extLst>
          </p:cNvPr>
          <p:cNvSpPr>
            <a:spLocks noGrp="1"/>
          </p:cNvSpPr>
          <p:nvPr>
            <p:ph type="body" sz="quarter" idx="12"/>
          </p:nvPr>
        </p:nvSpPr>
        <p:spPr/>
        <p:txBody>
          <a:bodyPr/>
          <a:lstStyle/>
          <a:p>
            <a:endParaRPr kumimoji="1" lang="zh-CN" altLang="en-US"/>
          </a:p>
        </p:txBody>
      </p:sp>
      <p:sp>
        <p:nvSpPr>
          <p:cNvPr id="4" name="文本占位符 3">
            <a:extLst>
              <a:ext uri="{FF2B5EF4-FFF2-40B4-BE49-F238E27FC236}">
                <a16:creationId xmlns:a16="http://schemas.microsoft.com/office/drawing/2014/main" id="{767478B5-B10D-CE47-A947-90A65BFB7818}"/>
              </a:ext>
            </a:extLst>
          </p:cNvPr>
          <p:cNvSpPr>
            <a:spLocks noGrp="1"/>
          </p:cNvSpPr>
          <p:nvPr>
            <p:ph type="body" sz="quarter" idx="13"/>
          </p:nvPr>
        </p:nvSpPr>
        <p:spPr/>
        <p:txBody>
          <a:bodyPr/>
          <a:lstStyle/>
          <a:p>
            <a:endParaRPr kumimoji="1" lang="zh-CN" altLang="en-US"/>
          </a:p>
        </p:txBody>
      </p:sp>
      <p:sp>
        <p:nvSpPr>
          <p:cNvPr id="5" name="文本占位符 4">
            <a:extLst>
              <a:ext uri="{FF2B5EF4-FFF2-40B4-BE49-F238E27FC236}">
                <a16:creationId xmlns:a16="http://schemas.microsoft.com/office/drawing/2014/main" id="{2F502A98-1640-D64B-A170-E7A76F1240E7}"/>
              </a:ext>
            </a:extLst>
          </p:cNvPr>
          <p:cNvSpPr>
            <a:spLocks noGrp="1"/>
          </p:cNvSpPr>
          <p:nvPr>
            <p:ph type="body" sz="quarter" idx="14"/>
          </p:nvPr>
        </p:nvSpPr>
        <p:spPr>
          <a:xfrm>
            <a:off x="319056" y="766710"/>
            <a:ext cx="10608774" cy="4929552"/>
          </a:xfrm>
        </p:spPr>
        <p:txBody>
          <a:bodyPr/>
          <a:lstStyle/>
          <a:p>
            <a:r>
              <a:rPr kumimoji="1" lang="en-US" altLang="zh-CN" sz="2400" b="1" dirty="0"/>
              <a:t>Join elimination</a:t>
            </a:r>
          </a:p>
          <a:p>
            <a:r>
              <a:rPr lang="en" altLang="zh-CN" sz="2400" dirty="0"/>
              <a:t>In some cases, operations on the triplets view may access only one of the vertex properties or none at all. </a:t>
            </a:r>
          </a:p>
          <a:p>
            <a:r>
              <a:rPr lang="en" altLang="zh-CN" dirty="0"/>
              <a:t>JVM bytecode analyzer </a:t>
            </a:r>
          </a:p>
          <a:p>
            <a:pPr lvl="1"/>
            <a:r>
              <a:rPr lang="en" altLang="zh-CN" dirty="0"/>
              <a:t>determine whether the source or target vertex properties are referenced. </a:t>
            </a:r>
          </a:p>
          <a:p>
            <a:r>
              <a:rPr lang="en" altLang="zh-CN" dirty="0"/>
              <a:t>Refer</a:t>
            </a:r>
            <a:r>
              <a:rPr lang="zh-CN" altLang="en-US" dirty="0"/>
              <a:t> </a:t>
            </a:r>
            <a:r>
              <a:rPr lang="en" altLang="zh-CN" dirty="0"/>
              <a:t>only one property </a:t>
            </a:r>
          </a:p>
          <a:p>
            <a:pPr lvl="1"/>
            <a:r>
              <a:rPr lang="en" altLang="zh-CN" dirty="0"/>
              <a:t>rewrites a three-way join to a two-way join.</a:t>
            </a:r>
          </a:p>
          <a:p>
            <a:r>
              <a:rPr lang="en" altLang="zh-CN" dirty="0"/>
              <a:t>Refer</a:t>
            </a:r>
            <a:r>
              <a:rPr lang="zh-CN" altLang="en-US" dirty="0"/>
              <a:t> </a:t>
            </a:r>
            <a:r>
              <a:rPr lang="en" altLang="zh-CN" dirty="0"/>
              <a:t>none of the vertex properties</a:t>
            </a:r>
          </a:p>
          <a:p>
            <a:pPr lvl="1"/>
            <a:r>
              <a:rPr lang="en" altLang="zh-CN" dirty="0"/>
              <a:t>eliminates the join </a:t>
            </a:r>
          </a:p>
          <a:p>
            <a:pPr marL="0" indent="0">
              <a:buNone/>
            </a:pPr>
            <a:endParaRPr lang="en" altLang="zh-CN" sz="3200" dirty="0"/>
          </a:p>
          <a:p>
            <a:endParaRPr kumimoji="1" lang="zh-CN" altLang="en-US" sz="2800" b="1" dirty="0"/>
          </a:p>
        </p:txBody>
      </p:sp>
      <p:pic>
        <p:nvPicPr>
          <p:cNvPr id="6" name="图片 5">
            <a:extLst>
              <a:ext uri="{FF2B5EF4-FFF2-40B4-BE49-F238E27FC236}">
                <a16:creationId xmlns:a16="http://schemas.microsoft.com/office/drawing/2014/main" id="{3C7DD6C8-75E3-4A42-8D7D-CAEC08D038D6}"/>
              </a:ext>
            </a:extLst>
          </p:cNvPr>
          <p:cNvPicPr>
            <a:picLocks noChangeAspect="1"/>
          </p:cNvPicPr>
          <p:nvPr/>
        </p:nvPicPr>
        <p:blipFill rotWithShape="1">
          <a:blip r:embed="rId3"/>
          <a:srcRect r="1188" b="40057"/>
          <a:stretch/>
        </p:blipFill>
        <p:spPr>
          <a:xfrm>
            <a:off x="5910943" y="4571297"/>
            <a:ext cx="6058682" cy="1739561"/>
          </a:xfrm>
          <a:prstGeom prst="rect">
            <a:avLst/>
          </a:prstGeom>
        </p:spPr>
      </p:pic>
    </p:spTree>
    <p:extLst>
      <p:ext uri="{BB962C8B-B14F-4D97-AF65-F5344CB8AC3E}">
        <p14:creationId xmlns:p14="http://schemas.microsoft.com/office/powerpoint/2010/main" val="35773663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8E57A9DB-FE82-1044-BC88-962EA53DCDF5}"/>
              </a:ext>
            </a:extLst>
          </p:cNvPr>
          <p:cNvSpPr>
            <a:spLocks noGrp="1"/>
          </p:cNvSpPr>
          <p:nvPr>
            <p:ph type="body" sz="quarter" idx="11"/>
          </p:nvPr>
        </p:nvSpPr>
        <p:spPr/>
        <p:txBody>
          <a:bodyPr/>
          <a:lstStyle/>
          <a:p>
            <a:r>
              <a:rPr lang="en" altLang="zh-CN" dirty="0"/>
              <a:t>Optimizations to </a:t>
            </a:r>
            <a:r>
              <a:rPr lang="en" altLang="zh-CN" dirty="0" err="1"/>
              <a:t>mrTriplets</a:t>
            </a:r>
            <a:r>
              <a:rPr lang="en" altLang="zh-CN" dirty="0"/>
              <a:t> </a:t>
            </a:r>
          </a:p>
        </p:txBody>
      </p:sp>
      <p:sp>
        <p:nvSpPr>
          <p:cNvPr id="3" name="文本占位符 2">
            <a:extLst>
              <a:ext uri="{FF2B5EF4-FFF2-40B4-BE49-F238E27FC236}">
                <a16:creationId xmlns:a16="http://schemas.microsoft.com/office/drawing/2014/main" id="{6A97EDB8-66E1-2D46-8A35-BE8B2ED4A320}"/>
              </a:ext>
            </a:extLst>
          </p:cNvPr>
          <p:cNvSpPr>
            <a:spLocks noGrp="1"/>
          </p:cNvSpPr>
          <p:nvPr>
            <p:ph type="body" sz="quarter" idx="12"/>
          </p:nvPr>
        </p:nvSpPr>
        <p:spPr/>
        <p:txBody>
          <a:bodyPr/>
          <a:lstStyle/>
          <a:p>
            <a:endParaRPr kumimoji="1" lang="zh-CN" altLang="en-US"/>
          </a:p>
        </p:txBody>
      </p:sp>
      <p:sp>
        <p:nvSpPr>
          <p:cNvPr id="4" name="文本占位符 3">
            <a:extLst>
              <a:ext uri="{FF2B5EF4-FFF2-40B4-BE49-F238E27FC236}">
                <a16:creationId xmlns:a16="http://schemas.microsoft.com/office/drawing/2014/main" id="{11BE520F-1996-494F-B1AA-A52A6689EAD5}"/>
              </a:ext>
            </a:extLst>
          </p:cNvPr>
          <p:cNvSpPr>
            <a:spLocks noGrp="1"/>
          </p:cNvSpPr>
          <p:nvPr>
            <p:ph type="body" sz="quarter" idx="13"/>
          </p:nvPr>
        </p:nvSpPr>
        <p:spPr/>
        <p:txBody>
          <a:bodyPr/>
          <a:lstStyle/>
          <a:p>
            <a:endParaRPr kumimoji="1" lang="zh-CN" altLang="en-US"/>
          </a:p>
        </p:txBody>
      </p:sp>
      <p:sp>
        <p:nvSpPr>
          <p:cNvPr id="5" name="文本占位符 4">
            <a:extLst>
              <a:ext uri="{FF2B5EF4-FFF2-40B4-BE49-F238E27FC236}">
                <a16:creationId xmlns:a16="http://schemas.microsoft.com/office/drawing/2014/main" id="{89E580F8-4EE3-9745-82FD-DD7569A60C48}"/>
              </a:ext>
            </a:extLst>
          </p:cNvPr>
          <p:cNvSpPr>
            <a:spLocks noGrp="1"/>
          </p:cNvSpPr>
          <p:nvPr>
            <p:ph type="body" sz="quarter" idx="14"/>
          </p:nvPr>
        </p:nvSpPr>
        <p:spPr>
          <a:xfrm>
            <a:off x="319056" y="766710"/>
            <a:ext cx="5392196" cy="5454208"/>
          </a:xfrm>
        </p:spPr>
        <p:txBody>
          <a:bodyPr/>
          <a:lstStyle/>
          <a:p>
            <a:r>
              <a:rPr kumimoji="1" lang="en-US" altLang="zh-CN" sz="2400" b="1" dirty="0"/>
              <a:t>Join elimination</a:t>
            </a:r>
          </a:p>
        </p:txBody>
      </p:sp>
      <p:pic>
        <p:nvPicPr>
          <p:cNvPr id="7" name="图片 6">
            <a:extLst>
              <a:ext uri="{FF2B5EF4-FFF2-40B4-BE49-F238E27FC236}">
                <a16:creationId xmlns:a16="http://schemas.microsoft.com/office/drawing/2014/main" id="{90657350-7CDF-FB4F-A3B4-BC80A72CDB08}"/>
              </a:ext>
            </a:extLst>
          </p:cNvPr>
          <p:cNvPicPr>
            <a:picLocks noChangeAspect="1"/>
          </p:cNvPicPr>
          <p:nvPr/>
        </p:nvPicPr>
        <p:blipFill rotWithShape="1">
          <a:blip r:embed="rId3"/>
          <a:srcRect l="3863" t="3372" r="4759" b="2352"/>
          <a:stretch/>
        </p:blipFill>
        <p:spPr>
          <a:xfrm>
            <a:off x="4286579" y="775237"/>
            <a:ext cx="4151344" cy="546161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87817599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 name="图片占位符 59" descr="图片包含 天空, 户外, 建筑物&#10;&#10;自动生成的说明">
            <a:extLst>
              <a:ext uri="{FF2B5EF4-FFF2-40B4-BE49-F238E27FC236}">
                <a16:creationId xmlns:a16="http://schemas.microsoft.com/office/drawing/2014/main" id="{80C2569C-3892-40D1-9264-F5FDDEF8C19F}"/>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t="28688" b="28688"/>
          <a:stretch>
            <a:fillRect/>
          </a:stretch>
        </p:blipFill>
        <p:spPr/>
      </p:pic>
      <p:sp>
        <p:nvSpPr>
          <p:cNvPr id="68" name="标题 67">
            <a:extLst>
              <a:ext uri="{FF2B5EF4-FFF2-40B4-BE49-F238E27FC236}">
                <a16:creationId xmlns:a16="http://schemas.microsoft.com/office/drawing/2014/main" id="{E5089217-EE99-4A8B-872E-52A90760B19F}"/>
              </a:ext>
            </a:extLst>
          </p:cNvPr>
          <p:cNvSpPr>
            <a:spLocks noGrp="1"/>
          </p:cNvSpPr>
          <p:nvPr>
            <p:ph type="title"/>
          </p:nvPr>
        </p:nvSpPr>
        <p:spPr/>
        <p:txBody>
          <a:bodyPr/>
          <a:lstStyle/>
          <a:p>
            <a:r>
              <a:rPr lang="en-US" altLang="zh-CN" dirty="0"/>
              <a:t>Evaluation &amp; Conclusion</a:t>
            </a:r>
            <a:endParaRPr lang="zh-CN" altLang="en-US" dirty="0"/>
          </a:p>
        </p:txBody>
      </p:sp>
      <p:sp>
        <p:nvSpPr>
          <p:cNvPr id="69" name="文本占位符 68">
            <a:extLst>
              <a:ext uri="{FF2B5EF4-FFF2-40B4-BE49-F238E27FC236}">
                <a16:creationId xmlns:a16="http://schemas.microsoft.com/office/drawing/2014/main" id="{CEE3631F-BDBE-4BAF-B747-E374DA7BE77B}"/>
              </a:ext>
            </a:extLst>
          </p:cNvPr>
          <p:cNvSpPr>
            <a:spLocks noGrp="1"/>
          </p:cNvSpPr>
          <p:nvPr>
            <p:ph type="body" sz="quarter" idx="11"/>
          </p:nvPr>
        </p:nvSpPr>
        <p:spPr/>
        <p:txBody>
          <a:bodyPr/>
          <a:lstStyle/>
          <a:p>
            <a:endParaRPr lang="zh-CN" altLang="en-US" dirty="0">
              <a:solidFill>
                <a:schemeClr val="accent2"/>
              </a:solidFill>
            </a:endParaRPr>
          </a:p>
        </p:txBody>
      </p:sp>
      <p:grpSp>
        <p:nvGrpSpPr>
          <p:cNvPr id="2" name="组合 1">
            <a:extLst>
              <a:ext uri="{FF2B5EF4-FFF2-40B4-BE49-F238E27FC236}">
                <a16:creationId xmlns:a16="http://schemas.microsoft.com/office/drawing/2014/main" id="{B4CE5BB6-06BF-41FD-A1AC-622D2A987800}"/>
              </a:ext>
            </a:extLst>
          </p:cNvPr>
          <p:cNvGrpSpPr/>
          <p:nvPr/>
        </p:nvGrpSpPr>
        <p:grpSpPr>
          <a:xfrm>
            <a:off x="1048224" y="3047028"/>
            <a:ext cx="2895125" cy="3181080"/>
            <a:chOff x="1048225" y="3047028"/>
            <a:chExt cx="2862842" cy="3181080"/>
          </a:xfrm>
        </p:grpSpPr>
        <p:sp>
          <p:nvSpPr>
            <p:cNvPr id="5" name="矩形 4">
              <a:extLst>
                <a:ext uri="{FF2B5EF4-FFF2-40B4-BE49-F238E27FC236}">
                  <a16:creationId xmlns:a16="http://schemas.microsoft.com/office/drawing/2014/main" id="{C278869C-8A9B-484D-A8CD-A418D85E48F5}"/>
                </a:ext>
              </a:extLst>
            </p:cNvPr>
            <p:cNvSpPr/>
            <p:nvPr/>
          </p:nvSpPr>
          <p:spPr>
            <a:xfrm>
              <a:off x="1048225" y="3047028"/>
              <a:ext cx="2862842" cy="3180036"/>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3800" b="1" dirty="0">
                  <a:solidFill>
                    <a:schemeClr val="accent1"/>
                  </a:solidFill>
                </a:rPr>
                <a:t>05</a:t>
              </a:r>
              <a:endParaRPr lang="zh-CN" altLang="en-US" sz="13800" b="1" dirty="0">
                <a:solidFill>
                  <a:schemeClr val="accent1"/>
                </a:solidFill>
              </a:endParaRPr>
            </a:p>
          </p:txBody>
        </p:sp>
        <p:sp>
          <p:nvSpPr>
            <p:cNvPr id="6" name="矩形 5">
              <a:extLst>
                <a:ext uri="{FF2B5EF4-FFF2-40B4-BE49-F238E27FC236}">
                  <a16:creationId xmlns:a16="http://schemas.microsoft.com/office/drawing/2014/main" id="{0E2FC511-10FB-41EF-AC21-71C44EA04771}"/>
                </a:ext>
              </a:extLst>
            </p:cNvPr>
            <p:cNvSpPr/>
            <p:nvPr/>
          </p:nvSpPr>
          <p:spPr>
            <a:xfrm rot="16200000">
              <a:off x="2434933" y="4751974"/>
              <a:ext cx="90000" cy="2862268"/>
            </a:xfrm>
            <a:prstGeom prst="rect">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312610231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占位符 4">
            <a:extLst>
              <a:ext uri="{FF2B5EF4-FFF2-40B4-BE49-F238E27FC236}">
                <a16:creationId xmlns:a16="http://schemas.microsoft.com/office/drawing/2014/main" id="{3EDCC2CC-B76B-4022-ACC7-D5068410D548}"/>
              </a:ext>
            </a:extLst>
          </p:cNvPr>
          <p:cNvSpPr>
            <a:spLocks noGrp="1"/>
          </p:cNvSpPr>
          <p:nvPr>
            <p:ph type="body" sz="quarter" idx="11"/>
          </p:nvPr>
        </p:nvSpPr>
        <p:spPr/>
        <p:txBody>
          <a:bodyPr/>
          <a:lstStyle/>
          <a:p>
            <a:r>
              <a:rPr lang="en-US" altLang="zh-CN" dirty="0"/>
              <a:t>Evaluation</a:t>
            </a:r>
            <a:endParaRPr lang="zh-CN" altLang="en-US" dirty="0"/>
          </a:p>
        </p:txBody>
      </p:sp>
      <p:sp>
        <p:nvSpPr>
          <p:cNvPr id="6" name="文本占位符 5">
            <a:extLst>
              <a:ext uri="{FF2B5EF4-FFF2-40B4-BE49-F238E27FC236}">
                <a16:creationId xmlns:a16="http://schemas.microsoft.com/office/drawing/2014/main" id="{1284E3AE-C81A-4171-854B-C67101B1D25B}"/>
              </a:ext>
            </a:extLst>
          </p:cNvPr>
          <p:cNvSpPr>
            <a:spLocks noGrp="1"/>
          </p:cNvSpPr>
          <p:nvPr>
            <p:ph type="body" sz="quarter" idx="12"/>
          </p:nvPr>
        </p:nvSpPr>
        <p:spPr/>
        <p:txBody>
          <a:bodyPr/>
          <a:lstStyle/>
          <a:p>
            <a:endParaRPr lang="zh-CN" altLang="en-US"/>
          </a:p>
        </p:txBody>
      </p:sp>
      <p:sp>
        <p:nvSpPr>
          <p:cNvPr id="7" name="文本占位符 6">
            <a:extLst>
              <a:ext uri="{FF2B5EF4-FFF2-40B4-BE49-F238E27FC236}">
                <a16:creationId xmlns:a16="http://schemas.microsoft.com/office/drawing/2014/main" id="{DAA70999-E66F-43CE-AC40-56421C315062}"/>
              </a:ext>
            </a:extLst>
          </p:cNvPr>
          <p:cNvSpPr>
            <a:spLocks noGrp="1"/>
          </p:cNvSpPr>
          <p:nvPr>
            <p:ph type="body" sz="quarter" idx="13"/>
          </p:nvPr>
        </p:nvSpPr>
        <p:spPr/>
        <p:txBody>
          <a:bodyPr/>
          <a:lstStyle/>
          <a:p>
            <a:endParaRPr lang="zh-CN" altLang="en-US"/>
          </a:p>
        </p:txBody>
      </p:sp>
      <p:sp>
        <p:nvSpPr>
          <p:cNvPr id="9" name="矩形: 圆角 8">
            <a:extLst>
              <a:ext uri="{FF2B5EF4-FFF2-40B4-BE49-F238E27FC236}">
                <a16:creationId xmlns:a16="http://schemas.microsoft.com/office/drawing/2014/main" id="{8F74F224-48EC-462B-BF6E-875C52DAA32F}"/>
              </a:ext>
            </a:extLst>
          </p:cNvPr>
          <p:cNvSpPr/>
          <p:nvPr/>
        </p:nvSpPr>
        <p:spPr>
          <a:xfrm>
            <a:off x="1075351" y="1592263"/>
            <a:ext cx="10071620" cy="3981223"/>
          </a:xfrm>
          <a:prstGeom prst="roundRect">
            <a:avLst>
              <a:gd name="adj" fmla="val 0"/>
            </a:avLst>
          </a:prstGeom>
          <a:solidFill>
            <a:sysClr val="window" lastClr="FFFFFF"/>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algn="just"/>
            <a:endParaRPr lang="zh-CN" altLang="en-US" dirty="0"/>
          </a:p>
        </p:txBody>
      </p:sp>
      <p:sp>
        <p:nvSpPr>
          <p:cNvPr id="11" name="平行四边形 10">
            <a:extLst>
              <a:ext uri="{FF2B5EF4-FFF2-40B4-BE49-F238E27FC236}">
                <a16:creationId xmlns:a16="http://schemas.microsoft.com/office/drawing/2014/main" id="{46DCB084-08AF-4AB1-B64F-F8BDCCAD3953}"/>
              </a:ext>
            </a:extLst>
          </p:cNvPr>
          <p:cNvSpPr/>
          <p:nvPr/>
        </p:nvSpPr>
        <p:spPr>
          <a:xfrm>
            <a:off x="1251578" y="1702990"/>
            <a:ext cx="473565" cy="242093"/>
          </a:xfrm>
          <a:prstGeom prst="parallelogram">
            <a:avLst>
              <a:gd name="adj" fmla="val 44445"/>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 name="文本框 2">
            <a:extLst>
              <a:ext uri="{FF2B5EF4-FFF2-40B4-BE49-F238E27FC236}">
                <a16:creationId xmlns:a16="http://schemas.microsoft.com/office/drawing/2014/main" id="{1126B569-29BD-45FA-B041-68D15E4ECCCD}"/>
              </a:ext>
            </a:extLst>
          </p:cNvPr>
          <p:cNvSpPr txBox="1"/>
          <p:nvPr/>
        </p:nvSpPr>
        <p:spPr>
          <a:xfrm>
            <a:off x="1725143" y="1945083"/>
            <a:ext cx="8694263" cy="3403239"/>
          </a:xfrm>
          <a:prstGeom prst="rect">
            <a:avLst/>
          </a:prstGeom>
          <a:noFill/>
        </p:spPr>
        <p:txBody>
          <a:bodyPr wrap="square" rtlCol="0">
            <a:spAutoFit/>
          </a:bodyPr>
          <a:lstStyle/>
          <a:p>
            <a:pPr>
              <a:lnSpc>
                <a:spcPct val="130000"/>
              </a:lnSpc>
            </a:pPr>
            <a:r>
              <a:rPr lang="en-US" altLang="zh-CN" sz="2400" b="1" dirty="0">
                <a:solidFill>
                  <a:schemeClr val="tx1">
                    <a:lumMod val="75000"/>
                    <a:lumOff val="25000"/>
                  </a:schemeClr>
                </a:solidFill>
              </a:rPr>
              <a:t>Goal:</a:t>
            </a:r>
          </a:p>
          <a:p>
            <a:pPr>
              <a:lnSpc>
                <a:spcPct val="130000"/>
              </a:lnSpc>
            </a:pPr>
            <a:r>
              <a:rPr lang="en-US" altLang="zh-CN" sz="2400" dirty="0">
                <a:solidFill>
                  <a:schemeClr val="tx1">
                    <a:lumMod val="75000"/>
                    <a:lumOff val="25000"/>
                  </a:schemeClr>
                </a:solidFill>
              </a:rPr>
              <a:t>Demonstrate that GraphX achieves performance parity with specialized graph-processing systems.</a:t>
            </a:r>
          </a:p>
          <a:p>
            <a:pPr>
              <a:lnSpc>
                <a:spcPct val="130000"/>
              </a:lnSpc>
            </a:pPr>
            <a:r>
              <a:rPr lang="en-US" altLang="zh-CN" sz="2400" b="1" dirty="0">
                <a:solidFill>
                  <a:schemeClr val="tx1">
                    <a:lumMod val="75000"/>
                    <a:lumOff val="25000"/>
                  </a:schemeClr>
                </a:solidFill>
              </a:rPr>
              <a:t>Environment:</a:t>
            </a:r>
          </a:p>
          <a:p>
            <a:pPr>
              <a:lnSpc>
                <a:spcPct val="130000"/>
              </a:lnSpc>
            </a:pPr>
            <a:r>
              <a:rPr lang="en-US" altLang="zh-CN" sz="2400" dirty="0">
                <a:solidFill>
                  <a:schemeClr val="tx1">
                    <a:lumMod val="75000"/>
                    <a:lumOff val="25000"/>
                  </a:schemeClr>
                </a:solidFill>
              </a:rPr>
              <a:t>16 node EC2 Cluster (m2.4xLarge, 8vCPU, 68GB memory)</a:t>
            </a:r>
          </a:p>
          <a:p>
            <a:pPr>
              <a:lnSpc>
                <a:spcPct val="130000"/>
              </a:lnSpc>
            </a:pPr>
            <a:r>
              <a:rPr lang="en-US" altLang="zh-CN" sz="2400" dirty="0">
                <a:solidFill>
                  <a:schemeClr val="tx1">
                    <a:lumMod val="75000"/>
                    <a:lumOff val="25000"/>
                  </a:schemeClr>
                </a:solidFill>
              </a:rPr>
              <a:t>Compare with Spark 0.9.1(Java/Scala), Giraph 1.1(Java), GraphLab 2.2(C++)</a:t>
            </a:r>
          </a:p>
        </p:txBody>
      </p:sp>
      <p:sp>
        <p:nvSpPr>
          <p:cNvPr id="14" name="right-quote-sign_36811">
            <a:extLst>
              <a:ext uri="{FF2B5EF4-FFF2-40B4-BE49-F238E27FC236}">
                <a16:creationId xmlns:a16="http://schemas.microsoft.com/office/drawing/2014/main" id="{BC2F6098-83BC-46CC-A0E4-6184CC43EC59}"/>
              </a:ext>
            </a:extLst>
          </p:cNvPr>
          <p:cNvSpPr>
            <a:spLocks noChangeAspect="1"/>
          </p:cNvSpPr>
          <p:nvPr/>
        </p:nvSpPr>
        <p:spPr bwMode="auto">
          <a:xfrm>
            <a:off x="10833793" y="5336828"/>
            <a:ext cx="507655" cy="492365"/>
          </a:xfrm>
          <a:custGeom>
            <a:avLst/>
            <a:gdLst>
              <a:gd name="T0" fmla="*/ 314 w 314"/>
              <a:gd name="T1" fmla="*/ 0 h 305"/>
              <a:gd name="T2" fmla="*/ 314 w 314"/>
              <a:gd name="T3" fmla="*/ 158 h 305"/>
              <a:gd name="T4" fmla="*/ 206 w 314"/>
              <a:gd name="T5" fmla="*/ 305 h 305"/>
              <a:gd name="T6" fmla="*/ 170 w 314"/>
              <a:gd name="T7" fmla="*/ 304 h 305"/>
              <a:gd name="T8" fmla="*/ 170 w 314"/>
              <a:gd name="T9" fmla="*/ 243 h 305"/>
              <a:gd name="T10" fmla="*/ 244 w 314"/>
              <a:gd name="T11" fmla="*/ 174 h 305"/>
              <a:gd name="T12" fmla="*/ 243 w 314"/>
              <a:gd name="T13" fmla="*/ 146 h 305"/>
              <a:gd name="T14" fmla="*/ 192 w 314"/>
              <a:gd name="T15" fmla="*/ 146 h 305"/>
              <a:gd name="T16" fmla="*/ 192 w 314"/>
              <a:gd name="T17" fmla="*/ 0 h 305"/>
              <a:gd name="T18" fmla="*/ 314 w 314"/>
              <a:gd name="T19" fmla="*/ 0 h 305"/>
              <a:gd name="T20" fmla="*/ 314 w 314"/>
              <a:gd name="T21" fmla="*/ 0 h 305"/>
              <a:gd name="T22" fmla="*/ 16 w 314"/>
              <a:gd name="T23" fmla="*/ 146 h 305"/>
              <a:gd name="T24" fmla="*/ 67 w 314"/>
              <a:gd name="T25" fmla="*/ 146 h 305"/>
              <a:gd name="T26" fmla="*/ 68 w 314"/>
              <a:gd name="T27" fmla="*/ 174 h 305"/>
              <a:gd name="T28" fmla="*/ 0 w 314"/>
              <a:gd name="T29" fmla="*/ 243 h 305"/>
              <a:gd name="T30" fmla="*/ 0 w 314"/>
              <a:gd name="T31" fmla="*/ 304 h 305"/>
              <a:gd name="T32" fmla="*/ 30 w 314"/>
              <a:gd name="T33" fmla="*/ 305 h 305"/>
              <a:gd name="T34" fmla="*/ 138 w 314"/>
              <a:gd name="T35" fmla="*/ 158 h 305"/>
              <a:gd name="T36" fmla="*/ 138 w 314"/>
              <a:gd name="T37" fmla="*/ 0 h 305"/>
              <a:gd name="T38" fmla="*/ 16 w 314"/>
              <a:gd name="T39" fmla="*/ 0 h 305"/>
              <a:gd name="T40" fmla="*/ 16 w 314"/>
              <a:gd name="T41" fmla="*/ 146 h 305"/>
              <a:gd name="T42" fmla="*/ 16 w 314"/>
              <a:gd name="T43" fmla="*/ 146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14" h="305">
                <a:moveTo>
                  <a:pt x="314" y="0"/>
                </a:moveTo>
                <a:lnTo>
                  <a:pt x="314" y="158"/>
                </a:lnTo>
                <a:cubicBezTo>
                  <a:pt x="314" y="256"/>
                  <a:pt x="278" y="305"/>
                  <a:pt x="206" y="305"/>
                </a:cubicBezTo>
                <a:cubicBezTo>
                  <a:pt x="198" y="305"/>
                  <a:pt x="186" y="305"/>
                  <a:pt x="170" y="304"/>
                </a:cubicBezTo>
                <a:lnTo>
                  <a:pt x="170" y="243"/>
                </a:lnTo>
                <a:cubicBezTo>
                  <a:pt x="219" y="243"/>
                  <a:pt x="244" y="220"/>
                  <a:pt x="244" y="174"/>
                </a:cubicBezTo>
                <a:lnTo>
                  <a:pt x="243" y="146"/>
                </a:lnTo>
                <a:lnTo>
                  <a:pt x="192" y="146"/>
                </a:lnTo>
                <a:lnTo>
                  <a:pt x="192" y="0"/>
                </a:lnTo>
                <a:lnTo>
                  <a:pt x="314" y="0"/>
                </a:lnTo>
                <a:lnTo>
                  <a:pt x="314" y="0"/>
                </a:lnTo>
                <a:close/>
                <a:moveTo>
                  <a:pt x="16" y="146"/>
                </a:moveTo>
                <a:lnTo>
                  <a:pt x="67" y="146"/>
                </a:lnTo>
                <a:lnTo>
                  <a:pt x="68" y="174"/>
                </a:lnTo>
                <a:cubicBezTo>
                  <a:pt x="68" y="217"/>
                  <a:pt x="45" y="240"/>
                  <a:pt x="0" y="243"/>
                </a:cubicBezTo>
                <a:lnTo>
                  <a:pt x="0" y="304"/>
                </a:lnTo>
                <a:cubicBezTo>
                  <a:pt x="14" y="305"/>
                  <a:pt x="24" y="305"/>
                  <a:pt x="30" y="305"/>
                </a:cubicBezTo>
                <a:cubicBezTo>
                  <a:pt x="102" y="305"/>
                  <a:pt x="138" y="256"/>
                  <a:pt x="138" y="158"/>
                </a:cubicBezTo>
                <a:lnTo>
                  <a:pt x="138" y="0"/>
                </a:lnTo>
                <a:lnTo>
                  <a:pt x="16" y="0"/>
                </a:lnTo>
                <a:lnTo>
                  <a:pt x="16" y="146"/>
                </a:lnTo>
                <a:lnTo>
                  <a:pt x="16" y="146"/>
                </a:lnTo>
                <a:close/>
              </a:path>
            </a:pathLst>
          </a:custGeom>
          <a:solidFill>
            <a:schemeClr val="accent1"/>
          </a:solidFill>
          <a:ln>
            <a:noFill/>
          </a:ln>
        </p:spPr>
      </p:sp>
    </p:spTree>
    <p:extLst>
      <p:ext uri="{BB962C8B-B14F-4D97-AF65-F5344CB8AC3E}">
        <p14:creationId xmlns:p14="http://schemas.microsoft.com/office/powerpoint/2010/main" val="49200510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矩形 33">
            <a:extLst>
              <a:ext uri="{FF2B5EF4-FFF2-40B4-BE49-F238E27FC236}">
                <a16:creationId xmlns:a16="http://schemas.microsoft.com/office/drawing/2014/main" id="{393023E1-ED3F-4472-A0E8-6DAC8D95C46E}"/>
              </a:ext>
            </a:extLst>
          </p:cNvPr>
          <p:cNvSpPr/>
          <p:nvPr/>
        </p:nvSpPr>
        <p:spPr>
          <a:xfrm>
            <a:off x="414306" y="1592263"/>
            <a:ext cx="5769562" cy="3646487"/>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chemeClr val="tx1">
                  <a:lumMod val="75000"/>
                  <a:lumOff val="25000"/>
                </a:schemeClr>
              </a:solidFill>
            </a:endParaRPr>
          </a:p>
        </p:txBody>
      </p:sp>
      <p:sp>
        <p:nvSpPr>
          <p:cNvPr id="5" name="文本占位符 4">
            <a:extLst>
              <a:ext uri="{FF2B5EF4-FFF2-40B4-BE49-F238E27FC236}">
                <a16:creationId xmlns:a16="http://schemas.microsoft.com/office/drawing/2014/main" id="{3EDCC2CC-B76B-4022-ACC7-D5068410D548}"/>
              </a:ext>
            </a:extLst>
          </p:cNvPr>
          <p:cNvSpPr>
            <a:spLocks noGrp="1"/>
          </p:cNvSpPr>
          <p:nvPr>
            <p:ph type="body" sz="quarter" idx="11"/>
          </p:nvPr>
        </p:nvSpPr>
        <p:spPr/>
        <p:txBody>
          <a:bodyPr/>
          <a:lstStyle/>
          <a:p>
            <a:r>
              <a:rPr lang="zh-CN" altLang="en-US" dirty="0"/>
              <a:t>添加页面标题内容</a:t>
            </a:r>
          </a:p>
        </p:txBody>
      </p:sp>
      <p:sp>
        <p:nvSpPr>
          <p:cNvPr id="6" name="文本占位符 5">
            <a:extLst>
              <a:ext uri="{FF2B5EF4-FFF2-40B4-BE49-F238E27FC236}">
                <a16:creationId xmlns:a16="http://schemas.microsoft.com/office/drawing/2014/main" id="{1284E3AE-C81A-4171-854B-C67101B1D25B}"/>
              </a:ext>
            </a:extLst>
          </p:cNvPr>
          <p:cNvSpPr>
            <a:spLocks noGrp="1"/>
          </p:cNvSpPr>
          <p:nvPr>
            <p:ph type="body" sz="quarter" idx="12"/>
          </p:nvPr>
        </p:nvSpPr>
        <p:spPr/>
        <p:txBody>
          <a:bodyPr/>
          <a:lstStyle/>
          <a:p>
            <a:endParaRPr lang="zh-CN" altLang="en-US"/>
          </a:p>
        </p:txBody>
      </p:sp>
      <p:sp>
        <p:nvSpPr>
          <p:cNvPr id="7" name="文本占位符 6">
            <a:extLst>
              <a:ext uri="{FF2B5EF4-FFF2-40B4-BE49-F238E27FC236}">
                <a16:creationId xmlns:a16="http://schemas.microsoft.com/office/drawing/2014/main" id="{DAA70999-E66F-43CE-AC40-56421C315062}"/>
              </a:ext>
            </a:extLst>
          </p:cNvPr>
          <p:cNvSpPr>
            <a:spLocks noGrp="1"/>
          </p:cNvSpPr>
          <p:nvPr>
            <p:ph type="body" sz="quarter" idx="13"/>
          </p:nvPr>
        </p:nvSpPr>
        <p:spPr/>
        <p:txBody>
          <a:bodyPr/>
          <a:lstStyle/>
          <a:p>
            <a:endParaRPr lang="zh-CN" altLang="en-US"/>
          </a:p>
        </p:txBody>
      </p:sp>
      <p:sp>
        <p:nvSpPr>
          <p:cNvPr id="31" name="矩形 30">
            <a:extLst>
              <a:ext uri="{FF2B5EF4-FFF2-40B4-BE49-F238E27FC236}">
                <a16:creationId xmlns:a16="http://schemas.microsoft.com/office/drawing/2014/main" id="{684E9855-0285-4D7A-A6B6-F56324DA905F}"/>
              </a:ext>
            </a:extLst>
          </p:cNvPr>
          <p:cNvSpPr/>
          <p:nvPr/>
        </p:nvSpPr>
        <p:spPr>
          <a:xfrm>
            <a:off x="6296326" y="1592263"/>
            <a:ext cx="5622772" cy="3646487"/>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chemeClr val="tx1">
                  <a:lumMod val="75000"/>
                  <a:lumOff val="25000"/>
                </a:schemeClr>
              </a:solidFill>
            </a:endParaRPr>
          </a:p>
        </p:txBody>
      </p:sp>
      <p:graphicFrame>
        <p:nvGraphicFramePr>
          <p:cNvPr id="3" name="表格 2">
            <a:extLst>
              <a:ext uri="{FF2B5EF4-FFF2-40B4-BE49-F238E27FC236}">
                <a16:creationId xmlns:a16="http://schemas.microsoft.com/office/drawing/2014/main" id="{5D484B9A-E1B8-4CB9-907D-BC14A34163C4}"/>
              </a:ext>
            </a:extLst>
          </p:cNvPr>
          <p:cNvGraphicFramePr>
            <a:graphicFrameLocks noGrp="1"/>
          </p:cNvGraphicFramePr>
          <p:nvPr/>
        </p:nvGraphicFramePr>
        <p:xfrm>
          <a:off x="523247" y="2797857"/>
          <a:ext cx="5182485" cy="1798320"/>
        </p:xfrm>
        <a:graphic>
          <a:graphicData uri="http://schemas.openxmlformats.org/drawingml/2006/table">
            <a:tbl>
              <a:tblPr firstRow="1" bandRow="1"/>
              <a:tblGrid>
                <a:gridCol w="1727495">
                  <a:extLst>
                    <a:ext uri="{9D8B030D-6E8A-4147-A177-3AD203B41FA5}">
                      <a16:colId xmlns:a16="http://schemas.microsoft.com/office/drawing/2014/main" val="1914173363"/>
                    </a:ext>
                  </a:extLst>
                </a:gridCol>
                <a:gridCol w="1727495">
                  <a:extLst>
                    <a:ext uri="{9D8B030D-6E8A-4147-A177-3AD203B41FA5}">
                      <a16:colId xmlns:a16="http://schemas.microsoft.com/office/drawing/2014/main" val="2455212594"/>
                    </a:ext>
                  </a:extLst>
                </a:gridCol>
                <a:gridCol w="1727495">
                  <a:extLst>
                    <a:ext uri="{9D8B030D-6E8A-4147-A177-3AD203B41FA5}">
                      <a16:colId xmlns:a16="http://schemas.microsoft.com/office/drawing/2014/main" val="840851314"/>
                    </a:ext>
                  </a:extLst>
                </a:gridCol>
              </a:tblGrid>
              <a:tr h="370840">
                <a:tc>
                  <a:txBody>
                    <a:bodyPr/>
                    <a:lstStyle/>
                    <a:p>
                      <a:pPr algn="ctr"/>
                      <a:r>
                        <a:rPr lang="en-US" altLang="zh-CN" sz="2000" b="1" dirty="0"/>
                        <a:t>Dataset</a:t>
                      </a:r>
                      <a:endParaRPr lang="zh-CN" altLang="en-US" sz="2000" b="1" dirty="0"/>
                    </a:p>
                  </a:txBody>
                  <a:tcPr/>
                </a:tc>
                <a:tc>
                  <a:txBody>
                    <a:bodyPr/>
                    <a:lstStyle/>
                    <a:p>
                      <a:pPr algn="ctr"/>
                      <a:r>
                        <a:rPr lang="en-US" altLang="zh-CN" sz="2000" b="1" dirty="0"/>
                        <a:t>Edges</a:t>
                      </a:r>
                      <a:endParaRPr lang="zh-CN" altLang="en-US" sz="2000" b="1" dirty="0"/>
                    </a:p>
                  </a:txBody>
                  <a:tcPr/>
                </a:tc>
                <a:tc>
                  <a:txBody>
                    <a:bodyPr/>
                    <a:lstStyle/>
                    <a:p>
                      <a:pPr algn="ctr"/>
                      <a:r>
                        <a:rPr lang="en-US" altLang="zh-CN" sz="2000" b="1" dirty="0"/>
                        <a:t>Vertices</a:t>
                      </a:r>
                      <a:endParaRPr lang="zh-CN" altLang="en-US" sz="2000" b="1" dirty="0"/>
                    </a:p>
                  </a:txBody>
                  <a:tcPr/>
                </a:tc>
                <a:extLst>
                  <a:ext uri="{0D108BD9-81ED-4DB2-BD59-A6C34878D82A}">
                    <a16:rowId xmlns:a16="http://schemas.microsoft.com/office/drawing/2014/main" val="3397717368"/>
                  </a:ext>
                </a:extLst>
              </a:tr>
              <a:tr h="370840">
                <a:tc>
                  <a:txBody>
                    <a:bodyPr/>
                    <a:lstStyle/>
                    <a:p>
                      <a:pPr algn="ctr"/>
                      <a:r>
                        <a:rPr lang="en-US" altLang="zh-CN" sz="2000" dirty="0"/>
                        <a:t>twitter-2010 [5, 4]</a:t>
                      </a:r>
                      <a:endParaRPr lang="zh-CN" altLang="en-US" sz="2000" dirty="0"/>
                    </a:p>
                  </a:txBody>
                  <a:tcPr/>
                </a:tc>
                <a:tc>
                  <a:txBody>
                    <a:bodyPr/>
                    <a:lstStyle/>
                    <a:p>
                      <a:pPr algn="ctr"/>
                      <a:r>
                        <a:rPr lang="en-US" altLang="zh-CN" sz="2000" dirty="0"/>
                        <a:t>1,468,365,182</a:t>
                      </a:r>
                      <a:endParaRPr lang="zh-CN" altLang="en-US" sz="2000" dirty="0"/>
                    </a:p>
                  </a:txBody>
                  <a:tcPr/>
                </a:tc>
                <a:tc>
                  <a:txBody>
                    <a:bodyPr/>
                    <a:lstStyle/>
                    <a:p>
                      <a:pPr algn="ctr"/>
                      <a:r>
                        <a:rPr lang="en-US" altLang="zh-CN" sz="2000" dirty="0"/>
                        <a:t>41,652,230</a:t>
                      </a:r>
                      <a:endParaRPr lang="zh-CN" altLang="en-US" sz="2000" dirty="0"/>
                    </a:p>
                  </a:txBody>
                  <a:tcPr/>
                </a:tc>
                <a:extLst>
                  <a:ext uri="{0D108BD9-81ED-4DB2-BD59-A6C34878D82A}">
                    <a16:rowId xmlns:a16="http://schemas.microsoft.com/office/drawing/2014/main" val="3156707117"/>
                  </a:ext>
                </a:extLst>
              </a:tr>
              <a:tr h="370840">
                <a:tc>
                  <a:txBody>
                    <a:bodyPr/>
                    <a:lstStyle/>
                    <a:p>
                      <a:pPr algn="ctr"/>
                      <a:r>
                        <a:rPr lang="en-US" altLang="zh-CN" sz="2000" dirty="0"/>
                        <a:t>uk-2007-05 [5, 4]</a:t>
                      </a:r>
                      <a:endParaRPr lang="zh-CN" altLang="en-US" sz="2000" dirty="0"/>
                    </a:p>
                  </a:txBody>
                  <a:tcPr/>
                </a:tc>
                <a:tc>
                  <a:txBody>
                    <a:bodyPr/>
                    <a:lstStyle/>
                    <a:p>
                      <a:pPr algn="ctr"/>
                      <a:r>
                        <a:rPr lang="en-US" altLang="zh-CN" sz="2000" dirty="0"/>
                        <a:t>3,738,733,648 </a:t>
                      </a:r>
                      <a:endParaRPr lang="zh-CN" altLang="en-US" sz="2000" dirty="0"/>
                    </a:p>
                  </a:txBody>
                  <a:tcPr/>
                </a:tc>
                <a:tc>
                  <a:txBody>
                    <a:bodyPr/>
                    <a:lstStyle/>
                    <a:p>
                      <a:pPr algn="ctr"/>
                      <a:r>
                        <a:rPr lang="en-US" altLang="zh-CN" sz="2000" dirty="0"/>
                        <a:t>105,896,555</a:t>
                      </a:r>
                      <a:endParaRPr lang="zh-CN" altLang="en-US" sz="2000" dirty="0"/>
                    </a:p>
                  </a:txBody>
                  <a:tcPr/>
                </a:tc>
                <a:extLst>
                  <a:ext uri="{0D108BD9-81ED-4DB2-BD59-A6C34878D82A}">
                    <a16:rowId xmlns:a16="http://schemas.microsoft.com/office/drawing/2014/main" val="522703422"/>
                  </a:ext>
                </a:extLst>
              </a:tr>
            </a:tbl>
          </a:graphicData>
        </a:graphic>
      </p:graphicFrame>
      <p:sp>
        <p:nvSpPr>
          <p:cNvPr id="36" name="文本框 35">
            <a:extLst>
              <a:ext uri="{FF2B5EF4-FFF2-40B4-BE49-F238E27FC236}">
                <a16:creationId xmlns:a16="http://schemas.microsoft.com/office/drawing/2014/main" id="{50DD8113-288C-494B-BB6D-3DEC56399E84}"/>
              </a:ext>
            </a:extLst>
          </p:cNvPr>
          <p:cNvSpPr txBox="1"/>
          <p:nvPr/>
        </p:nvSpPr>
        <p:spPr>
          <a:xfrm>
            <a:off x="2453320" y="1974416"/>
            <a:ext cx="1322341" cy="522451"/>
          </a:xfrm>
          <a:prstGeom prst="rect">
            <a:avLst/>
          </a:prstGeom>
          <a:noFill/>
        </p:spPr>
        <p:txBody>
          <a:bodyPr wrap="square" rtlCol="0">
            <a:spAutoFit/>
          </a:bodyPr>
          <a:lstStyle/>
          <a:p>
            <a:pPr>
              <a:lnSpc>
                <a:spcPct val="130000"/>
              </a:lnSpc>
            </a:pPr>
            <a:r>
              <a:rPr lang="en-US" altLang="zh-CN" sz="2400" b="1" dirty="0">
                <a:solidFill>
                  <a:schemeClr val="tx1">
                    <a:lumMod val="75000"/>
                    <a:lumOff val="25000"/>
                  </a:schemeClr>
                </a:solidFill>
              </a:rPr>
              <a:t>Dataset</a:t>
            </a:r>
            <a:endParaRPr lang="zh-CN" altLang="en-US" sz="2400" b="1" dirty="0">
              <a:solidFill>
                <a:schemeClr val="tx1">
                  <a:lumMod val="75000"/>
                  <a:lumOff val="25000"/>
                </a:schemeClr>
              </a:solidFill>
            </a:endParaRPr>
          </a:p>
        </p:txBody>
      </p:sp>
      <p:sp>
        <p:nvSpPr>
          <p:cNvPr id="37" name="文本框 36">
            <a:extLst>
              <a:ext uri="{FF2B5EF4-FFF2-40B4-BE49-F238E27FC236}">
                <a16:creationId xmlns:a16="http://schemas.microsoft.com/office/drawing/2014/main" id="{29D130F2-0A40-49F7-A83A-7A04DE23E0EB}"/>
              </a:ext>
            </a:extLst>
          </p:cNvPr>
          <p:cNvSpPr txBox="1"/>
          <p:nvPr/>
        </p:nvSpPr>
        <p:spPr>
          <a:xfrm>
            <a:off x="7736261" y="1775811"/>
            <a:ext cx="2520501" cy="522451"/>
          </a:xfrm>
          <a:prstGeom prst="rect">
            <a:avLst/>
          </a:prstGeom>
          <a:noFill/>
        </p:spPr>
        <p:txBody>
          <a:bodyPr wrap="square" rtlCol="0">
            <a:spAutoFit/>
          </a:bodyPr>
          <a:lstStyle/>
          <a:p>
            <a:pPr>
              <a:lnSpc>
                <a:spcPct val="130000"/>
              </a:lnSpc>
            </a:pPr>
            <a:r>
              <a:rPr lang="en-US" altLang="zh-CN" sz="2400" b="1" dirty="0">
                <a:solidFill>
                  <a:schemeClr val="tx1">
                    <a:lumMod val="75000"/>
                    <a:lumOff val="25000"/>
                  </a:schemeClr>
                </a:solidFill>
              </a:rPr>
              <a:t>Graph Partition</a:t>
            </a:r>
            <a:endParaRPr lang="zh-CN" altLang="en-US" sz="2400" b="1" dirty="0">
              <a:solidFill>
                <a:schemeClr val="tx1">
                  <a:lumMod val="75000"/>
                  <a:lumOff val="25000"/>
                </a:schemeClr>
              </a:solidFill>
            </a:endParaRPr>
          </a:p>
        </p:txBody>
      </p:sp>
      <p:graphicFrame>
        <p:nvGraphicFramePr>
          <p:cNvPr id="38" name="表格 37">
            <a:extLst>
              <a:ext uri="{FF2B5EF4-FFF2-40B4-BE49-F238E27FC236}">
                <a16:creationId xmlns:a16="http://schemas.microsoft.com/office/drawing/2014/main" id="{E9249EB0-A032-458E-BAD0-0FF018C75266}"/>
              </a:ext>
            </a:extLst>
          </p:cNvPr>
          <p:cNvGraphicFramePr>
            <a:graphicFrameLocks noGrp="1"/>
          </p:cNvGraphicFramePr>
          <p:nvPr/>
        </p:nvGraphicFramePr>
        <p:xfrm>
          <a:off x="6516470" y="2481810"/>
          <a:ext cx="5182484" cy="2621280"/>
        </p:xfrm>
        <a:graphic>
          <a:graphicData uri="http://schemas.openxmlformats.org/drawingml/2006/table">
            <a:tbl>
              <a:tblPr firstRow="1" bandRow="1"/>
              <a:tblGrid>
                <a:gridCol w="1218274">
                  <a:extLst>
                    <a:ext uri="{9D8B030D-6E8A-4147-A177-3AD203B41FA5}">
                      <a16:colId xmlns:a16="http://schemas.microsoft.com/office/drawing/2014/main" val="1914173363"/>
                    </a:ext>
                  </a:extLst>
                </a:gridCol>
                <a:gridCol w="1467293">
                  <a:extLst>
                    <a:ext uri="{9D8B030D-6E8A-4147-A177-3AD203B41FA5}">
                      <a16:colId xmlns:a16="http://schemas.microsoft.com/office/drawing/2014/main" val="2455212594"/>
                    </a:ext>
                  </a:extLst>
                </a:gridCol>
                <a:gridCol w="1233377">
                  <a:extLst>
                    <a:ext uri="{9D8B030D-6E8A-4147-A177-3AD203B41FA5}">
                      <a16:colId xmlns:a16="http://schemas.microsoft.com/office/drawing/2014/main" val="840851314"/>
                    </a:ext>
                  </a:extLst>
                </a:gridCol>
                <a:gridCol w="1263540">
                  <a:extLst>
                    <a:ext uri="{9D8B030D-6E8A-4147-A177-3AD203B41FA5}">
                      <a16:colId xmlns:a16="http://schemas.microsoft.com/office/drawing/2014/main" val="1626575581"/>
                    </a:ext>
                  </a:extLst>
                </a:gridCol>
              </a:tblGrid>
              <a:tr h="370840">
                <a:tc>
                  <a:txBody>
                    <a:bodyPr/>
                    <a:lstStyle/>
                    <a:p>
                      <a:pPr algn="ctr"/>
                      <a:r>
                        <a:rPr lang="en-US" altLang="zh-CN" sz="2000" b="1" dirty="0"/>
                        <a:t>System</a:t>
                      </a:r>
                      <a:endParaRPr lang="zh-CN" altLang="en-US" sz="2000" b="1" dirty="0"/>
                    </a:p>
                  </a:txBody>
                  <a:tcPr/>
                </a:tc>
                <a:tc>
                  <a:txBody>
                    <a:bodyPr/>
                    <a:lstStyle/>
                    <a:p>
                      <a:pPr algn="ctr"/>
                      <a:r>
                        <a:rPr lang="en-US" altLang="zh-CN" sz="2000" b="1" dirty="0"/>
                        <a:t>Partition Strategy</a:t>
                      </a:r>
                      <a:endParaRPr lang="zh-CN" altLang="en-US" sz="2000" b="1" dirty="0"/>
                    </a:p>
                  </a:txBody>
                  <a:tcPr/>
                </a:tc>
                <a:tc>
                  <a:txBody>
                    <a:bodyPr/>
                    <a:lstStyle/>
                    <a:p>
                      <a:pPr algn="ctr"/>
                      <a:r>
                        <a:rPr lang="en-US" altLang="zh-CN" sz="2000" b="1" dirty="0"/>
                        <a:t>System</a:t>
                      </a:r>
                      <a:endParaRPr lang="zh-CN" altLang="en-US" sz="2000" b="1" dirty="0"/>
                    </a:p>
                  </a:txBody>
                  <a:tcPr/>
                </a:tc>
                <a:tc>
                  <a:txBody>
                    <a:bodyPr/>
                    <a:lstStyle/>
                    <a:p>
                      <a:pPr algn="ctr"/>
                      <a:r>
                        <a:rPr lang="en-US" altLang="zh-CN" sz="2000" b="1" dirty="0"/>
                        <a:t>Partition Strategy</a:t>
                      </a:r>
                      <a:endParaRPr lang="zh-CN" altLang="en-US" sz="2000" b="1" dirty="0"/>
                    </a:p>
                  </a:txBody>
                  <a:tcPr/>
                </a:tc>
                <a:extLst>
                  <a:ext uri="{0D108BD9-81ED-4DB2-BD59-A6C34878D82A}">
                    <a16:rowId xmlns:a16="http://schemas.microsoft.com/office/drawing/2014/main" val="3397717368"/>
                  </a:ext>
                </a:extLst>
              </a:tr>
              <a:tr h="370840">
                <a:tc>
                  <a:txBody>
                    <a:bodyPr/>
                    <a:lstStyle/>
                    <a:p>
                      <a:pPr algn="ctr"/>
                      <a:r>
                        <a:rPr lang="en-US" altLang="zh-CN" sz="1800" dirty="0"/>
                        <a:t>GraphLab</a:t>
                      </a:r>
                      <a:endParaRPr lang="zh-CN" altLang="en-US" sz="1800" dirty="0"/>
                    </a:p>
                  </a:txBody>
                  <a:tcPr/>
                </a:tc>
                <a:tc>
                  <a:txBody>
                    <a:bodyPr/>
                    <a:lstStyle/>
                    <a:p>
                      <a:pPr algn="ctr"/>
                      <a:r>
                        <a:rPr lang="en-US" altLang="zh-CN" sz="1800" dirty="0"/>
                        <a:t>specialized</a:t>
                      </a:r>
                      <a:endParaRPr lang="zh-CN" altLang="en-US" sz="1800" dirty="0"/>
                    </a:p>
                  </a:txBody>
                  <a:tcPr/>
                </a:tc>
                <a:tc>
                  <a:txBody>
                    <a:bodyPr/>
                    <a:lstStyle/>
                    <a:p>
                      <a:pPr algn="ctr"/>
                      <a:r>
                        <a:rPr lang="en-US" altLang="zh-CN" sz="1800" dirty="0"/>
                        <a:t>GraphX</a:t>
                      </a:r>
                      <a:endParaRPr lang="zh-CN" altLang="en-US" sz="1800" dirty="0"/>
                    </a:p>
                  </a:txBody>
                  <a:tcPr/>
                </a:tc>
                <a:tc>
                  <a:txBody>
                    <a:bodyPr/>
                    <a:lstStyle/>
                    <a:p>
                      <a:pPr algn="ctr"/>
                      <a:r>
                        <a:rPr lang="en-US" altLang="zh-CN" sz="1800" dirty="0"/>
                        <a:t>optimal vertex-cut</a:t>
                      </a:r>
                      <a:endParaRPr lang="zh-CN" altLang="en-US" sz="1800" dirty="0"/>
                    </a:p>
                  </a:txBody>
                  <a:tcPr/>
                </a:tc>
                <a:extLst>
                  <a:ext uri="{0D108BD9-81ED-4DB2-BD59-A6C34878D82A}">
                    <a16:rowId xmlns:a16="http://schemas.microsoft.com/office/drawing/2014/main" val="3156707117"/>
                  </a:ext>
                </a:extLst>
              </a:tr>
              <a:tr h="370840">
                <a:tc>
                  <a:txBody>
                    <a:bodyPr/>
                    <a:lstStyle/>
                    <a:p>
                      <a:pPr algn="ctr"/>
                      <a:r>
                        <a:rPr lang="en-US" altLang="zh-CN" sz="1800" dirty="0"/>
                        <a:t>Giraph</a:t>
                      </a:r>
                      <a:endParaRPr lang="zh-CN" altLang="en-US" sz="1800" dirty="0"/>
                    </a:p>
                  </a:txBody>
                  <a:tcPr/>
                </a:tc>
                <a:tc>
                  <a:txBody>
                    <a:bodyPr/>
                    <a:lstStyle/>
                    <a:p>
                      <a:pPr algn="ctr"/>
                      <a:r>
                        <a:rPr lang="en-US" altLang="zh-CN" sz="1800" dirty="0"/>
                        <a:t>Specialized</a:t>
                      </a:r>
                      <a:endParaRPr lang="zh-CN" altLang="en-US" sz="1800" dirty="0"/>
                    </a:p>
                  </a:txBody>
                  <a:tcPr/>
                </a:tc>
                <a:tc>
                  <a:txBody>
                    <a:bodyPr/>
                    <a:lstStyle/>
                    <a:p>
                      <a:pPr algn="ctr"/>
                      <a:r>
                        <a:rPr lang="en-US" altLang="zh-CN" sz="1800" dirty="0"/>
                        <a:t>GraphX Rand</a:t>
                      </a:r>
                      <a:endParaRPr lang="zh-CN" altLang="en-US" sz="1800" dirty="0"/>
                    </a:p>
                  </a:txBody>
                  <a:tcPr/>
                </a:tc>
                <a:tc>
                  <a:txBody>
                    <a:bodyPr/>
                    <a:lstStyle/>
                    <a:p>
                      <a:pPr algn="ctr"/>
                      <a:r>
                        <a:rPr lang="en-US" altLang="zh-CN" sz="1800" dirty="0"/>
                        <a:t>random vertex-cut</a:t>
                      </a:r>
                      <a:endParaRPr lang="zh-CN" altLang="en-US" sz="1800" dirty="0"/>
                    </a:p>
                  </a:txBody>
                  <a:tcPr/>
                </a:tc>
                <a:extLst>
                  <a:ext uri="{0D108BD9-81ED-4DB2-BD59-A6C34878D82A}">
                    <a16:rowId xmlns:a16="http://schemas.microsoft.com/office/drawing/2014/main" val="522703422"/>
                  </a:ext>
                </a:extLst>
              </a:tr>
              <a:tr h="370840">
                <a:tc>
                  <a:txBody>
                    <a:bodyPr/>
                    <a:lstStyle/>
                    <a:p>
                      <a:pPr algn="ctr"/>
                      <a:r>
                        <a:rPr lang="en-US" altLang="zh-CN" sz="1800" dirty="0"/>
                        <a:t>Naïve Spark</a:t>
                      </a:r>
                      <a:endParaRPr lang="zh-CN" altLang="en-US" sz="1800" dirty="0"/>
                    </a:p>
                  </a:txBody>
                  <a:tcPr/>
                </a:tc>
                <a:tc>
                  <a:txBody>
                    <a:bodyPr/>
                    <a:lstStyle/>
                    <a:p>
                      <a:pPr algn="ctr"/>
                      <a:r>
                        <a:rPr lang="en-US" altLang="zh-CN" sz="1800" dirty="0"/>
                        <a:t>--</a:t>
                      </a:r>
                      <a:endParaRPr lang="zh-CN" altLang="en-US" sz="1800" dirty="0"/>
                    </a:p>
                  </a:txBody>
                  <a:tcPr/>
                </a:tc>
                <a:tc>
                  <a:txBody>
                    <a:bodyPr/>
                    <a:lstStyle/>
                    <a:p>
                      <a:pPr algn="ctr"/>
                      <a:r>
                        <a:rPr lang="en-US" altLang="zh-CN" sz="1800" dirty="0"/>
                        <a:t>Optimized Spark</a:t>
                      </a:r>
                      <a:endParaRPr lang="zh-CN" altLang="en-US" sz="1800" dirty="0"/>
                    </a:p>
                  </a:txBody>
                  <a:tcPr/>
                </a:tc>
                <a:tc>
                  <a:txBody>
                    <a:bodyPr/>
                    <a:lstStyle/>
                    <a:p>
                      <a:pPr algn="ctr"/>
                      <a:r>
                        <a:rPr lang="en-US" altLang="zh-CN" sz="1800" dirty="0"/>
                        <a:t>match GraphX</a:t>
                      </a:r>
                      <a:endParaRPr lang="zh-CN" altLang="en-US" sz="1800" dirty="0"/>
                    </a:p>
                  </a:txBody>
                  <a:tcPr/>
                </a:tc>
                <a:extLst>
                  <a:ext uri="{0D108BD9-81ED-4DB2-BD59-A6C34878D82A}">
                    <a16:rowId xmlns:a16="http://schemas.microsoft.com/office/drawing/2014/main" val="326405485"/>
                  </a:ext>
                </a:extLst>
              </a:tr>
            </a:tbl>
          </a:graphicData>
        </a:graphic>
      </p:graphicFrame>
    </p:spTree>
    <p:extLst>
      <p:ext uri="{BB962C8B-B14F-4D97-AF65-F5344CB8AC3E}">
        <p14:creationId xmlns:p14="http://schemas.microsoft.com/office/powerpoint/2010/main" val="233762965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占位符 2">
            <a:extLst>
              <a:ext uri="{FF2B5EF4-FFF2-40B4-BE49-F238E27FC236}">
                <a16:creationId xmlns:a16="http://schemas.microsoft.com/office/drawing/2014/main" id="{A8AD470B-2550-4D20-B881-2B9DF00B23B6}"/>
              </a:ext>
            </a:extLst>
          </p:cNvPr>
          <p:cNvSpPr>
            <a:spLocks noGrp="1"/>
          </p:cNvSpPr>
          <p:nvPr>
            <p:ph type="body" sz="quarter" idx="11"/>
          </p:nvPr>
        </p:nvSpPr>
        <p:spPr/>
        <p:txBody>
          <a:bodyPr/>
          <a:lstStyle/>
          <a:p>
            <a:r>
              <a:rPr lang="en-US" altLang="zh-CN" dirty="0"/>
              <a:t>System Performance</a:t>
            </a:r>
            <a:endParaRPr lang="zh-CN" altLang="en-US" dirty="0"/>
          </a:p>
        </p:txBody>
      </p:sp>
      <p:sp>
        <p:nvSpPr>
          <p:cNvPr id="4" name="文本占位符 3">
            <a:extLst>
              <a:ext uri="{FF2B5EF4-FFF2-40B4-BE49-F238E27FC236}">
                <a16:creationId xmlns:a16="http://schemas.microsoft.com/office/drawing/2014/main" id="{A8399FE4-7CB8-4018-ADFC-2C3236879D22}"/>
              </a:ext>
            </a:extLst>
          </p:cNvPr>
          <p:cNvSpPr>
            <a:spLocks noGrp="1"/>
          </p:cNvSpPr>
          <p:nvPr>
            <p:ph type="body" sz="quarter" idx="12"/>
          </p:nvPr>
        </p:nvSpPr>
        <p:spPr/>
        <p:txBody>
          <a:bodyPr/>
          <a:lstStyle/>
          <a:p>
            <a:endParaRPr lang="zh-CN" altLang="en-US"/>
          </a:p>
        </p:txBody>
      </p:sp>
      <p:sp>
        <p:nvSpPr>
          <p:cNvPr id="5" name="文本占位符 4">
            <a:extLst>
              <a:ext uri="{FF2B5EF4-FFF2-40B4-BE49-F238E27FC236}">
                <a16:creationId xmlns:a16="http://schemas.microsoft.com/office/drawing/2014/main" id="{EA26490C-82A9-4CEB-94C2-4EF63AA4C27D}"/>
              </a:ext>
            </a:extLst>
          </p:cNvPr>
          <p:cNvSpPr>
            <a:spLocks noGrp="1"/>
          </p:cNvSpPr>
          <p:nvPr>
            <p:ph type="body" sz="quarter" idx="13"/>
          </p:nvPr>
        </p:nvSpPr>
        <p:spPr/>
        <p:txBody>
          <a:bodyPr/>
          <a:lstStyle/>
          <a:p>
            <a:endParaRPr lang="zh-CN" altLang="en-US"/>
          </a:p>
        </p:txBody>
      </p:sp>
      <p:pic>
        <p:nvPicPr>
          <p:cNvPr id="13" name="图片 12">
            <a:extLst>
              <a:ext uri="{FF2B5EF4-FFF2-40B4-BE49-F238E27FC236}">
                <a16:creationId xmlns:a16="http://schemas.microsoft.com/office/drawing/2014/main" id="{EC6EDC91-5E63-439A-A1FC-682C66A035A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6202" y="1238277"/>
            <a:ext cx="11619595" cy="438144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6506181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占位符 2">
            <a:extLst>
              <a:ext uri="{FF2B5EF4-FFF2-40B4-BE49-F238E27FC236}">
                <a16:creationId xmlns:a16="http://schemas.microsoft.com/office/drawing/2014/main" id="{A8AD470B-2550-4D20-B881-2B9DF00B23B6}"/>
              </a:ext>
            </a:extLst>
          </p:cNvPr>
          <p:cNvSpPr>
            <a:spLocks noGrp="1"/>
          </p:cNvSpPr>
          <p:nvPr>
            <p:ph type="body" sz="quarter" idx="11"/>
          </p:nvPr>
        </p:nvSpPr>
        <p:spPr/>
        <p:txBody>
          <a:bodyPr/>
          <a:lstStyle/>
          <a:p>
            <a:r>
              <a:rPr lang="en-US" altLang="zh-CN" dirty="0"/>
              <a:t>Scaling &amp; Fault Tolerance</a:t>
            </a:r>
            <a:endParaRPr lang="zh-CN" altLang="en-US" dirty="0"/>
          </a:p>
        </p:txBody>
      </p:sp>
      <p:sp>
        <p:nvSpPr>
          <p:cNvPr id="4" name="文本占位符 3">
            <a:extLst>
              <a:ext uri="{FF2B5EF4-FFF2-40B4-BE49-F238E27FC236}">
                <a16:creationId xmlns:a16="http://schemas.microsoft.com/office/drawing/2014/main" id="{A8399FE4-7CB8-4018-ADFC-2C3236879D22}"/>
              </a:ext>
            </a:extLst>
          </p:cNvPr>
          <p:cNvSpPr>
            <a:spLocks noGrp="1"/>
          </p:cNvSpPr>
          <p:nvPr>
            <p:ph type="body" sz="quarter" idx="12"/>
          </p:nvPr>
        </p:nvSpPr>
        <p:spPr/>
        <p:txBody>
          <a:bodyPr/>
          <a:lstStyle/>
          <a:p>
            <a:endParaRPr lang="zh-CN" altLang="en-US"/>
          </a:p>
        </p:txBody>
      </p:sp>
      <p:sp>
        <p:nvSpPr>
          <p:cNvPr id="5" name="文本占位符 4">
            <a:extLst>
              <a:ext uri="{FF2B5EF4-FFF2-40B4-BE49-F238E27FC236}">
                <a16:creationId xmlns:a16="http://schemas.microsoft.com/office/drawing/2014/main" id="{EA26490C-82A9-4CEB-94C2-4EF63AA4C27D}"/>
              </a:ext>
            </a:extLst>
          </p:cNvPr>
          <p:cNvSpPr>
            <a:spLocks noGrp="1"/>
          </p:cNvSpPr>
          <p:nvPr>
            <p:ph type="body" sz="quarter" idx="13"/>
          </p:nvPr>
        </p:nvSpPr>
        <p:spPr/>
        <p:txBody>
          <a:bodyPr/>
          <a:lstStyle/>
          <a:p>
            <a:endParaRPr lang="zh-CN" altLang="en-US"/>
          </a:p>
        </p:txBody>
      </p:sp>
      <p:pic>
        <p:nvPicPr>
          <p:cNvPr id="9" name="图片 8">
            <a:extLst>
              <a:ext uri="{FF2B5EF4-FFF2-40B4-BE49-F238E27FC236}">
                <a16:creationId xmlns:a16="http://schemas.microsoft.com/office/drawing/2014/main" id="{8526D58B-5BE2-49E8-AEF8-55584854326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4297" y="1811159"/>
            <a:ext cx="11823405" cy="362076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0958660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圆角 10">
            <a:extLst>
              <a:ext uri="{FF2B5EF4-FFF2-40B4-BE49-F238E27FC236}">
                <a16:creationId xmlns:a16="http://schemas.microsoft.com/office/drawing/2014/main" id="{15ED233E-5E72-422C-A0A2-DF4F4A214169}"/>
              </a:ext>
            </a:extLst>
          </p:cNvPr>
          <p:cNvSpPr/>
          <p:nvPr/>
        </p:nvSpPr>
        <p:spPr>
          <a:xfrm>
            <a:off x="6893835" y="1268267"/>
            <a:ext cx="5099829" cy="1569660"/>
          </a:xfrm>
          <a:prstGeom prst="roundRect">
            <a:avLst>
              <a:gd name="adj" fmla="val 0"/>
            </a:avLst>
          </a:prstGeom>
          <a:solidFill>
            <a:sysClr val="window" lastClr="FFFFFF"/>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algn="just"/>
            <a:endParaRPr lang="zh-CN" altLang="en-US" dirty="0"/>
          </a:p>
        </p:txBody>
      </p:sp>
      <p:sp>
        <p:nvSpPr>
          <p:cNvPr id="10" name="矩形: 圆角 9">
            <a:extLst>
              <a:ext uri="{FF2B5EF4-FFF2-40B4-BE49-F238E27FC236}">
                <a16:creationId xmlns:a16="http://schemas.microsoft.com/office/drawing/2014/main" id="{3BCDBEDE-BF74-4154-9A6B-B004C18C01CF}"/>
              </a:ext>
            </a:extLst>
          </p:cNvPr>
          <p:cNvSpPr/>
          <p:nvPr/>
        </p:nvSpPr>
        <p:spPr>
          <a:xfrm>
            <a:off x="6841472" y="2962827"/>
            <a:ext cx="5152193" cy="1778258"/>
          </a:xfrm>
          <a:prstGeom prst="roundRect">
            <a:avLst>
              <a:gd name="adj" fmla="val 0"/>
            </a:avLst>
          </a:prstGeom>
          <a:solidFill>
            <a:sysClr val="window" lastClr="FFFFFF"/>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algn="just"/>
            <a:endParaRPr lang="zh-CN" altLang="en-US" dirty="0"/>
          </a:p>
        </p:txBody>
      </p:sp>
      <p:sp>
        <p:nvSpPr>
          <p:cNvPr id="9" name="矩形: 圆角 8">
            <a:extLst>
              <a:ext uri="{FF2B5EF4-FFF2-40B4-BE49-F238E27FC236}">
                <a16:creationId xmlns:a16="http://schemas.microsoft.com/office/drawing/2014/main" id="{DF514445-0A3C-4110-A5BC-CBC521C8D0A4}"/>
              </a:ext>
            </a:extLst>
          </p:cNvPr>
          <p:cNvSpPr/>
          <p:nvPr/>
        </p:nvSpPr>
        <p:spPr>
          <a:xfrm>
            <a:off x="296331" y="2995762"/>
            <a:ext cx="6338525" cy="1778258"/>
          </a:xfrm>
          <a:prstGeom prst="roundRect">
            <a:avLst>
              <a:gd name="adj" fmla="val 0"/>
            </a:avLst>
          </a:prstGeom>
          <a:solidFill>
            <a:sysClr val="window" lastClr="FFFFFF"/>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algn="just"/>
            <a:endParaRPr lang="zh-CN" altLang="en-US" dirty="0"/>
          </a:p>
        </p:txBody>
      </p:sp>
      <p:sp>
        <p:nvSpPr>
          <p:cNvPr id="7" name="矩形: 圆角 6">
            <a:extLst>
              <a:ext uri="{FF2B5EF4-FFF2-40B4-BE49-F238E27FC236}">
                <a16:creationId xmlns:a16="http://schemas.microsoft.com/office/drawing/2014/main" id="{4FD17177-0014-4638-B602-C520D1C5B3CE}"/>
              </a:ext>
            </a:extLst>
          </p:cNvPr>
          <p:cNvSpPr/>
          <p:nvPr/>
        </p:nvSpPr>
        <p:spPr>
          <a:xfrm>
            <a:off x="296331" y="1268267"/>
            <a:ext cx="6338525" cy="1569661"/>
          </a:xfrm>
          <a:prstGeom prst="roundRect">
            <a:avLst>
              <a:gd name="adj" fmla="val 0"/>
            </a:avLst>
          </a:prstGeom>
          <a:solidFill>
            <a:sysClr val="window" lastClr="FFFFFF"/>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algn="just"/>
            <a:endParaRPr lang="zh-CN" altLang="en-US" dirty="0"/>
          </a:p>
        </p:txBody>
      </p:sp>
      <p:sp>
        <p:nvSpPr>
          <p:cNvPr id="17" name="文本占位符 16">
            <a:extLst>
              <a:ext uri="{FF2B5EF4-FFF2-40B4-BE49-F238E27FC236}">
                <a16:creationId xmlns:a16="http://schemas.microsoft.com/office/drawing/2014/main" id="{8761C3AC-CA77-4992-82F4-A6C58C3CC02C}"/>
              </a:ext>
            </a:extLst>
          </p:cNvPr>
          <p:cNvSpPr>
            <a:spLocks noGrp="1"/>
          </p:cNvSpPr>
          <p:nvPr>
            <p:ph type="body" sz="quarter" idx="11"/>
          </p:nvPr>
        </p:nvSpPr>
        <p:spPr/>
        <p:txBody>
          <a:bodyPr/>
          <a:lstStyle/>
          <a:p>
            <a:r>
              <a:rPr lang="en-US" altLang="zh-CN" dirty="0"/>
              <a:t>Discussion</a:t>
            </a:r>
            <a:endParaRPr lang="zh-CN" altLang="en-US" dirty="0"/>
          </a:p>
        </p:txBody>
      </p:sp>
      <p:sp>
        <p:nvSpPr>
          <p:cNvPr id="19" name="文本框 18">
            <a:extLst>
              <a:ext uri="{FF2B5EF4-FFF2-40B4-BE49-F238E27FC236}">
                <a16:creationId xmlns:a16="http://schemas.microsoft.com/office/drawing/2014/main" id="{6430DDD6-E14E-486F-BE4E-BF41F3F37998}"/>
              </a:ext>
            </a:extLst>
          </p:cNvPr>
          <p:cNvSpPr txBox="1"/>
          <p:nvPr/>
        </p:nvSpPr>
        <p:spPr>
          <a:xfrm>
            <a:off x="296332" y="1196776"/>
            <a:ext cx="7552744" cy="1877437"/>
          </a:xfrm>
          <a:prstGeom prst="rect">
            <a:avLst/>
          </a:prstGeom>
          <a:noFill/>
        </p:spPr>
        <p:txBody>
          <a:bodyPr wrap="square" rtlCol="0">
            <a:spAutoFit/>
          </a:bodyPr>
          <a:lstStyle/>
          <a:p>
            <a:pPr>
              <a:lnSpc>
                <a:spcPct val="150000"/>
              </a:lnSpc>
            </a:pPr>
            <a:r>
              <a:rPr lang="en-US" altLang="zh-CN" sz="2400" b="1" dirty="0"/>
              <a:t>Rethinking Distributed Graph Computation</a:t>
            </a:r>
          </a:p>
          <a:p>
            <a:pPr>
              <a:lnSpc>
                <a:spcPct val="150000"/>
              </a:lnSpc>
            </a:pPr>
            <a:r>
              <a:rPr lang="en-US" altLang="zh-CN" sz="2000" dirty="0"/>
              <a:t>Property Graph → Collection	</a:t>
            </a:r>
          </a:p>
          <a:p>
            <a:pPr>
              <a:lnSpc>
                <a:spcPct val="150000"/>
              </a:lnSpc>
            </a:pPr>
            <a:r>
              <a:rPr lang="en-US" altLang="zh-CN" sz="2000" dirty="0"/>
              <a:t>Graph Computation → Join &amp; Group by operator</a:t>
            </a:r>
          </a:p>
          <a:p>
            <a:pPr marL="285750" indent="-285750">
              <a:buFont typeface="Arial" panose="020B0604020202020204" pitchFamily="34" charset="0"/>
              <a:buChar char="•"/>
            </a:pPr>
            <a:endParaRPr lang="zh-CN" altLang="en-US" sz="2000" dirty="0"/>
          </a:p>
        </p:txBody>
      </p:sp>
      <p:sp>
        <p:nvSpPr>
          <p:cNvPr id="31" name="文本框 30">
            <a:extLst>
              <a:ext uri="{FF2B5EF4-FFF2-40B4-BE49-F238E27FC236}">
                <a16:creationId xmlns:a16="http://schemas.microsoft.com/office/drawing/2014/main" id="{CD44CD39-723F-49E7-BBF0-0E21C9D56012}"/>
              </a:ext>
            </a:extLst>
          </p:cNvPr>
          <p:cNvSpPr txBox="1"/>
          <p:nvPr/>
        </p:nvSpPr>
        <p:spPr>
          <a:xfrm>
            <a:off x="6893835" y="1196776"/>
            <a:ext cx="5278559" cy="1569660"/>
          </a:xfrm>
          <a:prstGeom prst="rect">
            <a:avLst/>
          </a:prstGeom>
          <a:noFill/>
        </p:spPr>
        <p:txBody>
          <a:bodyPr wrap="square" rtlCol="0">
            <a:spAutoFit/>
          </a:bodyPr>
          <a:lstStyle/>
          <a:p>
            <a:pPr>
              <a:lnSpc>
                <a:spcPct val="150000"/>
              </a:lnSpc>
            </a:pPr>
            <a:r>
              <a:rPr lang="en-US" altLang="zh-CN" sz="2400" b="1" dirty="0"/>
              <a:t>GraphX is Portable</a:t>
            </a:r>
          </a:p>
          <a:p>
            <a:r>
              <a:rPr lang="en-US" altLang="zh-CN" sz="2000" dirty="0"/>
              <a:t>Design and optimization of GraphX can be applied to other distributed computation frameworks</a:t>
            </a:r>
            <a:endParaRPr lang="zh-CN" altLang="en-US" sz="2000" dirty="0"/>
          </a:p>
        </p:txBody>
      </p:sp>
      <p:sp>
        <p:nvSpPr>
          <p:cNvPr id="32" name="文本框 31">
            <a:extLst>
              <a:ext uri="{FF2B5EF4-FFF2-40B4-BE49-F238E27FC236}">
                <a16:creationId xmlns:a16="http://schemas.microsoft.com/office/drawing/2014/main" id="{8D10346F-0CFD-4774-8665-D1F17A6EBB5F}"/>
              </a:ext>
            </a:extLst>
          </p:cNvPr>
          <p:cNvSpPr txBox="1"/>
          <p:nvPr/>
        </p:nvSpPr>
        <p:spPr>
          <a:xfrm>
            <a:off x="296333" y="3074213"/>
            <a:ext cx="6338524" cy="1569660"/>
          </a:xfrm>
          <a:prstGeom prst="rect">
            <a:avLst/>
          </a:prstGeom>
          <a:noFill/>
        </p:spPr>
        <p:txBody>
          <a:bodyPr wrap="square" rtlCol="0">
            <a:spAutoFit/>
          </a:bodyPr>
          <a:lstStyle/>
          <a:p>
            <a:pPr>
              <a:lnSpc>
                <a:spcPct val="150000"/>
              </a:lnSpc>
            </a:pPr>
            <a:r>
              <a:rPr lang="en-US" altLang="zh-CN" sz="2400" b="1" dirty="0"/>
              <a:t>Analytics Pipelines in a Single Framework</a:t>
            </a:r>
          </a:p>
          <a:p>
            <a:r>
              <a:rPr lang="en-US" altLang="zh-CN" sz="2000" dirty="0"/>
              <a:t>Easier to iteratively slice, transform, and compute on large graphs as well as to shared data-structures across stages of the pipeline</a:t>
            </a:r>
            <a:r>
              <a:rPr lang="zh-CN" altLang="en-US" sz="2000" dirty="0"/>
              <a:t>。</a:t>
            </a:r>
          </a:p>
        </p:txBody>
      </p:sp>
      <p:sp>
        <p:nvSpPr>
          <p:cNvPr id="33" name="文本框 32">
            <a:extLst>
              <a:ext uri="{FF2B5EF4-FFF2-40B4-BE49-F238E27FC236}">
                <a16:creationId xmlns:a16="http://schemas.microsoft.com/office/drawing/2014/main" id="{753EF593-253A-4BB7-B67F-41B17129F857}"/>
              </a:ext>
            </a:extLst>
          </p:cNvPr>
          <p:cNvSpPr txBox="1"/>
          <p:nvPr/>
        </p:nvSpPr>
        <p:spPr>
          <a:xfrm>
            <a:off x="6989927" y="3074213"/>
            <a:ext cx="4855282" cy="1569660"/>
          </a:xfrm>
          <a:prstGeom prst="rect">
            <a:avLst/>
          </a:prstGeom>
          <a:noFill/>
        </p:spPr>
        <p:txBody>
          <a:bodyPr wrap="square" rtlCol="0">
            <a:spAutoFit/>
          </a:bodyPr>
          <a:lstStyle/>
          <a:p>
            <a:pPr>
              <a:lnSpc>
                <a:spcPct val="150000"/>
              </a:lnSpc>
            </a:pPr>
            <a:r>
              <a:rPr lang="en-US" altLang="zh-CN" sz="2400" b="1" dirty="0"/>
              <a:t>GraphX is Widely Adopted</a:t>
            </a:r>
          </a:p>
          <a:p>
            <a:r>
              <a:rPr lang="en-US" altLang="zh-CN" sz="2000" dirty="0"/>
              <a:t>Part of Apache Spark; In production at </a:t>
            </a:r>
            <a:r>
              <a:rPr lang="en-US" altLang="zh-CN" sz="2000" dirty="0" err="1"/>
              <a:t>AlibabaTaobao</a:t>
            </a:r>
            <a:r>
              <a:rPr lang="en-US" altLang="zh-CN" sz="2000" dirty="0"/>
              <a:t>; Inspired GraphLab Inc. </a:t>
            </a:r>
            <a:r>
              <a:rPr lang="en-US" altLang="zh-CN" sz="2000" dirty="0" err="1"/>
              <a:t>SFrame</a:t>
            </a:r>
            <a:r>
              <a:rPr lang="en-US" altLang="zh-CN" sz="2000" dirty="0"/>
              <a:t> technology</a:t>
            </a:r>
          </a:p>
        </p:txBody>
      </p:sp>
      <p:pic>
        <p:nvPicPr>
          <p:cNvPr id="3" name="图片 2">
            <a:extLst>
              <a:ext uri="{FF2B5EF4-FFF2-40B4-BE49-F238E27FC236}">
                <a16:creationId xmlns:a16="http://schemas.microsoft.com/office/drawing/2014/main" id="{87F2CD5C-D33A-4B5F-A3CD-480F16BB947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0759" y="4927678"/>
            <a:ext cx="5296395" cy="150184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26" name="Picture 2" descr="https://dss1.bdstatic.com/70cFvXSh_Q1YnxGkpoWK1HF6hhy/it/u=2114386016,22658135&amp;fm=26&amp;gp=0.jpg">
            <a:extLst>
              <a:ext uri="{FF2B5EF4-FFF2-40B4-BE49-F238E27FC236}">
                <a16:creationId xmlns:a16="http://schemas.microsoft.com/office/drawing/2014/main" id="{294E4108-0797-4F24-AD26-C5497566B1F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41472" y="4927678"/>
            <a:ext cx="3016102" cy="147126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0284349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圆角 11">
            <a:extLst>
              <a:ext uri="{FF2B5EF4-FFF2-40B4-BE49-F238E27FC236}">
                <a16:creationId xmlns:a16="http://schemas.microsoft.com/office/drawing/2014/main" id="{CE10DCD3-EB96-4C38-A5C1-A401BFCF6919}"/>
              </a:ext>
            </a:extLst>
          </p:cNvPr>
          <p:cNvSpPr/>
          <p:nvPr/>
        </p:nvSpPr>
        <p:spPr>
          <a:xfrm>
            <a:off x="6471050" y="3244334"/>
            <a:ext cx="5562980" cy="2169574"/>
          </a:xfrm>
          <a:prstGeom prst="roundRect">
            <a:avLst>
              <a:gd name="adj" fmla="val 0"/>
            </a:avLst>
          </a:prstGeom>
          <a:solidFill>
            <a:sysClr val="window" lastClr="FFFFFF"/>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algn="just"/>
            <a:endParaRPr lang="zh-CN" altLang="en-US" dirty="0"/>
          </a:p>
        </p:txBody>
      </p:sp>
      <p:sp>
        <p:nvSpPr>
          <p:cNvPr id="11" name="矩形: 圆角 10">
            <a:extLst>
              <a:ext uri="{FF2B5EF4-FFF2-40B4-BE49-F238E27FC236}">
                <a16:creationId xmlns:a16="http://schemas.microsoft.com/office/drawing/2014/main" id="{612E4C62-C7D5-4C00-8ABF-7391A1F46A9F}"/>
              </a:ext>
            </a:extLst>
          </p:cNvPr>
          <p:cNvSpPr/>
          <p:nvPr/>
        </p:nvSpPr>
        <p:spPr>
          <a:xfrm>
            <a:off x="157969" y="3290250"/>
            <a:ext cx="6104608" cy="2123658"/>
          </a:xfrm>
          <a:prstGeom prst="roundRect">
            <a:avLst>
              <a:gd name="adj" fmla="val 0"/>
            </a:avLst>
          </a:prstGeom>
          <a:solidFill>
            <a:sysClr val="window" lastClr="FFFFFF"/>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algn="just"/>
            <a:endParaRPr lang="zh-CN" altLang="en-US" dirty="0"/>
          </a:p>
        </p:txBody>
      </p:sp>
      <p:sp>
        <p:nvSpPr>
          <p:cNvPr id="10" name="矩形: 圆角 9">
            <a:extLst>
              <a:ext uri="{FF2B5EF4-FFF2-40B4-BE49-F238E27FC236}">
                <a16:creationId xmlns:a16="http://schemas.microsoft.com/office/drawing/2014/main" id="{F40C08C6-6F52-4E5D-9E26-76B4C3F64548}"/>
              </a:ext>
            </a:extLst>
          </p:cNvPr>
          <p:cNvSpPr/>
          <p:nvPr/>
        </p:nvSpPr>
        <p:spPr>
          <a:xfrm>
            <a:off x="6471050" y="1262598"/>
            <a:ext cx="5562980" cy="1673959"/>
          </a:xfrm>
          <a:prstGeom prst="roundRect">
            <a:avLst>
              <a:gd name="adj" fmla="val 0"/>
            </a:avLst>
          </a:prstGeom>
          <a:solidFill>
            <a:sysClr val="window" lastClr="FFFFFF"/>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algn="just"/>
            <a:endParaRPr lang="zh-CN" altLang="en-US" dirty="0"/>
          </a:p>
        </p:txBody>
      </p:sp>
      <p:sp>
        <p:nvSpPr>
          <p:cNvPr id="9" name="矩形: 圆角 8">
            <a:extLst>
              <a:ext uri="{FF2B5EF4-FFF2-40B4-BE49-F238E27FC236}">
                <a16:creationId xmlns:a16="http://schemas.microsoft.com/office/drawing/2014/main" id="{B672DFDF-7FFA-4266-A690-3238AFBC3E18}"/>
              </a:ext>
            </a:extLst>
          </p:cNvPr>
          <p:cNvSpPr/>
          <p:nvPr/>
        </p:nvSpPr>
        <p:spPr>
          <a:xfrm>
            <a:off x="157969" y="1262598"/>
            <a:ext cx="6104608" cy="1673959"/>
          </a:xfrm>
          <a:prstGeom prst="roundRect">
            <a:avLst>
              <a:gd name="adj" fmla="val 0"/>
            </a:avLst>
          </a:prstGeom>
          <a:solidFill>
            <a:sysClr val="window" lastClr="FFFFFF"/>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algn="just"/>
            <a:endParaRPr lang="zh-CN" altLang="en-US" dirty="0"/>
          </a:p>
        </p:txBody>
      </p:sp>
      <p:sp>
        <p:nvSpPr>
          <p:cNvPr id="17" name="文本占位符 16">
            <a:extLst>
              <a:ext uri="{FF2B5EF4-FFF2-40B4-BE49-F238E27FC236}">
                <a16:creationId xmlns:a16="http://schemas.microsoft.com/office/drawing/2014/main" id="{8761C3AC-CA77-4992-82F4-A6C58C3CC02C}"/>
              </a:ext>
            </a:extLst>
          </p:cNvPr>
          <p:cNvSpPr>
            <a:spLocks noGrp="1"/>
          </p:cNvSpPr>
          <p:nvPr>
            <p:ph type="body" sz="quarter" idx="11"/>
          </p:nvPr>
        </p:nvSpPr>
        <p:spPr/>
        <p:txBody>
          <a:bodyPr/>
          <a:lstStyle/>
          <a:p>
            <a:r>
              <a:rPr lang="en-US" altLang="zh-CN" dirty="0"/>
              <a:t>Conclusion</a:t>
            </a:r>
            <a:endParaRPr lang="zh-CN" altLang="en-US" dirty="0"/>
          </a:p>
        </p:txBody>
      </p:sp>
      <p:sp>
        <p:nvSpPr>
          <p:cNvPr id="19" name="文本框 18">
            <a:extLst>
              <a:ext uri="{FF2B5EF4-FFF2-40B4-BE49-F238E27FC236}">
                <a16:creationId xmlns:a16="http://schemas.microsoft.com/office/drawing/2014/main" id="{6430DDD6-E14E-486F-BE4E-BF41F3F37998}"/>
              </a:ext>
            </a:extLst>
          </p:cNvPr>
          <p:cNvSpPr txBox="1"/>
          <p:nvPr/>
        </p:nvSpPr>
        <p:spPr>
          <a:xfrm>
            <a:off x="168602" y="1366897"/>
            <a:ext cx="6104608" cy="1261884"/>
          </a:xfrm>
          <a:prstGeom prst="rect">
            <a:avLst/>
          </a:prstGeom>
          <a:noFill/>
        </p:spPr>
        <p:txBody>
          <a:bodyPr wrap="square" rtlCol="0">
            <a:spAutoFit/>
          </a:bodyPr>
          <a:lstStyle/>
          <a:p>
            <a:pPr>
              <a:lnSpc>
                <a:spcPct val="150000"/>
              </a:lnSpc>
            </a:pPr>
            <a:r>
              <a:rPr lang="en-US" altLang="zh-CN" sz="2400" b="1" dirty="0"/>
              <a:t>Integrated Graph &amp; Collection API</a:t>
            </a:r>
          </a:p>
          <a:p>
            <a:r>
              <a:rPr lang="en-US" altLang="zh-CN" sz="2000" dirty="0"/>
              <a:t>The same physical data to be viewed as collections and as graphs without data movement or duplication</a:t>
            </a:r>
            <a:endParaRPr lang="zh-CN" altLang="en-US" sz="2000" dirty="0"/>
          </a:p>
        </p:txBody>
      </p:sp>
      <p:sp>
        <p:nvSpPr>
          <p:cNvPr id="31" name="文本框 30">
            <a:extLst>
              <a:ext uri="{FF2B5EF4-FFF2-40B4-BE49-F238E27FC236}">
                <a16:creationId xmlns:a16="http://schemas.microsoft.com/office/drawing/2014/main" id="{CD44CD39-723F-49E7-BBF0-0E21C9D56012}"/>
              </a:ext>
            </a:extLst>
          </p:cNvPr>
          <p:cNvSpPr txBox="1"/>
          <p:nvPr/>
        </p:nvSpPr>
        <p:spPr>
          <a:xfrm>
            <a:off x="6626867" y="1362194"/>
            <a:ext cx="5565133" cy="1569660"/>
          </a:xfrm>
          <a:prstGeom prst="rect">
            <a:avLst/>
          </a:prstGeom>
          <a:noFill/>
        </p:spPr>
        <p:txBody>
          <a:bodyPr wrap="square" rtlCol="0">
            <a:spAutoFit/>
          </a:bodyPr>
          <a:lstStyle/>
          <a:p>
            <a:pPr>
              <a:lnSpc>
                <a:spcPct val="150000"/>
              </a:lnSpc>
            </a:pPr>
            <a:r>
              <a:rPr lang="en-US" altLang="zh-CN" sz="2400" b="1" dirty="0"/>
              <a:t>Graph Computation as Dataflow ops</a:t>
            </a:r>
          </a:p>
          <a:p>
            <a:r>
              <a:rPr lang="en-US" altLang="zh-CN" sz="2000" dirty="0"/>
              <a:t>A small set of general-purpose dataflow operators like </a:t>
            </a:r>
            <a:r>
              <a:rPr lang="en-US" altLang="zh-CN" sz="2000" i="1" dirty="0" err="1">
                <a:latin typeface="Times New Roman" panose="02020603050405020304" pitchFamily="18" charset="0"/>
                <a:ea typeface="Tahoma" panose="020B0604030504040204" pitchFamily="34" charset="0"/>
                <a:cs typeface="Times New Roman" panose="02020603050405020304" pitchFamily="18" charset="0"/>
              </a:rPr>
              <a:t>mrTriplets</a:t>
            </a:r>
            <a:r>
              <a:rPr lang="en-US" altLang="zh-CN" sz="2000" i="1" dirty="0">
                <a:latin typeface="Times New Roman" panose="02020603050405020304" pitchFamily="18" charset="0"/>
                <a:ea typeface="Tahoma" panose="020B0604030504040204" pitchFamily="34" charset="0"/>
                <a:cs typeface="Times New Roman" panose="02020603050405020304" pitchFamily="18" charset="0"/>
              </a:rPr>
              <a:t>, </a:t>
            </a:r>
            <a:r>
              <a:rPr lang="en-US" altLang="zh-CN" sz="2000" i="1" dirty="0" err="1">
                <a:latin typeface="Times New Roman" panose="02020603050405020304" pitchFamily="18" charset="0"/>
                <a:ea typeface="Tahoma" panose="020B0604030504040204" pitchFamily="34" charset="0"/>
                <a:cs typeface="Times New Roman" panose="02020603050405020304" pitchFamily="18" charset="0"/>
              </a:rPr>
              <a:t>mapV</a:t>
            </a:r>
            <a:r>
              <a:rPr lang="en-US" altLang="zh-CN" sz="2000" i="1" dirty="0">
                <a:latin typeface="Times New Roman" panose="02020603050405020304" pitchFamily="18" charset="0"/>
                <a:ea typeface="Tahoma" panose="020B0604030504040204" pitchFamily="34" charset="0"/>
                <a:cs typeface="Times New Roman" panose="02020603050405020304" pitchFamily="18" charset="0"/>
              </a:rPr>
              <a:t> </a:t>
            </a:r>
            <a:r>
              <a:rPr lang="en-US" altLang="zh-CN" sz="2000" dirty="0">
                <a:latin typeface="+mj-lt"/>
                <a:ea typeface="Tahoma" panose="020B0604030504040204" pitchFamily="34" charset="0"/>
                <a:cs typeface="Times New Roman" panose="02020603050405020304" pitchFamily="18" charset="0"/>
              </a:rPr>
              <a:t>used</a:t>
            </a:r>
            <a:r>
              <a:rPr lang="zh-CN" altLang="en-US" sz="2000" dirty="0">
                <a:latin typeface="+mj-lt"/>
                <a:ea typeface="Tahoma" panose="020B0604030504040204" pitchFamily="34" charset="0"/>
                <a:cs typeface="Times New Roman" panose="02020603050405020304" pitchFamily="18" charset="0"/>
              </a:rPr>
              <a:t> </a:t>
            </a:r>
            <a:r>
              <a:rPr lang="en-US" altLang="zh-CN" sz="2000" dirty="0">
                <a:latin typeface="+mj-lt"/>
                <a:ea typeface="Tahoma" panose="020B0604030504040204" pitchFamily="34" charset="0"/>
                <a:cs typeface="Times New Roman" panose="02020603050405020304" pitchFamily="18" charset="0"/>
              </a:rPr>
              <a:t>for</a:t>
            </a:r>
            <a:r>
              <a:rPr lang="zh-CN" altLang="en-US" sz="2000" dirty="0">
                <a:latin typeface="+mj-lt"/>
                <a:ea typeface="Tahoma" panose="020B0604030504040204" pitchFamily="34" charset="0"/>
                <a:cs typeface="Times New Roman" panose="02020603050405020304" pitchFamily="18" charset="0"/>
              </a:rPr>
              <a:t> </a:t>
            </a:r>
            <a:r>
              <a:rPr lang="en-US" altLang="zh-CN" sz="2000" dirty="0">
                <a:latin typeface="+mj-lt"/>
                <a:ea typeface="Tahoma" panose="020B0604030504040204" pitchFamily="34" charset="0"/>
                <a:cs typeface="Times New Roman" panose="02020603050405020304" pitchFamily="18" charset="0"/>
              </a:rPr>
              <a:t>graph</a:t>
            </a:r>
            <a:r>
              <a:rPr lang="zh-CN" altLang="en-US" sz="2000" dirty="0">
                <a:latin typeface="+mj-lt"/>
                <a:ea typeface="Tahoma" panose="020B0604030504040204" pitchFamily="34" charset="0"/>
                <a:cs typeface="Times New Roman" panose="02020603050405020304" pitchFamily="18" charset="0"/>
              </a:rPr>
              <a:t> </a:t>
            </a:r>
            <a:r>
              <a:rPr lang="en-US" altLang="zh-CN" sz="2000" dirty="0">
                <a:latin typeface="+mj-lt"/>
                <a:ea typeface="Tahoma" panose="020B0604030504040204" pitchFamily="34" charset="0"/>
                <a:cs typeface="Times New Roman" panose="02020603050405020304" pitchFamily="18" charset="0"/>
              </a:rPr>
              <a:t>computation.</a:t>
            </a:r>
            <a:endParaRPr lang="zh-CN" altLang="en-US" sz="2000" dirty="0">
              <a:latin typeface="+mj-lt"/>
              <a:cs typeface="Times New Roman" panose="02020603050405020304" pitchFamily="18" charset="0"/>
            </a:endParaRPr>
          </a:p>
        </p:txBody>
      </p:sp>
      <p:sp>
        <p:nvSpPr>
          <p:cNvPr id="32" name="文本框 31">
            <a:extLst>
              <a:ext uri="{FF2B5EF4-FFF2-40B4-BE49-F238E27FC236}">
                <a16:creationId xmlns:a16="http://schemas.microsoft.com/office/drawing/2014/main" id="{8D10346F-0CFD-4774-8665-D1F17A6EBB5F}"/>
              </a:ext>
            </a:extLst>
          </p:cNvPr>
          <p:cNvSpPr txBox="1"/>
          <p:nvPr/>
        </p:nvSpPr>
        <p:spPr>
          <a:xfrm>
            <a:off x="157970" y="3244334"/>
            <a:ext cx="6221565" cy="2123658"/>
          </a:xfrm>
          <a:prstGeom prst="rect">
            <a:avLst/>
          </a:prstGeom>
          <a:noFill/>
        </p:spPr>
        <p:txBody>
          <a:bodyPr wrap="square" rtlCol="0">
            <a:spAutoFit/>
          </a:bodyPr>
          <a:lstStyle/>
          <a:p>
            <a:pPr>
              <a:lnSpc>
                <a:spcPct val="150000"/>
              </a:lnSpc>
            </a:pPr>
            <a:r>
              <a:rPr lang="en-US" altLang="zh-CN" sz="2400" b="1" dirty="0"/>
              <a:t>Distributed join &amp; materialized view optimizations</a:t>
            </a:r>
          </a:p>
          <a:p>
            <a:r>
              <a:rPr lang="en-US" altLang="zh-CN" sz="2000" dirty="0"/>
              <a:t>Enable general-purpose distributed dataflow</a:t>
            </a:r>
          </a:p>
          <a:p>
            <a:r>
              <a:rPr lang="en-US" altLang="zh-CN" sz="2000" dirty="0"/>
              <a:t>frameworks to execute graph computation at performance parity with specialized graph systems.</a:t>
            </a:r>
            <a:endParaRPr lang="zh-CN" altLang="en-US" sz="2000" dirty="0"/>
          </a:p>
        </p:txBody>
      </p:sp>
      <p:sp>
        <p:nvSpPr>
          <p:cNvPr id="33" name="文本框 32">
            <a:extLst>
              <a:ext uri="{FF2B5EF4-FFF2-40B4-BE49-F238E27FC236}">
                <a16:creationId xmlns:a16="http://schemas.microsoft.com/office/drawing/2014/main" id="{753EF593-253A-4BB7-B67F-41B17129F857}"/>
              </a:ext>
            </a:extLst>
          </p:cNvPr>
          <p:cNvSpPr txBox="1"/>
          <p:nvPr/>
        </p:nvSpPr>
        <p:spPr>
          <a:xfrm>
            <a:off x="6755471" y="3244334"/>
            <a:ext cx="5278559" cy="1261884"/>
          </a:xfrm>
          <a:prstGeom prst="rect">
            <a:avLst/>
          </a:prstGeom>
          <a:noFill/>
        </p:spPr>
        <p:txBody>
          <a:bodyPr wrap="square" rtlCol="0">
            <a:spAutoFit/>
          </a:bodyPr>
          <a:lstStyle/>
          <a:p>
            <a:pPr>
              <a:lnSpc>
                <a:spcPct val="150000"/>
              </a:lnSpc>
            </a:pPr>
            <a:r>
              <a:rPr lang="en-US" altLang="zh-CN" sz="2400" b="1" dirty="0"/>
              <a:t>Flexible Graph Partitioning</a:t>
            </a:r>
          </a:p>
          <a:p>
            <a:r>
              <a:rPr lang="en-US" altLang="zh-CN" sz="2000" dirty="0"/>
              <a:t>User-defined partition function | vertex-cut partitioning | EdgePartition2D etc.</a:t>
            </a:r>
          </a:p>
        </p:txBody>
      </p:sp>
    </p:spTree>
    <p:extLst>
      <p:ext uri="{BB962C8B-B14F-4D97-AF65-F5344CB8AC3E}">
        <p14:creationId xmlns:p14="http://schemas.microsoft.com/office/powerpoint/2010/main" val="201582350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占位符 12">
            <a:extLst>
              <a:ext uri="{FF2B5EF4-FFF2-40B4-BE49-F238E27FC236}">
                <a16:creationId xmlns:a16="http://schemas.microsoft.com/office/drawing/2014/main" id="{F9C5D1A1-6034-44EA-B2E2-0F02EF578E95}"/>
              </a:ext>
            </a:extLst>
          </p:cNvPr>
          <p:cNvSpPr>
            <a:spLocks noGrp="1"/>
          </p:cNvSpPr>
          <p:nvPr>
            <p:ph type="body" sz="quarter" idx="11"/>
          </p:nvPr>
        </p:nvSpPr>
        <p:spPr/>
        <p:txBody>
          <a:bodyPr/>
          <a:lstStyle/>
          <a:p>
            <a:r>
              <a:rPr lang="en-US" altLang="zh-CN" spc="600" dirty="0"/>
              <a:t>Q &amp; A</a:t>
            </a:r>
            <a:endParaRPr lang="zh-CN" altLang="en-US" spc="600" dirty="0"/>
          </a:p>
        </p:txBody>
      </p:sp>
    </p:spTree>
    <p:extLst>
      <p:ext uri="{BB962C8B-B14F-4D97-AF65-F5344CB8AC3E}">
        <p14:creationId xmlns:p14="http://schemas.microsoft.com/office/powerpoint/2010/main" val="318711409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ISLIDE.GUIDESSETTING" val="{&quot;Id&quot;:&quot;GuidesStyle_Narrow&quot;,&quot;Name&quot;:&quot;窄&quot;,&quot;HeaderHeight&quot;:10.0,&quot;FooterHeight&quot;:5.0,&quot;SideMargin&quot;:2.5,&quot;TopMargin&quot;:0.0,&quot;BottomMargin&quot;:0.0,&quot;IntervalMargin&quot;:1.0,&quot;SettingType&quot;:&quot;System&quot;}"/>
</p:tagLst>
</file>

<file path=ppt/theme/theme1.xml><?xml version="1.0" encoding="utf-8"?>
<a:theme xmlns:a="http://schemas.openxmlformats.org/drawingml/2006/main" name="Office 主题​​">
  <a:themeElements>
    <a:clrScheme name="SJTU-2019">
      <a:dk1>
        <a:srgbClr val="000000"/>
      </a:dk1>
      <a:lt1>
        <a:srgbClr val="FFFFFF"/>
      </a:lt1>
      <a:dk2>
        <a:srgbClr val="1B1C21"/>
      </a:dk2>
      <a:lt2>
        <a:srgbClr val="DBDBDB"/>
      </a:lt2>
      <a:accent1>
        <a:srgbClr val="C8161E"/>
      </a:accent1>
      <a:accent2>
        <a:srgbClr val="44546A"/>
      </a:accent2>
      <a:accent3>
        <a:srgbClr val="1F4D78"/>
      </a:accent3>
      <a:accent4>
        <a:srgbClr val="ED7D31"/>
      </a:accent4>
      <a:accent5>
        <a:srgbClr val="FFC000"/>
      </a:accent5>
      <a:accent6>
        <a:srgbClr val="A5A5A5"/>
      </a:accent6>
      <a:hlink>
        <a:srgbClr val="196E7D"/>
      </a:hlink>
      <a:folHlink>
        <a:srgbClr val="BEBEBE"/>
      </a:folHlink>
    </a:clrScheme>
    <a:fontScheme name="外宣普适">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PLUS">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F030202020403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F03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5145</TotalTime>
  <Words>3154</Words>
  <Application>Microsoft Office PowerPoint</Application>
  <PresentationFormat>宽屏</PresentationFormat>
  <Paragraphs>298</Paragraphs>
  <Slides>35</Slides>
  <Notes>29</Notes>
  <HiddenSlides>0</HiddenSlides>
  <MMClips>0</MMClips>
  <ScaleCrop>false</ScaleCrop>
  <HeadingPairs>
    <vt:vector size="6" baseType="variant">
      <vt:variant>
        <vt:lpstr>已用的字体</vt:lpstr>
      </vt:variant>
      <vt:variant>
        <vt:i4>11</vt:i4>
      </vt:variant>
      <vt:variant>
        <vt:lpstr>主题</vt:lpstr>
      </vt:variant>
      <vt:variant>
        <vt:i4>2</vt:i4>
      </vt:variant>
      <vt:variant>
        <vt:lpstr>幻灯片标题</vt:lpstr>
      </vt:variant>
      <vt:variant>
        <vt:i4>35</vt:i4>
      </vt:variant>
    </vt:vector>
  </HeadingPairs>
  <TitlesOfParts>
    <vt:vector size="48" baseType="lpstr">
      <vt:lpstr>等线</vt:lpstr>
      <vt:lpstr>宋体</vt:lpstr>
      <vt:lpstr>微软雅黑</vt:lpstr>
      <vt:lpstr>Arial</vt:lpstr>
      <vt:lpstr>Calibri</vt:lpstr>
      <vt:lpstr>Century Gothic</vt:lpstr>
      <vt:lpstr>Segoe UI</vt:lpstr>
      <vt:lpstr>Segoe UI Light</vt:lpstr>
      <vt:lpstr>Tahoma</vt:lpstr>
      <vt:lpstr>Times New Roman</vt:lpstr>
      <vt:lpstr>Wingdings</vt:lpstr>
      <vt:lpstr>Office 主题​​</vt:lpstr>
      <vt:lpstr>1_OfficePLUS</vt:lpstr>
      <vt:lpstr>GraphX: Graph Processing in a Distributed Dataflow Framework </vt:lpstr>
      <vt:lpstr>Introduction</vt:lpstr>
      <vt:lpstr>PowerPoint 演示文稿</vt:lpstr>
      <vt:lpstr>PowerPoint 演示文稿</vt:lpstr>
      <vt:lpstr>PowerPoint 演示文稿</vt:lpstr>
      <vt:lpstr>PowerPoint 演示文稿</vt:lpstr>
      <vt:lpstr>PowerPoint 演示文稿</vt:lpstr>
      <vt:lpstr>PowerPoint 演示文稿</vt:lpstr>
      <vt:lpstr>Background</vt:lpstr>
      <vt:lpstr>PowerPoint 演示文稿</vt:lpstr>
      <vt:lpstr>PowerPoint 演示文稿</vt:lpstr>
      <vt:lpstr>PowerPoint 演示文稿</vt:lpstr>
      <vt:lpstr>Programming Model</vt:lpstr>
      <vt:lpstr>PowerPoint 演示文稿</vt:lpstr>
      <vt:lpstr>PowerPoint 演示文稿</vt:lpstr>
      <vt:lpstr>PowerPoint 演示文稿</vt:lpstr>
      <vt:lpstr>The GraphX System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Evaluation &amp; Conclusion</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一 李</dc:creator>
  <cp:lastModifiedBy>20160</cp:lastModifiedBy>
  <cp:revision>175</cp:revision>
  <dcterms:created xsi:type="dcterms:W3CDTF">2019-01-23T14:14:04Z</dcterms:created>
  <dcterms:modified xsi:type="dcterms:W3CDTF">2021-05-07T12:35:30Z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f42aa342-8706-4288-bd11-ebb85995028c_Enabled">
    <vt:lpwstr>True</vt:lpwstr>
  </property>
  <property fmtid="{D5CDD505-2E9C-101B-9397-08002B2CF9AE}" pid="3" name="MSIP_Label_f42aa342-8706-4288-bd11-ebb85995028c_SiteId">
    <vt:lpwstr>72f988bf-86f1-41af-91ab-2d7cd011db47</vt:lpwstr>
  </property>
  <property fmtid="{D5CDD505-2E9C-101B-9397-08002B2CF9AE}" pid="4" name="MSIP_Label_f42aa342-8706-4288-bd11-ebb85995028c_Owner">
    <vt:lpwstr>Nuaxnuy@DESKTOP-GLORKB7</vt:lpwstr>
  </property>
  <property fmtid="{D5CDD505-2E9C-101B-9397-08002B2CF9AE}" pid="5" name="MSIP_Label_f42aa342-8706-4288-bd11-ebb85995028c_SetDate">
    <vt:lpwstr>2019-04-13T04:31:50.2944312Z</vt:lpwstr>
  </property>
  <property fmtid="{D5CDD505-2E9C-101B-9397-08002B2CF9AE}" pid="6" name="MSIP_Label_f42aa342-8706-4288-bd11-ebb85995028c_Name">
    <vt:lpwstr>General</vt:lpwstr>
  </property>
  <property fmtid="{D5CDD505-2E9C-101B-9397-08002B2CF9AE}" pid="7" name="MSIP_Label_f42aa342-8706-4288-bd11-ebb85995028c_Application">
    <vt:lpwstr>Microsoft Azure Information Protection</vt:lpwstr>
  </property>
  <property fmtid="{D5CDD505-2E9C-101B-9397-08002B2CF9AE}" pid="8" name="MSIP_Label_f42aa342-8706-4288-bd11-ebb85995028c_ActionId">
    <vt:lpwstr>7b149082-93e1-4519-a220-b561cf239821</vt:lpwstr>
  </property>
  <property fmtid="{D5CDD505-2E9C-101B-9397-08002B2CF9AE}" pid="9" name="MSIP_Label_f42aa342-8706-4288-bd11-ebb85995028c_Extended_MSFT_Method">
    <vt:lpwstr>Automatic</vt:lpwstr>
  </property>
  <property fmtid="{D5CDD505-2E9C-101B-9397-08002B2CF9AE}" pid="10" name="Sensitivity">
    <vt:lpwstr>General</vt:lpwstr>
  </property>
</Properties>
</file>