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203" r:id="rId2"/>
    <p:sldId id="1231" r:id="rId3"/>
    <p:sldId id="1232" r:id="rId4"/>
    <p:sldId id="1222" r:id="rId5"/>
    <p:sldId id="1223" r:id="rId6"/>
    <p:sldId id="1227" r:id="rId7"/>
    <p:sldId id="1224" r:id="rId8"/>
    <p:sldId id="1233" r:id="rId9"/>
    <p:sldId id="1225" r:id="rId10"/>
    <p:sldId id="1236" r:id="rId11"/>
    <p:sldId id="1226" r:id="rId12"/>
    <p:sldId id="1228" r:id="rId13"/>
    <p:sldId id="1229" r:id="rId14"/>
    <p:sldId id="1237" r:id="rId15"/>
    <p:sldId id="1234" r:id="rId16"/>
    <p:sldId id="1204" r:id="rId17"/>
    <p:sldId id="1205" r:id="rId18"/>
    <p:sldId id="1207" r:id="rId19"/>
    <p:sldId id="1206" r:id="rId20"/>
    <p:sldId id="1208" r:id="rId21"/>
    <p:sldId id="1235" r:id="rId22"/>
    <p:sldId id="1211" r:id="rId23"/>
    <p:sldId id="1209" r:id="rId24"/>
    <p:sldId id="1238" r:id="rId25"/>
    <p:sldId id="1213" r:id="rId26"/>
    <p:sldId id="1210" r:id="rId27"/>
    <p:sldId id="1215" r:id="rId28"/>
    <p:sldId id="1216" r:id="rId29"/>
    <p:sldId id="1219" r:id="rId30"/>
    <p:sldId id="1220" r:id="rId31"/>
    <p:sldId id="1221" r:id="rId32"/>
    <p:sldId id="1239" r:id="rId33"/>
    <p:sldId id="1240" r:id="rId34"/>
    <p:sldId id="1241" r:id="rId35"/>
    <p:sldId id="1242" r:id="rId36"/>
    <p:sldId id="1244" r:id="rId37"/>
    <p:sldId id="1255" r:id="rId38"/>
    <p:sldId id="1245" r:id="rId39"/>
    <p:sldId id="1246" r:id="rId40"/>
    <p:sldId id="1247" r:id="rId41"/>
    <p:sldId id="1248" r:id="rId42"/>
    <p:sldId id="1249" r:id="rId43"/>
    <p:sldId id="1253" r:id="rId44"/>
    <p:sldId id="1254" r:id="rId45"/>
    <p:sldId id="1243" r:id="rId46"/>
    <p:sldId id="1250" r:id="rId47"/>
    <p:sldId id="1251" r:id="rId48"/>
    <p:sldId id="1252" r:id="rId49"/>
  </p:sldIdLst>
  <p:sldSz cx="12192000" cy="6858000"/>
  <p:notesSz cx="6858000" cy="9144000"/>
  <p:defaultTextStyle>
    <a:defPPr>
      <a:defRPr lang="zh-CN"/>
    </a:defPPr>
    <a:lvl1pPr marL="0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C0504D"/>
    <a:srgbClr val="FF2600"/>
    <a:srgbClr val="0096FF"/>
    <a:srgbClr val="000000"/>
    <a:srgbClr val="5E281D"/>
    <a:srgbClr val="FFFFFF"/>
    <a:srgbClr val="87392A"/>
    <a:srgbClr val="1F3551"/>
    <a:srgbClr val="4031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4" autoAdjust="0"/>
    <p:restoredTop sz="72856" autoAdjust="0"/>
  </p:normalViewPr>
  <p:slideViewPr>
    <p:cSldViewPr>
      <p:cViewPr varScale="1">
        <p:scale>
          <a:sx n="42" d="100"/>
          <a:sy n="42" d="100"/>
        </p:scale>
        <p:origin x="120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anmi\Desktop\Courses\ADS\cub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24037;&#20316;&#31807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3600" dirty="0"/>
              <a:t>Vector Replication Factor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Sheet1!$E$7</c:f>
              <c:strCache>
                <c:ptCount val="1"/>
                <c:pt idx="0">
                  <c:v>replication factor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60325">
                <a:solidFill>
                  <a:schemeClr val="accent2"/>
                </a:solidFill>
              </a:ln>
              <a:effectLst/>
            </c:spPr>
          </c:marker>
          <c:dPt>
            <c:idx val="3"/>
            <c:marker>
              <c:symbol val="circle"/>
              <c:size val="5"/>
              <c:spPr>
                <a:solidFill>
                  <a:schemeClr val="accent2"/>
                </a:solidFill>
                <a:ln w="60325">
                  <a:solidFill>
                    <a:schemeClr val="accent2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2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A7B2-4E03-98C3-29AD32B122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Sheet1!$F$1:$K$1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Sheet1!$F$7:$K$7</c:f>
              <c:numCache>
                <c:formatCode>General</c:formatCode>
                <c:ptCount val="6"/>
                <c:pt idx="0">
                  <c:v>4.33</c:v>
                </c:pt>
                <c:pt idx="1">
                  <c:v>2.76</c:v>
                </c:pt>
                <c:pt idx="2">
                  <c:v>1.87</c:v>
                </c:pt>
                <c:pt idx="3">
                  <c:v>1.38</c:v>
                </c:pt>
                <c:pt idx="4">
                  <c:v>1.1299999999999999</c:v>
                </c:pt>
                <c:pt idx="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B2-4E03-98C3-29AD32B122E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205807"/>
        <c:axId val="2058141615"/>
      </c:lineChart>
      <c:catAx>
        <c:axId val="1520580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3600"/>
                  <a:t>layers</a:t>
                </a:r>
                <a:endParaRPr lang="zh-CN" altLang="en-US" sz="36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58141615"/>
        <c:crosses val="autoZero"/>
        <c:auto val="1"/>
        <c:lblAlgn val="ctr"/>
        <c:lblOffset val="100"/>
        <c:noMultiLvlLbl val="0"/>
      </c:catAx>
      <c:valAx>
        <c:axId val="2058141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205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4000" dirty="0"/>
              <a:t>Execution</a:t>
            </a:r>
            <a:r>
              <a:rPr lang="en-US" altLang="zh-CN" sz="4000" baseline="0" dirty="0"/>
              <a:t> T</a:t>
            </a:r>
            <a:r>
              <a:rPr lang="en-US" altLang="zh-CN" sz="4000" dirty="0"/>
              <a:t>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Sheet1!$E$2</c:f>
              <c:strCache>
                <c:ptCount val="1"/>
                <c:pt idx="0">
                  <c:v>execution_time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69850">
                <a:solidFill>
                  <a:schemeClr val="accent2"/>
                </a:solidFill>
              </a:ln>
              <a:effectLst/>
            </c:spPr>
          </c:marker>
          <c:cat>
            <c:numRef>
              <c:f>Sheet1!$F$1:$K$1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Sheet1!$F$2:$K$2</c:f>
              <c:numCache>
                <c:formatCode>General</c:formatCode>
                <c:ptCount val="6"/>
                <c:pt idx="0">
                  <c:v>184.20099999999999</c:v>
                </c:pt>
                <c:pt idx="1">
                  <c:v>153.334</c:v>
                </c:pt>
                <c:pt idx="2">
                  <c:v>124.65900000000001</c:v>
                </c:pt>
                <c:pt idx="3">
                  <c:v>159.809</c:v>
                </c:pt>
                <c:pt idx="4">
                  <c:v>256.60199999999998</c:v>
                </c:pt>
                <c:pt idx="5">
                  <c:v>505.06200000000001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B0-407B-AF94-DCE9086D2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0383231"/>
        <c:axId val="12335199"/>
      </c:lineChart>
      <c:catAx>
        <c:axId val="1940383231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3200"/>
                  <a:t>layers</a:t>
                </a:r>
                <a:endParaRPr lang="zh-CN" altLang="en-US" sz="32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335199"/>
        <c:crosses val="autoZero"/>
        <c:auto val="1"/>
        <c:lblAlgn val="ctr"/>
        <c:lblOffset val="100"/>
        <c:noMultiLvlLbl val="0"/>
      </c:catAx>
      <c:valAx>
        <c:axId val="12335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800"/>
                  <a:t>time(s)</a:t>
                </a:r>
                <a:endParaRPr lang="zh-CN" altLang="en-US" sz="2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40383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3200" dirty="0"/>
              <a:t>Communication</a:t>
            </a:r>
            <a:r>
              <a:rPr lang="en-US" altLang="zh-CN" sz="3200" baseline="0" dirty="0"/>
              <a:t> </a:t>
            </a:r>
            <a:r>
              <a:rPr lang="en-US" altLang="zh-CN" sz="3600" baseline="0" dirty="0"/>
              <a:t>C</a:t>
            </a:r>
            <a:r>
              <a:rPr lang="en-US" altLang="zh-CN" sz="3600" dirty="0"/>
              <a:t>ost</a:t>
            </a:r>
            <a:endParaRPr lang="en-US" altLang="zh-CN" sz="3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Sheet1!$E$3</c:f>
              <c:strCache>
                <c:ptCount val="1"/>
                <c:pt idx="0">
                  <c:v>communication_cost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85725">
                <a:solidFill>
                  <a:schemeClr val="accent2"/>
                </a:solidFill>
              </a:ln>
              <a:effectLst/>
            </c:spPr>
          </c:marker>
          <c:cat>
            <c:numRef>
              <c:f>Sheet1!$F$1:$K$1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Sheet1!$F$3:$K$3</c:f>
              <c:numCache>
                <c:formatCode>General</c:formatCode>
                <c:ptCount val="6"/>
                <c:pt idx="0">
                  <c:v>70272551628</c:v>
                </c:pt>
                <c:pt idx="1">
                  <c:v>62575949440</c:v>
                </c:pt>
                <c:pt idx="2">
                  <c:v>60658520320</c:v>
                </c:pt>
                <c:pt idx="3">
                  <c:v>66786333920</c:v>
                </c:pt>
                <c:pt idx="4">
                  <c:v>73941578080</c:v>
                </c:pt>
                <c:pt idx="5">
                  <c:v>82603557920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C1-4138-96B7-477B9D183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3585999"/>
        <c:axId val="2058138703"/>
      </c:lineChart>
      <c:catAx>
        <c:axId val="20435859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800"/>
                  <a:t>layers</a:t>
                </a:r>
                <a:endParaRPr lang="zh-CN" altLang="en-US" sz="28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58138703"/>
        <c:crosses val="autoZero"/>
        <c:auto val="1"/>
        <c:lblAlgn val="ctr"/>
        <c:lblOffset val="100"/>
        <c:noMultiLvlLbl val="0"/>
      </c:catAx>
      <c:valAx>
        <c:axId val="2058138703"/>
        <c:scaling>
          <c:orientation val="minMax"/>
          <c:min val="50000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2000"/>
                  <a:t>network(bytes)</a:t>
                </a:r>
                <a:endParaRPr lang="zh-CN" altLang="en-US" sz="200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435859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2021/5/10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65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690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268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9621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702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98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233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2111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We allow users to define a local combiner for Update operations. With the local combiner, each node reduces its local </a:t>
            </a:r>
            <a:r>
              <a:rPr lang="en-US" altLang="zh-CN" dirty="0" err="1"/>
              <a:t>DColle</a:t>
            </a:r>
            <a:r>
              <a:rPr lang="en-US" altLang="zh-CN" dirty="0"/>
              <a:t> elements before sending the single value to its master.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3391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Similar to the Update, the sum function ⊕ is also used as a local combiner, so that the gather results are locally aggregated before sending.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489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a naive vertex-</a:t>
            </a:r>
            <a:r>
              <a:rPr lang="en-US" altLang="zh-CN" dirty="0" err="1"/>
              <a:t>cenric</a:t>
            </a:r>
            <a:r>
              <a:rPr lang="en-US" altLang="zh-CN" dirty="0"/>
              <a:t> implementation can be 2×−6× lower than matrix-based execution engines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683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603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In contrast, for operations that require inter-layer communications, the network traffic and execution time will increase with large L.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304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The </a:t>
            </a:r>
            <a:r>
              <a:rPr lang="en-US" altLang="zh-CN" dirty="0" err="1"/>
              <a:t>UpdateEdge</a:t>
            </a:r>
            <a:r>
              <a:rPr lang="en-US" altLang="zh-CN" dirty="0"/>
              <a:t> of GD can be optimized by the local combiner while ALS cannot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077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 network traffic reduction for GD is related to replication</a:t>
            </a:r>
          </a:p>
          <a:p>
            <a:r>
              <a:rPr lang="en-US" altLang="zh-CN" dirty="0"/>
              <a:t>Factor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338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972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/>
              <a:t>The execution time of </a:t>
            </a:r>
            <a:r>
              <a:rPr lang="en-US" altLang="zh-CN" dirty="0" err="1"/>
              <a:t>PowerLyra</a:t>
            </a:r>
            <a:r>
              <a:rPr lang="en-US" altLang="zh-CN" dirty="0"/>
              <a:t> actually increases after the number of workers reaches 16, while CUBE with lower network traffic can scale to 64 workers in most cases.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6691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On one side, when L increases, the size of memory for replicas of</a:t>
            </a:r>
          </a:p>
          <a:p>
            <a:r>
              <a:rPr lang="en-US" altLang="zh-CN" dirty="0" err="1"/>
              <a:t>DColle</a:t>
            </a:r>
            <a:r>
              <a:rPr lang="en-US" altLang="zh-CN" dirty="0"/>
              <a:t> is reduced by the partition of property vector.</a:t>
            </a:r>
          </a:p>
          <a:p>
            <a:r>
              <a:rPr lang="en-US" altLang="zh-CN" dirty="0"/>
              <a:t>On the other side, the memory consumption could increase because </a:t>
            </a:r>
            <a:r>
              <a:rPr lang="en-US" altLang="zh-CN" dirty="0" err="1"/>
              <a:t>DShare</a:t>
            </a:r>
            <a:r>
              <a:rPr lang="en-US" altLang="zh-CN" dirty="0"/>
              <a:t> needs to be replicated on each layer. </a:t>
            </a:r>
          </a:p>
          <a:p>
            <a:r>
              <a:rPr lang="en-US" altLang="zh-CN" dirty="0"/>
              <a:t>The memory consumption with L = 64 is larger than L = 32, because the reduction on replicas of </a:t>
            </a:r>
            <a:r>
              <a:rPr lang="en-US" altLang="zh-CN" dirty="0" err="1"/>
              <a:t>Dcolle</a:t>
            </a:r>
            <a:r>
              <a:rPr lang="en-US" altLang="zh-CN" dirty="0"/>
              <a:t> data cannot offset the increase of shared </a:t>
            </a:r>
            <a:r>
              <a:rPr lang="en-US" altLang="zh-CN" dirty="0" err="1"/>
              <a:t>DShare</a:t>
            </a:r>
            <a:r>
              <a:rPr lang="en-US" altLang="zh-CN" dirty="0"/>
              <a:t> data.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845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659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008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012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883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4386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7929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7872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892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9431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554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187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3025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4842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5486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75512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55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3">
            <a:extLst>
              <a:ext uri="{FF2B5EF4-FFF2-40B4-BE49-F238E27FC236}">
                <a16:creationId xmlns:a16="http://schemas.microsoft.com/office/drawing/2014/main" id="{2369B9EA-7886-1D43-BA79-E3ABBC48117B}"/>
              </a:ext>
            </a:extLst>
          </p:cNvPr>
          <p:cNvSpPr/>
          <p:nvPr userDrawn="1"/>
        </p:nvSpPr>
        <p:spPr>
          <a:xfrm>
            <a:off x="-9096" y="-27384"/>
            <a:ext cx="12217019" cy="44659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9601" y="2991094"/>
            <a:ext cx="10972800" cy="1470025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09600" y="4605283"/>
            <a:ext cx="10972800" cy="1329595"/>
          </a:xfrm>
        </p:spPr>
        <p:txBody>
          <a:bodyPr anchor="ctr"/>
          <a:lstStyle>
            <a:lvl1pPr marL="0" indent="0" algn="l">
              <a:buNone/>
              <a:defRPr>
                <a:solidFill>
                  <a:srgbClr val="C00000"/>
                </a:solidFill>
              </a:defRPr>
            </a:lvl1pPr>
            <a:lvl2pPr marL="548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57EC5-BEDE-934F-A432-88B5468D5BD6}" type="datetime1">
              <a:rPr lang="en-US" altLang="zh-CN" smtClean="0"/>
              <a:t>5/10/2021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72EF03B9-3105-5E4F-8A2A-39652CCD4526}"/>
              </a:ext>
            </a:extLst>
          </p:cNvPr>
          <p:cNvSpPr txBox="1">
            <a:spLocks/>
          </p:cNvSpPr>
          <p:nvPr userDrawn="1"/>
        </p:nvSpPr>
        <p:spPr>
          <a:xfrm>
            <a:off x="623393" y="303072"/>
            <a:ext cx="8736971" cy="604867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CN" altLang="en-US" sz="19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A10866BE-9D11-9D41-936C-BB56DB0A65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579" y="246647"/>
            <a:ext cx="2736493" cy="647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4CF5FDE-A31B-4347-B809-6F8AECCD19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0200" y="246647"/>
            <a:ext cx="2057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3120" b="0" i="0">
                <a:latin typeface="DengXian" charset="0"/>
                <a:ea typeface="DengXian" charset="0"/>
                <a:cs typeface="DengXian" charset="0"/>
              </a:defRPr>
            </a:lvl1pPr>
            <a:lvl2pPr marL="891497" indent="-342882">
              <a:lnSpc>
                <a:spcPct val="120000"/>
              </a:lnSpc>
              <a:buFont typeface="Arial" charset="0"/>
              <a:buChar char="•"/>
              <a:defRPr sz="288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216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216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76101" y="548687"/>
            <a:ext cx="219442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9360362" y="6438777"/>
            <a:ext cx="1319952" cy="280522"/>
          </a:xfrm>
        </p:spPr>
        <p:txBody>
          <a:bodyPr/>
          <a:lstStyle/>
          <a:p>
            <a:fld id="{9D0B10AC-EFCA-D24B-B7D5-2D2BD2851CC5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34433" y="6440957"/>
            <a:ext cx="8905723" cy="278342"/>
          </a:xfrm>
        </p:spPr>
        <p:txBody>
          <a:bodyPr/>
          <a:lstStyle>
            <a:lvl1pPr algn="l"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0800522" y="6438783"/>
            <a:ext cx="1056118" cy="280523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76101" y="274643"/>
            <a:ext cx="219442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B22E657-3F73-C34D-91C3-754407A37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2" y="274643"/>
            <a:ext cx="11521280" cy="576064"/>
          </a:xfrm>
        </p:spPr>
        <p:txBody>
          <a:bodyPr>
            <a:noAutofit/>
          </a:bodyPr>
          <a:lstStyle>
            <a:lvl1pPr>
              <a:defRPr sz="3200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E65B9DE-F57E-3943-96BE-D4BE4DB863B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4437" y="1095374"/>
            <a:ext cx="11523133" cy="5098733"/>
          </a:xfrm>
        </p:spPr>
        <p:txBody>
          <a:bodyPr>
            <a:noAutofit/>
          </a:bodyPr>
          <a:lstStyle>
            <a:lvl1pPr marL="268591" indent="-268591">
              <a:buFont typeface="Wingdings" pitchFamily="2" charset="2"/>
              <a:buChar char="§"/>
              <a:tabLst/>
              <a:defRPr sz="2800"/>
            </a:lvl1pPr>
            <a:lvl2pPr marL="748628" indent="-344789">
              <a:tabLst/>
              <a:defRPr sz="2400"/>
            </a:lvl2pPr>
            <a:lvl3pPr marL="1129609" indent="-270497">
              <a:tabLst/>
              <a:defRPr/>
            </a:lvl3pPr>
            <a:lvl4pPr marL="1609645" indent="-283831">
              <a:tabLst/>
              <a:defRPr/>
            </a:lvl4pPr>
            <a:lvl5pPr marL="2026819" indent="-270497">
              <a:tabLst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603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4"/>
          </a:xfrm>
        </p:spPr>
        <p:txBody>
          <a:bodyPr anchor="t"/>
          <a:lstStyle>
            <a:lvl1pPr algn="l">
              <a:defRPr sz="4800" b="0" cap="all">
                <a:solidFill>
                  <a:schemeClr val="accent2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14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25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83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45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06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677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28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89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9DA65-780E-2E43-BF72-8882B1BD316B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48683" y="4552330"/>
            <a:ext cx="239350" cy="576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60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3" y="1600201"/>
            <a:ext cx="5384800" cy="4525963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56-74E8-AA44-BFA6-304B041D439E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14" indent="0">
              <a:buNone/>
              <a:defRPr sz="2400" b="1"/>
            </a:lvl2pPr>
            <a:lvl3pPr marL="1097225" indent="0">
              <a:buNone/>
              <a:defRPr sz="2160" b="1"/>
            </a:lvl3pPr>
            <a:lvl4pPr marL="1645838" indent="0">
              <a:buNone/>
              <a:defRPr sz="1920" b="1"/>
            </a:lvl4pPr>
            <a:lvl5pPr marL="2194451" indent="0">
              <a:buNone/>
              <a:defRPr sz="1920" b="1"/>
            </a:lvl5pPr>
            <a:lvl6pPr marL="2743064" indent="0">
              <a:buNone/>
              <a:defRPr sz="1920" b="1"/>
            </a:lvl6pPr>
            <a:lvl7pPr marL="3291677" indent="0">
              <a:buNone/>
              <a:defRPr sz="1920" b="1"/>
            </a:lvl7pPr>
            <a:lvl8pPr marL="3840288" indent="0">
              <a:buNone/>
              <a:defRPr sz="1920" b="1"/>
            </a:lvl8pPr>
            <a:lvl9pPr marL="4388900" indent="0">
              <a:buNone/>
              <a:defRPr sz="19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76" y="1535113"/>
            <a:ext cx="5389033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14" indent="0">
              <a:buNone/>
              <a:defRPr sz="2400" b="1"/>
            </a:lvl2pPr>
            <a:lvl3pPr marL="1097225" indent="0">
              <a:buNone/>
              <a:defRPr sz="2160" b="1"/>
            </a:lvl3pPr>
            <a:lvl4pPr marL="1645838" indent="0">
              <a:buNone/>
              <a:defRPr sz="1920" b="1"/>
            </a:lvl4pPr>
            <a:lvl5pPr marL="2194451" indent="0">
              <a:buNone/>
              <a:defRPr sz="1920" b="1"/>
            </a:lvl5pPr>
            <a:lvl6pPr marL="2743064" indent="0">
              <a:buNone/>
              <a:defRPr sz="1920" b="1"/>
            </a:lvl6pPr>
            <a:lvl7pPr marL="3291677" indent="0">
              <a:buNone/>
              <a:defRPr sz="1920" b="1"/>
            </a:lvl7pPr>
            <a:lvl8pPr marL="3840288" indent="0">
              <a:buNone/>
              <a:defRPr sz="1920" b="1"/>
            </a:lvl8pPr>
            <a:lvl9pPr marL="4388900" indent="0">
              <a:buNone/>
              <a:defRPr sz="19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76" y="2174875"/>
            <a:ext cx="5389033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DFCF4-A70F-294E-858B-0E2B9CDA28AF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A9A83A-A47A-6A43-B73D-8F98D80A65F8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8754-1369-D74B-9774-850A15F14DA6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6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14" indent="0">
              <a:buNone/>
              <a:defRPr sz="1440"/>
            </a:lvl2pPr>
            <a:lvl3pPr marL="1097225" indent="0">
              <a:buNone/>
              <a:defRPr sz="1200"/>
            </a:lvl3pPr>
            <a:lvl4pPr marL="1645838" indent="0">
              <a:buNone/>
              <a:defRPr sz="1080"/>
            </a:lvl4pPr>
            <a:lvl5pPr marL="2194451" indent="0">
              <a:buNone/>
              <a:defRPr sz="1080"/>
            </a:lvl5pPr>
            <a:lvl6pPr marL="2743064" indent="0">
              <a:buNone/>
              <a:defRPr sz="1080"/>
            </a:lvl6pPr>
            <a:lvl7pPr marL="3291677" indent="0">
              <a:buNone/>
              <a:defRPr sz="1080"/>
            </a:lvl7pPr>
            <a:lvl8pPr marL="3840288" indent="0">
              <a:buNone/>
              <a:defRPr sz="1080"/>
            </a:lvl8pPr>
            <a:lvl9pPr marL="4388900" indent="0">
              <a:buNone/>
              <a:defRPr sz="108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45CC8-3261-9941-878F-AA71C4E3DDC8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840"/>
            </a:lvl1pPr>
            <a:lvl2pPr marL="548614" indent="0">
              <a:buNone/>
              <a:defRPr sz="3360"/>
            </a:lvl2pPr>
            <a:lvl3pPr marL="1097225" indent="0">
              <a:buNone/>
              <a:defRPr sz="2880"/>
            </a:lvl3pPr>
            <a:lvl4pPr marL="1645838" indent="0">
              <a:buNone/>
              <a:defRPr sz="2400"/>
            </a:lvl4pPr>
            <a:lvl5pPr marL="2194451" indent="0">
              <a:buNone/>
              <a:defRPr sz="2400"/>
            </a:lvl5pPr>
            <a:lvl6pPr marL="2743064" indent="0">
              <a:buNone/>
              <a:defRPr sz="2400"/>
            </a:lvl6pPr>
            <a:lvl7pPr marL="3291677" indent="0">
              <a:buNone/>
              <a:defRPr sz="2400"/>
            </a:lvl7pPr>
            <a:lvl8pPr marL="3840288" indent="0">
              <a:buNone/>
              <a:defRPr sz="2400"/>
            </a:lvl8pPr>
            <a:lvl9pPr marL="4388900" indent="0">
              <a:buNone/>
              <a:defRPr sz="24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45"/>
            <a:ext cx="7315200" cy="804863"/>
          </a:xfrm>
        </p:spPr>
        <p:txBody>
          <a:bodyPr/>
          <a:lstStyle>
            <a:lvl1pPr marL="0" indent="0">
              <a:buNone/>
              <a:defRPr sz="1680"/>
            </a:lvl1pPr>
            <a:lvl2pPr marL="548614" indent="0">
              <a:buNone/>
              <a:defRPr sz="1440"/>
            </a:lvl2pPr>
            <a:lvl3pPr marL="1097225" indent="0">
              <a:buNone/>
              <a:defRPr sz="1200"/>
            </a:lvl3pPr>
            <a:lvl4pPr marL="1645838" indent="0">
              <a:buNone/>
              <a:defRPr sz="1080"/>
            </a:lvl4pPr>
            <a:lvl5pPr marL="2194451" indent="0">
              <a:buNone/>
              <a:defRPr sz="1080"/>
            </a:lvl5pPr>
            <a:lvl6pPr marL="2743064" indent="0">
              <a:buNone/>
              <a:defRPr sz="1080"/>
            </a:lvl6pPr>
            <a:lvl7pPr marL="3291677" indent="0">
              <a:buNone/>
              <a:defRPr sz="1080"/>
            </a:lvl7pPr>
            <a:lvl8pPr marL="3840288" indent="0">
              <a:buNone/>
              <a:defRPr sz="1080"/>
            </a:lvl8pPr>
            <a:lvl9pPr marL="4388900" indent="0">
              <a:buNone/>
              <a:defRPr sz="108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878A-4CDC-F24D-8BCB-D9EAA07A91B6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848C5-65EE-9247-A552-6B27C27ED83B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6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3" y="274646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D89C5-3037-FA44-B115-05BE0B36E57B}" type="datetime1">
              <a:rPr lang="en-US" altLang="zh-CN" smtClean="0"/>
              <a:t>5/10/2021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/>
          </p:nvPr>
        </p:nvSpPr>
        <p:spPr>
          <a:xfrm>
            <a:off x="389598" y="1623686"/>
            <a:ext cx="11431987" cy="4983490"/>
          </a:xfrm>
        </p:spPr>
        <p:txBody>
          <a:bodyPr>
            <a:normAutofit/>
          </a:bodyPr>
          <a:lstStyle>
            <a:lvl1pPr marL="0" indent="0">
              <a:buClr>
                <a:schemeClr val="accent1"/>
              </a:buClr>
              <a:buNone/>
              <a:defRPr sz="2880">
                <a:latin typeface="Candara" panose="020E0502030303020204" pitchFamily="34" charset="0"/>
              </a:defRPr>
            </a:lvl1pPr>
            <a:lvl2pPr>
              <a:buClr>
                <a:schemeClr val="accent1"/>
              </a:buClr>
              <a:defRPr sz="2520">
                <a:latin typeface="Candara" panose="020E0502030303020204" pitchFamily="34" charset="0"/>
              </a:defRPr>
            </a:lvl2pPr>
            <a:lvl3pPr>
              <a:buClr>
                <a:schemeClr val="accent1"/>
              </a:buClr>
              <a:defRPr sz="2160">
                <a:latin typeface="Candara" panose="020E0502030303020204" pitchFamily="34" charset="0"/>
              </a:defRPr>
            </a:lvl3pPr>
            <a:lvl4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4pPr>
            <a:lvl5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389600" y="818220"/>
            <a:ext cx="11389786" cy="57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4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11596805" y="311758"/>
            <a:ext cx="3459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080" smtClean="0"/>
              <a:pPr lvl="0"/>
              <a:t>‹#›</a:t>
            </a:fld>
            <a:endParaRPr lang="zh-CN" altLang="en-US" sz="1080" dirty="0"/>
          </a:p>
        </p:txBody>
      </p:sp>
      <p:sp>
        <p:nvSpPr>
          <p:cNvPr id="9" name="文本框 8"/>
          <p:cNvSpPr txBox="1"/>
          <p:nvPr/>
        </p:nvSpPr>
        <p:spPr>
          <a:xfrm>
            <a:off x="11000039" y="311758"/>
            <a:ext cx="54707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80" spc="-54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080" spc="-54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7888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389598" y="1623686"/>
            <a:ext cx="11431987" cy="4983490"/>
          </a:xfrm>
        </p:spPr>
        <p:txBody>
          <a:bodyPr>
            <a:noAutofit/>
          </a:bodyPr>
          <a:lstStyle>
            <a:lvl1pPr marL="0" indent="0">
              <a:buClr>
                <a:schemeClr val="accent1"/>
              </a:buClr>
              <a:buNone/>
              <a:defRPr sz="2880">
                <a:latin typeface="Candara" panose="020E0502030303020204" pitchFamily="34" charset="0"/>
              </a:defRPr>
            </a:lvl1pPr>
            <a:lvl2pPr>
              <a:buClr>
                <a:schemeClr val="accent1"/>
              </a:buClr>
              <a:defRPr sz="2520">
                <a:latin typeface="Candara" panose="020E0502030303020204" pitchFamily="34" charset="0"/>
              </a:defRPr>
            </a:lvl2pPr>
            <a:lvl3pPr>
              <a:buClr>
                <a:schemeClr val="accent1"/>
              </a:buClr>
              <a:defRPr sz="2160">
                <a:latin typeface="Candara" panose="020E0502030303020204" pitchFamily="34" charset="0"/>
              </a:defRPr>
            </a:lvl3pPr>
            <a:lvl4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4pPr>
            <a:lvl5pPr>
              <a:buClr>
                <a:schemeClr val="accent1"/>
              </a:buClr>
              <a:defRPr sz="1800">
                <a:latin typeface="Candara" panose="020E0502030303020204" pitchFamily="34" charset="0"/>
              </a:defRPr>
            </a:lvl5pPr>
          </a:lstStyle>
          <a:p>
            <a:pPr lvl="0"/>
            <a:r>
              <a:rPr lang="en-US" altLang="zh-CN" dirty="0"/>
              <a:t>First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389600" y="818220"/>
            <a:ext cx="11389786" cy="576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40" b="1" baseline="0">
                <a:solidFill>
                  <a:schemeClr val="accent1"/>
                </a:solidFill>
                <a:latin typeface="Candara" panose="020E0502030303020204" pitchFamily="34" charset="0"/>
              </a:defRPr>
            </a:lvl1pPr>
          </a:lstStyle>
          <a:p>
            <a:r>
              <a:rPr lang="en-US" altLang="zh-CN" dirty="0"/>
              <a:t>Click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endParaRPr lang="zh-CN" altLang="en-US" dirty="0"/>
          </a:p>
        </p:txBody>
      </p:sp>
      <p:sp>
        <p:nvSpPr>
          <p:cNvPr id="10" name="灯片编号占位符 5"/>
          <p:cNvSpPr txBox="1">
            <a:spLocks/>
          </p:cNvSpPr>
          <p:nvPr/>
        </p:nvSpPr>
        <p:spPr>
          <a:xfrm>
            <a:off x="11596805" y="311758"/>
            <a:ext cx="345929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z="1080" smtClean="0"/>
              <a:pPr lvl="0"/>
              <a:t>‹#›</a:t>
            </a:fld>
            <a:endParaRPr lang="zh-CN" altLang="en-US" sz="1080" dirty="0"/>
          </a:p>
        </p:txBody>
      </p:sp>
      <p:sp>
        <p:nvSpPr>
          <p:cNvPr id="9" name="文本框 8"/>
          <p:cNvSpPr txBox="1"/>
          <p:nvPr/>
        </p:nvSpPr>
        <p:spPr>
          <a:xfrm>
            <a:off x="11000039" y="311758"/>
            <a:ext cx="54707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80" spc="-54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080" spc="-54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56804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内页-有页码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766569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13" name="矩形 12"/>
          <p:cNvSpPr/>
          <p:nvPr/>
        </p:nvSpPr>
        <p:spPr>
          <a:xfrm>
            <a:off x="0" y="6766567"/>
            <a:ext cx="12192000" cy="91439"/>
          </a:xfrm>
          <a:prstGeom prst="rect">
            <a:avLst/>
          </a:prstGeom>
          <a:solidFill>
            <a:srgbClr val="C91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2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F23C0-E360-1446-989E-CC724D798248}"/>
              </a:ext>
            </a:extLst>
          </p:cNvPr>
          <p:cNvSpPr txBox="1"/>
          <p:nvPr/>
        </p:nvSpPr>
        <p:spPr>
          <a:xfrm>
            <a:off x="3485666" y="445480"/>
            <a:ext cx="18473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20" dirty="0"/>
          </a:p>
        </p:txBody>
      </p:sp>
    </p:spTree>
    <p:extLst>
      <p:ext uri="{BB962C8B-B14F-4D97-AF65-F5344CB8AC3E}">
        <p14:creationId xmlns:p14="http://schemas.microsoft.com/office/powerpoint/2010/main" val="2881920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3" y="635635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09718D29-69AE-C547-B75B-FB4600209DB5}" type="datetime1">
              <a:rPr lang="en-US" altLang="zh-CN" smtClean="0"/>
              <a:t>5/10/2021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2" y="635635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3" r:id="rId15"/>
  </p:sldLayoutIdLst>
  <p:hf hdr="0" dt="0"/>
  <p:txStyles>
    <p:titleStyle>
      <a:lvl1pPr algn="l" defTabSz="1097225" rtl="0" eaLnBrk="1" latinLnBrk="0" hangingPunct="1">
        <a:spcBef>
          <a:spcPct val="0"/>
        </a:spcBef>
        <a:buNone/>
        <a:defRPr sz="432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411458" indent="-411458" algn="l" defTabSz="1097225" rtl="0" eaLnBrk="1" latinLnBrk="0" hangingPunct="1">
        <a:lnSpc>
          <a:spcPct val="120000"/>
        </a:lnSpc>
        <a:spcBef>
          <a:spcPts val="1440"/>
        </a:spcBef>
        <a:buFont typeface="Arial" pitchFamily="34" charset="0"/>
        <a:buChar char="•"/>
        <a:defRPr sz="312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891497" indent="-342882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88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371532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920144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16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468756" indent="-274306" algn="l" defTabSz="1097225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216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3017369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981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595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206" indent="-274306" algn="l" defTabSz="109722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14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25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38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451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064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677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288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8900" algn="l" defTabSz="1097225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Betterxuys/cube_demo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pads.se.sjtu.edu.cn:1312/mingcongh/cube_demo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D226-CAF6-410A-BF0B-EDA3BE49E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991094"/>
            <a:ext cx="10972800" cy="1470025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Exploring the Hidden Dimension in Graph Processing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114BB72-DE5E-4ECE-83FF-F385BC5CD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605283"/>
            <a:ext cx="10972800" cy="1848053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Mingxing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Zhang,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Yongwei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Wu, Kang Chen, *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Xuehai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Qian,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Xue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Li, and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Weimin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Zheng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Tsinghua University *University of Southern California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Presented by :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Mingcong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Han, Yusen Xu, Jiawei Tang,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Tianlin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Wen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55151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FCED2-28EF-459E-9623-A5272B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AD6D-3116-4C13-B8A7-61BB374D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Motivation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Programming Model Design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 Implementation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BA61A4-7C75-4794-BF0A-5C71D69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6B477-4123-426A-8C70-10D268BD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582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FCED2-28EF-459E-9623-A5272B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AD6D-3116-4C13-B8A7-61BB374D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Motivation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Programming Model Design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CUBE Implementation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BA61A4-7C75-4794-BF0A-5C71D69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6B477-4123-426A-8C70-10D268BD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3054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787AC5-BA97-490F-8B7A-9ED0DE406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Graph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6F9D38-999F-4BC0-9B76-DFA910757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MLDM as Graph Computing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Collaborative Filtering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SpMM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- Neural Network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B468C5-0B75-4655-905F-766BEB61B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AD62FED-DC3D-45BD-B553-0594C5089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05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82118-3BE7-46F0-AE2A-9386A81D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1D and 2D Partitioning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22BD6-EB34-4851-AA1C-D32826B5E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Each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vertice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/edge is indivisible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6974BC-721A-4E7D-B773-00FC55A89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E369D6B-7976-4159-A7E7-8CD39386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F01E78B-E54F-4B73-833E-19FEFC6B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759" y="3079092"/>
            <a:ext cx="2860012" cy="294219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257BC44-07E9-42D8-B116-BA5F91134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6435" y="3079092"/>
            <a:ext cx="2860012" cy="30025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B51F504-5816-4E37-98BB-6F26B0180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48" y="3573016"/>
            <a:ext cx="1828800" cy="17145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A1D11EC6-B3D2-48E9-B6F9-68EC7C1AFE62}"/>
              </a:ext>
            </a:extLst>
          </p:cNvPr>
          <p:cNvSpPr txBox="1"/>
          <p:nvPr/>
        </p:nvSpPr>
        <p:spPr>
          <a:xfrm>
            <a:off x="7932325" y="2716236"/>
            <a:ext cx="28600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2D Partitioning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0E004EC-8BCF-4B26-B685-6BFABD9447F2}"/>
              </a:ext>
            </a:extLst>
          </p:cNvPr>
          <p:cNvSpPr txBox="1"/>
          <p:nvPr/>
        </p:nvSpPr>
        <p:spPr>
          <a:xfrm>
            <a:off x="4208217" y="2708920"/>
            <a:ext cx="28600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1D Partitioning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8562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82118-3BE7-46F0-AE2A-9386A81D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Partitioning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22BD6-EB34-4851-AA1C-D32826B5E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Each vertex/edge can be further partitioned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76974BC-721A-4E7D-B773-00FC55A89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E369D6B-7976-4159-A7E7-8CD39386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0C8EB96-ECED-4589-B635-511D30682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906" y="2276872"/>
            <a:ext cx="11960188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9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B851DF-0DDD-40D4-828A-960D01053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Partitioning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8FD548-AE68-4F93-9202-1B5A4CCDF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F0AF004-1B1A-47EE-B4AC-712C0DD7A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D81F312-2A7C-46EA-AB28-F6ECEB7892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16" y="1520872"/>
            <a:ext cx="2664296" cy="23348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B7A51AE-FAD7-4797-A9FF-05F53590C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6075" y="1355169"/>
            <a:ext cx="4886325" cy="456247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93365CC-47D9-449C-8688-1FBC1BDD2383}"/>
              </a:ext>
            </a:extLst>
          </p:cNvPr>
          <p:cNvSpPr txBox="1"/>
          <p:nvPr/>
        </p:nvSpPr>
        <p:spPr>
          <a:xfrm>
            <a:off x="263352" y="4403114"/>
            <a:ext cx="51125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Partition into 4 nodes</a:t>
            </a: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Sub-graphs and 3 Replicas in each layer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8ADFC7C-154D-4A56-AC7E-48A69E6B04B6}"/>
              </a:ext>
            </a:extLst>
          </p:cNvPr>
          <p:cNvSpPr txBox="1"/>
          <p:nvPr/>
        </p:nvSpPr>
        <p:spPr>
          <a:xfrm>
            <a:off x="5473199" y="2352538"/>
            <a:ext cx="144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Layer 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3F6639-9ED3-4C20-9550-856DE1B941D4}"/>
              </a:ext>
            </a:extLst>
          </p:cNvPr>
          <p:cNvSpPr txBox="1"/>
          <p:nvPr/>
        </p:nvSpPr>
        <p:spPr>
          <a:xfrm>
            <a:off x="5473199" y="4354448"/>
            <a:ext cx="144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Layer 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4516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FCED2-28EF-459E-9623-A5272B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AD6D-3116-4C13-B8A7-61BB374D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Motivation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Programming Model Design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CUBE Implementation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BA61A4-7C75-4794-BF0A-5C71D69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6B477-4123-426A-8C70-10D268BD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6072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5BB12-D0B1-4885-A0B6-94B390EC0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 Structure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C0A4B1-8757-488F-A237-6DF1A256D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4702650"/>
            <a:ext cx="10972800" cy="4525963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Sc: The collection size that defines the size of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Dcolle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vector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43B0264-D51F-45F7-9563-962991FB3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224007F-0905-4635-822D-3E5703A24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A8817C5-FFC7-4E22-8100-FE817D9F7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 r="53449" b="30556"/>
          <a:stretch/>
        </p:blipFill>
        <p:spPr>
          <a:xfrm>
            <a:off x="1199456" y="1340768"/>
            <a:ext cx="8295676" cy="179292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018237D-0D34-4765-94E0-1A4B3ABF4D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900" t="38426" r="4357" b="30556"/>
          <a:stretch/>
        </p:blipFill>
        <p:spPr>
          <a:xfrm>
            <a:off x="1343472" y="3292524"/>
            <a:ext cx="8151660" cy="125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78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EB6E9F-423A-4361-8F10-C935349AC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UPPS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C90FBC-8B2B-4C2A-9ECE-1D12E811F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Update: Takes all information to calculate the new value.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Push: Calculate vertex v with vertex u and edge (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u,v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).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Pull: Calculate vertex u with vertex v and edge (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u,v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).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Sink: Calculate edge (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u,v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with vertex u and vertex v.</a:t>
            </a: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3E88A4A-8D97-4111-8344-E7BF694A4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8F3E000-F501-4E14-9454-7AFCA842E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6746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AB8326-2793-4529-807C-29A5D84A8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UPPS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EE97B5-D0A0-4D85-AC03-31CD34647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35892"/>
            <a:ext cx="10972800" cy="5001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Update: Vertical direction             Push, Pull, Sink: Horizontal direction</a:t>
            </a: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Inter-layer Communication                   Intra-layer communication</a:t>
            </a:r>
          </a:p>
          <a:p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6AC5EBC-9319-421A-92D6-9C4E60C10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A9032B-52BD-41C1-AC6E-AF12E34E7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71C1225-41CE-4EBF-A4F0-ECF2F8B40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065" y="2513037"/>
            <a:ext cx="5067300" cy="37242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A4BD3EE-35AE-4C48-A316-FBF74AF93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2523703"/>
            <a:ext cx="50863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076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F87554-A04F-434E-94FA-1005597FB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Example: Collaborative Filtering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A139A8DD-6632-41DB-8511-E6955EC26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0399" y="4090653"/>
            <a:ext cx="5847721" cy="2002643"/>
          </a:xfr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8D0EFEB-A09D-4B92-B474-14FF75B81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88B0D6-5AE5-4D31-B52E-0580AE7B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E82E84-3370-4E22-84E0-C01539FE0A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370007"/>
            <a:ext cx="5976664" cy="284834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C10D6D5-59D0-43BD-9520-75380401D933}"/>
              </a:ext>
            </a:extLst>
          </p:cNvPr>
          <p:cNvSpPr txBox="1"/>
          <p:nvPr/>
        </p:nvSpPr>
        <p:spPr>
          <a:xfrm>
            <a:off x="6960096" y="1752375"/>
            <a:ext cx="4860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Estimating missing ratings based on a given incomplete set of (user, item) ratings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6B65FDA-D751-4B0D-9AC8-B3581726EE13}"/>
                  </a:ext>
                </a:extLst>
              </p:cNvPr>
              <p:cNvSpPr txBox="1"/>
              <p:nvPr/>
            </p:nvSpPr>
            <p:spPr>
              <a:xfrm>
                <a:off x="6949384" y="3529660"/>
                <a:ext cx="4135748" cy="514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zh-CN"/>
                </a:defPPr>
                <a:lvl1pPr>
                  <a:defRPr b="0" i="1">
                    <a:latin typeface="Cambria Math" panose="02040503050406030204" pitchFamily="18" charset="0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𝐸𝑟𝑟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r>
                  <a:rPr lang="en-US" altLang="zh-CN" sz="3200" dirty="0"/>
                  <a:t>=&lt;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US" altLang="zh-CN" sz="3200" dirty="0"/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  <m:sup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bSup>
                    <m:r>
                      <a:rPr lang="en-US" altLang="zh-CN" sz="32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3200" dirty="0"/>
                  <a:t>&gt;-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320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zh-CN" altLang="en-US" sz="3200" baseline="-250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6B65FDA-D751-4B0D-9AC8-B3581726E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384" y="3529660"/>
                <a:ext cx="4135748" cy="514051"/>
              </a:xfrm>
              <a:prstGeom prst="rect">
                <a:avLst/>
              </a:prstGeom>
              <a:blipFill>
                <a:blip r:embed="rId4"/>
                <a:stretch>
                  <a:fillRect t="-25000" b="-42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D49381B-7DA5-4160-A055-6F9395291FE1}"/>
                  </a:ext>
                </a:extLst>
              </p:cNvPr>
              <p:cNvSpPr txBox="1"/>
              <p:nvPr/>
            </p:nvSpPr>
            <p:spPr>
              <a:xfrm>
                <a:off x="6816080" y="4670765"/>
                <a:ext cx="4860048" cy="973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𝑂𝑏𝑗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3200" i="1">
                          <a:latin typeface="Cambria Math" panose="02040503050406030204" pitchFamily="18" charset="0"/>
                        </a:rPr>
                        <m:t>min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3200" i="1">
                                  <a:latin typeface="Cambria Math" panose="02040503050406030204" pitchFamily="18" charset="0"/>
                                </a:rPr>
                                <m:t>rr</m:t>
                              </m:r>
                            </m:e>
                            <m:sub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  <m:sup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D49381B-7DA5-4160-A055-6F9395291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80" y="4670765"/>
                <a:ext cx="4860048" cy="9739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28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6F349-6F62-4615-B256-5822A00F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Example: Collaborative Filtering by GD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F0B0AA-8DD5-4AA2-9141-643CA442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82B851-D1CF-47E8-B55E-0811FFB9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8ACB853-AC62-497D-B2DC-B74EE2FC9619}"/>
              </a:ext>
            </a:extLst>
          </p:cNvPr>
          <p:cNvSpPr txBox="1"/>
          <p:nvPr/>
        </p:nvSpPr>
        <p:spPr>
          <a:xfrm>
            <a:off x="6637063" y="2424171"/>
            <a:ext cx="5375747" cy="21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DShare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vertex: NOT USED</a:t>
            </a:r>
          </a:p>
          <a:p>
            <a:pPr>
              <a:lnSpc>
                <a:spcPct val="150000"/>
              </a:lnSpc>
            </a:pP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DShare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edge: {</a:t>
            </a:r>
            <a:r>
              <a:rPr lang="en-US" altLang="zh-CN" sz="18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double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Rate, </a:t>
            </a:r>
            <a:r>
              <a:rPr lang="en-US" altLang="zh-CN" sz="18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double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Err}</a:t>
            </a:r>
          </a:p>
          <a:p>
            <a:pPr>
              <a:lnSpc>
                <a:spcPct val="150000"/>
              </a:lnSpc>
            </a:pP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DColle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 vertex/edge: a vector of </a:t>
            </a:r>
            <a:r>
              <a:rPr lang="en-US" altLang="zh-CN" sz="18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double</a:t>
            </a:r>
          </a:p>
          <a:p>
            <a:pPr>
              <a:lnSpc>
                <a:spcPct val="150000"/>
              </a:lnSpc>
            </a:pP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DColle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 vertex: Feature vector of user/item</a:t>
            </a:r>
          </a:p>
          <a:p>
            <a:pPr>
              <a:lnSpc>
                <a:spcPct val="150000"/>
              </a:lnSpc>
            </a:pPr>
            <a:r>
              <a:rPr lang="en-US" altLang="zh-CN" sz="1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DColle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of  edge: Dot production</a:t>
            </a:r>
          </a:p>
        </p:txBody>
      </p:sp>
      <p:pic>
        <p:nvPicPr>
          <p:cNvPr id="14" name="内容占位符 8">
            <a:extLst>
              <a:ext uri="{FF2B5EF4-FFF2-40B4-BE49-F238E27FC236}">
                <a16:creationId xmlns:a16="http://schemas.microsoft.com/office/drawing/2014/main" id="{3B645989-BF21-421B-87BD-8D64269B3E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0399" y="4090653"/>
            <a:ext cx="5847721" cy="2002643"/>
          </a:xfr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D2D6A42-A5CE-41A2-89D5-99CE5428D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370007"/>
            <a:ext cx="5976664" cy="284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7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6F349-6F62-4615-B256-5822A00F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Example: Collaborative Filtering by GD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AF0B0AA-8DD5-4AA2-9141-643CA4423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482B851-D1CF-47E8-B55E-0811FFB9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F8AB1F27-1F47-4F60-9FCB-23DC231CD7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09" y="1268760"/>
            <a:ext cx="6274047" cy="525565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7FE2F88-868F-4A92-B2EB-2C4073295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376" y="3133287"/>
            <a:ext cx="4789224" cy="10556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BFDA9D1-C043-407D-B78A-DB0A385D0C8F}"/>
                  </a:ext>
                </a:extLst>
              </p:cNvPr>
              <p:cNvSpPr txBox="1"/>
              <p:nvPr/>
            </p:nvSpPr>
            <p:spPr>
              <a:xfrm>
                <a:off x="688187" y="2667710"/>
                <a:ext cx="5057040" cy="465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>
                  <a:defRPr b="0" i="1">
                    <a:latin typeface="Cambria Math" panose="02040503050406030204" pitchFamily="18" charset="0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𝐸𝑟𝑟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8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800">
                            <a:latin typeface="Cambria Math" panose="02040503050406030204" pitchFamily="18" charset="0"/>
                          </a:rPr>
                          <m:t>∗</m:t>
                        </m:r>
                        <m:sSub>
                          <m:sSub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altLang="zh-CN" sz="280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  <m:r>
                      <a:rPr lang="en-US" altLang="zh-CN" sz="2800" b="0" i="1" smtClean="0">
                        <a:latin typeface="Cambria Math" panose="02040503050406030204" pitchFamily="18" charset="0"/>
                      </a:rPr>
                      <m:t>)−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zh-CN" altLang="en-US" sz="2800" baseline="-250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DBFDA9D1-C043-407D-B78A-DB0A385D0C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87" y="2667710"/>
                <a:ext cx="5057040" cy="465577"/>
              </a:xfrm>
              <a:prstGeom prst="rect">
                <a:avLst/>
              </a:prstGeom>
              <a:blipFill>
                <a:blip r:embed="rId5"/>
                <a:stretch>
                  <a:fillRect t="-25000" b="-368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FF72D72-8843-41AF-9C15-EBE1596EFAC3}"/>
                  </a:ext>
                </a:extLst>
              </p:cNvPr>
              <p:cNvSpPr txBox="1"/>
              <p:nvPr/>
            </p:nvSpPr>
            <p:spPr>
              <a:xfrm>
                <a:off x="688187" y="2132856"/>
                <a:ext cx="5057040" cy="4655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zh-CN"/>
                </a:defPPr>
                <a:lvl1pPr>
                  <a:defRPr b="0" i="1">
                    <a:latin typeface="Cambria Math" panose="02040503050406030204" pitchFamily="18" charset="0"/>
                  </a:defRPr>
                </a:lvl1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800" dirty="0"/>
                  <a:t>=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800"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altLang="zh-CN" sz="2800" dirty="0"/>
                  <a:t> </a:t>
                </a:r>
                <a:endParaRPr lang="zh-CN" altLang="en-US" sz="2800" baseline="-250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FF72D72-8843-41AF-9C15-EBE1596EF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187" y="2132856"/>
                <a:ext cx="5057040" cy="465577"/>
              </a:xfrm>
              <a:prstGeom prst="rect">
                <a:avLst/>
              </a:prstGeom>
              <a:blipFill>
                <a:blip r:embed="rId6"/>
                <a:stretch>
                  <a:fillRect t="-25000" b="-368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42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FCED2-28EF-459E-9623-A5272B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AD6D-3116-4C13-B8A7-61BB374D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Motivation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Programming Model Design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 Implementation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BA61A4-7C75-4794-BF0A-5C71D69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6B477-4123-426A-8C70-10D268BD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6142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F1494C-55E3-4DCB-AEE0-17D5A9BB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Implement: CUBE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5249D-96C3-47F5-8125-583D6DEF7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CUBE: 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 implement of UPPS model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written in C++ and based on MPICH2</a:t>
            </a:r>
          </a:p>
          <a:p>
            <a:pPr lvl="1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E07DE5A-2ABF-4502-BD0B-F0AA2A4FF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FB046A5-BB73-44FD-BCEB-FACFA8C7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100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Implement: CUBE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Graph Loading and Partitioning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——3D partitioning algorithm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 layer count L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 2D partitioning algorithm P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3897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Implement: CUBE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47040" cy="4525963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Update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all the elements of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DColle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properties are needed </a:t>
            </a:r>
          </a:p>
          <a:p>
            <a:pPr marL="548615" lvl="1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=&gt;  each vertex or edge is assigned a node as the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master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master:  </a:t>
            </a:r>
          </a:p>
          <a:p>
            <a:pPr lvl="2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iterates all data</a:t>
            </a:r>
          </a:p>
          <a:p>
            <a:pPr lvl="2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applies the user-defined function</a:t>
            </a:r>
          </a:p>
          <a:p>
            <a:pPr lvl="2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scatters the updated values </a:t>
            </a:r>
          </a:p>
          <a:p>
            <a:pPr lvl="1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457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Implement: CUBE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853135"/>
          </a:xfrm>
        </p:spPr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Push, Pull, Sink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Push and Pull, the user-defined gather function G is used to calculate the gather result for each vertex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Sink, the user defined function H is applied to each edge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951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Implement: CUBE</a:t>
            </a:r>
            <a:endParaRPr lang="zh-CN" altLang="en-US" sz="4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9950896" cy="498316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Matrix-based data </a:t>
            </a:r>
          </a:p>
          <a:p>
            <a:pPr marL="0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structure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edge:  </a:t>
            </a:r>
          </a:p>
          <a:p>
            <a:pPr lvl="2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sparse matrix</a:t>
            </a:r>
          </a:p>
          <a:p>
            <a:pPr lvl="2"/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COO format -- (source vertex ID, destination vertex ID, edge value)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vertex:</a:t>
            </a:r>
          </a:p>
          <a:p>
            <a:pPr lvl="2"/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 continuous array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FBEB8762-57CD-4720-B443-0A17359543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303736" y="476672"/>
            <a:ext cx="6637922" cy="3528392"/>
          </a:xfr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887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FCED2-28EF-459E-9623-A5272B6C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Outline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96AD6D-3116-4C13-B8A7-61BB374D9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Motivation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Programming Model Design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CUBE Implementation</a:t>
            </a:r>
          </a:p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BA61A4-7C75-4794-BF0A-5C71D6950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A6B477-4123-426A-8C70-10D268BD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048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Evaluation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setup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</a:t>
            </a:r>
            <a:r>
              <a:rPr lang="pt-BR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8-node Intel Xeon CPU E5-2640 based system</a:t>
            </a:r>
          </a:p>
          <a:p>
            <a:pPr lvl="1"/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1Gb Ethernet</a:t>
            </a:r>
          </a:p>
          <a:p>
            <a:pPr lvl="1"/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cores running at 2.50 GHz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563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compares it with two existing frameworks</a:t>
            </a:r>
          </a:p>
          <a:p>
            <a:pPr lvl="1"/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PowerGraph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PowerLyra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053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2395BE3-A560-4DAA-98D9-DFFFBEBD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2B81C0F-83A4-4A33-A858-312F0EB1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517A7BB0-8F70-44DB-81EA-6A5F51661BFE}"/>
              </a:ext>
            </a:extLst>
          </p:cNvPr>
          <p:cNvSpPr txBox="1">
            <a:spLocks/>
          </p:cNvSpPr>
          <p:nvPr/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97225" rtl="0" eaLnBrk="1" latinLnBrk="0" hangingPunct="1">
              <a:spcBef>
                <a:spcPct val="0"/>
              </a:spcBef>
              <a:buNone/>
              <a:defRPr sz="432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Evaluation--Micro Benchmarks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4">
            <a:extLst>
              <a:ext uri="{FF2B5EF4-FFF2-40B4-BE49-F238E27FC236}">
                <a16:creationId xmlns:a16="http://schemas.microsoft.com/office/drawing/2014/main" id="{25578DE6-59BB-45E1-A935-768ABC167543}"/>
              </a:ext>
            </a:extLst>
          </p:cNvPr>
          <p:cNvSpPr txBox="1">
            <a:spLocks/>
          </p:cNvSpPr>
          <p:nvPr/>
        </p:nvSpPr>
        <p:spPr>
          <a:xfrm>
            <a:off x="8737600" y="635635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1097236" rtl="0" eaLnBrk="1" latinLnBrk="0" hangingPunct="1">
              <a:defRPr sz="144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548618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36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854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472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091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708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326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8945" algn="l" defTabSz="1097236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/>
          </a:p>
        </p:txBody>
      </p:sp>
      <p:pic>
        <p:nvPicPr>
          <p:cNvPr id="8" name="内容占位符 9">
            <a:extLst>
              <a:ext uri="{FF2B5EF4-FFF2-40B4-BE49-F238E27FC236}">
                <a16:creationId xmlns:a16="http://schemas.microsoft.com/office/drawing/2014/main" id="{83601EA8-E0AE-4164-80D7-B8B91D90C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37" y="1610519"/>
            <a:ext cx="5114925" cy="4505325"/>
          </a:xfrm>
          <a:prstGeom prst="rect">
            <a:avLst/>
          </a:prstGeom>
        </p:spPr>
      </p:pic>
      <p:pic>
        <p:nvPicPr>
          <p:cNvPr id="9" name="内容占位符 16">
            <a:extLst>
              <a:ext uri="{FF2B5EF4-FFF2-40B4-BE49-F238E27FC236}">
                <a16:creationId xmlns:a16="http://schemas.microsoft.com/office/drawing/2014/main" id="{B6A2DDE1-0490-480B-8448-25A1A815C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1997547"/>
            <a:ext cx="5384800" cy="373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50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Evaluation--Micro Benchmarks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62A3A382-41CB-4F4B-827C-D10803B9F9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1896" y="1600200"/>
            <a:ext cx="10728208" cy="4525963"/>
          </a:xfr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817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Evaluation--Real Applications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317A6C-9E38-4489-9EE7-2C76326CB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GD and ALS algorithm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GD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ALS 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97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Evaluation--Real Applications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AE4AB94E-5120-4E51-A63C-A0F74205D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1504" y="1186077"/>
            <a:ext cx="9128475" cy="5671923"/>
          </a:xfr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008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Evaluation--Real Applications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ACF2D376-B41C-4836-BD02-CC27DF6080B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39816" y="1916271"/>
            <a:ext cx="7896200" cy="3958196"/>
          </a:xfrm>
        </p:spPr>
      </p:pic>
      <p:sp>
        <p:nvSpPr>
          <p:cNvPr id="7" name="内容占位符 6">
            <a:extLst>
              <a:ext uri="{FF2B5EF4-FFF2-40B4-BE49-F238E27FC236}">
                <a16:creationId xmlns:a16="http://schemas.microsoft.com/office/drawing/2014/main" id="{45C23450-39DC-4A40-9283-70E8D4BD65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376" y="1910938"/>
            <a:ext cx="4752528" cy="4810545"/>
          </a:xfrm>
        </p:spPr>
        <p:txBody>
          <a:bodyPr>
            <a:normAutofit/>
          </a:bodyPr>
          <a:lstStyle/>
          <a:p>
            <a:r>
              <a:rPr lang="en-GB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Communication Cost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improvement of CUBE is mainly from two aspects: </a:t>
            </a:r>
          </a:p>
          <a:p>
            <a:pPr lvl="2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1) reduction on network communications</a:t>
            </a:r>
          </a:p>
          <a:p>
            <a:pPr lvl="2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2) the adoption of a matrix backend.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92513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b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--Real Applications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A356E8CF-098D-416D-B0D7-D3E72C13339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Scalability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Previous work</a:t>
            </a:r>
          </a:p>
          <a:p>
            <a:pPr lvl="2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network time soon dominates the whole execution time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</a:t>
            </a:r>
          </a:p>
          <a:p>
            <a:pPr lvl="2"/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partitioning algorithm </a:t>
            </a:r>
            <a:r>
              <a:rPr lang="en-GB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reduces the network traffic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CUBE scales better than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PowerGraph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and </a:t>
            </a:r>
            <a:r>
              <a:rPr lang="en-GB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PowerLyra</a:t>
            </a:r>
            <a:r>
              <a:rPr lang="en-GB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内容占位符 6">
            <a:extLst>
              <a:ext uri="{FF2B5EF4-FFF2-40B4-BE49-F238E27FC236}">
                <a16:creationId xmlns:a16="http://schemas.microsoft.com/office/drawing/2014/main" id="{3EBFBFE8-9DCA-4933-856B-016F5A57E07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31202" y="274639"/>
            <a:ext cx="5882018" cy="6185607"/>
          </a:xfr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9480FF30-F6F1-47B5-AAB1-003A21ED3CF0}"/>
              </a:ext>
            </a:extLst>
          </p:cNvPr>
          <p:cNvSpPr/>
          <p:nvPr/>
        </p:nvSpPr>
        <p:spPr>
          <a:xfrm>
            <a:off x="6456040" y="3861048"/>
            <a:ext cx="5256584" cy="432048"/>
          </a:xfrm>
          <a:prstGeom prst="rect">
            <a:avLst/>
          </a:prstGeom>
          <a:noFill/>
          <a:ln>
            <a:solidFill>
              <a:srgbClr val="FF2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F6CF243-1ED7-4E09-8FBF-FD523C4627BE}"/>
              </a:ext>
            </a:extLst>
          </p:cNvPr>
          <p:cNvSpPr/>
          <p:nvPr/>
        </p:nvSpPr>
        <p:spPr>
          <a:xfrm>
            <a:off x="6456040" y="1839856"/>
            <a:ext cx="5256584" cy="432048"/>
          </a:xfrm>
          <a:prstGeom prst="rect">
            <a:avLst/>
          </a:prstGeom>
          <a:noFill/>
          <a:ln>
            <a:solidFill>
              <a:srgbClr val="FF2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5E7BA3-ABBB-488E-8F86-F30489EA50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295" y="6453336"/>
            <a:ext cx="2497544" cy="25470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78BBF7F-F217-4559-9D44-DEB477009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236" y="6453336"/>
            <a:ext cx="2497544" cy="25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90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00AA44-DF65-4219-A89B-3CE836DA3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Evaluation--Real Applications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0BDE2491-7C58-4E29-97DF-D389A77D9F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07468" y="1628800"/>
            <a:ext cx="9577064" cy="4327505"/>
          </a:xfrm>
        </p:spPr>
      </p:pic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67EE788-4923-4999-BBC3-2D800DAD6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ACD41C6-7113-4FAE-B3BD-8E01F1B96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250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Conclusion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Vertices and edges are divisible For MLDM problems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 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adopts 3D partitioning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UPPS programming model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uses matrix backend</a:t>
            </a:r>
          </a:p>
          <a:p>
            <a:pPr lvl="1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achieves up to 4.7x speedup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665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1AD226-CAF6-410A-BF0B-EDA3BE49E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1" y="2991094"/>
            <a:ext cx="10972800" cy="1470025"/>
          </a:xfrm>
        </p:spPr>
        <p:txBody>
          <a:bodyPr>
            <a:normAutofit/>
          </a:bodyPr>
          <a:lstStyle/>
          <a:p>
            <a:pPr algn="ctr"/>
            <a:r>
              <a:rPr lang="en-US" altLang="zh-CN" sz="8800" dirty="0"/>
              <a:t>Cube Demo</a:t>
            </a:r>
            <a:endParaRPr lang="zh-CN" altLang="en-US" sz="8800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114BB72-DE5E-4ECE-83FF-F385BC5CD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605283"/>
            <a:ext cx="10972800" cy="1848053"/>
          </a:xfrm>
        </p:spPr>
        <p:txBody>
          <a:bodyPr>
            <a:normAutofit/>
          </a:bodyPr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23073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Demo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contributions: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graph partition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UPPS program model for 3D partition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 prototype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Systematical evaluation</a:t>
            </a:r>
            <a:endParaRPr lang="zh-CN" altLang="en-US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A59F306-054D-43BF-A4B9-7E8308FD153B}"/>
              </a:ext>
            </a:extLst>
          </p:cNvPr>
          <p:cNvSpPr/>
          <p:nvPr/>
        </p:nvSpPr>
        <p:spPr>
          <a:xfrm>
            <a:off x="7905800" y="2204864"/>
            <a:ext cx="831800" cy="490066"/>
          </a:xfrm>
          <a:custGeom>
            <a:avLst/>
            <a:gdLst>
              <a:gd name="connsiteX0" fmla="*/ 0 w 2779776"/>
              <a:gd name="connsiteY0" fmla="*/ 926592 h 2107649"/>
              <a:gd name="connsiteX1" fmla="*/ 853440 w 2779776"/>
              <a:gd name="connsiteY1" fmla="*/ 2084832 h 2107649"/>
              <a:gd name="connsiteX2" fmla="*/ 2779776 w 2779776"/>
              <a:gd name="connsiteY2" fmla="*/ 0 h 210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9776" h="2107649">
                <a:moveTo>
                  <a:pt x="0" y="926592"/>
                </a:moveTo>
                <a:cubicBezTo>
                  <a:pt x="195072" y="1582928"/>
                  <a:pt x="390144" y="2239264"/>
                  <a:pt x="853440" y="2084832"/>
                </a:cubicBezTo>
                <a:cubicBezTo>
                  <a:pt x="1316736" y="1930400"/>
                  <a:pt x="2048256" y="965200"/>
                  <a:pt x="2779776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734DA604-9F18-4880-91D9-394D44B20778}"/>
              </a:ext>
            </a:extLst>
          </p:cNvPr>
          <p:cNvSpPr/>
          <p:nvPr/>
        </p:nvSpPr>
        <p:spPr>
          <a:xfrm>
            <a:off x="7905800" y="2770608"/>
            <a:ext cx="831800" cy="490066"/>
          </a:xfrm>
          <a:custGeom>
            <a:avLst/>
            <a:gdLst>
              <a:gd name="connsiteX0" fmla="*/ 0 w 2779776"/>
              <a:gd name="connsiteY0" fmla="*/ 926592 h 2107649"/>
              <a:gd name="connsiteX1" fmla="*/ 853440 w 2779776"/>
              <a:gd name="connsiteY1" fmla="*/ 2084832 h 2107649"/>
              <a:gd name="connsiteX2" fmla="*/ 2779776 w 2779776"/>
              <a:gd name="connsiteY2" fmla="*/ 0 h 210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9776" h="2107649">
                <a:moveTo>
                  <a:pt x="0" y="926592"/>
                </a:moveTo>
                <a:cubicBezTo>
                  <a:pt x="195072" y="1582928"/>
                  <a:pt x="390144" y="2239264"/>
                  <a:pt x="853440" y="2084832"/>
                </a:cubicBezTo>
                <a:cubicBezTo>
                  <a:pt x="1316736" y="1930400"/>
                  <a:pt x="2048256" y="965200"/>
                  <a:pt x="2779776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8EA2689C-7188-4B84-B76E-E0317CD40067}"/>
              </a:ext>
            </a:extLst>
          </p:cNvPr>
          <p:cNvSpPr/>
          <p:nvPr/>
        </p:nvSpPr>
        <p:spPr>
          <a:xfrm>
            <a:off x="7905800" y="3336353"/>
            <a:ext cx="831800" cy="490066"/>
          </a:xfrm>
          <a:custGeom>
            <a:avLst/>
            <a:gdLst>
              <a:gd name="connsiteX0" fmla="*/ 0 w 2779776"/>
              <a:gd name="connsiteY0" fmla="*/ 926592 h 2107649"/>
              <a:gd name="connsiteX1" fmla="*/ 853440 w 2779776"/>
              <a:gd name="connsiteY1" fmla="*/ 2084832 h 2107649"/>
              <a:gd name="connsiteX2" fmla="*/ 2779776 w 2779776"/>
              <a:gd name="connsiteY2" fmla="*/ 0 h 210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9776" h="2107649">
                <a:moveTo>
                  <a:pt x="0" y="926592"/>
                </a:moveTo>
                <a:cubicBezTo>
                  <a:pt x="195072" y="1582928"/>
                  <a:pt x="390144" y="2239264"/>
                  <a:pt x="853440" y="2084832"/>
                </a:cubicBezTo>
                <a:cubicBezTo>
                  <a:pt x="1316736" y="1930400"/>
                  <a:pt x="2048256" y="965200"/>
                  <a:pt x="2779776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2E09CFC2-3DA1-49CB-8F94-14E220607339}"/>
              </a:ext>
            </a:extLst>
          </p:cNvPr>
          <p:cNvSpPr/>
          <p:nvPr/>
        </p:nvSpPr>
        <p:spPr>
          <a:xfrm>
            <a:off x="7905800" y="3902098"/>
            <a:ext cx="831800" cy="490066"/>
          </a:xfrm>
          <a:custGeom>
            <a:avLst/>
            <a:gdLst>
              <a:gd name="connsiteX0" fmla="*/ 0 w 2779776"/>
              <a:gd name="connsiteY0" fmla="*/ 926592 h 2107649"/>
              <a:gd name="connsiteX1" fmla="*/ 853440 w 2779776"/>
              <a:gd name="connsiteY1" fmla="*/ 2084832 h 2107649"/>
              <a:gd name="connsiteX2" fmla="*/ 2779776 w 2779776"/>
              <a:gd name="connsiteY2" fmla="*/ 0 h 210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9776" h="2107649">
                <a:moveTo>
                  <a:pt x="0" y="926592"/>
                </a:moveTo>
                <a:cubicBezTo>
                  <a:pt x="195072" y="1582928"/>
                  <a:pt x="390144" y="2239264"/>
                  <a:pt x="853440" y="2084832"/>
                </a:cubicBezTo>
                <a:cubicBezTo>
                  <a:pt x="1316736" y="1930400"/>
                  <a:pt x="2048256" y="965200"/>
                  <a:pt x="2779776" y="0"/>
                </a:cubicBezTo>
              </a:path>
            </a:pathLst>
          </a:cu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16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Our Work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 graph partition</a:t>
            </a:r>
          </a:p>
          <a:p>
            <a:pPr lvl="1"/>
            <a:r>
              <a:rPr lang="en-US" altLang="zh-CN" sz="232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597</a:t>
            </a:r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C++ / </a:t>
            </a:r>
            <a:r>
              <a:rPr lang="en-US" altLang="zh-CN" sz="232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107</a:t>
            </a:r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python</a:t>
            </a:r>
          </a:p>
          <a:p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UPPS program model for 3D partition</a:t>
            </a:r>
          </a:p>
          <a:p>
            <a:pPr lvl="1"/>
            <a:r>
              <a:rPr lang="en-US" altLang="zh-CN" sz="232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1514</a:t>
            </a:r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C++</a:t>
            </a:r>
          </a:p>
          <a:p>
            <a:pPr lvl="1"/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Based on </a:t>
            </a:r>
            <a:r>
              <a:rPr lang="en-US" altLang="zh-CN" sz="232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OpenMPI</a:t>
            </a:r>
            <a:endParaRPr lang="en-US" altLang="zh-CN" sz="232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Cube prototype</a:t>
            </a:r>
          </a:p>
          <a:p>
            <a:pPr lvl="1"/>
            <a:r>
              <a:rPr lang="en-US" altLang="zh-CN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Total </a:t>
            </a:r>
            <a:r>
              <a:rPr lang="en-US" altLang="zh-CN" sz="216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2111</a:t>
            </a:r>
            <a:r>
              <a:rPr lang="en-US" altLang="zh-CN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C++ / </a:t>
            </a:r>
            <a:r>
              <a:rPr lang="en-US" altLang="zh-CN" sz="200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107</a:t>
            </a:r>
            <a:r>
              <a:rPr lang="en-US" altLang="zh-CN" sz="21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Python</a:t>
            </a:r>
            <a:endParaRPr lang="en-US" altLang="zh-CN" sz="232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Systematical evaluation</a:t>
            </a:r>
          </a:p>
          <a:p>
            <a:pPr lvl="1"/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Real-world application: Gradient Descent for Collaborative Filtering</a:t>
            </a:r>
          </a:p>
          <a:p>
            <a:pPr lvl="1"/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Real-world dataset (</a:t>
            </a:r>
            <a:r>
              <a:rPr lang="en-US" altLang="zh-CN" sz="232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MovieLens</a:t>
            </a:r>
            <a:r>
              <a:rPr lang="en-US" altLang="zh-CN" sz="232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32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78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 Graph Partition</a:t>
            </a: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Divide vector data into multiple layers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2D graph partition in each layer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Randomized edge partition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Randomized Bi-cut [1]</a:t>
            </a:r>
          </a:p>
          <a:p>
            <a:pPr lvl="1"/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Bi-cut: minimize number of replica for bipartite graph</a:t>
            </a:r>
          </a:p>
          <a:p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5360" y="6220128"/>
            <a:ext cx="10873208" cy="484171"/>
          </a:xfrm>
        </p:spPr>
        <p:txBody>
          <a:bodyPr/>
          <a:lstStyle/>
          <a:p>
            <a:r>
              <a:rPr lang="en-US" altLang="zh-CN" sz="1600" dirty="0"/>
              <a:t>[1] CHEN, R., SHI, J., ZANG, B., AND GUAN, H. Bipartite-oriented distributed graph partitioning for big learning. </a:t>
            </a:r>
            <a:r>
              <a:rPr lang="en-US" altLang="zh-CN" sz="1600" dirty="0" err="1"/>
              <a:t>APSys</a:t>
            </a:r>
            <a:r>
              <a:rPr lang="en-US" altLang="zh-CN" sz="1600" dirty="0"/>
              <a:t> ’14.</a:t>
            </a:r>
            <a:endParaRPr lang="zh-CN" altLang="en-US" sz="1600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31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UPPS Usage Example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User customize functions compose operators (UPPS)</a:t>
            </a: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Real-world application: </a:t>
            </a:r>
          </a:p>
          <a:p>
            <a:pPr lvl="1"/>
            <a:r>
              <a:rPr lang="en-US" altLang="zh-CN" sz="256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Gradient Descent </a:t>
            </a:r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algorithm to solve Collaborative Filtering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65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Gradient Descent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Steps for one iteration: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Sink</a:t>
            </a:r>
          </a:p>
          <a:p>
            <a:pPr marL="514350" indent="-514350">
              <a:buAutoNum type="arabicPeriod"/>
            </a:pP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UpdateEdge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Pull</a:t>
            </a:r>
          </a:p>
          <a:p>
            <a:pPr marL="514350" indent="-514350">
              <a:buAutoNum type="arabicPeriod"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Push</a:t>
            </a:r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033246A-F6D2-4249-BB13-64F7D09D65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690" y="1085911"/>
            <a:ext cx="6279424" cy="52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944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Gradient Descent 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784" y="5850285"/>
            <a:ext cx="8568952" cy="62310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Operator consists of user defined functions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D07EC2E-24A0-4F73-BC13-957896A3F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260" y="343709"/>
            <a:ext cx="5789408" cy="32943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F98C5D5-DEB2-47D5-877A-2A011DF6D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1805767"/>
            <a:ext cx="4827338" cy="19389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C22B7C6-12F6-4ECA-9029-1932786DE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4167" y="4911070"/>
            <a:ext cx="10166393" cy="623102"/>
          </a:xfrm>
          <a:prstGeom prst="rect">
            <a:avLst/>
          </a:prstGeom>
        </p:spPr>
      </p:pic>
      <p:sp>
        <p:nvSpPr>
          <p:cNvPr id="14" name="内容占位符 7">
            <a:extLst>
              <a:ext uri="{FF2B5EF4-FFF2-40B4-BE49-F238E27FC236}">
                <a16:creationId xmlns:a16="http://schemas.microsoft.com/office/drawing/2014/main" id="{F909CDCD-8EBB-4700-B800-D55A3895E3FD}"/>
              </a:ext>
            </a:extLst>
          </p:cNvPr>
          <p:cNvSpPr txBox="1">
            <a:spLocks/>
          </p:cNvSpPr>
          <p:nvPr/>
        </p:nvSpPr>
        <p:spPr>
          <a:xfrm>
            <a:off x="3682331" y="3781895"/>
            <a:ext cx="4827338" cy="623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User defined functions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内容占位符 7">
            <a:extLst>
              <a:ext uri="{FF2B5EF4-FFF2-40B4-BE49-F238E27FC236}">
                <a16:creationId xmlns:a16="http://schemas.microsoft.com/office/drawing/2014/main" id="{9D8107A1-E7C1-4759-883F-47CCEA4CFE16}"/>
              </a:ext>
            </a:extLst>
          </p:cNvPr>
          <p:cNvSpPr txBox="1">
            <a:spLocks/>
          </p:cNvSpPr>
          <p:nvPr/>
        </p:nvSpPr>
        <p:spPr>
          <a:xfrm>
            <a:off x="-82057" y="4916826"/>
            <a:ext cx="2016224" cy="6629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Operator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30997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GD Iteration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5690057"/>
            <a:ext cx="9950896" cy="6663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Coding GD iteration like this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CBB0244-6A73-4CE4-AD0C-10A991960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18" t="41815"/>
          <a:stretch/>
        </p:blipFill>
        <p:spPr>
          <a:xfrm>
            <a:off x="46221" y="2175019"/>
            <a:ext cx="12145779" cy="323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0563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UPPS Implementation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 operator examples:</a:t>
            </a:r>
          </a:p>
          <a:p>
            <a:pPr lvl="1"/>
            <a:r>
              <a:rPr lang="en-US" altLang="zh-CN" sz="256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UpdateEdge</a:t>
            </a:r>
            <a:endParaRPr lang="en-US" altLang="zh-CN" sz="25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en-US" altLang="zh-CN" sz="20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each edge: gather all vector data on this edge from all layers then calculate new value to apply</a:t>
            </a:r>
          </a:p>
          <a:p>
            <a:pPr lvl="1"/>
            <a:r>
              <a:rPr lang="en-US" altLang="zh-CN" sz="25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Pull</a:t>
            </a:r>
          </a:p>
          <a:p>
            <a:pPr lvl="2"/>
            <a:r>
              <a:rPr lang="en-US" altLang="zh-CN" sz="208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For each vertex: gather data from adjacent vertices and edges then calculate new value to apply</a:t>
            </a:r>
            <a:endParaRPr lang="zh-CN" altLang="en-US" sz="208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1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err="1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UpdateEdge</a:t>
            </a:r>
            <a:endParaRPr lang="en-US" altLang="zh-CN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3552" y="1988840"/>
            <a:ext cx="1525960" cy="604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Layer 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8"/>
            <a:ext cx="2844800" cy="365125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040F5C7-BF31-4DA5-BA9D-A8BA4F5CA811}"/>
              </a:ext>
            </a:extLst>
          </p:cNvPr>
          <p:cNvCxnSpPr>
            <a:cxnSpLocks/>
          </p:cNvCxnSpPr>
          <p:nvPr/>
        </p:nvCxnSpPr>
        <p:spPr>
          <a:xfrm>
            <a:off x="1991544" y="3429000"/>
            <a:ext cx="6624736" cy="0"/>
          </a:xfrm>
          <a:prstGeom prst="line">
            <a:avLst/>
          </a:prstGeom>
          <a:ln w="57150">
            <a:solidFill>
              <a:srgbClr val="C050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内容占位符 7">
            <a:extLst>
              <a:ext uri="{FF2B5EF4-FFF2-40B4-BE49-F238E27FC236}">
                <a16:creationId xmlns:a16="http://schemas.microsoft.com/office/drawing/2014/main" id="{6B1B9A06-E373-452B-BEB9-FB310B0403FE}"/>
              </a:ext>
            </a:extLst>
          </p:cNvPr>
          <p:cNvSpPr txBox="1">
            <a:spLocks/>
          </p:cNvSpPr>
          <p:nvPr/>
        </p:nvSpPr>
        <p:spPr>
          <a:xfrm>
            <a:off x="2063552" y="3985691"/>
            <a:ext cx="1525960" cy="60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Layer 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85862DA5-6E03-4A9D-9E87-A7DA5B666B1E}"/>
              </a:ext>
            </a:extLst>
          </p:cNvPr>
          <p:cNvSpPr/>
          <p:nvPr/>
        </p:nvSpPr>
        <p:spPr>
          <a:xfrm>
            <a:off x="4194697" y="1966415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内容占位符 7">
            <a:extLst>
              <a:ext uri="{FF2B5EF4-FFF2-40B4-BE49-F238E27FC236}">
                <a16:creationId xmlns:a16="http://schemas.microsoft.com/office/drawing/2014/main" id="{D754F26B-99E3-4206-91C6-81CE346A779F}"/>
              </a:ext>
            </a:extLst>
          </p:cNvPr>
          <p:cNvSpPr txBox="1">
            <a:spLocks/>
          </p:cNvSpPr>
          <p:nvPr/>
        </p:nvSpPr>
        <p:spPr>
          <a:xfrm>
            <a:off x="4367808" y="2068080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804902D-9182-4296-8756-A09D4165CE2C}"/>
              </a:ext>
            </a:extLst>
          </p:cNvPr>
          <p:cNvSpPr/>
          <p:nvPr/>
        </p:nvSpPr>
        <p:spPr>
          <a:xfrm>
            <a:off x="7104112" y="1988840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内容占位符 7">
            <a:extLst>
              <a:ext uri="{FF2B5EF4-FFF2-40B4-BE49-F238E27FC236}">
                <a16:creationId xmlns:a16="http://schemas.microsoft.com/office/drawing/2014/main" id="{7272493C-42C6-4AB5-8ACC-A8A2C23725C7}"/>
              </a:ext>
            </a:extLst>
          </p:cNvPr>
          <p:cNvSpPr txBox="1">
            <a:spLocks/>
          </p:cNvSpPr>
          <p:nvPr/>
        </p:nvSpPr>
        <p:spPr>
          <a:xfrm>
            <a:off x="7277223" y="2090505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C7F49AA3-2251-4A0A-B16F-386AAC52D84F}"/>
              </a:ext>
            </a:extLst>
          </p:cNvPr>
          <p:cNvCxnSpPr>
            <a:cxnSpLocks/>
            <a:stCxn id="12" idx="6"/>
            <a:endCxn id="14" idx="2"/>
          </p:cNvCxnSpPr>
          <p:nvPr/>
        </p:nvCxnSpPr>
        <p:spPr>
          <a:xfrm>
            <a:off x="4972967" y="2336129"/>
            <a:ext cx="2131145" cy="22425"/>
          </a:xfrm>
          <a:prstGeom prst="straightConnector1">
            <a:avLst/>
          </a:prstGeom>
          <a:ln w="38100"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F9FD3649-9979-49AC-A66F-AD95CEEAD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57" y="1818945"/>
            <a:ext cx="500133" cy="103436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BCEA3D5-4850-4F3A-AC1A-9320E1A66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068" y="4210167"/>
            <a:ext cx="558722" cy="1094164"/>
          </a:xfrm>
          <a:prstGeom prst="rect">
            <a:avLst/>
          </a:prstGeom>
        </p:spPr>
      </p:pic>
      <p:sp>
        <p:nvSpPr>
          <p:cNvPr id="22" name="椭圆 21">
            <a:extLst>
              <a:ext uri="{FF2B5EF4-FFF2-40B4-BE49-F238E27FC236}">
                <a16:creationId xmlns:a16="http://schemas.microsoft.com/office/drawing/2014/main" id="{508E3672-79F5-4DAB-8978-E90F31471257}"/>
              </a:ext>
            </a:extLst>
          </p:cNvPr>
          <p:cNvSpPr/>
          <p:nvPr/>
        </p:nvSpPr>
        <p:spPr>
          <a:xfrm>
            <a:off x="4194697" y="4387535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内容占位符 7">
            <a:extLst>
              <a:ext uri="{FF2B5EF4-FFF2-40B4-BE49-F238E27FC236}">
                <a16:creationId xmlns:a16="http://schemas.microsoft.com/office/drawing/2014/main" id="{95889D0D-1CFA-4088-87A8-B34DD4E802D6}"/>
              </a:ext>
            </a:extLst>
          </p:cNvPr>
          <p:cNvSpPr txBox="1">
            <a:spLocks/>
          </p:cNvSpPr>
          <p:nvPr/>
        </p:nvSpPr>
        <p:spPr>
          <a:xfrm>
            <a:off x="4367808" y="4489200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1D88367-F58B-40B3-BA07-9210FA64317C}"/>
              </a:ext>
            </a:extLst>
          </p:cNvPr>
          <p:cNvSpPr/>
          <p:nvPr/>
        </p:nvSpPr>
        <p:spPr>
          <a:xfrm>
            <a:off x="7104112" y="4409960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内容占位符 7">
            <a:extLst>
              <a:ext uri="{FF2B5EF4-FFF2-40B4-BE49-F238E27FC236}">
                <a16:creationId xmlns:a16="http://schemas.microsoft.com/office/drawing/2014/main" id="{B33CDE6B-B8D0-487B-A3E5-859FD9A4CBBB}"/>
              </a:ext>
            </a:extLst>
          </p:cNvPr>
          <p:cNvSpPr txBox="1">
            <a:spLocks/>
          </p:cNvSpPr>
          <p:nvPr/>
        </p:nvSpPr>
        <p:spPr>
          <a:xfrm>
            <a:off x="7277223" y="4511625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857057B1-7251-4001-83FB-DF600F66C2F2}"/>
              </a:ext>
            </a:extLst>
          </p:cNvPr>
          <p:cNvCxnSpPr>
            <a:cxnSpLocks/>
            <a:stCxn id="22" idx="6"/>
            <a:endCxn id="24" idx="2"/>
          </p:cNvCxnSpPr>
          <p:nvPr/>
        </p:nvCxnSpPr>
        <p:spPr>
          <a:xfrm>
            <a:off x="4972967" y="4757249"/>
            <a:ext cx="2131145" cy="22425"/>
          </a:xfrm>
          <a:prstGeom prst="straightConnector1">
            <a:avLst/>
          </a:prstGeom>
          <a:ln w="38100"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2959D6E5-A674-426D-B9F9-14619D7D6A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5516" y="2100752"/>
            <a:ext cx="508693" cy="1129050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7F409FB-D2BD-40DF-8569-ED4C7D991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2291" y="2090505"/>
            <a:ext cx="616520" cy="1109735"/>
          </a:xfrm>
          <a:prstGeom prst="rect">
            <a:avLst/>
          </a:prstGeom>
        </p:spPr>
      </p:pic>
      <p:sp>
        <p:nvSpPr>
          <p:cNvPr id="30" name="内容占位符 7">
            <a:extLst>
              <a:ext uri="{FF2B5EF4-FFF2-40B4-BE49-F238E27FC236}">
                <a16:creationId xmlns:a16="http://schemas.microsoft.com/office/drawing/2014/main" id="{EEAE8E08-0D2B-464D-9E00-1367F3E14847}"/>
              </a:ext>
            </a:extLst>
          </p:cNvPr>
          <p:cNvSpPr txBox="1">
            <a:spLocks/>
          </p:cNvSpPr>
          <p:nvPr/>
        </p:nvSpPr>
        <p:spPr>
          <a:xfrm>
            <a:off x="10056440" y="1742682"/>
            <a:ext cx="1800200" cy="73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Gather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内容占位符 7">
            <a:extLst>
              <a:ext uri="{FF2B5EF4-FFF2-40B4-BE49-F238E27FC236}">
                <a16:creationId xmlns:a16="http://schemas.microsoft.com/office/drawing/2014/main" id="{D2D0BF91-0696-41DF-BCC4-28F3112058E9}"/>
              </a:ext>
            </a:extLst>
          </p:cNvPr>
          <p:cNvSpPr txBox="1">
            <a:spLocks/>
          </p:cNvSpPr>
          <p:nvPr/>
        </p:nvSpPr>
        <p:spPr>
          <a:xfrm>
            <a:off x="9955324" y="2755491"/>
            <a:ext cx="2045332" cy="817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Compute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内容占位符 7">
            <a:extLst>
              <a:ext uri="{FF2B5EF4-FFF2-40B4-BE49-F238E27FC236}">
                <a16:creationId xmlns:a16="http://schemas.microsoft.com/office/drawing/2014/main" id="{F5C434E8-5F70-4553-A056-1417C5074EFD}"/>
              </a:ext>
            </a:extLst>
          </p:cNvPr>
          <p:cNvSpPr txBox="1">
            <a:spLocks/>
          </p:cNvSpPr>
          <p:nvPr/>
        </p:nvSpPr>
        <p:spPr>
          <a:xfrm>
            <a:off x="10056440" y="3825508"/>
            <a:ext cx="1800200" cy="764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Sync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337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1.48148E-6 L 0.04583 -0.2743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-137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59259E-6 L -0.14244 -0.0446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22" y="-224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-0.20247 0.3152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1576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080530"/>
          </a:xfrm>
        </p:spPr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Pull for vertex A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 dirty="0"/>
          </a:p>
        </p:txBody>
      </p:sp>
      <p:sp>
        <p:nvSpPr>
          <p:cNvPr id="9" name="内容占位符 7">
            <a:extLst>
              <a:ext uri="{FF2B5EF4-FFF2-40B4-BE49-F238E27FC236}">
                <a16:creationId xmlns:a16="http://schemas.microsoft.com/office/drawing/2014/main" id="{9CB7CB8F-E057-4B61-A96C-2BF02FE6C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6677" y="1956863"/>
            <a:ext cx="1525960" cy="6046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Node 1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893D391-E5E3-4159-925B-41AB45B6F562}"/>
              </a:ext>
            </a:extLst>
          </p:cNvPr>
          <p:cNvCxnSpPr>
            <a:cxnSpLocks/>
          </p:cNvCxnSpPr>
          <p:nvPr/>
        </p:nvCxnSpPr>
        <p:spPr>
          <a:xfrm flipV="1">
            <a:off x="6096000" y="1302986"/>
            <a:ext cx="0" cy="4634840"/>
          </a:xfrm>
          <a:prstGeom prst="line">
            <a:avLst/>
          </a:prstGeom>
          <a:ln w="57150">
            <a:solidFill>
              <a:srgbClr val="C0504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>
            <a:extLst>
              <a:ext uri="{FF2B5EF4-FFF2-40B4-BE49-F238E27FC236}">
                <a16:creationId xmlns:a16="http://schemas.microsoft.com/office/drawing/2014/main" id="{D1A70476-D4D5-4CEB-8791-08AA6636D231}"/>
              </a:ext>
            </a:extLst>
          </p:cNvPr>
          <p:cNvSpPr txBox="1">
            <a:spLocks/>
          </p:cNvSpPr>
          <p:nvPr/>
        </p:nvSpPr>
        <p:spPr>
          <a:xfrm>
            <a:off x="8076220" y="1956862"/>
            <a:ext cx="1525960" cy="604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Node 2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F373B72-FA56-469A-81A4-550754F5ECD6}"/>
              </a:ext>
            </a:extLst>
          </p:cNvPr>
          <p:cNvSpPr/>
          <p:nvPr/>
        </p:nvSpPr>
        <p:spPr>
          <a:xfrm>
            <a:off x="1117200" y="3082698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内容占位符 7">
            <a:extLst>
              <a:ext uri="{FF2B5EF4-FFF2-40B4-BE49-F238E27FC236}">
                <a16:creationId xmlns:a16="http://schemas.microsoft.com/office/drawing/2014/main" id="{4EC56D55-4477-420E-868E-FF97C3E09657}"/>
              </a:ext>
            </a:extLst>
          </p:cNvPr>
          <p:cNvSpPr txBox="1">
            <a:spLocks/>
          </p:cNvSpPr>
          <p:nvPr/>
        </p:nvSpPr>
        <p:spPr>
          <a:xfrm>
            <a:off x="1290311" y="3184363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F32B10E1-8BDE-4536-A8D8-85CD5941BBA7}"/>
              </a:ext>
            </a:extLst>
          </p:cNvPr>
          <p:cNvSpPr/>
          <p:nvPr/>
        </p:nvSpPr>
        <p:spPr>
          <a:xfrm>
            <a:off x="4026615" y="3105123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内容占位符 7">
            <a:extLst>
              <a:ext uri="{FF2B5EF4-FFF2-40B4-BE49-F238E27FC236}">
                <a16:creationId xmlns:a16="http://schemas.microsoft.com/office/drawing/2014/main" id="{1E873ABD-00E1-4B53-8B9A-92DB9831513B}"/>
              </a:ext>
            </a:extLst>
          </p:cNvPr>
          <p:cNvSpPr txBox="1">
            <a:spLocks/>
          </p:cNvSpPr>
          <p:nvPr/>
        </p:nvSpPr>
        <p:spPr>
          <a:xfrm>
            <a:off x="4199726" y="3206788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9334F63-0C9F-4499-9FB4-1FA244DE0332}"/>
              </a:ext>
            </a:extLst>
          </p:cNvPr>
          <p:cNvCxnSpPr>
            <a:cxnSpLocks/>
            <a:stCxn id="12" idx="6"/>
            <a:endCxn id="14" idx="2"/>
          </p:cNvCxnSpPr>
          <p:nvPr/>
        </p:nvCxnSpPr>
        <p:spPr>
          <a:xfrm>
            <a:off x="1895470" y="3452412"/>
            <a:ext cx="2131145" cy="22425"/>
          </a:xfrm>
          <a:prstGeom prst="straightConnector1">
            <a:avLst/>
          </a:prstGeom>
          <a:ln w="38100"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>
            <a:extLst>
              <a:ext uri="{FF2B5EF4-FFF2-40B4-BE49-F238E27FC236}">
                <a16:creationId xmlns:a16="http://schemas.microsoft.com/office/drawing/2014/main" id="{E38C33F2-5E94-4A5D-93ED-749D50A2EBE9}"/>
              </a:ext>
            </a:extLst>
          </p:cNvPr>
          <p:cNvSpPr/>
          <p:nvPr/>
        </p:nvSpPr>
        <p:spPr>
          <a:xfrm>
            <a:off x="7080052" y="3229422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内容占位符 7">
            <a:extLst>
              <a:ext uri="{FF2B5EF4-FFF2-40B4-BE49-F238E27FC236}">
                <a16:creationId xmlns:a16="http://schemas.microsoft.com/office/drawing/2014/main" id="{F826A3CA-23D7-4F1E-AE54-2F50DFAD3717}"/>
              </a:ext>
            </a:extLst>
          </p:cNvPr>
          <p:cNvSpPr txBox="1">
            <a:spLocks/>
          </p:cNvSpPr>
          <p:nvPr/>
        </p:nvSpPr>
        <p:spPr>
          <a:xfrm>
            <a:off x="7253163" y="3331087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C3438A3-F754-445E-859B-E4043AB4EDCA}"/>
              </a:ext>
            </a:extLst>
          </p:cNvPr>
          <p:cNvSpPr/>
          <p:nvPr/>
        </p:nvSpPr>
        <p:spPr>
          <a:xfrm>
            <a:off x="9989467" y="3251847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内容占位符 7">
            <a:extLst>
              <a:ext uri="{FF2B5EF4-FFF2-40B4-BE49-F238E27FC236}">
                <a16:creationId xmlns:a16="http://schemas.microsoft.com/office/drawing/2014/main" id="{67EF0FEA-3B19-4771-988C-8919C91FBBE9}"/>
              </a:ext>
            </a:extLst>
          </p:cNvPr>
          <p:cNvSpPr txBox="1">
            <a:spLocks/>
          </p:cNvSpPr>
          <p:nvPr/>
        </p:nvSpPr>
        <p:spPr>
          <a:xfrm>
            <a:off x="10162578" y="3353512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432CE06B-51D3-4AE2-91EC-5F945EF08CF7}"/>
              </a:ext>
            </a:extLst>
          </p:cNvPr>
          <p:cNvCxnSpPr>
            <a:cxnSpLocks/>
            <a:stCxn id="19" idx="6"/>
            <a:endCxn id="21" idx="2"/>
          </p:cNvCxnSpPr>
          <p:nvPr/>
        </p:nvCxnSpPr>
        <p:spPr>
          <a:xfrm>
            <a:off x="7858322" y="3599136"/>
            <a:ext cx="2131145" cy="22425"/>
          </a:xfrm>
          <a:prstGeom prst="straightConnector1">
            <a:avLst/>
          </a:prstGeom>
          <a:ln w="38100"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内容占位符 7">
            <a:extLst>
              <a:ext uri="{FF2B5EF4-FFF2-40B4-BE49-F238E27FC236}">
                <a16:creationId xmlns:a16="http://schemas.microsoft.com/office/drawing/2014/main" id="{5DD85406-11A3-4DFF-9B8A-514F56C25CE6}"/>
              </a:ext>
            </a:extLst>
          </p:cNvPr>
          <p:cNvSpPr txBox="1">
            <a:spLocks/>
          </p:cNvSpPr>
          <p:nvPr/>
        </p:nvSpPr>
        <p:spPr>
          <a:xfrm>
            <a:off x="10160000" y="370221"/>
            <a:ext cx="1800200" cy="73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Gather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内容占位符 7">
            <a:extLst>
              <a:ext uri="{FF2B5EF4-FFF2-40B4-BE49-F238E27FC236}">
                <a16:creationId xmlns:a16="http://schemas.microsoft.com/office/drawing/2014/main" id="{2B073F40-C6ED-4302-889D-955F5C7DD31F}"/>
              </a:ext>
            </a:extLst>
          </p:cNvPr>
          <p:cNvSpPr txBox="1">
            <a:spLocks/>
          </p:cNvSpPr>
          <p:nvPr/>
        </p:nvSpPr>
        <p:spPr>
          <a:xfrm>
            <a:off x="9941841" y="1406713"/>
            <a:ext cx="2045332" cy="817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Local Sum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内容占位符 7">
            <a:extLst>
              <a:ext uri="{FF2B5EF4-FFF2-40B4-BE49-F238E27FC236}">
                <a16:creationId xmlns:a16="http://schemas.microsoft.com/office/drawing/2014/main" id="{6DE50B57-B6EC-426F-9FF1-0A1958F2AAAF}"/>
              </a:ext>
            </a:extLst>
          </p:cNvPr>
          <p:cNvSpPr txBox="1">
            <a:spLocks/>
          </p:cNvSpPr>
          <p:nvPr/>
        </p:nvSpPr>
        <p:spPr>
          <a:xfrm>
            <a:off x="10391800" y="2464580"/>
            <a:ext cx="1800200" cy="7648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Sync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6357608-6401-455A-ACD4-B2CB43F9E8F4}"/>
              </a:ext>
            </a:extLst>
          </p:cNvPr>
          <p:cNvSpPr/>
          <p:nvPr/>
        </p:nvSpPr>
        <p:spPr>
          <a:xfrm>
            <a:off x="3042563" y="4673944"/>
            <a:ext cx="778270" cy="739428"/>
          </a:xfrm>
          <a:prstGeom prst="ellipse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内容占位符 7">
            <a:extLst>
              <a:ext uri="{FF2B5EF4-FFF2-40B4-BE49-F238E27FC236}">
                <a16:creationId xmlns:a16="http://schemas.microsoft.com/office/drawing/2014/main" id="{4FCCB137-5F70-4647-B006-D5AEF1843CE1}"/>
              </a:ext>
            </a:extLst>
          </p:cNvPr>
          <p:cNvSpPr txBox="1">
            <a:spLocks/>
          </p:cNvSpPr>
          <p:nvPr/>
        </p:nvSpPr>
        <p:spPr>
          <a:xfrm>
            <a:off x="3215674" y="4775609"/>
            <a:ext cx="432048" cy="53609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3AD0CB7-DA7D-479C-A359-AC151FB38FC2}"/>
              </a:ext>
            </a:extLst>
          </p:cNvPr>
          <p:cNvCxnSpPr>
            <a:cxnSpLocks/>
            <a:stCxn id="12" idx="5"/>
            <a:endCxn id="32" idx="2"/>
          </p:cNvCxnSpPr>
          <p:nvPr/>
        </p:nvCxnSpPr>
        <p:spPr>
          <a:xfrm>
            <a:off x="1781495" y="3713839"/>
            <a:ext cx="1261068" cy="1329819"/>
          </a:xfrm>
          <a:prstGeom prst="straightConnector1">
            <a:avLst/>
          </a:prstGeom>
          <a:ln w="38100">
            <a:solidFill>
              <a:srgbClr val="C0504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内容占位符 7">
            <a:extLst>
              <a:ext uri="{FF2B5EF4-FFF2-40B4-BE49-F238E27FC236}">
                <a16:creationId xmlns:a16="http://schemas.microsoft.com/office/drawing/2014/main" id="{B48B9D29-6BB3-46CC-96C7-4BC24D4098A1}"/>
              </a:ext>
            </a:extLst>
          </p:cNvPr>
          <p:cNvSpPr txBox="1">
            <a:spLocks/>
          </p:cNvSpPr>
          <p:nvPr/>
        </p:nvSpPr>
        <p:spPr>
          <a:xfrm>
            <a:off x="4026615" y="6099546"/>
            <a:ext cx="4085286" cy="8559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 nodes in same layer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内容占位符 7">
            <a:extLst>
              <a:ext uri="{FF2B5EF4-FFF2-40B4-BE49-F238E27FC236}">
                <a16:creationId xmlns:a16="http://schemas.microsoft.com/office/drawing/2014/main" id="{DC6869AD-D3D1-4AF6-BCA8-C7B5BFF336FB}"/>
              </a:ext>
            </a:extLst>
          </p:cNvPr>
          <p:cNvSpPr txBox="1">
            <a:spLocks/>
          </p:cNvSpPr>
          <p:nvPr/>
        </p:nvSpPr>
        <p:spPr>
          <a:xfrm>
            <a:off x="9941841" y="4585555"/>
            <a:ext cx="2137065" cy="64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Final Sum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内容占位符 7">
            <a:extLst>
              <a:ext uri="{FF2B5EF4-FFF2-40B4-BE49-F238E27FC236}">
                <a16:creationId xmlns:a16="http://schemas.microsoft.com/office/drawing/2014/main" id="{14DA773B-257A-4D3E-996B-AB79AED97872}"/>
              </a:ext>
            </a:extLst>
          </p:cNvPr>
          <p:cNvSpPr txBox="1">
            <a:spLocks/>
          </p:cNvSpPr>
          <p:nvPr/>
        </p:nvSpPr>
        <p:spPr>
          <a:xfrm>
            <a:off x="8839200" y="5518239"/>
            <a:ext cx="3357146" cy="739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Apply and scatter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B41ECF82-7CEA-450C-9D9B-EB96D1A407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408" y="3099683"/>
            <a:ext cx="528838" cy="1093733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45984C05-1903-423F-8F90-74D8AC4B9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370" y="4647788"/>
            <a:ext cx="493031" cy="1031927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DDC230DC-288F-499A-8DAC-9C5A642947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989" y="2982807"/>
            <a:ext cx="522454" cy="1080530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8FE2BA23-E0C2-45A9-94AC-0474BDD06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047" y="3054835"/>
            <a:ext cx="500133" cy="103436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17B1429A-D66D-48BF-8C2E-7078EB337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4072" y="2784220"/>
            <a:ext cx="492781" cy="1093733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:a16="http://schemas.microsoft.com/office/drawing/2014/main" id="{1DD3818C-5B0A-4DC6-AE4C-CF9929F99F10}"/>
              </a:ext>
            </a:extLst>
          </p:cNvPr>
          <p:cNvSpPr/>
          <p:nvPr/>
        </p:nvSpPr>
        <p:spPr>
          <a:xfrm>
            <a:off x="218588" y="1938362"/>
            <a:ext cx="1827346" cy="3169419"/>
          </a:xfrm>
          <a:prstGeom prst="ellipse">
            <a:avLst/>
          </a:prstGeom>
          <a:noFill/>
          <a:ln w="3810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66770149-42CC-4599-930F-12B8110318AA}"/>
              </a:ext>
            </a:extLst>
          </p:cNvPr>
          <p:cNvSpPr/>
          <p:nvPr/>
        </p:nvSpPr>
        <p:spPr>
          <a:xfrm>
            <a:off x="6226473" y="1787462"/>
            <a:ext cx="1608843" cy="2534746"/>
          </a:xfrm>
          <a:prstGeom prst="ellipse">
            <a:avLst/>
          </a:prstGeom>
          <a:noFill/>
          <a:ln w="38100">
            <a:solidFill>
              <a:schemeClr val="tx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7C5F6DD6-6FB9-41C9-A922-06D05F0D0D45}"/>
              </a:ext>
            </a:extLst>
          </p:cNvPr>
          <p:cNvCxnSpPr>
            <a:cxnSpLocks/>
          </p:cNvCxnSpPr>
          <p:nvPr/>
        </p:nvCxnSpPr>
        <p:spPr>
          <a:xfrm flipH="1">
            <a:off x="2045935" y="2450098"/>
            <a:ext cx="4157532" cy="458713"/>
          </a:xfrm>
          <a:prstGeom prst="straightConnector1">
            <a:avLst/>
          </a:prstGeom>
          <a:ln w="38100">
            <a:solidFill>
              <a:schemeClr val="tx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278795F1-482E-476E-A55E-16B5009A88E6}"/>
              </a:ext>
            </a:extLst>
          </p:cNvPr>
          <p:cNvSpPr/>
          <p:nvPr/>
        </p:nvSpPr>
        <p:spPr>
          <a:xfrm>
            <a:off x="160016" y="2903154"/>
            <a:ext cx="840026" cy="109851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504D"/>
                </a:solidFill>
              </a:rPr>
              <a:t>New</a:t>
            </a:r>
          </a:p>
          <a:p>
            <a:pPr algn="ctr"/>
            <a:r>
              <a:rPr lang="en-US" altLang="zh-CN" dirty="0">
                <a:solidFill>
                  <a:srgbClr val="C0504D"/>
                </a:solidFill>
              </a:rPr>
              <a:t>Value</a:t>
            </a:r>
            <a:endParaRPr lang="zh-CN" altLang="en-US" dirty="0">
              <a:solidFill>
                <a:srgbClr val="C0504D"/>
              </a:solidFill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F52F7CE9-7584-45D1-A40B-A91C4D24F2FB}"/>
              </a:ext>
            </a:extLst>
          </p:cNvPr>
          <p:cNvSpPr/>
          <p:nvPr/>
        </p:nvSpPr>
        <p:spPr>
          <a:xfrm>
            <a:off x="163639" y="2892759"/>
            <a:ext cx="840026" cy="1098516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C0504D"/>
                </a:solidFill>
              </a:rPr>
              <a:t>New</a:t>
            </a:r>
          </a:p>
          <a:p>
            <a:pPr algn="ctr"/>
            <a:r>
              <a:rPr lang="en-US" altLang="zh-CN" dirty="0">
                <a:solidFill>
                  <a:srgbClr val="C0504D"/>
                </a:solidFill>
              </a:rPr>
              <a:t>Value</a:t>
            </a:r>
            <a:endParaRPr lang="zh-CN" altLang="en-US" dirty="0">
              <a:solidFill>
                <a:srgbClr val="C050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66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L -0.33633 -0.1120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-560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25182 -0.116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91" y="-58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-0.33503 -0.1442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58" y="-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22222E-6 L 0.49388 0.0180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88" y="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7" grpId="0"/>
      <p:bldP spid="38" grpId="0"/>
      <p:bldP spid="44" grpId="0" animBg="1"/>
      <p:bldP spid="44" grpId="1" animBg="1"/>
      <p:bldP spid="45" grpId="0" animBg="1"/>
      <p:bldP spid="45" grpId="1" animBg="1"/>
      <p:bldP spid="53" grpId="0" animBg="1"/>
      <p:bldP spid="53" grpId="1" animBg="1"/>
      <p:bldP spid="5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BECCDE-778D-4BE0-8D60-E96E47828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0553C5E-A4EC-4107-BB86-1B879D4A3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574FC53-2836-4610-BF7D-131BE4903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6" name="内容占位符 7">
            <a:extLst>
              <a:ext uri="{FF2B5EF4-FFF2-40B4-BE49-F238E27FC236}">
                <a16:creationId xmlns:a16="http://schemas.microsoft.com/office/drawing/2014/main" id="{EB008E2B-F51B-43F3-826D-EEB1DC561305}"/>
              </a:ext>
            </a:extLst>
          </p:cNvPr>
          <p:cNvSpPr txBox="1">
            <a:spLocks/>
          </p:cNvSpPr>
          <p:nvPr/>
        </p:nvSpPr>
        <p:spPr>
          <a:xfrm>
            <a:off x="609600" y="1700808"/>
            <a:ext cx="9950896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411458" indent="-411458" algn="l" defTabSz="1097225" rtl="0" eaLnBrk="1" latinLnBrk="0" hangingPunct="1">
              <a:lnSpc>
                <a:spcPct val="120000"/>
              </a:lnSpc>
              <a:spcBef>
                <a:spcPts val="1440"/>
              </a:spcBef>
              <a:buFont typeface="Arial" pitchFamily="34" charset="0"/>
              <a:buChar char="•"/>
              <a:defRPr sz="312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891497" indent="-342882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88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371532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920144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468756" indent="-274306" algn="l" defTabSz="1097225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216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3017369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5981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595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206" indent="-274306" algn="l" defTabSz="109722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Setup</a:t>
            </a:r>
          </a:p>
          <a:p>
            <a:pPr lvl="1"/>
            <a:r>
              <a:rPr lang="en-US" altLang="zh-CN" sz="29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nodes with </a:t>
            </a:r>
            <a:r>
              <a:rPr lang="pt-BR" altLang="zh-CN" sz="29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Intel(R) Xeon(R) CPU E5-2650</a:t>
            </a:r>
          </a:p>
          <a:p>
            <a:pPr lvl="1"/>
            <a:r>
              <a:rPr lang="en-GB" altLang="zh-CN" sz="2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1Gb Ethernet</a:t>
            </a:r>
          </a:p>
          <a:p>
            <a:pPr lvl="1"/>
            <a:r>
              <a:rPr lang="en-GB" altLang="zh-CN" sz="2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 cores running at 2.20 GHz</a:t>
            </a:r>
          </a:p>
          <a:p>
            <a:pPr lvl="1"/>
            <a:r>
              <a:rPr lang="en-US" altLang="zh-CN" sz="2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 * 8 = 32 workers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Dataset</a:t>
            </a:r>
          </a:p>
          <a:p>
            <a:pPr lvl="1"/>
            <a:r>
              <a:rPr lang="en-US" altLang="zh-CN" sz="296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MovieLens</a:t>
            </a:r>
            <a:endParaRPr lang="en-US" altLang="zh-CN" sz="2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96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 edges, 80K vertices</a:t>
            </a:r>
          </a:p>
          <a:p>
            <a:pPr lvl="1"/>
            <a:endParaRPr lang="en-US" altLang="zh-CN" sz="2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9122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53C9FF-1ED4-4D7A-A54E-23E4B9231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DA865C8-A133-4FFB-9D87-7C7E66BFA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9B232B-1125-436E-988F-3958705F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820952E9-6B9B-4177-A4DA-F9FF2C5471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3213362"/>
              </p:ext>
            </p:extLst>
          </p:nvPr>
        </p:nvGraphicFramePr>
        <p:xfrm>
          <a:off x="1127448" y="1355169"/>
          <a:ext cx="9937104" cy="5228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7235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36318A9F-5DD0-480F-9B61-EB045049D1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216105"/>
              </p:ext>
            </p:extLst>
          </p:nvPr>
        </p:nvGraphicFramePr>
        <p:xfrm>
          <a:off x="1199456" y="1036089"/>
          <a:ext cx="9424166" cy="5502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C524CA8-CB30-41BD-8AC4-824B8EE70906}"/>
              </a:ext>
            </a:extLst>
          </p:cNvPr>
          <p:cNvCxnSpPr>
            <a:cxnSpLocks/>
          </p:cNvCxnSpPr>
          <p:nvPr/>
        </p:nvCxnSpPr>
        <p:spPr>
          <a:xfrm>
            <a:off x="5231904" y="2708920"/>
            <a:ext cx="504056" cy="1800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680FA4A-41DD-4DF6-846C-7CDFC4CDE4BE}"/>
              </a:ext>
            </a:extLst>
          </p:cNvPr>
          <p:cNvSpPr txBox="1"/>
          <p:nvPr/>
        </p:nvSpPr>
        <p:spPr>
          <a:xfrm>
            <a:off x="4131799" y="2005030"/>
            <a:ext cx="2704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/>
              <a:t>Best: 4 layers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998496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Evaluation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8CA0ED7F-EA7A-4E37-AA65-42D3AD8482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318710"/>
              </p:ext>
            </p:extLst>
          </p:nvPr>
        </p:nvGraphicFramePr>
        <p:xfrm>
          <a:off x="609600" y="1196752"/>
          <a:ext cx="10369152" cy="5366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90A67E74-573A-469E-89AC-98C9956F8233}"/>
              </a:ext>
            </a:extLst>
          </p:cNvPr>
          <p:cNvCxnSpPr>
            <a:cxnSpLocks/>
          </p:cNvCxnSpPr>
          <p:nvPr/>
        </p:nvCxnSpPr>
        <p:spPr>
          <a:xfrm>
            <a:off x="5231904" y="2708920"/>
            <a:ext cx="432048" cy="129614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2809104-C858-40EF-BCEA-F0E9E96AD44A}"/>
              </a:ext>
            </a:extLst>
          </p:cNvPr>
          <p:cNvSpPr txBox="1"/>
          <p:nvPr/>
        </p:nvSpPr>
        <p:spPr>
          <a:xfrm>
            <a:off x="4131799" y="2005030"/>
            <a:ext cx="2704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Best: 4 layers</a:t>
            </a:r>
            <a:endParaRPr lang="zh-CN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53659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851B018B-7618-4703-97DC-0DA771EFD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Demo Summary</a:t>
            </a:r>
            <a:endParaRPr lang="zh-CN" altLang="en-US" b="1" dirty="0">
              <a:solidFill>
                <a:srgbClr val="C050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8D6392BC-E71F-4825-85F9-C5CEF000A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9950896" cy="4525963"/>
          </a:xfrm>
        </p:spPr>
        <p:txBody>
          <a:bodyPr>
            <a:norm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Demo for all Cube contributions</a:t>
            </a:r>
          </a:p>
          <a:p>
            <a:pPr lvl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Include 3D partition and UPPS program model</a:t>
            </a:r>
          </a:p>
          <a:p>
            <a:pPr lvl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Total </a:t>
            </a:r>
            <a:r>
              <a:rPr lang="en-US" altLang="zh-CN" sz="240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2111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C++ / </a:t>
            </a:r>
            <a:r>
              <a:rPr lang="en-US" altLang="zh-CN" sz="2400" dirty="0">
                <a:solidFill>
                  <a:srgbClr val="C050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107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LOC Python</a:t>
            </a:r>
          </a:p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Open Source at</a:t>
            </a:r>
          </a:p>
          <a:p>
            <a:pPr lvl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https://github.com/Betterxuys/cube_demo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(coming soon)</a:t>
            </a:r>
          </a:p>
          <a:p>
            <a:pPr lvl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https://ipads.se.sjtu.edu.cn:1312/mingcongh/cube_demo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0380BC-50EE-4B67-A4C0-01DE10C14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2DCA8B-8357-428B-9487-DEF072F22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6584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FE6EB2D-6630-E845-B794-96790BE79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4"/>
            <a:ext cx="11521280" cy="576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E545900-7D3D-274A-A754-2088099AF4D6}"/>
              </a:ext>
            </a:extLst>
          </p:cNvPr>
          <p:cNvSpPr/>
          <p:nvPr/>
        </p:nvSpPr>
        <p:spPr>
          <a:xfrm>
            <a:off x="1487488" y="2364405"/>
            <a:ext cx="399349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5400" dirty="0"/>
              <a:t>Thanks</a:t>
            </a:r>
          </a:p>
          <a:p>
            <a:r>
              <a:rPr lang="en-US" altLang="zh-CN" sz="5400" dirty="0"/>
              <a:t>And </a:t>
            </a:r>
          </a:p>
          <a:p>
            <a:r>
              <a:rPr lang="en-US" altLang="zh-CN" sz="5400" dirty="0"/>
              <a:t>Questions?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1C66A3-D239-4BD8-8280-C1149A0BA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016" y="1261159"/>
            <a:ext cx="4791816" cy="479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770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252</TotalTime>
  <Words>1377</Words>
  <Application>Microsoft Office PowerPoint</Application>
  <PresentationFormat>宽屏</PresentationFormat>
  <Paragraphs>335</Paragraphs>
  <Slides>48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8" baseType="lpstr">
      <vt:lpstr>DengXian</vt:lpstr>
      <vt:lpstr>宋体</vt:lpstr>
      <vt:lpstr>微软雅黑</vt:lpstr>
      <vt:lpstr>Arial</vt:lpstr>
      <vt:lpstr>Calibri</vt:lpstr>
      <vt:lpstr>Cambria Math</vt:lpstr>
      <vt:lpstr>Candara</vt:lpstr>
      <vt:lpstr>Helvetica</vt:lpstr>
      <vt:lpstr>Wingdings</vt:lpstr>
      <vt:lpstr>Office 主题​​</vt:lpstr>
      <vt:lpstr>Exploring the Hidden Dimension in Graph Processing</vt:lpstr>
      <vt:lpstr>Outline</vt:lpstr>
      <vt:lpstr>Outline</vt:lpstr>
      <vt:lpstr>Graph</vt:lpstr>
      <vt:lpstr>1D and 2D Partitioning</vt:lpstr>
      <vt:lpstr>3D Partitioning</vt:lpstr>
      <vt:lpstr>3D Partitioning</vt:lpstr>
      <vt:lpstr>Outline</vt:lpstr>
      <vt:lpstr>Data Structure</vt:lpstr>
      <vt:lpstr>UPPS</vt:lpstr>
      <vt:lpstr>UPPS</vt:lpstr>
      <vt:lpstr>Example: Collaborative Filtering</vt:lpstr>
      <vt:lpstr>Example: Collaborative Filtering by GD</vt:lpstr>
      <vt:lpstr>Example: Collaborative Filtering by GD</vt:lpstr>
      <vt:lpstr>Outline</vt:lpstr>
      <vt:lpstr>Implement: CUBE</vt:lpstr>
      <vt:lpstr>Implement: CUBE</vt:lpstr>
      <vt:lpstr>Implement: CUBE</vt:lpstr>
      <vt:lpstr>Implement: CUBE</vt:lpstr>
      <vt:lpstr>Implement: CUBE</vt:lpstr>
      <vt:lpstr>Outline</vt:lpstr>
      <vt:lpstr>Evaluation</vt:lpstr>
      <vt:lpstr>Evaluation</vt:lpstr>
      <vt:lpstr>PowerPoint 演示文稿</vt:lpstr>
      <vt:lpstr>Evaluation--Micro Benchmarks</vt:lpstr>
      <vt:lpstr>Evaluation--Real Applications</vt:lpstr>
      <vt:lpstr>Evaluation--Real Applications</vt:lpstr>
      <vt:lpstr>Evaluation--Real Applications</vt:lpstr>
      <vt:lpstr>Evaluation --Real Applications</vt:lpstr>
      <vt:lpstr>Evaluation--Real Applications</vt:lpstr>
      <vt:lpstr>Conclusion</vt:lpstr>
      <vt:lpstr>Cube Demo</vt:lpstr>
      <vt:lpstr>Demo</vt:lpstr>
      <vt:lpstr>Our Work</vt:lpstr>
      <vt:lpstr>3D Graph Partition</vt:lpstr>
      <vt:lpstr>UPPS Usage Example</vt:lpstr>
      <vt:lpstr>Gradient Descent</vt:lpstr>
      <vt:lpstr>Gradient Descent </vt:lpstr>
      <vt:lpstr>GD Iteration</vt:lpstr>
      <vt:lpstr>UPPS Implementation</vt:lpstr>
      <vt:lpstr>UpdateEdge</vt:lpstr>
      <vt:lpstr>Pull for vertex A</vt:lpstr>
      <vt:lpstr>Evaluation</vt:lpstr>
      <vt:lpstr>Evaluation</vt:lpstr>
      <vt:lpstr>Evaluation</vt:lpstr>
      <vt:lpstr>Evaluation</vt:lpstr>
      <vt:lpstr>Demo Summary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Han Mingcong</cp:lastModifiedBy>
  <cp:revision>572</cp:revision>
  <cp:lastPrinted>2016-06-13T07:55:34Z</cp:lastPrinted>
  <dcterms:created xsi:type="dcterms:W3CDTF">2017-05-20T06:53:59Z</dcterms:created>
  <dcterms:modified xsi:type="dcterms:W3CDTF">2021-05-10T05:57:01Z</dcterms:modified>
</cp:coreProperties>
</file>