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286" r:id="rId2"/>
    <p:sldId id="285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6" r:id="rId21"/>
    <p:sldId id="305" r:id="rId22"/>
    <p:sldId id="319" r:id="rId23"/>
    <p:sldId id="307" r:id="rId24"/>
    <p:sldId id="308" r:id="rId25"/>
    <p:sldId id="312" r:id="rId26"/>
    <p:sldId id="310" r:id="rId27"/>
    <p:sldId id="315" r:id="rId28"/>
    <p:sldId id="316" r:id="rId29"/>
    <p:sldId id="317" r:id="rId30"/>
    <p:sldId id="309" r:id="rId31"/>
    <p:sldId id="311" r:id="rId32"/>
    <p:sldId id="1366" r:id="rId33"/>
    <p:sldId id="320" r:id="rId34"/>
    <p:sldId id="321" r:id="rId35"/>
    <p:sldId id="323" r:id="rId36"/>
    <p:sldId id="324" r:id="rId37"/>
    <p:sldId id="325" r:id="rId38"/>
    <p:sldId id="326" r:id="rId39"/>
    <p:sldId id="327" r:id="rId40"/>
    <p:sldId id="328" r:id="rId41"/>
    <p:sldId id="329" r:id="rId42"/>
    <p:sldId id="330" r:id="rId43"/>
    <p:sldId id="331" r:id="rId44"/>
    <p:sldId id="1363" r:id="rId45"/>
    <p:sldId id="1368" r:id="rId46"/>
    <p:sldId id="1367" r:id="rId47"/>
    <p:sldId id="313" r:id="rId4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B1D8"/>
    <a:srgbClr val="3F6EAA"/>
    <a:srgbClr val="FFB55D"/>
    <a:srgbClr val="92D050"/>
    <a:srgbClr val="FFC000"/>
    <a:srgbClr val="48CB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中度样式 1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753" autoAdjust="0"/>
    <p:restoredTop sz="61708" autoAdjust="0"/>
  </p:normalViewPr>
  <p:slideViewPr>
    <p:cSldViewPr snapToGrid="0">
      <p:cViewPr varScale="1">
        <p:scale>
          <a:sx n="70" d="100"/>
          <a:sy n="70" d="100"/>
        </p:scale>
        <p:origin x="175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1496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C1FBA-CF23-45CA-A289-03E32D160964}" type="datetimeFigureOut">
              <a:rPr lang="zh-CN" altLang="en-US" smtClean="0"/>
              <a:t>2021/5/10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2B0C5-C56D-47E9-BCFE-D990A940F1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966BD8-0FC1-456F-BDC6-7D0CA8E36566}" type="datetimeFigureOut">
              <a:rPr lang="zh-CN" altLang="en-US" smtClean="0"/>
              <a:t>2021/5/10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CFC841-E2E1-4802-8701-94EA307E94B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9226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958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75607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4814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49049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31607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0144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71167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22088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42040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9776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49990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180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81767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22207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64801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197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89014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38300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0903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13309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82674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297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6331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4329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02813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6641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3036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833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0254534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67170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149420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363692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355329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90579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316585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16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99754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28950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570208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945859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33348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398463" defTabSz="914099" eaLnBrk="0" hangingPunct="0"/>
            <a:r>
              <a:rPr lang="en-US" sz="4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</a:t>
            </a:r>
            <a:endParaRPr lang="en-US" sz="4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61B0BD91-A332-4638-9D55-E1550E13BA63}" type="datetime8">
              <a:rPr lang="en-US" smtClean="0"/>
              <a:t>5/10/2021 7:23 PM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3141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844422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818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760" y="5815086"/>
            <a:ext cx="2458720" cy="65087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4149566"/>
            <a:ext cx="7886700" cy="89951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48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28650" y="5114029"/>
            <a:ext cx="7886700" cy="604299"/>
          </a:xfrm>
        </p:spPr>
        <p:txBody>
          <a:bodyPr anchor="ctr">
            <a:noAutofit/>
          </a:bodyPr>
          <a:lstStyle>
            <a:lvl1pPr algn="ctr">
              <a:defRPr lang="zh-CN" altLang="en-US" sz="2400" b="0">
                <a:solidFill>
                  <a:schemeClr val="bg1"/>
                </a:solidFill>
                <a:latin typeface="+mn-ea"/>
                <a:cs typeface="+mj-cs"/>
              </a:defRPr>
            </a:lvl1pPr>
          </a:lstStyle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/>
              <a:t>单击以编辑母版副标题样式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72" r="40" b="-12"/>
          <a:stretch>
            <a:fillRect/>
          </a:stretch>
        </p:blipFill>
        <p:spPr>
          <a:xfrm>
            <a:off x="0" y="0"/>
            <a:ext cx="9144000" cy="3899805"/>
          </a:xfrm>
          <a:prstGeom prst="rect">
            <a:avLst/>
          </a:prstGeom>
          <a:ln>
            <a:noFill/>
          </a:ln>
        </p:spPr>
      </p:pic>
      <p:cxnSp>
        <p:nvCxnSpPr>
          <p:cNvPr id="9" name="直接连接符 8"/>
          <p:cNvCxnSpPr/>
          <p:nvPr/>
        </p:nvCxnSpPr>
        <p:spPr>
          <a:xfrm>
            <a:off x="0" y="3899805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 hasCustomPrompt="1"/>
          </p:nvPr>
        </p:nvSpPr>
        <p:spPr>
          <a:xfrm>
            <a:off x="494025" y="1685678"/>
            <a:ext cx="8372163" cy="492149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 hasCustomPrompt="1"/>
          </p:nvPr>
        </p:nvSpPr>
        <p:spPr>
          <a:xfrm>
            <a:off x="494025" y="1685678"/>
            <a:ext cx="8372163" cy="492149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4025" y="975600"/>
            <a:ext cx="8372163" cy="576000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" name="灯片编号占位符 5"/>
          <p:cNvSpPr txBox="1"/>
          <p:nvPr/>
        </p:nvSpPr>
        <p:spPr>
          <a:xfrm>
            <a:off x="8697600" y="311755"/>
            <a:ext cx="3651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" spc="-6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fld id="{E1703B59-C883-4B8B-974E-AFB30A6C43A7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8250026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内页-极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 hasCustomPrompt="1"/>
          </p:nvPr>
        </p:nvSpPr>
        <p:spPr>
          <a:xfrm>
            <a:off x="494025" y="1685678"/>
            <a:ext cx="8372163" cy="492149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0" y="1"/>
            <a:ext cx="9144000" cy="668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04390"/>
            <a:ext cx="459922" cy="460086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0" y="1"/>
            <a:ext cx="9144000" cy="668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04390"/>
            <a:ext cx="459922" cy="46008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内页-极简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 hasCustomPrompt="1"/>
          </p:nvPr>
        </p:nvSpPr>
        <p:spPr>
          <a:xfrm>
            <a:off x="494025" y="1685678"/>
            <a:ext cx="8372163" cy="492149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0" y="1"/>
            <a:ext cx="9144000" cy="668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97600" y="313200"/>
            <a:ext cx="3651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zh-CN" altLang="en-US" sz="1200" spc="-60" baseline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D4CE0C3C-47D3-4455-AB34-8268314DB49D}" type="slidenum">
              <a:rPr lang="en-US" altLang="zh-CN" smtClean="0"/>
              <a:t>‹#›</a:t>
            </a:fld>
            <a:endParaRPr lang="en-US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8250026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04390"/>
            <a:ext cx="459922" cy="460086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1"/>
            <a:ext cx="9144000" cy="668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8250026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04390"/>
            <a:ext cx="459922" cy="460086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5821680"/>
            <a:ext cx="9144000" cy="1036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293" y="6100771"/>
            <a:ext cx="1958547" cy="51846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850" y="235137"/>
            <a:ext cx="6474515" cy="337358"/>
          </a:xfrm>
          <a:prstGeom prst="rect">
            <a:avLst/>
          </a:prstGeom>
        </p:spPr>
        <p:txBody>
          <a:bodyPr anchor="ctr"/>
          <a:lstStyle>
            <a:lvl1pPr>
              <a:defRPr sz="2000">
                <a:solidFill>
                  <a:schemeClr val="bg1"/>
                </a:solidFill>
                <a:effectLst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240"/>
            <a:ext cx="9144000" cy="518506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240"/>
            <a:ext cx="9144000" cy="518506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4025" y="975600"/>
            <a:ext cx="8372163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纯标题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4025" y="975600"/>
            <a:ext cx="8372163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8250026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灯片编号占位符 5"/>
          <p:cNvSpPr txBox="1"/>
          <p:nvPr/>
        </p:nvSpPr>
        <p:spPr>
          <a:xfrm>
            <a:off x="8696565" y="311755"/>
            <a:ext cx="447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 spc="-6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fld id="{7E0B4DC1-AB35-4259-8072-EA8F5B8A0BBF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空白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250026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97600" y="313200"/>
            <a:ext cx="3651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zh-CN" altLang="en-US" sz="1200" spc="-60" baseline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E1703B59-C883-4B8B-974E-AFB30A6C43A7}" type="slidenum">
              <a:rPr lang="en-US" altLang="zh-CN" smtClean="0"/>
              <a:t>‹#›</a:t>
            </a:fld>
            <a:endParaRPr lang="en-US" altLang="zh-CN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内容占位符 11"/>
          <p:cNvSpPr>
            <a:spLocks noGrp="1"/>
          </p:cNvSpPr>
          <p:nvPr>
            <p:ph sz="quarter" idx="10" hasCustomPrompt="1"/>
          </p:nvPr>
        </p:nvSpPr>
        <p:spPr>
          <a:xfrm>
            <a:off x="262394" y="1717675"/>
            <a:ext cx="403200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6" name="内容占位符 15"/>
          <p:cNvSpPr>
            <a:spLocks noGrp="1"/>
          </p:cNvSpPr>
          <p:nvPr>
            <p:ph sz="quarter" idx="11" hasCustomPrompt="1"/>
          </p:nvPr>
        </p:nvSpPr>
        <p:spPr>
          <a:xfrm>
            <a:off x="4786313" y="1717675"/>
            <a:ext cx="403225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62393" y="975600"/>
            <a:ext cx="8556169" cy="576000"/>
          </a:xfrm>
          <a:prstGeom prst="rect">
            <a:avLst/>
          </a:prstGeom>
        </p:spPr>
        <p:txBody>
          <a:bodyPr/>
          <a:lstStyle>
            <a:lvl1pPr>
              <a:defRPr lang="zh-CN" altLang="en-US"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两栏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1682"/>
            <a:ext cx="9144000" cy="33271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250026" y="313200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内容占位符 11"/>
          <p:cNvSpPr>
            <a:spLocks noGrp="1"/>
          </p:cNvSpPr>
          <p:nvPr>
            <p:ph sz="quarter" idx="10" hasCustomPrompt="1"/>
          </p:nvPr>
        </p:nvSpPr>
        <p:spPr>
          <a:xfrm>
            <a:off x="262394" y="1717675"/>
            <a:ext cx="403200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6" name="内容占位符 15"/>
          <p:cNvSpPr>
            <a:spLocks noGrp="1"/>
          </p:cNvSpPr>
          <p:nvPr>
            <p:ph sz="quarter" idx="11" hasCustomPrompt="1"/>
          </p:nvPr>
        </p:nvSpPr>
        <p:spPr>
          <a:xfrm>
            <a:off x="4786313" y="1717675"/>
            <a:ext cx="403225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21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96565" y="313200"/>
            <a:ext cx="4871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zh-CN" altLang="en-US" sz="1200" spc="-60" baseline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4BD5A17-3153-4A95-988E-B577C14000F1}" type="slidenum">
              <a:rPr lang="en-US" altLang="zh-CN" smtClean="0"/>
              <a:t>‹#›</a:t>
            </a:fld>
            <a:endParaRPr lang="en-US" altLang="zh-CN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62393" y="975600"/>
            <a:ext cx="8566445" cy="576000"/>
          </a:xfrm>
          <a:prstGeom prst="rect">
            <a:avLst/>
          </a:prstGeom>
        </p:spPr>
        <p:txBody>
          <a:bodyPr/>
          <a:lstStyle>
            <a:lvl1pPr>
              <a:defRPr lang="zh-CN" altLang="en-US"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31682"/>
            <a:ext cx="9144000" cy="33271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对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262394" y="960114"/>
            <a:ext cx="4032000" cy="57418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0" y="1550505"/>
            <a:ext cx="9144000" cy="7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11"/>
          <p:cNvSpPr>
            <a:spLocks noGrp="1"/>
          </p:cNvSpPr>
          <p:nvPr>
            <p:ph sz="quarter" idx="10" hasCustomPrompt="1"/>
          </p:nvPr>
        </p:nvSpPr>
        <p:spPr>
          <a:xfrm>
            <a:off x="262394" y="1717675"/>
            <a:ext cx="403200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6" name="内容占位符 15"/>
          <p:cNvSpPr>
            <a:spLocks noGrp="1"/>
          </p:cNvSpPr>
          <p:nvPr>
            <p:ph sz="quarter" idx="11" hasCustomPrompt="1"/>
          </p:nvPr>
        </p:nvSpPr>
        <p:spPr>
          <a:xfrm>
            <a:off x="4786313" y="1717675"/>
            <a:ext cx="403225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8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786313" y="958297"/>
            <a:ext cx="4032000" cy="576000"/>
          </a:xfrm>
        </p:spPr>
        <p:txBody>
          <a:bodyPr anchor="b">
            <a:normAutofit/>
          </a:bodyPr>
          <a:lstStyle>
            <a:lvl1pPr marL="0" indent="0" algn="ctr">
              <a:buNone/>
              <a:defRPr lang="zh-CN" altLang="en-US" sz="28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lvl="0" indent="-228600" algn="ctr">
              <a:lnSpc>
                <a:spcPct val="90000"/>
              </a:lnSpc>
              <a:spcBef>
                <a:spcPct val="0"/>
              </a:spcBef>
            </a:pPr>
            <a:r>
              <a:rPr lang="zh-CN" altLang="en-US" dirty="0"/>
              <a:t>单击此处编辑标题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15" name="矩形 14"/>
          <p:cNvSpPr/>
          <p:nvPr userDrawn="1"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对比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8250026" y="313200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262394" y="960114"/>
            <a:ext cx="4032000" cy="57418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0" y="1550505"/>
            <a:ext cx="9144000" cy="7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11"/>
          <p:cNvSpPr>
            <a:spLocks noGrp="1"/>
          </p:cNvSpPr>
          <p:nvPr>
            <p:ph sz="quarter" idx="10" hasCustomPrompt="1"/>
          </p:nvPr>
        </p:nvSpPr>
        <p:spPr>
          <a:xfrm>
            <a:off x="262394" y="1717675"/>
            <a:ext cx="403200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6" name="内容占位符 15"/>
          <p:cNvSpPr>
            <a:spLocks noGrp="1"/>
          </p:cNvSpPr>
          <p:nvPr>
            <p:ph sz="quarter" idx="11" hasCustomPrompt="1"/>
          </p:nvPr>
        </p:nvSpPr>
        <p:spPr>
          <a:xfrm>
            <a:off x="4786313" y="1717675"/>
            <a:ext cx="403225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8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786313" y="958297"/>
            <a:ext cx="4032000" cy="576000"/>
          </a:xfrm>
        </p:spPr>
        <p:txBody>
          <a:bodyPr anchor="b">
            <a:normAutofit/>
          </a:bodyPr>
          <a:lstStyle>
            <a:lvl1pPr marL="0" indent="0" algn="ctr">
              <a:buNone/>
              <a:defRPr lang="zh-CN" altLang="en-US" sz="28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lvl="0" indent="-228600" algn="ctr">
              <a:lnSpc>
                <a:spcPct val="90000"/>
              </a:lnSpc>
              <a:spcBef>
                <a:spcPct val="0"/>
              </a:spcBef>
            </a:pPr>
            <a:r>
              <a:rPr lang="zh-CN" altLang="en-US" dirty="0"/>
              <a:t>单击此处编辑标题</a:t>
            </a:r>
          </a:p>
        </p:txBody>
      </p:sp>
      <p:sp>
        <p:nvSpPr>
          <p:cNvPr id="21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96565" y="313200"/>
            <a:ext cx="4871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zh-CN" altLang="en-US" sz="1200" spc="-60" baseline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4BD5A17-3153-4A95-988E-B577C14000F1}" type="slidenum">
              <a:rPr lang="en-US" altLang="zh-CN" smtClean="0"/>
              <a:t>‹#›</a:t>
            </a:fld>
            <a:endParaRPr lang="en-US" altLang="zh-CN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14" name="矩形 13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19" name="矩形 18"/>
          <p:cNvSpPr/>
          <p:nvPr userDrawn="1"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封面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760" y="5815086"/>
            <a:ext cx="2458720" cy="65087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9123" y="4006448"/>
            <a:ext cx="8325019" cy="111419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69124" y="5245246"/>
            <a:ext cx="5820358" cy="468179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lang="zh-CN" altLang="en-US" sz="2400" b="0">
                <a:solidFill>
                  <a:schemeClr val="bg1"/>
                </a:solidFill>
                <a:latin typeface="+mn-ea"/>
                <a:cs typeface="+mj-cs"/>
              </a:defRPr>
            </a:lvl1pPr>
          </a:lstStyle>
          <a:p>
            <a:pPr marL="228600" lvl="0" indent="-228600" algn="ctr">
              <a:lnSpc>
                <a:spcPct val="90000"/>
              </a:lnSpc>
              <a:spcBef>
                <a:spcPct val="0"/>
              </a:spcBef>
            </a:pPr>
            <a:r>
              <a:rPr lang="zh-CN" altLang="en-US"/>
              <a:t>单击以编辑母版副标题样式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469124" y="5815087"/>
            <a:ext cx="4159250" cy="49900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单击此处添加日期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72" r="40" b="-12"/>
          <a:stretch>
            <a:fillRect/>
          </a:stretch>
        </p:blipFill>
        <p:spPr>
          <a:xfrm>
            <a:off x="0" y="0"/>
            <a:ext cx="9144000" cy="3899805"/>
          </a:xfrm>
          <a:prstGeom prst="rect">
            <a:avLst/>
          </a:prstGeom>
          <a:ln>
            <a:noFill/>
          </a:ln>
        </p:spPr>
      </p:pic>
      <p:cxnSp>
        <p:nvCxnSpPr>
          <p:cNvPr id="11" name="直接连接符 10"/>
          <p:cNvCxnSpPr/>
          <p:nvPr/>
        </p:nvCxnSpPr>
        <p:spPr>
          <a:xfrm>
            <a:off x="0" y="3899805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72" r="40" b="-12"/>
          <a:stretch>
            <a:fillRect/>
          </a:stretch>
        </p:blipFill>
        <p:spPr>
          <a:xfrm>
            <a:off x="0" y="0"/>
            <a:ext cx="9144000" cy="3899805"/>
          </a:xfrm>
          <a:prstGeom prst="rect">
            <a:avLst/>
          </a:prstGeom>
          <a:ln>
            <a:noFill/>
          </a:ln>
        </p:spPr>
      </p:pic>
      <p:cxnSp>
        <p:nvCxnSpPr>
          <p:cNvPr id="9" name="直接连接符 8"/>
          <p:cNvCxnSpPr/>
          <p:nvPr userDrawn="1"/>
        </p:nvCxnSpPr>
        <p:spPr>
          <a:xfrm>
            <a:off x="0" y="3899805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-color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01929" y="1189177"/>
            <a:ext cx="8740142" cy="2052030"/>
          </a:xfrm>
        </p:spPr>
        <p:txBody>
          <a:bodyPr/>
          <a:lstStyle>
            <a:lvl1pPr marL="0" indent="0">
              <a:buNone/>
              <a:defRPr sz="2647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765"/>
            </a:lvl2pPr>
            <a:lvl3pPr marL="168090" indent="0">
              <a:buNone/>
              <a:defRPr/>
            </a:lvl3pPr>
            <a:lvl4pPr marL="336179" indent="0">
              <a:buNone/>
              <a:defRPr/>
            </a:lvl4pPr>
            <a:lvl5pPr marL="504269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5017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>
          <a:xfrm>
            <a:off x="413468" y="1673352"/>
            <a:ext cx="8340421" cy="49998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矩形 9"/>
          <p:cNvSpPr/>
          <p:nvPr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1231682"/>
            <a:ext cx="9144000" cy="332713"/>
          </a:xfrm>
          <a:prstGeom prst="rect">
            <a:avLst/>
          </a:prstGeom>
        </p:spPr>
      </p:pic>
      <p:sp>
        <p:nvSpPr>
          <p:cNvPr id="4" name="标题占位符 3"/>
          <p:cNvSpPr>
            <a:spLocks noGrp="1"/>
          </p:cNvSpPr>
          <p:nvPr>
            <p:ph type="title"/>
          </p:nvPr>
        </p:nvSpPr>
        <p:spPr>
          <a:xfrm>
            <a:off x="413468" y="863020"/>
            <a:ext cx="8410492" cy="701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16" name="矩形 15"/>
          <p:cNvSpPr/>
          <p:nvPr userDrawn="1"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0" y="1231682"/>
            <a:ext cx="9144000" cy="33271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8.png"/><Relationship Id="rId7" Type="http://schemas.openxmlformats.org/officeDocument/2006/relationships/image" Target="../media/image15.png"/><Relationship Id="rId12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11" Type="http://schemas.openxmlformats.org/officeDocument/2006/relationships/image" Target="../media/image19.jpeg"/><Relationship Id="rId5" Type="http://schemas.openxmlformats.org/officeDocument/2006/relationships/image" Target="../media/image10.jpg"/><Relationship Id="rId10" Type="http://schemas.openxmlformats.org/officeDocument/2006/relationships/image" Target="../media/image18.png"/><Relationship Id="rId4" Type="http://schemas.openxmlformats.org/officeDocument/2006/relationships/image" Target="../media/image9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TuX</a:t>
            </a:r>
            <a:r>
              <a:rPr lang="en-US" altLang="zh-CN" baseline="30000" dirty="0"/>
              <a:t>2</a:t>
            </a:r>
            <a:r>
              <a:rPr lang="en-US" altLang="zh-CN" dirty="0"/>
              <a:t>: Distributed Graph Computation for Machine Learning</a:t>
            </a:r>
            <a:endParaRPr lang="zh-CN" altLang="en-US" sz="2400" dirty="0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469123" y="5245246"/>
            <a:ext cx="7285691" cy="468179"/>
          </a:xfrm>
        </p:spPr>
        <p:txBody>
          <a:bodyPr/>
          <a:lstStyle/>
          <a:p>
            <a:r>
              <a:rPr lang="en-US" altLang="zh-CN" dirty="0"/>
              <a:t>Lei</a:t>
            </a:r>
            <a:r>
              <a:rPr lang="zh-CN" altLang="en-US" dirty="0"/>
              <a:t> </a:t>
            </a:r>
            <a:r>
              <a:rPr lang="en-US" altLang="zh-CN" dirty="0" err="1"/>
              <a:t>Zhanyao</a:t>
            </a:r>
            <a:r>
              <a:rPr lang="zh-CN" altLang="en-US" dirty="0"/>
              <a:t>   </a:t>
            </a:r>
            <a:r>
              <a:rPr lang="en-US" altLang="zh-CN" dirty="0"/>
              <a:t>Mao</a:t>
            </a:r>
            <a:r>
              <a:rPr lang="zh-CN" altLang="en-US" dirty="0"/>
              <a:t> </a:t>
            </a:r>
            <a:r>
              <a:rPr lang="en-US" altLang="zh-CN" dirty="0"/>
              <a:t>Xin</a:t>
            </a:r>
            <a:r>
              <a:rPr lang="zh-CN" altLang="en-US" dirty="0"/>
              <a:t>  </a:t>
            </a:r>
            <a:r>
              <a:rPr lang="en-US" altLang="zh-CN" dirty="0"/>
              <a:t>Gu</a:t>
            </a:r>
            <a:r>
              <a:rPr lang="zh-CN" altLang="en-US" dirty="0"/>
              <a:t> </a:t>
            </a:r>
            <a:r>
              <a:rPr lang="en-US" altLang="zh-CN" dirty="0" err="1"/>
              <a:t>Qiqi</a:t>
            </a:r>
            <a:r>
              <a:rPr lang="zh-CN" altLang="en-US" dirty="0"/>
              <a:t>   </a:t>
            </a:r>
            <a:r>
              <a:rPr lang="en-US" altLang="zh-CN" dirty="0"/>
              <a:t>Chen</a:t>
            </a:r>
            <a:r>
              <a:rPr lang="zh-CN" altLang="en-US" dirty="0"/>
              <a:t> </a:t>
            </a:r>
            <a:r>
              <a:rPr lang="en-US" altLang="zh-CN" dirty="0" err="1"/>
              <a:t>Peiqi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NSDI 2017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22418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C49C44D-B8BC-416F-983F-8EAC92445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Machine Learning in real world</a:t>
            </a:r>
            <a:endParaRPr lang="zh-CN" altLang="en-US" dirty="0"/>
          </a:p>
        </p:txBody>
      </p:sp>
      <p:pic>
        <p:nvPicPr>
          <p:cNvPr id="15" name="Picture 13">
            <a:extLst>
              <a:ext uri="{FF2B5EF4-FFF2-40B4-BE49-F238E27FC236}">
                <a16:creationId xmlns:a16="http://schemas.microsoft.com/office/drawing/2014/main" id="{8B9D90C0-5C1D-42D3-B3AE-5AB2D760AE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069" y="1833225"/>
            <a:ext cx="3196286" cy="1682072"/>
          </a:xfrm>
          <a:prstGeom prst="rect">
            <a:avLst/>
          </a:prstGeom>
        </p:spPr>
      </p:pic>
      <p:pic>
        <p:nvPicPr>
          <p:cNvPr id="16" name="Picture 14">
            <a:extLst>
              <a:ext uri="{FF2B5EF4-FFF2-40B4-BE49-F238E27FC236}">
                <a16:creationId xmlns:a16="http://schemas.microsoft.com/office/drawing/2014/main" id="{2734745B-DBBA-47DA-A328-2446D55220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816" y="1695526"/>
            <a:ext cx="1845578" cy="1794665"/>
          </a:xfrm>
          <a:prstGeom prst="rect">
            <a:avLst/>
          </a:prstGeom>
        </p:spPr>
      </p:pic>
      <p:sp>
        <p:nvSpPr>
          <p:cNvPr id="17" name="TextBox 15">
            <a:extLst>
              <a:ext uri="{FF2B5EF4-FFF2-40B4-BE49-F238E27FC236}">
                <a16:creationId xmlns:a16="http://schemas.microsoft.com/office/drawing/2014/main" id="{8EBBCDCD-A1FC-40E8-A1F7-FE4061FBFE8A}"/>
              </a:ext>
            </a:extLst>
          </p:cNvPr>
          <p:cNvSpPr txBox="1"/>
          <p:nvPr/>
        </p:nvSpPr>
        <p:spPr>
          <a:xfrm>
            <a:off x="3535146" y="3515191"/>
            <a:ext cx="1899774" cy="544765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Topic Model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3813BA-1623-4536-9BB3-980130206595}"/>
              </a:ext>
            </a:extLst>
          </p:cNvPr>
          <p:cNvSpPr txBox="1"/>
          <p:nvPr/>
        </p:nvSpPr>
        <p:spPr>
          <a:xfrm>
            <a:off x="418577" y="3515189"/>
            <a:ext cx="2245349" cy="544765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b="1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Recommendation</a:t>
            </a:r>
            <a:endParaRPr lang="en-US" b="1" dirty="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pic>
        <p:nvPicPr>
          <p:cNvPr id="19" name="Picture 7">
            <a:extLst>
              <a:ext uri="{FF2B5EF4-FFF2-40B4-BE49-F238E27FC236}">
                <a16:creationId xmlns:a16="http://schemas.microsoft.com/office/drawing/2014/main" id="{F6A86C97-E9AD-41A8-A122-F623AEA2D2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900" y="1947720"/>
            <a:ext cx="2343440" cy="1677214"/>
          </a:xfrm>
          <a:prstGeom prst="rect">
            <a:avLst/>
          </a:prstGeom>
        </p:spPr>
      </p:pic>
      <p:sp>
        <p:nvSpPr>
          <p:cNvPr id="20" name="TextBox 18">
            <a:extLst>
              <a:ext uri="{FF2B5EF4-FFF2-40B4-BE49-F238E27FC236}">
                <a16:creationId xmlns:a16="http://schemas.microsoft.com/office/drawing/2014/main" id="{7BD79D0E-D451-4412-B279-71336D0C4E13}"/>
              </a:ext>
            </a:extLst>
          </p:cNvPr>
          <p:cNvSpPr txBox="1"/>
          <p:nvPr/>
        </p:nvSpPr>
        <p:spPr>
          <a:xfrm>
            <a:off x="6562675" y="3515189"/>
            <a:ext cx="1906749" cy="544765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b="1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Click Prediction</a:t>
            </a:r>
            <a:endParaRPr lang="en-US" b="1" dirty="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pic>
        <p:nvPicPr>
          <p:cNvPr id="21" name="Picture 1">
            <a:extLst>
              <a:ext uri="{FF2B5EF4-FFF2-40B4-BE49-F238E27FC236}">
                <a16:creationId xmlns:a16="http://schemas.microsoft.com/office/drawing/2014/main" id="{70B7BC0A-801B-45B1-9E01-743F6B5DA88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78" y="4029367"/>
            <a:ext cx="2286227" cy="1525289"/>
          </a:xfrm>
          <a:prstGeom prst="rect">
            <a:avLst/>
          </a:prstGeom>
        </p:spPr>
      </p:pic>
      <p:pic>
        <p:nvPicPr>
          <p:cNvPr id="22" name="Picture 3">
            <a:extLst>
              <a:ext uri="{FF2B5EF4-FFF2-40B4-BE49-F238E27FC236}">
                <a16:creationId xmlns:a16="http://schemas.microsoft.com/office/drawing/2014/main" id="{6DB02862-DF86-4102-91A4-D7B19D6EDD8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512" y="3949119"/>
            <a:ext cx="2566559" cy="1745117"/>
          </a:xfrm>
          <a:prstGeom prst="rect">
            <a:avLst/>
          </a:prstGeom>
        </p:spPr>
      </p:pic>
      <p:pic>
        <p:nvPicPr>
          <p:cNvPr id="23" name="Picture 4">
            <a:extLst>
              <a:ext uri="{FF2B5EF4-FFF2-40B4-BE49-F238E27FC236}">
                <a16:creationId xmlns:a16="http://schemas.microsoft.com/office/drawing/2014/main" id="{1298439F-2FEF-4A78-AD5D-2FDDBAC50B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891" y="3904820"/>
            <a:ext cx="3555883" cy="1828740"/>
          </a:xfrm>
          <a:prstGeom prst="rect">
            <a:avLst/>
          </a:prstGeom>
        </p:spPr>
      </p:pic>
      <p:cxnSp>
        <p:nvCxnSpPr>
          <p:cNvPr id="24" name="Straight Connector 6">
            <a:extLst>
              <a:ext uri="{FF2B5EF4-FFF2-40B4-BE49-F238E27FC236}">
                <a16:creationId xmlns:a16="http://schemas.microsoft.com/office/drawing/2014/main" id="{CC83C3D8-81ED-4320-A82C-E113EED8D23B}"/>
              </a:ext>
            </a:extLst>
          </p:cNvPr>
          <p:cNvCxnSpPr>
            <a:cxnSpLocks/>
          </p:cNvCxnSpPr>
          <p:nvPr/>
        </p:nvCxnSpPr>
        <p:spPr>
          <a:xfrm>
            <a:off x="2717295" y="1947721"/>
            <a:ext cx="1" cy="3342367"/>
          </a:xfrm>
          <a:prstGeom prst="line">
            <a:avLst/>
          </a:prstGeom>
          <a:ln w="254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19">
            <a:extLst>
              <a:ext uri="{FF2B5EF4-FFF2-40B4-BE49-F238E27FC236}">
                <a16:creationId xmlns:a16="http://schemas.microsoft.com/office/drawing/2014/main" id="{9C1EC55A-3E26-4D5C-8FB4-45DFDD8AC5B5}"/>
              </a:ext>
            </a:extLst>
          </p:cNvPr>
          <p:cNvCxnSpPr>
            <a:cxnSpLocks/>
          </p:cNvCxnSpPr>
          <p:nvPr/>
        </p:nvCxnSpPr>
        <p:spPr>
          <a:xfrm>
            <a:off x="6193127" y="1947720"/>
            <a:ext cx="1" cy="3342367"/>
          </a:xfrm>
          <a:prstGeom prst="line">
            <a:avLst/>
          </a:prstGeom>
          <a:ln w="254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6774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C49C44D-B8BC-416F-983F-8EAC92445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Machine Learning in real world</a:t>
            </a:r>
            <a:endParaRPr lang="zh-CN" altLang="en-US" dirty="0"/>
          </a:p>
        </p:txBody>
      </p:sp>
      <p:pic>
        <p:nvPicPr>
          <p:cNvPr id="15" name="Picture 13">
            <a:extLst>
              <a:ext uri="{FF2B5EF4-FFF2-40B4-BE49-F238E27FC236}">
                <a16:creationId xmlns:a16="http://schemas.microsoft.com/office/drawing/2014/main" id="{8B9D90C0-5C1D-42D3-B3AE-5AB2D760AE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069" y="1833225"/>
            <a:ext cx="3196286" cy="1682072"/>
          </a:xfrm>
          <a:prstGeom prst="rect">
            <a:avLst/>
          </a:prstGeom>
        </p:spPr>
      </p:pic>
      <p:pic>
        <p:nvPicPr>
          <p:cNvPr id="16" name="Picture 14">
            <a:extLst>
              <a:ext uri="{FF2B5EF4-FFF2-40B4-BE49-F238E27FC236}">
                <a16:creationId xmlns:a16="http://schemas.microsoft.com/office/drawing/2014/main" id="{2734745B-DBBA-47DA-A328-2446D55220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816" y="1695526"/>
            <a:ext cx="1845578" cy="1794665"/>
          </a:xfrm>
          <a:prstGeom prst="rect">
            <a:avLst/>
          </a:prstGeom>
        </p:spPr>
      </p:pic>
      <p:sp>
        <p:nvSpPr>
          <p:cNvPr id="17" name="TextBox 15">
            <a:extLst>
              <a:ext uri="{FF2B5EF4-FFF2-40B4-BE49-F238E27FC236}">
                <a16:creationId xmlns:a16="http://schemas.microsoft.com/office/drawing/2014/main" id="{8EBBCDCD-A1FC-40E8-A1F7-FE4061FBFE8A}"/>
              </a:ext>
            </a:extLst>
          </p:cNvPr>
          <p:cNvSpPr txBox="1"/>
          <p:nvPr/>
        </p:nvSpPr>
        <p:spPr>
          <a:xfrm>
            <a:off x="3535146" y="3515191"/>
            <a:ext cx="1899774" cy="544765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Topic Model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3813BA-1623-4536-9BB3-980130206595}"/>
              </a:ext>
            </a:extLst>
          </p:cNvPr>
          <p:cNvSpPr txBox="1"/>
          <p:nvPr/>
        </p:nvSpPr>
        <p:spPr>
          <a:xfrm>
            <a:off x="418577" y="3515189"/>
            <a:ext cx="2245349" cy="544765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b="1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Recommendation</a:t>
            </a:r>
            <a:endParaRPr lang="en-US" b="1" dirty="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pic>
        <p:nvPicPr>
          <p:cNvPr id="19" name="Picture 7">
            <a:extLst>
              <a:ext uri="{FF2B5EF4-FFF2-40B4-BE49-F238E27FC236}">
                <a16:creationId xmlns:a16="http://schemas.microsoft.com/office/drawing/2014/main" id="{F6A86C97-E9AD-41A8-A122-F623AEA2D2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900" y="1947720"/>
            <a:ext cx="2343440" cy="1677214"/>
          </a:xfrm>
          <a:prstGeom prst="rect">
            <a:avLst/>
          </a:prstGeom>
        </p:spPr>
      </p:pic>
      <p:sp>
        <p:nvSpPr>
          <p:cNvPr id="20" name="TextBox 18">
            <a:extLst>
              <a:ext uri="{FF2B5EF4-FFF2-40B4-BE49-F238E27FC236}">
                <a16:creationId xmlns:a16="http://schemas.microsoft.com/office/drawing/2014/main" id="{7BD79D0E-D451-4412-B279-71336D0C4E13}"/>
              </a:ext>
            </a:extLst>
          </p:cNvPr>
          <p:cNvSpPr txBox="1"/>
          <p:nvPr/>
        </p:nvSpPr>
        <p:spPr>
          <a:xfrm>
            <a:off x="6562675" y="3515189"/>
            <a:ext cx="1906749" cy="544765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b="1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Click Prediction</a:t>
            </a:r>
            <a:endParaRPr lang="en-US" b="1" dirty="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cxnSp>
        <p:nvCxnSpPr>
          <p:cNvPr id="24" name="Straight Connector 6">
            <a:extLst>
              <a:ext uri="{FF2B5EF4-FFF2-40B4-BE49-F238E27FC236}">
                <a16:creationId xmlns:a16="http://schemas.microsoft.com/office/drawing/2014/main" id="{CC83C3D8-81ED-4320-A82C-E113EED8D23B}"/>
              </a:ext>
            </a:extLst>
          </p:cNvPr>
          <p:cNvCxnSpPr>
            <a:cxnSpLocks/>
          </p:cNvCxnSpPr>
          <p:nvPr/>
        </p:nvCxnSpPr>
        <p:spPr>
          <a:xfrm>
            <a:off x="2717295" y="1947721"/>
            <a:ext cx="1" cy="3342367"/>
          </a:xfrm>
          <a:prstGeom prst="line">
            <a:avLst/>
          </a:prstGeom>
          <a:ln w="254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19">
            <a:extLst>
              <a:ext uri="{FF2B5EF4-FFF2-40B4-BE49-F238E27FC236}">
                <a16:creationId xmlns:a16="http://schemas.microsoft.com/office/drawing/2014/main" id="{9C1EC55A-3E26-4D5C-8FB4-45DFDD8AC5B5}"/>
              </a:ext>
            </a:extLst>
          </p:cNvPr>
          <p:cNvCxnSpPr>
            <a:cxnSpLocks/>
          </p:cNvCxnSpPr>
          <p:nvPr/>
        </p:nvCxnSpPr>
        <p:spPr>
          <a:xfrm>
            <a:off x="6193127" y="1947720"/>
            <a:ext cx="1" cy="3342367"/>
          </a:xfrm>
          <a:prstGeom prst="line">
            <a:avLst/>
          </a:prstGeom>
          <a:ln w="254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74">
            <a:extLst>
              <a:ext uri="{FF2B5EF4-FFF2-40B4-BE49-F238E27FC236}">
                <a16:creationId xmlns:a16="http://schemas.microsoft.com/office/drawing/2014/main" id="{EECCF632-0245-4840-B404-2369D4FF79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300" y="4219090"/>
            <a:ext cx="2042940" cy="1153273"/>
          </a:xfrm>
          <a:prstGeom prst="rect">
            <a:avLst/>
          </a:prstGeom>
        </p:spPr>
      </p:pic>
      <p:pic>
        <p:nvPicPr>
          <p:cNvPr id="28" name="Picture 26">
            <a:extLst>
              <a:ext uri="{FF2B5EF4-FFF2-40B4-BE49-F238E27FC236}">
                <a16:creationId xmlns:a16="http://schemas.microsoft.com/office/drawing/2014/main" id="{98B09E87-9977-42D5-9576-933BE610085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4" y="4216004"/>
            <a:ext cx="336638" cy="336638"/>
          </a:xfrm>
          <a:prstGeom prst="rect">
            <a:avLst/>
          </a:prstGeom>
        </p:spPr>
      </p:pic>
      <p:pic>
        <p:nvPicPr>
          <p:cNvPr id="29" name="Picture 29">
            <a:extLst>
              <a:ext uri="{FF2B5EF4-FFF2-40B4-BE49-F238E27FC236}">
                <a16:creationId xmlns:a16="http://schemas.microsoft.com/office/drawing/2014/main" id="{422F6E3A-39D9-4D7D-86B5-C076CFA380D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989" y="4336891"/>
            <a:ext cx="440532" cy="423094"/>
          </a:xfrm>
          <a:prstGeom prst="rect">
            <a:avLst/>
          </a:prstGeom>
        </p:spPr>
      </p:pic>
      <p:pic>
        <p:nvPicPr>
          <p:cNvPr id="30" name="Picture 30">
            <a:extLst>
              <a:ext uri="{FF2B5EF4-FFF2-40B4-BE49-F238E27FC236}">
                <a16:creationId xmlns:a16="http://schemas.microsoft.com/office/drawing/2014/main" id="{FCC72766-E419-4DC7-B993-4F3C5C1A583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896" y="5251420"/>
            <a:ext cx="403866" cy="405668"/>
          </a:xfrm>
          <a:prstGeom prst="rect">
            <a:avLst/>
          </a:prstGeom>
        </p:spPr>
      </p:pic>
      <p:pic>
        <p:nvPicPr>
          <p:cNvPr id="31" name="Picture 32">
            <a:extLst>
              <a:ext uri="{FF2B5EF4-FFF2-40B4-BE49-F238E27FC236}">
                <a16:creationId xmlns:a16="http://schemas.microsoft.com/office/drawing/2014/main" id="{B3F8F185-B4C0-47B8-BAB2-78A0FBA2EAD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549" y="4045357"/>
            <a:ext cx="330315" cy="330315"/>
          </a:xfrm>
          <a:prstGeom prst="rect">
            <a:avLst/>
          </a:prstGeom>
        </p:spPr>
      </p:pic>
      <p:pic>
        <p:nvPicPr>
          <p:cNvPr id="32" name="Picture 33">
            <a:extLst>
              <a:ext uri="{FF2B5EF4-FFF2-40B4-BE49-F238E27FC236}">
                <a16:creationId xmlns:a16="http://schemas.microsoft.com/office/drawing/2014/main" id="{299F10A5-895D-44C6-A27A-6A9B6A29147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01" y="5372363"/>
            <a:ext cx="484553" cy="318371"/>
          </a:xfrm>
          <a:prstGeom prst="rect">
            <a:avLst/>
          </a:prstGeom>
        </p:spPr>
      </p:pic>
      <p:cxnSp>
        <p:nvCxnSpPr>
          <p:cNvPr id="33" name="Straight Connector 35">
            <a:extLst>
              <a:ext uri="{FF2B5EF4-FFF2-40B4-BE49-F238E27FC236}">
                <a16:creationId xmlns:a16="http://schemas.microsoft.com/office/drawing/2014/main" id="{5D96B8D9-031B-424E-AC0E-B39FADE2253E}"/>
              </a:ext>
            </a:extLst>
          </p:cNvPr>
          <p:cNvCxnSpPr>
            <a:stCxn id="28" idx="3"/>
            <a:endCxn id="31" idx="1"/>
          </p:cNvCxnSpPr>
          <p:nvPr/>
        </p:nvCxnSpPr>
        <p:spPr>
          <a:xfrm flipV="1">
            <a:off x="442412" y="4210515"/>
            <a:ext cx="703137" cy="173808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7">
            <a:extLst>
              <a:ext uri="{FF2B5EF4-FFF2-40B4-BE49-F238E27FC236}">
                <a16:creationId xmlns:a16="http://schemas.microsoft.com/office/drawing/2014/main" id="{1839A10E-0332-4CF6-936B-BEA9C45249A9}"/>
              </a:ext>
            </a:extLst>
          </p:cNvPr>
          <p:cNvCxnSpPr>
            <a:stCxn id="31" idx="3"/>
            <a:endCxn id="29" idx="1"/>
          </p:cNvCxnSpPr>
          <p:nvPr/>
        </p:nvCxnSpPr>
        <p:spPr>
          <a:xfrm>
            <a:off x="1475864" y="4210515"/>
            <a:ext cx="597125" cy="337923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9">
            <a:extLst>
              <a:ext uri="{FF2B5EF4-FFF2-40B4-BE49-F238E27FC236}">
                <a16:creationId xmlns:a16="http://schemas.microsoft.com/office/drawing/2014/main" id="{E2DB9F4E-7FCE-4F4F-B4D9-F68CCDD6B243}"/>
              </a:ext>
            </a:extLst>
          </p:cNvPr>
          <p:cNvCxnSpPr>
            <a:endCxn id="29" idx="1"/>
          </p:cNvCxnSpPr>
          <p:nvPr/>
        </p:nvCxnSpPr>
        <p:spPr>
          <a:xfrm flipV="1">
            <a:off x="1489674" y="4548438"/>
            <a:ext cx="583315" cy="871828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41">
            <a:extLst>
              <a:ext uri="{FF2B5EF4-FFF2-40B4-BE49-F238E27FC236}">
                <a16:creationId xmlns:a16="http://schemas.microsoft.com/office/drawing/2014/main" id="{08CCE671-1E6B-468E-BFA4-4B1C28D67E89}"/>
              </a:ext>
            </a:extLst>
          </p:cNvPr>
          <p:cNvCxnSpPr>
            <a:stCxn id="32" idx="3"/>
            <a:endCxn id="30" idx="1"/>
          </p:cNvCxnSpPr>
          <p:nvPr/>
        </p:nvCxnSpPr>
        <p:spPr>
          <a:xfrm flipV="1">
            <a:off x="1408854" y="5454254"/>
            <a:ext cx="516042" cy="77295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44">
            <a:extLst>
              <a:ext uri="{FF2B5EF4-FFF2-40B4-BE49-F238E27FC236}">
                <a16:creationId xmlns:a16="http://schemas.microsoft.com/office/drawing/2014/main" id="{B2EA6881-2D28-4823-A902-93775FEE90C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208" y="4543334"/>
            <a:ext cx="549242" cy="513731"/>
          </a:xfrm>
          <a:prstGeom prst="rect">
            <a:avLst/>
          </a:prstGeom>
        </p:spPr>
      </p:pic>
      <p:cxnSp>
        <p:nvCxnSpPr>
          <p:cNvPr id="38" name="Straight Connector 50">
            <a:extLst>
              <a:ext uri="{FF2B5EF4-FFF2-40B4-BE49-F238E27FC236}">
                <a16:creationId xmlns:a16="http://schemas.microsoft.com/office/drawing/2014/main" id="{80DDF9D4-E7BD-4AF2-A19D-270A72BD4418}"/>
              </a:ext>
            </a:extLst>
          </p:cNvPr>
          <p:cNvCxnSpPr>
            <a:stCxn id="37" idx="3"/>
            <a:endCxn id="30" idx="1"/>
          </p:cNvCxnSpPr>
          <p:nvPr/>
        </p:nvCxnSpPr>
        <p:spPr>
          <a:xfrm>
            <a:off x="1340450" y="4800200"/>
            <a:ext cx="584446" cy="654054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52">
            <a:extLst>
              <a:ext uri="{FF2B5EF4-FFF2-40B4-BE49-F238E27FC236}">
                <a16:creationId xmlns:a16="http://schemas.microsoft.com/office/drawing/2014/main" id="{66BC6563-DC49-471C-9E35-1D7E05EF4BF0}"/>
              </a:ext>
            </a:extLst>
          </p:cNvPr>
          <p:cNvCxnSpPr>
            <a:stCxn id="37" idx="1"/>
            <a:endCxn id="28" idx="3"/>
          </p:cNvCxnSpPr>
          <p:nvPr/>
        </p:nvCxnSpPr>
        <p:spPr>
          <a:xfrm flipH="1" flipV="1">
            <a:off x="442412" y="4384323"/>
            <a:ext cx="348796" cy="415877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54">
            <a:extLst>
              <a:ext uri="{FF2B5EF4-FFF2-40B4-BE49-F238E27FC236}">
                <a16:creationId xmlns:a16="http://schemas.microsoft.com/office/drawing/2014/main" id="{C36E29D2-E352-4118-9895-A1029EC9BB2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777" y="4412627"/>
            <a:ext cx="613019" cy="613019"/>
          </a:xfrm>
          <a:prstGeom prst="rect">
            <a:avLst/>
          </a:prstGeom>
        </p:spPr>
      </p:pic>
      <p:cxnSp>
        <p:nvCxnSpPr>
          <p:cNvPr id="41" name="Straight Connector 57">
            <a:extLst>
              <a:ext uri="{FF2B5EF4-FFF2-40B4-BE49-F238E27FC236}">
                <a16:creationId xmlns:a16="http://schemas.microsoft.com/office/drawing/2014/main" id="{73FD1FA4-BDB4-4C88-8F8E-608F2075E0B7}"/>
              </a:ext>
            </a:extLst>
          </p:cNvPr>
          <p:cNvCxnSpPr/>
          <p:nvPr/>
        </p:nvCxnSpPr>
        <p:spPr>
          <a:xfrm>
            <a:off x="3368602" y="4795726"/>
            <a:ext cx="1007538" cy="459841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58">
            <a:extLst>
              <a:ext uri="{FF2B5EF4-FFF2-40B4-BE49-F238E27FC236}">
                <a16:creationId xmlns:a16="http://schemas.microsoft.com/office/drawing/2014/main" id="{9F596E1F-29E5-4F2C-BD2C-667F8133D49E}"/>
              </a:ext>
            </a:extLst>
          </p:cNvPr>
          <p:cNvSpPr/>
          <p:nvPr/>
        </p:nvSpPr>
        <p:spPr bwMode="auto">
          <a:xfrm>
            <a:off x="6704719" y="4521892"/>
            <a:ext cx="228600" cy="228600"/>
          </a:xfrm>
          <a:prstGeom prst="ellips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3" name="TextBox 59">
            <a:extLst>
              <a:ext uri="{FF2B5EF4-FFF2-40B4-BE49-F238E27FC236}">
                <a16:creationId xmlns:a16="http://schemas.microsoft.com/office/drawing/2014/main" id="{B9089246-DD3C-47A1-AEEF-E21688FAB8D5}"/>
              </a:ext>
            </a:extLst>
          </p:cNvPr>
          <p:cNvSpPr txBox="1"/>
          <p:nvPr/>
        </p:nvSpPr>
        <p:spPr>
          <a:xfrm>
            <a:off x="6051253" y="4665914"/>
            <a:ext cx="829394" cy="447815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1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Sample</a:t>
            </a:r>
          </a:p>
        </p:txBody>
      </p:sp>
      <p:sp>
        <p:nvSpPr>
          <p:cNvPr id="44" name="Oval 60">
            <a:extLst>
              <a:ext uri="{FF2B5EF4-FFF2-40B4-BE49-F238E27FC236}">
                <a16:creationId xmlns:a16="http://schemas.microsoft.com/office/drawing/2014/main" id="{B68115F6-9C1E-439F-8ED0-6A23348F9DDD}"/>
              </a:ext>
            </a:extLst>
          </p:cNvPr>
          <p:cNvSpPr/>
          <p:nvPr/>
        </p:nvSpPr>
        <p:spPr bwMode="auto">
          <a:xfrm>
            <a:off x="7411077" y="4233019"/>
            <a:ext cx="228600" cy="228600"/>
          </a:xfrm>
          <a:prstGeom prst="ellipse">
            <a:avLst/>
          </a:prstGeom>
          <a:solidFill>
            <a:srgbClr val="92D05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5" name="Oval 61">
            <a:extLst>
              <a:ext uri="{FF2B5EF4-FFF2-40B4-BE49-F238E27FC236}">
                <a16:creationId xmlns:a16="http://schemas.microsoft.com/office/drawing/2014/main" id="{1A78F895-2998-4DF6-91D3-F09EE8832FB6}"/>
              </a:ext>
            </a:extLst>
          </p:cNvPr>
          <p:cNvSpPr/>
          <p:nvPr/>
        </p:nvSpPr>
        <p:spPr bwMode="auto">
          <a:xfrm>
            <a:off x="7909745" y="4233019"/>
            <a:ext cx="228600" cy="228600"/>
          </a:xfrm>
          <a:prstGeom prst="ellipse">
            <a:avLst/>
          </a:prstGeom>
          <a:solidFill>
            <a:srgbClr val="92D05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6" name="Oval 62">
            <a:extLst>
              <a:ext uri="{FF2B5EF4-FFF2-40B4-BE49-F238E27FC236}">
                <a16:creationId xmlns:a16="http://schemas.microsoft.com/office/drawing/2014/main" id="{75AF5336-17DF-4D31-AD1B-CF00BC4C2F7F}"/>
              </a:ext>
            </a:extLst>
          </p:cNvPr>
          <p:cNvSpPr/>
          <p:nvPr/>
        </p:nvSpPr>
        <p:spPr bwMode="auto">
          <a:xfrm>
            <a:off x="8452077" y="4233019"/>
            <a:ext cx="228600" cy="228600"/>
          </a:xfrm>
          <a:prstGeom prst="ellipse">
            <a:avLst/>
          </a:prstGeom>
          <a:solidFill>
            <a:srgbClr val="92D05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7" name="Freeform 65">
            <a:extLst>
              <a:ext uri="{FF2B5EF4-FFF2-40B4-BE49-F238E27FC236}">
                <a16:creationId xmlns:a16="http://schemas.microsoft.com/office/drawing/2014/main" id="{D6C85BC7-C7EF-427A-825D-4D22BC244ECC}"/>
              </a:ext>
            </a:extLst>
          </p:cNvPr>
          <p:cNvSpPr/>
          <p:nvPr/>
        </p:nvSpPr>
        <p:spPr bwMode="auto">
          <a:xfrm>
            <a:off x="6947192" y="4447919"/>
            <a:ext cx="552450" cy="209550"/>
          </a:xfrm>
          <a:custGeom>
            <a:avLst/>
            <a:gdLst>
              <a:gd name="connsiteX0" fmla="*/ 0 w 552450"/>
              <a:gd name="connsiteY0" fmla="*/ 209550 h 209550"/>
              <a:gd name="connsiteX1" fmla="*/ 409575 w 552450"/>
              <a:gd name="connsiteY1" fmla="*/ 161925 h 209550"/>
              <a:gd name="connsiteX2" fmla="*/ 552450 w 552450"/>
              <a:gd name="connsiteY2" fmla="*/ 0 h 20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2450" h="209550">
                <a:moveTo>
                  <a:pt x="0" y="209550"/>
                </a:moveTo>
                <a:cubicBezTo>
                  <a:pt x="158750" y="203200"/>
                  <a:pt x="317500" y="196850"/>
                  <a:pt x="409575" y="161925"/>
                </a:cubicBezTo>
                <a:cubicBezTo>
                  <a:pt x="501650" y="127000"/>
                  <a:pt x="527050" y="63500"/>
                  <a:pt x="552450" y="0"/>
                </a:cubicBezTo>
              </a:path>
            </a:pathLst>
          </a:custGeom>
          <a:noFill/>
          <a:ln w="1587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67">
            <a:extLst>
              <a:ext uri="{FF2B5EF4-FFF2-40B4-BE49-F238E27FC236}">
                <a16:creationId xmlns:a16="http://schemas.microsoft.com/office/drawing/2014/main" id="{016A229D-73FE-4B91-8DF4-369E9CA51B7B}"/>
              </a:ext>
            </a:extLst>
          </p:cNvPr>
          <p:cNvSpPr/>
          <p:nvPr/>
        </p:nvSpPr>
        <p:spPr bwMode="auto">
          <a:xfrm>
            <a:off x="6947192" y="4438394"/>
            <a:ext cx="1623669" cy="221559"/>
          </a:xfrm>
          <a:custGeom>
            <a:avLst/>
            <a:gdLst>
              <a:gd name="connsiteX0" fmla="*/ 0 w 1623669"/>
              <a:gd name="connsiteY0" fmla="*/ 219075 h 221559"/>
              <a:gd name="connsiteX1" fmla="*/ 1371600 w 1623669"/>
              <a:gd name="connsiteY1" fmla="*/ 190500 h 221559"/>
              <a:gd name="connsiteX2" fmla="*/ 1619250 w 1623669"/>
              <a:gd name="connsiteY2" fmla="*/ 0 h 221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3669" h="221559">
                <a:moveTo>
                  <a:pt x="0" y="219075"/>
                </a:moveTo>
                <a:cubicBezTo>
                  <a:pt x="550862" y="223043"/>
                  <a:pt x="1101725" y="227012"/>
                  <a:pt x="1371600" y="190500"/>
                </a:cubicBezTo>
                <a:cubicBezTo>
                  <a:pt x="1641475" y="153988"/>
                  <a:pt x="1630362" y="76994"/>
                  <a:pt x="1619250" y="0"/>
                </a:cubicBezTo>
              </a:path>
            </a:pathLst>
          </a:custGeom>
          <a:noFill/>
          <a:ln w="1587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69">
            <a:extLst>
              <a:ext uri="{FF2B5EF4-FFF2-40B4-BE49-F238E27FC236}">
                <a16:creationId xmlns:a16="http://schemas.microsoft.com/office/drawing/2014/main" id="{E3C647C2-6C74-4986-8686-F26D55070A4F}"/>
              </a:ext>
            </a:extLst>
          </p:cNvPr>
          <p:cNvSpPr/>
          <p:nvPr/>
        </p:nvSpPr>
        <p:spPr bwMode="auto">
          <a:xfrm>
            <a:off x="6718592" y="5001914"/>
            <a:ext cx="228600" cy="228600"/>
          </a:xfrm>
          <a:prstGeom prst="ellips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0" name="Freeform 70">
            <a:extLst>
              <a:ext uri="{FF2B5EF4-FFF2-40B4-BE49-F238E27FC236}">
                <a16:creationId xmlns:a16="http://schemas.microsoft.com/office/drawing/2014/main" id="{6AFDDBEA-670D-420C-9F8A-ACE750326DD1}"/>
              </a:ext>
            </a:extLst>
          </p:cNvPr>
          <p:cNvSpPr/>
          <p:nvPr/>
        </p:nvSpPr>
        <p:spPr bwMode="auto">
          <a:xfrm>
            <a:off x="6947192" y="4447919"/>
            <a:ext cx="1066800" cy="676275"/>
          </a:xfrm>
          <a:custGeom>
            <a:avLst/>
            <a:gdLst>
              <a:gd name="connsiteX0" fmla="*/ 0 w 1066800"/>
              <a:gd name="connsiteY0" fmla="*/ 676275 h 676275"/>
              <a:gd name="connsiteX1" fmla="*/ 857250 w 1066800"/>
              <a:gd name="connsiteY1" fmla="*/ 495300 h 676275"/>
              <a:gd name="connsiteX2" fmla="*/ 1066800 w 1066800"/>
              <a:gd name="connsiteY2" fmla="*/ 0 h 676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66800" h="676275">
                <a:moveTo>
                  <a:pt x="0" y="676275"/>
                </a:moveTo>
                <a:cubicBezTo>
                  <a:pt x="339725" y="642143"/>
                  <a:pt x="679450" y="608012"/>
                  <a:pt x="857250" y="495300"/>
                </a:cubicBezTo>
                <a:cubicBezTo>
                  <a:pt x="1035050" y="382588"/>
                  <a:pt x="1050925" y="191294"/>
                  <a:pt x="1066800" y="0"/>
                </a:cubicBezTo>
              </a:path>
            </a:pathLst>
          </a:custGeom>
          <a:noFill/>
          <a:ln w="1587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72">
            <a:extLst>
              <a:ext uri="{FF2B5EF4-FFF2-40B4-BE49-F238E27FC236}">
                <a16:creationId xmlns:a16="http://schemas.microsoft.com/office/drawing/2014/main" id="{FA59A0C0-9C34-4A79-901B-10B7B32567D1}"/>
              </a:ext>
            </a:extLst>
          </p:cNvPr>
          <p:cNvSpPr/>
          <p:nvPr/>
        </p:nvSpPr>
        <p:spPr bwMode="auto">
          <a:xfrm>
            <a:off x="6966242" y="4466969"/>
            <a:ext cx="1609725" cy="666750"/>
          </a:xfrm>
          <a:custGeom>
            <a:avLst/>
            <a:gdLst>
              <a:gd name="connsiteX0" fmla="*/ 0 w 1609725"/>
              <a:gd name="connsiteY0" fmla="*/ 666750 h 666750"/>
              <a:gd name="connsiteX1" fmla="*/ 1209675 w 1609725"/>
              <a:gd name="connsiteY1" fmla="*/ 504825 h 666750"/>
              <a:gd name="connsiteX2" fmla="*/ 1609725 w 1609725"/>
              <a:gd name="connsiteY2" fmla="*/ 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9725" h="666750">
                <a:moveTo>
                  <a:pt x="0" y="666750"/>
                </a:moveTo>
                <a:cubicBezTo>
                  <a:pt x="470694" y="641350"/>
                  <a:pt x="941388" y="615950"/>
                  <a:pt x="1209675" y="504825"/>
                </a:cubicBezTo>
                <a:cubicBezTo>
                  <a:pt x="1477962" y="393700"/>
                  <a:pt x="1543843" y="196850"/>
                  <a:pt x="1609725" y="0"/>
                </a:cubicBezTo>
              </a:path>
            </a:pathLst>
          </a:custGeom>
          <a:noFill/>
          <a:ln w="1587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73">
            <a:extLst>
              <a:ext uri="{FF2B5EF4-FFF2-40B4-BE49-F238E27FC236}">
                <a16:creationId xmlns:a16="http://schemas.microsoft.com/office/drawing/2014/main" id="{20341804-7CC6-48A2-86B6-C7EA6E181BD3}"/>
              </a:ext>
            </a:extLst>
          </p:cNvPr>
          <p:cNvSpPr/>
          <p:nvPr/>
        </p:nvSpPr>
        <p:spPr bwMode="auto">
          <a:xfrm>
            <a:off x="7013736" y="4463222"/>
            <a:ext cx="1891283" cy="670497"/>
          </a:xfrm>
          <a:custGeom>
            <a:avLst/>
            <a:gdLst>
              <a:gd name="connsiteX0" fmla="*/ 0 w 2171700"/>
              <a:gd name="connsiteY0" fmla="*/ 704850 h 707725"/>
              <a:gd name="connsiteX1" fmla="*/ 1809750 w 2171700"/>
              <a:gd name="connsiteY1" fmla="*/ 600075 h 707725"/>
              <a:gd name="connsiteX2" fmla="*/ 2171700 w 2171700"/>
              <a:gd name="connsiteY2" fmla="*/ 0 h 70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1700" h="707725">
                <a:moveTo>
                  <a:pt x="0" y="704850"/>
                </a:moveTo>
                <a:cubicBezTo>
                  <a:pt x="723900" y="711200"/>
                  <a:pt x="1447800" y="717550"/>
                  <a:pt x="1809750" y="600075"/>
                </a:cubicBezTo>
                <a:cubicBezTo>
                  <a:pt x="2171700" y="482600"/>
                  <a:pt x="2171700" y="241300"/>
                  <a:pt x="2171700" y="0"/>
                </a:cubicBezTo>
              </a:path>
            </a:pathLst>
          </a:custGeom>
          <a:noFill/>
          <a:ln w="1587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3" name="Straight Connector 76">
            <a:extLst>
              <a:ext uri="{FF2B5EF4-FFF2-40B4-BE49-F238E27FC236}">
                <a16:creationId xmlns:a16="http://schemas.microsoft.com/office/drawing/2014/main" id="{E6C5E998-830D-44F5-A0F0-C63591555DD3}"/>
              </a:ext>
            </a:extLst>
          </p:cNvPr>
          <p:cNvCxnSpPr/>
          <p:nvPr/>
        </p:nvCxnSpPr>
        <p:spPr>
          <a:xfrm>
            <a:off x="3368602" y="4774412"/>
            <a:ext cx="1472423" cy="87929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80">
            <a:extLst>
              <a:ext uri="{FF2B5EF4-FFF2-40B4-BE49-F238E27FC236}">
                <a16:creationId xmlns:a16="http://schemas.microsoft.com/office/drawing/2014/main" id="{7C028CB6-3F69-4EEC-A742-E0EC2D011F11}"/>
              </a:ext>
            </a:extLst>
          </p:cNvPr>
          <p:cNvCxnSpPr/>
          <p:nvPr/>
        </p:nvCxnSpPr>
        <p:spPr>
          <a:xfrm flipV="1">
            <a:off x="3359740" y="4425044"/>
            <a:ext cx="1481285" cy="338724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63">
            <a:extLst>
              <a:ext uri="{FF2B5EF4-FFF2-40B4-BE49-F238E27FC236}">
                <a16:creationId xmlns:a16="http://schemas.microsoft.com/office/drawing/2014/main" id="{E25894AD-078D-434B-812F-27E4B3133C40}"/>
              </a:ext>
            </a:extLst>
          </p:cNvPr>
          <p:cNvSpPr/>
          <p:nvPr/>
        </p:nvSpPr>
        <p:spPr bwMode="auto">
          <a:xfrm>
            <a:off x="8782194" y="4233019"/>
            <a:ext cx="228600" cy="228600"/>
          </a:xfrm>
          <a:prstGeom prst="ellipse">
            <a:avLst/>
          </a:prstGeom>
          <a:solidFill>
            <a:srgbClr val="92D05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6" name="TextBox 68">
            <a:extLst>
              <a:ext uri="{FF2B5EF4-FFF2-40B4-BE49-F238E27FC236}">
                <a16:creationId xmlns:a16="http://schemas.microsoft.com/office/drawing/2014/main" id="{0D8828D0-52C8-4128-B014-23234C32EC02}"/>
              </a:ext>
            </a:extLst>
          </p:cNvPr>
          <p:cNvSpPr txBox="1"/>
          <p:nvPr/>
        </p:nvSpPr>
        <p:spPr>
          <a:xfrm>
            <a:off x="7530426" y="3864621"/>
            <a:ext cx="835806" cy="44781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11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Feature</a:t>
            </a:r>
            <a:endParaRPr lang="en-US" sz="1100" dirty="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073225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C49C44D-B8BC-416F-983F-8EAC92445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Logistic Regression -&gt; Graph</a:t>
            </a:r>
            <a:endParaRPr lang="zh-CN" altLang="en-US" dirty="0"/>
          </a:p>
        </p:txBody>
      </p:sp>
      <p:pic>
        <p:nvPicPr>
          <p:cNvPr id="57" name="图片 56">
            <a:extLst>
              <a:ext uri="{FF2B5EF4-FFF2-40B4-BE49-F238E27FC236}">
                <a16:creationId xmlns:a16="http://schemas.microsoft.com/office/drawing/2014/main" id="{D31F55C1-1404-4009-B2BC-F2F013F8591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443" y="1586560"/>
            <a:ext cx="7415113" cy="44967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2623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C49C44D-B8BC-416F-983F-8EAC92445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Gaps for ML on Graph Engine</a:t>
            </a:r>
            <a:endParaRPr lang="zh-CN" altLang="en-US" dirty="0"/>
          </a:p>
        </p:txBody>
      </p:sp>
      <p:sp>
        <p:nvSpPr>
          <p:cNvPr id="4" name="内容占位符 4">
            <a:extLst>
              <a:ext uri="{FF2B5EF4-FFF2-40B4-BE49-F238E27FC236}">
                <a16:creationId xmlns:a16="http://schemas.microsoft.com/office/drawing/2014/main" id="{5AEEAA40-44FD-47F5-9C78-8DD6D18AC65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4025" y="1685678"/>
            <a:ext cx="8372163" cy="4921498"/>
          </a:xfrm>
        </p:spPr>
        <p:txBody>
          <a:bodyPr>
            <a:normAutofit/>
          </a:bodyPr>
          <a:lstStyle/>
          <a:p>
            <a:r>
              <a:rPr lang="en-US" altLang="zh-CN" dirty="0"/>
              <a:t>Gap 1: Data Model</a:t>
            </a:r>
          </a:p>
          <a:p>
            <a:pPr marL="0" indent="0">
              <a:buNone/>
            </a:pPr>
            <a:endParaRPr lang="en-US" altLang="zh-CN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3E1020F2-B7E6-486C-A641-83DF5BE6F6E0}"/>
              </a:ext>
            </a:extLst>
          </p:cNvPr>
          <p:cNvGrpSpPr/>
          <p:nvPr/>
        </p:nvGrpSpPr>
        <p:grpSpPr>
          <a:xfrm>
            <a:off x="908138" y="2529558"/>
            <a:ext cx="3306354" cy="3580943"/>
            <a:chOff x="965288" y="2529558"/>
            <a:chExt cx="3306354" cy="3580943"/>
          </a:xfrm>
        </p:grpSpPr>
        <p:pic>
          <p:nvPicPr>
            <p:cNvPr id="7" name="Picture 3">
              <a:extLst>
                <a:ext uri="{FF2B5EF4-FFF2-40B4-BE49-F238E27FC236}">
                  <a16:creationId xmlns:a16="http://schemas.microsoft.com/office/drawing/2014/main" id="{F2D58DE7-5B2A-4E9E-A607-583E437C16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8579" y="2529558"/>
              <a:ext cx="545413" cy="533400"/>
            </a:xfrm>
            <a:prstGeom prst="rect">
              <a:avLst/>
            </a:prstGeom>
          </p:spPr>
        </p:pic>
        <p:cxnSp>
          <p:nvCxnSpPr>
            <p:cNvPr id="11" name="Straight Connector 13">
              <a:extLst>
                <a:ext uri="{FF2B5EF4-FFF2-40B4-BE49-F238E27FC236}">
                  <a16:creationId xmlns:a16="http://schemas.microsoft.com/office/drawing/2014/main" id="{989CFFE9-3781-4E75-840B-84D51C334A33}"/>
                </a:ext>
              </a:extLst>
            </p:cNvPr>
            <p:cNvCxnSpPr>
              <a:stCxn id="25" idx="0"/>
              <a:endCxn id="24" idx="2"/>
            </p:cNvCxnSpPr>
            <p:nvPr/>
          </p:nvCxnSpPr>
          <p:spPr>
            <a:xfrm flipH="1" flipV="1">
              <a:off x="2495645" y="4043324"/>
              <a:ext cx="896535" cy="401122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Picture 64">
              <a:extLst>
                <a:ext uri="{FF2B5EF4-FFF2-40B4-BE49-F238E27FC236}">
                  <a16:creationId xmlns:a16="http://schemas.microsoft.com/office/drawing/2014/main" id="{58302194-87E9-42AB-BCDE-CAD792CD8A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6873" y="3221422"/>
              <a:ext cx="545413" cy="533400"/>
            </a:xfrm>
            <a:prstGeom prst="rect">
              <a:avLst/>
            </a:prstGeom>
          </p:spPr>
        </p:pic>
        <p:pic>
          <p:nvPicPr>
            <p:cNvPr id="23" name="Picture 65">
              <a:extLst>
                <a:ext uri="{FF2B5EF4-FFF2-40B4-BE49-F238E27FC236}">
                  <a16:creationId xmlns:a16="http://schemas.microsoft.com/office/drawing/2014/main" id="{D31AECDF-2F78-433F-A9FE-B2DCACB30C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0287" y="3275439"/>
              <a:ext cx="545413" cy="533400"/>
            </a:xfrm>
            <a:prstGeom prst="rect">
              <a:avLst/>
            </a:prstGeom>
          </p:spPr>
        </p:pic>
        <p:pic>
          <p:nvPicPr>
            <p:cNvPr id="24" name="Picture 66">
              <a:extLst>
                <a:ext uri="{FF2B5EF4-FFF2-40B4-BE49-F238E27FC236}">
                  <a16:creationId xmlns:a16="http://schemas.microsoft.com/office/drawing/2014/main" id="{9DC54E07-65A6-4DD1-8EC9-FA756538D5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2938" y="3509924"/>
              <a:ext cx="545413" cy="533400"/>
            </a:xfrm>
            <a:prstGeom prst="rect">
              <a:avLst/>
            </a:prstGeom>
          </p:spPr>
        </p:pic>
        <p:pic>
          <p:nvPicPr>
            <p:cNvPr id="25" name="Picture 67">
              <a:extLst>
                <a:ext uri="{FF2B5EF4-FFF2-40B4-BE49-F238E27FC236}">
                  <a16:creationId xmlns:a16="http://schemas.microsoft.com/office/drawing/2014/main" id="{DDC0E362-3C8B-45AA-BE73-59FF08D5B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9473" y="4444446"/>
              <a:ext cx="545413" cy="533400"/>
            </a:xfrm>
            <a:prstGeom prst="rect">
              <a:avLst/>
            </a:prstGeom>
          </p:spPr>
        </p:pic>
        <p:pic>
          <p:nvPicPr>
            <p:cNvPr id="26" name="Picture 68">
              <a:extLst>
                <a:ext uri="{FF2B5EF4-FFF2-40B4-BE49-F238E27FC236}">
                  <a16:creationId xmlns:a16="http://schemas.microsoft.com/office/drawing/2014/main" id="{6FFE1A46-E779-4704-9BC1-089B87786C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8772" y="4375850"/>
              <a:ext cx="545413" cy="533400"/>
            </a:xfrm>
            <a:prstGeom prst="rect">
              <a:avLst/>
            </a:prstGeom>
          </p:spPr>
        </p:pic>
        <p:cxnSp>
          <p:nvCxnSpPr>
            <p:cNvPr id="27" name="Straight Connector 69">
              <a:extLst>
                <a:ext uri="{FF2B5EF4-FFF2-40B4-BE49-F238E27FC236}">
                  <a16:creationId xmlns:a16="http://schemas.microsoft.com/office/drawing/2014/main" id="{95F35D0B-C08C-4AAF-A1ED-B9B0D3E07A45}"/>
                </a:ext>
              </a:extLst>
            </p:cNvPr>
            <p:cNvCxnSpPr>
              <a:stCxn id="7" idx="2"/>
              <a:endCxn id="24" idx="0"/>
            </p:cNvCxnSpPr>
            <p:nvPr/>
          </p:nvCxnSpPr>
          <p:spPr>
            <a:xfrm flipH="1">
              <a:off x="2495645" y="3062958"/>
              <a:ext cx="245641" cy="446966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72">
              <a:extLst>
                <a:ext uri="{FF2B5EF4-FFF2-40B4-BE49-F238E27FC236}">
                  <a16:creationId xmlns:a16="http://schemas.microsoft.com/office/drawing/2014/main" id="{5923A90B-4F85-43C6-AE64-F70265631F1D}"/>
                </a:ext>
              </a:extLst>
            </p:cNvPr>
            <p:cNvCxnSpPr>
              <a:stCxn id="23" idx="1"/>
              <a:endCxn id="24" idx="3"/>
            </p:cNvCxnSpPr>
            <p:nvPr/>
          </p:nvCxnSpPr>
          <p:spPr>
            <a:xfrm flipH="1">
              <a:off x="2768351" y="3542139"/>
              <a:ext cx="801936" cy="234485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78">
              <a:extLst>
                <a:ext uri="{FF2B5EF4-FFF2-40B4-BE49-F238E27FC236}">
                  <a16:creationId xmlns:a16="http://schemas.microsoft.com/office/drawing/2014/main" id="{6F4D76A2-B0E6-4806-AE69-1DB5FB890270}"/>
                </a:ext>
              </a:extLst>
            </p:cNvPr>
            <p:cNvCxnSpPr>
              <a:stCxn id="24" idx="2"/>
              <a:endCxn id="26" idx="0"/>
            </p:cNvCxnSpPr>
            <p:nvPr/>
          </p:nvCxnSpPr>
          <p:spPr>
            <a:xfrm flipH="1">
              <a:off x="2131479" y="4043324"/>
              <a:ext cx="364166" cy="332526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81">
              <a:extLst>
                <a:ext uri="{FF2B5EF4-FFF2-40B4-BE49-F238E27FC236}">
                  <a16:creationId xmlns:a16="http://schemas.microsoft.com/office/drawing/2014/main" id="{CC3CB095-950E-4FB3-954F-1E17503E1DA7}"/>
                </a:ext>
              </a:extLst>
            </p:cNvPr>
            <p:cNvCxnSpPr>
              <a:stCxn id="24" idx="1"/>
              <a:endCxn id="22" idx="3"/>
            </p:cNvCxnSpPr>
            <p:nvPr/>
          </p:nvCxnSpPr>
          <p:spPr>
            <a:xfrm flipH="1" flipV="1">
              <a:off x="1912286" y="3488122"/>
              <a:ext cx="310652" cy="288502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86">
              <a:extLst>
                <a:ext uri="{FF2B5EF4-FFF2-40B4-BE49-F238E27FC236}">
                  <a16:creationId xmlns:a16="http://schemas.microsoft.com/office/drawing/2014/main" id="{137C658B-2933-483B-A7D1-F6CCCF84D07E}"/>
                </a:ext>
              </a:extLst>
            </p:cNvPr>
            <p:cNvCxnSpPr>
              <a:cxnSpLocks/>
              <a:stCxn id="23" idx="2"/>
              <a:endCxn id="25" idx="0"/>
            </p:cNvCxnSpPr>
            <p:nvPr/>
          </p:nvCxnSpPr>
          <p:spPr>
            <a:xfrm flipH="1">
              <a:off x="3392180" y="3808839"/>
              <a:ext cx="450814" cy="635607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89">
              <a:extLst>
                <a:ext uri="{FF2B5EF4-FFF2-40B4-BE49-F238E27FC236}">
                  <a16:creationId xmlns:a16="http://schemas.microsoft.com/office/drawing/2014/main" id="{535A95B0-6C99-4925-9BDF-B0CCF3ADA7D3}"/>
                </a:ext>
              </a:extLst>
            </p:cNvPr>
            <p:cNvCxnSpPr>
              <a:stCxn id="7" idx="2"/>
              <a:endCxn id="22" idx="3"/>
            </p:cNvCxnSpPr>
            <p:nvPr/>
          </p:nvCxnSpPr>
          <p:spPr>
            <a:xfrm flipH="1">
              <a:off x="1912286" y="3062958"/>
              <a:ext cx="829000" cy="425164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92">
              <a:extLst>
                <a:ext uri="{FF2B5EF4-FFF2-40B4-BE49-F238E27FC236}">
                  <a16:creationId xmlns:a16="http://schemas.microsoft.com/office/drawing/2014/main" id="{FC140F32-CDF7-4023-8CFA-9AFF3745F8F1}"/>
                </a:ext>
              </a:extLst>
            </p:cNvPr>
            <p:cNvCxnSpPr>
              <a:stCxn id="25" idx="1"/>
              <a:endCxn id="26" idx="3"/>
            </p:cNvCxnSpPr>
            <p:nvPr/>
          </p:nvCxnSpPr>
          <p:spPr>
            <a:xfrm flipH="1" flipV="1">
              <a:off x="2404185" y="4642550"/>
              <a:ext cx="715288" cy="68596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106">
              <a:extLst>
                <a:ext uri="{FF2B5EF4-FFF2-40B4-BE49-F238E27FC236}">
                  <a16:creationId xmlns:a16="http://schemas.microsoft.com/office/drawing/2014/main" id="{472C81E3-A033-47B4-8711-794A0CDB979A}"/>
                </a:ext>
              </a:extLst>
            </p:cNvPr>
            <p:cNvSpPr txBox="1"/>
            <p:nvPr/>
          </p:nvSpPr>
          <p:spPr>
            <a:xfrm>
              <a:off x="965288" y="5073294"/>
              <a:ext cx="3306354" cy="1037207"/>
            </a:xfrm>
            <a:prstGeom prst="rect">
              <a:avLst/>
            </a:prstGeom>
            <a:noFill/>
          </p:spPr>
          <p:txBody>
            <a:bodyPr wrap="none" lIns="182880" tIns="146304" rIns="182880" bIns="146304" rtlCol="0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en-US" sz="24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PageRank </a:t>
              </a:r>
            </a:p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en-US" sz="24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for </a:t>
              </a:r>
              <a:r>
                <a:rPr lang="en-US" sz="2400" dirty="0" err="1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WebPage</a:t>
              </a:r>
              <a:r>
                <a:rPr lang="en-US" sz="24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 Ranking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F4E03F8B-76BD-49EC-B452-DD6CEED8BD59}"/>
              </a:ext>
            </a:extLst>
          </p:cNvPr>
          <p:cNvGrpSpPr/>
          <p:nvPr/>
        </p:nvGrpSpPr>
        <p:grpSpPr>
          <a:xfrm>
            <a:off x="4533476" y="1883096"/>
            <a:ext cx="3749040" cy="4227405"/>
            <a:chOff x="4495376" y="1883096"/>
            <a:chExt cx="3749040" cy="4227405"/>
          </a:xfrm>
        </p:grpSpPr>
        <p:sp>
          <p:nvSpPr>
            <p:cNvPr id="5" name="Freeform 46">
              <a:extLst>
                <a:ext uri="{FF2B5EF4-FFF2-40B4-BE49-F238E27FC236}">
                  <a16:creationId xmlns:a16="http://schemas.microsoft.com/office/drawing/2014/main" id="{E94BDDA2-C8F2-4F7A-A945-AE9CB63F86EB}"/>
                </a:ext>
              </a:extLst>
            </p:cNvPr>
            <p:cNvSpPr/>
            <p:nvPr/>
          </p:nvSpPr>
          <p:spPr bwMode="auto">
            <a:xfrm>
              <a:off x="5030462" y="3049539"/>
              <a:ext cx="1477310" cy="2007565"/>
            </a:xfrm>
            <a:custGeom>
              <a:avLst/>
              <a:gdLst>
                <a:gd name="connsiteX0" fmla="*/ 55888 w 1477310"/>
                <a:gd name="connsiteY0" fmla="*/ 85966 h 2007565"/>
                <a:gd name="connsiteX1" fmla="*/ 523248 w 1477310"/>
                <a:gd name="connsiteY1" fmla="*/ 14846 h 2007565"/>
                <a:gd name="connsiteX2" fmla="*/ 929648 w 1477310"/>
                <a:gd name="connsiteY2" fmla="*/ 329806 h 2007565"/>
                <a:gd name="connsiteX3" fmla="*/ 1356368 w 1477310"/>
                <a:gd name="connsiteY3" fmla="*/ 705726 h 2007565"/>
                <a:gd name="connsiteX4" fmla="*/ 1346208 w 1477310"/>
                <a:gd name="connsiteY4" fmla="*/ 1203566 h 2007565"/>
                <a:gd name="connsiteX5" fmla="*/ 1468128 w 1477310"/>
                <a:gd name="connsiteY5" fmla="*/ 1772526 h 2007565"/>
                <a:gd name="connsiteX6" fmla="*/ 1061728 w 1477310"/>
                <a:gd name="connsiteY6" fmla="*/ 2006206 h 2007565"/>
                <a:gd name="connsiteX7" fmla="*/ 645168 w 1477310"/>
                <a:gd name="connsiteY7" fmla="*/ 1681086 h 2007565"/>
                <a:gd name="connsiteX8" fmla="*/ 563888 w 1477310"/>
                <a:gd name="connsiteY8" fmla="*/ 1020686 h 2007565"/>
                <a:gd name="connsiteX9" fmla="*/ 411488 w 1477310"/>
                <a:gd name="connsiteY9" fmla="*/ 756526 h 2007565"/>
                <a:gd name="connsiteX10" fmla="*/ 45728 w 1477310"/>
                <a:gd name="connsiteY10" fmla="*/ 390766 h 2007565"/>
                <a:gd name="connsiteX11" fmla="*/ 55888 w 1477310"/>
                <a:gd name="connsiteY11" fmla="*/ 85966 h 2007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77310" h="2007565">
                  <a:moveTo>
                    <a:pt x="55888" y="85966"/>
                  </a:moveTo>
                  <a:cubicBezTo>
                    <a:pt x="135475" y="23313"/>
                    <a:pt x="377621" y="-25794"/>
                    <a:pt x="523248" y="14846"/>
                  </a:cubicBezTo>
                  <a:cubicBezTo>
                    <a:pt x="668875" y="55486"/>
                    <a:pt x="790795" y="214659"/>
                    <a:pt x="929648" y="329806"/>
                  </a:cubicBezTo>
                  <a:cubicBezTo>
                    <a:pt x="1068501" y="444953"/>
                    <a:pt x="1286941" y="560099"/>
                    <a:pt x="1356368" y="705726"/>
                  </a:cubicBezTo>
                  <a:cubicBezTo>
                    <a:pt x="1425795" y="851353"/>
                    <a:pt x="1327581" y="1025766"/>
                    <a:pt x="1346208" y="1203566"/>
                  </a:cubicBezTo>
                  <a:cubicBezTo>
                    <a:pt x="1364835" y="1381366"/>
                    <a:pt x="1515541" y="1638753"/>
                    <a:pt x="1468128" y="1772526"/>
                  </a:cubicBezTo>
                  <a:cubicBezTo>
                    <a:pt x="1420715" y="1906299"/>
                    <a:pt x="1198888" y="2021446"/>
                    <a:pt x="1061728" y="2006206"/>
                  </a:cubicBezTo>
                  <a:cubicBezTo>
                    <a:pt x="924568" y="1990966"/>
                    <a:pt x="728141" y="1845339"/>
                    <a:pt x="645168" y="1681086"/>
                  </a:cubicBezTo>
                  <a:cubicBezTo>
                    <a:pt x="562195" y="1516833"/>
                    <a:pt x="602835" y="1174779"/>
                    <a:pt x="563888" y="1020686"/>
                  </a:cubicBezTo>
                  <a:cubicBezTo>
                    <a:pt x="524941" y="866593"/>
                    <a:pt x="497848" y="861513"/>
                    <a:pt x="411488" y="756526"/>
                  </a:cubicBezTo>
                  <a:cubicBezTo>
                    <a:pt x="325128" y="651539"/>
                    <a:pt x="101608" y="500833"/>
                    <a:pt x="45728" y="390766"/>
                  </a:cubicBezTo>
                  <a:cubicBezTo>
                    <a:pt x="-10152" y="280699"/>
                    <a:pt x="-23699" y="148619"/>
                    <a:pt x="55888" y="85966"/>
                  </a:cubicBezTo>
                  <a:close/>
                </a:path>
              </a:pathLst>
            </a:custGeom>
            <a:solidFill>
              <a:srgbClr val="FFC000">
                <a:alpha val="55000"/>
              </a:srgbClr>
            </a:solidFill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6" name="Freeform 45">
              <a:extLst>
                <a:ext uri="{FF2B5EF4-FFF2-40B4-BE49-F238E27FC236}">
                  <a16:creationId xmlns:a16="http://schemas.microsoft.com/office/drawing/2014/main" id="{714AFE8B-9590-4FF0-A4F2-BCE5BB468073}"/>
                </a:ext>
              </a:extLst>
            </p:cNvPr>
            <p:cNvSpPr/>
            <p:nvPr/>
          </p:nvSpPr>
          <p:spPr bwMode="auto">
            <a:xfrm>
              <a:off x="5482273" y="1883096"/>
              <a:ext cx="2285971" cy="2976226"/>
            </a:xfrm>
            <a:custGeom>
              <a:avLst/>
              <a:gdLst>
                <a:gd name="connsiteX0" fmla="*/ 173037 w 2285971"/>
                <a:gd name="connsiteY0" fmla="*/ 23049 h 2976226"/>
                <a:gd name="connsiteX1" fmla="*/ 731837 w 2285971"/>
                <a:gd name="connsiteY1" fmla="*/ 84009 h 2976226"/>
                <a:gd name="connsiteX2" fmla="*/ 1615757 w 2285971"/>
                <a:gd name="connsiteY2" fmla="*/ 561529 h 2976226"/>
                <a:gd name="connsiteX3" fmla="*/ 2265997 w 2285971"/>
                <a:gd name="connsiteY3" fmla="*/ 1689289 h 2976226"/>
                <a:gd name="connsiteX4" fmla="*/ 2052637 w 2285971"/>
                <a:gd name="connsiteY4" fmla="*/ 2898329 h 2976226"/>
                <a:gd name="connsiteX5" fmla="*/ 1382077 w 2285971"/>
                <a:gd name="connsiteY5" fmla="*/ 2766249 h 2976226"/>
                <a:gd name="connsiteX6" fmla="*/ 1463357 w 2285971"/>
                <a:gd name="connsiteY6" fmla="*/ 2034729 h 2976226"/>
                <a:gd name="connsiteX7" fmla="*/ 1229677 w 2285971"/>
                <a:gd name="connsiteY7" fmla="*/ 1232089 h 2976226"/>
                <a:gd name="connsiteX8" fmla="*/ 203517 w 2285971"/>
                <a:gd name="connsiteY8" fmla="*/ 978089 h 2976226"/>
                <a:gd name="connsiteX9" fmla="*/ 317 w 2285971"/>
                <a:gd name="connsiteY9" fmla="*/ 338009 h 2976226"/>
                <a:gd name="connsiteX10" fmla="*/ 173037 w 2285971"/>
                <a:gd name="connsiteY10" fmla="*/ 23049 h 2976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85971" h="2976226">
                  <a:moveTo>
                    <a:pt x="173037" y="23049"/>
                  </a:moveTo>
                  <a:cubicBezTo>
                    <a:pt x="294957" y="-19284"/>
                    <a:pt x="491384" y="-5738"/>
                    <a:pt x="731837" y="84009"/>
                  </a:cubicBezTo>
                  <a:cubicBezTo>
                    <a:pt x="972290" y="173756"/>
                    <a:pt x="1360064" y="293982"/>
                    <a:pt x="1615757" y="561529"/>
                  </a:cubicBezTo>
                  <a:cubicBezTo>
                    <a:pt x="1871450" y="829076"/>
                    <a:pt x="2193184" y="1299822"/>
                    <a:pt x="2265997" y="1689289"/>
                  </a:cubicBezTo>
                  <a:cubicBezTo>
                    <a:pt x="2338810" y="2078756"/>
                    <a:pt x="2199957" y="2718836"/>
                    <a:pt x="2052637" y="2898329"/>
                  </a:cubicBezTo>
                  <a:cubicBezTo>
                    <a:pt x="1905317" y="3077822"/>
                    <a:pt x="1480290" y="2910182"/>
                    <a:pt x="1382077" y="2766249"/>
                  </a:cubicBezTo>
                  <a:cubicBezTo>
                    <a:pt x="1283864" y="2622316"/>
                    <a:pt x="1488757" y="2290422"/>
                    <a:pt x="1463357" y="2034729"/>
                  </a:cubicBezTo>
                  <a:cubicBezTo>
                    <a:pt x="1437957" y="1779036"/>
                    <a:pt x="1439650" y="1408196"/>
                    <a:pt x="1229677" y="1232089"/>
                  </a:cubicBezTo>
                  <a:cubicBezTo>
                    <a:pt x="1019704" y="1055982"/>
                    <a:pt x="408410" y="1127102"/>
                    <a:pt x="203517" y="978089"/>
                  </a:cubicBezTo>
                  <a:cubicBezTo>
                    <a:pt x="-1376" y="829076"/>
                    <a:pt x="5397" y="495489"/>
                    <a:pt x="317" y="338009"/>
                  </a:cubicBezTo>
                  <a:cubicBezTo>
                    <a:pt x="-4763" y="180529"/>
                    <a:pt x="51117" y="65382"/>
                    <a:pt x="173037" y="23049"/>
                  </a:cubicBezTo>
                  <a:close/>
                </a:path>
              </a:pathLst>
            </a:custGeom>
            <a:solidFill>
              <a:srgbClr val="92D050">
                <a:alpha val="55000"/>
              </a:srgbClr>
            </a:solidFill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8" name="Picture 8">
              <a:extLst>
                <a:ext uri="{FF2B5EF4-FFF2-40B4-BE49-F238E27FC236}">
                  <a16:creationId xmlns:a16="http://schemas.microsoft.com/office/drawing/2014/main" id="{1DC1FEB5-DC23-4B75-959E-4F5726BE6A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1828" y="2493687"/>
              <a:ext cx="418078" cy="418078"/>
            </a:xfrm>
            <a:prstGeom prst="rect">
              <a:avLst/>
            </a:prstGeom>
          </p:spPr>
        </p:pic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6C1C06E6-13EA-4CD2-97F9-C22523DE0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0390" y="3239191"/>
              <a:ext cx="547107" cy="525450"/>
            </a:xfrm>
            <a:prstGeom prst="rect">
              <a:avLst/>
            </a:prstGeom>
          </p:spPr>
        </p:pic>
        <p:pic>
          <p:nvPicPr>
            <p:cNvPr id="10" name="Picture 11">
              <a:extLst>
                <a:ext uri="{FF2B5EF4-FFF2-40B4-BE49-F238E27FC236}">
                  <a16:creationId xmlns:a16="http://schemas.microsoft.com/office/drawing/2014/main" id="{56CEE9A2-D3EF-4E0A-A3F3-E8570FC44A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9176" y="3149417"/>
              <a:ext cx="410226" cy="410226"/>
            </a:xfrm>
            <a:prstGeom prst="rect">
              <a:avLst/>
            </a:prstGeom>
          </p:spPr>
        </p:pic>
        <p:cxnSp>
          <p:nvCxnSpPr>
            <p:cNvPr id="12" name="Straight Connector 14">
              <a:extLst>
                <a:ext uri="{FF2B5EF4-FFF2-40B4-BE49-F238E27FC236}">
                  <a16:creationId xmlns:a16="http://schemas.microsoft.com/office/drawing/2014/main" id="{C810274F-90E6-4FF8-B3D9-53F684B26739}"/>
                </a:ext>
              </a:extLst>
            </p:cNvPr>
            <p:cNvCxnSpPr>
              <a:stCxn id="10" idx="3"/>
              <a:endCxn id="9" idx="1"/>
            </p:cNvCxnSpPr>
            <p:nvPr/>
          </p:nvCxnSpPr>
          <p:spPr>
            <a:xfrm>
              <a:off x="5649402" y="3354530"/>
              <a:ext cx="1440988" cy="147386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5">
              <a:extLst>
                <a:ext uri="{FF2B5EF4-FFF2-40B4-BE49-F238E27FC236}">
                  <a16:creationId xmlns:a16="http://schemas.microsoft.com/office/drawing/2014/main" id="{F2F9652A-0E4E-473F-A4B5-4290E0A5AFE8}"/>
                </a:ext>
              </a:extLst>
            </p:cNvPr>
            <p:cNvCxnSpPr>
              <a:stCxn id="20" idx="3"/>
              <a:endCxn id="9" idx="1"/>
            </p:cNvCxnSpPr>
            <p:nvPr/>
          </p:nvCxnSpPr>
          <p:spPr>
            <a:xfrm flipV="1">
              <a:off x="6352223" y="3501916"/>
              <a:ext cx="738167" cy="1137226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6">
              <a:extLst>
                <a:ext uri="{FF2B5EF4-FFF2-40B4-BE49-F238E27FC236}">
                  <a16:creationId xmlns:a16="http://schemas.microsoft.com/office/drawing/2014/main" id="{7038405E-7974-4E13-9CB4-28FC8EB90944}"/>
                </a:ext>
              </a:extLst>
            </p:cNvPr>
            <p:cNvCxnSpPr>
              <a:stCxn id="20" idx="3"/>
              <a:endCxn id="21" idx="1"/>
            </p:cNvCxnSpPr>
            <p:nvPr/>
          </p:nvCxnSpPr>
          <p:spPr>
            <a:xfrm flipV="1">
              <a:off x="6352223" y="4345030"/>
              <a:ext cx="623834" cy="294112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8">
              <a:extLst>
                <a:ext uri="{FF2B5EF4-FFF2-40B4-BE49-F238E27FC236}">
                  <a16:creationId xmlns:a16="http://schemas.microsoft.com/office/drawing/2014/main" id="{56D467E7-241E-4811-B9B7-69C3699D995F}"/>
                </a:ext>
              </a:extLst>
            </p:cNvPr>
            <p:cNvCxnSpPr>
              <a:stCxn id="19" idx="3"/>
              <a:endCxn id="21" idx="1"/>
            </p:cNvCxnSpPr>
            <p:nvPr/>
          </p:nvCxnSpPr>
          <p:spPr>
            <a:xfrm>
              <a:off x="6298293" y="3947590"/>
              <a:ext cx="677764" cy="397440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9">
              <a:extLst>
                <a:ext uri="{FF2B5EF4-FFF2-40B4-BE49-F238E27FC236}">
                  <a16:creationId xmlns:a16="http://schemas.microsoft.com/office/drawing/2014/main" id="{EDDC7726-78D0-4589-AB1D-9104ECE8EE51}"/>
                </a:ext>
              </a:extLst>
            </p:cNvPr>
            <p:cNvCxnSpPr>
              <a:stCxn id="19" idx="3"/>
              <a:endCxn id="8" idx="1"/>
            </p:cNvCxnSpPr>
            <p:nvPr/>
          </p:nvCxnSpPr>
          <p:spPr>
            <a:xfrm flipV="1">
              <a:off x="6298293" y="2702726"/>
              <a:ext cx="383535" cy="1244864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Picture 31">
              <a:extLst>
                <a:ext uri="{FF2B5EF4-FFF2-40B4-BE49-F238E27FC236}">
                  <a16:creationId xmlns:a16="http://schemas.microsoft.com/office/drawing/2014/main" id="{BF958029-22D1-404D-8970-349B80BCD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7845" y="2007906"/>
              <a:ext cx="453149" cy="752115"/>
            </a:xfrm>
            <a:prstGeom prst="rect">
              <a:avLst/>
            </a:prstGeom>
          </p:spPr>
        </p:pic>
        <p:cxnSp>
          <p:nvCxnSpPr>
            <p:cNvPr id="18" name="Straight Connector 38">
              <a:extLst>
                <a:ext uri="{FF2B5EF4-FFF2-40B4-BE49-F238E27FC236}">
                  <a16:creationId xmlns:a16="http://schemas.microsoft.com/office/drawing/2014/main" id="{4028D4A7-8C04-47F8-A961-0A725B093DD3}"/>
                </a:ext>
              </a:extLst>
            </p:cNvPr>
            <p:cNvCxnSpPr>
              <a:stCxn id="17" idx="2"/>
              <a:endCxn id="19" idx="3"/>
            </p:cNvCxnSpPr>
            <p:nvPr/>
          </p:nvCxnSpPr>
          <p:spPr>
            <a:xfrm>
              <a:off x="5964420" y="2760021"/>
              <a:ext cx="333873" cy="1187569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Picture 53">
              <a:extLst>
                <a:ext uri="{FF2B5EF4-FFF2-40B4-BE49-F238E27FC236}">
                  <a16:creationId xmlns:a16="http://schemas.microsoft.com/office/drawing/2014/main" id="{226AF7CE-DB0F-4F16-8899-1CBA42722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5597" y="3627576"/>
              <a:ext cx="682696" cy="640027"/>
            </a:xfrm>
            <a:prstGeom prst="rect">
              <a:avLst/>
            </a:prstGeom>
          </p:spPr>
        </p:pic>
        <p:pic>
          <p:nvPicPr>
            <p:cNvPr id="20" name="Picture 54">
              <a:extLst>
                <a:ext uri="{FF2B5EF4-FFF2-40B4-BE49-F238E27FC236}">
                  <a16:creationId xmlns:a16="http://schemas.microsoft.com/office/drawing/2014/main" id="{314F83CF-E202-42DE-B50B-5B3CD646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8769" y="4441038"/>
              <a:ext cx="603454" cy="396207"/>
            </a:xfrm>
            <a:prstGeom prst="rect">
              <a:avLst/>
            </a:prstGeom>
          </p:spPr>
        </p:pic>
        <p:pic>
          <p:nvPicPr>
            <p:cNvPr id="21" name="Picture 55">
              <a:extLst>
                <a:ext uri="{FF2B5EF4-FFF2-40B4-BE49-F238E27FC236}">
                  <a16:creationId xmlns:a16="http://schemas.microsoft.com/office/drawing/2014/main" id="{EDC42F10-82A5-404A-9920-310A62D8AD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76057" y="4092067"/>
              <a:ext cx="499831" cy="505926"/>
            </a:xfrm>
            <a:prstGeom prst="rect">
              <a:avLst/>
            </a:prstGeom>
          </p:spPr>
        </p:pic>
        <p:cxnSp>
          <p:nvCxnSpPr>
            <p:cNvPr id="29" name="Straight Connector 75">
              <a:extLst>
                <a:ext uri="{FF2B5EF4-FFF2-40B4-BE49-F238E27FC236}">
                  <a16:creationId xmlns:a16="http://schemas.microsoft.com/office/drawing/2014/main" id="{EE1FCD30-4BA3-4939-A798-D9176D824C64}"/>
                </a:ext>
              </a:extLst>
            </p:cNvPr>
            <p:cNvCxnSpPr>
              <a:stCxn id="8" idx="1"/>
              <a:endCxn id="10" idx="3"/>
            </p:cNvCxnSpPr>
            <p:nvPr/>
          </p:nvCxnSpPr>
          <p:spPr>
            <a:xfrm flipH="1">
              <a:off x="5649402" y="2702726"/>
              <a:ext cx="1032426" cy="651804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107">
              <a:extLst>
                <a:ext uri="{FF2B5EF4-FFF2-40B4-BE49-F238E27FC236}">
                  <a16:creationId xmlns:a16="http://schemas.microsoft.com/office/drawing/2014/main" id="{8A10ECD2-2216-429C-9D69-DAD9B24B8716}"/>
                </a:ext>
              </a:extLst>
            </p:cNvPr>
            <p:cNvSpPr txBox="1"/>
            <p:nvPr/>
          </p:nvSpPr>
          <p:spPr>
            <a:xfrm>
              <a:off x="4495376" y="5073294"/>
              <a:ext cx="3749040" cy="1037207"/>
            </a:xfrm>
            <a:prstGeom prst="rect">
              <a:avLst/>
            </a:prstGeom>
            <a:noFill/>
          </p:spPr>
          <p:txBody>
            <a:bodyPr wrap="none" lIns="182880" tIns="146304" rIns="182880" bIns="146304" rtlCol="0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en-US" altLang="zh-CN" sz="24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Matrix Factorization(MF) </a:t>
              </a:r>
            </a:p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en-US" altLang="zh-CN" sz="24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for Recommendation</a:t>
              </a:r>
              <a:endPara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endParaRPr>
            </a:p>
          </p:txBody>
        </p:sp>
        <p:cxnSp>
          <p:nvCxnSpPr>
            <p:cNvPr id="37" name="Straight Connector 35">
              <a:extLst>
                <a:ext uri="{FF2B5EF4-FFF2-40B4-BE49-F238E27FC236}">
                  <a16:creationId xmlns:a16="http://schemas.microsoft.com/office/drawing/2014/main" id="{1D957544-21B1-4867-9FC4-806D0D239E1E}"/>
                </a:ext>
              </a:extLst>
            </p:cNvPr>
            <p:cNvCxnSpPr>
              <a:stCxn id="17" idx="2"/>
              <a:endCxn id="10" idx="3"/>
            </p:cNvCxnSpPr>
            <p:nvPr/>
          </p:nvCxnSpPr>
          <p:spPr>
            <a:xfrm flipH="1">
              <a:off x="5649402" y="2760021"/>
              <a:ext cx="315018" cy="594509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86790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C49C44D-B8BC-416F-983F-8EAC92445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Gaps for ML on Graph Engine</a:t>
            </a:r>
            <a:endParaRPr lang="zh-CN" altLang="en-US" dirty="0"/>
          </a:p>
        </p:txBody>
      </p:sp>
      <p:sp>
        <p:nvSpPr>
          <p:cNvPr id="4" name="内容占位符 4">
            <a:extLst>
              <a:ext uri="{FF2B5EF4-FFF2-40B4-BE49-F238E27FC236}">
                <a16:creationId xmlns:a16="http://schemas.microsoft.com/office/drawing/2014/main" id="{5AEEAA40-44FD-47F5-9C78-8DD6D18AC65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4025" y="1685678"/>
            <a:ext cx="8372163" cy="4921498"/>
          </a:xfrm>
        </p:spPr>
        <p:txBody>
          <a:bodyPr>
            <a:normAutofit/>
          </a:bodyPr>
          <a:lstStyle/>
          <a:p>
            <a:r>
              <a:rPr lang="en-US" altLang="zh-CN" dirty="0"/>
              <a:t>Gap 2: Programming Model</a:t>
            </a:r>
          </a:p>
          <a:p>
            <a:pPr marL="0" indent="0">
              <a:buNone/>
            </a:pPr>
            <a:endParaRPr lang="en-US" altLang="zh-CN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3E1020F2-B7E6-486C-A641-83DF5BE6F6E0}"/>
              </a:ext>
            </a:extLst>
          </p:cNvPr>
          <p:cNvGrpSpPr/>
          <p:nvPr/>
        </p:nvGrpSpPr>
        <p:grpSpPr>
          <a:xfrm>
            <a:off x="908138" y="2529558"/>
            <a:ext cx="3306354" cy="3580943"/>
            <a:chOff x="965288" y="2529558"/>
            <a:chExt cx="3306354" cy="3580943"/>
          </a:xfrm>
        </p:grpSpPr>
        <p:pic>
          <p:nvPicPr>
            <p:cNvPr id="7" name="Picture 3">
              <a:extLst>
                <a:ext uri="{FF2B5EF4-FFF2-40B4-BE49-F238E27FC236}">
                  <a16:creationId xmlns:a16="http://schemas.microsoft.com/office/drawing/2014/main" id="{F2D58DE7-5B2A-4E9E-A607-583E437C16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8579" y="2529558"/>
              <a:ext cx="545413" cy="533400"/>
            </a:xfrm>
            <a:prstGeom prst="rect">
              <a:avLst/>
            </a:prstGeom>
          </p:spPr>
        </p:pic>
        <p:cxnSp>
          <p:nvCxnSpPr>
            <p:cNvPr id="11" name="Straight Connector 13">
              <a:extLst>
                <a:ext uri="{FF2B5EF4-FFF2-40B4-BE49-F238E27FC236}">
                  <a16:creationId xmlns:a16="http://schemas.microsoft.com/office/drawing/2014/main" id="{989CFFE9-3781-4E75-840B-84D51C334A33}"/>
                </a:ext>
              </a:extLst>
            </p:cNvPr>
            <p:cNvCxnSpPr>
              <a:stCxn id="25" idx="0"/>
              <a:endCxn id="24" idx="2"/>
            </p:cNvCxnSpPr>
            <p:nvPr/>
          </p:nvCxnSpPr>
          <p:spPr>
            <a:xfrm flipH="1" flipV="1">
              <a:off x="2495645" y="4043324"/>
              <a:ext cx="896535" cy="401122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Picture 64">
              <a:extLst>
                <a:ext uri="{FF2B5EF4-FFF2-40B4-BE49-F238E27FC236}">
                  <a16:creationId xmlns:a16="http://schemas.microsoft.com/office/drawing/2014/main" id="{58302194-87E9-42AB-BCDE-CAD792CD8A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6873" y="3221422"/>
              <a:ext cx="545413" cy="533400"/>
            </a:xfrm>
            <a:prstGeom prst="rect">
              <a:avLst/>
            </a:prstGeom>
          </p:spPr>
        </p:pic>
        <p:pic>
          <p:nvPicPr>
            <p:cNvPr id="23" name="Picture 65">
              <a:extLst>
                <a:ext uri="{FF2B5EF4-FFF2-40B4-BE49-F238E27FC236}">
                  <a16:creationId xmlns:a16="http://schemas.microsoft.com/office/drawing/2014/main" id="{D31AECDF-2F78-433F-A9FE-B2DCACB30C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0287" y="3275439"/>
              <a:ext cx="545413" cy="533400"/>
            </a:xfrm>
            <a:prstGeom prst="rect">
              <a:avLst/>
            </a:prstGeom>
          </p:spPr>
        </p:pic>
        <p:pic>
          <p:nvPicPr>
            <p:cNvPr id="24" name="Picture 66">
              <a:extLst>
                <a:ext uri="{FF2B5EF4-FFF2-40B4-BE49-F238E27FC236}">
                  <a16:creationId xmlns:a16="http://schemas.microsoft.com/office/drawing/2014/main" id="{9DC54E07-65A6-4DD1-8EC9-FA756538D5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2938" y="3509924"/>
              <a:ext cx="545413" cy="533400"/>
            </a:xfrm>
            <a:prstGeom prst="rect">
              <a:avLst/>
            </a:prstGeom>
          </p:spPr>
        </p:pic>
        <p:pic>
          <p:nvPicPr>
            <p:cNvPr id="25" name="Picture 67">
              <a:extLst>
                <a:ext uri="{FF2B5EF4-FFF2-40B4-BE49-F238E27FC236}">
                  <a16:creationId xmlns:a16="http://schemas.microsoft.com/office/drawing/2014/main" id="{DDC0E362-3C8B-45AA-BE73-59FF08D5B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9473" y="4444446"/>
              <a:ext cx="545413" cy="533400"/>
            </a:xfrm>
            <a:prstGeom prst="rect">
              <a:avLst/>
            </a:prstGeom>
          </p:spPr>
        </p:pic>
        <p:pic>
          <p:nvPicPr>
            <p:cNvPr id="26" name="Picture 68">
              <a:extLst>
                <a:ext uri="{FF2B5EF4-FFF2-40B4-BE49-F238E27FC236}">
                  <a16:creationId xmlns:a16="http://schemas.microsoft.com/office/drawing/2014/main" id="{6FFE1A46-E779-4704-9BC1-089B87786C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8772" y="4375850"/>
              <a:ext cx="545413" cy="533400"/>
            </a:xfrm>
            <a:prstGeom prst="rect">
              <a:avLst/>
            </a:prstGeom>
          </p:spPr>
        </p:pic>
        <p:cxnSp>
          <p:nvCxnSpPr>
            <p:cNvPr id="27" name="Straight Connector 69">
              <a:extLst>
                <a:ext uri="{FF2B5EF4-FFF2-40B4-BE49-F238E27FC236}">
                  <a16:creationId xmlns:a16="http://schemas.microsoft.com/office/drawing/2014/main" id="{95F35D0B-C08C-4AAF-A1ED-B9B0D3E07A45}"/>
                </a:ext>
              </a:extLst>
            </p:cNvPr>
            <p:cNvCxnSpPr>
              <a:stCxn id="7" idx="2"/>
              <a:endCxn id="24" idx="0"/>
            </p:cNvCxnSpPr>
            <p:nvPr/>
          </p:nvCxnSpPr>
          <p:spPr>
            <a:xfrm flipH="1">
              <a:off x="2495645" y="3062958"/>
              <a:ext cx="245641" cy="446966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72">
              <a:extLst>
                <a:ext uri="{FF2B5EF4-FFF2-40B4-BE49-F238E27FC236}">
                  <a16:creationId xmlns:a16="http://schemas.microsoft.com/office/drawing/2014/main" id="{5923A90B-4F85-43C6-AE64-F70265631F1D}"/>
                </a:ext>
              </a:extLst>
            </p:cNvPr>
            <p:cNvCxnSpPr>
              <a:stCxn id="23" idx="1"/>
              <a:endCxn id="24" idx="3"/>
            </p:cNvCxnSpPr>
            <p:nvPr/>
          </p:nvCxnSpPr>
          <p:spPr>
            <a:xfrm flipH="1">
              <a:off x="2768351" y="3542139"/>
              <a:ext cx="801936" cy="234485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78">
              <a:extLst>
                <a:ext uri="{FF2B5EF4-FFF2-40B4-BE49-F238E27FC236}">
                  <a16:creationId xmlns:a16="http://schemas.microsoft.com/office/drawing/2014/main" id="{6F4D76A2-B0E6-4806-AE69-1DB5FB890270}"/>
                </a:ext>
              </a:extLst>
            </p:cNvPr>
            <p:cNvCxnSpPr>
              <a:stCxn id="24" idx="2"/>
              <a:endCxn id="26" idx="0"/>
            </p:cNvCxnSpPr>
            <p:nvPr/>
          </p:nvCxnSpPr>
          <p:spPr>
            <a:xfrm flipH="1">
              <a:off x="2131479" y="4043324"/>
              <a:ext cx="364166" cy="332526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81">
              <a:extLst>
                <a:ext uri="{FF2B5EF4-FFF2-40B4-BE49-F238E27FC236}">
                  <a16:creationId xmlns:a16="http://schemas.microsoft.com/office/drawing/2014/main" id="{CC3CB095-950E-4FB3-954F-1E17503E1DA7}"/>
                </a:ext>
              </a:extLst>
            </p:cNvPr>
            <p:cNvCxnSpPr>
              <a:stCxn id="24" idx="1"/>
              <a:endCxn id="22" idx="3"/>
            </p:cNvCxnSpPr>
            <p:nvPr/>
          </p:nvCxnSpPr>
          <p:spPr>
            <a:xfrm flipH="1" flipV="1">
              <a:off x="1912286" y="3488122"/>
              <a:ext cx="310652" cy="288502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86">
              <a:extLst>
                <a:ext uri="{FF2B5EF4-FFF2-40B4-BE49-F238E27FC236}">
                  <a16:creationId xmlns:a16="http://schemas.microsoft.com/office/drawing/2014/main" id="{137C658B-2933-483B-A7D1-F6CCCF84D07E}"/>
                </a:ext>
              </a:extLst>
            </p:cNvPr>
            <p:cNvCxnSpPr>
              <a:cxnSpLocks/>
              <a:stCxn id="23" idx="2"/>
              <a:endCxn id="25" idx="0"/>
            </p:cNvCxnSpPr>
            <p:nvPr/>
          </p:nvCxnSpPr>
          <p:spPr>
            <a:xfrm flipH="1">
              <a:off x="3392180" y="3808839"/>
              <a:ext cx="450814" cy="635607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89">
              <a:extLst>
                <a:ext uri="{FF2B5EF4-FFF2-40B4-BE49-F238E27FC236}">
                  <a16:creationId xmlns:a16="http://schemas.microsoft.com/office/drawing/2014/main" id="{535A95B0-6C99-4925-9BDF-B0CCF3ADA7D3}"/>
                </a:ext>
              </a:extLst>
            </p:cNvPr>
            <p:cNvCxnSpPr>
              <a:stCxn id="7" idx="2"/>
              <a:endCxn id="22" idx="3"/>
            </p:cNvCxnSpPr>
            <p:nvPr/>
          </p:nvCxnSpPr>
          <p:spPr>
            <a:xfrm flipH="1">
              <a:off x="1912286" y="3062958"/>
              <a:ext cx="829000" cy="425164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92">
              <a:extLst>
                <a:ext uri="{FF2B5EF4-FFF2-40B4-BE49-F238E27FC236}">
                  <a16:creationId xmlns:a16="http://schemas.microsoft.com/office/drawing/2014/main" id="{FC140F32-CDF7-4023-8CFA-9AFF3745F8F1}"/>
                </a:ext>
              </a:extLst>
            </p:cNvPr>
            <p:cNvCxnSpPr>
              <a:stCxn id="25" idx="1"/>
              <a:endCxn id="26" idx="3"/>
            </p:cNvCxnSpPr>
            <p:nvPr/>
          </p:nvCxnSpPr>
          <p:spPr>
            <a:xfrm flipH="1" flipV="1">
              <a:off x="2404185" y="4642550"/>
              <a:ext cx="715288" cy="68596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106">
              <a:extLst>
                <a:ext uri="{FF2B5EF4-FFF2-40B4-BE49-F238E27FC236}">
                  <a16:creationId xmlns:a16="http://schemas.microsoft.com/office/drawing/2014/main" id="{472C81E3-A033-47B4-8711-794A0CDB979A}"/>
                </a:ext>
              </a:extLst>
            </p:cNvPr>
            <p:cNvSpPr txBox="1"/>
            <p:nvPr/>
          </p:nvSpPr>
          <p:spPr>
            <a:xfrm>
              <a:off x="965288" y="5073294"/>
              <a:ext cx="3306354" cy="1037207"/>
            </a:xfrm>
            <a:prstGeom prst="rect">
              <a:avLst/>
            </a:prstGeom>
            <a:noFill/>
          </p:spPr>
          <p:txBody>
            <a:bodyPr wrap="none" lIns="182880" tIns="146304" rIns="182880" bIns="146304" rtlCol="0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en-US" sz="24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PageRank </a:t>
              </a:r>
            </a:p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en-US" sz="24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for </a:t>
              </a:r>
              <a:r>
                <a:rPr lang="en-US" sz="2400" dirty="0" err="1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WebPage</a:t>
              </a:r>
              <a:r>
                <a:rPr lang="en-US" sz="24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 Ranking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F4E03F8B-76BD-49EC-B452-DD6CEED8BD59}"/>
              </a:ext>
            </a:extLst>
          </p:cNvPr>
          <p:cNvGrpSpPr/>
          <p:nvPr/>
        </p:nvGrpSpPr>
        <p:grpSpPr>
          <a:xfrm>
            <a:off x="4533476" y="1883096"/>
            <a:ext cx="3749040" cy="4227405"/>
            <a:chOff x="4495376" y="1883096"/>
            <a:chExt cx="3749040" cy="4227405"/>
          </a:xfrm>
        </p:grpSpPr>
        <p:sp>
          <p:nvSpPr>
            <p:cNvPr id="5" name="Freeform 46">
              <a:extLst>
                <a:ext uri="{FF2B5EF4-FFF2-40B4-BE49-F238E27FC236}">
                  <a16:creationId xmlns:a16="http://schemas.microsoft.com/office/drawing/2014/main" id="{E94BDDA2-C8F2-4F7A-A945-AE9CB63F86EB}"/>
                </a:ext>
              </a:extLst>
            </p:cNvPr>
            <p:cNvSpPr/>
            <p:nvPr/>
          </p:nvSpPr>
          <p:spPr bwMode="auto">
            <a:xfrm>
              <a:off x="5030462" y="3049539"/>
              <a:ext cx="1477310" cy="2007565"/>
            </a:xfrm>
            <a:custGeom>
              <a:avLst/>
              <a:gdLst>
                <a:gd name="connsiteX0" fmla="*/ 55888 w 1477310"/>
                <a:gd name="connsiteY0" fmla="*/ 85966 h 2007565"/>
                <a:gd name="connsiteX1" fmla="*/ 523248 w 1477310"/>
                <a:gd name="connsiteY1" fmla="*/ 14846 h 2007565"/>
                <a:gd name="connsiteX2" fmla="*/ 929648 w 1477310"/>
                <a:gd name="connsiteY2" fmla="*/ 329806 h 2007565"/>
                <a:gd name="connsiteX3" fmla="*/ 1356368 w 1477310"/>
                <a:gd name="connsiteY3" fmla="*/ 705726 h 2007565"/>
                <a:gd name="connsiteX4" fmla="*/ 1346208 w 1477310"/>
                <a:gd name="connsiteY4" fmla="*/ 1203566 h 2007565"/>
                <a:gd name="connsiteX5" fmla="*/ 1468128 w 1477310"/>
                <a:gd name="connsiteY5" fmla="*/ 1772526 h 2007565"/>
                <a:gd name="connsiteX6" fmla="*/ 1061728 w 1477310"/>
                <a:gd name="connsiteY6" fmla="*/ 2006206 h 2007565"/>
                <a:gd name="connsiteX7" fmla="*/ 645168 w 1477310"/>
                <a:gd name="connsiteY7" fmla="*/ 1681086 h 2007565"/>
                <a:gd name="connsiteX8" fmla="*/ 563888 w 1477310"/>
                <a:gd name="connsiteY8" fmla="*/ 1020686 h 2007565"/>
                <a:gd name="connsiteX9" fmla="*/ 411488 w 1477310"/>
                <a:gd name="connsiteY9" fmla="*/ 756526 h 2007565"/>
                <a:gd name="connsiteX10" fmla="*/ 45728 w 1477310"/>
                <a:gd name="connsiteY10" fmla="*/ 390766 h 2007565"/>
                <a:gd name="connsiteX11" fmla="*/ 55888 w 1477310"/>
                <a:gd name="connsiteY11" fmla="*/ 85966 h 2007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77310" h="2007565">
                  <a:moveTo>
                    <a:pt x="55888" y="85966"/>
                  </a:moveTo>
                  <a:cubicBezTo>
                    <a:pt x="135475" y="23313"/>
                    <a:pt x="377621" y="-25794"/>
                    <a:pt x="523248" y="14846"/>
                  </a:cubicBezTo>
                  <a:cubicBezTo>
                    <a:pt x="668875" y="55486"/>
                    <a:pt x="790795" y="214659"/>
                    <a:pt x="929648" y="329806"/>
                  </a:cubicBezTo>
                  <a:cubicBezTo>
                    <a:pt x="1068501" y="444953"/>
                    <a:pt x="1286941" y="560099"/>
                    <a:pt x="1356368" y="705726"/>
                  </a:cubicBezTo>
                  <a:cubicBezTo>
                    <a:pt x="1425795" y="851353"/>
                    <a:pt x="1327581" y="1025766"/>
                    <a:pt x="1346208" y="1203566"/>
                  </a:cubicBezTo>
                  <a:cubicBezTo>
                    <a:pt x="1364835" y="1381366"/>
                    <a:pt x="1515541" y="1638753"/>
                    <a:pt x="1468128" y="1772526"/>
                  </a:cubicBezTo>
                  <a:cubicBezTo>
                    <a:pt x="1420715" y="1906299"/>
                    <a:pt x="1198888" y="2021446"/>
                    <a:pt x="1061728" y="2006206"/>
                  </a:cubicBezTo>
                  <a:cubicBezTo>
                    <a:pt x="924568" y="1990966"/>
                    <a:pt x="728141" y="1845339"/>
                    <a:pt x="645168" y="1681086"/>
                  </a:cubicBezTo>
                  <a:cubicBezTo>
                    <a:pt x="562195" y="1516833"/>
                    <a:pt x="602835" y="1174779"/>
                    <a:pt x="563888" y="1020686"/>
                  </a:cubicBezTo>
                  <a:cubicBezTo>
                    <a:pt x="524941" y="866593"/>
                    <a:pt x="497848" y="861513"/>
                    <a:pt x="411488" y="756526"/>
                  </a:cubicBezTo>
                  <a:cubicBezTo>
                    <a:pt x="325128" y="651539"/>
                    <a:pt x="101608" y="500833"/>
                    <a:pt x="45728" y="390766"/>
                  </a:cubicBezTo>
                  <a:cubicBezTo>
                    <a:pt x="-10152" y="280699"/>
                    <a:pt x="-23699" y="148619"/>
                    <a:pt x="55888" y="85966"/>
                  </a:cubicBezTo>
                  <a:close/>
                </a:path>
              </a:pathLst>
            </a:custGeom>
            <a:solidFill>
              <a:srgbClr val="FFC000">
                <a:alpha val="55000"/>
              </a:srgbClr>
            </a:solidFill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6" name="Freeform 45">
              <a:extLst>
                <a:ext uri="{FF2B5EF4-FFF2-40B4-BE49-F238E27FC236}">
                  <a16:creationId xmlns:a16="http://schemas.microsoft.com/office/drawing/2014/main" id="{714AFE8B-9590-4FF0-A4F2-BCE5BB468073}"/>
                </a:ext>
              </a:extLst>
            </p:cNvPr>
            <p:cNvSpPr/>
            <p:nvPr/>
          </p:nvSpPr>
          <p:spPr bwMode="auto">
            <a:xfrm>
              <a:off x="5482273" y="1883096"/>
              <a:ext cx="2285971" cy="2976226"/>
            </a:xfrm>
            <a:custGeom>
              <a:avLst/>
              <a:gdLst>
                <a:gd name="connsiteX0" fmla="*/ 173037 w 2285971"/>
                <a:gd name="connsiteY0" fmla="*/ 23049 h 2976226"/>
                <a:gd name="connsiteX1" fmla="*/ 731837 w 2285971"/>
                <a:gd name="connsiteY1" fmla="*/ 84009 h 2976226"/>
                <a:gd name="connsiteX2" fmla="*/ 1615757 w 2285971"/>
                <a:gd name="connsiteY2" fmla="*/ 561529 h 2976226"/>
                <a:gd name="connsiteX3" fmla="*/ 2265997 w 2285971"/>
                <a:gd name="connsiteY3" fmla="*/ 1689289 h 2976226"/>
                <a:gd name="connsiteX4" fmla="*/ 2052637 w 2285971"/>
                <a:gd name="connsiteY4" fmla="*/ 2898329 h 2976226"/>
                <a:gd name="connsiteX5" fmla="*/ 1382077 w 2285971"/>
                <a:gd name="connsiteY5" fmla="*/ 2766249 h 2976226"/>
                <a:gd name="connsiteX6" fmla="*/ 1463357 w 2285971"/>
                <a:gd name="connsiteY6" fmla="*/ 2034729 h 2976226"/>
                <a:gd name="connsiteX7" fmla="*/ 1229677 w 2285971"/>
                <a:gd name="connsiteY7" fmla="*/ 1232089 h 2976226"/>
                <a:gd name="connsiteX8" fmla="*/ 203517 w 2285971"/>
                <a:gd name="connsiteY8" fmla="*/ 978089 h 2976226"/>
                <a:gd name="connsiteX9" fmla="*/ 317 w 2285971"/>
                <a:gd name="connsiteY9" fmla="*/ 338009 h 2976226"/>
                <a:gd name="connsiteX10" fmla="*/ 173037 w 2285971"/>
                <a:gd name="connsiteY10" fmla="*/ 23049 h 2976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85971" h="2976226">
                  <a:moveTo>
                    <a:pt x="173037" y="23049"/>
                  </a:moveTo>
                  <a:cubicBezTo>
                    <a:pt x="294957" y="-19284"/>
                    <a:pt x="491384" y="-5738"/>
                    <a:pt x="731837" y="84009"/>
                  </a:cubicBezTo>
                  <a:cubicBezTo>
                    <a:pt x="972290" y="173756"/>
                    <a:pt x="1360064" y="293982"/>
                    <a:pt x="1615757" y="561529"/>
                  </a:cubicBezTo>
                  <a:cubicBezTo>
                    <a:pt x="1871450" y="829076"/>
                    <a:pt x="2193184" y="1299822"/>
                    <a:pt x="2265997" y="1689289"/>
                  </a:cubicBezTo>
                  <a:cubicBezTo>
                    <a:pt x="2338810" y="2078756"/>
                    <a:pt x="2199957" y="2718836"/>
                    <a:pt x="2052637" y="2898329"/>
                  </a:cubicBezTo>
                  <a:cubicBezTo>
                    <a:pt x="1905317" y="3077822"/>
                    <a:pt x="1480290" y="2910182"/>
                    <a:pt x="1382077" y="2766249"/>
                  </a:cubicBezTo>
                  <a:cubicBezTo>
                    <a:pt x="1283864" y="2622316"/>
                    <a:pt x="1488757" y="2290422"/>
                    <a:pt x="1463357" y="2034729"/>
                  </a:cubicBezTo>
                  <a:cubicBezTo>
                    <a:pt x="1437957" y="1779036"/>
                    <a:pt x="1439650" y="1408196"/>
                    <a:pt x="1229677" y="1232089"/>
                  </a:cubicBezTo>
                  <a:cubicBezTo>
                    <a:pt x="1019704" y="1055982"/>
                    <a:pt x="408410" y="1127102"/>
                    <a:pt x="203517" y="978089"/>
                  </a:cubicBezTo>
                  <a:cubicBezTo>
                    <a:pt x="-1376" y="829076"/>
                    <a:pt x="5397" y="495489"/>
                    <a:pt x="317" y="338009"/>
                  </a:cubicBezTo>
                  <a:cubicBezTo>
                    <a:pt x="-4763" y="180529"/>
                    <a:pt x="51117" y="65382"/>
                    <a:pt x="173037" y="23049"/>
                  </a:cubicBezTo>
                  <a:close/>
                </a:path>
              </a:pathLst>
            </a:custGeom>
            <a:solidFill>
              <a:srgbClr val="92D050">
                <a:alpha val="55000"/>
              </a:srgbClr>
            </a:solidFill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8" name="Picture 8">
              <a:extLst>
                <a:ext uri="{FF2B5EF4-FFF2-40B4-BE49-F238E27FC236}">
                  <a16:creationId xmlns:a16="http://schemas.microsoft.com/office/drawing/2014/main" id="{1DC1FEB5-DC23-4B75-959E-4F5726BE6A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1828" y="2493687"/>
              <a:ext cx="418078" cy="418078"/>
            </a:xfrm>
            <a:prstGeom prst="rect">
              <a:avLst/>
            </a:prstGeom>
          </p:spPr>
        </p:pic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6C1C06E6-13EA-4CD2-97F9-C22523DE0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0390" y="3239191"/>
              <a:ext cx="547107" cy="525450"/>
            </a:xfrm>
            <a:prstGeom prst="rect">
              <a:avLst/>
            </a:prstGeom>
          </p:spPr>
        </p:pic>
        <p:pic>
          <p:nvPicPr>
            <p:cNvPr id="10" name="Picture 11">
              <a:extLst>
                <a:ext uri="{FF2B5EF4-FFF2-40B4-BE49-F238E27FC236}">
                  <a16:creationId xmlns:a16="http://schemas.microsoft.com/office/drawing/2014/main" id="{56CEE9A2-D3EF-4E0A-A3F3-E8570FC44A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9176" y="3149417"/>
              <a:ext cx="410226" cy="410226"/>
            </a:xfrm>
            <a:prstGeom prst="rect">
              <a:avLst/>
            </a:prstGeom>
          </p:spPr>
        </p:pic>
        <p:cxnSp>
          <p:nvCxnSpPr>
            <p:cNvPr id="12" name="Straight Connector 14">
              <a:extLst>
                <a:ext uri="{FF2B5EF4-FFF2-40B4-BE49-F238E27FC236}">
                  <a16:creationId xmlns:a16="http://schemas.microsoft.com/office/drawing/2014/main" id="{C810274F-90E6-4FF8-B3D9-53F684B26739}"/>
                </a:ext>
              </a:extLst>
            </p:cNvPr>
            <p:cNvCxnSpPr>
              <a:stCxn id="10" idx="3"/>
              <a:endCxn id="9" idx="1"/>
            </p:cNvCxnSpPr>
            <p:nvPr/>
          </p:nvCxnSpPr>
          <p:spPr>
            <a:xfrm>
              <a:off x="5649402" y="3354530"/>
              <a:ext cx="1440988" cy="147386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5">
              <a:extLst>
                <a:ext uri="{FF2B5EF4-FFF2-40B4-BE49-F238E27FC236}">
                  <a16:creationId xmlns:a16="http://schemas.microsoft.com/office/drawing/2014/main" id="{F2F9652A-0E4E-473F-A4B5-4290E0A5AFE8}"/>
                </a:ext>
              </a:extLst>
            </p:cNvPr>
            <p:cNvCxnSpPr>
              <a:stCxn id="20" idx="3"/>
              <a:endCxn id="9" idx="1"/>
            </p:cNvCxnSpPr>
            <p:nvPr/>
          </p:nvCxnSpPr>
          <p:spPr>
            <a:xfrm flipV="1">
              <a:off x="6352223" y="3501916"/>
              <a:ext cx="738167" cy="1137226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6">
              <a:extLst>
                <a:ext uri="{FF2B5EF4-FFF2-40B4-BE49-F238E27FC236}">
                  <a16:creationId xmlns:a16="http://schemas.microsoft.com/office/drawing/2014/main" id="{7038405E-7974-4E13-9CB4-28FC8EB90944}"/>
                </a:ext>
              </a:extLst>
            </p:cNvPr>
            <p:cNvCxnSpPr>
              <a:stCxn id="20" idx="3"/>
              <a:endCxn id="21" idx="1"/>
            </p:cNvCxnSpPr>
            <p:nvPr/>
          </p:nvCxnSpPr>
          <p:spPr>
            <a:xfrm flipV="1">
              <a:off x="6352223" y="4345030"/>
              <a:ext cx="623834" cy="294112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8">
              <a:extLst>
                <a:ext uri="{FF2B5EF4-FFF2-40B4-BE49-F238E27FC236}">
                  <a16:creationId xmlns:a16="http://schemas.microsoft.com/office/drawing/2014/main" id="{56D467E7-241E-4811-B9B7-69C3699D995F}"/>
                </a:ext>
              </a:extLst>
            </p:cNvPr>
            <p:cNvCxnSpPr>
              <a:stCxn id="19" idx="3"/>
              <a:endCxn id="21" idx="1"/>
            </p:cNvCxnSpPr>
            <p:nvPr/>
          </p:nvCxnSpPr>
          <p:spPr>
            <a:xfrm>
              <a:off x="6298293" y="3947590"/>
              <a:ext cx="677764" cy="397440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9">
              <a:extLst>
                <a:ext uri="{FF2B5EF4-FFF2-40B4-BE49-F238E27FC236}">
                  <a16:creationId xmlns:a16="http://schemas.microsoft.com/office/drawing/2014/main" id="{EDDC7726-78D0-4589-AB1D-9104ECE8EE51}"/>
                </a:ext>
              </a:extLst>
            </p:cNvPr>
            <p:cNvCxnSpPr>
              <a:stCxn id="19" idx="3"/>
              <a:endCxn id="8" idx="1"/>
            </p:cNvCxnSpPr>
            <p:nvPr/>
          </p:nvCxnSpPr>
          <p:spPr>
            <a:xfrm flipV="1">
              <a:off x="6298293" y="2702726"/>
              <a:ext cx="383535" cy="1244864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Picture 31">
              <a:extLst>
                <a:ext uri="{FF2B5EF4-FFF2-40B4-BE49-F238E27FC236}">
                  <a16:creationId xmlns:a16="http://schemas.microsoft.com/office/drawing/2014/main" id="{BF958029-22D1-404D-8970-349B80BCD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7845" y="2007906"/>
              <a:ext cx="453149" cy="752115"/>
            </a:xfrm>
            <a:prstGeom prst="rect">
              <a:avLst/>
            </a:prstGeom>
          </p:spPr>
        </p:pic>
        <p:cxnSp>
          <p:nvCxnSpPr>
            <p:cNvPr id="18" name="Straight Connector 38">
              <a:extLst>
                <a:ext uri="{FF2B5EF4-FFF2-40B4-BE49-F238E27FC236}">
                  <a16:creationId xmlns:a16="http://schemas.microsoft.com/office/drawing/2014/main" id="{4028D4A7-8C04-47F8-A961-0A725B093DD3}"/>
                </a:ext>
              </a:extLst>
            </p:cNvPr>
            <p:cNvCxnSpPr>
              <a:stCxn id="17" idx="2"/>
              <a:endCxn id="19" idx="3"/>
            </p:cNvCxnSpPr>
            <p:nvPr/>
          </p:nvCxnSpPr>
          <p:spPr>
            <a:xfrm>
              <a:off x="5964420" y="2760021"/>
              <a:ext cx="333873" cy="1187569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Picture 53">
              <a:extLst>
                <a:ext uri="{FF2B5EF4-FFF2-40B4-BE49-F238E27FC236}">
                  <a16:creationId xmlns:a16="http://schemas.microsoft.com/office/drawing/2014/main" id="{226AF7CE-DB0F-4F16-8899-1CBA42722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5597" y="3627576"/>
              <a:ext cx="682696" cy="640027"/>
            </a:xfrm>
            <a:prstGeom prst="rect">
              <a:avLst/>
            </a:prstGeom>
          </p:spPr>
        </p:pic>
        <p:pic>
          <p:nvPicPr>
            <p:cNvPr id="20" name="Picture 54">
              <a:extLst>
                <a:ext uri="{FF2B5EF4-FFF2-40B4-BE49-F238E27FC236}">
                  <a16:creationId xmlns:a16="http://schemas.microsoft.com/office/drawing/2014/main" id="{314F83CF-E202-42DE-B50B-5B3CD646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8769" y="4441038"/>
              <a:ext cx="603454" cy="396207"/>
            </a:xfrm>
            <a:prstGeom prst="rect">
              <a:avLst/>
            </a:prstGeom>
          </p:spPr>
        </p:pic>
        <p:pic>
          <p:nvPicPr>
            <p:cNvPr id="21" name="Picture 55">
              <a:extLst>
                <a:ext uri="{FF2B5EF4-FFF2-40B4-BE49-F238E27FC236}">
                  <a16:creationId xmlns:a16="http://schemas.microsoft.com/office/drawing/2014/main" id="{EDC42F10-82A5-404A-9920-310A62D8AD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76057" y="4092067"/>
              <a:ext cx="499831" cy="505926"/>
            </a:xfrm>
            <a:prstGeom prst="rect">
              <a:avLst/>
            </a:prstGeom>
          </p:spPr>
        </p:pic>
        <p:cxnSp>
          <p:nvCxnSpPr>
            <p:cNvPr id="29" name="Straight Connector 75">
              <a:extLst>
                <a:ext uri="{FF2B5EF4-FFF2-40B4-BE49-F238E27FC236}">
                  <a16:creationId xmlns:a16="http://schemas.microsoft.com/office/drawing/2014/main" id="{EE1FCD30-4BA3-4939-A798-D9176D824C64}"/>
                </a:ext>
              </a:extLst>
            </p:cNvPr>
            <p:cNvCxnSpPr>
              <a:stCxn id="8" idx="1"/>
              <a:endCxn id="10" idx="3"/>
            </p:cNvCxnSpPr>
            <p:nvPr/>
          </p:nvCxnSpPr>
          <p:spPr>
            <a:xfrm flipH="1">
              <a:off x="5649402" y="2702726"/>
              <a:ext cx="1032426" cy="651804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107">
              <a:extLst>
                <a:ext uri="{FF2B5EF4-FFF2-40B4-BE49-F238E27FC236}">
                  <a16:creationId xmlns:a16="http://schemas.microsoft.com/office/drawing/2014/main" id="{8A10ECD2-2216-429C-9D69-DAD9B24B8716}"/>
                </a:ext>
              </a:extLst>
            </p:cNvPr>
            <p:cNvSpPr txBox="1"/>
            <p:nvPr/>
          </p:nvSpPr>
          <p:spPr>
            <a:xfrm>
              <a:off x="4495376" y="5073294"/>
              <a:ext cx="3749040" cy="1037207"/>
            </a:xfrm>
            <a:prstGeom prst="rect">
              <a:avLst/>
            </a:prstGeom>
            <a:noFill/>
          </p:spPr>
          <p:txBody>
            <a:bodyPr wrap="none" lIns="182880" tIns="146304" rIns="182880" bIns="146304" rtlCol="0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en-US" altLang="zh-CN" sz="24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Matrix Factorization(MF) </a:t>
              </a:r>
            </a:p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en-US" altLang="zh-CN" sz="24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for Recommendation</a:t>
              </a:r>
              <a:endPara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endParaRPr>
            </a:p>
          </p:txBody>
        </p:sp>
        <p:cxnSp>
          <p:nvCxnSpPr>
            <p:cNvPr id="37" name="Straight Connector 35">
              <a:extLst>
                <a:ext uri="{FF2B5EF4-FFF2-40B4-BE49-F238E27FC236}">
                  <a16:creationId xmlns:a16="http://schemas.microsoft.com/office/drawing/2014/main" id="{1D957544-21B1-4867-9FC4-806D0D239E1E}"/>
                </a:ext>
              </a:extLst>
            </p:cNvPr>
            <p:cNvCxnSpPr>
              <a:stCxn id="17" idx="2"/>
              <a:endCxn id="10" idx="3"/>
            </p:cNvCxnSpPr>
            <p:nvPr/>
          </p:nvCxnSpPr>
          <p:spPr>
            <a:xfrm flipH="1">
              <a:off x="5649402" y="2760021"/>
              <a:ext cx="315018" cy="594509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79709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C49C44D-B8BC-416F-983F-8EAC92445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Gaps for ML on Graph Engine</a:t>
            </a:r>
            <a:endParaRPr lang="zh-CN" altLang="en-US" dirty="0"/>
          </a:p>
        </p:txBody>
      </p:sp>
      <p:sp>
        <p:nvSpPr>
          <p:cNvPr id="4" name="内容占位符 4">
            <a:extLst>
              <a:ext uri="{FF2B5EF4-FFF2-40B4-BE49-F238E27FC236}">
                <a16:creationId xmlns:a16="http://schemas.microsoft.com/office/drawing/2014/main" id="{5AEEAA40-44FD-47F5-9C78-8DD6D18AC65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4025" y="1685678"/>
            <a:ext cx="8372163" cy="4921498"/>
          </a:xfrm>
        </p:spPr>
        <p:txBody>
          <a:bodyPr>
            <a:normAutofit/>
          </a:bodyPr>
          <a:lstStyle/>
          <a:p>
            <a:r>
              <a:rPr lang="en-US" altLang="zh-CN" dirty="0"/>
              <a:t>Gap 3: Execution Scheduling</a:t>
            </a:r>
          </a:p>
          <a:p>
            <a:pPr marL="0" indent="0">
              <a:buNone/>
            </a:pPr>
            <a:endParaRPr lang="en-US" altLang="zh-CN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3E1020F2-B7E6-486C-A641-83DF5BE6F6E0}"/>
              </a:ext>
            </a:extLst>
          </p:cNvPr>
          <p:cNvGrpSpPr/>
          <p:nvPr/>
        </p:nvGrpSpPr>
        <p:grpSpPr>
          <a:xfrm>
            <a:off x="908138" y="2529558"/>
            <a:ext cx="3306354" cy="3580943"/>
            <a:chOff x="965288" y="2529558"/>
            <a:chExt cx="3306354" cy="3580943"/>
          </a:xfrm>
        </p:grpSpPr>
        <p:pic>
          <p:nvPicPr>
            <p:cNvPr id="7" name="Picture 3">
              <a:extLst>
                <a:ext uri="{FF2B5EF4-FFF2-40B4-BE49-F238E27FC236}">
                  <a16:creationId xmlns:a16="http://schemas.microsoft.com/office/drawing/2014/main" id="{F2D58DE7-5B2A-4E9E-A607-583E437C16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8579" y="2529558"/>
              <a:ext cx="545413" cy="533400"/>
            </a:xfrm>
            <a:prstGeom prst="rect">
              <a:avLst/>
            </a:prstGeom>
          </p:spPr>
        </p:pic>
        <p:cxnSp>
          <p:nvCxnSpPr>
            <p:cNvPr id="11" name="Straight Connector 13">
              <a:extLst>
                <a:ext uri="{FF2B5EF4-FFF2-40B4-BE49-F238E27FC236}">
                  <a16:creationId xmlns:a16="http://schemas.microsoft.com/office/drawing/2014/main" id="{989CFFE9-3781-4E75-840B-84D51C334A33}"/>
                </a:ext>
              </a:extLst>
            </p:cNvPr>
            <p:cNvCxnSpPr>
              <a:cxnSpLocks/>
              <a:stCxn id="25" idx="0"/>
              <a:endCxn id="24" idx="2"/>
            </p:cNvCxnSpPr>
            <p:nvPr/>
          </p:nvCxnSpPr>
          <p:spPr>
            <a:xfrm flipH="1" flipV="1">
              <a:off x="2495645" y="4043324"/>
              <a:ext cx="896535" cy="401122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Picture 64">
              <a:extLst>
                <a:ext uri="{FF2B5EF4-FFF2-40B4-BE49-F238E27FC236}">
                  <a16:creationId xmlns:a16="http://schemas.microsoft.com/office/drawing/2014/main" id="{58302194-87E9-42AB-BCDE-CAD792CD8A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6873" y="3221422"/>
              <a:ext cx="545413" cy="533400"/>
            </a:xfrm>
            <a:prstGeom prst="rect">
              <a:avLst/>
            </a:prstGeom>
          </p:spPr>
        </p:pic>
        <p:pic>
          <p:nvPicPr>
            <p:cNvPr id="23" name="Picture 65">
              <a:extLst>
                <a:ext uri="{FF2B5EF4-FFF2-40B4-BE49-F238E27FC236}">
                  <a16:creationId xmlns:a16="http://schemas.microsoft.com/office/drawing/2014/main" id="{D31AECDF-2F78-433F-A9FE-B2DCACB30C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0287" y="3275439"/>
              <a:ext cx="545413" cy="533400"/>
            </a:xfrm>
            <a:prstGeom prst="rect">
              <a:avLst/>
            </a:prstGeom>
          </p:spPr>
        </p:pic>
        <p:pic>
          <p:nvPicPr>
            <p:cNvPr id="24" name="Picture 66">
              <a:extLst>
                <a:ext uri="{FF2B5EF4-FFF2-40B4-BE49-F238E27FC236}">
                  <a16:creationId xmlns:a16="http://schemas.microsoft.com/office/drawing/2014/main" id="{9DC54E07-65A6-4DD1-8EC9-FA756538D5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2938" y="3509924"/>
              <a:ext cx="545413" cy="533400"/>
            </a:xfrm>
            <a:prstGeom prst="rect">
              <a:avLst/>
            </a:prstGeom>
          </p:spPr>
        </p:pic>
        <p:pic>
          <p:nvPicPr>
            <p:cNvPr id="25" name="Picture 67">
              <a:extLst>
                <a:ext uri="{FF2B5EF4-FFF2-40B4-BE49-F238E27FC236}">
                  <a16:creationId xmlns:a16="http://schemas.microsoft.com/office/drawing/2014/main" id="{DDC0E362-3C8B-45AA-BE73-59FF08D5B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9473" y="4444446"/>
              <a:ext cx="545413" cy="533400"/>
            </a:xfrm>
            <a:prstGeom prst="rect">
              <a:avLst/>
            </a:prstGeom>
          </p:spPr>
        </p:pic>
        <p:pic>
          <p:nvPicPr>
            <p:cNvPr id="26" name="Picture 68">
              <a:extLst>
                <a:ext uri="{FF2B5EF4-FFF2-40B4-BE49-F238E27FC236}">
                  <a16:creationId xmlns:a16="http://schemas.microsoft.com/office/drawing/2014/main" id="{6FFE1A46-E779-4704-9BC1-089B87786C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8772" y="4375850"/>
              <a:ext cx="545413" cy="533400"/>
            </a:xfrm>
            <a:prstGeom prst="rect">
              <a:avLst/>
            </a:prstGeom>
          </p:spPr>
        </p:pic>
        <p:cxnSp>
          <p:nvCxnSpPr>
            <p:cNvPr id="27" name="Straight Connector 69">
              <a:extLst>
                <a:ext uri="{FF2B5EF4-FFF2-40B4-BE49-F238E27FC236}">
                  <a16:creationId xmlns:a16="http://schemas.microsoft.com/office/drawing/2014/main" id="{95F35D0B-C08C-4AAF-A1ED-B9B0D3E07A45}"/>
                </a:ext>
              </a:extLst>
            </p:cNvPr>
            <p:cNvCxnSpPr>
              <a:cxnSpLocks/>
              <a:stCxn id="7" idx="2"/>
              <a:endCxn id="24" idx="0"/>
            </p:cNvCxnSpPr>
            <p:nvPr/>
          </p:nvCxnSpPr>
          <p:spPr>
            <a:xfrm flipH="1">
              <a:off x="2495645" y="3062958"/>
              <a:ext cx="245641" cy="446966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72">
              <a:extLst>
                <a:ext uri="{FF2B5EF4-FFF2-40B4-BE49-F238E27FC236}">
                  <a16:creationId xmlns:a16="http://schemas.microsoft.com/office/drawing/2014/main" id="{5923A90B-4F85-43C6-AE64-F70265631F1D}"/>
                </a:ext>
              </a:extLst>
            </p:cNvPr>
            <p:cNvCxnSpPr>
              <a:cxnSpLocks/>
              <a:stCxn id="23" idx="1"/>
              <a:endCxn id="24" idx="3"/>
            </p:cNvCxnSpPr>
            <p:nvPr/>
          </p:nvCxnSpPr>
          <p:spPr>
            <a:xfrm flipH="1">
              <a:off x="2768351" y="3542139"/>
              <a:ext cx="801936" cy="234485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78">
              <a:extLst>
                <a:ext uri="{FF2B5EF4-FFF2-40B4-BE49-F238E27FC236}">
                  <a16:creationId xmlns:a16="http://schemas.microsoft.com/office/drawing/2014/main" id="{6F4D76A2-B0E6-4806-AE69-1DB5FB890270}"/>
                </a:ext>
              </a:extLst>
            </p:cNvPr>
            <p:cNvCxnSpPr>
              <a:cxnSpLocks/>
              <a:stCxn id="24" idx="2"/>
              <a:endCxn id="26" idx="0"/>
            </p:cNvCxnSpPr>
            <p:nvPr/>
          </p:nvCxnSpPr>
          <p:spPr>
            <a:xfrm flipH="1">
              <a:off x="2131479" y="4043324"/>
              <a:ext cx="364166" cy="332526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81">
              <a:extLst>
                <a:ext uri="{FF2B5EF4-FFF2-40B4-BE49-F238E27FC236}">
                  <a16:creationId xmlns:a16="http://schemas.microsoft.com/office/drawing/2014/main" id="{CC3CB095-950E-4FB3-954F-1E17503E1DA7}"/>
                </a:ext>
              </a:extLst>
            </p:cNvPr>
            <p:cNvCxnSpPr>
              <a:cxnSpLocks/>
              <a:stCxn id="24" idx="1"/>
              <a:endCxn id="22" idx="3"/>
            </p:cNvCxnSpPr>
            <p:nvPr/>
          </p:nvCxnSpPr>
          <p:spPr>
            <a:xfrm flipH="1" flipV="1">
              <a:off x="1912286" y="3488122"/>
              <a:ext cx="310652" cy="288502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86">
              <a:extLst>
                <a:ext uri="{FF2B5EF4-FFF2-40B4-BE49-F238E27FC236}">
                  <a16:creationId xmlns:a16="http://schemas.microsoft.com/office/drawing/2014/main" id="{137C658B-2933-483B-A7D1-F6CCCF84D07E}"/>
                </a:ext>
              </a:extLst>
            </p:cNvPr>
            <p:cNvCxnSpPr>
              <a:cxnSpLocks/>
              <a:stCxn id="23" idx="2"/>
              <a:endCxn id="25" idx="0"/>
            </p:cNvCxnSpPr>
            <p:nvPr/>
          </p:nvCxnSpPr>
          <p:spPr>
            <a:xfrm flipH="1">
              <a:off x="3392180" y="3808839"/>
              <a:ext cx="450814" cy="635607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89">
              <a:extLst>
                <a:ext uri="{FF2B5EF4-FFF2-40B4-BE49-F238E27FC236}">
                  <a16:creationId xmlns:a16="http://schemas.microsoft.com/office/drawing/2014/main" id="{535A95B0-6C99-4925-9BDF-B0CCF3ADA7D3}"/>
                </a:ext>
              </a:extLst>
            </p:cNvPr>
            <p:cNvCxnSpPr>
              <a:cxnSpLocks/>
              <a:stCxn id="7" idx="2"/>
              <a:endCxn id="22" idx="3"/>
            </p:cNvCxnSpPr>
            <p:nvPr/>
          </p:nvCxnSpPr>
          <p:spPr>
            <a:xfrm flipH="1">
              <a:off x="1912286" y="3062958"/>
              <a:ext cx="829000" cy="425164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92">
              <a:extLst>
                <a:ext uri="{FF2B5EF4-FFF2-40B4-BE49-F238E27FC236}">
                  <a16:creationId xmlns:a16="http://schemas.microsoft.com/office/drawing/2014/main" id="{FC140F32-CDF7-4023-8CFA-9AFF3745F8F1}"/>
                </a:ext>
              </a:extLst>
            </p:cNvPr>
            <p:cNvCxnSpPr>
              <a:cxnSpLocks/>
              <a:stCxn id="25" idx="1"/>
              <a:endCxn id="26" idx="3"/>
            </p:cNvCxnSpPr>
            <p:nvPr/>
          </p:nvCxnSpPr>
          <p:spPr>
            <a:xfrm flipH="1" flipV="1">
              <a:off x="2404185" y="4642550"/>
              <a:ext cx="715288" cy="68596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106">
              <a:extLst>
                <a:ext uri="{FF2B5EF4-FFF2-40B4-BE49-F238E27FC236}">
                  <a16:creationId xmlns:a16="http://schemas.microsoft.com/office/drawing/2014/main" id="{472C81E3-A033-47B4-8711-794A0CDB979A}"/>
                </a:ext>
              </a:extLst>
            </p:cNvPr>
            <p:cNvSpPr txBox="1"/>
            <p:nvPr/>
          </p:nvSpPr>
          <p:spPr>
            <a:xfrm>
              <a:off x="965288" y="5073294"/>
              <a:ext cx="3306354" cy="1037207"/>
            </a:xfrm>
            <a:prstGeom prst="rect">
              <a:avLst/>
            </a:prstGeom>
            <a:noFill/>
          </p:spPr>
          <p:txBody>
            <a:bodyPr wrap="none" lIns="182880" tIns="146304" rIns="182880" bIns="146304" rtlCol="0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en-US" sz="24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PageRank </a:t>
              </a:r>
            </a:p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en-US" sz="24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for </a:t>
              </a:r>
              <a:r>
                <a:rPr lang="en-US" sz="2400" dirty="0" err="1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WebPage</a:t>
              </a:r>
              <a:r>
                <a:rPr lang="en-US" sz="24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 Ranking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F4E03F8B-76BD-49EC-B452-DD6CEED8BD59}"/>
              </a:ext>
            </a:extLst>
          </p:cNvPr>
          <p:cNvGrpSpPr/>
          <p:nvPr/>
        </p:nvGrpSpPr>
        <p:grpSpPr>
          <a:xfrm>
            <a:off x="4533476" y="1883096"/>
            <a:ext cx="3749040" cy="4227405"/>
            <a:chOff x="4495376" y="1883096"/>
            <a:chExt cx="3749040" cy="4227405"/>
          </a:xfrm>
        </p:grpSpPr>
        <p:sp>
          <p:nvSpPr>
            <p:cNvPr id="5" name="Freeform 46">
              <a:extLst>
                <a:ext uri="{FF2B5EF4-FFF2-40B4-BE49-F238E27FC236}">
                  <a16:creationId xmlns:a16="http://schemas.microsoft.com/office/drawing/2014/main" id="{E94BDDA2-C8F2-4F7A-A945-AE9CB63F86EB}"/>
                </a:ext>
              </a:extLst>
            </p:cNvPr>
            <p:cNvSpPr/>
            <p:nvPr/>
          </p:nvSpPr>
          <p:spPr bwMode="auto">
            <a:xfrm>
              <a:off x="5030462" y="3049539"/>
              <a:ext cx="1477310" cy="2007565"/>
            </a:xfrm>
            <a:custGeom>
              <a:avLst/>
              <a:gdLst>
                <a:gd name="connsiteX0" fmla="*/ 55888 w 1477310"/>
                <a:gd name="connsiteY0" fmla="*/ 85966 h 2007565"/>
                <a:gd name="connsiteX1" fmla="*/ 523248 w 1477310"/>
                <a:gd name="connsiteY1" fmla="*/ 14846 h 2007565"/>
                <a:gd name="connsiteX2" fmla="*/ 929648 w 1477310"/>
                <a:gd name="connsiteY2" fmla="*/ 329806 h 2007565"/>
                <a:gd name="connsiteX3" fmla="*/ 1356368 w 1477310"/>
                <a:gd name="connsiteY3" fmla="*/ 705726 h 2007565"/>
                <a:gd name="connsiteX4" fmla="*/ 1346208 w 1477310"/>
                <a:gd name="connsiteY4" fmla="*/ 1203566 h 2007565"/>
                <a:gd name="connsiteX5" fmla="*/ 1468128 w 1477310"/>
                <a:gd name="connsiteY5" fmla="*/ 1772526 h 2007565"/>
                <a:gd name="connsiteX6" fmla="*/ 1061728 w 1477310"/>
                <a:gd name="connsiteY6" fmla="*/ 2006206 h 2007565"/>
                <a:gd name="connsiteX7" fmla="*/ 645168 w 1477310"/>
                <a:gd name="connsiteY7" fmla="*/ 1681086 h 2007565"/>
                <a:gd name="connsiteX8" fmla="*/ 563888 w 1477310"/>
                <a:gd name="connsiteY8" fmla="*/ 1020686 h 2007565"/>
                <a:gd name="connsiteX9" fmla="*/ 411488 w 1477310"/>
                <a:gd name="connsiteY9" fmla="*/ 756526 h 2007565"/>
                <a:gd name="connsiteX10" fmla="*/ 45728 w 1477310"/>
                <a:gd name="connsiteY10" fmla="*/ 390766 h 2007565"/>
                <a:gd name="connsiteX11" fmla="*/ 55888 w 1477310"/>
                <a:gd name="connsiteY11" fmla="*/ 85966 h 2007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77310" h="2007565">
                  <a:moveTo>
                    <a:pt x="55888" y="85966"/>
                  </a:moveTo>
                  <a:cubicBezTo>
                    <a:pt x="135475" y="23313"/>
                    <a:pt x="377621" y="-25794"/>
                    <a:pt x="523248" y="14846"/>
                  </a:cubicBezTo>
                  <a:cubicBezTo>
                    <a:pt x="668875" y="55486"/>
                    <a:pt x="790795" y="214659"/>
                    <a:pt x="929648" y="329806"/>
                  </a:cubicBezTo>
                  <a:cubicBezTo>
                    <a:pt x="1068501" y="444953"/>
                    <a:pt x="1286941" y="560099"/>
                    <a:pt x="1356368" y="705726"/>
                  </a:cubicBezTo>
                  <a:cubicBezTo>
                    <a:pt x="1425795" y="851353"/>
                    <a:pt x="1327581" y="1025766"/>
                    <a:pt x="1346208" y="1203566"/>
                  </a:cubicBezTo>
                  <a:cubicBezTo>
                    <a:pt x="1364835" y="1381366"/>
                    <a:pt x="1515541" y="1638753"/>
                    <a:pt x="1468128" y="1772526"/>
                  </a:cubicBezTo>
                  <a:cubicBezTo>
                    <a:pt x="1420715" y="1906299"/>
                    <a:pt x="1198888" y="2021446"/>
                    <a:pt x="1061728" y="2006206"/>
                  </a:cubicBezTo>
                  <a:cubicBezTo>
                    <a:pt x="924568" y="1990966"/>
                    <a:pt x="728141" y="1845339"/>
                    <a:pt x="645168" y="1681086"/>
                  </a:cubicBezTo>
                  <a:cubicBezTo>
                    <a:pt x="562195" y="1516833"/>
                    <a:pt x="602835" y="1174779"/>
                    <a:pt x="563888" y="1020686"/>
                  </a:cubicBezTo>
                  <a:cubicBezTo>
                    <a:pt x="524941" y="866593"/>
                    <a:pt x="497848" y="861513"/>
                    <a:pt x="411488" y="756526"/>
                  </a:cubicBezTo>
                  <a:cubicBezTo>
                    <a:pt x="325128" y="651539"/>
                    <a:pt x="101608" y="500833"/>
                    <a:pt x="45728" y="390766"/>
                  </a:cubicBezTo>
                  <a:cubicBezTo>
                    <a:pt x="-10152" y="280699"/>
                    <a:pt x="-23699" y="148619"/>
                    <a:pt x="55888" y="85966"/>
                  </a:cubicBezTo>
                  <a:close/>
                </a:path>
              </a:pathLst>
            </a:custGeom>
            <a:solidFill>
              <a:srgbClr val="FFC000">
                <a:alpha val="55000"/>
              </a:srgbClr>
            </a:solidFill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6" name="Freeform 45">
              <a:extLst>
                <a:ext uri="{FF2B5EF4-FFF2-40B4-BE49-F238E27FC236}">
                  <a16:creationId xmlns:a16="http://schemas.microsoft.com/office/drawing/2014/main" id="{714AFE8B-9590-4FF0-A4F2-BCE5BB468073}"/>
                </a:ext>
              </a:extLst>
            </p:cNvPr>
            <p:cNvSpPr/>
            <p:nvPr/>
          </p:nvSpPr>
          <p:spPr bwMode="auto">
            <a:xfrm>
              <a:off x="5482273" y="1883096"/>
              <a:ext cx="2285971" cy="2976226"/>
            </a:xfrm>
            <a:custGeom>
              <a:avLst/>
              <a:gdLst>
                <a:gd name="connsiteX0" fmla="*/ 173037 w 2285971"/>
                <a:gd name="connsiteY0" fmla="*/ 23049 h 2976226"/>
                <a:gd name="connsiteX1" fmla="*/ 731837 w 2285971"/>
                <a:gd name="connsiteY1" fmla="*/ 84009 h 2976226"/>
                <a:gd name="connsiteX2" fmla="*/ 1615757 w 2285971"/>
                <a:gd name="connsiteY2" fmla="*/ 561529 h 2976226"/>
                <a:gd name="connsiteX3" fmla="*/ 2265997 w 2285971"/>
                <a:gd name="connsiteY3" fmla="*/ 1689289 h 2976226"/>
                <a:gd name="connsiteX4" fmla="*/ 2052637 w 2285971"/>
                <a:gd name="connsiteY4" fmla="*/ 2898329 h 2976226"/>
                <a:gd name="connsiteX5" fmla="*/ 1382077 w 2285971"/>
                <a:gd name="connsiteY5" fmla="*/ 2766249 h 2976226"/>
                <a:gd name="connsiteX6" fmla="*/ 1463357 w 2285971"/>
                <a:gd name="connsiteY6" fmla="*/ 2034729 h 2976226"/>
                <a:gd name="connsiteX7" fmla="*/ 1229677 w 2285971"/>
                <a:gd name="connsiteY7" fmla="*/ 1232089 h 2976226"/>
                <a:gd name="connsiteX8" fmla="*/ 203517 w 2285971"/>
                <a:gd name="connsiteY8" fmla="*/ 978089 h 2976226"/>
                <a:gd name="connsiteX9" fmla="*/ 317 w 2285971"/>
                <a:gd name="connsiteY9" fmla="*/ 338009 h 2976226"/>
                <a:gd name="connsiteX10" fmla="*/ 173037 w 2285971"/>
                <a:gd name="connsiteY10" fmla="*/ 23049 h 2976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85971" h="2976226">
                  <a:moveTo>
                    <a:pt x="173037" y="23049"/>
                  </a:moveTo>
                  <a:cubicBezTo>
                    <a:pt x="294957" y="-19284"/>
                    <a:pt x="491384" y="-5738"/>
                    <a:pt x="731837" y="84009"/>
                  </a:cubicBezTo>
                  <a:cubicBezTo>
                    <a:pt x="972290" y="173756"/>
                    <a:pt x="1360064" y="293982"/>
                    <a:pt x="1615757" y="561529"/>
                  </a:cubicBezTo>
                  <a:cubicBezTo>
                    <a:pt x="1871450" y="829076"/>
                    <a:pt x="2193184" y="1299822"/>
                    <a:pt x="2265997" y="1689289"/>
                  </a:cubicBezTo>
                  <a:cubicBezTo>
                    <a:pt x="2338810" y="2078756"/>
                    <a:pt x="2199957" y="2718836"/>
                    <a:pt x="2052637" y="2898329"/>
                  </a:cubicBezTo>
                  <a:cubicBezTo>
                    <a:pt x="1905317" y="3077822"/>
                    <a:pt x="1480290" y="2910182"/>
                    <a:pt x="1382077" y="2766249"/>
                  </a:cubicBezTo>
                  <a:cubicBezTo>
                    <a:pt x="1283864" y="2622316"/>
                    <a:pt x="1488757" y="2290422"/>
                    <a:pt x="1463357" y="2034729"/>
                  </a:cubicBezTo>
                  <a:cubicBezTo>
                    <a:pt x="1437957" y="1779036"/>
                    <a:pt x="1439650" y="1408196"/>
                    <a:pt x="1229677" y="1232089"/>
                  </a:cubicBezTo>
                  <a:cubicBezTo>
                    <a:pt x="1019704" y="1055982"/>
                    <a:pt x="408410" y="1127102"/>
                    <a:pt x="203517" y="978089"/>
                  </a:cubicBezTo>
                  <a:cubicBezTo>
                    <a:pt x="-1376" y="829076"/>
                    <a:pt x="5397" y="495489"/>
                    <a:pt x="317" y="338009"/>
                  </a:cubicBezTo>
                  <a:cubicBezTo>
                    <a:pt x="-4763" y="180529"/>
                    <a:pt x="51117" y="65382"/>
                    <a:pt x="173037" y="23049"/>
                  </a:cubicBezTo>
                  <a:close/>
                </a:path>
              </a:pathLst>
            </a:custGeom>
            <a:solidFill>
              <a:srgbClr val="92D050">
                <a:alpha val="55000"/>
              </a:srgbClr>
            </a:solidFill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8" name="Picture 8">
              <a:extLst>
                <a:ext uri="{FF2B5EF4-FFF2-40B4-BE49-F238E27FC236}">
                  <a16:creationId xmlns:a16="http://schemas.microsoft.com/office/drawing/2014/main" id="{1DC1FEB5-DC23-4B75-959E-4F5726BE6A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1828" y="2493687"/>
              <a:ext cx="418078" cy="418078"/>
            </a:xfrm>
            <a:prstGeom prst="rect">
              <a:avLst/>
            </a:prstGeom>
          </p:spPr>
        </p:pic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6C1C06E6-13EA-4CD2-97F9-C22523DE0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0390" y="3239191"/>
              <a:ext cx="547107" cy="525450"/>
            </a:xfrm>
            <a:prstGeom prst="rect">
              <a:avLst/>
            </a:prstGeom>
          </p:spPr>
        </p:pic>
        <p:pic>
          <p:nvPicPr>
            <p:cNvPr id="10" name="Picture 11">
              <a:extLst>
                <a:ext uri="{FF2B5EF4-FFF2-40B4-BE49-F238E27FC236}">
                  <a16:creationId xmlns:a16="http://schemas.microsoft.com/office/drawing/2014/main" id="{56CEE9A2-D3EF-4E0A-A3F3-E8570FC44A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9176" y="3149417"/>
              <a:ext cx="410226" cy="410226"/>
            </a:xfrm>
            <a:prstGeom prst="rect">
              <a:avLst/>
            </a:prstGeom>
          </p:spPr>
        </p:pic>
        <p:cxnSp>
          <p:nvCxnSpPr>
            <p:cNvPr id="12" name="Straight Connector 14">
              <a:extLst>
                <a:ext uri="{FF2B5EF4-FFF2-40B4-BE49-F238E27FC236}">
                  <a16:creationId xmlns:a16="http://schemas.microsoft.com/office/drawing/2014/main" id="{C810274F-90E6-4FF8-B3D9-53F684B26739}"/>
                </a:ext>
              </a:extLst>
            </p:cNvPr>
            <p:cNvCxnSpPr>
              <a:cxnSpLocks/>
              <a:stCxn id="10" idx="3"/>
              <a:endCxn id="9" idx="1"/>
            </p:cNvCxnSpPr>
            <p:nvPr/>
          </p:nvCxnSpPr>
          <p:spPr>
            <a:xfrm>
              <a:off x="5649402" y="3354530"/>
              <a:ext cx="1440988" cy="147386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5">
              <a:extLst>
                <a:ext uri="{FF2B5EF4-FFF2-40B4-BE49-F238E27FC236}">
                  <a16:creationId xmlns:a16="http://schemas.microsoft.com/office/drawing/2014/main" id="{F2F9652A-0E4E-473F-A4B5-4290E0A5AFE8}"/>
                </a:ext>
              </a:extLst>
            </p:cNvPr>
            <p:cNvCxnSpPr>
              <a:cxnSpLocks/>
              <a:stCxn id="20" idx="3"/>
              <a:endCxn id="9" idx="1"/>
            </p:cNvCxnSpPr>
            <p:nvPr/>
          </p:nvCxnSpPr>
          <p:spPr>
            <a:xfrm flipV="1">
              <a:off x="6352223" y="3501916"/>
              <a:ext cx="738167" cy="1137226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6">
              <a:extLst>
                <a:ext uri="{FF2B5EF4-FFF2-40B4-BE49-F238E27FC236}">
                  <a16:creationId xmlns:a16="http://schemas.microsoft.com/office/drawing/2014/main" id="{7038405E-7974-4E13-9CB4-28FC8EB90944}"/>
                </a:ext>
              </a:extLst>
            </p:cNvPr>
            <p:cNvCxnSpPr>
              <a:cxnSpLocks/>
              <a:stCxn id="20" idx="3"/>
              <a:endCxn id="21" idx="1"/>
            </p:cNvCxnSpPr>
            <p:nvPr/>
          </p:nvCxnSpPr>
          <p:spPr>
            <a:xfrm flipV="1">
              <a:off x="6352223" y="4345030"/>
              <a:ext cx="623834" cy="294112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8">
              <a:extLst>
                <a:ext uri="{FF2B5EF4-FFF2-40B4-BE49-F238E27FC236}">
                  <a16:creationId xmlns:a16="http://schemas.microsoft.com/office/drawing/2014/main" id="{56D467E7-241E-4811-B9B7-69C3699D995F}"/>
                </a:ext>
              </a:extLst>
            </p:cNvPr>
            <p:cNvCxnSpPr>
              <a:cxnSpLocks/>
              <a:stCxn id="19" idx="3"/>
              <a:endCxn id="21" idx="1"/>
            </p:cNvCxnSpPr>
            <p:nvPr/>
          </p:nvCxnSpPr>
          <p:spPr>
            <a:xfrm>
              <a:off x="6298293" y="3947590"/>
              <a:ext cx="677764" cy="397440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9">
              <a:extLst>
                <a:ext uri="{FF2B5EF4-FFF2-40B4-BE49-F238E27FC236}">
                  <a16:creationId xmlns:a16="http://schemas.microsoft.com/office/drawing/2014/main" id="{EDDC7726-78D0-4589-AB1D-9104ECE8EE51}"/>
                </a:ext>
              </a:extLst>
            </p:cNvPr>
            <p:cNvCxnSpPr>
              <a:cxnSpLocks/>
              <a:stCxn id="19" idx="3"/>
              <a:endCxn id="8" idx="1"/>
            </p:cNvCxnSpPr>
            <p:nvPr/>
          </p:nvCxnSpPr>
          <p:spPr>
            <a:xfrm flipV="1">
              <a:off x="6298293" y="2702726"/>
              <a:ext cx="383535" cy="1244864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Picture 31">
              <a:extLst>
                <a:ext uri="{FF2B5EF4-FFF2-40B4-BE49-F238E27FC236}">
                  <a16:creationId xmlns:a16="http://schemas.microsoft.com/office/drawing/2014/main" id="{BF958029-22D1-404D-8970-349B80BCD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7845" y="2007906"/>
              <a:ext cx="453149" cy="752115"/>
            </a:xfrm>
            <a:prstGeom prst="rect">
              <a:avLst/>
            </a:prstGeom>
          </p:spPr>
        </p:pic>
        <p:cxnSp>
          <p:nvCxnSpPr>
            <p:cNvPr id="18" name="Straight Connector 38">
              <a:extLst>
                <a:ext uri="{FF2B5EF4-FFF2-40B4-BE49-F238E27FC236}">
                  <a16:creationId xmlns:a16="http://schemas.microsoft.com/office/drawing/2014/main" id="{4028D4A7-8C04-47F8-A961-0A725B093DD3}"/>
                </a:ext>
              </a:extLst>
            </p:cNvPr>
            <p:cNvCxnSpPr>
              <a:cxnSpLocks/>
              <a:stCxn id="17" idx="2"/>
              <a:endCxn id="19" idx="3"/>
            </p:cNvCxnSpPr>
            <p:nvPr/>
          </p:nvCxnSpPr>
          <p:spPr>
            <a:xfrm>
              <a:off x="5964420" y="2760021"/>
              <a:ext cx="333873" cy="1187569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Picture 53">
              <a:extLst>
                <a:ext uri="{FF2B5EF4-FFF2-40B4-BE49-F238E27FC236}">
                  <a16:creationId xmlns:a16="http://schemas.microsoft.com/office/drawing/2014/main" id="{226AF7CE-DB0F-4F16-8899-1CBA42722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5597" y="3627576"/>
              <a:ext cx="682696" cy="640027"/>
            </a:xfrm>
            <a:prstGeom prst="rect">
              <a:avLst/>
            </a:prstGeom>
          </p:spPr>
        </p:pic>
        <p:pic>
          <p:nvPicPr>
            <p:cNvPr id="20" name="Picture 54">
              <a:extLst>
                <a:ext uri="{FF2B5EF4-FFF2-40B4-BE49-F238E27FC236}">
                  <a16:creationId xmlns:a16="http://schemas.microsoft.com/office/drawing/2014/main" id="{314F83CF-E202-42DE-B50B-5B3CD646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8769" y="4441038"/>
              <a:ext cx="603454" cy="396207"/>
            </a:xfrm>
            <a:prstGeom prst="rect">
              <a:avLst/>
            </a:prstGeom>
          </p:spPr>
        </p:pic>
        <p:pic>
          <p:nvPicPr>
            <p:cNvPr id="21" name="Picture 55">
              <a:extLst>
                <a:ext uri="{FF2B5EF4-FFF2-40B4-BE49-F238E27FC236}">
                  <a16:creationId xmlns:a16="http://schemas.microsoft.com/office/drawing/2014/main" id="{EDC42F10-82A5-404A-9920-310A62D8AD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76057" y="4092067"/>
              <a:ext cx="499831" cy="505926"/>
            </a:xfrm>
            <a:prstGeom prst="rect">
              <a:avLst/>
            </a:prstGeom>
          </p:spPr>
        </p:pic>
        <p:cxnSp>
          <p:nvCxnSpPr>
            <p:cNvPr id="29" name="Straight Connector 75">
              <a:extLst>
                <a:ext uri="{FF2B5EF4-FFF2-40B4-BE49-F238E27FC236}">
                  <a16:creationId xmlns:a16="http://schemas.microsoft.com/office/drawing/2014/main" id="{EE1FCD30-4BA3-4939-A798-D9176D824C64}"/>
                </a:ext>
              </a:extLst>
            </p:cNvPr>
            <p:cNvCxnSpPr>
              <a:cxnSpLocks/>
              <a:stCxn id="8" idx="1"/>
              <a:endCxn id="10" idx="3"/>
            </p:cNvCxnSpPr>
            <p:nvPr/>
          </p:nvCxnSpPr>
          <p:spPr>
            <a:xfrm flipH="1">
              <a:off x="5649402" y="2702726"/>
              <a:ext cx="1032426" cy="651804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107">
              <a:extLst>
                <a:ext uri="{FF2B5EF4-FFF2-40B4-BE49-F238E27FC236}">
                  <a16:creationId xmlns:a16="http://schemas.microsoft.com/office/drawing/2014/main" id="{8A10ECD2-2216-429C-9D69-DAD9B24B8716}"/>
                </a:ext>
              </a:extLst>
            </p:cNvPr>
            <p:cNvSpPr txBox="1"/>
            <p:nvPr/>
          </p:nvSpPr>
          <p:spPr>
            <a:xfrm>
              <a:off x="4495376" y="5073294"/>
              <a:ext cx="3749040" cy="1037207"/>
            </a:xfrm>
            <a:prstGeom prst="rect">
              <a:avLst/>
            </a:prstGeom>
            <a:noFill/>
          </p:spPr>
          <p:txBody>
            <a:bodyPr wrap="none" lIns="182880" tIns="146304" rIns="182880" bIns="146304" rtlCol="0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en-US" altLang="zh-CN" sz="24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Matrix Factorization(MF) </a:t>
              </a:r>
            </a:p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en-US" altLang="zh-CN" sz="24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for Recommendation</a:t>
              </a:r>
              <a:endPara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endParaRPr>
            </a:p>
          </p:txBody>
        </p:sp>
        <p:cxnSp>
          <p:nvCxnSpPr>
            <p:cNvPr id="37" name="Straight Connector 35">
              <a:extLst>
                <a:ext uri="{FF2B5EF4-FFF2-40B4-BE49-F238E27FC236}">
                  <a16:creationId xmlns:a16="http://schemas.microsoft.com/office/drawing/2014/main" id="{1D957544-21B1-4867-9FC4-806D0D239E1E}"/>
                </a:ext>
              </a:extLst>
            </p:cNvPr>
            <p:cNvCxnSpPr>
              <a:cxnSpLocks/>
              <a:stCxn id="17" idx="2"/>
              <a:endCxn id="10" idx="3"/>
            </p:cNvCxnSpPr>
            <p:nvPr/>
          </p:nvCxnSpPr>
          <p:spPr>
            <a:xfrm flipH="1">
              <a:off x="5649402" y="2760021"/>
              <a:ext cx="315018" cy="594509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Freeform 4">
            <a:extLst>
              <a:ext uri="{FF2B5EF4-FFF2-40B4-BE49-F238E27FC236}">
                <a16:creationId xmlns:a16="http://schemas.microsoft.com/office/drawing/2014/main" id="{0D5E30E9-2F3C-4464-AD0C-973C116A2A87}"/>
              </a:ext>
            </a:extLst>
          </p:cNvPr>
          <p:cNvSpPr/>
          <p:nvPr/>
        </p:nvSpPr>
        <p:spPr bwMode="auto">
          <a:xfrm>
            <a:off x="1060182" y="2362306"/>
            <a:ext cx="3277967" cy="2785031"/>
          </a:xfrm>
          <a:custGeom>
            <a:avLst/>
            <a:gdLst>
              <a:gd name="connsiteX0" fmla="*/ 540766 w 3277967"/>
              <a:gd name="connsiteY0" fmla="*/ 520953 h 2785031"/>
              <a:gd name="connsiteX1" fmla="*/ 1423993 w 3277967"/>
              <a:gd name="connsiteY1" fmla="*/ 1407 h 2785031"/>
              <a:gd name="connsiteX2" fmla="*/ 2359175 w 3277967"/>
              <a:gd name="connsiteY2" fmla="*/ 396262 h 2785031"/>
              <a:gd name="connsiteX3" fmla="*/ 3252793 w 3277967"/>
              <a:gd name="connsiteY3" fmla="*/ 1217144 h 2785031"/>
              <a:gd name="connsiteX4" fmla="*/ 2972239 w 3277967"/>
              <a:gd name="connsiteY4" fmla="*/ 2100371 h 2785031"/>
              <a:gd name="connsiteX5" fmla="*/ 2348784 w 3277967"/>
              <a:gd name="connsiteY5" fmla="*/ 2692653 h 2785031"/>
              <a:gd name="connsiteX6" fmla="*/ 613502 w 3277967"/>
              <a:gd name="connsiteY6" fmla="*/ 2619917 h 2785031"/>
              <a:gd name="connsiteX7" fmla="*/ 439 w 3277967"/>
              <a:gd name="connsiteY7" fmla="*/ 1154798 h 2785031"/>
              <a:gd name="connsiteX8" fmla="*/ 540766 w 3277967"/>
              <a:gd name="connsiteY8" fmla="*/ 520953 h 2785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77967" h="2785031">
                <a:moveTo>
                  <a:pt x="540766" y="520953"/>
                </a:moveTo>
                <a:cubicBezTo>
                  <a:pt x="778025" y="328721"/>
                  <a:pt x="1120925" y="22189"/>
                  <a:pt x="1423993" y="1407"/>
                </a:cubicBezTo>
                <a:cubicBezTo>
                  <a:pt x="1727061" y="-19375"/>
                  <a:pt x="2054375" y="193639"/>
                  <a:pt x="2359175" y="396262"/>
                </a:cubicBezTo>
                <a:cubicBezTo>
                  <a:pt x="2663975" y="598885"/>
                  <a:pt x="3150616" y="933126"/>
                  <a:pt x="3252793" y="1217144"/>
                </a:cubicBezTo>
                <a:cubicBezTo>
                  <a:pt x="3354970" y="1501162"/>
                  <a:pt x="3122907" y="1854453"/>
                  <a:pt x="2972239" y="2100371"/>
                </a:cubicBezTo>
                <a:cubicBezTo>
                  <a:pt x="2821571" y="2346289"/>
                  <a:pt x="2741907" y="2606062"/>
                  <a:pt x="2348784" y="2692653"/>
                </a:cubicBezTo>
                <a:cubicBezTo>
                  <a:pt x="1955661" y="2779244"/>
                  <a:pt x="1004893" y="2876226"/>
                  <a:pt x="613502" y="2619917"/>
                </a:cubicBezTo>
                <a:cubicBezTo>
                  <a:pt x="222111" y="2363608"/>
                  <a:pt x="14293" y="1508089"/>
                  <a:pt x="439" y="1154798"/>
                </a:cubicBezTo>
                <a:cubicBezTo>
                  <a:pt x="-13415" y="801507"/>
                  <a:pt x="303507" y="713185"/>
                  <a:pt x="540766" y="520953"/>
                </a:cubicBezTo>
                <a:close/>
              </a:path>
            </a:pathLst>
          </a:custGeom>
          <a:noFill/>
          <a:ln w="38100">
            <a:solidFill>
              <a:schemeClr val="accent1"/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77" name="Freeform 7">
            <a:extLst>
              <a:ext uri="{FF2B5EF4-FFF2-40B4-BE49-F238E27FC236}">
                <a16:creationId xmlns:a16="http://schemas.microsoft.com/office/drawing/2014/main" id="{4015FE09-E144-42B2-941C-EDD5A6075BFD}"/>
              </a:ext>
            </a:extLst>
          </p:cNvPr>
          <p:cNvSpPr/>
          <p:nvPr/>
        </p:nvSpPr>
        <p:spPr bwMode="auto">
          <a:xfrm>
            <a:off x="4992633" y="1834319"/>
            <a:ext cx="1551007" cy="1902431"/>
          </a:xfrm>
          <a:custGeom>
            <a:avLst/>
            <a:gdLst>
              <a:gd name="connsiteX0" fmla="*/ 215413 w 1551007"/>
              <a:gd name="connsiteY0" fmla="*/ 876608 h 1902431"/>
              <a:gd name="connsiteX1" fmla="*/ 871629 w 1551007"/>
              <a:gd name="connsiteY1" fmla="*/ 48269 h 1902431"/>
              <a:gd name="connsiteX2" fmla="*/ 1549361 w 1551007"/>
              <a:gd name="connsiteY2" fmla="*/ 231149 h 1902431"/>
              <a:gd name="connsiteX3" fmla="*/ 1043752 w 1551007"/>
              <a:gd name="connsiteY3" fmla="*/ 1328429 h 1902431"/>
              <a:gd name="connsiteX4" fmla="*/ 462839 w 1551007"/>
              <a:gd name="connsiteY4" fmla="*/ 1898585 h 1902431"/>
              <a:gd name="connsiteX5" fmla="*/ 11018 w 1551007"/>
              <a:gd name="connsiteY5" fmla="*/ 1543582 h 1902431"/>
              <a:gd name="connsiteX6" fmla="*/ 215413 w 1551007"/>
              <a:gd name="connsiteY6" fmla="*/ 876608 h 190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51007" h="1902431">
                <a:moveTo>
                  <a:pt x="215413" y="876608"/>
                </a:moveTo>
                <a:cubicBezTo>
                  <a:pt x="358848" y="627389"/>
                  <a:pt x="649304" y="155845"/>
                  <a:pt x="871629" y="48269"/>
                </a:cubicBezTo>
                <a:cubicBezTo>
                  <a:pt x="1093954" y="-59307"/>
                  <a:pt x="1520674" y="17789"/>
                  <a:pt x="1549361" y="231149"/>
                </a:cubicBezTo>
                <a:cubicBezTo>
                  <a:pt x="1578048" y="444509"/>
                  <a:pt x="1224839" y="1050523"/>
                  <a:pt x="1043752" y="1328429"/>
                </a:cubicBezTo>
                <a:cubicBezTo>
                  <a:pt x="862665" y="1606335"/>
                  <a:pt x="634961" y="1862726"/>
                  <a:pt x="462839" y="1898585"/>
                </a:cubicBezTo>
                <a:cubicBezTo>
                  <a:pt x="290717" y="1934444"/>
                  <a:pt x="57634" y="1712118"/>
                  <a:pt x="11018" y="1543582"/>
                </a:cubicBezTo>
                <a:cubicBezTo>
                  <a:pt x="-35598" y="1375046"/>
                  <a:pt x="71978" y="1125827"/>
                  <a:pt x="215413" y="876608"/>
                </a:cubicBezTo>
                <a:close/>
              </a:path>
            </a:pathLst>
          </a:custGeom>
          <a:noFill/>
          <a:ln w="38100">
            <a:solidFill>
              <a:schemeClr val="accent1"/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78" name="Freeform 20">
            <a:extLst>
              <a:ext uri="{FF2B5EF4-FFF2-40B4-BE49-F238E27FC236}">
                <a16:creationId xmlns:a16="http://schemas.microsoft.com/office/drawing/2014/main" id="{97CE609D-9371-4ECE-A265-A1F1737D9374}"/>
              </a:ext>
            </a:extLst>
          </p:cNvPr>
          <p:cNvSpPr/>
          <p:nvPr/>
        </p:nvSpPr>
        <p:spPr bwMode="auto">
          <a:xfrm>
            <a:off x="5505670" y="2362105"/>
            <a:ext cx="2393492" cy="2037316"/>
          </a:xfrm>
          <a:custGeom>
            <a:avLst/>
            <a:gdLst>
              <a:gd name="connsiteX0" fmla="*/ 121924 w 2393492"/>
              <a:gd name="connsiteY0" fmla="*/ 1360041 h 2037316"/>
              <a:gd name="connsiteX1" fmla="*/ 1326781 w 2393492"/>
              <a:gd name="connsiteY1" fmla="*/ 101396 h 2037316"/>
              <a:gd name="connsiteX2" fmla="*/ 1939966 w 2393492"/>
              <a:gd name="connsiteY2" fmla="*/ 219730 h 2037316"/>
              <a:gd name="connsiteX3" fmla="*/ 2370272 w 2393492"/>
              <a:gd name="connsiteY3" fmla="*/ 1360041 h 2037316"/>
              <a:gd name="connsiteX4" fmla="*/ 1219204 w 2393492"/>
              <a:gd name="connsiteY4" fmla="*/ 1639740 h 2037316"/>
              <a:gd name="connsiteX5" fmla="*/ 509199 w 2393492"/>
              <a:gd name="connsiteY5" fmla="*/ 2027015 h 2037316"/>
              <a:gd name="connsiteX6" fmla="*/ 89651 w 2393492"/>
              <a:gd name="connsiteY6" fmla="*/ 1876408 h 2037316"/>
              <a:gd name="connsiteX7" fmla="*/ 121924 w 2393492"/>
              <a:gd name="connsiteY7" fmla="*/ 1360041 h 203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93492" h="2037316">
                <a:moveTo>
                  <a:pt x="121924" y="1360041"/>
                </a:moveTo>
                <a:cubicBezTo>
                  <a:pt x="328112" y="1064206"/>
                  <a:pt x="1023774" y="291448"/>
                  <a:pt x="1326781" y="101396"/>
                </a:cubicBezTo>
                <a:cubicBezTo>
                  <a:pt x="1629788" y="-88656"/>
                  <a:pt x="1766051" y="9956"/>
                  <a:pt x="1939966" y="219730"/>
                </a:cubicBezTo>
                <a:cubicBezTo>
                  <a:pt x="2113881" y="429504"/>
                  <a:pt x="2490399" y="1123373"/>
                  <a:pt x="2370272" y="1360041"/>
                </a:cubicBezTo>
                <a:cubicBezTo>
                  <a:pt x="2250145" y="1596709"/>
                  <a:pt x="1529383" y="1528578"/>
                  <a:pt x="1219204" y="1639740"/>
                </a:cubicBezTo>
                <a:cubicBezTo>
                  <a:pt x="909025" y="1750902"/>
                  <a:pt x="697458" y="1987570"/>
                  <a:pt x="509199" y="2027015"/>
                </a:cubicBezTo>
                <a:cubicBezTo>
                  <a:pt x="320940" y="2066460"/>
                  <a:pt x="161369" y="1987570"/>
                  <a:pt x="89651" y="1876408"/>
                </a:cubicBezTo>
                <a:cubicBezTo>
                  <a:pt x="17933" y="1765246"/>
                  <a:pt x="-84264" y="1655876"/>
                  <a:pt x="121924" y="1360041"/>
                </a:cubicBezTo>
                <a:close/>
              </a:path>
            </a:pathLst>
          </a:custGeom>
          <a:noFill/>
          <a:ln w="38100">
            <a:solidFill>
              <a:schemeClr val="accent1"/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79" name="Freeform 21">
            <a:extLst>
              <a:ext uri="{FF2B5EF4-FFF2-40B4-BE49-F238E27FC236}">
                <a16:creationId xmlns:a16="http://schemas.microsoft.com/office/drawing/2014/main" id="{F1977369-CF5C-4F3F-8E13-82A7791742AA}"/>
              </a:ext>
            </a:extLst>
          </p:cNvPr>
          <p:cNvSpPr/>
          <p:nvPr/>
        </p:nvSpPr>
        <p:spPr bwMode="auto">
          <a:xfrm>
            <a:off x="5620349" y="4030662"/>
            <a:ext cx="2218909" cy="1012278"/>
          </a:xfrm>
          <a:custGeom>
            <a:avLst/>
            <a:gdLst>
              <a:gd name="connsiteX0" fmla="*/ 835584 w 2218909"/>
              <a:gd name="connsiteY0" fmla="*/ 235659 h 1012278"/>
              <a:gd name="connsiteX1" fmla="*/ 1825287 w 2218909"/>
              <a:gd name="connsiteY1" fmla="*/ 9748 h 1012278"/>
              <a:gd name="connsiteX2" fmla="*/ 2137259 w 2218909"/>
              <a:gd name="connsiteY2" fmla="*/ 579904 h 1012278"/>
              <a:gd name="connsiteX3" fmla="*/ 405278 w 2218909"/>
              <a:gd name="connsiteY3" fmla="*/ 1010210 h 1012278"/>
              <a:gd name="connsiteX4" fmla="*/ 7245 w 2218909"/>
              <a:gd name="connsiteY4" fmla="*/ 730511 h 1012278"/>
              <a:gd name="connsiteX5" fmla="*/ 200883 w 2218909"/>
              <a:gd name="connsiteY5" fmla="*/ 440054 h 1012278"/>
              <a:gd name="connsiteX6" fmla="*/ 835584 w 2218909"/>
              <a:gd name="connsiteY6" fmla="*/ 235659 h 1012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18909" h="1012278">
                <a:moveTo>
                  <a:pt x="835584" y="235659"/>
                </a:moveTo>
                <a:cubicBezTo>
                  <a:pt x="1106318" y="163941"/>
                  <a:pt x="1608341" y="-47626"/>
                  <a:pt x="1825287" y="9748"/>
                </a:cubicBezTo>
                <a:cubicBezTo>
                  <a:pt x="2042233" y="67122"/>
                  <a:pt x="2373927" y="413160"/>
                  <a:pt x="2137259" y="579904"/>
                </a:cubicBezTo>
                <a:cubicBezTo>
                  <a:pt x="1900591" y="746648"/>
                  <a:pt x="760280" y="985109"/>
                  <a:pt x="405278" y="1010210"/>
                </a:cubicBezTo>
                <a:cubicBezTo>
                  <a:pt x="50276" y="1035311"/>
                  <a:pt x="41311" y="825537"/>
                  <a:pt x="7245" y="730511"/>
                </a:cubicBezTo>
                <a:cubicBezTo>
                  <a:pt x="-26821" y="635485"/>
                  <a:pt x="62827" y="522529"/>
                  <a:pt x="200883" y="440054"/>
                </a:cubicBezTo>
                <a:cubicBezTo>
                  <a:pt x="338939" y="357579"/>
                  <a:pt x="564850" y="307377"/>
                  <a:pt x="835584" y="235659"/>
                </a:cubicBezTo>
                <a:close/>
              </a:path>
            </a:pathLst>
          </a:custGeom>
          <a:noFill/>
          <a:ln w="38100">
            <a:solidFill>
              <a:schemeClr val="accent1"/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279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C49C44D-B8BC-416F-983F-8EAC92445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TuX</a:t>
            </a:r>
            <a:r>
              <a:rPr lang="en-US" altLang="zh-CN" baseline="30000" dirty="0"/>
              <a:t>2</a:t>
            </a:r>
            <a:r>
              <a:rPr lang="en-US" altLang="zh-CN" dirty="0"/>
              <a:t> (Tu </a:t>
            </a:r>
            <a:r>
              <a:rPr lang="en-US" altLang="zh-CN" dirty="0" err="1"/>
              <a:t>Xue</a:t>
            </a:r>
            <a:r>
              <a:rPr lang="en-US" altLang="zh-CN" dirty="0"/>
              <a:t> Xi)</a:t>
            </a:r>
            <a:endParaRPr lang="zh-CN" altLang="en-US" dirty="0"/>
          </a:p>
        </p:txBody>
      </p:sp>
      <p:sp>
        <p:nvSpPr>
          <p:cNvPr id="40" name="内容占位符 39">
            <a:extLst>
              <a:ext uri="{FF2B5EF4-FFF2-40B4-BE49-F238E27FC236}">
                <a16:creationId xmlns:a16="http://schemas.microsoft.com/office/drawing/2014/main" id="{16D9A764-2979-44CD-A161-C194C36C923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chemeClr val="accent1"/>
                </a:solidFill>
              </a:rPr>
              <a:t>Extension for distributed machine learning</a:t>
            </a:r>
          </a:p>
          <a:p>
            <a:pPr>
              <a:buFontTx/>
              <a:buChar char="-"/>
            </a:pPr>
            <a:r>
              <a:rPr lang="en-US" altLang="zh-CN" dirty="0" err="1"/>
              <a:t>DataModel</a:t>
            </a:r>
            <a:r>
              <a:rPr lang="en-US" altLang="zh-CN" dirty="0"/>
              <a:t>: </a:t>
            </a:r>
            <a:r>
              <a:rPr lang="en-US" altLang="zh-CN" dirty="0" err="1"/>
              <a:t>Hetergeneous</a:t>
            </a:r>
            <a:r>
              <a:rPr lang="en-US" altLang="zh-CN" dirty="0"/>
              <a:t> data model</a:t>
            </a:r>
          </a:p>
          <a:p>
            <a:pPr>
              <a:buFontTx/>
              <a:buChar char="-"/>
            </a:pPr>
            <a:r>
              <a:rPr lang="en-US" altLang="zh-CN" dirty="0"/>
              <a:t>Scheduling: State Synchronous Parallel (SSP) based scheduling</a:t>
            </a:r>
          </a:p>
          <a:p>
            <a:pPr>
              <a:buFontTx/>
              <a:buChar char="-"/>
            </a:pPr>
            <a:r>
              <a:rPr lang="en-US" altLang="zh-CN" dirty="0"/>
              <a:t>Programming: MEGA (Mini-batch. Exchange, </a:t>
            </a:r>
            <a:r>
              <a:rPr lang="en-US" altLang="zh-CN" dirty="0" err="1"/>
              <a:t>GlobalSync</a:t>
            </a:r>
            <a:r>
              <a:rPr lang="en-US" altLang="zh-CN" dirty="0"/>
              <a:t>, and Apply) graph model</a:t>
            </a:r>
          </a:p>
          <a:p>
            <a:r>
              <a:rPr lang="en-US" altLang="zh-CN" b="1" dirty="0">
                <a:solidFill>
                  <a:schemeClr val="accent1"/>
                </a:solidFill>
              </a:rPr>
              <a:t>Performance</a:t>
            </a:r>
          </a:p>
          <a:p>
            <a:pPr>
              <a:buFontTx/>
              <a:buChar char="-"/>
            </a:pPr>
            <a:r>
              <a:rPr lang="en-US" altLang="zh-CN" dirty="0"/>
              <a:t>10x ↗ vs. </a:t>
            </a:r>
            <a:r>
              <a:rPr lang="en-US" altLang="zh-CN" dirty="0" err="1"/>
              <a:t>PowerGraph</a:t>
            </a:r>
            <a:r>
              <a:rPr lang="en-US" altLang="zh-CN" dirty="0"/>
              <a:t>/</a:t>
            </a:r>
            <a:r>
              <a:rPr lang="en-US" altLang="zh-CN" dirty="0" err="1"/>
              <a:t>PowerLyra</a:t>
            </a:r>
            <a:endParaRPr lang="en-US" altLang="zh-CN" dirty="0"/>
          </a:p>
          <a:p>
            <a:pPr>
              <a:buFontTx/>
              <a:buChar char="-"/>
            </a:pPr>
            <a:r>
              <a:rPr lang="en-US" altLang="zh-CN" dirty="0"/>
              <a:t>48% ↗ vs. </a:t>
            </a:r>
            <a:r>
              <a:rPr lang="en-US" altLang="zh-CN" dirty="0" err="1"/>
              <a:t>Petuum</a:t>
            </a:r>
            <a:r>
              <a:rPr lang="en-US" altLang="zh-CN" dirty="0"/>
              <a:t>/Parameter-Server (P-S)</a:t>
            </a:r>
          </a:p>
        </p:txBody>
      </p:sp>
    </p:spTree>
    <p:extLst>
      <p:ext uri="{BB962C8B-B14F-4D97-AF65-F5344CB8AC3E}">
        <p14:creationId xmlns:p14="http://schemas.microsoft.com/office/powerpoint/2010/main" val="4243464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C49C44D-B8BC-416F-983F-8EAC92445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System Architecture</a:t>
            </a:r>
            <a:endParaRPr lang="zh-CN" altLang="en-US" dirty="0"/>
          </a:p>
        </p:txBody>
      </p:sp>
      <p:sp>
        <p:nvSpPr>
          <p:cNvPr id="40" name="内容占位符 39">
            <a:extLst>
              <a:ext uri="{FF2B5EF4-FFF2-40B4-BE49-F238E27FC236}">
                <a16:creationId xmlns:a16="http://schemas.microsoft.com/office/drawing/2014/main" id="{16D9A764-2979-44CD-A161-C194C36C923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905500" y="1685678"/>
            <a:ext cx="2960688" cy="4921498"/>
          </a:xfrm>
        </p:spPr>
        <p:txBody>
          <a:bodyPr>
            <a:normAutofit/>
          </a:bodyPr>
          <a:lstStyle/>
          <a:p>
            <a:r>
              <a:rPr lang="en-US" altLang="zh-CN" b="1" dirty="0">
                <a:solidFill>
                  <a:schemeClr val="accent1"/>
                </a:solidFill>
              </a:rPr>
              <a:t>Vertex-cut approach</a:t>
            </a:r>
          </a:p>
          <a:p>
            <a:pPr>
              <a:buFontTx/>
              <a:buChar char="-"/>
            </a:pPr>
            <a:r>
              <a:rPr lang="en-US" altLang="zh-CN" dirty="0"/>
              <a:t>Effective for power-law graph</a:t>
            </a:r>
          </a:p>
          <a:p>
            <a:pPr>
              <a:buFontTx/>
              <a:buChar char="-"/>
            </a:pPr>
            <a:r>
              <a:rPr lang="en-US" altLang="zh-CN" dirty="0"/>
              <a:t>Naturally fits P-S model</a:t>
            </a:r>
          </a:p>
          <a:p>
            <a:pPr marL="0" indent="0">
              <a:buNone/>
            </a:pPr>
            <a:r>
              <a:rPr lang="en-US" altLang="zh-CN" dirty="0"/>
              <a:t>    - Master vertices as the global state</a:t>
            </a:r>
          </a:p>
          <a:p>
            <a:pPr marL="0" indent="0">
              <a:buNone/>
            </a:pPr>
            <a:r>
              <a:rPr lang="en-US" altLang="zh-CN" dirty="0"/>
              <a:t>    - Mirror vertices as the local cache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E50C848-3F64-4255-980F-2CB2A5CD435C}"/>
              </a:ext>
            </a:extLst>
          </p:cNvPr>
          <p:cNvSpPr/>
          <p:nvPr/>
        </p:nvSpPr>
        <p:spPr bwMode="auto">
          <a:xfrm>
            <a:off x="403090" y="2305726"/>
            <a:ext cx="2514600" cy="3124200"/>
          </a:xfrm>
          <a:prstGeom prst="rect">
            <a:avLst/>
          </a:prstGeom>
          <a:noFill/>
          <a:ln w="15875">
            <a:solidFill>
              <a:schemeClr val="tx2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609F73D-C3B1-44E8-84ED-F7423B48EF63}"/>
              </a:ext>
            </a:extLst>
          </p:cNvPr>
          <p:cNvSpPr/>
          <p:nvPr/>
        </p:nvSpPr>
        <p:spPr bwMode="auto">
          <a:xfrm>
            <a:off x="539295" y="2610526"/>
            <a:ext cx="2250253" cy="685800"/>
          </a:xfrm>
          <a:prstGeom prst="rect">
            <a:avLst/>
          </a:prstGeom>
          <a:noFill/>
          <a:ln w="15875">
            <a:solidFill>
              <a:schemeClr val="tx2"/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266D7C-78BF-4F04-8C1F-515010877BD7}"/>
              </a:ext>
            </a:extLst>
          </p:cNvPr>
          <p:cNvSpPr/>
          <p:nvPr/>
        </p:nvSpPr>
        <p:spPr bwMode="auto">
          <a:xfrm>
            <a:off x="539295" y="3606823"/>
            <a:ext cx="2242190" cy="1496379"/>
          </a:xfrm>
          <a:prstGeom prst="rect">
            <a:avLst/>
          </a:prstGeom>
          <a:noFill/>
          <a:ln w="15875">
            <a:solidFill>
              <a:schemeClr val="tx2"/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79E279B9-8C50-4C4A-B4BA-6AAA7C75C167}"/>
              </a:ext>
            </a:extLst>
          </p:cNvPr>
          <p:cNvSpPr txBox="1"/>
          <p:nvPr/>
        </p:nvSpPr>
        <p:spPr>
          <a:xfrm>
            <a:off x="1927090" y="2639494"/>
            <a:ext cx="595356" cy="627864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…</a:t>
            </a: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7340759E-EF07-4A2D-BD9E-8B1AC38FAB05}"/>
              </a:ext>
            </a:extLst>
          </p:cNvPr>
          <p:cNvSpPr txBox="1"/>
          <p:nvPr/>
        </p:nvSpPr>
        <p:spPr>
          <a:xfrm>
            <a:off x="798334" y="2639494"/>
            <a:ext cx="595356" cy="627864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…</a:t>
            </a:r>
          </a:p>
        </p:txBody>
      </p:sp>
      <p:sp>
        <p:nvSpPr>
          <p:cNvPr id="9" name="Oval 13">
            <a:extLst>
              <a:ext uri="{FF2B5EF4-FFF2-40B4-BE49-F238E27FC236}">
                <a16:creationId xmlns:a16="http://schemas.microsoft.com/office/drawing/2014/main" id="{E027354F-BDDA-4AAF-A4D2-69C06A57338E}"/>
              </a:ext>
            </a:extLst>
          </p:cNvPr>
          <p:cNvSpPr/>
          <p:nvPr/>
        </p:nvSpPr>
        <p:spPr bwMode="auto">
          <a:xfrm>
            <a:off x="1329682" y="3916140"/>
            <a:ext cx="292608" cy="304800"/>
          </a:xfrm>
          <a:prstGeom prst="ellipse">
            <a:avLst/>
          </a:prstGeom>
          <a:noFill/>
          <a:ln w="15875">
            <a:solidFill>
              <a:srgbClr val="FFC0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chemeClr val="tx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0" name="Oval 14">
            <a:extLst>
              <a:ext uri="{FF2B5EF4-FFF2-40B4-BE49-F238E27FC236}">
                <a16:creationId xmlns:a16="http://schemas.microsoft.com/office/drawing/2014/main" id="{65A913D7-7BD2-4C56-88B1-7843317C27EC}"/>
              </a:ext>
            </a:extLst>
          </p:cNvPr>
          <p:cNvSpPr/>
          <p:nvPr/>
        </p:nvSpPr>
        <p:spPr bwMode="auto">
          <a:xfrm>
            <a:off x="1698490" y="3916140"/>
            <a:ext cx="292608" cy="304800"/>
          </a:xfrm>
          <a:prstGeom prst="ellipse">
            <a:avLst/>
          </a:prstGeom>
          <a:noFill/>
          <a:ln w="15875">
            <a:solidFill>
              <a:srgbClr val="FFC0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chemeClr val="tx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" name="Oval 15">
            <a:extLst>
              <a:ext uri="{FF2B5EF4-FFF2-40B4-BE49-F238E27FC236}">
                <a16:creationId xmlns:a16="http://schemas.microsoft.com/office/drawing/2014/main" id="{1573CDEF-A75F-42E6-BC8E-CEDA888AA414}"/>
              </a:ext>
            </a:extLst>
          </p:cNvPr>
          <p:cNvSpPr/>
          <p:nvPr/>
        </p:nvSpPr>
        <p:spPr bwMode="auto">
          <a:xfrm>
            <a:off x="2079490" y="3916140"/>
            <a:ext cx="292608" cy="304800"/>
          </a:xfrm>
          <a:prstGeom prst="ellipse">
            <a:avLst/>
          </a:prstGeom>
          <a:noFill/>
          <a:ln w="15875">
            <a:solidFill>
              <a:srgbClr val="FFC0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chemeClr val="tx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" name="Oval 16">
            <a:extLst>
              <a:ext uri="{FF2B5EF4-FFF2-40B4-BE49-F238E27FC236}">
                <a16:creationId xmlns:a16="http://schemas.microsoft.com/office/drawing/2014/main" id="{262A6D1F-A14F-4A00-8F59-6B51D5E02624}"/>
              </a:ext>
            </a:extLst>
          </p:cNvPr>
          <p:cNvSpPr/>
          <p:nvPr/>
        </p:nvSpPr>
        <p:spPr bwMode="auto">
          <a:xfrm>
            <a:off x="948682" y="3916140"/>
            <a:ext cx="292608" cy="304800"/>
          </a:xfrm>
          <a:prstGeom prst="ellipse">
            <a:avLst/>
          </a:prstGeom>
          <a:noFill/>
          <a:ln w="15875">
            <a:solidFill>
              <a:srgbClr val="FFC0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chemeClr val="tx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3" name="Oval 18">
            <a:extLst>
              <a:ext uri="{FF2B5EF4-FFF2-40B4-BE49-F238E27FC236}">
                <a16:creationId xmlns:a16="http://schemas.microsoft.com/office/drawing/2014/main" id="{3ED36513-2EC9-4E85-B94C-DFE3BC9E3F5D}"/>
              </a:ext>
            </a:extLst>
          </p:cNvPr>
          <p:cNvSpPr/>
          <p:nvPr/>
        </p:nvSpPr>
        <p:spPr bwMode="auto">
          <a:xfrm>
            <a:off x="1329682" y="2912428"/>
            <a:ext cx="292608" cy="304800"/>
          </a:xfrm>
          <a:prstGeom prst="ellipse">
            <a:avLst/>
          </a:prstGeom>
          <a:noFill/>
          <a:ln w="15875">
            <a:solidFill>
              <a:schemeClr val="accent3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chemeClr val="tx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4" name="Oval 19">
            <a:extLst>
              <a:ext uri="{FF2B5EF4-FFF2-40B4-BE49-F238E27FC236}">
                <a16:creationId xmlns:a16="http://schemas.microsoft.com/office/drawing/2014/main" id="{FE8C1D33-EF9E-43C9-97E2-529F3CFD29D8}"/>
              </a:ext>
            </a:extLst>
          </p:cNvPr>
          <p:cNvSpPr/>
          <p:nvPr/>
        </p:nvSpPr>
        <p:spPr bwMode="auto">
          <a:xfrm>
            <a:off x="1698490" y="2912428"/>
            <a:ext cx="292608" cy="304800"/>
          </a:xfrm>
          <a:prstGeom prst="ellipse">
            <a:avLst/>
          </a:prstGeom>
          <a:noFill/>
          <a:ln w="15875">
            <a:solidFill>
              <a:schemeClr val="accent3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chemeClr val="tx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08636200-C001-4617-ADFA-CBBE0A60AD9E}"/>
              </a:ext>
            </a:extLst>
          </p:cNvPr>
          <p:cNvSpPr txBox="1"/>
          <p:nvPr/>
        </p:nvSpPr>
        <p:spPr>
          <a:xfrm>
            <a:off x="2302240" y="3772891"/>
            <a:ext cx="539250" cy="5447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…</a:t>
            </a:r>
          </a:p>
        </p:txBody>
      </p:sp>
      <p:sp>
        <p:nvSpPr>
          <p:cNvPr id="16" name="TextBox 21">
            <a:extLst>
              <a:ext uri="{FF2B5EF4-FFF2-40B4-BE49-F238E27FC236}">
                <a16:creationId xmlns:a16="http://schemas.microsoft.com/office/drawing/2014/main" id="{38A4C348-75A4-4512-A554-4FA0592CCCC9}"/>
              </a:ext>
            </a:extLst>
          </p:cNvPr>
          <p:cNvSpPr txBox="1"/>
          <p:nvPr/>
        </p:nvSpPr>
        <p:spPr>
          <a:xfrm>
            <a:off x="479290" y="3772891"/>
            <a:ext cx="539250" cy="5447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…</a:t>
            </a:r>
          </a:p>
        </p:txBody>
      </p:sp>
      <p:sp>
        <p:nvSpPr>
          <p:cNvPr id="17" name="TextBox 22">
            <a:extLst>
              <a:ext uri="{FF2B5EF4-FFF2-40B4-BE49-F238E27FC236}">
                <a16:creationId xmlns:a16="http://schemas.microsoft.com/office/drawing/2014/main" id="{BCC05B4D-BD61-48F0-80DE-8AF4CA6C885B}"/>
              </a:ext>
            </a:extLst>
          </p:cNvPr>
          <p:cNvSpPr txBox="1"/>
          <p:nvPr/>
        </p:nvSpPr>
        <p:spPr>
          <a:xfrm>
            <a:off x="3673344" y="2472519"/>
            <a:ext cx="1736566" cy="541687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Master vertices</a:t>
            </a:r>
          </a:p>
        </p:txBody>
      </p:sp>
      <p:grpSp>
        <p:nvGrpSpPr>
          <p:cNvPr id="18" name="Group 42">
            <a:extLst>
              <a:ext uri="{FF2B5EF4-FFF2-40B4-BE49-F238E27FC236}">
                <a16:creationId xmlns:a16="http://schemas.microsoft.com/office/drawing/2014/main" id="{05B30908-B99D-48BC-B410-AE87B90EE795}"/>
              </a:ext>
            </a:extLst>
          </p:cNvPr>
          <p:cNvGrpSpPr/>
          <p:nvPr/>
        </p:nvGrpSpPr>
        <p:grpSpPr>
          <a:xfrm>
            <a:off x="757785" y="4439326"/>
            <a:ext cx="1828800" cy="274320"/>
            <a:chOff x="3777270" y="5968465"/>
            <a:chExt cx="1828800" cy="274320"/>
          </a:xfrm>
        </p:grpSpPr>
        <p:cxnSp>
          <p:nvCxnSpPr>
            <p:cNvPr id="19" name="Straight Connector 43">
              <a:extLst>
                <a:ext uri="{FF2B5EF4-FFF2-40B4-BE49-F238E27FC236}">
                  <a16:creationId xmlns:a16="http://schemas.microsoft.com/office/drawing/2014/main" id="{9DCB7101-2612-4612-87DD-666F7F7DD09B}"/>
                </a:ext>
              </a:extLst>
            </p:cNvPr>
            <p:cNvCxnSpPr/>
            <p:nvPr/>
          </p:nvCxnSpPr>
          <p:spPr>
            <a:xfrm>
              <a:off x="3777270" y="5968465"/>
              <a:ext cx="1828800" cy="0"/>
            </a:xfrm>
            <a:prstGeom prst="line">
              <a:avLst/>
            </a:prstGeom>
            <a:ln w="22225">
              <a:solidFill>
                <a:srgbClr val="00B05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44">
              <a:extLst>
                <a:ext uri="{FF2B5EF4-FFF2-40B4-BE49-F238E27FC236}">
                  <a16:creationId xmlns:a16="http://schemas.microsoft.com/office/drawing/2014/main" id="{362653D6-696D-49E9-83F8-2272F755F33C}"/>
                </a:ext>
              </a:extLst>
            </p:cNvPr>
            <p:cNvCxnSpPr/>
            <p:nvPr/>
          </p:nvCxnSpPr>
          <p:spPr>
            <a:xfrm>
              <a:off x="3777270" y="6240462"/>
              <a:ext cx="1828800" cy="0"/>
            </a:xfrm>
            <a:prstGeom prst="line">
              <a:avLst/>
            </a:prstGeom>
            <a:ln w="22225">
              <a:solidFill>
                <a:srgbClr val="00B05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45">
              <a:extLst>
                <a:ext uri="{FF2B5EF4-FFF2-40B4-BE49-F238E27FC236}">
                  <a16:creationId xmlns:a16="http://schemas.microsoft.com/office/drawing/2014/main" id="{839D22A0-5139-467C-9D9C-D09208F2662B}"/>
                </a:ext>
              </a:extLst>
            </p:cNvPr>
            <p:cNvCxnSpPr/>
            <p:nvPr/>
          </p:nvCxnSpPr>
          <p:spPr>
            <a:xfrm>
              <a:off x="4082070" y="5968465"/>
              <a:ext cx="0" cy="274320"/>
            </a:xfrm>
            <a:prstGeom prst="line">
              <a:avLst/>
            </a:prstGeom>
            <a:ln w="22225">
              <a:solidFill>
                <a:srgbClr val="00B05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46">
              <a:extLst>
                <a:ext uri="{FF2B5EF4-FFF2-40B4-BE49-F238E27FC236}">
                  <a16:creationId xmlns:a16="http://schemas.microsoft.com/office/drawing/2014/main" id="{67596F63-46C7-49AC-902A-982DD115385A}"/>
                </a:ext>
              </a:extLst>
            </p:cNvPr>
            <p:cNvCxnSpPr/>
            <p:nvPr/>
          </p:nvCxnSpPr>
          <p:spPr>
            <a:xfrm>
              <a:off x="4310670" y="5968465"/>
              <a:ext cx="0" cy="274320"/>
            </a:xfrm>
            <a:prstGeom prst="line">
              <a:avLst/>
            </a:prstGeom>
            <a:ln w="22225">
              <a:solidFill>
                <a:srgbClr val="00B05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47">
              <a:extLst>
                <a:ext uri="{FF2B5EF4-FFF2-40B4-BE49-F238E27FC236}">
                  <a16:creationId xmlns:a16="http://schemas.microsoft.com/office/drawing/2014/main" id="{80837142-6EAC-4608-9427-1ED5E9A26C3F}"/>
                </a:ext>
              </a:extLst>
            </p:cNvPr>
            <p:cNvCxnSpPr/>
            <p:nvPr/>
          </p:nvCxnSpPr>
          <p:spPr>
            <a:xfrm>
              <a:off x="4539270" y="5968465"/>
              <a:ext cx="0" cy="274320"/>
            </a:xfrm>
            <a:prstGeom prst="line">
              <a:avLst/>
            </a:prstGeom>
            <a:ln w="22225">
              <a:solidFill>
                <a:srgbClr val="00B05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48">
              <a:extLst>
                <a:ext uri="{FF2B5EF4-FFF2-40B4-BE49-F238E27FC236}">
                  <a16:creationId xmlns:a16="http://schemas.microsoft.com/office/drawing/2014/main" id="{1E49558C-F303-47D1-BDB7-AB6557437BFB}"/>
                </a:ext>
              </a:extLst>
            </p:cNvPr>
            <p:cNvCxnSpPr/>
            <p:nvPr/>
          </p:nvCxnSpPr>
          <p:spPr>
            <a:xfrm>
              <a:off x="4767870" y="5968465"/>
              <a:ext cx="0" cy="274320"/>
            </a:xfrm>
            <a:prstGeom prst="line">
              <a:avLst/>
            </a:prstGeom>
            <a:ln w="22225">
              <a:solidFill>
                <a:srgbClr val="00B05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49">
              <a:extLst>
                <a:ext uri="{FF2B5EF4-FFF2-40B4-BE49-F238E27FC236}">
                  <a16:creationId xmlns:a16="http://schemas.microsoft.com/office/drawing/2014/main" id="{AB1E3038-0C8C-4BA3-A848-D9C3BD7CA371}"/>
                </a:ext>
              </a:extLst>
            </p:cNvPr>
            <p:cNvCxnSpPr/>
            <p:nvPr/>
          </p:nvCxnSpPr>
          <p:spPr>
            <a:xfrm>
              <a:off x="4996470" y="5968465"/>
              <a:ext cx="0" cy="274320"/>
            </a:xfrm>
            <a:prstGeom prst="line">
              <a:avLst/>
            </a:prstGeom>
            <a:ln w="22225">
              <a:solidFill>
                <a:srgbClr val="00B05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50">
              <a:extLst>
                <a:ext uri="{FF2B5EF4-FFF2-40B4-BE49-F238E27FC236}">
                  <a16:creationId xmlns:a16="http://schemas.microsoft.com/office/drawing/2014/main" id="{92AC3C07-B5C1-4A34-844D-7876C652FDDF}"/>
                </a:ext>
              </a:extLst>
            </p:cNvPr>
            <p:cNvCxnSpPr/>
            <p:nvPr/>
          </p:nvCxnSpPr>
          <p:spPr>
            <a:xfrm>
              <a:off x="5225070" y="5968465"/>
              <a:ext cx="0" cy="274320"/>
            </a:xfrm>
            <a:prstGeom prst="line">
              <a:avLst/>
            </a:prstGeom>
            <a:ln w="22225">
              <a:solidFill>
                <a:srgbClr val="00B05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ectangle 51">
            <a:extLst>
              <a:ext uri="{FF2B5EF4-FFF2-40B4-BE49-F238E27FC236}">
                <a16:creationId xmlns:a16="http://schemas.microsoft.com/office/drawing/2014/main" id="{5DC412A3-373E-47C5-9C04-57FCFFC0D84B}"/>
              </a:ext>
            </a:extLst>
          </p:cNvPr>
          <p:cNvSpPr/>
          <p:nvPr/>
        </p:nvSpPr>
        <p:spPr bwMode="auto">
          <a:xfrm>
            <a:off x="3298690" y="2305726"/>
            <a:ext cx="2514600" cy="3124200"/>
          </a:xfrm>
          <a:prstGeom prst="rect">
            <a:avLst/>
          </a:prstGeom>
          <a:noFill/>
          <a:ln w="15875">
            <a:solidFill>
              <a:schemeClr val="tx2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8" name="Rectangle 52">
            <a:extLst>
              <a:ext uri="{FF2B5EF4-FFF2-40B4-BE49-F238E27FC236}">
                <a16:creationId xmlns:a16="http://schemas.microsoft.com/office/drawing/2014/main" id="{09BB4FA0-529F-455C-9B30-5F78C44BBBCF}"/>
              </a:ext>
            </a:extLst>
          </p:cNvPr>
          <p:cNvSpPr/>
          <p:nvPr/>
        </p:nvSpPr>
        <p:spPr bwMode="auto">
          <a:xfrm>
            <a:off x="3434895" y="2610526"/>
            <a:ext cx="2250253" cy="685800"/>
          </a:xfrm>
          <a:prstGeom prst="rect">
            <a:avLst/>
          </a:prstGeom>
          <a:noFill/>
          <a:ln w="15875">
            <a:solidFill>
              <a:schemeClr val="tx2"/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9" name="Rectangle 53">
            <a:extLst>
              <a:ext uri="{FF2B5EF4-FFF2-40B4-BE49-F238E27FC236}">
                <a16:creationId xmlns:a16="http://schemas.microsoft.com/office/drawing/2014/main" id="{247A184E-1001-48C9-BBC1-5732BED6158A}"/>
              </a:ext>
            </a:extLst>
          </p:cNvPr>
          <p:cNvSpPr/>
          <p:nvPr/>
        </p:nvSpPr>
        <p:spPr bwMode="auto">
          <a:xfrm>
            <a:off x="3434895" y="3606823"/>
            <a:ext cx="2242190" cy="1496379"/>
          </a:xfrm>
          <a:prstGeom prst="rect">
            <a:avLst/>
          </a:prstGeom>
          <a:noFill/>
          <a:ln w="15875">
            <a:solidFill>
              <a:schemeClr val="tx2"/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0" name="TextBox 54">
            <a:extLst>
              <a:ext uri="{FF2B5EF4-FFF2-40B4-BE49-F238E27FC236}">
                <a16:creationId xmlns:a16="http://schemas.microsoft.com/office/drawing/2014/main" id="{C359B0BB-77D4-4F9F-9C75-C72A8B698D7F}"/>
              </a:ext>
            </a:extLst>
          </p:cNvPr>
          <p:cNvSpPr txBox="1"/>
          <p:nvPr/>
        </p:nvSpPr>
        <p:spPr>
          <a:xfrm>
            <a:off x="4822690" y="2639494"/>
            <a:ext cx="595356" cy="627864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…</a:t>
            </a:r>
          </a:p>
        </p:txBody>
      </p:sp>
      <p:sp>
        <p:nvSpPr>
          <p:cNvPr id="31" name="TextBox 55">
            <a:extLst>
              <a:ext uri="{FF2B5EF4-FFF2-40B4-BE49-F238E27FC236}">
                <a16:creationId xmlns:a16="http://schemas.microsoft.com/office/drawing/2014/main" id="{A2080835-7D54-4E68-884B-C362F1BB8A04}"/>
              </a:ext>
            </a:extLst>
          </p:cNvPr>
          <p:cNvSpPr txBox="1"/>
          <p:nvPr/>
        </p:nvSpPr>
        <p:spPr>
          <a:xfrm>
            <a:off x="3693934" y="2639494"/>
            <a:ext cx="595356" cy="627864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…</a:t>
            </a:r>
          </a:p>
        </p:txBody>
      </p:sp>
      <p:sp>
        <p:nvSpPr>
          <p:cNvPr id="32" name="Oval 56">
            <a:extLst>
              <a:ext uri="{FF2B5EF4-FFF2-40B4-BE49-F238E27FC236}">
                <a16:creationId xmlns:a16="http://schemas.microsoft.com/office/drawing/2014/main" id="{F1429921-624D-4CF5-A262-C48120289347}"/>
              </a:ext>
            </a:extLst>
          </p:cNvPr>
          <p:cNvSpPr/>
          <p:nvPr/>
        </p:nvSpPr>
        <p:spPr bwMode="auto">
          <a:xfrm>
            <a:off x="4225282" y="3916140"/>
            <a:ext cx="292608" cy="304800"/>
          </a:xfrm>
          <a:prstGeom prst="ellipse">
            <a:avLst/>
          </a:prstGeom>
          <a:noFill/>
          <a:ln w="15875">
            <a:solidFill>
              <a:srgbClr val="FFC0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chemeClr val="tx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3" name="Oval 57">
            <a:extLst>
              <a:ext uri="{FF2B5EF4-FFF2-40B4-BE49-F238E27FC236}">
                <a16:creationId xmlns:a16="http://schemas.microsoft.com/office/drawing/2014/main" id="{1A8AC453-5009-4D08-AF63-518588001979}"/>
              </a:ext>
            </a:extLst>
          </p:cNvPr>
          <p:cNvSpPr/>
          <p:nvPr/>
        </p:nvSpPr>
        <p:spPr bwMode="auto">
          <a:xfrm>
            <a:off x="4594090" y="3916140"/>
            <a:ext cx="292608" cy="304800"/>
          </a:xfrm>
          <a:prstGeom prst="ellipse">
            <a:avLst/>
          </a:prstGeom>
          <a:noFill/>
          <a:ln w="15875">
            <a:solidFill>
              <a:srgbClr val="FFC0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chemeClr val="tx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4" name="Oval 58">
            <a:extLst>
              <a:ext uri="{FF2B5EF4-FFF2-40B4-BE49-F238E27FC236}">
                <a16:creationId xmlns:a16="http://schemas.microsoft.com/office/drawing/2014/main" id="{64DBFB09-CA65-460B-B2FD-D2CF326CE6CE}"/>
              </a:ext>
            </a:extLst>
          </p:cNvPr>
          <p:cNvSpPr/>
          <p:nvPr/>
        </p:nvSpPr>
        <p:spPr bwMode="auto">
          <a:xfrm>
            <a:off x="4975090" y="3916140"/>
            <a:ext cx="292608" cy="304800"/>
          </a:xfrm>
          <a:prstGeom prst="ellipse">
            <a:avLst/>
          </a:prstGeom>
          <a:noFill/>
          <a:ln w="15875">
            <a:solidFill>
              <a:srgbClr val="FFC0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chemeClr val="tx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5" name="Oval 59">
            <a:extLst>
              <a:ext uri="{FF2B5EF4-FFF2-40B4-BE49-F238E27FC236}">
                <a16:creationId xmlns:a16="http://schemas.microsoft.com/office/drawing/2014/main" id="{B0A46785-FEC2-48CF-9571-A903ED572B9C}"/>
              </a:ext>
            </a:extLst>
          </p:cNvPr>
          <p:cNvSpPr/>
          <p:nvPr/>
        </p:nvSpPr>
        <p:spPr bwMode="auto">
          <a:xfrm>
            <a:off x="3844282" y="3916140"/>
            <a:ext cx="292608" cy="304800"/>
          </a:xfrm>
          <a:prstGeom prst="ellipse">
            <a:avLst/>
          </a:prstGeom>
          <a:noFill/>
          <a:ln w="15875">
            <a:solidFill>
              <a:srgbClr val="FFC0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chemeClr val="tx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6" name="Oval 60">
            <a:extLst>
              <a:ext uri="{FF2B5EF4-FFF2-40B4-BE49-F238E27FC236}">
                <a16:creationId xmlns:a16="http://schemas.microsoft.com/office/drawing/2014/main" id="{337A714C-0C77-4240-A000-B37BE0E7BC1A}"/>
              </a:ext>
            </a:extLst>
          </p:cNvPr>
          <p:cNvSpPr/>
          <p:nvPr/>
        </p:nvSpPr>
        <p:spPr bwMode="auto">
          <a:xfrm>
            <a:off x="4225282" y="2912428"/>
            <a:ext cx="292608" cy="304800"/>
          </a:xfrm>
          <a:prstGeom prst="ellipse">
            <a:avLst/>
          </a:prstGeom>
          <a:noFill/>
          <a:ln w="15875">
            <a:solidFill>
              <a:schemeClr val="accent3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chemeClr val="tx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7" name="Oval 61">
            <a:extLst>
              <a:ext uri="{FF2B5EF4-FFF2-40B4-BE49-F238E27FC236}">
                <a16:creationId xmlns:a16="http://schemas.microsoft.com/office/drawing/2014/main" id="{E67C5BB4-782E-4B38-A634-40D926D1B14D}"/>
              </a:ext>
            </a:extLst>
          </p:cNvPr>
          <p:cNvSpPr/>
          <p:nvPr/>
        </p:nvSpPr>
        <p:spPr bwMode="auto">
          <a:xfrm>
            <a:off x="4594090" y="2912428"/>
            <a:ext cx="292608" cy="304800"/>
          </a:xfrm>
          <a:prstGeom prst="ellipse">
            <a:avLst/>
          </a:prstGeom>
          <a:noFill/>
          <a:ln w="15875">
            <a:solidFill>
              <a:schemeClr val="accent3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chemeClr val="tx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8" name="TextBox 62">
            <a:extLst>
              <a:ext uri="{FF2B5EF4-FFF2-40B4-BE49-F238E27FC236}">
                <a16:creationId xmlns:a16="http://schemas.microsoft.com/office/drawing/2014/main" id="{DB8344B9-57C5-49B8-A8C1-2F96951225AF}"/>
              </a:ext>
            </a:extLst>
          </p:cNvPr>
          <p:cNvSpPr txBox="1"/>
          <p:nvPr/>
        </p:nvSpPr>
        <p:spPr>
          <a:xfrm>
            <a:off x="5197840" y="3772891"/>
            <a:ext cx="539250" cy="5447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…</a:t>
            </a:r>
          </a:p>
        </p:txBody>
      </p:sp>
      <p:sp>
        <p:nvSpPr>
          <p:cNvPr id="39" name="TextBox 63">
            <a:extLst>
              <a:ext uri="{FF2B5EF4-FFF2-40B4-BE49-F238E27FC236}">
                <a16:creationId xmlns:a16="http://schemas.microsoft.com/office/drawing/2014/main" id="{F4B2B90B-FAFC-48DF-B425-6B9711B0C5A4}"/>
              </a:ext>
            </a:extLst>
          </p:cNvPr>
          <p:cNvSpPr txBox="1"/>
          <p:nvPr/>
        </p:nvSpPr>
        <p:spPr>
          <a:xfrm>
            <a:off x="3374890" y="3772891"/>
            <a:ext cx="539250" cy="5447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…</a:t>
            </a:r>
          </a:p>
        </p:txBody>
      </p:sp>
      <p:grpSp>
        <p:nvGrpSpPr>
          <p:cNvPr id="41" name="Group 64">
            <a:extLst>
              <a:ext uri="{FF2B5EF4-FFF2-40B4-BE49-F238E27FC236}">
                <a16:creationId xmlns:a16="http://schemas.microsoft.com/office/drawing/2014/main" id="{6FEC0649-B521-414D-85D7-1A174182F482}"/>
              </a:ext>
            </a:extLst>
          </p:cNvPr>
          <p:cNvGrpSpPr/>
          <p:nvPr/>
        </p:nvGrpSpPr>
        <p:grpSpPr>
          <a:xfrm>
            <a:off x="3653385" y="4439326"/>
            <a:ext cx="1828800" cy="274320"/>
            <a:chOff x="3777270" y="5968465"/>
            <a:chExt cx="1828800" cy="274320"/>
          </a:xfrm>
        </p:grpSpPr>
        <p:cxnSp>
          <p:nvCxnSpPr>
            <p:cNvPr id="42" name="Straight Connector 65">
              <a:extLst>
                <a:ext uri="{FF2B5EF4-FFF2-40B4-BE49-F238E27FC236}">
                  <a16:creationId xmlns:a16="http://schemas.microsoft.com/office/drawing/2014/main" id="{62258BBA-C6AA-48C8-B721-55388072B3B6}"/>
                </a:ext>
              </a:extLst>
            </p:cNvPr>
            <p:cNvCxnSpPr/>
            <p:nvPr/>
          </p:nvCxnSpPr>
          <p:spPr>
            <a:xfrm>
              <a:off x="3777270" y="5968465"/>
              <a:ext cx="1828800" cy="0"/>
            </a:xfrm>
            <a:prstGeom prst="line">
              <a:avLst/>
            </a:prstGeom>
            <a:ln w="22225">
              <a:solidFill>
                <a:srgbClr val="00B05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66">
              <a:extLst>
                <a:ext uri="{FF2B5EF4-FFF2-40B4-BE49-F238E27FC236}">
                  <a16:creationId xmlns:a16="http://schemas.microsoft.com/office/drawing/2014/main" id="{1636209C-7B33-4A5D-B33F-07D83AE41CBF}"/>
                </a:ext>
              </a:extLst>
            </p:cNvPr>
            <p:cNvCxnSpPr/>
            <p:nvPr/>
          </p:nvCxnSpPr>
          <p:spPr>
            <a:xfrm>
              <a:off x="3777270" y="6240462"/>
              <a:ext cx="1828800" cy="0"/>
            </a:xfrm>
            <a:prstGeom prst="line">
              <a:avLst/>
            </a:prstGeom>
            <a:ln w="22225">
              <a:solidFill>
                <a:srgbClr val="00B05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67">
              <a:extLst>
                <a:ext uri="{FF2B5EF4-FFF2-40B4-BE49-F238E27FC236}">
                  <a16:creationId xmlns:a16="http://schemas.microsoft.com/office/drawing/2014/main" id="{E7BF22E4-E571-43B0-8F5A-6D52B9CF5343}"/>
                </a:ext>
              </a:extLst>
            </p:cNvPr>
            <p:cNvCxnSpPr/>
            <p:nvPr/>
          </p:nvCxnSpPr>
          <p:spPr>
            <a:xfrm>
              <a:off x="4082070" y="5968465"/>
              <a:ext cx="0" cy="274320"/>
            </a:xfrm>
            <a:prstGeom prst="line">
              <a:avLst/>
            </a:prstGeom>
            <a:ln w="22225">
              <a:solidFill>
                <a:srgbClr val="00B05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68">
              <a:extLst>
                <a:ext uri="{FF2B5EF4-FFF2-40B4-BE49-F238E27FC236}">
                  <a16:creationId xmlns:a16="http://schemas.microsoft.com/office/drawing/2014/main" id="{74D7AB8F-1010-46FE-A1C5-E8BF8000C9AE}"/>
                </a:ext>
              </a:extLst>
            </p:cNvPr>
            <p:cNvCxnSpPr/>
            <p:nvPr/>
          </p:nvCxnSpPr>
          <p:spPr>
            <a:xfrm>
              <a:off x="4310670" y="5968465"/>
              <a:ext cx="0" cy="274320"/>
            </a:xfrm>
            <a:prstGeom prst="line">
              <a:avLst/>
            </a:prstGeom>
            <a:ln w="22225">
              <a:solidFill>
                <a:srgbClr val="00B05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69">
              <a:extLst>
                <a:ext uri="{FF2B5EF4-FFF2-40B4-BE49-F238E27FC236}">
                  <a16:creationId xmlns:a16="http://schemas.microsoft.com/office/drawing/2014/main" id="{BED7379E-221C-42BC-9723-3649B2C9B5A4}"/>
                </a:ext>
              </a:extLst>
            </p:cNvPr>
            <p:cNvCxnSpPr/>
            <p:nvPr/>
          </p:nvCxnSpPr>
          <p:spPr>
            <a:xfrm>
              <a:off x="4539270" y="5968465"/>
              <a:ext cx="0" cy="274320"/>
            </a:xfrm>
            <a:prstGeom prst="line">
              <a:avLst/>
            </a:prstGeom>
            <a:ln w="22225">
              <a:solidFill>
                <a:srgbClr val="00B05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70">
              <a:extLst>
                <a:ext uri="{FF2B5EF4-FFF2-40B4-BE49-F238E27FC236}">
                  <a16:creationId xmlns:a16="http://schemas.microsoft.com/office/drawing/2014/main" id="{A45DF4DC-8227-4568-96A1-C40FE89565B6}"/>
                </a:ext>
              </a:extLst>
            </p:cNvPr>
            <p:cNvCxnSpPr/>
            <p:nvPr/>
          </p:nvCxnSpPr>
          <p:spPr>
            <a:xfrm>
              <a:off x="4767870" y="5968465"/>
              <a:ext cx="0" cy="274320"/>
            </a:xfrm>
            <a:prstGeom prst="line">
              <a:avLst/>
            </a:prstGeom>
            <a:ln w="22225">
              <a:solidFill>
                <a:srgbClr val="00B05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71">
              <a:extLst>
                <a:ext uri="{FF2B5EF4-FFF2-40B4-BE49-F238E27FC236}">
                  <a16:creationId xmlns:a16="http://schemas.microsoft.com/office/drawing/2014/main" id="{38F512F6-EEFB-4B1E-BA5A-A8E9D0898FC5}"/>
                </a:ext>
              </a:extLst>
            </p:cNvPr>
            <p:cNvCxnSpPr/>
            <p:nvPr/>
          </p:nvCxnSpPr>
          <p:spPr>
            <a:xfrm>
              <a:off x="4996470" y="5968465"/>
              <a:ext cx="0" cy="274320"/>
            </a:xfrm>
            <a:prstGeom prst="line">
              <a:avLst/>
            </a:prstGeom>
            <a:ln w="22225">
              <a:solidFill>
                <a:srgbClr val="00B05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72">
              <a:extLst>
                <a:ext uri="{FF2B5EF4-FFF2-40B4-BE49-F238E27FC236}">
                  <a16:creationId xmlns:a16="http://schemas.microsoft.com/office/drawing/2014/main" id="{AFAC9F05-B77D-44A7-8BA7-BC5CC16FA00D}"/>
                </a:ext>
              </a:extLst>
            </p:cNvPr>
            <p:cNvCxnSpPr/>
            <p:nvPr/>
          </p:nvCxnSpPr>
          <p:spPr>
            <a:xfrm>
              <a:off x="5225070" y="5968465"/>
              <a:ext cx="0" cy="274320"/>
            </a:xfrm>
            <a:prstGeom prst="line">
              <a:avLst/>
            </a:prstGeom>
            <a:ln w="22225">
              <a:solidFill>
                <a:srgbClr val="00B05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73">
                <a:extLst>
                  <a:ext uri="{FF2B5EF4-FFF2-40B4-BE49-F238E27FC236}">
                    <a16:creationId xmlns:a16="http://schemas.microsoft.com/office/drawing/2014/main" id="{A0609EAF-05C1-4BFF-980F-4A46E590BC4E}"/>
                  </a:ext>
                </a:extLst>
              </p:cNvPr>
              <p:cNvSpPr txBox="1"/>
              <p:nvPr/>
            </p:nvSpPr>
            <p:spPr>
              <a:xfrm>
                <a:off x="1181707" y="2797349"/>
                <a:ext cx="592983" cy="541687"/>
              </a:xfrm>
              <a:prstGeom prst="rect">
                <a:avLst/>
              </a:prstGeom>
              <a:noFill/>
            </p:spPr>
            <p:txBody>
              <a:bodyPr wrap="none" lIns="182880" tIns="146304" rIns="182880" bIns="146304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16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6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endParaRPr>
              </a:p>
            </p:txBody>
          </p:sp>
        </mc:Choice>
        <mc:Fallback xmlns="">
          <p:sp>
            <p:nvSpPr>
              <p:cNvPr id="50" name="TextBox 73">
                <a:extLst>
                  <a:ext uri="{FF2B5EF4-FFF2-40B4-BE49-F238E27FC236}">
                    <a16:creationId xmlns:a16="http://schemas.microsoft.com/office/drawing/2014/main" id="{A0609EAF-05C1-4BFF-980F-4A46E590BC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1707" y="2797349"/>
                <a:ext cx="592983" cy="5416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74">
                <a:extLst>
                  <a:ext uri="{FF2B5EF4-FFF2-40B4-BE49-F238E27FC236}">
                    <a16:creationId xmlns:a16="http://schemas.microsoft.com/office/drawing/2014/main" id="{891975A9-344E-45E8-8AB5-118615EFFBA9}"/>
                  </a:ext>
                </a:extLst>
              </p:cNvPr>
              <p:cNvSpPr txBox="1"/>
              <p:nvPr/>
            </p:nvSpPr>
            <p:spPr>
              <a:xfrm>
                <a:off x="1564385" y="2779810"/>
                <a:ext cx="592406" cy="561500"/>
              </a:xfrm>
              <a:prstGeom prst="rect">
                <a:avLst/>
              </a:prstGeom>
              <a:noFill/>
            </p:spPr>
            <p:txBody>
              <a:bodyPr wrap="none" lIns="182880" tIns="146304" rIns="182880" bIns="146304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16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16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endParaRPr>
              </a:p>
            </p:txBody>
          </p:sp>
        </mc:Choice>
        <mc:Fallback xmlns="">
          <p:sp>
            <p:nvSpPr>
              <p:cNvPr id="51" name="TextBox 74">
                <a:extLst>
                  <a:ext uri="{FF2B5EF4-FFF2-40B4-BE49-F238E27FC236}">
                    <a16:creationId xmlns:a16="http://schemas.microsoft.com/office/drawing/2014/main" id="{891975A9-344E-45E8-8AB5-118615EFFB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4385" y="2779810"/>
                <a:ext cx="592406" cy="5615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75">
                <a:extLst>
                  <a:ext uri="{FF2B5EF4-FFF2-40B4-BE49-F238E27FC236}">
                    <a16:creationId xmlns:a16="http://schemas.microsoft.com/office/drawing/2014/main" id="{FF4FEB5D-4878-4F6B-84A6-70DC101643D9}"/>
                  </a:ext>
                </a:extLst>
              </p:cNvPr>
              <p:cNvSpPr txBox="1"/>
              <p:nvPr/>
            </p:nvSpPr>
            <p:spPr>
              <a:xfrm>
                <a:off x="784556" y="3793356"/>
                <a:ext cx="626454" cy="541687"/>
              </a:xfrm>
              <a:prstGeom prst="rect">
                <a:avLst/>
              </a:prstGeom>
              <a:noFill/>
            </p:spPr>
            <p:txBody>
              <a:bodyPr wrap="none" lIns="182880" tIns="146304" rIns="182880" bIns="146304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60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1600" i="1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  <m:sup>
                          <m:r>
                            <a:rPr lang="en-US" sz="16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6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endParaRPr>
              </a:p>
            </p:txBody>
          </p:sp>
        </mc:Choice>
        <mc:Fallback xmlns="">
          <p:sp>
            <p:nvSpPr>
              <p:cNvPr id="52" name="TextBox 75">
                <a:extLst>
                  <a:ext uri="{FF2B5EF4-FFF2-40B4-BE49-F238E27FC236}">
                    <a16:creationId xmlns:a16="http://schemas.microsoft.com/office/drawing/2014/main" id="{FF4FEB5D-4878-4F6B-84A6-70DC101643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556" y="3793356"/>
                <a:ext cx="626454" cy="5416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76">
                <a:extLst>
                  <a:ext uri="{FF2B5EF4-FFF2-40B4-BE49-F238E27FC236}">
                    <a16:creationId xmlns:a16="http://schemas.microsoft.com/office/drawing/2014/main" id="{9412FCA2-036A-4BAA-A737-7442DB31BE94}"/>
                  </a:ext>
                </a:extLst>
              </p:cNvPr>
              <p:cNvSpPr txBox="1"/>
              <p:nvPr/>
            </p:nvSpPr>
            <p:spPr>
              <a:xfrm>
                <a:off x="1919136" y="3793355"/>
                <a:ext cx="626454" cy="569771"/>
              </a:xfrm>
              <a:prstGeom prst="rect">
                <a:avLst/>
              </a:prstGeom>
              <a:noFill/>
            </p:spPr>
            <p:txBody>
              <a:bodyPr wrap="none" lIns="182880" tIns="146304" rIns="182880" bIns="146304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60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16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sz="16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6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endParaRPr>
              </a:p>
            </p:txBody>
          </p:sp>
        </mc:Choice>
        <mc:Fallback xmlns="">
          <p:sp>
            <p:nvSpPr>
              <p:cNvPr id="53" name="TextBox 76">
                <a:extLst>
                  <a:ext uri="{FF2B5EF4-FFF2-40B4-BE49-F238E27FC236}">
                    <a16:creationId xmlns:a16="http://schemas.microsoft.com/office/drawing/2014/main" id="{9412FCA2-036A-4BAA-A737-7442DB31B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9136" y="3793355"/>
                <a:ext cx="626454" cy="56977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77">
                <a:extLst>
                  <a:ext uri="{FF2B5EF4-FFF2-40B4-BE49-F238E27FC236}">
                    <a16:creationId xmlns:a16="http://schemas.microsoft.com/office/drawing/2014/main" id="{5A7B30AE-C451-4E1D-96AF-6F60379BAB5E}"/>
                  </a:ext>
                </a:extLst>
              </p:cNvPr>
              <p:cNvSpPr txBox="1"/>
              <p:nvPr/>
            </p:nvSpPr>
            <p:spPr>
              <a:xfrm>
                <a:off x="3680641" y="3793355"/>
                <a:ext cx="626454" cy="541880"/>
              </a:xfrm>
              <a:prstGeom prst="rect">
                <a:avLst/>
              </a:prstGeom>
              <a:noFill/>
            </p:spPr>
            <p:txBody>
              <a:bodyPr wrap="none" lIns="182880" tIns="146304" rIns="182880" bIns="146304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60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16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16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6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endParaRPr>
              </a:p>
            </p:txBody>
          </p:sp>
        </mc:Choice>
        <mc:Fallback xmlns="">
          <p:sp>
            <p:nvSpPr>
              <p:cNvPr id="54" name="TextBox 77">
                <a:extLst>
                  <a:ext uri="{FF2B5EF4-FFF2-40B4-BE49-F238E27FC236}">
                    <a16:creationId xmlns:a16="http://schemas.microsoft.com/office/drawing/2014/main" id="{5A7B30AE-C451-4E1D-96AF-6F60379BAB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0641" y="3793355"/>
                <a:ext cx="626454" cy="54188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82">
            <a:extLst>
              <a:ext uri="{FF2B5EF4-FFF2-40B4-BE49-F238E27FC236}">
                <a16:creationId xmlns:a16="http://schemas.microsoft.com/office/drawing/2014/main" id="{9E5ED4C5-15B4-44E7-8B12-B0EE1B6CED4A}"/>
              </a:ext>
            </a:extLst>
          </p:cNvPr>
          <p:cNvSpPr txBox="1"/>
          <p:nvPr/>
        </p:nvSpPr>
        <p:spPr>
          <a:xfrm>
            <a:off x="4098504" y="3516639"/>
            <a:ext cx="1682577" cy="541687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Mirror vertices</a:t>
            </a:r>
          </a:p>
        </p:txBody>
      </p:sp>
      <p:sp>
        <p:nvSpPr>
          <p:cNvPr id="56" name="TextBox 83">
            <a:extLst>
              <a:ext uri="{FF2B5EF4-FFF2-40B4-BE49-F238E27FC236}">
                <a16:creationId xmlns:a16="http://schemas.microsoft.com/office/drawing/2014/main" id="{1203DDAC-17B3-4E20-840D-F3DF225B1280}"/>
              </a:ext>
            </a:extLst>
          </p:cNvPr>
          <p:cNvSpPr txBox="1"/>
          <p:nvPr/>
        </p:nvSpPr>
        <p:spPr>
          <a:xfrm>
            <a:off x="3887096" y="4591726"/>
            <a:ext cx="1329531" cy="541687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Edge array</a:t>
            </a:r>
          </a:p>
        </p:txBody>
      </p:sp>
      <p:sp>
        <p:nvSpPr>
          <p:cNvPr id="57" name="TextBox 84">
            <a:extLst>
              <a:ext uri="{FF2B5EF4-FFF2-40B4-BE49-F238E27FC236}">
                <a16:creationId xmlns:a16="http://schemas.microsoft.com/office/drawing/2014/main" id="{50403A30-58FC-4ED9-B0C2-2113D2F7910A}"/>
              </a:ext>
            </a:extLst>
          </p:cNvPr>
          <p:cNvSpPr txBox="1"/>
          <p:nvPr/>
        </p:nvSpPr>
        <p:spPr>
          <a:xfrm>
            <a:off x="274637" y="2172628"/>
            <a:ext cx="1345048" cy="541687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Server role</a:t>
            </a:r>
          </a:p>
        </p:txBody>
      </p:sp>
      <p:sp>
        <p:nvSpPr>
          <p:cNvPr id="58" name="TextBox 85">
            <a:extLst>
              <a:ext uri="{FF2B5EF4-FFF2-40B4-BE49-F238E27FC236}">
                <a16:creationId xmlns:a16="http://schemas.microsoft.com/office/drawing/2014/main" id="{D9EDCFA4-D301-43CE-B56F-D18D268CA86D}"/>
              </a:ext>
            </a:extLst>
          </p:cNvPr>
          <p:cNvSpPr txBox="1"/>
          <p:nvPr/>
        </p:nvSpPr>
        <p:spPr>
          <a:xfrm>
            <a:off x="282600" y="4974889"/>
            <a:ext cx="1430007" cy="541687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Worker role</a:t>
            </a:r>
          </a:p>
        </p:txBody>
      </p:sp>
      <p:cxnSp>
        <p:nvCxnSpPr>
          <p:cNvPr id="59" name="Straight Connector 90">
            <a:extLst>
              <a:ext uri="{FF2B5EF4-FFF2-40B4-BE49-F238E27FC236}">
                <a16:creationId xmlns:a16="http://schemas.microsoft.com/office/drawing/2014/main" id="{AC2413A4-24CC-4812-B461-435D73C37EE0}"/>
              </a:ext>
            </a:extLst>
          </p:cNvPr>
          <p:cNvCxnSpPr/>
          <p:nvPr/>
        </p:nvCxnSpPr>
        <p:spPr>
          <a:xfrm>
            <a:off x="4098504" y="4234695"/>
            <a:ext cx="316881" cy="226878"/>
          </a:xfrm>
          <a:prstGeom prst="line">
            <a:avLst/>
          </a:prstGeom>
          <a:ln w="15875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93">
            <a:extLst>
              <a:ext uri="{FF2B5EF4-FFF2-40B4-BE49-F238E27FC236}">
                <a16:creationId xmlns:a16="http://schemas.microsoft.com/office/drawing/2014/main" id="{B8780895-6070-4A20-AD63-92F1E44E6065}"/>
              </a:ext>
            </a:extLst>
          </p:cNvPr>
          <p:cNvCxnSpPr/>
          <p:nvPr/>
        </p:nvCxnSpPr>
        <p:spPr>
          <a:xfrm>
            <a:off x="3950481" y="4220940"/>
            <a:ext cx="0" cy="240633"/>
          </a:xfrm>
          <a:prstGeom prst="line">
            <a:avLst/>
          </a:prstGeom>
          <a:ln w="15875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Freeform 96">
            <a:extLst>
              <a:ext uri="{FF2B5EF4-FFF2-40B4-BE49-F238E27FC236}">
                <a16:creationId xmlns:a16="http://schemas.microsoft.com/office/drawing/2014/main" id="{3BF1A15C-6F19-409E-87F4-F96767DA4CB6}"/>
              </a:ext>
            </a:extLst>
          </p:cNvPr>
          <p:cNvSpPr/>
          <p:nvPr/>
        </p:nvSpPr>
        <p:spPr bwMode="auto">
          <a:xfrm>
            <a:off x="1479198" y="3231272"/>
            <a:ext cx="2492943" cy="683394"/>
          </a:xfrm>
          <a:custGeom>
            <a:avLst/>
            <a:gdLst>
              <a:gd name="connsiteX0" fmla="*/ 0 w 2492943"/>
              <a:gd name="connsiteY0" fmla="*/ 0 h 683394"/>
              <a:gd name="connsiteX1" fmla="*/ 1010653 w 2492943"/>
              <a:gd name="connsiteY1" fmla="*/ 269508 h 683394"/>
              <a:gd name="connsiteX2" fmla="*/ 2194560 w 2492943"/>
              <a:gd name="connsiteY2" fmla="*/ 519765 h 683394"/>
              <a:gd name="connsiteX3" fmla="*/ 2492943 w 2492943"/>
              <a:gd name="connsiteY3" fmla="*/ 683394 h 683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2943" h="683394">
                <a:moveTo>
                  <a:pt x="0" y="0"/>
                </a:moveTo>
                <a:cubicBezTo>
                  <a:pt x="322446" y="91440"/>
                  <a:pt x="644893" y="182881"/>
                  <a:pt x="1010653" y="269508"/>
                </a:cubicBezTo>
                <a:cubicBezTo>
                  <a:pt x="1376413" y="356135"/>
                  <a:pt x="1947512" y="450784"/>
                  <a:pt x="2194560" y="519765"/>
                </a:cubicBezTo>
                <a:cubicBezTo>
                  <a:pt x="2441608" y="588746"/>
                  <a:pt x="2467275" y="636070"/>
                  <a:pt x="2492943" y="683394"/>
                </a:cubicBezTo>
              </a:path>
            </a:pathLst>
          </a:custGeom>
          <a:noFill/>
          <a:ln w="19050">
            <a:solidFill>
              <a:schemeClr val="tx1"/>
            </a:solidFill>
            <a:prstDash val="sysDash"/>
            <a:headEnd type="triangle" w="med" len="med"/>
            <a:tailEnd type="triangl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Arrow Connector 98">
            <a:extLst>
              <a:ext uri="{FF2B5EF4-FFF2-40B4-BE49-F238E27FC236}">
                <a16:creationId xmlns:a16="http://schemas.microsoft.com/office/drawing/2014/main" id="{5DE57DF0-C077-45BF-8204-226E6033FDA3}"/>
              </a:ext>
            </a:extLst>
          </p:cNvPr>
          <p:cNvCxnSpPr>
            <a:endCxn id="32" idx="4"/>
          </p:cNvCxnSpPr>
          <p:nvPr/>
        </p:nvCxnSpPr>
        <p:spPr>
          <a:xfrm flipV="1">
            <a:off x="4015740" y="4220940"/>
            <a:ext cx="355846" cy="286299"/>
          </a:xfrm>
          <a:prstGeom prst="straightConnector1">
            <a:avLst/>
          </a:prstGeom>
          <a:ln w="15875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104">
            <a:extLst>
              <a:ext uri="{FF2B5EF4-FFF2-40B4-BE49-F238E27FC236}">
                <a16:creationId xmlns:a16="http://schemas.microsoft.com/office/drawing/2014/main" id="{43CFDC44-7F32-4914-BF6C-377AB3B0677D}"/>
              </a:ext>
            </a:extLst>
          </p:cNvPr>
          <p:cNvCxnSpPr/>
          <p:nvPr/>
        </p:nvCxnSpPr>
        <p:spPr>
          <a:xfrm>
            <a:off x="1062585" y="4234695"/>
            <a:ext cx="0" cy="240633"/>
          </a:xfrm>
          <a:prstGeom prst="line">
            <a:avLst/>
          </a:prstGeom>
          <a:ln w="15875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105">
            <a:extLst>
              <a:ext uri="{FF2B5EF4-FFF2-40B4-BE49-F238E27FC236}">
                <a16:creationId xmlns:a16="http://schemas.microsoft.com/office/drawing/2014/main" id="{99118D26-2140-4934-B96D-83CB73EABC87}"/>
              </a:ext>
            </a:extLst>
          </p:cNvPr>
          <p:cNvCxnSpPr/>
          <p:nvPr/>
        </p:nvCxnSpPr>
        <p:spPr>
          <a:xfrm>
            <a:off x="1181707" y="4220940"/>
            <a:ext cx="317695" cy="204287"/>
          </a:xfrm>
          <a:prstGeom prst="line">
            <a:avLst/>
          </a:prstGeom>
          <a:ln w="15875">
            <a:solidFill>
              <a:schemeClr val="tx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110">
            <a:extLst>
              <a:ext uri="{FF2B5EF4-FFF2-40B4-BE49-F238E27FC236}">
                <a16:creationId xmlns:a16="http://schemas.microsoft.com/office/drawing/2014/main" id="{EE9D8C30-2989-415A-AB27-5CEFA8DFC37B}"/>
              </a:ext>
            </a:extLst>
          </p:cNvPr>
          <p:cNvCxnSpPr/>
          <p:nvPr/>
        </p:nvCxnSpPr>
        <p:spPr>
          <a:xfrm flipV="1">
            <a:off x="1168765" y="4219977"/>
            <a:ext cx="283700" cy="268750"/>
          </a:xfrm>
          <a:prstGeom prst="straightConnector1">
            <a:avLst/>
          </a:prstGeom>
          <a:ln w="15875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112">
            <a:extLst>
              <a:ext uri="{FF2B5EF4-FFF2-40B4-BE49-F238E27FC236}">
                <a16:creationId xmlns:a16="http://schemas.microsoft.com/office/drawing/2014/main" id="{3B564DFC-B8BC-4C7E-B1EB-90A3C2A27170}"/>
              </a:ext>
            </a:extLst>
          </p:cNvPr>
          <p:cNvCxnSpPr/>
          <p:nvPr/>
        </p:nvCxnSpPr>
        <p:spPr>
          <a:xfrm flipV="1">
            <a:off x="1414742" y="4234695"/>
            <a:ext cx="817533" cy="252179"/>
          </a:xfrm>
          <a:prstGeom prst="straightConnector1">
            <a:avLst/>
          </a:prstGeom>
          <a:ln w="15875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114">
            <a:extLst>
              <a:ext uri="{FF2B5EF4-FFF2-40B4-BE49-F238E27FC236}">
                <a16:creationId xmlns:a16="http://schemas.microsoft.com/office/drawing/2014/main" id="{E4B53EED-CAE5-4616-8D08-D8E3C79F84B3}"/>
              </a:ext>
            </a:extLst>
          </p:cNvPr>
          <p:cNvCxnSpPr/>
          <p:nvPr/>
        </p:nvCxnSpPr>
        <p:spPr>
          <a:xfrm flipV="1">
            <a:off x="1785156" y="5592667"/>
            <a:ext cx="397832" cy="3841"/>
          </a:xfrm>
          <a:prstGeom prst="straightConnector1">
            <a:avLst/>
          </a:prstGeom>
          <a:ln w="15875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116">
            <a:extLst>
              <a:ext uri="{FF2B5EF4-FFF2-40B4-BE49-F238E27FC236}">
                <a16:creationId xmlns:a16="http://schemas.microsoft.com/office/drawing/2014/main" id="{FB06E255-4EC0-4AFD-9315-88A1985FD572}"/>
              </a:ext>
            </a:extLst>
          </p:cNvPr>
          <p:cNvSpPr txBox="1"/>
          <p:nvPr/>
        </p:nvSpPr>
        <p:spPr>
          <a:xfrm>
            <a:off x="2061389" y="5350097"/>
            <a:ext cx="989695" cy="480131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Edge link</a:t>
            </a:r>
          </a:p>
        </p:txBody>
      </p:sp>
      <p:cxnSp>
        <p:nvCxnSpPr>
          <p:cNvPr id="69" name="Straight Arrow Connector 117">
            <a:extLst>
              <a:ext uri="{FF2B5EF4-FFF2-40B4-BE49-F238E27FC236}">
                <a16:creationId xmlns:a16="http://schemas.microsoft.com/office/drawing/2014/main" id="{B6463D15-5C6E-4E39-8567-803EACEC5748}"/>
              </a:ext>
            </a:extLst>
          </p:cNvPr>
          <p:cNvCxnSpPr/>
          <p:nvPr/>
        </p:nvCxnSpPr>
        <p:spPr>
          <a:xfrm flipV="1">
            <a:off x="3327317" y="5601714"/>
            <a:ext cx="397832" cy="3841"/>
          </a:xfrm>
          <a:prstGeom prst="straightConnector1">
            <a:avLst/>
          </a:prstGeom>
          <a:ln w="15875">
            <a:solidFill>
              <a:schemeClr val="tx1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118">
            <a:extLst>
              <a:ext uri="{FF2B5EF4-FFF2-40B4-BE49-F238E27FC236}">
                <a16:creationId xmlns:a16="http://schemas.microsoft.com/office/drawing/2014/main" id="{B0C11CE4-EED4-48D6-90AE-278890F93F14}"/>
              </a:ext>
            </a:extLst>
          </p:cNvPr>
          <p:cNvSpPr txBox="1"/>
          <p:nvPr/>
        </p:nvSpPr>
        <p:spPr>
          <a:xfrm>
            <a:off x="3603550" y="5359144"/>
            <a:ext cx="1592359" cy="480131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Master-mirror link</a:t>
            </a:r>
          </a:p>
        </p:txBody>
      </p:sp>
      <p:sp>
        <p:nvSpPr>
          <p:cNvPr id="71" name="TextBox 119">
            <a:extLst>
              <a:ext uri="{FF2B5EF4-FFF2-40B4-BE49-F238E27FC236}">
                <a16:creationId xmlns:a16="http://schemas.microsoft.com/office/drawing/2014/main" id="{85CDBECD-5001-497D-AAD7-2518FCB730F3}"/>
              </a:ext>
            </a:extLst>
          </p:cNvPr>
          <p:cNvSpPr txBox="1"/>
          <p:nvPr/>
        </p:nvSpPr>
        <p:spPr>
          <a:xfrm>
            <a:off x="1026829" y="1901820"/>
            <a:ext cx="1299971" cy="541687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Partition 0</a:t>
            </a:r>
          </a:p>
        </p:txBody>
      </p:sp>
      <p:sp>
        <p:nvSpPr>
          <p:cNvPr id="72" name="TextBox 120">
            <a:extLst>
              <a:ext uri="{FF2B5EF4-FFF2-40B4-BE49-F238E27FC236}">
                <a16:creationId xmlns:a16="http://schemas.microsoft.com/office/drawing/2014/main" id="{49C792DB-705B-4CDA-A5B6-A25C1609A7E1}"/>
              </a:ext>
            </a:extLst>
          </p:cNvPr>
          <p:cNvSpPr txBox="1"/>
          <p:nvPr/>
        </p:nvSpPr>
        <p:spPr>
          <a:xfrm>
            <a:off x="3910035" y="1897577"/>
            <a:ext cx="1304781" cy="541687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Partition </a:t>
            </a:r>
            <a:r>
              <a:rPr lang="en-US" altLang="zh-CN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n</a:t>
            </a:r>
            <a:endParaRPr lang="en-US" sz="1600" dirty="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73" name="Freeform 174">
            <a:extLst>
              <a:ext uri="{FF2B5EF4-FFF2-40B4-BE49-F238E27FC236}">
                <a16:creationId xmlns:a16="http://schemas.microsoft.com/office/drawing/2014/main" id="{19B4881F-1C27-4AA1-AB25-4317681F691A}"/>
              </a:ext>
            </a:extLst>
          </p:cNvPr>
          <p:cNvSpPr/>
          <p:nvPr/>
        </p:nvSpPr>
        <p:spPr bwMode="auto">
          <a:xfrm>
            <a:off x="1036637" y="3206521"/>
            <a:ext cx="442762" cy="747941"/>
          </a:xfrm>
          <a:custGeom>
            <a:avLst/>
            <a:gdLst>
              <a:gd name="connsiteX0" fmla="*/ 442762 w 442762"/>
              <a:gd name="connsiteY0" fmla="*/ 0 h 644893"/>
              <a:gd name="connsiteX1" fmla="*/ 86627 w 442762"/>
              <a:gd name="connsiteY1" fmla="*/ 404261 h 644893"/>
              <a:gd name="connsiteX2" fmla="*/ 0 w 442762"/>
              <a:gd name="connsiteY2" fmla="*/ 644893 h 644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2762" h="644893">
                <a:moveTo>
                  <a:pt x="442762" y="0"/>
                </a:moveTo>
                <a:cubicBezTo>
                  <a:pt x="301591" y="148389"/>
                  <a:pt x="160421" y="296779"/>
                  <a:pt x="86627" y="404261"/>
                </a:cubicBezTo>
                <a:cubicBezTo>
                  <a:pt x="12833" y="511743"/>
                  <a:pt x="6416" y="578318"/>
                  <a:pt x="0" y="644893"/>
                </a:cubicBezTo>
              </a:path>
            </a:pathLst>
          </a:custGeom>
          <a:noFill/>
          <a:ln w="19050">
            <a:solidFill>
              <a:schemeClr val="tx1"/>
            </a:solidFill>
            <a:prstDash val="sysDash"/>
            <a:headEnd type="triangle" w="med" len="med"/>
            <a:tailEnd type="triangl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4" name="Straight Arrow Connector 175">
            <a:extLst>
              <a:ext uri="{FF2B5EF4-FFF2-40B4-BE49-F238E27FC236}">
                <a16:creationId xmlns:a16="http://schemas.microsoft.com/office/drawing/2014/main" id="{7188C27C-3E05-4825-BED0-644D3A4DC425}"/>
              </a:ext>
            </a:extLst>
          </p:cNvPr>
          <p:cNvCxnSpPr>
            <a:endCxn id="33" idx="3"/>
          </p:cNvCxnSpPr>
          <p:nvPr/>
        </p:nvCxnSpPr>
        <p:spPr>
          <a:xfrm flipV="1">
            <a:off x="4289290" y="4176303"/>
            <a:ext cx="347651" cy="310571"/>
          </a:xfrm>
          <a:prstGeom prst="straightConnector1">
            <a:avLst/>
          </a:prstGeom>
          <a:ln w="15875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182">
            <a:extLst>
              <a:ext uri="{FF2B5EF4-FFF2-40B4-BE49-F238E27FC236}">
                <a16:creationId xmlns:a16="http://schemas.microsoft.com/office/drawing/2014/main" id="{70904E44-1AFD-4096-B51C-00AF013A7E00}"/>
              </a:ext>
            </a:extLst>
          </p:cNvPr>
          <p:cNvSpPr txBox="1"/>
          <p:nvPr/>
        </p:nvSpPr>
        <p:spPr>
          <a:xfrm>
            <a:off x="2799479" y="3717104"/>
            <a:ext cx="595356" cy="627864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…</a:t>
            </a:r>
          </a:p>
        </p:txBody>
      </p:sp>
      <p:sp>
        <p:nvSpPr>
          <p:cNvPr id="76" name="TextBox 78">
            <a:extLst>
              <a:ext uri="{FF2B5EF4-FFF2-40B4-BE49-F238E27FC236}">
                <a16:creationId xmlns:a16="http://schemas.microsoft.com/office/drawing/2014/main" id="{99DF735B-5A28-41BD-8607-DFDB154773BF}"/>
              </a:ext>
            </a:extLst>
          </p:cNvPr>
          <p:cNvSpPr txBox="1"/>
          <p:nvPr/>
        </p:nvSpPr>
        <p:spPr>
          <a:xfrm>
            <a:off x="938553" y="3499782"/>
            <a:ext cx="1447512" cy="541687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zh-CN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V</a:t>
            </a:r>
            <a:r>
              <a:rPr lang="en-US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ertex </a:t>
            </a:r>
            <a:r>
              <a:rPr lang="en-US" altLang="zh-CN" sz="16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array</a:t>
            </a:r>
            <a:endParaRPr lang="en-US" sz="1600" dirty="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77" name="Freeform 8">
            <a:extLst>
              <a:ext uri="{FF2B5EF4-FFF2-40B4-BE49-F238E27FC236}">
                <a16:creationId xmlns:a16="http://schemas.microsoft.com/office/drawing/2014/main" id="{3A4AFE3A-2C97-4389-9DE6-CA04D1EE05DF}"/>
              </a:ext>
            </a:extLst>
          </p:cNvPr>
          <p:cNvSpPr/>
          <p:nvPr/>
        </p:nvSpPr>
        <p:spPr bwMode="auto">
          <a:xfrm>
            <a:off x="1939469" y="3173058"/>
            <a:ext cx="396947" cy="753483"/>
          </a:xfrm>
          <a:custGeom>
            <a:avLst/>
            <a:gdLst>
              <a:gd name="connsiteX0" fmla="*/ 0 w 374042"/>
              <a:gd name="connsiteY0" fmla="*/ 0 h 710005"/>
              <a:gd name="connsiteX1" fmla="*/ 344245 w 374042"/>
              <a:gd name="connsiteY1" fmla="*/ 505610 h 710005"/>
              <a:gd name="connsiteX2" fmla="*/ 333487 w 374042"/>
              <a:gd name="connsiteY2" fmla="*/ 710005 h 71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4042" h="710005">
                <a:moveTo>
                  <a:pt x="0" y="0"/>
                </a:moveTo>
                <a:cubicBezTo>
                  <a:pt x="144332" y="193638"/>
                  <a:pt x="288664" y="387276"/>
                  <a:pt x="344245" y="505610"/>
                </a:cubicBezTo>
                <a:cubicBezTo>
                  <a:pt x="399826" y="623944"/>
                  <a:pt x="366656" y="666974"/>
                  <a:pt x="333487" y="710005"/>
                </a:cubicBezTo>
              </a:path>
            </a:pathLst>
          </a:custGeom>
          <a:noFill/>
          <a:ln w="19050">
            <a:solidFill>
              <a:schemeClr val="tx1"/>
            </a:solidFill>
            <a:prstDash val="sysDash"/>
            <a:headEnd type="triangle" w="med" len="med"/>
            <a:tailEnd type="triangl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">
            <a:extLst>
              <a:ext uri="{FF2B5EF4-FFF2-40B4-BE49-F238E27FC236}">
                <a16:creationId xmlns:a16="http://schemas.microsoft.com/office/drawing/2014/main" id="{B29FB2A1-FD7C-48F0-9A8A-D1A2065D6FF2}"/>
              </a:ext>
            </a:extLst>
          </p:cNvPr>
          <p:cNvSpPr/>
          <p:nvPr/>
        </p:nvSpPr>
        <p:spPr>
          <a:xfrm>
            <a:off x="2499560" y="1624925"/>
            <a:ext cx="12418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/>
              <a:t>Overview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8754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27" grpId="0" animBg="1"/>
      <p:bldP spid="28" grpId="0" animBg="1"/>
      <p:bldP spid="29" grpId="0" animBg="1"/>
      <p:bldP spid="30" grpId="0"/>
      <p:bldP spid="31" grpId="0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61" grpId="0" animBg="1"/>
      <p:bldP spid="68" grpId="0"/>
      <p:bldP spid="70" grpId="0"/>
      <p:bldP spid="71" grpId="0"/>
      <p:bldP spid="72" grpId="0"/>
      <p:bldP spid="73" grpId="0" animBg="1"/>
      <p:bldP spid="75" grpId="0"/>
      <p:bldP spid="76" grpId="0"/>
      <p:bldP spid="7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C49C44D-B8BC-416F-983F-8EAC92445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Key Design 1: Heterogeneous data model</a:t>
            </a:r>
            <a:endParaRPr lang="zh-CN" altLang="en-US" dirty="0"/>
          </a:p>
        </p:txBody>
      </p:sp>
      <p:sp>
        <p:nvSpPr>
          <p:cNvPr id="40" name="内容占位符 39">
            <a:extLst>
              <a:ext uri="{FF2B5EF4-FFF2-40B4-BE49-F238E27FC236}">
                <a16:creationId xmlns:a16="http://schemas.microsoft.com/office/drawing/2014/main" id="{16D9A764-2979-44CD-A161-C194C36C923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101185" y="1685678"/>
            <a:ext cx="3765003" cy="4921498"/>
          </a:xfrm>
        </p:spPr>
        <p:txBody>
          <a:bodyPr>
            <a:normAutofit/>
          </a:bodyPr>
          <a:lstStyle/>
          <a:p>
            <a:r>
              <a:rPr lang="en-US" altLang="zh-CN" b="1" dirty="0">
                <a:solidFill>
                  <a:schemeClr val="accent1"/>
                </a:solidFill>
              </a:rPr>
              <a:t>Heterogeneous Vertices</a:t>
            </a:r>
          </a:p>
          <a:p>
            <a:pPr marL="342900" lvl="1" indent="-342900">
              <a:buFont typeface="Segoe UI" panose="020B0502040204020203" pitchFamily="34" charset="0"/>
              <a:buChar char="⁻"/>
            </a:pPr>
            <a:r>
              <a:rPr lang="en-US" altLang="zh-CN" dirty="0"/>
              <a:t>Different properties</a:t>
            </a:r>
          </a:p>
          <a:p>
            <a:pPr marL="571500" lvl="2" indent="-342900">
              <a:buFont typeface="Segoe UI" panose="020B0502040204020203" pitchFamily="34" charset="0"/>
              <a:buChar char="⁻"/>
            </a:pPr>
            <a:r>
              <a:rPr lang="en-US" altLang="zh-CN" dirty="0"/>
              <a:t>E.g. Logistic Regression</a:t>
            </a:r>
          </a:p>
          <a:p>
            <a:pPr marL="800100" lvl="3" indent="-342900">
              <a:buFont typeface="Segoe UI" panose="020B0502040204020203" pitchFamily="34" charset="0"/>
              <a:buChar char="⁻"/>
            </a:pPr>
            <a:r>
              <a:rPr lang="en-US" altLang="zh-CN" dirty="0"/>
              <a:t>Sample: Label; Feature: Weight, Gradient</a:t>
            </a:r>
          </a:p>
          <a:p>
            <a:pPr lvl="0"/>
            <a:r>
              <a:rPr lang="en-US" altLang="zh-CN" b="1" dirty="0">
                <a:solidFill>
                  <a:schemeClr val="accent1"/>
                </a:solidFill>
              </a:rPr>
              <a:t>Benefit</a:t>
            </a:r>
          </a:p>
          <a:p>
            <a:pPr marL="342900" lvl="1" indent="-342900">
              <a:buFont typeface="Segoe UI" panose="020B0502040204020203" pitchFamily="34" charset="0"/>
              <a:buChar char="⁻"/>
            </a:pPr>
            <a:r>
              <a:rPr lang="en-US" altLang="zh-CN" dirty="0"/>
              <a:t>Heterogeneity for compact data structure</a:t>
            </a:r>
          </a:p>
          <a:p>
            <a:pPr marL="342900" lvl="1" indent="-342900">
              <a:buFont typeface="Segoe UI" panose="020B0502040204020203" pitchFamily="34" charset="0"/>
              <a:buChar char="⁻"/>
            </a:pPr>
            <a:r>
              <a:rPr lang="en-US" altLang="zh-CN" dirty="0"/>
              <a:t>Heterogeneity for efficient execution</a:t>
            </a:r>
          </a:p>
          <a:p>
            <a:pPr marL="342900" lvl="1" indent="-342900">
              <a:buFont typeface="Segoe UI" panose="020B0502040204020203" pitchFamily="34" charset="0"/>
              <a:buChar char="⁻"/>
            </a:pPr>
            <a:r>
              <a:rPr lang="en-US" altLang="zh-CN" dirty="0"/>
              <a:t>Heterogeneity for less network traffic</a:t>
            </a:r>
          </a:p>
        </p:txBody>
      </p:sp>
      <p:grpSp>
        <p:nvGrpSpPr>
          <p:cNvPr id="79" name="Group 31">
            <a:extLst>
              <a:ext uri="{FF2B5EF4-FFF2-40B4-BE49-F238E27FC236}">
                <a16:creationId xmlns:a16="http://schemas.microsoft.com/office/drawing/2014/main" id="{CB723789-4E8E-4071-92FB-703594A3624D}"/>
              </a:ext>
            </a:extLst>
          </p:cNvPr>
          <p:cNvGrpSpPr/>
          <p:nvPr/>
        </p:nvGrpSpPr>
        <p:grpSpPr>
          <a:xfrm>
            <a:off x="655637" y="2246528"/>
            <a:ext cx="3675294" cy="1899899"/>
            <a:chOff x="6750097" y="2413985"/>
            <a:chExt cx="3675294" cy="1899899"/>
          </a:xfrm>
        </p:grpSpPr>
        <p:sp>
          <p:nvSpPr>
            <p:cNvPr id="80" name="TextBox 32">
              <a:extLst>
                <a:ext uri="{FF2B5EF4-FFF2-40B4-BE49-F238E27FC236}">
                  <a16:creationId xmlns:a16="http://schemas.microsoft.com/office/drawing/2014/main" id="{1FA49B69-B8C7-408B-8E4E-392B0380E82A}"/>
                </a:ext>
              </a:extLst>
            </p:cNvPr>
            <p:cNvSpPr txBox="1"/>
            <p:nvPr/>
          </p:nvSpPr>
          <p:spPr>
            <a:xfrm>
              <a:off x="6750097" y="3622991"/>
              <a:ext cx="1121141" cy="544765"/>
            </a:xfrm>
            <a:prstGeom prst="rect">
              <a:avLst/>
            </a:prstGeom>
            <a:noFill/>
          </p:spPr>
          <p:txBody>
            <a:bodyPr wrap="non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Sample</a:t>
              </a:r>
            </a:p>
          </p:txBody>
        </p:sp>
        <p:sp>
          <p:nvSpPr>
            <p:cNvPr id="81" name="Freeform 33">
              <a:extLst>
                <a:ext uri="{FF2B5EF4-FFF2-40B4-BE49-F238E27FC236}">
                  <a16:creationId xmlns:a16="http://schemas.microsoft.com/office/drawing/2014/main" id="{F83B41B4-8138-49AF-BA25-BA26216F3822}"/>
                </a:ext>
              </a:extLst>
            </p:cNvPr>
            <p:cNvSpPr/>
            <p:nvPr/>
          </p:nvSpPr>
          <p:spPr bwMode="auto">
            <a:xfrm>
              <a:off x="8093868" y="3428281"/>
              <a:ext cx="552450" cy="209550"/>
            </a:xfrm>
            <a:custGeom>
              <a:avLst/>
              <a:gdLst>
                <a:gd name="connsiteX0" fmla="*/ 0 w 552450"/>
                <a:gd name="connsiteY0" fmla="*/ 209550 h 209550"/>
                <a:gd name="connsiteX1" fmla="*/ 409575 w 552450"/>
                <a:gd name="connsiteY1" fmla="*/ 161925 h 209550"/>
                <a:gd name="connsiteX2" fmla="*/ 552450 w 552450"/>
                <a:gd name="connsiteY2" fmla="*/ 0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2450" h="209550">
                  <a:moveTo>
                    <a:pt x="0" y="209550"/>
                  </a:moveTo>
                  <a:cubicBezTo>
                    <a:pt x="158750" y="203200"/>
                    <a:pt x="317500" y="196850"/>
                    <a:pt x="409575" y="161925"/>
                  </a:cubicBezTo>
                  <a:cubicBezTo>
                    <a:pt x="501650" y="127000"/>
                    <a:pt x="527050" y="63500"/>
                    <a:pt x="552450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TextBox 34">
              <a:extLst>
                <a:ext uri="{FF2B5EF4-FFF2-40B4-BE49-F238E27FC236}">
                  <a16:creationId xmlns:a16="http://schemas.microsoft.com/office/drawing/2014/main" id="{3B34E8B1-A4FF-498F-BEDF-B3C1607A5F48}"/>
                </a:ext>
              </a:extLst>
            </p:cNvPr>
            <p:cNvSpPr txBox="1"/>
            <p:nvPr/>
          </p:nvSpPr>
          <p:spPr>
            <a:xfrm>
              <a:off x="8917780" y="2413985"/>
              <a:ext cx="1124539" cy="544765"/>
            </a:xfrm>
            <a:prstGeom prst="rect">
              <a:avLst/>
            </a:prstGeom>
            <a:noFill/>
          </p:spPr>
          <p:txBody>
            <a:bodyPr wrap="non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altLang="zh-CN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Feature</a:t>
              </a:r>
              <a:endParaRPr lang="en-US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83" name="Freeform 35">
              <a:extLst>
                <a:ext uri="{FF2B5EF4-FFF2-40B4-BE49-F238E27FC236}">
                  <a16:creationId xmlns:a16="http://schemas.microsoft.com/office/drawing/2014/main" id="{EA7B576B-879B-4CC3-A1BA-F88DFB8D9257}"/>
                </a:ext>
              </a:extLst>
            </p:cNvPr>
            <p:cNvSpPr/>
            <p:nvPr/>
          </p:nvSpPr>
          <p:spPr bwMode="auto">
            <a:xfrm>
              <a:off x="8093868" y="3428281"/>
              <a:ext cx="1066800" cy="676275"/>
            </a:xfrm>
            <a:custGeom>
              <a:avLst/>
              <a:gdLst>
                <a:gd name="connsiteX0" fmla="*/ 0 w 1066800"/>
                <a:gd name="connsiteY0" fmla="*/ 676275 h 676275"/>
                <a:gd name="connsiteX1" fmla="*/ 857250 w 1066800"/>
                <a:gd name="connsiteY1" fmla="*/ 495300 h 676275"/>
                <a:gd name="connsiteX2" fmla="*/ 1066800 w 1066800"/>
                <a:gd name="connsiteY2" fmla="*/ 0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6800" h="676275">
                  <a:moveTo>
                    <a:pt x="0" y="676275"/>
                  </a:moveTo>
                  <a:cubicBezTo>
                    <a:pt x="339725" y="642143"/>
                    <a:pt x="679450" y="608012"/>
                    <a:pt x="857250" y="495300"/>
                  </a:cubicBezTo>
                  <a:cubicBezTo>
                    <a:pt x="1035050" y="382588"/>
                    <a:pt x="1050925" y="191294"/>
                    <a:pt x="1066800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 36">
              <a:extLst>
                <a:ext uri="{FF2B5EF4-FFF2-40B4-BE49-F238E27FC236}">
                  <a16:creationId xmlns:a16="http://schemas.microsoft.com/office/drawing/2014/main" id="{AB57608F-8DA0-436D-99F8-1C9850F2273C}"/>
                </a:ext>
              </a:extLst>
            </p:cNvPr>
            <p:cNvSpPr/>
            <p:nvPr/>
          </p:nvSpPr>
          <p:spPr bwMode="auto">
            <a:xfrm>
              <a:off x="8112918" y="3386144"/>
              <a:ext cx="1609725" cy="727937"/>
            </a:xfrm>
            <a:custGeom>
              <a:avLst/>
              <a:gdLst>
                <a:gd name="connsiteX0" fmla="*/ 0 w 1609725"/>
                <a:gd name="connsiteY0" fmla="*/ 666750 h 666750"/>
                <a:gd name="connsiteX1" fmla="*/ 1209675 w 1609725"/>
                <a:gd name="connsiteY1" fmla="*/ 504825 h 666750"/>
                <a:gd name="connsiteX2" fmla="*/ 1609725 w 1609725"/>
                <a:gd name="connsiteY2" fmla="*/ 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9725" h="666750">
                  <a:moveTo>
                    <a:pt x="0" y="666750"/>
                  </a:moveTo>
                  <a:cubicBezTo>
                    <a:pt x="470694" y="641350"/>
                    <a:pt x="941388" y="615950"/>
                    <a:pt x="1209675" y="504825"/>
                  </a:cubicBezTo>
                  <a:cubicBezTo>
                    <a:pt x="1477962" y="393700"/>
                    <a:pt x="1543843" y="196850"/>
                    <a:pt x="1609725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 37">
              <a:extLst>
                <a:ext uri="{FF2B5EF4-FFF2-40B4-BE49-F238E27FC236}">
                  <a16:creationId xmlns:a16="http://schemas.microsoft.com/office/drawing/2014/main" id="{183BFF08-EC7F-4AF9-B2F1-0C0C368117D0}"/>
                </a:ext>
              </a:extLst>
            </p:cNvPr>
            <p:cNvSpPr/>
            <p:nvPr/>
          </p:nvSpPr>
          <p:spPr bwMode="auto">
            <a:xfrm>
              <a:off x="8112918" y="3409231"/>
              <a:ext cx="2171700" cy="707725"/>
            </a:xfrm>
            <a:custGeom>
              <a:avLst/>
              <a:gdLst>
                <a:gd name="connsiteX0" fmla="*/ 0 w 2171700"/>
                <a:gd name="connsiteY0" fmla="*/ 704850 h 707725"/>
                <a:gd name="connsiteX1" fmla="*/ 1809750 w 2171700"/>
                <a:gd name="connsiteY1" fmla="*/ 600075 h 707725"/>
                <a:gd name="connsiteX2" fmla="*/ 2171700 w 2171700"/>
                <a:gd name="connsiteY2" fmla="*/ 0 h 70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1700" h="707725">
                  <a:moveTo>
                    <a:pt x="0" y="704850"/>
                  </a:moveTo>
                  <a:cubicBezTo>
                    <a:pt x="723900" y="711200"/>
                    <a:pt x="1447800" y="717550"/>
                    <a:pt x="1809750" y="600075"/>
                  </a:cubicBezTo>
                  <a:cubicBezTo>
                    <a:pt x="2171700" y="482600"/>
                    <a:pt x="2171700" y="241300"/>
                    <a:pt x="2171700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38">
              <a:extLst>
                <a:ext uri="{FF2B5EF4-FFF2-40B4-BE49-F238E27FC236}">
                  <a16:creationId xmlns:a16="http://schemas.microsoft.com/office/drawing/2014/main" id="{D7B99659-0104-4FFD-A07E-C76D18D5829E}"/>
                </a:ext>
              </a:extLst>
            </p:cNvPr>
            <p:cNvSpPr/>
            <p:nvPr/>
          </p:nvSpPr>
          <p:spPr bwMode="auto">
            <a:xfrm>
              <a:off x="8519653" y="3114900"/>
              <a:ext cx="304800" cy="304800"/>
            </a:xfrm>
            <a:prstGeom prst="ellipse">
              <a:avLst/>
            </a:prstGeom>
            <a:solidFill>
              <a:srgbClr val="92D05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87" name="Oval 39">
              <a:extLst>
                <a:ext uri="{FF2B5EF4-FFF2-40B4-BE49-F238E27FC236}">
                  <a16:creationId xmlns:a16="http://schemas.microsoft.com/office/drawing/2014/main" id="{590575EC-F8AE-4D6A-984C-E354EDC2D46E}"/>
                </a:ext>
              </a:extLst>
            </p:cNvPr>
            <p:cNvSpPr/>
            <p:nvPr/>
          </p:nvSpPr>
          <p:spPr bwMode="auto">
            <a:xfrm>
              <a:off x="9017435" y="3114900"/>
              <a:ext cx="304800" cy="304800"/>
            </a:xfrm>
            <a:prstGeom prst="ellipse">
              <a:avLst/>
            </a:prstGeom>
            <a:solidFill>
              <a:srgbClr val="92D05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88" name="Oval 40">
              <a:extLst>
                <a:ext uri="{FF2B5EF4-FFF2-40B4-BE49-F238E27FC236}">
                  <a16:creationId xmlns:a16="http://schemas.microsoft.com/office/drawing/2014/main" id="{6AC84F16-7DAF-4A09-990E-1D51C2E36F58}"/>
                </a:ext>
              </a:extLst>
            </p:cNvPr>
            <p:cNvSpPr/>
            <p:nvPr/>
          </p:nvSpPr>
          <p:spPr bwMode="auto">
            <a:xfrm>
              <a:off x="9550599" y="3114900"/>
              <a:ext cx="304800" cy="304800"/>
            </a:xfrm>
            <a:prstGeom prst="ellipse">
              <a:avLst/>
            </a:prstGeom>
            <a:solidFill>
              <a:srgbClr val="92D05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89" name="Oval 41">
              <a:extLst>
                <a:ext uri="{FF2B5EF4-FFF2-40B4-BE49-F238E27FC236}">
                  <a16:creationId xmlns:a16="http://schemas.microsoft.com/office/drawing/2014/main" id="{24887759-A205-45DA-BCE9-512DE5C637D5}"/>
                </a:ext>
              </a:extLst>
            </p:cNvPr>
            <p:cNvSpPr/>
            <p:nvPr/>
          </p:nvSpPr>
          <p:spPr bwMode="auto">
            <a:xfrm>
              <a:off x="10120591" y="3114900"/>
              <a:ext cx="304800" cy="304800"/>
            </a:xfrm>
            <a:prstGeom prst="ellipse">
              <a:avLst/>
            </a:prstGeom>
            <a:solidFill>
              <a:srgbClr val="92D05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90" name="Oval 42">
              <a:extLst>
                <a:ext uri="{FF2B5EF4-FFF2-40B4-BE49-F238E27FC236}">
                  <a16:creationId xmlns:a16="http://schemas.microsoft.com/office/drawing/2014/main" id="{509CD2FA-A126-4682-9CB5-4B4F63DE53BB}"/>
                </a:ext>
              </a:extLst>
            </p:cNvPr>
            <p:cNvSpPr/>
            <p:nvPr/>
          </p:nvSpPr>
          <p:spPr bwMode="auto">
            <a:xfrm>
              <a:off x="7801433" y="3458293"/>
              <a:ext cx="304800" cy="304800"/>
            </a:xfrm>
            <a:prstGeom prst="ellipse">
              <a:avLst/>
            </a:prstGeom>
            <a:solidFill>
              <a:srgbClr val="FFC00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91" name="Oval 43">
              <a:extLst>
                <a:ext uri="{FF2B5EF4-FFF2-40B4-BE49-F238E27FC236}">
                  <a16:creationId xmlns:a16="http://schemas.microsoft.com/office/drawing/2014/main" id="{242DBCA9-0F19-45C9-8EA7-8DBBDACFE62C}"/>
                </a:ext>
              </a:extLst>
            </p:cNvPr>
            <p:cNvSpPr/>
            <p:nvPr/>
          </p:nvSpPr>
          <p:spPr bwMode="auto">
            <a:xfrm>
              <a:off x="7801433" y="4009084"/>
              <a:ext cx="304800" cy="304800"/>
            </a:xfrm>
            <a:prstGeom prst="ellipse">
              <a:avLst/>
            </a:prstGeom>
            <a:solidFill>
              <a:srgbClr val="FFC00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92" name="Freeform 44">
              <a:extLst>
                <a:ext uri="{FF2B5EF4-FFF2-40B4-BE49-F238E27FC236}">
                  <a16:creationId xmlns:a16="http://schemas.microsoft.com/office/drawing/2014/main" id="{0EC2DEFC-65FF-47A9-AB24-94430E33DF1E}"/>
                </a:ext>
              </a:extLst>
            </p:cNvPr>
            <p:cNvSpPr/>
            <p:nvPr/>
          </p:nvSpPr>
          <p:spPr bwMode="auto">
            <a:xfrm>
              <a:off x="8085214" y="3396945"/>
              <a:ext cx="1628775" cy="228600"/>
            </a:xfrm>
            <a:custGeom>
              <a:avLst/>
              <a:gdLst>
                <a:gd name="connsiteX0" fmla="*/ 0 w 1628775"/>
                <a:gd name="connsiteY0" fmla="*/ 228600 h 228600"/>
                <a:gd name="connsiteX1" fmla="*/ 1285875 w 1628775"/>
                <a:gd name="connsiteY1" fmla="*/ 209550 h 228600"/>
                <a:gd name="connsiteX2" fmla="*/ 1628775 w 1628775"/>
                <a:gd name="connsiteY2" fmla="*/ 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28775" h="228600">
                  <a:moveTo>
                    <a:pt x="0" y="228600"/>
                  </a:moveTo>
                  <a:lnTo>
                    <a:pt x="1285875" y="209550"/>
                  </a:lnTo>
                  <a:cubicBezTo>
                    <a:pt x="1557337" y="171450"/>
                    <a:pt x="1593056" y="85725"/>
                    <a:pt x="1628775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34115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C49C44D-B8BC-416F-983F-8EAC92445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Heterogeneity for compact data structure</a:t>
            </a:r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D74FC0D-99BA-463E-8DE2-EB148DFAADE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altLang="zh-CN" sz="1800" dirty="0"/>
              <a:t>E.g. Logistic Regression</a:t>
            </a:r>
          </a:p>
          <a:p>
            <a:pPr marL="0" indent="0">
              <a:buNone/>
            </a:pPr>
            <a:r>
              <a:rPr lang="en-US" altLang="zh-CN" sz="1800" dirty="0"/>
              <a:t>- Sample: Label; Feature; Weight, Gradient</a:t>
            </a:r>
            <a:endParaRPr lang="zh-CN" altLang="en-US" sz="1800" dirty="0"/>
          </a:p>
        </p:txBody>
      </p:sp>
      <p:sp>
        <p:nvSpPr>
          <p:cNvPr id="43" name="TextBox 105">
            <a:extLst>
              <a:ext uri="{FF2B5EF4-FFF2-40B4-BE49-F238E27FC236}">
                <a16:creationId xmlns:a16="http://schemas.microsoft.com/office/drawing/2014/main" id="{E6C80D36-3E6E-4DA5-8456-74D4DCB8B7FE}"/>
              </a:ext>
            </a:extLst>
          </p:cNvPr>
          <p:cNvSpPr txBox="1"/>
          <p:nvPr/>
        </p:nvSpPr>
        <p:spPr>
          <a:xfrm>
            <a:off x="1378408" y="4487862"/>
            <a:ext cx="1626023" cy="5447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Vertex array:</a:t>
            </a:r>
            <a:endParaRPr lang="en-US" dirty="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grpSp>
        <p:nvGrpSpPr>
          <p:cNvPr id="50" name="Group 121">
            <a:extLst>
              <a:ext uri="{FF2B5EF4-FFF2-40B4-BE49-F238E27FC236}">
                <a16:creationId xmlns:a16="http://schemas.microsoft.com/office/drawing/2014/main" id="{933FB505-1486-44F2-8D94-694108D7632C}"/>
              </a:ext>
            </a:extLst>
          </p:cNvPr>
          <p:cNvGrpSpPr/>
          <p:nvPr/>
        </p:nvGrpSpPr>
        <p:grpSpPr>
          <a:xfrm>
            <a:off x="2077501" y="2413985"/>
            <a:ext cx="3675294" cy="1899899"/>
            <a:chOff x="6750097" y="2413985"/>
            <a:chExt cx="3675294" cy="1899899"/>
          </a:xfrm>
        </p:grpSpPr>
        <p:sp>
          <p:nvSpPr>
            <p:cNvPr id="51" name="TextBox 122">
              <a:extLst>
                <a:ext uri="{FF2B5EF4-FFF2-40B4-BE49-F238E27FC236}">
                  <a16:creationId xmlns:a16="http://schemas.microsoft.com/office/drawing/2014/main" id="{CC6635A2-C4F2-4BFC-95B5-12121AD7BE11}"/>
                </a:ext>
              </a:extLst>
            </p:cNvPr>
            <p:cNvSpPr txBox="1"/>
            <p:nvPr/>
          </p:nvSpPr>
          <p:spPr>
            <a:xfrm>
              <a:off x="6750097" y="3622991"/>
              <a:ext cx="1121141" cy="544765"/>
            </a:xfrm>
            <a:prstGeom prst="rect">
              <a:avLst/>
            </a:prstGeom>
            <a:noFill/>
          </p:spPr>
          <p:txBody>
            <a:bodyPr wrap="non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Sample</a:t>
              </a:r>
            </a:p>
          </p:txBody>
        </p:sp>
        <p:sp>
          <p:nvSpPr>
            <p:cNvPr id="52" name="Freeform 123">
              <a:extLst>
                <a:ext uri="{FF2B5EF4-FFF2-40B4-BE49-F238E27FC236}">
                  <a16:creationId xmlns:a16="http://schemas.microsoft.com/office/drawing/2014/main" id="{2AC2CE5B-F725-478C-8C34-2C3A59B454F6}"/>
                </a:ext>
              </a:extLst>
            </p:cNvPr>
            <p:cNvSpPr/>
            <p:nvPr/>
          </p:nvSpPr>
          <p:spPr bwMode="auto">
            <a:xfrm>
              <a:off x="8093868" y="3428281"/>
              <a:ext cx="552450" cy="209550"/>
            </a:xfrm>
            <a:custGeom>
              <a:avLst/>
              <a:gdLst>
                <a:gd name="connsiteX0" fmla="*/ 0 w 552450"/>
                <a:gd name="connsiteY0" fmla="*/ 209550 h 209550"/>
                <a:gd name="connsiteX1" fmla="*/ 409575 w 552450"/>
                <a:gd name="connsiteY1" fmla="*/ 161925 h 209550"/>
                <a:gd name="connsiteX2" fmla="*/ 552450 w 552450"/>
                <a:gd name="connsiteY2" fmla="*/ 0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2450" h="209550">
                  <a:moveTo>
                    <a:pt x="0" y="209550"/>
                  </a:moveTo>
                  <a:cubicBezTo>
                    <a:pt x="158750" y="203200"/>
                    <a:pt x="317500" y="196850"/>
                    <a:pt x="409575" y="161925"/>
                  </a:cubicBezTo>
                  <a:cubicBezTo>
                    <a:pt x="501650" y="127000"/>
                    <a:pt x="527050" y="63500"/>
                    <a:pt x="552450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124">
              <a:extLst>
                <a:ext uri="{FF2B5EF4-FFF2-40B4-BE49-F238E27FC236}">
                  <a16:creationId xmlns:a16="http://schemas.microsoft.com/office/drawing/2014/main" id="{76BBFF37-7AB2-4B8E-9785-0849C19DE079}"/>
                </a:ext>
              </a:extLst>
            </p:cNvPr>
            <p:cNvSpPr txBox="1"/>
            <p:nvPr/>
          </p:nvSpPr>
          <p:spPr>
            <a:xfrm>
              <a:off x="8917780" y="2413985"/>
              <a:ext cx="1124539" cy="544765"/>
            </a:xfrm>
            <a:prstGeom prst="rect">
              <a:avLst/>
            </a:prstGeom>
            <a:noFill/>
          </p:spPr>
          <p:txBody>
            <a:bodyPr wrap="non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altLang="zh-CN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Feature</a:t>
              </a:r>
              <a:endParaRPr lang="en-US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54" name="Freeform 125">
              <a:extLst>
                <a:ext uri="{FF2B5EF4-FFF2-40B4-BE49-F238E27FC236}">
                  <a16:creationId xmlns:a16="http://schemas.microsoft.com/office/drawing/2014/main" id="{2ED85641-1255-40AD-8E7A-4508D0512D4D}"/>
                </a:ext>
              </a:extLst>
            </p:cNvPr>
            <p:cNvSpPr/>
            <p:nvPr/>
          </p:nvSpPr>
          <p:spPr bwMode="auto">
            <a:xfrm>
              <a:off x="8093868" y="3428281"/>
              <a:ext cx="1066800" cy="676275"/>
            </a:xfrm>
            <a:custGeom>
              <a:avLst/>
              <a:gdLst>
                <a:gd name="connsiteX0" fmla="*/ 0 w 1066800"/>
                <a:gd name="connsiteY0" fmla="*/ 676275 h 676275"/>
                <a:gd name="connsiteX1" fmla="*/ 857250 w 1066800"/>
                <a:gd name="connsiteY1" fmla="*/ 495300 h 676275"/>
                <a:gd name="connsiteX2" fmla="*/ 1066800 w 1066800"/>
                <a:gd name="connsiteY2" fmla="*/ 0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6800" h="676275">
                  <a:moveTo>
                    <a:pt x="0" y="676275"/>
                  </a:moveTo>
                  <a:cubicBezTo>
                    <a:pt x="339725" y="642143"/>
                    <a:pt x="679450" y="608012"/>
                    <a:pt x="857250" y="495300"/>
                  </a:cubicBezTo>
                  <a:cubicBezTo>
                    <a:pt x="1035050" y="382588"/>
                    <a:pt x="1050925" y="191294"/>
                    <a:pt x="1066800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126">
              <a:extLst>
                <a:ext uri="{FF2B5EF4-FFF2-40B4-BE49-F238E27FC236}">
                  <a16:creationId xmlns:a16="http://schemas.microsoft.com/office/drawing/2014/main" id="{203660EF-0CAB-4CCD-A3FE-9DB70B2EEFC2}"/>
                </a:ext>
              </a:extLst>
            </p:cNvPr>
            <p:cNvSpPr/>
            <p:nvPr/>
          </p:nvSpPr>
          <p:spPr bwMode="auto">
            <a:xfrm>
              <a:off x="8112918" y="3386144"/>
              <a:ext cx="1609725" cy="727937"/>
            </a:xfrm>
            <a:custGeom>
              <a:avLst/>
              <a:gdLst>
                <a:gd name="connsiteX0" fmla="*/ 0 w 1609725"/>
                <a:gd name="connsiteY0" fmla="*/ 666750 h 666750"/>
                <a:gd name="connsiteX1" fmla="*/ 1209675 w 1609725"/>
                <a:gd name="connsiteY1" fmla="*/ 504825 h 666750"/>
                <a:gd name="connsiteX2" fmla="*/ 1609725 w 1609725"/>
                <a:gd name="connsiteY2" fmla="*/ 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9725" h="666750">
                  <a:moveTo>
                    <a:pt x="0" y="666750"/>
                  </a:moveTo>
                  <a:cubicBezTo>
                    <a:pt x="470694" y="641350"/>
                    <a:pt x="941388" y="615950"/>
                    <a:pt x="1209675" y="504825"/>
                  </a:cubicBezTo>
                  <a:cubicBezTo>
                    <a:pt x="1477962" y="393700"/>
                    <a:pt x="1543843" y="196850"/>
                    <a:pt x="1609725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 127">
              <a:extLst>
                <a:ext uri="{FF2B5EF4-FFF2-40B4-BE49-F238E27FC236}">
                  <a16:creationId xmlns:a16="http://schemas.microsoft.com/office/drawing/2014/main" id="{8D3A4AA9-1CC9-4C3A-AD90-25861D38D3B5}"/>
                </a:ext>
              </a:extLst>
            </p:cNvPr>
            <p:cNvSpPr/>
            <p:nvPr/>
          </p:nvSpPr>
          <p:spPr bwMode="auto">
            <a:xfrm>
              <a:off x="8112918" y="3409231"/>
              <a:ext cx="2171700" cy="707725"/>
            </a:xfrm>
            <a:custGeom>
              <a:avLst/>
              <a:gdLst>
                <a:gd name="connsiteX0" fmla="*/ 0 w 2171700"/>
                <a:gd name="connsiteY0" fmla="*/ 704850 h 707725"/>
                <a:gd name="connsiteX1" fmla="*/ 1809750 w 2171700"/>
                <a:gd name="connsiteY1" fmla="*/ 600075 h 707725"/>
                <a:gd name="connsiteX2" fmla="*/ 2171700 w 2171700"/>
                <a:gd name="connsiteY2" fmla="*/ 0 h 70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1700" h="707725">
                  <a:moveTo>
                    <a:pt x="0" y="704850"/>
                  </a:moveTo>
                  <a:cubicBezTo>
                    <a:pt x="723900" y="711200"/>
                    <a:pt x="1447800" y="717550"/>
                    <a:pt x="1809750" y="600075"/>
                  </a:cubicBezTo>
                  <a:cubicBezTo>
                    <a:pt x="2171700" y="482600"/>
                    <a:pt x="2171700" y="241300"/>
                    <a:pt x="2171700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128">
              <a:extLst>
                <a:ext uri="{FF2B5EF4-FFF2-40B4-BE49-F238E27FC236}">
                  <a16:creationId xmlns:a16="http://schemas.microsoft.com/office/drawing/2014/main" id="{ECE02981-3AB8-42C8-A5BD-B28AD5A21DD4}"/>
                </a:ext>
              </a:extLst>
            </p:cNvPr>
            <p:cNvSpPr/>
            <p:nvPr/>
          </p:nvSpPr>
          <p:spPr bwMode="auto">
            <a:xfrm>
              <a:off x="8519653" y="3114900"/>
              <a:ext cx="304800" cy="304800"/>
            </a:xfrm>
            <a:prstGeom prst="ellipse">
              <a:avLst/>
            </a:prstGeom>
            <a:solidFill>
              <a:srgbClr val="92D05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58" name="Oval 129">
              <a:extLst>
                <a:ext uri="{FF2B5EF4-FFF2-40B4-BE49-F238E27FC236}">
                  <a16:creationId xmlns:a16="http://schemas.microsoft.com/office/drawing/2014/main" id="{68F7AFDB-0937-45F5-B9E9-4603C3A03141}"/>
                </a:ext>
              </a:extLst>
            </p:cNvPr>
            <p:cNvSpPr/>
            <p:nvPr/>
          </p:nvSpPr>
          <p:spPr bwMode="auto">
            <a:xfrm>
              <a:off x="9017435" y="3114900"/>
              <a:ext cx="304800" cy="304800"/>
            </a:xfrm>
            <a:prstGeom prst="ellipse">
              <a:avLst/>
            </a:prstGeom>
            <a:solidFill>
              <a:srgbClr val="92D05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59" name="Oval 130">
              <a:extLst>
                <a:ext uri="{FF2B5EF4-FFF2-40B4-BE49-F238E27FC236}">
                  <a16:creationId xmlns:a16="http://schemas.microsoft.com/office/drawing/2014/main" id="{341A6E86-980C-41DD-B73B-6B4C38480837}"/>
                </a:ext>
              </a:extLst>
            </p:cNvPr>
            <p:cNvSpPr/>
            <p:nvPr/>
          </p:nvSpPr>
          <p:spPr bwMode="auto">
            <a:xfrm>
              <a:off x="9550599" y="3114900"/>
              <a:ext cx="304800" cy="304800"/>
            </a:xfrm>
            <a:prstGeom prst="ellipse">
              <a:avLst/>
            </a:prstGeom>
            <a:solidFill>
              <a:srgbClr val="92D05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60" name="Oval 131">
              <a:extLst>
                <a:ext uri="{FF2B5EF4-FFF2-40B4-BE49-F238E27FC236}">
                  <a16:creationId xmlns:a16="http://schemas.microsoft.com/office/drawing/2014/main" id="{71ABBD16-24CF-4E3E-B12C-64F29B6BDBF2}"/>
                </a:ext>
              </a:extLst>
            </p:cNvPr>
            <p:cNvSpPr/>
            <p:nvPr/>
          </p:nvSpPr>
          <p:spPr bwMode="auto">
            <a:xfrm>
              <a:off x="10120591" y="3114900"/>
              <a:ext cx="304800" cy="304800"/>
            </a:xfrm>
            <a:prstGeom prst="ellipse">
              <a:avLst/>
            </a:prstGeom>
            <a:solidFill>
              <a:srgbClr val="92D05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61" name="Oval 132">
              <a:extLst>
                <a:ext uri="{FF2B5EF4-FFF2-40B4-BE49-F238E27FC236}">
                  <a16:creationId xmlns:a16="http://schemas.microsoft.com/office/drawing/2014/main" id="{F05562D6-6D27-4095-A6A5-0AF59880E502}"/>
                </a:ext>
              </a:extLst>
            </p:cNvPr>
            <p:cNvSpPr/>
            <p:nvPr/>
          </p:nvSpPr>
          <p:spPr bwMode="auto">
            <a:xfrm>
              <a:off x="7801433" y="3458293"/>
              <a:ext cx="304800" cy="304800"/>
            </a:xfrm>
            <a:prstGeom prst="ellipse">
              <a:avLst/>
            </a:prstGeom>
            <a:solidFill>
              <a:srgbClr val="FFC00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62" name="Oval 133">
              <a:extLst>
                <a:ext uri="{FF2B5EF4-FFF2-40B4-BE49-F238E27FC236}">
                  <a16:creationId xmlns:a16="http://schemas.microsoft.com/office/drawing/2014/main" id="{E26370BF-2D6F-42F4-AA8A-082D411BF3B1}"/>
                </a:ext>
              </a:extLst>
            </p:cNvPr>
            <p:cNvSpPr/>
            <p:nvPr/>
          </p:nvSpPr>
          <p:spPr bwMode="auto">
            <a:xfrm>
              <a:off x="7801433" y="4009084"/>
              <a:ext cx="304800" cy="304800"/>
            </a:xfrm>
            <a:prstGeom prst="ellipse">
              <a:avLst/>
            </a:prstGeom>
            <a:solidFill>
              <a:srgbClr val="FFC00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63" name="Freeform 134">
              <a:extLst>
                <a:ext uri="{FF2B5EF4-FFF2-40B4-BE49-F238E27FC236}">
                  <a16:creationId xmlns:a16="http://schemas.microsoft.com/office/drawing/2014/main" id="{A77DF5D3-D0CF-4D2A-9A38-C2AED1D71F91}"/>
                </a:ext>
              </a:extLst>
            </p:cNvPr>
            <p:cNvSpPr/>
            <p:nvPr/>
          </p:nvSpPr>
          <p:spPr bwMode="auto">
            <a:xfrm>
              <a:off x="8085214" y="3396945"/>
              <a:ext cx="1628775" cy="228600"/>
            </a:xfrm>
            <a:custGeom>
              <a:avLst/>
              <a:gdLst>
                <a:gd name="connsiteX0" fmla="*/ 0 w 1628775"/>
                <a:gd name="connsiteY0" fmla="*/ 228600 h 228600"/>
                <a:gd name="connsiteX1" fmla="*/ 1285875 w 1628775"/>
                <a:gd name="connsiteY1" fmla="*/ 209550 h 228600"/>
                <a:gd name="connsiteX2" fmla="*/ 1628775 w 1628775"/>
                <a:gd name="connsiteY2" fmla="*/ 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28775" h="228600">
                  <a:moveTo>
                    <a:pt x="0" y="228600"/>
                  </a:moveTo>
                  <a:lnTo>
                    <a:pt x="1285875" y="209550"/>
                  </a:lnTo>
                  <a:cubicBezTo>
                    <a:pt x="1557337" y="171450"/>
                    <a:pt x="1593056" y="85725"/>
                    <a:pt x="1628775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4" name="Freeform 135">
            <a:extLst>
              <a:ext uri="{FF2B5EF4-FFF2-40B4-BE49-F238E27FC236}">
                <a16:creationId xmlns:a16="http://schemas.microsoft.com/office/drawing/2014/main" id="{98476638-2D64-4470-B41D-EEE7EE921FD1}"/>
              </a:ext>
            </a:extLst>
          </p:cNvPr>
          <p:cNvSpPr/>
          <p:nvPr/>
        </p:nvSpPr>
        <p:spPr bwMode="auto">
          <a:xfrm>
            <a:off x="1779526" y="3672433"/>
            <a:ext cx="1365250" cy="1402080"/>
          </a:xfrm>
          <a:custGeom>
            <a:avLst/>
            <a:gdLst>
              <a:gd name="connsiteX0" fmla="*/ 1320800 w 1320800"/>
              <a:gd name="connsiteY0" fmla="*/ 0 h 1402080"/>
              <a:gd name="connsiteX1" fmla="*/ 904240 w 1320800"/>
              <a:gd name="connsiteY1" fmla="*/ 731520 h 1402080"/>
              <a:gd name="connsiteX2" fmla="*/ 0 w 1320800"/>
              <a:gd name="connsiteY2" fmla="*/ 1402080 h 1402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20800" h="1402080">
                <a:moveTo>
                  <a:pt x="1320800" y="0"/>
                </a:moveTo>
                <a:cubicBezTo>
                  <a:pt x="1222586" y="248920"/>
                  <a:pt x="1124373" y="497840"/>
                  <a:pt x="904240" y="731520"/>
                </a:cubicBezTo>
                <a:cubicBezTo>
                  <a:pt x="684107" y="965200"/>
                  <a:pt x="342053" y="1183640"/>
                  <a:pt x="0" y="1402080"/>
                </a:cubicBezTo>
              </a:path>
            </a:pathLst>
          </a:custGeom>
          <a:noFill/>
          <a:ln w="25400">
            <a:solidFill>
              <a:srgbClr val="FFC000"/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eeform 136">
            <a:extLst>
              <a:ext uri="{FF2B5EF4-FFF2-40B4-BE49-F238E27FC236}">
                <a16:creationId xmlns:a16="http://schemas.microsoft.com/office/drawing/2014/main" id="{9E29F36A-40C9-4359-AE6B-F7D2B2178127}"/>
              </a:ext>
            </a:extLst>
          </p:cNvPr>
          <p:cNvSpPr/>
          <p:nvPr/>
        </p:nvSpPr>
        <p:spPr bwMode="auto">
          <a:xfrm>
            <a:off x="2789646" y="4318000"/>
            <a:ext cx="436880" cy="782320"/>
          </a:xfrm>
          <a:custGeom>
            <a:avLst/>
            <a:gdLst>
              <a:gd name="connsiteX0" fmla="*/ 436880 w 436880"/>
              <a:gd name="connsiteY0" fmla="*/ 0 h 782320"/>
              <a:gd name="connsiteX1" fmla="*/ 0 w 436880"/>
              <a:gd name="connsiteY1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36880" h="782320">
                <a:moveTo>
                  <a:pt x="436880" y="0"/>
                </a:moveTo>
                <a:lnTo>
                  <a:pt x="0" y="782320"/>
                </a:lnTo>
              </a:path>
            </a:pathLst>
          </a:custGeom>
          <a:noFill/>
          <a:ln w="25400">
            <a:solidFill>
              <a:srgbClr val="FFC000"/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 140">
            <a:extLst>
              <a:ext uri="{FF2B5EF4-FFF2-40B4-BE49-F238E27FC236}">
                <a16:creationId xmlns:a16="http://schemas.microsoft.com/office/drawing/2014/main" id="{50A69101-9055-4164-BC22-BBCB76061CE2}"/>
              </a:ext>
            </a:extLst>
          </p:cNvPr>
          <p:cNvSpPr/>
          <p:nvPr/>
        </p:nvSpPr>
        <p:spPr bwMode="auto">
          <a:xfrm>
            <a:off x="4029166" y="3393440"/>
            <a:ext cx="1706834" cy="1696720"/>
          </a:xfrm>
          <a:custGeom>
            <a:avLst/>
            <a:gdLst>
              <a:gd name="connsiteX0" fmla="*/ 1584960 w 1706834"/>
              <a:gd name="connsiteY0" fmla="*/ 0 h 1696720"/>
              <a:gd name="connsiteX1" fmla="*/ 1544320 w 1706834"/>
              <a:gd name="connsiteY1" fmla="*/ 497840 h 1696720"/>
              <a:gd name="connsiteX2" fmla="*/ 0 w 1706834"/>
              <a:gd name="connsiteY2" fmla="*/ 1696720 h 1696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06834" h="1696720">
                <a:moveTo>
                  <a:pt x="1584960" y="0"/>
                </a:moveTo>
                <a:cubicBezTo>
                  <a:pt x="1696720" y="107526"/>
                  <a:pt x="1808480" y="215053"/>
                  <a:pt x="1544320" y="497840"/>
                </a:cubicBezTo>
                <a:cubicBezTo>
                  <a:pt x="1280160" y="780627"/>
                  <a:pt x="640080" y="1238673"/>
                  <a:pt x="0" y="1696720"/>
                </a:cubicBezTo>
              </a:path>
            </a:pathLst>
          </a:custGeom>
          <a:noFill/>
          <a:ln w="25400">
            <a:solidFill>
              <a:srgbClr val="92D050"/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Freeform 141">
            <a:extLst>
              <a:ext uri="{FF2B5EF4-FFF2-40B4-BE49-F238E27FC236}">
                <a16:creationId xmlns:a16="http://schemas.microsoft.com/office/drawing/2014/main" id="{C242DE36-9475-4340-8D1F-A099FD70238F}"/>
              </a:ext>
            </a:extLst>
          </p:cNvPr>
          <p:cNvSpPr/>
          <p:nvPr/>
        </p:nvSpPr>
        <p:spPr bwMode="auto">
          <a:xfrm>
            <a:off x="5075646" y="3010559"/>
            <a:ext cx="858655" cy="2069441"/>
          </a:xfrm>
          <a:custGeom>
            <a:avLst/>
            <a:gdLst>
              <a:gd name="connsiteX0" fmla="*/ 101600 w 858655"/>
              <a:gd name="connsiteY0" fmla="*/ 210161 h 2069441"/>
              <a:gd name="connsiteX1" fmla="*/ 751840 w 858655"/>
              <a:gd name="connsiteY1" fmla="*/ 57761 h 2069441"/>
              <a:gd name="connsiteX2" fmla="*/ 782320 w 858655"/>
              <a:gd name="connsiteY2" fmla="*/ 1063601 h 2069441"/>
              <a:gd name="connsiteX3" fmla="*/ 0 w 858655"/>
              <a:gd name="connsiteY3" fmla="*/ 2069441 h 2069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8655" h="2069441">
                <a:moveTo>
                  <a:pt x="101600" y="210161"/>
                </a:moveTo>
                <a:cubicBezTo>
                  <a:pt x="369993" y="62841"/>
                  <a:pt x="638387" y="-84479"/>
                  <a:pt x="751840" y="57761"/>
                </a:cubicBezTo>
                <a:cubicBezTo>
                  <a:pt x="865293" y="200001"/>
                  <a:pt x="907627" y="728321"/>
                  <a:pt x="782320" y="1063601"/>
                </a:cubicBezTo>
                <a:cubicBezTo>
                  <a:pt x="657013" y="1398881"/>
                  <a:pt x="328506" y="1734161"/>
                  <a:pt x="0" y="2069441"/>
                </a:cubicBezTo>
              </a:path>
            </a:pathLst>
          </a:custGeom>
          <a:noFill/>
          <a:ln w="25400">
            <a:solidFill>
              <a:srgbClr val="92D050"/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 142">
            <a:extLst>
              <a:ext uri="{FF2B5EF4-FFF2-40B4-BE49-F238E27FC236}">
                <a16:creationId xmlns:a16="http://schemas.microsoft.com/office/drawing/2014/main" id="{2F0B177F-386D-4115-9D45-6FEEF6742685}"/>
              </a:ext>
            </a:extLst>
          </p:cNvPr>
          <p:cNvSpPr/>
          <p:nvPr/>
        </p:nvSpPr>
        <p:spPr bwMode="auto">
          <a:xfrm>
            <a:off x="4598126" y="2874575"/>
            <a:ext cx="1649211" cy="2205425"/>
          </a:xfrm>
          <a:custGeom>
            <a:avLst/>
            <a:gdLst>
              <a:gd name="connsiteX0" fmla="*/ 0 w 1649211"/>
              <a:gd name="connsiteY0" fmla="*/ 275025 h 2205425"/>
              <a:gd name="connsiteX1" fmla="*/ 1524000 w 1649211"/>
              <a:gd name="connsiteY1" fmla="*/ 163265 h 2205425"/>
              <a:gd name="connsiteX2" fmla="*/ 1452880 w 1649211"/>
              <a:gd name="connsiteY2" fmla="*/ 2205425 h 2205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9211" h="2205425">
                <a:moveTo>
                  <a:pt x="0" y="275025"/>
                </a:moveTo>
                <a:cubicBezTo>
                  <a:pt x="640926" y="58278"/>
                  <a:pt x="1281853" y="-158468"/>
                  <a:pt x="1524000" y="163265"/>
                </a:cubicBezTo>
                <a:cubicBezTo>
                  <a:pt x="1766147" y="484998"/>
                  <a:pt x="1609513" y="1345211"/>
                  <a:pt x="1452880" y="2205425"/>
                </a:cubicBezTo>
              </a:path>
            </a:pathLst>
          </a:custGeom>
          <a:noFill/>
          <a:ln w="25400">
            <a:solidFill>
              <a:srgbClr val="92D050"/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Freeform 143">
            <a:extLst>
              <a:ext uri="{FF2B5EF4-FFF2-40B4-BE49-F238E27FC236}">
                <a16:creationId xmlns:a16="http://schemas.microsoft.com/office/drawing/2014/main" id="{81E6FBAE-D1F1-4A7C-A86C-9E29AEF2CFC0}"/>
              </a:ext>
            </a:extLst>
          </p:cNvPr>
          <p:cNvSpPr/>
          <p:nvPr/>
        </p:nvSpPr>
        <p:spPr bwMode="auto">
          <a:xfrm>
            <a:off x="3886713" y="2784586"/>
            <a:ext cx="3138957" cy="2295414"/>
          </a:xfrm>
          <a:custGeom>
            <a:avLst/>
            <a:gdLst>
              <a:gd name="connsiteX0" fmla="*/ 193252 w 3078692"/>
              <a:gd name="connsiteY0" fmla="*/ 354854 h 2295414"/>
              <a:gd name="connsiteX1" fmla="*/ 244052 w 3078692"/>
              <a:gd name="connsiteY1" fmla="*/ 324374 h 2295414"/>
              <a:gd name="connsiteX2" fmla="*/ 2601172 w 3078692"/>
              <a:gd name="connsiteY2" fmla="*/ 111014 h 2295414"/>
              <a:gd name="connsiteX3" fmla="*/ 3078692 w 3078692"/>
              <a:gd name="connsiteY3" fmla="*/ 2295414 h 2295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8692" h="2295414">
                <a:moveTo>
                  <a:pt x="193252" y="354854"/>
                </a:moveTo>
                <a:cubicBezTo>
                  <a:pt x="17992" y="359934"/>
                  <a:pt x="-157268" y="365014"/>
                  <a:pt x="244052" y="324374"/>
                </a:cubicBezTo>
                <a:cubicBezTo>
                  <a:pt x="645372" y="283734"/>
                  <a:pt x="2128732" y="-217493"/>
                  <a:pt x="2601172" y="111014"/>
                </a:cubicBezTo>
                <a:cubicBezTo>
                  <a:pt x="3073612" y="439521"/>
                  <a:pt x="3076152" y="1367467"/>
                  <a:pt x="3078692" y="2295414"/>
                </a:cubicBezTo>
              </a:path>
            </a:pathLst>
          </a:custGeom>
          <a:noFill/>
          <a:ln w="25400">
            <a:solidFill>
              <a:srgbClr val="92D050"/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144">
            <a:extLst>
              <a:ext uri="{FF2B5EF4-FFF2-40B4-BE49-F238E27FC236}">
                <a16:creationId xmlns:a16="http://schemas.microsoft.com/office/drawing/2014/main" id="{36F3FF6E-5D29-4410-B78C-E43CA3A84D92}"/>
              </a:ext>
            </a:extLst>
          </p:cNvPr>
          <p:cNvSpPr txBox="1"/>
          <p:nvPr/>
        </p:nvSpPr>
        <p:spPr>
          <a:xfrm>
            <a:off x="2418085" y="6050958"/>
            <a:ext cx="4516301" cy="572464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20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Homogeneous Vertex Data Structure</a:t>
            </a:r>
            <a:endParaRPr lang="en-US" sz="2000" dirty="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grpSp>
        <p:nvGrpSpPr>
          <p:cNvPr id="72" name="Group 2">
            <a:extLst>
              <a:ext uri="{FF2B5EF4-FFF2-40B4-BE49-F238E27FC236}">
                <a16:creationId xmlns:a16="http://schemas.microsoft.com/office/drawing/2014/main" id="{3194C024-C809-4108-A3DE-2AEFEDB7001A}"/>
              </a:ext>
            </a:extLst>
          </p:cNvPr>
          <p:cNvGrpSpPr/>
          <p:nvPr/>
        </p:nvGrpSpPr>
        <p:grpSpPr>
          <a:xfrm>
            <a:off x="1477303" y="5074879"/>
            <a:ext cx="931016" cy="304800"/>
            <a:chOff x="273419" y="5622237"/>
            <a:chExt cx="931016" cy="304800"/>
          </a:xfrm>
        </p:grpSpPr>
        <p:sp>
          <p:nvSpPr>
            <p:cNvPr id="73" name="Rectangle 108">
              <a:extLst>
                <a:ext uri="{FF2B5EF4-FFF2-40B4-BE49-F238E27FC236}">
                  <a16:creationId xmlns:a16="http://schemas.microsoft.com/office/drawing/2014/main" id="{1F0C103E-D524-4902-85EB-DC3352703CE0}"/>
                </a:ext>
              </a:extLst>
            </p:cNvPr>
            <p:cNvSpPr/>
            <p:nvPr/>
          </p:nvSpPr>
          <p:spPr bwMode="auto">
            <a:xfrm>
              <a:off x="273419" y="5622237"/>
              <a:ext cx="456724" cy="304800"/>
            </a:xfrm>
            <a:prstGeom prst="rect">
              <a:avLst/>
            </a:prstGeom>
            <a:solidFill>
              <a:srgbClr val="FFC000"/>
            </a:solidFill>
            <a:ln w="25400">
              <a:solidFill>
                <a:srgbClr val="FFC000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74" name="Rectangle 114">
              <a:extLst>
                <a:ext uri="{FF2B5EF4-FFF2-40B4-BE49-F238E27FC236}">
                  <a16:creationId xmlns:a16="http://schemas.microsoft.com/office/drawing/2014/main" id="{97936B6D-9988-4BFE-BF74-D9D763E0CCCE}"/>
                </a:ext>
              </a:extLst>
            </p:cNvPr>
            <p:cNvSpPr/>
            <p:nvPr/>
          </p:nvSpPr>
          <p:spPr bwMode="auto">
            <a:xfrm>
              <a:off x="747711" y="5622237"/>
              <a:ext cx="456724" cy="304800"/>
            </a:xfrm>
            <a:prstGeom prst="rect">
              <a:avLst/>
            </a:prstGeom>
            <a:solidFill>
              <a:srgbClr val="92D050"/>
            </a:solidFill>
            <a:ln w="25400">
              <a:solidFill>
                <a:srgbClr val="92D050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75" name="Group 115">
            <a:extLst>
              <a:ext uri="{FF2B5EF4-FFF2-40B4-BE49-F238E27FC236}">
                <a16:creationId xmlns:a16="http://schemas.microsoft.com/office/drawing/2014/main" id="{E03F2FD8-8218-4386-A5B0-B67B6C64C85D}"/>
              </a:ext>
            </a:extLst>
          </p:cNvPr>
          <p:cNvGrpSpPr/>
          <p:nvPr/>
        </p:nvGrpSpPr>
        <p:grpSpPr>
          <a:xfrm>
            <a:off x="2483058" y="5074696"/>
            <a:ext cx="931016" cy="304800"/>
            <a:chOff x="273419" y="5622237"/>
            <a:chExt cx="931016" cy="304800"/>
          </a:xfrm>
        </p:grpSpPr>
        <p:sp>
          <p:nvSpPr>
            <p:cNvPr id="76" name="Rectangle 117">
              <a:extLst>
                <a:ext uri="{FF2B5EF4-FFF2-40B4-BE49-F238E27FC236}">
                  <a16:creationId xmlns:a16="http://schemas.microsoft.com/office/drawing/2014/main" id="{3BA060E2-56BF-4E56-A75E-C1562EFF565D}"/>
                </a:ext>
              </a:extLst>
            </p:cNvPr>
            <p:cNvSpPr/>
            <p:nvPr/>
          </p:nvSpPr>
          <p:spPr bwMode="auto">
            <a:xfrm>
              <a:off x="273419" y="5622237"/>
              <a:ext cx="456724" cy="304800"/>
            </a:xfrm>
            <a:prstGeom prst="rect">
              <a:avLst/>
            </a:prstGeom>
            <a:solidFill>
              <a:srgbClr val="FFC000"/>
            </a:solidFill>
            <a:ln w="25400">
              <a:solidFill>
                <a:srgbClr val="FFC000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77" name="Rectangle 118">
              <a:extLst>
                <a:ext uri="{FF2B5EF4-FFF2-40B4-BE49-F238E27FC236}">
                  <a16:creationId xmlns:a16="http://schemas.microsoft.com/office/drawing/2014/main" id="{01A437EC-E37A-4A61-9507-7369FB62D5A0}"/>
                </a:ext>
              </a:extLst>
            </p:cNvPr>
            <p:cNvSpPr/>
            <p:nvPr/>
          </p:nvSpPr>
          <p:spPr bwMode="auto">
            <a:xfrm>
              <a:off x="747711" y="5622237"/>
              <a:ext cx="456724" cy="304800"/>
            </a:xfrm>
            <a:prstGeom prst="rect">
              <a:avLst/>
            </a:prstGeom>
            <a:solidFill>
              <a:srgbClr val="92D050"/>
            </a:solidFill>
            <a:ln w="25400">
              <a:solidFill>
                <a:srgbClr val="92D050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78" name="Group 137">
            <a:extLst>
              <a:ext uri="{FF2B5EF4-FFF2-40B4-BE49-F238E27FC236}">
                <a16:creationId xmlns:a16="http://schemas.microsoft.com/office/drawing/2014/main" id="{3F097306-25BA-43AF-9554-D81861E21510}"/>
              </a:ext>
            </a:extLst>
          </p:cNvPr>
          <p:cNvGrpSpPr/>
          <p:nvPr/>
        </p:nvGrpSpPr>
        <p:grpSpPr>
          <a:xfrm>
            <a:off x="3452162" y="5074513"/>
            <a:ext cx="931016" cy="304800"/>
            <a:chOff x="273419" y="5622237"/>
            <a:chExt cx="931016" cy="304800"/>
          </a:xfrm>
        </p:grpSpPr>
        <p:sp>
          <p:nvSpPr>
            <p:cNvPr id="93" name="Rectangle 138">
              <a:extLst>
                <a:ext uri="{FF2B5EF4-FFF2-40B4-BE49-F238E27FC236}">
                  <a16:creationId xmlns:a16="http://schemas.microsoft.com/office/drawing/2014/main" id="{1216A4E4-A6DE-45F4-9834-AF9C66224DA8}"/>
                </a:ext>
              </a:extLst>
            </p:cNvPr>
            <p:cNvSpPr/>
            <p:nvPr/>
          </p:nvSpPr>
          <p:spPr bwMode="auto">
            <a:xfrm>
              <a:off x="273419" y="5622237"/>
              <a:ext cx="456724" cy="304800"/>
            </a:xfrm>
            <a:prstGeom prst="rect">
              <a:avLst/>
            </a:prstGeom>
            <a:solidFill>
              <a:srgbClr val="FFC000"/>
            </a:solidFill>
            <a:ln w="25400">
              <a:solidFill>
                <a:srgbClr val="FFC000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94" name="Rectangle 139">
              <a:extLst>
                <a:ext uri="{FF2B5EF4-FFF2-40B4-BE49-F238E27FC236}">
                  <a16:creationId xmlns:a16="http://schemas.microsoft.com/office/drawing/2014/main" id="{F23FA9B9-18E8-4C66-A249-2E0FCFADB852}"/>
                </a:ext>
              </a:extLst>
            </p:cNvPr>
            <p:cNvSpPr/>
            <p:nvPr/>
          </p:nvSpPr>
          <p:spPr bwMode="auto">
            <a:xfrm>
              <a:off x="747711" y="5622237"/>
              <a:ext cx="456724" cy="304800"/>
            </a:xfrm>
            <a:prstGeom prst="rect">
              <a:avLst/>
            </a:prstGeom>
            <a:solidFill>
              <a:srgbClr val="92D050"/>
            </a:solidFill>
            <a:ln w="25400">
              <a:solidFill>
                <a:srgbClr val="92D050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95" name="Group 146">
            <a:extLst>
              <a:ext uri="{FF2B5EF4-FFF2-40B4-BE49-F238E27FC236}">
                <a16:creationId xmlns:a16="http://schemas.microsoft.com/office/drawing/2014/main" id="{9D50691D-57BD-4AD3-921F-743BFEEA3F98}"/>
              </a:ext>
            </a:extLst>
          </p:cNvPr>
          <p:cNvGrpSpPr/>
          <p:nvPr/>
        </p:nvGrpSpPr>
        <p:grpSpPr>
          <a:xfrm>
            <a:off x="4465185" y="5074513"/>
            <a:ext cx="931016" cy="304800"/>
            <a:chOff x="273419" y="5622237"/>
            <a:chExt cx="931016" cy="304800"/>
          </a:xfrm>
        </p:grpSpPr>
        <p:sp>
          <p:nvSpPr>
            <p:cNvPr id="96" name="Rectangle 147">
              <a:extLst>
                <a:ext uri="{FF2B5EF4-FFF2-40B4-BE49-F238E27FC236}">
                  <a16:creationId xmlns:a16="http://schemas.microsoft.com/office/drawing/2014/main" id="{BC61EDF0-8789-4B25-9B11-CD777C364ADC}"/>
                </a:ext>
              </a:extLst>
            </p:cNvPr>
            <p:cNvSpPr/>
            <p:nvPr/>
          </p:nvSpPr>
          <p:spPr bwMode="auto">
            <a:xfrm>
              <a:off x="273419" y="5622237"/>
              <a:ext cx="456724" cy="304800"/>
            </a:xfrm>
            <a:prstGeom prst="rect">
              <a:avLst/>
            </a:prstGeom>
            <a:solidFill>
              <a:srgbClr val="FFC000"/>
            </a:solidFill>
            <a:ln w="25400">
              <a:solidFill>
                <a:srgbClr val="FFC000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97" name="Rectangle 148">
              <a:extLst>
                <a:ext uri="{FF2B5EF4-FFF2-40B4-BE49-F238E27FC236}">
                  <a16:creationId xmlns:a16="http://schemas.microsoft.com/office/drawing/2014/main" id="{C4285C81-CBA9-40B4-A7EA-506678CA526E}"/>
                </a:ext>
              </a:extLst>
            </p:cNvPr>
            <p:cNvSpPr/>
            <p:nvPr/>
          </p:nvSpPr>
          <p:spPr bwMode="auto">
            <a:xfrm>
              <a:off x="747711" y="5622237"/>
              <a:ext cx="456724" cy="304800"/>
            </a:xfrm>
            <a:prstGeom prst="rect">
              <a:avLst/>
            </a:prstGeom>
            <a:solidFill>
              <a:srgbClr val="92D050"/>
            </a:solidFill>
            <a:ln w="25400">
              <a:solidFill>
                <a:srgbClr val="92D050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98" name="Group 149">
            <a:extLst>
              <a:ext uri="{FF2B5EF4-FFF2-40B4-BE49-F238E27FC236}">
                <a16:creationId xmlns:a16="http://schemas.microsoft.com/office/drawing/2014/main" id="{F1C3CD50-03EE-4996-8063-18753F13EBEB}"/>
              </a:ext>
            </a:extLst>
          </p:cNvPr>
          <p:cNvGrpSpPr/>
          <p:nvPr/>
        </p:nvGrpSpPr>
        <p:grpSpPr>
          <a:xfrm>
            <a:off x="5453881" y="5074513"/>
            <a:ext cx="931016" cy="304800"/>
            <a:chOff x="273419" y="5622237"/>
            <a:chExt cx="931016" cy="304800"/>
          </a:xfrm>
        </p:grpSpPr>
        <p:sp>
          <p:nvSpPr>
            <p:cNvPr id="99" name="Rectangle 150">
              <a:extLst>
                <a:ext uri="{FF2B5EF4-FFF2-40B4-BE49-F238E27FC236}">
                  <a16:creationId xmlns:a16="http://schemas.microsoft.com/office/drawing/2014/main" id="{E70E4706-BA11-4361-9E25-7B13F57F584D}"/>
                </a:ext>
              </a:extLst>
            </p:cNvPr>
            <p:cNvSpPr/>
            <p:nvPr/>
          </p:nvSpPr>
          <p:spPr bwMode="auto">
            <a:xfrm>
              <a:off x="273419" y="5622237"/>
              <a:ext cx="456724" cy="304800"/>
            </a:xfrm>
            <a:prstGeom prst="rect">
              <a:avLst/>
            </a:prstGeom>
            <a:solidFill>
              <a:srgbClr val="FFC000"/>
            </a:solidFill>
            <a:ln w="25400">
              <a:solidFill>
                <a:srgbClr val="FFC000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00" name="Rectangle 151">
              <a:extLst>
                <a:ext uri="{FF2B5EF4-FFF2-40B4-BE49-F238E27FC236}">
                  <a16:creationId xmlns:a16="http://schemas.microsoft.com/office/drawing/2014/main" id="{792E0C79-B1F0-48D8-9C83-FB14E2AA3704}"/>
                </a:ext>
              </a:extLst>
            </p:cNvPr>
            <p:cNvSpPr/>
            <p:nvPr/>
          </p:nvSpPr>
          <p:spPr bwMode="auto">
            <a:xfrm>
              <a:off x="747711" y="5622237"/>
              <a:ext cx="456724" cy="304800"/>
            </a:xfrm>
            <a:prstGeom prst="rect">
              <a:avLst/>
            </a:prstGeom>
            <a:solidFill>
              <a:srgbClr val="92D050"/>
            </a:solidFill>
            <a:ln w="25400">
              <a:solidFill>
                <a:srgbClr val="92D050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101" name="Group 152">
            <a:extLst>
              <a:ext uri="{FF2B5EF4-FFF2-40B4-BE49-F238E27FC236}">
                <a16:creationId xmlns:a16="http://schemas.microsoft.com/office/drawing/2014/main" id="{F4C01A79-FB00-4156-A492-DEF288830D36}"/>
              </a:ext>
            </a:extLst>
          </p:cNvPr>
          <p:cNvGrpSpPr/>
          <p:nvPr/>
        </p:nvGrpSpPr>
        <p:grpSpPr>
          <a:xfrm>
            <a:off x="6442577" y="5074513"/>
            <a:ext cx="931016" cy="304800"/>
            <a:chOff x="273419" y="5622237"/>
            <a:chExt cx="931016" cy="304800"/>
          </a:xfrm>
        </p:grpSpPr>
        <p:sp>
          <p:nvSpPr>
            <p:cNvPr id="102" name="Rectangle 153">
              <a:extLst>
                <a:ext uri="{FF2B5EF4-FFF2-40B4-BE49-F238E27FC236}">
                  <a16:creationId xmlns:a16="http://schemas.microsoft.com/office/drawing/2014/main" id="{0100E3CE-B7CE-4741-B784-22D9550B72F9}"/>
                </a:ext>
              </a:extLst>
            </p:cNvPr>
            <p:cNvSpPr/>
            <p:nvPr/>
          </p:nvSpPr>
          <p:spPr bwMode="auto">
            <a:xfrm>
              <a:off x="273419" y="5622237"/>
              <a:ext cx="456724" cy="304800"/>
            </a:xfrm>
            <a:prstGeom prst="rect">
              <a:avLst/>
            </a:prstGeom>
            <a:solidFill>
              <a:srgbClr val="FFC000"/>
            </a:solidFill>
            <a:ln w="25400">
              <a:solidFill>
                <a:srgbClr val="FFC000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03" name="Rectangle 154">
              <a:extLst>
                <a:ext uri="{FF2B5EF4-FFF2-40B4-BE49-F238E27FC236}">
                  <a16:creationId xmlns:a16="http://schemas.microsoft.com/office/drawing/2014/main" id="{B2D791AC-AEAE-4727-991C-6D5BD98A6139}"/>
                </a:ext>
              </a:extLst>
            </p:cNvPr>
            <p:cNvSpPr/>
            <p:nvPr/>
          </p:nvSpPr>
          <p:spPr bwMode="auto">
            <a:xfrm>
              <a:off x="747711" y="5622237"/>
              <a:ext cx="456724" cy="304800"/>
            </a:xfrm>
            <a:prstGeom prst="rect">
              <a:avLst/>
            </a:prstGeom>
            <a:solidFill>
              <a:srgbClr val="92D050"/>
            </a:solidFill>
            <a:ln w="25400">
              <a:solidFill>
                <a:srgbClr val="92D050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sp>
        <p:nvSpPr>
          <p:cNvPr id="104" name="TextBox 24">
            <a:extLst>
              <a:ext uri="{FF2B5EF4-FFF2-40B4-BE49-F238E27FC236}">
                <a16:creationId xmlns:a16="http://schemas.microsoft.com/office/drawing/2014/main" id="{AF5EC525-C05A-44C4-8E00-114E439FF802}"/>
              </a:ext>
            </a:extLst>
          </p:cNvPr>
          <p:cNvSpPr txBox="1"/>
          <p:nvPr/>
        </p:nvSpPr>
        <p:spPr>
          <a:xfrm>
            <a:off x="3403123" y="5617041"/>
            <a:ext cx="2230419" cy="5447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Useless data fields</a:t>
            </a:r>
          </a:p>
        </p:txBody>
      </p:sp>
      <p:sp>
        <p:nvSpPr>
          <p:cNvPr id="105" name="Rounded Rectangle 25">
            <a:extLst>
              <a:ext uri="{FF2B5EF4-FFF2-40B4-BE49-F238E27FC236}">
                <a16:creationId xmlns:a16="http://schemas.microsoft.com/office/drawing/2014/main" id="{28E8DF0C-76EF-4372-B643-36599892B7C7}"/>
              </a:ext>
            </a:extLst>
          </p:cNvPr>
          <p:cNvSpPr/>
          <p:nvPr/>
        </p:nvSpPr>
        <p:spPr bwMode="auto">
          <a:xfrm>
            <a:off x="3334987" y="5676154"/>
            <a:ext cx="2368691" cy="367582"/>
          </a:xfrm>
          <a:prstGeom prst="roundRect">
            <a:avLst/>
          </a:prstGeom>
          <a:noFill/>
          <a:ln w="19050"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106" name="Straight Arrow Connector 27">
            <a:extLst>
              <a:ext uri="{FF2B5EF4-FFF2-40B4-BE49-F238E27FC236}">
                <a16:creationId xmlns:a16="http://schemas.microsoft.com/office/drawing/2014/main" id="{E8E17537-CED4-49FE-B365-E23675BE57C4}"/>
              </a:ext>
            </a:extLst>
          </p:cNvPr>
          <p:cNvCxnSpPr>
            <a:cxnSpLocks/>
            <a:endCxn id="74" idx="2"/>
          </p:cNvCxnSpPr>
          <p:nvPr/>
        </p:nvCxnSpPr>
        <p:spPr>
          <a:xfrm flipH="1" flipV="1">
            <a:off x="2179957" y="5379679"/>
            <a:ext cx="1184124" cy="289253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56">
            <a:extLst>
              <a:ext uri="{FF2B5EF4-FFF2-40B4-BE49-F238E27FC236}">
                <a16:creationId xmlns:a16="http://schemas.microsoft.com/office/drawing/2014/main" id="{F0820404-58A0-4536-8124-408AAA6FDC74}"/>
              </a:ext>
            </a:extLst>
          </p:cNvPr>
          <p:cNvCxnSpPr>
            <a:endCxn id="77" idx="2"/>
          </p:cNvCxnSpPr>
          <p:nvPr/>
        </p:nvCxnSpPr>
        <p:spPr>
          <a:xfrm flipH="1" flipV="1">
            <a:off x="3185712" y="5379496"/>
            <a:ext cx="661345" cy="296293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57">
            <a:extLst>
              <a:ext uri="{FF2B5EF4-FFF2-40B4-BE49-F238E27FC236}">
                <a16:creationId xmlns:a16="http://schemas.microsoft.com/office/drawing/2014/main" id="{4C572E38-4CC7-4D5F-8F5A-7210790BF586}"/>
              </a:ext>
            </a:extLst>
          </p:cNvPr>
          <p:cNvCxnSpPr>
            <a:endCxn id="93" idx="2"/>
          </p:cNvCxnSpPr>
          <p:nvPr/>
        </p:nvCxnSpPr>
        <p:spPr>
          <a:xfrm flipH="1" flipV="1">
            <a:off x="3680524" y="5379313"/>
            <a:ext cx="625716" cy="293601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58">
            <a:extLst>
              <a:ext uri="{FF2B5EF4-FFF2-40B4-BE49-F238E27FC236}">
                <a16:creationId xmlns:a16="http://schemas.microsoft.com/office/drawing/2014/main" id="{A53D7355-FB34-4582-A46B-07A46388B52B}"/>
              </a:ext>
            </a:extLst>
          </p:cNvPr>
          <p:cNvCxnSpPr>
            <a:endCxn id="96" idx="2"/>
          </p:cNvCxnSpPr>
          <p:nvPr/>
        </p:nvCxnSpPr>
        <p:spPr>
          <a:xfrm flipV="1">
            <a:off x="4494463" y="5379313"/>
            <a:ext cx="199084" cy="292090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59">
            <a:extLst>
              <a:ext uri="{FF2B5EF4-FFF2-40B4-BE49-F238E27FC236}">
                <a16:creationId xmlns:a16="http://schemas.microsoft.com/office/drawing/2014/main" id="{EE606EC1-74AC-44C0-8321-B6C10CB43BFA}"/>
              </a:ext>
            </a:extLst>
          </p:cNvPr>
          <p:cNvCxnSpPr>
            <a:endCxn id="99" idx="2"/>
          </p:cNvCxnSpPr>
          <p:nvPr/>
        </p:nvCxnSpPr>
        <p:spPr>
          <a:xfrm flipV="1">
            <a:off x="5047129" y="5379313"/>
            <a:ext cx="635114" cy="296476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60">
            <a:extLst>
              <a:ext uri="{FF2B5EF4-FFF2-40B4-BE49-F238E27FC236}">
                <a16:creationId xmlns:a16="http://schemas.microsoft.com/office/drawing/2014/main" id="{EF920F7C-E476-4A1F-9D76-5242C2BFC3E4}"/>
              </a:ext>
            </a:extLst>
          </p:cNvPr>
          <p:cNvCxnSpPr>
            <a:endCxn id="102" idx="2"/>
          </p:cNvCxnSpPr>
          <p:nvPr/>
        </p:nvCxnSpPr>
        <p:spPr>
          <a:xfrm flipV="1">
            <a:off x="5487147" y="5379313"/>
            <a:ext cx="1183792" cy="289619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angle 26">
            <a:extLst>
              <a:ext uri="{FF2B5EF4-FFF2-40B4-BE49-F238E27FC236}">
                <a16:creationId xmlns:a16="http://schemas.microsoft.com/office/drawing/2014/main" id="{3BB1307F-4DD0-467C-B44E-3613B8A5F49D}"/>
              </a:ext>
            </a:extLst>
          </p:cNvPr>
          <p:cNvSpPr/>
          <p:nvPr/>
        </p:nvSpPr>
        <p:spPr bwMode="auto">
          <a:xfrm>
            <a:off x="1477303" y="5074513"/>
            <a:ext cx="941820" cy="327749"/>
          </a:xfrm>
          <a:prstGeom prst="rect">
            <a:avLst/>
          </a:prstGeom>
          <a:noFill/>
          <a:ln w="254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3" name="Rectangle 81">
            <a:extLst>
              <a:ext uri="{FF2B5EF4-FFF2-40B4-BE49-F238E27FC236}">
                <a16:creationId xmlns:a16="http://schemas.microsoft.com/office/drawing/2014/main" id="{D6B5DEDC-7B89-4EDE-97A3-344123A3F565}"/>
              </a:ext>
            </a:extLst>
          </p:cNvPr>
          <p:cNvSpPr/>
          <p:nvPr/>
        </p:nvSpPr>
        <p:spPr bwMode="auto">
          <a:xfrm>
            <a:off x="2467903" y="5074513"/>
            <a:ext cx="941820" cy="327749"/>
          </a:xfrm>
          <a:prstGeom prst="rect">
            <a:avLst/>
          </a:prstGeom>
          <a:noFill/>
          <a:ln w="254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4" name="Rectangle 82">
            <a:extLst>
              <a:ext uri="{FF2B5EF4-FFF2-40B4-BE49-F238E27FC236}">
                <a16:creationId xmlns:a16="http://schemas.microsoft.com/office/drawing/2014/main" id="{1C23BADD-6376-4F90-8D5E-5FEB198DC957}"/>
              </a:ext>
            </a:extLst>
          </p:cNvPr>
          <p:cNvSpPr/>
          <p:nvPr/>
        </p:nvSpPr>
        <p:spPr bwMode="auto">
          <a:xfrm>
            <a:off x="3461538" y="5074513"/>
            <a:ext cx="941820" cy="327749"/>
          </a:xfrm>
          <a:prstGeom prst="rect">
            <a:avLst/>
          </a:prstGeom>
          <a:noFill/>
          <a:ln w="254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5" name="Rectangle 83">
            <a:extLst>
              <a:ext uri="{FF2B5EF4-FFF2-40B4-BE49-F238E27FC236}">
                <a16:creationId xmlns:a16="http://schemas.microsoft.com/office/drawing/2014/main" id="{EDCF7FAB-D750-41BA-944F-0F2D58E4CDF9}"/>
              </a:ext>
            </a:extLst>
          </p:cNvPr>
          <p:cNvSpPr/>
          <p:nvPr/>
        </p:nvSpPr>
        <p:spPr bwMode="auto">
          <a:xfrm>
            <a:off x="4449103" y="5074513"/>
            <a:ext cx="941820" cy="327749"/>
          </a:xfrm>
          <a:prstGeom prst="rect">
            <a:avLst/>
          </a:prstGeom>
          <a:noFill/>
          <a:ln w="254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6" name="Rectangle 84">
            <a:extLst>
              <a:ext uri="{FF2B5EF4-FFF2-40B4-BE49-F238E27FC236}">
                <a16:creationId xmlns:a16="http://schemas.microsoft.com/office/drawing/2014/main" id="{0E3C0629-C802-4E3D-94C1-92CCCC11132B}"/>
              </a:ext>
            </a:extLst>
          </p:cNvPr>
          <p:cNvSpPr/>
          <p:nvPr/>
        </p:nvSpPr>
        <p:spPr bwMode="auto">
          <a:xfrm>
            <a:off x="5439703" y="5074513"/>
            <a:ext cx="941820" cy="327749"/>
          </a:xfrm>
          <a:prstGeom prst="rect">
            <a:avLst/>
          </a:prstGeom>
          <a:noFill/>
          <a:ln w="254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7" name="Rectangle 85">
            <a:extLst>
              <a:ext uri="{FF2B5EF4-FFF2-40B4-BE49-F238E27FC236}">
                <a16:creationId xmlns:a16="http://schemas.microsoft.com/office/drawing/2014/main" id="{40D1B9F9-7FAB-4070-9639-6AC9562D835E}"/>
              </a:ext>
            </a:extLst>
          </p:cNvPr>
          <p:cNvSpPr/>
          <p:nvPr/>
        </p:nvSpPr>
        <p:spPr bwMode="auto">
          <a:xfrm>
            <a:off x="6430303" y="5074513"/>
            <a:ext cx="941820" cy="327749"/>
          </a:xfrm>
          <a:prstGeom prst="rect">
            <a:avLst/>
          </a:prstGeom>
          <a:noFill/>
          <a:ln w="254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64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/>
      <p:bldP spid="104" grpId="0"/>
      <p:bldP spid="105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C49C44D-B8BC-416F-983F-8EAC92445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Heterogeneity for compact data structure</a:t>
            </a:r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D74FC0D-99BA-463E-8DE2-EB148DFAADE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altLang="zh-CN" sz="1800" dirty="0"/>
              <a:t>E.g. Logistic Regression</a:t>
            </a:r>
          </a:p>
          <a:p>
            <a:pPr marL="0" indent="0">
              <a:buNone/>
            </a:pPr>
            <a:r>
              <a:rPr lang="en-US" altLang="zh-CN" sz="1800" dirty="0"/>
              <a:t>- Sample: Label; Feature; Weight, Gradient</a:t>
            </a:r>
            <a:endParaRPr lang="zh-CN" altLang="en-US" sz="1800" dirty="0"/>
          </a:p>
        </p:txBody>
      </p:sp>
      <p:grpSp>
        <p:nvGrpSpPr>
          <p:cNvPr id="71" name="Group 120">
            <a:extLst>
              <a:ext uri="{FF2B5EF4-FFF2-40B4-BE49-F238E27FC236}">
                <a16:creationId xmlns:a16="http://schemas.microsoft.com/office/drawing/2014/main" id="{4A40002D-D2DA-4265-8106-0901B5BF5FA3}"/>
              </a:ext>
            </a:extLst>
          </p:cNvPr>
          <p:cNvGrpSpPr/>
          <p:nvPr/>
        </p:nvGrpSpPr>
        <p:grpSpPr>
          <a:xfrm>
            <a:off x="1844264" y="2413985"/>
            <a:ext cx="3675294" cy="1899899"/>
            <a:chOff x="6750097" y="2413985"/>
            <a:chExt cx="3675294" cy="1899899"/>
          </a:xfrm>
        </p:grpSpPr>
        <p:sp>
          <p:nvSpPr>
            <p:cNvPr id="79" name="TextBox 3">
              <a:extLst>
                <a:ext uri="{FF2B5EF4-FFF2-40B4-BE49-F238E27FC236}">
                  <a16:creationId xmlns:a16="http://schemas.microsoft.com/office/drawing/2014/main" id="{BE99430B-D7C1-4211-B241-4DB3162477FE}"/>
                </a:ext>
              </a:extLst>
            </p:cNvPr>
            <p:cNvSpPr txBox="1"/>
            <p:nvPr/>
          </p:nvSpPr>
          <p:spPr>
            <a:xfrm>
              <a:off x="6750097" y="3622991"/>
              <a:ext cx="1121141" cy="544765"/>
            </a:xfrm>
            <a:prstGeom prst="rect">
              <a:avLst/>
            </a:prstGeom>
            <a:noFill/>
          </p:spPr>
          <p:txBody>
            <a:bodyPr wrap="non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Sample</a:t>
              </a:r>
            </a:p>
          </p:txBody>
        </p:sp>
        <p:sp>
          <p:nvSpPr>
            <p:cNvPr id="80" name="Freeform 4">
              <a:extLst>
                <a:ext uri="{FF2B5EF4-FFF2-40B4-BE49-F238E27FC236}">
                  <a16:creationId xmlns:a16="http://schemas.microsoft.com/office/drawing/2014/main" id="{6B8C1E86-89AC-4C50-820B-9033C7B1F5EB}"/>
                </a:ext>
              </a:extLst>
            </p:cNvPr>
            <p:cNvSpPr/>
            <p:nvPr/>
          </p:nvSpPr>
          <p:spPr bwMode="auto">
            <a:xfrm>
              <a:off x="8093868" y="3428281"/>
              <a:ext cx="552450" cy="209550"/>
            </a:xfrm>
            <a:custGeom>
              <a:avLst/>
              <a:gdLst>
                <a:gd name="connsiteX0" fmla="*/ 0 w 552450"/>
                <a:gd name="connsiteY0" fmla="*/ 209550 h 209550"/>
                <a:gd name="connsiteX1" fmla="*/ 409575 w 552450"/>
                <a:gd name="connsiteY1" fmla="*/ 161925 h 209550"/>
                <a:gd name="connsiteX2" fmla="*/ 552450 w 552450"/>
                <a:gd name="connsiteY2" fmla="*/ 0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2450" h="209550">
                  <a:moveTo>
                    <a:pt x="0" y="209550"/>
                  </a:moveTo>
                  <a:cubicBezTo>
                    <a:pt x="158750" y="203200"/>
                    <a:pt x="317500" y="196850"/>
                    <a:pt x="409575" y="161925"/>
                  </a:cubicBezTo>
                  <a:cubicBezTo>
                    <a:pt x="501650" y="127000"/>
                    <a:pt x="527050" y="63500"/>
                    <a:pt x="552450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TextBox 5">
              <a:extLst>
                <a:ext uri="{FF2B5EF4-FFF2-40B4-BE49-F238E27FC236}">
                  <a16:creationId xmlns:a16="http://schemas.microsoft.com/office/drawing/2014/main" id="{9DC180C8-4A34-47BF-913B-E74EE063DFEA}"/>
                </a:ext>
              </a:extLst>
            </p:cNvPr>
            <p:cNvSpPr txBox="1"/>
            <p:nvPr/>
          </p:nvSpPr>
          <p:spPr>
            <a:xfrm>
              <a:off x="8917780" y="2413985"/>
              <a:ext cx="1124539" cy="544765"/>
            </a:xfrm>
            <a:prstGeom prst="rect">
              <a:avLst/>
            </a:prstGeom>
            <a:noFill/>
          </p:spPr>
          <p:txBody>
            <a:bodyPr wrap="non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altLang="zh-CN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Feature</a:t>
              </a:r>
              <a:endParaRPr lang="en-US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82" name="Freeform 6">
              <a:extLst>
                <a:ext uri="{FF2B5EF4-FFF2-40B4-BE49-F238E27FC236}">
                  <a16:creationId xmlns:a16="http://schemas.microsoft.com/office/drawing/2014/main" id="{13A1F42B-55BE-4EE0-8C23-7E6F31AB0791}"/>
                </a:ext>
              </a:extLst>
            </p:cNvPr>
            <p:cNvSpPr/>
            <p:nvPr/>
          </p:nvSpPr>
          <p:spPr bwMode="auto">
            <a:xfrm>
              <a:off x="8093868" y="3428281"/>
              <a:ext cx="1066800" cy="676275"/>
            </a:xfrm>
            <a:custGeom>
              <a:avLst/>
              <a:gdLst>
                <a:gd name="connsiteX0" fmla="*/ 0 w 1066800"/>
                <a:gd name="connsiteY0" fmla="*/ 676275 h 676275"/>
                <a:gd name="connsiteX1" fmla="*/ 857250 w 1066800"/>
                <a:gd name="connsiteY1" fmla="*/ 495300 h 676275"/>
                <a:gd name="connsiteX2" fmla="*/ 1066800 w 1066800"/>
                <a:gd name="connsiteY2" fmla="*/ 0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6800" h="676275">
                  <a:moveTo>
                    <a:pt x="0" y="676275"/>
                  </a:moveTo>
                  <a:cubicBezTo>
                    <a:pt x="339725" y="642143"/>
                    <a:pt x="679450" y="608012"/>
                    <a:pt x="857250" y="495300"/>
                  </a:cubicBezTo>
                  <a:cubicBezTo>
                    <a:pt x="1035050" y="382588"/>
                    <a:pt x="1050925" y="191294"/>
                    <a:pt x="1066800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 7">
              <a:extLst>
                <a:ext uri="{FF2B5EF4-FFF2-40B4-BE49-F238E27FC236}">
                  <a16:creationId xmlns:a16="http://schemas.microsoft.com/office/drawing/2014/main" id="{59EF7EC7-F393-4493-B3CD-9574D96C0D13}"/>
                </a:ext>
              </a:extLst>
            </p:cNvPr>
            <p:cNvSpPr/>
            <p:nvPr/>
          </p:nvSpPr>
          <p:spPr bwMode="auto">
            <a:xfrm>
              <a:off x="8112918" y="3386144"/>
              <a:ext cx="1609725" cy="727937"/>
            </a:xfrm>
            <a:custGeom>
              <a:avLst/>
              <a:gdLst>
                <a:gd name="connsiteX0" fmla="*/ 0 w 1609725"/>
                <a:gd name="connsiteY0" fmla="*/ 666750 h 666750"/>
                <a:gd name="connsiteX1" fmla="*/ 1209675 w 1609725"/>
                <a:gd name="connsiteY1" fmla="*/ 504825 h 666750"/>
                <a:gd name="connsiteX2" fmla="*/ 1609725 w 1609725"/>
                <a:gd name="connsiteY2" fmla="*/ 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9725" h="666750">
                  <a:moveTo>
                    <a:pt x="0" y="666750"/>
                  </a:moveTo>
                  <a:cubicBezTo>
                    <a:pt x="470694" y="641350"/>
                    <a:pt x="941388" y="615950"/>
                    <a:pt x="1209675" y="504825"/>
                  </a:cubicBezTo>
                  <a:cubicBezTo>
                    <a:pt x="1477962" y="393700"/>
                    <a:pt x="1543843" y="196850"/>
                    <a:pt x="1609725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 8">
              <a:extLst>
                <a:ext uri="{FF2B5EF4-FFF2-40B4-BE49-F238E27FC236}">
                  <a16:creationId xmlns:a16="http://schemas.microsoft.com/office/drawing/2014/main" id="{C5034239-4B89-404F-8394-40B9ADB99FC5}"/>
                </a:ext>
              </a:extLst>
            </p:cNvPr>
            <p:cNvSpPr/>
            <p:nvPr/>
          </p:nvSpPr>
          <p:spPr bwMode="auto">
            <a:xfrm>
              <a:off x="8112918" y="3409231"/>
              <a:ext cx="2171700" cy="707725"/>
            </a:xfrm>
            <a:custGeom>
              <a:avLst/>
              <a:gdLst>
                <a:gd name="connsiteX0" fmla="*/ 0 w 2171700"/>
                <a:gd name="connsiteY0" fmla="*/ 704850 h 707725"/>
                <a:gd name="connsiteX1" fmla="*/ 1809750 w 2171700"/>
                <a:gd name="connsiteY1" fmla="*/ 600075 h 707725"/>
                <a:gd name="connsiteX2" fmla="*/ 2171700 w 2171700"/>
                <a:gd name="connsiteY2" fmla="*/ 0 h 70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1700" h="707725">
                  <a:moveTo>
                    <a:pt x="0" y="704850"/>
                  </a:moveTo>
                  <a:cubicBezTo>
                    <a:pt x="723900" y="711200"/>
                    <a:pt x="1447800" y="717550"/>
                    <a:pt x="1809750" y="600075"/>
                  </a:cubicBezTo>
                  <a:cubicBezTo>
                    <a:pt x="2171700" y="482600"/>
                    <a:pt x="2171700" y="241300"/>
                    <a:pt x="2171700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9">
              <a:extLst>
                <a:ext uri="{FF2B5EF4-FFF2-40B4-BE49-F238E27FC236}">
                  <a16:creationId xmlns:a16="http://schemas.microsoft.com/office/drawing/2014/main" id="{CD465143-8FC7-4BBC-A963-E669AE90F054}"/>
                </a:ext>
              </a:extLst>
            </p:cNvPr>
            <p:cNvSpPr/>
            <p:nvPr/>
          </p:nvSpPr>
          <p:spPr bwMode="auto">
            <a:xfrm>
              <a:off x="8519653" y="3114900"/>
              <a:ext cx="304800" cy="304800"/>
            </a:xfrm>
            <a:prstGeom prst="ellipse">
              <a:avLst/>
            </a:prstGeom>
            <a:solidFill>
              <a:srgbClr val="92D05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86" name="Oval 10">
              <a:extLst>
                <a:ext uri="{FF2B5EF4-FFF2-40B4-BE49-F238E27FC236}">
                  <a16:creationId xmlns:a16="http://schemas.microsoft.com/office/drawing/2014/main" id="{469B7B16-547D-4A4A-8064-35B9F16CD160}"/>
                </a:ext>
              </a:extLst>
            </p:cNvPr>
            <p:cNvSpPr/>
            <p:nvPr/>
          </p:nvSpPr>
          <p:spPr bwMode="auto">
            <a:xfrm>
              <a:off x="9017435" y="3114900"/>
              <a:ext cx="304800" cy="304800"/>
            </a:xfrm>
            <a:prstGeom prst="ellipse">
              <a:avLst/>
            </a:prstGeom>
            <a:solidFill>
              <a:srgbClr val="92D05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87" name="Oval 11">
              <a:extLst>
                <a:ext uri="{FF2B5EF4-FFF2-40B4-BE49-F238E27FC236}">
                  <a16:creationId xmlns:a16="http://schemas.microsoft.com/office/drawing/2014/main" id="{383D49FB-18E2-4BB8-8710-95DE0B94163D}"/>
                </a:ext>
              </a:extLst>
            </p:cNvPr>
            <p:cNvSpPr/>
            <p:nvPr/>
          </p:nvSpPr>
          <p:spPr bwMode="auto">
            <a:xfrm>
              <a:off x="9550599" y="3114900"/>
              <a:ext cx="304800" cy="304800"/>
            </a:xfrm>
            <a:prstGeom prst="ellipse">
              <a:avLst/>
            </a:prstGeom>
            <a:solidFill>
              <a:srgbClr val="92D05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88" name="Oval 12">
              <a:extLst>
                <a:ext uri="{FF2B5EF4-FFF2-40B4-BE49-F238E27FC236}">
                  <a16:creationId xmlns:a16="http://schemas.microsoft.com/office/drawing/2014/main" id="{B58CFD35-F83F-4B0E-8C43-D59F0F9D521D}"/>
                </a:ext>
              </a:extLst>
            </p:cNvPr>
            <p:cNvSpPr/>
            <p:nvPr/>
          </p:nvSpPr>
          <p:spPr bwMode="auto">
            <a:xfrm>
              <a:off x="10120591" y="3114900"/>
              <a:ext cx="304800" cy="304800"/>
            </a:xfrm>
            <a:prstGeom prst="ellipse">
              <a:avLst/>
            </a:prstGeom>
            <a:solidFill>
              <a:srgbClr val="92D05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89" name="Oval 13">
              <a:extLst>
                <a:ext uri="{FF2B5EF4-FFF2-40B4-BE49-F238E27FC236}">
                  <a16:creationId xmlns:a16="http://schemas.microsoft.com/office/drawing/2014/main" id="{011CF85D-E4DD-45CA-A91D-5AFABB0C9C22}"/>
                </a:ext>
              </a:extLst>
            </p:cNvPr>
            <p:cNvSpPr/>
            <p:nvPr/>
          </p:nvSpPr>
          <p:spPr bwMode="auto">
            <a:xfrm>
              <a:off x="7801433" y="3458293"/>
              <a:ext cx="304800" cy="304800"/>
            </a:xfrm>
            <a:prstGeom prst="ellipse">
              <a:avLst/>
            </a:prstGeom>
            <a:solidFill>
              <a:srgbClr val="FFC00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90" name="Oval 14">
              <a:extLst>
                <a:ext uri="{FF2B5EF4-FFF2-40B4-BE49-F238E27FC236}">
                  <a16:creationId xmlns:a16="http://schemas.microsoft.com/office/drawing/2014/main" id="{274A9EB1-A946-44CF-A973-AC3E6AB1EBC4}"/>
                </a:ext>
              </a:extLst>
            </p:cNvPr>
            <p:cNvSpPr/>
            <p:nvPr/>
          </p:nvSpPr>
          <p:spPr bwMode="auto">
            <a:xfrm>
              <a:off x="7801433" y="4009084"/>
              <a:ext cx="304800" cy="304800"/>
            </a:xfrm>
            <a:prstGeom prst="ellipse">
              <a:avLst/>
            </a:prstGeom>
            <a:solidFill>
              <a:srgbClr val="FFC00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91" name="Freeform 15">
              <a:extLst>
                <a:ext uri="{FF2B5EF4-FFF2-40B4-BE49-F238E27FC236}">
                  <a16:creationId xmlns:a16="http://schemas.microsoft.com/office/drawing/2014/main" id="{39C7964B-A847-442D-A21E-87E5B9E36B6A}"/>
                </a:ext>
              </a:extLst>
            </p:cNvPr>
            <p:cNvSpPr/>
            <p:nvPr/>
          </p:nvSpPr>
          <p:spPr bwMode="auto">
            <a:xfrm>
              <a:off x="8085214" y="3396945"/>
              <a:ext cx="1628775" cy="228600"/>
            </a:xfrm>
            <a:custGeom>
              <a:avLst/>
              <a:gdLst>
                <a:gd name="connsiteX0" fmla="*/ 0 w 1628775"/>
                <a:gd name="connsiteY0" fmla="*/ 228600 h 228600"/>
                <a:gd name="connsiteX1" fmla="*/ 1285875 w 1628775"/>
                <a:gd name="connsiteY1" fmla="*/ 209550 h 228600"/>
                <a:gd name="connsiteX2" fmla="*/ 1628775 w 1628775"/>
                <a:gd name="connsiteY2" fmla="*/ 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28775" h="228600">
                  <a:moveTo>
                    <a:pt x="0" y="228600"/>
                  </a:moveTo>
                  <a:lnTo>
                    <a:pt x="1285875" y="209550"/>
                  </a:lnTo>
                  <a:cubicBezTo>
                    <a:pt x="1557337" y="171450"/>
                    <a:pt x="1593056" y="85725"/>
                    <a:pt x="1628775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2" name="TextBox 16">
            <a:extLst>
              <a:ext uri="{FF2B5EF4-FFF2-40B4-BE49-F238E27FC236}">
                <a16:creationId xmlns:a16="http://schemas.microsoft.com/office/drawing/2014/main" id="{844A1B62-4F7A-448E-AEA8-58107F797E8B}"/>
              </a:ext>
            </a:extLst>
          </p:cNvPr>
          <p:cNvSpPr txBox="1"/>
          <p:nvPr/>
        </p:nvSpPr>
        <p:spPr>
          <a:xfrm>
            <a:off x="2202569" y="4599496"/>
            <a:ext cx="1739900" cy="5447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Sample array:</a:t>
            </a:r>
            <a:endParaRPr lang="en-US" dirty="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118" name="Rectangle 17">
            <a:extLst>
              <a:ext uri="{FF2B5EF4-FFF2-40B4-BE49-F238E27FC236}">
                <a16:creationId xmlns:a16="http://schemas.microsoft.com/office/drawing/2014/main" id="{783D6E66-D89B-4744-B8F7-903A9810A516}"/>
              </a:ext>
            </a:extLst>
          </p:cNvPr>
          <p:cNvSpPr/>
          <p:nvPr/>
        </p:nvSpPr>
        <p:spPr bwMode="auto">
          <a:xfrm>
            <a:off x="4065265" y="4722144"/>
            <a:ext cx="456724" cy="304800"/>
          </a:xfrm>
          <a:prstGeom prst="rect">
            <a:avLst/>
          </a:prstGeom>
          <a:solidFill>
            <a:srgbClr val="FFC000"/>
          </a:solidFill>
          <a:ln w="25400">
            <a:solidFill>
              <a:srgbClr val="FFC0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9" name="Rectangle 18">
            <a:extLst>
              <a:ext uri="{FF2B5EF4-FFF2-40B4-BE49-F238E27FC236}">
                <a16:creationId xmlns:a16="http://schemas.microsoft.com/office/drawing/2014/main" id="{7E249950-059E-43AE-9842-16A937C5236A}"/>
              </a:ext>
            </a:extLst>
          </p:cNvPr>
          <p:cNvSpPr/>
          <p:nvPr/>
        </p:nvSpPr>
        <p:spPr bwMode="auto">
          <a:xfrm>
            <a:off x="4579788" y="4722144"/>
            <a:ext cx="456724" cy="304800"/>
          </a:xfrm>
          <a:prstGeom prst="rect">
            <a:avLst/>
          </a:prstGeom>
          <a:solidFill>
            <a:srgbClr val="FFC000"/>
          </a:solidFill>
          <a:ln w="25400">
            <a:solidFill>
              <a:srgbClr val="FFC0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0" name="TextBox 19">
            <a:extLst>
              <a:ext uri="{FF2B5EF4-FFF2-40B4-BE49-F238E27FC236}">
                <a16:creationId xmlns:a16="http://schemas.microsoft.com/office/drawing/2014/main" id="{FB933BE3-13CA-4558-9CF2-57F3F80782A0}"/>
              </a:ext>
            </a:extLst>
          </p:cNvPr>
          <p:cNvSpPr txBox="1"/>
          <p:nvPr/>
        </p:nvSpPr>
        <p:spPr>
          <a:xfrm>
            <a:off x="2200252" y="5349855"/>
            <a:ext cx="1743298" cy="5447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Feature array:</a:t>
            </a:r>
            <a:endParaRPr lang="en-US" dirty="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121" name="Rectangle 20">
            <a:extLst>
              <a:ext uri="{FF2B5EF4-FFF2-40B4-BE49-F238E27FC236}">
                <a16:creationId xmlns:a16="http://schemas.microsoft.com/office/drawing/2014/main" id="{63F065DC-0C9D-4BF1-BA1B-3257431DA11E}"/>
              </a:ext>
            </a:extLst>
          </p:cNvPr>
          <p:cNvSpPr/>
          <p:nvPr/>
        </p:nvSpPr>
        <p:spPr bwMode="auto">
          <a:xfrm>
            <a:off x="4068770" y="5474401"/>
            <a:ext cx="456724" cy="304800"/>
          </a:xfrm>
          <a:prstGeom prst="rect">
            <a:avLst/>
          </a:prstGeom>
          <a:solidFill>
            <a:srgbClr val="92D050"/>
          </a:solidFill>
          <a:ln w="25400">
            <a:solidFill>
              <a:srgbClr val="92D05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2" name="Rectangle 21">
            <a:extLst>
              <a:ext uri="{FF2B5EF4-FFF2-40B4-BE49-F238E27FC236}">
                <a16:creationId xmlns:a16="http://schemas.microsoft.com/office/drawing/2014/main" id="{ACF84DEC-7AC1-40F9-8AB0-79E748348135}"/>
              </a:ext>
            </a:extLst>
          </p:cNvPr>
          <p:cNvSpPr/>
          <p:nvPr/>
        </p:nvSpPr>
        <p:spPr bwMode="auto">
          <a:xfrm>
            <a:off x="4585215" y="5474401"/>
            <a:ext cx="456724" cy="304800"/>
          </a:xfrm>
          <a:prstGeom prst="rect">
            <a:avLst/>
          </a:prstGeom>
          <a:solidFill>
            <a:srgbClr val="92D050"/>
          </a:solidFill>
          <a:ln w="25400">
            <a:solidFill>
              <a:srgbClr val="92D05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3" name="Rectangle 22">
            <a:extLst>
              <a:ext uri="{FF2B5EF4-FFF2-40B4-BE49-F238E27FC236}">
                <a16:creationId xmlns:a16="http://schemas.microsoft.com/office/drawing/2014/main" id="{4B64A84B-ABBE-4294-B984-ED71DE7074A3}"/>
              </a:ext>
            </a:extLst>
          </p:cNvPr>
          <p:cNvSpPr/>
          <p:nvPr/>
        </p:nvSpPr>
        <p:spPr bwMode="auto">
          <a:xfrm>
            <a:off x="5099619" y="5474401"/>
            <a:ext cx="456724" cy="304800"/>
          </a:xfrm>
          <a:prstGeom prst="rect">
            <a:avLst/>
          </a:prstGeom>
          <a:solidFill>
            <a:srgbClr val="92D050"/>
          </a:solidFill>
          <a:ln w="25400">
            <a:solidFill>
              <a:srgbClr val="92D05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4" name="Rectangle 23">
            <a:extLst>
              <a:ext uri="{FF2B5EF4-FFF2-40B4-BE49-F238E27FC236}">
                <a16:creationId xmlns:a16="http://schemas.microsoft.com/office/drawing/2014/main" id="{3921B6BF-C288-4319-AE9F-C018CAB5E80B}"/>
              </a:ext>
            </a:extLst>
          </p:cNvPr>
          <p:cNvSpPr/>
          <p:nvPr/>
        </p:nvSpPr>
        <p:spPr bwMode="auto">
          <a:xfrm>
            <a:off x="5614505" y="5474400"/>
            <a:ext cx="456724" cy="304800"/>
          </a:xfrm>
          <a:prstGeom prst="rect">
            <a:avLst/>
          </a:prstGeom>
          <a:solidFill>
            <a:srgbClr val="92D050"/>
          </a:solidFill>
          <a:ln w="25400">
            <a:solidFill>
              <a:srgbClr val="92D05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5" name="Freeform 109">
            <a:extLst>
              <a:ext uri="{FF2B5EF4-FFF2-40B4-BE49-F238E27FC236}">
                <a16:creationId xmlns:a16="http://schemas.microsoft.com/office/drawing/2014/main" id="{9D7761D3-11B5-42A9-A372-01211D6D3A20}"/>
              </a:ext>
            </a:extLst>
          </p:cNvPr>
          <p:cNvSpPr/>
          <p:nvPr/>
        </p:nvSpPr>
        <p:spPr bwMode="auto">
          <a:xfrm>
            <a:off x="2714225" y="3759200"/>
            <a:ext cx="1493462" cy="1066800"/>
          </a:xfrm>
          <a:custGeom>
            <a:avLst/>
            <a:gdLst>
              <a:gd name="connsiteX0" fmla="*/ 294582 w 1493462"/>
              <a:gd name="connsiteY0" fmla="*/ 0 h 1066800"/>
              <a:gd name="connsiteX1" fmla="*/ 81222 w 1493462"/>
              <a:gd name="connsiteY1" fmla="*/ 497840 h 1066800"/>
              <a:gd name="connsiteX2" fmla="*/ 1493462 w 1493462"/>
              <a:gd name="connsiteY2" fmla="*/ 106680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93462" h="1066800">
                <a:moveTo>
                  <a:pt x="294582" y="0"/>
                </a:moveTo>
                <a:cubicBezTo>
                  <a:pt x="87995" y="160020"/>
                  <a:pt x="-118591" y="320040"/>
                  <a:pt x="81222" y="497840"/>
                </a:cubicBezTo>
                <a:cubicBezTo>
                  <a:pt x="281035" y="675640"/>
                  <a:pt x="887248" y="871220"/>
                  <a:pt x="1493462" y="1066800"/>
                </a:cubicBezTo>
              </a:path>
            </a:pathLst>
          </a:custGeom>
          <a:noFill/>
          <a:ln w="25400">
            <a:solidFill>
              <a:srgbClr val="FFC000"/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Freeform 111">
            <a:extLst>
              <a:ext uri="{FF2B5EF4-FFF2-40B4-BE49-F238E27FC236}">
                <a16:creationId xmlns:a16="http://schemas.microsoft.com/office/drawing/2014/main" id="{A48BA858-3426-47EB-A965-F63BECC7F18C}"/>
              </a:ext>
            </a:extLst>
          </p:cNvPr>
          <p:cNvSpPr/>
          <p:nvPr/>
        </p:nvSpPr>
        <p:spPr bwMode="auto">
          <a:xfrm>
            <a:off x="3171367" y="4216400"/>
            <a:ext cx="1751558" cy="609600"/>
          </a:xfrm>
          <a:custGeom>
            <a:avLst/>
            <a:gdLst>
              <a:gd name="connsiteX0" fmla="*/ 0 w 1751558"/>
              <a:gd name="connsiteY0" fmla="*/ 0 h 609600"/>
              <a:gd name="connsiteX1" fmla="*/ 1574800 w 1751558"/>
              <a:gd name="connsiteY1" fmla="*/ 396240 h 609600"/>
              <a:gd name="connsiteX2" fmla="*/ 1645920 w 1751558"/>
              <a:gd name="connsiteY2" fmla="*/ 60960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51558" h="609600">
                <a:moveTo>
                  <a:pt x="0" y="0"/>
                </a:moveTo>
                <a:cubicBezTo>
                  <a:pt x="650240" y="147320"/>
                  <a:pt x="1300480" y="294640"/>
                  <a:pt x="1574800" y="396240"/>
                </a:cubicBezTo>
                <a:cubicBezTo>
                  <a:pt x="1849120" y="497840"/>
                  <a:pt x="1747520" y="553720"/>
                  <a:pt x="1645920" y="609600"/>
                </a:cubicBezTo>
              </a:path>
            </a:pathLst>
          </a:custGeom>
          <a:noFill/>
          <a:ln w="25400">
            <a:solidFill>
              <a:srgbClr val="FFC000"/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Freeform 112">
            <a:extLst>
              <a:ext uri="{FF2B5EF4-FFF2-40B4-BE49-F238E27FC236}">
                <a16:creationId xmlns:a16="http://schemas.microsoft.com/office/drawing/2014/main" id="{2EDC9E4D-EF3C-4FCC-A9CF-9D4BE29788CD}"/>
              </a:ext>
            </a:extLst>
          </p:cNvPr>
          <p:cNvSpPr/>
          <p:nvPr/>
        </p:nvSpPr>
        <p:spPr bwMode="auto">
          <a:xfrm>
            <a:off x="4209115" y="3413760"/>
            <a:ext cx="1225466" cy="2174240"/>
          </a:xfrm>
          <a:custGeom>
            <a:avLst/>
            <a:gdLst>
              <a:gd name="connsiteX0" fmla="*/ 1187292 w 1225466"/>
              <a:gd name="connsiteY0" fmla="*/ 0 h 2174240"/>
              <a:gd name="connsiteX1" fmla="*/ 1095852 w 1225466"/>
              <a:gd name="connsiteY1" fmla="*/ 1503680 h 2174240"/>
              <a:gd name="connsiteX2" fmla="*/ 120492 w 1225466"/>
              <a:gd name="connsiteY2" fmla="*/ 1859280 h 2174240"/>
              <a:gd name="connsiteX3" fmla="*/ 49372 w 1225466"/>
              <a:gd name="connsiteY3" fmla="*/ 2174240 h 2174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5466" h="2174240">
                <a:moveTo>
                  <a:pt x="1187292" y="0"/>
                </a:moveTo>
                <a:cubicBezTo>
                  <a:pt x="1230472" y="596900"/>
                  <a:pt x="1273652" y="1193800"/>
                  <a:pt x="1095852" y="1503680"/>
                </a:cubicBezTo>
                <a:cubicBezTo>
                  <a:pt x="918052" y="1813560"/>
                  <a:pt x="294905" y="1747520"/>
                  <a:pt x="120492" y="1859280"/>
                </a:cubicBezTo>
                <a:cubicBezTo>
                  <a:pt x="-53921" y="1971040"/>
                  <a:pt x="-2275" y="2072640"/>
                  <a:pt x="49372" y="2174240"/>
                </a:cubicBezTo>
              </a:path>
            </a:pathLst>
          </a:custGeom>
          <a:noFill/>
          <a:ln w="25400">
            <a:solidFill>
              <a:srgbClr val="92D050"/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Freeform 113">
            <a:extLst>
              <a:ext uri="{FF2B5EF4-FFF2-40B4-BE49-F238E27FC236}">
                <a16:creationId xmlns:a16="http://schemas.microsoft.com/office/drawing/2014/main" id="{BC43B999-E67B-494B-B277-D7B0DDE83784}"/>
              </a:ext>
            </a:extLst>
          </p:cNvPr>
          <p:cNvSpPr/>
          <p:nvPr/>
        </p:nvSpPr>
        <p:spPr bwMode="auto">
          <a:xfrm>
            <a:off x="4676161" y="2988141"/>
            <a:ext cx="983099" cy="2620179"/>
          </a:xfrm>
          <a:custGeom>
            <a:avLst/>
            <a:gdLst>
              <a:gd name="connsiteX0" fmla="*/ 263046 w 983099"/>
              <a:gd name="connsiteY0" fmla="*/ 293703 h 2721943"/>
              <a:gd name="connsiteX1" fmla="*/ 862486 w 983099"/>
              <a:gd name="connsiteY1" fmla="*/ 131143 h 2721943"/>
              <a:gd name="connsiteX2" fmla="*/ 913286 w 983099"/>
              <a:gd name="connsiteY2" fmla="*/ 1970103 h 2721943"/>
              <a:gd name="connsiteX3" fmla="*/ 80166 w 983099"/>
              <a:gd name="connsiteY3" fmla="*/ 2467943 h 2721943"/>
              <a:gd name="connsiteX4" fmla="*/ 80166 w 983099"/>
              <a:gd name="connsiteY4" fmla="*/ 2721943 h 2721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3099" h="2721943">
                <a:moveTo>
                  <a:pt x="263046" y="293703"/>
                </a:moveTo>
                <a:cubicBezTo>
                  <a:pt x="508579" y="72723"/>
                  <a:pt x="754113" y="-148257"/>
                  <a:pt x="862486" y="131143"/>
                </a:cubicBezTo>
                <a:cubicBezTo>
                  <a:pt x="970859" y="410543"/>
                  <a:pt x="1043673" y="1580636"/>
                  <a:pt x="913286" y="1970103"/>
                </a:cubicBezTo>
                <a:cubicBezTo>
                  <a:pt x="782899" y="2359570"/>
                  <a:pt x="219019" y="2342636"/>
                  <a:pt x="80166" y="2467943"/>
                </a:cubicBezTo>
                <a:cubicBezTo>
                  <a:pt x="-58687" y="2593250"/>
                  <a:pt x="10739" y="2657596"/>
                  <a:pt x="80166" y="2721943"/>
                </a:cubicBezTo>
              </a:path>
            </a:pathLst>
          </a:custGeom>
          <a:noFill/>
          <a:ln w="25400">
            <a:solidFill>
              <a:srgbClr val="92D050"/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Freeform 116">
            <a:extLst>
              <a:ext uri="{FF2B5EF4-FFF2-40B4-BE49-F238E27FC236}">
                <a16:creationId xmlns:a16="http://schemas.microsoft.com/office/drawing/2014/main" id="{0799D10C-24B0-43C9-8749-7161A83EFE16}"/>
              </a:ext>
            </a:extLst>
          </p:cNvPr>
          <p:cNvSpPr/>
          <p:nvPr/>
        </p:nvSpPr>
        <p:spPr bwMode="auto">
          <a:xfrm>
            <a:off x="4410887" y="2824004"/>
            <a:ext cx="1457863" cy="2733516"/>
          </a:xfrm>
          <a:custGeom>
            <a:avLst/>
            <a:gdLst>
              <a:gd name="connsiteX0" fmla="*/ 0 w 1457863"/>
              <a:gd name="connsiteY0" fmla="*/ 376396 h 2733516"/>
              <a:gd name="connsiteX1" fmla="*/ 1209040 w 1457863"/>
              <a:gd name="connsiteY1" fmla="*/ 122396 h 2733516"/>
              <a:gd name="connsiteX2" fmla="*/ 1422400 w 1457863"/>
              <a:gd name="connsiteY2" fmla="*/ 2093436 h 2733516"/>
              <a:gd name="connsiteX3" fmla="*/ 711200 w 1457863"/>
              <a:gd name="connsiteY3" fmla="*/ 2733516 h 2733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7863" h="2733516">
                <a:moveTo>
                  <a:pt x="0" y="376396"/>
                </a:moveTo>
                <a:cubicBezTo>
                  <a:pt x="485986" y="106309"/>
                  <a:pt x="971973" y="-163777"/>
                  <a:pt x="1209040" y="122396"/>
                </a:cubicBezTo>
                <a:cubicBezTo>
                  <a:pt x="1446107" y="408569"/>
                  <a:pt x="1505373" y="1658249"/>
                  <a:pt x="1422400" y="2093436"/>
                </a:cubicBezTo>
                <a:cubicBezTo>
                  <a:pt x="1339427" y="2528623"/>
                  <a:pt x="1025313" y="2631069"/>
                  <a:pt x="711200" y="2733516"/>
                </a:cubicBezTo>
              </a:path>
            </a:pathLst>
          </a:custGeom>
          <a:noFill/>
          <a:ln w="25400">
            <a:solidFill>
              <a:srgbClr val="92D050"/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Freeform 119">
            <a:extLst>
              <a:ext uri="{FF2B5EF4-FFF2-40B4-BE49-F238E27FC236}">
                <a16:creationId xmlns:a16="http://schemas.microsoft.com/office/drawing/2014/main" id="{4D794E2D-2B4A-4DC3-AB9A-C9D184D2011B}"/>
              </a:ext>
            </a:extLst>
          </p:cNvPr>
          <p:cNvSpPr/>
          <p:nvPr/>
        </p:nvSpPr>
        <p:spPr bwMode="auto">
          <a:xfrm>
            <a:off x="3862247" y="2739902"/>
            <a:ext cx="2122560" cy="2890960"/>
          </a:xfrm>
          <a:custGeom>
            <a:avLst/>
            <a:gdLst>
              <a:gd name="connsiteX0" fmla="*/ 0 w 2122560"/>
              <a:gd name="connsiteY0" fmla="*/ 523680 h 2890960"/>
              <a:gd name="connsiteX1" fmla="*/ 1910080 w 2122560"/>
              <a:gd name="connsiteY1" fmla="*/ 168080 h 2890960"/>
              <a:gd name="connsiteX2" fmla="*/ 1991360 w 2122560"/>
              <a:gd name="connsiteY2" fmla="*/ 2890960 h 2890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22560" h="2890960">
                <a:moveTo>
                  <a:pt x="0" y="523680"/>
                </a:moveTo>
                <a:cubicBezTo>
                  <a:pt x="789093" y="148606"/>
                  <a:pt x="1578187" y="-226467"/>
                  <a:pt x="1910080" y="168080"/>
                </a:cubicBezTo>
                <a:cubicBezTo>
                  <a:pt x="2241973" y="562627"/>
                  <a:pt x="2116666" y="1726793"/>
                  <a:pt x="1991360" y="2890960"/>
                </a:cubicBezTo>
              </a:path>
            </a:pathLst>
          </a:custGeom>
          <a:noFill/>
          <a:ln w="25400">
            <a:solidFill>
              <a:srgbClr val="92D050"/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TextBox 145">
            <a:extLst>
              <a:ext uri="{FF2B5EF4-FFF2-40B4-BE49-F238E27FC236}">
                <a16:creationId xmlns:a16="http://schemas.microsoft.com/office/drawing/2014/main" id="{92399015-7873-4EEE-999F-47D028819AE8}"/>
              </a:ext>
            </a:extLst>
          </p:cNvPr>
          <p:cNvSpPr txBox="1"/>
          <p:nvPr/>
        </p:nvSpPr>
        <p:spPr>
          <a:xfrm>
            <a:off x="2034784" y="6050958"/>
            <a:ext cx="4584653" cy="572464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20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Heterogeneous Vertex Data Structure</a:t>
            </a:r>
            <a:endParaRPr lang="en-US" sz="2000" dirty="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132" name="Rectangle 28">
            <a:extLst>
              <a:ext uri="{FF2B5EF4-FFF2-40B4-BE49-F238E27FC236}">
                <a16:creationId xmlns:a16="http://schemas.microsoft.com/office/drawing/2014/main" id="{3E0F1387-3171-4349-9D8B-21B0519A36FB}"/>
              </a:ext>
            </a:extLst>
          </p:cNvPr>
          <p:cNvSpPr/>
          <p:nvPr/>
        </p:nvSpPr>
        <p:spPr bwMode="auto">
          <a:xfrm>
            <a:off x="4052194" y="4711217"/>
            <a:ext cx="469795" cy="326654"/>
          </a:xfrm>
          <a:prstGeom prst="rect">
            <a:avLst/>
          </a:prstGeom>
          <a:noFill/>
          <a:ln w="254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33" name="Rectangle 87">
            <a:extLst>
              <a:ext uri="{FF2B5EF4-FFF2-40B4-BE49-F238E27FC236}">
                <a16:creationId xmlns:a16="http://schemas.microsoft.com/office/drawing/2014/main" id="{FA9FD001-7EF0-433B-8A7A-4FDF7ED1B528}"/>
              </a:ext>
            </a:extLst>
          </p:cNvPr>
          <p:cNvSpPr/>
          <p:nvPr/>
        </p:nvSpPr>
        <p:spPr bwMode="auto">
          <a:xfrm>
            <a:off x="4576409" y="4711217"/>
            <a:ext cx="469795" cy="326654"/>
          </a:xfrm>
          <a:prstGeom prst="rect">
            <a:avLst/>
          </a:prstGeom>
          <a:noFill/>
          <a:ln w="254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34" name="Rectangle 88">
            <a:extLst>
              <a:ext uri="{FF2B5EF4-FFF2-40B4-BE49-F238E27FC236}">
                <a16:creationId xmlns:a16="http://schemas.microsoft.com/office/drawing/2014/main" id="{4075A6E9-12D1-41BD-B11F-80DAEAB8CD66}"/>
              </a:ext>
            </a:extLst>
          </p:cNvPr>
          <p:cNvSpPr/>
          <p:nvPr/>
        </p:nvSpPr>
        <p:spPr bwMode="auto">
          <a:xfrm>
            <a:off x="4055604" y="5456608"/>
            <a:ext cx="469795" cy="326654"/>
          </a:xfrm>
          <a:prstGeom prst="rect">
            <a:avLst/>
          </a:prstGeom>
          <a:noFill/>
          <a:ln w="254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35" name="Rectangle 89">
            <a:extLst>
              <a:ext uri="{FF2B5EF4-FFF2-40B4-BE49-F238E27FC236}">
                <a16:creationId xmlns:a16="http://schemas.microsoft.com/office/drawing/2014/main" id="{2A5EF67F-62E4-4635-967F-548EE8C7BC3A}"/>
              </a:ext>
            </a:extLst>
          </p:cNvPr>
          <p:cNvSpPr/>
          <p:nvPr/>
        </p:nvSpPr>
        <p:spPr bwMode="auto">
          <a:xfrm>
            <a:off x="4576409" y="5456608"/>
            <a:ext cx="469795" cy="326654"/>
          </a:xfrm>
          <a:prstGeom prst="rect">
            <a:avLst/>
          </a:prstGeom>
          <a:noFill/>
          <a:ln w="254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36" name="Rectangle 90">
            <a:extLst>
              <a:ext uri="{FF2B5EF4-FFF2-40B4-BE49-F238E27FC236}">
                <a16:creationId xmlns:a16="http://schemas.microsoft.com/office/drawing/2014/main" id="{272DACCD-0B72-47A2-A4CE-2D79E52D82EA}"/>
              </a:ext>
            </a:extLst>
          </p:cNvPr>
          <p:cNvSpPr/>
          <p:nvPr/>
        </p:nvSpPr>
        <p:spPr bwMode="auto">
          <a:xfrm>
            <a:off x="5093083" y="5456608"/>
            <a:ext cx="469795" cy="326654"/>
          </a:xfrm>
          <a:prstGeom prst="rect">
            <a:avLst/>
          </a:prstGeom>
          <a:noFill/>
          <a:ln w="254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37" name="Rectangle 91">
            <a:extLst>
              <a:ext uri="{FF2B5EF4-FFF2-40B4-BE49-F238E27FC236}">
                <a16:creationId xmlns:a16="http://schemas.microsoft.com/office/drawing/2014/main" id="{A0CB01E1-08ED-4696-B495-DE5EE9C6BAB7}"/>
              </a:ext>
            </a:extLst>
          </p:cNvPr>
          <p:cNvSpPr/>
          <p:nvPr/>
        </p:nvSpPr>
        <p:spPr bwMode="auto">
          <a:xfrm>
            <a:off x="5613934" y="5456608"/>
            <a:ext cx="469795" cy="326654"/>
          </a:xfrm>
          <a:prstGeom prst="rect">
            <a:avLst/>
          </a:prstGeom>
          <a:noFill/>
          <a:ln w="254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28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118" grpId="0" animBg="1"/>
      <p:bldP spid="119" grpId="0" animBg="1"/>
      <p:bldP spid="120" grpId="0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C49C44D-B8BC-416F-983F-8EAC92445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Heterogeneity for efficient execution</a:t>
            </a:r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D74FC0D-99BA-463E-8DE2-EB148DFAADE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altLang="zh-CN" sz="1800" dirty="0"/>
              <a:t>E.g. Mini-Batch MF for recommendation</a:t>
            </a:r>
          </a:p>
        </p:txBody>
      </p:sp>
      <p:sp>
        <p:nvSpPr>
          <p:cNvPr id="39" name="Rectangle 101">
            <a:extLst>
              <a:ext uri="{FF2B5EF4-FFF2-40B4-BE49-F238E27FC236}">
                <a16:creationId xmlns:a16="http://schemas.microsoft.com/office/drawing/2014/main" id="{E3391CD2-43F1-4DFC-8470-BAD52B24D41A}"/>
              </a:ext>
            </a:extLst>
          </p:cNvPr>
          <p:cNvSpPr/>
          <p:nvPr/>
        </p:nvSpPr>
        <p:spPr>
          <a:xfrm>
            <a:off x="4472154" y="4198187"/>
            <a:ext cx="469110" cy="27709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0" name="Straight Connector 102">
            <a:extLst>
              <a:ext uri="{FF2B5EF4-FFF2-40B4-BE49-F238E27FC236}">
                <a16:creationId xmlns:a16="http://schemas.microsoft.com/office/drawing/2014/main" id="{9BF583D7-AC18-4603-B3E2-8C7623C5AE00}"/>
              </a:ext>
            </a:extLst>
          </p:cNvPr>
          <p:cNvCxnSpPr/>
          <p:nvPr/>
        </p:nvCxnSpPr>
        <p:spPr>
          <a:xfrm>
            <a:off x="4283814" y="4205368"/>
            <a:ext cx="157018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103">
            <a:extLst>
              <a:ext uri="{FF2B5EF4-FFF2-40B4-BE49-F238E27FC236}">
                <a16:creationId xmlns:a16="http://schemas.microsoft.com/office/drawing/2014/main" id="{C9877A60-678F-4ACE-BD3D-1C49EFE38037}"/>
              </a:ext>
            </a:extLst>
          </p:cNvPr>
          <p:cNvCxnSpPr/>
          <p:nvPr/>
        </p:nvCxnSpPr>
        <p:spPr>
          <a:xfrm>
            <a:off x="4704595" y="4203059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104">
            <a:extLst>
              <a:ext uri="{FF2B5EF4-FFF2-40B4-BE49-F238E27FC236}">
                <a16:creationId xmlns:a16="http://schemas.microsoft.com/office/drawing/2014/main" id="{3CC07E1C-1A08-49D7-8137-DE10A0A8015E}"/>
              </a:ext>
            </a:extLst>
          </p:cNvPr>
          <p:cNvCxnSpPr/>
          <p:nvPr/>
        </p:nvCxnSpPr>
        <p:spPr>
          <a:xfrm>
            <a:off x="2402002" y="3234317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105">
            <a:extLst>
              <a:ext uri="{FF2B5EF4-FFF2-40B4-BE49-F238E27FC236}">
                <a16:creationId xmlns:a16="http://schemas.microsoft.com/office/drawing/2014/main" id="{272D4D64-5FDB-43E8-B71B-F16641CA9989}"/>
              </a:ext>
            </a:extLst>
          </p:cNvPr>
          <p:cNvSpPr/>
          <p:nvPr/>
        </p:nvSpPr>
        <p:spPr>
          <a:xfrm>
            <a:off x="1955820" y="3239799"/>
            <a:ext cx="228230" cy="268140"/>
          </a:xfrm>
          <a:prstGeom prst="rect">
            <a:avLst/>
          </a:prstGeom>
          <a:solidFill>
            <a:srgbClr val="5A8B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Rectangle 106">
            <a:extLst>
              <a:ext uri="{FF2B5EF4-FFF2-40B4-BE49-F238E27FC236}">
                <a16:creationId xmlns:a16="http://schemas.microsoft.com/office/drawing/2014/main" id="{BC02BFA1-2618-407E-B24C-571C07B7532F}"/>
              </a:ext>
            </a:extLst>
          </p:cNvPr>
          <p:cNvSpPr/>
          <p:nvPr/>
        </p:nvSpPr>
        <p:spPr>
          <a:xfrm>
            <a:off x="1493469" y="3240173"/>
            <a:ext cx="228230" cy="268140"/>
          </a:xfrm>
          <a:prstGeom prst="rect">
            <a:avLst/>
          </a:prstGeom>
          <a:solidFill>
            <a:srgbClr val="5A8B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5" name="Straight Connector 107">
            <a:extLst>
              <a:ext uri="{FF2B5EF4-FFF2-40B4-BE49-F238E27FC236}">
                <a16:creationId xmlns:a16="http://schemas.microsoft.com/office/drawing/2014/main" id="{7F873F93-2F8D-4348-85F1-275B81EB2B16}"/>
              </a:ext>
            </a:extLst>
          </p:cNvPr>
          <p:cNvCxnSpPr/>
          <p:nvPr/>
        </p:nvCxnSpPr>
        <p:spPr>
          <a:xfrm>
            <a:off x="1066387" y="3506780"/>
            <a:ext cx="157018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108">
            <a:extLst>
              <a:ext uri="{FF2B5EF4-FFF2-40B4-BE49-F238E27FC236}">
                <a16:creationId xmlns:a16="http://schemas.microsoft.com/office/drawing/2014/main" id="{FE150308-925D-46BC-BF11-618E09D6A46E}"/>
              </a:ext>
            </a:extLst>
          </p:cNvPr>
          <p:cNvCxnSpPr/>
          <p:nvPr/>
        </p:nvCxnSpPr>
        <p:spPr>
          <a:xfrm>
            <a:off x="1943851" y="3227389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109">
            <a:extLst>
              <a:ext uri="{FF2B5EF4-FFF2-40B4-BE49-F238E27FC236}">
                <a16:creationId xmlns:a16="http://schemas.microsoft.com/office/drawing/2014/main" id="{228D5BB4-E7C7-4F42-B7CE-0178C9F460EB}"/>
              </a:ext>
            </a:extLst>
          </p:cNvPr>
          <p:cNvCxnSpPr/>
          <p:nvPr/>
        </p:nvCxnSpPr>
        <p:spPr>
          <a:xfrm>
            <a:off x="1721153" y="3232002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110">
            <a:extLst>
              <a:ext uri="{FF2B5EF4-FFF2-40B4-BE49-F238E27FC236}">
                <a16:creationId xmlns:a16="http://schemas.microsoft.com/office/drawing/2014/main" id="{438397E6-7A64-49AC-81B2-AADF32684227}"/>
              </a:ext>
            </a:extLst>
          </p:cNvPr>
          <p:cNvSpPr/>
          <p:nvPr/>
        </p:nvSpPr>
        <p:spPr>
          <a:xfrm>
            <a:off x="4702450" y="3231716"/>
            <a:ext cx="228230" cy="268140"/>
          </a:xfrm>
          <a:prstGeom prst="rect">
            <a:avLst/>
          </a:prstGeom>
          <a:solidFill>
            <a:srgbClr val="5A8B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9" name="Straight Connector 111">
            <a:extLst>
              <a:ext uri="{FF2B5EF4-FFF2-40B4-BE49-F238E27FC236}">
                <a16:creationId xmlns:a16="http://schemas.microsoft.com/office/drawing/2014/main" id="{035C851F-2FF0-403D-95C4-2E840E3D7C97}"/>
              </a:ext>
            </a:extLst>
          </p:cNvPr>
          <p:cNvCxnSpPr/>
          <p:nvPr/>
        </p:nvCxnSpPr>
        <p:spPr>
          <a:xfrm>
            <a:off x="1491782" y="3232003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112">
            <a:extLst>
              <a:ext uri="{FF2B5EF4-FFF2-40B4-BE49-F238E27FC236}">
                <a16:creationId xmlns:a16="http://schemas.microsoft.com/office/drawing/2014/main" id="{1E7CA4CA-CF9E-4B4D-B023-F4A17997A95B}"/>
              </a:ext>
            </a:extLst>
          </p:cNvPr>
          <p:cNvSpPr/>
          <p:nvPr/>
        </p:nvSpPr>
        <p:spPr>
          <a:xfrm>
            <a:off x="2183022" y="4208826"/>
            <a:ext cx="228230" cy="2681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Rectangle 113">
            <a:extLst>
              <a:ext uri="{FF2B5EF4-FFF2-40B4-BE49-F238E27FC236}">
                <a16:creationId xmlns:a16="http://schemas.microsoft.com/office/drawing/2014/main" id="{DB8AB371-D37A-4FB7-BB27-1AF256E3AEF0}"/>
              </a:ext>
            </a:extLst>
          </p:cNvPr>
          <p:cNvSpPr/>
          <p:nvPr/>
        </p:nvSpPr>
        <p:spPr>
          <a:xfrm>
            <a:off x="1733283" y="4211393"/>
            <a:ext cx="228230" cy="2681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Rectangle 114">
            <a:extLst>
              <a:ext uri="{FF2B5EF4-FFF2-40B4-BE49-F238E27FC236}">
                <a16:creationId xmlns:a16="http://schemas.microsoft.com/office/drawing/2014/main" id="{F8DB95CB-11D3-4BAB-9D6F-4C13BFD35C9C}"/>
              </a:ext>
            </a:extLst>
          </p:cNvPr>
          <p:cNvSpPr/>
          <p:nvPr/>
        </p:nvSpPr>
        <p:spPr>
          <a:xfrm>
            <a:off x="1270267" y="4210376"/>
            <a:ext cx="228230" cy="2681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3" name="Straight Connector 115">
            <a:extLst>
              <a:ext uri="{FF2B5EF4-FFF2-40B4-BE49-F238E27FC236}">
                <a16:creationId xmlns:a16="http://schemas.microsoft.com/office/drawing/2014/main" id="{5EC18C5B-8D5E-4462-A73F-58F02E2A6EA7}"/>
              </a:ext>
            </a:extLst>
          </p:cNvPr>
          <p:cNvCxnSpPr/>
          <p:nvPr/>
        </p:nvCxnSpPr>
        <p:spPr>
          <a:xfrm>
            <a:off x="2408835" y="5025575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116">
            <a:extLst>
              <a:ext uri="{FF2B5EF4-FFF2-40B4-BE49-F238E27FC236}">
                <a16:creationId xmlns:a16="http://schemas.microsoft.com/office/drawing/2014/main" id="{3225C075-8BFE-4EC1-A3E8-89BCE4A78ED1}"/>
              </a:ext>
            </a:extLst>
          </p:cNvPr>
          <p:cNvCxnSpPr/>
          <p:nvPr/>
        </p:nvCxnSpPr>
        <p:spPr>
          <a:xfrm>
            <a:off x="2181517" y="5025575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117">
            <a:extLst>
              <a:ext uri="{FF2B5EF4-FFF2-40B4-BE49-F238E27FC236}">
                <a16:creationId xmlns:a16="http://schemas.microsoft.com/office/drawing/2014/main" id="{029A7B85-0ED5-4062-B465-BB22F82A125F}"/>
              </a:ext>
            </a:extLst>
          </p:cNvPr>
          <p:cNvSpPr/>
          <p:nvPr/>
        </p:nvSpPr>
        <p:spPr>
          <a:xfrm>
            <a:off x="1501124" y="5033435"/>
            <a:ext cx="228230" cy="2681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6" name="Straight Connector 118">
            <a:extLst>
              <a:ext uri="{FF2B5EF4-FFF2-40B4-BE49-F238E27FC236}">
                <a16:creationId xmlns:a16="http://schemas.microsoft.com/office/drawing/2014/main" id="{CBE35516-52EA-4C3F-96A7-94821031D786}"/>
              </a:ext>
            </a:extLst>
          </p:cNvPr>
          <p:cNvCxnSpPr/>
          <p:nvPr/>
        </p:nvCxnSpPr>
        <p:spPr>
          <a:xfrm>
            <a:off x="1950684" y="5018647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119">
            <a:extLst>
              <a:ext uri="{FF2B5EF4-FFF2-40B4-BE49-F238E27FC236}">
                <a16:creationId xmlns:a16="http://schemas.microsoft.com/office/drawing/2014/main" id="{AFF5BA74-CE5D-44A0-A53D-3E7D696DABDA}"/>
              </a:ext>
            </a:extLst>
          </p:cNvPr>
          <p:cNvCxnSpPr/>
          <p:nvPr/>
        </p:nvCxnSpPr>
        <p:spPr>
          <a:xfrm>
            <a:off x="1727986" y="5023260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120">
            <a:extLst>
              <a:ext uri="{FF2B5EF4-FFF2-40B4-BE49-F238E27FC236}">
                <a16:creationId xmlns:a16="http://schemas.microsoft.com/office/drawing/2014/main" id="{EEDF44BA-C9E9-4ADD-A772-296BA5BDB198}"/>
              </a:ext>
            </a:extLst>
          </p:cNvPr>
          <p:cNvSpPr/>
          <p:nvPr/>
        </p:nvSpPr>
        <p:spPr>
          <a:xfrm>
            <a:off x="4474904" y="5030118"/>
            <a:ext cx="228230" cy="2681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Rectangle 121">
            <a:extLst>
              <a:ext uri="{FF2B5EF4-FFF2-40B4-BE49-F238E27FC236}">
                <a16:creationId xmlns:a16="http://schemas.microsoft.com/office/drawing/2014/main" id="{7C61B65C-8CAE-4D90-96FF-F05B36936656}"/>
              </a:ext>
            </a:extLst>
          </p:cNvPr>
          <p:cNvSpPr/>
          <p:nvPr/>
        </p:nvSpPr>
        <p:spPr>
          <a:xfrm>
            <a:off x="4938601" y="5033693"/>
            <a:ext cx="228230" cy="2681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Rectangle 122">
            <a:extLst>
              <a:ext uri="{FF2B5EF4-FFF2-40B4-BE49-F238E27FC236}">
                <a16:creationId xmlns:a16="http://schemas.microsoft.com/office/drawing/2014/main" id="{2132DF2D-D82C-4C47-9840-22C3F1502FA1}"/>
              </a:ext>
            </a:extLst>
          </p:cNvPr>
          <p:cNvSpPr/>
          <p:nvPr/>
        </p:nvSpPr>
        <p:spPr>
          <a:xfrm>
            <a:off x="5391836" y="5033693"/>
            <a:ext cx="228230" cy="2681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Rectangle 123">
            <a:extLst>
              <a:ext uri="{FF2B5EF4-FFF2-40B4-BE49-F238E27FC236}">
                <a16:creationId xmlns:a16="http://schemas.microsoft.com/office/drawing/2014/main" id="{852AFA46-AAE2-4AEF-BBC0-58921A926F1C}"/>
              </a:ext>
            </a:extLst>
          </p:cNvPr>
          <p:cNvSpPr/>
          <p:nvPr/>
        </p:nvSpPr>
        <p:spPr>
          <a:xfrm>
            <a:off x="3532781" y="2589805"/>
            <a:ext cx="2830237" cy="319464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Arrow Connector 124">
            <a:extLst>
              <a:ext uri="{FF2B5EF4-FFF2-40B4-BE49-F238E27FC236}">
                <a16:creationId xmlns:a16="http://schemas.microsoft.com/office/drawing/2014/main" id="{33563157-1B21-4626-A800-B5361CA66734}"/>
              </a:ext>
            </a:extLst>
          </p:cNvPr>
          <p:cNvCxnSpPr/>
          <p:nvPr/>
        </p:nvCxnSpPr>
        <p:spPr>
          <a:xfrm>
            <a:off x="4594793" y="4480144"/>
            <a:ext cx="469498" cy="53183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125">
            <a:extLst>
              <a:ext uri="{FF2B5EF4-FFF2-40B4-BE49-F238E27FC236}">
                <a16:creationId xmlns:a16="http://schemas.microsoft.com/office/drawing/2014/main" id="{5DF6B47A-7AEC-429D-A247-80F0800A4307}"/>
              </a:ext>
            </a:extLst>
          </p:cNvPr>
          <p:cNvCxnSpPr/>
          <p:nvPr/>
        </p:nvCxnSpPr>
        <p:spPr>
          <a:xfrm flipH="1">
            <a:off x="4568513" y="4473222"/>
            <a:ext cx="247842" cy="55722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126">
            <a:extLst>
              <a:ext uri="{FF2B5EF4-FFF2-40B4-BE49-F238E27FC236}">
                <a16:creationId xmlns:a16="http://schemas.microsoft.com/office/drawing/2014/main" id="{B5755417-9337-467E-8C59-531A4307BAC8}"/>
              </a:ext>
            </a:extLst>
          </p:cNvPr>
          <p:cNvSpPr txBox="1"/>
          <p:nvPr/>
        </p:nvSpPr>
        <p:spPr>
          <a:xfrm>
            <a:off x="3735027" y="2852283"/>
            <a:ext cx="2104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Master vertex</a:t>
            </a:r>
          </a:p>
        </p:txBody>
      </p:sp>
      <p:sp>
        <p:nvSpPr>
          <p:cNvPr id="65" name="TextBox 127">
            <a:extLst>
              <a:ext uri="{FF2B5EF4-FFF2-40B4-BE49-F238E27FC236}">
                <a16:creationId xmlns:a16="http://schemas.microsoft.com/office/drawing/2014/main" id="{63329376-EFA7-4AF5-A470-DB11C86D36A9}"/>
              </a:ext>
            </a:extLst>
          </p:cNvPr>
          <p:cNvSpPr txBox="1"/>
          <p:nvPr/>
        </p:nvSpPr>
        <p:spPr>
          <a:xfrm>
            <a:off x="3751200" y="3893882"/>
            <a:ext cx="747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Items</a:t>
            </a:r>
          </a:p>
        </p:txBody>
      </p:sp>
      <p:sp>
        <p:nvSpPr>
          <p:cNvPr id="66" name="Rectangle 128">
            <a:extLst>
              <a:ext uri="{FF2B5EF4-FFF2-40B4-BE49-F238E27FC236}">
                <a16:creationId xmlns:a16="http://schemas.microsoft.com/office/drawing/2014/main" id="{27ABB0F9-F7AD-4EA0-A30F-0A17999B153C}"/>
              </a:ext>
            </a:extLst>
          </p:cNvPr>
          <p:cNvSpPr/>
          <p:nvPr/>
        </p:nvSpPr>
        <p:spPr>
          <a:xfrm>
            <a:off x="3726326" y="2891301"/>
            <a:ext cx="2484287" cy="736075"/>
          </a:xfrm>
          <a:prstGeom prst="rect">
            <a:avLst/>
          </a:prstGeom>
          <a:noFill/>
          <a:ln w="19050"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129">
            <a:extLst>
              <a:ext uri="{FF2B5EF4-FFF2-40B4-BE49-F238E27FC236}">
                <a16:creationId xmlns:a16="http://schemas.microsoft.com/office/drawing/2014/main" id="{4E44F1E2-A3E6-4788-A211-E2F1B19C4628}"/>
              </a:ext>
            </a:extLst>
          </p:cNvPr>
          <p:cNvSpPr txBox="1"/>
          <p:nvPr/>
        </p:nvSpPr>
        <p:spPr>
          <a:xfrm>
            <a:off x="3532781" y="5431532"/>
            <a:ext cx="1640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Worker role</a:t>
            </a:r>
          </a:p>
        </p:txBody>
      </p:sp>
      <p:cxnSp>
        <p:nvCxnSpPr>
          <p:cNvPr id="68" name="Straight Connector 130">
            <a:extLst>
              <a:ext uri="{FF2B5EF4-FFF2-40B4-BE49-F238E27FC236}">
                <a16:creationId xmlns:a16="http://schemas.microsoft.com/office/drawing/2014/main" id="{111D201E-C64B-4E88-BED4-07EE0469B022}"/>
              </a:ext>
            </a:extLst>
          </p:cNvPr>
          <p:cNvCxnSpPr/>
          <p:nvPr/>
        </p:nvCxnSpPr>
        <p:spPr>
          <a:xfrm>
            <a:off x="4279200" y="4477836"/>
            <a:ext cx="157018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131">
            <a:extLst>
              <a:ext uri="{FF2B5EF4-FFF2-40B4-BE49-F238E27FC236}">
                <a16:creationId xmlns:a16="http://schemas.microsoft.com/office/drawing/2014/main" id="{FFDA8F6A-C8C8-42D5-A153-C87D63F9409B}"/>
              </a:ext>
            </a:extLst>
          </p:cNvPr>
          <p:cNvCxnSpPr/>
          <p:nvPr/>
        </p:nvCxnSpPr>
        <p:spPr>
          <a:xfrm>
            <a:off x="4933966" y="4203058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132">
            <a:extLst>
              <a:ext uri="{FF2B5EF4-FFF2-40B4-BE49-F238E27FC236}">
                <a16:creationId xmlns:a16="http://schemas.microsoft.com/office/drawing/2014/main" id="{75CACB1B-5E1E-4A3F-9BBB-893545B9E87C}"/>
              </a:ext>
            </a:extLst>
          </p:cNvPr>
          <p:cNvCxnSpPr/>
          <p:nvPr/>
        </p:nvCxnSpPr>
        <p:spPr>
          <a:xfrm>
            <a:off x="5156664" y="4198445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133">
            <a:extLst>
              <a:ext uri="{FF2B5EF4-FFF2-40B4-BE49-F238E27FC236}">
                <a16:creationId xmlns:a16="http://schemas.microsoft.com/office/drawing/2014/main" id="{6606F2B1-922C-42DD-8342-4FA702DFBA05}"/>
              </a:ext>
            </a:extLst>
          </p:cNvPr>
          <p:cNvCxnSpPr/>
          <p:nvPr/>
        </p:nvCxnSpPr>
        <p:spPr>
          <a:xfrm>
            <a:off x="5387497" y="4205373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134">
            <a:extLst>
              <a:ext uri="{FF2B5EF4-FFF2-40B4-BE49-F238E27FC236}">
                <a16:creationId xmlns:a16="http://schemas.microsoft.com/office/drawing/2014/main" id="{7BAB0639-FDDB-4D25-A4E6-FFBD523A0B07}"/>
              </a:ext>
            </a:extLst>
          </p:cNvPr>
          <p:cNvCxnSpPr/>
          <p:nvPr/>
        </p:nvCxnSpPr>
        <p:spPr>
          <a:xfrm>
            <a:off x="5614815" y="4205373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135">
            <a:extLst>
              <a:ext uri="{FF2B5EF4-FFF2-40B4-BE49-F238E27FC236}">
                <a16:creationId xmlns:a16="http://schemas.microsoft.com/office/drawing/2014/main" id="{8C381A5B-CBE3-4623-A04A-ABC2A1B16251}"/>
              </a:ext>
            </a:extLst>
          </p:cNvPr>
          <p:cNvCxnSpPr/>
          <p:nvPr/>
        </p:nvCxnSpPr>
        <p:spPr>
          <a:xfrm>
            <a:off x="4477804" y="4205373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137">
            <a:extLst>
              <a:ext uri="{FF2B5EF4-FFF2-40B4-BE49-F238E27FC236}">
                <a16:creationId xmlns:a16="http://schemas.microsoft.com/office/drawing/2014/main" id="{BF50F363-B761-4D7E-B244-5D30A30AD599}"/>
              </a:ext>
            </a:extLst>
          </p:cNvPr>
          <p:cNvCxnSpPr/>
          <p:nvPr/>
        </p:nvCxnSpPr>
        <p:spPr>
          <a:xfrm>
            <a:off x="6807258" y="4541420"/>
            <a:ext cx="36021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138">
            <a:extLst>
              <a:ext uri="{FF2B5EF4-FFF2-40B4-BE49-F238E27FC236}">
                <a16:creationId xmlns:a16="http://schemas.microsoft.com/office/drawing/2014/main" id="{0A78A95F-4098-479C-A1FA-A8B84B8848A2}"/>
              </a:ext>
            </a:extLst>
          </p:cNvPr>
          <p:cNvCxnSpPr/>
          <p:nvPr/>
        </p:nvCxnSpPr>
        <p:spPr>
          <a:xfrm>
            <a:off x="6807258" y="5032996"/>
            <a:ext cx="360218" cy="0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139">
            <a:extLst>
              <a:ext uri="{FF2B5EF4-FFF2-40B4-BE49-F238E27FC236}">
                <a16:creationId xmlns:a16="http://schemas.microsoft.com/office/drawing/2014/main" id="{477A7EA8-1400-4201-B0CC-3D2DD85ECCB9}"/>
              </a:ext>
            </a:extLst>
          </p:cNvPr>
          <p:cNvSpPr txBox="1"/>
          <p:nvPr/>
        </p:nvSpPr>
        <p:spPr>
          <a:xfrm>
            <a:off x="7167476" y="4338282"/>
            <a:ext cx="15095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Edge link </a:t>
            </a:r>
          </a:p>
        </p:txBody>
      </p:sp>
      <p:sp>
        <p:nvSpPr>
          <p:cNvPr id="78" name="TextBox 140">
            <a:extLst>
              <a:ext uri="{FF2B5EF4-FFF2-40B4-BE49-F238E27FC236}">
                <a16:creationId xmlns:a16="http://schemas.microsoft.com/office/drawing/2014/main" id="{C66C1912-48A6-4CC4-998F-E31B799C6851}"/>
              </a:ext>
            </a:extLst>
          </p:cNvPr>
          <p:cNvSpPr txBox="1"/>
          <p:nvPr/>
        </p:nvSpPr>
        <p:spPr>
          <a:xfrm>
            <a:off x="7167476" y="4848330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Master-mirror link</a:t>
            </a:r>
          </a:p>
        </p:txBody>
      </p:sp>
      <p:sp>
        <p:nvSpPr>
          <p:cNvPr id="93" name="TextBox 141">
            <a:extLst>
              <a:ext uri="{FF2B5EF4-FFF2-40B4-BE49-F238E27FC236}">
                <a16:creationId xmlns:a16="http://schemas.microsoft.com/office/drawing/2014/main" id="{64C69A95-FDA9-48F4-98B7-661D3AEEEEE0}"/>
              </a:ext>
            </a:extLst>
          </p:cNvPr>
          <p:cNvSpPr txBox="1"/>
          <p:nvPr/>
        </p:nvSpPr>
        <p:spPr>
          <a:xfrm>
            <a:off x="3532781" y="2581699"/>
            <a:ext cx="1419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Server role</a:t>
            </a:r>
          </a:p>
        </p:txBody>
      </p:sp>
      <p:cxnSp>
        <p:nvCxnSpPr>
          <p:cNvPr id="94" name="Straight Connector 142">
            <a:extLst>
              <a:ext uri="{FF2B5EF4-FFF2-40B4-BE49-F238E27FC236}">
                <a16:creationId xmlns:a16="http://schemas.microsoft.com/office/drawing/2014/main" id="{78AEB095-5D48-4ACE-B8CF-4B67D69F0961}"/>
              </a:ext>
            </a:extLst>
          </p:cNvPr>
          <p:cNvCxnSpPr/>
          <p:nvPr/>
        </p:nvCxnSpPr>
        <p:spPr>
          <a:xfrm>
            <a:off x="4283814" y="5025828"/>
            <a:ext cx="157018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143">
            <a:extLst>
              <a:ext uri="{FF2B5EF4-FFF2-40B4-BE49-F238E27FC236}">
                <a16:creationId xmlns:a16="http://schemas.microsoft.com/office/drawing/2014/main" id="{754188FE-DD98-4EFA-86FD-FB4CC59E6B74}"/>
              </a:ext>
            </a:extLst>
          </p:cNvPr>
          <p:cNvCxnSpPr/>
          <p:nvPr/>
        </p:nvCxnSpPr>
        <p:spPr>
          <a:xfrm>
            <a:off x="4279200" y="5298296"/>
            <a:ext cx="157018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144">
            <a:extLst>
              <a:ext uri="{FF2B5EF4-FFF2-40B4-BE49-F238E27FC236}">
                <a16:creationId xmlns:a16="http://schemas.microsoft.com/office/drawing/2014/main" id="{2A7F0C77-002B-49D5-898F-294B7D94D155}"/>
              </a:ext>
            </a:extLst>
          </p:cNvPr>
          <p:cNvCxnSpPr/>
          <p:nvPr/>
        </p:nvCxnSpPr>
        <p:spPr>
          <a:xfrm>
            <a:off x="4704595" y="5023519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145">
            <a:extLst>
              <a:ext uri="{FF2B5EF4-FFF2-40B4-BE49-F238E27FC236}">
                <a16:creationId xmlns:a16="http://schemas.microsoft.com/office/drawing/2014/main" id="{01F004F5-2A44-45D2-9C4D-CCEBE3FC0A41}"/>
              </a:ext>
            </a:extLst>
          </p:cNvPr>
          <p:cNvCxnSpPr/>
          <p:nvPr/>
        </p:nvCxnSpPr>
        <p:spPr>
          <a:xfrm>
            <a:off x="4933966" y="5023518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146">
            <a:extLst>
              <a:ext uri="{FF2B5EF4-FFF2-40B4-BE49-F238E27FC236}">
                <a16:creationId xmlns:a16="http://schemas.microsoft.com/office/drawing/2014/main" id="{9FFA5D7D-C4FC-4785-B5DF-08CCC4FF7931}"/>
              </a:ext>
            </a:extLst>
          </p:cNvPr>
          <p:cNvCxnSpPr/>
          <p:nvPr/>
        </p:nvCxnSpPr>
        <p:spPr>
          <a:xfrm>
            <a:off x="5156664" y="5018905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147">
            <a:extLst>
              <a:ext uri="{FF2B5EF4-FFF2-40B4-BE49-F238E27FC236}">
                <a16:creationId xmlns:a16="http://schemas.microsoft.com/office/drawing/2014/main" id="{4D3E339F-860F-4765-A386-E77B35F51AB8}"/>
              </a:ext>
            </a:extLst>
          </p:cNvPr>
          <p:cNvCxnSpPr/>
          <p:nvPr/>
        </p:nvCxnSpPr>
        <p:spPr>
          <a:xfrm>
            <a:off x="5387497" y="5025833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148">
            <a:extLst>
              <a:ext uri="{FF2B5EF4-FFF2-40B4-BE49-F238E27FC236}">
                <a16:creationId xmlns:a16="http://schemas.microsoft.com/office/drawing/2014/main" id="{D735F46E-2A12-4F28-BA3D-19D0A78D3B2D}"/>
              </a:ext>
            </a:extLst>
          </p:cNvPr>
          <p:cNvCxnSpPr/>
          <p:nvPr/>
        </p:nvCxnSpPr>
        <p:spPr>
          <a:xfrm>
            <a:off x="5614815" y="5025833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49">
            <a:extLst>
              <a:ext uri="{FF2B5EF4-FFF2-40B4-BE49-F238E27FC236}">
                <a16:creationId xmlns:a16="http://schemas.microsoft.com/office/drawing/2014/main" id="{7C858A97-CA69-460E-8B01-81E1321FC85D}"/>
              </a:ext>
            </a:extLst>
          </p:cNvPr>
          <p:cNvCxnSpPr/>
          <p:nvPr/>
        </p:nvCxnSpPr>
        <p:spPr>
          <a:xfrm>
            <a:off x="4477804" y="5025833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50">
            <a:extLst>
              <a:ext uri="{FF2B5EF4-FFF2-40B4-BE49-F238E27FC236}">
                <a16:creationId xmlns:a16="http://schemas.microsoft.com/office/drawing/2014/main" id="{3F93D5FB-037F-4456-8803-1A421FF003B8}"/>
              </a:ext>
            </a:extLst>
          </p:cNvPr>
          <p:cNvCxnSpPr/>
          <p:nvPr/>
        </p:nvCxnSpPr>
        <p:spPr>
          <a:xfrm>
            <a:off x="4829542" y="4493996"/>
            <a:ext cx="640015" cy="51798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51">
            <a:extLst>
              <a:ext uri="{FF2B5EF4-FFF2-40B4-BE49-F238E27FC236}">
                <a16:creationId xmlns:a16="http://schemas.microsoft.com/office/drawing/2014/main" id="{B14B536D-9690-459B-9268-5B23E9BCD9D2}"/>
              </a:ext>
            </a:extLst>
          </p:cNvPr>
          <p:cNvCxnSpPr/>
          <p:nvPr/>
        </p:nvCxnSpPr>
        <p:spPr>
          <a:xfrm>
            <a:off x="4276981" y="3234570"/>
            <a:ext cx="157018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52">
            <a:extLst>
              <a:ext uri="{FF2B5EF4-FFF2-40B4-BE49-F238E27FC236}">
                <a16:creationId xmlns:a16="http://schemas.microsoft.com/office/drawing/2014/main" id="{D7BAB569-C0B1-48C6-9F41-1FAF296AD703}"/>
              </a:ext>
            </a:extLst>
          </p:cNvPr>
          <p:cNvCxnSpPr/>
          <p:nvPr/>
        </p:nvCxnSpPr>
        <p:spPr>
          <a:xfrm>
            <a:off x="4272367" y="3507038"/>
            <a:ext cx="157018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53">
            <a:extLst>
              <a:ext uri="{FF2B5EF4-FFF2-40B4-BE49-F238E27FC236}">
                <a16:creationId xmlns:a16="http://schemas.microsoft.com/office/drawing/2014/main" id="{BA4809A4-997F-4D2B-AF3C-074BAB0E62C1}"/>
              </a:ext>
            </a:extLst>
          </p:cNvPr>
          <p:cNvCxnSpPr/>
          <p:nvPr/>
        </p:nvCxnSpPr>
        <p:spPr>
          <a:xfrm>
            <a:off x="4697762" y="3232261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54">
            <a:extLst>
              <a:ext uri="{FF2B5EF4-FFF2-40B4-BE49-F238E27FC236}">
                <a16:creationId xmlns:a16="http://schemas.microsoft.com/office/drawing/2014/main" id="{3E9FC0C9-D6A1-4B0E-B201-CB45787F8E3F}"/>
              </a:ext>
            </a:extLst>
          </p:cNvPr>
          <p:cNvCxnSpPr/>
          <p:nvPr/>
        </p:nvCxnSpPr>
        <p:spPr>
          <a:xfrm>
            <a:off x="4927133" y="3232260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55">
            <a:extLst>
              <a:ext uri="{FF2B5EF4-FFF2-40B4-BE49-F238E27FC236}">
                <a16:creationId xmlns:a16="http://schemas.microsoft.com/office/drawing/2014/main" id="{A71E424A-BA94-4FC0-AC41-20F3163A0FE5}"/>
              </a:ext>
            </a:extLst>
          </p:cNvPr>
          <p:cNvCxnSpPr/>
          <p:nvPr/>
        </p:nvCxnSpPr>
        <p:spPr>
          <a:xfrm>
            <a:off x="5149831" y="3227647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56">
            <a:extLst>
              <a:ext uri="{FF2B5EF4-FFF2-40B4-BE49-F238E27FC236}">
                <a16:creationId xmlns:a16="http://schemas.microsoft.com/office/drawing/2014/main" id="{2FA0B69C-E440-482B-8E07-B68A01468B57}"/>
              </a:ext>
            </a:extLst>
          </p:cNvPr>
          <p:cNvCxnSpPr/>
          <p:nvPr/>
        </p:nvCxnSpPr>
        <p:spPr>
          <a:xfrm>
            <a:off x="5380664" y="3234575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57">
            <a:extLst>
              <a:ext uri="{FF2B5EF4-FFF2-40B4-BE49-F238E27FC236}">
                <a16:creationId xmlns:a16="http://schemas.microsoft.com/office/drawing/2014/main" id="{724906FF-292C-4A37-9587-A8003002479E}"/>
              </a:ext>
            </a:extLst>
          </p:cNvPr>
          <p:cNvCxnSpPr/>
          <p:nvPr/>
        </p:nvCxnSpPr>
        <p:spPr>
          <a:xfrm>
            <a:off x="5607982" y="3234575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58">
            <a:extLst>
              <a:ext uri="{FF2B5EF4-FFF2-40B4-BE49-F238E27FC236}">
                <a16:creationId xmlns:a16="http://schemas.microsoft.com/office/drawing/2014/main" id="{108A1623-6673-4245-BE29-A238AB9FA8EF}"/>
              </a:ext>
            </a:extLst>
          </p:cNvPr>
          <p:cNvCxnSpPr/>
          <p:nvPr/>
        </p:nvCxnSpPr>
        <p:spPr>
          <a:xfrm>
            <a:off x="4470971" y="3234575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59">
            <a:extLst>
              <a:ext uri="{FF2B5EF4-FFF2-40B4-BE49-F238E27FC236}">
                <a16:creationId xmlns:a16="http://schemas.microsoft.com/office/drawing/2014/main" id="{CF0092DD-7B89-4E1E-ABDE-23360BF23C95}"/>
              </a:ext>
            </a:extLst>
          </p:cNvPr>
          <p:cNvSpPr txBox="1"/>
          <p:nvPr/>
        </p:nvSpPr>
        <p:spPr>
          <a:xfrm>
            <a:off x="3744627" y="4704383"/>
            <a:ext cx="754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Users</a:t>
            </a:r>
          </a:p>
        </p:txBody>
      </p:sp>
      <p:sp>
        <p:nvSpPr>
          <p:cNvPr id="112" name="Rectangle 160">
            <a:extLst>
              <a:ext uri="{FF2B5EF4-FFF2-40B4-BE49-F238E27FC236}">
                <a16:creationId xmlns:a16="http://schemas.microsoft.com/office/drawing/2014/main" id="{7499B16C-5B94-4A52-87CD-1F27DAE812C6}"/>
              </a:ext>
            </a:extLst>
          </p:cNvPr>
          <p:cNvSpPr/>
          <p:nvPr/>
        </p:nvSpPr>
        <p:spPr>
          <a:xfrm>
            <a:off x="3735027" y="3794735"/>
            <a:ext cx="2475587" cy="1637643"/>
          </a:xfrm>
          <a:prstGeom prst="rect">
            <a:avLst/>
          </a:prstGeom>
          <a:noFill/>
          <a:ln w="19050"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TextBox 161">
            <a:extLst>
              <a:ext uri="{FF2B5EF4-FFF2-40B4-BE49-F238E27FC236}">
                <a16:creationId xmlns:a16="http://schemas.microsoft.com/office/drawing/2014/main" id="{74CCB79E-1C46-4145-9197-8673EF273E33}"/>
              </a:ext>
            </a:extLst>
          </p:cNvPr>
          <p:cNvSpPr txBox="1"/>
          <p:nvPr/>
        </p:nvSpPr>
        <p:spPr>
          <a:xfrm>
            <a:off x="3900734" y="6008683"/>
            <a:ext cx="2094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Scan item vertices</a:t>
            </a:r>
          </a:p>
        </p:txBody>
      </p:sp>
      <p:sp>
        <p:nvSpPr>
          <p:cNvPr id="114" name="TextBox 162">
            <a:extLst>
              <a:ext uri="{FF2B5EF4-FFF2-40B4-BE49-F238E27FC236}">
                <a16:creationId xmlns:a16="http://schemas.microsoft.com/office/drawing/2014/main" id="{03A1A0D7-E12E-46FA-B6B2-1DA0EFDEBDDB}"/>
              </a:ext>
            </a:extLst>
          </p:cNvPr>
          <p:cNvSpPr txBox="1"/>
          <p:nvPr/>
        </p:nvSpPr>
        <p:spPr>
          <a:xfrm>
            <a:off x="715827" y="6003255"/>
            <a:ext cx="2063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Scan user vertices</a:t>
            </a:r>
          </a:p>
        </p:txBody>
      </p:sp>
      <p:sp>
        <p:nvSpPr>
          <p:cNvPr id="115" name="Rectangle 163">
            <a:extLst>
              <a:ext uri="{FF2B5EF4-FFF2-40B4-BE49-F238E27FC236}">
                <a16:creationId xmlns:a16="http://schemas.microsoft.com/office/drawing/2014/main" id="{D97C36F2-BF1C-47BE-9C7B-D06CC77C5D6D}"/>
              </a:ext>
            </a:extLst>
          </p:cNvPr>
          <p:cNvSpPr/>
          <p:nvPr/>
        </p:nvSpPr>
        <p:spPr>
          <a:xfrm>
            <a:off x="1268924" y="5029860"/>
            <a:ext cx="228230" cy="2681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Rectangle 164">
            <a:extLst>
              <a:ext uri="{FF2B5EF4-FFF2-40B4-BE49-F238E27FC236}">
                <a16:creationId xmlns:a16="http://schemas.microsoft.com/office/drawing/2014/main" id="{F9235A8C-0CC4-41B5-9366-08BE9DBFEC00}"/>
              </a:ext>
            </a:extLst>
          </p:cNvPr>
          <p:cNvSpPr/>
          <p:nvPr/>
        </p:nvSpPr>
        <p:spPr>
          <a:xfrm>
            <a:off x="338376" y="2589547"/>
            <a:ext cx="2818662" cy="319464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7" name="Straight Arrow Connector 165">
            <a:extLst>
              <a:ext uri="{FF2B5EF4-FFF2-40B4-BE49-F238E27FC236}">
                <a16:creationId xmlns:a16="http://schemas.microsoft.com/office/drawing/2014/main" id="{E2E32139-B5BC-4D93-93CC-BD200F68A1D4}"/>
              </a:ext>
            </a:extLst>
          </p:cNvPr>
          <p:cNvCxnSpPr>
            <a:stCxn id="55" idx="0"/>
            <a:endCxn id="52" idx="2"/>
          </p:cNvCxnSpPr>
          <p:nvPr/>
        </p:nvCxnSpPr>
        <p:spPr>
          <a:xfrm flipH="1" flipV="1">
            <a:off x="1384382" y="4478516"/>
            <a:ext cx="230857" cy="55491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66">
            <a:extLst>
              <a:ext uri="{FF2B5EF4-FFF2-40B4-BE49-F238E27FC236}">
                <a16:creationId xmlns:a16="http://schemas.microsoft.com/office/drawing/2014/main" id="{597E311F-00E8-44E2-A8C7-E125C73DF3A3}"/>
              </a:ext>
            </a:extLst>
          </p:cNvPr>
          <p:cNvCxnSpPr>
            <a:endCxn id="51" idx="2"/>
          </p:cNvCxnSpPr>
          <p:nvPr/>
        </p:nvCxnSpPr>
        <p:spPr>
          <a:xfrm flipV="1">
            <a:off x="1382842" y="4479533"/>
            <a:ext cx="464556" cy="55335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TextBox 167">
            <a:extLst>
              <a:ext uri="{FF2B5EF4-FFF2-40B4-BE49-F238E27FC236}">
                <a16:creationId xmlns:a16="http://schemas.microsoft.com/office/drawing/2014/main" id="{3D8CD305-86AB-4123-A034-334EEBB2D9A1}"/>
              </a:ext>
            </a:extLst>
          </p:cNvPr>
          <p:cNvSpPr txBox="1"/>
          <p:nvPr/>
        </p:nvSpPr>
        <p:spPr>
          <a:xfrm>
            <a:off x="529052" y="2852025"/>
            <a:ext cx="2104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Master vertex</a:t>
            </a:r>
          </a:p>
        </p:txBody>
      </p:sp>
      <p:sp>
        <p:nvSpPr>
          <p:cNvPr id="140" name="TextBox 168">
            <a:extLst>
              <a:ext uri="{FF2B5EF4-FFF2-40B4-BE49-F238E27FC236}">
                <a16:creationId xmlns:a16="http://schemas.microsoft.com/office/drawing/2014/main" id="{07281B22-ADC6-40A6-8C58-5208EF5E6C61}"/>
              </a:ext>
            </a:extLst>
          </p:cNvPr>
          <p:cNvSpPr txBox="1"/>
          <p:nvPr/>
        </p:nvSpPr>
        <p:spPr>
          <a:xfrm>
            <a:off x="545221" y="3893624"/>
            <a:ext cx="747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Items</a:t>
            </a:r>
          </a:p>
        </p:txBody>
      </p:sp>
      <p:sp>
        <p:nvSpPr>
          <p:cNvPr id="141" name="Rectangle 169">
            <a:extLst>
              <a:ext uri="{FF2B5EF4-FFF2-40B4-BE49-F238E27FC236}">
                <a16:creationId xmlns:a16="http://schemas.microsoft.com/office/drawing/2014/main" id="{3448CAFA-526B-4D71-847F-1FB67FAA6A77}"/>
              </a:ext>
            </a:extLst>
          </p:cNvPr>
          <p:cNvSpPr/>
          <p:nvPr/>
        </p:nvSpPr>
        <p:spPr>
          <a:xfrm>
            <a:off x="529052" y="2891043"/>
            <a:ext cx="2475581" cy="736075"/>
          </a:xfrm>
          <a:prstGeom prst="rect">
            <a:avLst/>
          </a:prstGeom>
          <a:noFill/>
          <a:ln w="19050"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TextBox 170">
            <a:extLst>
              <a:ext uri="{FF2B5EF4-FFF2-40B4-BE49-F238E27FC236}">
                <a16:creationId xmlns:a16="http://schemas.microsoft.com/office/drawing/2014/main" id="{5D47F318-6D83-41ED-A1B6-590493A15783}"/>
              </a:ext>
            </a:extLst>
          </p:cNvPr>
          <p:cNvSpPr txBox="1"/>
          <p:nvPr/>
        </p:nvSpPr>
        <p:spPr>
          <a:xfrm>
            <a:off x="326801" y="5431274"/>
            <a:ext cx="1640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Worker role</a:t>
            </a:r>
          </a:p>
        </p:txBody>
      </p:sp>
      <p:cxnSp>
        <p:nvCxnSpPr>
          <p:cNvPr id="143" name="Straight Connector 171">
            <a:extLst>
              <a:ext uri="{FF2B5EF4-FFF2-40B4-BE49-F238E27FC236}">
                <a16:creationId xmlns:a16="http://schemas.microsoft.com/office/drawing/2014/main" id="{95E72E32-A081-4272-A19B-5104E953B453}"/>
              </a:ext>
            </a:extLst>
          </p:cNvPr>
          <p:cNvCxnSpPr/>
          <p:nvPr/>
        </p:nvCxnSpPr>
        <p:spPr>
          <a:xfrm>
            <a:off x="1077834" y="4205110"/>
            <a:ext cx="157018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72">
            <a:extLst>
              <a:ext uri="{FF2B5EF4-FFF2-40B4-BE49-F238E27FC236}">
                <a16:creationId xmlns:a16="http://schemas.microsoft.com/office/drawing/2014/main" id="{C9D8BAF9-A0E0-4424-9299-551E1E2A1FC3}"/>
              </a:ext>
            </a:extLst>
          </p:cNvPr>
          <p:cNvCxnSpPr/>
          <p:nvPr/>
        </p:nvCxnSpPr>
        <p:spPr>
          <a:xfrm>
            <a:off x="1073220" y="4477578"/>
            <a:ext cx="157018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73">
            <a:extLst>
              <a:ext uri="{FF2B5EF4-FFF2-40B4-BE49-F238E27FC236}">
                <a16:creationId xmlns:a16="http://schemas.microsoft.com/office/drawing/2014/main" id="{BA626697-F1BC-4B0A-BE35-B8F6B80AE829}"/>
              </a:ext>
            </a:extLst>
          </p:cNvPr>
          <p:cNvCxnSpPr/>
          <p:nvPr/>
        </p:nvCxnSpPr>
        <p:spPr>
          <a:xfrm>
            <a:off x="1498615" y="4202801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74">
            <a:extLst>
              <a:ext uri="{FF2B5EF4-FFF2-40B4-BE49-F238E27FC236}">
                <a16:creationId xmlns:a16="http://schemas.microsoft.com/office/drawing/2014/main" id="{A4752B3D-469C-4964-BC1B-462A006CB66A}"/>
              </a:ext>
            </a:extLst>
          </p:cNvPr>
          <p:cNvCxnSpPr/>
          <p:nvPr/>
        </p:nvCxnSpPr>
        <p:spPr>
          <a:xfrm>
            <a:off x="1727986" y="4202800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75">
            <a:extLst>
              <a:ext uri="{FF2B5EF4-FFF2-40B4-BE49-F238E27FC236}">
                <a16:creationId xmlns:a16="http://schemas.microsoft.com/office/drawing/2014/main" id="{B1A1ADF4-7537-4480-AE3F-2989ED14A1B4}"/>
              </a:ext>
            </a:extLst>
          </p:cNvPr>
          <p:cNvCxnSpPr/>
          <p:nvPr/>
        </p:nvCxnSpPr>
        <p:spPr>
          <a:xfrm>
            <a:off x="1950684" y="4198187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76">
            <a:extLst>
              <a:ext uri="{FF2B5EF4-FFF2-40B4-BE49-F238E27FC236}">
                <a16:creationId xmlns:a16="http://schemas.microsoft.com/office/drawing/2014/main" id="{3993BED3-E188-41D5-A919-A29151359DBB}"/>
              </a:ext>
            </a:extLst>
          </p:cNvPr>
          <p:cNvCxnSpPr/>
          <p:nvPr/>
        </p:nvCxnSpPr>
        <p:spPr>
          <a:xfrm>
            <a:off x="2181517" y="4205115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77">
            <a:extLst>
              <a:ext uri="{FF2B5EF4-FFF2-40B4-BE49-F238E27FC236}">
                <a16:creationId xmlns:a16="http://schemas.microsoft.com/office/drawing/2014/main" id="{27AB6503-B305-497F-8C31-BCE2D8175C07}"/>
              </a:ext>
            </a:extLst>
          </p:cNvPr>
          <p:cNvCxnSpPr/>
          <p:nvPr/>
        </p:nvCxnSpPr>
        <p:spPr>
          <a:xfrm>
            <a:off x="2408835" y="4205115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78">
            <a:extLst>
              <a:ext uri="{FF2B5EF4-FFF2-40B4-BE49-F238E27FC236}">
                <a16:creationId xmlns:a16="http://schemas.microsoft.com/office/drawing/2014/main" id="{E3700417-F381-4ED9-86CC-4F7B8C38C185}"/>
              </a:ext>
            </a:extLst>
          </p:cNvPr>
          <p:cNvCxnSpPr/>
          <p:nvPr/>
        </p:nvCxnSpPr>
        <p:spPr>
          <a:xfrm>
            <a:off x="1271824" y="4205115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Box 179">
            <a:extLst>
              <a:ext uri="{FF2B5EF4-FFF2-40B4-BE49-F238E27FC236}">
                <a16:creationId xmlns:a16="http://schemas.microsoft.com/office/drawing/2014/main" id="{D00C940B-847C-4E9D-A708-3BE893533F09}"/>
              </a:ext>
            </a:extLst>
          </p:cNvPr>
          <p:cNvSpPr txBox="1"/>
          <p:nvPr/>
        </p:nvSpPr>
        <p:spPr>
          <a:xfrm>
            <a:off x="338376" y="2581441"/>
            <a:ext cx="1419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Server role</a:t>
            </a:r>
          </a:p>
        </p:txBody>
      </p:sp>
      <p:cxnSp>
        <p:nvCxnSpPr>
          <p:cNvPr id="152" name="Straight Connector 180">
            <a:extLst>
              <a:ext uri="{FF2B5EF4-FFF2-40B4-BE49-F238E27FC236}">
                <a16:creationId xmlns:a16="http://schemas.microsoft.com/office/drawing/2014/main" id="{77E20205-B622-43AE-97A6-C6A6AE6FFF41}"/>
              </a:ext>
            </a:extLst>
          </p:cNvPr>
          <p:cNvCxnSpPr/>
          <p:nvPr/>
        </p:nvCxnSpPr>
        <p:spPr>
          <a:xfrm>
            <a:off x="1077834" y="5025570"/>
            <a:ext cx="157018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81">
            <a:extLst>
              <a:ext uri="{FF2B5EF4-FFF2-40B4-BE49-F238E27FC236}">
                <a16:creationId xmlns:a16="http://schemas.microsoft.com/office/drawing/2014/main" id="{F7C47E35-5EB7-4A8D-87B4-C6B56CBB9927}"/>
              </a:ext>
            </a:extLst>
          </p:cNvPr>
          <p:cNvCxnSpPr/>
          <p:nvPr/>
        </p:nvCxnSpPr>
        <p:spPr>
          <a:xfrm>
            <a:off x="1073220" y="5298038"/>
            <a:ext cx="157018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82">
            <a:extLst>
              <a:ext uri="{FF2B5EF4-FFF2-40B4-BE49-F238E27FC236}">
                <a16:creationId xmlns:a16="http://schemas.microsoft.com/office/drawing/2014/main" id="{7FEBCF88-186D-4D52-BA56-D5816F623EAD}"/>
              </a:ext>
            </a:extLst>
          </p:cNvPr>
          <p:cNvCxnSpPr/>
          <p:nvPr/>
        </p:nvCxnSpPr>
        <p:spPr>
          <a:xfrm>
            <a:off x="1498615" y="5023261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83">
            <a:extLst>
              <a:ext uri="{FF2B5EF4-FFF2-40B4-BE49-F238E27FC236}">
                <a16:creationId xmlns:a16="http://schemas.microsoft.com/office/drawing/2014/main" id="{88C5A6D5-E046-4605-944F-8C23EDE98C09}"/>
              </a:ext>
            </a:extLst>
          </p:cNvPr>
          <p:cNvCxnSpPr/>
          <p:nvPr/>
        </p:nvCxnSpPr>
        <p:spPr>
          <a:xfrm>
            <a:off x="1271824" y="5025575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84">
            <a:extLst>
              <a:ext uri="{FF2B5EF4-FFF2-40B4-BE49-F238E27FC236}">
                <a16:creationId xmlns:a16="http://schemas.microsoft.com/office/drawing/2014/main" id="{1CDA3730-1666-4703-886A-308D67E09774}"/>
              </a:ext>
            </a:extLst>
          </p:cNvPr>
          <p:cNvCxnSpPr>
            <a:stCxn id="55" idx="0"/>
            <a:endCxn id="50" idx="2"/>
          </p:cNvCxnSpPr>
          <p:nvPr/>
        </p:nvCxnSpPr>
        <p:spPr>
          <a:xfrm flipV="1">
            <a:off x="1615239" y="4476966"/>
            <a:ext cx="681898" cy="55646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85">
            <a:extLst>
              <a:ext uri="{FF2B5EF4-FFF2-40B4-BE49-F238E27FC236}">
                <a16:creationId xmlns:a16="http://schemas.microsoft.com/office/drawing/2014/main" id="{8A0E95B6-5F16-40A4-92C9-A0FC9D3DB532}"/>
              </a:ext>
            </a:extLst>
          </p:cNvPr>
          <p:cNvCxnSpPr/>
          <p:nvPr/>
        </p:nvCxnSpPr>
        <p:spPr>
          <a:xfrm>
            <a:off x="1071001" y="3234312"/>
            <a:ext cx="157018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86">
            <a:extLst>
              <a:ext uri="{FF2B5EF4-FFF2-40B4-BE49-F238E27FC236}">
                <a16:creationId xmlns:a16="http://schemas.microsoft.com/office/drawing/2014/main" id="{F574B7AA-5247-4D6D-9E62-EF52D9E50795}"/>
              </a:ext>
            </a:extLst>
          </p:cNvPr>
          <p:cNvCxnSpPr/>
          <p:nvPr/>
        </p:nvCxnSpPr>
        <p:spPr>
          <a:xfrm>
            <a:off x="2174684" y="3234317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87">
            <a:extLst>
              <a:ext uri="{FF2B5EF4-FFF2-40B4-BE49-F238E27FC236}">
                <a16:creationId xmlns:a16="http://schemas.microsoft.com/office/drawing/2014/main" id="{0EE1B506-F01E-4A6E-8DF6-5B6ABC492D3A}"/>
              </a:ext>
            </a:extLst>
          </p:cNvPr>
          <p:cNvCxnSpPr/>
          <p:nvPr/>
        </p:nvCxnSpPr>
        <p:spPr>
          <a:xfrm>
            <a:off x="1264991" y="3234317"/>
            <a:ext cx="0" cy="2747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88">
            <a:extLst>
              <a:ext uri="{FF2B5EF4-FFF2-40B4-BE49-F238E27FC236}">
                <a16:creationId xmlns:a16="http://schemas.microsoft.com/office/drawing/2014/main" id="{1D4936EF-AADA-412B-8C61-0B752A57B4DE}"/>
              </a:ext>
            </a:extLst>
          </p:cNvPr>
          <p:cNvSpPr txBox="1"/>
          <p:nvPr/>
        </p:nvSpPr>
        <p:spPr>
          <a:xfrm>
            <a:off x="538652" y="4704125"/>
            <a:ext cx="751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Users</a:t>
            </a:r>
          </a:p>
        </p:txBody>
      </p:sp>
      <p:sp>
        <p:nvSpPr>
          <p:cNvPr id="161" name="Rectangle 189">
            <a:extLst>
              <a:ext uri="{FF2B5EF4-FFF2-40B4-BE49-F238E27FC236}">
                <a16:creationId xmlns:a16="http://schemas.microsoft.com/office/drawing/2014/main" id="{6F2F8615-E367-4456-BF69-2EA203A52312}"/>
              </a:ext>
            </a:extLst>
          </p:cNvPr>
          <p:cNvSpPr/>
          <p:nvPr/>
        </p:nvSpPr>
        <p:spPr>
          <a:xfrm>
            <a:off x="529052" y="3794477"/>
            <a:ext cx="2475582" cy="1637643"/>
          </a:xfrm>
          <a:prstGeom prst="rect">
            <a:avLst/>
          </a:prstGeom>
          <a:noFill/>
          <a:ln w="19050"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ectangle 191">
            <a:extLst>
              <a:ext uri="{FF2B5EF4-FFF2-40B4-BE49-F238E27FC236}">
                <a16:creationId xmlns:a16="http://schemas.microsoft.com/office/drawing/2014/main" id="{D621794C-7609-4554-8161-27162161AEA0}"/>
              </a:ext>
            </a:extLst>
          </p:cNvPr>
          <p:cNvSpPr/>
          <p:nvPr/>
        </p:nvSpPr>
        <p:spPr>
          <a:xfrm>
            <a:off x="6858161" y="3846757"/>
            <a:ext cx="228230" cy="268140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TextBox 192">
            <a:extLst>
              <a:ext uri="{FF2B5EF4-FFF2-40B4-BE49-F238E27FC236}">
                <a16:creationId xmlns:a16="http://schemas.microsoft.com/office/drawing/2014/main" id="{F62A3021-44DA-4479-A99C-345C1530F52E}"/>
              </a:ext>
            </a:extLst>
          </p:cNvPr>
          <p:cNvSpPr txBox="1"/>
          <p:nvPr/>
        </p:nvSpPr>
        <p:spPr>
          <a:xfrm>
            <a:off x="7161866" y="3682672"/>
            <a:ext cx="1765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Updated </a:t>
            </a:r>
            <a:r>
              <a:rPr lang="en-US" altLang="zh-CN" sz="1600" dirty="0"/>
              <a:t>user vertices</a:t>
            </a:r>
            <a:r>
              <a:rPr lang="en-US" sz="1600" dirty="0"/>
              <a:t> in a M-B </a:t>
            </a:r>
          </a:p>
        </p:txBody>
      </p:sp>
      <p:cxnSp>
        <p:nvCxnSpPr>
          <p:cNvPr id="164" name="Straight Arrow Connector 193">
            <a:extLst>
              <a:ext uri="{FF2B5EF4-FFF2-40B4-BE49-F238E27FC236}">
                <a16:creationId xmlns:a16="http://schemas.microsoft.com/office/drawing/2014/main" id="{1B7665DA-5252-49E4-BFF2-B41E035BB982}"/>
              </a:ext>
            </a:extLst>
          </p:cNvPr>
          <p:cNvCxnSpPr/>
          <p:nvPr/>
        </p:nvCxnSpPr>
        <p:spPr>
          <a:xfrm flipV="1">
            <a:off x="4562903" y="3516270"/>
            <a:ext cx="266639" cy="688841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94">
            <a:extLst>
              <a:ext uri="{FF2B5EF4-FFF2-40B4-BE49-F238E27FC236}">
                <a16:creationId xmlns:a16="http://schemas.microsoft.com/office/drawing/2014/main" id="{7B1EDE3E-4BBB-40F2-B430-FE33C0ACB9C0}"/>
              </a:ext>
            </a:extLst>
          </p:cNvPr>
          <p:cNvCxnSpPr/>
          <p:nvPr/>
        </p:nvCxnSpPr>
        <p:spPr>
          <a:xfrm flipV="1">
            <a:off x="4807571" y="3465131"/>
            <a:ext cx="1726248" cy="719612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95">
            <a:extLst>
              <a:ext uri="{FF2B5EF4-FFF2-40B4-BE49-F238E27FC236}">
                <a16:creationId xmlns:a16="http://schemas.microsoft.com/office/drawing/2014/main" id="{AE35BC3D-E37B-45C3-923B-17E8EB3706B3}"/>
              </a:ext>
            </a:extLst>
          </p:cNvPr>
          <p:cNvCxnSpPr>
            <a:endCxn id="43" idx="2"/>
          </p:cNvCxnSpPr>
          <p:nvPr/>
        </p:nvCxnSpPr>
        <p:spPr>
          <a:xfrm flipV="1">
            <a:off x="1368395" y="3507939"/>
            <a:ext cx="701540" cy="687140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96">
            <a:extLst>
              <a:ext uri="{FF2B5EF4-FFF2-40B4-BE49-F238E27FC236}">
                <a16:creationId xmlns:a16="http://schemas.microsoft.com/office/drawing/2014/main" id="{0BB9EBA7-AB33-4596-9B0F-D2D99BDE52EB}"/>
              </a:ext>
            </a:extLst>
          </p:cNvPr>
          <p:cNvCxnSpPr>
            <a:stCxn id="50" idx="0"/>
            <a:endCxn id="44" idx="2"/>
          </p:cNvCxnSpPr>
          <p:nvPr/>
        </p:nvCxnSpPr>
        <p:spPr>
          <a:xfrm flipH="1" flipV="1">
            <a:off x="1607584" y="3508313"/>
            <a:ext cx="689553" cy="700513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97">
            <a:extLst>
              <a:ext uri="{FF2B5EF4-FFF2-40B4-BE49-F238E27FC236}">
                <a16:creationId xmlns:a16="http://schemas.microsoft.com/office/drawing/2014/main" id="{5ADBEE4D-872D-4DDC-92C2-0793D8B30E83}"/>
              </a:ext>
            </a:extLst>
          </p:cNvPr>
          <p:cNvCxnSpPr>
            <a:stCxn id="51" idx="0"/>
          </p:cNvCxnSpPr>
          <p:nvPr/>
        </p:nvCxnSpPr>
        <p:spPr>
          <a:xfrm flipV="1">
            <a:off x="1847398" y="3564627"/>
            <a:ext cx="1525664" cy="646766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Rectangle 304">
            <a:extLst>
              <a:ext uri="{FF2B5EF4-FFF2-40B4-BE49-F238E27FC236}">
                <a16:creationId xmlns:a16="http://schemas.microsoft.com/office/drawing/2014/main" id="{4D24D4F2-46ED-4B5E-BC95-48890AEF4DC9}"/>
              </a:ext>
            </a:extLst>
          </p:cNvPr>
          <p:cNvSpPr/>
          <p:nvPr/>
        </p:nvSpPr>
        <p:spPr>
          <a:xfrm>
            <a:off x="6869194" y="3212382"/>
            <a:ext cx="228230" cy="26814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TextBox 305">
            <a:extLst>
              <a:ext uri="{FF2B5EF4-FFF2-40B4-BE49-F238E27FC236}">
                <a16:creationId xmlns:a16="http://schemas.microsoft.com/office/drawing/2014/main" id="{B4A4D77D-4B4C-44D6-8DE2-B213F010ED63}"/>
              </a:ext>
            </a:extLst>
          </p:cNvPr>
          <p:cNvSpPr txBox="1"/>
          <p:nvPr/>
        </p:nvSpPr>
        <p:spPr>
          <a:xfrm>
            <a:off x="7199050" y="3045764"/>
            <a:ext cx="1765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Updated </a:t>
            </a:r>
            <a:r>
              <a:rPr lang="en-US" altLang="zh-CN" sz="1600" dirty="0"/>
              <a:t>item vertices</a:t>
            </a:r>
            <a:r>
              <a:rPr lang="en-US" sz="1600" dirty="0"/>
              <a:t> in a M-B </a:t>
            </a:r>
          </a:p>
        </p:txBody>
      </p:sp>
      <p:sp>
        <p:nvSpPr>
          <p:cNvPr id="171" name="Rectangle 1">
            <a:extLst>
              <a:ext uri="{FF2B5EF4-FFF2-40B4-BE49-F238E27FC236}">
                <a16:creationId xmlns:a16="http://schemas.microsoft.com/office/drawing/2014/main" id="{DB975369-2986-4620-89E1-C4966344E33F}"/>
              </a:ext>
            </a:extLst>
          </p:cNvPr>
          <p:cNvSpPr/>
          <p:nvPr/>
        </p:nvSpPr>
        <p:spPr bwMode="auto">
          <a:xfrm>
            <a:off x="4372092" y="4104674"/>
            <a:ext cx="662036" cy="458254"/>
          </a:xfrm>
          <a:prstGeom prst="rect">
            <a:avLst/>
          </a:prstGeom>
          <a:noFill/>
          <a:ln w="22225">
            <a:solidFill>
              <a:srgbClr val="FF00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72" name="Rectangle 136">
            <a:extLst>
              <a:ext uri="{FF2B5EF4-FFF2-40B4-BE49-F238E27FC236}">
                <a16:creationId xmlns:a16="http://schemas.microsoft.com/office/drawing/2014/main" id="{6EB60387-CA81-4954-AD98-DBDA510838D5}"/>
              </a:ext>
            </a:extLst>
          </p:cNvPr>
          <p:cNvSpPr/>
          <p:nvPr/>
        </p:nvSpPr>
        <p:spPr bwMode="auto">
          <a:xfrm>
            <a:off x="1232578" y="4106448"/>
            <a:ext cx="1275174" cy="458254"/>
          </a:xfrm>
          <a:prstGeom prst="rect">
            <a:avLst/>
          </a:prstGeom>
          <a:noFill/>
          <a:ln w="22225">
            <a:solidFill>
              <a:srgbClr val="FF00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847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3" grpId="0" animBg="1"/>
      <p:bldP spid="44" grpId="0" animBg="1"/>
      <p:bldP spid="48" grpId="0" animBg="1"/>
      <p:bldP spid="50" grpId="0" animBg="1"/>
      <p:bldP spid="51" grpId="0" animBg="1"/>
      <p:bldP spid="52" grpId="0" animBg="1"/>
      <p:bldP spid="55" grpId="0" animBg="1"/>
      <p:bldP spid="58" grpId="0" animBg="1"/>
      <p:bldP spid="59" grpId="0" animBg="1"/>
      <p:bldP spid="60" grpId="0" animBg="1"/>
      <p:bldP spid="61" grpId="0" animBg="1"/>
      <p:bldP spid="64" grpId="0"/>
      <p:bldP spid="65" grpId="0"/>
      <p:bldP spid="66" grpId="0" animBg="1"/>
      <p:bldP spid="67" grpId="0"/>
      <p:bldP spid="77" grpId="0"/>
      <p:bldP spid="78" grpId="0"/>
      <p:bldP spid="93" grpId="0"/>
      <p:bldP spid="111" grpId="0"/>
      <p:bldP spid="112" grpId="0" animBg="1"/>
      <p:bldP spid="113" grpId="0"/>
      <p:bldP spid="114" grpId="0"/>
      <p:bldP spid="115" grpId="0" animBg="1"/>
      <p:bldP spid="116" grpId="0" animBg="1"/>
      <p:bldP spid="139" grpId="0"/>
      <p:bldP spid="140" grpId="0"/>
      <p:bldP spid="141" grpId="0" animBg="1"/>
      <p:bldP spid="142" grpId="0"/>
      <p:bldP spid="151" grpId="0"/>
      <p:bldP spid="160" grpId="0"/>
      <p:bldP spid="161" grpId="0" animBg="1"/>
      <p:bldP spid="162" grpId="0" animBg="1"/>
      <p:bldP spid="163" grpId="0"/>
      <p:bldP spid="169" grpId="0" animBg="1"/>
      <p:bldP spid="170" grpId="0"/>
      <p:bldP spid="171" grpId="0" animBg="1"/>
      <p:bldP spid="17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C49C44D-B8BC-416F-983F-8EAC92445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Key Design 2: SSP based scheduling</a:t>
            </a:r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F97F0C6-53E1-4ADB-A483-6033EB42A4D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chemeClr val="accent1"/>
                </a:solidFill>
              </a:rPr>
              <a:t>Slack of 1 clock as an example</a:t>
            </a:r>
          </a:p>
          <a:p>
            <a:pPr marL="342900" lvl="1" indent="-342900">
              <a:buFont typeface="Segoe UI" panose="020B0502040204020203" pitchFamily="34" charset="0"/>
              <a:buChar char="⁻"/>
            </a:pPr>
            <a:r>
              <a:rPr lang="en-US" altLang="zh-CN" dirty="0"/>
              <a:t>All servers finish clock1</a:t>
            </a:r>
          </a:p>
          <a:p>
            <a:endParaRPr lang="zh-CN" altLang="en-US" dirty="0"/>
          </a:p>
        </p:txBody>
      </p:sp>
      <p:sp>
        <p:nvSpPr>
          <p:cNvPr id="20" name="Rectangle 99">
            <a:extLst>
              <a:ext uri="{FF2B5EF4-FFF2-40B4-BE49-F238E27FC236}">
                <a16:creationId xmlns:a16="http://schemas.microsoft.com/office/drawing/2014/main" id="{E52C97AA-3406-4BDB-B2B4-6ECD80138B4C}"/>
              </a:ext>
            </a:extLst>
          </p:cNvPr>
          <p:cNvSpPr/>
          <p:nvPr/>
        </p:nvSpPr>
        <p:spPr>
          <a:xfrm rot="10800000" flipH="1" flipV="1">
            <a:off x="4237194" y="4694106"/>
            <a:ext cx="881298" cy="52148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 95">
            <a:extLst>
              <a:ext uri="{FF2B5EF4-FFF2-40B4-BE49-F238E27FC236}">
                <a16:creationId xmlns:a16="http://schemas.microsoft.com/office/drawing/2014/main" id="{6914DAAF-40A7-479B-9F9E-7FF1E32783D9}"/>
              </a:ext>
            </a:extLst>
          </p:cNvPr>
          <p:cNvSpPr/>
          <p:nvPr/>
        </p:nvSpPr>
        <p:spPr>
          <a:xfrm rot="10800000" flipH="1" flipV="1">
            <a:off x="4248715" y="2817768"/>
            <a:ext cx="881298" cy="5044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2" name="Group 78">
            <a:extLst>
              <a:ext uri="{FF2B5EF4-FFF2-40B4-BE49-F238E27FC236}">
                <a16:creationId xmlns:a16="http://schemas.microsoft.com/office/drawing/2014/main" id="{30DA13A1-8FA1-407B-94B4-01029C554AA8}"/>
              </a:ext>
            </a:extLst>
          </p:cNvPr>
          <p:cNvGrpSpPr/>
          <p:nvPr/>
        </p:nvGrpSpPr>
        <p:grpSpPr>
          <a:xfrm rot="10800000" flipH="1" flipV="1">
            <a:off x="4086034" y="2321641"/>
            <a:ext cx="282450" cy="455409"/>
            <a:chOff x="1027518" y="2134579"/>
            <a:chExt cx="295326" cy="476168"/>
          </a:xfrm>
        </p:grpSpPr>
        <p:sp>
          <p:nvSpPr>
            <p:cNvPr id="23" name="Isosceles Triangle 79">
              <a:extLst>
                <a:ext uri="{FF2B5EF4-FFF2-40B4-BE49-F238E27FC236}">
                  <a16:creationId xmlns:a16="http://schemas.microsoft.com/office/drawing/2014/main" id="{2D6F18B5-3EB8-45A4-B19D-90DCFBDC4169}"/>
                </a:ext>
              </a:extLst>
            </p:cNvPr>
            <p:cNvSpPr/>
            <p:nvPr/>
          </p:nvSpPr>
          <p:spPr>
            <a:xfrm rot="10800000">
              <a:off x="1081107" y="2448550"/>
              <a:ext cx="188149" cy="162197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b="1"/>
            </a:p>
          </p:txBody>
        </p:sp>
        <p:sp>
          <p:nvSpPr>
            <p:cNvPr id="24" name="TextBox 80">
              <a:extLst>
                <a:ext uri="{FF2B5EF4-FFF2-40B4-BE49-F238E27FC236}">
                  <a16:creationId xmlns:a16="http://schemas.microsoft.com/office/drawing/2014/main" id="{9BA0F677-A5A1-4A6D-AD4E-E3A357E1907F}"/>
                </a:ext>
              </a:extLst>
            </p:cNvPr>
            <p:cNvSpPr txBox="1"/>
            <p:nvPr/>
          </p:nvSpPr>
          <p:spPr>
            <a:xfrm>
              <a:off x="1027518" y="2134579"/>
              <a:ext cx="295326" cy="3378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500" b="1" dirty="0"/>
                <a:t>0</a:t>
              </a:r>
              <a:endParaRPr lang="en-US" sz="1500" b="1" dirty="0"/>
            </a:p>
          </p:txBody>
        </p:sp>
      </p:grpSp>
      <p:grpSp>
        <p:nvGrpSpPr>
          <p:cNvPr id="25" name="Group 81">
            <a:extLst>
              <a:ext uri="{FF2B5EF4-FFF2-40B4-BE49-F238E27FC236}">
                <a16:creationId xmlns:a16="http://schemas.microsoft.com/office/drawing/2014/main" id="{68A48A0E-B610-4417-9CEB-F113C69E0BC6}"/>
              </a:ext>
            </a:extLst>
          </p:cNvPr>
          <p:cNvGrpSpPr/>
          <p:nvPr/>
        </p:nvGrpSpPr>
        <p:grpSpPr>
          <a:xfrm rot="10800000" flipH="1" flipV="1">
            <a:off x="4977518" y="2321641"/>
            <a:ext cx="282450" cy="455409"/>
            <a:chOff x="1027518" y="2134579"/>
            <a:chExt cx="295326" cy="476168"/>
          </a:xfrm>
        </p:grpSpPr>
        <p:sp>
          <p:nvSpPr>
            <p:cNvPr id="26" name="Isosceles Triangle 82">
              <a:extLst>
                <a:ext uri="{FF2B5EF4-FFF2-40B4-BE49-F238E27FC236}">
                  <a16:creationId xmlns:a16="http://schemas.microsoft.com/office/drawing/2014/main" id="{C702F4E6-BA36-4202-A70A-ABBDEC924B34}"/>
                </a:ext>
              </a:extLst>
            </p:cNvPr>
            <p:cNvSpPr/>
            <p:nvPr/>
          </p:nvSpPr>
          <p:spPr>
            <a:xfrm rot="10800000">
              <a:off x="1081107" y="2448550"/>
              <a:ext cx="188149" cy="162197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b="1"/>
            </a:p>
          </p:txBody>
        </p:sp>
        <p:sp>
          <p:nvSpPr>
            <p:cNvPr id="27" name="TextBox 83">
              <a:extLst>
                <a:ext uri="{FF2B5EF4-FFF2-40B4-BE49-F238E27FC236}">
                  <a16:creationId xmlns:a16="http://schemas.microsoft.com/office/drawing/2014/main" id="{BFD9D6DD-532D-45F0-BCAF-49FE5362C0DD}"/>
                </a:ext>
              </a:extLst>
            </p:cNvPr>
            <p:cNvSpPr txBox="1"/>
            <p:nvPr/>
          </p:nvSpPr>
          <p:spPr>
            <a:xfrm>
              <a:off x="1027518" y="2134579"/>
              <a:ext cx="295326" cy="3378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500" b="1" dirty="0"/>
                <a:t>1</a:t>
              </a:r>
              <a:endParaRPr lang="en-US" sz="1500" b="1" dirty="0"/>
            </a:p>
          </p:txBody>
        </p:sp>
      </p:grpSp>
      <p:grpSp>
        <p:nvGrpSpPr>
          <p:cNvPr id="28" name="Group 84">
            <a:extLst>
              <a:ext uri="{FF2B5EF4-FFF2-40B4-BE49-F238E27FC236}">
                <a16:creationId xmlns:a16="http://schemas.microsoft.com/office/drawing/2014/main" id="{785746D3-B76D-498E-8420-CADBAD02E24E}"/>
              </a:ext>
            </a:extLst>
          </p:cNvPr>
          <p:cNvGrpSpPr/>
          <p:nvPr/>
        </p:nvGrpSpPr>
        <p:grpSpPr>
          <a:xfrm rot="10800000" flipH="1" flipV="1">
            <a:off x="5878935" y="2321641"/>
            <a:ext cx="282450" cy="455409"/>
            <a:chOff x="1027518" y="2134579"/>
            <a:chExt cx="295326" cy="476168"/>
          </a:xfrm>
        </p:grpSpPr>
        <p:sp>
          <p:nvSpPr>
            <p:cNvPr id="29" name="Isosceles Triangle 85">
              <a:extLst>
                <a:ext uri="{FF2B5EF4-FFF2-40B4-BE49-F238E27FC236}">
                  <a16:creationId xmlns:a16="http://schemas.microsoft.com/office/drawing/2014/main" id="{3CEA9932-3470-4C7E-8465-493CAADE2336}"/>
                </a:ext>
              </a:extLst>
            </p:cNvPr>
            <p:cNvSpPr/>
            <p:nvPr/>
          </p:nvSpPr>
          <p:spPr>
            <a:xfrm rot="10800000">
              <a:off x="1081107" y="2448550"/>
              <a:ext cx="188149" cy="162197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b="1"/>
            </a:p>
          </p:txBody>
        </p:sp>
        <p:sp>
          <p:nvSpPr>
            <p:cNvPr id="30" name="TextBox 86">
              <a:extLst>
                <a:ext uri="{FF2B5EF4-FFF2-40B4-BE49-F238E27FC236}">
                  <a16:creationId xmlns:a16="http://schemas.microsoft.com/office/drawing/2014/main" id="{0BC239BC-06A8-42F3-9612-E21CDC5CC26E}"/>
                </a:ext>
              </a:extLst>
            </p:cNvPr>
            <p:cNvSpPr txBox="1"/>
            <p:nvPr/>
          </p:nvSpPr>
          <p:spPr>
            <a:xfrm>
              <a:off x="1027518" y="2134579"/>
              <a:ext cx="295326" cy="3378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500" b="1" dirty="0"/>
                <a:t>2</a:t>
              </a:r>
              <a:endParaRPr lang="en-US" sz="1500" b="1" dirty="0"/>
            </a:p>
          </p:txBody>
        </p:sp>
      </p:grpSp>
      <p:grpSp>
        <p:nvGrpSpPr>
          <p:cNvPr id="31" name="Group 87">
            <a:extLst>
              <a:ext uri="{FF2B5EF4-FFF2-40B4-BE49-F238E27FC236}">
                <a16:creationId xmlns:a16="http://schemas.microsoft.com/office/drawing/2014/main" id="{D1D8FF6D-F72F-4232-8091-E42DDAB76407}"/>
              </a:ext>
            </a:extLst>
          </p:cNvPr>
          <p:cNvGrpSpPr/>
          <p:nvPr/>
        </p:nvGrpSpPr>
        <p:grpSpPr>
          <a:xfrm rot="10800000" flipH="1" flipV="1">
            <a:off x="6786973" y="2321641"/>
            <a:ext cx="282450" cy="455409"/>
            <a:chOff x="1065767" y="2134579"/>
            <a:chExt cx="295326" cy="476168"/>
          </a:xfrm>
        </p:grpSpPr>
        <p:sp>
          <p:nvSpPr>
            <p:cNvPr id="32" name="Isosceles Triangle 88">
              <a:extLst>
                <a:ext uri="{FF2B5EF4-FFF2-40B4-BE49-F238E27FC236}">
                  <a16:creationId xmlns:a16="http://schemas.microsoft.com/office/drawing/2014/main" id="{3DA348F7-2741-40B5-A645-86956C0E02CE}"/>
                </a:ext>
              </a:extLst>
            </p:cNvPr>
            <p:cNvSpPr/>
            <p:nvPr/>
          </p:nvSpPr>
          <p:spPr>
            <a:xfrm rot="10800000">
              <a:off x="1119351" y="2448550"/>
              <a:ext cx="188149" cy="162197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b="1"/>
            </a:p>
          </p:txBody>
        </p:sp>
        <p:sp>
          <p:nvSpPr>
            <p:cNvPr id="33" name="TextBox 89">
              <a:extLst>
                <a:ext uri="{FF2B5EF4-FFF2-40B4-BE49-F238E27FC236}">
                  <a16:creationId xmlns:a16="http://schemas.microsoft.com/office/drawing/2014/main" id="{D10584AA-49CA-4A69-B380-DDBFBC803161}"/>
                </a:ext>
              </a:extLst>
            </p:cNvPr>
            <p:cNvSpPr txBox="1"/>
            <p:nvPr/>
          </p:nvSpPr>
          <p:spPr>
            <a:xfrm>
              <a:off x="1065767" y="2134579"/>
              <a:ext cx="295326" cy="3378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500" b="1" dirty="0"/>
                <a:t>3</a:t>
              </a:r>
              <a:endParaRPr lang="en-US" sz="1500" b="1" dirty="0"/>
            </a:p>
          </p:txBody>
        </p:sp>
      </p:grpSp>
      <p:cxnSp>
        <p:nvCxnSpPr>
          <p:cNvPr id="34" name="Straight Arrow Connector 102">
            <a:extLst>
              <a:ext uri="{FF2B5EF4-FFF2-40B4-BE49-F238E27FC236}">
                <a16:creationId xmlns:a16="http://schemas.microsoft.com/office/drawing/2014/main" id="{580D96BE-4CDD-4994-9D38-F1C46C81C763}"/>
              </a:ext>
            </a:extLst>
          </p:cNvPr>
          <p:cNvCxnSpPr/>
          <p:nvPr/>
        </p:nvCxnSpPr>
        <p:spPr>
          <a:xfrm>
            <a:off x="3875784" y="2801511"/>
            <a:ext cx="4047884" cy="23915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107">
            <a:extLst>
              <a:ext uri="{FF2B5EF4-FFF2-40B4-BE49-F238E27FC236}">
                <a16:creationId xmlns:a16="http://schemas.microsoft.com/office/drawing/2014/main" id="{48CA32C5-59BF-4500-9A04-91BDFD3D8AA2}"/>
              </a:ext>
            </a:extLst>
          </p:cNvPr>
          <p:cNvSpPr/>
          <p:nvPr/>
        </p:nvSpPr>
        <p:spPr>
          <a:xfrm rot="10800000" flipH="1" flipV="1">
            <a:off x="4805767" y="5252482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Oval 108">
            <a:extLst>
              <a:ext uri="{FF2B5EF4-FFF2-40B4-BE49-F238E27FC236}">
                <a16:creationId xmlns:a16="http://schemas.microsoft.com/office/drawing/2014/main" id="{7C992D72-E72B-4C92-8795-2E9A111A1472}"/>
              </a:ext>
            </a:extLst>
          </p:cNvPr>
          <p:cNvSpPr/>
          <p:nvPr/>
        </p:nvSpPr>
        <p:spPr>
          <a:xfrm rot="10800000" flipH="1" flipV="1">
            <a:off x="4805767" y="5475133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Oval 109">
            <a:extLst>
              <a:ext uri="{FF2B5EF4-FFF2-40B4-BE49-F238E27FC236}">
                <a16:creationId xmlns:a16="http://schemas.microsoft.com/office/drawing/2014/main" id="{04C811BA-12DF-46B5-B34E-DAB15C628D77}"/>
              </a:ext>
            </a:extLst>
          </p:cNvPr>
          <p:cNvSpPr/>
          <p:nvPr/>
        </p:nvSpPr>
        <p:spPr>
          <a:xfrm rot="10800000" flipH="1" flipV="1">
            <a:off x="4427862" y="5252482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8" name="Straight Connector 110">
            <a:extLst>
              <a:ext uri="{FF2B5EF4-FFF2-40B4-BE49-F238E27FC236}">
                <a16:creationId xmlns:a16="http://schemas.microsoft.com/office/drawing/2014/main" id="{D02F004C-F75F-478F-A6F1-504453D6EAB6}"/>
              </a:ext>
            </a:extLst>
          </p:cNvPr>
          <p:cNvCxnSpPr>
            <a:stCxn id="37" idx="6"/>
            <a:endCxn id="35" idx="3"/>
          </p:cNvCxnSpPr>
          <p:nvPr/>
        </p:nvCxnSpPr>
        <p:spPr>
          <a:xfrm>
            <a:off x="4562374" y="5319738"/>
            <a:ext cx="263092" cy="4755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111">
            <a:extLst>
              <a:ext uri="{FF2B5EF4-FFF2-40B4-BE49-F238E27FC236}">
                <a16:creationId xmlns:a16="http://schemas.microsoft.com/office/drawing/2014/main" id="{3E57A553-A063-45ED-907A-6BA08E801A52}"/>
              </a:ext>
            </a:extLst>
          </p:cNvPr>
          <p:cNvCxnSpPr>
            <a:stCxn id="36" idx="1"/>
            <a:endCxn id="37" idx="6"/>
          </p:cNvCxnSpPr>
          <p:nvPr/>
        </p:nvCxnSpPr>
        <p:spPr>
          <a:xfrm flipH="1" flipV="1">
            <a:off x="4562374" y="5319738"/>
            <a:ext cx="263092" cy="17509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105">
            <a:extLst>
              <a:ext uri="{FF2B5EF4-FFF2-40B4-BE49-F238E27FC236}">
                <a16:creationId xmlns:a16="http://schemas.microsoft.com/office/drawing/2014/main" id="{AF309544-D3EE-4DA3-9965-1F0F259A4820}"/>
              </a:ext>
            </a:extLst>
          </p:cNvPr>
          <p:cNvSpPr/>
          <p:nvPr/>
        </p:nvSpPr>
        <p:spPr>
          <a:xfrm rot="10800000" flipH="1" flipV="1">
            <a:off x="4427862" y="5494832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2" name="Straight Connector 106">
            <a:extLst>
              <a:ext uri="{FF2B5EF4-FFF2-40B4-BE49-F238E27FC236}">
                <a16:creationId xmlns:a16="http://schemas.microsoft.com/office/drawing/2014/main" id="{1A6BFC66-A2EB-4147-8BE5-978AC5315AB3}"/>
              </a:ext>
            </a:extLst>
          </p:cNvPr>
          <p:cNvCxnSpPr>
            <a:stCxn id="36" idx="1"/>
            <a:endCxn id="41" idx="6"/>
          </p:cNvCxnSpPr>
          <p:nvPr/>
        </p:nvCxnSpPr>
        <p:spPr>
          <a:xfrm flipH="1">
            <a:off x="4562374" y="5494832"/>
            <a:ext cx="263092" cy="67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119">
            <a:extLst>
              <a:ext uri="{FF2B5EF4-FFF2-40B4-BE49-F238E27FC236}">
                <a16:creationId xmlns:a16="http://schemas.microsoft.com/office/drawing/2014/main" id="{54999675-4BEA-4B43-8FC5-7DF05A90AE88}"/>
              </a:ext>
            </a:extLst>
          </p:cNvPr>
          <p:cNvSpPr/>
          <p:nvPr/>
        </p:nvSpPr>
        <p:spPr>
          <a:xfrm rot="10800000" flipH="1" flipV="1">
            <a:off x="4805766" y="3398986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Oval 120">
            <a:extLst>
              <a:ext uri="{FF2B5EF4-FFF2-40B4-BE49-F238E27FC236}">
                <a16:creationId xmlns:a16="http://schemas.microsoft.com/office/drawing/2014/main" id="{EF7BD235-9868-45F5-83BC-DFA3C11FBFD7}"/>
              </a:ext>
            </a:extLst>
          </p:cNvPr>
          <p:cNvSpPr/>
          <p:nvPr/>
        </p:nvSpPr>
        <p:spPr>
          <a:xfrm rot="10800000" flipH="1" flipV="1">
            <a:off x="4427861" y="3570260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5" name="Straight Connector 121">
            <a:extLst>
              <a:ext uri="{FF2B5EF4-FFF2-40B4-BE49-F238E27FC236}">
                <a16:creationId xmlns:a16="http://schemas.microsoft.com/office/drawing/2014/main" id="{87D7DCFA-30A4-49F9-A618-2145433ABBA5}"/>
              </a:ext>
            </a:extLst>
          </p:cNvPr>
          <p:cNvCxnSpPr>
            <a:stCxn id="44" idx="6"/>
            <a:endCxn id="43" idx="2"/>
          </p:cNvCxnSpPr>
          <p:nvPr/>
        </p:nvCxnSpPr>
        <p:spPr>
          <a:xfrm flipV="1">
            <a:off x="4562373" y="3466242"/>
            <a:ext cx="243393" cy="171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122">
            <a:extLst>
              <a:ext uri="{FF2B5EF4-FFF2-40B4-BE49-F238E27FC236}">
                <a16:creationId xmlns:a16="http://schemas.microsoft.com/office/drawing/2014/main" id="{EC0606E0-E874-4C84-AB60-18FFB9AD2A54}"/>
              </a:ext>
            </a:extLst>
          </p:cNvPr>
          <p:cNvSpPr/>
          <p:nvPr/>
        </p:nvSpPr>
        <p:spPr>
          <a:xfrm rot="10800000" flipH="1" flipV="1">
            <a:off x="4427861" y="3353712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7" name="Straight Connector 123">
            <a:extLst>
              <a:ext uri="{FF2B5EF4-FFF2-40B4-BE49-F238E27FC236}">
                <a16:creationId xmlns:a16="http://schemas.microsoft.com/office/drawing/2014/main" id="{711C2C82-B6E8-452D-B62D-1B5E3E16A9E0}"/>
              </a:ext>
            </a:extLst>
          </p:cNvPr>
          <p:cNvCxnSpPr>
            <a:stCxn id="46" idx="6"/>
            <a:endCxn id="43" idx="2"/>
          </p:cNvCxnSpPr>
          <p:nvPr/>
        </p:nvCxnSpPr>
        <p:spPr>
          <a:xfrm>
            <a:off x="4562373" y="3420968"/>
            <a:ext cx="243393" cy="45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124">
            <a:extLst>
              <a:ext uri="{FF2B5EF4-FFF2-40B4-BE49-F238E27FC236}">
                <a16:creationId xmlns:a16="http://schemas.microsoft.com/office/drawing/2014/main" id="{FE0E052C-7775-4C01-BD2A-72F5F322E719}"/>
              </a:ext>
            </a:extLst>
          </p:cNvPr>
          <p:cNvSpPr txBox="1"/>
          <p:nvPr/>
        </p:nvSpPr>
        <p:spPr>
          <a:xfrm rot="10800000" flipH="1" flipV="1">
            <a:off x="7131637" y="2438066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clock</a:t>
            </a:r>
          </a:p>
        </p:txBody>
      </p:sp>
      <p:sp>
        <p:nvSpPr>
          <p:cNvPr id="49" name="TextBox 128">
            <a:extLst>
              <a:ext uri="{FF2B5EF4-FFF2-40B4-BE49-F238E27FC236}">
                <a16:creationId xmlns:a16="http://schemas.microsoft.com/office/drawing/2014/main" id="{53FFA725-79EE-4303-A5CF-F6C0375EB775}"/>
              </a:ext>
            </a:extLst>
          </p:cNvPr>
          <p:cNvSpPr txBox="1"/>
          <p:nvPr/>
        </p:nvSpPr>
        <p:spPr>
          <a:xfrm rot="16200000" flipH="1">
            <a:off x="3384934" y="3171222"/>
            <a:ext cx="1199559" cy="5447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Server</a:t>
            </a:r>
            <a:r>
              <a:rPr lang="en-US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 0</a:t>
            </a:r>
          </a:p>
        </p:txBody>
      </p:sp>
      <p:sp>
        <p:nvSpPr>
          <p:cNvPr id="50" name="TextBox 137">
            <a:extLst>
              <a:ext uri="{FF2B5EF4-FFF2-40B4-BE49-F238E27FC236}">
                <a16:creationId xmlns:a16="http://schemas.microsoft.com/office/drawing/2014/main" id="{80A38985-2053-4E45-9092-417A81AF7F96}"/>
              </a:ext>
            </a:extLst>
          </p:cNvPr>
          <p:cNvSpPr txBox="1"/>
          <p:nvPr/>
        </p:nvSpPr>
        <p:spPr>
          <a:xfrm rot="16200000" flipH="1">
            <a:off x="3382529" y="5083133"/>
            <a:ext cx="1204369" cy="5447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Server</a:t>
            </a:r>
            <a:r>
              <a:rPr lang="en-US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 n</a:t>
            </a:r>
          </a:p>
        </p:txBody>
      </p:sp>
      <p:cxnSp>
        <p:nvCxnSpPr>
          <p:cNvPr id="51" name="Straight Connector 135">
            <a:extLst>
              <a:ext uri="{FF2B5EF4-FFF2-40B4-BE49-F238E27FC236}">
                <a16:creationId xmlns:a16="http://schemas.microsoft.com/office/drawing/2014/main" id="{CA7F3FC9-0AFA-4146-AF5C-7189C394EE5A}"/>
              </a:ext>
            </a:extLst>
          </p:cNvPr>
          <p:cNvCxnSpPr/>
          <p:nvPr/>
        </p:nvCxnSpPr>
        <p:spPr>
          <a:xfrm>
            <a:off x="4229312" y="2801510"/>
            <a:ext cx="0" cy="3321281"/>
          </a:xfrm>
          <a:prstGeom prst="line">
            <a:avLst/>
          </a:prstGeom>
          <a:ln w="508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125">
            <a:extLst>
              <a:ext uri="{FF2B5EF4-FFF2-40B4-BE49-F238E27FC236}">
                <a16:creationId xmlns:a16="http://schemas.microsoft.com/office/drawing/2014/main" id="{FBCE9513-10E9-43D1-9977-81964295E30B}"/>
              </a:ext>
            </a:extLst>
          </p:cNvPr>
          <p:cNvSpPr/>
          <p:nvPr/>
        </p:nvSpPr>
        <p:spPr>
          <a:xfrm rot="10800000" flipH="1" flipV="1">
            <a:off x="4805766" y="2954435"/>
            <a:ext cx="134512" cy="134512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3" name="Oval 133">
            <a:extLst>
              <a:ext uri="{FF2B5EF4-FFF2-40B4-BE49-F238E27FC236}">
                <a16:creationId xmlns:a16="http://schemas.microsoft.com/office/drawing/2014/main" id="{7250E4A7-071D-4512-BBD7-ADAAA1233A67}"/>
              </a:ext>
            </a:extLst>
          </p:cNvPr>
          <p:cNvSpPr/>
          <p:nvPr/>
        </p:nvSpPr>
        <p:spPr>
          <a:xfrm rot="10800000" flipH="1" flipV="1">
            <a:off x="4427861" y="3125709"/>
            <a:ext cx="134512" cy="13451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54" name="Straight Connector 136">
            <a:extLst>
              <a:ext uri="{FF2B5EF4-FFF2-40B4-BE49-F238E27FC236}">
                <a16:creationId xmlns:a16="http://schemas.microsoft.com/office/drawing/2014/main" id="{CFD550FB-83AB-4905-858F-B06F47CCA713}"/>
              </a:ext>
            </a:extLst>
          </p:cNvPr>
          <p:cNvCxnSpPr>
            <a:stCxn id="53" idx="6"/>
            <a:endCxn id="52" idx="2"/>
          </p:cNvCxnSpPr>
          <p:nvPr/>
        </p:nvCxnSpPr>
        <p:spPr>
          <a:xfrm flipV="1">
            <a:off x="4562373" y="3021691"/>
            <a:ext cx="243393" cy="171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139">
            <a:extLst>
              <a:ext uri="{FF2B5EF4-FFF2-40B4-BE49-F238E27FC236}">
                <a16:creationId xmlns:a16="http://schemas.microsoft.com/office/drawing/2014/main" id="{BE83EFFD-392C-48BA-AC65-FA256F556A22}"/>
              </a:ext>
            </a:extLst>
          </p:cNvPr>
          <p:cNvSpPr/>
          <p:nvPr/>
        </p:nvSpPr>
        <p:spPr>
          <a:xfrm rot="10800000" flipH="1" flipV="1">
            <a:off x="4427861" y="2909161"/>
            <a:ext cx="134512" cy="13451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56" name="Straight Connector 140">
            <a:extLst>
              <a:ext uri="{FF2B5EF4-FFF2-40B4-BE49-F238E27FC236}">
                <a16:creationId xmlns:a16="http://schemas.microsoft.com/office/drawing/2014/main" id="{1E3BEC3B-4805-40F3-8FB1-E05876A31876}"/>
              </a:ext>
            </a:extLst>
          </p:cNvPr>
          <p:cNvCxnSpPr>
            <a:stCxn id="55" idx="6"/>
            <a:endCxn id="52" idx="2"/>
          </p:cNvCxnSpPr>
          <p:nvPr/>
        </p:nvCxnSpPr>
        <p:spPr>
          <a:xfrm>
            <a:off x="4562373" y="2976417"/>
            <a:ext cx="243393" cy="45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150">
            <a:extLst>
              <a:ext uri="{FF2B5EF4-FFF2-40B4-BE49-F238E27FC236}">
                <a16:creationId xmlns:a16="http://schemas.microsoft.com/office/drawing/2014/main" id="{F26EED2C-433C-41FF-88D5-0775A6B1D390}"/>
              </a:ext>
            </a:extLst>
          </p:cNvPr>
          <p:cNvSpPr/>
          <p:nvPr/>
        </p:nvSpPr>
        <p:spPr>
          <a:xfrm rot="10800000" flipH="1" flipV="1">
            <a:off x="4805767" y="3795481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8" name="Oval 151">
            <a:extLst>
              <a:ext uri="{FF2B5EF4-FFF2-40B4-BE49-F238E27FC236}">
                <a16:creationId xmlns:a16="http://schemas.microsoft.com/office/drawing/2014/main" id="{7CB86A1F-7913-4F6B-AE59-0CD22CE86DA1}"/>
              </a:ext>
            </a:extLst>
          </p:cNvPr>
          <p:cNvSpPr/>
          <p:nvPr/>
        </p:nvSpPr>
        <p:spPr>
          <a:xfrm rot="10800000" flipH="1" flipV="1">
            <a:off x="4805767" y="4018132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9" name="Oval 152">
            <a:extLst>
              <a:ext uri="{FF2B5EF4-FFF2-40B4-BE49-F238E27FC236}">
                <a16:creationId xmlns:a16="http://schemas.microsoft.com/office/drawing/2014/main" id="{90A59D34-BA9A-4131-B70D-8A44D9B649D0}"/>
              </a:ext>
            </a:extLst>
          </p:cNvPr>
          <p:cNvSpPr/>
          <p:nvPr/>
        </p:nvSpPr>
        <p:spPr>
          <a:xfrm rot="10800000" flipH="1" flipV="1">
            <a:off x="4427862" y="3795481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60" name="Straight Connector 153">
            <a:extLst>
              <a:ext uri="{FF2B5EF4-FFF2-40B4-BE49-F238E27FC236}">
                <a16:creationId xmlns:a16="http://schemas.microsoft.com/office/drawing/2014/main" id="{6296C8F1-E5AA-4499-BF24-83CF31157E43}"/>
              </a:ext>
            </a:extLst>
          </p:cNvPr>
          <p:cNvCxnSpPr>
            <a:stCxn id="59" idx="6"/>
            <a:endCxn id="57" idx="3"/>
          </p:cNvCxnSpPr>
          <p:nvPr/>
        </p:nvCxnSpPr>
        <p:spPr>
          <a:xfrm>
            <a:off x="4562374" y="3862737"/>
            <a:ext cx="263092" cy="4755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154">
            <a:extLst>
              <a:ext uri="{FF2B5EF4-FFF2-40B4-BE49-F238E27FC236}">
                <a16:creationId xmlns:a16="http://schemas.microsoft.com/office/drawing/2014/main" id="{C340B0F3-2427-4884-8885-8764FAA36902}"/>
              </a:ext>
            </a:extLst>
          </p:cNvPr>
          <p:cNvCxnSpPr>
            <a:stCxn id="58" idx="1"/>
            <a:endCxn id="59" idx="6"/>
          </p:cNvCxnSpPr>
          <p:nvPr/>
        </p:nvCxnSpPr>
        <p:spPr>
          <a:xfrm flipH="1" flipV="1">
            <a:off x="4562374" y="3862737"/>
            <a:ext cx="263092" cy="17509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148">
            <a:extLst>
              <a:ext uri="{FF2B5EF4-FFF2-40B4-BE49-F238E27FC236}">
                <a16:creationId xmlns:a16="http://schemas.microsoft.com/office/drawing/2014/main" id="{9C2D4439-6B35-42F9-999A-1CC9CD885F33}"/>
              </a:ext>
            </a:extLst>
          </p:cNvPr>
          <p:cNvSpPr/>
          <p:nvPr/>
        </p:nvSpPr>
        <p:spPr>
          <a:xfrm rot="10800000" flipH="1" flipV="1">
            <a:off x="4427862" y="4037831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63" name="Straight Connector 149">
            <a:extLst>
              <a:ext uri="{FF2B5EF4-FFF2-40B4-BE49-F238E27FC236}">
                <a16:creationId xmlns:a16="http://schemas.microsoft.com/office/drawing/2014/main" id="{A0F6565D-3D40-466D-9AE7-6526C711DB24}"/>
              </a:ext>
            </a:extLst>
          </p:cNvPr>
          <p:cNvCxnSpPr>
            <a:stCxn id="58" idx="1"/>
            <a:endCxn id="62" idx="6"/>
          </p:cNvCxnSpPr>
          <p:nvPr/>
        </p:nvCxnSpPr>
        <p:spPr>
          <a:xfrm flipH="1">
            <a:off x="4562374" y="4037831"/>
            <a:ext cx="263092" cy="67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val 159">
            <a:extLst>
              <a:ext uri="{FF2B5EF4-FFF2-40B4-BE49-F238E27FC236}">
                <a16:creationId xmlns:a16="http://schemas.microsoft.com/office/drawing/2014/main" id="{5EE2F1F2-71BD-4552-AEB3-4E686AD99C4E}"/>
              </a:ext>
            </a:extLst>
          </p:cNvPr>
          <p:cNvSpPr/>
          <p:nvPr/>
        </p:nvSpPr>
        <p:spPr>
          <a:xfrm rot="10800000" flipH="1" flipV="1">
            <a:off x="4805767" y="4785640"/>
            <a:ext cx="134512" cy="134512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5" name="Oval 160">
            <a:extLst>
              <a:ext uri="{FF2B5EF4-FFF2-40B4-BE49-F238E27FC236}">
                <a16:creationId xmlns:a16="http://schemas.microsoft.com/office/drawing/2014/main" id="{F3657348-4CE4-4BA0-971D-76FC3EF353E4}"/>
              </a:ext>
            </a:extLst>
          </p:cNvPr>
          <p:cNvSpPr/>
          <p:nvPr/>
        </p:nvSpPr>
        <p:spPr>
          <a:xfrm rot="10800000" flipH="1" flipV="1">
            <a:off x="4805767" y="5008291"/>
            <a:ext cx="134512" cy="134512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6" name="Oval 161">
            <a:extLst>
              <a:ext uri="{FF2B5EF4-FFF2-40B4-BE49-F238E27FC236}">
                <a16:creationId xmlns:a16="http://schemas.microsoft.com/office/drawing/2014/main" id="{3047B830-AE89-4006-83B3-F5CD595A484F}"/>
              </a:ext>
            </a:extLst>
          </p:cNvPr>
          <p:cNvSpPr/>
          <p:nvPr/>
        </p:nvSpPr>
        <p:spPr>
          <a:xfrm rot="10800000" flipH="1" flipV="1">
            <a:off x="4427862" y="4785640"/>
            <a:ext cx="134512" cy="13451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67" name="Straight Connector 162">
            <a:extLst>
              <a:ext uri="{FF2B5EF4-FFF2-40B4-BE49-F238E27FC236}">
                <a16:creationId xmlns:a16="http://schemas.microsoft.com/office/drawing/2014/main" id="{FD7443A0-6F69-4C6A-8A28-23DF0BF96E8A}"/>
              </a:ext>
            </a:extLst>
          </p:cNvPr>
          <p:cNvCxnSpPr>
            <a:stCxn id="66" idx="6"/>
            <a:endCxn id="64" idx="3"/>
          </p:cNvCxnSpPr>
          <p:nvPr/>
        </p:nvCxnSpPr>
        <p:spPr>
          <a:xfrm>
            <a:off x="4562374" y="4852896"/>
            <a:ext cx="263092" cy="4755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163">
            <a:extLst>
              <a:ext uri="{FF2B5EF4-FFF2-40B4-BE49-F238E27FC236}">
                <a16:creationId xmlns:a16="http://schemas.microsoft.com/office/drawing/2014/main" id="{817C157D-14CB-4564-BB3F-79E8A7F22B94}"/>
              </a:ext>
            </a:extLst>
          </p:cNvPr>
          <p:cNvCxnSpPr>
            <a:stCxn id="65" idx="1"/>
            <a:endCxn id="66" idx="6"/>
          </p:cNvCxnSpPr>
          <p:nvPr/>
        </p:nvCxnSpPr>
        <p:spPr>
          <a:xfrm flipH="1" flipV="1">
            <a:off x="4562374" y="4852896"/>
            <a:ext cx="263092" cy="17509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Oval 157">
            <a:extLst>
              <a:ext uri="{FF2B5EF4-FFF2-40B4-BE49-F238E27FC236}">
                <a16:creationId xmlns:a16="http://schemas.microsoft.com/office/drawing/2014/main" id="{AA437A65-3823-4D9A-A9A4-92F28424A67A}"/>
              </a:ext>
            </a:extLst>
          </p:cNvPr>
          <p:cNvSpPr/>
          <p:nvPr/>
        </p:nvSpPr>
        <p:spPr>
          <a:xfrm rot="10800000" flipH="1" flipV="1">
            <a:off x="4427862" y="5027990"/>
            <a:ext cx="134512" cy="13451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70" name="Straight Connector 158">
            <a:extLst>
              <a:ext uri="{FF2B5EF4-FFF2-40B4-BE49-F238E27FC236}">
                <a16:creationId xmlns:a16="http://schemas.microsoft.com/office/drawing/2014/main" id="{A1A81371-91BC-4A96-8B9B-D4DEBAFDD857}"/>
              </a:ext>
            </a:extLst>
          </p:cNvPr>
          <p:cNvCxnSpPr>
            <a:stCxn id="65" idx="1"/>
            <a:endCxn id="69" idx="6"/>
          </p:cNvCxnSpPr>
          <p:nvPr/>
        </p:nvCxnSpPr>
        <p:spPr>
          <a:xfrm flipH="1">
            <a:off x="4562374" y="5027990"/>
            <a:ext cx="263092" cy="67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164">
            <a:extLst>
              <a:ext uri="{FF2B5EF4-FFF2-40B4-BE49-F238E27FC236}">
                <a16:creationId xmlns:a16="http://schemas.microsoft.com/office/drawing/2014/main" id="{91A61709-3899-4F34-8C84-F5367DB13368}"/>
              </a:ext>
            </a:extLst>
          </p:cNvPr>
          <p:cNvSpPr/>
          <p:nvPr/>
        </p:nvSpPr>
        <p:spPr>
          <a:xfrm rot="10800000" flipH="1" flipV="1">
            <a:off x="4805767" y="5713796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2" name="Oval 165">
            <a:extLst>
              <a:ext uri="{FF2B5EF4-FFF2-40B4-BE49-F238E27FC236}">
                <a16:creationId xmlns:a16="http://schemas.microsoft.com/office/drawing/2014/main" id="{DDBDB5CF-317A-45F1-A9E6-8A0D38AB0D88}"/>
              </a:ext>
            </a:extLst>
          </p:cNvPr>
          <p:cNvSpPr/>
          <p:nvPr/>
        </p:nvSpPr>
        <p:spPr>
          <a:xfrm rot="10800000" flipH="1" flipV="1">
            <a:off x="4427862" y="5877349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73" name="Straight Connector 166">
            <a:extLst>
              <a:ext uri="{FF2B5EF4-FFF2-40B4-BE49-F238E27FC236}">
                <a16:creationId xmlns:a16="http://schemas.microsoft.com/office/drawing/2014/main" id="{E488B4E5-CF92-40AD-94AD-1D50309DEB96}"/>
              </a:ext>
            </a:extLst>
          </p:cNvPr>
          <p:cNvCxnSpPr>
            <a:stCxn id="72" idx="6"/>
            <a:endCxn id="71" idx="2"/>
          </p:cNvCxnSpPr>
          <p:nvPr/>
        </p:nvCxnSpPr>
        <p:spPr>
          <a:xfrm flipV="1">
            <a:off x="4562374" y="5781052"/>
            <a:ext cx="243393" cy="16355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168">
            <a:extLst>
              <a:ext uri="{FF2B5EF4-FFF2-40B4-BE49-F238E27FC236}">
                <a16:creationId xmlns:a16="http://schemas.microsoft.com/office/drawing/2014/main" id="{3461AB4E-026B-4FC2-A680-B8A0CB4E8F0C}"/>
              </a:ext>
            </a:extLst>
          </p:cNvPr>
          <p:cNvCxnSpPr>
            <a:stCxn id="41" idx="5"/>
            <a:endCxn id="71" idx="2"/>
          </p:cNvCxnSpPr>
          <p:nvPr/>
        </p:nvCxnSpPr>
        <p:spPr>
          <a:xfrm>
            <a:off x="4542675" y="5609645"/>
            <a:ext cx="263092" cy="17140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182">
            <a:extLst>
              <a:ext uri="{FF2B5EF4-FFF2-40B4-BE49-F238E27FC236}">
                <a16:creationId xmlns:a16="http://schemas.microsoft.com/office/drawing/2014/main" id="{90B41B9C-05BE-411E-BA49-319F2A139C4E}"/>
              </a:ext>
            </a:extLst>
          </p:cNvPr>
          <p:cNvCxnSpPr/>
          <p:nvPr/>
        </p:nvCxnSpPr>
        <p:spPr>
          <a:xfrm>
            <a:off x="5124606" y="2805680"/>
            <a:ext cx="0" cy="3321281"/>
          </a:xfrm>
          <a:prstGeom prst="line">
            <a:avLst/>
          </a:prstGeom>
          <a:ln w="508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2">
            <a:extLst>
              <a:ext uri="{FF2B5EF4-FFF2-40B4-BE49-F238E27FC236}">
                <a16:creationId xmlns:a16="http://schemas.microsoft.com/office/drawing/2014/main" id="{16569754-5ECC-47A2-AF34-D07E041F6DA7}"/>
              </a:ext>
            </a:extLst>
          </p:cNvPr>
          <p:cNvSpPr/>
          <p:nvPr/>
        </p:nvSpPr>
        <p:spPr bwMode="auto">
          <a:xfrm>
            <a:off x="4289370" y="2866202"/>
            <a:ext cx="779590" cy="439952"/>
          </a:xfrm>
          <a:prstGeom prst="rect">
            <a:avLst/>
          </a:prstGeom>
          <a:noFill/>
          <a:ln w="31750">
            <a:solidFill>
              <a:schemeClr val="tx1">
                <a:lumMod val="50000"/>
              </a:schemeClr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77" name="Rectangle 66">
            <a:extLst>
              <a:ext uri="{FF2B5EF4-FFF2-40B4-BE49-F238E27FC236}">
                <a16:creationId xmlns:a16="http://schemas.microsoft.com/office/drawing/2014/main" id="{E6751A65-4E47-45C6-9F9C-E15AD80E1582}"/>
              </a:ext>
            </a:extLst>
          </p:cNvPr>
          <p:cNvSpPr/>
          <p:nvPr/>
        </p:nvSpPr>
        <p:spPr bwMode="auto">
          <a:xfrm>
            <a:off x="4278821" y="4757799"/>
            <a:ext cx="779590" cy="439952"/>
          </a:xfrm>
          <a:prstGeom prst="rect">
            <a:avLst/>
          </a:prstGeom>
          <a:noFill/>
          <a:ln w="31750">
            <a:solidFill>
              <a:schemeClr val="tx1">
                <a:lumMod val="50000"/>
              </a:schemeClr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78" name="Straight Connector 71">
            <a:extLst>
              <a:ext uri="{FF2B5EF4-FFF2-40B4-BE49-F238E27FC236}">
                <a16:creationId xmlns:a16="http://schemas.microsoft.com/office/drawing/2014/main" id="{81ED4E47-064F-4F9D-AA77-FFB4505F15F9}"/>
              </a:ext>
            </a:extLst>
          </p:cNvPr>
          <p:cNvCxnSpPr>
            <a:stCxn id="46" idx="6"/>
            <a:endCxn id="93" idx="2"/>
          </p:cNvCxnSpPr>
          <p:nvPr/>
        </p:nvCxnSpPr>
        <p:spPr>
          <a:xfrm>
            <a:off x="4562373" y="3420968"/>
            <a:ext cx="237096" cy="23763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Oval 75">
            <a:extLst>
              <a:ext uri="{FF2B5EF4-FFF2-40B4-BE49-F238E27FC236}">
                <a16:creationId xmlns:a16="http://schemas.microsoft.com/office/drawing/2014/main" id="{1356012B-8C6B-45DE-B6F4-8F82C1119FFF}"/>
              </a:ext>
            </a:extLst>
          </p:cNvPr>
          <p:cNvSpPr/>
          <p:nvPr/>
        </p:nvSpPr>
        <p:spPr>
          <a:xfrm rot="10800000" flipH="1" flipV="1">
            <a:off x="4799469" y="3591350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4" name="Rectangle 70">
            <a:extLst>
              <a:ext uri="{FF2B5EF4-FFF2-40B4-BE49-F238E27FC236}">
                <a16:creationId xmlns:a16="http://schemas.microsoft.com/office/drawing/2014/main" id="{DD19DD3B-E161-425D-B5C2-C5DBBBD51DDC}"/>
              </a:ext>
            </a:extLst>
          </p:cNvPr>
          <p:cNvSpPr/>
          <p:nvPr/>
        </p:nvSpPr>
        <p:spPr>
          <a:xfrm>
            <a:off x="4494412" y="6301271"/>
            <a:ext cx="564008" cy="20892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5" name="TextBox 72">
            <a:extLst>
              <a:ext uri="{FF2B5EF4-FFF2-40B4-BE49-F238E27FC236}">
                <a16:creationId xmlns:a16="http://schemas.microsoft.com/office/drawing/2014/main" id="{D007F612-6C9F-4328-952A-A491AFEDB186}"/>
              </a:ext>
            </a:extLst>
          </p:cNvPr>
          <p:cNvSpPr txBox="1"/>
          <p:nvPr/>
        </p:nvSpPr>
        <p:spPr>
          <a:xfrm>
            <a:off x="5074846" y="6221069"/>
            <a:ext cx="1666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Completed Task</a:t>
            </a:r>
          </a:p>
        </p:txBody>
      </p:sp>
      <p:sp>
        <p:nvSpPr>
          <p:cNvPr id="96" name="Rectangle 73">
            <a:extLst>
              <a:ext uri="{FF2B5EF4-FFF2-40B4-BE49-F238E27FC236}">
                <a16:creationId xmlns:a16="http://schemas.microsoft.com/office/drawing/2014/main" id="{5D978C56-9E4B-4ED5-89AA-70B1CCA70219}"/>
              </a:ext>
            </a:extLst>
          </p:cNvPr>
          <p:cNvSpPr/>
          <p:nvPr/>
        </p:nvSpPr>
        <p:spPr>
          <a:xfrm>
            <a:off x="6885710" y="6301271"/>
            <a:ext cx="564008" cy="20892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7" name="TextBox 74">
            <a:extLst>
              <a:ext uri="{FF2B5EF4-FFF2-40B4-BE49-F238E27FC236}">
                <a16:creationId xmlns:a16="http://schemas.microsoft.com/office/drawing/2014/main" id="{C655CF5D-F882-438D-86A9-246A846B887E}"/>
              </a:ext>
            </a:extLst>
          </p:cNvPr>
          <p:cNvSpPr txBox="1"/>
          <p:nvPr/>
        </p:nvSpPr>
        <p:spPr>
          <a:xfrm>
            <a:off x="7449717" y="6221069"/>
            <a:ext cx="1423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Ongoing </a:t>
            </a:r>
            <a:r>
              <a:rPr lang="en-US" altLang="zh-CN" dirty="0"/>
              <a:t>Task</a:t>
            </a:r>
            <a:endParaRPr lang="en-US" dirty="0"/>
          </a:p>
        </p:txBody>
      </p:sp>
      <p:sp>
        <p:nvSpPr>
          <p:cNvPr id="98" name="Rectangle 76">
            <a:extLst>
              <a:ext uri="{FF2B5EF4-FFF2-40B4-BE49-F238E27FC236}">
                <a16:creationId xmlns:a16="http://schemas.microsoft.com/office/drawing/2014/main" id="{B98E1E46-5B46-48A2-B5F2-9302614AAD4A}"/>
              </a:ext>
            </a:extLst>
          </p:cNvPr>
          <p:cNvSpPr/>
          <p:nvPr/>
        </p:nvSpPr>
        <p:spPr>
          <a:xfrm>
            <a:off x="2462675" y="6301271"/>
            <a:ext cx="564008" cy="2089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9" name="TextBox 77">
            <a:extLst>
              <a:ext uri="{FF2B5EF4-FFF2-40B4-BE49-F238E27FC236}">
                <a16:creationId xmlns:a16="http://schemas.microsoft.com/office/drawing/2014/main" id="{A538E4C3-5135-4FAB-B8D0-24DFB208154D}"/>
              </a:ext>
            </a:extLst>
          </p:cNvPr>
          <p:cNvSpPr txBox="1"/>
          <p:nvPr/>
        </p:nvSpPr>
        <p:spPr>
          <a:xfrm>
            <a:off x="3043109" y="6221069"/>
            <a:ext cx="1338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Visible</a:t>
            </a:r>
            <a:r>
              <a:rPr lang="en-US" dirty="0"/>
              <a:t> </a:t>
            </a:r>
            <a:r>
              <a:rPr lang="en-US" altLang="zh-CN" dirty="0"/>
              <a:t>Task</a:t>
            </a:r>
            <a:endParaRPr lang="en-US" dirty="0"/>
          </a:p>
        </p:txBody>
      </p:sp>
      <p:sp>
        <p:nvSpPr>
          <p:cNvPr id="100" name="Rounded Rectangular Callout 91">
            <a:extLst>
              <a:ext uri="{FF2B5EF4-FFF2-40B4-BE49-F238E27FC236}">
                <a16:creationId xmlns:a16="http://schemas.microsoft.com/office/drawing/2014/main" id="{21D214D5-AA2B-470F-BA00-56DBDDA3D229}"/>
              </a:ext>
            </a:extLst>
          </p:cNvPr>
          <p:cNvSpPr/>
          <p:nvPr/>
        </p:nvSpPr>
        <p:spPr bwMode="auto">
          <a:xfrm flipH="1">
            <a:off x="1340877" y="4012043"/>
            <a:ext cx="2292143" cy="720848"/>
          </a:xfrm>
          <a:prstGeom prst="wedgeRoundRectCallout">
            <a:avLst>
              <a:gd name="adj1" fmla="val -81973"/>
              <a:gd name="adj2" fmla="val 69558"/>
              <a:gd name="adj3" fmla="val 16667"/>
            </a:avLst>
          </a:prstGeom>
          <a:noFill/>
          <a:ln w="22225"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rPr>
              <a:t>Updates guaranteed visible to all servers</a:t>
            </a:r>
          </a:p>
        </p:txBody>
      </p:sp>
      <p:sp>
        <p:nvSpPr>
          <p:cNvPr id="101" name="Rounded Rectangular Callout 69">
            <a:extLst>
              <a:ext uri="{FF2B5EF4-FFF2-40B4-BE49-F238E27FC236}">
                <a16:creationId xmlns:a16="http://schemas.microsoft.com/office/drawing/2014/main" id="{D9568518-277F-4D73-A230-AB338EBF15FD}"/>
              </a:ext>
            </a:extLst>
          </p:cNvPr>
          <p:cNvSpPr/>
          <p:nvPr/>
        </p:nvSpPr>
        <p:spPr bwMode="auto">
          <a:xfrm>
            <a:off x="5994147" y="3401256"/>
            <a:ext cx="2361414" cy="741844"/>
          </a:xfrm>
          <a:prstGeom prst="wedgeRoundRectCallout">
            <a:avLst>
              <a:gd name="adj1" fmla="val -90498"/>
              <a:gd name="adj2" fmla="val -59835"/>
              <a:gd name="adj3" fmla="val 16667"/>
            </a:avLst>
          </a:prstGeom>
          <a:noFill/>
          <a:ln w="22225"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rPr>
              <a:t>Working set of current mini-batch</a:t>
            </a:r>
          </a:p>
        </p:txBody>
      </p:sp>
      <p:sp>
        <p:nvSpPr>
          <p:cNvPr id="102" name="TextBox 97">
            <a:extLst>
              <a:ext uri="{FF2B5EF4-FFF2-40B4-BE49-F238E27FC236}">
                <a16:creationId xmlns:a16="http://schemas.microsoft.com/office/drawing/2014/main" id="{3F6F56D5-C8BC-49FA-BC22-6804DC1A7F15}"/>
              </a:ext>
            </a:extLst>
          </p:cNvPr>
          <p:cNvSpPr txBox="1"/>
          <p:nvPr/>
        </p:nvSpPr>
        <p:spPr>
          <a:xfrm rot="5400000" flipH="1" flipV="1">
            <a:off x="4277771" y="4232381"/>
            <a:ext cx="4106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…</a:t>
            </a:r>
          </a:p>
        </p:txBody>
      </p:sp>
      <p:cxnSp>
        <p:nvCxnSpPr>
          <p:cNvPr id="103" name="Straight Arrow Connector 98">
            <a:extLst>
              <a:ext uri="{FF2B5EF4-FFF2-40B4-BE49-F238E27FC236}">
                <a16:creationId xmlns:a16="http://schemas.microsoft.com/office/drawing/2014/main" id="{AE8200A1-233C-4742-A658-BF5C9B6FFEC9}"/>
              </a:ext>
            </a:extLst>
          </p:cNvPr>
          <p:cNvCxnSpPr/>
          <p:nvPr/>
        </p:nvCxnSpPr>
        <p:spPr>
          <a:xfrm>
            <a:off x="4257096" y="4690872"/>
            <a:ext cx="2665225" cy="0"/>
          </a:xfrm>
          <a:prstGeom prst="straightConnector1">
            <a:avLst/>
          </a:prstGeom>
          <a:ln w="349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1">
            <a:extLst>
              <a:ext uri="{FF2B5EF4-FFF2-40B4-BE49-F238E27FC236}">
                <a16:creationId xmlns:a16="http://schemas.microsoft.com/office/drawing/2014/main" id="{AF13C341-47C5-4E1B-9438-33F008E13D2C}"/>
              </a:ext>
            </a:extLst>
          </p:cNvPr>
          <p:cNvCxnSpPr/>
          <p:nvPr/>
        </p:nvCxnSpPr>
        <p:spPr>
          <a:xfrm>
            <a:off x="4257096" y="4242816"/>
            <a:ext cx="2665225" cy="0"/>
          </a:xfrm>
          <a:prstGeom prst="straightConnector1">
            <a:avLst/>
          </a:prstGeom>
          <a:ln w="349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4718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C49C44D-B8BC-416F-983F-8EAC92445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Key Design 2: SSP based scheduling</a:t>
            </a:r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F97F0C6-53E1-4ADB-A483-6033EB42A4D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chemeClr val="accent1"/>
                </a:solidFill>
              </a:rPr>
              <a:t>Slack of 1 clock as an example</a:t>
            </a:r>
          </a:p>
          <a:p>
            <a:pPr marL="342900" lvl="1" indent="-342900">
              <a:buFont typeface="Segoe UI" panose="020B0502040204020203" pitchFamily="34" charset="0"/>
              <a:buChar char="⁻"/>
            </a:pPr>
            <a:r>
              <a:rPr lang="en-US" altLang="zh-CN" dirty="0"/>
              <a:t>Slowest server (n) is in clock2</a:t>
            </a:r>
          </a:p>
          <a:p>
            <a:pPr marL="342900" lvl="1" indent="-342900">
              <a:buFont typeface="Segoe UI" panose="020B0502040204020203" pitchFamily="34" charset="0"/>
              <a:buChar char="⁻"/>
            </a:pPr>
            <a:r>
              <a:rPr lang="en-US" altLang="zh-CN" dirty="0"/>
              <a:t>Fastest server (0) finishes clock2</a:t>
            </a:r>
          </a:p>
        </p:txBody>
      </p:sp>
      <p:sp>
        <p:nvSpPr>
          <p:cNvPr id="201" name="Rectangle 188">
            <a:extLst>
              <a:ext uri="{FF2B5EF4-FFF2-40B4-BE49-F238E27FC236}">
                <a16:creationId xmlns:a16="http://schemas.microsoft.com/office/drawing/2014/main" id="{8AC1FA06-F3A1-4E2E-BA83-3D8DFDB6F058}"/>
              </a:ext>
            </a:extLst>
          </p:cNvPr>
          <p:cNvSpPr/>
          <p:nvPr/>
        </p:nvSpPr>
        <p:spPr>
          <a:xfrm rot="10800000" flipH="1" flipV="1">
            <a:off x="5141457" y="5189354"/>
            <a:ext cx="531817" cy="67485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2" name="Rectangle 181">
            <a:extLst>
              <a:ext uri="{FF2B5EF4-FFF2-40B4-BE49-F238E27FC236}">
                <a16:creationId xmlns:a16="http://schemas.microsoft.com/office/drawing/2014/main" id="{10371572-2055-4565-969B-F31FE0D08F5E}"/>
              </a:ext>
            </a:extLst>
          </p:cNvPr>
          <p:cNvSpPr/>
          <p:nvPr/>
        </p:nvSpPr>
        <p:spPr>
          <a:xfrm rot="10800000" flipH="1" flipV="1">
            <a:off x="5149108" y="3300704"/>
            <a:ext cx="881298" cy="47389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3" name="Rectangle 132">
            <a:extLst>
              <a:ext uri="{FF2B5EF4-FFF2-40B4-BE49-F238E27FC236}">
                <a16:creationId xmlns:a16="http://schemas.microsoft.com/office/drawing/2014/main" id="{90AF3EAC-7355-4FF2-973B-83E537758671}"/>
              </a:ext>
            </a:extLst>
          </p:cNvPr>
          <p:cNvSpPr/>
          <p:nvPr/>
        </p:nvSpPr>
        <p:spPr>
          <a:xfrm rot="10800000" flipH="1" flipV="1">
            <a:off x="4248712" y="2817768"/>
            <a:ext cx="881298" cy="5044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04" name="Group 78">
            <a:extLst>
              <a:ext uri="{FF2B5EF4-FFF2-40B4-BE49-F238E27FC236}">
                <a16:creationId xmlns:a16="http://schemas.microsoft.com/office/drawing/2014/main" id="{C92122E4-1A1D-4938-A0AA-734F23211C6D}"/>
              </a:ext>
            </a:extLst>
          </p:cNvPr>
          <p:cNvGrpSpPr/>
          <p:nvPr/>
        </p:nvGrpSpPr>
        <p:grpSpPr>
          <a:xfrm rot="10800000" flipH="1" flipV="1">
            <a:off x="4086031" y="2321641"/>
            <a:ext cx="282450" cy="455409"/>
            <a:chOff x="1027518" y="2134579"/>
            <a:chExt cx="295326" cy="476168"/>
          </a:xfrm>
        </p:grpSpPr>
        <p:sp>
          <p:nvSpPr>
            <p:cNvPr id="205" name="Isosceles Triangle 79">
              <a:extLst>
                <a:ext uri="{FF2B5EF4-FFF2-40B4-BE49-F238E27FC236}">
                  <a16:creationId xmlns:a16="http://schemas.microsoft.com/office/drawing/2014/main" id="{A53A7C81-4ABB-4353-A4FC-8FA335CC4014}"/>
                </a:ext>
              </a:extLst>
            </p:cNvPr>
            <p:cNvSpPr/>
            <p:nvPr/>
          </p:nvSpPr>
          <p:spPr>
            <a:xfrm rot="10800000">
              <a:off x="1081107" y="2448550"/>
              <a:ext cx="188149" cy="162197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b="1"/>
            </a:p>
          </p:txBody>
        </p:sp>
        <p:sp>
          <p:nvSpPr>
            <p:cNvPr id="206" name="TextBox 80">
              <a:extLst>
                <a:ext uri="{FF2B5EF4-FFF2-40B4-BE49-F238E27FC236}">
                  <a16:creationId xmlns:a16="http://schemas.microsoft.com/office/drawing/2014/main" id="{5AB0726B-7616-4DD6-A836-07FEB255F478}"/>
                </a:ext>
              </a:extLst>
            </p:cNvPr>
            <p:cNvSpPr txBox="1"/>
            <p:nvPr/>
          </p:nvSpPr>
          <p:spPr>
            <a:xfrm>
              <a:off x="1027518" y="2134579"/>
              <a:ext cx="295326" cy="3378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500" b="1" dirty="0"/>
                <a:t>0</a:t>
              </a:r>
              <a:endParaRPr lang="en-US" sz="1500" b="1" dirty="0"/>
            </a:p>
          </p:txBody>
        </p:sp>
      </p:grpSp>
      <p:grpSp>
        <p:nvGrpSpPr>
          <p:cNvPr id="207" name="Group 81">
            <a:extLst>
              <a:ext uri="{FF2B5EF4-FFF2-40B4-BE49-F238E27FC236}">
                <a16:creationId xmlns:a16="http://schemas.microsoft.com/office/drawing/2014/main" id="{34C2BE1E-2998-4C65-ADF6-D811A30C40D5}"/>
              </a:ext>
            </a:extLst>
          </p:cNvPr>
          <p:cNvGrpSpPr/>
          <p:nvPr/>
        </p:nvGrpSpPr>
        <p:grpSpPr>
          <a:xfrm rot="10800000" flipH="1" flipV="1">
            <a:off x="4977515" y="2321641"/>
            <a:ext cx="282450" cy="455409"/>
            <a:chOff x="1027518" y="2134579"/>
            <a:chExt cx="295326" cy="476168"/>
          </a:xfrm>
        </p:grpSpPr>
        <p:sp>
          <p:nvSpPr>
            <p:cNvPr id="208" name="Isosceles Triangle 82">
              <a:extLst>
                <a:ext uri="{FF2B5EF4-FFF2-40B4-BE49-F238E27FC236}">
                  <a16:creationId xmlns:a16="http://schemas.microsoft.com/office/drawing/2014/main" id="{CAB8DD5B-6250-40E6-9C8D-1ED1DCF3D0E1}"/>
                </a:ext>
              </a:extLst>
            </p:cNvPr>
            <p:cNvSpPr/>
            <p:nvPr/>
          </p:nvSpPr>
          <p:spPr>
            <a:xfrm rot="10800000">
              <a:off x="1081107" y="2448550"/>
              <a:ext cx="188149" cy="162197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b="1"/>
            </a:p>
          </p:txBody>
        </p:sp>
        <p:sp>
          <p:nvSpPr>
            <p:cNvPr id="209" name="TextBox 83">
              <a:extLst>
                <a:ext uri="{FF2B5EF4-FFF2-40B4-BE49-F238E27FC236}">
                  <a16:creationId xmlns:a16="http://schemas.microsoft.com/office/drawing/2014/main" id="{DAD0B6CE-C5A0-41AA-9673-C07E8F859D12}"/>
                </a:ext>
              </a:extLst>
            </p:cNvPr>
            <p:cNvSpPr txBox="1"/>
            <p:nvPr/>
          </p:nvSpPr>
          <p:spPr>
            <a:xfrm>
              <a:off x="1027518" y="2134579"/>
              <a:ext cx="295326" cy="3378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500" b="1" dirty="0"/>
                <a:t>1</a:t>
              </a:r>
              <a:endParaRPr lang="en-US" sz="1500" b="1" dirty="0"/>
            </a:p>
          </p:txBody>
        </p:sp>
      </p:grpSp>
      <p:grpSp>
        <p:nvGrpSpPr>
          <p:cNvPr id="210" name="Group 84">
            <a:extLst>
              <a:ext uri="{FF2B5EF4-FFF2-40B4-BE49-F238E27FC236}">
                <a16:creationId xmlns:a16="http://schemas.microsoft.com/office/drawing/2014/main" id="{25455B3B-B16C-402A-852C-3B12AFA936FA}"/>
              </a:ext>
            </a:extLst>
          </p:cNvPr>
          <p:cNvGrpSpPr/>
          <p:nvPr/>
        </p:nvGrpSpPr>
        <p:grpSpPr>
          <a:xfrm rot="10800000" flipH="1" flipV="1">
            <a:off x="5878932" y="2321641"/>
            <a:ext cx="282450" cy="455409"/>
            <a:chOff x="1027518" y="2134579"/>
            <a:chExt cx="295326" cy="476168"/>
          </a:xfrm>
        </p:grpSpPr>
        <p:sp>
          <p:nvSpPr>
            <p:cNvPr id="211" name="Isosceles Triangle 85">
              <a:extLst>
                <a:ext uri="{FF2B5EF4-FFF2-40B4-BE49-F238E27FC236}">
                  <a16:creationId xmlns:a16="http://schemas.microsoft.com/office/drawing/2014/main" id="{28ABCEEA-B667-40F0-B0F5-8C8BE8C57225}"/>
                </a:ext>
              </a:extLst>
            </p:cNvPr>
            <p:cNvSpPr/>
            <p:nvPr/>
          </p:nvSpPr>
          <p:spPr>
            <a:xfrm rot="10800000">
              <a:off x="1081107" y="2448550"/>
              <a:ext cx="188149" cy="162197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b="1"/>
            </a:p>
          </p:txBody>
        </p:sp>
        <p:sp>
          <p:nvSpPr>
            <p:cNvPr id="212" name="TextBox 86">
              <a:extLst>
                <a:ext uri="{FF2B5EF4-FFF2-40B4-BE49-F238E27FC236}">
                  <a16:creationId xmlns:a16="http://schemas.microsoft.com/office/drawing/2014/main" id="{04C48D4B-24B2-4C46-9D3F-973BC5120AEC}"/>
                </a:ext>
              </a:extLst>
            </p:cNvPr>
            <p:cNvSpPr txBox="1"/>
            <p:nvPr/>
          </p:nvSpPr>
          <p:spPr>
            <a:xfrm>
              <a:off x="1027518" y="2134579"/>
              <a:ext cx="295326" cy="3378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500" b="1" dirty="0"/>
                <a:t>2</a:t>
              </a:r>
              <a:endParaRPr lang="en-US" sz="1500" b="1" dirty="0"/>
            </a:p>
          </p:txBody>
        </p:sp>
      </p:grpSp>
      <p:grpSp>
        <p:nvGrpSpPr>
          <p:cNvPr id="213" name="Group 87">
            <a:extLst>
              <a:ext uri="{FF2B5EF4-FFF2-40B4-BE49-F238E27FC236}">
                <a16:creationId xmlns:a16="http://schemas.microsoft.com/office/drawing/2014/main" id="{431FAE1B-D395-4A6E-9104-4E74E595DB6A}"/>
              </a:ext>
            </a:extLst>
          </p:cNvPr>
          <p:cNvGrpSpPr/>
          <p:nvPr/>
        </p:nvGrpSpPr>
        <p:grpSpPr>
          <a:xfrm rot="10800000" flipH="1" flipV="1">
            <a:off x="6786970" y="2321641"/>
            <a:ext cx="282450" cy="455409"/>
            <a:chOff x="1065767" y="2134579"/>
            <a:chExt cx="295326" cy="476168"/>
          </a:xfrm>
        </p:grpSpPr>
        <p:sp>
          <p:nvSpPr>
            <p:cNvPr id="214" name="Isosceles Triangle 88">
              <a:extLst>
                <a:ext uri="{FF2B5EF4-FFF2-40B4-BE49-F238E27FC236}">
                  <a16:creationId xmlns:a16="http://schemas.microsoft.com/office/drawing/2014/main" id="{13B2CA89-1E0E-47FE-A299-10618E6D8A49}"/>
                </a:ext>
              </a:extLst>
            </p:cNvPr>
            <p:cNvSpPr/>
            <p:nvPr/>
          </p:nvSpPr>
          <p:spPr>
            <a:xfrm rot="10800000">
              <a:off x="1119351" y="2448550"/>
              <a:ext cx="188149" cy="162197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b="1"/>
            </a:p>
          </p:txBody>
        </p:sp>
        <p:sp>
          <p:nvSpPr>
            <p:cNvPr id="215" name="TextBox 89">
              <a:extLst>
                <a:ext uri="{FF2B5EF4-FFF2-40B4-BE49-F238E27FC236}">
                  <a16:creationId xmlns:a16="http://schemas.microsoft.com/office/drawing/2014/main" id="{3E1137F0-A1AF-4229-9598-30063AD66D0C}"/>
                </a:ext>
              </a:extLst>
            </p:cNvPr>
            <p:cNvSpPr txBox="1"/>
            <p:nvPr/>
          </p:nvSpPr>
          <p:spPr>
            <a:xfrm>
              <a:off x="1065767" y="2134579"/>
              <a:ext cx="295326" cy="3378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500" b="1" dirty="0"/>
                <a:t>3</a:t>
              </a:r>
              <a:endParaRPr lang="en-US" sz="1500" b="1" dirty="0"/>
            </a:p>
          </p:txBody>
        </p:sp>
      </p:grpSp>
      <p:sp>
        <p:nvSpPr>
          <p:cNvPr id="216" name="Rectangle 90">
            <a:extLst>
              <a:ext uri="{FF2B5EF4-FFF2-40B4-BE49-F238E27FC236}">
                <a16:creationId xmlns:a16="http://schemas.microsoft.com/office/drawing/2014/main" id="{4C41F031-21A8-44EC-855D-1BDB3C805B9D}"/>
              </a:ext>
            </a:extLst>
          </p:cNvPr>
          <p:cNvSpPr/>
          <p:nvPr/>
        </p:nvSpPr>
        <p:spPr>
          <a:xfrm rot="10800000" flipH="1" flipV="1">
            <a:off x="4237191" y="4694106"/>
            <a:ext cx="881298" cy="52148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17" name="Straight Arrow Connector 102">
            <a:extLst>
              <a:ext uri="{FF2B5EF4-FFF2-40B4-BE49-F238E27FC236}">
                <a16:creationId xmlns:a16="http://schemas.microsoft.com/office/drawing/2014/main" id="{075B3E2B-6D93-43E1-BE67-4ADAB175BF86}"/>
              </a:ext>
            </a:extLst>
          </p:cNvPr>
          <p:cNvCxnSpPr/>
          <p:nvPr/>
        </p:nvCxnSpPr>
        <p:spPr>
          <a:xfrm>
            <a:off x="3875781" y="2801511"/>
            <a:ext cx="4047884" cy="23915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8" name="TextBox 124">
            <a:extLst>
              <a:ext uri="{FF2B5EF4-FFF2-40B4-BE49-F238E27FC236}">
                <a16:creationId xmlns:a16="http://schemas.microsoft.com/office/drawing/2014/main" id="{582E8A6A-A902-4F23-B199-5A8ECFE76962}"/>
              </a:ext>
            </a:extLst>
          </p:cNvPr>
          <p:cNvSpPr txBox="1"/>
          <p:nvPr/>
        </p:nvSpPr>
        <p:spPr>
          <a:xfrm rot="10800000" flipH="1" flipV="1">
            <a:off x="7131634" y="2438066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clock</a:t>
            </a:r>
          </a:p>
        </p:txBody>
      </p:sp>
      <p:sp>
        <p:nvSpPr>
          <p:cNvPr id="219" name="TextBox 128">
            <a:extLst>
              <a:ext uri="{FF2B5EF4-FFF2-40B4-BE49-F238E27FC236}">
                <a16:creationId xmlns:a16="http://schemas.microsoft.com/office/drawing/2014/main" id="{A49C9D05-2E9D-4358-924C-9AAC627969E0}"/>
              </a:ext>
            </a:extLst>
          </p:cNvPr>
          <p:cNvSpPr txBox="1"/>
          <p:nvPr/>
        </p:nvSpPr>
        <p:spPr>
          <a:xfrm rot="16200000" flipH="1">
            <a:off x="3384931" y="3171222"/>
            <a:ext cx="1199559" cy="5447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Server</a:t>
            </a:r>
            <a:r>
              <a:rPr lang="en-US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 0</a:t>
            </a:r>
          </a:p>
        </p:txBody>
      </p:sp>
      <p:sp>
        <p:nvSpPr>
          <p:cNvPr id="220" name="TextBox 137">
            <a:extLst>
              <a:ext uri="{FF2B5EF4-FFF2-40B4-BE49-F238E27FC236}">
                <a16:creationId xmlns:a16="http://schemas.microsoft.com/office/drawing/2014/main" id="{A7B9A182-D009-4143-83D5-582217CB4A16}"/>
              </a:ext>
            </a:extLst>
          </p:cNvPr>
          <p:cNvSpPr txBox="1"/>
          <p:nvPr/>
        </p:nvSpPr>
        <p:spPr>
          <a:xfrm rot="16200000" flipH="1">
            <a:off x="3382526" y="5083133"/>
            <a:ext cx="1204369" cy="5447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Server</a:t>
            </a:r>
            <a:r>
              <a:rPr lang="en-US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 n</a:t>
            </a:r>
          </a:p>
        </p:txBody>
      </p:sp>
      <p:cxnSp>
        <p:nvCxnSpPr>
          <p:cNvPr id="221" name="Straight Connector 135">
            <a:extLst>
              <a:ext uri="{FF2B5EF4-FFF2-40B4-BE49-F238E27FC236}">
                <a16:creationId xmlns:a16="http://schemas.microsoft.com/office/drawing/2014/main" id="{8D786567-EF6E-4724-8BBB-DD91B85DE576}"/>
              </a:ext>
            </a:extLst>
          </p:cNvPr>
          <p:cNvCxnSpPr/>
          <p:nvPr/>
        </p:nvCxnSpPr>
        <p:spPr>
          <a:xfrm>
            <a:off x="4229309" y="2801510"/>
            <a:ext cx="0" cy="3321281"/>
          </a:xfrm>
          <a:prstGeom prst="line">
            <a:avLst/>
          </a:prstGeom>
          <a:ln w="508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Oval 107">
            <a:extLst>
              <a:ext uri="{FF2B5EF4-FFF2-40B4-BE49-F238E27FC236}">
                <a16:creationId xmlns:a16="http://schemas.microsoft.com/office/drawing/2014/main" id="{5D59EDC8-2F1D-440B-9BC0-9BFE1E8203DE}"/>
              </a:ext>
            </a:extLst>
          </p:cNvPr>
          <p:cNvSpPr/>
          <p:nvPr/>
        </p:nvSpPr>
        <p:spPr>
          <a:xfrm rot="10800000" flipH="1" flipV="1">
            <a:off x="5694254" y="5252482"/>
            <a:ext cx="134512" cy="134512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3" name="Oval 108">
            <a:extLst>
              <a:ext uri="{FF2B5EF4-FFF2-40B4-BE49-F238E27FC236}">
                <a16:creationId xmlns:a16="http://schemas.microsoft.com/office/drawing/2014/main" id="{76A15053-3169-45D7-9F27-34F3E82D002A}"/>
              </a:ext>
            </a:extLst>
          </p:cNvPr>
          <p:cNvSpPr/>
          <p:nvPr/>
        </p:nvSpPr>
        <p:spPr>
          <a:xfrm rot="10800000" flipH="1" flipV="1">
            <a:off x="5694254" y="5475133"/>
            <a:ext cx="134512" cy="134512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4" name="Oval 109">
            <a:extLst>
              <a:ext uri="{FF2B5EF4-FFF2-40B4-BE49-F238E27FC236}">
                <a16:creationId xmlns:a16="http://schemas.microsoft.com/office/drawing/2014/main" id="{EEF32636-EAD9-443A-91D4-2EF12DE1C3FA}"/>
              </a:ext>
            </a:extLst>
          </p:cNvPr>
          <p:cNvSpPr/>
          <p:nvPr/>
        </p:nvSpPr>
        <p:spPr>
          <a:xfrm rot="10800000" flipH="1" flipV="1">
            <a:off x="5316349" y="5252482"/>
            <a:ext cx="134512" cy="13451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25" name="Straight Connector 110">
            <a:extLst>
              <a:ext uri="{FF2B5EF4-FFF2-40B4-BE49-F238E27FC236}">
                <a16:creationId xmlns:a16="http://schemas.microsoft.com/office/drawing/2014/main" id="{8E4866C4-D95C-42D1-AE8E-FFA82EF87CE2}"/>
              </a:ext>
            </a:extLst>
          </p:cNvPr>
          <p:cNvCxnSpPr>
            <a:stCxn id="224" idx="6"/>
            <a:endCxn id="222" idx="3"/>
          </p:cNvCxnSpPr>
          <p:nvPr/>
        </p:nvCxnSpPr>
        <p:spPr>
          <a:xfrm>
            <a:off x="5450861" y="5319738"/>
            <a:ext cx="263092" cy="4755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Connector 111">
            <a:extLst>
              <a:ext uri="{FF2B5EF4-FFF2-40B4-BE49-F238E27FC236}">
                <a16:creationId xmlns:a16="http://schemas.microsoft.com/office/drawing/2014/main" id="{86EAC218-A6D7-4829-84FF-2B67C033CA99}"/>
              </a:ext>
            </a:extLst>
          </p:cNvPr>
          <p:cNvCxnSpPr>
            <a:stCxn id="223" idx="1"/>
            <a:endCxn id="224" idx="6"/>
          </p:cNvCxnSpPr>
          <p:nvPr/>
        </p:nvCxnSpPr>
        <p:spPr>
          <a:xfrm flipH="1" flipV="1">
            <a:off x="5450861" y="5319738"/>
            <a:ext cx="263092" cy="17509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Oval 105">
            <a:extLst>
              <a:ext uri="{FF2B5EF4-FFF2-40B4-BE49-F238E27FC236}">
                <a16:creationId xmlns:a16="http://schemas.microsoft.com/office/drawing/2014/main" id="{B0849B9E-C689-490B-A0F3-CBA7C3A7C6B7}"/>
              </a:ext>
            </a:extLst>
          </p:cNvPr>
          <p:cNvSpPr/>
          <p:nvPr/>
        </p:nvSpPr>
        <p:spPr>
          <a:xfrm rot="10800000" flipH="1" flipV="1">
            <a:off x="5316349" y="5494832"/>
            <a:ext cx="134512" cy="13451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28" name="Straight Connector 106">
            <a:extLst>
              <a:ext uri="{FF2B5EF4-FFF2-40B4-BE49-F238E27FC236}">
                <a16:creationId xmlns:a16="http://schemas.microsoft.com/office/drawing/2014/main" id="{6AEFA22D-4378-4A16-8C91-B90D5104CD59}"/>
              </a:ext>
            </a:extLst>
          </p:cNvPr>
          <p:cNvCxnSpPr>
            <a:stCxn id="223" idx="1"/>
            <a:endCxn id="227" idx="6"/>
          </p:cNvCxnSpPr>
          <p:nvPr/>
        </p:nvCxnSpPr>
        <p:spPr>
          <a:xfrm flipH="1">
            <a:off x="5450861" y="5494832"/>
            <a:ext cx="263092" cy="67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" name="Oval 159">
            <a:extLst>
              <a:ext uri="{FF2B5EF4-FFF2-40B4-BE49-F238E27FC236}">
                <a16:creationId xmlns:a16="http://schemas.microsoft.com/office/drawing/2014/main" id="{4A390F08-1E00-4873-8E3C-C631E2927274}"/>
              </a:ext>
            </a:extLst>
          </p:cNvPr>
          <p:cNvSpPr/>
          <p:nvPr/>
        </p:nvSpPr>
        <p:spPr>
          <a:xfrm rot="10800000" flipH="1" flipV="1">
            <a:off x="5694254" y="4785640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0" name="Oval 160">
            <a:extLst>
              <a:ext uri="{FF2B5EF4-FFF2-40B4-BE49-F238E27FC236}">
                <a16:creationId xmlns:a16="http://schemas.microsoft.com/office/drawing/2014/main" id="{9C25C3B5-BE9D-43BE-B54C-24D87AEE2275}"/>
              </a:ext>
            </a:extLst>
          </p:cNvPr>
          <p:cNvSpPr/>
          <p:nvPr/>
        </p:nvSpPr>
        <p:spPr>
          <a:xfrm rot="10800000" flipH="1" flipV="1">
            <a:off x="5694254" y="5008291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1" name="Oval 161">
            <a:extLst>
              <a:ext uri="{FF2B5EF4-FFF2-40B4-BE49-F238E27FC236}">
                <a16:creationId xmlns:a16="http://schemas.microsoft.com/office/drawing/2014/main" id="{19594279-21EA-4735-BF52-B67CB596210E}"/>
              </a:ext>
            </a:extLst>
          </p:cNvPr>
          <p:cNvSpPr/>
          <p:nvPr/>
        </p:nvSpPr>
        <p:spPr>
          <a:xfrm rot="10800000" flipH="1" flipV="1">
            <a:off x="5316349" y="4785640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32" name="Straight Connector 162">
            <a:extLst>
              <a:ext uri="{FF2B5EF4-FFF2-40B4-BE49-F238E27FC236}">
                <a16:creationId xmlns:a16="http://schemas.microsoft.com/office/drawing/2014/main" id="{91DF7B1F-CD87-46E4-B116-5C83A2613682}"/>
              </a:ext>
            </a:extLst>
          </p:cNvPr>
          <p:cNvCxnSpPr>
            <a:stCxn id="231" idx="6"/>
            <a:endCxn id="229" idx="3"/>
          </p:cNvCxnSpPr>
          <p:nvPr/>
        </p:nvCxnSpPr>
        <p:spPr>
          <a:xfrm>
            <a:off x="5450861" y="4852896"/>
            <a:ext cx="263092" cy="4755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Connector 163">
            <a:extLst>
              <a:ext uri="{FF2B5EF4-FFF2-40B4-BE49-F238E27FC236}">
                <a16:creationId xmlns:a16="http://schemas.microsoft.com/office/drawing/2014/main" id="{2DA4C6CF-1D12-4622-89D7-DF6B4AA64327}"/>
              </a:ext>
            </a:extLst>
          </p:cNvPr>
          <p:cNvCxnSpPr>
            <a:stCxn id="230" idx="1"/>
            <a:endCxn id="231" idx="6"/>
          </p:cNvCxnSpPr>
          <p:nvPr/>
        </p:nvCxnSpPr>
        <p:spPr>
          <a:xfrm flipH="1" flipV="1">
            <a:off x="5450861" y="4852896"/>
            <a:ext cx="263092" cy="17509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Oval 157">
            <a:extLst>
              <a:ext uri="{FF2B5EF4-FFF2-40B4-BE49-F238E27FC236}">
                <a16:creationId xmlns:a16="http://schemas.microsoft.com/office/drawing/2014/main" id="{17E65433-DB3D-450E-8A2E-E212D7957B30}"/>
              </a:ext>
            </a:extLst>
          </p:cNvPr>
          <p:cNvSpPr/>
          <p:nvPr/>
        </p:nvSpPr>
        <p:spPr>
          <a:xfrm rot="10800000" flipH="1" flipV="1">
            <a:off x="5316349" y="5027990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35" name="Straight Connector 158">
            <a:extLst>
              <a:ext uri="{FF2B5EF4-FFF2-40B4-BE49-F238E27FC236}">
                <a16:creationId xmlns:a16="http://schemas.microsoft.com/office/drawing/2014/main" id="{B7676AB2-8B80-427C-9959-E541237D168C}"/>
              </a:ext>
            </a:extLst>
          </p:cNvPr>
          <p:cNvCxnSpPr>
            <a:stCxn id="230" idx="1"/>
            <a:endCxn id="234" idx="6"/>
          </p:cNvCxnSpPr>
          <p:nvPr/>
        </p:nvCxnSpPr>
        <p:spPr>
          <a:xfrm flipH="1">
            <a:off x="5450861" y="5027990"/>
            <a:ext cx="263092" cy="67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Oval 164">
            <a:extLst>
              <a:ext uri="{FF2B5EF4-FFF2-40B4-BE49-F238E27FC236}">
                <a16:creationId xmlns:a16="http://schemas.microsoft.com/office/drawing/2014/main" id="{EFD1A047-63E5-47AB-B43D-96883457D1BB}"/>
              </a:ext>
            </a:extLst>
          </p:cNvPr>
          <p:cNvSpPr/>
          <p:nvPr/>
        </p:nvSpPr>
        <p:spPr>
          <a:xfrm rot="10800000" flipH="1" flipV="1">
            <a:off x="5694254" y="5713796"/>
            <a:ext cx="134512" cy="134512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7" name="Oval 165">
            <a:extLst>
              <a:ext uri="{FF2B5EF4-FFF2-40B4-BE49-F238E27FC236}">
                <a16:creationId xmlns:a16="http://schemas.microsoft.com/office/drawing/2014/main" id="{5A3BE66F-19A5-4A6A-B00B-32ABCFAABD30}"/>
              </a:ext>
            </a:extLst>
          </p:cNvPr>
          <p:cNvSpPr/>
          <p:nvPr/>
        </p:nvSpPr>
        <p:spPr>
          <a:xfrm rot="10800000" flipH="1" flipV="1">
            <a:off x="5316349" y="5877349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38" name="Straight Connector 166">
            <a:extLst>
              <a:ext uri="{FF2B5EF4-FFF2-40B4-BE49-F238E27FC236}">
                <a16:creationId xmlns:a16="http://schemas.microsoft.com/office/drawing/2014/main" id="{3B68F18B-40B7-4681-93C4-C78D4EF76B2F}"/>
              </a:ext>
            </a:extLst>
          </p:cNvPr>
          <p:cNvCxnSpPr>
            <a:stCxn id="237" idx="6"/>
            <a:endCxn id="236" idx="2"/>
          </p:cNvCxnSpPr>
          <p:nvPr/>
        </p:nvCxnSpPr>
        <p:spPr>
          <a:xfrm flipV="1">
            <a:off x="5450861" y="5781052"/>
            <a:ext cx="243393" cy="16355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Connector 168">
            <a:extLst>
              <a:ext uri="{FF2B5EF4-FFF2-40B4-BE49-F238E27FC236}">
                <a16:creationId xmlns:a16="http://schemas.microsoft.com/office/drawing/2014/main" id="{E1E2E04A-E333-4294-A773-E9D7EDF92A3D}"/>
              </a:ext>
            </a:extLst>
          </p:cNvPr>
          <p:cNvCxnSpPr>
            <a:stCxn id="227" idx="5"/>
            <a:endCxn id="236" idx="2"/>
          </p:cNvCxnSpPr>
          <p:nvPr/>
        </p:nvCxnSpPr>
        <p:spPr>
          <a:xfrm>
            <a:off x="5431162" y="5609645"/>
            <a:ext cx="263092" cy="17140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0" name="Oval 119">
            <a:extLst>
              <a:ext uri="{FF2B5EF4-FFF2-40B4-BE49-F238E27FC236}">
                <a16:creationId xmlns:a16="http://schemas.microsoft.com/office/drawing/2014/main" id="{56F0E81F-ECFE-4184-93D6-4721435A2275}"/>
              </a:ext>
            </a:extLst>
          </p:cNvPr>
          <p:cNvSpPr/>
          <p:nvPr/>
        </p:nvSpPr>
        <p:spPr>
          <a:xfrm rot="10800000" flipH="1" flipV="1">
            <a:off x="5694254" y="3398986"/>
            <a:ext cx="134512" cy="134512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1" name="Oval 120">
            <a:extLst>
              <a:ext uri="{FF2B5EF4-FFF2-40B4-BE49-F238E27FC236}">
                <a16:creationId xmlns:a16="http://schemas.microsoft.com/office/drawing/2014/main" id="{FE9DAF7E-0377-425C-A414-345DE3CB59EA}"/>
              </a:ext>
            </a:extLst>
          </p:cNvPr>
          <p:cNvSpPr/>
          <p:nvPr/>
        </p:nvSpPr>
        <p:spPr>
          <a:xfrm rot="10800000" flipH="1" flipV="1">
            <a:off x="5316349" y="3570260"/>
            <a:ext cx="134512" cy="13451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42" name="Straight Connector 121">
            <a:extLst>
              <a:ext uri="{FF2B5EF4-FFF2-40B4-BE49-F238E27FC236}">
                <a16:creationId xmlns:a16="http://schemas.microsoft.com/office/drawing/2014/main" id="{B2F9187A-7052-44DE-A75C-A7A40DD85704}"/>
              </a:ext>
            </a:extLst>
          </p:cNvPr>
          <p:cNvCxnSpPr>
            <a:stCxn id="241" idx="6"/>
            <a:endCxn id="240" idx="2"/>
          </p:cNvCxnSpPr>
          <p:nvPr/>
        </p:nvCxnSpPr>
        <p:spPr>
          <a:xfrm flipV="1">
            <a:off x="5450861" y="3466242"/>
            <a:ext cx="243393" cy="171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Oval 122">
            <a:extLst>
              <a:ext uri="{FF2B5EF4-FFF2-40B4-BE49-F238E27FC236}">
                <a16:creationId xmlns:a16="http://schemas.microsoft.com/office/drawing/2014/main" id="{AA4D5E66-7EDB-48AD-88C1-15CC14878349}"/>
              </a:ext>
            </a:extLst>
          </p:cNvPr>
          <p:cNvSpPr/>
          <p:nvPr/>
        </p:nvSpPr>
        <p:spPr>
          <a:xfrm rot="10800000" flipH="1" flipV="1">
            <a:off x="5316349" y="3353712"/>
            <a:ext cx="134512" cy="13451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44" name="Straight Connector 123">
            <a:extLst>
              <a:ext uri="{FF2B5EF4-FFF2-40B4-BE49-F238E27FC236}">
                <a16:creationId xmlns:a16="http://schemas.microsoft.com/office/drawing/2014/main" id="{158DBD12-B386-4EBF-A908-50DD28F7BF83}"/>
              </a:ext>
            </a:extLst>
          </p:cNvPr>
          <p:cNvCxnSpPr>
            <a:stCxn id="243" idx="6"/>
            <a:endCxn id="240" idx="2"/>
          </p:cNvCxnSpPr>
          <p:nvPr/>
        </p:nvCxnSpPr>
        <p:spPr>
          <a:xfrm>
            <a:off x="5450861" y="3420968"/>
            <a:ext cx="243393" cy="45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" name="Oval 125">
            <a:extLst>
              <a:ext uri="{FF2B5EF4-FFF2-40B4-BE49-F238E27FC236}">
                <a16:creationId xmlns:a16="http://schemas.microsoft.com/office/drawing/2014/main" id="{4041D5BC-DBED-4C89-83EC-DE39194F0F1D}"/>
              </a:ext>
            </a:extLst>
          </p:cNvPr>
          <p:cNvSpPr/>
          <p:nvPr/>
        </p:nvSpPr>
        <p:spPr>
          <a:xfrm rot="10800000" flipH="1" flipV="1">
            <a:off x="5694254" y="2954435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6" name="Oval 133">
            <a:extLst>
              <a:ext uri="{FF2B5EF4-FFF2-40B4-BE49-F238E27FC236}">
                <a16:creationId xmlns:a16="http://schemas.microsoft.com/office/drawing/2014/main" id="{6C1F4347-7895-4B5F-AF78-43549C57810F}"/>
              </a:ext>
            </a:extLst>
          </p:cNvPr>
          <p:cNvSpPr/>
          <p:nvPr/>
        </p:nvSpPr>
        <p:spPr>
          <a:xfrm rot="10800000" flipH="1" flipV="1">
            <a:off x="5316349" y="3125709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47" name="Straight Connector 136">
            <a:extLst>
              <a:ext uri="{FF2B5EF4-FFF2-40B4-BE49-F238E27FC236}">
                <a16:creationId xmlns:a16="http://schemas.microsoft.com/office/drawing/2014/main" id="{4001A891-E727-4FAD-8007-093466363C97}"/>
              </a:ext>
            </a:extLst>
          </p:cNvPr>
          <p:cNvCxnSpPr>
            <a:stCxn id="246" idx="6"/>
            <a:endCxn id="245" idx="2"/>
          </p:cNvCxnSpPr>
          <p:nvPr/>
        </p:nvCxnSpPr>
        <p:spPr>
          <a:xfrm flipV="1">
            <a:off x="5450861" y="3021691"/>
            <a:ext cx="243393" cy="171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Oval 139">
            <a:extLst>
              <a:ext uri="{FF2B5EF4-FFF2-40B4-BE49-F238E27FC236}">
                <a16:creationId xmlns:a16="http://schemas.microsoft.com/office/drawing/2014/main" id="{EBA622BE-9863-45D1-B796-FDD00EF905D8}"/>
              </a:ext>
            </a:extLst>
          </p:cNvPr>
          <p:cNvSpPr/>
          <p:nvPr/>
        </p:nvSpPr>
        <p:spPr>
          <a:xfrm rot="10800000" flipH="1" flipV="1">
            <a:off x="5316349" y="2909161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49" name="Straight Connector 140">
            <a:extLst>
              <a:ext uri="{FF2B5EF4-FFF2-40B4-BE49-F238E27FC236}">
                <a16:creationId xmlns:a16="http://schemas.microsoft.com/office/drawing/2014/main" id="{F8312951-67AD-4005-88AC-90DD66D248F6}"/>
              </a:ext>
            </a:extLst>
          </p:cNvPr>
          <p:cNvCxnSpPr>
            <a:stCxn id="248" idx="6"/>
            <a:endCxn id="245" idx="2"/>
          </p:cNvCxnSpPr>
          <p:nvPr/>
        </p:nvCxnSpPr>
        <p:spPr>
          <a:xfrm>
            <a:off x="5450861" y="2976417"/>
            <a:ext cx="243393" cy="45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0" name="Oval 150">
            <a:extLst>
              <a:ext uri="{FF2B5EF4-FFF2-40B4-BE49-F238E27FC236}">
                <a16:creationId xmlns:a16="http://schemas.microsoft.com/office/drawing/2014/main" id="{6BA7B056-DC4C-4819-97F8-F86877CACC7C}"/>
              </a:ext>
            </a:extLst>
          </p:cNvPr>
          <p:cNvSpPr/>
          <p:nvPr/>
        </p:nvSpPr>
        <p:spPr>
          <a:xfrm rot="10800000" flipH="1" flipV="1">
            <a:off x="5694255" y="3795481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1" name="Oval 151">
            <a:extLst>
              <a:ext uri="{FF2B5EF4-FFF2-40B4-BE49-F238E27FC236}">
                <a16:creationId xmlns:a16="http://schemas.microsoft.com/office/drawing/2014/main" id="{07808076-2706-4772-8A82-9334A61DA745}"/>
              </a:ext>
            </a:extLst>
          </p:cNvPr>
          <p:cNvSpPr/>
          <p:nvPr/>
        </p:nvSpPr>
        <p:spPr>
          <a:xfrm rot="10800000" flipH="1" flipV="1">
            <a:off x="5694255" y="4018132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2" name="Oval 152">
            <a:extLst>
              <a:ext uri="{FF2B5EF4-FFF2-40B4-BE49-F238E27FC236}">
                <a16:creationId xmlns:a16="http://schemas.microsoft.com/office/drawing/2014/main" id="{CF2836BA-91BB-4F15-B29A-0CFDE1EDFBB8}"/>
              </a:ext>
            </a:extLst>
          </p:cNvPr>
          <p:cNvSpPr/>
          <p:nvPr/>
        </p:nvSpPr>
        <p:spPr>
          <a:xfrm rot="10800000" flipH="1" flipV="1">
            <a:off x="5316350" y="3795481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53" name="Straight Connector 153">
            <a:extLst>
              <a:ext uri="{FF2B5EF4-FFF2-40B4-BE49-F238E27FC236}">
                <a16:creationId xmlns:a16="http://schemas.microsoft.com/office/drawing/2014/main" id="{7721932B-CB5D-4ECC-9C83-51DEAD06579C}"/>
              </a:ext>
            </a:extLst>
          </p:cNvPr>
          <p:cNvCxnSpPr>
            <a:stCxn id="252" idx="6"/>
            <a:endCxn id="250" idx="3"/>
          </p:cNvCxnSpPr>
          <p:nvPr/>
        </p:nvCxnSpPr>
        <p:spPr>
          <a:xfrm>
            <a:off x="5450862" y="3862737"/>
            <a:ext cx="263092" cy="4755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Straight Connector 154">
            <a:extLst>
              <a:ext uri="{FF2B5EF4-FFF2-40B4-BE49-F238E27FC236}">
                <a16:creationId xmlns:a16="http://schemas.microsoft.com/office/drawing/2014/main" id="{66F7696E-788D-4BA8-9731-B63A7E42F199}"/>
              </a:ext>
            </a:extLst>
          </p:cNvPr>
          <p:cNvCxnSpPr>
            <a:stCxn id="251" idx="1"/>
            <a:endCxn id="252" idx="6"/>
          </p:cNvCxnSpPr>
          <p:nvPr/>
        </p:nvCxnSpPr>
        <p:spPr>
          <a:xfrm flipH="1" flipV="1">
            <a:off x="5450862" y="3862737"/>
            <a:ext cx="263092" cy="17509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5" name="Oval 148">
            <a:extLst>
              <a:ext uri="{FF2B5EF4-FFF2-40B4-BE49-F238E27FC236}">
                <a16:creationId xmlns:a16="http://schemas.microsoft.com/office/drawing/2014/main" id="{2F2484EB-29C6-43A4-BA15-4570CD34CD87}"/>
              </a:ext>
            </a:extLst>
          </p:cNvPr>
          <p:cNvSpPr/>
          <p:nvPr/>
        </p:nvSpPr>
        <p:spPr>
          <a:xfrm rot="10800000" flipH="1" flipV="1">
            <a:off x="5316350" y="4037831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56" name="Straight Connector 149">
            <a:extLst>
              <a:ext uri="{FF2B5EF4-FFF2-40B4-BE49-F238E27FC236}">
                <a16:creationId xmlns:a16="http://schemas.microsoft.com/office/drawing/2014/main" id="{55E210EF-DEE5-4011-B5C2-772B80FE5C67}"/>
              </a:ext>
            </a:extLst>
          </p:cNvPr>
          <p:cNvCxnSpPr>
            <a:stCxn id="251" idx="1"/>
            <a:endCxn id="255" idx="6"/>
          </p:cNvCxnSpPr>
          <p:nvPr/>
        </p:nvCxnSpPr>
        <p:spPr>
          <a:xfrm flipH="1">
            <a:off x="5450862" y="4037831"/>
            <a:ext cx="263092" cy="67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Straight Connector 182">
            <a:extLst>
              <a:ext uri="{FF2B5EF4-FFF2-40B4-BE49-F238E27FC236}">
                <a16:creationId xmlns:a16="http://schemas.microsoft.com/office/drawing/2014/main" id="{30FFF898-B84A-4E40-969D-FF2DE94D17CF}"/>
              </a:ext>
            </a:extLst>
          </p:cNvPr>
          <p:cNvCxnSpPr/>
          <p:nvPr/>
        </p:nvCxnSpPr>
        <p:spPr>
          <a:xfrm>
            <a:off x="5124603" y="2805680"/>
            <a:ext cx="0" cy="3321281"/>
          </a:xfrm>
          <a:prstGeom prst="line">
            <a:avLst/>
          </a:prstGeom>
          <a:ln w="508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Straight Connector 183">
            <a:extLst>
              <a:ext uri="{FF2B5EF4-FFF2-40B4-BE49-F238E27FC236}">
                <a16:creationId xmlns:a16="http://schemas.microsoft.com/office/drawing/2014/main" id="{DFBBF715-FD59-40D7-8AFD-92D9F790C655}"/>
              </a:ext>
            </a:extLst>
          </p:cNvPr>
          <p:cNvCxnSpPr/>
          <p:nvPr/>
        </p:nvCxnSpPr>
        <p:spPr>
          <a:xfrm>
            <a:off x="6019114" y="2825426"/>
            <a:ext cx="0" cy="3321281"/>
          </a:xfrm>
          <a:prstGeom prst="line">
            <a:avLst/>
          </a:prstGeom>
          <a:ln w="508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9" name="Rectangle 69">
            <a:extLst>
              <a:ext uri="{FF2B5EF4-FFF2-40B4-BE49-F238E27FC236}">
                <a16:creationId xmlns:a16="http://schemas.microsoft.com/office/drawing/2014/main" id="{600D6231-62DD-400F-B4AE-06E441B1BD67}"/>
              </a:ext>
            </a:extLst>
          </p:cNvPr>
          <p:cNvSpPr/>
          <p:nvPr/>
        </p:nvSpPr>
        <p:spPr bwMode="auto">
          <a:xfrm>
            <a:off x="5182064" y="3316964"/>
            <a:ext cx="779590" cy="439952"/>
          </a:xfrm>
          <a:prstGeom prst="rect">
            <a:avLst/>
          </a:prstGeom>
          <a:noFill/>
          <a:ln w="31750">
            <a:solidFill>
              <a:schemeClr val="tx1">
                <a:lumMod val="50000"/>
              </a:schemeClr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60" name="Rectangle 70">
            <a:extLst>
              <a:ext uri="{FF2B5EF4-FFF2-40B4-BE49-F238E27FC236}">
                <a16:creationId xmlns:a16="http://schemas.microsoft.com/office/drawing/2014/main" id="{502C590B-6B3E-4C5D-BCD0-1363ED281260}"/>
              </a:ext>
            </a:extLst>
          </p:cNvPr>
          <p:cNvSpPr/>
          <p:nvPr/>
        </p:nvSpPr>
        <p:spPr bwMode="auto">
          <a:xfrm>
            <a:off x="5182064" y="5220895"/>
            <a:ext cx="779590" cy="627414"/>
          </a:xfrm>
          <a:prstGeom prst="rect">
            <a:avLst/>
          </a:prstGeom>
          <a:noFill/>
          <a:ln w="31750">
            <a:solidFill>
              <a:schemeClr val="tx1">
                <a:lumMod val="50000"/>
              </a:schemeClr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61" name="Oval 104">
            <a:extLst>
              <a:ext uri="{FF2B5EF4-FFF2-40B4-BE49-F238E27FC236}">
                <a16:creationId xmlns:a16="http://schemas.microsoft.com/office/drawing/2014/main" id="{4B2F7EA4-DC80-4B97-8695-275D1FD1C0F1}"/>
              </a:ext>
            </a:extLst>
          </p:cNvPr>
          <p:cNvSpPr/>
          <p:nvPr/>
        </p:nvSpPr>
        <p:spPr>
          <a:xfrm rot="10800000" flipH="1" flipV="1">
            <a:off x="4805764" y="5252482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2" name="Oval 112">
            <a:extLst>
              <a:ext uri="{FF2B5EF4-FFF2-40B4-BE49-F238E27FC236}">
                <a16:creationId xmlns:a16="http://schemas.microsoft.com/office/drawing/2014/main" id="{003DEBBD-0E16-41B2-8A5E-2DAA13A48464}"/>
              </a:ext>
            </a:extLst>
          </p:cNvPr>
          <p:cNvSpPr/>
          <p:nvPr/>
        </p:nvSpPr>
        <p:spPr>
          <a:xfrm rot="10800000" flipH="1" flipV="1">
            <a:off x="4805764" y="5475133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3" name="Oval 113">
            <a:extLst>
              <a:ext uri="{FF2B5EF4-FFF2-40B4-BE49-F238E27FC236}">
                <a16:creationId xmlns:a16="http://schemas.microsoft.com/office/drawing/2014/main" id="{79FBD890-3A74-4566-816C-D87068623159}"/>
              </a:ext>
            </a:extLst>
          </p:cNvPr>
          <p:cNvSpPr/>
          <p:nvPr/>
        </p:nvSpPr>
        <p:spPr>
          <a:xfrm rot="10800000" flipH="1" flipV="1">
            <a:off x="4427859" y="5252482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64" name="Straight Connector 114">
            <a:extLst>
              <a:ext uri="{FF2B5EF4-FFF2-40B4-BE49-F238E27FC236}">
                <a16:creationId xmlns:a16="http://schemas.microsoft.com/office/drawing/2014/main" id="{C5D367D7-F2CE-4303-AEB8-5D86B974DA99}"/>
              </a:ext>
            </a:extLst>
          </p:cNvPr>
          <p:cNvCxnSpPr>
            <a:stCxn id="263" idx="6"/>
            <a:endCxn id="261" idx="3"/>
          </p:cNvCxnSpPr>
          <p:nvPr/>
        </p:nvCxnSpPr>
        <p:spPr>
          <a:xfrm>
            <a:off x="4562371" y="5319738"/>
            <a:ext cx="263092" cy="4755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Straight Connector 115">
            <a:extLst>
              <a:ext uri="{FF2B5EF4-FFF2-40B4-BE49-F238E27FC236}">
                <a16:creationId xmlns:a16="http://schemas.microsoft.com/office/drawing/2014/main" id="{2470C000-10BC-4D22-8048-5AB9909F5578}"/>
              </a:ext>
            </a:extLst>
          </p:cNvPr>
          <p:cNvCxnSpPr>
            <a:stCxn id="262" idx="1"/>
            <a:endCxn id="263" idx="6"/>
          </p:cNvCxnSpPr>
          <p:nvPr/>
        </p:nvCxnSpPr>
        <p:spPr>
          <a:xfrm flipH="1" flipV="1">
            <a:off x="4562371" y="5319738"/>
            <a:ext cx="263092" cy="17509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" name="Oval 116">
            <a:extLst>
              <a:ext uri="{FF2B5EF4-FFF2-40B4-BE49-F238E27FC236}">
                <a16:creationId xmlns:a16="http://schemas.microsoft.com/office/drawing/2014/main" id="{451A4D0D-3FD1-46D9-8B4F-BCFA490044B4}"/>
              </a:ext>
            </a:extLst>
          </p:cNvPr>
          <p:cNvSpPr/>
          <p:nvPr/>
        </p:nvSpPr>
        <p:spPr>
          <a:xfrm rot="10800000" flipH="1" flipV="1">
            <a:off x="4427859" y="5494832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67" name="Straight Connector 117">
            <a:extLst>
              <a:ext uri="{FF2B5EF4-FFF2-40B4-BE49-F238E27FC236}">
                <a16:creationId xmlns:a16="http://schemas.microsoft.com/office/drawing/2014/main" id="{21A73BFF-DC4D-4819-8CC5-1E8A0E0AE86D}"/>
              </a:ext>
            </a:extLst>
          </p:cNvPr>
          <p:cNvCxnSpPr>
            <a:stCxn id="262" idx="1"/>
            <a:endCxn id="266" idx="6"/>
          </p:cNvCxnSpPr>
          <p:nvPr/>
        </p:nvCxnSpPr>
        <p:spPr>
          <a:xfrm flipH="1">
            <a:off x="4562371" y="5494832"/>
            <a:ext cx="263092" cy="67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8" name="Oval 118">
            <a:extLst>
              <a:ext uri="{FF2B5EF4-FFF2-40B4-BE49-F238E27FC236}">
                <a16:creationId xmlns:a16="http://schemas.microsoft.com/office/drawing/2014/main" id="{4C111057-F7E2-47F3-A33A-B531CFAA030D}"/>
              </a:ext>
            </a:extLst>
          </p:cNvPr>
          <p:cNvSpPr/>
          <p:nvPr/>
        </p:nvSpPr>
        <p:spPr>
          <a:xfrm rot="10800000" flipH="1" flipV="1">
            <a:off x="4805763" y="3398986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9" name="Oval 126">
            <a:extLst>
              <a:ext uri="{FF2B5EF4-FFF2-40B4-BE49-F238E27FC236}">
                <a16:creationId xmlns:a16="http://schemas.microsoft.com/office/drawing/2014/main" id="{C7128357-77B5-4116-9FCE-46DF08C6FFE3}"/>
              </a:ext>
            </a:extLst>
          </p:cNvPr>
          <p:cNvSpPr/>
          <p:nvPr/>
        </p:nvSpPr>
        <p:spPr>
          <a:xfrm rot="10800000" flipH="1" flipV="1">
            <a:off x="4427858" y="3570260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70" name="Straight Connector 141">
            <a:extLst>
              <a:ext uri="{FF2B5EF4-FFF2-40B4-BE49-F238E27FC236}">
                <a16:creationId xmlns:a16="http://schemas.microsoft.com/office/drawing/2014/main" id="{4BA198AA-4EDA-4CAD-8AE8-051AA41E79D9}"/>
              </a:ext>
            </a:extLst>
          </p:cNvPr>
          <p:cNvCxnSpPr>
            <a:stCxn id="269" idx="6"/>
            <a:endCxn id="268" idx="2"/>
          </p:cNvCxnSpPr>
          <p:nvPr/>
        </p:nvCxnSpPr>
        <p:spPr>
          <a:xfrm flipV="1">
            <a:off x="4562370" y="3466242"/>
            <a:ext cx="243393" cy="171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1" name="Oval 142">
            <a:extLst>
              <a:ext uri="{FF2B5EF4-FFF2-40B4-BE49-F238E27FC236}">
                <a16:creationId xmlns:a16="http://schemas.microsoft.com/office/drawing/2014/main" id="{3AA968CB-82A1-4B6B-80F1-BD324ADE993B}"/>
              </a:ext>
            </a:extLst>
          </p:cNvPr>
          <p:cNvSpPr/>
          <p:nvPr/>
        </p:nvSpPr>
        <p:spPr>
          <a:xfrm rot="10800000" flipH="1" flipV="1">
            <a:off x="4427858" y="3353712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72" name="Straight Connector 143">
            <a:extLst>
              <a:ext uri="{FF2B5EF4-FFF2-40B4-BE49-F238E27FC236}">
                <a16:creationId xmlns:a16="http://schemas.microsoft.com/office/drawing/2014/main" id="{A3E6D6A0-4D2D-4E1E-B355-8EDA7CB1A912}"/>
              </a:ext>
            </a:extLst>
          </p:cNvPr>
          <p:cNvCxnSpPr>
            <a:stCxn id="271" idx="6"/>
            <a:endCxn id="268" idx="2"/>
          </p:cNvCxnSpPr>
          <p:nvPr/>
        </p:nvCxnSpPr>
        <p:spPr>
          <a:xfrm>
            <a:off x="4562370" y="3420968"/>
            <a:ext cx="243393" cy="45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3" name="Oval 145">
            <a:extLst>
              <a:ext uri="{FF2B5EF4-FFF2-40B4-BE49-F238E27FC236}">
                <a16:creationId xmlns:a16="http://schemas.microsoft.com/office/drawing/2014/main" id="{1F322C78-351A-42E7-8955-CF536ABD2479}"/>
              </a:ext>
            </a:extLst>
          </p:cNvPr>
          <p:cNvSpPr/>
          <p:nvPr/>
        </p:nvSpPr>
        <p:spPr>
          <a:xfrm rot="10800000" flipH="1" flipV="1">
            <a:off x="4805763" y="2954435"/>
            <a:ext cx="134512" cy="134512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4" name="Oval 146">
            <a:extLst>
              <a:ext uri="{FF2B5EF4-FFF2-40B4-BE49-F238E27FC236}">
                <a16:creationId xmlns:a16="http://schemas.microsoft.com/office/drawing/2014/main" id="{2B3FD22E-9D79-4058-89DC-6337E2744759}"/>
              </a:ext>
            </a:extLst>
          </p:cNvPr>
          <p:cNvSpPr/>
          <p:nvPr/>
        </p:nvSpPr>
        <p:spPr>
          <a:xfrm rot="10800000" flipH="1" flipV="1">
            <a:off x="4427858" y="3125709"/>
            <a:ext cx="134512" cy="13451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75" name="Straight Connector 147">
            <a:extLst>
              <a:ext uri="{FF2B5EF4-FFF2-40B4-BE49-F238E27FC236}">
                <a16:creationId xmlns:a16="http://schemas.microsoft.com/office/drawing/2014/main" id="{F71F2FB0-2D79-4D30-A392-6753C77F228D}"/>
              </a:ext>
            </a:extLst>
          </p:cNvPr>
          <p:cNvCxnSpPr>
            <a:stCxn id="274" idx="6"/>
            <a:endCxn id="273" idx="2"/>
          </p:cNvCxnSpPr>
          <p:nvPr/>
        </p:nvCxnSpPr>
        <p:spPr>
          <a:xfrm flipV="1">
            <a:off x="4562370" y="3021691"/>
            <a:ext cx="243393" cy="171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" name="Oval 155">
            <a:extLst>
              <a:ext uri="{FF2B5EF4-FFF2-40B4-BE49-F238E27FC236}">
                <a16:creationId xmlns:a16="http://schemas.microsoft.com/office/drawing/2014/main" id="{5D2CAEB8-85EC-4CF7-80F4-94DCE97646DD}"/>
              </a:ext>
            </a:extLst>
          </p:cNvPr>
          <p:cNvSpPr/>
          <p:nvPr/>
        </p:nvSpPr>
        <p:spPr>
          <a:xfrm rot="10800000" flipH="1" flipV="1">
            <a:off x="4427858" y="2909161"/>
            <a:ext cx="134512" cy="13451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77" name="Straight Connector 156">
            <a:extLst>
              <a:ext uri="{FF2B5EF4-FFF2-40B4-BE49-F238E27FC236}">
                <a16:creationId xmlns:a16="http://schemas.microsoft.com/office/drawing/2014/main" id="{0DE43C45-41CE-4316-BF81-5BA47418FD00}"/>
              </a:ext>
            </a:extLst>
          </p:cNvPr>
          <p:cNvCxnSpPr>
            <a:stCxn id="276" idx="6"/>
            <a:endCxn id="273" idx="2"/>
          </p:cNvCxnSpPr>
          <p:nvPr/>
        </p:nvCxnSpPr>
        <p:spPr>
          <a:xfrm>
            <a:off x="4562370" y="2976417"/>
            <a:ext cx="243393" cy="45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8" name="Oval 167">
            <a:extLst>
              <a:ext uri="{FF2B5EF4-FFF2-40B4-BE49-F238E27FC236}">
                <a16:creationId xmlns:a16="http://schemas.microsoft.com/office/drawing/2014/main" id="{8DF4BFA9-4314-4ECF-8479-1CFA74D12EFB}"/>
              </a:ext>
            </a:extLst>
          </p:cNvPr>
          <p:cNvSpPr/>
          <p:nvPr/>
        </p:nvSpPr>
        <p:spPr>
          <a:xfrm rot="10800000" flipH="1" flipV="1">
            <a:off x="4805764" y="3795481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9" name="Oval 169">
            <a:extLst>
              <a:ext uri="{FF2B5EF4-FFF2-40B4-BE49-F238E27FC236}">
                <a16:creationId xmlns:a16="http://schemas.microsoft.com/office/drawing/2014/main" id="{8D306DF9-8BBD-4CAD-9E89-C6D73B4152F4}"/>
              </a:ext>
            </a:extLst>
          </p:cNvPr>
          <p:cNvSpPr/>
          <p:nvPr/>
        </p:nvSpPr>
        <p:spPr>
          <a:xfrm rot="10800000" flipH="1" flipV="1">
            <a:off x="4805764" y="4018132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0" name="Oval 170">
            <a:extLst>
              <a:ext uri="{FF2B5EF4-FFF2-40B4-BE49-F238E27FC236}">
                <a16:creationId xmlns:a16="http://schemas.microsoft.com/office/drawing/2014/main" id="{83975000-A752-4283-A4D6-722E41E87E37}"/>
              </a:ext>
            </a:extLst>
          </p:cNvPr>
          <p:cNvSpPr/>
          <p:nvPr/>
        </p:nvSpPr>
        <p:spPr>
          <a:xfrm rot="10800000" flipH="1" flipV="1">
            <a:off x="4427859" y="3795481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81" name="Straight Connector 171">
            <a:extLst>
              <a:ext uri="{FF2B5EF4-FFF2-40B4-BE49-F238E27FC236}">
                <a16:creationId xmlns:a16="http://schemas.microsoft.com/office/drawing/2014/main" id="{41FC972B-54D1-47BC-81B1-F651DC6C5EE3}"/>
              </a:ext>
            </a:extLst>
          </p:cNvPr>
          <p:cNvCxnSpPr>
            <a:stCxn id="280" idx="6"/>
            <a:endCxn id="278" idx="3"/>
          </p:cNvCxnSpPr>
          <p:nvPr/>
        </p:nvCxnSpPr>
        <p:spPr>
          <a:xfrm>
            <a:off x="4562371" y="3862737"/>
            <a:ext cx="263092" cy="4755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Straight Connector 172">
            <a:extLst>
              <a:ext uri="{FF2B5EF4-FFF2-40B4-BE49-F238E27FC236}">
                <a16:creationId xmlns:a16="http://schemas.microsoft.com/office/drawing/2014/main" id="{ADA4602C-FC74-45D1-8C7D-67860F33F2DE}"/>
              </a:ext>
            </a:extLst>
          </p:cNvPr>
          <p:cNvCxnSpPr>
            <a:stCxn id="279" idx="1"/>
            <a:endCxn id="280" idx="6"/>
          </p:cNvCxnSpPr>
          <p:nvPr/>
        </p:nvCxnSpPr>
        <p:spPr>
          <a:xfrm flipH="1" flipV="1">
            <a:off x="4562371" y="3862737"/>
            <a:ext cx="263092" cy="17509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3" name="Oval 173">
            <a:extLst>
              <a:ext uri="{FF2B5EF4-FFF2-40B4-BE49-F238E27FC236}">
                <a16:creationId xmlns:a16="http://schemas.microsoft.com/office/drawing/2014/main" id="{C474DBBF-0FF5-46C5-BDB1-A85385CAE9BF}"/>
              </a:ext>
            </a:extLst>
          </p:cNvPr>
          <p:cNvSpPr/>
          <p:nvPr/>
        </p:nvSpPr>
        <p:spPr>
          <a:xfrm rot="10800000" flipH="1" flipV="1">
            <a:off x="4427859" y="4037831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84" name="Straight Connector 174">
            <a:extLst>
              <a:ext uri="{FF2B5EF4-FFF2-40B4-BE49-F238E27FC236}">
                <a16:creationId xmlns:a16="http://schemas.microsoft.com/office/drawing/2014/main" id="{CF7B88A2-C417-456F-B45B-E4ABFA715DA4}"/>
              </a:ext>
            </a:extLst>
          </p:cNvPr>
          <p:cNvCxnSpPr>
            <a:stCxn id="279" idx="1"/>
            <a:endCxn id="283" idx="6"/>
          </p:cNvCxnSpPr>
          <p:nvPr/>
        </p:nvCxnSpPr>
        <p:spPr>
          <a:xfrm flipH="1">
            <a:off x="4562371" y="4037831"/>
            <a:ext cx="263092" cy="67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5" name="Oval 175">
            <a:extLst>
              <a:ext uri="{FF2B5EF4-FFF2-40B4-BE49-F238E27FC236}">
                <a16:creationId xmlns:a16="http://schemas.microsoft.com/office/drawing/2014/main" id="{139BBA89-1514-4DC1-9A41-D775D784EF7D}"/>
              </a:ext>
            </a:extLst>
          </p:cNvPr>
          <p:cNvSpPr/>
          <p:nvPr/>
        </p:nvSpPr>
        <p:spPr>
          <a:xfrm rot="10800000" flipH="1" flipV="1">
            <a:off x="4805764" y="4785640"/>
            <a:ext cx="134512" cy="134512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6" name="Oval 176">
            <a:extLst>
              <a:ext uri="{FF2B5EF4-FFF2-40B4-BE49-F238E27FC236}">
                <a16:creationId xmlns:a16="http://schemas.microsoft.com/office/drawing/2014/main" id="{9CC21ED8-F5AA-48F6-8473-F56658AEC6E8}"/>
              </a:ext>
            </a:extLst>
          </p:cNvPr>
          <p:cNvSpPr/>
          <p:nvPr/>
        </p:nvSpPr>
        <p:spPr>
          <a:xfrm rot="10800000" flipH="1" flipV="1">
            <a:off x="4805764" y="5008291"/>
            <a:ext cx="134512" cy="134512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7" name="Oval 177">
            <a:extLst>
              <a:ext uri="{FF2B5EF4-FFF2-40B4-BE49-F238E27FC236}">
                <a16:creationId xmlns:a16="http://schemas.microsoft.com/office/drawing/2014/main" id="{B76620BA-EE66-42DF-9BBB-18ED823958E0}"/>
              </a:ext>
            </a:extLst>
          </p:cNvPr>
          <p:cNvSpPr/>
          <p:nvPr/>
        </p:nvSpPr>
        <p:spPr>
          <a:xfrm rot="10800000" flipH="1" flipV="1">
            <a:off x="4427859" y="4785640"/>
            <a:ext cx="134512" cy="13451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88" name="Straight Connector 178">
            <a:extLst>
              <a:ext uri="{FF2B5EF4-FFF2-40B4-BE49-F238E27FC236}">
                <a16:creationId xmlns:a16="http://schemas.microsoft.com/office/drawing/2014/main" id="{622B03FA-541E-4D78-86DE-3E69EE0B3A7B}"/>
              </a:ext>
            </a:extLst>
          </p:cNvPr>
          <p:cNvCxnSpPr>
            <a:stCxn id="287" idx="6"/>
            <a:endCxn id="285" idx="3"/>
          </p:cNvCxnSpPr>
          <p:nvPr/>
        </p:nvCxnSpPr>
        <p:spPr>
          <a:xfrm>
            <a:off x="4562371" y="4852896"/>
            <a:ext cx="263092" cy="4755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Straight Connector 179">
            <a:extLst>
              <a:ext uri="{FF2B5EF4-FFF2-40B4-BE49-F238E27FC236}">
                <a16:creationId xmlns:a16="http://schemas.microsoft.com/office/drawing/2014/main" id="{97FC0E81-2769-45B7-A706-2DE084446F8B}"/>
              </a:ext>
            </a:extLst>
          </p:cNvPr>
          <p:cNvCxnSpPr>
            <a:stCxn id="286" idx="1"/>
            <a:endCxn id="287" idx="6"/>
          </p:cNvCxnSpPr>
          <p:nvPr/>
        </p:nvCxnSpPr>
        <p:spPr>
          <a:xfrm flipH="1" flipV="1">
            <a:off x="4562371" y="4852896"/>
            <a:ext cx="263092" cy="17509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0" name="Oval 180">
            <a:extLst>
              <a:ext uri="{FF2B5EF4-FFF2-40B4-BE49-F238E27FC236}">
                <a16:creationId xmlns:a16="http://schemas.microsoft.com/office/drawing/2014/main" id="{1D9F62F5-3819-48A2-91FE-1E48D035A166}"/>
              </a:ext>
            </a:extLst>
          </p:cNvPr>
          <p:cNvSpPr/>
          <p:nvPr/>
        </p:nvSpPr>
        <p:spPr>
          <a:xfrm rot="10800000" flipH="1" flipV="1">
            <a:off x="4427859" y="5027990"/>
            <a:ext cx="134512" cy="13451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91" name="Straight Connector 184">
            <a:extLst>
              <a:ext uri="{FF2B5EF4-FFF2-40B4-BE49-F238E27FC236}">
                <a16:creationId xmlns:a16="http://schemas.microsoft.com/office/drawing/2014/main" id="{E3E4D5F1-ACD1-44E5-B78C-29E040680805}"/>
              </a:ext>
            </a:extLst>
          </p:cNvPr>
          <p:cNvCxnSpPr>
            <a:stCxn id="286" idx="1"/>
            <a:endCxn id="290" idx="6"/>
          </p:cNvCxnSpPr>
          <p:nvPr/>
        </p:nvCxnSpPr>
        <p:spPr>
          <a:xfrm flipH="1">
            <a:off x="4562371" y="5027990"/>
            <a:ext cx="263092" cy="67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2" name="Oval 185">
            <a:extLst>
              <a:ext uri="{FF2B5EF4-FFF2-40B4-BE49-F238E27FC236}">
                <a16:creationId xmlns:a16="http://schemas.microsoft.com/office/drawing/2014/main" id="{6142D739-1D8D-42F9-A8D7-F146BEA2BF41}"/>
              </a:ext>
            </a:extLst>
          </p:cNvPr>
          <p:cNvSpPr/>
          <p:nvPr/>
        </p:nvSpPr>
        <p:spPr>
          <a:xfrm rot="10800000" flipH="1" flipV="1">
            <a:off x="4805764" y="5713796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3" name="Oval 186">
            <a:extLst>
              <a:ext uri="{FF2B5EF4-FFF2-40B4-BE49-F238E27FC236}">
                <a16:creationId xmlns:a16="http://schemas.microsoft.com/office/drawing/2014/main" id="{1CD1C5B2-D739-4D74-B0CC-6C237440C3A9}"/>
              </a:ext>
            </a:extLst>
          </p:cNvPr>
          <p:cNvSpPr/>
          <p:nvPr/>
        </p:nvSpPr>
        <p:spPr>
          <a:xfrm rot="10800000" flipH="1" flipV="1">
            <a:off x="4427859" y="5877349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94" name="Straight Connector 187">
            <a:extLst>
              <a:ext uri="{FF2B5EF4-FFF2-40B4-BE49-F238E27FC236}">
                <a16:creationId xmlns:a16="http://schemas.microsoft.com/office/drawing/2014/main" id="{EB5F5E02-3C44-48A0-9A3F-9C0EFCAF4181}"/>
              </a:ext>
            </a:extLst>
          </p:cNvPr>
          <p:cNvCxnSpPr>
            <a:stCxn id="293" idx="6"/>
            <a:endCxn id="292" idx="2"/>
          </p:cNvCxnSpPr>
          <p:nvPr/>
        </p:nvCxnSpPr>
        <p:spPr>
          <a:xfrm flipV="1">
            <a:off x="4562371" y="5781052"/>
            <a:ext cx="243393" cy="16355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Connector 189">
            <a:extLst>
              <a:ext uri="{FF2B5EF4-FFF2-40B4-BE49-F238E27FC236}">
                <a16:creationId xmlns:a16="http://schemas.microsoft.com/office/drawing/2014/main" id="{2A682711-8F27-4757-B925-AF17D236D02F}"/>
              </a:ext>
            </a:extLst>
          </p:cNvPr>
          <p:cNvCxnSpPr>
            <a:stCxn id="266" idx="5"/>
            <a:endCxn id="292" idx="2"/>
          </p:cNvCxnSpPr>
          <p:nvPr/>
        </p:nvCxnSpPr>
        <p:spPr>
          <a:xfrm>
            <a:off x="4542672" y="5609645"/>
            <a:ext cx="263092" cy="17140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Straight Connector 190">
            <a:extLst>
              <a:ext uri="{FF2B5EF4-FFF2-40B4-BE49-F238E27FC236}">
                <a16:creationId xmlns:a16="http://schemas.microsoft.com/office/drawing/2014/main" id="{5C337315-99E4-4C7B-AB01-A9C72A6AA858}"/>
              </a:ext>
            </a:extLst>
          </p:cNvPr>
          <p:cNvCxnSpPr>
            <a:stCxn id="271" idx="6"/>
            <a:endCxn id="297" idx="2"/>
          </p:cNvCxnSpPr>
          <p:nvPr/>
        </p:nvCxnSpPr>
        <p:spPr>
          <a:xfrm>
            <a:off x="4562370" y="3420968"/>
            <a:ext cx="237096" cy="23763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" name="Oval 191">
            <a:extLst>
              <a:ext uri="{FF2B5EF4-FFF2-40B4-BE49-F238E27FC236}">
                <a16:creationId xmlns:a16="http://schemas.microsoft.com/office/drawing/2014/main" id="{112FFC54-0306-4D89-B2D0-2CB6B2D31D70}"/>
              </a:ext>
            </a:extLst>
          </p:cNvPr>
          <p:cNvSpPr/>
          <p:nvPr/>
        </p:nvSpPr>
        <p:spPr>
          <a:xfrm rot="10800000" flipH="1" flipV="1">
            <a:off x="4799466" y="3591350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8" name="Rectangle 192">
            <a:extLst>
              <a:ext uri="{FF2B5EF4-FFF2-40B4-BE49-F238E27FC236}">
                <a16:creationId xmlns:a16="http://schemas.microsoft.com/office/drawing/2014/main" id="{ECB54499-55B4-47DA-8BD2-0FE9733CBFD5}"/>
              </a:ext>
            </a:extLst>
          </p:cNvPr>
          <p:cNvSpPr/>
          <p:nvPr/>
        </p:nvSpPr>
        <p:spPr bwMode="auto">
          <a:xfrm>
            <a:off x="4289367" y="2866202"/>
            <a:ext cx="779590" cy="439952"/>
          </a:xfrm>
          <a:prstGeom prst="rect">
            <a:avLst/>
          </a:prstGeom>
          <a:noFill/>
          <a:ln w="31750">
            <a:solidFill>
              <a:schemeClr val="tx1">
                <a:lumMod val="50000"/>
              </a:schemeClr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99" name="Rectangle 193">
            <a:extLst>
              <a:ext uri="{FF2B5EF4-FFF2-40B4-BE49-F238E27FC236}">
                <a16:creationId xmlns:a16="http://schemas.microsoft.com/office/drawing/2014/main" id="{22101F75-0334-4696-81F1-FA1C6E0F920A}"/>
              </a:ext>
            </a:extLst>
          </p:cNvPr>
          <p:cNvSpPr/>
          <p:nvPr/>
        </p:nvSpPr>
        <p:spPr bwMode="auto">
          <a:xfrm>
            <a:off x="4278818" y="4757799"/>
            <a:ext cx="779590" cy="439952"/>
          </a:xfrm>
          <a:prstGeom prst="rect">
            <a:avLst/>
          </a:prstGeom>
          <a:noFill/>
          <a:ln w="31750">
            <a:solidFill>
              <a:schemeClr val="tx1">
                <a:lumMod val="50000"/>
              </a:schemeClr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300" name="Straight Connector 194">
            <a:extLst>
              <a:ext uri="{FF2B5EF4-FFF2-40B4-BE49-F238E27FC236}">
                <a16:creationId xmlns:a16="http://schemas.microsoft.com/office/drawing/2014/main" id="{728AA511-4A85-476D-8C76-1888D5E833E6}"/>
              </a:ext>
            </a:extLst>
          </p:cNvPr>
          <p:cNvCxnSpPr>
            <a:stCxn id="243" idx="6"/>
            <a:endCxn id="301" idx="2"/>
          </p:cNvCxnSpPr>
          <p:nvPr/>
        </p:nvCxnSpPr>
        <p:spPr>
          <a:xfrm>
            <a:off x="5450861" y="3420968"/>
            <a:ext cx="247447" cy="23763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1" name="Oval 195">
            <a:extLst>
              <a:ext uri="{FF2B5EF4-FFF2-40B4-BE49-F238E27FC236}">
                <a16:creationId xmlns:a16="http://schemas.microsoft.com/office/drawing/2014/main" id="{F296D24C-03EF-4F18-8307-71A4A9EE9207}"/>
              </a:ext>
            </a:extLst>
          </p:cNvPr>
          <p:cNvSpPr/>
          <p:nvPr/>
        </p:nvSpPr>
        <p:spPr>
          <a:xfrm rot="10800000" flipH="1" flipV="1">
            <a:off x="5698308" y="3591350"/>
            <a:ext cx="134512" cy="134512"/>
          </a:xfrm>
          <a:prstGeom prst="ellipse">
            <a:avLst/>
          </a:prstGeom>
          <a:solidFill>
            <a:srgbClr val="5C2D91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2" name="Rectangle 198">
            <a:extLst>
              <a:ext uri="{FF2B5EF4-FFF2-40B4-BE49-F238E27FC236}">
                <a16:creationId xmlns:a16="http://schemas.microsoft.com/office/drawing/2014/main" id="{1DF97C9F-8532-493F-A38C-B6BC108CB57B}"/>
              </a:ext>
            </a:extLst>
          </p:cNvPr>
          <p:cNvSpPr/>
          <p:nvPr/>
        </p:nvSpPr>
        <p:spPr>
          <a:xfrm>
            <a:off x="4494409" y="6301271"/>
            <a:ext cx="564008" cy="20892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3" name="TextBox 199">
            <a:extLst>
              <a:ext uri="{FF2B5EF4-FFF2-40B4-BE49-F238E27FC236}">
                <a16:creationId xmlns:a16="http://schemas.microsoft.com/office/drawing/2014/main" id="{A91C9A74-2274-4700-A6A1-2337F0DA927B}"/>
              </a:ext>
            </a:extLst>
          </p:cNvPr>
          <p:cNvSpPr txBox="1"/>
          <p:nvPr/>
        </p:nvSpPr>
        <p:spPr>
          <a:xfrm>
            <a:off x="5074843" y="6221069"/>
            <a:ext cx="1666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Completed Task</a:t>
            </a:r>
          </a:p>
        </p:txBody>
      </p:sp>
      <p:sp>
        <p:nvSpPr>
          <p:cNvPr id="304" name="Rectangle 200">
            <a:extLst>
              <a:ext uri="{FF2B5EF4-FFF2-40B4-BE49-F238E27FC236}">
                <a16:creationId xmlns:a16="http://schemas.microsoft.com/office/drawing/2014/main" id="{1C23D533-33A8-47B7-9DA9-C756110E7A38}"/>
              </a:ext>
            </a:extLst>
          </p:cNvPr>
          <p:cNvSpPr/>
          <p:nvPr/>
        </p:nvSpPr>
        <p:spPr>
          <a:xfrm>
            <a:off x="6885707" y="6301271"/>
            <a:ext cx="564008" cy="20892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5" name="TextBox 201">
            <a:extLst>
              <a:ext uri="{FF2B5EF4-FFF2-40B4-BE49-F238E27FC236}">
                <a16:creationId xmlns:a16="http://schemas.microsoft.com/office/drawing/2014/main" id="{2D016EB3-5CAF-4778-B2AC-8FF9DD7AA974}"/>
              </a:ext>
            </a:extLst>
          </p:cNvPr>
          <p:cNvSpPr txBox="1"/>
          <p:nvPr/>
        </p:nvSpPr>
        <p:spPr>
          <a:xfrm>
            <a:off x="7449714" y="6221069"/>
            <a:ext cx="1423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Ongoing </a:t>
            </a:r>
            <a:r>
              <a:rPr lang="en-US" altLang="zh-CN" dirty="0"/>
              <a:t>Task</a:t>
            </a:r>
            <a:endParaRPr lang="en-US" dirty="0"/>
          </a:p>
        </p:txBody>
      </p:sp>
      <p:sp>
        <p:nvSpPr>
          <p:cNvPr id="306" name="Rectangle 202">
            <a:extLst>
              <a:ext uri="{FF2B5EF4-FFF2-40B4-BE49-F238E27FC236}">
                <a16:creationId xmlns:a16="http://schemas.microsoft.com/office/drawing/2014/main" id="{D365A228-07EE-4ECB-85B2-2949166EBFFD}"/>
              </a:ext>
            </a:extLst>
          </p:cNvPr>
          <p:cNvSpPr/>
          <p:nvPr/>
        </p:nvSpPr>
        <p:spPr>
          <a:xfrm>
            <a:off x="2462672" y="6301271"/>
            <a:ext cx="564008" cy="2089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7" name="TextBox 203">
            <a:extLst>
              <a:ext uri="{FF2B5EF4-FFF2-40B4-BE49-F238E27FC236}">
                <a16:creationId xmlns:a16="http://schemas.microsoft.com/office/drawing/2014/main" id="{69C42173-87D1-40D2-9F92-E1E6E7965647}"/>
              </a:ext>
            </a:extLst>
          </p:cNvPr>
          <p:cNvSpPr txBox="1"/>
          <p:nvPr/>
        </p:nvSpPr>
        <p:spPr>
          <a:xfrm>
            <a:off x="3043106" y="6221069"/>
            <a:ext cx="1338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Visible</a:t>
            </a:r>
            <a:r>
              <a:rPr lang="en-US" dirty="0"/>
              <a:t> </a:t>
            </a:r>
            <a:r>
              <a:rPr lang="en-US" altLang="zh-CN" dirty="0"/>
              <a:t>Task</a:t>
            </a:r>
            <a:endParaRPr lang="en-US" dirty="0"/>
          </a:p>
        </p:txBody>
      </p:sp>
      <p:cxnSp>
        <p:nvCxnSpPr>
          <p:cNvPr id="308" name="Straight Arrow Connector 129">
            <a:extLst>
              <a:ext uri="{FF2B5EF4-FFF2-40B4-BE49-F238E27FC236}">
                <a16:creationId xmlns:a16="http://schemas.microsoft.com/office/drawing/2014/main" id="{A10C1F85-CD9E-403D-AC3C-B0EAE2D94CD7}"/>
              </a:ext>
            </a:extLst>
          </p:cNvPr>
          <p:cNvCxnSpPr/>
          <p:nvPr/>
        </p:nvCxnSpPr>
        <p:spPr>
          <a:xfrm>
            <a:off x="4257093" y="4690872"/>
            <a:ext cx="2665225" cy="0"/>
          </a:xfrm>
          <a:prstGeom prst="straightConnector1">
            <a:avLst/>
          </a:prstGeom>
          <a:ln w="349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" name="TextBox 130">
            <a:extLst>
              <a:ext uri="{FF2B5EF4-FFF2-40B4-BE49-F238E27FC236}">
                <a16:creationId xmlns:a16="http://schemas.microsoft.com/office/drawing/2014/main" id="{20F02E44-8D38-4E7D-B988-34B0A6252FD8}"/>
              </a:ext>
            </a:extLst>
          </p:cNvPr>
          <p:cNvSpPr txBox="1"/>
          <p:nvPr/>
        </p:nvSpPr>
        <p:spPr>
          <a:xfrm rot="5400000" flipH="1" flipV="1">
            <a:off x="4277768" y="4232381"/>
            <a:ext cx="4106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…</a:t>
            </a:r>
          </a:p>
        </p:txBody>
      </p:sp>
      <p:cxnSp>
        <p:nvCxnSpPr>
          <p:cNvPr id="310" name="Straight Arrow Connector 134">
            <a:extLst>
              <a:ext uri="{FF2B5EF4-FFF2-40B4-BE49-F238E27FC236}">
                <a16:creationId xmlns:a16="http://schemas.microsoft.com/office/drawing/2014/main" id="{AA7492E7-BFB0-46E7-8B8F-5B2B8CC917CB}"/>
              </a:ext>
            </a:extLst>
          </p:cNvPr>
          <p:cNvCxnSpPr/>
          <p:nvPr/>
        </p:nvCxnSpPr>
        <p:spPr>
          <a:xfrm>
            <a:off x="4257093" y="4242816"/>
            <a:ext cx="2665225" cy="0"/>
          </a:xfrm>
          <a:prstGeom prst="straightConnector1">
            <a:avLst/>
          </a:prstGeom>
          <a:ln w="349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8007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C49C44D-B8BC-416F-983F-8EAC92445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Key Design 2: SSP based scheduling</a:t>
            </a:r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F97F0C6-53E1-4ADB-A483-6033EB42A4D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chemeClr val="accent1"/>
                </a:solidFill>
              </a:rPr>
              <a:t>Slack of 1 clock as an example</a:t>
            </a:r>
          </a:p>
          <a:p>
            <a:pPr marL="342900" lvl="1" indent="-342900">
              <a:buFont typeface="Segoe UI" panose="020B0502040204020203" pitchFamily="34" charset="0"/>
              <a:buChar char="⁻"/>
            </a:pPr>
            <a:r>
              <a:rPr lang="en-US" altLang="zh-CN" dirty="0"/>
              <a:t>Slowest server (n) is in clock2</a:t>
            </a:r>
          </a:p>
          <a:p>
            <a:pPr marL="342900" lvl="1" indent="-342900">
              <a:buFont typeface="Segoe UI" panose="020B0502040204020203" pitchFamily="34" charset="0"/>
              <a:buChar char="⁻"/>
            </a:pPr>
            <a:r>
              <a:rPr lang="en-US" altLang="zh-CN" dirty="0"/>
              <a:t>Fastest server (0) finishes clock2</a:t>
            </a:r>
          </a:p>
          <a:p>
            <a:pPr marL="571500" lvl="2" indent="-342900">
              <a:buFont typeface="Segoe UI" panose="020B0502040204020203" pitchFamily="34" charset="0"/>
              <a:buChar char="⁻"/>
            </a:pPr>
            <a:r>
              <a:rPr lang="en-US" altLang="zh-CN" dirty="0"/>
              <a:t>within the staleness bound</a:t>
            </a:r>
          </a:p>
          <a:p>
            <a:pPr marL="571500" lvl="2" indent="-342900">
              <a:buFont typeface="Segoe UI" panose="020B0502040204020203" pitchFamily="34" charset="0"/>
              <a:buChar char="⁻"/>
            </a:pPr>
            <a:r>
              <a:rPr lang="en-US" altLang="zh-CN" dirty="0"/>
              <a:t>continue</a:t>
            </a:r>
          </a:p>
          <a:p>
            <a:endParaRPr lang="zh-CN" altLang="en-US" dirty="0"/>
          </a:p>
        </p:txBody>
      </p:sp>
      <p:grpSp>
        <p:nvGrpSpPr>
          <p:cNvPr id="22" name="Group 78">
            <a:extLst>
              <a:ext uri="{FF2B5EF4-FFF2-40B4-BE49-F238E27FC236}">
                <a16:creationId xmlns:a16="http://schemas.microsoft.com/office/drawing/2014/main" id="{30DA13A1-8FA1-407B-94B4-01029C554AA8}"/>
              </a:ext>
            </a:extLst>
          </p:cNvPr>
          <p:cNvGrpSpPr/>
          <p:nvPr/>
        </p:nvGrpSpPr>
        <p:grpSpPr>
          <a:xfrm rot="10800000" flipH="1" flipV="1">
            <a:off x="4086034" y="2321641"/>
            <a:ext cx="282450" cy="455409"/>
            <a:chOff x="1027518" y="2134579"/>
            <a:chExt cx="295326" cy="476168"/>
          </a:xfrm>
        </p:grpSpPr>
        <p:sp>
          <p:nvSpPr>
            <p:cNvPr id="23" name="Isosceles Triangle 79">
              <a:extLst>
                <a:ext uri="{FF2B5EF4-FFF2-40B4-BE49-F238E27FC236}">
                  <a16:creationId xmlns:a16="http://schemas.microsoft.com/office/drawing/2014/main" id="{2D6F18B5-3EB8-45A4-B19D-90DCFBDC4169}"/>
                </a:ext>
              </a:extLst>
            </p:cNvPr>
            <p:cNvSpPr/>
            <p:nvPr/>
          </p:nvSpPr>
          <p:spPr>
            <a:xfrm rot="10800000">
              <a:off x="1081107" y="2448550"/>
              <a:ext cx="188149" cy="162197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b="1"/>
            </a:p>
          </p:txBody>
        </p:sp>
        <p:sp>
          <p:nvSpPr>
            <p:cNvPr id="24" name="TextBox 80">
              <a:extLst>
                <a:ext uri="{FF2B5EF4-FFF2-40B4-BE49-F238E27FC236}">
                  <a16:creationId xmlns:a16="http://schemas.microsoft.com/office/drawing/2014/main" id="{9BA0F677-A5A1-4A6D-AD4E-E3A357E1907F}"/>
                </a:ext>
              </a:extLst>
            </p:cNvPr>
            <p:cNvSpPr txBox="1"/>
            <p:nvPr/>
          </p:nvSpPr>
          <p:spPr>
            <a:xfrm>
              <a:off x="1027518" y="2134579"/>
              <a:ext cx="295326" cy="3378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500" b="1" dirty="0"/>
                <a:t>0</a:t>
              </a:r>
              <a:endParaRPr lang="en-US" sz="1500" b="1" dirty="0"/>
            </a:p>
          </p:txBody>
        </p:sp>
      </p:grpSp>
      <p:grpSp>
        <p:nvGrpSpPr>
          <p:cNvPr id="25" name="Group 81">
            <a:extLst>
              <a:ext uri="{FF2B5EF4-FFF2-40B4-BE49-F238E27FC236}">
                <a16:creationId xmlns:a16="http://schemas.microsoft.com/office/drawing/2014/main" id="{68A48A0E-B610-4417-9CEB-F113C69E0BC6}"/>
              </a:ext>
            </a:extLst>
          </p:cNvPr>
          <p:cNvGrpSpPr/>
          <p:nvPr/>
        </p:nvGrpSpPr>
        <p:grpSpPr>
          <a:xfrm rot="10800000" flipH="1" flipV="1">
            <a:off x="4977518" y="2321641"/>
            <a:ext cx="282450" cy="455409"/>
            <a:chOff x="1027518" y="2134579"/>
            <a:chExt cx="295326" cy="476168"/>
          </a:xfrm>
        </p:grpSpPr>
        <p:sp>
          <p:nvSpPr>
            <p:cNvPr id="26" name="Isosceles Triangle 82">
              <a:extLst>
                <a:ext uri="{FF2B5EF4-FFF2-40B4-BE49-F238E27FC236}">
                  <a16:creationId xmlns:a16="http://schemas.microsoft.com/office/drawing/2014/main" id="{C702F4E6-BA36-4202-A70A-ABBDEC924B34}"/>
                </a:ext>
              </a:extLst>
            </p:cNvPr>
            <p:cNvSpPr/>
            <p:nvPr/>
          </p:nvSpPr>
          <p:spPr>
            <a:xfrm rot="10800000">
              <a:off x="1081107" y="2448550"/>
              <a:ext cx="188149" cy="162197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b="1"/>
            </a:p>
          </p:txBody>
        </p:sp>
        <p:sp>
          <p:nvSpPr>
            <p:cNvPr id="27" name="TextBox 83">
              <a:extLst>
                <a:ext uri="{FF2B5EF4-FFF2-40B4-BE49-F238E27FC236}">
                  <a16:creationId xmlns:a16="http://schemas.microsoft.com/office/drawing/2014/main" id="{BFD9D6DD-532D-45F0-BCAF-49FE5362C0DD}"/>
                </a:ext>
              </a:extLst>
            </p:cNvPr>
            <p:cNvSpPr txBox="1"/>
            <p:nvPr/>
          </p:nvSpPr>
          <p:spPr>
            <a:xfrm>
              <a:off x="1027518" y="2134579"/>
              <a:ext cx="295326" cy="3378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500" b="1" dirty="0"/>
                <a:t>1</a:t>
              </a:r>
              <a:endParaRPr lang="en-US" sz="1500" b="1" dirty="0"/>
            </a:p>
          </p:txBody>
        </p:sp>
      </p:grpSp>
      <p:grpSp>
        <p:nvGrpSpPr>
          <p:cNvPr id="28" name="Group 84">
            <a:extLst>
              <a:ext uri="{FF2B5EF4-FFF2-40B4-BE49-F238E27FC236}">
                <a16:creationId xmlns:a16="http://schemas.microsoft.com/office/drawing/2014/main" id="{785746D3-B76D-498E-8420-CADBAD02E24E}"/>
              </a:ext>
            </a:extLst>
          </p:cNvPr>
          <p:cNvGrpSpPr/>
          <p:nvPr/>
        </p:nvGrpSpPr>
        <p:grpSpPr>
          <a:xfrm rot="10800000" flipH="1" flipV="1">
            <a:off x="5878935" y="2321641"/>
            <a:ext cx="282450" cy="455409"/>
            <a:chOff x="1027518" y="2134579"/>
            <a:chExt cx="295326" cy="476168"/>
          </a:xfrm>
        </p:grpSpPr>
        <p:sp>
          <p:nvSpPr>
            <p:cNvPr id="29" name="Isosceles Triangle 85">
              <a:extLst>
                <a:ext uri="{FF2B5EF4-FFF2-40B4-BE49-F238E27FC236}">
                  <a16:creationId xmlns:a16="http://schemas.microsoft.com/office/drawing/2014/main" id="{3CEA9932-3470-4C7E-8465-493CAADE2336}"/>
                </a:ext>
              </a:extLst>
            </p:cNvPr>
            <p:cNvSpPr/>
            <p:nvPr/>
          </p:nvSpPr>
          <p:spPr>
            <a:xfrm rot="10800000">
              <a:off x="1081107" y="2448550"/>
              <a:ext cx="188149" cy="162197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b="1"/>
            </a:p>
          </p:txBody>
        </p:sp>
        <p:sp>
          <p:nvSpPr>
            <p:cNvPr id="30" name="TextBox 86">
              <a:extLst>
                <a:ext uri="{FF2B5EF4-FFF2-40B4-BE49-F238E27FC236}">
                  <a16:creationId xmlns:a16="http://schemas.microsoft.com/office/drawing/2014/main" id="{0BC239BC-06A8-42F3-9612-E21CDC5CC26E}"/>
                </a:ext>
              </a:extLst>
            </p:cNvPr>
            <p:cNvSpPr txBox="1"/>
            <p:nvPr/>
          </p:nvSpPr>
          <p:spPr>
            <a:xfrm>
              <a:off x="1027518" y="2134579"/>
              <a:ext cx="295326" cy="3378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500" b="1" dirty="0"/>
                <a:t>2</a:t>
              </a:r>
              <a:endParaRPr lang="en-US" sz="1500" b="1" dirty="0"/>
            </a:p>
          </p:txBody>
        </p:sp>
      </p:grpSp>
      <p:grpSp>
        <p:nvGrpSpPr>
          <p:cNvPr id="31" name="Group 87">
            <a:extLst>
              <a:ext uri="{FF2B5EF4-FFF2-40B4-BE49-F238E27FC236}">
                <a16:creationId xmlns:a16="http://schemas.microsoft.com/office/drawing/2014/main" id="{D1D8FF6D-F72F-4232-8091-E42DDAB76407}"/>
              </a:ext>
            </a:extLst>
          </p:cNvPr>
          <p:cNvGrpSpPr/>
          <p:nvPr/>
        </p:nvGrpSpPr>
        <p:grpSpPr>
          <a:xfrm rot="10800000" flipH="1" flipV="1">
            <a:off x="6786973" y="2321641"/>
            <a:ext cx="282450" cy="455409"/>
            <a:chOff x="1065767" y="2134579"/>
            <a:chExt cx="295326" cy="476168"/>
          </a:xfrm>
        </p:grpSpPr>
        <p:sp>
          <p:nvSpPr>
            <p:cNvPr id="32" name="Isosceles Triangle 88">
              <a:extLst>
                <a:ext uri="{FF2B5EF4-FFF2-40B4-BE49-F238E27FC236}">
                  <a16:creationId xmlns:a16="http://schemas.microsoft.com/office/drawing/2014/main" id="{3DA348F7-2741-40B5-A645-86956C0E02CE}"/>
                </a:ext>
              </a:extLst>
            </p:cNvPr>
            <p:cNvSpPr/>
            <p:nvPr/>
          </p:nvSpPr>
          <p:spPr>
            <a:xfrm rot="10800000">
              <a:off x="1119351" y="2448550"/>
              <a:ext cx="188149" cy="162197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b="1"/>
            </a:p>
          </p:txBody>
        </p:sp>
        <p:sp>
          <p:nvSpPr>
            <p:cNvPr id="33" name="TextBox 89">
              <a:extLst>
                <a:ext uri="{FF2B5EF4-FFF2-40B4-BE49-F238E27FC236}">
                  <a16:creationId xmlns:a16="http://schemas.microsoft.com/office/drawing/2014/main" id="{D10584AA-49CA-4A69-B380-DDBFBC803161}"/>
                </a:ext>
              </a:extLst>
            </p:cNvPr>
            <p:cNvSpPr txBox="1"/>
            <p:nvPr/>
          </p:nvSpPr>
          <p:spPr>
            <a:xfrm>
              <a:off x="1065767" y="2134579"/>
              <a:ext cx="295326" cy="3378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500" b="1" dirty="0"/>
                <a:t>3</a:t>
              </a:r>
              <a:endParaRPr lang="en-US" sz="1500" b="1" dirty="0"/>
            </a:p>
          </p:txBody>
        </p:sp>
      </p:grpSp>
      <p:sp>
        <p:nvSpPr>
          <p:cNvPr id="79" name="Rectangle 152">
            <a:extLst>
              <a:ext uri="{FF2B5EF4-FFF2-40B4-BE49-F238E27FC236}">
                <a16:creationId xmlns:a16="http://schemas.microsoft.com/office/drawing/2014/main" id="{0F63FE3C-ABBE-418F-93AA-9B5A2AB143BA}"/>
              </a:ext>
            </a:extLst>
          </p:cNvPr>
          <p:cNvSpPr/>
          <p:nvPr/>
        </p:nvSpPr>
        <p:spPr>
          <a:xfrm rot="10800000" flipH="1" flipV="1">
            <a:off x="4236738" y="4694106"/>
            <a:ext cx="881298" cy="52148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0" name="Rectangle 149">
            <a:extLst>
              <a:ext uri="{FF2B5EF4-FFF2-40B4-BE49-F238E27FC236}">
                <a16:creationId xmlns:a16="http://schemas.microsoft.com/office/drawing/2014/main" id="{EC46C7DC-2E06-4A55-8238-2E73550EC9D2}"/>
              </a:ext>
            </a:extLst>
          </p:cNvPr>
          <p:cNvSpPr/>
          <p:nvPr/>
        </p:nvSpPr>
        <p:spPr>
          <a:xfrm rot="10800000" flipH="1" flipV="1">
            <a:off x="5141004" y="5189354"/>
            <a:ext cx="531817" cy="67485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1" name="Rectangle 148">
            <a:extLst>
              <a:ext uri="{FF2B5EF4-FFF2-40B4-BE49-F238E27FC236}">
                <a16:creationId xmlns:a16="http://schemas.microsoft.com/office/drawing/2014/main" id="{3D05C995-69C3-4EAF-994A-8174D1B3E37B}"/>
              </a:ext>
            </a:extLst>
          </p:cNvPr>
          <p:cNvSpPr/>
          <p:nvPr/>
        </p:nvSpPr>
        <p:spPr>
          <a:xfrm rot="10800000" flipH="1" flipV="1">
            <a:off x="5148655" y="3300704"/>
            <a:ext cx="881298" cy="47389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2" name="Rectangle 139">
            <a:extLst>
              <a:ext uri="{FF2B5EF4-FFF2-40B4-BE49-F238E27FC236}">
                <a16:creationId xmlns:a16="http://schemas.microsoft.com/office/drawing/2014/main" id="{134E54EF-990E-4FFA-88F6-ECE48612F0C4}"/>
              </a:ext>
            </a:extLst>
          </p:cNvPr>
          <p:cNvSpPr/>
          <p:nvPr/>
        </p:nvSpPr>
        <p:spPr>
          <a:xfrm rot="10800000" flipH="1" flipV="1">
            <a:off x="4248259" y="2817768"/>
            <a:ext cx="881298" cy="5044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3" name="Rectangle 322">
            <a:extLst>
              <a:ext uri="{FF2B5EF4-FFF2-40B4-BE49-F238E27FC236}">
                <a16:creationId xmlns:a16="http://schemas.microsoft.com/office/drawing/2014/main" id="{A2C6EE39-0418-4FF6-804B-0F3B44B1A944}"/>
              </a:ext>
            </a:extLst>
          </p:cNvPr>
          <p:cNvSpPr/>
          <p:nvPr/>
        </p:nvSpPr>
        <p:spPr>
          <a:xfrm rot="10800000" flipH="1" flipV="1">
            <a:off x="6040567" y="3749199"/>
            <a:ext cx="557638" cy="50866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4" name="Rectangle 143">
            <a:extLst>
              <a:ext uri="{FF2B5EF4-FFF2-40B4-BE49-F238E27FC236}">
                <a16:creationId xmlns:a16="http://schemas.microsoft.com/office/drawing/2014/main" id="{AA2711DE-D55E-48ED-B192-912E793A711D}"/>
              </a:ext>
            </a:extLst>
          </p:cNvPr>
          <p:cNvSpPr/>
          <p:nvPr/>
        </p:nvSpPr>
        <p:spPr>
          <a:xfrm>
            <a:off x="4493956" y="6301271"/>
            <a:ext cx="564008" cy="20892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5" name="TextBox 144">
            <a:extLst>
              <a:ext uri="{FF2B5EF4-FFF2-40B4-BE49-F238E27FC236}">
                <a16:creationId xmlns:a16="http://schemas.microsoft.com/office/drawing/2014/main" id="{4264146F-59C4-4108-899A-FC9C20DB4326}"/>
              </a:ext>
            </a:extLst>
          </p:cNvPr>
          <p:cNvSpPr txBox="1"/>
          <p:nvPr/>
        </p:nvSpPr>
        <p:spPr>
          <a:xfrm>
            <a:off x="5074390" y="6221069"/>
            <a:ext cx="1666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Completed Task</a:t>
            </a:r>
          </a:p>
        </p:txBody>
      </p:sp>
      <p:sp>
        <p:nvSpPr>
          <p:cNvPr id="86" name="Rectangle 145">
            <a:extLst>
              <a:ext uri="{FF2B5EF4-FFF2-40B4-BE49-F238E27FC236}">
                <a16:creationId xmlns:a16="http://schemas.microsoft.com/office/drawing/2014/main" id="{AAC149B8-00CF-4D3A-8D1D-D05614663B43}"/>
              </a:ext>
            </a:extLst>
          </p:cNvPr>
          <p:cNvSpPr/>
          <p:nvPr/>
        </p:nvSpPr>
        <p:spPr>
          <a:xfrm>
            <a:off x="6885254" y="6301271"/>
            <a:ext cx="564008" cy="20892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7" name="TextBox 146">
            <a:extLst>
              <a:ext uri="{FF2B5EF4-FFF2-40B4-BE49-F238E27FC236}">
                <a16:creationId xmlns:a16="http://schemas.microsoft.com/office/drawing/2014/main" id="{C9B1C9A9-44F4-49CB-B506-160EAA03F990}"/>
              </a:ext>
            </a:extLst>
          </p:cNvPr>
          <p:cNvSpPr txBox="1"/>
          <p:nvPr/>
        </p:nvSpPr>
        <p:spPr>
          <a:xfrm>
            <a:off x="7449261" y="6221069"/>
            <a:ext cx="1423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Ongoing </a:t>
            </a:r>
            <a:r>
              <a:rPr lang="en-US" altLang="zh-CN" dirty="0"/>
              <a:t>Task</a:t>
            </a:r>
            <a:endParaRPr lang="en-US" dirty="0"/>
          </a:p>
        </p:txBody>
      </p:sp>
      <p:grpSp>
        <p:nvGrpSpPr>
          <p:cNvPr id="88" name="Group 155">
            <a:extLst>
              <a:ext uri="{FF2B5EF4-FFF2-40B4-BE49-F238E27FC236}">
                <a16:creationId xmlns:a16="http://schemas.microsoft.com/office/drawing/2014/main" id="{8B180190-38F6-4AC9-A10F-A7201B608736}"/>
              </a:ext>
            </a:extLst>
          </p:cNvPr>
          <p:cNvGrpSpPr/>
          <p:nvPr/>
        </p:nvGrpSpPr>
        <p:grpSpPr>
          <a:xfrm rot="10800000" flipH="1" flipV="1">
            <a:off x="4085578" y="2321641"/>
            <a:ext cx="282450" cy="455409"/>
            <a:chOff x="1027518" y="2134579"/>
            <a:chExt cx="295326" cy="476168"/>
          </a:xfrm>
        </p:grpSpPr>
        <p:sp>
          <p:nvSpPr>
            <p:cNvPr id="89" name="Isosceles Triangle 156">
              <a:extLst>
                <a:ext uri="{FF2B5EF4-FFF2-40B4-BE49-F238E27FC236}">
                  <a16:creationId xmlns:a16="http://schemas.microsoft.com/office/drawing/2014/main" id="{7905D44F-CEBF-4361-BCF7-F6A27401ABD1}"/>
                </a:ext>
              </a:extLst>
            </p:cNvPr>
            <p:cNvSpPr/>
            <p:nvPr/>
          </p:nvSpPr>
          <p:spPr>
            <a:xfrm rot="10800000">
              <a:off x="1081107" y="2448550"/>
              <a:ext cx="188149" cy="162197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b="1"/>
            </a:p>
          </p:txBody>
        </p:sp>
        <p:sp>
          <p:nvSpPr>
            <p:cNvPr id="90" name="TextBox 157">
              <a:extLst>
                <a:ext uri="{FF2B5EF4-FFF2-40B4-BE49-F238E27FC236}">
                  <a16:creationId xmlns:a16="http://schemas.microsoft.com/office/drawing/2014/main" id="{10102254-AEF8-4EA0-A28E-78D537AF0860}"/>
                </a:ext>
              </a:extLst>
            </p:cNvPr>
            <p:cNvSpPr txBox="1"/>
            <p:nvPr/>
          </p:nvSpPr>
          <p:spPr>
            <a:xfrm>
              <a:off x="1027518" y="2134579"/>
              <a:ext cx="295326" cy="3378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500" b="1" dirty="0"/>
                <a:t>0</a:t>
              </a:r>
              <a:endParaRPr lang="en-US" sz="1500" b="1" dirty="0"/>
            </a:p>
          </p:txBody>
        </p:sp>
      </p:grpSp>
      <p:grpSp>
        <p:nvGrpSpPr>
          <p:cNvPr id="91" name="Group 158">
            <a:extLst>
              <a:ext uri="{FF2B5EF4-FFF2-40B4-BE49-F238E27FC236}">
                <a16:creationId xmlns:a16="http://schemas.microsoft.com/office/drawing/2014/main" id="{37957247-C897-4E94-9DF2-97AB61FDFADB}"/>
              </a:ext>
            </a:extLst>
          </p:cNvPr>
          <p:cNvGrpSpPr/>
          <p:nvPr/>
        </p:nvGrpSpPr>
        <p:grpSpPr>
          <a:xfrm rot="10800000" flipH="1" flipV="1">
            <a:off x="4977062" y="2321641"/>
            <a:ext cx="282450" cy="455409"/>
            <a:chOff x="1027518" y="2134579"/>
            <a:chExt cx="295326" cy="476168"/>
          </a:xfrm>
        </p:grpSpPr>
        <p:sp>
          <p:nvSpPr>
            <p:cNvPr id="92" name="Isosceles Triangle 159">
              <a:extLst>
                <a:ext uri="{FF2B5EF4-FFF2-40B4-BE49-F238E27FC236}">
                  <a16:creationId xmlns:a16="http://schemas.microsoft.com/office/drawing/2014/main" id="{74C1E654-6DBB-453F-B6F6-52CA42E03F7A}"/>
                </a:ext>
              </a:extLst>
            </p:cNvPr>
            <p:cNvSpPr/>
            <p:nvPr/>
          </p:nvSpPr>
          <p:spPr>
            <a:xfrm rot="10800000">
              <a:off x="1081107" y="2448550"/>
              <a:ext cx="188149" cy="162197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b="1"/>
            </a:p>
          </p:txBody>
        </p:sp>
        <p:sp>
          <p:nvSpPr>
            <p:cNvPr id="105" name="TextBox 160">
              <a:extLst>
                <a:ext uri="{FF2B5EF4-FFF2-40B4-BE49-F238E27FC236}">
                  <a16:creationId xmlns:a16="http://schemas.microsoft.com/office/drawing/2014/main" id="{6EACFDE6-BDE6-4FEA-A479-D0848E115B4B}"/>
                </a:ext>
              </a:extLst>
            </p:cNvPr>
            <p:cNvSpPr txBox="1"/>
            <p:nvPr/>
          </p:nvSpPr>
          <p:spPr>
            <a:xfrm>
              <a:off x="1027518" y="2134579"/>
              <a:ext cx="295326" cy="3378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500" b="1" dirty="0"/>
                <a:t>1</a:t>
              </a:r>
              <a:endParaRPr lang="en-US" sz="1500" b="1" dirty="0"/>
            </a:p>
          </p:txBody>
        </p:sp>
      </p:grpSp>
      <p:grpSp>
        <p:nvGrpSpPr>
          <p:cNvPr id="106" name="Group 161">
            <a:extLst>
              <a:ext uri="{FF2B5EF4-FFF2-40B4-BE49-F238E27FC236}">
                <a16:creationId xmlns:a16="http://schemas.microsoft.com/office/drawing/2014/main" id="{6914F044-46F0-48B0-9C44-B0C39C785412}"/>
              </a:ext>
            </a:extLst>
          </p:cNvPr>
          <p:cNvGrpSpPr/>
          <p:nvPr/>
        </p:nvGrpSpPr>
        <p:grpSpPr>
          <a:xfrm rot="10800000" flipH="1" flipV="1">
            <a:off x="5878479" y="2321641"/>
            <a:ext cx="282450" cy="455409"/>
            <a:chOff x="1027518" y="2134579"/>
            <a:chExt cx="295326" cy="476168"/>
          </a:xfrm>
        </p:grpSpPr>
        <p:sp>
          <p:nvSpPr>
            <p:cNvPr id="107" name="Isosceles Triangle 162">
              <a:extLst>
                <a:ext uri="{FF2B5EF4-FFF2-40B4-BE49-F238E27FC236}">
                  <a16:creationId xmlns:a16="http://schemas.microsoft.com/office/drawing/2014/main" id="{0DD95F9F-C308-476F-A4A1-C995DA67A1FE}"/>
                </a:ext>
              </a:extLst>
            </p:cNvPr>
            <p:cNvSpPr/>
            <p:nvPr/>
          </p:nvSpPr>
          <p:spPr>
            <a:xfrm rot="10800000">
              <a:off x="1081107" y="2448550"/>
              <a:ext cx="188149" cy="162197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b="1"/>
            </a:p>
          </p:txBody>
        </p:sp>
        <p:sp>
          <p:nvSpPr>
            <p:cNvPr id="108" name="TextBox 163">
              <a:extLst>
                <a:ext uri="{FF2B5EF4-FFF2-40B4-BE49-F238E27FC236}">
                  <a16:creationId xmlns:a16="http://schemas.microsoft.com/office/drawing/2014/main" id="{20D2006B-CCFC-40BD-9ED4-A083926341C5}"/>
                </a:ext>
              </a:extLst>
            </p:cNvPr>
            <p:cNvSpPr txBox="1"/>
            <p:nvPr/>
          </p:nvSpPr>
          <p:spPr>
            <a:xfrm>
              <a:off x="1027518" y="2134579"/>
              <a:ext cx="295326" cy="3378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500" b="1" dirty="0"/>
                <a:t>2</a:t>
              </a:r>
              <a:endParaRPr lang="en-US" sz="1500" b="1" dirty="0"/>
            </a:p>
          </p:txBody>
        </p:sp>
      </p:grpSp>
      <p:grpSp>
        <p:nvGrpSpPr>
          <p:cNvPr id="109" name="Group 164">
            <a:extLst>
              <a:ext uri="{FF2B5EF4-FFF2-40B4-BE49-F238E27FC236}">
                <a16:creationId xmlns:a16="http://schemas.microsoft.com/office/drawing/2014/main" id="{F17D2F71-EC47-43F1-97AF-38E8186EE93A}"/>
              </a:ext>
            </a:extLst>
          </p:cNvPr>
          <p:cNvGrpSpPr/>
          <p:nvPr/>
        </p:nvGrpSpPr>
        <p:grpSpPr>
          <a:xfrm rot="10800000" flipH="1" flipV="1">
            <a:off x="6786517" y="2321641"/>
            <a:ext cx="282450" cy="455409"/>
            <a:chOff x="1065767" y="2134579"/>
            <a:chExt cx="295326" cy="476168"/>
          </a:xfrm>
        </p:grpSpPr>
        <p:sp>
          <p:nvSpPr>
            <p:cNvPr id="110" name="Isosceles Triangle 165">
              <a:extLst>
                <a:ext uri="{FF2B5EF4-FFF2-40B4-BE49-F238E27FC236}">
                  <a16:creationId xmlns:a16="http://schemas.microsoft.com/office/drawing/2014/main" id="{F8EFF6CE-45FA-4EFF-8D3D-030DEA605C8F}"/>
                </a:ext>
              </a:extLst>
            </p:cNvPr>
            <p:cNvSpPr/>
            <p:nvPr/>
          </p:nvSpPr>
          <p:spPr>
            <a:xfrm rot="10800000">
              <a:off x="1119351" y="2448550"/>
              <a:ext cx="188149" cy="162197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b="1"/>
            </a:p>
          </p:txBody>
        </p:sp>
        <p:sp>
          <p:nvSpPr>
            <p:cNvPr id="111" name="TextBox 167">
              <a:extLst>
                <a:ext uri="{FF2B5EF4-FFF2-40B4-BE49-F238E27FC236}">
                  <a16:creationId xmlns:a16="http://schemas.microsoft.com/office/drawing/2014/main" id="{2EE56FCE-86AA-43CC-8B79-A007953D8050}"/>
                </a:ext>
              </a:extLst>
            </p:cNvPr>
            <p:cNvSpPr txBox="1"/>
            <p:nvPr/>
          </p:nvSpPr>
          <p:spPr>
            <a:xfrm>
              <a:off x="1065767" y="2134579"/>
              <a:ext cx="295326" cy="3378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500" b="1" dirty="0"/>
                <a:t>3</a:t>
              </a:r>
              <a:endParaRPr lang="en-US" sz="1500" b="1" dirty="0"/>
            </a:p>
          </p:txBody>
        </p:sp>
      </p:grpSp>
      <p:cxnSp>
        <p:nvCxnSpPr>
          <p:cNvPr id="112" name="Straight Arrow Connector 169">
            <a:extLst>
              <a:ext uri="{FF2B5EF4-FFF2-40B4-BE49-F238E27FC236}">
                <a16:creationId xmlns:a16="http://schemas.microsoft.com/office/drawing/2014/main" id="{EBEF724C-B4C7-4D06-990D-7CBFFD9718DB}"/>
              </a:ext>
            </a:extLst>
          </p:cNvPr>
          <p:cNvCxnSpPr/>
          <p:nvPr/>
        </p:nvCxnSpPr>
        <p:spPr>
          <a:xfrm>
            <a:off x="3875328" y="2801511"/>
            <a:ext cx="4047884" cy="23915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70">
            <a:extLst>
              <a:ext uri="{FF2B5EF4-FFF2-40B4-BE49-F238E27FC236}">
                <a16:creationId xmlns:a16="http://schemas.microsoft.com/office/drawing/2014/main" id="{D9888907-654C-4A47-AA29-BF2D7B7AA0CE}"/>
              </a:ext>
            </a:extLst>
          </p:cNvPr>
          <p:cNvSpPr txBox="1"/>
          <p:nvPr/>
        </p:nvSpPr>
        <p:spPr>
          <a:xfrm rot="10800000" flipH="1" flipV="1">
            <a:off x="7131181" y="2438066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clock</a:t>
            </a:r>
          </a:p>
        </p:txBody>
      </p:sp>
      <p:sp>
        <p:nvSpPr>
          <p:cNvPr id="114" name="TextBox 171">
            <a:extLst>
              <a:ext uri="{FF2B5EF4-FFF2-40B4-BE49-F238E27FC236}">
                <a16:creationId xmlns:a16="http://schemas.microsoft.com/office/drawing/2014/main" id="{CF4E887C-F2AC-4196-9C12-DE34C95D6920}"/>
              </a:ext>
            </a:extLst>
          </p:cNvPr>
          <p:cNvSpPr txBox="1"/>
          <p:nvPr/>
        </p:nvSpPr>
        <p:spPr>
          <a:xfrm rot="16200000" flipH="1">
            <a:off x="3384478" y="3171222"/>
            <a:ext cx="1199559" cy="5447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Server</a:t>
            </a:r>
            <a:r>
              <a:rPr lang="en-US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 0</a:t>
            </a:r>
          </a:p>
        </p:txBody>
      </p:sp>
      <p:sp>
        <p:nvSpPr>
          <p:cNvPr id="115" name="TextBox 172">
            <a:extLst>
              <a:ext uri="{FF2B5EF4-FFF2-40B4-BE49-F238E27FC236}">
                <a16:creationId xmlns:a16="http://schemas.microsoft.com/office/drawing/2014/main" id="{5F2A9516-CCCC-4A92-B667-D22026A93B88}"/>
              </a:ext>
            </a:extLst>
          </p:cNvPr>
          <p:cNvSpPr txBox="1"/>
          <p:nvPr/>
        </p:nvSpPr>
        <p:spPr>
          <a:xfrm rot="16200000" flipH="1">
            <a:off x="3382073" y="5083133"/>
            <a:ext cx="1204369" cy="5447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Server</a:t>
            </a:r>
            <a:r>
              <a:rPr lang="en-US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 n</a:t>
            </a:r>
          </a:p>
        </p:txBody>
      </p:sp>
      <p:cxnSp>
        <p:nvCxnSpPr>
          <p:cNvPr id="116" name="Straight Connector 174">
            <a:extLst>
              <a:ext uri="{FF2B5EF4-FFF2-40B4-BE49-F238E27FC236}">
                <a16:creationId xmlns:a16="http://schemas.microsoft.com/office/drawing/2014/main" id="{ABD2E49E-AD26-4E6E-8496-FBDD6B4876C9}"/>
              </a:ext>
            </a:extLst>
          </p:cNvPr>
          <p:cNvCxnSpPr/>
          <p:nvPr/>
        </p:nvCxnSpPr>
        <p:spPr>
          <a:xfrm>
            <a:off x="4228856" y="2801510"/>
            <a:ext cx="0" cy="3321281"/>
          </a:xfrm>
          <a:prstGeom prst="line">
            <a:avLst/>
          </a:prstGeom>
          <a:ln w="508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Oval 175">
            <a:extLst>
              <a:ext uri="{FF2B5EF4-FFF2-40B4-BE49-F238E27FC236}">
                <a16:creationId xmlns:a16="http://schemas.microsoft.com/office/drawing/2014/main" id="{D83955B4-0428-481B-B7EF-635C77BC8F9B}"/>
              </a:ext>
            </a:extLst>
          </p:cNvPr>
          <p:cNvSpPr/>
          <p:nvPr/>
        </p:nvSpPr>
        <p:spPr>
          <a:xfrm rot="10800000" flipH="1" flipV="1">
            <a:off x="5693801" y="5252482"/>
            <a:ext cx="134512" cy="134512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8" name="Oval 176">
            <a:extLst>
              <a:ext uri="{FF2B5EF4-FFF2-40B4-BE49-F238E27FC236}">
                <a16:creationId xmlns:a16="http://schemas.microsoft.com/office/drawing/2014/main" id="{AD681056-F33C-41E3-96BF-B340C8975FDC}"/>
              </a:ext>
            </a:extLst>
          </p:cNvPr>
          <p:cNvSpPr/>
          <p:nvPr/>
        </p:nvSpPr>
        <p:spPr>
          <a:xfrm rot="10800000" flipH="1" flipV="1">
            <a:off x="5693801" y="5475133"/>
            <a:ext cx="134512" cy="134512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9" name="Oval 177">
            <a:extLst>
              <a:ext uri="{FF2B5EF4-FFF2-40B4-BE49-F238E27FC236}">
                <a16:creationId xmlns:a16="http://schemas.microsoft.com/office/drawing/2014/main" id="{23D14FF1-C58D-4071-B6C8-D2FCC3FEE066}"/>
              </a:ext>
            </a:extLst>
          </p:cNvPr>
          <p:cNvSpPr/>
          <p:nvPr/>
        </p:nvSpPr>
        <p:spPr>
          <a:xfrm rot="10800000" flipH="1" flipV="1">
            <a:off x="5315896" y="5252482"/>
            <a:ext cx="134512" cy="13451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0" name="Straight Connector 178">
            <a:extLst>
              <a:ext uri="{FF2B5EF4-FFF2-40B4-BE49-F238E27FC236}">
                <a16:creationId xmlns:a16="http://schemas.microsoft.com/office/drawing/2014/main" id="{453E12DC-9EB1-4BB1-A40E-C196BB071442}"/>
              </a:ext>
            </a:extLst>
          </p:cNvPr>
          <p:cNvCxnSpPr>
            <a:stCxn id="119" idx="6"/>
            <a:endCxn id="117" idx="3"/>
          </p:cNvCxnSpPr>
          <p:nvPr/>
        </p:nvCxnSpPr>
        <p:spPr>
          <a:xfrm>
            <a:off x="5450408" y="5319738"/>
            <a:ext cx="263092" cy="4755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79">
            <a:extLst>
              <a:ext uri="{FF2B5EF4-FFF2-40B4-BE49-F238E27FC236}">
                <a16:creationId xmlns:a16="http://schemas.microsoft.com/office/drawing/2014/main" id="{D115451C-175E-42C4-9917-FCA42DA8C31F}"/>
              </a:ext>
            </a:extLst>
          </p:cNvPr>
          <p:cNvCxnSpPr>
            <a:stCxn id="118" idx="1"/>
            <a:endCxn id="119" idx="6"/>
          </p:cNvCxnSpPr>
          <p:nvPr/>
        </p:nvCxnSpPr>
        <p:spPr>
          <a:xfrm flipH="1" flipV="1">
            <a:off x="5450408" y="5319738"/>
            <a:ext cx="263092" cy="17509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Oval 180">
            <a:extLst>
              <a:ext uri="{FF2B5EF4-FFF2-40B4-BE49-F238E27FC236}">
                <a16:creationId xmlns:a16="http://schemas.microsoft.com/office/drawing/2014/main" id="{A9505D3D-F7B8-498A-9B90-8855386C2A1D}"/>
              </a:ext>
            </a:extLst>
          </p:cNvPr>
          <p:cNvSpPr/>
          <p:nvPr/>
        </p:nvSpPr>
        <p:spPr>
          <a:xfrm rot="10800000" flipH="1" flipV="1">
            <a:off x="5315896" y="5494832"/>
            <a:ext cx="134512" cy="13451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3" name="Straight Connector 185">
            <a:extLst>
              <a:ext uri="{FF2B5EF4-FFF2-40B4-BE49-F238E27FC236}">
                <a16:creationId xmlns:a16="http://schemas.microsoft.com/office/drawing/2014/main" id="{14A7BAC9-8966-409C-A8D2-677C2774C3F4}"/>
              </a:ext>
            </a:extLst>
          </p:cNvPr>
          <p:cNvCxnSpPr>
            <a:stCxn id="118" idx="1"/>
            <a:endCxn id="122" idx="6"/>
          </p:cNvCxnSpPr>
          <p:nvPr/>
        </p:nvCxnSpPr>
        <p:spPr>
          <a:xfrm flipH="1">
            <a:off x="5450408" y="5494832"/>
            <a:ext cx="263092" cy="67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Oval 186">
            <a:extLst>
              <a:ext uri="{FF2B5EF4-FFF2-40B4-BE49-F238E27FC236}">
                <a16:creationId xmlns:a16="http://schemas.microsoft.com/office/drawing/2014/main" id="{8DC9BFE1-B7D3-42F4-BF1B-DDDDF976E52B}"/>
              </a:ext>
            </a:extLst>
          </p:cNvPr>
          <p:cNvSpPr/>
          <p:nvPr/>
        </p:nvSpPr>
        <p:spPr>
          <a:xfrm rot="10800000" flipH="1" flipV="1">
            <a:off x="5693801" y="4785640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5" name="Oval 188">
            <a:extLst>
              <a:ext uri="{FF2B5EF4-FFF2-40B4-BE49-F238E27FC236}">
                <a16:creationId xmlns:a16="http://schemas.microsoft.com/office/drawing/2014/main" id="{203E84BA-2B08-4D66-A7DF-698F58821CFA}"/>
              </a:ext>
            </a:extLst>
          </p:cNvPr>
          <p:cNvSpPr/>
          <p:nvPr/>
        </p:nvSpPr>
        <p:spPr>
          <a:xfrm rot="10800000" flipH="1" flipV="1">
            <a:off x="5693801" y="5008291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6" name="Oval 189">
            <a:extLst>
              <a:ext uri="{FF2B5EF4-FFF2-40B4-BE49-F238E27FC236}">
                <a16:creationId xmlns:a16="http://schemas.microsoft.com/office/drawing/2014/main" id="{8644AD35-FA0F-4A36-BD1B-2296003E3E9E}"/>
              </a:ext>
            </a:extLst>
          </p:cNvPr>
          <p:cNvSpPr/>
          <p:nvPr/>
        </p:nvSpPr>
        <p:spPr>
          <a:xfrm rot="10800000" flipH="1" flipV="1">
            <a:off x="5315896" y="4785640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7" name="Straight Connector 190">
            <a:extLst>
              <a:ext uri="{FF2B5EF4-FFF2-40B4-BE49-F238E27FC236}">
                <a16:creationId xmlns:a16="http://schemas.microsoft.com/office/drawing/2014/main" id="{A339B605-E85A-47E1-A938-C19A75D94C66}"/>
              </a:ext>
            </a:extLst>
          </p:cNvPr>
          <p:cNvCxnSpPr>
            <a:stCxn id="126" idx="6"/>
            <a:endCxn id="124" idx="3"/>
          </p:cNvCxnSpPr>
          <p:nvPr/>
        </p:nvCxnSpPr>
        <p:spPr>
          <a:xfrm>
            <a:off x="5450408" y="4852896"/>
            <a:ext cx="263092" cy="4755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91">
            <a:extLst>
              <a:ext uri="{FF2B5EF4-FFF2-40B4-BE49-F238E27FC236}">
                <a16:creationId xmlns:a16="http://schemas.microsoft.com/office/drawing/2014/main" id="{83DCB5A0-DA21-47A9-80D7-A3B428193825}"/>
              </a:ext>
            </a:extLst>
          </p:cNvPr>
          <p:cNvCxnSpPr>
            <a:stCxn id="125" idx="1"/>
            <a:endCxn id="126" idx="6"/>
          </p:cNvCxnSpPr>
          <p:nvPr/>
        </p:nvCxnSpPr>
        <p:spPr>
          <a:xfrm flipH="1" flipV="1">
            <a:off x="5450408" y="4852896"/>
            <a:ext cx="263092" cy="17509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Oval 192">
            <a:extLst>
              <a:ext uri="{FF2B5EF4-FFF2-40B4-BE49-F238E27FC236}">
                <a16:creationId xmlns:a16="http://schemas.microsoft.com/office/drawing/2014/main" id="{A9B991CA-5975-4F4B-907C-9F03C98B35BF}"/>
              </a:ext>
            </a:extLst>
          </p:cNvPr>
          <p:cNvSpPr/>
          <p:nvPr/>
        </p:nvSpPr>
        <p:spPr>
          <a:xfrm rot="10800000" flipH="1" flipV="1">
            <a:off x="5315896" y="5027990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30" name="Straight Connector 193">
            <a:extLst>
              <a:ext uri="{FF2B5EF4-FFF2-40B4-BE49-F238E27FC236}">
                <a16:creationId xmlns:a16="http://schemas.microsoft.com/office/drawing/2014/main" id="{26BC3968-B43C-4C0B-AA89-EBF537EE17A3}"/>
              </a:ext>
            </a:extLst>
          </p:cNvPr>
          <p:cNvCxnSpPr>
            <a:stCxn id="125" idx="1"/>
            <a:endCxn id="129" idx="6"/>
          </p:cNvCxnSpPr>
          <p:nvPr/>
        </p:nvCxnSpPr>
        <p:spPr>
          <a:xfrm flipH="1">
            <a:off x="5450408" y="5027990"/>
            <a:ext cx="263092" cy="67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Oval 194">
            <a:extLst>
              <a:ext uri="{FF2B5EF4-FFF2-40B4-BE49-F238E27FC236}">
                <a16:creationId xmlns:a16="http://schemas.microsoft.com/office/drawing/2014/main" id="{74A40B0F-61CC-416F-992E-10FD5D359F41}"/>
              </a:ext>
            </a:extLst>
          </p:cNvPr>
          <p:cNvSpPr/>
          <p:nvPr/>
        </p:nvSpPr>
        <p:spPr>
          <a:xfrm rot="10800000" flipH="1" flipV="1">
            <a:off x="5693801" y="5713796"/>
            <a:ext cx="134512" cy="134512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2" name="Oval 234">
            <a:extLst>
              <a:ext uri="{FF2B5EF4-FFF2-40B4-BE49-F238E27FC236}">
                <a16:creationId xmlns:a16="http://schemas.microsoft.com/office/drawing/2014/main" id="{E8483657-E2A0-4497-8756-099C9494AB2C}"/>
              </a:ext>
            </a:extLst>
          </p:cNvPr>
          <p:cNvSpPr/>
          <p:nvPr/>
        </p:nvSpPr>
        <p:spPr>
          <a:xfrm rot="10800000" flipH="1" flipV="1">
            <a:off x="5315896" y="5877349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33" name="Straight Connector 235">
            <a:extLst>
              <a:ext uri="{FF2B5EF4-FFF2-40B4-BE49-F238E27FC236}">
                <a16:creationId xmlns:a16="http://schemas.microsoft.com/office/drawing/2014/main" id="{E26A348F-CCEE-4340-B653-9178FA7188ED}"/>
              </a:ext>
            </a:extLst>
          </p:cNvPr>
          <p:cNvCxnSpPr>
            <a:stCxn id="132" idx="6"/>
            <a:endCxn id="131" idx="2"/>
          </p:cNvCxnSpPr>
          <p:nvPr/>
        </p:nvCxnSpPr>
        <p:spPr>
          <a:xfrm flipV="1">
            <a:off x="5450408" y="5781052"/>
            <a:ext cx="243393" cy="16355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236">
            <a:extLst>
              <a:ext uri="{FF2B5EF4-FFF2-40B4-BE49-F238E27FC236}">
                <a16:creationId xmlns:a16="http://schemas.microsoft.com/office/drawing/2014/main" id="{92D0DDB6-E10C-40CC-943A-B3C3A64CA802}"/>
              </a:ext>
            </a:extLst>
          </p:cNvPr>
          <p:cNvCxnSpPr>
            <a:stCxn id="122" idx="5"/>
            <a:endCxn id="131" idx="2"/>
          </p:cNvCxnSpPr>
          <p:nvPr/>
        </p:nvCxnSpPr>
        <p:spPr>
          <a:xfrm>
            <a:off x="5430709" y="5609645"/>
            <a:ext cx="263092" cy="17140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Oval 237">
            <a:extLst>
              <a:ext uri="{FF2B5EF4-FFF2-40B4-BE49-F238E27FC236}">
                <a16:creationId xmlns:a16="http://schemas.microsoft.com/office/drawing/2014/main" id="{03B26449-4EAE-416A-A143-4DF8097A2850}"/>
              </a:ext>
            </a:extLst>
          </p:cNvPr>
          <p:cNvSpPr/>
          <p:nvPr/>
        </p:nvSpPr>
        <p:spPr>
          <a:xfrm rot="10800000" flipH="1" flipV="1">
            <a:off x="5693801" y="3398986"/>
            <a:ext cx="134512" cy="134512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6" name="Oval 238">
            <a:extLst>
              <a:ext uri="{FF2B5EF4-FFF2-40B4-BE49-F238E27FC236}">
                <a16:creationId xmlns:a16="http://schemas.microsoft.com/office/drawing/2014/main" id="{E3ACA85F-298C-46A4-B118-D42EC1B11981}"/>
              </a:ext>
            </a:extLst>
          </p:cNvPr>
          <p:cNvSpPr/>
          <p:nvPr/>
        </p:nvSpPr>
        <p:spPr>
          <a:xfrm rot="10800000" flipH="1" flipV="1">
            <a:off x="5315896" y="3570260"/>
            <a:ext cx="134512" cy="13451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37" name="Straight Connector 239">
            <a:extLst>
              <a:ext uri="{FF2B5EF4-FFF2-40B4-BE49-F238E27FC236}">
                <a16:creationId xmlns:a16="http://schemas.microsoft.com/office/drawing/2014/main" id="{4D7A7E6B-7665-4E28-9355-6FB65051DCA8}"/>
              </a:ext>
            </a:extLst>
          </p:cNvPr>
          <p:cNvCxnSpPr>
            <a:stCxn id="136" idx="6"/>
            <a:endCxn id="135" idx="2"/>
          </p:cNvCxnSpPr>
          <p:nvPr/>
        </p:nvCxnSpPr>
        <p:spPr>
          <a:xfrm flipV="1">
            <a:off x="5450408" y="3466242"/>
            <a:ext cx="243393" cy="171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Oval 240">
            <a:extLst>
              <a:ext uri="{FF2B5EF4-FFF2-40B4-BE49-F238E27FC236}">
                <a16:creationId xmlns:a16="http://schemas.microsoft.com/office/drawing/2014/main" id="{794AF369-49BA-4725-B0FD-44596B4BBFD2}"/>
              </a:ext>
            </a:extLst>
          </p:cNvPr>
          <p:cNvSpPr/>
          <p:nvPr/>
        </p:nvSpPr>
        <p:spPr>
          <a:xfrm rot="10800000" flipH="1" flipV="1">
            <a:off x="5315896" y="3353712"/>
            <a:ext cx="134512" cy="13451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39" name="Straight Connector 241">
            <a:extLst>
              <a:ext uri="{FF2B5EF4-FFF2-40B4-BE49-F238E27FC236}">
                <a16:creationId xmlns:a16="http://schemas.microsoft.com/office/drawing/2014/main" id="{3B626512-C7A5-408D-8487-25F483EAEA77}"/>
              </a:ext>
            </a:extLst>
          </p:cNvPr>
          <p:cNvCxnSpPr>
            <a:stCxn id="138" idx="6"/>
            <a:endCxn id="135" idx="2"/>
          </p:cNvCxnSpPr>
          <p:nvPr/>
        </p:nvCxnSpPr>
        <p:spPr>
          <a:xfrm>
            <a:off x="5450408" y="3420968"/>
            <a:ext cx="243393" cy="45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Oval 242">
            <a:extLst>
              <a:ext uri="{FF2B5EF4-FFF2-40B4-BE49-F238E27FC236}">
                <a16:creationId xmlns:a16="http://schemas.microsoft.com/office/drawing/2014/main" id="{E48971C0-B893-4833-AE4E-9AA1C4F53FA5}"/>
              </a:ext>
            </a:extLst>
          </p:cNvPr>
          <p:cNvSpPr/>
          <p:nvPr/>
        </p:nvSpPr>
        <p:spPr>
          <a:xfrm rot="10800000" flipH="1" flipV="1">
            <a:off x="5693801" y="2954435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1" name="Oval 243">
            <a:extLst>
              <a:ext uri="{FF2B5EF4-FFF2-40B4-BE49-F238E27FC236}">
                <a16:creationId xmlns:a16="http://schemas.microsoft.com/office/drawing/2014/main" id="{9774CEF9-C7DC-4FF4-9AFF-283FA59E8035}"/>
              </a:ext>
            </a:extLst>
          </p:cNvPr>
          <p:cNvSpPr/>
          <p:nvPr/>
        </p:nvSpPr>
        <p:spPr>
          <a:xfrm rot="10800000" flipH="1" flipV="1">
            <a:off x="5315896" y="3125709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42" name="Straight Connector 244">
            <a:extLst>
              <a:ext uri="{FF2B5EF4-FFF2-40B4-BE49-F238E27FC236}">
                <a16:creationId xmlns:a16="http://schemas.microsoft.com/office/drawing/2014/main" id="{E799AB1D-0C84-4FE5-B14F-4ADAA9A0ED80}"/>
              </a:ext>
            </a:extLst>
          </p:cNvPr>
          <p:cNvCxnSpPr>
            <a:stCxn id="141" idx="6"/>
            <a:endCxn id="140" idx="2"/>
          </p:cNvCxnSpPr>
          <p:nvPr/>
        </p:nvCxnSpPr>
        <p:spPr>
          <a:xfrm flipV="1">
            <a:off x="5450408" y="3021691"/>
            <a:ext cx="243393" cy="171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Oval 245">
            <a:extLst>
              <a:ext uri="{FF2B5EF4-FFF2-40B4-BE49-F238E27FC236}">
                <a16:creationId xmlns:a16="http://schemas.microsoft.com/office/drawing/2014/main" id="{AE66B0AE-547F-4BA0-8420-ED5FADD02329}"/>
              </a:ext>
            </a:extLst>
          </p:cNvPr>
          <p:cNvSpPr/>
          <p:nvPr/>
        </p:nvSpPr>
        <p:spPr>
          <a:xfrm rot="10800000" flipH="1" flipV="1">
            <a:off x="5315896" y="2909161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44" name="Straight Connector 246">
            <a:extLst>
              <a:ext uri="{FF2B5EF4-FFF2-40B4-BE49-F238E27FC236}">
                <a16:creationId xmlns:a16="http://schemas.microsoft.com/office/drawing/2014/main" id="{90FD9414-39B4-4F5A-AA82-F2CE6E92F9E1}"/>
              </a:ext>
            </a:extLst>
          </p:cNvPr>
          <p:cNvCxnSpPr>
            <a:stCxn id="143" idx="6"/>
            <a:endCxn id="140" idx="2"/>
          </p:cNvCxnSpPr>
          <p:nvPr/>
        </p:nvCxnSpPr>
        <p:spPr>
          <a:xfrm>
            <a:off x="5450408" y="2976417"/>
            <a:ext cx="243393" cy="45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Oval 247">
            <a:extLst>
              <a:ext uri="{FF2B5EF4-FFF2-40B4-BE49-F238E27FC236}">
                <a16:creationId xmlns:a16="http://schemas.microsoft.com/office/drawing/2014/main" id="{F6CA8C01-A340-4B34-B866-831D874A7E1A}"/>
              </a:ext>
            </a:extLst>
          </p:cNvPr>
          <p:cNvSpPr/>
          <p:nvPr/>
        </p:nvSpPr>
        <p:spPr>
          <a:xfrm rot="10800000" flipH="1" flipV="1">
            <a:off x="5693802" y="3795481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6" name="Oval 248">
            <a:extLst>
              <a:ext uri="{FF2B5EF4-FFF2-40B4-BE49-F238E27FC236}">
                <a16:creationId xmlns:a16="http://schemas.microsoft.com/office/drawing/2014/main" id="{FEA9B489-276C-4F69-B2A7-ADDDC2ACFBB3}"/>
              </a:ext>
            </a:extLst>
          </p:cNvPr>
          <p:cNvSpPr/>
          <p:nvPr/>
        </p:nvSpPr>
        <p:spPr>
          <a:xfrm rot="10800000" flipH="1" flipV="1">
            <a:off x="5693802" y="4018132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7" name="Oval 249">
            <a:extLst>
              <a:ext uri="{FF2B5EF4-FFF2-40B4-BE49-F238E27FC236}">
                <a16:creationId xmlns:a16="http://schemas.microsoft.com/office/drawing/2014/main" id="{9CA99CA9-34B5-4FAE-BE4C-BFE704E7E815}"/>
              </a:ext>
            </a:extLst>
          </p:cNvPr>
          <p:cNvSpPr/>
          <p:nvPr/>
        </p:nvSpPr>
        <p:spPr>
          <a:xfrm rot="10800000" flipH="1" flipV="1">
            <a:off x="5315897" y="3795481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48" name="Straight Connector 250">
            <a:extLst>
              <a:ext uri="{FF2B5EF4-FFF2-40B4-BE49-F238E27FC236}">
                <a16:creationId xmlns:a16="http://schemas.microsoft.com/office/drawing/2014/main" id="{3705984F-5DD7-4239-A026-E6BCC0015921}"/>
              </a:ext>
            </a:extLst>
          </p:cNvPr>
          <p:cNvCxnSpPr>
            <a:stCxn id="147" idx="6"/>
            <a:endCxn id="145" idx="3"/>
          </p:cNvCxnSpPr>
          <p:nvPr/>
        </p:nvCxnSpPr>
        <p:spPr>
          <a:xfrm>
            <a:off x="5450409" y="3862737"/>
            <a:ext cx="263092" cy="4755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251">
            <a:extLst>
              <a:ext uri="{FF2B5EF4-FFF2-40B4-BE49-F238E27FC236}">
                <a16:creationId xmlns:a16="http://schemas.microsoft.com/office/drawing/2014/main" id="{8E05ED89-8C2E-4710-BDC5-677150F11DF5}"/>
              </a:ext>
            </a:extLst>
          </p:cNvPr>
          <p:cNvCxnSpPr>
            <a:stCxn id="146" idx="1"/>
            <a:endCxn id="147" idx="6"/>
          </p:cNvCxnSpPr>
          <p:nvPr/>
        </p:nvCxnSpPr>
        <p:spPr>
          <a:xfrm flipH="1" flipV="1">
            <a:off x="5450409" y="3862737"/>
            <a:ext cx="263092" cy="17509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Oval 252">
            <a:extLst>
              <a:ext uri="{FF2B5EF4-FFF2-40B4-BE49-F238E27FC236}">
                <a16:creationId xmlns:a16="http://schemas.microsoft.com/office/drawing/2014/main" id="{E21496FF-84AD-4EB6-8238-30B18EAF64BF}"/>
              </a:ext>
            </a:extLst>
          </p:cNvPr>
          <p:cNvSpPr/>
          <p:nvPr/>
        </p:nvSpPr>
        <p:spPr>
          <a:xfrm rot="10800000" flipH="1" flipV="1">
            <a:off x="5315897" y="4037831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51" name="Straight Connector 253">
            <a:extLst>
              <a:ext uri="{FF2B5EF4-FFF2-40B4-BE49-F238E27FC236}">
                <a16:creationId xmlns:a16="http://schemas.microsoft.com/office/drawing/2014/main" id="{1002B936-8B40-4A11-B505-C36FDD3C1866}"/>
              </a:ext>
            </a:extLst>
          </p:cNvPr>
          <p:cNvCxnSpPr>
            <a:stCxn id="146" idx="1"/>
            <a:endCxn id="150" idx="6"/>
          </p:cNvCxnSpPr>
          <p:nvPr/>
        </p:nvCxnSpPr>
        <p:spPr>
          <a:xfrm flipH="1">
            <a:off x="5450409" y="4037831"/>
            <a:ext cx="263092" cy="67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276">
            <a:extLst>
              <a:ext uri="{FF2B5EF4-FFF2-40B4-BE49-F238E27FC236}">
                <a16:creationId xmlns:a16="http://schemas.microsoft.com/office/drawing/2014/main" id="{D9F396F8-8031-4CA4-9239-3EB0715C3E84}"/>
              </a:ext>
            </a:extLst>
          </p:cNvPr>
          <p:cNvCxnSpPr/>
          <p:nvPr/>
        </p:nvCxnSpPr>
        <p:spPr>
          <a:xfrm>
            <a:off x="5124150" y="2805680"/>
            <a:ext cx="0" cy="3321281"/>
          </a:xfrm>
          <a:prstGeom prst="line">
            <a:avLst/>
          </a:prstGeom>
          <a:ln w="508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277">
            <a:extLst>
              <a:ext uri="{FF2B5EF4-FFF2-40B4-BE49-F238E27FC236}">
                <a16:creationId xmlns:a16="http://schemas.microsoft.com/office/drawing/2014/main" id="{8C3E9F98-4C4B-439D-8785-05C328B1D71B}"/>
              </a:ext>
            </a:extLst>
          </p:cNvPr>
          <p:cNvCxnSpPr/>
          <p:nvPr/>
        </p:nvCxnSpPr>
        <p:spPr>
          <a:xfrm>
            <a:off x="6018661" y="2825426"/>
            <a:ext cx="0" cy="3321281"/>
          </a:xfrm>
          <a:prstGeom prst="line">
            <a:avLst/>
          </a:prstGeom>
          <a:ln w="508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Rectangle 278">
            <a:extLst>
              <a:ext uri="{FF2B5EF4-FFF2-40B4-BE49-F238E27FC236}">
                <a16:creationId xmlns:a16="http://schemas.microsoft.com/office/drawing/2014/main" id="{ED3C11FD-AF1E-4E59-88BE-1233C2CBCB69}"/>
              </a:ext>
            </a:extLst>
          </p:cNvPr>
          <p:cNvSpPr/>
          <p:nvPr/>
        </p:nvSpPr>
        <p:spPr bwMode="auto">
          <a:xfrm>
            <a:off x="5181611" y="3316964"/>
            <a:ext cx="779590" cy="439952"/>
          </a:xfrm>
          <a:prstGeom prst="rect">
            <a:avLst/>
          </a:prstGeom>
          <a:noFill/>
          <a:ln w="31750">
            <a:solidFill>
              <a:schemeClr val="tx1">
                <a:lumMod val="50000"/>
              </a:schemeClr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5" name="Rectangle 279">
            <a:extLst>
              <a:ext uri="{FF2B5EF4-FFF2-40B4-BE49-F238E27FC236}">
                <a16:creationId xmlns:a16="http://schemas.microsoft.com/office/drawing/2014/main" id="{8909E310-56BA-4470-94BD-E620703E8DE8}"/>
              </a:ext>
            </a:extLst>
          </p:cNvPr>
          <p:cNvSpPr/>
          <p:nvPr/>
        </p:nvSpPr>
        <p:spPr bwMode="auto">
          <a:xfrm>
            <a:off x="5181611" y="5220895"/>
            <a:ext cx="779590" cy="627414"/>
          </a:xfrm>
          <a:prstGeom prst="rect">
            <a:avLst/>
          </a:prstGeom>
          <a:noFill/>
          <a:ln w="31750">
            <a:solidFill>
              <a:schemeClr val="tx1">
                <a:lumMod val="50000"/>
              </a:schemeClr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6" name="Oval 280">
            <a:extLst>
              <a:ext uri="{FF2B5EF4-FFF2-40B4-BE49-F238E27FC236}">
                <a16:creationId xmlns:a16="http://schemas.microsoft.com/office/drawing/2014/main" id="{08443F30-139A-4235-BF62-D3A49146350D}"/>
              </a:ext>
            </a:extLst>
          </p:cNvPr>
          <p:cNvSpPr/>
          <p:nvPr/>
        </p:nvSpPr>
        <p:spPr>
          <a:xfrm rot="10800000" flipH="1" flipV="1">
            <a:off x="4805311" y="5252482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7" name="Oval 281">
            <a:extLst>
              <a:ext uri="{FF2B5EF4-FFF2-40B4-BE49-F238E27FC236}">
                <a16:creationId xmlns:a16="http://schemas.microsoft.com/office/drawing/2014/main" id="{6FD933E4-0700-400B-A05A-5C4D7330EC98}"/>
              </a:ext>
            </a:extLst>
          </p:cNvPr>
          <p:cNvSpPr/>
          <p:nvPr/>
        </p:nvSpPr>
        <p:spPr>
          <a:xfrm rot="10800000" flipH="1" flipV="1">
            <a:off x="4805311" y="5475133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8" name="Oval 282">
            <a:extLst>
              <a:ext uri="{FF2B5EF4-FFF2-40B4-BE49-F238E27FC236}">
                <a16:creationId xmlns:a16="http://schemas.microsoft.com/office/drawing/2014/main" id="{1C61A550-0681-40F0-9F95-FBD58AC9431F}"/>
              </a:ext>
            </a:extLst>
          </p:cNvPr>
          <p:cNvSpPr/>
          <p:nvPr/>
        </p:nvSpPr>
        <p:spPr>
          <a:xfrm rot="10800000" flipH="1" flipV="1">
            <a:off x="4427406" y="5252482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59" name="Straight Connector 283">
            <a:extLst>
              <a:ext uri="{FF2B5EF4-FFF2-40B4-BE49-F238E27FC236}">
                <a16:creationId xmlns:a16="http://schemas.microsoft.com/office/drawing/2014/main" id="{2E9DD913-9132-4483-A7D3-D70F74A0FE08}"/>
              </a:ext>
            </a:extLst>
          </p:cNvPr>
          <p:cNvCxnSpPr>
            <a:stCxn id="158" idx="6"/>
            <a:endCxn id="156" idx="3"/>
          </p:cNvCxnSpPr>
          <p:nvPr/>
        </p:nvCxnSpPr>
        <p:spPr>
          <a:xfrm>
            <a:off x="4561918" y="5319738"/>
            <a:ext cx="263092" cy="4755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284">
            <a:extLst>
              <a:ext uri="{FF2B5EF4-FFF2-40B4-BE49-F238E27FC236}">
                <a16:creationId xmlns:a16="http://schemas.microsoft.com/office/drawing/2014/main" id="{C24786EC-4C61-43C6-86B2-EBF76E5B043C}"/>
              </a:ext>
            </a:extLst>
          </p:cNvPr>
          <p:cNvCxnSpPr>
            <a:stCxn id="157" idx="1"/>
            <a:endCxn id="158" idx="6"/>
          </p:cNvCxnSpPr>
          <p:nvPr/>
        </p:nvCxnSpPr>
        <p:spPr>
          <a:xfrm flipH="1" flipV="1">
            <a:off x="4561918" y="5319738"/>
            <a:ext cx="263092" cy="17509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Oval 285">
            <a:extLst>
              <a:ext uri="{FF2B5EF4-FFF2-40B4-BE49-F238E27FC236}">
                <a16:creationId xmlns:a16="http://schemas.microsoft.com/office/drawing/2014/main" id="{7BBC3568-498B-405C-9FCE-30856E761C88}"/>
              </a:ext>
            </a:extLst>
          </p:cNvPr>
          <p:cNvSpPr/>
          <p:nvPr/>
        </p:nvSpPr>
        <p:spPr>
          <a:xfrm rot="10800000" flipH="1" flipV="1">
            <a:off x="4427406" y="5494832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62" name="Straight Connector 286">
            <a:extLst>
              <a:ext uri="{FF2B5EF4-FFF2-40B4-BE49-F238E27FC236}">
                <a16:creationId xmlns:a16="http://schemas.microsoft.com/office/drawing/2014/main" id="{D80A97C4-55C3-46EE-8D51-5182DEC838DD}"/>
              </a:ext>
            </a:extLst>
          </p:cNvPr>
          <p:cNvCxnSpPr>
            <a:stCxn id="157" idx="1"/>
            <a:endCxn id="161" idx="6"/>
          </p:cNvCxnSpPr>
          <p:nvPr/>
        </p:nvCxnSpPr>
        <p:spPr>
          <a:xfrm flipH="1">
            <a:off x="4561918" y="5494832"/>
            <a:ext cx="263092" cy="67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Oval 287">
            <a:extLst>
              <a:ext uri="{FF2B5EF4-FFF2-40B4-BE49-F238E27FC236}">
                <a16:creationId xmlns:a16="http://schemas.microsoft.com/office/drawing/2014/main" id="{048656EF-75AB-4199-95C0-461A773B2C08}"/>
              </a:ext>
            </a:extLst>
          </p:cNvPr>
          <p:cNvSpPr/>
          <p:nvPr/>
        </p:nvSpPr>
        <p:spPr>
          <a:xfrm rot="10800000" flipH="1" flipV="1">
            <a:off x="4805310" y="3398986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4" name="Oval 288">
            <a:extLst>
              <a:ext uri="{FF2B5EF4-FFF2-40B4-BE49-F238E27FC236}">
                <a16:creationId xmlns:a16="http://schemas.microsoft.com/office/drawing/2014/main" id="{9A31DC47-BE19-4280-A8BB-90F171F74A8B}"/>
              </a:ext>
            </a:extLst>
          </p:cNvPr>
          <p:cNvSpPr/>
          <p:nvPr/>
        </p:nvSpPr>
        <p:spPr>
          <a:xfrm rot="10800000" flipH="1" flipV="1">
            <a:off x="4427405" y="3570260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65" name="Straight Connector 289">
            <a:extLst>
              <a:ext uri="{FF2B5EF4-FFF2-40B4-BE49-F238E27FC236}">
                <a16:creationId xmlns:a16="http://schemas.microsoft.com/office/drawing/2014/main" id="{7256B120-750A-439F-83FD-79E44800361C}"/>
              </a:ext>
            </a:extLst>
          </p:cNvPr>
          <p:cNvCxnSpPr>
            <a:stCxn id="164" idx="6"/>
            <a:endCxn id="163" idx="2"/>
          </p:cNvCxnSpPr>
          <p:nvPr/>
        </p:nvCxnSpPr>
        <p:spPr>
          <a:xfrm flipV="1">
            <a:off x="4561917" y="3466242"/>
            <a:ext cx="243393" cy="171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Oval 290">
            <a:extLst>
              <a:ext uri="{FF2B5EF4-FFF2-40B4-BE49-F238E27FC236}">
                <a16:creationId xmlns:a16="http://schemas.microsoft.com/office/drawing/2014/main" id="{CD94F8C3-7EBB-4571-BBD5-30EF0A4D960D}"/>
              </a:ext>
            </a:extLst>
          </p:cNvPr>
          <p:cNvSpPr/>
          <p:nvPr/>
        </p:nvSpPr>
        <p:spPr>
          <a:xfrm rot="10800000" flipH="1" flipV="1">
            <a:off x="4427405" y="3353712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67" name="Straight Connector 291">
            <a:extLst>
              <a:ext uri="{FF2B5EF4-FFF2-40B4-BE49-F238E27FC236}">
                <a16:creationId xmlns:a16="http://schemas.microsoft.com/office/drawing/2014/main" id="{BC77D57C-81B1-4467-998B-A881147AD93F}"/>
              </a:ext>
            </a:extLst>
          </p:cNvPr>
          <p:cNvCxnSpPr>
            <a:stCxn id="166" idx="6"/>
            <a:endCxn id="163" idx="2"/>
          </p:cNvCxnSpPr>
          <p:nvPr/>
        </p:nvCxnSpPr>
        <p:spPr>
          <a:xfrm>
            <a:off x="4561917" y="3420968"/>
            <a:ext cx="243393" cy="45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Oval 293">
            <a:extLst>
              <a:ext uri="{FF2B5EF4-FFF2-40B4-BE49-F238E27FC236}">
                <a16:creationId xmlns:a16="http://schemas.microsoft.com/office/drawing/2014/main" id="{58640E60-933C-476A-B47F-B3E67FF24F83}"/>
              </a:ext>
            </a:extLst>
          </p:cNvPr>
          <p:cNvSpPr/>
          <p:nvPr/>
        </p:nvSpPr>
        <p:spPr>
          <a:xfrm rot="10800000" flipH="1" flipV="1">
            <a:off x="4805310" y="2954435"/>
            <a:ext cx="134512" cy="134512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9" name="Oval 294">
            <a:extLst>
              <a:ext uri="{FF2B5EF4-FFF2-40B4-BE49-F238E27FC236}">
                <a16:creationId xmlns:a16="http://schemas.microsoft.com/office/drawing/2014/main" id="{A652412C-3DA5-4873-9D16-B316CA90B315}"/>
              </a:ext>
            </a:extLst>
          </p:cNvPr>
          <p:cNvSpPr/>
          <p:nvPr/>
        </p:nvSpPr>
        <p:spPr>
          <a:xfrm rot="10800000" flipH="1" flipV="1">
            <a:off x="4427405" y="3125709"/>
            <a:ext cx="134512" cy="13451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70" name="Straight Connector 295">
            <a:extLst>
              <a:ext uri="{FF2B5EF4-FFF2-40B4-BE49-F238E27FC236}">
                <a16:creationId xmlns:a16="http://schemas.microsoft.com/office/drawing/2014/main" id="{A99C26F1-B221-4DC0-BCC7-50D835584827}"/>
              </a:ext>
            </a:extLst>
          </p:cNvPr>
          <p:cNvCxnSpPr>
            <a:stCxn id="169" idx="6"/>
            <a:endCxn id="168" idx="2"/>
          </p:cNvCxnSpPr>
          <p:nvPr/>
        </p:nvCxnSpPr>
        <p:spPr>
          <a:xfrm flipV="1">
            <a:off x="4561917" y="3021691"/>
            <a:ext cx="243393" cy="171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Oval 296">
            <a:extLst>
              <a:ext uri="{FF2B5EF4-FFF2-40B4-BE49-F238E27FC236}">
                <a16:creationId xmlns:a16="http://schemas.microsoft.com/office/drawing/2014/main" id="{4020E785-ACBE-423F-8520-04F9A2C46C64}"/>
              </a:ext>
            </a:extLst>
          </p:cNvPr>
          <p:cNvSpPr/>
          <p:nvPr/>
        </p:nvSpPr>
        <p:spPr>
          <a:xfrm rot="10800000" flipH="1" flipV="1">
            <a:off x="4427405" y="2909161"/>
            <a:ext cx="134512" cy="13451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72" name="Straight Connector 297">
            <a:extLst>
              <a:ext uri="{FF2B5EF4-FFF2-40B4-BE49-F238E27FC236}">
                <a16:creationId xmlns:a16="http://schemas.microsoft.com/office/drawing/2014/main" id="{A914DC40-3562-4672-B053-5EFD07AFFD9B}"/>
              </a:ext>
            </a:extLst>
          </p:cNvPr>
          <p:cNvCxnSpPr>
            <a:stCxn id="171" idx="6"/>
            <a:endCxn id="168" idx="2"/>
          </p:cNvCxnSpPr>
          <p:nvPr/>
        </p:nvCxnSpPr>
        <p:spPr>
          <a:xfrm>
            <a:off x="4561917" y="2976417"/>
            <a:ext cx="243393" cy="45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Oval 298">
            <a:extLst>
              <a:ext uri="{FF2B5EF4-FFF2-40B4-BE49-F238E27FC236}">
                <a16:creationId xmlns:a16="http://schemas.microsoft.com/office/drawing/2014/main" id="{13FC757F-0CB1-4802-820E-A69606DBFFD3}"/>
              </a:ext>
            </a:extLst>
          </p:cNvPr>
          <p:cNvSpPr/>
          <p:nvPr/>
        </p:nvSpPr>
        <p:spPr>
          <a:xfrm rot="10800000" flipH="1" flipV="1">
            <a:off x="4805311" y="3795481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4" name="Oval 299">
            <a:extLst>
              <a:ext uri="{FF2B5EF4-FFF2-40B4-BE49-F238E27FC236}">
                <a16:creationId xmlns:a16="http://schemas.microsoft.com/office/drawing/2014/main" id="{66AC0AAD-C8DA-42B9-A93F-E287C027183F}"/>
              </a:ext>
            </a:extLst>
          </p:cNvPr>
          <p:cNvSpPr/>
          <p:nvPr/>
        </p:nvSpPr>
        <p:spPr>
          <a:xfrm rot="10800000" flipH="1" flipV="1">
            <a:off x="4805311" y="4018132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5" name="Oval 300">
            <a:extLst>
              <a:ext uri="{FF2B5EF4-FFF2-40B4-BE49-F238E27FC236}">
                <a16:creationId xmlns:a16="http://schemas.microsoft.com/office/drawing/2014/main" id="{0E74E031-C250-43A2-9346-7CF1784ED08D}"/>
              </a:ext>
            </a:extLst>
          </p:cNvPr>
          <p:cNvSpPr/>
          <p:nvPr/>
        </p:nvSpPr>
        <p:spPr>
          <a:xfrm rot="10800000" flipH="1" flipV="1">
            <a:off x="4427406" y="3795481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76" name="Straight Connector 301">
            <a:extLst>
              <a:ext uri="{FF2B5EF4-FFF2-40B4-BE49-F238E27FC236}">
                <a16:creationId xmlns:a16="http://schemas.microsoft.com/office/drawing/2014/main" id="{C82CA232-BD64-47A1-BB0B-40C29FC38F52}"/>
              </a:ext>
            </a:extLst>
          </p:cNvPr>
          <p:cNvCxnSpPr>
            <a:stCxn id="175" idx="6"/>
            <a:endCxn id="173" idx="3"/>
          </p:cNvCxnSpPr>
          <p:nvPr/>
        </p:nvCxnSpPr>
        <p:spPr>
          <a:xfrm>
            <a:off x="4561918" y="3862737"/>
            <a:ext cx="263092" cy="4755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302">
            <a:extLst>
              <a:ext uri="{FF2B5EF4-FFF2-40B4-BE49-F238E27FC236}">
                <a16:creationId xmlns:a16="http://schemas.microsoft.com/office/drawing/2014/main" id="{82788938-6920-4975-A8E1-A5E87190A07D}"/>
              </a:ext>
            </a:extLst>
          </p:cNvPr>
          <p:cNvCxnSpPr>
            <a:stCxn id="174" idx="1"/>
            <a:endCxn id="175" idx="6"/>
          </p:cNvCxnSpPr>
          <p:nvPr/>
        </p:nvCxnSpPr>
        <p:spPr>
          <a:xfrm flipH="1" flipV="1">
            <a:off x="4561918" y="3862737"/>
            <a:ext cx="263092" cy="17509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Oval 303">
            <a:extLst>
              <a:ext uri="{FF2B5EF4-FFF2-40B4-BE49-F238E27FC236}">
                <a16:creationId xmlns:a16="http://schemas.microsoft.com/office/drawing/2014/main" id="{A9E31F18-C8E7-41BA-AA36-EE00283D7D56}"/>
              </a:ext>
            </a:extLst>
          </p:cNvPr>
          <p:cNvSpPr/>
          <p:nvPr/>
        </p:nvSpPr>
        <p:spPr>
          <a:xfrm rot="10800000" flipH="1" flipV="1">
            <a:off x="4427406" y="4037831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79" name="Straight Connector 304">
            <a:extLst>
              <a:ext uri="{FF2B5EF4-FFF2-40B4-BE49-F238E27FC236}">
                <a16:creationId xmlns:a16="http://schemas.microsoft.com/office/drawing/2014/main" id="{AD75356E-1F92-44D5-B1EC-3891B87AE63A}"/>
              </a:ext>
            </a:extLst>
          </p:cNvPr>
          <p:cNvCxnSpPr>
            <a:stCxn id="174" idx="1"/>
            <a:endCxn id="178" idx="6"/>
          </p:cNvCxnSpPr>
          <p:nvPr/>
        </p:nvCxnSpPr>
        <p:spPr>
          <a:xfrm flipH="1">
            <a:off x="4561918" y="4037831"/>
            <a:ext cx="263092" cy="67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Oval 305">
            <a:extLst>
              <a:ext uri="{FF2B5EF4-FFF2-40B4-BE49-F238E27FC236}">
                <a16:creationId xmlns:a16="http://schemas.microsoft.com/office/drawing/2014/main" id="{C4E85624-C6E5-4157-8656-A7EE319A95B2}"/>
              </a:ext>
            </a:extLst>
          </p:cNvPr>
          <p:cNvSpPr/>
          <p:nvPr/>
        </p:nvSpPr>
        <p:spPr>
          <a:xfrm rot="10800000" flipH="1" flipV="1">
            <a:off x="4805311" y="4785640"/>
            <a:ext cx="134512" cy="134512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1" name="Oval 306">
            <a:extLst>
              <a:ext uri="{FF2B5EF4-FFF2-40B4-BE49-F238E27FC236}">
                <a16:creationId xmlns:a16="http://schemas.microsoft.com/office/drawing/2014/main" id="{1E402256-D5CB-420D-8D23-87453029757F}"/>
              </a:ext>
            </a:extLst>
          </p:cNvPr>
          <p:cNvSpPr/>
          <p:nvPr/>
        </p:nvSpPr>
        <p:spPr>
          <a:xfrm rot="10800000" flipH="1" flipV="1">
            <a:off x="4805311" y="5008291"/>
            <a:ext cx="134512" cy="134512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2" name="Oval 307">
            <a:extLst>
              <a:ext uri="{FF2B5EF4-FFF2-40B4-BE49-F238E27FC236}">
                <a16:creationId xmlns:a16="http://schemas.microsoft.com/office/drawing/2014/main" id="{E36CF691-53B0-4A10-A040-74341C144309}"/>
              </a:ext>
            </a:extLst>
          </p:cNvPr>
          <p:cNvSpPr/>
          <p:nvPr/>
        </p:nvSpPr>
        <p:spPr>
          <a:xfrm rot="10800000" flipH="1" flipV="1">
            <a:off x="4427406" y="4785640"/>
            <a:ext cx="134512" cy="13451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83" name="Straight Connector 308">
            <a:extLst>
              <a:ext uri="{FF2B5EF4-FFF2-40B4-BE49-F238E27FC236}">
                <a16:creationId xmlns:a16="http://schemas.microsoft.com/office/drawing/2014/main" id="{34587057-6EBA-41CE-88EB-38867CFF1883}"/>
              </a:ext>
            </a:extLst>
          </p:cNvPr>
          <p:cNvCxnSpPr>
            <a:stCxn id="182" idx="6"/>
            <a:endCxn id="180" idx="3"/>
          </p:cNvCxnSpPr>
          <p:nvPr/>
        </p:nvCxnSpPr>
        <p:spPr>
          <a:xfrm>
            <a:off x="4561918" y="4852896"/>
            <a:ext cx="263092" cy="4755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309">
            <a:extLst>
              <a:ext uri="{FF2B5EF4-FFF2-40B4-BE49-F238E27FC236}">
                <a16:creationId xmlns:a16="http://schemas.microsoft.com/office/drawing/2014/main" id="{3451E255-2CEA-4DE6-A61D-56066BB81357}"/>
              </a:ext>
            </a:extLst>
          </p:cNvPr>
          <p:cNvCxnSpPr>
            <a:stCxn id="181" idx="1"/>
            <a:endCxn id="182" idx="6"/>
          </p:cNvCxnSpPr>
          <p:nvPr/>
        </p:nvCxnSpPr>
        <p:spPr>
          <a:xfrm flipH="1" flipV="1">
            <a:off x="4561918" y="4852896"/>
            <a:ext cx="263092" cy="17509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Oval 310">
            <a:extLst>
              <a:ext uri="{FF2B5EF4-FFF2-40B4-BE49-F238E27FC236}">
                <a16:creationId xmlns:a16="http://schemas.microsoft.com/office/drawing/2014/main" id="{4B1A5A3D-C92B-464A-BE1E-D909A3C80D84}"/>
              </a:ext>
            </a:extLst>
          </p:cNvPr>
          <p:cNvSpPr/>
          <p:nvPr/>
        </p:nvSpPr>
        <p:spPr>
          <a:xfrm rot="10800000" flipH="1" flipV="1">
            <a:off x="4427406" y="5027990"/>
            <a:ext cx="134512" cy="13451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86" name="Straight Connector 311">
            <a:extLst>
              <a:ext uri="{FF2B5EF4-FFF2-40B4-BE49-F238E27FC236}">
                <a16:creationId xmlns:a16="http://schemas.microsoft.com/office/drawing/2014/main" id="{26FC1FAE-2277-4B57-8C8D-5F1E855CED54}"/>
              </a:ext>
            </a:extLst>
          </p:cNvPr>
          <p:cNvCxnSpPr>
            <a:stCxn id="181" idx="1"/>
            <a:endCxn id="185" idx="6"/>
          </p:cNvCxnSpPr>
          <p:nvPr/>
        </p:nvCxnSpPr>
        <p:spPr>
          <a:xfrm flipH="1">
            <a:off x="4561918" y="5027990"/>
            <a:ext cx="263092" cy="67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Oval 312">
            <a:extLst>
              <a:ext uri="{FF2B5EF4-FFF2-40B4-BE49-F238E27FC236}">
                <a16:creationId xmlns:a16="http://schemas.microsoft.com/office/drawing/2014/main" id="{FD6BBF45-2AB1-4D9A-B862-713C1833BF6A}"/>
              </a:ext>
            </a:extLst>
          </p:cNvPr>
          <p:cNvSpPr/>
          <p:nvPr/>
        </p:nvSpPr>
        <p:spPr>
          <a:xfrm rot="10800000" flipH="1" flipV="1">
            <a:off x="4805311" y="5713796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8" name="Oval 313">
            <a:extLst>
              <a:ext uri="{FF2B5EF4-FFF2-40B4-BE49-F238E27FC236}">
                <a16:creationId xmlns:a16="http://schemas.microsoft.com/office/drawing/2014/main" id="{DDF745F5-0FF4-469E-9253-6B8E4B9E3593}"/>
              </a:ext>
            </a:extLst>
          </p:cNvPr>
          <p:cNvSpPr/>
          <p:nvPr/>
        </p:nvSpPr>
        <p:spPr>
          <a:xfrm rot="10800000" flipH="1" flipV="1">
            <a:off x="4427406" y="5877349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89" name="Straight Connector 314">
            <a:extLst>
              <a:ext uri="{FF2B5EF4-FFF2-40B4-BE49-F238E27FC236}">
                <a16:creationId xmlns:a16="http://schemas.microsoft.com/office/drawing/2014/main" id="{90BD2ACA-7BFD-4AA8-B41B-8C1D8CA5EA23}"/>
              </a:ext>
            </a:extLst>
          </p:cNvPr>
          <p:cNvCxnSpPr>
            <a:stCxn id="188" idx="6"/>
            <a:endCxn id="187" idx="2"/>
          </p:cNvCxnSpPr>
          <p:nvPr/>
        </p:nvCxnSpPr>
        <p:spPr>
          <a:xfrm flipV="1">
            <a:off x="4561918" y="5781052"/>
            <a:ext cx="243393" cy="16355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Connector 315">
            <a:extLst>
              <a:ext uri="{FF2B5EF4-FFF2-40B4-BE49-F238E27FC236}">
                <a16:creationId xmlns:a16="http://schemas.microsoft.com/office/drawing/2014/main" id="{E80F3F2F-58EF-4087-9A87-A4BB4D88AF84}"/>
              </a:ext>
            </a:extLst>
          </p:cNvPr>
          <p:cNvCxnSpPr>
            <a:stCxn id="161" idx="5"/>
            <a:endCxn id="187" idx="2"/>
          </p:cNvCxnSpPr>
          <p:nvPr/>
        </p:nvCxnSpPr>
        <p:spPr>
          <a:xfrm>
            <a:off x="4542219" y="5609645"/>
            <a:ext cx="263092" cy="17140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Connector 316">
            <a:extLst>
              <a:ext uri="{FF2B5EF4-FFF2-40B4-BE49-F238E27FC236}">
                <a16:creationId xmlns:a16="http://schemas.microsoft.com/office/drawing/2014/main" id="{D6DE35CF-5BBC-44DB-A952-C9A149AE17B2}"/>
              </a:ext>
            </a:extLst>
          </p:cNvPr>
          <p:cNvCxnSpPr>
            <a:stCxn id="166" idx="6"/>
            <a:endCxn id="192" idx="2"/>
          </p:cNvCxnSpPr>
          <p:nvPr/>
        </p:nvCxnSpPr>
        <p:spPr>
          <a:xfrm>
            <a:off x="4561917" y="3420968"/>
            <a:ext cx="237096" cy="23763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Oval 317">
            <a:extLst>
              <a:ext uri="{FF2B5EF4-FFF2-40B4-BE49-F238E27FC236}">
                <a16:creationId xmlns:a16="http://schemas.microsoft.com/office/drawing/2014/main" id="{C5B6F60A-09D4-4B37-BC58-C09AEF5D80E3}"/>
              </a:ext>
            </a:extLst>
          </p:cNvPr>
          <p:cNvSpPr/>
          <p:nvPr/>
        </p:nvSpPr>
        <p:spPr>
          <a:xfrm rot="10800000" flipH="1" flipV="1">
            <a:off x="4799013" y="3591350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3" name="Rectangle 318">
            <a:extLst>
              <a:ext uri="{FF2B5EF4-FFF2-40B4-BE49-F238E27FC236}">
                <a16:creationId xmlns:a16="http://schemas.microsoft.com/office/drawing/2014/main" id="{9EA2987F-DBDF-4EBB-915B-28F91E99BBF0}"/>
              </a:ext>
            </a:extLst>
          </p:cNvPr>
          <p:cNvSpPr/>
          <p:nvPr/>
        </p:nvSpPr>
        <p:spPr bwMode="auto">
          <a:xfrm>
            <a:off x="4288914" y="2866202"/>
            <a:ext cx="779590" cy="439952"/>
          </a:xfrm>
          <a:prstGeom prst="rect">
            <a:avLst/>
          </a:prstGeom>
          <a:noFill/>
          <a:ln w="31750">
            <a:solidFill>
              <a:schemeClr val="tx1">
                <a:lumMod val="50000"/>
              </a:schemeClr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94" name="Rectangle 319">
            <a:extLst>
              <a:ext uri="{FF2B5EF4-FFF2-40B4-BE49-F238E27FC236}">
                <a16:creationId xmlns:a16="http://schemas.microsoft.com/office/drawing/2014/main" id="{B0155DA5-A656-49F5-B7EB-24047724711E}"/>
              </a:ext>
            </a:extLst>
          </p:cNvPr>
          <p:cNvSpPr/>
          <p:nvPr/>
        </p:nvSpPr>
        <p:spPr bwMode="auto">
          <a:xfrm>
            <a:off x="4278365" y="4757799"/>
            <a:ext cx="779590" cy="439952"/>
          </a:xfrm>
          <a:prstGeom prst="rect">
            <a:avLst/>
          </a:prstGeom>
          <a:noFill/>
          <a:ln w="31750">
            <a:solidFill>
              <a:schemeClr val="tx1">
                <a:lumMod val="50000"/>
              </a:schemeClr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195" name="Straight Connector 320">
            <a:extLst>
              <a:ext uri="{FF2B5EF4-FFF2-40B4-BE49-F238E27FC236}">
                <a16:creationId xmlns:a16="http://schemas.microsoft.com/office/drawing/2014/main" id="{48AAFCBE-D097-45F6-B1A1-87923AA51A12}"/>
              </a:ext>
            </a:extLst>
          </p:cNvPr>
          <p:cNvCxnSpPr>
            <a:stCxn id="138" idx="6"/>
            <a:endCxn id="196" idx="2"/>
          </p:cNvCxnSpPr>
          <p:nvPr/>
        </p:nvCxnSpPr>
        <p:spPr>
          <a:xfrm>
            <a:off x="5450408" y="3420968"/>
            <a:ext cx="247447" cy="23763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Oval 321">
            <a:extLst>
              <a:ext uri="{FF2B5EF4-FFF2-40B4-BE49-F238E27FC236}">
                <a16:creationId xmlns:a16="http://schemas.microsoft.com/office/drawing/2014/main" id="{F9E1A12A-C3A2-4348-9CCA-9CD208C3D9EF}"/>
              </a:ext>
            </a:extLst>
          </p:cNvPr>
          <p:cNvSpPr/>
          <p:nvPr/>
        </p:nvSpPr>
        <p:spPr>
          <a:xfrm rot="10800000" flipH="1" flipV="1">
            <a:off x="5697855" y="3591350"/>
            <a:ext cx="134512" cy="134512"/>
          </a:xfrm>
          <a:prstGeom prst="ellipse">
            <a:avLst/>
          </a:prstGeom>
          <a:solidFill>
            <a:srgbClr val="5C2D91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7" name="Oval 323">
            <a:extLst>
              <a:ext uri="{FF2B5EF4-FFF2-40B4-BE49-F238E27FC236}">
                <a16:creationId xmlns:a16="http://schemas.microsoft.com/office/drawing/2014/main" id="{9A068ED0-FE0F-4A7F-9A0B-458EEC63F94C}"/>
              </a:ext>
            </a:extLst>
          </p:cNvPr>
          <p:cNvSpPr/>
          <p:nvPr/>
        </p:nvSpPr>
        <p:spPr>
          <a:xfrm rot="10800000" flipH="1" flipV="1">
            <a:off x="6604237" y="3398986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8" name="Oval 324">
            <a:extLst>
              <a:ext uri="{FF2B5EF4-FFF2-40B4-BE49-F238E27FC236}">
                <a16:creationId xmlns:a16="http://schemas.microsoft.com/office/drawing/2014/main" id="{3D83D778-426D-4A01-A1C1-44B225762B0A}"/>
              </a:ext>
            </a:extLst>
          </p:cNvPr>
          <p:cNvSpPr/>
          <p:nvPr/>
        </p:nvSpPr>
        <p:spPr>
          <a:xfrm rot="10800000" flipH="1" flipV="1">
            <a:off x="6226332" y="3570260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99" name="Straight Connector 325">
            <a:extLst>
              <a:ext uri="{FF2B5EF4-FFF2-40B4-BE49-F238E27FC236}">
                <a16:creationId xmlns:a16="http://schemas.microsoft.com/office/drawing/2014/main" id="{4B2E7725-186D-4884-A466-20DA199A5803}"/>
              </a:ext>
            </a:extLst>
          </p:cNvPr>
          <p:cNvCxnSpPr>
            <a:stCxn id="198" idx="6"/>
            <a:endCxn id="197" idx="2"/>
          </p:cNvCxnSpPr>
          <p:nvPr/>
        </p:nvCxnSpPr>
        <p:spPr>
          <a:xfrm flipV="1">
            <a:off x="6360844" y="3466242"/>
            <a:ext cx="243393" cy="171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Oval 326">
            <a:extLst>
              <a:ext uri="{FF2B5EF4-FFF2-40B4-BE49-F238E27FC236}">
                <a16:creationId xmlns:a16="http://schemas.microsoft.com/office/drawing/2014/main" id="{0FCF272C-B5FF-42DE-B258-135A5A77AD72}"/>
              </a:ext>
            </a:extLst>
          </p:cNvPr>
          <p:cNvSpPr/>
          <p:nvPr/>
        </p:nvSpPr>
        <p:spPr>
          <a:xfrm rot="10800000" flipH="1" flipV="1">
            <a:off x="6226332" y="3353712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01" name="Straight Connector 327">
            <a:extLst>
              <a:ext uri="{FF2B5EF4-FFF2-40B4-BE49-F238E27FC236}">
                <a16:creationId xmlns:a16="http://schemas.microsoft.com/office/drawing/2014/main" id="{0CB94DB6-89E8-453A-91D8-6CBD3D189ED2}"/>
              </a:ext>
            </a:extLst>
          </p:cNvPr>
          <p:cNvCxnSpPr>
            <a:stCxn id="200" idx="6"/>
            <a:endCxn id="197" idx="2"/>
          </p:cNvCxnSpPr>
          <p:nvPr/>
        </p:nvCxnSpPr>
        <p:spPr>
          <a:xfrm>
            <a:off x="6360844" y="3420968"/>
            <a:ext cx="243393" cy="45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Oval 328">
            <a:extLst>
              <a:ext uri="{FF2B5EF4-FFF2-40B4-BE49-F238E27FC236}">
                <a16:creationId xmlns:a16="http://schemas.microsoft.com/office/drawing/2014/main" id="{2B9D0AD0-A1E9-4FD1-B54E-3DE1C622CBD0}"/>
              </a:ext>
            </a:extLst>
          </p:cNvPr>
          <p:cNvSpPr/>
          <p:nvPr/>
        </p:nvSpPr>
        <p:spPr>
          <a:xfrm rot="10800000" flipH="1" flipV="1">
            <a:off x="6604237" y="2954435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3" name="Oval 329">
            <a:extLst>
              <a:ext uri="{FF2B5EF4-FFF2-40B4-BE49-F238E27FC236}">
                <a16:creationId xmlns:a16="http://schemas.microsoft.com/office/drawing/2014/main" id="{5F33A645-3B11-4044-8885-897D4CD3E397}"/>
              </a:ext>
            </a:extLst>
          </p:cNvPr>
          <p:cNvSpPr/>
          <p:nvPr/>
        </p:nvSpPr>
        <p:spPr>
          <a:xfrm rot="10800000" flipH="1" flipV="1">
            <a:off x="6226332" y="3125709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04" name="Straight Connector 330">
            <a:extLst>
              <a:ext uri="{FF2B5EF4-FFF2-40B4-BE49-F238E27FC236}">
                <a16:creationId xmlns:a16="http://schemas.microsoft.com/office/drawing/2014/main" id="{2B580A0C-9612-43F9-A4CC-3048B8327A38}"/>
              </a:ext>
            </a:extLst>
          </p:cNvPr>
          <p:cNvCxnSpPr>
            <a:stCxn id="203" idx="6"/>
            <a:endCxn id="202" idx="2"/>
          </p:cNvCxnSpPr>
          <p:nvPr/>
        </p:nvCxnSpPr>
        <p:spPr>
          <a:xfrm flipV="1">
            <a:off x="6360844" y="3021691"/>
            <a:ext cx="243393" cy="171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Oval 331">
            <a:extLst>
              <a:ext uri="{FF2B5EF4-FFF2-40B4-BE49-F238E27FC236}">
                <a16:creationId xmlns:a16="http://schemas.microsoft.com/office/drawing/2014/main" id="{AE097B5D-D5BD-4992-B761-FAA7A5912AE2}"/>
              </a:ext>
            </a:extLst>
          </p:cNvPr>
          <p:cNvSpPr/>
          <p:nvPr/>
        </p:nvSpPr>
        <p:spPr>
          <a:xfrm rot="10800000" flipH="1" flipV="1">
            <a:off x="6226332" y="2909161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06" name="Straight Connector 332">
            <a:extLst>
              <a:ext uri="{FF2B5EF4-FFF2-40B4-BE49-F238E27FC236}">
                <a16:creationId xmlns:a16="http://schemas.microsoft.com/office/drawing/2014/main" id="{92766D55-2B2F-4DCC-AD87-BCC23B507F0E}"/>
              </a:ext>
            </a:extLst>
          </p:cNvPr>
          <p:cNvCxnSpPr>
            <a:stCxn id="205" idx="6"/>
            <a:endCxn id="202" idx="2"/>
          </p:cNvCxnSpPr>
          <p:nvPr/>
        </p:nvCxnSpPr>
        <p:spPr>
          <a:xfrm>
            <a:off x="6360844" y="2976417"/>
            <a:ext cx="243393" cy="45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Oval 333">
            <a:extLst>
              <a:ext uri="{FF2B5EF4-FFF2-40B4-BE49-F238E27FC236}">
                <a16:creationId xmlns:a16="http://schemas.microsoft.com/office/drawing/2014/main" id="{9AB6EDFA-40B0-4E4D-A81E-6E78EFD3C4AD}"/>
              </a:ext>
            </a:extLst>
          </p:cNvPr>
          <p:cNvSpPr/>
          <p:nvPr/>
        </p:nvSpPr>
        <p:spPr>
          <a:xfrm rot="10800000" flipH="1" flipV="1">
            <a:off x="6604238" y="3795481"/>
            <a:ext cx="134512" cy="134512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8" name="Oval 334">
            <a:extLst>
              <a:ext uri="{FF2B5EF4-FFF2-40B4-BE49-F238E27FC236}">
                <a16:creationId xmlns:a16="http://schemas.microsoft.com/office/drawing/2014/main" id="{4309AA93-8829-4B39-A5C3-C1ED2770C4CB}"/>
              </a:ext>
            </a:extLst>
          </p:cNvPr>
          <p:cNvSpPr/>
          <p:nvPr/>
        </p:nvSpPr>
        <p:spPr>
          <a:xfrm rot="10800000" flipH="1" flipV="1">
            <a:off x="6604238" y="4018132"/>
            <a:ext cx="134512" cy="134512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9" name="Oval 335">
            <a:extLst>
              <a:ext uri="{FF2B5EF4-FFF2-40B4-BE49-F238E27FC236}">
                <a16:creationId xmlns:a16="http://schemas.microsoft.com/office/drawing/2014/main" id="{B62AEFAC-1F69-4650-9035-7235ED4F1476}"/>
              </a:ext>
            </a:extLst>
          </p:cNvPr>
          <p:cNvSpPr/>
          <p:nvPr/>
        </p:nvSpPr>
        <p:spPr>
          <a:xfrm rot="10800000" flipH="1" flipV="1">
            <a:off x="6226333" y="3795481"/>
            <a:ext cx="134512" cy="13451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10" name="Straight Connector 336">
            <a:extLst>
              <a:ext uri="{FF2B5EF4-FFF2-40B4-BE49-F238E27FC236}">
                <a16:creationId xmlns:a16="http://schemas.microsoft.com/office/drawing/2014/main" id="{290AD644-471B-4A4A-B6DE-377F3DBF5B12}"/>
              </a:ext>
            </a:extLst>
          </p:cNvPr>
          <p:cNvCxnSpPr>
            <a:stCxn id="209" idx="6"/>
            <a:endCxn id="207" idx="3"/>
          </p:cNvCxnSpPr>
          <p:nvPr/>
        </p:nvCxnSpPr>
        <p:spPr>
          <a:xfrm>
            <a:off x="6360845" y="3862737"/>
            <a:ext cx="263092" cy="4755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337">
            <a:extLst>
              <a:ext uri="{FF2B5EF4-FFF2-40B4-BE49-F238E27FC236}">
                <a16:creationId xmlns:a16="http://schemas.microsoft.com/office/drawing/2014/main" id="{91BAD990-2ABC-474B-9AC2-AA4EF75F1FF7}"/>
              </a:ext>
            </a:extLst>
          </p:cNvPr>
          <p:cNvCxnSpPr>
            <a:stCxn id="208" idx="1"/>
            <a:endCxn id="209" idx="6"/>
          </p:cNvCxnSpPr>
          <p:nvPr/>
        </p:nvCxnSpPr>
        <p:spPr>
          <a:xfrm flipH="1" flipV="1">
            <a:off x="6360845" y="3862737"/>
            <a:ext cx="263092" cy="17509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Oval 338">
            <a:extLst>
              <a:ext uri="{FF2B5EF4-FFF2-40B4-BE49-F238E27FC236}">
                <a16:creationId xmlns:a16="http://schemas.microsoft.com/office/drawing/2014/main" id="{4CB90DB5-62D6-44B5-A6A6-86C1BD737756}"/>
              </a:ext>
            </a:extLst>
          </p:cNvPr>
          <p:cNvSpPr/>
          <p:nvPr/>
        </p:nvSpPr>
        <p:spPr>
          <a:xfrm rot="10800000" flipH="1" flipV="1">
            <a:off x="6226333" y="4037831"/>
            <a:ext cx="134512" cy="13451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13" name="Straight Connector 339">
            <a:extLst>
              <a:ext uri="{FF2B5EF4-FFF2-40B4-BE49-F238E27FC236}">
                <a16:creationId xmlns:a16="http://schemas.microsoft.com/office/drawing/2014/main" id="{4198344B-E832-4013-94F2-7CD0CE76D061}"/>
              </a:ext>
            </a:extLst>
          </p:cNvPr>
          <p:cNvCxnSpPr>
            <a:stCxn id="208" idx="1"/>
            <a:endCxn id="212" idx="6"/>
          </p:cNvCxnSpPr>
          <p:nvPr/>
        </p:nvCxnSpPr>
        <p:spPr>
          <a:xfrm flipH="1">
            <a:off x="6360845" y="4037831"/>
            <a:ext cx="263092" cy="67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Rectangle 341">
            <a:extLst>
              <a:ext uri="{FF2B5EF4-FFF2-40B4-BE49-F238E27FC236}">
                <a16:creationId xmlns:a16="http://schemas.microsoft.com/office/drawing/2014/main" id="{54AD13B1-E47E-494B-8852-063A748FB898}"/>
              </a:ext>
            </a:extLst>
          </p:cNvPr>
          <p:cNvSpPr/>
          <p:nvPr/>
        </p:nvSpPr>
        <p:spPr bwMode="auto">
          <a:xfrm>
            <a:off x="6089939" y="3755316"/>
            <a:ext cx="779590" cy="439952"/>
          </a:xfrm>
          <a:prstGeom prst="rect">
            <a:avLst/>
          </a:prstGeom>
          <a:noFill/>
          <a:ln w="31750">
            <a:solidFill>
              <a:schemeClr val="tx1">
                <a:lumMod val="50000"/>
              </a:schemeClr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215" name="Straight Connector 342">
            <a:extLst>
              <a:ext uri="{FF2B5EF4-FFF2-40B4-BE49-F238E27FC236}">
                <a16:creationId xmlns:a16="http://schemas.microsoft.com/office/drawing/2014/main" id="{9D253B11-74FD-4384-BDE6-F36E3DB1EE56}"/>
              </a:ext>
            </a:extLst>
          </p:cNvPr>
          <p:cNvCxnSpPr>
            <a:stCxn id="200" idx="6"/>
            <a:endCxn id="216" idx="2"/>
          </p:cNvCxnSpPr>
          <p:nvPr/>
        </p:nvCxnSpPr>
        <p:spPr>
          <a:xfrm>
            <a:off x="6360844" y="3420968"/>
            <a:ext cx="242267" cy="23988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Oval 343">
            <a:extLst>
              <a:ext uri="{FF2B5EF4-FFF2-40B4-BE49-F238E27FC236}">
                <a16:creationId xmlns:a16="http://schemas.microsoft.com/office/drawing/2014/main" id="{B6E554E8-9C7B-42CD-B130-074CDBD46CC2}"/>
              </a:ext>
            </a:extLst>
          </p:cNvPr>
          <p:cNvSpPr/>
          <p:nvPr/>
        </p:nvSpPr>
        <p:spPr>
          <a:xfrm rot="10800000" flipH="1" flipV="1">
            <a:off x="6603111" y="3593592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7" name="Rectangle 134">
            <a:extLst>
              <a:ext uri="{FF2B5EF4-FFF2-40B4-BE49-F238E27FC236}">
                <a16:creationId xmlns:a16="http://schemas.microsoft.com/office/drawing/2014/main" id="{72E6FB93-998E-49E8-BA75-B0EFC571AFF4}"/>
              </a:ext>
            </a:extLst>
          </p:cNvPr>
          <p:cNvSpPr/>
          <p:nvPr/>
        </p:nvSpPr>
        <p:spPr>
          <a:xfrm>
            <a:off x="2462219" y="6301271"/>
            <a:ext cx="564008" cy="2089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8" name="TextBox 135">
            <a:extLst>
              <a:ext uri="{FF2B5EF4-FFF2-40B4-BE49-F238E27FC236}">
                <a16:creationId xmlns:a16="http://schemas.microsoft.com/office/drawing/2014/main" id="{3960C7BA-60AE-4C0C-BF60-6F4576323BAA}"/>
              </a:ext>
            </a:extLst>
          </p:cNvPr>
          <p:cNvSpPr txBox="1"/>
          <p:nvPr/>
        </p:nvSpPr>
        <p:spPr>
          <a:xfrm>
            <a:off x="3042653" y="6221069"/>
            <a:ext cx="1338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Visible</a:t>
            </a:r>
            <a:r>
              <a:rPr lang="en-US" dirty="0"/>
              <a:t> </a:t>
            </a:r>
            <a:r>
              <a:rPr lang="en-US" altLang="zh-CN" dirty="0"/>
              <a:t>Task</a:t>
            </a:r>
            <a:endParaRPr lang="en-US" dirty="0"/>
          </a:p>
        </p:txBody>
      </p:sp>
      <p:sp>
        <p:nvSpPr>
          <p:cNvPr id="219" name="Rounded Rectangular Callout 136">
            <a:extLst>
              <a:ext uri="{FF2B5EF4-FFF2-40B4-BE49-F238E27FC236}">
                <a16:creationId xmlns:a16="http://schemas.microsoft.com/office/drawing/2014/main" id="{EBEB7108-1FFD-4AFB-A412-6916857F7CAC}"/>
              </a:ext>
            </a:extLst>
          </p:cNvPr>
          <p:cNvSpPr/>
          <p:nvPr/>
        </p:nvSpPr>
        <p:spPr bwMode="auto">
          <a:xfrm flipH="1">
            <a:off x="7618118" y="4250544"/>
            <a:ext cx="1491461" cy="720848"/>
          </a:xfrm>
          <a:prstGeom prst="wedgeRoundRectCallout">
            <a:avLst>
              <a:gd name="adj1" fmla="val 95949"/>
              <a:gd name="adj2" fmla="val -90592"/>
              <a:gd name="adj3" fmla="val 16667"/>
            </a:avLst>
          </a:prstGeom>
          <a:noFill/>
          <a:ln w="22225"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rPr>
              <a:t>Server </a:t>
            </a:r>
            <a:r>
              <a:rPr lang="en-US" altLang="zh-CN" sz="1600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rPr>
              <a:t>0</a:t>
            </a:r>
            <a:r>
              <a:rPr lang="en-US" sz="1600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rPr>
              <a:t>continues</a:t>
            </a:r>
            <a:endParaRPr lang="en-US" sz="1600" dirty="0">
              <a:solidFill>
                <a:schemeClr val="tx1"/>
              </a:solidFill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220" name="Straight Arrow Connector 137">
            <a:extLst>
              <a:ext uri="{FF2B5EF4-FFF2-40B4-BE49-F238E27FC236}">
                <a16:creationId xmlns:a16="http://schemas.microsoft.com/office/drawing/2014/main" id="{E83C6DE8-0B0E-40CF-A434-87ACF91DB2BC}"/>
              </a:ext>
            </a:extLst>
          </p:cNvPr>
          <p:cNvCxnSpPr/>
          <p:nvPr/>
        </p:nvCxnSpPr>
        <p:spPr>
          <a:xfrm>
            <a:off x="4256640" y="4242816"/>
            <a:ext cx="2665225" cy="0"/>
          </a:xfrm>
          <a:prstGeom prst="straightConnector1">
            <a:avLst/>
          </a:prstGeom>
          <a:ln w="349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1" name="TextBox 150">
            <a:extLst>
              <a:ext uri="{FF2B5EF4-FFF2-40B4-BE49-F238E27FC236}">
                <a16:creationId xmlns:a16="http://schemas.microsoft.com/office/drawing/2014/main" id="{08814B19-3A44-4675-AE0A-030413D17885}"/>
              </a:ext>
            </a:extLst>
          </p:cNvPr>
          <p:cNvSpPr txBox="1"/>
          <p:nvPr/>
        </p:nvSpPr>
        <p:spPr>
          <a:xfrm rot="5400000" flipH="1" flipV="1">
            <a:off x="4277315" y="4232381"/>
            <a:ext cx="4106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…</a:t>
            </a:r>
          </a:p>
        </p:txBody>
      </p:sp>
      <p:cxnSp>
        <p:nvCxnSpPr>
          <p:cNvPr id="222" name="Straight Arrow Connector 151">
            <a:extLst>
              <a:ext uri="{FF2B5EF4-FFF2-40B4-BE49-F238E27FC236}">
                <a16:creationId xmlns:a16="http://schemas.microsoft.com/office/drawing/2014/main" id="{0353D337-0462-4DA0-B572-6445CA529B4E}"/>
              </a:ext>
            </a:extLst>
          </p:cNvPr>
          <p:cNvCxnSpPr/>
          <p:nvPr/>
        </p:nvCxnSpPr>
        <p:spPr>
          <a:xfrm>
            <a:off x="4256640" y="4690872"/>
            <a:ext cx="2665225" cy="0"/>
          </a:xfrm>
          <a:prstGeom prst="straightConnector1">
            <a:avLst/>
          </a:prstGeom>
          <a:ln w="349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4052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C49C44D-B8BC-416F-983F-8EAC92445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Key Design 2: SSP based scheduling</a:t>
            </a:r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F97F0C6-53E1-4ADB-A483-6033EB42A4D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chemeClr val="accent1"/>
                </a:solidFill>
              </a:rPr>
              <a:t>Slack of 1 clock as an example</a:t>
            </a:r>
          </a:p>
          <a:p>
            <a:pPr marL="342900" lvl="1" indent="-342900">
              <a:buFont typeface="Segoe UI" panose="020B0502040204020203" pitchFamily="34" charset="0"/>
              <a:buChar char="⁻"/>
            </a:pPr>
            <a:r>
              <a:rPr lang="en-US" altLang="zh-CN" dirty="0"/>
              <a:t>Slowest server (n) is in clock2</a:t>
            </a:r>
          </a:p>
          <a:p>
            <a:pPr marL="342900" lvl="1" indent="-342900">
              <a:buFont typeface="Segoe UI" panose="020B0502040204020203" pitchFamily="34" charset="0"/>
              <a:buChar char="⁻"/>
            </a:pPr>
            <a:r>
              <a:rPr lang="en-US" altLang="zh-CN" dirty="0"/>
              <a:t>Fastest server (0) finishes clock3</a:t>
            </a:r>
          </a:p>
          <a:p>
            <a:pPr marL="571500" lvl="2" indent="-342900">
              <a:buFont typeface="Segoe UI" panose="020B0502040204020203" pitchFamily="34" charset="0"/>
              <a:buChar char="⁻"/>
            </a:pPr>
            <a:r>
              <a:rPr lang="en-US" altLang="zh-CN" dirty="0"/>
              <a:t>reaching the max slack bound</a:t>
            </a:r>
          </a:p>
          <a:p>
            <a:pPr marL="571500" lvl="2" indent="-342900">
              <a:buFont typeface="Segoe UI" panose="020B0502040204020203" pitchFamily="34" charset="0"/>
              <a:buChar char="⁻"/>
            </a:pPr>
            <a:r>
              <a:rPr lang="en-US" altLang="zh-CN" dirty="0"/>
              <a:t>blocked</a:t>
            </a:r>
          </a:p>
        </p:txBody>
      </p:sp>
      <p:sp>
        <p:nvSpPr>
          <p:cNvPr id="223" name="Rectangle 151">
            <a:extLst>
              <a:ext uri="{FF2B5EF4-FFF2-40B4-BE49-F238E27FC236}">
                <a16:creationId xmlns:a16="http://schemas.microsoft.com/office/drawing/2014/main" id="{4466EAFF-F3BB-4E4F-B1D0-FCDA7C7F620B}"/>
              </a:ext>
            </a:extLst>
          </p:cNvPr>
          <p:cNvSpPr/>
          <p:nvPr/>
        </p:nvSpPr>
        <p:spPr>
          <a:xfrm rot="10800000" flipH="1" flipV="1">
            <a:off x="4237190" y="4694106"/>
            <a:ext cx="881298" cy="52148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4" name="Rectangle 149">
            <a:extLst>
              <a:ext uri="{FF2B5EF4-FFF2-40B4-BE49-F238E27FC236}">
                <a16:creationId xmlns:a16="http://schemas.microsoft.com/office/drawing/2014/main" id="{FFDD90B7-4A53-431B-B501-C72B7D0136B3}"/>
              </a:ext>
            </a:extLst>
          </p:cNvPr>
          <p:cNvSpPr/>
          <p:nvPr/>
        </p:nvSpPr>
        <p:spPr>
          <a:xfrm rot="10800000" flipH="1" flipV="1">
            <a:off x="5141456" y="5189354"/>
            <a:ext cx="531817" cy="67485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5" name="Rectangle 148">
            <a:extLst>
              <a:ext uri="{FF2B5EF4-FFF2-40B4-BE49-F238E27FC236}">
                <a16:creationId xmlns:a16="http://schemas.microsoft.com/office/drawing/2014/main" id="{66B5D4C9-995B-419F-A150-D311459CC72E}"/>
              </a:ext>
            </a:extLst>
          </p:cNvPr>
          <p:cNvSpPr/>
          <p:nvPr/>
        </p:nvSpPr>
        <p:spPr>
          <a:xfrm rot="10800000" flipH="1" flipV="1">
            <a:off x="5149107" y="3300704"/>
            <a:ext cx="881298" cy="47389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6" name="Rectangle 139">
            <a:extLst>
              <a:ext uri="{FF2B5EF4-FFF2-40B4-BE49-F238E27FC236}">
                <a16:creationId xmlns:a16="http://schemas.microsoft.com/office/drawing/2014/main" id="{5F51D527-0AEB-4E67-97E2-CDC2CEC8444D}"/>
              </a:ext>
            </a:extLst>
          </p:cNvPr>
          <p:cNvSpPr/>
          <p:nvPr/>
        </p:nvSpPr>
        <p:spPr>
          <a:xfrm rot="10800000" flipH="1" flipV="1">
            <a:off x="4248711" y="2817768"/>
            <a:ext cx="881298" cy="5044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7" name="Rectangle 322">
            <a:extLst>
              <a:ext uri="{FF2B5EF4-FFF2-40B4-BE49-F238E27FC236}">
                <a16:creationId xmlns:a16="http://schemas.microsoft.com/office/drawing/2014/main" id="{392610DE-533F-4D96-A5C0-7C8C082036E1}"/>
              </a:ext>
            </a:extLst>
          </p:cNvPr>
          <p:cNvSpPr/>
          <p:nvPr/>
        </p:nvSpPr>
        <p:spPr>
          <a:xfrm rot="10800000" flipH="1" flipV="1">
            <a:off x="6041019" y="3756916"/>
            <a:ext cx="881298" cy="50878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8" name="Rectangle 143">
            <a:extLst>
              <a:ext uri="{FF2B5EF4-FFF2-40B4-BE49-F238E27FC236}">
                <a16:creationId xmlns:a16="http://schemas.microsoft.com/office/drawing/2014/main" id="{0545AC17-EC4C-4979-85A9-E7C161DBF82F}"/>
              </a:ext>
            </a:extLst>
          </p:cNvPr>
          <p:cNvSpPr/>
          <p:nvPr/>
        </p:nvSpPr>
        <p:spPr>
          <a:xfrm>
            <a:off x="4494408" y="6301271"/>
            <a:ext cx="564008" cy="20892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9" name="TextBox 144">
            <a:extLst>
              <a:ext uri="{FF2B5EF4-FFF2-40B4-BE49-F238E27FC236}">
                <a16:creationId xmlns:a16="http://schemas.microsoft.com/office/drawing/2014/main" id="{E81F30D3-114F-4E3E-B8AC-85A911E262E1}"/>
              </a:ext>
            </a:extLst>
          </p:cNvPr>
          <p:cNvSpPr txBox="1"/>
          <p:nvPr/>
        </p:nvSpPr>
        <p:spPr>
          <a:xfrm>
            <a:off x="5074842" y="6221069"/>
            <a:ext cx="1666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Completed Task</a:t>
            </a:r>
          </a:p>
        </p:txBody>
      </p:sp>
      <p:sp>
        <p:nvSpPr>
          <p:cNvPr id="230" name="Rectangle 145">
            <a:extLst>
              <a:ext uri="{FF2B5EF4-FFF2-40B4-BE49-F238E27FC236}">
                <a16:creationId xmlns:a16="http://schemas.microsoft.com/office/drawing/2014/main" id="{00B8CAD4-2CE9-4F12-A150-47ED337BCE52}"/>
              </a:ext>
            </a:extLst>
          </p:cNvPr>
          <p:cNvSpPr/>
          <p:nvPr/>
        </p:nvSpPr>
        <p:spPr>
          <a:xfrm>
            <a:off x="6885706" y="6301271"/>
            <a:ext cx="564008" cy="20892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1" name="TextBox 146">
            <a:extLst>
              <a:ext uri="{FF2B5EF4-FFF2-40B4-BE49-F238E27FC236}">
                <a16:creationId xmlns:a16="http://schemas.microsoft.com/office/drawing/2014/main" id="{0E1724E7-63B3-474A-8012-11F66E9B72C1}"/>
              </a:ext>
            </a:extLst>
          </p:cNvPr>
          <p:cNvSpPr txBox="1"/>
          <p:nvPr/>
        </p:nvSpPr>
        <p:spPr>
          <a:xfrm>
            <a:off x="7449713" y="6221069"/>
            <a:ext cx="1423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Ongoing </a:t>
            </a:r>
            <a:r>
              <a:rPr lang="en-US" altLang="zh-CN" dirty="0"/>
              <a:t>Task</a:t>
            </a:r>
            <a:endParaRPr lang="en-US" dirty="0"/>
          </a:p>
        </p:txBody>
      </p:sp>
      <p:grpSp>
        <p:nvGrpSpPr>
          <p:cNvPr id="232" name="Group 155">
            <a:extLst>
              <a:ext uri="{FF2B5EF4-FFF2-40B4-BE49-F238E27FC236}">
                <a16:creationId xmlns:a16="http://schemas.microsoft.com/office/drawing/2014/main" id="{B09C29E7-98CD-4006-991C-F9B7AB563902}"/>
              </a:ext>
            </a:extLst>
          </p:cNvPr>
          <p:cNvGrpSpPr/>
          <p:nvPr/>
        </p:nvGrpSpPr>
        <p:grpSpPr>
          <a:xfrm rot="10800000" flipH="1" flipV="1">
            <a:off x="4086030" y="2321641"/>
            <a:ext cx="282450" cy="455409"/>
            <a:chOff x="1027518" y="2134579"/>
            <a:chExt cx="295326" cy="476168"/>
          </a:xfrm>
        </p:grpSpPr>
        <p:sp>
          <p:nvSpPr>
            <p:cNvPr id="233" name="Isosceles Triangle 156">
              <a:extLst>
                <a:ext uri="{FF2B5EF4-FFF2-40B4-BE49-F238E27FC236}">
                  <a16:creationId xmlns:a16="http://schemas.microsoft.com/office/drawing/2014/main" id="{C8E0389A-DDB0-4DB3-BC12-07D43054FEC8}"/>
                </a:ext>
              </a:extLst>
            </p:cNvPr>
            <p:cNvSpPr/>
            <p:nvPr/>
          </p:nvSpPr>
          <p:spPr>
            <a:xfrm rot="10800000">
              <a:off x="1081107" y="2448550"/>
              <a:ext cx="188149" cy="162197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b="1"/>
            </a:p>
          </p:txBody>
        </p:sp>
        <p:sp>
          <p:nvSpPr>
            <p:cNvPr id="234" name="TextBox 157">
              <a:extLst>
                <a:ext uri="{FF2B5EF4-FFF2-40B4-BE49-F238E27FC236}">
                  <a16:creationId xmlns:a16="http://schemas.microsoft.com/office/drawing/2014/main" id="{AF6F7D75-FD0B-40D8-A435-D3DE3FAB6710}"/>
                </a:ext>
              </a:extLst>
            </p:cNvPr>
            <p:cNvSpPr txBox="1"/>
            <p:nvPr/>
          </p:nvSpPr>
          <p:spPr>
            <a:xfrm>
              <a:off x="1027518" y="2134579"/>
              <a:ext cx="295326" cy="3378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500" b="1" dirty="0"/>
                <a:t>0</a:t>
              </a:r>
              <a:endParaRPr lang="en-US" sz="1500" b="1" dirty="0"/>
            </a:p>
          </p:txBody>
        </p:sp>
      </p:grpSp>
      <p:grpSp>
        <p:nvGrpSpPr>
          <p:cNvPr id="235" name="Group 158">
            <a:extLst>
              <a:ext uri="{FF2B5EF4-FFF2-40B4-BE49-F238E27FC236}">
                <a16:creationId xmlns:a16="http://schemas.microsoft.com/office/drawing/2014/main" id="{72218EA7-B5E8-4524-A957-EAEE813B553D}"/>
              </a:ext>
            </a:extLst>
          </p:cNvPr>
          <p:cNvGrpSpPr/>
          <p:nvPr/>
        </p:nvGrpSpPr>
        <p:grpSpPr>
          <a:xfrm rot="10800000" flipH="1" flipV="1">
            <a:off x="4977514" y="2321641"/>
            <a:ext cx="282450" cy="455409"/>
            <a:chOff x="1027518" y="2134579"/>
            <a:chExt cx="295326" cy="476168"/>
          </a:xfrm>
        </p:grpSpPr>
        <p:sp>
          <p:nvSpPr>
            <p:cNvPr id="236" name="Isosceles Triangle 159">
              <a:extLst>
                <a:ext uri="{FF2B5EF4-FFF2-40B4-BE49-F238E27FC236}">
                  <a16:creationId xmlns:a16="http://schemas.microsoft.com/office/drawing/2014/main" id="{78BE7237-F49F-4348-948B-A6A1F88FD012}"/>
                </a:ext>
              </a:extLst>
            </p:cNvPr>
            <p:cNvSpPr/>
            <p:nvPr/>
          </p:nvSpPr>
          <p:spPr>
            <a:xfrm rot="10800000">
              <a:off x="1081107" y="2448550"/>
              <a:ext cx="188149" cy="162197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b="1"/>
            </a:p>
          </p:txBody>
        </p:sp>
        <p:sp>
          <p:nvSpPr>
            <p:cNvPr id="237" name="TextBox 160">
              <a:extLst>
                <a:ext uri="{FF2B5EF4-FFF2-40B4-BE49-F238E27FC236}">
                  <a16:creationId xmlns:a16="http://schemas.microsoft.com/office/drawing/2014/main" id="{FE621731-4914-446B-B1B8-293E9D19BF2B}"/>
                </a:ext>
              </a:extLst>
            </p:cNvPr>
            <p:cNvSpPr txBox="1"/>
            <p:nvPr/>
          </p:nvSpPr>
          <p:spPr>
            <a:xfrm>
              <a:off x="1027518" y="2134579"/>
              <a:ext cx="295326" cy="3378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500" b="1" dirty="0"/>
                <a:t>1</a:t>
              </a:r>
              <a:endParaRPr lang="en-US" sz="1500" b="1" dirty="0"/>
            </a:p>
          </p:txBody>
        </p:sp>
      </p:grpSp>
      <p:grpSp>
        <p:nvGrpSpPr>
          <p:cNvPr id="238" name="Group 161">
            <a:extLst>
              <a:ext uri="{FF2B5EF4-FFF2-40B4-BE49-F238E27FC236}">
                <a16:creationId xmlns:a16="http://schemas.microsoft.com/office/drawing/2014/main" id="{2F2AA226-91EF-4421-9963-1C29253B3160}"/>
              </a:ext>
            </a:extLst>
          </p:cNvPr>
          <p:cNvGrpSpPr/>
          <p:nvPr/>
        </p:nvGrpSpPr>
        <p:grpSpPr>
          <a:xfrm rot="10800000" flipH="1" flipV="1">
            <a:off x="5878931" y="2321641"/>
            <a:ext cx="282450" cy="455409"/>
            <a:chOff x="1027518" y="2134579"/>
            <a:chExt cx="295326" cy="476168"/>
          </a:xfrm>
        </p:grpSpPr>
        <p:sp>
          <p:nvSpPr>
            <p:cNvPr id="239" name="Isosceles Triangle 162">
              <a:extLst>
                <a:ext uri="{FF2B5EF4-FFF2-40B4-BE49-F238E27FC236}">
                  <a16:creationId xmlns:a16="http://schemas.microsoft.com/office/drawing/2014/main" id="{57AE2D8A-D184-4A57-B529-A48C71A1B7EF}"/>
                </a:ext>
              </a:extLst>
            </p:cNvPr>
            <p:cNvSpPr/>
            <p:nvPr/>
          </p:nvSpPr>
          <p:spPr>
            <a:xfrm rot="10800000">
              <a:off x="1081107" y="2448550"/>
              <a:ext cx="188149" cy="162197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b="1"/>
            </a:p>
          </p:txBody>
        </p:sp>
        <p:sp>
          <p:nvSpPr>
            <p:cNvPr id="240" name="TextBox 163">
              <a:extLst>
                <a:ext uri="{FF2B5EF4-FFF2-40B4-BE49-F238E27FC236}">
                  <a16:creationId xmlns:a16="http://schemas.microsoft.com/office/drawing/2014/main" id="{4A705C31-CBAD-4E7E-92FF-67248C46D39A}"/>
                </a:ext>
              </a:extLst>
            </p:cNvPr>
            <p:cNvSpPr txBox="1"/>
            <p:nvPr/>
          </p:nvSpPr>
          <p:spPr>
            <a:xfrm>
              <a:off x="1027518" y="2134579"/>
              <a:ext cx="295326" cy="3378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500" b="1" dirty="0"/>
                <a:t>2</a:t>
              </a:r>
              <a:endParaRPr lang="en-US" sz="1500" b="1" dirty="0"/>
            </a:p>
          </p:txBody>
        </p:sp>
      </p:grpSp>
      <p:grpSp>
        <p:nvGrpSpPr>
          <p:cNvPr id="241" name="Group 164">
            <a:extLst>
              <a:ext uri="{FF2B5EF4-FFF2-40B4-BE49-F238E27FC236}">
                <a16:creationId xmlns:a16="http://schemas.microsoft.com/office/drawing/2014/main" id="{90B9F076-A990-4951-88E4-A44098CDC30A}"/>
              </a:ext>
            </a:extLst>
          </p:cNvPr>
          <p:cNvGrpSpPr/>
          <p:nvPr/>
        </p:nvGrpSpPr>
        <p:grpSpPr>
          <a:xfrm rot="10800000" flipH="1" flipV="1">
            <a:off x="6786969" y="2321641"/>
            <a:ext cx="282450" cy="455409"/>
            <a:chOff x="1065767" y="2134579"/>
            <a:chExt cx="295326" cy="476168"/>
          </a:xfrm>
        </p:grpSpPr>
        <p:sp>
          <p:nvSpPr>
            <p:cNvPr id="242" name="Isosceles Triangle 165">
              <a:extLst>
                <a:ext uri="{FF2B5EF4-FFF2-40B4-BE49-F238E27FC236}">
                  <a16:creationId xmlns:a16="http://schemas.microsoft.com/office/drawing/2014/main" id="{15C59675-7E58-4866-AA16-F249CC70E0BF}"/>
                </a:ext>
              </a:extLst>
            </p:cNvPr>
            <p:cNvSpPr/>
            <p:nvPr/>
          </p:nvSpPr>
          <p:spPr>
            <a:xfrm rot="10800000">
              <a:off x="1119351" y="2448550"/>
              <a:ext cx="188149" cy="162197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b="1"/>
            </a:p>
          </p:txBody>
        </p:sp>
        <p:sp>
          <p:nvSpPr>
            <p:cNvPr id="243" name="TextBox 167">
              <a:extLst>
                <a:ext uri="{FF2B5EF4-FFF2-40B4-BE49-F238E27FC236}">
                  <a16:creationId xmlns:a16="http://schemas.microsoft.com/office/drawing/2014/main" id="{4D8C2288-FBFE-442B-A6BA-0D934E0D9CDC}"/>
                </a:ext>
              </a:extLst>
            </p:cNvPr>
            <p:cNvSpPr txBox="1"/>
            <p:nvPr/>
          </p:nvSpPr>
          <p:spPr>
            <a:xfrm>
              <a:off x="1065767" y="2134579"/>
              <a:ext cx="295326" cy="3378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500" b="1" dirty="0"/>
                <a:t>3</a:t>
              </a:r>
              <a:endParaRPr lang="en-US" sz="1500" b="1" dirty="0"/>
            </a:p>
          </p:txBody>
        </p:sp>
      </p:grpSp>
      <p:cxnSp>
        <p:nvCxnSpPr>
          <p:cNvPr id="244" name="Straight Arrow Connector 169">
            <a:extLst>
              <a:ext uri="{FF2B5EF4-FFF2-40B4-BE49-F238E27FC236}">
                <a16:creationId xmlns:a16="http://schemas.microsoft.com/office/drawing/2014/main" id="{155F82CF-9771-4970-838A-D5EB2AD7286A}"/>
              </a:ext>
            </a:extLst>
          </p:cNvPr>
          <p:cNvCxnSpPr/>
          <p:nvPr/>
        </p:nvCxnSpPr>
        <p:spPr>
          <a:xfrm>
            <a:off x="3875780" y="2801511"/>
            <a:ext cx="4047884" cy="23915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" name="TextBox 170">
            <a:extLst>
              <a:ext uri="{FF2B5EF4-FFF2-40B4-BE49-F238E27FC236}">
                <a16:creationId xmlns:a16="http://schemas.microsoft.com/office/drawing/2014/main" id="{923C5F6F-CFF2-451D-8510-6A46175BC016}"/>
              </a:ext>
            </a:extLst>
          </p:cNvPr>
          <p:cNvSpPr txBox="1"/>
          <p:nvPr/>
        </p:nvSpPr>
        <p:spPr>
          <a:xfrm rot="10800000" flipH="1" flipV="1">
            <a:off x="7131633" y="2438066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clock</a:t>
            </a:r>
          </a:p>
        </p:txBody>
      </p:sp>
      <p:sp>
        <p:nvSpPr>
          <p:cNvPr id="246" name="TextBox 171">
            <a:extLst>
              <a:ext uri="{FF2B5EF4-FFF2-40B4-BE49-F238E27FC236}">
                <a16:creationId xmlns:a16="http://schemas.microsoft.com/office/drawing/2014/main" id="{75CF2964-74A7-40F4-8EE2-428A3829E764}"/>
              </a:ext>
            </a:extLst>
          </p:cNvPr>
          <p:cNvSpPr txBox="1"/>
          <p:nvPr/>
        </p:nvSpPr>
        <p:spPr>
          <a:xfrm rot="16200000" flipH="1">
            <a:off x="3384930" y="3171222"/>
            <a:ext cx="1199559" cy="5447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Server</a:t>
            </a:r>
            <a:r>
              <a:rPr lang="en-US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 0</a:t>
            </a:r>
          </a:p>
        </p:txBody>
      </p:sp>
      <p:sp>
        <p:nvSpPr>
          <p:cNvPr id="247" name="TextBox 172">
            <a:extLst>
              <a:ext uri="{FF2B5EF4-FFF2-40B4-BE49-F238E27FC236}">
                <a16:creationId xmlns:a16="http://schemas.microsoft.com/office/drawing/2014/main" id="{99A8B7A9-7405-4A23-8C63-176A541C9C80}"/>
              </a:ext>
            </a:extLst>
          </p:cNvPr>
          <p:cNvSpPr txBox="1"/>
          <p:nvPr/>
        </p:nvSpPr>
        <p:spPr>
          <a:xfrm rot="16200000" flipH="1">
            <a:off x="3382525" y="5083133"/>
            <a:ext cx="1204369" cy="544765"/>
          </a:xfrm>
          <a:prstGeom prst="rect">
            <a:avLst/>
          </a:prstGeom>
          <a:noFill/>
        </p:spPr>
        <p:txBody>
          <a:bodyPr wrap="non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Server</a:t>
            </a:r>
            <a:r>
              <a:rPr lang="en-US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 n</a:t>
            </a:r>
          </a:p>
        </p:txBody>
      </p:sp>
      <p:sp>
        <p:nvSpPr>
          <p:cNvPr id="248" name="TextBox 173">
            <a:extLst>
              <a:ext uri="{FF2B5EF4-FFF2-40B4-BE49-F238E27FC236}">
                <a16:creationId xmlns:a16="http://schemas.microsoft.com/office/drawing/2014/main" id="{EB1A8A07-FF7C-478C-A03A-0E371DD07D39}"/>
              </a:ext>
            </a:extLst>
          </p:cNvPr>
          <p:cNvSpPr txBox="1"/>
          <p:nvPr/>
        </p:nvSpPr>
        <p:spPr>
          <a:xfrm rot="5400000" flipH="1" flipV="1">
            <a:off x="4277767" y="4232381"/>
            <a:ext cx="4106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…</a:t>
            </a:r>
          </a:p>
        </p:txBody>
      </p:sp>
      <p:cxnSp>
        <p:nvCxnSpPr>
          <p:cNvPr id="249" name="Straight Connector 174">
            <a:extLst>
              <a:ext uri="{FF2B5EF4-FFF2-40B4-BE49-F238E27FC236}">
                <a16:creationId xmlns:a16="http://schemas.microsoft.com/office/drawing/2014/main" id="{4DF627A5-EAC6-4BFF-AA78-6E6B0DB92D06}"/>
              </a:ext>
            </a:extLst>
          </p:cNvPr>
          <p:cNvCxnSpPr/>
          <p:nvPr/>
        </p:nvCxnSpPr>
        <p:spPr>
          <a:xfrm>
            <a:off x="4229308" y="2801510"/>
            <a:ext cx="0" cy="3321281"/>
          </a:xfrm>
          <a:prstGeom prst="line">
            <a:avLst/>
          </a:prstGeom>
          <a:ln w="508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0" name="Oval 175">
            <a:extLst>
              <a:ext uri="{FF2B5EF4-FFF2-40B4-BE49-F238E27FC236}">
                <a16:creationId xmlns:a16="http://schemas.microsoft.com/office/drawing/2014/main" id="{76A9D918-845B-4524-8D17-0D81BC537475}"/>
              </a:ext>
            </a:extLst>
          </p:cNvPr>
          <p:cNvSpPr/>
          <p:nvPr/>
        </p:nvSpPr>
        <p:spPr>
          <a:xfrm rot="10800000" flipH="1" flipV="1">
            <a:off x="5694253" y="5252482"/>
            <a:ext cx="134512" cy="134512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1" name="Oval 176">
            <a:extLst>
              <a:ext uri="{FF2B5EF4-FFF2-40B4-BE49-F238E27FC236}">
                <a16:creationId xmlns:a16="http://schemas.microsoft.com/office/drawing/2014/main" id="{95FF6800-2CE7-4B25-BAC7-4F178091F7BC}"/>
              </a:ext>
            </a:extLst>
          </p:cNvPr>
          <p:cNvSpPr/>
          <p:nvPr/>
        </p:nvSpPr>
        <p:spPr>
          <a:xfrm rot="10800000" flipH="1" flipV="1">
            <a:off x="5694253" y="5475133"/>
            <a:ext cx="134512" cy="134512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2" name="Oval 177">
            <a:extLst>
              <a:ext uri="{FF2B5EF4-FFF2-40B4-BE49-F238E27FC236}">
                <a16:creationId xmlns:a16="http://schemas.microsoft.com/office/drawing/2014/main" id="{C9854DD7-21BD-494B-9376-82FD2F1FA3C7}"/>
              </a:ext>
            </a:extLst>
          </p:cNvPr>
          <p:cNvSpPr/>
          <p:nvPr/>
        </p:nvSpPr>
        <p:spPr>
          <a:xfrm rot="10800000" flipH="1" flipV="1">
            <a:off x="5316348" y="5252482"/>
            <a:ext cx="134512" cy="13451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53" name="Straight Connector 178">
            <a:extLst>
              <a:ext uri="{FF2B5EF4-FFF2-40B4-BE49-F238E27FC236}">
                <a16:creationId xmlns:a16="http://schemas.microsoft.com/office/drawing/2014/main" id="{D4B7B06A-154E-47A5-8FAF-1DDFD25353E4}"/>
              </a:ext>
            </a:extLst>
          </p:cNvPr>
          <p:cNvCxnSpPr>
            <a:stCxn id="252" idx="6"/>
            <a:endCxn id="250" idx="3"/>
          </p:cNvCxnSpPr>
          <p:nvPr/>
        </p:nvCxnSpPr>
        <p:spPr>
          <a:xfrm>
            <a:off x="5450860" y="5319738"/>
            <a:ext cx="263092" cy="4755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Straight Connector 179">
            <a:extLst>
              <a:ext uri="{FF2B5EF4-FFF2-40B4-BE49-F238E27FC236}">
                <a16:creationId xmlns:a16="http://schemas.microsoft.com/office/drawing/2014/main" id="{D56A7B2F-582B-46DA-80C9-9B4E1765A129}"/>
              </a:ext>
            </a:extLst>
          </p:cNvPr>
          <p:cNvCxnSpPr>
            <a:stCxn id="251" idx="1"/>
            <a:endCxn id="252" idx="6"/>
          </p:cNvCxnSpPr>
          <p:nvPr/>
        </p:nvCxnSpPr>
        <p:spPr>
          <a:xfrm flipH="1" flipV="1">
            <a:off x="5450860" y="5319738"/>
            <a:ext cx="263092" cy="17509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5" name="Oval 180">
            <a:extLst>
              <a:ext uri="{FF2B5EF4-FFF2-40B4-BE49-F238E27FC236}">
                <a16:creationId xmlns:a16="http://schemas.microsoft.com/office/drawing/2014/main" id="{16FA25D3-A5EF-4BCF-AA29-024D783BBAD4}"/>
              </a:ext>
            </a:extLst>
          </p:cNvPr>
          <p:cNvSpPr/>
          <p:nvPr/>
        </p:nvSpPr>
        <p:spPr>
          <a:xfrm rot="10800000" flipH="1" flipV="1">
            <a:off x="5316348" y="5494832"/>
            <a:ext cx="134512" cy="13451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56" name="Straight Connector 185">
            <a:extLst>
              <a:ext uri="{FF2B5EF4-FFF2-40B4-BE49-F238E27FC236}">
                <a16:creationId xmlns:a16="http://schemas.microsoft.com/office/drawing/2014/main" id="{359DA74C-354D-4756-A6AD-A910D76BA908}"/>
              </a:ext>
            </a:extLst>
          </p:cNvPr>
          <p:cNvCxnSpPr>
            <a:stCxn id="251" idx="1"/>
            <a:endCxn id="255" idx="6"/>
          </p:cNvCxnSpPr>
          <p:nvPr/>
        </p:nvCxnSpPr>
        <p:spPr>
          <a:xfrm flipH="1">
            <a:off x="5450860" y="5494832"/>
            <a:ext cx="263092" cy="67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7" name="Oval 186">
            <a:extLst>
              <a:ext uri="{FF2B5EF4-FFF2-40B4-BE49-F238E27FC236}">
                <a16:creationId xmlns:a16="http://schemas.microsoft.com/office/drawing/2014/main" id="{6D1CBDB5-8591-4C42-8008-BA678DC4F18A}"/>
              </a:ext>
            </a:extLst>
          </p:cNvPr>
          <p:cNvSpPr/>
          <p:nvPr/>
        </p:nvSpPr>
        <p:spPr>
          <a:xfrm rot="10800000" flipH="1" flipV="1">
            <a:off x="5694253" y="4785640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8" name="Oval 188">
            <a:extLst>
              <a:ext uri="{FF2B5EF4-FFF2-40B4-BE49-F238E27FC236}">
                <a16:creationId xmlns:a16="http://schemas.microsoft.com/office/drawing/2014/main" id="{89755D0A-4991-4EEB-B3F9-EE751CEDC439}"/>
              </a:ext>
            </a:extLst>
          </p:cNvPr>
          <p:cNvSpPr/>
          <p:nvPr/>
        </p:nvSpPr>
        <p:spPr>
          <a:xfrm rot="10800000" flipH="1" flipV="1">
            <a:off x="5694253" y="5008291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9" name="Oval 189">
            <a:extLst>
              <a:ext uri="{FF2B5EF4-FFF2-40B4-BE49-F238E27FC236}">
                <a16:creationId xmlns:a16="http://schemas.microsoft.com/office/drawing/2014/main" id="{B9393FE2-7BD0-4800-AB9D-31A55AC85106}"/>
              </a:ext>
            </a:extLst>
          </p:cNvPr>
          <p:cNvSpPr/>
          <p:nvPr/>
        </p:nvSpPr>
        <p:spPr>
          <a:xfrm rot="10800000" flipH="1" flipV="1">
            <a:off x="5316348" y="4785640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60" name="Straight Connector 190">
            <a:extLst>
              <a:ext uri="{FF2B5EF4-FFF2-40B4-BE49-F238E27FC236}">
                <a16:creationId xmlns:a16="http://schemas.microsoft.com/office/drawing/2014/main" id="{3D5CF2D9-E8D8-4625-9913-B8315CA06F85}"/>
              </a:ext>
            </a:extLst>
          </p:cNvPr>
          <p:cNvCxnSpPr>
            <a:stCxn id="259" idx="6"/>
            <a:endCxn id="257" idx="3"/>
          </p:cNvCxnSpPr>
          <p:nvPr/>
        </p:nvCxnSpPr>
        <p:spPr>
          <a:xfrm>
            <a:off x="5450860" y="4852896"/>
            <a:ext cx="263092" cy="4755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Straight Connector 191">
            <a:extLst>
              <a:ext uri="{FF2B5EF4-FFF2-40B4-BE49-F238E27FC236}">
                <a16:creationId xmlns:a16="http://schemas.microsoft.com/office/drawing/2014/main" id="{9A97C8C7-7EBD-425A-9F2B-E3ED58ED46CD}"/>
              </a:ext>
            </a:extLst>
          </p:cNvPr>
          <p:cNvCxnSpPr>
            <a:stCxn id="258" idx="1"/>
            <a:endCxn id="259" idx="6"/>
          </p:cNvCxnSpPr>
          <p:nvPr/>
        </p:nvCxnSpPr>
        <p:spPr>
          <a:xfrm flipH="1" flipV="1">
            <a:off x="5450860" y="4852896"/>
            <a:ext cx="263092" cy="17509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2" name="Oval 192">
            <a:extLst>
              <a:ext uri="{FF2B5EF4-FFF2-40B4-BE49-F238E27FC236}">
                <a16:creationId xmlns:a16="http://schemas.microsoft.com/office/drawing/2014/main" id="{EC4B1530-CCAE-483D-8FE0-3B5327C8F1F1}"/>
              </a:ext>
            </a:extLst>
          </p:cNvPr>
          <p:cNvSpPr/>
          <p:nvPr/>
        </p:nvSpPr>
        <p:spPr>
          <a:xfrm rot="10800000" flipH="1" flipV="1">
            <a:off x="5316348" y="5027990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63" name="Straight Connector 193">
            <a:extLst>
              <a:ext uri="{FF2B5EF4-FFF2-40B4-BE49-F238E27FC236}">
                <a16:creationId xmlns:a16="http://schemas.microsoft.com/office/drawing/2014/main" id="{ED2B928A-6A16-45B1-B5FD-AB950DFA85F9}"/>
              </a:ext>
            </a:extLst>
          </p:cNvPr>
          <p:cNvCxnSpPr>
            <a:stCxn id="258" idx="1"/>
            <a:endCxn id="262" idx="6"/>
          </p:cNvCxnSpPr>
          <p:nvPr/>
        </p:nvCxnSpPr>
        <p:spPr>
          <a:xfrm flipH="1">
            <a:off x="5450860" y="5027990"/>
            <a:ext cx="263092" cy="67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4" name="Oval 194">
            <a:extLst>
              <a:ext uri="{FF2B5EF4-FFF2-40B4-BE49-F238E27FC236}">
                <a16:creationId xmlns:a16="http://schemas.microsoft.com/office/drawing/2014/main" id="{F2625CA6-A1B8-47BB-95A2-FD801C7FEC30}"/>
              </a:ext>
            </a:extLst>
          </p:cNvPr>
          <p:cNvSpPr/>
          <p:nvPr/>
        </p:nvSpPr>
        <p:spPr>
          <a:xfrm rot="10800000" flipH="1" flipV="1">
            <a:off x="5694253" y="5713796"/>
            <a:ext cx="134512" cy="134512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5" name="Oval 234">
            <a:extLst>
              <a:ext uri="{FF2B5EF4-FFF2-40B4-BE49-F238E27FC236}">
                <a16:creationId xmlns:a16="http://schemas.microsoft.com/office/drawing/2014/main" id="{CD5BB502-6D5A-4063-B5DE-BEF666F0D800}"/>
              </a:ext>
            </a:extLst>
          </p:cNvPr>
          <p:cNvSpPr/>
          <p:nvPr/>
        </p:nvSpPr>
        <p:spPr>
          <a:xfrm rot="10800000" flipH="1" flipV="1">
            <a:off x="5316348" y="5877349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66" name="Straight Connector 235">
            <a:extLst>
              <a:ext uri="{FF2B5EF4-FFF2-40B4-BE49-F238E27FC236}">
                <a16:creationId xmlns:a16="http://schemas.microsoft.com/office/drawing/2014/main" id="{0E1DD923-75B1-443C-9090-58A8A3142C5B}"/>
              </a:ext>
            </a:extLst>
          </p:cNvPr>
          <p:cNvCxnSpPr>
            <a:stCxn id="265" idx="6"/>
            <a:endCxn id="264" idx="2"/>
          </p:cNvCxnSpPr>
          <p:nvPr/>
        </p:nvCxnSpPr>
        <p:spPr>
          <a:xfrm flipV="1">
            <a:off x="5450860" y="5781052"/>
            <a:ext cx="243393" cy="16355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Connector 236">
            <a:extLst>
              <a:ext uri="{FF2B5EF4-FFF2-40B4-BE49-F238E27FC236}">
                <a16:creationId xmlns:a16="http://schemas.microsoft.com/office/drawing/2014/main" id="{3C63DF4C-DFAA-4D65-8964-9C1A0E7F4074}"/>
              </a:ext>
            </a:extLst>
          </p:cNvPr>
          <p:cNvCxnSpPr>
            <a:stCxn id="255" idx="5"/>
            <a:endCxn id="264" idx="2"/>
          </p:cNvCxnSpPr>
          <p:nvPr/>
        </p:nvCxnSpPr>
        <p:spPr>
          <a:xfrm>
            <a:off x="5431161" y="5609645"/>
            <a:ext cx="263092" cy="17140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8" name="Oval 237">
            <a:extLst>
              <a:ext uri="{FF2B5EF4-FFF2-40B4-BE49-F238E27FC236}">
                <a16:creationId xmlns:a16="http://schemas.microsoft.com/office/drawing/2014/main" id="{E28A7069-7370-4A8E-98D9-D0CEAE333D06}"/>
              </a:ext>
            </a:extLst>
          </p:cNvPr>
          <p:cNvSpPr/>
          <p:nvPr/>
        </p:nvSpPr>
        <p:spPr>
          <a:xfrm rot="10800000" flipH="1" flipV="1">
            <a:off x="5694253" y="3398986"/>
            <a:ext cx="134512" cy="134512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9" name="Oval 238">
            <a:extLst>
              <a:ext uri="{FF2B5EF4-FFF2-40B4-BE49-F238E27FC236}">
                <a16:creationId xmlns:a16="http://schemas.microsoft.com/office/drawing/2014/main" id="{C45897B6-1D22-4262-BFCD-543553996848}"/>
              </a:ext>
            </a:extLst>
          </p:cNvPr>
          <p:cNvSpPr/>
          <p:nvPr/>
        </p:nvSpPr>
        <p:spPr>
          <a:xfrm rot="10800000" flipH="1" flipV="1">
            <a:off x="5316348" y="3570260"/>
            <a:ext cx="134512" cy="13451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70" name="Straight Connector 239">
            <a:extLst>
              <a:ext uri="{FF2B5EF4-FFF2-40B4-BE49-F238E27FC236}">
                <a16:creationId xmlns:a16="http://schemas.microsoft.com/office/drawing/2014/main" id="{4D397001-DAC9-4FA9-9D29-E3F127DE614E}"/>
              </a:ext>
            </a:extLst>
          </p:cNvPr>
          <p:cNvCxnSpPr>
            <a:stCxn id="269" idx="6"/>
            <a:endCxn id="268" idx="2"/>
          </p:cNvCxnSpPr>
          <p:nvPr/>
        </p:nvCxnSpPr>
        <p:spPr>
          <a:xfrm flipV="1">
            <a:off x="5450860" y="3466242"/>
            <a:ext cx="243393" cy="171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1" name="Oval 240">
            <a:extLst>
              <a:ext uri="{FF2B5EF4-FFF2-40B4-BE49-F238E27FC236}">
                <a16:creationId xmlns:a16="http://schemas.microsoft.com/office/drawing/2014/main" id="{63C2C0CC-E631-4503-AF8F-254C41C29A35}"/>
              </a:ext>
            </a:extLst>
          </p:cNvPr>
          <p:cNvSpPr/>
          <p:nvPr/>
        </p:nvSpPr>
        <p:spPr>
          <a:xfrm rot="10800000" flipH="1" flipV="1">
            <a:off x="5316348" y="3353712"/>
            <a:ext cx="134512" cy="13451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72" name="Straight Connector 241">
            <a:extLst>
              <a:ext uri="{FF2B5EF4-FFF2-40B4-BE49-F238E27FC236}">
                <a16:creationId xmlns:a16="http://schemas.microsoft.com/office/drawing/2014/main" id="{073BF774-39E2-417A-9569-FB6DE0298CE8}"/>
              </a:ext>
            </a:extLst>
          </p:cNvPr>
          <p:cNvCxnSpPr>
            <a:stCxn id="271" idx="6"/>
            <a:endCxn id="268" idx="2"/>
          </p:cNvCxnSpPr>
          <p:nvPr/>
        </p:nvCxnSpPr>
        <p:spPr>
          <a:xfrm>
            <a:off x="5450860" y="3420968"/>
            <a:ext cx="243393" cy="45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3" name="Oval 242">
            <a:extLst>
              <a:ext uri="{FF2B5EF4-FFF2-40B4-BE49-F238E27FC236}">
                <a16:creationId xmlns:a16="http://schemas.microsoft.com/office/drawing/2014/main" id="{A8D73D67-877E-45F2-9C3F-27F9793F5211}"/>
              </a:ext>
            </a:extLst>
          </p:cNvPr>
          <p:cNvSpPr/>
          <p:nvPr/>
        </p:nvSpPr>
        <p:spPr>
          <a:xfrm rot="10800000" flipH="1" flipV="1">
            <a:off x="5694253" y="2954435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4" name="Oval 243">
            <a:extLst>
              <a:ext uri="{FF2B5EF4-FFF2-40B4-BE49-F238E27FC236}">
                <a16:creationId xmlns:a16="http://schemas.microsoft.com/office/drawing/2014/main" id="{3A7E7120-0F34-457D-A846-C122607E268C}"/>
              </a:ext>
            </a:extLst>
          </p:cNvPr>
          <p:cNvSpPr/>
          <p:nvPr/>
        </p:nvSpPr>
        <p:spPr>
          <a:xfrm rot="10800000" flipH="1" flipV="1">
            <a:off x="5316348" y="3125709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75" name="Straight Connector 244">
            <a:extLst>
              <a:ext uri="{FF2B5EF4-FFF2-40B4-BE49-F238E27FC236}">
                <a16:creationId xmlns:a16="http://schemas.microsoft.com/office/drawing/2014/main" id="{10425ACC-1A20-4309-BC5A-803655BBA779}"/>
              </a:ext>
            </a:extLst>
          </p:cNvPr>
          <p:cNvCxnSpPr>
            <a:stCxn id="274" idx="6"/>
            <a:endCxn id="273" idx="2"/>
          </p:cNvCxnSpPr>
          <p:nvPr/>
        </p:nvCxnSpPr>
        <p:spPr>
          <a:xfrm flipV="1">
            <a:off x="5450860" y="3021691"/>
            <a:ext cx="243393" cy="171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" name="Oval 245">
            <a:extLst>
              <a:ext uri="{FF2B5EF4-FFF2-40B4-BE49-F238E27FC236}">
                <a16:creationId xmlns:a16="http://schemas.microsoft.com/office/drawing/2014/main" id="{B1BB7B05-1313-4C54-A49F-24CA629576B0}"/>
              </a:ext>
            </a:extLst>
          </p:cNvPr>
          <p:cNvSpPr/>
          <p:nvPr/>
        </p:nvSpPr>
        <p:spPr>
          <a:xfrm rot="10800000" flipH="1" flipV="1">
            <a:off x="5316348" y="2909161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77" name="Straight Connector 246">
            <a:extLst>
              <a:ext uri="{FF2B5EF4-FFF2-40B4-BE49-F238E27FC236}">
                <a16:creationId xmlns:a16="http://schemas.microsoft.com/office/drawing/2014/main" id="{89FCBD25-0B5C-4EDE-8371-CECCFF66C061}"/>
              </a:ext>
            </a:extLst>
          </p:cNvPr>
          <p:cNvCxnSpPr>
            <a:stCxn id="276" idx="6"/>
            <a:endCxn id="273" idx="2"/>
          </p:cNvCxnSpPr>
          <p:nvPr/>
        </p:nvCxnSpPr>
        <p:spPr>
          <a:xfrm>
            <a:off x="5450860" y="2976417"/>
            <a:ext cx="243393" cy="45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8" name="Oval 247">
            <a:extLst>
              <a:ext uri="{FF2B5EF4-FFF2-40B4-BE49-F238E27FC236}">
                <a16:creationId xmlns:a16="http://schemas.microsoft.com/office/drawing/2014/main" id="{7557B372-549C-4042-AD6D-D5FE3249FFF5}"/>
              </a:ext>
            </a:extLst>
          </p:cNvPr>
          <p:cNvSpPr/>
          <p:nvPr/>
        </p:nvSpPr>
        <p:spPr>
          <a:xfrm rot="10800000" flipH="1" flipV="1">
            <a:off x="5694254" y="3795481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9" name="Oval 248">
            <a:extLst>
              <a:ext uri="{FF2B5EF4-FFF2-40B4-BE49-F238E27FC236}">
                <a16:creationId xmlns:a16="http://schemas.microsoft.com/office/drawing/2014/main" id="{526CF5EA-CE79-491C-8967-E71F1420AC2C}"/>
              </a:ext>
            </a:extLst>
          </p:cNvPr>
          <p:cNvSpPr/>
          <p:nvPr/>
        </p:nvSpPr>
        <p:spPr>
          <a:xfrm rot="10800000" flipH="1" flipV="1">
            <a:off x="5694254" y="4018132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0" name="Oval 249">
            <a:extLst>
              <a:ext uri="{FF2B5EF4-FFF2-40B4-BE49-F238E27FC236}">
                <a16:creationId xmlns:a16="http://schemas.microsoft.com/office/drawing/2014/main" id="{2DF68DE9-AC6F-4EAB-A388-17C0A2754CEF}"/>
              </a:ext>
            </a:extLst>
          </p:cNvPr>
          <p:cNvSpPr/>
          <p:nvPr/>
        </p:nvSpPr>
        <p:spPr>
          <a:xfrm rot="10800000" flipH="1" flipV="1">
            <a:off x="5316349" y="3795481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81" name="Straight Connector 250">
            <a:extLst>
              <a:ext uri="{FF2B5EF4-FFF2-40B4-BE49-F238E27FC236}">
                <a16:creationId xmlns:a16="http://schemas.microsoft.com/office/drawing/2014/main" id="{C820C9A6-EA4B-4F2A-97DA-8750EC64DE4D}"/>
              </a:ext>
            </a:extLst>
          </p:cNvPr>
          <p:cNvCxnSpPr>
            <a:stCxn id="280" idx="6"/>
            <a:endCxn id="278" idx="3"/>
          </p:cNvCxnSpPr>
          <p:nvPr/>
        </p:nvCxnSpPr>
        <p:spPr>
          <a:xfrm>
            <a:off x="5450861" y="3862737"/>
            <a:ext cx="263092" cy="4755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Straight Connector 251">
            <a:extLst>
              <a:ext uri="{FF2B5EF4-FFF2-40B4-BE49-F238E27FC236}">
                <a16:creationId xmlns:a16="http://schemas.microsoft.com/office/drawing/2014/main" id="{D6554928-D382-4FF2-8D5C-6021A1824413}"/>
              </a:ext>
            </a:extLst>
          </p:cNvPr>
          <p:cNvCxnSpPr>
            <a:stCxn id="279" idx="1"/>
            <a:endCxn id="280" idx="6"/>
          </p:cNvCxnSpPr>
          <p:nvPr/>
        </p:nvCxnSpPr>
        <p:spPr>
          <a:xfrm flipH="1" flipV="1">
            <a:off x="5450861" y="3862737"/>
            <a:ext cx="263092" cy="17509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3" name="Oval 252">
            <a:extLst>
              <a:ext uri="{FF2B5EF4-FFF2-40B4-BE49-F238E27FC236}">
                <a16:creationId xmlns:a16="http://schemas.microsoft.com/office/drawing/2014/main" id="{4C6C1EF9-E5EE-48E4-83D3-6F0767C177A7}"/>
              </a:ext>
            </a:extLst>
          </p:cNvPr>
          <p:cNvSpPr/>
          <p:nvPr/>
        </p:nvSpPr>
        <p:spPr>
          <a:xfrm rot="10800000" flipH="1" flipV="1">
            <a:off x="5316349" y="4037831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84" name="Straight Connector 253">
            <a:extLst>
              <a:ext uri="{FF2B5EF4-FFF2-40B4-BE49-F238E27FC236}">
                <a16:creationId xmlns:a16="http://schemas.microsoft.com/office/drawing/2014/main" id="{72682C38-6925-494A-87FE-0C8DD84AD18A}"/>
              </a:ext>
            </a:extLst>
          </p:cNvPr>
          <p:cNvCxnSpPr>
            <a:stCxn id="279" idx="1"/>
            <a:endCxn id="283" idx="6"/>
          </p:cNvCxnSpPr>
          <p:nvPr/>
        </p:nvCxnSpPr>
        <p:spPr>
          <a:xfrm flipH="1">
            <a:off x="5450861" y="4037831"/>
            <a:ext cx="263092" cy="67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Straight Connector 276">
            <a:extLst>
              <a:ext uri="{FF2B5EF4-FFF2-40B4-BE49-F238E27FC236}">
                <a16:creationId xmlns:a16="http://schemas.microsoft.com/office/drawing/2014/main" id="{B08F17BC-D9D2-4812-BE00-779855EC85F7}"/>
              </a:ext>
            </a:extLst>
          </p:cNvPr>
          <p:cNvCxnSpPr/>
          <p:nvPr/>
        </p:nvCxnSpPr>
        <p:spPr>
          <a:xfrm>
            <a:off x="5124602" y="2805680"/>
            <a:ext cx="0" cy="3321281"/>
          </a:xfrm>
          <a:prstGeom prst="line">
            <a:avLst/>
          </a:prstGeom>
          <a:ln w="508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Straight Connector 277">
            <a:extLst>
              <a:ext uri="{FF2B5EF4-FFF2-40B4-BE49-F238E27FC236}">
                <a16:creationId xmlns:a16="http://schemas.microsoft.com/office/drawing/2014/main" id="{9AD2A9FF-B650-414A-92EA-C063075D51D0}"/>
              </a:ext>
            </a:extLst>
          </p:cNvPr>
          <p:cNvCxnSpPr/>
          <p:nvPr/>
        </p:nvCxnSpPr>
        <p:spPr>
          <a:xfrm>
            <a:off x="6019113" y="2825426"/>
            <a:ext cx="0" cy="3321281"/>
          </a:xfrm>
          <a:prstGeom prst="line">
            <a:avLst/>
          </a:prstGeom>
          <a:ln w="508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" name="Rectangle 278">
            <a:extLst>
              <a:ext uri="{FF2B5EF4-FFF2-40B4-BE49-F238E27FC236}">
                <a16:creationId xmlns:a16="http://schemas.microsoft.com/office/drawing/2014/main" id="{466517F7-C24E-4E11-9E08-877F9703831F}"/>
              </a:ext>
            </a:extLst>
          </p:cNvPr>
          <p:cNvSpPr/>
          <p:nvPr/>
        </p:nvSpPr>
        <p:spPr bwMode="auto">
          <a:xfrm>
            <a:off x="5182063" y="3316964"/>
            <a:ext cx="779590" cy="439952"/>
          </a:xfrm>
          <a:prstGeom prst="rect">
            <a:avLst/>
          </a:prstGeom>
          <a:noFill/>
          <a:ln w="31750">
            <a:solidFill>
              <a:schemeClr val="tx1">
                <a:lumMod val="50000"/>
              </a:schemeClr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88" name="Rectangle 279">
            <a:extLst>
              <a:ext uri="{FF2B5EF4-FFF2-40B4-BE49-F238E27FC236}">
                <a16:creationId xmlns:a16="http://schemas.microsoft.com/office/drawing/2014/main" id="{1DD021A1-E002-4748-A672-8C1753ECF5BE}"/>
              </a:ext>
            </a:extLst>
          </p:cNvPr>
          <p:cNvSpPr/>
          <p:nvPr/>
        </p:nvSpPr>
        <p:spPr bwMode="auto">
          <a:xfrm>
            <a:off x="5182063" y="5220895"/>
            <a:ext cx="779590" cy="627414"/>
          </a:xfrm>
          <a:prstGeom prst="rect">
            <a:avLst/>
          </a:prstGeom>
          <a:noFill/>
          <a:ln w="31750">
            <a:solidFill>
              <a:schemeClr val="tx1">
                <a:lumMod val="50000"/>
              </a:schemeClr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89" name="Oval 280">
            <a:extLst>
              <a:ext uri="{FF2B5EF4-FFF2-40B4-BE49-F238E27FC236}">
                <a16:creationId xmlns:a16="http://schemas.microsoft.com/office/drawing/2014/main" id="{86BBF310-B3E2-4E77-B3CE-8201521EA9D7}"/>
              </a:ext>
            </a:extLst>
          </p:cNvPr>
          <p:cNvSpPr/>
          <p:nvPr/>
        </p:nvSpPr>
        <p:spPr>
          <a:xfrm rot="10800000" flipH="1" flipV="1">
            <a:off x="4805763" y="5252482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0" name="Oval 281">
            <a:extLst>
              <a:ext uri="{FF2B5EF4-FFF2-40B4-BE49-F238E27FC236}">
                <a16:creationId xmlns:a16="http://schemas.microsoft.com/office/drawing/2014/main" id="{645DFE1F-A726-47FC-9830-584CEFD1A115}"/>
              </a:ext>
            </a:extLst>
          </p:cNvPr>
          <p:cNvSpPr/>
          <p:nvPr/>
        </p:nvSpPr>
        <p:spPr>
          <a:xfrm rot="10800000" flipH="1" flipV="1">
            <a:off x="4805763" y="5475133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1" name="Oval 282">
            <a:extLst>
              <a:ext uri="{FF2B5EF4-FFF2-40B4-BE49-F238E27FC236}">
                <a16:creationId xmlns:a16="http://schemas.microsoft.com/office/drawing/2014/main" id="{62C419D6-402D-4366-AB85-DAF8E68B80C1}"/>
              </a:ext>
            </a:extLst>
          </p:cNvPr>
          <p:cNvSpPr/>
          <p:nvPr/>
        </p:nvSpPr>
        <p:spPr>
          <a:xfrm rot="10800000" flipH="1" flipV="1">
            <a:off x="4427858" y="5252482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92" name="Straight Connector 283">
            <a:extLst>
              <a:ext uri="{FF2B5EF4-FFF2-40B4-BE49-F238E27FC236}">
                <a16:creationId xmlns:a16="http://schemas.microsoft.com/office/drawing/2014/main" id="{77E34B37-FA96-4AD2-86B4-9FDF07BF9909}"/>
              </a:ext>
            </a:extLst>
          </p:cNvPr>
          <p:cNvCxnSpPr>
            <a:stCxn id="291" idx="6"/>
            <a:endCxn id="289" idx="3"/>
          </p:cNvCxnSpPr>
          <p:nvPr/>
        </p:nvCxnSpPr>
        <p:spPr>
          <a:xfrm>
            <a:off x="4562370" y="5319738"/>
            <a:ext cx="263092" cy="4755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Connector 284">
            <a:extLst>
              <a:ext uri="{FF2B5EF4-FFF2-40B4-BE49-F238E27FC236}">
                <a16:creationId xmlns:a16="http://schemas.microsoft.com/office/drawing/2014/main" id="{F14DEB9A-576A-4F97-BE59-57B1921B8310}"/>
              </a:ext>
            </a:extLst>
          </p:cNvPr>
          <p:cNvCxnSpPr>
            <a:stCxn id="290" idx="1"/>
            <a:endCxn id="291" idx="6"/>
          </p:cNvCxnSpPr>
          <p:nvPr/>
        </p:nvCxnSpPr>
        <p:spPr>
          <a:xfrm flipH="1" flipV="1">
            <a:off x="4562370" y="5319738"/>
            <a:ext cx="263092" cy="17509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4" name="Oval 285">
            <a:extLst>
              <a:ext uri="{FF2B5EF4-FFF2-40B4-BE49-F238E27FC236}">
                <a16:creationId xmlns:a16="http://schemas.microsoft.com/office/drawing/2014/main" id="{BE5073D3-D8F7-4705-A7D4-3D1CF553A596}"/>
              </a:ext>
            </a:extLst>
          </p:cNvPr>
          <p:cNvSpPr/>
          <p:nvPr/>
        </p:nvSpPr>
        <p:spPr>
          <a:xfrm rot="10800000" flipH="1" flipV="1">
            <a:off x="4427858" y="5494832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95" name="Straight Connector 286">
            <a:extLst>
              <a:ext uri="{FF2B5EF4-FFF2-40B4-BE49-F238E27FC236}">
                <a16:creationId xmlns:a16="http://schemas.microsoft.com/office/drawing/2014/main" id="{A325EDE3-F75D-4E6E-86BA-C67335D6DD19}"/>
              </a:ext>
            </a:extLst>
          </p:cNvPr>
          <p:cNvCxnSpPr>
            <a:stCxn id="290" idx="1"/>
            <a:endCxn id="294" idx="6"/>
          </p:cNvCxnSpPr>
          <p:nvPr/>
        </p:nvCxnSpPr>
        <p:spPr>
          <a:xfrm flipH="1">
            <a:off x="4562370" y="5494832"/>
            <a:ext cx="263092" cy="67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6" name="Oval 287">
            <a:extLst>
              <a:ext uri="{FF2B5EF4-FFF2-40B4-BE49-F238E27FC236}">
                <a16:creationId xmlns:a16="http://schemas.microsoft.com/office/drawing/2014/main" id="{ED95EA22-26F6-470D-90F5-E9A39B57A1A7}"/>
              </a:ext>
            </a:extLst>
          </p:cNvPr>
          <p:cNvSpPr/>
          <p:nvPr/>
        </p:nvSpPr>
        <p:spPr>
          <a:xfrm rot="10800000" flipH="1" flipV="1">
            <a:off x="4805762" y="3398986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7" name="Oval 288">
            <a:extLst>
              <a:ext uri="{FF2B5EF4-FFF2-40B4-BE49-F238E27FC236}">
                <a16:creationId xmlns:a16="http://schemas.microsoft.com/office/drawing/2014/main" id="{D2D7D848-9630-4CAB-ACB4-E9F772C6EBFE}"/>
              </a:ext>
            </a:extLst>
          </p:cNvPr>
          <p:cNvSpPr/>
          <p:nvPr/>
        </p:nvSpPr>
        <p:spPr>
          <a:xfrm rot="10800000" flipH="1" flipV="1">
            <a:off x="4427857" y="3570260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98" name="Straight Connector 289">
            <a:extLst>
              <a:ext uri="{FF2B5EF4-FFF2-40B4-BE49-F238E27FC236}">
                <a16:creationId xmlns:a16="http://schemas.microsoft.com/office/drawing/2014/main" id="{BB2E5F6F-E06C-4CB7-A8B8-79EDD3E142D5}"/>
              </a:ext>
            </a:extLst>
          </p:cNvPr>
          <p:cNvCxnSpPr>
            <a:stCxn id="297" idx="6"/>
            <a:endCxn id="296" idx="2"/>
          </p:cNvCxnSpPr>
          <p:nvPr/>
        </p:nvCxnSpPr>
        <p:spPr>
          <a:xfrm flipV="1">
            <a:off x="4562369" y="3466242"/>
            <a:ext cx="243393" cy="171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9" name="Oval 290">
            <a:extLst>
              <a:ext uri="{FF2B5EF4-FFF2-40B4-BE49-F238E27FC236}">
                <a16:creationId xmlns:a16="http://schemas.microsoft.com/office/drawing/2014/main" id="{1E6A46AD-0F4B-4B6B-8F0D-CD6E043FDD41}"/>
              </a:ext>
            </a:extLst>
          </p:cNvPr>
          <p:cNvSpPr/>
          <p:nvPr/>
        </p:nvSpPr>
        <p:spPr>
          <a:xfrm rot="10800000" flipH="1" flipV="1">
            <a:off x="4427857" y="3353712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00" name="Straight Connector 291">
            <a:extLst>
              <a:ext uri="{FF2B5EF4-FFF2-40B4-BE49-F238E27FC236}">
                <a16:creationId xmlns:a16="http://schemas.microsoft.com/office/drawing/2014/main" id="{854AE24F-5195-4B87-83A4-E4E5084EE30C}"/>
              </a:ext>
            </a:extLst>
          </p:cNvPr>
          <p:cNvCxnSpPr>
            <a:stCxn id="299" idx="6"/>
            <a:endCxn id="296" idx="2"/>
          </p:cNvCxnSpPr>
          <p:nvPr/>
        </p:nvCxnSpPr>
        <p:spPr>
          <a:xfrm>
            <a:off x="4562369" y="3420968"/>
            <a:ext cx="243393" cy="45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1" name="Oval 293">
            <a:extLst>
              <a:ext uri="{FF2B5EF4-FFF2-40B4-BE49-F238E27FC236}">
                <a16:creationId xmlns:a16="http://schemas.microsoft.com/office/drawing/2014/main" id="{867710B5-5BA1-4933-9CFF-7546B0383E49}"/>
              </a:ext>
            </a:extLst>
          </p:cNvPr>
          <p:cNvSpPr/>
          <p:nvPr/>
        </p:nvSpPr>
        <p:spPr>
          <a:xfrm rot="10800000" flipH="1" flipV="1">
            <a:off x="4805762" y="2954435"/>
            <a:ext cx="134512" cy="134512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2" name="Oval 294">
            <a:extLst>
              <a:ext uri="{FF2B5EF4-FFF2-40B4-BE49-F238E27FC236}">
                <a16:creationId xmlns:a16="http://schemas.microsoft.com/office/drawing/2014/main" id="{FF2BA5CA-A8EC-4A88-A90B-5E98B19EB511}"/>
              </a:ext>
            </a:extLst>
          </p:cNvPr>
          <p:cNvSpPr/>
          <p:nvPr/>
        </p:nvSpPr>
        <p:spPr>
          <a:xfrm rot="10800000" flipH="1" flipV="1">
            <a:off x="4427857" y="3125709"/>
            <a:ext cx="134512" cy="13451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03" name="Straight Connector 295">
            <a:extLst>
              <a:ext uri="{FF2B5EF4-FFF2-40B4-BE49-F238E27FC236}">
                <a16:creationId xmlns:a16="http://schemas.microsoft.com/office/drawing/2014/main" id="{C5603CE9-D976-47C3-A610-3144005B70B3}"/>
              </a:ext>
            </a:extLst>
          </p:cNvPr>
          <p:cNvCxnSpPr>
            <a:stCxn id="302" idx="6"/>
            <a:endCxn id="301" idx="2"/>
          </p:cNvCxnSpPr>
          <p:nvPr/>
        </p:nvCxnSpPr>
        <p:spPr>
          <a:xfrm flipV="1">
            <a:off x="4562369" y="3021691"/>
            <a:ext cx="243393" cy="171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4" name="Oval 296">
            <a:extLst>
              <a:ext uri="{FF2B5EF4-FFF2-40B4-BE49-F238E27FC236}">
                <a16:creationId xmlns:a16="http://schemas.microsoft.com/office/drawing/2014/main" id="{1EF74B92-C87E-4338-B127-18117B5B12F4}"/>
              </a:ext>
            </a:extLst>
          </p:cNvPr>
          <p:cNvSpPr/>
          <p:nvPr/>
        </p:nvSpPr>
        <p:spPr>
          <a:xfrm rot="10800000" flipH="1" flipV="1">
            <a:off x="4427857" y="2909161"/>
            <a:ext cx="134512" cy="13451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05" name="Straight Connector 297">
            <a:extLst>
              <a:ext uri="{FF2B5EF4-FFF2-40B4-BE49-F238E27FC236}">
                <a16:creationId xmlns:a16="http://schemas.microsoft.com/office/drawing/2014/main" id="{15028744-7B09-4738-806D-89890D1571D4}"/>
              </a:ext>
            </a:extLst>
          </p:cNvPr>
          <p:cNvCxnSpPr>
            <a:stCxn id="304" idx="6"/>
            <a:endCxn id="301" idx="2"/>
          </p:cNvCxnSpPr>
          <p:nvPr/>
        </p:nvCxnSpPr>
        <p:spPr>
          <a:xfrm>
            <a:off x="4562369" y="2976417"/>
            <a:ext cx="243393" cy="45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6" name="Oval 298">
            <a:extLst>
              <a:ext uri="{FF2B5EF4-FFF2-40B4-BE49-F238E27FC236}">
                <a16:creationId xmlns:a16="http://schemas.microsoft.com/office/drawing/2014/main" id="{8E551885-6EEC-49FC-9466-406C4099300F}"/>
              </a:ext>
            </a:extLst>
          </p:cNvPr>
          <p:cNvSpPr/>
          <p:nvPr/>
        </p:nvSpPr>
        <p:spPr>
          <a:xfrm rot="10800000" flipH="1" flipV="1">
            <a:off x="4805763" y="3795481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7" name="Oval 299">
            <a:extLst>
              <a:ext uri="{FF2B5EF4-FFF2-40B4-BE49-F238E27FC236}">
                <a16:creationId xmlns:a16="http://schemas.microsoft.com/office/drawing/2014/main" id="{F2C8418F-44CE-415F-9A37-8B613D1A9B01}"/>
              </a:ext>
            </a:extLst>
          </p:cNvPr>
          <p:cNvSpPr/>
          <p:nvPr/>
        </p:nvSpPr>
        <p:spPr>
          <a:xfrm rot="10800000" flipH="1" flipV="1">
            <a:off x="4805763" y="4018132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8" name="Oval 300">
            <a:extLst>
              <a:ext uri="{FF2B5EF4-FFF2-40B4-BE49-F238E27FC236}">
                <a16:creationId xmlns:a16="http://schemas.microsoft.com/office/drawing/2014/main" id="{63A40F7C-524B-4899-BAC6-57AEF6480561}"/>
              </a:ext>
            </a:extLst>
          </p:cNvPr>
          <p:cNvSpPr/>
          <p:nvPr/>
        </p:nvSpPr>
        <p:spPr>
          <a:xfrm rot="10800000" flipH="1" flipV="1">
            <a:off x="4427858" y="3795481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09" name="Straight Connector 301">
            <a:extLst>
              <a:ext uri="{FF2B5EF4-FFF2-40B4-BE49-F238E27FC236}">
                <a16:creationId xmlns:a16="http://schemas.microsoft.com/office/drawing/2014/main" id="{286D6ED2-8EE6-4ADE-BCCB-60E836A8AF3D}"/>
              </a:ext>
            </a:extLst>
          </p:cNvPr>
          <p:cNvCxnSpPr>
            <a:stCxn id="308" idx="6"/>
            <a:endCxn id="306" idx="3"/>
          </p:cNvCxnSpPr>
          <p:nvPr/>
        </p:nvCxnSpPr>
        <p:spPr>
          <a:xfrm>
            <a:off x="4562370" y="3862737"/>
            <a:ext cx="263092" cy="4755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Straight Connector 302">
            <a:extLst>
              <a:ext uri="{FF2B5EF4-FFF2-40B4-BE49-F238E27FC236}">
                <a16:creationId xmlns:a16="http://schemas.microsoft.com/office/drawing/2014/main" id="{C3B7E25B-BF1C-46F7-AB62-51FE46B78FF8}"/>
              </a:ext>
            </a:extLst>
          </p:cNvPr>
          <p:cNvCxnSpPr>
            <a:stCxn id="307" idx="1"/>
            <a:endCxn id="308" idx="6"/>
          </p:cNvCxnSpPr>
          <p:nvPr/>
        </p:nvCxnSpPr>
        <p:spPr>
          <a:xfrm flipH="1" flipV="1">
            <a:off x="4562370" y="3862737"/>
            <a:ext cx="263092" cy="17509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1" name="Oval 303">
            <a:extLst>
              <a:ext uri="{FF2B5EF4-FFF2-40B4-BE49-F238E27FC236}">
                <a16:creationId xmlns:a16="http://schemas.microsoft.com/office/drawing/2014/main" id="{099B09B0-A21C-4DCC-BDC9-0C65A81161A8}"/>
              </a:ext>
            </a:extLst>
          </p:cNvPr>
          <p:cNvSpPr/>
          <p:nvPr/>
        </p:nvSpPr>
        <p:spPr>
          <a:xfrm rot="10800000" flipH="1" flipV="1">
            <a:off x="4427858" y="4037831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12" name="Straight Connector 304">
            <a:extLst>
              <a:ext uri="{FF2B5EF4-FFF2-40B4-BE49-F238E27FC236}">
                <a16:creationId xmlns:a16="http://schemas.microsoft.com/office/drawing/2014/main" id="{8AA5F159-135F-4D71-A387-AF888F382C4F}"/>
              </a:ext>
            </a:extLst>
          </p:cNvPr>
          <p:cNvCxnSpPr>
            <a:stCxn id="307" idx="1"/>
            <a:endCxn id="311" idx="6"/>
          </p:cNvCxnSpPr>
          <p:nvPr/>
        </p:nvCxnSpPr>
        <p:spPr>
          <a:xfrm flipH="1">
            <a:off x="4562370" y="4037831"/>
            <a:ext cx="263092" cy="67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3" name="Oval 305">
            <a:extLst>
              <a:ext uri="{FF2B5EF4-FFF2-40B4-BE49-F238E27FC236}">
                <a16:creationId xmlns:a16="http://schemas.microsoft.com/office/drawing/2014/main" id="{51CDFA8D-D327-464E-8415-5353E001FDF4}"/>
              </a:ext>
            </a:extLst>
          </p:cNvPr>
          <p:cNvSpPr/>
          <p:nvPr/>
        </p:nvSpPr>
        <p:spPr>
          <a:xfrm rot="10800000" flipH="1" flipV="1">
            <a:off x="4805763" y="4785640"/>
            <a:ext cx="134512" cy="134512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4" name="Oval 306">
            <a:extLst>
              <a:ext uri="{FF2B5EF4-FFF2-40B4-BE49-F238E27FC236}">
                <a16:creationId xmlns:a16="http://schemas.microsoft.com/office/drawing/2014/main" id="{004C64AE-280C-44B7-A44D-C907F2AC60E0}"/>
              </a:ext>
            </a:extLst>
          </p:cNvPr>
          <p:cNvSpPr/>
          <p:nvPr/>
        </p:nvSpPr>
        <p:spPr>
          <a:xfrm rot="10800000" flipH="1" flipV="1">
            <a:off x="4805763" y="5008291"/>
            <a:ext cx="134512" cy="134512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5" name="Oval 307">
            <a:extLst>
              <a:ext uri="{FF2B5EF4-FFF2-40B4-BE49-F238E27FC236}">
                <a16:creationId xmlns:a16="http://schemas.microsoft.com/office/drawing/2014/main" id="{859E17FA-1AB3-4FF5-A055-37D17ACF5EF0}"/>
              </a:ext>
            </a:extLst>
          </p:cNvPr>
          <p:cNvSpPr/>
          <p:nvPr/>
        </p:nvSpPr>
        <p:spPr>
          <a:xfrm rot="10800000" flipH="1" flipV="1">
            <a:off x="4427858" y="4785640"/>
            <a:ext cx="134512" cy="13451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16" name="Straight Connector 308">
            <a:extLst>
              <a:ext uri="{FF2B5EF4-FFF2-40B4-BE49-F238E27FC236}">
                <a16:creationId xmlns:a16="http://schemas.microsoft.com/office/drawing/2014/main" id="{BF489065-4586-4849-BCDE-674494F86DFD}"/>
              </a:ext>
            </a:extLst>
          </p:cNvPr>
          <p:cNvCxnSpPr>
            <a:stCxn id="315" idx="6"/>
            <a:endCxn id="313" idx="3"/>
          </p:cNvCxnSpPr>
          <p:nvPr/>
        </p:nvCxnSpPr>
        <p:spPr>
          <a:xfrm>
            <a:off x="4562370" y="4852896"/>
            <a:ext cx="263092" cy="4755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" name="Straight Connector 309">
            <a:extLst>
              <a:ext uri="{FF2B5EF4-FFF2-40B4-BE49-F238E27FC236}">
                <a16:creationId xmlns:a16="http://schemas.microsoft.com/office/drawing/2014/main" id="{7EFA90F0-CBA0-42D5-AC7D-9520C4C64D35}"/>
              </a:ext>
            </a:extLst>
          </p:cNvPr>
          <p:cNvCxnSpPr>
            <a:stCxn id="314" idx="1"/>
            <a:endCxn id="315" idx="6"/>
          </p:cNvCxnSpPr>
          <p:nvPr/>
        </p:nvCxnSpPr>
        <p:spPr>
          <a:xfrm flipH="1" flipV="1">
            <a:off x="4562370" y="4852896"/>
            <a:ext cx="263092" cy="17509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" name="Oval 310">
            <a:extLst>
              <a:ext uri="{FF2B5EF4-FFF2-40B4-BE49-F238E27FC236}">
                <a16:creationId xmlns:a16="http://schemas.microsoft.com/office/drawing/2014/main" id="{676DDC32-7326-48BD-9522-E3FB12E1C416}"/>
              </a:ext>
            </a:extLst>
          </p:cNvPr>
          <p:cNvSpPr/>
          <p:nvPr/>
        </p:nvSpPr>
        <p:spPr>
          <a:xfrm rot="10800000" flipH="1" flipV="1">
            <a:off x="4427858" y="5027990"/>
            <a:ext cx="134512" cy="13451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19" name="Straight Connector 311">
            <a:extLst>
              <a:ext uri="{FF2B5EF4-FFF2-40B4-BE49-F238E27FC236}">
                <a16:creationId xmlns:a16="http://schemas.microsoft.com/office/drawing/2014/main" id="{5BD83502-9287-4769-9D23-52616FA6C5AE}"/>
              </a:ext>
            </a:extLst>
          </p:cNvPr>
          <p:cNvCxnSpPr>
            <a:stCxn id="314" idx="1"/>
            <a:endCxn id="318" idx="6"/>
          </p:cNvCxnSpPr>
          <p:nvPr/>
        </p:nvCxnSpPr>
        <p:spPr>
          <a:xfrm flipH="1">
            <a:off x="4562370" y="5027990"/>
            <a:ext cx="263092" cy="67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0" name="Oval 312">
            <a:extLst>
              <a:ext uri="{FF2B5EF4-FFF2-40B4-BE49-F238E27FC236}">
                <a16:creationId xmlns:a16="http://schemas.microsoft.com/office/drawing/2014/main" id="{FF77009B-332F-420D-8CAE-BDAD84EE52DC}"/>
              </a:ext>
            </a:extLst>
          </p:cNvPr>
          <p:cNvSpPr/>
          <p:nvPr/>
        </p:nvSpPr>
        <p:spPr>
          <a:xfrm rot="10800000" flipH="1" flipV="1">
            <a:off x="4805763" y="5713796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1" name="Oval 313">
            <a:extLst>
              <a:ext uri="{FF2B5EF4-FFF2-40B4-BE49-F238E27FC236}">
                <a16:creationId xmlns:a16="http://schemas.microsoft.com/office/drawing/2014/main" id="{0FD0560E-D2EA-4808-8441-625488A20622}"/>
              </a:ext>
            </a:extLst>
          </p:cNvPr>
          <p:cNvSpPr/>
          <p:nvPr/>
        </p:nvSpPr>
        <p:spPr>
          <a:xfrm rot="10800000" flipH="1" flipV="1">
            <a:off x="4427858" y="5877349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22" name="Straight Connector 314">
            <a:extLst>
              <a:ext uri="{FF2B5EF4-FFF2-40B4-BE49-F238E27FC236}">
                <a16:creationId xmlns:a16="http://schemas.microsoft.com/office/drawing/2014/main" id="{CEA67066-6893-4353-B994-950D67D43BAF}"/>
              </a:ext>
            </a:extLst>
          </p:cNvPr>
          <p:cNvCxnSpPr>
            <a:stCxn id="321" idx="6"/>
            <a:endCxn id="320" idx="2"/>
          </p:cNvCxnSpPr>
          <p:nvPr/>
        </p:nvCxnSpPr>
        <p:spPr>
          <a:xfrm flipV="1">
            <a:off x="4562370" y="5781052"/>
            <a:ext cx="243393" cy="16355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3" name="Straight Connector 315">
            <a:extLst>
              <a:ext uri="{FF2B5EF4-FFF2-40B4-BE49-F238E27FC236}">
                <a16:creationId xmlns:a16="http://schemas.microsoft.com/office/drawing/2014/main" id="{6D2C53CF-ADAD-4EB4-BC30-1E8D1273C49B}"/>
              </a:ext>
            </a:extLst>
          </p:cNvPr>
          <p:cNvCxnSpPr>
            <a:stCxn id="294" idx="5"/>
            <a:endCxn id="320" idx="2"/>
          </p:cNvCxnSpPr>
          <p:nvPr/>
        </p:nvCxnSpPr>
        <p:spPr>
          <a:xfrm>
            <a:off x="4542671" y="5609645"/>
            <a:ext cx="263092" cy="17140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Straight Connector 316">
            <a:extLst>
              <a:ext uri="{FF2B5EF4-FFF2-40B4-BE49-F238E27FC236}">
                <a16:creationId xmlns:a16="http://schemas.microsoft.com/office/drawing/2014/main" id="{A5E1CC61-19D7-424E-B3FD-60A16E679E32}"/>
              </a:ext>
            </a:extLst>
          </p:cNvPr>
          <p:cNvCxnSpPr>
            <a:stCxn id="299" idx="6"/>
            <a:endCxn id="325" idx="2"/>
          </p:cNvCxnSpPr>
          <p:nvPr/>
        </p:nvCxnSpPr>
        <p:spPr>
          <a:xfrm>
            <a:off x="4562369" y="3420968"/>
            <a:ext cx="237096" cy="23763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5" name="Oval 317">
            <a:extLst>
              <a:ext uri="{FF2B5EF4-FFF2-40B4-BE49-F238E27FC236}">
                <a16:creationId xmlns:a16="http://schemas.microsoft.com/office/drawing/2014/main" id="{4A45F22F-650F-4A80-9D84-A7F81A68E4A8}"/>
              </a:ext>
            </a:extLst>
          </p:cNvPr>
          <p:cNvSpPr/>
          <p:nvPr/>
        </p:nvSpPr>
        <p:spPr>
          <a:xfrm rot="10800000" flipH="1" flipV="1">
            <a:off x="4799465" y="3591350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6" name="Rectangle 318">
            <a:extLst>
              <a:ext uri="{FF2B5EF4-FFF2-40B4-BE49-F238E27FC236}">
                <a16:creationId xmlns:a16="http://schemas.microsoft.com/office/drawing/2014/main" id="{AFAF7D3A-36B1-4531-BE0C-2C22689E65A8}"/>
              </a:ext>
            </a:extLst>
          </p:cNvPr>
          <p:cNvSpPr/>
          <p:nvPr/>
        </p:nvSpPr>
        <p:spPr bwMode="auto">
          <a:xfrm>
            <a:off x="4289366" y="2866202"/>
            <a:ext cx="779590" cy="439952"/>
          </a:xfrm>
          <a:prstGeom prst="rect">
            <a:avLst/>
          </a:prstGeom>
          <a:noFill/>
          <a:ln w="31750">
            <a:solidFill>
              <a:schemeClr val="tx1">
                <a:lumMod val="50000"/>
              </a:schemeClr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27" name="Rectangle 319">
            <a:extLst>
              <a:ext uri="{FF2B5EF4-FFF2-40B4-BE49-F238E27FC236}">
                <a16:creationId xmlns:a16="http://schemas.microsoft.com/office/drawing/2014/main" id="{25006AA2-EFA7-4934-BF51-B066D7ED6F42}"/>
              </a:ext>
            </a:extLst>
          </p:cNvPr>
          <p:cNvSpPr/>
          <p:nvPr/>
        </p:nvSpPr>
        <p:spPr bwMode="auto">
          <a:xfrm>
            <a:off x="4278817" y="4757799"/>
            <a:ext cx="779590" cy="439952"/>
          </a:xfrm>
          <a:prstGeom prst="rect">
            <a:avLst/>
          </a:prstGeom>
          <a:noFill/>
          <a:ln w="31750">
            <a:solidFill>
              <a:schemeClr val="tx1">
                <a:lumMod val="50000"/>
              </a:schemeClr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328" name="Straight Connector 320">
            <a:extLst>
              <a:ext uri="{FF2B5EF4-FFF2-40B4-BE49-F238E27FC236}">
                <a16:creationId xmlns:a16="http://schemas.microsoft.com/office/drawing/2014/main" id="{84496446-229B-4D9B-A0FE-F3B5DFACD071}"/>
              </a:ext>
            </a:extLst>
          </p:cNvPr>
          <p:cNvCxnSpPr>
            <a:stCxn id="271" idx="6"/>
            <a:endCxn id="329" idx="2"/>
          </p:cNvCxnSpPr>
          <p:nvPr/>
        </p:nvCxnSpPr>
        <p:spPr>
          <a:xfrm>
            <a:off x="5450860" y="3420968"/>
            <a:ext cx="247447" cy="23763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9" name="Oval 321">
            <a:extLst>
              <a:ext uri="{FF2B5EF4-FFF2-40B4-BE49-F238E27FC236}">
                <a16:creationId xmlns:a16="http://schemas.microsoft.com/office/drawing/2014/main" id="{2048A361-91A7-4037-B9B8-3C24944E526F}"/>
              </a:ext>
            </a:extLst>
          </p:cNvPr>
          <p:cNvSpPr/>
          <p:nvPr/>
        </p:nvSpPr>
        <p:spPr>
          <a:xfrm rot="10800000" flipH="1" flipV="1">
            <a:off x="5698307" y="3591350"/>
            <a:ext cx="134512" cy="134512"/>
          </a:xfrm>
          <a:prstGeom prst="ellipse">
            <a:avLst/>
          </a:prstGeom>
          <a:solidFill>
            <a:srgbClr val="5C2D91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0" name="Oval 323">
            <a:extLst>
              <a:ext uri="{FF2B5EF4-FFF2-40B4-BE49-F238E27FC236}">
                <a16:creationId xmlns:a16="http://schemas.microsoft.com/office/drawing/2014/main" id="{19F220A4-75AD-4325-A9F2-285EBE17AC66}"/>
              </a:ext>
            </a:extLst>
          </p:cNvPr>
          <p:cNvSpPr/>
          <p:nvPr/>
        </p:nvSpPr>
        <p:spPr>
          <a:xfrm rot="10800000" flipH="1" flipV="1">
            <a:off x="6604689" y="3398986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1" name="Oval 324">
            <a:extLst>
              <a:ext uri="{FF2B5EF4-FFF2-40B4-BE49-F238E27FC236}">
                <a16:creationId xmlns:a16="http://schemas.microsoft.com/office/drawing/2014/main" id="{25FD122A-8F3B-4255-B198-4E01A4B77FE6}"/>
              </a:ext>
            </a:extLst>
          </p:cNvPr>
          <p:cNvSpPr/>
          <p:nvPr/>
        </p:nvSpPr>
        <p:spPr>
          <a:xfrm rot="10800000" flipH="1" flipV="1">
            <a:off x="6226784" y="3570260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32" name="Straight Connector 325">
            <a:extLst>
              <a:ext uri="{FF2B5EF4-FFF2-40B4-BE49-F238E27FC236}">
                <a16:creationId xmlns:a16="http://schemas.microsoft.com/office/drawing/2014/main" id="{B9CBAB72-F201-4806-A6A3-63E1DF44CD57}"/>
              </a:ext>
            </a:extLst>
          </p:cNvPr>
          <p:cNvCxnSpPr>
            <a:stCxn id="331" idx="6"/>
            <a:endCxn id="330" idx="2"/>
          </p:cNvCxnSpPr>
          <p:nvPr/>
        </p:nvCxnSpPr>
        <p:spPr>
          <a:xfrm flipV="1">
            <a:off x="6361296" y="3466242"/>
            <a:ext cx="243393" cy="171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3" name="Oval 326">
            <a:extLst>
              <a:ext uri="{FF2B5EF4-FFF2-40B4-BE49-F238E27FC236}">
                <a16:creationId xmlns:a16="http://schemas.microsoft.com/office/drawing/2014/main" id="{00EA67F7-1F16-417A-B35B-E015FC68E5AE}"/>
              </a:ext>
            </a:extLst>
          </p:cNvPr>
          <p:cNvSpPr/>
          <p:nvPr/>
        </p:nvSpPr>
        <p:spPr>
          <a:xfrm rot="10800000" flipH="1" flipV="1">
            <a:off x="6226784" y="3353712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34" name="Straight Connector 327">
            <a:extLst>
              <a:ext uri="{FF2B5EF4-FFF2-40B4-BE49-F238E27FC236}">
                <a16:creationId xmlns:a16="http://schemas.microsoft.com/office/drawing/2014/main" id="{6539CF55-E8C9-4840-8CCC-747D9D724B01}"/>
              </a:ext>
            </a:extLst>
          </p:cNvPr>
          <p:cNvCxnSpPr>
            <a:stCxn id="333" idx="6"/>
            <a:endCxn id="330" idx="2"/>
          </p:cNvCxnSpPr>
          <p:nvPr/>
        </p:nvCxnSpPr>
        <p:spPr>
          <a:xfrm>
            <a:off x="6361296" y="3420968"/>
            <a:ext cx="243393" cy="45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5" name="Oval 328">
            <a:extLst>
              <a:ext uri="{FF2B5EF4-FFF2-40B4-BE49-F238E27FC236}">
                <a16:creationId xmlns:a16="http://schemas.microsoft.com/office/drawing/2014/main" id="{B18D53BD-B33C-4C51-ADA2-E06F01D4C22E}"/>
              </a:ext>
            </a:extLst>
          </p:cNvPr>
          <p:cNvSpPr/>
          <p:nvPr/>
        </p:nvSpPr>
        <p:spPr>
          <a:xfrm rot="10800000" flipH="1" flipV="1">
            <a:off x="6604689" y="2954435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6" name="Oval 329">
            <a:extLst>
              <a:ext uri="{FF2B5EF4-FFF2-40B4-BE49-F238E27FC236}">
                <a16:creationId xmlns:a16="http://schemas.microsoft.com/office/drawing/2014/main" id="{9CC11B5C-C697-4290-A278-480E75A6F252}"/>
              </a:ext>
            </a:extLst>
          </p:cNvPr>
          <p:cNvSpPr/>
          <p:nvPr/>
        </p:nvSpPr>
        <p:spPr>
          <a:xfrm rot="10800000" flipH="1" flipV="1">
            <a:off x="6226784" y="3125709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37" name="Straight Connector 330">
            <a:extLst>
              <a:ext uri="{FF2B5EF4-FFF2-40B4-BE49-F238E27FC236}">
                <a16:creationId xmlns:a16="http://schemas.microsoft.com/office/drawing/2014/main" id="{BDFCAB7B-2DF4-431C-8CCE-70CB089CA14F}"/>
              </a:ext>
            </a:extLst>
          </p:cNvPr>
          <p:cNvCxnSpPr>
            <a:stCxn id="336" idx="6"/>
            <a:endCxn id="335" idx="2"/>
          </p:cNvCxnSpPr>
          <p:nvPr/>
        </p:nvCxnSpPr>
        <p:spPr>
          <a:xfrm flipV="1">
            <a:off x="6361296" y="3021691"/>
            <a:ext cx="243393" cy="171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" name="Oval 331">
            <a:extLst>
              <a:ext uri="{FF2B5EF4-FFF2-40B4-BE49-F238E27FC236}">
                <a16:creationId xmlns:a16="http://schemas.microsoft.com/office/drawing/2014/main" id="{8D74487A-6A47-40A1-BC82-8BFE112914AD}"/>
              </a:ext>
            </a:extLst>
          </p:cNvPr>
          <p:cNvSpPr/>
          <p:nvPr/>
        </p:nvSpPr>
        <p:spPr>
          <a:xfrm rot="10800000" flipH="1" flipV="1">
            <a:off x="6226784" y="2909161"/>
            <a:ext cx="134512" cy="1345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39" name="Straight Connector 332">
            <a:extLst>
              <a:ext uri="{FF2B5EF4-FFF2-40B4-BE49-F238E27FC236}">
                <a16:creationId xmlns:a16="http://schemas.microsoft.com/office/drawing/2014/main" id="{39E1B951-7DA3-4951-8396-63B81ED298F1}"/>
              </a:ext>
            </a:extLst>
          </p:cNvPr>
          <p:cNvCxnSpPr>
            <a:stCxn id="338" idx="6"/>
            <a:endCxn id="335" idx="2"/>
          </p:cNvCxnSpPr>
          <p:nvPr/>
        </p:nvCxnSpPr>
        <p:spPr>
          <a:xfrm>
            <a:off x="6361296" y="2976417"/>
            <a:ext cx="243393" cy="45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0" name="Oval 333">
            <a:extLst>
              <a:ext uri="{FF2B5EF4-FFF2-40B4-BE49-F238E27FC236}">
                <a16:creationId xmlns:a16="http://schemas.microsoft.com/office/drawing/2014/main" id="{2A79C514-B778-4336-B10A-D6B1D36F1F51}"/>
              </a:ext>
            </a:extLst>
          </p:cNvPr>
          <p:cNvSpPr/>
          <p:nvPr/>
        </p:nvSpPr>
        <p:spPr>
          <a:xfrm rot="10800000" flipH="1" flipV="1">
            <a:off x="6604690" y="3795481"/>
            <a:ext cx="134512" cy="134512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1" name="Oval 334">
            <a:extLst>
              <a:ext uri="{FF2B5EF4-FFF2-40B4-BE49-F238E27FC236}">
                <a16:creationId xmlns:a16="http://schemas.microsoft.com/office/drawing/2014/main" id="{D12C4763-DADB-4D2C-8530-659D4579254E}"/>
              </a:ext>
            </a:extLst>
          </p:cNvPr>
          <p:cNvSpPr/>
          <p:nvPr/>
        </p:nvSpPr>
        <p:spPr>
          <a:xfrm rot="10800000" flipH="1" flipV="1">
            <a:off x="6604690" y="4018132"/>
            <a:ext cx="134512" cy="134512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2" name="Oval 335">
            <a:extLst>
              <a:ext uri="{FF2B5EF4-FFF2-40B4-BE49-F238E27FC236}">
                <a16:creationId xmlns:a16="http://schemas.microsoft.com/office/drawing/2014/main" id="{D6E253B3-9E75-4FA1-BC5C-88177BA8EF9B}"/>
              </a:ext>
            </a:extLst>
          </p:cNvPr>
          <p:cNvSpPr/>
          <p:nvPr/>
        </p:nvSpPr>
        <p:spPr>
          <a:xfrm rot="10800000" flipH="1" flipV="1">
            <a:off x="6226785" y="3795481"/>
            <a:ext cx="134512" cy="13451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43" name="Straight Connector 336">
            <a:extLst>
              <a:ext uri="{FF2B5EF4-FFF2-40B4-BE49-F238E27FC236}">
                <a16:creationId xmlns:a16="http://schemas.microsoft.com/office/drawing/2014/main" id="{0BEC096D-AE23-421D-A36B-1E9B3567F402}"/>
              </a:ext>
            </a:extLst>
          </p:cNvPr>
          <p:cNvCxnSpPr>
            <a:stCxn id="342" idx="6"/>
            <a:endCxn id="340" idx="3"/>
          </p:cNvCxnSpPr>
          <p:nvPr/>
        </p:nvCxnSpPr>
        <p:spPr>
          <a:xfrm>
            <a:off x="6361297" y="3862737"/>
            <a:ext cx="263092" cy="4755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Straight Connector 337">
            <a:extLst>
              <a:ext uri="{FF2B5EF4-FFF2-40B4-BE49-F238E27FC236}">
                <a16:creationId xmlns:a16="http://schemas.microsoft.com/office/drawing/2014/main" id="{6106D59A-44FC-439F-ACFB-5CE94B35EB60}"/>
              </a:ext>
            </a:extLst>
          </p:cNvPr>
          <p:cNvCxnSpPr>
            <a:stCxn id="341" idx="1"/>
            <a:endCxn id="342" idx="6"/>
          </p:cNvCxnSpPr>
          <p:nvPr/>
        </p:nvCxnSpPr>
        <p:spPr>
          <a:xfrm flipH="1" flipV="1">
            <a:off x="6361297" y="3862737"/>
            <a:ext cx="263092" cy="17509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5" name="Oval 338">
            <a:extLst>
              <a:ext uri="{FF2B5EF4-FFF2-40B4-BE49-F238E27FC236}">
                <a16:creationId xmlns:a16="http://schemas.microsoft.com/office/drawing/2014/main" id="{3AAA2B48-4612-4A5B-8366-4AFBD60F2112}"/>
              </a:ext>
            </a:extLst>
          </p:cNvPr>
          <p:cNvSpPr/>
          <p:nvPr/>
        </p:nvSpPr>
        <p:spPr>
          <a:xfrm rot="10800000" flipH="1" flipV="1">
            <a:off x="6226785" y="4037831"/>
            <a:ext cx="134512" cy="134512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46" name="Straight Connector 339">
            <a:extLst>
              <a:ext uri="{FF2B5EF4-FFF2-40B4-BE49-F238E27FC236}">
                <a16:creationId xmlns:a16="http://schemas.microsoft.com/office/drawing/2014/main" id="{40B496D9-64BB-49A4-A7DA-A0CFC8DA2628}"/>
              </a:ext>
            </a:extLst>
          </p:cNvPr>
          <p:cNvCxnSpPr>
            <a:stCxn id="341" idx="1"/>
            <a:endCxn id="345" idx="6"/>
          </p:cNvCxnSpPr>
          <p:nvPr/>
        </p:nvCxnSpPr>
        <p:spPr>
          <a:xfrm flipH="1">
            <a:off x="6361297" y="4037831"/>
            <a:ext cx="263092" cy="67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7" name="Rectangle 341">
            <a:extLst>
              <a:ext uri="{FF2B5EF4-FFF2-40B4-BE49-F238E27FC236}">
                <a16:creationId xmlns:a16="http://schemas.microsoft.com/office/drawing/2014/main" id="{81565679-873D-4FDA-835D-D873F0B3DF2D}"/>
              </a:ext>
            </a:extLst>
          </p:cNvPr>
          <p:cNvSpPr/>
          <p:nvPr/>
        </p:nvSpPr>
        <p:spPr bwMode="auto">
          <a:xfrm>
            <a:off x="6090391" y="3755316"/>
            <a:ext cx="779590" cy="439952"/>
          </a:xfrm>
          <a:prstGeom prst="rect">
            <a:avLst/>
          </a:prstGeom>
          <a:noFill/>
          <a:ln w="31750">
            <a:solidFill>
              <a:schemeClr val="tx1">
                <a:lumMod val="50000"/>
              </a:schemeClr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348" name="Straight Connector 342">
            <a:extLst>
              <a:ext uri="{FF2B5EF4-FFF2-40B4-BE49-F238E27FC236}">
                <a16:creationId xmlns:a16="http://schemas.microsoft.com/office/drawing/2014/main" id="{E7B16624-EDF2-4EBA-A2FD-A5CE952F7EA2}"/>
              </a:ext>
            </a:extLst>
          </p:cNvPr>
          <p:cNvCxnSpPr>
            <a:stCxn id="333" idx="6"/>
            <a:endCxn id="349" idx="2"/>
          </p:cNvCxnSpPr>
          <p:nvPr/>
        </p:nvCxnSpPr>
        <p:spPr>
          <a:xfrm>
            <a:off x="6361296" y="3420968"/>
            <a:ext cx="242267" cy="23988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9" name="Oval 343">
            <a:extLst>
              <a:ext uri="{FF2B5EF4-FFF2-40B4-BE49-F238E27FC236}">
                <a16:creationId xmlns:a16="http://schemas.microsoft.com/office/drawing/2014/main" id="{5B2910C6-CA62-43B4-A418-0F5E32BB421C}"/>
              </a:ext>
            </a:extLst>
          </p:cNvPr>
          <p:cNvSpPr/>
          <p:nvPr/>
        </p:nvSpPr>
        <p:spPr>
          <a:xfrm rot="10800000" flipH="1" flipV="1">
            <a:off x="6603563" y="3593592"/>
            <a:ext cx="134512" cy="13451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0" name="Rounded Rectangular Callout 344">
            <a:extLst>
              <a:ext uri="{FF2B5EF4-FFF2-40B4-BE49-F238E27FC236}">
                <a16:creationId xmlns:a16="http://schemas.microsoft.com/office/drawing/2014/main" id="{E4FFC4E0-EACA-4A6C-AB7E-35669A714D53}"/>
              </a:ext>
            </a:extLst>
          </p:cNvPr>
          <p:cNvSpPr/>
          <p:nvPr/>
        </p:nvSpPr>
        <p:spPr bwMode="auto">
          <a:xfrm>
            <a:off x="7255135" y="3563787"/>
            <a:ext cx="1430529" cy="676181"/>
          </a:xfrm>
          <a:prstGeom prst="wedgeRoundRectCallout">
            <a:avLst>
              <a:gd name="adj1" fmla="val -63989"/>
              <a:gd name="adj2" fmla="val -83815"/>
              <a:gd name="adj3" fmla="val 16667"/>
            </a:avLst>
          </a:prstGeom>
          <a:noFill/>
          <a:ln w="22225"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rPr>
              <a:t>Server 0 is blocked</a:t>
            </a:r>
          </a:p>
        </p:txBody>
      </p:sp>
      <p:sp>
        <p:nvSpPr>
          <p:cNvPr id="351" name="Rectangle 134">
            <a:extLst>
              <a:ext uri="{FF2B5EF4-FFF2-40B4-BE49-F238E27FC236}">
                <a16:creationId xmlns:a16="http://schemas.microsoft.com/office/drawing/2014/main" id="{838CFE72-1092-4244-BCF2-666DC39D048B}"/>
              </a:ext>
            </a:extLst>
          </p:cNvPr>
          <p:cNvSpPr/>
          <p:nvPr/>
        </p:nvSpPr>
        <p:spPr>
          <a:xfrm>
            <a:off x="2462671" y="6301271"/>
            <a:ext cx="564008" cy="2089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2" name="TextBox 135">
            <a:extLst>
              <a:ext uri="{FF2B5EF4-FFF2-40B4-BE49-F238E27FC236}">
                <a16:creationId xmlns:a16="http://schemas.microsoft.com/office/drawing/2014/main" id="{76493349-62EC-4DAB-A2DF-CC6E8E9116AB}"/>
              </a:ext>
            </a:extLst>
          </p:cNvPr>
          <p:cNvSpPr txBox="1"/>
          <p:nvPr/>
        </p:nvSpPr>
        <p:spPr>
          <a:xfrm>
            <a:off x="3043105" y="6221069"/>
            <a:ext cx="1338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Visible</a:t>
            </a:r>
            <a:r>
              <a:rPr lang="en-US" dirty="0"/>
              <a:t> </a:t>
            </a:r>
            <a:r>
              <a:rPr lang="en-US" altLang="zh-CN" dirty="0"/>
              <a:t>Task</a:t>
            </a:r>
            <a:endParaRPr lang="en-US" dirty="0"/>
          </a:p>
        </p:txBody>
      </p:sp>
      <p:cxnSp>
        <p:nvCxnSpPr>
          <p:cNvPr id="353" name="Straight Connector 340">
            <a:extLst>
              <a:ext uri="{FF2B5EF4-FFF2-40B4-BE49-F238E27FC236}">
                <a16:creationId xmlns:a16="http://schemas.microsoft.com/office/drawing/2014/main" id="{9E42FE66-52FA-4A90-A2E0-C912B4AD0D75}"/>
              </a:ext>
            </a:extLst>
          </p:cNvPr>
          <p:cNvCxnSpPr/>
          <p:nvPr/>
        </p:nvCxnSpPr>
        <p:spPr>
          <a:xfrm>
            <a:off x="6932705" y="2813107"/>
            <a:ext cx="0" cy="3321281"/>
          </a:xfrm>
          <a:prstGeom prst="line">
            <a:avLst/>
          </a:prstGeom>
          <a:ln w="50800" cmpd="sng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Straight Arrow Connector 150">
            <a:extLst>
              <a:ext uri="{FF2B5EF4-FFF2-40B4-BE49-F238E27FC236}">
                <a16:creationId xmlns:a16="http://schemas.microsoft.com/office/drawing/2014/main" id="{B45475CE-12C8-4E1E-B0CF-E228F740CE81}"/>
              </a:ext>
            </a:extLst>
          </p:cNvPr>
          <p:cNvCxnSpPr/>
          <p:nvPr/>
        </p:nvCxnSpPr>
        <p:spPr>
          <a:xfrm>
            <a:off x="4257092" y="4690872"/>
            <a:ext cx="2665225" cy="0"/>
          </a:xfrm>
          <a:prstGeom prst="straightConnector1">
            <a:avLst/>
          </a:prstGeom>
          <a:ln w="349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Straight Arrow Connector 152">
            <a:extLst>
              <a:ext uri="{FF2B5EF4-FFF2-40B4-BE49-F238E27FC236}">
                <a16:creationId xmlns:a16="http://schemas.microsoft.com/office/drawing/2014/main" id="{5D24D140-5CE7-41E8-BACA-2AAA91F93641}"/>
              </a:ext>
            </a:extLst>
          </p:cNvPr>
          <p:cNvCxnSpPr/>
          <p:nvPr/>
        </p:nvCxnSpPr>
        <p:spPr>
          <a:xfrm>
            <a:off x="4257092" y="4242816"/>
            <a:ext cx="2665225" cy="0"/>
          </a:xfrm>
          <a:prstGeom prst="straightConnector1">
            <a:avLst/>
          </a:prstGeom>
          <a:ln w="349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607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C49C44D-B8BC-416F-983F-8EAC92445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Key Design 3: MEGA graph model</a:t>
            </a:r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F97F0C6-53E1-4ADB-A483-6033EB42A4D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chemeClr val="accent1"/>
                </a:solidFill>
              </a:rPr>
              <a:t>MEGA</a:t>
            </a:r>
          </a:p>
          <a:p>
            <a:pPr>
              <a:buFontTx/>
              <a:buChar char="-"/>
            </a:pPr>
            <a:r>
              <a:rPr lang="en-US" altLang="zh-CN" dirty="0"/>
              <a:t>Mini-batch</a:t>
            </a:r>
          </a:p>
          <a:p>
            <a:pPr>
              <a:buFontTx/>
              <a:buChar char="-"/>
            </a:pPr>
            <a:r>
              <a:rPr lang="en-US" altLang="zh-CN" dirty="0"/>
              <a:t>Exchange</a:t>
            </a:r>
          </a:p>
          <a:p>
            <a:pPr>
              <a:buFontTx/>
              <a:buChar char="-"/>
            </a:pPr>
            <a:r>
              <a:rPr lang="en-US" altLang="zh-CN" dirty="0" err="1"/>
              <a:t>GlobalSync</a:t>
            </a:r>
            <a:endParaRPr lang="en-US" altLang="zh-CN" dirty="0"/>
          </a:p>
          <a:p>
            <a:pPr>
              <a:buFontTx/>
              <a:buChar char="-"/>
            </a:pPr>
            <a:r>
              <a:rPr lang="en-US" altLang="zh-CN" dirty="0"/>
              <a:t>Apply</a:t>
            </a:r>
          </a:p>
        </p:txBody>
      </p:sp>
    </p:spTree>
    <p:extLst>
      <p:ext uri="{BB962C8B-B14F-4D97-AF65-F5344CB8AC3E}">
        <p14:creationId xmlns:p14="http://schemas.microsoft.com/office/powerpoint/2010/main" val="10759329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zh-CN" altLang="en-US" sz="2800" dirty="0"/>
              <a:t>Latent Dirichlet Allocation (LDA)</a:t>
            </a:r>
          </a:p>
          <a:p>
            <a:pPr>
              <a:lnSpc>
                <a:spcPct val="200000"/>
              </a:lnSpc>
            </a:pPr>
            <a:r>
              <a:rPr lang="zh-CN" altLang="en-US" sz="2800" dirty="0"/>
              <a:t>Block Proximal Gradient (BlockPG)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ML Algorithms on TUX</a:t>
            </a:r>
            <a:r>
              <a:rPr lang="zh-CN" altLang="en-US" baseline="3000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3543894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#1 </a:t>
            </a:r>
            <a:r>
              <a:rPr lang="zh-CN" altLang="en-US" dirty="0">
                <a:sym typeface="+mn-ea"/>
              </a:rPr>
              <a:t>Latent Dirichlet Allocation (LDA)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4817072" y="1548460"/>
            <a:ext cx="474870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accent6"/>
                </a:solidFill>
              </a:rPr>
              <a:t>//ExchangeStage</a:t>
            </a:r>
          </a:p>
          <a:p>
            <a:r>
              <a:rPr lang="zh-CN" altLang="en-US" b="1" dirty="0">
                <a:solidFill>
                  <a:srgbClr val="7030A0"/>
                </a:solidFill>
              </a:rPr>
              <a:t>Exchange</a:t>
            </a:r>
            <a:r>
              <a:rPr lang="zh-CN" altLang="en-US" dirty="0">
                <a:solidFill>
                  <a:srgbClr val="7030A0"/>
                </a:solidFill>
              </a:rPr>
              <a:t>(v_doc, v_word, edge,</a:t>
            </a:r>
          </a:p>
          <a:p>
            <a:r>
              <a:rPr lang="zh-CN" altLang="en-US" dirty="0">
                <a:solidFill>
                  <a:srgbClr val="7030A0"/>
                </a:solidFill>
              </a:rPr>
              <a:t>         a_doc, a_word, context){</a:t>
            </a:r>
            <a:endParaRPr lang="en-US" altLang="zh-CN" dirty="0">
              <a:solidFill>
                <a:srgbClr val="7030A0"/>
              </a:solidFill>
            </a:endParaRPr>
          </a:p>
          <a:p>
            <a:r>
              <a:rPr lang="zh-CN" altLang="en-US" dirty="0">
                <a:solidFill>
                  <a:srgbClr val="7030A0"/>
                </a:solidFill>
              </a:rPr>
              <a:t>    </a:t>
            </a:r>
            <a:r>
              <a:rPr lang="en-US" altLang="zh-CN" dirty="0">
                <a:solidFill>
                  <a:srgbClr val="7030A0"/>
                </a:solidFill>
              </a:rPr>
              <a:t>…</a:t>
            </a:r>
            <a:endParaRPr lang="zh-CN" altLang="en-US" dirty="0">
              <a:solidFill>
                <a:srgbClr val="7030A0"/>
              </a:solidFill>
            </a:endParaRPr>
          </a:p>
          <a:p>
            <a:r>
              <a:rPr lang="zh-CN" altLang="en-US" dirty="0">
                <a:solidFill>
                  <a:schemeClr val="accent6"/>
                </a:solidFill>
              </a:rPr>
              <a:t>    </a:t>
            </a:r>
            <a:r>
              <a:rPr lang="en-US" altLang="zh-CN" dirty="0">
                <a:solidFill>
                  <a:schemeClr val="accent6"/>
                </a:solidFill>
              </a:rPr>
              <a:t>//Gibbs sampling to compute a new topic</a:t>
            </a:r>
            <a:endParaRPr lang="zh-CN" altLang="en-US" dirty="0">
              <a:solidFill>
                <a:schemeClr val="accent6"/>
              </a:solidFill>
            </a:endParaRPr>
          </a:p>
          <a:p>
            <a:r>
              <a:rPr lang="zh-CN" altLang="en-US" dirty="0">
                <a:solidFill>
                  <a:schemeClr val="accent6"/>
                </a:solidFill>
              </a:rPr>
              <a:t>    //topic accumulator</a:t>
            </a:r>
          </a:p>
          <a:p>
            <a:r>
              <a:rPr lang="zh-CN" altLang="en-US" dirty="0">
                <a:solidFill>
                  <a:schemeClr val="accent6"/>
                </a:solidFill>
              </a:rPr>
              <a:t>    //update topic summary</a:t>
            </a:r>
          </a:p>
          <a:p>
            <a:r>
              <a:rPr lang="zh-CN" altLang="en-US" dirty="0">
                <a:solidFill>
                  <a:srgbClr val="7030A0"/>
                </a:solidFill>
              </a:rPr>
              <a:t>}</a:t>
            </a:r>
            <a:endParaRPr lang="en-US" altLang="zh-CN" dirty="0">
              <a:solidFill>
                <a:srgbClr val="7030A0"/>
              </a:solidFill>
            </a:endParaRPr>
          </a:p>
          <a:p>
            <a:r>
              <a:rPr lang="zh-CN" altLang="en-US" b="1" dirty="0">
                <a:solidFill>
                  <a:schemeClr val="accent6"/>
                </a:solidFill>
                <a:sym typeface="+mn-ea"/>
              </a:rPr>
              <a:t>//ApplyStage</a:t>
            </a:r>
            <a:endParaRPr lang="zh-CN" altLang="en-US" b="1" dirty="0">
              <a:solidFill>
                <a:schemeClr val="accent6"/>
              </a:solidFill>
            </a:endParaRPr>
          </a:p>
          <a:p>
            <a:r>
              <a:rPr lang="zh-CN" altLang="en-US" b="1" dirty="0">
                <a:solidFill>
                  <a:srgbClr val="7030A0"/>
                </a:solidFill>
                <a:sym typeface="+mn-ea"/>
              </a:rPr>
              <a:t>Apply</a:t>
            </a:r>
            <a:r>
              <a:rPr lang="zh-CN" altLang="en-US" dirty="0">
                <a:solidFill>
                  <a:srgbClr val="7030A0"/>
                </a:solidFill>
                <a:sym typeface="+mn-ea"/>
              </a:rPr>
              <a:t>(ver, accum, ctx){</a:t>
            </a:r>
            <a:endParaRPr lang="zh-CN" altLang="en-US" dirty="0">
              <a:solidFill>
                <a:srgbClr val="7030A0"/>
              </a:solidFill>
            </a:endParaRPr>
          </a:p>
          <a:p>
            <a:r>
              <a:rPr lang="zh-CN" altLang="en-US" dirty="0">
                <a:solidFill>
                  <a:schemeClr val="accent6"/>
                </a:solidFill>
                <a:sym typeface="+mn-ea"/>
              </a:rPr>
              <a:t>    //Apply accumulated topic changes</a:t>
            </a:r>
            <a:endParaRPr lang="zh-CN" altLang="en-US" dirty="0">
              <a:solidFill>
                <a:schemeClr val="accent6"/>
              </a:solidFill>
            </a:endParaRPr>
          </a:p>
          <a:p>
            <a:r>
              <a:rPr lang="zh-CN" altLang="en-US" dirty="0">
                <a:solidFill>
                  <a:srgbClr val="7030A0"/>
                </a:solidFill>
                <a:sym typeface="+mn-ea"/>
              </a:rPr>
              <a:t>    ver.topics += accum;</a:t>
            </a:r>
            <a:endParaRPr lang="zh-CN" altLang="en-US" dirty="0">
              <a:solidFill>
                <a:srgbClr val="7030A0"/>
              </a:solidFill>
            </a:endParaRPr>
          </a:p>
          <a:p>
            <a:r>
              <a:rPr lang="zh-CN" altLang="en-US" dirty="0">
                <a:solidFill>
                  <a:srgbClr val="7030A0"/>
                </a:solidFill>
                <a:sym typeface="+mn-ea"/>
              </a:rPr>
              <a:t>}</a:t>
            </a:r>
            <a:endParaRPr lang="zh-CN" altLang="en-US" dirty="0">
              <a:solidFill>
                <a:srgbClr val="7030A0"/>
              </a:solidFill>
            </a:endParaRPr>
          </a:p>
          <a:p>
            <a:r>
              <a:rPr lang="zh-CN" altLang="en-US" b="1" dirty="0">
                <a:solidFill>
                  <a:schemeClr val="accent6"/>
                </a:solidFill>
                <a:sym typeface="+mn-ea"/>
              </a:rPr>
              <a:t>//GlobalSyncStage</a:t>
            </a:r>
            <a:endParaRPr lang="zh-CN" altLang="en-US" b="1" dirty="0">
              <a:solidFill>
                <a:schemeClr val="accent6"/>
              </a:solidFill>
            </a:endParaRPr>
          </a:p>
          <a:p>
            <a:r>
              <a:rPr lang="zh-CN" altLang="en-US" b="1" dirty="0">
                <a:solidFill>
                  <a:srgbClr val="7030A0"/>
                </a:solidFill>
                <a:sym typeface="+mn-ea"/>
              </a:rPr>
              <a:t>Combine</a:t>
            </a:r>
            <a:r>
              <a:rPr lang="zh-CN" altLang="en-US" dirty="0">
                <a:solidFill>
                  <a:srgbClr val="7030A0"/>
                </a:solidFill>
                <a:sym typeface="+mn-ea"/>
              </a:rPr>
              <a:t>(ctx1, ctx2){</a:t>
            </a:r>
            <a:endParaRPr lang="zh-CN" altLang="en-US" dirty="0">
              <a:solidFill>
                <a:srgbClr val="7030A0"/>
              </a:solidFill>
            </a:endParaRPr>
          </a:p>
          <a:p>
            <a:r>
              <a:rPr lang="zh-CN" altLang="en-US" dirty="0">
                <a:solidFill>
                  <a:srgbClr val="7030A0"/>
                </a:solidFill>
                <a:sym typeface="+mn-ea"/>
              </a:rPr>
              <a:t>    ctx.topic_sum</a:t>
            </a:r>
            <a:endParaRPr lang="zh-CN" altLang="en-US" dirty="0">
              <a:solidFill>
                <a:srgbClr val="7030A0"/>
              </a:solidFill>
            </a:endParaRPr>
          </a:p>
          <a:p>
            <a:r>
              <a:rPr lang="zh-CN" altLang="en-US" dirty="0">
                <a:solidFill>
                  <a:srgbClr val="7030A0"/>
                </a:solidFill>
                <a:sym typeface="+mn-ea"/>
              </a:rPr>
              <a:t>        = ctx1.topic_sum + ctx2.topic_sum;</a:t>
            </a:r>
            <a:endParaRPr lang="zh-CN" altLang="en-US" dirty="0">
              <a:solidFill>
                <a:srgbClr val="7030A0"/>
              </a:solidFill>
            </a:endParaRPr>
          </a:p>
          <a:p>
            <a:r>
              <a:rPr lang="zh-CN" altLang="en-US" dirty="0">
                <a:solidFill>
                  <a:srgbClr val="7030A0"/>
                </a:solidFill>
                <a:sym typeface="+mn-ea"/>
              </a:rPr>
              <a:t>    return ctx;</a:t>
            </a:r>
            <a:endParaRPr lang="zh-CN" altLang="en-US" dirty="0">
              <a:solidFill>
                <a:srgbClr val="7030A0"/>
              </a:solidFill>
            </a:endParaRPr>
          </a:p>
          <a:p>
            <a:r>
              <a:rPr lang="zh-CN" altLang="en-US" dirty="0">
                <a:solidFill>
                  <a:srgbClr val="7030A0"/>
                </a:solidFill>
                <a:sym typeface="+mn-ea"/>
              </a:rPr>
              <a:t>}</a:t>
            </a:r>
            <a:endParaRPr lang="zh-CN" altLang="en-US" dirty="0">
              <a:solidFill>
                <a:srgbClr val="7030A0"/>
              </a:solidFill>
            </a:endParaRPr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5" name="内容占位符 3">
            <a:extLst>
              <a:ext uri="{FF2B5EF4-FFF2-40B4-BE49-F238E27FC236}">
                <a16:creationId xmlns:a16="http://schemas.microsoft.com/office/drawing/2014/main" id="{6CA4F831-785C-1747-978B-A270EE6297D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4026" y="1548460"/>
            <a:ext cx="4485884" cy="5058716"/>
          </a:xfrm>
        </p:spPr>
        <p:txBody>
          <a:bodyPr>
            <a:normAutofit/>
          </a:bodyPr>
          <a:lstStyle/>
          <a:p>
            <a:r>
              <a:rPr lang="en-US" altLang="zh-CN" dirty="0" err="1"/>
              <a:t>SparseLDA</a:t>
            </a:r>
            <a:r>
              <a:rPr lang="en-US" altLang="zh-CN" dirty="0"/>
              <a:t> </a:t>
            </a:r>
          </a:p>
          <a:p>
            <a:pPr lvl="1"/>
            <a:r>
              <a:rPr lang="en-US" altLang="zh-CN" dirty="0"/>
              <a:t>vertices represent documents and words</a:t>
            </a:r>
          </a:p>
          <a:p>
            <a:pPr lvl="1"/>
            <a:r>
              <a:rPr lang="en-US" altLang="zh-CN" dirty="0"/>
              <a:t>each edge between a document and a word means the document contains the word. </a:t>
            </a:r>
          </a:p>
          <a:p>
            <a:r>
              <a:rPr lang="zh-CN" altLang="en-US" dirty="0">
                <a:sym typeface="+mn-ea"/>
              </a:rPr>
              <a:t>LDA</a:t>
            </a:r>
            <a:r>
              <a:rPr lang="en-US" altLang="zh-CN" dirty="0"/>
              <a:t> UDFs for each stage</a:t>
            </a:r>
            <a:endParaRPr lang="en-US" altLang="zh-CN" dirty="0"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53948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4818380" y="3962404"/>
            <a:ext cx="4325620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zh-CN" altLang="en-US" dirty="0">
                <a:solidFill>
                  <a:schemeClr val="accent1"/>
                </a:solidFill>
                <a:sym typeface="+mn-ea"/>
              </a:rPr>
              <a:t>void </a:t>
            </a:r>
            <a:r>
              <a:rPr lang="zh-CN" altLang="en-US" b="1" dirty="0">
                <a:solidFill>
                  <a:schemeClr val="accent1"/>
                </a:solidFill>
                <a:sym typeface="+mn-ea"/>
              </a:rPr>
              <a:t>StageSequenceBuilder</a:t>
            </a:r>
            <a:r>
              <a:rPr lang="zh-CN" altLang="en-US" dirty="0">
                <a:solidFill>
                  <a:schemeClr val="accent1"/>
                </a:solidFill>
                <a:sym typeface="+mn-ea"/>
              </a:rPr>
              <a:t>(ExecStages){</a:t>
            </a:r>
            <a:endParaRPr lang="zh-CN" altLang="en-US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zh-CN" altLang="en-US" dirty="0">
                <a:solidFill>
                  <a:schemeClr val="accent1"/>
                </a:solidFill>
                <a:sym typeface="+mn-ea"/>
              </a:rPr>
              <a:t>    val mbStage = new </a:t>
            </a:r>
            <a:r>
              <a:rPr lang="zh-CN" altLang="en-US" b="1" dirty="0">
                <a:solidFill>
                  <a:schemeClr val="accent1"/>
                </a:solidFill>
                <a:sym typeface="+mn-ea"/>
              </a:rPr>
              <a:t>MiniBatchStage</a:t>
            </a:r>
            <a:r>
              <a:rPr lang="zh-CN" altLang="en-US" dirty="0">
                <a:solidFill>
                  <a:schemeClr val="accent1"/>
                </a:solidFill>
                <a:sym typeface="+mn-ea"/>
              </a:rPr>
              <a:t>;</a:t>
            </a:r>
            <a:endParaRPr lang="zh-CN" altLang="en-US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zh-CN" altLang="en-US" dirty="0">
                <a:solidFill>
                  <a:schemeClr val="accent1"/>
                </a:solidFill>
                <a:sym typeface="+mn-ea"/>
              </a:rPr>
              <a:t>    mbStage.SetBatchSize(1000, asEdge);</a:t>
            </a:r>
            <a:endParaRPr lang="zh-CN" altLang="en-US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zh-CN" altLang="en-US" dirty="0">
                <a:solidFill>
                  <a:schemeClr val="accent1"/>
                </a:solidFill>
                <a:sym typeface="+mn-ea"/>
              </a:rPr>
              <a:t>    mbStage.Add(</a:t>
            </a:r>
            <a:r>
              <a:rPr lang="zh-CN" altLang="en-US" b="1" dirty="0">
                <a:solidFill>
                  <a:schemeClr val="accent1"/>
                </a:solidFill>
                <a:sym typeface="+mn-ea"/>
              </a:rPr>
              <a:t>ExchangeStage</a:t>
            </a:r>
            <a:r>
              <a:rPr lang="zh-CN" altLang="en-US" dirty="0">
                <a:solidFill>
                  <a:schemeClr val="accent1"/>
                </a:solidFill>
                <a:sym typeface="+mn-ea"/>
              </a:rPr>
              <a:t>);</a:t>
            </a:r>
            <a:endParaRPr lang="zh-CN" altLang="en-US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zh-CN" altLang="en-US" dirty="0">
                <a:solidFill>
                  <a:schemeClr val="accent1"/>
                </a:solidFill>
                <a:sym typeface="+mn-ea"/>
              </a:rPr>
              <a:t>    mbStage.Add(</a:t>
            </a:r>
            <a:r>
              <a:rPr lang="zh-CN" altLang="en-US" b="1" dirty="0">
                <a:solidFill>
                  <a:schemeClr val="accent1"/>
                </a:solidFill>
                <a:sym typeface="+mn-ea"/>
              </a:rPr>
              <a:t>ApplyStage</a:t>
            </a:r>
            <a:r>
              <a:rPr lang="zh-CN" altLang="en-US" dirty="0">
                <a:solidFill>
                  <a:schemeClr val="accent1"/>
                </a:solidFill>
                <a:sym typeface="+mn-ea"/>
              </a:rPr>
              <a:t>);</a:t>
            </a:r>
            <a:endParaRPr lang="zh-CN" altLang="en-US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zh-CN" altLang="en-US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zh-CN" altLang="en-US" dirty="0">
                <a:solidFill>
                  <a:schemeClr val="accent1"/>
                </a:solidFill>
                <a:sym typeface="+mn-ea"/>
              </a:rPr>
              <a:t>    ExecStages.Add(mbStage);</a:t>
            </a:r>
            <a:endParaRPr lang="zh-CN" altLang="en-US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zh-CN" altLang="en-US" dirty="0">
                <a:solidFill>
                  <a:schemeClr val="accent1"/>
                </a:solidFill>
                <a:sym typeface="+mn-ea"/>
              </a:rPr>
              <a:t>    ExecStages.Add(</a:t>
            </a:r>
            <a:r>
              <a:rPr lang="zh-CN" altLang="en-US" b="1" dirty="0">
                <a:solidFill>
                  <a:schemeClr val="accent1"/>
                </a:solidFill>
                <a:sym typeface="+mn-ea"/>
              </a:rPr>
              <a:t>GlobalSyncStage</a:t>
            </a:r>
            <a:r>
              <a:rPr lang="zh-CN" altLang="en-US" dirty="0">
                <a:solidFill>
                  <a:schemeClr val="accent1"/>
                </a:solidFill>
                <a:sym typeface="+mn-ea"/>
              </a:rPr>
              <a:t>);</a:t>
            </a:r>
          </a:p>
          <a:p>
            <a:pPr marL="0" indent="0">
              <a:buNone/>
            </a:pPr>
            <a:r>
              <a:rPr lang="zh-CN" altLang="en-US" dirty="0">
                <a:solidFill>
                  <a:schemeClr val="accent1"/>
                </a:solidFill>
                <a:sym typeface="+mn-ea"/>
              </a:rPr>
              <a:t>}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840884" y="2486029"/>
            <a:ext cx="416433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zh-CN" altLang="en-US" dirty="0">
                <a:solidFill>
                  <a:srgbClr val="00B0F0"/>
                </a:solidFill>
                <a:sym typeface="+mn-ea"/>
              </a:rPr>
              <a:t>void </a:t>
            </a:r>
            <a:r>
              <a:rPr lang="zh-CN" altLang="en-US" b="1" dirty="0">
                <a:solidFill>
                  <a:srgbClr val="00B0F0"/>
                </a:solidFill>
                <a:sym typeface="+mn-ea"/>
              </a:rPr>
              <a:t>StageSequenceBuilder</a:t>
            </a:r>
            <a:r>
              <a:rPr lang="zh-CN" altLang="en-US" dirty="0">
                <a:solidFill>
                  <a:srgbClr val="00B0F0"/>
                </a:solidFill>
                <a:sym typeface="+mn-ea"/>
              </a:rPr>
              <a:t>(ExecStages){</a:t>
            </a:r>
            <a:endParaRPr lang="zh-CN" altLang="en-US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zh-CN" altLang="en-US" dirty="0">
                <a:solidFill>
                  <a:srgbClr val="00B0F0"/>
                </a:solidFill>
                <a:sym typeface="+mn-ea"/>
              </a:rPr>
              <a:t>    ExecStages.Add(</a:t>
            </a:r>
            <a:r>
              <a:rPr lang="zh-CN" altLang="en-US" b="1" dirty="0">
                <a:solidFill>
                  <a:srgbClr val="00B0F0"/>
                </a:solidFill>
                <a:sym typeface="+mn-ea"/>
              </a:rPr>
              <a:t>ExchangeStage</a:t>
            </a:r>
            <a:r>
              <a:rPr lang="zh-CN" altLang="en-US" dirty="0">
                <a:solidFill>
                  <a:srgbClr val="00B0F0"/>
                </a:solidFill>
                <a:sym typeface="+mn-ea"/>
              </a:rPr>
              <a:t>);</a:t>
            </a:r>
            <a:endParaRPr lang="zh-CN" altLang="en-US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zh-CN" altLang="en-US" dirty="0">
                <a:solidFill>
                  <a:srgbClr val="00B0F0"/>
                </a:solidFill>
                <a:sym typeface="+mn-ea"/>
              </a:rPr>
              <a:t>    ExecStages.Add(</a:t>
            </a:r>
            <a:r>
              <a:rPr lang="zh-CN" altLang="en-US" b="1" dirty="0">
                <a:solidFill>
                  <a:srgbClr val="00B0F0"/>
                </a:solidFill>
                <a:sym typeface="+mn-ea"/>
              </a:rPr>
              <a:t>ApplyStage</a:t>
            </a:r>
            <a:r>
              <a:rPr lang="zh-CN" altLang="en-US" dirty="0">
                <a:solidFill>
                  <a:srgbClr val="00B0F0"/>
                </a:solidFill>
                <a:sym typeface="+mn-ea"/>
              </a:rPr>
              <a:t>);</a:t>
            </a:r>
            <a:endParaRPr lang="zh-CN" altLang="en-US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zh-CN" altLang="en-US" dirty="0">
                <a:solidFill>
                  <a:srgbClr val="00B0F0"/>
                </a:solidFill>
                <a:sym typeface="+mn-ea"/>
              </a:rPr>
              <a:t>    ExecStages.Add(</a:t>
            </a:r>
            <a:r>
              <a:rPr lang="zh-CN" altLang="en-US" b="1" dirty="0">
                <a:solidFill>
                  <a:srgbClr val="00B0F0"/>
                </a:solidFill>
                <a:sym typeface="+mn-ea"/>
              </a:rPr>
              <a:t>GlobalSyncStage</a:t>
            </a:r>
            <a:r>
              <a:rPr lang="zh-CN" altLang="en-US" dirty="0">
                <a:solidFill>
                  <a:srgbClr val="00B0F0"/>
                </a:solidFill>
                <a:sym typeface="+mn-ea"/>
              </a:rPr>
              <a:t>);</a:t>
            </a:r>
            <a:endParaRPr lang="zh-CN" altLang="en-US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zh-CN" altLang="en-US" dirty="0">
                <a:solidFill>
                  <a:srgbClr val="00B0F0"/>
                </a:solidFill>
                <a:sym typeface="+mn-ea"/>
              </a:rPr>
              <a:t>}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7C961943-90B1-7A46-8FDF-1B862E660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#1 </a:t>
            </a:r>
            <a:r>
              <a:rPr lang="zh-CN" altLang="en-US" dirty="0">
                <a:sym typeface="+mn-ea"/>
              </a:rPr>
              <a:t>Latent Dirichlet Allocation (LDA)</a:t>
            </a:r>
            <a:endParaRPr lang="zh-CN" altLang="en-US" dirty="0"/>
          </a:p>
        </p:txBody>
      </p:sp>
      <p:sp>
        <p:nvSpPr>
          <p:cNvPr id="11" name="内容占位符 3">
            <a:extLst>
              <a:ext uri="{FF2B5EF4-FFF2-40B4-BE49-F238E27FC236}">
                <a16:creationId xmlns:a16="http://schemas.microsoft.com/office/drawing/2014/main" id="{79D0EA0B-4B0A-354F-A9A4-905C88328C61}"/>
              </a:ext>
            </a:extLst>
          </p:cNvPr>
          <p:cNvSpPr txBox="1">
            <a:spLocks/>
          </p:cNvSpPr>
          <p:nvPr/>
        </p:nvSpPr>
        <p:spPr>
          <a:xfrm>
            <a:off x="494024" y="1548460"/>
            <a:ext cx="4485884" cy="50587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err="1"/>
              <a:t>SparseLDA</a:t>
            </a:r>
            <a:r>
              <a:rPr lang="en-US" altLang="zh-CN" dirty="0"/>
              <a:t> </a:t>
            </a:r>
          </a:p>
          <a:p>
            <a:pPr lvl="1"/>
            <a:r>
              <a:rPr lang="en-US" altLang="zh-CN" dirty="0"/>
              <a:t>vertices represent documents and words</a:t>
            </a:r>
          </a:p>
          <a:p>
            <a:pPr lvl="1"/>
            <a:r>
              <a:rPr lang="en-US" altLang="zh-CN" dirty="0"/>
              <a:t>each edge between a document and a word means the document contains the word. </a:t>
            </a:r>
          </a:p>
          <a:p>
            <a:r>
              <a:rPr lang="zh-CN" altLang="en-US" dirty="0">
                <a:sym typeface="+mn-ea"/>
              </a:rPr>
              <a:t>LDA</a:t>
            </a:r>
            <a:r>
              <a:rPr lang="en-US" altLang="zh-CN" dirty="0"/>
              <a:t> UDFs for each stage</a:t>
            </a:r>
            <a:endParaRPr lang="en-US" altLang="zh-CN" dirty="0">
              <a:sym typeface="+mn-ea"/>
            </a:endParaRPr>
          </a:p>
          <a:p>
            <a:r>
              <a:rPr lang="zh-CN" altLang="en-US" dirty="0">
                <a:sym typeface="+mn-ea"/>
              </a:rPr>
              <a:t>LDA</a:t>
            </a:r>
            <a:r>
              <a:rPr lang="en-US" altLang="zh-CN" dirty="0"/>
              <a:t> stage sequence for a batch </a:t>
            </a:r>
            <a:endParaRPr lang="en-US" altLang="zh-CN" sz="2800" dirty="0"/>
          </a:p>
          <a:p>
            <a:pPr>
              <a:lnSpc>
                <a:spcPct val="200000"/>
              </a:lnSpc>
            </a:pPr>
            <a:r>
              <a:rPr lang="zh-CN" altLang="en-US" dirty="0">
                <a:sym typeface="+mn-ea"/>
              </a:rPr>
              <a:t>LDA</a:t>
            </a:r>
            <a:r>
              <a:rPr lang="en-US" altLang="zh-CN" dirty="0"/>
              <a:t> stage sequence for a mini-batch</a:t>
            </a:r>
          </a:p>
        </p:txBody>
      </p:sp>
    </p:spTree>
    <p:extLst>
      <p:ext uri="{BB962C8B-B14F-4D97-AF65-F5344CB8AC3E}">
        <p14:creationId xmlns:p14="http://schemas.microsoft.com/office/powerpoint/2010/main" val="5093393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#2 </a:t>
            </a:r>
            <a:r>
              <a:rPr lang="zh-CN" altLang="en-US" dirty="0">
                <a:sym typeface="+mn-ea"/>
              </a:rPr>
              <a:t>Block Proximal Gradient (BlockPG)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4830008" y="1582913"/>
            <a:ext cx="418608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6"/>
                </a:solidFill>
              </a:rPr>
              <a:t>//ExchangeStage0</a:t>
            </a:r>
            <a:r>
              <a:rPr lang="en-US" altLang="zh-CN" sz="1400" b="1" dirty="0">
                <a:solidFill>
                  <a:schemeClr val="accent6"/>
                </a:solidFill>
              </a:rPr>
              <a:t>&amp;1</a:t>
            </a:r>
            <a:endParaRPr lang="zh-CN" altLang="en-US" sz="1400" b="1" dirty="0">
              <a:solidFill>
                <a:schemeClr val="accent6"/>
              </a:solidFill>
            </a:endParaRPr>
          </a:p>
          <a:p>
            <a:r>
              <a:rPr lang="zh-CN" altLang="en-US" sz="1400" b="1" dirty="0">
                <a:solidFill>
                  <a:srgbClr val="7030A0"/>
                </a:solidFill>
              </a:rPr>
              <a:t>Exchange0</a:t>
            </a:r>
            <a:r>
              <a:rPr lang="zh-CN" altLang="en-US" sz="1400" dirty="0">
                <a:solidFill>
                  <a:srgbClr val="7030A0"/>
                </a:solidFill>
              </a:rPr>
              <a:t>(v_feature, v_sample, edge,</a:t>
            </a:r>
          </a:p>
          <a:p>
            <a:r>
              <a:rPr lang="zh-CN" altLang="en-US" sz="1400" dirty="0">
                <a:solidFill>
                  <a:srgbClr val="7030A0"/>
                </a:solidFill>
              </a:rPr>
              <a:t>          a_feature, a_sample, ctx){</a:t>
            </a:r>
          </a:p>
          <a:p>
            <a:r>
              <a:rPr lang="zh-CN" altLang="en-US" sz="1400" dirty="0">
                <a:solidFill>
                  <a:srgbClr val="7030A0"/>
                </a:solidFill>
              </a:rPr>
              <a:t>    (a_feature.g, a_feature.u) +=</a:t>
            </a:r>
          </a:p>
          <a:p>
            <a:r>
              <a:rPr lang="zh-CN" altLang="en-US" sz="1400" dirty="0">
                <a:solidFill>
                  <a:srgbClr val="7030A0"/>
                </a:solidFill>
              </a:rPr>
              <a:t>        FeatureGradient(v_feature,v_sample)</a:t>
            </a:r>
          </a:p>
          <a:p>
            <a:r>
              <a:rPr lang="zh-CN" altLang="en-US" sz="1400" dirty="0">
                <a:solidFill>
                  <a:srgbClr val="7030A0"/>
                </a:solidFill>
              </a:rPr>
              <a:t>}</a:t>
            </a:r>
          </a:p>
          <a:p>
            <a:r>
              <a:rPr lang="zh-CN" altLang="en-US" sz="1400" b="1" dirty="0">
                <a:solidFill>
                  <a:srgbClr val="7030A0"/>
                </a:solidFill>
              </a:rPr>
              <a:t>Exchange1</a:t>
            </a:r>
            <a:r>
              <a:rPr lang="zh-CN" altLang="en-US" sz="1400" dirty="0">
                <a:solidFill>
                  <a:srgbClr val="7030A0"/>
                </a:solidFill>
              </a:rPr>
              <a:t>(v_feature, v_sample, edge,</a:t>
            </a:r>
          </a:p>
          <a:p>
            <a:r>
              <a:rPr lang="zh-CN" altLang="en-US" sz="1400" dirty="0">
                <a:solidFill>
                  <a:srgbClr val="7030A0"/>
                </a:solidFill>
              </a:rPr>
              <a:t>          a_feature, a_sample, ctx){</a:t>
            </a:r>
          </a:p>
          <a:p>
            <a:r>
              <a:rPr lang="zh-CN" altLang="en-US" sz="1400" dirty="0">
                <a:solidFill>
                  <a:srgbClr val="7030A0"/>
                </a:solidFill>
              </a:rPr>
              <a:t>    v_sample.dual *=SampleDual(v_feature, v_sample)</a:t>
            </a:r>
          </a:p>
          <a:p>
            <a:r>
              <a:rPr lang="zh-CN" altLang="en-US" sz="1400" dirty="0">
                <a:solidFill>
                  <a:srgbClr val="7030A0"/>
                </a:solidFill>
              </a:rPr>
              <a:t>}</a:t>
            </a:r>
          </a:p>
          <a:p>
            <a:r>
              <a:rPr lang="zh-CN" altLang="en-US" sz="1400" b="1" dirty="0">
                <a:solidFill>
                  <a:schemeClr val="accent6"/>
                </a:solidFill>
              </a:rPr>
              <a:t>//ApplyStage</a:t>
            </a:r>
          </a:p>
          <a:p>
            <a:r>
              <a:rPr lang="zh-CN" altLang="en-US" sz="1400" b="1" dirty="0">
                <a:solidFill>
                  <a:srgbClr val="7030A0"/>
                </a:solidFill>
              </a:rPr>
              <a:t>Apply</a:t>
            </a:r>
            <a:r>
              <a:rPr lang="zh-CN" altLang="en-US" sz="1400" dirty="0">
                <a:solidFill>
                  <a:srgbClr val="7030A0"/>
                </a:solidFill>
              </a:rPr>
              <a:t>(v_feature, a_feature, ctx){</a:t>
            </a:r>
          </a:p>
          <a:p>
            <a:r>
              <a:rPr lang="zh-CN" altLang="en-US" sz="1400" dirty="0">
                <a:solidFill>
                  <a:srgbClr val="7030A0"/>
                </a:solidFill>
              </a:rPr>
              <a:t>    v_feature.weight +=</a:t>
            </a:r>
          </a:p>
          <a:p>
            <a:r>
              <a:rPr lang="zh-CN" altLang="en-US" sz="1400" dirty="0">
                <a:solidFill>
                  <a:srgbClr val="7030A0"/>
                </a:solidFill>
              </a:rPr>
              <a:t>     SolveProximal(v_feature,a_feature,ctx);</a:t>
            </a:r>
          </a:p>
          <a:p>
            <a:r>
              <a:rPr lang="zh-CN" altLang="en-US" sz="1400" dirty="0">
                <a:solidFill>
                  <a:srgbClr val="7030A0"/>
                </a:solidFill>
              </a:rPr>
              <a:t>}</a:t>
            </a:r>
          </a:p>
          <a:p>
            <a:r>
              <a:rPr lang="zh-CN" altLang="en-US" sz="1400" b="1" dirty="0">
                <a:solidFill>
                  <a:schemeClr val="accent6"/>
                </a:solidFill>
              </a:rPr>
              <a:t>//GlobalSyncStage</a:t>
            </a:r>
          </a:p>
          <a:p>
            <a:r>
              <a:rPr lang="zh-CN" altLang="en-US" sz="1400" b="1" dirty="0">
                <a:solidFill>
                  <a:srgbClr val="7030A0"/>
                </a:solidFill>
              </a:rPr>
              <a:t>Aggregate</a:t>
            </a:r>
            <a:r>
              <a:rPr lang="zh-CN" altLang="en-US" sz="1400" dirty="0">
                <a:solidFill>
                  <a:srgbClr val="7030A0"/>
                </a:solidFill>
              </a:rPr>
              <a:t>(ver, ctx){</a:t>
            </a:r>
          </a:p>
          <a:p>
            <a:r>
              <a:rPr lang="zh-CN" altLang="en-US" sz="1400" dirty="0">
                <a:solidFill>
                  <a:srgbClr val="7030A0"/>
                </a:solidFill>
              </a:rPr>
              <a:t>    ctx.obj += CalcObj(ver);</a:t>
            </a:r>
          </a:p>
          <a:p>
            <a:r>
              <a:rPr lang="zh-CN" altLang="en-US" sz="1400" dirty="0">
                <a:solidFill>
                  <a:srgbClr val="7030A0"/>
                </a:solidFill>
              </a:rPr>
              <a:t>}</a:t>
            </a:r>
          </a:p>
          <a:p>
            <a:r>
              <a:rPr lang="zh-CN" altLang="en-US" sz="1400" b="1" dirty="0">
                <a:solidFill>
                  <a:srgbClr val="7030A0"/>
                </a:solidFill>
              </a:rPr>
              <a:t>Combine</a:t>
            </a:r>
            <a:r>
              <a:rPr lang="zh-CN" altLang="en-US" sz="1400" dirty="0">
                <a:solidFill>
                  <a:srgbClr val="7030A0"/>
                </a:solidFill>
              </a:rPr>
              <a:t>(ctx1, ctx2){</a:t>
            </a:r>
          </a:p>
          <a:p>
            <a:r>
              <a:rPr lang="zh-CN" altLang="en-US" sz="1400" dirty="0">
                <a:solidFill>
                  <a:srgbClr val="7030A0"/>
                </a:solidFill>
              </a:rPr>
              <a:t>    ctx.obj = ctx1.obj + ctx2.obj;</a:t>
            </a:r>
          </a:p>
          <a:p>
            <a:r>
              <a:rPr lang="zh-CN" altLang="en-US" sz="1400" dirty="0">
                <a:solidFill>
                  <a:srgbClr val="7030A0"/>
                </a:solidFill>
              </a:rPr>
              <a:t>return ctx; }</a:t>
            </a:r>
          </a:p>
        </p:txBody>
      </p:sp>
      <p:sp>
        <p:nvSpPr>
          <p:cNvPr id="5" name="内容占位符 3">
            <a:extLst>
              <a:ext uri="{FF2B5EF4-FFF2-40B4-BE49-F238E27FC236}">
                <a16:creationId xmlns:a16="http://schemas.microsoft.com/office/drawing/2014/main" id="{96E6945B-9B18-B544-909D-9AED2814FA9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4026" y="1548460"/>
            <a:ext cx="4485884" cy="5058716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altLang="zh-CN" dirty="0"/>
              <a:t>A bipartite graph </a:t>
            </a:r>
          </a:p>
          <a:p>
            <a:pPr lvl="1"/>
            <a:r>
              <a:rPr lang="en-US" altLang="zh-CN" dirty="0"/>
              <a:t>features and samples as vertices </a:t>
            </a:r>
          </a:p>
          <a:p>
            <a:pPr lvl="1"/>
            <a:r>
              <a:rPr lang="en-US" altLang="zh-CN" dirty="0"/>
              <a:t>an edge between a feature and a sample vertex indicating that the sample contains the feature </a:t>
            </a:r>
          </a:p>
          <a:p>
            <a:pPr lvl="1"/>
            <a:r>
              <a:rPr lang="en-US" altLang="zh-CN" dirty="0"/>
              <a:t>randomly divides features into blocks and enumerates each block as a mini-batch </a:t>
            </a:r>
          </a:p>
          <a:p>
            <a:r>
              <a:rPr lang="zh-CN" altLang="en-US" dirty="0">
                <a:sym typeface="+mn-ea"/>
              </a:rPr>
              <a:t>BlockPG</a:t>
            </a:r>
            <a:r>
              <a:rPr lang="en-US" altLang="zh-CN" dirty="0"/>
              <a:t> UDFs for each stage</a:t>
            </a:r>
            <a:endParaRPr lang="en-US" altLang="zh-CN" dirty="0"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3292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#2 </a:t>
            </a:r>
            <a:r>
              <a:rPr lang="zh-CN" altLang="en-US" dirty="0">
                <a:sym typeface="+mn-ea"/>
              </a:rPr>
              <a:t>Block Proximal Gradient (BlockPG)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4680105" y="2508733"/>
            <a:ext cx="428053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70C0"/>
                </a:solidFill>
              </a:rPr>
              <a:t>void </a:t>
            </a:r>
            <a:r>
              <a:rPr lang="zh-CN" altLang="en-US" b="1" dirty="0">
                <a:solidFill>
                  <a:srgbClr val="0070C0"/>
                </a:solidFill>
              </a:rPr>
              <a:t>StageSequenceBuilder</a:t>
            </a:r>
            <a:r>
              <a:rPr lang="zh-CN" altLang="en-US" dirty="0">
                <a:solidFill>
                  <a:srgbClr val="0070C0"/>
                </a:solidFill>
              </a:rPr>
              <a:t>(ExecStages){</a:t>
            </a:r>
          </a:p>
          <a:p>
            <a:r>
              <a:rPr lang="zh-CN" altLang="en-US" dirty="0">
                <a:solidFill>
                  <a:srgbClr val="0070C0"/>
                </a:solidFill>
              </a:rPr>
              <a:t>    val mbStage = new </a:t>
            </a:r>
            <a:r>
              <a:rPr lang="zh-CN" altLang="en-US" b="1" dirty="0">
                <a:solidFill>
                  <a:srgbClr val="0070C0"/>
                </a:solidFill>
              </a:rPr>
              <a:t>MiniBatchStage</a:t>
            </a:r>
            <a:r>
              <a:rPr lang="zh-CN" altLang="en-US" dirty="0">
                <a:solidFill>
                  <a:srgbClr val="0070C0"/>
                </a:solidFill>
              </a:rPr>
              <a:t>;</a:t>
            </a:r>
          </a:p>
          <a:p>
            <a:r>
              <a:rPr lang="zh-CN" altLang="en-US" dirty="0">
                <a:solidFill>
                  <a:srgbClr val="0070C0"/>
                </a:solidFill>
              </a:rPr>
              <a:t>    mbStage.SetBatchSize(1000,asVertex,</a:t>
            </a:r>
          </a:p>
          <a:p>
            <a:r>
              <a:rPr lang="zh-CN" altLang="en-US" dirty="0">
                <a:solidFill>
                  <a:srgbClr val="0070C0"/>
                </a:solidFill>
              </a:rPr>
              <a:t>                            "feature");</a:t>
            </a:r>
          </a:p>
          <a:p>
            <a:r>
              <a:rPr lang="zh-CN" altLang="en-US" dirty="0">
                <a:solidFill>
                  <a:srgbClr val="0070C0"/>
                </a:solidFill>
              </a:rPr>
              <a:t>    mbStage.Add(</a:t>
            </a:r>
            <a:r>
              <a:rPr lang="zh-CN" altLang="en-US" b="1" dirty="0">
                <a:solidFill>
                  <a:srgbClr val="0070C0"/>
                </a:solidFill>
              </a:rPr>
              <a:t>ExchangeStage0</a:t>
            </a:r>
            <a:r>
              <a:rPr lang="zh-CN" altLang="en-US" dirty="0">
                <a:solidFill>
                  <a:srgbClr val="0070C0"/>
                </a:solidFill>
              </a:rPr>
              <a:t>);</a:t>
            </a:r>
          </a:p>
          <a:p>
            <a:r>
              <a:rPr lang="zh-CN" altLang="en-US" dirty="0">
                <a:solidFill>
                  <a:srgbClr val="0070C0"/>
                </a:solidFill>
              </a:rPr>
              <a:t>    mbStage.Add(</a:t>
            </a:r>
            <a:r>
              <a:rPr lang="zh-CN" altLang="en-US" b="1" dirty="0">
                <a:solidFill>
                  <a:srgbClr val="0070C0"/>
                </a:solidFill>
              </a:rPr>
              <a:t>ApplyStage</a:t>
            </a:r>
            <a:r>
              <a:rPr lang="zh-CN" altLang="en-US" dirty="0">
                <a:solidFill>
                  <a:srgbClr val="0070C0"/>
                </a:solidFill>
              </a:rPr>
              <a:t>);</a:t>
            </a:r>
          </a:p>
          <a:p>
            <a:r>
              <a:rPr lang="zh-CN" altLang="en-US" dirty="0">
                <a:solidFill>
                  <a:srgbClr val="0070C0"/>
                </a:solidFill>
              </a:rPr>
              <a:t>    mbStage.Add(</a:t>
            </a:r>
            <a:r>
              <a:rPr lang="zh-CN" altLang="en-US" b="1" dirty="0">
                <a:solidFill>
                  <a:srgbClr val="0070C0"/>
                </a:solidFill>
              </a:rPr>
              <a:t>ExchangeStage1</a:t>
            </a:r>
            <a:r>
              <a:rPr lang="zh-CN" altLang="en-US" dirty="0">
                <a:solidFill>
                  <a:srgbClr val="0070C0"/>
                </a:solidFill>
              </a:rPr>
              <a:t>);</a:t>
            </a:r>
            <a:endParaRPr lang="en-US" altLang="zh-CN" dirty="0">
              <a:solidFill>
                <a:srgbClr val="0070C0"/>
              </a:solidFill>
            </a:endParaRPr>
          </a:p>
          <a:p>
            <a:endParaRPr lang="zh-CN" altLang="en-US" dirty="0">
              <a:solidFill>
                <a:srgbClr val="0070C0"/>
              </a:solidFill>
            </a:endParaRPr>
          </a:p>
          <a:p>
            <a:r>
              <a:rPr lang="zh-CN" altLang="en-US" dirty="0">
                <a:solidFill>
                  <a:srgbClr val="0070C0"/>
                </a:solidFill>
              </a:rPr>
              <a:t>    ExecStages.Add(mbStage);</a:t>
            </a:r>
          </a:p>
          <a:p>
            <a:r>
              <a:rPr lang="zh-CN" altLang="en-US" dirty="0">
                <a:solidFill>
                  <a:srgbClr val="0070C0"/>
                </a:solidFill>
              </a:rPr>
              <a:t>    ExecStages.Add(</a:t>
            </a:r>
            <a:r>
              <a:rPr lang="zh-CN" altLang="en-US" b="1" dirty="0">
                <a:solidFill>
                  <a:srgbClr val="0070C0"/>
                </a:solidFill>
              </a:rPr>
              <a:t>GlobalSyncStage</a:t>
            </a:r>
            <a:r>
              <a:rPr lang="zh-CN" altLang="en-US" dirty="0">
                <a:solidFill>
                  <a:srgbClr val="0070C0"/>
                </a:solidFill>
              </a:rPr>
              <a:t>);</a:t>
            </a:r>
          </a:p>
          <a:p>
            <a:r>
              <a:rPr lang="zh-CN" altLang="en-US" dirty="0">
                <a:solidFill>
                  <a:srgbClr val="0070C0"/>
                </a:solidFill>
              </a:rPr>
              <a:t>}</a:t>
            </a:r>
          </a:p>
        </p:txBody>
      </p:sp>
      <p:sp>
        <p:nvSpPr>
          <p:cNvPr id="9" name="内容占位符 3">
            <a:extLst>
              <a:ext uri="{FF2B5EF4-FFF2-40B4-BE49-F238E27FC236}">
                <a16:creationId xmlns:a16="http://schemas.microsoft.com/office/drawing/2014/main" id="{5622FFC1-9FED-784D-87FB-4A783239261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4024" y="1548460"/>
            <a:ext cx="4485884" cy="5058716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altLang="zh-CN" dirty="0"/>
              <a:t>A bipartite graph </a:t>
            </a:r>
          </a:p>
          <a:p>
            <a:pPr lvl="1"/>
            <a:r>
              <a:rPr lang="en-US" altLang="zh-CN" dirty="0"/>
              <a:t>features and samples as vertices </a:t>
            </a:r>
          </a:p>
          <a:p>
            <a:pPr lvl="1"/>
            <a:r>
              <a:rPr lang="en-US" altLang="zh-CN" dirty="0"/>
              <a:t>an edge between a feature and a sample vertex indicating that the sample contains the feature </a:t>
            </a:r>
          </a:p>
          <a:p>
            <a:pPr lvl="1"/>
            <a:r>
              <a:rPr lang="en-US" altLang="zh-CN" dirty="0"/>
              <a:t>randomly divides features into blocks and enumerates each block as a mini-batch </a:t>
            </a:r>
          </a:p>
          <a:p>
            <a:r>
              <a:rPr lang="zh-CN" altLang="en-US" dirty="0">
                <a:sym typeface="+mn-ea"/>
              </a:rPr>
              <a:t>BlockPG</a:t>
            </a:r>
            <a:r>
              <a:rPr lang="en-US" altLang="zh-CN" dirty="0"/>
              <a:t> UDFs for each stage</a:t>
            </a:r>
            <a:endParaRPr lang="en-US" altLang="zh-CN" dirty="0">
              <a:sym typeface="+mn-ea"/>
            </a:endParaRPr>
          </a:p>
          <a:p>
            <a:r>
              <a:rPr lang="zh-CN" altLang="en-US" dirty="0">
                <a:sym typeface="+mn-ea"/>
              </a:rPr>
              <a:t>BlockPG</a:t>
            </a:r>
            <a:r>
              <a:rPr lang="en-US" altLang="zh-CN" dirty="0"/>
              <a:t> stage sequence for a mini-batch </a:t>
            </a:r>
            <a:endParaRPr lang="en-US" altLang="zh-CN" sz="3000" dirty="0"/>
          </a:p>
        </p:txBody>
      </p:sp>
    </p:spTree>
    <p:extLst>
      <p:ext uri="{BB962C8B-B14F-4D97-AF65-F5344CB8AC3E}">
        <p14:creationId xmlns:p14="http://schemas.microsoft.com/office/powerpoint/2010/main" val="36044640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zh-CN" sz="2400" b="1" dirty="0"/>
              <a:t>Implement</a:t>
            </a:r>
            <a:endParaRPr lang="en-US" altLang="zh-CN" dirty="0"/>
          </a:p>
          <a:p>
            <a:pPr lvl="1"/>
            <a:r>
              <a:rPr lang="en-US" altLang="zh-CN" dirty="0"/>
              <a:t>about 12,000 lines of C++ code</a:t>
            </a:r>
          </a:p>
          <a:p>
            <a:r>
              <a:rPr lang="en-US" altLang="zh-CN" sz="2400" b="1" dirty="0"/>
              <a:t>Machine Information</a:t>
            </a:r>
            <a:endParaRPr lang="zh-CN" altLang="en-US" dirty="0"/>
          </a:p>
          <a:p>
            <a:pPr lvl="1"/>
            <a:r>
              <a:rPr lang="zh-CN" altLang="en-US" dirty="0"/>
              <a:t>dual 2.6 GHz Intel Xeon E5-2650 processors (16 physical cores), 256 GB of memory, InfiniBand NIC with 54 Gbps bandwidth </a:t>
            </a:r>
          </a:p>
          <a:p>
            <a:pPr lvl="0"/>
            <a:r>
              <a:rPr lang="en-US" altLang="zh-CN" sz="2400" b="1" dirty="0"/>
              <a:t>Typical ML Algorithms</a:t>
            </a:r>
            <a:endParaRPr lang="en-US" altLang="zh-CN" dirty="0"/>
          </a:p>
          <a:p>
            <a:pPr lvl="1"/>
            <a:r>
              <a:rPr lang="en-US" altLang="zh-CN" dirty="0"/>
              <a:t>ML, LDA, </a:t>
            </a:r>
            <a:r>
              <a:rPr lang="en-US" altLang="zh-CN" dirty="0" err="1"/>
              <a:t>BlockPG</a:t>
            </a:r>
            <a:endParaRPr lang="en-US" altLang="zh-CN" dirty="0"/>
          </a:p>
          <a:p>
            <a:pPr lvl="0"/>
            <a:r>
              <a:rPr lang="en-US" altLang="zh-CN" sz="2400" b="1" dirty="0"/>
              <a:t>Large-Scale Dataset</a:t>
            </a:r>
            <a:endParaRPr lang="en-US" altLang="zh-CN" sz="2000" dirty="0"/>
          </a:p>
          <a:p>
            <a:pPr lvl="1"/>
            <a:r>
              <a:rPr lang="en-US" altLang="zh-CN" sz="1800" dirty="0"/>
              <a:t>up to 64 billion edges graph</a:t>
            </a:r>
            <a:endParaRPr lang="en-US" altLang="zh-CN" dirty="0"/>
          </a:p>
          <a:p>
            <a:pPr lvl="0"/>
            <a:endParaRPr lang="en-US" altLang="zh-CN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>
                <a:sym typeface="+mn-ea"/>
              </a:rPr>
              <a:t>Implementation</a:t>
            </a:r>
            <a:r>
              <a:rPr lang="en-US" altLang="zh-CN">
                <a:sym typeface="+mn-ea"/>
              </a:rPr>
              <a:t>--</a:t>
            </a:r>
            <a:r>
              <a:rPr lang="zh-CN" altLang="en-US">
                <a:sym typeface="+mn-ea"/>
              </a:rPr>
              <a:t>Experimental </a:t>
            </a:r>
            <a:r>
              <a:rPr lang="en-US" altLang="zh-CN">
                <a:sym typeface="+mn-ea"/>
              </a:rPr>
              <a:t>S</a:t>
            </a:r>
            <a:r>
              <a:rPr lang="zh-CN" altLang="en-US">
                <a:sym typeface="+mn-ea"/>
              </a:rPr>
              <a:t>etup</a:t>
            </a:r>
            <a:endParaRPr lang="en-US" altLang="zh-CN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1620" y="5132705"/>
            <a:ext cx="5042535" cy="164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71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Implementation</a:t>
            </a:r>
            <a:r>
              <a:rPr lang="en-US" altLang="zh-CN"/>
              <a:t>--</a:t>
            </a:r>
            <a:r>
              <a:rPr lang="zh-CN" altLang="en-US"/>
              <a:t>Programmability</a:t>
            </a:r>
          </a:p>
        </p:txBody>
      </p:sp>
      <p:graphicFrame>
        <p:nvGraphicFramePr>
          <p:cNvPr id="2" name="表格 2">
            <a:extLst>
              <a:ext uri="{FF2B5EF4-FFF2-40B4-BE49-F238E27FC236}">
                <a16:creationId xmlns:a16="http://schemas.microsoft.com/office/drawing/2014/main" id="{4E5C96C8-0A9A-BB45-B321-9488E9C34AD0}"/>
              </a:ext>
            </a:extLst>
          </p:cNvPr>
          <p:cNvGraphicFramePr>
            <a:graphicFrameLocks noGrp="1"/>
          </p:cNvGraphicFramePr>
          <p:nvPr/>
        </p:nvGraphicFramePr>
        <p:xfrm>
          <a:off x="1182914" y="2772228"/>
          <a:ext cx="6778172" cy="2458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94543">
                  <a:extLst>
                    <a:ext uri="{9D8B030D-6E8A-4147-A177-3AD203B41FA5}">
                      <a16:colId xmlns:a16="http://schemas.microsoft.com/office/drawing/2014/main" val="1925303111"/>
                    </a:ext>
                  </a:extLst>
                </a:gridCol>
                <a:gridCol w="1694543">
                  <a:extLst>
                    <a:ext uri="{9D8B030D-6E8A-4147-A177-3AD203B41FA5}">
                      <a16:colId xmlns:a16="http://schemas.microsoft.com/office/drawing/2014/main" val="299799455"/>
                    </a:ext>
                  </a:extLst>
                </a:gridCol>
                <a:gridCol w="1694543">
                  <a:extLst>
                    <a:ext uri="{9D8B030D-6E8A-4147-A177-3AD203B41FA5}">
                      <a16:colId xmlns:a16="http://schemas.microsoft.com/office/drawing/2014/main" val="1273422521"/>
                    </a:ext>
                  </a:extLst>
                </a:gridCol>
                <a:gridCol w="1694543">
                  <a:extLst>
                    <a:ext uri="{9D8B030D-6E8A-4147-A177-3AD203B41FA5}">
                      <a16:colId xmlns:a16="http://schemas.microsoft.com/office/drawing/2014/main" val="1286578635"/>
                    </a:ext>
                  </a:extLst>
                </a:gridCol>
              </a:tblGrid>
              <a:tr h="8979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</a:rPr>
                        <a:t>Algorithm</a:t>
                      </a:r>
                      <a:endParaRPr lang="en-US" altLang="zh-C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</a:rPr>
                        <a:t>ML systems </a:t>
                      </a:r>
                      <a:endParaRPr lang="en-US" altLang="zh-C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</a:rPr>
                        <a:t>TUX</a:t>
                      </a:r>
                      <a:r>
                        <a:rPr lang="en-US" altLang="zh-CN" sz="1800" b="1" kern="1200" baseline="30000" dirty="0">
                          <a:solidFill>
                            <a:schemeClr val="lt1"/>
                          </a:solidFill>
                          <a:effectLst/>
                        </a:rPr>
                        <a:t>2 </a:t>
                      </a:r>
                      <a:endParaRPr lang="en-US" altLang="zh-CN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</a:rPr>
                        <a:t>LOC reduction </a:t>
                      </a:r>
                      <a:endParaRPr lang="en-US" altLang="zh-C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9525367"/>
                  </a:ext>
                </a:extLst>
              </a:tr>
              <a:tr h="5202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effectLst/>
                        </a:rPr>
                        <a:t>MF (</a:t>
                      </a:r>
                      <a:r>
                        <a:rPr lang="en-US" altLang="zh-CN" sz="1800" kern="1200" dirty="0" err="1">
                          <a:solidFill>
                            <a:schemeClr val="dk1"/>
                          </a:solidFill>
                          <a:effectLst/>
                        </a:rPr>
                        <a:t>Petuum</a:t>
                      </a: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effectLst/>
                        </a:rPr>
                        <a:t>) </a:t>
                      </a:r>
                      <a:endParaRPr lang="en-US" altLang="zh-C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effectLst/>
                        </a:rPr>
                        <a:t>&gt; 300 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dirty="0"/>
                        <a:t>50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dirty="0"/>
                        <a:t>83%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0813532"/>
                  </a:ext>
                </a:extLst>
              </a:tr>
              <a:tr h="5202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effectLst/>
                        </a:rPr>
                        <a:t>LDA (</a:t>
                      </a:r>
                      <a:r>
                        <a:rPr lang="en-US" altLang="zh-CN" sz="1800" kern="1200" dirty="0" err="1">
                          <a:solidFill>
                            <a:schemeClr val="dk1"/>
                          </a:solidFill>
                          <a:effectLst/>
                        </a:rPr>
                        <a:t>Petuum</a:t>
                      </a: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effectLst/>
                        </a:rPr>
                        <a:t>) </a:t>
                      </a:r>
                      <a:endParaRPr lang="en-US" altLang="zh-C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dirty="0"/>
                        <a:t>&gt;950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dirty="0"/>
                        <a:t>252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dirty="0"/>
                        <a:t>73%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67836014"/>
                  </a:ext>
                </a:extLst>
              </a:tr>
              <a:tr h="5202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 err="1">
                          <a:solidFill>
                            <a:schemeClr val="dk1"/>
                          </a:solidFill>
                          <a:effectLst/>
                        </a:rPr>
                        <a:t>BlockPG</a:t>
                      </a: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effectLst/>
                        </a:rPr>
                        <a:t> (PS) </a:t>
                      </a:r>
                      <a:endParaRPr lang="en-US" altLang="zh-C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dirty="0"/>
                        <a:t>&gt;350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dirty="0"/>
                        <a:t>79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dirty="0"/>
                        <a:t>77%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9823485"/>
                  </a:ext>
                </a:extLst>
              </a:tr>
            </a:tbl>
          </a:graphicData>
        </a:graphic>
      </p:graphicFrame>
      <p:sp>
        <p:nvSpPr>
          <p:cNvPr id="3" name="矩形 2">
            <a:extLst>
              <a:ext uri="{FF2B5EF4-FFF2-40B4-BE49-F238E27FC236}">
                <a16:creationId xmlns:a16="http://schemas.microsoft.com/office/drawing/2014/main" id="{A515C398-0E10-B147-A099-9174187D2FEF}"/>
              </a:ext>
            </a:extLst>
          </p:cNvPr>
          <p:cNvSpPr/>
          <p:nvPr/>
        </p:nvSpPr>
        <p:spPr>
          <a:xfrm>
            <a:off x="836112" y="3687826"/>
            <a:ext cx="7471775" cy="47598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83361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buFont typeface="Wingdings" panose="05000000000000000000" charset="0"/>
              <a:buChar char=""/>
            </a:pPr>
            <a:r>
              <a:rPr lang="en-US" altLang="zh-CN" b="1" dirty="0">
                <a:solidFill>
                  <a:srgbClr val="0070C0"/>
                </a:solidFill>
              </a:rPr>
              <a:t>Managing ML Data as a Graph</a:t>
            </a:r>
            <a:r>
              <a:rPr lang="en-US" altLang="zh-CN" dirty="0"/>
              <a:t>         </a:t>
            </a:r>
          </a:p>
          <a:p>
            <a:pPr marL="0" indent="0">
              <a:buNone/>
            </a:pPr>
            <a:r>
              <a:rPr lang="zh-CN" altLang="en-US" b="1" dirty="0"/>
              <a:t>                   Data layout                                     Heterogeneity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Evaluation</a:t>
            </a:r>
            <a:endParaRPr lang="en-US" altLang="zh-CN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7404C0F-7CEB-3249-9D71-5A12E41A39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812" y="3153677"/>
            <a:ext cx="3967929" cy="251278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47C6E74-DAA3-EC4C-A5E9-FEE039CF44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5741" y="3429000"/>
            <a:ext cx="4594660" cy="2730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54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buFont typeface="Wingdings" panose="05000000000000000000" charset="0"/>
              <a:buChar char=""/>
            </a:pPr>
            <a:r>
              <a:rPr lang="en-US" altLang="zh-CN" b="1" dirty="0">
                <a:solidFill>
                  <a:srgbClr val="0070C0"/>
                </a:solidFill>
              </a:rPr>
              <a:t>System Performance--#1  </a:t>
            </a:r>
            <a:r>
              <a:rPr lang="en-US" altLang="zh-CN" dirty="0"/>
              <a:t>     </a:t>
            </a:r>
          </a:p>
          <a:p>
            <a:pPr marL="0" indent="0">
              <a:buNone/>
            </a:pPr>
            <a:r>
              <a:rPr lang="zh-CN" altLang="en-US" dirty="0"/>
              <a:t>TUX</a:t>
            </a:r>
            <a:r>
              <a:rPr lang="zh-CN" altLang="en-US" baseline="30000" dirty="0"/>
              <a:t>2</a:t>
            </a:r>
            <a:r>
              <a:rPr lang="zh-CN" altLang="en-US" dirty="0"/>
              <a:t> vs. </a:t>
            </a:r>
            <a:r>
              <a:rPr lang="zh-CN" altLang="en-US" b="1" dirty="0"/>
              <a:t>PowerGraph and PowerLyra</a:t>
            </a:r>
            <a:endParaRPr lang="en-US" altLang="zh-CN" b="1" dirty="0"/>
          </a:p>
          <a:p>
            <a:pPr marL="342900" lvl="1" indent="-342900">
              <a:buFont typeface="Segoe UI" panose="020B0502040204020203" pitchFamily="34" charset="0"/>
              <a:buChar char="⁻"/>
            </a:pPr>
            <a:r>
              <a:rPr lang="en-US" altLang="zh-CN" dirty="0"/>
              <a:t>Algorithm: MF</a:t>
            </a:r>
          </a:p>
          <a:p>
            <a:pPr marL="342900" lvl="1" indent="-342900">
              <a:buFont typeface="Segoe UI" panose="020B0502040204020203" pitchFamily="34" charset="0"/>
              <a:buChar char="⁻"/>
            </a:pPr>
            <a:r>
              <a:rPr lang="en-US" altLang="zh-CN" dirty="0"/>
              <a:t>Dataset: Netflix</a:t>
            </a:r>
          </a:p>
          <a:p>
            <a:pPr marL="0" indent="0">
              <a:buNone/>
            </a:pPr>
            <a:endParaRPr lang="zh-CN" altLang="en-US" b="1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Evaluation</a:t>
            </a:r>
            <a:endParaRPr lang="en-US" altLang="zh-CN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37FA152-6F6B-E44D-9398-44FA1402F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9974" y="3060020"/>
            <a:ext cx="5824025" cy="368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9653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buFont typeface="Wingdings" panose="05000000000000000000" charset="0"/>
              <a:buChar char=""/>
            </a:pPr>
            <a:r>
              <a:rPr lang="en-US" altLang="zh-CN" b="1">
                <a:solidFill>
                  <a:srgbClr val="0070C0"/>
                </a:solidFill>
              </a:rPr>
              <a:t>System Performance--#2  </a:t>
            </a:r>
            <a:r>
              <a:rPr lang="en-US" altLang="zh-CN"/>
              <a:t>    </a:t>
            </a:r>
          </a:p>
          <a:p>
            <a:pPr marL="0" indent="0">
              <a:buNone/>
            </a:pPr>
            <a:r>
              <a:rPr lang="zh-CN" altLang="en-US"/>
              <a:t>TUX</a:t>
            </a:r>
            <a:r>
              <a:rPr lang="zh-CN" altLang="en-US" baseline="30000"/>
              <a:t>2</a:t>
            </a:r>
            <a:r>
              <a:rPr lang="zh-CN" altLang="en-US"/>
              <a:t> vs. </a:t>
            </a:r>
            <a:r>
              <a:rPr lang="zh-CN" altLang="en-US" b="1"/>
              <a:t>machine learning systems：</a:t>
            </a:r>
            <a:r>
              <a:rPr lang="zh-CN" altLang="en-US" b="1">
                <a:sym typeface="+mn-ea"/>
              </a:rPr>
              <a:t>Petuum</a:t>
            </a:r>
          </a:p>
          <a:p>
            <a:pPr marL="0" indent="0">
              <a:buNone/>
            </a:pPr>
            <a:endParaRPr lang="zh-CN" altLang="en-US"/>
          </a:p>
          <a:p>
            <a:pPr marL="0" indent="0">
              <a:buNone/>
            </a:pP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Evaluation</a:t>
            </a:r>
            <a:endParaRPr lang="en-US" altLang="zh-CN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97AE60F-0B8C-B248-A586-75BD471481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670" b="49702"/>
          <a:stretch/>
        </p:blipFill>
        <p:spPr>
          <a:xfrm>
            <a:off x="0" y="2939142"/>
            <a:ext cx="4572000" cy="306251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C30ABDB-BB8E-874A-97D1-5603A08AC5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298" r="2804" b="-298"/>
          <a:stretch/>
        </p:blipFill>
        <p:spPr>
          <a:xfrm>
            <a:off x="4433094" y="2957284"/>
            <a:ext cx="4710906" cy="3044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5947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buFont typeface="Wingdings" panose="05000000000000000000" charset="0"/>
              <a:buChar char=""/>
            </a:pPr>
            <a:r>
              <a:rPr lang="en-US" altLang="zh-CN" b="1" dirty="0">
                <a:solidFill>
                  <a:srgbClr val="0070C0"/>
                </a:solidFill>
              </a:rPr>
              <a:t>System Performance--#3 </a:t>
            </a:r>
            <a:r>
              <a:rPr lang="en-US" altLang="zh-CN" dirty="0"/>
              <a:t>   </a:t>
            </a:r>
          </a:p>
          <a:p>
            <a:pPr marL="0" indent="0">
              <a:buNone/>
            </a:pPr>
            <a:r>
              <a:rPr lang="zh-CN" altLang="en-US" dirty="0"/>
              <a:t>TUX</a:t>
            </a:r>
            <a:r>
              <a:rPr lang="zh-CN" altLang="en-US" baseline="30000" dirty="0"/>
              <a:t>2</a:t>
            </a:r>
            <a:r>
              <a:rPr lang="zh-CN" altLang="en-US" dirty="0"/>
              <a:t> vs. </a:t>
            </a:r>
            <a:r>
              <a:rPr lang="zh-CN" altLang="en-US" b="1" dirty="0"/>
              <a:t>machine learning systems：</a:t>
            </a:r>
            <a:r>
              <a:rPr lang="zh-CN" altLang="en-US" b="1" dirty="0">
                <a:sym typeface="+mn-ea"/>
              </a:rPr>
              <a:t>Parameter Server (PS)</a:t>
            </a:r>
          </a:p>
          <a:p>
            <a:pPr marL="0" indent="0">
              <a:buNone/>
            </a:pP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Evaluation</a:t>
            </a:r>
            <a:endParaRPr lang="en-US" altLang="zh-CN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D854E81-9F4F-D04A-819B-6673C9CB25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311" b="50322"/>
          <a:stretch/>
        </p:blipFill>
        <p:spPr>
          <a:xfrm>
            <a:off x="134238" y="2699656"/>
            <a:ext cx="4437762" cy="302440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1EAA789-C083-224E-9506-EBE05B8D92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323" r="1592"/>
          <a:stretch/>
        </p:blipFill>
        <p:spPr>
          <a:xfrm>
            <a:off x="4656180" y="2699656"/>
            <a:ext cx="4353582" cy="302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8523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>
          <a:xfrm>
            <a:off x="346710" y="1547495"/>
            <a:ext cx="9191625" cy="4953000"/>
          </a:xfrm>
        </p:spPr>
        <p:txBody>
          <a:bodyPr/>
          <a:lstStyle/>
          <a:p>
            <a:r>
              <a:rPr lang="en-US" altLang="zh-CN" sz="2400" b="1" dirty="0"/>
              <a:t>I</a:t>
            </a:r>
            <a:r>
              <a:rPr lang="zh-CN" altLang="en-US" sz="2400" b="1" dirty="0"/>
              <a:t>terative </a:t>
            </a:r>
            <a:r>
              <a:rPr lang="en-US" altLang="zh-CN" sz="2400" b="1" dirty="0"/>
              <a:t>G</a:t>
            </a:r>
            <a:r>
              <a:rPr lang="zh-CN" altLang="en-US" sz="2400" b="1" dirty="0"/>
              <a:t>raph </a:t>
            </a:r>
            <a:r>
              <a:rPr lang="en-US" altLang="zh-CN" sz="2400" b="1" dirty="0"/>
              <a:t>C</a:t>
            </a:r>
            <a:r>
              <a:rPr lang="zh-CN" altLang="en-US" sz="2400" b="1" dirty="0"/>
              <a:t>omputation and </a:t>
            </a:r>
            <a:r>
              <a:rPr lang="en-US" altLang="zh-CN" sz="2400" b="1" dirty="0"/>
              <a:t>D</a:t>
            </a:r>
            <a:r>
              <a:rPr lang="zh-CN" altLang="en-US" sz="2400" b="1" dirty="0"/>
              <a:t>istributed </a:t>
            </a:r>
            <a:r>
              <a:rPr lang="en-US" altLang="zh-CN" sz="2400" b="1" dirty="0"/>
              <a:t>M</a:t>
            </a:r>
            <a:r>
              <a:rPr lang="zh-CN" altLang="en-US" sz="2400" b="1" dirty="0"/>
              <a:t>achine </a:t>
            </a:r>
            <a:r>
              <a:rPr lang="en-US" altLang="zh-CN" sz="2400" b="1" dirty="0"/>
              <a:t>L</a:t>
            </a:r>
            <a:r>
              <a:rPr lang="zh-CN" altLang="en-US" sz="2400" b="1" dirty="0"/>
              <a:t>earning </a:t>
            </a:r>
            <a:r>
              <a:rPr lang="en-US" altLang="zh-CN" sz="2400" b="1" dirty="0"/>
              <a:t>S</a:t>
            </a:r>
            <a:r>
              <a:rPr lang="zh-CN" altLang="en-US" sz="2400" b="1" dirty="0"/>
              <a:t>ystems</a:t>
            </a:r>
            <a:endParaRPr lang="zh-CN" altLang="en-US" dirty="0"/>
          </a:p>
          <a:p>
            <a:pPr lvl="1"/>
            <a:r>
              <a:rPr lang="zh-CN" altLang="en-US" dirty="0"/>
              <a:t>Pregel</a:t>
            </a:r>
            <a:r>
              <a:rPr lang="en-US" altLang="zh-CN" dirty="0"/>
              <a:t>: </a:t>
            </a:r>
            <a:r>
              <a:rPr lang="zh-CN" altLang="en-US" dirty="0"/>
              <a:t>vertex-program model</a:t>
            </a:r>
          </a:p>
          <a:p>
            <a:pPr lvl="1"/>
            <a:r>
              <a:rPr lang="zh-CN" altLang="en-US" dirty="0"/>
              <a:t>PowerGraph</a:t>
            </a:r>
            <a:r>
              <a:rPr lang="en-US" altLang="zh-CN" dirty="0"/>
              <a:t>: </a:t>
            </a:r>
            <a:r>
              <a:rPr lang="zh-CN" altLang="en-US" dirty="0"/>
              <a:t>vertex-cut model</a:t>
            </a:r>
          </a:p>
          <a:p>
            <a:pPr lvl="1"/>
            <a:r>
              <a:rPr lang="zh-CN" altLang="en-US" dirty="0"/>
              <a:t>PowerLyra</a:t>
            </a:r>
            <a:r>
              <a:rPr lang="en-US" altLang="zh-CN" dirty="0"/>
              <a:t>, </a:t>
            </a:r>
            <a:r>
              <a:rPr lang="zh-CN" altLang="en-US" dirty="0"/>
              <a:t>BiGraph</a:t>
            </a:r>
            <a:r>
              <a:rPr lang="en-US" altLang="zh-CN" dirty="0"/>
              <a:t>, </a:t>
            </a:r>
            <a:r>
              <a:rPr lang="en-US" altLang="zh-CN" dirty="0" err="1"/>
              <a:t>GraphChi</a:t>
            </a:r>
            <a:r>
              <a:rPr lang="en-US" altLang="zh-CN" dirty="0"/>
              <a:t>, Grappa, ...</a:t>
            </a:r>
          </a:p>
          <a:p>
            <a:r>
              <a:rPr lang="en-US" altLang="zh-CN" sz="2400" b="1" dirty="0"/>
              <a:t>P</a:t>
            </a:r>
            <a:r>
              <a:rPr lang="zh-CN" altLang="en-US" sz="2400" b="1" dirty="0"/>
              <a:t>arameter-server-based </a:t>
            </a:r>
            <a:r>
              <a:rPr lang="en-US" altLang="zh-CN" sz="2400" b="1" dirty="0"/>
              <a:t>D</a:t>
            </a:r>
            <a:r>
              <a:rPr lang="zh-CN" altLang="en-US" sz="2400" b="1" dirty="0"/>
              <a:t>istributed </a:t>
            </a:r>
            <a:r>
              <a:rPr lang="en-US" altLang="zh-CN" sz="2400" b="1" dirty="0"/>
              <a:t>M</a:t>
            </a:r>
            <a:r>
              <a:rPr lang="zh-CN" altLang="en-US" sz="2400" b="1" dirty="0"/>
              <a:t>achine </a:t>
            </a:r>
            <a:r>
              <a:rPr lang="en-US" altLang="zh-CN" sz="2400" b="1" dirty="0"/>
              <a:t>L</a:t>
            </a:r>
            <a:r>
              <a:rPr lang="zh-CN" altLang="en-US" sz="2400" b="1" dirty="0"/>
              <a:t>earning</a:t>
            </a:r>
          </a:p>
          <a:p>
            <a:pPr lvl="1"/>
            <a:r>
              <a:rPr dirty="0" err="1"/>
              <a:t>Petuum</a:t>
            </a:r>
            <a:r>
              <a:rPr dirty="0"/>
              <a:t> and its subsequent work on STRADS</a:t>
            </a:r>
          </a:p>
          <a:p>
            <a:pPr lvl="1"/>
            <a:r>
              <a:rPr dirty="0"/>
              <a:t>Parameter Server </a:t>
            </a:r>
            <a:r>
              <a:rPr lang="en-US" dirty="0"/>
              <a:t>and its optimized layout in </a:t>
            </a:r>
            <a:r>
              <a:rPr lang="en-US" dirty="0" err="1"/>
              <a:t>BlockPG</a:t>
            </a:r>
            <a:endParaRPr lang="en-US" dirty="0"/>
          </a:p>
          <a:p>
            <a:r>
              <a:rPr lang="en-US" altLang="zh-CN" sz="2400" b="1" dirty="0"/>
              <a:t>Ge</a:t>
            </a:r>
            <a:r>
              <a:rPr lang="zh-CN" altLang="en-US" sz="2400" b="1" dirty="0"/>
              <a:t>neral </a:t>
            </a:r>
            <a:r>
              <a:rPr lang="en-US" altLang="zh-CN" sz="2400" b="1" dirty="0"/>
              <a:t>D</a:t>
            </a:r>
            <a:r>
              <a:rPr lang="zh-CN" altLang="en-US" sz="2400" b="1" dirty="0"/>
              <a:t>istributed </a:t>
            </a:r>
            <a:r>
              <a:rPr lang="en-US" altLang="zh-CN" sz="2400" b="1" dirty="0"/>
              <a:t>B</a:t>
            </a:r>
            <a:r>
              <a:rPr lang="zh-CN" altLang="en-US" sz="2400" b="1" dirty="0"/>
              <a:t>ig-data </a:t>
            </a:r>
            <a:r>
              <a:rPr lang="en-US" altLang="zh-CN" sz="2400" b="1" dirty="0"/>
              <a:t>C</a:t>
            </a:r>
            <a:r>
              <a:rPr lang="zh-CN" altLang="en-US" sz="2400" b="1" dirty="0"/>
              <a:t>omputing </a:t>
            </a:r>
            <a:r>
              <a:rPr lang="en-US" altLang="zh-CN" sz="2400" b="1" dirty="0"/>
              <a:t>P</a:t>
            </a:r>
            <a:r>
              <a:rPr lang="zh-CN" altLang="en-US" sz="2400" b="1" dirty="0"/>
              <a:t>latforms</a:t>
            </a:r>
          </a:p>
          <a:p>
            <a:pPr lvl="1"/>
            <a:r>
              <a:rPr lang="zh-CN" altLang="en-US" dirty="0"/>
              <a:t>Mahout on Hadoop and MLI on Spark</a:t>
            </a:r>
            <a:r>
              <a:rPr lang="en-US" altLang="zh-CN" dirty="0"/>
              <a:t>: ML on MapReduce-type frameworks</a:t>
            </a:r>
          </a:p>
          <a:p>
            <a:pPr lvl="1"/>
            <a:r>
              <a:rPr lang="en-US" altLang="zh-CN" dirty="0"/>
              <a:t>Piccolo, </a:t>
            </a:r>
            <a:r>
              <a:rPr lang="en-US" altLang="zh-CN" dirty="0" err="1"/>
              <a:t>GraphX</a:t>
            </a:r>
            <a:r>
              <a:rPr lang="en-US" altLang="zh-CN" dirty="0"/>
              <a:t>, GAS, ...</a:t>
            </a:r>
          </a:p>
          <a:p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Related Work</a:t>
            </a:r>
          </a:p>
        </p:txBody>
      </p:sp>
    </p:spTree>
    <p:extLst>
      <p:ext uri="{BB962C8B-B14F-4D97-AF65-F5344CB8AC3E}">
        <p14:creationId xmlns:p14="http://schemas.microsoft.com/office/powerpoint/2010/main" val="23834598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buFont typeface="Wingdings" panose="05000000000000000000" charset="0"/>
              <a:buChar char=""/>
            </a:pPr>
            <a:r>
              <a:rPr lang="zh-CN" altLang="en-US" sz="2400" dirty="0">
                <a:solidFill>
                  <a:srgbClr val="0070C0"/>
                </a:solidFill>
              </a:rPr>
              <a:t>TUX2</a:t>
            </a:r>
            <a:r>
              <a:rPr lang="en-US" altLang="zh-CN" sz="2400" dirty="0">
                <a:solidFill>
                  <a:srgbClr val="0070C0"/>
                </a:solidFill>
              </a:rPr>
              <a:t>: </a:t>
            </a:r>
            <a:r>
              <a:rPr lang="zh-CN" altLang="en-US" sz="2400" dirty="0">
                <a:solidFill>
                  <a:srgbClr val="0070C0"/>
                </a:solidFill>
              </a:rPr>
              <a:t>advocate the convergence of graph computation and distributed machine learning</a:t>
            </a:r>
            <a:endParaRPr lang="zh-CN" altLang="en-US" sz="2400" dirty="0"/>
          </a:p>
          <a:p>
            <a:pPr>
              <a:lnSpc>
                <a:spcPct val="150000"/>
              </a:lnSpc>
            </a:pPr>
            <a:r>
              <a:rPr lang="en-US" altLang="zh-CN" dirty="0"/>
              <a:t>I</a:t>
            </a:r>
            <a:r>
              <a:rPr lang="zh-CN" altLang="en-US" dirty="0"/>
              <a:t>ntroduc</a:t>
            </a:r>
            <a:r>
              <a:rPr lang="en-US" altLang="zh-CN" dirty="0"/>
              <a:t>e</a:t>
            </a:r>
            <a:r>
              <a:rPr lang="zh-CN" altLang="en-US" dirty="0"/>
              <a:t> important machine learning concepts to graph computation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D</a:t>
            </a:r>
            <a:r>
              <a:rPr lang="zh-CN" altLang="en-US" dirty="0"/>
              <a:t>efin</a:t>
            </a:r>
            <a:r>
              <a:rPr lang="en-US" altLang="zh-CN" dirty="0"/>
              <a:t>e</a:t>
            </a:r>
            <a:r>
              <a:rPr lang="zh-CN" altLang="en-US" dirty="0"/>
              <a:t> a new, flexible graph model to express machine learning algorithms efficiently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D</a:t>
            </a:r>
            <a:r>
              <a:rPr lang="zh-CN" altLang="en-US" dirty="0"/>
              <a:t>emonstrat</a:t>
            </a:r>
            <a:r>
              <a:rPr lang="en-US" altLang="zh-CN" dirty="0"/>
              <a:t>e</a:t>
            </a:r>
            <a:r>
              <a:rPr lang="zh-CN" altLang="en-US" dirty="0"/>
              <a:t> the benefits through extensive evaluation on representative machine learning algorithms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474582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B0AC5B41-CBFE-3740-A1D1-2564BBC4A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Q&amp;A</a:t>
            </a:r>
            <a:r>
              <a:rPr kumimoji="1" lang="zh-CN" altLang="en-US" dirty="0"/>
              <a:t> </a:t>
            </a: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C1625774-E4FF-DC4A-9A49-D5F61EE266E0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2280871" y="1858108"/>
            <a:ext cx="4582258" cy="458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5893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Demo:</a:t>
            </a:r>
            <a:r>
              <a:rPr lang="zh-CN" altLang="en-US" dirty="0"/>
              <a:t> </a:t>
            </a:r>
            <a:r>
              <a:rPr lang="en-US" altLang="zh-CN" dirty="0"/>
              <a:t>Matrix</a:t>
            </a:r>
            <a:r>
              <a:rPr lang="zh-CN" altLang="en-US" dirty="0"/>
              <a:t> </a:t>
            </a:r>
            <a:r>
              <a:rPr lang="en" altLang="zh-CN" dirty="0"/>
              <a:t>Factorization</a:t>
            </a:r>
            <a:r>
              <a:rPr lang="zh-CN" altLang="en-US" dirty="0"/>
              <a:t> </a:t>
            </a:r>
            <a:r>
              <a:rPr lang="en-US" altLang="zh-CN" dirty="0" err="1"/>
              <a:t>PowerGraph</a:t>
            </a:r>
            <a:r>
              <a:rPr lang="zh-CN" altLang="en-US" dirty="0"/>
              <a:t> </a:t>
            </a:r>
            <a:r>
              <a:rPr lang="en-US" altLang="zh-CN" dirty="0"/>
              <a:t>&amp;</a:t>
            </a:r>
            <a:r>
              <a:rPr lang="zh-CN" altLang="en-US" dirty="0"/>
              <a:t> </a:t>
            </a:r>
            <a:r>
              <a:rPr lang="en-US" altLang="zh-CN" dirty="0"/>
              <a:t>TuX</a:t>
            </a:r>
            <a:r>
              <a:rPr lang="en-US" altLang="zh-CN" baseline="30000" dirty="0"/>
              <a:t>2</a:t>
            </a:r>
            <a:endParaRPr lang="zh-CN" altLang="en-US" sz="2400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D784B2B-94BB-7E42-B4C6-1E5F51338C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C9050DD2-FF6B-B648-8F08-872361D95B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2021/5/10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301547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4E132AA-7B28-2641-AB26-9F37004CC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Matrix</a:t>
            </a:r>
            <a:r>
              <a:rPr kumimoji="1" lang="zh-CN" altLang="en-US" dirty="0"/>
              <a:t> </a:t>
            </a:r>
            <a:r>
              <a:rPr kumimoji="1" lang="en-US" altLang="zh-CN" dirty="0"/>
              <a:t>Factorization</a:t>
            </a:r>
            <a:endParaRPr kumimoji="1" lang="zh-CN" altLang="en-US" dirty="0"/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8E4E7AFF-2FA6-2E47-9BA8-BE77D16C2E72}"/>
              </a:ext>
            </a:extLst>
          </p:cNvPr>
          <p:cNvGraphicFramePr>
            <a:graphicFrameLocks noGrp="1"/>
          </p:cNvGraphicFramePr>
          <p:nvPr/>
        </p:nvGraphicFramePr>
        <p:xfrm>
          <a:off x="909062" y="1766740"/>
          <a:ext cx="3437895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7579">
                  <a:extLst>
                    <a:ext uri="{9D8B030D-6E8A-4147-A177-3AD203B41FA5}">
                      <a16:colId xmlns:a16="http://schemas.microsoft.com/office/drawing/2014/main" val="311422507"/>
                    </a:ext>
                  </a:extLst>
                </a:gridCol>
                <a:gridCol w="687579">
                  <a:extLst>
                    <a:ext uri="{9D8B030D-6E8A-4147-A177-3AD203B41FA5}">
                      <a16:colId xmlns:a16="http://schemas.microsoft.com/office/drawing/2014/main" val="1390226737"/>
                    </a:ext>
                  </a:extLst>
                </a:gridCol>
                <a:gridCol w="687579">
                  <a:extLst>
                    <a:ext uri="{9D8B030D-6E8A-4147-A177-3AD203B41FA5}">
                      <a16:colId xmlns:a16="http://schemas.microsoft.com/office/drawing/2014/main" val="38093752"/>
                    </a:ext>
                  </a:extLst>
                </a:gridCol>
                <a:gridCol w="687579">
                  <a:extLst>
                    <a:ext uri="{9D8B030D-6E8A-4147-A177-3AD203B41FA5}">
                      <a16:colId xmlns:a16="http://schemas.microsoft.com/office/drawing/2014/main" val="3190906270"/>
                    </a:ext>
                  </a:extLst>
                </a:gridCol>
                <a:gridCol w="687579">
                  <a:extLst>
                    <a:ext uri="{9D8B030D-6E8A-4147-A177-3AD203B41FA5}">
                      <a16:colId xmlns:a16="http://schemas.microsoft.com/office/drawing/2014/main" val="2350375016"/>
                    </a:ext>
                  </a:extLst>
                </a:gridCol>
              </a:tblGrid>
              <a:tr h="361527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D1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D2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D3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D4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849807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-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745122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-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-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371861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-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946086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-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-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4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886822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-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4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580025"/>
                  </a:ext>
                </a:extLst>
              </a:tr>
            </a:tbl>
          </a:graphicData>
        </a:graphic>
      </p:graphicFrame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742F80EB-386C-B449-9982-D7057F42890A}"/>
              </a:ext>
            </a:extLst>
          </p:cNvPr>
          <p:cNvGraphicFramePr>
            <a:graphicFrameLocks noGrp="1"/>
          </p:cNvGraphicFramePr>
          <p:nvPr/>
        </p:nvGraphicFramePr>
        <p:xfrm>
          <a:off x="1252852" y="4176440"/>
          <a:ext cx="2750316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7579">
                  <a:extLst>
                    <a:ext uri="{9D8B030D-6E8A-4147-A177-3AD203B41FA5}">
                      <a16:colId xmlns:a16="http://schemas.microsoft.com/office/drawing/2014/main" val="311422507"/>
                    </a:ext>
                  </a:extLst>
                </a:gridCol>
                <a:gridCol w="687579">
                  <a:extLst>
                    <a:ext uri="{9D8B030D-6E8A-4147-A177-3AD203B41FA5}">
                      <a16:colId xmlns:a16="http://schemas.microsoft.com/office/drawing/2014/main" val="1390226737"/>
                    </a:ext>
                  </a:extLst>
                </a:gridCol>
                <a:gridCol w="687579">
                  <a:extLst>
                    <a:ext uri="{9D8B030D-6E8A-4147-A177-3AD203B41FA5}">
                      <a16:colId xmlns:a16="http://schemas.microsoft.com/office/drawing/2014/main" val="38093752"/>
                    </a:ext>
                  </a:extLst>
                </a:gridCol>
                <a:gridCol w="687579">
                  <a:extLst>
                    <a:ext uri="{9D8B030D-6E8A-4147-A177-3AD203B41FA5}">
                      <a16:colId xmlns:a16="http://schemas.microsoft.com/office/drawing/2014/main" val="319090627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K1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K2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K3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849807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745122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371861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946086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886822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580025"/>
                  </a:ext>
                </a:extLst>
              </a:tr>
            </a:tbl>
          </a:graphicData>
        </a:graphic>
      </p:graphicFrame>
      <p:graphicFrame>
        <p:nvGraphicFramePr>
          <p:cNvPr id="7" name="表格 4">
            <a:extLst>
              <a:ext uri="{FF2B5EF4-FFF2-40B4-BE49-F238E27FC236}">
                <a16:creationId xmlns:a16="http://schemas.microsoft.com/office/drawing/2014/main" id="{C731019A-8FC4-304C-B4A4-1C8AC52FFF8C}"/>
              </a:ext>
            </a:extLst>
          </p:cNvPr>
          <p:cNvGraphicFramePr>
            <a:graphicFrameLocks noGrp="1"/>
          </p:cNvGraphicFramePr>
          <p:nvPr/>
        </p:nvGraphicFramePr>
        <p:xfrm>
          <a:off x="4803773" y="4534240"/>
          <a:ext cx="3437895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7579">
                  <a:extLst>
                    <a:ext uri="{9D8B030D-6E8A-4147-A177-3AD203B41FA5}">
                      <a16:colId xmlns:a16="http://schemas.microsoft.com/office/drawing/2014/main" val="311422507"/>
                    </a:ext>
                  </a:extLst>
                </a:gridCol>
                <a:gridCol w="687579">
                  <a:extLst>
                    <a:ext uri="{9D8B030D-6E8A-4147-A177-3AD203B41FA5}">
                      <a16:colId xmlns:a16="http://schemas.microsoft.com/office/drawing/2014/main" val="1390226737"/>
                    </a:ext>
                  </a:extLst>
                </a:gridCol>
                <a:gridCol w="687579">
                  <a:extLst>
                    <a:ext uri="{9D8B030D-6E8A-4147-A177-3AD203B41FA5}">
                      <a16:colId xmlns:a16="http://schemas.microsoft.com/office/drawing/2014/main" val="38093752"/>
                    </a:ext>
                  </a:extLst>
                </a:gridCol>
                <a:gridCol w="687579">
                  <a:extLst>
                    <a:ext uri="{9D8B030D-6E8A-4147-A177-3AD203B41FA5}">
                      <a16:colId xmlns:a16="http://schemas.microsoft.com/office/drawing/2014/main" val="3190906270"/>
                    </a:ext>
                  </a:extLst>
                </a:gridCol>
                <a:gridCol w="687579">
                  <a:extLst>
                    <a:ext uri="{9D8B030D-6E8A-4147-A177-3AD203B41FA5}">
                      <a16:colId xmlns:a16="http://schemas.microsoft.com/office/drawing/2014/main" val="23503750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D1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D2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D3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D4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849807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K1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745122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K2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371861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K3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946086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7051A389-5CDA-484E-A260-5DBC35BCFCC0}"/>
              </a:ext>
            </a:extLst>
          </p:cNvPr>
          <p:cNvSpPr txBox="1"/>
          <p:nvPr/>
        </p:nvSpPr>
        <p:spPr>
          <a:xfrm>
            <a:off x="4234193" y="508905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×</a:t>
            </a:r>
            <a:endParaRPr kumimoji="1"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A029AE9-7332-264E-90BE-7F29DB3569C8}"/>
              </a:ext>
            </a:extLst>
          </p:cNvPr>
          <p:cNvSpPr/>
          <p:nvPr/>
        </p:nvSpPr>
        <p:spPr>
          <a:xfrm>
            <a:off x="4572000" y="1980683"/>
            <a:ext cx="43107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R</a:t>
            </a:r>
            <a:r>
              <a:rPr lang="en-US" altLang="zh-CN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(</a:t>
            </a:r>
            <a:r>
              <a:rPr lang="en" altLang="zh-CN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n</a:t>
            </a:r>
            <a:r>
              <a:rPr lang="en-US" altLang="zh-CN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,</a:t>
            </a:r>
            <a:r>
              <a:rPr lang="zh-CN" altLang="en-US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 </a:t>
            </a:r>
            <a:r>
              <a:rPr lang="en" altLang="zh-CN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m</a:t>
            </a:r>
            <a:r>
              <a:rPr lang="en-US" altLang="zh-CN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)</a:t>
            </a:r>
            <a:r>
              <a:rPr lang="zh-CN" altLang="en-US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 </a:t>
            </a:r>
            <a:r>
              <a:rPr lang="zh-CN" altLang="en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≈ </a:t>
            </a:r>
            <a:r>
              <a:rPr lang="en" altLang="zh-CN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P(n</a:t>
            </a:r>
            <a:r>
              <a:rPr lang="en-US" altLang="zh-CN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,</a:t>
            </a:r>
            <a:r>
              <a:rPr lang="zh-CN" altLang="en-US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 </a:t>
            </a:r>
            <a:r>
              <a:rPr lang="en" altLang="zh-CN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K)</a:t>
            </a:r>
            <a:r>
              <a:rPr lang="zh-CN" altLang="en-US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×</a:t>
            </a:r>
            <a:r>
              <a:rPr lang="zh-CN" altLang="en-US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 </a:t>
            </a:r>
            <a:r>
              <a:rPr lang="en" altLang="zh-CN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Q(K</a:t>
            </a:r>
            <a:r>
              <a:rPr lang="en-US" altLang="zh-CN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,</a:t>
            </a:r>
            <a:r>
              <a:rPr lang="zh-CN" altLang="en-US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 </a:t>
            </a:r>
            <a:r>
              <a:rPr lang="en" altLang="zh-CN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m)</a:t>
            </a:r>
            <a:endParaRPr lang="zh-CN" altLang="en-US" sz="2800" b="1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C021928-27CA-AE49-9F2D-D85B0328DBC5}"/>
              </a:ext>
            </a:extLst>
          </p:cNvPr>
          <p:cNvSpPr txBox="1"/>
          <p:nvPr/>
        </p:nvSpPr>
        <p:spPr>
          <a:xfrm>
            <a:off x="4572000" y="2743469"/>
            <a:ext cx="18229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/>
              <a:t>User:</a:t>
            </a:r>
            <a:r>
              <a:rPr kumimoji="1" lang="zh-CN" altLang="en-US" sz="2400" b="1" dirty="0"/>
              <a:t> </a:t>
            </a:r>
            <a:r>
              <a:rPr kumimoji="1" lang="en-US" altLang="zh-CN" sz="2400" b="1" dirty="0"/>
              <a:t>n=5</a:t>
            </a:r>
          </a:p>
          <a:p>
            <a:r>
              <a:rPr kumimoji="1" lang="en-US" altLang="zh-CN" sz="2400" b="1" dirty="0"/>
              <a:t>Item:</a:t>
            </a:r>
            <a:r>
              <a:rPr kumimoji="1" lang="zh-CN" altLang="en-US" sz="2400" b="1" dirty="0"/>
              <a:t> </a:t>
            </a:r>
            <a:r>
              <a:rPr kumimoji="1" lang="en-US" altLang="zh-CN" sz="2400" b="1" dirty="0"/>
              <a:t>m=4</a:t>
            </a:r>
          </a:p>
          <a:p>
            <a:r>
              <a:rPr kumimoji="1" lang="en-US" altLang="zh-CN" sz="2400" b="1" dirty="0"/>
              <a:t>Feature:</a:t>
            </a:r>
            <a:r>
              <a:rPr kumimoji="1" lang="zh-CN" altLang="en-US" sz="2400" b="1" dirty="0"/>
              <a:t> </a:t>
            </a:r>
            <a:r>
              <a:rPr kumimoji="1" lang="en-US" altLang="zh-CN" sz="2400" b="1" dirty="0"/>
              <a:t>K=3</a:t>
            </a:r>
            <a:endParaRPr kumimoji="1" lang="zh-CN" altLang="en-US" sz="2400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D8A5DF4-3AC7-C249-8F5F-4EFD1BD1F877}"/>
              </a:ext>
            </a:extLst>
          </p:cNvPr>
          <p:cNvSpPr txBox="1"/>
          <p:nvPr/>
        </p:nvSpPr>
        <p:spPr>
          <a:xfrm>
            <a:off x="385210" y="2571632"/>
            <a:ext cx="822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/>
              <a:t>R’</a:t>
            </a:r>
            <a:endParaRPr kumimoji="1" lang="zh-CN" altLang="en-US" sz="3200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60E5914-8807-CF4D-BBD7-E2761C900B93}"/>
              </a:ext>
            </a:extLst>
          </p:cNvPr>
          <p:cNvSpPr txBox="1"/>
          <p:nvPr/>
        </p:nvSpPr>
        <p:spPr>
          <a:xfrm>
            <a:off x="2424267" y="6273225"/>
            <a:ext cx="4074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/>
              <a:t>P</a:t>
            </a:r>
            <a:endParaRPr kumimoji="1" lang="zh-CN" altLang="en-US" sz="3200" b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7D3D14D-533A-0A4F-B0DC-1183B11797EC}"/>
              </a:ext>
            </a:extLst>
          </p:cNvPr>
          <p:cNvSpPr txBox="1"/>
          <p:nvPr/>
        </p:nvSpPr>
        <p:spPr>
          <a:xfrm>
            <a:off x="6522720" y="5997280"/>
            <a:ext cx="417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b="1" dirty="0"/>
              <a:t>Q</a:t>
            </a:r>
            <a:endParaRPr kumimoji="1" lang="zh-CN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8207394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4E132AA-7B28-2641-AB26-9F37004CC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Matrix</a:t>
            </a:r>
            <a:r>
              <a:rPr kumimoji="1" lang="zh-CN" altLang="en-US" dirty="0"/>
              <a:t> </a:t>
            </a:r>
            <a:r>
              <a:rPr kumimoji="1" lang="en-US" altLang="zh-CN" dirty="0"/>
              <a:t>Factorization</a:t>
            </a:r>
            <a:endParaRPr kumimoji="1" lang="zh-CN" altLang="en-US" dirty="0"/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8E4E7AFF-2FA6-2E47-9BA8-BE77D16C2E72}"/>
              </a:ext>
            </a:extLst>
          </p:cNvPr>
          <p:cNvGraphicFramePr>
            <a:graphicFrameLocks noGrp="1"/>
          </p:cNvGraphicFramePr>
          <p:nvPr/>
        </p:nvGraphicFramePr>
        <p:xfrm>
          <a:off x="909062" y="1766740"/>
          <a:ext cx="3437895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7579">
                  <a:extLst>
                    <a:ext uri="{9D8B030D-6E8A-4147-A177-3AD203B41FA5}">
                      <a16:colId xmlns:a16="http://schemas.microsoft.com/office/drawing/2014/main" val="311422507"/>
                    </a:ext>
                  </a:extLst>
                </a:gridCol>
                <a:gridCol w="687579">
                  <a:extLst>
                    <a:ext uri="{9D8B030D-6E8A-4147-A177-3AD203B41FA5}">
                      <a16:colId xmlns:a16="http://schemas.microsoft.com/office/drawing/2014/main" val="1390226737"/>
                    </a:ext>
                  </a:extLst>
                </a:gridCol>
                <a:gridCol w="687579">
                  <a:extLst>
                    <a:ext uri="{9D8B030D-6E8A-4147-A177-3AD203B41FA5}">
                      <a16:colId xmlns:a16="http://schemas.microsoft.com/office/drawing/2014/main" val="38093752"/>
                    </a:ext>
                  </a:extLst>
                </a:gridCol>
                <a:gridCol w="687579">
                  <a:extLst>
                    <a:ext uri="{9D8B030D-6E8A-4147-A177-3AD203B41FA5}">
                      <a16:colId xmlns:a16="http://schemas.microsoft.com/office/drawing/2014/main" val="3190906270"/>
                    </a:ext>
                  </a:extLst>
                </a:gridCol>
                <a:gridCol w="687579">
                  <a:extLst>
                    <a:ext uri="{9D8B030D-6E8A-4147-A177-3AD203B41FA5}">
                      <a16:colId xmlns:a16="http://schemas.microsoft.com/office/drawing/2014/main" val="2350375016"/>
                    </a:ext>
                  </a:extLst>
                </a:gridCol>
              </a:tblGrid>
              <a:tr h="361527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D1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D2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D3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D4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849807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-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745122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-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-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371861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-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946086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-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-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4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886822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-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4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580025"/>
                  </a:ext>
                </a:extLst>
              </a:tr>
            </a:tbl>
          </a:graphicData>
        </a:graphic>
      </p:graphicFrame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742F80EB-386C-B449-9982-D7057F42890A}"/>
              </a:ext>
            </a:extLst>
          </p:cNvPr>
          <p:cNvGraphicFramePr>
            <a:graphicFrameLocks noGrp="1"/>
          </p:cNvGraphicFramePr>
          <p:nvPr/>
        </p:nvGraphicFramePr>
        <p:xfrm>
          <a:off x="1252852" y="4176440"/>
          <a:ext cx="2750316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7579">
                  <a:extLst>
                    <a:ext uri="{9D8B030D-6E8A-4147-A177-3AD203B41FA5}">
                      <a16:colId xmlns:a16="http://schemas.microsoft.com/office/drawing/2014/main" val="311422507"/>
                    </a:ext>
                  </a:extLst>
                </a:gridCol>
                <a:gridCol w="687579">
                  <a:extLst>
                    <a:ext uri="{9D8B030D-6E8A-4147-A177-3AD203B41FA5}">
                      <a16:colId xmlns:a16="http://schemas.microsoft.com/office/drawing/2014/main" val="1390226737"/>
                    </a:ext>
                  </a:extLst>
                </a:gridCol>
                <a:gridCol w="687579">
                  <a:extLst>
                    <a:ext uri="{9D8B030D-6E8A-4147-A177-3AD203B41FA5}">
                      <a16:colId xmlns:a16="http://schemas.microsoft.com/office/drawing/2014/main" val="38093752"/>
                    </a:ext>
                  </a:extLst>
                </a:gridCol>
                <a:gridCol w="687579">
                  <a:extLst>
                    <a:ext uri="{9D8B030D-6E8A-4147-A177-3AD203B41FA5}">
                      <a16:colId xmlns:a16="http://schemas.microsoft.com/office/drawing/2014/main" val="319090627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K1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K2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K3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849807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745122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371861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946086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886822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580025"/>
                  </a:ext>
                </a:extLst>
              </a:tr>
            </a:tbl>
          </a:graphicData>
        </a:graphic>
      </p:graphicFrame>
      <p:graphicFrame>
        <p:nvGraphicFramePr>
          <p:cNvPr id="7" name="表格 4">
            <a:extLst>
              <a:ext uri="{FF2B5EF4-FFF2-40B4-BE49-F238E27FC236}">
                <a16:creationId xmlns:a16="http://schemas.microsoft.com/office/drawing/2014/main" id="{C731019A-8FC4-304C-B4A4-1C8AC52FFF8C}"/>
              </a:ext>
            </a:extLst>
          </p:cNvPr>
          <p:cNvGraphicFramePr>
            <a:graphicFrameLocks noGrp="1"/>
          </p:cNvGraphicFramePr>
          <p:nvPr/>
        </p:nvGraphicFramePr>
        <p:xfrm>
          <a:off x="4803773" y="4534240"/>
          <a:ext cx="3437895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7579">
                  <a:extLst>
                    <a:ext uri="{9D8B030D-6E8A-4147-A177-3AD203B41FA5}">
                      <a16:colId xmlns:a16="http://schemas.microsoft.com/office/drawing/2014/main" val="311422507"/>
                    </a:ext>
                  </a:extLst>
                </a:gridCol>
                <a:gridCol w="687579">
                  <a:extLst>
                    <a:ext uri="{9D8B030D-6E8A-4147-A177-3AD203B41FA5}">
                      <a16:colId xmlns:a16="http://schemas.microsoft.com/office/drawing/2014/main" val="1390226737"/>
                    </a:ext>
                  </a:extLst>
                </a:gridCol>
                <a:gridCol w="687579">
                  <a:extLst>
                    <a:ext uri="{9D8B030D-6E8A-4147-A177-3AD203B41FA5}">
                      <a16:colId xmlns:a16="http://schemas.microsoft.com/office/drawing/2014/main" val="38093752"/>
                    </a:ext>
                  </a:extLst>
                </a:gridCol>
                <a:gridCol w="687579">
                  <a:extLst>
                    <a:ext uri="{9D8B030D-6E8A-4147-A177-3AD203B41FA5}">
                      <a16:colId xmlns:a16="http://schemas.microsoft.com/office/drawing/2014/main" val="3190906270"/>
                    </a:ext>
                  </a:extLst>
                </a:gridCol>
                <a:gridCol w="687579">
                  <a:extLst>
                    <a:ext uri="{9D8B030D-6E8A-4147-A177-3AD203B41FA5}">
                      <a16:colId xmlns:a16="http://schemas.microsoft.com/office/drawing/2014/main" val="23503750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D1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D2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D3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D4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849807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K1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745122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K2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371861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K3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946086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7051A389-5CDA-484E-A260-5DBC35BCFCC0}"/>
              </a:ext>
            </a:extLst>
          </p:cNvPr>
          <p:cNvSpPr txBox="1"/>
          <p:nvPr/>
        </p:nvSpPr>
        <p:spPr>
          <a:xfrm>
            <a:off x="4234193" y="508905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×</a:t>
            </a:r>
            <a:endParaRPr kumimoji="1" lang="zh-CN" altLang="en-US" dirty="0"/>
          </a:p>
        </p:txBody>
      </p:sp>
      <p:sp>
        <p:nvSpPr>
          <p:cNvPr id="2" name="圆角矩形 1">
            <a:extLst>
              <a:ext uri="{FF2B5EF4-FFF2-40B4-BE49-F238E27FC236}">
                <a16:creationId xmlns:a16="http://schemas.microsoft.com/office/drawing/2014/main" id="{921312C5-5B1F-D54D-81D7-B2A983875FAF}"/>
              </a:ext>
            </a:extLst>
          </p:cNvPr>
          <p:cNvSpPr/>
          <p:nvPr/>
        </p:nvSpPr>
        <p:spPr>
          <a:xfrm>
            <a:off x="2021968" y="4564720"/>
            <a:ext cx="1905000" cy="327320"/>
          </a:xfrm>
          <a:prstGeom prst="roundRect">
            <a:avLst/>
          </a:prstGeom>
          <a:solidFill>
            <a:schemeClr val="accent3">
              <a:lumMod val="60000"/>
              <a:lumOff val="40000"/>
              <a:alpha val="7100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V11</a:t>
            </a:r>
            <a:endParaRPr kumimoji="1" lang="zh-CN" altLang="en-US" dirty="0"/>
          </a:p>
        </p:txBody>
      </p:sp>
      <p:sp>
        <p:nvSpPr>
          <p:cNvPr id="11" name="圆角矩形 10">
            <a:extLst>
              <a:ext uri="{FF2B5EF4-FFF2-40B4-BE49-F238E27FC236}">
                <a16:creationId xmlns:a16="http://schemas.microsoft.com/office/drawing/2014/main" id="{A0A85593-EA1E-2445-9DA1-0480F7AC84A0}"/>
              </a:ext>
            </a:extLst>
          </p:cNvPr>
          <p:cNvSpPr/>
          <p:nvPr/>
        </p:nvSpPr>
        <p:spPr>
          <a:xfrm>
            <a:off x="5509260" y="4892040"/>
            <a:ext cx="662940" cy="1105240"/>
          </a:xfrm>
          <a:prstGeom prst="roundRect">
            <a:avLst/>
          </a:prstGeom>
          <a:solidFill>
            <a:schemeClr val="accent6">
              <a:lumMod val="60000"/>
              <a:lumOff val="40000"/>
              <a:alpha val="7100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V21</a:t>
            </a:r>
            <a:endParaRPr kumimoji="1" lang="zh-CN" altLang="en-US" dirty="0"/>
          </a:p>
        </p:txBody>
      </p:sp>
      <p:sp>
        <p:nvSpPr>
          <p:cNvPr id="12" name="圆角矩形 11">
            <a:extLst>
              <a:ext uri="{FF2B5EF4-FFF2-40B4-BE49-F238E27FC236}">
                <a16:creationId xmlns:a16="http://schemas.microsoft.com/office/drawing/2014/main" id="{03DFA29F-B2AE-A340-8C7B-CCFD21970783}"/>
              </a:ext>
            </a:extLst>
          </p:cNvPr>
          <p:cNvSpPr/>
          <p:nvPr/>
        </p:nvSpPr>
        <p:spPr>
          <a:xfrm>
            <a:off x="2023746" y="4927788"/>
            <a:ext cx="1905000" cy="327320"/>
          </a:xfrm>
          <a:prstGeom prst="roundRect">
            <a:avLst/>
          </a:prstGeom>
          <a:solidFill>
            <a:schemeClr val="accent3">
              <a:lumMod val="60000"/>
              <a:lumOff val="40000"/>
              <a:alpha val="7100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V12</a:t>
            </a:r>
            <a:endParaRPr kumimoji="1" lang="zh-CN" altLang="en-US" dirty="0"/>
          </a:p>
        </p:txBody>
      </p:sp>
      <p:sp>
        <p:nvSpPr>
          <p:cNvPr id="13" name="圆角矩形 12">
            <a:extLst>
              <a:ext uri="{FF2B5EF4-FFF2-40B4-BE49-F238E27FC236}">
                <a16:creationId xmlns:a16="http://schemas.microsoft.com/office/drawing/2014/main" id="{CF1F237B-200B-2C4E-8B2E-BDFE06E1B4A0}"/>
              </a:ext>
            </a:extLst>
          </p:cNvPr>
          <p:cNvSpPr/>
          <p:nvPr/>
        </p:nvSpPr>
        <p:spPr>
          <a:xfrm>
            <a:off x="2021968" y="5643388"/>
            <a:ext cx="1905000" cy="327320"/>
          </a:xfrm>
          <a:prstGeom prst="roundRect">
            <a:avLst/>
          </a:prstGeom>
          <a:solidFill>
            <a:schemeClr val="accent3">
              <a:lumMod val="60000"/>
              <a:lumOff val="40000"/>
              <a:alpha val="7100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V14</a:t>
            </a:r>
            <a:endParaRPr kumimoji="1" lang="zh-CN" altLang="en-US" dirty="0"/>
          </a:p>
        </p:txBody>
      </p:sp>
      <p:sp>
        <p:nvSpPr>
          <p:cNvPr id="14" name="圆角矩形 13">
            <a:extLst>
              <a:ext uri="{FF2B5EF4-FFF2-40B4-BE49-F238E27FC236}">
                <a16:creationId xmlns:a16="http://schemas.microsoft.com/office/drawing/2014/main" id="{B14FF172-68E7-5446-8189-637E7DB4AEA7}"/>
              </a:ext>
            </a:extLst>
          </p:cNvPr>
          <p:cNvSpPr/>
          <p:nvPr/>
        </p:nvSpPr>
        <p:spPr>
          <a:xfrm>
            <a:off x="2021968" y="5280320"/>
            <a:ext cx="1905000" cy="327320"/>
          </a:xfrm>
          <a:prstGeom prst="roundRect">
            <a:avLst/>
          </a:prstGeom>
          <a:solidFill>
            <a:schemeClr val="accent3">
              <a:lumMod val="60000"/>
              <a:lumOff val="40000"/>
              <a:alpha val="7100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V13</a:t>
            </a:r>
            <a:endParaRPr kumimoji="1" lang="zh-CN" altLang="en-US" dirty="0"/>
          </a:p>
        </p:txBody>
      </p:sp>
      <p:sp>
        <p:nvSpPr>
          <p:cNvPr id="15" name="圆角矩形 14">
            <a:extLst>
              <a:ext uri="{FF2B5EF4-FFF2-40B4-BE49-F238E27FC236}">
                <a16:creationId xmlns:a16="http://schemas.microsoft.com/office/drawing/2014/main" id="{44160B8D-44F9-BD42-ABD2-3148E5115F09}"/>
              </a:ext>
            </a:extLst>
          </p:cNvPr>
          <p:cNvSpPr/>
          <p:nvPr/>
        </p:nvSpPr>
        <p:spPr>
          <a:xfrm>
            <a:off x="2021968" y="6012520"/>
            <a:ext cx="1905000" cy="327320"/>
          </a:xfrm>
          <a:prstGeom prst="roundRect">
            <a:avLst/>
          </a:prstGeom>
          <a:solidFill>
            <a:schemeClr val="accent3">
              <a:lumMod val="60000"/>
              <a:lumOff val="40000"/>
              <a:alpha val="7100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V15</a:t>
            </a:r>
            <a:endParaRPr kumimoji="1" lang="zh-CN" altLang="en-US" dirty="0"/>
          </a:p>
        </p:txBody>
      </p:sp>
      <p:sp>
        <p:nvSpPr>
          <p:cNvPr id="16" name="圆角矩形 15">
            <a:extLst>
              <a:ext uri="{FF2B5EF4-FFF2-40B4-BE49-F238E27FC236}">
                <a16:creationId xmlns:a16="http://schemas.microsoft.com/office/drawing/2014/main" id="{D9CFE7FC-FFB5-DF49-8CF7-19B7236C78D1}"/>
              </a:ext>
            </a:extLst>
          </p:cNvPr>
          <p:cNvSpPr/>
          <p:nvPr/>
        </p:nvSpPr>
        <p:spPr>
          <a:xfrm>
            <a:off x="6191250" y="4892040"/>
            <a:ext cx="662940" cy="1105240"/>
          </a:xfrm>
          <a:prstGeom prst="roundRect">
            <a:avLst/>
          </a:prstGeom>
          <a:solidFill>
            <a:schemeClr val="accent6">
              <a:lumMod val="60000"/>
              <a:lumOff val="40000"/>
              <a:alpha val="7100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V22</a:t>
            </a:r>
            <a:endParaRPr kumimoji="1" lang="zh-CN" altLang="en-US" dirty="0"/>
          </a:p>
        </p:txBody>
      </p:sp>
      <p:sp>
        <p:nvSpPr>
          <p:cNvPr id="17" name="圆角矩形 16">
            <a:extLst>
              <a:ext uri="{FF2B5EF4-FFF2-40B4-BE49-F238E27FC236}">
                <a16:creationId xmlns:a16="http://schemas.microsoft.com/office/drawing/2014/main" id="{01B23457-84FF-994E-B787-09E7C119B52F}"/>
              </a:ext>
            </a:extLst>
          </p:cNvPr>
          <p:cNvSpPr/>
          <p:nvPr/>
        </p:nvSpPr>
        <p:spPr>
          <a:xfrm>
            <a:off x="6884989" y="4892040"/>
            <a:ext cx="662940" cy="1105240"/>
          </a:xfrm>
          <a:prstGeom prst="roundRect">
            <a:avLst/>
          </a:prstGeom>
          <a:solidFill>
            <a:schemeClr val="accent6">
              <a:lumMod val="60000"/>
              <a:lumOff val="40000"/>
              <a:alpha val="7100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V23</a:t>
            </a:r>
            <a:endParaRPr kumimoji="1" lang="zh-CN" altLang="en-US" dirty="0"/>
          </a:p>
        </p:txBody>
      </p:sp>
      <p:sp>
        <p:nvSpPr>
          <p:cNvPr id="18" name="圆角矩形 17">
            <a:extLst>
              <a:ext uri="{FF2B5EF4-FFF2-40B4-BE49-F238E27FC236}">
                <a16:creationId xmlns:a16="http://schemas.microsoft.com/office/drawing/2014/main" id="{9DC5B078-686C-CB43-93AB-F01518F1BCF8}"/>
              </a:ext>
            </a:extLst>
          </p:cNvPr>
          <p:cNvSpPr/>
          <p:nvPr/>
        </p:nvSpPr>
        <p:spPr>
          <a:xfrm>
            <a:off x="7563488" y="4892040"/>
            <a:ext cx="662940" cy="1105240"/>
          </a:xfrm>
          <a:prstGeom prst="roundRect">
            <a:avLst/>
          </a:prstGeom>
          <a:solidFill>
            <a:schemeClr val="accent6">
              <a:lumMod val="60000"/>
              <a:lumOff val="40000"/>
              <a:alpha val="7100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V24</a:t>
            </a:r>
            <a:endParaRPr kumimoji="1"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177CCA4-3C2D-BE48-840F-73751C53E500}"/>
              </a:ext>
            </a:extLst>
          </p:cNvPr>
          <p:cNvSpPr/>
          <p:nvPr/>
        </p:nvSpPr>
        <p:spPr>
          <a:xfrm>
            <a:off x="4572000" y="1980683"/>
            <a:ext cx="42386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R</a:t>
            </a:r>
            <a:r>
              <a:rPr lang="en-US" altLang="zh-CN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(</a:t>
            </a:r>
            <a:r>
              <a:rPr lang="en" altLang="zh-CN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n</a:t>
            </a:r>
            <a:r>
              <a:rPr lang="en-US" altLang="zh-CN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,</a:t>
            </a:r>
            <a:r>
              <a:rPr lang="zh-CN" altLang="en-US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 </a:t>
            </a:r>
            <a:r>
              <a:rPr lang="en" altLang="zh-CN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m</a:t>
            </a:r>
            <a:r>
              <a:rPr lang="en-US" altLang="zh-CN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)</a:t>
            </a:r>
            <a:r>
              <a:rPr lang="zh-CN" altLang="en-US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 </a:t>
            </a:r>
            <a:r>
              <a:rPr lang="zh-CN" altLang="en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≈ </a:t>
            </a:r>
            <a:r>
              <a:rPr lang="en" altLang="zh-CN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P(n</a:t>
            </a:r>
            <a:r>
              <a:rPr lang="en-US" altLang="zh-CN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,</a:t>
            </a:r>
            <a:r>
              <a:rPr lang="zh-CN" altLang="en-US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 </a:t>
            </a:r>
            <a:r>
              <a:rPr lang="en" altLang="zh-CN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K)</a:t>
            </a:r>
            <a:r>
              <a:rPr lang="zh-CN" altLang="en-US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 </a:t>
            </a:r>
            <a:r>
              <a:rPr lang="en" altLang="zh-CN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*</a:t>
            </a:r>
            <a:r>
              <a:rPr lang="zh-CN" altLang="en-US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 </a:t>
            </a:r>
            <a:r>
              <a:rPr lang="en" altLang="zh-CN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Q(K</a:t>
            </a:r>
            <a:r>
              <a:rPr lang="en-US" altLang="zh-CN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,</a:t>
            </a:r>
            <a:r>
              <a:rPr lang="zh-CN" altLang="en-US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 </a:t>
            </a:r>
            <a:r>
              <a:rPr lang="en" altLang="zh-CN" sz="2800" b="1" dirty="0">
                <a:solidFill>
                  <a:srgbClr val="000000"/>
                </a:solidFill>
                <a:ea typeface="PingFang SC" panose="020B0400000000000000" pitchFamily="34" charset="-122"/>
              </a:rPr>
              <a:t>m)</a:t>
            </a:r>
            <a:endParaRPr lang="zh-CN" altLang="en-US" sz="2800" b="1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573E233-CAC7-9F4F-B9F6-70983E0A193E}"/>
              </a:ext>
            </a:extLst>
          </p:cNvPr>
          <p:cNvSpPr txBox="1"/>
          <p:nvPr/>
        </p:nvSpPr>
        <p:spPr>
          <a:xfrm>
            <a:off x="4572000" y="2840675"/>
            <a:ext cx="14157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User: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n=5</a:t>
            </a:r>
          </a:p>
          <a:p>
            <a:r>
              <a:rPr kumimoji="1" lang="en-US" altLang="zh-CN" b="1" dirty="0"/>
              <a:t>Item: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m=4</a:t>
            </a:r>
          </a:p>
          <a:p>
            <a:r>
              <a:rPr kumimoji="1" lang="en-US" altLang="zh-CN" b="1" dirty="0"/>
              <a:t>Feature: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K=3</a:t>
            </a:r>
            <a:endParaRPr kumimoji="1" lang="zh-CN" altLang="en-US" b="1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2FDCDA6-CF90-BE43-8D0F-C5F6F385F54F}"/>
              </a:ext>
            </a:extLst>
          </p:cNvPr>
          <p:cNvSpPr txBox="1"/>
          <p:nvPr/>
        </p:nvSpPr>
        <p:spPr>
          <a:xfrm>
            <a:off x="385210" y="2571632"/>
            <a:ext cx="822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/>
              <a:t>R’</a:t>
            </a:r>
            <a:endParaRPr kumimoji="1" lang="zh-CN" altLang="en-US" sz="3200" b="1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EB4AC69-248E-7B43-A7A3-59AA4ED17B4C}"/>
              </a:ext>
            </a:extLst>
          </p:cNvPr>
          <p:cNvSpPr txBox="1"/>
          <p:nvPr/>
        </p:nvSpPr>
        <p:spPr>
          <a:xfrm>
            <a:off x="2424267" y="6273225"/>
            <a:ext cx="4074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/>
              <a:t>P</a:t>
            </a:r>
            <a:endParaRPr kumimoji="1" lang="zh-CN" altLang="en-US" sz="3200" b="1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E2CF4EE-4D28-B44B-8B30-8E197E4635B7}"/>
              </a:ext>
            </a:extLst>
          </p:cNvPr>
          <p:cNvSpPr txBox="1"/>
          <p:nvPr/>
        </p:nvSpPr>
        <p:spPr>
          <a:xfrm>
            <a:off x="6522720" y="5997280"/>
            <a:ext cx="417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b="1" dirty="0"/>
              <a:t>Q</a:t>
            </a:r>
            <a:endParaRPr kumimoji="1" lang="zh-CN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7678565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4E132AA-7B28-2641-AB26-9F37004CC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Matrix</a:t>
            </a:r>
            <a:r>
              <a:rPr kumimoji="1" lang="zh-CN" altLang="en-US" dirty="0"/>
              <a:t> </a:t>
            </a:r>
            <a:r>
              <a:rPr kumimoji="1" lang="en-US" altLang="zh-CN" dirty="0"/>
              <a:t>Factorization</a:t>
            </a:r>
            <a:endParaRPr kumimoji="1" lang="zh-CN" altLang="en-US" dirty="0"/>
          </a:p>
        </p:txBody>
      </p:sp>
      <p:graphicFrame>
        <p:nvGraphicFramePr>
          <p:cNvPr id="19" name="表格 18">
            <a:extLst>
              <a:ext uri="{FF2B5EF4-FFF2-40B4-BE49-F238E27FC236}">
                <a16:creationId xmlns:a16="http://schemas.microsoft.com/office/drawing/2014/main" id="{C1D32739-E5F0-BC45-B1CD-1A461565FF61}"/>
              </a:ext>
            </a:extLst>
          </p:cNvPr>
          <p:cNvGraphicFramePr>
            <a:graphicFrameLocks noGrp="1"/>
          </p:cNvGraphicFramePr>
          <p:nvPr/>
        </p:nvGraphicFramePr>
        <p:xfrm>
          <a:off x="1252852" y="1631360"/>
          <a:ext cx="2750316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7579">
                  <a:extLst>
                    <a:ext uri="{9D8B030D-6E8A-4147-A177-3AD203B41FA5}">
                      <a16:colId xmlns:a16="http://schemas.microsoft.com/office/drawing/2014/main" val="311422507"/>
                    </a:ext>
                  </a:extLst>
                </a:gridCol>
                <a:gridCol w="687579">
                  <a:extLst>
                    <a:ext uri="{9D8B030D-6E8A-4147-A177-3AD203B41FA5}">
                      <a16:colId xmlns:a16="http://schemas.microsoft.com/office/drawing/2014/main" val="1390226737"/>
                    </a:ext>
                  </a:extLst>
                </a:gridCol>
                <a:gridCol w="687579">
                  <a:extLst>
                    <a:ext uri="{9D8B030D-6E8A-4147-A177-3AD203B41FA5}">
                      <a16:colId xmlns:a16="http://schemas.microsoft.com/office/drawing/2014/main" val="38093752"/>
                    </a:ext>
                  </a:extLst>
                </a:gridCol>
                <a:gridCol w="687579">
                  <a:extLst>
                    <a:ext uri="{9D8B030D-6E8A-4147-A177-3AD203B41FA5}">
                      <a16:colId xmlns:a16="http://schemas.microsoft.com/office/drawing/2014/main" val="319090627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K1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K2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K3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849807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745122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371861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946086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886822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580025"/>
                  </a:ext>
                </a:extLst>
              </a:tr>
            </a:tbl>
          </a:graphicData>
        </a:graphic>
      </p:graphicFrame>
      <p:graphicFrame>
        <p:nvGraphicFramePr>
          <p:cNvPr id="20" name="表格 4">
            <a:extLst>
              <a:ext uri="{FF2B5EF4-FFF2-40B4-BE49-F238E27FC236}">
                <a16:creationId xmlns:a16="http://schemas.microsoft.com/office/drawing/2014/main" id="{8904DA2B-9B2F-9E48-BFA5-008FD7D89E03}"/>
              </a:ext>
            </a:extLst>
          </p:cNvPr>
          <p:cNvGraphicFramePr>
            <a:graphicFrameLocks noGrp="1"/>
          </p:cNvGraphicFramePr>
          <p:nvPr/>
        </p:nvGraphicFramePr>
        <p:xfrm>
          <a:off x="4803773" y="1989160"/>
          <a:ext cx="3437895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7579">
                  <a:extLst>
                    <a:ext uri="{9D8B030D-6E8A-4147-A177-3AD203B41FA5}">
                      <a16:colId xmlns:a16="http://schemas.microsoft.com/office/drawing/2014/main" val="311422507"/>
                    </a:ext>
                  </a:extLst>
                </a:gridCol>
                <a:gridCol w="687579">
                  <a:extLst>
                    <a:ext uri="{9D8B030D-6E8A-4147-A177-3AD203B41FA5}">
                      <a16:colId xmlns:a16="http://schemas.microsoft.com/office/drawing/2014/main" val="1390226737"/>
                    </a:ext>
                  </a:extLst>
                </a:gridCol>
                <a:gridCol w="687579">
                  <a:extLst>
                    <a:ext uri="{9D8B030D-6E8A-4147-A177-3AD203B41FA5}">
                      <a16:colId xmlns:a16="http://schemas.microsoft.com/office/drawing/2014/main" val="38093752"/>
                    </a:ext>
                  </a:extLst>
                </a:gridCol>
                <a:gridCol w="687579">
                  <a:extLst>
                    <a:ext uri="{9D8B030D-6E8A-4147-A177-3AD203B41FA5}">
                      <a16:colId xmlns:a16="http://schemas.microsoft.com/office/drawing/2014/main" val="3190906270"/>
                    </a:ext>
                  </a:extLst>
                </a:gridCol>
                <a:gridCol w="687579">
                  <a:extLst>
                    <a:ext uri="{9D8B030D-6E8A-4147-A177-3AD203B41FA5}">
                      <a16:colId xmlns:a16="http://schemas.microsoft.com/office/drawing/2014/main" val="23503750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D1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D2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D3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D4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849807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K1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745122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K2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371861"/>
                  </a:ext>
                </a:extLst>
              </a:tr>
              <a:tr h="36152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K3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946086"/>
                  </a:ext>
                </a:extLst>
              </a:tr>
            </a:tbl>
          </a:graphicData>
        </a:graphic>
      </p:graphicFrame>
      <p:sp>
        <p:nvSpPr>
          <p:cNvPr id="21" name="文本框 20">
            <a:extLst>
              <a:ext uri="{FF2B5EF4-FFF2-40B4-BE49-F238E27FC236}">
                <a16:creationId xmlns:a16="http://schemas.microsoft.com/office/drawing/2014/main" id="{C1575669-4DC3-D949-929A-9E4B11E6EB63}"/>
              </a:ext>
            </a:extLst>
          </p:cNvPr>
          <p:cNvSpPr txBox="1"/>
          <p:nvPr/>
        </p:nvSpPr>
        <p:spPr>
          <a:xfrm>
            <a:off x="4234193" y="254397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×</a:t>
            </a:r>
            <a:endParaRPr kumimoji="1" lang="zh-CN" altLang="en-US" dirty="0"/>
          </a:p>
        </p:txBody>
      </p:sp>
      <p:sp>
        <p:nvSpPr>
          <p:cNvPr id="22" name="圆角矩形 21">
            <a:extLst>
              <a:ext uri="{FF2B5EF4-FFF2-40B4-BE49-F238E27FC236}">
                <a16:creationId xmlns:a16="http://schemas.microsoft.com/office/drawing/2014/main" id="{CF572C08-F7BB-BB4B-B301-3445DDA43E6F}"/>
              </a:ext>
            </a:extLst>
          </p:cNvPr>
          <p:cNvSpPr/>
          <p:nvPr/>
        </p:nvSpPr>
        <p:spPr>
          <a:xfrm>
            <a:off x="2021968" y="2019640"/>
            <a:ext cx="1905000" cy="327320"/>
          </a:xfrm>
          <a:prstGeom prst="roundRect">
            <a:avLst/>
          </a:prstGeom>
          <a:solidFill>
            <a:schemeClr val="accent3">
              <a:lumMod val="60000"/>
              <a:lumOff val="40000"/>
              <a:alpha val="7100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V11</a:t>
            </a:r>
            <a:endParaRPr kumimoji="1" lang="zh-CN" altLang="en-US" dirty="0"/>
          </a:p>
        </p:txBody>
      </p:sp>
      <p:sp>
        <p:nvSpPr>
          <p:cNvPr id="23" name="圆角矩形 22">
            <a:extLst>
              <a:ext uri="{FF2B5EF4-FFF2-40B4-BE49-F238E27FC236}">
                <a16:creationId xmlns:a16="http://schemas.microsoft.com/office/drawing/2014/main" id="{FF2B7959-1D85-9645-9DAD-FCAF91B73519}"/>
              </a:ext>
            </a:extLst>
          </p:cNvPr>
          <p:cNvSpPr/>
          <p:nvPr/>
        </p:nvSpPr>
        <p:spPr>
          <a:xfrm>
            <a:off x="5509260" y="2346960"/>
            <a:ext cx="662940" cy="1105240"/>
          </a:xfrm>
          <a:prstGeom prst="roundRect">
            <a:avLst/>
          </a:prstGeom>
          <a:solidFill>
            <a:schemeClr val="accent6">
              <a:lumMod val="60000"/>
              <a:lumOff val="40000"/>
              <a:alpha val="7100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V21</a:t>
            </a:r>
            <a:endParaRPr kumimoji="1" lang="zh-CN" altLang="en-US" dirty="0"/>
          </a:p>
        </p:txBody>
      </p:sp>
      <p:sp>
        <p:nvSpPr>
          <p:cNvPr id="24" name="圆角矩形 23">
            <a:extLst>
              <a:ext uri="{FF2B5EF4-FFF2-40B4-BE49-F238E27FC236}">
                <a16:creationId xmlns:a16="http://schemas.microsoft.com/office/drawing/2014/main" id="{AC8E10BF-C757-CE4A-80AA-F28B655B8D74}"/>
              </a:ext>
            </a:extLst>
          </p:cNvPr>
          <p:cNvSpPr/>
          <p:nvPr/>
        </p:nvSpPr>
        <p:spPr>
          <a:xfrm>
            <a:off x="2023746" y="2382708"/>
            <a:ext cx="1905000" cy="327320"/>
          </a:xfrm>
          <a:prstGeom prst="roundRect">
            <a:avLst/>
          </a:prstGeom>
          <a:solidFill>
            <a:schemeClr val="accent3">
              <a:lumMod val="60000"/>
              <a:lumOff val="40000"/>
              <a:alpha val="7100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V12</a:t>
            </a:r>
            <a:endParaRPr kumimoji="1" lang="zh-CN" altLang="en-US" dirty="0"/>
          </a:p>
        </p:txBody>
      </p:sp>
      <p:sp>
        <p:nvSpPr>
          <p:cNvPr id="25" name="圆角矩形 24">
            <a:extLst>
              <a:ext uri="{FF2B5EF4-FFF2-40B4-BE49-F238E27FC236}">
                <a16:creationId xmlns:a16="http://schemas.microsoft.com/office/drawing/2014/main" id="{EC1C689E-5DA4-784F-AEB8-B562C5E305C7}"/>
              </a:ext>
            </a:extLst>
          </p:cNvPr>
          <p:cNvSpPr/>
          <p:nvPr/>
        </p:nvSpPr>
        <p:spPr>
          <a:xfrm>
            <a:off x="2021968" y="3098308"/>
            <a:ext cx="1905000" cy="327320"/>
          </a:xfrm>
          <a:prstGeom prst="roundRect">
            <a:avLst/>
          </a:prstGeom>
          <a:solidFill>
            <a:schemeClr val="accent3">
              <a:lumMod val="60000"/>
              <a:lumOff val="40000"/>
              <a:alpha val="7100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V14</a:t>
            </a:r>
            <a:endParaRPr kumimoji="1" lang="zh-CN" altLang="en-US" dirty="0"/>
          </a:p>
        </p:txBody>
      </p:sp>
      <p:sp>
        <p:nvSpPr>
          <p:cNvPr id="26" name="圆角矩形 25">
            <a:extLst>
              <a:ext uri="{FF2B5EF4-FFF2-40B4-BE49-F238E27FC236}">
                <a16:creationId xmlns:a16="http://schemas.microsoft.com/office/drawing/2014/main" id="{7C0026A8-A1AB-9344-8654-D7AB2F7F1D36}"/>
              </a:ext>
            </a:extLst>
          </p:cNvPr>
          <p:cNvSpPr/>
          <p:nvPr/>
        </p:nvSpPr>
        <p:spPr>
          <a:xfrm>
            <a:off x="2021968" y="2735240"/>
            <a:ext cx="1905000" cy="327320"/>
          </a:xfrm>
          <a:prstGeom prst="roundRect">
            <a:avLst/>
          </a:prstGeom>
          <a:solidFill>
            <a:schemeClr val="accent3">
              <a:lumMod val="60000"/>
              <a:lumOff val="40000"/>
              <a:alpha val="7100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V13</a:t>
            </a:r>
            <a:endParaRPr kumimoji="1" lang="zh-CN" altLang="en-US" dirty="0"/>
          </a:p>
        </p:txBody>
      </p:sp>
      <p:sp>
        <p:nvSpPr>
          <p:cNvPr id="27" name="圆角矩形 26">
            <a:extLst>
              <a:ext uri="{FF2B5EF4-FFF2-40B4-BE49-F238E27FC236}">
                <a16:creationId xmlns:a16="http://schemas.microsoft.com/office/drawing/2014/main" id="{C3EE2FE6-6F64-F84F-9DF1-EC5E24602663}"/>
              </a:ext>
            </a:extLst>
          </p:cNvPr>
          <p:cNvSpPr/>
          <p:nvPr/>
        </p:nvSpPr>
        <p:spPr>
          <a:xfrm>
            <a:off x="2021968" y="3467440"/>
            <a:ext cx="1905000" cy="327320"/>
          </a:xfrm>
          <a:prstGeom prst="roundRect">
            <a:avLst/>
          </a:prstGeom>
          <a:solidFill>
            <a:schemeClr val="accent3">
              <a:lumMod val="60000"/>
              <a:lumOff val="40000"/>
              <a:alpha val="7100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V15</a:t>
            </a:r>
            <a:endParaRPr kumimoji="1" lang="zh-CN" altLang="en-US" dirty="0"/>
          </a:p>
        </p:txBody>
      </p:sp>
      <p:sp>
        <p:nvSpPr>
          <p:cNvPr id="28" name="圆角矩形 27">
            <a:extLst>
              <a:ext uri="{FF2B5EF4-FFF2-40B4-BE49-F238E27FC236}">
                <a16:creationId xmlns:a16="http://schemas.microsoft.com/office/drawing/2014/main" id="{BE89CC81-04F7-E04C-9C34-6D95F972160B}"/>
              </a:ext>
            </a:extLst>
          </p:cNvPr>
          <p:cNvSpPr/>
          <p:nvPr/>
        </p:nvSpPr>
        <p:spPr>
          <a:xfrm>
            <a:off x="6191250" y="2346960"/>
            <a:ext cx="662940" cy="1105240"/>
          </a:xfrm>
          <a:prstGeom prst="roundRect">
            <a:avLst/>
          </a:prstGeom>
          <a:solidFill>
            <a:schemeClr val="accent6">
              <a:lumMod val="60000"/>
              <a:lumOff val="40000"/>
              <a:alpha val="7100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V22</a:t>
            </a:r>
            <a:endParaRPr kumimoji="1" lang="zh-CN" altLang="en-US" dirty="0"/>
          </a:p>
        </p:txBody>
      </p:sp>
      <p:sp>
        <p:nvSpPr>
          <p:cNvPr id="29" name="圆角矩形 28">
            <a:extLst>
              <a:ext uri="{FF2B5EF4-FFF2-40B4-BE49-F238E27FC236}">
                <a16:creationId xmlns:a16="http://schemas.microsoft.com/office/drawing/2014/main" id="{11EC6243-A3E8-8D42-A2E0-199161E5C918}"/>
              </a:ext>
            </a:extLst>
          </p:cNvPr>
          <p:cNvSpPr/>
          <p:nvPr/>
        </p:nvSpPr>
        <p:spPr>
          <a:xfrm>
            <a:off x="6884989" y="2346960"/>
            <a:ext cx="662940" cy="1105240"/>
          </a:xfrm>
          <a:prstGeom prst="roundRect">
            <a:avLst/>
          </a:prstGeom>
          <a:solidFill>
            <a:schemeClr val="accent6">
              <a:lumMod val="60000"/>
              <a:lumOff val="40000"/>
              <a:alpha val="7100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V23</a:t>
            </a:r>
            <a:endParaRPr kumimoji="1" lang="zh-CN" altLang="en-US" dirty="0"/>
          </a:p>
        </p:txBody>
      </p:sp>
      <p:sp>
        <p:nvSpPr>
          <p:cNvPr id="30" name="圆角矩形 29">
            <a:extLst>
              <a:ext uri="{FF2B5EF4-FFF2-40B4-BE49-F238E27FC236}">
                <a16:creationId xmlns:a16="http://schemas.microsoft.com/office/drawing/2014/main" id="{F6EE0A59-1592-6343-A9CC-46038D7C51A1}"/>
              </a:ext>
            </a:extLst>
          </p:cNvPr>
          <p:cNvSpPr/>
          <p:nvPr/>
        </p:nvSpPr>
        <p:spPr>
          <a:xfrm>
            <a:off x="7563488" y="2346960"/>
            <a:ext cx="662940" cy="1105240"/>
          </a:xfrm>
          <a:prstGeom prst="roundRect">
            <a:avLst/>
          </a:prstGeom>
          <a:solidFill>
            <a:schemeClr val="accent6">
              <a:lumMod val="60000"/>
              <a:lumOff val="40000"/>
              <a:alpha val="7100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V24</a:t>
            </a:r>
            <a:endParaRPr kumimoji="1" lang="zh-CN" altLang="en-US" dirty="0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5EF17B17-5657-9D47-8765-4F8054F76F3D}"/>
              </a:ext>
            </a:extLst>
          </p:cNvPr>
          <p:cNvSpPr/>
          <p:nvPr/>
        </p:nvSpPr>
        <p:spPr>
          <a:xfrm>
            <a:off x="5233160" y="3640139"/>
            <a:ext cx="731520" cy="5181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V11</a:t>
            </a:r>
            <a:endParaRPr kumimoji="1" lang="zh-CN" altLang="en-US" sz="800" dirty="0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D9B4E01E-873C-AD47-833B-7A6B0C594639}"/>
              </a:ext>
            </a:extLst>
          </p:cNvPr>
          <p:cNvSpPr/>
          <p:nvPr/>
        </p:nvSpPr>
        <p:spPr>
          <a:xfrm>
            <a:off x="1595562" y="5004817"/>
            <a:ext cx="731520" cy="5181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V12</a:t>
            </a:r>
            <a:endParaRPr kumimoji="1" lang="zh-CN" altLang="en-US" sz="800" dirty="0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ACE70082-CAC6-564B-B0D3-67B2990CD75C}"/>
              </a:ext>
            </a:extLst>
          </p:cNvPr>
          <p:cNvSpPr/>
          <p:nvPr/>
        </p:nvSpPr>
        <p:spPr>
          <a:xfrm>
            <a:off x="3908204" y="5087150"/>
            <a:ext cx="731520" cy="5181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V13</a:t>
            </a:r>
            <a:endParaRPr kumimoji="1" lang="zh-CN" altLang="en-US" sz="800" dirty="0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6DF3BD91-81D1-9947-A1E3-114DD93A1521}"/>
              </a:ext>
            </a:extLst>
          </p:cNvPr>
          <p:cNvSpPr/>
          <p:nvPr/>
        </p:nvSpPr>
        <p:spPr>
          <a:xfrm>
            <a:off x="6984872" y="5795658"/>
            <a:ext cx="731520" cy="5181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V15</a:t>
            </a:r>
            <a:endParaRPr kumimoji="1" lang="zh-CN" altLang="en-US" sz="800" dirty="0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9BC75B10-7CED-0B4C-BAF3-244089213BA0}"/>
              </a:ext>
            </a:extLst>
          </p:cNvPr>
          <p:cNvSpPr/>
          <p:nvPr/>
        </p:nvSpPr>
        <p:spPr>
          <a:xfrm>
            <a:off x="2608708" y="6056650"/>
            <a:ext cx="731520" cy="5181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V14</a:t>
            </a:r>
            <a:endParaRPr kumimoji="1" lang="zh-CN" altLang="en-US" sz="800" dirty="0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E6BFEE1C-3A32-4D43-ABF7-6CC1B407E86D}"/>
              </a:ext>
            </a:extLst>
          </p:cNvPr>
          <p:cNvSpPr/>
          <p:nvPr/>
        </p:nvSpPr>
        <p:spPr>
          <a:xfrm>
            <a:off x="3786375" y="4085000"/>
            <a:ext cx="731520" cy="51816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V21</a:t>
            </a:r>
            <a:endParaRPr kumimoji="1" lang="zh-CN" altLang="en-US" sz="800" dirty="0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BED84C6C-851A-EA4A-922E-9519C659B2AE}"/>
              </a:ext>
            </a:extLst>
          </p:cNvPr>
          <p:cNvSpPr/>
          <p:nvPr/>
        </p:nvSpPr>
        <p:spPr>
          <a:xfrm>
            <a:off x="6329515" y="3970157"/>
            <a:ext cx="731520" cy="51816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V23</a:t>
            </a:r>
            <a:endParaRPr kumimoji="1" lang="zh-CN" altLang="en-US" sz="800" dirty="0"/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C297E204-CD9D-434A-A20B-4251888506AC}"/>
              </a:ext>
            </a:extLst>
          </p:cNvPr>
          <p:cNvSpPr/>
          <p:nvPr/>
        </p:nvSpPr>
        <p:spPr>
          <a:xfrm>
            <a:off x="5126031" y="5004817"/>
            <a:ext cx="731520" cy="51816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V22</a:t>
            </a:r>
            <a:endParaRPr kumimoji="1" lang="zh-CN" altLang="en-US" sz="800" dirty="0"/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2F5BAF4D-C692-B640-B91B-74B9407FE4A1}"/>
              </a:ext>
            </a:extLst>
          </p:cNvPr>
          <p:cNvSpPr/>
          <p:nvPr/>
        </p:nvSpPr>
        <p:spPr>
          <a:xfrm>
            <a:off x="5699311" y="5971709"/>
            <a:ext cx="731520" cy="51816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V24</a:t>
            </a:r>
            <a:endParaRPr kumimoji="1" lang="zh-CN" altLang="en-US" sz="800" dirty="0"/>
          </a:p>
        </p:txBody>
      </p:sp>
      <p:cxnSp>
        <p:nvCxnSpPr>
          <p:cNvPr id="40" name="直线箭头连接符 39">
            <a:extLst>
              <a:ext uri="{FF2B5EF4-FFF2-40B4-BE49-F238E27FC236}">
                <a16:creationId xmlns:a16="http://schemas.microsoft.com/office/drawing/2014/main" id="{1AC66948-A81F-E34E-ABE1-6EFB04B45FFC}"/>
              </a:ext>
            </a:extLst>
          </p:cNvPr>
          <p:cNvCxnSpPr>
            <a:cxnSpLocks/>
            <a:stCxn id="6" idx="2"/>
            <a:endCxn id="35" idx="6"/>
          </p:cNvCxnSpPr>
          <p:nvPr/>
        </p:nvCxnSpPr>
        <p:spPr>
          <a:xfrm flipH="1">
            <a:off x="4517895" y="3899219"/>
            <a:ext cx="715265" cy="4448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CFC13705-A558-C647-B8F5-559ED095A13B}"/>
              </a:ext>
            </a:extLst>
          </p:cNvPr>
          <p:cNvCxnSpPr>
            <a:cxnSpLocks/>
            <a:stCxn id="6" idx="5"/>
            <a:endCxn id="38" idx="0"/>
          </p:cNvCxnSpPr>
          <p:nvPr/>
        </p:nvCxnSpPr>
        <p:spPr>
          <a:xfrm>
            <a:off x="5857551" y="4082416"/>
            <a:ext cx="207520" cy="18892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4D43A8AF-278A-2F4C-9670-EC81D052BDE8}"/>
              </a:ext>
            </a:extLst>
          </p:cNvPr>
          <p:cNvCxnSpPr>
            <a:cxnSpLocks/>
            <a:stCxn id="31" idx="6"/>
            <a:endCxn id="38" idx="2"/>
          </p:cNvCxnSpPr>
          <p:nvPr/>
        </p:nvCxnSpPr>
        <p:spPr>
          <a:xfrm>
            <a:off x="2327082" y="5263897"/>
            <a:ext cx="3372229" cy="9668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74D924EA-D7EC-4947-8B49-200D4AE600C7}"/>
              </a:ext>
            </a:extLst>
          </p:cNvPr>
          <p:cNvCxnSpPr>
            <a:cxnSpLocks/>
            <a:stCxn id="31" idx="7"/>
            <a:endCxn id="35" idx="2"/>
          </p:cNvCxnSpPr>
          <p:nvPr/>
        </p:nvCxnSpPr>
        <p:spPr>
          <a:xfrm flipV="1">
            <a:off x="2219953" y="4344080"/>
            <a:ext cx="1566422" cy="7366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0FF54A9D-1003-6B4C-9D12-B0AE4BDA9AB4}"/>
              </a:ext>
            </a:extLst>
          </p:cNvPr>
          <p:cNvCxnSpPr>
            <a:cxnSpLocks/>
            <a:stCxn id="32" idx="0"/>
            <a:endCxn id="35" idx="4"/>
          </p:cNvCxnSpPr>
          <p:nvPr/>
        </p:nvCxnSpPr>
        <p:spPr>
          <a:xfrm flipH="1" flipV="1">
            <a:off x="4152135" y="4603160"/>
            <a:ext cx="121829" cy="4839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D9575D19-9AF2-F049-B8EF-6A703F0A868A}"/>
              </a:ext>
            </a:extLst>
          </p:cNvPr>
          <p:cNvCxnSpPr>
            <a:cxnSpLocks/>
            <a:stCxn id="6" idx="4"/>
            <a:endCxn id="37" idx="0"/>
          </p:cNvCxnSpPr>
          <p:nvPr/>
        </p:nvCxnSpPr>
        <p:spPr>
          <a:xfrm flipH="1">
            <a:off x="5491791" y="4158299"/>
            <a:ext cx="107129" cy="8465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6DDB1E1A-48EB-C64D-9AA9-154C63502DA3}"/>
              </a:ext>
            </a:extLst>
          </p:cNvPr>
          <p:cNvCxnSpPr>
            <a:cxnSpLocks/>
            <a:stCxn id="32" idx="5"/>
            <a:endCxn id="38" idx="1"/>
          </p:cNvCxnSpPr>
          <p:nvPr/>
        </p:nvCxnSpPr>
        <p:spPr>
          <a:xfrm>
            <a:off x="4532595" y="5529427"/>
            <a:ext cx="1273845" cy="5181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线箭头连接符 63">
            <a:extLst>
              <a:ext uri="{FF2B5EF4-FFF2-40B4-BE49-F238E27FC236}">
                <a16:creationId xmlns:a16="http://schemas.microsoft.com/office/drawing/2014/main" id="{5BB61F3C-DC1E-E341-8EA8-74773FD98BAE}"/>
              </a:ext>
            </a:extLst>
          </p:cNvPr>
          <p:cNvCxnSpPr>
            <a:cxnSpLocks/>
            <a:stCxn id="34" idx="7"/>
            <a:endCxn id="35" idx="3"/>
          </p:cNvCxnSpPr>
          <p:nvPr/>
        </p:nvCxnSpPr>
        <p:spPr>
          <a:xfrm flipV="1">
            <a:off x="3233099" y="4527277"/>
            <a:ext cx="660405" cy="1605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线箭头连接符 64">
            <a:extLst>
              <a:ext uri="{FF2B5EF4-FFF2-40B4-BE49-F238E27FC236}">
                <a16:creationId xmlns:a16="http://schemas.microsoft.com/office/drawing/2014/main" id="{A2420BC3-0257-6A48-86FE-159654B0A356}"/>
              </a:ext>
            </a:extLst>
          </p:cNvPr>
          <p:cNvCxnSpPr>
            <a:cxnSpLocks/>
            <a:stCxn id="33" idx="0"/>
            <a:endCxn id="36" idx="4"/>
          </p:cNvCxnSpPr>
          <p:nvPr/>
        </p:nvCxnSpPr>
        <p:spPr>
          <a:xfrm flipH="1" flipV="1">
            <a:off x="6695275" y="4488317"/>
            <a:ext cx="655357" cy="13073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线箭头连接符 65">
            <a:extLst>
              <a:ext uri="{FF2B5EF4-FFF2-40B4-BE49-F238E27FC236}">
                <a16:creationId xmlns:a16="http://schemas.microsoft.com/office/drawing/2014/main" id="{21061699-6130-7444-A8A1-0411D4101773}"/>
              </a:ext>
            </a:extLst>
          </p:cNvPr>
          <p:cNvCxnSpPr>
            <a:cxnSpLocks/>
            <a:stCxn id="33" idx="1"/>
            <a:endCxn id="37" idx="6"/>
          </p:cNvCxnSpPr>
          <p:nvPr/>
        </p:nvCxnSpPr>
        <p:spPr>
          <a:xfrm flipH="1" flipV="1">
            <a:off x="5857551" y="5263897"/>
            <a:ext cx="1234450" cy="6076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42533AD5-E9B2-3F4F-BFE9-9335198F85F4}"/>
              </a:ext>
            </a:extLst>
          </p:cNvPr>
          <p:cNvCxnSpPr>
            <a:cxnSpLocks/>
            <a:stCxn id="34" idx="6"/>
            <a:endCxn id="38" idx="3"/>
          </p:cNvCxnSpPr>
          <p:nvPr/>
        </p:nvCxnSpPr>
        <p:spPr>
          <a:xfrm>
            <a:off x="3340228" y="6315730"/>
            <a:ext cx="2466212" cy="98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874FE3A9-5902-4446-BC79-C0967EFA36A0}"/>
              </a:ext>
            </a:extLst>
          </p:cNvPr>
          <p:cNvCxnSpPr>
            <a:cxnSpLocks/>
            <a:stCxn id="33" idx="2"/>
            <a:endCxn id="38" idx="6"/>
          </p:cNvCxnSpPr>
          <p:nvPr/>
        </p:nvCxnSpPr>
        <p:spPr>
          <a:xfrm flipH="1">
            <a:off x="6430831" y="6054738"/>
            <a:ext cx="554041" cy="1760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8A16306C-0E96-244E-B4B2-1F2CD446A353}"/>
              </a:ext>
            </a:extLst>
          </p:cNvPr>
          <p:cNvCxnSpPr>
            <a:cxnSpLocks/>
            <a:stCxn id="32" idx="6"/>
            <a:endCxn id="37" idx="2"/>
          </p:cNvCxnSpPr>
          <p:nvPr/>
        </p:nvCxnSpPr>
        <p:spPr>
          <a:xfrm flipV="1">
            <a:off x="4639724" y="5263897"/>
            <a:ext cx="486307" cy="823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A82C380D-0C10-2640-BEC6-11E722AFCE71}"/>
              </a:ext>
            </a:extLst>
          </p:cNvPr>
          <p:cNvSpPr txBox="1"/>
          <p:nvPr/>
        </p:nvSpPr>
        <p:spPr>
          <a:xfrm>
            <a:off x="5393711" y="4378841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3</a:t>
            </a:r>
            <a:endParaRPr kumimoji="1"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43B75A0-E79D-5D49-B3A9-89812AC06B21}"/>
              </a:ext>
            </a:extLst>
          </p:cNvPr>
          <p:cNvSpPr txBox="1"/>
          <p:nvPr/>
        </p:nvSpPr>
        <p:spPr>
          <a:xfrm>
            <a:off x="4769321" y="3915092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5</a:t>
            </a:r>
            <a:endParaRPr kumimoji="1"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A78A5F6-222C-C54E-9433-EEFE96E97514}"/>
              </a:ext>
            </a:extLst>
          </p:cNvPr>
          <p:cNvSpPr txBox="1"/>
          <p:nvPr/>
        </p:nvSpPr>
        <p:spPr>
          <a:xfrm>
            <a:off x="5835223" y="4670199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</a:t>
            </a:r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A2B7C08-E11B-F446-AEB5-9A60F50F87E8}"/>
              </a:ext>
            </a:extLst>
          </p:cNvPr>
          <p:cNvSpPr txBox="1"/>
          <p:nvPr/>
        </p:nvSpPr>
        <p:spPr>
          <a:xfrm>
            <a:off x="6861632" y="4935731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5</a:t>
            </a:r>
            <a:endParaRPr kumimoji="1"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25F3589-F9C7-0547-8AEE-05707F4449AB}"/>
              </a:ext>
            </a:extLst>
          </p:cNvPr>
          <p:cNvSpPr txBox="1"/>
          <p:nvPr/>
        </p:nvSpPr>
        <p:spPr>
          <a:xfrm>
            <a:off x="6430831" y="5420644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</a:t>
            </a:r>
            <a:endParaRPr kumimoji="1"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DD7179-2DEF-204E-B79F-443633942DEC}"/>
              </a:ext>
            </a:extLst>
          </p:cNvPr>
          <p:cNvSpPr txBox="1"/>
          <p:nvPr/>
        </p:nvSpPr>
        <p:spPr>
          <a:xfrm>
            <a:off x="2807846" y="4545518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4</a:t>
            </a:r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EA56F94-6E21-CE49-AC15-C7079DA13A3E}"/>
              </a:ext>
            </a:extLst>
          </p:cNvPr>
          <p:cNvSpPr txBox="1"/>
          <p:nvPr/>
        </p:nvSpPr>
        <p:spPr>
          <a:xfrm>
            <a:off x="3416635" y="5195743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</a:t>
            </a:r>
            <a:endParaRPr kumimoji="1"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62E5DB0-0239-3C43-9619-E3C569332FA2}"/>
              </a:ext>
            </a:extLst>
          </p:cNvPr>
          <p:cNvSpPr txBox="1"/>
          <p:nvPr/>
        </p:nvSpPr>
        <p:spPr>
          <a:xfrm>
            <a:off x="4068756" y="5645554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</a:t>
            </a:r>
            <a:endParaRPr kumimoji="1"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BEEE2ED-C057-914C-999B-9277F467C2D3}"/>
              </a:ext>
            </a:extLst>
          </p:cNvPr>
          <p:cNvSpPr txBox="1"/>
          <p:nvPr/>
        </p:nvSpPr>
        <p:spPr>
          <a:xfrm>
            <a:off x="4380951" y="6205478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4</a:t>
            </a:r>
            <a:endParaRPr kumimoji="1"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73EAA22-D2CE-5A43-A7B1-B5F748F89E51}"/>
              </a:ext>
            </a:extLst>
          </p:cNvPr>
          <p:cNvSpPr txBox="1"/>
          <p:nvPr/>
        </p:nvSpPr>
        <p:spPr>
          <a:xfrm>
            <a:off x="5181907" y="5664648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5</a:t>
            </a:r>
            <a:endParaRPr kumimoji="1"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1906BB8-BACD-DE4B-80FA-8916802221C1}"/>
              </a:ext>
            </a:extLst>
          </p:cNvPr>
          <p:cNvSpPr txBox="1"/>
          <p:nvPr/>
        </p:nvSpPr>
        <p:spPr>
          <a:xfrm>
            <a:off x="4786106" y="5117625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</a:t>
            </a:r>
            <a:endParaRPr kumimoji="1"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0783F72-EA1B-6443-8004-7462703AC4D9}"/>
              </a:ext>
            </a:extLst>
          </p:cNvPr>
          <p:cNvSpPr txBox="1"/>
          <p:nvPr/>
        </p:nvSpPr>
        <p:spPr>
          <a:xfrm>
            <a:off x="4068756" y="4705163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</a:t>
            </a:r>
            <a:endParaRPr kumimoji="1"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4FA71BD-69F9-874C-98D2-3C9C0F565C65}"/>
              </a:ext>
            </a:extLst>
          </p:cNvPr>
          <p:cNvSpPr txBox="1"/>
          <p:nvPr/>
        </p:nvSpPr>
        <p:spPr>
          <a:xfrm>
            <a:off x="6582475" y="6017482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5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267081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4E132AA-7B28-2641-AB26-9F37004CC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918" y="772800"/>
            <a:ext cx="8372163" cy="576000"/>
          </a:xfrm>
        </p:spPr>
        <p:txBody>
          <a:bodyPr/>
          <a:lstStyle/>
          <a:p>
            <a:r>
              <a:rPr kumimoji="1" lang="en-US" altLang="zh-CN" dirty="0" err="1"/>
              <a:t>PowerGraph</a:t>
            </a:r>
            <a:r>
              <a:rPr kumimoji="1" lang="zh-CN" altLang="en-US" dirty="0"/>
              <a:t>：</a:t>
            </a:r>
            <a:r>
              <a:rPr kumimoji="1" lang="en-US" altLang="zh-CN" dirty="0"/>
              <a:t>GAS</a:t>
            </a:r>
            <a:endParaRPr kumimoji="1"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F4796AC-5C01-D240-AEA8-01863BA7ECBD}"/>
              </a:ext>
            </a:extLst>
          </p:cNvPr>
          <p:cNvSpPr/>
          <p:nvPr/>
        </p:nvSpPr>
        <p:spPr>
          <a:xfrm>
            <a:off x="0" y="1348800"/>
            <a:ext cx="9144000" cy="5509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gather_type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 gather(</a:t>
            </a:r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icontext_type</a:t>
            </a:r>
            <a:r>
              <a:rPr lang="en" altLang="zh-CN" sz="1600" dirty="0">
                <a:solidFill>
                  <a:srgbClr val="569CD6"/>
                </a:solidFill>
                <a:latin typeface="Menlo" panose="020B0609030804020204" pitchFamily="49" charset="0"/>
              </a:rPr>
              <a:t>&amp;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 context, </a:t>
            </a:r>
            <a:r>
              <a:rPr lang="en" altLang="zh-CN" sz="1600" dirty="0">
                <a:solidFill>
                  <a:srgbClr val="569CD6"/>
                </a:solidFill>
                <a:latin typeface="Menlo" panose="020B0609030804020204" pitchFamily="49" charset="0"/>
              </a:rPr>
              <a:t>const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 </a:t>
            </a:r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vertex_type</a:t>
            </a:r>
            <a:r>
              <a:rPr lang="en" altLang="zh-CN" sz="1600" dirty="0">
                <a:solidFill>
                  <a:srgbClr val="569CD6"/>
                </a:solidFill>
                <a:latin typeface="Menlo" panose="020B0609030804020204" pitchFamily="49" charset="0"/>
              </a:rPr>
              <a:t>&amp;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 vertex, </a:t>
            </a:r>
          </a:p>
          <a:p>
            <a:pPr lvl="1"/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edge_type</a:t>
            </a:r>
            <a:r>
              <a:rPr lang="en" altLang="zh-CN" sz="1600" dirty="0">
                <a:solidFill>
                  <a:srgbClr val="569CD6"/>
                </a:solidFill>
                <a:latin typeface="Menlo" panose="020B0609030804020204" pitchFamily="49" charset="0"/>
              </a:rPr>
              <a:t>&amp;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 edge) </a:t>
            </a:r>
            <a:r>
              <a:rPr lang="en" altLang="zh-CN" sz="1600" dirty="0">
                <a:solidFill>
                  <a:srgbClr val="569CD6"/>
                </a:solidFill>
                <a:latin typeface="Menlo" panose="020B0609030804020204" pitchFamily="49" charset="0"/>
              </a:rPr>
              <a:t>const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 {</a:t>
            </a:r>
            <a:b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</a:br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vec_type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 delta, </a:t>
            </a:r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other_delta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;</a:t>
            </a:r>
          </a:p>
          <a:p>
            <a:pPr lvl="1"/>
            <a:r>
              <a:rPr lang="en" altLang="zh-CN" sz="1600" dirty="0">
                <a:solidFill>
                  <a:srgbClr val="6A9955"/>
                </a:solidFill>
                <a:latin typeface="Menlo" panose="020B0609030804020204" pitchFamily="49" charset="0"/>
              </a:rPr>
              <a:t>//this is user node</a:t>
            </a:r>
            <a:endParaRPr lang="en" altLang="zh-CN" sz="1600" dirty="0">
              <a:solidFill>
                <a:srgbClr val="D4D4D4"/>
              </a:solidFill>
              <a:latin typeface="Menlo" panose="020B0609030804020204" pitchFamily="49" charset="0"/>
            </a:endParaRPr>
          </a:p>
          <a:p>
            <a:pPr lvl="1"/>
            <a:r>
              <a:rPr lang="en" altLang="zh-CN" sz="1600" dirty="0">
                <a:solidFill>
                  <a:srgbClr val="569CD6"/>
                </a:solidFill>
                <a:latin typeface="Menlo" panose="020B0609030804020204" pitchFamily="49" charset="0"/>
              </a:rPr>
              <a:t>if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 (</a:t>
            </a:r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vertex.num_in_edges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() == </a:t>
            </a:r>
            <a:r>
              <a:rPr lang="en" altLang="zh-CN" sz="1600" dirty="0">
                <a:solidFill>
                  <a:srgbClr val="B5CEA8"/>
                </a:solidFill>
                <a:latin typeface="Menlo" panose="020B0609030804020204" pitchFamily="49" charset="0"/>
              </a:rPr>
              <a:t>0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){</a:t>
            </a:r>
          </a:p>
          <a:p>
            <a:pPr lvl="2"/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vertex_type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 </a:t>
            </a:r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my_vertex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(vertex);</a:t>
            </a:r>
          </a:p>
          <a:p>
            <a:pPr lvl="2"/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vertex_type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 </a:t>
            </a:r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other_vertex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(</a:t>
            </a:r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get_other_vertex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(edge, vertex));</a:t>
            </a:r>
          </a:p>
          <a:p>
            <a:pPr lvl="2"/>
            <a:endParaRPr lang="en" altLang="zh-CN" sz="1600" dirty="0">
              <a:solidFill>
                <a:srgbClr val="D4D4D4"/>
              </a:solidFill>
              <a:latin typeface="Menlo" panose="020B0609030804020204" pitchFamily="49" charset="0"/>
            </a:endParaRPr>
          </a:p>
          <a:p>
            <a:pPr lvl="2"/>
            <a:r>
              <a:rPr lang="en" altLang="zh-CN" sz="1600" dirty="0">
                <a:solidFill>
                  <a:srgbClr val="6A9955"/>
                </a:solidFill>
                <a:latin typeface="Menlo" panose="020B0609030804020204" pitchFamily="49" charset="0"/>
              </a:rPr>
              <a:t>//compute the prediction error </a:t>
            </a:r>
            <a:endParaRPr lang="en" altLang="zh-CN" sz="1600" dirty="0">
              <a:solidFill>
                <a:srgbClr val="D4D4D4"/>
              </a:solidFill>
              <a:latin typeface="Menlo" panose="020B0609030804020204" pitchFamily="49" charset="0"/>
            </a:endParaRPr>
          </a:p>
          <a:p>
            <a:pPr lvl="2"/>
            <a:r>
              <a:rPr lang="en" altLang="zh-CN" sz="1600" dirty="0">
                <a:solidFill>
                  <a:srgbClr val="569CD6"/>
                </a:solidFill>
                <a:latin typeface="Menlo" panose="020B0609030804020204" pitchFamily="49" charset="0"/>
              </a:rPr>
              <a:t>double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 </a:t>
            </a:r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pred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 = </a:t>
            </a:r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vertex.data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().</a:t>
            </a:r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pvec.dot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(</a:t>
            </a:r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other_vertex.data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().</a:t>
            </a:r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pvec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);</a:t>
            </a:r>
            <a:endParaRPr lang="en" altLang="zh-CN" sz="1600" dirty="0">
              <a:solidFill>
                <a:srgbClr val="6A9955"/>
              </a:solidFill>
              <a:latin typeface="Menlo" panose="020B0609030804020204" pitchFamily="49" charset="0"/>
            </a:endParaRPr>
          </a:p>
          <a:p>
            <a:pPr lvl="2"/>
            <a:r>
              <a:rPr lang="en" altLang="zh-CN" sz="1600" dirty="0">
                <a:solidFill>
                  <a:srgbClr val="569CD6"/>
                </a:solidFill>
                <a:latin typeface="Menlo" panose="020B0609030804020204" pitchFamily="49" charset="0"/>
              </a:rPr>
              <a:t>const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 </a:t>
            </a:r>
            <a:r>
              <a:rPr lang="en" altLang="zh-CN" sz="1600" dirty="0">
                <a:solidFill>
                  <a:srgbClr val="569CD6"/>
                </a:solidFill>
                <a:latin typeface="Menlo" panose="020B0609030804020204" pitchFamily="49" charset="0"/>
              </a:rPr>
              <a:t>float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 err = </a:t>
            </a:r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edge.data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().</a:t>
            </a:r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obs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 - </a:t>
            </a:r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pred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;</a:t>
            </a:r>
            <a:endParaRPr lang="en" altLang="zh-CN" sz="1600" dirty="0">
              <a:solidFill>
                <a:srgbClr val="6A9955"/>
              </a:solidFill>
              <a:latin typeface="Menlo" panose="020B0609030804020204" pitchFamily="49" charset="0"/>
            </a:endParaRPr>
          </a:p>
          <a:p>
            <a:pPr lvl="2"/>
            <a:r>
              <a:rPr lang="en" altLang="zh-CN" sz="1600" dirty="0">
                <a:solidFill>
                  <a:srgbClr val="6A9955"/>
                </a:solidFill>
                <a:latin typeface="Menlo" panose="020B0609030804020204" pitchFamily="49" charset="0"/>
              </a:rPr>
              <a:t>//compute the change in gradient for this user node</a:t>
            </a:r>
            <a:endParaRPr lang="en" altLang="zh-CN" sz="1600" dirty="0">
              <a:solidFill>
                <a:srgbClr val="D4D4D4"/>
              </a:solidFill>
              <a:latin typeface="Menlo" panose="020B0609030804020204" pitchFamily="49" charset="0"/>
            </a:endParaRPr>
          </a:p>
          <a:p>
            <a:pPr lvl="2"/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delta = GAMMA*(err*</a:t>
            </a:r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other_vertex.data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().</a:t>
            </a:r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pvec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 - LAMBDA*</a:t>
            </a:r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vertex.data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().</a:t>
            </a:r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pvec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);</a:t>
            </a:r>
          </a:p>
          <a:p>
            <a:pPr lvl="2"/>
            <a:r>
              <a:rPr lang="en" altLang="zh-CN" sz="1600" dirty="0">
                <a:solidFill>
                  <a:srgbClr val="6A9955"/>
                </a:solidFill>
                <a:latin typeface="Menlo" panose="020B0609030804020204" pitchFamily="49" charset="0"/>
              </a:rPr>
              <a:t>//compute the change in gradient for this item node</a:t>
            </a:r>
            <a:endParaRPr lang="en" altLang="zh-CN" sz="1600" dirty="0">
              <a:solidFill>
                <a:srgbClr val="D4D4D4"/>
              </a:solidFill>
              <a:latin typeface="Menlo" panose="020B0609030804020204" pitchFamily="49" charset="0"/>
            </a:endParaRPr>
          </a:p>
          <a:p>
            <a:pPr lvl="2"/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other_delta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 = GAMMA*(err*</a:t>
            </a:r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vertex.data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().</a:t>
            </a:r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pvec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 - LAMBDA*</a:t>
            </a:r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other_vertex.data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().</a:t>
            </a:r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pvec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);</a:t>
            </a:r>
          </a:p>
          <a:p>
            <a:pPr lvl="2"/>
            <a:endParaRPr lang="en" altLang="zh-CN" sz="1600" dirty="0">
              <a:solidFill>
                <a:srgbClr val="D4D4D4"/>
              </a:solidFill>
              <a:latin typeface="Menlo" panose="020B0609030804020204" pitchFamily="49" charset="0"/>
            </a:endParaRPr>
          </a:p>
          <a:p>
            <a:pPr lvl="2"/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context.signal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(</a:t>
            </a:r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other_vertex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, </a:t>
            </a:r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other_delta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);</a:t>
            </a:r>
          </a:p>
          <a:p>
            <a:pPr lvl="1"/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}</a:t>
            </a:r>
            <a:endParaRPr lang="en" altLang="zh-CN" sz="1600" dirty="0">
              <a:solidFill>
                <a:srgbClr val="D4D4D4"/>
              </a:solidFill>
              <a:latin typeface="Menlo" panose="020B0609030804020204" pitchFamily="49" charset="0"/>
            </a:endParaRPr>
          </a:p>
          <a:p>
            <a:pPr lvl="1"/>
            <a:r>
              <a:rPr lang="en" altLang="zh-CN" sz="1600" dirty="0">
                <a:solidFill>
                  <a:srgbClr val="569CD6"/>
                </a:solidFill>
                <a:latin typeface="Menlo" panose="020B0609030804020204" pitchFamily="49" charset="0"/>
              </a:rPr>
              <a:t>return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 </a:t>
            </a:r>
            <a:r>
              <a:rPr lang="en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gather_type</a:t>
            </a:r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(delta);</a:t>
            </a:r>
          </a:p>
          <a:p>
            <a:r>
              <a:rPr lang="en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}</a:t>
            </a:r>
            <a:r>
              <a:rPr lang="en" altLang="zh-CN" sz="1600" dirty="0">
                <a:solidFill>
                  <a:srgbClr val="6A9955"/>
                </a:solidFill>
                <a:latin typeface="Menlo" panose="020B0609030804020204" pitchFamily="49" charset="0"/>
              </a:rPr>
              <a:t> // end of gather function</a:t>
            </a:r>
            <a:endParaRPr lang="en" altLang="zh-CN" sz="1600" b="0" dirty="0">
              <a:solidFill>
                <a:srgbClr val="D4D4D4"/>
              </a:solidFill>
              <a:effectLst/>
              <a:latin typeface="Menlo" panose="020B0609030804020204" pitchFamily="49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C0C5DDE-E8BE-7B45-99E8-920827353892}"/>
              </a:ext>
            </a:extLst>
          </p:cNvPr>
          <p:cNvSpPr/>
          <p:nvPr/>
        </p:nvSpPr>
        <p:spPr>
          <a:xfrm>
            <a:off x="670560" y="3291840"/>
            <a:ext cx="8260080" cy="82296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AE8A1A9E-09CA-6145-99E2-7B3CF4EE9BAC}"/>
              </a:ext>
            </a:extLst>
          </p:cNvPr>
          <p:cNvSpPr/>
          <p:nvPr/>
        </p:nvSpPr>
        <p:spPr>
          <a:xfrm>
            <a:off x="670560" y="4312920"/>
            <a:ext cx="7726680" cy="177228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圆角矩形标注 8">
            <a:extLst>
              <a:ext uri="{FF2B5EF4-FFF2-40B4-BE49-F238E27FC236}">
                <a16:creationId xmlns:a16="http://schemas.microsoft.com/office/drawing/2014/main" id="{2B35195C-0AD4-3D46-B7B0-32B3ADB66290}"/>
              </a:ext>
            </a:extLst>
          </p:cNvPr>
          <p:cNvSpPr/>
          <p:nvPr/>
        </p:nvSpPr>
        <p:spPr>
          <a:xfrm>
            <a:off x="7223760" y="2247900"/>
            <a:ext cx="1920240" cy="876300"/>
          </a:xfrm>
          <a:prstGeom prst="wedgeRoundRectCallout">
            <a:avLst>
              <a:gd name="adj1" fmla="val -36706"/>
              <a:gd name="adj2" fmla="val 85109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Error</a:t>
            </a:r>
            <a:r>
              <a:rPr kumimoji="1" lang="zh-CN" altLang="en-US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kumimoji="1" lang="en-US" altLang="zh-CN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Computation</a:t>
            </a:r>
            <a:endParaRPr kumimoji="1" lang="zh-CN" altLang="en-US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9" name="圆角矩形标注 48">
            <a:extLst>
              <a:ext uri="{FF2B5EF4-FFF2-40B4-BE49-F238E27FC236}">
                <a16:creationId xmlns:a16="http://schemas.microsoft.com/office/drawing/2014/main" id="{1D872501-557C-424E-8134-138E76352AA9}"/>
              </a:ext>
            </a:extLst>
          </p:cNvPr>
          <p:cNvSpPr/>
          <p:nvPr/>
        </p:nvSpPr>
        <p:spPr>
          <a:xfrm>
            <a:off x="6837841" y="5860470"/>
            <a:ext cx="1920240" cy="876300"/>
          </a:xfrm>
          <a:prstGeom prst="wedgeRoundRectCallout">
            <a:avLst>
              <a:gd name="adj1" fmla="val -49404"/>
              <a:gd name="adj2" fmla="val -8532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Gradient</a:t>
            </a:r>
            <a:r>
              <a:rPr kumimoji="1" lang="zh-CN" altLang="en-US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kumimoji="1" lang="en-US" altLang="zh-CN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Computation</a:t>
            </a:r>
            <a:endParaRPr kumimoji="1" lang="zh-CN" altLang="en-US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45900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C1796A9E-9EC6-3141-A670-CEBE18461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917" y="849000"/>
            <a:ext cx="8372163" cy="576000"/>
          </a:xfrm>
        </p:spPr>
        <p:txBody>
          <a:bodyPr/>
          <a:lstStyle/>
          <a:p>
            <a:r>
              <a:rPr kumimoji="1" lang="en-US" altLang="zh-CN" dirty="0" err="1"/>
              <a:t>PowerGraph</a:t>
            </a:r>
            <a:r>
              <a:rPr kumimoji="1" lang="zh-CN" altLang="en-US" dirty="0"/>
              <a:t>：</a:t>
            </a:r>
            <a:r>
              <a:rPr kumimoji="1" lang="en-US" altLang="zh-CN" dirty="0"/>
              <a:t>GAS</a:t>
            </a:r>
            <a:endParaRPr kumimoji="1"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BAFD681-6072-D844-B7DA-6C6DC2A0DF22}"/>
              </a:ext>
            </a:extLst>
          </p:cNvPr>
          <p:cNvSpPr/>
          <p:nvPr/>
        </p:nvSpPr>
        <p:spPr>
          <a:xfrm>
            <a:off x="192958" y="1763048"/>
            <a:ext cx="8758082" cy="48013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n" altLang="zh-CN" dirty="0">
                <a:solidFill>
                  <a:srgbClr val="569CD6"/>
                </a:solidFill>
                <a:latin typeface="Menlo" panose="020B0609030804020204" pitchFamily="49" charset="0"/>
              </a:rPr>
              <a:t>void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 apply(</a:t>
            </a:r>
            <a:r>
              <a:rPr lang="en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icontext_type</a:t>
            </a:r>
            <a:r>
              <a:rPr lang="en" altLang="zh-CN" dirty="0">
                <a:solidFill>
                  <a:srgbClr val="569CD6"/>
                </a:solidFill>
                <a:latin typeface="Menlo" panose="020B0609030804020204" pitchFamily="49" charset="0"/>
              </a:rPr>
              <a:t>&amp;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 context, </a:t>
            </a:r>
            <a:r>
              <a:rPr lang="en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vertex_type</a:t>
            </a:r>
            <a:r>
              <a:rPr lang="en" altLang="zh-CN" dirty="0">
                <a:solidFill>
                  <a:srgbClr val="569CD6"/>
                </a:solidFill>
                <a:latin typeface="Menlo" panose="020B0609030804020204" pitchFamily="49" charset="0"/>
              </a:rPr>
              <a:t>&amp;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 vertex,</a:t>
            </a:r>
          </a:p>
          <a:p>
            <a:pPr lvl="1"/>
            <a:r>
              <a:rPr lang="en" altLang="zh-CN" dirty="0">
                <a:solidFill>
                  <a:srgbClr val="569CD6"/>
                </a:solidFill>
                <a:latin typeface="Menlo" panose="020B0609030804020204" pitchFamily="49" charset="0"/>
              </a:rPr>
              <a:t>const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 </a:t>
            </a:r>
            <a:r>
              <a:rPr lang="en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gather_type</a:t>
            </a:r>
            <a:r>
              <a:rPr lang="en" altLang="zh-CN" dirty="0">
                <a:solidFill>
                  <a:srgbClr val="569CD6"/>
                </a:solidFill>
                <a:latin typeface="Menlo" panose="020B0609030804020204" pitchFamily="49" charset="0"/>
              </a:rPr>
              <a:t>&amp;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 sum) {</a:t>
            </a:r>
            <a:b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</a:br>
            <a:r>
              <a:rPr lang="en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vertex_data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&amp; </a:t>
            </a:r>
            <a:r>
              <a:rPr lang="en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vdata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 = </a:t>
            </a:r>
            <a:r>
              <a:rPr lang="en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vertex.data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(); </a:t>
            </a:r>
          </a:p>
          <a:p>
            <a:pPr lvl="1"/>
            <a:r>
              <a:rPr lang="en" altLang="zh-CN" dirty="0">
                <a:solidFill>
                  <a:srgbClr val="6A9955"/>
                </a:solidFill>
                <a:latin typeface="Menlo" panose="020B0609030804020204" pitchFamily="49" charset="0"/>
              </a:rPr>
              <a:t>//this is a user node, update the gradient using the </a:t>
            </a:r>
            <a:r>
              <a:rPr lang="en" altLang="zh-CN" dirty="0" err="1">
                <a:solidFill>
                  <a:srgbClr val="6A9955"/>
                </a:solidFill>
                <a:latin typeface="Menlo" panose="020B0609030804020204" pitchFamily="49" charset="0"/>
              </a:rPr>
              <a:t>comulative</a:t>
            </a:r>
            <a:r>
              <a:rPr lang="en" altLang="zh-CN" dirty="0">
                <a:solidFill>
                  <a:srgbClr val="6A9955"/>
                </a:solidFill>
                <a:latin typeface="Menlo" panose="020B0609030804020204" pitchFamily="49" charset="0"/>
              </a:rPr>
              <a:t> sum of gradient updates computed in gather</a:t>
            </a:r>
            <a:endParaRPr lang="en" altLang="zh-CN" dirty="0">
              <a:solidFill>
                <a:srgbClr val="D4D4D4"/>
              </a:solidFill>
              <a:latin typeface="Menlo" panose="020B0609030804020204" pitchFamily="49" charset="0"/>
            </a:endParaRPr>
          </a:p>
          <a:p>
            <a:pPr lvl="1"/>
            <a:r>
              <a:rPr lang="en" altLang="zh-CN" dirty="0">
                <a:solidFill>
                  <a:srgbClr val="569CD6"/>
                </a:solidFill>
                <a:latin typeface="Menlo" panose="020B0609030804020204" pitchFamily="49" charset="0"/>
              </a:rPr>
              <a:t>if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 (</a:t>
            </a:r>
            <a:r>
              <a:rPr lang="en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sum.pvec.size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() &gt; </a:t>
            </a:r>
            <a:r>
              <a:rPr lang="en" altLang="zh-CN" dirty="0">
                <a:solidFill>
                  <a:srgbClr val="B5CEA8"/>
                </a:solidFill>
                <a:latin typeface="Menlo" panose="020B0609030804020204" pitchFamily="49" charset="0"/>
              </a:rPr>
              <a:t>0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){</a:t>
            </a:r>
          </a:p>
          <a:p>
            <a:pPr lvl="2"/>
            <a:r>
              <a:rPr lang="en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vdata.pvec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 += </a:t>
            </a:r>
            <a:r>
              <a:rPr lang="en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sum.pvec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; </a:t>
            </a:r>
          </a:p>
          <a:p>
            <a:pPr lvl="2"/>
            <a:r>
              <a:rPr lang="en" altLang="zh-CN" dirty="0">
                <a:solidFill>
                  <a:srgbClr val="569CD6"/>
                </a:solidFill>
                <a:latin typeface="Menlo" panose="020B0609030804020204" pitchFamily="49" charset="0"/>
              </a:rPr>
              <a:t>assert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(</a:t>
            </a:r>
            <a:r>
              <a:rPr lang="en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vertex.num_in_edges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() == </a:t>
            </a:r>
            <a:r>
              <a:rPr lang="en" altLang="zh-CN" dirty="0">
                <a:solidFill>
                  <a:srgbClr val="B5CEA8"/>
                </a:solidFill>
                <a:latin typeface="Menlo" panose="020B0609030804020204" pitchFamily="49" charset="0"/>
              </a:rPr>
              <a:t>0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);</a:t>
            </a:r>
          </a:p>
          <a:p>
            <a:pPr lvl="1"/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}</a:t>
            </a:r>
          </a:p>
          <a:p>
            <a:pPr lvl="1"/>
            <a:r>
              <a:rPr lang="en" altLang="zh-CN" dirty="0">
                <a:solidFill>
                  <a:srgbClr val="6A9955"/>
                </a:solidFill>
                <a:latin typeface="Menlo" panose="020B0609030804020204" pitchFamily="49" charset="0"/>
              </a:rPr>
              <a:t>//if this is an item node, update the gradient using the received sum from the </a:t>
            </a:r>
            <a:r>
              <a:rPr lang="en" altLang="zh-CN" dirty="0" err="1">
                <a:solidFill>
                  <a:srgbClr val="6A9955"/>
                </a:solidFill>
                <a:latin typeface="Menlo" panose="020B0609030804020204" pitchFamily="49" charset="0"/>
              </a:rPr>
              <a:t>init</a:t>
            </a:r>
            <a:r>
              <a:rPr lang="en" altLang="zh-CN" dirty="0">
                <a:solidFill>
                  <a:srgbClr val="6A9955"/>
                </a:solidFill>
                <a:latin typeface="Menlo" panose="020B0609030804020204" pitchFamily="49" charset="0"/>
              </a:rPr>
              <a:t>() function</a:t>
            </a:r>
            <a:endParaRPr lang="en" altLang="zh-CN" dirty="0">
              <a:solidFill>
                <a:srgbClr val="D4D4D4"/>
              </a:solidFill>
              <a:latin typeface="Menlo" panose="020B0609030804020204" pitchFamily="49" charset="0"/>
            </a:endParaRPr>
          </a:p>
          <a:p>
            <a:pPr lvl="1"/>
            <a:r>
              <a:rPr lang="en" altLang="zh-CN" dirty="0">
                <a:solidFill>
                  <a:srgbClr val="569CD6"/>
                </a:solidFill>
                <a:latin typeface="Menlo" panose="020B0609030804020204" pitchFamily="49" charset="0"/>
              </a:rPr>
              <a:t>else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 </a:t>
            </a:r>
            <a:r>
              <a:rPr lang="en" altLang="zh-CN" dirty="0">
                <a:solidFill>
                  <a:srgbClr val="569CD6"/>
                </a:solidFill>
                <a:latin typeface="Menlo" panose="020B0609030804020204" pitchFamily="49" charset="0"/>
              </a:rPr>
              <a:t>if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 (</a:t>
            </a:r>
            <a:r>
              <a:rPr lang="en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pmsg.size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() &gt; </a:t>
            </a:r>
            <a:r>
              <a:rPr lang="en" altLang="zh-CN" dirty="0">
                <a:solidFill>
                  <a:srgbClr val="B5CEA8"/>
                </a:solidFill>
                <a:latin typeface="Menlo" panose="020B0609030804020204" pitchFamily="49" charset="0"/>
              </a:rPr>
              <a:t>0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){</a:t>
            </a:r>
          </a:p>
          <a:p>
            <a:pPr lvl="1"/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	</a:t>
            </a:r>
            <a:r>
              <a:rPr lang="en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vdata.pvec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 += </a:t>
            </a:r>
            <a:r>
              <a:rPr lang="en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pmsg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;</a:t>
            </a:r>
          </a:p>
          <a:p>
            <a:pPr lvl="1"/>
            <a:r>
              <a:rPr lang="en" altLang="zh-CN" dirty="0">
                <a:solidFill>
                  <a:srgbClr val="569CD6"/>
                </a:solidFill>
                <a:latin typeface="Menlo" panose="020B0609030804020204" pitchFamily="49" charset="0"/>
              </a:rPr>
              <a:t>	assert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(</a:t>
            </a:r>
            <a:r>
              <a:rPr lang="en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vertex.num_out_edges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() == </a:t>
            </a:r>
            <a:r>
              <a:rPr lang="en" altLang="zh-CN" dirty="0">
                <a:solidFill>
                  <a:srgbClr val="B5CEA8"/>
                </a:solidFill>
                <a:latin typeface="Menlo" panose="020B0609030804020204" pitchFamily="49" charset="0"/>
              </a:rPr>
              <a:t>0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); </a:t>
            </a:r>
          </a:p>
          <a:p>
            <a:pPr lvl="1"/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}</a:t>
            </a:r>
          </a:p>
          <a:p>
            <a:pPr lvl="1"/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++</a:t>
            </a:r>
            <a:r>
              <a:rPr lang="en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vdata.nupdates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;</a:t>
            </a:r>
          </a:p>
          <a:p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}</a:t>
            </a:r>
            <a:r>
              <a:rPr lang="en" altLang="zh-CN" dirty="0">
                <a:solidFill>
                  <a:srgbClr val="6A9955"/>
                </a:solidFill>
                <a:latin typeface="Menlo" panose="020B0609030804020204" pitchFamily="49" charset="0"/>
              </a:rPr>
              <a:t> // end of apply</a:t>
            </a:r>
            <a:endParaRPr lang="en" altLang="zh-CN" b="0" dirty="0">
              <a:solidFill>
                <a:srgbClr val="D4D4D4"/>
              </a:solidFill>
              <a:effectLst/>
              <a:latin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0229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C1796A9E-9EC6-3141-A670-CEBE18461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917" y="849000"/>
            <a:ext cx="8372163" cy="576000"/>
          </a:xfrm>
        </p:spPr>
        <p:txBody>
          <a:bodyPr/>
          <a:lstStyle/>
          <a:p>
            <a:r>
              <a:rPr kumimoji="1" lang="en-US" altLang="zh-CN" dirty="0" err="1"/>
              <a:t>PowerGraph</a:t>
            </a:r>
            <a:r>
              <a:rPr kumimoji="1" lang="zh-CN" altLang="en-US" dirty="0"/>
              <a:t>：</a:t>
            </a:r>
            <a:r>
              <a:rPr kumimoji="1" lang="en-US" altLang="zh-CN" dirty="0"/>
              <a:t>GAS</a:t>
            </a:r>
            <a:endParaRPr kumimoji="1" lang="zh-CN" altLang="en-US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7AFAAD6-44C5-304A-98B7-45A20374CFF3}"/>
              </a:ext>
            </a:extLst>
          </p:cNvPr>
          <p:cNvSpPr/>
          <p:nvPr/>
        </p:nvSpPr>
        <p:spPr>
          <a:xfrm>
            <a:off x="385917" y="2167325"/>
            <a:ext cx="8372163" cy="36933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n" altLang="zh-CN" dirty="0">
                <a:solidFill>
                  <a:srgbClr val="569CD6"/>
                </a:solidFill>
                <a:latin typeface="Menlo" panose="020B0609030804020204" pitchFamily="49" charset="0"/>
              </a:rPr>
              <a:t>void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 scatter(</a:t>
            </a:r>
            <a:r>
              <a:rPr lang="en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icontext_type</a:t>
            </a:r>
            <a:r>
              <a:rPr lang="en" altLang="zh-CN" dirty="0">
                <a:solidFill>
                  <a:srgbClr val="569CD6"/>
                </a:solidFill>
                <a:latin typeface="Menlo" panose="020B0609030804020204" pitchFamily="49" charset="0"/>
              </a:rPr>
              <a:t>&amp;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 context, </a:t>
            </a:r>
            <a:r>
              <a:rPr lang="en" altLang="zh-CN" dirty="0">
                <a:solidFill>
                  <a:srgbClr val="569CD6"/>
                </a:solidFill>
                <a:latin typeface="Menlo" panose="020B0609030804020204" pitchFamily="49" charset="0"/>
              </a:rPr>
              <a:t>const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 </a:t>
            </a:r>
            <a:r>
              <a:rPr lang="en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vertex_type</a:t>
            </a:r>
            <a:r>
              <a:rPr lang="en" altLang="zh-CN" dirty="0">
                <a:solidFill>
                  <a:srgbClr val="569CD6"/>
                </a:solidFill>
                <a:latin typeface="Menlo" panose="020B0609030804020204" pitchFamily="49" charset="0"/>
              </a:rPr>
              <a:t>&amp;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 vertex, </a:t>
            </a:r>
            <a:r>
              <a:rPr lang="en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edge_type</a:t>
            </a:r>
            <a:r>
              <a:rPr lang="en" altLang="zh-CN" dirty="0">
                <a:solidFill>
                  <a:srgbClr val="569CD6"/>
                </a:solidFill>
                <a:latin typeface="Menlo" panose="020B0609030804020204" pitchFamily="49" charset="0"/>
              </a:rPr>
              <a:t>&amp;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 edge) </a:t>
            </a:r>
            <a:r>
              <a:rPr lang="en" altLang="zh-CN" dirty="0">
                <a:solidFill>
                  <a:srgbClr val="569CD6"/>
                </a:solidFill>
                <a:latin typeface="Menlo" panose="020B0609030804020204" pitchFamily="49" charset="0"/>
              </a:rPr>
              <a:t>const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 {</a:t>
            </a:r>
          </a:p>
          <a:p>
            <a:pPr lvl="1"/>
            <a:r>
              <a:rPr lang="en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edge_data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&amp; </a:t>
            </a:r>
            <a:r>
              <a:rPr lang="en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edata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 = </a:t>
            </a:r>
            <a:r>
              <a:rPr lang="en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edge.data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();</a:t>
            </a:r>
          </a:p>
          <a:p>
            <a:pPr lvl="1"/>
            <a:r>
              <a:rPr lang="en" altLang="zh-CN" dirty="0">
                <a:solidFill>
                  <a:srgbClr val="569CD6"/>
                </a:solidFill>
                <a:latin typeface="Menlo" panose="020B0609030804020204" pitchFamily="49" charset="0"/>
              </a:rPr>
              <a:t>if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(</a:t>
            </a:r>
            <a:r>
              <a:rPr lang="en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edata.role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 == </a:t>
            </a:r>
            <a:r>
              <a:rPr lang="en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edge_data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::</a:t>
            </a:r>
            <a:r>
              <a:rPr lang="en" altLang="zh-CN" dirty="0">
                <a:solidFill>
                  <a:srgbClr val="B5CEA8"/>
                </a:solidFill>
                <a:latin typeface="Menlo" panose="020B0609030804020204" pitchFamily="49" charset="0"/>
              </a:rPr>
              <a:t>TRAIN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) {</a:t>
            </a:r>
          </a:p>
          <a:p>
            <a:pPr lvl="2"/>
            <a:r>
              <a:rPr lang="en" altLang="zh-CN" dirty="0">
                <a:solidFill>
                  <a:srgbClr val="569CD6"/>
                </a:solidFill>
                <a:latin typeface="Menlo" panose="020B0609030804020204" pitchFamily="49" charset="0"/>
              </a:rPr>
              <a:t>const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 </a:t>
            </a:r>
            <a:r>
              <a:rPr lang="en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vertex_type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 </a:t>
            </a:r>
            <a:r>
              <a:rPr lang="en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other_vertex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 = </a:t>
            </a:r>
            <a:r>
              <a:rPr lang="en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get_other_vertex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(edge, vertex);</a:t>
            </a:r>
          </a:p>
          <a:p>
            <a:pPr lvl="2"/>
            <a:r>
              <a:rPr lang="en" altLang="zh-CN" dirty="0">
                <a:solidFill>
                  <a:srgbClr val="6A9955"/>
                </a:solidFill>
                <a:latin typeface="Menlo" panose="020B0609030804020204" pitchFamily="49" charset="0"/>
              </a:rPr>
              <a:t>// Reschedule neighbors ------------------------------------------------</a:t>
            </a:r>
            <a:endParaRPr lang="en" altLang="zh-CN" dirty="0">
              <a:solidFill>
                <a:srgbClr val="D4D4D4"/>
              </a:solidFill>
              <a:latin typeface="Menlo" panose="020B0609030804020204" pitchFamily="49" charset="0"/>
            </a:endParaRPr>
          </a:p>
          <a:p>
            <a:pPr lvl="2"/>
            <a:r>
              <a:rPr lang="en" altLang="zh-CN" dirty="0">
                <a:solidFill>
                  <a:srgbClr val="569CD6"/>
                </a:solidFill>
                <a:latin typeface="Menlo" panose="020B0609030804020204" pitchFamily="49" charset="0"/>
              </a:rPr>
              <a:t>if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(</a:t>
            </a:r>
            <a:r>
              <a:rPr lang="en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other_vertex.data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().</a:t>
            </a:r>
            <a:r>
              <a:rPr lang="en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nupdates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 &lt; MAX_UPDATES) </a:t>
            </a:r>
          </a:p>
          <a:p>
            <a:pPr lvl="3"/>
            <a:r>
              <a:rPr lang="en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context.signal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(</a:t>
            </a:r>
            <a:r>
              <a:rPr lang="en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other_vertex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,</a:t>
            </a:r>
            <a:r>
              <a:rPr lang="zh-CN" altLang="en-US" dirty="0">
                <a:solidFill>
                  <a:srgbClr val="D4D4D4"/>
                </a:solidFill>
                <a:latin typeface="Menlo" panose="020B0609030804020204" pitchFamily="49" charset="0"/>
              </a:rPr>
              <a:t> </a:t>
            </a:r>
            <a:r>
              <a:rPr lang="en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vec_type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::Zero(</a:t>
            </a:r>
            <a:r>
              <a:rPr lang="en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vertex_data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::NLATENT));</a:t>
            </a:r>
          </a:p>
          <a:p>
            <a:pPr lvl="1"/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}</a:t>
            </a:r>
          </a:p>
          <a:p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}</a:t>
            </a:r>
            <a:r>
              <a:rPr lang="en" altLang="zh-CN" dirty="0">
                <a:solidFill>
                  <a:srgbClr val="6A9955"/>
                </a:solidFill>
                <a:latin typeface="Menlo" panose="020B0609030804020204" pitchFamily="49" charset="0"/>
              </a:rPr>
              <a:t> // end of scatter function</a:t>
            </a:r>
            <a:endParaRPr lang="en" altLang="zh-CN" b="0" dirty="0">
              <a:solidFill>
                <a:srgbClr val="D4D4D4"/>
              </a:solidFill>
              <a:effectLst/>
              <a:latin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0599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C1796A9E-9EC6-3141-A670-CEBE18461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917" y="849000"/>
            <a:ext cx="8372163" cy="576000"/>
          </a:xfrm>
        </p:spPr>
        <p:txBody>
          <a:bodyPr/>
          <a:lstStyle/>
          <a:p>
            <a:r>
              <a:rPr lang="en-US" altLang="zh-CN" dirty="0"/>
              <a:t>TuX</a:t>
            </a:r>
            <a:r>
              <a:rPr lang="en-US" altLang="zh-CN" baseline="30000" dirty="0"/>
              <a:t>2 </a:t>
            </a:r>
            <a:r>
              <a:rPr kumimoji="1" lang="zh-CN" altLang="en-US" dirty="0"/>
              <a:t>：</a:t>
            </a:r>
            <a:r>
              <a:rPr kumimoji="1" lang="en-US" altLang="zh-CN" dirty="0"/>
              <a:t>MEGA</a:t>
            </a:r>
            <a:endParaRPr kumimoji="1"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E539F77-AABB-BF47-9EDF-273EB15C26DC}"/>
              </a:ext>
            </a:extLst>
          </p:cNvPr>
          <p:cNvSpPr/>
          <p:nvPr/>
        </p:nvSpPr>
        <p:spPr>
          <a:xfrm>
            <a:off x="573113" y="1724418"/>
            <a:ext cx="4572000" cy="264976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lvl="0" indent="-228600">
              <a:lnSpc>
                <a:spcPct val="120000"/>
              </a:lnSpc>
              <a:spcBef>
                <a:spcPts val="1000"/>
              </a:spcBef>
              <a:buClr>
                <a:srgbClr val="004098"/>
              </a:buClr>
              <a:buSzPct val="100000"/>
              <a:buFont typeface="Calibri" panose="020F0502020204030204" pitchFamily="34" charset="0"/>
              <a:buChar char="▪"/>
            </a:pPr>
            <a:r>
              <a:rPr lang="en-US" altLang="zh-CN" sz="2800" b="1" dirty="0">
                <a:solidFill>
                  <a:srgbClr val="004098"/>
                </a:solidFill>
              </a:rPr>
              <a:t>MEGA</a:t>
            </a:r>
          </a:p>
          <a:p>
            <a:pPr marL="228600" lvl="0" indent="-228600">
              <a:lnSpc>
                <a:spcPct val="120000"/>
              </a:lnSpc>
              <a:spcBef>
                <a:spcPts val="1000"/>
              </a:spcBef>
              <a:buClr>
                <a:srgbClr val="004098"/>
              </a:buClr>
              <a:buSzPct val="100000"/>
              <a:buFontTx/>
              <a:buChar char="-"/>
            </a:pPr>
            <a:r>
              <a:rPr lang="en-US" altLang="zh-CN" sz="2000" b="1" dirty="0">
                <a:solidFill>
                  <a:srgbClr val="000000"/>
                </a:solidFill>
              </a:rPr>
              <a:t>Mini-batch</a:t>
            </a:r>
          </a:p>
          <a:p>
            <a:pPr marL="228600" lvl="0" indent="-228600">
              <a:lnSpc>
                <a:spcPct val="120000"/>
              </a:lnSpc>
              <a:spcBef>
                <a:spcPts val="1000"/>
              </a:spcBef>
              <a:buClr>
                <a:srgbClr val="004098"/>
              </a:buClr>
              <a:buSzPct val="100000"/>
              <a:buFontTx/>
              <a:buChar char="-"/>
            </a:pPr>
            <a:r>
              <a:rPr lang="en-US" altLang="zh-CN" sz="2000" b="1" dirty="0">
                <a:solidFill>
                  <a:srgbClr val="000000"/>
                </a:solidFill>
              </a:rPr>
              <a:t>Exchange</a:t>
            </a:r>
          </a:p>
          <a:p>
            <a:pPr marL="228600" lvl="0" indent="-228600">
              <a:lnSpc>
                <a:spcPct val="120000"/>
              </a:lnSpc>
              <a:spcBef>
                <a:spcPts val="1000"/>
              </a:spcBef>
              <a:buClr>
                <a:srgbClr val="004098"/>
              </a:buClr>
              <a:buSzPct val="100000"/>
              <a:buFontTx/>
              <a:buChar char="-"/>
            </a:pPr>
            <a:r>
              <a:rPr lang="en-US" altLang="zh-CN" sz="2000" b="1" dirty="0" err="1">
                <a:solidFill>
                  <a:srgbClr val="000000"/>
                </a:solidFill>
              </a:rPr>
              <a:t>GlobalSync</a:t>
            </a:r>
            <a:endParaRPr lang="en-US" altLang="zh-CN" sz="2000" b="1" dirty="0">
              <a:solidFill>
                <a:srgbClr val="000000"/>
              </a:solidFill>
            </a:endParaRPr>
          </a:p>
          <a:p>
            <a:pPr marL="228600" lvl="0" indent="-228600">
              <a:lnSpc>
                <a:spcPct val="120000"/>
              </a:lnSpc>
              <a:spcBef>
                <a:spcPts val="1000"/>
              </a:spcBef>
              <a:buClr>
                <a:srgbClr val="004098"/>
              </a:buClr>
              <a:buSzPct val="100000"/>
              <a:buFontTx/>
              <a:buChar char="-"/>
            </a:pPr>
            <a:r>
              <a:rPr lang="en-US" altLang="zh-CN" sz="2000" b="1" dirty="0">
                <a:solidFill>
                  <a:srgbClr val="000000"/>
                </a:solidFill>
              </a:rPr>
              <a:t>Apply</a:t>
            </a:r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9DBFC844-1CBD-984C-ADC2-C34EFA31A1C6}"/>
              </a:ext>
            </a:extLst>
          </p:cNvPr>
          <p:cNvCxnSpPr>
            <a:cxnSpLocks/>
          </p:cNvCxnSpPr>
          <p:nvPr/>
        </p:nvCxnSpPr>
        <p:spPr>
          <a:xfrm flipH="1">
            <a:off x="476071" y="2614408"/>
            <a:ext cx="186788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右大括号 7">
            <a:extLst>
              <a:ext uri="{FF2B5EF4-FFF2-40B4-BE49-F238E27FC236}">
                <a16:creationId xmlns:a16="http://schemas.microsoft.com/office/drawing/2014/main" id="{ED1B3C68-50A8-924F-9408-C8C349A900ED}"/>
              </a:ext>
            </a:extLst>
          </p:cNvPr>
          <p:cNvSpPr/>
          <p:nvPr/>
        </p:nvSpPr>
        <p:spPr>
          <a:xfrm>
            <a:off x="2343956" y="3067318"/>
            <a:ext cx="257578" cy="1105464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35FCD54-02A7-2B43-A3DE-65C2E8B45A92}"/>
              </a:ext>
            </a:extLst>
          </p:cNvPr>
          <p:cNvSpPr/>
          <p:nvPr/>
        </p:nvSpPr>
        <p:spPr>
          <a:xfrm>
            <a:off x="4293293" y="3262358"/>
            <a:ext cx="3726066" cy="506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spcBef>
                <a:spcPts val="1000"/>
              </a:spcBef>
              <a:buClr>
                <a:srgbClr val="004098"/>
              </a:buClr>
              <a:buSzPct val="100000"/>
            </a:pPr>
            <a:r>
              <a:rPr lang="en-US" altLang="zh-CN" sz="2400" b="1" dirty="0">
                <a:solidFill>
                  <a:srgbClr val="000000"/>
                </a:solidFill>
              </a:rPr>
              <a:t>A</a:t>
            </a:r>
            <a:r>
              <a:rPr lang="zh-CN" altLang="en-US" sz="2400" b="1" dirty="0">
                <a:solidFill>
                  <a:srgbClr val="000000"/>
                </a:solidFill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</a:rPr>
              <a:t>Batched</a:t>
            </a:r>
            <a:r>
              <a:rPr lang="zh-CN" altLang="en-US" sz="2400" b="1" dirty="0">
                <a:solidFill>
                  <a:srgbClr val="000000"/>
                </a:solidFill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</a:rPr>
              <a:t>Implementation 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9D0778C-503A-6A43-8CE2-A09B2FFC12A3}"/>
              </a:ext>
            </a:extLst>
          </p:cNvPr>
          <p:cNvSpPr/>
          <p:nvPr/>
        </p:nvSpPr>
        <p:spPr>
          <a:xfrm>
            <a:off x="3425781" y="3991436"/>
            <a:ext cx="5461091" cy="212205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" altLang="zh-CN" dirty="0">
                <a:solidFill>
                  <a:srgbClr val="569CD6"/>
                </a:solidFill>
                <a:latin typeface="Menlo" panose="020B0609030804020204" pitchFamily="49" charset="0"/>
              </a:rPr>
              <a:t>void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 </a:t>
            </a:r>
            <a:r>
              <a:rPr lang="en-US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StageSequenceBuilder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(</a:t>
            </a:r>
            <a:r>
              <a:rPr lang="en-US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ExecStages</a:t>
            </a: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){</a:t>
            </a:r>
          </a:p>
          <a:p>
            <a:pPr lvl="1">
              <a:lnSpc>
                <a:spcPct val="150000"/>
              </a:lnSpc>
            </a:pPr>
            <a:r>
              <a:rPr lang="en-US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ExecStages.Add</a:t>
            </a:r>
            <a:r>
              <a:rPr lang="en-US" altLang="zh-CN" dirty="0">
                <a:solidFill>
                  <a:srgbClr val="D4D4D4"/>
                </a:solidFill>
                <a:latin typeface="Menlo" panose="020B0609030804020204" pitchFamily="49" charset="0"/>
              </a:rPr>
              <a:t>(</a:t>
            </a:r>
            <a:r>
              <a:rPr lang="en-US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ExchangeStage</a:t>
            </a:r>
            <a:r>
              <a:rPr lang="en-US" altLang="zh-CN" dirty="0">
                <a:solidFill>
                  <a:srgbClr val="D4D4D4"/>
                </a:solidFill>
                <a:latin typeface="Menlo" panose="020B0609030804020204" pitchFamily="49" charset="0"/>
              </a:rPr>
              <a:t>);</a:t>
            </a:r>
          </a:p>
          <a:p>
            <a:pPr lvl="1">
              <a:lnSpc>
                <a:spcPct val="150000"/>
              </a:lnSpc>
            </a:pPr>
            <a:r>
              <a:rPr lang="en-US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ExecStages.Add</a:t>
            </a:r>
            <a:r>
              <a:rPr lang="en-US" altLang="zh-CN" dirty="0">
                <a:solidFill>
                  <a:srgbClr val="D4D4D4"/>
                </a:solidFill>
                <a:latin typeface="Menlo" panose="020B0609030804020204" pitchFamily="49" charset="0"/>
              </a:rPr>
              <a:t>(</a:t>
            </a:r>
            <a:r>
              <a:rPr lang="en-US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ApplyStage</a:t>
            </a:r>
            <a:r>
              <a:rPr lang="en-US" altLang="zh-CN" dirty="0">
                <a:solidFill>
                  <a:srgbClr val="D4D4D4"/>
                </a:solidFill>
                <a:latin typeface="Menlo" panose="020B0609030804020204" pitchFamily="49" charset="0"/>
              </a:rPr>
              <a:t>);</a:t>
            </a:r>
          </a:p>
          <a:p>
            <a:pPr lvl="1">
              <a:lnSpc>
                <a:spcPct val="150000"/>
              </a:lnSpc>
            </a:pPr>
            <a:r>
              <a:rPr lang="en-US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ExecStages.Add</a:t>
            </a:r>
            <a:r>
              <a:rPr lang="en-US" altLang="zh-CN" dirty="0">
                <a:solidFill>
                  <a:srgbClr val="D4D4D4"/>
                </a:solidFill>
                <a:latin typeface="Menlo" panose="020B0609030804020204" pitchFamily="49" charset="0"/>
              </a:rPr>
              <a:t>(</a:t>
            </a:r>
            <a:r>
              <a:rPr lang="en-US" altLang="zh-CN" dirty="0" err="1">
                <a:solidFill>
                  <a:srgbClr val="D4D4D4"/>
                </a:solidFill>
                <a:latin typeface="Menlo" panose="020B0609030804020204" pitchFamily="49" charset="0"/>
              </a:rPr>
              <a:t>GlobalSyncStage</a:t>
            </a:r>
            <a:r>
              <a:rPr lang="en-US" altLang="zh-CN" dirty="0">
                <a:solidFill>
                  <a:srgbClr val="D4D4D4"/>
                </a:solidFill>
                <a:latin typeface="Menlo" panose="020B0609030804020204" pitchFamily="49" charset="0"/>
              </a:rPr>
              <a:t>);</a:t>
            </a:r>
            <a:endParaRPr lang="en" altLang="zh-CN" dirty="0">
              <a:solidFill>
                <a:srgbClr val="D4D4D4"/>
              </a:solidFill>
              <a:latin typeface="Menlo" panose="020B0609030804020204" pitchFamily="49" charset="0"/>
            </a:endParaRPr>
          </a:p>
          <a:p>
            <a:pPr>
              <a:lnSpc>
                <a:spcPct val="150000"/>
              </a:lnSpc>
            </a:pPr>
            <a:r>
              <a:rPr lang="en" altLang="zh-CN" dirty="0">
                <a:solidFill>
                  <a:srgbClr val="D4D4D4"/>
                </a:solidFill>
                <a:latin typeface="Menlo" panose="020B0609030804020204" pitchFamily="49" charset="0"/>
              </a:rPr>
              <a:t>}</a:t>
            </a:r>
            <a:endParaRPr lang="en" altLang="zh-CN" b="0" dirty="0">
              <a:solidFill>
                <a:srgbClr val="D4D4D4"/>
              </a:solidFill>
              <a:effectLst/>
              <a:latin typeface="Menlo" panose="020B0609030804020204" pitchFamily="49" charset="0"/>
            </a:endParaRPr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7712E253-7B12-0A42-9F37-42AA1E273D46}"/>
              </a:ext>
            </a:extLst>
          </p:cNvPr>
          <p:cNvCxnSpPr>
            <a:cxnSpLocks/>
          </p:cNvCxnSpPr>
          <p:nvPr/>
        </p:nvCxnSpPr>
        <p:spPr>
          <a:xfrm>
            <a:off x="2859113" y="3620050"/>
            <a:ext cx="97879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0577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C1796A9E-9EC6-3141-A670-CEBE18461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917" y="849000"/>
            <a:ext cx="8372163" cy="576000"/>
          </a:xfrm>
        </p:spPr>
        <p:txBody>
          <a:bodyPr/>
          <a:lstStyle/>
          <a:p>
            <a:r>
              <a:rPr lang="en-US" altLang="zh-CN" dirty="0"/>
              <a:t>TuX</a:t>
            </a:r>
            <a:r>
              <a:rPr lang="en-US" altLang="zh-CN" baseline="30000" dirty="0"/>
              <a:t>2 </a:t>
            </a:r>
            <a:r>
              <a:rPr kumimoji="1" lang="zh-CN" altLang="en-US" dirty="0"/>
              <a:t>：</a:t>
            </a:r>
            <a:r>
              <a:rPr kumimoji="1" lang="en-US" altLang="zh-CN" dirty="0"/>
              <a:t>MEGA</a:t>
            </a:r>
            <a:r>
              <a:rPr kumimoji="1" lang="zh-CN" altLang="en-US" dirty="0"/>
              <a:t> </a:t>
            </a:r>
            <a:r>
              <a:rPr kumimoji="1" lang="en-US" altLang="zh-CN" dirty="0"/>
              <a:t>(Batched)</a:t>
            </a:r>
            <a:endParaRPr kumimoji="1"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9D0778C-503A-6A43-8CE2-A09B2FFC12A3}"/>
              </a:ext>
            </a:extLst>
          </p:cNvPr>
          <p:cNvSpPr/>
          <p:nvPr/>
        </p:nvSpPr>
        <p:spPr>
          <a:xfrm>
            <a:off x="453764" y="1624651"/>
            <a:ext cx="5794511" cy="233910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accent3"/>
                </a:solidFill>
                <a:latin typeface="Menlo" panose="020B0609030804020204" pitchFamily="49" charset="0"/>
              </a:rPr>
              <a:t>//</a:t>
            </a:r>
            <a:r>
              <a:rPr lang="en-US" altLang="zh-CN" dirty="0" err="1">
                <a:solidFill>
                  <a:schemeClr val="accent3"/>
                </a:solidFill>
                <a:latin typeface="Menlo" panose="020B0609030804020204" pitchFamily="49" charset="0"/>
              </a:rPr>
              <a:t>ExchangeStage</a:t>
            </a:r>
            <a:r>
              <a:rPr lang="en-US" altLang="zh-CN" dirty="0">
                <a:solidFill>
                  <a:schemeClr val="accent3"/>
                </a:solidFill>
                <a:latin typeface="Menlo" panose="020B0609030804020204" pitchFamily="49" charset="0"/>
              </a:rPr>
              <a:t>::</a:t>
            </a:r>
          </a:p>
          <a:p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Exchange(</a:t>
            </a:r>
            <a:r>
              <a:rPr lang="en-US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v_user</a:t>
            </a:r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, </a:t>
            </a:r>
            <a:r>
              <a:rPr lang="en-US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v_item</a:t>
            </a:r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, edge,</a:t>
            </a:r>
            <a:r>
              <a:rPr lang="zh-CN" altLang="en-US" sz="1600" dirty="0">
                <a:solidFill>
                  <a:srgbClr val="D4D4D4"/>
                </a:solidFill>
                <a:latin typeface="Menlo" panose="020B0609030804020204" pitchFamily="49" charset="0"/>
              </a:rPr>
              <a:t> </a:t>
            </a:r>
            <a:endParaRPr lang="en-US" altLang="zh-CN" sz="1600" dirty="0">
              <a:solidFill>
                <a:srgbClr val="D4D4D4"/>
              </a:solidFill>
              <a:latin typeface="Menlo" panose="020B0609030804020204" pitchFamily="49" charset="0"/>
            </a:endParaRPr>
          </a:p>
          <a:p>
            <a:r>
              <a:rPr lang="zh-CN" altLang="en-US" sz="1600" dirty="0">
                <a:solidFill>
                  <a:srgbClr val="D4D4D4"/>
                </a:solidFill>
                <a:latin typeface="Menlo" panose="020B0609030804020204" pitchFamily="49" charset="0"/>
              </a:rPr>
              <a:t>         </a:t>
            </a:r>
            <a:r>
              <a:rPr lang="en-US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a_user</a:t>
            </a:r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, </a:t>
            </a:r>
            <a:r>
              <a:rPr lang="en-US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a_item</a:t>
            </a:r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,</a:t>
            </a:r>
            <a:r>
              <a:rPr lang="zh-CN" altLang="en-US" sz="1600" dirty="0">
                <a:solidFill>
                  <a:srgbClr val="D4D4D4"/>
                </a:solidFill>
                <a:latin typeface="Menlo" panose="020B0609030804020204" pitchFamily="49" charset="0"/>
              </a:rPr>
              <a:t> </a:t>
            </a:r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context){</a:t>
            </a:r>
          </a:p>
          <a:p>
            <a:r>
              <a:rPr lang="zh-CN" altLang="en-US" sz="1600" dirty="0">
                <a:solidFill>
                  <a:srgbClr val="D4D4D4"/>
                </a:solidFill>
                <a:latin typeface="Menlo" panose="020B0609030804020204" pitchFamily="49" charset="0"/>
              </a:rPr>
              <a:t>    </a:t>
            </a:r>
            <a:r>
              <a:rPr lang="en-US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val</a:t>
            </a:r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 </a:t>
            </a:r>
            <a:r>
              <a:rPr lang="en-US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pred</a:t>
            </a:r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 = </a:t>
            </a:r>
            <a:r>
              <a:rPr lang="en-US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PredictRating</a:t>
            </a:r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(</a:t>
            </a:r>
            <a:r>
              <a:rPr lang="en-US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v_user,v_item</a:t>
            </a:r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);</a:t>
            </a:r>
          </a:p>
          <a:p>
            <a:r>
              <a:rPr lang="zh-CN" altLang="en-US" sz="1600" dirty="0">
                <a:solidFill>
                  <a:srgbClr val="D4D4D4"/>
                </a:solidFill>
                <a:latin typeface="Menlo" panose="020B0609030804020204" pitchFamily="49" charset="0"/>
              </a:rPr>
              <a:t>    </a:t>
            </a:r>
            <a:r>
              <a:rPr lang="en-US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val</a:t>
            </a:r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 loss = </a:t>
            </a:r>
            <a:r>
              <a:rPr lang="en-US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pred</a:t>
            </a:r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 - </a:t>
            </a:r>
            <a:r>
              <a:rPr lang="en-US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edge.rating</a:t>
            </a:r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;</a:t>
            </a:r>
          </a:p>
          <a:p>
            <a:r>
              <a:rPr lang="zh-CN" altLang="en-US" sz="1600" dirty="0">
                <a:solidFill>
                  <a:srgbClr val="D4D4D4"/>
                </a:solidFill>
                <a:latin typeface="Menlo" panose="020B0609030804020204" pitchFamily="49" charset="0"/>
              </a:rPr>
              <a:t>    </a:t>
            </a:r>
            <a:r>
              <a:rPr lang="en-US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context.loss</a:t>
            </a:r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 += lossˆ2;</a:t>
            </a:r>
          </a:p>
          <a:p>
            <a:r>
              <a:rPr lang="zh-CN" altLang="en-US" sz="1600" dirty="0">
                <a:solidFill>
                  <a:srgbClr val="D4D4D4"/>
                </a:solidFill>
                <a:latin typeface="Menlo" panose="020B0609030804020204" pitchFamily="49" charset="0"/>
              </a:rPr>
              <a:t>    </a:t>
            </a:r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(</a:t>
            </a:r>
            <a:r>
              <a:rPr lang="en-US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a_user,a_item</a:t>
            </a:r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) +=</a:t>
            </a:r>
            <a:r>
              <a:rPr lang="zh-CN" altLang="en-US" sz="1600" dirty="0">
                <a:solidFill>
                  <a:srgbClr val="D4D4D4"/>
                </a:solidFill>
                <a:latin typeface="Menlo" panose="020B0609030804020204" pitchFamily="49" charset="0"/>
              </a:rPr>
              <a:t> </a:t>
            </a:r>
            <a:endParaRPr lang="en-US" altLang="zh-CN" sz="1600" dirty="0">
              <a:solidFill>
                <a:srgbClr val="D4D4D4"/>
              </a:solidFill>
              <a:latin typeface="Menlo" panose="020B0609030804020204" pitchFamily="49" charset="0"/>
            </a:endParaRPr>
          </a:p>
          <a:p>
            <a:r>
              <a:rPr lang="zh-CN" altLang="en-US" sz="1600" dirty="0">
                <a:solidFill>
                  <a:srgbClr val="D4D4D4"/>
                </a:solidFill>
                <a:latin typeface="Menlo" panose="020B0609030804020204" pitchFamily="49" charset="0"/>
              </a:rPr>
              <a:t>    </a:t>
            </a:r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Gradient(</a:t>
            </a:r>
            <a:r>
              <a:rPr lang="en-US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loss,v_user,v_item</a:t>
            </a:r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);</a:t>
            </a:r>
          </a:p>
          <a:p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}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8FFDC549-1C60-5F43-9C43-DBDA564393A6}"/>
              </a:ext>
            </a:extLst>
          </p:cNvPr>
          <p:cNvGrpSpPr/>
          <p:nvPr/>
        </p:nvGrpSpPr>
        <p:grpSpPr>
          <a:xfrm>
            <a:off x="591020" y="3807488"/>
            <a:ext cx="6110986" cy="2725834"/>
            <a:chOff x="1595562" y="3640139"/>
            <a:chExt cx="6120830" cy="2934671"/>
          </a:xfrm>
        </p:grpSpPr>
        <p:sp>
          <p:nvSpPr>
            <p:cNvPr id="60" name="椭圆 59">
              <a:extLst>
                <a:ext uri="{FF2B5EF4-FFF2-40B4-BE49-F238E27FC236}">
                  <a16:creationId xmlns:a16="http://schemas.microsoft.com/office/drawing/2014/main" id="{939420C2-5A85-7B44-88EA-0F510734FB72}"/>
                </a:ext>
              </a:extLst>
            </p:cNvPr>
            <p:cNvSpPr/>
            <p:nvPr/>
          </p:nvSpPr>
          <p:spPr>
            <a:xfrm>
              <a:off x="5233160" y="3640139"/>
              <a:ext cx="731520" cy="51816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600" dirty="0"/>
                <a:t>V11</a:t>
              </a:r>
              <a:endParaRPr kumimoji="1" lang="zh-CN" altLang="en-US" sz="800" dirty="0"/>
            </a:p>
          </p:txBody>
        </p:sp>
        <p:sp>
          <p:nvSpPr>
            <p:cNvPr id="61" name="椭圆 60">
              <a:extLst>
                <a:ext uri="{FF2B5EF4-FFF2-40B4-BE49-F238E27FC236}">
                  <a16:creationId xmlns:a16="http://schemas.microsoft.com/office/drawing/2014/main" id="{9A609403-132D-6344-9138-FBA47D50345A}"/>
                </a:ext>
              </a:extLst>
            </p:cNvPr>
            <p:cNvSpPr/>
            <p:nvPr/>
          </p:nvSpPr>
          <p:spPr>
            <a:xfrm>
              <a:off x="1595562" y="5004817"/>
              <a:ext cx="731520" cy="51816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600" dirty="0"/>
                <a:t>V12</a:t>
              </a:r>
              <a:endParaRPr kumimoji="1" lang="zh-CN" altLang="en-US" sz="800" dirty="0"/>
            </a:p>
          </p:txBody>
        </p:sp>
        <p:sp>
          <p:nvSpPr>
            <p:cNvPr id="62" name="椭圆 61">
              <a:extLst>
                <a:ext uri="{FF2B5EF4-FFF2-40B4-BE49-F238E27FC236}">
                  <a16:creationId xmlns:a16="http://schemas.microsoft.com/office/drawing/2014/main" id="{B4C61262-EC90-0843-BCC3-7A50B74D7223}"/>
                </a:ext>
              </a:extLst>
            </p:cNvPr>
            <p:cNvSpPr/>
            <p:nvPr/>
          </p:nvSpPr>
          <p:spPr>
            <a:xfrm>
              <a:off x="3908204" y="5087150"/>
              <a:ext cx="731520" cy="51816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600" dirty="0"/>
                <a:t>V13</a:t>
              </a:r>
              <a:endParaRPr kumimoji="1" lang="zh-CN" altLang="en-US" sz="800" dirty="0"/>
            </a:p>
          </p:txBody>
        </p: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45618277-840D-854D-A39B-CD3562025569}"/>
                </a:ext>
              </a:extLst>
            </p:cNvPr>
            <p:cNvSpPr/>
            <p:nvPr/>
          </p:nvSpPr>
          <p:spPr>
            <a:xfrm>
              <a:off x="6984872" y="5795658"/>
              <a:ext cx="731520" cy="51816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600" dirty="0"/>
                <a:t>V15</a:t>
              </a:r>
              <a:endParaRPr kumimoji="1" lang="zh-CN" altLang="en-US" sz="800" dirty="0"/>
            </a:p>
          </p:txBody>
        </p:sp>
        <p:sp>
          <p:nvSpPr>
            <p:cNvPr id="64" name="椭圆 63">
              <a:extLst>
                <a:ext uri="{FF2B5EF4-FFF2-40B4-BE49-F238E27FC236}">
                  <a16:creationId xmlns:a16="http://schemas.microsoft.com/office/drawing/2014/main" id="{2AC497C9-14CD-2A4B-8ED6-EB9F5A78D101}"/>
                </a:ext>
              </a:extLst>
            </p:cNvPr>
            <p:cNvSpPr/>
            <p:nvPr/>
          </p:nvSpPr>
          <p:spPr>
            <a:xfrm>
              <a:off x="2608708" y="6056650"/>
              <a:ext cx="731520" cy="51816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600" dirty="0"/>
                <a:t>V14</a:t>
              </a:r>
              <a:endParaRPr kumimoji="1" lang="zh-CN" altLang="en-US" sz="800" dirty="0"/>
            </a:p>
          </p:txBody>
        </p:sp>
        <p:sp>
          <p:nvSpPr>
            <p:cNvPr id="65" name="椭圆 64">
              <a:extLst>
                <a:ext uri="{FF2B5EF4-FFF2-40B4-BE49-F238E27FC236}">
                  <a16:creationId xmlns:a16="http://schemas.microsoft.com/office/drawing/2014/main" id="{35AA12C3-BD91-044C-A840-EBE833A16FEB}"/>
                </a:ext>
              </a:extLst>
            </p:cNvPr>
            <p:cNvSpPr/>
            <p:nvPr/>
          </p:nvSpPr>
          <p:spPr>
            <a:xfrm>
              <a:off x="3786375" y="4085000"/>
              <a:ext cx="731520" cy="51816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600" dirty="0"/>
                <a:t>V21</a:t>
              </a:r>
              <a:endParaRPr kumimoji="1" lang="zh-CN" altLang="en-US" sz="800" dirty="0"/>
            </a:p>
          </p:txBody>
        </p:sp>
        <p:sp>
          <p:nvSpPr>
            <p:cNvPr id="66" name="椭圆 65">
              <a:extLst>
                <a:ext uri="{FF2B5EF4-FFF2-40B4-BE49-F238E27FC236}">
                  <a16:creationId xmlns:a16="http://schemas.microsoft.com/office/drawing/2014/main" id="{3B975DBD-D769-D643-A350-5B461B1799C0}"/>
                </a:ext>
              </a:extLst>
            </p:cNvPr>
            <p:cNvSpPr/>
            <p:nvPr/>
          </p:nvSpPr>
          <p:spPr>
            <a:xfrm>
              <a:off x="6329515" y="3970157"/>
              <a:ext cx="731520" cy="51816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600" dirty="0"/>
                <a:t>V23</a:t>
              </a:r>
              <a:endParaRPr kumimoji="1" lang="zh-CN" altLang="en-US" sz="800" dirty="0"/>
            </a:p>
          </p:txBody>
        </p:sp>
        <p:sp>
          <p:nvSpPr>
            <p:cNvPr id="67" name="椭圆 66">
              <a:extLst>
                <a:ext uri="{FF2B5EF4-FFF2-40B4-BE49-F238E27FC236}">
                  <a16:creationId xmlns:a16="http://schemas.microsoft.com/office/drawing/2014/main" id="{A855C16D-84F5-3344-851C-11F2F0AE040F}"/>
                </a:ext>
              </a:extLst>
            </p:cNvPr>
            <p:cNvSpPr/>
            <p:nvPr/>
          </p:nvSpPr>
          <p:spPr>
            <a:xfrm>
              <a:off x="5126031" y="5004817"/>
              <a:ext cx="731520" cy="51816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600" dirty="0"/>
                <a:t>V22</a:t>
              </a:r>
              <a:endParaRPr kumimoji="1" lang="zh-CN" altLang="en-US" sz="800" dirty="0"/>
            </a:p>
          </p:txBody>
        </p:sp>
        <p:sp>
          <p:nvSpPr>
            <p:cNvPr id="68" name="椭圆 67">
              <a:extLst>
                <a:ext uri="{FF2B5EF4-FFF2-40B4-BE49-F238E27FC236}">
                  <a16:creationId xmlns:a16="http://schemas.microsoft.com/office/drawing/2014/main" id="{79986865-6DF3-3E42-A206-C64249B3D73A}"/>
                </a:ext>
              </a:extLst>
            </p:cNvPr>
            <p:cNvSpPr/>
            <p:nvPr/>
          </p:nvSpPr>
          <p:spPr>
            <a:xfrm>
              <a:off x="5699311" y="5971709"/>
              <a:ext cx="731520" cy="51816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600" dirty="0"/>
                <a:t>V24</a:t>
              </a:r>
              <a:endParaRPr kumimoji="1" lang="zh-CN" altLang="en-US" sz="800" dirty="0"/>
            </a:p>
          </p:txBody>
        </p:sp>
        <p:cxnSp>
          <p:nvCxnSpPr>
            <p:cNvPr id="69" name="直线箭头连接符 68">
              <a:extLst>
                <a:ext uri="{FF2B5EF4-FFF2-40B4-BE49-F238E27FC236}">
                  <a16:creationId xmlns:a16="http://schemas.microsoft.com/office/drawing/2014/main" id="{FF0B0FC1-C8D2-4D46-A9E8-F2031F3DF3D2}"/>
                </a:ext>
              </a:extLst>
            </p:cNvPr>
            <p:cNvCxnSpPr>
              <a:cxnSpLocks/>
              <a:stCxn id="60" idx="2"/>
              <a:endCxn id="65" idx="6"/>
            </p:cNvCxnSpPr>
            <p:nvPr/>
          </p:nvCxnSpPr>
          <p:spPr>
            <a:xfrm flipH="1">
              <a:off x="4517895" y="3899219"/>
              <a:ext cx="715265" cy="444861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线箭头连接符 69">
              <a:extLst>
                <a:ext uri="{FF2B5EF4-FFF2-40B4-BE49-F238E27FC236}">
                  <a16:creationId xmlns:a16="http://schemas.microsoft.com/office/drawing/2014/main" id="{99950E57-CE3E-0A49-878B-F1A8921F6D3A}"/>
                </a:ext>
              </a:extLst>
            </p:cNvPr>
            <p:cNvCxnSpPr>
              <a:cxnSpLocks/>
              <a:stCxn id="60" idx="5"/>
              <a:endCxn id="68" idx="0"/>
            </p:cNvCxnSpPr>
            <p:nvPr/>
          </p:nvCxnSpPr>
          <p:spPr>
            <a:xfrm>
              <a:off x="5857551" y="4082416"/>
              <a:ext cx="207520" cy="1889293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线箭头连接符 70">
              <a:extLst>
                <a:ext uri="{FF2B5EF4-FFF2-40B4-BE49-F238E27FC236}">
                  <a16:creationId xmlns:a16="http://schemas.microsoft.com/office/drawing/2014/main" id="{B2F3DC4C-5639-F040-A408-649EA8389B66}"/>
                </a:ext>
              </a:extLst>
            </p:cNvPr>
            <p:cNvCxnSpPr>
              <a:cxnSpLocks/>
              <a:stCxn id="61" idx="6"/>
              <a:endCxn id="68" idx="2"/>
            </p:cNvCxnSpPr>
            <p:nvPr/>
          </p:nvCxnSpPr>
          <p:spPr>
            <a:xfrm>
              <a:off x="2327082" y="5263897"/>
              <a:ext cx="3372229" cy="966892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线箭头连接符 71">
              <a:extLst>
                <a:ext uri="{FF2B5EF4-FFF2-40B4-BE49-F238E27FC236}">
                  <a16:creationId xmlns:a16="http://schemas.microsoft.com/office/drawing/2014/main" id="{04D91BBD-219A-B342-948F-2CC87B2B4C11}"/>
                </a:ext>
              </a:extLst>
            </p:cNvPr>
            <p:cNvCxnSpPr>
              <a:cxnSpLocks/>
              <a:stCxn id="61" idx="7"/>
              <a:endCxn id="65" idx="2"/>
            </p:cNvCxnSpPr>
            <p:nvPr/>
          </p:nvCxnSpPr>
          <p:spPr>
            <a:xfrm flipV="1">
              <a:off x="2219953" y="4344080"/>
              <a:ext cx="1566422" cy="73662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线箭头连接符 72">
              <a:extLst>
                <a:ext uri="{FF2B5EF4-FFF2-40B4-BE49-F238E27FC236}">
                  <a16:creationId xmlns:a16="http://schemas.microsoft.com/office/drawing/2014/main" id="{B1FF8DF6-A564-FA41-B917-456093AB3804}"/>
                </a:ext>
              </a:extLst>
            </p:cNvPr>
            <p:cNvCxnSpPr>
              <a:cxnSpLocks/>
              <a:stCxn id="62" idx="0"/>
              <a:endCxn id="65" idx="4"/>
            </p:cNvCxnSpPr>
            <p:nvPr/>
          </p:nvCxnSpPr>
          <p:spPr>
            <a:xfrm flipH="1" flipV="1">
              <a:off x="4152135" y="4603160"/>
              <a:ext cx="121829" cy="48399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线箭头连接符 73">
              <a:extLst>
                <a:ext uri="{FF2B5EF4-FFF2-40B4-BE49-F238E27FC236}">
                  <a16:creationId xmlns:a16="http://schemas.microsoft.com/office/drawing/2014/main" id="{1270BADB-77AA-8F48-9D57-CF93124B3126}"/>
                </a:ext>
              </a:extLst>
            </p:cNvPr>
            <p:cNvCxnSpPr>
              <a:cxnSpLocks/>
              <a:stCxn id="60" idx="4"/>
              <a:endCxn id="67" idx="0"/>
            </p:cNvCxnSpPr>
            <p:nvPr/>
          </p:nvCxnSpPr>
          <p:spPr>
            <a:xfrm flipH="1">
              <a:off x="5491791" y="4158299"/>
              <a:ext cx="107129" cy="846518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线箭头连接符 74">
              <a:extLst>
                <a:ext uri="{FF2B5EF4-FFF2-40B4-BE49-F238E27FC236}">
                  <a16:creationId xmlns:a16="http://schemas.microsoft.com/office/drawing/2014/main" id="{3783DC12-2B6E-2C4C-BCAE-3D542237C920}"/>
                </a:ext>
              </a:extLst>
            </p:cNvPr>
            <p:cNvCxnSpPr>
              <a:cxnSpLocks/>
              <a:stCxn id="62" idx="5"/>
              <a:endCxn id="68" idx="1"/>
            </p:cNvCxnSpPr>
            <p:nvPr/>
          </p:nvCxnSpPr>
          <p:spPr>
            <a:xfrm>
              <a:off x="4532595" y="5529427"/>
              <a:ext cx="1273845" cy="518165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线箭头连接符 75">
              <a:extLst>
                <a:ext uri="{FF2B5EF4-FFF2-40B4-BE49-F238E27FC236}">
                  <a16:creationId xmlns:a16="http://schemas.microsoft.com/office/drawing/2014/main" id="{26CAE8B3-415E-3A4E-8A28-BDA4E8E65A15}"/>
                </a:ext>
              </a:extLst>
            </p:cNvPr>
            <p:cNvCxnSpPr>
              <a:cxnSpLocks/>
              <a:stCxn id="64" idx="7"/>
              <a:endCxn id="65" idx="3"/>
            </p:cNvCxnSpPr>
            <p:nvPr/>
          </p:nvCxnSpPr>
          <p:spPr>
            <a:xfrm flipV="1">
              <a:off x="3233099" y="4527277"/>
              <a:ext cx="660405" cy="1605256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线箭头连接符 76">
              <a:extLst>
                <a:ext uri="{FF2B5EF4-FFF2-40B4-BE49-F238E27FC236}">
                  <a16:creationId xmlns:a16="http://schemas.microsoft.com/office/drawing/2014/main" id="{CA35A208-0F9F-464B-954C-DACBD094C864}"/>
                </a:ext>
              </a:extLst>
            </p:cNvPr>
            <p:cNvCxnSpPr>
              <a:cxnSpLocks/>
              <a:stCxn id="63" idx="0"/>
              <a:endCxn id="66" idx="4"/>
            </p:cNvCxnSpPr>
            <p:nvPr/>
          </p:nvCxnSpPr>
          <p:spPr>
            <a:xfrm flipH="1" flipV="1">
              <a:off x="6695275" y="4488317"/>
              <a:ext cx="655357" cy="1307341"/>
            </a:xfrm>
            <a:prstGeom prst="straightConnector1">
              <a:avLst/>
            </a:prstGeom>
            <a:ln w="50800"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线箭头连接符 77">
              <a:extLst>
                <a:ext uri="{FF2B5EF4-FFF2-40B4-BE49-F238E27FC236}">
                  <a16:creationId xmlns:a16="http://schemas.microsoft.com/office/drawing/2014/main" id="{831C03E9-7DDD-0043-8FFB-05A70361DB94}"/>
                </a:ext>
              </a:extLst>
            </p:cNvPr>
            <p:cNvCxnSpPr>
              <a:cxnSpLocks/>
              <a:stCxn id="63" idx="1"/>
              <a:endCxn id="67" idx="6"/>
            </p:cNvCxnSpPr>
            <p:nvPr/>
          </p:nvCxnSpPr>
          <p:spPr>
            <a:xfrm flipH="1" flipV="1">
              <a:off x="5857551" y="5263897"/>
              <a:ext cx="1234450" cy="607644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线箭头连接符 78">
              <a:extLst>
                <a:ext uri="{FF2B5EF4-FFF2-40B4-BE49-F238E27FC236}">
                  <a16:creationId xmlns:a16="http://schemas.microsoft.com/office/drawing/2014/main" id="{002B7579-D7E7-8C46-A8D0-8E225DF18AFE}"/>
                </a:ext>
              </a:extLst>
            </p:cNvPr>
            <p:cNvCxnSpPr>
              <a:cxnSpLocks/>
              <a:stCxn id="64" idx="6"/>
              <a:endCxn id="68" idx="3"/>
            </p:cNvCxnSpPr>
            <p:nvPr/>
          </p:nvCxnSpPr>
          <p:spPr>
            <a:xfrm>
              <a:off x="3340228" y="6315730"/>
              <a:ext cx="2466212" cy="98256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线箭头连接符 79">
              <a:extLst>
                <a:ext uri="{FF2B5EF4-FFF2-40B4-BE49-F238E27FC236}">
                  <a16:creationId xmlns:a16="http://schemas.microsoft.com/office/drawing/2014/main" id="{DD7C7669-1923-824A-9185-A2164155D7D5}"/>
                </a:ext>
              </a:extLst>
            </p:cNvPr>
            <p:cNvCxnSpPr>
              <a:cxnSpLocks/>
              <a:stCxn id="63" idx="2"/>
              <a:endCxn id="68" idx="6"/>
            </p:cNvCxnSpPr>
            <p:nvPr/>
          </p:nvCxnSpPr>
          <p:spPr>
            <a:xfrm flipH="1">
              <a:off x="6430831" y="6054738"/>
              <a:ext cx="554041" cy="176051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线箭头连接符 80">
              <a:extLst>
                <a:ext uri="{FF2B5EF4-FFF2-40B4-BE49-F238E27FC236}">
                  <a16:creationId xmlns:a16="http://schemas.microsoft.com/office/drawing/2014/main" id="{6D765511-2BEE-9245-9F68-E1349D0D3C02}"/>
                </a:ext>
              </a:extLst>
            </p:cNvPr>
            <p:cNvCxnSpPr>
              <a:cxnSpLocks/>
              <a:stCxn id="62" idx="6"/>
              <a:endCxn id="67" idx="2"/>
            </p:cNvCxnSpPr>
            <p:nvPr/>
          </p:nvCxnSpPr>
          <p:spPr>
            <a:xfrm flipV="1">
              <a:off x="4639724" y="5263897"/>
              <a:ext cx="486307" cy="82333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41BEFA8D-7786-0D45-A798-169E4369A9D3}"/>
              </a:ext>
            </a:extLst>
          </p:cNvPr>
          <p:cNvGrpSpPr/>
          <p:nvPr/>
        </p:nvGrpSpPr>
        <p:grpSpPr>
          <a:xfrm>
            <a:off x="7043976" y="2441079"/>
            <a:ext cx="1936466" cy="3090222"/>
            <a:chOff x="6429905" y="1684080"/>
            <a:chExt cx="1936466" cy="3090222"/>
          </a:xfrm>
        </p:grpSpPr>
        <p:sp>
          <p:nvSpPr>
            <p:cNvPr id="82" name="Oval 38">
              <a:extLst>
                <a:ext uri="{FF2B5EF4-FFF2-40B4-BE49-F238E27FC236}">
                  <a16:creationId xmlns:a16="http://schemas.microsoft.com/office/drawing/2014/main" id="{447079C7-196F-2040-A46E-74B0CF90C26C}"/>
                </a:ext>
              </a:extLst>
            </p:cNvPr>
            <p:cNvSpPr/>
            <p:nvPr/>
          </p:nvSpPr>
          <p:spPr bwMode="auto">
            <a:xfrm>
              <a:off x="6575686" y="2036132"/>
              <a:ext cx="440571" cy="440571"/>
            </a:xfrm>
            <a:prstGeom prst="ellipse">
              <a:avLst/>
            </a:prstGeom>
            <a:solidFill>
              <a:srgbClr val="92D05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TextBox 39">
                  <a:extLst>
                    <a:ext uri="{FF2B5EF4-FFF2-40B4-BE49-F238E27FC236}">
                      <a16:creationId xmlns:a16="http://schemas.microsoft.com/office/drawing/2014/main" id="{E72F2D3B-E676-7B43-8E4E-0583E340C8A1}"/>
                    </a:ext>
                  </a:extLst>
                </p:cNvPr>
                <p:cNvSpPr txBox="1"/>
                <p:nvPr/>
              </p:nvSpPr>
              <p:spPr>
                <a:xfrm>
                  <a:off x="6470433" y="1970185"/>
                  <a:ext cx="651076" cy="572464"/>
                </a:xfrm>
                <a:prstGeom prst="rect">
                  <a:avLst/>
                </a:prstGeom>
                <a:noFill/>
              </p:spPr>
              <p:txBody>
                <a:bodyPr wrap="none" lIns="182880" tIns="146304" rIns="182880" bIns="146304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gradFill>
                                  <a:gsLst>
                                    <a:gs pos="2917">
                                      <a:schemeClr val="tx1"/>
                                    </a:gs>
                                    <a:gs pos="30000">
                                      <a:schemeClr val="tx1"/>
                                    </a:gs>
                                  </a:gsLst>
                                  <a:lin ang="5400000" scaled="0"/>
                                </a:gra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gradFill>
                                  <a:gsLst>
                                    <a:gs pos="2917">
                                      <a:schemeClr val="tx1"/>
                                    </a:gs>
                                    <a:gs pos="30000">
                                      <a:schemeClr val="tx1"/>
                                    </a:gs>
                                  </a:gsLst>
                                  <a:lin ang="5400000" scaled="0"/>
                                </a:gradFill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b="0" i="1" smtClean="0">
                                <a:gradFill>
                                  <a:gsLst>
                                    <a:gs pos="2917">
                                      <a:schemeClr val="tx1"/>
                                    </a:gs>
                                    <a:gs pos="30000">
                                      <a:schemeClr val="tx1"/>
                                    </a:gs>
                                  </a:gsLst>
                                  <a:lin ang="5400000" scaled="0"/>
                                </a:gra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endParaRPr>
                </a:p>
              </p:txBody>
            </p:sp>
          </mc:Choice>
          <mc:Fallback xmlns="">
            <p:sp>
              <p:nvSpPr>
                <p:cNvPr id="83" name="TextBox 39">
                  <a:extLst>
                    <a:ext uri="{FF2B5EF4-FFF2-40B4-BE49-F238E27FC236}">
                      <a16:creationId xmlns:a16="http://schemas.microsoft.com/office/drawing/2014/main" id="{E72F2D3B-E676-7B43-8E4E-0583E340C8A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70433" y="1970185"/>
                  <a:ext cx="651076" cy="572464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4" name="Oval 41">
              <a:extLst>
                <a:ext uri="{FF2B5EF4-FFF2-40B4-BE49-F238E27FC236}">
                  <a16:creationId xmlns:a16="http://schemas.microsoft.com/office/drawing/2014/main" id="{F81324F3-5B4E-7042-878C-CE4262159148}"/>
                </a:ext>
              </a:extLst>
            </p:cNvPr>
            <p:cNvSpPr/>
            <p:nvPr/>
          </p:nvSpPr>
          <p:spPr bwMode="auto">
            <a:xfrm>
              <a:off x="7783804" y="2036132"/>
              <a:ext cx="440571" cy="440571"/>
            </a:xfrm>
            <a:prstGeom prst="ellipse">
              <a:avLst/>
            </a:prstGeom>
            <a:solidFill>
              <a:srgbClr val="FFC00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TextBox 42">
                  <a:extLst>
                    <a:ext uri="{FF2B5EF4-FFF2-40B4-BE49-F238E27FC236}">
                      <a16:creationId xmlns:a16="http://schemas.microsoft.com/office/drawing/2014/main" id="{683E48A0-ACD5-CD48-95B7-3CE23C0988E1}"/>
                    </a:ext>
                  </a:extLst>
                </p:cNvPr>
                <p:cNvSpPr txBox="1"/>
                <p:nvPr/>
              </p:nvSpPr>
              <p:spPr>
                <a:xfrm>
                  <a:off x="7727237" y="1960914"/>
                  <a:ext cx="579838" cy="594778"/>
                </a:xfrm>
                <a:prstGeom prst="rect">
                  <a:avLst/>
                </a:prstGeom>
                <a:noFill/>
              </p:spPr>
              <p:txBody>
                <a:bodyPr wrap="none" lIns="182880" tIns="146304" rIns="182880" bIns="146304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gradFill>
                                  <a:gsLst>
                                    <a:gs pos="2917">
                                      <a:schemeClr val="tx1"/>
                                    </a:gs>
                                    <a:gs pos="30000">
                                      <a:schemeClr val="tx1"/>
                                    </a:gs>
                                  </a:gsLst>
                                  <a:lin ang="5400000" scaled="0"/>
                                </a:gra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gradFill>
                                  <a:gsLst>
                                    <a:gs pos="2917">
                                      <a:schemeClr val="tx1"/>
                                    </a:gs>
                                    <a:gs pos="30000">
                                      <a:schemeClr val="tx1"/>
                                    </a:gs>
                                  </a:gsLst>
                                  <a:lin ang="5400000" scaled="0"/>
                                </a:gradFill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altLang="zh-CN" b="0" i="1" smtClean="0">
                                <a:gradFill>
                                  <a:gsLst>
                                    <a:gs pos="2917">
                                      <a:schemeClr val="tx1"/>
                                    </a:gs>
                                    <a:gs pos="30000">
                                      <a:schemeClr val="tx1"/>
                                    </a:gs>
                                  </a:gsLst>
                                  <a:lin ang="5400000" scaled="0"/>
                                </a:gra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endParaRPr>
                </a:p>
              </p:txBody>
            </p:sp>
          </mc:Choice>
          <mc:Fallback xmlns="">
            <p:sp>
              <p:nvSpPr>
                <p:cNvPr id="85" name="TextBox 42">
                  <a:extLst>
                    <a:ext uri="{FF2B5EF4-FFF2-40B4-BE49-F238E27FC236}">
                      <a16:creationId xmlns:a16="http://schemas.microsoft.com/office/drawing/2014/main" id="{683E48A0-ACD5-CD48-95B7-3CE23C0988E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27237" y="1960914"/>
                  <a:ext cx="579838" cy="594778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6" name="Straight Connector 5">
              <a:extLst>
                <a:ext uri="{FF2B5EF4-FFF2-40B4-BE49-F238E27FC236}">
                  <a16:creationId xmlns:a16="http://schemas.microsoft.com/office/drawing/2014/main" id="{31F289C0-0391-5D4F-ACBD-9A2BE3E93183}"/>
                </a:ext>
              </a:extLst>
            </p:cNvPr>
            <p:cNvCxnSpPr>
              <a:stCxn id="82" idx="6"/>
              <a:endCxn id="84" idx="2"/>
            </p:cNvCxnSpPr>
            <p:nvPr/>
          </p:nvCxnSpPr>
          <p:spPr>
            <a:xfrm>
              <a:off x="7016257" y="2256418"/>
              <a:ext cx="767547" cy="0"/>
            </a:xfrm>
            <a:prstGeom prst="line">
              <a:avLst/>
            </a:prstGeom>
            <a:ln w="2540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Freeform 18">
              <a:extLst>
                <a:ext uri="{FF2B5EF4-FFF2-40B4-BE49-F238E27FC236}">
                  <a16:creationId xmlns:a16="http://schemas.microsoft.com/office/drawing/2014/main" id="{49E3E2F4-3B02-2441-967C-2A1DD495EFEE}"/>
                </a:ext>
              </a:extLst>
            </p:cNvPr>
            <p:cNvSpPr/>
            <p:nvPr/>
          </p:nvSpPr>
          <p:spPr bwMode="auto">
            <a:xfrm>
              <a:off x="6782211" y="1738545"/>
              <a:ext cx="410967" cy="498960"/>
            </a:xfrm>
            <a:custGeom>
              <a:avLst/>
              <a:gdLst>
                <a:gd name="connsiteX0" fmla="*/ 0 w 410967"/>
                <a:gd name="connsiteY0" fmla="*/ 272929 h 498960"/>
                <a:gd name="connsiteX1" fmla="*/ 174661 w 410967"/>
                <a:gd name="connsiteY1" fmla="*/ 5800 h 498960"/>
                <a:gd name="connsiteX2" fmla="*/ 410967 w 410967"/>
                <a:gd name="connsiteY2" fmla="*/ 498960 h 498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967" h="498960">
                  <a:moveTo>
                    <a:pt x="0" y="272929"/>
                  </a:moveTo>
                  <a:cubicBezTo>
                    <a:pt x="53083" y="120528"/>
                    <a:pt x="106167" y="-31872"/>
                    <a:pt x="174661" y="5800"/>
                  </a:cubicBezTo>
                  <a:cubicBezTo>
                    <a:pt x="243156" y="43472"/>
                    <a:pt x="327061" y="271216"/>
                    <a:pt x="410967" y="498960"/>
                  </a:cubicBezTo>
                </a:path>
              </a:pathLst>
            </a:custGeom>
            <a:noFill/>
            <a:ln w="31750">
              <a:solidFill>
                <a:schemeClr val="accent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 68">
              <a:extLst>
                <a:ext uri="{FF2B5EF4-FFF2-40B4-BE49-F238E27FC236}">
                  <a16:creationId xmlns:a16="http://schemas.microsoft.com/office/drawing/2014/main" id="{31B9B123-4C96-7640-AFDA-97B7C40EC905}"/>
                </a:ext>
              </a:extLst>
            </p:cNvPr>
            <p:cNvSpPr/>
            <p:nvPr/>
          </p:nvSpPr>
          <p:spPr bwMode="auto">
            <a:xfrm flipH="1">
              <a:off x="7593122" y="1738545"/>
              <a:ext cx="410967" cy="498960"/>
            </a:xfrm>
            <a:custGeom>
              <a:avLst/>
              <a:gdLst>
                <a:gd name="connsiteX0" fmla="*/ 0 w 410967"/>
                <a:gd name="connsiteY0" fmla="*/ 272929 h 498960"/>
                <a:gd name="connsiteX1" fmla="*/ 174661 w 410967"/>
                <a:gd name="connsiteY1" fmla="*/ 5800 h 498960"/>
                <a:gd name="connsiteX2" fmla="*/ 410967 w 410967"/>
                <a:gd name="connsiteY2" fmla="*/ 498960 h 498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967" h="498960">
                  <a:moveTo>
                    <a:pt x="0" y="272929"/>
                  </a:moveTo>
                  <a:cubicBezTo>
                    <a:pt x="53083" y="120528"/>
                    <a:pt x="106167" y="-31872"/>
                    <a:pt x="174661" y="5800"/>
                  </a:cubicBezTo>
                  <a:cubicBezTo>
                    <a:pt x="243156" y="43472"/>
                    <a:pt x="327061" y="271216"/>
                    <a:pt x="410967" y="498960"/>
                  </a:cubicBezTo>
                </a:path>
              </a:pathLst>
            </a:custGeom>
            <a:noFill/>
            <a:ln w="31750">
              <a:solidFill>
                <a:schemeClr val="accent1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73">
              <a:extLst>
                <a:ext uri="{FF2B5EF4-FFF2-40B4-BE49-F238E27FC236}">
                  <a16:creationId xmlns:a16="http://schemas.microsoft.com/office/drawing/2014/main" id="{5BBC345E-944F-694E-94C1-05D6B6173DD7}"/>
                </a:ext>
              </a:extLst>
            </p:cNvPr>
            <p:cNvSpPr/>
            <p:nvPr/>
          </p:nvSpPr>
          <p:spPr bwMode="auto">
            <a:xfrm>
              <a:off x="6575686" y="4226228"/>
              <a:ext cx="440571" cy="440571"/>
            </a:xfrm>
            <a:prstGeom prst="ellipse">
              <a:avLst/>
            </a:prstGeom>
            <a:solidFill>
              <a:srgbClr val="92D05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TextBox 76">
                  <a:extLst>
                    <a:ext uri="{FF2B5EF4-FFF2-40B4-BE49-F238E27FC236}">
                      <a16:creationId xmlns:a16="http://schemas.microsoft.com/office/drawing/2014/main" id="{1637E6A6-9FC8-EE43-8676-0EE483149088}"/>
                    </a:ext>
                  </a:extLst>
                </p:cNvPr>
                <p:cNvSpPr txBox="1"/>
                <p:nvPr/>
              </p:nvSpPr>
              <p:spPr>
                <a:xfrm>
                  <a:off x="6470433" y="4160281"/>
                  <a:ext cx="651076" cy="572464"/>
                </a:xfrm>
                <a:prstGeom prst="rect">
                  <a:avLst/>
                </a:prstGeom>
                <a:noFill/>
              </p:spPr>
              <p:txBody>
                <a:bodyPr wrap="none" lIns="182880" tIns="146304" rIns="182880" bIns="146304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gradFill>
                                  <a:gsLst>
                                    <a:gs pos="2917">
                                      <a:schemeClr val="tx1"/>
                                    </a:gs>
                                    <a:gs pos="30000">
                                      <a:schemeClr val="tx1"/>
                                    </a:gs>
                                  </a:gsLst>
                                  <a:lin ang="5400000" scaled="0"/>
                                </a:gra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gradFill>
                                  <a:gsLst>
                                    <a:gs pos="2917">
                                      <a:schemeClr val="tx1"/>
                                    </a:gs>
                                    <a:gs pos="30000">
                                      <a:schemeClr val="tx1"/>
                                    </a:gs>
                                  </a:gsLst>
                                  <a:lin ang="5400000" scaled="0"/>
                                </a:gradFill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b="0" i="1" smtClean="0">
                                <a:gradFill>
                                  <a:gsLst>
                                    <a:gs pos="2917">
                                      <a:schemeClr val="tx1"/>
                                    </a:gs>
                                    <a:gs pos="30000">
                                      <a:schemeClr val="tx1"/>
                                    </a:gs>
                                  </a:gsLst>
                                  <a:lin ang="5400000" scaled="0"/>
                                </a:gra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endParaRPr>
                </a:p>
              </p:txBody>
            </p:sp>
          </mc:Choice>
          <mc:Fallback xmlns="">
            <p:sp>
              <p:nvSpPr>
                <p:cNvPr id="90" name="TextBox 76">
                  <a:extLst>
                    <a:ext uri="{FF2B5EF4-FFF2-40B4-BE49-F238E27FC236}">
                      <a16:creationId xmlns:a16="http://schemas.microsoft.com/office/drawing/2014/main" id="{1637E6A6-9FC8-EE43-8676-0EE48314908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70433" y="4160281"/>
                  <a:ext cx="651076" cy="57246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1" name="Oval 77">
              <a:extLst>
                <a:ext uri="{FF2B5EF4-FFF2-40B4-BE49-F238E27FC236}">
                  <a16:creationId xmlns:a16="http://schemas.microsoft.com/office/drawing/2014/main" id="{EEA214A5-7389-194B-9AD9-6407C168BCDC}"/>
                </a:ext>
              </a:extLst>
            </p:cNvPr>
            <p:cNvSpPr/>
            <p:nvPr/>
          </p:nvSpPr>
          <p:spPr bwMode="auto">
            <a:xfrm>
              <a:off x="7783804" y="4226228"/>
              <a:ext cx="440571" cy="440571"/>
            </a:xfrm>
            <a:prstGeom prst="ellipse">
              <a:avLst/>
            </a:prstGeom>
            <a:solidFill>
              <a:srgbClr val="FFC00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TextBox 78">
                  <a:extLst>
                    <a:ext uri="{FF2B5EF4-FFF2-40B4-BE49-F238E27FC236}">
                      <a16:creationId xmlns:a16="http://schemas.microsoft.com/office/drawing/2014/main" id="{8AA0CF69-0536-BC46-9F4F-016A46433898}"/>
                    </a:ext>
                  </a:extLst>
                </p:cNvPr>
                <p:cNvSpPr txBox="1"/>
                <p:nvPr/>
              </p:nvSpPr>
              <p:spPr>
                <a:xfrm>
                  <a:off x="7727237" y="4151010"/>
                  <a:ext cx="579838" cy="594778"/>
                </a:xfrm>
                <a:prstGeom prst="rect">
                  <a:avLst/>
                </a:prstGeom>
                <a:noFill/>
              </p:spPr>
              <p:txBody>
                <a:bodyPr wrap="none" lIns="182880" tIns="146304" rIns="182880" bIns="146304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gradFill>
                                  <a:gsLst>
                                    <a:gs pos="2917">
                                      <a:schemeClr val="tx1"/>
                                    </a:gs>
                                    <a:gs pos="30000">
                                      <a:schemeClr val="tx1"/>
                                    </a:gs>
                                  </a:gsLst>
                                  <a:lin ang="5400000" scaled="0"/>
                                </a:gra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gradFill>
                                  <a:gsLst>
                                    <a:gs pos="2917">
                                      <a:schemeClr val="tx1"/>
                                    </a:gs>
                                    <a:gs pos="30000">
                                      <a:schemeClr val="tx1"/>
                                    </a:gs>
                                  </a:gsLst>
                                  <a:lin ang="5400000" scaled="0"/>
                                </a:gradFill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altLang="zh-CN" b="0" i="1" smtClean="0">
                                <a:gradFill>
                                  <a:gsLst>
                                    <a:gs pos="2917">
                                      <a:schemeClr val="tx1"/>
                                    </a:gs>
                                    <a:gs pos="30000">
                                      <a:schemeClr val="tx1"/>
                                    </a:gs>
                                  </a:gsLst>
                                  <a:lin ang="5400000" scaled="0"/>
                                </a:gra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endParaRPr>
                </a:p>
              </p:txBody>
            </p:sp>
          </mc:Choice>
          <mc:Fallback xmlns="">
            <p:sp>
              <p:nvSpPr>
                <p:cNvPr id="92" name="TextBox 78">
                  <a:extLst>
                    <a:ext uri="{FF2B5EF4-FFF2-40B4-BE49-F238E27FC236}">
                      <a16:creationId xmlns:a16="http://schemas.microsoft.com/office/drawing/2014/main" id="{8AA0CF69-0536-BC46-9F4F-016A464338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27237" y="4151010"/>
                  <a:ext cx="579838" cy="59477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3" name="Straight Connector 79">
              <a:extLst>
                <a:ext uri="{FF2B5EF4-FFF2-40B4-BE49-F238E27FC236}">
                  <a16:creationId xmlns:a16="http://schemas.microsoft.com/office/drawing/2014/main" id="{388E870F-5355-0748-BBAD-A2B7A94D51C4}"/>
                </a:ext>
              </a:extLst>
            </p:cNvPr>
            <p:cNvCxnSpPr>
              <a:stCxn id="89" idx="6"/>
              <a:endCxn id="91" idx="2"/>
            </p:cNvCxnSpPr>
            <p:nvPr/>
          </p:nvCxnSpPr>
          <p:spPr>
            <a:xfrm>
              <a:off x="7016257" y="4446514"/>
              <a:ext cx="767547" cy="0"/>
            </a:xfrm>
            <a:prstGeom prst="line">
              <a:avLst/>
            </a:prstGeom>
            <a:ln w="2540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Freeform 80">
              <a:extLst>
                <a:ext uri="{FF2B5EF4-FFF2-40B4-BE49-F238E27FC236}">
                  <a16:creationId xmlns:a16="http://schemas.microsoft.com/office/drawing/2014/main" id="{4AF94450-9757-2B47-85F6-805E108291DE}"/>
                </a:ext>
              </a:extLst>
            </p:cNvPr>
            <p:cNvSpPr/>
            <p:nvPr/>
          </p:nvSpPr>
          <p:spPr bwMode="auto">
            <a:xfrm>
              <a:off x="6782211" y="3928641"/>
              <a:ext cx="410967" cy="498960"/>
            </a:xfrm>
            <a:custGeom>
              <a:avLst/>
              <a:gdLst>
                <a:gd name="connsiteX0" fmla="*/ 0 w 410967"/>
                <a:gd name="connsiteY0" fmla="*/ 272929 h 498960"/>
                <a:gd name="connsiteX1" fmla="*/ 174661 w 410967"/>
                <a:gd name="connsiteY1" fmla="*/ 5800 h 498960"/>
                <a:gd name="connsiteX2" fmla="*/ 410967 w 410967"/>
                <a:gd name="connsiteY2" fmla="*/ 498960 h 498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967" h="498960">
                  <a:moveTo>
                    <a:pt x="0" y="272929"/>
                  </a:moveTo>
                  <a:cubicBezTo>
                    <a:pt x="53083" y="120528"/>
                    <a:pt x="106167" y="-31872"/>
                    <a:pt x="174661" y="5800"/>
                  </a:cubicBezTo>
                  <a:cubicBezTo>
                    <a:pt x="243156" y="43472"/>
                    <a:pt x="327061" y="271216"/>
                    <a:pt x="410967" y="498960"/>
                  </a:cubicBezTo>
                </a:path>
              </a:pathLst>
            </a:custGeom>
            <a:noFill/>
            <a:ln w="31750">
              <a:solidFill>
                <a:schemeClr val="accent3">
                  <a:lumMod val="60000"/>
                  <a:lumOff val="40000"/>
                </a:schemeClr>
              </a:solidFill>
              <a:headEnd type="triangl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Freeform 81">
              <a:extLst>
                <a:ext uri="{FF2B5EF4-FFF2-40B4-BE49-F238E27FC236}">
                  <a16:creationId xmlns:a16="http://schemas.microsoft.com/office/drawing/2014/main" id="{B7BB3E1F-584F-B442-A5E1-C714C4809ACC}"/>
                </a:ext>
              </a:extLst>
            </p:cNvPr>
            <p:cNvSpPr/>
            <p:nvPr/>
          </p:nvSpPr>
          <p:spPr bwMode="auto">
            <a:xfrm flipH="1">
              <a:off x="7593122" y="3928641"/>
              <a:ext cx="410967" cy="498960"/>
            </a:xfrm>
            <a:custGeom>
              <a:avLst/>
              <a:gdLst>
                <a:gd name="connsiteX0" fmla="*/ 0 w 410967"/>
                <a:gd name="connsiteY0" fmla="*/ 272929 h 498960"/>
                <a:gd name="connsiteX1" fmla="*/ 174661 w 410967"/>
                <a:gd name="connsiteY1" fmla="*/ 5800 h 498960"/>
                <a:gd name="connsiteX2" fmla="*/ 410967 w 410967"/>
                <a:gd name="connsiteY2" fmla="*/ 498960 h 498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967" h="498960">
                  <a:moveTo>
                    <a:pt x="0" y="272929"/>
                  </a:moveTo>
                  <a:cubicBezTo>
                    <a:pt x="53083" y="120528"/>
                    <a:pt x="106167" y="-31872"/>
                    <a:pt x="174661" y="5800"/>
                  </a:cubicBezTo>
                  <a:cubicBezTo>
                    <a:pt x="243156" y="43472"/>
                    <a:pt x="327061" y="271216"/>
                    <a:pt x="410967" y="498960"/>
                  </a:cubicBezTo>
                </a:path>
              </a:pathLst>
            </a:custGeom>
            <a:noFill/>
            <a:ln w="31750">
              <a:solidFill>
                <a:schemeClr val="accent3">
                  <a:lumMod val="60000"/>
                  <a:lumOff val="40000"/>
                </a:schemeClr>
              </a:solidFill>
              <a:headEnd type="triangl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83">
              <a:extLst>
                <a:ext uri="{FF2B5EF4-FFF2-40B4-BE49-F238E27FC236}">
                  <a16:creationId xmlns:a16="http://schemas.microsoft.com/office/drawing/2014/main" id="{C0ABC625-F6CF-D043-B4BA-EF70B31D55B3}"/>
                </a:ext>
              </a:extLst>
            </p:cNvPr>
            <p:cNvSpPr/>
            <p:nvPr/>
          </p:nvSpPr>
          <p:spPr bwMode="auto">
            <a:xfrm>
              <a:off x="6575686" y="3034460"/>
              <a:ext cx="440571" cy="440571"/>
            </a:xfrm>
            <a:prstGeom prst="ellipse">
              <a:avLst/>
            </a:prstGeom>
            <a:solidFill>
              <a:srgbClr val="92D05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TextBox 84">
                  <a:extLst>
                    <a:ext uri="{FF2B5EF4-FFF2-40B4-BE49-F238E27FC236}">
                      <a16:creationId xmlns:a16="http://schemas.microsoft.com/office/drawing/2014/main" id="{315ED638-4027-C948-BAC8-124142C0B544}"/>
                    </a:ext>
                  </a:extLst>
                </p:cNvPr>
                <p:cNvSpPr txBox="1"/>
                <p:nvPr/>
              </p:nvSpPr>
              <p:spPr>
                <a:xfrm>
                  <a:off x="6470433" y="2968513"/>
                  <a:ext cx="651076" cy="572464"/>
                </a:xfrm>
                <a:prstGeom prst="rect">
                  <a:avLst/>
                </a:prstGeom>
                <a:noFill/>
              </p:spPr>
              <p:txBody>
                <a:bodyPr wrap="none" lIns="182880" tIns="146304" rIns="182880" bIns="146304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gradFill>
                                  <a:gsLst>
                                    <a:gs pos="2917">
                                      <a:schemeClr val="tx1"/>
                                    </a:gs>
                                    <a:gs pos="30000">
                                      <a:schemeClr val="tx1"/>
                                    </a:gs>
                                  </a:gsLst>
                                  <a:lin ang="5400000" scaled="0"/>
                                </a:gra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gradFill>
                                  <a:gsLst>
                                    <a:gs pos="2917">
                                      <a:schemeClr val="tx1"/>
                                    </a:gs>
                                    <a:gs pos="30000">
                                      <a:schemeClr val="tx1"/>
                                    </a:gs>
                                  </a:gsLst>
                                  <a:lin ang="5400000" scaled="0"/>
                                </a:gradFill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b="0" i="1" smtClean="0">
                                <a:gradFill>
                                  <a:gsLst>
                                    <a:gs pos="2917">
                                      <a:schemeClr val="tx1"/>
                                    </a:gs>
                                    <a:gs pos="30000">
                                      <a:schemeClr val="tx1"/>
                                    </a:gs>
                                  </a:gsLst>
                                  <a:lin ang="5400000" scaled="0"/>
                                </a:gra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endParaRPr>
                </a:p>
              </p:txBody>
            </p:sp>
          </mc:Choice>
          <mc:Fallback xmlns="">
            <p:sp>
              <p:nvSpPr>
                <p:cNvPr id="97" name="TextBox 84">
                  <a:extLst>
                    <a:ext uri="{FF2B5EF4-FFF2-40B4-BE49-F238E27FC236}">
                      <a16:creationId xmlns:a16="http://schemas.microsoft.com/office/drawing/2014/main" id="{315ED638-4027-C948-BAC8-124142C0B5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70433" y="2968513"/>
                  <a:ext cx="651076" cy="57246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8" name="Oval 85">
              <a:extLst>
                <a:ext uri="{FF2B5EF4-FFF2-40B4-BE49-F238E27FC236}">
                  <a16:creationId xmlns:a16="http://schemas.microsoft.com/office/drawing/2014/main" id="{25444160-670E-3C44-AA17-940C83F28CD2}"/>
                </a:ext>
              </a:extLst>
            </p:cNvPr>
            <p:cNvSpPr/>
            <p:nvPr/>
          </p:nvSpPr>
          <p:spPr bwMode="auto">
            <a:xfrm>
              <a:off x="7783804" y="3034460"/>
              <a:ext cx="440571" cy="440571"/>
            </a:xfrm>
            <a:prstGeom prst="ellipse">
              <a:avLst/>
            </a:prstGeom>
            <a:solidFill>
              <a:srgbClr val="FFC00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TextBox 86">
                  <a:extLst>
                    <a:ext uri="{FF2B5EF4-FFF2-40B4-BE49-F238E27FC236}">
                      <a16:creationId xmlns:a16="http://schemas.microsoft.com/office/drawing/2014/main" id="{62D6CFFE-BB9E-E644-A55F-F7603A0E3BB6}"/>
                    </a:ext>
                  </a:extLst>
                </p:cNvPr>
                <p:cNvSpPr txBox="1"/>
                <p:nvPr/>
              </p:nvSpPr>
              <p:spPr>
                <a:xfrm>
                  <a:off x="7727237" y="2959242"/>
                  <a:ext cx="579838" cy="594778"/>
                </a:xfrm>
                <a:prstGeom prst="rect">
                  <a:avLst/>
                </a:prstGeom>
                <a:noFill/>
              </p:spPr>
              <p:txBody>
                <a:bodyPr wrap="none" lIns="182880" tIns="146304" rIns="182880" bIns="146304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gradFill>
                                  <a:gsLst>
                                    <a:gs pos="2917">
                                      <a:schemeClr val="tx1"/>
                                    </a:gs>
                                    <a:gs pos="30000">
                                      <a:schemeClr val="tx1"/>
                                    </a:gs>
                                  </a:gsLst>
                                  <a:lin ang="5400000" scaled="0"/>
                                </a:gra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gradFill>
                                  <a:gsLst>
                                    <a:gs pos="2917">
                                      <a:schemeClr val="tx1"/>
                                    </a:gs>
                                    <a:gs pos="30000">
                                      <a:schemeClr val="tx1"/>
                                    </a:gs>
                                  </a:gsLst>
                                  <a:lin ang="5400000" scaled="0"/>
                                </a:gradFill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altLang="zh-CN" b="0" i="1" smtClean="0">
                                <a:gradFill>
                                  <a:gsLst>
                                    <a:gs pos="2917">
                                      <a:schemeClr val="tx1"/>
                                    </a:gs>
                                    <a:gs pos="30000">
                                      <a:schemeClr val="tx1"/>
                                    </a:gs>
                                  </a:gsLst>
                                  <a:lin ang="5400000" scaled="0"/>
                                </a:gra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endParaRPr>
                </a:p>
              </p:txBody>
            </p:sp>
          </mc:Choice>
          <mc:Fallback xmlns="">
            <p:sp>
              <p:nvSpPr>
                <p:cNvPr id="99" name="TextBox 86">
                  <a:extLst>
                    <a:ext uri="{FF2B5EF4-FFF2-40B4-BE49-F238E27FC236}">
                      <a16:creationId xmlns:a16="http://schemas.microsoft.com/office/drawing/2014/main" id="{62D6CFFE-BB9E-E644-A55F-F7603A0E3B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27237" y="2959242"/>
                  <a:ext cx="579838" cy="59477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0" name="Straight Connector 87">
              <a:extLst>
                <a:ext uri="{FF2B5EF4-FFF2-40B4-BE49-F238E27FC236}">
                  <a16:creationId xmlns:a16="http://schemas.microsoft.com/office/drawing/2014/main" id="{C0CCC5A9-F250-4E4A-9CDB-49FB50E03252}"/>
                </a:ext>
              </a:extLst>
            </p:cNvPr>
            <p:cNvCxnSpPr>
              <a:stCxn id="96" idx="6"/>
              <a:endCxn id="98" idx="2"/>
            </p:cNvCxnSpPr>
            <p:nvPr/>
          </p:nvCxnSpPr>
          <p:spPr>
            <a:xfrm>
              <a:off x="7016257" y="3254746"/>
              <a:ext cx="767547" cy="0"/>
            </a:xfrm>
            <a:prstGeom prst="line">
              <a:avLst/>
            </a:prstGeom>
            <a:ln w="2540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Freeform 22">
              <a:extLst>
                <a:ext uri="{FF2B5EF4-FFF2-40B4-BE49-F238E27FC236}">
                  <a16:creationId xmlns:a16="http://schemas.microsoft.com/office/drawing/2014/main" id="{0AF6B80B-CD95-9641-B357-8B1CC9D0E979}"/>
                </a:ext>
              </a:extLst>
            </p:cNvPr>
            <p:cNvSpPr/>
            <p:nvPr/>
          </p:nvSpPr>
          <p:spPr bwMode="auto">
            <a:xfrm>
              <a:off x="7151038" y="2923781"/>
              <a:ext cx="494202" cy="493220"/>
            </a:xfrm>
            <a:custGeom>
              <a:avLst/>
              <a:gdLst>
                <a:gd name="connsiteX0" fmla="*/ 247623 w 494202"/>
                <a:gd name="connsiteY0" fmla="*/ 493220 h 493220"/>
                <a:gd name="connsiteX1" fmla="*/ 494202 w 494202"/>
                <a:gd name="connsiteY1" fmla="*/ 236366 h 493220"/>
                <a:gd name="connsiteX2" fmla="*/ 247623 w 494202"/>
                <a:gd name="connsiteY2" fmla="*/ 61 h 493220"/>
                <a:gd name="connsiteX3" fmla="*/ 1043 w 494202"/>
                <a:gd name="connsiteY3" fmla="*/ 215818 h 493220"/>
                <a:gd name="connsiteX4" fmla="*/ 175704 w 494202"/>
                <a:gd name="connsiteY4" fmla="*/ 472672 h 493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202" h="493220">
                  <a:moveTo>
                    <a:pt x="247623" y="493220"/>
                  </a:moveTo>
                  <a:cubicBezTo>
                    <a:pt x="370912" y="405889"/>
                    <a:pt x="494202" y="318559"/>
                    <a:pt x="494202" y="236366"/>
                  </a:cubicBezTo>
                  <a:cubicBezTo>
                    <a:pt x="494202" y="154173"/>
                    <a:pt x="329816" y="3486"/>
                    <a:pt x="247623" y="61"/>
                  </a:cubicBezTo>
                  <a:cubicBezTo>
                    <a:pt x="165430" y="-3364"/>
                    <a:pt x="13029" y="137050"/>
                    <a:pt x="1043" y="215818"/>
                  </a:cubicBezTo>
                  <a:cubicBezTo>
                    <a:pt x="-10943" y="294586"/>
                    <a:pt x="82380" y="383629"/>
                    <a:pt x="175704" y="472672"/>
                  </a:cubicBezTo>
                </a:path>
              </a:pathLst>
            </a:custGeom>
            <a:noFill/>
            <a:ln w="31750">
              <a:solidFill>
                <a:schemeClr val="accent6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 93">
              <a:extLst>
                <a:ext uri="{FF2B5EF4-FFF2-40B4-BE49-F238E27FC236}">
                  <a16:creationId xmlns:a16="http://schemas.microsoft.com/office/drawing/2014/main" id="{84A9A7DF-D6E9-524E-B2F4-C71857DA53F7}"/>
                </a:ext>
              </a:extLst>
            </p:cNvPr>
            <p:cNvSpPr/>
            <p:nvPr/>
          </p:nvSpPr>
          <p:spPr bwMode="auto">
            <a:xfrm>
              <a:off x="6429906" y="1684080"/>
              <a:ext cx="1936465" cy="896768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prstDash val="sysDash"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03" name="Rectangle 94">
              <a:extLst>
                <a:ext uri="{FF2B5EF4-FFF2-40B4-BE49-F238E27FC236}">
                  <a16:creationId xmlns:a16="http://schemas.microsoft.com/office/drawing/2014/main" id="{D548D073-CF02-A34B-B195-F202FC229813}"/>
                </a:ext>
              </a:extLst>
            </p:cNvPr>
            <p:cNvSpPr/>
            <p:nvPr/>
          </p:nvSpPr>
          <p:spPr bwMode="auto">
            <a:xfrm>
              <a:off x="6429906" y="2782156"/>
              <a:ext cx="1936465" cy="896768"/>
            </a:xfrm>
            <a:prstGeom prst="rect">
              <a:avLst/>
            </a:prstGeom>
            <a:noFill/>
            <a:ln w="19050">
              <a:solidFill>
                <a:schemeClr val="accent6">
                  <a:lumMod val="60000"/>
                  <a:lumOff val="40000"/>
                </a:schemeClr>
              </a:solidFill>
              <a:prstDash val="sysDash"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04" name="Rectangle 95">
              <a:extLst>
                <a:ext uri="{FF2B5EF4-FFF2-40B4-BE49-F238E27FC236}">
                  <a16:creationId xmlns:a16="http://schemas.microsoft.com/office/drawing/2014/main" id="{14227167-510D-2E4A-9201-3F34D7E14822}"/>
                </a:ext>
              </a:extLst>
            </p:cNvPr>
            <p:cNvSpPr/>
            <p:nvPr/>
          </p:nvSpPr>
          <p:spPr bwMode="auto">
            <a:xfrm>
              <a:off x="6429905" y="3877534"/>
              <a:ext cx="1936465" cy="896768"/>
            </a:xfrm>
            <a:prstGeom prst="rect">
              <a:avLst/>
            </a:prstGeom>
            <a:noFill/>
            <a:ln w="19050">
              <a:solidFill>
                <a:schemeClr val="accent3">
                  <a:lumMod val="60000"/>
                  <a:lumOff val="40000"/>
                </a:schemeClr>
              </a:solidFill>
              <a:prstDash val="sysDash"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05" name="Down Arrow 97">
              <a:extLst>
                <a:ext uri="{FF2B5EF4-FFF2-40B4-BE49-F238E27FC236}">
                  <a16:creationId xmlns:a16="http://schemas.microsoft.com/office/drawing/2014/main" id="{1FBC9931-D8FA-1547-95CA-A6FC0EE70FE0}"/>
                </a:ext>
              </a:extLst>
            </p:cNvPr>
            <p:cNvSpPr/>
            <p:nvPr/>
          </p:nvSpPr>
          <p:spPr bwMode="auto">
            <a:xfrm>
              <a:off x="7106360" y="2577980"/>
              <a:ext cx="535766" cy="244551"/>
            </a:xfrm>
            <a:prstGeom prst="downArrow">
              <a:avLst/>
            </a:prstGeom>
            <a:solidFill>
              <a:schemeClr val="accent3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06" name="Down Arrow 98">
              <a:extLst>
                <a:ext uri="{FF2B5EF4-FFF2-40B4-BE49-F238E27FC236}">
                  <a16:creationId xmlns:a16="http://schemas.microsoft.com/office/drawing/2014/main" id="{731E091B-A885-DF45-8094-A838A0F4ADE6}"/>
                </a:ext>
              </a:extLst>
            </p:cNvPr>
            <p:cNvSpPr/>
            <p:nvPr/>
          </p:nvSpPr>
          <p:spPr bwMode="auto">
            <a:xfrm>
              <a:off x="7106360" y="3665177"/>
              <a:ext cx="535766" cy="244551"/>
            </a:xfrm>
            <a:prstGeom prst="downArrow">
              <a:avLst/>
            </a:prstGeom>
            <a:solidFill>
              <a:schemeClr val="accent3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sp>
        <p:nvSpPr>
          <p:cNvPr id="108" name="矩形 107">
            <a:extLst>
              <a:ext uri="{FF2B5EF4-FFF2-40B4-BE49-F238E27FC236}">
                <a16:creationId xmlns:a16="http://schemas.microsoft.com/office/drawing/2014/main" id="{A04AE4D0-C4E1-7748-9894-E19AA9BC60C0}"/>
              </a:ext>
            </a:extLst>
          </p:cNvPr>
          <p:cNvSpPr/>
          <p:nvPr/>
        </p:nvSpPr>
        <p:spPr>
          <a:xfrm rot="3338408">
            <a:off x="4450362" y="4919320"/>
            <a:ext cx="3726066" cy="437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spcBef>
                <a:spcPts val="1000"/>
              </a:spcBef>
              <a:buClr>
                <a:srgbClr val="004098"/>
              </a:buClr>
              <a:buSzPct val="100000"/>
            </a:pPr>
            <a:r>
              <a:rPr lang="en-US" altLang="zh-CN" sz="2000" b="1" dirty="0">
                <a:solidFill>
                  <a:schemeClr val="accent1"/>
                </a:solidFill>
              </a:rPr>
              <a:t>Rating</a:t>
            </a:r>
          </a:p>
        </p:txBody>
      </p:sp>
      <p:sp>
        <p:nvSpPr>
          <p:cNvPr id="112" name="Freeform 80">
            <a:extLst>
              <a:ext uri="{FF2B5EF4-FFF2-40B4-BE49-F238E27FC236}">
                <a16:creationId xmlns:a16="http://schemas.microsoft.com/office/drawing/2014/main" id="{A448245A-7696-0142-9919-E24EA28A15CB}"/>
              </a:ext>
            </a:extLst>
          </p:cNvPr>
          <p:cNvSpPr/>
          <p:nvPr/>
        </p:nvSpPr>
        <p:spPr bwMode="auto">
          <a:xfrm rot="12714950" flipV="1">
            <a:off x="4503179" y="3968161"/>
            <a:ext cx="2737858" cy="330069"/>
          </a:xfrm>
          <a:custGeom>
            <a:avLst/>
            <a:gdLst>
              <a:gd name="connsiteX0" fmla="*/ 0 w 410967"/>
              <a:gd name="connsiteY0" fmla="*/ 272929 h 498960"/>
              <a:gd name="connsiteX1" fmla="*/ 174661 w 410967"/>
              <a:gd name="connsiteY1" fmla="*/ 5800 h 498960"/>
              <a:gd name="connsiteX2" fmla="*/ 410967 w 410967"/>
              <a:gd name="connsiteY2" fmla="*/ 498960 h 49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967" h="498960">
                <a:moveTo>
                  <a:pt x="0" y="272929"/>
                </a:moveTo>
                <a:cubicBezTo>
                  <a:pt x="53083" y="120528"/>
                  <a:pt x="106167" y="-31872"/>
                  <a:pt x="174661" y="5800"/>
                </a:cubicBezTo>
                <a:cubicBezTo>
                  <a:pt x="243156" y="43472"/>
                  <a:pt x="327061" y="271216"/>
                  <a:pt x="410967" y="498960"/>
                </a:cubicBezTo>
              </a:path>
            </a:pathLst>
          </a:custGeom>
          <a:noFill/>
          <a:ln w="31750">
            <a:solidFill>
              <a:schemeClr val="accent3">
                <a:lumMod val="60000"/>
                <a:lumOff val="40000"/>
              </a:schemeClr>
            </a:solidFill>
            <a:headEnd type="triangl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Freeform 18">
            <a:extLst>
              <a:ext uri="{FF2B5EF4-FFF2-40B4-BE49-F238E27FC236}">
                <a16:creationId xmlns:a16="http://schemas.microsoft.com/office/drawing/2014/main" id="{B93D06DF-2524-FA49-95C3-41349968E891}"/>
              </a:ext>
            </a:extLst>
          </p:cNvPr>
          <p:cNvSpPr/>
          <p:nvPr/>
        </p:nvSpPr>
        <p:spPr bwMode="auto">
          <a:xfrm>
            <a:off x="5951780" y="2448041"/>
            <a:ext cx="1061056" cy="370725"/>
          </a:xfrm>
          <a:custGeom>
            <a:avLst/>
            <a:gdLst>
              <a:gd name="connsiteX0" fmla="*/ 0 w 410967"/>
              <a:gd name="connsiteY0" fmla="*/ 272929 h 498960"/>
              <a:gd name="connsiteX1" fmla="*/ 174661 w 410967"/>
              <a:gd name="connsiteY1" fmla="*/ 5800 h 498960"/>
              <a:gd name="connsiteX2" fmla="*/ 410967 w 410967"/>
              <a:gd name="connsiteY2" fmla="*/ 498960 h 49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967" h="498960">
                <a:moveTo>
                  <a:pt x="0" y="272929"/>
                </a:moveTo>
                <a:cubicBezTo>
                  <a:pt x="53083" y="120528"/>
                  <a:pt x="106167" y="-31872"/>
                  <a:pt x="174661" y="5800"/>
                </a:cubicBezTo>
                <a:cubicBezTo>
                  <a:pt x="243156" y="43472"/>
                  <a:pt x="327061" y="271216"/>
                  <a:pt x="410967" y="498960"/>
                </a:cubicBezTo>
              </a:path>
            </a:pathLst>
          </a:custGeom>
          <a:noFill/>
          <a:ln w="31750">
            <a:solidFill>
              <a:schemeClr val="accent1"/>
            </a:solidFill>
            <a:headEnd type="none" w="med" len="med"/>
            <a:tailEnd type="triangl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任意形状 115">
            <a:extLst>
              <a:ext uri="{FF2B5EF4-FFF2-40B4-BE49-F238E27FC236}">
                <a16:creationId xmlns:a16="http://schemas.microsoft.com/office/drawing/2014/main" id="{1B12A823-D768-DC4D-AAB5-68EF3F4C4219}"/>
              </a:ext>
            </a:extLst>
          </p:cNvPr>
          <p:cNvSpPr/>
          <p:nvPr/>
        </p:nvSpPr>
        <p:spPr>
          <a:xfrm>
            <a:off x="4426226" y="2956915"/>
            <a:ext cx="2716696" cy="621172"/>
          </a:xfrm>
          <a:custGeom>
            <a:avLst/>
            <a:gdLst>
              <a:gd name="connsiteX0" fmla="*/ 0 w 2716696"/>
              <a:gd name="connsiteY0" fmla="*/ 77833 h 621172"/>
              <a:gd name="connsiteX1" fmla="*/ 238539 w 2716696"/>
              <a:gd name="connsiteY1" fmla="*/ 51328 h 621172"/>
              <a:gd name="connsiteX2" fmla="*/ 331304 w 2716696"/>
              <a:gd name="connsiteY2" fmla="*/ 38076 h 621172"/>
              <a:gd name="connsiteX3" fmla="*/ 450574 w 2716696"/>
              <a:gd name="connsiteY3" fmla="*/ 24824 h 621172"/>
              <a:gd name="connsiteX4" fmla="*/ 1842052 w 2716696"/>
              <a:gd name="connsiteY4" fmla="*/ 51328 h 621172"/>
              <a:gd name="connsiteX5" fmla="*/ 1895061 w 2716696"/>
              <a:gd name="connsiteY5" fmla="*/ 64581 h 621172"/>
              <a:gd name="connsiteX6" fmla="*/ 1987826 w 2716696"/>
              <a:gd name="connsiteY6" fmla="*/ 117589 h 621172"/>
              <a:gd name="connsiteX7" fmla="*/ 2040835 w 2716696"/>
              <a:gd name="connsiteY7" fmla="*/ 144094 h 621172"/>
              <a:gd name="connsiteX8" fmla="*/ 2107096 w 2716696"/>
              <a:gd name="connsiteY8" fmla="*/ 157346 h 621172"/>
              <a:gd name="connsiteX9" fmla="*/ 2146852 w 2716696"/>
              <a:gd name="connsiteY9" fmla="*/ 170598 h 621172"/>
              <a:gd name="connsiteX10" fmla="*/ 2186609 w 2716696"/>
              <a:gd name="connsiteY10" fmla="*/ 197102 h 621172"/>
              <a:gd name="connsiteX11" fmla="*/ 2266122 w 2716696"/>
              <a:gd name="connsiteY11" fmla="*/ 210355 h 621172"/>
              <a:gd name="connsiteX12" fmla="*/ 2358887 w 2716696"/>
              <a:gd name="connsiteY12" fmla="*/ 236859 h 621172"/>
              <a:gd name="connsiteX13" fmla="*/ 2411896 w 2716696"/>
              <a:gd name="connsiteY13" fmla="*/ 250111 h 621172"/>
              <a:gd name="connsiteX14" fmla="*/ 2478157 w 2716696"/>
              <a:gd name="connsiteY14" fmla="*/ 303120 h 621172"/>
              <a:gd name="connsiteX15" fmla="*/ 2531165 w 2716696"/>
              <a:gd name="connsiteY15" fmla="*/ 329624 h 621172"/>
              <a:gd name="connsiteX16" fmla="*/ 2584174 w 2716696"/>
              <a:gd name="connsiteY16" fmla="*/ 382633 h 621172"/>
              <a:gd name="connsiteX17" fmla="*/ 2623931 w 2716696"/>
              <a:gd name="connsiteY17" fmla="*/ 448894 h 621172"/>
              <a:gd name="connsiteX18" fmla="*/ 2663687 w 2716696"/>
              <a:gd name="connsiteY18" fmla="*/ 515155 h 621172"/>
              <a:gd name="connsiteX19" fmla="*/ 2676939 w 2716696"/>
              <a:gd name="connsiteY19" fmla="*/ 568163 h 621172"/>
              <a:gd name="connsiteX20" fmla="*/ 2703444 w 2716696"/>
              <a:gd name="connsiteY20" fmla="*/ 594668 h 621172"/>
              <a:gd name="connsiteX21" fmla="*/ 2716696 w 2716696"/>
              <a:gd name="connsiteY21" fmla="*/ 621172 h 621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716696" h="621172">
                <a:moveTo>
                  <a:pt x="0" y="77833"/>
                </a:moveTo>
                <a:lnTo>
                  <a:pt x="238539" y="51328"/>
                </a:lnTo>
                <a:cubicBezTo>
                  <a:pt x="269552" y="47606"/>
                  <a:pt x="300310" y="41950"/>
                  <a:pt x="331304" y="38076"/>
                </a:cubicBezTo>
                <a:cubicBezTo>
                  <a:pt x="370996" y="33115"/>
                  <a:pt x="410817" y="29241"/>
                  <a:pt x="450574" y="24824"/>
                </a:cubicBezTo>
                <a:cubicBezTo>
                  <a:pt x="772290" y="28041"/>
                  <a:pt x="1394923" y="-48036"/>
                  <a:pt x="1842052" y="51328"/>
                </a:cubicBezTo>
                <a:cubicBezTo>
                  <a:pt x="1859832" y="55279"/>
                  <a:pt x="1877391" y="60163"/>
                  <a:pt x="1895061" y="64581"/>
                </a:cubicBezTo>
                <a:cubicBezTo>
                  <a:pt x="1987691" y="134052"/>
                  <a:pt x="1909126" y="83860"/>
                  <a:pt x="1987826" y="117589"/>
                </a:cubicBezTo>
                <a:cubicBezTo>
                  <a:pt x="2005984" y="125371"/>
                  <a:pt x="2022093" y="137847"/>
                  <a:pt x="2040835" y="144094"/>
                </a:cubicBezTo>
                <a:cubicBezTo>
                  <a:pt x="2062204" y="151217"/>
                  <a:pt x="2085244" y="151883"/>
                  <a:pt x="2107096" y="157346"/>
                </a:cubicBezTo>
                <a:cubicBezTo>
                  <a:pt x="2120648" y="160734"/>
                  <a:pt x="2134358" y="164351"/>
                  <a:pt x="2146852" y="170598"/>
                </a:cubicBezTo>
                <a:cubicBezTo>
                  <a:pt x="2161098" y="177721"/>
                  <a:pt x="2171499" y="192065"/>
                  <a:pt x="2186609" y="197102"/>
                </a:cubicBezTo>
                <a:cubicBezTo>
                  <a:pt x="2212100" y="205599"/>
                  <a:pt x="2239774" y="205085"/>
                  <a:pt x="2266122" y="210355"/>
                </a:cubicBezTo>
                <a:cubicBezTo>
                  <a:pt x="2335180" y="224167"/>
                  <a:pt x="2299937" y="220016"/>
                  <a:pt x="2358887" y="236859"/>
                </a:cubicBezTo>
                <a:cubicBezTo>
                  <a:pt x="2376400" y="241863"/>
                  <a:pt x="2394226" y="245694"/>
                  <a:pt x="2411896" y="250111"/>
                </a:cubicBezTo>
                <a:cubicBezTo>
                  <a:pt x="2433983" y="267781"/>
                  <a:pt x="2454622" y="287430"/>
                  <a:pt x="2478157" y="303120"/>
                </a:cubicBezTo>
                <a:cubicBezTo>
                  <a:pt x="2494594" y="314078"/>
                  <a:pt x="2515361" y="317771"/>
                  <a:pt x="2531165" y="329624"/>
                </a:cubicBezTo>
                <a:cubicBezTo>
                  <a:pt x="2551156" y="344617"/>
                  <a:pt x="2584174" y="382633"/>
                  <a:pt x="2584174" y="382633"/>
                </a:cubicBezTo>
                <a:cubicBezTo>
                  <a:pt x="2621714" y="495253"/>
                  <a:pt x="2569358" y="357940"/>
                  <a:pt x="2623931" y="448894"/>
                </a:cubicBezTo>
                <a:cubicBezTo>
                  <a:pt x="2675543" y="534914"/>
                  <a:pt x="2596528" y="447994"/>
                  <a:pt x="2663687" y="515155"/>
                </a:cubicBezTo>
                <a:cubicBezTo>
                  <a:pt x="2668104" y="532824"/>
                  <a:pt x="2668794" y="551873"/>
                  <a:pt x="2676939" y="568163"/>
                </a:cubicBezTo>
                <a:cubicBezTo>
                  <a:pt x="2682527" y="579338"/>
                  <a:pt x="2695947" y="584672"/>
                  <a:pt x="2703444" y="594668"/>
                </a:cubicBezTo>
                <a:cubicBezTo>
                  <a:pt x="2709370" y="602570"/>
                  <a:pt x="2712279" y="612337"/>
                  <a:pt x="2716696" y="621172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7" name="Freeform 80">
            <a:extLst>
              <a:ext uri="{FF2B5EF4-FFF2-40B4-BE49-F238E27FC236}">
                <a16:creationId xmlns:a16="http://schemas.microsoft.com/office/drawing/2014/main" id="{BD8B7F02-1BB4-0446-95CE-D156DD81D146}"/>
              </a:ext>
            </a:extLst>
          </p:cNvPr>
          <p:cNvSpPr/>
          <p:nvPr/>
        </p:nvSpPr>
        <p:spPr bwMode="auto">
          <a:xfrm rot="12277228" flipV="1">
            <a:off x="4377040" y="3107484"/>
            <a:ext cx="2728345" cy="523988"/>
          </a:xfrm>
          <a:custGeom>
            <a:avLst/>
            <a:gdLst>
              <a:gd name="connsiteX0" fmla="*/ 0 w 410967"/>
              <a:gd name="connsiteY0" fmla="*/ 272929 h 498960"/>
              <a:gd name="connsiteX1" fmla="*/ 174661 w 410967"/>
              <a:gd name="connsiteY1" fmla="*/ 5800 h 498960"/>
              <a:gd name="connsiteX2" fmla="*/ 410967 w 410967"/>
              <a:gd name="connsiteY2" fmla="*/ 498960 h 49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967" h="498960">
                <a:moveTo>
                  <a:pt x="0" y="272929"/>
                </a:moveTo>
                <a:cubicBezTo>
                  <a:pt x="53083" y="120528"/>
                  <a:pt x="106167" y="-31872"/>
                  <a:pt x="174661" y="5800"/>
                </a:cubicBezTo>
                <a:cubicBezTo>
                  <a:pt x="243156" y="43472"/>
                  <a:pt x="327061" y="271216"/>
                  <a:pt x="410967" y="498960"/>
                </a:cubicBezTo>
              </a:path>
            </a:pathLst>
          </a:custGeom>
          <a:noFill/>
          <a:ln w="31750">
            <a:solidFill>
              <a:srgbClr val="FFB55D"/>
            </a:solidFill>
            <a:headEnd type="triangl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430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B9BD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9CC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9CC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DCD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00" fill="hold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DCD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3" grpId="0" animBg="1"/>
      <p:bldP spid="11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C1796A9E-9EC6-3141-A670-CEBE18461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917" y="849000"/>
            <a:ext cx="8372163" cy="576000"/>
          </a:xfrm>
        </p:spPr>
        <p:txBody>
          <a:bodyPr/>
          <a:lstStyle/>
          <a:p>
            <a:r>
              <a:rPr lang="en-US" altLang="zh-CN" dirty="0"/>
              <a:t>TuX</a:t>
            </a:r>
            <a:r>
              <a:rPr lang="en-US" altLang="zh-CN" baseline="30000" dirty="0"/>
              <a:t>2 </a:t>
            </a:r>
            <a:r>
              <a:rPr kumimoji="1" lang="zh-CN" altLang="en-US" dirty="0"/>
              <a:t>：</a:t>
            </a:r>
            <a:r>
              <a:rPr kumimoji="1" lang="en-US" altLang="zh-CN" dirty="0"/>
              <a:t>MEGA</a:t>
            </a:r>
            <a:r>
              <a:rPr kumimoji="1" lang="zh-CN" altLang="en-US" dirty="0"/>
              <a:t> </a:t>
            </a:r>
            <a:r>
              <a:rPr kumimoji="1" lang="en-US" altLang="zh-CN" dirty="0"/>
              <a:t>(Batched)</a:t>
            </a:r>
            <a:endParaRPr kumimoji="1"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9D0778C-503A-6A43-8CE2-A09B2FFC12A3}"/>
              </a:ext>
            </a:extLst>
          </p:cNvPr>
          <p:cNvSpPr/>
          <p:nvPr/>
        </p:nvSpPr>
        <p:spPr>
          <a:xfrm>
            <a:off x="452178" y="3028154"/>
            <a:ext cx="6636149" cy="157337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/>
                </a:solidFill>
                <a:latin typeface="Menlo" panose="020B0609030804020204" pitchFamily="49" charset="0"/>
              </a:rPr>
              <a:t>//</a:t>
            </a:r>
            <a:r>
              <a:rPr lang="en-US" altLang="zh-CN" dirty="0" err="1">
                <a:solidFill>
                  <a:schemeClr val="accent3"/>
                </a:solidFill>
                <a:latin typeface="Menlo" panose="020B0609030804020204" pitchFamily="49" charset="0"/>
              </a:rPr>
              <a:t>ApplyStage</a:t>
            </a:r>
            <a:r>
              <a:rPr lang="en-US" altLang="zh-CN" dirty="0">
                <a:solidFill>
                  <a:schemeClr val="accent3"/>
                </a:solidFill>
                <a:latin typeface="Menlo" panose="020B0609030804020204" pitchFamily="49" charset="0"/>
              </a:rPr>
              <a:t>::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Apply(</a:t>
            </a:r>
            <a:r>
              <a:rPr lang="en-US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ver</a:t>
            </a:r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, </a:t>
            </a:r>
            <a:r>
              <a:rPr lang="en-US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accum</a:t>
            </a:r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, </a:t>
            </a:r>
            <a:r>
              <a:rPr lang="en-US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ctx</a:t>
            </a:r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){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D4D4D4"/>
                </a:solidFill>
                <a:latin typeface="Menlo" panose="020B0609030804020204" pitchFamily="49" charset="0"/>
              </a:rPr>
              <a:t>    </a:t>
            </a:r>
            <a:r>
              <a:rPr lang="en-US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ver.data</a:t>
            </a:r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 += </a:t>
            </a:r>
            <a:r>
              <a:rPr lang="en-US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accum</a:t>
            </a:r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;</a:t>
            </a:r>
            <a:r>
              <a:rPr lang="zh-CN" altLang="en-US" sz="1600" dirty="0">
                <a:solidFill>
                  <a:srgbClr val="D4D4D4"/>
                </a:solidFill>
                <a:latin typeface="Menlo" panose="020B0609030804020204" pitchFamily="49" charset="0"/>
              </a:rPr>
              <a:t> </a:t>
            </a:r>
            <a:r>
              <a:rPr lang="en-US" altLang="zh-CN" sz="1600" dirty="0">
                <a:solidFill>
                  <a:schemeClr val="accent3"/>
                </a:solidFill>
                <a:latin typeface="Menlo" panose="020B0609030804020204" pitchFamily="49" charset="0"/>
              </a:rPr>
              <a:t>//Apply accumulated gradient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}</a:t>
            </a: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D7338A0D-ED3F-EB43-A092-0D5619283994}"/>
              </a:ext>
            </a:extLst>
          </p:cNvPr>
          <p:cNvSpPr/>
          <p:nvPr/>
        </p:nvSpPr>
        <p:spPr>
          <a:xfrm>
            <a:off x="453764" y="4714461"/>
            <a:ext cx="6636148" cy="194271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/>
                </a:solidFill>
                <a:latin typeface="Menlo" panose="020B0609030804020204" pitchFamily="49" charset="0"/>
              </a:rPr>
              <a:t>//</a:t>
            </a:r>
            <a:r>
              <a:rPr lang="en-US" altLang="zh-CN" dirty="0" err="1">
                <a:solidFill>
                  <a:schemeClr val="accent3"/>
                </a:solidFill>
                <a:latin typeface="Menlo" panose="020B0609030804020204" pitchFamily="49" charset="0"/>
              </a:rPr>
              <a:t>GlobalSyncStage</a:t>
            </a:r>
            <a:r>
              <a:rPr lang="en-US" altLang="zh-CN" dirty="0">
                <a:solidFill>
                  <a:schemeClr val="accent3"/>
                </a:solidFill>
                <a:latin typeface="Menlo" panose="020B0609030804020204" pitchFamily="49" charset="0"/>
              </a:rPr>
              <a:t>::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Combine(ctx1, ctx2){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D4D4D4"/>
                </a:solidFill>
                <a:latin typeface="Menlo" panose="020B0609030804020204" pitchFamily="49" charset="0"/>
              </a:rPr>
              <a:t>    </a:t>
            </a:r>
            <a:r>
              <a:rPr lang="en-US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ctx.loss</a:t>
            </a:r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 = ctx1.loss + ctx2.loss;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D4D4D4"/>
                </a:solidFill>
                <a:latin typeface="Menlo" panose="020B0609030804020204" pitchFamily="49" charset="0"/>
              </a:rPr>
              <a:t>    </a:t>
            </a:r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return </a:t>
            </a:r>
            <a:r>
              <a:rPr lang="en-US" altLang="zh-CN" sz="1600" dirty="0" err="1">
                <a:solidFill>
                  <a:srgbClr val="D4D4D4"/>
                </a:solidFill>
                <a:latin typeface="Menlo" panose="020B0609030804020204" pitchFamily="49" charset="0"/>
              </a:rPr>
              <a:t>ctx</a:t>
            </a:r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}</a:t>
            </a: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CB86D2CB-735E-DA42-82A9-0079043D95B1}"/>
              </a:ext>
            </a:extLst>
          </p:cNvPr>
          <p:cNvSpPr/>
          <p:nvPr/>
        </p:nvSpPr>
        <p:spPr>
          <a:xfrm>
            <a:off x="452179" y="1711178"/>
            <a:ext cx="6636148" cy="120404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/>
                </a:solidFill>
                <a:latin typeface="Menlo" panose="020B0609030804020204" pitchFamily="49" charset="0"/>
              </a:rPr>
              <a:t>//</a:t>
            </a:r>
            <a:r>
              <a:rPr lang="en-US" altLang="zh-CN" dirty="0" err="1">
                <a:solidFill>
                  <a:schemeClr val="accent3"/>
                </a:solidFill>
                <a:latin typeface="Menlo" panose="020B0609030804020204" pitchFamily="49" charset="0"/>
              </a:rPr>
              <a:t>ExchangeStage</a:t>
            </a:r>
            <a:r>
              <a:rPr lang="en-US" altLang="zh-CN" dirty="0">
                <a:solidFill>
                  <a:schemeClr val="accent3"/>
                </a:solidFill>
                <a:latin typeface="Menlo" panose="020B0609030804020204" pitchFamily="49" charset="0"/>
              </a:rPr>
              <a:t>::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3"/>
                </a:solidFill>
                <a:latin typeface="Menlo" panose="020B0609030804020204" pitchFamily="49" charset="0"/>
              </a:rPr>
              <a:t>    </a:t>
            </a:r>
            <a:r>
              <a:rPr lang="en-US" altLang="zh-CN" sz="1600" dirty="0">
                <a:solidFill>
                  <a:schemeClr val="bg2"/>
                </a:solidFill>
                <a:latin typeface="Menlo" panose="020B0609030804020204" pitchFamily="49" charset="0"/>
              </a:rPr>
              <a:t>……</a:t>
            </a:r>
            <a:r>
              <a:rPr lang="zh-CN" altLang="en-US" sz="1600" dirty="0">
                <a:solidFill>
                  <a:schemeClr val="accent3"/>
                </a:solidFill>
                <a:latin typeface="Menlo" panose="020B0609030804020204" pitchFamily="49" charset="0"/>
              </a:rPr>
              <a:t> </a:t>
            </a:r>
            <a:r>
              <a:rPr lang="en-US" altLang="zh-CN" sz="1600" dirty="0">
                <a:solidFill>
                  <a:schemeClr val="accent3"/>
                </a:solidFill>
                <a:latin typeface="Menlo" panose="020B0609030804020204" pitchFamily="49" charset="0"/>
              </a:rPr>
              <a:t>//</a:t>
            </a:r>
            <a:r>
              <a:rPr lang="zh-CN" altLang="en-US" sz="1600" dirty="0">
                <a:solidFill>
                  <a:schemeClr val="accent3"/>
                </a:solidFill>
                <a:latin typeface="Menlo" panose="020B0609030804020204" pitchFamily="49" charset="0"/>
              </a:rPr>
              <a:t> </a:t>
            </a:r>
            <a:r>
              <a:rPr lang="en-US" altLang="zh-CN" sz="1600" dirty="0">
                <a:solidFill>
                  <a:schemeClr val="accent3"/>
                </a:solidFill>
                <a:latin typeface="Menlo" panose="020B0609030804020204" pitchFamily="49" charset="0"/>
              </a:rPr>
              <a:t>Shown</a:t>
            </a:r>
            <a:r>
              <a:rPr lang="zh-CN" altLang="en-US" sz="1600" dirty="0">
                <a:solidFill>
                  <a:schemeClr val="accent3"/>
                </a:solidFill>
                <a:latin typeface="Menlo" panose="020B0609030804020204" pitchFamily="49" charset="0"/>
              </a:rPr>
              <a:t> </a:t>
            </a:r>
            <a:r>
              <a:rPr lang="en-US" altLang="zh-CN" sz="1600" dirty="0">
                <a:solidFill>
                  <a:schemeClr val="accent3"/>
                </a:solidFill>
                <a:latin typeface="Menlo" panose="020B0609030804020204" pitchFamily="49" charset="0"/>
              </a:rPr>
              <a:t>on</a:t>
            </a:r>
            <a:r>
              <a:rPr lang="zh-CN" altLang="en-US" sz="1600" dirty="0">
                <a:solidFill>
                  <a:schemeClr val="accent3"/>
                </a:solidFill>
                <a:latin typeface="Menlo" panose="020B0609030804020204" pitchFamily="49" charset="0"/>
              </a:rPr>
              <a:t> </a:t>
            </a:r>
            <a:r>
              <a:rPr lang="en-US" altLang="zh-CN" sz="1600" dirty="0">
                <a:solidFill>
                  <a:schemeClr val="accent3"/>
                </a:solidFill>
                <a:latin typeface="Menlo" panose="020B0609030804020204" pitchFamily="49" charset="0"/>
              </a:rPr>
              <a:t>last</a:t>
            </a:r>
            <a:r>
              <a:rPr lang="zh-CN" altLang="en-US" sz="1600" dirty="0">
                <a:solidFill>
                  <a:schemeClr val="accent3"/>
                </a:solidFill>
                <a:latin typeface="Menlo" panose="020B0609030804020204" pitchFamily="49" charset="0"/>
              </a:rPr>
              <a:t> </a:t>
            </a:r>
            <a:r>
              <a:rPr lang="en-US" altLang="zh-CN" sz="1600" dirty="0">
                <a:solidFill>
                  <a:schemeClr val="accent3"/>
                </a:solidFill>
                <a:latin typeface="Menlo" panose="020B0609030804020204" pitchFamily="49" charset="0"/>
              </a:rPr>
              <a:t>page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D4D4D4"/>
                </a:solidFill>
                <a:latin typeface="Menlo" panose="020B060903080402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2245012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C1796A9E-9EC6-3141-A670-CEBE18461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917" y="849000"/>
            <a:ext cx="8372163" cy="576000"/>
          </a:xfrm>
        </p:spPr>
        <p:txBody>
          <a:bodyPr/>
          <a:lstStyle/>
          <a:p>
            <a:r>
              <a:rPr lang="en-US" altLang="zh-CN" dirty="0"/>
              <a:t>Comparison </a:t>
            </a:r>
            <a:endParaRPr kumimoji="1" lang="zh-CN" altLang="en-US" dirty="0"/>
          </a:p>
        </p:txBody>
      </p:sp>
      <p:sp>
        <p:nvSpPr>
          <p:cNvPr id="2" name="圆角矩形 1">
            <a:extLst>
              <a:ext uri="{FF2B5EF4-FFF2-40B4-BE49-F238E27FC236}">
                <a16:creationId xmlns:a16="http://schemas.microsoft.com/office/drawing/2014/main" id="{E09FE2C9-B6E6-364E-B35F-6BB26143F99A}"/>
              </a:ext>
            </a:extLst>
          </p:cNvPr>
          <p:cNvSpPr/>
          <p:nvPr/>
        </p:nvSpPr>
        <p:spPr>
          <a:xfrm>
            <a:off x="385917" y="2377086"/>
            <a:ext cx="3922314" cy="2385185"/>
          </a:xfrm>
          <a:prstGeom prst="roundRect">
            <a:avLst/>
          </a:prstGeom>
          <a:solidFill>
            <a:srgbClr val="3F6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zh-CN" sz="3200" b="1" dirty="0"/>
          </a:p>
          <a:p>
            <a:pPr algn="ctr"/>
            <a:endParaRPr kumimoji="1" lang="en-US" altLang="zh-CN" sz="3200" b="1" dirty="0"/>
          </a:p>
          <a:p>
            <a:pPr algn="ctr"/>
            <a:r>
              <a:rPr kumimoji="1" lang="en-US" altLang="zh-CN" sz="3200" b="1" dirty="0"/>
              <a:t>MEGA</a:t>
            </a:r>
          </a:p>
          <a:p>
            <a:pPr algn="ctr"/>
            <a:r>
              <a:rPr kumimoji="1" lang="en-US" altLang="zh-CN" sz="3200" b="1" dirty="0"/>
              <a:t>+</a:t>
            </a:r>
          </a:p>
          <a:p>
            <a:pPr algn="ctr"/>
            <a:r>
              <a:rPr lang="en-US" altLang="zh-CN" sz="3200" b="1" dirty="0"/>
              <a:t>Heterogeneity</a:t>
            </a:r>
          </a:p>
          <a:p>
            <a:pPr algn="ctr"/>
            <a:endParaRPr kumimoji="1" lang="en-US" altLang="zh-CN" sz="3200" b="1" dirty="0"/>
          </a:p>
          <a:p>
            <a:pPr algn="ctr"/>
            <a:endParaRPr kumimoji="1" lang="en-US" altLang="zh-CN" sz="3200" b="1" dirty="0"/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247B6433-1A5F-7140-83F2-0D096C32B5A3}"/>
              </a:ext>
            </a:extLst>
          </p:cNvPr>
          <p:cNvSpPr/>
          <p:nvPr/>
        </p:nvSpPr>
        <p:spPr>
          <a:xfrm>
            <a:off x="4835771" y="2377086"/>
            <a:ext cx="3922314" cy="2385185"/>
          </a:xfrm>
          <a:prstGeom prst="roundRect">
            <a:avLst/>
          </a:prstGeom>
          <a:solidFill>
            <a:srgbClr val="3F6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zh-CN" sz="3200" b="1" dirty="0"/>
          </a:p>
          <a:p>
            <a:pPr algn="ctr"/>
            <a:endParaRPr kumimoji="1" lang="en-US" altLang="zh-CN" sz="3200" b="1" dirty="0"/>
          </a:p>
          <a:p>
            <a:pPr algn="ctr"/>
            <a:r>
              <a:rPr kumimoji="1" lang="en-US" altLang="zh-CN" sz="3200" b="1" dirty="0"/>
              <a:t>GAS</a:t>
            </a:r>
          </a:p>
          <a:p>
            <a:pPr algn="ctr"/>
            <a:r>
              <a:rPr kumimoji="1" lang="en-US" altLang="zh-CN" sz="3200" b="1" dirty="0"/>
              <a:t>+</a:t>
            </a:r>
          </a:p>
          <a:p>
            <a:pPr algn="ctr"/>
            <a:r>
              <a:rPr lang="en-US" altLang="zh-CN" sz="3200" b="1" dirty="0"/>
              <a:t>Homogeneity</a:t>
            </a:r>
          </a:p>
          <a:p>
            <a:pPr algn="ctr"/>
            <a:endParaRPr kumimoji="1" lang="en-US" altLang="zh-CN" sz="3200" b="1" dirty="0"/>
          </a:p>
          <a:p>
            <a:pPr algn="ctr"/>
            <a:endParaRPr kumimoji="1" lang="en-US" altLang="zh-CN" sz="3200" b="1" dirty="0"/>
          </a:p>
        </p:txBody>
      </p:sp>
      <p:sp>
        <p:nvSpPr>
          <p:cNvPr id="4" name="圆角矩形 3">
            <a:extLst>
              <a:ext uri="{FF2B5EF4-FFF2-40B4-BE49-F238E27FC236}">
                <a16:creationId xmlns:a16="http://schemas.microsoft.com/office/drawing/2014/main" id="{8E6177E8-7BFA-E143-A760-228E48EE5C83}"/>
              </a:ext>
            </a:extLst>
          </p:cNvPr>
          <p:cNvSpPr/>
          <p:nvPr/>
        </p:nvSpPr>
        <p:spPr>
          <a:xfrm>
            <a:off x="385918" y="5099538"/>
            <a:ext cx="3922314" cy="130126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200" b="1" dirty="0"/>
              <a:t>1</a:t>
            </a:r>
            <a:r>
              <a:rPr kumimoji="1" lang="zh-CN" altLang="en-US" sz="3200" b="1" dirty="0"/>
              <a:t> </a:t>
            </a:r>
            <a:r>
              <a:rPr kumimoji="1" lang="en-US" altLang="zh-CN" sz="3200" b="1" dirty="0"/>
              <a:t>MEGA</a:t>
            </a:r>
            <a:r>
              <a:rPr kumimoji="1" lang="zh-CN" altLang="en-US" sz="3200" b="1" dirty="0"/>
              <a:t> </a:t>
            </a:r>
            <a:r>
              <a:rPr kumimoji="1" lang="en-US" altLang="zh-CN" sz="3200" b="1" dirty="0"/>
              <a:t>per</a:t>
            </a:r>
            <a:r>
              <a:rPr kumimoji="1" lang="zh-CN" altLang="en-US" sz="3200" b="1" dirty="0"/>
              <a:t> </a:t>
            </a:r>
            <a:r>
              <a:rPr kumimoji="1" lang="en-US" altLang="zh-CN" sz="3200" b="1" dirty="0"/>
              <a:t>edge</a:t>
            </a:r>
            <a:endParaRPr kumimoji="1" lang="zh-CN" altLang="en-US" sz="3200" b="1" dirty="0"/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E938F46E-1A5F-7D45-AFC9-CF58EE8DEEB0}"/>
              </a:ext>
            </a:extLst>
          </p:cNvPr>
          <p:cNvSpPr/>
          <p:nvPr/>
        </p:nvSpPr>
        <p:spPr>
          <a:xfrm>
            <a:off x="4835771" y="5094600"/>
            <a:ext cx="3922314" cy="130126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200" dirty="0"/>
              <a:t>2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GAS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per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edge</a:t>
            </a:r>
            <a:endParaRPr kumimoji="1" lang="zh-CN" altLang="en-US" sz="3200" dirty="0"/>
          </a:p>
        </p:txBody>
      </p:sp>
      <p:sp>
        <p:nvSpPr>
          <p:cNvPr id="9" name="标题 2">
            <a:extLst>
              <a:ext uri="{FF2B5EF4-FFF2-40B4-BE49-F238E27FC236}">
                <a16:creationId xmlns:a16="http://schemas.microsoft.com/office/drawing/2014/main" id="{03172653-00DB-3F4D-A74C-72169E383B63}"/>
              </a:ext>
            </a:extLst>
          </p:cNvPr>
          <p:cNvSpPr txBox="1">
            <a:spLocks/>
          </p:cNvSpPr>
          <p:nvPr/>
        </p:nvSpPr>
        <p:spPr>
          <a:xfrm>
            <a:off x="1754586" y="1713162"/>
            <a:ext cx="1184976" cy="57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TuX</a:t>
            </a:r>
            <a:r>
              <a:rPr lang="en-US" altLang="zh-CN" baseline="30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  <a:r>
              <a:rPr kumimoji="1" lang="zh-CN" altLang="en-US" dirty="0"/>
              <a:t> </a:t>
            </a:r>
          </a:p>
        </p:txBody>
      </p:sp>
      <p:sp>
        <p:nvSpPr>
          <p:cNvPr id="10" name="标题 2">
            <a:extLst>
              <a:ext uri="{FF2B5EF4-FFF2-40B4-BE49-F238E27FC236}">
                <a16:creationId xmlns:a16="http://schemas.microsoft.com/office/drawing/2014/main" id="{930F114B-C3BE-144A-8EDB-7953F1F5CC1B}"/>
              </a:ext>
            </a:extLst>
          </p:cNvPr>
          <p:cNvSpPr txBox="1">
            <a:spLocks/>
          </p:cNvSpPr>
          <p:nvPr/>
        </p:nvSpPr>
        <p:spPr>
          <a:xfrm>
            <a:off x="5337405" y="1440923"/>
            <a:ext cx="2919045" cy="11204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kumimoji="1" lang="en-US" altLang="zh-CN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PowerGraph</a:t>
            </a:r>
            <a:endParaRPr kumimoji="1"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Down Arrow 97">
            <a:extLst>
              <a:ext uri="{FF2B5EF4-FFF2-40B4-BE49-F238E27FC236}">
                <a16:creationId xmlns:a16="http://schemas.microsoft.com/office/drawing/2014/main" id="{D98489B1-A47B-AD4B-A872-454846F8A67F}"/>
              </a:ext>
            </a:extLst>
          </p:cNvPr>
          <p:cNvSpPr/>
          <p:nvPr/>
        </p:nvSpPr>
        <p:spPr bwMode="auto">
          <a:xfrm>
            <a:off x="2079191" y="4486661"/>
            <a:ext cx="535766" cy="727067"/>
          </a:xfrm>
          <a:prstGeom prst="downArrow">
            <a:avLst/>
          </a:prstGeom>
          <a:solidFill>
            <a:srgbClr val="7FB1D8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highlight>
                <a:srgbClr val="7FB1D8"/>
              </a:highlight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" name="Down Arrow 97">
            <a:extLst>
              <a:ext uri="{FF2B5EF4-FFF2-40B4-BE49-F238E27FC236}">
                <a16:creationId xmlns:a16="http://schemas.microsoft.com/office/drawing/2014/main" id="{B7305263-D759-6F46-9C7B-D14F715C683B}"/>
              </a:ext>
            </a:extLst>
          </p:cNvPr>
          <p:cNvSpPr/>
          <p:nvPr/>
        </p:nvSpPr>
        <p:spPr bwMode="auto">
          <a:xfrm>
            <a:off x="6529043" y="4486661"/>
            <a:ext cx="535766" cy="727067"/>
          </a:xfrm>
          <a:prstGeom prst="downArrow">
            <a:avLst/>
          </a:prstGeom>
          <a:solidFill>
            <a:srgbClr val="7FB1D8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highlight>
                <a:srgbClr val="7FB1D8"/>
              </a:highlight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4028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b="1" dirty="0">
                <a:solidFill>
                  <a:srgbClr val="004098"/>
                </a:solidFill>
              </a:rPr>
              <a:t>TuX</a:t>
            </a:r>
            <a:r>
              <a:rPr lang="en-US" altLang="zh-CN" sz="3200" b="1" baseline="30000" dirty="0">
                <a:solidFill>
                  <a:srgbClr val="004098"/>
                </a:solidFill>
              </a:rPr>
              <a:t>2</a:t>
            </a:r>
            <a:r>
              <a:rPr kumimoji="1" lang="zh-CN" altLang="en-US" sz="3200" b="1" dirty="0">
                <a:solidFill>
                  <a:srgbClr val="004098"/>
                </a:solidFill>
              </a:rPr>
              <a:t> </a:t>
            </a:r>
            <a:r>
              <a:rPr kumimoji="1" lang="en-US" altLang="zh-CN" sz="3200" b="1" dirty="0">
                <a:solidFill>
                  <a:srgbClr val="004098"/>
                </a:solidFill>
              </a:rPr>
              <a:t>:</a:t>
            </a:r>
            <a:r>
              <a:rPr kumimoji="1" lang="zh-CN" altLang="en-US" sz="3200" b="1" dirty="0">
                <a:solidFill>
                  <a:srgbClr val="004098"/>
                </a:solidFill>
              </a:rPr>
              <a:t> </a:t>
            </a:r>
            <a:r>
              <a:rPr kumimoji="1" lang="en-US" altLang="zh-CN" sz="3200" b="1" dirty="0">
                <a:solidFill>
                  <a:srgbClr val="004098"/>
                </a:solidFill>
              </a:rPr>
              <a:t>MEGA</a:t>
            </a:r>
            <a:r>
              <a:rPr kumimoji="1" lang="zh-CN" altLang="en-US" sz="3200" b="1" dirty="0">
                <a:solidFill>
                  <a:srgbClr val="004098"/>
                </a:solidFill>
              </a:rPr>
              <a:t> </a:t>
            </a:r>
            <a:r>
              <a:rPr kumimoji="1" lang="en-US" altLang="zh-CN" sz="3200" b="1" dirty="0">
                <a:solidFill>
                  <a:srgbClr val="004098"/>
                </a:solidFill>
              </a:rPr>
              <a:t>(Mini-batched)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5426" y="2411971"/>
            <a:ext cx="8740142" cy="502374"/>
          </a:xfrm>
        </p:spPr>
        <p:txBody>
          <a:bodyPr>
            <a:normAutofit fontScale="92500"/>
          </a:bodyPr>
          <a:lstStyle/>
          <a:p>
            <a:r>
              <a:rPr lang="en-US" dirty="0"/>
              <a:t>Compose stage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661072" y="5859057"/>
            <a:ext cx="1098378" cy="2732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72358"/>
            <a:r>
              <a:rPr lang="en-US" sz="1176" dirty="0">
                <a:solidFill>
                  <a:prstClr val="black"/>
                </a:solidFill>
                <a:cs typeface="Segoe UI" panose="020B0502040204020203" pitchFamily="34" charset="0"/>
              </a:rPr>
              <a:t>Iteration Stage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2931535" y="5896117"/>
            <a:ext cx="260208" cy="174803"/>
          </a:xfrm>
          <a:prstGeom prst="roundRect">
            <a:avLst/>
          </a:prstGeom>
          <a:solidFill>
            <a:srgbClr val="70AD47">
              <a:lumMod val="60000"/>
              <a:lumOff val="4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72358">
              <a:defRPr/>
            </a:pPr>
            <a:endParaRPr lang="en-US" sz="1176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191743" y="5859057"/>
            <a:ext cx="1273105" cy="2732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72358"/>
            <a:r>
              <a:rPr lang="en-US" sz="1176" dirty="0">
                <a:solidFill>
                  <a:prstClr val="black"/>
                </a:solidFill>
                <a:cs typeface="Segoe UI" panose="020B0502040204020203" pitchFamily="34" charset="0"/>
              </a:rPr>
              <a:t>Mini-batch Stage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1400864" y="5896117"/>
            <a:ext cx="260208" cy="174803"/>
          </a:xfrm>
          <a:prstGeom prst="roundRect">
            <a:avLst/>
          </a:prstGeom>
          <a:solidFill>
            <a:srgbClr val="FFC000">
              <a:lumMod val="40000"/>
              <a:lumOff val="6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72358">
              <a:defRPr/>
            </a:pPr>
            <a:endParaRPr lang="en-US" sz="1176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738675" y="3151596"/>
            <a:ext cx="2396413" cy="1554306"/>
          </a:xfrm>
          <a:prstGeom prst="roundRect">
            <a:avLst/>
          </a:prstGeom>
          <a:solidFill>
            <a:srgbClr val="FFC000">
              <a:lumMod val="40000"/>
              <a:lumOff val="6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defTabSz="672358">
              <a:defRPr/>
            </a:pPr>
            <a:endParaRPr lang="en-US" sz="1324" kern="0" dirty="0">
              <a:solidFill>
                <a:prstClr val="black"/>
              </a:solidFill>
              <a:latin typeface="Calibri" panose="020F0502020204030204"/>
            </a:endParaRPr>
          </a:p>
          <a:p>
            <a:pPr defTabSz="672358">
              <a:defRPr/>
            </a:pPr>
            <a:endParaRPr lang="en-US" sz="1324" kern="0" dirty="0">
              <a:solidFill>
                <a:prstClr val="black"/>
              </a:solidFill>
              <a:latin typeface="Calibri" panose="020F0502020204030204"/>
            </a:endParaRPr>
          </a:p>
          <a:p>
            <a:pPr defTabSz="672358">
              <a:defRPr/>
            </a:pPr>
            <a:endParaRPr lang="en-US" sz="1324" kern="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2213892" y="3598809"/>
            <a:ext cx="1603259" cy="373692"/>
          </a:xfrm>
          <a:prstGeom prst="roundRect">
            <a:avLst/>
          </a:prstGeom>
          <a:solidFill>
            <a:srgbClr val="70AD47">
              <a:lumMod val="60000"/>
              <a:lumOff val="4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72358">
              <a:defRPr/>
            </a:pPr>
            <a:r>
              <a:rPr lang="en-US" sz="1324" kern="0" dirty="0">
                <a:solidFill>
                  <a:prstClr val="black"/>
                </a:solidFill>
              </a:rPr>
              <a:t>Exchange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2213892" y="4166354"/>
            <a:ext cx="1603259" cy="373692"/>
          </a:xfrm>
          <a:prstGeom prst="roundRect">
            <a:avLst/>
          </a:prstGeom>
          <a:solidFill>
            <a:srgbClr val="70AD47">
              <a:lumMod val="60000"/>
              <a:lumOff val="4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72358">
              <a:defRPr/>
            </a:pPr>
            <a:r>
              <a:rPr lang="en-US" sz="1324" kern="0" dirty="0">
                <a:solidFill>
                  <a:prstClr val="black"/>
                </a:solidFill>
              </a:rPr>
              <a:t>Apply</a:t>
            </a:r>
          </a:p>
        </p:txBody>
      </p:sp>
      <p:cxnSp>
        <p:nvCxnSpPr>
          <p:cNvPr id="41" name="Straight Arrow Connector 40"/>
          <p:cNvCxnSpPr>
            <a:stCxn id="39" idx="2"/>
            <a:endCxn id="40" idx="0"/>
          </p:cNvCxnSpPr>
          <p:nvPr/>
        </p:nvCxnSpPr>
        <p:spPr>
          <a:xfrm>
            <a:off x="3015522" y="3972501"/>
            <a:ext cx="0" cy="193853"/>
          </a:xfrm>
          <a:prstGeom prst="straightConnector1">
            <a:avLst/>
          </a:prstGeom>
          <a:noFill/>
          <a:ln w="31750" cap="flat" cmpd="sng" algn="ctr">
            <a:solidFill>
              <a:schemeClr val="accent1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8" name="Elbow Connector 27"/>
          <p:cNvCxnSpPr>
            <a:stCxn id="40" idx="1"/>
            <a:endCxn id="39" idx="1"/>
          </p:cNvCxnSpPr>
          <p:nvPr/>
        </p:nvCxnSpPr>
        <p:spPr>
          <a:xfrm rot="10800000">
            <a:off x="2213892" y="3785655"/>
            <a:ext cx="9338" cy="567545"/>
          </a:xfrm>
          <a:prstGeom prst="bentConnector3">
            <a:avLst>
              <a:gd name="adj1" fmla="val 1800000"/>
            </a:avLst>
          </a:prstGeom>
          <a:ln w="31750">
            <a:solidFill>
              <a:schemeClr val="accent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ounded Rectangle 53"/>
          <p:cNvSpPr/>
          <p:nvPr/>
        </p:nvSpPr>
        <p:spPr>
          <a:xfrm>
            <a:off x="1738675" y="4925421"/>
            <a:ext cx="2396413" cy="561889"/>
          </a:xfrm>
          <a:prstGeom prst="roundRect">
            <a:avLst/>
          </a:prstGeom>
          <a:solidFill>
            <a:srgbClr val="FFC000">
              <a:lumMod val="40000"/>
              <a:lumOff val="6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72358">
              <a:defRPr/>
            </a:pPr>
            <a:r>
              <a:rPr lang="en-US" sz="1324" kern="0" dirty="0" err="1">
                <a:solidFill>
                  <a:prstClr val="black"/>
                </a:solidFill>
              </a:rPr>
              <a:t>GlobalSync</a:t>
            </a:r>
            <a:endParaRPr lang="en-US" sz="1324" kern="0" dirty="0">
              <a:solidFill>
                <a:prstClr val="black"/>
              </a:solidFill>
            </a:endParaRPr>
          </a:p>
        </p:txBody>
      </p:sp>
      <p:cxnSp>
        <p:nvCxnSpPr>
          <p:cNvPr id="34" name="Straight Connector 33"/>
          <p:cNvCxnSpPr>
            <a:stCxn id="38" idx="2"/>
            <a:endCxn id="54" idx="0"/>
          </p:cNvCxnSpPr>
          <p:nvPr/>
        </p:nvCxnSpPr>
        <p:spPr>
          <a:xfrm>
            <a:off x="2936881" y="4705902"/>
            <a:ext cx="0" cy="219520"/>
          </a:xfrm>
          <a:prstGeom prst="line">
            <a:avLst/>
          </a:prstGeom>
          <a:ln w="31750">
            <a:solidFill>
              <a:schemeClr val="accent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stCxn id="54" idx="1"/>
            <a:endCxn id="38" idx="1"/>
          </p:cNvCxnSpPr>
          <p:nvPr/>
        </p:nvCxnSpPr>
        <p:spPr>
          <a:xfrm rot="10800000">
            <a:off x="1738674" y="3928749"/>
            <a:ext cx="9338" cy="1277617"/>
          </a:xfrm>
          <a:prstGeom prst="bentConnector3">
            <a:avLst>
              <a:gd name="adj1" fmla="val 1800000"/>
            </a:avLst>
          </a:prstGeom>
          <a:ln w="31750">
            <a:solidFill>
              <a:schemeClr val="accent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065800" y="4699321"/>
            <a:ext cx="3301261" cy="194514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en-US" altLang="zh-CN" sz="1400" b="1" dirty="0">
                <a:solidFill>
                  <a:srgbClr val="7FB1D8"/>
                </a:solidFill>
                <a:latin typeface="+mj-lt"/>
              </a:rPr>
              <a:t>void</a:t>
            </a:r>
            <a:r>
              <a:rPr lang="zh-CN" altLang="en-US" sz="1400" dirty="0">
                <a:solidFill>
                  <a:schemeClr val="bg2"/>
                </a:solidFill>
                <a:latin typeface="+mj-lt"/>
              </a:rPr>
              <a:t> </a:t>
            </a:r>
            <a:r>
              <a:rPr lang="en-US" altLang="zh-CN" sz="1400" dirty="0" err="1">
                <a:solidFill>
                  <a:schemeClr val="bg2"/>
                </a:solidFill>
                <a:latin typeface="+mj-lt"/>
              </a:rPr>
              <a:t>StageSequenceBuilder</a:t>
            </a:r>
            <a:r>
              <a:rPr lang="en-US" altLang="zh-CN" sz="1400" dirty="0">
                <a:solidFill>
                  <a:schemeClr val="bg2"/>
                </a:solidFill>
                <a:latin typeface="+mj-lt"/>
              </a:rPr>
              <a:t>(</a:t>
            </a:r>
            <a:r>
              <a:rPr lang="en-US" altLang="zh-CN" sz="1400" dirty="0" err="1">
                <a:solidFill>
                  <a:schemeClr val="bg2"/>
                </a:solidFill>
                <a:latin typeface="+mj-lt"/>
              </a:rPr>
              <a:t>ExecStages</a:t>
            </a:r>
            <a:r>
              <a:rPr lang="en-US" altLang="zh-CN" sz="1400" dirty="0">
                <a:solidFill>
                  <a:schemeClr val="bg2"/>
                </a:solidFill>
                <a:latin typeface="+mj-lt"/>
              </a:rPr>
              <a:t>){</a:t>
            </a:r>
          </a:p>
          <a:p>
            <a:pPr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en-US" altLang="zh-CN" sz="1400" dirty="0">
                <a:solidFill>
                  <a:schemeClr val="bg2"/>
                </a:solidFill>
                <a:latin typeface="+mj-lt"/>
              </a:rPr>
              <a:t> </a:t>
            </a:r>
            <a:r>
              <a:rPr lang="zh-CN" altLang="en-US" sz="1400" dirty="0">
                <a:solidFill>
                  <a:schemeClr val="bg2"/>
                </a:solidFill>
                <a:latin typeface="+mj-lt"/>
              </a:rPr>
              <a:t>    </a:t>
            </a:r>
            <a:r>
              <a:rPr lang="en-US" altLang="zh-CN" sz="1400" dirty="0" err="1">
                <a:solidFill>
                  <a:schemeClr val="bg2"/>
                </a:solidFill>
                <a:latin typeface="+mj-lt"/>
              </a:rPr>
              <a:t>mbStage</a:t>
            </a:r>
            <a:r>
              <a:rPr lang="en-US" altLang="zh-CN" sz="1400" dirty="0">
                <a:solidFill>
                  <a:schemeClr val="bg2"/>
                </a:solidFill>
                <a:latin typeface="+mj-lt"/>
              </a:rPr>
              <a:t> = new </a:t>
            </a:r>
            <a:r>
              <a:rPr lang="en-US" altLang="zh-CN" sz="1400" dirty="0" err="1">
                <a:solidFill>
                  <a:schemeClr val="bg2"/>
                </a:solidFill>
                <a:latin typeface="+mj-lt"/>
              </a:rPr>
              <a:t>MiniBatchStage</a:t>
            </a:r>
            <a:r>
              <a:rPr lang="en-US" altLang="zh-CN" sz="1400" dirty="0">
                <a:solidFill>
                  <a:schemeClr val="bg2"/>
                </a:solidFill>
                <a:latin typeface="+mj-lt"/>
              </a:rPr>
              <a:t>();</a:t>
            </a:r>
          </a:p>
          <a:p>
            <a:pPr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en-US" altLang="zh-CN" sz="1400" dirty="0">
                <a:solidFill>
                  <a:schemeClr val="bg2"/>
                </a:solidFill>
                <a:latin typeface="+mj-lt"/>
              </a:rPr>
              <a:t> </a:t>
            </a:r>
            <a:r>
              <a:rPr lang="zh-CN" altLang="en-US" sz="1400" dirty="0">
                <a:solidFill>
                  <a:schemeClr val="bg2"/>
                </a:solidFill>
                <a:latin typeface="+mj-lt"/>
              </a:rPr>
              <a:t>    </a:t>
            </a:r>
            <a:r>
              <a:rPr lang="en-US" altLang="zh-CN" sz="1400" dirty="0" err="1">
                <a:solidFill>
                  <a:schemeClr val="bg2"/>
                </a:solidFill>
                <a:latin typeface="+mj-lt"/>
              </a:rPr>
              <a:t>mbStage.SetBatchSize</a:t>
            </a:r>
            <a:r>
              <a:rPr lang="en-US" altLang="zh-CN" sz="1400" dirty="0">
                <a:solidFill>
                  <a:schemeClr val="bg2"/>
                </a:solidFill>
                <a:latin typeface="+mj-lt"/>
              </a:rPr>
              <a:t>(100, </a:t>
            </a:r>
            <a:r>
              <a:rPr lang="en-US" altLang="zh-CN" sz="1400" dirty="0" err="1">
                <a:solidFill>
                  <a:schemeClr val="bg2"/>
                </a:solidFill>
                <a:latin typeface="+mj-lt"/>
              </a:rPr>
              <a:t>asEdge</a:t>
            </a:r>
            <a:r>
              <a:rPr lang="en-US" altLang="zh-CN" sz="1400" dirty="0">
                <a:solidFill>
                  <a:schemeClr val="bg2"/>
                </a:solidFill>
                <a:latin typeface="+mj-lt"/>
              </a:rPr>
              <a:t>);</a:t>
            </a:r>
          </a:p>
          <a:p>
            <a:pPr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en-US" altLang="zh-CN" sz="1400" dirty="0">
                <a:solidFill>
                  <a:schemeClr val="bg2"/>
                </a:solidFill>
                <a:latin typeface="+mj-lt"/>
              </a:rPr>
              <a:t> </a:t>
            </a:r>
            <a:r>
              <a:rPr lang="zh-CN" altLang="en-US" sz="1400" dirty="0">
                <a:solidFill>
                  <a:schemeClr val="bg2"/>
                </a:solidFill>
                <a:latin typeface="+mj-lt"/>
              </a:rPr>
              <a:t>    </a:t>
            </a:r>
            <a:r>
              <a:rPr lang="en-US" altLang="zh-CN" sz="1400" dirty="0" err="1">
                <a:solidFill>
                  <a:schemeClr val="bg2"/>
                </a:solidFill>
                <a:latin typeface="+mj-lt"/>
              </a:rPr>
              <a:t>mbStage.Add</a:t>
            </a:r>
            <a:r>
              <a:rPr lang="en-US" altLang="zh-CN" sz="1400" dirty="0">
                <a:solidFill>
                  <a:schemeClr val="bg2"/>
                </a:solidFill>
                <a:latin typeface="+mj-lt"/>
              </a:rPr>
              <a:t>(</a:t>
            </a:r>
            <a:r>
              <a:rPr lang="en-US" altLang="zh-CN" sz="1400" dirty="0" err="1">
                <a:solidFill>
                  <a:schemeClr val="bg2"/>
                </a:solidFill>
                <a:latin typeface="+mj-lt"/>
              </a:rPr>
              <a:t>ExchangeStage</a:t>
            </a:r>
            <a:r>
              <a:rPr lang="en-US" altLang="zh-CN" sz="1400" dirty="0">
                <a:solidFill>
                  <a:schemeClr val="bg2"/>
                </a:solidFill>
                <a:latin typeface="+mj-lt"/>
              </a:rPr>
              <a:t>);</a:t>
            </a:r>
          </a:p>
          <a:p>
            <a:pPr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en-US" altLang="zh-CN" sz="1400" dirty="0">
                <a:solidFill>
                  <a:schemeClr val="bg2"/>
                </a:solidFill>
                <a:latin typeface="+mj-lt"/>
              </a:rPr>
              <a:t> </a:t>
            </a:r>
            <a:r>
              <a:rPr lang="zh-CN" altLang="en-US" sz="1400" dirty="0">
                <a:solidFill>
                  <a:schemeClr val="bg2"/>
                </a:solidFill>
                <a:latin typeface="+mj-lt"/>
              </a:rPr>
              <a:t>    </a:t>
            </a:r>
            <a:r>
              <a:rPr lang="en-US" altLang="zh-CN" sz="1400" dirty="0" err="1">
                <a:solidFill>
                  <a:schemeClr val="bg2"/>
                </a:solidFill>
                <a:latin typeface="+mj-lt"/>
              </a:rPr>
              <a:t>mbStage.Add</a:t>
            </a:r>
            <a:r>
              <a:rPr lang="en-US" altLang="zh-CN" sz="1400" dirty="0">
                <a:solidFill>
                  <a:schemeClr val="bg2"/>
                </a:solidFill>
                <a:latin typeface="+mj-lt"/>
              </a:rPr>
              <a:t>(</a:t>
            </a:r>
            <a:r>
              <a:rPr lang="en-US" altLang="zh-CN" sz="1400" dirty="0" err="1">
                <a:solidFill>
                  <a:schemeClr val="bg2"/>
                </a:solidFill>
                <a:latin typeface="+mj-lt"/>
              </a:rPr>
              <a:t>ApplyStage</a:t>
            </a:r>
            <a:r>
              <a:rPr lang="en-US" altLang="zh-CN" sz="1400" dirty="0">
                <a:solidFill>
                  <a:schemeClr val="bg2"/>
                </a:solidFill>
                <a:latin typeface="+mj-lt"/>
              </a:rPr>
              <a:t>);</a:t>
            </a:r>
          </a:p>
          <a:p>
            <a:pPr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en-US" altLang="zh-CN" sz="1400" dirty="0">
                <a:solidFill>
                  <a:schemeClr val="bg2"/>
                </a:solidFill>
                <a:latin typeface="+mj-lt"/>
              </a:rPr>
              <a:t> </a:t>
            </a:r>
            <a:r>
              <a:rPr lang="zh-CN" altLang="en-US" sz="1400" dirty="0">
                <a:solidFill>
                  <a:schemeClr val="bg2"/>
                </a:solidFill>
                <a:latin typeface="+mj-lt"/>
              </a:rPr>
              <a:t>    </a:t>
            </a:r>
            <a:r>
              <a:rPr lang="en-US" altLang="zh-CN" sz="1400" dirty="0" err="1">
                <a:solidFill>
                  <a:schemeClr val="bg2"/>
                </a:solidFill>
                <a:latin typeface="+mj-lt"/>
              </a:rPr>
              <a:t>ExecStages.Add</a:t>
            </a:r>
            <a:r>
              <a:rPr lang="en-US" altLang="zh-CN" sz="1400" dirty="0">
                <a:solidFill>
                  <a:schemeClr val="bg2"/>
                </a:solidFill>
                <a:latin typeface="+mj-lt"/>
              </a:rPr>
              <a:t>(</a:t>
            </a:r>
            <a:r>
              <a:rPr lang="en-US" altLang="zh-CN" sz="1400" dirty="0" err="1">
                <a:solidFill>
                  <a:schemeClr val="bg2"/>
                </a:solidFill>
                <a:latin typeface="+mj-lt"/>
              </a:rPr>
              <a:t>mbStage</a:t>
            </a:r>
            <a:r>
              <a:rPr lang="en-US" altLang="zh-CN" sz="1400" dirty="0">
                <a:solidFill>
                  <a:schemeClr val="bg2"/>
                </a:solidFill>
                <a:latin typeface="+mj-lt"/>
              </a:rPr>
              <a:t>);</a:t>
            </a:r>
          </a:p>
          <a:p>
            <a:pPr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en-US" altLang="zh-CN" sz="1400" dirty="0">
                <a:solidFill>
                  <a:schemeClr val="bg2"/>
                </a:solidFill>
                <a:latin typeface="+mj-lt"/>
              </a:rPr>
              <a:t> </a:t>
            </a:r>
            <a:r>
              <a:rPr lang="zh-CN" altLang="en-US" sz="1400" dirty="0">
                <a:solidFill>
                  <a:schemeClr val="bg2"/>
                </a:solidFill>
                <a:latin typeface="+mj-lt"/>
              </a:rPr>
              <a:t>    </a:t>
            </a:r>
            <a:r>
              <a:rPr lang="en-US" altLang="zh-CN" sz="1400" dirty="0" err="1">
                <a:solidFill>
                  <a:schemeClr val="bg2"/>
                </a:solidFill>
                <a:latin typeface="+mj-lt"/>
              </a:rPr>
              <a:t>ExecStages.Add</a:t>
            </a:r>
            <a:r>
              <a:rPr lang="en-US" altLang="zh-CN" sz="1400" dirty="0">
                <a:solidFill>
                  <a:schemeClr val="bg2"/>
                </a:solidFill>
                <a:latin typeface="+mj-lt"/>
              </a:rPr>
              <a:t>(</a:t>
            </a:r>
            <a:r>
              <a:rPr lang="en-US" altLang="zh-CN" sz="1400" dirty="0" err="1">
                <a:solidFill>
                  <a:schemeClr val="bg2"/>
                </a:solidFill>
                <a:latin typeface="+mj-lt"/>
              </a:rPr>
              <a:t>GlobalSyncStage</a:t>
            </a:r>
            <a:r>
              <a:rPr lang="en-US" altLang="zh-CN" sz="1400" dirty="0">
                <a:solidFill>
                  <a:schemeClr val="bg2"/>
                </a:solidFill>
                <a:latin typeface="+mj-lt"/>
              </a:rPr>
              <a:t>);</a:t>
            </a:r>
          </a:p>
          <a:p>
            <a:pPr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en-US" altLang="zh-CN" sz="1400" dirty="0">
                <a:solidFill>
                  <a:schemeClr val="bg2"/>
                </a:solidFill>
                <a:latin typeface="+mj-lt"/>
              </a:rPr>
              <a:t>}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281190" y="4653306"/>
            <a:ext cx="2901070" cy="1713907"/>
          </a:xfrm>
          <a:prstGeom prst="roundRect">
            <a:avLst>
              <a:gd name="adj" fmla="val 4155"/>
            </a:avLst>
          </a:prstGeom>
          <a:noFill/>
          <a:ln w="19050">
            <a:noFill/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4" dirty="0"/>
          </a:p>
        </p:txBody>
      </p:sp>
      <p:sp>
        <p:nvSpPr>
          <p:cNvPr id="12" name="Rectangle 11"/>
          <p:cNvSpPr/>
          <p:nvPr/>
        </p:nvSpPr>
        <p:spPr>
          <a:xfrm>
            <a:off x="1816684" y="3254132"/>
            <a:ext cx="965329" cy="296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72358">
              <a:defRPr/>
            </a:pPr>
            <a:r>
              <a:rPr lang="en-US" sz="1324" kern="0" dirty="0">
                <a:solidFill>
                  <a:prstClr val="black"/>
                </a:solidFill>
              </a:rPr>
              <a:t>Mini-Batch</a:t>
            </a:r>
          </a:p>
        </p:txBody>
      </p:sp>
      <p:sp>
        <p:nvSpPr>
          <p:cNvPr id="45" name="Rectangle 44"/>
          <p:cNvSpPr/>
          <p:nvPr/>
        </p:nvSpPr>
        <p:spPr bwMode="auto">
          <a:xfrm>
            <a:off x="5523171" y="2132477"/>
            <a:ext cx="962909" cy="2351309"/>
          </a:xfrm>
          <a:prstGeom prst="rect">
            <a:avLst/>
          </a:prstGeom>
          <a:noFill/>
          <a:ln w="15875">
            <a:solidFill>
              <a:schemeClr val="tx2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64" tIns="107571" rIns="134464" bIns="1075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8564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765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5647428" y="2450840"/>
            <a:ext cx="744436" cy="302445"/>
          </a:xfrm>
          <a:prstGeom prst="rect">
            <a:avLst/>
          </a:prstGeom>
          <a:noFill/>
          <a:ln w="15875">
            <a:solidFill>
              <a:schemeClr val="tx2"/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64" tIns="107571" rIns="134464" bIns="1075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8564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765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5641677" y="2858330"/>
            <a:ext cx="744258" cy="1394632"/>
          </a:xfrm>
          <a:prstGeom prst="rect">
            <a:avLst/>
          </a:prstGeom>
          <a:noFill/>
          <a:ln w="15875">
            <a:solidFill>
              <a:schemeClr val="tx2"/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64" tIns="107571" rIns="134464" bIns="1075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8564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765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6838203" y="2132477"/>
            <a:ext cx="962909" cy="2351309"/>
          </a:xfrm>
          <a:prstGeom prst="rect">
            <a:avLst/>
          </a:prstGeom>
          <a:noFill/>
          <a:ln w="15875">
            <a:solidFill>
              <a:schemeClr val="tx2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64" tIns="107571" rIns="134464" bIns="1075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8564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765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6962459" y="2450840"/>
            <a:ext cx="744436" cy="302445"/>
          </a:xfrm>
          <a:prstGeom prst="rect">
            <a:avLst/>
          </a:prstGeom>
          <a:noFill/>
          <a:ln w="15875">
            <a:solidFill>
              <a:schemeClr val="tx2"/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64" tIns="107571" rIns="134464" bIns="1075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8564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765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6963073" y="2858330"/>
            <a:ext cx="737893" cy="1394632"/>
          </a:xfrm>
          <a:prstGeom prst="rect">
            <a:avLst/>
          </a:prstGeom>
          <a:noFill/>
          <a:ln w="15875">
            <a:solidFill>
              <a:schemeClr val="tx2"/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64" tIns="107571" rIns="134464" bIns="1075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8564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765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6801102" y="2098684"/>
            <a:ext cx="948021" cy="398190"/>
          </a:xfrm>
          <a:prstGeom prst="rect">
            <a:avLst/>
          </a:prstGeom>
          <a:noFill/>
        </p:spPr>
        <p:txBody>
          <a:bodyPr wrap="none" lIns="134464" tIns="107571" rIns="134464" bIns="107571" rtlCol="0">
            <a:spAutoFit/>
          </a:bodyPr>
          <a:lstStyle/>
          <a:p>
            <a:pPr>
              <a:spcAft>
                <a:spcPts val="441"/>
              </a:spcAft>
            </a:pPr>
            <a:r>
              <a:rPr lang="en-US" sz="1176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Server role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6793946" y="4168494"/>
            <a:ext cx="1015348" cy="398190"/>
          </a:xfrm>
          <a:prstGeom prst="rect">
            <a:avLst/>
          </a:prstGeom>
          <a:noFill/>
        </p:spPr>
        <p:txBody>
          <a:bodyPr wrap="none" lIns="134464" tIns="107571" rIns="134464" bIns="107571" rtlCol="0">
            <a:spAutoFit/>
          </a:bodyPr>
          <a:lstStyle/>
          <a:p>
            <a:pPr>
              <a:spcAft>
                <a:spcPts val="441"/>
              </a:spcAft>
            </a:pPr>
            <a:r>
              <a:rPr lang="en-US" sz="1176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Worker role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5498699" y="1767758"/>
            <a:ext cx="911153" cy="398190"/>
          </a:xfrm>
          <a:prstGeom prst="rect">
            <a:avLst/>
          </a:prstGeom>
          <a:noFill/>
        </p:spPr>
        <p:txBody>
          <a:bodyPr wrap="none" lIns="134464" tIns="107571" rIns="134464" bIns="107571" rtlCol="0">
            <a:spAutoFit/>
          </a:bodyPr>
          <a:lstStyle/>
          <a:p>
            <a:pPr>
              <a:spcAft>
                <a:spcPts val="441"/>
              </a:spcAft>
            </a:pPr>
            <a:r>
              <a:rPr lang="en-US" sz="1176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Partition 0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6811560" y="1764638"/>
            <a:ext cx="914359" cy="398190"/>
          </a:xfrm>
          <a:prstGeom prst="rect">
            <a:avLst/>
          </a:prstGeom>
          <a:noFill/>
        </p:spPr>
        <p:txBody>
          <a:bodyPr wrap="none" lIns="134464" tIns="107571" rIns="134464" bIns="107571" rtlCol="0">
            <a:spAutoFit/>
          </a:bodyPr>
          <a:lstStyle/>
          <a:p>
            <a:pPr>
              <a:spcAft>
                <a:spcPts val="441"/>
              </a:spcAft>
            </a:pPr>
            <a:r>
              <a:rPr lang="en-US" sz="1176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Partition </a:t>
            </a:r>
            <a:r>
              <a:rPr lang="en-US" altLang="zh-CN" sz="1176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n</a:t>
            </a:r>
            <a:endParaRPr lang="en-US" sz="1176" dirty="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124" name="Oval 123"/>
          <p:cNvSpPr/>
          <p:nvPr/>
        </p:nvSpPr>
        <p:spPr bwMode="auto">
          <a:xfrm>
            <a:off x="5711198" y="3291388"/>
            <a:ext cx="212729" cy="212729"/>
          </a:xfrm>
          <a:prstGeom prst="ellipse">
            <a:avLst/>
          </a:prstGeom>
          <a:solidFill>
            <a:srgbClr val="92D05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64" tIns="107571" rIns="134464" bIns="1075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8564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324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5" name="Oval 124"/>
          <p:cNvSpPr/>
          <p:nvPr/>
        </p:nvSpPr>
        <p:spPr bwMode="auto">
          <a:xfrm>
            <a:off x="6099428" y="3103010"/>
            <a:ext cx="212729" cy="212729"/>
          </a:xfrm>
          <a:prstGeom prst="ellipse">
            <a:avLst/>
          </a:prstGeom>
          <a:solidFill>
            <a:srgbClr val="FFC0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64" tIns="107571" rIns="134464" bIns="1075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8564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765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6" name="Oval 125"/>
          <p:cNvSpPr/>
          <p:nvPr/>
        </p:nvSpPr>
        <p:spPr bwMode="auto">
          <a:xfrm>
            <a:off x="5711198" y="2966620"/>
            <a:ext cx="212729" cy="212729"/>
          </a:xfrm>
          <a:prstGeom prst="ellipse">
            <a:avLst/>
          </a:prstGeom>
          <a:solidFill>
            <a:srgbClr val="92D05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64" tIns="107571" rIns="134464" bIns="1075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8564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765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127" name="Straight Connector 126"/>
          <p:cNvCxnSpPr>
            <a:stCxn id="124" idx="6"/>
            <a:endCxn id="125" idx="2"/>
          </p:cNvCxnSpPr>
          <p:nvPr/>
        </p:nvCxnSpPr>
        <p:spPr>
          <a:xfrm flipV="1">
            <a:off x="5923927" y="3209375"/>
            <a:ext cx="175501" cy="188378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>
            <a:stCxn id="126" idx="6"/>
            <a:endCxn id="125" idx="2"/>
          </p:cNvCxnSpPr>
          <p:nvPr/>
        </p:nvCxnSpPr>
        <p:spPr>
          <a:xfrm>
            <a:off x="5923927" y="3072984"/>
            <a:ext cx="175501" cy="136390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/>
          <p:cNvSpPr txBox="1"/>
          <p:nvPr/>
        </p:nvSpPr>
        <p:spPr>
          <a:xfrm>
            <a:off x="6465557" y="2893781"/>
            <a:ext cx="422237" cy="461669"/>
          </a:xfrm>
          <a:prstGeom prst="rect">
            <a:avLst/>
          </a:prstGeom>
          <a:noFill/>
        </p:spPr>
        <p:txBody>
          <a:bodyPr wrap="none" lIns="134464" tIns="107571" rIns="134464" bIns="107571" rtlCol="0">
            <a:spAutoFit/>
          </a:bodyPr>
          <a:lstStyle/>
          <a:p>
            <a:pPr>
              <a:lnSpc>
                <a:spcPct val="90000"/>
              </a:lnSpc>
              <a:spcAft>
                <a:spcPts val="441"/>
              </a:spcAft>
            </a:pPr>
            <a:r>
              <a:rPr lang="en-US" sz="1765" dirty="0"/>
              <a:t>…</a:t>
            </a:r>
          </a:p>
        </p:txBody>
      </p:sp>
      <p:sp>
        <p:nvSpPr>
          <p:cNvPr id="149" name="Oval 148"/>
          <p:cNvSpPr/>
          <p:nvPr/>
        </p:nvSpPr>
        <p:spPr bwMode="auto">
          <a:xfrm>
            <a:off x="7067484" y="2493354"/>
            <a:ext cx="215142" cy="224106"/>
          </a:xfrm>
          <a:prstGeom prst="ellipse">
            <a:avLst/>
          </a:prstGeom>
          <a:noFill/>
          <a:ln w="15875">
            <a:solidFill>
              <a:schemeClr val="accent3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64" tIns="107571" rIns="134464" bIns="1075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85647" fontAlgn="base">
              <a:spcBef>
                <a:spcPct val="0"/>
              </a:spcBef>
              <a:spcAft>
                <a:spcPct val="0"/>
              </a:spcAft>
            </a:pPr>
            <a:endParaRPr lang="en-US" sz="809" dirty="0">
              <a:solidFill>
                <a:schemeClr val="tx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4" name="Freeform 153"/>
          <p:cNvSpPr/>
          <p:nvPr/>
        </p:nvSpPr>
        <p:spPr bwMode="auto">
          <a:xfrm>
            <a:off x="6264471" y="2686004"/>
            <a:ext cx="828870" cy="449667"/>
          </a:xfrm>
          <a:custGeom>
            <a:avLst/>
            <a:gdLst>
              <a:gd name="connsiteX0" fmla="*/ 0 w 2069431"/>
              <a:gd name="connsiteY0" fmla="*/ 673769 h 673769"/>
              <a:gd name="connsiteX1" fmla="*/ 789271 w 2069431"/>
              <a:gd name="connsiteY1" fmla="*/ 288758 h 673769"/>
              <a:gd name="connsiteX2" fmla="*/ 1722922 w 2069431"/>
              <a:gd name="connsiteY2" fmla="*/ 182880 h 673769"/>
              <a:gd name="connsiteX3" fmla="*/ 2069431 w 2069431"/>
              <a:gd name="connsiteY3" fmla="*/ 0 h 673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9431" h="673769">
                <a:moveTo>
                  <a:pt x="0" y="673769"/>
                </a:moveTo>
                <a:cubicBezTo>
                  <a:pt x="251058" y="522171"/>
                  <a:pt x="502117" y="370573"/>
                  <a:pt x="789271" y="288758"/>
                </a:cubicBezTo>
                <a:cubicBezTo>
                  <a:pt x="1076425" y="206943"/>
                  <a:pt x="1509562" y="231006"/>
                  <a:pt x="1722922" y="182880"/>
                </a:cubicBezTo>
                <a:cubicBezTo>
                  <a:pt x="1936282" y="134754"/>
                  <a:pt x="2002856" y="67377"/>
                  <a:pt x="2069431" y="0"/>
                </a:cubicBezTo>
              </a:path>
            </a:pathLst>
          </a:custGeom>
          <a:noFill/>
          <a:ln w="19050">
            <a:solidFill>
              <a:schemeClr val="tx1"/>
            </a:solidFill>
            <a:prstDash val="sysDash"/>
            <a:headEnd type="triangle" w="med" len="med"/>
            <a:tailEnd type="triangl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4"/>
          </a:p>
        </p:txBody>
      </p:sp>
      <p:sp>
        <p:nvSpPr>
          <p:cNvPr id="155" name="Rectangle 154"/>
          <p:cNvSpPr/>
          <p:nvPr/>
        </p:nvSpPr>
        <p:spPr bwMode="auto">
          <a:xfrm>
            <a:off x="5686811" y="2917706"/>
            <a:ext cx="651534" cy="602957"/>
          </a:xfrm>
          <a:prstGeom prst="rect">
            <a:avLst/>
          </a:prstGeom>
          <a:noFill/>
          <a:ln w="31750">
            <a:solidFill>
              <a:schemeClr val="tx1">
                <a:lumMod val="50000"/>
              </a:schemeClr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64" tIns="107571" rIns="134464" bIns="1075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8564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765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9" name="Rounded Rectangular Callout 158"/>
          <p:cNvSpPr/>
          <p:nvPr/>
        </p:nvSpPr>
        <p:spPr bwMode="auto">
          <a:xfrm>
            <a:off x="4403606" y="3217390"/>
            <a:ext cx="967837" cy="340191"/>
          </a:xfrm>
          <a:prstGeom prst="wedgeRoundRectCallout">
            <a:avLst>
              <a:gd name="adj1" fmla="val 115853"/>
              <a:gd name="adj2" fmla="val -65834"/>
              <a:gd name="adj3" fmla="val 16667"/>
            </a:avLst>
          </a:prstGeom>
          <a:solidFill>
            <a:schemeClr val="bg1"/>
          </a:solidFill>
          <a:ln w="25400">
            <a:solidFill>
              <a:schemeClr val="tx2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64" tIns="107571" rIns="134464" bIns="1075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8564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765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4410932" y="3195175"/>
            <a:ext cx="967837" cy="380108"/>
          </a:xfrm>
          <a:prstGeom prst="rect">
            <a:avLst/>
          </a:prstGeom>
          <a:noFill/>
        </p:spPr>
        <p:txBody>
          <a:bodyPr wrap="square" lIns="134464" tIns="107571" rIns="134464" bIns="107571" rtlCol="0">
            <a:spAutoFit/>
          </a:bodyPr>
          <a:lstStyle/>
          <a:p>
            <a:pPr algn="ctr">
              <a:lnSpc>
                <a:spcPct val="90000"/>
              </a:lnSpc>
              <a:spcAft>
                <a:spcPts val="441"/>
              </a:spcAft>
            </a:pPr>
            <a:r>
              <a:rPr lang="en-US" altLang="zh-CN" sz="1176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Exchange</a:t>
            </a:r>
            <a:endParaRPr lang="en-US" sz="1176" dirty="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162" name="Rounded Rectangular Callout 161"/>
          <p:cNvSpPr/>
          <p:nvPr/>
        </p:nvSpPr>
        <p:spPr bwMode="auto">
          <a:xfrm>
            <a:off x="7940404" y="3061320"/>
            <a:ext cx="967837" cy="340191"/>
          </a:xfrm>
          <a:prstGeom prst="wedgeRoundRectCallout">
            <a:avLst>
              <a:gd name="adj1" fmla="val -163667"/>
              <a:gd name="adj2" fmla="val -115280"/>
              <a:gd name="adj3" fmla="val 16667"/>
            </a:avLst>
          </a:prstGeom>
          <a:solidFill>
            <a:schemeClr val="bg1"/>
          </a:solidFill>
          <a:ln w="25400">
            <a:solidFill>
              <a:schemeClr val="tx2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64" tIns="107571" rIns="134464" bIns="1075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8564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765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7947730" y="3039106"/>
            <a:ext cx="967837" cy="380108"/>
          </a:xfrm>
          <a:prstGeom prst="rect">
            <a:avLst/>
          </a:prstGeom>
          <a:noFill/>
        </p:spPr>
        <p:txBody>
          <a:bodyPr wrap="square" lIns="134464" tIns="107571" rIns="134464" bIns="107571" rtlCol="0">
            <a:spAutoFit/>
          </a:bodyPr>
          <a:lstStyle/>
          <a:p>
            <a:pPr algn="ctr">
              <a:lnSpc>
                <a:spcPct val="90000"/>
              </a:lnSpc>
              <a:spcAft>
                <a:spcPts val="441"/>
              </a:spcAft>
            </a:pPr>
            <a:r>
              <a:rPr lang="en-US" altLang="zh-CN" sz="1176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Apply</a:t>
            </a:r>
            <a:endParaRPr lang="en-US" sz="1176" dirty="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44" name="Oval 43"/>
          <p:cNvSpPr/>
          <p:nvPr/>
        </p:nvSpPr>
        <p:spPr bwMode="auto">
          <a:xfrm>
            <a:off x="5712129" y="3960448"/>
            <a:ext cx="212729" cy="212729"/>
          </a:xfrm>
          <a:prstGeom prst="ellipse">
            <a:avLst/>
          </a:prstGeom>
          <a:solidFill>
            <a:srgbClr val="92D05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64" tIns="107571" rIns="134464" bIns="1075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8564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324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8" name="Oval 47"/>
          <p:cNvSpPr/>
          <p:nvPr/>
        </p:nvSpPr>
        <p:spPr bwMode="auto">
          <a:xfrm>
            <a:off x="6100358" y="3772070"/>
            <a:ext cx="212729" cy="212729"/>
          </a:xfrm>
          <a:prstGeom prst="ellipse">
            <a:avLst/>
          </a:prstGeom>
          <a:solidFill>
            <a:srgbClr val="FFC0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64" tIns="107571" rIns="134464" bIns="1075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8564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765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9" name="Oval 48"/>
          <p:cNvSpPr/>
          <p:nvPr/>
        </p:nvSpPr>
        <p:spPr bwMode="auto">
          <a:xfrm>
            <a:off x="5712129" y="3635680"/>
            <a:ext cx="212729" cy="212729"/>
          </a:xfrm>
          <a:prstGeom prst="ellipse">
            <a:avLst/>
          </a:prstGeom>
          <a:solidFill>
            <a:srgbClr val="92D05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64" tIns="107571" rIns="134464" bIns="1075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8564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765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50" name="Straight Connector 49"/>
          <p:cNvCxnSpPr>
            <a:stCxn id="44" idx="6"/>
            <a:endCxn id="48" idx="2"/>
          </p:cNvCxnSpPr>
          <p:nvPr/>
        </p:nvCxnSpPr>
        <p:spPr>
          <a:xfrm flipV="1">
            <a:off x="5924858" y="3878435"/>
            <a:ext cx="175501" cy="188378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49" idx="6"/>
            <a:endCxn id="48" idx="2"/>
          </p:cNvCxnSpPr>
          <p:nvPr/>
        </p:nvCxnSpPr>
        <p:spPr>
          <a:xfrm>
            <a:off x="5924858" y="3742044"/>
            <a:ext cx="175501" cy="136390"/>
          </a:xfrm>
          <a:prstGeom prst="line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 bwMode="auto">
          <a:xfrm>
            <a:off x="5687742" y="3586766"/>
            <a:ext cx="651534" cy="602957"/>
          </a:xfrm>
          <a:prstGeom prst="rect">
            <a:avLst/>
          </a:prstGeom>
          <a:noFill/>
          <a:ln w="31750">
            <a:solidFill>
              <a:schemeClr val="tx1">
                <a:lumMod val="50000"/>
              </a:schemeClr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64" tIns="107571" rIns="134464" bIns="1075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8564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765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3" name="Oval 52"/>
          <p:cNvSpPr/>
          <p:nvPr/>
        </p:nvSpPr>
        <p:spPr bwMode="auto">
          <a:xfrm>
            <a:off x="7389709" y="2494447"/>
            <a:ext cx="215142" cy="224106"/>
          </a:xfrm>
          <a:prstGeom prst="ellipse">
            <a:avLst/>
          </a:prstGeom>
          <a:noFill/>
          <a:ln w="15875">
            <a:solidFill>
              <a:schemeClr val="accent3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64" tIns="107571" rIns="134464" bIns="1075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85647" fontAlgn="base">
              <a:spcBef>
                <a:spcPct val="0"/>
              </a:spcBef>
              <a:spcAft>
                <a:spcPct val="0"/>
              </a:spcAft>
            </a:pPr>
            <a:endParaRPr lang="en-US" sz="809" dirty="0">
              <a:solidFill>
                <a:schemeClr val="tx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Freeform: Shape 3"/>
          <p:cNvSpPr/>
          <p:nvPr/>
        </p:nvSpPr>
        <p:spPr bwMode="auto">
          <a:xfrm>
            <a:off x="6281736" y="2696773"/>
            <a:ext cx="1192315" cy="1151636"/>
          </a:xfrm>
          <a:custGeom>
            <a:avLst/>
            <a:gdLst>
              <a:gd name="connsiteX0" fmla="*/ 0 w 1621631"/>
              <a:gd name="connsiteY0" fmla="*/ 1457325 h 1457325"/>
              <a:gd name="connsiteX1" fmla="*/ 1042987 w 1621631"/>
              <a:gd name="connsiteY1" fmla="*/ 900113 h 1457325"/>
              <a:gd name="connsiteX2" fmla="*/ 1621631 w 1621631"/>
              <a:gd name="connsiteY2" fmla="*/ 0 h 1457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1631" h="1457325">
                <a:moveTo>
                  <a:pt x="0" y="1457325"/>
                </a:moveTo>
                <a:cubicBezTo>
                  <a:pt x="386357" y="1300162"/>
                  <a:pt x="772715" y="1143000"/>
                  <a:pt x="1042987" y="900113"/>
                </a:cubicBezTo>
                <a:cubicBezTo>
                  <a:pt x="1313259" y="657226"/>
                  <a:pt x="1467445" y="328613"/>
                  <a:pt x="1621631" y="0"/>
                </a:cubicBezTo>
              </a:path>
            </a:pathLst>
          </a:custGeom>
          <a:noFill/>
          <a:ln w="19050">
            <a:solidFill>
              <a:schemeClr val="tx1">
                <a:lumMod val="50000"/>
              </a:schemeClr>
            </a:solidFill>
            <a:prstDash val="sysDash"/>
            <a:headEnd type="triangle" w="med" len="med"/>
            <a:tailEnd type="triangl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4"/>
          </a:p>
        </p:txBody>
      </p:sp>
      <p:sp>
        <p:nvSpPr>
          <p:cNvPr id="55" name="Rounded Rectangular Callout 54"/>
          <p:cNvSpPr/>
          <p:nvPr/>
        </p:nvSpPr>
        <p:spPr bwMode="auto">
          <a:xfrm>
            <a:off x="4396281" y="3899767"/>
            <a:ext cx="967837" cy="340191"/>
          </a:xfrm>
          <a:prstGeom prst="wedgeRoundRectCallout">
            <a:avLst>
              <a:gd name="adj1" fmla="val 115853"/>
              <a:gd name="adj2" fmla="val -65834"/>
              <a:gd name="adj3" fmla="val 16667"/>
            </a:avLst>
          </a:prstGeom>
          <a:solidFill>
            <a:schemeClr val="bg1"/>
          </a:solidFill>
          <a:ln w="25400">
            <a:solidFill>
              <a:schemeClr val="tx2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64" tIns="107571" rIns="134464" bIns="1075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8564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765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403606" y="3877552"/>
            <a:ext cx="967837" cy="380108"/>
          </a:xfrm>
          <a:prstGeom prst="rect">
            <a:avLst/>
          </a:prstGeom>
          <a:noFill/>
        </p:spPr>
        <p:txBody>
          <a:bodyPr wrap="square" lIns="134464" tIns="107571" rIns="134464" bIns="107571" rtlCol="0">
            <a:spAutoFit/>
          </a:bodyPr>
          <a:lstStyle/>
          <a:p>
            <a:pPr algn="ctr">
              <a:lnSpc>
                <a:spcPct val="90000"/>
              </a:lnSpc>
              <a:spcAft>
                <a:spcPts val="441"/>
              </a:spcAft>
            </a:pPr>
            <a:r>
              <a:rPr lang="en-US" altLang="zh-CN" sz="1176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Exchange</a:t>
            </a:r>
            <a:endParaRPr lang="en-US" sz="1176" dirty="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57" name="Rounded Rectangular Callout 56"/>
          <p:cNvSpPr/>
          <p:nvPr/>
        </p:nvSpPr>
        <p:spPr bwMode="auto">
          <a:xfrm>
            <a:off x="7940404" y="3832092"/>
            <a:ext cx="967837" cy="340191"/>
          </a:xfrm>
          <a:prstGeom prst="wedgeRoundRectCallout">
            <a:avLst>
              <a:gd name="adj1" fmla="val -163667"/>
              <a:gd name="adj2" fmla="val -115280"/>
              <a:gd name="adj3" fmla="val 16667"/>
            </a:avLst>
          </a:prstGeom>
          <a:solidFill>
            <a:schemeClr val="bg1"/>
          </a:solidFill>
          <a:ln w="25400">
            <a:solidFill>
              <a:schemeClr val="tx2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64" tIns="107571" rIns="134464" bIns="1075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8564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765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947730" y="3809878"/>
            <a:ext cx="967837" cy="380108"/>
          </a:xfrm>
          <a:prstGeom prst="rect">
            <a:avLst/>
          </a:prstGeom>
          <a:noFill/>
        </p:spPr>
        <p:txBody>
          <a:bodyPr wrap="square" lIns="134464" tIns="107571" rIns="134464" bIns="107571" rtlCol="0">
            <a:spAutoFit/>
          </a:bodyPr>
          <a:lstStyle/>
          <a:p>
            <a:pPr algn="ctr">
              <a:lnSpc>
                <a:spcPct val="90000"/>
              </a:lnSpc>
              <a:spcAft>
                <a:spcPts val="441"/>
              </a:spcAft>
            </a:pPr>
            <a:r>
              <a:rPr lang="en-US" altLang="zh-CN" sz="1176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Apply</a:t>
            </a:r>
            <a:endParaRPr lang="en-US" sz="1176" dirty="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964635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C1796A9E-9EC6-3141-A670-CEBE18461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24" y="936923"/>
            <a:ext cx="8372163" cy="576000"/>
          </a:xfrm>
        </p:spPr>
        <p:txBody>
          <a:bodyPr/>
          <a:lstStyle/>
          <a:p>
            <a:r>
              <a:rPr kumimoji="1" lang="en-US" altLang="zh-CN" dirty="0"/>
              <a:t>Demo: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Conclusion</a:t>
            </a:r>
            <a:endParaRPr kumimoji="1" lang="zh-CN" altLang="en-US" dirty="0"/>
          </a:p>
        </p:txBody>
      </p:sp>
      <p:sp>
        <p:nvSpPr>
          <p:cNvPr id="13" name="内容占位符 3">
            <a:extLst>
              <a:ext uri="{FF2B5EF4-FFF2-40B4-BE49-F238E27FC236}">
                <a16:creationId xmlns:a16="http://schemas.microsoft.com/office/drawing/2014/main" id="{04BA9E14-89A2-A247-B98B-A35D6024D2E8}"/>
              </a:ext>
            </a:extLst>
          </p:cNvPr>
          <p:cNvSpPr txBox="1">
            <a:spLocks/>
          </p:cNvSpPr>
          <p:nvPr/>
        </p:nvSpPr>
        <p:spPr>
          <a:xfrm>
            <a:off x="494025" y="1685678"/>
            <a:ext cx="8372163" cy="4921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0070C0"/>
                </a:solidFill>
              </a:rPr>
              <a:t>Scenario :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Matrix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Factorization</a:t>
            </a:r>
          </a:p>
          <a:p>
            <a:pPr lvl="1">
              <a:lnSpc>
                <a:spcPct val="150000"/>
              </a:lnSpc>
            </a:pPr>
            <a:r>
              <a:rPr lang="en-US" altLang="zh-CN" sz="2800" dirty="0"/>
              <a:t>Implementation</a:t>
            </a:r>
            <a:r>
              <a:rPr lang="zh-CN" altLang="en-US" sz="2800" dirty="0"/>
              <a:t> </a:t>
            </a:r>
            <a:r>
              <a:rPr lang="en-US" altLang="zh-CN" sz="2800" dirty="0"/>
              <a:t>1:</a:t>
            </a:r>
            <a:r>
              <a:rPr lang="zh-CN" altLang="en-US" sz="2800" dirty="0"/>
              <a:t> </a:t>
            </a:r>
            <a:r>
              <a:rPr lang="en-US" altLang="zh-CN" sz="2800" dirty="0" err="1"/>
              <a:t>PowerGraph</a:t>
            </a:r>
            <a:endParaRPr lang="en-US" altLang="zh-CN" sz="2800" dirty="0"/>
          </a:p>
          <a:p>
            <a:pPr lvl="1">
              <a:lnSpc>
                <a:spcPct val="150000"/>
              </a:lnSpc>
            </a:pPr>
            <a:r>
              <a:rPr lang="en-US" altLang="zh-CN" sz="2800" dirty="0"/>
              <a:t>Implementation</a:t>
            </a:r>
            <a:r>
              <a:rPr lang="zh-CN" altLang="en-US" sz="2800" dirty="0"/>
              <a:t> </a:t>
            </a:r>
            <a:r>
              <a:rPr lang="en-US" altLang="zh-CN" sz="2800" dirty="0"/>
              <a:t>2:</a:t>
            </a:r>
            <a:r>
              <a:rPr lang="zh-CN" altLang="en-US" sz="2800" dirty="0"/>
              <a:t> </a:t>
            </a:r>
            <a:r>
              <a:rPr lang="en-US" altLang="zh-CN" sz="2800" dirty="0"/>
              <a:t>TuX</a:t>
            </a:r>
            <a:r>
              <a:rPr lang="en-US" altLang="zh-CN" sz="2800" baseline="30000" dirty="0"/>
              <a:t>2</a:t>
            </a:r>
            <a:r>
              <a:rPr lang="zh-CN" altLang="en-US" sz="2800" dirty="0"/>
              <a:t> </a:t>
            </a:r>
            <a:r>
              <a:rPr lang="en-US" altLang="zh-CN" sz="2800" dirty="0"/>
              <a:t>(batched</a:t>
            </a:r>
            <a:r>
              <a:rPr lang="zh-CN" altLang="en-US" sz="2800" dirty="0"/>
              <a:t> </a:t>
            </a:r>
            <a:r>
              <a:rPr lang="en-US" altLang="zh-CN" sz="2800" dirty="0"/>
              <a:t>version)</a:t>
            </a:r>
          </a:p>
          <a:p>
            <a:pPr lvl="1">
              <a:lnSpc>
                <a:spcPct val="150000"/>
              </a:lnSpc>
            </a:pPr>
            <a:r>
              <a:rPr lang="en-US" altLang="zh-CN" sz="2800" dirty="0"/>
              <a:t>Comparison</a:t>
            </a:r>
            <a:r>
              <a:rPr lang="zh-CN" altLang="en-US" sz="2800" dirty="0"/>
              <a:t> </a:t>
            </a:r>
            <a:r>
              <a:rPr lang="en-US" altLang="zh-CN" sz="2800" dirty="0"/>
              <a:t>between</a:t>
            </a:r>
            <a:r>
              <a:rPr lang="zh-CN" altLang="en-US" sz="2800" dirty="0"/>
              <a:t> </a:t>
            </a:r>
            <a:r>
              <a:rPr lang="en-US" altLang="zh-CN" sz="2800" dirty="0"/>
              <a:t>Implementation</a:t>
            </a:r>
            <a:r>
              <a:rPr lang="zh-CN" altLang="en-US" sz="2800" dirty="0"/>
              <a:t> </a:t>
            </a:r>
            <a:r>
              <a:rPr lang="en-US" altLang="zh-CN" sz="2800" dirty="0"/>
              <a:t>1</a:t>
            </a:r>
            <a:r>
              <a:rPr lang="zh-CN" altLang="en-US" sz="2800" dirty="0"/>
              <a:t> </a:t>
            </a:r>
            <a:r>
              <a:rPr lang="en-US" altLang="zh-CN" sz="2800" dirty="0"/>
              <a:t>&amp;</a:t>
            </a:r>
            <a:r>
              <a:rPr lang="zh-CN" altLang="en-US" sz="2800" dirty="0"/>
              <a:t> </a:t>
            </a:r>
            <a:r>
              <a:rPr lang="en-US" altLang="zh-CN" sz="2800" dirty="0"/>
              <a:t>2</a:t>
            </a:r>
          </a:p>
          <a:p>
            <a:pPr lvl="1">
              <a:lnSpc>
                <a:spcPct val="150000"/>
              </a:lnSpc>
            </a:pPr>
            <a:r>
              <a:rPr lang="en-US" altLang="zh-CN" sz="2800" dirty="0"/>
              <a:t>Implementation</a:t>
            </a:r>
            <a:r>
              <a:rPr lang="zh-CN" altLang="en-US" sz="2800" dirty="0"/>
              <a:t> </a:t>
            </a:r>
            <a:r>
              <a:rPr lang="en-US" altLang="zh-CN" sz="2800" dirty="0"/>
              <a:t>3:</a:t>
            </a:r>
            <a:r>
              <a:rPr lang="zh-CN" altLang="en-US" sz="2800" dirty="0"/>
              <a:t> </a:t>
            </a:r>
            <a:r>
              <a:rPr lang="en-US" altLang="zh-CN" sz="2800" dirty="0"/>
              <a:t>TuX</a:t>
            </a:r>
            <a:r>
              <a:rPr lang="en-US" altLang="zh-CN" sz="2800" baseline="30000" dirty="0"/>
              <a:t>2</a:t>
            </a:r>
            <a:r>
              <a:rPr lang="zh-CN" altLang="en-US" sz="2800" dirty="0"/>
              <a:t> </a:t>
            </a:r>
            <a:r>
              <a:rPr lang="en-US" altLang="zh-CN" sz="2800" dirty="0"/>
              <a:t>(mini-batched</a:t>
            </a:r>
            <a:r>
              <a:rPr lang="zh-CN" altLang="en-US" sz="2800" dirty="0"/>
              <a:t> </a:t>
            </a:r>
            <a:r>
              <a:rPr lang="en-US" altLang="zh-CN" sz="2800" dirty="0"/>
              <a:t>version)</a:t>
            </a:r>
          </a:p>
        </p:txBody>
      </p:sp>
    </p:spTree>
    <p:extLst>
      <p:ext uri="{BB962C8B-B14F-4D97-AF65-F5344CB8AC3E}">
        <p14:creationId xmlns:p14="http://schemas.microsoft.com/office/powerpoint/2010/main" val="14866034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B0AC5B41-CBFE-3740-A1D1-2564BBC4A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Q&amp;A</a:t>
            </a:r>
            <a:r>
              <a:rPr kumimoji="1" lang="zh-CN" altLang="en-US" dirty="0"/>
              <a:t> </a:t>
            </a: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C1625774-E4FF-DC4A-9A49-D5F61EE266E0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2280871" y="1858108"/>
            <a:ext cx="4582258" cy="458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1193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Thanks</a:t>
            </a:r>
            <a:r>
              <a:rPr lang="zh-CN" altLang="en-US"/>
              <a:t>！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016-VI主题-蓝">
  <a:themeElements>
    <a:clrScheme name="VI蓝色版">
      <a:dk1>
        <a:srgbClr val="000000"/>
      </a:dk1>
      <a:lt1>
        <a:srgbClr val="FFFFFF"/>
      </a:lt1>
      <a:dk2>
        <a:srgbClr val="BD9F68"/>
      </a:dk2>
      <a:lt2>
        <a:srgbClr val="B5B5B6"/>
      </a:lt2>
      <a:accent1>
        <a:srgbClr val="004098"/>
      </a:accent1>
      <a:accent2>
        <a:srgbClr val="0086D1"/>
      </a:accent2>
      <a:accent3>
        <a:srgbClr val="338D27"/>
      </a:accent3>
      <a:accent4>
        <a:srgbClr val="00514E"/>
      </a:accent4>
      <a:accent5>
        <a:srgbClr val="FDD000"/>
      </a:accent5>
      <a:accent6>
        <a:srgbClr val="F08300"/>
      </a:accent6>
      <a:hlink>
        <a:srgbClr val="B5B5B6"/>
      </a:hlink>
      <a:folHlink>
        <a:srgbClr val="BD9F68"/>
      </a:folHlink>
    </a:clrScheme>
    <a:fontScheme name="自定义 7">
      <a:majorFont>
        <a:latin typeface="等线"/>
        <a:ea typeface="等线"/>
        <a:cs typeface=""/>
      </a:majorFont>
      <a:minorFont>
        <a:latin typeface="等线 Light"/>
        <a:ea typeface="等线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2016-VI主题-蓝</Template>
  <TotalTime>4457</TotalTime>
  <Words>2666</Words>
  <Application>Microsoft Office PowerPoint</Application>
  <PresentationFormat>全屏显示(4:3)</PresentationFormat>
  <Paragraphs>702</Paragraphs>
  <Slides>47</Slides>
  <Notes>45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47</vt:i4>
      </vt:variant>
    </vt:vector>
  </HeadingPairs>
  <TitlesOfParts>
    <vt:vector size="57" baseType="lpstr">
      <vt:lpstr>Menlo</vt:lpstr>
      <vt:lpstr>等线</vt:lpstr>
      <vt:lpstr>等线 Light</vt:lpstr>
      <vt:lpstr>微软雅黑</vt:lpstr>
      <vt:lpstr>Arial</vt:lpstr>
      <vt:lpstr>Calibri</vt:lpstr>
      <vt:lpstr>Cambria Math</vt:lpstr>
      <vt:lpstr>Segoe UI</vt:lpstr>
      <vt:lpstr>Wingdings</vt:lpstr>
      <vt:lpstr>2016-VI主题-蓝</vt:lpstr>
      <vt:lpstr>TuX2: Distributed Graph Computation for Machine Learning</vt:lpstr>
      <vt:lpstr>Machine Learning in real world</vt:lpstr>
      <vt:lpstr>Machine Learning in real world</vt:lpstr>
      <vt:lpstr>Logistic Regression -&gt; Graph</vt:lpstr>
      <vt:lpstr>Gaps for ML on Graph Engine</vt:lpstr>
      <vt:lpstr>Gaps for ML on Graph Engine</vt:lpstr>
      <vt:lpstr>Gaps for ML on Graph Engine</vt:lpstr>
      <vt:lpstr>TuX2 (Tu Xue Xi)</vt:lpstr>
      <vt:lpstr>System Architecture</vt:lpstr>
      <vt:lpstr>Key Design 1: Heterogeneous data model</vt:lpstr>
      <vt:lpstr>Heterogeneity for compact data structure</vt:lpstr>
      <vt:lpstr>Heterogeneity for compact data structure</vt:lpstr>
      <vt:lpstr>Heterogeneity for efficient execution</vt:lpstr>
      <vt:lpstr>Key Design 2: SSP based scheduling</vt:lpstr>
      <vt:lpstr>Key Design 2: SSP based scheduling</vt:lpstr>
      <vt:lpstr>Key Design 2: SSP based scheduling</vt:lpstr>
      <vt:lpstr>Key Design 2: SSP based scheduling</vt:lpstr>
      <vt:lpstr>Key Design 3: MEGA graph model</vt:lpstr>
      <vt:lpstr>ML Algorithms on TUX2</vt:lpstr>
      <vt:lpstr>#1 Latent Dirichlet Allocation (LDA)</vt:lpstr>
      <vt:lpstr>#1 Latent Dirichlet Allocation (LDA)</vt:lpstr>
      <vt:lpstr>#2 Block Proximal Gradient (BlockPG)</vt:lpstr>
      <vt:lpstr>#2 Block Proximal Gradient (BlockPG)</vt:lpstr>
      <vt:lpstr>Implementation--Experimental Setup</vt:lpstr>
      <vt:lpstr>Implementation--Programmability</vt:lpstr>
      <vt:lpstr>Evaluation</vt:lpstr>
      <vt:lpstr>Evaluation</vt:lpstr>
      <vt:lpstr>Evaluation</vt:lpstr>
      <vt:lpstr>Evaluation</vt:lpstr>
      <vt:lpstr>Related Work</vt:lpstr>
      <vt:lpstr>Conclusion</vt:lpstr>
      <vt:lpstr>Q&amp;A </vt:lpstr>
      <vt:lpstr>Demo: Matrix Factorization PowerGraph &amp; TuX2</vt:lpstr>
      <vt:lpstr>Matrix Factorization</vt:lpstr>
      <vt:lpstr>Matrix Factorization</vt:lpstr>
      <vt:lpstr>Matrix Factorization</vt:lpstr>
      <vt:lpstr>PowerGraph：GAS</vt:lpstr>
      <vt:lpstr>PowerGraph：GAS</vt:lpstr>
      <vt:lpstr>PowerGraph：GAS</vt:lpstr>
      <vt:lpstr>TuX2 ：MEGA</vt:lpstr>
      <vt:lpstr>TuX2 ：MEGA (Batched)</vt:lpstr>
      <vt:lpstr>TuX2 ：MEGA (Batched)</vt:lpstr>
      <vt:lpstr>Comparison </vt:lpstr>
      <vt:lpstr>TuX2 : MEGA (Mini-batched)</vt:lpstr>
      <vt:lpstr>Demo: Conclusion</vt:lpstr>
      <vt:lpstr>Q&amp;A </vt:lpstr>
      <vt:lpstr>Thanks！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沈小丹</dc:creator>
  <cp:lastModifiedBy>雷 瞻遥</cp:lastModifiedBy>
  <cp:revision>348</cp:revision>
  <dcterms:created xsi:type="dcterms:W3CDTF">2021-05-05T13:17:12Z</dcterms:created>
  <dcterms:modified xsi:type="dcterms:W3CDTF">2021-05-10T11:26:25Z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2052-1.0.0.1330</vt:lpwstr>
  </property>
</Properties>
</file>