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notesMasterIdLst>
    <p:notesMasterId r:id="rId15"/>
  </p:notesMasterIdLst>
  <p:handoutMasterIdLst>
    <p:handoutMasterId r:id="rId16"/>
  </p:handoutMasterIdLst>
  <p:sldIdLst>
    <p:sldId id="259" r:id="rId3"/>
    <p:sldId id="266" r:id="rId4"/>
    <p:sldId id="280" r:id="rId5"/>
    <p:sldId id="1726" r:id="rId6"/>
    <p:sldId id="1727" r:id="rId7"/>
    <p:sldId id="1725" r:id="rId8"/>
    <p:sldId id="1724" r:id="rId9"/>
    <p:sldId id="1728" r:id="rId10"/>
    <p:sldId id="1730" r:id="rId11"/>
    <p:sldId id="1731" r:id="rId12"/>
    <p:sldId id="275" r:id="rId13"/>
    <p:sldId id="1729" r:id="rId14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C684DC81-D2C3-44A6-8941-05B53D2E0557}">
          <p14:sldIdLst>
            <p14:sldId id="259"/>
          </p14:sldIdLst>
        </p14:section>
        <p14:section name="内容页" id="{EB11151C-0E14-47B0-8218-1431BF894351}">
          <p14:sldIdLst>
            <p14:sldId id="266"/>
            <p14:sldId id="280"/>
            <p14:sldId id="1726"/>
            <p14:sldId id="1727"/>
            <p14:sldId id="1725"/>
            <p14:sldId id="1724"/>
            <p14:sldId id="1728"/>
            <p14:sldId id="1730"/>
            <p14:sldId id="1731"/>
          </p14:sldIdLst>
        </p14:section>
        <p14:section name="封底" id="{843E591D-6EE2-4691-951C-C0C689F22170}">
          <p14:sldIdLst>
            <p14:sldId id="275"/>
            <p14:sldId id="1729"/>
          </p14:sldIdLst>
        </p14:section>
      </p14:sectionLst>
    </p:ext>
    <p:ext uri="{EFAFB233-063F-42B5-8137-9DF3F51BA10A}">
      <p15:sldGuideLst xmlns:p15="http://schemas.microsoft.com/office/powerpoint/2012/main">
        <p15:guide id="4" pos="3863" userDrawn="1">
          <p15:clr>
            <a:srgbClr val="A4A3A4"/>
          </p15:clr>
        </p15:guide>
        <p15:guide id="5" orient="horz" pos="1003" userDrawn="1">
          <p15:clr>
            <a:srgbClr val="A4A3A4"/>
          </p15:clr>
        </p15:guide>
        <p15:guide id="6" orient="horz" pos="1502" userDrawn="1">
          <p15:clr>
            <a:srgbClr val="A4A3A4"/>
          </p15:clr>
        </p15:guide>
        <p15:guide id="7" orient="horz" pos="3113" userDrawn="1">
          <p15:clr>
            <a:srgbClr val="A4A3A4"/>
          </p15:clr>
        </p15:guide>
        <p15:guide id="8" pos="2128" userDrawn="1">
          <p15:clr>
            <a:srgbClr val="A4A3A4"/>
          </p15:clr>
        </p15:guide>
        <p15:guide id="9" pos="4067" userDrawn="1">
          <p15:clr>
            <a:srgbClr val="A4A3A4"/>
          </p15:clr>
        </p15:guide>
        <p15:guide id="10" pos="5972" userDrawn="1">
          <p15:clr>
            <a:srgbClr val="A4A3A4"/>
          </p15:clr>
        </p15:guide>
        <p15:guide id="11" pos="5292" userDrawn="1">
          <p15:clr>
            <a:srgbClr val="A4A3A4"/>
          </p15:clr>
        </p15:guide>
        <p15:guide id="12" pos="227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B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B63ED5-E3CF-49A7-94AB-A1DAF0919FFE}" v="1" dt="2021-05-17T03:44:13.0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85" autoAdjust="0"/>
    <p:restoredTop sz="86558" autoAdjust="0"/>
  </p:normalViewPr>
  <p:slideViewPr>
    <p:cSldViewPr snapToGrid="0" showGuides="1">
      <p:cViewPr varScale="1">
        <p:scale>
          <a:sx n="109" d="100"/>
          <a:sy n="109" d="100"/>
        </p:scale>
        <p:origin x="925" y="82"/>
      </p:cViewPr>
      <p:guideLst>
        <p:guide pos="3863"/>
        <p:guide orient="horz" pos="1003"/>
        <p:guide orient="horz" pos="1502"/>
        <p:guide orient="horz" pos="3113"/>
        <p:guide pos="2128"/>
        <p:guide pos="4067"/>
        <p:guide pos="5972"/>
        <p:guide pos="5292"/>
        <p:guide pos="2275"/>
      </p:guideLst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5592"/>
    </p:cViewPr>
  </p:sorterViewPr>
  <p:notesViewPr>
    <p:cSldViewPr snapToGrid="0" showGuides="1">
      <p:cViewPr varScale="1">
        <p:scale>
          <a:sx n="85" d="100"/>
          <a:sy n="85" d="100"/>
        </p:scale>
        <p:origin x="380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dong Li" userId="df014abad8b91f51" providerId="LiveId" clId="{1BB63ED5-E3CF-49A7-94AB-A1DAF0919FFE}"/>
    <pc:docChg chg="modSld">
      <pc:chgData name="Handong Li" userId="df014abad8b91f51" providerId="LiveId" clId="{1BB63ED5-E3CF-49A7-94AB-A1DAF0919FFE}" dt="2021-05-17T03:45:24.367" v="38" actId="404"/>
      <pc:docMkLst>
        <pc:docMk/>
      </pc:docMkLst>
      <pc:sldChg chg="addSp modSp mod">
        <pc:chgData name="Handong Li" userId="df014abad8b91f51" providerId="LiveId" clId="{1BB63ED5-E3CF-49A7-94AB-A1DAF0919FFE}" dt="2021-05-17T03:45:24.367" v="38" actId="404"/>
        <pc:sldMkLst>
          <pc:docMk/>
          <pc:sldMk cId="2342362631" sldId="1731"/>
        </pc:sldMkLst>
        <pc:spChg chg="add mod">
          <ac:chgData name="Handong Li" userId="df014abad8b91f51" providerId="LiveId" clId="{1BB63ED5-E3CF-49A7-94AB-A1DAF0919FFE}" dt="2021-05-17T03:45:24.367" v="38" actId="404"/>
          <ac:spMkLst>
            <pc:docMk/>
            <pc:sldMk cId="2342362631" sldId="1731"/>
            <ac:spMk id="5" creationId="{4B45DB3C-56AF-4A38-A10B-13219480A95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5513057443421"/>
          <c:y val="0.12273679675404152"/>
          <c:w val="0.8127721989622767"/>
          <c:h val="0.7650175602223244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Sheet1!$B$42:$D$42</c:f>
              <c:strCache>
                <c:ptCount val="3"/>
                <c:pt idx="0">
                  <c:v>GraphChi</c:v>
                </c:pt>
                <c:pt idx="1">
                  <c:v>X-Stream(direct I/O)</c:v>
                </c:pt>
                <c:pt idx="2">
                  <c:v>X-Stream(no_dio)</c:v>
                </c:pt>
              </c:strCache>
            </c:strRef>
          </c:cat>
          <c:val>
            <c:numRef>
              <c:f>Sheet1!$B$43:$D$43</c:f>
              <c:numCache>
                <c:formatCode>General</c:formatCode>
                <c:ptCount val="3"/>
                <c:pt idx="0">
                  <c:v>754.54300000000001</c:v>
                </c:pt>
                <c:pt idx="1">
                  <c:v>1330.64</c:v>
                </c:pt>
                <c:pt idx="2">
                  <c:v>467.55399999999997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C5-4057-81E9-0A51E3A27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37954863"/>
        <c:axId val="1637956527"/>
      </c:barChart>
      <c:catAx>
        <c:axId val="1637954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zh-CN"/>
          </a:p>
        </c:txPr>
        <c:crossAx val="1637956527"/>
        <c:crosses val="autoZero"/>
        <c:auto val="1"/>
        <c:lblAlgn val="ctr"/>
        <c:lblOffset val="100"/>
        <c:noMultiLvlLbl val="0"/>
      </c:catAx>
      <c:valAx>
        <c:axId val="163795652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2000" baseline="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total time(s)</a:t>
                </a:r>
                <a:endParaRPr lang="zh-CN" altLang="en-US" sz="2000" baseline="0" dirty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zh-CN"/>
          </a:p>
        </c:txPr>
        <c:crossAx val="163795486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61716945769717"/>
          <c:y val="9.0135832262793661E-2"/>
          <c:w val="0.81575406950070717"/>
          <c:h val="0.75156559934523959"/>
        </c:manualLayout>
      </c:layout>
      <c:lineChart>
        <c:grouping val="standard"/>
        <c:varyColors val="0"/>
        <c:ser>
          <c:idx val="0"/>
          <c:order val="0"/>
          <c:tx>
            <c:strRef>
              <c:f>Sheet1!$I$37</c:f>
              <c:strCache>
                <c:ptCount val="1"/>
                <c:pt idx="0">
                  <c:v>bfs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Sheet1!$J$36:$N$36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Sheet1!$J$37:$N$37</c:f>
              <c:numCache>
                <c:formatCode>General</c:formatCode>
                <c:ptCount val="5"/>
                <c:pt idx="0">
                  <c:v>4.2219199999999999</c:v>
                </c:pt>
                <c:pt idx="1">
                  <c:v>4.1376799999999996</c:v>
                </c:pt>
                <c:pt idx="2">
                  <c:v>4.0114599999999996</c:v>
                </c:pt>
                <c:pt idx="3">
                  <c:v>3.9893399999999999</c:v>
                </c:pt>
                <c:pt idx="4">
                  <c:v>3.9338099999999998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B0-4A71-82B6-43B9FA64AF12}"/>
            </c:ext>
          </c:extLst>
        </c:ser>
        <c:ser>
          <c:idx val="1"/>
          <c:order val="1"/>
          <c:tx>
            <c:strRef>
              <c:f>Sheet1!$I$38</c:f>
              <c:strCache>
                <c:ptCount val="1"/>
                <c:pt idx="0">
                  <c:v>page rank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Sheet1!$J$36:$N$36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Sheet1!$J$38:$N$38</c:f>
              <c:numCache>
                <c:formatCode>General</c:formatCode>
                <c:ptCount val="5"/>
                <c:pt idx="0">
                  <c:v>4.3845599999999996</c:v>
                </c:pt>
                <c:pt idx="1">
                  <c:v>4.3002200000000004</c:v>
                </c:pt>
                <c:pt idx="2">
                  <c:v>4.2784199999999997</c:v>
                </c:pt>
                <c:pt idx="3">
                  <c:v>4.1460499999999998</c:v>
                </c:pt>
                <c:pt idx="4">
                  <c:v>4.0859100000000002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B0-4A71-82B6-43B9FA64AF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7095328"/>
        <c:axId val="467095984"/>
      </c:lineChart>
      <c:catAx>
        <c:axId val="4670953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800" baseline="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threads</a:t>
                </a:r>
                <a:endParaRPr lang="zh-CN" altLang="en-US" sz="1800" baseline="0" dirty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47453404107688724"/>
              <c:y val="0.911767377017323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zh-CN"/>
          </a:p>
        </c:txPr>
        <c:crossAx val="467095984"/>
        <c:crosses val="autoZero"/>
        <c:auto val="1"/>
        <c:lblAlgn val="ctr"/>
        <c:lblOffset val="100"/>
        <c:noMultiLvlLbl val="0"/>
      </c:catAx>
      <c:valAx>
        <c:axId val="46709598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en-US" altLang="zh-CN" sz="1800" baseline="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total time(s)</a:t>
                </a:r>
                <a:endParaRPr lang="zh-CN" altLang="en-US" sz="1800" baseline="0" dirty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zh-CN"/>
          </a:p>
        </c:txPr>
        <c:crossAx val="467095328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61264640731785602"/>
          <c:y val="0.12943955796523909"/>
          <c:w val="0.31134227713530338"/>
          <c:h val="7.34815079939091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1771653543307"/>
          <c:y val="0.1246587224793879"/>
          <c:w val="0.83180921916010497"/>
          <c:h val="0.71247470774544119"/>
        </c:manualLayout>
      </c:layout>
      <c:lineChart>
        <c:grouping val="standard"/>
        <c:varyColors val="0"/>
        <c:ser>
          <c:idx val="0"/>
          <c:order val="0"/>
          <c:tx>
            <c:strRef>
              <c:f>Sheet1!$P$9</c:f>
              <c:strCache>
                <c:ptCount val="1"/>
                <c:pt idx="0">
                  <c:v>bfs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Sheet1!$Q$8:$U$8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Sheet1!$Q$9:$U$9</c:f>
              <c:numCache>
                <c:formatCode>General</c:formatCode>
                <c:ptCount val="5"/>
                <c:pt idx="0">
                  <c:v>0.23485800000000001</c:v>
                </c:pt>
                <c:pt idx="1">
                  <c:v>0.11803900000000001</c:v>
                </c:pt>
                <c:pt idx="2">
                  <c:v>6.8464999999999998E-2</c:v>
                </c:pt>
                <c:pt idx="3">
                  <c:v>5.0334999999999998E-2</c:v>
                </c:pt>
                <c:pt idx="4">
                  <c:v>4.1923000000000002E-2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73-45B1-8F7B-7FC75435ADA7}"/>
            </c:ext>
          </c:extLst>
        </c:ser>
        <c:ser>
          <c:idx val="1"/>
          <c:order val="1"/>
          <c:tx>
            <c:strRef>
              <c:f>Sheet1!$P$10</c:f>
              <c:strCache>
                <c:ptCount val="1"/>
                <c:pt idx="0">
                  <c:v>page rank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Sheet1!$Q$8:$U$8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Sheet1!$Q$10:$U$10</c:f>
              <c:numCache>
                <c:formatCode>General</c:formatCode>
                <c:ptCount val="5"/>
                <c:pt idx="0">
                  <c:v>0.208482</c:v>
                </c:pt>
                <c:pt idx="1">
                  <c:v>0.11351899999999999</c:v>
                </c:pt>
                <c:pt idx="2">
                  <c:v>6.8820000000000006E-2</c:v>
                </c:pt>
                <c:pt idx="3">
                  <c:v>5.9142E-2</c:v>
                </c:pt>
                <c:pt idx="4">
                  <c:v>6.3724000000000003E-2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73-45B1-8F7B-7FC75435AD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67793919"/>
        <c:axId val="967795167"/>
      </c:lineChart>
      <c:catAx>
        <c:axId val="9677939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en-US" altLang="zh-CN" dirty="0"/>
                  <a:t>threads</a:t>
                </a:r>
                <a:endParaRPr lang="zh-CN" altLang="en-US" dirty="0"/>
              </a:p>
            </c:rich>
          </c:tx>
          <c:layout>
            <c:manualLayout>
              <c:xMode val="edge"/>
              <c:yMode val="edge"/>
              <c:x val="0.49639419291338577"/>
              <c:y val="0.9035063351605906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zh-CN"/>
          </a:p>
        </c:txPr>
        <c:crossAx val="967795167"/>
        <c:crosses val="autoZero"/>
        <c:auto val="1"/>
        <c:lblAlgn val="ctr"/>
        <c:lblOffset val="100"/>
        <c:noMultiLvlLbl val="0"/>
      </c:catAx>
      <c:valAx>
        <c:axId val="96779516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en-US" altLang="zh-CN" dirty="0"/>
                  <a:t>core time(s)</a:t>
                </a:r>
                <a:endParaRPr lang="zh-CN" alt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zh-CN"/>
          </a:p>
        </c:txPr>
        <c:crossAx val="9677939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58135744750656171"/>
          <c:y val="0.13477202834111776"/>
          <c:w val="0.39617198776110957"/>
          <c:h val="8.86058036392027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aseline="0">
          <a:solidFill>
            <a:schemeClr val="tx1"/>
          </a:solidFill>
          <a:latin typeface="Times New Roman" panose="02020603050405020304" pitchFamily="18" charset="0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40035867604156"/>
          <c:y val="4.346811963628805E-2"/>
          <c:w val="0.8070556379669801"/>
          <c:h val="0.863225902642589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Sheet1!$I$24</c:f>
              <c:strCache>
                <c:ptCount val="1"/>
                <c:pt idx="0">
                  <c:v>HDD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Sheet1!$H$25:$H$27</c:f>
              <c:strCache>
                <c:ptCount val="3"/>
                <c:pt idx="0">
                  <c:v>8G RAM</c:v>
                </c:pt>
                <c:pt idx="1">
                  <c:v>16G RAM</c:v>
                </c:pt>
                <c:pt idx="2">
                  <c:v>32G RAM</c:v>
                </c:pt>
              </c:strCache>
            </c:strRef>
          </c:cat>
          <c:val>
            <c:numRef>
              <c:f>Sheet1!$I$25:$I$27</c:f>
              <c:numCache>
                <c:formatCode>General</c:formatCode>
                <c:ptCount val="3"/>
                <c:pt idx="0">
                  <c:v>1337.84</c:v>
                </c:pt>
                <c:pt idx="1">
                  <c:v>1246.73</c:v>
                </c:pt>
                <c:pt idx="2">
                  <c:v>1149.47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CE-43C0-B723-7290908DA3F4}"/>
            </c:ext>
          </c:extLst>
        </c:ser>
        <c:ser>
          <c:idx val="1"/>
          <c:order val="1"/>
          <c:tx>
            <c:strRef>
              <c:f>Sheet1!$L$24</c:f>
              <c:strCache>
                <c:ptCount val="1"/>
                <c:pt idx="0">
                  <c:v>SSD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Sheet1!$H$25:$H$27</c:f>
              <c:strCache>
                <c:ptCount val="3"/>
                <c:pt idx="0">
                  <c:v>8G RAM</c:v>
                </c:pt>
                <c:pt idx="1">
                  <c:v>16G RAM</c:v>
                </c:pt>
                <c:pt idx="2">
                  <c:v>32G RAM</c:v>
                </c:pt>
              </c:strCache>
            </c:strRef>
          </c:cat>
          <c:val>
            <c:numRef>
              <c:f>Sheet1!$L$25:$L$27</c:f>
              <c:numCache>
                <c:formatCode>General</c:formatCode>
                <c:ptCount val="3"/>
                <c:pt idx="0">
                  <c:v>96.123099999999994</c:v>
                </c:pt>
                <c:pt idx="1">
                  <c:v>91.830500000000001</c:v>
                </c:pt>
                <c:pt idx="2">
                  <c:v>85.358800000000002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CE-43C0-B723-7290908DA3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6876120"/>
        <c:axId val="466872512"/>
      </c:barChart>
      <c:catAx>
        <c:axId val="46687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zh-CN"/>
          </a:p>
        </c:txPr>
        <c:crossAx val="466872512"/>
        <c:crosses val="autoZero"/>
        <c:auto val="1"/>
        <c:lblAlgn val="ctr"/>
        <c:lblOffset val="100"/>
        <c:noMultiLvlLbl val="0"/>
      </c:catAx>
      <c:valAx>
        <c:axId val="46687251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en-US" altLang="zh-CN" sz="1800" baseline="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I/O wait time(s)</a:t>
                </a:r>
                <a:endParaRPr lang="zh-CN" altLang="en-US" sz="1800" baseline="0" dirty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zh-CN"/>
          </a:p>
        </c:txPr>
        <c:crossAx val="46687612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69440178224579796"/>
          <c:y val="8.5954080714453526E-2"/>
          <c:w val="0.25359944469830142"/>
          <c:h val="7.47405512116223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08DB251-D803-4475-8281-4947A89E79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C6218A5-2289-4813-A341-6263B16CBAD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12A60F-63B3-4D54-AA63-B159FADA9F31}" type="datetimeFigureOut">
              <a:rPr lang="zh-CN" altLang="en-US" smtClean="0"/>
              <a:t>2021/5/17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7CE9A9-1C60-4F0A-AA63-4467F58DE8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91EA911-14C2-4254-9079-FD9EC1C139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4E6C1-322F-4AF4-A541-6A7DCE3853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4180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13A3C-D0C5-45C0-BD52-194E76396705}" type="datetimeFigureOut">
              <a:rPr lang="zh-CN" altLang="en-US" smtClean="0"/>
              <a:t>2021/5/17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0D5545-95D4-489F-B8ED-7EAFA774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241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我们测试用的算法是图测试中常用的两个算法，分别是</a:t>
            </a:r>
            <a:r>
              <a:rPr lang="en-US" altLang="zh-CN" dirty="0"/>
              <a:t>PageRank</a:t>
            </a:r>
            <a:r>
              <a:rPr lang="zh-CN" altLang="en-US" dirty="0"/>
              <a:t>和</a:t>
            </a:r>
            <a:r>
              <a:rPr lang="en-US" altLang="zh-CN" dirty="0"/>
              <a:t>BFS</a:t>
            </a:r>
          </a:p>
          <a:p>
            <a:r>
              <a:rPr lang="en-US" altLang="zh-CN" dirty="0"/>
              <a:t>PageRank</a:t>
            </a:r>
            <a:r>
              <a:rPr lang="zh-CN" altLang="en-US" dirty="0"/>
              <a:t>中，每个节点都有自己的权值，刚开始所有点的权值为</a:t>
            </a:r>
            <a:r>
              <a:rPr lang="en-US" altLang="zh-CN" dirty="0"/>
              <a:t>1</a:t>
            </a:r>
            <a:r>
              <a:rPr lang="zh-CN" altLang="en-US" dirty="0"/>
              <a:t>，并根据该节点的出边的权值对其他节点进行更新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D5545-95D4-489F-B8ED-7EAFA774B56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943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BFS</a:t>
            </a:r>
            <a:r>
              <a:rPr lang="zh-CN" altLang="en-US" dirty="0"/>
              <a:t>的目的是看能通过</a:t>
            </a:r>
            <a:r>
              <a:rPr lang="en-US" altLang="zh-CN" dirty="0"/>
              <a:t>BFS</a:t>
            </a:r>
            <a:r>
              <a:rPr lang="zh-CN" altLang="en-US" dirty="0"/>
              <a:t>发现多少顶点和多少边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D5545-95D4-489F-B8ED-7EAFA774B56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59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Direct I/O :</a:t>
            </a:r>
            <a:r>
              <a:rPr lang="zh-CN" altLang="en-US" dirty="0"/>
              <a:t>每次都直接从磁盘里面直接读写</a:t>
            </a:r>
            <a:endParaRPr lang="en-US" altLang="zh-CN" dirty="0"/>
          </a:p>
          <a:p>
            <a:r>
              <a:rPr lang="en-US" altLang="zh-CN" dirty="0" err="1"/>
              <a:t>No_dio</a:t>
            </a:r>
            <a:r>
              <a:rPr lang="en-US" altLang="zh-CN" dirty="0"/>
              <a:t>: </a:t>
            </a:r>
            <a:r>
              <a:rPr lang="zh-CN" altLang="en-US" dirty="0"/>
              <a:t>用</a:t>
            </a:r>
            <a:r>
              <a:rPr lang="en-US" altLang="zh-CN" dirty="0"/>
              <a:t>page cache</a:t>
            </a:r>
            <a:r>
              <a:rPr lang="zh-CN" altLang="en-US" dirty="0"/>
              <a:t>缓存部分文件内容</a:t>
            </a:r>
            <a:r>
              <a:rPr lang="en-US" altLang="zh-CN" dirty="0"/>
              <a:t>,</a:t>
            </a:r>
            <a:r>
              <a:rPr lang="zh-CN" altLang="en-US" dirty="0"/>
              <a:t>这样在多次迭代中无论是对文件的读取还是写入都能加快</a:t>
            </a:r>
            <a:endParaRPr lang="en-US" altLang="zh-CN" dirty="0"/>
          </a:p>
          <a:p>
            <a:r>
              <a:rPr lang="zh-CN" altLang="en-US" dirty="0"/>
              <a:t>如果</a:t>
            </a:r>
            <a:r>
              <a:rPr lang="en-US" altLang="zh-CN" dirty="0"/>
              <a:t>x-stream</a:t>
            </a:r>
            <a:r>
              <a:rPr lang="zh-CN" altLang="en-US" dirty="0"/>
              <a:t>在</a:t>
            </a:r>
            <a:r>
              <a:rPr lang="en-US" altLang="zh-CN" dirty="0"/>
              <a:t>PageRank</a:t>
            </a:r>
            <a:r>
              <a:rPr lang="zh-CN" altLang="en-US" dirty="0"/>
              <a:t>的每次迭代都直接往硬盘写</a:t>
            </a:r>
            <a:r>
              <a:rPr lang="en-US" altLang="zh-CN" dirty="0"/>
              <a:t>I/O</a:t>
            </a:r>
            <a:r>
              <a:rPr lang="zh-CN" altLang="en-US" dirty="0"/>
              <a:t>，会导致</a:t>
            </a:r>
            <a:r>
              <a:rPr lang="en-US" altLang="zh-CN" dirty="0"/>
              <a:t>I/O</a:t>
            </a:r>
            <a:r>
              <a:rPr lang="zh-CN" altLang="en-US" dirty="0"/>
              <a:t>的开销对性能的影响很大</a:t>
            </a:r>
            <a:endParaRPr lang="en-US" altLang="zh-CN" dirty="0"/>
          </a:p>
          <a:p>
            <a:r>
              <a:rPr lang="zh-CN" altLang="en-US" dirty="0"/>
              <a:t>而如果采用</a:t>
            </a:r>
            <a:r>
              <a:rPr lang="en-US" altLang="zh-CN" dirty="0"/>
              <a:t>page cache</a:t>
            </a:r>
            <a:r>
              <a:rPr lang="zh-CN" altLang="en-US" dirty="0"/>
              <a:t>来缓存部分读写，可以看到</a:t>
            </a:r>
            <a:r>
              <a:rPr lang="en-US" altLang="zh-CN" dirty="0"/>
              <a:t>X-Stream</a:t>
            </a:r>
            <a:r>
              <a:rPr lang="zh-CN" altLang="en-US" dirty="0"/>
              <a:t>的性能会比</a:t>
            </a:r>
            <a:r>
              <a:rPr lang="en-US" altLang="zh-CN" dirty="0" err="1"/>
              <a:t>graphchi</a:t>
            </a:r>
            <a:r>
              <a:rPr lang="zh-CN" altLang="en-US" dirty="0"/>
              <a:t>好，而且</a:t>
            </a:r>
            <a:r>
              <a:rPr lang="en-US" altLang="zh-CN" dirty="0"/>
              <a:t>x-stream</a:t>
            </a:r>
            <a:r>
              <a:rPr lang="zh-CN" altLang="en-US" dirty="0"/>
              <a:t>不用进行</a:t>
            </a:r>
            <a:r>
              <a:rPr lang="en-US" altLang="zh-CN" dirty="0" err="1"/>
              <a:t>graphchi</a:t>
            </a:r>
            <a:r>
              <a:rPr lang="zh-CN" altLang="en-US" dirty="0"/>
              <a:t>的</a:t>
            </a:r>
            <a:r>
              <a:rPr lang="en-US" altLang="zh-CN" dirty="0" err="1"/>
              <a:t>sharding</a:t>
            </a:r>
            <a:r>
              <a:rPr lang="zh-CN" altLang="en-US" dirty="0"/>
              <a:t>占用了不少时间，但如果对同样的图会有多次计算，</a:t>
            </a:r>
            <a:r>
              <a:rPr lang="en-US" altLang="zh-CN" dirty="0" err="1"/>
              <a:t>sharding</a:t>
            </a:r>
            <a:r>
              <a:rPr lang="zh-CN" altLang="en-US" dirty="0"/>
              <a:t>只要做一次，均摊下来开销就会减少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D5545-95D4-489F-B8ED-7EAFA774B56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513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采用</a:t>
            </a:r>
            <a:r>
              <a:rPr lang="en-US" altLang="zh-CN" dirty="0"/>
              <a:t>in memory</a:t>
            </a:r>
            <a:r>
              <a:rPr lang="zh-CN" altLang="en-US" dirty="0"/>
              <a:t>的</a:t>
            </a:r>
            <a:r>
              <a:rPr lang="en-US" altLang="zh-CN" dirty="0"/>
              <a:t>graph</a:t>
            </a:r>
            <a:r>
              <a:rPr lang="zh-CN" altLang="en-US" dirty="0"/>
              <a:t>的原因是因为对于</a:t>
            </a:r>
            <a:r>
              <a:rPr lang="en-US" altLang="zh-CN" dirty="0"/>
              <a:t>out of core</a:t>
            </a:r>
            <a:r>
              <a:rPr lang="zh-CN" altLang="en-US" dirty="0"/>
              <a:t>的图的处理，大部分时间都用在</a:t>
            </a:r>
            <a:r>
              <a:rPr lang="en-US" altLang="zh-CN" dirty="0"/>
              <a:t>IO</a:t>
            </a:r>
            <a:r>
              <a:rPr lang="zh-CN" altLang="en-US" dirty="0"/>
              <a:t>等待上面</a:t>
            </a:r>
            <a:endParaRPr lang="en-US" altLang="zh-CN" dirty="0"/>
          </a:p>
          <a:p>
            <a:r>
              <a:rPr lang="zh-CN" altLang="en-US" dirty="0"/>
              <a:t>与论文的结果有一点差异，在我们的测试中我们发现</a:t>
            </a:r>
            <a:r>
              <a:rPr lang="en-US" altLang="zh-CN" dirty="0"/>
              <a:t>Core</a:t>
            </a:r>
            <a:r>
              <a:rPr lang="zh-CN" altLang="en-US" dirty="0"/>
              <a:t>数量的提升带来的并不是线性的</a:t>
            </a:r>
            <a:endParaRPr lang="en-US" altLang="zh-CN" dirty="0"/>
          </a:p>
          <a:p>
            <a:r>
              <a:rPr lang="zh-CN" altLang="en-US" dirty="0"/>
              <a:t>一方面可以并行的部分有限</a:t>
            </a:r>
            <a:r>
              <a:rPr lang="en-US" altLang="zh-CN" dirty="0"/>
              <a:t>,</a:t>
            </a:r>
            <a:r>
              <a:rPr lang="zh-CN" altLang="en-US" dirty="0"/>
              <a:t>加速比有限制，因为左边的图片统计的是总体的运行时间，但即使是只统计不同</a:t>
            </a:r>
            <a:r>
              <a:rPr lang="en-US" altLang="zh-CN" dirty="0"/>
              <a:t>phase</a:t>
            </a:r>
            <a:r>
              <a:rPr lang="zh-CN" altLang="en-US" dirty="0"/>
              <a:t>的计算时间的右图，也无法达到线性的提升</a:t>
            </a:r>
            <a:endParaRPr lang="en-US" altLang="zh-CN" dirty="0"/>
          </a:p>
          <a:p>
            <a:r>
              <a:rPr lang="zh-CN" altLang="en-US" dirty="0"/>
              <a:t>我们认为可能是因为随着核心数量的增加</a:t>
            </a:r>
            <a:r>
              <a:rPr lang="en-US" altLang="zh-CN" dirty="0"/>
              <a:t>,</a:t>
            </a:r>
            <a:r>
              <a:rPr lang="zh-CN" altLang="en-US" dirty="0"/>
              <a:t>多核之间缓存同步的开销变大，导致这种情况下多核带来的性能提升不那么明显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D5545-95D4-489F-B8ED-7EAFA774B56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65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我们测试的结果与论文中的数据相比</a:t>
            </a:r>
            <a:r>
              <a:rPr lang="en-US" altLang="zh-CN" dirty="0" err="1"/>
              <a:t>ssd</a:t>
            </a:r>
            <a:r>
              <a:rPr lang="zh-CN" altLang="en-US" dirty="0"/>
              <a:t>的优势更大一些，论文中</a:t>
            </a:r>
            <a:r>
              <a:rPr lang="en-US" altLang="zh-CN" dirty="0" err="1"/>
              <a:t>ssd</a:t>
            </a:r>
            <a:r>
              <a:rPr lang="zh-CN" altLang="en-US" dirty="0"/>
              <a:t>的运行时间约为机械硬盘的一半，这部分运行时间的不同主要由于硬件设备的不同导致的</a:t>
            </a:r>
            <a:endParaRPr lang="en-US" altLang="zh-CN" dirty="0"/>
          </a:p>
          <a:p>
            <a:r>
              <a:rPr lang="en-US" altLang="zh-CN" dirty="0" err="1"/>
              <a:t>Ssd</a:t>
            </a:r>
            <a:r>
              <a:rPr lang="zh-CN" altLang="en-US" dirty="0"/>
              <a:t>降低了</a:t>
            </a:r>
            <a:r>
              <a:rPr lang="en-US" altLang="zh-CN" dirty="0"/>
              <a:t>io</a:t>
            </a:r>
            <a:r>
              <a:rPr lang="zh-CN" altLang="en-US" dirty="0"/>
              <a:t>时间</a:t>
            </a:r>
            <a:r>
              <a:rPr lang="en-US" altLang="zh-CN" dirty="0"/>
              <a:t>,</a:t>
            </a:r>
            <a:r>
              <a:rPr lang="zh-CN" altLang="en-US" dirty="0"/>
              <a:t>对于</a:t>
            </a:r>
            <a:r>
              <a:rPr lang="en-US" altLang="zh-CN" dirty="0"/>
              <a:t>HDD</a:t>
            </a:r>
            <a:r>
              <a:rPr lang="zh-CN" altLang="en-US" dirty="0"/>
              <a:t>的</a:t>
            </a:r>
            <a:r>
              <a:rPr lang="en-US" altLang="zh-CN" dirty="0"/>
              <a:t>PageRank</a:t>
            </a:r>
            <a:r>
              <a:rPr lang="zh-CN" altLang="en-US" dirty="0"/>
              <a:t>来说，</a:t>
            </a:r>
            <a:r>
              <a:rPr lang="en-US" altLang="zh-CN" dirty="0"/>
              <a:t>IO</a:t>
            </a:r>
            <a:r>
              <a:rPr lang="zh-CN" altLang="en-US" dirty="0"/>
              <a:t>占用了超过</a:t>
            </a:r>
            <a:r>
              <a:rPr lang="en-US" altLang="zh-CN" dirty="0"/>
              <a:t>90%</a:t>
            </a:r>
            <a:r>
              <a:rPr lang="zh-CN" altLang="en-US" dirty="0"/>
              <a:t>的时间，而对于</a:t>
            </a:r>
            <a:r>
              <a:rPr lang="en-US" altLang="zh-CN" dirty="0"/>
              <a:t>SSD</a:t>
            </a:r>
            <a:r>
              <a:rPr lang="zh-CN" altLang="en-US" dirty="0"/>
              <a:t>来说，</a:t>
            </a:r>
            <a:r>
              <a:rPr lang="en-US" altLang="zh-CN" dirty="0"/>
              <a:t>IO</a:t>
            </a:r>
            <a:r>
              <a:rPr lang="zh-CN" altLang="en-US" dirty="0"/>
              <a:t>只占用了约</a:t>
            </a:r>
            <a:r>
              <a:rPr lang="en-US" altLang="zh-CN" dirty="0"/>
              <a:t>45%</a:t>
            </a:r>
            <a:r>
              <a:rPr lang="zh-CN" altLang="en-US" dirty="0"/>
              <a:t>的时间</a:t>
            </a:r>
            <a:endParaRPr lang="en-US" altLang="zh-CN" dirty="0"/>
          </a:p>
          <a:p>
            <a:r>
              <a:rPr lang="zh-CN" altLang="en-US" dirty="0"/>
              <a:t>内存变大以后</a:t>
            </a:r>
            <a:r>
              <a:rPr lang="en-US" altLang="zh-CN" dirty="0"/>
              <a:t>io</a:t>
            </a:r>
            <a:r>
              <a:rPr lang="zh-CN" altLang="en-US" dirty="0"/>
              <a:t>时间也有一定程度降低</a:t>
            </a:r>
            <a:r>
              <a:rPr lang="en-US" altLang="zh-CN" dirty="0"/>
              <a:t>, </a:t>
            </a:r>
            <a:r>
              <a:rPr lang="zh-CN" altLang="en-US" dirty="0"/>
              <a:t>可能是因为</a:t>
            </a:r>
            <a:r>
              <a:rPr lang="en-US" altLang="zh-CN" dirty="0"/>
              <a:t>buffer</a:t>
            </a:r>
            <a:r>
              <a:rPr lang="zh-CN" altLang="en-US" dirty="0"/>
              <a:t>变大了</a:t>
            </a:r>
            <a:r>
              <a:rPr lang="en-US" altLang="zh-CN" dirty="0"/>
              <a:t>io</a:t>
            </a:r>
            <a:r>
              <a:rPr lang="zh-CN" altLang="en-US" dirty="0"/>
              <a:t>执行次数减少 </a:t>
            </a:r>
            <a:endParaRPr lang="en-US" altLang="zh-CN" dirty="0"/>
          </a:p>
          <a:p>
            <a:r>
              <a:rPr lang="en-US" altLang="zh-CN" dirty="0" err="1"/>
              <a:t>Io_wait_time</a:t>
            </a:r>
            <a:r>
              <a:rPr lang="zh-CN" altLang="en-US" dirty="0"/>
              <a:t>：包括从硬盘读取数据和往硬盘写数据的时间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D5545-95D4-489F-B8ED-7EAFA774B56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478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D5545-95D4-489F-B8ED-7EAFA774B56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132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建筑物&#10;&#10;自动生成的说明">
            <a:extLst>
              <a:ext uri="{FF2B5EF4-FFF2-40B4-BE49-F238E27FC236}">
                <a16:creationId xmlns:a16="http://schemas.microsoft.com/office/drawing/2014/main" id="{DC463E02-403D-4EDF-904F-C4102C9C3D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72915E0-7E7B-4E91-A2E6-50DB32FFA4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51177"/>
            <a:ext cx="2169174" cy="713098"/>
          </a:xfrm>
          <a:prstGeom prst="rect">
            <a:avLst/>
          </a:prstGeom>
        </p:spPr>
      </p:pic>
      <p:sp>
        <p:nvSpPr>
          <p:cNvPr id="22" name="标题 1">
            <a:extLst>
              <a:ext uri="{FF2B5EF4-FFF2-40B4-BE49-F238E27FC236}">
                <a16:creationId xmlns:a16="http://schemas.microsoft.com/office/drawing/2014/main" id="{9AF74CDA-19DD-45C1-88FF-237973683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561" y="2016174"/>
            <a:ext cx="10052879" cy="106085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26" name="内容占位符 25">
            <a:extLst>
              <a:ext uri="{FF2B5EF4-FFF2-40B4-BE49-F238E27FC236}">
                <a16:creationId xmlns:a16="http://schemas.microsoft.com/office/drawing/2014/main" id="{981273AB-3D30-4A7E-951D-B80D3185213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644345" y="5196924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2"/>
                </a:solidFill>
              </a:defRPr>
            </a:lvl1pPr>
          </a:lstStyle>
          <a:p>
            <a:pPr lvl="0"/>
            <a:fld id="{DE506FFD-8B27-444A-964F-E64D0BB3DAF0}" type="datetime2">
              <a:rPr lang="zh-CN" altLang="en-US" smtClean="0"/>
              <a:t>2019年1月28日</a:t>
            </a:fld>
            <a:endParaRPr lang="zh-CN" altLang="en-US" dirty="0"/>
          </a:p>
        </p:txBody>
      </p:sp>
      <p:sp>
        <p:nvSpPr>
          <p:cNvPr id="32" name="文本占位符 31">
            <a:extLst>
              <a:ext uri="{FF2B5EF4-FFF2-40B4-BE49-F238E27FC236}">
                <a16:creationId xmlns:a16="http://schemas.microsoft.com/office/drawing/2014/main" id="{F905EEBF-8ACE-4D30-A4F5-C5796F8343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4910" y="4407403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CE9FF532-F6D9-45BD-B501-EEC1CB82C0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/>
          <a:srcRect l="74359" r="1346"/>
          <a:stretch/>
        </p:blipFill>
        <p:spPr>
          <a:xfrm>
            <a:off x="8870172" y="274183"/>
            <a:ext cx="3002280" cy="411617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AF7A6D04-2810-44D7-A07D-0AA2596107F1}"/>
              </a:ext>
            </a:extLst>
          </p:cNvPr>
          <p:cNvGrpSpPr/>
          <p:nvPr userDrawn="1"/>
        </p:nvGrpSpPr>
        <p:grpSpPr>
          <a:xfrm>
            <a:off x="3352562" y="6244170"/>
            <a:ext cx="5486876" cy="406590"/>
            <a:chOff x="3352562" y="6073254"/>
            <a:chExt cx="5486876" cy="406590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AA839E5E-CB67-421E-974F-278CCBCFB8C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>
              <a:alphaModFix amt="35000"/>
            </a:blip>
            <a:srcRect t="9831" b="36385"/>
            <a:stretch/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53D809C0-A4EF-44AF-AECA-4A85E4BA2C9D}"/>
                </a:ext>
              </a:extLst>
            </p:cNvPr>
            <p:cNvSpPr/>
            <p:nvPr userDrawn="1"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F6E58E8B-64DD-4CB6-9A0A-016E581D3E4C}"/>
              </a:ext>
            </a:extLst>
          </p:cNvPr>
          <p:cNvCxnSpPr/>
          <p:nvPr userDrawn="1"/>
        </p:nvCxnSpPr>
        <p:spPr>
          <a:xfrm>
            <a:off x="2046000" y="1712549"/>
            <a:ext cx="8100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443D3B54-A2E0-47EA-82F0-8A5C219B17CC}"/>
              </a:ext>
            </a:extLst>
          </p:cNvPr>
          <p:cNvCxnSpPr/>
          <p:nvPr userDrawn="1"/>
        </p:nvCxnSpPr>
        <p:spPr>
          <a:xfrm>
            <a:off x="2046000" y="3428810"/>
            <a:ext cx="8100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4925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>
            <a:extLst>
              <a:ext uri="{FF2B5EF4-FFF2-40B4-BE49-F238E27FC236}">
                <a16:creationId xmlns:a16="http://schemas.microsoft.com/office/drawing/2014/main" id="{ECA0A7A8-52A5-4508-9B7C-8E9F070AF3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749300"/>
            <a:ext cx="12203394" cy="319193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pic>
        <p:nvPicPr>
          <p:cNvPr id="8" name="图片 7" descr="图片包含 建筑物&#10;&#10;自动生成的说明">
            <a:extLst>
              <a:ext uri="{FF2B5EF4-FFF2-40B4-BE49-F238E27FC236}">
                <a16:creationId xmlns:a16="http://schemas.microsoft.com/office/drawing/2014/main" id="{DC463E02-403D-4EDF-904F-C4102C9C3D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72915E0-7E7B-4E91-A2E6-50DB32FFA4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51177"/>
            <a:ext cx="2169174" cy="713098"/>
          </a:xfrm>
          <a:prstGeom prst="rect">
            <a:avLst/>
          </a:prstGeom>
        </p:spPr>
      </p:pic>
      <p:sp>
        <p:nvSpPr>
          <p:cNvPr id="22" name="标题 1">
            <a:extLst>
              <a:ext uri="{FF2B5EF4-FFF2-40B4-BE49-F238E27FC236}">
                <a16:creationId xmlns:a16="http://schemas.microsoft.com/office/drawing/2014/main" id="{9AF74CDA-19DD-45C1-88FF-237973683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561" y="3383857"/>
            <a:ext cx="10052879" cy="106085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algn="ctr">
              <a:defRPr sz="54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26" name="内容占位符 25">
            <a:extLst>
              <a:ext uri="{FF2B5EF4-FFF2-40B4-BE49-F238E27FC236}">
                <a16:creationId xmlns:a16="http://schemas.microsoft.com/office/drawing/2014/main" id="{981273AB-3D30-4A7E-951D-B80D3185213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644345" y="579869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2"/>
                </a:solidFill>
              </a:defRPr>
            </a:lvl1pPr>
          </a:lstStyle>
          <a:p>
            <a:pPr lvl="0"/>
            <a:fld id="{C6124F18-99FF-4E25-B026-C95B196756F6}" type="datetime2">
              <a:rPr lang="zh-CN" altLang="en-US" smtClean="0"/>
              <a:t>2019年1月28日</a:t>
            </a:fld>
            <a:endParaRPr lang="zh-CN" altLang="en-US" dirty="0"/>
          </a:p>
        </p:txBody>
      </p:sp>
      <p:sp>
        <p:nvSpPr>
          <p:cNvPr id="32" name="文本占位符 31">
            <a:extLst>
              <a:ext uri="{FF2B5EF4-FFF2-40B4-BE49-F238E27FC236}">
                <a16:creationId xmlns:a16="http://schemas.microsoft.com/office/drawing/2014/main" id="{F905EEBF-8ACE-4D30-A4F5-C5796F8343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4910" y="5052868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CE9FF532-F6D9-45BD-B501-EEC1CB82C0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/>
          <a:srcRect l="74359" r="1346"/>
          <a:stretch/>
        </p:blipFill>
        <p:spPr>
          <a:xfrm>
            <a:off x="8870172" y="274183"/>
            <a:ext cx="3002280" cy="411617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3E0947F5-F302-4DA0-B1F5-30EE10CF1F22}"/>
              </a:ext>
            </a:extLst>
          </p:cNvPr>
          <p:cNvGrpSpPr/>
          <p:nvPr userDrawn="1"/>
        </p:nvGrpSpPr>
        <p:grpSpPr>
          <a:xfrm>
            <a:off x="3352562" y="6252715"/>
            <a:ext cx="5486876" cy="406590"/>
            <a:chOff x="3352562" y="6073254"/>
            <a:chExt cx="5486876" cy="406590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AA839E5E-CB67-421E-974F-278CCBCFB8C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>
              <a:alphaModFix amt="35000"/>
            </a:blip>
            <a:srcRect t="9831" b="36385"/>
            <a:stretch/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53D809C0-A4EF-44AF-AECA-4A85E4BA2C9D}"/>
                </a:ext>
              </a:extLst>
            </p:cNvPr>
            <p:cNvSpPr/>
            <p:nvPr userDrawn="1"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3579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包含 建筑物, 圆屋顶, 地板&#10;&#10;描述已自动生成">
            <a:extLst>
              <a:ext uri="{FF2B5EF4-FFF2-40B4-BE49-F238E27FC236}">
                <a16:creationId xmlns:a16="http://schemas.microsoft.com/office/drawing/2014/main" id="{32C61E04-9C57-4412-9EA5-8082A6789B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5" name="平行四边形 4">
            <a:extLst>
              <a:ext uri="{FF2B5EF4-FFF2-40B4-BE49-F238E27FC236}">
                <a16:creationId xmlns:a16="http://schemas.microsoft.com/office/drawing/2014/main" id="{C5A6C460-C718-4155-A390-E0273AFCB62A}"/>
              </a:ext>
            </a:extLst>
          </p:cNvPr>
          <p:cNvSpPr/>
          <p:nvPr userDrawn="1"/>
        </p:nvSpPr>
        <p:spPr>
          <a:xfrm>
            <a:off x="4144710" y="1537750"/>
            <a:ext cx="8047290" cy="3189811"/>
          </a:xfrm>
          <a:prstGeom prst="parallelogram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图片包含 建筑物&#10;&#10;自动生成的说明">
            <a:extLst>
              <a:ext uri="{FF2B5EF4-FFF2-40B4-BE49-F238E27FC236}">
                <a16:creationId xmlns:a16="http://schemas.microsoft.com/office/drawing/2014/main" id="{DC463E02-403D-4EDF-904F-C4102C9C3D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986" y="2142500"/>
            <a:ext cx="8047290" cy="2590938"/>
          </a:xfrm>
          <a:prstGeom prst="rect">
            <a:avLst/>
          </a:prstGeom>
        </p:spPr>
      </p:pic>
      <p:sp>
        <p:nvSpPr>
          <p:cNvPr id="22" name="标题 1">
            <a:extLst>
              <a:ext uri="{FF2B5EF4-FFF2-40B4-BE49-F238E27FC236}">
                <a16:creationId xmlns:a16="http://schemas.microsoft.com/office/drawing/2014/main" id="{9AF74CDA-19DD-45C1-88FF-237973683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1297" y="2602227"/>
            <a:ext cx="6426437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26" name="内容占位符 25">
            <a:extLst>
              <a:ext uri="{FF2B5EF4-FFF2-40B4-BE49-F238E27FC236}">
                <a16:creationId xmlns:a16="http://schemas.microsoft.com/office/drawing/2014/main" id="{981273AB-3D30-4A7E-951D-B80D3185213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341280" y="4870088"/>
            <a:ext cx="224470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fld id="{C6124F18-99FF-4E25-B026-C95B196756F6}" type="datetime2">
              <a:rPr lang="zh-CN" altLang="en-US" smtClean="0"/>
              <a:t>2019年1月28日</a:t>
            </a:fld>
            <a:endParaRPr lang="zh-CN" altLang="en-US" dirty="0"/>
          </a:p>
        </p:txBody>
      </p:sp>
      <p:sp>
        <p:nvSpPr>
          <p:cNvPr id="32" name="文本占位符 31">
            <a:extLst>
              <a:ext uri="{FF2B5EF4-FFF2-40B4-BE49-F238E27FC236}">
                <a16:creationId xmlns:a16="http://schemas.microsoft.com/office/drawing/2014/main" id="{F905EEBF-8ACE-4D30-A4F5-C5796F8343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19584" y="3810704"/>
            <a:ext cx="3349862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id="{73862409-EB7F-40D8-9600-B7C8CE927E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119382"/>
            <a:ext cx="6323888" cy="4026547"/>
          </a:xfrm>
          <a:custGeom>
            <a:avLst/>
            <a:gdLst>
              <a:gd name="connsiteX0" fmla="*/ 0 w 4827208"/>
              <a:gd name="connsiteY0" fmla="*/ 0 h 3236615"/>
              <a:gd name="connsiteX1" fmla="*/ 4827208 w 4827208"/>
              <a:gd name="connsiteY1" fmla="*/ 0 h 3236615"/>
              <a:gd name="connsiteX2" fmla="*/ 3218537 w 4827208"/>
              <a:gd name="connsiteY2" fmla="*/ 3236615 h 3236615"/>
              <a:gd name="connsiteX3" fmla="*/ 0 w 4827208"/>
              <a:gd name="connsiteY3" fmla="*/ 3236615 h 323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208" h="3236615">
                <a:moveTo>
                  <a:pt x="0" y="0"/>
                </a:moveTo>
                <a:lnTo>
                  <a:pt x="4827208" y="0"/>
                </a:lnTo>
                <a:lnTo>
                  <a:pt x="3218537" y="3236615"/>
                </a:lnTo>
                <a:lnTo>
                  <a:pt x="0" y="3236615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A63D107-02BD-4A0D-9132-36E8D944F42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24558" y="4410381"/>
            <a:ext cx="3935296" cy="20929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3D92EBD5-2225-4D92-B6FB-5F42D4CF9A7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51177"/>
            <a:ext cx="2169174" cy="71309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7F038EC1-5530-4400-9F4D-38CB7EE61E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962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建筑物, 圆屋顶, 地板&#10;&#10;描述已自动生成">
            <a:extLst>
              <a:ext uri="{FF2B5EF4-FFF2-40B4-BE49-F238E27FC236}">
                <a16:creationId xmlns:a16="http://schemas.microsoft.com/office/drawing/2014/main" id="{7C66039A-3D15-4D27-8FD3-6ADF01C340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75D47FDF-63E1-442F-8001-E72FBC10D88D}"/>
              </a:ext>
            </a:extLst>
          </p:cNvPr>
          <p:cNvGrpSpPr/>
          <p:nvPr userDrawn="1"/>
        </p:nvGrpSpPr>
        <p:grpSpPr>
          <a:xfrm>
            <a:off x="304800" y="2455636"/>
            <a:ext cx="4122059" cy="1462680"/>
            <a:chOff x="304800" y="2709636"/>
            <a:chExt cx="4122059" cy="1462680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9022DE15-F0A7-4081-B20E-F56AF7E8D451}"/>
                </a:ext>
              </a:extLst>
            </p:cNvPr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068AF075-1EBE-4100-82B6-D1B2511E27A3}"/>
                  </a:ext>
                </a:extLst>
              </p:cNvPr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CD1F02EB-A5F5-4A25-8E13-33D76C3997D5}"/>
                    </a:ext>
                  </a:extLst>
                </p:cNvPr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11" name="图片 10" descr="图片包含 建筑物&#10;&#10;自动生成的说明">
                  <a:extLst>
                    <a:ext uri="{FF2B5EF4-FFF2-40B4-BE49-F238E27FC236}">
                      <a16:creationId xmlns:a16="http://schemas.microsoft.com/office/drawing/2014/main" id="{27CDB2F7-E7B6-465A-921A-BD30952F7D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duotone>
                    <a:schemeClr val="bg2">
                      <a:shade val="45000"/>
                      <a:satMod val="135000"/>
                    </a:schemeClr>
                    <a:prstClr val="white"/>
                  </a:duotone>
                  <a:alphaModFix amt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901EB5B-A305-4D12-8523-8654B0DF8D3C}"/>
                  </a:ext>
                </a:extLst>
              </p:cNvPr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5400" b="1" dirty="0">
                    <a:solidFill>
                      <a:schemeClr val="accent1"/>
                    </a:solidFill>
                  </a:rPr>
                  <a:t>目  录</a:t>
                </a:r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9DBDFDE5-938B-46BA-BF04-52626678C645}"/>
                  </a:ext>
                </a:extLst>
              </p:cNvPr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DC96E7EA-26DC-40A9-97DD-57F90BFFB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  <p:sp>
        <p:nvSpPr>
          <p:cNvPr id="13" name="图片占位符 12">
            <a:extLst>
              <a:ext uri="{FF2B5EF4-FFF2-40B4-BE49-F238E27FC236}">
                <a16:creationId xmlns:a16="http://schemas.microsoft.com/office/drawing/2014/main" id="{86D2A06B-94AC-4433-BBC3-A98A9F2FD4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72150" y="0"/>
            <a:ext cx="641985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E1AFFB6-310A-466D-BAD1-F84A11C9C967}"/>
              </a:ext>
            </a:extLst>
          </p:cNvPr>
          <p:cNvSpPr/>
          <p:nvPr userDrawn="1"/>
        </p:nvSpPr>
        <p:spPr>
          <a:xfrm flipV="1">
            <a:off x="5672624" y="0"/>
            <a:ext cx="90000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896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图片包含 建筑物, 圆屋顶, 地板&#10;&#10;描述已自动生成">
            <a:extLst>
              <a:ext uri="{FF2B5EF4-FFF2-40B4-BE49-F238E27FC236}">
                <a16:creationId xmlns:a16="http://schemas.microsoft.com/office/drawing/2014/main" id="{1CF278BF-7BDF-4094-9C1D-962B78BFDF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ACBE5229-6D64-4AB4-BD32-C5A9C0A25B3D}"/>
              </a:ext>
            </a:extLst>
          </p:cNvPr>
          <p:cNvGrpSpPr/>
          <p:nvPr/>
        </p:nvGrpSpPr>
        <p:grpSpPr>
          <a:xfrm>
            <a:off x="4034970" y="685800"/>
            <a:ext cx="4122060" cy="1462680"/>
            <a:chOff x="667655" y="1497651"/>
            <a:chExt cx="4122060" cy="146268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56977AD1-FB29-49DB-B293-6E501C63653E}"/>
                </a:ext>
              </a:extLst>
            </p:cNvPr>
            <p:cNvGrpSpPr/>
            <p:nvPr/>
          </p:nvGrpSpPr>
          <p:grpSpPr>
            <a:xfrm>
              <a:off x="667656" y="1497651"/>
              <a:ext cx="4122059" cy="1438728"/>
              <a:chOff x="537028" y="1493158"/>
              <a:chExt cx="4122059" cy="1438728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D2C25A7C-283B-4D59-8088-0D173FD791A1}"/>
                  </a:ext>
                </a:extLst>
              </p:cNvPr>
              <p:cNvSpPr/>
              <p:nvPr/>
            </p:nvSpPr>
            <p:spPr>
              <a:xfrm>
                <a:off x="537029" y="1493158"/>
                <a:ext cx="4122058" cy="1438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1" name="图片 10" descr="图片包含 建筑物&#10;&#10;自动生成的说明">
                <a:extLst>
                  <a:ext uri="{FF2B5EF4-FFF2-40B4-BE49-F238E27FC236}">
                    <a16:creationId xmlns:a16="http://schemas.microsoft.com/office/drawing/2014/main" id="{909D8670-2666-4A27-A0FE-9BF4BFDA7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alphaModFix amt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7028" y="1604731"/>
                <a:ext cx="4122058" cy="1327155"/>
              </a:xfrm>
              <a:prstGeom prst="rect">
                <a:avLst/>
              </a:prstGeom>
              <a:effectLst/>
            </p:spPr>
          </p:pic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0563126-3B82-41C3-959D-6EE0A64FB1C8}"/>
                </a:ext>
              </a:extLst>
            </p:cNvPr>
            <p:cNvSpPr txBox="1"/>
            <p:nvPr/>
          </p:nvSpPr>
          <p:spPr>
            <a:xfrm>
              <a:off x="667655" y="1755350"/>
              <a:ext cx="41220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b="1" dirty="0">
                  <a:solidFill>
                    <a:schemeClr val="accent1"/>
                  </a:solidFill>
                </a:rPr>
                <a:t>目         录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1F06D8F-A998-4957-BCDD-C5D37E948A62}"/>
                </a:ext>
              </a:extLst>
            </p:cNvPr>
            <p:cNvSpPr/>
            <p:nvPr/>
          </p:nvSpPr>
          <p:spPr>
            <a:xfrm rot="16200000">
              <a:off x="2683685" y="854302"/>
              <a:ext cx="90000" cy="4122058"/>
            </a:xfrm>
            <a:prstGeom prst="rect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9F63F420-5C8B-4249-B74B-AB25DACFA0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047" y="797373"/>
            <a:ext cx="1590855" cy="1114981"/>
          </a:xfrm>
          <a:prstGeom prst="rect">
            <a:avLst/>
          </a:prstGeom>
        </p:spPr>
      </p:pic>
      <p:sp>
        <p:nvSpPr>
          <p:cNvPr id="13" name="图片占位符 12">
            <a:extLst>
              <a:ext uri="{FF2B5EF4-FFF2-40B4-BE49-F238E27FC236}">
                <a16:creationId xmlns:a16="http://schemas.microsoft.com/office/drawing/2014/main" id="{E9A5540C-0F48-4B7F-B5D6-F8A8EDA2E8C4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-19050" y="3428999"/>
            <a:ext cx="12211050" cy="342899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D9484F6-57FB-4D78-BAC6-3A0A97C9E850}"/>
              </a:ext>
            </a:extLst>
          </p:cNvPr>
          <p:cNvSpPr/>
          <p:nvPr userDrawn="1"/>
        </p:nvSpPr>
        <p:spPr>
          <a:xfrm rot="16200000" flipV="1">
            <a:off x="6051001" y="-2738344"/>
            <a:ext cx="90000" cy="121989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4477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建筑物, 圆屋顶, 地板&#10;&#10;描述已自动生成">
            <a:extLst>
              <a:ext uri="{FF2B5EF4-FFF2-40B4-BE49-F238E27FC236}">
                <a16:creationId xmlns:a16="http://schemas.microsoft.com/office/drawing/2014/main" id="{BCB8885F-CCB9-4EC9-AC5C-83B4329CC8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42" name="矩形 41">
            <a:extLst>
              <a:ext uri="{FF2B5EF4-FFF2-40B4-BE49-F238E27FC236}">
                <a16:creationId xmlns:a16="http://schemas.microsoft.com/office/drawing/2014/main" id="{8BB665EA-8CD9-4D53-A4AF-D2B7101CE5DB}"/>
              </a:ext>
            </a:extLst>
          </p:cNvPr>
          <p:cNvSpPr/>
          <p:nvPr userDrawn="1"/>
        </p:nvSpPr>
        <p:spPr>
          <a:xfrm rot="16200000">
            <a:off x="6051000" y="-2616750"/>
            <a:ext cx="90000" cy="12192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图片占位符 33">
            <a:extLst>
              <a:ext uri="{FF2B5EF4-FFF2-40B4-BE49-F238E27FC236}">
                <a16:creationId xmlns:a16="http://schemas.microsoft.com/office/drawing/2014/main" id="{94A66D01-D8F9-449F-918E-8E0F01222D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9050"/>
            <a:ext cx="12192000" cy="3442348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14" name="标题 13">
            <a:extLst>
              <a:ext uri="{FF2B5EF4-FFF2-40B4-BE49-F238E27FC236}">
                <a16:creationId xmlns:a16="http://schemas.microsoft.com/office/drawing/2014/main" id="{43182647-270A-4077-B505-0FC4222D1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075" y="3047028"/>
            <a:ext cx="6489700" cy="7753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465DB092-56FD-4A68-9D16-CFF0FD3DE8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39" name="文本占位符 38">
            <a:extLst>
              <a:ext uri="{FF2B5EF4-FFF2-40B4-BE49-F238E27FC236}">
                <a16:creationId xmlns:a16="http://schemas.microsoft.com/office/drawing/2014/main" id="{39166EE3-A8B8-4A65-AEC2-261BB698A7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54075" y="4054685"/>
            <a:ext cx="6489700" cy="1534265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buNone/>
              <a:defRPr sz="2200">
                <a:solidFill>
                  <a:schemeClr val="accent2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97728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过渡页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建筑物, 圆屋顶, 地板&#10;&#10;描述已自动生成">
            <a:extLst>
              <a:ext uri="{FF2B5EF4-FFF2-40B4-BE49-F238E27FC236}">
                <a16:creationId xmlns:a16="http://schemas.microsoft.com/office/drawing/2014/main" id="{CA20EC42-E2DC-453A-A334-D1D7BD3BE5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42" name="矩形 41">
            <a:extLst>
              <a:ext uri="{FF2B5EF4-FFF2-40B4-BE49-F238E27FC236}">
                <a16:creationId xmlns:a16="http://schemas.microsoft.com/office/drawing/2014/main" id="{8BB665EA-8CD9-4D53-A4AF-D2B7101CE5DB}"/>
              </a:ext>
            </a:extLst>
          </p:cNvPr>
          <p:cNvSpPr/>
          <p:nvPr userDrawn="1"/>
        </p:nvSpPr>
        <p:spPr>
          <a:xfrm rot="10800000">
            <a:off x="5885901" y="-45000"/>
            <a:ext cx="90000" cy="694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图片占位符 33">
            <a:extLst>
              <a:ext uri="{FF2B5EF4-FFF2-40B4-BE49-F238E27FC236}">
                <a16:creationId xmlns:a16="http://schemas.microsoft.com/office/drawing/2014/main" id="{94A66D01-D8F9-449F-918E-8E0F01222D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9050"/>
            <a:ext cx="5842000" cy="68770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14" name="标题 13">
            <a:extLst>
              <a:ext uri="{FF2B5EF4-FFF2-40B4-BE49-F238E27FC236}">
                <a16:creationId xmlns:a16="http://schemas.microsoft.com/office/drawing/2014/main" id="{43182647-270A-4077-B505-0FC4222D1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4" y="3047028"/>
            <a:ext cx="5648325" cy="7753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9" name="文本占位符 38">
            <a:extLst>
              <a:ext uri="{FF2B5EF4-FFF2-40B4-BE49-F238E27FC236}">
                <a16:creationId xmlns:a16="http://schemas.microsoft.com/office/drawing/2014/main" id="{39166EE3-A8B8-4A65-AEC2-261BB698A7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8874" y="4054685"/>
            <a:ext cx="5648325" cy="1534265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buNone/>
              <a:defRPr sz="2200">
                <a:solidFill>
                  <a:schemeClr val="accent2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A251A89-E640-49C6-A3E7-63D9665175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l="49487" r="1345"/>
          <a:stretch/>
        </p:blipFill>
        <p:spPr>
          <a:xfrm>
            <a:off x="6238430" y="6041797"/>
            <a:ext cx="5920443" cy="41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75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建筑物, 圆屋顶, 地板&#10;&#10;描述已自动生成">
            <a:extLst>
              <a:ext uri="{FF2B5EF4-FFF2-40B4-BE49-F238E27FC236}">
                <a16:creationId xmlns:a16="http://schemas.microsoft.com/office/drawing/2014/main" id="{B46500FD-D914-4D54-A821-0896603096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1D5E491-4859-47A4-8F29-DAACA1914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4227868-C0F1-41FC-A8C9-A533B4E114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9" name="文本占位符 31">
            <a:extLst>
              <a:ext uri="{FF2B5EF4-FFF2-40B4-BE49-F238E27FC236}">
                <a16:creationId xmlns:a16="http://schemas.microsoft.com/office/drawing/2014/main" id="{56FC8349-67FC-4E3B-B988-7A27FDAE9D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9056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文本占位符 31">
            <a:extLst>
              <a:ext uri="{FF2B5EF4-FFF2-40B4-BE49-F238E27FC236}">
                <a16:creationId xmlns:a16="http://schemas.microsoft.com/office/drawing/2014/main" id="{85368C87-925C-44AC-B001-5C4EE6F006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8940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9" name="平行四边形 18">
            <a:extLst>
              <a:ext uri="{FF2B5EF4-FFF2-40B4-BE49-F238E27FC236}">
                <a16:creationId xmlns:a16="http://schemas.microsoft.com/office/drawing/2014/main" id="{9AE407FD-1006-4AC4-B10B-CB7686E66A86}"/>
              </a:ext>
            </a:extLst>
          </p:cNvPr>
          <p:cNvSpPr/>
          <p:nvPr userDrawn="1"/>
        </p:nvSpPr>
        <p:spPr>
          <a:xfrm>
            <a:off x="0" y="1"/>
            <a:ext cx="12191483" cy="685800"/>
          </a:xfrm>
          <a:prstGeom prst="parallelogram">
            <a:avLst>
              <a:gd name="adj" fmla="val 430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" name="图片 19" descr="图片包含 户外, 标牌, 黑色&#10;&#10;自动生成的说明">
            <a:extLst>
              <a:ext uri="{FF2B5EF4-FFF2-40B4-BE49-F238E27FC236}">
                <a16:creationId xmlns:a16="http://schemas.microsoft.com/office/drawing/2014/main" id="{D5338ABA-2308-412D-96F5-DE590FFF992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sp>
        <p:nvSpPr>
          <p:cNvPr id="21" name="文本占位符 31">
            <a:extLst>
              <a:ext uri="{FF2B5EF4-FFF2-40B4-BE49-F238E27FC236}">
                <a16:creationId xmlns:a16="http://schemas.microsoft.com/office/drawing/2014/main" id="{C2D49473-9331-4572-8AFC-3A905D765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75351" y="43657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平行四边形 10">
            <a:extLst>
              <a:ext uri="{FF2B5EF4-FFF2-40B4-BE49-F238E27FC236}">
                <a16:creationId xmlns:a16="http://schemas.microsoft.com/office/drawing/2014/main" id="{3E2A174E-0D40-4C44-A4CB-067A3AD3E27A}"/>
              </a:ext>
            </a:extLst>
          </p:cNvPr>
          <p:cNvSpPr/>
          <p:nvPr userDrawn="1"/>
        </p:nvSpPr>
        <p:spPr>
          <a:xfrm>
            <a:off x="11428834" y="119857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平行四边形 11">
            <a:extLst>
              <a:ext uri="{FF2B5EF4-FFF2-40B4-BE49-F238E27FC236}">
                <a16:creationId xmlns:a16="http://schemas.microsoft.com/office/drawing/2014/main" id="{B6623D7A-6A25-4FAF-BE38-10BE0650BF71}"/>
              </a:ext>
            </a:extLst>
          </p:cNvPr>
          <p:cNvSpPr/>
          <p:nvPr userDrawn="1"/>
        </p:nvSpPr>
        <p:spPr>
          <a:xfrm>
            <a:off x="11016782" y="322602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0658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(标题导航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图片包含 建筑物, 圆屋顶, 地板&#10;&#10;描述已自动生成">
            <a:extLst>
              <a:ext uri="{FF2B5EF4-FFF2-40B4-BE49-F238E27FC236}">
                <a16:creationId xmlns:a16="http://schemas.microsoft.com/office/drawing/2014/main" id="{FCB44420-1668-4CDF-B7B1-BF64940901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1D5E491-4859-47A4-8F29-DAACA1914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文本占位符 31">
            <a:extLst>
              <a:ext uri="{FF2B5EF4-FFF2-40B4-BE49-F238E27FC236}">
                <a16:creationId xmlns:a16="http://schemas.microsoft.com/office/drawing/2014/main" id="{56FC8349-67FC-4E3B-B988-7A27FDAE9D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9056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文本占位符 31">
            <a:extLst>
              <a:ext uri="{FF2B5EF4-FFF2-40B4-BE49-F238E27FC236}">
                <a16:creationId xmlns:a16="http://schemas.microsoft.com/office/drawing/2014/main" id="{85368C87-925C-44AC-B001-5C4EE6F006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8940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9" name="平行四边形 18">
            <a:extLst>
              <a:ext uri="{FF2B5EF4-FFF2-40B4-BE49-F238E27FC236}">
                <a16:creationId xmlns:a16="http://schemas.microsoft.com/office/drawing/2014/main" id="{9AE407FD-1006-4AC4-B10B-CB7686E66A86}"/>
              </a:ext>
            </a:extLst>
          </p:cNvPr>
          <p:cNvSpPr/>
          <p:nvPr userDrawn="1"/>
        </p:nvSpPr>
        <p:spPr>
          <a:xfrm>
            <a:off x="0" y="1"/>
            <a:ext cx="12191483" cy="685800"/>
          </a:xfrm>
          <a:prstGeom prst="parallelogram">
            <a:avLst>
              <a:gd name="adj" fmla="val 430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" name="图片 19" descr="图片包含 户外, 标牌, 黑色&#10;&#10;自动生成的说明">
            <a:extLst>
              <a:ext uri="{FF2B5EF4-FFF2-40B4-BE49-F238E27FC236}">
                <a16:creationId xmlns:a16="http://schemas.microsoft.com/office/drawing/2014/main" id="{D5338ABA-2308-412D-96F5-DE590FFF99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sp>
        <p:nvSpPr>
          <p:cNvPr id="11" name="平行四边形 10">
            <a:extLst>
              <a:ext uri="{FF2B5EF4-FFF2-40B4-BE49-F238E27FC236}">
                <a16:creationId xmlns:a16="http://schemas.microsoft.com/office/drawing/2014/main" id="{B0646154-6233-4139-B550-A28CDF04E3FA}"/>
              </a:ext>
            </a:extLst>
          </p:cNvPr>
          <p:cNvSpPr/>
          <p:nvPr userDrawn="1"/>
        </p:nvSpPr>
        <p:spPr>
          <a:xfrm>
            <a:off x="995330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</a:rPr>
              <a:t>标题一</a:t>
            </a:r>
          </a:p>
        </p:txBody>
      </p:sp>
      <p:sp>
        <p:nvSpPr>
          <p:cNvPr id="12" name="平行四边形 11">
            <a:extLst>
              <a:ext uri="{FF2B5EF4-FFF2-40B4-BE49-F238E27FC236}">
                <a16:creationId xmlns:a16="http://schemas.microsoft.com/office/drawing/2014/main" id="{DB662845-A8FE-4E13-82B8-ABEE9422A575}"/>
              </a:ext>
            </a:extLst>
          </p:cNvPr>
          <p:cNvSpPr/>
          <p:nvPr userDrawn="1"/>
        </p:nvSpPr>
        <p:spPr>
          <a:xfrm>
            <a:off x="2831521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标题二</a:t>
            </a:r>
          </a:p>
        </p:txBody>
      </p: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4330A7B-15B1-4D7C-8EFE-B8A0161426A0}"/>
              </a:ext>
            </a:extLst>
          </p:cNvPr>
          <p:cNvSpPr/>
          <p:nvPr userDrawn="1"/>
        </p:nvSpPr>
        <p:spPr>
          <a:xfrm>
            <a:off x="4645215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标题三</a:t>
            </a:r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FAB9E410-8F4C-4E41-B027-DFC233733AB7}"/>
              </a:ext>
            </a:extLst>
          </p:cNvPr>
          <p:cNvSpPr/>
          <p:nvPr userDrawn="1"/>
        </p:nvSpPr>
        <p:spPr>
          <a:xfrm>
            <a:off x="6481406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标题四</a:t>
            </a: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9F88429B-B890-4CEE-A503-4E91AAB2562D}"/>
              </a:ext>
            </a:extLst>
          </p:cNvPr>
          <p:cNvSpPr/>
          <p:nvPr userDrawn="1"/>
        </p:nvSpPr>
        <p:spPr>
          <a:xfrm>
            <a:off x="8295100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标题五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8AC3C199-AD82-4263-B8E8-8D1CD35372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21" name="平行四边形 20">
            <a:extLst>
              <a:ext uri="{FF2B5EF4-FFF2-40B4-BE49-F238E27FC236}">
                <a16:creationId xmlns:a16="http://schemas.microsoft.com/office/drawing/2014/main" id="{2051FE92-34E2-4DFE-BC0D-28D53B1BE4ED}"/>
              </a:ext>
            </a:extLst>
          </p:cNvPr>
          <p:cNvSpPr/>
          <p:nvPr userDrawn="1"/>
        </p:nvSpPr>
        <p:spPr>
          <a:xfrm>
            <a:off x="11428834" y="119857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平行四边形 21">
            <a:extLst>
              <a:ext uri="{FF2B5EF4-FFF2-40B4-BE49-F238E27FC236}">
                <a16:creationId xmlns:a16="http://schemas.microsoft.com/office/drawing/2014/main" id="{EE8F87D0-86D3-40A7-B41A-5B19E1D5D4CF}"/>
              </a:ext>
            </a:extLst>
          </p:cNvPr>
          <p:cNvSpPr/>
          <p:nvPr userDrawn="1"/>
        </p:nvSpPr>
        <p:spPr>
          <a:xfrm>
            <a:off x="11016782" y="322602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681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建筑物, 圆屋顶, 地板&#10;&#10;描述已自动生成">
            <a:extLst>
              <a:ext uri="{FF2B5EF4-FFF2-40B4-BE49-F238E27FC236}">
                <a16:creationId xmlns:a16="http://schemas.microsoft.com/office/drawing/2014/main" id="{AABAA2F6-CE8B-4D0C-9DA1-7AFD8C0E1F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18" name="平行四边形 17">
            <a:extLst>
              <a:ext uri="{FF2B5EF4-FFF2-40B4-BE49-F238E27FC236}">
                <a16:creationId xmlns:a16="http://schemas.microsoft.com/office/drawing/2014/main" id="{55B5EF86-CD68-45F5-B469-E0C751A7F1CE}"/>
              </a:ext>
            </a:extLst>
          </p:cNvPr>
          <p:cNvSpPr/>
          <p:nvPr userDrawn="1"/>
        </p:nvSpPr>
        <p:spPr>
          <a:xfrm>
            <a:off x="0" y="1"/>
            <a:ext cx="12191483" cy="685800"/>
          </a:xfrm>
          <a:prstGeom prst="parallelogram">
            <a:avLst>
              <a:gd name="adj" fmla="val 444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1D5E491-4859-47A4-8F29-DAACA1914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7" name="图片 6" descr="图片包含 户外, 标牌, 黑色&#10;&#10;自动生成的说明">
            <a:extLst>
              <a:ext uri="{FF2B5EF4-FFF2-40B4-BE49-F238E27FC236}">
                <a16:creationId xmlns:a16="http://schemas.microsoft.com/office/drawing/2014/main" id="{BBD19A13-D175-4468-834D-FE213A533A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sp>
        <p:nvSpPr>
          <p:cNvPr id="8" name="文本占位符 31">
            <a:extLst>
              <a:ext uri="{FF2B5EF4-FFF2-40B4-BE49-F238E27FC236}">
                <a16:creationId xmlns:a16="http://schemas.microsoft.com/office/drawing/2014/main" id="{0E3A7107-0A14-4195-8DEB-51F0B46D6B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351" y="43657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9" name="文本占位符 31">
            <a:extLst>
              <a:ext uri="{FF2B5EF4-FFF2-40B4-BE49-F238E27FC236}">
                <a16:creationId xmlns:a16="http://schemas.microsoft.com/office/drawing/2014/main" id="{56FC8349-67FC-4E3B-B988-7A27FDAE9D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9056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文本占位符 31">
            <a:extLst>
              <a:ext uri="{FF2B5EF4-FFF2-40B4-BE49-F238E27FC236}">
                <a16:creationId xmlns:a16="http://schemas.microsoft.com/office/drawing/2014/main" id="{85368C87-925C-44AC-B001-5C4EE6F006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8940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7" name="文本占位符 16">
            <a:extLst>
              <a:ext uri="{FF2B5EF4-FFF2-40B4-BE49-F238E27FC236}">
                <a16:creationId xmlns:a16="http://schemas.microsoft.com/office/drawing/2014/main" id="{2FF6FEE6-2A34-4756-8F6B-3232EC375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9056" y="766710"/>
            <a:ext cx="11568144" cy="4765791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30000"/>
              </a:lnSpc>
              <a:buFontTx/>
              <a:buBlip>
                <a:blip r:embed="rId4"/>
              </a:buBlip>
              <a:defRPr sz="2000">
                <a:solidFill>
                  <a:schemeClr val="accent2"/>
                </a:solidFill>
              </a:defRPr>
            </a:lvl1pPr>
            <a:lvl2pPr>
              <a:lnSpc>
                <a:spcPct val="130000"/>
              </a:lnSpc>
              <a:defRPr sz="2000">
                <a:solidFill>
                  <a:schemeClr val="accent2"/>
                </a:solidFill>
              </a:defRPr>
            </a:lvl2pPr>
            <a:lvl3pPr>
              <a:lnSpc>
                <a:spcPct val="130000"/>
              </a:lnSpc>
              <a:defRPr sz="1800">
                <a:solidFill>
                  <a:schemeClr val="accent2"/>
                </a:solidFill>
              </a:defRPr>
            </a:lvl3pPr>
            <a:lvl4pPr>
              <a:lnSpc>
                <a:spcPct val="130000"/>
              </a:lnSpc>
              <a:defRPr sz="1600">
                <a:solidFill>
                  <a:schemeClr val="accent2"/>
                </a:solidFill>
              </a:defRPr>
            </a:lvl4pPr>
            <a:lvl5pPr>
              <a:lnSpc>
                <a:spcPct val="130000"/>
              </a:lnSpc>
              <a:defRPr sz="1600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1" name="平行四边形 20">
            <a:extLst>
              <a:ext uri="{FF2B5EF4-FFF2-40B4-BE49-F238E27FC236}">
                <a16:creationId xmlns:a16="http://schemas.microsoft.com/office/drawing/2014/main" id="{93235BFC-8F08-4C25-988C-FCB706C52ACD}"/>
              </a:ext>
            </a:extLst>
          </p:cNvPr>
          <p:cNvSpPr/>
          <p:nvPr userDrawn="1"/>
        </p:nvSpPr>
        <p:spPr>
          <a:xfrm>
            <a:off x="11428834" y="119857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平行四边形 21">
            <a:extLst>
              <a:ext uri="{FF2B5EF4-FFF2-40B4-BE49-F238E27FC236}">
                <a16:creationId xmlns:a16="http://schemas.microsoft.com/office/drawing/2014/main" id="{A14A4014-5A08-40D8-A5CC-B2FF9962A739}"/>
              </a:ext>
            </a:extLst>
          </p:cNvPr>
          <p:cNvSpPr/>
          <p:nvPr userDrawn="1"/>
        </p:nvSpPr>
        <p:spPr>
          <a:xfrm>
            <a:off x="11016782" y="322602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2C3C1CA-869D-4F70-8C72-BC72214F5E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27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图片包含 建筑物&#10;&#10;自动生成的说明">
            <a:extLst>
              <a:ext uri="{FF2B5EF4-FFF2-40B4-BE49-F238E27FC236}">
                <a16:creationId xmlns:a16="http://schemas.microsoft.com/office/drawing/2014/main" id="{59C76395-F18A-42DC-A156-F93BFCD8E4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8C8E8E9-B6E9-4C9E-A8E5-EC39920274FE}"/>
              </a:ext>
            </a:extLst>
          </p:cNvPr>
          <p:cNvCxnSpPr/>
          <p:nvPr userDrawn="1"/>
        </p:nvCxnSpPr>
        <p:spPr>
          <a:xfrm>
            <a:off x="304800" y="3429000"/>
            <a:ext cx="21975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DA6D4021-94E1-4E9F-90EB-E54E5216CA6E}"/>
              </a:ext>
            </a:extLst>
          </p:cNvPr>
          <p:cNvCxnSpPr/>
          <p:nvPr userDrawn="1"/>
        </p:nvCxnSpPr>
        <p:spPr>
          <a:xfrm>
            <a:off x="9689690" y="3429000"/>
            <a:ext cx="21975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 descr="图片包含 户外, 标牌, 黑色&#10;&#10;自动生成的说明">
            <a:extLst>
              <a:ext uri="{FF2B5EF4-FFF2-40B4-BE49-F238E27FC236}">
                <a16:creationId xmlns:a16="http://schemas.microsoft.com/office/drawing/2014/main" id="{EC48E4B1-8892-4D66-885C-B3B81823AF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828" y="853340"/>
            <a:ext cx="1656344" cy="1656344"/>
          </a:xfrm>
          <a:prstGeom prst="rect">
            <a:avLst/>
          </a:prstGeom>
        </p:spPr>
      </p:pic>
      <p:sp>
        <p:nvSpPr>
          <p:cNvPr id="20" name="文本占位符 31">
            <a:extLst>
              <a:ext uri="{FF2B5EF4-FFF2-40B4-BE49-F238E27FC236}">
                <a16:creationId xmlns:a16="http://schemas.microsoft.com/office/drawing/2014/main" id="{4EB0A957-E3E4-47EE-9713-82509E17FD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55162" y="3129756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6000" b="1" spc="60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2079C22-C965-4A93-8C7F-F7C26F71D8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9831" b="36385"/>
          <a:stretch/>
        </p:blipFill>
        <p:spPr>
          <a:xfrm>
            <a:off x="3352562" y="6146610"/>
            <a:ext cx="5486876" cy="40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40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-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建筑物&#10;&#10;自动生成的说明">
            <a:extLst>
              <a:ext uri="{FF2B5EF4-FFF2-40B4-BE49-F238E27FC236}">
                <a16:creationId xmlns:a16="http://schemas.microsoft.com/office/drawing/2014/main" id="{D3C2EE1F-0BF9-49E9-859D-A8611895DE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8C8E8E9-B6E9-4C9E-A8E5-EC39920274FE}"/>
              </a:ext>
            </a:extLst>
          </p:cNvPr>
          <p:cNvCxnSpPr/>
          <p:nvPr userDrawn="1"/>
        </p:nvCxnSpPr>
        <p:spPr>
          <a:xfrm>
            <a:off x="7322504" y="1488254"/>
            <a:ext cx="21975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DA6D4021-94E1-4E9F-90EB-E54E5216CA6E}"/>
              </a:ext>
            </a:extLst>
          </p:cNvPr>
          <p:cNvCxnSpPr/>
          <p:nvPr userDrawn="1"/>
        </p:nvCxnSpPr>
        <p:spPr>
          <a:xfrm>
            <a:off x="7322504" y="4146847"/>
            <a:ext cx="21975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占位符 31">
            <a:extLst>
              <a:ext uri="{FF2B5EF4-FFF2-40B4-BE49-F238E27FC236}">
                <a16:creationId xmlns:a16="http://schemas.microsoft.com/office/drawing/2014/main" id="{4EB0A957-E3E4-47EE-9713-82509E17FD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33473" y="2496180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6000" b="1" spc="60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861CDE-5CCC-4EC9-AAE6-4DDC185E1B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001" y="1860735"/>
            <a:ext cx="2858911" cy="233227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97B15C4-0524-4A21-A6CE-F7DA7DA15B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9831" b="36385"/>
          <a:stretch/>
        </p:blipFill>
        <p:spPr>
          <a:xfrm>
            <a:off x="3352562" y="6146610"/>
            <a:ext cx="5486876" cy="40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808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-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离页连接符 1">
            <a:extLst>
              <a:ext uri="{FF2B5EF4-FFF2-40B4-BE49-F238E27FC236}">
                <a16:creationId xmlns:a16="http://schemas.microsoft.com/office/drawing/2014/main" id="{3D05038B-8A32-4BD0-A068-AFE03E6FF8D3}"/>
              </a:ext>
            </a:extLst>
          </p:cNvPr>
          <p:cNvSpPr/>
          <p:nvPr userDrawn="1"/>
        </p:nvSpPr>
        <p:spPr>
          <a:xfrm>
            <a:off x="3419386" y="0"/>
            <a:ext cx="5353229" cy="5219695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占位符 31">
            <a:extLst>
              <a:ext uri="{FF2B5EF4-FFF2-40B4-BE49-F238E27FC236}">
                <a16:creationId xmlns:a16="http://schemas.microsoft.com/office/drawing/2014/main" id="{4EB0A957-E3E4-47EE-9713-82509E17FD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52571" y="2609847"/>
            <a:ext cx="6286859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5400" b="1" spc="600">
                <a:solidFill>
                  <a:schemeClr val="accent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09B0529-EE67-44AA-BAF8-7E78156B3D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9831" b="36385"/>
          <a:stretch/>
        </p:blipFill>
        <p:spPr>
          <a:xfrm>
            <a:off x="3352562" y="6146610"/>
            <a:ext cx="5486876" cy="40659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FA12E6D-1EC4-4BB8-BCAB-668C213B8F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10" y="188997"/>
            <a:ext cx="3019180" cy="2116050"/>
          </a:xfrm>
          <a:prstGeom prst="rect">
            <a:avLst/>
          </a:prstGeom>
        </p:spPr>
      </p:pic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5B543617-7E5E-4360-A155-0CA2B7AF9E10}"/>
              </a:ext>
            </a:extLst>
          </p:cNvPr>
          <p:cNvSpPr/>
          <p:nvPr userDrawn="1"/>
        </p:nvSpPr>
        <p:spPr>
          <a:xfrm>
            <a:off x="3419386" y="4393629"/>
            <a:ext cx="5353229" cy="1461642"/>
          </a:xfrm>
          <a:custGeom>
            <a:avLst/>
            <a:gdLst>
              <a:gd name="connsiteX0" fmla="*/ 0 w 5353229"/>
              <a:gd name="connsiteY0" fmla="*/ 0 h 1461642"/>
              <a:gd name="connsiteX1" fmla="*/ 2676615 w 5353229"/>
              <a:gd name="connsiteY1" fmla="*/ 1043939 h 1461642"/>
              <a:gd name="connsiteX2" fmla="*/ 5353229 w 5353229"/>
              <a:gd name="connsiteY2" fmla="*/ 0 h 1461642"/>
              <a:gd name="connsiteX3" fmla="*/ 5353229 w 5353229"/>
              <a:gd name="connsiteY3" fmla="*/ 417703 h 1461642"/>
              <a:gd name="connsiteX4" fmla="*/ 2676615 w 5353229"/>
              <a:gd name="connsiteY4" fmla="*/ 1461642 h 1461642"/>
              <a:gd name="connsiteX5" fmla="*/ 0 w 5353229"/>
              <a:gd name="connsiteY5" fmla="*/ 417703 h 146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3229" h="1461642">
                <a:moveTo>
                  <a:pt x="0" y="0"/>
                </a:moveTo>
                <a:lnTo>
                  <a:pt x="2676615" y="1043939"/>
                </a:lnTo>
                <a:lnTo>
                  <a:pt x="5353229" y="0"/>
                </a:lnTo>
                <a:lnTo>
                  <a:pt x="5353229" y="417703"/>
                </a:lnTo>
                <a:lnTo>
                  <a:pt x="2676615" y="1461642"/>
                </a:lnTo>
                <a:lnTo>
                  <a:pt x="0" y="41770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 descr="图片包含 建筑物&#10;&#10;自动生成的说明">
            <a:extLst>
              <a:ext uri="{FF2B5EF4-FFF2-40B4-BE49-F238E27FC236}">
                <a16:creationId xmlns:a16="http://schemas.microsoft.com/office/drawing/2014/main" id="{D3C2EE1F-0BF9-49E9-859D-A8611895DEE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296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1D5E491-4859-47A4-8F29-DAACA1914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74908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（lowpoly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建筑物, 圆屋顶, 地板&#10;&#10;描述已自动生成">
            <a:extLst>
              <a:ext uri="{FF2B5EF4-FFF2-40B4-BE49-F238E27FC236}">
                <a16:creationId xmlns:a16="http://schemas.microsoft.com/office/drawing/2014/main" id="{0E7CEFF4-3933-40D2-928B-A28B021C14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1D5E491-4859-47A4-8F29-DAACA1914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762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A677578-EE5C-4EF4-B0AD-2C9F9C6AC6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27993"/>
          <a:stretch/>
        </p:blipFill>
        <p:spPr>
          <a:xfrm>
            <a:off x="1" y="-5557"/>
            <a:ext cx="12192000" cy="686355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216A5A6-7707-4E8A-942A-139653FAB1BC}"/>
              </a:ext>
            </a:extLst>
          </p:cNvPr>
          <p:cNvSpPr/>
          <p:nvPr userDrawn="1"/>
        </p:nvSpPr>
        <p:spPr>
          <a:xfrm>
            <a:off x="-3" y="2077796"/>
            <a:ext cx="12192000" cy="4780204"/>
          </a:xfrm>
          <a:prstGeom prst="rect">
            <a:avLst/>
          </a:prstGeom>
          <a:gradFill>
            <a:gsLst>
              <a:gs pos="0">
                <a:srgbClr val="010000">
                  <a:alpha val="0"/>
                </a:srgbClr>
              </a:gs>
              <a:gs pos="100000">
                <a:srgbClr val="010000">
                  <a:alpha val="8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740F69A-19BB-4AA3-A265-5AB4D0D430F4}"/>
              </a:ext>
            </a:extLst>
          </p:cNvPr>
          <p:cNvSpPr/>
          <p:nvPr userDrawn="1"/>
        </p:nvSpPr>
        <p:spPr>
          <a:xfrm rot="10800000">
            <a:off x="-1" y="-5557"/>
            <a:ext cx="12191999" cy="3217764"/>
          </a:xfrm>
          <a:prstGeom prst="rect">
            <a:avLst/>
          </a:prstGeom>
          <a:gradFill>
            <a:gsLst>
              <a:gs pos="0">
                <a:srgbClr val="010000">
                  <a:alpha val="0"/>
                </a:srgbClr>
              </a:gs>
              <a:gs pos="100000">
                <a:srgbClr val="01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BDA7112-A044-49CE-B9CA-A72126AA67B4}"/>
              </a:ext>
            </a:extLst>
          </p:cNvPr>
          <p:cNvSpPr/>
          <p:nvPr userDrawn="1"/>
        </p:nvSpPr>
        <p:spPr>
          <a:xfrm>
            <a:off x="-1" y="0"/>
            <a:ext cx="12192001" cy="6811864"/>
          </a:xfrm>
          <a:prstGeom prst="rect">
            <a:avLst/>
          </a:prstGeom>
          <a:solidFill>
            <a:srgbClr val="080304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444A070-E8CF-4E44-B7E5-DA7C47A7E6A7}"/>
              </a:ext>
            </a:extLst>
          </p:cNvPr>
          <p:cNvSpPr txBox="1"/>
          <p:nvPr userDrawn="1"/>
        </p:nvSpPr>
        <p:spPr>
          <a:xfrm>
            <a:off x="4760680" y="564634"/>
            <a:ext cx="267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dist">
              <a:defRPr sz="16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本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PPT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模板正参与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5858290-D261-4C60-BB99-630C19F3840C}"/>
              </a:ext>
            </a:extLst>
          </p:cNvPr>
          <p:cNvSpPr/>
          <p:nvPr userDrawn="1"/>
        </p:nvSpPr>
        <p:spPr>
          <a:xfrm>
            <a:off x="3602350" y="2482543"/>
            <a:ext cx="4987300" cy="400109"/>
          </a:xfrm>
          <a:prstGeom prst="rect">
            <a:avLst/>
          </a:prstGeom>
          <a:gradFill flip="none" rotWithShape="1">
            <a:gsLst>
              <a:gs pos="100000">
                <a:srgbClr val="CB9B53">
                  <a:alpha val="0"/>
                </a:srgbClr>
              </a:gs>
              <a:gs pos="0">
                <a:srgbClr val="CB9B53">
                  <a:alpha val="7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E5177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7DC30B4-F006-4610-BE34-27B2068262E4}"/>
              </a:ext>
            </a:extLst>
          </p:cNvPr>
          <p:cNvSpPr txBox="1"/>
          <p:nvPr userDrawn="1"/>
        </p:nvSpPr>
        <p:spPr>
          <a:xfrm>
            <a:off x="4049486" y="2517885"/>
            <a:ext cx="4093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 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第一届高校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模板设计大赛 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DC88D0E-6AEB-4B0D-AE77-4A1F31C8C366}"/>
              </a:ext>
            </a:extLst>
          </p:cNvPr>
          <p:cNvSpPr txBox="1"/>
          <p:nvPr userDrawn="1"/>
        </p:nvSpPr>
        <p:spPr>
          <a:xfrm>
            <a:off x="6133678" y="4824918"/>
            <a:ext cx="2545865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dist"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微信扫码</a:t>
            </a:r>
            <a:endParaRPr kumimoji="0" lang="en-US" altLang="zh-CN" sz="1800" b="0" i="0" u="none" strike="noStrike" kern="1200" cap="none" spc="1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来聆听模板作者</a:t>
            </a:r>
            <a:endParaRPr kumimoji="0" lang="en-US" altLang="zh-CN" sz="1800" b="0" i="0" u="none" strike="noStrike" kern="1200" cap="none" spc="1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设计灵感、制作思路</a:t>
            </a:r>
            <a:endParaRPr kumimoji="0" lang="en-US" sz="1800" b="0" i="0" u="none" strike="noStrike" kern="1200" cap="none" spc="1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791EC9B-5DBA-40F6-9696-4F391A93BC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15419" y="3771974"/>
            <a:ext cx="13817069" cy="399642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337B091-14D1-40FD-B8AD-B9A96874112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83657" y="716939"/>
            <a:ext cx="8824686" cy="184470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260EA93C-471D-411C-A976-09210F7DFE72}"/>
              </a:ext>
            </a:extLst>
          </p:cNvPr>
          <p:cNvSpPr txBox="1"/>
          <p:nvPr userDrawn="1"/>
        </p:nvSpPr>
        <p:spPr>
          <a:xfrm>
            <a:off x="3742050" y="2971888"/>
            <a:ext cx="1983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活动主办：秋叶</a:t>
            </a: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PPT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36416E4-5D2E-4F0B-8673-534B0C96E10E}"/>
              </a:ext>
            </a:extLst>
          </p:cNvPr>
          <p:cNvSpPr txBox="1"/>
          <p:nvPr userDrawn="1"/>
        </p:nvSpPr>
        <p:spPr>
          <a:xfrm>
            <a:off x="6079638" y="2971888"/>
            <a:ext cx="24929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技术支持：微软听听文档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0FAAB6E-BB88-4DC1-B3F2-030FD2561703}"/>
              </a:ext>
            </a:extLst>
          </p:cNvPr>
          <p:cNvSpPr/>
          <p:nvPr userDrawn="1"/>
        </p:nvSpPr>
        <p:spPr>
          <a:xfrm>
            <a:off x="3600610" y="3494767"/>
            <a:ext cx="2318400" cy="2318400"/>
          </a:xfrm>
          <a:prstGeom prst="rect">
            <a:avLst/>
          </a:prstGeom>
          <a:solidFill>
            <a:schemeClr val="bg1"/>
          </a:solidFill>
          <a:ln w="57150">
            <a:solidFill>
              <a:srgbClr val="CB9B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968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标注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2025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使用说明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本</a:t>
            </a: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PPT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模板为作者原创，著作权归作者所有。</a:t>
            </a: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您仅可以个人非商业用途使用本</a:t>
            </a: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PPT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模板，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charset="0"/>
                <a:cs typeface="+mn-cs"/>
              </a:rPr>
              <a:t>未经权利人书面明确授权，不可将信息内容的全部或部分用于出售，或以出租、出借、转让、分销、发布等其他任何方式供他人使用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，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charset="0"/>
                <a:cs typeface="+mn-cs"/>
              </a:rPr>
              <a:t>否则将承担法律责任。</a:t>
            </a: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OfficePLUS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尊重知识产权并注重保护用户享有的各项权利。</a:t>
            </a: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OfficePLUS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拥有对本</a:t>
            </a: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PPT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模板进行展示、报道、宣传及用于市场活动的权利，若在比赛或商业应用过程中发生版权纠纷，其法律责任由作者本人承担。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微软雅黑" charset="0"/>
                <a:cs typeface="Segoe UI Light"/>
              </a:rPr>
              <a:t>OfficePLUS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微软雅黑" charset="0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1843012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26411B-55E1-4CE5-B9CA-4734B17AE0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49970" y="6515101"/>
            <a:ext cx="1037230" cy="342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644C6-89F0-466C-949F-E70AD72679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58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55" r:id="rId4"/>
    <p:sldLayoutId id="2147483657" r:id="rId5"/>
    <p:sldLayoutId id="2147483653" r:id="rId6"/>
    <p:sldLayoutId id="2147483658" r:id="rId7"/>
    <p:sldLayoutId id="2147483650" r:id="rId8"/>
    <p:sldLayoutId id="2147483659" r:id="rId9"/>
    <p:sldLayoutId id="2147483651" r:id="rId10"/>
    <p:sldLayoutId id="2147483654" r:id="rId11"/>
    <p:sldLayoutId id="2147483660" r:id="rId12"/>
    <p:sldLayoutId id="2147483663" r:id="rId13"/>
    <p:sldLayoutId id="2147483652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 userDrawn="1">
          <p15:clr>
            <a:srgbClr val="F26B43"/>
          </p15:clr>
        </p15:guide>
        <p15:guide id="2" pos="7488" userDrawn="1">
          <p15:clr>
            <a:srgbClr val="F26B43"/>
          </p15:clr>
        </p15:guide>
        <p15:guide id="3" orient="horz" pos="432" userDrawn="1">
          <p15:clr>
            <a:srgbClr val="F26B43"/>
          </p15:clr>
        </p15:guide>
        <p15:guide id="4" orient="horz" pos="472" userDrawn="1">
          <p15:clr>
            <a:srgbClr val="F26B43"/>
          </p15:clr>
        </p15:guide>
        <p15:guide id="5" orient="horz" pos="4104" userDrawn="1">
          <p15:clr>
            <a:srgbClr val="F26B43"/>
          </p15:clr>
        </p15:guide>
        <p15:guide id="6" orient="horz" pos="405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8486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64">
          <p15:clr>
            <a:srgbClr val="F26B43"/>
          </p15:clr>
        </p15:guide>
        <p15:guide id="2" pos="3840">
          <p15:clr>
            <a:srgbClr val="F26B43"/>
          </p15:clr>
        </p15:guide>
        <p15:guide id="3" pos="192">
          <p15:clr>
            <a:srgbClr val="F26B43"/>
          </p15:clr>
        </p15:guide>
        <p15:guide id="4" pos="7488">
          <p15:clr>
            <a:srgbClr val="F26B43"/>
          </p15:clr>
        </p15:guide>
        <p15:guide id="5" orient="horz" pos="432">
          <p15:clr>
            <a:srgbClr val="F26B43"/>
          </p15:clr>
        </p15:guide>
        <p15:guide id="6" orient="horz" pos="472">
          <p15:clr>
            <a:srgbClr val="F26B43"/>
          </p15:clr>
        </p15:guide>
        <p15:guide id="7" orient="horz" pos="4104">
          <p15:clr>
            <a:srgbClr val="F26B43"/>
          </p15:clr>
        </p15:guide>
        <p15:guide id="8" orient="horz" pos="40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2BE71855-1849-4FC4-A9D5-7DDD1C68C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318" y="2016174"/>
            <a:ext cx="9379365" cy="1060855"/>
          </a:xfrm>
        </p:spPr>
        <p:txBody>
          <a:bodyPr/>
          <a:lstStyle/>
          <a:p>
            <a:r>
              <a:rPr lang="en-US" altLang="zh-CN" dirty="0"/>
              <a:t>Demo for X-Stream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903F1C-568E-4080-8C79-B487B35A71F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fld id="{045CE301-1C36-4793-AA14-14B8D1577BED}" type="datetime2">
              <a:rPr lang="zh-CN" altLang="en-US" smtClean="0"/>
              <a:pPr/>
              <a:t>2021年5月17日</a:t>
            </a:fld>
            <a:endParaRPr lang="zh-CN" altLang="en-US" dirty="0"/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id="{F57F84D3-725F-446C-9BB7-DC74C09720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08705" y="4453701"/>
            <a:ext cx="6374590" cy="598488"/>
          </a:xfrm>
        </p:spPr>
        <p:txBody>
          <a:bodyPr/>
          <a:lstStyle/>
          <a:p>
            <a:r>
              <a:rPr lang="zh-CN" altLang="en-US" dirty="0"/>
              <a:t>茅悦田 原帅 崔楠 谢正平 李晗东</a:t>
            </a:r>
          </a:p>
        </p:txBody>
      </p:sp>
    </p:spTree>
    <p:extLst>
      <p:ext uri="{BB962C8B-B14F-4D97-AF65-F5344CB8AC3E}">
        <p14:creationId xmlns:p14="http://schemas.microsoft.com/office/powerpoint/2010/main" val="4246320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8">
            <a:extLst>
              <a:ext uri="{FF2B5EF4-FFF2-40B4-BE49-F238E27FC236}">
                <a16:creationId xmlns:a16="http://schemas.microsoft.com/office/drawing/2014/main" id="{8F74F224-48EC-462B-BF6E-875C52DAA32F}"/>
              </a:ext>
            </a:extLst>
          </p:cNvPr>
          <p:cNvSpPr/>
          <p:nvPr/>
        </p:nvSpPr>
        <p:spPr>
          <a:xfrm>
            <a:off x="1075351" y="1592263"/>
            <a:ext cx="10071620" cy="3981223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just"/>
            <a:endParaRPr lang="zh-CN" altLang="en-US" dirty="0"/>
          </a:p>
        </p:txBody>
      </p:sp>
      <p:sp>
        <p:nvSpPr>
          <p:cNvPr id="11" name="平行四边形 10">
            <a:extLst>
              <a:ext uri="{FF2B5EF4-FFF2-40B4-BE49-F238E27FC236}">
                <a16:creationId xmlns:a16="http://schemas.microsoft.com/office/drawing/2014/main" id="{46DCB084-08AF-4AB1-B64F-F8BDCCAD3953}"/>
              </a:ext>
            </a:extLst>
          </p:cNvPr>
          <p:cNvSpPr/>
          <p:nvPr/>
        </p:nvSpPr>
        <p:spPr>
          <a:xfrm>
            <a:off x="1251578" y="1702990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126B569-29BD-45FA-B041-68D15E4ECCCD}"/>
              </a:ext>
            </a:extLst>
          </p:cNvPr>
          <p:cNvSpPr txBox="1"/>
          <p:nvPr/>
        </p:nvSpPr>
        <p:spPr>
          <a:xfrm>
            <a:off x="1725143" y="2235200"/>
            <a:ext cx="8694263" cy="17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Benchmark X-Stream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Comparison between X-Stream and </a:t>
            </a:r>
            <a:r>
              <a:rPr lang="en-US" altLang="zh-CN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Graphchi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Result analysis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right-quote-sign_36811">
            <a:extLst>
              <a:ext uri="{FF2B5EF4-FFF2-40B4-BE49-F238E27FC236}">
                <a16:creationId xmlns:a16="http://schemas.microsoft.com/office/drawing/2014/main" id="{BC2F6098-83BC-46CC-A0E4-6184CC43EC59}"/>
              </a:ext>
            </a:extLst>
          </p:cNvPr>
          <p:cNvSpPr>
            <a:spLocks noChangeAspect="1"/>
          </p:cNvSpPr>
          <p:nvPr/>
        </p:nvSpPr>
        <p:spPr bwMode="auto">
          <a:xfrm>
            <a:off x="10833793" y="5336828"/>
            <a:ext cx="507655" cy="492365"/>
          </a:xfrm>
          <a:custGeom>
            <a:avLst/>
            <a:gdLst>
              <a:gd name="T0" fmla="*/ 314 w 314"/>
              <a:gd name="T1" fmla="*/ 0 h 305"/>
              <a:gd name="T2" fmla="*/ 314 w 314"/>
              <a:gd name="T3" fmla="*/ 158 h 305"/>
              <a:gd name="T4" fmla="*/ 206 w 314"/>
              <a:gd name="T5" fmla="*/ 305 h 305"/>
              <a:gd name="T6" fmla="*/ 170 w 314"/>
              <a:gd name="T7" fmla="*/ 304 h 305"/>
              <a:gd name="T8" fmla="*/ 170 w 314"/>
              <a:gd name="T9" fmla="*/ 243 h 305"/>
              <a:gd name="T10" fmla="*/ 244 w 314"/>
              <a:gd name="T11" fmla="*/ 174 h 305"/>
              <a:gd name="T12" fmla="*/ 243 w 314"/>
              <a:gd name="T13" fmla="*/ 146 h 305"/>
              <a:gd name="T14" fmla="*/ 192 w 314"/>
              <a:gd name="T15" fmla="*/ 146 h 305"/>
              <a:gd name="T16" fmla="*/ 192 w 314"/>
              <a:gd name="T17" fmla="*/ 0 h 305"/>
              <a:gd name="T18" fmla="*/ 314 w 314"/>
              <a:gd name="T19" fmla="*/ 0 h 305"/>
              <a:gd name="T20" fmla="*/ 314 w 314"/>
              <a:gd name="T21" fmla="*/ 0 h 305"/>
              <a:gd name="T22" fmla="*/ 16 w 314"/>
              <a:gd name="T23" fmla="*/ 146 h 305"/>
              <a:gd name="T24" fmla="*/ 67 w 314"/>
              <a:gd name="T25" fmla="*/ 146 h 305"/>
              <a:gd name="T26" fmla="*/ 68 w 314"/>
              <a:gd name="T27" fmla="*/ 174 h 305"/>
              <a:gd name="T28" fmla="*/ 0 w 314"/>
              <a:gd name="T29" fmla="*/ 243 h 305"/>
              <a:gd name="T30" fmla="*/ 0 w 314"/>
              <a:gd name="T31" fmla="*/ 304 h 305"/>
              <a:gd name="T32" fmla="*/ 30 w 314"/>
              <a:gd name="T33" fmla="*/ 305 h 305"/>
              <a:gd name="T34" fmla="*/ 138 w 314"/>
              <a:gd name="T35" fmla="*/ 158 h 305"/>
              <a:gd name="T36" fmla="*/ 138 w 314"/>
              <a:gd name="T37" fmla="*/ 0 h 305"/>
              <a:gd name="T38" fmla="*/ 16 w 314"/>
              <a:gd name="T39" fmla="*/ 0 h 305"/>
              <a:gd name="T40" fmla="*/ 16 w 314"/>
              <a:gd name="T41" fmla="*/ 146 h 305"/>
              <a:gd name="T42" fmla="*/ 16 w 314"/>
              <a:gd name="T43" fmla="*/ 146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14" h="305">
                <a:moveTo>
                  <a:pt x="314" y="0"/>
                </a:moveTo>
                <a:lnTo>
                  <a:pt x="314" y="158"/>
                </a:lnTo>
                <a:cubicBezTo>
                  <a:pt x="314" y="256"/>
                  <a:pt x="278" y="305"/>
                  <a:pt x="206" y="305"/>
                </a:cubicBezTo>
                <a:cubicBezTo>
                  <a:pt x="198" y="305"/>
                  <a:pt x="186" y="305"/>
                  <a:pt x="170" y="304"/>
                </a:cubicBezTo>
                <a:lnTo>
                  <a:pt x="170" y="243"/>
                </a:lnTo>
                <a:cubicBezTo>
                  <a:pt x="219" y="243"/>
                  <a:pt x="244" y="220"/>
                  <a:pt x="244" y="174"/>
                </a:cubicBezTo>
                <a:lnTo>
                  <a:pt x="243" y="146"/>
                </a:lnTo>
                <a:lnTo>
                  <a:pt x="192" y="146"/>
                </a:lnTo>
                <a:lnTo>
                  <a:pt x="192" y="0"/>
                </a:lnTo>
                <a:lnTo>
                  <a:pt x="314" y="0"/>
                </a:lnTo>
                <a:lnTo>
                  <a:pt x="314" y="0"/>
                </a:lnTo>
                <a:close/>
                <a:moveTo>
                  <a:pt x="16" y="146"/>
                </a:moveTo>
                <a:lnTo>
                  <a:pt x="67" y="146"/>
                </a:lnTo>
                <a:lnTo>
                  <a:pt x="68" y="174"/>
                </a:lnTo>
                <a:cubicBezTo>
                  <a:pt x="68" y="217"/>
                  <a:pt x="45" y="240"/>
                  <a:pt x="0" y="243"/>
                </a:cubicBezTo>
                <a:lnTo>
                  <a:pt x="0" y="304"/>
                </a:lnTo>
                <a:cubicBezTo>
                  <a:pt x="14" y="305"/>
                  <a:pt x="24" y="305"/>
                  <a:pt x="30" y="305"/>
                </a:cubicBezTo>
                <a:cubicBezTo>
                  <a:pt x="102" y="305"/>
                  <a:pt x="138" y="256"/>
                  <a:pt x="138" y="158"/>
                </a:cubicBezTo>
                <a:lnTo>
                  <a:pt x="138" y="0"/>
                </a:lnTo>
                <a:lnTo>
                  <a:pt x="16" y="0"/>
                </a:lnTo>
                <a:lnTo>
                  <a:pt x="16" y="146"/>
                </a:lnTo>
                <a:lnTo>
                  <a:pt x="16" y="1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1D1551-8505-4125-8746-34588F9B65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165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EA36A63-6407-45DB-8AF3-FC0B12FAC7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Algorithms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E85703B-7159-46D2-A15B-F79EC8FAB27D}"/>
              </a:ext>
            </a:extLst>
          </p:cNvPr>
          <p:cNvSpPr txBox="1"/>
          <p:nvPr/>
        </p:nvSpPr>
        <p:spPr>
          <a:xfrm>
            <a:off x="772160" y="1016000"/>
            <a:ext cx="9011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800" b="1" dirty="0"/>
              <a:t>PageRank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800" b="1" dirty="0"/>
              <a:t>BFS</a:t>
            </a:r>
            <a:endParaRPr lang="zh-CN" altLang="en-US" sz="2800" b="1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A447E0BB-9999-4854-8FE0-BE81994905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29539" r="29740"/>
          <a:stretch/>
        </p:blipFill>
        <p:spPr>
          <a:xfrm>
            <a:off x="934719" y="2231121"/>
            <a:ext cx="4214917" cy="327120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883BC64-CA37-4BD3-B2EE-2618B313DC5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889" t="7263" r="1722" b="4683"/>
          <a:stretch/>
        </p:blipFill>
        <p:spPr>
          <a:xfrm>
            <a:off x="6184053" y="2108934"/>
            <a:ext cx="4815840" cy="339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255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EA36A63-6407-45DB-8AF3-FC0B12FAC7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Algorithms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E85703B-7159-46D2-A15B-F79EC8FAB27D}"/>
              </a:ext>
            </a:extLst>
          </p:cNvPr>
          <p:cNvSpPr txBox="1"/>
          <p:nvPr/>
        </p:nvSpPr>
        <p:spPr>
          <a:xfrm>
            <a:off x="772160" y="1016000"/>
            <a:ext cx="9011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 b="1" dirty="0"/>
              <a:t>PageRank</a:t>
            </a:r>
            <a:endParaRPr lang="en-US" altLang="zh-CN" sz="2800" b="1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372AA09-C33B-4A2A-86A8-8C7D8CCE7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673" y="2014220"/>
            <a:ext cx="5438775" cy="2667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7FD908F-5506-48EC-8CF9-222C0BD838F8}"/>
              </a:ext>
            </a:extLst>
          </p:cNvPr>
          <p:cNvSpPr txBox="1"/>
          <p:nvPr/>
        </p:nvSpPr>
        <p:spPr>
          <a:xfrm>
            <a:off x="1648460" y="510542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Scatter phase</a:t>
            </a:r>
            <a:endParaRPr lang="zh-CN" altLang="en-US" sz="2400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57F4403-3C4B-46EE-88A3-13926104B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999" y="1972565"/>
            <a:ext cx="6049327" cy="2708655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0C2E5B32-746C-4EA7-B1CA-827FA4B293C5}"/>
              </a:ext>
            </a:extLst>
          </p:cNvPr>
          <p:cNvSpPr txBox="1"/>
          <p:nvPr/>
        </p:nvSpPr>
        <p:spPr>
          <a:xfrm>
            <a:off x="7495062" y="5105419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Gather phase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368461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EA36A63-6407-45DB-8AF3-FC0B12FAC7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Algorithms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E85703B-7159-46D2-A15B-F79EC8FAB27D}"/>
              </a:ext>
            </a:extLst>
          </p:cNvPr>
          <p:cNvSpPr txBox="1"/>
          <p:nvPr/>
        </p:nvSpPr>
        <p:spPr>
          <a:xfrm>
            <a:off x="772160" y="1016000"/>
            <a:ext cx="9011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 b="1" dirty="0"/>
              <a:t>BFS</a:t>
            </a:r>
            <a:endParaRPr lang="en-US" altLang="zh-CN" sz="28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7FD908F-5506-48EC-8CF9-222C0BD838F8}"/>
              </a:ext>
            </a:extLst>
          </p:cNvPr>
          <p:cNvSpPr txBox="1"/>
          <p:nvPr/>
        </p:nvSpPr>
        <p:spPr>
          <a:xfrm>
            <a:off x="345440" y="2267643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Scatter phase</a:t>
            </a:r>
            <a:endParaRPr lang="zh-CN" altLang="en-US" sz="24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C2E5B32-746C-4EA7-B1CA-827FA4B293C5}"/>
              </a:ext>
            </a:extLst>
          </p:cNvPr>
          <p:cNvSpPr txBox="1"/>
          <p:nvPr/>
        </p:nvSpPr>
        <p:spPr>
          <a:xfrm>
            <a:off x="345440" y="44704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Gather phase</a:t>
            </a:r>
            <a:endParaRPr lang="zh-CN" altLang="en-US" sz="24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E2D4F9E-E7E3-4988-BAD3-CC1805754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639" y="1913074"/>
            <a:ext cx="8504171" cy="179532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83A28A6-9C90-4224-A3B2-6483128F2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8640" y="4375150"/>
            <a:ext cx="6523326" cy="156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89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EA36A63-6407-45DB-8AF3-FC0B12FAC7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Dataset</a:t>
            </a:r>
            <a:endParaRPr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C0AF0C50-AE1C-4205-BF86-296DA0E6AD3D}"/>
              </a:ext>
            </a:extLst>
          </p:cNvPr>
          <p:cNvSpPr txBox="1">
            <a:spLocks/>
          </p:cNvSpPr>
          <p:nvPr/>
        </p:nvSpPr>
        <p:spPr>
          <a:xfrm>
            <a:off x="762324" y="1164576"/>
            <a:ext cx="10340770" cy="49577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Amazon0601: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Amazon product co-purchasing network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Directed graph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403394 nodes, 3387388 edges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78M after formatting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Twitter_rv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Twitter user and followers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Directed graph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61578414 nodes, 1468365182 edges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17GB after formatting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Input format of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X_Stream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   binary file, 4-byte source, 4-byte destination, 4-byte random weight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45A9729-4477-41F5-A8CC-62A0E1CA4AFE}"/>
              </a:ext>
            </a:extLst>
          </p:cNvPr>
          <p:cNvSpPr txBox="1"/>
          <p:nvPr/>
        </p:nvSpPr>
        <p:spPr>
          <a:xfrm>
            <a:off x="7559040" y="3753454"/>
            <a:ext cx="2406763" cy="5232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C00000"/>
                </a:solidFill>
              </a:rPr>
              <a:t>Out-of-core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D868561-2D7F-42D5-990E-67041383E31B}"/>
              </a:ext>
            </a:extLst>
          </p:cNvPr>
          <p:cNvSpPr txBox="1"/>
          <p:nvPr/>
        </p:nvSpPr>
        <p:spPr>
          <a:xfrm>
            <a:off x="7559040" y="1907756"/>
            <a:ext cx="2406762" cy="5232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C00000"/>
                </a:solidFill>
              </a:rPr>
              <a:t>In-memory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891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EA36A63-6407-45DB-8AF3-FC0B12FAC7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Environment</a:t>
            </a:r>
            <a:endParaRPr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C0AF0C50-AE1C-4205-BF86-296DA0E6AD3D}"/>
              </a:ext>
            </a:extLst>
          </p:cNvPr>
          <p:cNvSpPr txBox="1">
            <a:spLocks/>
          </p:cNvSpPr>
          <p:nvPr/>
        </p:nvSpPr>
        <p:spPr>
          <a:xfrm>
            <a:off x="762324" y="1164576"/>
            <a:ext cx="10340770" cy="4957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7" name="表格 4">
            <a:extLst>
              <a:ext uri="{FF2B5EF4-FFF2-40B4-BE49-F238E27FC236}">
                <a16:creationId xmlns:a16="http://schemas.microsoft.com/office/drawing/2014/main" id="{3AF3D731-A93C-4B57-B60F-E87F7C1F9C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2055755"/>
              </p:ext>
            </p:extLst>
          </p:nvPr>
        </p:nvGraphicFramePr>
        <p:xfrm>
          <a:off x="2071868" y="1467245"/>
          <a:ext cx="7963383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6458">
                  <a:extLst>
                    <a:ext uri="{9D8B030D-6E8A-4147-A177-3AD203B41FA5}">
                      <a16:colId xmlns:a16="http://schemas.microsoft.com/office/drawing/2014/main" val="2026628551"/>
                    </a:ext>
                  </a:extLst>
                </a:gridCol>
                <a:gridCol w="6206925">
                  <a:extLst>
                    <a:ext uri="{9D8B030D-6E8A-4147-A177-3AD203B41FA5}">
                      <a16:colId xmlns:a16="http://schemas.microsoft.com/office/drawing/2014/main" val="1164863212"/>
                    </a:ext>
                  </a:extLst>
                </a:gridCol>
              </a:tblGrid>
              <a:tr h="454275">
                <a:tc>
                  <a:txBody>
                    <a:bodyPr/>
                    <a:lstStyle/>
                    <a:p>
                      <a:pPr algn="ctr"/>
                      <a:endParaRPr lang="zh-CN" alt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091808"/>
                  </a:ext>
                </a:extLst>
              </a:tr>
              <a:tr h="4542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/>
                        <a:t>CPU</a:t>
                      </a:r>
                      <a:endParaRPr lang="zh-CN" alt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altLang="zh-CN" sz="2400" b="0" dirty="0"/>
                        <a:t>Intel(R) Xeon(R) Gold 6230 CPU @ 2.10GHz</a:t>
                      </a:r>
                      <a:endParaRPr lang="zh-CN" alt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25471"/>
                  </a:ext>
                </a:extLst>
              </a:tr>
              <a:tr h="4542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/>
                        <a:t>Memory</a:t>
                      </a:r>
                      <a:endParaRPr lang="zh-CN" alt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/>
                        <a:t>DIMM DDR4 32GB*2, 2666MHz</a:t>
                      </a:r>
                      <a:endParaRPr lang="zh-CN" alt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044967"/>
                  </a:ext>
                </a:extLst>
              </a:tr>
              <a:tr h="4542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/>
                        <a:t>HDD</a:t>
                      </a:r>
                      <a:endParaRPr lang="zh-CN" alt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/>
                        <a:t>SEAGATE 1TB, 7200 rpm</a:t>
                      </a:r>
                      <a:endParaRPr lang="zh-CN" alt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148561"/>
                  </a:ext>
                </a:extLst>
              </a:tr>
              <a:tr h="4542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/>
                        <a:t>SSD</a:t>
                      </a:r>
                      <a:endParaRPr lang="zh-CN" alt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/>
                        <a:t>Intel 900P Optane SSD </a:t>
                      </a:r>
                      <a:endParaRPr lang="zh-CN" alt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744742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41CF346B-429B-4451-B3B1-C11461CF487E}"/>
              </a:ext>
            </a:extLst>
          </p:cNvPr>
          <p:cNvSpPr txBox="1"/>
          <p:nvPr/>
        </p:nvSpPr>
        <p:spPr>
          <a:xfrm>
            <a:off x="1431235" y="4421674"/>
            <a:ext cx="10188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SSD:</a:t>
            </a:r>
            <a:r>
              <a:rPr lang="zh-CN" altLang="en-US" sz="2400" dirty="0"/>
              <a:t> </a:t>
            </a:r>
            <a:r>
              <a:rPr lang="en-US" altLang="zh-CN" sz="2400" dirty="0"/>
              <a:t>2500MB/s for sequential read and 2000MB/s for sequential write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HDD: 245MB/s for sequential read and 179MB/s for sequential write</a:t>
            </a:r>
          </a:p>
        </p:txBody>
      </p:sp>
    </p:spTree>
    <p:extLst>
      <p:ext uri="{BB962C8B-B14F-4D97-AF65-F5344CB8AC3E}">
        <p14:creationId xmlns:p14="http://schemas.microsoft.com/office/powerpoint/2010/main" val="2099248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EA36A63-6407-45DB-8AF3-FC0B12FAC7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Experiment Result</a:t>
            </a:r>
            <a:endParaRPr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C0AF0C50-AE1C-4205-BF86-296DA0E6AD3D}"/>
              </a:ext>
            </a:extLst>
          </p:cNvPr>
          <p:cNvSpPr txBox="1">
            <a:spLocks/>
          </p:cNvSpPr>
          <p:nvPr/>
        </p:nvSpPr>
        <p:spPr>
          <a:xfrm>
            <a:off x="762324" y="1164576"/>
            <a:ext cx="10340770" cy="4957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753E249-24C0-462F-8B79-F4CAD7C54AF7}"/>
              </a:ext>
            </a:extLst>
          </p:cNvPr>
          <p:cNvSpPr txBox="1"/>
          <p:nvPr/>
        </p:nvSpPr>
        <p:spPr>
          <a:xfrm>
            <a:off x="762324" y="998910"/>
            <a:ext cx="9342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</a:rPr>
              <a:t>Comparison between </a:t>
            </a:r>
            <a:r>
              <a:rPr lang="en-US" altLang="zh-CN" sz="3200" b="1" dirty="0" err="1">
                <a:solidFill>
                  <a:srgbClr val="C00000"/>
                </a:solidFill>
              </a:rPr>
              <a:t>Graphchi</a:t>
            </a:r>
            <a:r>
              <a:rPr lang="en-US" altLang="zh-CN" sz="3200" b="1" dirty="0">
                <a:solidFill>
                  <a:srgbClr val="C00000"/>
                </a:solidFill>
              </a:rPr>
              <a:t> and X-Stream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5FBCD08-5A18-44B9-AD14-B4E5D6281509}"/>
              </a:ext>
            </a:extLst>
          </p:cNvPr>
          <p:cNvSpPr txBox="1"/>
          <p:nvPr/>
        </p:nvSpPr>
        <p:spPr>
          <a:xfrm>
            <a:off x="7793486" y="2644170"/>
            <a:ext cx="34466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Dataset:</a:t>
            </a:r>
            <a:r>
              <a:rPr lang="zh-CN" altLang="en-US" sz="2400" dirty="0"/>
              <a:t> </a:t>
            </a:r>
            <a:r>
              <a:rPr lang="en-US" altLang="zh-CN" sz="2400" dirty="0" err="1"/>
              <a:t>Twitter_rv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Algorithm: </a:t>
            </a:r>
            <a:r>
              <a:rPr lang="en-US" altLang="zh-CN" sz="2400" dirty="0" err="1"/>
              <a:t>pagerank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 err="1"/>
              <a:t>Graphchi</a:t>
            </a:r>
            <a:r>
              <a:rPr lang="en-US" altLang="zh-CN" sz="24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207s for </a:t>
            </a:r>
            <a:r>
              <a:rPr lang="en-US" altLang="zh-CN" sz="2400" dirty="0" err="1"/>
              <a:t>sharding</a:t>
            </a:r>
            <a:endParaRPr lang="en-US" altLang="zh-CN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547s for runtime</a:t>
            </a:r>
            <a:endParaRPr lang="zh-CN" altLang="en-US" sz="2400" dirty="0"/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FDEA8526-679A-417A-840F-748FE8CD49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4884582"/>
              </p:ext>
            </p:extLst>
          </p:nvPr>
        </p:nvGraphicFramePr>
        <p:xfrm>
          <a:off x="0" y="1418019"/>
          <a:ext cx="7983409" cy="4957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1471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EA36A63-6407-45DB-8AF3-FC0B12FAC7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Experiment Result</a:t>
            </a:r>
            <a:endParaRPr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C0AF0C50-AE1C-4205-BF86-296DA0E6AD3D}"/>
              </a:ext>
            </a:extLst>
          </p:cNvPr>
          <p:cNvSpPr txBox="1">
            <a:spLocks/>
          </p:cNvSpPr>
          <p:nvPr/>
        </p:nvSpPr>
        <p:spPr>
          <a:xfrm>
            <a:off x="762324" y="1164576"/>
            <a:ext cx="10340770" cy="4957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753E249-24C0-462F-8B79-F4CAD7C54AF7}"/>
              </a:ext>
            </a:extLst>
          </p:cNvPr>
          <p:cNvSpPr txBox="1"/>
          <p:nvPr/>
        </p:nvSpPr>
        <p:spPr>
          <a:xfrm>
            <a:off x="762324" y="998910"/>
            <a:ext cx="9342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</a:rPr>
              <a:t>X-Stream: threads and runtime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5FBCD08-5A18-44B9-AD14-B4E5D6281509}"/>
              </a:ext>
            </a:extLst>
          </p:cNvPr>
          <p:cNvSpPr txBox="1"/>
          <p:nvPr/>
        </p:nvSpPr>
        <p:spPr>
          <a:xfrm>
            <a:off x="4351232" y="5587715"/>
            <a:ext cx="7665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Dataset:</a:t>
            </a:r>
            <a:r>
              <a:rPr lang="zh-CN" altLang="en-US" sz="2400" dirty="0"/>
              <a:t> </a:t>
            </a:r>
            <a:r>
              <a:rPr lang="en-US" altLang="zh-CN" sz="2400" dirty="0"/>
              <a:t>Amazon0601</a:t>
            </a: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798D4C75-0CCE-4C80-AE26-AE45F91A99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8643798"/>
              </p:ext>
            </p:extLst>
          </p:nvPr>
        </p:nvGraphicFramePr>
        <p:xfrm>
          <a:off x="175734" y="1495722"/>
          <a:ext cx="6066039" cy="4196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E15F675E-CD47-464D-9D62-56610F0BE8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351538"/>
              </p:ext>
            </p:extLst>
          </p:nvPr>
        </p:nvGraphicFramePr>
        <p:xfrm>
          <a:off x="6036680" y="1342531"/>
          <a:ext cx="6096000" cy="4350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81584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EA36A63-6407-45DB-8AF3-FC0B12FAC7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Experiment Result</a:t>
            </a:r>
            <a:endParaRPr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C0AF0C50-AE1C-4205-BF86-296DA0E6AD3D}"/>
              </a:ext>
            </a:extLst>
          </p:cNvPr>
          <p:cNvSpPr txBox="1">
            <a:spLocks/>
          </p:cNvSpPr>
          <p:nvPr/>
        </p:nvSpPr>
        <p:spPr>
          <a:xfrm>
            <a:off x="762324" y="1164576"/>
            <a:ext cx="10340770" cy="4957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753E249-24C0-462F-8B79-F4CAD7C54AF7}"/>
              </a:ext>
            </a:extLst>
          </p:cNvPr>
          <p:cNvSpPr txBox="1"/>
          <p:nvPr/>
        </p:nvSpPr>
        <p:spPr>
          <a:xfrm>
            <a:off x="762324" y="998910"/>
            <a:ext cx="9342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</a:rPr>
              <a:t>X-Stream: performance on SSD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5FBCD08-5A18-44B9-AD14-B4E5D6281509}"/>
              </a:ext>
            </a:extLst>
          </p:cNvPr>
          <p:cNvSpPr txBox="1"/>
          <p:nvPr/>
        </p:nvSpPr>
        <p:spPr>
          <a:xfrm>
            <a:off x="6930887" y="2778419"/>
            <a:ext cx="51001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Dataset:</a:t>
            </a:r>
            <a:r>
              <a:rPr lang="zh-CN" altLang="en-US" sz="2400" dirty="0"/>
              <a:t> </a:t>
            </a:r>
            <a:r>
              <a:rPr lang="en-US" altLang="zh-CN" sz="2400" dirty="0" err="1"/>
              <a:t>Twitter_rv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Algorithm: </a:t>
            </a:r>
            <a:r>
              <a:rPr lang="en-US" altLang="zh-CN" sz="2400" dirty="0" err="1"/>
              <a:t>pagerank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Less I/O wait time on SSD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Less I/O wait time on larger 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400" dirty="0"/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FA8118DC-6694-4770-AE21-94A2C975D0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9191867"/>
              </p:ext>
            </p:extLst>
          </p:nvPr>
        </p:nvGraphicFramePr>
        <p:xfrm>
          <a:off x="160981" y="1828373"/>
          <a:ext cx="6769906" cy="4373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4B45DB3C-56AF-4A38-A10B-13219480A958}"/>
              </a:ext>
            </a:extLst>
          </p:cNvPr>
          <p:cNvSpPr txBox="1"/>
          <p:nvPr/>
        </p:nvSpPr>
        <p:spPr>
          <a:xfrm>
            <a:off x="7030071" y="4790744"/>
            <a:ext cx="4399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More test results:  https://github.com/NutterLee/ADS_demo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2362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74ED3E-DC16-4907-A2BD-F614B3B28D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52570" y="2366007"/>
            <a:ext cx="6286859" cy="598488"/>
          </a:xfrm>
        </p:spPr>
        <p:txBody>
          <a:bodyPr/>
          <a:lstStyle/>
          <a:p>
            <a:r>
              <a:rPr lang="en-US" altLang="zh-CN" dirty="0"/>
              <a:t>Thanks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1958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EA36A63-6407-45DB-8AF3-FC0B12FAC7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Q&amp;A</a:t>
            </a:r>
            <a:endParaRPr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C0AF0C50-AE1C-4205-BF86-296DA0E6AD3D}"/>
              </a:ext>
            </a:extLst>
          </p:cNvPr>
          <p:cNvSpPr txBox="1">
            <a:spLocks/>
          </p:cNvSpPr>
          <p:nvPr/>
        </p:nvSpPr>
        <p:spPr>
          <a:xfrm>
            <a:off x="762324" y="1164576"/>
            <a:ext cx="10340770" cy="4957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A6C7000-B65C-4519-BBD5-D2B1A30B2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201" y="735628"/>
            <a:ext cx="5653597" cy="565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4814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arrow&quot;,&quot;Name&quot;:&quot;窄&quot;,&quot;HeaderHeight&quot;:10.0,&quot;FooterHeight&quot;:5.0,&quot;SideMargin&quot;:2.5,&quot;TopMargin&quot;:0.0,&quot;BottomMargin&quot;:0.0,&quot;IntervalMargin&quot;:1.0,&quot;SettingType&quot;:&quot;System&quot;}"/>
</p:tagLst>
</file>

<file path=ppt/theme/theme1.xml><?xml version="1.0" encoding="utf-8"?>
<a:theme xmlns:a="http://schemas.openxmlformats.org/drawingml/2006/main" name="Office 主题​​">
  <a:themeElements>
    <a:clrScheme name="SJTU-2019">
      <a:dk1>
        <a:srgbClr val="000000"/>
      </a:dk1>
      <a:lt1>
        <a:srgbClr val="FFFFFF"/>
      </a:lt1>
      <a:dk2>
        <a:srgbClr val="1B1C21"/>
      </a:dk2>
      <a:lt2>
        <a:srgbClr val="DBDBDB"/>
      </a:lt2>
      <a:accent1>
        <a:srgbClr val="C8161E"/>
      </a:accent1>
      <a:accent2>
        <a:srgbClr val="44546A"/>
      </a:accent2>
      <a:accent3>
        <a:srgbClr val="1F4D78"/>
      </a:accent3>
      <a:accent4>
        <a:srgbClr val="ED7D31"/>
      </a:accent4>
      <a:accent5>
        <a:srgbClr val="FFC000"/>
      </a:accent5>
      <a:accent6>
        <a:srgbClr val="A5A5A5"/>
      </a:accent6>
      <a:hlink>
        <a:srgbClr val="196E7D"/>
      </a:hlink>
      <a:folHlink>
        <a:srgbClr val="BEBEBE"/>
      </a:folHlink>
    </a:clrScheme>
    <a:fontScheme name="外宣普适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4980</TotalTime>
  <Words>708</Words>
  <Application>Microsoft Office PowerPoint</Application>
  <PresentationFormat>宽屏</PresentationFormat>
  <Paragraphs>89</Paragraphs>
  <Slides>12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等线</vt:lpstr>
      <vt:lpstr>微软雅黑</vt:lpstr>
      <vt:lpstr>Arial</vt:lpstr>
      <vt:lpstr>Calibri</vt:lpstr>
      <vt:lpstr>Century Gothic</vt:lpstr>
      <vt:lpstr>Segoe UI</vt:lpstr>
      <vt:lpstr>Segoe UI Light</vt:lpstr>
      <vt:lpstr>Times New Roman</vt:lpstr>
      <vt:lpstr>Office 主题​​</vt:lpstr>
      <vt:lpstr>1_OfficePLUS</vt:lpstr>
      <vt:lpstr>Demo for X-Stream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一 李</dc:creator>
  <cp:lastModifiedBy>Handong Li</cp:lastModifiedBy>
  <cp:revision>142</cp:revision>
  <dcterms:created xsi:type="dcterms:W3CDTF">2019-01-23T14:14:04Z</dcterms:created>
  <dcterms:modified xsi:type="dcterms:W3CDTF">2021-05-17T03:45:29Z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Nuaxnuy@DESKTOP-GLORKB7</vt:lpwstr>
  </property>
  <property fmtid="{D5CDD505-2E9C-101B-9397-08002B2CF9AE}" pid="5" name="MSIP_Label_f42aa342-8706-4288-bd11-ebb85995028c_SetDate">
    <vt:lpwstr>2019-04-13T04:31:50.2944312Z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ActionId">
    <vt:lpwstr>7b149082-93e1-4519-a220-b561cf239821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