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7" r:id="rId1"/>
  </p:sldMasterIdLst>
  <p:notesMasterIdLst>
    <p:notesMasterId r:id="rId49"/>
  </p:notesMasterIdLst>
  <p:sldIdLst>
    <p:sldId id="289" r:id="rId2"/>
    <p:sldId id="260" r:id="rId3"/>
    <p:sldId id="280" r:id="rId4"/>
    <p:sldId id="309" r:id="rId5"/>
    <p:sldId id="308" r:id="rId6"/>
    <p:sldId id="265" r:id="rId7"/>
    <p:sldId id="315" r:id="rId8"/>
    <p:sldId id="316" r:id="rId9"/>
    <p:sldId id="317" r:id="rId10"/>
    <p:sldId id="311" r:id="rId11"/>
    <p:sldId id="310" r:id="rId12"/>
    <p:sldId id="314" r:id="rId13"/>
    <p:sldId id="290" r:id="rId14"/>
    <p:sldId id="279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4" r:id="rId27"/>
    <p:sldId id="313" r:id="rId28"/>
    <p:sldId id="305" r:id="rId29"/>
    <p:sldId id="306" r:id="rId30"/>
    <p:sldId id="307" r:id="rId31"/>
    <p:sldId id="318" r:id="rId32"/>
    <p:sldId id="312" r:id="rId33"/>
    <p:sldId id="319" r:id="rId34"/>
    <p:sldId id="320" r:id="rId35"/>
    <p:sldId id="321" r:id="rId36"/>
    <p:sldId id="322" r:id="rId37"/>
    <p:sldId id="323" r:id="rId38"/>
    <p:sldId id="324" r:id="rId39"/>
    <p:sldId id="325" r:id="rId40"/>
    <p:sldId id="326" r:id="rId41"/>
    <p:sldId id="327" r:id="rId42"/>
    <p:sldId id="328" r:id="rId43"/>
    <p:sldId id="329" r:id="rId44"/>
    <p:sldId id="330" r:id="rId45"/>
    <p:sldId id="331" r:id="rId46"/>
    <p:sldId id="332" r:id="rId47"/>
    <p:sldId id="259" r:id="rId4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BFE2F3"/>
    <a:srgbClr val="C31823"/>
    <a:srgbClr val="C9151E"/>
    <a:srgbClr val="E9CBBC"/>
    <a:srgbClr val="E0A487"/>
    <a:srgbClr val="D97C5B"/>
    <a:srgbClr val="CC141E"/>
    <a:srgbClr val="D05035"/>
    <a:srgbClr val="C81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22" autoAdjust="0"/>
    <p:restoredTop sz="80271" autoAdjust="0"/>
  </p:normalViewPr>
  <p:slideViewPr>
    <p:cSldViewPr snapToGrid="0">
      <p:cViewPr varScale="1">
        <p:scale>
          <a:sx n="59" d="100"/>
          <a:sy n="59" d="100"/>
        </p:scale>
        <p:origin x="155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0" d="100"/>
          <a:sy n="60" d="100"/>
        </p:scale>
        <p:origin x="1616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DFE78F-58BC-423A-A341-D0065C580108}" type="datetimeFigureOut">
              <a:rPr lang="zh-CN" altLang="en-US" smtClean="0"/>
              <a:t>2021/5/17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4B1CD8-9F96-4F1D-A5B8-2D9E0ECCEB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3916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大家好，我们组讲的是 </a:t>
            </a:r>
            <a:r>
              <a:rPr lang="en-US" altLang="zh-CN" dirty="0"/>
              <a:t>X-stream </a:t>
            </a:r>
            <a:r>
              <a:rPr lang="zh-CN" altLang="en-US" dirty="0"/>
              <a:t>，一种以边为中心的 ， 基于流处理和分区的图处理系统。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2013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X-stream</a:t>
            </a:r>
            <a:r>
              <a:rPr kumimoji="1" lang="zh-CN" altLang="en-US" dirty="0"/>
              <a:t>的对象是  单机</a:t>
            </a:r>
            <a:r>
              <a:rPr kumimoji="1" lang="en-US" altLang="zh-CN" dirty="0"/>
              <a:t>shared memory </a:t>
            </a:r>
            <a:r>
              <a:rPr kumimoji="1" lang="zh-CN" altLang="en-US" dirty="0"/>
              <a:t>系统下的 图计算， 并且主要是在 随机读取和顺序读取之间做</a:t>
            </a:r>
            <a:r>
              <a:rPr kumimoji="1" lang="en-US" altLang="zh-CN" dirty="0"/>
              <a:t>trade oof</a:t>
            </a:r>
          </a:p>
          <a:p>
            <a:r>
              <a:rPr kumimoji="1" lang="zh-CN" altLang="en-US" dirty="0"/>
              <a:t>首先观察到， </a:t>
            </a:r>
            <a:r>
              <a:rPr kumimoji="1" lang="en-US" altLang="zh-CN" dirty="0"/>
              <a:t>storage</a:t>
            </a:r>
            <a:r>
              <a:rPr kumimoji="1" lang="zh-CN" altLang="en-US" dirty="0"/>
              <a:t>中，顺序读取的效率是比随机读取要快很多的，对于主要数据最好采用顺序读的方式。</a:t>
            </a:r>
            <a:r>
              <a:rPr kumimoji="1" lang="en-US" altLang="zh-CN" dirty="0"/>
              <a:t>(disk </a:t>
            </a:r>
            <a:r>
              <a:rPr kumimoji="1" lang="zh-CN" altLang="en-US" dirty="0"/>
              <a:t>差</a:t>
            </a:r>
            <a:r>
              <a:rPr kumimoji="1" lang="en-US" altLang="zh-CN" dirty="0"/>
              <a:t>500</a:t>
            </a:r>
            <a:r>
              <a:rPr kumimoji="1" lang="zh-CN" altLang="en-US" dirty="0"/>
              <a:t>倍，</a:t>
            </a:r>
            <a:r>
              <a:rPr kumimoji="1" lang="en-US" altLang="zh-CN" dirty="0" err="1"/>
              <a:t>ssd</a:t>
            </a:r>
            <a:r>
              <a:rPr kumimoji="1" lang="zh-CN" altLang="en-US" dirty="0"/>
              <a:t>差</a:t>
            </a:r>
            <a:r>
              <a:rPr kumimoji="1" lang="en-US" altLang="zh-CN" dirty="0"/>
              <a:t>20</a:t>
            </a:r>
            <a:r>
              <a:rPr kumimoji="1" lang="zh-CN" altLang="en-US" dirty="0"/>
              <a:t>倍，内存差</a:t>
            </a:r>
            <a:r>
              <a:rPr kumimoji="1" lang="en-US" altLang="zh-CN" dirty="0"/>
              <a:t>2</a:t>
            </a:r>
            <a:r>
              <a:rPr kumimoji="1" lang="zh-CN" altLang="en-US" dirty="0"/>
              <a:t>倍。</a:t>
            </a:r>
            <a:r>
              <a:rPr kumimoji="1" lang="en-US" altLang="zh-CN" dirty="0"/>
              <a:t>)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542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其次，现有的单机处理的图计算 常常采用 以点为中心的模型，对于所有顶点，先计算顶点的所有出边的 </a:t>
            </a:r>
            <a:r>
              <a:rPr kumimoji="1" lang="en-US" altLang="zh-CN" dirty="0"/>
              <a:t>update</a:t>
            </a:r>
            <a:r>
              <a:rPr kumimoji="1" lang="zh-CN" altLang="en-US" dirty="0"/>
              <a:t>，然后 在通过</a:t>
            </a:r>
            <a:r>
              <a:rPr kumimoji="1" lang="en-US" altLang="zh-CN" dirty="0"/>
              <a:t>gather</a:t>
            </a:r>
            <a:r>
              <a:rPr kumimoji="1" lang="zh-CN" altLang="en-US" dirty="0"/>
              <a:t>， 将一个顶点的所有入边上的 </a:t>
            </a:r>
            <a:r>
              <a:rPr kumimoji="1" lang="en-US" altLang="zh-CN" dirty="0"/>
              <a:t>updates </a:t>
            </a:r>
            <a:r>
              <a:rPr kumimoji="1" lang="zh-CN" altLang="en-US" dirty="0"/>
              <a:t>更新到顶点上。在读取顶点的所有出边时， 一般通过查找</a:t>
            </a:r>
            <a:r>
              <a:rPr kumimoji="1" lang="en-US" altLang="zh-CN" dirty="0"/>
              <a:t>index</a:t>
            </a:r>
            <a:r>
              <a:rPr kumimoji="1" lang="zh-CN" altLang="en-US" dirty="0"/>
              <a:t>方式读取对应边，这个过程是随机读取的。 而如果采用 以边为中心的模型时，我们先对所有边计算它们的</a:t>
            </a:r>
            <a:r>
              <a:rPr kumimoji="1" lang="en-US" altLang="zh-CN" dirty="0"/>
              <a:t>updates</a:t>
            </a:r>
            <a:r>
              <a:rPr kumimoji="1" lang="zh-CN" altLang="en-US" dirty="0"/>
              <a:t>， </a:t>
            </a:r>
            <a:r>
              <a:rPr kumimoji="1" lang="en-US" altLang="zh-CN" dirty="0"/>
              <a:t>gather</a:t>
            </a:r>
            <a:r>
              <a:rPr kumimoji="1" lang="zh-CN" altLang="en-US" dirty="0"/>
              <a:t>时遍历所有的</a:t>
            </a:r>
            <a:r>
              <a:rPr kumimoji="1" lang="en-US" altLang="zh-CN" dirty="0"/>
              <a:t>updates</a:t>
            </a:r>
            <a:r>
              <a:rPr kumimoji="1" lang="zh-CN" altLang="en-US" dirty="0"/>
              <a:t>更新到对应的顶点上。这样，所有</a:t>
            </a:r>
            <a:r>
              <a:rPr kumimoji="1" lang="en-US" altLang="zh-CN" dirty="0"/>
              <a:t>edge</a:t>
            </a:r>
            <a:r>
              <a:rPr kumimoji="1" lang="zh-CN" altLang="en-US" dirty="0"/>
              <a:t>和</a:t>
            </a:r>
            <a:r>
              <a:rPr kumimoji="1" lang="en-US" altLang="zh-CN" dirty="0"/>
              <a:t>updates</a:t>
            </a:r>
            <a:r>
              <a:rPr kumimoji="1" lang="zh-CN" altLang="en-US" dirty="0"/>
              <a:t>能够以顺序的方式读取。 虽然边为中心模型中，顶点的读取还是</a:t>
            </a:r>
            <a:r>
              <a:rPr kumimoji="1" lang="en-US" altLang="zh-CN" dirty="0"/>
              <a:t>random</a:t>
            </a:r>
            <a:r>
              <a:rPr kumimoji="1" lang="zh-CN" altLang="en-US" dirty="0"/>
              <a:t>的。，但是观察到一般图的边数量远大于节点数量，主要数据量为边。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8032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因此， 作者提出了基于 </a:t>
            </a:r>
            <a:r>
              <a:rPr kumimoji="1" lang="en-US" altLang="zh-CN" dirty="0"/>
              <a:t>edge centric </a:t>
            </a:r>
            <a:r>
              <a:rPr kumimoji="1" lang="zh-CN" altLang="en-US" dirty="0"/>
              <a:t>方法的 </a:t>
            </a:r>
            <a:r>
              <a:rPr kumimoji="1" lang="en-US" altLang="zh-CN" dirty="0"/>
              <a:t>X-stream</a:t>
            </a:r>
            <a:r>
              <a:rPr kumimoji="1" lang="zh-CN" altLang="en-US" dirty="0"/>
              <a:t>，使得对边的读取是顺序读取，最大限度利用</a:t>
            </a:r>
            <a:r>
              <a:rPr kumimoji="1" lang="en-US" altLang="zh-CN" dirty="0"/>
              <a:t>storage</a:t>
            </a:r>
            <a:r>
              <a:rPr kumimoji="1" lang="zh-CN" altLang="en-US" dirty="0"/>
              <a:t>带宽，同时，对于</a:t>
            </a:r>
            <a:r>
              <a:rPr kumimoji="1" lang="en-US" altLang="zh-CN" dirty="0"/>
              <a:t>vertex</a:t>
            </a:r>
            <a:r>
              <a:rPr kumimoji="1" lang="zh-CN" altLang="en-US" dirty="0"/>
              <a:t>的随机读取，通过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的方法进行优化，将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的所有</a:t>
            </a:r>
            <a:r>
              <a:rPr kumimoji="1" lang="en-US" altLang="zh-CN" dirty="0"/>
              <a:t>vertex</a:t>
            </a:r>
            <a:r>
              <a:rPr kumimoji="1" lang="zh-CN" altLang="en-US" dirty="0"/>
              <a:t>放入较快的储存介质中加快随机读取。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0196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两者都避免了对于边的随机读取，并且都用到了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。</a:t>
            </a:r>
            <a:r>
              <a:rPr kumimoji="1" lang="en-US" altLang="zh-CN" dirty="0"/>
              <a:t>X-stream</a:t>
            </a:r>
            <a:r>
              <a:rPr kumimoji="1" lang="zh-CN" altLang="en-US" dirty="0"/>
              <a:t>比起</a:t>
            </a:r>
            <a:r>
              <a:rPr kumimoji="1" lang="en-US" altLang="zh-CN" dirty="0" err="1"/>
              <a:t>graphchi</a:t>
            </a:r>
            <a:r>
              <a:rPr kumimoji="1" lang="zh-CN" altLang="en-US" dirty="0"/>
              <a:t>优点第一点是，预处理开销少，</a:t>
            </a:r>
            <a:r>
              <a:rPr kumimoji="1" lang="en-US" altLang="zh-CN" dirty="0" err="1"/>
              <a:t>graphchi</a:t>
            </a:r>
            <a:r>
              <a:rPr kumimoji="1" lang="en-US" altLang="zh-CN" dirty="0"/>
              <a:t> </a:t>
            </a:r>
            <a:r>
              <a:rPr kumimoji="1" lang="zh-CN" altLang="en-US" dirty="0"/>
              <a:t>需要根据</a:t>
            </a:r>
            <a:r>
              <a:rPr kumimoji="1" lang="en-US" altLang="zh-CN" dirty="0"/>
              <a:t>source vertex</a:t>
            </a:r>
            <a:r>
              <a:rPr kumimoji="1" lang="zh-CN" altLang="en-US" dirty="0"/>
              <a:t>对边排序而</a:t>
            </a:r>
            <a:r>
              <a:rPr kumimoji="1" lang="en-US" altLang="zh-CN" dirty="0"/>
              <a:t>x-stream</a:t>
            </a:r>
            <a:r>
              <a:rPr kumimoji="1" lang="zh-CN" altLang="en-US" dirty="0"/>
              <a:t>不需要。 第二点是，为了优化随机读写，对于每个分区， </a:t>
            </a:r>
            <a:r>
              <a:rPr kumimoji="1" lang="en-US" altLang="zh-CN" dirty="0" err="1"/>
              <a:t>graphchi</a:t>
            </a:r>
            <a:r>
              <a:rPr kumimoji="1" lang="en-US" altLang="zh-CN" dirty="0"/>
              <a:t> </a:t>
            </a:r>
            <a:r>
              <a:rPr kumimoji="1" lang="zh-CN" altLang="en-US" dirty="0"/>
              <a:t>需要将分区的点和出边入边放入内存中，而</a:t>
            </a:r>
            <a:r>
              <a:rPr kumimoji="1" lang="en-US" altLang="zh-CN" dirty="0"/>
              <a:t>x-stream</a:t>
            </a:r>
            <a:r>
              <a:rPr kumimoji="1" lang="zh-CN" altLang="en-US" dirty="0"/>
              <a:t>只需要将分区的点放入内存中，因此</a:t>
            </a:r>
            <a:r>
              <a:rPr kumimoji="1" lang="en-US" altLang="zh-CN" dirty="0"/>
              <a:t>x-stream </a:t>
            </a:r>
            <a:r>
              <a:rPr kumimoji="1" lang="zh-CN" altLang="en-US" dirty="0"/>
              <a:t>可以有更大的分区，从而更好地利用顺序读写的带宽。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2167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X-Stream</a:t>
            </a:r>
            <a:r>
              <a:rPr kumimoji="1" lang="zh-CN" altLang="en-US" dirty="0"/>
              <a:t>是使用流处理来实现图计算的。</a:t>
            </a:r>
            <a:r>
              <a:rPr kumimoji="1" lang="en-US" altLang="zh-CN" dirty="0"/>
              <a:t>input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stream</a:t>
            </a:r>
            <a:r>
              <a:rPr kumimoji="1" lang="zh-CN" altLang="en-US" dirty="0"/>
              <a:t>按顺序读取流中的</a:t>
            </a:r>
            <a:r>
              <a:rPr kumimoji="1" lang="en-US" altLang="zh-CN" dirty="0"/>
              <a:t>item</a:t>
            </a:r>
            <a:r>
              <a:rPr kumimoji="1" lang="zh-CN" altLang="en-US" dirty="0"/>
              <a:t>，</a:t>
            </a:r>
            <a:r>
              <a:rPr kumimoji="1" lang="en-US" altLang="zh-CN" dirty="0"/>
              <a:t>output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stream</a:t>
            </a:r>
            <a:r>
              <a:rPr kumimoji="1" lang="zh-CN" altLang="en-US" dirty="0"/>
              <a:t>将</a:t>
            </a:r>
            <a:r>
              <a:rPr kumimoji="1" lang="en-US" altLang="zh-CN" dirty="0"/>
              <a:t>item</a:t>
            </a:r>
            <a:r>
              <a:rPr kumimoji="1" lang="zh-CN" altLang="en-US" dirty="0"/>
              <a:t>依次</a:t>
            </a:r>
            <a:r>
              <a:rPr kumimoji="1" lang="en-US" altLang="zh-CN" dirty="0"/>
              <a:t>append</a:t>
            </a:r>
            <a:r>
              <a:rPr kumimoji="1" lang="zh-CN" altLang="en-US" dirty="0"/>
              <a:t>至流的末尾。右图是</a:t>
            </a:r>
            <a:r>
              <a:rPr kumimoji="1" lang="en-US" altLang="zh-CN" dirty="0"/>
              <a:t>scatter</a:t>
            </a:r>
            <a:r>
              <a:rPr kumimoji="1" lang="zh-CN" altLang="en-US" dirty="0"/>
              <a:t>阶段和</a:t>
            </a:r>
            <a:r>
              <a:rPr kumimoji="1" lang="en-US" altLang="zh-CN" dirty="0"/>
              <a:t>gather</a:t>
            </a:r>
            <a:r>
              <a:rPr kumimoji="1" lang="zh-CN" altLang="en-US" dirty="0"/>
              <a:t>阶段</a:t>
            </a:r>
            <a:r>
              <a:rPr kumimoji="1" lang="en-US" altLang="zh-CN" dirty="0"/>
              <a:t>memory</a:t>
            </a:r>
            <a:r>
              <a:rPr kumimoji="1" lang="zh-CN" altLang="en-US" dirty="0"/>
              <a:t>被访问的大致流程，</a:t>
            </a:r>
            <a:r>
              <a:rPr kumimoji="1" lang="en-US" altLang="zh-CN" dirty="0"/>
              <a:t>scatter</a:t>
            </a:r>
            <a:r>
              <a:rPr kumimoji="1" lang="zh-CN" altLang="en-US" dirty="0"/>
              <a:t>阶段依次访问</a:t>
            </a:r>
            <a:r>
              <a:rPr kumimoji="1" lang="en-US" altLang="zh-CN" dirty="0"/>
              <a:t>input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stream</a:t>
            </a:r>
            <a:r>
              <a:rPr kumimoji="1" lang="zh-CN" altLang="en-US" dirty="0"/>
              <a:t>中的每条边，执行完</a:t>
            </a:r>
            <a:r>
              <a:rPr kumimoji="1" lang="en-US" altLang="zh-CN" dirty="0"/>
              <a:t>scatter</a:t>
            </a:r>
            <a:r>
              <a:rPr kumimoji="1" lang="zh-CN" altLang="en-US" dirty="0"/>
              <a:t>方法后将需要更新的值</a:t>
            </a:r>
            <a:r>
              <a:rPr kumimoji="1" lang="en-US" altLang="zh-CN" dirty="0"/>
              <a:t>append</a:t>
            </a:r>
            <a:r>
              <a:rPr kumimoji="1" lang="zh-CN" altLang="en-US" dirty="0"/>
              <a:t>到的</a:t>
            </a:r>
            <a:r>
              <a:rPr kumimoji="1" lang="en-US" altLang="zh-CN" dirty="0"/>
              <a:t>output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stream</a:t>
            </a:r>
            <a:r>
              <a:rPr kumimoji="1" lang="zh-CN" altLang="en-US" dirty="0"/>
              <a:t>中，</a:t>
            </a:r>
            <a:r>
              <a:rPr kumimoji="1" lang="en-US" altLang="zh-CN" dirty="0"/>
              <a:t>gather</a:t>
            </a:r>
            <a:r>
              <a:rPr kumimoji="1" lang="zh-CN" altLang="en-US" dirty="0"/>
              <a:t>阶段读取</a:t>
            </a:r>
            <a:r>
              <a:rPr kumimoji="1" lang="en-US" altLang="zh-CN" dirty="0"/>
              <a:t>output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stream</a:t>
            </a:r>
            <a:r>
              <a:rPr kumimoji="1" lang="zh-CN" altLang="en-US" dirty="0"/>
              <a:t>中更新后的值用于更新对应目标顶点的</a:t>
            </a:r>
            <a:r>
              <a:rPr kumimoji="1" lang="en-US" altLang="zh-CN" dirty="0"/>
              <a:t>date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field</a:t>
            </a:r>
            <a:r>
              <a:rPr kumimoji="1" lang="zh-CN" altLang="en-US" dirty="0"/>
              <a:t>。使用这样的设计是因为在许多业务场景下，图中边的数量远远大于顶点数量，数量庞大的边适合存储在容量大但访问速度较慢的</a:t>
            </a:r>
            <a:r>
              <a:rPr kumimoji="1" lang="en-US" altLang="zh-CN" dirty="0"/>
              <a:t>slow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storage</a:t>
            </a:r>
            <a:r>
              <a:rPr kumimoji="1" lang="zh-CN" altLang="en-US" dirty="0"/>
              <a:t>中，通过让这样的访问变成顺序访问来优化性能，而对于边的顺序访问带来了对于顶点的随机访问，因此将顶点放在</a:t>
            </a:r>
            <a:r>
              <a:rPr kumimoji="1" lang="en-US" altLang="zh-CN" dirty="0"/>
              <a:t>fast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storage</a:t>
            </a:r>
            <a:r>
              <a:rPr kumimoji="1" lang="zh-CN" altLang="en-US" dirty="0"/>
              <a:t>中，加速随机访问。根据所有的边是否能存储在</a:t>
            </a:r>
            <a:r>
              <a:rPr kumimoji="1" lang="en-US" altLang="zh-CN" dirty="0"/>
              <a:t>memory</a:t>
            </a:r>
            <a:r>
              <a:rPr kumimoji="1" lang="zh-CN" altLang="en-US" dirty="0"/>
              <a:t>中，分为了两种处理模式，</a:t>
            </a:r>
            <a:r>
              <a:rPr kumimoji="1" lang="en-US" altLang="zh-CN" dirty="0"/>
              <a:t>out-of-core</a:t>
            </a:r>
            <a:r>
              <a:rPr kumimoji="1" lang="zh-CN" altLang="en-US" dirty="0"/>
              <a:t>和</a:t>
            </a:r>
            <a:r>
              <a:rPr kumimoji="1" lang="en-US" altLang="zh-CN" dirty="0"/>
              <a:t>in-memory</a:t>
            </a:r>
            <a:r>
              <a:rPr kumimoji="1" lang="zh-CN" altLang="en-US" dirty="0"/>
              <a:t>，这里</a:t>
            </a:r>
            <a:r>
              <a:rPr kumimoji="1" lang="en-US" altLang="zh-CN" dirty="0"/>
              <a:t>out-of-core</a:t>
            </a:r>
            <a:r>
              <a:rPr kumimoji="1" lang="zh-CN" altLang="en-US" dirty="0"/>
              <a:t>的</a:t>
            </a:r>
            <a:r>
              <a:rPr kumimoji="1" lang="en-US" altLang="zh-CN" dirty="0"/>
              <a:t>fast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storage</a:t>
            </a:r>
            <a:r>
              <a:rPr kumimoji="1" lang="zh-CN" altLang="en-US" dirty="0"/>
              <a:t>是内存，</a:t>
            </a:r>
            <a:r>
              <a:rPr kumimoji="1" lang="en-US" altLang="zh-CN" dirty="0"/>
              <a:t>slow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storage</a:t>
            </a:r>
            <a:r>
              <a:rPr kumimoji="1" lang="zh-CN" altLang="en-US" dirty="0"/>
              <a:t>是</a:t>
            </a:r>
            <a:r>
              <a:rPr kumimoji="1" lang="en-US" altLang="zh-CN" dirty="0"/>
              <a:t>SSD</a:t>
            </a:r>
            <a:r>
              <a:rPr kumimoji="1" lang="zh-CN" altLang="en-US" dirty="0"/>
              <a:t>或磁盘，而</a:t>
            </a:r>
            <a:r>
              <a:rPr kumimoji="1" lang="en-US" altLang="zh-CN" dirty="0"/>
              <a:t>in-memory</a:t>
            </a:r>
            <a:r>
              <a:rPr kumimoji="1" lang="zh-CN" altLang="en-US" dirty="0"/>
              <a:t>的</a:t>
            </a:r>
            <a:r>
              <a:rPr kumimoji="1" lang="en-US" altLang="zh-CN" dirty="0"/>
              <a:t>fast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storage</a:t>
            </a:r>
            <a:r>
              <a:rPr kumimoji="1" lang="zh-CN" altLang="en-US" dirty="0"/>
              <a:t>是</a:t>
            </a:r>
            <a:r>
              <a:rPr kumimoji="1" lang="en-US" altLang="zh-CN" dirty="0"/>
              <a:t>cache</a:t>
            </a:r>
            <a:r>
              <a:rPr kumimoji="1" lang="zh-CN" altLang="en-US" dirty="0"/>
              <a:t>，</a:t>
            </a:r>
            <a:r>
              <a:rPr kumimoji="1" lang="en-US" altLang="zh-CN" dirty="0"/>
              <a:t>slow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storage</a:t>
            </a:r>
            <a:r>
              <a:rPr kumimoji="1" lang="zh-CN" altLang="en-US" dirty="0"/>
              <a:t>是内存。但是对于那些特别大的图而言，虽然顶点相比于边是较少的，但依然没法把所有顶点一起放入</a:t>
            </a:r>
            <a:r>
              <a:rPr kumimoji="1" lang="en-US" altLang="zh-CN" dirty="0"/>
              <a:t>fast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storage</a:t>
            </a:r>
            <a:r>
              <a:rPr kumimoji="1" lang="zh-CN" altLang="en-US" dirty="0"/>
              <a:t>，那么此时就需要进行</a:t>
            </a:r>
            <a:r>
              <a:rPr kumimoji="1" lang="en-US" altLang="zh-CN" dirty="0"/>
              <a:t>streaming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来解决这个问题。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93788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一个</a:t>
            </a:r>
            <a:r>
              <a:rPr kumimoji="1" lang="en-US" altLang="zh-CN" dirty="0"/>
              <a:t>streaming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包含一个顶点集合，一个</a:t>
            </a:r>
            <a:r>
              <a:rPr kumimoji="1" lang="en-US" altLang="zh-CN" dirty="0"/>
              <a:t>edge</a:t>
            </a:r>
            <a:r>
              <a:rPr kumimoji="1" lang="zh-CN" altLang="en-US" dirty="0"/>
              <a:t> </a:t>
            </a:r>
            <a:r>
              <a:rPr kumimoji="1" lang="en-US" altLang="zh-CN" dirty="0"/>
              <a:t>list</a:t>
            </a:r>
            <a:r>
              <a:rPr kumimoji="1" lang="zh-CN" altLang="en-US" dirty="0"/>
              <a:t>和一个</a:t>
            </a:r>
            <a:r>
              <a:rPr kumimoji="1" lang="en-US" altLang="zh-CN" dirty="0"/>
              <a:t>update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list</a:t>
            </a:r>
            <a:r>
              <a:rPr kumimoji="1" lang="zh-CN" altLang="en-US" dirty="0"/>
              <a:t>。一个顶点集合是整个图的顶点的子集，不同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中的顶点集合不重合，一个</a:t>
            </a:r>
            <a:r>
              <a:rPr kumimoji="1" lang="en-US" altLang="zh-CN" dirty="0"/>
              <a:t>edge</a:t>
            </a:r>
            <a:r>
              <a:rPr kumimoji="1" lang="zh-CN" altLang="en-US" dirty="0"/>
              <a:t> </a:t>
            </a:r>
            <a:r>
              <a:rPr kumimoji="1" lang="en-US" altLang="zh-CN" dirty="0"/>
              <a:t>list</a:t>
            </a:r>
            <a:r>
              <a:rPr kumimoji="1" lang="zh-CN" altLang="en-US" dirty="0"/>
              <a:t>包含所有源点在这个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中的边，一个</a:t>
            </a:r>
            <a:r>
              <a:rPr kumimoji="1" lang="en-US" altLang="zh-CN" dirty="0"/>
              <a:t>update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list</a:t>
            </a:r>
            <a:r>
              <a:rPr kumimoji="1" lang="zh-CN" altLang="en-US" dirty="0"/>
              <a:t>包含所有汇点在这个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中的</a:t>
            </a:r>
            <a:r>
              <a:rPr kumimoji="1" lang="en-US" altLang="zh-CN" dirty="0"/>
              <a:t>update</a:t>
            </a:r>
            <a:r>
              <a:rPr kumimoji="1" lang="zh-CN" altLang="en-US" dirty="0"/>
              <a:t>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75302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在采用</a:t>
            </a:r>
            <a:r>
              <a:rPr kumimoji="1" lang="en-US" altLang="zh-CN" dirty="0"/>
              <a:t>Streaming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的设计后，</a:t>
            </a:r>
            <a:r>
              <a:rPr kumimoji="1" lang="en-US" altLang="zh-CN" dirty="0"/>
              <a:t>scatter</a:t>
            </a:r>
            <a:r>
              <a:rPr kumimoji="1" lang="zh-CN" altLang="en-US" dirty="0"/>
              <a:t>和</a:t>
            </a:r>
            <a:r>
              <a:rPr kumimoji="1" lang="en-US" altLang="zh-CN" dirty="0"/>
              <a:t>gather</a:t>
            </a:r>
            <a:r>
              <a:rPr kumimoji="1" lang="zh-CN" altLang="en-US" dirty="0"/>
              <a:t>阶段按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来遍历。</a:t>
            </a:r>
            <a:r>
              <a:rPr kumimoji="1" lang="en-US" altLang="zh-CN" dirty="0"/>
              <a:t>Scatter</a:t>
            </a:r>
            <a:r>
              <a:rPr kumimoji="1" lang="zh-CN" altLang="en-US" dirty="0"/>
              <a:t>阶段对于每个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，读入这个分区的所有顶点，将边读入</a:t>
            </a:r>
            <a:r>
              <a:rPr kumimoji="1" lang="en-US" altLang="zh-CN" dirty="0"/>
              <a:t>input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stream</a:t>
            </a:r>
            <a:r>
              <a:rPr kumimoji="1" lang="zh-CN" altLang="en-US" dirty="0"/>
              <a:t>，执行</a:t>
            </a:r>
            <a:r>
              <a:rPr kumimoji="1" lang="en-US" altLang="zh-CN" dirty="0"/>
              <a:t>scatter</a:t>
            </a:r>
            <a:r>
              <a:rPr kumimoji="1" lang="zh-CN" altLang="en-US" dirty="0"/>
              <a:t>方法后将更新</a:t>
            </a:r>
            <a:r>
              <a:rPr kumimoji="1" lang="en-US" altLang="zh-CN" dirty="0"/>
              <a:t>append</a:t>
            </a:r>
            <a:r>
              <a:rPr kumimoji="1" lang="zh-CN" altLang="en-US" dirty="0"/>
              <a:t>至</a:t>
            </a:r>
            <a:r>
              <a:rPr kumimoji="1" lang="en-US" altLang="zh-CN" dirty="0" err="1"/>
              <a:t>Uout</a:t>
            </a:r>
            <a:r>
              <a:rPr kumimoji="1" lang="zh-CN" altLang="en-US" dirty="0"/>
              <a:t>。但现在</a:t>
            </a:r>
            <a:r>
              <a:rPr kumimoji="1" lang="en-US" altLang="zh-CN" dirty="0" err="1"/>
              <a:t>Uout</a:t>
            </a:r>
            <a:r>
              <a:rPr kumimoji="1" lang="zh-CN" altLang="en-US" dirty="0"/>
              <a:t>中的更新是乱序的，因为只能保证边的源点属于这个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，汇点会来自不同的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，因此需要一个</a:t>
            </a:r>
            <a:r>
              <a:rPr kumimoji="1" lang="en-US" altLang="zh-CN" dirty="0"/>
              <a:t>shuffle</a:t>
            </a:r>
            <a:r>
              <a:rPr kumimoji="1" lang="zh-CN" altLang="en-US" dirty="0"/>
              <a:t>阶段，将</a:t>
            </a:r>
            <a:r>
              <a:rPr kumimoji="1" lang="en-US" altLang="zh-CN" dirty="0" err="1"/>
              <a:t>Uout</a:t>
            </a:r>
            <a:r>
              <a:rPr kumimoji="1" lang="zh-CN" altLang="en-US" dirty="0"/>
              <a:t>中的</a:t>
            </a:r>
            <a:r>
              <a:rPr kumimoji="1" lang="en-US" altLang="zh-CN" dirty="0"/>
              <a:t>update</a:t>
            </a:r>
            <a:r>
              <a:rPr kumimoji="1" lang="zh-CN" altLang="en-US" dirty="0"/>
              <a:t>分发到汇点对应的分区</a:t>
            </a:r>
            <a:r>
              <a:rPr kumimoji="1" lang="en-US" altLang="zh-CN" dirty="0"/>
              <a:t>p</a:t>
            </a:r>
            <a:r>
              <a:rPr kumimoji="1" lang="zh-CN" altLang="en-US" dirty="0"/>
              <a:t>的</a:t>
            </a:r>
            <a:r>
              <a:rPr kumimoji="1" lang="en-US" altLang="zh-CN" dirty="0" err="1"/>
              <a:t>Uin</a:t>
            </a:r>
            <a:r>
              <a:rPr kumimoji="1" lang="zh-CN" altLang="en-US" dirty="0"/>
              <a:t>中，最后</a:t>
            </a:r>
            <a:r>
              <a:rPr kumimoji="1" lang="en-US" altLang="zh-CN" dirty="0"/>
              <a:t>gather</a:t>
            </a:r>
            <a:r>
              <a:rPr kumimoji="1" lang="zh-CN" altLang="en-US" dirty="0"/>
              <a:t>阶段读取此分区的</a:t>
            </a:r>
            <a:r>
              <a:rPr kumimoji="1" lang="en-US" altLang="zh-CN" dirty="0" err="1"/>
              <a:t>Uin</a:t>
            </a:r>
            <a:r>
              <a:rPr kumimoji="1" lang="zh-CN" altLang="en-US" dirty="0"/>
              <a:t>中的</a:t>
            </a:r>
            <a:r>
              <a:rPr kumimoji="1" lang="en-US" altLang="zh-CN" dirty="0"/>
              <a:t>update</a:t>
            </a:r>
            <a:r>
              <a:rPr kumimoji="1" lang="zh-CN" altLang="en-US" dirty="0"/>
              <a:t>，更新至节点的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field</a:t>
            </a:r>
            <a:r>
              <a:rPr kumimoji="1" lang="zh-CN" altLang="en-US" dirty="0"/>
              <a:t>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0558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要决定该分成多少个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主要有两个约束，第一个约束是，由于需要对顶点进行随机访问，因此需要保证一个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中的所有顶点能同时被放入</a:t>
            </a:r>
            <a:r>
              <a:rPr kumimoji="1" lang="en-US" altLang="zh-CN" dirty="0"/>
              <a:t>fast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storage</a:t>
            </a:r>
            <a:r>
              <a:rPr kumimoji="1" lang="zh-CN" altLang="en-US" dirty="0"/>
              <a:t>，第二个约束是，由于对</a:t>
            </a:r>
            <a:r>
              <a:rPr kumimoji="1" lang="en-US" altLang="zh-CN" dirty="0"/>
              <a:t>slow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storage</a:t>
            </a:r>
            <a:r>
              <a:rPr kumimoji="1" lang="zh-CN" altLang="en-US" dirty="0"/>
              <a:t>的访问是顺序访问，因此放在</a:t>
            </a:r>
            <a:r>
              <a:rPr kumimoji="1" lang="en-US" altLang="zh-CN" dirty="0"/>
              <a:t>slow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storage</a:t>
            </a:r>
            <a:r>
              <a:rPr kumimoji="1" lang="zh-CN" altLang="en-US" dirty="0"/>
              <a:t>中的东西越多越好。所以最后作者将一个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中的顶点数量限制为固定数目，保证顶点集合</a:t>
            </a:r>
            <a:r>
              <a:rPr kumimoji="1" lang="en-US" altLang="zh-CN" dirty="0"/>
              <a:t>+buffer+</a:t>
            </a:r>
            <a:r>
              <a:rPr kumimoji="1" lang="zh-CN" altLang="en-US" dirty="0"/>
              <a:t>其他辅助数据结构的大小能够填满</a:t>
            </a:r>
            <a:r>
              <a:rPr kumimoji="1" lang="en-US" altLang="zh-CN" dirty="0"/>
              <a:t>fast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storage</a:t>
            </a:r>
            <a:r>
              <a:rPr kumimoji="1" lang="zh-CN" altLang="en-US" dirty="0"/>
              <a:t>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99119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接下来我讲一下</a:t>
            </a:r>
            <a:r>
              <a:rPr kumimoji="1" lang="en-US" altLang="zh-CN" dirty="0"/>
              <a:t>out-of-core</a:t>
            </a:r>
            <a:r>
              <a:rPr kumimoji="1" lang="zh-CN" altLang="en-US" dirty="0"/>
              <a:t>情况下的</a:t>
            </a:r>
            <a:r>
              <a:rPr kumimoji="1" lang="en-US" altLang="zh-CN" dirty="0"/>
              <a:t>edge-centric</a:t>
            </a:r>
            <a:r>
              <a:rPr kumimoji="1" lang="zh-CN" altLang="en-US" dirty="0"/>
              <a:t>图计算过程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7353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Out-of-core</a:t>
            </a:r>
            <a:r>
              <a:rPr kumimoji="1" lang="zh-CN" altLang="en-US" dirty="0"/>
              <a:t>的方式是由于过于庞大的图没法全部放进</a:t>
            </a:r>
            <a:r>
              <a:rPr kumimoji="1" lang="en-US" altLang="zh-CN" dirty="0"/>
              <a:t>memory</a:t>
            </a:r>
            <a:r>
              <a:rPr kumimoji="1" lang="zh-CN" altLang="en-US" dirty="0"/>
              <a:t>，因此将图存在</a:t>
            </a:r>
            <a:r>
              <a:rPr kumimoji="1" lang="en-US" altLang="zh-CN" dirty="0"/>
              <a:t>disk</a:t>
            </a:r>
            <a:r>
              <a:rPr kumimoji="1" lang="zh-CN" altLang="en-US" dirty="0"/>
              <a:t>上。</a:t>
            </a:r>
            <a:r>
              <a:rPr kumimoji="1" lang="en-US" altLang="zh-CN" dirty="0"/>
              <a:t>Memory</a:t>
            </a:r>
            <a:r>
              <a:rPr kumimoji="1" lang="zh-CN" altLang="en-US" dirty="0"/>
              <a:t>中除了需要一个</a:t>
            </a:r>
            <a:r>
              <a:rPr kumimoji="1" lang="en-US" altLang="zh-CN" dirty="0"/>
              <a:t>array</a:t>
            </a:r>
            <a:r>
              <a:rPr kumimoji="1" lang="zh-CN" altLang="en-US" dirty="0"/>
              <a:t>来存放所有的顶点，还需要保存</a:t>
            </a:r>
            <a:r>
              <a:rPr kumimoji="1" lang="en-US" altLang="zh-CN" dirty="0"/>
              <a:t>scatter</a:t>
            </a:r>
            <a:r>
              <a:rPr kumimoji="1" lang="zh-CN" altLang="en-US" dirty="0"/>
              <a:t>阶段中从磁盘读入的边，</a:t>
            </a:r>
            <a:r>
              <a:rPr kumimoji="1" lang="en-US" altLang="zh-CN" dirty="0"/>
              <a:t>gather</a:t>
            </a:r>
            <a:r>
              <a:rPr kumimoji="1" lang="zh-CN" altLang="en-US" dirty="0"/>
              <a:t>阶段中读入的</a:t>
            </a:r>
            <a:r>
              <a:rPr kumimoji="1" lang="en-US" altLang="zh-CN" dirty="0"/>
              <a:t>update</a:t>
            </a:r>
            <a:r>
              <a:rPr kumimoji="1" lang="zh-CN" altLang="en-US" dirty="0"/>
              <a:t>，</a:t>
            </a:r>
            <a:r>
              <a:rPr kumimoji="1" lang="en-US" altLang="zh-CN" dirty="0"/>
              <a:t>shuffle</a:t>
            </a:r>
            <a:r>
              <a:rPr kumimoji="1" lang="zh-CN" altLang="en-US" dirty="0"/>
              <a:t>阶段的输入输出和最终</a:t>
            </a:r>
            <a:r>
              <a:rPr kumimoji="1" lang="en-US" altLang="zh-CN" dirty="0"/>
              <a:t>gather</a:t>
            </a:r>
            <a:r>
              <a:rPr kumimoji="1" lang="zh-CN" altLang="en-US" dirty="0"/>
              <a:t>阶段的输出。这里作者构造了一个定长的数据结构，被称为</a:t>
            </a:r>
            <a:r>
              <a:rPr kumimoji="1" lang="en-US" altLang="zh-CN" dirty="0"/>
              <a:t>stream</a:t>
            </a:r>
            <a:r>
              <a:rPr kumimoji="1" lang="zh-CN" altLang="en-US" dirty="0"/>
              <a:t> </a:t>
            </a:r>
            <a:r>
              <a:rPr kumimoji="1" lang="en-US" altLang="zh-CN" dirty="0"/>
              <a:t>buffer</a:t>
            </a:r>
            <a:r>
              <a:rPr kumimoji="1" lang="zh-CN" altLang="en-US" dirty="0"/>
              <a:t>，来存储上述数据。右图是一个</a:t>
            </a:r>
            <a:r>
              <a:rPr kumimoji="1" lang="en-US" altLang="zh-CN" dirty="0"/>
              <a:t>stream</a:t>
            </a:r>
            <a:r>
              <a:rPr kumimoji="1" lang="zh-CN" altLang="en-US" dirty="0"/>
              <a:t> </a:t>
            </a:r>
            <a:r>
              <a:rPr kumimoji="1" lang="en-US" altLang="zh-CN" dirty="0"/>
              <a:t>buffer</a:t>
            </a:r>
            <a:r>
              <a:rPr kumimoji="1" lang="zh-CN" altLang="en-US" dirty="0"/>
              <a:t>的结构，有一个存储实际数据的</a:t>
            </a:r>
            <a:r>
              <a:rPr kumimoji="1" lang="en-US" altLang="zh-CN" dirty="0"/>
              <a:t>chunk</a:t>
            </a:r>
            <a:r>
              <a:rPr kumimoji="1" lang="zh-CN" altLang="en-US" dirty="0"/>
              <a:t> </a:t>
            </a:r>
            <a:r>
              <a:rPr kumimoji="1" lang="en-US" altLang="zh-CN" dirty="0"/>
              <a:t>array</a:t>
            </a:r>
            <a:r>
              <a:rPr kumimoji="1" lang="zh-CN" altLang="en-US" dirty="0"/>
              <a:t>，还有一个</a:t>
            </a:r>
            <a:r>
              <a:rPr kumimoji="1" lang="en-US" altLang="zh-CN" dirty="0"/>
              <a:t>index</a:t>
            </a:r>
            <a:r>
              <a:rPr kumimoji="1" lang="zh-CN" altLang="en-US" dirty="0"/>
              <a:t> </a:t>
            </a:r>
            <a:r>
              <a:rPr kumimoji="1" lang="en-US" altLang="zh-CN" dirty="0"/>
              <a:t>array</a:t>
            </a:r>
            <a:r>
              <a:rPr kumimoji="1" lang="zh-CN" altLang="en-US" dirty="0"/>
              <a:t>，其中有</a:t>
            </a:r>
            <a:r>
              <a:rPr kumimoji="1" lang="en-US" altLang="zh-CN" dirty="0"/>
              <a:t>k</a:t>
            </a:r>
            <a:r>
              <a:rPr kumimoji="1" lang="zh-CN" altLang="en-US" dirty="0"/>
              <a:t>个</a:t>
            </a:r>
            <a:r>
              <a:rPr kumimoji="1" lang="en-US" altLang="zh-CN" dirty="0"/>
              <a:t>entry</a:t>
            </a:r>
            <a:r>
              <a:rPr kumimoji="1" lang="zh-CN" altLang="en-US" dirty="0"/>
              <a:t>代表</a:t>
            </a:r>
            <a:r>
              <a:rPr kumimoji="1" lang="en-US" altLang="zh-CN" dirty="0"/>
              <a:t>k</a:t>
            </a:r>
            <a:r>
              <a:rPr kumimoji="1" lang="zh-CN" altLang="en-US" dirty="0"/>
              <a:t>个</a:t>
            </a:r>
            <a:r>
              <a:rPr kumimoji="1" lang="en-US" altLang="zh-CN" dirty="0"/>
              <a:t>streaming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，第</a:t>
            </a:r>
            <a:r>
              <a:rPr kumimoji="1" lang="en-US" altLang="zh-CN" dirty="0" err="1"/>
              <a:t>i</a:t>
            </a:r>
            <a:r>
              <a:rPr kumimoji="1" lang="zh-CN" altLang="en-US" dirty="0"/>
              <a:t>个</a:t>
            </a:r>
            <a:r>
              <a:rPr kumimoji="1" lang="en-US" altLang="zh-CN" dirty="0"/>
              <a:t>entry</a:t>
            </a:r>
            <a:r>
              <a:rPr kumimoji="1" lang="zh-CN" altLang="en-US" dirty="0"/>
              <a:t>存储着</a:t>
            </a:r>
            <a:r>
              <a:rPr kumimoji="1" lang="en-US" altLang="zh-CN" dirty="0"/>
              <a:t>chunk</a:t>
            </a:r>
            <a:r>
              <a:rPr kumimoji="1" lang="zh-CN" altLang="en-US" dirty="0"/>
              <a:t> </a:t>
            </a:r>
            <a:r>
              <a:rPr kumimoji="1" lang="en-US" altLang="zh-CN" dirty="0"/>
              <a:t>array</a:t>
            </a:r>
            <a:r>
              <a:rPr kumimoji="1" lang="zh-CN" altLang="en-US" dirty="0"/>
              <a:t>中和第</a:t>
            </a:r>
            <a:r>
              <a:rPr kumimoji="1" lang="en-US" altLang="zh-CN" dirty="0" err="1"/>
              <a:t>i</a:t>
            </a:r>
            <a:r>
              <a:rPr kumimoji="1" lang="zh-CN" altLang="en-US" dirty="0"/>
              <a:t>个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有关的</a:t>
            </a:r>
            <a:r>
              <a:rPr kumimoji="1" lang="en-US" altLang="zh-CN" dirty="0"/>
              <a:t>chunk</a:t>
            </a:r>
            <a:r>
              <a:rPr kumimoji="1" lang="zh-CN" altLang="en-US" dirty="0"/>
              <a:t>的起始和结束</a:t>
            </a:r>
            <a:r>
              <a:rPr kumimoji="1" lang="en-US" altLang="zh-CN" dirty="0"/>
              <a:t>index</a:t>
            </a:r>
            <a:r>
              <a:rPr kumimoji="1" lang="zh-CN" altLang="en-US" dirty="0"/>
              <a:t>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7718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在这里作者对第二部分各自独立的三阶段</a:t>
            </a:r>
            <a:r>
              <a:rPr kumimoji="1" lang="en-US" altLang="zh-CN" dirty="0"/>
              <a:t>scatter</a:t>
            </a:r>
            <a:r>
              <a:rPr kumimoji="1" lang="zh-CN" altLang="en-US" dirty="0"/>
              <a:t>、</a:t>
            </a:r>
            <a:r>
              <a:rPr kumimoji="1" lang="en-US" altLang="zh-CN" dirty="0"/>
              <a:t>shuffle</a:t>
            </a:r>
            <a:r>
              <a:rPr kumimoji="1" lang="zh-CN" altLang="en-US" dirty="0"/>
              <a:t>、</a:t>
            </a:r>
            <a:r>
              <a:rPr kumimoji="1" lang="en-US" altLang="zh-CN" dirty="0"/>
              <a:t>gather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phase</a:t>
            </a:r>
            <a:r>
              <a:rPr kumimoji="1" lang="zh-CN" altLang="en-US" dirty="0"/>
              <a:t>做了优化，因为在</a:t>
            </a:r>
            <a:r>
              <a:rPr kumimoji="1" lang="en-US" altLang="zh-CN" dirty="0"/>
              <a:t>scatter</a:t>
            </a:r>
            <a:r>
              <a:rPr kumimoji="1" lang="zh-CN" altLang="en-US" dirty="0"/>
              <a:t>和</a:t>
            </a:r>
            <a:r>
              <a:rPr kumimoji="1" lang="en-US" altLang="zh-CN" dirty="0"/>
              <a:t>gather</a:t>
            </a:r>
            <a:r>
              <a:rPr kumimoji="1" lang="zh-CN" altLang="en-US" dirty="0"/>
              <a:t>阶段达到</a:t>
            </a:r>
            <a:r>
              <a:rPr kumimoji="1" lang="en-US" altLang="zh-CN" dirty="0"/>
              <a:t>sequential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</a:t>
            </a:r>
            <a:r>
              <a:rPr kumimoji="1" lang="zh-CN" altLang="en-US" dirty="0"/>
              <a:t>比较容易，但在</a:t>
            </a:r>
            <a:r>
              <a:rPr kumimoji="1" lang="en-US" altLang="zh-CN" dirty="0"/>
              <a:t>shuffle</a:t>
            </a:r>
            <a:r>
              <a:rPr kumimoji="1" lang="zh-CN" altLang="en-US" dirty="0"/>
              <a:t>阶段需要不断地将</a:t>
            </a:r>
            <a:r>
              <a:rPr kumimoji="1" lang="en-US" altLang="zh-CN" dirty="0"/>
              <a:t>update</a:t>
            </a:r>
            <a:r>
              <a:rPr kumimoji="1" lang="zh-CN" altLang="en-US" dirty="0"/>
              <a:t>随机分发到不同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中，不是</a:t>
            </a:r>
            <a:r>
              <a:rPr kumimoji="1" lang="en-US" altLang="zh-CN" dirty="0"/>
              <a:t>sequential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</a:t>
            </a:r>
            <a:r>
              <a:rPr kumimoji="1" lang="zh-CN" altLang="en-US" dirty="0"/>
              <a:t>，因此作者做了优化，在这里将</a:t>
            </a:r>
            <a:r>
              <a:rPr kumimoji="1" lang="en-US" altLang="zh-CN" dirty="0"/>
              <a:t>shuffle</a:t>
            </a:r>
            <a:r>
              <a:rPr kumimoji="1" lang="zh-CN" altLang="en-US" dirty="0"/>
              <a:t> </a:t>
            </a:r>
            <a:r>
              <a:rPr kumimoji="1" lang="en-US" altLang="zh-CN" dirty="0"/>
              <a:t>phase</a:t>
            </a:r>
            <a:r>
              <a:rPr kumimoji="1" lang="zh-CN" altLang="en-US" dirty="0"/>
              <a:t>和</a:t>
            </a:r>
            <a:r>
              <a:rPr kumimoji="1" lang="en-US" altLang="zh-CN" dirty="0"/>
              <a:t>scatter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phase</a:t>
            </a:r>
            <a:r>
              <a:rPr kumimoji="1" lang="zh-CN" altLang="en-US" dirty="0"/>
              <a:t>一起做，当</a:t>
            </a:r>
            <a:r>
              <a:rPr kumimoji="1" lang="en-US" altLang="zh-CN" dirty="0"/>
              <a:t>scatter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phase</a:t>
            </a:r>
            <a:r>
              <a:rPr kumimoji="1" lang="zh-CN" altLang="en-US" dirty="0"/>
              <a:t>的</a:t>
            </a:r>
            <a:r>
              <a:rPr kumimoji="1" lang="en-US" altLang="zh-CN" dirty="0"/>
              <a:t>output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buffer</a:t>
            </a:r>
            <a:r>
              <a:rPr kumimoji="1" lang="zh-CN" altLang="en-US" dirty="0"/>
              <a:t>满的时候就立刻进行一次</a:t>
            </a:r>
            <a:r>
              <a:rPr kumimoji="1" lang="en-US" altLang="zh-CN" dirty="0"/>
              <a:t>shuffle</a:t>
            </a:r>
            <a:r>
              <a:rPr kumimoji="1" lang="zh-CN" altLang="en-US" dirty="0"/>
              <a:t>。因此实际上这里需要的</a:t>
            </a:r>
            <a:r>
              <a:rPr kumimoji="1" lang="en-US" altLang="zh-CN" dirty="0"/>
              <a:t>stream</a:t>
            </a:r>
            <a:r>
              <a:rPr kumimoji="1" lang="zh-CN" altLang="en-US" dirty="0"/>
              <a:t> </a:t>
            </a:r>
            <a:r>
              <a:rPr kumimoji="1" lang="en-US" altLang="zh-CN" dirty="0"/>
              <a:t>buffer</a:t>
            </a:r>
            <a:r>
              <a:rPr kumimoji="1" lang="zh-CN" altLang="en-US" dirty="0"/>
              <a:t>数量是三个，</a:t>
            </a:r>
            <a:r>
              <a:rPr kumimoji="1" lang="en-US" altLang="zh-CN" dirty="0"/>
              <a:t>scatter</a:t>
            </a:r>
            <a:r>
              <a:rPr kumimoji="1" lang="zh-CN" altLang="en-US" dirty="0"/>
              <a:t>阶段的</a:t>
            </a:r>
            <a:r>
              <a:rPr kumimoji="1" lang="en-US" altLang="zh-CN" dirty="0"/>
              <a:t>input</a:t>
            </a:r>
            <a:r>
              <a:rPr kumimoji="1" lang="zh-CN" altLang="en-US" dirty="0"/>
              <a:t>和</a:t>
            </a:r>
            <a:r>
              <a:rPr kumimoji="1" lang="en-US" altLang="zh-CN" dirty="0"/>
              <a:t>output</a:t>
            </a:r>
            <a:r>
              <a:rPr kumimoji="1" lang="zh-CN" altLang="en-US" dirty="0"/>
              <a:t>需要两个，</a:t>
            </a:r>
            <a:r>
              <a:rPr kumimoji="1" lang="en-US" altLang="zh-CN" dirty="0"/>
              <a:t>shuffle</a:t>
            </a:r>
            <a:r>
              <a:rPr kumimoji="1" lang="zh-CN" altLang="en-US" dirty="0"/>
              <a:t>需要额外的一个</a:t>
            </a:r>
            <a:r>
              <a:rPr kumimoji="1" lang="en-US" altLang="zh-CN" dirty="0"/>
              <a:t>shuffle</a:t>
            </a:r>
            <a:r>
              <a:rPr kumimoji="1" lang="zh-CN" altLang="en-US" dirty="0"/>
              <a:t> </a:t>
            </a:r>
            <a:r>
              <a:rPr kumimoji="1" lang="en-US" altLang="zh-CN" dirty="0"/>
              <a:t>buffer</a:t>
            </a:r>
            <a:r>
              <a:rPr kumimoji="1" lang="zh-CN" altLang="en-US" dirty="0"/>
              <a:t>存储</a:t>
            </a:r>
            <a:r>
              <a:rPr kumimoji="1" lang="en-US" altLang="zh-CN" dirty="0"/>
              <a:t>shuffle</a:t>
            </a:r>
            <a:r>
              <a:rPr kumimoji="1" lang="zh-CN" altLang="en-US" dirty="0"/>
              <a:t>结果。而</a:t>
            </a:r>
            <a:r>
              <a:rPr kumimoji="1" lang="en-US" altLang="zh-CN" dirty="0"/>
              <a:t>gather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phase</a:t>
            </a:r>
            <a:r>
              <a:rPr kumimoji="1" lang="zh-CN" altLang="en-US" dirty="0"/>
              <a:t>是在</a:t>
            </a:r>
            <a:r>
              <a:rPr kumimoji="1" lang="en-US" altLang="zh-CN" dirty="0"/>
              <a:t>scatter</a:t>
            </a:r>
            <a:r>
              <a:rPr kumimoji="1" lang="zh-CN" altLang="en-US" dirty="0"/>
              <a:t>和</a:t>
            </a:r>
            <a:r>
              <a:rPr kumimoji="1" lang="en-US" altLang="zh-CN" dirty="0"/>
              <a:t>shuffle</a:t>
            </a:r>
            <a:r>
              <a:rPr kumimoji="1" lang="zh-CN" altLang="en-US" dirty="0"/>
              <a:t>阶段全部完成后最开始的，因此可以复用</a:t>
            </a:r>
            <a:r>
              <a:rPr kumimoji="1" lang="en-US" altLang="zh-CN" dirty="0"/>
              <a:t>scatter</a:t>
            </a:r>
            <a:r>
              <a:rPr kumimoji="1" lang="zh-CN" altLang="en-US" dirty="0"/>
              <a:t>阶段的</a:t>
            </a:r>
            <a:r>
              <a:rPr kumimoji="1" lang="en-US" altLang="zh-CN" dirty="0"/>
              <a:t>input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stream</a:t>
            </a:r>
            <a:r>
              <a:rPr kumimoji="1" lang="zh-CN" altLang="en-US" dirty="0"/>
              <a:t>作为自己的</a:t>
            </a:r>
            <a:r>
              <a:rPr kumimoji="1" lang="en-US" altLang="zh-CN" dirty="0"/>
              <a:t>output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stream</a:t>
            </a:r>
            <a:r>
              <a:rPr kumimoji="1" lang="zh-CN" altLang="en-US" dirty="0"/>
              <a:t>，用</a:t>
            </a:r>
            <a:r>
              <a:rPr kumimoji="1" lang="en-US" altLang="zh-CN" dirty="0"/>
              <a:t>shuffle</a:t>
            </a:r>
            <a:r>
              <a:rPr kumimoji="1" lang="zh-CN" altLang="en-US" dirty="0"/>
              <a:t> </a:t>
            </a:r>
            <a:r>
              <a:rPr kumimoji="1" lang="en-US" altLang="zh-CN" dirty="0"/>
              <a:t>buffer</a:t>
            </a:r>
            <a:r>
              <a:rPr kumimoji="1" lang="zh-CN" altLang="en-US" dirty="0"/>
              <a:t>作为</a:t>
            </a:r>
            <a:r>
              <a:rPr kumimoji="1" lang="en-US" altLang="zh-CN" dirty="0"/>
              <a:t>input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stream</a:t>
            </a:r>
            <a:r>
              <a:rPr kumimoji="1" lang="zh-CN" altLang="en-US" dirty="0"/>
              <a:t>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75669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具体来说，</a:t>
            </a:r>
            <a:r>
              <a:rPr kumimoji="1" lang="en-US" altLang="zh-CN" dirty="0"/>
              <a:t>scatter</a:t>
            </a:r>
            <a:r>
              <a:rPr kumimoji="1" lang="zh-CN" altLang="en-US" dirty="0"/>
              <a:t>阶段从</a:t>
            </a:r>
            <a:r>
              <a:rPr kumimoji="1" lang="en-US" altLang="zh-CN" dirty="0"/>
              <a:t>input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buffer</a:t>
            </a:r>
            <a:r>
              <a:rPr kumimoji="1" lang="zh-CN" altLang="en-US" dirty="0"/>
              <a:t>中读取</a:t>
            </a:r>
            <a:r>
              <a:rPr kumimoji="1" lang="en-US" altLang="zh-CN" dirty="0"/>
              <a:t>edge</a:t>
            </a:r>
            <a:r>
              <a:rPr kumimoji="1" lang="zh-CN" altLang="en-US" dirty="0"/>
              <a:t>，将</a:t>
            </a:r>
            <a:r>
              <a:rPr kumimoji="1" lang="en-US" altLang="zh-CN" dirty="0"/>
              <a:t>update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append</a:t>
            </a:r>
            <a:r>
              <a:rPr kumimoji="1" lang="zh-CN" altLang="en-US" dirty="0"/>
              <a:t>到</a:t>
            </a:r>
            <a:r>
              <a:rPr kumimoji="1" lang="en-US" altLang="zh-CN" dirty="0"/>
              <a:t>output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buffer</a:t>
            </a:r>
            <a:r>
              <a:rPr kumimoji="1" lang="zh-CN" altLang="en-US" dirty="0"/>
              <a:t>中，一旦</a:t>
            </a:r>
            <a:r>
              <a:rPr kumimoji="1" lang="en-US" altLang="zh-CN" dirty="0"/>
              <a:t>output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buffer</a:t>
            </a:r>
            <a:r>
              <a:rPr kumimoji="1" lang="zh-CN" altLang="en-US" dirty="0"/>
              <a:t>满了或者全部的边都被处理完了，就开始一次</a:t>
            </a:r>
            <a:r>
              <a:rPr kumimoji="1" lang="en-US" altLang="zh-CN" dirty="0"/>
              <a:t>shuffle</a:t>
            </a:r>
            <a:r>
              <a:rPr kumimoji="1" lang="zh-CN" altLang="en-US" dirty="0"/>
              <a:t>阶段，在一次</a:t>
            </a:r>
            <a:r>
              <a:rPr kumimoji="1" lang="en-US" altLang="zh-CN" dirty="0"/>
              <a:t>shuffle</a:t>
            </a:r>
            <a:r>
              <a:rPr kumimoji="1" lang="zh-CN" altLang="en-US" dirty="0"/>
              <a:t>阶段开始前遍历一次</a:t>
            </a:r>
            <a:r>
              <a:rPr kumimoji="1" lang="en-US" altLang="zh-CN" dirty="0"/>
              <a:t>output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buffer</a:t>
            </a:r>
            <a:r>
              <a:rPr kumimoji="1" lang="zh-CN" altLang="en-US" dirty="0"/>
              <a:t>，在这里遍历的结果是有三个</a:t>
            </a:r>
            <a:r>
              <a:rPr kumimoji="1" lang="en-US" altLang="zh-CN" dirty="0"/>
              <a:t>update</a:t>
            </a:r>
            <a:r>
              <a:rPr kumimoji="1" lang="zh-CN" altLang="en-US" dirty="0"/>
              <a:t>属于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，一个</a:t>
            </a:r>
            <a:r>
              <a:rPr kumimoji="1" lang="en-US" altLang="zh-CN" dirty="0"/>
              <a:t>update</a:t>
            </a:r>
            <a:r>
              <a:rPr kumimoji="1" lang="zh-CN" altLang="en-US" dirty="0"/>
              <a:t>属于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B</a:t>
            </a:r>
            <a:r>
              <a:rPr kumimoji="1" lang="zh-CN" altLang="en-US" dirty="0"/>
              <a:t>，一个</a:t>
            </a:r>
            <a:r>
              <a:rPr kumimoji="1" lang="en-US" altLang="zh-CN" dirty="0"/>
              <a:t>update</a:t>
            </a:r>
            <a:r>
              <a:rPr kumimoji="1" lang="zh-CN" altLang="en-US" dirty="0"/>
              <a:t>属于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C</a:t>
            </a:r>
            <a:r>
              <a:rPr kumimoji="1" lang="zh-CN" altLang="en-US" dirty="0"/>
              <a:t>。用这个信息填充</a:t>
            </a:r>
            <a:r>
              <a:rPr kumimoji="1" lang="en-US" altLang="zh-CN" dirty="0"/>
              <a:t>shuffle</a:t>
            </a:r>
            <a:r>
              <a:rPr kumimoji="1" lang="zh-CN" altLang="en-US" dirty="0"/>
              <a:t>过程的</a:t>
            </a:r>
            <a:r>
              <a:rPr kumimoji="1" lang="en-US" altLang="zh-CN" dirty="0"/>
              <a:t>output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buffer</a:t>
            </a:r>
            <a:r>
              <a:rPr kumimoji="1" lang="zh-CN" altLang="en-US" dirty="0"/>
              <a:t>的</a:t>
            </a:r>
            <a:r>
              <a:rPr kumimoji="1" lang="en-US" altLang="zh-CN" dirty="0"/>
              <a:t>index</a:t>
            </a:r>
            <a:r>
              <a:rPr kumimoji="1" lang="zh-CN" altLang="en-US" dirty="0"/>
              <a:t> </a:t>
            </a:r>
            <a:r>
              <a:rPr kumimoji="1" lang="en-US" altLang="zh-CN" dirty="0"/>
              <a:t>array</a:t>
            </a:r>
            <a:r>
              <a:rPr kumimoji="1" lang="zh-CN" altLang="en-US" dirty="0"/>
              <a:t>，然后再遍历一遍</a:t>
            </a:r>
            <a:r>
              <a:rPr kumimoji="1" lang="en-US" altLang="zh-CN" dirty="0"/>
              <a:t>output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buffer</a:t>
            </a:r>
            <a:r>
              <a:rPr kumimoji="1" lang="zh-CN" altLang="en-US" dirty="0"/>
              <a:t>，放入一个</a:t>
            </a:r>
            <a:r>
              <a:rPr kumimoji="1" lang="en-US" altLang="zh-CN" dirty="0"/>
              <a:t>shuffle</a:t>
            </a:r>
            <a:r>
              <a:rPr kumimoji="1" lang="zh-CN" altLang="en-US" dirty="0"/>
              <a:t> </a:t>
            </a:r>
            <a:r>
              <a:rPr kumimoji="1" lang="en-US" altLang="zh-CN" dirty="0"/>
              <a:t>buffer</a:t>
            </a:r>
            <a:r>
              <a:rPr kumimoji="1" lang="zh-CN" altLang="en-US" dirty="0"/>
              <a:t>，将属于同一个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的</a:t>
            </a:r>
            <a:r>
              <a:rPr kumimoji="1" lang="en-US" altLang="zh-CN" dirty="0"/>
              <a:t>update</a:t>
            </a:r>
            <a:r>
              <a:rPr kumimoji="1" lang="zh-CN" altLang="en-US" dirty="0"/>
              <a:t>放在一起，然后将这个已经排好序的</a:t>
            </a:r>
            <a:r>
              <a:rPr kumimoji="1" lang="en-US" altLang="zh-CN" dirty="0"/>
              <a:t>shuffle</a:t>
            </a:r>
            <a:r>
              <a:rPr kumimoji="1" lang="zh-CN" altLang="en-US" dirty="0"/>
              <a:t> </a:t>
            </a:r>
            <a:r>
              <a:rPr kumimoji="1" lang="en-US" altLang="zh-CN" dirty="0"/>
              <a:t>buffer</a:t>
            </a:r>
            <a:r>
              <a:rPr kumimoji="1" lang="zh-CN" altLang="en-US" dirty="0"/>
              <a:t>写入文件，就可以达到顺序写入。</a:t>
            </a:r>
            <a:r>
              <a:rPr kumimoji="1" lang="en-US" altLang="zh-CN" dirty="0"/>
              <a:t>Gather</a:t>
            </a:r>
            <a:r>
              <a:rPr kumimoji="1" lang="zh-CN" altLang="en-US" dirty="0"/>
              <a:t>阶段读入</a:t>
            </a:r>
            <a:r>
              <a:rPr kumimoji="1" lang="en-US" altLang="zh-CN" dirty="0"/>
              <a:t>vertex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</a:t>
            </a:r>
            <a:r>
              <a:rPr kumimoji="1" lang="zh-CN" altLang="en-US" dirty="0"/>
              <a:t>，读取</a:t>
            </a:r>
            <a:r>
              <a:rPr kumimoji="1" lang="en-US" altLang="zh-CN" dirty="0"/>
              <a:t>update</a:t>
            </a:r>
            <a:r>
              <a:rPr kumimoji="1" lang="zh-CN" altLang="en-US" dirty="0"/>
              <a:t>文件，将每个</a:t>
            </a:r>
            <a:r>
              <a:rPr kumimoji="1" lang="en-US" altLang="zh-CN" dirty="0"/>
              <a:t>chunk</a:t>
            </a:r>
            <a:r>
              <a:rPr kumimoji="1" lang="zh-CN" altLang="en-US" dirty="0"/>
              <a:t>的更新写入对应的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中。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70550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Out-of-core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engine</a:t>
            </a:r>
            <a:r>
              <a:rPr kumimoji="1" lang="zh-CN" altLang="en-US" dirty="0"/>
              <a:t>对分区数量有约束。这里用</a:t>
            </a:r>
            <a:r>
              <a:rPr kumimoji="1" lang="en-US" altLang="zh-CN" dirty="0"/>
              <a:t>S</a:t>
            </a:r>
            <a:r>
              <a:rPr kumimoji="1" lang="zh-CN" altLang="en-US" dirty="0"/>
              <a:t>代表能最大化利用</a:t>
            </a:r>
            <a:r>
              <a:rPr kumimoji="1" lang="en-US" altLang="zh-CN" dirty="0"/>
              <a:t>I/O</a:t>
            </a:r>
            <a:r>
              <a:rPr kumimoji="1" lang="zh-CN" altLang="en-US" dirty="0"/>
              <a:t>带宽的</a:t>
            </a:r>
            <a:r>
              <a:rPr kumimoji="1" lang="en-US" altLang="zh-CN" dirty="0"/>
              <a:t>I/O</a:t>
            </a:r>
            <a:r>
              <a:rPr kumimoji="1" lang="zh-CN" altLang="en-US" dirty="0"/>
              <a:t> </a:t>
            </a:r>
            <a:r>
              <a:rPr kumimoji="1" lang="en-US" altLang="zh-CN" dirty="0"/>
              <a:t>unit</a:t>
            </a:r>
            <a:r>
              <a:rPr kumimoji="1" lang="zh-CN" altLang="en-US" dirty="0"/>
              <a:t>大小，这里就代表</a:t>
            </a:r>
            <a:r>
              <a:rPr kumimoji="1" lang="en-US" altLang="zh-CN" dirty="0"/>
              <a:t>stream</a:t>
            </a:r>
            <a:r>
              <a:rPr kumimoji="1" lang="zh-CN" altLang="en-US" dirty="0"/>
              <a:t> </a:t>
            </a:r>
            <a:r>
              <a:rPr kumimoji="1" lang="en-US" altLang="zh-CN" dirty="0"/>
              <a:t>buffer</a:t>
            </a:r>
            <a:r>
              <a:rPr kumimoji="1" lang="zh-CN" altLang="en-US"/>
              <a:t>大小，</a:t>
            </a:r>
            <a:r>
              <a:rPr kumimoji="1" lang="en-US" altLang="zh-CN" dirty="0"/>
              <a:t>K</a:t>
            </a:r>
            <a:r>
              <a:rPr kumimoji="1" lang="zh-CN" altLang="en-US" dirty="0"/>
              <a:t>代表分区数量，</a:t>
            </a:r>
            <a:r>
              <a:rPr kumimoji="1" lang="en-US" altLang="zh-CN" dirty="0"/>
              <a:t>N</a:t>
            </a:r>
            <a:r>
              <a:rPr kumimoji="1" lang="zh-CN" altLang="en-US" dirty="0"/>
              <a:t>代表所有的顶点总共需要占得空间，</a:t>
            </a:r>
            <a:r>
              <a:rPr kumimoji="1" lang="en-US" altLang="zh-CN" dirty="0"/>
              <a:t>M</a:t>
            </a:r>
            <a:r>
              <a:rPr kumimoji="1" lang="zh-CN" altLang="en-US" dirty="0"/>
              <a:t>代表可用的</a:t>
            </a:r>
            <a:r>
              <a:rPr kumimoji="1" lang="en-US" altLang="zh-CN" dirty="0"/>
              <a:t>main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</a:t>
            </a:r>
            <a:r>
              <a:rPr kumimoji="1" lang="zh-CN" altLang="en-US" dirty="0"/>
              <a:t>的大小，对于每个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需要</a:t>
            </a:r>
            <a:r>
              <a:rPr kumimoji="1" lang="en-US" altLang="zh-CN" dirty="0"/>
              <a:t>5</a:t>
            </a:r>
            <a:r>
              <a:rPr kumimoji="1" lang="zh-CN" altLang="en-US" dirty="0"/>
              <a:t>个</a:t>
            </a:r>
            <a:r>
              <a:rPr kumimoji="1" lang="en-US" altLang="zh-CN" dirty="0"/>
              <a:t>stream</a:t>
            </a:r>
            <a:r>
              <a:rPr kumimoji="1" lang="zh-CN" altLang="en-US" dirty="0"/>
              <a:t> </a:t>
            </a:r>
            <a:r>
              <a:rPr kumimoji="1" lang="en-US" altLang="zh-CN" dirty="0"/>
              <a:t>buffer</a:t>
            </a:r>
            <a:r>
              <a:rPr kumimoji="1" lang="zh-CN" altLang="en-US" dirty="0"/>
              <a:t>，之所以是</a:t>
            </a:r>
            <a:r>
              <a:rPr kumimoji="1" lang="en-US" altLang="zh-CN" dirty="0"/>
              <a:t>5</a:t>
            </a:r>
            <a:r>
              <a:rPr kumimoji="1" lang="zh-CN" altLang="en-US" dirty="0"/>
              <a:t>个而不是</a:t>
            </a:r>
            <a:r>
              <a:rPr kumimoji="1" lang="en-US" altLang="zh-CN" dirty="0"/>
              <a:t>3</a:t>
            </a:r>
            <a:r>
              <a:rPr kumimoji="1" lang="zh-CN" altLang="en-US" dirty="0"/>
              <a:t>个是因为</a:t>
            </a:r>
            <a:r>
              <a:rPr kumimoji="1" lang="en-US" altLang="zh-CN" dirty="0"/>
              <a:t>input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buffer</a:t>
            </a:r>
            <a:r>
              <a:rPr kumimoji="1" lang="zh-CN" altLang="en-US" dirty="0"/>
              <a:t>和</a:t>
            </a:r>
            <a:r>
              <a:rPr kumimoji="1" lang="en-US" altLang="zh-CN" dirty="0"/>
              <a:t>output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buffer</a:t>
            </a:r>
            <a:r>
              <a:rPr kumimoji="1" lang="zh-CN" altLang="en-US" dirty="0"/>
              <a:t>分别又加了一个</a:t>
            </a:r>
            <a:r>
              <a:rPr kumimoji="1" lang="en-US" altLang="zh-CN" dirty="0"/>
              <a:t>buffer</a:t>
            </a:r>
            <a:r>
              <a:rPr kumimoji="1" lang="zh-CN" altLang="en-US" dirty="0"/>
              <a:t>用来</a:t>
            </a:r>
            <a:r>
              <a:rPr kumimoji="1" lang="en-US" altLang="zh-CN" dirty="0"/>
              <a:t>prefetch</a:t>
            </a:r>
            <a:r>
              <a:rPr kumimoji="1" lang="zh-CN" altLang="en-US" dirty="0"/>
              <a:t>，提高性能，再加上一个</a:t>
            </a:r>
            <a:r>
              <a:rPr kumimoji="1" lang="en-US" altLang="zh-CN" dirty="0"/>
              <a:t>shuffle</a:t>
            </a:r>
            <a:r>
              <a:rPr kumimoji="1" lang="zh-CN" altLang="en-US" dirty="0"/>
              <a:t> </a:t>
            </a:r>
            <a:r>
              <a:rPr kumimoji="1" lang="en-US" altLang="zh-CN" dirty="0"/>
              <a:t>buffer</a:t>
            </a:r>
            <a:r>
              <a:rPr kumimoji="1" lang="zh-CN" altLang="en-US" dirty="0"/>
              <a:t>。所以最后这条公式表达的约束就是一个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需要的所有顶点和</a:t>
            </a:r>
            <a:r>
              <a:rPr kumimoji="1" lang="en-US" altLang="zh-CN" dirty="0"/>
              <a:t>stream</a:t>
            </a:r>
            <a:r>
              <a:rPr kumimoji="1" lang="zh-CN" altLang="en-US" dirty="0"/>
              <a:t> </a:t>
            </a:r>
            <a:r>
              <a:rPr kumimoji="1" lang="en-US" altLang="zh-CN" dirty="0"/>
              <a:t>buffer</a:t>
            </a:r>
            <a:r>
              <a:rPr kumimoji="1" lang="zh-CN" altLang="en-US" dirty="0"/>
              <a:t>的大小总和不能超过</a:t>
            </a:r>
            <a:r>
              <a:rPr kumimoji="1" lang="en-US" altLang="zh-CN" dirty="0"/>
              <a:t>main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</a:t>
            </a:r>
            <a:r>
              <a:rPr kumimoji="1" lang="zh-CN" altLang="en-US" dirty="0"/>
              <a:t>的大小。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639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In-memory streaming</a:t>
            </a:r>
            <a:r>
              <a:rPr kumimoji="1" lang="zh-CN" altLang="en-US" dirty="0"/>
              <a:t>处理的是 节点，边，和</a:t>
            </a:r>
            <a:r>
              <a:rPr kumimoji="1" lang="en-US" altLang="zh-CN" dirty="0"/>
              <a:t>update</a:t>
            </a:r>
            <a:r>
              <a:rPr kumimoji="1" lang="zh-CN" altLang="en-US" dirty="0"/>
              <a:t>全部存放在内存中的情况。 此时，</a:t>
            </a:r>
            <a:r>
              <a:rPr kumimoji="1" lang="en-US" altLang="zh-CN" dirty="0"/>
              <a:t>fast storage </a:t>
            </a:r>
            <a:r>
              <a:rPr kumimoji="1" lang="zh-CN" altLang="en-US" dirty="0"/>
              <a:t>为 </a:t>
            </a:r>
            <a:r>
              <a:rPr kumimoji="1" lang="en-US" altLang="zh-CN" dirty="0" err="1"/>
              <a:t>cpu</a:t>
            </a:r>
            <a:r>
              <a:rPr kumimoji="1" lang="en-US" altLang="zh-CN" dirty="0"/>
              <a:t> cache </a:t>
            </a:r>
            <a:r>
              <a:rPr kumimoji="1" lang="zh-CN" altLang="en-US" dirty="0"/>
              <a:t>，</a:t>
            </a:r>
            <a:r>
              <a:rPr kumimoji="1" lang="en-US" altLang="zh-CN" dirty="0"/>
              <a:t>slow storage</a:t>
            </a:r>
            <a:r>
              <a:rPr kumimoji="1" lang="zh-CN" altLang="en-US" dirty="0"/>
              <a:t>为 内存。与 内存不同，我们不能自由设置</a:t>
            </a:r>
            <a:r>
              <a:rPr kumimoji="1" lang="en-US" altLang="zh-CN" dirty="0" err="1"/>
              <a:t>cpu</a:t>
            </a:r>
            <a:r>
              <a:rPr kumimoji="1" lang="en-US" altLang="zh-CN" dirty="0"/>
              <a:t> cache</a:t>
            </a:r>
            <a:r>
              <a:rPr kumimoji="1" lang="zh-CN" altLang="en-US" dirty="0"/>
              <a:t>中 </a:t>
            </a:r>
            <a:r>
              <a:rPr kumimoji="1" lang="en-US" altLang="zh-CN" dirty="0"/>
              <a:t>stream buffer</a:t>
            </a:r>
            <a:r>
              <a:rPr kumimoji="1" lang="zh-CN" altLang="en-US" dirty="0"/>
              <a:t>的大小，因此，在决定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大小和数量时，为了保证一个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的</a:t>
            </a:r>
            <a:r>
              <a:rPr kumimoji="1" lang="en-US" altLang="zh-CN" dirty="0"/>
              <a:t>vertex</a:t>
            </a:r>
            <a:r>
              <a:rPr kumimoji="1" lang="zh-CN" altLang="en-US" dirty="0"/>
              <a:t>能够全部放在</a:t>
            </a:r>
            <a:r>
              <a:rPr kumimoji="1" lang="en-US" altLang="zh-CN" dirty="0" err="1"/>
              <a:t>cpu</a:t>
            </a:r>
            <a:r>
              <a:rPr kumimoji="1" lang="en-US" altLang="zh-CN" dirty="0"/>
              <a:t> cache</a:t>
            </a:r>
            <a:r>
              <a:rPr kumimoji="1" lang="zh-CN" altLang="en-US" dirty="0"/>
              <a:t>中以加快随机读取， 就需要同时考虑其他的一些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，防止他们冲掉 </a:t>
            </a:r>
            <a:r>
              <a:rPr kumimoji="1" lang="en-US" altLang="zh-CN" dirty="0"/>
              <a:t>cache</a:t>
            </a:r>
            <a:r>
              <a:rPr kumimoji="1" lang="zh-CN" altLang="en-US" dirty="0"/>
              <a:t>中的 </a:t>
            </a:r>
            <a:r>
              <a:rPr kumimoji="1" lang="en-US" altLang="zh-CN" dirty="0"/>
              <a:t>vertex</a:t>
            </a:r>
            <a:r>
              <a:rPr kumimoji="1" lang="zh-CN" altLang="en-US" dirty="0"/>
              <a:t>。（通过节点</a:t>
            </a:r>
            <a:r>
              <a:rPr kumimoji="1" lang="en-US" altLang="zh-CN" dirty="0"/>
              <a:t>+</a:t>
            </a:r>
            <a:r>
              <a:rPr kumimoji="1" lang="en-US" altLang="zh-CN" dirty="0" err="1"/>
              <a:t>edgesize</a:t>
            </a:r>
            <a:r>
              <a:rPr kumimoji="1" lang="en-US" altLang="zh-CN" dirty="0"/>
              <a:t> + update size / CPU cache</a:t>
            </a:r>
            <a:r>
              <a:rPr kumimoji="1" lang="zh-CN" altLang="en-US" dirty="0"/>
              <a:t>来计算分区。）</a:t>
            </a:r>
            <a:endParaRPr kumimoji="1" lang="en-US" altLang="zh-CN" dirty="0"/>
          </a:p>
          <a:p>
            <a:r>
              <a:rPr kumimoji="1" lang="zh-CN" altLang="en-US" dirty="0"/>
              <a:t>同时，为了利用多核</a:t>
            </a:r>
            <a:r>
              <a:rPr kumimoji="1" lang="en-US" altLang="zh-CN" dirty="0" err="1"/>
              <a:t>cpu</a:t>
            </a:r>
            <a:r>
              <a:rPr kumimoji="1" lang="zh-CN" altLang="en-US" dirty="0"/>
              <a:t>的性能，采用了</a:t>
            </a:r>
            <a:r>
              <a:rPr kumimoji="1" lang="en-US" altLang="zh-CN" dirty="0"/>
              <a:t>parallel scatter</a:t>
            </a:r>
            <a:r>
              <a:rPr kumimoji="1" lang="zh-CN" altLang="en-US" dirty="0"/>
              <a:t>和</a:t>
            </a:r>
            <a:r>
              <a:rPr kumimoji="1" lang="en-US" altLang="zh-CN" dirty="0"/>
              <a:t>gather</a:t>
            </a:r>
            <a:r>
              <a:rPr kumimoji="1" lang="zh-CN" altLang="en-US" dirty="0"/>
              <a:t>，以及</a:t>
            </a:r>
            <a:r>
              <a:rPr kumimoji="1" lang="en-US" altLang="zh-CN" dirty="0"/>
              <a:t>multistage shuffler</a:t>
            </a:r>
            <a:r>
              <a:rPr kumimoji="1" lang="zh-CN" altLang="en-US" dirty="0"/>
              <a:t>的优化来保证并行化。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75700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不同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的</a:t>
            </a:r>
            <a:r>
              <a:rPr kumimoji="1" lang="en-US" altLang="zh-CN" dirty="0"/>
              <a:t>stream</a:t>
            </a:r>
            <a:r>
              <a:rPr kumimoji="1" lang="zh-CN" altLang="en-US" dirty="0"/>
              <a:t>操作是独立的。例如</a:t>
            </a:r>
            <a:r>
              <a:rPr kumimoji="1" lang="en-US" altLang="zh-CN" dirty="0"/>
              <a:t>scatter</a:t>
            </a:r>
            <a:r>
              <a:rPr kumimoji="1" lang="zh-CN" altLang="en-US" dirty="0"/>
              <a:t>中，不同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可以并行更新边的</a:t>
            </a:r>
            <a:r>
              <a:rPr kumimoji="1" lang="en-US" altLang="zh-CN" dirty="0"/>
              <a:t>update</a:t>
            </a:r>
            <a:r>
              <a:rPr kumimoji="1" lang="zh-CN" altLang="en-US" dirty="0"/>
              <a:t>， 然而他们仍需要合并到同一个</a:t>
            </a:r>
            <a:r>
              <a:rPr kumimoji="1" lang="en-US" altLang="zh-CN" dirty="0"/>
              <a:t>output buffer</a:t>
            </a:r>
            <a:r>
              <a:rPr kumimoji="1" lang="zh-CN" altLang="en-US" dirty="0"/>
              <a:t>里， 然后统一</a:t>
            </a:r>
            <a:r>
              <a:rPr kumimoji="1" lang="en-US" altLang="zh-CN" dirty="0"/>
              <a:t>shuffle</a:t>
            </a:r>
            <a:r>
              <a:rPr kumimoji="1" lang="zh-CN" altLang="en-US" dirty="0"/>
              <a:t>，这就需要不同的核有</a:t>
            </a:r>
            <a:r>
              <a:rPr kumimoji="1" lang="en-US" altLang="zh-CN" dirty="0"/>
              <a:t>shared cache</a:t>
            </a:r>
            <a:r>
              <a:rPr kumimoji="1" lang="zh-CN" altLang="en-US" dirty="0"/>
              <a:t>。  而在</a:t>
            </a:r>
            <a:r>
              <a:rPr kumimoji="1" lang="en-US" altLang="zh-CN" dirty="0"/>
              <a:t>gather</a:t>
            </a:r>
            <a:r>
              <a:rPr kumimoji="1" lang="zh-CN" altLang="en-US" dirty="0"/>
              <a:t>中，不同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 将</a:t>
            </a:r>
            <a:r>
              <a:rPr kumimoji="1" lang="en-US" altLang="zh-CN" dirty="0"/>
              <a:t>update</a:t>
            </a:r>
            <a:r>
              <a:rPr kumimoji="1" lang="zh-CN" altLang="en-US" dirty="0"/>
              <a:t>写入自己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的</a:t>
            </a:r>
            <a:r>
              <a:rPr kumimoji="1" lang="en-US" altLang="zh-CN" dirty="0"/>
              <a:t>vertex</a:t>
            </a:r>
            <a:r>
              <a:rPr kumimoji="1" lang="zh-CN" altLang="en-US" dirty="0"/>
              <a:t>内， </a:t>
            </a:r>
            <a:r>
              <a:rPr kumimoji="1" lang="en-US" altLang="zh-CN" dirty="0"/>
              <a:t> </a:t>
            </a:r>
            <a:r>
              <a:rPr kumimoji="1" lang="zh-CN" altLang="en-US" dirty="0"/>
              <a:t>操作之间也是互不影响的， 但是这就要求 不同的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的 </a:t>
            </a:r>
            <a:r>
              <a:rPr kumimoji="1" lang="en-US" altLang="zh-CN" dirty="0"/>
              <a:t>vertex</a:t>
            </a:r>
            <a:r>
              <a:rPr kumimoji="1" lang="zh-CN" altLang="en-US" dirty="0"/>
              <a:t>要同时读取到</a:t>
            </a:r>
            <a:r>
              <a:rPr kumimoji="1" lang="en-US" altLang="zh-CN" dirty="0"/>
              <a:t>cache</a:t>
            </a:r>
            <a:r>
              <a:rPr kumimoji="1" lang="zh-CN" altLang="en-US" dirty="0"/>
              <a:t>中，即 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大小要根据</a:t>
            </a:r>
            <a:r>
              <a:rPr kumimoji="1" lang="en-US" altLang="zh-CN" dirty="0"/>
              <a:t>shared cache</a:t>
            </a:r>
            <a:r>
              <a:rPr kumimoji="1" lang="zh-CN" altLang="en-US" dirty="0"/>
              <a:t>和核数量来决定。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15412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作者举例说明了 </a:t>
            </a:r>
            <a:r>
              <a:rPr kumimoji="1" lang="en-US" altLang="zh-CN" dirty="0"/>
              <a:t>scatter</a:t>
            </a:r>
            <a:r>
              <a:rPr kumimoji="1" lang="zh-CN" altLang="en-US" dirty="0"/>
              <a:t>阶段的并行设计， 不同</a:t>
            </a:r>
            <a:r>
              <a:rPr kumimoji="1" lang="en-US" altLang="zh-CN" dirty="0"/>
              <a:t>thread</a:t>
            </a:r>
            <a:r>
              <a:rPr kumimoji="1" lang="zh-CN" altLang="en-US" dirty="0"/>
              <a:t>处理不同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的边，计算</a:t>
            </a:r>
            <a:r>
              <a:rPr kumimoji="1" lang="en-US" altLang="zh-CN" dirty="0"/>
              <a:t>updates</a:t>
            </a:r>
            <a:r>
              <a:rPr kumimoji="1" lang="zh-CN" altLang="en-US" dirty="0"/>
              <a:t>， 然后将</a:t>
            </a:r>
            <a:r>
              <a:rPr kumimoji="1" lang="en-US" altLang="zh-CN" dirty="0"/>
              <a:t>updates</a:t>
            </a:r>
            <a:r>
              <a:rPr kumimoji="1" lang="zh-CN" altLang="en-US" dirty="0"/>
              <a:t>合并到</a:t>
            </a:r>
            <a:r>
              <a:rPr kumimoji="1" lang="en-US" altLang="zh-CN" dirty="0"/>
              <a:t>shared cache</a:t>
            </a:r>
            <a:r>
              <a:rPr kumimoji="1" lang="zh-CN" altLang="en-US" dirty="0"/>
              <a:t>的同一个</a:t>
            </a:r>
            <a:r>
              <a:rPr kumimoji="1" lang="en-US" altLang="zh-CN" dirty="0"/>
              <a:t>output buffer</a:t>
            </a:r>
            <a:r>
              <a:rPr kumimoji="1" lang="zh-CN" altLang="en-US" dirty="0"/>
              <a:t>中，再统一</a:t>
            </a:r>
            <a:r>
              <a:rPr kumimoji="1" lang="en-US" altLang="zh-CN" dirty="0"/>
              <a:t>shuffle</a:t>
            </a:r>
            <a:r>
              <a:rPr kumimoji="1" lang="zh-CN" altLang="en-US" dirty="0"/>
              <a:t>。</a:t>
            </a:r>
            <a:endParaRPr kumimoji="1" lang="en-US" altLang="zh-CN" dirty="0"/>
          </a:p>
          <a:p>
            <a:r>
              <a:rPr kumimoji="1" lang="zh-CN" altLang="en-US" dirty="0"/>
              <a:t>为了保证不同</a:t>
            </a:r>
            <a:r>
              <a:rPr kumimoji="1" lang="en-US" altLang="zh-CN" dirty="0"/>
              <a:t>thread</a:t>
            </a:r>
            <a:r>
              <a:rPr kumimoji="1" lang="zh-CN" altLang="en-US" dirty="0"/>
              <a:t>之间不冲突， 每个</a:t>
            </a:r>
            <a:r>
              <a:rPr kumimoji="1" lang="en-US" altLang="zh-CN" dirty="0"/>
              <a:t>thread</a:t>
            </a:r>
            <a:r>
              <a:rPr kumimoji="1" lang="zh-CN" altLang="en-US" dirty="0"/>
              <a:t>都先把</a:t>
            </a:r>
            <a:r>
              <a:rPr kumimoji="1" lang="en-US" altLang="zh-CN" dirty="0"/>
              <a:t>updates</a:t>
            </a:r>
            <a:r>
              <a:rPr kumimoji="1" lang="zh-CN" altLang="en-US" dirty="0"/>
              <a:t>保存在</a:t>
            </a:r>
            <a:r>
              <a:rPr kumimoji="1" lang="en-US" altLang="zh-CN" dirty="0"/>
              <a:t>8K</a:t>
            </a:r>
            <a:r>
              <a:rPr kumimoji="1" lang="zh-CN" altLang="en-US" dirty="0"/>
              <a:t>的</a:t>
            </a:r>
            <a:r>
              <a:rPr kumimoji="1" lang="en-US" altLang="zh-CN" dirty="0"/>
              <a:t>private buffer</a:t>
            </a:r>
            <a:r>
              <a:rPr kumimoji="1" lang="zh-CN" altLang="en-US" dirty="0"/>
              <a:t>中，然后原子性地进行</a:t>
            </a:r>
            <a:r>
              <a:rPr kumimoji="1" lang="en-US" altLang="zh-CN" dirty="0"/>
              <a:t>append</a:t>
            </a:r>
            <a:r>
              <a:rPr kumimoji="1" lang="zh-CN" altLang="en-US" dirty="0"/>
              <a:t>更新到</a:t>
            </a:r>
            <a:r>
              <a:rPr kumimoji="1" lang="en-US" altLang="zh-CN" dirty="0"/>
              <a:t>output buffer</a:t>
            </a:r>
            <a:r>
              <a:rPr kumimoji="1" lang="zh-CN" altLang="en-US" dirty="0"/>
              <a:t>中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02079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由于分区时是按照节点数量划分的，但是 每个节点对应的边的数量并不一致，因此不同</a:t>
            </a:r>
            <a:r>
              <a:rPr kumimoji="1" lang="en-US" altLang="zh-CN" dirty="0"/>
              <a:t>thread</a:t>
            </a:r>
            <a:r>
              <a:rPr kumimoji="1" lang="zh-CN" altLang="en-US" dirty="0"/>
              <a:t>处理不同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的边时，会明显出现负载不均衡。 这里作者采用了 </a:t>
            </a:r>
            <a:r>
              <a:rPr kumimoji="1" lang="en-US" altLang="zh-CN" dirty="0"/>
              <a:t>work stealing</a:t>
            </a:r>
            <a:r>
              <a:rPr kumimoji="1" lang="zh-CN" altLang="en-US" dirty="0"/>
              <a:t>方法，允许</a:t>
            </a:r>
            <a:r>
              <a:rPr kumimoji="1" lang="en-US" altLang="zh-CN" dirty="0"/>
              <a:t>thread </a:t>
            </a:r>
            <a:r>
              <a:rPr kumimoji="1" lang="zh-CN" altLang="en-US" dirty="0"/>
              <a:t>互相偷取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75667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err="1"/>
              <a:t>Cpu</a:t>
            </a:r>
            <a:r>
              <a:rPr kumimoji="1" lang="en-US" altLang="zh-CN" dirty="0"/>
              <a:t> cache </a:t>
            </a:r>
            <a:r>
              <a:rPr kumimoji="1" lang="zh-CN" altLang="en-US" dirty="0"/>
              <a:t>很小，其需要的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数量很大，例如</a:t>
            </a:r>
            <a:r>
              <a:rPr kumimoji="1" lang="en-US" altLang="zh-CN" dirty="0"/>
              <a:t>1tb data </a:t>
            </a:r>
            <a:r>
              <a:rPr kumimoji="1" lang="zh-CN" altLang="en-US" dirty="0"/>
              <a:t>对于</a:t>
            </a:r>
            <a:r>
              <a:rPr kumimoji="1" lang="en-US" altLang="zh-CN" dirty="0"/>
              <a:t>1</a:t>
            </a:r>
            <a:r>
              <a:rPr kumimoji="1" lang="zh-CN" altLang="en-US" dirty="0"/>
              <a:t> </a:t>
            </a:r>
            <a:r>
              <a:rPr kumimoji="1" lang="en-US" altLang="zh-CN" dirty="0"/>
              <a:t>mb</a:t>
            </a:r>
            <a:r>
              <a:rPr kumimoji="1" lang="zh-CN" altLang="en-US" dirty="0"/>
              <a:t>的</a:t>
            </a:r>
            <a:r>
              <a:rPr kumimoji="1" lang="en-US" altLang="zh-CN" dirty="0"/>
              <a:t>CPU cache </a:t>
            </a:r>
            <a:r>
              <a:rPr kumimoji="1" lang="zh-CN" altLang="en-US" dirty="0"/>
              <a:t>，为了保证一个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的</a:t>
            </a:r>
            <a:r>
              <a:rPr kumimoji="1" lang="en-US" altLang="zh-CN" dirty="0"/>
              <a:t>vertex</a:t>
            </a:r>
            <a:r>
              <a:rPr kumimoji="1" lang="zh-CN" altLang="en-US" dirty="0"/>
              <a:t>全部放在</a:t>
            </a:r>
            <a:r>
              <a:rPr kumimoji="1" lang="en-US" altLang="zh-CN" dirty="0"/>
              <a:t>cache</a:t>
            </a:r>
            <a:r>
              <a:rPr kumimoji="1" lang="zh-CN" altLang="en-US" dirty="0"/>
              <a:t>中，加快随机读取</a:t>
            </a:r>
            <a:r>
              <a:rPr kumimoji="1" lang="en-US" altLang="zh-CN" dirty="0"/>
              <a:t>vertex</a:t>
            </a:r>
            <a:r>
              <a:rPr kumimoji="1" lang="zh-CN" altLang="en-US" dirty="0"/>
              <a:t>的速度，至少需要</a:t>
            </a:r>
            <a:r>
              <a:rPr kumimoji="1" lang="en-US" altLang="zh-CN" dirty="0"/>
              <a:t>1M</a:t>
            </a:r>
            <a:r>
              <a:rPr kumimoji="1" lang="zh-CN" altLang="en-US" dirty="0"/>
              <a:t>个 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。（不同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之间跳转肯定是随机读取），大量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的使得 </a:t>
            </a:r>
            <a:r>
              <a:rPr kumimoji="1" lang="en-US" altLang="zh-CN" dirty="0"/>
              <a:t>hardware prefetchers </a:t>
            </a:r>
            <a:r>
              <a:rPr kumimoji="1" lang="zh-CN" altLang="en-US" dirty="0"/>
              <a:t>失效， 同时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很小的话不能有效利用</a:t>
            </a:r>
            <a:r>
              <a:rPr kumimoji="1" lang="en-US" altLang="zh-CN" dirty="0"/>
              <a:t>cache </a:t>
            </a:r>
            <a:r>
              <a:rPr kumimoji="1" lang="en-US" altLang="zh-CN" dirty="0" err="1"/>
              <a:t>lline</a:t>
            </a:r>
            <a:r>
              <a:rPr kumimoji="1" lang="zh-CN" altLang="en-US" dirty="0"/>
              <a:t>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75728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这里作者借鉴已有的类似解决方法，通过</a:t>
            </a:r>
            <a:r>
              <a:rPr kumimoji="1" lang="en-US" altLang="zh-CN" dirty="0"/>
              <a:t>multi stage shuffler</a:t>
            </a:r>
            <a:r>
              <a:rPr kumimoji="1" lang="zh-CN" altLang="en-US" dirty="0"/>
              <a:t>，来优化</a:t>
            </a:r>
            <a:r>
              <a:rPr kumimoji="1" lang="en-US" altLang="zh-CN" dirty="0"/>
              <a:t>shuffle</a:t>
            </a:r>
            <a:r>
              <a:rPr kumimoji="1" lang="zh-CN" altLang="en-US" dirty="0"/>
              <a:t>阶段。</a:t>
            </a:r>
            <a:r>
              <a:rPr kumimoji="1" lang="en-US" altLang="zh-CN" dirty="0"/>
              <a:t>Shuffle</a:t>
            </a:r>
            <a:r>
              <a:rPr kumimoji="1" lang="zh-CN" altLang="en-US" dirty="0"/>
              <a:t>阶段将无序的</a:t>
            </a:r>
            <a:r>
              <a:rPr kumimoji="1" lang="en-US" altLang="zh-CN" dirty="0"/>
              <a:t>update</a:t>
            </a:r>
            <a:r>
              <a:rPr kumimoji="1" lang="zh-CN" altLang="en-US" dirty="0"/>
              <a:t>按照目标节点的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分发到各个对应的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时，这里通过树状结构分发，每个</a:t>
            </a:r>
            <a:r>
              <a:rPr kumimoji="1" lang="en-US" altLang="zh-CN" dirty="0"/>
              <a:t>tree level</a:t>
            </a:r>
            <a:r>
              <a:rPr kumimoji="1" lang="zh-CN" altLang="en-US" dirty="0"/>
              <a:t>进行一次</a:t>
            </a:r>
            <a:r>
              <a:rPr kumimoji="1" lang="en-US" altLang="zh-CN" dirty="0"/>
              <a:t>shuffle</a:t>
            </a:r>
            <a:r>
              <a:rPr kumimoji="1" lang="zh-CN" altLang="en-US" dirty="0"/>
              <a:t>操作，假设树分支为</a:t>
            </a:r>
            <a:r>
              <a:rPr kumimoji="1" lang="en-US" altLang="zh-CN" dirty="0"/>
              <a:t>F</a:t>
            </a:r>
            <a:r>
              <a:rPr kumimoji="1" lang="zh-CN" altLang="en-US" dirty="0"/>
              <a:t>，有</a:t>
            </a:r>
            <a:r>
              <a:rPr kumimoji="1" lang="en-US" altLang="zh-CN" dirty="0"/>
              <a:t>K</a:t>
            </a:r>
            <a:r>
              <a:rPr kumimoji="1" lang="zh-CN" altLang="en-US" dirty="0"/>
              <a:t>个分区，使得</a:t>
            </a:r>
            <a:r>
              <a:rPr kumimoji="1" lang="en-US" altLang="zh-CN" dirty="0"/>
              <a:t>log F K</a:t>
            </a:r>
            <a:r>
              <a:rPr kumimoji="1" lang="zh-CN" altLang="en-US" dirty="0"/>
              <a:t>次</a:t>
            </a:r>
            <a:r>
              <a:rPr kumimoji="1" lang="en-US" altLang="zh-CN" dirty="0"/>
              <a:t>shuffle</a:t>
            </a:r>
            <a:r>
              <a:rPr kumimoji="1" lang="zh-CN" altLang="en-US" dirty="0"/>
              <a:t>就能完成整个整个</a:t>
            </a:r>
            <a:r>
              <a:rPr kumimoji="1" lang="en-US" altLang="zh-CN" dirty="0"/>
              <a:t>shuffle</a:t>
            </a:r>
            <a:r>
              <a:rPr kumimoji="1" lang="zh-CN" altLang="en-US" dirty="0"/>
              <a:t>。</a:t>
            </a:r>
            <a:endParaRPr kumimoji="1" lang="en-US" altLang="zh-CN" dirty="0"/>
          </a:p>
          <a:p>
            <a:r>
              <a:rPr kumimoji="1" lang="zh-CN" altLang="en-US" dirty="0"/>
              <a:t>自顶向下构造树，每层的分支个数 为 </a:t>
            </a:r>
            <a:r>
              <a:rPr kumimoji="1" lang="en-US" altLang="zh-CN" dirty="0"/>
              <a:t>F</a:t>
            </a:r>
            <a:r>
              <a:rPr kumimoji="1" lang="zh-CN" altLang="en-US" dirty="0"/>
              <a:t>，人为指定分区个数</a:t>
            </a:r>
            <a:r>
              <a:rPr kumimoji="1" lang="en-US" altLang="zh-CN" dirty="0"/>
              <a:t>K</a:t>
            </a:r>
            <a:r>
              <a:rPr kumimoji="1" lang="zh-CN" altLang="en-US" dirty="0"/>
              <a:t>和树的分支个数</a:t>
            </a:r>
            <a:r>
              <a:rPr kumimoji="1" lang="en-US" altLang="zh-CN" dirty="0"/>
              <a:t>F</a:t>
            </a:r>
            <a:r>
              <a:rPr kumimoji="1" lang="zh-CN" altLang="en-US" dirty="0"/>
              <a:t>都为</a:t>
            </a:r>
            <a:r>
              <a:rPr kumimoji="1" lang="en-US" altLang="zh-CN" dirty="0"/>
              <a:t>2</a:t>
            </a:r>
            <a:r>
              <a:rPr kumimoji="1" lang="zh-CN" altLang="en-US" dirty="0"/>
              <a:t>的幂次，这样，每一层节点数量也为</a:t>
            </a:r>
            <a:r>
              <a:rPr kumimoji="1" lang="en-US" altLang="zh-CN" dirty="0"/>
              <a:t>2</a:t>
            </a:r>
            <a:r>
              <a:rPr kumimoji="1" lang="zh-CN" altLang="en-US" dirty="0"/>
              <a:t>的幂，假设某一层有</a:t>
            </a:r>
            <a:r>
              <a:rPr kumimoji="1" lang="en-US" altLang="zh-CN" dirty="0"/>
              <a:t>2</a:t>
            </a:r>
            <a:r>
              <a:rPr kumimoji="1" lang="zh-CN" altLang="en-US" dirty="0"/>
              <a:t>的</a:t>
            </a:r>
            <a:r>
              <a:rPr kumimoji="1" lang="en-US" altLang="zh-CN" dirty="0"/>
              <a:t>b</a:t>
            </a:r>
            <a:r>
              <a:rPr kumimoji="1" lang="zh-CN" altLang="en-US" dirty="0"/>
              <a:t>次方个节点，我们用</a:t>
            </a:r>
            <a:r>
              <a:rPr kumimoji="1" lang="en-US" altLang="zh-CN" dirty="0" err="1"/>
              <a:t>partitionID</a:t>
            </a:r>
            <a:r>
              <a:rPr kumimoji="1" lang="zh-CN" altLang="en-US" dirty="0"/>
              <a:t>的 最高的</a:t>
            </a:r>
            <a:r>
              <a:rPr kumimoji="1" lang="en-US" altLang="zh-CN" dirty="0"/>
              <a:t>b</a:t>
            </a:r>
            <a:r>
              <a:rPr kumimoji="1" lang="zh-CN" altLang="en-US" dirty="0"/>
              <a:t>个 </a:t>
            </a:r>
            <a:r>
              <a:rPr kumimoji="1" lang="en-US" altLang="zh-CN" dirty="0"/>
              <a:t>bits </a:t>
            </a:r>
            <a:r>
              <a:rPr kumimoji="1" lang="zh-CN" altLang="en-US" dirty="0"/>
              <a:t>来标记这些节点，这样中间节点对应一组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，往下不断细化，最终到叶子节点时，使得每个</a:t>
            </a:r>
            <a:r>
              <a:rPr kumimoji="1" lang="en-US" altLang="zh-CN" dirty="0"/>
              <a:t>partition </a:t>
            </a:r>
            <a:r>
              <a:rPr kumimoji="1" lang="zh-CN" altLang="en-US" dirty="0"/>
              <a:t>独一无二对应到一个叶子节点上。在</a:t>
            </a:r>
            <a:r>
              <a:rPr kumimoji="1" lang="en-US" altLang="zh-CN" dirty="0"/>
              <a:t>shuffle</a:t>
            </a:r>
            <a:r>
              <a:rPr kumimoji="1" lang="zh-CN" altLang="en-US" dirty="0"/>
              <a:t>时，根据节点一步一步分发</a:t>
            </a:r>
            <a:r>
              <a:rPr kumimoji="1" lang="en-US" altLang="zh-CN" dirty="0"/>
              <a:t>updates</a:t>
            </a:r>
            <a:r>
              <a:rPr kumimoji="1" lang="zh-CN" altLang="en-US" dirty="0"/>
              <a:t>，最终</a:t>
            </a:r>
            <a:r>
              <a:rPr kumimoji="1" lang="zh-CN" altLang="en-US"/>
              <a:t>分发到叶子节点对应的单个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上（</a:t>
            </a:r>
            <a:r>
              <a:rPr kumimoji="1" lang="en-US" altLang="zh-CN" dirty="0"/>
              <a:t>F</a:t>
            </a:r>
            <a:r>
              <a:rPr kumimoji="1" lang="zh-CN" altLang="en-US" dirty="0"/>
              <a:t>设置为</a:t>
            </a:r>
            <a:r>
              <a:rPr kumimoji="1" lang="en-US" altLang="zh-CN" dirty="0"/>
              <a:t>cache line</a:t>
            </a:r>
            <a:r>
              <a:rPr kumimoji="1" lang="zh-CN" altLang="en-US" dirty="0"/>
              <a:t>的数量，且在</a:t>
            </a:r>
            <a:r>
              <a:rPr kumimoji="1" lang="en-US" altLang="zh-CN" dirty="0"/>
              <a:t>hardware prefetcher</a:t>
            </a:r>
            <a:r>
              <a:rPr kumimoji="1" lang="zh-CN" altLang="en-US" dirty="0"/>
              <a:t>的限制内）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5165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假设我们现在有四个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，</a:t>
            </a:r>
            <a:r>
              <a:rPr kumimoji="1" lang="en-US" altLang="zh-CN" dirty="0"/>
              <a:t>K=4</a:t>
            </a:r>
            <a:r>
              <a:rPr kumimoji="1" lang="zh-CN" altLang="en-US" dirty="0"/>
              <a:t>， 分支数 </a:t>
            </a:r>
            <a:r>
              <a:rPr kumimoji="1" lang="en-US" altLang="zh-CN" dirty="0"/>
              <a:t>f=2</a:t>
            </a:r>
            <a:r>
              <a:rPr kumimoji="1" lang="zh-CN" altLang="en-US" dirty="0"/>
              <a:t>， </a:t>
            </a:r>
            <a:r>
              <a:rPr kumimoji="1" lang="en-US" altLang="zh-CN" dirty="0" err="1"/>
              <a:t>partitionID</a:t>
            </a:r>
            <a:r>
              <a:rPr kumimoji="1" lang="en-US" altLang="zh-CN" dirty="0"/>
              <a:t> </a:t>
            </a:r>
            <a:r>
              <a:rPr kumimoji="1" lang="zh-CN" altLang="en-US" dirty="0"/>
              <a:t>用二进制分别表示为，</a:t>
            </a:r>
            <a:r>
              <a:rPr kumimoji="1" lang="en-US" altLang="zh-CN" dirty="0"/>
              <a:t>00,01,10,11.</a:t>
            </a:r>
            <a:r>
              <a:rPr kumimoji="1" lang="zh-CN" altLang="en-US" dirty="0"/>
              <a:t> 那么构造的树状结构如图， </a:t>
            </a:r>
            <a:r>
              <a:rPr kumimoji="1" lang="en-US" altLang="zh-CN" dirty="0"/>
              <a:t>X</a:t>
            </a:r>
            <a:r>
              <a:rPr kumimoji="1" lang="zh-CN" altLang="en-US" dirty="0"/>
              <a:t>表示能取</a:t>
            </a:r>
            <a:r>
              <a:rPr kumimoji="1" lang="en-US" altLang="zh-CN" dirty="0"/>
              <a:t>0</a:t>
            </a:r>
            <a:r>
              <a:rPr kumimoji="1" lang="zh-CN" altLang="en-US" dirty="0"/>
              <a:t>或</a:t>
            </a:r>
            <a:r>
              <a:rPr kumimoji="1" lang="en-US" altLang="zh-CN" dirty="0"/>
              <a:t>1</a:t>
            </a:r>
            <a:r>
              <a:rPr kumimoji="1" lang="zh-CN" altLang="en-US" dirty="0"/>
              <a:t>， </a:t>
            </a:r>
            <a:r>
              <a:rPr kumimoji="1" lang="en-US" altLang="zh-CN" dirty="0"/>
              <a:t>level1 </a:t>
            </a:r>
            <a:r>
              <a:rPr kumimoji="1" lang="zh-CN" altLang="en-US" dirty="0"/>
              <a:t>节点有两个节点即</a:t>
            </a:r>
            <a:r>
              <a:rPr kumimoji="1" lang="en-US" altLang="zh-CN" dirty="0"/>
              <a:t>2</a:t>
            </a:r>
            <a:r>
              <a:rPr kumimoji="1" lang="zh-CN" altLang="en-US" dirty="0"/>
              <a:t>的一次方，用最高位</a:t>
            </a:r>
            <a:r>
              <a:rPr kumimoji="1" lang="en-US" altLang="zh-CN" dirty="0"/>
              <a:t>bit</a:t>
            </a:r>
            <a:r>
              <a:rPr kumimoji="1" lang="zh-CN" altLang="en-US" dirty="0"/>
              <a:t>标记两个节点，即第一个</a:t>
            </a:r>
            <a:r>
              <a:rPr kumimoji="1" lang="en-US" altLang="zh-CN" dirty="0"/>
              <a:t>0X</a:t>
            </a:r>
            <a:r>
              <a:rPr kumimoji="1" lang="zh-CN" altLang="en-US" dirty="0"/>
              <a:t>表示节点对应最高位为</a:t>
            </a:r>
            <a:r>
              <a:rPr kumimoji="1" lang="en-US" altLang="zh-CN" dirty="0"/>
              <a:t>0</a:t>
            </a:r>
            <a:r>
              <a:rPr kumimoji="1" lang="zh-CN" altLang="en-US" dirty="0"/>
              <a:t>的所有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，第二个节点表示最高位是</a:t>
            </a:r>
            <a:r>
              <a:rPr kumimoji="1" lang="en-US" altLang="zh-CN" dirty="0"/>
              <a:t>1</a:t>
            </a:r>
            <a:r>
              <a:rPr kumimoji="1" lang="zh-CN" altLang="en-US" dirty="0"/>
              <a:t>的所有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， </a:t>
            </a:r>
            <a:r>
              <a:rPr kumimoji="1" lang="en-US" altLang="zh-CN" dirty="0"/>
              <a:t>level 2 </a:t>
            </a:r>
            <a:r>
              <a:rPr kumimoji="1" lang="zh-CN" altLang="en-US" dirty="0"/>
              <a:t>，共有</a:t>
            </a:r>
            <a:r>
              <a:rPr kumimoji="1" lang="en-US" altLang="zh-CN" dirty="0"/>
              <a:t>4</a:t>
            </a:r>
            <a:r>
              <a:rPr kumimoji="1" lang="zh-CN" altLang="en-US" dirty="0"/>
              <a:t>个节点，用最高两位</a:t>
            </a:r>
            <a:r>
              <a:rPr kumimoji="1" lang="en-US" altLang="zh-CN" dirty="0"/>
              <a:t>bits </a:t>
            </a:r>
            <a:r>
              <a:rPr kumimoji="1" lang="zh-CN" altLang="en-US" dirty="0"/>
              <a:t>表示节点，此时每个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都唯一对应到叶子节点上。 在</a:t>
            </a:r>
            <a:r>
              <a:rPr kumimoji="1" lang="en-US" altLang="zh-CN" dirty="0"/>
              <a:t>shuffle</a:t>
            </a:r>
            <a:r>
              <a:rPr kumimoji="1" lang="zh-CN" altLang="en-US" dirty="0"/>
              <a:t>时，按照最高的的</a:t>
            </a:r>
            <a:r>
              <a:rPr kumimoji="1" lang="en-US" altLang="zh-CN" dirty="0"/>
              <a:t>b</a:t>
            </a:r>
            <a:r>
              <a:rPr kumimoji="1" lang="zh-CN" altLang="en-US" dirty="0"/>
              <a:t>个 </a:t>
            </a:r>
            <a:r>
              <a:rPr kumimoji="1" lang="en-US" altLang="zh-CN" dirty="0"/>
              <a:t>bits</a:t>
            </a:r>
            <a:r>
              <a:rPr kumimoji="1" lang="zh-CN" altLang="en-US" dirty="0"/>
              <a:t>，将不同的</a:t>
            </a:r>
            <a:r>
              <a:rPr kumimoji="1" lang="en-US" altLang="zh-CN" dirty="0"/>
              <a:t>update </a:t>
            </a:r>
            <a:r>
              <a:rPr kumimoji="1" lang="zh-CN" altLang="en-US" dirty="0"/>
              <a:t>逐层分发到</a:t>
            </a:r>
            <a:r>
              <a:rPr kumimoji="1" lang="en-US" altLang="zh-CN" dirty="0"/>
              <a:t>node</a:t>
            </a:r>
            <a:r>
              <a:rPr kumimoji="1" lang="zh-CN" altLang="en-US" dirty="0"/>
              <a:t>上。直到分发到叶子节点， 每个</a:t>
            </a:r>
            <a:r>
              <a:rPr kumimoji="1" lang="en-US" altLang="zh-CN" dirty="0"/>
              <a:t>updates</a:t>
            </a:r>
            <a:r>
              <a:rPr kumimoji="1" lang="zh-CN" altLang="en-US" dirty="0"/>
              <a:t>对应到各自的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就完成了</a:t>
            </a:r>
            <a:r>
              <a:rPr kumimoji="1" lang="en-US" altLang="zh-CN" dirty="0"/>
              <a:t>shuffle</a:t>
            </a:r>
            <a:r>
              <a:rPr kumimoji="1" lang="zh-CN" altLang="en-US" dirty="0"/>
              <a:t>。</a:t>
            </a:r>
            <a:endParaRPr kumimoji="1" lang="en-US" altLang="zh-CN" dirty="0"/>
          </a:p>
          <a:p>
            <a:r>
              <a:rPr kumimoji="1" lang="zh-CN" altLang="en-US" dirty="0"/>
              <a:t>使得一个中间节点对应多个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，相当于这样让中间步骤的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对应的数据聚合起来处理。 即把很小的</a:t>
            </a:r>
            <a:r>
              <a:rPr kumimoji="1" lang="en-US" altLang="zh-CN" dirty="0"/>
              <a:t>partition</a:t>
            </a:r>
            <a:r>
              <a:rPr kumimoji="1" lang="zh-CN" altLang="en-US" dirty="0"/>
              <a:t>合并起来处理，更好地利用</a:t>
            </a:r>
            <a:r>
              <a:rPr kumimoji="1" lang="en-US" altLang="zh-CN" dirty="0"/>
              <a:t>cache</a:t>
            </a:r>
            <a:r>
              <a:rPr kumimoji="1" lang="zh-CN" altLang="en-US" dirty="0"/>
              <a:t>和</a:t>
            </a:r>
            <a:r>
              <a:rPr kumimoji="1" lang="en-US" altLang="zh-CN" dirty="0"/>
              <a:t>prefetch</a:t>
            </a:r>
            <a:r>
              <a:rPr kumimoji="1" lang="zh-CN" altLang="en-US" dirty="0"/>
              <a:t>特性。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(shuffle</a:t>
            </a:r>
            <a:r>
              <a:rPr kumimoji="1" lang="zh-CN" altLang="en-US" dirty="0"/>
              <a:t>过程中我们用两个</a:t>
            </a:r>
            <a:r>
              <a:rPr kumimoji="1" lang="en-US" altLang="zh-CN" dirty="0"/>
              <a:t>buffer </a:t>
            </a:r>
            <a:r>
              <a:rPr kumimoji="1" lang="zh-CN" altLang="en-US" dirty="0"/>
              <a:t>交替使用来完成每一层的分发。</a:t>
            </a:r>
            <a:r>
              <a:rPr kumimoji="1" lang="en-US" altLang="zh-CN" dirty="0"/>
              <a:t>Multistage shuffler</a:t>
            </a:r>
            <a:r>
              <a:rPr kumimoji="1" lang="zh-CN" altLang="en-US" dirty="0"/>
              <a:t>也是可以并行的， 对于</a:t>
            </a:r>
            <a:r>
              <a:rPr kumimoji="1" lang="en-US" altLang="zh-CN" dirty="0"/>
              <a:t>scatter</a:t>
            </a:r>
            <a:r>
              <a:rPr kumimoji="1" lang="zh-CN" altLang="en-US" dirty="0"/>
              <a:t>产生的</a:t>
            </a:r>
            <a:r>
              <a:rPr kumimoji="1" lang="en-US" altLang="zh-CN" dirty="0"/>
              <a:t>updates</a:t>
            </a:r>
            <a:r>
              <a:rPr kumimoji="1" lang="zh-CN" altLang="en-US" dirty="0"/>
              <a:t>对应的</a:t>
            </a:r>
            <a:r>
              <a:rPr kumimoji="1" lang="en-US" altLang="zh-CN" dirty="0"/>
              <a:t>buffer</a:t>
            </a:r>
            <a:r>
              <a:rPr kumimoji="1" lang="zh-CN" altLang="en-US" dirty="0"/>
              <a:t>，我们将</a:t>
            </a:r>
            <a:r>
              <a:rPr kumimoji="1" lang="en-US" altLang="zh-CN" dirty="0"/>
              <a:t>stream buffer</a:t>
            </a:r>
            <a:r>
              <a:rPr kumimoji="1" lang="zh-CN" altLang="en-US" dirty="0"/>
              <a:t>切分为互不相交的 </a:t>
            </a:r>
            <a:r>
              <a:rPr kumimoji="1" lang="en-US" altLang="zh-CN" dirty="0"/>
              <a:t>slice</a:t>
            </a:r>
            <a:r>
              <a:rPr kumimoji="1" lang="zh-CN" altLang="en-US" dirty="0"/>
              <a:t>，每个</a:t>
            </a:r>
            <a:r>
              <a:rPr kumimoji="1" lang="en-US" altLang="zh-CN" dirty="0"/>
              <a:t>thread</a:t>
            </a:r>
            <a:r>
              <a:rPr kumimoji="1" lang="zh-CN" altLang="en-US" dirty="0"/>
              <a:t>可以通过树状结构来</a:t>
            </a:r>
            <a:r>
              <a:rPr kumimoji="1" lang="en-US" altLang="zh-CN" dirty="0"/>
              <a:t>shuffle</a:t>
            </a:r>
            <a:r>
              <a:rPr kumimoji="1" lang="zh-CN" altLang="en-US" dirty="0"/>
              <a:t>一个</a:t>
            </a:r>
            <a:r>
              <a:rPr kumimoji="1" lang="en-US" altLang="zh-CN" dirty="0"/>
              <a:t>slice</a:t>
            </a:r>
            <a:r>
              <a:rPr kumimoji="1" lang="zh-CN" altLang="en-US" dirty="0"/>
              <a:t>， 最终 将所有</a:t>
            </a:r>
            <a:r>
              <a:rPr kumimoji="1" lang="en-US" altLang="zh-CN" dirty="0"/>
              <a:t>slice</a:t>
            </a:r>
            <a:r>
              <a:rPr kumimoji="1" lang="zh-CN" altLang="en-US" dirty="0"/>
              <a:t>的</a:t>
            </a:r>
            <a:r>
              <a:rPr kumimoji="1" lang="en-US" altLang="zh-CN" dirty="0"/>
              <a:t>shuffle</a:t>
            </a:r>
            <a:r>
              <a:rPr kumimoji="1" lang="zh-CN" altLang="en-US" dirty="0"/>
              <a:t>结果合并到一个</a:t>
            </a:r>
            <a:r>
              <a:rPr kumimoji="1" lang="en-US" altLang="zh-CN" dirty="0"/>
              <a:t>buffer</a:t>
            </a:r>
            <a:r>
              <a:rPr kumimoji="1" lang="zh-CN" altLang="en-US" dirty="0"/>
              <a:t>中， 然后进行</a:t>
            </a:r>
            <a:r>
              <a:rPr kumimoji="1" lang="en-US" altLang="zh-CN" dirty="0"/>
              <a:t>gather phase</a:t>
            </a:r>
            <a:r>
              <a:rPr kumimoji="1" lang="zh-CN" altLang="en-US" dirty="0"/>
              <a:t>。</a:t>
            </a:r>
            <a:r>
              <a:rPr kumimoji="1" lang="en-US" altLang="zh-CN" dirty="0"/>
              <a:t>)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55743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36873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实验环境是使用</a:t>
            </a:r>
            <a:r>
              <a:rPr lang="en-US" altLang="zh-CN" dirty="0"/>
              <a:t>AMD</a:t>
            </a:r>
            <a:r>
              <a:rPr lang="zh-CN" altLang="en-US" dirty="0"/>
              <a:t>皓龙处理器，双</a:t>
            </a:r>
            <a:r>
              <a:rPr lang="en-US" altLang="zh-CN" dirty="0"/>
              <a:t>socket</a:t>
            </a:r>
            <a:r>
              <a:rPr lang="zh-CN" altLang="en-US" dirty="0"/>
              <a:t>的</a:t>
            </a:r>
            <a:r>
              <a:rPr lang="en-US" altLang="zh-CN" dirty="0"/>
              <a:t>32</a:t>
            </a:r>
            <a:r>
              <a:rPr lang="zh-CN" altLang="en-US" dirty="0"/>
              <a:t>核系统。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作者首先测试系统带宽的使用情况，比如主存的</a:t>
            </a:r>
            <a:r>
              <a:rPr lang="zh-CN" altLang="en-US" b="0" dirty="0"/>
              <a:t>流带宽</a:t>
            </a:r>
            <a:r>
              <a:rPr lang="zh-CN" altLang="en-US" dirty="0"/>
              <a:t>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由图可得，读操作的带宽在</a:t>
            </a:r>
            <a:r>
              <a:rPr lang="en-US" altLang="zh-CN" dirty="0"/>
              <a:t>16</a:t>
            </a:r>
            <a:r>
              <a:rPr lang="zh-CN" altLang="en-US" dirty="0"/>
              <a:t>核就基本达到饱和了，所以本实验只是用系统的</a:t>
            </a:r>
            <a:r>
              <a:rPr lang="en-US" altLang="zh-CN" dirty="0"/>
              <a:t>16</a:t>
            </a:r>
            <a:r>
              <a:rPr lang="zh-CN" altLang="en-US" dirty="0"/>
              <a:t>核。</a:t>
            </a:r>
            <a:endParaRPr lang="en-US" altLang="zh-CN" dirty="0"/>
          </a:p>
          <a:p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对这些带宽进行的测试，是为了对后续的实验提供相应的依据。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80775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本实验共使用了如</a:t>
            </a:r>
            <a:r>
              <a:rPr lang="en-US" altLang="zh-CN" dirty="0" err="1"/>
              <a:t>Pagerank</a:t>
            </a:r>
            <a:r>
              <a:rPr lang="zh-CN" altLang="en-US" dirty="0"/>
              <a:t>这样的九种算法来具体测试</a:t>
            </a:r>
            <a:r>
              <a:rPr lang="en-US" altLang="zh-CN" dirty="0"/>
              <a:t>X-stream</a:t>
            </a:r>
            <a:r>
              <a:rPr lang="zh-CN" altLang="en-US" dirty="0"/>
              <a:t>的性能。并同时使用了合成的数据集以及真实世界的数据集，如图所示。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这些图是以</a:t>
            </a:r>
            <a:r>
              <a:rPr lang="zh-CN" altLang="en-US" b="0" dirty="0"/>
              <a:t>无序边列表</a:t>
            </a:r>
            <a:r>
              <a:rPr lang="zh-CN" altLang="en-US" dirty="0"/>
              <a:t>的形式提供给</a:t>
            </a:r>
            <a:r>
              <a:rPr lang="en-US" altLang="zh-CN" dirty="0"/>
              <a:t>X-Stream</a:t>
            </a:r>
            <a:r>
              <a:rPr lang="zh-CN" altLang="en-US" dirty="0"/>
              <a:t>的。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7638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针对</a:t>
            </a:r>
            <a:r>
              <a:rPr lang="en-US" altLang="zh-CN" dirty="0" err="1"/>
              <a:t>Xstream</a:t>
            </a:r>
            <a:r>
              <a:rPr lang="zh-CN" altLang="en-US" dirty="0"/>
              <a:t>，作者首先测试的是</a:t>
            </a:r>
            <a:r>
              <a:rPr lang="en-US" altLang="zh-CN" dirty="0" err="1"/>
              <a:t>Xstream</a:t>
            </a:r>
            <a:r>
              <a:rPr lang="zh-CN" altLang="en-US" dirty="0"/>
              <a:t>的实用性。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虽然</a:t>
            </a:r>
            <a:r>
              <a:rPr lang="en-US" altLang="zh-CN" dirty="0" err="1"/>
              <a:t>Xstream</a:t>
            </a:r>
            <a:r>
              <a:rPr lang="zh-CN" altLang="en-US" dirty="0"/>
              <a:t>提供的</a:t>
            </a:r>
            <a:r>
              <a:rPr lang="en-US" altLang="zh-CN" dirty="0"/>
              <a:t>API</a:t>
            </a:r>
            <a:r>
              <a:rPr lang="zh-CN" altLang="en-US" dirty="0"/>
              <a:t>不可以直接访问与顶点关联的边，但</a:t>
            </a:r>
            <a:r>
              <a:rPr lang="en-US" altLang="zh-CN" dirty="0" err="1"/>
              <a:t>Xstream</a:t>
            </a:r>
            <a:r>
              <a:rPr lang="zh-CN" altLang="en-US" dirty="0"/>
              <a:t>仍然可以很好的完成许多图算法任务。如图所示，展示了九种算法以及不同数据集在</a:t>
            </a:r>
            <a:r>
              <a:rPr lang="en-US" altLang="zh-CN" dirty="0" err="1"/>
              <a:t>Xstream</a:t>
            </a:r>
            <a:r>
              <a:rPr lang="zh-CN" altLang="en-US" dirty="0"/>
              <a:t>上的表现。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可以看到，固态的运行时间几乎是磁盘的一半，这种现象也反映了之前带宽测试的结果。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同时我们也可以发现，</a:t>
            </a:r>
            <a:r>
              <a:rPr lang="en-US" altLang="zh-CN" dirty="0" err="1"/>
              <a:t>Xstream</a:t>
            </a:r>
            <a:r>
              <a:rPr lang="zh-CN" altLang="en-US" dirty="0"/>
              <a:t>在大多数任务上表现良好，但在结果加粗的三个任务上表现一般。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08098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作者认为，结果较差的那些任务，他们的图的结构有问题，而</a:t>
            </a:r>
            <a:r>
              <a:rPr lang="en-US" altLang="zh-CN" dirty="0" err="1"/>
              <a:t>Xstream</a:t>
            </a:r>
            <a:r>
              <a:rPr lang="zh-CN" altLang="en-US" dirty="0"/>
              <a:t>本身问题不大。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为了验证这一假设，作者测试了这些图的相邻性。相邻性的定义是图中两点间的路径长度。本实验测试的是图中所有点平均相邻性，类似于测量了图的直径。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有问题的两个图，它们的直径都异常的大，整个图形是拉长状的，这导致</a:t>
            </a:r>
            <a:r>
              <a:rPr lang="en-US" altLang="zh-CN" dirty="0" err="1"/>
              <a:t>Xstream</a:t>
            </a:r>
            <a:r>
              <a:rPr lang="zh-CN" altLang="en-US" dirty="0"/>
              <a:t>需要执行非常多次</a:t>
            </a:r>
            <a:r>
              <a:rPr lang="en-US" altLang="zh-CN" b="0" dirty="0"/>
              <a:t>scatter-gather</a:t>
            </a:r>
            <a:r>
              <a:rPr lang="zh-CN" altLang="en-US" b="0"/>
              <a:t>过程</a:t>
            </a:r>
            <a:r>
              <a:rPr lang="zh-CN" altLang="en-US"/>
              <a:t>。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45136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接下来作者探究了</a:t>
            </a:r>
            <a:r>
              <a:rPr lang="en-US" altLang="zh-CN" dirty="0" err="1"/>
              <a:t>Xstream</a:t>
            </a:r>
            <a:r>
              <a:rPr lang="zh-CN" altLang="en-US" dirty="0"/>
              <a:t>的可扩展性。主要从两个方面，一是增大图的规模，二是增大存储规模，来看</a:t>
            </a:r>
            <a:r>
              <a:rPr lang="en-US" altLang="zh-CN" dirty="0" err="1"/>
              <a:t>Xstream</a:t>
            </a:r>
            <a:r>
              <a:rPr lang="zh-CN" altLang="en-US" dirty="0"/>
              <a:t>表现的变化。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第一个实验是增加线程，可以看到增加线程对</a:t>
            </a:r>
            <a:r>
              <a:rPr lang="en-US" altLang="zh-CN" dirty="0" err="1"/>
              <a:t>Xstream</a:t>
            </a:r>
            <a:r>
              <a:rPr lang="zh-CN" altLang="en-US" dirty="0"/>
              <a:t>表现的提升还是很明显的。这也与之前的内存带宽测试的结果相符。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82842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第二个实验，作者比较了不同</a:t>
            </a:r>
            <a:r>
              <a:rPr lang="en-US" altLang="zh-CN" dirty="0"/>
              <a:t>I/O</a:t>
            </a:r>
            <a:r>
              <a:rPr lang="zh-CN" altLang="en-US" dirty="0"/>
              <a:t>模式对</a:t>
            </a:r>
            <a:r>
              <a:rPr lang="en-US" altLang="zh-CN" dirty="0" err="1"/>
              <a:t>Xstream</a:t>
            </a:r>
            <a:r>
              <a:rPr lang="zh-CN" altLang="en-US" dirty="0"/>
              <a:t>表现的影响。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由图可得，介质的高速读取也会提升</a:t>
            </a:r>
            <a:r>
              <a:rPr lang="en-US" altLang="zh-CN" dirty="0" err="1"/>
              <a:t>Xstream</a:t>
            </a:r>
            <a:r>
              <a:rPr lang="zh-CN" altLang="en-US" dirty="0"/>
              <a:t>的速度，并且</a:t>
            </a:r>
            <a:r>
              <a:rPr lang="en-US" altLang="zh-CN" dirty="0" err="1"/>
              <a:t>Xstream</a:t>
            </a:r>
            <a:r>
              <a:rPr lang="zh-CN" altLang="en-US" dirty="0"/>
              <a:t>的顺序磁盘读取模式也使其能充分利用增加的</a:t>
            </a:r>
            <a:r>
              <a:rPr lang="en-US" altLang="zh-CN" dirty="0"/>
              <a:t>I/O</a:t>
            </a:r>
            <a:r>
              <a:rPr lang="zh-CN" altLang="en-US" dirty="0"/>
              <a:t>设备。</a:t>
            </a:r>
            <a:endParaRPr lang="zh-CN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5745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关于可拓展性的第三个实验是增加图规模。增大图就需要增加存储，</a:t>
            </a:r>
            <a:r>
              <a:rPr lang="en-US" altLang="zh-CN" dirty="0" err="1"/>
              <a:t>Xstream</a:t>
            </a:r>
            <a:r>
              <a:rPr lang="zh-CN" altLang="en-US" dirty="0"/>
              <a:t>会充分利用内存，</a:t>
            </a:r>
            <a:r>
              <a:rPr lang="en-US" altLang="zh-CN" dirty="0"/>
              <a:t>SSD</a:t>
            </a:r>
            <a:r>
              <a:rPr lang="zh-CN" altLang="en-US" dirty="0"/>
              <a:t>和</a:t>
            </a:r>
            <a:r>
              <a:rPr lang="en-US" altLang="zh-CN" dirty="0"/>
              <a:t>disk</a:t>
            </a:r>
            <a:r>
              <a:rPr lang="zh-CN" altLang="en-US" dirty="0"/>
              <a:t>三类存储介质。</a:t>
            </a:r>
            <a:endParaRPr lang="en-US" altLang="zh-CN" dirty="0"/>
          </a:p>
          <a:p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如图所示，随着图规模的增大，</a:t>
            </a:r>
            <a:r>
              <a:rPr lang="en-US" altLang="zh-CN" dirty="0" err="1"/>
              <a:t>Xstream</a:t>
            </a:r>
            <a:r>
              <a:rPr lang="zh-CN" altLang="en-US" dirty="0"/>
              <a:t>的执行时间上升得比较平滑，没有在切换介质的节点出现断层。这是因为</a:t>
            </a:r>
            <a:r>
              <a:rPr lang="en-US" altLang="zh-CN" dirty="0" err="1"/>
              <a:t>Xstream</a:t>
            </a:r>
            <a:r>
              <a:rPr lang="zh-CN" altLang="en-US" dirty="0"/>
              <a:t>接受图的方式是无序的边列表，所以它天然就能容易地处理图的拓展。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27026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第四个实验测试了随着图规模的增大，</a:t>
            </a:r>
            <a:r>
              <a:rPr lang="en-US" altLang="zh-CN" dirty="0" err="1"/>
              <a:t>Xstream</a:t>
            </a:r>
            <a:r>
              <a:rPr lang="zh-CN" altLang="en-US" dirty="0"/>
              <a:t>重新计算的耗时。如图所示，即使图规模增加到峰值，重算的耗时也只有</a:t>
            </a:r>
            <a:r>
              <a:rPr lang="en-US" altLang="zh-CN" dirty="0"/>
              <a:t>7</a:t>
            </a:r>
            <a:r>
              <a:rPr lang="zh-CN" altLang="en-US" dirty="0"/>
              <a:t>分钟不到。而整个图的处理耗时是</a:t>
            </a:r>
            <a:r>
              <a:rPr lang="en-US" altLang="zh-CN" dirty="0"/>
              <a:t>20</a:t>
            </a:r>
            <a:r>
              <a:rPr lang="zh-CN" altLang="en-US" dirty="0"/>
              <a:t>分钟。这说明了</a:t>
            </a:r>
            <a:r>
              <a:rPr lang="en-US" altLang="zh-CN" dirty="0" err="1"/>
              <a:t>Xstream</a:t>
            </a:r>
            <a:r>
              <a:rPr lang="zh-CN" altLang="en-US" dirty="0"/>
              <a:t>可以以较少的开销处理新增的图的边。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25872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第三大类实验，作者将</a:t>
            </a:r>
            <a:r>
              <a:rPr lang="en-US" altLang="zh-CN" dirty="0" err="1"/>
              <a:t>Xstream</a:t>
            </a:r>
            <a:r>
              <a:rPr lang="zh-CN" altLang="en-US" dirty="0"/>
              <a:t>与其他系统进行了比较。这在一部分，实验会分别比较</a:t>
            </a:r>
            <a:r>
              <a:rPr lang="en-US" altLang="zh-CN" dirty="0"/>
              <a:t>In-memory </a:t>
            </a:r>
            <a:r>
              <a:rPr lang="zh-CN" altLang="en-US" dirty="0"/>
              <a:t>和</a:t>
            </a:r>
            <a:r>
              <a:rPr lang="en-US" altLang="zh-CN" dirty="0"/>
              <a:t> Out-Of-Core </a:t>
            </a:r>
            <a:r>
              <a:rPr lang="zh-CN" altLang="en-US" dirty="0"/>
              <a:t>两种情况。</a:t>
            </a:r>
          </a:p>
          <a:p>
            <a:endParaRPr lang="en-US" altLang="zh-CN" dirty="0"/>
          </a:p>
          <a:p>
            <a:r>
              <a:rPr lang="zh-CN" altLang="en-US" dirty="0"/>
              <a:t>在</a:t>
            </a:r>
            <a:r>
              <a:rPr lang="en-US" altLang="zh-CN" dirty="0"/>
              <a:t>In-memory</a:t>
            </a:r>
            <a:r>
              <a:rPr lang="zh-CN" altLang="en-US" dirty="0"/>
              <a:t>部分，作者探究了使用流读取而不是随机读取，这种设计的效果。</a:t>
            </a:r>
            <a:r>
              <a:rPr lang="en-US" altLang="zh-CN" b="0" dirty="0" err="1"/>
              <a:t>Xstream</a:t>
            </a:r>
            <a:r>
              <a:rPr lang="zh-CN" altLang="en-US" b="0" dirty="0"/>
              <a:t>的输入是不需要进行排序的，而有些系统需要。</a:t>
            </a:r>
            <a:r>
              <a:rPr lang="zh-CN" altLang="en-US" dirty="0"/>
              <a:t>所以首先测试的，是输入图的排序开销。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实验中展示了快排和计数排序的速度，由图可见，</a:t>
            </a:r>
            <a:r>
              <a:rPr lang="en-US" altLang="zh-CN" dirty="0" err="1"/>
              <a:t>Xstream</a:t>
            </a:r>
            <a:r>
              <a:rPr lang="zh-CN" altLang="en-US" dirty="0"/>
              <a:t>执行一些目标算法的时间都比排序快。所以对于需要将数据预处理，也就是排序时间纳入考虑的场景，这个排序的开销还是很大的。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在接下来的实验中，作者会将其他系统的排序时间和执行目标算法的时间区分开，并与</a:t>
            </a:r>
            <a:r>
              <a:rPr lang="en-US" altLang="zh-CN" dirty="0" err="1"/>
              <a:t>Xstream</a:t>
            </a:r>
            <a:r>
              <a:rPr lang="zh-CN" altLang="en-US" dirty="0"/>
              <a:t>执行目标算法的时间进行比较。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60970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首先是</a:t>
            </a:r>
            <a:r>
              <a:rPr lang="en-US" altLang="zh-CN" dirty="0" err="1"/>
              <a:t>Xstream</a:t>
            </a:r>
            <a:r>
              <a:rPr lang="zh-CN" altLang="en-US" dirty="0"/>
              <a:t>在</a:t>
            </a:r>
            <a:r>
              <a:rPr lang="en-US" altLang="zh-CN" dirty="0"/>
              <a:t>BFS</a:t>
            </a:r>
            <a:r>
              <a:rPr lang="zh-CN" altLang="en-US" dirty="0"/>
              <a:t>算法上与其他系统的比较。可以看到</a:t>
            </a:r>
            <a:r>
              <a:rPr lang="en-US" altLang="zh-CN" dirty="0" err="1"/>
              <a:t>Xstream</a:t>
            </a:r>
            <a:r>
              <a:rPr lang="zh-CN" altLang="en-US" dirty="0"/>
              <a:t>相对于一些执行随机访问的系统，在运行时间上有明显的优势。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398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最后作者考察了</a:t>
            </a:r>
            <a:r>
              <a:rPr lang="en-US" altLang="zh-CN" dirty="0" err="1"/>
              <a:t>Xstream</a:t>
            </a:r>
            <a:r>
              <a:rPr lang="zh-CN" altLang="en-US" dirty="0"/>
              <a:t>的</a:t>
            </a:r>
            <a:r>
              <a:rPr lang="en-US" altLang="zh-CN" dirty="0"/>
              <a:t>IPC</a:t>
            </a:r>
            <a:r>
              <a:rPr lang="zh-CN" altLang="en-US" dirty="0"/>
              <a:t>情况。结果如图所示。</a:t>
            </a:r>
            <a:r>
              <a:rPr lang="en-US" altLang="zh-CN" dirty="0" err="1"/>
              <a:t>Xstream</a:t>
            </a:r>
            <a:r>
              <a:rPr lang="zh-CN" altLang="en-US" dirty="0"/>
              <a:t>的高</a:t>
            </a:r>
            <a:r>
              <a:rPr lang="en-US" altLang="zh-CN" dirty="0"/>
              <a:t>IPC</a:t>
            </a:r>
            <a:r>
              <a:rPr lang="zh-CN" altLang="en-US" dirty="0"/>
              <a:t>得益于内存访问的低延迟，而这又是因为顺序访问隐藏了很多内存访问的延迟。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778466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对于</a:t>
            </a:r>
            <a:r>
              <a:rPr lang="en-US" altLang="zh-CN" dirty="0"/>
              <a:t>Out-Of-Core</a:t>
            </a:r>
            <a:r>
              <a:rPr lang="zh-CN" altLang="en-US" dirty="0"/>
              <a:t>部分，作者将</a:t>
            </a:r>
            <a:r>
              <a:rPr lang="en-US" altLang="zh-CN" dirty="0" err="1"/>
              <a:t>Xstream</a:t>
            </a:r>
            <a:r>
              <a:rPr lang="zh-CN" altLang="en-US" dirty="0"/>
              <a:t>与</a:t>
            </a:r>
            <a:r>
              <a:rPr lang="en-US" altLang="zh-CN" dirty="0" err="1"/>
              <a:t>GraphChi</a:t>
            </a:r>
            <a:r>
              <a:rPr lang="zh-CN" altLang="en-US" dirty="0"/>
              <a:t>作比较。</a:t>
            </a:r>
            <a:r>
              <a:rPr lang="en-US" altLang="zh-CN" dirty="0" err="1"/>
              <a:t>GraphChi</a:t>
            </a:r>
            <a:r>
              <a:rPr lang="zh-CN" altLang="en-US" dirty="0"/>
              <a:t>也是可以通过二级存储来处理规模很大的图的，并且用到了</a:t>
            </a:r>
            <a:r>
              <a:rPr lang="en-US" altLang="zh-CN" dirty="0"/>
              <a:t>PSW</a:t>
            </a:r>
            <a:r>
              <a:rPr lang="zh-CN" altLang="en-US" dirty="0"/>
              <a:t>来减少随机读取的开销。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err="1"/>
              <a:t>GraphChi</a:t>
            </a:r>
            <a:r>
              <a:rPr lang="zh-CN" altLang="en-US" dirty="0"/>
              <a:t>是需要排序时间的，但即使不看排序时间，</a:t>
            </a:r>
            <a:r>
              <a:rPr lang="en-US" altLang="zh-CN" dirty="0" err="1"/>
              <a:t>Xstream</a:t>
            </a:r>
            <a:r>
              <a:rPr lang="zh-CN" altLang="en-US" dirty="0"/>
              <a:t>也要比</a:t>
            </a:r>
            <a:r>
              <a:rPr lang="en-US" altLang="zh-CN" dirty="0" err="1"/>
              <a:t>GraphChi</a:t>
            </a:r>
            <a:r>
              <a:rPr lang="zh-CN" altLang="en-US" dirty="0"/>
              <a:t>要更快一些。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\\</a:t>
            </a:r>
            <a:r>
              <a:rPr lang="zh-CN" altLang="en-US" dirty="0"/>
              <a:t> 作者也总结了</a:t>
            </a:r>
            <a:r>
              <a:rPr lang="en-US" altLang="zh-CN" dirty="0" err="1"/>
              <a:t>GraphChi</a:t>
            </a:r>
            <a:r>
              <a:rPr lang="zh-CN" altLang="en-US" dirty="0"/>
              <a:t>慢的原因。一是其使用的以顶点为中心的算法，因此</a:t>
            </a:r>
            <a:r>
              <a:rPr lang="en-US" altLang="zh-CN" dirty="0" err="1"/>
              <a:t>GraphChi</a:t>
            </a:r>
            <a:r>
              <a:rPr lang="zh-CN" altLang="en-US" dirty="0"/>
              <a:t>还需要一个</a:t>
            </a:r>
            <a:r>
              <a:rPr lang="en-US" altLang="zh-CN" dirty="0"/>
              <a:t>resort</a:t>
            </a:r>
            <a:r>
              <a:rPr lang="zh-CN" altLang="en-US" dirty="0"/>
              <a:t>过程，这个过程很耗时。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75754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\\ </a:t>
            </a:r>
            <a:r>
              <a:rPr lang="zh-CN" altLang="en-US" dirty="0"/>
              <a:t>二是</a:t>
            </a:r>
            <a:r>
              <a:rPr lang="en-US" altLang="zh-CN" dirty="0" err="1"/>
              <a:t>GraphChi</a:t>
            </a:r>
            <a:r>
              <a:rPr lang="zh-CN" altLang="en-US" dirty="0"/>
              <a:t>没有充分利用</a:t>
            </a:r>
            <a:r>
              <a:rPr lang="en-US" altLang="zh-CN" dirty="0"/>
              <a:t>SSD</a:t>
            </a:r>
            <a:r>
              <a:rPr lang="zh-CN" altLang="en-US" dirty="0"/>
              <a:t>的带宽。</a:t>
            </a:r>
            <a:r>
              <a:rPr lang="en-US" altLang="zh-CN" dirty="0" err="1"/>
              <a:t>Xstream</a:t>
            </a:r>
            <a:r>
              <a:rPr lang="zh-CN" altLang="en-US" dirty="0"/>
              <a:t>只需要</a:t>
            </a:r>
            <a:r>
              <a:rPr lang="en-US" altLang="zh-CN" dirty="0"/>
              <a:t>streaming partition</a:t>
            </a:r>
            <a:r>
              <a:rPr lang="zh-CN" altLang="en-US" dirty="0"/>
              <a:t>，但</a:t>
            </a:r>
            <a:r>
              <a:rPr lang="en-US" altLang="zh-CN" dirty="0" err="1"/>
              <a:t>GraphChi</a:t>
            </a:r>
            <a:r>
              <a:rPr lang="zh-CN" altLang="en-US" dirty="0"/>
              <a:t>需要许多</a:t>
            </a:r>
            <a:r>
              <a:rPr lang="en-US" altLang="zh-CN" dirty="0"/>
              <a:t>shards</a:t>
            </a:r>
            <a:r>
              <a:rPr lang="zh-CN" altLang="en-US" dirty="0"/>
              <a:t>，这导致了更多的碎片化读写。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图中展示了两者的</a:t>
            </a:r>
            <a:r>
              <a:rPr lang="en-US" altLang="zh-CN" dirty="0"/>
              <a:t>I/O</a:t>
            </a:r>
            <a:r>
              <a:rPr lang="zh-CN" altLang="en-US" dirty="0"/>
              <a:t>带宽。很明显，</a:t>
            </a:r>
            <a:r>
              <a:rPr lang="en-US" altLang="zh-CN" dirty="0" err="1"/>
              <a:t>Xstream</a:t>
            </a:r>
            <a:r>
              <a:rPr lang="zh-CN" altLang="en-US" dirty="0"/>
              <a:t>的带宽利用率要更高一些。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465257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最后作者介绍了</a:t>
            </a:r>
            <a:r>
              <a:rPr lang="en-US" altLang="zh-CN" dirty="0"/>
              <a:t>partitions</a:t>
            </a:r>
            <a:r>
              <a:rPr lang="zh-CN" altLang="en-US" dirty="0"/>
              <a:t>和</a:t>
            </a:r>
            <a:r>
              <a:rPr lang="en-US" altLang="zh-CN" dirty="0"/>
              <a:t>shuffler stages</a:t>
            </a:r>
            <a:r>
              <a:rPr lang="zh-CN" altLang="en-US" dirty="0"/>
              <a:t>取值问题。</a:t>
            </a:r>
            <a:endParaRPr lang="en-US" altLang="zh-CN" dirty="0"/>
          </a:p>
          <a:p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由图可见，过少或过多的</a:t>
            </a:r>
            <a:r>
              <a:rPr lang="en-US" altLang="zh-CN" dirty="0"/>
              <a:t>partition</a:t>
            </a:r>
            <a:r>
              <a:rPr lang="zh-CN" altLang="en-US" dirty="0"/>
              <a:t>都会对性能造成影响。</a:t>
            </a:r>
            <a:r>
              <a:rPr lang="en-US" altLang="zh-CN" dirty="0"/>
              <a:t>partition</a:t>
            </a:r>
            <a:r>
              <a:rPr lang="zh-CN" altLang="en-US" dirty="0"/>
              <a:t>的数量要适中，使得每个</a:t>
            </a:r>
            <a:r>
              <a:rPr lang="en-US" altLang="zh-CN" dirty="0"/>
              <a:t>streaming partition</a:t>
            </a:r>
            <a:r>
              <a:rPr lang="zh-CN" altLang="en-US" dirty="0"/>
              <a:t>的顶点集都可以适应</a:t>
            </a:r>
            <a:r>
              <a:rPr lang="en-US" altLang="zh-CN" dirty="0"/>
              <a:t>in-memory</a:t>
            </a:r>
            <a:r>
              <a:rPr lang="zh-CN" altLang="en-US" dirty="0"/>
              <a:t>和</a:t>
            </a:r>
            <a:r>
              <a:rPr lang="en-US" altLang="zh-CN" dirty="0"/>
              <a:t>out-of-core</a:t>
            </a:r>
            <a:r>
              <a:rPr lang="zh-CN" altLang="en-US" dirty="0"/>
              <a:t>的情况。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r>
              <a:rPr lang="en-US" altLang="zh-CN" dirty="0"/>
              <a:t>shuffler stages</a:t>
            </a:r>
            <a:r>
              <a:rPr lang="zh-CN" altLang="en-US" dirty="0"/>
              <a:t>的数量也一样，其数量需要适中。所以</a:t>
            </a:r>
            <a:r>
              <a:rPr lang="en-US" altLang="zh-CN" dirty="0" err="1"/>
              <a:t>Xstream</a:t>
            </a:r>
            <a:r>
              <a:rPr lang="zh-CN" altLang="en-US" dirty="0"/>
              <a:t>可以自动的来选择这两个参数的值，通过相关的参数来自动计算。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\\</a:t>
            </a:r>
            <a:r>
              <a:rPr lang="zh-CN" altLang="en-US" dirty="0"/>
              <a:t> 相关参数：对于</a:t>
            </a:r>
            <a:r>
              <a:rPr lang="en-US" altLang="zh-CN" dirty="0"/>
              <a:t>partition</a:t>
            </a:r>
            <a:r>
              <a:rPr lang="zh-CN" altLang="en-US" dirty="0"/>
              <a:t>，相关参数是指内存大小和</a:t>
            </a:r>
            <a:r>
              <a:rPr lang="en-US" altLang="zh-CN" dirty="0"/>
              <a:t>cache</a:t>
            </a:r>
            <a:r>
              <a:rPr lang="zh-CN" altLang="en-US" dirty="0"/>
              <a:t>大小；而</a:t>
            </a:r>
            <a:r>
              <a:rPr lang="en-US" altLang="zh-CN" dirty="0"/>
              <a:t>shuffler stages</a:t>
            </a:r>
            <a:r>
              <a:rPr lang="zh-CN" altLang="en-US" dirty="0"/>
              <a:t>可由</a:t>
            </a:r>
            <a:r>
              <a:rPr lang="en-US" altLang="zh-CN" dirty="0"/>
              <a:t>cache line</a:t>
            </a:r>
            <a:r>
              <a:rPr lang="zh-CN" altLang="en-US" dirty="0"/>
              <a:t>来决定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8508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761" y="5815086"/>
            <a:ext cx="2458720" cy="65087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4070056"/>
            <a:ext cx="7886700" cy="89951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48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/>
          </p:nvPr>
        </p:nvSpPr>
        <p:spPr>
          <a:xfrm>
            <a:off x="628650" y="5034521"/>
            <a:ext cx="7886700" cy="604299"/>
          </a:xfrm>
        </p:spPr>
        <p:txBody>
          <a:bodyPr anchor="ctr">
            <a:noAutofit/>
          </a:bodyPr>
          <a:lstStyle>
            <a:lvl1pPr algn="ctr">
              <a:defRPr lang="zh-CN" altLang="en-US" sz="2800" b="0">
                <a:solidFill>
                  <a:schemeClr val="bg1"/>
                </a:solidFill>
                <a:latin typeface="+mn-ea"/>
                <a:cs typeface="+mj-cs"/>
              </a:defRPr>
            </a:lvl1pPr>
          </a:lstStyle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/>
              <a:t>单击以编辑母版副标题样式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32"/>
            <a:ext cx="9144000" cy="393192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0" y="3893788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18912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658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6" y="175416"/>
            <a:ext cx="1517655" cy="4014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2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20"/>
            <a:ext cx="9144000" cy="336803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>
          <a:xfrm>
            <a:off x="494026" y="1685678"/>
            <a:ext cx="8372163" cy="492149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4" y="974279"/>
            <a:ext cx="8372163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586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5" y="175414"/>
            <a:ext cx="1517655" cy="401413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18"/>
            <a:ext cx="9144000" cy="33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2697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658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6" y="175416"/>
            <a:ext cx="1517655" cy="4014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2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20"/>
            <a:ext cx="9144000" cy="336803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>
          <a:xfrm>
            <a:off x="494026" y="1685678"/>
            <a:ext cx="8372163" cy="492149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6" y="975602"/>
            <a:ext cx="8372163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250027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灯片编号占位符 5"/>
          <p:cNvSpPr txBox="1">
            <a:spLocks/>
          </p:cNvSpPr>
          <p:nvPr/>
        </p:nvSpPr>
        <p:spPr>
          <a:xfrm>
            <a:off x="8697601" y="311755"/>
            <a:ext cx="365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 spc="-6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fld id="{E1703B59-C883-4B8B-974E-AFB30A6C43A7}" type="slidenum">
              <a:rPr lang="zh-CN" altLang="en-US" sz="1200" smtClean="0"/>
              <a:pPr lvl="0"/>
              <a:t>‹#›</a:t>
            </a:fld>
            <a:endParaRPr lang="zh-CN" altLang="en-US" sz="1200" dirty="0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586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5" y="175414"/>
            <a:ext cx="1517655" cy="401413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18"/>
            <a:ext cx="9144000" cy="336803"/>
          </a:xfrm>
          <a:prstGeom prst="rect">
            <a:avLst/>
          </a:prstGeom>
        </p:spPr>
      </p:pic>
      <p:sp>
        <p:nvSpPr>
          <p:cNvPr id="16" name="文本框 15"/>
          <p:cNvSpPr txBox="1"/>
          <p:nvPr userDrawn="1"/>
        </p:nvSpPr>
        <p:spPr>
          <a:xfrm>
            <a:off x="8250026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灯片编号占位符 5"/>
          <p:cNvSpPr txBox="1">
            <a:spLocks/>
          </p:cNvSpPr>
          <p:nvPr userDrawn="1"/>
        </p:nvSpPr>
        <p:spPr>
          <a:xfrm>
            <a:off x="8697600" y="311755"/>
            <a:ext cx="365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 spc="-6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fld id="{E1703B59-C883-4B8B-974E-AFB30A6C43A7}" type="slidenum">
              <a:rPr lang="zh-CN" altLang="en-US" smtClean="0"/>
              <a:pPr lvl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476287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65863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5821680"/>
            <a:ext cx="9144000" cy="1036320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294" y="6100773"/>
            <a:ext cx="1958547" cy="51846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851" y="235137"/>
            <a:ext cx="6474515" cy="337358"/>
          </a:xfrm>
          <a:prstGeom prst="rect">
            <a:avLst/>
          </a:prstGeom>
        </p:spPr>
        <p:txBody>
          <a:bodyPr anchor="ctr"/>
          <a:lstStyle>
            <a:lvl1pPr>
              <a:defRPr sz="2000">
                <a:solidFill>
                  <a:schemeClr val="accent1"/>
                </a:solidFill>
                <a:effectLst>
                  <a:glow rad="25400">
                    <a:srgbClr val="BFE2F3"/>
                  </a:glow>
                </a:effectLst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0411"/>
            <a:ext cx="9144000" cy="51816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5863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0" y="5821680"/>
            <a:ext cx="9144000" cy="1036320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293" y="6100771"/>
            <a:ext cx="1958547" cy="51846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0411"/>
            <a:ext cx="91440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392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67">
          <p15:clr>
            <a:srgbClr val="FBAE40"/>
          </p15:clr>
        </p15:guide>
        <p15:guide id="2" pos="153">
          <p15:clr>
            <a:srgbClr val="FBAE40"/>
          </p15:clr>
        </p15:guide>
        <p15:guide id="3" pos="5556" userDrawn="1">
          <p15:clr>
            <a:srgbClr val="FBAE40"/>
          </p15:clr>
        </p15:guide>
        <p15:guide id="4" pos="20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658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6" y="175416"/>
            <a:ext cx="1517655" cy="4014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2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6" y="975602"/>
            <a:ext cx="8372163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20"/>
            <a:ext cx="9144000" cy="33680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586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5" y="175414"/>
            <a:ext cx="1517655" cy="401413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18"/>
            <a:ext cx="9144000" cy="33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052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纯标题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658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6" y="175416"/>
            <a:ext cx="1517655" cy="4014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2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6" y="975602"/>
            <a:ext cx="8372163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8250027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灯片编号占位符 5"/>
          <p:cNvSpPr txBox="1">
            <a:spLocks/>
          </p:cNvSpPr>
          <p:nvPr/>
        </p:nvSpPr>
        <p:spPr>
          <a:xfrm>
            <a:off x="8696566" y="311755"/>
            <a:ext cx="447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 spc="-6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fld id="{7E0B4DC1-AB35-4259-8072-EA8F5B8A0BBF}" type="slidenum">
              <a:rPr lang="zh-CN" altLang="en-US" sz="1200" smtClean="0"/>
              <a:pPr lvl="0"/>
              <a:t>‹#›</a:t>
            </a:fld>
            <a:endParaRPr lang="zh-CN" altLang="en-US" sz="12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20"/>
            <a:ext cx="9144000" cy="33680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586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5" y="175414"/>
            <a:ext cx="1517655" cy="401413"/>
          </a:xfrm>
          <a:prstGeom prst="rect">
            <a:avLst/>
          </a:prstGeom>
        </p:spPr>
      </p:pic>
      <p:sp>
        <p:nvSpPr>
          <p:cNvPr id="14" name="矩形 13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>
            <a:off x="8250026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灯片编号占位符 5"/>
          <p:cNvSpPr txBox="1">
            <a:spLocks/>
          </p:cNvSpPr>
          <p:nvPr userDrawn="1"/>
        </p:nvSpPr>
        <p:spPr>
          <a:xfrm>
            <a:off x="8696565" y="311755"/>
            <a:ext cx="447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 spc="-6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fld id="{7E0B4DC1-AB35-4259-8072-EA8F5B8A0BBF}" type="slidenum">
              <a:rPr lang="zh-CN" altLang="en-US" smtClean="0"/>
              <a:pPr lvl="0"/>
              <a:t>‹#›</a:t>
            </a:fld>
            <a:endParaRPr lang="zh-CN" altLang="en-US" dirty="0"/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18"/>
            <a:ext cx="9144000" cy="33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9072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658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6" y="175416"/>
            <a:ext cx="1517655" cy="4014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2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586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5" y="175414"/>
            <a:ext cx="1517655" cy="401413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8438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空白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658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6" y="175416"/>
            <a:ext cx="1517655" cy="4014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2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文本框 4"/>
          <p:cNvSpPr txBox="1"/>
          <p:nvPr/>
        </p:nvSpPr>
        <p:spPr>
          <a:xfrm>
            <a:off x="8250027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97601" y="313202"/>
            <a:ext cx="365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zh-CN" altLang="en-US" sz="1200" spc="-60" baseline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E1703B59-C883-4B8B-974E-AFB30A6C43A7}" type="slidenum">
              <a:rPr lang="en-US" altLang="zh-CN" smtClean="0"/>
              <a:pPr/>
              <a:t>‹#›</a:t>
            </a:fld>
            <a:endParaRPr lang="en-US" altLang="zh-CN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586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5" y="175414"/>
            <a:ext cx="1517655" cy="401413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250026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4775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658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6" y="175416"/>
            <a:ext cx="1517655" cy="4014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2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" name="内容占位符 11"/>
          <p:cNvSpPr>
            <a:spLocks noGrp="1"/>
          </p:cNvSpPr>
          <p:nvPr>
            <p:ph sz="quarter" idx="10"/>
          </p:nvPr>
        </p:nvSpPr>
        <p:spPr>
          <a:xfrm>
            <a:off x="262394" y="1717675"/>
            <a:ext cx="403200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/>
          </p:nvPr>
        </p:nvSpPr>
        <p:spPr>
          <a:xfrm>
            <a:off x="4786314" y="1717675"/>
            <a:ext cx="403225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2394" y="975600"/>
            <a:ext cx="8556169" cy="576000"/>
          </a:xfrm>
          <a:prstGeom prst="rect">
            <a:avLst/>
          </a:prstGeom>
        </p:spPr>
        <p:txBody>
          <a:bodyPr/>
          <a:lstStyle>
            <a:lvl1pPr>
              <a:defRPr lang="zh-CN" altLang="en-US"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20"/>
            <a:ext cx="9144000" cy="33680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586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5" y="175414"/>
            <a:ext cx="1517655" cy="401413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18"/>
            <a:ext cx="9144000" cy="33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3433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两栏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658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6" y="175416"/>
            <a:ext cx="1517655" cy="4014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2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" name="文本框 5"/>
          <p:cNvSpPr txBox="1"/>
          <p:nvPr/>
        </p:nvSpPr>
        <p:spPr>
          <a:xfrm>
            <a:off x="8250027" y="313202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内容占位符 11"/>
          <p:cNvSpPr>
            <a:spLocks noGrp="1"/>
          </p:cNvSpPr>
          <p:nvPr>
            <p:ph sz="quarter" idx="10"/>
          </p:nvPr>
        </p:nvSpPr>
        <p:spPr>
          <a:xfrm>
            <a:off x="262394" y="1717675"/>
            <a:ext cx="403200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/>
          </p:nvPr>
        </p:nvSpPr>
        <p:spPr>
          <a:xfrm>
            <a:off x="4786314" y="1717675"/>
            <a:ext cx="403225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2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96566" y="313202"/>
            <a:ext cx="487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zh-CN" altLang="en-US" sz="1200" spc="-60" baseline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4BD5A17-3153-4A95-988E-B577C14000F1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2394" y="975600"/>
            <a:ext cx="8566445" cy="576000"/>
          </a:xfrm>
          <a:prstGeom prst="rect">
            <a:avLst/>
          </a:prstGeom>
        </p:spPr>
        <p:txBody>
          <a:bodyPr/>
          <a:lstStyle>
            <a:lvl1pPr>
              <a:defRPr lang="zh-CN" altLang="en-US"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20"/>
            <a:ext cx="9144000" cy="33680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586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5" y="175414"/>
            <a:ext cx="1517655" cy="401413"/>
          </a:xfrm>
          <a:prstGeom prst="rect">
            <a:avLst/>
          </a:prstGeom>
        </p:spPr>
      </p:pic>
      <p:sp>
        <p:nvSpPr>
          <p:cNvPr id="17" name="矩形 16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 userDrawn="1"/>
        </p:nvSpPr>
        <p:spPr>
          <a:xfrm>
            <a:off x="8250026" y="313200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18"/>
            <a:ext cx="9144000" cy="33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443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0">
          <p15:clr>
            <a:srgbClr val="FBAE40"/>
          </p15:clr>
        </p15:guide>
        <p15:guide id="2" pos="3895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对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658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6" y="175416"/>
            <a:ext cx="1517655" cy="4014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2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262394" y="960116"/>
            <a:ext cx="4032000" cy="57418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0" y="1550505"/>
            <a:ext cx="9144000" cy="7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11"/>
          <p:cNvSpPr>
            <a:spLocks noGrp="1"/>
          </p:cNvSpPr>
          <p:nvPr>
            <p:ph sz="quarter" idx="10"/>
          </p:nvPr>
        </p:nvSpPr>
        <p:spPr>
          <a:xfrm>
            <a:off x="262394" y="1717675"/>
            <a:ext cx="403200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/>
          </p:nvPr>
        </p:nvSpPr>
        <p:spPr>
          <a:xfrm>
            <a:off x="4786314" y="1717675"/>
            <a:ext cx="403225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8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786313" y="958297"/>
            <a:ext cx="4032000" cy="576000"/>
          </a:xfrm>
        </p:spPr>
        <p:txBody>
          <a:bodyPr anchor="b">
            <a:normAutofit/>
          </a:bodyPr>
          <a:lstStyle>
            <a:lvl1pPr marL="0" indent="0" algn="ctr">
              <a:buNone/>
              <a:defRPr lang="zh-CN" altLang="en-US" sz="28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lvl="0" indent="-228600" algn="ctr">
              <a:lnSpc>
                <a:spcPct val="90000"/>
              </a:lnSpc>
              <a:spcBef>
                <a:spcPct val="0"/>
              </a:spcBef>
            </a:pPr>
            <a:r>
              <a:rPr lang="zh-CN" altLang="en-US" dirty="0"/>
              <a:t>单击此处编辑标题</a:t>
            </a: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586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5" y="175414"/>
            <a:ext cx="1517655" cy="401413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 userDrawn="1"/>
        </p:nvCxnSpPr>
        <p:spPr>
          <a:xfrm flipV="1">
            <a:off x="0" y="1550505"/>
            <a:ext cx="9144000" cy="7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6223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0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对比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658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6" y="175416"/>
            <a:ext cx="1517655" cy="4014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2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" name="文本框 5"/>
          <p:cNvSpPr txBox="1"/>
          <p:nvPr/>
        </p:nvSpPr>
        <p:spPr>
          <a:xfrm>
            <a:off x="8250027" y="313202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262394" y="960116"/>
            <a:ext cx="4032000" cy="57418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0" y="1550505"/>
            <a:ext cx="9144000" cy="7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11"/>
          <p:cNvSpPr>
            <a:spLocks noGrp="1"/>
          </p:cNvSpPr>
          <p:nvPr>
            <p:ph sz="quarter" idx="10"/>
          </p:nvPr>
        </p:nvSpPr>
        <p:spPr>
          <a:xfrm>
            <a:off x="262394" y="1717675"/>
            <a:ext cx="403200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/>
          </p:nvPr>
        </p:nvSpPr>
        <p:spPr>
          <a:xfrm>
            <a:off x="4786314" y="1717675"/>
            <a:ext cx="403225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8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786313" y="958297"/>
            <a:ext cx="4032000" cy="576000"/>
          </a:xfrm>
        </p:spPr>
        <p:txBody>
          <a:bodyPr anchor="b">
            <a:normAutofit/>
          </a:bodyPr>
          <a:lstStyle>
            <a:lvl1pPr marL="0" indent="0" algn="ctr">
              <a:buNone/>
              <a:defRPr lang="zh-CN" altLang="en-US" sz="28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lvl="0" indent="-228600" algn="ctr">
              <a:lnSpc>
                <a:spcPct val="90000"/>
              </a:lnSpc>
              <a:spcBef>
                <a:spcPct val="0"/>
              </a:spcBef>
            </a:pPr>
            <a:r>
              <a:rPr lang="zh-CN" altLang="en-US" dirty="0"/>
              <a:t>单击此处编辑标题</a:t>
            </a:r>
          </a:p>
        </p:txBody>
      </p:sp>
      <p:sp>
        <p:nvSpPr>
          <p:cNvPr id="2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96566" y="313202"/>
            <a:ext cx="487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zh-CN" altLang="en-US" sz="1200" spc="-60" baseline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4BD5A17-3153-4A95-988E-B577C14000F1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586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5" y="175414"/>
            <a:ext cx="1517655" cy="401413"/>
          </a:xfrm>
          <a:prstGeom prst="rect">
            <a:avLst/>
          </a:prstGeom>
        </p:spPr>
      </p:pic>
      <p:sp>
        <p:nvSpPr>
          <p:cNvPr id="17" name="矩形 16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 userDrawn="1"/>
        </p:nvSpPr>
        <p:spPr>
          <a:xfrm>
            <a:off x="8250026" y="313200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 userDrawn="1"/>
        </p:nvCxnSpPr>
        <p:spPr>
          <a:xfrm flipV="1">
            <a:off x="0" y="1550505"/>
            <a:ext cx="9144000" cy="7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24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0">
          <p15:clr>
            <a:srgbClr val="FBAE40"/>
          </p15:clr>
        </p15:guide>
        <p15:guide id="2" pos="3895">
          <p15:clr>
            <a:srgbClr val="FBAE40"/>
          </p15:clr>
        </p15:guide>
        <p15:guide id="3" pos="5193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封面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761" y="5815086"/>
            <a:ext cx="2458720" cy="65087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9124" y="4006448"/>
            <a:ext cx="8325019" cy="111419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/>
          </p:nvPr>
        </p:nvSpPr>
        <p:spPr>
          <a:xfrm>
            <a:off x="469125" y="5245248"/>
            <a:ext cx="5820358" cy="468179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lang="zh-CN" altLang="en-US" sz="2400" b="0">
                <a:solidFill>
                  <a:schemeClr val="bg1"/>
                </a:solidFill>
                <a:latin typeface="+mn-ea"/>
                <a:cs typeface="+mj-cs"/>
              </a:defRPr>
            </a:lvl1pPr>
          </a:lstStyle>
          <a:p>
            <a:pPr marL="228600" lvl="0" indent="-228600" algn="ctr">
              <a:lnSpc>
                <a:spcPct val="90000"/>
              </a:lnSpc>
              <a:spcBef>
                <a:spcPct val="0"/>
              </a:spcBef>
            </a:pPr>
            <a:r>
              <a:rPr lang="zh-CN" altLang="en-US" dirty="0"/>
              <a:t>单击以编辑母版副标题样式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32"/>
            <a:ext cx="9144000" cy="393192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0" y="3893788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469125" y="5815087"/>
            <a:ext cx="4159250" cy="49900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单击此处添加日期</a:t>
            </a: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32"/>
            <a:ext cx="9144000" cy="3931920"/>
          </a:xfrm>
          <a:prstGeom prst="rect">
            <a:avLst/>
          </a:prstGeom>
        </p:spPr>
      </p:pic>
      <p:cxnSp>
        <p:nvCxnSpPr>
          <p:cNvPr id="11" name="直接连接符 10"/>
          <p:cNvCxnSpPr/>
          <p:nvPr userDrawn="1"/>
        </p:nvCxnSpPr>
        <p:spPr>
          <a:xfrm>
            <a:off x="0" y="3893788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8099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21">
          <p15:clr>
            <a:srgbClr val="FBAE40"/>
          </p15:clr>
        </p15:guide>
        <p15:guide id="3" pos="29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封底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2546"/>
            <a:ext cx="9144000" cy="27965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91" y="4211593"/>
            <a:ext cx="3021843" cy="799946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28650" y="1552217"/>
            <a:ext cx="7886700" cy="1325563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3551077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A30D8-613A-48C6-9F8A-CAC797D07645}" type="datetime1">
              <a:rPr lang="en-US" smtClean="0"/>
              <a:t>5/17/2021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91ECF-7448-450B-9652-46C6C8012A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811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65863"/>
          </a:xfrm>
          <a:prstGeom prst="rect">
            <a:avLst/>
          </a:prstGeom>
        </p:spPr>
      </p:pic>
      <p:sp>
        <p:nvSpPr>
          <p:cNvPr id="5" name="标题 1"/>
          <p:cNvSpPr txBox="1">
            <a:spLocks/>
          </p:cNvSpPr>
          <p:nvPr/>
        </p:nvSpPr>
        <p:spPr>
          <a:xfrm>
            <a:off x="323851" y="235137"/>
            <a:ext cx="6474515" cy="33735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2"/>
                </a:solidFill>
                <a:effectLst>
                  <a:glow rad="25400">
                    <a:srgbClr val="BFE2F3"/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chemeClr val="accent1"/>
                </a:solidFill>
              </a:rPr>
              <a:t>单击此处编辑母版标题样式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413469" y="807632"/>
            <a:ext cx="8340421" cy="586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矩形 6"/>
          <p:cNvSpPr/>
          <p:nvPr/>
        </p:nvSpPr>
        <p:spPr>
          <a:xfrm>
            <a:off x="0" y="6766562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5863"/>
          </a:xfrm>
          <a:prstGeom prst="rect">
            <a:avLst/>
          </a:prstGeom>
        </p:spPr>
      </p:pic>
      <p:sp>
        <p:nvSpPr>
          <p:cNvPr id="9" name="标题 1"/>
          <p:cNvSpPr txBox="1">
            <a:spLocks/>
          </p:cNvSpPr>
          <p:nvPr userDrawn="1"/>
        </p:nvSpPr>
        <p:spPr>
          <a:xfrm>
            <a:off x="323850" y="235137"/>
            <a:ext cx="6474515" cy="33735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2"/>
                </a:solidFill>
                <a:effectLst>
                  <a:glow rad="25400">
                    <a:srgbClr val="BFE2F3"/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单击此处编辑母版标题样式</a:t>
            </a:r>
          </a:p>
        </p:txBody>
      </p:sp>
      <p:sp>
        <p:nvSpPr>
          <p:cNvPr id="10" name="矩形 9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878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3" r:id="rId14"/>
    <p:sldLayoutId id="2147483694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X-Stream: Edge-centric Graph Processing using Streaming Partitions </a:t>
            </a:r>
            <a:endParaRPr lang="zh-CN" altLang="en-US" dirty="0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茅悦田 原帅 崔楠 李晗东 谢正平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2021</a:t>
            </a:r>
            <a:r>
              <a:rPr lang="zh-CN" altLang="en-US" dirty="0"/>
              <a:t>年</a:t>
            </a:r>
            <a:r>
              <a:rPr lang="en-US" altLang="zh-CN" dirty="0"/>
              <a:t>5</a:t>
            </a:r>
            <a:r>
              <a:rPr lang="zh-CN" altLang="en-US" dirty="0"/>
              <a:t>月</a:t>
            </a:r>
          </a:p>
        </p:txBody>
      </p:sp>
    </p:spTree>
    <p:extLst>
      <p:ext uri="{BB962C8B-B14F-4D97-AF65-F5344CB8AC3E}">
        <p14:creationId xmlns:p14="http://schemas.microsoft.com/office/powerpoint/2010/main" val="372360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915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dirty="0">
                <a:solidFill>
                  <a:srgbClr val="C915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dirty="0">
              <a:solidFill>
                <a:srgbClr val="C915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841535" y="1303550"/>
            <a:ext cx="843427" cy="443226"/>
            <a:chOff x="666810" y="2586037"/>
            <a:chExt cx="468000" cy="245937"/>
          </a:xfrm>
        </p:grpSpPr>
        <p:sp>
          <p:nvSpPr>
            <p:cNvPr id="4" name="Freeform 10"/>
            <p:cNvSpPr>
              <a:spLocks/>
            </p:cNvSpPr>
            <p:nvPr userDrawn="1"/>
          </p:nvSpPr>
          <p:spPr bwMode="auto">
            <a:xfrm>
              <a:off x="666810" y="2621442"/>
              <a:ext cx="468000" cy="190800"/>
            </a:xfrm>
            <a:custGeom>
              <a:avLst/>
              <a:gdLst>
                <a:gd name="T0" fmla="*/ 3120 w 3800"/>
                <a:gd name="T1" fmla="*/ 0 h 1532"/>
                <a:gd name="T2" fmla="*/ 682 w 3800"/>
                <a:gd name="T3" fmla="*/ 0 h 1532"/>
                <a:gd name="T4" fmla="*/ 682 w 3800"/>
                <a:gd name="T5" fmla="*/ 284 h 1532"/>
                <a:gd name="T6" fmla="*/ 0 w 3800"/>
                <a:gd name="T7" fmla="*/ 766 h 1532"/>
                <a:gd name="T8" fmla="*/ 682 w 3800"/>
                <a:gd name="T9" fmla="*/ 1248 h 1532"/>
                <a:gd name="T10" fmla="*/ 682 w 3800"/>
                <a:gd name="T11" fmla="*/ 1532 h 1532"/>
                <a:gd name="T12" fmla="*/ 3120 w 3800"/>
                <a:gd name="T13" fmla="*/ 1532 h 1532"/>
                <a:gd name="T14" fmla="*/ 3120 w 3800"/>
                <a:gd name="T15" fmla="*/ 1248 h 1532"/>
                <a:gd name="T16" fmla="*/ 3800 w 3800"/>
                <a:gd name="T17" fmla="*/ 766 h 1532"/>
                <a:gd name="T18" fmla="*/ 3120 w 3800"/>
                <a:gd name="T19" fmla="*/ 284 h 1532"/>
                <a:gd name="T20" fmla="*/ 3120 w 3800"/>
                <a:gd name="T21" fmla="*/ 0 h 1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00" h="1532">
                  <a:moveTo>
                    <a:pt x="3120" y="0"/>
                  </a:moveTo>
                  <a:lnTo>
                    <a:pt x="682" y="0"/>
                  </a:lnTo>
                  <a:lnTo>
                    <a:pt x="682" y="284"/>
                  </a:lnTo>
                  <a:lnTo>
                    <a:pt x="0" y="766"/>
                  </a:lnTo>
                  <a:lnTo>
                    <a:pt x="682" y="1248"/>
                  </a:lnTo>
                  <a:lnTo>
                    <a:pt x="682" y="1532"/>
                  </a:lnTo>
                  <a:lnTo>
                    <a:pt x="3120" y="1532"/>
                  </a:lnTo>
                  <a:lnTo>
                    <a:pt x="3120" y="1248"/>
                  </a:lnTo>
                  <a:lnTo>
                    <a:pt x="3800" y="766"/>
                  </a:lnTo>
                  <a:lnTo>
                    <a:pt x="3120" y="284"/>
                  </a:lnTo>
                  <a:lnTo>
                    <a:pt x="3120" y="0"/>
                  </a:lnTo>
                  <a:close/>
                </a:path>
              </a:pathLst>
            </a:custGeom>
            <a:solidFill>
              <a:srgbClr val="CC141E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3200" b="1"/>
            </a:p>
          </p:txBody>
        </p:sp>
        <p:sp>
          <p:nvSpPr>
            <p:cNvPr id="5" name="文本框 4"/>
            <p:cNvSpPr txBox="1"/>
            <p:nvPr userDrawn="1"/>
          </p:nvSpPr>
          <p:spPr>
            <a:xfrm>
              <a:off x="794494" y="2586037"/>
              <a:ext cx="212633" cy="245937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7" name="直接连接符 6"/>
          <p:cNvCxnSpPr>
            <a:stCxn id="4" idx="6"/>
          </p:cNvCxnSpPr>
          <p:nvPr/>
        </p:nvCxnSpPr>
        <p:spPr>
          <a:xfrm>
            <a:off x="2534033" y="1711215"/>
            <a:ext cx="4500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915073" y="1274734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841535" y="2223523"/>
            <a:ext cx="843427" cy="443226"/>
            <a:chOff x="666810" y="2586037"/>
            <a:chExt cx="468000" cy="245937"/>
          </a:xfrm>
        </p:grpSpPr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666810" y="2621442"/>
              <a:ext cx="468000" cy="190800"/>
            </a:xfrm>
            <a:custGeom>
              <a:avLst/>
              <a:gdLst>
                <a:gd name="T0" fmla="*/ 3120 w 3800"/>
                <a:gd name="T1" fmla="*/ 0 h 1532"/>
                <a:gd name="T2" fmla="*/ 682 w 3800"/>
                <a:gd name="T3" fmla="*/ 0 h 1532"/>
                <a:gd name="T4" fmla="*/ 682 w 3800"/>
                <a:gd name="T5" fmla="*/ 284 h 1532"/>
                <a:gd name="T6" fmla="*/ 0 w 3800"/>
                <a:gd name="T7" fmla="*/ 766 h 1532"/>
                <a:gd name="T8" fmla="*/ 682 w 3800"/>
                <a:gd name="T9" fmla="*/ 1248 h 1532"/>
                <a:gd name="T10" fmla="*/ 682 w 3800"/>
                <a:gd name="T11" fmla="*/ 1532 h 1532"/>
                <a:gd name="T12" fmla="*/ 3120 w 3800"/>
                <a:gd name="T13" fmla="*/ 1532 h 1532"/>
                <a:gd name="T14" fmla="*/ 3120 w 3800"/>
                <a:gd name="T15" fmla="*/ 1248 h 1532"/>
                <a:gd name="T16" fmla="*/ 3800 w 3800"/>
                <a:gd name="T17" fmla="*/ 766 h 1532"/>
                <a:gd name="T18" fmla="*/ 3120 w 3800"/>
                <a:gd name="T19" fmla="*/ 284 h 1532"/>
                <a:gd name="T20" fmla="*/ 3120 w 3800"/>
                <a:gd name="T21" fmla="*/ 0 h 1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00" h="1532">
                  <a:moveTo>
                    <a:pt x="3120" y="0"/>
                  </a:moveTo>
                  <a:lnTo>
                    <a:pt x="682" y="0"/>
                  </a:lnTo>
                  <a:lnTo>
                    <a:pt x="682" y="284"/>
                  </a:lnTo>
                  <a:lnTo>
                    <a:pt x="0" y="766"/>
                  </a:lnTo>
                  <a:lnTo>
                    <a:pt x="682" y="1248"/>
                  </a:lnTo>
                  <a:lnTo>
                    <a:pt x="682" y="1532"/>
                  </a:lnTo>
                  <a:lnTo>
                    <a:pt x="3120" y="1532"/>
                  </a:lnTo>
                  <a:lnTo>
                    <a:pt x="3120" y="1248"/>
                  </a:lnTo>
                  <a:lnTo>
                    <a:pt x="3800" y="766"/>
                  </a:lnTo>
                  <a:lnTo>
                    <a:pt x="3120" y="284"/>
                  </a:lnTo>
                  <a:lnTo>
                    <a:pt x="3120" y="0"/>
                  </a:lnTo>
                  <a:close/>
                </a:path>
              </a:pathLst>
            </a:custGeom>
            <a:solidFill>
              <a:srgbClr val="CC141E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3200" b="1"/>
            </a:p>
          </p:txBody>
        </p:sp>
        <p:sp>
          <p:nvSpPr>
            <p:cNvPr id="14" name="文本框 13"/>
            <p:cNvSpPr txBox="1"/>
            <p:nvPr userDrawn="1"/>
          </p:nvSpPr>
          <p:spPr>
            <a:xfrm>
              <a:off x="794494" y="2586037"/>
              <a:ext cx="212633" cy="245937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5" name="直接连接符 14"/>
          <p:cNvCxnSpPr>
            <a:stCxn id="13" idx="6"/>
          </p:cNvCxnSpPr>
          <p:nvPr/>
        </p:nvCxnSpPr>
        <p:spPr>
          <a:xfrm>
            <a:off x="2534033" y="2631188"/>
            <a:ext cx="4500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915073" y="2194707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X-Stream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Processing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841535" y="3143496"/>
            <a:ext cx="843427" cy="443226"/>
            <a:chOff x="666810" y="2586037"/>
            <a:chExt cx="468000" cy="245937"/>
          </a:xfrm>
        </p:grpSpPr>
        <p:sp>
          <p:nvSpPr>
            <p:cNvPr id="18" name="Freeform 10"/>
            <p:cNvSpPr>
              <a:spLocks/>
            </p:cNvSpPr>
            <p:nvPr userDrawn="1"/>
          </p:nvSpPr>
          <p:spPr bwMode="auto">
            <a:xfrm>
              <a:off x="666810" y="2621442"/>
              <a:ext cx="468000" cy="190800"/>
            </a:xfrm>
            <a:custGeom>
              <a:avLst/>
              <a:gdLst>
                <a:gd name="T0" fmla="*/ 3120 w 3800"/>
                <a:gd name="T1" fmla="*/ 0 h 1532"/>
                <a:gd name="T2" fmla="*/ 682 w 3800"/>
                <a:gd name="T3" fmla="*/ 0 h 1532"/>
                <a:gd name="T4" fmla="*/ 682 w 3800"/>
                <a:gd name="T5" fmla="*/ 284 h 1532"/>
                <a:gd name="T6" fmla="*/ 0 w 3800"/>
                <a:gd name="T7" fmla="*/ 766 h 1532"/>
                <a:gd name="T8" fmla="*/ 682 w 3800"/>
                <a:gd name="T9" fmla="*/ 1248 h 1532"/>
                <a:gd name="T10" fmla="*/ 682 w 3800"/>
                <a:gd name="T11" fmla="*/ 1532 h 1532"/>
                <a:gd name="T12" fmla="*/ 3120 w 3800"/>
                <a:gd name="T13" fmla="*/ 1532 h 1532"/>
                <a:gd name="T14" fmla="*/ 3120 w 3800"/>
                <a:gd name="T15" fmla="*/ 1248 h 1532"/>
                <a:gd name="T16" fmla="*/ 3800 w 3800"/>
                <a:gd name="T17" fmla="*/ 766 h 1532"/>
                <a:gd name="T18" fmla="*/ 3120 w 3800"/>
                <a:gd name="T19" fmla="*/ 284 h 1532"/>
                <a:gd name="T20" fmla="*/ 3120 w 3800"/>
                <a:gd name="T21" fmla="*/ 0 h 1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00" h="1532">
                  <a:moveTo>
                    <a:pt x="3120" y="0"/>
                  </a:moveTo>
                  <a:lnTo>
                    <a:pt x="682" y="0"/>
                  </a:lnTo>
                  <a:lnTo>
                    <a:pt x="682" y="284"/>
                  </a:lnTo>
                  <a:lnTo>
                    <a:pt x="0" y="766"/>
                  </a:lnTo>
                  <a:lnTo>
                    <a:pt x="682" y="1248"/>
                  </a:lnTo>
                  <a:lnTo>
                    <a:pt x="682" y="1532"/>
                  </a:lnTo>
                  <a:lnTo>
                    <a:pt x="3120" y="1532"/>
                  </a:lnTo>
                  <a:lnTo>
                    <a:pt x="3120" y="1248"/>
                  </a:lnTo>
                  <a:lnTo>
                    <a:pt x="3800" y="766"/>
                  </a:lnTo>
                  <a:lnTo>
                    <a:pt x="3120" y="284"/>
                  </a:lnTo>
                  <a:lnTo>
                    <a:pt x="3120" y="0"/>
                  </a:lnTo>
                  <a:close/>
                </a:path>
              </a:pathLst>
            </a:custGeom>
            <a:solidFill>
              <a:srgbClr val="CC141E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3200" b="1"/>
            </a:p>
          </p:txBody>
        </p:sp>
        <p:sp>
          <p:nvSpPr>
            <p:cNvPr id="19" name="文本框 18"/>
            <p:cNvSpPr txBox="1"/>
            <p:nvPr userDrawn="1"/>
          </p:nvSpPr>
          <p:spPr>
            <a:xfrm>
              <a:off x="794494" y="2586037"/>
              <a:ext cx="212633" cy="245937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0" name="直接连接符 19"/>
          <p:cNvCxnSpPr>
            <a:stCxn id="18" idx="6"/>
          </p:cNvCxnSpPr>
          <p:nvPr/>
        </p:nvCxnSpPr>
        <p:spPr>
          <a:xfrm>
            <a:off x="2534033" y="3551161"/>
            <a:ext cx="4500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2915073" y="3114680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Out-of-core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Streaming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841535" y="4063469"/>
            <a:ext cx="843427" cy="443226"/>
            <a:chOff x="666810" y="2586037"/>
            <a:chExt cx="468000" cy="245937"/>
          </a:xfrm>
        </p:grpSpPr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666810" y="2621442"/>
              <a:ext cx="468000" cy="190800"/>
            </a:xfrm>
            <a:custGeom>
              <a:avLst/>
              <a:gdLst>
                <a:gd name="T0" fmla="*/ 3120 w 3800"/>
                <a:gd name="T1" fmla="*/ 0 h 1532"/>
                <a:gd name="T2" fmla="*/ 682 w 3800"/>
                <a:gd name="T3" fmla="*/ 0 h 1532"/>
                <a:gd name="T4" fmla="*/ 682 w 3800"/>
                <a:gd name="T5" fmla="*/ 284 h 1532"/>
                <a:gd name="T6" fmla="*/ 0 w 3800"/>
                <a:gd name="T7" fmla="*/ 766 h 1532"/>
                <a:gd name="T8" fmla="*/ 682 w 3800"/>
                <a:gd name="T9" fmla="*/ 1248 h 1532"/>
                <a:gd name="T10" fmla="*/ 682 w 3800"/>
                <a:gd name="T11" fmla="*/ 1532 h 1532"/>
                <a:gd name="T12" fmla="*/ 3120 w 3800"/>
                <a:gd name="T13" fmla="*/ 1532 h 1532"/>
                <a:gd name="T14" fmla="*/ 3120 w 3800"/>
                <a:gd name="T15" fmla="*/ 1248 h 1532"/>
                <a:gd name="T16" fmla="*/ 3800 w 3800"/>
                <a:gd name="T17" fmla="*/ 766 h 1532"/>
                <a:gd name="T18" fmla="*/ 3120 w 3800"/>
                <a:gd name="T19" fmla="*/ 284 h 1532"/>
                <a:gd name="T20" fmla="*/ 3120 w 3800"/>
                <a:gd name="T21" fmla="*/ 0 h 1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00" h="1532">
                  <a:moveTo>
                    <a:pt x="3120" y="0"/>
                  </a:moveTo>
                  <a:lnTo>
                    <a:pt x="682" y="0"/>
                  </a:lnTo>
                  <a:lnTo>
                    <a:pt x="682" y="284"/>
                  </a:lnTo>
                  <a:lnTo>
                    <a:pt x="0" y="766"/>
                  </a:lnTo>
                  <a:lnTo>
                    <a:pt x="682" y="1248"/>
                  </a:lnTo>
                  <a:lnTo>
                    <a:pt x="682" y="1532"/>
                  </a:lnTo>
                  <a:lnTo>
                    <a:pt x="3120" y="1532"/>
                  </a:lnTo>
                  <a:lnTo>
                    <a:pt x="3120" y="1248"/>
                  </a:lnTo>
                  <a:lnTo>
                    <a:pt x="3800" y="766"/>
                  </a:lnTo>
                  <a:lnTo>
                    <a:pt x="3120" y="284"/>
                  </a:lnTo>
                  <a:lnTo>
                    <a:pt x="3120" y="0"/>
                  </a:lnTo>
                  <a:close/>
                </a:path>
              </a:pathLst>
            </a:custGeom>
            <a:solidFill>
              <a:srgbClr val="CC141E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3200" b="1"/>
            </a:p>
          </p:txBody>
        </p:sp>
        <p:sp>
          <p:nvSpPr>
            <p:cNvPr id="24" name="文本框 23"/>
            <p:cNvSpPr txBox="1"/>
            <p:nvPr userDrawn="1"/>
          </p:nvSpPr>
          <p:spPr>
            <a:xfrm>
              <a:off x="794494" y="2586037"/>
              <a:ext cx="212633" cy="245937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5" name="直接连接符 24"/>
          <p:cNvCxnSpPr>
            <a:stCxn id="23" idx="6"/>
          </p:cNvCxnSpPr>
          <p:nvPr/>
        </p:nvCxnSpPr>
        <p:spPr>
          <a:xfrm>
            <a:off x="2534033" y="4471134"/>
            <a:ext cx="4500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2915073" y="4034653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In-memory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Streaming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841535" y="4983444"/>
            <a:ext cx="843427" cy="443226"/>
            <a:chOff x="666810" y="2586037"/>
            <a:chExt cx="468000" cy="245937"/>
          </a:xfrm>
        </p:grpSpPr>
        <p:sp>
          <p:nvSpPr>
            <p:cNvPr id="33" name="Freeform 10"/>
            <p:cNvSpPr>
              <a:spLocks/>
            </p:cNvSpPr>
            <p:nvPr userDrawn="1"/>
          </p:nvSpPr>
          <p:spPr bwMode="auto">
            <a:xfrm>
              <a:off x="666810" y="2621442"/>
              <a:ext cx="468000" cy="190800"/>
            </a:xfrm>
            <a:custGeom>
              <a:avLst/>
              <a:gdLst>
                <a:gd name="T0" fmla="*/ 3120 w 3800"/>
                <a:gd name="T1" fmla="*/ 0 h 1532"/>
                <a:gd name="T2" fmla="*/ 682 w 3800"/>
                <a:gd name="T3" fmla="*/ 0 h 1532"/>
                <a:gd name="T4" fmla="*/ 682 w 3800"/>
                <a:gd name="T5" fmla="*/ 284 h 1532"/>
                <a:gd name="T6" fmla="*/ 0 w 3800"/>
                <a:gd name="T7" fmla="*/ 766 h 1532"/>
                <a:gd name="T8" fmla="*/ 682 w 3800"/>
                <a:gd name="T9" fmla="*/ 1248 h 1532"/>
                <a:gd name="T10" fmla="*/ 682 w 3800"/>
                <a:gd name="T11" fmla="*/ 1532 h 1532"/>
                <a:gd name="T12" fmla="*/ 3120 w 3800"/>
                <a:gd name="T13" fmla="*/ 1532 h 1532"/>
                <a:gd name="T14" fmla="*/ 3120 w 3800"/>
                <a:gd name="T15" fmla="*/ 1248 h 1532"/>
                <a:gd name="T16" fmla="*/ 3800 w 3800"/>
                <a:gd name="T17" fmla="*/ 766 h 1532"/>
                <a:gd name="T18" fmla="*/ 3120 w 3800"/>
                <a:gd name="T19" fmla="*/ 284 h 1532"/>
                <a:gd name="T20" fmla="*/ 3120 w 3800"/>
                <a:gd name="T21" fmla="*/ 0 h 1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00" h="1532">
                  <a:moveTo>
                    <a:pt x="3120" y="0"/>
                  </a:moveTo>
                  <a:lnTo>
                    <a:pt x="682" y="0"/>
                  </a:lnTo>
                  <a:lnTo>
                    <a:pt x="682" y="284"/>
                  </a:lnTo>
                  <a:lnTo>
                    <a:pt x="0" y="766"/>
                  </a:lnTo>
                  <a:lnTo>
                    <a:pt x="682" y="1248"/>
                  </a:lnTo>
                  <a:lnTo>
                    <a:pt x="682" y="1532"/>
                  </a:lnTo>
                  <a:lnTo>
                    <a:pt x="3120" y="1532"/>
                  </a:lnTo>
                  <a:lnTo>
                    <a:pt x="3120" y="1248"/>
                  </a:lnTo>
                  <a:lnTo>
                    <a:pt x="3800" y="766"/>
                  </a:lnTo>
                  <a:lnTo>
                    <a:pt x="3120" y="284"/>
                  </a:lnTo>
                  <a:lnTo>
                    <a:pt x="3120" y="0"/>
                  </a:lnTo>
                  <a:close/>
                </a:path>
              </a:pathLst>
            </a:custGeom>
            <a:solidFill>
              <a:srgbClr val="CC141E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3200" b="1"/>
            </a:p>
          </p:txBody>
        </p:sp>
        <p:sp>
          <p:nvSpPr>
            <p:cNvPr id="34" name="文本框 33"/>
            <p:cNvSpPr txBox="1"/>
            <p:nvPr userDrawn="1"/>
          </p:nvSpPr>
          <p:spPr>
            <a:xfrm>
              <a:off x="794494" y="2586037"/>
              <a:ext cx="212633" cy="245937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5" name="直接连接符 34"/>
          <p:cNvCxnSpPr>
            <a:stCxn id="33" idx="6"/>
          </p:cNvCxnSpPr>
          <p:nvPr/>
        </p:nvCxnSpPr>
        <p:spPr>
          <a:xfrm>
            <a:off x="2534033" y="5391109"/>
            <a:ext cx="4500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2915073" y="4954628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918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915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dirty="0">
                <a:solidFill>
                  <a:srgbClr val="C915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dirty="0">
              <a:solidFill>
                <a:srgbClr val="C915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10"/>
          <p:cNvSpPr>
            <a:spLocks/>
          </p:cNvSpPr>
          <p:nvPr userDrawn="1"/>
        </p:nvSpPr>
        <p:spPr bwMode="auto">
          <a:xfrm>
            <a:off x="1841535" y="1367357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5" name="文本框 4"/>
          <p:cNvSpPr txBox="1"/>
          <p:nvPr userDrawn="1"/>
        </p:nvSpPr>
        <p:spPr>
          <a:xfrm>
            <a:off x="2071646" y="1303550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>
            <a:stCxn id="4" idx="6"/>
          </p:cNvCxnSpPr>
          <p:nvPr/>
        </p:nvCxnSpPr>
        <p:spPr>
          <a:xfrm>
            <a:off x="2534033" y="1711215"/>
            <a:ext cx="4500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915073" y="1274734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Freeform 10"/>
          <p:cNvSpPr>
            <a:spLocks/>
          </p:cNvSpPr>
          <p:nvPr userDrawn="1"/>
        </p:nvSpPr>
        <p:spPr bwMode="auto">
          <a:xfrm>
            <a:off x="1841535" y="2287330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2071646" y="2223523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>
            <a:stCxn id="13" idx="6"/>
          </p:cNvCxnSpPr>
          <p:nvPr/>
        </p:nvCxnSpPr>
        <p:spPr>
          <a:xfrm>
            <a:off x="2534033" y="2631188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915073" y="2194707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X-Stream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Processing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Freeform 10"/>
          <p:cNvSpPr>
            <a:spLocks/>
          </p:cNvSpPr>
          <p:nvPr userDrawn="1"/>
        </p:nvSpPr>
        <p:spPr bwMode="auto">
          <a:xfrm>
            <a:off x="1841535" y="3207303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19" name="文本框 18"/>
          <p:cNvSpPr txBox="1"/>
          <p:nvPr userDrawn="1"/>
        </p:nvSpPr>
        <p:spPr>
          <a:xfrm>
            <a:off x="2071646" y="3143496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>
            <a:stCxn id="18" idx="6"/>
          </p:cNvCxnSpPr>
          <p:nvPr/>
        </p:nvCxnSpPr>
        <p:spPr>
          <a:xfrm>
            <a:off x="2534033" y="3551161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2915073" y="3114680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Out-of-core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Streaming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Freeform 10"/>
          <p:cNvSpPr>
            <a:spLocks/>
          </p:cNvSpPr>
          <p:nvPr userDrawn="1"/>
        </p:nvSpPr>
        <p:spPr bwMode="auto">
          <a:xfrm>
            <a:off x="1841535" y="4127276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24" name="文本框 23"/>
          <p:cNvSpPr txBox="1"/>
          <p:nvPr userDrawn="1"/>
        </p:nvSpPr>
        <p:spPr>
          <a:xfrm>
            <a:off x="2071646" y="4063469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>
            <a:stCxn id="23" idx="6"/>
          </p:cNvCxnSpPr>
          <p:nvPr/>
        </p:nvCxnSpPr>
        <p:spPr>
          <a:xfrm>
            <a:off x="2534033" y="4471134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2915073" y="4034653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In-memory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Streaming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Freeform 10"/>
          <p:cNvSpPr>
            <a:spLocks/>
          </p:cNvSpPr>
          <p:nvPr userDrawn="1"/>
        </p:nvSpPr>
        <p:spPr bwMode="auto">
          <a:xfrm>
            <a:off x="1841535" y="5047251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34" name="文本框 33"/>
          <p:cNvSpPr txBox="1"/>
          <p:nvPr userDrawn="1"/>
        </p:nvSpPr>
        <p:spPr>
          <a:xfrm>
            <a:off x="2071646" y="4983444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>
            <a:stCxn id="33" idx="6"/>
          </p:cNvCxnSpPr>
          <p:nvPr/>
        </p:nvCxnSpPr>
        <p:spPr>
          <a:xfrm>
            <a:off x="2534033" y="5391109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2915073" y="4954628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537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>
          <a:xfrm>
            <a:off x="494026" y="1685678"/>
            <a:ext cx="8088271" cy="4921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Focusing on big graph processing on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single shared-memory machine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Trade off between sequential access and random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access.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Observing1: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Sequential access for any storage is more efficient than random access</a:t>
            </a:r>
          </a:p>
          <a:p>
            <a:pPr lvl="2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Disk  (500X faster)</a:t>
            </a:r>
          </a:p>
          <a:p>
            <a:pPr lvl="2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SSD   (20X faster)</a:t>
            </a:r>
          </a:p>
          <a:p>
            <a:pPr lvl="2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RAM (2X faster)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Motivation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8908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>
          <a:xfrm>
            <a:off x="494026" y="1685678"/>
            <a:ext cx="8088271" cy="4921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Observing2: 	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vertex_scatter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vertex-centric approach, outgoing edges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different vertices are randomly accessed. 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edge_scatter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edge-centric approach, edges can be read  sequentially, while vertices are  randomly accessed.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Generally,  edge set is much larger than the vertex set in graphs.</a:t>
            </a:r>
          </a:p>
          <a:p>
            <a:pPr lvl="1">
              <a:lnSpc>
                <a:spcPct val="150000"/>
              </a:lnSpc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Motivation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C6D2CE5-7D7F-44B2-A07C-B81CB3789D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053" y="4419429"/>
            <a:ext cx="4440299" cy="232496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847F8FD-D10B-43D2-950E-42ADA1DB5D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0105" y="4367723"/>
            <a:ext cx="4327241" cy="237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516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Vertex-Centric Scatter Gather</a:t>
            </a:r>
          </a:p>
        </p:txBody>
      </p:sp>
      <p:sp>
        <p:nvSpPr>
          <p:cNvPr id="56" name="Content Placeholder 55"/>
          <p:cNvSpPr>
            <a:spLocks noGrp="1"/>
          </p:cNvSpPr>
          <p:nvPr>
            <p:ph idx="1"/>
          </p:nvPr>
        </p:nvSpPr>
        <p:spPr>
          <a:xfrm>
            <a:off x="628650" y="2226469"/>
            <a:ext cx="7886700" cy="459581"/>
          </a:xfrm>
        </p:spPr>
        <p:txBody>
          <a:bodyPr>
            <a:normAutofit fontScale="25000" lnSpcReduction="20000"/>
          </a:bodyPr>
          <a:lstStyle/>
          <a:p>
            <a:r>
              <a:rPr lang="en-US" sz="9600" dirty="0"/>
              <a:t>Iterates over vertices</a:t>
            </a:r>
          </a:p>
          <a:p>
            <a:pPr marL="0" indent="0">
              <a:buNone/>
            </a:pPr>
            <a:r>
              <a:rPr lang="en-US" sz="2700" dirty="0"/>
              <a:t>  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91ECF-7448-450B-9652-46C6C8012A1E}" type="slidenum">
              <a:rPr lang="en-US" smtClean="0"/>
              <a:t>6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839692" y="2624048"/>
            <a:ext cx="4215794" cy="1683168"/>
          </a:xfrm>
          <a:prstGeom prst="rect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2972489" y="2677886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for each vertex v</a:t>
            </a:r>
          </a:p>
          <a:p>
            <a:r>
              <a:rPr lang="en-US" sz="2400" dirty="0"/>
              <a:t>   if v has update</a:t>
            </a:r>
          </a:p>
          <a:p>
            <a:r>
              <a:rPr lang="en-US" sz="2400" dirty="0"/>
              <a:t>     for each edge e from v</a:t>
            </a:r>
          </a:p>
          <a:p>
            <a:r>
              <a:rPr lang="en-US" sz="2400" dirty="0"/>
              <a:t>        scatter update along e</a:t>
            </a:r>
          </a:p>
        </p:txBody>
      </p:sp>
      <p:sp>
        <p:nvSpPr>
          <p:cNvPr id="7" name="Content Placeholder 55"/>
          <p:cNvSpPr txBox="1">
            <a:spLocks/>
          </p:cNvSpPr>
          <p:nvPr/>
        </p:nvSpPr>
        <p:spPr>
          <a:xfrm>
            <a:off x="695654" y="4805997"/>
            <a:ext cx="7886700" cy="459581"/>
          </a:xfrm>
          <a:prstGeom prst="rect">
            <a:avLst/>
          </a:prstGeom>
        </p:spPr>
        <p:txBody>
          <a:bodyPr vert="horz" lIns="68580" tIns="34290" rIns="68580" bIns="3429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dirty="0"/>
              <a:t>Standard scatter gather is </a:t>
            </a:r>
            <a:r>
              <a:rPr lang="en-US" sz="9600" b="1" u="sng" dirty="0">
                <a:solidFill>
                  <a:srgbClr val="FF0000"/>
                </a:solidFill>
              </a:rPr>
              <a:t>vertex-centric</a:t>
            </a:r>
          </a:p>
          <a:p>
            <a:r>
              <a:rPr lang="en-US" sz="9600" dirty="0"/>
              <a:t>Does not work well with storage</a:t>
            </a:r>
          </a:p>
          <a:p>
            <a:pPr marL="0" indent="0">
              <a:buNone/>
            </a:pPr>
            <a:r>
              <a:rPr lang="en-US" sz="2700" dirty="0"/>
              <a:t> 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57525" y="2739888"/>
            <a:ext cx="681597" cy="3000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350" dirty="0"/>
              <a:t>Scatter</a:t>
            </a:r>
          </a:p>
        </p:txBody>
      </p:sp>
    </p:spTree>
    <p:extLst>
      <p:ext uri="{BB962C8B-B14F-4D97-AF65-F5344CB8AC3E}">
        <p14:creationId xmlns:p14="http://schemas.microsoft.com/office/powerpoint/2010/main" val="1832712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57681" y="2133021"/>
            <a:ext cx="651510" cy="5149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" name="Oval 4"/>
          <p:cNvSpPr/>
          <p:nvPr/>
        </p:nvSpPr>
        <p:spPr>
          <a:xfrm>
            <a:off x="2854035" y="2133021"/>
            <a:ext cx="651510" cy="5149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6" name="Oval 5"/>
          <p:cNvSpPr/>
          <p:nvPr/>
        </p:nvSpPr>
        <p:spPr>
          <a:xfrm>
            <a:off x="1177254" y="2419273"/>
            <a:ext cx="651510" cy="5149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7" name="Oval 6"/>
          <p:cNvSpPr/>
          <p:nvPr/>
        </p:nvSpPr>
        <p:spPr>
          <a:xfrm>
            <a:off x="113663" y="3387416"/>
            <a:ext cx="651510" cy="5149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8" name="Oval 7"/>
          <p:cNvSpPr/>
          <p:nvPr/>
        </p:nvSpPr>
        <p:spPr>
          <a:xfrm>
            <a:off x="1418969" y="3709123"/>
            <a:ext cx="651510" cy="5149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9" name="Oval 8"/>
          <p:cNvSpPr/>
          <p:nvPr/>
        </p:nvSpPr>
        <p:spPr>
          <a:xfrm>
            <a:off x="2449955" y="3232277"/>
            <a:ext cx="651510" cy="5149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0" name="Oval 9"/>
          <p:cNvSpPr/>
          <p:nvPr/>
        </p:nvSpPr>
        <p:spPr>
          <a:xfrm>
            <a:off x="2623691" y="4019400"/>
            <a:ext cx="651510" cy="5149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1" name="Oval 10"/>
          <p:cNvSpPr/>
          <p:nvPr/>
        </p:nvSpPr>
        <p:spPr>
          <a:xfrm>
            <a:off x="3725543" y="3205893"/>
            <a:ext cx="651510" cy="5149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17" name="Straight Arrow Connector 16"/>
          <p:cNvCxnSpPr>
            <a:stCxn id="4" idx="4"/>
            <a:endCxn id="6" idx="3"/>
          </p:cNvCxnSpPr>
          <p:nvPr/>
        </p:nvCxnSpPr>
        <p:spPr>
          <a:xfrm>
            <a:off x="583436" y="2647989"/>
            <a:ext cx="689229" cy="210837"/>
          </a:xfrm>
          <a:prstGeom prst="straightConnector1">
            <a:avLst/>
          </a:prstGeom>
          <a:ln w="635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4" idx="4"/>
            <a:endCxn id="7" idx="7"/>
          </p:cNvCxnSpPr>
          <p:nvPr/>
        </p:nvCxnSpPr>
        <p:spPr>
          <a:xfrm>
            <a:off x="583437" y="2647989"/>
            <a:ext cx="86326" cy="814842"/>
          </a:xfrm>
          <a:prstGeom prst="straightConnector1">
            <a:avLst/>
          </a:prstGeom>
          <a:ln w="635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7" idx="5"/>
            <a:endCxn id="5" idx="4"/>
          </p:cNvCxnSpPr>
          <p:nvPr/>
        </p:nvCxnSpPr>
        <p:spPr>
          <a:xfrm flipV="1">
            <a:off x="669762" y="2647989"/>
            <a:ext cx="2510028" cy="1178980"/>
          </a:xfrm>
          <a:prstGeom prst="straightConnector1">
            <a:avLst/>
          </a:prstGeom>
          <a:ln w="635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813780" y="2221883"/>
            <a:ext cx="2040255" cy="182069"/>
          </a:xfrm>
          <a:prstGeom prst="straightConnector1">
            <a:avLst/>
          </a:prstGeom>
          <a:ln w="635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6" idx="4"/>
            <a:endCxn id="8" idx="7"/>
          </p:cNvCxnSpPr>
          <p:nvPr/>
        </p:nvCxnSpPr>
        <p:spPr>
          <a:xfrm>
            <a:off x="1503009" y="2934242"/>
            <a:ext cx="472059" cy="850297"/>
          </a:xfrm>
          <a:prstGeom prst="straightConnector1">
            <a:avLst/>
          </a:prstGeom>
          <a:ln w="635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6" idx="4"/>
            <a:endCxn id="11" idx="0"/>
          </p:cNvCxnSpPr>
          <p:nvPr/>
        </p:nvCxnSpPr>
        <p:spPr>
          <a:xfrm>
            <a:off x="1503010" y="2934241"/>
            <a:ext cx="2548289" cy="271652"/>
          </a:xfrm>
          <a:prstGeom prst="straightConnector1">
            <a:avLst/>
          </a:prstGeom>
          <a:ln w="635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9" idx="5"/>
          </p:cNvCxnSpPr>
          <p:nvPr/>
        </p:nvCxnSpPr>
        <p:spPr>
          <a:xfrm flipH="1">
            <a:off x="3006054" y="3463377"/>
            <a:ext cx="691186" cy="208453"/>
          </a:xfrm>
          <a:prstGeom prst="straightConnector1">
            <a:avLst/>
          </a:prstGeom>
          <a:ln w="635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1" idx="2"/>
            <a:endCxn id="10" idx="7"/>
          </p:cNvCxnSpPr>
          <p:nvPr/>
        </p:nvCxnSpPr>
        <p:spPr>
          <a:xfrm flipH="1">
            <a:off x="3179791" y="3463378"/>
            <a:ext cx="545753" cy="631438"/>
          </a:xfrm>
          <a:prstGeom prst="straightConnector1">
            <a:avLst/>
          </a:prstGeom>
          <a:ln w="635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endCxn id="9" idx="5"/>
          </p:cNvCxnSpPr>
          <p:nvPr/>
        </p:nvCxnSpPr>
        <p:spPr>
          <a:xfrm flipV="1">
            <a:off x="2719102" y="3671830"/>
            <a:ext cx="286952" cy="460280"/>
          </a:xfrm>
          <a:prstGeom prst="straightConnector1">
            <a:avLst/>
          </a:prstGeom>
          <a:ln w="635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0" idx="1"/>
            <a:endCxn id="6" idx="6"/>
          </p:cNvCxnSpPr>
          <p:nvPr/>
        </p:nvCxnSpPr>
        <p:spPr>
          <a:xfrm flipH="1" flipV="1">
            <a:off x="1828764" y="2676758"/>
            <a:ext cx="890339" cy="1418058"/>
          </a:xfrm>
          <a:prstGeom prst="straightConnector1">
            <a:avLst/>
          </a:prstGeom>
          <a:ln w="635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10" idx="1"/>
            <a:endCxn id="8" idx="7"/>
          </p:cNvCxnSpPr>
          <p:nvPr/>
        </p:nvCxnSpPr>
        <p:spPr>
          <a:xfrm flipH="1" flipV="1">
            <a:off x="1975068" y="3784539"/>
            <a:ext cx="744035" cy="310277"/>
          </a:xfrm>
          <a:prstGeom prst="straightConnector1">
            <a:avLst/>
          </a:prstGeom>
          <a:ln w="635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5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947" y="951605"/>
            <a:ext cx="1130079" cy="921358"/>
          </a:xfrm>
          <a:prstGeom prst="rect">
            <a:avLst/>
          </a:prstGeom>
        </p:spPr>
      </p:pic>
      <p:cxnSp>
        <p:nvCxnSpPr>
          <p:cNvPr id="32" name="Straight Connector 31"/>
          <p:cNvCxnSpPr/>
          <p:nvPr/>
        </p:nvCxnSpPr>
        <p:spPr>
          <a:xfrm>
            <a:off x="4519196" y="855261"/>
            <a:ext cx="0" cy="5145489"/>
          </a:xfrm>
          <a:prstGeom prst="line">
            <a:avLst/>
          </a:prstGeom>
          <a:ln w="508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8" idx="2"/>
            <a:endCxn id="7" idx="7"/>
          </p:cNvCxnSpPr>
          <p:nvPr/>
        </p:nvCxnSpPr>
        <p:spPr>
          <a:xfrm flipH="1" flipV="1">
            <a:off x="669763" y="3462831"/>
            <a:ext cx="749207" cy="503777"/>
          </a:xfrm>
          <a:prstGeom prst="straightConnector1">
            <a:avLst/>
          </a:prstGeom>
          <a:ln w="635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8" idx="1"/>
            <a:endCxn id="5" idx="4"/>
          </p:cNvCxnSpPr>
          <p:nvPr/>
        </p:nvCxnSpPr>
        <p:spPr>
          <a:xfrm flipV="1">
            <a:off x="1514380" y="2647990"/>
            <a:ext cx="1665410" cy="1136549"/>
          </a:xfrm>
          <a:prstGeom prst="straightConnector1">
            <a:avLst/>
          </a:prstGeom>
          <a:ln w="635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1529661" y="4807013"/>
            <a:ext cx="82266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dirty="0"/>
              <a:t>BFS</a:t>
            </a:r>
          </a:p>
        </p:txBody>
      </p:sp>
      <p:graphicFrame>
        <p:nvGraphicFramePr>
          <p:cNvPr id="149" name="Table 148"/>
          <p:cNvGraphicFramePr>
            <a:graphicFrameLocks noGrp="1"/>
          </p:cNvGraphicFramePr>
          <p:nvPr/>
        </p:nvGraphicFramePr>
        <p:xfrm>
          <a:off x="7024177" y="1224461"/>
          <a:ext cx="1827178" cy="473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35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SOURCE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DEST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7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7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51" name="Table 150"/>
          <p:cNvGraphicFramePr>
            <a:graphicFrameLocks noGrp="1"/>
          </p:cNvGraphicFramePr>
          <p:nvPr/>
        </p:nvGraphicFramePr>
        <p:xfrm>
          <a:off x="4776689" y="2625848"/>
          <a:ext cx="524697" cy="3025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46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1400" dirty="0"/>
                        <a:t>V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7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cxnSp>
        <p:nvCxnSpPr>
          <p:cNvPr id="168" name="Straight Arrow Connector 167"/>
          <p:cNvCxnSpPr/>
          <p:nvPr/>
        </p:nvCxnSpPr>
        <p:spPr>
          <a:xfrm>
            <a:off x="6939239" y="1789743"/>
            <a:ext cx="0" cy="236309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/>
          <p:cNvCxnSpPr/>
          <p:nvPr/>
        </p:nvCxnSpPr>
        <p:spPr>
          <a:xfrm flipH="1">
            <a:off x="6939239" y="3109122"/>
            <a:ext cx="5638" cy="251057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Arrow Connector 180"/>
          <p:cNvCxnSpPr/>
          <p:nvPr/>
        </p:nvCxnSpPr>
        <p:spPr>
          <a:xfrm>
            <a:off x="6944876" y="2393678"/>
            <a:ext cx="0" cy="28386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Arrow Connector 190"/>
          <p:cNvCxnSpPr/>
          <p:nvPr/>
        </p:nvCxnSpPr>
        <p:spPr>
          <a:xfrm>
            <a:off x="6939239" y="3751423"/>
            <a:ext cx="0" cy="67619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6" name="Rectangle 225"/>
          <p:cNvSpPr/>
          <p:nvPr/>
        </p:nvSpPr>
        <p:spPr>
          <a:xfrm>
            <a:off x="4668772" y="2987970"/>
            <a:ext cx="852352" cy="204692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7" name="Rectangle 226"/>
          <p:cNvSpPr/>
          <p:nvPr/>
        </p:nvSpPr>
        <p:spPr>
          <a:xfrm>
            <a:off x="7037609" y="1585160"/>
            <a:ext cx="1780885" cy="57560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Arc 27"/>
          <p:cNvSpPr/>
          <p:nvPr/>
        </p:nvSpPr>
        <p:spPr>
          <a:xfrm>
            <a:off x="4668772" y="3013641"/>
            <a:ext cx="980137" cy="749831"/>
          </a:xfrm>
          <a:prstGeom prst="arc">
            <a:avLst>
              <a:gd name="adj1" fmla="val 16200000"/>
              <a:gd name="adj2" fmla="val 5455226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5" name="Arc 64"/>
          <p:cNvSpPr/>
          <p:nvPr/>
        </p:nvSpPr>
        <p:spPr>
          <a:xfrm>
            <a:off x="4760057" y="3762247"/>
            <a:ext cx="980137" cy="749831"/>
          </a:xfrm>
          <a:prstGeom prst="arc">
            <a:avLst>
              <a:gd name="adj1" fmla="val 16200000"/>
              <a:gd name="adj2" fmla="val 6082334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Arc 29"/>
          <p:cNvSpPr/>
          <p:nvPr/>
        </p:nvSpPr>
        <p:spPr>
          <a:xfrm flipV="1">
            <a:off x="4268573" y="3482780"/>
            <a:ext cx="1622697" cy="969551"/>
          </a:xfrm>
          <a:prstGeom prst="arc">
            <a:avLst>
              <a:gd name="adj1" fmla="val 16200000"/>
              <a:gd name="adj2" fmla="val 5859147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Arc 33"/>
          <p:cNvSpPr/>
          <p:nvPr/>
        </p:nvSpPr>
        <p:spPr>
          <a:xfrm>
            <a:off x="4156074" y="3387415"/>
            <a:ext cx="1695548" cy="2080394"/>
          </a:xfrm>
          <a:prstGeom prst="arc">
            <a:avLst>
              <a:gd name="adj1" fmla="val 16200000"/>
              <a:gd name="adj2" fmla="val 5136026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Arc 34"/>
          <p:cNvSpPr/>
          <p:nvPr/>
        </p:nvSpPr>
        <p:spPr>
          <a:xfrm flipV="1">
            <a:off x="4306649" y="4822887"/>
            <a:ext cx="1556486" cy="545335"/>
          </a:xfrm>
          <a:prstGeom prst="arc">
            <a:avLst>
              <a:gd name="adj1" fmla="val 16200000"/>
              <a:gd name="adj2" fmla="val 5811577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Arc 35"/>
          <p:cNvSpPr/>
          <p:nvPr/>
        </p:nvSpPr>
        <p:spPr>
          <a:xfrm>
            <a:off x="4586988" y="4706832"/>
            <a:ext cx="1061374" cy="476728"/>
          </a:xfrm>
          <a:prstGeom prst="arc">
            <a:avLst>
              <a:gd name="adj1" fmla="val 16200000"/>
              <a:gd name="adj2" fmla="val 5674536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Arc 36"/>
          <p:cNvSpPr/>
          <p:nvPr/>
        </p:nvSpPr>
        <p:spPr>
          <a:xfrm flipV="1">
            <a:off x="4268573" y="4126750"/>
            <a:ext cx="1695548" cy="949233"/>
          </a:xfrm>
          <a:prstGeom prst="arc">
            <a:avLst>
              <a:gd name="adj1" fmla="val 16200000"/>
              <a:gd name="adj2" fmla="val 5645494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Arc 43"/>
          <p:cNvSpPr/>
          <p:nvPr/>
        </p:nvSpPr>
        <p:spPr>
          <a:xfrm flipH="1">
            <a:off x="6461491" y="2041561"/>
            <a:ext cx="949523" cy="1061134"/>
          </a:xfrm>
          <a:prstGeom prst="arc">
            <a:avLst>
              <a:gd name="adj1" fmla="val 16200000"/>
              <a:gd name="adj2" fmla="val 5480512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5" name="Arc 44"/>
          <p:cNvSpPr/>
          <p:nvPr/>
        </p:nvSpPr>
        <p:spPr>
          <a:xfrm flipH="1">
            <a:off x="6373000" y="3360179"/>
            <a:ext cx="1194794" cy="1377348"/>
          </a:xfrm>
          <a:prstGeom prst="arc">
            <a:avLst>
              <a:gd name="adj1" fmla="val 16200000"/>
              <a:gd name="adj2" fmla="val 5577805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6" name="Arc 45"/>
          <p:cNvSpPr/>
          <p:nvPr/>
        </p:nvSpPr>
        <p:spPr>
          <a:xfrm>
            <a:off x="6465839" y="2327813"/>
            <a:ext cx="1264137" cy="2444648"/>
          </a:xfrm>
          <a:prstGeom prst="arc">
            <a:avLst>
              <a:gd name="adj1" fmla="val 5805771"/>
              <a:gd name="adj2" fmla="val 15865093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Arc 46"/>
          <p:cNvSpPr/>
          <p:nvPr/>
        </p:nvSpPr>
        <p:spPr>
          <a:xfrm flipH="1">
            <a:off x="6461490" y="2677546"/>
            <a:ext cx="989850" cy="2690675"/>
          </a:xfrm>
          <a:prstGeom prst="arc">
            <a:avLst>
              <a:gd name="adj1" fmla="val 16200000"/>
              <a:gd name="adj2" fmla="val 5570313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6944876" y="5368222"/>
            <a:ext cx="0" cy="51272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rc 50"/>
          <p:cNvSpPr/>
          <p:nvPr/>
        </p:nvSpPr>
        <p:spPr>
          <a:xfrm>
            <a:off x="6743606" y="5160970"/>
            <a:ext cx="440047" cy="697382"/>
          </a:xfrm>
          <a:prstGeom prst="arc">
            <a:avLst>
              <a:gd name="adj1" fmla="val 5221731"/>
              <a:gd name="adj2" fmla="val 17023842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" name="Arc 51"/>
          <p:cNvSpPr/>
          <p:nvPr/>
        </p:nvSpPr>
        <p:spPr>
          <a:xfrm>
            <a:off x="6672909" y="3715013"/>
            <a:ext cx="646847" cy="1490514"/>
          </a:xfrm>
          <a:prstGeom prst="arc">
            <a:avLst>
              <a:gd name="adj1" fmla="val 5734171"/>
              <a:gd name="adj2" fmla="val 16068176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8" name="Title 1"/>
          <p:cNvSpPr>
            <a:spLocks noGrp="1"/>
          </p:cNvSpPr>
          <p:nvPr>
            <p:ph type="title"/>
          </p:nvPr>
        </p:nvSpPr>
        <p:spPr>
          <a:xfrm>
            <a:off x="154098" y="1078668"/>
            <a:ext cx="4183537" cy="71695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75" b="1" dirty="0"/>
              <a:t>Vertex-Centric</a:t>
            </a:r>
            <a:r>
              <a:rPr lang="en-US" b="1" dirty="0"/>
              <a:t> Scatter Gather</a:t>
            </a:r>
          </a:p>
        </p:txBody>
      </p:sp>
      <p:cxnSp>
        <p:nvCxnSpPr>
          <p:cNvPr id="50" name="Straight Arrow Connector 49"/>
          <p:cNvCxnSpPr/>
          <p:nvPr/>
        </p:nvCxnSpPr>
        <p:spPr>
          <a:xfrm flipV="1">
            <a:off x="5378824" y="1585161"/>
            <a:ext cx="1658785" cy="140281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525301" y="1913143"/>
            <a:ext cx="1923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Lookup Index</a:t>
            </a:r>
          </a:p>
        </p:txBody>
      </p:sp>
    </p:spTree>
    <p:extLst>
      <p:ext uri="{BB962C8B-B14F-4D97-AF65-F5344CB8AC3E}">
        <p14:creationId xmlns:p14="http://schemas.microsoft.com/office/powerpoint/2010/main" val="1222673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A2424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A2424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A2424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A2424"/>
                                      </p:to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A2424"/>
                                      </p:to>
                                    </p:animClr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1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A2424"/>
                                      </p:to>
                                    </p:animClr>
                                    <p:set>
                                      <p:cBhvr>
                                        <p:cTn id="1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A2424"/>
                                      </p:to>
                                    </p:animClr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A2424"/>
                                      </p:to>
                                    </p:animClr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A2424"/>
                                      </p:to>
                                    </p:animClr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" grpId="0" animBg="1"/>
      <p:bldP spid="226" grpId="1" animBg="1"/>
      <p:bldP spid="227" grpId="0" animBg="1"/>
      <p:bldP spid="227" grpId="1" animBg="1"/>
      <p:bldP spid="28" grpId="0" animBg="1"/>
      <p:bldP spid="65" grpId="0" animBg="1"/>
      <p:bldP spid="30" grpId="0" animBg="1"/>
      <p:bldP spid="34" grpId="0" animBg="1"/>
      <p:bldP spid="35" grpId="0" animBg="1"/>
      <p:bldP spid="36" grpId="0" animBg="1"/>
      <p:bldP spid="37" grpId="0" animBg="1"/>
      <p:bldP spid="44" grpId="0" animBg="1"/>
      <p:bldP spid="45" grpId="0" animBg="1"/>
      <p:bldP spid="46" grpId="0" animBg="1"/>
      <p:bldP spid="47" grpId="0" animBg="1"/>
      <p:bldP spid="51" grpId="0" animBg="1"/>
      <p:bldP spid="52" grpId="0" animBg="1"/>
      <p:bldP spid="54" grpId="0"/>
      <p:bldP spid="5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Transformation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91ECF-7448-450B-9652-46C6C8012A1E}" type="slidenum">
              <a:rPr lang="en-US" smtClean="0"/>
              <a:t>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24232" y="2551833"/>
            <a:ext cx="3670550" cy="1572316"/>
          </a:xfrm>
          <a:prstGeom prst="rect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413322" y="2577572"/>
            <a:ext cx="366956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for each vertex v</a:t>
            </a:r>
          </a:p>
          <a:p>
            <a:r>
              <a:rPr lang="en-US" sz="2400" dirty="0"/>
              <a:t>   if v has update</a:t>
            </a:r>
          </a:p>
          <a:p>
            <a:r>
              <a:rPr lang="en-US" sz="2400" dirty="0"/>
              <a:t>     for each edge e from v</a:t>
            </a:r>
          </a:p>
          <a:p>
            <a:r>
              <a:rPr lang="en-US" sz="2400" dirty="0"/>
              <a:t>           scatter update along e</a:t>
            </a:r>
          </a:p>
        </p:txBody>
      </p:sp>
      <p:sp>
        <p:nvSpPr>
          <p:cNvPr id="9" name="Right Arrow 8"/>
          <p:cNvSpPr/>
          <p:nvPr/>
        </p:nvSpPr>
        <p:spPr>
          <a:xfrm>
            <a:off x="4195006" y="4317130"/>
            <a:ext cx="993228" cy="417788"/>
          </a:xfrm>
          <a:prstGeom prst="rightArrow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/>
        </p:nvSpPr>
        <p:spPr>
          <a:xfrm>
            <a:off x="5188234" y="2536082"/>
            <a:ext cx="3670550" cy="1222821"/>
          </a:xfrm>
          <a:prstGeom prst="rect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/>
          <p:cNvSpPr/>
          <p:nvPr/>
        </p:nvSpPr>
        <p:spPr>
          <a:xfrm>
            <a:off x="5176339" y="2577573"/>
            <a:ext cx="36695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for each edge e</a:t>
            </a:r>
          </a:p>
          <a:p>
            <a:r>
              <a:rPr lang="en-US" sz="2400" dirty="0"/>
              <a:t>     If </a:t>
            </a:r>
            <a:r>
              <a:rPr lang="en-US" sz="2400" dirty="0" err="1"/>
              <a:t>e.src</a:t>
            </a:r>
            <a:r>
              <a:rPr lang="en-US" sz="2400" dirty="0"/>
              <a:t> has update</a:t>
            </a:r>
          </a:p>
          <a:p>
            <a:r>
              <a:rPr lang="en-US" sz="2400" dirty="0"/>
              <a:t>           scatter update along 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5779" y="4296337"/>
            <a:ext cx="2060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Vertex-Centric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61082" y="4296336"/>
            <a:ext cx="1896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Edge-Centric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79637" y="2633776"/>
            <a:ext cx="681597" cy="3000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350" dirty="0"/>
              <a:t>Scatter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6555" y="2615548"/>
            <a:ext cx="681597" cy="3000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350" dirty="0"/>
              <a:t>Scatter</a:t>
            </a:r>
          </a:p>
        </p:txBody>
      </p:sp>
    </p:spTree>
    <p:extLst>
      <p:ext uri="{BB962C8B-B14F-4D97-AF65-F5344CB8AC3E}">
        <p14:creationId xmlns:p14="http://schemas.microsoft.com/office/powerpoint/2010/main" val="2528472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62297" y="2051010"/>
            <a:ext cx="651510" cy="5149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" name="Oval 4"/>
          <p:cNvSpPr/>
          <p:nvPr/>
        </p:nvSpPr>
        <p:spPr>
          <a:xfrm>
            <a:off x="2858651" y="2051010"/>
            <a:ext cx="651510" cy="5149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6" name="Oval 5"/>
          <p:cNvSpPr/>
          <p:nvPr/>
        </p:nvSpPr>
        <p:spPr>
          <a:xfrm>
            <a:off x="1181870" y="2337262"/>
            <a:ext cx="651510" cy="5149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7" name="Oval 6"/>
          <p:cNvSpPr/>
          <p:nvPr/>
        </p:nvSpPr>
        <p:spPr>
          <a:xfrm>
            <a:off x="118279" y="3305405"/>
            <a:ext cx="651510" cy="5149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8" name="Oval 7"/>
          <p:cNvSpPr/>
          <p:nvPr/>
        </p:nvSpPr>
        <p:spPr>
          <a:xfrm>
            <a:off x="1423585" y="3627112"/>
            <a:ext cx="651510" cy="5149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9" name="Oval 8"/>
          <p:cNvSpPr/>
          <p:nvPr/>
        </p:nvSpPr>
        <p:spPr>
          <a:xfrm>
            <a:off x="2454571" y="3150266"/>
            <a:ext cx="651510" cy="5149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0" name="Oval 9"/>
          <p:cNvSpPr/>
          <p:nvPr/>
        </p:nvSpPr>
        <p:spPr>
          <a:xfrm>
            <a:off x="2628307" y="3937389"/>
            <a:ext cx="651510" cy="5149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1" name="Oval 10"/>
          <p:cNvSpPr/>
          <p:nvPr/>
        </p:nvSpPr>
        <p:spPr>
          <a:xfrm>
            <a:off x="3730159" y="3123882"/>
            <a:ext cx="651510" cy="5149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17" name="Straight Arrow Connector 16"/>
          <p:cNvCxnSpPr>
            <a:stCxn id="4" idx="4"/>
            <a:endCxn id="6" idx="3"/>
          </p:cNvCxnSpPr>
          <p:nvPr/>
        </p:nvCxnSpPr>
        <p:spPr>
          <a:xfrm>
            <a:off x="588052" y="2565978"/>
            <a:ext cx="689229" cy="210837"/>
          </a:xfrm>
          <a:prstGeom prst="straightConnector1">
            <a:avLst/>
          </a:prstGeom>
          <a:ln w="635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4" idx="4"/>
          </p:cNvCxnSpPr>
          <p:nvPr/>
        </p:nvCxnSpPr>
        <p:spPr>
          <a:xfrm>
            <a:off x="588052" y="2565978"/>
            <a:ext cx="86326" cy="814842"/>
          </a:xfrm>
          <a:prstGeom prst="straightConnector1">
            <a:avLst/>
          </a:prstGeom>
          <a:ln w="635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7" idx="5"/>
            <a:endCxn id="5" idx="4"/>
          </p:cNvCxnSpPr>
          <p:nvPr/>
        </p:nvCxnSpPr>
        <p:spPr>
          <a:xfrm flipV="1">
            <a:off x="674378" y="2565978"/>
            <a:ext cx="2510028" cy="1178980"/>
          </a:xfrm>
          <a:prstGeom prst="straightConnector1">
            <a:avLst/>
          </a:prstGeom>
          <a:ln w="635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5" idx="2"/>
            <a:endCxn id="4" idx="7"/>
          </p:cNvCxnSpPr>
          <p:nvPr/>
        </p:nvCxnSpPr>
        <p:spPr>
          <a:xfrm flipH="1" flipV="1">
            <a:off x="818396" y="2126425"/>
            <a:ext cx="2040255" cy="182069"/>
          </a:xfrm>
          <a:prstGeom prst="straightConnector1">
            <a:avLst/>
          </a:prstGeom>
          <a:ln w="635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6" idx="4"/>
            <a:endCxn id="8" idx="7"/>
          </p:cNvCxnSpPr>
          <p:nvPr/>
        </p:nvCxnSpPr>
        <p:spPr>
          <a:xfrm>
            <a:off x="1507625" y="2852231"/>
            <a:ext cx="472059" cy="850297"/>
          </a:xfrm>
          <a:prstGeom prst="straightConnector1">
            <a:avLst/>
          </a:prstGeom>
          <a:ln w="635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6" idx="4"/>
            <a:endCxn id="11" idx="0"/>
          </p:cNvCxnSpPr>
          <p:nvPr/>
        </p:nvCxnSpPr>
        <p:spPr>
          <a:xfrm>
            <a:off x="1507625" y="2852230"/>
            <a:ext cx="2548289" cy="271652"/>
          </a:xfrm>
          <a:prstGeom prst="straightConnector1">
            <a:avLst/>
          </a:prstGeom>
          <a:ln w="635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9" idx="5"/>
          </p:cNvCxnSpPr>
          <p:nvPr/>
        </p:nvCxnSpPr>
        <p:spPr>
          <a:xfrm flipH="1">
            <a:off x="3010670" y="3381366"/>
            <a:ext cx="691186" cy="208453"/>
          </a:xfrm>
          <a:prstGeom prst="straightConnector1">
            <a:avLst/>
          </a:prstGeom>
          <a:ln w="635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1" idx="2"/>
          </p:cNvCxnSpPr>
          <p:nvPr/>
        </p:nvCxnSpPr>
        <p:spPr>
          <a:xfrm flipH="1">
            <a:off x="3184406" y="3381367"/>
            <a:ext cx="545753" cy="631438"/>
          </a:xfrm>
          <a:prstGeom prst="straightConnector1">
            <a:avLst/>
          </a:prstGeom>
          <a:ln w="635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0" idx="1"/>
            <a:endCxn id="9" idx="5"/>
          </p:cNvCxnSpPr>
          <p:nvPr/>
        </p:nvCxnSpPr>
        <p:spPr>
          <a:xfrm flipV="1">
            <a:off x="2723718" y="3589819"/>
            <a:ext cx="286952" cy="422986"/>
          </a:xfrm>
          <a:prstGeom prst="straightConnector1">
            <a:avLst/>
          </a:prstGeom>
          <a:ln w="635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endCxn id="6" idx="6"/>
          </p:cNvCxnSpPr>
          <p:nvPr/>
        </p:nvCxnSpPr>
        <p:spPr>
          <a:xfrm flipH="1" flipV="1">
            <a:off x="1833380" y="2594746"/>
            <a:ext cx="794927" cy="1391927"/>
          </a:xfrm>
          <a:prstGeom prst="straightConnector1">
            <a:avLst/>
          </a:prstGeom>
          <a:ln w="635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10" idx="1"/>
            <a:endCxn id="8" idx="7"/>
          </p:cNvCxnSpPr>
          <p:nvPr/>
        </p:nvCxnSpPr>
        <p:spPr>
          <a:xfrm flipH="1" flipV="1">
            <a:off x="1979683" y="3702528"/>
            <a:ext cx="744035" cy="310277"/>
          </a:xfrm>
          <a:prstGeom prst="straightConnector1">
            <a:avLst/>
          </a:prstGeom>
          <a:ln w="635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5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947" y="951605"/>
            <a:ext cx="1130079" cy="921358"/>
          </a:xfrm>
          <a:prstGeom prst="rect">
            <a:avLst/>
          </a:prstGeom>
        </p:spPr>
      </p:pic>
      <p:cxnSp>
        <p:nvCxnSpPr>
          <p:cNvPr id="32" name="Straight Connector 31"/>
          <p:cNvCxnSpPr/>
          <p:nvPr/>
        </p:nvCxnSpPr>
        <p:spPr>
          <a:xfrm>
            <a:off x="4519196" y="855261"/>
            <a:ext cx="0" cy="5145489"/>
          </a:xfrm>
          <a:prstGeom prst="line">
            <a:avLst/>
          </a:prstGeom>
          <a:ln w="508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8" idx="2"/>
            <a:endCxn id="7" idx="7"/>
          </p:cNvCxnSpPr>
          <p:nvPr/>
        </p:nvCxnSpPr>
        <p:spPr>
          <a:xfrm flipH="1" flipV="1">
            <a:off x="674378" y="3380820"/>
            <a:ext cx="749207" cy="503777"/>
          </a:xfrm>
          <a:prstGeom prst="straightConnector1">
            <a:avLst/>
          </a:prstGeom>
          <a:ln w="635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8" idx="1"/>
            <a:endCxn id="5" idx="4"/>
          </p:cNvCxnSpPr>
          <p:nvPr/>
        </p:nvCxnSpPr>
        <p:spPr>
          <a:xfrm flipV="1">
            <a:off x="1518996" y="2565979"/>
            <a:ext cx="1665410" cy="1136549"/>
          </a:xfrm>
          <a:prstGeom prst="straightConnector1">
            <a:avLst/>
          </a:prstGeom>
          <a:ln w="635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9" name="Table 148"/>
          <p:cNvGraphicFramePr>
            <a:graphicFrameLocks noGrp="1"/>
          </p:cNvGraphicFramePr>
          <p:nvPr/>
        </p:nvGraphicFramePr>
        <p:xfrm>
          <a:off x="7024177" y="1224461"/>
          <a:ext cx="1827178" cy="473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35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SOURCE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DEST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7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7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51" name="Table 150"/>
          <p:cNvGraphicFramePr>
            <a:graphicFrameLocks noGrp="1"/>
          </p:cNvGraphicFramePr>
          <p:nvPr/>
        </p:nvGraphicFramePr>
        <p:xfrm>
          <a:off x="4776689" y="2625848"/>
          <a:ext cx="524697" cy="3025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46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1400" dirty="0"/>
                        <a:t>V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7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6" name="Rectangle 225"/>
          <p:cNvSpPr/>
          <p:nvPr/>
        </p:nvSpPr>
        <p:spPr>
          <a:xfrm>
            <a:off x="4668772" y="2987970"/>
            <a:ext cx="852352" cy="204692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7" name="Rectangle 226"/>
          <p:cNvSpPr/>
          <p:nvPr/>
        </p:nvSpPr>
        <p:spPr>
          <a:xfrm>
            <a:off x="7037609" y="1543051"/>
            <a:ext cx="1780885" cy="436704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Arc 27"/>
          <p:cNvSpPr/>
          <p:nvPr/>
        </p:nvSpPr>
        <p:spPr>
          <a:xfrm>
            <a:off x="4668772" y="3013641"/>
            <a:ext cx="980137" cy="749831"/>
          </a:xfrm>
          <a:prstGeom prst="arc">
            <a:avLst>
              <a:gd name="adj1" fmla="val 16200000"/>
              <a:gd name="adj2" fmla="val 5455226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5" name="Arc 64"/>
          <p:cNvSpPr/>
          <p:nvPr/>
        </p:nvSpPr>
        <p:spPr>
          <a:xfrm>
            <a:off x="4760057" y="3762247"/>
            <a:ext cx="980137" cy="749831"/>
          </a:xfrm>
          <a:prstGeom prst="arc">
            <a:avLst>
              <a:gd name="adj1" fmla="val 16200000"/>
              <a:gd name="adj2" fmla="val 6082334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Arc 29"/>
          <p:cNvSpPr/>
          <p:nvPr/>
        </p:nvSpPr>
        <p:spPr>
          <a:xfrm flipV="1">
            <a:off x="4268573" y="3482780"/>
            <a:ext cx="1622697" cy="969551"/>
          </a:xfrm>
          <a:prstGeom prst="arc">
            <a:avLst>
              <a:gd name="adj1" fmla="val 16200000"/>
              <a:gd name="adj2" fmla="val 5859147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Arc 33"/>
          <p:cNvSpPr/>
          <p:nvPr/>
        </p:nvSpPr>
        <p:spPr>
          <a:xfrm>
            <a:off x="4156074" y="3387415"/>
            <a:ext cx="1695548" cy="2080394"/>
          </a:xfrm>
          <a:prstGeom prst="arc">
            <a:avLst>
              <a:gd name="adj1" fmla="val 16200000"/>
              <a:gd name="adj2" fmla="val 5136026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Arc 34"/>
          <p:cNvSpPr/>
          <p:nvPr/>
        </p:nvSpPr>
        <p:spPr>
          <a:xfrm flipV="1">
            <a:off x="4306649" y="4822887"/>
            <a:ext cx="1556486" cy="545335"/>
          </a:xfrm>
          <a:prstGeom prst="arc">
            <a:avLst>
              <a:gd name="adj1" fmla="val 16200000"/>
              <a:gd name="adj2" fmla="val 5811577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Arc 35"/>
          <p:cNvSpPr/>
          <p:nvPr/>
        </p:nvSpPr>
        <p:spPr>
          <a:xfrm>
            <a:off x="4586988" y="4706832"/>
            <a:ext cx="1061374" cy="476728"/>
          </a:xfrm>
          <a:prstGeom prst="arc">
            <a:avLst>
              <a:gd name="adj1" fmla="val 16200000"/>
              <a:gd name="adj2" fmla="val 5674536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Arc 36"/>
          <p:cNvSpPr/>
          <p:nvPr/>
        </p:nvSpPr>
        <p:spPr>
          <a:xfrm flipV="1">
            <a:off x="4268573" y="4126750"/>
            <a:ext cx="1695548" cy="949233"/>
          </a:xfrm>
          <a:prstGeom prst="arc">
            <a:avLst>
              <a:gd name="adj1" fmla="val 16200000"/>
              <a:gd name="adj2" fmla="val 5645494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6595955" y="1608202"/>
            <a:ext cx="0" cy="4308091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6729849" y="1608202"/>
            <a:ext cx="0" cy="4308091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6867009" y="1608202"/>
            <a:ext cx="0" cy="4308091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6445732" y="1608202"/>
            <a:ext cx="0" cy="4308091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577766" y="4822886"/>
            <a:ext cx="82266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dirty="0"/>
              <a:t>BFS</a:t>
            </a:r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56933" y="936946"/>
            <a:ext cx="4394471" cy="36333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Edge-Centric Scatter Gather</a:t>
            </a:r>
          </a:p>
        </p:txBody>
      </p:sp>
    </p:spTree>
    <p:extLst>
      <p:ext uri="{BB962C8B-B14F-4D97-AF65-F5344CB8AC3E}">
        <p14:creationId xmlns:p14="http://schemas.microsoft.com/office/powerpoint/2010/main" val="3516455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A2424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A2424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A2424"/>
                                      </p:to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A2424"/>
                                      </p:to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A2424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A2424"/>
                                      </p:to>
                                    </p:animClr>
                                    <p:set>
                                      <p:cBhvr>
                                        <p:cTn id="10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A2424"/>
                                      </p:to>
                                    </p:animClr>
                                    <p:set>
                                      <p:cBhvr>
                                        <p:cTn id="1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A2424"/>
                                      </p:to>
                                    </p:animClr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A2424"/>
                                      </p:to>
                                    </p:animClr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" grpId="0" animBg="1"/>
      <p:bldP spid="226" grpId="1" animBg="1"/>
      <p:bldP spid="227" grpId="0" animBg="1"/>
      <p:bldP spid="227" grpId="1" animBg="1"/>
      <p:bldP spid="28" grpId="0" animBg="1"/>
      <p:bldP spid="65" grpId="0" animBg="1"/>
      <p:bldP spid="30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9" name="Table 148"/>
          <p:cNvGraphicFramePr>
            <a:graphicFrameLocks noGrp="1"/>
          </p:cNvGraphicFramePr>
          <p:nvPr/>
        </p:nvGraphicFramePr>
        <p:xfrm>
          <a:off x="1041163" y="1029414"/>
          <a:ext cx="1827178" cy="473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35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SOURCE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DEST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 marL="68580" marR="68580" marT="34290" marB="3429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</a:p>
                  </a:txBody>
                  <a:tcPr marL="68580" marR="68580" marT="34290" marB="3429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 marL="68580" marR="68580" marT="34290" marB="3429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5</a:t>
                      </a:r>
                    </a:p>
                  </a:txBody>
                  <a:tcPr marL="68580" marR="68580" marT="34290" marB="3429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</a:p>
                  </a:txBody>
                  <a:tcPr marL="68580" marR="68580" marT="34290" marB="3429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7</a:t>
                      </a:r>
                    </a:p>
                  </a:txBody>
                  <a:tcPr marL="68580" marR="68580" marT="34290" marB="34290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</a:p>
                  </a:txBody>
                  <a:tcPr marL="68580" marR="68580" marT="34290" marB="3429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</a:p>
                  </a:txBody>
                  <a:tcPr marL="68580" marR="68580" marT="34290" marB="34290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</a:p>
                  </a:txBody>
                  <a:tcPr marL="68580" marR="68580" marT="34290" marB="3429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</a:p>
                  </a:txBody>
                  <a:tcPr marL="68580" marR="68580" marT="34290" marB="3429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</a:p>
                  </a:txBody>
                  <a:tcPr marL="68580" marR="68580" marT="34290" marB="3429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7</a:t>
                      </a:r>
                    </a:p>
                  </a:txBody>
                  <a:tcPr marL="68580" marR="68580" marT="34290" marB="3429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</a:p>
                  </a:txBody>
                  <a:tcPr marL="68580" marR="68580" marT="34290" marB="3429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</a:p>
                  </a:txBody>
                  <a:tcPr marL="68580" marR="68580" marT="34290" marB="3429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5</a:t>
                      </a:r>
                    </a:p>
                  </a:txBody>
                  <a:tcPr marL="68580" marR="68580" marT="34290" marB="3429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6</a:t>
                      </a:r>
                    </a:p>
                  </a:txBody>
                  <a:tcPr marL="68580" marR="68580" marT="34290" marB="34290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6</a:t>
                      </a:r>
                    </a:p>
                  </a:txBody>
                  <a:tcPr marL="68580" marR="68580" marT="34290" marB="3429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 marL="68580" marR="68580" marT="34290" marB="3429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</a:p>
                  </a:txBody>
                  <a:tcPr marL="68580" marR="68580" marT="34290" marB="3429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5</a:t>
                      </a:r>
                    </a:p>
                  </a:txBody>
                  <a:tcPr marL="68580" marR="68580" marT="34290" marB="3429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</a:p>
                  </a:txBody>
                  <a:tcPr marL="68580" marR="68580" marT="34290" marB="3429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6</a:t>
                      </a:r>
                    </a:p>
                  </a:txBody>
                  <a:tcPr marL="68580" marR="68580" marT="34290" marB="3429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612941" y="1413156"/>
            <a:ext cx="0" cy="4308091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746835" y="1413156"/>
            <a:ext cx="0" cy="4308091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883995" y="1413156"/>
            <a:ext cx="0" cy="4308091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462718" y="1413156"/>
            <a:ext cx="0" cy="4308091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91ECF-7448-450B-9652-46C6C8012A1E}" type="slidenum">
              <a:rPr lang="en-US" smtClean="0"/>
              <a:t>10</a:t>
            </a:fld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107377" y="2768610"/>
            <a:ext cx="139839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200" dirty="0"/>
              <a:t>=</a:t>
            </a:r>
          </a:p>
        </p:txBody>
      </p:sp>
      <p:graphicFrame>
        <p:nvGraphicFramePr>
          <p:cNvPr id="56" name="Table 55"/>
          <p:cNvGraphicFramePr>
            <a:graphicFrameLocks noGrp="1"/>
          </p:cNvGraphicFramePr>
          <p:nvPr/>
        </p:nvGraphicFramePr>
        <p:xfrm>
          <a:off x="4630773" y="1037273"/>
          <a:ext cx="1827178" cy="473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35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SOURCE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DEST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 marL="68580" marR="68580" marT="34290" marB="3429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</a:p>
                  </a:txBody>
                  <a:tcPr marL="68580" marR="68580" marT="34290" marB="3429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</a:p>
                  </a:txBody>
                  <a:tcPr marL="68580" marR="68580" marT="34290" marB="3429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6</a:t>
                      </a:r>
                    </a:p>
                  </a:txBody>
                  <a:tcPr marL="68580" marR="68580" marT="34290" marB="3429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5</a:t>
                      </a:r>
                    </a:p>
                  </a:txBody>
                  <a:tcPr marL="68580" marR="68580" marT="34290" marB="3429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6</a:t>
                      </a:r>
                    </a:p>
                  </a:txBody>
                  <a:tcPr marL="68580" marR="68580" marT="34290" marB="34290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</a:p>
                  </a:txBody>
                  <a:tcPr marL="68580" marR="68580" marT="34290" marB="3429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</a:p>
                  </a:txBody>
                  <a:tcPr marL="68580" marR="68580" marT="34290" marB="34290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</a:p>
                  </a:txBody>
                  <a:tcPr marL="68580" marR="68580" marT="34290" marB="3429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7</a:t>
                      </a:r>
                    </a:p>
                  </a:txBody>
                  <a:tcPr marL="68580" marR="68580" marT="34290" marB="3429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</a:p>
                  </a:txBody>
                  <a:tcPr marL="68580" marR="68580" marT="34290" marB="3429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</a:p>
                  </a:txBody>
                  <a:tcPr marL="68580" marR="68580" marT="34290" marB="3429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</a:p>
                  </a:txBody>
                  <a:tcPr marL="68580" marR="68580" marT="34290" marB="3429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</a:p>
                  </a:txBody>
                  <a:tcPr marL="68580" marR="68580" marT="34290" marB="3429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</a:p>
                  </a:txBody>
                  <a:tcPr marL="68580" marR="68580" marT="34290" marB="3429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7</a:t>
                      </a:r>
                    </a:p>
                  </a:txBody>
                  <a:tcPr marL="68580" marR="68580" marT="34290" marB="34290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6</a:t>
                      </a:r>
                    </a:p>
                  </a:txBody>
                  <a:tcPr marL="68580" marR="68580" marT="34290" marB="3429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 marL="68580" marR="68580" marT="34290" marB="3429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</a:p>
                  </a:txBody>
                  <a:tcPr marL="68580" marR="68580" marT="34290" marB="3429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5</a:t>
                      </a:r>
                    </a:p>
                  </a:txBody>
                  <a:tcPr marL="68580" marR="68580" marT="34290" marB="3429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 marL="68580" marR="68580" marT="34290" marB="3429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5</a:t>
                      </a:r>
                    </a:p>
                  </a:txBody>
                  <a:tcPr marL="68580" marR="68580" marT="34290" marB="3429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cxnSp>
        <p:nvCxnSpPr>
          <p:cNvPr id="57" name="Straight Arrow Connector 56"/>
          <p:cNvCxnSpPr/>
          <p:nvPr/>
        </p:nvCxnSpPr>
        <p:spPr>
          <a:xfrm flipH="1">
            <a:off x="4131326" y="1325953"/>
            <a:ext cx="422" cy="4395293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H="1">
            <a:off x="4263529" y="1325953"/>
            <a:ext cx="2114" cy="4395293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4402803" y="1325953"/>
            <a:ext cx="1190" cy="4395293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>
            <a:off x="3974335" y="1325953"/>
            <a:ext cx="7190" cy="4395293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048651" y="2993605"/>
            <a:ext cx="18934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/>
              <a:t>No</a:t>
            </a:r>
            <a:r>
              <a:rPr lang="en-US" sz="2400" b="1" dirty="0"/>
              <a:t> index</a:t>
            </a:r>
          </a:p>
          <a:p>
            <a:r>
              <a:rPr lang="en-US" sz="2400" b="1" u="sng" dirty="0"/>
              <a:t>No</a:t>
            </a:r>
            <a:r>
              <a:rPr lang="en-US" sz="2400" b="1" dirty="0"/>
              <a:t> clustering</a:t>
            </a:r>
          </a:p>
          <a:p>
            <a:r>
              <a:rPr lang="en-US" sz="2400" b="1" u="sng" dirty="0"/>
              <a:t>No</a:t>
            </a:r>
            <a:r>
              <a:rPr lang="en-US" sz="2400" b="1" dirty="0"/>
              <a:t> sorting</a:t>
            </a:r>
          </a:p>
        </p:txBody>
      </p:sp>
    </p:spTree>
    <p:extLst>
      <p:ext uri="{BB962C8B-B14F-4D97-AF65-F5344CB8AC3E}">
        <p14:creationId xmlns:p14="http://schemas.microsoft.com/office/powerpoint/2010/main" val="913565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>
          <a:xfrm>
            <a:off x="494026" y="1685678"/>
            <a:ext cx="8088271" cy="4921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edge-centric approach to avoid random access into the edges, streaming them from storage instead.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Meanwhile, mitigate the cost of random access into vertices by  using streaming partitions, fitting vertices of one partition into fast storages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Contributions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08968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>
          <a:xfrm>
            <a:off x="494026" y="1763486"/>
            <a:ext cx="8088271" cy="484369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both avoid random access to edges and use partitions of the graph.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 pre-processing cost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Partitions in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Graphchi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(called shards) have to be pre-sorted by source vertex, while X-Stream do not need to sort.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Bigger partitions to take better advantage of sequential streaming bandwidth.</a:t>
            </a:r>
          </a:p>
          <a:p>
            <a:pPr lvl="1">
              <a:lnSpc>
                <a:spcPct val="150000"/>
              </a:lnSpc>
            </a:pP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Grahpchi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continues to use vertex-centric implementation, this requires the entire shard – vertices and all incoming and outcoming edges- in memory, while X-Stream only requires the vertex state to be in memory.</a:t>
            </a:r>
          </a:p>
          <a:p>
            <a:pPr>
              <a:lnSpc>
                <a:spcPct val="150000"/>
              </a:lnSpc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Compare with </a:t>
            </a:r>
            <a:r>
              <a:rPr lang="en-US" altLang="zh-CN" dirty="0" err="1"/>
              <a:t>Graphchi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73400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915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dirty="0">
                <a:solidFill>
                  <a:srgbClr val="C915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dirty="0">
              <a:solidFill>
                <a:srgbClr val="C915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10"/>
          <p:cNvSpPr>
            <a:spLocks/>
          </p:cNvSpPr>
          <p:nvPr userDrawn="1"/>
        </p:nvSpPr>
        <p:spPr bwMode="auto">
          <a:xfrm>
            <a:off x="1841535" y="1367357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5" name="文本框 4"/>
          <p:cNvSpPr txBox="1"/>
          <p:nvPr userDrawn="1"/>
        </p:nvSpPr>
        <p:spPr>
          <a:xfrm>
            <a:off x="2071646" y="1303550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>
            <a:stCxn id="4" idx="6"/>
          </p:cNvCxnSpPr>
          <p:nvPr/>
        </p:nvCxnSpPr>
        <p:spPr>
          <a:xfrm>
            <a:off x="2534033" y="1711215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915073" y="1274734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Freeform 10"/>
          <p:cNvSpPr>
            <a:spLocks/>
          </p:cNvSpPr>
          <p:nvPr userDrawn="1"/>
        </p:nvSpPr>
        <p:spPr bwMode="auto">
          <a:xfrm>
            <a:off x="1841535" y="2287330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2071646" y="2223523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>
            <a:stCxn id="13" idx="6"/>
          </p:cNvCxnSpPr>
          <p:nvPr/>
        </p:nvCxnSpPr>
        <p:spPr>
          <a:xfrm>
            <a:off x="2534033" y="2631188"/>
            <a:ext cx="4500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915073" y="2194707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X-Stream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Processing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Freeform 10"/>
          <p:cNvSpPr>
            <a:spLocks/>
          </p:cNvSpPr>
          <p:nvPr userDrawn="1"/>
        </p:nvSpPr>
        <p:spPr bwMode="auto">
          <a:xfrm>
            <a:off x="1841535" y="3207303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19" name="文本框 18"/>
          <p:cNvSpPr txBox="1"/>
          <p:nvPr userDrawn="1"/>
        </p:nvSpPr>
        <p:spPr>
          <a:xfrm>
            <a:off x="2071646" y="3143496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>
            <a:stCxn id="18" idx="6"/>
          </p:cNvCxnSpPr>
          <p:nvPr/>
        </p:nvCxnSpPr>
        <p:spPr>
          <a:xfrm>
            <a:off x="2534033" y="3551161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2915073" y="3114680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Out-of-core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Streaming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Freeform 10"/>
          <p:cNvSpPr>
            <a:spLocks/>
          </p:cNvSpPr>
          <p:nvPr userDrawn="1"/>
        </p:nvSpPr>
        <p:spPr bwMode="auto">
          <a:xfrm>
            <a:off x="1841535" y="4127276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24" name="文本框 23"/>
          <p:cNvSpPr txBox="1"/>
          <p:nvPr userDrawn="1"/>
        </p:nvSpPr>
        <p:spPr>
          <a:xfrm>
            <a:off x="2071646" y="4063469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>
            <a:stCxn id="23" idx="6"/>
          </p:cNvCxnSpPr>
          <p:nvPr/>
        </p:nvCxnSpPr>
        <p:spPr>
          <a:xfrm>
            <a:off x="2534033" y="4471134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2915073" y="4034653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In-memory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Streaming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Freeform 10"/>
          <p:cNvSpPr>
            <a:spLocks/>
          </p:cNvSpPr>
          <p:nvPr userDrawn="1"/>
        </p:nvSpPr>
        <p:spPr bwMode="auto">
          <a:xfrm>
            <a:off x="1841535" y="5047251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34" name="文本框 33"/>
          <p:cNvSpPr txBox="1"/>
          <p:nvPr userDrawn="1"/>
        </p:nvSpPr>
        <p:spPr>
          <a:xfrm>
            <a:off x="2071646" y="4983444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>
            <a:stCxn id="33" idx="6"/>
          </p:cNvCxnSpPr>
          <p:nvPr/>
        </p:nvCxnSpPr>
        <p:spPr>
          <a:xfrm>
            <a:off x="2534033" y="5391109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2915073" y="4954628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417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>
          <a:xfrm>
            <a:off x="494026" y="1685678"/>
            <a:ext cx="5054568" cy="492149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Stream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Stream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reads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next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item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stream.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Stream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appends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item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stream.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Storage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Out-of-core</a:t>
            </a:r>
          </a:p>
          <a:p>
            <a:pPr lvl="2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Fast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Storage: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memory</a:t>
            </a:r>
          </a:p>
          <a:p>
            <a:pPr lvl="2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Slow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Storage: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SSD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disks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In-memory</a:t>
            </a:r>
          </a:p>
          <a:p>
            <a:pPr lvl="2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Fast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Storage: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cache</a:t>
            </a:r>
          </a:p>
          <a:p>
            <a:pPr lvl="2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Slow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Storage: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memory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Stream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7937D8B-1A0E-CB45-8C2D-CCC277EC0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5563" y="1835882"/>
            <a:ext cx="3595406" cy="462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746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>
          <a:xfrm>
            <a:off x="494025" y="1685678"/>
            <a:ext cx="8070425" cy="4921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streaming partition consists of a vertex set, an edge list, and an update list.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vertex set of a streaming partition is a subset of the vertex set of the graph.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edge list of a streaming partition consists of all edges whose 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 vertex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in the partition’s vertex set.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update list of a streaming partition consists of all updates whose 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destination vertex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in the partition’s vertex set. </a:t>
            </a:r>
          </a:p>
          <a:p>
            <a:pPr>
              <a:lnSpc>
                <a:spcPct val="150000"/>
              </a:lnSpc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Streaming</a:t>
            </a:r>
            <a:r>
              <a:rPr lang="zh-CN" altLang="en-US" dirty="0"/>
              <a:t> </a:t>
            </a:r>
            <a:r>
              <a:rPr lang="en-US" altLang="zh-CN" dirty="0"/>
              <a:t>Partitions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45101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Scatter-Gather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Partitions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86415D1-3950-AF45-A31C-263FCFA68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6496" y="1715886"/>
            <a:ext cx="6491008" cy="4899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5542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Size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Number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Partitions</a:t>
            </a:r>
            <a:endParaRPr lang="zh-CN" altLang="en-US" dirty="0"/>
          </a:p>
        </p:txBody>
      </p:sp>
      <p:sp>
        <p:nvSpPr>
          <p:cNvPr id="5" name="内容占位符 3">
            <a:extLst>
              <a:ext uri="{FF2B5EF4-FFF2-40B4-BE49-F238E27FC236}">
                <a16:creationId xmlns:a16="http://schemas.microsoft.com/office/drawing/2014/main" id="{F50696AC-C77B-0B49-8354-58A6A63BA0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4025" y="1685678"/>
            <a:ext cx="8070425" cy="4921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order to produce fast random access to the vertices, all vertices of a streaming partition must fit in Fast Storage.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order to maximize the sequential nature of access to Slow Storage to load the edge lists and the update lists of a streaming partition, their number must be kept as small as possible. </a:t>
            </a:r>
          </a:p>
          <a:p>
            <a:pPr>
              <a:lnSpc>
                <a:spcPct val="150000"/>
              </a:lnSpc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633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915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dirty="0">
                <a:solidFill>
                  <a:srgbClr val="C915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dirty="0">
              <a:solidFill>
                <a:srgbClr val="C915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10"/>
          <p:cNvSpPr>
            <a:spLocks/>
          </p:cNvSpPr>
          <p:nvPr userDrawn="1"/>
        </p:nvSpPr>
        <p:spPr bwMode="auto">
          <a:xfrm>
            <a:off x="1841535" y="1367357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5" name="文本框 4"/>
          <p:cNvSpPr txBox="1"/>
          <p:nvPr userDrawn="1"/>
        </p:nvSpPr>
        <p:spPr>
          <a:xfrm>
            <a:off x="2071646" y="1303550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>
            <a:stCxn id="4" idx="6"/>
          </p:cNvCxnSpPr>
          <p:nvPr/>
        </p:nvCxnSpPr>
        <p:spPr>
          <a:xfrm>
            <a:off x="2534033" y="1711215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915073" y="1274734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Freeform 10"/>
          <p:cNvSpPr>
            <a:spLocks/>
          </p:cNvSpPr>
          <p:nvPr userDrawn="1"/>
        </p:nvSpPr>
        <p:spPr bwMode="auto">
          <a:xfrm>
            <a:off x="1841535" y="2287330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2071646" y="2223523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>
            <a:stCxn id="13" idx="6"/>
          </p:cNvCxnSpPr>
          <p:nvPr/>
        </p:nvCxnSpPr>
        <p:spPr>
          <a:xfrm>
            <a:off x="2534033" y="2631188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915073" y="2194707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X-Stream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Processing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Freeform 10"/>
          <p:cNvSpPr>
            <a:spLocks/>
          </p:cNvSpPr>
          <p:nvPr userDrawn="1"/>
        </p:nvSpPr>
        <p:spPr bwMode="auto">
          <a:xfrm>
            <a:off x="1841535" y="3207303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19" name="文本框 18"/>
          <p:cNvSpPr txBox="1"/>
          <p:nvPr userDrawn="1"/>
        </p:nvSpPr>
        <p:spPr>
          <a:xfrm>
            <a:off x="2071646" y="3143496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>
            <a:stCxn id="18" idx="6"/>
          </p:cNvCxnSpPr>
          <p:nvPr/>
        </p:nvCxnSpPr>
        <p:spPr>
          <a:xfrm>
            <a:off x="2534033" y="3551161"/>
            <a:ext cx="4500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2915073" y="3114680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Out-of-core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Streaming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Freeform 10"/>
          <p:cNvSpPr>
            <a:spLocks/>
          </p:cNvSpPr>
          <p:nvPr userDrawn="1"/>
        </p:nvSpPr>
        <p:spPr bwMode="auto">
          <a:xfrm>
            <a:off x="1841535" y="4127276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24" name="文本框 23"/>
          <p:cNvSpPr txBox="1"/>
          <p:nvPr userDrawn="1"/>
        </p:nvSpPr>
        <p:spPr>
          <a:xfrm>
            <a:off x="2071646" y="4063469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>
            <a:stCxn id="23" idx="6"/>
          </p:cNvCxnSpPr>
          <p:nvPr/>
        </p:nvCxnSpPr>
        <p:spPr>
          <a:xfrm>
            <a:off x="2534033" y="4471134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2915073" y="4034653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In-memory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Streaming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Freeform 10"/>
          <p:cNvSpPr>
            <a:spLocks/>
          </p:cNvSpPr>
          <p:nvPr userDrawn="1"/>
        </p:nvSpPr>
        <p:spPr bwMode="auto">
          <a:xfrm>
            <a:off x="1841535" y="5047251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34" name="文本框 33"/>
          <p:cNvSpPr txBox="1"/>
          <p:nvPr userDrawn="1"/>
        </p:nvSpPr>
        <p:spPr>
          <a:xfrm>
            <a:off x="2071646" y="4983444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>
            <a:stCxn id="33" idx="6"/>
          </p:cNvCxnSpPr>
          <p:nvPr/>
        </p:nvCxnSpPr>
        <p:spPr>
          <a:xfrm>
            <a:off x="2534033" y="5391109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2915073" y="4954628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5188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>
          <a:xfrm>
            <a:off x="494026" y="1685678"/>
            <a:ext cx="5054568" cy="4921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Vertex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array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disk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Edges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scatter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Updates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gather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in-memory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shuffle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in-memory</a:t>
            </a:r>
            <a:b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shuffle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disk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Structures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F342D65-98F5-DC4C-83E9-F366CFFE9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354" y="3845172"/>
            <a:ext cx="5753100" cy="265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5232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Operation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E80E36C-5614-B847-AC7D-B53D1D73B8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2595" y="1730891"/>
            <a:ext cx="6138809" cy="4972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3611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Operation</a:t>
            </a:r>
            <a:endParaRPr lang="zh-CN" altLang="en-US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307BB8A-8851-3041-B069-879204B42BE7}"/>
              </a:ext>
            </a:extLst>
          </p:cNvPr>
          <p:cNvSpPr/>
          <p:nvPr/>
        </p:nvSpPr>
        <p:spPr>
          <a:xfrm>
            <a:off x="3193963" y="1906072"/>
            <a:ext cx="669702" cy="29621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B11A88E-3334-394D-8D8B-E32CB7F3C564}"/>
              </a:ext>
            </a:extLst>
          </p:cNvPr>
          <p:cNvSpPr/>
          <p:nvPr/>
        </p:nvSpPr>
        <p:spPr>
          <a:xfrm>
            <a:off x="3863665" y="1906072"/>
            <a:ext cx="669702" cy="29621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1620429-B757-2E47-A17A-2C15F6175FDA}"/>
              </a:ext>
            </a:extLst>
          </p:cNvPr>
          <p:cNvSpPr/>
          <p:nvPr/>
        </p:nvSpPr>
        <p:spPr>
          <a:xfrm>
            <a:off x="5203069" y="1906072"/>
            <a:ext cx="669702" cy="29621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13B9BF8-4F4F-3C49-A0B4-3E2587BC567F}"/>
              </a:ext>
            </a:extLst>
          </p:cNvPr>
          <p:cNvSpPr/>
          <p:nvPr/>
        </p:nvSpPr>
        <p:spPr>
          <a:xfrm>
            <a:off x="4533367" y="1906072"/>
            <a:ext cx="669702" cy="29621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1275989-2D95-D748-9119-8AE6E4023D22}"/>
              </a:ext>
            </a:extLst>
          </p:cNvPr>
          <p:cNvSpPr/>
          <p:nvPr/>
        </p:nvSpPr>
        <p:spPr>
          <a:xfrm>
            <a:off x="5872771" y="1906072"/>
            <a:ext cx="669702" cy="29621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D59117-A5DC-4446-B9ED-756B8731B3D7}"/>
              </a:ext>
            </a:extLst>
          </p:cNvPr>
          <p:cNvSpPr/>
          <p:nvPr/>
        </p:nvSpPr>
        <p:spPr>
          <a:xfrm>
            <a:off x="3193963" y="2701565"/>
            <a:ext cx="669702" cy="29621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accent1"/>
                </a:solidFill>
              </a:rPr>
              <a:t>a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3476FB4-1A71-1942-90CE-44EF0E219AAA}"/>
              </a:ext>
            </a:extLst>
          </p:cNvPr>
          <p:cNvSpPr/>
          <p:nvPr/>
        </p:nvSpPr>
        <p:spPr>
          <a:xfrm>
            <a:off x="3863665" y="2701565"/>
            <a:ext cx="669702" cy="29621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accent1"/>
                </a:solidFill>
              </a:rPr>
              <a:t>b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5D9439C-840A-0648-A63F-7651F5DE49CF}"/>
              </a:ext>
            </a:extLst>
          </p:cNvPr>
          <p:cNvSpPr/>
          <p:nvPr/>
        </p:nvSpPr>
        <p:spPr>
          <a:xfrm>
            <a:off x="5203069" y="2701565"/>
            <a:ext cx="669702" cy="29621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accent1"/>
                </a:solidFill>
              </a:rPr>
              <a:t>a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2599E30-D635-7344-B6AC-FC1AE8DD34C2}"/>
              </a:ext>
            </a:extLst>
          </p:cNvPr>
          <p:cNvSpPr/>
          <p:nvPr/>
        </p:nvSpPr>
        <p:spPr>
          <a:xfrm>
            <a:off x="4533367" y="2701565"/>
            <a:ext cx="669702" cy="29621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accent1"/>
                </a:solidFill>
              </a:rPr>
              <a:t>c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905D882-9124-AF4B-9F42-2D6C9F67937A}"/>
              </a:ext>
            </a:extLst>
          </p:cNvPr>
          <p:cNvSpPr/>
          <p:nvPr/>
        </p:nvSpPr>
        <p:spPr>
          <a:xfrm>
            <a:off x="5872771" y="2701565"/>
            <a:ext cx="669702" cy="29621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accent1"/>
                </a:solidFill>
              </a:rPr>
              <a:t>a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cxnSp>
        <p:nvCxnSpPr>
          <p:cNvPr id="16" name="曲线连接符 15">
            <a:extLst>
              <a:ext uri="{FF2B5EF4-FFF2-40B4-BE49-F238E27FC236}">
                <a16:creationId xmlns:a16="http://schemas.microsoft.com/office/drawing/2014/main" id="{ADF73D08-9596-A345-A703-7785B0A63C2A}"/>
              </a:ext>
            </a:extLst>
          </p:cNvPr>
          <p:cNvCxnSpPr>
            <a:stCxn id="2" idx="0"/>
            <a:endCxn id="6" idx="0"/>
          </p:cNvCxnSpPr>
          <p:nvPr/>
        </p:nvCxnSpPr>
        <p:spPr>
          <a:xfrm rot="5400000" flipH="1" flipV="1">
            <a:off x="3863665" y="1571221"/>
            <a:ext cx="12700" cy="669702"/>
          </a:xfrm>
          <a:prstGeom prst="curvedConnector3">
            <a:avLst>
              <a:gd name="adj1" fmla="val 1800000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曲线连接符 16">
            <a:extLst>
              <a:ext uri="{FF2B5EF4-FFF2-40B4-BE49-F238E27FC236}">
                <a16:creationId xmlns:a16="http://schemas.microsoft.com/office/drawing/2014/main" id="{4402C479-DFA3-AE45-922D-EA5E9C1877E4}"/>
              </a:ext>
            </a:extLst>
          </p:cNvPr>
          <p:cNvCxnSpPr/>
          <p:nvPr/>
        </p:nvCxnSpPr>
        <p:spPr>
          <a:xfrm rot="5400000" flipH="1" flipV="1">
            <a:off x="4533367" y="1548996"/>
            <a:ext cx="12700" cy="669702"/>
          </a:xfrm>
          <a:prstGeom prst="curvedConnector3">
            <a:avLst>
              <a:gd name="adj1" fmla="val 1800000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曲线连接符 17">
            <a:extLst>
              <a:ext uri="{FF2B5EF4-FFF2-40B4-BE49-F238E27FC236}">
                <a16:creationId xmlns:a16="http://schemas.microsoft.com/office/drawing/2014/main" id="{1D06FA7C-691B-C948-A723-C1ACCD36500D}"/>
              </a:ext>
            </a:extLst>
          </p:cNvPr>
          <p:cNvCxnSpPr/>
          <p:nvPr/>
        </p:nvCxnSpPr>
        <p:spPr>
          <a:xfrm rot="5400000" flipH="1" flipV="1">
            <a:off x="5208143" y="1571221"/>
            <a:ext cx="12700" cy="669702"/>
          </a:xfrm>
          <a:prstGeom prst="curvedConnector3">
            <a:avLst>
              <a:gd name="adj1" fmla="val 1800000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曲线连接符 18">
            <a:extLst>
              <a:ext uri="{FF2B5EF4-FFF2-40B4-BE49-F238E27FC236}">
                <a16:creationId xmlns:a16="http://schemas.microsoft.com/office/drawing/2014/main" id="{6EB914EB-8591-D544-AE65-53EE4ADEA439}"/>
              </a:ext>
            </a:extLst>
          </p:cNvPr>
          <p:cNvCxnSpPr/>
          <p:nvPr/>
        </p:nvCxnSpPr>
        <p:spPr>
          <a:xfrm rot="5400000" flipH="1" flipV="1">
            <a:off x="5889269" y="1568404"/>
            <a:ext cx="12700" cy="669702"/>
          </a:xfrm>
          <a:prstGeom prst="curvedConnector3">
            <a:avLst>
              <a:gd name="adj1" fmla="val 1800000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曲线连接符 19">
            <a:extLst>
              <a:ext uri="{FF2B5EF4-FFF2-40B4-BE49-F238E27FC236}">
                <a16:creationId xmlns:a16="http://schemas.microsoft.com/office/drawing/2014/main" id="{FE90328B-7D3B-4E4C-9B85-CF11A737A98A}"/>
              </a:ext>
            </a:extLst>
          </p:cNvPr>
          <p:cNvCxnSpPr/>
          <p:nvPr/>
        </p:nvCxnSpPr>
        <p:spPr>
          <a:xfrm rot="5400000" flipH="1" flipV="1">
            <a:off x="3863665" y="2370784"/>
            <a:ext cx="12700" cy="669702"/>
          </a:xfrm>
          <a:prstGeom prst="curvedConnector3">
            <a:avLst>
              <a:gd name="adj1" fmla="val 1800000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曲线连接符 20">
            <a:extLst>
              <a:ext uri="{FF2B5EF4-FFF2-40B4-BE49-F238E27FC236}">
                <a16:creationId xmlns:a16="http://schemas.microsoft.com/office/drawing/2014/main" id="{4C9AF033-1461-E642-8286-6B0548E00F30}"/>
              </a:ext>
            </a:extLst>
          </p:cNvPr>
          <p:cNvCxnSpPr/>
          <p:nvPr/>
        </p:nvCxnSpPr>
        <p:spPr>
          <a:xfrm rot="5400000" flipH="1" flipV="1">
            <a:off x="4533367" y="2348559"/>
            <a:ext cx="12700" cy="669702"/>
          </a:xfrm>
          <a:prstGeom prst="curvedConnector3">
            <a:avLst>
              <a:gd name="adj1" fmla="val 1800000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曲线连接符 21">
            <a:extLst>
              <a:ext uri="{FF2B5EF4-FFF2-40B4-BE49-F238E27FC236}">
                <a16:creationId xmlns:a16="http://schemas.microsoft.com/office/drawing/2014/main" id="{D031354D-68B2-1E41-A504-550666783B95}"/>
              </a:ext>
            </a:extLst>
          </p:cNvPr>
          <p:cNvCxnSpPr/>
          <p:nvPr/>
        </p:nvCxnSpPr>
        <p:spPr>
          <a:xfrm rot="5400000" flipH="1" flipV="1">
            <a:off x="5208143" y="2370784"/>
            <a:ext cx="12700" cy="669702"/>
          </a:xfrm>
          <a:prstGeom prst="curvedConnector3">
            <a:avLst>
              <a:gd name="adj1" fmla="val 1800000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曲线连接符 22">
            <a:extLst>
              <a:ext uri="{FF2B5EF4-FFF2-40B4-BE49-F238E27FC236}">
                <a16:creationId xmlns:a16="http://schemas.microsoft.com/office/drawing/2014/main" id="{8FF3D675-185D-BC4D-B920-8761BF8D3D34}"/>
              </a:ext>
            </a:extLst>
          </p:cNvPr>
          <p:cNvCxnSpPr/>
          <p:nvPr/>
        </p:nvCxnSpPr>
        <p:spPr>
          <a:xfrm rot="5400000" flipH="1" flipV="1">
            <a:off x="5889269" y="2367967"/>
            <a:ext cx="12700" cy="669702"/>
          </a:xfrm>
          <a:prstGeom prst="curvedConnector3">
            <a:avLst>
              <a:gd name="adj1" fmla="val 1800000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曲线连接符 26">
            <a:extLst>
              <a:ext uri="{FF2B5EF4-FFF2-40B4-BE49-F238E27FC236}">
                <a16:creationId xmlns:a16="http://schemas.microsoft.com/office/drawing/2014/main" id="{BC644905-4B23-3444-803E-73A3B49C06E7}"/>
              </a:ext>
            </a:extLst>
          </p:cNvPr>
          <p:cNvCxnSpPr>
            <a:stCxn id="2" idx="1"/>
            <a:endCxn id="10" idx="1"/>
          </p:cNvCxnSpPr>
          <p:nvPr/>
        </p:nvCxnSpPr>
        <p:spPr>
          <a:xfrm rot="10800000" flipV="1">
            <a:off x="3193963" y="2054178"/>
            <a:ext cx="12700" cy="795493"/>
          </a:xfrm>
          <a:prstGeom prst="curvedConnector3">
            <a:avLst>
              <a:gd name="adj1" fmla="val 1800000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D976F98C-E85D-A84B-9FE2-3B5F56F5488B}"/>
              </a:ext>
            </a:extLst>
          </p:cNvPr>
          <p:cNvSpPr/>
          <p:nvPr/>
        </p:nvSpPr>
        <p:spPr>
          <a:xfrm>
            <a:off x="3200313" y="4522181"/>
            <a:ext cx="669702" cy="29621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accent1"/>
                </a:solidFill>
              </a:rPr>
              <a:t>a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8B5A869A-A60F-C64D-BC8C-C7F8C4F01155}"/>
              </a:ext>
            </a:extLst>
          </p:cNvPr>
          <p:cNvSpPr/>
          <p:nvPr/>
        </p:nvSpPr>
        <p:spPr>
          <a:xfrm>
            <a:off x="3870015" y="4522181"/>
            <a:ext cx="669702" cy="29621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accent1"/>
                </a:solidFill>
              </a:rPr>
              <a:t>a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CA632F13-4113-854C-BD8F-22813405148B}"/>
              </a:ext>
            </a:extLst>
          </p:cNvPr>
          <p:cNvSpPr/>
          <p:nvPr/>
        </p:nvSpPr>
        <p:spPr>
          <a:xfrm>
            <a:off x="5209419" y="4522181"/>
            <a:ext cx="669702" cy="29621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accent1"/>
                </a:solidFill>
              </a:rPr>
              <a:t>b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3D37AD37-C994-964A-8BA4-922418E7A638}"/>
              </a:ext>
            </a:extLst>
          </p:cNvPr>
          <p:cNvSpPr/>
          <p:nvPr/>
        </p:nvSpPr>
        <p:spPr>
          <a:xfrm>
            <a:off x="4539717" y="4522181"/>
            <a:ext cx="669702" cy="29621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accent1"/>
                </a:solidFill>
              </a:rPr>
              <a:t>a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7734FF73-405B-5249-9C92-C153CC734464}"/>
              </a:ext>
            </a:extLst>
          </p:cNvPr>
          <p:cNvSpPr/>
          <p:nvPr/>
        </p:nvSpPr>
        <p:spPr>
          <a:xfrm>
            <a:off x="5879121" y="4522181"/>
            <a:ext cx="669702" cy="29621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accent1"/>
                </a:solidFill>
              </a:rPr>
              <a:t>c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E3A251D0-BEDC-354D-9E67-F3C7499AF6EA}"/>
              </a:ext>
            </a:extLst>
          </p:cNvPr>
          <p:cNvCxnSpPr>
            <a:cxnSpLocks/>
          </p:cNvCxnSpPr>
          <p:nvPr/>
        </p:nvCxnSpPr>
        <p:spPr>
          <a:xfrm>
            <a:off x="5209419" y="4197520"/>
            <a:ext cx="0" cy="81236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>
            <a:extLst>
              <a:ext uri="{FF2B5EF4-FFF2-40B4-BE49-F238E27FC236}">
                <a16:creationId xmlns:a16="http://schemas.microsoft.com/office/drawing/2014/main" id="{E6F4EEC4-B113-F948-B015-F94AFFB07C64}"/>
              </a:ext>
            </a:extLst>
          </p:cNvPr>
          <p:cNvSpPr/>
          <p:nvPr/>
        </p:nvSpPr>
        <p:spPr>
          <a:xfrm>
            <a:off x="3193962" y="3666386"/>
            <a:ext cx="669702" cy="29621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accent1"/>
                </a:solidFill>
              </a:rPr>
              <a:t>0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04C121C0-8F31-4C4E-8CB0-0F80DAE5E5E1}"/>
              </a:ext>
            </a:extLst>
          </p:cNvPr>
          <p:cNvSpPr/>
          <p:nvPr/>
        </p:nvSpPr>
        <p:spPr>
          <a:xfrm>
            <a:off x="3863664" y="3666386"/>
            <a:ext cx="669702" cy="29621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accent1"/>
                </a:solidFill>
              </a:rPr>
              <a:t>3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3F4400C4-CD59-2843-BFF1-4D6AD8264CCA}"/>
              </a:ext>
            </a:extLst>
          </p:cNvPr>
          <p:cNvSpPr/>
          <p:nvPr/>
        </p:nvSpPr>
        <p:spPr>
          <a:xfrm>
            <a:off x="4533366" y="3666386"/>
            <a:ext cx="669702" cy="29621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accent1"/>
                </a:solidFill>
              </a:rPr>
              <a:t>4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8C77C320-4531-B247-8F5B-55DBA05E5F04}"/>
              </a:ext>
            </a:extLst>
          </p:cNvPr>
          <p:cNvSpPr txBox="1"/>
          <p:nvPr/>
        </p:nvSpPr>
        <p:spPr>
          <a:xfrm>
            <a:off x="1538093" y="2202286"/>
            <a:ext cx="986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scatter</a:t>
            </a:r>
            <a:endParaRPr kumimoji="1"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2329E958-8F34-3E40-8238-4BBDA01D7888}"/>
              </a:ext>
            </a:extLst>
          </p:cNvPr>
          <p:cNvSpPr txBox="1"/>
          <p:nvPr/>
        </p:nvSpPr>
        <p:spPr>
          <a:xfrm>
            <a:off x="1538093" y="3929040"/>
            <a:ext cx="10334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shuffle</a:t>
            </a:r>
            <a:endParaRPr kumimoji="1"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直线连接符 47">
            <a:extLst>
              <a:ext uri="{FF2B5EF4-FFF2-40B4-BE49-F238E27FC236}">
                <a16:creationId xmlns:a16="http://schemas.microsoft.com/office/drawing/2014/main" id="{D3940C8B-A588-C443-A98E-C8B77C717257}"/>
              </a:ext>
            </a:extLst>
          </p:cNvPr>
          <p:cNvCxnSpPr>
            <a:cxnSpLocks/>
          </p:cNvCxnSpPr>
          <p:nvPr/>
        </p:nvCxnSpPr>
        <p:spPr>
          <a:xfrm>
            <a:off x="3193962" y="3103807"/>
            <a:ext cx="12701" cy="437883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线连接符 49">
            <a:extLst>
              <a:ext uri="{FF2B5EF4-FFF2-40B4-BE49-F238E27FC236}">
                <a16:creationId xmlns:a16="http://schemas.microsoft.com/office/drawing/2014/main" id="{17691DFF-DC08-2847-B220-AE07675A2145}"/>
              </a:ext>
            </a:extLst>
          </p:cNvPr>
          <p:cNvCxnSpPr>
            <a:cxnSpLocks/>
          </p:cNvCxnSpPr>
          <p:nvPr/>
        </p:nvCxnSpPr>
        <p:spPr>
          <a:xfrm flipV="1">
            <a:off x="5203068" y="3103807"/>
            <a:ext cx="1339405" cy="437883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9CD7DC61-368F-454F-A817-E3E333958532}"/>
              </a:ext>
            </a:extLst>
          </p:cNvPr>
          <p:cNvCxnSpPr>
            <a:cxnSpLocks/>
          </p:cNvCxnSpPr>
          <p:nvPr/>
        </p:nvCxnSpPr>
        <p:spPr>
          <a:xfrm>
            <a:off x="3483648" y="3116686"/>
            <a:ext cx="2562894" cy="0"/>
          </a:xfrm>
          <a:prstGeom prst="straightConnector1">
            <a:avLst/>
          </a:prstGeom>
          <a:ln w="1905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线连接符 66">
            <a:extLst>
              <a:ext uri="{FF2B5EF4-FFF2-40B4-BE49-F238E27FC236}">
                <a16:creationId xmlns:a16="http://schemas.microsoft.com/office/drawing/2014/main" id="{274C6FE2-E7CF-C14F-9A0B-2F6D7C00A78D}"/>
              </a:ext>
            </a:extLst>
          </p:cNvPr>
          <p:cNvCxnSpPr>
            <a:cxnSpLocks/>
          </p:cNvCxnSpPr>
          <p:nvPr/>
        </p:nvCxnSpPr>
        <p:spPr>
          <a:xfrm>
            <a:off x="5879121" y="4210399"/>
            <a:ext cx="0" cy="81236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矩形 67">
            <a:extLst>
              <a:ext uri="{FF2B5EF4-FFF2-40B4-BE49-F238E27FC236}">
                <a16:creationId xmlns:a16="http://schemas.microsoft.com/office/drawing/2014/main" id="{B090B6E0-FF39-8E40-881E-429E107C8A6E}"/>
              </a:ext>
            </a:extLst>
          </p:cNvPr>
          <p:cNvSpPr/>
          <p:nvPr/>
        </p:nvSpPr>
        <p:spPr>
          <a:xfrm>
            <a:off x="3200140" y="5436582"/>
            <a:ext cx="669702" cy="29621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accent1"/>
                </a:solidFill>
              </a:rPr>
              <a:t>a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E270029B-CE8B-2249-8046-0CCA2EE8DD0C}"/>
              </a:ext>
            </a:extLst>
          </p:cNvPr>
          <p:cNvSpPr/>
          <p:nvPr/>
        </p:nvSpPr>
        <p:spPr>
          <a:xfrm>
            <a:off x="3869842" y="5436582"/>
            <a:ext cx="669702" cy="29621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accent1"/>
                </a:solidFill>
              </a:rPr>
              <a:t>a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983A3528-D859-6748-9426-6233924A385D}"/>
              </a:ext>
            </a:extLst>
          </p:cNvPr>
          <p:cNvSpPr/>
          <p:nvPr/>
        </p:nvSpPr>
        <p:spPr>
          <a:xfrm>
            <a:off x="5209246" y="5436582"/>
            <a:ext cx="669702" cy="29621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accent1"/>
                </a:solidFill>
              </a:rPr>
              <a:t>b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BC1BAC89-9AB4-ED41-BD73-746C8D844A99}"/>
              </a:ext>
            </a:extLst>
          </p:cNvPr>
          <p:cNvSpPr/>
          <p:nvPr/>
        </p:nvSpPr>
        <p:spPr>
          <a:xfrm>
            <a:off x="4539544" y="5436582"/>
            <a:ext cx="669702" cy="29621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accent1"/>
                </a:solidFill>
              </a:rPr>
              <a:t>a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C1C66B84-6474-3A48-9D0F-A0A25A84ACA8}"/>
              </a:ext>
            </a:extLst>
          </p:cNvPr>
          <p:cNvSpPr/>
          <p:nvPr/>
        </p:nvSpPr>
        <p:spPr>
          <a:xfrm>
            <a:off x="5878948" y="5436582"/>
            <a:ext cx="669702" cy="29621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accent1"/>
                </a:solidFill>
              </a:rPr>
              <a:t>c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cxnSp>
        <p:nvCxnSpPr>
          <p:cNvPr id="76" name="直线箭头连接符 75">
            <a:extLst>
              <a:ext uri="{FF2B5EF4-FFF2-40B4-BE49-F238E27FC236}">
                <a16:creationId xmlns:a16="http://schemas.microsoft.com/office/drawing/2014/main" id="{CF112A39-6B0D-284F-BAE0-9B56F3AFE993}"/>
              </a:ext>
            </a:extLst>
          </p:cNvPr>
          <p:cNvCxnSpPr/>
          <p:nvPr/>
        </p:nvCxnSpPr>
        <p:spPr>
          <a:xfrm>
            <a:off x="4204866" y="5834130"/>
            <a:ext cx="0" cy="33485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箭头连接符 76">
            <a:extLst>
              <a:ext uri="{FF2B5EF4-FFF2-40B4-BE49-F238E27FC236}">
                <a16:creationId xmlns:a16="http://schemas.microsoft.com/office/drawing/2014/main" id="{AA381E35-EDF0-2447-9EC5-D01D8A286B80}"/>
              </a:ext>
            </a:extLst>
          </p:cNvPr>
          <p:cNvCxnSpPr/>
          <p:nvPr/>
        </p:nvCxnSpPr>
        <p:spPr>
          <a:xfrm>
            <a:off x="5564978" y="5834130"/>
            <a:ext cx="0" cy="33485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线箭头连接符 77">
            <a:extLst>
              <a:ext uri="{FF2B5EF4-FFF2-40B4-BE49-F238E27FC236}">
                <a16:creationId xmlns:a16="http://schemas.microsoft.com/office/drawing/2014/main" id="{A218AF3E-9135-E349-B503-A2B55AEF8B91}"/>
              </a:ext>
            </a:extLst>
          </p:cNvPr>
          <p:cNvCxnSpPr/>
          <p:nvPr/>
        </p:nvCxnSpPr>
        <p:spPr>
          <a:xfrm>
            <a:off x="6221801" y="5834130"/>
            <a:ext cx="0" cy="33485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本框 78">
            <a:extLst>
              <a:ext uri="{FF2B5EF4-FFF2-40B4-BE49-F238E27FC236}">
                <a16:creationId xmlns:a16="http://schemas.microsoft.com/office/drawing/2014/main" id="{F436DB5C-91D0-4945-A53F-8F96F3B28F27}"/>
              </a:ext>
            </a:extLst>
          </p:cNvPr>
          <p:cNvSpPr txBox="1"/>
          <p:nvPr/>
        </p:nvSpPr>
        <p:spPr>
          <a:xfrm>
            <a:off x="3623250" y="6292377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update</a:t>
            </a:r>
            <a:r>
              <a: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kumimoji="1"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93F6C3B9-1028-274E-8612-DFD7E91BA657}"/>
              </a:ext>
            </a:extLst>
          </p:cNvPr>
          <p:cNvSpPr txBox="1"/>
          <p:nvPr/>
        </p:nvSpPr>
        <p:spPr>
          <a:xfrm>
            <a:off x="5014733" y="6292377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update</a:t>
            </a:r>
            <a:r>
              <a: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kumimoji="1"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0FABF4CD-E62C-614C-BF13-07D8723ABC25}"/>
              </a:ext>
            </a:extLst>
          </p:cNvPr>
          <p:cNvSpPr txBox="1"/>
          <p:nvPr/>
        </p:nvSpPr>
        <p:spPr>
          <a:xfrm>
            <a:off x="5921377" y="6292377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update</a:t>
            </a:r>
            <a:r>
              <a: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kumimoji="1"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CF6F49CA-9336-CC47-8477-BAAE7C98522D}"/>
              </a:ext>
            </a:extLst>
          </p:cNvPr>
          <p:cNvSpPr txBox="1"/>
          <p:nvPr/>
        </p:nvSpPr>
        <p:spPr>
          <a:xfrm>
            <a:off x="1538093" y="5353856"/>
            <a:ext cx="952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gather</a:t>
            </a:r>
            <a:endParaRPr kumimoji="1"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5" name="图形 84" descr="纸张 轮廓">
            <a:extLst>
              <a:ext uri="{FF2B5EF4-FFF2-40B4-BE49-F238E27FC236}">
                <a16:creationId xmlns:a16="http://schemas.microsoft.com/office/drawing/2014/main" id="{86A9B9BB-A851-C641-93E4-ADA69E93BB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90006" y="4670288"/>
            <a:ext cx="914400" cy="914400"/>
          </a:xfrm>
          <a:prstGeom prst="rect">
            <a:avLst/>
          </a:prstGeom>
        </p:spPr>
      </p:pic>
      <p:cxnSp>
        <p:nvCxnSpPr>
          <p:cNvPr id="87" name="直线箭头连接符 86">
            <a:extLst>
              <a:ext uri="{FF2B5EF4-FFF2-40B4-BE49-F238E27FC236}">
                <a16:creationId xmlns:a16="http://schemas.microsoft.com/office/drawing/2014/main" id="{8D7608E2-DAE6-3048-BD52-F1BDF7B3D93E}"/>
              </a:ext>
            </a:extLst>
          </p:cNvPr>
          <p:cNvCxnSpPr/>
          <p:nvPr/>
        </p:nvCxnSpPr>
        <p:spPr>
          <a:xfrm>
            <a:off x="6684133" y="4670288"/>
            <a:ext cx="505873" cy="3395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箭头连接符 88">
            <a:extLst>
              <a:ext uri="{FF2B5EF4-FFF2-40B4-BE49-F238E27FC236}">
                <a16:creationId xmlns:a16="http://schemas.microsoft.com/office/drawing/2014/main" id="{35A19F7F-AA3C-C847-95F1-B6319CD71F6C}"/>
              </a:ext>
            </a:extLst>
          </p:cNvPr>
          <p:cNvCxnSpPr>
            <a:cxnSpLocks/>
          </p:cNvCxnSpPr>
          <p:nvPr/>
        </p:nvCxnSpPr>
        <p:spPr>
          <a:xfrm flipH="1">
            <a:off x="6684134" y="5181868"/>
            <a:ext cx="505872" cy="40282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53713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内容占位符 3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494025" y="1685678"/>
                <a:ext cx="8070425" cy="4921498"/>
              </a:xfrm>
            </p:spPr>
            <p:txBody>
              <a:bodyPr>
                <a:normAutofit lnSpcReduction="100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Parameters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I/O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unit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bytes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Number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streaming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partitions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Total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space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taken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by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vertices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Total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amount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main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memory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available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Number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stream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buffers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needed:</a:t>
                </a:r>
              </a:p>
              <a:p>
                <a:pPr lvl="2">
                  <a:lnSpc>
                    <a:spcPct val="150000"/>
                  </a:lnSpc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input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buffer: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prefetch</a:t>
                </a:r>
              </a:p>
              <a:p>
                <a:pPr lvl="2">
                  <a:lnSpc>
                    <a:spcPct val="150000"/>
                  </a:lnSpc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output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buffer: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prefetch</a:t>
                </a:r>
              </a:p>
              <a:p>
                <a:pPr lvl="2">
                  <a:lnSpc>
                    <a:spcPct val="150000"/>
                  </a:lnSpc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shuffle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buffer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Requirement: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en-US" altLang="zh-CN" b="1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b="1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𝑵</m:t>
                        </m:r>
                      </m:num>
                      <m:den>
                        <m:r>
                          <a:rPr lang="en-US" altLang="zh-CN" b="1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𝑲</m:t>
                        </m:r>
                      </m:den>
                    </m:f>
                    <m:r>
                      <a:rPr lang="en-US" altLang="zh-CN" b="1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 </m:t>
                    </m:r>
                    <m:r>
                      <a:rPr lang="en-US" altLang="zh-CN" b="1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𝟓</m:t>
                    </m:r>
                    <m:r>
                      <a:rPr lang="en-US" altLang="zh-CN" b="1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𝑺𝑲</m:t>
                    </m:r>
                    <m:r>
                      <a:rPr lang="en-US" altLang="zh-CN" b="1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≤ </m:t>
                    </m:r>
                    <m:r>
                      <a:rPr lang="en-US" altLang="zh-CN" b="1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𝑴</m:t>
                    </m:r>
                    <m:r>
                      <a:rPr lang="en-US" altLang="zh-CN" b="1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内容占位符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494025" y="1685678"/>
                <a:ext cx="8070425" cy="4921498"/>
              </a:xfrm>
              <a:blipFill>
                <a:blip r:embed="rId3"/>
                <a:stretch>
                  <a:fillRect l="-6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Number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Partitions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37009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915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dirty="0">
                <a:solidFill>
                  <a:srgbClr val="C915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dirty="0">
              <a:solidFill>
                <a:srgbClr val="C915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10"/>
          <p:cNvSpPr>
            <a:spLocks/>
          </p:cNvSpPr>
          <p:nvPr userDrawn="1"/>
        </p:nvSpPr>
        <p:spPr bwMode="auto">
          <a:xfrm>
            <a:off x="1841535" y="1367357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5" name="文本框 4"/>
          <p:cNvSpPr txBox="1"/>
          <p:nvPr userDrawn="1"/>
        </p:nvSpPr>
        <p:spPr>
          <a:xfrm>
            <a:off x="2071646" y="1303550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>
            <a:stCxn id="4" idx="6"/>
          </p:cNvCxnSpPr>
          <p:nvPr/>
        </p:nvCxnSpPr>
        <p:spPr>
          <a:xfrm>
            <a:off x="2534033" y="1711215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915073" y="1274734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Freeform 10"/>
          <p:cNvSpPr>
            <a:spLocks/>
          </p:cNvSpPr>
          <p:nvPr userDrawn="1"/>
        </p:nvSpPr>
        <p:spPr bwMode="auto">
          <a:xfrm>
            <a:off x="1841535" y="2287330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2071646" y="2223523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>
            <a:stCxn id="13" idx="6"/>
          </p:cNvCxnSpPr>
          <p:nvPr/>
        </p:nvCxnSpPr>
        <p:spPr>
          <a:xfrm>
            <a:off x="2534033" y="2631188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915073" y="2194707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X-Stream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Processing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Freeform 10"/>
          <p:cNvSpPr>
            <a:spLocks/>
          </p:cNvSpPr>
          <p:nvPr userDrawn="1"/>
        </p:nvSpPr>
        <p:spPr bwMode="auto">
          <a:xfrm>
            <a:off x="1841535" y="3207303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19" name="文本框 18"/>
          <p:cNvSpPr txBox="1"/>
          <p:nvPr userDrawn="1"/>
        </p:nvSpPr>
        <p:spPr>
          <a:xfrm>
            <a:off x="2071646" y="3143496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>
            <a:stCxn id="18" idx="6"/>
          </p:cNvCxnSpPr>
          <p:nvPr/>
        </p:nvCxnSpPr>
        <p:spPr>
          <a:xfrm>
            <a:off x="2534033" y="3551161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2915073" y="3114680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Out-of-core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Streaming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Freeform 10"/>
          <p:cNvSpPr>
            <a:spLocks/>
          </p:cNvSpPr>
          <p:nvPr userDrawn="1"/>
        </p:nvSpPr>
        <p:spPr bwMode="auto">
          <a:xfrm>
            <a:off x="1841535" y="4127276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24" name="文本框 23"/>
          <p:cNvSpPr txBox="1"/>
          <p:nvPr userDrawn="1"/>
        </p:nvSpPr>
        <p:spPr>
          <a:xfrm>
            <a:off x="2071646" y="4063469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>
            <a:stCxn id="23" idx="6"/>
          </p:cNvCxnSpPr>
          <p:nvPr/>
        </p:nvCxnSpPr>
        <p:spPr>
          <a:xfrm>
            <a:off x="2534033" y="4471134"/>
            <a:ext cx="4500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2915073" y="4034653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In-memory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Streaming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Freeform 10"/>
          <p:cNvSpPr>
            <a:spLocks/>
          </p:cNvSpPr>
          <p:nvPr userDrawn="1"/>
        </p:nvSpPr>
        <p:spPr bwMode="auto">
          <a:xfrm>
            <a:off x="1841535" y="5047251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34" name="文本框 33"/>
          <p:cNvSpPr txBox="1"/>
          <p:nvPr userDrawn="1"/>
        </p:nvSpPr>
        <p:spPr>
          <a:xfrm>
            <a:off x="2071646" y="4983444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>
            <a:stCxn id="33" idx="6"/>
          </p:cNvCxnSpPr>
          <p:nvPr/>
        </p:nvCxnSpPr>
        <p:spPr>
          <a:xfrm>
            <a:off x="2534033" y="5391109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2915073" y="4954628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1408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Different Designing Concern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5" name="内容占位符 3">
            <a:extLst>
              <a:ext uri="{FF2B5EF4-FFF2-40B4-BE49-F238E27FC236}">
                <a16:creationId xmlns:a16="http://schemas.microsoft.com/office/drawing/2014/main" id="{F50696AC-C77B-0B49-8354-58A6A63BA0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4025" y="1685678"/>
            <a:ext cx="8070425" cy="4921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vertices, edges and updates fit in memory, where fast storage is CPU cache and slow storage is memory.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not control block allocation in CPU caches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consider additional data that must be brought in without displacing the vertices in CPU cache , when deciding number of partitions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 of Partitions =(vertex data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size+edge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size+update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size)/CPU cache size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concern is parallelism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Ensure parallel scatter-gather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Multistage shuffler </a:t>
            </a:r>
          </a:p>
          <a:p>
            <a:pPr>
              <a:lnSpc>
                <a:spcPct val="150000"/>
              </a:lnSpc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4323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Parallel Scatter-Gather 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5" name="内容占位符 3">
            <a:extLst>
              <a:ext uri="{FF2B5EF4-FFF2-40B4-BE49-F238E27FC236}">
                <a16:creationId xmlns:a16="http://schemas.microsoft.com/office/drawing/2014/main" id="{F50696AC-C77B-0B49-8354-58A6A63BA0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4025" y="1685678"/>
            <a:ext cx="8070425" cy="4921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Observation: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Streaming operation can be done independently for different partitions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 underlying cores receive equal shares of a shared cache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Calculating number of partitions based on shared caches</a:t>
            </a:r>
          </a:p>
          <a:p>
            <a:pPr lvl="1">
              <a:lnSpc>
                <a:spcPct val="150000"/>
              </a:lnSpc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4988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Parallel Scatter-Gather 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5" name="内容占位符 3">
            <a:extLst>
              <a:ext uri="{FF2B5EF4-FFF2-40B4-BE49-F238E27FC236}">
                <a16:creationId xmlns:a16="http://schemas.microsoft.com/office/drawing/2014/main" id="{F50696AC-C77B-0B49-8354-58A6A63BA0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4025" y="1685678"/>
            <a:ext cx="8070425" cy="4921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scatter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threads executing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streaming partitions, but still need to append their updates to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same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stream buffer(chunk array).</a:t>
            </a:r>
          </a:p>
          <a:p>
            <a:pPr>
              <a:lnSpc>
                <a:spcPct val="150000"/>
              </a:lnSpc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ensure consistency: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thread first writes to a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private buffer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(of size 8K)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atomically reserving space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end of shared output buffer and appending their  contents.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>
              <a:lnSpc>
                <a:spcPct val="150000"/>
              </a:lnSpc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4226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Parallel Scatter-Gather 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5" name="内容占位符 3">
            <a:extLst>
              <a:ext uri="{FF2B5EF4-FFF2-40B4-BE49-F238E27FC236}">
                <a16:creationId xmlns:a16="http://schemas.microsoft.com/office/drawing/2014/main" id="{F50696AC-C77B-0B49-8354-58A6A63BA0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4025" y="1685678"/>
            <a:ext cx="8070425" cy="4921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stealing strategy to overcome imbalanced number of edges of 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different partitions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>
              <a:lnSpc>
                <a:spcPct val="150000"/>
              </a:lnSpc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0675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Parallel Multistage Shuffler 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5" name="内容占位符 3">
            <a:extLst>
              <a:ext uri="{FF2B5EF4-FFF2-40B4-BE49-F238E27FC236}">
                <a16:creationId xmlns:a16="http://schemas.microsoft.com/office/drawing/2014/main" id="{F50696AC-C77B-0B49-8354-58A6A63BA0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4025" y="1685678"/>
            <a:ext cx="8070425" cy="4921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Motivation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 caches are much smaller than memory,  requiring a larger number of partitions.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1TB vertex data  ,1MB CPU cache, at least 1M partitions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 and numerous partitions lose advantages of sequential access from CPU core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X86 hardware prefetchers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Maximum spatial locality as each cache line is fully used before being evicted </a:t>
            </a:r>
          </a:p>
        </p:txBody>
      </p:sp>
    </p:spTree>
    <p:extLst>
      <p:ext uri="{BB962C8B-B14F-4D97-AF65-F5344CB8AC3E}">
        <p14:creationId xmlns:p14="http://schemas.microsoft.com/office/powerpoint/2010/main" val="33424152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Parallel Multistage Shuffler 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5" name="内容占位符 3">
            <a:extLst>
              <a:ext uri="{FF2B5EF4-FFF2-40B4-BE49-F238E27FC236}">
                <a16:creationId xmlns:a16="http://schemas.microsoft.com/office/drawing/2014/main" id="{F50696AC-C77B-0B49-8354-58A6A63BA0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4025" y="1685678"/>
            <a:ext cx="8070425" cy="4921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Solution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multi-stage shuffler for shuffle phase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using tree hierarchy with a branching factor F. we enforcing number of partitions and F  a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of two , so each tree level has 2 </a:t>
            </a:r>
            <a:r>
              <a:rPr lang="en-US" altLang="zh-CN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nodes,  and we can use the most significant b bits of partition ID to group updates into nodes. 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B0211A0-A1C2-4B92-90EA-F80A69CD7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6971" y="3781185"/>
            <a:ext cx="4893788" cy="2825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1967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Parallel Multistage Shuffler 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5" name="内容占位符 3">
            <a:extLst>
              <a:ext uri="{FF2B5EF4-FFF2-40B4-BE49-F238E27FC236}">
                <a16:creationId xmlns:a16="http://schemas.microsoft.com/office/drawing/2014/main" id="{F50696AC-C77B-0B49-8354-58A6A63BA0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4025" y="1685678"/>
            <a:ext cx="8070425" cy="4921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 F=2, K=4, and the output buffer contains 4 updates, each with different partition ID:[00, 01, 10, 11],  X stands for 0 or 1</a:t>
            </a:r>
          </a:p>
          <a:p>
            <a:pPr>
              <a:lnSpc>
                <a:spcPct val="150000"/>
              </a:lnSpc>
            </a:pPr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620DDC3A-F317-4394-993E-E6F5F7FBFEA2}"/>
              </a:ext>
            </a:extLst>
          </p:cNvPr>
          <p:cNvSpPr/>
          <p:nvPr/>
        </p:nvSpPr>
        <p:spPr>
          <a:xfrm>
            <a:off x="3958045" y="3011745"/>
            <a:ext cx="444137" cy="45396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6D7620E-3DBC-46BA-932D-A92D55DE507B}"/>
              </a:ext>
            </a:extLst>
          </p:cNvPr>
          <p:cNvSpPr/>
          <p:nvPr/>
        </p:nvSpPr>
        <p:spPr>
          <a:xfrm>
            <a:off x="2987040" y="3919446"/>
            <a:ext cx="444137" cy="45396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6754D661-966C-4784-9CCD-68E76BD9BF03}"/>
              </a:ext>
            </a:extLst>
          </p:cNvPr>
          <p:cNvSpPr/>
          <p:nvPr/>
        </p:nvSpPr>
        <p:spPr>
          <a:xfrm>
            <a:off x="4842139" y="3919446"/>
            <a:ext cx="444137" cy="45396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18928830-FD97-4E8F-9A10-F9984FA4F2AF}"/>
              </a:ext>
            </a:extLst>
          </p:cNvPr>
          <p:cNvSpPr/>
          <p:nvPr/>
        </p:nvSpPr>
        <p:spPr>
          <a:xfrm>
            <a:off x="2542903" y="5183434"/>
            <a:ext cx="444137" cy="45396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73CB1D31-0CE9-4561-8D8A-1E3B75B13AB1}"/>
              </a:ext>
            </a:extLst>
          </p:cNvPr>
          <p:cNvSpPr/>
          <p:nvPr/>
        </p:nvSpPr>
        <p:spPr>
          <a:xfrm>
            <a:off x="3513908" y="5183434"/>
            <a:ext cx="444137" cy="45396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DA27BD46-6340-40D3-A5A2-086E3672E03F}"/>
              </a:ext>
            </a:extLst>
          </p:cNvPr>
          <p:cNvSpPr/>
          <p:nvPr/>
        </p:nvSpPr>
        <p:spPr>
          <a:xfrm>
            <a:off x="4307168" y="5172322"/>
            <a:ext cx="444137" cy="45396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9520A240-EB12-4ECB-B1C6-188A6495F114}"/>
              </a:ext>
            </a:extLst>
          </p:cNvPr>
          <p:cNvSpPr/>
          <p:nvPr/>
        </p:nvSpPr>
        <p:spPr>
          <a:xfrm>
            <a:off x="5286276" y="5172322"/>
            <a:ext cx="444137" cy="45396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D568D2E-2861-4624-AB00-2FDE6FA4FB72}"/>
              </a:ext>
            </a:extLst>
          </p:cNvPr>
          <p:cNvSpPr txBox="1"/>
          <p:nvPr/>
        </p:nvSpPr>
        <p:spPr>
          <a:xfrm>
            <a:off x="6843725" y="2937006"/>
            <a:ext cx="927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Level 0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DD4558E-28D2-4766-8A24-6BF9BCF03787}"/>
              </a:ext>
            </a:extLst>
          </p:cNvPr>
          <p:cNvSpPr txBox="1"/>
          <p:nvPr/>
        </p:nvSpPr>
        <p:spPr>
          <a:xfrm>
            <a:off x="6843725" y="3919446"/>
            <a:ext cx="927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Level 1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28B37F8-65F4-4722-B072-793AD567D8F5}"/>
              </a:ext>
            </a:extLst>
          </p:cNvPr>
          <p:cNvSpPr txBox="1"/>
          <p:nvPr/>
        </p:nvSpPr>
        <p:spPr>
          <a:xfrm>
            <a:off x="6843725" y="5225749"/>
            <a:ext cx="927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Level 2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4DBECF4-634F-4FB7-9E02-1B028BDEE287}"/>
              </a:ext>
            </a:extLst>
          </p:cNvPr>
          <p:cNvSpPr txBox="1"/>
          <p:nvPr/>
        </p:nvSpPr>
        <p:spPr>
          <a:xfrm>
            <a:off x="3471145" y="3465707"/>
            <a:ext cx="16720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[00, 01, 10, 11] 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59D2440-F634-40DB-A427-96BBC8097827}"/>
              </a:ext>
            </a:extLst>
          </p:cNvPr>
          <p:cNvSpPr txBox="1"/>
          <p:nvPr/>
        </p:nvSpPr>
        <p:spPr>
          <a:xfrm>
            <a:off x="2764971" y="4514562"/>
            <a:ext cx="16720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[00, 01] 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1851FF3-EEDB-4BBF-B0BB-4511BD4A9491}"/>
              </a:ext>
            </a:extLst>
          </p:cNvPr>
          <p:cNvSpPr txBox="1"/>
          <p:nvPr/>
        </p:nvSpPr>
        <p:spPr>
          <a:xfrm>
            <a:off x="4734061" y="4510624"/>
            <a:ext cx="16720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[10, 11] </a:t>
            </a:r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C63C5F6-42C0-4BC6-989F-1D72C679C8AD}"/>
              </a:ext>
            </a:extLst>
          </p:cNvPr>
          <p:cNvSpPr txBox="1"/>
          <p:nvPr/>
        </p:nvSpPr>
        <p:spPr>
          <a:xfrm>
            <a:off x="2387361" y="5748083"/>
            <a:ext cx="16720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[00] </a:t>
            </a:r>
            <a:endParaRPr lang="zh-CN" alt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3680911-2B32-416F-8ED7-AF816C5D591A}"/>
              </a:ext>
            </a:extLst>
          </p:cNvPr>
          <p:cNvSpPr txBox="1"/>
          <p:nvPr/>
        </p:nvSpPr>
        <p:spPr>
          <a:xfrm>
            <a:off x="3431176" y="5748300"/>
            <a:ext cx="16720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[01] 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5DF43CE-3755-4067-B074-E39642211CB5}"/>
              </a:ext>
            </a:extLst>
          </p:cNvPr>
          <p:cNvSpPr txBox="1"/>
          <p:nvPr/>
        </p:nvSpPr>
        <p:spPr>
          <a:xfrm>
            <a:off x="4264405" y="5763697"/>
            <a:ext cx="16720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[10] </a:t>
            </a:r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FEA9708-CF19-4B76-AD37-0B2599D1A9BE}"/>
              </a:ext>
            </a:extLst>
          </p:cNvPr>
          <p:cNvSpPr txBox="1"/>
          <p:nvPr/>
        </p:nvSpPr>
        <p:spPr>
          <a:xfrm>
            <a:off x="5308220" y="5748083"/>
            <a:ext cx="16720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[11] 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F485FBD-CB06-4DC3-BE98-BE5B0593BB49}"/>
              </a:ext>
            </a:extLst>
          </p:cNvPr>
          <p:cNvSpPr txBox="1"/>
          <p:nvPr/>
        </p:nvSpPr>
        <p:spPr>
          <a:xfrm>
            <a:off x="3915282" y="3071304"/>
            <a:ext cx="16720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17812DB-060E-4017-AA4D-E3DFAC8DC9CF}"/>
              </a:ext>
            </a:extLst>
          </p:cNvPr>
          <p:cNvSpPr txBox="1"/>
          <p:nvPr/>
        </p:nvSpPr>
        <p:spPr>
          <a:xfrm>
            <a:off x="2973978" y="3996257"/>
            <a:ext cx="799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0X</a:t>
            </a:r>
            <a:endParaRPr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EB98127-2E6F-40C1-8C44-60538BF56DE5}"/>
              </a:ext>
            </a:extLst>
          </p:cNvPr>
          <p:cNvSpPr txBox="1"/>
          <p:nvPr/>
        </p:nvSpPr>
        <p:spPr>
          <a:xfrm>
            <a:off x="4859383" y="3965593"/>
            <a:ext cx="6056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</a:t>
            </a:r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68175C5-5DF6-41DA-8A6E-5E8883E6BC81}"/>
              </a:ext>
            </a:extLst>
          </p:cNvPr>
          <p:cNvSpPr txBox="1"/>
          <p:nvPr/>
        </p:nvSpPr>
        <p:spPr>
          <a:xfrm>
            <a:off x="2562485" y="5241535"/>
            <a:ext cx="16720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endParaRPr lang="zh-CN" altLang="en-US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13CE21D-EE73-414B-9366-F1E18D5E815B}"/>
              </a:ext>
            </a:extLst>
          </p:cNvPr>
          <p:cNvSpPr txBox="1"/>
          <p:nvPr/>
        </p:nvSpPr>
        <p:spPr>
          <a:xfrm>
            <a:off x="3543877" y="5238276"/>
            <a:ext cx="16720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endParaRPr lang="zh-CN" altLang="en-US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E69501B-324C-4E66-B162-D053015D6664}"/>
              </a:ext>
            </a:extLst>
          </p:cNvPr>
          <p:cNvSpPr txBox="1"/>
          <p:nvPr/>
        </p:nvSpPr>
        <p:spPr>
          <a:xfrm>
            <a:off x="4310544" y="5251122"/>
            <a:ext cx="16720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zh-CN" altLang="en-US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7429AC4-6428-4A49-9813-D3D57CC56840}"/>
              </a:ext>
            </a:extLst>
          </p:cNvPr>
          <p:cNvSpPr txBox="1"/>
          <p:nvPr/>
        </p:nvSpPr>
        <p:spPr>
          <a:xfrm>
            <a:off x="5309087" y="5250388"/>
            <a:ext cx="16720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zh-CN" altLang="en-US" dirty="0"/>
          </a:p>
        </p:txBody>
      </p: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73498218-BE2E-45CC-8B7B-7CD4DE267034}"/>
              </a:ext>
            </a:extLst>
          </p:cNvPr>
          <p:cNvCxnSpPr>
            <a:stCxn id="2" idx="3"/>
            <a:endCxn id="6" idx="0"/>
          </p:cNvCxnSpPr>
          <p:nvPr/>
        </p:nvCxnSpPr>
        <p:spPr>
          <a:xfrm flipH="1">
            <a:off x="3223383" y="3399226"/>
            <a:ext cx="799704" cy="5202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49094C99-2366-46FA-992B-4200F7060791}"/>
              </a:ext>
            </a:extLst>
          </p:cNvPr>
          <p:cNvCxnSpPr>
            <a:stCxn id="2" idx="5"/>
          </p:cNvCxnSpPr>
          <p:nvPr/>
        </p:nvCxnSpPr>
        <p:spPr>
          <a:xfrm>
            <a:off x="4337140" y="3399226"/>
            <a:ext cx="727067" cy="48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4B2ECB31-E624-47A5-A8DA-7C2A36DA4359}"/>
              </a:ext>
            </a:extLst>
          </p:cNvPr>
          <p:cNvCxnSpPr>
            <a:endCxn id="8" idx="0"/>
          </p:cNvCxnSpPr>
          <p:nvPr/>
        </p:nvCxnSpPr>
        <p:spPr>
          <a:xfrm flipH="1">
            <a:off x="2764971" y="4373408"/>
            <a:ext cx="458412" cy="7989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4F4D660C-8BA5-4E73-92B3-1DB2570B20A1}"/>
              </a:ext>
            </a:extLst>
          </p:cNvPr>
          <p:cNvCxnSpPr/>
          <p:nvPr/>
        </p:nvCxnSpPr>
        <p:spPr>
          <a:xfrm>
            <a:off x="3223383" y="4423690"/>
            <a:ext cx="504839" cy="7332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249D5029-E05D-47FE-871D-AFF267A6210A}"/>
              </a:ext>
            </a:extLst>
          </p:cNvPr>
          <p:cNvCxnSpPr>
            <a:stCxn id="7" idx="4"/>
          </p:cNvCxnSpPr>
          <p:nvPr/>
        </p:nvCxnSpPr>
        <p:spPr>
          <a:xfrm flipH="1">
            <a:off x="4572000" y="4373408"/>
            <a:ext cx="492208" cy="7834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箭头连接符 41">
            <a:extLst>
              <a:ext uri="{FF2B5EF4-FFF2-40B4-BE49-F238E27FC236}">
                <a16:creationId xmlns:a16="http://schemas.microsoft.com/office/drawing/2014/main" id="{E88355BA-BC1F-4938-9779-DC5FAA54C3FB}"/>
              </a:ext>
            </a:extLst>
          </p:cNvPr>
          <p:cNvCxnSpPr>
            <a:stCxn id="26" idx="2"/>
          </p:cNvCxnSpPr>
          <p:nvPr/>
        </p:nvCxnSpPr>
        <p:spPr>
          <a:xfrm>
            <a:off x="5162229" y="4334925"/>
            <a:ext cx="332100" cy="8187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09729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915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dirty="0">
                <a:solidFill>
                  <a:srgbClr val="C915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dirty="0">
              <a:solidFill>
                <a:srgbClr val="C915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10"/>
          <p:cNvSpPr>
            <a:spLocks/>
          </p:cNvSpPr>
          <p:nvPr userDrawn="1"/>
        </p:nvSpPr>
        <p:spPr bwMode="auto">
          <a:xfrm>
            <a:off x="1841535" y="1367357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5" name="文本框 4"/>
          <p:cNvSpPr txBox="1"/>
          <p:nvPr userDrawn="1"/>
        </p:nvSpPr>
        <p:spPr>
          <a:xfrm>
            <a:off x="2071646" y="1303550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>
            <a:stCxn id="4" idx="6"/>
          </p:cNvCxnSpPr>
          <p:nvPr/>
        </p:nvCxnSpPr>
        <p:spPr>
          <a:xfrm>
            <a:off x="2534033" y="1711215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915073" y="1274734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Freeform 10"/>
          <p:cNvSpPr>
            <a:spLocks/>
          </p:cNvSpPr>
          <p:nvPr userDrawn="1"/>
        </p:nvSpPr>
        <p:spPr bwMode="auto">
          <a:xfrm>
            <a:off x="1841535" y="2287330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2071646" y="2223523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>
            <a:stCxn id="13" idx="6"/>
          </p:cNvCxnSpPr>
          <p:nvPr/>
        </p:nvCxnSpPr>
        <p:spPr>
          <a:xfrm>
            <a:off x="2534033" y="2631188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915073" y="2194707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X-Stream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Processing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Freeform 10"/>
          <p:cNvSpPr>
            <a:spLocks/>
          </p:cNvSpPr>
          <p:nvPr userDrawn="1"/>
        </p:nvSpPr>
        <p:spPr bwMode="auto">
          <a:xfrm>
            <a:off x="1841535" y="3207303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19" name="文本框 18"/>
          <p:cNvSpPr txBox="1"/>
          <p:nvPr userDrawn="1"/>
        </p:nvSpPr>
        <p:spPr>
          <a:xfrm>
            <a:off x="2071646" y="3143496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>
            <a:stCxn id="18" idx="6"/>
          </p:cNvCxnSpPr>
          <p:nvPr/>
        </p:nvCxnSpPr>
        <p:spPr>
          <a:xfrm>
            <a:off x="2534033" y="3551161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2915073" y="3114680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Out-of-core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Streaming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Freeform 10"/>
          <p:cNvSpPr>
            <a:spLocks/>
          </p:cNvSpPr>
          <p:nvPr userDrawn="1"/>
        </p:nvSpPr>
        <p:spPr bwMode="auto">
          <a:xfrm>
            <a:off x="1841535" y="4127276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24" name="文本框 23"/>
          <p:cNvSpPr txBox="1"/>
          <p:nvPr userDrawn="1"/>
        </p:nvSpPr>
        <p:spPr>
          <a:xfrm>
            <a:off x="2071646" y="4063469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>
            <a:stCxn id="23" idx="6"/>
          </p:cNvCxnSpPr>
          <p:nvPr/>
        </p:nvCxnSpPr>
        <p:spPr>
          <a:xfrm>
            <a:off x="2534033" y="4471134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2915073" y="4034653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In-memory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Streaming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Freeform 10"/>
          <p:cNvSpPr>
            <a:spLocks/>
          </p:cNvSpPr>
          <p:nvPr userDrawn="1"/>
        </p:nvSpPr>
        <p:spPr bwMode="auto">
          <a:xfrm>
            <a:off x="1841535" y="5047251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34" name="文本框 33"/>
          <p:cNvSpPr txBox="1"/>
          <p:nvPr userDrawn="1"/>
        </p:nvSpPr>
        <p:spPr>
          <a:xfrm>
            <a:off x="2071646" y="4983444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>
            <a:stCxn id="33" idx="6"/>
          </p:cNvCxnSpPr>
          <p:nvPr/>
        </p:nvCxnSpPr>
        <p:spPr>
          <a:xfrm>
            <a:off x="2534033" y="5391109"/>
            <a:ext cx="4500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2915073" y="4954628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864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F65813E1-16EB-4AFD-B35E-BEBDEF7569E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zh-CN" dirty="0"/>
              <a:t>Environment: AMD Opteron (6272, 2.1Ghz), dual-socket, 32-core system</a:t>
            </a:r>
          </a:p>
          <a:p>
            <a:r>
              <a:rPr lang="en-US" altLang="zh-CN" dirty="0"/>
              <a:t>Streaming bandwidth available from main memory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9903B2BF-56E3-46CE-B689-74FDAE614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83B55E6-E52D-472E-A04D-7AFA78624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195" y="3084578"/>
            <a:ext cx="4515257" cy="319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2492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5D1A4171-CC0F-40C6-9BD7-278D43DAD7D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zh-CN" dirty="0"/>
              <a:t>Evaluate X-Stream using 9 algorithms</a:t>
            </a:r>
          </a:p>
          <a:p>
            <a:r>
              <a:rPr lang="en-US" altLang="zh-CN" dirty="0"/>
              <a:t>Use both synthetic and real-world graph datasets to evaluate X-Stream</a:t>
            </a:r>
          </a:p>
          <a:p>
            <a:r>
              <a:rPr lang="en-US" altLang="zh-CN" dirty="0"/>
              <a:t>All the graphs are provided to X-Stream as unordered lists of edges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7E285EBF-F09A-4979-8DA0-91082E8A2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Algorithms and Graphs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EA507A7-8332-464D-8352-3082A253D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3962" y="3290777"/>
            <a:ext cx="5436076" cy="310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834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476744A-0223-4ACE-8635-7D5D1A386E0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4026" y="1685678"/>
            <a:ext cx="8649974" cy="4921498"/>
          </a:xfrm>
        </p:spPr>
        <p:txBody>
          <a:bodyPr/>
          <a:lstStyle/>
          <a:p>
            <a:r>
              <a:rPr lang="en-US" altLang="zh-CN" dirty="0"/>
              <a:t>X-Stream’s API can be used to express a large number of graph algorithms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AEA05A5-3C01-4388-9DD8-6233BF2F9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Applicability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0A5C90D-4666-4147-8D5B-97EFEDEB8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45021"/>
            <a:ext cx="9025620" cy="3286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2586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3F61BDF-FE42-4F5B-83B0-343A59E2131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zh-CN" dirty="0"/>
              <a:t>The problem lies in the structure of these graphs</a:t>
            </a:r>
          </a:p>
          <a:p>
            <a:r>
              <a:rPr lang="en-US" altLang="zh-CN" dirty="0"/>
              <a:t>Measure the neighborhood function of graphs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49772EE-489A-4A85-BD5A-5D8342CFF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Applicability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EC49AE5-6B75-4B14-A241-C2F5F9811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7396" y="2676839"/>
            <a:ext cx="4449208" cy="366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1635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C3799FCC-C31B-45C6-9F74-006FF58B98B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zh-CN" dirty="0"/>
              <a:t>The improvement in performance for a given graph size</a:t>
            </a:r>
          </a:p>
          <a:p>
            <a:r>
              <a:rPr lang="en-US" altLang="zh-CN" dirty="0"/>
              <a:t>More storage is added, larger graphs can be handled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BEB2791-7651-4900-945A-99B660D9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Scalability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B0B1C8D-3960-48E6-94EB-21BA1C0E4E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3880" y="2968416"/>
            <a:ext cx="4656239" cy="320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1813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94A87C4E-360C-47AD-9A90-B740771C8E5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zh-CN" dirty="0"/>
              <a:t>Performance scales with an increasing number of I/O devices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7103241-D3E3-43A6-9E0F-99F7DFB2F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Scalability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92EEAB8-4469-443F-9E23-F4EA8C3A0D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5760" y="2318790"/>
            <a:ext cx="5152479" cy="394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9794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593F6067-4A2D-4488-B7B2-243696E6A73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zh-CN" dirty="0"/>
              <a:t>X-Stream scales almost seamlessly across available devices as graph size doubles</a:t>
            </a:r>
          </a:p>
          <a:p>
            <a:r>
              <a:rPr lang="en-US" altLang="zh-CN" dirty="0"/>
              <a:t>X-Stream starts from an unordered edge list means that it can easily handle growing graphs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41C6F9B8-01A1-4A98-B16C-2C1BE427E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Scalability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4BC831D-2167-4588-A681-C658318AB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5526" y="3529361"/>
            <a:ext cx="4165480" cy="299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6093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B380495E-979B-4822-9B71-D6F71E2C646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zh-CN" dirty="0" err="1"/>
              <a:t>Recomputation</a:t>
            </a:r>
            <a:r>
              <a:rPr lang="en-US" altLang="zh-CN" dirty="0"/>
              <a:t> time as the graph grows in size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ABFA0B05-F19C-498B-9A44-966B7ED47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Scalability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D0B8D44-ADA7-4F24-8329-58F120719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8271" y="2534238"/>
            <a:ext cx="5402392" cy="3754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4241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D16E937C-2908-44E1-8446-CD30B92102E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zh-CN" dirty="0"/>
              <a:t>In-memory / Out-Of-Core</a:t>
            </a:r>
          </a:p>
          <a:p>
            <a:r>
              <a:rPr lang="en-US" altLang="zh-CN" dirty="0"/>
              <a:t>Stream edges and updates rather than doing random access through an index into their sorted version</a:t>
            </a:r>
          </a:p>
          <a:p>
            <a:r>
              <a:rPr lang="en-US" altLang="zh-CN" dirty="0"/>
              <a:t>The costs of actually producing sorted formats for input graphs</a:t>
            </a:r>
            <a:endParaRPr lang="zh-CN" altLang="en-US" dirty="0"/>
          </a:p>
        </p:txBody>
      </p:sp>
      <p:sp>
        <p:nvSpPr>
          <p:cNvPr id="4" name="标题 2">
            <a:extLst>
              <a:ext uri="{FF2B5EF4-FFF2-40B4-BE49-F238E27FC236}">
                <a16:creationId xmlns:a16="http://schemas.microsoft.com/office/drawing/2014/main" id="{9C4C448F-1CA1-4F58-B215-31922981A4B2}"/>
              </a:ext>
            </a:extLst>
          </p:cNvPr>
          <p:cNvSpPr txBox="1">
            <a:spLocks/>
          </p:cNvSpPr>
          <p:nvPr/>
        </p:nvSpPr>
        <p:spPr>
          <a:xfrm>
            <a:off x="494024" y="974279"/>
            <a:ext cx="8372163" cy="57418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/>
              <a:t>Comparison with Other Systems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3C2AA55-78CC-4E34-9EBD-B771BC202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5509" y="3536301"/>
            <a:ext cx="4657789" cy="313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3600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2EDC0D9-99D4-4D18-8895-829DB9EC910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zh-CN" dirty="0"/>
              <a:t>Breadth-first search</a:t>
            </a:r>
          </a:p>
          <a:p>
            <a:r>
              <a:rPr lang="en-US" altLang="zh-CN" dirty="0"/>
              <a:t>Highly effective algorithm-specific optimizations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AF3F694C-505C-4C23-B797-82301DC9F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Comparison with Other Systems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6852113-5B39-4912-B68B-773FDDE22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528" y="2922692"/>
            <a:ext cx="5130248" cy="355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4733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115CB59F-91B2-49DB-8008-E362BA44166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zh-CN" dirty="0"/>
              <a:t>Memory access patterns on instruction throughput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F121068D-7F00-4D8D-B69C-8F28AC409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Comparison with Other Systems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3C8D65-20A2-42A2-BDA8-BA572F3C09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083" y="3120656"/>
            <a:ext cx="7987834" cy="221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1714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65D21DA-6F5B-4FDA-82AA-D348524A62D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zh-CN" dirty="0"/>
              <a:t>Out-Of-Core</a:t>
            </a:r>
          </a:p>
          <a:p>
            <a:r>
              <a:rPr lang="en-US" altLang="zh-CN" dirty="0"/>
              <a:t>Compare the performance of X-Stream to </a:t>
            </a:r>
            <a:r>
              <a:rPr lang="en-US" altLang="zh-CN" dirty="0" err="1"/>
              <a:t>Graphchi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61FCCF6-E2BF-4833-8383-B1E9AD756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Comparison with Other Systems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E0FDBC3-7191-475E-A106-5C48860CA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90" y="2757433"/>
            <a:ext cx="7406019" cy="359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7357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90A0528A-B525-4548-813B-2F6C4D13173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zh-CN" dirty="0"/>
              <a:t>More fragmented reads and writes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24AF008-7C1D-4D03-B580-5A5FFF188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Comparison with Other Systems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CC7026F-A1B7-4ECE-95C6-188256AFD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88" y="2634634"/>
            <a:ext cx="6456986" cy="351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4103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9AF304A4-FE19-41D5-8214-52F7D1FB701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zh-CN" dirty="0"/>
              <a:t>The number of partitions</a:t>
            </a:r>
          </a:p>
          <a:p>
            <a:r>
              <a:rPr lang="en-US" altLang="zh-CN" dirty="0"/>
              <a:t>The number of shuffler stages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B7999AD-7970-4AE3-B777-11DD46921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Design Decisions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E5BCB77-1D29-4CAD-AD7C-25F0CAAE7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811" y="3429000"/>
            <a:ext cx="3780061" cy="273879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A992F14-4EEF-42D2-96B9-CF976EA1D8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8890" y="3129690"/>
            <a:ext cx="4313603" cy="3477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5818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9C25D9F4-A048-1F4E-B1F1-7A1CBEE29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821788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5940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423348" y="1816797"/>
            <a:ext cx="24192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</a:rPr>
              <a:t>谢 谢！</a:t>
            </a:r>
          </a:p>
        </p:txBody>
      </p:sp>
    </p:spTree>
    <p:extLst>
      <p:ext uri="{BB962C8B-B14F-4D97-AF65-F5344CB8AC3E}">
        <p14:creationId xmlns:p14="http://schemas.microsoft.com/office/powerpoint/2010/main" val="564054478"/>
      </p:ext>
    </p:extLst>
  </p:cSld>
  <p:clrMapOvr>
    <a:masterClrMapping/>
  </p:clrMapOvr>
</p:sld>
</file>

<file path=ppt/theme/theme1.xml><?xml version="1.0" encoding="utf-8"?>
<a:theme xmlns:a="http://schemas.openxmlformats.org/drawingml/2006/main" name="2016-VI主题">
  <a:themeElements>
    <a:clrScheme name="VI统一色">
      <a:dk1>
        <a:srgbClr val="000000"/>
      </a:dk1>
      <a:lt1>
        <a:srgbClr val="FFFFFF"/>
      </a:lt1>
      <a:dk2>
        <a:srgbClr val="BD9F68"/>
      </a:dk2>
      <a:lt2>
        <a:srgbClr val="B5B5B6"/>
      </a:lt2>
      <a:accent1>
        <a:srgbClr val="C8161E"/>
      </a:accent1>
      <a:accent2>
        <a:srgbClr val="F08300"/>
      </a:accent2>
      <a:accent3>
        <a:srgbClr val="FDD000"/>
      </a:accent3>
      <a:accent4>
        <a:srgbClr val="338D27"/>
      </a:accent4>
      <a:accent5>
        <a:srgbClr val="0086D1"/>
      </a:accent5>
      <a:accent6>
        <a:srgbClr val="004098"/>
      </a:accent6>
      <a:hlink>
        <a:srgbClr val="B5B5B6"/>
      </a:hlink>
      <a:folHlink>
        <a:srgbClr val="BD9F68"/>
      </a:folHlink>
    </a:clrScheme>
    <a:fontScheme name="自定义 7">
      <a:majorFont>
        <a:latin typeface="等线"/>
        <a:ea typeface="等线"/>
        <a:cs typeface=""/>
      </a:majorFont>
      <a:minorFont>
        <a:latin typeface="等线 Light"/>
        <a:ea typeface="等线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016-VI主题" id="{5AE3302E-EAD3-4AF6-9B05-44D5CA6E31FB}" vid="{55D1CDEE-FEEF-4D3E-ACCF-BFCE645E4B05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2016-VI主题</Template>
  <TotalTime>3338</TotalTime>
  <Words>5217</Words>
  <Application>Microsoft Office PowerPoint</Application>
  <PresentationFormat>全屏显示(4:3)</PresentationFormat>
  <Paragraphs>551</Paragraphs>
  <Slides>47</Slides>
  <Notes>36</Notes>
  <HiddenSlides>6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47</vt:i4>
      </vt:variant>
    </vt:vector>
  </HeadingPairs>
  <TitlesOfParts>
    <vt:vector size="55" baseType="lpstr">
      <vt:lpstr>等线</vt:lpstr>
      <vt:lpstr>等线 Light</vt:lpstr>
      <vt:lpstr>微软雅黑</vt:lpstr>
      <vt:lpstr>Arial</vt:lpstr>
      <vt:lpstr>Calibri</vt:lpstr>
      <vt:lpstr>Cambria Math</vt:lpstr>
      <vt:lpstr>Times New Roman</vt:lpstr>
      <vt:lpstr>2016-VI主题</vt:lpstr>
      <vt:lpstr>X-Stream: Edge-centric Graph Processing using Streaming Partitions </vt:lpstr>
      <vt:lpstr>目录 Contents</vt:lpstr>
      <vt:lpstr>目录 Contents</vt:lpstr>
      <vt:lpstr>Motivation</vt:lpstr>
      <vt:lpstr>Motivation</vt:lpstr>
      <vt:lpstr>Vertex-Centric Scatter Gather</vt:lpstr>
      <vt:lpstr>Vertex-Centric Scatter Gather</vt:lpstr>
      <vt:lpstr>Transformation</vt:lpstr>
      <vt:lpstr>Edge-Centric Scatter Gather</vt:lpstr>
      <vt:lpstr>PowerPoint 演示文稿</vt:lpstr>
      <vt:lpstr>Contributions</vt:lpstr>
      <vt:lpstr>Compare with Graphchi</vt:lpstr>
      <vt:lpstr>目录 Contents</vt:lpstr>
      <vt:lpstr>Stream</vt:lpstr>
      <vt:lpstr>Streaming Partitions</vt:lpstr>
      <vt:lpstr>Scatter-Gather with Partitions</vt:lpstr>
      <vt:lpstr>Size and Number of Partitions</vt:lpstr>
      <vt:lpstr>目录 Contents</vt:lpstr>
      <vt:lpstr>Data Structures</vt:lpstr>
      <vt:lpstr>Operation</vt:lpstr>
      <vt:lpstr>Operation</vt:lpstr>
      <vt:lpstr>Number of Partitions</vt:lpstr>
      <vt:lpstr>目录 Contents</vt:lpstr>
      <vt:lpstr>Different Designing Concern </vt:lpstr>
      <vt:lpstr>Parallel Scatter-Gather  </vt:lpstr>
      <vt:lpstr>Parallel Scatter-Gather  </vt:lpstr>
      <vt:lpstr>Parallel Scatter-Gather  </vt:lpstr>
      <vt:lpstr>Parallel Multistage Shuffler  </vt:lpstr>
      <vt:lpstr>Parallel Multistage Shuffler  </vt:lpstr>
      <vt:lpstr>Parallel Multistage Shuffler  </vt:lpstr>
      <vt:lpstr>目录 Contents</vt:lpstr>
      <vt:lpstr>Evaluation</vt:lpstr>
      <vt:lpstr>Algorithms and Graphs</vt:lpstr>
      <vt:lpstr>Applicability</vt:lpstr>
      <vt:lpstr>Applicability</vt:lpstr>
      <vt:lpstr>Scalability</vt:lpstr>
      <vt:lpstr>Scalability</vt:lpstr>
      <vt:lpstr>Scalability</vt:lpstr>
      <vt:lpstr>Scalability</vt:lpstr>
      <vt:lpstr>PowerPoint 演示文稿</vt:lpstr>
      <vt:lpstr>Comparison with Other Systems</vt:lpstr>
      <vt:lpstr>Comparison with Other Systems</vt:lpstr>
      <vt:lpstr>Comparison with Other Systems</vt:lpstr>
      <vt:lpstr>Comparison with Other Systems</vt:lpstr>
      <vt:lpstr>Design Decisions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dell</cp:lastModifiedBy>
  <cp:revision>182</cp:revision>
  <dcterms:created xsi:type="dcterms:W3CDTF">2016-01-21T16:32:22Z</dcterms:created>
  <dcterms:modified xsi:type="dcterms:W3CDTF">2021-05-17T04:32:39Z</dcterms:modified>
</cp:coreProperties>
</file>