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mov" ContentType="video/quicktime"/>
  <Default Extension="mp4" ContentType="vide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31"/>
  </p:notesMasterIdLst>
  <p:handoutMasterIdLst>
    <p:handoutMasterId r:id="rId32"/>
  </p:handoutMasterIdLst>
  <p:sldIdLst>
    <p:sldId id="256" r:id="rId2"/>
    <p:sldId id="306" r:id="rId3"/>
    <p:sldId id="290" r:id="rId4"/>
    <p:sldId id="283" r:id="rId5"/>
    <p:sldId id="291" r:id="rId6"/>
    <p:sldId id="293" r:id="rId7"/>
    <p:sldId id="294" r:id="rId8"/>
    <p:sldId id="286" r:id="rId9"/>
    <p:sldId id="284" r:id="rId10"/>
    <p:sldId id="287" r:id="rId11"/>
    <p:sldId id="289" r:id="rId12"/>
    <p:sldId id="295" r:id="rId13"/>
    <p:sldId id="285" r:id="rId14"/>
    <p:sldId id="303" r:id="rId15"/>
    <p:sldId id="304" r:id="rId16"/>
    <p:sldId id="305" r:id="rId17"/>
    <p:sldId id="296" r:id="rId18"/>
    <p:sldId id="297" r:id="rId19"/>
    <p:sldId id="288" r:id="rId20"/>
    <p:sldId id="298" r:id="rId21"/>
    <p:sldId id="299" r:id="rId22"/>
    <p:sldId id="300" r:id="rId23"/>
    <p:sldId id="301" r:id="rId24"/>
    <p:sldId id="302" r:id="rId25"/>
    <p:sldId id="331" r:id="rId26"/>
    <p:sldId id="330" r:id="rId27"/>
    <p:sldId id="332" r:id="rId28"/>
    <p:sldId id="333" r:id="rId29"/>
    <p:sldId id="282" r:id="rId30"/>
  </p:sldIdLst>
  <p:sldSz cx="9144000" cy="6858000" type="screen4x3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FB1D8"/>
    <a:srgbClr val="3F6EA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9164" autoAdjust="0"/>
    <p:restoredTop sz="85070" autoAdjust="0"/>
  </p:normalViewPr>
  <p:slideViewPr>
    <p:cSldViewPr snapToGrid="0">
      <p:cViewPr varScale="1">
        <p:scale>
          <a:sx n="104" d="100"/>
          <a:sy n="104" d="100"/>
        </p:scale>
        <p:origin x="1104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0" d="100"/>
          <a:sy n="60" d="100"/>
        </p:scale>
        <p:origin x="1496" y="5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2C1FBA-CF23-45CA-A289-03E32D160964}" type="datetimeFigureOut">
              <a:rPr lang="zh-CN" altLang="en-US" smtClean="0"/>
              <a:t>2021/5/17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F2B0C5-C56D-47E9-BCFE-D990A940F17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966BD8-0FC1-456F-BDC6-7D0CA8E36566}" type="datetimeFigureOut">
              <a:rPr lang="zh-CN" altLang="en-US" smtClean="0"/>
              <a:t>2021/5/17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3CFC841-E2E1-4802-8701-94EA307E94B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zh-CN" altLang="en-US" dirty="0"/>
              <a:t>图计算被广泛应用于实际产品当中的技术</a:t>
            </a:r>
            <a:r>
              <a:rPr kumimoji="1" lang="en-US" altLang="zh-CN" dirty="0"/>
              <a:t>.</a:t>
            </a:r>
          </a:p>
          <a:p>
            <a:r>
              <a:rPr kumimoji="1" lang="zh-CN" altLang="en-US" dirty="0"/>
              <a:t>比如</a:t>
            </a:r>
            <a:endParaRPr kumimoji="1" lang="en-US" altLang="zh-CN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zh-CN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每篇论文可以看作顶点，文献之间的引用关系可以看作边。</a:t>
            </a:r>
            <a:endParaRPr lang="en-US" altLang="zh-CN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altLang="zh-CN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web</a:t>
            </a:r>
            <a:r>
              <a:rPr lang="zh-CN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页面可以看作顶点，页面之间的超链接关系可以看作边。</a:t>
            </a:r>
            <a:endParaRPr lang="en-US" altLang="zh-CN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zh-CN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社交网络，用户可以看作顶点，用户之间建立的关系可以看作边，关系的类别可以看作权重。</a:t>
            </a:r>
            <a:endParaRPr lang="en-US" altLang="zh-CN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zh-CN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但在实际的场景下</a:t>
            </a:r>
            <a:r>
              <a:rPr lang="en-US" altLang="zh-CN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zh-CN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图的规模一般很大</a:t>
            </a:r>
            <a:r>
              <a:rPr lang="en-US" altLang="zh-CN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zh-CN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因此我们需要一个高效的计算框架</a:t>
            </a:r>
            <a:r>
              <a:rPr lang="en-US" altLang="zh-CN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kumimoji="1"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CFC841-E2E1-4802-8701-94EA307E94B0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zh-CN" altLang="en-US" dirty="0"/>
              <a:t>其他的一些图计算框架有</a:t>
            </a:r>
            <a:endParaRPr kumimoji="1" lang="en-US" altLang="zh-CN" dirty="0"/>
          </a:p>
          <a:p>
            <a:r>
              <a:rPr kumimoji="1" lang="en-US" altLang="zh-CN" dirty="0"/>
              <a:t>Shared</a:t>
            </a:r>
            <a:r>
              <a:rPr kumimoji="1" lang="zh-CN" altLang="en-US" dirty="0"/>
              <a:t> </a:t>
            </a:r>
            <a:r>
              <a:rPr kumimoji="1" lang="en-US" altLang="zh-CN" dirty="0"/>
              <a:t>Memory</a:t>
            </a:r>
            <a:r>
              <a:rPr kumimoji="1" lang="zh-CN" altLang="en-US" dirty="0"/>
              <a:t> 的：这一类主要是单机，并且是基于内存的</a:t>
            </a:r>
            <a:endParaRPr kumimoji="1" lang="en-US" altLang="zh-CN" dirty="0"/>
          </a:p>
          <a:p>
            <a:r>
              <a:rPr kumimoji="1" lang="en-US" altLang="zh-CN" dirty="0"/>
              <a:t>Distributed</a:t>
            </a:r>
            <a:r>
              <a:rPr kumimoji="1" lang="zh-CN" altLang="en-US" dirty="0"/>
              <a:t> 的：多台机器，基于内存</a:t>
            </a:r>
            <a:endParaRPr kumimoji="1" lang="en-US" altLang="zh-CN" dirty="0"/>
          </a:p>
          <a:p>
            <a:r>
              <a:rPr kumimoji="1" lang="en-US" altLang="zh-CN" dirty="0"/>
              <a:t>Out-of-Core: </a:t>
            </a:r>
            <a:r>
              <a:rPr kumimoji="1" lang="zh-CN" altLang="en-US" dirty="0"/>
              <a:t>单台机器，基于内存 </a:t>
            </a:r>
            <a:r>
              <a:rPr kumimoji="1" lang="en-US" altLang="zh-CN" dirty="0"/>
              <a:t>+</a:t>
            </a:r>
            <a:r>
              <a:rPr kumimoji="1" lang="zh-CN" altLang="en-US" dirty="0"/>
              <a:t> 硬盘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CFC841-E2E1-4802-8701-94EA307E94B0}" type="slidenum">
              <a:rPr lang="zh-CN" altLang="en-US" smtClean="0"/>
              <a:t>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60913113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zh-CN" altLang="en-US" dirty="0"/>
              <a:t>但这些框架仍然存在一些问题。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CFC841-E2E1-4802-8701-94EA307E94B0}" type="slidenum">
              <a:rPr lang="zh-CN" altLang="en-US" smtClean="0"/>
              <a:t>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3367486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 dirty="0" err="1"/>
              <a:t>GridGraph</a:t>
            </a:r>
            <a:r>
              <a:rPr lang="en-US" altLang="zh-CN" dirty="0"/>
              <a:t> </a:t>
            </a:r>
            <a:r>
              <a:rPr lang="zh-CN" altLang="en-US" dirty="0"/>
              <a:t>是一个基于单机系统的</a:t>
            </a:r>
            <a:r>
              <a:rPr lang="en-US" altLang="zh-CN" dirty="0"/>
              <a:t>, </a:t>
            </a:r>
            <a:r>
              <a:rPr lang="zh-CN" altLang="en-US" dirty="0"/>
              <a:t>面向 </a:t>
            </a:r>
            <a:r>
              <a:rPr lang="en-US" altLang="zh-CN" dirty="0"/>
              <a:t>large-scale </a:t>
            </a:r>
            <a:r>
              <a:rPr lang="zh-CN" altLang="en-US" dirty="0"/>
              <a:t>的图计算框架</a:t>
            </a:r>
            <a:r>
              <a:rPr lang="en-US" altLang="zh-CN" dirty="0"/>
              <a:t>.</a:t>
            </a:r>
          </a:p>
          <a:p>
            <a:r>
              <a:rPr lang="en-US" altLang="zh-CN" dirty="0"/>
              <a:t>highlight feature </a:t>
            </a:r>
            <a:r>
              <a:rPr lang="zh-CN" altLang="en-US" dirty="0"/>
              <a:t>主要有 </a:t>
            </a:r>
            <a:r>
              <a:rPr lang="en-US" altLang="zh-CN" dirty="0"/>
              <a:t>2 </a:t>
            </a:r>
            <a:r>
              <a:rPr lang="zh-CN" altLang="en-US" dirty="0"/>
              <a:t>个</a:t>
            </a:r>
            <a:endParaRPr lang="en-US" altLang="zh-CN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altLang="zh-CN" dirty="0"/>
              <a:t>2 </a:t>
            </a:r>
            <a:r>
              <a:rPr lang="zh-CN" altLang="en-US" dirty="0"/>
              <a:t>层次的分区策略</a:t>
            </a:r>
            <a:endParaRPr lang="en-US" altLang="zh-CN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zh-CN" altLang="en-US" dirty="0"/>
              <a:t>面向流处理的编程模型：可以优化磁盘的 </a:t>
            </a:r>
            <a:r>
              <a:rPr lang="en-US" altLang="zh-CN" dirty="0"/>
              <a:t>IO</a:t>
            </a:r>
            <a:r>
              <a:rPr lang="zh-CN" altLang="en-US" dirty="0"/>
              <a:t> 次数</a:t>
            </a:r>
            <a:endParaRPr lang="en-US" altLang="zh-CN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CFC841-E2E1-4802-8701-94EA307E94B0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/>
              <a:t>接下来</a:t>
            </a:r>
            <a:r>
              <a:rPr lang="en-US" altLang="zh-CN" dirty="0"/>
              <a:t>,</a:t>
            </a:r>
            <a:r>
              <a:rPr lang="zh-CN" altLang="en-US" dirty="0"/>
              <a:t>我们介绍 </a:t>
            </a:r>
            <a:r>
              <a:rPr lang="en-US" altLang="zh-CN" dirty="0" err="1"/>
              <a:t>GridGraph</a:t>
            </a:r>
            <a:r>
              <a:rPr lang="en-US" altLang="zh-CN" dirty="0"/>
              <a:t> </a:t>
            </a:r>
            <a:r>
              <a:rPr lang="zh-CN" altLang="en-US" dirty="0"/>
              <a:t>的图的表示方法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CFC841-E2E1-4802-8701-94EA307E94B0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zh-CN" altLang="en-US" dirty="0"/>
              <a:t>首先</a:t>
            </a:r>
            <a:r>
              <a:rPr lang="en-US" altLang="zh-CN" dirty="0"/>
              <a:t>, </a:t>
            </a:r>
            <a:r>
              <a:rPr lang="zh-CN" altLang="en-US" dirty="0"/>
              <a:t>它把顶点集合划分为大小为 </a:t>
            </a:r>
            <a:r>
              <a:rPr lang="en-US" altLang="zh-CN" dirty="0"/>
              <a:t>P </a:t>
            </a:r>
            <a:r>
              <a:rPr lang="zh-CN" altLang="en-US" dirty="0"/>
              <a:t>的若干个 </a:t>
            </a:r>
            <a:r>
              <a:rPr lang="en-US" altLang="zh-CN" dirty="0"/>
              <a:t>chunk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zh-CN" altLang="en-US" dirty="0"/>
              <a:t>其次</a:t>
            </a:r>
            <a:r>
              <a:rPr lang="en-US" altLang="zh-CN" dirty="0"/>
              <a:t>, </a:t>
            </a:r>
            <a:r>
              <a:rPr lang="zh-CN" altLang="en-US" dirty="0"/>
              <a:t>把边集合根据起点和终点</a:t>
            </a:r>
            <a:r>
              <a:rPr lang="en-US" altLang="zh-CN" dirty="0"/>
              <a:t>, </a:t>
            </a:r>
            <a:r>
              <a:rPr lang="zh-CN" altLang="en-US" dirty="0"/>
              <a:t>划分为 </a:t>
            </a:r>
            <a:r>
              <a:rPr lang="en-US" altLang="zh-CN" dirty="0"/>
              <a:t>P x P </a:t>
            </a:r>
            <a:r>
              <a:rPr lang="zh-CN" altLang="en-US" dirty="0"/>
              <a:t>个 </a:t>
            </a:r>
            <a:r>
              <a:rPr lang="en-US" altLang="zh-CN" dirty="0"/>
              <a:t>block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altLang="zh-CN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zh-CN" altLang="en-US" dirty="0"/>
              <a:t>在后续即将介绍的双重滑窗算法，可以更好的提升程序的局部性</a:t>
            </a:r>
            <a:endParaRPr lang="en-US" altLang="zh-CN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CFC841-E2E1-4802-8701-94EA307E94B0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zh-CN" altLang="en-US" dirty="0"/>
              <a:t>插入一个存储层次的图片</a:t>
            </a:r>
            <a:endParaRPr kumimoji="1" lang="en-US" altLang="zh-CN" dirty="0"/>
          </a:p>
          <a:p>
            <a:endParaRPr kumimoji="1" lang="en-US" altLang="zh-CN" dirty="0"/>
          </a:p>
          <a:p>
            <a:r>
              <a:rPr kumimoji="1" lang="zh-CN" altLang="en-US" dirty="0"/>
              <a:t>这是为了保持内存访问的局部性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CFC841-E2E1-4802-8701-94EA307E94B0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/>
              <a:t>双重滑动窗口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CFC841-E2E1-4802-8701-94EA307E94B0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 dirty="0"/>
              <a:t>Assume the update function read data from an edge’s source vertex and update changes at the destination vertex. Then column-oriented access order is preferred so that the destination vertex data is always cached in memory, avoiding time-consuming disk write operations. </a:t>
            </a:r>
          </a:p>
          <a:p>
            <a:r>
              <a:rPr lang="en-US" altLang="zh-CN" dirty="0" err="1"/>
              <a:t>GridGraph</a:t>
            </a:r>
            <a:r>
              <a:rPr lang="zh-CN" altLang="en-US" dirty="0"/>
              <a:t>一次性遍历一整个</a:t>
            </a:r>
            <a:r>
              <a:rPr lang="en-US" altLang="zh-CN" dirty="0"/>
              <a:t>block</a:t>
            </a:r>
            <a:r>
              <a:rPr lang="zh-CN" altLang="en-US" dirty="0"/>
              <a:t>中的所有边，用户可以选择一行一行地遍历</a:t>
            </a:r>
            <a:r>
              <a:rPr lang="en-US" altLang="zh-CN" dirty="0"/>
              <a:t>block</a:t>
            </a:r>
            <a:r>
              <a:rPr lang="zh-CN" altLang="en-US" dirty="0"/>
              <a:t>或者一列一列地遍历。假设更新函数更新的是边的终止节点的数据，那么应该选择一列一列地遍历，这样可以保证被更新的节点数据始终在</a:t>
            </a:r>
            <a:r>
              <a:rPr lang="en-US" altLang="zh-CN" dirty="0"/>
              <a:t>cache</a:t>
            </a:r>
            <a:r>
              <a:rPr lang="zh-CN" altLang="en-US" dirty="0"/>
              <a:t>里，减少</a:t>
            </a:r>
            <a:r>
              <a:rPr lang="en-US" altLang="zh-CN" dirty="0"/>
              <a:t>I/O</a:t>
            </a:r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CFC841-E2E1-4802-8701-94EA307E94B0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/>
              <a:t>假设遍历方式是列方向的（行方向的总量也相同），每一条边被读取了一次，而起始顶点被读取了</a:t>
            </a:r>
            <a:r>
              <a:rPr lang="en-US" altLang="zh-CN" dirty="0"/>
              <a:t>P</a:t>
            </a:r>
            <a:r>
              <a:rPr lang="zh-CN" altLang="en-US" dirty="0"/>
              <a:t>次，目标顶点被读取一次，被写入一次。一级</a:t>
            </a:r>
            <a:r>
              <a:rPr lang="en-US" altLang="zh-CN" dirty="0"/>
              <a:t>block</a:t>
            </a:r>
            <a:r>
              <a:rPr lang="zh-CN" altLang="en-US" dirty="0"/>
              <a:t>的大小要小于可分配的内存，而二级</a:t>
            </a:r>
            <a:r>
              <a:rPr lang="en-US" altLang="zh-CN" dirty="0"/>
              <a:t>block</a:t>
            </a:r>
            <a:r>
              <a:rPr lang="zh-CN" altLang="en-US" dirty="0"/>
              <a:t>的大小要小于最底层</a:t>
            </a:r>
            <a:r>
              <a:rPr lang="en-US" altLang="zh-CN" dirty="0"/>
              <a:t>cache</a:t>
            </a:r>
            <a:r>
              <a:rPr lang="zh-CN" altLang="en-US" dirty="0"/>
              <a:t>的大小。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CFC841-E2E1-4802-8701-94EA307E94B0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/>
              <a:t>作者提供的</a:t>
            </a:r>
            <a:r>
              <a:rPr lang="en-US" altLang="zh-CN" dirty="0"/>
              <a:t>Algorithm 1</a:t>
            </a:r>
            <a:r>
              <a:rPr lang="zh-CN" altLang="en-US" dirty="0"/>
              <a:t>中有一个错误，</a:t>
            </a:r>
            <a:r>
              <a:rPr lang="en-US" altLang="zh-CN" dirty="0"/>
              <a:t>edge</a:t>
            </a:r>
            <a:r>
              <a:rPr lang="zh-CN" altLang="en-US" dirty="0"/>
              <a:t>应该是</a:t>
            </a:r>
            <a:r>
              <a:rPr lang="en-US" altLang="zh-CN" dirty="0"/>
              <a:t>vertex</a:t>
            </a:r>
            <a:r>
              <a:rPr lang="zh-CN" altLang="en-US" dirty="0"/>
              <a:t>。</a:t>
            </a:r>
            <a:endParaRPr lang="en-US" altLang="zh-CN" dirty="0"/>
          </a:p>
          <a:p>
            <a:r>
              <a:rPr lang="en-US" altLang="zh-CN" dirty="0" err="1"/>
              <a:t>GridGraph</a:t>
            </a:r>
            <a:r>
              <a:rPr lang="zh-CN" altLang="en-US" dirty="0"/>
              <a:t>提供两个函数，</a:t>
            </a:r>
            <a:r>
              <a:rPr lang="en-US" altLang="zh-CN" dirty="0" err="1"/>
              <a:t>streamVertices</a:t>
            </a:r>
            <a:r>
              <a:rPr lang="zh-CN" altLang="en-US" dirty="0"/>
              <a:t>和</a:t>
            </a:r>
            <a:r>
              <a:rPr lang="en-US" altLang="zh-CN" dirty="0" err="1"/>
              <a:t>streamEdges</a:t>
            </a:r>
            <a:r>
              <a:rPr lang="zh-CN" altLang="en-US" dirty="0"/>
              <a:t>，参数是一个用户定义函数，分别用于遍历每一个顶点和每一条边。还有一个可选的参数函数，用于判断一个顶点或一条边的起始顶点是否活跃，如果不活跃则跳过这个顶点或这条边。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CFC841-E2E1-4802-8701-94EA307E94B0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/>
              <a:t>下面的例子展示了，如何使用</a:t>
            </a:r>
            <a:r>
              <a:rPr lang="en-US" altLang="zh-CN" dirty="0" err="1"/>
              <a:t>GridGraph</a:t>
            </a:r>
            <a:r>
              <a:rPr lang="zh-CN" altLang="en-US" dirty="0"/>
              <a:t>提供的接口实现</a:t>
            </a:r>
            <a:r>
              <a:rPr lang="en-US" altLang="zh-CN" dirty="0"/>
              <a:t>PageRank</a:t>
            </a:r>
            <a:r>
              <a:rPr lang="zh-CN" altLang="en-US" dirty="0"/>
              <a:t>函数。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CFC841-E2E1-4802-8701-94EA307E94B0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/>
              <a:t>作者在一些现实世界的社交图和网络图上进行了测试，结果展示了</a:t>
            </a:r>
            <a:r>
              <a:rPr lang="en-US" altLang="zh-CN" dirty="0" err="1"/>
              <a:t>GridGraph</a:t>
            </a:r>
            <a:r>
              <a:rPr lang="zh-CN" altLang="en-US" dirty="0"/>
              <a:t>相比于其他的</a:t>
            </a:r>
            <a:r>
              <a:rPr lang="en-US" altLang="zh-CN" dirty="0"/>
              <a:t>out-of-core</a:t>
            </a:r>
            <a:r>
              <a:rPr lang="zh-CN" altLang="en-US" dirty="0"/>
              <a:t>图引擎有巨大的优势。</a:t>
            </a:r>
            <a:endParaRPr lang="en-US" altLang="zh-CN" dirty="0"/>
          </a:p>
          <a:p>
            <a:r>
              <a:rPr lang="zh-CN" altLang="en-US" dirty="0"/>
              <a:t>测试的环境分为</a:t>
            </a:r>
            <a:r>
              <a:rPr lang="en-US" altLang="zh-CN" dirty="0"/>
              <a:t>3</a:t>
            </a:r>
            <a:r>
              <a:rPr lang="zh-CN" altLang="en-US" dirty="0"/>
              <a:t>种，</a:t>
            </a:r>
            <a:r>
              <a:rPr lang="en-US" altLang="zh-CN" dirty="0"/>
              <a:t>d2</a:t>
            </a:r>
            <a:r>
              <a:rPr lang="zh-CN" altLang="en-US" dirty="0"/>
              <a:t>实例使用的是</a:t>
            </a:r>
            <a:r>
              <a:rPr lang="en-US" altLang="zh-CN" dirty="0"/>
              <a:t>3</a:t>
            </a:r>
            <a:r>
              <a:rPr lang="zh-CN" altLang="en-US" dirty="0"/>
              <a:t>个</a:t>
            </a:r>
            <a:r>
              <a:rPr lang="en-US" altLang="zh-CN" dirty="0"/>
              <a:t>HDD</a:t>
            </a:r>
            <a:r>
              <a:rPr lang="zh-CN" altLang="en-US" dirty="0"/>
              <a:t>，</a:t>
            </a:r>
            <a:r>
              <a:rPr lang="en-US" altLang="zh-CN" dirty="0"/>
              <a:t>i2</a:t>
            </a:r>
            <a:r>
              <a:rPr lang="zh-CN" altLang="en-US" dirty="0"/>
              <a:t>实例使用的是一个</a:t>
            </a:r>
            <a:r>
              <a:rPr lang="en-US" altLang="zh-CN" dirty="0"/>
              <a:t>SSD</a:t>
            </a:r>
            <a:r>
              <a:rPr lang="zh-CN" altLang="en-US" dirty="0"/>
              <a:t>，而</a:t>
            </a:r>
            <a:r>
              <a:rPr lang="en-US" altLang="zh-CN" dirty="0"/>
              <a:t>i2</a:t>
            </a:r>
            <a:r>
              <a:rPr lang="zh-CN" altLang="en-US" dirty="0"/>
              <a:t>的高倍实例则成倍扩大了</a:t>
            </a:r>
            <a:r>
              <a:rPr lang="en-US" altLang="zh-CN" dirty="0"/>
              <a:t>i2</a:t>
            </a:r>
            <a:r>
              <a:rPr lang="zh-CN" altLang="en-US" dirty="0"/>
              <a:t>实例的硬件规模，包括</a:t>
            </a:r>
            <a:r>
              <a:rPr lang="en-US" altLang="zh-CN" dirty="0" err="1"/>
              <a:t>cpu</a:t>
            </a:r>
            <a:r>
              <a:rPr lang="zh-CN" altLang="en-US" dirty="0"/>
              <a:t>核数、</a:t>
            </a:r>
            <a:r>
              <a:rPr lang="en-US" altLang="zh-CN" dirty="0"/>
              <a:t>SSD</a:t>
            </a:r>
            <a:r>
              <a:rPr lang="zh-CN" altLang="en-US" dirty="0"/>
              <a:t>数和内存数。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CFC841-E2E1-4802-8701-94EA307E94B0}" type="slidenum">
              <a:rPr lang="zh-CN" altLang="en-US" smtClean="0"/>
              <a:t>18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/>
              <a:t>作者在</a:t>
            </a:r>
            <a:r>
              <a:rPr lang="en-US" altLang="zh-CN" dirty="0"/>
              <a:t>4</a:t>
            </a:r>
            <a:r>
              <a:rPr lang="zh-CN" altLang="en-US" dirty="0"/>
              <a:t>个数据集和</a:t>
            </a:r>
            <a:r>
              <a:rPr lang="en-US" altLang="zh-CN" dirty="0"/>
              <a:t>2</a:t>
            </a:r>
            <a:r>
              <a:rPr lang="zh-CN" altLang="en-US" dirty="0"/>
              <a:t>种硬件环境下进行了测试，</a:t>
            </a:r>
            <a:r>
              <a:rPr lang="en-US" altLang="zh-CN" dirty="0" err="1"/>
              <a:t>GridGraph</a:t>
            </a:r>
            <a:r>
              <a:rPr lang="zh-CN" altLang="en-US" dirty="0"/>
              <a:t>在每一种情况下都超过了</a:t>
            </a:r>
            <a:r>
              <a:rPr lang="en-US" altLang="zh-CN" dirty="0" err="1"/>
              <a:t>GraphChi</a:t>
            </a:r>
            <a:r>
              <a:rPr lang="zh-CN" altLang="en-US" dirty="0"/>
              <a:t>和</a:t>
            </a:r>
            <a:r>
              <a:rPr lang="en-US" altLang="zh-CN" dirty="0"/>
              <a:t>X-Stream</a:t>
            </a:r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CFC841-E2E1-4802-8701-94EA307E94B0}" type="slidenum">
              <a:rPr lang="zh-CN" altLang="en-US" smtClean="0"/>
              <a:t>19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US" altLang="zh-CN" dirty="0"/>
              <a:t>Table 3 shows the preprocessing cost of </a:t>
            </a:r>
            <a:r>
              <a:rPr lang="en-US" altLang="zh-CN" dirty="0" err="1"/>
              <a:t>GraphChi</a:t>
            </a:r>
            <a:r>
              <a:rPr lang="en-US" altLang="zh-CN" dirty="0"/>
              <a:t> and </a:t>
            </a:r>
            <a:r>
              <a:rPr lang="en-US" altLang="zh-CN" dirty="0" err="1"/>
              <a:t>GridGraph</a:t>
            </a:r>
            <a:r>
              <a:rPr lang="en-US" altLang="zh-CN" dirty="0"/>
              <a:t> on i2.xlarge (SSD) and d2.xlarge (HDD) instance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zh-CN" altLang="en-US" dirty="0"/>
              <a:t>对于</a:t>
            </a:r>
            <a:r>
              <a:rPr lang="en-US" altLang="zh-CN" dirty="0"/>
              <a:t>SSD</a:t>
            </a:r>
            <a:r>
              <a:rPr lang="zh-CN" altLang="en-US" dirty="0"/>
              <a:t>，我们只需要把边分组然后写入到</a:t>
            </a:r>
            <a:r>
              <a:rPr lang="en-US" altLang="zh-CN" dirty="0"/>
              <a:t>block</a:t>
            </a:r>
            <a:r>
              <a:rPr lang="zh-CN" altLang="en-US" dirty="0"/>
              <a:t>文件中。而对于</a:t>
            </a:r>
            <a:r>
              <a:rPr lang="en-US" altLang="zh-CN" dirty="0"/>
              <a:t>HDD</a:t>
            </a:r>
            <a:r>
              <a:rPr lang="zh-CN" altLang="en-US" dirty="0"/>
              <a:t>，需要把所有</a:t>
            </a:r>
            <a:r>
              <a:rPr lang="en-US" altLang="zh-CN" dirty="0"/>
              <a:t>block</a:t>
            </a:r>
            <a:r>
              <a:rPr lang="zh-CN" altLang="en-US" dirty="0"/>
              <a:t>文件整合成一个大文件，以减少随机读取的性能损失</a:t>
            </a:r>
            <a:endParaRPr lang="en-US" altLang="zh-CN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CFC841-E2E1-4802-8701-94EA307E94B0}" type="slidenum">
              <a:rPr lang="zh-CN" altLang="en-US" smtClean="0"/>
              <a:t>20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 dirty="0"/>
              <a:t>We can see that P should be neither too small nor too large to achieve a good performance. When P is too small, i.e. each vertex chunk can not be put into last level cache, the poor locality significantly affects the efficiency of vertex access. When P is too large, more data race between atomic operations in each vertex chunk also slows down the performance. Thus we should choose P by considering the size of last level cache as we mentioned in Section 2 to achieve good in-memory performance either when we have a big server with large memory or when we are trying to process a not so big graph that can be fit into memory.</a:t>
            </a:r>
          </a:p>
          <a:p>
            <a:r>
              <a:rPr lang="en-US" altLang="zh-CN" dirty="0"/>
              <a:t>P</a:t>
            </a:r>
            <a:r>
              <a:rPr lang="zh-CN" altLang="en-US" dirty="0"/>
              <a:t>不能太小或太大。如果</a:t>
            </a:r>
            <a:r>
              <a:rPr lang="en-US" altLang="zh-CN" dirty="0"/>
              <a:t>P</a:t>
            </a:r>
            <a:r>
              <a:rPr lang="zh-CN" altLang="en-US" dirty="0"/>
              <a:t>太小，一组顶点的信息不能被放进最底层的</a:t>
            </a:r>
            <a:r>
              <a:rPr lang="en-US" altLang="zh-CN" dirty="0"/>
              <a:t>cache</a:t>
            </a:r>
            <a:r>
              <a:rPr lang="zh-CN" altLang="en-US" dirty="0"/>
              <a:t>中，导致经常访问内存，影响性能。如果太大，每一组顶点的数量降低，更容易产生</a:t>
            </a:r>
            <a:r>
              <a:rPr lang="en-US" altLang="zh-CN" dirty="0"/>
              <a:t>data race</a:t>
            </a:r>
            <a:r>
              <a:rPr lang="zh-CN" altLang="en-US" dirty="0"/>
              <a:t>现象，影响性能。所以作者根据最底层</a:t>
            </a:r>
            <a:r>
              <a:rPr lang="en-US" altLang="zh-CN" dirty="0"/>
              <a:t>cache</a:t>
            </a:r>
            <a:r>
              <a:rPr lang="zh-CN" altLang="en-US" dirty="0"/>
              <a:t>的大小选择</a:t>
            </a:r>
            <a:r>
              <a:rPr lang="en-US" altLang="zh-CN" dirty="0"/>
              <a:t>P</a:t>
            </a:r>
            <a:r>
              <a:rPr lang="zh-CN" altLang="en-US" dirty="0"/>
              <a:t>。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CFC841-E2E1-4802-8701-94EA307E94B0}" type="slidenum">
              <a:rPr lang="zh-CN" altLang="en-US" smtClean="0"/>
              <a:t>21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/>
              <a:t>图</a:t>
            </a:r>
            <a:r>
              <a:rPr lang="en-US" altLang="zh-CN" dirty="0"/>
              <a:t>9</a:t>
            </a:r>
            <a:r>
              <a:rPr lang="zh-CN" altLang="en-US" dirty="0"/>
              <a:t>展示了</a:t>
            </a:r>
            <a:r>
              <a:rPr lang="en-US" altLang="zh-CN" dirty="0"/>
              <a:t>Q</a:t>
            </a:r>
            <a:r>
              <a:rPr lang="zh-CN" altLang="en-US" dirty="0"/>
              <a:t>的选择对执行时间的影响，可以看到，在可以把</a:t>
            </a:r>
            <a:r>
              <a:rPr lang="en-US" altLang="zh-CN" dirty="0"/>
              <a:t>level-1 block</a:t>
            </a:r>
            <a:r>
              <a:rPr lang="zh-CN" altLang="en-US" dirty="0"/>
              <a:t>放进内存的情况下，</a:t>
            </a:r>
            <a:r>
              <a:rPr lang="en-US" altLang="zh-CN" dirty="0"/>
              <a:t>Q</a:t>
            </a:r>
            <a:r>
              <a:rPr lang="zh-CN" altLang="en-US" dirty="0"/>
              <a:t>是越小越好的。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CFC841-E2E1-4802-8701-94EA307E94B0}" type="slidenum">
              <a:rPr lang="zh-CN" altLang="en-US" smtClean="0"/>
              <a:t>22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 dirty="0"/>
              <a:t>We evaluate the scalability of </a:t>
            </a:r>
            <a:r>
              <a:rPr lang="en-US" altLang="zh-CN" dirty="0" err="1"/>
              <a:t>GridGraph</a:t>
            </a:r>
            <a:r>
              <a:rPr lang="en-US" altLang="zh-CN" dirty="0"/>
              <a:t> by observing the improvement when more hardware resource is added.</a:t>
            </a:r>
          </a:p>
          <a:p>
            <a:r>
              <a:rPr lang="zh-CN" altLang="en-US" dirty="0"/>
              <a:t>作者通过增加硬件资源来检验</a:t>
            </a:r>
            <a:r>
              <a:rPr lang="en-US" altLang="zh-CN" dirty="0" err="1"/>
              <a:t>GridGraph</a:t>
            </a:r>
            <a:r>
              <a:rPr lang="zh-CN" altLang="en-US" dirty="0"/>
              <a:t>的可拓展性。</a:t>
            </a:r>
            <a:r>
              <a:rPr lang="en-US" altLang="zh-CN" dirty="0"/>
              <a:t>Table4 </a:t>
            </a:r>
            <a:r>
              <a:rPr lang="zh-CN" altLang="en-US" dirty="0"/>
              <a:t>展示的是更大的内存对性能的提升。而</a:t>
            </a:r>
            <a:r>
              <a:rPr lang="en-US" altLang="zh-CN" dirty="0"/>
              <a:t>Figure10</a:t>
            </a:r>
            <a:r>
              <a:rPr lang="zh-CN" altLang="en-US" dirty="0"/>
              <a:t>展示的是不同</a:t>
            </a:r>
            <a:r>
              <a:rPr lang="en-US" altLang="zh-CN" dirty="0"/>
              <a:t>I2 instances</a:t>
            </a:r>
            <a:r>
              <a:rPr lang="zh-CN" altLang="en-US" dirty="0"/>
              <a:t>对性能的提升，倍数的提升对应了</a:t>
            </a:r>
            <a:r>
              <a:rPr lang="en-US" altLang="zh-CN" dirty="0"/>
              <a:t>SSD</a:t>
            </a:r>
            <a:r>
              <a:rPr lang="zh-CN" altLang="en-US" dirty="0"/>
              <a:t>的个数、</a:t>
            </a:r>
            <a:r>
              <a:rPr lang="en-US" altLang="zh-CN" dirty="0" err="1"/>
              <a:t>cpu</a:t>
            </a:r>
            <a:r>
              <a:rPr lang="zh-CN" altLang="en-US" dirty="0"/>
              <a:t>的核数、内存大小的提升。处理速度和倍数近似于线性相关。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CFC841-E2E1-4802-8701-94EA307E94B0}" type="slidenum">
              <a:rPr lang="zh-CN" altLang="en-US" smtClean="0"/>
              <a:t>23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/>
              <a:t>图</a:t>
            </a:r>
            <a:r>
              <a:rPr lang="en-US" altLang="zh-CN" dirty="0"/>
              <a:t>11</a:t>
            </a:r>
            <a:r>
              <a:rPr lang="zh-CN" altLang="en-US" dirty="0"/>
              <a:t>现实了</a:t>
            </a:r>
            <a:r>
              <a:rPr lang="en-US" altLang="zh-CN" dirty="0" err="1"/>
              <a:t>GridGraph</a:t>
            </a:r>
            <a:r>
              <a:rPr lang="zh-CN" altLang="en-US" dirty="0"/>
              <a:t>和</a:t>
            </a:r>
            <a:r>
              <a:rPr lang="en-US" altLang="zh-CN" dirty="0" err="1"/>
              <a:t>PowerGraph</a:t>
            </a:r>
            <a:r>
              <a:rPr lang="zh-CN" altLang="en-US" dirty="0"/>
              <a:t>和</a:t>
            </a:r>
            <a:r>
              <a:rPr lang="en-US" altLang="zh-CN" dirty="0" err="1"/>
              <a:t>GraphX</a:t>
            </a:r>
            <a:r>
              <a:rPr lang="zh-CN" altLang="en-US" dirty="0"/>
              <a:t>的性能对比。</a:t>
            </a:r>
            <a:r>
              <a:rPr lang="en-US" altLang="zh-CN" dirty="0" err="1"/>
              <a:t>GridGraph</a:t>
            </a:r>
            <a:r>
              <a:rPr lang="zh-CN" altLang="en-US" dirty="0"/>
              <a:t>使用的是一个</a:t>
            </a:r>
            <a:r>
              <a:rPr lang="en-US" altLang="zh-CN" dirty="0"/>
              <a:t>I2.4</a:t>
            </a:r>
            <a:r>
              <a:rPr lang="zh-CN" altLang="en-US" dirty="0"/>
              <a:t>倍实例，而</a:t>
            </a:r>
            <a:r>
              <a:rPr lang="en-US" altLang="zh-CN" dirty="0" err="1"/>
              <a:t>PowerGraph</a:t>
            </a:r>
            <a:r>
              <a:rPr lang="zh-CN" altLang="en-US" dirty="0"/>
              <a:t>和</a:t>
            </a:r>
            <a:r>
              <a:rPr lang="en-US" altLang="zh-CN" dirty="0" err="1"/>
              <a:t>GraphX</a:t>
            </a:r>
            <a:r>
              <a:rPr lang="zh-CN" altLang="en-US" dirty="0"/>
              <a:t>使用的是</a:t>
            </a:r>
            <a:r>
              <a:rPr lang="en-US" altLang="zh-CN" dirty="0"/>
              <a:t>16</a:t>
            </a:r>
            <a:r>
              <a:rPr lang="zh-CN" altLang="en-US" dirty="0"/>
              <a:t>个</a:t>
            </a:r>
            <a:r>
              <a:rPr lang="en-US" altLang="zh-CN" dirty="0"/>
              <a:t>m2.4</a:t>
            </a:r>
            <a:r>
              <a:rPr lang="zh-CN" altLang="en-US" dirty="0"/>
              <a:t>倍实例。</a:t>
            </a:r>
            <a:r>
              <a:rPr lang="en-US" altLang="zh-CN" dirty="0" err="1"/>
              <a:t>GridGraph</a:t>
            </a:r>
            <a:r>
              <a:rPr lang="zh-CN" altLang="en-US" dirty="0"/>
              <a:t>使用的设备的费用不到</a:t>
            </a:r>
            <a:r>
              <a:rPr lang="en-US" altLang="zh-CN" dirty="0" err="1"/>
              <a:t>PowerGraph</a:t>
            </a:r>
            <a:r>
              <a:rPr lang="zh-CN" altLang="en-US" dirty="0"/>
              <a:t>和</a:t>
            </a:r>
            <a:r>
              <a:rPr lang="en-US" altLang="zh-CN" dirty="0" err="1"/>
              <a:t>GraphX</a:t>
            </a:r>
            <a:r>
              <a:rPr lang="zh-CN" altLang="en-US" dirty="0"/>
              <a:t>的四分之一，但是处理能力却强于</a:t>
            </a:r>
            <a:r>
              <a:rPr lang="en-US" altLang="zh-CN" dirty="0" err="1"/>
              <a:t>PowerGraph</a:t>
            </a:r>
            <a:r>
              <a:rPr lang="zh-CN" altLang="en-US" dirty="0"/>
              <a:t>和</a:t>
            </a:r>
            <a:r>
              <a:rPr lang="en-US" altLang="zh-CN" dirty="0" err="1"/>
              <a:t>GraphX</a:t>
            </a:r>
            <a:r>
              <a:rPr lang="zh-CN" altLang="en-US" dirty="0"/>
              <a:t>。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CFC841-E2E1-4802-8701-94EA307E94B0}" type="slidenum">
              <a:rPr lang="zh-CN" altLang="en-US" smtClean="0"/>
              <a:t>24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/>
              <a:t>图</a:t>
            </a:r>
            <a:r>
              <a:rPr lang="en-US" altLang="zh-CN" dirty="0"/>
              <a:t>11</a:t>
            </a:r>
            <a:r>
              <a:rPr lang="zh-CN" altLang="en-US" dirty="0"/>
              <a:t>现实了</a:t>
            </a:r>
            <a:r>
              <a:rPr lang="en-US" altLang="zh-CN" dirty="0" err="1"/>
              <a:t>GridGraph</a:t>
            </a:r>
            <a:r>
              <a:rPr lang="zh-CN" altLang="en-US" dirty="0"/>
              <a:t>和</a:t>
            </a:r>
            <a:r>
              <a:rPr lang="en-US" altLang="zh-CN" dirty="0" err="1"/>
              <a:t>PowerGraph</a:t>
            </a:r>
            <a:r>
              <a:rPr lang="zh-CN" altLang="en-US" dirty="0"/>
              <a:t>和</a:t>
            </a:r>
            <a:r>
              <a:rPr lang="en-US" altLang="zh-CN" dirty="0" err="1"/>
              <a:t>GraphX</a:t>
            </a:r>
            <a:r>
              <a:rPr lang="zh-CN" altLang="en-US" dirty="0"/>
              <a:t>的性能对比。</a:t>
            </a:r>
            <a:r>
              <a:rPr lang="en-US" altLang="zh-CN" dirty="0" err="1"/>
              <a:t>GridGraph</a:t>
            </a:r>
            <a:r>
              <a:rPr lang="zh-CN" altLang="en-US" dirty="0"/>
              <a:t>使用的是一个</a:t>
            </a:r>
            <a:r>
              <a:rPr lang="en-US" altLang="zh-CN" dirty="0"/>
              <a:t>I2.4</a:t>
            </a:r>
            <a:r>
              <a:rPr lang="zh-CN" altLang="en-US" dirty="0"/>
              <a:t>倍实例，而</a:t>
            </a:r>
            <a:r>
              <a:rPr lang="en-US" altLang="zh-CN" dirty="0" err="1"/>
              <a:t>PowerGraph</a:t>
            </a:r>
            <a:r>
              <a:rPr lang="zh-CN" altLang="en-US" dirty="0"/>
              <a:t>和</a:t>
            </a:r>
            <a:r>
              <a:rPr lang="en-US" altLang="zh-CN" dirty="0" err="1"/>
              <a:t>GraphX</a:t>
            </a:r>
            <a:r>
              <a:rPr lang="zh-CN" altLang="en-US" dirty="0"/>
              <a:t>使用的是</a:t>
            </a:r>
            <a:r>
              <a:rPr lang="en-US" altLang="zh-CN" dirty="0"/>
              <a:t>16</a:t>
            </a:r>
            <a:r>
              <a:rPr lang="zh-CN" altLang="en-US" dirty="0"/>
              <a:t>个</a:t>
            </a:r>
            <a:r>
              <a:rPr lang="en-US" altLang="zh-CN" dirty="0"/>
              <a:t>m2.4</a:t>
            </a:r>
            <a:r>
              <a:rPr lang="zh-CN" altLang="en-US" dirty="0"/>
              <a:t>倍实例。</a:t>
            </a:r>
            <a:r>
              <a:rPr lang="en-US" altLang="zh-CN" dirty="0" err="1"/>
              <a:t>GridGraph</a:t>
            </a:r>
            <a:r>
              <a:rPr lang="zh-CN" altLang="en-US" dirty="0"/>
              <a:t>使用的设备的费用不到</a:t>
            </a:r>
            <a:r>
              <a:rPr lang="en-US" altLang="zh-CN" dirty="0" err="1"/>
              <a:t>PowerGraph</a:t>
            </a:r>
            <a:r>
              <a:rPr lang="zh-CN" altLang="en-US" dirty="0"/>
              <a:t>和</a:t>
            </a:r>
            <a:r>
              <a:rPr lang="en-US" altLang="zh-CN" dirty="0" err="1"/>
              <a:t>GraphX</a:t>
            </a:r>
            <a:r>
              <a:rPr lang="zh-CN" altLang="en-US" dirty="0"/>
              <a:t>的四分之一，但是处理能力却强于</a:t>
            </a:r>
            <a:r>
              <a:rPr lang="en-US" altLang="zh-CN" dirty="0" err="1"/>
              <a:t>PowerGraph</a:t>
            </a:r>
            <a:r>
              <a:rPr lang="zh-CN" altLang="en-US" dirty="0"/>
              <a:t>和</a:t>
            </a:r>
            <a:r>
              <a:rPr lang="en-US" altLang="zh-CN" dirty="0" err="1"/>
              <a:t>GraphX</a:t>
            </a:r>
            <a:r>
              <a:rPr lang="zh-CN" altLang="en-US" dirty="0"/>
              <a:t>。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CFC841-E2E1-4802-8701-94EA307E94B0}" type="slidenum">
              <a:rPr lang="zh-CN" altLang="en-US" smtClean="0"/>
              <a:t>26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/>
              <a:t>图</a:t>
            </a:r>
            <a:r>
              <a:rPr lang="en-US" altLang="zh-CN" dirty="0"/>
              <a:t>11</a:t>
            </a:r>
            <a:r>
              <a:rPr lang="zh-CN" altLang="en-US" dirty="0"/>
              <a:t>现实了</a:t>
            </a:r>
            <a:r>
              <a:rPr lang="en-US" altLang="zh-CN" dirty="0" err="1"/>
              <a:t>GridGraph</a:t>
            </a:r>
            <a:r>
              <a:rPr lang="zh-CN" altLang="en-US" dirty="0"/>
              <a:t>和</a:t>
            </a:r>
            <a:r>
              <a:rPr lang="en-US" altLang="zh-CN" dirty="0" err="1"/>
              <a:t>PowerGraph</a:t>
            </a:r>
            <a:r>
              <a:rPr lang="zh-CN" altLang="en-US" dirty="0"/>
              <a:t>和</a:t>
            </a:r>
            <a:r>
              <a:rPr lang="en-US" altLang="zh-CN" dirty="0" err="1"/>
              <a:t>GraphX</a:t>
            </a:r>
            <a:r>
              <a:rPr lang="zh-CN" altLang="en-US" dirty="0"/>
              <a:t>的性能对比。</a:t>
            </a:r>
            <a:r>
              <a:rPr lang="en-US" altLang="zh-CN" dirty="0" err="1"/>
              <a:t>GridGraph</a:t>
            </a:r>
            <a:r>
              <a:rPr lang="zh-CN" altLang="en-US" dirty="0"/>
              <a:t>使用的是一个</a:t>
            </a:r>
            <a:r>
              <a:rPr lang="en-US" altLang="zh-CN" dirty="0"/>
              <a:t>I2.4</a:t>
            </a:r>
            <a:r>
              <a:rPr lang="zh-CN" altLang="en-US" dirty="0"/>
              <a:t>倍实例，而</a:t>
            </a:r>
            <a:r>
              <a:rPr lang="en-US" altLang="zh-CN" dirty="0" err="1"/>
              <a:t>PowerGraph</a:t>
            </a:r>
            <a:r>
              <a:rPr lang="zh-CN" altLang="en-US" dirty="0"/>
              <a:t>和</a:t>
            </a:r>
            <a:r>
              <a:rPr lang="en-US" altLang="zh-CN" dirty="0" err="1"/>
              <a:t>GraphX</a:t>
            </a:r>
            <a:r>
              <a:rPr lang="zh-CN" altLang="en-US" dirty="0"/>
              <a:t>使用的是</a:t>
            </a:r>
            <a:r>
              <a:rPr lang="en-US" altLang="zh-CN" dirty="0"/>
              <a:t>16</a:t>
            </a:r>
            <a:r>
              <a:rPr lang="zh-CN" altLang="en-US" dirty="0"/>
              <a:t>个</a:t>
            </a:r>
            <a:r>
              <a:rPr lang="en-US" altLang="zh-CN" dirty="0"/>
              <a:t>m2.4</a:t>
            </a:r>
            <a:r>
              <a:rPr lang="zh-CN" altLang="en-US" dirty="0"/>
              <a:t>倍实例。</a:t>
            </a:r>
            <a:r>
              <a:rPr lang="en-US" altLang="zh-CN" dirty="0" err="1"/>
              <a:t>GridGraph</a:t>
            </a:r>
            <a:r>
              <a:rPr lang="zh-CN" altLang="en-US" dirty="0"/>
              <a:t>使用的设备的费用不到</a:t>
            </a:r>
            <a:r>
              <a:rPr lang="en-US" altLang="zh-CN" dirty="0" err="1"/>
              <a:t>PowerGraph</a:t>
            </a:r>
            <a:r>
              <a:rPr lang="zh-CN" altLang="en-US" dirty="0"/>
              <a:t>和</a:t>
            </a:r>
            <a:r>
              <a:rPr lang="en-US" altLang="zh-CN" dirty="0" err="1"/>
              <a:t>GraphX</a:t>
            </a:r>
            <a:r>
              <a:rPr lang="zh-CN" altLang="en-US" dirty="0"/>
              <a:t>的四分之一，但是处理能力却强于</a:t>
            </a:r>
            <a:r>
              <a:rPr lang="en-US" altLang="zh-CN" dirty="0" err="1"/>
              <a:t>PowerGraph</a:t>
            </a:r>
            <a:r>
              <a:rPr lang="zh-CN" altLang="en-US" dirty="0"/>
              <a:t>和</a:t>
            </a:r>
            <a:r>
              <a:rPr lang="en-US" altLang="zh-CN" dirty="0" err="1"/>
              <a:t>GraphX</a:t>
            </a:r>
            <a:r>
              <a:rPr lang="zh-CN" altLang="en-US" dirty="0"/>
              <a:t>。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CFC841-E2E1-4802-8701-94EA307E94B0}" type="slidenum">
              <a:rPr lang="zh-CN" altLang="en-US" smtClean="0"/>
              <a:t>27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7.png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microsoft.com/office/2007/relationships/hdphoto" Target="../media/hdphoto1.wdp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microsoft.com/office/2007/relationships/hdphoto" Target="../media/hdphoto1.wdp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microsoft.com/office/2007/relationships/hdphoto" Target="../media/hdphoto1.wdp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microsoft.com/office/2007/relationships/hdphoto" Target="../media/hdphoto1.wdp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标题幻灯片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7760" y="5815086"/>
            <a:ext cx="2458720" cy="650876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8650" y="4149566"/>
            <a:ext cx="7886700" cy="899510"/>
          </a:xfrm>
          <a:prstGeom prst="rect">
            <a:avLst/>
          </a:prstGeom>
        </p:spPr>
        <p:txBody>
          <a:bodyPr anchor="ctr">
            <a:noAutofit/>
          </a:bodyPr>
          <a:lstStyle>
            <a:lvl1pPr algn="ctr">
              <a:defRPr sz="4800" b="1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 dirty="0"/>
          </a:p>
        </p:txBody>
      </p:sp>
      <p:sp>
        <p:nvSpPr>
          <p:cNvPr id="6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628650" y="5114029"/>
            <a:ext cx="7886700" cy="604299"/>
          </a:xfrm>
        </p:spPr>
        <p:txBody>
          <a:bodyPr anchor="ctr">
            <a:noAutofit/>
          </a:bodyPr>
          <a:lstStyle>
            <a:lvl1pPr algn="ctr">
              <a:defRPr lang="zh-CN" altLang="en-US" sz="2400" b="0">
                <a:solidFill>
                  <a:schemeClr val="bg1"/>
                </a:solidFill>
                <a:latin typeface="+mn-ea"/>
                <a:cs typeface="+mj-cs"/>
              </a:defRPr>
            </a:lvl1pPr>
          </a:lstStyle>
          <a:p>
            <a:pPr lvl="0" algn="ctr">
              <a:lnSpc>
                <a:spcPct val="90000"/>
              </a:lnSpc>
              <a:spcBef>
                <a:spcPct val="0"/>
              </a:spcBef>
              <a:buNone/>
            </a:pPr>
            <a:r>
              <a:rPr lang="zh-CN" altLang="en-US"/>
              <a:t>单击以编辑母版副标题样式</a:t>
            </a:r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" t="172" r="40" b="-12"/>
          <a:stretch>
            <a:fillRect/>
          </a:stretch>
        </p:blipFill>
        <p:spPr>
          <a:xfrm>
            <a:off x="0" y="0"/>
            <a:ext cx="9144000" cy="3899805"/>
          </a:xfrm>
          <a:prstGeom prst="rect">
            <a:avLst/>
          </a:prstGeom>
          <a:ln>
            <a:noFill/>
          </a:ln>
        </p:spPr>
      </p:pic>
      <p:cxnSp>
        <p:nvCxnSpPr>
          <p:cNvPr id="9" name="直接连接符 8"/>
          <p:cNvCxnSpPr/>
          <p:nvPr/>
        </p:nvCxnSpPr>
        <p:spPr>
          <a:xfrm>
            <a:off x="0" y="3899805"/>
            <a:ext cx="914400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push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内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/>
          <p:cNvSpPr>
            <a:spLocks noGrp="1"/>
          </p:cNvSpPr>
          <p:nvPr>
            <p:ph sz="quarter" idx="10" hasCustomPrompt="1"/>
          </p:nvPr>
        </p:nvSpPr>
        <p:spPr>
          <a:xfrm>
            <a:off x="494025" y="1685678"/>
            <a:ext cx="8372163" cy="4921498"/>
          </a:xfrm>
        </p:spPr>
        <p:txBody>
          <a:bodyPr>
            <a:normAutofit/>
          </a:bodyPr>
          <a:lstStyle>
            <a:lvl1pPr>
              <a:buClr>
                <a:schemeClr val="accent1"/>
              </a:buClr>
              <a:defRPr sz="2000"/>
            </a:lvl1pPr>
            <a:lvl2pPr>
              <a:buClr>
                <a:schemeClr val="accent1"/>
              </a:buClr>
              <a:defRPr sz="1800"/>
            </a:lvl2pPr>
            <a:lvl3pPr>
              <a:buClr>
                <a:schemeClr val="accent1"/>
              </a:buClr>
              <a:defRPr sz="1600"/>
            </a:lvl3pPr>
            <a:lvl4pPr>
              <a:buClr>
                <a:schemeClr val="accent1"/>
              </a:buClr>
              <a:defRPr sz="1400"/>
            </a:lvl4pPr>
            <a:lvl5pPr>
              <a:buClr>
                <a:schemeClr val="accent1"/>
              </a:buClr>
              <a:defRPr sz="1400"/>
            </a:lvl5pPr>
          </a:lstStyle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zh-CN" altLang="en-US" dirty="0"/>
          </a:p>
        </p:txBody>
      </p:sp>
      <p:sp>
        <p:nvSpPr>
          <p:cNvPr id="5" name="标题 4"/>
          <p:cNvSpPr>
            <a:spLocks noGrp="1"/>
          </p:cNvSpPr>
          <p:nvPr>
            <p:ph type="title"/>
          </p:nvPr>
        </p:nvSpPr>
        <p:spPr>
          <a:xfrm>
            <a:off x="494024" y="974277"/>
            <a:ext cx="8372163" cy="574183"/>
          </a:xfrm>
          <a:prstGeom prst="rect">
            <a:avLst/>
          </a:prstGeom>
        </p:spPr>
        <p:txBody>
          <a:bodyPr/>
          <a:lstStyle>
            <a:lvl1pPr>
              <a:defRPr sz="3200" b="1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 dirty="0"/>
          </a:p>
        </p:txBody>
      </p:sp>
    </p:spTree>
  </p:cSld>
  <p:clrMapOvr>
    <a:masterClrMapping/>
  </p:clrMapOvr>
  <p:transition spd="med">
    <p:push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内页-有页码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/>
          <p:cNvSpPr>
            <a:spLocks noGrp="1"/>
          </p:cNvSpPr>
          <p:nvPr>
            <p:ph sz="quarter" idx="10" hasCustomPrompt="1"/>
          </p:nvPr>
        </p:nvSpPr>
        <p:spPr>
          <a:xfrm>
            <a:off x="494025" y="1685678"/>
            <a:ext cx="8372163" cy="4921498"/>
          </a:xfrm>
        </p:spPr>
        <p:txBody>
          <a:bodyPr>
            <a:normAutofit/>
          </a:bodyPr>
          <a:lstStyle>
            <a:lvl1pPr>
              <a:buClr>
                <a:schemeClr val="accent1"/>
              </a:buClr>
              <a:defRPr sz="2000"/>
            </a:lvl1pPr>
            <a:lvl2pPr>
              <a:buClr>
                <a:schemeClr val="accent1"/>
              </a:buClr>
              <a:defRPr sz="1800"/>
            </a:lvl2pPr>
            <a:lvl3pPr>
              <a:buClr>
                <a:schemeClr val="accent1"/>
              </a:buClr>
              <a:defRPr sz="1600"/>
            </a:lvl3pPr>
            <a:lvl4pPr>
              <a:buClr>
                <a:schemeClr val="accent1"/>
              </a:buClr>
              <a:defRPr sz="1400"/>
            </a:lvl4pPr>
            <a:lvl5pPr>
              <a:buClr>
                <a:schemeClr val="accent1"/>
              </a:buClr>
              <a:defRPr sz="1400"/>
            </a:lvl5pPr>
          </a:lstStyle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zh-CN" altLang="en-US" dirty="0"/>
          </a:p>
        </p:txBody>
      </p:sp>
      <p:sp>
        <p:nvSpPr>
          <p:cNvPr id="5" name="标题 4"/>
          <p:cNvSpPr>
            <a:spLocks noGrp="1"/>
          </p:cNvSpPr>
          <p:nvPr>
            <p:ph type="title"/>
          </p:nvPr>
        </p:nvSpPr>
        <p:spPr>
          <a:xfrm>
            <a:off x="494025" y="975600"/>
            <a:ext cx="8372163" cy="576000"/>
          </a:xfrm>
          <a:prstGeom prst="rect">
            <a:avLst/>
          </a:prstGeom>
        </p:spPr>
        <p:txBody>
          <a:bodyPr/>
          <a:lstStyle>
            <a:lvl1pPr>
              <a:defRPr sz="3200" b="1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10" name="灯片编号占位符 5"/>
          <p:cNvSpPr txBox="1"/>
          <p:nvPr/>
        </p:nvSpPr>
        <p:spPr>
          <a:xfrm>
            <a:off x="8697600" y="311755"/>
            <a:ext cx="36516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>
              <a:defRPr sz="1200" spc="-60" baseline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pPr lvl="0"/>
            <a:fld id="{E1703B59-C883-4B8B-974E-AFB30A6C43A7}" type="slidenum">
              <a:rPr lang="zh-CN" altLang="en-US" smtClean="0"/>
              <a:t>‹#›</a:t>
            </a:fld>
            <a:endParaRPr lang="zh-CN" altLang="en-US" dirty="0"/>
          </a:p>
        </p:txBody>
      </p:sp>
      <p:sp>
        <p:nvSpPr>
          <p:cNvPr id="9" name="文本框 8"/>
          <p:cNvSpPr txBox="1"/>
          <p:nvPr/>
        </p:nvSpPr>
        <p:spPr>
          <a:xfrm>
            <a:off x="8250026" y="311755"/>
            <a:ext cx="57881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1200" spc="-60" baseline="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Page .</a:t>
            </a:r>
            <a:endParaRPr lang="zh-CN" altLang="en-US" sz="1200" spc="-60" baseline="0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 spd="med">
    <p:push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内页-极简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/>
          <p:cNvSpPr>
            <a:spLocks noGrp="1"/>
          </p:cNvSpPr>
          <p:nvPr>
            <p:ph sz="quarter" idx="10" hasCustomPrompt="1"/>
          </p:nvPr>
        </p:nvSpPr>
        <p:spPr>
          <a:xfrm>
            <a:off x="494025" y="1685678"/>
            <a:ext cx="8372163" cy="4921498"/>
          </a:xfrm>
        </p:spPr>
        <p:txBody>
          <a:bodyPr>
            <a:normAutofit/>
          </a:bodyPr>
          <a:lstStyle>
            <a:lvl1pPr>
              <a:buClr>
                <a:schemeClr val="accent1"/>
              </a:buClr>
              <a:defRPr sz="2000"/>
            </a:lvl1pPr>
            <a:lvl2pPr>
              <a:buClr>
                <a:schemeClr val="accent1"/>
              </a:buClr>
              <a:defRPr sz="1800"/>
            </a:lvl2pPr>
            <a:lvl3pPr>
              <a:buClr>
                <a:schemeClr val="accent1"/>
              </a:buClr>
              <a:defRPr sz="1600"/>
            </a:lvl3pPr>
            <a:lvl4pPr>
              <a:buClr>
                <a:schemeClr val="accent1"/>
              </a:buClr>
              <a:defRPr sz="1400"/>
            </a:lvl4pPr>
            <a:lvl5pPr>
              <a:buClr>
                <a:schemeClr val="accent1"/>
              </a:buClr>
              <a:defRPr sz="1400"/>
            </a:lvl5pPr>
          </a:lstStyle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zh-CN" altLang="en-US" dirty="0"/>
          </a:p>
        </p:txBody>
      </p:sp>
      <p:sp>
        <p:nvSpPr>
          <p:cNvPr id="5" name="标题 4"/>
          <p:cNvSpPr>
            <a:spLocks noGrp="1"/>
          </p:cNvSpPr>
          <p:nvPr>
            <p:ph type="title"/>
          </p:nvPr>
        </p:nvSpPr>
        <p:spPr>
          <a:xfrm>
            <a:off x="494024" y="974277"/>
            <a:ext cx="8372163" cy="574183"/>
          </a:xfrm>
          <a:prstGeom prst="rect">
            <a:avLst/>
          </a:prstGeom>
        </p:spPr>
        <p:txBody>
          <a:bodyPr/>
          <a:lstStyle>
            <a:lvl1pPr>
              <a:defRPr sz="3200" b="1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 dirty="0"/>
          </a:p>
        </p:txBody>
      </p:sp>
      <p:sp>
        <p:nvSpPr>
          <p:cNvPr id="9" name="矩形 8"/>
          <p:cNvSpPr/>
          <p:nvPr/>
        </p:nvSpPr>
        <p:spPr>
          <a:xfrm>
            <a:off x="0" y="1"/>
            <a:ext cx="9144000" cy="6688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0" name="矩形 9"/>
          <p:cNvSpPr/>
          <p:nvPr/>
        </p:nvSpPr>
        <p:spPr>
          <a:xfrm>
            <a:off x="0" y="6766560"/>
            <a:ext cx="9144000" cy="9143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8" name="图片 7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4024" y="104390"/>
            <a:ext cx="459922" cy="460086"/>
          </a:xfrm>
          <a:prstGeom prst="rect">
            <a:avLst/>
          </a:prstGeom>
        </p:spPr>
      </p:pic>
      <p:sp>
        <p:nvSpPr>
          <p:cNvPr id="7" name="矩形 6"/>
          <p:cNvSpPr/>
          <p:nvPr userDrawn="1"/>
        </p:nvSpPr>
        <p:spPr>
          <a:xfrm>
            <a:off x="0" y="1"/>
            <a:ext cx="9144000" cy="6688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1" name="矩形 10"/>
          <p:cNvSpPr/>
          <p:nvPr userDrawn="1"/>
        </p:nvSpPr>
        <p:spPr>
          <a:xfrm>
            <a:off x="0" y="6766560"/>
            <a:ext cx="9144000" cy="9143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12" name="图片 11"/>
          <p:cNvPicPr>
            <a:picLocks noChangeAspect="1"/>
          </p:cNvPicPr>
          <p:nvPr userDrawn="1"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4024" y="104390"/>
            <a:ext cx="459922" cy="460086"/>
          </a:xfrm>
          <a:prstGeom prst="rect">
            <a:avLst/>
          </a:prstGeom>
        </p:spPr>
      </p:pic>
    </p:spTree>
  </p:cSld>
  <p:clrMapOvr>
    <a:masterClrMapping/>
  </p:clrMapOvr>
  <p:transition spd="med">
    <p:push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内页-极简-有页码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/>
          <p:cNvSpPr>
            <a:spLocks noGrp="1"/>
          </p:cNvSpPr>
          <p:nvPr>
            <p:ph sz="quarter" idx="10" hasCustomPrompt="1"/>
          </p:nvPr>
        </p:nvSpPr>
        <p:spPr>
          <a:xfrm>
            <a:off x="494025" y="1685678"/>
            <a:ext cx="8372163" cy="4921498"/>
          </a:xfrm>
        </p:spPr>
        <p:txBody>
          <a:bodyPr>
            <a:normAutofit/>
          </a:bodyPr>
          <a:lstStyle>
            <a:lvl1pPr>
              <a:buClr>
                <a:schemeClr val="accent1"/>
              </a:buClr>
              <a:defRPr sz="2000"/>
            </a:lvl1pPr>
            <a:lvl2pPr>
              <a:buClr>
                <a:schemeClr val="accent1"/>
              </a:buClr>
              <a:defRPr sz="1800"/>
            </a:lvl2pPr>
            <a:lvl3pPr>
              <a:buClr>
                <a:schemeClr val="accent1"/>
              </a:buClr>
              <a:defRPr sz="1600"/>
            </a:lvl3pPr>
            <a:lvl4pPr>
              <a:buClr>
                <a:schemeClr val="accent1"/>
              </a:buClr>
              <a:defRPr sz="1400"/>
            </a:lvl4pPr>
            <a:lvl5pPr>
              <a:buClr>
                <a:schemeClr val="accent1"/>
              </a:buClr>
              <a:defRPr sz="1400"/>
            </a:lvl5pPr>
          </a:lstStyle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zh-CN" altLang="en-US" dirty="0"/>
          </a:p>
        </p:txBody>
      </p:sp>
      <p:sp>
        <p:nvSpPr>
          <p:cNvPr id="5" name="标题 4"/>
          <p:cNvSpPr>
            <a:spLocks noGrp="1"/>
          </p:cNvSpPr>
          <p:nvPr>
            <p:ph type="title"/>
          </p:nvPr>
        </p:nvSpPr>
        <p:spPr>
          <a:xfrm>
            <a:off x="494024" y="974277"/>
            <a:ext cx="8372163" cy="574183"/>
          </a:xfrm>
          <a:prstGeom prst="rect">
            <a:avLst/>
          </a:prstGeom>
        </p:spPr>
        <p:txBody>
          <a:bodyPr/>
          <a:lstStyle>
            <a:lvl1pPr>
              <a:defRPr sz="3200" b="1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 dirty="0"/>
          </a:p>
        </p:txBody>
      </p:sp>
      <p:sp>
        <p:nvSpPr>
          <p:cNvPr id="9" name="矩形 8"/>
          <p:cNvSpPr/>
          <p:nvPr/>
        </p:nvSpPr>
        <p:spPr>
          <a:xfrm>
            <a:off x="0" y="1"/>
            <a:ext cx="9144000" cy="6688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0" name="矩形 9"/>
          <p:cNvSpPr/>
          <p:nvPr/>
        </p:nvSpPr>
        <p:spPr>
          <a:xfrm>
            <a:off x="0" y="6766560"/>
            <a:ext cx="9144000" cy="9143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7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97600" y="313200"/>
            <a:ext cx="36516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lvl1pPr>
              <a:defRPr lang="zh-CN" altLang="en-US" sz="1200" spc="-60" baseline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fld id="{D4CE0C3C-47D3-4455-AB34-8268314DB49D}" type="slidenum">
              <a:rPr lang="en-US" altLang="zh-CN" smtClean="0"/>
              <a:t>‹#›</a:t>
            </a:fld>
            <a:endParaRPr lang="en-US" altLang="zh-CN"/>
          </a:p>
        </p:txBody>
      </p:sp>
      <p:sp>
        <p:nvSpPr>
          <p:cNvPr id="8" name="文本框 7"/>
          <p:cNvSpPr txBox="1"/>
          <p:nvPr/>
        </p:nvSpPr>
        <p:spPr>
          <a:xfrm>
            <a:off x="8250026" y="311755"/>
            <a:ext cx="57881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1200" spc="-60" baseline="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Page .</a:t>
            </a:r>
            <a:endParaRPr lang="zh-CN" altLang="en-US" sz="1200" spc="-60" baseline="0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12" name="图片 11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4024" y="104390"/>
            <a:ext cx="459922" cy="460086"/>
          </a:xfrm>
          <a:prstGeom prst="rect">
            <a:avLst/>
          </a:prstGeom>
        </p:spPr>
      </p:pic>
      <p:sp>
        <p:nvSpPr>
          <p:cNvPr id="11" name="矩形 10"/>
          <p:cNvSpPr/>
          <p:nvPr userDrawn="1"/>
        </p:nvSpPr>
        <p:spPr>
          <a:xfrm>
            <a:off x="0" y="1"/>
            <a:ext cx="9144000" cy="6688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3" name="矩形 12"/>
          <p:cNvSpPr/>
          <p:nvPr userDrawn="1"/>
        </p:nvSpPr>
        <p:spPr>
          <a:xfrm>
            <a:off x="0" y="6766560"/>
            <a:ext cx="9144000" cy="9143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4" name="文本框 13"/>
          <p:cNvSpPr txBox="1"/>
          <p:nvPr userDrawn="1"/>
        </p:nvSpPr>
        <p:spPr>
          <a:xfrm>
            <a:off x="8250026" y="311755"/>
            <a:ext cx="57881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1200" spc="-60" baseline="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Page .</a:t>
            </a:r>
            <a:endParaRPr lang="zh-CN" altLang="en-US" sz="1200" spc="-60" baseline="0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15" name="图片 14"/>
          <p:cNvPicPr>
            <a:picLocks noChangeAspect="1"/>
          </p:cNvPicPr>
          <p:nvPr userDrawn="1"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4024" y="104390"/>
            <a:ext cx="459922" cy="460086"/>
          </a:xfrm>
          <a:prstGeom prst="rect">
            <a:avLst/>
          </a:prstGeom>
        </p:spPr>
      </p:pic>
    </p:spTree>
  </p:cSld>
  <p:clrMapOvr>
    <a:masterClrMapping/>
  </p:clrMapOvr>
  <p:transition spd="med">
    <p:push/>
  </p:transition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目录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图片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793" cy="664522"/>
          </a:xfrm>
          <a:prstGeom prst="rect">
            <a:avLst/>
          </a:prstGeom>
        </p:spPr>
      </p:pic>
      <p:sp>
        <p:nvSpPr>
          <p:cNvPr id="7" name="矩形 6"/>
          <p:cNvSpPr/>
          <p:nvPr/>
        </p:nvSpPr>
        <p:spPr>
          <a:xfrm>
            <a:off x="0" y="5821680"/>
            <a:ext cx="9144000" cy="10363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8" name="图片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7293" y="6100771"/>
            <a:ext cx="1958547" cy="518469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23850" y="235137"/>
            <a:ext cx="6474515" cy="337358"/>
          </a:xfrm>
          <a:prstGeom prst="rect">
            <a:avLst/>
          </a:prstGeom>
        </p:spPr>
        <p:txBody>
          <a:bodyPr anchor="ctr"/>
          <a:lstStyle>
            <a:lvl1pPr>
              <a:defRPr sz="2000">
                <a:solidFill>
                  <a:schemeClr val="bg1"/>
                </a:solidFill>
                <a:effectLst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 dirty="0"/>
          </a:p>
        </p:txBody>
      </p:sp>
      <p:sp>
        <p:nvSpPr>
          <p:cNvPr id="13" name="矩形 12"/>
          <p:cNvSpPr/>
          <p:nvPr/>
        </p:nvSpPr>
        <p:spPr>
          <a:xfrm>
            <a:off x="0" y="1"/>
            <a:ext cx="9144000" cy="10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51240"/>
            <a:ext cx="9144000" cy="5185064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793" cy="664522"/>
          </a:xfrm>
          <a:prstGeom prst="rect">
            <a:avLst/>
          </a:prstGeom>
        </p:spPr>
      </p:pic>
      <p:sp>
        <p:nvSpPr>
          <p:cNvPr id="11" name="矩形 10"/>
          <p:cNvSpPr/>
          <p:nvPr userDrawn="1"/>
        </p:nvSpPr>
        <p:spPr>
          <a:xfrm>
            <a:off x="0" y="1"/>
            <a:ext cx="9144000" cy="10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12" name="图片 11"/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51240"/>
            <a:ext cx="9144000" cy="5185064"/>
          </a:xfrm>
          <a:prstGeom prst="rect">
            <a:avLst/>
          </a:prstGeom>
        </p:spPr>
      </p:pic>
    </p:spTree>
  </p:cSld>
  <p:clrMapOvr>
    <a:masterClrMapping/>
  </p:clrMapOvr>
  <p:transition spd="med">
    <p:push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纯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标题 4"/>
          <p:cNvSpPr>
            <a:spLocks noGrp="1"/>
          </p:cNvSpPr>
          <p:nvPr>
            <p:ph type="title"/>
          </p:nvPr>
        </p:nvSpPr>
        <p:spPr>
          <a:xfrm>
            <a:off x="494025" y="975600"/>
            <a:ext cx="8372163" cy="574183"/>
          </a:xfrm>
          <a:prstGeom prst="rect">
            <a:avLst/>
          </a:prstGeom>
        </p:spPr>
        <p:txBody>
          <a:bodyPr/>
          <a:lstStyle>
            <a:lvl1pPr>
              <a:defRPr sz="3200" b="1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</p:spTree>
  </p:cSld>
  <p:clrMapOvr>
    <a:masterClrMapping/>
  </p:clrMapOvr>
  <p:transition spd="med">
    <p:push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纯标题-有页码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标题 4"/>
          <p:cNvSpPr>
            <a:spLocks noGrp="1"/>
          </p:cNvSpPr>
          <p:nvPr>
            <p:ph type="title"/>
          </p:nvPr>
        </p:nvSpPr>
        <p:spPr>
          <a:xfrm>
            <a:off x="494025" y="975600"/>
            <a:ext cx="8372163" cy="574183"/>
          </a:xfrm>
          <a:prstGeom prst="rect">
            <a:avLst/>
          </a:prstGeom>
        </p:spPr>
        <p:txBody>
          <a:bodyPr/>
          <a:lstStyle>
            <a:lvl1pPr>
              <a:defRPr sz="3200" b="1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 dirty="0"/>
          </a:p>
        </p:txBody>
      </p:sp>
      <p:sp>
        <p:nvSpPr>
          <p:cNvPr id="10" name="文本框 9"/>
          <p:cNvSpPr txBox="1"/>
          <p:nvPr/>
        </p:nvSpPr>
        <p:spPr>
          <a:xfrm>
            <a:off x="8250026" y="311755"/>
            <a:ext cx="57881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1200" spc="-60" baseline="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Page .</a:t>
            </a:r>
            <a:endParaRPr lang="zh-CN" altLang="en-US" sz="1200" spc="-60" baseline="0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2" name="灯片编号占位符 5"/>
          <p:cNvSpPr txBox="1"/>
          <p:nvPr/>
        </p:nvSpPr>
        <p:spPr>
          <a:xfrm>
            <a:off x="8696565" y="311755"/>
            <a:ext cx="44743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>
              <a:defRPr sz="1200" spc="-60" baseline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pPr lvl="0"/>
            <a:fld id="{7E0B4DC1-AB35-4259-8072-EA8F5B8A0BBF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Ovr>
    <a:masterClrMapping/>
  </p:clrMapOvr>
  <p:transition spd="med">
    <p:push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793" cy="664522"/>
          </a:xfrm>
          <a:prstGeom prst="rect">
            <a:avLst/>
          </a:prstGeom>
        </p:spPr>
      </p:pic>
      <p:sp>
        <p:nvSpPr>
          <p:cNvPr id="11" name="矩形 10"/>
          <p:cNvSpPr/>
          <p:nvPr/>
        </p:nvSpPr>
        <p:spPr>
          <a:xfrm>
            <a:off x="0" y="6766560"/>
            <a:ext cx="9144000" cy="9143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12" name="图片 11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4024" y="168582"/>
            <a:ext cx="1517655" cy="401413"/>
          </a:xfrm>
          <a:prstGeom prst="rect">
            <a:avLst/>
          </a:prstGeom>
        </p:spPr>
      </p:pic>
      <p:sp>
        <p:nvSpPr>
          <p:cNvPr id="13" name="矩形 12"/>
          <p:cNvSpPr/>
          <p:nvPr/>
        </p:nvSpPr>
        <p:spPr>
          <a:xfrm>
            <a:off x="0" y="1"/>
            <a:ext cx="9144000" cy="10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6" name="图片 5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793" cy="664522"/>
          </a:xfrm>
          <a:prstGeom prst="rect">
            <a:avLst/>
          </a:prstGeom>
        </p:spPr>
      </p:pic>
      <p:sp>
        <p:nvSpPr>
          <p:cNvPr id="7" name="矩形 6"/>
          <p:cNvSpPr/>
          <p:nvPr userDrawn="1"/>
        </p:nvSpPr>
        <p:spPr>
          <a:xfrm>
            <a:off x="0" y="6766560"/>
            <a:ext cx="9144000" cy="9143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9" name="图片 8"/>
          <p:cNvPicPr>
            <a:picLocks noChangeAspect="1"/>
          </p:cNvPicPr>
          <p:nvPr userDrawn="1"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4024" y="168582"/>
            <a:ext cx="1517655" cy="401413"/>
          </a:xfrm>
          <a:prstGeom prst="rect">
            <a:avLst/>
          </a:prstGeom>
        </p:spPr>
      </p:pic>
      <p:sp>
        <p:nvSpPr>
          <p:cNvPr id="10" name="矩形 9"/>
          <p:cNvSpPr/>
          <p:nvPr userDrawn="1"/>
        </p:nvSpPr>
        <p:spPr>
          <a:xfrm>
            <a:off x="0" y="1"/>
            <a:ext cx="9144000" cy="10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Ovr>
    <a:masterClrMapping/>
  </p:clrMapOvr>
  <p:transition spd="med">
    <p:push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空白-有页码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图片 1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793" cy="664522"/>
          </a:xfrm>
          <a:prstGeom prst="rect">
            <a:avLst/>
          </a:prstGeom>
        </p:spPr>
      </p:pic>
      <p:sp>
        <p:nvSpPr>
          <p:cNvPr id="15" name="矩形 14"/>
          <p:cNvSpPr/>
          <p:nvPr/>
        </p:nvSpPr>
        <p:spPr>
          <a:xfrm>
            <a:off x="0" y="6766560"/>
            <a:ext cx="9144000" cy="9143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16" name="图片 15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4024" y="168582"/>
            <a:ext cx="1517655" cy="401413"/>
          </a:xfrm>
          <a:prstGeom prst="rect">
            <a:avLst/>
          </a:prstGeom>
        </p:spPr>
      </p:pic>
      <p:sp>
        <p:nvSpPr>
          <p:cNvPr id="17" name="矩形 16"/>
          <p:cNvSpPr/>
          <p:nvPr/>
        </p:nvSpPr>
        <p:spPr>
          <a:xfrm>
            <a:off x="0" y="1"/>
            <a:ext cx="9144000" cy="10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8250026" y="311755"/>
            <a:ext cx="57881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1200" spc="-60" baseline="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Page .</a:t>
            </a:r>
            <a:endParaRPr lang="zh-CN" altLang="en-US" sz="1200" spc="-60" baseline="0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97600" y="313200"/>
            <a:ext cx="36516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lvl1pPr>
              <a:defRPr lang="zh-CN" altLang="en-US" sz="1200" spc="-60" baseline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fld id="{E1703B59-C883-4B8B-974E-AFB30A6C43A7}" type="slidenum">
              <a:rPr lang="en-US" altLang="zh-CN" smtClean="0"/>
              <a:t>‹#›</a:t>
            </a:fld>
            <a:endParaRPr lang="en-US" altLang="zh-CN"/>
          </a:p>
        </p:txBody>
      </p:sp>
      <p:pic>
        <p:nvPicPr>
          <p:cNvPr id="8" name="图片 7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793" cy="664522"/>
          </a:xfrm>
          <a:prstGeom prst="rect">
            <a:avLst/>
          </a:prstGeom>
        </p:spPr>
      </p:pic>
      <p:sp>
        <p:nvSpPr>
          <p:cNvPr id="9" name="矩形 8"/>
          <p:cNvSpPr/>
          <p:nvPr userDrawn="1"/>
        </p:nvSpPr>
        <p:spPr>
          <a:xfrm>
            <a:off x="0" y="6766560"/>
            <a:ext cx="9144000" cy="9143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10" name="图片 9"/>
          <p:cNvPicPr>
            <a:picLocks noChangeAspect="1"/>
          </p:cNvPicPr>
          <p:nvPr userDrawn="1"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4024" y="168582"/>
            <a:ext cx="1517655" cy="401413"/>
          </a:xfrm>
          <a:prstGeom prst="rect">
            <a:avLst/>
          </a:prstGeom>
        </p:spPr>
      </p:pic>
      <p:sp>
        <p:nvSpPr>
          <p:cNvPr id="11" name="矩形 10"/>
          <p:cNvSpPr/>
          <p:nvPr userDrawn="1"/>
        </p:nvSpPr>
        <p:spPr>
          <a:xfrm>
            <a:off x="0" y="1"/>
            <a:ext cx="9144000" cy="10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Ovr>
    <a:masterClrMapping/>
  </p:clrMapOvr>
  <p:transition spd="med">
    <p:push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两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内容占位符 11"/>
          <p:cNvSpPr>
            <a:spLocks noGrp="1"/>
          </p:cNvSpPr>
          <p:nvPr>
            <p:ph sz="quarter" idx="10" hasCustomPrompt="1"/>
          </p:nvPr>
        </p:nvSpPr>
        <p:spPr>
          <a:xfrm>
            <a:off x="262394" y="1717675"/>
            <a:ext cx="4032000" cy="4826248"/>
          </a:xfrm>
        </p:spPr>
        <p:txBody>
          <a:bodyPr>
            <a:normAutofit/>
          </a:bodyPr>
          <a:lstStyle>
            <a:lvl1pPr>
              <a:buClr>
                <a:schemeClr val="accent1"/>
              </a:buClr>
              <a:defRPr sz="2000"/>
            </a:lvl1pPr>
            <a:lvl2pPr>
              <a:buClr>
                <a:schemeClr val="accent1"/>
              </a:buClr>
              <a:defRPr sz="1800"/>
            </a:lvl2pPr>
            <a:lvl3pPr>
              <a:buClr>
                <a:schemeClr val="accent1"/>
              </a:buClr>
              <a:defRPr sz="1600"/>
            </a:lvl3pPr>
            <a:lvl4pPr>
              <a:buClr>
                <a:schemeClr val="accent1"/>
              </a:buClr>
              <a:defRPr sz="1400"/>
            </a:lvl4pPr>
            <a:lvl5pPr>
              <a:buClr>
                <a:schemeClr val="accent1"/>
              </a:buClr>
              <a:defRPr sz="1400"/>
            </a:lvl5pPr>
          </a:lstStyle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zh-CN" altLang="en-US" dirty="0"/>
          </a:p>
        </p:txBody>
      </p:sp>
      <p:sp>
        <p:nvSpPr>
          <p:cNvPr id="16" name="内容占位符 15"/>
          <p:cNvSpPr>
            <a:spLocks noGrp="1"/>
          </p:cNvSpPr>
          <p:nvPr>
            <p:ph sz="quarter" idx="11" hasCustomPrompt="1"/>
          </p:nvPr>
        </p:nvSpPr>
        <p:spPr>
          <a:xfrm>
            <a:off x="4786313" y="1717675"/>
            <a:ext cx="4032250" cy="4826248"/>
          </a:xfrm>
        </p:spPr>
        <p:txBody>
          <a:bodyPr>
            <a:normAutofit/>
          </a:bodyPr>
          <a:lstStyle>
            <a:lvl1pPr>
              <a:buClr>
                <a:schemeClr val="accent1"/>
              </a:buClr>
              <a:defRPr sz="2000"/>
            </a:lvl1pPr>
            <a:lvl2pPr>
              <a:buClr>
                <a:schemeClr val="accent1"/>
              </a:buClr>
              <a:defRPr sz="1800"/>
            </a:lvl2pPr>
            <a:lvl3pPr>
              <a:buClr>
                <a:schemeClr val="accent1"/>
              </a:buClr>
              <a:defRPr sz="1600"/>
            </a:lvl3pPr>
            <a:lvl4pPr>
              <a:buClr>
                <a:schemeClr val="accent1"/>
              </a:buClr>
              <a:defRPr sz="1400"/>
            </a:lvl4pPr>
            <a:lvl5pPr>
              <a:buClr>
                <a:schemeClr val="accent1"/>
              </a:buClr>
              <a:defRPr sz="1400"/>
            </a:lvl5pPr>
          </a:lstStyle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zh-CN" altLang="en-US" dirty="0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62393" y="975600"/>
            <a:ext cx="8556169" cy="576000"/>
          </a:xfrm>
          <a:prstGeom prst="rect">
            <a:avLst/>
          </a:prstGeom>
        </p:spPr>
        <p:txBody>
          <a:bodyPr/>
          <a:lstStyle>
            <a:lvl1pPr>
              <a:defRPr lang="zh-CN" altLang="en-US" sz="32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</p:spTree>
  </p:cSld>
  <p:clrMapOvr>
    <a:masterClrMapping/>
  </p:clrMapOvr>
  <p:transition spd="med">
    <p:push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两栏-有页码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图片 1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231682"/>
            <a:ext cx="9144000" cy="332713"/>
          </a:xfrm>
          <a:prstGeom prst="rect">
            <a:avLst/>
          </a:prstGeom>
        </p:spPr>
      </p:pic>
      <p:sp>
        <p:nvSpPr>
          <p:cNvPr id="6" name="文本框 5"/>
          <p:cNvSpPr txBox="1"/>
          <p:nvPr/>
        </p:nvSpPr>
        <p:spPr>
          <a:xfrm>
            <a:off x="8250026" y="313200"/>
            <a:ext cx="57881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1200" spc="-60" baseline="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Page .</a:t>
            </a:r>
            <a:endParaRPr lang="zh-CN" altLang="en-US" sz="1200" spc="-60" baseline="0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2" name="内容占位符 11"/>
          <p:cNvSpPr>
            <a:spLocks noGrp="1"/>
          </p:cNvSpPr>
          <p:nvPr>
            <p:ph sz="quarter" idx="10" hasCustomPrompt="1"/>
          </p:nvPr>
        </p:nvSpPr>
        <p:spPr>
          <a:xfrm>
            <a:off x="262394" y="1717675"/>
            <a:ext cx="4032000" cy="4826248"/>
          </a:xfrm>
        </p:spPr>
        <p:txBody>
          <a:bodyPr>
            <a:normAutofit/>
          </a:bodyPr>
          <a:lstStyle>
            <a:lvl1pPr>
              <a:buClr>
                <a:schemeClr val="accent1"/>
              </a:buClr>
              <a:defRPr sz="2000"/>
            </a:lvl1pPr>
            <a:lvl2pPr>
              <a:buClr>
                <a:schemeClr val="accent1"/>
              </a:buClr>
              <a:defRPr sz="1800"/>
            </a:lvl2pPr>
            <a:lvl3pPr>
              <a:buClr>
                <a:schemeClr val="accent1"/>
              </a:buClr>
              <a:defRPr sz="1600"/>
            </a:lvl3pPr>
            <a:lvl4pPr>
              <a:buClr>
                <a:schemeClr val="accent1"/>
              </a:buClr>
              <a:defRPr sz="1400"/>
            </a:lvl4pPr>
            <a:lvl5pPr>
              <a:buClr>
                <a:schemeClr val="accent1"/>
              </a:buClr>
              <a:defRPr sz="1400"/>
            </a:lvl5pPr>
          </a:lstStyle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zh-CN" altLang="en-US" dirty="0"/>
          </a:p>
        </p:txBody>
      </p:sp>
      <p:sp>
        <p:nvSpPr>
          <p:cNvPr id="16" name="内容占位符 15"/>
          <p:cNvSpPr>
            <a:spLocks noGrp="1"/>
          </p:cNvSpPr>
          <p:nvPr>
            <p:ph sz="quarter" idx="11" hasCustomPrompt="1"/>
          </p:nvPr>
        </p:nvSpPr>
        <p:spPr>
          <a:xfrm>
            <a:off x="4786313" y="1717675"/>
            <a:ext cx="4032250" cy="4826248"/>
          </a:xfrm>
        </p:spPr>
        <p:txBody>
          <a:bodyPr>
            <a:normAutofit/>
          </a:bodyPr>
          <a:lstStyle>
            <a:lvl1pPr>
              <a:buClr>
                <a:schemeClr val="accent1"/>
              </a:buClr>
              <a:defRPr sz="2000"/>
            </a:lvl1pPr>
            <a:lvl2pPr>
              <a:buClr>
                <a:schemeClr val="accent1"/>
              </a:buClr>
              <a:defRPr sz="1800"/>
            </a:lvl2pPr>
            <a:lvl3pPr>
              <a:buClr>
                <a:schemeClr val="accent1"/>
              </a:buClr>
              <a:defRPr sz="1600"/>
            </a:lvl3pPr>
            <a:lvl4pPr>
              <a:buClr>
                <a:schemeClr val="accent1"/>
              </a:buClr>
              <a:defRPr sz="1400"/>
            </a:lvl4pPr>
            <a:lvl5pPr>
              <a:buClr>
                <a:schemeClr val="accent1"/>
              </a:buClr>
              <a:defRPr sz="1400"/>
            </a:lvl5pPr>
          </a:lstStyle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zh-CN" altLang="en-US" dirty="0"/>
          </a:p>
        </p:txBody>
      </p:sp>
      <p:sp>
        <p:nvSpPr>
          <p:cNvPr id="21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96565" y="313200"/>
            <a:ext cx="48719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>
              <a:defRPr lang="zh-CN" altLang="en-US" sz="1200" spc="-60" baseline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fld id="{54BD5A17-3153-4A95-988E-B577C14000F1}" type="slidenum">
              <a:rPr lang="en-US" altLang="zh-CN" smtClean="0"/>
              <a:t>‹#›</a:t>
            </a:fld>
            <a:endParaRPr lang="en-US" altLang="zh-CN" dirty="0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62393" y="975600"/>
            <a:ext cx="8566445" cy="576000"/>
          </a:xfrm>
          <a:prstGeom prst="rect">
            <a:avLst/>
          </a:prstGeom>
        </p:spPr>
        <p:txBody>
          <a:bodyPr/>
          <a:lstStyle>
            <a:lvl1pPr>
              <a:defRPr lang="zh-CN" altLang="en-US" sz="32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 dirty="0"/>
          </a:p>
        </p:txBody>
      </p:sp>
      <p:pic>
        <p:nvPicPr>
          <p:cNvPr id="8" name="图片 7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231682"/>
            <a:ext cx="9144000" cy="332713"/>
          </a:xfrm>
          <a:prstGeom prst="rect">
            <a:avLst/>
          </a:prstGeom>
        </p:spPr>
      </p:pic>
    </p:spTree>
  </p:cSld>
  <p:clrMapOvr>
    <a:masterClrMapping/>
  </p:clrMapOvr>
  <p:transition spd="med">
    <p:push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对比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标题 4"/>
          <p:cNvSpPr>
            <a:spLocks noGrp="1"/>
          </p:cNvSpPr>
          <p:nvPr>
            <p:ph type="title" hasCustomPrompt="1"/>
          </p:nvPr>
        </p:nvSpPr>
        <p:spPr>
          <a:xfrm>
            <a:off x="262394" y="960114"/>
            <a:ext cx="4032000" cy="574183"/>
          </a:xfrm>
          <a:prstGeom prst="rect">
            <a:avLst/>
          </a:prstGeom>
        </p:spPr>
        <p:txBody>
          <a:bodyPr anchor="b">
            <a:normAutofit/>
          </a:bodyPr>
          <a:lstStyle>
            <a:lvl1pPr algn="ctr">
              <a:defRPr sz="2800" b="1">
                <a:solidFill>
                  <a:schemeClr val="accent1"/>
                </a:solidFill>
              </a:defRPr>
            </a:lvl1pPr>
          </a:lstStyle>
          <a:p>
            <a:r>
              <a:rPr lang="zh-CN" altLang="en-US" dirty="0"/>
              <a:t>单击此处编辑标题</a:t>
            </a:r>
          </a:p>
        </p:txBody>
      </p:sp>
      <p:cxnSp>
        <p:nvCxnSpPr>
          <p:cNvPr id="3" name="直接连接符 2"/>
          <p:cNvCxnSpPr/>
          <p:nvPr/>
        </p:nvCxnSpPr>
        <p:spPr>
          <a:xfrm flipV="1">
            <a:off x="0" y="1550505"/>
            <a:ext cx="9144000" cy="79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内容占位符 11"/>
          <p:cNvSpPr>
            <a:spLocks noGrp="1"/>
          </p:cNvSpPr>
          <p:nvPr>
            <p:ph sz="quarter" idx="10" hasCustomPrompt="1"/>
          </p:nvPr>
        </p:nvSpPr>
        <p:spPr>
          <a:xfrm>
            <a:off x="262394" y="1717675"/>
            <a:ext cx="4032000" cy="4826248"/>
          </a:xfrm>
        </p:spPr>
        <p:txBody>
          <a:bodyPr>
            <a:normAutofit/>
          </a:bodyPr>
          <a:lstStyle>
            <a:lvl1pPr>
              <a:buClr>
                <a:schemeClr val="accent1"/>
              </a:buClr>
              <a:defRPr sz="2000"/>
            </a:lvl1pPr>
            <a:lvl2pPr>
              <a:buClr>
                <a:schemeClr val="accent1"/>
              </a:buClr>
              <a:defRPr sz="1800"/>
            </a:lvl2pPr>
            <a:lvl3pPr>
              <a:buClr>
                <a:schemeClr val="accent1"/>
              </a:buClr>
              <a:defRPr sz="1600"/>
            </a:lvl3pPr>
            <a:lvl4pPr>
              <a:buClr>
                <a:schemeClr val="accent1"/>
              </a:buClr>
              <a:defRPr sz="1400"/>
            </a:lvl4pPr>
            <a:lvl5pPr>
              <a:buClr>
                <a:schemeClr val="accent1"/>
              </a:buClr>
              <a:defRPr sz="1400"/>
            </a:lvl5pPr>
          </a:lstStyle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zh-CN" altLang="en-US" dirty="0"/>
          </a:p>
        </p:txBody>
      </p:sp>
      <p:sp>
        <p:nvSpPr>
          <p:cNvPr id="16" name="内容占位符 15"/>
          <p:cNvSpPr>
            <a:spLocks noGrp="1"/>
          </p:cNvSpPr>
          <p:nvPr>
            <p:ph sz="quarter" idx="11" hasCustomPrompt="1"/>
          </p:nvPr>
        </p:nvSpPr>
        <p:spPr>
          <a:xfrm>
            <a:off x="4786313" y="1717675"/>
            <a:ext cx="4032250" cy="4826248"/>
          </a:xfrm>
        </p:spPr>
        <p:txBody>
          <a:bodyPr>
            <a:normAutofit/>
          </a:bodyPr>
          <a:lstStyle>
            <a:lvl1pPr>
              <a:buClr>
                <a:schemeClr val="accent1"/>
              </a:buClr>
              <a:defRPr sz="2000"/>
            </a:lvl1pPr>
            <a:lvl2pPr>
              <a:buClr>
                <a:schemeClr val="accent1"/>
              </a:buClr>
              <a:defRPr sz="1800"/>
            </a:lvl2pPr>
            <a:lvl3pPr>
              <a:buClr>
                <a:schemeClr val="accent1"/>
              </a:buClr>
              <a:defRPr sz="1600"/>
            </a:lvl3pPr>
            <a:lvl4pPr>
              <a:buClr>
                <a:schemeClr val="accent1"/>
              </a:buClr>
              <a:defRPr sz="1400"/>
            </a:lvl4pPr>
            <a:lvl5pPr>
              <a:buClr>
                <a:schemeClr val="accent1"/>
              </a:buClr>
              <a:defRPr sz="1400"/>
            </a:lvl5pPr>
          </a:lstStyle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zh-CN" altLang="en-US" dirty="0"/>
          </a:p>
        </p:txBody>
      </p:sp>
      <p:sp>
        <p:nvSpPr>
          <p:cNvPr id="18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4786313" y="958297"/>
            <a:ext cx="4032000" cy="576000"/>
          </a:xfrm>
        </p:spPr>
        <p:txBody>
          <a:bodyPr anchor="b">
            <a:normAutofit/>
          </a:bodyPr>
          <a:lstStyle>
            <a:lvl1pPr marL="0" indent="0" algn="ctr">
              <a:buNone/>
              <a:defRPr lang="zh-CN" altLang="en-US" sz="2800" b="1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228600" lvl="0" indent="-228600" algn="ctr">
              <a:lnSpc>
                <a:spcPct val="90000"/>
              </a:lnSpc>
              <a:spcBef>
                <a:spcPct val="0"/>
              </a:spcBef>
            </a:pPr>
            <a:r>
              <a:rPr lang="zh-CN" altLang="en-US" dirty="0"/>
              <a:t>单击此处编辑标题</a:t>
            </a:r>
          </a:p>
        </p:txBody>
      </p:sp>
      <p:pic>
        <p:nvPicPr>
          <p:cNvPr id="19" name="图片 1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793" cy="664522"/>
          </a:xfrm>
          <a:prstGeom prst="rect">
            <a:avLst/>
          </a:prstGeom>
        </p:spPr>
      </p:pic>
      <p:sp>
        <p:nvSpPr>
          <p:cNvPr id="20" name="矩形 19"/>
          <p:cNvSpPr/>
          <p:nvPr/>
        </p:nvSpPr>
        <p:spPr>
          <a:xfrm>
            <a:off x="0" y="6766560"/>
            <a:ext cx="9144000" cy="9143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21" name="图片 20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4024" y="168582"/>
            <a:ext cx="1517655" cy="401413"/>
          </a:xfrm>
          <a:prstGeom prst="rect">
            <a:avLst/>
          </a:prstGeom>
        </p:spPr>
      </p:pic>
      <p:sp>
        <p:nvSpPr>
          <p:cNvPr id="22" name="矩形 21"/>
          <p:cNvSpPr/>
          <p:nvPr/>
        </p:nvSpPr>
        <p:spPr>
          <a:xfrm>
            <a:off x="0" y="1"/>
            <a:ext cx="9144000" cy="10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11" name="图片 10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793" cy="664522"/>
          </a:xfrm>
          <a:prstGeom prst="rect">
            <a:avLst/>
          </a:prstGeom>
        </p:spPr>
      </p:pic>
      <p:sp>
        <p:nvSpPr>
          <p:cNvPr id="13" name="矩形 12"/>
          <p:cNvSpPr/>
          <p:nvPr userDrawn="1"/>
        </p:nvSpPr>
        <p:spPr>
          <a:xfrm>
            <a:off x="0" y="6766560"/>
            <a:ext cx="9144000" cy="9143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14" name="图片 13"/>
          <p:cNvPicPr>
            <a:picLocks noChangeAspect="1"/>
          </p:cNvPicPr>
          <p:nvPr userDrawn="1"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4024" y="168582"/>
            <a:ext cx="1517655" cy="401413"/>
          </a:xfrm>
          <a:prstGeom prst="rect">
            <a:avLst/>
          </a:prstGeom>
        </p:spPr>
      </p:pic>
      <p:sp>
        <p:nvSpPr>
          <p:cNvPr id="15" name="矩形 14"/>
          <p:cNvSpPr/>
          <p:nvPr userDrawn="1"/>
        </p:nvSpPr>
        <p:spPr>
          <a:xfrm>
            <a:off x="0" y="1"/>
            <a:ext cx="9144000" cy="10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Ovr>
    <a:masterClrMapping/>
  </p:clrMapOvr>
  <p:transition spd="med">
    <p:push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对比-有页码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图片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793" cy="664522"/>
          </a:xfrm>
          <a:prstGeom prst="rect">
            <a:avLst/>
          </a:prstGeom>
        </p:spPr>
      </p:pic>
      <p:sp>
        <p:nvSpPr>
          <p:cNvPr id="22" name="矩形 21"/>
          <p:cNvSpPr/>
          <p:nvPr/>
        </p:nvSpPr>
        <p:spPr>
          <a:xfrm>
            <a:off x="0" y="6766560"/>
            <a:ext cx="9144000" cy="9143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23" name="图片 22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4024" y="168582"/>
            <a:ext cx="1517655" cy="401413"/>
          </a:xfrm>
          <a:prstGeom prst="rect">
            <a:avLst/>
          </a:prstGeom>
        </p:spPr>
      </p:pic>
      <p:sp>
        <p:nvSpPr>
          <p:cNvPr id="24" name="矩形 23"/>
          <p:cNvSpPr/>
          <p:nvPr/>
        </p:nvSpPr>
        <p:spPr>
          <a:xfrm>
            <a:off x="0" y="1"/>
            <a:ext cx="9144000" cy="10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6" name="文本框 5"/>
          <p:cNvSpPr txBox="1"/>
          <p:nvPr/>
        </p:nvSpPr>
        <p:spPr>
          <a:xfrm>
            <a:off x="8250026" y="313200"/>
            <a:ext cx="57881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1200" spc="-60" baseline="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Page .</a:t>
            </a:r>
            <a:endParaRPr lang="zh-CN" altLang="en-US" sz="1200" spc="-60" baseline="0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标题 4"/>
          <p:cNvSpPr>
            <a:spLocks noGrp="1"/>
          </p:cNvSpPr>
          <p:nvPr>
            <p:ph type="title" hasCustomPrompt="1"/>
          </p:nvPr>
        </p:nvSpPr>
        <p:spPr>
          <a:xfrm>
            <a:off x="262394" y="960114"/>
            <a:ext cx="4032000" cy="574183"/>
          </a:xfrm>
          <a:prstGeom prst="rect">
            <a:avLst/>
          </a:prstGeom>
        </p:spPr>
        <p:txBody>
          <a:bodyPr anchor="b">
            <a:normAutofit/>
          </a:bodyPr>
          <a:lstStyle>
            <a:lvl1pPr algn="ctr">
              <a:defRPr sz="2800" b="1">
                <a:solidFill>
                  <a:schemeClr val="accent1"/>
                </a:solidFill>
              </a:defRPr>
            </a:lvl1pPr>
          </a:lstStyle>
          <a:p>
            <a:r>
              <a:rPr lang="zh-CN" altLang="en-US" dirty="0"/>
              <a:t>单击此处编辑标题</a:t>
            </a:r>
          </a:p>
        </p:txBody>
      </p:sp>
      <p:cxnSp>
        <p:nvCxnSpPr>
          <p:cNvPr id="3" name="直接连接符 2"/>
          <p:cNvCxnSpPr/>
          <p:nvPr/>
        </p:nvCxnSpPr>
        <p:spPr>
          <a:xfrm flipV="1">
            <a:off x="0" y="1550505"/>
            <a:ext cx="9144000" cy="79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内容占位符 11"/>
          <p:cNvSpPr>
            <a:spLocks noGrp="1"/>
          </p:cNvSpPr>
          <p:nvPr>
            <p:ph sz="quarter" idx="10" hasCustomPrompt="1"/>
          </p:nvPr>
        </p:nvSpPr>
        <p:spPr>
          <a:xfrm>
            <a:off x="262394" y="1717675"/>
            <a:ext cx="4032000" cy="4826248"/>
          </a:xfrm>
        </p:spPr>
        <p:txBody>
          <a:bodyPr>
            <a:normAutofit/>
          </a:bodyPr>
          <a:lstStyle>
            <a:lvl1pPr>
              <a:buClr>
                <a:schemeClr val="accent1"/>
              </a:buClr>
              <a:defRPr sz="2000"/>
            </a:lvl1pPr>
            <a:lvl2pPr>
              <a:buClr>
                <a:schemeClr val="accent1"/>
              </a:buClr>
              <a:defRPr sz="1800"/>
            </a:lvl2pPr>
            <a:lvl3pPr>
              <a:buClr>
                <a:schemeClr val="accent1"/>
              </a:buClr>
              <a:defRPr sz="1600"/>
            </a:lvl3pPr>
            <a:lvl4pPr>
              <a:buClr>
                <a:schemeClr val="accent1"/>
              </a:buClr>
              <a:defRPr sz="1400"/>
            </a:lvl4pPr>
            <a:lvl5pPr>
              <a:buClr>
                <a:schemeClr val="accent1"/>
              </a:buClr>
              <a:defRPr sz="1400"/>
            </a:lvl5pPr>
          </a:lstStyle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zh-CN" altLang="en-US" dirty="0"/>
          </a:p>
        </p:txBody>
      </p:sp>
      <p:sp>
        <p:nvSpPr>
          <p:cNvPr id="16" name="内容占位符 15"/>
          <p:cNvSpPr>
            <a:spLocks noGrp="1"/>
          </p:cNvSpPr>
          <p:nvPr>
            <p:ph sz="quarter" idx="11" hasCustomPrompt="1"/>
          </p:nvPr>
        </p:nvSpPr>
        <p:spPr>
          <a:xfrm>
            <a:off x="4786313" y="1717675"/>
            <a:ext cx="4032250" cy="4826248"/>
          </a:xfrm>
        </p:spPr>
        <p:txBody>
          <a:bodyPr>
            <a:normAutofit/>
          </a:bodyPr>
          <a:lstStyle>
            <a:lvl1pPr>
              <a:buClr>
                <a:schemeClr val="accent1"/>
              </a:buClr>
              <a:defRPr sz="2000"/>
            </a:lvl1pPr>
            <a:lvl2pPr>
              <a:buClr>
                <a:schemeClr val="accent1"/>
              </a:buClr>
              <a:defRPr sz="1800"/>
            </a:lvl2pPr>
            <a:lvl3pPr>
              <a:buClr>
                <a:schemeClr val="accent1"/>
              </a:buClr>
              <a:defRPr sz="1600"/>
            </a:lvl3pPr>
            <a:lvl4pPr>
              <a:buClr>
                <a:schemeClr val="accent1"/>
              </a:buClr>
              <a:defRPr sz="1400"/>
            </a:lvl4pPr>
            <a:lvl5pPr>
              <a:buClr>
                <a:schemeClr val="accent1"/>
              </a:buClr>
              <a:defRPr sz="1400"/>
            </a:lvl5pPr>
          </a:lstStyle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zh-CN" altLang="en-US" dirty="0"/>
          </a:p>
        </p:txBody>
      </p:sp>
      <p:sp>
        <p:nvSpPr>
          <p:cNvPr id="18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4786313" y="958297"/>
            <a:ext cx="4032000" cy="576000"/>
          </a:xfrm>
        </p:spPr>
        <p:txBody>
          <a:bodyPr anchor="b">
            <a:normAutofit/>
          </a:bodyPr>
          <a:lstStyle>
            <a:lvl1pPr marL="0" indent="0" algn="ctr">
              <a:buNone/>
              <a:defRPr lang="zh-CN" altLang="en-US" sz="2800" b="1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228600" lvl="0" indent="-228600" algn="ctr">
              <a:lnSpc>
                <a:spcPct val="90000"/>
              </a:lnSpc>
              <a:spcBef>
                <a:spcPct val="0"/>
              </a:spcBef>
            </a:pPr>
            <a:r>
              <a:rPr lang="zh-CN" altLang="en-US" dirty="0"/>
              <a:t>单击此处编辑标题</a:t>
            </a:r>
          </a:p>
        </p:txBody>
      </p:sp>
      <p:sp>
        <p:nvSpPr>
          <p:cNvPr id="21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96565" y="313200"/>
            <a:ext cx="48719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>
              <a:defRPr lang="zh-CN" altLang="en-US" sz="1200" spc="-60" baseline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fld id="{54BD5A17-3153-4A95-988E-B577C14000F1}" type="slidenum">
              <a:rPr lang="en-US" altLang="zh-CN" smtClean="0"/>
              <a:t>‹#›</a:t>
            </a:fld>
            <a:endParaRPr lang="en-US" altLang="zh-CN" dirty="0"/>
          </a:p>
        </p:txBody>
      </p:sp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793" cy="664522"/>
          </a:xfrm>
          <a:prstGeom prst="rect">
            <a:avLst/>
          </a:prstGeom>
        </p:spPr>
      </p:pic>
      <p:sp>
        <p:nvSpPr>
          <p:cNvPr id="14" name="矩形 13"/>
          <p:cNvSpPr/>
          <p:nvPr userDrawn="1"/>
        </p:nvSpPr>
        <p:spPr>
          <a:xfrm>
            <a:off x="0" y="6766560"/>
            <a:ext cx="9144000" cy="9143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17" name="图片 16"/>
          <p:cNvPicPr>
            <a:picLocks noChangeAspect="1"/>
          </p:cNvPicPr>
          <p:nvPr userDrawn="1"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4024" y="168582"/>
            <a:ext cx="1517655" cy="401413"/>
          </a:xfrm>
          <a:prstGeom prst="rect">
            <a:avLst/>
          </a:prstGeom>
        </p:spPr>
      </p:pic>
      <p:sp>
        <p:nvSpPr>
          <p:cNvPr id="19" name="矩形 18"/>
          <p:cNvSpPr/>
          <p:nvPr userDrawn="1"/>
        </p:nvSpPr>
        <p:spPr>
          <a:xfrm>
            <a:off x="0" y="1"/>
            <a:ext cx="9144000" cy="10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Ovr>
    <a:masterClrMapping/>
  </p:clrMapOvr>
  <p:transition spd="med">
    <p:push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封面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7760" y="5815086"/>
            <a:ext cx="2458720" cy="650876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69123" y="4006448"/>
            <a:ext cx="8325019" cy="1114192"/>
          </a:xfrm>
          <a:prstGeom prst="rect">
            <a:avLst/>
          </a:prstGeo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4000" b="1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 dirty="0"/>
              <a:t>单击此处编辑母版标题样式</a:t>
            </a:r>
          </a:p>
        </p:txBody>
      </p:sp>
      <p:sp>
        <p:nvSpPr>
          <p:cNvPr id="6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69124" y="5245246"/>
            <a:ext cx="5820358" cy="468179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lang="zh-CN" altLang="en-US" sz="2400" b="0">
                <a:solidFill>
                  <a:schemeClr val="bg1"/>
                </a:solidFill>
                <a:latin typeface="+mn-ea"/>
                <a:cs typeface="+mj-cs"/>
              </a:defRPr>
            </a:lvl1pPr>
          </a:lstStyle>
          <a:p>
            <a:pPr marL="228600" lvl="0" indent="-228600" algn="ctr">
              <a:lnSpc>
                <a:spcPct val="90000"/>
              </a:lnSpc>
              <a:spcBef>
                <a:spcPct val="0"/>
              </a:spcBef>
            </a:pPr>
            <a:r>
              <a:rPr lang="zh-CN" altLang="en-US"/>
              <a:t>单击以编辑母版副标题样式</a:t>
            </a:r>
            <a:endParaRPr lang="zh-CN" altLang="en-US" dirty="0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0" hasCustomPrompt="1"/>
          </p:nvPr>
        </p:nvSpPr>
        <p:spPr>
          <a:xfrm>
            <a:off x="469124" y="5815087"/>
            <a:ext cx="4159250" cy="499004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2400">
                <a:solidFill>
                  <a:schemeClr val="bg1"/>
                </a:solidFill>
              </a:defRPr>
            </a:lvl1pPr>
          </a:lstStyle>
          <a:p>
            <a:pPr lvl="0"/>
            <a:r>
              <a:rPr lang="zh-CN" altLang="en-US" dirty="0"/>
              <a:t>单击此处添加日期</a:t>
            </a:r>
          </a:p>
        </p:txBody>
      </p:sp>
      <p:pic>
        <p:nvPicPr>
          <p:cNvPr id="10" name="图片 9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" t="172" r="40" b="-12"/>
          <a:stretch>
            <a:fillRect/>
          </a:stretch>
        </p:blipFill>
        <p:spPr>
          <a:xfrm>
            <a:off x="0" y="0"/>
            <a:ext cx="9144000" cy="3899805"/>
          </a:xfrm>
          <a:prstGeom prst="rect">
            <a:avLst/>
          </a:prstGeom>
          <a:ln>
            <a:noFill/>
          </a:ln>
        </p:spPr>
      </p:pic>
      <p:cxnSp>
        <p:nvCxnSpPr>
          <p:cNvPr id="11" name="直接连接符 10"/>
          <p:cNvCxnSpPr/>
          <p:nvPr/>
        </p:nvCxnSpPr>
        <p:spPr>
          <a:xfrm>
            <a:off x="0" y="3899805"/>
            <a:ext cx="914400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图片 7"/>
          <p:cNvPicPr>
            <a:picLocks noChangeAspect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" t="172" r="40" b="-12"/>
          <a:stretch>
            <a:fillRect/>
          </a:stretch>
        </p:blipFill>
        <p:spPr>
          <a:xfrm>
            <a:off x="0" y="0"/>
            <a:ext cx="9144000" cy="3899805"/>
          </a:xfrm>
          <a:prstGeom prst="rect">
            <a:avLst/>
          </a:prstGeom>
          <a:ln>
            <a:noFill/>
          </a:ln>
        </p:spPr>
      </p:pic>
      <p:cxnSp>
        <p:nvCxnSpPr>
          <p:cNvPr id="9" name="直接连接符 8"/>
          <p:cNvCxnSpPr/>
          <p:nvPr userDrawn="1"/>
        </p:nvCxnSpPr>
        <p:spPr>
          <a:xfrm>
            <a:off x="0" y="3899805"/>
            <a:ext cx="914400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push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>
  <p:cSld name="封底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03073"/>
            <a:ext cx="9144000" cy="2811780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974" y="3608990"/>
            <a:ext cx="3021843" cy="799946"/>
          </a:xfrm>
          <a:prstGeom prst="rect">
            <a:avLst/>
          </a:prstGeom>
        </p:spPr>
      </p:pic>
      <p:sp>
        <p:nvSpPr>
          <p:cNvPr id="3" name="标题 2"/>
          <p:cNvSpPr>
            <a:spLocks noGrp="1"/>
          </p:cNvSpPr>
          <p:nvPr>
            <p:ph type="title"/>
          </p:nvPr>
        </p:nvSpPr>
        <p:spPr>
          <a:xfrm>
            <a:off x="487896" y="1371600"/>
            <a:ext cx="8410492" cy="926932"/>
          </a:xfrm>
        </p:spPr>
        <p:txBody>
          <a:bodyPr>
            <a:noAutofit/>
          </a:bodyPr>
          <a:lstStyle>
            <a:lvl1pPr algn="ctr">
              <a:defRPr sz="6600" b="1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pic>
        <p:nvPicPr>
          <p:cNvPr id="5" name="图片 4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03073"/>
            <a:ext cx="9144000" cy="2811780"/>
          </a:xfrm>
          <a:prstGeom prst="rect">
            <a:avLst/>
          </a:prstGeom>
        </p:spPr>
      </p:pic>
    </p:spTree>
  </p:cSld>
  <p:clrMapOvr>
    <a:masterClrMapping/>
  </p:clrMapOvr>
  <p:transition spd="med">
    <p:push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3.emf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microsoft.com/office/2007/relationships/hdphoto" Target="../media/hdphoto1.wdp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0" y="0"/>
            <a:ext cx="9144793" cy="664522"/>
          </a:xfrm>
          <a:prstGeom prst="rect">
            <a:avLst/>
          </a:prstGeom>
        </p:spPr>
      </p:pic>
      <p:sp>
        <p:nvSpPr>
          <p:cNvPr id="6" name="文本占位符 5"/>
          <p:cNvSpPr>
            <a:spLocks noGrp="1"/>
          </p:cNvSpPr>
          <p:nvPr>
            <p:ph type="body" idx="1"/>
          </p:nvPr>
        </p:nvSpPr>
        <p:spPr>
          <a:xfrm>
            <a:off x="413468" y="1673352"/>
            <a:ext cx="8340421" cy="49998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dirty="0"/>
              <a:t>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/>
              <a:t>第三级</a:t>
            </a:r>
          </a:p>
          <a:p>
            <a:pPr lvl="3"/>
            <a:r>
              <a:rPr lang="zh-CN" altLang="en-US" dirty="0"/>
              <a:t>第四级</a:t>
            </a:r>
          </a:p>
          <a:p>
            <a:pPr lvl="4"/>
            <a:r>
              <a:rPr lang="zh-CN" altLang="en-US" dirty="0"/>
              <a:t>第五级</a:t>
            </a:r>
          </a:p>
        </p:txBody>
      </p:sp>
      <p:sp>
        <p:nvSpPr>
          <p:cNvPr id="10" name="矩形 9"/>
          <p:cNvSpPr/>
          <p:nvPr/>
        </p:nvSpPr>
        <p:spPr>
          <a:xfrm>
            <a:off x="0" y="6766560"/>
            <a:ext cx="9144000" cy="9143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12" name="图片 11"/>
          <p:cNvPicPr>
            <a:picLocks noChangeAspect="1"/>
          </p:cNvPicPr>
          <p:nvPr/>
        </p:nvPicPr>
        <p:blipFill>
          <a:blip r:embed="rId19" cstate="print"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4024" y="168582"/>
            <a:ext cx="1517655" cy="401413"/>
          </a:xfrm>
          <a:prstGeom prst="rect">
            <a:avLst/>
          </a:prstGeom>
        </p:spPr>
      </p:pic>
      <p:sp>
        <p:nvSpPr>
          <p:cNvPr id="13" name="矩形 12"/>
          <p:cNvSpPr/>
          <p:nvPr/>
        </p:nvSpPr>
        <p:spPr>
          <a:xfrm>
            <a:off x="0" y="1"/>
            <a:ext cx="9144000" cy="10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14" name="图片 13"/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0" y="1231682"/>
            <a:ext cx="9144000" cy="332713"/>
          </a:xfrm>
          <a:prstGeom prst="rect">
            <a:avLst/>
          </a:prstGeom>
        </p:spPr>
      </p:pic>
      <p:sp>
        <p:nvSpPr>
          <p:cNvPr id="4" name="标题占位符 3"/>
          <p:cNvSpPr>
            <a:spLocks noGrp="1"/>
          </p:cNvSpPr>
          <p:nvPr>
            <p:ph type="title"/>
          </p:nvPr>
        </p:nvSpPr>
        <p:spPr>
          <a:xfrm>
            <a:off x="413468" y="863020"/>
            <a:ext cx="8410492" cy="7013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pic>
        <p:nvPicPr>
          <p:cNvPr id="9" name="图片 8"/>
          <p:cNvPicPr>
            <a:picLocks noChangeAspect="1"/>
          </p:cNvPicPr>
          <p:nvPr userDrawn="1"/>
        </p:nvPicPr>
        <p:blipFill>
          <a:blip r:embed="rId18"/>
          <a:stretch>
            <a:fillRect/>
          </a:stretch>
        </p:blipFill>
        <p:spPr>
          <a:xfrm>
            <a:off x="0" y="0"/>
            <a:ext cx="9144793" cy="664522"/>
          </a:xfrm>
          <a:prstGeom prst="rect">
            <a:avLst/>
          </a:prstGeom>
        </p:spPr>
      </p:pic>
      <p:sp>
        <p:nvSpPr>
          <p:cNvPr id="11" name="矩形 10"/>
          <p:cNvSpPr/>
          <p:nvPr userDrawn="1"/>
        </p:nvSpPr>
        <p:spPr>
          <a:xfrm>
            <a:off x="0" y="6766560"/>
            <a:ext cx="9144000" cy="9143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15" name="图片 14"/>
          <p:cNvPicPr>
            <a:picLocks noChangeAspect="1"/>
          </p:cNvPicPr>
          <p:nvPr userDrawn="1"/>
        </p:nvPicPr>
        <p:blipFill>
          <a:blip r:embed="rId19" cstate="print"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4024" y="168582"/>
            <a:ext cx="1517655" cy="401413"/>
          </a:xfrm>
          <a:prstGeom prst="rect">
            <a:avLst/>
          </a:prstGeom>
        </p:spPr>
      </p:pic>
      <p:sp>
        <p:nvSpPr>
          <p:cNvPr id="16" name="矩形 15"/>
          <p:cNvSpPr/>
          <p:nvPr userDrawn="1"/>
        </p:nvSpPr>
        <p:spPr>
          <a:xfrm>
            <a:off x="0" y="1"/>
            <a:ext cx="9144000" cy="10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17" name="图片 16"/>
          <p:cNvPicPr>
            <a:picLocks noChangeAspect="1"/>
          </p:cNvPicPr>
          <p:nvPr userDrawn="1"/>
        </p:nvPicPr>
        <p:blipFill>
          <a:blip r:embed="rId21"/>
          <a:stretch>
            <a:fillRect/>
          </a:stretch>
        </p:blipFill>
        <p:spPr>
          <a:xfrm>
            <a:off x="0" y="1231682"/>
            <a:ext cx="9144000" cy="332713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</p:sldLayoutIdLst>
  <p:transition spd="med">
    <p:push/>
  </p:transition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Calibri" panose="020F0502020204030204" pitchFamily="34" charset="0"/>
        <a:buChar char="▪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Calibri" panose="020F0502020204030204" pitchFamily="34" charset="0"/>
        <a:buChar char="▪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Calibri" panose="020F0502020204030204" pitchFamily="34" charset="0"/>
        <a:buChar char="▪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Calibri" panose="020F0502020204030204" pitchFamily="34" charset="0"/>
        <a:buChar char="▪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Calibri" panose="020F0502020204030204" pitchFamily="34" charset="0"/>
        <a:buChar char="▪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7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6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5" Type="http://schemas.openxmlformats.org/officeDocument/2006/relationships/image" Target="../media/image28.png"/><Relationship Id="rId4" Type="http://schemas.openxmlformats.org/officeDocument/2006/relationships/notesSlide" Target="../notesSlides/notesSlide20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29.png"/><Relationship Id="rId4" Type="http://schemas.openxmlformats.org/officeDocument/2006/relationships/notesSlide" Target="../notesSlides/notesSlide2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标题 3"/>
          <p:cNvSpPr>
            <a:spLocks noGrp="1"/>
          </p:cNvSpPr>
          <p:nvPr>
            <p:ph type="title"/>
          </p:nvPr>
        </p:nvSpPr>
        <p:spPr>
          <a:xfrm>
            <a:off x="628650" y="4227733"/>
            <a:ext cx="7886700" cy="1248312"/>
          </a:xfrm>
        </p:spPr>
        <p:txBody>
          <a:bodyPr/>
          <a:lstStyle/>
          <a:p>
            <a:pPr algn="l"/>
            <a:r>
              <a:rPr lang="en-GB" altLang="zh-CN" sz="2800" b="0" dirty="0" err="1"/>
              <a:t>GridGraph</a:t>
            </a:r>
            <a:r>
              <a:rPr lang="en-GB" altLang="zh-CN" sz="2800" b="0" dirty="0"/>
              <a:t>: Large-Scale Graph Processing on a Single Machine Using 2-Level Hierarchical Partitioning</a:t>
            </a:r>
            <a:endParaRPr lang="zh-CN" altLang="en-US" sz="28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内容占位符 4"/>
          <p:cNvSpPr>
            <a:spLocks noGrp="1"/>
          </p:cNvSpPr>
          <p:nvPr>
            <p:ph sz="quarter" idx="10"/>
          </p:nvPr>
        </p:nvSpPr>
        <p:spPr/>
        <p:txBody>
          <a:bodyPr>
            <a:normAutofit/>
          </a:bodyPr>
          <a:lstStyle/>
          <a:p>
            <a:r>
              <a:rPr lang="en-US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1 Introduction</a:t>
            </a:r>
          </a:p>
          <a:p>
            <a:r>
              <a:rPr lang="en-US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2 Graph Representation</a:t>
            </a:r>
          </a:p>
          <a:p>
            <a:r>
              <a:rPr lang="en-US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3 The Streaming-Apply Processing Model</a:t>
            </a:r>
          </a:p>
          <a:p>
            <a:r>
              <a:rPr lang="en-US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4 Evaluation</a:t>
            </a:r>
          </a:p>
          <a:p>
            <a:r>
              <a:rPr lang="en-US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5 Demo</a:t>
            </a:r>
            <a:endParaRPr lang="zh-CN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标题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Outline</a:t>
            </a:r>
            <a:endParaRPr lang="zh-CN" altLang="en-US" dirty="0"/>
          </a:p>
        </p:txBody>
      </p:sp>
    </p:spTree>
  </p:cSld>
  <p:clrMapOvr>
    <a:masterClrMapping/>
  </p:clrMapOvr>
  <p:transition spd="med">
    <p:push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本框 2"/>
          <p:cNvSpPr txBox="1"/>
          <p:nvPr/>
        </p:nvSpPr>
        <p:spPr>
          <a:xfrm>
            <a:off x="3147571" y="3136612"/>
            <a:ext cx="284885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zh-CN" sz="3200" b="1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1</a:t>
            </a:r>
            <a:r>
              <a:rPr kumimoji="1" lang="zh-CN" altLang="en-US" sz="3200" b="1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 </a:t>
            </a:r>
            <a:r>
              <a:rPr kumimoji="1" lang="en-US" altLang="zh-CN" sz="3200" b="1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Introduction</a:t>
            </a:r>
            <a:endParaRPr kumimoji="1" lang="zh-CN" altLang="en-US" sz="3200" b="1" dirty="0">
              <a:solidFill>
                <a:schemeClr val="accent1"/>
              </a:solidFill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 spd="med">
    <p:push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 dirty="0"/>
              <a:t>Widely-Used Graph Processing </a:t>
            </a:r>
            <a:endParaRPr lang="en-GB" altLang="zh-CN" dirty="0">
              <a:effectLst/>
            </a:endParaRPr>
          </a:p>
        </p:txBody>
      </p:sp>
      <p:pic>
        <p:nvPicPr>
          <p:cNvPr id="1026" name="Picture 2" descr="page5image15754800"/>
          <p:cNvPicPr>
            <a:picLocks noGrp="1" noChangeAspect="1" noChangeArrowheads="1"/>
          </p:cNvPicPr>
          <p:nvPr>
            <p:ph sz="quarter" idx="10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894" y="2472743"/>
            <a:ext cx="8160212" cy="30522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med">
    <p:push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内容占位符 1"/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r>
              <a:rPr lang="en-GB" altLang="zh-CN" sz="2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Shared memory</a:t>
            </a:r>
          </a:p>
          <a:p>
            <a:pPr lvl="1"/>
            <a:r>
              <a:rPr lang="en-GB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Single-node &amp; in-memory </a:t>
            </a:r>
            <a:endParaRPr lang="en-GB" altLang="zh-C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r>
              <a:rPr lang="en-GB" altLang="zh-CN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Ligra</a:t>
            </a:r>
            <a:r>
              <a:rPr lang="en-GB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Galois, Polymer </a:t>
            </a:r>
            <a:endParaRPr lang="en-GB" altLang="zh-C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altLang="zh-CN" sz="2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Distributed</a:t>
            </a:r>
          </a:p>
          <a:p>
            <a:pPr lvl="1"/>
            <a:r>
              <a:rPr lang="en-GB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Multi-node &amp; in-memory</a:t>
            </a:r>
          </a:p>
          <a:p>
            <a:pPr lvl="1"/>
            <a:r>
              <a:rPr lang="en-GB" altLang="zh-CN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GraphLab</a:t>
            </a:r>
            <a:r>
              <a:rPr lang="en-GB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altLang="zh-CN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GraphX</a:t>
            </a:r>
            <a:endParaRPr lang="en-GB" altLang="zh-C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altLang="zh-CN" sz="2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Out-of-core</a:t>
            </a:r>
          </a:p>
          <a:p>
            <a:pPr lvl="1"/>
            <a:r>
              <a:rPr lang="en-GB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Single-node &amp; disk-based</a:t>
            </a:r>
          </a:p>
          <a:p>
            <a:pPr lvl="1"/>
            <a:r>
              <a:rPr lang="en-GB" altLang="zh-CN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GraphChi</a:t>
            </a:r>
            <a:r>
              <a:rPr lang="en-GB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X-Stream, </a:t>
            </a:r>
            <a:r>
              <a:rPr lang="en-GB" altLang="zh-CN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TurboGraph</a:t>
            </a:r>
            <a:endParaRPr lang="en-GB" altLang="zh-C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altLang="zh-C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altLang="zh-C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zh-CN" dirty="0"/>
              <a:t>Existing Solutions</a:t>
            </a:r>
            <a:endParaRPr kumimoji="1" lang="zh-CN" altLang="en-US" dirty="0"/>
          </a:p>
        </p:txBody>
      </p:sp>
    </p:spTree>
  </p:cSld>
  <p:clrMapOvr>
    <a:masterClrMapping/>
  </p:clrMapOvr>
  <p:transition spd="med">
    <p:push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内容占位符 1"/>
          <p:cNvSpPr>
            <a:spLocks noGrp="1"/>
          </p:cNvSpPr>
          <p:nvPr>
            <p:ph sz="quarter" idx="10"/>
          </p:nvPr>
        </p:nvSpPr>
        <p:spPr/>
        <p:txBody>
          <a:bodyPr>
            <a:normAutofit/>
          </a:bodyPr>
          <a:lstStyle/>
          <a:p>
            <a:r>
              <a:rPr lang="en-GB" altLang="zh-CN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Shared memory</a:t>
            </a:r>
          </a:p>
          <a:p>
            <a:pPr lvl="1"/>
            <a:r>
              <a:rPr lang="en-GB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Limited capability to </a:t>
            </a:r>
            <a:r>
              <a:rPr lang="en-GB" altLang="zh-CN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large-scale</a:t>
            </a:r>
            <a:r>
              <a:rPr lang="en-GB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graphs </a:t>
            </a:r>
          </a:p>
          <a:p>
            <a:r>
              <a:rPr lang="en-GB" altLang="zh-CN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Distributed</a:t>
            </a:r>
          </a:p>
          <a:p>
            <a:pPr lvl="1"/>
            <a:r>
              <a:rPr lang="en-GB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Irregular structure</a:t>
            </a:r>
          </a:p>
          <a:p>
            <a:pPr lvl="1"/>
            <a:r>
              <a:rPr lang="en-GB" altLang="zh-CN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Imbalance</a:t>
            </a:r>
            <a:r>
              <a:rPr lang="en-GB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of computation and communication </a:t>
            </a:r>
          </a:p>
          <a:p>
            <a:r>
              <a:rPr lang="en-GB" altLang="zh-CN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Out-of-core</a:t>
            </a:r>
          </a:p>
          <a:p>
            <a:pPr lvl="1"/>
            <a:r>
              <a:rPr lang="en-GB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Expensive cost on </a:t>
            </a:r>
            <a:r>
              <a:rPr lang="en-GB" altLang="zh-CN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disk random access </a:t>
            </a:r>
          </a:p>
          <a:p>
            <a:pPr lvl="1"/>
            <a:endParaRPr lang="en-GB" altLang="zh-C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zh-CN" dirty="0"/>
              <a:t>Problems</a:t>
            </a:r>
            <a:endParaRPr kumimoji="1" lang="zh-CN" altLang="en-US" dirty="0"/>
          </a:p>
        </p:txBody>
      </p:sp>
    </p:spTree>
  </p:cSld>
  <p:clrMapOvr>
    <a:masterClrMapping/>
  </p:clrMapOvr>
  <p:transition spd="med">
    <p:push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内容占位符 1"/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r>
              <a:rPr lang="en-GB" altLang="zh-CN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Process </a:t>
            </a:r>
            <a:r>
              <a:rPr lang="en-GB" altLang="zh-CN" sz="2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large-scale</a:t>
            </a:r>
            <a:r>
              <a:rPr lang="en-GB" altLang="zh-CN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graphs on a </a:t>
            </a:r>
            <a:r>
              <a:rPr lang="en-GB" altLang="zh-CN" sz="2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single</a:t>
            </a:r>
            <a:r>
              <a:rPr lang="en-GB" altLang="zh-CN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machine.</a:t>
            </a:r>
          </a:p>
          <a:p>
            <a:r>
              <a:rPr lang="en-GB" altLang="zh-CN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2-level hierarchical partitioning schema</a:t>
            </a:r>
          </a:p>
          <a:p>
            <a:pPr lvl="1"/>
            <a:r>
              <a:rPr lang="en-GB" altLang="zh-CN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is effective for both out-of-core and in-memory scenarios.</a:t>
            </a:r>
          </a:p>
          <a:p>
            <a:r>
              <a:rPr lang="en-GB" altLang="zh-CN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Streaming-apply graph processing model</a:t>
            </a:r>
          </a:p>
          <a:p>
            <a:pPr lvl="1"/>
            <a:r>
              <a:rPr lang="en-GB" altLang="zh-CN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Optimize disk I/O amount by dual sliding windows</a:t>
            </a:r>
          </a:p>
        </p:txBody>
      </p:sp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zh-CN" dirty="0" err="1"/>
              <a:t>GridGraph</a:t>
            </a:r>
            <a:endParaRPr kumimoji="1" lang="zh-CN" altLang="en-US" dirty="0"/>
          </a:p>
        </p:txBody>
      </p:sp>
    </p:spTree>
  </p:cSld>
  <p:clrMapOvr>
    <a:masterClrMapping/>
  </p:clrMapOvr>
  <p:transition spd="med">
    <p:push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本框 2"/>
          <p:cNvSpPr txBox="1"/>
          <p:nvPr/>
        </p:nvSpPr>
        <p:spPr>
          <a:xfrm>
            <a:off x="2431915" y="3142034"/>
            <a:ext cx="46041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zh-CN" sz="3200" b="1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2 Graph Representation</a:t>
            </a:r>
            <a:endParaRPr kumimoji="1" lang="zh-CN" altLang="en-US" sz="3200" b="1" dirty="0">
              <a:solidFill>
                <a:schemeClr val="accent1"/>
              </a:solidFill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 spd="med">
    <p:push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内容占位符 1"/>
              <p:cNvSpPr>
                <a:spLocks noGrp="1"/>
              </p:cNvSpPr>
              <p:nvPr>
                <p:ph sz="quarter" idx="10"/>
              </p:nvPr>
            </p:nvSpPr>
            <p:spPr/>
            <p:txBody>
              <a:bodyPr/>
              <a:lstStyle/>
              <a:p>
                <a:r>
                  <a:rPr kumimoji="1" lang="en-GB" altLang="zh-CN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Vertices partitioned into P equalized chunks</a:t>
                </a:r>
              </a:p>
              <a:p>
                <a:r>
                  <a:rPr kumimoji="1" lang="en-GB" altLang="zh-CN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Edges partitioned into P × P blocks</a:t>
                </a:r>
              </a:p>
              <a:p>
                <a:pPr lvl="1"/>
                <a:r>
                  <a:rPr kumimoji="1" lang="en-GB" altLang="zh-CN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Row </a:t>
                </a:r>
                <a:r>
                  <a:rPr kumimoji="1" lang="en-GB" altLang="zh-CN" dirty="0">
                    <a:latin typeface="Times New Roman" panose="02020603050405020304" pitchFamily="18" charset="0"/>
                    <a:cs typeface="Times New Roman" panose="02020603050405020304" pitchFamily="18" charset="0"/>
                    <a:sym typeface="Wingdings" panose="05000000000000000000" pitchFamily="2" charset="2"/>
                  </a:rPr>
                  <a:t></a:t>
                </a:r>
                <a:r>
                  <a:rPr kumimoji="1" lang="en-GB" altLang="zh-CN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Source</a:t>
                </a:r>
              </a:p>
              <a:p>
                <a:pPr lvl="1"/>
                <a:r>
                  <a:rPr kumimoji="1" lang="en-GB" altLang="zh-CN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Column </a:t>
                </a:r>
                <a:r>
                  <a:rPr kumimoji="1" lang="en-GB" altLang="zh-CN" dirty="0">
                    <a:latin typeface="Times New Roman" panose="02020603050405020304" pitchFamily="18" charset="0"/>
                    <a:cs typeface="Times New Roman" panose="02020603050405020304" pitchFamily="18" charset="0"/>
                    <a:sym typeface="Wingdings" panose="05000000000000000000" pitchFamily="2" charset="2"/>
                  </a:rPr>
                  <a:t> </a:t>
                </a:r>
                <a:r>
                  <a:rPr kumimoji="1" lang="en-GB" altLang="zh-CN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Destination</a:t>
                </a:r>
              </a:p>
              <a:p>
                <a:r>
                  <a:rPr kumimoji="1" lang="en-GB" altLang="zh-CN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Suppose P = 2, and divide vertices into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kumimoji="1" lang="en-US" altLang="zh-CN" b="0" i="1" smtClean="0">
                            <a:latin typeface="Cambria Math" panose="02040503050406030204" pitchFamily="18" charset="0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kumimoji="1" lang="en-US" altLang="zh-CN" i="1">
                            <a:latin typeface="Cambria Math" panose="02040503050406030204" pitchFamily="18" charset="0"/>
                            <a:cs typeface="Times New Roman" panose="02020603050405020304" pitchFamily="18" charset="0"/>
                          </a:rPr>
                          <m:t>c</m:t>
                        </m:r>
                      </m:e>
                      <m:sub>
                        <m:r>
                          <a:rPr kumimoji="1" lang="en-US" altLang="zh-CN" b="0" i="1" smtClean="0">
                            <a:latin typeface="Cambria Math" panose="02040503050406030204" pitchFamily="18" charset="0"/>
                            <a:cs typeface="Times New Roman" panose="02020603050405020304" pitchFamily="18" charset="0"/>
                          </a:rPr>
                          <m:t>1</m:t>
                        </m:r>
                      </m:sub>
                    </m:sSub>
                    <m:r>
                      <a:rPr kumimoji="1" lang="en-US" altLang="zh-CN" b="0" i="1" smtClean="0">
                        <a:latin typeface="Cambria Math" panose="02040503050406030204" pitchFamily="18" charset="0"/>
                        <a:cs typeface="Times New Roman" panose="02020603050405020304" pitchFamily="18" charset="0"/>
                      </a:rPr>
                      <m:t>={1,2}</m:t>
                    </m:r>
                  </m:oMath>
                </a14:m>
                <a:r>
                  <a:rPr kumimoji="1" lang="en-GB" altLang="zh-CN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kumimoji="1" lang="en-US" altLang="zh-CN" b="0" i="1" dirty="0" smtClean="0">
                            <a:latin typeface="Cambria Math" panose="02040503050406030204" pitchFamily="18" charset="0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kumimoji="1" lang="en-US" altLang="zh-CN" b="0" i="1" dirty="0" smtClean="0">
                            <a:latin typeface="Cambria Math" panose="02040503050406030204" pitchFamily="18" charset="0"/>
                            <a:cs typeface="Times New Roman" panose="02020603050405020304" pitchFamily="18" charset="0"/>
                          </a:rPr>
                          <m:t>𝑐</m:t>
                        </m:r>
                      </m:e>
                      <m:sub>
                        <m:r>
                          <a:rPr kumimoji="1" lang="en-US" altLang="zh-CN" b="0" i="0" dirty="0" smtClean="0">
                            <a:latin typeface="Cambria Math" panose="02040503050406030204" pitchFamily="18" charset="0"/>
                            <a:cs typeface="Times New Roman" panose="02020603050405020304" pitchFamily="18" charset="0"/>
                          </a:rPr>
                          <m:t>2</m:t>
                        </m:r>
                      </m:sub>
                    </m:sSub>
                    <m:r>
                      <a:rPr kumimoji="1" lang="en-US" altLang="zh-CN" b="0" i="0" dirty="0" smtClean="0">
                        <a:latin typeface="Cambria Math" panose="02040503050406030204" pitchFamily="18" charset="0"/>
                        <a:cs typeface="Times New Roman" panose="02020603050405020304" pitchFamily="18" charset="0"/>
                      </a:rPr>
                      <m:t>= </m:t>
                    </m:r>
                    <m:r>
                      <a:rPr kumimoji="1" lang="en-GB" altLang="zh-CN" i="1" dirty="0" smtClean="0">
                        <a:latin typeface="Cambria Math" panose="02040503050406030204" pitchFamily="18" charset="0"/>
                        <a:cs typeface="Times New Roman" panose="02020603050405020304" pitchFamily="18" charset="0"/>
                      </a:rPr>
                      <m:t>{3,4}</m:t>
                    </m:r>
                  </m:oMath>
                </a14:m>
                <a:endParaRPr kumimoji="1" lang="en-GB" altLang="zh-CN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" name="内容占位符 1"/>
              <p:cNvSpPr>
                <a:spLocks noRot="1" noChangeAspect="1" noMove="1" noResize="1" noEditPoints="1" noAdjustHandles="1" noChangeArrowheads="1" noChangeShapeType="1" noTextEdit="1"/>
              </p:cNvSpPr>
              <p:nvPr>
                <p:ph sz="quarter" idx="10"/>
              </p:nvPr>
            </p:nvSpPr>
            <p:spPr>
              <a:blipFill rotWithShape="1">
                <a:blip r:embed="rId3"/>
                <a:stretch>
                  <a:fillRect l="-8" t="-8" r="4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zh-CN"/>
              <a:t>Graph Format </a:t>
            </a:r>
            <a:endParaRPr kumimoji="1" lang="zh-CN" altLang="en-US" dirty="0"/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53497" y="3930168"/>
            <a:ext cx="2320413" cy="2620241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41690" y="3873910"/>
            <a:ext cx="2537233" cy="2733266"/>
          </a:xfrm>
          <a:prstGeom prst="rect">
            <a:avLst/>
          </a:prstGeom>
        </p:spPr>
      </p:pic>
    </p:spTree>
  </p:cSld>
  <p:clrMapOvr>
    <a:masterClrMapping/>
  </p:clrMapOvr>
  <p:transition spd="med">
    <p:push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内容占位符 1"/>
              <p:cNvSpPr>
                <a:spLocks noGrp="1"/>
              </p:cNvSpPr>
              <p:nvPr>
                <p:ph sz="quarter" idx="10"/>
              </p:nvPr>
            </p:nvSpPr>
            <p:spPr/>
            <p:txBody>
              <a:bodyPr/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kumimoji="1" lang="en-US" altLang="zh-CN" sz="26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kumimoji="1" lang="en-US" altLang="zh-CN" sz="2600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num>
                      <m:den>
                        <m:r>
                          <a:rPr kumimoji="1" lang="en-US" altLang="zh-CN" sz="2600" b="0" i="1" smtClean="0">
                            <a:latin typeface="Cambria Math" panose="02040503050406030204" pitchFamily="18" charset="0"/>
                          </a:rPr>
                          <m:t>𝑃</m:t>
                        </m:r>
                      </m:den>
                    </m:f>
                    <m:r>
                      <a:rPr kumimoji="1" lang="en-US" altLang="zh-CN" sz="2600" b="0" i="1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kumimoji="1" lang="en-US" altLang="zh-CN" sz="26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 </m:t>
                    </m:r>
                    <m:r>
                      <a:rPr kumimoji="1" lang="en-US" altLang="zh-CN" sz="26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𝑈</m:t>
                    </m:r>
                    <m:r>
                      <a:rPr kumimoji="1" lang="en-US" altLang="zh-CN" sz="26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≤</m:t>
                    </m:r>
                    <m:r>
                      <a:rPr kumimoji="1" lang="en-US" altLang="zh-CN" sz="26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𝐶</m:t>
                    </m:r>
                  </m:oMath>
                </a14:m>
                <a:endParaRPr kumimoji="1" lang="en-US" altLang="zh-CN" sz="2600" dirty="0"/>
              </a:p>
              <a:p>
                <a:r>
                  <a:rPr kumimoji="1" lang="en-GB" altLang="zh-CN" sz="22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where </a:t>
                </a:r>
                <a14:m>
                  <m:oMath xmlns:m="http://schemas.openxmlformats.org/officeDocument/2006/math">
                    <m:r>
                      <a:rPr kumimoji="1" lang="en-GB" altLang="zh-CN" sz="2200" i="1" dirty="0" smtClean="0">
                        <a:latin typeface="Cambria Math" panose="02040503050406030204" pitchFamily="18" charset="0"/>
                        <a:cs typeface="Times New Roman" panose="02020603050405020304" pitchFamily="18" charset="0"/>
                      </a:rPr>
                      <m:t>𝐶</m:t>
                    </m:r>
                  </m:oMath>
                </a14:m>
                <a:r>
                  <a:rPr kumimoji="1" lang="en-GB" altLang="zh-CN" sz="22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is the size of last level cache and </a:t>
                </a:r>
                <a14:m>
                  <m:oMath xmlns:m="http://schemas.openxmlformats.org/officeDocument/2006/math">
                    <m:r>
                      <a:rPr kumimoji="1" lang="en-GB" altLang="zh-CN" sz="2200" i="1" dirty="0" smtClean="0">
                        <a:latin typeface="Cambria Math" panose="02040503050406030204" pitchFamily="18" charset="0"/>
                        <a:cs typeface="Times New Roman" panose="02020603050405020304" pitchFamily="18" charset="0"/>
                      </a:rPr>
                      <m:t>𝑈</m:t>
                    </m:r>
                  </m:oMath>
                </a14:m>
                <a:r>
                  <a:rPr kumimoji="1" lang="en-GB" altLang="zh-CN" sz="22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is the data size of each vertex.</a:t>
                </a:r>
              </a:p>
              <a:p>
                <a:r>
                  <a:rPr lang="en-GB" altLang="zh-CN" sz="2200" b="1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Locality</a:t>
                </a:r>
                <a:r>
                  <a:rPr lang="en-GB" altLang="zh-CN" sz="22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: Each chunk is small enough to fit into cache.</a:t>
                </a:r>
                <a:endParaRPr kumimoji="1" lang="en-GB" altLang="zh-CN" sz="2200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" name="内容占位符 1"/>
              <p:cNvSpPr>
                <a:spLocks noRot="1" noChangeAspect="1" noMove="1" noResize="1" noEditPoints="1" noAdjustHandles="1" noChangeArrowheads="1" noChangeShapeType="1" noTextEdit="1"/>
              </p:cNvSpPr>
              <p:nvPr>
                <p:ph sz="quarter" idx="10"/>
              </p:nvPr>
            </p:nvSpPr>
            <p:spPr>
              <a:blipFill rotWithShape="1">
                <a:blip r:embed="rId3"/>
                <a:stretch>
                  <a:fillRect l="-8" t="-8" r="4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zh-CN" dirty="0"/>
              <a:t>How</a:t>
            </a:r>
            <a:r>
              <a:rPr kumimoji="1" lang="zh-CN" altLang="en-US" dirty="0"/>
              <a:t> </a:t>
            </a:r>
            <a:r>
              <a:rPr kumimoji="1" lang="en-US" altLang="zh-CN" dirty="0"/>
              <a:t>to choose P</a:t>
            </a:r>
            <a:endParaRPr kumimoji="1" lang="zh-CN" altLang="en-US" dirty="0"/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61420" y="3963563"/>
            <a:ext cx="4188542" cy="2628524"/>
          </a:xfrm>
          <a:prstGeom prst="rect">
            <a:avLst/>
          </a:prstGeom>
        </p:spPr>
      </p:pic>
    </p:spTree>
  </p:cSld>
  <p:clrMapOvr>
    <a:masterClrMapping/>
  </p:clrMapOvr>
  <p:transition spd="med">
    <p:push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框 3"/>
          <p:cNvSpPr txBox="1"/>
          <p:nvPr/>
        </p:nvSpPr>
        <p:spPr>
          <a:xfrm>
            <a:off x="602003" y="3136612"/>
            <a:ext cx="793999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zh-CN" sz="3200" b="1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3</a:t>
            </a:r>
            <a:r>
              <a:rPr kumimoji="1" lang="zh-CN" altLang="en-US" sz="3200" b="1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 </a:t>
            </a:r>
            <a:r>
              <a:rPr kumimoji="1" lang="en-US" altLang="zh-CN" sz="3200" b="1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The Streaming-Apply Processing Model</a:t>
            </a:r>
            <a:endParaRPr kumimoji="1" lang="zh-CN" altLang="en-US" sz="3200" b="1" dirty="0">
              <a:solidFill>
                <a:schemeClr val="accent1"/>
              </a:solidFill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 spd="med">
    <p:push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Dual Sliding Window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sz="quarter" idx="10"/>
          </p:nvPr>
        </p:nvSpPr>
        <p:spPr/>
        <p:txBody>
          <a:bodyPr>
            <a:normAutofit/>
          </a:bodyPr>
          <a:lstStyle/>
          <a:p>
            <a:r>
              <a:rPr lang="en-GB" altLang="zh-CN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Access edge blocks in column-oriented order </a:t>
            </a:r>
            <a:endParaRPr lang="en-US" altLang="zh-CN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zh-CN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From left to right</a:t>
            </a:r>
          </a:p>
          <a:p>
            <a:pPr lvl="1"/>
            <a:r>
              <a:rPr lang="en-GB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Destination window slides as column moves </a:t>
            </a:r>
          </a:p>
          <a:p>
            <a:r>
              <a:rPr lang="en-US" altLang="zh-CN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From top to bottom</a:t>
            </a:r>
          </a:p>
          <a:p>
            <a:pPr lvl="1"/>
            <a:r>
              <a:rPr lang="en-GB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Source window slides as row moves </a:t>
            </a:r>
            <a:endParaRPr lang="en-US" altLang="zh-C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62275" y="3571652"/>
            <a:ext cx="3187700" cy="2882900"/>
          </a:xfrm>
          <a:prstGeom prst="rect">
            <a:avLst/>
          </a:prstGeom>
        </p:spPr>
      </p:pic>
    </p:spTree>
  </p:cSld>
  <p:clrMapOvr>
    <a:masterClrMapping/>
  </p:clrMapOvr>
  <p:transition spd="med">
    <p:push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内容占位符 1"/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r>
              <a:rPr lang="en-US" altLang="zh-CN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GridGraph</a:t>
            </a:r>
            <a:r>
              <a:rPr lang="en-US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streams edges block by block. </a:t>
            </a:r>
          </a:p>
          <a:p>
            <a:r>
              <a:rPr lang="en-US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User can choose row-oriented or column-oriented access sequence of blocks based on the update pattern.</a:t>
            </a:r>
          </a:p>
          <a:p>
            <a:r>
              <a:rPr lang="en-US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following figure shows how </a:t>
            </a:r>
            <a:r>
              <a:rPr lang="en-US" altLang="zh-CN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GridGraph</a:t>
            </a:r>
            <a:r>
              <a:rPr lang="en-US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 uses dual sliding window to apply updates onto vertices when performing PageRank algorithm</a:t>
            </a:r>
            <a:r>
              <a:rPr lang="en-US" altLang="zh-CN" dirty="0"/>
              <a:t>.</a:t>
            </a:r>
          </a:p>
          <a:p>
            <a:endParaRPr lang="en-US" altLang="zh-CN" dirty="0"/>
          </a:p>
        </p:txBody>
      </p:sp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CN" dirty="0"/>
              <a:t>Dual Sliding Window</a:t>
            </a:r>
            <a:endParaRPr lang="zh-CN" altLang="en-US" dirty="0"/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6812" y="4319034"/>
            <a:ext cx="8957187" cy="1778231"/>
          </a:xfrm>
          <a:prstGeom prst="rect">
            <a:avLst/>
          </a:prstGeom>
        </p:spPr>
      </p:pic>
    </p:spTree>
  </p:cSld>
  <p:clrMapOvr>
    <a:masterClrMapping/>
  </p:clrMapOvr>
  <p:transition spd="med">
    <p:push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内容占位符 1"/>
              <p:cNvSpPr>
                <a:spLocks noGrp="1"/>
              </p:cNvSpPr>
              <p:nvPr>
                <p:ph sz="quarter" idx="10"/>
              </p:nvPr>
            </p:nvSpPr>
            <p:spPr>
              <a:xfrm>
                <a:off x="81070" y="1666013"/>
                <a:ext cx="5079461" cy="4921498"/>
              </a:xfrm>
            </p:spPr>
            <p:txBody>
              <a:bodyPr>
                <a:normAutofit/>
              </a:bodyPr>
              <a:lstStyle/>
              <a:p>
                <a:pPr lvl="1"/>
                <a:r>
                  <a:rPr lang="en-US" altLang="zh-CN" sz="16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The I/O amount is </a:t>
                </a:r>
                <a14:m>
                  <m:oMath xmlns:m="http://schemas.openxmlformats.org/officeDocument/2006/math">
                    <m:r>
                      <a:rPr lang="en-US" altLang="zh-CN" sz="1600" b="0" i="1" smtClean="0">
                        <a:latin typeface="Cambria Math" panose="02040503050406030204" pitchFamily="18" charset="0"/>
                      </a:rPr>
                      <m:t>𝐸</m:t>
                    </m:r>
                    <m:r>
                      <a:rPr lang="en-US" altLang="zh-CN" sz="1600" b="0" i="1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US" altLang="zh-CN" sz="1600" b="0" i="1" smtClean="0">
                        <a:latin typeface="Cambria Math" panose="02040503050406030204" pitchFamily="18" charset="0"/>
                      </a:rPr>
                      <m:t>𝑃</m:t>
                    </m:r>
                    <m:r>
                      <a:rPr lang="en-US" altLang="zh-CN" sz="16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r>
                      <a:rPr lang="en-US" altLang="zh-CN" sz="1600" b="0" i="1" smtClean="0">
                        <a:latin typeface="Cambria Math" panose="02040503050406030204" pitchFamily="18" charset="0"/>
                      </a:rPr>
                      <m:t>𝑉</m:t>
                    </m:r>
                    <m:r>
                      <a:rPr lang="en-US" altLang="zh-CN" sz="1600" b="0" i="1" smtClean="0">
                        <a:latin typeface="Cambria Math" panose="02040503050406030204" pitchFamily="18" charset="0"/>
                      </a:rPr>
                      <m:t>+2×</m:t>
                    </m:r>
                    <m:r>
                      <a:rPr lang="en-US" altLang="zh-CN" sz="1600" b="0" i="1" smtClean="0">
                        <a:latin typeface="Cambria Math" panose="02040503050406030204" pitchFamily="18" charset="0"/>
                      </a:rPr>
                      <m:t>𝑉</m:t>
                    </m:r>
                  </m:oMath>
                </a14:m>
                <a:r>
                  <a:rPr lang="en-US" altLang="zh-CN" sz="16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.</a:t>
                </a:r>
              </a:p>
              <a:p>
                <a:pPr lvl="1"/>
                <a:r>
                  <a:rPr lang="en-US" altLang="zh-CN" sz="16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Thus a smaller P should be preferred to minimize I/O amount which seems opposite to the grid partitioning principle discussed in Section 2 that a larger P can ensure better locality and selective scheduling effect.</a:t>
                </a:r>
              </a:p>
              <a:p>
                <a:pPr lvl="1"/>
                <a:r>
                  <a:rPr lang="en-US" altLang="zh-CN" sz="16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In order to solve this dilemma, </a:t>
                </a:r>
                <a:r>
                  <a:rPr lang="en-US" altLang="zh-CN" sz="1600" dirty="0" err="1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GridGraph</a:t>
                </a:r>
                <a:r>
                  <a:rPr lang="en-US" altLang="zh-CN" sz="16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apply a second-level partition above the edge grid to reduce I/O access of vertices. </a:t>
                </a:r>
              </a:p>
              <a:p>
                <a:pPr lvl="1"/>
                <a:r>
                  <a:rPr lang="en-US" altLang="zh-CN" sz="16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The higher-level partitioning divides edges into </a:t>
                </a:r>
                <a14:m>
                  <m:oMath xmlns:m="http://schemas.openxmlformats.org/officeDocument/2006/math">
                    <m:r>
                      <a:rPr lang="en-US" altLang="zh-CN" sz="1600" i="1" dirty="0" smtClean="0">
                        <a:latin typeface="Cambria Math" panose="02040503050406030204" pitchFamily="18" charset="0"/>
                      </a:rPr>
                      <m:t>𝑄</m:t>
                    </m:r>
                    <m:r>
                      <a:rPr lang="en-US" altLang="zh-CN" sz="1600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r>
                      <a:rPr lang="en-US" altLang="zh-CN" sz="1600" i="1" dirty="0" smtClean="0">
                        <a:latin typeface="Cambria Math" panose="02040503050406030204" pitchFamily="18" charset="0"/>
                      </a:rPr>
                      <m:t>𝑄</m:t>
                    </m:r>
                  </m:oMath>
                </a14:m>
                <a:r>
                  <a:rPr lang="en-US" altLang="zh-CN" sz="16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blocks. The disk reads one first-level block at a time. </a:t>
                </a:r>
              </a:p>
              <a:p>
                <a:pPr lvl="1"/>
                <a:r>
                  <a:rPr lang="en-US" altLang="zh-CN" sz="16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The second-level partitioning further divides a first-level block into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altLang="zh-CN" sz="16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altLang="zh-CN" sz="1600" b="0" i="1" smtClean="0">
                            <a:latin typeface="Cambria Math" panose="02040503050406030204" pitchFamily="18" charset="0"/>
                          </a:rPr>
                          <m:t>𝑃</m:t>
                        </m:r>
                      </m:num>
                      <m:den>
                        <m:r>
                          <a:rPr lang="en-US" altLang="zh-CN" sz="1600" b="0" i="1" smtClean="0">
                            <a:latin typeface="Cambria Math" panose="02040503050406030204" pitchFamily="18" charset="0"/>
                          </a:rPr>
                          <m:t>𝑄</m:t>
                        </m:r>
                      </m:den>
                    </m:f>
                    <m:r>
                      <a:rPr lang="en-US" altLang="zh-CN" sz="16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f>
                      <m:fPr>
                        <m:ctrlPr>
                          <a:rPr lang="en-US" altLang="zh-CN" sz="16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altLang="zh-CN" sz="16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𝑃</m:t>
                        </m:r>
                      </m:num>
                      <m:den>
                        <m:r>
                          <a:rPr lang="en-US" altLang="zh-CN" sz="16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𝑄</m:t>
                        </m:r>
                      </m:den>
                    </m:f>
                  </m:oMath>
                </a14:m>
                <a:r>
                  <a:rPr lang="en-US" altLang="zh-CN" sz="16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blocks. Eventually there are </a:t>
                </a:r>
                <a14:m>
                  <m:oMath xmlns:m="http://schemas.openxmlformats.org/officeDocument/2006/math">
                    <m:r>
                      <a:rPr lang="en-US" altLang="zh-CN" sz="1600" b="0" i="1" smtClean="0">
                        <a:latin typeface="Cambria Math" panose="02040503050406030204" pitchFamily="18" charset="0"/>
                      </a:rPr>
                      <m:t>𝑃</m:t>
                    </m:r>
                    <m:r>
                      <a:rPr lang="en-US" altLang="zh-CN" sz="16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r>
                      <a:rPr lang="en-US" altLang="zh-CN" sz="16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𝑃</m:t>
                    </m:r>
                  </m:oMath>
                </a14:m>
                <a:r>
                  <a:rPr lang="zh-CN" altLang="en-US" sz="16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</a:t>
                </a:r>
                <a:r>
                  <a:rPr lang="en-US" altLang="zh-CN" sz="16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blocks.</a:t>
                </a:r>
                <a:endParaRPr lang="zh-CN" altLang="en-US" sz="1600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" name="内容占位符 1"/>
              <p:cNvSpPr>
                <a:spLocks noRot="1" noChangeAspect="1" noMove="1" noResize="1" noEditPoints="1" noAdjustHandles="1" noChangeArrowheads="1" noChangeShapeType="1" noTextEdit="1"/>
              </p:cNvSpPr>
              <p:nvPr>
                <p:ph sz="quarter" idx="10"/>
              </p:nvPr>
            </p:nvSpPr>
            <p:spPr>
              <a:xfrm>
                <a:off x="81070" y="1666013"/>
                <a:ext cx="5079461" cy="4921498"/>
              </a:xfrm>
              <a:blipFill rotWithShape="1">
                <a:blip r:embed="rId3"/>
                <a:stretch>
                  <a:fillRect l="-8" t="-8" r="10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2-Level Hierarchical Partitioning</a:t>
            </a: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60531" y="2846921"/>
            <a:ext cx="3983469" cy="2497673"/>
          </a:xfrm>
          <a:prstGeom prst="rect">
            <a:avLst/>
          </a:prstGeom>
        </p:spPr>
      </p:pic>
    </p:spTree>
  </p:cSld>
  <p:clrMapOvr>
    <a:masterClrMapping/>
  </p:clrMapOvr>
  <p:transition spd="med">
    <p:push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内容占位符 1"/>
          <p:cNvSpPr>
            <a:spLocks noGrp="1"/>
          </p:cNvSpPr>
          <p:nvPr>
            <p:ph sz="quarter" idx="10"/>
          </p:nvPr>
        </p:nvSpPr>
        <p:spPr>
          <a:xfrm>
            <a:off x="494025" y="1685678"/>
            <a:ext cx="4169019" cy="4921498"/>
          </a:xfrm>
        </p:spPr>
        <p:txBody>
          <a:bodyPr>
            <a:normAutofit/>
          </a:bodyPr>
          <a:lstStyle/>
          <a:p>
            <a:r>
              <a:rPr kumimoji="1" lang="en-US" altLang="zh-CN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GridGraph</a:t>
            </a:r>
            <a:r>
              <a:rPr kumimoji="1" lang="en-US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provides 2 functions to stream over vertices and edges.</a:t>
            </a:r>
          </a:p>
          <a:p>
            <a:r>
              <a:rPr kumimoji="1" lang="en-US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These 2 functions perform a user-defined function on every active vertex and edge respectively. </a:t>
            </a:r>
          </a:p>
          <a:p>
            <a:r>
              <a:rPr kumimoji="1" lang="zh-CN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𝐹 </a:t>
            </a:r>
            <a:r>
              <a:rPr kumimoji="1" lang="en-US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is an optional user defined function which accepts a vertex as input and should returns a Boolean value to indicate whether the vertex is active. If not provided, then every vertex or edge is active.</a:t>
            </a:r>
          </a:p>
        </p:txBody>
      </p:sp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CN" sz="3200" dirty="0"/>
              <a:t>Programming Abstraction (1)</a:t>
            </a:r>
            <a:endParaRPr kumimoji="1" lang="en-US" altLang="zh-CN" sz="1800" dirty="0"/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0880" y="1839581"/>
            <a:ext cx="4005307" cy="4620212"/>
          </a:xfrm>
          <a:prstGeom prst="rect">
            <a:avLst/>
          </a:prstGeom>
        </p:spPr>
      </p:pic>
    </p:spTree>
  </p:cSld>
  <p:clrMapOvr>
    <a:masterClrMapping/>
  </p:clrMapOvr>
  <p:transition spd="med">
    <p:push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内容占位符 1"/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example shows how PageRank can be implemented using these 2 interfaces.</a:t>
            </a:r>
          </a:p>
        </p:txBody>
      </p:sp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CN" sz="3200" dirty="0"/>
              <a:t>Programming Abstraction (2)</a:t>
            </a:r>
            <a:endParaRPr lang="en-US" altLang="zh-CN" dirty="0"/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2732" y="2349910"/>
            <a:ext cx="4499197" cy="4081795"/>
          </a:xfrm>
          <a:prstGeom prst="rect">
            <a:avLst/>
          </a:prstGeom>
        </p:spPr>
      </p:pic>
    </p:spTree>
  </p:cSld>
  <p:clrMapOvr>
    <a:masterClrMapping/>
  </p:clrMapOvr>
  <p:transition spd="med">
    <p:push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框 3"/>
          <p:cNvSpPr txBox="1"/>
          <p:nvPr/>
        </p:nvSpPr>
        <p:spPr>
          <a:xfrm>
            <a:off x="3340733" y="3136612"/>
            <a:ext cx="24625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zh-CN" sz="3200" b="1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4 Evaluation</a:t>
            </a:r>
            <a:endParaRPr kumimoji="1" lang="zh-CN" altLang="en-US" sz="3200" b="1" dirty="0">
              <a:solidFill>
                <a:schemeClr val="accent1"/>
              </a:solidFill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 spd="med">
    <p:push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内容占位符 1"/>
          <p:cNvSpPr>
            <a:spLocks noGrp="1"/>
          </p:cNvSpPr>
          <p:nvPr>
            <p:ph sz="quarter" idx="10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altLang="zh-CN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GridGraph</a:t>
            </a:r>
            <a:r>
              <a:rPr lang="en-US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are evaluated on several real world social graphs and web graphs, and shows significant performance improvement compared with current out-of-core graph engines.</a:t>
            </a:r>
          </a:p>
          <a:p>
            <a:r>
              <a:rPr lang="en-US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Test Environment</a:t>
            </a:r>
          </a:p>
          <a:p>
            <a:pPr lvl="1"/>
            <a:r>
              <a:rPr lang="en-US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d2.xlarge instance</a:t>
            </a:r>
          </a:p>
          <a:p>
            <a:pPr lvl="2"/>
            <a:r>
              <a:rPr lang="en-US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4 </a:t>
            </a:r>
            <a:r>
              <a:rPr lang="en-US" altLang="zh-CN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hyperthread</a:t>
            </a:r>
            <a:r>
              <a:rPr lang="en-US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 vCPU cores</a:t>
            </a:r>
          </a:p>
          <a:p>
            <a:pPr lvl="2"/>
            <a:r>
              <a:rPr lang="en-US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30.5GB memory (30MB L3 Cache)</a:t>
            </a:r>
          </a:p>
          <a:p>
            <a:pPr lvl="2"/>
            <a:r>
              <a:rPr lang="en-US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3 HDDs of 2TB</a:t>
            </a:r>
          </a:p>
          <a:p>
            <a:pPr lvl="1"/>
            <a:r>
              <a:rPr lang="en-US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i2.xlarge instance</a:t>
            </a:r>
          </a:p>
          <a:p>
            <a:pPr lvl="2"/>
            <a:r>
              <a:rPr lang="en-US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1 800GB SSD instead of 3 2TB HDDs (L3 cache is 24MB). </a:t>
            </a:r>
          </a:p>
          <a:p>
            <a:pPr lvl="2"/>
            <a:r>
              <a:rPr lang="en-US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other configuration is the same with d2.xlarge instance</a:t>
            </a:r>
          </a:p>
          <a:p>
            <a:pPr lvl="1"/>
            <a:r>
              <a:rPr lang="en-US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i2.2xlarge, i2.4xlarge, and i2.8xlarge instances</a:t>
            </a:r>
          </a:p>
          <a:p>
            <a:pPr lvl="2"/>
            <a:r>
              <a:rPr lang="en-US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multiple (2, 4, 8) 800GB SSDs</a:t>
            </a:r>
          </a:p>
          <a:p>
            <a:pPr lvl="2"/>
            <a:r>
              <a:rPr lang="en-US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more (8, 16, 32) cores </a:t>
            </a:r>
          </a:p>
          <a:p>
            <a:pPr lvl="2"/>
            <a:r>
              <a:rPr lang="en-US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(61GB, 122GB, 244GB) memory.</a:t>
            </a:r>
          </a:p>
        </p:txBody>
      </p:sp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Evaluation</a:t>
            </a:r>
            <a:endParaRPr lang="zh-CN" altLang="en-US" dirty="0"/>
          </a:p>
        </p:txBody>
      </p:sp>
    </p:spTree>
  </p:cSld>
  <p:clrMapOvr>
    <a:masterClrMapping/>
  </p:clrMapOvr>
  <p:transition spd="med">
    <p:push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内容占位符 1"/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r>
              <a:rPr lang="en-US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System Comparison</a:t>
            </a:r>
          </a:p>
          <a:p>
            <a:pPr lvl="1"/>
            <a:r>
              <a:rPr lang="en-US" altLang="zh-C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processing performance of </a:t>
            </a:r>
            <a:r>
              <a:rPr lang="en-US" altLang="zh-CN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GridGraph</a:t>
            </a:r>
            <a:r>
              <a:rPr lang="en-US" altLang="zh-C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are evaluated through comparison with the latest version of </a:t>
            </a:r>
            <a:r>
              <a:rPr lang="en-US" altLang="zh-CN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GraphChi</a:t>
            </a:r>
            <a:r>
              <a:rPr lang="en-US" altLang="zh-C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X-Stream on d2.xlarge4 and i2.xlarge instances.</a:t>
            </a:r>
          </a:p>
          <a:p>
            <a:pPr lvl="1"/>
            <a:r>
              <a:rPr lang="en-US" altLang="zh-C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 each system, the authors run BFS, WCC, </a:t>
            </a:r>
            <a:r>
              <a:rPr lang="en-US" altLang="zh-CN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SpMV</a:t>
            </a:r>
            <a:r>
              <a:rPr lang="en-US" altLang="zh-C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lang="en-US" altLang="zh-CN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Pagerank</a:t>
            </a:r>
            <a:r>
              <a:rPr lang="en-US" altLang="zh-C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on 4 datasets: LiveJournal , Twitter , UK  and Yahoo .</a:t>
            </a:r>
            <a:endParaRPr lang="zh-CN" alt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Evaluation</a:t>
            </a:r>
            <a:endParaRPr lang="zh-CN" altLang="en-US" dirty="0"/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54319" y="3429000"/>
            <a:ext cx="5235361" cy="3264603"/>
          </a:xfrm>
          <a:prstGeom prst="rect">
            <a:avLst/>
          </a:prstGeom>
        </p:spPr>
      </p:pic>
    </p:spTree>
  </p:cSld>
  <p:clrMapOvr>
    <a:masterClrMapping/>
  </p:clrMapOvr>
  <p:transition spd="med">
    <p:push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内容占位符 1"/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r>
              <a:rPr lang="en-US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Preprocessing Cost</a:t>
            </a:r>
          </a:p>
        </p:txBody>
      </p:sp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Evaluation</a:t>
            </a:r>
            <a:endParaRPr lang="zh-CN" altLang="en-US" dirty="0"/>
          </a:p>
        </p:txBody>
      </p:sp>
      <p:pic>
        <p:nvPicPr>
          <p:cNvPr id="9" name="图片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4910" y="2884598"/>
            <a:ext cx="7994180" cy="2287724"/>
          </a:xfrm>
          <a:prstGeom prst="rect">
            <a:avLst/>
          </a:prstGeom>
        </p:spPr>
      </p:pic>
    </p:spTree>
  </p:cSld>
  <p:clrMapOvr>
    <a:masterClrMapping/>
  </p:clrMapOvr>
  <p:transition spd="med">
    <p:push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内容占位符 1"/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r>
              <a:rPr lang="en-US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Granularity of Partitioning</a:t>
            </a:r>
          </a:p>
          <a:p>
            <a:pPr lvl="1"/>
            <a:r>
              <a:rPr lang="en-US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Figure 8 shows the execution time of PageRank (5 iterations) on Twitter graph. This graph can be placed in memory completely so that there is no second-level partitioning.</a:t>
            </a:r>
            <a:endParaRPr lang="zh-CN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Evaluation</a:t>
            </a:r>
            <a:endParaRPr lang="zh-CN" altLang="en-US" dirty="0"/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5103" y="3184886"/>
            <a:ext cx="3893793" cy="2790975"/>
          </a:xfrm>
          <a:prstGeom prst="rect">
            <a:avLst/>
          </a:prstGeom>
        </p:spPr>
      </p:pic>
    </p:spTree>
  </p:cSld>
  <p:clrMapOvr>
    <a:masterClrMapping/>
  </p:clrMapOvr>
  <p:transition spd="med">
    <p:push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内容占位符 1"/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r>
              <a:rPr lang="en-US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Granularity of Partitioning</a:t>
            </a:r>
          </a:p>
          <a:p>
            <a:pPr lvl="1"/>
            <a:r>
              <a:rPr lang="en-US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Figure 9 shows the execution time of </a:t>
            </a:r>
            <a:r>
              <a:rPr lang="en-US" altLang="zh-CN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SpMV</a:t>
            </a:r>
            <a:r>
              <a:rPr lang="en-US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on Yahoo graph with different selections of Q. The whole graph can’t be cached in memory as the author limited the memory size to 8GB.</a:t>
            </a:r>
            <a:endParaRPr lang="zh-CN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Evaluation</a:t>
            </a:r>
            <a:endParaRPr lang="zh-CN" altLang="en-US" dirty="0"/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27321" y="3143865"/>
            <a:ext cx="4689358" cy="3374821"/>
          </a:xfrm>
          <a:prstGeom prst="rect">
            <a:avLst/>
          </a:prstGeom>
        </p:spPr>
      </p:pic>
    </p:spTree>
  </p:cSld>
  <p:clrMapOvr>
    <a:masterClrMapping/>
  </p:clrMapOvr>
  <p:transition spd="med">
    <p:push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内容占位符 1"/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r>
              <a:rPr lang="en-US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Scalability</a:t>
            </a:r>
          </a:p>
          <a:p>
            <a:pPr lvl="1"/>
            <a:r>
              <a:rPr lang="en-US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Table 4 shows the performance variance of WCC on Twitter graph and PageRank (5 iterations) on Yahoo graph when usable memory increases.</a:t>
            </a:r>
          </a:p>
          <a:p>
            <a:pPr lvl="1"/>
            <a:r>
              <a:rPr lang="en-US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Figure 10 shows the performance improvement when using other I2 instances.</a:t>
            </a:r>
            <a:endParaRPr lang="zh-CN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Evaluation</a:t>
            </a:r>
            <a:endParaRPr lang="zh-CN" altLang="en-US" dirty="0"/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438" y="3597522"/>
            <a:ext cx="4052089" cy="1634878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53037" y="3429000"/>
            <a:ext cx="3057525" cy="2352675"/>
          </a:xfrm>
          <a:prstGeom prst="rect">
            <a:avLst/>
          </a:prstGeom>
        </p:spPr>
      </p:pic>
    </p:spTree>
  </p:cSld>
  <p:clrMapOvr>
    <a:masterClrMapping/>
  </p:clrMapOvr>
  <p:transition spd="med">
    <p:push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内容占位符 1"/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r>
              <a:rPr lang="en-US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Comparison with Distributed Systems</a:t>
            </a:r>
          </a:p>
          <a:p>
            <a:pPr lvl="1"/>
            <a:r>
              <a:rPr lang="en-US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Figure 11 shows the performance comparison between </a:t>
            </a:r>
            <a:r>
              <a:rPr lang="en-US" altLang="zh-CN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GridGraph</a:t>
            </a:r>
            <a:r>
              <a:rPr lang="en-US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 using an i2.4xlarge instance (containing 16 </a:t>
            </a:r>
            <a:r>
              <a:rPr lang="en-US" altLang="zh-CN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hyperthread</a:t>
            </a:r>
            <a:r>
              <a:rPr lang="en-US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cores, 122GB RAM, 4 800GB SSDs, $3.41/h), versus </a:t>
            </a:r>
            <a:r>
              <a:rPr lang="en-US" altLang="zh-CN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PowerGraph</a:t>
            </a:r>
            <a:r>
              <a:rPr lang="en-US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lang="en-US" altLang="zh-CN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GraphX</a:t>
            </a:r>
            <a:r>
              <a:rPr lang="en-US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on a cluster with 16 m2.4xlarge instances (each with 8 cores, 68.4GB RAM, 2 840GB HDDs, $0.98/h)</a:t>
            </a:r>
            <a:endParaRPr lang="zh-CN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Evaluation</a:t>
            </a:r>
            <a:endParaRPr lang="zh-CN" altLang="en-US" dirty="0"/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77354" y="3582734"/>
            <a:ext cx="4017445" cy="3024442"/>
          </a:xfrm>
          <a:prstGeom prst="rect">
            <a:avLst/>
          </a:prstGeom>
        </p:spPr>
      </p:pic>
    </p:spTree>
  </p:cSld>
  <p:clrMapOvr>
    <a:masterClrMapping/>
  </p:clrMapOvr>
  <p:transition spd="med">
    <p:push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框 3"/>
          <p:cNvSpPr txBox="1"/>
          <p:nvPr/>
        </p:nvSpPr>
        <p:spPr>
          <a:xfrm>
            <a:off x="3340733" y="3136612"/>
            <a:ext cx="1630045" cy="5835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zh-CN" sz="3200" b="1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5 Demo</a:t>
            </a:r>
            <a:endParaRPr kumimoji="1" lang="zh-CN" altLang="en-US" sz="3200" b="1" dirty="0">
              <a:solidFill>
                <a:schemeClr val="accent1"/>
              </a:solidFill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 spd="med">
    <p:push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Demo1 BFS</a:t>
            </a:r>
            <a:endParaRPr lang="zh-CN" altLang="en-US" dirty="0"/>
          </a:p>
        </p:txBody>
      </p:sp>
      <p:pic>
        <p:nvPicPr>
          <p:cNvPr id="6" name="record" descr="record">
            <a:hlinkClick r:id="" action="ppaction://media"/>
            <a:extLst>
              <a:ext uri="{FF2B5EF4-FFF2-40B4-BE49-F238E27FC236}">
                <a16:creationId xmlns:a16="http://schemas.microsoft.com/office/drawing/2014/main" id="{53B19C25-8C4D-454F-B856-6C8E59F20E32}"/>
              </a:ext>
            </a:extLst>
          </p:cNvPr>
          <p:cNvPicPr>
            <a:picLocks noGrp="1" noChangeAspect="1"/>
          </p:cNvPicPr>
          <p:nvPr>
            <p:ph sz="quarter" idx="10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42950" y="1685925"/>
            <a:ext cx="7874000" cy="4921250"/>
          </a:xfrm>
        </p:spPr>
      </p:pic>
    </p:spTree>
  </p:cSld>
  <p:clrMapOvr>
    <a:masterClrMapping/>
  </p:clrMapOvr>
  <p:transition spd="med"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25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Demo2 pagerank</a:t>
            </a:r>
            <a:endParaRPr lang="zh-CN" altLang="en-US" dirty="0"/>
          </a:p>
        </p:txBody>
      </p:sp>
      <p:pic>
        <p:nvPicPr>
          <p:cNvPr id="5" name="Ubuntu2 - VMware Workstation 2021-05-16 19-58-41">
            <a:hlinkClick r:id="" action="ppaction://media"/>
          </p:cNvPr>
          <p:cNvPicPr>
            <a:picLocks noGrp="1"/>
          </p:cNvPicPr>
          <p:nvPr>
            <p:ph sz="quarter" idx="10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94030" y="1548765"/>
            <a:ext cx="8142605" cy="4638040"/>
          </a:xfrm>
          <a:prstGeom prst="rect">
            <a:avLst/>
          </a:prstGeom>
        </p:spPr>
      </p:pic>
    </p:spTree>
  </p:cSld>
  <p:clrMapOvr>
    <a:masterClrMapping/>
  </p:clrMapOvr>
  <p:transition spd="med">
    <p:push/>
  </p:transition>
  <p:timing>
    <p:tnLst>
      <p:par>
        <p:cTn id="1" dur="indefinite" restart="never" nodeType="tmRoot">
          <p:childTnLst>
            <p:video>
              <p:cMediaNode>
                <p:cTn id="2" fill="hold" display="1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vide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7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内容占位符 3">
            <a:extLst>
              <a:ext uri="{FF2B5EF4-FFF2-40B4-BE49-F238E27FC236}">
                <a16:creationId xmlns:a16="http://schemas.microsoft.com/office/drawing/2014/main" id="{95B9A304-CACE-3A4E-BF31-2B75898EAE7B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2241705" y="1548460"/>
            <a:ext cx="4876800" cy="4876800"/>
          </a:xfrm>
          <a:prstGeom prst="rect">
            <a:avLst/>
          </a:prstGeom>
        </p:spPr>
      </p:pic>
      <p:sp>
        <p:nvSpPr>
          <p:cNvPr id="3" name="标题 2">
            <a:extLst>
              <a:ext uri="{FF2B5EF4-FFF2-40B4-BE49-F238E27FC236}">
                <a16:creationId xmlns:a16="http://schemas.microsoft.com/office/drawing/2014/main" id="{992F7AFE-4E08-554B-913B-1C4DC2ED7E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zh-CN" dirty="0"/>
              <a:t>QR Code</a:t>
            </a:r>
            <a:endParaRPr kumimoji="1"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1308117850"/>
      </p:ext>
    </p:extLst>
  </p:cSld>
  <p:clrMapOvr>
    <a:masterClrMapping/>
  </p:clrMapOvr>
  <p:transition spd="med">
    <p:push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>
                <a:latin typeface="+mn-ea"/>
                <a:ea typeface="+mn-ea"/>
              </a:rPr>
              <a:t>THANKS</a:t>
            </a:r>
            <a:endParaRPr lang="zh-CN" altLang="en-US" dirty="0">
              <a:latin typeface="+mn-ea"/>
              <a:ea typeface="+mn-ea"/>
            </a:endParaRPr>
          </a:p>
        </p:txBody>
      </p:sp>
    </p:spTree>
  </p:cSld>
  <p:clrMapOvr>
    <a:masterClrMapping/>
  </p:clrMapOvr>
  <p:transition spd="med">
    <p:push/>
  </p:transition>
</p:sld>
</file>

<file path=ppt/theme/theme1.xml><?xml version="1.0" encoding="utf-8"?>
<a:theme xmlns:a="http://schemas.openxmlformats.org/drawingml/2006/main" name="2016-VI主题-蓝">
  <a:themeElements>
    <a:clrScheme name="VI蓝色版">
      <a:dk1>
        <a:srgbClr val="000000"/>
      </a:dk1>
      <a:lt1>
        <a:srgbClr val="FFFFFF"/>
      </a:lt1>
      <a:dk2>
        <a:srgbClr val="BD9F68"/>
      </a:dk2>
      <a:lt2>
        <a:srgbClr val="B5B5B6"/>
      </a:lt2>
      <a:accent1>
        <a:srgbClr val="004098"/>
      </a:accent1>
      <a:accent2>
        <a:srgbClr val="0086D1"/>
      </a:accent2>
      <a:accent3>
        <a:srgbClr val="338D27"/>
      </a:accent3>
      <a:accent4>
        <a:srgbClr val="00514E"/>
      </a:accent4>
      <a:accent5>
        <a:srgbClr val="FDD000"/>
      </a:accent5>
      <a:accent6>
        <a:srgbClr val="F08300"/>
      </a:accent6>
      <a:hlink>
        <a:srgbClr val="B5B5B6"/>
      </a:hlink>
      <a:folHlink>
        <a:srgbClr val="BD9F68"/>
      </a:folHlink>
    </a:clrScheme>
    <a:fontScheme name="自定义 7">
      <a:majorFont>
        <a:latin typeface="等线"/>
        <a:ea typeface="等线"/>
        <a:cs typeface=""/>
      </a:majorFont>
      <a:minorFont>
        <a:latin typeface="等线 Light"/>
        <a:ea typeface="等线"/>
        <a:cs typeface="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2016-VI主题-蓝</Template>
  <TotalTime>34</TotalTime>
  <Words>2097</Words>
  <Application>Microsoft Macintosh PowerPoint</Application>
  <PresentationFormat>On-screen Show (4:3)</PresentationFormat>
  <Paragraphs>170</Paragraphs>
  <Slides>29</Slides>
  <Notes>21</Notes>
  <HiddenSlides>0</HiddenSlides>
  <MMClips>2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7" baseType="lpstr">
      <vt:lpstr>等线</vt:lpstr>
      <vt:lpstr>等线 Light</vt:lpstr>
      <vt:lpstr>微软雅黑</vt:lpstr>
      <vt:lpstr>Arial</vt:lpstr>
      <vt:lpstr>Calibri</vt:lpstr>
      <vt:lpstr>Cambria Math</vt:lpstr>
      <vt:lpstr>Times New Roman</vt:lpstr>
      <vt:lpstr>2016-VI主题-蓝</vt:lpstr>
      <vt:lpstr>GridGraph: Large-Scale Graph Processing on a Single Machine Using 2-Level Hierarchical Partitioning</vt:lpstr>
      <vt:lpstr>Outline</vt:lpstr>
      <vt:lpstr>PowerPoint Presentation</vt:lpstr>
      <vt:lpstr>Widely-Used Graph Processing </vt:lpstr>
      <vt:lpstr>Existing Solutions</vt:lpstr>
      <vt:lpstr>Problems</vt:lpstr>
      <vt:lpstr>GridGraph</vt:lpstr>
      <vt:lpstr>PowerPoint Presentation</vt:lpstr>
      <vt:lpstr>Graph Format </vt:lpstr>
      <vt:lpstr>How to choose P</vt:lpstr>
      <vt:lpstr>PowerPoint Presentation</vt:lpstr>
      <vt:lpstr>Dual Sliding Window</vt:lpstr>
      <vt:lpstr>Dual Sliding Window</vt:lpstr>
      <vt:lpstr>2-Level Hierarchical Partitioning</vt:lpstr>
      <vt:lpstr>Programming Abstraction (1)</vt:lpstr>
      <vt:lpstr>Programming Abstraction (2)</vt:lpstr>
      <vt:lpstr>PowerPoint Presentation</vt:lpstr>
      <vt:lpstr>Evaluation</vt:lpstr>
      <vt:lpstr>Evaluation</vt:lpstr>
      <vt:lpstr>Evaluation</vt:lpstr>
      <vt:lpstr>Evaluation</vt:lpstr>
      <vt:lpstr>Evaluation</vt:lpstr>
      <vt:lpstr>Evaluation</vt:lpstr>
      <vt:lpstr>Evaluation</vt:lpstr>
      <vt:lpstr>PowerPoint Presentation</vt:lpstr>
      <vt:lpstr>Demo1 BFS</vt:lpstr>
      <vt:lpstr>Demo2 pagerank</vt:lpstr>
      <vt:lpstr>QR Code</vt:lpstr>
      <vt:lpstr>THANKS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沈小丹</dc:creator>
  <cp:lastModifiedBy>zhang zhaowei</cp:lastModifiedBy>
  <cp:revision>88</cp:revision>
  <dcterms:created xsi:type="dcterms:W3CDTF">2016-04-20T02:59:00Z</dcterms:created>
  <dcterms:modified xsi:type="dcterms:W3CDTF">2021-05-17T05:08:45Z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A689E54668A04419B04608649AD4C701</vt:lpwstr>
  </property>
  <property fmtid="{D5CDD505-2E9C-101B-9397-08002B2CF9AE}" pid="3" name="KSOProductBuildVer">
    <vt:lpwstr>2052-11.1.0.10495</vt:lpwstr>
  </property>
</Properties>
</file>