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306" r:id="rId2"/>
    <p:sldId id="3307" r:id="rId3"/>
    <p:sldId id="279" r:id="rId4"/>
    <p:sldId id="292" r:id="rId5"/>
    <p:sldId id="293" r:id="rId6"/>
    <p:sldId id="294" r:id="rId7"/>
    <p:sldId id="295" r:id="rId8"/>
    <p:sldId id="280" r:id="rId9"/>
    <p:sldId id="289" r:id="rId10"/>
    <p:sldId id="284" r:id="rId11"/>
    <p:sldId id="291" r:id="rId12"/>
    <p:sldId id="290" r:id="rId13"/>
    <p:sldId id="287" r:id="rId14"/>
    <p:sldId id="320" r:id="rId15"/>
    <p:sldId id="297" r:id="rId16"/>
    <p:sldId id="298" r:id="rId17"/>
    <p:sldId id="299" r:id="rId18"/>
    <p:sldId id="300" r:id="rId19"/>
    <p:sldId id="301" r:id="rId20"/>
    <p:sldId id="302" r:id="rId21"/>
    <p:sldId id="303" r:id="rId22"/>
    <p:sldId id="304" r:id="rId23"/>
    <p:sldId id="305" r:id="rId24"/>
    <p:sldId id="306" r:id="rId25"/>
    <p:sldId id="3308" r:id="rId26"/>
    <p:sldId id="321" r:id="rId27"/>
    <p:sldId id="309" r:id="rId28"/>
    <p:sldId id="310" r:id="rId29"/>
    <p:sldId id="311" r:id="rId30"/>
    <p:sldId id="312" r:id="rId31"/>
    <p:sldId id="313" r:id="rId32"/>
    <p:sldId id="314" r:id="rId33"/>
    <p:sldId id="315" r:id="rId34"/>
    <p:sldId id="322" r:id="rId35"/>
    <p:sldId id="3309" r:id="rId36"/>
    <p:sldId id="256" r:id="rId37"/>
    <p:sldId id="3314" r:id="rId38"/>
    <p:sldId id="3315" r:id="rId39"/>
    <p:sldId id="3316" r:id="rId40"/>
    <p:sldId id="3310" r:id="rId41"/>
    <p:sldId id="3311" r:id="rId42"/>
    <p:sldId id="3312" r:id="rId43"/>
    <p:sldId id="259" r:id="rId44"/>
    <p:sldId id="3313" r:id="rId45"/>
    <p:sldId id="261" r:id="rId46"/>
    <p:sldId id="262" r:id="rId47"/>
    <p:sldId id="263" r:id="rId48"/>
    <p:sldId id="265" r:id="rId49"/>
    <p:sldId id="267" r:id="rId50"/>
    <p:sldId id="266" r:id="rId51"/>
    <p:sldId id="269" r:id="rId52"/>
    <p:sldId id="270" r:id="rId53"/>
    <p:sldId id="3317" r:id="rId5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264" autoAdjust="0"/>
  </p:normalViewPr>
  <p:slideViewPr>
    <p:cSldViewPr snapToGrid="0">
      <p:cViewPr varScale="1">
        <p:scale>
          <a:sx n="52" d="100"/>
          <a:sy n="52" d="100"/>
        </p:scale>
        <p:origin x="12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24575-61AB-4FD1-9BA7-102F0D1182FC}" type="datetimeFigureOut">
              <a:rPr lang="zh-CN" altLang="en-US" smtClean="0"/>
              <a:t>2021/5/24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22A12C-639F-4AF5-9EEC-7D8A457C2BF0}" type="slidenum">
              <a:rPr lang="zh-CN" altLang="en-US" smtClean="0"/>
              <a:t>‹#›</a:t>
            </a:fld>
            <a:endParaRPr lang="zh-CN" altLang="en-US"/>
          </a:p>
        </p:txBody>
      </p:sp>
    </p:spTree>
    <p:extLst>
      <p:ext uri="{BB962C8B-B14F-4D97-AF65-F5344CB8AC3E}">
        <p14:creationId xmlns:p14="http://schemas.microsoft.com/office/powerpoint/2010/main" val="1774915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D91DFFA-72D8-47D9-940F-AD07649B0F6C}" type="slidenum">
              <a:rPr lang="zh-CN" altLang="en-US" smtClean="0"/>
              <a:t>1</a:t>
            </a:fld>
            <a:endParaRPr lang="zh-CN" altLang="en-US"/>
          </a:p>
        </p:txBody>
      </p:sp>
    </p:spTree>
    <p:extLst>
      <p:ext uri="{BB962C8B-B14F-4D97-AF65-F5344CB8AC3E}">
        <p14:creationId xmlns:p14="http://schemas.microsoft.com/office/powerpoint/2010/main" val="2731966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现在，许多机器学习，数据挖掘，科学计算，已经被广泛建模为图结构计算，产生了一个称为图分析的新应用领域。目前，它已被广泛应用于社会计算、</a:t>
            </a:r>
            <a:r>
              <a:rPr kumimoji="1" lang="en" altLang="zh-CN" dirty="0"/>
              <a:t>web</a:t>
            </a:r>
            <a:r>
              <a:rPr kumimoji="1" lang="zh-CN" altLang="en-US" dirty="0"/>
              <a:t>搜索、自然语言处理和推荐系统等领域。</a:t>
            </a:r>
            <a:endParaRPr kumimoji="1" lang="en-US" altLang="zh-CN" dirty="0"/>
          </a:p>
          <a:p>
            <a:endParaRPr kumimoji="1" lang="en-US" altLang="zh-CN" dirty="0"/>
          </a:p>
          <a:p>
            <a:r>
              <a:rPr kumimoji="1" lang="zh-CN" altLang="en-US" dirty="0"/>
              <a:t>另一方面，在硬件领域，多核技术的发展导致了</a:t>
            </a:r>
            <a:r>
              <a:rPr kumimoji="1" lang="en" altLang="zh-CN" dirty="0"/>
              <a:t>CPU</a:t>
            </a:r>
            <a:r>
              <a:rPr kumimoji="1" lang="zh-CN" altLang="en-US" dirty="0"/>
              <a:t>核数和内存大小的快速增加。</a:t>
            </a:r>
            <a:endParaRPr kumimoji="1" lang="en-US" altLang="zh-CN" dirty="0"/>
          </a:p>
          <a:p>
            <a:r>
              <a:rPr kumimoji="1" lang="zh-CN" altLang="en-US" dirty="0"/>
              <a:t>现在看到服务器级机器拥有</a:t>
            </a:r>
            <a:r>
              <a:rPr kumimoji="1" lang="en-US" altLang="zh-CN" dirty="0"/>
              <a:t>80</a:t>
            </a:r>
            <a:r>
              <a:rPr kumimoji="1" lang="zh-CN" altLang="en-US" dirty="0"/>
              <a:t>个或更多内核和数</a:t>
            </a:r>
            <a:r>
              <a:rPr kumimoji="1" lang="en" altLang="zh-CN" dirty="0"/>
              <a:t>TB</a:t>
            </a:r>
            <a:r>
              <a:rPr kumimoji="1" lang="zh-CN" altLang="en-US" dirty="0"/>
              <a:t>内存的情况都是十分常见的。</a:t>
            </a:r>
            <a:endParaRPr kumimoji="1" lang="en-US" altLang="zh-CN" dirty="0"/>
          </a:p>
          <a:p>
            <a:endParaRPr kumimoji="1" lang="en-US" altLang="zh-CN" dirty="0"/>
          </a:p>
          <a:p>
            <a:r>
              <a:rPr kumimoji="1" lang="zh-CN" altLang="en-US" dirty="0"/>
              <a:t>因为维护单个机器更便宜，而且通信延迟很低，所以，目前几个最新的单机图形分析系统致力于提高每个核的性能，来提高整体性能。例如</a:t>
            </a:r>
            <a:r>
              <a:rPr kumimoji="1" lang="en" altLang="zh-CN" dirty="0" err="1"/>
              <a:t>GraphChi</a:t>
            </a:r>
            <a:r>
              <a:rPr kumimoji="1" lang="zh-CN" altLang="en" dirty="0"/>
              <a:t>、</a:t>
            </a:r>
            <a:r>
              <a:rPr kumimoji="1" lang="en" altLang="zh-CN" dirty="0" err="1"/>
              <a:t>Ligra</a:t>
            </a:r>
            <a:r>
              <a:rPr kumimoji="1" lang="zh-CN" altLang="en" dirty="0"/>
              <a:t>、</a:t>
            </a:r>
            <a:r>
              <a:rPr kumimoji="1" lang="en" altLang="zh-CN" dirty="0"/>
              <a:t>X-Stream</a:t>
            </a:r>
            <a:r>
              <a:rPr kumimoji="1" lang="zh-CN" altLang="en-US" dirty="0"/>
              <a:t>和</a:t>
            </a:r>
            <a:r>
              <a:rPr kumimoji="1" lang="en" altLang="zh-CN" dirty="0"/>
              <a:t>Galois</a:t>
            </a:r>
            <a:r>
              <a:rPr kumimoji="1" lang="zh-CN" altLang="en" dirty="0"/>
              <a:t>，</a:t>
            </a:r>
            <a:r>
              <a:rPr kumimoji="1" lang="zh-CN" altLang="en-US" dirty="0"/>
              <a:t>都是用单台服务器级别的机器处理数千亿条边的</a:t>
            </a:r>
            <a:r>
              <a:rPr kumimoji="1" lang="en-US" altLang="zh-CN" dirty="0"/>
              <a:t>graph</a:t>
            </a:r>
            <a:r>
              <a:rPr kumimoji="1" lang="zh-CN" altLang="en-US" dirty="0"/>
              <a:t>。</a:t>
            </a:r>
          </a:p>
        </p:txBody>
      </p:sp>
      <p:sp>
        <p:nvSpPr>
          <p:cNvPr id="4" name="灯片编号占位符 3"/>
          <p:cNvSpPr>
            <a:spLocks noGrp="1"/>
          </p:cNvSpPr>
          <p:nvPr>
            <p:ph type="sldNum" sz="quarter" idx="5"/>
          </p:nvPr>
        </p:nvSpPr>
        <p:spPr/>
        <p:txBody>
          <a:bodyPr/>
          <a:lstStyle/>
          <a:p>
            <a:fld id="{F51F7299-9C56-43FE-B953-24F4927EAD70}" type="slidenum">
              <a:rPr lang="zh-CN" altLang="en-US" smtClean="0"/>
              <a:t>2</a:t>
            </a:fld>
            <a:endParaRPr lang="zh-CN" altLang="en-US"/>
          </a:p>
        </p:txBody>
      </p:sp>
    </p:spTree>
    <p:extLst>
      <p:ext uri="{BB962C8B-B14F-4D97-AF65-F5344CB8AC3E}">
        <p14:creationId xmlns:p14="http://schemas.microsoft.com/office/powerpoint/2010/main" val="3126125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3</a:t>
            </a:fld>
            <a:endParaRPr lang="zh-CN" altLang="en-US"/>
          </a:p>
        </p:txBody>
      </p:sp>
    </p:spTree>
    <p:extLst>
      <p:ext uri="{BB962C8B-B14F-4D97-AF65-F5344CB8AC3E}">
        <p14:creationId xmlns:p14="http://schemas.microsoft.com/office/powerpoint/2010/main" val="1908114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zh-CN" sz="1200" kern="1200" dirty="0">
                <a:solidFill>
                  <a:schemeClr val="tx1"/>
                </a:solidFill>
                <a:effectLst/>
                <a:latin typeface="+mn-lt"/>
                <a:ea typeface="+mn-ea"/>
                <a:cs typeface="+mn-cs"/>
              </a:rPr>
              <a:t>先来回顾一下图分析系统的基础知识。现在的图分析系统大多遵循</a:t>
            </a:r>
            <a:r>
              <a:rPr lang="en-US" altLang="zh-CN" sz="1200" kern="1200" dirty="0">
                <a:solidFill>
                  <a:schemeClr val="tx1"/>
                </a:solidFill>
                <a:effectLst/>
                <a:latin typeface="+mn-lt"/>
                <a:ea typeface="+mn-ea"/>
                <a:cs typeface="+mn-cs"/>
              </a:rPr>
              <a:t>scatter-gather</a:t>
            </a:r>
            <a:r>
              <a:rPr lang="zh-CN" altLang="zh-CN" sz="1200" kern="1200" dirty="0">
                <a:solidFill>
                  <a:schemeClr val="tx1"/>
                </a:solidFill>
                <a:effectLst/>
                <a:latin typeface="+mn-lt"/>
                <a:ea typeface="+mn-ea"/>
                <a:cs typeface="+mn-cs"/>
              </a:rPr>
              <a:t>模型，每个迭代分为两个阶段。</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scatter</a:t>
            </a:r>
            <a:r>
              <a:rPr lang="zh-CN" altLang="zh-CN" sz="1200" kern="1200" dirty="0">
                <a:solidFill>
                  <a:schemeClr val="tx1"/>
                </a:solidFill>
                <a:effectLst/>
                <a:latin typeface="+mn-lt"/>
                <a:ea typeface="+mn-ea"/>
                <a:cs typeface="+mn-cs"/>
              </a:rPr>
              <a:t>阶段把当前顶点的值传播到相邻顶点，</a:t>
            </a:r>
            <a:r>
              <a:rPr lang="en-US" altLang="zh-CN" sz="1200" kern="1200" dirty="0">
                <a:solidFill>
                  <a:schemeClr val="tx1"/>
                </a:solidFill>
                <a:effectLst/>
                <a:latin typeface="+mn-lt"/>
                <a:ea typeface="+mn-ea"/>
                <a:cs typeface="+mn-cs"/>
              </a:rPr>
              <a:t>gather</a:t>
            </a:r>
            <a:r>
              <a:rPr lang="zh-CN" altLang="zh-CN" sz="1200" kern="1200" dirty="0">
                <a:solidFill>
                  <a:schemeClr val="tx1"/>
                </a:solidFill>
                <a:effectLst/>
                <a:latin typeface="+mn-lt"/>
                <a:ea typeface="+mn-ea"/>
                <a:cs typeface="+mn-cs"/>
              </a:rPr>
              <a:t>阶段从邻居顶点获取更新的值，然后重新计算当前顶点。</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4</a:t>
            </a:fld>
            <a:endParaRPr lang="zh-CN" altLang="en-US"/>
          </a:p>
        </p:txBody>
      </p:sp>
    </p:spTree>
    <p:extLst>
      <p:ext uri="{BB962C8B-B14F-4D97-AF65-F5344CB8AC3E}">
        <p14:creationId xmlns:p14="http://schemas.microsoft.com/office/powerpoint/2010/main" val="1798573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200" dirty="0"/>
              <a:t>In-memory</a:t>
            </a:r>
            <a:r>
              <a:rPr lang="zh-CN" altLang="en-US" sz="1200" dirty="0"/>
              <a:t>情况下</a:t>
            </a:r>
            <a:r>
              <a:rPr lang="zh-CN" altLang="zh-CN" sz="1200" kern="1200" dirty="0">
                <a:solidFill>
                  <a:schemeClr val="tx1"/>
                </a:solidFill>
                <a:effectLst/>
                <a:latin typeface="+mn-lt"/>
                <a:ea typeface="+mn-ea"/>
                <a:cs typeface="+mn-cs"/>
              </a:rPr>
              <a:t>图的数据结构主要分为三个部分：图的拓扑数据、顶点值的数据</a:t>
            </a:r>
            <a:r>
              <a:rPr lang="zh-CN" altLang="en-US" sz="1200" kern="1200" dirty="0">
                <a:solidFill>
                  <a:schemeClr val="tx1"/>
                </a:solidFill>
                <a:effectLst/>
                <a:latin typeface="+mn-lt"/>
                <a:ea typeface="+mn-ea"/>
                <a:cs typeface="+mn-cs"/>
              </a:rPr>
              <a:t>（一般是用户定义的）</a:t>
            </a:r>
            <a:r>
              <a:rPr lang="zh-CN" altLang="zh-CN" sz="1200" kern="1200" dirty="0">
                <a:solidFill>
                  <a:schemeClr val="tx1"/>
                </a:solidFill>
                <a:effectLst/>
                <a:latin typeface="+mn-lt"/>
                <a:ea typeface="+mn-ea"/>
                <a:cs typeface="+mn-cs"/>
              </a:rPr>
              <a:t>、和运行时状态。</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拓扑数据包括顶点，出边和入边的有序数组</a:t>
            </a:r>
            <a:r>
              <a:rPr lang="zh-CN" altLang="en-US" sz="1200" kern="1200" dirty="0">
                <a:solidFill>
                  <a:schemeClr val="tx1"/>
                </a:solidFill>
                <a:effectLst/>
                <a:latin typeface="+mn-lt"/>
                <a:ea typeface="+mn-ea"/>
                <a:cs typeface="+mn-cs"/>
              </a:rPr>
              <a:t>。所有顶点的入边数组按其源顶点进行分区，所有顶点的出边数组按其目标顶点进行分区。</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以左图为例，顶点</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的对应的入边源顶点有</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，出边目标顶点有</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顶点值的数据分为两个数组，</a:t>
            </a:r>
            <a:r>
              <a:rPr lang="en-US" altLang="zh-CN" sz="1200" kern="1200" dirty="0">
                <a:solidFill>
                  <a:schemeClr val="tx1"/>
                </a:solidFill>
                <a:effectLst/>
                <a:latin typeface="+mn-lt"/>
                <a:ea typeface="+mn-ea"/>
                <a:cs typeface="+mn-cs"/>
              </a:rPr>
              <a:t>current</a:t>
            </a:r>
            <a:r>
              <a:rPr lang="zh-CN" altLang="en-US" sz="1200" kern="1200" dirty="0">
                <a:solidFill>
                  <a:schemeClr val="tx1"/>
                </a:solidFill>
                <a:effectLst/>
                <a:latin typeface="+mn-lt"/>
                <a:ea typeface="+mn-ea"/>
                <a:cs typeface="+mn-cs"/>
              </a:rPr>
              <a:t>数组</a:t>
            </a:r>
            <a:r>
              <a:rPr lang="zh-CN" altLang="zh-CN" sz="1200" kern="1200" dirty="0">
                <a:solidFill>
                  <a:schemeClr val="tx1"/>
                </a:solidFill>
                <a:effectLst/>
                <a:latin typeface="+mn-lt"/>
                <a:ea typeface="+mn-ea"/>
                <a:cs typeface="+mn-cs"/>
              </a:rPr>
              <a:t>放当前的顶点值，</a:t>
            </a:r>
            <a:r>
              <a:rPr lang="en-US" altLang="zh-CN" sz="1200" kern="1200" dirty="0">
                <a:solidFill>
                  <a:schemeClr val="tx1"/>
                </a:solidFill>
                <a:effectLst/>
                <a:latin typeface="+mn-lt"/>
                <a:ea typeface="+mn-ea"/>
                <a:cs typeface="+mn-cs"/>
              </a:rPr>
              <a:t>next</a:t>
            </a:r>
            <a:r>
              <a:rPr lang="zh-CN" altLang="zh-CN" sz="1200" kern="1200" dirty="0">
                <a:solidFill>
                  <a:schemeClr val="tx1"/>
                </a:solidFill>
                <a:effectLst/>
                <a:latin typeface="+mn-lt"/>
                <a:ea typeface="+mn-ea"/>
                <a:cs typeface="+mn-cs"/>
              </a:rPr>
              <a:t>放的是计算得到的更新值；</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运行时状态也同样的分成这样两个数组，其中值</a:t>
            </a:r>
            <a:r>
              <a:rPr lang="zh-CN" altLang="en-US" sz="1200" kern="1200" dirty="0">
                <a:solidFill>
                  <a:schemeClr val="tx1"/>
                </a:solidFill>
                <a:effectLst/>
                <a:latin typeface="+mn-lt"/>
                <a:ea typeface="+mn-ea"/>
                <a:cs typeface="+mn-cs"/>
              </a:rPr>
              <a:t>为</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表示顶点状态是</a:t>
            </a:r>
            <a:r>
              <a:rPr lang="en-US" altLang="zh-CN" sz="1200" kern="1200" dirty="0">
                <a:solidFill>
                  <a:schemeClr val="tx1"/>
                </a:solidFill>
                <a:effectLst/>
                <a:latin typeface="+mn-lt"/>
                <a:ea typeface="+mn-ea"/>
                <a:cs typeface="+mn-cs"/>
              </a:rPr>
              <a:t>active</a:t>
            </a:r>
            <a:r>
              <a:rPr lang="zh-CN" altLang="zh-CN" sz="1200" kern="1200" dirty="0">
                <a:solidFill>
                  <a:schemeClr val="tx1"/>
                </a:solidFill>
                <a:effectLst/>
                <a:latin typeface="+mn-lt"/>
                <a:ea typeface="+mn-ea"/>
                <a:cs typeface="+mn-cs"/>
              </a:rPr>
              <a:t>的。</a:t>
            </a:r>
            <a:r>
              <a:rPr lang="en-US" altLang="zh-CN" sz="1200" kern="1200" dirty="0">
                <a:solidFill>
                  <a:schemeClr val="tx1"/>
                </a:solidFill>
                <a:effectLst/>
                <a:latin typeface="+mn-lt"/>
                <a:ea typeface="+mn-ea"/>
                <a:cs typeface="+mn-cs"/>
              </a:rPr>
              <a:t>state</a:t>
            </a:r>
            <a:r>
              <a:rPr lang="zh-CN" altLang="en-US" sz="1200" kern="1200" dirty="0">
                <a:solidFill>
                  <a:schemeClr val="tx1"/>
                </a:solidFill>
                <a:effectLst/>
                <a:latin typeface="+mn-lt"/>
                <a:ea typeface="+mn-ea"/>
                <a:cs typeface="+mn-cs"/>
              </a:rPr>
              <a:t>数组是用来支持动态计算的，这样可以避免每次都更新数据没有改动的顶点增加开销。</a:t>
            </a:r>
            <a:endParaRPr lang="zh-CN" altLang="zh-CN" sz="1200" kern="1200" dirty="0">
              <a:solidFill>
                <a:schemeClr val="tx1"/>
              </a:solidFill>
              <a:effectLst/>
              <a:latin typeface="+mn-lt"/>
              <a:ea typeface="+mn-ea"/>
              <a:cs typeface="+mn-cs"/>
            </a:endParaRP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5</a:t>
            </a:fld>
            <a:endParaRPr lang="zh-CN" altLang="en-US"/>
          </a:p>
        </p:txBody>
      </p:sp>
    </p:spTree>
    <p:extLst>
      <p:ext uri="{BB962C8B-B14F-4D97-AF65-F5344CB8AC3E}">
        <p14:creationId xmlns:p14="http://schemas.microsoft.com/office/powerpoint/2010/main" val="436300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zh-CN" sz="1200" kern="1200" dirty="0">
                <a:solidFill>
                  <a:schemeClr val="tx1"/>
                </a:solidFill>
                <a:effectLst/>
                <a:latin typeface="+mn-lt"/>
                <a:ea typeface="+mn-ea"/>
                <a:cs typeface="+mn-cs"/>
              </a:rPr>
              <a:t>图分析系统可以分为以顶点为</a:t>
            </a:r>
            <a:r>
              <a:rPr lang="en-US" altLang="zh-CN" sz="1200" kern="1200" dirty="0">
                <a:solidFill>
                  <a:schemeClr val="tx1"/>
                </a:solidFill>
                <a:effectLst/>
                <a:latin typeface="+mn-lt"/>
                <a:ea typeface="+mn-ea"/>
                <a:cs typeface="+mn-cs"/>
              </a:rPr>
              <a:t>vertex-centric</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edge-centric</a:t>
            </a:r>
            <a:r>
              <a:rPr lang="zh-CN" altLang="zh-CN" sz="1200" kern="1200" dirty="0">
                <a:solidFill>
                  <a:schemeClr val="tx1"/>
                </a:solidFill>
                <a:effectLst/>
                <a:latin typeface="+mn-lt"/>
                <a:ea typeface="+mn-ea"/>
                <a:cs typeface="+mn-cs"/>
              </a:rPr>
              <a:t>两类。</a:t>
            </a:r>
            <a:r>
              <a:rPr lang="en-US" altLang="zh-CN" sz="1200" kern="1200" dirty="0" err="1">
                <a:solidFill>
                  <a:schemeClr val="tx1"/>
                </a:solidFill>
                <a:effectLst/>
                <a:latin typeface="+mn-lt"/>
                <a:ea typeface="+mn-ea"/>
                <a:cs typeface="+mn-cs"/>
              </a:rPr>
              <a:t>Ligra</a:t>
            </a:r>
            <a:r>
              <a:rPr lang="zh-CN" altLang="en-US" sz="1200" kern="1200" dirty="0">
                <a:solidFill>
                  <a:schemeClr val="tx1"/>
                </a:solidFill>
                <a:effectLst/>
                <a:latin typeface="+mn-lt"/>
                <a:ea typeface="+mn-ea"/>
                <a:cs typeface="+mn-cs"/>
              </a:rPr>
              <a:t>是以</a:t>
            </a:r>
            <a:r>
              <a:rPr lang="en-US" altLang="zh-CN" sz="1200" kern="1200" dirty="0">
                <a:solidFill>
                  <a:schemeClr val="tx1"/>
                </a:solidFill>
                <a:effectLst/>
                <a:latin typeface="+mn-lt"/>
                <a:ea typeface="+mn-ea"/>
                <a:cs typeface="+mn-cs"/>
              </a:rPr>
              <a:t>vertex-centric</a:t>
            </a:r>
            <a:r>
              <a:rPr lang="zh-CN" altLang="en-US" sz="1200" kern="1200" dirty="0">
                <a:solidFill>
                  <a:schemeClr val="tx1"/>
                </a:solidFill>
                <a:effectLst/>
                <a:latin typeface="+mn-lt"/>
                <a:ea typeface="+mn-ea"/>
                <a:cs typeface="+mn-cs"/>
              </a:rPr>
              <a:t>实现的。</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它的工作流程对应</a:t>
            </a:r>
            <a:r>
              <a:rPr lang="en-US" altLang="zh-CN" sz="1200" kern="1200" dirty="0">
                <a:solidFill>
                  <a:schemeClr val="tx1"/>
                </a:solidFill>
                <a:effectLst/>
                <a:latin typeface="+mn-lt"/>
                <a:ea typeface="+mn-ea"/>
                <a:cs typeface="+mn-cs"/>
              </a:rPr>
              <a:t>scatter</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gather</a:t>
            </a:r>
            <a:r>
              <a:rPr lang="zh-CN" altLang="zh-CN" sz="1200" kern="1200" dirty="0">
                <a:solidFill>
                  <a:schemeClr val="tx1"/>
                </a:solidFill>
                <a:effectLst/>
                <a:latin typeface="+mn-lt"/>
                <a:ea typeface="+mn-ea"/>
                <a:cs typeface="+mn-cs"/>
              </a:rPr>
              <a:t>可以分为</a:t>
            </a:r>
            <a:r>
              <a:rPr lang="en-US" altLang="zh-CN" sz="1200" kern="1200" dirty="0">
                <a:solidFill>
                  <a:schemeClr val="tx1"/>
                </a:solidFill>
                <a:effectLst/>
                <a:latin typeface="+mn-lt"/>
                <a:ea typeface="+mn-ea"/>
                <a:cs typeface="+mn-cs"/>
              </a:rPr>
              <a:t>push</a:t>
            </a:r>
            <a:r>
              <a:rPr lang="zh-CN" altLang="zh-CN" sz="1200" kern="1200" dirty="0">
                <a:solidFill>
                  <a:schemeClr val="tx1"/>
                </a:solidFill>
                <a:effectLst/>
                <a:latin typeface="+mn-lt"/>
                <a:ea typeface="+mn-ea"/>
                <a:cs typeface="+mn-cs"/>
              </a:rPr>
              <a:t>或</a:t>
            </a:r>
            <a:r>
              <a:rPr lang="en-US" altLang="zh-CN" sz="1200" kern="1200" dirty="0">
                <a:solidFill>
                  <a:schemeClr val="tx1"/>
                </a:solidFill>
                <a:effectLst/>
                <a:latin typeface="+mn-lt"/>
                <a:ea typeface="+mn-ea"/>
                <a:cs typeface="+mn-cs"/>
              </a:rPr>
              <a:t>pull</a:t>
            </a:r>
            <a:r>
              <a:rPr lang="zh-CN" altLang="zh-CN" sz="1200" kern="1200" dirty="0">
                <a:solidFill>
                  <a:schemeClr val="tx1"/>
                </a:solidFill>
                <a:effectLst/>
                <a:latin typeface="+mn-lt"/>
                <a:ea typeface="+mn-ea"/>
                <a:cs typeface="+mn-cs"/>
              </a:rPr>
              <a:t>两个模式。</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我们先看一下</a:t>
            </a:r>
            <a:r>
              <a:rPr lang="en-US" altLang="zh-CN" sz="1200" kern="1200" dirty="0">
                <a:solidFill>
                  <a:schemeClr val="tx1"/>
                </a:solidFill>
                <a:effectLst/>
                <a:latin typeface="+mn-lt"/>
                <a:ea typeface="+mn-ea"/>
                <a:cs typeface="+mn-cs"/>
              </a:rPr>
              <a:t>push</a:t>
            </a:r>
            <a:r>
              <a:rPr lang="zh-CN" altLang="en-US" sz="1200" kern="1200" dirty="0">
                <a:solidFill>
                  <a:schemeClr val="tx1"/>
                </a:solidFill>
                <a:effectLst/>
                <a:latin typeface="+mn-lt"/>
                <a:ea typeface="+mn-ea"/>
                <a:cs typeface="+mn-cs"/>
              </a:rPr>
              <a:t>模式（动画），右边的图例</a:t>
            </a:r>
            <a:r>
              <a:rPr lang="en-US" altLang="zh-CN" sz="1200" kern="1200" dirty="0">
                <a:solidFill>
                  <a:schemeClr val="tx1"/>
                </a:solidFill>
                <a:effectLst/>
                <a:latin typeface="+mn-lt"/>
                <a:ea typeface="+mn-ea"/>
                <a:cs typeface="+mn-cs"/>
              </a:rPr>
              <a:t>seq</a:t>
            </a:r>
            <a:r>
              <a:rPr lang="zh-CN" altLang="en-US" sz="1200" kern="1200" dirty="0">
                <a:solidFill>
                  <a:schemeClr val="tx1"/>
                </a:solidFill>
                <a:effectLst/>
                <a:latin typeface="+mn-lt"/>
                <a:ea typeface="+mn-ea"/>
                <a:cs typeface="+mn-cs"/>
              </a:rPr>
              <a:t>是内存顺序访问，</a:t>
            </a:r>
            <a:r>
              <a:rPr lang="en-US" altLang="zh-CN" sz="1200" kern="1200" dirty="0">
                <a:solidFill>
                  <a:schemeClr val="tx1"/>
                </a:solidFill>
                <a:effectLst/>
                <a:latin typeface="+mn-lt"/>
                <a:ea typeface="+mn-ea"/>
                <a:cs typeface="+mn-cs"/>
              </a:rPr>
              <a:t>rand</a:t>
            </a:r>
            <a:r>
              <a:rPr lang="zh-CN" altLang="en-US" sz="1200" kern="1200" dirty="0">
                <a:solidFill>
                  <a:schemeClr val="tx1"/>
                </a:solidFill>
                <a:effectLst/>
                <a:latin typeface="+mn-lt"/>
                <a:ea typeface="+mn-ea"/>
                <a:cs typeface="+mn-cs"/>
              </a:rPr>
              <a:t>表示内存随机访问。</a:t>
            </a:r>
            <a:r>
              <a:rPr lang="zh-CN" altLang="zh-CN" sz="1200" kern="1200" dirty="0">
                <a:solidFill>
                  <a:schemeClr val="tx1"/>
                </a:solidFill>
                <a:effectLst/>
                <a:latin typeface="+mn-lt"/>
                <a:ea typeface="+mn-ea"/>
                <a:cs typeface="+mn-cs"/>
              </a:rPr>
              <a:t>第一行表示所有顶点的状态，工作线程依次</a:t>
            </a:r>
            <a:r>
              <a:rPr lang="zh-CN" altLang="en-US" sz="1200" kern="1200" dirty="0">
                <a:solidFill>
                  <a:schemeClr val="tx1"/>
                </a:solidFill>
                <a:effectLst/>
                <a:latin typeface="+mn-lt"/>
                <a:ea typeface="+mn-ea"/>
                <a:cs typeface="+mn-cs"/>
              </a:rPr>
              <a:t>读取</a:t>
            </a:r>
            <a:r>
              <a:rPr lang="zh-CN" altLang="zh-CN" sz="1200" kern="1200" dirty="0">
                <a:solidFill>
                  <a:schemeClr val="tx1"/>
                </a:solidFill>
                <a:effectLst/>
                <a:latin typeface="+mn-lt"/>
                <a:ea typeface="+mn-ea"/>
                <a:cs typeface="+mn-cs"/>
              </a:rPr>
              <a:t>，找到状态是</a:t>
            </a:r>
            <a:r>
              <a:rPr lang="en-US" altLang="zh-CN" sz="1200" kern="1200" dirty="0">
                <a:solidFill>
                  <a:schemeClr val="tx1"/>
                </a:solidFill>
                <a:effectLst/>
                <a:latin typeface="+mn-lt"/>
                <a:ea typeface="+mn-ea"/>
                <a:cs typeface="+mn-cs"/>
              </a:rPr>
              <a:t>active</a:t>
            </a:r>
            <a:r>
              <a:rPr lang="zh-CN" altLang="zh-CN" sz="1200" kern="1200" dirty="0">
                <a:solidFill>
                  <a:schemeClr val="tx1"/>
                </a:solidFill>
                <a:effectLst/>
                <a:latin typeface="+mn-lt"/>
                <a:ea typeface="+mn-ea"/>
                <a:cs typeface="+mn-cs"/>
              </a:rPr>
              <a:t>的顶点，这里以顶点</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为例，接着在出边数组找到目标顶点，也就是顶点</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此时以上所有的操作全都是顺序执行的，因为他们的数据地址在内存中都是连续的。</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然后</a:t>
            </a:r>
            <a:r>
              <a:rPr lang="zh-CN" altLang="zh-CN" sz="1200" kern="1200" dirty="0">
                <a:solidFill>
                  <a:schemeClr val="tx1"/>
                </a:solidFill>
                <a:effectLst/>
                <a:latin typeface="+mn-lt"/>
                <a:ea typeface="+mn-ea"/>
                <a:cs typeface="+mn-cs"/>
              </a:rPr>
              <a:t>把顶点</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的值做相应的计算后，</a:t>
            </a:r>
            <a:r>
              <a:rPr lang="en-US" altLang="zh-CN" sz="1200" kern="1200" dirty="0">
                <a:solidFill>
                  <a:schemeClr val="tx1"/>
                </a:solidFill>
                <a:effectLst/>
                <a:latin typeface="+mn-lt"/>
                <a:ea typeface="+mn-ea"/>
                <a:cs typeface="+mn-cs"/>
              </a:rPr>
              <a:t>push</a:t>
            </a:r>
            <a:r>
              <a:rPr lang="zh-CN" altLang="zh-CN" sz="1200" kern="1200" dirty="0">
                <a:solidFill>
                  <a:schemeClr val="tx1"/>
                </a:solidFill>
                <a:effectLst/>
                <a:latin typeface="+mn-lt"/>
                <a:ea typeface="+mn-ea"/>
                <a:cs typeface="+mn-cs"/>
              </a:rPr>
              <a:t>到顶点</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上</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再更新一下它们的状态，更新顶点值和状态这两个写操作是随机访问的。</a:t>
            </a:r>
            <a:r>
              <a:rPr lang="zh-CN" altLang="en-US" sz="1200" kern="1200" dirty="0">
                <a:solidFill>
                  <a:schemeClr val="tx1"/>
                </a:solidFill>
                <a:effectLst/>
                <a:latin typeface="+mn-lt"/>
                <a:ea typeface="+mn-ea"/>
                <a:cs typeface="+mn-cs"/>
              </a:rPr>
              <a:t>因为要更新的点的地址访问肯定是不连续的。</a:t>
            </a:r>
            <a:endParaRPr lang="zh-CN" altLang="zh-CN" sz="1200" kern="1200" dirty="0">
              <a:solidFill>
                <a:schemeClr val="tx1"/>
              </a:solidFill>
              <a:effectLst/>
              <a:latin typeface="+mn-lt"/>
              <a:ea typeface="+mn-ea"/>
              <a:cs typeface="+mn-cs"/>
            </a:endParaRP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6</a:t>
            </a:fld>
            <a:endParaRPr lang="zh-CN" altLang="en-US"/>
          </a:p>
        </p:txBody>
      </p:sp>
    </p:spTree>
    <p:extLst>
      <p:ext uri="{BB962C8B-B14F-4D97-AF65-F5344CB8AC3E}">
        <p14:creationId xmlns:p14="http://schemas.microsoft.com/office/powerpoint/2010/main" val="1888198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edge-centric</a:t>
            </a:r>
            <a:r>
              <a:rPr lang="zh-CN" altLang="zh-CN" sz="1200" kern="1200" dirty="0">
                <a:solidFill>
                  <a:schemeClr val="tx1"/>
                </a:solidFill>
                <a:effectLst/>
                <a:latin typeface="+mn-lt"/>
                <a:ea typeface="+mn-ea"/>
                <a:cs typeface="+mn-cs"/>
              </a:rPr>
              <a:t>的系统我们用</a:t>
            </a:r>
            <a:r>
              <a:rPr lang="en-US" altLang="zh-CN" sz="1200" kern="1200" dirty="0">
                <a:solidFill>
                  <a:schemeClr val="tx1"/>
                </a:solidFill>
                <a:effectLst/>
                <a:latin typeface="+mn-lt"/>
                <a:ea typeface="+mn-ea"/>
                <a:cs typeface="+mn-cs"/>
              </a:rPr>
              <a:t>X-Stream</a:t>
            </a:r>
            <a:r>
              <a:rPr lang="zh-CN" altLang="zh-CN" sz="1200" kern="1200" dirty="0">
                <a:solidFill>
                  <a:schemeClr val="tx1"/>
                </a:solidFill>
                <a:effectLst/>
                <a:latin typeface="+mn-lt"/>
                <a:ea typeface="+mn-ea"/>
                <a:cs typeface="+mn-cs"/>
              </a:rPr>
              <a:t>为例，它根据源顶点把所有边分成两个</a:t>
            </a:r>
            <a:r>
              <a:rPr lang="zh-CN" altLang="en-US" sz="1200" kern="1200" dirty="0">
                <a:solidFill>
                  <a:schemeClr val="tx1"/>
                </a:solidFill>
                <a:effectLst/>
                <a:latin typeface="+mn-lt"/>
                <a:ea typeface="+mn-ea"/>
                <a:cs typeface="+mn-cs"/>
              </a:rPr>
              <a:t>存储</a:t>
            </a:r>
            <a:r>
              <a:rPr lang="zh-CN" altLang="zh-CN" sz="1200" kern="1200" dirty="0">
                <a:solidFill>
                  <a:schemeClr val="tx1"/>
                </a:solidFill>
                <a:effectLst/>
                <a:latin typeface="+mn-lt"/>
                <a:ea typeface="+mn-ea"/>
                <a:cs typeface="+mn-cs"/>
              </a:rPr>
              <a:t>分区，顶点</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是左边这个</a:t>
            </a:r>
            <a:r>
              <a:rPr lang="zh-CN" altLang="en-US" sz="1200" kern="1200" dirty="0">
                <a:solidFill>
                  <a:schemeClr val="tx1"/>
                </a:solidFill>
                <a:effectLst/>
                <a:latin typeface="+mn-lt"/>
                <a:ea typeface="+mn-ea"/>
                <a:cs typeface="+mn-cs"/>
              </a:rPr>
              <a:t>存储</a:t>
            </a:r>
            <a:r>
              <a:rPr lang="zh-CN" altLang="zh-CN" sz="1200" kern="1200" dirty="0">
                <a:solidFill>
                  <a:schemeClr val="tx1"/>
                </a:solidFill>
                <a:effectLst/>
                <a:latin typeface="+mn-lt"/>
                <a:ea typeface="+mn-ea"/>
                <a:cs typeface="+mn-cs"/>
              </a:rPr>
              <a:t>分区，</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是右边这个</a:t>
            </a:r>
            <a:r>
              <a:rPr lang="zh-CN" altLang="en-US" sz="1200" kern="1200" dirty="0">
                <a:solidFill>
                  <a:schemeClr val="tx1"/>
                </a:solidFill>
                <a:effectLst/>
                <a:latin typeface="+mn-lt"/>
                <a:ea typeface="+mn-ea"/>
                <a:cs typeface="+mn-cs"/>
              </a:rPr>
              <a:t>存储</a:t>
            </a:r>
            <a:r>
              <a:rPr lang="zh-CN" altLang="zh-CN" sz="1200" kern="1200" dirty="0">
                <a:solidFill>
                  <a:schemeClr val="tx1"/>
                </a:solidFill>
                <a:effectLst/>
                <a:latin typeface="+mn-lt"/>
                <a:ea typeface="+mn-ea"/>
                <a:cs typeface="+mn-cs"/>
              </a:rPr>
              <a:t>分区。</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同样，我们也看</a:t>
            </a:r>
            <a:r>
              <a:rPr lang="en-US" altLang="zh-CN" sz="1200" kern="1200" dirty="0">
                <a:solidFill>
                  <a:schemeClr val="tx1"/>
                </a:solidFill>
                <a:effectLst/>
                <a:latin typeface="+mn-lt"/>
                <a:ea typeface="+mn-ea"/>
                <a:cs typeface="+mn-cs"/>
              </a:rPr>
              <a:t>push</a:t>
            </a:r>
            <a:r>
              <a:rPr lang="zh-CN" altLang="en-US" sz="1200" kern="1200" dirty="0">
                <a:solidFill>
                  <a:schemeClr val="tx1"/>
                </a:solidFill>
                <a:effectLst/>
                <a:latin typeface="+mn-lt"/>
                <a:ea typeface="+mn-ea"/>
                <a:cs typeface="+mn-cs"/>
              </a:rPr>
              <a:t>的流程。</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工作线程会遍历边数组，找到源顶点为</a:t>
            </a:r>
            <a:r>
              <a:rPr lang="en-US" altLang="zh-CN" sz="1200" kern="1200" dirty="0">
                <a:solidFill>
                  <a:schemeClr val="tx1"/>
                </a:solidFill>
                <a:effectLst/>
                <a:latin typeface="+mn-lt"/>
                <a:ea typeface="+mn-ea"/>
                <a:cs typeface="+mn-cs"/>
              </a:rPr>
              <a:t>active</a:t>
            </a:r>
            <a:r>
              <a:rPr lang="zh-CN" altLang="zh-CN" sz="1200" kern="1200" dirty="0">
                <a:solidFill>
                  <a:schemeClr val="tx1"/>
                </a:solidFill>
                <a:effectLst/>
                <a:latin typeface="+mn-lt"/>
                <a:ea typeface="+mn-ea"/>
                <a:cs typeface="+mn-cs"/>
              </a:rPr>
              <a:t>的边，这里以顶点</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到顶点</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这条边为例，顶点</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的数据会被</a:t>
            </a:r>
            <a:r>
              <a:rPr lang="en-US" altLang="zh-CN" sz="1200" kern="1200" dirty="0">
                <a:solidFill>
                  <a:schemeClr val="tx1"/>
                </a:solidFill>
                <a:effectLst/>
                <a:latin typeface="+mn-lt"/>
                <a:ea typeface="+mn-ea"/>
                <a:cs typeface="+mn-cs"/>
              </a:rPr>
              <a:t>append</a:t>
            </a:r>
            <a:r>
              <a:rPr lang="zh-CN" altLang="zh-CN" sz="1200" kern="1200" dirty="0">
                <a:solidFill>
                  <a:schemeClr val="tx1"/>
                </a:solidFill>
                <a:effectLst/>
                <a:latin typeface="+mn-lt"/>
                <a:ea typeface="+mn-ea"/>
                <a:cs typeface="+mn-cs"/>
              </a:rPr>
              <a:t>到了一个</a:t>
            </a:r>
            <a:r>
              <a:rPr lang="en-US" altLang="zh-CN" sz="1200" kern="1200" dirty="0" err="1">
                <a:solidFill>
                  <a:schemeClr val="tx1"/>
                </a:solidFill>
                <a:effectLst/>
                <a:latin typeface="+mn-lt"/>
                <a:ea typeface="+mn-ea"/>
                <a:cs typeface="+mn-cs"/>
              </a:rPr>
              <a:t>Uout</a:t>
            </a:r>
            <a:r>
              <a:rPr lang="zh-CN" altLang="zh-CN" sz="1200" kern="1200" dirty="0">
                <a:solidFill>
                  <a:schemeClr val="tx1"/>
                </a:solidFill>
                <a:effectLst/>
                <a:latin typeface="+mn-lt"/>
                <a:ea typeface="+mn-ea"/>
                <a:cs typeface="+mn-cs"/>
              </a:rPr>
              <a:t>列表里，对应</a:t>
            </a:r>
            <a:r>
              <a:rPr lang="zh-CN" altLang="en-US" sz="1200" kern="1200" dirty="0">
                <a:solidFill>
                  <a:schemeClr val="tx1"/>
                </a:solidFill>
                <a:effectLst/>
                <a:latin typeface="+mn-lt"/>
                <a:ea typeface="+mn-ea"/>
                <a:cs typeface="+mn-cs"/>
              </a:rPr>
              <a:t>顶点</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位置。同样在另一个分区，顶点</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的数据被</a:t>
            </a:r>
            <a:r>
              <a:rPr lang="en-US" altLang="zh-CN" sz="1200" kern="1200" dirty="0">
                <a:solidFill>
                  <a:schemeClr val="tx1"/>
                </a:solidFill>
                <a:effectLst/>
                <a:latin typeface="+mn-lt"/>
                <a:ea typeface="+mn-ea"/>
                <a:cs typeface="+mn-cs"/>
              </a:rPr>
              <a:t>append</a:t>
            </a:r>
            <a:r>
              <a:rPr lang="zh-CN" altLang="zh-CN" sz="1200" kern="1200" dirty="0">
                <a:solidFill>
                  <a:schemeClr val="tx1"/>
                </a:solidFill>
                <a:effectLst/>
                <a:latin typeface="+mn-lt"/>
                <a:ea typeface="+mn-ea"/>
                <a:cs typeface="+mn-cs"/>
              </a:rPr>
              <a:t>到了</a:t>
            </a:r>
            <a:r>
              <a:rPr lang="en-US" altLang="zh-CN" sz="1200" kern="1200" dirty="0" err="1">
                <a:solidFill>
                  <a:schemeClr val="tx1"/>
                </a:solidFill>
                <a:effectLst/>
                <a:latin typeface="+mn-lt"/>
                <a:ea typeface="+mn-ea"/>
                <a:cs typeface="+mn-cs"/>
              </a:rPr>
              <a:t>Uout</a:t>
            </a:r>
            <a:r>
              <a:rPr lang="zh-CN" altLang="zh-CN" sz="1200" kern="1200" dirty="0">
                <a:solidFill>
                  <a:schemeClr val="tx1"/>
                </a:solidFill>
                <a:effectLst/>
                <a:latin typeface="+mn-lt"/>
                <a:ea typeface="+mn-ea"/>
                <a:cs typeface="+mn-cs"/>
              </a:rPr>
              <a:t>中的</a:t>
            </a:r>
            <a:r>
              <a:rPr lang="en-US" altLang="zh-CN" sz="1200" kern="1200" dirty="0">
                <a:solidFill>
                  <a:schemeClr val="tx1"/>
                </a:solidFill>
                <a:effectLst/>
                <a:latin typeface="+mn-lt"/>
                <a:ea typeface="+mn-ea"/>
                <a:cs typeface="+mn-cs"/>
              </a:rPr>
              <a:t>X3</a:t>
            </a:r>
            <a:r>
              <a:rPr lang="zh-CN" altLang="zh-CN"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X5</a:t>
            </a:r>
            <a:r>
              <a:rPr lang="zh-CN" altLang="zh-CN" sz="1200" kern="1200" dirty="0">
                <a:solidFill>
                  <a:schemeClr val="tx1"/>
                </a:solidFill>
                <a:effectLst/>
                <a:latin typeface="+mn-lt"/>
                <a:ea typeface="+mn-ea"/>
                <a:cs typeface="+mn-cs"/>
              </a:rPr>
              <a:t>的位置。然后在</a:t>
            </a:r>
            <a:r>
              <a:rPr lang="en-US" altLang="zh-CN" sz="1200" kern="1200" dirty="0">
                <a:solidFill>
                  <a:schemeClr val="tx1"/>
                </a:solidFill>
                <a:effectLst/>
                <a:latin typeface="+mn-lt"/>
                <a:ea typeface="+mn-ea"/>
                <a:cs typeface="+mn-cs"/>
              </a:rPr>
              <a:t>shuffle</a:t>
            </a:r>
            <a:r>
              <a:rPr lang="zh-CN" altLang="zh-CN" sz="1200" kern="1200" dirty="0">
                <a:solidFill>
                  <a:schemeClr val="tx1"/>
                </a:solidFill>
                <a:effectLst/>
                <a:latin typeface="+mn-lt"/>
                <a:ea typeface="+mn-ea"/>
                <a:cs typeface="+mn-cs"/>
              </a:rPr>
              <a:t>阶段，列表</a:t>
            </a:r>
            <a:r>
              <a:rPr lang="en-US" altLang="zh-CN" sz="1200" kern="1200" dirty="0" err="1">
                <a:solidFill>
                  <a:schemeClr val="tx1"/>
                </a:solidFill>
                <a:effectLst/>
                <a:latin typeface="+mn-lt"/>
                <a:ea typeface="+mn-ea"/>
                <a:cs typeface="+mn-cs"/>
              </a:rPr>
              <a:t>Uout</a:t>
            </a:r>
            <a:r>
              <a:rPr lang="zh-CN" altLang="zh-CN" sz="1200" kern="1200" dirty="0">
                <a:solidFill>
                  <a:schemeClr val="tx1"/>
                </a:solidFill>
                <a:effectLst/>
                <a:latin typeface="+mn-lt"/>
                <a:ea typeface="+mn-ea"/>
                <a:cs typeface="+mn-cs"/>
              </a:rPr>
              <a:t>中的所有更新都按照目标顶点的分区重新排列到对应分区的更新列表</a:t>
            </a:r>
            <a:r>
              <a:rPr lang="en-US" altLang="zh-CN" sz="1200" kern="1200" dirty="0" err="1">
                <a:solidFill>
                  <a:schemeClr val="tx1"/>
                </a:solidFill>
                <a:effectLst/>
                <a:latin typeface="+mn-lt"/>
                <a:ea typeface="+mn-ea"/>
                <a:cs typeface="+mn-cs"/>
              </a:rPr>
              <a:t>Uin</a:t>
            </a:r>
            <a:r>
              <a:rPr lang="zh-CN" altLang="en-US" sz="1200" kern="1200" dirty="0">
                <a:solidFill>
                  <a:schemeClr val="tx1"/>
                </a:solidFill>
                <a:effectLst/>
                <a:latin typeface="+mn-lt"/>
                <a:ea typeface="+mn-ea"/>
                <a:cs typeface="+mn-cs"/>
              </a:rPr>
              <a:t>，比如两个分区</a:t>
            </a:r>
            <a:r>
              <a:rPr lang="en-US" altLang="zh-CN" sz="1200" kern="1200" dirty="0" err="1">
                <a:solidFill>
                  <a:schemeClr val="tx1"/>
                </a:solidFill>
                <a:effectLst/>
                <a:latin typeface="+mn-lt"/>
                <a:ea typeface="+mn-ea"/>
                <a:cs typeface="+mn-cs"/>
              </a:rPr>
              <a:t>Uout</a:t>
            </a:r>
            <a:r>
              <a:rPr lang="zh-CN" altLang="en-US" sz="1200" kern="1200" dirty="0">
                <a:solidFill>
                  <a:schemeClr val="tx1"/>
                </a:solidFill>
                <a:effectLst/>
                <a:latin typeface="+mn-lt"/>
                <a:ea typeface="+mn-ea"/>
                <a:cs typeface="+mn-cs"/>
              </a:rPr>
              <a:t>里对顶点</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的更新都会被排列到分区</a:t>
            </a:r>
            <a:r>
              <a:rPr lang="en-US" altLang="zh-CN" sz="1200" kern="1200" dirty="0">
                <a:solidFill>
                  <a:schemeClr val="tx1"/>
                </a:solidFill>
                <a:effectLst/>
                <a:latin typeface="+mn-lt"/>
                <a:ea typeface="+mn-ea"/>
                <a:cs typeface="+mn-cs"/>
              </a:rPr>
              <a:t>1</a:t>
            </a:r>
            <a:r>
              <a:rPr lang="zh-CN" altLang="en-US" sz="1200" kern="1200" dirty="0">
                <a:solidFill>
                  <a:schemeClr val="tx1"/>
                </a:solidFill>
                <a:effectLst/>
                <a:latin typeface="+mn-lt"/>
                <a:ea typeface="+mn-ea"/>
                <a:cs typeface="+mn-cs"/>
              </a:rPr>
              <a:t>的</a:t>
            </a:r>
            <a:r>
              <a:rPr lang="en-US" altLang="zh-CN" sz="1200" kern="1200" dirty="0" err="1">
                <a:solidFill>
                  <a:schemeClr val="tx1"/>
                </a:solidFill>
                <a:effectLst/>
                <a:latin typeface="+mn-lt"/>
                <a:ea typeface="+mn-ea"/>
                <a:cs typeface="+mn-cs"/>
              </a:rPr>
              <a:t>Uin</a:t>
            </a:r>
            <a:r>
              <a:rPr lang="zh-CN" altLang="en-US" sz="1200" kern="1200" dirty="0">
                <a:solidFill>
                  <a:schemeClr val="tx1"/>
                </a:solidFill>
                <a:effectLst/>
                <a:latin typeface="+mn-lt"/>
                <a:ea typeface="+mn-ea"/>
                <a:cs typeface="+mn-cs"/>
              </a:rPr>
              <a:t>里</a:t>
            </a:r>
            <a:r>
              <a:rPr lang="zh-CN" altLang="zh-CN" sz="1200" kern="1200" dirty="0">
                <a:solidFill>
                  <a:schemeClr val="tx1"/>
                </a:solidFill>
                <a:effectLst/>
                <a:latin typeface="+mn-lt"/>
                <a:ea typeface="+mn-ea"/>
                <a:cs typeface="+mn-cs"/>
              </a:rPr>
              <a:t>。最后，在</a:t>
            </a:r>
            <a:r>
              <a:rPr lang="en-US" altLang="zh-CN" sz="1200" kern="1200" dirty="0">
                <a:solidFill>
                  <a:schemeClr val="tx1"/>
                </a:solidFill>
                <a:effectLst/>
                <a:latin typeface="+mn-lt"/>
                <a:ea typeface="+mn-ea"/>
                <a:cs typeface="+mn-cs"/>
              </a:rPr>
              <a:t>gather</a:t>
            </a:r>
            <a:r>
              <a:rPr lang="zh-CN" altLang="zh-CN" sz="1200" kern="1200" dirty="0">
                <a:solidFill>
                  <a:schemeClr val="tx1"/>
                </a:solidFill>
                <a:effectLst/>
                <a:latin typeface="+mn-lt"/>
                <a:ea typeface="+mn-ea"/>
                <a:cs typeface="+mn-cs"/>
              </a:rPr>
              <a:t>阶段</a:t>
            </a:r>
            <a:r>
              <a:rPr lang="zh-CN" altLang="en-US" sz="1200" kern="1200" dirty="0">
                <a:solidFill>
                  <a:schemeClr val="tx1"/>
                </a:solidFill>
                <a:effectLst/>
                <a:latin typeface="+mn-lt"/>
                <a:ea typeface="+mn-ea"/>
                <a:cs typeface="+mn-cs"/>
              </a:rPr>
              <a:t>把相同顶点的</a:t>
            </a:r>
            <a:r>
              <a:rPr lang="zh-CN" altLang="zh-CN" sz="1200" kern="1200" dirty="0">
                <a:solidFill>
                  <a:schemeClr val="tx1"/>
                </a:solidFill>
                <a:effectLst/>
                <a:latin typeface="+mn-lt"/>
                <a:ea typeface="+mn-ea"/>
                <a:cs typeface="+mn-cs"/>
              </a:rPr>
              <a:t>更新叠加</a:t>
            </a:r>
            <a:r>
              <a:rPr lang="zh-CN" altLang="en-US" sz="1200" kern="1200" dirty="0">
                <a:solidFill>
                  <a:schemeClr val="tx1"/>
                </a:solidFill>
                <a:effectLst/>
                <a:latin typeface="+mn-lt"/>
                <a:ea typeface="+mn-ea"/>
                <a:cs typeface="+mn-cs"/>
              </a:rPr>
              <a:t>一下</a:t>
            </a:r>
            <a:r>
              <a:rPr lang="zh-CN" altLang="zh-CN" sz="1200" kern="1200" dirty="0">
                <a:solidFill>
                  <a:schemeClr val="tx1"/>
                </a:solidFill>
                <a:effectLst/>
                <a:latin typeface="+mn-lt"/>
                <a:ea typeface="+mn-ea"/>
                <a:cs typeface="+mn-cs"/>
              </a:rPr>
              <a:t>，然后更新一下状态。</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上面介绍的都是在传统架构的单机上的工作流程，接下来介绍一下</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这个架构。</a:t>
            </a: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7</a:t>
            </a:fld>
            <a:endParaRPr lang="zh-CN" altLang="en-US"/>
          </a:p>
        </p:txBody>
      </p:sp>
    </p:spTree>
    <p:extLst>
      <p:ext uri="{BB962C8B-B14F-4D97-AF65-F5344CB8AC3E}">
        <p14:creationId xmlns:p14="http://schemas.microsoft.com/office/powerpoint/2010/main" val="1977059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是非一致性内存访问。</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在之前的架构下，所有</a:t>
            </a:r>
            <a:r>
              <a:rPr lang="en-US" altLang="zh-CN" sz="1200" kern="1200" dirty="0">
                <a:solidFill>
                  <a:schemeClr val="tx1"/>
                </a:solidFill>
                <a:effectLst/>
                <a:latin typeface="+mn-lt"/>
                <a:ea typeface="+mn-ea"/>
                <a:cs typeface="+mn-cs"/>
              </a:rPr>
              <a:t>CPU</a:t>
            </a:r>
            <a:r>
              <a:rPr lang="zh-CN" altLang="zh-CN" sz="1200" kern="1200" dirty="0">
                <a:solidFill>
                  <a:schemeClr val="tx1"/>
                </a:solidFill>
                <a:effectLst/>
                <a:latin typeface="+mn-lt"/>
                <a:ea typeface="+mn-ea"/>
                <a:cs typeface="+mn-cs"/>
              </a:rPr>
              <a:t>共享相同的物理内存，然后每个</a:t>
            </a:r>
            <a:r>
              <a:rPr lang="en-US" altLang="zh-CN" sz="1200" kern="1200" dirty="0">
                <a:solidFill>
                  <a:schemeClr val="tx1"/>
                </a:solidFill>
                <a:effectLst/>
                <a:latin typeface="+mn-lt"/>
                <a:ea typeface="+mn-ea"/>
                <a:cs typeface="+mn-cs"/>
              </a:rPr>
              <a:t>CPU</a:t>
            </a:r>
            <a:r>
              <a:rPr lang="zh-CN" altLang="zh-CN" sz="1200" kern="1200" dirty="0">
                <a:solidFill>
                  <a:schemeClr val="tx1"/>
                </a:solidFill>
                <a:effectLst/>
                <a:latin typeface="+mn-lt"/>
                <a:ea typeface="+mn-ea"/>
                <a:cs typeface="+mn-cs"/>
              </a:rPr>
              <a:t>访问内存中任何地址所需的时间是相同的。</a:t>
            </a:r>
            <a:r>
              <a:rPr lang="en-US" altLang="zh-CN" sz="1200" kern="1200" dirty="0">
                <a:solidFill>
                  <a:schemeClr val="tx1"/>
                </a:solidFill>
                <a:effectLst/>
                <a:latin typeface="+mn-lt"/>
                <a:ea typeface="+mn-ea"/>
                <a:cs typeface="+mn-cs"/>
              </a:rPr>
              <a:t> </a:t>
            </a:r>
          </a:p>
          <a:p>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把一台计算机分成多个节点</a:t>
            </a:r>
            <a:r>
              <a:rPr lang="en-US" altLang="zh-CN" sz="1200" kern="1200" dirty="0">
                <a:solidFill>
                  <a:schemeClr val="tx1"/>
                </a:solidFill>
                <a:effectLst/>
                <a:latin typeface="+mn-lt"/>
                <a:ea typeface="+mn-ea"/>
                <a:cs typeface="+mn-cs"/>
              </a:rPr>
              <a:t>(node)</a:t>
            </a:r>
            <a:r>
              <a:rPr lang="zh-CN" altLang="zh-CN" sz="1200" kern="1200" dirty="0">
                <a:solidFill>
                  <a:schemeClr val="tx1"/>
                </a:solidFill>
                <a:effectLst/>
                <a:latin typeface="+mn-lt"/>
                <a:ea typeface="+mn-ea"/>
                <a:cs typeface="+mn-cs"/>
              </a:rPr>
              <a:t>，每个节点对应多个核和一块内存地址空间。</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对于</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来说，</a:t>
            </a:r>
            <a:r>
              <a:rPr lang="zh-CN" altLang="zh-CN" sz="1200" kern="1200" dirty="0">
                <a:solidFill>
                  <a:schemeClr val="tx1"/>
                </a:solidFill>
                <a:effectLst/>
                <a:latin typeface="+mn-lt"/>
                <a:ea typeface="+mn-ea"/>
                <a:cs typeface="+mn-cs"/>
              </a:rPr>
              <a:t>但每个</a:t>
            </a:r>
            <a:r>
              <a:rPr lang="en-US" altLang="zh-CN" sz="1200" kern="1200" dirty="0">
                <a:solidFill>
                  <a:schemeClr val="tx1"/>
                </a:solidFill>
                <a:effectLst/>
                <a:latin typeface="+mn-lt"/>
                <a:ea typeface="+mn-ea"/>
                <a:cs typeface="+mn-cs"/>
              </a:rPr>
              <a:t>CPU</a:t>
            </a:r>
            <a:r>
              <a:rPr lang="zh-CN" altLang="zh-CN" sz="1200" kern="1200" dirty="0">
                <a:solidFill>
                  <a:schemeClr val="tx1"/>
                </a:solidFill>
                <a:effectLst/>
                <a:latin typeface="+mn-lt"/>
                <a:ea typeface="+mn-ea"/>
                <a:cs typeface="+mn-cs"/>
              </a:rPr>
              <a:t>访问内存地址的时间是不一样的，很明显访问远程内存节点要比本地内存节点延迟要高。</a:t>
            </a:r>
          </a:p>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8</a:t>
            </a:fld>
            <a:endParaRPr lang="zh-CN" altLang="en-US"/>
          </a:p>
        </p:txBody>
      </p:sp>
    </p:spTree>
    <p:extLst>
      <p:ext uri="{BB962C8B-B14F-4D97-AF65-F5344CB8AC3E}">
        <p14:creationId xmlns:p14="http://schemas.microsoft.com/office/powerpoint/2010/main" val="1646206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zh-CN" sz="1200" kern="1200" dirty="0">
                <a:solidFill>
                  <a:schemeClr val="tx1"/>
                </a:solidFill>
                <a:effectLst/>
                <a:latin typeface="+mn-lt"/>
                <a:ea typeface="+mn-ea"/>
                <a:cs typeface="+mn-cs"/>
              </a:rPr>
              <a:t>为了研究这个特性，作者两台</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架构</a:t>
            </a:r>
            <a:r>
              <a:rPr lang="zh-CN" altLang="zh-CN" sz="1200" kern="1200" dirty="0">
                <a:solidFill>
                  <a:schemeClr val="tx1"/>
                </a:solidFill>
                <a:effectLst/>
                <a:latin typeface="+mn-lt"/>
                <a:ea typeface="+mn-ea"/>
                <a:cs typeface="+mn-cs"/>
              </a:rPr>
              <a:t>的机器上测了不同距离节点之间访问的延迟和带宽。</a:t>
            </a:r>
            <a:endParaRPr lang="en-US" altLang="zh-CN" sz="1200" kern="1200" dirty="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CPU</a:t>
            </a:r>
            <a:r>
              <a:rPr lang="zh-CN" altLang="zh-CN" sz="1200" kern="1200" dirty="0">
                <a:solidFill>
                  <a:schemeClr val="tx1"/>
                </a:solidFill>
                <a:effectLst/>
                <a:latin typeface="+mn-lt"/>
                <a:ea typeface="+mn-ea"/>
                <a:cs typeface="+mn-cs"/>
              </a:rPr>
              <a:t>对本地内存的访问距离是为</a:t>
            </a:r>
            <a:r>
              <a:rPr lang="en-US" altLang="zh-CN" sz="1200" kern="1200" dirty="0">
                <a:solidFill>
                  <a:schemeClr val="tx1"/>
                </a:solidFill>
                <a:effectLst/>
                <a:latin typeface="+mn-lt"/>
                <a:ea typeface="+mn-ea"/>
                <a:cs typeface="+mn-cs"/>
              </a:rPr>
              <a:t>O</a:t>
            </a:r>
            <a:r>
              <a:rPr lang="zh-CN" altLang="zh-CN" sz="1200" kern="1200" dirty="0">
                <a:solidFill>
                  <a:schemeClr val="tx1"/>
                </a:solidFill>
                <a:effectLst/>
                <a:latin typeface="+mn-lt"/>
                <a:ea typeface="+mn-ea"/>
                <a:cs typeface="+mn-cs"/>
              </a:rPr>
              <a:t>跳</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跳跃</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，对相邻</a:t>
            </a:r>
            <a:r>
              <a:rPr lang="en-US" altLang="zh-CN" sz="1200" kern="1200" dirty="0">
                <a:solidFill>
                  <a:schemeClr val="tx1"/>
                </a:solidFill>
                <a:effectLst/>
                <a:latin typeface="+mn-lt"/>
                <a:ea typeface="+mn-ea"/>
                <a:cs typeface="+mn-cs"/>
              </a:rPr>
              <a:t>node</a:t>
            </a:r>
            <a:r>
              <a:rPr lang="zh-CN" altLang="zh-CN" sz="1200" kern="1200" dirty="0">
                <a:solidFill>
                  <a:schemeClr val="tx1"/>
                </a:solidFill>
                <a:effectLst/>
                <a:latin typeface="+mn-lt"/>
                <a:ea typeface="+mn-ea"/>
                <a:cs typeface="+mn-cs"/>
              </a:rPr>
              <a:t>和远程</a:t>
            </a:r>
            <a:r>
              <a:rPr lang="en-US" altLang="zh-CN" sz="1200" kern="1200" dirty="0">
                <a:solidFill>
                  <a:schemeClr val="tx1"/>
                </a:solidFill>
                <a:effectLst/>
                <a:latin typeface="+mn-lt"/>
                <a:ea typeface="+mn-ea"/>
                <a:cs typeface="+mn-cs"/>
              </a:rPr>
              <a:t>node</a:t>
            </a:r>
            <a:r>
              <a:rPr lang="zh-CN" altLang="zh-CN" sz="1200" kern="1200" dirty="0">
                <a:solidFill>
                  <a:schemeClr val="tx1"/>
                </a:solidFill>
                <a:effectLst/>
                <a:latin typeface="+mn-lt"/>
                <a:ea typeface="+mn-ea"/>
                <a:cs typeface="+mn-cs"/>
              </a:rPr>
              <a:t>的内存访问距离分别为</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跳和</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跳。可以看到随着访问距离的增加，延迟逐渐增加。两跳距离的访问大约比本地内存访问延迟大</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倍。</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带宽方面，随着访问距离的增加</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带宽逐渐减少</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远程访问的带宽不出意外地比本地访问带宽低得多。</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值得注意的是，顺序远程访问的带宽远远高于随机的（本地和远程）带宽，比如随机本地访问仅具有</a:t>
            </a:r>
            <a:r>
              <a:rPr lang="en-US" altLang="zh-CN" sz="1200" kern="1200" dirty="0">
                <a:solidFill>
                  <a:schemeClr val="tx1"/>
                </a:solidFill>
                <a:effectLst/>
                <a:latin typeface="+mn-lt"/>
                <a:ea typeface="+mn-ea"/>
                <a:cs typeface="+mn-cs"/>
              </a:rPr>
              <a:t>720 MB / s</a:t>
            </a:r>
            <a:r>
              <a:rPr lang="zh-CN" altLang="zh-CN" sz="1200" kern="1200" dirty="0">
                <a:solidFill>
                  <a:schemeClr val="tx1"/>
                </a:solidFill>
                <a:effectLst/>
                <a:latin typeface="+mn-lt"/>
                <a:ea typeface="+mn-ea"/>
                <a:cs typeface="+mn-cs"/>
              </a:rPr>
              <a:t>的吞吐量，而</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跳距离的顺序访问达到了</a:t>
            </a:r>
            <a:r>
              <a:rPr lang="en-US" altLang="zh-CN" sz="1200" kern="1200" dirty="0">
                <a:solidFill>
                  <a:schemeClr val="tx1"/>
                </a:solidFill>
                <a:effectLst/>
                <a:latin typeface="+mn-lt"/>
                <a:ea typeface="+mn-ea"/>
                <a:cs typeface="+mn-cs"/>
              </a:rPr>
              <a:t>2101 MB / s</a:t>
            </a:r>
            <a:r>
              <a:rPr lang="zh-CN" altLang="zh-CN"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因此，我们能得到结论，在</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架构下，顺序远程访问比本地随机访问的性能要好，随机远程访问是</a:t>
            </a:r>
            <a:r>
              <a:rPr lang="zh-CN" altLang="en-US" sz="1200" kern="1200" dirty="0">
                <a:solidFill>
                  <a:schemeClr val="tx1"/>
                </a:solidFill>
                <a:effectLst/>
                <a:latin typeface="+mn-lt"/>
                <a:ea typeface="+mn-ea"/>
                <a:cs typeface="+mn-cs"/>
              </a:rPr>
              <a:t>最</a:t>
            </a:r>
            <a:r>
              <a:rPr lang="zh-CN" altLang="zh-CN" sz="1200" kern="1200" dirty="0">
                <a:solidFill>
                  <a:schemeClr val="tx1"/>
                </a:solidFill>
                <a:effectLst/>
                <a:latin typeface="+mn-lt"/>
                <a:ea typeface="+mn-ea"/>
                <a:cs typeface="+mn-cs"/>
              </a:rPr>
              <a:t>需要避免的。</a:t>
            </a:r>
          </a:p>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9</a:t>
            </a:fld>
            <a:endParaRPr lang="zh-CN" altLang="en-US"/>
          </a:p>
        </p:txBody>
      </p:sp>
    </p:spTree>
    <p:extLst>
      <p:ext uri="{BB962C8B-B14F-4D97-AF65-F5344CB8AC3E}">
        <p14:creationId xmlns:p14="http://schemas.microsoft.com/office/powerpoint/2010/main" val="837754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由于</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本身对于每个</a:t>
            </a:r>
            <a:r>
              <a:rPr lang="en-US" altLang="zh-CN" sz="1200" kern="1200" dirty="0">
                <a:solidFill>
                  <a:schemeClr val="tx1"/>
                </a:solidFill>
                <a:effectLst/>
                <a:latin typeface="+mn-lt"/>
                <a:ea typeface="+mn-ea"/>
                <a:cs typeface="+mn-cs"/>
              </a:rPr>
              <a:t>socket</a:t>
            </a:r>
            <a:r>
              <a:rPr lang="zh-CN" altLang="en-US" sz="1200" kern="1200" dirty="0">
                <a:solidFill>
                  <a:schemeClr val="tx1"/>
                </a:solidFill>
                <a:effectLst/>
                <a:latin typeface="+mn-lt"/>
                <a:ea typeface="+mn-ea"/>
                <a:cs typeface="+mn-cs"/>
              </a:rPr>
              <a:t>，本地内存访问的性能要高于远程访问，而</a:t>
            </a:r>
            <a:r>
              <a:rPr lang="zh-CN" altLang="zh-CN" sz="1200" kern="1200" dirty="0">
                <a:solidFill>
                  <a:schemeClr val="tx1"/>
                </a:solidFill>
                <a:effectLst/>
                <a:latin typeface="+mn-lt"/>
                <a:ea typeface="+mn-ea"/>
                <a:cs typeface="+mn-cs"/>
              </a:rPr>
              <a:t>现有图系统并没有根据</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的节点做出相应的数据分配，不同节点间的远程访问是不可避免的，并且随机访问也非常频繁。</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现有的图分析系统由于数据布局和访问策略的原因在</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上会有缺乏</a:t>
            </a:r>
            <a:r>
              <a:rPr lang="en-US" altLang="zh-CN" sz="1200" kern="1200" dirty="0">
                <a:solidFill>
                  <a:schemeClr val="tx1"/>
                </a:solidFill>
                <a:effectLst/>
                <a:latin typeface="+mn-lt"/>
                <a:ea typeface="+mn-ea"/>
                <a:cs typeface="+mn-cs"/>
              </a:rPr>
              <a:t>locality</a:t>
            </a:r>
            <a:r>
              <a:rPr lang="zh-CN" altLang="zh-CN" sz="1200" kern="1200" dirty="0">
                <a:solidFill>
                  <a:schemeClr val="tx1"/>
                </a:solidFill>
                <a:effectLst/>
                <a:latin typeface="+mn-lt"/>
                <a:ea typeface="+mn-ea"/>
                <a:cs typeface="+mn-cs"/>
              </a:rPr>
              <a:t>的问题。</a:t>
            </a:r>
            <a:endParaRPr lang="en-US" altLang="zh-CN" sz="1200" kern="1200" dirty="0">
              <a:solidFill>
                <a:schemeClr val="tx1"/>
              </a:solidFill>
              <a:effectLst/>
              <a:latin typeface="+mn-lt"/>
              <a:ea typeface="+mn-ea"/>
              <a:cs typeface="+mn-cs"/>
            </a:endParaRPr>
          </a:p>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10</a:t>
            </a:fld>
            <a:endParaRPr lang="zh-CN" altLang="en-US"/>
          </a:p>
        </p:txBody>
      </p:sp>
    </p:spTree>
    <p:extLst>
      <p:ext uri="{BB962C8B-B14F-4D97-AF65-F5344CB8AC3E}">
        <p14:creationId xmlns:p14="http://schemas.microsoft.com/office/powerpoint/2010/main" val="1086753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zh-CN" sz="1200" kern="1200" dirty="0">
                <a:solidFill>
                  <a:schemeClr val="tx1"/>
                </a:solidFill>
                <a:effectLst/>
                <a:latin typeface="+mn-lt"/>
                <a:ea typeface="+mn-ea"/>
                <a:cs typeface="+mn-cs"/>
              </a:rPr>
              <a:t>这张图是</a:t>
            </a:r>
            <a:r>
              <a:rPr lang="en-US" altLang="zh-CN" sz="1200" kern="1200" dirty="0" err="1">
                <a:solidFill>
                  <a:schemeClr val="tx1"/>
                </a:solidFill>
                <a:effectLst/>
                <a:latin typeface="+mn-lt"/>
                <a:ea typeface="+mn-ea"/>
                <a:cs typeface="+mn-cs"/>
              </a:rPr>
              <a:t>Ligra</a:t>
            </a:r>
            <a:r>
              <a:rPr lang="zh-CN" altLang="zh-CN" sz="1200" kern="1200" dirty="0">
                <a:solidFill>
                  <a:schemeClr val="tx1"/>
                </a:solidFill>
                <a:effectLst/>
                <a:latin typeface="+mn-lt"/>
                <a:ea typeface="+mn-ea"/>
                <a:cs typeface="+mn-cs"/>
              </a:rPr>
              <a:t>系统在双节点</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机器上</a:t>
            </a:r>
            <a:r>
              <a:rPr lang="en-US" altLang="zh-CN" sz="1200" kern="1200" dirty="0">
                <a:solidFill>
                  <a:schemeClr val="tx1"/>
                </a:solidFill>
                <a:effectLst/>
                <a:latin typeface="+mn-lt"/>
                <a:ea typeface="+mn-ea"/>
                <a:cs typeface="+mn-cs"/>
              </a:rPr>
              <a:t>pull</a:t>
            </a:r>
            <a:r>
              <a:rPr lang="zh-CN" altLang="zh-CN" sz="1200" kern="1200" dirty="0">
                <a:solidFill>
                  <a:schemeClr val="tx1"/>
                </a:solidFill>
                <a:effectLst/>
                <a:latin typeface="+mn-lt"/>
                <a:ea typeface="+mn-ea"/>
                <a:cs typeface="+mn-cs"/>
              </a:rPr>
              <a:t>模式的执行情况，</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虚线表示数据存在不同的</a:t>
            </a:r>
            <a:r>
              <a:rPr lang="en-US" altLang="zh-CN" sz="1200" kern="1200" dirty="0">
                <a:solidFill>
                  <a:schemeClr val="tx1"/>
                </a:solidFill>
                <a:effectLst/>
                <a:latin typeface="+mn-lt"/>
                <a:ea typeface="+mn-ea"/>
                <a:cs typeface="+mn-cs"/>
              </a:rPr>
              <a:t>node</a:t>
            </a:r>
            <a:r>
              <a:rPr lang="zh-CN" altLang="en-US"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顶点</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被划分到了</a:t>
            </a:r>
            <a:r>
              <a:rPr lang="en-US" altLang="zh-CN" sz="1200" kern="1200" dirty="0">
                <a:solidFill>
                  <a:schemeClr val="tx1"/>
                </a:solidFill>
                <a:effectLst/>
                <a:latin typeface="+mn-lt"/>
                <a:ea typeface="+mn-ea"/>
                <a:cs typeface="+mn-cs"/>
              </a:rPr>
              <a:t>node0</a:t>
            </a:r>
            <a:r>
              <a:rPr lang="zh-CN" altLang="zh-CN" sz="1200" kern="1200" dirty="0">
                <a:solidFill>
                  <a:schemeClr val="tx1"/>
                </a:solidFill>
                <a:effectLst/>
                <a:latin typeface="+mn-lt"/>
                <a:ea typeface="+mn-ea"/>
                <a:cs typeface="+mn-cs"/>
              </a:rPr>
              <a:t>，顶点</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5</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是</a:t>
            </a:r>
            <a:r>
              <a:rPr lang="en-US" altLang="zh-CN" sz="1200" kern="1200" dirty="0">
                <a:solidFill>
                  <a:schemeClr val="tx1"/>
                </a:solidFill>
                <a:effectLst/>
                <a:latin typeface="+mn-lt"/>
                <a:ea typeface="+mn-ea"/>
                <a:cs typeface="+mn-cs"/>
              </a:rPr>
              <a:t>node1</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L</a:t>
            </a:r>
            <a:r>
              <a:rPr lang="zh-CN" altLang="en-US" sz="1200" kern="1200" dirty="0">
                <a:solidFill>
                  <a:schemeClr val="tx1"/>
                </a:solidFill>
                <a:effectLst/>
                <a:latin typeface="+mn-lt"/>
                <a:ea typeface="+mn-ea"/>
                <a:cs typeface="+mn-cs"/>
              </a:rPr>
              <a:t>表示本地访问，</a:t>
            </a:r>
            <a:r>
              <a:rPr lang="en-US" altLang="zh-CN" sz="1200" kern="1200" dirty="0">
                <a:solidFill>
                  <a:schemeClr val="tx1"/>
                </a:solidFill>
                <a:effectLst/>
                <a:latin typeface="+mn-lt"/>
                <a:ea typeface="+mn-ea"/>
                <a:cs typeface="+mn-cs"/>
              </a:rPr>
              <a:t>G</a:t>
            </a:r>
            <a:r>
              <a:rPr lang="zh-CN" altLang="en-US" sz="1200" kern="1200" dirty="0">
                <a:solidFill>
                  <a:schemeClr val="tx1"/>
                </a:solidFill>
                <a:effectLst/>
                <a:latin typeface="+mn-lt"/>
                <a:ea typeface="+mn-ea"/>
                <a:cs typeface="+mn-cs"/>
              </a:rPr>
              <a:t>表示远程访问。</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之前我们提到过，最后两个</a:t>
            </a:r>
            <a:r>
              <a:rPr lang="zh-CN" altLang="zh-CN" sz="1200" kern="1200" dirty="0">
                <a:solidFill>
                  <a:schemeClr val="tx1"/>
                </a:solidFill>
                <a:effectLst/>
                <a:latin typeface="+mn-lt"/>
                <a:ea typeface="+mn-ea"/>
                <a:cs typeface="+mn-cs"/>
              </a:rPr>
              <a:t>对目标顶点的值和状态的更新</a:t>
            </a:r>
            <a:r>
              <a:rPr lang="zh-CN" altLang="en-US" sz="1200" kern="1200" dirty="0">
                <a:solidFill>
                  <a:schemeClr val="tx1"/>
                </a:solidFill>
                <a:effectLst/>
                <a:latin typeface="+mn-lt"/>
                <a:ea typeface="+mn-ea"/>
                <a:cs typeface="+mn-cs"/>
              </a:rPr>
              <a:t>是对内存的随机访问。</a:t>
            </a:r>
            <a:r>
              <a:rPr lang="zh-CN" altLang="zh-CN" sz="1200" kern="1200" dirty="0">
                <a:solidFill>
                  <a:schemeClr val="tx1"/>
                </a:solidFill>
                <a:effectLst/>
                <a:latin typeface="+mn-lt"/>
                <a:ea typeface="+mn-ea"/>
                <a:cs typeface="+mn-cs"/>
              </a:rPr>
              <a:t>这两个写操作在</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架构下</a:t>
            </a:r>
            <a:r>
              <a:rPr lang="zh-CN" altLang="en-US" sz="1200" kern="1200" dirty="0">
                <a:solidFill>
                  <a:schemeClr val="tx1"/>
                </a:solidFill>
                <a:effectLst/>
                <a:latin typeface="+mn-lt"/>
                <a:ea typeface="+mn-ea"/>
                <a:cs typeface="+mn-cs"/>
              </a:rPr>
              <a:t>变成了</a:t>
            </a:r>
            <a:r>
              <a:rPr lang="zh-CN" altLang="zh-CN" sz="1200" kern="1200" dirty="0">
                <a:solidFill>
                  <a:schemeClr val="tx1"/>
                </a:solidFill>
                <a:effectLst/>
                <a:latin typeface="+mn-lt"/>
                <a:ea typeface="+mn-ea"/>
                <a:cs typeface="+mn-cs"/>
              </a:rPr>
              <a:t>远程随机访问，</a:t>
            </a:r>
            <a:r>
              <a:rPr lang="zh-CN" altLang="en-US" sz="1200" kern="1200" dirty="0">
                <a:solidFill>
                  <a:schemeClr val="tx1"/>
                </a:solidFill>
                <a:effectLst/>
                <a:latin typeface="+mn-lt"/>
                <a:ea typeface="+mn-ea"/>
                <a:cs typeface="+mn-cs"/>
              </a:rPr>
              <a:t>例如对于</a:t>
            </a:r>
            <a:r>
              <a:rPr lang="en-US" altLang="zh-CN" sz="1200" kern="1200" dirty="0">
                <a:solidFill>
                  <a:schemeClr val="tx1"/>
                </a:solidFill>
                <a:effectLst/>
                <a:latin typeface="+mn-lt"/>
                <a:ea typeface="+mn-ea"/>
                <a:cs typeface="+mn-cs"/>
              </a:rPr>
              <a:t>node0</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D3</a:t>
            </a:r>
            <a:r>
              <a:rPr lang="zh-CN" altLang="en-US" sz="1200" kern="1200" dirty="0">
                <a:solidFill>
                  <a:schemeClr val="tx1"/>
                </a:solidFill>
                <a:effectLst/>
                <a:latin typeface="+mn-lt"/>
                <a:ea typeface="+mn-ea"/>
                <a:cs typeface="+mn-cs"/>
              </a:rPr>
              <a:t>的更新要写入远程的</a:t>
            </a:r>
            <a:r>
              <a:rPr lang="en-US" altLang="zh-CN" sz="1200" kern="1200" dirty="0">
                <a:solidFill>
                  <a:schemeClr val="tx1"/>
                </a:solidFill>
                <a:effectLst/>
                <a:latin typeface="+mn-lt"/>
                <a:ea typeface="+mn-ea"/>
                <a:cs typeface="+mn-cs"/>
              </a:rPr>
              <a:t>5</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en-US" sz="1200" kern="1200" dirty="0">
                <a:solidFill>
                  <a:schemeClr val="tx1"/>
                </a:solidFill>
                <a:effectLst/>
                <a:latin typeface="+mn-lt"/>
                <a:ea typeface="+mn-ea"/>
                <a:cs typeface="+mn-cs"/>
              </a:rPr>
              <a:t>的节点。</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而刚刚提到随机远程访问的开销是非常大的，所以</a:t>
            </a:r>
            <a:r>
              <a:rPr lang="en-US" altLang="zh-CN" sz="1200" kern="1200" dirty="0" err="1">
                <a:solidFill>
                  <a:schemeClr val="tx1"/>
                </a:solidFill>
                <a:effectLst/>
                <a:latin typeface="+mn-lt"/>
                <a:ea typeface="+mn-ea"/>
                <a:cs typeface="+mn-cs"/>
              </a:rPr>
              <a:t>Ligra</a:t>
            </a:r>
            <a:r>
              <a:rPr lang="zh-CN" altLang="zh-CN" sz="1200" kern="1200" dirty="0">
                <a:solidFill>
                  <a:schemeClr val="tx1"/>
                </a:solidFill>
                <a:effectLst/>
                <a:latin typeface="+mn-lt"/>
                <a:ea typeface="+mn-ea"/>
                <a:cs typeface="+mn-cs"/>
              </a:rPr>
              <a:t>的设计并不适合</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a:t>
            </a:r>
          </a:p>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11</a:t>
            </a:fld>
            <a:endParaRPr lang="zh-CN" altLang="en-US"/>
          </a:p>
        </p:txBody>
      </p:sp>
    </p:spTree>
    <p:extLst>
      <p:ext uri="{BB962C8B-B14F-4D97-AF65-F5344CB8AC3E}">
        <p14:creationId xmlns:p14="http://schemas.microsoft.com/office/powerpoint/2010/main" val="918933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接着看一下</a:t>
            </a:r>
            <a:r>
              <a:rPr lang="en-US" altLang="zh-CN" sz="1200" kern="1200" dirty="0">
                <a:solidFill>
                  <a:schemeClr val="tx1"/>
                </a:solidFill>
                <a:effectLst/>
                <a:latin typeface="+mn-lt"/>
                <a:ea typeface="+mn-ea"/>
                <a:cs typeface="+mn-cs"/>
              </a:rPr>
              <a:t>X-Stream</a:t>
            </a:r>
            <a:r>
              <a:rPr lang="zh-CN" altLang="zh-CN" sz="1200" kern="1200" dirty="0">
                <a:solidFill>
                  <a:schemeClr val="tx1"/>
                </a:solidFill>
                <a:effectLst/>
                <a:latin typeface="+mn-lt"/>
                <a:ea typeface="+mn-ea"/>
                <a:cs typeface="+mn-cs"/>
              </a:rPr>
              <a:t>，之前的</a:t>
            </a:r>
            <a:r>
              <a:rPr lang="zh-CN" altLang="en-US" sz="1200" kern="1200" dirty="0">
                <a:solidFill>
                  <a:schemeClr val="tx1"/>
                </a:solidFill>
                <a:effectLst/>
                <a:latin typeface="+mn-lt"/>
                <a:ea typeface="+mn-ea"/>
                <a:cs typeface="+mn-cs"/>
              </a:rPr>
              <a:t>分区设计可以直接</a:t>
            </a:r>
            <a:r>
              <a:rPr lang="zh-CN" altLang="zh-CN" sz="1200" kern="1200" dirty="0">
                <a:solidFill>
                  <a:schemeClr val="tx1"/>
                </a:solidFill>
                <a:effectLst/>
                <a:latin typeface="+mn-lt"/>
                <a:ea typeface="+mn-ea"/>
                <a:cs typeface="+mn-cs"/>
              </a:rPr>
              <a:t>对应到不同的节点，左边是</a:t>
            </a:r>
            <a:r>
              <a:rPr lang="en-US" altLang="zh-CN" sz="1200" kern="1200" dirty="0">
                <a:solidFill>
                  <a:schemeClr val="tx1"/>
                </a:solidFill>
                <a:effectLst/>
                <a:latin typeface="+mn-lt"/>
                <a:ea typeface="+mn-ea"/>
                <a:cs typeface="+mn-cs"/>
              </a:rPr>
              <a:t>node0</a:t>
            </a:r>
            <a:r>
              <a:rPr lang="zh-CN" altLang="zh-CN" sz="1200" kern="1200" dirty="0">
                <a:solidFill>
                  <a:schemeClr val="tx1"/>
                </a:solidFill>
                <a:effectLst/>
                <a:latin typeface="+mn-lt"/>
                <a:ea typeface="+mn-ea"/>
                <a:cs typeface="+mn-cs"/>
              </a:rPr>
              <a:t>，右边是</a:t>
            </a:r>
            <a:r>
              <a:rPr lang="en-US" altLang="zh-CN" sz="1200" kern="1200" dirty="0">
                <a:solidFill>
                  <a:schemeClr val="tx1"/>
                </a:solidFill>
                <a:effectLst/>
                <a:latin typeface="+mn-lt"/>
                <a:ea typeface="+mn-ea"/>
                <a:cs typeface="+mn-cs"/>
              </a:rPr>
              <a:t>node1</a:t>
            </a:r>
            <a:r>
              <a:rPr lang="zh-CN" altLang="zh-CN"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a:t>
            </a:r>
            <a:r>
              <a:rPr lang="en-US" altLang="zh-CN" sz="1200" kern="1200" dirty="0">
                <a:solidFill>
                  <a:schemeClr val="tx1"/>
                </a:solidFill>
                <a:effectLst/>
                <a:latin typeface="+mn-lt"/>
                <a:ea typeface="+mn-ea"/>
                <a:cs typeface="+mn-cs"/>
              </a:rPr>
              <a:t>shuffle</a:t>
            </a:r>
            <a:r>
              <a:rPr lang="zh-CN" altLang="zh-CN" sz="1200" kern="1200" dirty="0">
                <a:solidFill>
                  <a:schemeClr val="tx1"/>
                </a:solidFill>
                <a:effectLst/>
                <a:latin typeface="+mn-lt"/>
                <a:ea typeface="+mn-ea"/>
                <a:cs typeface="+mn-cs"/>
              </a:rPr>
              <a:t>阶段，不同</a:t>
            </a:r>
            <a:r>
              <a:rPr lang="en-US" altLang="zh-CN" sz="1200" kern="1200" dirty="0">
                <a:solidFill>
                  <a:schemeClr val="tx1"/>
                </a:solidFill>
                <a:effectLst/>
                <a:latin typeface="+mn-lt"/>
                <a:ea typeface="+mn-ea"/>
                <a:cs typeface="+mn-cs"/>
              </a:rPr>
              <a:t>node</a:t>
            </a:r>
            <a:r>
              <a:rPr lang="zh-CN" altLang="zh-CN" sz="1200" kern="1200" dirty="0">
                <a:solidFill>
                  <a:schemeClr val="tx1"/>
                </a:solidFill>
                <a:effectLst/>
                <a:latin typeface="+mn-lt"/>
                <a:ea typeface="+mn-ea"/>
                <a:cs typeface="+mn-cs"/>
              </a:rPr>
              <a:t>上的</a:t>
            </a:r>
            <a:r>
              <a:rPr lang="en-US" altLang="zh-CN" sz="1200" kern="1200" dirty="0" err="1">
                <a:solidFill>
                  <a:schemeClr val="tx1"/>
                </a:solidFill>
                <a:effectLst/>
                <a:latin typeface="+mn-lt"/>
                <a:ea typeface="+mn-ea"/>
                <a:cs typeface="+mn-cs"/>
              </a:rPr>
              <a:t>Uout</a:t>
            </a:r>
            <a:r>
              <a:rPr lang="zh-CN" altLang="zh-CN" sz="1200" kern="1200" dirty="0">
                <a:solidFill>
                  <a:schemeClr val="tx1"/>
                </a:solidFill>
                <a:effectLst/>
                <a:latin typeface="+mn-lt"/>
                <a:ea typeface="+mn-ea"/>
                <a:cs typeface="+mn-cs"/>
              </a:rPr>
              <a:t>要所有更新都按照其目标顶点重新排列到对应</a:t>
            </a:r>
            <a:r>
              <a:rPr lang="en-US" altLang="zh-CN" sz="1200" kern="1200" dirty="0">
                <a:solidFill>
                  <a:schemeClr val="tx1"/>
                </a:solidFill>
                <a:effectLst/>
                <a:latin typeface="+mn-lt"/>
                <a:ea typeface="+mn-ea"/>
                <a:cs typeface="+mn-cs"/>
              </a:rPr>
              <a:t>node</a:t>
            </a:r>
            <a:r>
              <a:rPr lang="zh-CN" altLang="zh-CN" sz="1200" kern="1200" dirty="0">
                <a:solidFill>
                  <a:schemeClr val="tx1"/>
                </a:solidFill>
                <a:effectLst/>
                <a:latin typeface="+mn-lt"/>
                <a:ea typeface="+mn-ea"/>
                <a:cs typeface="+mn-cs"/>
              </a:rPr>
              <a:t>下的更新列表</a:t>
            </a:r>
            <a:r>
              <a:rPr lang="en-US" altLang="zh-CN" sz="1200" kern="1200" dirty="0" err="1">
                <a:solidFill>
                  <a:schemeClr val="tx1"/>
                </a:solidFill>
                <a:effectLst/>
                <a:latin typeface="+mn-lt"/>
                <a:ea typeface="+mn-ea"/>
                <a:cs typeface="+mn-cs"/>
              </a:rPr>
              <a:t>Uin</a:t>
            </a:r>
            <a:r>
              <a:rPr lang="zh-CN"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比如两个</a:t>
            </a:r>
            <a:r>
              <a:rPr lang="en-US" altLang="zh-CN" sz="1200" kern="1200" dirty="0">
                <a:solidFill>
                  <a:schemeClr val="tx1"/>
                </a:solidFill>
                <a:effectLst/>
                <a:latin typeface="+mn-lt"/>
                <a:ea typeface="+mn-ea"/>
                <a:cs typeface="+mn-cs"/>
              </a:rPr>
              <a:t>node</a:t>
            </a:r>
            <a:r>
              <a:rPr lang="zh-CN" altLang="en-US" sz="1200" kern="1200" dirty="0">
                <a:solidFill>
                  <a:schemeClr val="tx1"/>
                </a:solidFill>
                <a:effectLst/>
                <a:latin typeface="+mn-lt"/>
                <a:ea typeface="+mn-ea"/>
                <a:cs typeface="+mn-cs"/>
              </a:rPr>
              <a:t>的</a:t>
            </a:r>
            <a:r>
              <a:rPr lang="en-US" altLang="zh-CN" sz="1200" kern="1200" dirty="0" err="1">
                <a:solidFill>
                  <a:schemeClr val="tx1"/>
                </a:solidFill>
                <a:effectLst/>
                <a:latin typeface="+mn-lt"/>
                <a:ea typeface="+mn-ea"/>
                <a:cs typeface="+mn-cs"/>
              </a:rPr>
              <a:t>Uout</a:t>
            </a:r>
            <a:r>
              <a:rPr lang="zh-CN" altLang="en-US" sz="1200" kern="1200" dirty="0">
                <a:solidFill>
                  <a:schemeClr val="tx1"/>
                </a:solidFill>
                <a:effectLst/>
                <a:latin typeface="+mn-lt"/>
                <a:ea typeface="+mn-ea"/>
                <a:cs typeface="+mn-cs"/>
              </a:rPr>
              <a:t>里对顶点</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的更新都会被排列到</a:t>
            </a:r>
            <a:r>
              <a:rPr lang="en-US" altLang="zh-CN" sz="1200" kern="1200" dirty="0">
                <a:solidFill>
                  <a:schemeClr val="tx1"/>
                </a:solidFill>
                <a:effectLst/>
                <a:latin typeface="+mn-lt"/>
                <a:ea typeface="+mn-ea"/>
                <a:cs typeface="+mn-cs"/>
              </a:rPr>
              <a:t>node0</a:t>
            </a:r>
            <a:r>
              <a:rPr lang="zh-CN" altLang="en-US" sz="1200" kern="1200" dirty="0">
                <a:solidFill>
                  <a:schemeClr val="tx1"/>
                </a:solidFill>
                <a:effectLst/>
                <a:latin typeface="+mn-lt"/>
                <a:ea typeface="+mn-ea"/>
                <a:cs typeface="+mn-cs"/>
              </a:rPr>
              <a:t>的</a:t>
            </a:r>
            <a:r>
              <a:rPr lang="en-US" altLang="zh-CN" sz="1200" kern="1200" dirty="0" err="1">
                <a:solidFill>
                  <a:schemeClr val="tx1"/>
                </a:solidFill>
                <a:effectLst/>
                <a:latin typeface="+mn-lt"/>
                <a:ea typeface="+mn-ea"/>
                <a:cs typeface="+mn-cs"/>
              </a:rPr>
              <a:t>Uin</a:t>
            </a:r>
            <a:r>
              <a:rPr lang="zh-CN" altLang="en-US" sz="1200" kern="1200" dirty="0">
                <a:solidFill>
                  <a:schemeClr val="tx1"/>
                </a:solidFill>
                <a:effectLst/>
                <a:latin typeface="+mn-lt"/>
                <a:ea typeface="+mn-ea"/>
                <a:cs typeface="+mn-cs"/>
              </a:rPr>
              <a:t>里，</a:t>
            </a:r>
            <a:r>
              <a:rPr lang="zh-CN" altLang="zh-CN" sz="1200" kern="1200" dirty="0">
                <a:solidFill>
                  <a:schemeClr val="tx1"/>
                </a:solidFill>
                <a:effectLst/>
                <a:latin typeface="+mn-lt"/>
                <a:ea typeface="+mn-ea"/>
                <a:cs typeface="+mn-cs"/>
              </a:rPr>
              <a:t>这</a:t>
            </a:r>
            <a:r>
              <a:rPr lang="zh-CN" altLang="en-US" sz="1200" kern="1200" dirty="0">
                <a:solidFill>
                  <a:schemeClr val="tx1"/>
                </a:solidFill>
                <a:effectLst/>
                <a:latin typeface="+mn-lt"/>
                <a:ea typeface="+mn-ea"/>
                <a:cs typeface="+mn-cs"/>
              </a:rPr>
              <a:t>里的读和写</a:t>
            </a:r>
            <a:r>
              <a:rPr lang="zh-CN" altLang="zh-CN" sz="1200" kern="1200" dirty="0">
                <a:solidFill>
                  <a:schemeClr val="tx1"/>
                </a:solidFill>
                <a:effectLst/>
                <a:latin typeface="+mn-lt"/>
                <a:ea typeface="+mn-ea"/>
                <a:cs typeface="+mn-cs"/>
              </a:rPr>
              <a:t>操作</a:t>
            </a:r>
            <a:r>
              <a:rPr lang="zh-CN" altLang="en-US" sz="1200" kern="1200" dirty="0">
                <a:solidFill>
                  <a:schemeClr val="tx1"/>
                </a:solidFill>
                <a:effectLst/>
                <a:latin typeface="+mn-lt"/>
                <a:ea typeface="+mn-ea"/>
                <a:cs typeface="+mn-cs"/>
              </a:rPr>
              <a:t>都</a:t>
            </a:r>
            <a:r>
              <a:rPr lang="zh-CN" altLang="zh-CN" sz="1200" kern="1200" dirty="0">
                <a:solidFill>
                  <a:schemeClr val="tx1"/>
                </a:solidFill>
                <a:effectLst/>
                <a:latin typeface="+mn-lt"/>
                <a:ea typeface="+mn-ea"/>
                <a:cs typeface="+mn-cs"/>
              </a:rPr>
              <a:t>是顺序远程访问</a:t>
            </a:r>
            <a:r>
              <a:rPr lang="zh-CN" altLang="en-US" sz="1200" kern="1200" dirty="0">
                <a:solidFill>
                  <a:schemeClr val="tx1"/>
                </a:solidFill>
                <a:effectLst/>
                <a:latin typeface="+mn-lt"/>
                <a:ea typeface="+mn-ea"/>
                <a:cs typeface="+mn-cs"/>
              </a:rPr>
              <a:t>的</a:t>
            </a:r>
            <a:r>
              <a:rPr lang="zh-CN" altLang="zh-CN" sz="1200" kern="1200" dirty="0">
                <a:solidFill>
                  <a:schemeClr val="tx1"/>
                </a:solidFill>
                <a:effectLst/>
                <a:latin typeface="+mn-lt"/>
                <a:ea typeface="+mn-ea"/>
                <a:cs typeface="+mn-cs"/>
              </a:rPr>
              <a:t>，虽然之前提到相比于随机访问，顺序远程访问</a:t>
            </a:r>
            <a:r>
              <a:rPr lang="zh-CN" altLang="en-US" sz="1200" kern="1200" dirty="0">
                <a:solidFill>
                  <a:schemeClr val="tx1"/>
                </a:solidFill>
                <a:effectLst/>
                <a:latin typeface="+mn-lt"/>
                <a:ea typeface="+mn-ea"/>
                <a:cs typeface="+mn-cs"/>
              </a:rPr>
              <a:t>性能要好一些。</a:t>
            </a: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但是由于</a:t>
            </a:r>
            <a:r>
              <a:rPr lang="en-US" altLang="zh-CN" sz="1200" kern="1200" dirty="0">
                <a:solidFill>
                  <a:schemeClr val="tx1"/>
                </a:solidFill>
                <a:effectLst/>
                <a:latin typeface="+mn-lt"/>
                <a:ea typeface="+mn-ea"/>
                <a:cs typeface="+mn-cs"/>
              </a:rPr>
              <a:t>X-stream</a:t>
            </a:r>
            <a:r>
              <a:rPr lang="zh-CN" altLang="zh-CN" sz="1200" kern="1200" dirty="0">
                <a:solidFill>
                  <a:schemeClr val="tx1"/>
                </a:solidFill>
                <a:effectLst/>
                <a:latin typeface="+mn-lt"/>
                <a:ea typeface="+mn-ea"/>
                <a:cs typeface="+mn-cs"/>
              </a:rPr>
              <a:t>是以边为中心，边的数量比顶点多很多</a:t>
            </a:r>
            <a:r>
              <a:rPr lang="zh-CN" altLang="en-US" sz="1200" kern="1200" dirty="0">
                <a:solidFill>
                  <a:schemeClr val="tx1"/>
                </a:solidFill>
                <a:effectLst/>
                <a:latin typeface="+mn-lt"/>
                <a:ea typeface="+mn-ea"/>
                <a:cs typeface="+mn-cs"/>
              </a:rPr>
              <a:t>，动辄上亿条</a:t>
            </a:r>
            <a:r>
              <a:rPr lang="zh-CN" altLang="zh-CN" sz="1200" kern="1200" dirty="0">
                <a:solidFill>
                  <a:schemeClr val="tx1"/>
                </a:solidFill>
                <a:effectLst/>
                <a:latin typeface="+mn-lt"/>
                <a:ea typeface="+mn-ea"/>
                <a:cs typeface="+mn-cs"/>
              </a:rPr>
              <a:t>，这个访问的开销也是很大的。因此性能也不理想。</a:t>
            </a:r>
          </a:p>
          <a:p>
            <a:pPr eaLnBrk="1" hangingPunct="1"/>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12</a:t>
            </a:fld>
            <a:endParaRPr lang="zh-CN" altLang="en-US"/>
          </a:p>
        </p:txBody>
      </p:sp>
    </p:spTree>
    <p:extLst>
      <p:ext uri="{BB962C8B-B14F-4D97-AF65-F5344CB8AC3E}">
        <p14:creationId xmlns:p14="http://schemas.microsoft.com/office/powerpoint/2010/main" val="1975028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zh-CN" sz="1200" kern="1200" dirty="0">
                <a:solidFill>
                  <a:schemeClr val="tx1"/>
                </a:solidFill>
                <a:effectLst/>
                <a:latin typeface="+mn-lt"/>
                <a:ea typeface="+mn-ea"/>
                <a:cs typeface="+mn-cs"/>
              </a:rPr>
              <a:t>作者在两台</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架构</a:t>
            </a:r>
            <a:r>
              <a:rPr lang="zh-CN" altLang="zh-CN" sz="1200" kern="1200" dirty="0">
                <a:solidFill>
                  <a:schemeClr val="tx1"/>
                </a:solidFill>
                <a:effectLst/>
                <a:latin typeface="+mn-lt"/>
                <a:ea typeface="+mn-ea"/>
                <a:cs typeface="+mn-cs"/>
              </a:rPr>
              <a:t>的机器上研究了</a:t>
            </a:r>
            <a:r>
              <a:rPr lang="en-US" altLang="zh-CN" sz="1200" kern="1200" dirty="0" err="1">
                <a:solidFill>
                  <a:schemeClr val="tx1"/>
                </a:solidFill>
                <a:effectLst/>
                <a:latin typeface="+mn-lt"/>
                <a:ea typeface="+mn-ea"/>
                <a:cs typeface="+mn-cs"/>
              </a:rPr>
              <a:t>ligra</a:t>
            </a:r>
            <a:r>
              <a:rPr lang="en-US" altLang="zh-CN" sz="1200" kern="1200" dirty="0">
                <a:solidFill>
                  <a:schemeClr val="tx1"/>
                </a:solidFill>
                <a:effectLst/>
                <a:latin typeface="+mn-lt"/>
                <a:ea typeface="+mn-ea"/>
                <a:cs typeface="+mn-cs"/>
              </a:rPr>
              <a:t> X-stream</a:t>
            </a:r>
            <a:r>
              <a:rPr lang="en-US" altLang="zh-CN" sz="1200" kern="1200" baseline="0" dirty="0">
                <a:solidFill>
                  <a:schemeClr val="tx1"/>
                </a:solidFill>
                <a:effectLst/>
                <a:latin typeface="+mn-lt"/>
                <a:ea typeface="+mn-ea"/>
                <a:cs typeface="+mn-cs"/>
              </a:rPr>
              <a:t> </a:t>
            </a:r>
            <a:r>
              <a:rPr lang="en-US" altLang="zh-CN" sz="1200" kern="1200" baseline="0" dirty="0" err="1">
                <a:solidFill>
                  <a:schemeClr val="tx1"/>
                </a:solidFill>
                <a:effectLst/>
                <a:latin typeface="+mn-lt"/>
                <a:ea typeface="+mn-ea"/>
                <a:cs typeface="+mn-cs"/>
              </a:rPr>
              <a:t>galois</a:t>
            </a:r>
            <a:r>
              <a:rPr lang="zh-CN" altLang="en-US" sz="1200" kern="1200" baseline="0" dirty="0">
                <a:solidFill>
                  <a:schemeClr val="tx1"/>
                </a:solidFill>
                <a:effectLst/>
                <a:latin typeface="+mn-lt"/>
                <a:ea typeface="+mn-ea"/>
                <a:cs typeface="+mn-cs"/>
              </a:rPr>
              <a:t>这几个</a:t>
            </a:r>
            <a:r>
              <a:rPr lang="zh-CN" altLang="zh-CN" sz="1200" kern="1200" dirty="0">
                <a:solidFill>
                  <a:schemeClr val="tx1"/>
                </a:solidFill>
                <a:effectLst/>
                <a:latin typeface="+mn-lt"/>
                <a:ea typeface="+mn-ea"/>
                <a:cs typeface="+mn-cs"/>
              </a:rPr>
              <a:t>现有的图分析系统</a:t>
            </a:r>
            <a:r>
              <a:rPr lang="zh-CN" altLang="en-US" sz="1200" kern="1200" dirty="0">
                <a:solidFill>
                  <a:schemeClr val="tx1"/>
                </a:solidFill>
                <a:effectLst/>
                <a:latin typeface="+mn-lt"/>
                <a:ea typeface="+mn-ea"/>
                <a:cs typeface="+mn-cs"/>
              </a:rPr>
              <a:t>，直接测试了它们的</a:t>
            </a:r>
            <a:r>
              <a:rPr lang="zh-CN" altLang="zh-CN" sz="1200" kern="1200" dirty="0">
                <a:solidFill>
                  <a:schemeClr val="tx1"/>
                </a:solidFill>
                <a:effectLst/>
                <a:latin typeface="+mn-lt"/>
                <a:ea typeface="+mn-ea"/>
                <a:cs typeface="+mn-cs"/>
              </a:rPr>
              <a:t>性能</a:t>
            </a:r>
            <a:r>
              <a:rPr lang="zh-CN" altLang="en-US" sz="1200" kern="1200" dirty="0">
                <a:solidFill>
                  <a:schemeClr val="tx1"/>
                </a:solidFill>
                <a:effectLst/>
                <a:latin typeface="+mn-lt"/>
                <a:ea typeface="+mn-ea"/>
                <a:cs typeface="+mn-cs"/>
              </a:rPr>
              <a:t>还有对</a:t>
            </a:r>
            <a:r>
              <a:rPr lang="en-US" altLang="zh-CN" sz="1200" kern="1200" dirty="0">
                <a:solidFill>
                  <a:schemeClr val="tx1"/>
                </a:solidFill>
                <a:effectLst/>
                <a:latin typeface="+mn-lt"/>
                <a:ea typeface="+mn-ea"/>
                <a:cs typeface="+mn-cs"/>
              </a:rPr>
              <a:t>socket</a:t>
            </a:r>
            <a:r>
              <a:rPr lang="zh-CN" altLang="zh-CN" sz="1200" kern="1200" dirty="0">
                <a:solidFill>
                  <a:schemeClr val="tx1"/>
                </a:solidFill>
                <a:effectLst/>
                <a:latin typeface="+mn-lt"/>
                <a:ea typeface="+mn-ea"/>
                <a:cs typeface="+mn-cs"/>
              </a:rPr>
              <a:t>的</a:t>
            </a:r>
            <a:r>
              <a:rPr lang="zh-CN" altLang="en-US" sz="1200" kern="1200" dirty="0">
                <a:solidFill>
                  <a:schemeClr val="tx1"/>
                </a:solidFill>
                <a:effectLst/>
                <a:latin typeface="+mn-lt"/>
                <a:ea typeface="+mn-ea"/>
                <a:cs typeface="+mn-cs"/>
              </a:rPr>
              <a:t>关于</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架构的</a:t>
            </a:r>
            <a:r>
              <a:rPr lang="zh-CN" altLang="zh-CN" sz="1200" kern="1200" dirty="0">
                <a:solidFill>
                  <a:schemeClr val="tx1"/>
                </a:solidFill>
                <a:effectLst/>
                <a:latin typeface="+mn-lt"/>
                <a:ea typeface="+mn-ea"/>
                <a:cs typeface="+mn-cs"/>
              </a:rPr>
              <a:t>可</a:t>
            </a:r>
            <a:r>
              <a:rPr lang="zh-CN" altLang="en-US" sz="1200" kern="1200" dirty="0">
                <a:solidFill>
                  <a:schemeClr val="tx1"/>
                </a:solidFill>
                <a:effectLst/>
                <a:latin typeface="+mn-lt"/>
                <a:ea typeface="+mn-ea"/>
                <a:cs typeface="+mn-cs"/>
              </a:rPr>
              <a:t>扩</a:t>
            </a:r>
            <a:r>
              <a:rPr lang="zh-CN" altLang="zh-CN" sz="1200" kern="1200" dirty="0">
                <a:solidFill>
                  <a:schemeClr val="tx1"/>
                </a:solidFill>
                <a:effectLst/>
                <a:latin typeface="+mn-lt"/>
                <a:ea typeface="+mn-ea"/>
                <a:cs typeface="+mn-cs"/>
              </a:rPr>
              <a:t>展性，可以看到它们性能和可扩展性都不是很好。</a:t>
            </a:r>
            <a:endParaRPr lang="en-US" altLang="zh-CN" sz="1200" kern="1200" dirty="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所以，在</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上进行图分析，应该将图形的数据结构和计算与</a:t>
            </a:r>
            <a:r>
              <a:rPr lang="en-US" altLang="zh-CN" sz="1200" kern="1200" dirty="0">
                <a:solidFill>
                  <a:schemeClr val="tx1"/>
                </a:solidFill>
                <a:effectLst/>
                <a:latin typeface="+mn-lt"/>
                <a:ea typeface="+mn-ea"/>
                <a:cs typeface="+mn-cs"/>
              </a:rPr>
              <a:t>NUMA</a:t>
            </a:r>
            <a:r>
              <a:rPr lang="zh-CN" altLang="zh-CN" sz="1200" kern="1200" dirty="0">
                <a:solidFill>
                  <a:schemeClr val="tx1"/>
                </a:solidFill>
                <a:effectLst/>
                <a:latin typeface="+mn-lt"/>
                <a:ea typeface="+mn-ea"/>
                <a:cs typeface="+mn-cs"/>
              </a:rPr>
              <a:t>特性对齐，尽可能减少远程访问和随机访问，消除这两类的组合，也就是远程随机访问。</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zh-CN" sz="1200" kern="1200">
                <a:solidFill>
                  <a:schemeClr val="tx1"/>
                </a:solidFill>
                <a:effectLst/>
                <a:latin typeface="+mn-lt"/>
                <a:ea typeface="+mn-ea"/>
                <a:cs typeface="+mn-cs"/>
              </a:rPr>
              <a:t>作者</a:t>
            </a:r>
            <a:r>
              <a:rPr lang="zh-CN" altLang="en-US" sz="1200" kern="1200">
                <a:solidFill>
                  <a:schemeClr val="tx1"/>
                </a:solidFill>
                <a:effectLst/>
                <a:latin typeface="+mn-lt"/>
                <a:ea typeface="+mn-ea"/>
                <a:cs typeface="+mn-cs"/>
              </a:rPr>
              <a:t>针对</a:t>
            </a:r>
            <a:r>
              <a:rPr lang="zh-CN" altLang="zh-CN" sz="1200" kern="1200">
                <a:solidFill>
                  <a:schemeClr val="tx1"/>
                </a:solidFill>
                <a:effectLst/>
                <a:latin typeface="+mn-lt"/>
                <a:ea typeface="+mn-ea"/>
                <a:cs typeface="+mn-cs"/>
              </a:rPr>
              <a:t>这些问题</a:t>
            </a:r>
            <a:r>
              <a:rPr lang="zh-CN" altLang="en-US" sz="1200" kern="1200">
                <a:solidFill>
                  <a:schemeClr val="tx1"/>
                </a:solidFill>
                <a:effectLst/>
                <a:latin typeface="+mn-lt"/>
                <a:ea typeface="+mn-ea"/>
                <a:cs typeface="+mn-cs"/>
              </a:rPr>
              <a:t>进行</a:t>
            </a:r>
            <a:r>
              <a:rPr lang="zh-CN" altLang="en-US" sz="1200" kern="1200" dirty="0">
                <a:solidFill>
                  <a:schemeClr val="tx1"/>
                </a:solidFill>
                <a:effectLst/>
                <a:latin typeface="+mn-lt"/>
                <a:ea typeface="+mn-ea"/>
                <a:cs typeface="+mn-cs"/>
              </a:rPr>
              <a:t>进一步的优化</a:t>
            </a:r>
            <a:r>
              <a:rPr lang="zh-CN" altLang="zh-CN" sz="1200" kern="1200" dirty="0">
                <a:solidFill>
                  <a:schemeClr val="tx1"/>
                </a:solidFill>
                <a:effectLst/>
                <a:latin typeface="+mn-lt"/>
                <a:ea typeface="+mn-ea"/>
                <a:cs typeface="+mn-cs"/>
              </a:rPr>
              <a:t>。</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13</a:t>
            </a:fld>
            <a:endParaRPr lang="zh-CN" altLang="en-US"/>
          </a:p>
        </p:txBody>
      </p:sp>
    </p:spTree>
    <p:extLst>
      <p:ext uri="{BB962C8B-B14F-4D97-AF65-F5344CB8AC3E}">
        <p14:creationId xmlns:p14="http://schemas.microsoft.com/office/powerpoint/2010/main" val="2043192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接下来由我来为大家讲解一下</a:t>
            </a:r>
            <a:r>
              <a:rPr lang="en-US" altLang="zh-CN" dirty="0" err="1"/>
              <a:t>polmer</a:t>
            </a:r>
            <a:r>
              <a:rPr lang="zh-CN" altLang="en-US" dirty="0"/>
              <a:t>的设计思路</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14</a:t>
            </a:fld>
            <a:endParaRPr lang="zh-CN" altLang="en-US"/>
          </a:p>
        </p:txBody>
      </p:sp>
    </p:spTree>
    <p:extLst>
      <p:ext uri="{BB962C8B-B14F-4D97-AF65-F5344CB8AC3E}">
        <p14:creationId xmlns:p14="http://schemas.microsoft.com/office/powerpoint/2010/main" val="1087778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这里将会从</a:t>
            </a:r>
            <a:r>
              <a:rPr lang="en-US" altLang="zh-CN" dirty="0"/>
              <a:t>polymer</a:t>
            </a:r>
            <a:r>
              <a:rPr lang="zh-CN" altLang="en-US" dirty="0"/>
              <a:t>要实现的两个目标作为角度切入。</a:t>
            </a:r>
            <a:endParaRPr lang="en-US" altLang="zh-CN" dirty="0"/>
          </a:p>
          <a:p>
            <a:pPr eaLnBrk="1" hangingPunct="1"/>
            <a:endParaRPr lang="en-US" altLang="zh-CN" dirty="0"/>
          </a:p>
          <a:p>
            <a:pPr eaLnBrk="1" hangingPunct="1"/>
            <a:endParaRPr lang="en-US" altLang="zh-CN" dirty="0"/>
          </a:p>
          <a:p>
            <a:pPr eaLnBrk="1" hangingPunct="1"/>
            <a:r>
              <a:rPr lang="zh-CN" altLang="en-US" sz="1200" kern="1200" dirty="0">
                <a:solidFill>
                  <a:schemeClr val="tx1"/>
                </a:solidFill>
                <a:effectLst/>
                <a:latin typeface="+mn-lt"/>
                <a:ea typeface="+mn-ea"/>
                <a:cs typeface="+mn-cs"/>
              </a:rPr>
              <a:t>在上一部分中，我们通过测试数据得出了在</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架构中，本地内存访问的性能要高于远程访问的结论，同时远程访问不能被轻易消除，因此我么要实现的</a:t>
            </a:r>
            <a:r>
              <a:rPr lang="zh-CN" altLang="en-US" dirty="0"/>
              <a:t>第一个目标便是减少远程访问。而要实现这个目标的思想便是要将数据和计算共址在同一个</a:t>
            </a:r>
            <a:r>
              <a:rPr lang="en-US" altLang="zh-CN" dirty="0"/>
              <a:t>NUMA</a:t>
            </a:r>
            <a:r>
              <a:rPr lang="zh-CN" altLang="en-US" dirty="0"/>
              <a:t>节点中。</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15</a:t>
            </a:fld>
            <a:endParaRPr lang="zh-CN" altLang="en-US"/>
          </a:p>
        </p:txBody>
      </p:sp>
    </p:spTree>
    <p:extLst>
      <p:ext uri="{BB962C8B-B14F-4D97-AF65-F5344CB8AC3E}">
        <p14:creationId xmlns:p14="http://schemas.microsoft.com/office/powerpoint/2010/main" val="1528076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第一个改进的策略时是基于</a:t>
            </a:r>
            <a:r>
              <a:rPr lang="en-US" altLang="zh-CN" dirty="0"/>
              <a:t>NUMA</a:t>
            </a:r>
            <a:r>
              <a:rPr lang="zh-CN" altLang="en-US" dirty="0"/>
              <a:t>的图分区。</a:t>
            </a:r>
            <a:r>
              <a:rPr lang="en-US" altLang="zh-CN" sz="1800" b="0" i="0" dirty="0">
                <a:solidFill>
                  <a:srgbClr val="333333"/>
                </a:solidFill>
                <a:effectLst/>
                <a:latin typeface="OpenSans"/>
              </a:rPr>
              <a:t>Polymer</a:t>
            </a:r>
            <a:r>
              <a:rPr lang="zh-CN" altLang="en-US" sz="1800" b="0" i="0" dirty="0">
                <a:solidFill>
                  <a:srgbClr val="333333"/>
                </a:solidFill>
                <a:effectLst/>
                <a:latin typeface="PingFangSC-Regular-Identity-H"/>
              </a:rPr>
              <a:t>将</a:t>
            </a:r>
            <a:r>
              <a:rPr lang="en-US" altLang="zh-CN" sz="1800" b="0" i="0" dirty="0">
                <a:solidFill>
                  <a:srgbClr val="333333"/>
                </a:solidFill>
                <a:effectLst/>
                <a:latin typeface="OpenSans"/>
              </a:rPr>
              <a:t>NUMA</a:t>
            </a:r>
            <a:r>
              <a:rPr lang="zh-CN" altLang="en-US" sz="1800" b="0" i="0" dirty="0">
                <a:solidFill>
                  <a:srgbClr val="333333"/>
                </a:solidFill>
                <a:effectLst/>
                <a:latin typeface="PingFangSC-Regular-Identity-H"/>
              </a:rPr>
              <a:t>机器视为分布式系统，并将节点上的图形数据结构进行分区。对于具有</a:t>
            </a:r>
            <a:r>
              <a:rPr lang="en-US" altLang="zh-CN" sz="1800" b="0" i="0" dirty="0">
                <a:solidFill>
                  <a:srgbClr val="333333"/>
                </a:solidFill>
                <a:effectLst/>
                <a:latin typeface="OpenSans"/>
              </a:rPr>
              <a:t>N</a:t>
            </a:r>
            <a:r>
              <a:rPr lang="zh-CN" altLang="en-US" sz="1800" b="0" i="0" dirty="0">
                <a:solidFill>
                  <a:srgbClr val="333333"/>
                </a:solidFill>
                <a:effectLst/>
                <a:latin typeface="PingFangSC-Regular-Identity-H"/>
              </a:rPr>
              <a:t>个存储器节点</a:t>
            </a:r>
            <a:r>
              <a:rPr lang="en-US" altLang="zh-CN" sz="1800" b="0" i="0" dirty="0">
                <a:solidFill>
                  <a:srgbClr val="333333"/>
                </a:solidFill>
                <a:effectLst/>
                <a:latin typeface="OpenSans"/>
              </a:rPr>
              <a:t>memory nodes</a:t>
            </a:r>
            <a:r>
              <a:rPr lang="zh-CN" altLang="en-US" sz="1800" b="0" i="0" dirty="0">
                <a:solidFill>
                  <a:srgbClr val="333333"/>
                </a:solidFill>
                <a:effectLst/>
                <a:latin typeface="PingFangSC-Regular-Identity-H"/>
              </a:rPr>
              <a:t>的</a:t>
            </a:r>
            <a:r>
              <a:rPr lang="en-US" altLang="zh-CN" sz="1800" b="0" i="0" dirty="0">
                <a:solidFill>
                  <a:srgbClr val="333333"/>
                </a:solidFill>
                <a:effectLst/>
                <a:latin typeface="OpenSans"/>
              </a:rPr>
              <a:t>NUMA</a:t>
            </a:r>
            <a:r>
              <a:rPr lang="zh-CN" altLang="en-US" sz="1800" b="0" i="0" dirty="0">
                <a:solidFill>
                  <a:srgbClr val="333333"/>
                </a:solidFill>
                <a:effectLst/>
                <a:latin typeface="PingFangSC-Regular-Identity-H"/>
              </a:rPr>
              <a:t>机器， </a:t>
            </a:r>
            <a:r>
              <a:rPr lang="en-US" altLang="zh-CN" sz="1800" b="0" i="0" dirty="0">
                <a:solidFill>
                  <a:srgbClr val="333333"/>
                </a:solidFill>
                <a:effectLst/>
                <a:latin typeface="OpenSans"/>
              </a:rPr>
              <a:t>Polymer</a:t>
            </a:r>
            <a:r>
              <a:rPr lang="zh-CN" altLang="en-US" sz="1800" b="0" i="0" dirty="0">
                <a:solidFill>
                  <a:srgbClr val="333333"/>
                </a:solidFill>
                <a:effectLst/>
                <a:latin typeface="PingFangSC-Regular-Identity-H"/>
              </a:rPr>
              <a:t>将其内存数据结构</a:t>
            </a:r>
            <a:r>
              <a:rPr lang="en-US" altLang="zh-CN" sz="1800" b="0" i="0" dirty="0">
                <a:solidFill>
                  <a:srgbClr val="333333"/>
                </a:solidFill>
                <a:effectLst/>
                <a:latin typeface="OpenSans"/>
              </a:rPr>
              <a:t>P</a:t>
            </a:r>
            <a:r>
              <a:rPr lang="zh-CN" altLang="en-US" sz="1800" b="0" i="0" dirty="0">
                <a:solidFill>
                  <a:srgbClr val="333333"/>
                </a:solidFill>
                <a:effectLst/>
                <a:latin typeface="PingFangSC-Regular-Identity-H"/>
              </a:rPr>
              <a:t>拆分为</a:t>
            </a:r>
            <a:r>
              <a:rPr lang="en-US" altLang="zh-CN" sz="1800" b="0" i="0" dirty="0">
                <a:solidFill>
                  <a:srgbClr val="333333"/>
                </a:solidFill>
                <a:effectLst/>
                <a:latin typeface="OpenSans"/>
              </a:rPr>
              <a:t>N</a:t>
            </a:r>
            <a:r>
              <a:rPr lang="zh-CN" altLang="en-US" sz="1800" b="0" i="0" dirty="0">
                <a:solidFill>
                  <a:srgbClr val="333333"/>
                </a:solidFill>
                <a:effectLst/>
                <a:latin typeface="PingFangSC-Regular-Identity-H"/>
              </a:rPr>
              <a:t>个不相交的分区</a:t>
            </a:r>
            <a:r>
              <a:rPr lang="zh-CN" altLang="en-US" dirty="0"/>
              <a:t> ，</a:t>
            </a:r>
            <a:r>
              <a:rPr lang="en-US" altLang="zh-CN" dirty="0"/>
              <a:t>P1</a:t>
            </a:r>
            <a:r>
              <a:rPr lang="zh-CN" altLang="en-US" dirty="0"/>
              <a:t>，</a:t>
            </a:r>
            <a:r>
              <a:rPr lang="en-US" altLang="zh-CN" dirty="0"/>
              <a:t>..</a:t>
            </a:r>
            <a:r>
              <a:rPr lang="en-US" altLang="zh-CN" dirty="0" err="1"/>
              <a:t>Pn</a:t>
            </a:r>
            <a:r>
              <a:rPr lang="zh-CN" altLang="en-US" dirty="0"/>
              <a:t>，所有的顶点被分配为了</a:t>
            </a:r>
            <a:r>
              <a:rPr lang="en-US" altLang="zh-CN" dirty="0"/>
              <a:t>N</a:t>
            </a:r>
            <a:r>
              <a:rPr lang="zh-CN" altLang="en-US" dirty="0"/>
              <a:t>个不相交的集合</a:t>
            </a:r>
            <a:r>
              <a:rPr lang="en-US" altLang="zh-CN" dirty="0"/>
              <a:t>V1…</a:t>
            </a:r>
            <a:r>
              <a:rPr lang="en-US" altLang="zh-CN" dirty="0" err="1"/>
              <a:t>Vn</a:t>
            </a:r>
            <a:r>
              <a:rPr lang="en-US" altLang="zh-CN" dirty="0"/>
              <a:t>,</a:t>
            </a:r>
            <a:r>
              <a:rPr lang="zh-CN" altLang="en-US" dirty="0"/>
              <a:t>其中</a:t>
            </a:r>
            <a:r>
              <a:rPr lang="en-US" altLang="zh-CN" dirty="0"/>
              <a:t>Vi</a:t>
            </a:r>
            <a:r>
              <a:rPr lang="zh-CN" altLang="en-US" dirty="0"/>
              <a:t>属于</a:t>
            </a:r>
            <a:r>
              <a:rPr lang="en-US" altLang="zh-CN" dirty="0"/>
              <a:t>Pi</a:t>
            </a:r>
            <a:r>
              <a:rPr lang="zh-CN" altLang="en-US" dirty="0"/>
              <a:t>。</a:t>
            </a:r>
            <a:br>
              <a:rPr lang="zh-CN" altLang="en-US" dirty="0"/>
            </a:br>
            <a:endParaRPr lang="en-US" altLang="zh-CN" dirty="0"/>
          </a:p>
          <a:p>
            <a:pPr eaLnBrk="1" hangingPunct="1"/>
            <a:r>
              <a:rPr lang="zh-CN" altLang="en-US" dirty="0"/>
              <a:t>图中示意的是将所有边和其源顶点共同定位到一个单独节点上的图数据处理流程，这符合我们的计出</a:t>
            </a:r>
            <a:r>
              <a:rPr lang="en-US" altLang="zh-CN" dirty="0"/>
              <a:t>scatter-gather model</a:t>
            </a:r>
            <a:r>
              <a:rPr lang="zh-CN" altLang="en-US" dirty="0"/>
              <a:t>。然而现在我们需要考虑的是分布式问题，因此我们需要启用多个节点来分摊工作量。</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16</a:t>
            </a:fld>
            <a:endParaRPr lang="zh-CN" altLang="en-US"/>
          </a:p>
        </p:txBody>
      </p:sp>
    </p:spTree>
    <p:extLst>
      <p:ext uri="{BB962C8B-B14F-4D97-AF65-F5344CB8AC3E}">
        <p14:creationId xmlns:p14="http://schemas.microsoft.com/office/powerpoint/2010/main" val="183124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现在我们新加入了一个新的节点</a:t>
            </a:r>
            <a:r>
              <a:rPr lang="en-US" altLang="zh-CN" dirty="0"/>
              <a:t>N1</a:t>
            </a:r>
            <a:r>
              <a:rPr lang="zh-CN" altLang="en-US" dirty="0"/>
              <a:t>来组成一个分布式系统。可以看到顶点</a:t>
            </a:r>
            <a:r>
              <a:rPr lang="en-US" altLang="zh-CN" dirty="0"/>
              <a:t>1</a:t>
            </a:r>
            <a:r>
              <a:rPr lang="zh-CN" altLang="en-US" dirty="0"/>
              <a:t>、</a:t>
            </a:r>
            <a:r>
              <a:rPr lang="en-US" altLang="zh-CN" dirty="0"/>
              <a:t>2</a:t>
            </a:r>
            <a:r>
              <a:rPr lang="zh-CN" altLang="en-US" dirty="0"/>
              <a:t>、</a:t>
            </a:r>
            <a:r>
              <a:rPr lang="en-US" altLang="zh-CN" dirty="0"/>
              <a:t>3</a:t>
            </a:r>
            <a:r>
              <a:rPr lang="zh-CN" altLang="en-US" dirty="0"/>
              <a:t>和顶点</a:t>
            </a:r>
            <a:r>
              <a:rPr lang="en-US" altLang="zh-CN" dirty="0"/>
              <a:t>4</a:t>
            </a:r>
            <a:r>
              <a:rPr lang="zh-CN" altLang="en-US" dirty="0"/>
              <a:t>、</a:t>
            </a:r>
            <a:r>
              <a:rPr lang="en-US" altLang="zh-CN" dirty="0"/>
              <a:t>5</a:t>
            </a:r>
            <a:r>
              <a:rPr lang="zh-CN" altLang="en-US" dirty="0"/>
              <a:t>、</a:t>
            </a:r>
            <a:r>
              <a:rPr lang="en-US" altLang="zh-CN" dirty="0"/>
              <a:t>6</a:t>
            </a:r>
            <a:r>
              <a:rPr lang="zh-CN" altLang="en-US" dirty="0"/>
              <a:t>被分配到了两个不同的节点。这里考虑顶点</a:t>
            </a:r>
            <a:r>
              <a:rPr lang="en-US" altLang="zh-CN" dirty="0"/>
              <a:t>3</a:t>
            </a:r>
            <a:r>
              <a:rPr lang="zh-CN" altLang="en-US" dirty="0"/>
              <a:t>，其使</a:t>
            </a:r>
            <a:r>
              <a:rPr lang="en-US" altLang="zh-CN" dirty="0"/>
              <a:t>2</a:t>
            </a:r>
            <a:r>
              <a:rPr lang="zh-CN" altLang="en-US" dirty="0"/>
              <a:t>、</a:t>
            </a:r>
            <a:r>
              <a:rPr lang="en-US" altLang="zh-CN" dirty="0"/>
              <a:t>5</a:t>
            </a:r>
            <a:r>
              <a:rPr lang="zh-CN" altLang="en-US" dirty="0"/>
              <a:t>、</a:t>
            </a:r>
            <a:r>
              <a:rPr lang="en-US" altLang="zh-CN" dirty="0"/>
              <a:t>6</a:t>
            </a:r>
            <a:r>
              <a:rPr lang="zh-CN" altLang="en-US" dirty="0"/>
              <a:t>上的数据发生了变化。但是正如之前对</a:t>
            </a:r>
            <a:r>
              <a:rPr lang="en-US" altLang="zh-CN" dirty="0" err="1"/>
              <a:t>Ligra</a:t>
            </a:r>
            <a:r>
              <a:rPr lang="zh-CN" altLang="en-US" dirty="0"/>
              <a:t>的分析一样，由于</a:t>
            </a:r>
            <a:r>
              <a:rPr lang="en-US" altLang="zh-CN" dirty="0"/>
              <a:t>5</a:t>
            </a:r>
            <a:r>
              <a:rPr lang="zh-CN" altLang="en-US" dirty="0"/>
              <a:t>、</a:t>
            </a:r>
            <a:r>
              <a:rPr lang="en-US" altLang="zh-CN" dirty="0"/>
              <a:t>6</a:t>
            </a:r>
            <a:r>
              <a:rPr lang="zh-CN" altLang="en-US" dirty="0"/>
              <a:t>节点在</a:t>
            </a:r>
            <a:r>
              <a:rPr lang="en-US" altLang="zh-CN" dirty="0"/>
              <a:t>node 1</a:t>
            </a:r>
            <a:r>
              <a:rPr lang="zh-CN" altLang="en-US" dirty="0"/>
              <a:t>，因此会产生远程访问。</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17</a:t>
            </a:fld>
            <a:endParaRPr lang="zh-CN" altLang="en-US"/>
          </a:p>
        </p:txBody>
      </p:sp>
    </p:spTree>
    <p:extLst>
      <p:ext uri="{BB962C8B-B14F-4D97-AF65-F5344CB8AC3E}">
        <p14:creationId xmlns:p14="http://schemas.microsoft.com/office/powerpoint/2010/main" val="1606438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因此</a:t>
            </a:r>
            <a:r>
              <a:rPr lang="en-US" altLang="zh-CN" dirty="0"/>
              <a:t>polymer</a:t>
            </a:r>
            <a:r>
              <a:rPr lang="zh-CN" altLang="en-US" dirty="0"/>
              <a:t>做出一项改变：将</a:t>
            </a:r>
            <a:r>
              <a:rPr lang="en-US" altLang="zh-CN" dirty="0"/>
              <a:t>out-edge</a:t>
            </a:r>
            <a:r>
              <a:rPr lang="zh-CN" altLang="en-US" dirty="0"/>
              <a:t>所指向的顶点的数据同样进行分区。如图所示，</a:t>
            </a:r>
            <a:r>
              <a:rPr lang="en-US" altLang="zh-CN" dirty="0"/>
              <a:t>N0</a:t>
            </a:r>
            <a:r>
              <a:rPr lang="zh-CN" altLang="en-US" dirty="0"/>
              <a:t>保留了</a:t>
            </a:r>
            <a:r>
              <a:rPr lang="en-US" altLang="zh-CN" dirty="0"/>
              <a:t>3</a:t>
            </a:r>
            <a:r>
              <a:rPr lang="zh-CN" altLang="en-US" dirty="0"/>
              <a:t>指向</a:t>
            </a:r>
            <a:r>
              <a:rPr lang="en-US" altLang="zh-CN" dirty="0"/>
              <a:t>2</a:t>
            </a:r>
            <a:r>
              <a:rPr lang="zh-CN" altLang="en-US" dirty="0"/>
              <a:t>的数据，而</a:t>
            </a:r>
            <a:r>
              <a:rPr lang="en-US" altLang="zh-CN" dirty="0"/>
              <a:t>N1</a:t>
            </a:r>
            <a:r>
              <a:rPr lang="zh-CN" altLang="en-US" dirty="0"/>
              <a:t>则包含了</a:t>
            </a:r>
            <a:r>
              <a:rPr lang="en-US" altLang="zh-CN" dirty="0"/>
              <a:t>3</a:t>
            </a:r>
            <a:r>
              <a:rPr lang="zh-CN" altLang="en-US" dirty="0"/>
              <a:t>指向</a:t>
            </a:r>
            <a:r>
              <a:rPr lang="en-US" altLang="zh-CN" dirty="0"/>
              <a:t>5</a:t>
            </a:r>
            <a:r>
              <a:rPr lang="zh-CN" altLang="en-US" dirty="0"/>
              <a:t>和</a:t>
            </a:r>
            <a:r>
              <a:rPr lang="en-US" altLang="zh-CN" dirty="0"/>
              <a:t>6</a:t>
            </a:r>
            <a:r>
              <a:rPr lang="zh-CN" altLang="en-US" dirty="0"/>
              <a:t>的数据，然而这样做依然不能避免远程访问，因为</a:t>
            </a:r>
            <a:r>
              <a:rPr lang="en-US" altLang="zh-CN" dirty="0"/>
              <a:t>3</a:t>
            </a:r>
            <a:r>
              <a:rPr lang="zh-CN" altLang="en-US" dirty="0"/>
              <a:t>指向</a:t>
            </a:r>
            <a:r>
              <a:rPr lang="en-US" altLang="zh-CN" dirty="0"/>
              <a:t>5</a:t>
            </a:r>
            <a:r>
              <a:rPr lang="zh-CN" altLang="en-US" dirty="0"/>
              <a:t>、</a:t>
            </a:r>
            <a:r>
              <a:rPr lang="en-US" altLang="zh-CN" dirty="0"/>
              <a:t>6</a:t>
            </a:r>
            <a:r>
              <a:rPr lang="zh-CN" altLang="en-US" dirty="0"/>
              <a:t>的边数据（即在这里的红箭头）依然是远程访问。</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18</a:t>
            </a:fld>
            <a:endParaRPr lang="zh-CN" altLang="en-US"/>
          </a:p>
        </p:txBody>
      </p:sp>
    </p:spTree>
    <p:extLst>
      <p:ext uri="{BB962C8B-B14F-4D97-AF65-F5344CB8AC3E}">
        <p14:creationId xmlns:p14="http://schemas.microsoft.com/office/powerpoint/2010/main" val="284266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因此，</a:t>
            </a:r>
            <a:r>
              <a:rPr lang="en-US" altLang="zh-CN" dirty="0"/>
              <a:t>polymer</a:t>
            </a:r>
            <a:r>
              <a:rPr lang="zh-CN" altLang="en-US" dirty="0"/>
              <a:t>借用了分布式图形系统中顶点复制的思想，引入了轻量级顶点复制品，被叫做代理。</a:t>
            </a:r>
            <a:r>
              <a:rPr lang="zh-CN" altLang="en-US" sz="1800" b="0" i="0" dirty="0">
                <a:solidFill>
                  <a:srgbClr val="333333"/>
                </a:solidFill>
                <a:effectLst/>
                <a:latin typeface="PingFangSC-Regular-Identity-H"/>
              </a:rPr>
              <a:t>代理是不可变的，只包含部分拓扑数据，例如相邻边的开始顶点和顶点的度数。代理的唯⼀⽬的是⽤来辅助节点内主顶点的计算。 如上图所示，使用了代理之后，仅在创建</a:t>
            </a:r>
            <a:r>
              <a:rPr lang="en-US" altLang="zh-CN" sz="1800" b="0" i="0" dirty="0">
                <a:solidFill>
                  <a:srgbClr val="333333"/>
                </a:solidFill>
                <a:effectLst/>
                <a:latin typeface="PingFangSC-Regular-Identity-H"/>
              </a:rPr>
              <a:t>agent</a:t>
            </a:r>
            <a:r>
              <a:rPr lang="zh-CN" altLang="en-US" sz="1800" b="0" i="0" dirty="0">
                <a:solidFill>
                  <a:srgbClr val="333333"/>
                </a:solidFill>
                <a:effectLst/>
                <a:latin typeface="PingFangSC-Regular-Identity-H"/>
              </a:rPr>
              <a:t>时需要进行</a:t>
            </a:r>
            <a:r>
              <a:rPr lang="en-US" altLang="zh-CN" sz="1800" b="0" i="0" dirty="0">
                <a:solidFill>
                  <a:srgbClr val="333333"/>
                </a:solidFill>
                <a:effectLst/>
                <a:latin typeface="PingFangSC-Regular-Identity-H"/>
              </a:rPr>
              <a:t>global</a:t>
            </a:r>
            <a:r>
              <a:rPr lang="zh-CN" altLang="en-US" sz="1800" b="0" i="0" dirty="0">
                <a:solidFill>
                  <a:srgbClr val="333333"/>
                </a:solidFill>
                <a:effectLst/>
                <a:latin typeface="PingFangSC-Regular-Identity-H"/>
              </a:rPr>
              <a:t>的操作，其他阶段都是</a:t>
            </a:r>
            <a:r>
              <a:rPr lang="en-US" altLang="zh-CN" sz="1800" b="0" i="0" dirty="0">
                <a:solidFill>
                  <a:srgbClr val="333333"/>
                </a:solidFill>
                <a:effectLst/>
                <a:latin typeface="PingFangSC-Regular-Identity-H"/>
              </a:rPr>
              <a:t>local </a:t>
            </a:r>
            <a:r>
              <a:rPr lang="zh-CN" altLang="en-US" sz="1800" b="0" i="0" dirty="0">
                <a:solidFill>
                  <a:srgbClr val="333333"/>
                </a:solidFill>
                <a:effectLst/>
                <a:latin typeface="PingFangSC-Regular-Identity-H"/>
              </a:rPr>
              <a:t>操作。</a:t>
            </a:r>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19</a:t>
            </a:fld>
            <a:endParaRPr lang="zh-CN" altLang="en-US"/>
          </a:p>
        </p:txBody>
      </p:sp>
    </p:spTree>
    <p:extLst>
      <p:ext uri="{BB962C8B-B14F-4D97-AF65-F5344CB8AC3E}">
        <p14:creationId xmlns:p14="http://schemas.microsoft.com/office/powerpoint/2010/main" val="455081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0" i="0" dirty="0">
                <a:solidFill>
                  <a:srgbClr val="333333"/>
                </a:solidFill>
                <a:effectLst/>
                <a:latin typeface="PingFangSC-Regular-Identity-H"/>
              </a:rPr>
              <a:t>除了在数据结构方面做了减少远程访问的优化，</a:t>
            </a:r>
            <a:r>
              <a:rPr lang="en-US" altLang="zh-CN" sz="1800" b="0" i="0" dirty="0">
                <a:solidFill>
                  <a:srgbClr val="333333"/>
                </a:solidFill>
                <a:effectLst/>
                <a:latin typeface="PingFangSC-Regular-Identity-H"/>
              </a:rPr>
              <a:t>polymer</a:t>
            </a:r>
            <a:r>
              <a:rPr lang="zh-CN" altLang="en-US" sz="1800" b="0" i="0" dirty="0">
                <a:solidFill>
                  <a:srgbClr val="333333"/>
                </a:solidFill>
                <a:effectLst/>
                <a:latin typeface="PingFangSC-Regular-Identity-H"/>
              </a:rPr>
              <a:t>也在数据布局方面做了优化。</a:t>
            </a:r>
            <a:endParaRPr lang="en-US" altLang="zh-CN" sz="1800" b="0" i="0" dirty="0">
              <a:solidFill>
                <a:srgbClr val="333333"/>
              </a:solidFill>
              <a:effectLst/>
              <a:latin typeface="PingFangSC-Regular-Identity-H"/>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b="0" i="0" dirty="0">
              <a:solidFill>
                <a:srgbClr val="333333"/>
              </a:solidFill>
              <a:effectLst/>
              <a:latin typeface="PingFangSC-Regular-Identity-H"/>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0" i="0" dirty="0">
                <a:solidFill>
                  <a:srgbClr val="333333"/>
                </a:solidFill>
                <a:effectLst/>
                <a:latin typeface="PingFangSC-Regular-Identity-H"/>
              </a:rPr>
              <a:t>默认情况下， </a:t>
            </a:r>
            <a:r>
              <a:rPr lang="en-US" altLang="zh-CN" sz="1800" b="0" i="0" dirty="0">
                <a:solidFill>
                  <a:srgbClr val="333333"/>
                </a:solidFill>
                <a:effectLst/>
                <a:latin typeface="OpenSans"/>
              </a:rPr>
              <a:t>Linux</a:t>
            </a:r>
            <a:r>
              <a:rPr lang="zh-CN" altLang="en-US" sz="1800" b="0" i="0" dirty="0">
                <a:solidFill>
                  <a:srgbClr val="333333"/>
                </a:solidFill>
                <a:effectLst/>
                <a:latin typeface="PingFangSC-Regular-Identity-H"/>
              </a:rPr>
              <a:t>使⽤</a:t>
            </a:r>
            <a:r>
              <a:rPr lang="zh-CN" altLang="en-US" sz="1800" b="0" i="0" dirty="0">
                <a:solidFill>
                  <a:srgbClr val="333333"/>
                </a:solidFill>
                <a:effectLst/>
                <a:latin typeface="OpenSans"/>
              </a:rPr>
              <a:t>“</a:t>
            </a:r>
            <a:r>
              <a:rPr lang="en-US" altLang="zh-CN" sz="1800" b="0" i="0" dirty="0">
                <a:solidFill>
                  <a:srgbClr val="333333"/>
                </a:solidFill>
                <a:effectLst/>
                <a:latin typeface="PingFangSC-Regular-Identity-H"/>
              </a:rPr>
              <a:t>first touch</a:t>
            </a:r>
            <a:r>
              <a:rPr lang="zh-CN" altLang="en-US" sz="1800" b="0" i="0" dirty="0">
                <a:solidFill>
                  <a:srgbClr val="333333"/>
                </a:solidFill>
                <a:effectLst/>
                <a:latin typeface="OpenSans"/>
              </a:rPr>
              <a:t>”</a:t>
            </a:r>
            <a:r>
              <a:rPr lang="zh-CN" altLang="en-US" sz="1800" b="0" i="0" dirty="0">
                <a:solidFill>
                  <a:srgbClr val="333333"/>
                </a:solidFill>
                <a:effectLst/>
                <a:latin typeface="PingFangSC-Regular-Identity-H"/>
              </a:rPr>
              <a:t>策略将虚拟页面绑定到位于线程第一次触摸页面的内存节点上的物理帧。</a:t>
            </a:r>
            <a:r>
              <a:rPr lang="zh-CN" altLang="en-US" dirty="0"/>
              <a:t> 根据这种分配策略，长期内存数据结构（包括图形拓扑和应用程序定义的数据）在分配线程和处理线程之间存在不匹配，从而形成了交织页面分配。由于大量的远程和随机存储器访问，这显著降低了性能。</a:t>
            </a:r>
            <a:br>
              <a:rPr lang="zh-CN" altLang="en-US" dirty="0"/>
            </a:br>
            <a:endParaRPr lang="zh-CN" altLang="en-US" dirty="0"/>
          </a:p>
          <a:p>
            <a:pPr eaLnBrk="1" hangingPunct="1"/>
            <a:r>
              <a:rPr lang="zh-CN" altLang="en-US" dirty="0"/>
              <a:t>而对于短期数据内存结构（如运行时状态），主线程在迭代开始时分配，每次迭代中</a:t>
            </a:r>
            <a:r>
              <a:rPr lang="en-US" altLang="zh-CN" dirty="0"/>
              <a:t>NUMA</a:t>
            </a:r>
            <a:r>
              <a:rPr lang="zh-CN" altLang="en-US" dirty="0"/>
              <a:t>节点的所有处理线程均会访问。这种集中分配导致了远程内存访问量过大。</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20</a:t>
            </a:fld>
            <a:endParaRPr lang="zh-CN" altLang="en-US"/>
          </a:p>
        </p:txBody>
      </p:sp>
    </p:spTree>
    <p:extLst>
      <p:ext uri="{BB962C8B-B14F-4D97-AF65-F5344CB8AC3E}">
        <p14:creationId xmlns:p14="http://schemas.microsoft.com/office/powerpoint/2010/main" val="769908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对于上述发生的交错分配和集中分配所带来的影响，</a:t>
            </a:r>
            <a:r>
              <a:rPr lang="en-US" altLang="zh-CN" dirty="0"/>
              <a:t>polymer</a:t>
            </a:r>
            <a:r>
              <a:rPr lang="zh-CN" altLang="en-US" dirty="0"/>
              <a:t>做出了以下优化：</a:t>
            </a:r>
            <a:endParaRPr lang="en-US" altLang="zh-CN" dirty="0"/>
          </a:p>
          <a:p>
            <a:pPr eaLnBrk="1" hangingPunct="1"/>
            <a:endParaRPr lang="en-US" altLang="zh-CN" dirty="0"/>
          </a:p>
          <a:p>
            <a:pPr eaLnBrk="1" hangingPunct="1"/>
            <a:r>
              <a:rPr lang="en-US" altLang="zh-CN" dirty="0"/>
              <a:t>1</a:t>
            </a:r>
            <a:r>
              <a:rPr lang="zh-CN" altLang="en-US" dirty="0"/>
              <a:t>）</a:t>
            </a:r>
            <a:r>
              <a:rPr lang="en-US" altLang="zh-CN" dirty="0"/>
              <a:t>polymer</a:t>
            </a:r>
            <a:r>
              <a:rPr lang="zh-CN" altLang="en-US" dirty="0"/>
              <a:t>采用共址的访问策略，即</a:t>
            </a:r>
            <a:r>
              <a:rPr lang="zh-CN" altLang="en-US" sz="1800" b="0" i="0" dirty="0">
                <a:solidFill>
                  <a:srgbClr val="333333"/>
                </a:solidFill>
                <a:effectLst/>
                <a:latin typeface="PingFangSC-Regular-Identity-H"/>
              </a:rPr>
              <a:t>让第</a:t>
            </a:r>
            <a:r>
              <a:rPr lang="en-US" altLang="zh-CN" sz="1800" b="0" i="0" dirty="0" err="1">
                <a:solidFill>
                  <a:srgbClr val="333333"/>
                </a:solidFill>
                <a:effectLst/>
                <a:latin typeface="OpenSans"/>
              </a:rPr>
              <a:t>i</a:t>
            </a:r>
            <a:r>
              <a:rPr lang="zh-CN" altLang="en-US" sz="1800" b="0" i="0" dirty="0">
                <a:solidFill>
                  <a:srgbClr val="333333"/>
                </a:solidFill>
                <a:effectLst/>
                <a:latin typeface="PingFangSC-Regular-Identity-H"/>
              </a:rPr>
              <a:t>个</a:t>
            </a:r>
            <a:r>
              <a:rPr lang="en-US" altLang="zh-CN" sz="1800" b="0" i="0" dirty="0">
                <a:solidFill>
                  <a:srgbClr val="333333"/>
                </a:solidFill>
                <a:effectLst/>
                <a:latin typeface="OpenSans"/>
              </a:rPr>
              <a:t>NUMA</a:t>
            </a:r>
            <a:r>
              <a:rPr lang="zh-CN" altLang="en-US" sz="1800" b="0" i="0" dirty="0">
                <a:solidFill>
                  <a:srgbClr val="333333"/>
                </a:solidFill>
                <a:effectLst/>
                <a:latin typeface="PingFangSC-Regular-Identity-H"/>
              </a:rPr>
              <a:t>节点上的线程分配并启动分区</a:t>
            </a:r>
            <a:r>
              <a:rPr lang="en-US" altLang="zh-CN" sz="1800" b="0" i="0" dirty="0" err="1">
                <a:solidFill>
                  <a:srgbClr val="333333"/>
                </a:solidFill>
                <a:effectLst/>
                <a:latin typeface="PingFangSC-Regular-Identity-H"/>
              </a:rPr>
              <a:t>P_i</a:t>
            </a:r>
            <a:r>
              <a:rPr lang="zh-CN" altLang="en-US" sz="1800" b="0" i="0" dirty="0">
                <a:solidFill>
                  <a:srgbClr val="333333"/>
                </a:solidFill>
                <a:effectLst/>
                <a:latin typeface="PingFangSC-Regular-Identity-H"/>
              </a:rPr>
              <a:t>的所有数据</a:t>
            </a:r>
            <a:r>
              <a:rPr lang="en-US" altLang="zh-CN" sz="1800" b="0" i="0" dirty="0">
                <a:solidFill>
                  <a:srgbClr val="333333"/>
                </a:solidFill>
                <a:effectLst/>
                <a:latin typeface="PingFangSC-Regular-Identity-H"/>
              </a:rPr>
              <a:t>,</a:t>
            </a:r>
            <a:r>
              <a:rPr lang="zh-CN" altLang="en-US" sz="1800" b="0" i="0" dirty="0">
                <a:solidFill>
                  <a:srgbClr val="333333"/>
                </a:solidFill>
                <a:effectLst/>
                <a:latin typeface="PingFangSC-Regular-Identity-H"/>
              </a:rPr>
              <a:t>这虽然能够解决分配线程和处理线程的不匹配问题，但是简单地使用共址可能会导致物理地址离散，增加了间接访问的额外成本。因此，</a:t>
            </a:r>
            <a:r>
              <a:rPr lang="en-US" altLang="zh-CN" sz="1800" b="0" i="0" dirty="0">
                <a:solidFill>
                  <a:srgbClr val="333333"/>
                </a:solidFill>
                <a:effectLst/>
                <a:latin typeface="PingFangSC-Regular-Identity-H"/>
              </a:rPr>
              <a:t>polymer</a:t>
            </a:r>
            <a:r>
              <a:rPr lang="zh-CN" altLang="en-US" sz="1800" b="0" i="0" dirty="0">
                <a:solidFill>
                  <a:srgbClr val="333333"/>
                </a:solidFill>
                <a:effectLst/>
                <a:latin typeface="PingFangSC-Regular-Identity-H"/>
              </a:rPr>
              <a:t>对于不同的内存访问区分不同的虚拟地址构建策略。</a:t>
            </a:r>
            <a:endParaRPr lang="en-US" altLang="zh-CN" sz="1800" b="0" i="0" dirty="0">
              <a:solidFill>
                <a:srgbClr val="333333"/>
              </a:solidFill>
              <a:effectLst/>
              <a:latin typeface="PingFangSC-Regular-Identity-H"/>
            </a:endParaRPr>
          </a:p>
          <a:p>
            <a:pPr eaLnBrk="1" hangingPunct="1"/>
            <a:endParaRPr lang="en-US" altLang="zh-CN" sz="1800" b="0" i="0" dirty="0">
              <a:solidFill>
                <a:srgbClr val="333333"/>
              </a:solidFill>
              <a:effectLst/>
              <a:latin typeface="PingFangSC-Regular-Identity-H"/>
            </a:endParaRPr>
          </a:p>
          <a:p>
            <a:pPr eaLnBrk="1" hangingPunct="1"/>
            <a:r>
              <a:rPr lang="en-US" altLang="zh-CN" sz="1800" b="0" i="0" dirty="0">
                <a:solidFill>
                  <a:srgbClr val="333333"/>
                </a:solidFill>
                <a:effectLst/>
                <a:latin typeface="PingFangSC-Regular-Identity-H"/>
              </a:rPr>
              <a:t>2</a:t>
            </a:r>
            <a:r>
              <a:rPr lang="zh-CN" altLang="en-US" sz="1800" b="0" i="0" dirty="0">
                <a:solidFill>
                  <a:srgbClr val="333333"/>
                </a:solidFill>
                <a:effectLst/>
                <a:latin typeface="PingFangSC-Regular-Identity-H"/>
              </a:rPr>
              <a:t>）首先，由于图形拓扑数据是不可变的并且只能在本地访问，因此</a:t>
            </a:r>
            <a:r>
              <a:rPr lang="en-US" altLang="zh-CN" sz="1800" b="0" i="0" dirty="0">
                <a:solidFill>
                  <a:srgbClr val="333333"/>
                </a:solidFill>
                <a:effectLst/>
                <a:latin typeface="OpenSans"/>
              </a:rPr>
              <a:t>Polymer</a:t>
            </a:r>
            <a:r>
              <a:rPr lang="zh-CN" altLang="en-US" sz="1800" b="0" i="0" dirty="0">
                <a:solidFill>
                  <a:srgbClr val="333333"/>
                </a:solidFill>
                <a:effectLst/>
                <a:latin typeface="PingFangSC-Regular-Identity-H"/>
              </a:rPr>
              <a:t>只是简单地使用绑定在不同</a:t>
            </a:r>
            <a:r>
              <a:rPr lang="en-US" altLang="zh-CN" sz="1800" b="0" i="0" dirty="0">
                <a:solidFill>
                  <a:srgbClr val="333333"/>
                </a:solidFill>
                <a:effectLst/>
                <a:latin typeface="OpenSans"/>
              </a:rPr>
              <a:t>NUMA</a:t>
            </a:r>
            <a:r>
              <a:rPr lang="zh-CN" altLang="en-US" sz="1800" b="0" i="0" dirty="0">
                <a:solidFill>
                  <a:srgbClr val="333333"/>
                </a:solidFill>
                <a:effectLst/>
                <a:latin typeface="PingFangSC-Regular-Identity-H"/>
              </a:rPr>
              <a:t>节点上的⼯作线程来分配和计算它们，从而产⽣生离散的虚拟地址</a:t>
            </a:r>
            <a:r>
              <a:rPr lang="zh-CN" altLang="en-US" dirty="0"/>
              <a:t> </a:t>
            </a:r>
            <a:br>
              <a:rPr lang="zh-CN" altLang="en-US" dirty="0"/>
            </a:br>
            <a:br>
              <a:rPr lang="zh-CN" altLang="en-US" dirty="0"/>
            </a:br>
            <a:r>
              <a:rPr lang="en-US" altLang="zh-CN" dirty="0"/>
              <a:t>3</a:t>
            </a:r>
            <a:r>
              <a:rPr lang="zh-CN" altLang="en-US" dirty="0"/>
              <a:t>）其次，应用程序数据可变并按数据全局访问。然而由于其只在</a:t>
            </a:r>
            <a:r>
              <a:rPr lang="en-US" altLang="zh-CN" dirty="0"/>
              <a:t>construction</a:t>
            </a:r>
            <a:r>
              <a:rPr lang="zh-CN" altLang="en-US" dirty="0"/>
              <a:t>阶段分配一次。因此我们构建连续的虚拟地址空间以供映射。</a:t>
            </a:r>
            <a:endParaRPr lang="en-US" altLang="zh-CN" dirty="0"/>
          </a:p>
          <a:p>
            <a:pPr eaLnBrk="1" hangingPunct="1"/>
            <a:endParaRPr lang="en-US" altLang="zh-CN" dirty="0"/>
          </a:p>
          <a:p>
            <a:pPr eaLnBrk="1" hangingPunct="1"/>
            <a:r>
              <a:rPr lang="en-US" altLang="zh-CN" dirty="0"/>
              <a:t>4</a:t>
            </a:r>
            <a:r>
              <a:rPr lang="zh-CN" altLang="en-US" dirty="0"/>
              <a:t>）最后，运行状态数据是可变的，且每次迭代会重新分配，因此不值得为它们构建连续的虚拟地址空间。对此，</a:t>
            </a:r>
            <a:r>
              <a:rPr lang="en-US" altLang="zh-CN" dirty="0"/>
              <a:t>polymer</a:t>
            </a:r>
            <a:r>
              <a:rPr lang="zh-CN" altLang="en-US" dirty="0"/>
              <a:t>将每个数据分区映射到一个</a:t>
            </a:r>
            <a:r>
              <a:rPr lang="en-US" altLang="zh-CN" dirty="0"/>
              <a:t>router array</a:t>
            </a:r>
            <a:r>
              <a:rPr lang="zh-CN" altLang="en-US" dirty="0"/>
              <a:t>中，不造成争用。</a:t>
            </a:r>
            <a:endParaRPr lang="en-US" altLang="zh-CN" dirty="0"/>
          </a:p>
          <a:p>
            <a:pPr eaLnBrk="1" hangingPunct="1"/>
            <a:endParaRPr lang="en-US" altLang="zh-CN" dirty="0"/>
          </a:p>
          <a:p>
            <a:pPr eaLnBrk="1" hangingPunct="1"/>
            <a:r>
              <a:rPr lang="zh-CN" altLang="en-US" sz="1800" b="0" i="0" dirty="0">
                <a:solidFill>
                  <a:srgbClr val="333333"/>
                </a:solidFill>
                <a:effectLst/>
                <a:latin typeface="PingFangSC-Regular-Identity-H"/>
              </a:rPr>
              <a:t>这张表格总结了</a:t>
            </a:r>
            <a:r>
              <a:rPr lang="en-US" altLang="zh-CN" sz="1800" b="0" i="0" dirty="0">
                <a:solidFill>
                  <a:srgbClr val="333333"/>
                </a:solidFill>
                <a:effectLst/>
                <a:latin typeface="OpenSans"/>
              </a:rPr>
              <a:t>Polymer</a:t>
            </a:r>
            <a:r>
              <a:rPr lang="zh-CN" altLang="en-US" sz="1800" b="0" i="0" dirty="0">
                <a:solidFill>
                  <a:srgbClr val="333333"/>
                </a:solidFill>
                <a:effectLst/>
                <a:latin typeface="PingFangSC-Regular-Identity-H"/>
              </a:rPr>
              <a:t>中各种内存数据的数据布局。与现有系统相比， </a:t>
            </a:r>
            <a:r>
              <a:rPr lang="en-US" altLang="zh-CN" sz="1800" b="0" i="0" dirty="0">
                <a:solidFill>
                  <a:srgbClr val="333333"/>
                </a:solidFill>
                <a:effectLst/>
                <a:latin typeface="OpenSans"/>
              </a:rPr>
              <a:t>Polymer</a:t>
            </a:r>
            <a:r>
              <a:rPr lang="zh-CN" altLang="en-US" sz="1800" b="0" i="0" dirty="0">
                <a:solidFill>
                  <a:srgbClr val="333333"/>
                </a:solidFill>
                <a:effectLst/>
                <a:latin typeface="PingFangSC-Regular-Identity-H"/>
              </a:rPr>
              <a:t>利用共址访问所有内存数据并为其选择性构建连续的虚拟地址空间。这会显着减少远程访问。</a:t>
            </a:r>
            <a:r>
              <a:rPr lang="zh-CN" altLang="en-US" dirty="0"/>
              <a:t> </a:t>
            </a:r>
            <a:br>
              <a:rPr lang="zh-CN" altLang="en-US" dirty="0"/>
            </a:b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21</a:t>
            </a:fld>
            <a:endParaRPr lang="zh-CN" altLang="en-US"/>
          </a:p>
        </p:txBody>
      </p:sp>
    </p:spTree>
    <p:extLst>
      <p:ext uri="{BB962C8B-B14F-4D97-AF65-F5344CB8AC3E}">
        <p14:creationId xmlns:p14="http://schemas.microsoft.com/office/powerpoint/2010/main" val="1644900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由之前的实验结果可以得知，随即远程访问会极大地影响</a:t>
            </a:r>
            <a:r>
              <a:rPr lang="en-US" altLang="zh-CN" dirty="0"/>
              <a:t>NUMA</a:t>
            </a:r>
            <a:r>
              <a:rPr lang="zh-CN" altLang="en-US" dirty="0"/>
              <a:t>地性能。因此我们地第二个目标是消除随即远程访问。而这需要我们将一个顶点上的计算任务分配到多个</a:t>
            </a:r>
            <a:r>
              <a:rPr lang="en-US" altLang="zh-CN" dirty="0"/>
              <a:t>NUMA</a:t>
            </a:r>
            <a:r>
              <a:rPr lang="zh-CN" altLang="en-US" dirty="0"/>
              <a:t>节点上。</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22</a:t>
            </a:fld>
            <a:endParaRPr lang="zh-CN" altLang="en-US"/>
          </a:p>
        </p:txBody>
      </p:sp>
    </p:spTree>
    <p:extLst>
      <p:ext uri="{BB962C8B-B14F-4D97-AF65-F5344CB8AC3E}">
        <p14:creationId xmlns:p14="http://schemas.microsoft.com/office/powerpoint/2010/main" val="979601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这里左边的图形结构分区思路便是原先</a:t>
            </a:r>
            <a:r>
              <a:rPr lang="en-US" altLang="zh-CN" dirty="0" err="1"/>
              <a:t>Ligra</a:t>
            </a:r>
            <a:r>
              <a:rPr lang="zh-CN" altLang="en-US" dirty="0"/>
              <a:t>的思路：每个节点处理一部分顶点的所有边。虽然不同的起始顶点被分到了不同的分区，但是由于每个分区节点涵盖了对应的顶点为源点的所有边，因此实质上还是会出现大量的远程随机访问的问题。</a:t>
            </a:r>
            <a:endParaRPr lang="en-US" altLang="zh-CN" dirty="0"/>
          </a:p>
          <a:p>
            <a:pPr eaLnBrk="1" hangingPunct="1"/>
            <a:endParaRPr lang="en-US" altLang="zh-CN" dirty="0"/>
          </a:p>
          <a:p>
            <a:pPr eaLnBrk="1" hangingPunct="1"/>
            <a:r>
              <a:rPr lang="zh-CN" altLang="en-US" dirty="0"/>
              <a:t>而</a:t>
            </a:r>
            <a:r>
              <a:rPr lang="en-US" altLang="zh-CN" dirty="0"/>
              <a:t>polymer</a:t>
            </a:r>
            <a:r>
              <a:rPr lang="zh-CN" altLang="en-US" dirty="0"/>
              <a:t>的图形结构分区思路则如右图所示：每个节点处理所有顶点的一部分边。关键的变化之处在于其并没有对定点进行分区，而是对每个顶点的</a:t>
            </a:r>
            <a:r>
              <a:rPr lang="en-US" altLang="zh-CN" dirty="0"/>
              <a:t>out-edge</a:t>
            </a:r>
            <a:r>
              <a:rPr lang="zh-CN" altLang="en-US" dirty="0"/>
              <a:t>进行了分区，从而减少了远程随机访问的情况。</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23</a:t>
            </a:fld>
            <a:endParaRPr lang="zh-CN" altLang="en-US"/>
          </a:p>
        </p:txBody>
      </p:sp>
    </p:spTree>
    <p:extLst>
      <p:ext uri="{BB962C8B-B14F-4D97-AF65-F5344CB8AC3E}">
        <p14:creationId xmlns:p14="http://schemas.microsoft.com/office/powerpoint/2010/main" val="796794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因此总结上述思想，</a:t>
            </a:r>
            <a:r>
              <a:rPr lang="en-US" altLang="zh-CN" dirty="0"/>
              <a:t>polymer</a:t>
            </a:r>
            <a:r>
              <a:rPr lang="zh-CN" altLang="en-US" dirty="0"/>
              <a:t>整体结构便如该图所示。首先我们采用</a:t>
            </a:r>
            <a:r>
              <a:rPr lang="en-US" altLang="zh-CN" dirty="0"/>
              <a:t>agent</a:t>
            </a:r>
            <a:r>
              <a:rPr lang="zh-CN" altLang="en-US" dirty="0"/>
              <a:t>的顶点复制使得每一个节点拥有全部节点的当前状态与拓扑信息，然后每个节点仅保留</a:t>
            </a:r>
            <a:r>
              <a:rPr lang="en-US" altLang="zh-CN" dirty="0"/>
              <a:t>out-edge</a:t>
            </a:r>
            <a:r>
              <a:rPr lang="zh-CN" altLang="en-US" dirty="0"/>
              <a:t>对应当前顶点的边信息，最后我们依照对应的边信息对</a:t>
            </a:r>
            <a:r>
              <a:rPr lang="en-US" altLang="zh-CN" dirty="0"/>
              <a:t>DATA</a:t>
            </a:r>
            <a:r>
              <a:rPr lang="zh-CN" altLang="en-US" dirty="0"/>
              <a:t>做出改变，并更新状态信息。整个过程的远程访问只出现在创建</a:t>
            </a:r>
            <a:r>
              <a:rPr lang="en-US" altLang="zh-CN" dirty="0"/>
              <a:t>agent</a:t>
            </a:r>
            <a:r>
              <a:rPr lang="zh-CN" altLang="en-US" dirty="0"/>
              <a:t>的过程中。</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24</a:t>
            </a:fld>
            <a:endParaRPr lang="zh-CN" altLang="en-US"/>
          </a:p>
        </p:txBody>
      </p:sp>
    </p:spTree>
    <p:extLst>
      <p:ext uri="{BB962C8B-B14F-4D97-AF65-F5344CB8AC3E}">
        <p14:creationId xmlns:p14="http://schemas.microsoft.com/office/powerpoint/2010/main" val="450230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我们对</a:t>
            </a:r>
            <a:r>
              <a:rPr lang="en-US" altLang="zh-CN" dirty="0" err="1"/>
              <a:t>Ligra</a:t>
            </a:r>
            <a:r>
              <a:rPr lang="zh-CN" altLang="en-US" dirty="0"/>
              <a:t>和</a:t>
            </a:r>
            <a:r>
              <a:rPr lang="en-US" altLang="zh-CN" dirty="0"/>
              <a:t>Polymer</a:t>
            </a:r>
            <a:r>
              <a:rPr lang="zh-CN" altLang="en-US" dirty="0"/>
              <a:t>中的图分析系统工作流程的差别。可以看到由于我们在</a:t>
            </a:r>
            <a:r>
              <a:rPr lang="en-US" altLang="zh-CN" dirty="0"/>
              <a:t>Polymer</a:t>
            </a:r>
            <a:r>
              <a:rPr lang="zh-CN" altLang="en-US" dirty="0"/>
              <a:t>中对于</a:t>
            </a:r>
            <a:r>
              <a:rPr lang="en-US" altLang="zh-CN" dirty="0"/>
              <a:t>Out-Edge</a:t>
            </a:r>
            <a:r>
              <a:rPr lang="zh-CN" altLang="en-US" dirty="0"/>
              <a:t>也进行了分区，所以在下边</a:t>
            </a:r>
            <a:r>
              <a:rPr lang="en-US" altLang="zh-CN" dirty="0"/>
              <a:t>current vertex</a:t>
            </a:r>
            <a:r>
              <a:rPr lang="zh-CN" altLang="en-US" dirty="0"/>
              <a:t>对于</a:t>
            </a:r>
            <a:r>
              <a:rPr lang="en-US" altLang="zh-CN" dirty="0"/>
              <a:t>next</a:t>
            </a:r>
            <a:r>
              <a:rPr lang="zh-CN" altLang="en-US" dirty="0"/>
              <a:t>顶点数据所作出的改变只会反映到每个节点对应的顶点分区中，这样消除了随即远程访问所带来的问题。</a:t>
            </a:r>
          </a:p>
        </p:txBody>
      </p:sp>
      <p:sp>
        <p:nvSpPr>
          <p:cNvPr id="4" name="灯片编号占位符 3"/>
          <p:cNvSpPr>
            <a:spLocks noGrp="1"/>
          </p:cNvSpPr>
          <p:nvPr>
            <p:ph type="sldNum" sz="quarter" idx="5"/>
          </p:nvPr>
        </p:nvSpPr>
        <p:spPr/>
        <p:txBody>
          <a:bodyPr/>
          <a:lstStyle/>
          <a:p>
            <a:fld id="{F51F7299-9C56-43FE-B953-24F4927EAD70}" type="slidenum">
              <a:rPr lang="zh-CN" altLang="en-US" smtClean="0"/>
              <a:t>25</a:t>
            </a:fld>
            <a:endParaRPr lang="zh-CN" altLang="en-US"/>
          </a:p>
        </p:txBody>
      </p:sp>
    </p:spTree>
    <p:extLst>
      <p:ext uri="{BB962C8B-B14F-4D97-AF65-F5344CB8AC3E}">
        <p14:creationId xmlns:p14="http://schemas.microsoft.com/office/powerpoint/2010/main" val="2789448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t>最后是</a:t>
            </a:r>
            <a:r>
              <a:rPr lang="en-US" altLang="zh-CN" dirty="0"/>
              <a:t>Evaluation</a:t>
            </a:r>
            <a:r>
              <a:rPr lang="zh-CN" altLang="en-US" dirty="0"/>
              <a:t>部分。</a:t>
            </a:r>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26</a:t>
            </a:fld>
            <a:endParaRPr lang="zh-CN" altLang="en-US"/>
          </a:p>
        </p:txBody>
      </p:sp>
    </p:spTree>
    <p:extLst>
      <p:ext uri="{BB962C8B-B14F-4D97-AF65-F5344CB8AC3E}">
        <p14:creationId xmlns:p14="http://schemas.microsoft.com/office/powerpoint/2010/main" val="1794817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本文对</a:t>
            </a:r>
            <a:r>
              <a:rPr lang="en-US" altLang="zh-CN" dirty="0"/>
              <a:t>Polymer</a:t>
            </a:r>
            <a:r>
              <a:rPr lang="zh-CN" altLang="en-US" dirty="0"/>
              <a:t>系统的性能和可扩展性作出详细的评估。下面是测试的一些</a:t>
            </a:r>
            <a:r>
              <a:rPr lang="en-US" altLang="zh-CN" dirty="0"/>
              <a:t>benchmark</a:t>
            </a:r>
            <a:r>
              <a:rPr lang="zh-CN" altLang="en-US" dirty="0"/>
              <a:t>。</a:t>
            </a:r>
            <a:endParaRPr lang="en-US" altLang="zh-CN" dirty="0"/>
          </a:p>
          <a:p>
            <a:endParaRPr lang="en-US" altLang="zh-CN" dirty="0"/>
          </a:p>
          <a:p>
            <a:r>
              <a:rPr lang="en-US" altLang="zh-CN" sz="1200" kern="1200" dirty="0">
                <a:solidFill>
                  <a:schemeClr val="tx1"/>
                </a:solidFill>
                <a:effectLst/>
                <a:latin typeface="+mn-lt"/>
                <a:ea typeface="+mn-ea"/>
                <a:cs typeface="+mn-cs"/>
              </a:rPr>
              <a:t>Polymer</a:t>
            </a:r>
            <a:r>
              <a:rPr lang="zh-CN" altLang="en-US" sz="1200" kern="1200" dirty="0">
                <a:solidFill>
                  <a:schemeClr val="tx1"/>
                </a:solidFill>
                <a:effectLst/>
                <a:latin typeface="+mn-lt"/>
                <a:ea typeface="+mn-ea"/>
                <a:cs typeface="+mn-cs"/>
              </a:rPr>
              <a:t>系统</a:t>
            </a:r>
            <a:r>
              <a:rPr lang="zh-CN" altLang="zh-CN" sz="1200" kern="1200" dirty="0">
                <a:solidFill>
                  <a:schemeClr val="tx1"/>
                </a:solidFill>
                <a:effectLst/>
                <a:latin typeface="+mn-lt"/>
                <a:ea typeface="+mn-ea"/>
                <a:cs typeface="+mn-cs"/>
              </a:rPr>
              <a:t>在</a:t>
            </a:r>
            <a:r>
              <a:rPr lang="en-US" altLang="zh-CN" sz="1200" kern="1200" dirty="0">
                <a:solidFill>
                  <a:schemeClr val="tx1"/>
                </a:solidFill>
                <a:effectLst/>
                <a:latin typeface="+mn-lt"/>
                <a:ea typeface="+mn-ea"/>
                <a:cs typeface="+mn-cs"/>
              </a:rPr>
              <a:t>C++</a:t>
            </a:r>
            <a:r>
              <a:rPr lang="zh-CN" altLang="zh-CN" sz="1200" kern="1200" dirty="0">
                <a:solidFill>
                  <a:schemeClr val="tx1"/>
                </a:solidFill>
                <a:effectLst/>
                <a:latin typeface="+mn-lt"/>
                <a:ea typeface="+mn-ea"/>
                <a:cs typeface="+mn-cs"/>
              </a:rPr>
              <a:t>中使用</a:t>
            </a:r>
            <a:r>
              <a:rPr lang="en-US" altLang="zh-CN" sz="1200" kern="1200" dirty="0" err="1">
                <a:solidFill>
                  <a:schemeClr val="tx1"/>
                </a:solidFill>
                <a:effectLst/>
                <a:latin typeface="+mn-lt"/>
                <a:ea typeface="+mn-ea"/>
                <a:cs typeface="+mn-cs"/>
              </a:rPr>
              <a:t>pthreads</a:t>
            </a:r>
            <a:r>
              <a:rPr lang="zh-CN" altLang="zh-CN" sz="1200" kern="1200" dirty="0">
                <a:solidFill>
                  <a:schemeClr val="tx1"/>
                </a:solidFill>
                <a:effectLst/>
                <a:latin typeface="+mn-lt"/>
                <a:ea typeface="+mn-ea"/>
                <a:cs typeface="+mn-cs"/>
              </a:rPr>
              <a:t>库实现</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Polymer</a:t>
            </a:r>
            <a:r>
              <a:rPr lang="zh-CN" altLang="en-US" sz="1200" kern="1200" dirty="0">
                <a:solidFill>
                  <a:schemeClr val="tx1"/>
                </a:solidFill>
                <a:effectLst/>
                <a:latin typeface="+mn-lt"/>
                <a:ea typeface="+mn-ea"/>
                <a:cs typeface="+mn-cs"/>
              </a:rPr>
              <a:t>及其应用约为</a:t>
            </a:r>
            <a:r>
              <a:rPr lang="en-US" altLang="zh-CN" sz="1200" kern="1200" dirty="0">
                <a:solidFill>
                  <a:schemeClr val="tx1"/>
                </a:solidFill>
                <a:effectLst/>
                <a:latin typeface="+mn-lt"/>
                <a:ea typeface="+mn-ea"/>
                <a:cs typeface="+mn-cs"/>
              </a:rPr>
              <a:t>5300 LOC</a:t>
            </a:r>
            <a:r>
              <a:rPr lang="zh-CN" altLang="en-US" sz="1200" kern="1200" dirty="0">
                <a:solidFill>
                  <a:schemeClr val="tx1"/>
                </a:solidFill>
                <a:effectLst/>
                <a:latin typeface="+mn-lt"/>
                <a:ea typeface="+mn-ea"/>
                <a:cs typeface="+mn-cs"/>
              </a:rPr>
              <a:t>（代码行），使用</a:t>
            </a:r>
            <a:r>
              <a:rPr lang="en-US" altLang="zh-CN" sz="1200" kern="1200" dirty="0">
                <a:solidFill>
                  <a:schemeClr val="tx1"/>
                </a:solidFill>
                <a:effectLst/>
                <a:latin typeface="+mn-lt"/>
                <a:ea typeface="+mn-ea"/>
                <a:cs typeface="+mn-cs"/>
              </a:rPr>
              <a:t>gcc4.8.1</a:t>
            </a:r>
            <a:r>
              <a:rPr lang="zh-CN" altLang="en-US" sz="1200" kern="1200" dirty="0">
                <a:solidFill>
                  <a:schemeClr val="tx1"/>
                </a:solidFill>
                <a:effectLst/>
                <a:latin typeface="+mn-lt"/>
                <a:ea typeface="+mn-ea"/>
                <a:cs typeface="+mn-cs"/>
              </a:rPr>
              <a:t>版本编译。</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本文的一部分</a:t>
            </a:r>
            <a:r>
              <a:rPr lang="zh-CN" altLang="en-US" dirty="0"/>
              <a:t>实验都在</a:t>
            </a:r>
            <a:r>
              <a:rPr lang="en-US" altLang="zh-CN" sz="1200" kern="1200" dirty="0">
                <a:solidFill>
                  <a:schemeClr val="tx1"/>
                </a:solidFill>
                <a:effectLst/>
                <a:latin typeface="+mn-lt"/>
                <a:ea typeface="+mn-ea"/>
                <a:cs typeface="+mn-cs"/>
              </a:rPr>
              <a:t>80</a:t>
            </a:r>
            <a:r>
              <a:rPr lang="zh-CN" altLang="zh-CN" sz="1200" kern="1200" dirty="0">
                <a:solidFill>
                  <a:schemeClr val="tx1"/>
                </a:solidFill>
                <a:effectLst/>
                <a:latin typeface="+mn-lt"/>
                <a:ea typeface="+mn-ea"/>
                <a:cs typeface="+mn-cs"/>
              </a:rPr>
              <a:t>核英特尔机器</a:t>
            </a:r>
            <a:r>
              <a:rPr lang="zh-CN" altLang="en-US" sz="1200" kern="1200" dirty="0">
                <a:solidFill>
                  <a:schemeClr val="tx1"/>
                </a:solidFill>
                <a:effectLst/>
                <a:latin typeface="+mn-lt"/>
                <a:ea typeface="+mn-ea"/>
                <a:cs typeface="+mn-cs"/>
              </a:rPr>
              <a:t>上进行，每个</a:t>
            </a:r>
            <a:r>
              <a:rPr lang="en-US" altLang="zh-CN" sz="1200" kern="1200" dirty="0">
                <a:solidFill>
                  <a:schemeClr val="tx1"/>
                </a:solidFill>
                <a:effectLst/>
                <a:latin typeface="+mn-lt"/>
                <a:ea typeface="+mn-ea"/>
                <a:cs typeface="+mn-cs"/>
              </a:rPr>
              <a:t>NUMA</a:t>
            </a:r>
            <a:r>
              <a:rPr lang="zh-CN" altLang="en-US" sz="1200" kern="1200" dirty="0">
                <a:solidFill>
                  <a:schemeClr val="tx1"/>
                </a:solidFill>
                <a:effectLst/>
                <a:latin typeface="+mn-lt"/>
                <a:ea typeface="+mn-ea"/>
                <a:cs typeface="+mn-cs"/>
              </a:rPr>
              <a:t>的</a:t>
            </a:r>
            <a:r>
              <a:rPr lang="en-US" altLang="zh-CN" sz="1200" kern="1200" dirty="0">
                <a:solidFill>
                  <a:schemeClr val="tx1"/>
                </a:solidFill>
                <a:effectLst/>
                <a:latin typeface="+mn-lt"/>
                <a:ea typeface="+mn-ea"/>
                <a:cs typeface="+mn-cs"/>
              </a:rPr>
              <a:t>socket</a:t>
            </a:r>
            <a:r>
              <a:rPr lang="zh-CN" altLang="en-US" sz="1200" kern="1200" dirty="0">
                <a:solidFill>
                  <a:schemeClr val="tx1"/>
                </a:solidFill>
                <a:effectLst/>
                <a:latin typeface="+mn-lt"/>
                <a:ea typeface="+mn-ea"/>
                <a:cs typeface="+mn-cs"/>
              </a:rPr>
              <a:t>包括</a:t>
            </a:r>
            <a:r>
              <a:rPr lang="en-US" altLang="zh-CN" sz="1200" kern="1200" dirty="0">
                <a:solidFill>
                  <a:schemeClr val="tx1"/>
                </a:solidFill>
                <a:effectLst/>
                <a:latin typeface="+mn-lt"/>
                <a:ea typeface="+mn-ea"/>
                <a:cs typeface="+mn-cs"/>
              </a:rPr>
              <a:t>10</a:t>
            </a:r>
            <a:r>
              <a:rPr lang="zh-CN" altLang="en-US" sz="1200" kern="1200" dirty="0">
                <a:solidFill>
                  <a:schemeClr val="tx1"/>
                </a:solidFill>
                <a:effectLst/>
                <a:latin typeface="+mn-lt"/>
                <a:ea typeface="+mn-ea"/>
                <a:cs typeface="+mn-cs"/>
              </a:rPr>
              <a:t>核和</a:t>
            </a:r>
            <a:r>
              <a:rPr lang="en-US" altLang="zh-CN" sz="1200" kern="1200" dirty="0">
                <a:solidFill>
                  <a:schemeClr val="tx1"/>
                </a:solidFill>
                <a:effectLst/>
                <a:latin typeface="+mn-lt"/>
                <a:ea typeface="+mn-ea"/>
                <a:cs typeface="+mn-cs"/>
              </a:rPr>
              <a:t>128G</a:t>
            </a:r>
            <a:r>
              <a:rPr lang="zh-CN" altLang="en-US" sz="1200" kern="1200" dirty="0">
                <a:solidFill>
                  <a:schemeClr val="tx1"/>
                </a:solidFill>
                <a:effectLst/>
                <a:latin typeface="+mn-lt"/>
                <a:ea typeface="+mn-ea"/>
                <a:cs typeface="+mn-cs"/>
              </a:rPr>
              <a:t>的系统内存</a:t>
            </a:r>
            <a:r>
              <a:rPr lang="en-US" altLang="zh-CN" sz="1200" kern="1200" dirty="0">
                <a:solidFill>
                  <a:schemeClr val="tx1"/>
                </a:solidFill>
                <a:effectLst/>
                <a:latin typeface="+mn-lt"/>
                <a:ea typeface="+mn-ea"/>
                <a:cs typeface="+mn-cs"/>
              </a:rPr>
              <a:t>.</a:t>
            </a:r>
            <a:r>
              <a:rPr lang="zh-CN" altLang="en-US" dirty="0"/>
              <a:t>现在对</a:t>
            </a:r>
            <a:r>
              <a:rPr lang="en-US" altLang="zh-CN" dirty="0"/>
              <a:t>polymer</a:t>
            </a:r>
            <a:r>
              <a:rPr lang="zh-CN" altLang="en-US" dirty="0"/>
              <a:t>系统和其他三种不同的最新的图论分析系统进行评估，分别是</a:t>
            </a:r>
            <a:r>
              <a:rPr lang="en-US" altLang="zh-CN" dirty="0" err="1"/>
              <a:t>Ligra</a:t>
            </a:r>
            <a:r>
              <a:rPr lang="zh-CN" altLang="en-US" dirty="0"/>
              <a:t>，</a:t>
            </a:r>
            <a:r>
              <a:rPr lang="en-US" altLang="zh-CN" dirty="0"/>
              <a:t>X-stream v0.9</a:t>
            </a:r>
            <a:r>
              <a:rPr lang="zh-CN" altLang="en-US" dirty="0"/>
              <a:t>，和</a:t>
            </a:r>
            <a:r>
              <a:rPr lang="en-US" altLang="zh-CN" dirty="0"/>
              <a:t>Galois v2.2</a:t>
            </a:r>
          </a:p>
          <a:p>
            <a:r>
              <a:rPr lang="zh-CN" altLang="en-US" dirty="0"/>
              <a:t>另一部分实验在</a:t>
            </a:r>
            <a:r>
              <a:rPr lang="en-US" altLang="zh-CN" dirty="0"/>
              <a:t>8</a:t>
            </a:r>
            <a:r>
              <a:rPr lang="zh-CN" altLang="en-US" dirty="0"/>
              <a:t>个</a:t>
            </a:r>
            <a:r>
              <a:rPr lang="en-US" altLang="zh-CN" dirty="0"/>
              <a:t>socket</a:t>
            </a:r>
            <a:r>
              <a:rPr lang="zh-CN" altLang="en-US" dirty="0"/>
              <a:t>的</a:t>
            </a:r>
            <a:r>
              <a:rPr lang="en-US" altLang="zh-CN" dirty="0"/>
              <a:t>64</a:t>
            </a:r>
            <a:r>
              <a:rPr lang="zh-CN" altLang="en-US" dirty="0"/>
              <a:t>核</a:t>
            </a:r>
            <a:r>
              <a:rPr lang="en-US" altLang="zh-CN" dirty="0"/>
              <a:t>AMD</a:t>
            </a:r>
            <a:r>
              <a:rPr lang="zh-CN" altLang="en-US" dirty="0"/>
              <a:t>机器上进行。</a:t>
            </a:r>
            <a:endParaRPr lang="en-US" altLang="zh-CN" dirty="0"/>
          </a:p>
          <a:p>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27</a:t>
            </a:fld>
            <a:endParaRPr lang="zh-CN" altLang="en-US"/>
          </a:p>
        </p:txBody>
      </p:sp>
    </p:spTree>
    <p:extLst>
      <p:ext uri="{BB962C8B-B14F-4D97-AF65-F5344CB8AC3E}">
        <p14:creationId xmlns:p14="http://schemas.microsoft.com/office/powerpoint/2010/main" val="794912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实验中的输入图如左边的表格所示</a:t>
            </a:r>
            <a:endParaRPr lang="en-US" altLang="zh-CN" dirty="0"/>
          </a:p>
          <a:p>
            <a:r>
              <a:rPr lang="en-US" altLang="zh-CN" dirty="0"/>
              <a:t>Twitter</a:t>
            </a:r>
            <a:r>
              <a:rPr lang="zh-CN" altLang="en-US" dirty="0"/>
              <a:t>是一个真实社交跟随图</a:t>
            </a:r>
            <a:endParaRPr lang="en-US" altLang="zh-CN" dirty="0"/>
          </a:p>
          <a:p>
            <a:r>
              <a:rPr lang="en-US" altLang="zh-CN" dirty="0"/>
              <a:t>rMat24</a:t>
            </a:r>
            <a:r>
              <a:rPr lang="zh-CN" altLang="en-US" dirty="0"/>
              <a:t>、</a:t>
            </a:r>
            <a:r>
              <a:rPr lang="en-US" altLang="zh-CN" dirty="0"/>
              <a:t>rMat27</a:t>
            </a:r>
            <a:r>
              <a:rPr lang="zh-CN" altLang="en-US" dirty="0"/>
              <a:t>是合成无标度图</a:t>
            </a:r>
            <a:endParaRPr lang="en-US" altLang="zh-CN" dirty="0"/>
          </a:p>
          <a:p>
            <a:r>
              <a:rPr lang="en-US" altLang="zh-CN" sz="1200" b="0" i="0" kern="1200" dirty="0" err="1">
                <a:solidFill>
                  <a:schemeClr val="tx1"/>
                </a:solidFill>
                <a:effectLst/>
                <a:latin typeface="+mn-lt"/>
                <a:ea typeface="+mn-ea"/>
                <a:cs typeface="+mn-cs"/>
              </a:rPr>
              <a:t>Powerlaw</a:t>
            </a:r>
            <a:r>
              <a:rPr lang="zh-CN" altLang="en-US" sz="1200" b="0" i="0" kern="1200" dirty="0">
                <a:solidFill>
                  <a:schemeClr val="tx1"/>
                </a:solidFill>
                <a:effectLst/>
                <a:latin typeface="+mn-lt"/>
                <a:ea typeface="+mn-ea"/>
                <a:cs typeface="+mn-cs"/>
              </a:rPr>
              <a:t>是具有固定幂定律常数</a:t>
            </a:r>
            <a:r>
              <a:rPr lang="en-US" altLang="zh-CN" sz="1200" b="0" i="0" kern="1200" dirty="0">
                <a:solidFill>
                  <a:schemeClr val="tx1"/>
                </a:solidFill>
                <a:effectLst/>
                <a:latin typeface="+mn-lt"/>
                <a:ea typeface="+mn-ea"/>
                <a:cs typeface="+mn-cs"/>
              </a:rPr>
              <a:t>2.0</a:t>
            </a:r>
            <a:r>
              <a:rPr lang="zh-CN" altLang="en-US" sz="1200" b="0" i="0" kern="1200" dirty="0">
                <a:solidFill>
                  <a:schemeClr val="tx1"/>
                </a:solidFill>
                <a:effectLst/>
                <a:latin typeface="+mn-lt"/>
                <a:ea typeface="+mn-ea"/>
                <a:cs typeface="+mn-cs"/>
              </a:rPr>
              <a:t>的合成幂律图</a:t>
            </a:r>
            <a:endParaRPr lang="en-US" altLang="zh-CN" sz="1200" b="0" i="0" kern="1200" dirty="0">
              <a:solidFill>
                <a:schemeClr val="tx1"/>
              </a:solidFill>
              <a:effectLst/>
              <a:latin typeface="+mn-lt"/>
              <a:ea typeface="+mn-ea"/>
              <a:cs typeface="+mn-cs"/>
            </a:endParaRPr>
          </a:p>
          <a:p>
            <a:r>
              <a:rPr lang="en-US" altLang="zh-CN" dirty="0" err="1"/>
              <a:t>roadUS</a:t>
            </a:r>
            <a:r>
              <a:rPr lang="zh-CN" altLang="en-US" dirty="0"/>
              <a:t>是美国道路网络</a:t>
            </a:r>
            <a:endParaRPr lang="en-US" altLang="zh-CN" dirty="0"/>
          </a:p>
          <a:p>
            <a:r>
              <a:rPr lang="zh-CN" altLang="en-US" dirty="0"/>
              <a:t>除了</a:t>
            </a:r>
            <a:r>
              <a:rPr lang="en-US" altLang="zh-CN" dirty="0" err="1"/>
              <a:t>roadUS</a:t>
            </a:r>
            <a:r>
              <a:rPr lang="zh-CN" altLang="en-US" dirty="0"/>
              <a:t>，其余均未加权。为了为</a:t>
            </a:r>
            <a:r>
              <a:rPr lang="en-US" altLang="zh-CN" dirty="0"/>
              <a:t>SPMV</a:t>
            </a:r>
            <a:r>
              <a:rPr lang="zh-CN" altLang="en-US" dirty="0"/>
              <a:t>和</a:t>
            </a:r>
            <a:r>
              <a:rPr lang="en-US" altLang="zh-CN" dirty="0"/>
              <a:t>SSSP</a:t>
            </a:r>
            <a:r>
              <a:rPr lang="zh-CN" altLang="en-US" dirty="0"/>
              <a:t>算法提供加权输入，我们在每个边缘的范围（</a:t>
            </a:r>
            <a:r>
              <a:rPr lang="en-US" altLang="zh-CN" dirty="0"/>
              <a:t>0</a:t>
            </a:r>
            <a:r>
              <a:rPr lang="zh-CN" altLang="en-US" dirty="0"/>
              <a:t>，</a:t>
            </a:r>
            <a:r>
              <a:rPr lang="en-US" altLang="zh-CN" dirty="0"/>
              <a:t>100]</a:t>
            </a:r>
            <a:r>
              <a:rPr lang="en-US" altLang="zh-CN" baseline="0" dirty="0"/>
              <a:t> </a:t>
            </a:r>
            <a:r>
              <a:rPr lang="zh-CN" altLang="en-US" dirty="0"/>
              <a:t>中添加随机边缘权重。对于其他应用，忽略</a:t>
            </a:r>
            <a:r>
              <a:rPr lang="en-US" altLang="zh-CN" dirty="0" err="1"/>
              <a:t>roadUS</a:t>
            </a:r>
            <a:r>
              <a:rPr lang="zh-CN" altLang="en-US" dirty="0"/>
              <a:t>的权重。</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u="none" strike="noStrike" kern="1200" baseline="0" dirty="0">
                <a:solidFill>
                  <a:schemeClr val="tx1"/>
                </a:solidFill>
                <a:latin typeface="+mn-lt"/>
                <a:ea typeface="+mn-ea"/>
                <a:cs typeface="+mn-cs"/>
              </a:rPr>
              <a:t>我们使用右图所示六种常用图算法来评估</a:t>
            </a:r>
            <a:r>
              <a:rPr lang="en-US" altLang="zh-CN" sz="1200" b="0" i="0" u="none" strike="noStrike" kern="1200" baseline="0" dirty="0">
                <a:solidFill>
                  <a:schemeClr val="tx1"/>
                </a:solidFill>
                <a:latin typeface="+mn-lt"/>
                <a:ea typeface="+mn-ea"/>
                <a:cs typeface="+mn-cs"/>
              </a:rPr>
              <a:t>polymer</a:t>
            </a:r>
            <a:r>
              <a:rPr lang="zh-CN" altLang="en-US" sz="1200" b="0" i="0" u="none" strike="noStrike" kern="1200" baseline="0" dirty="0">
                <a:solidFill>
                  <a:schemeClr val="tx1"/>
                </a:solidFill>
                <a:latin typeface="+mn-lt"/>
                <a:ea typeface="+mn-ea"/>
                <a:cs typeface="+mn-cs"/>
              </a:rPr>
              <a:t>系统 </a:t>
            </a:r>
            <a:r>
              <a:rPr lang="en-US" altLang="zh-CN" sz="1200" kern="1200" dirty="0">
                <a:solidFill>
                  <a:schemeClr val="tx1"/>
                </a:solidFill>
                <a:effectLst/>
                <a:latin typeface="+mn-lt"/>
                <a:ea typeface="+mn-ea"/>
                <a:cs typeface="+mn-cs"/>
              </a:rPr>
              <a:t>PageRank</a:t>
            </a:r>
            <a:r>
              <a:rPr lang="zh-CN" altLang="en-US" sz="1200" kern="1200" dirty="0">
                <a:solidFill>
                  <a:schemeClr val="tx1"/>
                </a:solidFill>
                <a:effectLst/>
                <a:latin typeface="+mn-lt"/>
                <a:ea typeface="+mn-ea"/>
                <a:cs typeface="+mn-cs"/>
              </a:rPr>
              <a:t>算法 </a:t>
            </a:r>
            <a:r>
              <a:rPr lang="en-US" altLang="zh-CN" dirty="0" err="1"/>
              <a:t>SpMV</a:t>
            </a:r>
            <a:r>
              <a:rPr lang="zh-CN" altLang="en-US" dirty="0"/>
              <a:t>和</a:t>
            </a:r>
            <a:r>
              <a:rPr lang="en-US" altLang="zh-CN" dirty="0"/>
              <a:t>BP</a:t>
            </a:r>
            <a:r>
              <a:rPr lang="zh-CN" altLang="en-US" dirty="0"/>
              <a:t> </a:t>
            </a:r>
            <a:r>
              <a:rPr lang="en-US" altLang="zh-CN" sz="1200" b="0" i="0" u="none" strike="noStrike" kern="1200" baseline="0" dirty="0">
                <a:solidFill>
                  <a:schemeClr val="tx1"/>
                </a:solidFill>
                <a:latin typeface="+mn-lt"/>
                <a:ea typeface="+mn-ea"/>
                <a:cs typeface="+mn-cs"/>
              </a:rPr>
              <a:t>BFS, CC</a:t>
            </a:r>
            <a:r>
              <a:rPr lang="zh-CN" altLang="en-US" sz="1200" b="0" i="0" u="none" strike="noStrike" kern="1200" baseline="0" dirty="0">
                <a:solidFill>
                  <a:schemeClr val="tx1"/>
                </a:solidFill>
                <a:latin typeface="+mn-lt"/>
                <a:ea typeface="+mn-ea"/>
                <a:cs typeface="+mn-cs"/>
              </a:rPr>
              <a:t>和</a:t>
            </a:r>
            <a:r>
              <a:rPr lang="en-US" altLang="zh-CN" sz="1200" b="0" i="0" u="none" strike="noStrike" kern="1200" baseline="0" dirty="0">
                <a:solidFill>
                  <a:schemeClr val="tx1"/>
                </a:solidFill>
                <a:latin typeface="+mn-lt"/>
                <a:ea typeface="+mn-ea"/>
                <a:cs typeface="+mn-cs"/>
              </a:rPr>
              <a:t>SSSP</a:t>
            </a:r>
            <a:endParaRPr lang="en-US" altLang="zh-CN" dirty="0"/>
          </a:p>
          <a:p>
            <a:endParaRPr lang="en-US" altLang="zh-CN" sz="1200" b="0" i="0" u="none" strike="noStrike" kern="1200" baseline="0" dirty="0">
              <a:solidFill>
                <a:schemeClr val="tx1"/>
              </a:solidFill>
              <a:latin typeface="+mn-lt"/>
              <a:ea typeface="+mn-ea"/>
              <a:cs typeface="+mn-cs"/>
            </a:endParaRPr>
          </a:p>
          <a:p>
            <a:r>
              <a:rPr lang="zh-CN" altLang="en-US" sz="1200" b="0" i="0" u="none" strike="noStrike" kern="1200" baseline="0" dirty="0">
                <a:solidFill>
                  <a:schemeClr val="tx1"/>
                </a:solidFill>
                <a:latin typeface="+mn-lt"/>
                <a:ea typeface="+mn-ea"/>
                <a:cs typeface="+mn-cs"/>
              </a:rPr>
              <a:t>右边的图给出了完整的运行时间比较：展示的是</a:t>
            </a:r>
            <a:r>
              <a:rPr lang="zh-CN" altLang="en-US" sz="1200" b="0" i="0" kern="1200" dirty="0">
                <a:solidFill>
                  <a:schemeClr val="tx1"/>
                </a:solidFill>
                <a:effectLst/>
                <a:latin typeface="+mn-lt"/>
                <a:ea typeface="+mn-ea"/>
                <a:cs typeface="+mn-cs"/>
              </a:rPr>
              <a:t>前五次迭代的执行时间</a:t>
            </a:r>
            <a:endParaRPr lang="en-US" altLang="zh-CN" sz="1200" b="0" i="0" u="none" strike="noStrike" kern="1200" baseline="0" dirty="0">
              <a:solidFill>
                <a:schemeClr val="tx1"/>
              </a:solidFill>
              <a:latin typeface="+mn-lt"/>
              <a:ea typeface="+mn-ea"/>
              <a:cs typeface="+mn-cs"/>
            </a:endParaRPr>
          </a:p>
          <a:p>
            <a:r>
              <a:rPr lang="zh-CN" altLang="en-US" dirty="0"/>
              <a:t>可以看出，对于三个稀疏矩阵乘法算法（</a:t>
            </a:r>
            <a:r>
              <a:rPr lang="en-US" altLang="zh-CN" dirty="0"/>
              <a:t>PR</a:t>
            </a:r>
            <a:r>
              <a:rPr lang="zh-CN" altLang="en-US" dirty="0"/>
              <a:t>，</a:t>
            </a:r>
            <a:r>
              <a:rPr lang="en-US" altLang="zh-CN" dirty="0" err="1"/>
              <a:t>SpMV</a:t>
            </a:r>
            <a:r>
              <a:rPr lang="zh-CN" altLang="en-US" dirty="0"/>
              <a:t>和</a:t>
            </a:r>
            <a:r>
              <a:rPr lang="en-US" altLang="zh-CN" dirty="0"/>
              <a:t>BP</a:t>
            </a:r>
            <a:r>
              <a:rPr lang="zh-CN" altLang="en-US" dirty="0"/>
              <a:t>），除了</a:t>
            </a:r>
            <a:r>
              <a:rPr lang="en-US" altLang="zh-CN" dirty="0" err="1"/>
              <a:t>roadUS</a:t>
            </a:r>
            <a:r>
              <a:rPr lang="zh-CN" altLang="en-US" dirty="0"/>
              <a:t>图上的</a:t>
            </a:r>
            <a:r>
              <a:rPr lang="en-US" altLang="zh-CN" dirty="0"/>
              <a:t>BP</a:t>
            </a:r>
            <a:r>
              <a:rPr lang="zh-CN" altLang="en-US" dirty="0"/>
              <a:t>之外，</a:t>
            </a:r>
            <a:r>
              <a:rPr lang="en-US" altLang="zh-CN" dirty="0"/>
              <a:t>polymer</a:t>
            </a:r>
            <a:r>
              <a:rPr lang="zh-CN" altLang="en-US" dirty="0"/>
              <a:t>实现了相对于其他系统的最优性能</a:t>
            </a:r>
            <a:endParaRPr lang="en-US" altLang="zh-CN" dirty="0"/>
          </a:p>
          <a:p>
            <a:r>
              <a:rPr lang="zh-CN" altLang="en-US" sz="1200" b="0" i="0" kern="1200" dirty="0">
                <a:solidFill>
                  <a:schemeClr val="tx1"/>
                </a:solidFill>
                <a:effectLst/>
                <a:latin typeface="+mn-lt"/>
                <a:ea typeface="+mn-ea"/>
                <a:cs typeface="+mn-cs"/>
              </a:rPr>
              <a:t>图的遍历算法（</a:t>
            </a:r>
            <a:r>
              <a:rPr lang="en-US" altLang="zh-CN" sz="1200" b="0" i="0" u="none" strike="noStrike" kern="1200" baseline="0" dirty="0">
                <a:solidFill>
                  <a:schemeClr val="tx1"/>
                </a:solidFill>
                <a:latin typeface="+mn-lt"/>
                <a:ea typeface="+mn-ea"/>
                <a:cs typeface="+mn-cs"/>
              </a:rPr>
              <a:t>BFS, CC</a:t>
            </a:r>
            <a:r>
              <a:rPr lang="zh-CN" altLang="en-US" sz="1200" b="0" i="0" u="none" strike="noStrike" kern="1200" baseline="0" dirty="0">
                <a:solidFill>
                  <a:schemeClr val="tx1"/>
                </a:solidFill>
                <a:latin typeface="+mn-lt"/>
                <a:ea typeface="+mn-ea"/>
                <a:cs typeface="+mn-cs"/>
              </a:rPr>
              <a:t>和</a:t>
            </a:r>
            <a:r>
              <a:rPr lang="en-US" altLang="zh-CN" sz="1200" b="0" i="0" u="none" strike="noStrike" kern="1200" baseline="0" dirty="0">
                <a:solidFill>
                  <a:schemeClr val="tx1"/>
                </a:solidFill>
                <a:latin typeface="+mn-lt"/>
                <a:ea typeface="+mn-ea"/>
                <a:cs typeface="+mn-cs"/>
              </a:rPr>
              <a:t>SSSP</a:t>
            </a:r>
            <a:r>
              <a:rPr lang="zh-CN" altLang="en-US" sz="1200" b="0" i="0" kern="1200" dirty="0">
                <a:solidFill>
                  <a:schemeClr val="tx1"/>
                </a:solidFill>
                <a:effectLst/>
                <a:latin typeface="+mn-lt"/>
                <a:ea typeface="+mn-ea"/>
                <a:cs typeface="+mn-cs"/>
              </a:rPr>
              <a:t>）对</a:t>
            </a:r>
            <a:r>
              <a:rPr lang="en-US" altLang="zh-CN" sz="1200" b="0" i="0" kern="1200" dirty="0">
                <a:solidFill>
                  <a:schemeClr val="tx1"/>
                </a:solidFill>
                <a:effectLst/>
                <a:latin typeface="+mn-lt"/>
                <a:ea typeface="+mn-ea"/>
                <a:cs typeface="+mn-cs"/>
              </a:rPr>
              <a:t>NUMA</a:t>
            </a:r>
            <a:r>
              <a:rPr lang="zh-CN" altLang="en-US" sz="1200" b="0" i="0" kern="1200" dirty="0">
                <a:solidFill>
                  <a:schemeClr val="tx1"/>
                </a:solidFill>
                <a:effectLst/>
                <a:latin typeface="+mn-lt"/>
                <a:ea typeface="+mn-ea"/>
                <a:cs typeface="+mn-cs"/>
              </a:rPr>
              <a:t>系统的内存访问不敏感，因为它们在每个迭代中具有更少的活动顶点，然后导致更少的内存访问，</a:t>
            </a:r>
            <a:r>
              <a:rPr lang="en-US" altLang="zh-CN" sz="1200" b="0" i="0" kern="1200" dirty="0">
                <a:solidFill>
                  <a:schemeClr val="tx1"/>
                </a:solidFill>
                <a:effectLst/>
                <a:latin typeface="+mn-lt"/>
                <a:ea typeface="+mn-ea"/>
                <a:cs typeface="+mn-cs"/>
              </a:rPr>
              <a:t>Polymer</a:t>
            </a:r>
            <a:r>
              <a:rPr lang="zh-CN" altLang="en-US" sz="1200" b="0" i="0" kern="1200" dirty="0">
                <a:solidFill>
                  <a:schemeClr val="tx1"/>
                </a:solidFill>
                <a:effectLst/>
                <a:latin typeface="+mn-lt"/>
                <a:ea typeface="+mn-ea"/>
                <a:cs typeface="+mn-cs"/>
              </a:rPr>
              <a:t>仍然在性能上有优化，如幂律图的平衡划分。</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polymer</a:t>
            </a:r>
            <a:r>
              <a:rPr lang="zh-CN" altLang="en-US" sz="1200" b="0" i="0" kern="1200" dirty="0">
                <a:solidFill>
                  <a:schemeClr val="tx1"/>
                </a:solidFill>
                <a:effectLst/>
                <a:latin typeface="+mn-lt"/>
                <a:ea typeface="+mn-ea"/>
                <a:cs typeface="+mn-cs"/>
              </a:rPr>
              <a:t>在大多数情况下优于</a:t>
            </a:r>
            <a:r>
              <a:rPr lang="en-US" altLang="zh-CN" sz="1200" b="0" i="0" u="none" strike="noStrike" kern="1200" baseline="0" dirty="0" err="1">
                <a:solidFill>
                  <a:schemeClr val="tx1"/>
                </a:solidFill>
                <a:latin typeface="+mn-lt"/>
                <a:ea typeface="+mn-ea"/>
                <a:cs typeface="+mn-cs"/>
              </a:rPr>
              <a:t>Ligra</a:t>
            </a:r>
            <a:r>
              <a:rPr lang="zh-CN" altLang="en-US" sz="1200" b="0" i="0" kern="1200" dirty="0">
                <a:solidFill>
                  <a:schemeClr val="tx1"/>
                </a:solidFill>
                <a:effectLst/>
                <a:latin typeface="+mn-lt"/>
                <a:ea typeface="+mn-ea"/>
                <a:cs typeface="+mn-cs"/>
              </a:rPr>
              <a:t>。</a:t>
            </a:r>
            <a:r>
              <a:rPr lang="en-US" altLang="zh-CN" sz="1200" b="0" i="0" u="none" strike="noStrike" kern="1200" baseline="0" dirty="0">
                <a:solidFill>
                  <a:schemeClr val="tx1"/>
                </a:solidFill>
                <a:latin typeface="+mn-lt"/>
                <a:ea typeface="+mn-ea"/>
                <a:cs typeface="+mn-cs"/>
              </a:rPr>
              <a:t>X-stream</a:t>
            </a:r>
            <a:r>
              <a:rPr lang="zh-CN" altLang="en-US" sz="1200" b="0" i="0" u="none" strike="noStrike" kern="1200" baseline="0" dirty="0">
                <a:solidFill>
                  <a:schemeClr val="tx1"/>
                </a:solidFill>
                <a:latin typeface="+mn-lt"/>
                <a:ea typeface="+mn-ea"/>
                <a:cs typeface="+mn-cs"/>
              </a:rPr>
              <a:t>则对于遍历算法具有非常差的性能。</a:t>
            </a:r>
            <a:endParaRPr lang="en-US" altLang="zh-CN" sz="1200" b="0" i="0" u="none" strike="noStrike" kern="1200" baseline="0" dirty="0">
              <a:solidFill>
                <a:schemeClr val="tx1"/>
              </a:solidFill>
              <a:latin typeface="+mn-lt"/>
              <a:ea typeface="+mn-ea"/>
              <a:cs typeface="+mn-cs"/>
            </a:endParaRPr>
          </a:p>
          <a:p>
            <a:endParaRPr lang="en-US" altLang="zh-CN" sz="1200" b="0" i="0" u="none" strike="noStrike" kern="1200" baseline="0" dirty="0">
              <a:solidFill>
                <a:schemeClr val="tx1"/>
              </a:solidFill>
              <a:latin typeface="+mn-lt"/>
              <a:ea typeface="+mn-ea"/>
              <a:cs typeface="+mn-cs"/>
            </a:endParaRPr>
          </a:p>
          <a:p>
            <a:r>
              <a:rPr lang="en-US" altLang="zh-CN" sz="1200" kern="1200" dirty="0">
                <a:solidFill>
                  <a:schemeClr val="tx1"/>
                </a:solidFill>
                <a:effectLst/>
                <a:latin typeface="+mn-lt"/>
                <a:ea typeface="+mn-ea"/>
                <a:cs typeface="+mn-cs"/>
              </a:rPr>
              <a:t>PageRank</a:t>
            </a:r>
            <a:r>
              <a:rPr lang="zh-CN" altLang="en-US" sz="1200" kern="1200" dirty="0">
                <a:solidFill>
                  <a:schemeClr val="tx1"/>
                </a:solidFill>
                <a:effectLst/>
                <a:latin typeface="+mn-lt"/>
                <a:ea typeface="+mn-ea"/>
                <a:cs typeface="+mn-cs"/>
              </a:rPr>
              <a:t>算法：</a:t>
            </a:r>
            <a:r>
              <a:rPr lang="zh-CN" altLang="zh-CN" sz="1200" kern="1200" dirty="0">
                <a:solidFill>
                  <a:schemeClr val="tx1"/>
                </a:solidFill>
                <a:effectLst/>
                <a:latin typeface="+mn-lt"/>
                <a:ea typeface="+mn-ea"/>
                <a:cs typeface="+mn-cs"/>
              </a:rPr>
              <a:t>根据其</a:t>
            </a:r>
            <a:r>
              <a:rPr lang="zh-CN" altLang="en-US" sz="1200" kern="1200" dirty="0">
                <a:solidFill>
                  <a:schemeClr val="tx1"/>
                </a:solidFill>
                <a:effectLst/>
                <a:latin typeface="+mn-lt"/>
                <a:ea typeface="+mn-ea"/>
                <a:cs typeface="+mn-cs"/>
              </a:rPr>
              <a:t>相邻顶点</a:t>
            </a:r>
            <a:r>
              <a:rPr lang="zh-CN" altLang="zh-CN" sz="1200" kern="1200" dirty="0">
                <a:solidFill>
                  <a:schemeClr val="tx1"/>
                </a:solidFill>
                <a:effectLst/>
                <a:latin typeface="+mn-lt"/>
                <a:ea typeface="+mn-ea"/>
                <a:cs typeface="+mn-cs"/>
              </a:rPr>
              <a:t>的秩计算每个顶点的秩</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r>
              <a:rPr lang="en-US" altLang="zh-CN" sz="1200" b="0" i="0" u="none" strike="noStrike" kern="1200" baseline="0" dirty="0">
                <a:solidFill>
                  <a:schemeClr val="tx1"/>
                </a:solidFill>
                <a:latin typeface="+mn-lt"/>
                <a:ea typeface="+mn-ea"/>
                <a:cs typeface="+mn-cs"/>
              </a:rPr>
              <a:t>Sparse matrix-vector multiplication</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err="1">
                <a:solidFill>
                  <a:schemeClr val="tx1"/>
                </a:solidFill>
                <a:latin typeface="+mn-lt"/>
                <a:ea typeface="+mn-ea"/>
                <a:cs typeface="+mn-cs"/>
              </a:rPr>
              <a:t>SpMV</a:t>
            </a:r>
            <a:r>
              <a:rPr lang="zh-CN" altLang="en-US" sz="1200" b="0" i="0" u="none" strike="noStrike" kern="1200" baseline="0" dirty="0">
                <a:solidFill>
                  <a:schemeClr val="tx1"/>
                </a:solidFill>
                <a:latin typeface="+mn-lt"/>
                <a:ea typeface="+mn-ea"/>
                <a:cs typeface="+mn-cs"/>
              </a:rPr>
              <a:t>）算法：将有向图的稀疏邻接矩阵与一个值的密集向量相乘，每个顶点都如此。</a:t>
            </a:r>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Bayesian belief propagation</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a:solidFill>
                  <a:schemeClr val="tx1"/>
                </a:solidFill>
                <a:latin typeface="+mn-lt"/>
                <a:ea typeface="+mn-ea"/>
                <a:cs typeface="+mn-cs"/>
              </a:rPr>
              <a:t>BP</a:t>
            </a:r>
            <a:r>
              <a:rPr lang="zh-CN" altLang="en-US" sz="1200" b="0" i="0" u="none" strike="noStrike" kern="1200" baseline="0" dirty="0">
                <a:solidFill>
                  <a:schemeClr val="tx1"/>
                </a:solidFill>
                <a:latin typeface="+mn-lt"/>
                <a:ea typeface="+mn-ea"/>
                <a:cs typeface="+mn-cs"/>
              </a:rPr>
              <a:t>）算法：通过沿加权边的顶点之间的迭代消息传递来估计顶点的概率。</a:t>
            </a:r>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Breadth-first search</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a:solidFill>
                  <a:schemeClr val="tx1"/>
                </a:solidFill>
                <a:latin typeface="+mn-lt"/>
                <a:ea typeface="+mn-ea"/>
                <a:cs typeface="+mn-cs"/>
              </a:rPr>
              <a:t>BFS</a:t>
            </a:r>
            <a:r>
              <a:rPr lang="zh-CN" altLang="en-US" sz="1200" b="0" i="0" u="none" strike="noStrike" kern="1200" baseline="0" dirty="0">
                <a:solidFill>
                  <a:schemeClr val="tx1"/>
                </a:solidFill>
                <a:latin typeface="+mn-lt"/>
                <a:ea typeface="+mn-ea"/>
                <a:cs typeface="+mn-cs"/>
              </a:rPr>
              <a:t>）算法：在访问子顶点之前，通过访问同级顶点来遍历未加权图。</a:t>
            </a:r>
            <a:r>
              <a:rPr lang="en-US" altLang="zh-CN" sz="1200" b="0" i="0" u="none" strike="noStrike" kern="1200" baseline="0" dirty="0">
                <a:solidFill>
                  <a:schemeClr val="tx1"/>
                </a:solidFill>
                <a:latin typeface="+mn-lt"/>
                <a:ea typeface="+mn-ea"/>
                <a:cs typeface="+mn-cs"/>
              </a:rPr>
              <a:t>Connected components</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a:solidFill>
                  <a:schemeClr val="tx1"/>
                </a:solidFill>
                <a:latin typeface="+mn-lt"/>
                <a:ea typeface="+mn-ea"/>
                <a:cs typeface="+mn-cs"/>
              </a:rPr>
              <a:t>CC</a:t>
            </a:r>
            <a:r>
              <a:rPr lang="zh-CN" altLang="en-US" sz="1200" b="0" i="0" u="none" strike="noStrike" kern="1200" baseline="0" dirty="0">
                <a:solidFill>
                  <a:schemeClr val="tx1"/>
                </a:solidFill>
                <a:latin typeface="+mn-lt"/>
                <a:ea typeface="+mn-ea"/>
                <a:cs typeface="+mn-cs"/>
              </a:rPr>
              <a:t>）算法：计算一个有向图可到达的顶点的最大集合。</a:t>
            </a:r>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Single-source shortest-paths</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err="1">
                <a:solidFill>
                  <a:schemeClr val="tx1"/>
                </a:solidFill>
                <a:latin typeface="+mn-lt"/>
                <a:ea typeface="+mn-ea"/>
                <a:cs typeface="+mn-cs"/>
              </a:rPr>
              <a:t>sssp</a:t>
            </a:r>
            <a:r>
              <a:rPr lang="zh-CN" altLang="en-US" sz="1200" b="0" i="0" u="none" strike="noStrike" kern="1200" baseline="0" dirty="0">
                <a:solidFill>
                  <a:schemeClr val="tx1"/>
                </a:solidFill>
                <a:latin typeface="+mn-lt"/>
                <a:ea typeface="+mn-ea"/>
                <a:cs typeface="+mn-cs"/>
              </a:rPr>
              <a:t>）算法：计算从给定源顶点到每个顶点的最短路径的距离。</a:t>
            </a:r>
            <a:endParaRPr lang="zh-CN" altLang="en-US"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28</a:t>
            </a:fld>
            <a:endParaRPr lang="zh-CN" altLang="en-US"/>
          </a:p>
        </p:txBody>
      </p:sp>
    </p:spTree>
    <p:extLst>
      <p:ext uri="{BB962C8B-B14F-4D97-AF65-F5344CB8AC3E}">
        <p14:creationId xmlns:p14="http://schemas.microsoft.com/office/powerpoint/2010/main" val="649936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其次是可扩展性的实验。由于</a:t>
            </a:r>
            <a:r>
              <a:rPr lang="en-US" altLang="zh-CN" dirty="0"/>
              <a:t>polymer</a:t>
            </a:r>
            <a:r>
              <a:rPr lang="zh-CN" altLang="en-US" dirty="0"/>
              <a:t>主要提高了</a:t>
            </a:r>
            <a:r>
              <a:rPr lang="en-US" altLang="zh-CN" dirty="0"/>
              <a:t>NUMA</a:t>
            </a:r>
            <a:r>
              <a:rPr lang="zh-CN" altLang="en-US" dirty="0"/>
              <a:t>机器的性能和可扩展性。因此本文专注于研究</a:t>
            </a:r>
            <a:r>
              <a:rPr lang="en-US" altLang="zh-CN" dirty="0"/>
              <a:t>PageRank</a:t>
            </a:r>
            <a:r>
              <a:rPr lang="zh-CN" altLang="en-US" dirty="0"/>
              <a:t>和</a:t>
            </a:r>
            <a:r>
              <a:rPr lang="en-US" altLang="zh-CN" dirty="0"/>
              <a:t>BFS</a:t>
            </a:r>
            <a:r>
              <a:rPr lang="zh-CN" altLang="en-US" dirty="0"/>
              <a:t>算法在两个</a:t>
            </a:r>
            <a:r>
              <a:rPr lang="en-US" altLang="zh-CN" dirty="0"/>
              <a:t>NUMA</a:t>
            </a:r>
            <a:r>
              <a:rPr lang="zh-CN" altLang="en-US" dirty="0"/>
              <a:t>机器上关于</a:t>
            </a:r>
            <a:r>
              <a:rPr lang="en-US" altLang="zh-CN" dirty="0"/>
              <a:t>socket</a:t>
            </a:r>
            <a:r>
              <a:rPr lang="zh-CN" altLang="en-US" dirty="0"/>
              <a:t>数量的可扩展性，实验使用的是</a:t>
            </a:r>
            <a:r>
              <a:rPr lang="en-US" altLang="zh-CN" dirty="0"/>
              <a:t>Twitter</a:t>
            </a:r>
            <a:r>
              <a:rPr lang="zh-CN" altLang="en-US" dirty="0"/>
              <a:t>图。</a:t>
            </a:r>
            <a:endParaRPr lang="en-US" altLang="zh-CN" dirty="0"/>
          </a:p>
          <a:p>
            <a:r>
              <a:rPr lang="zh-CN" altLang="en-US" dirty="0"/>
              <a:t>如上图，展示了</a:t>
            </a:r>
            <a:r>
              <a:rPr lang="en-US" altLang="zh-CN" dirty="0"/>
              <a:t>PageRank</a:t>
            </a:r>
            <a:r>
              <a:rPr lang="zh-CN" altLang="en-US" dirty="0"/>
              <a:t>算法的执行时间和归一化加速率与</a:t>
            </a:r>
            <a:r>
              <a:rPr lang="en-US" altLang="zh-CN" dirty="0"/>
              <a:t>socket</a:t>
            </a:r>
            <a:r>
              <a:rPr lang="zh-CN" altLang="en-US" dirty="0"/>
              <a:t>数量关系的函数曲线。</a:t>
            </a:r>
            <a:endParaRPr lang="en-US" altLang="zh-CN" dirty="0"/>
          </a:p>
          <a:p>
            <a:r>
              <a:rPr lang="zh-CN" altLang="en-US" dirty="0"/>
              <a:t>可以看出，</a:t>
            </a:r>
            <a:r>
              <a:rPr lang="en-US" altLang="zh-CN" dirty="0"/>
              <a:t>PageRank</a:t>
            </a:r>
            <a:r>
              <a:rPr lang="zh-CN" altLang="en-US" dirty="0"/>
              <a:t>算法的</a:t>
            </a:r>
            <a:r>
              <a:rPr lang="en-US" altLang="zh-CN" dirty="0"/>
              <a:t>polymer</a:t>
            </a:r>
            <a:r>
              <a:rPr lang="zh-CN" altLang="en-US" dirty="0"/>
              <a:t>的可扩展性比所有现有系统要好得多。可扩展性加速倍率甚至超过</a:t>
            </a:r>
            <a:r>
              <a:rPr lang="en-US" altLang="zh-CN" dirty="0"/>
              <a:t>socket</a:t>
            </a:r>
            <a:r>
              <a:rPr lang="zh-CN" altLang="en-US" dirty="0"/>
              <a:t>的数量（</a:t>
            </a:r>
            <a:r>
              <a:rPr lang="en-US" altLang="zh-CN" dirty="0"/>
              <a:t>12.1</a:t>
            </a:r>
            <a:r>
              <a:rPr lang="zh-CN" altLang="en-US" dirty="0"/>
              <a:t>比</a:t>
            </a:r>
            <a:r>
              <a:rPr lang="en-US" altLang="zh-CN" dirty="0"/>
              <a:t>8</a:t>
            </a:r>
            <a:r>
              <a:rPr lang="zh-CN" altLang="en-US" dirty="0"/>
              <a:t>）</a:t>
            </a:r>
            <a:endParaRPr lang="en-US" altLang="zh-CN" dirty="0"/>
          </a:p>
          <a:p>
            <a:r>
              <a:rPr lang="zh-CN" altLang="en-US" dirty="0"/>
              <a:t>同时我们可以注意到，即使在单个</a:t>
            </a:r>
            <a:r>
              <a:rPr lang="en-US" altLang="zh-CN" dirty="0"/>
              <a:t>NUMA</a:t>
            </a:r>
            <a:r>
              <a:rPr lang="zh-CN" altLang="en-US" dirty="0"/>
              <a:t>节点上</a:t>
            </a:r>
            <a:r>
              <a:rPr lang="en-US" altLang="zh-CN" dirty="0"/>
              <a:t>polymer</a:t>
            </a:r>
            <a:r>
              <a:rPr lang="zh-CN" altLang="en-US" dirty="0"/>
              <a:t>的性能与其它系统相比接近或更差，随着套接字数量的增加，</a:t>
            </a:r>
            <a:r>
              <a:rPr lang="en-US" altLang="zh-CN" dirty="0"/>
              <a:t>polymer</a:t>
            </a:r>
            <a:r>
              <a:rPr lang="zh-CN" altLang="en-US" dirty="0"/>
              <a:t>获得更大的加速比。</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29</a:t>
            </a:fld>
            <a:endParaRPr lang="zh-CN" altLang="en-US"/>
          </a:p>
        </p:txBody>
      </p:sp>
    </p:spTree>
    <p:extLst>
      <p:ext uri="{BB962C8B-B14F-4D97-AF65-F5344CB8AC3E}">
        <p14:creationId xmlns:p14="http://schemas.microsoft.com/office/powerpoint/2010/main" val="1449395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上图是在</a:t>
            </a:r>
            <a:r>
              <a:rPr lang="en-US" altLang="zh-CN" dirty="0"/>
              <a:t>AMD</a:t>
            </a:r>
            <a:r>
              <a:rPr lang="zh-CN" altLang="en-US" dirty="0"/>
              <a:t>机器上的实验。同样展示了</a:t>
            </a:r>
            <a:r>
              <a:rPr lang="en-US" altLang="zh-CN" dirty="0"/>
              <a:t>PageRank</a:t>
            </a:r>
            <a:r>
              <a:rPr lang="zh-CN" altLang="en-US" dirty="0"/>
              <a:t>算法的执行时间和归一化加速比与</a:t>
            </a:r>
            <a:r>
              <a:rPr lang="en-US" altLang="zh-CN" dirty="0"/>
              <a:t>socket</a:t>
            </a:r>
            <a:r>
              <a:rPr lang="zh-CN" altLang="en-US" dirty="0"/>
              <a:t>数量的函数曲线。</a:t>
            </a:r>
            <a:endParaRPr lang="en-US" altLang="zh-CN" dirty="0"/>
          </a:p>
          <a:p>
            <a:endParaRPr lang="en-US" altLang="zh-CN" dirty="0"/>
          </a:p>
          <a:p>
            <a:r>
              <a:rPr lang="zh-CN" altLang="en-US" dirty="0"/>
              <a:t>随着</a:t>
            </a:r>
            <a:r>
              <a:rPr lang="en-US" altLang="zh-CN" dirty="0"/>
              <a:t>socket</a:t>
            </a:r>
            <a:r>
              <a:rPr lang="zh-CN" altLang="en-US" dirty="0"/>
              <a:t>数量的增加，</a:t>
            </a:r>
            <a:r>
              <a:rPr lang="en-US" altLang="zh-CN" dirty="0"/>
              <a:t>polymer</a:t>
            </a:r>
            <a:r>
              <a:rPr lang="zh-CN" altLang="en-US" dirty="0"/>
              <a:t>显示了与图</a:t>
            </a:r>
            <a:r>
              <a:rPr lang="en-US" altLang="zh-CN" dirty="0"/>
              <a:t>7</a:t>
            </a:r>
            <a:r>
              <a:rPr lang="zh-CN" altLang="en-US" dirty="0"/>
              <a:t>相似的趋势，然而，加速比最终比英特尔机器要低。</a:t>
            </a:r>
            <a:endParaRPr lang="en-US" altLang="zh-CN" dirty="0"/>
          </a:p>
          <a:p>
            <a:endParaRPr lang="en-US" altLang="zh-CN" dirty="0"/>
          </a:p>
          <a:p>
            <a:r>
              <a:rPr lang="zh-CN" altLang="en-US" dirty="0"/>
              <a:t>不讲：这可能是由于相对较小的末级高速缓存（即</a:t>
            </a:r>
            <a:r>
              <a:rPr lang="en-US" altLang="zh-CN" dirty="0"/>
              <a:t>16 MB vs 24 MB</a:t>
            </a:r>
            <a:r>
              <a:rPr lang="zh-CN" altLang="en-US" dirty="0"/>
              <a:t>）和不同的相互连接。</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30</a:t>
            </a:fld>
            <a:endParaRPr lang="zh-CN" altLang="en-US"/>
          </a:p>
        </p:txBody>
      </p:sp>
    </p:spTree>
    <p:extLst>
      <p:ext uri="{BB962C8B-B14F-4D97-AF65-F5344CB8AC3E}">
        <p14:creationId xmlns:p14="http://schemas.microsoft.com/office/powerpoint/2010/main" val="247634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如图</a:t>
            </a:r>
            <a:r>
              <a:rPr lang="en-US" altLang="zh-CN" dirty="0"/>
              <a:t>9</a:t>
            </a:r>
            <a:r>
              <a:rPr lang="zh-CN" altLang="en-US" dirty="0"/>
              <a:t>所示，</a:t>
            </a:r>
            <a:r>
              <a:rPr lang="en-US" altLang="zh-CN" dirty="0"/>
              <a:t>BFS</a:t>
            </a:r>
            <a:r>
              <a:rPr lang="zh-CN" altLang="en-US" dirty="0"/>
              <a:t>算法在所有系统中的可扩展性相对较差，这是因为每个迭代中的活动顶点较少。</a:t>
            </a:r>
            <a:endParaRPr lang="en-US" altLang="zh-CN" dirty="0"/>
          </a:p>
          <a:p>
            <a:r>
              <a:rPr lang="zh-CN" altLang="en-US" dirty="0"/>
              <a:t>然而，</a:t>
            </a:r>
            <a:r>
              <a:rPr lang="en-US" altLang="zh-CN" dirty="0"/>
              <a:t>polymer</a:t>
            </a:r>
            <a:r>
              <a:rPr lang="zh-CN" altLang="en-US" dirty="0"/>
              <a:t>仍然表现出更好的可扩展性，并优于使用</a:t>
            </a:r>
            <a:r>
              <a:rPr lang="en-US" altLang="zh-CN" dirty="0"/>
              <a:t>8</a:t>
            </a:r>
            <a:r>
              <a:rPr lang="zh-CN" altLang="en-US" dirty="0"/>
              <a:t>个</a:t>
            </a:r>
            <a:r>
              <a:rPr lang="en-US" altLang="zh-CN" dirty="0"/>
              <a:t>socket</a:t>
            </a:r>
            <a:r>
              <a:rPr lang="zh-CN" altLang="en-US" dirty="0"/>
              <a:t>的其他系统。</a:t>
            </a:r>
            <a:endParaRPr lang="en-US" altLang="zh-CN" dirty="0"/>
          </a:p>
          <a:p>
            <a:endParaRPr lang="en-US" altLang="zh-CN" dirty="0"/>
          </a:p>
          <a:p>
            <a:r>
              <a:rPr lang="zh-CN" altLang="en-US" dirty="0"/>
              <a:t>注：缺少</a:t>
            </a:r>
            <a:r>
              <a:rPr lang="en-US" altLang="zh-CN" dirty="0"/>
              <a:t>X-stream</a:t>
            </a:r>
            <a:r>
              <a:rPr lang="zh-CN" altLang="en-US" dirty="0"/>
              <a:t>的执行时间是由于超出范围。</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31</a:t>
            </a:fld>
            <a:endParaRPr lang="zh-CN" altLang="en-US"/>
          </a:p>
        </p:txBody>
      </p:sp>
    </p:spTree>
    <p:extLst>
      <p:ext uri="{BB962C8B-B14F-4D97-AF65-F5344CB8AC3E}">
        <p14:creationId xmlns:p14="http://schemas.microsoft.com/office/powerpoint/2010/main" val="2036523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为了理解</a:t>
            </a:r>
            <a:r>
              <a:rPr lang="en-US" altLang="zh-CN" dirty="0"/>
              <a:t>polymer</a:t>
            </a:r>
            <a:r>
              <a:rPr lang="zh-CN" altLang="en-US" dirty="0"/>
              <a:t>的改进的来源，我们使用</a:t>
            </a:r>
            <a:r>
              <a:rPr lang="en-US" altLang="zh-CN" dirty="0"/>
              <a:t>PageRank</a:t>
            </a:r>
            <a:r>
              <a:rPr lang="zh-CN" altLang="en-US" dirty="0"/>
              <a:t>算法和</a:t>
            </a:r>
            <a:r>
              <a:rPr lang="en-US" altLang="zh-CN" dirty="0"/>
              <a:t>BFS</a:t>
            </a:r>
            <a:r>
              <a:rPr lang="zh-CN" altLang="en-US" dirty="0"/>
              <a:t>算法对</a:t>
            </a:r>
            <a:r>
              <a:rPr lang="en-US" altLang="zh-CN" dirty="0"/>
              <a:t>Twitter</a:t>
            </a:r>
            <a:r>
              <a:rPr lang="zh-CN" altLang="en-US" dirty="0"/>
              <a:t>图进行评估。</a:t>
            </a:r>
            <a:endParaRPr lang="en-US" altLang="zh-CN" dirty="0"/>
          </a:p>
          <a:p>
            <a:r>
              <a:rPr lang="zh-CN" altLang="en-US" dirty="0"/>
              <a:t>比较远程访问率、远程访问的总数和由于随机远程访问导致的</a:t>
            </a:r>
            <a:r>
              <a:rPr lang="en-US" altLang="zh-CN" dirty="0"/>
              <a:t>LLC</a:t>
            </a:r>
            <a:r>
              <a:rPr lang="zh-CN" altLang="en-US" dirty="0"/>
              <a:t>缺失率。</a:t>
            </a:r>
            <a:endParaRPr lang="en-US" altLang="zh-CN" dirty="0"/>
          </a:p>
          <a:p>
            <a:r>
              <a:rPr lang="zh-CN" altLang="en-US" dirty="0"/>
              <a:t>对于</a:t>
            </a:r>
            <a:r>
              <a:rPr lang="en-US" altLang="zh-CN" dirty="0"/>
              <a:t>PageRank</a:t>
            </a:r>
            <a:r>
              <a:rPr lang="zh-CN" altLang="en-US" dirty="0"/>
              <a:t>算法，如图表</a:t>
            </a:r>
            <a:r>
              <a:rPr lang="en-US" altLang="zh-CN" dirty="0"/>
              <a:t>4</a:t>
            </a:r>
            <a:r>
              <a:rPr lang="zh-CN" altLang="en-US" dirty="0"/>
              <a:t>（</a:t>
            </a:r>
            <a:r>
              <a:rPr lang="en-US" altLang="zh-CN" dirty="0"/>
              <a:t>a</a:t>
            </a:r>
            <a:r>
              <a:rPr lang="zh-CN" altLang="en-US" dirty="0"/>
              <a:t>），</a:t>
            </a:r>
            <a:r>
              <a:rPr lang="en-US" altLang="zh-CN" dirty="0"/>
              <a:t>polymer</a:t>
            </a:r>
            <a:r>
              <a:rPr lang="zh-CN" altLang="en-US" dirty="0"/>
              <a:t>在速率和数量上的远程访问少得多。</a:t>
            </a:r>
            <a:endParaRPr lang="en-US" altLang="zh-CN" dirty="0"/>
          </a:p>
          <a:p>
            <a:r>
              <a:rPr lang="zh-CN" altLang="en-US" dirty="0"/>
              <a:t>此外，在</a:t>
            </a:r>
            <a:r>
              <a:rPr lang="en-US" altLang="zh-CN" dirty="0"/>
              <a:t>polymer</a:t>
            </a:r>
            <a:r>
              <a:rPr lang="zh-CN" altLang="en-US" dirty="0"/>
              <a:t>中的远程访问是连续的，由于远程访问导致的</a:t>
            </a:r>
            <a:r>
              <a:rPr lang="en-US" altLang="zh-CN" dirty="0"/>
              <a:t>LLC</a:t>
            </a:r>
            <a:r>
              <a:rPr lang="zh-CN" altLang="en-US" dirty="0"/>
              <a:t>误码率减少了</a:t>
            </a:r>
            <a:r>
              <a:rPr lang="en-US" altLang="zh-CN" dirty="0"/>
              <a:t>70%</a:t>
            </a:r>
            <a:r>
              <a:rPr lang="zh-CN" altLang="en-US" dirty="0"/>
              <a:t>（从</a:t>
            </a:r>
            <a:r>
              <a:rPr lang="en-US" altLang="zh-CN" dirty="0"/>
              <a:t>55%</a:t>
            </a:r>
            <a:r>
              <a:rPr lang="zh-CN" altLang="en-US" dirty="0"/>
              <a:t>）。</a:t>
            </a:r>
            <a:endParaRPr lang="en-US" altLang="zh-CN" dirty="0"/>
          </a:p>
          <a:p>
            <a:r>
              <a:rPr lang="zh-CN" altLang="en-US" dirty="0"/>
              <a:t>对于</a:t>
            </a:r>
            <a:r>
              <a:rPr lang="en-US" altLang="zh-CN" dirty="0"/>
              <a:t>BFS</a:t>
            </a:r>
            <a:r>
              <a:rPr lang="zh-CN" altLang="en-US" dirty="0"/>
              <a:t>算法，由于较少的内存访问，其改进的空间有限，表</a:t>
            </a:r>
            <a:r>
              <a:rPr lang="en-US" altLang="zh-CN" dirty="0"/>
              <a:t>4</a:t>
            </a:r>
            <a:r>
              <a:rPr lang="zh-CN" altLang="en-US" dirty="0"/>
              <a:t>（</a:t>
            </a:r>
            <a:r>
              <a:rPr lang="en-US" altLang="zh-CN" dirty="0"/>
              <a:t>b</a:t>
            </a:r>
            <a:r>
              <a:rPr lang="zh-CN" altLang="en-US" dirty="0"/>
              <a:t>）中的结果仍然证实了</a:t>
            </a:r>
            <a:r>
              <a:rPr lang="en-US" altLang="zh-CN" dirty="0"/>
              <a:t>polymer</a:t>
            </a:r>
            <a:r>
              <a:rPr lang="zh-CN" altLang="en-US" dirty="0"/>
              <a:t>的更好性能。</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32</a:t>
            </a:fld>
            <a:endParaRPr lang="zh-CN" altLang="en-US"/>
          </a:p>
        </p:txBody>
      </p:sp>
    </p:spTree>
    <p:extLst>
      <p:ext uri="{BB962C8B-B14F-4D97-AF65-F5344CB8AC3E}">
        <p14:creationId xmlns:p14="http://schemas.microsoft.com/office/powerpoint/2010/main" val="2120374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根据我们之前</a:t>
            </a:r>
            <a:r>
              <a:rPr lang="en-US" altLang="zh-CN" dirty="0"/>
              <a:t>Design</a:t>
            </a:r>
            <a:r>
              <a:rPr lang="zh-CN" altLang="en-US" dirty="0"/>
              <a:t>部分的说明，</a:t>
            </a:r>
            <a:r>
              <a:rPr lang="en-US" altLang="zh-CN" dirty="0"/>
              <a:t>Polymer</a:t>
            </a:r>
            <a:r>
              <a:rPr lang="zh-CN" altLang="en-US" dirty="0"/>
              <a:t>系统引入了在</a:t>
            </a:r>
            <a:r>
              <a:rPr lang="en-US" altLang="zh-CN" dirty="0"/>
              <a:t>NUMA</a:t>
            </a:r>
            <a:r>
              <a:rPr lang="zh-CN" altLang="en-US" dirty="0"/>
              <a:t>节点上的顶点的轻量级复制以进行计算和减少远程存储器访问，但是增加了内存消耗。</a:t>
            </a:r>
            <a:endParaRPr lang="en-US" altLang="zh-CN" dirty="0"/>
          </a:p>
          <a:p>
            <a:r>
              <a:rPr lang="zh-CN" altLang="en-US" dirty="0"/>
              <a:t>在表</a:t>
            </a:r>
            <a:r>
              <a:rPr lang="en-US" altLang="zh-CN" dirty="0"/>
              <a:t>5</a:t>
            </a:r>
            <a:r>
              <a:rPr lang="zh-CN" altLang="en-US" dirty="0"/>
              <a:t>中，显示了</a:t>
            </a:r>
            <a:r>
              <a:rPr lang="en-US" altLang="zh-CN" dirty="0"/>
              <a:t>polymer</a:t>
            </a:r>
            <a:r>
              <a:rPr lang="zh-CN" altLang="en-US" dirty="0"/>
              <a:t>和现有图形分析系统在各种图上的内存消耗。</a:t>
            </a:r>
            <a:endParaRPr lang="en-US" altLang="zh-CN" dirty="0"/>
          </a:p>
          <a:p>
            <a:r>
              <a:rPr lang="zh-CN" altLang="en-US" dirty="0"/>
              <a:t>我们使用所有八个</a:t>
            </a:r>
            <a:r>
              <a:rPr lang="en-US" altLang="zh-CN" dirty="0"/>
              <a:t>NUMA</a:t>
            </a:r>
            <a:r>
              <a:rPr lang="zh-CN" altLang="en-US" dirty="0"/>
              <a:t>节点来评估</a:t>
            </a:r>
            <a:r>
              <a:rPr lang="en-US" altLang="zh-CN" dirty="0"/>
              <a:t>PageRank</a:t>
            </a:r>
            <a:r>
              <a:rPr lang="zh-CN" altLang="en-US" dirty="0"/>
              <a:t>算法的峰值内存消耗。</a:t>
            </a:r>
            <a:endParaRPr lang="en-US" altLang="zh-CN" dirty="0"/>
          </a:p>
          <a:p>
            <a:r>
              <a:rPr lang="zh-CN" altLang="en-US" dirty="0"/>
              <a:t>因为只有</a:t>
            </a:r>
            <a:r>
              <a:rPr lang="en-US" altLang="zh-CN" dirty="0" err="1"/>
              <a:t>galois</a:t>
            </a:r>
            <a:r>
              <a:rPr lang="zh-CN" altLang="en-US" dirty="0"/>
              <a:t>使用它自己的优化内存分配器，并且在迭代之间重新使用内存，所以它得到最好的结果。</a:t>
            </a:r>
            <a:endParaRPr lang="en-US" altLang="zh-CN" dirty="0"/>
          </a:p>
          <a:p>
            <a:r>
              <a:rPr lang="en-US" altLang="zh-CN" dirty="0"/>
              <a:t>X-stream</a:t>
            </a:r>
            <a:r>
              <a:rPr lang="zh-CN" altLang="en-US" dirty="0"/>
              <a:t>消耗最多的内存，由于</a:t>
            </a:r>
            <a:r>
              <a:rPr lang="en-US" altLang="zh-CN" sz="1200" b="0" i="0" kern="1200" dirty="0">
                <a:solidFill>
                  <a:schemeClr val="tx1"/>
                </a:solidFill>
                <a:effectLst/>
                <a:latin typeface="+mn-lt"/>
                <a:ea typeface="+mn-ea"/>
                <a:cs typeface="+mn-cs"/>
              </a:rPr>
              <a:t>shuffle</a:t>
            </a:r>
            <a:r>
              <a:rPr lang="zh-CN" altLang="en-US" sz="1200" b="0" i="0" kern="1200" dirty="0">
                <a:solidFill>
                  <a:schemeClr val="tx1"/>
                </a:solidFill>
                <a:effectLst/>
                <a:latin typeface="+mn-lt"/>
                <a:ea typeface="+mn-ea"/>
                <a:cs typeface="+mn-cs"/>
              </a:rPr>
              <a:t>阶段的附加缓冲器。</a:t>
            </a:r>
            <a:r>
              <a:rPr lang="en-US" altLang="zh-CN" sz="1200" b="0" i="0" kern="1200" dirty="0">
                <a:solidFill>
                  <a:schemeClr val="tx1"/>
                </a:solidFill>
                <a:effectLst/>
                <a:latin typeface="+mn-lt"/>
                <a:ea typeface="+mn-ea"/>
                <a:cs typeface="+mn-cs"/>
              </a:rPr>
              <a:t>Polymer</a:t>
            </a:r>
            <a:r>
              <a:rPr lang="zh-CN" altLang="en-US" sz="1200" b="0" i="0" kern="1200" dirty="0">
                <a:solidFill>
                  <a:schemeClr val="tx1"/>
                </a:solidFill>
                <a:effectLst/>
                <a:latin typeface="+mn-lt"/>
                <a:ea typeface="+mn-ea"/>
                <a:cs typeface="+mn-cs"/>
              </a:rPr>
              <a:t>和</a:t>
            </a:r>
            <a:r>
              <a:rPr lang="en-US" altLang="zh-CN" sz="1200" b="0" i="0" kern="1200" dirty="0" err="1">
                <a:solidFill>
                  <a:schemeClr val="tx1"/>
                </a:solidFill>
                <a:effectLst/>
                <a:latin typeface="+mn-lt"/>
                <a:ea typeface="+mn-ea"/>
                <a:cs typeface="+mn-cs"/>
              </a:rPr>
              <a:t>Ligra</a:t>
            </a:r>
            <a:r>
              <a:rPr lang="zh-CN" altLang="en-US" sz="1200" b="0" i="0" kern="1200" dirty="0">
                <a:solidFill>
                  <a:schemeClr val="tx1"/>
                </a:solidFill>
                <a:effectLst/>
                <a:latin typeface="+mn-lt"/>
                <a:ea typeface="+mn-ea"/>
                <a:cs typeface="+mn-cs"/>
              </a:rPr>
              <a:t>内存消耗接近，他们均使用默认内存分配器。</a:t>
            </a:r>
            <a:endParaRPr lang="en-US" altLang="zh-CN" sz="1200" b="0" i="0" kern="1200" dirty="0">
              <a:solidFill>
                <a:schemeClr val="tx1"/>
              </a:solidFill>
              <a:effectLst/>
              <a:latin typeface="+mn-lt"/>
              <a:ea typeface="+mn-ea"/>
              <a:cs typeface="+mn-cs"/>
            </a:endParaRPr>
          </a:p>
          <a:p>
            <a:r>
              <a:rPr lang="en-US" altLang="zh-CN" dirty="0"/>
              <a:t>Polymer</a:t>
            </a:r>
            <a:r>
              <a:rPr lang="zh-CN" altLang="en-US" dirty="0"/>
              <a:t>的额外使用量来源于轻量级复制。</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33</a:t>
            </a:fld>
            <a:endParaRPr lang="zh-CN" altLang="en-US"/>
          </a:p>
        </p:txBody>
      </p:sp>
    </p:spTree>
    <p:extLst>
      <p:ext uri="{BB962C8B-B14F-4D97-AF65-F5344CB8AC3E}">
        <p14:creationId xmlns:p14="http://schemas.microsoft.com/office/powerpoint/2010/main" val="1059136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FDBDB3F2-61D9-4292-BF52-A66A2922C33A}"/>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2E9F9490-FCCF-4A96-A10E-4546CBEC43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总结：本文主要讲述了一种基于</a:t>
            </a:r>
            <a:r>
              <a:rPr lang="en-US" altLang="zh-CN" dirty="0"/>
              <a:t>NUMA</a:t>
            </a:r>
            <a:r>
              <a:rPr lang="zh-CN" altLang="en-US" dirty="0"/>
              <a:t>架构的新型图形分析系统</a:t>
            </a:r>
            <a:r>
              <a:rPr lang="en-US" altLang="zh-CN" dirty="0"/>
              <a:t>——polymer</a:t>
            </a:r>
            <a:r>
              <a:rPr lang="zh-CN" altLang="en-US" dirty="0"/>
              <a:t>。通过分析了</a:t>
            </a:r>
            <a:r>
              <a:rPr lang="en-US" altLang="zh-CN" dirty="0" err="1"/>
              <a:t>ligra</a:t>
            </a:r>
            <a:r>
              <a:rPr lang="zh-CN" altLang="en-US" dirty="0"/>
              <a:t>和</a:t>
            </a:r>
            <a:r>
              <a:rPr lang="en-US" altLang="zh-CN" dirty="0"/>
              <a:t>X-Stream</a:t>
            </a:r>
            <a:r>
              <a:rPr lang="zh-CN" altLang="en-US" dirty="0"/>
              <a:t>目前存在的不足，</a:t>
            </a:r>
            <a:r>
              <a:rPr lang="en-US" altLang="zh-CN" dirty="0"/>
              <a:t>polymer</a:t>
            </a:r>
            <a:r>
              <a:rPr lang="zh-CN" altLang="en-US" dirty="0"/>
              <a:t>基于减少远程访问和消除远程随机访问的思想对原</a:t>
            </a:r>
            <a:r>
              <a:rPr lang="en-US" altLang="zh-CN" dirty="0" err="1"/>
              <a:t>ligra</a:t>
            </a:r>
            <a:r>
              <a:rPr lang="zh-CN" altLang="en-US" dirty="0"/>
              <a:t>系统做出了改进。本文的主要贡献是对</a:t>
            </a:r>
            <a:r>
              <a:rPr lang="en-US" altLang="zh-CN" dirty="0"/>
              <a:t>NUMA</a:t>
            </a:r>
            <a:r>
              <a:rPr lang="zh-CN" altLang="en-US" dirty="0"/>
              <a:t>架构的特征做出了全方位分析，提出了目前忽视</a:t>
            </a:r>
            <a:r>
              <a:rPr lang="en-US" altLang="zh-CN" dirty="0"/>
              <a:t>NUMA</a:t>
            </a:r>
            <a:r>
              <a:rPr lang="zh-CN" altLang="en-US" dirty="0"/>
              <a:t>的图形分析系统存在的问题，并研究了一种利用</a:t>
            </a:r>
            <a:r>
              <a:rPr lang="en-US" altLang="zh-CN" dirty="0"/>
              <a:t>NUMA-aware</a:t>
            </a:r>
            <a:r>
              <a:rPr lang="zh-CN" altLang="en-US" dirty="0"/>
              <a:t>的数据布局和内存访问策略的新系统。</a:t>
            </a:r>
            <a:endParaRPr lang="en-US" altLang="zh-CN" dirty="0"/>
          </a:p>
        </p:txBody>
      </p:sp>
      <p:sp>
        <p:nvSpPr>
          <p:cNvPr id="15364" name="灯片编号占位符 3">
            <a:extLst>
              <a:ext uri="{FF2B5EF4-FFF2-40B4-BE49-F238E27FC236}">
                <a16:creationId xmlns:a16="http://schemas.microsoft.com/office/drawing/2014/main" id="{2371C551-C07C-481B-8097-5122DF928E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56913CC-8E92-46BF-8AB9-E0B4CEF13CB9}" type="slidenum">
              <a:rPr lang="zh-CN" altLang="en-US" smtClean="0"/>
              <a:pPr/>
              <a:t>34</a:t>
            </a:fld>
            <a:endParaRPr lang="zh-CN" altLang="en-US"/>
          </a:p>
        </p:txBody>
      </p:sp>
    </p:spTree>
    <p:extLst>
      <p:ext uri="{BB962C8B-B14F-4D97-AF65-F5344CB8AC3E}">
        <p14:creationId xmlns:p14="http://schemas.microsoft.com/office/powerpoint/2010/main" val="10009985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接下来是</a:t>
            </a:r>
            <a:r>
              <a:rPr lang="en-US" altLang="zh-CN" dirty="0"/>
              <a:t>demo</a:t>
            </a:r>
            <a:r>
              <a:rPr lang="zh-CN" altLang="en-US" dirty="0"/>
              <a:t>部分，前面我们已经介绍了在</a:t>
            </a:r>
            <a:r>
              <a:rPr lang="en-US" altLang="zh-CN" dirty="0"/>
              <a:t>polymer</a:t>
            </a:r>
            <a:r>
              <a:rPr lang="zh-CN" altLang="en-US" dirty="0"/>
              <a:t>中</a:t>
            </a:r>
            <a:r>
              <a:rPr lang="en-US" altLang="zh-CN" dirty="0"/>
              <a:t>PageRank</a:t>
            </a:r>
            <a:r>
              <a:rPr lang="zh-CN" altLang="en-US" dirty="0"/>
              <a:t>的工作流程，后面我们基于</a:t>
            </a:r>
            <a:r>
              <a:rPr lang="en-US" altLang="zh-CN" dirty="0"/>
              <a:t>BFS</a:t>
            </a:r>
            <a:r>
              <a:rPr lang="zh-CN" altLang="en-US" dirty="0"/>
              <a:t>算法介绍</a:t>
            </a:r>
            <a:r>
              <a:rPr lang="en-US" altLang="zh-CN" dirty="0"/>
              <a:t>polymer</a:t>
            </a:r>
            <a:r>
              <a:rPr lang="zh-CN" altLang="en-US" dirty="0"/>
              <a:t>的工作流程和具体实现。</a:t>
            </a:r>
            <a:r>
              <a:rPr lang="en-US" altLang="zh-CN" dirty="0"/>
              <a:t>BFS</a:t>
            </a:r>
            <a:r>
              <a:rPr lang="zh-CN" altLang="en-US" dirty="0"/>
              <a:t>大家都很熟悉，从起点开始，加到队列中，维持这个队列，不断从队列中取出顶点，把没访问过的子节点或者后继节点加到队列里，当队列为空，说明都遍历过了</a:t>
            </a:r>
          </a:p>
          <a:p>
            <a:r>
              <a:rPr lang="zh-CN" altLang="en-US" dirty="0"/>
              <a:t>这里有一个简单的图，可以看到有</a:t>
            </a:r>
            <a:r>
              <a:rPr lang="en-US" altLang="zh-CN" dirty="0"/>
              <a:t>6</a:t>
            </a:r>
            <a:r>
              <a:rPr lang="zh-CN" altLang="en-US" dirty="0"/>
              <a:t>个顶点和他们的出边，现在有两个</a:t>
            </a:r>
            <a:r>
              <a:rPr lang="en-US" altLang="zh-CN" dirty="0"/>
              <a:t>NUMA</a:t>
            </a:r>
            <a:r>
              <a:rPr lang="zh-CN" altLang="en-US" dirty="0"/>
              <a:t>节点，前面我们讲过，在</a:t>
            </a:r>
            <a:r>
              <a:rPr lang="en-US" altLang="zh-CN" dirty="0"/>
              <a:t>polymer</a:t>
            </a:r>
            <a:r>
              <a:rPr lang="zh-CN" altLang="en-US" dirty="0"/>
              <a:t>中，根据</a:t>
            </a:r>
            <a:r>
              <a:rPr lang="en-US" altLang="zh-CN" dirty="0"/>
              <a:t>NUMA</a:t>
            </a:r>
            <a:r>
              <a:rPr lang="zh-CN" altLang="en-US" dirty="0"/>
              <a:t>节点的数量对顶点进行划分，根据</a:t>
            </a:r>
            <a:r>
              <a:rPr lang="en-US" altLang="zh-CN" dirty="0"/>
              <a:t>target</a:t>
            </a:r>
            <a:r>
              <a:rPr lang="zh-CN" altLang="en-US" dirty="0"/>
              <a:t>或者</a:t>
            </a:r>
            <a:r>
              <a:rPr lang="en-US" altLang="zh-CN" dirty="0"/>
              <a:t>source</a:t>
            </a:r>
            <a:r>
              <a:rPr lang="zh-CN" altLang="en-US" dirty="0"/>
              <a:t>顶点对边进行划分，这里把</a:t>
            </a:r>
            <a:r>
              <a:rPr lang="en-US" altLang="zh-CN" dirty="0"/>
              <a:t>1</a:t>
            </a:r>
            <a:r>
              <a:rPr lang="zh-CN" altLang="en-US" dirty="0"/>
              <a:t>、</a:t>
            </a:r>
            <a:r>
              <a:rPr lang="en-US" altLang="zh-CN" dirty="0"/>
              <a:t>2</a:t>
            </a:r>
            <a:r>
              <a:rPr lang="zh-CN" altLang="en-US" dirty="0"/>
              <a:t>、</a:t>
            </a:r>
            <a:r>
              <a:rPr lang="en-US" altLang="zh-CN" dirty="0"/>
              <a:t>3</a:t>
            </a:r>
            <a:r>
              <a:rPr lang="zh-CN" altLang="en-US" dirty="0"/>
              <a:t>顶点，以及</a:t>
            </a:r>
            <a:r>
              <a:rPr lang="en-US" altLang="zh-CN" dirty="0"/>
              <a:t>target</a:t>
            </a:r>
            <a:r>
              <a:rPr lang="zh-CN" altLang="en-US" dirty="0"/>
              <a:t>是</a:t>
            </a:r>
            <a:r>
              <a:rPr lang="en-US" altLang="zh-CN" dirty="0"/>
              <a:t>1</a:t>
            </a:r>
            <a:r>
              <a:rPr lang="zh-CN" altLang="en-US" dirty="0"/>
              <a:t>、</a:t>
            </a:r>
            <a:r>
              <a:rPr lang="en-US" altLang="zh-CN" dirty="0"/>
              <a:t>2</a:t>
            </a:r>
            <a:r>
              <a:rPr lang="zh-CN" altLang="en-US" dirty="0"/>
              <a:t>、</a:t>
            </a:r>
            <a:r>
              <a:rPr lang="en-US" altLang="zh-CN" dirty="0"/>
              <a:t>3</a:t>
            </a:r>
            <a:r>
              <a:rPr lang="zh-CN" altLang="en-US" dirty="0"/>
              <a:t>顶点的边放在</a:t>
            </a:r>
            <a:r>
              <a:rPr lang="en-US" altLang="zh-CN" dirty="0"/>
              <a:t>node 0</a:t>
            </a:r>
            <a:r>
              <a:rPr lang="zh-CN" altLang="en-US" dirty="0"/>
              <a:t>，在对面的</a:t>
            </a:r>
            <a:r>
              <a:rPr lang="en-US" altLang="zh-CN" dirty="0"/>
              <a:t>node</a:t>
            </a:r>
            <a:r>
              <a:rPr lang="zh-CN" altLang="en-US" dirty="0"/>
              <a:t>进行简单的顶点复制，每个节点的</a:t>
            </a:r>
            <a:r>
              <a:rPr lang="en-US" altLang="zh-CN" dirty="0"/>
              <a:t>memory</a:t>
            </a:r>
            <a:r>
              <a:rPr lang="zh-CN" altLang="en-US" dirty="0"/>
              <a:t>中除了图的拓扑结构，还有维持节点的访问状态和</a:t>
            </a:r>
            <a:r>
              <a:rPr lang="en-US" altLang="zh-CN" dirty="0"/>
              <a:t>local </a:t>
            </a:r>
            <a:r>
              <a:rPr lang="zh-CN" altLang="en-US" dirty="0"/>
              <a:t>队列，同时还有一个全局的队列</a:t>
            </a:r>
            <a:endParaRPr lang="en-US" altLang="zh-CN" dirty="0"/>
          </a:p>
          <a:p>
            <a:r>
              <a:rPr lang="zh-CN" altLang="en-US" dirty="0"/>
              <a:t>将起始顶点设为</a:t>
            </a:r>
            <a:r>
              <a:rPr lang="en-US" altLang="zh-CN" dirty="0"/>
              <a:t>3</a:t>
            </a:r>
            <a:r>
              <a:rPr lang="zh-CN" altLang="en-US" dirty="0"/>
              <a:t>，从顶点</a:t>
            </a:r>
            <a:r>
              <a:rPr lang="en-US" altLang="zh-CN" dirty="0"/>
              <a:t>3</a:t>
            </a:r>
            <a:r>
              <a:rPr lang="zh-CN" altLang="en-US" dirty="0"/>
              <a:t>开始访问</a:t>
            </a:r>
          </a:p>
        </p:txBody>
      </p:sp>
      <p:sp>
        <p:nvSpPr>
          <p:cNvPr id="4" name="灯片编号占位符 3"/>
          <p:cNvSpPr>
            <a:spLocks noGrp="1"/>
          </p:cNvSpPr>
          <p:nvPr>
            <p:ph type="sldNum" sz="quarter" idx="5"/>
          </p:nvPr>
        </p:nvSpPr>
        <p:spPr/>
        <p:txBody>
          <a:bodyPr/>
          <a:lstStyle/>
          <a:p>
            <a:fld id="{6E22A12C-639F-4AF5-9EEC-7D8A457C2BF0}" type="slidenum">
              <a:rPr lang="zh-CN" altLang="en-US" smtClean="0"/>
              <a:t>37</a:t>
            </a:fld>
            <a:endParaRPr lang="zh-CN" altLang="en-US"/>
          </a:p>
        </p:txBody>
      </p:sp>
    </p:spTree>
    <p:extLst>
      <p:ext uri="{BB962C8B-B14F-4D97-AF65-F5344CB8AC3E}">
        <p14:creationId xmlns:p14="http://schemas.microsoft.com/office/powerpoint/2010/main" val="2512022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22A12C-639F-4AF5-9EEC-7D8A457C2BF0}" type="slidenum">
              <a:rPr lang="zh-CN" altLang="en-US" smtClean="0"/>
              <a:t>38</a:t>
            </a:fld>
            <a:endParaRPr lang="zh-CN" altLang="en-US"/>
          </a:p>
        </p:txBody>
      </p:sp>
    </p:spTree>
    <p:extLst>
      <p:ext uri="{BB962C8B-B14F-4D97-AF65-F5344CB8AC3E}">
        <p14:creationId xmlns:p14="http://schemas.microsoft.com/office/powerpoint/2010/main" val="4069034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22A12C-639F-4AF5-9EEC-7D8A457C2BF0}" type="slidenum">
              <a:rPr lang="zh-CN" altLang="en-US" smtClean="0"/>
              <a:t>39</a:t>
            </a:fld>
            <a:endParaRPr lang="zh-CN" altLang="en-US"/>
          </a:p>
        </p:txBody>
      </p:sp>
    </p:spTree>
    <p:extLst>
      <p:ext uri="{BB962C8B-B14F-4D97-AF65-F5344CB8AC3E}">
        <p14:creationId xmlns:p14="http://schemas.microsoft.com/office/powerpoint/2010/main" val="2655980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93353F-8118-47DD-A0D2-79C48F40C87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293AB62-EC1B-4252-967C-AD26F08AE2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DF2B6BB-15D3-48E8-8CF0-4C17FDB7F866}"/>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5" name="页脚占位符 4">
            <a:extLst>
              <a:ext uri="{FF2B5EF4-FFF2-40B4-BE49-F238E27FC236}">
                <a16:creationId xmlns:a16="http://schemas.microsoft.com/office/drawing/2014/main" id="{AB54628B-9CE6-4AEB-BB85-D58AD61782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0C0E4B2-8C22-4935-A400-CD079B96D7EB}"/>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3479031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85F629-6B6B-44DA-A0C0-59626EF4AEF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FC197C0-CB1E-4848-9929-C603ECAA016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C20A07E-DB85-449A-BE96-99FA3FDCAE59}"/>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5" name="页脚占位符 4">
            <a:extLst>
              <a:ext uri="{FF2B5EF4-FFF2-40B4-BE49-F238E27FC236}">
                <a16:creationId xmlns:a16="http://schemas.microsoft.com/office/drawing/2014/main" id="{57DAEE7D-373C-4DBD-8428-F8E1A95A5D0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0881DC4-0E36-4B5B-A71E-0939A8478B24}"/>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4023390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F182E8-AD80-4E4F-A909-0A103A57B43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B640F98-0E45-4927-9F38-B1EC65A4D9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DA9590F-33DB-47CB-A962-7540CA755545}"/>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5" name="页脚占位符 4">
            <a:extLst>
              <a:ext uri="{FF2B5EF4-FFF2-40B4-BE49-F238E27FC236}">
                <a16:creationId xmlns:a16="http://schemas.microsoft.com/office/drawing/2014/main" id="{39E305FB-C101-4D7C-8031-383BF9E578B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CD32D11-D471-4FCB-B19C-F1975ACC08BD}"/>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75985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24A03A-F1BF-4F2A-B681-5BF3C8B48DB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1658C10-9145-4B2A-B2C0-6516AD10F38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8313DC5-0531-49B7-830E-2357BCDED45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ECCF022D-5282-4F16-B000-1FC3F873AECD}"/>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6" name="页脚占位符 5">
            <a:extLst>
              <a:ext uri="{FF2B5EF4-FFF2-40B4-BE49-F238E27FC236}">
                <a16:creationId xmlns:a16="http://schemas.microsoft.com/office/drawing/2014/main" id="{3DA6E653-2BD5-44EB-B5A3-7043AE364C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6A99332-6B21-47FC-8361-7A5C4EFD1D46}"/>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1259575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8DC718-30E1-4053-A5C5-13DDF2542F8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9A47281-C548-4275-A1B9-A163E2244E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510A90C-5AEC-4F92-A841-3236E68A8A7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B18BCFB-65C9-45E3-9CA5-85A40E322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1E2CD1F-B343-4800-8F2C-C819B70452B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D8D441D-2874-477C-B87F-C82AF4BB516C}"/>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8" name="页脚占位符 7">
            <a:extLst>
              <a:ext uri="{FF2B5EF4-FFF2-40B4-BE49-F238E27FC236}">
                <a16:creationId xmlns:a16="http://schemas.microsoft.com/office/drawing/2014/main" id="{32B2188E-54AF-4BAE-AEAF-C39D32A2BE5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7176176-8647-47C1-91DC-4E8DDF1E7758}"/>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2989799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1DDBD8-899C-40EE-9624-B46A9932720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684CF6F-DA28-4B2D-A8BE-4D4DA36BFC96}"/>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4" name="页脚占位符 3">
            <a:extLst>
              <a:ext uri="{FF2B5EF4-FFF2-40B4-BE49-F238E27FC236}">
                <a16:creationId xmlns:a16="http://schemas.microsoft.com/office/drawing/2014/main" id="{77AF0DA6-2660-4419-97DE-CC104DA8D72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F8608D4-31DE-4622-BAD3-B366E743FD22}"/>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898252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1EA4E6B-4C9A-43AD-BE81-7B7997A35857}"/>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3" name="页脚占位符 2">
            <a:extLst>
              <a:ext uri="{FF2B5EF4-FFF2-40B4-BE49-F238E27FC236}">
                <a16:creationId xmlns:a16="http://schemas.microsoft.com/office/drawing/2014/main" id="{4A38F0ED-4FF0-4E96-A2AD-B2D0DDA4E22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9A0DF68-7A96-40EA-987B-BC152AB9E466}"/>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1056109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7BA316-0C5B-41EF-9A57-1556362C5F2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BED0018-1E4F-4A48-9BD1-0F49F61EE9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2CB0D3C-6B29-4153-82BC-35361BD101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7041EF4-EDD5-4D31-8014-C4A0AB273A6C}"/>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6" name="页脚占位符 5">
            <a:extLst>
              <a:ext uri="{FF2B5EF4-FFF2-40B4-BE49-F238E27FC236}">
                <a16:creationId xmlns:a16="http://schemas.microsoft.com/office/drawing/2014/main" id="{3FAEB3C9-1EE5-4C8B-8E81-7EC3AB440A1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080B128-3F56-44B8-813F-B20AF266F556}"/>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678237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67C806-3EF0-42C6-8298-949E17E6370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CBBDF54-3125-4E7F-B9E9-77AFAD189D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EAA0A74-F57B-4D7C-90EF-4EE99E2D48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52E0C41-D53E-4D79-9F1E-252FB1B9D308}"/>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6" name="页脚占位符 5">
            <a:extLst>
              <a:ext uri="{FF2B5EF4-FFF2-40B4-BE49-F238E27FC236}">
                <a16:creationId xmlns:a16="http://schemas.microsoft.com/office/drawing/2014/main" id="{B42B6851-AD49-4CE4-A579-F4B1F43FB35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545DF0E-90F7-46C4-B222-4DA25EF4B51B}"/>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522458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A24E05-98D0-46B1-B803-A8CA1DF2A24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8FEBF51-7182-41A5-B135-AF311F067EE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D4CEAF7-B196-489F-8E8E-CCC5C3F0A22D}"/>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5" name="页脚占位符 4">
            <a:extLst>
              <a:ext uri="{FF2B5EF4-FFF2-40B4-BE49-F238E27FC236}">
                <a16:creationId xmlns:a16="http://schemas.microsoft.com/office/drawing/2014/main" id="{50455B4C-82E7-4310-A2D5-F47B02F3F39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B1E143E-E5FA-42AB-82FD-4E0F075A0309}"/>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2435211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E366018-BFCF-4037-8831-6E885B9E81A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D5F7B79-C53D-475E-AD00-AE93438EAF9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0B1CC7A-74B5-4580-A35B-DC94551D6B06}"/>
              </a:ext>
            </a:extLst>
          </p:cNvPr>
          <p:cNvSpPr>
            <a:spLocks noGrp="1"/>
          </p:cNvSpPr>
          <p:nvPr>
            <p:ph type="dt" sz="half" idx="10"/>
          </p:nvPr>
        </p:nvSpPr>
        <p:spPr/>
        <p:txBody>
          <a:bodyPr/>
          <a:lstStyle/>
          <a:p>
            <a:fld id="{08EB4BCA-F6CC-4D84-B86D-428844D088DF}" type="datetimeFigureOut">
              <a:rPr lang="zh-CN" altLang="en-US" smtClean="0"/>
              <a:t>2021/5/24</a:t>
            </a:fld>
            <a:endParaRPr lang="zh-CN" altLang="en-US"/>
          </a:p>
        </p:txBody>
      </p:sp>
      <p:sp>
        <p:nvSpPr>
          <p:cNvPr id="5" name="页脚占位符 4">
            <a:extLst>
              <a:ext uri="{FF2B5EF4-FFF2-40B4-BE49-F238E27FC236}">
                <a16:creationId xmlns:a16="http://schemas.microsoft.com/office/drawing/2014/main" id="{62F9FD80-0C64-43B3-89BA-82455B5E20E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3E5BE9A-A4CE-4157-833C-79588B895176}"/>
              </a:ext>
            </a:extLst>
          </p:cNvPr>
          <p:cNvSpPr>
            <a:spLocks noGrp="1"/>
          </p:cNvSpPr>
          <p:nvPr>
            <p:ph type="sldNum" sz="quarter" idx="12"/>
          </p:nvPr>
        </p:nvSpPr>
        <p:spPr/>
        <p:txBody>
          <a:body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286283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封面">
    <p:spTree>
      <p:nvGrpSpPr>
        <p:cNvPr id="1" name=""/>
        <p:cNvGrpSpPr/>
        <p:nvPr/>
      </p:nvGrpSpPr>
      <p:grpSpPr>
        <a:xfrm>
          <a:off x="0" y="0"/>
          <a:ext cx="0" cy="0"/>
          <a:chOff x="0" y="0"/>
          <a:chExt cx="0" cy="0"/>
        </a:xfrm>
      </p:grpSpPr>
      <p:pic>
        <p:nvPicPr>
          <p:cNvPr id="2097155" name="图片 7" descr="图片包含 建筑物  自动生成的说明"/>
          <p:cNvPicPr>
            <a:picLocks noChangeAspect="1"/>
          </p:cNvPicPr>
          <p:nvPr/>
        </p:nvPicPr>
        <p:blipFill>
          <a:blip r:embed="rId2" cstate="print">
            <a:alphaModFix amt="5000"/>
            <a:duotone>
              <a:prstClr val="black"/>
              <a:schemeClr val="accent1">
                <a:tint val="45000"/>
                <a:satMod val="400000"/>
              </a:schemeClr>
            </a:duotone>
          </a:blip>
          <a:stretch>
            <a:fillRect/>
          </a:stretch>
        </p:blipFill>
        <p:spPr>
          <a:xfrm>
            <a:off x="-50416" y="2900151"/>
            <a:ext cx="12292835" cy="3957851"/>
          </a:xfrm>
          <a:prstGeom prst="rect">
            <a:avLst/>
          </a:prstGeom>
        </p:spPr>
      </p:pic>
      <p:pic>
        <p:nvPicPr>
          <p:cNvPr id="2097156" name="图片 9"/>
          <p:cNvPicPr>
            <a:picLocks noChangeAspect="1"/>
          </p:cNvPicPr>
          <p:nvPr/>
        </p:nvPicPr>
        <p:blipFill>
          <a:blip r:embed="rId3" cstate="print"/>
          <a:stretch>
            <a:fillRect/>
          </a:stretch>
        </p:blipFill>
        <p:spPr>
          <a:xfrm>
            <a:off x="360000" y="180000"/>
            <a:ext cx="2868587" cy="756000"/>
          </a:xfrm>
          <a:prstGeom prst="rect">
            <a:avLst/>
          </a:prstGeom>
        </p:spPr>
      </p:pic>
      <p:sp>
        <p:nvSpPr>
          <p:cNvPr id="1048624" name="标题 1"/>
          <p:cNvSpPr>
            <a:spLocks noGrp="1"/>
          </p:cNvSpPr>
          <p:nvPr>
            <p:ph type="title" hasCustomPrompt="1"/>
          </p:nvPr>
        </p:nvSpPr>
        <p:spPr>
          <a:xfrm>
            <a:off x="696000" y="2159999"/>
            <a:ext cx="10800000" cy="1080000"/>
          </a:xfrm>
          <a:prstGeom prst="rect">
            <a:avLst/>
          </a:prstGeom>
        </p:spPr>
        <p:txBody>
          <a:bodyPr anchor="ctr">
            <a:noAutofit/>
          </a:bodyPr>
          <a:lstStyle>
            <a:lvl1pPr algn="ctr">
              <a:lnSpc>
                <a:spcPct val="100000"/>
              </a:lnSpc>
              <a:defRPr sz="4050" b="1">
                <a:solidFill>
                  <a:schemeClr val="accent1"/>
                </a:solidFill>
              </a:defRPr>
            </a:lvl1pPr>
          </a:lstStyle>
          <a:p>
            <a:r>
              <a:rPr lang="zh-CN" altLang="en-US" dirty="0"/>
              <a:t>单击此处编辑标题样式</a:t>
            </a:r>
          </a:p>
        </p:txBody>
      </p:sp>
      <p:sp>
        <p:nvSpPr>
          <p:cNvPr id="1048625" name="内容占位符 25"/>
          <p:cNvSpPr>
            <a:spLocks noGrp="1"/>
          </p:cNvSpPr>
          <p:nvPr>
            <p:ph sz="quarter" idx="10"/>
          </p:nvPr>
        </p:nvSpPr>
        <p:spPr>
          <a:xfrm>
            <a:off x="4476000" y="5579999"/>
            <a:ext cx="3240000" cy="540000"/>
          </a:xfrm>
          <a:prstGeom prst="rect">
            <a:avLst/>
          </a:prstGeom>
        </p:spPr>
        <p:txBody>
          <a:bodyPr anchor="ctr"/>
          <a:lstStyle>
            <a:lvl1pPr marL="0" indent="0" algn="ctr">
              <a:lnSpc>
                <a:spcPct val="100000"/>
              </a:lnSpc>
              <a:spcBef>
                <a:spcPts val="0"/>
              </a:spcBef>
              <a:buNone/>
              <a:defRPr sz="1800">
                <a:solidFill>
                  <a:schemeClr val="accent2"/>
                </a:solidFill>
              </a:defRPr>
            </a:lvl1pPr>
          </a:lstStyle>
          <a:p>
            <a:pPr lvl="0"/>
            <a:endParaRPr lang="zh-CN" altLang="en-US" dirty="0"/>
          </a:p>
        </p:txBody>
      </p:sp>
      <p:sp>
        <p:nvSpPr>
          <p:cNvPr id="1048626" name="文本占位符 31"/>
          <p:cNvSpPr>
            <a:spLocks noGrp="1"/>
          </p:cNvSpPr>
          <p:nvPr>
            <p:ph type="body" sz="quarter" idx="11"/>
          </p:nvPr>
        </p:nvSpPr>
        <p:spPr>
          <a:xfrm>
            <a:off x="3396000" y="4500000"/>
            <a:ext cx="5400000" cy="720000"/>
          </a:xfrm>
          <a:prstGeom prst="rect">
            <a:avLst/>
          </a:prstGeom>
        </p:spPr>
        <p:txBody>
          <a:bodyPr anchor="ctr"/>
          <a:lstStyle>
            <a:lvl1pPr marL="0" indent="0" algn="ctr">
              <a:lnSpc>
                <a:spcPct val="100000"/>
              </a:lnSpc>
              <a:spcBef>
                <a:spcPts val="0"/>
              </a:spcBef>
              <a:buNone/>
              <a:defRPr sz="2400" b="1">
                <a:solidFill>
                  <a:schemeClr val="accent2"/>
                </a:solidFill>
              </a:defRPr>
            </a:lvl1pPr>
          </a:lstStyle>
          <a:p>
            <a:pPr lvl="0"/>
            <a:r>
              <a:rPr lang="zh-CN" altLang="en-US" dirty="0"/>
              <a:t>单击此处编辑母版文本样式</a:t>
            </a:r>
          </a:p>
        </p:txBody>
      </p:sp>
      <p:pic>
        <p:nvPicPr>
          <p:cNvPr id="2097157" name="图片 34"/>
          <p:cNvPicPr>
            <a:picLocks noChangeAspect="1"/>
          </p:cNvPicPr>
          <p:nvPr/>
        </p:nvPicPr>
        <p:blipFill rotWithShape="1">
          <a:blip r:embed="rId4" cstate="print"/>
          <a:srcRect l="74359" r="1346"/>
          <a:stretch>
            <a:fillRect/>
          </a:stretch>
        </p:blipFill>
        <p:spPr>
          <a:xfrm>
            <a:off x="9000001" y="360000"/>
            <a:ext cx="2625793" cy="360000"/>
          </a:xfrm>
          <a:prstGeom prst="rect">
            <a:avLst/>
          </a:prstGeom>
        </p:spPr>
      </p:pic>
      <p:grpSp>
        <p:nvGrpSpPr>
          <p:cNvPr id="50" name="组合 1"/>
          <p:cNvGrpSpPr/>
          <p:nvPr/>
        </p:nvGrpSpPr>
        <p:grpSpPr>
          <a:xfrm>
            <a:off x="2328587" y="6300000"/>
            <a:ext cx="7554800" cy="406590"/>
            <a:chOff x="2328587" y="6073254"/>
            <a:chExt cx="7554800" cy="406590"/>
          </a:xfrm>
        </p:grpSpPr>
        <p:pic>
          <p:nvPicPr>
            <p:cNvPr id="2097158" name="图片 17"/>
            <p:cNvPicPr>
              <a:picLocks noChangeAspect="1"/>
            </p:cNvPicPr>
            <p:nvPr userDrawn="1"/>
          </p:nvPicPr>
          <p:blipFill rotWithShape="1">
            <a:blip r:embed="rId5" cstate="print">
              <a:alphaModFix amt="35000"/>
            </a:blip>
            <a:srcRect t="9831" b="36385"/>
            <a:stretch>
              <a:fillRect/>
            </a:stretch>
          </p:blipFill>
          <p:spPr>
            <a:xfrm>
              <a:off x="3352562" y="6073254"/>
              <a:ext cx="5486876" cy="406590"/>
            </a:xfrm>
            <a:prstGeom prst="rect">
              <a:avLst/>
            </a:prstGeom>
          </p:spPr>
        </p:pic>
        <p:sp>
          <p:nvSpPr>
            <p:cNvPr id="1048627" name="椭圆 36"/>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3145728" name="直接连接符 38"/>
            <p:cNvCxnSpPr/>
            <p:nvPr userDrawn="1"/>
          </p:nvCxnSpPr>
          <p:spPr>
            <a:xfrm>
              <a:off x="2328587" y="6316922"/>
              <a:ext cx="9000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45729" name="直接连接符 40"/>
            <p:cNvCxnSpPr/>
            <p:nvPr userDrawn="1"/>
          </p:nvCxnSpPr>
          <p:spPr>
            <a:xfrm>
              <a:off x="8983387" y="6316922"/>
              <a:ext cx="9000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3145730" name="直接连接符 11"/>
          <p:cNvCxnSpPr/>
          <p:nvPr/>
        </p:nvCxnSpPr>
        <p:spPr>
          <a:xfrm>
            <a:off x="1776000" y="1872000"/>
            <a:ext cx="864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45731" name="直接连接符 12"/>
          <p:cNvCxnSpPr/>
          <p:nvPr/>
        </p:nvCxnSpPr>
        <p:spPr>
          <a:xfrm>
            <a:off x="1776000" y="3528000"/>
            <a:ext cx="864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487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13" name="平行四边形 18"/>
          <p:cNvSpPr/>
          <p:nvPr userDrawn="1"/>
        </p:nvSpPr>
        <p:spPr>
          <a:xfrm>
            <a:off x="1" y="1"/>
            <a:ext cx="12191483" cy="7200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pic>
        <p:nvPicPr>
          <p:cNvPr id="14" name="图片 19" descr="图片包含 户外, 标牌, 黑色  自动生成的说明"/>
          <p:cNvPicPr>
            <a:picLocks noChangeAspect="1"/>
          </p:cNvPicPr>
          <p:nvPr userDrawn="1"/>
        </p:nvPicPr>
        <p:blipFill>
          <a:blip r:embed="rId2" cstate="print"/>
          <a:stretch>
            <a:fillRect/>
          </a:stretch>
        </p:blipFill>
        <p:spPr>
          <a:xfrm>
            <a:off x="319057" y="90582"/>
            <a:ext cx="538839" cy="538838"/>
          </a:xfrm>
          <a:prstGeom prst="rect">
            <a:avLst/>
          </a:prstGeom>
        </p:spPr>
      </p:pic>
      <p:grpSp>
        <p:nvGrpSpPr>
          <p:cNvPr id="15" name="组合 14"/>
          <p:cNvGrpSpPr/>
          <p:nvPr userDrawn="1"/>
        </p:nvGrpSpPr>
        <p:grpSpPr>
          <a:xfrm>
            <a:off x="10980000" y="126001"/>
            <a:ext cx="864000" cy="468000"/>
            <a:chOff x="10980000" y="144000"/>
            <a:chExt cx="864000" cy="468000"/>
          </a:xfrm>
        </p:grpSpPr>
        <p:sp>
          <p:nvSpPr>
            <p:cNvPr id="16" name="平行四边形 10"/>
            <p:cNvSpPr/>
            <p:nvPr/>
          </p:nvSpPr>
          <p:spPr>
            <a:xfrm>
              <a:off x="11340000" y="144000"/>
              <a:ext cx="504000" cy="252000"/>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7" name="平行四边形 11"/>
            <p:cNvSpPr/>
            <p:nvPr/>
          </p:nvSpPr>
          <p:spPr>
            <a:xfrm>
              <a:off x="10980000" y="360000"/>
              <a:ext cx="504000" cy="252000"/>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sp>
        <p:nvSpPr>
          <p:cNvPr id="1048580" name="文本占位符 31"/>
          <p:cNvSpPr>
            <a:spLocks noGrp="1"/>
          </p:cNvSpPr>
          <p:nvPr>
            <p:ph type="body" sz="quarter" idx="12"/>
          </p:nvPr>
        </p:nvSpPr>
        <p:spPr>
          <a:xfrm>
            <a:off x="319056" y="6498000"/>
            <a:ext cx="4151344" cy="360000"/>
          </a:xfrm>
          <a:prstGeom prst="rect">
            <a:avLst/>
          </a:prstGeom>
        </p:spPr>
        <p:txBody>
          <a:bodyPr lIns="0" tIns="0" rIns="0" bIns="0" anchor="ctr"/>
          <a:lstStyle>
            <a:lvl1pPr marL="0" indent="0" algn="l">
              <a:lnSpc>
                <a:spcPct val="100000"/>
              </a:lnSpc>
              <a:buNone/>
              <a:defRPr sz="1500" b="0">
                <a:solidFill>
                  <a:schemeClr val="tx1">
                    <a:lumMod val="75000"/>
                    <a:lumOff val="25000"/>
                  </a:schemeClr>
                </a:solidFill>
              </a:defRPr>
            </a:lvl1pPr>
          </a:lstStyle>
          <a:p>
            <a:pPr lvl="0"/>
            <a:r>
              <a:rPr lang="zh-CN" altLang="en-US"/>
              <a:t>单击此处编辑母版文本样式</a:t>
            </a:r>
          </a:p>
        </p:txBody>
      </p:sp>
      <p:sp>
        <p:nvSpPr>
          <p:cNvPr id="1048581" name="文本占位符 31"/>
          <p:cNvSpPr>
            <a:spLocks noGrp="1"/>
          </p:cNvSpPr>
          <p:nvPr>
            <p:ph type="body" sz="quarter" idx="13"/>
          </p:nvPr>
        </p:nvSpPr>
        <p:spPr>
          <a:xfrm>
            <a:off x="4788940" y="6498000"/>
            <a:ext cx="4151344" cy="360000"/>
          </a:xfrm>
          <a:prstGeom prst="rect">
            <a:avLst/>
          </a:prstGeom>
        </p:spPr>
        <p:txBody>
          <a:bodyPr lIns="0" tIns="0" rIns="0" bIns="0" anchor="ctr"/>
          <a:lstStyle>
            <a:lvl1pPr marL="0" indent="0" algn="l">
              <a:lnSpc>
                <a:spcPct val="100000"/>
              </a:lnSpc>
              <a:buNone/>
              <a:defRPr sz="1500" b="0">
                <a:solidFill>
                  <a:schemeClr val="tx1">
                    <a:lumMod val="75000"/>
                    <a:lumOff val="25000"/>
                  </a:schemeClr>
                </a:solidFill>
              </a:defRPr>
            </a:lvl1pPr>
          </a:lstStyle>
          <a:p>
            <a:pPr lvl="0"/>
            <a:r>
              <a:rPr lang="zh-CN" altLang="en-US"/>
              <a:t>单击此处编辑母版文本样式</a:t>
            </a:r>
          </a:p>
        </p:txBody>
      </p:sp>
      <p:sp>
        <p:nvSpPr>
          <p:cNvPr id="1048582" name="文本占位符 16"/>
          <p:cNvSpPr>
            <a:spLocks noGrp="1"/>
          </p:cNvSpPr>
          <p:nvPr>
            <p:ph type="body" sz="quarter" idx="14"/>
          </p:nvPr>
        </p:nvSpPr>
        <p:spPr>
          <a:xfrm>
            <a:off x="319056" y="766712"/>
            <a:ext cx="11568144" cy="4765791"/>
          </a:xfrm>
          <a:prstGeom prst="rect">
            <a:avLst/>
          </a:prstGeom>
        </p:spPr>
        <p:txBody>
          <a:bodyPr/>
          <a:lstStyle>
            <a:lvl1pPr marL="171450" indent="-171450">
              <a:lnSpc>
                <a:spcPct val="130000"/>
              </a:lnSpc>
              <a:buFontTx/>
              <a:buBlip>
                <a:blip r:embed="rId3"/>
              </a:buBlip>
              <a:defRPr sz="1500">
                <a:solidFill>
                  <a:schemeClr val="accent2"/>
                </a:solidFill>
              </a:defRPr>
            </a:lvl1pPr>
            <a:lvl2pPr>
              <a:lnSpc>
                <a:spcPct val="130000"/>
              </a:lnSpc>
              <a:defRPr sz="1500">
                <a:solidFill>
                  <a:schemeClr val="accent2"/>
                </a:solidFill>
              </a:defRPr>
            </a:lvl2pPr>
            <a:lvl3pPr>
              <a:lnSpc>
                <a:spcPct val="130000"/>
              </a:lnSpc>
              <a:defRPr sz="1350">
                <a:solidFill>
                  <a:schemeClr val="accent2"/>
                </a:solidFill>
              </a:defRPr>
            </a:lvl3pPr>
            <a:lvl4pPr>
              <a:lnSpc>
                <a:spcPct val="130000"/>
              </a:lnSpc>
              <a:defRPr sz="1200">
                <a:solidFill>
                  <a:schemeClr val="accent2"/>
                </a:solidFill>
              </a:defRPr>
            </a:lvl4pPr>
            <a:lvl5pPr>
              <a:lnSpc>
                <a:spcPct val="130000"/>
              </a:lnSpc>
              <a:defRPr sz="1200">
                <a:solidFill>
                  <a:schemeClr val="accent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2" name="标题 1"/>
          <p:cNvSpPr>
            <a:spLocks noGrp="1"/>
          </p:cNvSpPr>
          <p:nvPr>
            <p:ph type="title"/>
          </p:nvPr>
        </p:nvSpPr>
        <p:spPr>
          <a:xfrm>
            <a:off x="1236000" y="0"/>
            <a:ext cx="9720000" cy="720000"/>
          </a:xfrm>
          <a:prstGeom prst="rect">
            <a:avLst/>
          </a:prstGeom>
        </p:spPr>
        <p:txBody>
          <a:bodyPr anchor="ctr"/>
          <a:lstStyle>
            <a:lvl1pPr>
              <a:defRPr lang="zh-CN" altLang="en-US" sz="2400" b="1">
                <a:solidFill>
                  <a:schemeClr val="bg1"/>
                </a:solidFill>
                <a:latin typeface="+mn-lt"/>
                <a:ea typeface="+mn-ea"/>
                <a:cs typeface="+mn-cs"/>
              </a:defRPr>
            </a:lvl1pPr>
          </a:lstStyle>
          <a:p>
            <a:pPr marL="0" lvl="0" indent="0" algn="ctr">
              <a:lnSpc>
                <a:spcPct val="100000"/>
              </a:lnSpc>
              <a:spcBef>
                <a:spcPts val="0"/>
              </a:spcBef>
              <a:buFont typeface="Arial" panose="020B0604020202020204" pitchFamily="34" charset="0"/>
            </a:pPr>
            <a:r>
              <a:rPr lang="zh-CN" altLang="en-US"/>
              <a:t>单击此处编辑母版标题样式</a:t>
            </a:r>
          </a:p>
        </p:txBody>
      </p:sp>
      <p:pic>
        <p:nvPicPr>
          <p:cNvPr id="19" name="图片 3"/>
          <p:cNvPicPr>
            <a:picLocks noChangeAspect="1"/>
          </p:cNvPicPr>
          <p:nvPr userDrawn="1"/>
        </p:nvPicPr>
        <p:blipFill rotWithShape="1">
          <a:blip r:embed="rId4" cstate="print"/>
          <a:srcRect r="1346"/>
          <a:stretch>
            <a:fillRect/>
          </a:stretch>
        </p:blipFill>
        <p:spPr>
          <a:xfrm>
            <a:off x="518" y="6120002"/>
            <a:ext cx="12166903" cy="411617"/>
          </a:xfrm>
          <a:prstGeom prst="rect">
            <a:avLst/>
          </a:prstGeom>
        </p:spPr>
      </p:pic>
    </p:spTree>
    <p:extLst>
      <p:ext uri="{BB962C8B-B14F-4D97-AF65-F5344CB8AC3E}">
        <p14:creationId xmlns:p14="http://schemas.microsoft.com/office/powerpoint/2010/main" val="422120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3" name="平行四边形 18"/>
          <p:cNvSpPr/>
          <p:nvPr userDrawn="1"/>
        </p:nvSpPr>
        <p:spPr>
          <a:xfrm>
            <a:off x="1" y="1"/>
            <a:ext cx="12191483" cy="7200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pic>
        <p:nvPicPr>
          <p:cNvPr id="14" name="图片 19" descr="图片包含 户外, 标牌, 黑色  自动生成的说明"/>
          <p:cNvPicPr>
            <a:picLocks noChangeAspect="1"/>
          </p:cNvPicPr>
          <p:nvPr userDrawn="1"/>
        </p:nvPicPr>
        <p:blipFill>
          <a:blip r:embed="rId2" cstate="print"/>
          <a:stretch>
            <a:fillRect/>
          </a:stretch>
        </p:blipFill>
        <p:spPr>
          <a:xfrm>
            <a:off x="319057" y="90582"/>
            <a:ext cx="538839" cy="538838"/>
          </a:xfrm>
          <a:prstGeom prst="rect">
            <a:avLst/>
          </a:prstGeom>
        </p:spPr>
      </p:pic>
      <p:grpSp>
        <p:nvGrpSpPr>
          <p:cNvPr id="15" name="组合 14"/>
          <p:cNvGrpSpPr/>
          <p:nvPr userDrawn="1"/>
        </p:nvGrpSpPr>
        <p:grpSpPr>
          <a:xfrm>
            <a:off x="10980000" y="126001"/>
            <a:ext cx="864000" cy="468000"/>
            <a:chOff x="10980000" y="144000"/>
            <a:chExt cx="864000" cy="468000"/>
          </a:xfrm>
        </p:grpSpPr>
        <p:sp>
          <p:nvSpPr>
            <p:cNvPr id="16" name="平行四边形 10"/>
            <p:cNvSpPr/>
            <p:nvPr/>
          </p:nvSpPr>
          <p:spPr>
            <a:xfrm>
              <a:off x="11340000" y="144000"/>
              <a:ext cx="504000" cy="252000"/>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7" name="平行四边形 11"/>
            <p:cNvSpPr/>
            <p:nvPr/>
          </p:nvSpPr>
          <p:spPr>
            <a:xfrm>
              <a:off x="10980000" y="360000"/>
              <a:ext cx="504000" cy="252000"/>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sp>
        <p:nvSpPr>
          <p:cNvPr id="1048580" name="文本占位符 31"/>
          <p:cNvSpPr>
            <a:spLocks noGrp="1"/>
          </p:cNvSpPr>
          <p:nvPr>
            <p:ph type="body" sz="quarter" idx="12"/>
          </p:nvPr>
        </p:nvSpPr>
        <p:spPr>
          <a:xfrm>
            <a:off x="319056" y="6498000"/>
            <a:ext cx="4151344" cy="360000"/>
          </a:xfrm>
          <a:prstGeom prst="rect">
            <a:avLst/>
          </a:prstGeom>
        </p:spPr>
        <p:txBody>
          <a:bodyPr lIns="0" tIns="0" rIns="0" bIns="0" anchor="ctr"/>
          <a:lstStyle>
            <a:lvl1pPr marL="0" indent="0" algn="l">
              <a:lnSpc>
                <a:spcPct val="100000"/>
              </a:lnSpc>
              <a:buNone/>
              <a:defRPr sz="1500" b="0">
                <a:solidFill>
                  <a:schemeClr val="tx1">
                    <a:lumMod val="75000"/>
                    <a:lumOff val="25000"/>
                  </a:schemeClr>
                </a:solidFill>
              </a:defRPr>
            </a:lvl1pPr>
          </a:lstStyle>
          <a:p>
            <a:pPr lvl="0"/>
            <a:r>
              <a:rPr lang="zh-CN" altLang="en-US"/>
              <a:t>单击此处编辑母版文本样式</a:t>
            </a:r>
          </a:p>
        </p:txBody>
      </p:sp>
      <p:sp>
        <p:nvSpPr>
          <p:cNvPr id="1048581" name="文本占位符 31"/>
          <p:cNvSpPr>
            <a:spLocks noGrp="1"/>
          </p:cNvSpPr>
          <p:nvPr>
            <p:ph type="body" sz="quarter" idx="13"/>
          </p:nvPr>
        </p:nvSpPr>
        <p:spPr>
          <a:xfrm>
            <a:off x="4788940" y="6498000"/>
            <a:ext cx="4151344" cy="360000"/>
          </a:xfrm>
          <a:prstGeom prst="rect">
            <a:avLst/>
          </a:prstGeom>
        </p:spPr>
        <p:txBody>
          <a:bodyPr lIns="0" tIns="0" rIns="0" bIns="0" anchor="ctr"/>
          <a:lstStyle>
            <a:lvl1pPr marL="0" indent="0" algn="l">
              <a:lnSpc>
                <a:spcPct val="100000"/>
              </a:lnSpc>
              <a:buNone/>
              <a:defRPr sz="1500" b="0">
                <a:solidFill>
                  <a:schemeClr val="tx1">
                    <a:lumMod val="75000"/>
                    <a:lumOff val="25000"/>
                  </a:schemeClr>
                </a:solidFill>
              </a:defRPr>
            </a:lvl1pPr>
          </a:lstStyle>
          <a:p>
            <a:pPr lvl="0"/>
            <a:r>
              <a:rPr lang="zh-CN" altLang="en-US"/>
              <a:t>单击此处编辑母版文本样式</a:t>
            </a:r>
          </a:p>
        </p:txBody>
      </p:sp>
      <p:sp>
        <p:nvSpPr>
          <p:cNvPr id="1048582" name="文本占位符 16"/>
          <p:cNvSpPr>
            <a:spLocks noGrp="1"/>
          </p:cNvSpPr>
          <p:nvPr>
            <p:ph type="body" sz="quarter" idx="14"/>
          </p:nvPr>
        </p:nvSpPr>
        <p:spPr>
          <a:xfrm>
            <a:off x="319056" y="766712"/>
            <a:ext cx="11568144" cy="4765791"/>
          </a:xfrm>
          <a:prstGeom prst="rect">
            <a:avLst/>
          </a:prstGeom>
        </p:spPr>
        <p:txBody>
          <a:bodyPr/>
          <a:lstStyle>
            <a:lvl1pPr marL="171450" indent="-171450">
              <a:lnSpc>
                <a:spcPct val="130000"/>
              </a:lnSpc>
              <a:buFontTx/>
              <a:buBlip>
                <a:blip r:embed="rId3"/>
              </a:buBlip>
              <a:defRPr sz="1500">
                <a:solidFill>
                  <a:schemeClr val="accent2"/>
                </a:solidFill>
              </a:defRPr>
            </a:lvl1pPr>
            <a:lvl2pPr>
              <a:lnSpc>
                <a:spcPct val="130000"/>
              </a:lnSpc>
              <a:defRPr sz="1500">
                <a:solidFill>
                  <a:schemeClr val="accent2"/>
                </a:solidFill>
              </a:defRPr>
            </a:lvl2pPr>
            <a:lvl3pPr>
              <a:lnSpc>
                <a:spcPct val="130000"/>
              </a:lnSpc>
              <a:defRPr sz="1350">
                <a:solidFill>
                  <a:schemeClr val="accent2"/>
                </a:solidFill>
              </a:defRPr>
            </a:lvl3pPr>
            <a:lvl4pPr>
              <a:lnSpc>
                <a:spcPct val="130000"/>
              </a:lnSpc>
              <a:defRPr sz="1200">
                <a:solidFill>
                  <a:schemeClr val="accent2"/>
                </a:solidFill>
              </a:defRPr>
            </a:lvl4pPr>
            <a:lvl5pPr>
              <a:lnSpc>
                <a:spcPct val="130000"/>
              </a:lnSpc>
              <a:defRPr sz="1200">
                <a:solidFill>
                  <a:schemeClr val="accent2"/>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2" name="标题 1"/>
          <p:cNvSpPr>
            <a:spLocks noGrp="1"/>
          </p:cNvSpPr>
          <p:nvPr>
            <p:ph type="title"/>
          </p:nvPr>
        </p:nvSpPr>
        <p:spPr>
          <a:xfrm>
            <a:off x="1236000" y="0"/>
            <a:ext cx="9720000" cy="720000"/>
          </a:xfrm>
          <a:prstGeom prst="rect">
            <a:avLst/>
          </a:prstGeom>
        </p:spPr>
        <p:txBody>
          <a:bodyPr anchor="ctr"/>
          <a:lstStyle>
            <a:lvl1pPr>
              <a:defRPr lang="zh-CN" altLang="en-US" sz="2400" b="1">
                <a:solidFill>
                  <a:schemeClr val="bg1"/>
                </a:solidFill>
                <a:latin typeface="+mn-lt"/>
                <a:ea typeface="+mn-ea"/>
                <a:cs typeface="+mn-cs"/>
              </a:defRPr>
            </a:lvl1pPr>
          </a:lstStyle>
          <a:p>
            <a:pPr marL="0" lvl="0" indent="0" algn="ctr">
              <a:lnSpc>
                <a:spcPct val="100000"/>
              </a:lnSpc>
              <a:spcBef>
                <a:spcPts val="0"/>
              </a:spcBef>
              <a:buFont typeface="Arial" panose="020B0604020202020204" pitchFamily="34" charset="0"/>
            </a:pPr>
            <a:r>
              <a:rPr lang="zh-CN" altLang="en-US"/>
              <a:t>单击此处编辑母版标题样式</a:t>
            </a:r>
          </a:p>
        </p:txBody>
      </p:sp>
      <p:pic>
        <p:nvPicPr>
          <p:cNvPr id="19" name="图片 3"/>
          <p:cNvPicPr>
            <a:picLocks noChangeAspect="1"/>
          </p:cNvPicPr>
          <p:nvPr userDrawn="1"/>
        </p:nvPicPr>
        <p:blipFill rotWithShape="1">
          <a:blip r:embed="rId4" cstate="print"/>
          <a:srcRect r="1346"/>
          <a:stretch>
            <a:fillRect/>
          </a:stretch>
        </p:blipFill>
        <p:spPr>
          <a:xfrm>
            <a:off x="518" y="6120002"/>
            <a:ext cx="12166903" cy="411617"/>
          </a:xfrm>
          <a:prstGeom prst="rect">
            <a:avLst/>
          </a:prstGeom>
        </p:spPr>
      </p:pic>
    </p:spTree>
    <p:extLst>
      <p:ext uri="{BB962C8B-B14F-4D97-AF65-F5344CB8AC3E}">
        <p14:creationId xmlns:p14="http://schemas.microsoft.com/office/powerpoint/2010/main" val="623017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BE797EF-3A48-4387-BE22-4243F5E6FD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B788A14-DB98-4E9B-B617-2378710628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42DE151-2891-4CE0-AA0C-56A74FFE6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B4BCA-F6CC-4D84-B86D-428844D088DF}" type="datetimeFigureOut">
              <a:rPr lang="zh-CN" altLang="en-US" smtClean="0"/>
              <a:t>2021/5/24</a:t>
            </a:fld>
            <a:endParaRPr lang="zh-CN" altLang="en-US"/>
          </a:p>
        </p:txBody>
      </p:sp>
      <p:sp>
        <p:nvSpPr>
          <p:cNvPr id="5" name="页脚占位符 4">
            <a:extLst>
              <a:ext uri="{FF2B5EF4-FFF2-40B4-BE49-F238E27FC236}">
                <a16:creationId xmlns:a16="http://schemas.microsoft.com/office/drawing/2014/main" id="{15D08BDC-9AC1-49F2-8F16-A4EE8C29AF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EA8F85C-9277-4E35-BBE0-FF44C3815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6E05A-B739-4E0D-94FC-484B9DCCD2EA}" type="slidenum">
              <a:rPr lang="zh-CN" altLang="en-US" smtClean="0"/>
              <a:t>‹#›</a:t>
            </a:fld>
            <a:endParaRPr lang="zh-CN" altLang="en-US"/>
          </a:p>
        </p:txBody>
      </p:sp>
    </p:spTree>
    <p:extLst>
      <p:ext uri="{BB962C8B-B14F-4D97-AF65-F5344CB8AC3E}">
        <p14:creationId xmlns:p14="http://schemas.microsoft.com/office/powerpoint/2010/main" val="2907319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35.xml"/><Relationship Id="rId16"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s>
</file>

<file path=ppt/slides/_rels/slide38.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3.png"/><Relationship Id="rId3" Type="http://schemas.openxmlformats.org/officeDocument/2006/relationships/image" Target="../media/image61.png"/><Relationship Id="rId7" Type="http://schemas.openxmlformats.org/officeDocument/2006/relationships/image" Target="../media/image56.png"/><Relationship Id="rId12"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66.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 Id="rId14" Type="http://schemas.openxmlformats.org/officeDocument/2006/relationships/image" Target="../media/image64.pn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37.xml"/><Relationship Id="rId16"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2800" dirty="0"/>
              <a:t>NUMA-Aware Graph-Structured Analytics</a:t>
            </a:r>
            <a:br>
              <a:rPr lang="en-US" altLang="zh-CN" sz="2400" dirty="0"/>
            </a:br>
            <a:br>
              <a:rPr lang="en-US" altLang="zh-CN" sz="1050" dirty="0">
                <a:latin typeface="Times New Roman" panose="02020603050405020304" pitchFamily="18" charset="0"/>
                <a:ea typeface="Tahoma" panose="020B0604030504040204" pitchFamily="34" charset="0"/>
                <a:cs typeface="Times New Roman" panose="02020603050405020304" pitchFamily="18" charset="0"/>
              </a:rPr>
            </a:br>
            <a:r>
              <a:rPr lang="en-US" altLang="zh-CN" sz="1400" b="0" dirty="0">
                <a:solidFill>
                  <a:srgbClr val="000000"/>
                </a:solidFill>
                <a:latin typeface="Arial" panose="020B0604020202020204" pitchFamily="34" charset="0"/>
                <a:cs typeface="Arial" panose="020B0604020202020204" pitchFamily="34" charset="0"/>
              </a:rPr>
              <a:t>Kaiyuan     Zhang Rong Chen    </a:t>
            </a:r>
            <a:r>
              <a:rPr lang="en-US" altLang="zh-CN" sz="1400" b="0" dirty="0" err="1">
                <a:solidFill>
                  <a:srgbClr val="000000"/>
                </a:solidFill>
                <a:latin typeface="Arial" panose="020B0604020202020204" pitchFamily="34" charset="0"/>
                <a:cs typeface="Arial" panose="020B0604020202020204" pitchFamily="34" charset="0"/>
              </a:rPr>
              <a:t>Haibo</a:t>
            </a:r>
            <a:r>
              <a:rPr lang="en-US" altLang="zh-CN" sz="1400" b="0" dirty="0">
                <a:solidFill>
                  <a:srgbClr val="000000"/>
                </a:solidFill>
                <a:latin typeface="Arial" panose="020B0604020202020204" pitchFamily="34" charset="0"/>
                <a:cs typeface="Arial" panose="020B0604020202020204" pitchFamily="34" charset="0"/>
              </a:rPr>
              <a:t> Chen</a:t>
            </a:r>
            <a:r>
              <a:rPr lang="en-US" altLang="zh-CN" sz="1400" dirty="0">
                <a:latin typeface="Arial" panose="020B0604020202020204" pitchFamily="34" charset="0"/>
                <a:cs typeface="Arial" panose="020B0604020202020204" pitchFamily="34" charset="0"/>
              </a:rPr>
              <a:t> </a:t>
            </a:r>
            <a:br>
              <a:rPr lang="en-US" altLang="zh-CN" sz="1050" dirty="0">
                <a:latin typeface="Times New Roman" panose="02020603050405020304" pitchFamily="18" charset="0"/>
                <a:ea typeface="Tahoma" panose="020B0604030504040204" pitchFamily="34" charset="0"/>
                <a:cs typeface="Times New Roman" panose="02020603050405020304" pitchFamily="18" charset="0"/>
              </a:rPr>
            </a:br>
            <a:endParaRPr lang="zh-CN" altLang="en-US" sz="1050" b="0" dirty="0">
              <a:latin typeface="Times New Roman" panose="02020603050405020304" pitchFamily="18" charset="0"/>
              <a:ea typeface="阿里巴巴普惠体" panose="00020600040101010101" pitchFamily="18" charset="-122"/>
              <a:cs typeface="Times New Roman" panose="02020603050405020304" pitchFamily="18" charset="0"/>
            </a:endParaRPr>
          </a:p>
        </p:txBody>
      </p:sp>
      <p:sp>
        <p:nvSpPr>
          <p:cNvPr id="6" name="内容占位符 5">
            <a:extLst>
              <a:ext uri="{FF2B5EF4-FFF2-40B4-BE49-F238E27FC236}">
                <a16:creationId xmlns:a16="http://schemas.microsoft.com/office/drawing/2014/main" id="{8F208BE5-ADF3-3C4E-B248-BFEA2E7623DB}"/>
              </a:ext>
            </a:extLst>
          </p:cNvPr>
          <p:cNvSpPr>
            <a:spLocks noGrp="1"/>
          </p:cNvSpPr>
          <p:nvPr>
            <p:ph sz="quarter" idx="10"/>
          </p:nvPr>
        </p:nvSpPr>
        <p:spPr>
          <a:xfrm>
            <a:off x="4164850" y="4769999"/>
            <a:ext cx="3862300" cy="540000"/>
          </a:xfrm>
        </p:spPr>
        <p:txBody>
          <a:bodyPr>
            <a:normAutofit/>
          </a:bodyPr>
          <a:lstStyle/>
          <a:p>
            <a:r>
              <a:rPr lang="zh-CN" altLang="en-US" dirty="0">
                <a:latin typeface="阿里巴巴普惠体" panose="00020600040101010101" pitchFamily="18" charset="-122"/>
                <a:ea typeface="阿里巴巴普惠体" panose="00020600040101010101" pitchFamily="18" charset="-122"/>
                <a:cs typeface="阿里巴巴普惠体" panose="00020600040101010101" pitchFamily="18" charset="-122"/>
              </a:rPr>
              <a:t>万铠宁，夏沛言，张萍，谢佳航</a:t>
            </a:r>
          </a:p>
        </p:txBody>
      </p:sp>
      <p:sp>
        <p:nvSpPr>
          <p:cNvPr id="4" name="文本占位符 3"/>
          <p:cNvSpPr>
            <a:spLocks noGrp="1"/>
          </p:cNvSpPr>
          <p:nvPr>
            <p:ph type="body" sz="quarter" idx="11"/>
          </p:nvPr>
        </p:nvSpPr>
        <p:spPr>
          <a:xfrm>
            <a:off x="4071000" y="4049999"/>
            <a:ext cx="4050000" cy="720000"/>
          </a:xfrm>
        </p:spPr>
        <p:txBody>
          <a:bodyPr>
            <a:normAutofit/>
          </a:bodyPr>
          <a:lstStyle/>
          <a:p>
            <a:r>
              <a:rPr lang="en-US" altLang="zh-CN" sz="1800" dirty="0">
                <a:latin typeface="阿里巴巴普惠体" panose="00020600040101010101" pitchFamily="18" charset="-122"/>
                <a:ea typeface="阿里巴巴普惠体" panose="00020600040101010101" pitchFamily="18" charset="-122"/>
                <a:cs typeface="阿里巴巴普惠体" panose="00020600040101010101" pitchFamily="18" charset="-122"/>
              </a:rPr>
              <a:t>2021.5.24</a:t>
            </a:r>
            <a:endParaRPr lang="zh-CN" altLang="en-US" sz="18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Tree>
    <p:extLst>
      <p:ext uri="{BB962C8B-B14F-4D97-AF65-F5344CB8AC3E}">
        <p14:creationId xmlns:p14="http://schemas.microsoft.com/office/powerpoint/2010/main" val="2644940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2A36A7E-AD5F-499B-8E87-8E3B278EEE29}"/>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84250DC0-A256-49AE-BB01-D9AE7C24D157}"/>
              </a:ext>
            </a:extLst>
          </p:cNvPr>
          <p:cNvSpPr>
            <a:spLocks noGrp="1"/>
          </p:cNvSpPr>
          <p:nvPr>
            <p:ph type="body" sz="quarter" idx="13"/>
          </p:nvPr>
        </p:nvSpPr>
        <p:spPr/>
        <p:txBody>
          <a:bodyPr/>
          <a:lstStyle/>
          <a:p>
            <a:endParaRPr lang="zh-CN" altLang="en-US"/>
          </a:p>
        </p:txBody>
      </p:sp>
      <p:sp>
        <p:nvSpPr>
          <p:cNvPr id="5" name="标题 4">
            <a:extLst>
              <a:ext uri="{FF2B5EF4-FFF2-40B4-BE49-F238E27FC236}">
                <a16:creationId xmlns:a16="http://schemas.microsoft.com/office/drawing/2014/main" id="{CD553909-FF8F-4CF4-BA89-C32304ABE240}"/>
              </a:ext>
            </a:extLst>
          </p:cNvPr>
          <p:cNvSpPr>
            <a:spLocks noGrp="1"/>
          </p:cNvSpPr>
          <p:nvPr>
            <p:ph type="title"/>
          </p:nvPr>
        </p:nvSpPr>
        <p:spPr/>
        <p:txBody>
          <a:bodyPr/>
          <a:lstStyle/>
          <a:p>
            <a:r>
              <a:rPr lang="en-US" altLang="zh-CN" dirty="0"/>
              <a:t>NUMA &amp; Graph-analytics</a:t>
            </a:r>
            <a:endParaRPr lang="zh-CN" altLang="en-US" dirty="0"/>
          </a:p>
        </p:txBody>
      </p:sp>
      <p:sp>
        <p:nvSpPr>
          <p:cNvPr id="10" name="文本框 4">
            <a:extLst>
              <a:ext uri="{FF2B5EF4-FFF2-40B4-BE49-F238E27FC236}">
                <a16:creationId xmlns:a16="http://schemas.microsoft.com/office/drawing/2014/main" id="{6446C325-5025-4351-8E27-5FB847887CA6}"/>
              </a:ext>
            </a:extLst>
          </p:cNvPr>
          <p:cNvSpPr>
            <a:spLocks noChangeArrowheads="1"/>
          </p:cNvSpPr>
          <p:nvPr/>
        </p:nvSpPr>
        <p:spPr bwMode="auto">
          <a:xfrm>
            <a:off x="2726884" y="1062042"/>
            <a:ext cx="180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2400" b="1" dirty="0"/>
              <a:t>Application</a:t>
            </a:r>
            <a:endParaRPr lang="zh-CN" altLang="en-US" sz="2400" b="1" dirty="0"/>
          </a:p>
          <a:p>
            <a:pPr>
              <a:lnSpc>
                <a:spcPct val="100000"/>
              </a:lnSpc>
              <a:spcBef>
                <a:spcPct val="0"/>
              </a:spcBef>
              <a:buNone/>
            </a:pPr>
            <a:endParaRPr lang="zh-CN" altLang="en-US" sz="2400" b="1" dirty="0">
              <a:latin typeface="+mj-lt"/>
            </a:endParaRPr>
          </a:p>
        </p:txBody>
      </p:sp>
      <p:sp>
        <p:nvSpPr>
          <p:cNvPr id="11" name="文本框 4">
            <a:extLst>
              <a:ext uri="{FF2B5EF4-FFF2-40B4-BE49-F238E27FC236}">
                <a16:creationId xmlns:a16="http://schemas.microsoft.com/office/drawing/2014/main" id="{A0D35285-EEC0-4B27-B348-59FC9CF1639B}"/>
              </a:ext>
            </a:extLst>
          </p:cNvPr>
          <p:cNvSpPr>
            <a:spLocks noChangeArrowheads="1"/>
          </p:cNvSpPr>
          <p:nvPr/>
        </p:nvSpPr>
        <p:spPr bwMode="auto">
          <a:xfrm>
            <a:off x="7169921" y="1062041"/>
            <a:ext cx="21185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None/>
            </a:pPr>
            <a:r>
              <a:rPr lang="en-US" altLang="zh-CN" sz="2400" b="1" dirty="0"/>
              <a:t>Hardware</a:t>
            </a:r>
            <a:endParaRPr lang="zh-CN" altLang="en-US" sz="2400" b="1" dirty="0"/>
          </a:p>
          <a:p>
            <a:pPr algn="ctr">
              <a:lnSpc>
                <a:spcPct val="100000"/>
              </a:lnSpc>
              <a:spcBef>
                <a:spcPct val="0"/>
              </a:spcBef>
              <a:buNone/>
            </a:pPr>
            <a:endParaRPr lang="zh-CN" altLang="en-US" sz="2400" b="1" dirty="0">
              <a:latin typeface="+mj-lt"/>
            </a:endParaRPr>
          </a:p>
        </p:txBody>
      </p:sp>
      <p:pic>
        <p:nvPicPr>
          <p:cNvPr id="13" name="图片 12">
            <a:extLst>
              <a:ext uri="{FF2B5EF4-FFF2-40B4-BE49-F238E27FC236}">
                <a16:creationId xmlns:a16="http://schemas.microsoft.com/office/drawing/2014/main" id="{B736DB21-F91D-4E3A-9009-9079029816FD}"/>
              </a:ext>
            </a:extLst>
          </p:cNvPr>
          <p:cNvPicPr>
            <a:picLocks noChangeAspect="1"/>
          </p:cNvPicPr>
          <p:nvPr/>
        </p:nvPicPr>
        <p:blipFill>
          <a:blip r:embed="rId3"/>
          <a:stretch>
            <a:fillRect/>
          </a:stretch>
        </p:blipFill>
        <p:spPr>
          <a:xfrm>
            <a:off x="2302088" y="2385164"/>
            <a:ext cx="2682472" cy="3116850"/>
          </a:xfrm>
          <a:prstGeom prst="rect">
            <a:avLst/>
          </a:prstGeom>
        </p:spPr>
      </p:pic>
      <p:pic>
        <p:nvPicPr>
          <p:cNvPr id="15" name="图片 14">
            <a:extLst>
              <a:ext uri="{FF2B5EF4-FFF2-40B4-BE49-F238E27FC236}">
                <a16:creationId xmlns:a16="http://schemas.microsoft.com/office/drawing/2014/main" id="{44136D9A-4700-4755-A576-FBE36D2F486F}"/>
              </a:ext>
            </a:extLst>
          </p:cNvPr>
          <p:cNvPicPr>
            <a:picLocks noChangeAspect="1"/>
          </p:cNvPicPr>
          <p:nvPr/>
        </p:nvPicPr>
        <p:blipFill>
          <a:blip r:embed="rId4"/>
          <a:stretch>
            <a:fillRect/>
          </a:stretch>
        </p:blipFill>
        <p:spPr>
          <a:xfrm>
            <a:off x="6875632" y="2235080"/>
            <a:ext cx="2865368" cy="3292125"/>
          </a:xfrm>
          <a:prstGeom prst="rect">
            <a:avLst/>
          </a:prstGeom>
        </p:spPr>
      </p:pic>
      <p:pic>
        <p:nvPicPr>
          <p:cNvPr id="19" name="图片 18">
            <a:extLst>
              <a:ext uri="{FF2B5EF4-FFF2-40B4-BE49-F238E27FC236}">
                <a16:creationId xmlns:a16="http://schemas.microsoft.com/office/drawing/2014/main" id="{8271D524-7FF1-440B-9A43-A00DE64C370D}"/>
              </a:ext>
            </a:extLst>
          </p:cNvPr>
          <p:cNvPicPr>
            <a:picLocks noChangeAspect="1"/>
          </p:cNvPicPr>
          <p:nvPr/>
        </p:nvPicPr>
        <p:blipFill>
          <a:blip r:embed="rId5"/>
          <a:stretch>
            <a:fillRect/>
          </a:stretch>
        </p:blipFill>
        <p:spPr>
          <a:xfrm>
            <a:off x="5629080" y="3403600"/>
            <a:ext cx="602032" cy="579170"/>
          </a:xfrm>
          <a:prstGeom prst="rect">
            <a:avLst/>
          </a:prstGeom>
        </p:spPr>
      </p:pic>
      <p:sp>
        <p:nvSpPr>
          <p:cNvPr id="4" name="文本框 3">
            <a:extLst>
              <a:ext uri="{FF2B5EF4-FFF2-40B4-BE49-F238E27FC236}">
                <a16:creationId xmlns:a16="http://schemas.microsoft.com/office/drawing/2014/main" id="{91C0B875-F30D-A94F-AACE-CB23C2FE45DD}"/>
              </a:ext>
            </a:extLst>
          </p:cNvPr>
          <p:cNvSpPr txBox="1"/>
          <p:nvPr/>
        </p:nvSpPr>
        <p:spPr>
          <a:xfrm>
            <a:off x="2980410" y="1817829"/>
            <a:ext cx="1300899"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1">
                    <a:lumMod val="75000"/>
                  </a:schemeClr>
                </a:solidFill>
              </a:rPr>
              <a:t>Data Mining</a:t>
            </a:r>
            <a:endParaRPr kumimoji="1" lang="zh-CN" altLang="en-US" b="1" dirty="0">
              <a:solidFill>
                <a:schemeClr val="accent1">
                  <a:lumMod val="75000"/>
                </a:schemeClr>
              </a:solidFill>
            </a:endParaRPr>
          </a:p>
        </p:txBody>
      </p:sp>
      <p:sp>
        <p:nvSpPr>
          <p:cNvPr id="12" name="文本框 11">
            <a:extLst>
              <a:ext uri="{FF2B5EF4-FFF2-40B4-BE49-F238E27FC236}">
                <a16:creationId xmlns:a16="http://schemas.microsoft.com/office/drawing/2014/main" id="{F2067FD1-1992-DA49-A830-55FD4FC61243}"/>
              </a:ext>
            </a:extLst>
          </p:cNvPr>
          <p:cNvSpPr txBox="1"/>
          <p:nvPr/>
        </p:nvSpPr>
        <p:spPr>
          <a:xfrm rot="1693623">
            <a:off x="4285337" y="2325078"/>
            <a:ext cx="1398447"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1">
                    <a:lumMod val="75000"/>
                  </a:schemeClr>
                </a:solidFill>
              </a:rPr>
              <a:t>Scientific</a:t>
            </a:r>
          </a:p>
          <a:p>
            <a:r>
              <a:rPr kumimoji="1" lang="en-US" altLang="zh-CN" b="1" dirty="0">
                <a:solidFill>
                  <a:schemeClr val="accent1">
                    <a:lumMod val="75000"/>
                  </a:schemeClr>
                </a:solidFill>
              </a:rPr>
              <a:t>Computing</a:t>
            </a:r>
            <a:endParaRPr kumimoji="1" lang="zh-CN" altLang="en-US" b="1" dirty="0">
              <a:solidFill>
                <a:schemeClr val="accent1">
                  <a:lumMod val="75000"/>
                </a:schemeClr>
              </a:solidFill>
            </a:endParaRPr>
          </a:p>
        </p:txBody>
      </p:sp>
      <p:sp>
        <p:nvSpPr>
          <p:cNvPr id="14" name="文本框 13">
            <a:extLst>
              <a:ext uri="{FF2B5EF4-FFF2-40B4-BE49-F238E27FC236}">
                <a16:creationId xmlns:a16="http://schemas.microsoft.com/office/drawing/2014/main" id="{D012B329-68BA-6E43-A51B-D683ACDF1336}"/>
              </a:ext>
            </a:extLst>
          </p:cNvPr>
          <p:cNvSpPr txBox="1"/>
          <p:nvPr/>
        </p:nvSpPr>
        <p:spPr>
          <a:xfrm rot="19530387">
            <a:off x="1586146" y="2344341"/>
            <a:ext cx="1300899"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1">
                    <a:lumMod val="75000"/>
                  </a:schemeClr>
                </a:solidFill>
              </a:rPr>
              <a:t>Machine</a:t>
            </a:r>
            <a:r>
              <a:rPr kumimoji="1" lang="zh-CN" altLang="en-US" b="1" dirty="0">
                <a:solidFill>
                  <a:schemeClr val="accent1">
                    <a:lumMod val="75000"/>
                  </a:schemeClr>
                </a:solidFill>
              </a:rPr>
              <a:t> </a:t>
            </a:r>
            <a:r>
              <a:rPr kumimoji="1" lang="en-US" altLang="zh-CN" b="1" dirty="0">
                <a:solidFill>
                  <a:schemeClr val="accent1">
                    <a:lumMod val="75000"/>
                  </a:schemeClr>
                </a:solidFill>
              </a:rPr>
              <a:t>Learning</a:t>
            </a:r>
            <a:endParaRPr kumimoji="1" lang="zh-CN" altLang="en-US" b="1" dirty="0">
              <a:solidFill>
                <a:schemeClr val="accent1">
                  <a:lumMod val="75000"/>
                </a:schemeClr>
              </a:solidFill>
            </a:endParaRPr>
          </a:p>
        </p:txBody>
      </p:sp>
      <p:sp>
        <p:nvSpPr>
          <p:cNvPr id="6" name="矩形 5">
            <a:extLst>
              <a:ext uri="{FF2B5EF4-FFF2-40B4-BE49-F238E27FC236}">
                <a16:creationId xmlns:a16="http://schemas.microsoft.com/office/drawing/2014/main" id="{0D8645EB-85EE-AC41-BC0E-2EE58FD3DEEE}"/>
              </a:ext>
            </a:extLst>
          </p:cNvPr>
          <p:cNvSpPr/>
          <p:nvPr/>
        </p:nvSpPr>
        <p:spPr>
          <a:xfrm>
            <a:off x="6672460" y="5611294"/>
            <a:ext cx="3659177" cy="369332"/>
          </a:xfrm>
          <a:prstGeom prst="rect">
            <a:avLst/>
          </a:prstGeom>
          <a:effectLst>
            <a:outerShdw blurRad="50800" dist="38100" dir="2700000" algn="tl" rotWithShape="0">
              <a:prstClr val="black">
                <a:alpha val="40000"/>
              </a:prstClr>
            </a:outerShdw>
          </a:effectLst>
        </p:spPr>
        <p:txBody>
          <a:bodyPr wrap="square">
            <a:spAutoFit/>
          </a:bodyPr>
          <a:lstStyle/>
          <a:p>
            <a:r>
              <a:rPr kumimoji="1" lang="en" altLang="zh-CN" b="1" dirty="0" err="1">
                <a:solidFill>
                  <a:srgbClr val="C00000"/>
                </a:solidFill>
              </a:rPr>
              <a:t>GraphChi</a:t>
            </a:r>
            <a:r>
              <a:rPr kumimoji="1" lang="en-US" altLang="zh-CN" b="1" dirty="0">
                <a:solidFill>
                  <a:srgbClr val="C00000"/>
                </a:solidFill>
              </a:rPr>
              <a:t>,</a:t>
            </a:r>
            <a:r>
              <a:rPr kumimoji="1" lang="en" altLang="zh-CN" b="1" dirty="0">
                <a:solidFill>
                  <a:srgbClr val="C00000"/>
                </a:solidFill>
              </a:rPr>
              <a:t> </a:t>
            </a:r>
            <a:r>
              <a:rPr kumimoji="1" lang="en" altLang="zh-CN" b="1" dirty="0" err="1">
                <a:solidFill>
                  <a:srgbClr val="C00000"/>
                </a:solidFill>
              </a:rPr>
              <a:t>Ligra</a:t>
            </a:r>
            <a:r>
              <a:rPr kumimoji="1" lang="en-US" altLang="zh-CN" b="1" dirty="0">
                <a:solidFill>
                  <a:srgbClr val="C00000"/>
                </a:solidFill>
              </a:rPr>
              <a:t>, </a:t>
            </a:r>
            <a:r>
              <a:rPr kumimoji="1" lang="en" altLang="zh-CN" b="1" dirty="0">
                <a:solidFill>
                  <a:srgbClr val="C00000"/>
                </a:solidFill>
              </a:rPr>
              <a:t>X-Stream</a:t>
            </a:r>
            <a:r>
              <a:rPr kumimoji="1" lang="en-US" altLang="zh-CN" b="1" dirty="0">
                <a:solidFill>
                  <a:srgbClr val="C00000"/>
                </a:solidFill>
              </a:rPr>
              <a:t>, </a:t>
            </a:r>
            <a:r>
              <a:rPr kumimoji="1" lang="en" altLang="zh-CN" b="1" dirty="0">
                <a:solidFill>
                  <a:srgbClr val="C00000"/>
                </a:solidFill>
              </a:rPr>
              <a:t>Galois</a:t>
            </a:r>
            <a:endParaRPr lang="zh-CN" altLang="en-US" b="1" dirty="0">
              <a:solidFill>
                <a:srgbClr val="C00000"/>
              </a:solidFill>
            </a:endParaRPr>
          </a:p>
        </p:txBody>
      </p:sp>
    </p:spTree>
    <p:extLst>
      <p:ext uri="{BB962C8B-B14F-4D97-AF65-F5344CB8AC3E}">
        <p14:creationId xmlns:p14="http://schemas.microsoft.com/office/powerpoint/2010/main" val="1235734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FCF657A-1539-425D-8D88-9CDFDF264BD6}"/>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AAB8380A-AA5C-4AB0-960F-04A0D3127FA8}"/>
              </a:ext>
            </a:extLst>
          </p:cNvPr>
          <p:cNvSpPr>
            <a:spLocks noGrp="1"/>
          </p:cNvSpPr>
          <p:nvPr>
            <p:ph type="body" sz="quarter" idx="13"/>
          </p:nvPr>
        </p:nvSpPr>
        <p:spPr/>
        <p:txBody>
          <a:bodyPr/>
          <a:lstStyle/>
          <a:p>
            <a:endParaRPr lang="zh-CN" altLang="en-US"/>
          </a:p>
        </p:txBody>
      </p:sp>
      <p:sp>
        <p:nvSpPr>
          <p:cNvPr id="2" name="标题 1">
            <a:extLst>
              <a:ext uri="{FF2B5EF4-FFF2-40B4-BE49-F238E27FC236}">
                <a16:creationId xmlns:a16="http://schemas.microsoft.com/office/drawing/2014/main" id="{68766B76-120A-4DEA-9DEC-FEF7F5D4DD81}"/>
              </a:ext>
            </a:extLst>
          </p:cNvPr>
          <p:cNvSpPr>
            <a:spLocks noGrp="1"/>
          </p:cNvSpPr>
          <p:nvPr>
            <p:ph type="title"/>
          </p:nvPr>
        </p:nvSpPr>
        <p:spPr/>
        <p:txBody>
          <a:bodyPr/>
          <a:lstStyle/>
          <a:p>
            <a:r>
              <a:rPr lang="en-US" altLang="zh-CN" dirty="0"/>
              <a:t>Outline</a:t>
            </a:r>
            <a:endParaRPr lang="zh-CN" altLang="en-US" dirty="0"/>
          </a:p>
        </p:txBody>
      </p:sp>
      <p:sp>
        <p:nvSpPr>
          <p:cNvPr id="10" name="文本框 9">
            <a:extLst>
              <a:ext uri="{FF2B5EF4-FFF2-40B4-BE49-F238E27FC236}">
                <a16:creationId xmlns:a16="http://schemas.microsoft.com/office/drawing/2014/main" id="{840E9A1D-A57E-49ED-930F-5FA35376829B}"/>
              </a:ext>
            </a:extLst>
          </p:cNvPr>
          <p:cNvSpPr txBox="1"/>
          <p:nvPr/>
        </p:nvSpPr>
        <p:spPr>
          <a:xfrm>
            <a:off x="2148451" y="1896695"/>
            <a:ext cx="4901204" cy="461665"/>
          </a:xfrm>
          <a:prstGeom prst="rect">
            <a:avLst/>
          </a:prstGeom>
          <a:noFill/>
        </p:spPr>
        <p:txBody>
          <a:bodyPr wrap="square" rtlCol="0">
            <a:spAutoFit/>
          </a:bodyPr>
          <a:lstStyle/>
          <a:p>
            <a:r>
              <a:rPr lang="en-US" altLang="zh-CN" sz="2400" dirty="0">
                <a:solidFill>
                  <a:srgbClr val="C00000"/>
                </a:solidFill>
                <a:latin typeface="Gill Sans MT" panose="020B0502020104020203" pitchFamily="34" charset="0"/>
              </a:rPr>
              <a:t>Graph-analytics </a:t>
            </a:r>
            <a:r>
              <a:rPr kumimoji="1" lang="en-US" altLang="zh-CN" sz="2400" dirty="0">
                <a:solidFill>
                  <a:srgbClr val="C00000"/>
                </a:solidFill>
                <a:latin typeface="Gill Sans MT" panose="020B0502020104020203" pitchFamily="34" charset="0"/>
              </a:rPr>
              <a:t>&amp; NUMA</a:t>
            </a:r>
            <a:endParaRPr lang="en-US" altLang="zh-CN" sz="2400" dirty="0">
              <a:solidFill>
                <a:srgbClr val="C00000"/>
              </a:solidFill>
              <a:latin typeface="Gill Sans MT" panose="020B0502020104020203" pitchFamily="34" charset="0"/>
            </a:endParaRPr>
          </a:p>
        </p:txBody>
      </p:sp>
      <p:sp>
        <p:nvSpPr>
          <p:cNvPr id="11" name="文本框 10">
            <a:extLst>
              <a:ext uri="{FF2B5EF4-FFF2-40B4-BE49-F238E27FC236}">
                <a16:creationId xmlns:a16="http://schemas.microsoft.com/office/drawing/2014/main" id="{D2F357E3-2B58-49C3-91D9-8FE9CBC4234D}"/>
              </a:ext>
            </a:extLst>
          </p:cNvPr>
          <p:cNvSpPr txBox="1"/>
          <p:nvPr/>
        </p:nvSpPr>
        <p:spPr>
          <a:xfrm>
            <a:off x="2148451" y="2774135"/>
            <a:ext cx="4286476" cy="461665"/>
          </a:xfrm>
          <a:prstGeom prst="rect">
            <a:avLst/>
          </a:prstGeom>
          <a:noFill/>
        </p:spPr>
        <p:txBody>
          <a:bodyPr wrap="square" rtlCol="0">
            <a:spAutoFit/>
          </a:bodyPr>
          <a:lstStyle/>
          <a:p>
            <a:r>
              <a:rPr kumimoji="1" lang="en-US" altLang="zh-CN" sz="2400" dirty="0">
                <a:latin typeface="Gill Sans MT" panose="020B0502020104020203" pitchFamily="34" charset="0"/>
              </a:rPr>
              <a:t>Design of Polymer</a:t>
            </a:r>
            <a:endParaRPr kumimoji="1" lang="zh-CN" altLang="en-US" sz="2400" dirty="0">
              <a:latin typeface="Gill Sans MT" panose="020B0502020104020203" pitchFamily="34" charset="0"/>
            </a:endParaRPr>
          </a:p>
        </p:txBody>
      </p:sp>
      <p:sp>
        <p:nvSpPr>
          <p:cNvPr id="12" name="文本框 11">
            <a:extLst>
              <a:ext uri="{FF2B5EF4-FFF2-40B4-BE49-F238E27FC236}">
                <a16:creationId xmlns:a16="http://schemas.microsoft.com/office/drawing/2014/main" id="{AB580D7F-FD69-4A35-AC92-3421A536D2E8}"/>
              </a:ext>
            </a:extLst>
          </p:cNvPr>
          <p:cNvSpPr txBox="1"/>
          <p:nvPr/>
        </p:nvSpPr>
        <p:spPr>
          <a:xfrm>
            <a:off x="2148451" y="3758628"/>
            <a:ext cx="4286476" cy="461665"/>
          </a:xfrm>
          <a:prstGeom prst="rect">
            <a:avLst/>
          </a:prstGeom>
          <a:noFill/>
        </p:spPr>
        <p:txBody>
          <a:bodyPr wrap="square" rtlCol="0">
            <a:spAutoFit/>
          </a:bodyPr>
          <a:lstStyle/>
          <a:p>
            <a:r>
              <a:rPr kumimoji="1" lang="en-US" altLang="zh-CN" sz="2400" dirty="0">
                <a:latin typeface="Gill Sans MT" panose="020B0502020104020203" pitchFamily="34" charset="0"/>
              </a:rPr>
              <a:t>Evaluation</a:t>
            </a:r>
            <a:endParaRPr kumimoji="1" lang="zh-CN" altLang="en-US" sz="2400" dirty="0">
              <a:latin typeface="Gill Sans MT" panose="020B0502020104020203" pitchFamily="34" charset="0"/>
            </a:endParaRPr>
          </a:p>
        </p:txBody>
      </p:sp>
    </p:spTree>
    <p:extLst>
      <p:ext uri="{BB962C8B-B14F-4D97-AF65-F5344CB8AC3E}">
        <p14:creationId xmlns:p14="http://schemas.microsoft.com/office/powerpoint/2010/main" val="1895500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082799" y="1947006"/>
            <a:ext cx="4751243" cy="830997"/>
          </a:xfrm>
          <a:prstGeom prst="rect">
            <a:avLst/>
          </a:prstGeom>
          <a:noFill/>
        </p:spPr>
        <p:txBody>
          <a:bodyPr wrap="square" rtlCol="0">
            <a:spAutoFit/>
          </a:bodyPr>
          <a:lstStyle/>
          <a:p>
            <a:r>
              <a:rPr kumimoji="1" lang="en-US" altLang="zh-CN" sz="2400" dirty="0">
                <a:latin typeface="Gill Sans MT" panose="020B0502020104020203" pitchFamily="34" charset="0"/>
              </a:rPr>
              <a:t>The </a:t>
            </a:r>
            <a:r>
              <a:rPr kumimoji="1" lang="en-US" altLang="zh-CN" sz="2400" dirty="0">
                <a:solidFill>
                  <a:srgbClr val="C00000"/>
                </a:solidFill>
                <a:latin typeface="Gill Sans MT" panose="020B0502020104020203" pitchFamily="34" charset="0"/>
              </a:rPr>
              <a:t>scatter-gather</a:t>
            </a:r>
            <a:r>
              <a:rPr kumimoji="1" lang="en-US" altLang="zh-CN" sz="2400" dirty="0">
                <a:latin typeface="Gill Sans MT" panose="020B0502020104020203" pitchFamily="34" charset="0"/>
              </a:rPr>
              <a:t> model</a:t>
            </a:r>
          </a:p>
          <a:p>
            <a:endParaRPr kumimoji="1" lang="zh-CN" altLang="en-US" sz="2400" dirty="0">
              <a:latin typeface="Gill Sans MT" panose="020B0502020104020203" pitchFamily="34" charset="0"/>
            </a:endParaRPr>
          </a:p>
        </p:txBody>
      </p:sp>
      <p:sp>
        <p:nvSpPr>
          <p:cNvPr id="11" name="文本框 10"/>
          <p:cNvSpPr txBox="1"/>
          <p:nvPr/>
        </p:nvSpPr>
        <p:spPr>
          <a:xfrm>
            <a:off x="2082800" y="2658271"/>
            <a:ext cx="7170057" cy="1200329"/>
          </a:xfrm>
          <a:prstGeom prst="rect">
            <a:avLst/>
          </a:prstGeom>
          <a:noFill/>
        </p:spPr>
        <p:txBody>
          <a:bodyPr wrap="square" rtlCol="0">
            <a:spAutoFit/>
          </a:bodyPr>
          <a:lstStyle/>
          <a:p>
            <a:r>
              <a:rPr kumimoji="1" lang="en-US" altLang="zh-CN" sz="2400" dirty="0">
                <a:solidFill>
                  <a:srgbClr val="C00000"/>
                </a:solidFill>
                <a:latin typeface="Gill Sans MT" panose="020B0502020104020203" pitchFamily="34" charset="0"/>
              </a:rPr>
              <a:t>scatter</a:t>
            </a:r>
            <a:r>
              <a:rPr kumimoji="1" lang="en-US" altLang="zh-CN" sz="2400" dirty="0">
                <a:latin typeface="Gill Sans MT" panose="020B0502020104020203" pitchFamily="34" charset="0"/>
              </a:rPr>
              <a:t>:</a:t>
            </a:r>
            <a:r>
              <a:rPr lang="en-US" altLang="zh-CN" sz="2400" dirty="0">
                <a:latin typeface="Gill Sans MT" panose="020B0502020104020203" pitchFamily="34" charset="0"/>
              </a:rPr>
              <a:t> propagate the current value of a vertex to its neighbors along edges </a:t>
            </a:r>
          </a:p>
          <a:p>
            <a:endParaRPr kumimoji="1" lang="zh-CN" altLang="en-US" sz="2400" dirty="0">
              <a:latin typeface="Gill Sans MT" panose="020B0502020104020203" pitchFamily="34" charset="0"/>
            </a:endParaRPr>
          </a:p>
        </p:txBody>
      </p:sp>
      <p:sp>
        <p:nvSpPr>
          <p:cNvPr id="12" name="文本框 11"/>
          <p:cNvSpPr txBox="1"/>
          <p:nvPr/>
        </p:nvSpPr>
        <p:spPr>
          <a:xfrm>
            <a:off x="2082800" y="3701334"/>
            <a:ext cx="7170057" cy="1569660"/>
          </a:xfrm>
          <a:prstGeom prst="rect">
            <a:avLst/>
          </a:prstGeom>
          <a:noFill/>
        </p:spPr>
        <p:txBody>
          <a:bodyPr wrap="square" rtlCol="0">
            <a:spAutoFit/>
          </a:bodyPr>
          <a:lstStyle/>
          <a:p>
            <a:r>
              <a:rPr kumimoji="1" lang="en-US" altLang="zh-CN" sz="2400" dirty="0">
                <a:solidFill>
                  <a:srgbClr val="C00000"/>
                </a:solidFill>
                <a:latin typeface="Gill Sans MT" panose="020B0502020104020203" pitchFamily="34" charset="0"/>
              </a:rPr>
              <a:t>gather</a:t>
            </a:r>
            <a:r>
              <a:rPr kumimoji="1" lang="en-US" altLang="zh-CN" sz="2400" dirty="0">
                <a:latin typeface="Gill Sans MT" panose="020B0502020104020203" pitchFamily="34" charset="0"/>
              </a:rPr>
              <a:t>:</a:t>
            </a:r>
            <a:r>
              <a:rPr lang="en-US" altLang="zh-CN" sz="2400" dirty="0">
                <a:latin typeface="Gill Sans MT" panose="020B0502020104020203" pitchFamily="34" charset="0"/>
              </a:rPr>
              <a:t> accumulate values from neighbors to compute the next value of a vertex </a:t>
            </a:r>
          </a:p>
          <a:p>
            <a:r>
              <a:rPr lang="en-US" altLang="zh-CN" sz="2400" dirty="0">
                <a:latin typeface="Gill Sans MT" panose="020B0502020104020203" pitchFamily="34" charset="0"/>
              </a:rPr>
              <a:t> </a:t>
            </a:r>
          </a:p>
          <a:p>
            <a:endParaRPr kumimoji="1" lang="zh-CN" altLang="en-US" sz="2400" dirty="0">
              <a:latin typeface="Gill Sans MT" panose="020B0502020104020203" pitchFamily="34" charset="0"/>
            </a:endParaRPr>
          </a:p>
        </p:txBody>
      </p:sp>
      <p:sp>
        <p:nvSpPr>
          <p:cNvPr id="3" name="文本占位符 2">
            <a:extLst>
              <a:ext uri="{FF2B5EF4-FFF2-40B4-BE49-F238E27FC236}">
                <a16:creationId xmlns:a16="http://schemas.microsoft.com/office/drawing/2014/main" id="{BD9F400B-9941-4EDD-9ED3-B960825AC758}"/>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CBE0A87B-64A9-43BF-BFE4-2A241B5FBA22}"/>
              </a:ext>
            </a:extLst>
          </p:cNvPr>
          <p:cNvSpPr>
            <a:spLocks noGrp="1"/>
          </p:cNvSpPr>
          <p:nvPr>
            <p:ph type="body" sz="quarter" idx="13"/>
          </p:nvPr>
        </p:nvSpPr>
        <p:spPr/>
        <p:txBody>
          <a:bodyPr/>
          <a:lstStyle/>
          <a:p>
            <a:endParaRPr lang="zh-CN" altLang="en-US"/>
          </a:p>
        </p:txBody>
      </p:sp>
      <p:sp>
        <p:nvSpPr>
          <p:cNvPr id="14" name="标题 1">
            <a:extLst>
              <a:ext uri="{FF2B5EF4-FFF2-40B4-BE49-F238E27FC236}">
                <a16:creationId xmlns:a16="http://schemas.microsoft.com/office/drawing/2014/main" id="{15CC62FA-162F-4D17-A913-5DA3FB18D521}"/>
              </a:ext>
            </a:extLst>
          </p:cNvPr>
          <p:cNvSpPr>
            <a:spLocks noGrp="1"/>
          </p:cNvSpPr>
          <p:nvPr>
            <p:ph type="title"/>
          </p:nvPr>
        </p:nvSpPr>
        <p:spPr>
          <a:xfrm>
            <a:off x="2451000" y="0"/>
            <a:ext cx="7290000" cy="720000"/>
          </a:xfrm>
        </p:spPr>
        <p:txBody>
          <a:bodyPr/>
          <a:lstStyle/>
          <a:p>
            <a:r>
              <a:rPr lang="en-US" altLang="zh-CN" dirty="0"/>
              <a:t>Graph Computation</a:t>
            </a:r>
            <a:endParaRPr lang="zh-CN" altLang="en-US" dirty="0"/>
          </a:p>
        </p:txBody>
      </p:sp>
    </p:spTree>
    <p:extLst>
      <p:ext uri="{BB962C8B-B14F-4D97-AF65-F5344CB8AC3E}">
        <p14:creationId xmlns:p14="http://schemas.microsoft.com/office/powerpoint/2010/main" val="1857290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549" y="1648902"/>
            <a:ext cx="2121273" cy="2062349"/>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6344" y="1435144"/>
            <a:ext cx="4923089" cy="2035014"/>
          </a:xfrm>
          <a:prstGeom prst="rect">
            <a:avLst/>
          </a:prstGeom>
        </p:spPr>
      </p:pic>
      <p:sp>
        <p:nvSpPr>
          <p:cNvPr id="8" name="文本框 7"/>
          <p:cNvSpPr txBox="1"/>
          <p:nvPr/>
        </p:nvSpPr>
        <p:spPr>
          <a:xfrm>
            <a:off x="2503548" y="4134311"/>
            <a:ext cx="5434126" cy="2677656"/>
          </a:xfrm>
          <a:prstGeom prst="rect">
            <a:avLst/>
          </a:prstGeom>
          <a:noFill/>
        </p:spPr>
        <p:txBody>
          <a:bodyPr wrap="square" rtlCol="0">
            <a:spAutoFit/>
          </a:bodyPr>
          <a:lstStyle/>
          <a:p>
            <a:pPr marL="342900" indent="-342900">
              <a:buFontTx/>
              <a:buChar char="-"/>
            </a:pPr>
            <a:r>
              <a:rPr lang="en-US" altLang="zh-CN" sz="2100" dirty="0">
                <a:latin typeface="Gill Sans MT" panose="020B0502020104020203" pitchFamily="34" charset="0"/>
              </a:rPr>
              <a:t>Graph Topology</a:t>
            </a:r>
          </a:p>
          <a:p>
            <a:pPr marL="342900" indent="-342900">
              <a:buFontTx/>
              <a:buChar char="-"/>
            </a:pPr>
            <a:endParaRPr lang="en-US" altLang="zh-CN" sz="2100" dirty="0">
              <a:latin typeface="Gill Sans MT" panose="020B0502020104020203" pitchFamily="34" charset="0"/>
            </a:endParaRPr>
          </a:p>
          <a:p>
            <a:pPr marL="342900" indent="-342900">
              <a:buFontTx/>
              <a:buChar char="-"/>
            </a:pPr>
            <a:r>
              <a:rPr lang="en-US" altLang="zh-CN" sz="2100" dirty="0">
                <a:latin typeface="Gill Sans MT" panose="020B0502020104020203" pitchFamily="34" charset="0"/>
              </a:rPr>
              <a:t>Application-specific Data</a:t>
            </a:r>
          </a:p>
          <a:p>
            <a:pPr marL="342900" indent="-342900">
              <a:buFontTx/>
              <a:buChar char="-"/>
            </a:pPr>
            <a:endParaRPr lang="en-US" altLang="zh-CN" sz="2100" dirty="0">
              <a:latin typeface="Gill Sans MT" panose="020B0502020104020203" pitchFamily="34" charset="0"/>
            </a:endParaRPr>
          </a:p>
          <a:p>
            <a:pPr marL="342900" indent="-342900">
              <a:buFontTx/>
              <a:buChar char="-"/>
            </a:pPr>
            <a:r>
              <a:rPr lang="en-US" altLang="zh-CN" sz="2100" dirty="0">
                <a:latin typeface="Gill Sans MT" panose="020B0502020104020203" pitchFamily="34" charset="0"/>
              </a:rPr>
              <a:t>Runtime State</a:t>
            </a:r>
          </a:p>
          <a:p>
            <a:pPr marL="800100" lvl="1" indent="-342900">
              <a:buFontTx/>
              <a:buChar char="-"/>
            </a:pPr>
            <a:r>
              <a:rPr lang="en-US" altLang="zh-CN" sz="2100" dirty="0">
                <a:latin typeface="Gill Sans MT" panose="020B0502020104020203" pitchFamily="34" charset="0"/>
              </a:rPr>
              <a:t>dynamic</a:t>
            </a:r>
            <a:r>
              <a:rPr lang="zh-CN" altLang="en-US" sz="2100" dirty="0">
                <a:latin typeface="Gill Sans MT" panose="020B0502020104020203" pitchFamily="34" charset="0"/>
              </a:rPr>
              <a:t> </a:t>
            </a:r>
            <a:r>
              <a:rPr lang="en-US" altLang="zh-CN" sz="2100" dirty="0">
                <a:latin typeface="Gill Sans MT" panose="020B0502020104020203" pitchFamily="34" charset="0"/>
              </a:rPr>
              <a:t>computation</a:t>
            </a:r>
          </a:p>
          <a:p>
            <a:r>
              <a:rPr lang="en-US" altLang="zh-CN" sz="2100" dirty="0">
                <a:latin typeface="Gill Sans MT" panose="020B0502020104020203" pitchFamily="34" charset="0"/>
              </a:rPr>
              <a:t> </a:t>
            </a:r>
          </a:p>
          <a:p>
            <a:endParaRPr kumimoji="1" lang="zh-CN" altLang="en-US" sz="2100" dirty="0">
              <a:latin typeface="Gill Sans MT" panose="020B0502020104020203" pitchFamily="34" charset="0"/>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2368" y="5279201"/>
            <a:ext cx="3971043" cy="1039362"/>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2368" y="3681688"/>
            <a:ext cx="3971042" cy="1333218"/>
          </a:xfrm>
          <a:prstGeom prst="rect">
            <a:avLst/>
          </a:prstGeom>
        </p:spPr>
      </p:pic>
      <p:sp>
        <p:nvSpPr>
          <p:cNvPr id="3" name="文本占位符 2">
            <a:extLst>
              <a:ext uri="{FF2B5EF4-FFF2-40B4-BE49-F238E27FC236}">
                <a16:creationId xmlns:a16="http://schemas.microsoft.com/office/drawing/2014/main" id="{2CDF1F2D-212F-4E05-B553-90E258BCF2A8}"/>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04BEF6D0-962C-4838-92AA-C90AE9578AFD}"/>
              </a:ext>
            </a:extLst>
          </p:cNvPr>
          <p:cNvSpPr>
            <a:spLocks noGrp="1"/>
          </p:cNvSpPr>
          <p:nvPr>
            <p:ph type="body" sz="quarter" idx="13"/>
          </p:nvPr>
        </p:nvSpPr>
        <p:spPr/>
        <p:txBody>
          <a:bodyPr/>
          <a:lstStyle/>
          <a:p>
            <a:endParaRPr lang="zh-CN" altLang="en-US"/>
          </a:p>
        </p:txBody>
      </p:sp>
      <p:sp>
        <p:nvSpPr>
          <p:cNvPr id="12" name="标题 1">
            <a:extLst>
              <a:ext uri="{FF2B5EF4-FFF2-40B4-BE49-F238E27FC236}">
                <a16:creationId xmlns:a16="http://schemas.microsoft.com/office/drawing/2014/main" id="{982E7AF8-1A2A-443F-8DA4-A44EDB396FD5}"/>
              </a:ext>
            </a:extLst>
          </p:cNvPr>
          <p:cNvSpPr>
            <a:spLocks noGrp="1"/>
          </p:cNvSpPr>
          <p:nvPr>
            <p:ph type="title"/>
          </p:nvPr>
        </p:nvSpPr>
        <p:spPr>
          <a:xfrm>
            <a:off x="2451000" y="0"/>
            <a:ext cx="7290000" cy="720000"/>
          </a:xfrm>
        </p:spPr>
        <p:txBody>
          <a:bodyPr/>
          <a:lstStyle/>
          <a:p>
            <a:r>
              <a:rPr lang="en-US" altLang="zh-CN" dirty="0"/>
              <a:t>In-memory data structure</a:t>
            </a:r>
            <a:endParaRPr lang="zh-CN" altLang="en-US" dirty="0"/>
          </a:p>
        </p:txBody>
      </p:sp>
    </p:spTree>
    <p:extLst>
      <p:ext uri="{BB962C8B-B14F-4D97-AF65-F5344CB8AC3E}">
        <p14:creationId xmlns:p14="http://schemas.microsoft.com/office/powerpoint/2010/main" val="589571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r="15283" b="408"/>
          <a:stretch/>
        </p:blipFill>
        <p:spPr>
          <a:xfrm>
            <a:off x="1802606" y="2117728"/>
            <a:ext cx="7392194" cy="3095625"/>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4803" y="2117728"/>
            <a:ext cx="1285403" cy="3006725"/>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3187" y="1212537"/>
            <a:ext cx="2857019" cy="816291"/>
          </a:xfrm>
          <a:prstGeom prst="rect">
            <a:avLst/>
          </a:prstGeom>
        </p:spPr>
      </p:pic>
      <p:sp>
        <p:nvSpPr>
          <p:cNvPr id="4" name="文本占位符 3">
            <a:extLst>
              <a:ext uri="{FF2B5EF4-FFF2-40B4-BE49-F238E27FC236}">
                <a16:creationId xmlns:a16="http://schemas.microsoft.com/office/drawing/2014/main" id="{58D7A4FE-729D-4FFD-8554-7A47C3A9A154}"/>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8645E8DC-C8B9-4C1A-9F65-E2D5A6CF403F}"/>
              </a:ext>
            </a:extLst>
          </p:cNvPr>
          <p:cNvSpPr>
            <a:spLocks noGrp="1"/>
          </p:cNvSpPr>
          <p:nvPr>
            <p:ph type="body" sz="quarter" idx="13"/>
          </p:nvPr>
        </p:nvSpPr>
        <p:spPr/>
        <p:txBody>
          <a:bodyPr/>
          <a:lstStyle/>
          <a:p>
            <a:endParaRPr lang="zh-CN" altLang="en-US"/>
          </a:p>
        </p:txBody>
      </p:sp>
      <p:sp>
        <p:nvSpPr>
          <p:cNvPr id="10" name="标题 1">
            <a:extLst>
              <a:ext uri="{FF2B5EF4-FFF2-40B4-BE49-F238E27FC236}">
                <a16:creationId xmlns:a16="http://schemas.microsoft.com/office/drawing/2014/main" id="{036C1FD0-2D10-47A4-A601-88F3A26955EE}"/>
              </a:ext>
            </a:extLst>
          </p:cNvPr>
          <p:cNvSpPr>
            <a:spLocks noGrp="1"/>
          </p:cNvSpPr>
          <p:nvPr>
            <p:ph type="title"/>
          </p:nvPr>
        </p:nvSpPr>
        <p:spPr>
          <a:xfrm>
            <a:off x="2451000" y="0"/>
            <a:ext cx="7290000" cy="720000"/>
          </a:xfrm>
        </p:spPr>
        <p:txBody>
          <a:bodyPr/>
          <a:lstStyle/>
          <a:p>
            <a:r>
              <a:rPr lang="en-US" altLang="zh-CN" dirty="0"/>
              <a:t>Vertex-centric (e.g. </a:t>
            </a:r>
            <a:r>
              <a:rPr lang="en-US" altLang="zh-CN" dirty="0" err="1"/>
              <a:t>Ligra</a:t>
            </a:r>
            <a:r>
              <a:rPr lang="en-US" altLang="zh-CN" dirty="0"/>
              <a:t>)</a:t>
            </a:r>
            <a:endParaRPr lang="zh-CN" altLang="en-US" dirty="0"/>
          </a:p>
        </p:txBody>
      </p:sp>
      <p:pic>
        <p:nvPicPr>
          <p:cNvPr id="3" name="图片 2">
            <a:extLst>
              <a:ext uri="{FF2B5EF4-FFF2-40B4-BE49-F238E27FC236}">
                <a16:creationId xmlns:a16="http://schemas.microsoft.com/office/drawing/2014/main" id="{BFAA87A8-9FD2-914D-961D-0A73665E5876}"/>
              </a:ext>
            </a:extLst>
          </p:cNvPr>
          <p:cNvPicPr>
            <a:picLocks noChangeAspect="1"/>
          </p:cNvPicPr>
          <p:nvPr/>
        </p:nvPicPr>
        <p:blipFill>
          <a:blip r:embed="rId6"/>
          <a:stretch>
            <a:fillRect/>
          </a:stretch>
        </p:blipFill>
        <p:spPr>
          <a:xfrm>
            <a:off x="5498703" y="1196003"/>
            <a:ext cx="1498600" cy="558800"/>
          </a:xfrm>
          <a:prstGeom prst="rect">
            <a:avLst/>
          </a:prstGeom>
        </p:spPr>
      </p:pic>
      <p:sp>
        <p:nvSpPr>
          <p:cNvPr id="6" name="矩形 5">
            <a:extLst>
              <a:ext uri="{FF2B5EF4-FFF2-40B4-BE49-F238E27FC236}">
                <a16:creationId xmlns:a16="http://schemas.microsoft.com/office/drawing/2014/main" id="{2CD4ABCD-CEE1-8E4D-86AE-E677B15FA452}"/>
              </a:ext>
            </a:extLst>
          </p:cNvPr>
          <p:cNvSpPr/>
          <p:nvPr/>
        </p:nvSpPr>
        <p:spPr>
          <a:xfrm>
            <a:off x="2136743" y="4449453"/>
            <a:ext cx="1649691" cy="60331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spTree>
    <p:extLst>
      <p:ext uri="{BB962C8B-B14F-4D97-AF65-F5344CB8AC3E}">
        <p14:creationId xmlns:p14="http://schemas.microsoft.com/office/powerpoint/2010/main" val="141916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622431"/>
            <a:ext cx="2451100" cy="184589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3752" y="1831859"/>
            <a:ext cx="7074248" cy="3892119"/>
          </a:xfrm>
          <a:prstGeom prst="rect">
            <a:avLst/>
          </a:prstGeom>
        </p:spPr>
      </p:pic>
      <p:sp>
        <p:nvSpPr>
          <p:cNvPr id="3" name="文本占位符 2">
            <a:extLst>
              <a:ext uri="{FF2B5EF4-FFF2-40B4-BE49-F238E27FC236}">
                <a16:creationId xmlns:a16="http://schemas.microsoft.com/office/drawing/2014/main" id="{E9C466E9-B50D-4462-9B45-FE68A49BE8AB}"/>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E4B5F20C-DC2E-42CD-B9A0-65254D852DF7}"/>
              </a:ext>
            </a:extLst>
          </p:cNvPr>
          <p:cNvSpPr>
            <a:spLocks noGrp="1"/>
          </p:cNvSpPr>
          <p:nvPr>
            <p:ph type="body" sz="quarter" idx="13"/>
          </p:nvPr>
        </p:nvSpPr>
        <p:spPr/>
        <p:txBody>
          <a:bodyPr/>
          <a:lstStyle/>
          <a:p>
            <a:endParaRPr lang="zh-CN" altLang="en-US"/>
          </a:p>
        </p:txBody>
      </p:sp>
      <p:sp>
        <p:nvSpPr>
          <p:cNvPr id="9" name="标题 1">
            <a:extLst>
              <a:ext uri="{FF2B5EF4-FFF2-40B4-BE49-F238E27FC236}">
                <a16:creationId xmlns:a16="http://schemas.microsoft.com/office/drawing/2014/main" id="{5D869421-B4BA-4F26-A97C-441D888F8639}"/>
              </a:ext>
            </a:extLst>
          </p:cNvPr>
          <p:cNvSpPr>
            <a:spLocks noGrp="1"/>
          </p:cNvSpPr>
          <p:nvPr>
            <p:ph type="title"/>
          </p:nvPr>
        </p:nvSpPr>
        <p:spPr>
          <a:xfrm>
            <a:off x="2451000" y="0"/>
            <a:ext cx="7290000" cy="720000"/>
          </a:xfrm>
        </p:spPr>
        <p:txBody>
          <a:bodyPr/>
          <a:lstStyle/>
          <a:p>
            <a:r>
              <a:rPr lang="en-US" altLang="zh-CN" dirty="0"/>
              <a:t>Edge-centric (e.g. X-stream)</a:t>
            </a:r>
            <a:endParaRPr lang="zh-CN" altLang="en-US" dirty="0"/>
          </a:p>
        </p:txBody>
      </p:sp>
      <p:pic>
        <p:nvPicPr>
          <p:cNvPr id="7" name="图片 6">
            <a:extLst>
              <a:ext uri="{FF2B5EF4-FFF2-40B4-BE49-F238E27FC236}">
                <a16:creationId xmlns:a16="http://schemas.microsoft.com/office/drawing/2014/main" id="{E05E23A7-2C9A-FF44-A2F8-BAD15D9C40EA}"/>
              </a:ext>
            </a:extLst>
          </p:cNvPr>
          <p:cNvPicPr>
            <a:picLocks noChangeAspect="1"/>
          </p:cNvPicPr>
          <p:nvPr/>
        </p:nvPicPr>
        <p:blipFill>
          <a:blip r:embed="rId5"/>
          <a:stretch>
            <a:fillRect/>
          </a:stretch>
        </p:blipFill>
        <p:spPr>
          <a:xfrm>
            <a:off x="5498703" y="1196003"/>
            <a:ext cx="1498600" cy="558800"/>
          </a:xfrm>
          <a:prstGeom prst="rect">
            <a:avLst/>
          </a:prstGeom>
        </p:spPr>
      </p:pic>
    </p:spTree>
    <p:extLst>
      <p:ext uri="{BB962C8B-B14F-4D97-AF65-F5344CB8AC3E}">
        <p14:creationId xmlns:p14="http://schemas.microsoft.com/office/powerpoint/2010/main" val="184235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943274" y="1073462"/>
            <a:ext cx="6738083" cy="2769989"/>
          </a:xfrm>
          <a:prstGeom prst="rect">
            <a:avLst/>
          </a:prstGeom>
          <a:noFill/>
        </p:spPr>
        <p:txBody>
          <a:bodyPr wrap="square" rtlCol="0">
            <a:spAutoFit/>
          </a:bodyPr>
          <a:lstStyle/>
          <a:p>
            <a:pPr marL="342900" indent="-342900">
              <a:buFontTx/>
              <a:buChar char="-"/>
            </a:pPr>
            <a:r>
              <a:rPr lang="en-US" altLang="zh-CN" dirty="0">
                <a:latin typeface="Gill Sans MT" panose="020B0502020104020203" pitchFamily="34" charset="0"/>
              </a:rPr>
              <a:t>Multiple</a:t>
            </a:r>
            <a:r>
              <a:rPr lang="zh-CN" altLang="en-US" dirty="0">
                <a:latin typeface="Gill Sans MT" panose="020B0502020104020203" pitchFamily="34" charset="0"/>
              </a:rPr>
              <a:t> </a:t>
            </a:r>
            <a:r>
              <a:rPr lang="en-US" altLang="zh-CN" dirty="0">
                <a:latin typeface="Gill Sans MT" panose="020B0502020104020203" pitchFamily="34" charset="0"/>
              </a:rPr>
              <a:t>processor</a:t>
            </a:r>
            <a:r>
              <a:rPr lang="zh-CN" altLang="en-US" dirty="0">
                <a:latin typeface="Gill Sans MT" panose="020B0502020104020203" pitchFamily="34" charset="0"/>
              </a:rPr>
              <a:t> </a:t>
            </a:r>
            <a:r>
              <a:rPr lang="en-US" altLang="zh-CN" dirty="0">
                <a:latin typeface="Gill Sans MT" panose="020B0502020104020203" pitchFamily="34" charset="0"/>
              </a:rPr>
              <a:t>nodes</a:t>
            </a:r>
            <a:r>
              <a:rPr lang="zh-CN" altLang="en-US" dirty="0">
                <a:latin typeface="Gill Sans MT" panose="020B0502020104020203" pitchFamily="34" charset="0"/>
              </a:rPr>
              <a:t>（</a:t>
            </a:r>
            <a:r>
              <a:rPr lang="en-US" altLang="zh-CN" dirty="0">
                <a:latin typeface="Gill Sans MT" panose="020B0502020104020203" pitchFamily="34" charset="0"/>
              </a:rPr>
              <a:t>i.e. socket)</a:t>
            </a:r>
          </a:p>
          <a:p>
            <a:pPr marL="342900" indent="-342900">
              <a:buFontTx/>
              <a:buChar char="-"/>
            </a:pPr>
            <a:endParaRPr lang="en-US" altLang="zh-CN" dirty="0">
              <a:latin typeface="Gill Sans MT" panose="020B0502020104020203" pitchFamily="34" charset="0"/>
            </a:endParaRPr>
          </a:p>
          <a:p>
            <a:pPr marL="342900" indent="-342900">
              <a:buFontTx/>
              <a:buChar char="-"/>
            </a:pPr>
            <a:r>
              <a:rPr lang="en-US" altLang="zh-CN" dirty="0">
                <a:latin typeface="Gill Sans MT" panose="020B0502020104020203" pitchFamily="34" charset="0"/>
              </a:rPr>
              <a:t>Processor = multiple cores + a </a:t>
            </a:r>
            <a:r>
              <a:rPr lang="en-US" altLang="zh-CN" dirty="0">
                <a:solidFill>
                  <a:srgbClr val="C00000"/>
                </a:solidFill>
                <a:latin typeface="Gill Sans MT" panose="020B0502020104020203" pitchFamily="34" charset="0"/>
              </a:rPr>
              <a:t>local</a:t>
            </a:r>
            <a:r>
              <a:rPr lang="en-US" altLang="zh-CN" dirty="0">
                <a:latin typeface="Gill Sans MT" panose="020B0502020104020203" pitchFamily="34" charset="0"/>
              </a:rPr>
              <a:t> DRAM</a:t>
            </a:r>
          </a:p>
          <a:p>
            <a:pPr marL="342900" indent="-342900">
              <a:buFontTx/>
              <a:buChar char="-"/>
            </a:pPr>
            <a:endParaRPr lang="en-US" altLang="zh-CN" dirty="0">
              <a:latin typeface="Gill Sans MT" panose="020B0502020104020203" pitchFamily="34" charset="0"/>
            </a:endParaRPr>
          </a:p>
          <a:p>
            <a:pPr marL="342900" indent="-342900">
              <a:buFontTx/>
              <a:buChar char="-"/>
            </a:pPr>
            <a:r>
              <a:rPr lang="en-US" altLang="zh-CN" dirty="0">
                <a:latin typeface="Gill Sans MT" panose="020B0502020104020203" pitchFamily="34" charset="0"/>
              </a:rPr>
              <a:t>A globally shared memory abstract</a:t>
            </a:r>
          </a:p>
          <a:p>
            <a:pPr marL="342900" indent="-342900">
              <a:buFontTx/>
              <a:buChar char="-"/>
            </a:pPr>
            <a:endParaRPr lang="en-US" altLang="zh-CN" dirty="0">
              <a:latin typeface="Gill Sans MT" panose="020B0502020104020203" pitchFamily="34" charset="0"/>
            </a:endParaRPr>
          </a:p>
          <a:p>
            <a:pPr marL="342900" indent="-342900">
              <a:buFontTx/>
              <a:buChar char="-"/>
            </a:pPr>
            <a:r>
              <a:rPr lang="en-US" altLang="zh-CN" dirty="0">
                <a:latin typeface="Gill Sans MT" panose="020B0502020104020203" pitchFamily="34" charset="0"/>
              </a:rPr>
              <a:t>Hallmark: </a:t>
            </a:r>
            <a:r>
              <a:rPr lang="en-US" altLang="zh-CN" dirty="0">
                <a:solidFill>
                  <a:srgbClr val="C00000"/>
                </a:solidFill>
                <a:latin typeface="Gill Sans MT" panose="020B0502020104020203" pitchFamily="34" charset="0"/>
              </a:rPr>
              <a:t>Non-uniform</a:t>
            </a:r>
            <a:r>
              <a:rPr lang="en-US" altLang="zh-CN" dirty="0">
                <a:latin typeface="Gill Sans MT" panose="020B0502020104020203" pitchFamily="34" charset="0"/>
              </a:rPr>
              <a:t> memory access</a:t>
            </a:r>
          </a:p>
          <a:p>
            <a:r>
              <a:rPr lang="en-US" altLang="zh-CN" sz="2400" dirty="0">
                <a:latin typeface="Gill Sans MT" panose="020B0502020104020203" pitchFamily="34" charset="0"/>
              </a:rPr>
              <a:t> </a:t>
            </a:r>
          </a:p>
          <a:p>
            <a:endParaRPr kumimoji="1" lang="zh-CN" altLang="en-US" sz="2400" dirty="0">
              <a:latin typeface="Gill Sans MT" panose="020B0502020104020203" pitchFamily="34" charset="0"/>
            </a:endParaRPr>
          </a:p>
        </p:txBody>
      </p:sp>
      <p:pic>
        <p:nvPicPr>
          <p:cNvPr id="9"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478" y="3374551"/>
            <a:ext cx="7554512" cy="253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占位符 2">
            <a:extLst>
              <a:ext uri="{FF2B5EF4-FFF2-40B4-BE49-F238E27FC236}">
                <a16:creationId xmlns:a16="http://schemas.microsoft.com/office/drawing/2014/main" id="{64BA613B-F86E-4D48-8C2F-28AB65952239}"/>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72412869-742D-48AA-A6B9-41AFB7EDE3A2}"/>
              </a:ext>
            </a:extLst>
          </p:cNvPr>
          <p:cNvSpPr>
            <a:spLocks noGrp="1"/>
          </p:cNvSpPr>
          <p:nvPr>
            <p:ph type="body" sz="quarter" idx="13"/>
          </p:nvPr>
        </p:nvSpPr>
        <p:spPr/>
        <p:txBody>
          <a:bodyPr/>
          <a:lstStyle/>
          <a:p>
            <a:endParaRPr lang="zh-CN" altLang="en-US"/>
          </a:p>
        </p:txBody>
      </p:sp>
      <p:sp>
        <p:nvSpPr>
          <p:cNvPr id="10" name="标题 1">
            <a:extLst>
              <a:ext uri="{FF2B5EF4-FFF2-40B4-BE49-F238E27FC236}">
                <a16:creationId xmlns:a16="http://schemas.microsoft.com/office/drawing/2014/main" id="{1539B179-7A04-41D4-B4DF-A7069362271C}"/>
              </a:ext>
            </a:extLst>
          </p:cNvPr>
          <p:cNvSpPr>
            <a:spLocks noGrp="1"/>
          </p:cNvSpPr>
          <p:nvPr>
            <p:ph type="title"/>
          </p:nvPr>
        </p:nvSpPr>
        <p:spPr>
          <a:xfrm>
            <a:off x="2451000" y="0"/>
            <a:ext cx="7290000" cy="720000"/>
          </a:xfrm>
        </p:spPr>
        <p:txBody>
          <a:bodyPr/>
          <a:lstStyle/>
          <a:p>
            <a:r>
              <a:rPr lang="en-US" altLang="zh-CN" dirty="0"/>
              <a:t>NUMA Characteristic</a:t>
            </a:r>
            <a:endParaRPr lang="zh-CN" altLang="en-US" dirty="0"/>
          </a:p>
        </p:txBody>
      </p:sp>
      <p:pic>
        <p:nvPicPr>
          <p:cNvPr id="7" name="图片 6">
            <a:extLst>
              <a:ext uri="{FF2B5EF4-FFF2-40B4-BE49-F238E27FC236}">
                <a16:creationId xmlns:a16="http://schemas.microsoft.com/office/drawing/2014/main" id="{D113D83A-DF30-4A6F-AAC0-D5BDCD5D9B2D}"/>
              </a:ext>
            </a:extLst>
          </p:cNvPr>
          <p:cNvPicPr>
            <a:picLocks noChangeAspect="1"/>
          </p:cNvPicPr>
          <p:nvPr/>
        </p:nvPicPr>
        <p:blipFill>
          <a:blip r:embed="rId4"/>
          <a:stretch>
            <a:fillRect/>
          </a:stretch>
        </p:blipFill>
        <p:spPr>
          <a:xfrm>
            <a:off x="7452895" y="957241"/>
            <a:ext cx="2512512" cy="2063849"/>
          </a:xfrm>
          <a:prstGeom prst="rect">
            <a:avLst/>
          </a:prstGeom>
        </p:spPr>
      </p:pic>
    </p:spTree>
    <p:extLst>
      <p:ext uri="{BB962C8B-B14F-4D97-AF65-F5344CB8AC3E}">
        <p14:creationId xmlns:p14="http://schemas.microsoft.com/office/powerpoint/2010/main" val="522817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009" y="1231141"/>
            <a:ext cx="4853261" cy="2620761"/>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0948" y="4048837"/>
            <a:ext cx="7498289" cy="2378098"/>
          </a:xfrm>
          <a:prstGeom prst="rect">
            <a:avLst/>
          </a:prstGeom>
        </p:spPr>
      </p:pic>
      <p:sp>
        <p:nvSpPr>
          <p:cNvPr id="5" name="文本框 4"/>
          <p:cNvSpPr txBox="1"/>
          <p:nvPr/>
        </p:nvSpPr>
        <p:spPr>
          <a:xfrm>
            <a:off x="2680922" y="1874780"/>
            <a:ext cx="4448823" cy="461665"/>
          </a:xfrm>
          <a:prstGeom prst="rect">
            <a:avLst/>
          </a:prstGeom>
          <a:noFill/>
        </p:spPr>
        <p:txBody>
          <a:bodyPr wrap="square" rtlCol="0">
            <a:spAutoFit/>
          </a:bodyPr>
          <a:lstStyle/>
          <a:p>
            <a:r>
              <a:rPr kumimoji="1" lang="en-US" altLang="zh-CN" sz="2400" dirty="0"/>
              <a:t>Latency</a:t>
            </a:r>
            <a:endParaRPr kumimoji="1" lang="zh-CN" altLang="en-US" sz="2400" dirty="0"/>
          </a:p>
        </p:txBody>
      </p:sp>
      <p:sp>
        <p:nvSpPr>
          <p:cNvPr id="6" name="文本框 5"/>
          <p:cNvSpPr txBox="1"/>
          <p:nvPr/>
        </p:nvSpPr>
        <p:spPr>
          <a:xfrm>
            <a:off x="5625136" y="6369750"/>
            <a:ext cx="4448823" cy="461665"/>
          </a:xfrm>
          <a:prstGeom prst="rect">
            <a:avLst/>
          </a:prstGeom>
          <a:noFill/>
        </p:spPr>
        <p:txBody>
          <a:bodyPr wrap="square" rtlCol="0">
            <a:spAutoFit/>
          </a:bodyPr>
          <a:lstStyle/>
          <a:p>
            <a:r>
              <a:rPr kumimoji="1" lang="en-US" altLang="zh-CN" sz="2400"/>
              <a:t>Bandwidth</a:t>
            </a:r>
            <a:endParaRPr kumimoji="1" lang="zh-CN" altLang="en-US" sz="2400" dirty="0"/>
          </a:p>
        </p:txBody>
      </p:sp>
      <p:sp>
        <p:nvSpPr>
          <p:cNvPr id="4" name="框架 3"/>
          <p:cNvSpPr/>
          <p:nvPr/>
        </p:nvSpPr>
        <p:spPr>
          <a:xfrm>
            <a:off x="7377150" y="4791118"/>
            <a:ext cx="702128" cy="360136"/>
          </a:xfrm>
          <a:prstGeom prst="frame">
            <a:avLst/>
          </a:prstGeom>
          <a:solidFill>
            <a:srgbClr val="014D6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zh-CN" altLang="en-US" sz="1350">
              <a:solidFill>
                <a:schemeClr val="tx1"/>
              </a:solidFill>
            </a:endParaRPr>
          </a:p>
        </p:txBody>
      </p:sp>
      <p:sp>
        <p:nvSpPr>
          <p:cNvPr id="8" name="框架 7"/>
          <p:cNvSpPr/>
          <p:nvPr/>
        </p:nvSpPr>
        <p:spPr>
          <a:xfrm>
            <a:off x="4905333" y="5090389"/>
            <a:ext cx="558800" cy="294994"/>
          </a:xfrm>
          <a:prstGeom prst="frame">
            <a:avLst/>
          </a:prstGeom>
          <a:solidFill>
            <a:srgbClr val="014D6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zh-CN" altLang="en-US" sz="1350">
              <a:solidFill>
                <a:schemeClr val="tx1"/>
              </a:solidFill>
            </a:endParaRPr>
          </a:p>
        </p:txBody>
      </p:sp>
      <p:sp>
        <p:nvSpPr>
          <p:cNvPr id="11" name="框架 10"/>
          <p:cNvSpPr/>
          <p:nvPr/>
        </p:nvSpPr>
        <p:spPr>
          <a:xfrm>
            <a:off x="7377151" y="5725168"/>
            <a:ext cx="681989" cy="385456"/>
          </a:xfrm>
          <a:prstGeom prst="frame">
            <a:avLst/>
          </a:prstGeom>
          <a:solidFill>
            <a:srgbClr val="014D6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zh-CN" altLang="en-US" sz="1350">
              <a:solidFill>
                <a:schemeClr val="tx1"/>
              </a:solidFill>
            </a:endParaRPr>
          </a:p>
        </p:txBody>
      </p:sp>
      <p:sp>
        <p:nvSpPr>
          <p:cNvPr id="12" name="框架 11"/>
          <p:cNvSpPr/>
          <p:nvPr/>
        </p:nvSpPr>
        <p:spPr>
          <a:xfrm>
            <a:off x="4883079" y="6027234"/>
            <a:ext cx="603308" cy="313570"/>
          </a:xfrm>
          <a:prstGeom prst="frame">
            <a:avLst/>
          </a:prstGeom>
          <a:solidFill>
            <a:srgbClr val="014D6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zh-CN" altLang="en-US" sz="1350">
              <a:solidFill>
                <a:schemeClr val="tx1"/>
              </a:solidFill>
            </a:endParaRPr>
          </a:p>
        </p:txBody>
      </p:sp>
      <p:sp>
        <p:nvSpPr>
          <p:cNvPr id="7" name="矩形 6"/>
          <p:cNvSpPr/>
          <p:nvPr/>
        </p:nvSpPr>
        <p:spPr>
          <a:xfrm>
            <a:off x="3395096" y="2940016"/>
            <a:ext cx="5673085" cy="1823771"/>
          </a:xfrm>
          <a:prstGeom prst="rect">
            <a:avLst/>
          </a:prstGeom>
          <a:solidFill>
            <a:schemeClr val="lt1">
              <a:alpha val="96000"/>
            </a:schemeClr>
          </a:solidFill>
          <a:ln w="60325">
            <a:solidFill>
              <a:srgbClr val="014D6D"/>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kumimoji="1" lang="en-US" altLang="zh-CN" sz="2100" dirty="0">
                <a:solidFill>
                  <a:srgbClr val="C00000"/>
                </a:solidFill>
                <a:latin typeface="Gill Sans MT" panose="020B0502020104020203" pitchFamily="34" charset="0"/>
              </a:rPr>
              <a:t>Sequential</a:t>
            </a:r>
            <a:r>
              <a:rPr kumimoji="1" lang="en-US" altLang="zh-CN" sz="2100" dirty="0">
                <a:latin typeface="Gill Sans MT" panose="020B0502020104020203" pitchFamily="34" charset="0"/>
              </a:rPr>
              <a:t> </a:t>
            </a:r>
            <a:r>
              <a:rPr kumimoji="1" lang="en-US" altLang="zh-CN" sz="2100" dirty="0">
                <a:solidFill>
                  <a:srgbClr val="C00000"/>
                </a:solidFill>
                <a:latin typeface="Gill Sans MT" panose="020B0502020104020203" pitchFamily="34" charset="0"/>
              </a:rPr>
              <a:t>remote</a:t>
            </a:r>
            <a:r>
              <a:rPr kumimoji="1" lang="en-US" altLang="zh-CN" sz="2100" dirty="0">
                <a:latin typeface="Gill Sans MT" panose="020B0502020104020203" pitchFamily="34" charset="0"/>
              </a:rPr>
              <a:t> access is faster than </a:t>
            </a:r>
            <a:r>
              <a:rPr kumimoji="1" lang="en-US" altLang="zh-CN" sz="2100" dirty="0">
                <a:solidFill>
                  <a:srgbClr val="C00000"/>
                </a:solidFill>
                <a:latin typeface="Gill Sans MT" panose="020B0502020104020203" pitchFamily="34" charset="0"/>
              </a:rPr>
              <a:t>random</a:t>
            </a:r>
            <a:r>
              <a:rPr kumimoji="1" lang="en-US" altLang="zh-CN" sz="2100" dirty="0">
                <a:latin typeface="Gill Sans MT" panose="020B0502020104020203" pitchFamily="34" charset="0"/>
              </a:rPr>
              <a:t> </a:t>
            </a:r>
            <a:r>
              <a:rPr kumimoji="1" lang="en-US" altLang="zh-CN" sz="2100" dirty="0">
                <a:solidFill>
                  <a:srgbClr val="C00000"/>
                </a:solidFill>
                <a:latin typeface="Gill Sans MT" panose="020B0502020104020203" pitchFamily="34" charset="0"/>
              </a:rPr>
              <a:t>local</a:t>
            </a:r>
            <a:r>
              <a:rPr kumimoji="1" lang="en-US" altLang="zh-CN" sz="2100" dirty="0">
                <a:latin typeface="Gill Sans MT" panose="020B0502020104020203" pitchFamily="34" charset="0"/>
              </a:rPr>
              <a:t> access</a:t>
            </a:r>
          </a:p>
          <a:p>
            <a:pPr algn="ctr"/>
            <a:r>
              <a:rPr kumimoji="1" lang="en-US" altLang="zh-CN" sz="2100" dirty="0">
                <a:latin typeface="Gill Sans MT" panose="020B0502020104020203" pitchFamily="34" charset="0"/>
              </a:rPr>
              <a:t>&amp;</a:t>
            </a:r>
          </a:p>
          <a:p>
            <a:pPr algn="ctr"/>
            <a:r>
              <a:rPr kumimoji="1" lang="en-US" altLang="zh-CN" sz="2100" dirty="0">
                <a:latin typeface="Gill Sans MT" panose="020B0502020104020203" pitchFamily="34" charset="0"/>
              </a:rPr>
              <a:t>Try to avoid </a:t>
            </a:r>
            <a:r>
              <a:rPr kumimoji="1" lang="en-US" altLang="zh-CN" sz="2100" dirty="0">
                <a:solidFill>
                  <a:srgbClr val="C00000"/>
                </a:solidFill>
                <a:latin typeface="Gill Sans MT" panose="020B0502020104020203" pitchFamily="34" charset="0"/>
              </a:rPr>
              <a:t>random remote </a:t>
            </a:r>
            <a:r>
              <a:rPr kumimoji="1" lang="en-US" altLang="zh-CN" sz="2100" dirty="0">
                <a:latin typeface="Gill Sans MT" panose="020B0502020104020203" pitchFamily="34" charset="0"/>
              </a:rPr>
              <a:t>access</a:t>
            </a:r>
            <a:endParaRPr kumimoji="1" lang="zh-CN" altLang="en-US" sz="2100" dirty="0">
              <a:latin typeface="Gill Sans MT" panose="020B0502020104020203" pitchFamily="34" charset="0"/>
            </a:endParaRPr>
          </a:p>
        </p:txBody>
      </p:sp>
      <p:sp>
        <p:nvSpPr>
          <p:cNvPr id="10" name="文本占位符 9">
            <a:extLst>
              <a:ext uri="{FF2B5EF4-FFF2-40B4-BE49-F238E27FC236}">
                <a16:creationId xmlns:a16="http://schemas.microsoft.com/office/drawing/2014/main" id="{74D3014B-757B-4857-986E-3F48BB30B5ED}"/>
              </a:ext>
            </a:extLst>
          </p:cNvPr>
          <p:cNvSpPr>
            <a:spLocks noGrp="1"/>
          </p:cNvSpPr>
          <p:nvPr>
            <p:ph type="body" sz="quarter" idx="12"/>
          </p:nvPr>
        </p:nvSpPr>
        <p:spPr/>
        <p:txBody>
          <a:bodyPr/>
          <a:lstStyle/>
          <a:p>
            <a:endParaRPr lang="zh-CN" altLang="en-US"/>
          </a:p>
        </p:txBody>
      </p:sp>
      <p:sp>
        <p:nvSpPr>
          <p:cNvPr id="13" name="文本占位符 12">
            <a:extLst>
              <a:ext uri="{FF2B5EF4-FFF2-40B4-BE49-F238E27FC236}">
                <a16:creationId xmlns:a16="http://schemas.microsoft.com/office/drawing/2014/main" id="{A0C33C9A-94D7-4B19-9119-25D5EDBAA6EB}"/>
              </a:ext>
            </a:extLst>
          </p:cNvPr>
          <p:cNvSpPr>
            <a:spLocks noGrp="1"/>
          </p:cNvSpPr>
          <p:nvPr>
            <p:ph type="body" sz="quarter" idx="13"/>
          </p:nvPr>
        </p:nvSpPr>
        <p:spPr/>
        <p:txBody>
          <a:bodyPr/>
          <a:lstStyle/>
          <a:p>
            <a:endParaRPr lang="zh-CN" altLang="en-US"/>
          </a:p>
        </p:txBody>
      </p:sp>
      <p:sp>
        <p:nvSpPr>
          <p:cNvPr id="16" name="标题 1">
            <a:extLst>
              <a:ext uri="{FF2B5EF4-FFF2-40B4-BE49-F238E27FC236}">
                <a16:creationId xmlns:a16="http://schemas.microsoft.com/office/drawing/2014/main" id="{0F13D7FC-5A7D-4348-8A2B-DFF2749A958F}"/>
              </a:ext>
            </a:extLst>
          </p:cNvPr>
          <p:cNvSpPr>
            <a:spLocks noGrp="1"/>
          </p:cNvSpPr>
          <p:nvPr>
            <p:ph type="title"/>
          </p:nvPr>
        </p:nvSpPr>
        <p:spPr>
          <a:xfrm>
            <a:off x="2451000" y="0"/>
            <a:ext cx="7290000" cy="720000"/>
          </a:xfrm>
        </p:spPr>
        <p:txBody>
          <a:bodyPr/>
          <a:lstStyle/>
          <a:p>
            <a:r>
              <a:rPr lang="en-US" altLang="zh-CN" dirty="0"/>
              <a:t>NUMA Characteristic</a:t>
            </a:r>
            <a:endParaRPr lang="zh-CN" altLang="en-US" dirty="0"/>
          </a:p>
        </p:txBody>
      </p:sp>
    </p:spTree>
    <p:extLst>
      <p:ext uri="{BB962C8B-B14F-4D97-AF65-F5344CB8AC3E}">
        <p14:creationId xmlns:p14="http://schemas.microsoft.com/office/powerpoint/2010/main" val="185480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animBg="1"/>
      <p:bldP spid="12"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04999" y="1991553"/>
            <a:ext cx="3492500" cy="461665"/>
          </a:xfrm>
          <a:prstGeom prst="rect">
            <a:avLst/>
          </a:prstGeom>
          <a:noFill/>
        </p:spPr>
        <p:txBody>
          <a:bodyPr wrap="square" rtlCol="0">
            <a:spAutoFit/>
          </a:bodyPr>
          <a:lstStyle/>
          <a:p>
            <a:r>
              <a:rPr kumimoji="1" lang="en-US" altLang="zh-CN" sz="2400" b="1" dirty="0">
                <a:latin typeface="Gill Sans MT" panose="020B0502020104020203" pitchFamily="34" charset="0"/>
              </a:rPr>
              <a:t>Lack of </a:t>
            </a:r>
            <a:r>
              <a:rPr kumimoji="1" lang="en-US" altLang="zh-CN" sz="2400" b="1" dirty="0">
                <a:solidFill>
                  <a:srgbClr val="C00000"/>
                </a:solidFill>
                <a:latin typeface="Gill Sans MT" panose="020B0502020104020203" pitchFamily="34" charset="0"/>
              </a:rPr>
              <a:t>Locality</a:t>
            </a:r>
          </a:p>
        </p:txBody>
      </p:sp>
      <p:sp>
        <p:nvSpPr>
          <p:cNvPr id="7" name="文本框 6"/>
          <p:cNvSpPr txBox="1"/>
          <p:nvPr/>
        </p:nvSpPr>
        <p:spPr>
          <a:xfrm>
            <a:off x="1904999" y="4060111"/>
            <a:ext cx="3492500" cy="415498"/>
          </a:xfrm>
          <a:prstGeom prst="rect">
            <a:avLst/>
          </a:prstGeom>
          <a:noFill/>
        </p:spPr>
        <p:txBody>
          <a:bodyPr wrap="square" rtlCol="0">
            <a:spAutoFit/>
          </a:bodyPr>
          <a:lstStyle/>
          <a:p>
            <a:r>
              <a:rPr kumimoji="1" lang="en-US" altLang="zh-CN" sz="2100" dirty="0">
                <a:latin typeface="Gill Sans MT" panose="020B0502020104020203" pitchFamily="34" charset="0"/>
              </a:rPr>
              <a:t>Inevitable </a:t>
            </a:r>
            <a:r>
              <a:rPr kumimoji="1" lang="en-US" altLang="zh-CN" sz="2100" dirty="0">
                <a:solidFill>
                  <a:srgbClr val="C00000"/>
                </a:solidFill>
                <a:latin typeface="Gill Sans MT" panose="020B0502020104020203" pitchFamily="34" charset="0"/>
              </a:rPr>
              <a:t>remote</a:t>
            </a:r>
            <a:r>
              <a:rPr kumimoji="1" lang="en-US" altLang="zh-CN" sz="2100" dirty="0">
                <a:latin typeface="Gill Sans MT" panose="020B0502020104020203" pitchFamily="34" charset="0"/>
              </a:rPr>
              <a:t> access</a:t>
            </a:r>
          </a:p>
        </p:txBody>
      </p:sp>
      <p:sp>
        <p:nvSpPr>
          <p:cNvPr id="8" name="文本框 7"/>
          <p:cNvSpPr txBox="1"/>
          <p:nvPr/>
        </p:nvSpPr>
        <p:spPr>
          <a:xfrm>
            <a:off x="1904999" y="4746489"/>
            <a:ext cx="3492500" cy="415498"/>
          </a:xfrm>
          <a:prstGeom prst="rect">
            <a:avLst/>
          </a:prstGeom>
          <a:noFill/>
        </p:spPr>
        <p:txBody>
          <a:bodyPr wrap="square" rtlCol="0">
            <a:spAutoFit/>
          </a:bodyPr>
          <a:lstStyle/>
          <a:p>
            <a:r>
              <a:rPr kumimoji="1" lang="en-US" altLang="zh-CN" sz="2100" dirty="0">
                <a:latin typeface="Gill Sans MT" panose="020B0502020104020203" pitchFamily="34" charset="0"/>
              </a:rPr>
              <a:t>Frequent </a:t>
            </a:r>
            <a:r>
              <a:rPr kumimoji="1" lang="en-US" altLang="zh-CN" sz="2100" dirty="0">
                <a:solidFill>
                  <a:srgbClr val="C00000"/>
                </a:solidFill>
                <a:latin typeface="Gill Sans MT" panose="020B0502020104020203" pitchFamily="34" charset="0"/>
              </a:rPr>
              <a:t>random</a:t>
            </a:r>
            <a:r>
              <a:rPr kumimoji="1" lang="en-US" altLang="zh-CN" sz="2100" dirty="0">
                <a:latin typeface="Gill Sans MT" panose="020B0502020104020203" pitchFamily="34" charset="0"/>
              </a:rPr>
              <a:t> access</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8953" y="1991553"/>
            <a:ext cx="4514607" cy="1999804"/>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3050" y="4040019"/>
            <a:ext cx="5314950" cy="1663565"/>
          </a:xfrm>
          <a:prstGeom prst="rect">
            <a:avLst/>
          </a:prstGeom>
        </p:spPr>
      </p:pic>
      <p:sp>
        <p:nvSpPr>
          <p:cNvPr id="3" name="文本占位符 2">
            <a:extLst>
              <a:ext uri="{FF2B5EF4-FFF2-40B4-BE49-F238E27FC236}">
                <a16:creationId xmlns:a16="http://schemas.microsoft.com/office/drawing/2014/main" id="{2D55F0AC-AFAD-4C79-8A12-51FA8EAE7874}"/>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25F8AFEE-AFA5-4DC2-905C-851739CB7C33}"/>
              </a:ext>
            </a:extLst>
          </p:cNvPr>
          <p:cNvSpPr>
            <a:spLocks noGrp="1"/>
          </p:cNvSpPr>
          <p:nvPr>
            <p:ph type="body" sz="quarter" idx="13"/>
          </p:nvPr>
        </p:nvSpPr>
        <p:spPr/>
        <p:txBody>
          <a:bodyPr/>
          <a:lstStyle/>
          <a:p>
            <a:endParaRPr lang="zh-CN" altLang="en-US"/>
          </a:p>
        </p:txBody>
      </p:sp>
      <p:sp>
        <p:nvSpPr>
          <p:cNvPr id="12" name="标题 1">
            <a:extLst>
              <a:ext uri="{FF2B5EF4-FFF2-40B4-BE49-F238E27FC236}">
                <a16:creationId xmlns:a16="http://schemas.microsoft.com/office/drawing/2014/main" id="{E45ACAAE-FE94-4AAF-9E4F-0F3F274D5C23}"/>
              </a:ext>
            </a:extLst>
          </p:cNvPr>
          <p:cNvSpPr>
            <a:spLocks noGrp="1"/>
          </p:cNvSpPr>
          <p:nvPr>
            <p:ph type="title"/>
          </p:nvPr>
        </p:nvSpPr>
        <p:spPr>
          <a:xfrm>
            <a:off x="2451000" y="0"/>
            <a:ext cx="7290000" cy="720000"/>
          </a:xfrm>
        </p:spPr>
        <p:txBody>
          <a:bodyPr/>
          <a:lstStyle/>
          <a:p>
            <a:r>
              <a:rPr lang="en-US" altLang="zh-CN" dirty="0"/>
              <a:t>NUMA Characteristic</a:t>
            </a:r>
            <a:endParaRPr lang="zh-CN" altLang="en-US" dirty="0"/>
          </a:p>
        </p:txBody>
      </p:sp>
    </p:spTree>
    <p:extLst>
      <p:ext uri="{BB962C8B-B14F-4D97-AF65-F5344CB8AC3E}">
        <p14:creationId xmlns:p14="http://schemas.microsoft.com/office/powerpoint/2010/main" val="1063392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403" y="1965301"/>
            <a:ext cx="7327901" cy="3781385"/>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8234" y="3855994"/>
            <a:ext cx="1999766" cy="1876185"/>
          </a:xfrm>
          <a:prstGeom prst="rect">
            <a:avLst/>
          </a:prstGeom>
        </p:spPr>
      </p:pic>
      <p:sp>
        <p:nvSpPr>
          <p:cNvPr id="6" name="文本框 5"/>
          <p:cNvSpPr txBox="1"/>
          <p:nvPr/>
        </p:nvSpPr>
        <p:spPr>
          <a:xfrm>
            <a:off x="3476861" y="1523627"/>
            <a:ext cx="868810" cy="369332"/>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2">
                    <a:lumMod val="75000"/>
                  </a:schemeClr>
                </a:solidFill>
                <a:latin typeface="Times New Roman" charset="0"/>
                <a:ea typeface="Times New Roman" charset="0"/>
                <a:cs typeface="Times New Roman" charset="0"/>
              </a:rPr>
              <a:t>Node 0</a:t>
            </a:r>
          </a:p>
        </p:txBody>
      </p:sp>
      <p:sp>
        <p:nvSpPr>
          <p:cNvPr id="8" name="文本框 7"/>
          <p:cNvSpPr txBox="1"/>
          <p:nvPr/>
        </p:nvSpPr>
        <p:spPr>
          <a:xfrm>
            <a:off x="7846331" y="1526554"/>
            <a:ext cx="881293" cy="369332"/>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2">
                    <a:lumMod val="75000"/>
                  </a:schemeClr>
                </a:solidFill>
                <a:latin typeface="Times New Roman" charset="0"/>
                <a:ea typeface="Times New Roman" charset="0"/>
                <a:cs typeface="Times New Roman" charset="0"/>
              </a:rPr>
              <a:t>Node 1</a:t>
            </a: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2530" y="2255417"/>
            <a:ext cx="1381321" cy="1010091"/>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4170" y="1073811"/>
            <a:ext cx="1279680" cy="876983"/>
          </a:xfrm>
          <a:prstGeom prst="rect">
            <a:avLst/>
          </a:prstGeom>
        </p:spPr>
      </p:pic>
      <p:sp>
        <p:nvSpPr>
          <p:cNvPr id="9" name="文本占位符 8">
            <a:extLst>
              <a:ext uri="{FF2B5EF4-FFF2-40B4-BE49-F238E27FC236}">
                <a16:creationId xmlns:a16="http://schemas.microsoft.com/office/drawing/2014/main" id="{F4E01411-1812-49CE-9140-BE714FA6BD50}"/>
              </a:ext>
            </a:extLst>
          </p:cNvPr>
          <p:cNvSpPr>
            <a:spLocks noGrp="1"/>
          </p:cNvSpPr>
          <p:nvPr>
            <p:ph type="body" sz="quarter" idx="12"/>
          </p:nvPr>
        </p:nvSpPr>
        <p:spPr/>
        <p:txBody>
          <a:bodyPr/>
          <a:lstStyle/>
          <a:p>
            <a:endParaRPr lang="zh-CN" altLang="en-US"/>
          </a:p>
        </p:txBody>
      </p:sp>
      <p:sp>
        <p:nvSpPr>
          <p:cNvPr id="10" name="文本占位符 9">
            <a:extLst>
              <a:ext uri="{FF2B5EF4-FFF2-40B4-BE49-F238E27FC236}">
                <a16:creationId xmlns:a16="http://schemas.microsoft.com/office/drawing/2014/main" id="{B19DA65D-2C4A-4424-8ED0-F4F9F59915A8}"/>
              </a:ext>
            </a:extLst>
          </p:cNvPr>
          <p:cNvSpPr>
            <a:spLocks noGrp="1"/>
          </p:cNvSpPr>
          <p:nvPr>
            <p:ph type="body" sz="quarter" idx="13"/>
          </p:nvPr>
        </p:nvSpPr>
        <p:spPr/>
        <p:txBody>
          <a:bodyPr/>
          <a:lstStyle/>
          <a:p>
            <a:endParaRPr lang="zh-CN" altLang="en-US"/>
          </a:p>
        </p:txBody>
      </p:sp>
      <p:sp>
        <p:nvSpPr>
          <p:cNvPr id="13" name="标题 1">
            <a:extLst>
              <a:ext uri="{FF2B5EF4-FFF2-40B4-BE49-F238E27FC236}">
                <a16:creationId xmlns:a16="http://schemas.microsoft.com/office/drawing/2014/main" id="{D1D00261-AC9F-4313-B2AE-06814861C645}"/>
              </a:ext>
            </a:extLst>
          </p:cNvPr>
          <p:cNvSpPr>
            <a:spLocks noGrp="1"/>
          </p:cNvSpPr>
          <p:nvPr>
            <p:ph type="title"/>
          </p:nvPr>
        </p:nvSpPr>
        <p:spPr>
          <a:xfrm>
            <a:off x="2451000" y="0"/>
            <a:ext cx="7290000" cy="720000"/>
          </a:xfrm>
        </p:spPr>
        <p:txBody>
          <a:bodyPr/>
          <a:lstStyle/>
          <a:p>
            <a:r>
              <a:rPr lang="en-US" altLang="zh-CN" dirty="0"/>
              <a:t>Vertex-centric Model on NUMA</a:t>
            </a:r>
            <a:endParaRPr lang="zh-CN" altLang="en-US" dirty="0"/>
          </a:p>
        </p:txBody>
      </p:sp>
      <p:pic>
        <p:nvPicPr>
          <p:cNvPr id="5" name="图片 4">
            <a:extLst>
              <a:ext uri="{FF2B5EF4-FFF2-40B4-BE49-F238E27FC236}">
                <a16:creationId xmlns:a16="http://schemas.microsoft.com/office/drawing/2014/main" id="{F1FAFBE0-7032-CF4F-912E-07F42AF84629}"/>
              </a:ext>
            </a:extLst>
          </p:cNvPr>
          <p:cNvPicPr>
            <a:picLocks noChangeAspect="1"/>
          </p:cNvPicPr>
          <p:nvPr/>
        </p:nvPicPr>
        <p:blipFill rotWithShape="1">
          <a:blip r:embed="rId7"/>
          <a:srcRect l="21422" t="29305" r="14981" b="23477"/>
          <a:stretch/>
        </p:blipFill>
        <p:spPr>
          <a:xfrm>
            <a:off x="5520965" y="1073811"/>
            <a:ext cx="1279680" cy="397505"/>
          </a:xfrm>
          <a:prstGeom prst="rect">
            <a:avLst/>
          </a:prstGeom>
        </p:spPr>
      </p:pic>
    </p:spTree>
    <p:extLst>
      <p:ext uri="{BB962C8B-B14F-4D97-AF65-F5344CB8AC3E}">
        <p14:creationId xmlns:p14="http://schemas.microsoft.com/office/powerpoint/2010/main" val="160565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2800" y="1753031"/>
            <a:ext cx="6760996" cy="4047158"/>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3796" y="4220727"/>
            <a:ext cx="2116304" cy="1593761"/>
          </a:xfrm>
          <a:prstGeom prst="rect">
            <a:avLst/>
          </a:prstGeom>
        </p:spPr>
      </p:pic>
      <p:sp>
        <p:nvSpPr>
          <p:cNvPr id="6" name="文本框 5"/>
          <p:cNvSpPr txBox="1"/>
          <p:nvPr/>
        </p:nvSpPr>
        <p:spPr>
          <a:xfrm>
            <a:off x="4631716" y="5667311"/>
            <a:ext cx="3492500" cy="369332"/>
          </a:xfrm>
          <a:prstGeom prst="rect">
            <a:avLst/>
          </a:prstGeom>
          <a:noFill/>
        </p:spPr>
        <p:txBody>
          <a:bodyPr wrap="square" rtlCol="0">
            <a:spAutoFit/>
          </a:bodyPr>
          <a:lstStyle/>
          <a:p>
            <a:r>
              <a:rPr kumimoji="1" lang="en-US" altLang="zh-CN" dirty="0">
                <a:latin typeface="Times New Roman" charset="0"/>
                <a:ea typeface="Times New Roman" charset="0"/>
                <a:cs typeface="Times New Roman" charset="0"/>
              </a:rPr>
              <a:t>Node 0</a:t>
            </a:r>
          </a:p>
        </p:txBody>
      </p:sp>
      <p:sp>
        <p:nvSpPr>
          <p:cNvPr id="7" name="文本框 6"/>
          <p:cNvSpPr txBox="1"/>
          <p:nvPr/>
        </p:nvSpPr>
        <p:spPr>
          <a:xfrm>
            <a:off x="7203915" y="5667311"/>
            <a:ext cx="3492500" cy="369332"/>
          </a:xfrm>
          <a:prstGeom prst="rect">
            <a:avLst/>
          </a:prstGeom>
          <a:noFill/>
        </p:spPr>
        <p:txBody>
          <a:bodyPr wrap="square" rtlCol="0">
            <a:spAutoFit/>
          </a:bodyPr>
          <a:lstStyle/>
          <a:p>
            <a:r>
              <a:rPr kumimoji="1" lang="en-US" altLang="zh-CN" dirty="0">
                <a:latin typeface="Times New Roman" charset="0"/>
                <a:ea typeface="Times New Roman" charset="0"/>
                <a:cs typeface="Times New Roman" charset="0"/>
              </a:rPr>
              <a:t>Node 1</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3797" y="2338517"/>
            <a:ext cx="1429855" cy="1058817"/>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7027" y="859912"/>
            <a:ext cx="3476625" cy="790575"/>
          </a:xfrm>
          <a:prstGeom prst="rect">
            <a:avLst/>
          </a:prstGeom>
        </p:spPr>
      </p:pic>
      <p:sp>
        <p:nvSpPr>
          <p:cNvPr id="8" name="文本占位符 7">
            <a:extLst>
              <a:ext uri="{FF2B5EF4-FFF2-40B4-BE49-F238E27FC236}">
                <a16:creationId xmlns:a16="http://schemas.microsoft.com/office/drawing/2014/main" id="{A9F7969C-7E94-4F25-98FA-B6BE1C45FAAB}"/>
              </a:ext>
            </a:extLst>
          </p:cNvPr>
          <p:cNvSpPr>
            <a:spLocks noGrp="1"/>
          </p:cNvSpPr>
          <p:nvPr>
            <p:ph type="body" sz="quarter" idx="12"/>
          </p:nvPr>
        </p:nvSpPr>
        <p:spPr/>
        <p:txBody>
          <a:bodyPr/>
          <a:lstStyle/>
          <a:p>
            <a:endParaRPr lang="zh-CN" altLang="en-US"/>
          </a:p>
        </p:txBody>
      </p:sp>
      <p:sp>
        <p:nvSpPr>
          <p:cNvPr id="10" name="文本占位符 9">
            <a:extLst>
              <a:ext uri="{FF2B5EF4-FFF2-40B4-BE49-F238E27FC236}">
                <a16:creationId xmlns:a16="http://schemas.microsoft.com/office/drawing/2014/main" id="{E9F205CE-481F-4284-9E85-B05DD91A9739}"/>
              </a:ext>
            </a:extLst>
          </p:cNvPr>
          <p:cNvSpPr>
            <a:spLocks noGrp="1"/>
          </p:cNvSpPr>
          <p:nvPr>
            <p:ph type="body" sz="quarter" idx="13"/>
          </p:nvPr>
        </p:nvSpPr>
        <p:spPr/>
        <p:txBody>
          <a:bodyPr/>
          <a:lstStyle/>
          <a:p>
            <a:endParaRPr lang="zh-CN" altLang="en-US"/>
          </a:p>
        </p:txBody>
      </p:sp>
      <p:sp>
        <p:nvSpPr>
          <p:cNvPr id="14" name="标题 1">
            <a:extLst>
              <a:ext uri="{FF2B5EF4-FFF2-40B4-BE49-F238E27FC236}">
                <a16:creationId xmlns:a16="http://schemas.microsoft.com/office/drawing/2014/main" id="{6B14B0A8-ABAC-4CEC-B2CD-B913495F1D91}"/>
              </a:ext>
            </a:extLst>
          </p:cNvPr>
          <p:cNvSpPr>
            <a:spLocks noGrp="1"/>
          </p:cNvSpPr>
          <p:nvPr>
            <p:ph type="title"/>
          </p:nvPr>
        </p:nvSpPr>
        <p:spPr>
          <a:xfrm>
            <a:off x="2451000" y="0"/>
            <a:ext cx="7290000" cy="720000"/>
          </a:xfrm>
        </p:spPr>
        <p:txBody>
          <a:bodyPr/>
          <a:lstStyle/>
          <a:p>
            <a:r>
              <a:rPr lang="en-US" altLang="zh-CN" dirty="0"/>
              <a:t>Edge-centric Model on NUMA</a:t>
            </a:r>
            <a:endParaRPr lang="zh-CN" altLang="en-US" dirty="0"/>
          </a:p>
        </p:txBody>
      </p:sp>
      <p:sp>
        <p:nvSpPr>
          <p:cNvPr id="11" name="文本框 10">
            <a:extLst>
              <a:ext uri="{FF2B5EF4-FFF2-40B4-BE49-F238E27FC236}">
                <a16:creationId xmlns:a16="http://schemas.microsoft.com/office/drawing/2014/main" id="{5B43388F-9A6B-3B46-9F6E-EDF9DD1202AE}"/>
              </a:ext>
            </a:extLst>
          </p:cNvPr>
          <p:cNvSpPr txBox="1"/>
          <p:nvPr/>
        </p:nvSpPr>
        <p:spPr>
          <a:xfrm>
            <a:off x="3476861" y="1523627"/>
            <a:ext cx="868810" cy="369332"/>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2">
                    <a:lumMod val="75000"/>
                  </a:schemeClr>
                </a:solidFill>
                <a:latin typeface="Times New Roman" charset="0"/>
                <a:ea typeface="Times New Roman" charset="0"/>
                <a:cs typeface="Times New Roman" charset="0"/>
              </a:rPr>
              <a:t>Node 0</a:t>
            </a:r>
          </a:p>
        </p:txBody>
      </p:sp>
      <p:sp>
        <p:nvSpPr>
          <p:cNvPr id="12" name="文本框 11">
            <a:extLst>
              <a:ext uri="{FF2B5EF4-FFF2-40B4-BE49-F238E27FC236}">
                <a16:creationId xmlns:a16="http://schemas.microsoft.com/office/drawing/2014/main" id="{1C1BE67F-0BE0-A741-8ED7-97C6C2EA79FA}"/>
              </a:ext>
            </a:extLst>
          </p:cNvPr>
          <p:cNvSpPr txBox="1"/>
          <p:nvPr/>
        </p:nvSpPr>
        <p:spPr>
          <a:xfrm>
            <a:off x="7846331" y="1526554"/>
            <a:ext cx="881293" cy="369332"/>
          </a:xfrm>
          <a:prstGeom prst="rect">
            <a:avLst/>
          </a:prstGeom>
          <a:noFill/>
          <a:effectLst>
            <a:outerShdw blurRad="50800" dist="38100" dir="2700000" algn="tl" rotWithShape="0">
              <a:prstClr val="black">
                <a:alpha val="40000"/>
              </a:prstClr>
            </a:outerShdw>
          </a:effectLst>
        </p:spPr>
        <p:txBody>
          <a:bodyPr wrap="square" rtlCol="0">
            <a:spAutoFit/>
          </a:bodyPr>
          <a:lstStyle/>
          <a:p>
            <a:r>
              <a:rPr kumimoji="1" lang="en-US" altLang="zh-CN" b="1" dirty="0">
                <a:solidFill>
                  <a:schemeClr val="accent2">
                    <a:lumMod val="75000"/>
                  </a:schemeClr>
                </a:solidFill>
                <a:latin typeface="Times New Roman" charset="0"/>
                <a:ea typeface="Times New Roman" charset="0"/>
                <a:cs typeface="Times New Roman" charset="0"/>
              </a:rPr>
              <a:t>Node 1</a:t>
            </a:r>
          </a:p>
        </p:txBody>
      </p:sp>
    </p:spTree>
    <p:extLst>
      <p:ext uri="{BB962C8B-B14F-4D97-AF65-F5344CB8AC3E}">
        <p14:creationId xmlns:p14="http://schemas.microsoft.com/office/powerpoint/2010/main" val="180916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723" y="1475445"/>
            <a:ext cx="8064476" cy="4925355"/>
          </a:xfrm>
          <a:prstGeom prst="rect">
            <a:avLst/>
          </a:prstGeom>
        </p:spPr>
      </p:pic>
      <p:sp>
        <p:nvSpPr>
          <p:cNvPr id="4" name="矩形 3"/>
          <p:cNvSpPr/>
          <p:nvPr/>
        </p:nvSpPr>
        <p:spPr>
          <a:xfrm>
            <a:off x="3357419" y="2663378"/>
            <a:ext cx="5673085" cy="1823771"/>
          </a:xfrm>
          <a:prstGeom prst="rect">
            <a:avLst/>
          </a:prstGeom>
          <a:solidFill>
            <a:schemeClr val="lt1">
              <a:alpha val="96000"/>
            </a:schemeClr>
          </a:solidFill>
          <a:ln w="60325">
            <a:solidFill>
              <a:srgbClr val="014D6D"/>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kumimoji="1" lang="en-US" altLang="zh-CN" sz="2100" dirty="0">
                <a:solidFill>
                  <a:schemeClr val="tx1"/>
                </a:solidFill>
                <a:latin typeface="Gill Sans MT" panose="020B0502020104020203" pitchFamily="34" charset="0"/>
              </a:rPr>
              <a:t>Minimize</a:t>
            </a:r>
            <a:r>
              <a:rPr kumimoji="1" lang="en-US" altLang="zh-CN" sz="2100" dirty="0">
                <a:solidFill>
                  <a:srgbClr val="C00000"/>
                </a:solidFill>
                <a:latin typeface="Gill Sans MT" panose="020B0502020104020203" pitchFamily="34" charset="0"/>
              </a:rPr>
              <a:t> remote &amp; random </a:t>
            </a:r>
            <a:r>
              <a:rPr kumimoji="1" lang="en-US" altLang="zh-CN" sz="2100" dirty="0">
                <a:solidFill>
                  <a:schemeClr val="tx1"/>
                </a:solidFill>
                <a:latin typeface="Gill Sans MT" panose="020B0502020104020203" pitchFamily="34" charset="0"/>
              </a:rPr>
              <a:t>access</a:t>
            </a:r>
          </a:p>
          <a:p>
            <a:pPr algn="ctr"/>
            <a:r>
              <a:rPr kumimoji="1" lang="en-US" altLang="zh-CN" sz="2100" dirty="0">
                <a:latin typeface="Gill Sans MT" panose="020B0502020104020203" pitchFamily="34" charset="0"/>
              </a:rPr>
              <a:t>+</a:t>
            </a:r>
          </a:p>
          <a:p>
            <a:pPr algn="ctr"/>
            <a:r>
              <a:rPr kumimoji="1" lang="en-US" altLang="zh-CN" sz="2100" dirty="0">
                <a:latin typeface="Gill Sans MT" panose="020B0502020104020203" pitchFamily="34" charset="0"/>
              </a:rPr>
              <a:t>Eliminate the </a:t>
            </a:r>
            <a:r>
              <a:rPr kumimoji="1" lang="en-US" altLang="zh-CN" sz="2100" dirty="0">
                <a:solidFill>
                  <a:srgbClr val="C00000"/>
                </a:solidFill>
                <a:latin typeface="Gill Sans MT" panose="020B0502020104020203" pitchFamily="34" charset="0"/>
              </a:rPr>
              <a:t>combination </a:t>
            </a:r>
            <a:r>
              <a:rPr kumimoji="1" lang="en-US" altLang="zh-CN" sz="2100" dirty="0">
                <a:latin typeface="Gill Sans MT" panose="020B0502020104020203" pitchFamily="34" charset="0"/>
              </a:rPr>
              <a:t>of them</a:t>
            </a:r>
            <a:endParaRPr kumimoji="1" lang="zh-CN" altLang="en-US" sz="2100" dirty="0">
              <a:latin typeface="Gill Sans MT" panose="020B0502020104020203" pitchFamily="34" charset="0"/>
            </a:endParaRPr>
          </a:p>
        </p:txBody>
      </p:sp>
      <p:sp>
        <p:nvSpPr>
          <p:cNvPr id="5" name="文本占位符 4">
            <a:extLst>
              <a:ext uri="{FF2B5EF4-FFF2-40B4-BE49-F238E27FC236}">
                <a16:creationId xmlns:a16="http://schemas.microsoft.com/office/drawing/2014/main" id="{16367255-9A20-4C98-96B8-C7D80184D5CE}"/>
              </a:ext>
            </a:extLst>
          </p:cNvPr>
          <p:cNvSpPr>
            <a:spLocks noGrp="1"/>
          </p:cNvSpPr>
          <p:nvPr>
            <p:ph type="body" sz="quarter" idx="12"/>
          </p:nvPr>
        </p:nvSpPr>
        <p:spPr/>
        <p:txBody>
          <a:bodyPr/>
          <a:lstStyle/>
          <a:p>
            <a:endParaRPr lang="zh-CN" altLang="en-US"/>
          </a:p>
        </p:txBody>
      </p:sp>
      <p:sp>
        <p:nvSpPr>
          <p:cNvPr id="6" name="文本占位符 5">
            <a:extLst>
              <a:ext uri="{FF2B5EF4-FFF2-40B4-BE49-F238E27FC236}">
                <a16:creationId xmlns:a16="http://schemas.microsoft.com/office/drawing/2014/main" id="{B6BF8D42-97C7-431C-9563-DBF4DC5589F0}"/>
              </a:ext>
            </a:extLst>
          </p:cNvPr>
          <p:cNvSpPr>
            <a:spLocks noGrp="1"/>
          </p:cNvSpPr>
          <p:nvPr>
            <p:ph type="body" sz="quarter" idx="13"/>
          </p:nvPr>
        </p:nvSpPr>
        <p:spPr/>
        <p:txBody>
          <a:bodyPr/>
          <a:lstStyle/>
          <a:p>
            <a:endParaRPr lang="zh-CN" altLang="en-US"/>
          </a:p>
        </p:txBody>
      </p:sp>
      <p:sp>
        <p:nvSpPr>
          <p:cNvPr id="9" name="标题 1">
            <a:extLst>
              <a:ext uri="{FF2B5EF4-FFF2-40B4-BE49-F238E27FC236}">
                <a16:creationId xmlns:a16="http://schemas.microsoft.com/office/drawing/2014/main" id="{02122DB6-271C-4C5E-91B7-D545D3515EE0}"/>
              </a:ext>
            </a:extLst>
          </p:cNvPr>
          <p:cNvSpPr>
            <a:spLocks noGrp="1"/>
          </p:cNvSpPr>
          <p:nvPr>
            <p:ph type="title"/>
          </p:nvPr>
        </p:nvSpPr>
        <p:spPr>
          <a:xfrm>
            <a:off x="2451000" y="0"/>
            <a:ext cx="7290000" cy="720000"/>
          </a:xfrm>
        </p:spPr>
        <p:txBody>
          <a:bodyPr/>
          <a:lstStyle/>
          <a:p>
            <a:r>
              <a:rPr lang="en-US" altLang="zh-CN" dirty="0"/>
              <a:t>Scalability &amp; Performance on NUMA</a:t>
            </a:r>
            <a:endParaRPr lang="zh-CN" altLang="en-US" dirty="0"/>
          </a:p>
        </p:txBody>
      </p:sp>
    </p:spTree>
    <p:extLst>
      <p:ext uri="{BB962C8B-B14F-4D97-AF65-F5344CB8AC3E}">
        <p14:creationId xmlns:p14="http://schemas.microsoft.com/office/powerpoint/2010/main" val="59081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a:extLst>
              <a:ext uri="{FF2B5EF4-FFF2-40B4-BE49-F238E27FC236}">
                <a16:creationId xmlns:a16="http://schemas.microsoft.com/office/drawing/2014/main" id="{CFF265F3-8F41-4CAE-98E5-CD69E6846491}"/>
              </a:ext>
            </a:extLst>
          </p:cNvPr>
          <p:cNvSpPr>
            <a:spLocks noGrp="1"/>
          </p:cNvSpPr>
          <p:nvPr>
            <p:ph type="title"/>
          </p:nvPr>
        </p:nvSpPr>
        <p:spPr>
          <a:xfrm>
            <a:off x="2451000" y="0"/>
            <a:ext cx="7290000" cy="720000"/>
          </a:xfrm>
        </p:spPr>
        <p:txBody>
          <a:bodyPr/>
          <a:lstStyle/>
          <a:p>
            <a:r>
              <a:rPr lang="en-US" altLang="zh-CN" dirty="0"/>
              <a:t>Outline</a:t>
            </a:r>
            <a:endParaRPr lang="zh-CN" altLang="en-US" dirty="0"/>
          </a:p>
        </p:txBody>
      </p:sp>
      <p:sp>
        <p:nvSpPr>
          <p:cNvPr id="11" name="文本框 10">
            <a:extLst>
              <a:ext uri="{FF2B5EF4-FFF2-40B4-BE49-F238E27FC236}">
                <a16:creationId xmlns:a16="http://schemas.microsoft.com/office/drawing/2014/main" id="{CA883643-10A3-4402-84EB-0A788BA087B8}"/>
              </a:ext>
            </a:extLst>
          </p:cNvPr>
          <p:cNvSpPr txBox="1"/>
          <p:nvPr/>
        </p:nvSpPr>
        <p:spPr>
          <a:xfrm>
            <a:off x="2148451" y="1896695"/>
            <a:ext cx="4901204" cy="461665"/>
          </a:xfrm>
          <a:prstGeom prst="rect">
            <a:avLst/>
          </a:prstGeom>
          <a:noFill/>
        </p:spPr>
        <p:txBody>
          <a:bodyPr wrap="square" rtlCol="0">
            <a:spAutoFit/>
          </a:bodyPr>
          <a:lstStyle/>
          <a:p>
            <a:r>
              <a:rPr lang="en-US" altLang="zh-CN" sz="2400" dirty="0">
                <a:latin typeface="Gill Sans MT" panose="020B0502020104020203" pitchFamily="34" charset="0"/>
              </a:rPr>
              <a:t>Graph-analytics </a:t>
            </a:r>
            <a:r>
              <a:rPr kumimoji="1" lang="en-US" altLang="zh-CN" sz="2400" dirty="0">
                <a:latin typeface="Gill Sans MT" panose="020B0502020104020203" pitchFamily="34" charset="0"/>
              </a:rPr>
              <a:t>&amp; NUMA</a:t>
            </a:r>
            <a:endParaRPr lang="en-US" altLang="zh-CN" sz="2400" dirty="0">
              <a:latin typeface="Gill Sans MT" panose="020B0502020104020203" pitchFamily="34" charset="0"/>
            </a:endParaRPr>
          </a:p>
        </p:txBody>
      </p:sp>
      <p:sp>
        <p:nvSpPr>
          <p:cNvPr id="12" name="文本框 11">
            <a:extLst>
              <a:ext uri="{FF2B5EF4-FFF2-40B4-BE49-F238E27FC236}">
                <a16:creationId xmlns:a16="http://schemas.microsoft.com/office/drawing/2014/main" id="{E252C822-858F-496B-AB3F-0F586224DC63}"/>
              </a:ext>
            </a:extLst>
          </p:cNvPr>
          <p:cNvSpPr txBox="1"/>
          <p:nvPr/>
        </p:nvSpPr>
        <p:spPr>
          <a:xfrm>
            <a:off x="2148451" y="2774135"/>
            <a:ext cx="4286476" cy="461665"/>
          </a:xfrm>
          <a:prstGeom prst="rect">
            <a:avLst/>
          </a:prstGeom>
          <a:noFill/>
        </p:spPr>
        <p:txBody>
          <a:bodyPr wrap="square" rtlCol="0">
            <a:spAutoFit/>
          </a:bodyPr>
          <a:lstStyle/>
          <a:p>
            <a:r>
              <a:rPr kumimoji="1" lang="en-US" altLang="zh-CN" sz="2400" dirty="0">
                <a:solidFill>
                  <a:srgbClr val="C00000"/>
                </a:solidFill>
                <a:latin typeface="Gill Sans MT" panose="020B0502020104020203" pitchFamily="34" charset="0"/>
              </a:rPr>
              <a:t>Design of Polymer</a:t>
            </a:r>
            <a:endParaRPr kumimoji="1" lang="zh-CN" altLang="en-US" sz="2400" dirty="0">
              <a:solidFill>
                <a:srgbClr val="C00000"/>
              </a:solidFill>
              <a:latin typeface="Gill Sans MT" panose="020B0502020104020203" pitchFamily="34" charset="0"/>
            </a:endParaRPr>
          </a:p>
        </p:txBody>
      </p:sp>
      <p:sp>
        <p:nvSpPr>
          <p:cNvPr id="13" name="文本框 12">
            <a:extLst>
              <a:ext uri="{FF2B5EF4-FFF2-40B4-BE49-F238E27FC236}">
                <a16:creationId xmlns:a16="http://schemas.microsoft.com/office/drawing/2014/main" id="{FD0F3FCA-E07D-4D37-89A9-543CE3867880}"/>
              </a:ext>
            </a:extLst>
          </p:cNvPr>
          <p:cNvSpPr txBox="1"/>
          <p:nvPr/>
        </p:nvSpPr>
        <p:spPr>
          <a:xfrm>
            <a:off x="2148451" y="3758628"/>
            <a:ext cx="4286476" cy="461665"/>
          </a:xfrm>
          <a:prstGeom prst="rect">
            <a:avLst/>
          </a:prstGeom>
          <a:noFill/>
        </p:spPr>
        <p:txBody>
          <a:bodyPr wrap="square" rtlCol="0">
            <a:spAutoFit/>
          </a:bodyPr>
          <a:lstStyle/>
          <a:p>
            <a:r>
              <a:rPr kumimoji="1" lang="en-US" altLang="zh-CN" sz="2400" dirty="0">
                <a:latin typeface="Gill Sans MT" panose="020B0502020104020203" pitchFamily="34" charset="0"/>
              </a:rPr>
              <a:t>Evaluation</a:t>
            </a:r>
            <a:endParaRPr kumimoji="1" lang="zh-CN" altLang="en-US" sz="2400" dirty="0">
              <a:latin typeface="Gill Sans MT" panose="020B0502020104020203" pitchFamily="34" charset="0"/>
            </a:endParaRPr>
          </a:p>
        </p:txBody>
      </p:sp>
    </p:spTree>
    <p:extLst>
      <p:ext uri="{BB962C8B-B14F-4D97-AF65-F5344CB8AC3E}">
        <p14:creationId xmlns:p14="http://schemas.microsoft.com/office/powerpoint/2010/main" val="1033877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a:extLst>
              <a:ext uri="{FF2B5EF4-FFF2-40B4-BE49-F238E27FC236}">
                <a16:creationId xmlns:a16="http://schemas.microsoft.com/office/drawing/2014/main" id="{5FC46958-6816-43C7-AAE4-2338DB5B5426}"/>
              </a:ext>
            </a:extLst>
          </p:cNvPr>
          <p:cNvSpPr>
            <a:spLocks noChangeArrowheads="1"/>
          </p:cNvSpPr>
          <p:nvPr/>
        </p:nvSpPr>
        <p:spPr bwMode="auto">
          <a:xfrm>
            <a:off x="1763292" y="1230749"/>
            <a:ext cx="4958412" cy="49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ts val="3375"/>
              </a:lnSpc>
              <a:buNone/>
            </a:pPr>
            <a:r>
              <a:rPr lang="en-US" altLang="zh-CN" sz="2400" dirty="0">
                <a:solidFill>
                  <a:srgbClr val="000000"/>
                </a:solidFill>
                <a:latin typeface="Gill Sans MT" charset="0"/>
                <a:ea typeface="Gill Sans MT" charset="0"/>
                <a:cs typeface="Gill Sans MT" charset="0"/>
              </a:rPr>
              <a:t>Goal#1:</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Reduce</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remote</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accesses</a:t>
            </a:r>
          </a:p>
        </p:txBody>
      </p:sp>
      <p:sp>
        <p:nvSpPr>
          <p:cNvPr id="2" name="文本框 1"/>
          <p:cNvSpPr txBox="1"/>
          <p:nvPr/>
        </p:nvSpPr>
        <p:spPr>
          <a:xfrm>
            <a:off x="1774898" y="2191263"/>
            <a:ext cx="5942085" cy="1231106"/>
          </a:xfrm>
          <a:prstGeom prst="rect">
            <a:avLst/>
          </a:prstGeom>
          <a:noFill/>
        </p:spPr>
        <p:txBody>
          <a:bodyPr wrap="square" rtlCol="0">
            <a:spAutoFit/>
          </a:bodyPr>
          <a:lstStyle/>
          <a:p>
            <a:pPr marL="257168" indent="-257168">
              <a:lnSpc>
                <a:spcPts val="3000"/>
              </a:lnSpc>
              <a:buFont typeface="Arial" charset="0"/>
              <a:buChar char="•"/>
              <a:tabLst>
                <a:tab pos="380990" algn="l"/>
              </a:tabLst>
            </a:pPr>
            <a:r>
              <a:rPr lang="en-US" altLang="zh-CN" sz="2400" dirty="0">
                <a:latin typeface="Gill Sans MT" charset="0"/>
                <a:ea typeface="Gill Sans MT" charset="0"/>
                <a:cs typeface="Gill Sans MT" charset="0"/>
              </a:rPr>
              <a:t>Co-locating data and computation</a:t>
            </a:r>
            <a:r>
              <a:rPr lang="zh-CN" altLang="en-US" sz="2400" dirty="0">
                <a:latin typeface="Gill Sans MT" charset="0"/>
                <a:ea typeface="Gill Sans MT" charset="0"/>
                <a:cs typeface="Gill Sans MT" charset="0"/>
              </a:rPr>
              <a:t> </a:t>
            </a:r>
            <a:r>
              <a:rPr lang="en-US" altLang="zh-CN" sz="2400" dirty="0">
                <a:latin typeface="Gill Sans MT" charset="0"/>
                <a:ea typeface="Gill Sans MT" charset="0"/>
                <a:cs typeface="Gill Sans MT" charset="0"/>
              </a:rPr>
              <a:t>within the same NUMA node</a:t>
            </a:r>
            <a:endParaRPr kumimoji="1" lang="en-US" altLang="zh-CN" sz="2400" b="1" dirty="0">
              <a:latin typeface="Gill Sans MT" charset="0"/>
              <a:ea typeface="Gill Sans MT" charset="0"/>
              <a:cs typeface="Gill Sans MT" charset="0"/>
            </a:endParaRPr>
          </a:p>
          <a:p>
            <a:endParaRPr kumimoji="1" lang="zh-CN" altLang="en-US" sz="2400" dirty="0">
              <a:latin typeface="Gill Sans MT" charset="0"/>
              <a:ea typeface="Gill Sans MT" charset="0"/>
              <a:cs typeface="Gill Sans MT" charset="0"/>
            </a:endParaRPr>
          </a:p>
        </p:txBody>
      </p:sp>
      <p:sp>
        <p:nvSpPr>
          <p:cNvPr id="4" name="文本占位符 3">
            <a:extLst>
              <a:ext uri="{FF2B5EF4-FFF2-40B4-BE49-F238E27FC236}">
                <a16:creationId xmlns:a16="http://schemas.microsoft.com/office/drawing/2014/main" id="{D31C90CB-6B90-4A64-937C-5E1A89687666}"/>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E68D87A8-9AF0-40A3-A3BD-081E07C62CAC}"/>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4351D666-C416-4FD8-B0ED-B223579C3E13}"/>
              </a:ext>
            </a:extLst>
          </p:cNvPr>
          <p:cNvSpPr>
            <a:spLocks noGrp="1"/>
          </p:cNvSpPr>
          <p:nvPr>
            <p:ph type="title"/>
          </p:nvPr>
        </p:nvSpPr>
        <p:spPr>
          <a:xfrm>
            <a:off x="2451000" y="0"/>
            <a:ext cx="7290000" cy="720000"/>
          </a:xfrm>
        </p:spPr>
        <p:txBody>
          <a:bodyPr/>
          <a:lstStyle/>
          <a:p>
            <a:r>
              <a:rPr lang="en-US" altLang="zh-CN" dirty="0"/>
              <a:t>Goal</a:t>
            </a:r>
            <a:endParaRPr lang="zh-CN" altLang="en-US" dirty="0"/>
          </a:p>
        </p:txBody>
      </p:sp>
    </p:spTree>
    <p:extLst>
      <p:ext uri="{BB962C8B-B14F-4D97-AF65-F5344CB8AC3E}">
        <p14:creationId xmlns:p14="http://schemas.microsoft.com/office/powerpoint/2010/main" val="140130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82847" y="3058680"/>
            <a:ext cx="1647825" cy="1181100"/>
          </a:xfrm>
          <a:prstGeom prst="rect">
            <a:avLst/>
          </a:prstGeom>
        </p:spPr>
      </p:pic>
      <p:pic>
        <p:nvPicPr>
          <p:cNvPr id="8" name="图片 7"/>
          <p:cNvPicPr>
            <a:picLocks noChangeAspect="1"/>
          </p:cNvPicPr>
          <p:nvPr/>
        </p:nvPicPr>
        <p:blipFill>
          <a:blip r:embed="rId4"/>
          <a:stretch>
            <a:fillRect/>
          </a:stretch>
        </p:blipFill>
        <p:spPr>
          <a:xfrm>
            <a:off x="5260292" y="2333041"/>
            <a:ext cx="5165797" cy="2632381"/>
          </a:xfrm>
          <a:prstGeom prst="rect">
            <a:avLst/>
          </a:prstGeom>
        </p:spPr>
      </p:pic>
      <p:sp>
        <p:nvSpPr>
          <p:cNvPr id="11" name="TextBox 1"/>
          <p:cNvSpPr txBox="1"/>
          <p:nvPr/>
        </p:nvSpPr>
        <p:spPr>
          <a:xfrm>
            <a:off x="4519073" y="2766771"/>
            <a:ext cx="741219" cy="2072490"/>
          </a:xfrm>
          <a:prstGeom prst="rect">
            <a:avLst/>
          </a:prstGeom>
          <a:noFill/>
        </p:spPr>
        <p:txBody>
          <a:bodyPr wrap="square" lIns="0" tIns="0" rIns="0" rtlCol="0">
            <a:spAutoFit/>
          </a:bodyPr>
          <a:lstStyle/>
          <a:p>
            <a:pPr>
              <a:lnSpc>
                <a:spcPts val="1800"/>
              </a:lnSpc>
            </a:pPr>
            <a:r>
              <a:rPr lang="en-US" altLang="zh-CN" sz="2100" dirty="0">
                <a:solidFill>
                  <a:srgbClr val="000000"/>
                </a:solidFill>
                <a:latin typeface="Gill Sans MT" charset="0"/>
                <a:ea typeface="Gill Sans MT" charset="0"/>
                <a:cs typeface="Gill Sans MT" charset="0"/>
              </a:rPr>
              <a:t>TOPO</a:t>
            </a:r>
          </a:p>
          <a:p>
            <a:pPr>
              <a:lnSpc>
                <a:spcPts val="750"/>
              </a:lnSpc>
            </a:pPr>
            <a:endParaRPr lang="en-US" altLang="zh-CN" sz="2100" dirty="0">
              <a:latin typeface="Gill Sans MT" charset="0"/>
              <a:ea typeface="Gill Sans MT" charset="0"/>
              <a:cs typeface="Gill Sans MT" charset="0"/>
            </a:endParaRPr>
          </a:p>
          <a:p>
            <a:pPr>
              <a:lnSpc>
                <a:spcPts val="750"/>
              </a:lnSpc>
            </a:pPr>
            <a:endParaRPr lang="en-US" altLang="zh-CN" sz="2100" dirty="0">
              <a:latin typeface="Gill Sans MT" charset="0"/>
              <a:ea typeface="Gill Sans MT" charset="0"/>
              <a:cs typeface="Gill Sans MT" charset="0"/>
            </a:endParaRPr>
          </a:p>
          <a:p>
            <a:pPr>
              <a:lnSpc>
                <a:spcPts val="750"/>
              </a:lnSpc>
            </a:pPr>
            <a:endParaRPr lang="en-US" altLang="zh-CN" sz="2100" dirty="0">
              <a:latin typeface="Gill Sans MT" charset="0"/>
              <a:ea typeface="Gill Sans MT" charset="0"/>
              <a:cs typeface="Gill Sans MT" charset="0"/>
            </a:endParaRPr>
          </a:p>
          <a:p>
            <a:pPr>
              <a:lnSpc>
                <a:spcPts val="750"/>
              </a:lnSpc>
            </a:pPr>
            <a:endParaRPr lang="en-US" altLang="zh-CN" sz="2100" dirty="0">
              <a:latin typeface="Gill Sans MT" charset="0"/>
              <a:ea typeface="Gill Sans MT" charset="0"/>
              <a:cs typeface="Gill Sans MT" charset="0"/>
            </a:endParaRPr>
          </a:p>
          <a:p>
            <a:pPr>
              <a:lnSpc>
                <a:spcPts val="750"/>
              </a:lnSpc>
            </a:pPr>
            <a:endParaRPr lang="en-US" altLang="zh-CN" sz="2100" dirty="0">
              <a:latin typeface="Gill Sans MT" charset="0"/>
              <a:ea typeface="Gill Sans MT" charset="0"/>
              <a:cs typeface="Gill Sans MT" charset="0"/>
            </a:endParaRPr>
          </a:p>
          <a:p>
            <a:pPr>
              <a:lnSpc>
                <a:spcPts val="750"/>
              </a:lnSpc>
            </a:pPr>
            <a:endParaRPr lang="en-US" altLang="zh-CN" sz="600" dirty="0">
              <a:latin typeface="Gill Sans MT" charset="0"/>
              <a:ea typeface="Gill Sans MT" charset="0"/>
              <a:cs typeface="Gill Sans MT" charset="0"/>
            </a:endParaRPr>
          </a:p>
          <a:p>
            <a:pPr>
              <a:lnSpc>
                <a:spcPts val="750"/>
              </a:lnSpc>
            </a:pPr>
            <a:endParaRPr lang="en-US" altLang="zh-CN" sz="600" dirty="0">
              <a:latin typeface="Gill Sans MT" charset="0"/>
              <a:ea typeface="Gill Sans MT" charset="0"/>
              <a:cs typeface="Gill Sans MT" charset="0"/>
            </a:endParaRPr>
          </a:p>
          <a:p>
            <a:pPr>
              <a:lnSpc>
                <a:spcPts val="750"/>
              </a:lnSpc>
            </a:pPr>
            <a:endParaRPr lang="en-US" altLang="zh-CN" sz="2100" dirty="0">
              <a:latin typeface="Gill Sans MT" charset="0"/>
              <a:ea typeface="Gill Sans MT" charset="0"/>
              <a:cs typeface="Gill Sans MT" charset="0"/>
            </a:endParaRPr>
          </a:p>
          <a:p>
            <a:pPr>
              <a:lnSpc>
                <a:spcPts val="2400"/>
              </a:lnSpc>
            </a:pPr>
            <a:r>
              <a:rPr lang="en-US" altLang="zh-CN" sz="2100" dirty="0">
                <a:solidFill>
                  <a:srgbClr val="000000"/>
                </a:solidFill>
                <a:latin typeface="Gill Sans MT" charset="0"/>
                <a:ea typeface="Gill Sans MT" charset="0"/>
                <a:cs typeface="Gill Sans MT" charset="0"/>
              </a:rPr>
              <a:t>DATA</a:t>
            </a:r>
          </a:p>
          <a:p>
            <a:pPr>
              <a:lnSpc>
                <a:spcPts val="2400"/>
              </a:lnSpc>
            </a:pPr>
            <a:endParaRPr lang="en-US" altLang="zh-CN" sz="2100" dirty="0">
              <a:solidFill>
                <a:srgbClr val="000000"/>
              </a:solidFill>
              <a:latin typeface="Gill Sans MT" charset="0"/>
              <a:ea typeface="Gill Sans MT" charset="0"/>
              <a:cs typeface="Gill Sans MT" charset="0"/>
            </a:endParaRPr>
          </a:p>
          <a:p>
            <a:pPr>
              <a:lnSpc>
                <a:spcPts val="750"/>
              </a:lnSpc>
            </a:pPr>
            <a:endParaRPr lang="en-US" altLang="zh-CN" sz="2100" dirty="0">
              <a:latin typeface="Gill Sans MT" charset="0"/>
              <a:ea typeface="Gill Sans MT" charset="0"/>
              <a:cs typeface="Gill Sans MT" charset="0"/>
            </a:endParaRPr>
          </a:p>
          <a:p>
            <a:pPr>
              <a:lnSpc>
                <a:spcPts val="1950"/>
              </a:lnSpc>
            </a:pPr>
            <a:r>
              <a:rPr lang="en-US" altLang="zh-CN" sz="2100" dirty="0">
                <a:solidFill>
                  <a:srgbClr val="000000"/>
                </a:solidFill>
                <a:latin typeface="Gill Sans MT" charset="0"/>
                <a:ea typeface="Gill Sans MT" charset="0"/>
                <a:cs typeface="Gill Sans MT" charset="0"/>
              </a:rPr>
              <a:t>STATE</a:t>
            </a:r>
          </a:p>
        </p:txBody>
      </p:sp>
      <p:sp>
        <p:nvSpPr>
          <p:cNvPr id="5" name="文本占位符 4">
            <a:extLst>
              <a:ext uri="{FF2B5EF4-FFF2-40B4-BE49-F238E27FC236}">
                <a16:creationId xmlns:a16="http://schemas.microsoft.com/office/drawing/2014/main" id="{A52F4114-ADD4-464E-9060-C53778DE34C4}"/>
              </a:ext>
            </a:extLst>
          </p:cNvPr>
          <p:cNvSpPr>
            <a:spLocks noGrp="1"/>
          </p:cNvSpPr>
          <p:nvPr>
            <p:ph type="body" sz="quarter" idx="12"/>
          </p:nvPr>
        </p:nvSpPr>
        <p:spPr/>
        <p:txBody>
          <a:bodyPr/>
          <a:lstStyle/>
          <a:p>
            <a:endParaRPr lang="zh-CN" altLang="en-US"/>
          </a:p>
        </p:txBody>
      </p:sp>
      <p:sp>
        <p:nvSpPr>
          <p:cNvPr id="6" name="文本占位符 5">
            <a:extLst>
              <a:ext uri="{FF2B5EF4-FFF2-40B4-BE49-F238E27FC236}">
                <a16:creationId xmlns:a16="http://schemas.microsoft.com/office/drawing/2014/main" id="{78C9CB06-3D7E-4D98-BE19-E9D00FC3F024}"/>
              </a:ext>
            </a:extLst>
          </p:cNvPr>
          <p:cNvSpPr>
            <a:spLocks noGrp="1"/>
          </p:cNvSpPr>
          <p:nvPr>
            <p:ph type="body" sz="quarter" idx="13"/>
          </p:nvPr>
        </p:nvSpPr>
        <p:spPr/>
        <p:txBody>
          <a:bodyPr/>
          <a:lstStyle/>
          <a:p>
            <a:endParaRPr lang="zh-CN" altLang="en-US"/>
          </a:p>
        </p:txBody>
      </p:sp>
      <p:sp>
        <p:nvSpPr>
          <p:cNvPr id="12" name="标题 1">
            <a:extLst>
              <a:ext uri="{FF2B5EF4-FFF2-40B4-BE49-F238E27FC236}">
                <a16:creationId xmlns:a16="http://schemas.microsoft.com/office/drawing/2014/main" id="{56C22103-9CC2-4565-8998-9A7C521879BA}"/>
              </a:ext>
            </a:extLst>
          </p:cNvPr>
          <p:cNvSpPr>
            <a:spLocks noGrp="1"/>
          </p:cNvSpPr>
          <p:nvPr>
            <p:ph type="title"/>
          </p:nvPr>
        </p:nvSpPr>
        <p:spPr>
          <a:xfrm>
            <a:off x="2451000" y="0"/>
            <a:ext cx="7290000" cy="720000"/>
          </a:xfrm>
        </p:spPr>
        <p:txBody>
          <a:bodyPr/>
          <a:lstStyle/>
          <a:p>
            <a:r>
              <a:rPr lang="en-US" altLang="zh-CN" dirty="0"/>
              <a:t>Graph-aware Data Structure</a:t>
            </a:r>
            <a:endParaRPr lang="zh-CN" altLang="en-US" dirty="0"/>
          </a:p>
        </p:txBody>
      </p:sp>
      <p:sp>
        <p:nvSpPr>
          <p:cNvPr id="13" name="矩形 12">
            <a:extLst>
              <a:ext uri="{FF2B5EF4-FFF2-40B4-BE49-F238E27FC236}">
                <a16:creationId xmlns:a16="http://schemas.microsoft.com/office/drawing/2014/main" id="{9A03B534-525F-4926-BCC9-6B06171FE7AF}"/>
              </a:ext>
            </a:extLst>
          </p:cNvPr>
          <p:cNvSpPr/>
          <p:nvPr/>
        </p:nvSpPr>
        <p:spPr>
          <a:xfrm>
            <a:off x="1882846" y="1082598"/>
            <a:ext cx="3933754" cy="387286"/>
          </a:xfrm>
          <a:prstGeom prst="rect">
            <a:avLst/>
          </a:prstGeom>
        </p:spPr>
        <p:txBody>
          <a:bodyPr wrap="square">
            <a:spAutoFit/>
          </a:bodyPr>
          <a:lstStyle/>
          <a:p>
            <a:pPr>
              <a:lnSpc>
                <a:spcPts val="2325"/>
              </a:lnSpc>
              <a:tabLst>
                <a:tab pos="323842" algn="l"/>
              </a:tabLst>
            </a:pPr>
            <a:r>
              <a:rPr lang="en-US" altLang="zh-CN" sz="2400" dirty="0">
                <a:solidFill>
                  <a:srgbClr val="000000"/>
                </a:solidFill>
                <a:latin typeface="Gill Sans MT" charset="0"/>
                <a:ea typeface="Gill Sans MT" charset="0"/>
                <a:cs typeface="Gill Sans MT" charset="0"/>
              </a:rPr>
              <a:t>1.</a:t>
            </a:r>
            <a:r>
              <a:rPr lang="en-US" altLang="zh-CN" sz="2400" dirty="0">
                <a:solidFill>
                  <a:prstClr val="black"/>
                </a:solidFill>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Graph-aware </a:t>
            </a:r>
            <a:r>
              <a:rPr lang="en-US" altLang="zh-CN" sz="2400" dirty="0">
                <a:latin typeface="Gill Sans MT" charset="0"/>
                <a:ea typeface="Gill Sans MT" charset="0"/>
                <a:cs typeface="Gill Sans MT" charset="0"/>
              </a:rPr>
              <a:t>partitioning</a:t>
            </a:r>
          </a:p>
        </p:txBody>
      </p:sp>
    </p:spTree>
    <p:extLst>
      <p:ext uri="{BB962C8B-B14F-4D97-AF65-F5344CB8AC3E}">
        <p14:creationId xmlns:p14="http://schemas.microsoft.com/office/powerpoint/2010/main" val="1176929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988726" y="3099277"/>
            <a:ext cx="1647825" cy="1181100"/>
          </a:xfrm>
          <a:prstGeom prst="rect">
            <a:avLst/>
          </a:prstGeom>
        </p:spPr>
      </p:pic>
      <p:pic>
        <p:nvPicPr>
          <p:cNvPr id="4" name="图片 3"/>
          <p:cNvPicPr>
            <a:picLocks noChangeAspect="1"/>
          </p:cNvPicPr>
          <p:nvPr/>
        </p:nvPicPr>
        <p:blipFill>
          <a:blip r:embed="rId4"/>
          <a:stretch>
            <a:fillRect/>
          </a:stretch>
        </p:blipFill>
        <p:spPr>
          <a:xfrm>
            <a:off x="4651663" y="2353544"/>
            <a:ext cx="5293736" cy="2326929"/>
          </a:xfrm>
          <a:prstGeom prst="rect">
            <a:avLst/>
          </a:prstGeom>
        </p:spPr>
      </p:pic>
      <p:sp>
        <p:nvSpPr>
          <p:cNvPr id="6" name="文本占位符 5">
            <a:extLst>
              <a:ext uri="{FF2B5EF4-FFF2-40B4-BE49-F238E27FC236}">
                <a16:creationId xmlns:a16="http://schemas.microsoft.com/office/drawing/2014/main" id="{45619C91-A6A8-457F-BB3B-3F25F5291A5A}"/>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21AD14D1-5E90-4E58-8C3A-C72079340765}"/>
              </a:ext>
            </a:extLst>
          </p:cNvPr>
          <p:cNvSpPr>
            <a:spLocks noGrp="1"/>
          </p:cNvSpPr>
          <p:nvPr>
            <p:ph type="body" sz="quarter" idx="13"/>
          </p:nvPr>
        </p:nvSpPr>
        <p:spPr/>
        <p:txBody>
          <a:bodyPr/>
          <a:lstStyle/>
          <a:p>
            <a:endParaRPr lang="zh-CN" altLang="en-US"/>
          </a:p>
        </p:txBody>
      </p:sp>
      <p:sp>
        <p:nvSpPr>
          <p:cNvPr id="10" name="标题 1">
            <a:extLst>
              <a:ext uri="{FF2B5EF4-FFF2-40B4-BE49-F238E27FC236}">
                <a16:creationId xmlns:a16="http://schemas.microsoft.com/office/drawing/2014/main" id="{BE8384E3-CF7C-465E-8E44-EA3F0071AD57}"/>
              </a:ext>
            </a:extLst>
          </p:cNvPr>
          <p:cNvSpPr>
            <a:spLocks noGrp="1"/>
          </p:cNvSpPr>
          <p:nvPr>
            <p:ph type="title"/>
          </p:nvPr>
        </p:nvSpPr>
        <p:spPr>
          <a:xfrm>
            <a:off x="2451000" y="0"/>
            <a:ext cx="7290000" cy="720000"/>
          </a:xfrm>
        </p:spPr>
        <p:txBody>
          <a:bodyPr/>
          <a:lstStyle/>
          <a:p>
            <a:r>
              <a:rPr lang="en-US" altLang="zh-CN" dirty="0"/>
              <a:t>Graph-aware Data Structure</a:t>
            </a:r>
            <a:endParaRPr lang="zh-CN" altLang="en-US" dirty="0"/>
          </a:p>
        </p:txBody>
      </p:sp>
      <p:sp>
        <p:nvSpPr>
          <p:cNvPr id="11" name="矩形 10">
            <a:extLst>
              <a:ext uri="{FF2B5EF4-FFF2-40B4-BE49-F238E27FC236}">
                <a16:creationId xmlns:a16="http://schemas.microsoft.com/office/drawing/2014/main" id="{A7305253-000A-4205-A486-3D368C7B9C1B}"/>
              </a:ext>
            </a:extLst>
          </p:cNvPr>
          <p:cNvSpPr/>
          <p:nvPr/>
        </p:nvSpPr>
        <p:spPr>
          <a:xfrm>
            <a:off x="1882846" y="1082598"/>
            <a:ext cx="3933754" cy="387286"/>
          </a:xfrm>
          <a:prstGeom prst="rect">
            <a:avLst/>
          </a:prstGeom>
        </p:spPr>
        <p:txBody>
          <a:bodyPr wrap="square">
            <a:spAutoFit/>
          </a:bodyPr>
          <a:lstStyle/>
          <a:p>
            <a:pPr>
              <a:lnSpc>
                <a:spcPts val="2325"/>
              </a:lnSpc>
              <a:tabLst>
                <a:tab pos="323842" algn="l"/>
              </a:tabLst>
            </a:pPr>
            <a:r>
              <a:rPr lang="en-US" altLang="zh-CN" sz="2400" dirty="0">
                <a:solidFill>
                  <a:srgbClr val="000000"/>
                </a:solidFill>
                <a:latin typeface="Gill Sans MT" charset="0"/>
                <a:ea typeface="Gill Sans MT" charset="0"/>
                <a:cs typeface="Gill Sans MT" charset="0"/>
              </a:rPr>
              <a:t>1.</a:t>
            </a:r>
            <a:r>
              <a:rPr lang="en-US" altLang="zh-CN" sz="2400" dirty="0">
                <a:solidFill>
                  <a:prstClr val="black"/>
                </a:solidFill>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Graph-aware </a:t>
            </a:r>
            <a:r>
              <a:rPr lang="en-US" altLang="zh-CN" sz="2400" dirty="0">
                <a:latin typeface="Gill Sans MT" charset="0"/>
                <a:ea typeface="Gill Sans MT" charset="0"/>
                <a:cs typeface="Gill Sans MT" charset="0"/>
              </a:rPr>
              <a:t>partitioning</a:t>
            </a:r>
          </a:p>
        </p:txBody>
      </p:sp>
    </p:spTree>
    <p:extLst>
      <p:ext uri="{BB962C8B-B14F-4D97-AF65-F5344CB8AC3E}">
        <p14:creationId xmlns:p14="http://schemas.microsoft.com/office/powerpoint/2010/main" val="204915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86162" y="2986934"/>
            <a:ext cx="1647825" cy="1181100"/>
          </a:xfrm>
          <a:prstGeom prst="rect">
            <a:avLst/>
          </a:prstGeom>
        </p:spPr>
      </p:pic>
      <p:pic>
        <p:nvPicPr>
          <p:cNvPr id="6" name="图片 5"/>
          <p:cNvPicPr>
            <a:picLocks noChangeAspect="1"/>
          </p:cNvPicPr>
          <p:nvPr/>
        </p:nvPicPr>
        <p:blipFill>
          <a:blip r:embed="rId4"/>
          <a:stretch>
            <a:fillRect/>
          </a:stretch>
        </p:blipFill>
        <p:spPr>
          <a:xfrm>
            <a:off x="4714011" y="2474497"/>
            <a:ext cx="5223813" cy="2205974"/>
          </a:xfrm>
          <a:prstGeom prst="rect">
            <a:avLst/>
          </a:prstGeom>
        </p:spPr>
      </p:pic>
      <p:sp>
        <p:nvSpPr>
          <p:cNvPr id="5" name="文本占位符 4">
            <a:extLst>
              <a:ext uri="{FF2B5EF4-FFF2-40B4-BE49-F238E27FC236}">
                <a16:creationId xmlns:a16="http://schemas.microsoft.com/office/drawing/2014/main" id="{05C6A5F6-A8BC-451C-9683-3F243414A3B4}"/>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05513A99-3175-4C0D-B376-9B69391DDCBF}"/>
              </a:ext>
            </a:extLst>
          </p:cNvPr>
          <p:cNvSpPr>
            <a:spLocks noGrp="1"/>
          </p:cNvSpPr>
          <p:nvPr>
            <p:ph type="body" sz="quarter" idx="13"/>
          </p:nvPr>
        </p:nvSpPr>
        <p:spPr/>
        <p:txBody>
          <a:bodyPr/>
          <a:lstStyle/>
          <a:p>
            <a:endParaRPr lang="zh-CN" altLang="en-US"/>
          </a:p>
        </p:txBody>
      </p:sp>
      <p:sp>
        <p:nvSpPr>
          <p:cNvPr id="10" name="标题 1">
            <a:extLst>
              <a:ext uri="{FF2B5EF4-FFF2-40B4-BE49-F238E27FC236}">
                <a16:creationId xmlns:a16="http://schemas.microsoft.com/office/drawing/2014/main" id="{1E0F309D-C5AF-4E12-9D73-C0CB938A39CF}"/>
              </a:ext>
            </a:extLst>
          </p:cNvPr>
          <p:cNvSpPr>
            <a:spLocks noGrp="1"/>
          </p:cNvSpPr>
          <p:nvPr>
            <p:ph type="title"/>
          </p:nvPr>
        </p:nvSpPr>
        <p:spPr>
          <a:xfrm>
            <a:off x="2451000" y="0"/>
            <a:ext cx="7290000" cy="720000"/>
          </a:xfrm>
        </p:spPr>
        <p:txBody>
          <a:bodyPr/>
          <a:lstStyle/>
          <a:p>
            <a:r>
              <a:rPr lang="en-US" altLang="zh-CN" dirty="0"/>
              <a:t>Graph-aware Data Structure</a:t>
            </a:r>
            <a:endParaRPr lang="zh-CN" altLang="en-US" dirty="0"/>
          </a:p>
        </p:txBody>
      </p:sp>
      <p:sp>
        <p:nvSpPr>
          <p:cNvPr id="11" name="矩形 10">
            <a:extLst>
              <a:ext uri="{FF2B5EF4-FFF2-40B4-BE49-F238E27FC236}">
                <a16:creationId xmlns:a16="http://schemas.microsoft.com/office/drawing/2014/main" id="{74C1BF93-C6E5-432D-BFEB-560C2FFA23C7}"/>
              </a:ext>
            </a:extLst>
          </p:cNvPr>
          <p:cNvSpPr/>
          <p:nvPr/>
        </p:nvSpPr>
        <p:spPr>
          <a:xfrm>
            <a:off x="1882846" y="1082598"/>
            <a:ext cx="3933754" cy="387286"/>
          </a:xfrm>
          <a:prstGeom prst="rect">
            <a:avLst/>
          </a:prstGeom>
        </p:spPr>
        <p:txBody>
          <a:bodyPr wrap="square">
            <a:spAutoFit/>
          </a:bodyPr>
          <a:lstStyle/>
          <a:p>
            <a:pPr>
              <a:lnSpc>
                <a:spcPts val="2325"/>
              </a:lnSpc>
              <a:tabLst>
                <a:tab pos="323842" algn="l"/>
              </a:tabLst>
            </a:pPr>
            <a:r>
              <a:rPr lang="en-US" altLang="zh-CN" sz="2400" dirty="0">
                <a:solidFill>
                  <a:srgbClr val="000000"/>
                </a:solidFill>
                <a:latin typeface="Gill Sans MT" charset="0"/>
                <a:ea typeface="Gill Sans MT" charset="0"/>
                <a:cs typeface="Gill Sans MT" charset="0"/>
              </a:rPr>
              <a:t>1.</a:t>
            </a:r>
            <a:r>
              <a:rPr lang="en-US" altLang="zh-CN" sz="2400" dirty="0">
                <a:solidFill>
                  <a:prstClr val="black"/>
                </a:solidFill>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Graph-aware </a:t>
            </a:r>
            <a:r>
              <a:rPr lang="en-US" altLang="zh-CN" sz="2400" dirty="0">
                <a:latin typeface="Gill Sans MT" charset="0"/>
                <a:ea typeface="Gill Sans MT" charset="0"/>
                <a:cs typeface="Gill Sans MT" charset="0"/>
              </a:rPr>
              <a:t>partitioning</a:t>
            </a:r>
          </a:p>
        </p:txBody>
      </p:sp>
    </p:spTree>
    <p:extLst>
      <p:ext uri="{BB962C8B-B14F-4D97-AF65-F5344CB8AC3E}">
        <p14:creationId xmlns:p14="http://schemas.microsoft.com/office/powerpoint/2010/main" val="623549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02607" y="2104160"/>
            <a:ext cx="1647825" cy="1181100"/>
          </a:xfrm>
          <a:prstGeom prst="rect">
            <a:avLst/>
          </a:prstGeom>
        </p:spPr>
      </p:pic>
      <p:sp>
        <p:nvSpPr>
          <p:cNvPr id="3" name="矩形 2"/>
          <p:cNvSpPr/>
          <p:nvPr/>
        </p:nvSpPr>
        <p:spPr>
          <a:xfrm>
            <a:off x="1882846" y="1082598"/>
            <a:ext cx="3933754" cy="387286"/>
          </a:xfrm>
          <a:prstGeom prst="rect">
            <a:avLst/>
          </a:prstGeom>
        </p:spPr>
        <p:txBody>
          <a:bodyPr wrap="square">
            <a:spAutoFit/>
          </a:bodyPr>
          <a:lstStyle/>
          <a:p>
            <a:pPr>
              <a:lnSpc>
                <a:spcPts val="2325"/>
              </a:lnSpc>
              <a:tabLst>
                <a:tab pos="323842" algn="l"/>
              </a:tabLst>
            </a:pPr>
            <a:r>
              <a:rPr lang="en-US" altLang="zh-CN" sz="2400" dirty="0">
                <a:solidFill>
                  <a:srgbClr val="000000"/>
                </a:solidFill>
                <a:latin typeface="Gill Sans MT" charset="0"/>
                <a:ea typeface="Gill Sans MT" charset="0"/>
                <a:cs typeface="Gill Sans MT" charset="0"/>
              </a:rPr>
              <a:t>1.</a:t>
            </a:r>
            <a:r>
              <a:rPr lang="en-US" altLang="zh-CN" sz="2400" dirty="0">
                <a:solidFill>
                  <a:prstClr val="black"/>
                </a:solidFill>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Graph-aware </a:t>
            </a:r>
            <a:r>
              <a:rPr lang="en-US" altLang="zh-CN" sz="2400" dirty="0">
                <a:latin typeface="Gill Sans MT" charset="0"/>
                <a:ea typeface="Gill Sans MT" charset="0"/>
                <a:cs typeface="Gill Sans MT" charset="0"/>
              </a:rPr>
              <a:t>partitioning</a:t>
            </a:r>
          </a:p>
        </p:txBody>
      </p:sp>
      <p:pic>
        <p:nvPicPr>
          <p:cNvPr id="5" name="图片 4"/>
          <p:cNvPicPr>
            <a:picLocks noChangeAspect="1"/>
          </p:cNvPicPr>
          <p:nvPr/>
        </p:nvPicPr>
        <p:blipFill>
          <a:blip r:embed="rId4"/>
          <a:stretch>
            <a:fillRect/>
          </a:stretch>
        </p:blipFill>
        <p:spPr>
          <a:xfrm>
            <a:off x="4686406" y="2596463"/>
            <a:ext cx="4847255" cy="2084011"/>
          </a:xfrm>
          <a:prstGeom prst="rect">
            <a:avLst/>
          </a:prstGeom>
        </p:spPr>
      </p:pic>
      <p:sp>
        <p:nvSpPr>
          <p:cNvPr id="6" name="文本占位符 5">
            <a:extLst>
              <a:ext uri="{FF2B5EF4-FFF2-40B4-BE49-F238E27FC236}">
                <a16:creationId xmlns:a16="http://schemas.microsoft.com/office/drawing/2014/main" id="{34009F7C-51D1-4381-8FA1-9483F72330D0}"/>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BEE42B7C-F02B-499E-AFEA-962B1E8AD180}"/>
              </a:ext>
            </a:extLst>
          </p:cNvPr>
          <p:cNvSpPr>
            <a:spLocks noGrp="1"/>
          </p:cNvSpPr>
          <p:nvPr>
            <p:ph type="body" sz="quarter" idx="13"/>
          </p:nvPr>
        </p:nvSpPr>
        <p:spPr/>
        <p:txBody>
          <a:bodyPr/>
          <a:lstStyle/>
          <a:p>
            <a:endParaRPr lang="zh-CN" altLang="en-US"/>
          </a:p>
        </p:txBody>
      </p:sp>
      <p:sp>
        <p:nvSpPr>
          <p:cNvPr id="10" name="标题 1">
            <a:extLst>
              <a:ext uri="{FF2B5EF4-FFF2-40B4-BE49-F238E27FC236}">
                <a16:creationId xmlns:a16="http://schemas.microsoft.com/office/drawing/2014/main" id="{D3AFFA3A-FB3A-4ECE-83FA-034B4C31C137}"/>
              </a:ext>
            </a:extLst>
          </p:cNvPr>
          <p:cNvSpPr>
            <a:spLocks noGrp="1"/>
          </p:cNvSpPr>
          <p:nvPr>
            <p:ph type="title"/>
          </p:nvPr>
        </p:nvSpPr>
        <p:spPr>
          <a:xfrm>
            <a:off x="2451000" y="0"/>
            <a:ext cx="7290000" cy="720000"/>
          </a:xfrm>
        </p:spPr>
        <p:txBody>
          <a:bodyPr/>
          <a:lstStyle/>
          <a:p>
            <a:r>
              <a:rPr lang="en-US" altLang="zh-CN" dirty="0"/>
              <a:t>Graph-aware Data Structure</a:t>
            </a:r>
            <a:endParaRPr lang="zh-CN" altLang="en-US" dirty="0"/>
          </a:p>
        </p:txBody>
      </p:sp>
    </p:spTree>
    <p:extLst>
      <p:ext uri="{BB962C8B-B14F-4D97-AF65-F5344CB8AC3E}">
        <p14:creationId xmlns:p14="http://schemas.microsoft.com/office/powerpoint/2010/main" val="592255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16300" y="1069070"/>
            <a:ext cx="4179701" cy="387286"/>
          </a:xfrm>
          <a:prstGeom prst="rect">
            <a:avLst/>
          </a:prstGeom>
        </p:spPr>
        <p:txBody>
          <a:bodyPr wrap="square">
            <a:spAutoFit/>
          </a:bodyPr>
          <a:lstStyle/>
          <a:p>
            <a:pPr>
              <a:lnSpc>
                <a:spcPts val="2325"/>
              </a:lnSpc>
              <a:tabLst>
                <a:tab pos="323842" algn="l"/>
                <a:tab pos="485763" algn="l"/>
              </a:tabLst>
            </a:pPr>
            <a:r>
              <a:rPr lang="en-US" altLang="zh-CN" sz="2400" dirty="0">
                <a:solidFill>
                  <a:srgbClr val="000000"/>
                </a:solidFill>
                <a:latin typeface="Gill Sans MT" charset="0"/>
                <a:ea typeface="Gill Sans MT" charset="0"/>
                <a:cs typeface="Gill Sans MT" charset="0"/>
              </a:rPr>
              <a:t>2.</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NUMA-aware </a:t>
            </a:r>
            <a:r>
              <a:rPr lang="en-US" altLang="zh-CN" sz="2400" dirty="0">
                <a:latin typeface="Gill Sans MT" charset="0"/>
                <a:ea typeface="Gill Sans MT" charset="0"/>
                <a:cs typeface="Gill Sans MT" charset="0"/>
              </a:rPr>
              <a:t>allocation</a:t>
            </a:r>
          </a:p>
        </p:txBody>
      </p:sp>
      <p:sp>
        <p:nvSpPr>
          <p:cNvPr id="4" name="文本框 3"/>
          <p:cNvSpPr txBox="1"/>
          <p:nvPr/>
        </p:nvSpPr>
        <p:spPr>
          <a:xfrm>
            <a:off x="1763292" y="1805426"/>
            <a:ext cx="7977708" cy="2308324"/>
          </a:xfrm>
          <a:prstGeom prst="rect">
            <a:avLst/>
          </a:prstGeom>
          <a:noFill/>
        </p:spPr>
        <p:txBody>
          <a:bodyPr wrap="square" rtlCol="0">
            <a:spAutoFit/>
          </a:bodyPr>
          <a:lstStyle/>
          <a:p>
            <a:pPr marL="214308" indent="-214308">
              <a:buFont typeface="Arial" charset="0"/>
              <a:buChar char="•"/>
            </a:pPr>
            <a:r>
              <a:rPr kumimoji="1" lang="en-US" altLang="zh-CN" sz="2400" dirty="0">
                <a:latin typeface="Gill Sans MT" charset="0"/>
                <a:ea typeface="Gill Sans MT" charset="0"/>
                <a:cs typeface="Gill Sans MT" charset="0"/>
              </a:rPr>
              <a:t>Long-term in-memory data structures have mismatch between allocation threads and processing threads</a:t>
            </a:r>
            <a:endParaRPr lang="en-US" altLang="zh-CN" sz="2400" dirty="0">
              <a:latin typeface="Gill Sans MT" charset="0"/>
              <a:ea typeface="Gill Sans MT" charset="0"/>
              <a:cs typeface="Gill Sans MT" charset="0"/>
            </a:endParaRPr>
          </a:p>
          <a:p>
            <a:pPr marL="214308" indent="-214308">
              <a:buFont typeface="Arial" charset="0"/>
              <a:buChar char="•"/>
            </a:pPr>
            <a:endParaRPr kumimoji="1" lang="en-US" altLang="zh-CN" sz="2400" dirty="0">
              <a:latin typeface="Gill Sans MT" charset="0"/>
              <a:ea typeface="Gill Sans MT" charset="0"/>
              <a:cs typeface="Gill Sans MT" charset="0"/>
            </a:endParaRPr>
          </a:p>
          <a:p>
            <a:pPr marL="214308" indent="-214308">
              <a:buFont typeface="Arial" charset="0"/>
              <a:buChar char="•"/>
            </a:pPr>
            <a:endParaRPr kumimoji="1" lang="en-US" altLang="zh-CN" sz="2400" dirty="0">
              <a:latin typeface="Gill Sans MT" charset="0"/>
              <a:ea typeface="Gill Sans MT" charset="0"/>
              <a:cs typeface="Gill Sans MT" charset="0"/>
            </a:endParaRPr>
          </a:p>
          <a:p>
            <a:pPr marL="214308" indent="-214308">
              <a:buFont typeface="Arial" charset="0"/>
              <a:buChar char="•"/>
            </a:pPr>
            <a:r>
              <a:rPr kumimoji="1" lang="en-US" altLang="zh-CN" sz="2400" dirty="0">
                <a:latin typeface="Gill Sans MT" charset="0"/>
                <a:ea typeface="Gill Sans MT" charset="0"/>
                <a:cs typeface="Gill Sans MT" charset="0"/>
              </a:rPr>
              <a:t>Short-term in-memory data structures result in excessive remote memory accesses.</a:t>
            </a:r>
            <a:endParaRPr kumimoji="1" lang="zh-CN" altLang="en-US" sz="2400" dirty="0">
              <a:latin typeface="Gill Sans MT" charset="0"/>
              <a:ea typeface="Gill Sans MT" charset="0"/>
              <a:cs typeface="Gill Sans MT" charset="0"/>
            </a:endParaRPr>
          </a:p>
        </p:txBody>
      </p:sp>
      <p:sp>
        <p:nvSpPr>
          <p:cNvPr id="5" name="文本占位符 4">
            <a:extLst>
              <a:ext uri="{FF2B5EF4-FFF2-40B4-BE49-F238E27FC236}">
                <a16:creationId xmlns:a16="http://schemas.microsoft.com/office/drawing/2014/main" id="{DF21B914-A1C7-4948-BBF6-907AB96569B7}"/>
              </a:ext>
            </a:extLst>
          </p:cNvPr>
          <p:cNvSpPr>
            <a:spLocks noGrp="1"/>
          </p:cNvSpPr>
          <p:nvPr>
            <p:ph type="body" sz="quarter" idx="12"/>
          </p:nvPr>
        </p:nvSpPr>
        <p:spPr/>
        <p:txBody>
          <a:bodyPr/>
          <a:lstStyle/>
          <a:p>
            <a:endParaRPr lang="zh-CN" altLang="en-US"/>
          </a:p>
        </p:txBody>
      </p:sp>
      <p:sp>
        <p:nvSpPr>
          <p:cNvPr id="6" name="文本占位符 5">
            <a:extLst>
              <a:ext uri="{FF2B5EF4-FFF2-40B4-BE49-F238E27FC236}">
                <a16:creationId xmlns:a16="http://schemas.microsoft.com/office/drawing/2014/main" id="{78C31092-CD9E-407E-BB80-CDD49AD31DC8}"/>
              </a:ext>
            </a:extLst>
          </p:cNvPr>
          <p:cNvSpPr>
            <a:spLocks noGrp="1"/>
          </p:cNvSpPr>
          <p:nvPr>
            <p:ph type="body" sz="quarter" idx="13"/>
          </p:nvPr>
        </p:nvSpPr>
        <p:spPr/>
        <p:txBody>
          <a:bodyPr/>
          <a:lstStyle/>
          <a:p>
            <a:endParaRPr lang="zh-CN" altLang="en-US"/>
          </a:p>
        </p:txBody>
      </p:sp>
      <p:sp>
        <p:nvSpPr>
          <p:cNvPr id="9" name="标题 1">
            <a:extLst>
              <a:ext uri="{FF2B5EF4-FFF2-40B4-BE49-F238E27FC236}">
                <a16:creationId xmlns:a16="http://schemas.microsoft.com/office/drawing/2014/main" id="{6F703DC7-4F45-43F1-A3C7-4BB660D75B42}"/>
              </a:ext>
            </a:extLst>
          </p:cNvPr>
          <p:cNvSpPr>
            <a:spLocks noGrp="1"/>
          </p:cNvSpPr>
          <p:nvPr>
            <p:ph type="title"/>
          </p:nvPr>
        </p:nvSpPr>
        <p:spPr>
          <a:xfrm>
            <a:off x="2451000" y="0"/>
            <a:ext cx="7290000" cy="720000"/>
          </a:xfrm>
        </p:spPr>
        <p:txBody>
          <a:bodyPr/>
          <a:lstStyle/>
          <a:p>
            <a:r>
              <a:rPr lang="en-US" altLang="zh-CN" dirty="0"/>
              <a:t>Graph-aware Data Layout</a:t>
            </a:r>
            <a:endParaRPr lang="zh-CN" altLang="en-US" dirty="0"/>
          </a:p>
        </p:txBody>
      </p:sp>
    </p:spTree>
    <p:extLst>
      <p:ext uri="{BB962C8B-B14F-4D97-AF65-F5344CB8AC3E}">
        <p14:creationId xmlns:p14="http://schemas.microsoft.com/office/powerpoint/2010/main" val="1285954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73461" y="802928"/>
            <a:ext cx="4698998" cy="387286"/>
          </a:xfrm>
          <a:prstGeom prst="rect">
            <a:avLst/>
          </a:prstGeom>
        </p:spPr>
        <p:txBody>
          <a:bodyPr wrap="square">
            <a:spAutoFit/>
          </a:bodyPr>
          <a:lstStyle/>
          <a:p>
            <a:pPr>
              <a:lnSpc>
                <a:spcPts val="2325"/>
              </a:lnSpc>
              <a:tabLst>
                <a:tab pos="323842" algn="l"/>
                <a:tab pos="485763" algn="l"/>
              </a:tabLst>
            </a:pPr>
            <a:r>
              <a:rPr lang="en-US" altLang="zh-CN" sz="2400" dirty="0">
                <a:solidFill>
                  <a:srgbClr val="000000"/>
                </a:solidFill>
                <a:latin typeface="Gill Sans MT" charset="0"/>
                <a:ea typeface="Gill Sans MT" charset="0"/>
                <a:cs typeface="Gill Sans MT" charset="0"/>
              </a:rPr>
              <a:t>2.</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NUMA-aware </a:t>
            </a:r>
            <a:r>
              <a:rPr lang="en-US" altLang="zh-CN" sz="2400" dirty="0">
                <a:latin typeface="Gill Sans MT" charset="0"/>
                <a:ea typeface="Gill Sans MT" charset="0"/>
                <a:cs typeface="Gill Sans MT" charset="0"/>
              </a:rPr>
              <a:t>allocation</a:t>
            </a:r>
          </a:p>
        </p:txBody>
      </p:sp>
      <p:sp>
        <p:nvSpPr>
          <p:cNvPr id="5" name="文本占位符 4">
            <a:extLst>
              <a:ext uri="{FF2B5EF4-FFF2-40B4-BE49-F238E27FC236}">
                <a16:creationId xmlns:a16="http://schemas.microsoft.com/office/drawing/2014/main" id="{A6F0DF48-052A-403A-A964-1F0346E18255}"/>
              </a:ext>
            </a:extLst>
          </p:cNvPr>
          <p:cNvSpPr>
            <a:spLocks noGrp="1"/>
          </p:cNvSpPr>
          <p:nvPr>
            <p:ph type="body" sz="quarter" idx="12"/>
          </p:nvPr>
        </p:nvSpPr>
        <p:spPr/>
        <p:txBody>
          <a:bodyPr/>
          <a:lstStyle/>
          <a:p>
            <a:endParaRPr lang="zh-CN" altLang="en-US"/>
          </a:p>
        </p:txBody>
      </p:sp>
      <p:sp>
        <p:nvSpPr>
          <p:cNvPr id="6" name="文本占位符 5">
            <a:extLst>
              <a:ext uri="{FF2B5EF4-FFF2-40B4-BE49-F238E27FC236}">
                <a16:creationId xmlns:a16="http://schemas.microsoft.com/office/drawing/2014/main" id="{2196F1C9-5F58-4899-A3A2-D1E464010AD4}"/>
              </a:ext>
            </a:extLst>
          </p:cNvPr>
          <p:cNvSpPr>
            <a:spLocks noGrp="1"/>
          </p:cNvSpPr>
          <p:nvPr>
            <p:ph type="body" sz="quarter" idx="13"/>
          </p:nvPr>
        </p:nvSpPr>
        <p:spPr/>
        <p:txBody>
          <a:bodyPr/>
          <a:lstStyle/>
          <a:p>
            <a:endParaRPr lang="zh-CN" altLang="en-US"/>
          </a:p>
        </p:txBody>
      </p:sp>
      <p:sp>
        <p:nvSpPr>
          <p:cNvPr id="9" name="标题 1">
            <a:extLst>
              <a:ext uri="{FF2B5EF4-FFF2-40B4-BE49-F238E27FC236}">
                <a16:creationId xmlns:a16="http://schemas.microsoft.com/office/drawing/2014/main" id="{E0F8A6A5-5884-4705-88DB-E998477642C0}"/>
              </a:ext>
            </a:extLst>
          </p:cNvPr>
          <p:cNvSpPr>
            <a:spLocks noGrp="1"/>
          </p:cNvSpPr>
          <p:nvPr>
            <p:ph type="title"/>
          </p:nvPr>
        </p:nvSpPr>
        <p:spPr>
          <a:xfrm>
            <a:off x="2451000" y="0"/>
            <a:ext cx="7290000" cy="720000"/>
          </a:xfrm>
        </p:spPr>
        <p:txBody>
          <a:bodyPr/>
          <a:lstStyle/>
          <a:p>
            <a:r>
              <a:rPr lang="en-US" altLang="zh-CN" dirty="0"/>
              <a:t>Graph-aware Data Layout</a:t>
            </a:r>
            <a:endParaRPr lang="zh-CN" altLang="en-US" dirty="0"/>
          </a:p>
        </p:txBody>
      </p:sp>
      <p:pic>
        <p:nvPicPr>
          <p:cNvPr id="7" name="图片 6">
            <a:extLst>
              <a:ext uri="{FF2B5EF4-FFF2-40B4-BE49-F238E27FC236}">
                <a16:creationId xmlns:a16="http://schemas.microsoft.com/office/drawing/2014/main" id="{98493449-7925-41A5-A8F2-7912D2AF4C9A}"/>
              </a:ext>
            </a:extLst>
          </p:cNvPr>
          <p:cNvPicPr>
            <a:picLocks noChangeAspect="1"/>
          </p:cNvPicPr>
          <p:nvPr/>
        </p:nvPicPr>
        <p:blipFill>
          <a:blip r:embed="rId3"/>
          <a:stretch>
            <a:fillRect/>
          </a:stretch>
        </p:blipFill>
        <p:spPr>
          <a:xfrm>
            <a:off x="1959627" y="3995117"/>
            <a:ext cx="8310809" cy="2097120"/>
          </a:xfrm>
          <a:prstGeom prst="rect">
            <a:avLst/>
          </a:prstGeom>
        </p:spPr>
      </p:pic>
      <p:sp>
        <p:nvSpPr>
          <p:cNvPr id="8" name="文本框 7">
            <a:extLst>
              <a:ext uri="{FF2B5EF4-FFF2-40B4-BE49-F238E27FC236}">
                <a16:creationId xmlns:a16="http://schemas.microsoft.com/office/drawing/2014/main" id="{8963F868-FDAB-44F6-8F59-8517B3A413F5}"/>
              </a:ext>
            </a:extLst>
          </p:cNvPr>
          <p:cNvSpPr txBox="1"/>
          <p:nvPr/>
        </p:nvSpPr>
        <p:spPr>
          <a:xfrm>
            <a:off x="1763292" y="1177885"/>
            <a:ext cx="8669181" cy="3046988"/>
          </a:xfrm>
          <a:prstGeom prst="rect">
            <a:avLst/>
          </a:prstGeom>
          <a:noFill/>
        </p:spPr>
        <p:txBody>
          <a:bodyPr wrap="square" rtlCol="0">
            <a:spAutoFit/>
          </a:bodyPr>
          <a:lstStyle/>
          <a:p>
            <a:pPr marL="214308" indent="-214308">
              <a:buFont typeface="Arial" charset="0"/>
              <a:buChar char="•"/>
            </a:pPr>
            <a:r>
              <a:rPr kumimoji="1" lang="en-US" altLang="zh-CN" sz="2400" dirty="0">
                <a:latin typeface="Gill Sans MT" charset="0"/>
                <a:ea typeface="Gill Sans MT" charset="0"/>
                <a:cs typeface="Gill Sans MT" charset="0"/>
              </a:rPr>
              <a:t>Co-located memory access </a:t>
            </a:r>
          </a:p>
          <a:p>
            <a:pPr lvl="1"/>
            <a:r>
              <a:rPr kumimoji="1" lang="en-US" altLang="zh-CN" dirty="0">
                <a:latin typeface="Gill Sans MT" charset="0"/>
                <a:ea typeface="Gill Sans MT" charset="0"/>
                <a:cs typeface="Gill Sans MT" charset="0"/>
              </a:rPr>
              <a:t>— Result in discrete PA</a:t>
            </a:r>
            <a:endParaRPr kumimoji="1" lang="en-US" altLang="zh-CN" sz="2400" dirty="0">
              <a:latin typeface="Gill Sans MT" charset="0"/>
              <a:ea typeface="Gill Sans MT" charset="0"/>
              <a:cs typeface="Gill Sans MT" charset="0"/>
            </a:endParaRPr>
          </a:p>
          <a:p>
            <a:pPr marL="214308" indent="-214308">
              <a:buFont typeface="Arial" charset="0"/>
              <a:buChar char="•"/>
            </a:pPr>
            <a:r>
              <a:rPr lang="en-US" altLang="zh-CN" sz="2400" dirty="0">
                <a:latin typeface="Gill Sans MT" charset="0"/>
                <a:ea typeface="Gill Sans MT" charset="0"/>
                <a:cs typeface="Gill Sans MT" charset="0"/>
              </a:rPr>
              <a:t>Graph topology data</a:t>
            </a:r>
          </a:p>
          <a:p>
            <a:pPr lvl="1"/>
            <a:r>
              <a:rPr kumimoji="1" lang="en-US" altLang="zh-CN" dirty="0">
                <a:latin typeface="Gill Sans MT" charset="0"/>
                <a:ea typeface="Gill Sans MT" charset="0"/>
                <a:cs typeface="Gill Sans MT" charset="0"/>
              </a:rPr>
              <a:t>— Immutable/Local, discrete PA</a:t>
            </a:r>
            <a:endParaRPr lang="en-US" altLang="zh-CN" dirty="0">
              <a:latin typeface="Gill Sans MT" charset="0"/>
              <a:ea typeface="Gill Sans MT" charset="0"/>
              <a:cs typeface="Gill Sans MT" charset="0"/>
            </a:endParaRPr>
          </a:p>
          <a:p>
            <a:pPr marL="214308" indent="-214308">
              <a:buFont typeface="Arial" charset="0"/>
              <a:buChar char="•"/>
            </a:pPr>
            <a:r>
              <a:rPr kumimoji="1" lang="en-US" altLang="zh-CN" sz="2400" dirty="0">
                <a:latin typeface="Gill Sans MT" charset="0"/>
                <a:ea typeface="Gill Sans MT" charset="0"/>
                <a:cs typeface="Gill Sans MT" charset="0"/>
              </a:rPr>
              <a:t>Application-defined data</a:t>
            </a:r>
          </a:p>
          <a:p>
            <a:pPr lvl="1"/>
            <a:r>
              <a:rPr kumimoji="1" lang="en-US" altLang="zh-CN" dirty="0">
                <a:latin typeface="Gill Sans MT" charset="0"/>
                <a:ea typeface="Gill Sans MT" charset="0"/>
                <a:cs typeface="Gill Sans MT" charset="0"/>
              </a:rPr>
              <a:t>— Mutable/Global/Once in construction, Concrete VA</a:t>
            </a:r>
          </a:p>
          <a:p>
            <a:pPr marL="214308" indent="-214308">
              <a:buFont typeface="Arial" charset="0"/>
              <a:buChar char="•"/>
            </a:pPr>
            <a:r>
              <a:rPr lang="en-US" altLang="zh-CN" sz="2400" dirty="0">
                <a:latin typeface="Gill Sans MT" charset="0"/>
                <a:ea typeface="Gill Sans MT" charset="0"/>
                <a:cs typeface="Gill Sans MT" charset="0"/>
              </a:rPr>
              <a:t>Runtime states</a:t>
            </a:r>
          </a:p>
          <a:p>
            <a:pPr lvl="1"/>
            <a:r>
              <a:rPr kumimoji="1" lang="en-US" altLang="zh-CN" dirty="0">
                <a:latin typeface="Gill Sans MT" charset="0"/>
                <a:ea typeface="Gill Sans MT" charset="0"/>
                <a:cs typeface="Gill Sans MT" charset="0"/>
              </a:rPr>
              <a:t>— Mutable/Re-allocated, concurrently allocated/linked to an indirect router array</a:t>
            </a:r>
          </a:p>
          <a:p>
            <a:pPr marL="214308" indent="-214308">
              <a:buFont typeface="Arial" charset="0"/>
              <a:buChar char="•"/>
            </a:pPr>
            <a:endParaRPr lang="en-US" altLang="zh-CN" sz="2400" dirty="0">
              <a:latin typeface="Gill Sans MT" charset="0"/>
              <a:ea typeface="Gill Sans MT" charset="0"/>
              <a:cs typeface="Gill Sans MT" charset="0"/>
            </a:endParaRPr>
          </a:p>
        </p:txBody>
      </p:sp>
    </p:spTree>
    <p:extLst>
      <p:ext uri="{BB962C8B-B14F-4D97-AF65-F5344CB8AC3E}">
        <p14:creationId xmlns:p14="http://schemas.microsoft.com/office/powerpoint/2010/main" val="505951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a:extLst>
              <a:ext uri="{FF2B5EF4-FFF2-40B4-BE49-F238E27FC236}">
                <a16:creationId xmlns:a16="http://schemas.microsoft.com/office/drawing/2014/main" id="{5FC46958-6816-43C7-AAE4-2338DB5B5426}"/>
              </a:ext>
            </a:extLst>
          </p:cNvPr>
          <p:cNvSpPr>
            <a:spLocks noChangeArrowheads="1"/>
          </p:cNvSpPr>
          <p:nvPr/>
        </p:nvSpPr>
        <p:spPr bwMode="auto">
          <a:xfrm>
            <a:off x="1763293" y="1270578"/>
            <a:ext cx="8020267" cy="49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ts val="3375"/>
              </a:lnSpc>
              <a:buNone/>
            </a:pPr>
            <a:r>
              <a:rPr lang="en-US" altLang="zh-CN" sz="2400" dirty="0">
                <a:solidFill>
                  <a:srgbClr val="000000"/>
                </a:solidFill>
                <a:latin typeface="Gill Sans MT" charset="0"/>
                <a:ea typeface="Gill Sans MT" charset="0"/>
                <a:cs typeface="Gill Sans MT" charset="0"/>
              </a:rPr>
              <a:t>Goal#2:</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Eliminate</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“random</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remote”</a:t>
            </a:r>
            <a:r>
              <a:rPr lang="zh-CN" altLang="en-US" sz="2400" dirty="0">
                <a:solidFill>
                  <a:srgbClr val="000000"/>
                </a:solidFill>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accesses</a:t>
            </a:r>
          </a:p>
        </p:txBody>
      </p:sp>
      <p:sp>
        <p:nvSpPr>
          <p:cNvPr id="2" name="文本框 1"/>
          <p:cNvSpPr txBox="1"/>
          <p:nvPr/>
        </p:nvSpPr>
        <p:spPr>
          <a:xfrm>
            <a:off x="1733334" y="2070034"/>
            <a:ext cx="7327540" cy="1231106"/>
          </a:xfrm>
          <a:prstGeom prst="rect">
            <a:avLst/>
          </a:prstGeom>
          <a:noFill/>
        </p:spPr>
        <p:txBody>
          <a:bodyPr wrap="square" rtlCol="0">
            <a:spAutoFit/>
          </a:bodyPr>
          <a:lstStyle/>
          <a:p>
            <a:pPr marL="342892" indent="-342892">
              <a:lnSpc>
                <a:spcPts val="3000"/>
              </a:lnSpc>
              <a:buFont typeface="Arial" charset="0"/>
              <a:buChar char="•"/>
            </a:pPr>
            <a:r>
              <a:rPr lang="en-US" altLang="zh-CN" sz="2400" dirty="0">
                <a:latin typeface="Gill Sans MT" charset="0"/>
                <a:ea typeface="Gill Sans MT" charset="0"/>
                <a:cs typeface="Gill Sans MT" charset="0"/>
              </a:rPr>
              <a:t>distribute the computations on</a:t>
            </a:r>
            <a:r>
              <a:rPr kumimoji="1" lang="zh-CN" altLang="en-US" sz="2400" b="1" dirty="0">
                <a:latin typeface="Gill Sans MT" charset="0"/>
                <a:ea typeface="Gill Sans MT" charset="0"/>
                <a:cs typeface="Gill Sans MT" charset="0"/>
              </a:rPr>
              <a:t> </a:t>
            </a:r>
            <a:r>
              <a:rPr lang="en-US" altLang="zh-CN" sz="2400" dirty="0">
                <a:latin typeface="Gill Sans MT" charset="0"/>
                <a:ea typeface="Gill Sans MT" charset="0"/>
                <a:cs typeface="Gill Sans MT" charset="0"/>
              </a:rPr>
              <a:t>singe vertex over multiple NUMA-nodes</a:t>
            </a:r>
          </a:p>
          <a:p>
            <a:endParaRPr kumimoji="1" lang="zh-CN" altLang="en-US" sz="2400" dirty="0">
              <a:latin typeface="Gill Sans MT" charset="0"/>
              <a:ea typeface="Gill Sans MT" charset="0"/>
              <a:cs typeface="Gill Sans MT" charset="0"/>
            </a:endParaRPr>
          </a:p>
        </p:txBody>
      </p:sp>
      <p:sp>
        <p:nvSpPr>
          <p:cNvPr id="4" name="文本占位符 3">
            <a:extLst>
              <a:ext uri="{FF2B5EF4-FFF2-40B4-BE49-F238E27FC236}">
                <a16:creationId xmlns:a16="http://schemas.microsoft.com/office/drawing/2014/main" id="{88F59CCB-AC1D-4D4E-BE15-9352A58FE569}"/>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563FE28E-5CCC-45B7-BBBE-A15BCD183BD0}"/>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BE272671-FEF7-49B3-BF10-72E766C71185}"/>
              </a:ext>
            </a:extLst>
          </p:cNvPr>
          <p:cNvSpPr>
            <a:spLocks noGrp="1"/>
          </p:cNvSpPr>
          <p:nvPr>
            <p:ph type="title"/>
          </p:nvPr>
        </p:nvSpPr>
        <p:spPr>
          <a:xfrm>
            <a:off x="2451000" y="0"/>
            <a:ext cx="7290000" cy="720000"/>
          </a:xfrm>
        </p:spPr>
        <p:txBody>
          <a:bodyPr/>
          <a:lstStyle/>
          <a:p>
            <a:r>
              <a:rPr lang="en-US" altLang="zh-CN" dirty="0"/>
              <a:t>Goal</a:t>
            </a:r>
            <a:endParaRPr lang="zh-CN" altLang="en-US" dirty="0"/>
          </a:p>
        </p:txBody>
      </p:sp>
    </p:spTree>
    <p:extLst>
      <p:ext uri="{BB962C8B-B14F-4D97-AF65-F5344CB8AC3E}">
        <p14:creationId xmlns:p14="http://schemas.microsoft.com/office/powerpoint/2010/main" val="1839097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1996525" y="4413628"/>
            <a:ext cx="3456447" cy="568425"/>
          </a:xfrm>
          <a:prstGeom prst="rect">
            <a:avLst/>
          </a:prstGeom>
          <a:noFill/>
        </p:spPr>
        <p:txBody>
          <a:bodyPr wrap="square" lIns="0" tIns="0" rIns="0" rtlCol="0">
            <a:spAutoFit/>
          </a:bodyPr>
          <a:lstStyle/>
          <a:p>
            <a:pPr marL="257168" indent="-257168">
              <a:lnSpc>
                <a:spcPts val="2025"/>
              </a:lnSpc>
              <a:buFont typeface="Arial" charset="0"/>
              <a:buChar char="•"/>
              <a:tabLst>
                <a:tab pos="438139" algn="l"/>
              </a:tabLst>
            </a:pPr>
            <a:r>
              <a:rPr lang="en-US" altLang="zh-CN" sz="2400" dirty="0">
                <a:solidFill>
                  <a:srgbClr val="000000"/>
                </a:solidFill>
                <a:latin typeface="Gill Sans MT" charset="0"/>
                <a:ea typeface="Gill Sans MT" charset="0"/>
                <a:cs typeface="Gill Sans MT" charset="0"/>
              </a:rPr>
              <a:t>Each</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node</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handles</a:t>
            </a:r>
            <a:r>
              <a:rPr lang="zh-CN" altLang="en-US" sz="2400" dirty="0">
                <a:solidFill>
                  <a:srgbClr val="000000"/>
                </a:solidFill>
                <a:latin typeface="Gill Sans MT" charset="0"/>
                <a:ea typeface="Gill Sans MT" charset="0"/>
                <a:cs typeface="Gill Sans MT" charset="0"/>
              </a:rPr>
              <a:t> </a:t>
            </a:r>
            <a:r>
              <a:rPr lang="en-US" altLang="zh-CN" sz="2400" dirty="0">
                <a:solidFill>
                  <a:srgbClr val="C00000"/>
                </a:solidFill>
                <a:latin typeface="Gill Sans MT" charset="0"/>
                <a:ea typeface="Gill Sans MT" charset="0"/>
                <a:cs typeface="Gill Sans MT" charset="0"/>
              </a:rPr>
              <a:t>all</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edges</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of</a:t>
            </a:r>
            <a:r>
              <a:rPr lang="en-US" altLang="zh-CN" sz="2400" dirty="0">
                <a:latin typeface="Gill Sans MT" charset="0"/>
                <a:ea typeface="Gill Sans MT" charset="0"/>
                <a:cs typeface="Gill Sans MT" charset="0"/>
              </a:rPr>
              <a:t> </a:t>
            </a:r>
            <a:r>
              <a:rPr lang="en-US" altLang="zh-CN" sz="2400" dirty="0">
                <a:solidFill>
                  <a:srgbClr val="C00000"/>
                </a:solidFill>
                <a:latin typeface="Gill Sans MT" charset="0"/>
                <a:ea typeface="Gill Sans MT" charset="0"/>
                <a:cs typeface="Gill Sans MT" charset="0"/>
              </a:rPr>
              <a:t>partial</a:t>
            </a:r>
            <a:r>
              <a:rPr lang="en-US" altLang="zh-CN" sz="2400" dirty="0">
                <a:latin typeface="Gill Sans MT" charset="0"/>
                <a:ea typeface="Gill Sans MT" charset="0"/>
                <a:cs typeface="Gill Sans MT" charset="0"/>
              </a:rPr>
              <a:t> </a:t>
            </a:r>
            <a:r>
              <a:rPr lang="en-US" altLang="zh-CN" sz="2400" dirty="0">
                <a:solidFill>
                  <a:srgbClr val="000000"/>
                </a:solidFill>
                <a:latin typeface="Gill Sans MT" charset="0"/>
                <a:ea typeface="Gill Sans MT" charset="0"/>
                <a:cs typeface="Gill Sans MT" charset="0"/>
              </a:rPr>
              <a:t>vertices</a:t>
            </a:r>
          </a:p>
        </p:txBody>
      </p:sp>
      <p:pic>
        <p:nvPicPr>
          <p:cNvPr id="2" name="图片 1"/>
          <p:cNvPicPr>
            <a:picLocks noChangeAspect="1"/>
          </p:cNvPicPr>
          <p:nvPr/>
        </p:nvPicPr>
        <p:blipFill>
          <a:blip r:embed="rId3"/>
          <a:stretch>
            <a:fillRect/>
          </a:stretch>
        </p:blipFill>
        <p:spPr>
          <a:xfrm>
            <a:off x="5646893" y="2197609"/>
            <a:ext cx="3732766" cy="1343209"/>
          </a:xfrm>
          <a:prstGeom prst="rect">
            <a:avLst/>
          </a:prstGeom>
        </p:spPr>
      </p:pic>
      <p:pic>
        <p:nvPicPr>
          <p:cNvPr id="5" name="图片 4"/>
          <p:cNvPicPr>
            <a:picLocks noChangeAspect="1"/>
          </p:cNvPicPr>
          <p:nvPr/>
        </p:nvPicPr>
        <p:blipFill>
          <a:blip r:embed="rId4"/>
          <a:stretch>
            <a:fillRect/>
          </a:stretch>
        </p:blipFill>
        <p:spPr>
          <a:xfrm>
            <a:off x="1889173" y="2246462"/>
            <a:ext cx="3456447" cy="1148212"/>
          </a:xfrm>
          <a:prstGeom prst="rect">
            <a:avLst/>
          </a:prstGeom>
        </p:spPr>
      </p:pic>
      <p:sp>
        <p:nvSpPr>
          <p:cNvPr id="6" name="矩形 5"/>
          <p:cNvSpPr/>
          <p:nvPr/>
        </p:nvSpPr>
        <p:spPr>
          <a:xfrm>
            <a:off x="5646893" y="4306612"/>
            <a:ext cx="4572000" cy="613309"/>
          </a:xfrm>
          <a:prstGeom prst="rect">
            <a:avLst/>
          </a:prstGeom>
        </p:spPr>
        <p:txBody>
          <a:bodyPr>
            <a:spAutoFit/>
          </a:bodyPr>
          <a:lstStyle/>
          <a:p>
            <a:pPr marL="214308" indent="-214308">
              <a:lnSpc>
                <a:spcPts val="2025"/>
              </a:lnSpc>
              <a:buFont typeface="Arial" charset="0"/>
              <a:buChar char="•"/>
              <a:tabLst>
                <a:tab pos="438139" algn="l"/>
              </a:tabLst>
            </a:pPr>
            <a:r>
              <a:rPr lang="en-US" altLang="zh-CN" sz="2400" dirty="0">
                <a:latin typeface="Gill Sans MT" charset="0"/>
                <a:ea typeface="Gill Sans MT" charset="0"/>
                <a:cs typeface="Gill Sans MT" charset="0"/>
              </a:rPr>
              <a:t>Each node handles</a:t>
            </a:r>
            <a:r>
              <a:rPr lang="zh-CN" altLang="en-US" sz="2400" dirty="0">
                <a:latin typeface="Gill Sans MT" charset="0"/>
                <a:ea typeface="Gill Sans MT" charset="0"/>
                <a:cs typeface="Gill Sans MT" charset="0"/>
              </a:rPr>
              <a:t> </a:t>
            </a:r>
            <a:r>
              <a:rPr lang="en-US" altLang="zh-CN" sz="2400" dirty="0">
                <a:solidFill>
                  <a:srgbClr val="C00000"/>
                </a:solidFill>
                <a:latin typeface="Gill Sans MT" charset="0"/>
                <a:ea typeface="Gill Sans MT" charset="0"/>
                <a:cs typeface="Gill Sans MT" charset="0"/>
              </a:rPr>
              <a:t>partial </a:t>
            </a:r>
            <a:r>
              <a:rPr lang="en-US" altLang="zh-CN" sz="2400" dirty="0">
                <a:latin typeface="Gill Sans MT" charset="0"/>
                <a:ea typeface="Gill Sans MT" charset="0"/>
                <a:cs typeface="Gill Sans MT" charset="0"/>
              </a:rPr>
              <a:t>edges of </a:t>
            </a:r>
            <a:r>
              <a:rPr lang="en-US" altLang="zh-CN" sz="2400" dirty="0">
                <a:solidFill>
                  <a:srgbClr val="C00000"/>
                </a:solidFill>
                <a:latin typeface="Gill Sans MT" charset="0"/>
                <a:ea typeface="Gill Sans MT" charset="0"/>
                <a:cs typeface="Gill Sans MT" charset="0"/>
              </a:rPr>
              <a:t>all</a:t>
            </a:r>
            <a:r>
              <a:rPr lang="en-US" altLang="zh-CN" sz="2400" dirty="0">
                <a:latin typeface="Gill Sans MT" charset="0"/>
                <a:ea typeface="Gill Sans MT" charset="0"/>
                <a:cs typeface="Gill Sans MT" charset="0"/>
              </a:rPr>
              <a:t> vertices</a:t>
            </a:r>
          </a:p>
        </p:txBody>
      </p:sp>
      <p:pic>
        <p:nvPicPr>
          <p:cNvPr id="7" name="图片 6"/>
          <p:cNvPicPr>
            <a:picLocks noChangeAspect="1"/>
          </p:cNvPicPr>
          <p:nvPr/>
        </p:nvPicPr>
        <p:blipFill>
          <a:blip r:embed="rId5"/>
          <a:stretch>
            <a:fillRect/>
          </a:stretch>
        </p:blipFill>
        <p:spPr>
          <a:xfrm>
            <a:off x="7108981" y="868254"/>
            <a:ext cx="1647825" cy="1181100"/>
          </a:xfrm>
          <a:prstGeom prst="rect">
            <a:avLst/>
          </a:prstGeom>
        </p:spPr>
      </p:pic>
      <p:cxnSp>
        <p:nvCxnSpPr>
          <p:cNvPr id="8" name="直线连接符 7"/>
          <p:cNvCxnSpPr/>
          <p:nvPr/>
        </p:nvCxnSpPr>
        <p:spPr>
          <a:xfrm>
            <a:off x="5442581" y="2197609"/>
            <a:ext cx="10391" cy="3112943"/>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本占位符 8">
            <a:extLst>
              <a:ext uri="{FF2B5EF4-FFF2-40B4-BE49-F238E27FC236}">
                <a16:creationId xmlns:a16="http://schemas.microsoft.com/office/drawing/2014/main" id="{862A0CD3-47C0-4014-8F94-3D47FFAC1C35}"/>
              </a:ext>
            </a:extLst>
          </p:cNvPr>
          <p:cNvSpPr>
            <a:spLocks noGrp="1"/>
          </p:cNvSpPr>
          <p:nvPr>
            <p:ph type="body" sz="quarter" idx="12"/>
          </p:nvPr>
        </p:nvSpPr>
        <p:spPr/>
        <p:txBody>
          <a:bodyPr/>
          <a:lstStyle/>
          <a:p>
            <a:endParaRPr lang="zh-CN" altLang="en-US"/>
          </a:p>
        </p:txBody>
      </p:sp>
      <p:sp>
        <p:nvSpPr>
          <p:cNvPr id="10" name="文本占位符 9">
            <a:extLst>
              <a:ext uri="{FF2B5EF4-FFF2-40B4-BE49-F238E27FC236}">
                <a16:creationId xmlns:a16="http://schemas.microsoft.com/office/drawing/2014/main" id="{26092ACB-7E04-4ABD-933F-874C4C885BB7}"/>
              </a:ext>
            </a:extLst>
          </p:cNvPr>
          <p:cNvSpPr>
            <a:spLocks noGrp="1"/>
          </p:cNvSpPr>
          <p:nvPr>
            <p:ph type="body" sz="quarter" idx="13"/>
          </p:nvPr>
        </p:nvSpPr>
        <p:spPr/>
        <p:txBody>
          <a:bodyPr/>
          <a:lstStyle/>
          <a:p>
            <a:endParaRPr lang="zh-CN" altLang="en-US"/>
          </a:p>
        </p:txBody>
      </p:sp>
      <p:sp>
        <p:nvSpPr>
          <p:cNvPr id="13" name="标题 1">
            <a:extLst>
              <a:ext uri="{FF2B5EF4-FFF2-40B4-BE49-F238E27FC236}">
                <a16:creationId xmlns:a16="http://schemas.microsoft.com/office/drawing/2014/main" id="{1530F6A1-5440-4CF7-B68C-D87E8223BE29}"/>
              </a:ext>
            </a:extLst>
          </p:cNvPr>
          <p:cNvSpPr>
            <a:spLocks noGrp="1"/>
          </p:cNvSpPr>
          <p:nvPr>
            <p:ph type="title"/>
          </p:nvPr>
        </p:nvSpPr>
        <p:spPr>
          <a:xfrm>
            <a:off x="2451000" y="0"/>
            <a:ext cx="7290000" cy="720000"/>
          </a:xfrm>
        </p:spPr>
        <p:txBody>
          <a:bodyPr/>
          <a:lstStyle/>
          <a:p>
            <a:r>
              <a:rPr lang="en-US" altLang="zh-CN" dirty="0"/>
              <a:t>NUMA-Aware Access Strategy</a:t>
            </a:r>
            <a:endParaRPr lang="zh-CN" altLang="en-US" dirty="0"/>
          </a:p>
        </p:txBody>
      </p:sp>
    </p:spTree>
    <p:extLst>
      <p:ext uri="{BB962C8B-B14F-4D97-AF65-F5344CB8AC3E}">
        <p14:creationId xmlns:p14="http://schemas.microsoft.com/office/powerpoint/2010/main" val="649390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816200" y="1800225"/>
            <a:ext cx="7924800" cy="3257550"/>
          </a:xfrm>
          <a:prstGeom prst="rect">
            <a:avLst/>
          </a:prstGeom>
        </p:spPr>
      </p:pic>
      <p:sp>
        <p:nvSpPr>
          <p:cNvPr id="4" name="文本占位符 3">
            <a:extLst>
              <a:ext uri="{FF2B5EF4-FFF2-40B4-BE49-F238E27FC236}">
                <a16:creationId xmlns:a16="http://schemas.microsoft.com/office/drawing/2014/main" id="{73499F5D-7CD5-4C6F-AFD0-2739E52F8826}"/>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89CC6BD1-9D19-4072-9EA0-0B8E4D367C43}"/>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5425E8D3-D7B9-47D5-B4A5-E3E2BC41A1A2}"/>
              </a:ext>
            </a:extLst>
          </p:cNvPr>
          <p:cNvSpPr>
            <a:spLocks noGrp="1"/>
          </p:cNvSpPr>
          <p:nvPr>
            <p:ph type="title"/>
          </p:nvPr>
        </p:nvSpPr>
        <p:spPr>
          <a:xfrm>
            <a:off x="2451000" y="0"/>
            <a:ext cx="7290000" cy="720000"/>
          </a:xfrm>
        </p:spPr>
        <p:txBody>
          <a:bodyPr/>
          <a:lstStyle/>
          <a:p>
            <a:r>
              <a:rPr lang="en-US" altLang="zh-CN" dirty="0"/>
              <a:t>NUMA-Aware Access Strategy</a:t>
            </a:r>
            <a:endParaRPr lang="zh-CN" altLang="en-US" dirty="0"/>
          </a:p>
        </p:txBody>
      </p:sp>
    </p:spTree>
    <p:extLst>
      <p:ext uri="{BB962C8B-B14F-4D97-AF65-F5344CB8AC3E}">
        <p14:creationId xmlns:p14="http://schemas.microsoft.com/office/powerpoint/2010/main" val="1792939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79BE575-9AD5-4036-9D22-EF45BE9DBD37}"/>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751FCA35-656F-44B3-A595-12360ABB3BA5}"/>
              </a:ext>
            </a:extLst>
          </p:cNvPr>
          <p:cNvSpPr>
            <a:spLocks noGrp="1"/>
          </p:cNvSpPr>
          <p:nvPr>
            <p:ph type="body" sz="quarter" idx="13"/>
          </p:nvPr>
        </p:nvSpPr>
        <p:spPr/>
        <p:txBody>
          <a:bodyPr/>
          <a:lstStyle/>
          <a:p>
            <a:endParaRPr lang="zh-CN" altLang="en-US"/>
          </a:p>
        </p:txBody>
      </p:sp>
      <p:sp>
        <p:nvSpPr>
          <p:cNvPr id="5" name="标题 4">
            <a:extLst>
              <a:ext uri="{FF2B5EF4-FFF2-40B4-BE49-F238E27FC236}">
                <a16:creationId xmlns:a16="http://schemas.microsoft.com/office/drawing/2014/main" id="{1EFC52C0-F6A4-4862-B3AA-950D2AEB2C2C}"/>
              </a:ext>
            </a:extLst>
          </p:cNvPr>
          <p:cNvSpPr>
            <a:spLocks noGrp="1"/>
          </p:cNvSpPr>
          <p:nvPr>
            <p:ph type="title"/>
          </p:nvPr>
        </p:nvSpPr>
        <p:spPr/>
        <p:txBody>
          <a:bodyPr/>
          <a:lstStyle/>
          <a:p>
            <a:r>
              <a:rPr lang="en-US" altLang="zh-CN" dirty="0"/>
              <a:t>NUMA-Aware Access Strategy</a:t>
            </a:r>
            <a:endParaRPr lang="zh-CN" altLang="en-US" dirty="0"/>
          </a:p>
        </p:txBody>
      </p:sp>
      <p:pic>
        <p:nvPicPr>
          <p:cNvPr id="7" name="图片 6">
            <a:extLst>
              <a:ext uri="{FF2B5EF4-FFF2-40B4-BE49-F238E27FC236}">
                <a16:creationId xmlns:a16="http://schemas.microsoft.com/office/drawing/2014/main" id="{5B921183-DA5A-427D-AC5F-9D83D8AD7D02}"/>
              </a:ext>
            </a:extLst>
          </p:cNvPr>
          <p:cNvPicPr>
            <a:picLocks noChangeAspect="1"/>
          </p:cNvPicPr>
          <p:nvPr/>
        </p:nvPicPr>
        <p:blipFill>
          <a:blip r:embed="rId3"/>
          <a:stretch>
            <a:fillRect/>
          </a:stretch>
        </p:blipFill>
        <p:spPr>
          <a:xfrm>
            <a:off x="1971895" y="1714501"/>
            <a:ext cx="8248211" cy="3948362"/>
          </a:xfrm>
          <a:prstGeom prst="rect">
            <a:avLst/>
          </a:prstGeom>
        </p:spPr>
      </p:pic>
      <p:sp>
        <p:nvSpPr>
          <p:cNvPr id="8" name="标题 4">
            <a:extLst>
              <a:ext uri="{FF2B5EF4-FFF2-40B4-BE49-F238E27FC236}">
                <a16:creationId xmlns:a16="http://schemas.microsoft.com/office/drawing/2014/main" id="{2E9D9D8E-0496-4779-907E-1822D2A1D208}"/>
              </a:ext>
            </a:extLst>
          </p:cNvPr>
          <p:cNvSpPr txBox="1">
            <a:spLocks/>
          </p:cNvSpPr>
          <p:nvPr/>
        </p:nvSpPr>
        <p:spPr>
          <a:xfrm>
            <a:off x="1971894" y="994501"/>
            <a:ext cx="7290000" cy="72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lang="zh-CN" altLang="en-US" sz="2400" b="1" kern="1200">
                <a:solidFill>
                  <a:schemeClr val="bg1"/>
                </a:solidFill>
                <a:latin typeface="+mn-lt"/>
                <a:ea typeface="+mn-ea"/>
                <a:cs typeface="+mn-cs"/>
              </a:defRPr>
            </a:lvl1pPr>
          </a:lstStyle>
          <a:p>
            <a:r>
              <a:rPr lang="en-US" altLang="zh-CN" dirty="0">
                <a:solidFill>
                  <a:schemeClr val="tx1"/>
                </a:solidFill>
              </a:rPr>
              <a:t>Difference between </a:t>
            </a:r>
            <a:r>
              <a:rPr lang="en-US" altLang="zh-CN" dirty="0" err="1">
                <a:solidFill>
                  <a:schemeClr val="tx1"/>
                </a:solidFill>
              </a:rPr>
              <a:t>Ligra</a:t>
            </a:r>
            <a:r>
              <a:rPr lang="en-US" altLang="zh-CN" dirty="0">
                <a:solidFill>
                  <a:schemeClr val="tx1"/>
                </a:solidFill>
              </a:rPr>
              <a:t> and</a:t>
            </a:r>
            <a:r>
              <a:rPr lang="zh-CN" altLang="en-US" dirty="0">
                <a:solidFill>
                  <a:schemeClr val="tx1"/>
                </a:solidFill>
              </a:rPr>
              <a:t> </a:t>
            </a:r>
            <a:r>
              <a:rPr lang="en-US" altLang="zh-CN" dirty="0">
                <a:solidFill>
                  <a:schemeClr val="tx1"/>
                </a:solidFill>
              </a:rPr>
              <a:t>Polymer </a:t>
            </a:r>
            <a:endParaRPr lang="en-US" dirty="0">
              <a:solidFill>
                <a:schemeClr val="tx1"/>
              </a:solidFill>
            </a:endParaRPr>
          </a:p>
        </p:txBody>
      </p:sp>
    </p:spTree>
    <p:extLst>
      <p:ext uri="{BB962C8B-B14F-4D97-AF65-F5344CB8AC3E}">
        <p14:creationId xmlns:p14="http://schemas.microsoft.com/office/powerpoint/2010/main" val="867669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148451" y="1896695"/>
            <a:ext cx="4901204" cy="461665"/>
          </a:xfrm>
          <a:prstGeom prst="rect">
            <a:avLst/>
          </a:prstGeom>
          <a:noFill/>
        </p:spPr>
        <p:txBody>
          <a:bodyPr wrap="square" rtlCol="0">
            <a:spAutoFit/>
          </a:bodyPr>
          <a:lstStyle/>
          <a:p>
            <a:r>
              <a:rPr lang="en-US" altLang="zh-CN" sz="2400" dirty="0">
                <a:latin typeface="Gill Sans MT" panose="020B0502020104020203" pitchFamily="34" charset="0"/>
              </a:rPr>
              <a:t>Graph-analytics </a:t>
            </a:r>
            <a:r>
              <a:rPr kumimoji="1" lang="en-US" altLang="zh-CN" sz="2400" dirty="0">
                <a:latin typeface="Gill Sans MT" panose="020B0502020104020203" pitchFamily="34" charset="0"/>
              </a:rPr>
              <a:t>&amp; NUMA</a:t>
            </a:r>
            <a:endParaRPr lang="en-US" altLang="zh-CN" sz="2400" dirty="0">
              <a:latin typeface="Gill Sans MT" panose="020B0502020104020203" pitchFamily="34" charset="0"/>
            </a:endParaRPr>
          </a:p>
        </p:txBody>
      </p:sp>
      <p:sp>
        <p:nvSpPr>
          <p:cNvPr id="5" name="文本框 4"/>
          <p:cNvSpPr txBox="1"/>
          <p:nvPr/>
        </p:nvSpPr>
        <p:spPr>
          <a:xfrm>
            <a:off x="2148451" y="2774135"/>
            <a:ext cx="4286476" cy="461665"/>
          </a:xfrm>
          <a:prstGeom prst="rect">
            <a:avLst/>
          </a:prstGeom>
          <a:noFill/>
        </p:spPr>
        <p:txBody>
          <a:bodyPr wrap="square" rtlCol="0">
            <a:spAutoFit/>
          </a:bodyPr>
          <a:lstStyle/>
          <a:p>
            <a:r>
              <a:rPr kumimoji="1" lang="en-US" altLang="zh-CN" sz="2400" dirty="0">
                <a:latin typeface="Gill Sans MT" panose="020B0502020104020203" pitchFamily="34" charset="0"/>
              </a:rPr>
              <a:t>Design of Polymer</a:t>
            </a:r>
            <a:endParaRPr kumimoji="1" lang="zh-CN" altLang="en-US" sz="2400" dirty="0">
              <a:latin typeface="Gill Sans MT" panose="020B0502020104020203" pitchFamily="34" charset="0"/>
            </a:endParaRPr>
          </a:p>
        </p:txBody>
      </p:sp>
      <p:sp>
        <p:nvSpPr>
          <p:cNvPr id="6" name="文本框 5"/>
          <p:cNvSpPr txBox="1"/>
          <p:nvPr/>
        </p:nvSpPr>
        <p:spPr>
          <a:xfrm>
            <a:off x="2148451" y="3758628"/>
            <a:ext cx="4286476" cy="461665"/>
          </a:xfrm>
          <a:prstGeom prst="rect">
            <a:avLst/>
          </a:prstGeom>
          <a:noFill/>
        </p:spPr>
        <p:txBody>
          <a:bodyPr wrap="square" rtlCol="0">
            <a:spAutoFit/>
          </a:bodyPr>
          <a:lstStyle/>
          <a:p>
            <a:r>
              <a:rPr kumimoji="1" lang="en-US" altLang="zh-CN" sz="2400" dirty="0">
                <a:solidFill>
                  <a:srgbClr val="C00000"/>
                </a:solidFill>
                <a:latin typeface="Gill Sans MT" panose="020B0502020104020203" pitchFamily="34" charset="0"/>
              </a:rPr>
              <a:t>Evaluation</a:t>
            </a:r>
            <a:endParaRPr kumimoji="1" lang="zh-CN" altLang="en-US" sz="2400" dirty="0">
              <a:solidFill>
                <a:srgbClr val="C00000"/>
              </a:solidFill>
              <a:latin typeface="Gill Sans MT" panose="020B0502020104020203" pitchFamily="34" charset="0"/>
            </a:endParaRPr>
          </a:p>
        </p:txBody>
      </p:sp>
      <p:sp>
        <p:nvSpPr>
          <p:cNvPr id="3" name="文本占位符 2">
            <a:extLst>
              <a:ext uri="{FF2B5EF4-FFF2-40B4-BE49-F238E27FC236}">
                <a16:creationId xmlns:a16="http://schemas.microsoft.com/office/drawing/2014/main" id="{6C2430C4-1BB2-481F-9688-D7BEC111078E}"/>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F660B848-977E-4686-9E25-47A019D661D7}"/>
              </a:ext>
            </a:extLst>
          </p:cNvPr>
          <p:cNvSpPr>
            <a:spLocks noGrp="1"/>
          </p:cNvSpPr>
          <p:nvPr>
            <p:ph type="body" sz="quarter" idx="13"/>
          </p:nvPr>
        </p:nvSpPr>
        <p:spPr/>
        <p:txBody>
          <a:bodyPr/>
          <a:lstStyle/>
          <a:p>
            <a:endParaRPr lang="zh-CN" altLang="en-US"/>
          </a:p>
        </p:txBody>
      </p:sp>
      <p:sp>
        <p:nvSpPr>
          <p:cNvPr id="10" name="标题 1">
            <a:extLst>
              <a:ext uri="{FF2B5EF4-FFF2-40B4-BE49-F238E27FC236}">
                <a16:creationId xmlns:a16="http://schemas.microsoft.com/office/drawing/2014/main" id="{C5CAC296-C3F1-4801-8E41-8BE91F4ABFD7}"/>
              </a:ext>
            </a:extLst>
          </p:cNvPr>
          <p:cNvSpPr>
            <a:spLocks noGrp="1"/>
          </p:cNvSpPr>
          <p:nvPr>
            <p:ph type="title"/>
          </p:nvPr>
        </p:nvSpPr>
        <p:spPr>
          <a:xfrm>
            <a:off x="2451000" y="0"/>
            <a:ext cx="7290000" cy="720000"/>
          </a:xfrm>
        </p:spPr>
        <p:txBody>
          <a:bodyPr/>
          <a:lstStyle/>
          <a:p>
            <a:r>
              <a:rPr lang="en-US" altLang="zh-CN" dirty="0"/>
              <a:t>Outline</a:t>
            </a:r>
            <a:endParaRPr lang="zh-CN" altLang="en-US" dirty="0"/>
          </a:p>
        </p:txBody>
      </p:sp>
    </p:spTree>
    <p:extLst>
      <p:ext uri="{BB962C8B-B14F-4D97-AF65-F5344CB8AC3E}">
        <p14:creationId xmlns:p14="http://schemas.microsoft.com/office/powerpoint/2010/main" val="437857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969148" y="1295836"/>
            <a:ext cx="5211506" cy="3970318"/>
          </a:xfrm>
          <a:prstGeom prst="rect">
            <a:avLst/>
          </a:prstGeom>
          <a:noFill/>
        </p:spPr>
        <p:txBody>
          <a:bodyPr wrap="square" rtlCol="0">
            <a:spAutoFit/>
          </a:bodyPr>
          <a:lstStyle/>
          <a:p>
            <a:pPr marL="285750" indent="-285750" algn="just">
              <a:buFontTx/>
              <a:buChar char="-"/>
            </a:pPr>
            <a:r>
              <a:rPr kumimoji="1" lang="en-US" altLang="zh-CN" dirty="0">
                <a:latin typeface="Gill Sans MT" panose="020B0502020104020203" pitchFamily="34" charset="0"/>
              </a:rPr>
              <a:t>Polymer is implemented in C++ using the </a:t>
            </a:r>
            <a:r>
              <a:rPr kumimoji="1" lang="en-US" altLang="zh-CN" dirty="0" err="1">
                <a:latin typeface="Gill Sans MT" panose="020B0502020104020203" pitchFamily="34" charset="0"/>
              </a:rPr>
              <a:t>Pthreads</a:t>
            </a:r>
            <a:r>
              <a:rPr kumimoji="1" lang="en-US" altLang="zh-CN" dirty="0">
                <a:latin typeface="Gill Sans MT" panose="020B0502020104020203" pitchFamily="34" charset="0"/>
              </a:rPr>
              <a:t> library</a:t>
            </a:r>
          </a:p>
          <a:p>
            <a:pPr marL="285750" indent="-285750" algn="just">
              <a:buFontTx/>
              <a:buChar char="-"/>
            </a:pPr>
            <a:endParaRPr kumimoji="1" lang="zh-CN" altLang="en-US" dirty="0">
              <a:latin typeface="Gill Sans MT" panose="020B0502020104020203" pitchFamily="34" charset="0"/>
            </a:endParaRPr>
          </a:p>
          <a:p>
            <a:pPr marL="285750" indent="-285750" algn="just">
              <a:buFontTx/>
              <a:buChar char="-"/>
            </a:pPr>
            <a:r>
              <a:rPr kumimoji="1" lang="en-US" altLang="zh-CN" dirty="0">
                <a:latin typeface="Gill Sans MT" panose="020B0502020104020203" pitchFamily="34" charset="0"/>
              </a:rPr>
              <a:t>Approximately 5,300 LOC</a:t>
            </a:r>
          </a:p>
          <a:p>
            <a:pPr marL="285750" indent="-285750" algn="just">
              <a:buFontTx/>
              <a:buChar char="-"/>
            </a:pPr>
            <a:endParaRPr kumimoji="1" lang="en-US" altLang="zh-CN" dirty="0">
              <a:latin typeface="Gill Sans MT" panose="020B0502020104020203" pitchFamily="34" charset="0"/>
            </a:endParaRPr>
          </a:p>
          <a:p>
            <a:pPr marL="285750" indent="-285750" algn="just">
              <a:buFontTx/>
              <a:buChar char="-"/>
            </a:pPr>
            <a:r>
              <a:rPr kumimoji="1" lang="en-US" altLang="zh-CN" dirty="0">
                <a:latin typeface="Gill Sans MT" panose="020B0502020104020203" pitchFamily="34" charset="0"/>
              </a:rPr>
              <a:t>Using </a:t>
            </a:r>
            <a:r>
              <a:rPr kumimoji="1" lang="en-US" altLang="zh-CN" dirty="0" err="1">
                <a:latin typeface="Gill Sans MT" panose="020B0502020104020203" pitchFamily="34" charset="0"/>
              </a:rPr>
              <a:t>gcc</a:t>
            </a:r>
            <a:r>
              <a:rPr kumimoji="1" lang="en-US" altLang="zh-CN" dirty="0">
                <a:latin typeface="Gill Sans MT" panose="020B0502020104020203" pitchFamily="34" charset="0"/>
              </a:rPr>
              <a:t> version 4.8.1</a:t>
            </a:r>
          </a:p>
          <a:p>
            <a:pPr marL="285750" indent="-285750" algn="just">
              <a:buFontTx/>
              <a:buChar char="-"/>
            </a:pPr>
            <a:endParaRPr kumimoji="1" lang="en-US" altLang="zh-CN" dirty="0">
              <a:latin typeface="Gill Sans MT" panose="020B0502020104020203" pitchFamily="34" charset="0"/>
            </a:endParaRPr>
          </a:p>
          <a:p>
            <a:pPr marL="285750" indent="-285750" algn="just">
              <a:buFontTx/>
              <a:buChar char="-"/>
            </a:pPr>
            <a:r>
              <a:rPr kumimoji="1" lang="en-US" altLang="zh-CN" dirty="0">
                <a:latin typeface="Gill Sans MT" panose="020B0502020104020203" pitchFamily="34" charset="0"/>
              </a:rPr>
              <a:t>80-core Intel machine (w/o Hyper-Threading)</a:t>
            </a:r>
          </a:p>
          <a:p>
            <a:pPr marL="285750" indent="-285750" algn="just">
              <a:buFontTx/>
              <a:buChar char="-"/>
            </a:pPr>
            <a:endParaRPr kumimoji="1" lang="en-US" altLang="zh-CN" dirty="0">
              <a:latin typeface="Gill Sans MT" panose="020B0502020104020203" pitchFamily="34" charset="0"/>
            </a:endParaRPr>
          </a:p>
          <a:p>
            <a:pPr marL="285750" indent="-285750" algn="just">
              <a:buFontTx/>
              <a:buChar char="-"/>
            </a:pPr>
            <a:r>
              <a:rPr kumimoji="1" lang="en-US" altLang="zh-CN" dirty="0">
                <a:latin typeface="Gill Sans MT" panose="020B0502020104020203" pitchFamily="34" charset="0"/>
              </a:rPr>
              <a:t>Each NUMA socket has 10 cores and a 128GB local DRAM</a:t>
            </a:r>
          </a:p>
          <a:p>
            <a:pPr algn="just"/>
            <a:endParaRPr kumimoji="1" lang="en-US" altLang="zh-CN" dirty="0">
              <a:latin typeface="Gill Sans MT" panose="020B0502020104020203" pitchFamily="34" charset="0"/>
            </a:endParaRPr>
          </a:p>
          <a:p>
            <a:pPr algn="just"/>
            <a:r>
              <a:rPr kumimoji="1" lang="en-US" altLang="zh-CN" dirty="0">
                <a:latin typeface="Gill Sans MT" panose="020B0502020104020203" pitchFamily="34" charset="0"/>
              </a:rPr>
              <a:t>-    64-core AMD machine (also 8 sockets)</a:t>
            </a:r>
          </a:p>
          <a:p>
            <a:pPr marL="285750" indent="-285750" algn="just">
              <a:buFontTx/>
              <a:buChar char="-"/>
            </a:pPr>
            <a:endParaRPr kumimoji="1" lang="zh-CN" altLang="en-US" dirty="0">
              <a:latin typeface="Gill Sans MT" panose="020B0502020104020203" pitchFamily="34" charset="0"/>
            </a:endParaRPr>
          </a:p>
        </p:txBody>
      </p:sp>
      <p:sp>
        <p:nvSpPr>
          <p:cNvPr id="6" name="文本框 5"/>
          <p:cNvSpPr txBox="1"/>
          <p:nvPr/>
        </p:nvSpPr>
        <p:spPr>
          <a:xfrm>
            <a:off x="3343746" y="5354022"/>
            <a:ext cx="740775" cy="553998"/>
          </a:xfrm>
          <a:prstGeom prst="rect">
            <a:avLst/>
          </a:prstGeom>
          <a:noFill/>
        </p:spPr>
        <p:txBody>
          <a:bodyPr wrap="square" rtlCol="0">
            <a:spAutoFit/>
          </a:bodyPr>
          <a:lstStyle/>
          <a:p>
            <a:pPr algn="just"/>
            <a:r>
              <a:rPr kumimoji="1" lang="en-US" altLang="zh-CN" sz="3000" i="1" dirty="0">
                <a:latin typeface="Arial" panose="020B0604020202020204" pitchFamily="34" charset="0"/>
                <a:cs typeface="Arial" panose="020B0604020202020204" pitchFamily="34" charset="0"/>
              </a:rPr>
              <a:t>VS</a:t>
            </a:r>
            <a:endParaRPr kumimoji="1" lang="zh-CN" altLang="en-US" sz="3000" i="1" dirty="0">
              <a:latin typeface="Arial" panose="020B0604020202020204" pitchFamily="34" charset="0"/>
              <a:cs typeface="Arial" panose="020B0604020202020204" pitchFamily="34" charset="0"/>
            </a:endParaRPr>
          </a:p>
        </p:txBody>
      </p:sp>
      <p:sp>
        <p:nvSpPr>
          <p:cNvPr id="7" name="文本框 6"/>
          <p:cNvSpPr txBox="1"/>
          <p:nvPr/>
        </p:nvSpPr>
        <p:spPr>
          <a:xfrm>
            <a:off x="4346324" y="5446354"/>
            <a:ext cx="1714728" cy="369332"/>
          </a:xfrm>
          <a:prstGeom prst="rect">
            <a:avLst/>
          </a:prstGeom>
          <a:noFill/>
        </p:spPr>
        <p:txBody>
          <a:bodyPr wrap="square" rtlCol="0">
            <a:spAutoFit/>
          </a:bodyPr>
          <a:lstStyle/>
          <a:p>
            <a:pPr algn="just"/>
            <a:r>
              <a:rPr kumimoji="1" lang="en-US" altLang="zh-CN" dirty="0" err="1">
                <a:latin typeface="Gill Sans MT" panose="020B0502020104020203" pitchFamily="34" charset="0"/>
              </a:rPr>
              <a:t>Ligra</a:t>
            </a:r>
            <a:r>
              <a:rPr kumimoji="1" lang="en-US" altLang="zh-CN" dirty="0">
                <a:latin typeface="Gill Sans MT" panose="020B0502020104020203" pitchFamily="34" charset="0"/>
              </a:rPr>
              <a:t> v2014.3</a:t>
            </a:r>
            <a:endParaRPr kumimoji="1" lang="zh-CN" altLang="en-US" dirty="0">
              <a:latin typeface="Gill Sans MT" panose="020B0502020104020203" pitchFamily="34" charset="0"/>
            </a:endParaRPr>
          </a:p>
        </p:txBody>
      </p:sp>
      <p:sp>
        <p:nvSpPr>
          <p:cNvPr id="8" name="文本框 7"/>
          <p:cNvSpPr txBox="1"/>
          <p:nvPr/>
        </p:nvSpPr>
        <p:spPr>
          <a:xfrm>
            <a:off x="2197001" y="5446355"/>
            <a:ext cx="1062137" cy="369332"/>
          </a:xfrm>
          <a:prstGeom prst="rect">
            <a:avLst/>
          </a:prstGeom>
          <a:noFill/>
        </p:spPr>
        <p:txBody>
          <a:bodyPr wrap="square" rtlCol="0">
            <a:spAutoFit/>
          </a:bodyPr>
          <a:lstStyle/>
          <a:p>
            <a:pPr algn="just"/>
            <a:r>
              <a:rPr kumimoji="1" lang="en-US" altLang="zh-CN" dirty="0">
                <a:latin typeface="Gill Sans MT" panose="020B0502020104020203" pitchFamily="34" charset="0"/>
              </a:rPr>
              <a:t>Polymer</a:t>
            </a:r>
            <a:endParaRPr kumimoji="1" lang="zh-CN" altLang="en-US" dirty="0">
              <a:latin typeface="Gill Sans MT" panose="020B0502020104020203" pitchFamily="34" charset="0"/>
            </a:endParaRPr>
          </a:p>
        </p:txBody>
      </p:sp>
      <p:sp>
        <p:nvSpPr>
          <p:cNvPr id="14" name="文本框 13"/>
          <p:cNvSpPr txBox="1"/>
          <p:nvPr/>
        </p:nvSpPr>
        <p:spPr>
          <a:xfrm>
            <a:off x="6297237" y="5446354"/>
            <a:ext cx="1976532" cy="369332"/>
          </a:xfrm>
          <a:prstGeom prst="rect">
            <a:avLst/>
          </a:prstGeom>
          <a:noFill/>
        </p:spPr>
        <p:txBody>
          <a:bodyPr wrap="square" rtlCol="0">
            <a:spAutoFit/>
          </a:bodyPr>
          <a:lstStyle/>
          <a:p>
            <a:pPr algn="just"/>
            <a:r>
              <a:rPr kumimoji="1" lang="en-US" altLang="zh-CN" dirty="0">
                <a:latin typeface="Gill Sans MT" panose="020B0502020104020203" pitchFamily="34" charset="0"/>
              </a:rPr>
              <a:t>X-Stream v0.9</a:t>
            </a:r>
            <a:endParaRPr kumimoji="1" lang="zh-CN" altLang="en-US" dirty="0">
              <a:latin typeface="Gill Sans MT" panose="020B0502020104020203" pitchFamily="34" charset="0"/>
            </a:endParaRPr>
          </a:p>
        </p:txBody>
      </p:sp>
      <p:sp>
        <p:nvSpPr>
          <p:cNvPr id="15" name="文本框 14"/>
          <p:cNvSpPr txBox="1"/>
          <p:nvPr/>
        </p:nvSpPr>
        <p:spPr>
          <a:xfrm>
            <a:off x="8273769" y="5446354"/>
            <a:ext cx="1233502" cy="369332"/>
          </a:xfrm>
          <a:prstGeom prst="rect">
            <a:avLst/>
          </a:prstGeom>
          <a:noFill/>
        </p:spPr>
        <p:txBody>
          <a:bodyPr wrap="square" rtlCol="0">
            <a:spAutoFit/>
          </a:bodyPr>
          <a:lstStyle/>
          <a:p>
            <a:pPr algn="just"/>
            <a:r>
              <a:rPr kumimoji="1" lang="en-US" altLang="zh-CN" dirty="0">
                <a:latin typeface="Gill Sans MT" panose="020B0502020104020203" pitchFamily="34" charset="0"/>
              </a:rPr>
              <a:t>Galois v2.2</a:t>
            </a:r>
            <a:endParaRPr kumimoji="1" lang="zh-CN" altLang="en-US" dirty="0">
              <a:latin typeface="Gill Sans MT" panose="020B0502020104020203" pitchFamily="34" charset="0"/>
            </a:endParaRPr>
          </a:p>
        </p:txBody>
      </p:sp>
      <p:sp>
        <p:nvSpPr>
          <p:cNvPr id="3" name="文本占位符 2">
            <a:extLst>
              <a:ext uri="{FF2B5EF4-FFF2-40B4-BE49-F238E27FC236}">
                <a16:creationId xmlns:a16="http://schemas.microsoft.com/office/drawing/2014/main" id="{54533344-1256-4FAF-8AC7-743B00EEFF3B}"/>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8D189FF8-C3B4-4434-9F30-81CEA981C346}"/>
              </a:ext>
            </a:extLst>
          </p:cNvPr>
          <p:cNvSpPr>
            <a:spLocks noGrp="1"/>
          </p:cNvSpPr>
          <p:nvPr>
            <p:ph type="body" sz="quarter" idx="13"/>
          </p:nvPr>
        </p:nvSpPr>
        <p:spPr/>
        <p:txBody>
          <a:bodyPr/>
          <a:lstStyle/>
          <a:p>
            <a:endParaRPr lang="zh-CN" altLang="en-US"/>
          </a:p>
        </p:txBody>
      </p:sp>
      <p:sp>
        <p:nvSpPr>
          <p:cNvPr id="16" name="标题 1">
            <a:extLst>
              <a:ext uri="{FF2B5EF4-FFF2-40B4-BE49-F238E27FC236}">
                <a16:creationId xmlns:a16="http://schemas.microsoft.com/office/drawing/2014/main" id="{65F24541-11A8-4558-A3ED-7EC518D89873}"/>
              </a:ext>
            </a:extLst>
          </p:cNvPr>
          <p:cNvSpPr>
            <a:spLocks noGrp="1"/>
          </p:cNvSpPr>
          <p:nvPr>
            <p:ph type="title"/>
          </p:nvPr>
        </p:nvSpPr>
        <p:spPr>
          <a:xfrm>
            <a:off x="2451000" y="0"/>
            <a:ext cx="7290000" cy="720000"/>
          </a:xfrm>
        </p:spPr>
        <p:txBody>
          <a:bodyPr/>
          <a:lstStyle/>
          <a:p>
            <a:r>
              <a:rPr lang="en-US" altLang="zh-CN" dirty="0"/>
              <a:t>Implementation</a:t>
            </a:r>
            <a:endParaRPr lang="zh-CN" altLang="en-US" dirty="0"/>
          </a:p>
        </p:txBody>
      </p:sp>
    </p:spTree>
    <p:extLst>
      <p:ext uri="{BB962C8B-B14F-4D97-AF65-F5344CB8AC3E}">
        <p14:creationId xmlns:p14="http://schemas.microsoft.com/office/powerpoint/2010/main" val="932535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91032" y="4945888"/>
            <a:ext cx="3325254" cy="646331"/>
          </a:xfrm>
          <a:prstGeom prst="rect">
            <a:avLst/>
          </a:prstGeom>
          <a:noFill/>
        </p:spPr>
        <p:txBody>
          <a:bodyPr wrap="square" rtlCol="0">
            <a:spAutoFit/>
          </a:bodyPr>
          <a:lstStyle/>
          <a:p>
            <a:pPr algn="just"/>
            <a:r>
              <a:rPr kumimoji="1" lang="en-US" altLang="zh-CN" dirty="0">
                <a:latin typeface="Gill Sans MT" panose="020B0502020104020203" pitchFamily="34" charset="0"/>
              </a:rPr>
              <a:t>Six popular graph algorithms:</a:t>
            </a:r>
          </a:p>
          <a:p>
            <a:pPr algn="just"/>
            <a:r>
              <a:rPr kumimoji="1" lang="en-US" altLang="zh-CN" dirty="0">
                <a:latin typeface="Gill Sans MT" panose="020B0502020104020203" pitchFamily="34" charset="0"/>
              </a:rPr>
              <a:t>PR, </a:t>
            </a:r>
            <a:r>
              <a:rPr kumimoji="1" lang="en-US" altLang="zh-CN" dirty="0" err="1">
                <a:latin typeface="Gill Sans MT" panose="020B0502020104020203" pitchFamily="34" charset="0"/>
              </a:rPr>
              <a:t>SpMV</a:t>
            </a:r>
            <a:r>
              <a:rPr kumimoji="1" lang="en-US" altLang="zh-CN" dirty="0">
                <a:latin typeface="Gill Sans MT" panose="020B0502020104020203" pitchFamily="34" charset="0"/>
              </a:rPr>
              <a:t>, BP, BFS, CC, and SSSP</a:t>
            </a:r>
          </a:p>
        </p:txBody>
      </p:sp>
      <p:pic>
        <p:nvPicPr>
          <p:cNvPr id="2" name="图片 1"/>
          <p:cNvPicPr>
            <a:picLocks noChangeAspect="1"/>
          </p:cNvPicPr>
          <p:nvPr/>
        </p:nvPicPr>
        <p:blipFill>
          <a:blip r:embed="rId3"/>
          <a:stretch>
            <a:fillRect/>
          </a:stretch>
        </p:blipFill>
        <p:spPr>
          <a:xfrm>
            <a:off x="5511952" y="0"/>
            <a:ext cx="5156048" cy="6716598"/>
          </a:xfrm>
          <a:prstGeom prst="rect">
            <a:avLst/>
          </a:prstGeom>
        </p:spPr>
      </p:pic>
      <p:pic>
        <p:nvPicPr>
          <p:cNvPr id="9" name="图片 8"/>
          <p:cNvPicPr>
            <a:picLocks noChangeAspect="1"/>
          </p:cNvPicPr>
          <p:nvPr/>
        </p:nvPicPr>
        <p:blipFill>
          <a:blip r:embed="rId4"/>
          <a:stretch>
            <a:fillRect/>
          </a:stretch>
        </p:blipFill>
        <p:spPr>
          <a:xfrm>
            <a:off x="1707730" y="2755440"/>
            <a:ext cx="3804223" cy="1586204"/>
          </a:xfrm>
          <a:prstGeom prst="rect">
            <a:avLst/>
          </a:prstGeom>
        </p:spPr>
      </p:pic>
      <p:sp>
        <p:nvSpPr>
          <p:cNvPr id="14" name="文本框 13"/>
          <p:cNvSpPr txBox="1"/>
          <p:nvPr/>
        </p:nvSpPr>
        <p:spPr>
          <a:xfrm>
            <a:off x="1791032" y="1504867"/>
            <a:ext cx="2885068" cy="646331"/>
          </a:xfrm>
          <a:prstGeom prst="rect">
            <a:avLst/>
          </a:prstGeom>
          <a:noFill/>
        </p:spPr>
        <p:txBody>
          <a:bodyPr wrap="square" rtlCol="0">
            <a:spAutoFit/>
          </a:bodyPr>
          <a:lstStyle/>
          <a:p>
            <a:pPr algn="just"/>
            <a:r>
              <a:rPr kumimoji="1" lang="en-US" altLang="zh-CN" dirty="0">
                <a:latin typeface="Gill Sans MT" panose="020B0502020104020203" pitchFamily="34" charset="0"/>
              </a:rPr>
              <a:t>A collection of real-world(2) and synthetic graphs(2):</a:t>
            </a:r>
            <a:endParaRPr kumimoji="1" lang="zh-CN" altLang="en-US" dirty="0">
              <a:latin typeface="Gill Sans MT" panose="020B0502020104020203" pitchFamily="34" charset="0"/>
            </a:endParaRPr>
          </a:p>
        </p:txBody>
      </p:sp>
      <p:sp>
        <p:nvSpPr>
          <p:cNvPr id="5" name="文本占位符 4">
            <a:extLst>
              <a:ext uri="{FF2B5EF4-FFF2-40B4-BE49-F238E27FC236}">
                <a16:creationId xmlns:a16="http://schemas.microsoft.com/office/drawing/2014/main" id="{E614BCC2-972C-4DF6-995B-0E80B75912CB}"/>
              </a:ext>
            </a:extLst>
          </p:cNvPr>
          <p:cNvSpPr>
            <a:spLocks noGrp="1"/>
          </p:cNvSpPr>
          <p:nvPr>
            <p:ph type="body" sz="quarter" idx="12"/>
          </p:nvPr>
        </p:nvSpPr>
        <p:spPr/>
        <p:txBody>
          <a:bodyPr/>
          <a:lstStyle/>
          <a:p>
            <a:endParaRPr lang="zh-CN" altLang="en-US"/>
          </a:p>
        </p:txBody>
      </p:sp>
      <p:sp>
        <p:nvSpPr>
          <p:cNvPr id="6" name="文本占位符 5">
            <a:extLst>
              <a:ext uri="{FF2B5EF4-FFF2-40B4-BE49-F238E27FC236}">
                <a16:creationId xmlns:a16="http://schemas.microsoft.com/office/drawing/2014/main" id="{4B8B3D14-6181-4EF4-AC79-4A6515B2E5E9}"/>
              </a:ext>
            </a:extLst>
          </p:cNvPr>
          <p:cNvSpPr>
            <a:spLocks noGrp="1"/>
          </p:cNvSpPr>
          <p:nvPr>
            <p:ph type="body" sz="quarter" idx="13"/>
          </p:nvPr>
        </p:nvSpPr>
        <p:spPr/>
        <p:txBody>
          <a:bodyPr/>
          <a:lstStyle/>
          <a:p>
            <a:endParaRPr lang="zh-CN" altLang="en-US"/>
          </a:p>
        </p:txBody>
      </p:sp>
      <p:sp>
        <p:nvSpPr>
          <p:cNvPr id="11" name="标题 1">
            <a:extLst>
              <a:ext uri="{FF2B5EF4-FFF2-40B4-BE49-F238E27FC236}">
                <a16:creationId xmlns:a16="http://schemas.microsoft.com/office/drawing/2014/main" id="{7C267332-47FE-44C3-A515-40AECE04944E}"/>
              </a:ext>
            </a:extLst>
          </p:cNvPr>
          <p:cNvSpPr>
            <a:spLocks noGrp="1"/>
          </p:cNvSpPr>
          <p:nvPr>
            <p:ph type="title"/>
          </p:nvPr>
        </p:nvSpPr>
        <p:spPr>
          <a:xfrm>
            <a:off x="2451000" y="0"/>
            <a:ext cx="7290000" cy="720000"/>
          </a:xfrm>
        </p:spPr>
        <p:txBody>
          <a:bodyPr/>
          <a:lstStyle/>
          <a:p>
            <a:r>
              <a:rPr lang="en-US" altLang="zh-CN" dirty="0"/>
              <a:t>Overall Performance</a:t>
            </a:r>
            <a:endParaRPr lang="zh-CN" altLang="en-US" dirty="0"/>
          </a:p>
        </p:txBody>
      </p:sp>
    </p:spTree>
    <p:extLst>
      <p:ext uri="{BB962C8B-B14F-4D97-AF65-F5344CB8AC3E}">
        <p14:creationId xmlns:p14="http://schemas.microsoft.com/office/powerpoint/2010/main" val="1239182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822273" y="1239304"/>
            <a:ext cx="8547455" cy="646331"/>
          </a:xfrm>
          <a:prstGeom prst="rect">
            <a:avLst/>
          </a:prstGeom>
          <a:noFill/>
        </p:spPr>
        <p:txBody>
          <a:bodyPr wrap="square" rtlCol="0">
            <a:spAutoFit/>
          </a:bodyPr>
          <a:lstStyle/>
          <a:p>
            <a:r>
              <a:rPr lang="en-US" altLang="zh-CN" dirty="0">
                <a:latin typeface="Gill Sans MT" panose="020B0502020104020203" pitchFamily="34" charset="0"/>
              </a:rPr>
              <a:t>Concentrate on the study of the scalability in terms of number of sockets using PageRank and BFS algorithms for the twitter graph</a:t>
            </a:r>
            <a:endParaRPr kumimoji="1" lang="zh-CN" altLang="en-US" dirty="0">
              <a:latin typeface="Gill Sans MT" panose="020B0502020104020203" pitchFamily="34" charset="0"/>
            </a:endParaRPr>
          </a:p>
        </p:txBody>
      </p:sp>
      <p:pic>
        <p:nvPicPr>
          <p:cNvPr id="6" name="图片 5"/>
          <p:cNvPicPr>
            <a:picLocks noChangeAspect="1"/>
          </p:cNvPicPr>
          <p:nvPr/>
        </p:nvPicPr>
        <p:blipFill>
          <a:blip r:embed="rId3"/>
          <a:stretch>
            <a:fillRect/>
          </a:stretch>
        </p:blipFill>
        <p:spPr>
          <a:xfrm>
            <a:off x="2880330" y="2055463"/>
            <a:ext cx="6641803" cy="3456551"/>
          </a:xfrm>
          <a:prstGeom prst="rect">
            <a:avLst/>
          </a:prstGeom>
        </p:spPr>
      </p:pic>
      <p:sp>
        <p:nvSpPr>
          <p:cNvPr id="3" name="文本占位符 2">
            <a:extLst>
              <a:ext uri="{FF2B5EF4-FFF2-40B4-BE49-F238E27FC236}">
                <a16:creationId xmlns:a16="http://schemas.microsoft.com/office/drawing/2014/main" id="{3F67459B-AE89-4CB9-BD65-16A97D266899}"/>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1B331449-5C4F-4ECE-8823-61DA07525D91}"/>
              </a:ext>
            </a:extLst>
          </p:cNvPr>
          <p:cNvSpPr>
            <a:spLocks noGrp="1"/>
          </p:cNvSpPr>
          <p:nvPr>
            <p:ph type="body" sz="quarter" idx="13"/>
          </p:nvPr>
        </p:nvSpPr>
        <p:spPr/>
        <p:txBody>
          <a:bodyPr/>
          <a:lstStyle/>
          <a:p>
            <a:endParaRPr lang="zh-CN" altLang="en-US"/>
          </a:p>
        </p:txBody>
      </p:sp>
      <p:sp>
        <p:nvSpPr>
          <p:cNvPr id="9" name="标题 1">
            <a:extLst>
              <a:ext uri="{FF2B5EF4-FFF2-40B4-BE49-F238E27FC236}">
                <a16:creationId xmlns:a16="http://schemas.microsoft.com/office/drawing/2014/main" id="{BF9145AC-9E74-41F7-B8ED-CC3E6B5E6F12}"/>
              </a:ext>
            </a:extLst>
          </p:cNvPr>
          <p:cNvSpPr>
            <a:spLocks noGrp="1"/>
          </p:cNvSpPr>
          <p:nvPr>
            <p:ph type="title"/>
          </p:nvPr>
        </p:nvSpPr>
        <p:spPr>
          <a:xfrm>
            <a:off x="2451000" y="0"/>
            <a:ext cx="7290000" cy="720000"/>
          </a:xfrm>
        </p:spPr>
        <p:txBody>
          <a:bodyPr/>
          <a:lstStyle/>
          <a:p>
            <a:r>
              <a:rPr lang="en-US" altLang="zh-CN" dirty="0"/>
              <a:t>Scalability</a:t>
            </a:r>
            <a:endParaRPr lang="zh-CN" altLang="en-US" dirty="0"/>
          </a:p>
        </p:txBody>
      </p:sp>
    </p:spTree>
    <p:extLst>
      <p:ext uri="{BB962C8B-B14F-4D97-AF65-F5344CB8AC3E}">
        <p14:creationId xmlns:p14="http://schemas.microsoft.com/office/powerpoint/2010/main" val="2028229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627314" y="1225825"/>
            <a:ext cx="6937375" cy="3586816"/>
          </a:xfrm>
          <a:prstGeom prst="rect">
            <a:avLst/>
          </a:prstGeom>
        </p:spPr>
      </p:pic>
      <p:sp>
        <p:nvSpPr>
          <p:cNvPr id="4" name="文本占位符 3">
            <a:extLst>
              <a:ext uri="{FF2B5EF4-FFF2-40B4-BE49-F238E27FC236}">
                <a16:creationId xmlns:a16="http://schemas.microsoft.com/office/drawing/2014/main" id="{3E125E00-D414-4C32-8CF6-840D85CE036E}"/>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4BA70095-549B-420F-9F4C-229A11D91862}"/>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C595EB36-733B-4BD9-AD5F-785AE839810E}"/>
              </a:ext>
            </a:extLst>
          </p:cNvPr>
          <p:cNvSpPr>
            <a:spLocks noGrp="1"/>
          </p:cNvSpPr>
          <p:nvPr>
            <p:ph type="title"/>
          </p:nvPr>
        </p:nvSpPr>
        <p:spPr>
          <a:xfrm>
            <a:off x="2451000" y="0"/>
            <a:ext cx="7290000" cy="720000"/>
          </a:xfrm>
        </p:spPr>
        <p:txBody>
          <a:bodyPr/>
          <a:lstStyle/>
          <a:p>
            <a:r>
              <a:rPr lang="en-US" altLang="zh-CN" dirty="0"/>
              <a:t>Scalability</a:t>
            </a:r>
            <a:endParaRPr lang="zh-CN" altLang="en-US" dirty="0"/>
          </a:p>
        </p:txBody>
      </p:sp>
    </p:spTree>
    <p:extLst>
      <p:ext uri="{BB962C8B-B14F-4D97-AF65-F5344CB8AC3E}">
        <p14:creationId xmlns:p14="http://schemas.microsoft.com/office/powerpoint/2010/main" val="2053585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661016" y="1442085"/>
            <a:ext cx="6869968" cy="3546475"/>
          </a:xfrm>
          <a:prstGeom prst="rect">
            <a:avLst/>
          </a:prstGeom>
        </p:spPr>
      </p:pic>
      <p:sp>
        <p:nvSpPr>
          <p:cNvPr id="4" name="文本占位符 3">
            <a:extLst>
              <a:ext uri="{FF2B5EF4-FFF2-40B4-BE49-F238E27FC236}">
                <a16:creationId xmlns:a16="http://schemas.microsoft.com/office/drawing/2014/main" id="{6580797F-B446-49B0-8EF8-8AA3856D6639}"/>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AB5660CF-2F45-4176-9B95-A5D7254C975F}"/>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0E20C6D8-C9D6-43F8-9EC5-C4EF4E4AFC23}"/>
              </a:ext>
            </a:extLst>
          </p:cNvPr>
          <p:cNvSpPr>
            <a:spLocks noGrp="1"/>
          </p:cNvSpPr>
          <p:nvPr>
            <p:ph type="title"/>
          </p:nvPr>
        </p:nvSpPr>
        <p:spPr>
          <a:xfrm>
            <a:off x="2451000" y="0"/>
            <a:ext cx="7290000" cy="720000"/>
          </a:xfrm>
        </p:spPr>
        <p:txBody>
          <a:bodyPr/>
          <a:lstStyle/>
          <a:p>
            <a:r>
              <a:rPr lang="en-US" altLang="zh-CN" dirty="0"/>
              <a:t>Scalability</a:t>
            </a:r>
            <a:endParaRPr lang="zh-CN" altLang="en-US" dirty="0"/>
          </a:p>
        </p:txBody>
      </p:sp>
    </p:spTree>
    <p:extLst>
      <p:ext uri="{BB962C8B-B14F-4D97-AF65-F5344CB8AC3E}">
        <p14:creationId xmlns:p14="http://schemas.microsoft.com/office/powerpoint/2010/main" val="1399365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461855" y="1810702"/>
            <a:ext cx="7268293" cy="3839631"/>
          </a:xfrm>
          <a:prstGeom prst="rect">
            <a:avLst/>
          </a:prstGeom>
        </p:spPr>
      </p:pic>
      <p:sp>
        <p:nvSpPr>
          <p:cNvPr id="4" name="文本占位符 3">
            <a:extLst>
              <a:ext uri="{FF2B5EF4-FFF2-40B4-BE49-F238E27FC236}">
                <a16:creationId xmlns:a16="http://schemas.microsoft.com/office/drawing/2014/main" id="{F548C104-588F-4566-A3D0-DA9AEB71AC43}"/>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F7E0122B-4614-41A3-ABFF-21B7B8593B1E}"/>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071DF901-97CA-4B85-8559-34BD98056E60}"/>
              </a:ext>
            </a:extLst>
          </p:cNvPr>
          <p:cNvSpPr>
            <a:spLocks noGrp="1"/>
          </p:cNvSpPr>
          <p:nvPr>
            <p:ph type="title"/>
          </p:nvPr>
        </p:nvSpPr>
        <p:spPr>
          <a:xfrm>
            <a:off x="2451000" y="0"/>
            <a:ext cx="7290000" cy="720000"/>
          </a:xfrm>
        </p:spPr>
        <p:txBody>
          <a:bodyPr/>
          <a:lstStyle/>
          <a:p>
            <a:r>
              <a:rPr lang="en-US" altLang="zh-CN" dirty="0"/>
              <a:t>Reduced Remote and Random Accesses</a:t>
            </a:r>
            <a:endParaRPr lang="zh-CN" altLang="en-US" dirty="0"/>
          </a:p>
        </p:txBody>
      </p:sp>
    </p:spTree>
    <p:extLst>
      <p:ext uri="{BB962C8B-B14F-4D97-AF65-F5344CB8AC3E}">
        <p14:creationId xmlns:p14="http://schemas.microsoft.com/office/powerpoint/2010/main" val="2124738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881036" y="1973263"/>
            <a:ext cx="8429928" cy="3130729"/>
          </a:xfrm>
          <a:prstGeom prst="rect">
            <a:avLst/>
          </a:prstGeom>
        </p:spPr>
      </p:pic>
      <p:sp>
        <p:nvSpPr>
          <p:cNvPr id="4" name="文本占位符 3">
            <a:extLst>
              <a:ext uri="{FF2B5EF4-FFF2-40B4-BE49-F238E27FC236}">
                <a16:creationId xmlns:a16="http://schemas.microsoft.com/office/drawing/2014/main" id="{760D49E5-8F85-45BF-B747-861D228D3562}"/>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6B0786E5-FA86-4143-9388-3D8B9AFC66A8}"/>
              </a:ext>
            </a:extLst>
          </p:cNvPr>
          <p:cNvSpPr>
            <a:spLocks noGrp="1"/>
          </p:cNvSpPr>
          <p:nvPr>
            <p:ph type="body" sz="quarter" idx="13"/>
          </p:nvPr>
        </p:nvSpPr>
        <p:spPr/>
        <p:txBody>
          <a:bodyPr/>
          <a:lstStyle/>
          <a:p>
            <a:endParaRPr lang="zh-CN" altLang="en-US"/>
          </a:p>
        </p:txBody>
      </p:sp>
      <p:sp>
        <p:nvSpPr>
          <p:cNvPr id="8" name="标题 1">
            <a:extLst>
              <a:ext uri="{FF2B5EF4-FFF2-40B4-BE49-F238E27FC236}">
                <a16:creationId xmlns:a16="http://schemas.microsoft.com/office/drawing/2014/main" id="{30EB3E93-8760-43B0-905E-8F36B0F1DB77}"/>
              </a:ext>
            </a:extLst>
          </p:cNvPr>
          <p:cNvSpPr>
            <a:spLocks noGrp="1"/>
          </p:cNvSpPr>
          <p:nvPr>
            <p:ph type="title"/>
          </p:nvPr>
        </p:nvSpPr>
        <p:spPr>
          <a:xfrm>
            <a:off x="2451000" y="0"/>
            <a:ext cx="7290000" cy="720000"/>
          </a:xfrm>
        </p:spPr>
        <p:txBody>
          <a:bodyPr/>
          <a:lstStyle/>
          <a:p>
            <a:r>
              <a:rPr lang="en-US" altLang="zh-CN" dirty="0"/>
              <a:t>Memory Consumption</a:t>
            </a:r>
            <a:endParaRPr lang="zh-CN" altLang="en-US" dirty="0"/>
          </a:p>
        </p:txBody>
      </p:sp>
    </p:spTree>
    <p:extLst>
      <p:ext uri="{BB962C8B-B14F-4D97-AF65-F5344CB8AC3E}">
        <p14:creationId xmlns:p14="http://schemas.microsoft.com/office/powerpoint/2010/main" val="1864472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43461" y="1381952"/>
            <a:ext cx="7653484" cy="3416320"/>
          </a:xfrm>
          <a:prstGeom prst="rect">
            <a:avLst/>
          </a:prstGeom>
          <a:noFill/>
        </p:spPr>
        <p:txBody>
          <a:bodyPr wrap="square" rtlCol="0">
            <a:spAutoFit/>
          </a:bodyPr>
          <a:lstStyle/>
          <a:p>
            <a:r>
              <a:rPr lang="en-US" altLang="zh-CN" sz="2400" dirty="0">
                <a:solidFill>
                  <a:srgbClr val="C00000"/>
                </a:solidFill>
                <a:latin typeface="Gill Sans MT" panose="020B0502020104020203" pitchFamily="34" charset="0"/>
              </a:rPr>
              <a:t>Polymer</a:t>
            </a:r>
            <a:r>
              <a:rPr lang="en-US" altLang="zh-CN" sz="2400" dirty="0">
                <a:latin typeface="Gill Sans MT" panose="020B0502020104020203" pitchFamily="34" charset="0"/>
              </a:rPr>
              <a:t> : NUMA-aware Graph-structured Analytics</a:t>
            </a:r>
          </a:p>
          <a:p>
            <a:endParaRPr kumimoji="1" lang="en-US" altLang="zh-CN" sz="2400" dirty="0">
              <a:latin typeface="Gill Sans MT" panose="020B0502020104020203" pitchFamily="34" charset="0"/>
            </a:endParaRPr>
          </a:p>
          <a:p>
            <a:pPr marL="342900" indent="-342900">
              <a:buFontTx/>
              <a:buChar char="-"/>
            </a:pPr>
            <a:r>
              <a:rPr kumimoji="1" lang="en-US" altLang="zh-CN" sz="2400" dirty="0">
                <a:latin typeface="Gill Sans MT" panose="020B0502020104020203" pitchFamily="34" charset="0"/>
              </a:rPr>
              <a:t>A comprehensive analysis that uncovers several NUMA characteristics and issues with existing NUMA-oblivious graph analytics systems</a:t>
            </a:r>
          </a:p>
          <a:p>
            <a:pPr marL="342900" indent="-342900">
              <a:buFontTx/>
              <a:buChar char="-"/>
            </a:pPr>
            <a:endParaRPr kumimoji="1" lang="en-US" altLang="zh-CN" sz="2400" dirty="0">
              <a:latin typeface="Gill Sans MT" panose="020B0502020104020203" pitchFamily="34" charset="0"/>
            </a:endParaRPr>
          </a:p>
          <a:p>
            <a:pPr marL="342900" indent="-342900">
              <a:buFontTx/>
              <a:buChar char="-"/>
            </a:pPr>
            <a:r>
              <a:rPr kumimoji="1" lang="en-US" altLang="zh-CN" sz="2400" dirty="0">
                <a:latin typeface="Gill Sans MT" panose="020B0502020104020203" pitchFamily="34" charset="0"/>
              </a:rPr>
              <a:t>A new system that exploits both NUMA- and graph- aware data layout and memory access strategies</a:t>
            </a:r>
          </a:p>
          <a:p>
            <a:endParaRPr kumimoji="1" lang="zh-CN" altLang="en-US" sz="2400" dirty="0">
              <a:latin typeface="Gill Sans MT" panose="020B0502020104020203" pitchFamily="34" charset="0"/>
            </a:endParaRPr>
          </a:p>
        </p:txBody>
      </p:sp>
      <p:sp>
        <p:nvSpPr>
          <p:cNvPr id="6" name="矩形 5"/>
          <p:cNvSpPr/>
          <p:nvPr/>
        </p:nvSpPr>
        <p:spPr>
          <a:xfrm>
            <a:off x="3246582" y="4679556"/>
            <a:ext cx="5537200" cy="1397585"/>
          </a:xfrm>
          <a:prstGeom prst="rect">
            <a:avLst/>
          </a:prstGeom>
          <a:solidFill>
            <a:schemeClr val="lt1">
              <a:alpha val="96000"/>
            </a:schemeClr>
          </a:solidFill>
          <a:ln w="60325">
            <a:solidFill>
              <a:srgbClr val="014D6D"/>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kumimoji="1" lang="en-US" altLang="zh-CN" sz="2100" dirty="0">
                <a:solidFill>
                  <a:schemeClr val="tx1"/>
                </a:solidFill>
                <a:latin typeface="Gill Sans MT" panose="020B0502020104020203" pitchFamily="34" charset="0"/>
              </a:rPr>
              <a:t>Minimize</a:t>
            </a:r>
            <a:r>
              <a:rPr kumimoji="1" lang="en-US" altLang="zh-CN" sz="2100" dirty="0">
                <a:solidFill>
                  <a:srgbClr val="C00000"/>
                </a:solidFill>
                <a:latin typeface="Gill Sans MT" panose="020B0502020104020203" pitchFamily="34" charset="0"/>
              </a:rPr>
              <a:t> </a:t>
            </a:r>
            <a:r>
              <a:rPr kumimoji="1" lang="en-US" altLang="zh-CN" sz="2100" dirty="0" err="1">
                <a:solidFill>
                  <a:srgbClr val="C00000"/>
                </a:solidFill>
                <a:latin typeface="Gill Sans MT" panose="020B0502020104020203" pitchFamily="34" charset="0"/>
              </a:rPr>
              <a:t>remote&amp;random</a:t>
            </a:r>
            <a:r>
              <a:rPr kumimoji="1" lang="en-US" altLang="zh-CN" sz="2100" dirty="0">
                <a:solidFill>
                  <a:srgbClr val="C00000"/>
                </a:solidFill>
                <a:latin typeface="Gill Sans MT" panose="020B0502020104020203" pitchFamily="34" charset="0"/>
              </a:rPr>
              <a:t> </a:t>
            </a:r>
            <a:r>
              <a:rPr kumimoji="1" lang="en-US" altLang="zh-CN" sz="2100" dirty="0">
                <a:solidFill>
                  <a:schemeClr val="tx1"/>
                </a:solidFill>
                <a:latin typeface="Gill Sans MT" panose="020B0502020104020203" pitchFamily="34" charset="0"/>
              </a:rPr>
              <a:t>access</a:t>
            </a:r>
          </a:p>
          <a:p>
            <a:pPr algn="ctr"/>
            <a:r>
              <a:rPr kumimoji="1" lang="en-US" altLang="zh-CN" sz="2100" dirty="0">
                <a:latin typeface="Gill Sans MT" panose="020B0502020104020203" pitchFamily="34" charset="0"/>
              </a:rPr>
              <a:t>+</a:t>
            </a:r>
          </a:p>
          <a:p>
            <a:pPr algn="ctr"/>
            <a:r>
              <a:rPr kumimoji="1" lang="en-US" altLang="zh-CN" sz="2100" dirty="0">
                <a:latin typeface="Gill Sans MT" panose="020B0502020104020203" pitchFamily="34" charset="0"/>
              </a:rPr>
              <a:t>Eliminate the </a:t>
            </a:r>
            <a:r>
              <a:rPr kumimoji="1" lang="en-US" altLang="zh-CN" sz="2100" dirty="0">
                <a:solidFill>
                  <a:srgbClr val="C00000"/>
                </a:solidFill>
                <a:latin typeface="Gill Sans MT" panose="020B0502020104020203" pitchFamily="34" charset="0"/>
              </a:rPr>
              <a:t>combination </a:t>
            </a:r>
            <a:r>
              <a:rPr kumimoji="1" lang="en-US" altLang="zh-CN" sz="2100" dirty="0">
                <a:latin typeface="Gill Sans MT" panose="020B0502020104020203" pitchFamily="34" charset="0"/>
              </a:rPr>
              <a:t>of them</a:t>
            </a:r>
            <a:endParaRPr kumimoji="1" lang="zh-CN" altLang="en-US" sz="2100" dirty="0">
              <a:latin typeface="Gill Sans MT" panose="020B0502020104020203" pitchFamily="34" charset="0"/>
            </a:endParaRPr>
          </a:p>
        </p:txBody>
      </p:sp>
      <p:sp>
        <p:nvSpPr>
          <p:cNvPr id="3" name="文本占位符 2">
            <a:extLst>
              <a:ext uri="{FF2B5EF4-FFF2-40B4-BE49-F238E27FC236}">
                <a16:creationId xmlns:a16="http://schemas.microsoft.com/office/drawing/2014/main" id="{5755B8B6-B207-46DC-899D-09F4AE708737}"/>
              </a:ext>
            </a:extLst>
          </p:cNvPr>
          <p:cNvSpPr>
            <a:spLocks noGrp="1"/>
          </p:cNvSpPr>
          <p:nvPr>
            <p:ph type="body" sz="quarter" idx="12"/>
          </p:nvPr>
        </p:nvSpPr>
        <p:spPr/>
        <p:txBody>
          <a:bodyPr/>
          <a:lstStyle/>
          <a:p>
            <a:endParaRPr lang="zh-CN" altLang="en-US"/>
          </a:p>
        </p:txBody>
      </p:sp>
      <p:sp>
        <p:nvSpPr>
          <p:cNvPr id="5" name="文本占位符 4">
            <a:extLst>
              <a:ext uri="{FF2B5EF4-FFF2-40B4-BE49-F238E27FC236}">
                <a16:creationId xmlns:a16="http://schemas.microsoft.com/office/drawing/2014/main" id="{5FECB7B9-FFBD-480F-A38A-34A424879EAD}"/>
              </a:ext>
            </a:extLst>
          </p:cNvPr>
          <p:cNvSpPr>
            <a:spLocks noGrp="1"/>
          </p:cNvSpPr>
          <p:nvPr>
            <p:ph type="body" sz="quarter" idx="13"/>
          </p:nvPr>
        </p:nvSpPr>
        <p:spPr/>
        <p:txBody>
          <a:bodyPr/>
          <a:lstStyle/>
          <a:p>
            <a:endParaRPr lang="zh-CN" altLang="en-US"/>
          </a:p>
        </p:txBody>
      </p:sp>
      <p:sp>
        <p:nvSpPr>
          <p:cNvPr id="9" name="标题 1">
            <a:extLst>
              <a:ext uri="{FF2B5EF4-FFF2-40B4-BE49-F238E27FC236}">
                <a16:creationId xmlns:a16="http://schemas.microsoft.com/office/drawing/2014/main" id="{4A9E622E-EA82-43A7-B7B4-8DA34BCCCC1A}"/>
              </a:ext>
            </a:extLst>
          </p:cNvPr>
          <p:cNvSpPr>
            <a:spLocks noGrp="1"/>
          </p:cNvSpPr>
          <p:nvPr>
            <p:ph type="title"/>
          </p:nvPr>
        </p:nvSpPr>
        <p:spPr>
          <a:xfrm>
            <a:off x="2451000" y="0"/>
            <a:ext cx="7290000" cy="720000"/>
          </a:xfrm>
        </p:spPr>
        <p:txBody>
          <a:bodyPr/>
          <a:lstStyle/>
          <a:p>
            <a:r>
              <a:rPr lang="en-US" altLang="zh-CN" dirty="0"/>
              <a:t>Conclusion</a:t>
            </a:r>
            <a:endParaRPr lang="zh-CN" altLang="en-US" dirty="0"/>
          </a:p>
        </p:txBody>
      </p:sp>
    </p:spTree>
    <p:extLst>
      <p:ext uri="{BB962C8B-B14F-4D97-AF65-F5344CB8AC3E}">
        <p14:creationId xmlns:p14="http://schemas.microsoft.com/office/powerpoint/2010/main" val="45633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51000CE-48D5-4B18-8588-FF6CEC57484E}"/>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7DFBB116-DB17-4D97-9958-6DB193002BE5}"/>
              </a:ext>
            </a:extLst>
          </p:cNvPr>
          <p:cNvSpPr>
            <a:spLocks noGrp="1"/>
          </p:cNvSpPr>
          <p:nvPr>
            <p:ph type="body" sz="quarter" idx="13"/>
          </p:nvPr>
        </p:nvSpPr>
        <p:spPr/>
        <p:txBody>
          <a:bodyPr/>
          <a:lstStyle/>
          <a:p>
            <a:endParaRPr lang="zh-CN" altLang="en-US"/>
          </a:p>
        </p:txBody>
      </p:sp>
      <p:pic>
        <p:nvPicPr>
          <p:cNvPr id="8" name="图片 7">
            <a:extLst>
              <a:ext uri="{FF2B5EF4-FFF2-40B4-BE49-F238E27FC236}">
                <a16:creationId xmlns:a16="http://schemas.microsoft.com/office/drawing/2014/main" id="{B840C52B-4E90-4F21-82FD-22CE78A67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3649" y="956649"/>
            <a:ext cx="4944703" cy="4944703"/>
          </a:xfrm>
          <a:prstGeom prst="rect">
            <a:avLst/>
          </a:prstGeom>
        </p:spPr>
      </p:pic>
    </p:spTree>
    <p:extLst>
      <p:ext uri="{BB962C8B-B14F-4D97-AF65-F5344CB8AC3E}">
        <p14:creationId xmlns:p14="http://schemas.microsoft.com/office/powerpoint/2010/main" val="3355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90C8B0-47BD-4489-901E-4A3B242E4CFF}"/>
              </a:ext>
            </a:extLst>
          </p:cNvPr>
          <p:cNvSpPr>
            <a:spLocks noGrp="1"/>
          </p:cNvSpPr>
          <p:nvPr>
            <p:ph type="ctrTitle"/>
          </p:nvPr>
        </p:nvSpPr>
        <p:spPr/>
        <p:txBody>
          <a:bodyPr/>
          <a:lstStyle/>
          <a:p>
            <a:r>
              <a:rPr lang="en-US" altLang="zh-CN" dirty="0"/>
              <a:t>Demo</a:t>
            </a:r>
            <a:endParaRPr lang="zh-CN" altLang="en-US" dirty="0"/>
          </a:p>
        </p:txBody>
      </p:sp>
      <p:sp>
        <p:nvSpPr>
          <p:cNvPr id="3" name="副标题 2">
            <a:extLst>
              <a:ext uri="{FF2B5EF4-FFF2-40B4-BE49-F238E27FC236}">
                <a16:creationId xmlns:a16="http://schemas.microsoft.com/office/drawing/2014/main" id="{33769FB6-8372-41A8-AEBA-FB007969A5DF}"/>
              </a:ext>
            </a:extLst>
          </p:cNvPr>
          <p:cNvSpPr>
            <a:spLocks noGrp="1"/>
          </p:cNvSpPr>
          <p:nvPr>
            <p:ph type="subTitle" idx="1"/>
          </p:nvPr>
        </p:nvSpPr>
        <p:spPr/>
        <p:txBody>
          <a:bodyPr/>
          <a:lstStyle/>
          <a:p>
            <a:r>
              <a:rPr lang="zh-CN" altLang="en-US" dirty="0"/>
              <a:t>以</a:t>
            </a:r>
            <a:r>
              <a:rPr lang="en-US" altLang="zh-CN" dirty="0"/>
              <a:t>BFS</a:t>
            </a:r>
            <a:r>
              <a:rPr lang="zh-CN" altLang="en-US" dirty="0"/>
              <a:t>为例</a:t>
            </a:r>
            <a:endParaRPr lang="en-US" altLang="zh-CN" dirty="0"/>
          </a:p>
        </p:txBody>
      </p:sp>
      <p:sp>
        <p:nvSpPr>
          <p:cNvPr id="4" name="文本框 3">
            <a:extLst>
              <a:ext uri="{FF2B5EF4-FFF2-40B4-BE49-F238E27FC236}">
                <a16:creationId xmlns:a16="http://schemas.microsoft.com/office/drawing/2014/main" id="{AA70D342-3566-4719-80EB-0222B0C127D3}"/>
              </a:ext>
            </a:extLst>
          </p:cNvPr>
          <p:cNvSpPr txBox="1"/>
          <p:nvPr/>
        </p:nvSpPr>
        <p:spPr>
          <a:xfrm>
            <a:off x="7391402" y="5628555"/>
            <a:ext cx="3080657" cy="415498"/>
          </a:xfrm>
          <a:prstGeom prst="rect">
            <a:avLst/>
          </a:prstGeom>
          <a:noFill/>
        </p:spPr>
        <p:txBody>
          <a:bodyPr wrap="square" rtlCol="0">
            <a:spAutoFit/>
          </a:bodyPr>
          <a:lstStyle/>
          <a:p>
            <a:r>
              <a:rPr lang="zh-CN" altLang="en-US" sz="1050" dirty="0"/>
              <a:t>主要代码来自</a:t>
            </a:r>
            <a:r>
              <a:rPr lang="en-US" altLang="zh-CN" sz="1050" dirty="0"/>
              <a:t>https://github.com/realstolz/polymer</a:t>
            </a:r>
            <a:endParaRPr lang="zh-CN" altLang="en-US" sz="1050" dirty="0"/>
          </a:p>
        </p:txBody>
      </p:sp>
    </p:spTree>
    <p:extLst>
      <p:ext uri="{BB962C8B-B14F-4D97-AF65-F5344CB8AC3E}">
        <p14:creationId xmlns:p14="http://schemas.microsoft.com/office/powerpoint/2010/main" val="3756345192"/>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a:extLst>
              <a:ext uri="{FF2B5EF4-FFF2-40B4-BE49-F238E27FC236}">
                <a16:creationId xmlns:a16="http://schemas.microsoft.com/office/drawing/2014/main" id="{A1E87CA3-6DB0-4582-B663-69671A6E3CA0}"/>
              </a:ext>
            </a:extLst>
          </p:cNvPr>
          <p:cNvGrpSpPr/>
          <p:nvPr/>
        </p:nvGrpSpPr>
        <p:grpSpPr>
          <a:xfrm>
            <a:off x="721908" y="1222192"/>
            <a:ext cx="2029059" cy="1842115"/>
            <a:chOff x="7524368" y="1650285"/>
            <a:chExt cx="1368171" cy="1314196"/>
          </a:xfrm>
        </p:grpSpPr>
        <p:sp>
          <p:nvSpPr>
            <p:cNvPr id="67" name="object 87">
              <a:extLst>
                <a:ext uri="{FF2B5EF4-FFF2-40B4-BE49-F238E27FC236}">
                  <a16:creationId xmlns:a16="http://schemas.microsoft.com/office/drawing/2014/main" id="{B5FB5E91-6F1F-4A5B-9147-1C89C538BA32}"/>
                </a:ext>
              </a:extLst>
            </p:cNvPr>
            <p:cNvSpPr/>
            <p:nvPr/>
          </p:nvSpPr>
          <p:spPr>
            <a:xfrm>
              <a:off x="8172450" y="1650285"/>
              <a:ext cx="251968" cy="251968"/>
            </a:xfrm>
            <a:prstGeom prst="rect">
              <a:avLst/>
            </a:prstGeom>
            <a:blipFill>
              <a:blip r:embed="rId3" cstate="print"/>
              <a:stretch>
                <a:fillRect/>
              </a:stretch>
            </a:blipFill>
          </p:spPr>
          <p:txBody>
            <a:bodyPr wrap="square" lIns="0" tIns="0" rIns="0" bIns="0" rtlCol="0"/>
            <a:lstStyle/>
            <a:p>
              <a:endParaRPr/>
            </a:p>
          </p:txBody>
        </p:sp>
        <p:sp>
          <p:nvSpPr>
            <p:cNvPr id="68" name="object 88">
              <a:extLst>
                <a:ext uri="{FF2B5EF4-FFF2-40B4-BE49-F238E27FC236}">
                  <a16:creationId xmlns:a16="http://schemas.microsoft.com/office/drawing/2014/main" id="{56EA4102-76D7-463F-9744-466BD33ECD19}"/>
                </a:ext>
              </a:extLst>
            </p:cNvPr>
            <p:cNvSpPr/>
            <p:nvPr/>
          </p:nvSpPr>
          <p:spPr>
            <a:xfrm>
              <a:off x="8172450" y="1650285"/>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69" name="object 89">
              <a:extLst>
                <a:ext uri="{FF2B5EF4-FFF2-40B4-BE49-F238E27FC236}">
                  <a16:creationId xmlns:a16="http://schemas.microsoft.com/office/drawing/2014/main" id="{B9818071-320E-4D77-9010-64A08B50F0A9}"/>
                </a:ext>
              </a:extLst>
            </p:cNvPr>
            <p:cNvSpPr txBox="1"/>
            <p:nvPr/>
          </p:nvSpPr>
          <p:spPr>
            <a:xfrm>
              <a:off x="8238498" y="1660254"/>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1</a:t>
              </a:r>
            </a:p>
          </p:txBody>
        </p:sp>
        <p:grpSp>
          <p:nvGrpSpPr>
            <p:cNvPr id="106" name="组合 105">
              <a:extLst>
                <a:ext uri="{FF2B5EF4-FFF2-40B4-BE49-F238E27FC236}">
                  <a16:creationId xmlns:a16="http://schemas.microsoft.com/office/drawing/2014/main" id="{23748CA7-C288-4872-9A3D-567F6F23A025}"/>
                </a:ext>
              </a:extLst>
            </p:cNvPr>
            <p:cNvGrpSpPr/>
            <p:nvPr/>
          </p:nvGrpSpPr>
          <p:grpSpPr>
            <a:xfrm>
              <a:off x="7524368" y="1771190"/>
              <a:ext cx="1368171" cy="1193291"/>
              <a:chOff x="7524368" y="300609"/>
              <a:chExt cx="1368171" cy="1193291"/>
            </a:xfrm>
          </p:grpSpPr>
          <p:sp>
            <p:nvSpPr>
              <p:cNvPr id="55" name="object 75">
                <a:extLst>
                  <a:ext uri="{FF2B5EF4-FFF2-40B4-BE49-F238E27FC236}">
                    <a16:creationId xmlns:a16="http://schemas.microsoft.com/office/drawing/2014/main" id="{55760E65-8A40-45B9-87C8-281B5DA7BA61}"/>
                  </a:ext>
                </a:extLst>
              </p:cNvPr>
              <p:cNvSpPr/>
              <p:nvPr/>
            </p:nvSpPr>
            <p:spPr>
              <a:xfrm>
                <a:off x="7919466" y="1099185"/>
                <a:ext cx="708025" cy="103505"/>
              </a:xfrm>
              <a:custGeom>
                <a:avLst/>
                <a:gdLst/>
                <a:ahLst/>
                <a:cxnLst/>
                <a:rect l="l" t="t" r="r" b="b"/>
                <a:pathLst>
                  <a:path w="708025" h="103505">
                    <a:moveTo>
                      <a:pt x="682534" y="51688"/>
                    </a:moveTo>
                    <a:lnTo>
                      <a:pt x="612648" y="92455"/>
                    </a:lnTo>
                    <a:lnTo>
                      <a:pt x="611631" y="96265"/>
                    </a:lnTo>
                    <a:lnTo>
                      <a:pt x="615187" y="102362"/>
                    </a:lnTo>
                    <a:lnTo>
                      <a:pt x="619125" y="103377"/>
                    </a:lnTo>
                    <a:lnTo>
                      <a:pt x="696880" y="58038"/>
                    </a:lnTo>
                    <a:lnTo>
                      <a:pt x="695070" y="58038"/>
                    </a:lnTo>
                    <a:lnTo>
                      <a:pt x="695070" y="57150"/>
                    </a:lnTo>
                    <a:lnTo>
                      <a:pt x="691895" y="57150"/>
                    </a:lnTo>
                    <a:lnTo>
                      <a:pt x="682534" y="51688"/>
                    </a:lnTo>
                    <a:close/>
                  </a:path>
                  <a:path w="708025" h="103505">
                    <a:moveTo>
                      <a:pt x="671648" y="45338"/>
                    </a:moveTo>
                    <a:lnTo>
                      <a:pt x="0" y="45338"/>
                    </a:lnTo>
                    <a:lnTo>
                      <a:pt x="0" y="58038"/>
                    </a:lnTo>
                    <a:lnTo>
                      <a:pt x="671648" y="58038"/>
                    </a:lnTo>
                    <a:lnTo>
                      <a:pt x="682534" y="51688"/>
                    </a:lnTo>
                    <a:lnTo>
                      <a:pt x="671648" y="45338"/>
                    </a:lnTo>
                    <a:close/>
                  </a:path>
                  <a:path w="708025" h="103505">
                    <a:moveTo>
                      <a:pt x="696880" y="45338"/>
                    </a:moveTo>
                    <a:lnTo>
                      <a:pt x="695070" y="45338"/>
                    </a:lnTo>
                    <a:lnTo>
                      <a:pt x="695070" y="58038"/>
                    </a:lnTo>
                    <a:lnTo>
                      <a:pt x="696880" y="58038"/>
                    </a:lnTo>
                    <a:lnTo>
                      <a:pt x="707770" y="51688"/>
                    </a:lnTo>
                    <a:lnTo>
                      <a:pt x="696880" y="45338"/>
                    </a:lnTo>
                    <a:close/>
                  </a:path>
                  <a:path w="708025" h="103505">
                    <a:moveTo>
                      <a:pt x="691895" y="46227"/>
                    </a:moveTo>
                    <a:lnTo>
                      <a:pt x="682534" y="51688"/>
                    </a:lnTo>
                    <a:lnTo>
                      <a:pt x="691895" y="57150"/>
                    </a:lnTo>
                    <a:lnTo>
                      <a:pt x="691895" y="46227"/>
                    </a:lnTo>
                    <a:close/>
                  </a:path>
                  <a:path w="708025" h="103505">
                    <a:moveTo>
                      <a:pt x="695070" y="46227"/>
                    </a:moveTo>
                    <a:lnTo>
                      <a:pt x="691895" y="46227"/>
                    </a:lnTo>
                    <a:lnTo>
                      <a:pt x="691895" y="57150"/>
                    </a:lnTo>
                    <a:lnTo>
                      <a:pt x="695070" y="57150"/>
                    </a:lnTo>
                    <a:lnTo>
                      <a:pt x="695070" y="46227"/>
                    </a:lnTo>
                    <a:close/>
                  </a:path>
                  <a:path w="708025" h="103505">
                    <a:moveTo>
                      <a:pt x="619125" y="0"/>
                    </a:moveTo>
                    <a:lnTo>
                      <a:pt x="615187" y="1015"/>
                    </a:lnTo>
                    <a:lnTo>
                      <a:pt x="611631" y="7112"/>
                    </a:lnTo>
                    <a:lnTo>
                      <a:pt x="612648" y="10922"/>
                    </a:lnTo>
                    <a:lnTo>
                      <a:pt x="682534" y="51688"/>
                    </a:lnTo>
                    <a:lnTo>
                      <a:pt x="691895" y="46227"/>
                    </a:lnTo>
                    <a:lnTo>
                      <a:pt x="695070" y="46227"/>
                    </a:lnTo>
                    <a:lnTo>
                      <a:pt x="695070" y="45338"/>
                    </a:lnTo>
                    <a:lnTo>
                      <a:pt x="696880" y="45338"/>
                    </a:lnTo>
                    <a:lnTo>
                      <a:pt x="619125" y="0"/>
                    </a:lnTo>
                    <a:close/>
                  </a:path>
                </a:pathLst>
              </a:custGeom>
              <a:solidFill>
                <a:srgbClr val="7E7E7E"/>
              </a:solidFill>
            </p:spPr>
            <p:txBody>
              <a:bodyPr wrap="square" lIns="0" tIns="0" rIns="0" bIns="0" rtlCol="0"/>
              <a:lstStyle/>
              <a:p>
                <a:endParaRPr/>
              </a:p>
            </p:txBody>
          </p:sp>
          <p:sp>
            <p:nvSpPr>
              <p:cNvPr id="57" name="object 77">
                <a:extLst>
                  <a:ext uri="{FF2B5EF4-FFF2-40B4-BE49-F238E27FC236}">
                    <a16:creationId xmlns:a16="http://schemas.microsoft.com/office/drawing/2014/main" id="{D85B4D18-7B47-4057-A765-438D18CD3E2A}"/>
                  </a:ext>
                </a:extLst>
              </p:cNvPr>
              <p:cNvSpPr/>
              <p:nvPr/>
            </p:nvSpPr>
            <p:spPr>
              <a:xfrm>
                <a:off x="8685910" y="718312"/>
                <a:ext cx="100711" cy="217550"/>
              </a:xfrm>
              <a:prstGeom prst="rect">
                <a:avLst/>
              </a:prstGeom>
              <a:blipFill>
                <a:blip r:embed="rId4" cstate="print"/>
                <a:stretch>
                  <a:fillRect/>
                </a:stretch>
              </a:blipFill>
            </p:spPr>
            <p:txBody>
              <a:bodyPr wrap="square" lIns="0" tIns="0" rIns="0" bIns="0" rtlCol="0"/>
              <a:lstStyle/>
              <a:p>
                <a:endParaRPr/>
              </a:p>
            </p:txBody>
          </p:sp>
          <p:sp>
            <p:nvSpPr>
              <p:cNvPr id="59" name="object 79">
                <a:extLst>
                  <a:ext uri="{FF2B5EF4-FFF2-40B4-BE49-F238E27FC236}">
                    <a16:creationId xmlns:a16="http://schemas.microsoft.com/office/drawing/2014/main" id="{8EE2193B-EB6A-4563-A4DD-BF273C026BC4}"/>
                  </a:ext>
                </a:extLst>
              </p:cNvPr>
              <p:cNvSpPr/>
              <p:nvPr/>
            </p:nvSpPr>
            <p:spPr>
              <a:xfrm>
                <a:off x="7524368" y="467741"/>
                <a:ext cx="251967" cy="251968"/>
              </a:xfrm>
              <a:prstGeom prst="rect">
                <a:avLst/>
              </a:prstGeom>
              <a:blipFill>
                <a:blip r:embed="rId5" cstate="print"/>
                <a:stretch>
                  <a:fillRect/>
                </a:stretch>
              </a:blipFill>
            </p:spPr>
            <p:txBody>
              <a:bodyPr wrap="square" lIns="0" tIns="0" rIns="0" bIns="0" rtlCol="0"/>
              <a:lstStyle/>
              <a:p>
                <a:endParaRPr/>
              </a:p>
            </p:txBody>
          </p:sp>
          <p:sp>
            <p:nvSpPr>
              <p:cNvPr id="60" name="object 80">
                <a:extLst>
                  <a:ext uri="{FF2B5EF4-FFF2-40B4-BE49-F238E27FC236}">
                    <a16:creationId xmlns:a16="http://schemas.microsoft.com/office/drawing/2014/main" id="{8C91FF3A-B211-46FC-BFA0-9A211E52C2F0}"/>
                  </a:ext>
                </a:extLst>
              </p:cNvPr>
              <p:cNvSpPr/>
              <p:nvPr/>
            </p:nvSpPr>
            <p:spPr>
              <a:xfrm>
                <a:off x="7524368" y="467741"/>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699">
                <a:solidFill>
                  <a:srgbClr val="000000"/>
                </a:solidFill>
              </a:ln>
            </p:spPr>
            <p:txBody>
              <a:bodyPr wrap="square" lIns="0" tIns="0" rIns="0" bIns="0" rtlCol="0"/>
              <a:lstStyle/>
              <a:p>
                <a:endParaRPr/>
              </a:p>
            </p:txBody>
          </p:sp>
          <p:sp>
            <p:nvSpPr>
              <p:cNvPr id="61" name="object 81">
                <a:extLst>
                  <a:ext uri="{FF2B5EF4-FFF2-40B4-BE49-F238E27FC236}">
                    <a16:creationId xmlns:a16="http://schemas.microsoft.com/office/drawing/2014/main" id="{23632C28-BD6F-4ED6-9FD3-8E9B03459B9E}"/>
                  </a:ext>
                </a:extLst>
              </p:cNvPr>
              <p:cNvSpPr txBox="1"/>
              <p:nvPr/>
            </p:nvSpPr>
            <p:spPr>
              <a:xfrm>
                <a:off x="7588947" y="490919"/>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6</a:t>
                </a:r>
              </a:p>
            </p:txBody>
          </p:sp>
          <p:sp>
            <p:nvSpPr>
              <p:cNvPr id="63" name="object 83">
                <a:extLst>
                  <a:ext uri="{FF2B5EF4-FFF2-40B4-BE49-F238E27FC236}">
                    <a16:creationId xmlns:a16="http://schemas.microsoft.com/office/drawing/2014/main" id="{8D5CA65B-DA7D-4729-935A-E3EBCF1E109D}"/>
                  </a:ext>
                </a:extLst>
              </p:cNvPr>
              <p:cNvSpPr/>
              <p:nvPr/>
            </p:nvSpPr>
            <p:spPr>
              <a:xfrm>
                <a:off x="8640444" y="467741"/>
                <a:ext cx="252095" cy="251968"/>
              </a:xfrm>
              <a:prstGeom prst="rect">
                <a:avLst/>
              </a:prstGeom>
              <a:blipFill>
                <a:blip r:embed="rId6" cstate="print"/>
                <a:stretch>
                  <a:fillRect/>
                </a:stretch>
              </a:blipFill>
            </p:spPr>
            <p:txBody>
              <a:bodyPr wrap="square" lIns="0" tIns="0" rIns="0" bIns="0" rtlCol="0"/>
              <a:lstStyle/>
              <a:p>
                <a:endParaRPr/>
              </a:p>
            </p:txBody>
          </p:sp>
          <p:sp>
            <p:nvSpPr>
              <p:cNvPr id="64" name="object 84">
                <a:extLst>
                  <a:ext uri="{FF2B5EF4-FFF2-40B4-BE49-F238E27FC236}">
                    <a16:creationId xmlns:a16="http://schemas.microsoft.com/office/drawing/2014/main" id="{ACC922FB-4842-4AB4-A6E3-DFEAC16ADB98}"/>
                  </a:ext>
                </a:extLst>
              </p:cNvPr>
              <p:cNvSpPr/>
              <p:nvPr/>
            </p:nvSpPr>
            <p:spPr>
              <a:xfrm>
                <a:off x="8640444" y="467741"/>
                <a:ext cx="252095" cy="252095"/>
              </a:xfrm>
              <a:custGeom>
                <a:avLst/>
                <a:gdLst/>
                <a:ahLst/>
                <a:cxnLst/>
                <a:rect l="l" t="t" r="r" b="b"/>
                <a:pathLst>
                  <a:path w="252095" h="252095">
                    <a:moveTo>
                      <a:pt x="0" y="125984"/>
                    </a:moveTo>
                    <a:lnTo>
                      <a:pt x="9898" y="76938"/>
                    </a:lnTo>
                    <a:lnTo>
                      <a:pt x="36893" y="36893"/>
                    </a:lnTo>
                    <a:lnTo>
                      <a:pt x="76938" y="9898"/>
                    </a:lnTo>
                    <a:lnTo>
                      <a:pt x="125983" y="0"/>
                    </a:lnTo>
                    <a:lnTo>
                      <a:pt x="175049" y="9898"/>
                    </a:lnTo>
                    <a:lnTo>
                      <a:pt x="215138" y="36893"/>
                    </a:lnTo>
                    <a:lnTo>
                      <a:pt x="242177" y="76938"/>
                    </a:lnTo>
                    <a:lnTo>
                      <a:pt x="252095" y="125984"/>
                    </a:lnTo>
                    <a:lnTo>
                      <a:pt x="242177" y="175029"/>
                    </a:lnTo>
                    <a:lnTo>
                      <a:pt x="215137" y="215074"/>
                    </a:lnTo>
                    <a:lnTo>
                      <a:pt x="17504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65" name="object 85">
                <a:extLst>
                  <a:ext uri="{FF2B5EF4-FFF2-40B4-BE49-F238E27FC236}">
                    <a16:creationId xmlns:a16="http://schemas.microsoft.com/office/drawing/2014/main" id="{DE538B37-7F6B-495B-995E-43752B386222}"/>
                  </a:ext>
                </a:extLst>
              </p:cNvPr>
              <p:cNvSpPr txBox="1"/>
              <p:nvPr/>
            </p:nvSpPr>
            <p:spPr>
              <a:xfrm>
                <a:off x="8708007" y="479348"/>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2</a:t>
                </a:r>
              </a:p>
            </p:txBody>
          </p:sp>
          <p:sp>
            <p:nvSpPr>
              <p:cNvPr id="71" name="object 91">
                <a:extLst>
                  <a:ext uri="{FF2B5EF4-FFF2-40B4-BE49-F238E27FC236}">
                    <a16:creationId xmlns:a16="http://schemas.microsoft.com/office/drawing/2014/main" id="{E08D2571-15B4-4162-9B14-01B0742C0249}"/>
                  </a:ext>
                </a:extLst>
              </p:cNvPr>
              <p:cNvSpPr/>
              <p:nvPr/>
            </p:nvSpPr>
            <p:spPr>
              <a:xfrm>
                <a:off x="8172450" y="1241805"/>
                <a:ext cx="251968" cy="251968"/>
              </a:xfrm>
              <a:prstGeom prst="rect">
                <a:avLst/>
              </a:prstGeom>
              <a:blipFill>
                <a:blip r:embed="rId3" cstate="print"/>
                <a:stretch>
                  <a:fillRect/>
                </a:stretch>
              </a:blipFill>
            </p:spPr>
            <p:txBody>
              <a:bodyPr wrap="square" lIns="0" tIns="0" rIns="0" bIns="0" rtlCol="0"/>
              <a:lstStyle/>
              <a:p>
                <a:endParaRPr dirty="0"/>
              </a:p>
            </p:txBody>
          </p:sp>
          <p:sp>
            <p:nvSpPr>
              <p:cNvPr id="72" name="object 92">
                <a:extLst>
                  <a:ext uri="{FF2B5EF4-FFF2-40B4-BE49-F238E27FC236}">
                    <a16:creationId xmlns:a16="http://schemas.microsoft.com/office/drawing/2014/main" id="{47FBEF29-1A85-4049-BC89-069DB034BFB3}"/>
                  </a:ext>
                </a:extLst>
              </p:cNvPr>
              <p:cNvSpPr/>
              <p:nvPr/>
            </p:nvSpPr>
            <p:spPr>
              <a:xfrm>
                <a:off x="8172450" y="1241805"/>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73" name="object 93">
                <a:extLst>
                  <a:ext uri="{FF2B5EF4-FFF2-40B4-BE49-F238E27FC236}">
                    <a16:creationId xmlns:a16="http://schemas.microsoft.com/office/drawing/2014/main" id="{C25AA3B1-6C25-4D05-A28D-371B48B395D6}"/>
                  </a:ext>
                </a:extLst>
              </p:cNvPr>
              <p:cNvSpPr txBox="1"/>
              <p:nvPr/>
            </p:nvSpPr>
            <p:spPr>
              <a:xfrm>
                <a:off x="8246326" y="1254582"/>
                <a:ext cx="131229" cy="206765"/>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4</a:t>
                </a:r>
              </a:p>
            </p:txBody>
          </p:sp>
          <p:sp>
            <p:nvSpPr>
              <p:cNvPr id="75" name="object 95">
                <a:extLst>
                  <a:ext uri="{FF2B5EF4-FFF2-40B4-BE49-F238E27FC236}">
                    <a16:creationId xmlns:a16="http://schemas.microsoft.com/office/drawing/2014/main" id="{1D600933-AE52-4484-98E1-51E719D87429}"/>
                  </a:ext>
                </a:extLst>
              </p:cNvPr>
              <p:cNvSpPr/>
              <p:nvPr/>
            </p:nvSpPr>
            <p:spPr>
              <a:xfrm>
                <a:off x="7704328" y="935736"/>
                <a:ext cx="252095" cy="252094"/>
              </a:xfrm>
              <a:prstGeom prst="rect">
                <a:avLst/>
              </a:prstGeom>
              <a:blipFill>
                <a:blip r:embed="rId7" cstate="print"/>
                <a:stretch>
                  <a:fillRect/>
                </a:stretch>
              </a:blipFill>
            </p:spPr>
            <p:txBody>
              <a:bodyPr wrap="square" lIns="0" tIns="0" rIns="0" bIns="0" rtlCol="0"/>
              <a:lstStyle/>
              <a:p>
                <a:endParaRPr/>
              </a:p>
            </p:txBody>
          </p:sp>
          <p:sp>
            <p:nvSpPr>
              <p:cNvPr id="76" name="object 96">
                <a:extLst>
                  <a:ext uri="{FF2B5EF4-FFF2-40B4-BE49-F238E27FC236}">
                    <a16:creationId xmlns:a16="http://schemas.microsoft.com/office/drawing/2014/main" id="{9EEED015-9963-4E2A-875F-18901DFD10C9}"/>
                  </a:ext>
                </a:extLst>
              </p:cNvPr>
              <p:cNvSpPr/>
              <p:nvPr/>
            </p:nvSpPr>
            <p:spPr>
              <a:xfrm>
                <a:off x="7704328" y="935736"/>
                <a:ext cx="252095" cy="252095"/>
              </a:xfrm>
              <a:custGeom>
                <a:avLst/>
                <a:gdLst/>
                <a:ahLst/>
                <a:cxnLst/>
                <a:rect l="l" t="t" r="r" b="b"/>
                <a:pathLst>
                  <a:path w="252095" h="252094">
                    <a:moveTo>
                      <a:pt x="0" y="125984"/>
                    </a:moveTo>
                    <a:lnTo>
                      <a:pt x="9917" y="76938"/>
                    </a:lnTo>
                    <a:lnTo>
                      <a:pt x="36957" y="36893"/>
                    </a:lnTo>
                    <a:lnTo>
                      <a:pt x="77045" y="9898"/>
                    </a:lnTo>
                    <a:lnTo>
                      <a:pt x="126111" y="0"/>
                    </a:lnTo>
                    <a:lnTo>
                      <a:pt x="175103" y="9898"/>
                    </a:lnTo>
                    <a:lnTo>
                      <a:pt x="215153" y="36893"/>
                    </a:lnTo>
                    <a:lnTo>
                      <a:pt x="242179" y="76938"/>
                    </a:lnTo>
                    <a:lnTo>
                      <a:pt x="252095" y="125984"/>
                    </a:lnTo>
                    <a:lnTo>
                      <a:pt x="242179" y="175049"/>
                    </a:lnTo>
                    <a:lnTo>
                      <a:pt x="215153" y="215137"/>
                    </a:lnTo>
                    <a:lnTo>
                      <a:pt x="175103" y="242177"/>
                    </a:lnTo>
                    <a:lnTo>
                      <a:pt x="126111" y="252094"/>
                    </a:lnTo>
                    <a:lnTo>
                      <a:pt x="77045" y="242177"/>
                    </a:lnTo>
                    <a:lnTo>
                      <a:pt x="36956" y="215137"/>
                    </a:lnTo>
                    <a:lnTo>
                      <a:pt x="9917" y="175049"/>
                    </a:lnTo>
                    <a:lnTo>
                      <a:pt x="0" y="125984"/>
                    </a:lnTo>
                    <a:close/>
                  </a:path>
                </a:pathLst>
              </a:custGeom>
              <a:ln w="12699">
                <a:solidFill>
                  <a:srgbClr val="000000"/>
                </a:solidFill>
              </a:ln>
            </p:spPr>
            <p:txBody>
              <a:bodyPr wrap="square" lIns="0" tIns="0" rIns="0" bIns="0" rtlCol="0"/>
              <a:lstStyle/>
              <a:p>
                <a:endParaRPr/>
              </a:p>
            </p:txBody>
          </p:sp>
          <p:sp>
            <p:nvSpPr>
              <p:cNvPr id="77" name="object 97">
                <a:extLst>
                  <a:ext uri="{FF2B5EF4-FFF2-40B4-BE49-F238E27FC236}">
                    <a16:creationId xmlns:a16="http://schemas.microsoft.com/office/drawing/2014/main" id="{5E615530-591D-46AA-8D58-8F211F854780}"/>
                  </a:ext>
                </a:extLst>
              </p:cNvPr>
              <p:cNvSpPr txBox="1"/>
              <p:nvPr/>
            </p:nvSpPr>
            <p:spPr>
              <a:xfrm>
                <a:off x="7782431" y="966804"/>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5</a:t>
                </a:r>
              </a:p>
            </p:txBody>
          </p:sp>
          <p:sp>
            <p:nvSpPr>
              <p:cNvPr id="79" name="object 99">
                <a:extLst>
                  <a:ext uri="{FF2B5EF4-FFF2-40B4-BE49-F238E27FC236}">
                    <a16:creationId xmlns:a16="http://schemas.microsoft.com/office/drawing/2014/main" id="{E7E40B4D-0683-4070-BDA2-389AD70E0234}"/>
                  </a:ext>
                </a:extLst>
              </p:cNvPr>
              <p:cNvSpPr/>
              <p:nvPr/>
            </p:nvSpPr>
            <p:spPr>
              <a:xfrm>
                <a:off x="8597317" y="941240"/>
                <a:ext cx="251968" cy="252094"/>
              </a:xfrm>
              <a:prstGeom prst="rect">
                <a:avLst/>
              </a:prstGeom>
              <a:blipFill>
                <a:blip r:embed="rId8" cstate="print"/>
                <a:stretch>
                  <a:fillRect/>
                </a:stretch>
              </a:blipFill>
            </p:spPr>
            <p:txBody>
              <a:bodyPr wrap="square" lIns="0" tIns="0" rIns="0" bIns="0" rtlCol="0"/>
              <a:lstStyle/>
              <a:p>
                <a:endParaRPr/>
              </a:p>
            </p:txBody>
          </p:sp>
          <p:sp>
            <p:nvSpPr>
              <p:cNvPr id="80" name="object 100">
                <a:extLst>
                  <a:ext uri="{FF2B5EF4-FFF2-40B4-BE49-F238E27FC236}">
                    <a16:creationId xmlns:a16="http://schemas.microsoft.com/office/drawing/2014/main" id="{1FDC7DB1-B013-45C3-AB49-652D9C2F7BC5}"/>
                  </a:ext>
                </a:extLst>
              </p:cNvPr>
              <p:cNvSpPr/>
              <p:nvPr/>
            </p:nvSpPr>
            <p:spPr>
              <a:xfrm>
                <a:off x="8590280" y="935736"/>
                <a:ext cx="252095" cy="252095"/>
              </a:xfrm>
              <a:custGeom>
                <a:avLst/>
                <a:gdLst/>
                <a:ahLst/>
                <a:cxnLst/>
                <a:rect l="l" t="t" r="r" b="b"/>
                <a:pathLst>
                  <a:path w="252095" h="252094">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49"/>
                    </a:lnTo>
                    <a:lnTo>
                      <a:pt x="215074" y="215137"/>
                    </a:lnTo>
                    <a:lnTo>
                      <a:pt x="175029" y="242177"/>
                    </a:lnTo>
                    <a:lnTo>
                      <a:pt x="125984" y="252094"/>
                    </a:lnTo>
                    <a:lnTo>
                      <a:pt x="76938" y="242177"/>
                    </a:lnTo>
                    <a:lnTo>
                      <a:pt x="36893" y="215137"/>
                    </a:lnTo>
                    <a:lnTo>
                      <a:pt x="9898" y="175049"/>
                    </a:lnTo>
                    <a:lnTo>
                      <a:pt x="0" y="125984"/>
                    </a:lnTo>
                    <a:close/>
                  </a:path>
                </a:pathLst>
              </a:custGeom>
              <a:ln w="12700">
                <a:solidFill>
                  <a:srgbClr val="000000"/>
                </a:solidFill>
              </a:ln>
            </p:spPr>
            <p:txBody>
              <a:bodyPr wrap="square" lIns="0" tIns="0" rIns="0" bIns="0" rtlCol="0"/>
              <a:lstStyle/>
              <a:p>
                <a:endParaRPr/>
              </a:p>
            </p:txBody>
          </p:sp>
          <p:sp>
            <p:nvSpPr>
              <p:cNvPr id="81" name="object 101">
                <a:extLst>
                  <a:ext uri="{FF2B5EF4-FFF2-40B4-BE49-F238E27FC236}">
                    <a16:creationId xmlns:a16="http://schemas.microsoft.com/office/drawing/2014/main" id="{0451FB24-7EEC-4C6B-8C3E-9700DF3ABA07}"/>
                  </a:ext>
                </a:extLst>
              </p:cNvPr>
              <p:cNvSpPr txBox="1"/>
              <p:nvPr/>
            </p:nvSpPr>
            <p:spPr>
              <a:xfrm>
                <a:off x="8675115" y="959229"/>
                <a:ext cx="119635" cy="206765"/>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3</a:t>
                </a:r>
              </a:p>
            </p:txBody>
          </p:sp>
          <p:sp>
            <p:nvSpPr>
              <p:cNvPr id="83" name="object 103">
                <a:extLst>
                  <a:ext uri="{FF2B5EF4-FFF2-40B4-BE49-F238E27FC236}">
                    <a16:creationId xmlns:a16="http://schemas.microsoft.com/office/drawing/2014/main" id="{8D74946B-165A-4253-8247-230279A11EE6}"/>
                  </a:ext>
                </a:extLst>
              </p:cNvPr>
              <p:cNvSpPr/>
              <p:nvPr/>
            </p:nvSpPr>
            <p:spPr>
              <a:xfrm>
                <a:off x="7919466" y="1099185"/>
                <a:ext cx="708025" cy="103505"/>
              </a:xfrm>
              <a:custGeom>
                <a:avLst/>
                <a:gdLst/>
                <a:ahLst/>
                <a:cxnLst/>
                <a:rect l="l" t="t" r="r" b="b"/>
                <a:pathLst>
                  <a:path w="708025" h="103505">
                    <a:moveTo>
                      <a:pt x="88645" y="0"/>
                    </a:moveTo>
                    <a:lnTo>
                      <a:pt x="0" y="51688"/>
                    </a:lnTo>
                    <a:lnTo>
                      <a:pt x="88645" y="103377"/>
                    </a:lnTo>
                    <a:lnTo>
                      <a:pt x="92455" y="102362"/>
                    </a:lnTo>
                    <a:lnTo>
                      <a:pt x="96011" y="96265"/>
                    </a:lnTo>
                    <a:lnTo>
                      <a:pt x="94995" y="92455"/>
                    </a:lnTo>
                    <a:lnTo>
                      <a:pt x="35995" y="58038"/>
                    </a:lnTo>
                    <a:lnTo>
                      <a:pt x="12573" y="58038"/>
                    </a:lnTo>
                    <a:lnTo>
                      <a:pt x="12573" y="45338"/>
                    </a:lnTo>
                    <a:lnTo>
                      <a:pt x="35995" y="45338"/>
                    </a:lnTo>
                    <a:lnTo>
                      <a:pt x="94995" y="10922"/>
                    </a:lnTo>
                    <a:lnTo>
                      <a:pt x="96011" y="7112"/>
                    </a:lnTo>
                    <a:lnTo>
                      <a:pt x="92455" y="1015"/>
                    </a:lnTo>
                    <a:lnTo>
                      <a:pt x="88645" y="0"/>
                    </a:lnTo>
                    <a:close/>
                  </a:path>
                  <a:path w="708025" h="103505">
                    <a:moveTo>
                      <a:pt x="35995" y="45338"/>
                    </a:moveTo>
                    <a:lnTo>
                      <a:pt x="12573" y="45338"/>
                    </a:lnTo>
                    <a:lnTo>
                      <a:pt x="12573" y="58038"/>
                    </a:lnTo>
                    <a:lnTo>
                      <a:pt x="35995" y="58038"/>
                    </a:lnTo>
                    <a:lnTo>
                      <a:pt x="34471" y="57150"/>
                    </a:lnTo>
                    <a:lnTo>
                      <a:pt x="15748" y="57150"/>
                    </a:lnTo>
                    <a:lnTo>
                      <a:pt x="15748" y="46227"/>
                    </a:lnTo>
                    <a:lnTo>
                      <a:pt x="34471" y="46227"/>
                    </a:lnTo>
                    <a:lnTo>
                      <a:pt x="35995" y="45338"/>
                    </a:lnTo>
                    <a:close/>
                  </a:path>
                  <a:path w="708025" h="103505">
                    <a:moveTo>
                      <a:pt x="707643" y="45338"/>
                    </a:moveTo>
                    <a:lnTo>
                      <a:pt x="35995" y="45338"/>
                    </a:lnTo>
                    <a:lnTo>
                      <a:pt x="25109" y="51688"/>
                    </a:lnTo>
                    <a:lnTo>
                      <a:pt x="35995" y="58038"/>
                    </a:lnTo>
                    <a:lnTo>
                      <a:pt x="707643" y="58038"/>
                    </a:lnTo>
                    <a:lnTo>
                      <a:pt x="707643" y="45338"/>
                    </a:lnTo>
                    <a:close/>
                  </a:path>
                  <a:path w="708025" h="103505">
                    <a:moveTo>
                      <a:pt x="15748" y="46227"/>
                    </a:moveTo>
                    <a:lnTo>
                      <a:pt x="15748" y="57150"/>
                    </a:lnTo>
                    <a:lnTo>
                      <a:pt x="25109" y="51688"/>
                    </a:lnTo>
                    <a:lnTo>
                      <a:pt x="15748" y="46227"/>
                    </a:lnTo>
                    <a:close/>
                  </a:path>
                  <a:path w="708025" h="103505">
                    <a:moveTo>
                      <a:pt x="25109" y="51688"/>
                    </a:moveTo>
                    <a:lnTo>
                      <a:pt x="15748" y="57150"/>
                    </a:lnTo>
                    <a:lnTo>
                      <a:pt x="34471" y="57150"/>
                    </a:lnTo>
                    <a:lnTo>
                      <a:pt x="25109" y="51688"/>
                    </a:lnTo>
                    <a:close/>
                  </a:path>
                  <a:path w="708025" h="103505">
                    <a:moveTo>
                      <a:pt x="34471" y="46227"/>
                    </a:moveTo>
                    <a:lnTo>
                      <a:pt x="15748" y="46227"/>
                    </a:lnTo>
                    <a:lnTo>
                      <a:pt x="25109" y="51688"/>
                    </a:lnTo>
                    <a:lnTo>
                      <a:pt x="34471" y="46227"/>
                    </a:lnTo>
                    <a:close/>
                  </a:path>
                </a:pathLst>
              </a:custGeom>
              <a:solidFill>
                <a:srgbClr val="FF0066"/>
              </a:solidFill>
            </p:spPr>
            <p:txBody>
              <a:bodyPr wrap="square" lIns="0" tIns="0" rIns="0" bIns="0" rtlCol="0"/>
              <a:lstStyle/>
              <a:p>
                <a:endParaRPr/>
              </a:p>
            </p:txBody>
          </p:sp>
          <p:sp>
            <p:nvSpPr>
              <p:cNvPr id="85" name="object 105">
                <a:extLst>
                  <a:ext uri="{FF2B5EF4-FFF2-40B4-BE49-F238E27FC236}">
                    <a16:creationId xmlns:a16="http://schemas.microsoft.com/office/drawing/2014/main" id="{02F3C2F5-050D-4C25-A426-10973E31EE6F}"/>
                  </a:ext>
                </a:extLst>
              </p:cNvPr>
              <p:cNvSpPr/>
              <p:nvPr/>
            </p:nvSpPr>
            <p:spPr>
              <a:xfrm>
                <a:off x="8246744" y="431673"/>
                <a:ext cx="103505" cy="810260"/>
              </a:xfrm>
              <a:custGeom>
                <a:avLst/>
                <a:gdLst/>
                <a:ahLst/>
                <a:cxnLst/>
                <a:rect l="l" t="t" r="r" b="b"/>
                <a:pathLst>
                  <a:path w="103504" h="810260">
                    <a:moveTo>
                      <a:pt x="51689" y="25109"/>
                    </a:moveTo>
                    <a:lnTo>
                      <a:pt x="45338" y="35995"/>
                    </a:lnTo>
                    <a:lnTo>
                      <a:pt x="45338" y="810132"/>
                    </a:lnTo>
                    <a:lnTo>
                      <a:pt x="58038" y="810132"/>
                    </a:lnTo>
                    <a:lnTo>
                      <a:pt x="58038" y="35995"/>
                    </a:lnTo>
                    <a:lnTo>
                      <a:pt x="51689" y="25109"/>
                    </a:lnTo>
                    <a:close/>
                  </a:path>
                  <a:path w="103504" h="810260">
                    <a:moveTo>
                      <a:pt x="51688" y="0"/>
                    </a:moveTo>
                    <a:lnTo>
                      <a:pt x="0" y="88646"/>
                    </a:lnTo>
                    <a:lnTo>
                      <a:pt x="1015" y="92455"/>
                    </a:lnTo>
                    <a:lnTo>
                      <a:pt x="4063" y="94234"/>
                    </a:lnTo>
                    <a:lnTo>
                      <a:pt x="6984" y="96012"/>
                    </a:lnTo>
                    <a:lnTo>
                      <a:pt x="10922" y="94996"/>
                    </a:lnTo>
                    <a:lnTo>
                      <a:pt x="45338" y="35995"/>
                    </a:lnTo>
                    <a:lnTo>
                      <a:pt x="45338" y="12573"/>
                    </a:lnTo>
                    <a:lnTo>
                      <a:pt x="59020" y="12573"/>
                    </a:lnTo>
                    <a:lnTo>
                      <a:pt x="51688" y="0"/>
                    </a:lnTo>
                    <a:close/>
                  </a:path>
                  <a:path w="103504" h="810260">
                    <a:moveTo>
                      <a:pt x="59020" y="12573"/>
                    </a:moveTo>
                    <a:lnTo>
                      <a:pt x="58038" y="12573"/>
                    </a:lnTo>
                    <a:lnTo>
                      <a:pt x="58039" y="35995"/>
                    </a:lnTo>
                    <a:lnTo>
                      <a:pt x="90677" y="91948"/>
                    </a:lnTo>
                    <a:lnTo>
                      <a:pt x="92328" y="94996"/>
                    </a:lnTo>
                    <a:lnTo>
                      <a:pt x="96265" y="96012"/>
                    </a:lnTo>
                    <a:lnTo>
                      <a:pt x="102361" y="92455"/>
                    </a:lnTo>
                    <a:lnTo>
                      <a:pt x="103377" y="88646"/>
                    </a:lnTo>
                    <a:lnTo>
                      <a:pt x="59020" y="12573"/>
                    </a:lnTo>
                    <a:close/>
                  </a:path>
                  <a:path w="103504" h="810260">
                    <a:moveTo>
                      <a:pt x="58038" y="12573"/>
                    </a:moveTo>
                    <a:lnTo>
                      <a:pt x="45338" y="12573"/>
                    </a:lnTo>
                    <a:lnTo>
                      <a:pt x="45338" y="35995"/>
                    </a:lnTo>
                    <a:lnTo>
                      <a:pt x="51689" y="25109"/>
                    </a:lnTo>
                    <a:lnTo>
                      <a:pt x="46227" y="15748"/>
                    </a:lnTo>
                    <a:lnTo>
                      <a:pt x="58038" y="15748"/>
                    </a:lnTo>
                    <a:lnTo>
                      <a:pt x="58038" y="12573"/>
                    </a:lnTo>
                    <a:close/>
                  </a:path>
                  <a:path w="103504" h="810260">
                    <a:moveTo>
                      <a:pt x="58038" y="15748"/>
                    </a:moveTo>
                    <a:lnTo>
                      <a:pt x="57150" y="15748"/>
                    </a:lnTo>
                    <a:lnTo>
                      <a:pt x="51689" y="25109"/>
                    </a:lnTo>
                    <a:lnTo>
                      <a:pt x="58039" y="35995"/>
                    </a:lnTo>
                    <a:lnTo>
                      <a:pt x="58038" y="15748"/>
                    </a:lnTo>
                    <a:close/>
                  </a:path>
                  <a:path w="103504" h="810260">
                    <a:moveTo>
                      <a:pt x="57150" y="15748"/>
                    </a:moveTo>
                    <a:lnTo>
                      <a:pt x="46227" y="15748"/>
                    </a:lnTo>
                    <a:lnTo>
                      <a:pt x="51689" y="25109"/>
                    </a:lnTo>
                    <a:lnTo>
                      <a:pt x="57150" y="15748"/>
                    </a:lnTo>
                    <a:close/>
                  </a:path>
                </a:pathLst>
              </a:custGeom>
              <a:solidFill>
                <a:srgbClr val="7E7E7E"/>
              </a:solidFill>
            </p:spPr>
            <p:txBody>
              <a:bodyPr wrap="square" lIns="0" tIns="0" rIns="0" bIns="0" rtlCol="0"/>
              <a:lstStyle/>
              <a:p>
                <a:endParaRPr/>
              </a:p>
            </p:txBody>
          </p:sp>
          <p:sp>
            <p:nvSpPr>
              <p:cNvPr id="87" name="object 107">
                <a:extLst>
                  <a:ext uri="{FF2B5EF4-FFF2-40B4-BE49-F238E27FC236}">
                    <a16:creationId xmlns:a16="http://schemas.microsoft.com/office/drawing/2014/main" id="{15770445-2F3B-4A45-A25B-C79831015772}"/>
                  </a:ext>
                </a:extLst>
              </p:cNvPr>
              <p:cNvSpPr/>
              <p:nvPr/>
            </p:nvSpPr>
            <p:spPr>
              <a:xfrm>
                <a:off x="7830311" y="1183258"/>
                <a:ext cx="345440" cy="190500"/>
              </a:xfrm>
              <a:custGeom>
                <a:avLst/>
                <a:gdLst/>
                <a:ahLst/>
                <a:cxnLst/>
                <a:rect l="l" t="t" r="r" b="b"/>
                <a:pathLst>
                  <a:path w="345440" h="190500">
                    <a:moveTo>
                      <a:pt x="35012" y="15710"/>
                    </a:moveTo>
                    <a:lnTo>
                      <a:pt x="22424" y="16272"/>
                    </a:lnTo>
                    <a:lnTo>
                      <a:pt x="29088" y="26966"/>
                    </a:lnTo>
                    <a:lnTo>
                      <a:pt x="339090" y="190118"/>
                    </a:lnTo>
                    <a:lnTo>
                      <a:pt x="345059" y="178942"/>
                    </a:lnTo>
                    <a:lnTo>
                      <a:pt x="35012" y="15710"/>
                    </a:lnTo>
                    <a:close/>
                  </a:path>
                  <a:path w="345440" h="190500">
                    <a:moveTo>
                      <a:pt x="102489" y="0"/>
                    </a:moveTo>
                    <a:lnTo>
                      <a:pt x="0" y="4444"/>
                    </a:lnTo>
                    <a:lnTo>
                      <a:pt x="52578" y="88518"/>
                    </a:lnTo>
                    <a:lnTo>
                      <a:pt x="54356" y="91566"/>
                    </a:lnTo>
                    <a:lnTo>
                      <a:pt x="58293" y="92455"/>
                    </a:lnTo>
                    <a:lnTo>
                      <a:pt x="61341" y="90550"/>
                    </a:lnTo>
                    <a:lnTo>
                      <a:pt x="64262" y="88773"/>
                    </a:lnTo>
                    <a:lnTo>
                      <a:pt x="65151" y="84836"/>
                    </a:lnTo>
                    <a:lnTo>
                      <a:pt x="29088" y="26966"/>
                    </a:lnTo>
                    <a:lnTo>
                      <a:pt x="8255" y="16001"/>
                    </a:lnTo>
                    <a:lnTo>
                      <a:pt x="14097" y="4699"/>
                    </a:lnTo>
                    <a:lnTo>
                      <a:pt x="105606" y="4699"/>
                    </a:lnTo>
                    <a:lnTo>
                      <a:pt x="105537" y="2793"/>
                    </a:lnTo>
                    <a:lnTo>
                      <a:pt x="102489" y="0"/>
                    </a:lnTo>
                    <a:close/>
                  </a:path>
                  <a:path w="345440" h="190500">
                    <a:moveTo>
                      <a:pt x="14097" y="4699"/>
                    </a:moveTo>
                    <a:lnTo>
                      <a:pt x="8255" y="16001"/>
                    </a:lnTo>
                    <a:lnTo>
                      <a:pt x="29088" y="26966"/>
                    </a:lnTo>
                    <a:lnTo>
                      <a:pt x="22730" y="16763"/>
                    </a:lnTo>
                    <a:lnTo>
                      <a:pt x="11430" y="16763"/>
                    </a:lnTo>
                    <a:lnTo>
                      <a:pt x="16637" y="6985"/>
                    </a:lnTo>
                    <a:lnTo>
                      <a:pt x="18439" y="6985"/>
                    </a:lnTo>
                    <a:lnTo>
                      <a:pt x="14097" y="4699"/>
                    </a:lnTo>
                    <a:close/>
                  </a:path>
                  <a:path w="345440" h="190500">
                    <a:moveTo>
                      <a:pt x="16637" y="6985"/>
                    </a:moveTo>
                    <a:lnTo>
                      <a:pt x="11430" y="16763"/>
                    </a:lnTo>
                    <a:lnTo>
                      <a:pt x="22424" y="16272"/>
                    </a:lnTo>
                    <a:lnTo>
                      <a:pt x="16637" y="6985"/>
                    </a:lnTo>
                    <a:close/>
                  </a:path>
                  <a:path w="345440" h="190500">
                    <a:moveTo>
                      <a:pt x="22424" y="16272"/>
                    </a:moveTo>
                    <a:lnTo>
                      <a:pt x="11430" y="16763"/>
                    </a:lnTo>
                    <a:lnTo>
                      <a:pt x="22730" y="16763"/>
                    </a:lnTo>
                    <a:lnTo>
                      <a:pt x="22424" y="16272"/>
                    </a:lnTo>
                    <a:close/>
                  </a:path>
                  <a:path w="345440" h="190500">
                    <a:moveTo>
                      <a:pt x="18439" y="6985"/>
                    </a:moveTo>
                    <a:lnTo>
                      <a:pt x="16637" y="6985"/>
                    </a:lnTo>
                    <a:lnTo>
                      <a:pt x="22424" y="16272"/>
                    </a:lnTo>
                    <a:lnTo>
                      <a:pt x="35012" y="15710"/>
                    </a:lnTo>
                    <a:lnTo>
                      <a:pt x="18439" y="6985"/>
                    </a:lnTo>
                    <a:close/>
                  </a:path>
                  <a:path w="345440" h="190500">
                    <a:moveTo>
                      <a:pt x="105606" y="4699"/>
                    </a:moveTo>
                    <a:lnTo>
                      <a:pt x="14097" y="4699"/>
                    </a:lnTo>
                    <a:lnTo>
                      <a:pt x="35012" y="15710"/>
                    </a:lnTo>
                    <a:lnTo>
                      <a:pt x="103124" y="12700"/>
                    </a:lnTo>
                    <a:lnTo>
                      <a:pt x="105791" y="9778"/>
                    </a:lnTo>
                    <a:lnTo>
                      <a:pt x="105606" y="4699"/>
                    </a:lnTo>
                    <a:close/>
                  </a:path>
                </a:pathLst>
              </a:custGeom>
              <a:solidFill>
                <a:srgbClr val="7E7E7E"/>
              </a:solidFill>
            </p:spPr>
            <p:txBody>
              <a:bodyPr wrap="square" lIns="0" tIns="0" rIns="0" bIns="0" rtlCol="0"/>
              <a:lstStyle/>
              <a:p>
                <a:endParaRPr/>
              </a:p>
            </p:txBody>
          </p:sp>
          <p:sp>
            <p:nvSpPr>
              <p:cNvPr id="89" name="object 109">
                <a:extLst>
                  <a:ext uri="{FF2B5EF4-FFF2-40B4-BE49-F238E27FC236}">
                    <a16:creationId xmlns:a16="http://schemas.microsoft.com/office/drawing/2014/main" id="{D1C96001-5B04-49AC-9224-249D6E777B88}"/>
                  </a:ext>
                </a:extLst>
              </p:cNvPr>
              <p:cNvSpPr/>
              <p:nvPr/>
            </p:nvSpPr>
            <p:spPr>
              <a:xfrm>
                <a:off x="8421116" y="1187703"/>
                <a:ext cx="295275" cy="185420"/>
              </a:xfrm>
              <a:custGeom>
                <a:avLst/>
                <a:gdLst/>
                <a:ahLst/>
                <a:cxnLst/>
                <a:rect l="l" t="t" r="r" b="b"/>
                <a:pathLst>
                  <a:path w="295275" h="185419">
                    <a:moveTo>
                      <a:pt x="273684" y="13236"/>
                    </a:moveTo>
                    <a:lnTo>
                      <a:pt x="261122" y="13562"/>
                    </a:lnTo>
                    <a:lnTo>
                      <a:pt x="0" y="174625"/>
                    </a:lnTo>
                    <a:lnTo>
                      <a:pt x="6603" y="185420"/>
                    </a:lnTo>
                    <a:lnTo>
                      <a:pt x="267734" y="24425"/>
                    </a:lnTo>
                    <a:lnTo>
                      <a:pt x="273684" y="13236"/>
                    </a:lnTo>
                    <a:close/>
                  </a:path>
                  <a:path w="295275" h="185419">
                    <a:moveTo>
                      <a:pt x="294471" y="1270"/>
                    </a:moveTo>
                    <a:lnTo>
                      <a:pt x="281050" y="1270"/>
                    </a:lnTo>
                    <a:lnTo>
                      <a:pt x="287781" y="12065"/>
                    </a:lnTo>
                    <a:lnTo>
                      <a:pt x="267734" y="24425"/>
                    </a:lnTo>
                    <a:lnTo>
                      <a:pt x="237362" y="81534"/>
                    </a:lnTo>
                    <a:lnTo>
                      <a:pt x="235711" y="84582"/>
                    </a:lnTo>
                    <a:lnTo>
                      <a:pt x="236854" y="88392"/>
                    </a:lnTo>
                    <a:lnTo>
                      <a:pt x="242950" y="91694"/>
                    </a:lnTo>
                    <a:lnTo>
                      <a:pt x="246887" y="90550"/>
                    </a:lnTo>
                    <a:lnTo>
                      <a:pt x="248538" y="87503"/>
                    </a:lnTo>
                    <a:lnTo>
                      <a:pt x="294471" y="1270"/>
                    </a:lnTo>
                    <a:close/>
                  </a:path>
                  <a:path w="295275" h="185419">
                    <a:moveTo>
                      <a:pt x="282555" y="3683"/>
                    </a:moveTo>
                    <a:lnTo>
                      <a:pt x="278764" y="3683"/>
                    </a:lnTo>
                    <a:lnTo>
                      <a:pt x="284606" y="12954"/>
                    </a:lnTo>
                    <a:lnTo>
                      <a:pt x="273684" y="13236"/>
                    </a:lnTo>
                    <a:lnTo>
                      <a:pt x="267734" y="24425"/>
                    </a:lnTo>
                    <a:lnTo>
                      <a:pt x="287781" y="12065"/>
                    </a:lnTo>
                    <a:lnTo>
                      <a:pt x="282555" y="3683"/>
                    </a:lnTo>
                    <a:close/>
                  </a:path>
                  <a:path w="295275" h="185419">
                    <a:moveTo>
                      <a:pt x="295148" y="0"/>
                    </a:moveTo>
                    <a:lnTo>
                      <a:pt x="196087" y="2540"/>
                    </a:lnTo>
                    <a:lnTo>
                      <a:pt x="192531" y="2540"/>
                    </a:lnTo>
                    <a:lnTo>
                      <a:pt x="189864" y="5461"/>
                    </a:lnTo>
                    <a:lnTo>
                      <a:pt x="189991" y="12446"/>
                    </a:lnTo>
                    <a:lnTo>
                      <a:pt x="192912" y="15240"/>
                    </a:lnTo>
                    <a:lnTo>
                      <a:pt x="196341" y="15240"/>
                    </a:lnTo>
                    <a:lnTo>
                      <a:pt x="261122" y="13562"/>
                    </a:lnTo>
                    <a:lnTo>
                      <a:pt x="281050" y="1270"/>
                    </a:lnTo>
                    <a:lnTo>
                      <a:pt x="294471" y="1270"/>
                    </a:lnTo>
                    <a:lnTo>
                      <a:pt x="295148" y="0"/>
                    </a:lnTo>
                    <a:close/>
                  </a:path>
                  <a:path w="295275" h="185419">
                    <a:moveTo>
                      <a:pt x="281050" y="1270"/>
                    </a:moveTo>
                    <a:lnTo>
                      <a:pt x="261122" y="13562"/>
                    </a:lnTo>
                    <a:lnTo>
                      <a:pt x="273684" y="13236"/>
                    </a:lnTo>
                    <a:lnTo>
                      <a:pt x="278764" y="3683"/>
                    </a:lnTo>
                    <a:lnTo>
                      <a:pt x="282555" y="3683"/>
                    </a:lnTo>
                    <a:lnTo>
                      <a:pt x="281050" y="1270"/>
                    </a:lnTo>
                    <a:close/>
                  </a:path>
                  <a:path w="295275" h="185419">
                    <a:moveTo>
                      <a:pt x="278764" y="3683"/>
                    </a:moveTo>
                    <a:lnTo>
                      <a:pt x="273684" y="13236"/>
                    </a:lnTo>
                    <a:lnTo>
                      <a:pt x="284606" y="12954"/>
                    </a:lnTo>
                    <a:lnTo>
                      <a:pt x="278764" y="3683"/>
                    </a:lnTo>
                    <a:close/>
                  </a:path>
                </a:pathLst>
              </a:custGeom>
              <a:solidFill>
                <a:srgbClr val="7E7E7E"/>
              </a:solidFill>
            </p:spPr>
            <p:txBody>
              <a:bodyPr wrap="square" lIns="0" tIns="0" rIns="0" bIns="0" rtlCol="0"/>
              <a:lstStyle/>
              <a:p>
                <a:endParaRPr/>
              </a:p>
            </p:txBody>
          </p:sp>
          <p:sp>
            <p:nvSpPr>
              <p:cNvPr id="91" name="object 111">
                <a:extLst>
                  <a:ext uri="{FF2B5EF4-FFF2-40B4-BE49-F238E27FC236}">
                    <a16:creationId xmlns:a16="http://schemas.microsoft.com/office/drawing/2014/main" id="{FEB01076-6D05-4969-B0D6-DFE5ADFA0292}"/>
                  </a:ext>
                </a:extLst>
              </p:cNvPr>
              <p:cNvSpPr/>
              <p:nvPr/>
            </p:nvSpPr>
            <p:spPr>
              <a:xfrm>
                <a:off x="8420481" y="300609"/>
                <a:ext cx="257175" cy="204470"/>
              </a:xfrm>
              <a:custGeom>
                <a:avLst/>
                <a:gdLst/>
                <a:ahLst/>
                <a:cxnLst/>
                <a:rect l="l" t="t" r="r" b="b"/>
                <a:pathLst>
                  <a:path w="257175" h="204470">
                    <a:moveTo>
                      <a:pt x="157099" y="177292"/>
                    </a:moveTo>
                    <a:lnTo>
                      <a:pt x="153797" y="179705"/>
                    </a:lnTo>
                    <a:lnTo>
                      <a:pt x="153416" y="183134"/>
                    </a:lnTo>
                    <a:lnTo>
                      <a:pt x="152908" y="186690"/>
                    </a:lnTo>
                    <a:lnTo>
                      <a:pt x="155321" y="189865"/>
                    </a:lnTo>
                    <a:lnTo>
                      <a:pt x="256921" y="203962"/>
                    </a:lnTo>
                    <a:lnTo>
                      <a:pt x="255814" y="201168"/>
                    </a:lnTo>
                    <a:lnTo>
                      <a:pt x="243077" y="201168"/>
                    </a:lnTo>
                    <a:lnTo>
                      <a:pt x="224613" y="186648"/>
                    </a:lnTo>
                    <a:lnTo>
                      <a:pt x="160527" y="177800"/>
                    </a:lnTo>
                    <a:lnTo>
                      <a:pt x="157099" y="177292"/>
                    </a:lnTo>
                    <a:close/>
                  </a:path>
                  <a:path w="257175" h="204470">
                    <a:moveTo>
                      <a:pt x="224613" y="186648"/>
                    </a:moveTo>
                    <a:lnTo>
                      <a:pt x="243077" y="201168"/>
                    </a:lnTo>
                    <a:lnTo>
                      <a:pt x="245197" y="198501"/>
                    </a:lnTo>
                    <a:lnTo>
                      <a:pt x="241173" y="198501"/>
                    </a:lnTo>
                    <a:lnTo>
                      <a:pt x="237161" y="188381"/>
                    </a:lnTo>
                    <a:lnTo>
                      <a:pt x="224613" y="186648"/>
                    </a:lnTo>
                    <a:close/>
                  </a:path>
                  <a:path w="257175" h="204470">
                    <a:moveTo>
                      <a:pt x="215519" y="106934"/>
                    </a:moveTo>
                    <a:lnTo>
                      <a:pt x="212217" y="108331"/>
                    </a:lnTo>
                    <a:lnTo>
                      <a:pt x="209042" y="109601"/>
                    </a:lnTo>
                    <a:lnTo>
                      <a:pt x="207391" y="113284"/>
                    </a:lnTo>
                    <a:lnTo>
                      <a:pt x="232569" y="176797"/>
                    </a:lnTo>
                    <a:lnTo>
                      <a:pt x="250951" y="191262"/>
                    </a:lnTo>
                    <a:lnTo>
                      <a:pt x="243077" y="201168"/>
                    </a:lnTo>
                    <a:lnTo>
                      <a:pt x="255814" y="201168"/>
                    </a:lnTo>
                    <a:lnTo>
                      <a:pt x="220472" y="111887"/>
                    </a:lnTo>
                    <a:lnTo>
                      <a:pt x="219201" y="108585"/>
                    </a:lnTo>
                    <a:lnTo>
                      <a:pt x="215519" y="106934"/>
                    </a:lnTo>
                    <a:close/>
                  </a:path>
                  <a:path w="257175" h="204470">
                    <a:moveTo>
                      <a:pt x="237161" y="188381"/>
                    </a:moveTo>
                    <a:lnTo>
                      <a:pt x="241173" y="198501"/>
                    </a:lnTo>
                    <a:lnTo>
                      <a:pt x="247903" y="189865"/>
                    </a:lnTo>
                    <a:lnTo>
                      <a:pt x="237161" y="188381"/>
                    </a:lnTo>
                    <a:close/>
                  </a:path>
                  <a:path w="257175" h="204470">
                    <a:moveTo>
                      <a:pt x="232569" y="176797"/>
                    </a:moveTo>
                    <a:lnTo>
                      <a:pt x="237161" y="188381"/>
                    </a:lnTo>
                    <a:lnTo>
                      <a:pt x="247903" y="189865"/>
                    </a:lnTo>
                    <a:lnTo>
                      <a:pt x="241173" y="198501"/>
                    </a:lnTo>
                    <a:lnTo>
                      <a:pt x="245197" y="198501"/>
                    </a:lnTo>
                    <a:lnTo>
                      <a:pt x="250951" y="191262"/>
                    </a:lnTo>
                    <a:lnTo>
                      <a:pt x="232569" y="176797"/>
                    </a:lnTo>
                    <a:close/>
                  </a:path>
                  <a:path w="257175" h="204470">
                    <a:moveTo>
                      <a:pt x="7874" y="0"/>
                    </a:moveTo>
                    <a:lnTo>
                      <a:pt x="0" y="10033"/>
                    </a:lnTo>
                    <a:lnTo>
                      <a:pt x="224613" y="186648"/>
                    </a:lnTo>
                    <a:lnTo>
                      <a:pt x="237161" y="188381"/>
                    </a:lnTo>
                    <a:lnTo>
                      <a:pt x="232569" y="176797"/>
                    </a:lnTo>
                    <a:lnTo>
                      <a:pt x="7874" y="0"/>
                    </a:lnTo>
                    <a:close/>
                  </a:path>
                </a:pathLst>
              </a:custGeom>
              <a:solidFill>
                <a:srgbClr val="7E7E7E"/>
              </a:solidFill>
            </p:spPr>
            <p:txBody>
              <a:bodyPr wrap="square" lIns="0" tIns="0" rIns="0" bIns="0" rtlCol="0"/>
              <a:lstStyle/>
              <a:p>
                <a:endParaRPr/>
              </a:p>
            </p:txBody>
          </p:sp>
          <p:sp>
            <p:nvSpPr>
              <p:cNvPr id="93" name="object 113">
                <a:extLst>
                  <a:ext uri="{FF2B5EF4-FFF2-40B4-BE49-F238E27FC236}">
                    <a16:creationId xmlns:a16="http://schemas.microsoft.com/office/drawing/2014/main" id="{C368C3D6-85AD-441A-8B96-B27AEBA7440E}"/>
                  </a:ext>
                </a:extLst>
              </p:cNvPr>
              <p:cNvSpPr/>
              <p:nvPr/>
            </p:nvSpPr>
            <p:spPr>
              <a:xfrm>
                <a:off x="7776336" y="542036"/>
                <a:ext cx="864235" cy="103505"/>
              </a:xfrm>
              <a:custGeom>
                <a:avLst/>
                <a:gdLst/>
                <a:ahLst/>
                <a:cxnLst/>
                <a:rect l="l" t="t" r="r" b="b"/>
                <a:pathLst>
                  <a:path w="864234" h="103504">
                    <a:moveTo>
                      <a:pt x="838998" y="51688"/>
                    </a:moveTo>
                    <a:lnTo>
                      <a:pt x="772160" y="90677"/>
                    </a:lnTo>
                    <a:lnTo>
                      <a:pt x="769112" y="92328"/>
                    </a:lnTo>
                    <a:lnTo>
                      <a:pt x="768096" y="96265"/>
                    </a:lnTo>
                    <a:lnTo>
                      <a:pt x="771652" y="102362"/>
                    </a:lnTo>
                    <a:lnTo>
                      <a:pt x="775589" y="103377"/>
                    </a:lnTo>
                    <a:lnTo>
                      <a:pt x="778510" y="101600"/>
                    </a:lnTo>
                    <a:lnTo>
                      <a:pt x="853217" y="58038"/>
                    </a:lnTo>
                    <a:lnTo>
                      <a:pt x="851535" y="58038"/>
                    </a:lnTo>
                    <a:lnTo>
                      <a:pt x="851535" y="57150"/>
                    </a:lnTo>
                    <a:lnTo>
                      <a:pt x="848360" y="57150"/>
                    </a:lnTo>
                    <a:lnTo>
                      <a:pt x="838998" y="51688"/>
                    </a:lnTo>
                    <a:close/>
                  </a:path>
                  <a:path w="864234" h="103504">
                    <a:moveTo>
                      <a:pt x="828112" y="45338"/>
                    </a:moveTo>
                    <a:lnTo>
                      <a:pt x="0" y="45338"/>
                    </a:lnTo>
                    <a:lnTo>
                      <a:pt x="0" y="58038"/>
                    </a:lnTo>
                    <a:lnTo>
                      <a:pt x="828112" y="58038"/>
                    </a:lnTo>
                    <a:lnTo>
                      <a:pt x="838998" y="51688"/>
                    </a:lnTo>
                    <a:lnTo>
                      <a:pt x="828112" y="45338"/>
                    </a:lnTo>
                    <a:close/>
                  </a:path>
                  <a:path w="864234" h="103504">
                    <a:moveTo>
                      <a:pt x="853217" y="45338"/>
                    </a:moveTo>
                    <a:lnTo>
                      <a:pt x="851535" y="45338"/>
                    </a:lnTo>
                    <a:lnTo>
                      <a:pt x="851535" y="58038"/>
                    </a:lnTo>
                    <a:lnTo>
                      <a:pt x="853217" y="58038"/>
                    </a:lnTo>
                    <a:lnTo>
                      <a:pt x="864108" y="51688"/>
                    </a:lnTo>
                    <a:lnTo>
                      <a:pt x="853217" y="45338"/>
                    </a:lnTo>
                    <a:close/>
                  </a:path>
                  <a:path w="864234" h="103504">
                    <a:moveTo>
                      <a:pt x="848360" y="46227"/>
                    </a:moveTo>
                    <a:lnTo>
                      <a:pt x="838998" y="51688"/>
                    </a:lnTo>
                    <a:lnTo>
                      <a:pt x="848360" y="57150"/>
                    </a:lnTo>
                    <a:lnTo>
                      <a:pt x="848360" y="46227"/>
                    </a:lnTo>
                    <a:close/>
                  </a:path>
                  <a:path w="864234" h="103504">
                    <a:moveTo>
                      <a:pt x="851535" y="46227"/>
                    </a:moveTo>
                    <a:lnTo>
                      <a:pt x="848360" y="46227"/>
                    </a:lnTo>
                    <a:lnTo>
                      <a:pt x="848360" y="57150"/>
                    </a:lnTo>
                    <a:lnTo>
                      <a:pt x="851535" y="57150"/>
                    </a:lnTo>
                    <a:lnTo>
                      <a:pt x="851535" y="46227"/>
                    </a:lnTo>
                    <a:close/>
                  </a:path>
                  <a:path w="864234" h="103504">
                    <a:moveTo>
                      <a:pt x="775589" y="0"/>
                    </a:moveTo>
                    <a:lnTo>
                      <a:pt x="771652" y="1015"/>
                    </a:lnTo>
                    <a:lnTo>
                      <a:pt x="769874" y="4063"/>
                    </a:lnTo>
                    <a:lnTo>
                      <a:pt x="768096" y="6985"/>
                    </a:lnTo>
                    <a:lnTo>
                      <a:pt x="769112" y="10922"/>
                    </a:lnTo>
                    <a:lnTo>
                      <a:pt x="838998" y="51688"/>
                    </a:lnTo>
                    <a:lnTo>
                      <a:pt x="848360" y="46227"/>
                    </a:lnTo>
                    <a:lnTo>
                      <a:pt x="851535" y="46227"/>
                    </a:lnTo>
                    <a:lnTo>
                      <a:pt x="851535" y="45338"/>
                    </a:lnTo>
                    <a:lnTo>
                      <a:pt x="853217" y="45338"/>
                    </a:lnTo>
                    <a:lnTo>
                      <a:pt x="778510" y="1777"/>
                    </a:lnTo>
                    <a:lnTo>
                      <a:pt x="775589" y="0"/>
                    </a:lnTo>
                    <a:close/>
                  </a:path>
                </a:pathLst>
              </a:custGeom>
              <a:solidFill>
                <a:srgbClr val="7E7E7E"/>
              </a:solidFill>
            </p:spPr>
            <p:txBody>
              <a:bodyPr wrap="square" lIns="0" tIns="0" rIns="0" bIns="0" rtlCol="0"/>
              <a:lstStyle/>
              <a:p>
                <a:endParaRPr/>
              </a:p>
            </p:txBody>
          </p:sp>
          <p:sp>
            <p:nvSpPr>
              <p:cNvPr id="95" name="object 115">
                <a:extLst>
                  <a:ext uri="{FF2B5EF4-FFF2-40B4-BE49-F238E27FC236}">
                    <a16:creationId xmlns:a16="http://schemas.microsoft.com/office/drawing/2014/main" id="{45493B3A-304E-4740-A256-00A3901FF4E8}"/>
                  </a:ext>
                </a:extLst>
              </p:cNvPr>
              <p:cNvSpPr/>
              <p:nvPr/>
            </p:nvSpPr>
            <p:spPr>
              <a:xfrm>
                <a:off x="7913751" y="394715"/>
                <a:ext cx="302260" cy="581025"/>
              </a:xfrm>
              <a:custGeom>
                <a:avLst/>
                <a:gdLst/>
                <a:ahLst/>
                <a:cxnLst/>
                <a:rect l="l" t="t" r="r" b="b"/>
                <a:pathLst>
                  <a:path w="302259" h="581025">
                    <a:moveTo>
                      <a:pt x="284281" y="22555"/>
                    </a:moveTo>
                    <a:lnTo>
                      <a:pt x="273641" y="29485"/>
                    </a:lnTo>
                    <a:lnTo>
                      <a:pt x="0" y="575056"/>
                    </a:lnTo>
                    <a:lnTo>
                      <a:pt x="11429" y="580771"/>
                    </a:lnTo>
                    <a:lnTo>
                      <a:pt x="285068" y="34961"/>
                    </a:lnTo>
                    <a:lnTo>
                      <a:pt x="284281" y="22555"/>
                    </a:lnTo>
                    <a:close/>
                  </a:path>
                  <a:path w="302259" h="581025">
                    <a:moveTo>
                      <a:pt x="296066" y="8382"/>
                    </a:moveTo>
                    <a:lnTo>
                      <a:pt x="284225" y="8382"/>
                    </a:lnTo>
                    <a:lnTo>
                      <a:pt x="295528" y="14097"/>
                    </a:lnTo>
                    <a:lnTo>
                      <a:pt x="285068" y="34961"/>
                    </a:lnTo>
                    <a:lnTo>
                      <a:pt x="289178" y="99695"/>
                    </a:lnTo>
                    <a:lnTo>
                      <a:pt x="289432" y="103250"/>
                    </a:lnTo>
                    <a:lnTo>
                      <a:pt x="292353" y="105918"/>
                    </a:lnTo>
                    <a:lnTo>
                      <a:pt x="299339" y="105410"/>
                    </a:lnTo>
                    <a:lnTo>
                      <a:pt x="302005" y="102362"/>
                    </a:lnTo>
                    <a:lnTo>
                      <a:pt x="301878" y="98933"/>
                    </a:lnTo>
                    <a:lnTo>
                      <a:pt x="296066" y="8382"/>
                    </a:lnTo>
                    <a:close/>
                  </a:path>
                  <a:path w="302259" h="581025">
                    <a:moveTo>
                      <a:pt x="295528" y="0"/>
                    </a:moveTo>
                    <a:lnTo>
                      <a:pt x="209676" y="56007"/>
                    </a:lnTo>
                    <a:lnTo>
                      <a:pt x="208788" y="59944"/>
                    </a:lnTo>
                    <a:lnTo>
                      <a:pt x="210693" y="62992"/>
                    </a:lnTo>
                    <a:lnTo>
                      <a:pt x="212598" y="65912"/>
                    </a:lnTo>
                    <a:lnTo>
                      <a:pt x="216534" y="66675"/>
                    </a:lnTo>
                    <a:lnTo>
                      <a:pt x="273641" y="29485"/>
                    </a:lnTo>
                    <a:lnTo>
                      <a:pt x="284225" y="8382"/>
                    </a:lnTo>
                    <a:lnTo>
                      <a:pt x="296066" y="8382"/>
                    </a:lnTo>
                    <a:lnTo>
                      <a:pt x="295528" y="0"/>
                    </a:lnTo>
                    <a:close/>
                  </a:path>
                  <a:path w="302259" h="581025">
                    <a:moveTo>
                      <a:pt x="290756" y="11684"/>
                    </a:moveTo>
                    <a:lnTo>
                      <a:pt x="283591" y="11684"/>
                    </a:lnTo>
                    <a:lnTo>
                      <a:pt x="293370" y="16637"/>
                    </a:lnTo>
                    <a:lnTo>
                      <a:pt x="284281" y="22555"/>
                    </a:lnTo>
                    <a:lnTo>
                      <a:pt x="285068" y="34961"/>
                    </a:lnTo>
                    <a:lnTo>
                      <a:pt x="295528" y="14097"/>
                    </a:lnTo>
                    <a:lnTo>
                      <a:pt x="290756" y="11684"/>
                    </a:lnTo>
                    <a:close/>
                  </a:path>
                  <a:path w="302259" h="581025">
                    <a:moveTo>
                      <a:pt x="284225" y="8382"/>
                    </a:moveTo>
                    <a:lnTo>
                      <a:pt x="273641" y="29485"/>
                    </a:lnTo>
                    <a:lnTo>
                      <a:pt x="284281" y="22555"/>
                    </a:lnTo>
                    <a:lnTo>
                      <a:pt x="283591" y="11684"/>
                    </a:lnTo>
                    <a:lnTo>
                      <a:pt x="290756" y="11684"/>
                    </a:lnTo>
                    <a:lnTo>
                      <a:pt x="284225" y="8382"/>
                    </a:lnTo>
                    <a:close/>
                  </a:path>
                  <a:path w="302259" h="581025">
                    <a:moveTo>
                      <a:pt x="283591" y="11684"/>
                    </a:moveTo>
                    <a:lnTo>
                      <a:pt x="284281" y="22555"/>
                    </a:lnTo>
                    <a:lnTo>
                      <a:pt x="293370" y="16637"/>
                    </a:lnTo>
                    <a:lnTo>
                      <a:pt x="283591" y="11684"/>
                    </a:lnTo>
                    <a:close/>
                  </a:path>
                </a:pathLst>
              </a:custGeom>
              <a:solidFill>
                <a:srgbClr val="7E7E7E"/>
              </a:solidFill>
            </p:spPr>
            <p:txBody>
              <a:bodyPr wrap="square" lIns="0" tIns="0" rIns="0" bIns="0" rtlCol="0"/>
              <a:lstStyle/>
              <a:p>
                <a:endParaRPr/>
              </a:p>
            </p:txBody>
          </p:sp>
          <p:sp>
            <p:nvSpPr>
              <p:cNvPr id="97" name="object 117">
                <a:extLst>
                  <a:ext uri="{FF2B5EF4-FFF2-40B4-BE49-F238E27FC236}">
                    <a16:creationId xmlns:a16="http://schemas.microsoft.com/office/drawing/2014/main" id="{F4586648-D7A7-40FE-9AFF-A73273A2496E}"/>
                  </a:ext>
                </a:extLst>
              </p:cNvPr>
              <p:cNvSpPr/>
              <p:nvPr/>
            </p:nvSpPr>
            <p:spPr>
              <a:xfrm>
                <a:off x="7631683" y="719708"/>
                <a:ext cx="115570" cy="255270"/>
              </a:xfrm>
              <a:custGeom>
                <a:avLst/>
                <a:gdLst/>
                <a:ahLst/>
                <a:cxnLst/>
                <a:rect l="l" t="t" r="r" b="b"/>
                <a:pathLst>
                  <a:path w="115570" h="255269">
                    <a:moveTo>
                      <a:pt x="27116" y="23614"/>
                    </a:moveTo>
                    <a:lnTo>
                      <a:pt x="24825" y="36030"/>
                    </a:lnTo>
                    <a:lnTo>
                      <a:pt x="103632" y="255142"/>
                    </a:lnTo>
                    <a:lnTo>
                      <a:pt x="115570" y="250825"/>
                    </a:lnTo>
                    <a:lnTo>
                      <a:pt x="36759" y="31702"/>
                    </a:lnTo>
                    <a:lnTo>
                      <a:pt x="27116" y="23614"/>
                    </a:lnTo>
                    <a:close/>
                  </a:path>
                  <a:path w="115570" h="255269">
                    <a:moveTo>
                      <a:pt x="18669" y="0"/>
                    </a:moveTo>
                    <a:lnTo>
                      <a:pt x="0" y="100837"/>
                    </a:lnTo>
                    <a:lnTo>
                      <a:pt x="2286" y="104139"/>
                    </a:lnTo>
                    <a:lnTo>
                      <a:pt x="9144" y="105410"/>
                    </a:lnTo>
                    <a:lnTo>
                      <a:pt x="12446" y="103124"/>
                    </a:lnTo>
                    <a:lnTo>
                      <a:pt x="24825" y="36030"/>
                    </a:lnTo>
                    <a:lnTo>
                      <a:pt x="16891" y="13969"/>
                    </a:lnTo>
                    <a:lnTo>
                      <a:pt x="28829" y="9651"/>
                    </a:lnTo>
                    <a:lnTo>
                      <a:pt x="30189" y="9651"/>
                    </a:lnTo>
                    <a:lnTo>
                      <a:pt x="18669" y="0"/>
                    </a:lnTo>
                    <a:close/>
                  </a:path>
                  <a:path w="115570" h="255269">
                    <a:moveTo>
                      <a:pt x="30189" y="9651"/>
                    </a:moveTo>
                    <a:lnTo>
                      <a:pt x="28829" y="9651"/>
                    </a:lnTo>
                    <a:lnTo>
                      <a:pt x="36759" y="31702"/>
                    </a:lnTo>
                    <a:lnTo>
                      <a:pt x="86487" y="73405"/>
                    </a:lnTo>
                    <a:lnTo>
                      <a:pt x="89154" y="75564"/>
                    </a:lnTo>
                    <a:lnTo>
                      <a:pt x="93091" y="75311"/>
                    </a:lnTo>
                    <a:lnTo>
                      <a:pt x="95376" y="72516"/>
                    </a:lnTo>
                    <a:lnTo>
                      <a:pt x="97663" y="69850"/>
                    </a:lnTo>
                    <a:lnTo>
                      <a:pt x="97282" y="65912"/>
                    </a:lnTo>
                    <a:lnTo>
                      <a:pt x="94615" y="63626"/>
                    </a:lnTo>
                    <a:lnTo>
                      <a:pt x="30189" y="9651"/>
                    </a:lnTo>
                    <a:close/>
                  </a:path>
                  <a:path w="115570" h="255269">
                    <a:moveTo>
                      <a:pt x="28829" y="9651"/>
                    </a:moveTo>
                    <a:lnTo>
                      <a:pt x="16891" y="13969"/>
                    </a:lnTo>
                    <a:lnTo>
                      <a:pt x="24825" y="36030"/>
                    </a:lnTo>
                    <a:lnTo>
                      <a:pt x="27116" y="23614"/>
                    </a:lnTo>
                    <a:lnTo>
                      <a:pt x="18796" y="16637"/>
                    </a:lnTo>
                    <a:lnTo>
                      <a:pt x="29083" y="12953"/>
                    </a:lnTo>
                    <a:lnTo>
                      <a:pt x="30016" y="12953"/>
                    </a:lnTo>
                    <a:lnTo>
                      <a:pt x="28829" y="9651"/>
                    </a:lnTo>
                    <a:close/>
                  </a:path>
                  <a:path w="115570" h="255269">
                    <a:moveTo>
                      <a:pt x="30016" y="12953"/>
                    </a:moveTo>
                    <a:lnTo>
                      <a:pt x="29083" y="12953"/>
                    </a:lnTo>
                    <a:lnTo>
                      <a:pt x="27116" y="23614"/>
                    </a:lnTo>
                    <a:lnTo>
                      <a:pt x="36759" y="31702"/>
                    </a:lnTo>
                    <a:lnTo>
                      <a:pt x="30016" y="12953"/>
                    </a:lnTo>
                    <a:close/>
                  </a:path>
                  <a:path w="115570" h="255269">
                    <a:moveTo>
                      <a:pt x="29083" y="12953"/>
                    </a:moveTo>
                    <a:lnTo>
                      <a:pt x="18796" y="16637"/>
                    </a:lnTo>
                    <a:lnTo>
                      <a:pt x="27116" y="23614"/>
                    </a:lnTo>
                    <a:lnTo>
                      <a:pt x="29083" y="12953"/>
                    </a:lnTo>
                    <a:close/>
                  </a:path>
                </a:pathLst>
              </a:custGeom>
              <a:solidFill>
                <a:srgbClr val="7E7E7E"/>
              </a:solidFill>
            </p:spPr>
            <p:txBody>
              <a:bodyPr wrap="square" lIns="0" tIns="0" rIns="0" bIns="0" rtlCol="0"/>
              <a:lstStyle/>
              <a:p>
                <a:endParaRPr/>
              </a:p>
            </p:txBody>
          </p:sp>
          <p:sp>
            <p:nvSpPr>
              <p:cNvPr id="99" name="object 119">
                <a:extLst>
                  <a:ext uri="{FF2B5EF4-FFF2-40B4-BE49-F238E27FC236}">
                    <a16:creationId xmlns:a16="http://schemas.microsoft.com/office/drawing/2014/main" id="{9E75486F-EA34-466E-8257-C36E6BBDAE35}"/>
                  </a:ext>
                </a:extLst>
              </p:cNvPr>
              <p:cNvSpPr/>
              <p:nvPr/>
            </p:nvSpPr>
            <p:spPr>
              <a:xfrm>
                <a:off x="7745984" y="637437"/>
                <a:ext cx="853440" cy="396240"/>
              </a:xfrm>
              <a:custGeom>
                <a:avLst/>
                <a:gdLst/>
                <a:ahLst/>
                <a:cxnLst/>
                <a:rect l="l" t="t" r="r" b="b"/>
                <a:pathLst>
                  <a:path w="853440" h="396240">
                    <a:moveTo>
                      <a:pt x="35498" y="20074"/>
                    </a:moveTo>
                    <a:lnTo>
                      <a:pt x="23013" y="21430"/>
                    </a:lnTo>
                    <a:lnTo>
                      <a:pt x="30386" y="31673"/>
                    </a:lnTo>
                    <a:lnTo>
                      <a:pt x="848233" y="395986"/>
                    </a:lnTo>
                    <a:lnTo>
                      <a:pt x="853440" y="384428"/>
                    </a:lnTo>
                    <a:lnTo>
                      <a:pt x="35498" y="20074"/>
                    </a:lnTo>
                    <a:close/>
                  </a:path>
                  <a:path w="853440" h="396240">
                    <a:moveTo>
                      <a:pt x="101980" y="0"/>
                    </a:moveTo>
                    <a:lnTo>
                      <a:pt x="0" y="11175"/>
                    </a:lnTo>
                    <a:lnTo>
                      <a:pt x="57912" y="91694"/>
                    </a:lnTo>
                    <a:lnTo>
                      <a:pt x="59944" y="94487"/>
                    </a:lnTo>
                    <a:lnTo>
                      <a:pt x="63880" y="95123"/>
                    </a:lnTo>
                    <a:lnTo>
                      <a:pt x="66801" y="93090"/>
                    </a:lnTo>
                    <a:lnTo>
                      <a:pt x="30386" y="31673"/>
                    </a:lnTo>
                    <a:lnTo>
                      <a:pt x="8890" y="22098"/>
                    </a:lnTo>
                    <a:lnTo>
                      <a:pt x="14097" y="10540"/>
                    </a:lnTo>
                    <a:lnTo>
                      <a:pt x="105105" y="10540"/>
                    </a:lnTo>
                    <a:lnTo>
                      <a:pt x="105918" y="9525"/>
                    </a:lnTo>
                    <a:lnTo>
                      <a:pt x="105155" y="2539"/>
                    </a:lnTo>
                    <a:lnTo>
                      <a:pt x="101980" y="0"/>
                    </a:lnTo>
                    <a:close/>
                  </a:path>
                  <a:path w="853440" h="396240">
                    <a:moveTo>
                      <a:pt x="14097" y="10540"/>
                    </a:moveTo>
                    <a:lnTo>
                      <a:pt x="8890" y="22098"/>
                    </a:lnTo>
                    <a:lnTo>
                      <a:pt x="30386" y="31673"/>
                    </a:lnTo>
                    <a:lnTo>
                      <a:pt x="23859" y="22606"/>
                    </a:lnTo>
                    <a:lnTo>
                      <a:pt x="12192" y="22606"/>
                    </a:lnTo>
                    <a:lnTo>
                      <a:pt x="16637" y="12573"/>
                    </a:lnTo>
                    <a:lnTo>
                      <a:pt x="18658" y="12573"/>
                    </a:lnTo>
                    <a:lnTo>
                      <a:pt x="14097" y="10540"/>
                    </a:lnTo>
                    <a:close/>
                  </a:path>
                  <a:path w="853440" h="396240">
                    <a:moveTo>
                      <a:pt x="16637" y="12573"/>
                    </a:moveTo>
                    <a:lnTo>
                      <a:pt x="12192" y="22606"/>
                    </a:lnTo>
                    <a:lnTo>
                      <a:pt x="23013" y="21430"/>
                    </a:lnTo>
                    <a:lnTo>
                      <a:pt x="16637" y="12573"/>
                    </a:lnTo>
                    <a:close/>
                  </a:path>
                  <a:path w="853440" h="396240">
                    <a:moveTo>
                      <a:pt x="23013" y="21430"/>
                    </a:moveTo>
                    <a:lnTo>
                      <a:pt x="12192" y="22606"/>
                    </a:lnTo>
                    <a:lnTo>
                      <a:pt x="23859" y="22606"/>
                    </a:lnTo>
                    <a:lnTo>
                      <a:pt x="23013" y="21430"/>
                    </a:lnTo>
                    <a:close/>
                  </a:path>
                  <a:path w="853440" h="396240">
                    <a:moveTo>
                      <a:pt x="18658" y="12573"/>
                    </a:moveTo>
                    <a:lnTo>
                      <a:pt x="16637" y="12573"/>
                    </a:lnTo>
                    <a:lnTo>
                      <a:pt x="23013" y="21430"/>
                    </a:lnTo>
                    <a:lnTo>
                      <a:pt x="35498" y="20074"/>
                    </a:lnTo>
                    <a:lnTo>
                      <a:pt x="18658" y="12573"/>
                    </a:lnTo>
                    <a:close/>
                  </a:path>
                  <a:path w="853440" h="396240">
                    <a:moveTo>
                      <a:pt x="105105" y="10540"/>
                    </a:moveTo>
                    <a:lnTo>
                      <a:pt x="14097" y="10540"/>
                    </a:lnTo>
                    <a:lnTo>
                      <a:pt x="35498" y="20074"/>
                    </a:lnTo>
                    <a:lnTo>
                      <a:pt x="103377" y="12700"/>
                    </a:lnTo>
                    <a:lnTo>
                      <a:pt x="105105" y="10540"/>
                    </a:lnTo>
                    <a:close/>
                  </a:path>
                </a:pathLst>
              </a:custGeom>
              <a:solidFill>
                <a:srgbClr val="FF0066"/>
              </a:solidFill>
            </p:spPr>
            <p:txBody>
              <a:bodyPr wrap="square" lIns="0" tIns="0" rIns="0" bIns="0" rtlCol="0"/>
              <a:lstStyle/>
              <a:p>
                <a:endParaRPr dirty="0"/>
              </a:p>
            </p:txBody>
          </p:sp>
          <p:sp>
            <p:nvSpPr>
              <p:cNvPr id="101" name="object 121">
                <a:extLst>
                  <a:ext uri="{FF2B5EF4-FFF2-40B4-BE49-F238E27FC236}">
                    <a16:creationId xmlns:a16="http://schemas.microsoft.com/office/drawing/2014/main" id="{BD6B476A-01FE-4BD8-A5C7-33442B5E8668}"/>
                  </a:ext>
                </a:extLst>
              </p:cNvPr>
              <p:cNvSpPr/>
              <p:nvPr/>
            </p:nvSpPr>
            <p:spPr>
              <a:xfrm>
                <a:off x="7956295" y="678306"/>
                <a:ext cx="721360" cy="387985"/>
              </a:xfrm>
              <a:custGeom>
                <a:avLst/>
                <a:gdLst/>
                <a:ahLst/>
                <a:cxnLst/>
                <a:rect l="l" t="t" r="r" b="b"/>
                <a:pathLst>
                  <a:path w="721359" h="387984">
                    <a:moveTo>
                      <a:pt x="58420" y="295528"/>
                    </a:moveTo>
                    <a:lnTo>
                      <a:pt x="54482" y="296417"/>
                    </a:lnTo>
                    <a:lnTo>
                      <a:pt x="0" y="383539"/>
                    </a:lnTo>
                    <a:lnTo>
                      <a:pt x="102615" y="387984"/>
                    </a:lnTo>
                    <a:lnTo>
                      <a:pt x="105536" y="385317"/>
                    </a:lnTo>
                    <a:lnTo>
                      <a:pt x="105610" y="383285"/>
                    </a:lnTo>
                    <a:lnTo>
                      <a:pt x="14224" y="383285"/>
                    </a:lnTo>
                    <a:lnTo>
                      <a:pt x="8254" y="371982"/>
                    </a:lnTo>
                    <a:lnTo>
                      <a:pt x="29124" y="361013"/>
                    </a:lnTo>
                    <a:lnTo>
                      <a:pt x="65277" y="303148"/>
                    </a:lnTo>
                    <a:lnTo>
                      <a:pt x="64261" y="299338"/>
                    </a:lnTo>
                    <a:lnTo>
                      <a:pt x="58420" y="295528"/>
                    </a:lnTo>
                    <a:close/>
                  </a:path>
                  <a:path w="721359" h="387984">
                    <a:moveTo>
                      <a:pt x="29124" y="361013"/>
                    </a:moveTo>
                    <a:lnTo>
                      <a:pt x="8254" y="371982"/>
                    </a:lnTo>
                    <a:lnTo>
                      <a:pt x="14224" y="383285"/>
                    </a:lnTo>
                    <a:lnTo>
                      <a:pt x="18572" y="381000"/>
                    </a:lnTo>
                    <a:lnTo>
                      <a:pt x="16636" y="381000"/>
                    </a:lnTo>
                    <a:lnTo>
                      <a:pt x="11429" y="371220"/>
                    </a:lnTo>
                    <a:lnTo>
                      <a:pt x="22746" y="371220"/>
                    </a:lnTo>
                    <a:lnTo>
                      <a:pt x="29124" y="361013"/>
                    </a:lnTo>
                    <a:close/>
                  </a:path>
                  <a:path w="721359" h="387984">
                    <a:moveTo>
                      <a:pt x="35157" y="372280"/>
                    </a:moveTo>
                    <a:lnTo>
                      <a:pt x="14224" y="383285"/>
                    </a:lnTo>
                    <a:lnTo>
                      <a:pt x="105610" y="383285"/>
                    </a:lnTo>
                    <a:lnTo>
                      <a:pt x="105790" y="378332"/>
                    </a:lnTo>
                    <a:lnTo>
                      <a:pt x="103124" y="375284"/>
                    </a:lnTo>
                    <a:lnTo>
                      <a:pt x="35157" y="372280"/>
                    </a:lnTo>
                    <a:close/>
                  </a:path>
                  <a:path w="721359" h="387984">
                    <a:moveTo>
                      <a:pt x="11429" y="371220"/>
                    </a:moveTo>
                    <a:lnTo>
                      <a:pt x="16636" y="381000"/>
                    </a:lnTo>
                    <a:lnTo>
                      <a:pt x="22439" y="371712"/>
                    </a:lnTo>
                    <a:lnTo>
                      <a:pt x="11429" y="371220"/>
                    </a:lnTo>
                    <a:close/>
                  </a:path>
                  <a:path w="721359" h="387984">
                    <a:moveTo>
                      <a:pt x="22439" y="371712"/>
                    </a:moveTo>
                    <a:lnTo>
                      <a:pt x="16636" y="381000"/>
                    </a:lnTo>
                    <a:lnTo>
                      <a:pt x="18572" y="381000"/>
                    </a:lnTo>
                    <a:lnTo>
                      <a:pt x="35157" y="372280"/>
                    </a:lnTo>
                    <a:lnTo>
                      <a:pt x="22439" y="371712"/>
                    </a:lnTo>
                    <a:close/>
                  </a:path>
                  <a:path w="721359" h="387984">
                    <a:moveTo>
                      <a:pt x="686225" y="15623"/>
                    </a:moveTo>
                    <a:lnTo>
                      <a:pt x="29124" y="361013"/>
                    </a:lnTo>
                    <a:lnTo>
                      <a:pt x="22439" y="371712"/>
                    </a:lnTo>
                    <a:lnTo>
                      <a:pt x="35157" y="372280"/>
                    </a:lnTo>
                    <a:lnTo>
                      <a:pt x="692168" y="26875"/>
                    </a:lnTo>
                    <a:lnTo>
                      <a:pt x="698857" y="16169"/>
                    </a:lnTo>
                    <a:lnTo>
                      <a:pt x="686225" y="15623"/>
                    </a:lnTo>
                    <a:close/>
                  </a:path>
                  <a:path w="721359" h="387984">
                    <a:moveTo>
                      <a:pt x="22746" y="371220"/>
                    </a:moveTo>
                    <a:lnTo>
                      <a:pt x="11429" y="371220"/>
                    </a:lnTo>
                    <a:lnTo>
                      <a:pt x="22439" y="371712"/>
                    </a:lnTo>
                    <a:lnTo>
                      <a:pt x="22746" y="371220"/>
                    </a:lnTo>
                    <a:close/>
                  </a:path>
                  <a:path w="721359" h="387984">
                    <a:moveTo>
                      <a:pt x="720947" y="4698"/>
                    </a:moveTo>
                    <a:lnTo>
                      <a:pt x="707008" y="4698"/>
                    </a:lnTo>
                    <a:lnTo>
                      <a:pt x="712851" y="16001"/>
                    </a:lnTo>
                    <a:lnTo>
                      <a:pt x="692168" y="26875"/>
                    </a:lnTo>
                    <a:lnTo>
                      <a:pt x="657859" y="81787"/>
                    </a:lnTo>
                    <a:lnTo>
                      <a:pt x="655954" y="84708"/>
                    </a:lnTo>
                    <a:lnTo>
                      <a:pt x="656844" y="88645"/>
                    </a:lnTo>
                    <a:lnTo>
                      <a:pt x="659764" y="90550"/>
                    </a:lnTo>
                    <a:lnTo>
                      <a:pt x="662812" y="92328"/>
                    </a:lnTo>
                    <a:lnTo>
                      <a:pt x="666750" y="91439"/>
                    </a:lnTo>
                    <a:lnTo>
                      <a:pt x="668527" y="88518"/>
                    </a:lnTo>
                    <a:lnTo>
                      <a:pt x="720947" y="4698"/>
                    </a:lnTo>
                    <a:close/>
                  </a:path>
                  <a:path w="721359" h="387984">
                    <a:moveTo>
                      <a:pt x="698857" y="16169"/>
                    </a:moveTo>
                    <a:lnTo>
                      <a:pt x="692168" y="26875"/>
                    </a:lnTo>
                    <a:lnTo>
                      <a:pt x="711643" y="16637"/>
                    </a:lnTo>
                    <a:lnTo>
                      <a:pt x="709676" y="16637"/>
                    </a:lnTo>
                    <a:lnTo>
                      <a:pt x="698857" y="16169"/>
                    </a:lnTo>
                    <a:close/>
                  </a:path>
                  <a:path w="721359" h="387984">
                    <a:moveTo>
                      <a:pt x="704596" y="6984"/>
                    </a:moveTo>
                    <a:lnTo>
                      <a:pt x="698857" y="16169"/>
                    </a:lnTo>
                    <a:lnTo>
                      <a:pt x="709676" y="16637"/>
                    </a:lnTo>
                    <a:lnTo>
                      <a:pt x="704596" y="6984"/>
                    </a:lnTo>
                    <a:close/>
                  </a:path>
                  <a:path w="721359" h="387984">
                    <a:moveTo>
                      <a:pt x="708190" y="6984"/>
                    </a:moveTo>
                    <a:lnTo>
                      <a:pt x="704596" y="6984"/>
                    </a:lnTo>
                    <a:lnTo>
                      <a:pt x="709676" y="16637"/>
                    </a:lnTo>
                    <a:lnTo>
                      <a:pt x="711643" y="16637"/>
                    </a:lnTo>
                    <a:lnTo>
                      <a:pt x="712851" y="16001"/>
                    </a:lnTo>
                    <a:lnTo>
                      <a:pt x="708190" y="6984"/>
                    </a:lnTo>
                    <a:close/>
                  </a:path>
                  <a:path w="721359" h="387984">
                    <a:moveTo>
                      <a:pt x="707008" y="4698"/>
                    </a:moveTo>
                    <a:lnTo>
                      <a:pt x="686225" y="15623"/>
                    </a:lnTo>
                    <a:lnTo>
                      <a:pt x="698857" y="16169"/>
                    </a:lnTo>
                    <a:lnTo>
                      <a:pt x="704596" y="6984"/>
                    </a:lnTo>
                    <a:lnTo>
                      <a:pt x="708190" y="6984"/>
                    </a:lnTo>
                    <a:lnTo>
                      <a:pt x="707008" y="4698"/>
                    </a:lnTo>
                    <a:close/>
                  </a:path>
                  <a:path w="721359" h="387984">
                    <a:moveTo>
                      <a:pt x="618617" y="0"/>
                    </a:moveTo>
                    <a:lnTo>
                      <a:pt x="615696" y="2666"/>
                    </a:lnTo>
                    <a:lnTo>
                      <a:pt x="615442" y="6095"/>
                    </a:lnTo>
                    <a:lnTo>
                      <a:pt x="615314" y="9651"/>
                    </a:lnTo>
                    <a:lnTo>
                      <a:pt x="617981" y="12572"/>
                    </a:lnTo>
                    <a:lnTo>
                      <a:pt x="621537" y="12826"/>
                    </a:lnTo>
                    <a:lnTo>
                      <a:pt x="686225" y="15623"/>
                    </a:lnTo>
                    <a:lnTo>
                      <a:pt x="707008" y="4698"/>
                    </a:lnTo>
                    <a:lnTo>
                      <a:pt x="720947" y="4698"/>
                    </a:lnTo>
                    <a:lnTo>
                      <a:pt x="721105" y="4444"/>
                    </a:lnTo>
                    <a:lnTo>
                      <a:pt x="618617" y="0"/>
                    </a:lnTo>
                    <a:close/>
                  </a:path>
                </a:pathLst>
              </a:custGeom>
              <a:solidFill>
                <a:srgbClr val="7E7E7E"/>
              </a:solidFill>
            </p:spPr>
            <p:txBody>
              <a:bodyPr wrap="square" lIns="0" tIns="0" rIns="0" bIns="0" rtlCol="0"/>
              <a:lstStyle/>
              <a:p>
                <a:endParaRPr/>
              </a:p>
            </p:txBody>
          </p:sp>
          <p:sp>
            <p:nvSpPr>
              <p:cNvPr id="103" name="object 123">
                <a:extLst>
                  <a:ext uri="{FF2B5EF4-FFF2-40B4-BE49-F238E27FC236}">
                    <a16:creationId xmlns:a16="http://schemas.microsoft.com/office/drawing/2014/main" id="{C1616A0C-4C28-4A38-B288-5C7A1DA02CAA}"/>
                  </a:ext>
                </a:extLst>
              </p:cNvPr>
              <p:cNvSpPr/>
              <p:nvPr/>
            </p:nvSpPr>
            <p:spPr>
              <a:xfrm>
                <a:off x="8381618" y="392302"/>
                <a:ext cx="259715" cy="580390"/>
              </a:xfrm>
              <a:custGeom>
                <a:avLst/>
                <a:gdLst/>
                <a:ahLst/>
                <a:cxnLst/>
                <a:rect l="l" t="t" r="r" b="b"/>
                <a:pathLst>
                  <a:path w="259715" h="580390">
                    <a:moveTo>
                      <a:pt x="171576" y="508254"/>
                    </a:moveTo>
                    <a:lnTo>
                      <a:pt x="167512" y="508762"/>
                    </a:lnTo>
                    <a:lnTo>
                      <a:pt x="165353" y="511556"/>
                    </a:lnTo>
                    <a:lnTo>
                      <a:pt x="163322" y="514350"/>
                    </a:lnTo>
                    <a:lnTo>
                      <a:pt x="163829" y="518287"/>
                    </a:lnTo>
                    <a:lnTo>
                      <a:pt x="166624" y="520446"/>
                    </a:lnTo>
                    <a:lnTo>
                      <a:pt x="245490" y="580389"/>
                    </a:lnTo>
                    <a:lnTo>
                      <a:pt x="246733" y="571246"/>
                    </a:lnTo>
                    <a:lnTo>
                      <a:pt x="234823" y="571246"/>
                    </a:lnTo>
                    <a:lnTo>
                      <a:pt x="225774" y="549419"/>
                    </a:lnTo>
                    <a:lnTo>
                      <a:pt x="174371" y="510286"/>
                    </a:lnTo>
                    <a:lnTo>
                      <a:pt x="171576" y="508254"/>
                    </a:lnTo>
                    <a:close/>
                  </a:path>
                  <a:path w="259715" h="580390">
                    <a:moveTo>
                      <a:pt x="225774" y="549419"/>
                    </a:moveTo>
                    <a:lnTo>
                      <a:pt x="234823" y="571246"/>
                    </a:lnTo>
                    <a:lnTo>
                      <a:pt x="242697" y="567944"/>
                    </a:lnTo>
                    <a:lnTo>
                      <a:pt x="234441" y="567944"/>
                    </a:lnTo>
                    <a:lnTo>
                      <a:pt x="235901" y="557129"/>
                    </a:lnTo>
                    <a:lnTo>
                      <a:pt x="225774" y="549419"/>
                    </a:lnTo>
                    <a:close/>
                  </a:path>
                  <a:path w="259715" h="580390">
                    <a:moveTo>
                      <a:pt x="249935" y="474599"/>
                    </a:moveTo>
                    <a:lnTo>
                      <a:pt x="246760" y="477012"/>
                    </a:lnTo>
                    <a:lnTo>
                      <a:pt x="246252" y="480441"/>
                    </a:lnTo>
                    <a:lnTo>
                      <a:pt x="237602" y="544525"/>
                    </a:lnTo>
                    <a:lnTo>
                      <a:pt x="246633" y="566293"/>
                    </a:lnTo>
                    <a:lnTo>
                      <a:pt x="234823" y="571246"/>
                    </a:lnTo>
                    <a:lnTo>
                      <a:pt x="246733" y="571246"/>
                    </a:lnTo>
                    <a:lnTo>
                      <a:pt x="258825" y="482219"/>
                    </a:lnTo>
                    <a:lnTo>
                      <a:pt x="259333" y="478663"/>
                    </a:lnTo>
                    <a:lnTo>
                      <a:pt x="256921" y="475488"/>
                    </a:lnTo>
                    <a:lnTo>
                      <a:pt x="253491" y="475107"/>
                    </a:lnTo>
                    <a:lnTo>
                      <a:pt x="249935" y="474599"/>
                    </a:lnTo>
                    <a:close/>
                  </a:path>
                  <a:path w="259715" h="580390">
                    <a:moveTo>
                      <a:pt x="235901" y="557129"/>
                    </a:moveTo>
                    <a:lnTo>
                      <a:pt x="234441" y="567944"/>
                    </a:lnTo>
                    <a:lnTo>
                      <a:pt x="244601" y="563752"/>
                    </a:lnTo>
                    <a:lnTo>
                      <a:pt x="235901" y="557129"/>
                    </a:lnTo>
                    <a:close/>
                  </a:path>
                  <a:path w="259715" h="580390">
                    <a:moveTo>
                      <a:pt x="237602" y="544525"/>
                    </a:moveTo>
                    <a:lnTo>
                      <a:pt x="235901" y="557129"/>
                    </a:lnTo>
                    <a:lnTo>
                      <a:pt x="244601" y="563752"/>
                    </a:lnTo>
                    <a:lnTo>
                      <a:pt x="234441" y="567944"/>
                    </a:lnTo>
                    <a:lnTo>
                      <a:pt x="242697" y="567944"/>
                    </a:lnTo>
                    <a:lnTo>
                      <a:pt x="246633" y="566293"/>
                    </a:lnTo>
                    <a:lnTo>
                      <a:pt x="237602" y="544525"/>
                    </a:lnTo>
                    <a:close/>
                  </a:path>
                  <a:path w="259715" h="580390">
                    <a:moveTo>
                      <a:pt x="11683" y="0"/>
                    </a:moveTo>
                    <a:lnTo>
                      <a:pt x="0" y="4825"/>
                    </a:lnTo>
                    <a:lnTo>
                      <a:pt x="225774" y="549419"/>
                    </a:lnTo>
                    <a:lnTo>
                      <a:pt x="235901" y="557129"/>
                    </a:lnTo>
                    <a:lnTo>
                      <a:pt x="237602" y="544525"/>
                    </a:lnTo>
                    <a:lnTo>
                      <a:pt x="11683" y="0"/>
                    </a:lnTo>
                    <a:close/>
                  </a:path>
                </a:pathLst>
              </a:custGeom>
              <a:solidFill>
                <a:srgbClr val="7E7E7E"/>
              </a:solidFill>
            </p:spPr>
            <p:txBody>
              <a:bodyPr wrap="square" lIns="0" tIns="0" rIns="0" bIns="0" rtlCol="0"/>
              <a:lstStyle/>
              <a:p>
                <a:endParaRPr/>
              </a:p>
            </p:txBody>
          </p:sp>
          <p:sp>
            <p:nvSpPr>
              <p:cNvPr id="105" name="object 125">
                <a:extLst>
                  <a:ext uri="{FF2B5EF4-FFF2-40B4-BE49-F238E27FC236}">
                    <a16:creationId xmlns:a16="http://schemas.microsoft.com/office/drawing/2014/main" id="{64E39488-D277-4787-BEFC-F20F69789C05}"/>
                  </a:ext>
                </a:extLst>
              </p:cNvPr>
              <p:cNvSpPr/>
              <p:nvPr/>
            </p:nvSpPr>
            <p:spPr>
              <a:xfrm>
                <a:off x="8706625" y="702286"/>
                <a:ext cx="100710" cy="217550"/>
              </a:xfrm>
              <a:prstGeom prst="rect">
                <a:avLst/>
              </a:prstGeom>
              <a:blipFill>
                <a:blip r:embed="rId9" cstate="print"/>
                <a:stretch>
                  <a:fillRect/>
                </a:stretch>
              </a:blipFill>
            </p:spPr>
            <p:txBody>
              <a:bodyPr wrap="square" lIns="0" tIns="0" rIns="0" bIns="0" rtlCol="0"/>
              <a:lstStyle/>
              <a:p>
                <a:endParaRPr dirty="0"/>
              </a:p>
            </p:txBody>
          </p:sp>
        </p:grpSp>
      </p:grpSp>
      <p:sp>
        <p:nvSpPr>
          <p:cNvPr id="109" name="object 24">
            <a:extLst>
              <a:ext uri="{FF2B5EF4-FFF2-40B4-BE49-F238E27FC236}">
                <a16:creationId xmlns:a16="http://schemas.microsoft.com/office/drawing/2014/main" id="{D1BCA704-E076-437D-8246-ECBF98210DCB}"/>
              </a:ext>
            </a:extLst>
          </p:cNvPr>
          <p:cNvSpPr/>
          <p:nvPr/>
        </p:nvSpPr>
        <p:spPr>
          <a:xfrm>
            <a:off x="5507021" y="725873"/>
            <a:ext cx="251967" cy="251967"/>
          </a:xfrm>
          <a:prstGeom prst="rect">
            <a:avLst/>
          </a:prstGeom>
          <a:blipFill>
            <a:blip r:embed="rId3" cstate="print"/>
            <a:stretch>
              <a:fillRect/>
            </a:stretch>
          </a:blipFill>
        </p:spPr>
        <p:txBody>
          <a:bodyPr wrap="square" lIns="0" tIns="0" rIns="0" bIns="0" rtlCol="0"/>
          <a:lstStyle/>
          <a:p>
            <a:endParaRPr/>
          </a:p>
        </p:txBody>
      </p:sp>
      <p:sp>
        <p:nvSpPr>
          <p:cNvPr id="110" name="object 25">
            <a:extLst>
              <a:ext uri="{FF2B5EF4-FFF2-40B4-BE49-F238E27FC236}">
                <a16:creationId xmlns:a16="http://schemas.microsoft.com/office/drawing/2014/main" id="{220B7ED6-DF15-4D35-98A5-EF5925E3070C}"/>
              </a:ext>
            </a:extLst>
          </p:cNvPr>
          <p:cNvSpPr/>
          <p:nvPr/>
        </p:nvSpPr>
        <p:spPr>
          <a:xfrm>
            <a:off x="5507021" y="725873"/>
            <a:ext cx="252095" cy="252095"/>
          </a:xfrm>
          <a:custGeom>
            <a:avLst/>
            <a:gdLst/>
            <a:ahLst/>
            <a:cxnLst/>
            <a:rect l="l" t="t" r="r" b="b"/>
            <a:pathLst>
              <a:path w="252095" h="252094">
                <a:moveTo>
                  <a:pt x="0" y="125983"/>
                </a:moveTo>
                <a:lnTo>
                  <a:pt x="9898" y="76938"/>
                </a:lnTo>
                <a:lnTo>
                  <a:pt x="36893" y="36893"/>
                </a:lnTo>
                <a:lnTo>
                  <a:pt x="76938" y="9898"/>
                </a:lnTo>
                <a:lnTo>
                  <a:pt x="125983" y="0"/>
                </a:lnTo>
                <a:lnTo>
                  <a:pt x="175029" y="9898"/>
                </a:lnTo>
                <a:lnTo>
                  <a:pt x="215074" y="36893"/>
                </a:lnTo>
                <a:lnTo>
                  <a:pt x="242069" y="76938"/>
                </a:lnTo>
                <a:lnTo>
                  <a:pt x="251967" y="125983"/>
                </a:lnTo>
                <a:lnTo>
                  <a:pt x="242069" y="175029"/>
                </a:lnTo>
                <a:lnTo>
                  <a:pt x="215074" y="215074"/>
                </a:lnTo>
                <a:lnTo>
                  <a:pt x="175029" y="242069"/>
                </a:lnTo>
                <a:lnTo>
                  <a:pt x="125983" y="251967"/>
                </a:lnTo>
                <a:lnTo>
                  <a:pt x="76938" y="242069"/>
                </a:lnTo>
                <a:lnTo>
                  <a:pt x="36893" y="215074"/>
                </a:lnTo>
                <a:lnTo>
                  <a:pt x="9898" y="175029"/>
                </a:lnTo>
                <a:lnTo>
                  <a:pt x="0" y="125983"/>
                </a:lnTo>
                <a:close/>
              </a:path>
            </a:pathLst>
          </a:custGeom>
          <a:ln w="12700">
            <a:solidFill>
              <a:srgbClr val="000000"/>
            </a:solidFill>
          </a:ln>
        </p:spPr>
        <p:txBody>
          <a:bodyPr wrap="square" lIns="0" tIns="0" rIns="0" bIns="0" rtlCol="0"/>
          <a:lstStyle/>
          <a:p>
            <a:endParaRPr/>
          </a:p>
        </p:txBody>
      </p:sp>
      <p:sp>
        <p:nvSpPr>
          <p:cNvPr id="111" name="object 26">
            <a:extLst>
              <a:ext uri="{FF2B5EF4-FFF2-40B4-BE49-F238E27FC236}">
                <a16:creationId xmlns:a16="http://schemas.microsoft.com/office/drawing/2014/main" id="{EBD2D44E-C463-47AC-B4E3-26199C30B516}"/>
              </a:ext>
            </a:extLst>
          </p:cNvPr>
          <p:cNvSpPr/>
          <p:nvPr/>
        </p:nvSpPr>
        <p:spPr>
          <a:xfrm>
            <a:off x="5758989" y="738954"/>
            <a:ext cx="252095" cy="251967"/>
          </a:xfrm>
          <a:prstGeom prst="rect">
            <a:avLst/>
          </a:prstGeom>
          <a:blipFill>
            <a:blip r:embed="rId10" cstate="print"/>
            <a:stretch>
              <a:fillRect/>
            </a:stretch>
          </a:blipFill>
        </p:spPr>
        <p:txBody>
          <a:bodyPr wrap="square" lIns="0" tIns="0" rIns="0" bIns="0" rtlCol="0"/>
          <a:lstStyle/>
          <a:p>
            <a:endParaRPr/>
          </a:p>
        </p:txBody>
      </p:sp>
      <p:sp>
        <p:nvSpPr>
          <p:cNvPr id="112" name="object 27">
            <a:extLst>
              <a:ext uri="{FF2B5EF4-FFF2-40B4-BE49-F238E27FC236}">
                <a16:creationId xmlns:a16="http://schemas.microsoft.com/office/drawing/2014/main" id="{5D746D4D-2EDD-42FB-AC61-B06DD57BEFDA}"/>
              </a:ext>
            </a:extLst>
          </p:cNvPr>
          <p:cNvSpPr/>
          <p:nvPr/>
        </p:nvSpPr>
        <p:spPr>
          <a:xfrm>
            <a:off x="5758989" y="738954"/>
            <a:ext cx="252095" cy="252095"/>
          </a:xfrm>
          <a:custGeom>
            <a:avLst/>
            <a:gdLst/>
            <a:ahLst/>
            <a:cxnLst/>
            <a:rect l="l" t="t" r="r" b="b"/>
            <a:pathLst>
              <a:path w="252095" h="252094">
                <a:moveTo>
                  <a:pt x="0" y="125984"/>
                </a:moveTo>
                <a:lnTo>
                  <a:pt x="9917" y="76938"/>
                </a:lnTo>
                <a:lnTo>
                  <a:pt x="36956" y="36893"/>
                </a:lnTo>
                <a:lnTo>
                  <a:pt x="77045" y="9898"/>
                </a:lnTo>
                <a:lnTo>
                  <a:pt x="126111" y="0"/>
                </a:lnTo>
                <a:lnTo>
                  <a:pt x="175103" y="9898"/>
                </a:lnTo>
                <a:lnTo>
                  <a:pt x="215153" y="36893"/>
                </a:lnTo>
                <a:lnTo>
                  <a:pt x="242179" y="76938"/>
                </a:lnTo>
                <a:lnTo>
                  <a:pt x="252095" y="125984"/>
                </a:lnTo>
                <a:lnTo>
                  <a:pt x="242179" y="175029"/>
                </a:lnTo>
                <a:lnTo>
                  <a:pt x="215153" y="215074"/>
                </a:lnTo>
                <a:lnTo>
                  <a:pt x="175103" y="242069"/>
                </a:lnTo>
                <a:lnTo>
                  <a:pt x="126111" y="251967"/>
                </a:lnTo>
                <a:lnTo>
                  <a:pt x="77045" y="242069"/>
                </a:lnTo>
                <a:lnTo>
                  <a:pt x="36956"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113" name="object 28">
            <a:extLst>
              <a:ext uri="{FF2B5EF4-FFF2-40B4-BE49-F238E27FC236}">
                <a16:creationId xmlns:a16="http://schemas.microsoft.com/office/drawing/2014/main" id="{B4261936-9525-4555-A171-7C59981E9B91}"/>
              </a:ext>
            </a:extLst>
          </p:cNvPr>
          <p:cNvSpPr/>
          <p:nvPr/>
        </p:nvSpPr>
        <p:spPr>
          <a:xfrm>
            <a:off x="6011083" y="738954"/>
            <a:ext cx="251967" cy="251967"/>
          </a:xfrm>
          <a:prstGeom prst="rect">
            <a:avLst/>
          </a:prstGeom>
          <a:blipFill>
            <a:blip r:embed="rId11" cstate="print"/>
            <a:stretch>
              <a:fillRect/>
            </a:stretch>
          </a:blipFill>
        </p:spPr>
        <p:txBody>
          <a:bodyPr wrap="square" lIns="0" tIns="0" rIns="0" bIns="0" rtlCol="0"/>
          <a:lstStyle/>
          <a:p>
            <a:endParaRPr/>
          </a:p>
        </p:txBody>
      </p:sp>
      <p:sp>
        <p:nvSpPr>
          <p:cNvPr id="114" name="object 29">
            <a:extLst>
              <a:ext uri="{FF2B5EF4-FFF2-40B4-BE49-F238E27FC236}">
                <a16:creationId xmlns:a16="http://schemas.microsoft.com/office/drawing/2014/main" id="{A61489E5-BE65-4815-A2D5-4C95ACEDEE4E}"/>
              </a:ext>
            </a:extLst>
          </p:cNvPr>
          <p:cNvSpPr/>
          <p:nvPr/>
        </p:nvSpPr>
        <p:spPr>
          <a:xfrm>
            <a:off x="6011083" y="738954"/>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15" name="object 30">
            <a:extLst>
              <a:ext uri="{FF2B5EF4-FFF2-40B4-BE49-F238E27FC236}">
                <a16:creationId xmlns:a16="http://schemas.microsoft.com/office/drawing/2014/main" id="{24CA9C17-A4D0-475D-BE2A-E0F8B99C8418}"/>
              </a:ext>
            </a:extLst>
          </p:cNvPr>
          <p:cNvSpPr/>
          <p:nvPr/>
        </p:nvSpPr>
        <p:spPr>
          <a:xfrm>
            <a:off x="6263052" y="738954"/>
            <a:ext cx="252095" cy="251967"/>
          </a:xfrm>
          <a:prstGeom prst="rect">
            <a:avLst/>
          </a:prstGeom>
          <a:blipFill>
            <a:blip r:embed="rId12" cstate="print"/>
            <a:stretch>
              <a:fillRect/>
            </a:stretch>
          </a:blipFill>
        </p:spPr>
        <p:txBody>
          <a:bodyPr wrap="square" lIns="0" tIns="0" rIns="0" bIns="0" rtlCol="0"/>
          <a:lstStyle/>
          <a:p>
            <a:endParaRPr/>
          </a:p>
        </p:txBody>
      </p:sp>
      <p:sp>
        <p:nvSpPr>
          <p:cNvPr id="116" name="object 31">
            <a:extLst>
              <a:ext uri="{FF2B5EF4-FFF2-40B4-BE49-F238E27FC236}">
                <a16:creationId xmlns:a16="http://schemas.microsoft.com/office/drawing/2014/main" id="{311A6579-9E6B-48A2-9F5B-5CE96FD10908}"/>
              </a:ext>
            </a:extLst>
          </p:cNvPr>
          <p:cNvSpPr/>
          <p:nvPr/>
        </p:nvSpPr>
        <p:spPr>
          <a:xfrm>
            <a:off x="6263052" y="738954"/>
            <a:ext cx="252095" cy="252095"/>
          </a:xfrm>
          <a:custGeom>
            <a:avLst/>
            <a:gdLst/>
            <a:ahLst/>
            <a:cxnLst/>
            <a:rect l="l" t="t" r="r" b="b"/>
            <a:pathLst>
              <a:path w="252095" h="252094">
                <a:moveTo>
                  <a:pt x="0" y="125984"/>
                </a:moveTo>
                <a:lnTo>
                  <a:pt x="9915" y="76938"/>
                </a:lnTo>
                <a:lnTo>
                  <a:pt x="36941" y="36893"/>
                </a:lnTo>
                <a:lnTo>
                  <a:pt x="76991" y="9898"/>
                </a:lnTo>
                <a:lnTo>
                  <a:pt x="125984" y="0"/>
                </a:lnTo>
                <a:lnTo>
                  <a:pt x="175049" y="9898"/>
                </a:lnTo>
                <a:lnTo>
                  <a:pt x="215138" y="36893"/>
                </a:lnTo>
                <a:lnTo>
                  <a:pt x="242177" y="76938"/>
                </a:lnTo>
                <a:lnTo>
                  <a:pt x="252095" y="125984"/>
                </a:lnTo>
                <a:lnTo>
                  <a:pt x="242177" y="175029"/>
                </a:lnTo>
                <a:lnTo>
                  <a:pt x="215138" y="215074"/>
                </a:lnTo>
                <a:lnTo>
                  <a:pt x="175049" y="242069"/>
                </a:lnTo>
                <a:lnTo>
                  <a:pt x="125984" y="251967"/>
                </a:lnTo>
                <a:lnTo>
                  <a:pt x="76991" y="242069"/>
                </a:lnTo>
                <a:lnTo>
                  <a:pt x="36941" y="215074"/>
                </a:lnTo>
                <a:lnTo>
                  <a:pt x="9915" y="175029"/>
                </a:lnTo>
                <a:lnTo>
                  <a:pt x="0" y="125984"/>
                </a:lnTo>
                <a:close/>
              </a:path>
            </a:pathLst>
          </a:custGeom>
          <a:ln w="12700">
            <a:solidFill>
              <a:srgbClr val="000000"/>
            </a:solidFill>
          </a:ln>
        </p:spPr>
        <p:txBody>
          <a:bodyPr wrap="square" lIns="0" tIns="0" rIns="0" bIns="0" rtlCol="0"/>
          <a:lstStyle/>
          <a:p>
            <a:endParaRPr/>
          </a:p>
        </p:txBody>
      </p:sp>
      <p:sp>
        <p:nvSpPr>
          <p:cNvPr id="117" name="object 32">
            <a:extLst>
              <a:ext uri="{FF2B5EF4-FFF2-40B4-BE49-F238E27FC236}">
                <a16:creationId xmlns:a16="http://schemas.microsoft.com/office/drawing/2014/main" id="{2FD622B0-6109-401E-9A08-F8A49DFB8FF6}"/>
              </a:ext>
            </a:extLst>
          </p:cNvPr>
          <p:cNvSpPr/>
          <p:nvPr/>
        </p:nvSpPr>
        <p:spPr>
          <a:xfrm>
            <a:off x="6515146" y="738954"/>
            <a:ext cx="251967" cy="251967"/>
          </a:xfrm>
          <a:prstGeom prst="rect">
            <a:avLst/>
          </a:prstGeom>
          <a:blipFill>
            <a:blip r:embed="rId3" cstate="print"/>
            <a:stretch>
              <a:fillRect/>
            </a:stretch>
          </a:blipFill>
        </p:spPr>
        <p:txBody>
          <a:bodyPr wrap="square" lIns="0" tIns="0" rIns="0" bIns="0" rtlCol="0"/>
          <a:lstStyle/>
          <a:p>
            <a:endParaRPr/>
          </a:p>
        </p:txBody>
      </p:sp>
      <p:sp>
        <p:nvSpPr>
          <p:cNvPr id="118" name="object 33">
            <a:extLst>
              <a:ext uri="{FF2B5EF4-FFF2-40B4-BE49-F238E27FC236}">
                <a16:creationId xmlns:a16="http://schemas.microsoft.com/office/drawing/2014/main" id="{6DAF6158-F3D5-4340-858A-081F1F3AA549}"/>
              </a:ext>
            </a:extLst>
          </p:cNvPr>
          <p:cNvSpPr/>
          <p:nvPr/>
        </p:nvSpPr>
        <p:spPr>
          <a:xfrm>
            <a:off x="6515146" y="738954"/>
            <a:ext cx="252095" cy="252095"/>
          </a:xfrm>
          <a:custGeom>
            <a:avLst/>
            <a:gdLst/>
            <a:ahLst/>
            <a:cxnLst/>
            <a:rect l="l" t="t" r="r" b="b"/>
            <a:pathLst>
              <a:path w="252095" h="252094">
                <a:moveTo>
                  <a:pt x="0" y="125984"/>
                </a:moveTo>
                <a:lnTo>
                  <a:pt x="9898" y="76938"/>
                </a:lnTo>
                <a:lnTo>
                  <a:pt x="36893" y="36893"/>
                </a:lnTo>
                <a:lnTo>
                  <a:pt x="76938" y="9898"/>
                </a:lnTo>
                <a:lnTo>
                  <a:pt x="125984" y="0"/>
                </a:lnTo>
                <a:lnTo>
                  <a:pt x="175029" y="9898"/>
                </a:lnTo>
                <a:lnTo>
                  <a:pt x="215074" y="36893"/>
                </a:lnTo>
                <a:lnTo>
                  <a:pt x="242069" y="76938"/>
                </a:lnTo>
                <a:lnTo>
                  <a:pt x="251967" y="125984"/>
                </a:lnTo>
                <a:lnTo>
                  <a:pt x="242069" y="175029"/>
                </a:lnTo>
                <a:lnTo>
                  <a:pt x="215074" y="215074"/>
                </a:lnTo>
                <a:lnTo>
                  <a:pt x="175029" y="242069"/>
                </a:lnTo>
                <a:lnTo>
                  <a:pt x="125984"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19" name="object 34">
            <a:extLst>
              <a:ext uri="{FF2B5EF4-FFF2-40B4-BE49-F238E27FC236}">
                <a16:creationId xmlns:a16="http://schemas.microsoft.com/office/drawing/2014/main" id="{CDA4A237-B897-4D72-8A72-1491251112D0}"/>
              </a:ext>
            </a:extLst>
          </p:cNvPr>
          <p:cNvSpPr/>
          <p:nvPr/>
        </p:nvSpPr>
        <p:spPr>
          <a:xfrm>
            <a:off x="6767115" y="738954"/>
            <a:ext cx="252095" cy="251967"/>
          </a:xfrm>
          <a:prstGeom prst="rect">
            <a:avLst/>
          </a:prstGeom>
          <a:blipFill>
            <a:blip r:embed="rId13" cstate="print"/>
            <a:stretch>
              <a:fillRect/>
            </a:stretch>
          </a:blipFill>
        </p:spPr>
        <p:txBody>
          <a:bodyPr wrap="square" lIns="0" tIns="0" rIns="0" bIns="0" rtlCol="0"/>
          <a:lstStyle/>
          <a:p>
            <a:endParaRPr/>
          </a:p>
        </p:txBody>
      </p:sp>
      <p:sp>
        <p:nvSpPr>
          <p:cNvPr id="120" name="object 35">
            <a:extLst>
              <a:ext uri="{FF2B5EF4-FFF2-40B4-BE49-F238E27FC236}">
                <a16:creationId xmlns:a16="http://schemas.microsoft.com/office/drawing/2014/main" id="{20E48757-FA31-49F0-84AB-94CFDB2B652B}"/>
              </a:ext>
            </a:extLst>
          </p:cNvPr>
          <p:cNvSpPr/>
          <p:nvPr/>
        </p:nvSpPr>
        <p:spPr>
          <a:xfrm>
            <a:off x="6767115" y="738954"/>
            <a:ext cx="252095" cy="252095"/>
          </a:xfrm>
          <a:custGeom>
            <a:avLst/>
            <a:gdLst/>
            <a:ahLst/>
            <a:cxnLst/>
            <a:rect l="l" t="t" r="r" b="b"/>
            <a:pathLst>
              <a:path w="252095" h="252094">
                <a:moveTo>
                  <a:pt x="0" y="125984"/>
                </a:moveTo>
                <a:lnTo>
                  <a:pt x="9898" y="76938"/>
                </a:lnTo>
                <a:lnTo>
                  <a:pt x="36893" y="36893"/>
                </a:lnTo>
                <a:lnTo>
                  <a:pt x="76938" y="9898"/>
                </a:lnTo>
                <a:lnTo>
                  <a:pt x="125984" y="0"/>
                </a:lnTo>
                <a:lnTo>
                  <a:pt x="175049" y="9898"/>
                </a:lnTo>
                <a:lnTo>
                  <a:pt x="215138" y="36893"/>
                </a:lnTo>
                <a:lnTo>
                  <a:pt x="242177" y="76938"/>
                </a:lnTo>
                <a:lnTo>
                  <a:pt x="252095" y="125984"/>
                </a:lnTo>
                <a:lnTo>
                  <a:pt x="242177" y="175029"/>
                </a:lnTo>
                <a:lnTo>
                  <a:pt x="215138" y="215074"/>
                </a:lnTo>
                <a:lnTo>
                  <a:pt x="175049" y="242069"/>
                </a:lnTo>
                <a:lnTo>
                  <a:pt x="125984"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21" name="object 36">
            <a:extLst>
              <a:ext uri="{FF2B5EF4-FFF2-40B4-BE49-F238E27FC236}">
                <a16:creationId xmlns:a16="http://schemas.microsoft.com/office/drawing/2014/main" id="{5DCB8A93-67DA-4A22-B7BA-B0A5EF913E00}"/>
              </a:ext>
            </a:extLst>
          </p:cNvPr>
          <p:cNvSpPr txBox="1"/>
          <p:nvPr/>
        </p:nvSpPr>
        <p:spPr>
          <a:xfrm>
            <a:off x="5565279" y="697159"/>
            <a:ext cx="1411605" cy="300355"/>
          </a:xfrm>
          <a:prstGeom prst="rect">
            <a:avLst/>
          </a:prstGeom>
        </p:spPr>
        <p:txBody>
          <a:bodyPr vert="horz" wrap="square" lIns="0" tIns="12700" rIns="0" bIns="0" rtlCol="0">
            <a:spAutoFit/>
          </a:bodyPr>
          <a:lstStyle/>
          <a:p>
            <a:pPr marL="12700">
              <a:lnSpc>
                <a:spcPct val="100000"/>
              </a:lnSpc>
              <a:spcBef>
                <a:spcPts val="100"/>
              </a:spcBef>
            </a:pPr>
            <a:r>
              <a:rPr sz="2700" baseline="3086" dirty="0">
                <a:latin typeface="Consolas"/>
                <a:cs typeface="Consolas"/>
              </a:rPr>
              <a:t>1 </a:t>
            </a:r>
            <a:r>
              <a:rPr sz="1800" dirty="0">
                <a:latin typeface="Consolas"/>
                <a:cs typeface="Consolas"/>
              </a:rPr>
              <a:t>2 3 4 5</a:t>
            </a:r>
            <a:r>
              <a:rPr sz="1800" spc="-85" dirty="0">
                <a:latin typeface="Consolas"/>
                <a:cs typeface="Consolas"/>
              </a:rPr>
              <a:t> </a:t>
            </a:r>
            <a:r>
              <a:rPr sz="1800" dirty="0">
                <a:latin typeface="Consolas"/>
                <a:cs typeface="Consolas"/>
              </a:rPr>
              <a:t>6</a:t>
            </a:r>
          </a:p>
        </p:txBody>
      </p:sp>
      <p:graphicFrame>
        <p:nvGraphicFramePr>
          <p:cNvPr id="122" name="object 40">
            <a:extLst>
              <a:ext uri="{FF2B5EF4-FFF2-40B4-BE49-F238E27FC236}">
                <a16:creationId xmlns:a16="http://schemas.microsoft.com/office/drawing/2014/main" id="{15E0CD1E-7566-4DF2-A025-0D72E7A7253B}"/>
              </a:ext>
            </a:extLst>
          </p:cNvPr>
          <p:cNvGraphicFramePr>
            <a:graphicFrameLocks noGrp="1"/>
          </p:cNvGraphicFramePr>
          <p:nvPr/>
        </p:nvGraphicFramePr>
        <p:xfrm>
          <a:off x="5401358" y="1248947"/>
          <a:ext cx="3781416"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gridCol w="252094">
                  <a:extLst>
                    <a:ext uri="{9D8B030D-6E8A-4147-A177-3AD203B41FA5}">
                      <a16:colId xmlns:a16="http://schemas.microsoft.com/office/drawing/2014/main" val="20005"/>
                    </a:ext>
                  </a:extLst>
                </a:gridCol>
                <a:gridCol w="252094">
                  <a:extLst>
                    <a:ext uri="{9D8B030D-6E8A-4147-A177-3AD203B41FA5}">
                      <a16:colId xmlns:a16="http://schemas.microsoft.com/office/drawing/2014/main" val="20006"/>
                    </a:ext>
                  </a:extLst>
                </a:gridCol>
                <a:gridCol w="252094">
                  <a:extLst>
                    <a:ext uri="{9D8B030D-6E8A-4147-A177-3AD203B41FA5}">
                      <a16:colId xmlns:a16="http://schemas.microsoft.com/office/drawing/2014/main" val="20007"/>
                    </a:ext>
                  </a:extLst>
                </a:gridCol>
                <a:gridCol w="252094">
                  <a:extLst>
                    <a:ext uri="{9D8B030D-6E8A-4147-A177-3AD203B41FA5}">
                      <a16:colId xmlns:a16="http://schemas.microsoft.com/office/drawing/2014/main" val="20008"/>
                    </a:ext>
                  </a:extLst>
                </a:gridCol>
                <a:gridCol w="252094">
                  <a:extLst>
                    <a:ext uri="{9D8B030D-6E8A-4147-A177-3AD203B41FA5}">
                      <a16:colId xmlns:a16="http://schemas.microsoft.com/office/drawing/2014/main" val="20009"/>
                    </a:ext>
                  </a:extLst>
                </a:gridCol>
                <a:gridCol w="252094">
                  <a:extLst>
                    <a:ext uri="{9D8B030D-6E8A-4147-A177-3AD203B41FA5}">
                      <a16:colId xmlns:a16="http://schemas.microsoft.com/office/drawing/2014/main" val="20010"/>
                    </a:ext>
                  </a:extLst>
                </a:gridCol>
                <a:gridCol w="252094">
                  <a:extLst>
                    <a:ext uri="{9D8B030D-6E8A-4147-A177-3AD203B41FA5}">
                      <a16:colId xmlns:a16="http://schemas.microsoft.com/office/drawing/2014/main" val="20011"/>
                    </a:ext>
                  </a:extLst>
                </a:gridCol>
                <a:gridCol w="252094">
                  <a:extLst>
                    <a:ext uri="{9D8B030D-6E8A-4147-A177-3AD203B41FA5}">
                      <a16:colId xmlns:a16="http://schemas.microsoft.com/office/drawing/2014/main" val="20012"/>
                    </a:ext>
                  </a:extLst>
                </a:gridCol>
                <a:gridCol w="252095">
                  <a:extLst>
                    <a:ext uri="{9D8B030D-6E8A-4147-A177-3AD203B41FA5}">
                      <a16:colId xmlns:a16="http://schemas.microsoft.com/office/drawing/2014/main" val="20013"/>
                    </a:ext>
                  </a:extLst>
                </a:gridCol>
                <a:gridCol w="252095">
                  <a:extLst>
                    <a:ext uri="{9D8B030D-6E8A-4147-A177-3AD203B41FA5}">
                      <a16:colId xmlns:a16="http://schemas.microsoft.com/office/drawing/2014/main" val="20014"/>
                    </a:ext>
                  </a:extLst>
                </a:gridCol>
              </a:tblGrid>
              <a:tr h="252006">
                <a:tc>
                  <a:txBody>
                    <a:bodyPr/>
                    <a:lstStyle/>
                    <a:p>
                      <a:pPr marL="64135">
                        <a:lnSpc>
                          <a:spcPts val="1885"/>
                        </a:lnSpc>
                      </a:pPr>
                      <a:r>
                        <a:rPr sz="1800" dirty="0">
                          <a:latin typeface="Consolas"/>
                          <a:cs typeface="Consolas"/>
                        </a:rPr>
                        <a:t>2</a:t>
                      </a:r>
                      <a:endParaRPr sz="1800">
                        <a:latin typeface="Consolas"/>
                        <a:cs typeface="Consolas"/>
                      </a:endParaRPr>
                    </a:p>
                  </a:txBody>
                  <a:tcPr marL="0" marR="0" marT="0" marB="0">
                    <a:lnL w="3810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6</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2</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6</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2</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tcPr>
                </a:tc>
                <a:extLst>
                  <a:ext uri="{0D108BD9-81ED-4DB2-BD59-A6C34878D82A}">
                    <a16:rowId xmlns:a16="http://schemas.microsoft.com/office/drawing/2014/main" val="10000"/>
                  </a:ext>
                </a:extLst>
              </a:tr>
            </a:tbl>
          </a:graphicData>
        </a:graphic>
      </p:graphicFrame>
      <p:sp>
        <p:nvSpPr>
          <p:cNvPr id="124" name="object 43">
            <a:extLst>
              <a:ext uri="{FF2B5EF4-FFF2-40B4-BE49-F238E27FC236}">
                <a16:creationId xmlns:a16="http://schemas.microsoft.com/office/drawing/2014/main" id="{6FDEF0C9-77F4-45D1-8D40-C41322DAF040}"/>
              </a:ext>
            </a:extLst>
          </p:cNvPr>
          <p:cNvSpPr/>
          <p:nvPr/>
        </p:nvSpPr>
        <p:spPr>
          <a:xfrm>
            <a:off x="6102477" y="973245"/>
            <a:ext cx="383540" cy="247650"/>
          </a:xfrm>
          <a:custGeom>
            <a:avLst/>
            <a:gdLst/>
            <a:ahLst/>
            <a:cxnLst/>
            <a:rect l="l" t="t" r="r" b="b"/>
            <a:pathLst>
              <a:path w="383539" h="247650">
                <a:moveTo>
                  <a:pt x="307172" y="210381"/>
                </a:moveTo>
                <a:lnTo>
                  <a:pt x="241935" y="232918"/>
                </a:lnTo>
                <a:lnTo>
                  <a:pt x="383159" y="247142"/>
                </a:lnTo>
                <a:lnTo>
                  <a:pt x="363445" y="214502"/>
                </a:lnTo>
                <a:lnTo>
                  <a:pt x="313689" y="214502"/>
                </a:lnTo>
                <a:lnTo>
                  <a:pt x="307172" y="210381"/>
                </a:lnTo>
                <a:close/>
              </a:path>
              <a:path w="383539" h="247650">
                <a:moveTo>
                  <a:pt x="317423" y="194309"/>
                </a:moveTo>
                <a:lnTo>
                  <a:pt x="318770" y="206375"/>
                </a:lnTo>
                <a:lnTo>
                  <a:pt x="307172" y="210381"/>
                </a:lnTo>
                <a:lnTo>
                  <a:pt x="313689" y="214502"/>
                </a:lnTo>
                <a:lnTo>
                  <a:pt x="323850" y="198374"/>
                </a:lnTo>
                <a:lnTo>
                  <a:pt x="317423" y="194309"/>
                </a:lnTo>
                <a:close/>
              </a:path>
              <a:path w="383539" h="247650">
                <a:moveTo>
                  <a:pt x="309752" y="125602"/>
                </a:moveTo>
                <a:lnTo>
                  <a:pt x="317423" y="194309"/>
                </a:lnTo>
                <a:lnTo>
                  <a:pt x="323850" y="198374"/>
                </a:lnTo>
                <a:lnTo>
                  <a:pt x="313689" y="214502"/>
                </a:lnTo>
                <a:lnTo>
                  <a:pt x="363445" y="214502"/>
                </a:lnTo>
                <a:lnTo>
                  <a:pt x="309752" y="125602"/>
                </a:lnTo>
                <a:close/>
              </a:path>
              <a:path w="383539" h="247650">
                <a:moveTo>
                  <a:pt x="10160" y="0"/>
                </a:moveTo>
                <a:lnTo>
                  <a:pt x="0" y="16129"/>
                </a:lnTo>
                <a:lnTo>
                  <a:pt x="307172" y="210381"/>
                </a:lnTo>
                <a:lnTo>
                  <a:pt x="318770" y="206375"/>
                </a:lnTo>
                <a:lnTo>
                  <a:pt x="317423" y="194309"/>
                </a:lnTo>
                <a:lnTo>
                  <a:pt x="10160" y="0"/>
                </a:lnTo>
                <a:close/>
              </a:path>
            </a:pathLst>
          </a:custGeom>
          <a:solidFill>
            <a:srgbClr val="000000"/>
          </a:solidFill>
        </p:spPr>
        <p:txBody>
          <a:bodyPr wrap="square" lIns="0" tIns="0" rIns="0" bIns="0" rtlCol="0"/>
          <a:lstStyle/>
          <a:p>
            <a:endParaRPr/>
          </a:p>
        </p:txBody>
      </p:sp>
      <p:sp>
        <p:nvSpPr>
          <p:cNvPr id="125" name="object 44">
            <a:extLst>
              <a:ext uri="{FF2B5EF4-FFF2-40B4-BE49-F238E27FC236}">
                <a16:creationId xmlns:a16="http://schemas.microsoft.com/office/drawing/2014/main" id="{77612F00-4C42-4882-9701-C48D74A7FA11}"/>
              </a:ext>
            </a:extLst>
          </p:cNvPr>
          <p:cNvSpPr/>
          <p:nvPr/>
        </p:nvSpPr>
        <p:spPr>
          <a:xfrm>
            <a:off x="6011083" y="738954"/>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134" name="文本框 133">
            <a:extLst>
              <a:ext uri="{FF2B5EF4-FFF2-40B4-BE49-F238E27FC236}">
                <a16:creationId xmlns:a16="http://schemas.microsoft.com/office/drawing/2014/main" id="{0F1A9685-B141-47E9-BE13-5A4E3FD78D20}"/>
              </a:ext>
            </a:extLst>
          </p:cNvPr>
          <p:cNvSpPr txBox="1"/>
          <p:nvPr/>
        </p:nvSpPr>
        <p:spPr>
          <a:xfrm>
            <a:off x="4138188" y="620059"/>
            <a:ext cx="1091152" cy="369332"/>
          </a:xfrm>
          <a:prstGeom prst="rect">
            <a:avLst/>
          </a:prstGeom>
          <a:noFill/>
        </p:spPr>
        <p:txBody>
          <a:bodyPr wrap="square">
            <a:spAutoFit/>
          </a:bodyPr>
          <a:lstStyle/>
          <a:p>
            <a:r>
              <a:rPr lang="en-US" altLang="zh-CN" sz="1800" b="1" spc="-5" dirty="0">
                <a:latin typeface="Consolas"/>
                <a:cs typeface="Consolas"/>
              </a:rPr>
              <a:t>Vertex</a:t>
            </a:r>
            <a:endParaRPr lang="zh-CN" altLang="en-US" dirty="0"/>
          </a:p>
        </p:txBody>
      </p:sp>
      <p:sp>
        <p:nvSpPr>
          <p:cNvPr id="137" name="文本框 136">
            <a:extLst>
              <a:ext uri="{FF2B5EF4-FFF2-40B4-BE49-F238E27FC236}">
                <a16:creationId xmlns:a16="http://schemas.microsoft.com/office/drawing/2014/main" id="{D290EE39-D0CB-44B6-9397-F1DA63BB4432}"/>
              </a:ext>
            </a:extLst>
          </p:cNvPr>
          <p:cNvSpPr txBox="1"/>
          <p:nvPr/>
        </p:nvSpPr>
        <p:spPr>
          <a:xfrm>
            <a:off x="3977721" y="1164282"/>
            <a:ext cx="1388203" cy="369332"/>
          </a:xfrm>
          <a:prstGeom prst="rect">
            <a:avLst/>
          </a:prstGeom>
          <a:noFill/>
        </p:spPr>
        <p:txBody>
          <a:bodyPr wrap="square">
            <a:spAutoFit/>
          </a:bodyPr>
          <a:lstStyle/>
          <a:p>
            <a:r>
              <a:rPr lang="en-US" altLang="zh-CN" sz="1800" b="1" spc="-5" dirty="0">
                <a:latin typeface="Consolas"/>
                <a:cs typeface="Consolas"/>
              </a:rPr>
              <a:t>Out-edges</a:t>
            </a:r>
            <a:endParaRPr lang="zh-CN" altLang="en-US" dirty="0"/>
          </a:p>
        </p:txBody>
      </p:sp>
      <p:sp>
        <p:nvSpPr>
          <p:cNvPr id="195" name="object 29">
            <a:extLst>
              <a:ext uri="{FF2B5EF4-FFF2-40B4-BE49-F238E27FC236}">
                <a16:creationId xmlns:a16="http://schemas.microsoft.com/office/drawing/2014/main" id="{5AFECAC4-ABD1-4471-872B-E7388DA781F5}"/>
              </a:ext>
            </a:extLst>
          </p:cNvPr>
          <p:cNvSpPr/>
          <p:nvPr/>
        </p:nvSpPr>
        <p:spPr>
          <a:xfrm>
            <a:off x="4729520"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7"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96" name="object 30">
            <a:extLst>
              <a:ext uri="{FF2B5EF4-FFF2-40B4-BE49-F238E27FC236}">
                <a16:creationId xmlns:a16="http://schemas.microsoft.com/office/drawing/2014/main" id="{39091DE4-913F-47B0-A0BE-D507AC5BDEE9}"/>
              </a:ext>
            </a:extLst>
          </p:cNvPr>
          <p:cNvSpPr/>
          <p:nvPr/>
        </p:nvSpPr>
        <p:spPr>
          <a:xfrm>
            <a:off x="4981489"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graphicFrame>
        <p:nvGraphicFramePr>
          <p:cNvPr id="201" name="object 35">
            <a:extLst>
              <a:ext uri="{FF2B5EF4-FFF2-40B4-BE49-F238E27FC236}">
                <a16:creationId xmlns:a16="http://schemas.microsoft.com/office/drawing/2014/main" id="{54BFE657-AC80-440D-9661-1FB185F1451F}"/>
              </a:ext>
            </a:extLst>
          </p:cNvPr>
          <p:cNvGraphicFramePr>
            <a:graphicFrameLocks noGrp="1"/>
          </p:cNvGraphicFramePr>
          <p:nvPr/>
        </p:nvGraphicFramePr>
        <p:xfrm>
          <a:off x="7891573" y="4866020"/>
          <a:ext cx="1260474"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tblGrid>
              <a:tr h="252006">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3810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5</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6</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5</a:t>
                      </a:r>
                      <a:endParaRPr sz="1800">
                        <a:latin typeface="Consolas"/>
                        <a:cs typeface="Consolas"/>
                      </a:endParaRP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6</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tcPr>
                </a:tc>
                <a:extLst>
                  <a:ext uri="{0D108BD9-81ED-4DB2-BD59-A6C34878D82A}">
                    <a16:rowId xmlns:a16="http://schemas.microsoft.com/office/drawing/2014/main" val="10000"/>
                  </a:ext>
                </a:extLst>
              </a:tr>
            </a:tbl>
          </a:graphicData>
        </a:graphic>
      </p:graphicFrame>
      <p:sp>
        <p:nvSpPr>
          <p:cNvPr id="202" name="object 36">
            <a:extLst>
              <a:ext uri="{FF2B5EF4-FFF2-40B4-BE49-F238E27FC236}">
                <a16:creationId xmlns:a16="http://schemas.microsoft.com/office/drawing/2014/main" id="{7225188A-F6CC-4BA9-AA03-5656FACC3717}"/>
              </a:ext>
            </a:extLst>
          </p:cNvPr>
          <p:cNvSpPr/>
          <p:nvPr/>
        </p:nvSpPr>
        <p:spPr>
          <a:xfrm>
            <a:off x="5233457" y="4387523"/>
            <a:ext cx="252094" cy="251968"/>
          </a:xfrm>
          <a:prstGeom prst="rect">
            <a:avLst/>
          </a:prstGeom>
          <a:blipFill>
            <a:blip r:embed="rId14" cstate="print"/>
            <a:stretch>
              <a:fillRect/>
            </a:stretch>
          </a:blipFill>
        </p:spPr>
        <p:txBody>
          <a:bodyPr wrap="square" lIns="0" tIns="0" rIns="0" bIns="0" rtlCol="0"/>
          <a:lstStyle/>
          <a:p>
            <a:endParaRPr/>
          </a:p>
        </p:txBody>
      </p:sp>
      <p:sp>
        <p:nvSpPr>
          <p:cNvPr id="203" name="object 37">
            <a:extLst>
              <a:ext uri="{FF2B5EF4-FFF2-40B4-BE49-F238E27FC236}">
                <a16:creationId xmlns:a16="http://schemas.microsoft.com/office/drawing/2014/main" id="{4D66E585-F313-4DE1-8F63-6E375D09C970}"/>
              </a:ext>
            </a:extLst>
          </p:cNvPr>
          <p:cNvSpPr/>
          <p:nvPr/>
        </p:nvSpPr>
        <p:spPr>
          <a:xfrm>
            <a:off x="5233457" y="4387523"/>
            <a:ext cx="252095" cy="252095"/>
          </a:xfrm>
          <a:custGeom>
            <a:avLst/>
            <a:gdLst/>
            <a:ahLst/>
            <a:cxnLst/>
            <a:rect l="l" t="t" r="r" b="b"/>
            <a:pathLst>
              <a:path w="252095" h="252095">
                <a:moveTo>
                  <a:pt x="0" y="125984"/>
                </a:moveTo>
                <a:lnTo>
                  <a:pt x="9917" y="76938"/>
                </a:lnTo>
                <a:lnTo>
                  <a:pt x="36956" y="36893"/>
                </a:lnTo>
                <a:lnTo>
                  <a:pt x="77045" y="9898"/>
                </a:lnTo>
                <a:lnTo>
                  <a:pt x="126111" y="0"/>
                </a:lnTo>
                <a:lnTo>
                  <a:pt x="175156" y="9898"/>
                </a:lnTo>
                <a:lnTo>
                  <a:pt x="215201" y="36893"/>
                </a:lnTo>
                <a:lnTo>
                  <a:pt x="242196" y="76938"/>
                </a:lnTo>
                <a:lnTo>
                  <a:pt x="252094" y="125984"/>
                </a:lnTo>
                <a:lnTo>
                  <a:pt x="242196" y="175029"/>
                </a:lnTo>
                <a:lnTo>
                  <a:pt x="215201" y="215074"/>
                </a:lnTo>
                <a:lnTo>
                  <a:pt x="175156" y="242069"/>
                </a:lnTo>
                <a:lnTo>
                  <a:pt x="126111" y="251968"/>
                </a:lnTo>
                <a:lnTo>
                  <a:pt x="77045" y="242069"/>
                </a:lnTo>
                <a:lnTo>
                  <a:pt x="36956"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204" name="object 38">
            <a:extLst>
              <a:ext uri="{FF2B5EF4-FFF2-40B4-BE49-F238E27FC236}">
                <a16:creationId xmlns:a16="http://schemas.microsoft.com/office/drawing/2014/main" id="{8229E2DC-530D-46E0-8724-DA32D688E902}"/>
              </a:ext>
            </a:extLst>
          </p:cNvPr>
          <p:cNvSpPr/>
          <p:nvPr/>
        </p:nvSpPr>
        <p:spPr>
          <a:xfrm>
            <a:off x="8581812" y="4387523"/>
            <a:ext cx="252095" cy="252095"/>
          </a:xfrm>
          <a:custGeom>
            <a:avLst/>
            <a:gdLst/>
            <a:ahLst/>
            <a:cxnLst/>
            <a:rect l="l" t="t" r="r" b="b"/>
            <a:pathLst>
              <a:path w="252095" h="252095">
                <a:moveTo>
                  <a:pt x="0" y="125984"/>
                </a:moveTo>
                <a:lnTo>
                  <a:pt x="9917" y="76938"/>
                </a:lnTo>
                <a:lnTo>
                  <a:pt x="36957" y="36893"/>
                </a:lnTo>
                <a:lnTo>
                  <a:pt x="77045" y="9898"/>
                </a:lnTo>
                <a:lnTo>
                  <a:pt x="126110" y="0"/>
                </a:lnTo>
                <a:lnTo>
                  <a:pt x="175103" y="9898"/>
                </a:lnTo>
                <a:lnTo>
                  <a:pt x="215153" y="36893"/>
                </a:lnTo>
                <a:lnTo>
                  <a:pt x="242179" y="76938"/>
                </a:lnTo>
                <a:lnTo>
                  <a:pt x="252095" y="125984"/>
                </a:lnTo>
                <a:lnTo>
                  <a:pt x="242179" y="175029"/>
                </a:lnTo>
                <a:lnTo>
                  <a:pt x="215153" y="215074"/>
                </a:lnTo>
                <a:lnTo>
                  <a:pt x="175103" y="242069"/>
                </a:lnTo>
                <a:lnTo>
                  <a:pt x="126110" y="251968"/>
                </a:lnTo>
                <a:lnTo>
                  <a:pt x="77045" y="242069"/>
                </a:lnTo>
                <a:lnTo>
                  <a:pt x="36957"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205" name="object 39">
            <a:extLst>
              <a:ext uri="{FF2B5EF4-FFF2-40B4-BE49-F238E27FC236}">
                <a16:creationId xmlns:a16="http://schemas.microsoft.com/office/drawing/2014/main" id="{6A8F7A88-7059-40B8-81AC-7B52F604A50E}"/>
              </a:ext>
            </a:extLst>
          </p:cNvPr>
          <p:cNvSpPr/>
          <p:nvPr/>
        </p:nvSpPr>
        <p:spPr>
          <a:xfrm>
            <a:off x="8833906"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206" name="object 40">
            <a:extLst>
              <a:ext uri="{FF2B5EF4-FFF2-40B4-BE49-F238E27FC236}">
                <a16:creationId xmlns:a16="http://schemas.microsoft.com/office/drawing/2014/main" id="{E272FE38-9D4F-4578-8FE7-2A3536281131}"/>
              </a:ext>
            </a:extLst>
          </p:cNvPr>
          <p:cNvSpPr/>
          <p:nvPr/>
        </p:nvSpPr>
        <p:spPr>
          <a:xfrm>
            <a:off x="9085875" y="4387523"/>
            <a:ext cx="252095" cy="252095"/>
          </a:xfrm>
          <a:custGeom>
            <a:avLst/>
            <a:gdLst/>
            <a:ahLst/>
            <a:cxnLst/>
            <a:rect l="l" t="t" r="r" b="b"/>
            <a:pathLst>
              <a:path w="252095" h="252095">
                <a:moveTo>
                  <a:pt x="0" y="125984"/>
                </a:moveTo>
                <a:lnTo>
                  <a:pt x="9915" y="76938"/>
                </a:lnTo>
                <a:lnTo>
                  <a:pt x="36941" y="36893"/>
                </a:lnTo>
                <a:lnTo>
                  <a:pt x="76991" y="9898"/>
                </a:lnTo>
                <a:lnTo>
                  <a:pt x="125983" y="0"/>
                </a:lnTo>
                <a:lnTo>
                  <a:pt x="175049" y="9898"/>
                </a:lnTo>
                <a:lnTo>
                  <a:pt x="215137" y="36893"/>
                </a:lnTo>
                <a:lnTo>
                  <a:pt x="242177" y="76938"/>
                </a:lnTo>
                <a:lnTo>
                  <a:pt x="252094" y="125984"/>
                </a:lnTo>
                <a:lnTo>
                  <a:pt x="242177" y="175029"/>
                </a:lnTo>
                <a:lnTo>
                  <a:pt x="215137" y="215074"/>
                </a:lnTo>
                <a:lnTo>
                  <a:pt x="175049" y="242069"/>
                </a:lnTo>
                <a:lnTo>
                  <a:pt x="125983" y="251968"/>
                </a:lnTo>
                <a:lnTo>
                  <a:pt x="76991" y="242069"/>
                </a:lnTo>
                <a:lnTo>
                  <a:pt x="36941" y="215074"/>
                </a:lnTo>
                <a:lnTo>
                  <a:pt x="9915" y="175029"/>
                </a:lnTo>
                <a:lnTo>
                  <a:pt x="0" y="125984"/>
                </a:lnTo>
                <a:close/>
              </a:path>
            </a:pathLst>
          </a:custGeom>
          <a:ln w="12700">
            <a:solidFill>
              <a:srgbClr val="000000"/>
            </a:solidFill>
          </a:ln>
        </p:spPr>
        <p:txBody>
          <a:bodyPr wrap="square" lIns="0" tIns="0" rIns="0" bIns="0" rtlCol="0"/>
          <a:lstStyle/>
          <a:p>
            <a:endParaRPr/>
          </a:p>
        </p:txBody>
      </p:sp>
      <p:sp>
        <p:nvSpPr>
          <p:cNvPr id="208" name="object 42">
            <a:extLst>
              <a:ext uri="{FF2B5EF4-FFF2-40B4-BE49-F238E27FC236}">
                <a16:creationId xmlns:a16="http://schemas.microsoft.com/office/drawing/2014/main" id="{594F3055-6321-4722-8658-FB0D3CEC8D69}"/>
              </a:ext>
            </a:extLst>
          </p:cNvPr>
          <p:cNvSpPr/>
          <p:nvPr/>
        </p:nvSpPr>
        <p:spPr>
          <a:xfrm>
            <a:off x="5370234" y="4629023"/>
            <a:ext cx="134619" cy="249936"/>
          </a:xfrm>
          <a:prstGeom prst="rect">
            <a:avLst/>
          </a:prstGeom>
          <a:blipFill>
            <a:blip r:embed="rId15" cstate="print"/>
            <a:stretch>
              <a:fillRect/>
            </a:stretch>
          </a:blipFill>
        </p:spPr>
        <p:txBody>
          <a:bodyPr wrap="square" lIns="0" tIns="0" rIns="0" bIns="0" rtlCol="0"/>
          <a:lstStyle/>
          <a:p>
            <a:endParaRPr/>
          </a:p>
        </p:txBody>
      </p:sp>
      <p:sp>
        <p:nvSpPr>
          <p:cNvPr id="209" name="object 43">
            <a:extLst>
              <a:ext uri="{FF2B5EF4-FFF2-40B4-BE49-F238E27FC236}">
                <a16:creationId xmlns:a16="http://schemas.microsoft.com/office/drawing/2014/main" id="{D6970AC7-FB22-4870-A046-08E732C697EF}"/>
              </a:ext>
            </a:extLst>
          </p:cNvPr>
          <p:cNvSpPr/>
          <p:nvPr/>
        </p:nvSpPr>
        <p:spPr>
          <a:xfrm>
            <a:off x="5233457"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graphicFrame>
        <p:nvGraphicFramePr>
          <p:cNvPr id="210" name="object 44">
            <a:extLst>
              <a:ext uri="{FF2B5EF4-FFF2-40B4-BE49-F238E27FC236}">
                <a16:creationId xmlns:a16="http://schemas.microsoft.com/office/drawing/2014/main" id="{012A4DDA-7556-42E7-92A8-931D1C1E6CC7}"/>
              </a:ext>
            </a:extLst>
          </p:cNvPr>
          <p:cNvGraphicFramePr>
            <a:graphicFrameLocks noGrp="1"/>
          </p:cNvGraphicFramePr>
          <p:nvPr/>
        </p:nvGraphicFramePr>
        <p:xfrm>
          <a:off x="4586951" y="4876572"/>
          <a:ext cx="2520944"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gridCol w="252094">
                  <a:extLst>
                    <a:ext uri="{9D8B030D-6E8A-4147-A177-3AD203B41FA5}">
                      <a16:colId xmlns:a16="http://schemas.microsoft.com/office/drawing/2014/main" val="20005"/>
                    </a:ext>
                  </a:extLst>
                </a:gridCol>
                <a:gridCol w="252094">
                  <a:extLst>
                    <a:ext uri="{9D8B030D-6E8A-4147-A177-3AD203B41FA5}">
                      <a16:colId xmlns:a16="http://schemas.microsoft.com/office/drawing/2014/main" val="20006"/>
                    </a:ext>
                  </a:extLst>
                </a:gridCol>
                <a:gridCol w="252094">
                  <a:extLst>
                    <a:ext uri="{9D8B030D-6E8A-4147-A177-3AD203B41FA5}">
                      <a16:colId xmlns:a16="http://schemas.microsoft.com/office/drawing/2014/main" val="20007"/>
                    </a:ext>
                  </a:extLst>
                </a:gridCol>
                <a:gridCol w="252094">
                  <a:extLst>
                    <a:ext uri="{9D8B030D-6E8A-4147-A177-3AD203B41FA5}">
                      <a16:colId xmlns:a16="http://schemas.microsoft.com/office/drawing/2014/main" val="20008"/>
                    </a:ext>
                  </a:extLst>
                </a:gridCol>
                <a:gridCol w="252094">
                  <a:extLst>
                    <a:ext uri="{9D8B030D-6E8A-4147-A177-3AD203B41FA5}">
                      <a16:colId xmlns:a16="http://schemas.microsoft.com/office/drawing/2014/main" val="20009"/>
                    </a:ext>
                  </a:extLst>
                </a:gridCol>
              </a:tblGrid>
              <a:tr h="252006">
                <a:tc>
                  <a:txBody>
                    <a:bodyPr/>
                    <a:lstStyle/>
                    <a:p>
                      <a:pPr marL="64135">
                        <a:lnSpc>
                          <a:spcPts val="1885"/>
                        </a:lnSpc>
                      </a:pPr>
                      <a:r>
                        <a:rPr sz="1800" dirty="0">
                          <a:latin typeface="Consolas"/>
                          <a:cs typeface="Consolas"/>
                        </a:rPr>
                        <a:t>2</a:t>
                      </a:r>
                      <a:endParaRPr sz="1800">
                        <a:latin typeface="Consolas"/>
                        <a:cs typeface="Consolas"/>
                      </a:endParaRPr>
                    </a:p>
                  </a:txBody>
                  <a:tcPr marL="0" marR="0" marT="0" marB="0">
                    <a:lnL w="3810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135">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tcPr>
                </a:tc>
                <a:extLst>
                  <a:ext uri="{0D108BD9-81ED-4DB2-BD59-A6C34878D82A}">
                    <a16:rowId xmlns:a16="http://schemas.microsoft.com/office/drawing/2014/main" val="10000"/>
                  </a:ext>
                </a:extLst>
              </a:tr>
            </a:tbl>
          </a:graphicData>
        </a:graphic>
      </p:graphicFrame>
      <p:sp>
        <p:nvSpPr>
          <p:cNvPr id="216" name="object 50">
            <a:extLst>
              <a:ext uri="{FF2B5EF4-FFF2-40B4-BE49-F238E27FC236}">
                <a16:creationId xmlns:a16="http://schemas.microsoft.com/office/drawing/2014/main" id="{C87B6388-2D91-4268-AFB0-1B92A5F20036}"/>
              </a:ext>
            </a:extLst>
          </p:cNvPr>
          <p:cNvSpPr/>
          <p:nvPr/>
        </p:nvSpPr>
        <p:spPr>
          <a:xfrm>
            <a:off x="5485551" y="4387523"/>
            <a:ext cx="251968" cy="251968"/>
          </a:xfrm>
          <a:prstGeom prst="rect">
            <a:avLst/>
          </a:prstGeom>
          <a:blipFill>
            <a:blip r:embed="rId3" cstate="print"/>
            <a:stretch>
              <a:fillRect/>
            </a:stretch>
          </a:blipFill>
        </p:spPr>
        <p:txBody>
          <a:bodyPr wrap="square" lIns="0" tIns="0" rIns="0" bIns="0" rtlCol="0"/>
          <a:lstStyle/>
          <a:p>
            <a:endParaRPr/>
          </a:p>
        </p:txBody>
      </p:sp>
      <p:sp>
        <p:nvSpPr>
          <p:cNvPr id="217" name="object 51">
            <a:extLst>
              <a:ext uri="{FF2B5EF4-FFF2-40B4-BE49-F238E27FC236}">
                <a16:creationId xmlns:a16="http://schemas.microsoft.com/office/drawing/2014/main" id="{092E261C-BF2E-4D9F-ADF9-9EA01A4991DA}"/>
              </a:ext>
            </a:extLst>
          </p:cNvPr>
          <p:cNvSpPr/>
          <p:nvPr/>
        </p:nvSpPr>
        <p:spPr>
          <a:xfrm>
            <a:off x="5485551"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18" name="object 52">
            <a:extLst>
              <a:ext uri="{FF2B5EF4-FFF2-40B4-BE49-F238E27FC236}">
                <a16:creationId xmlns:a16="http://schemas.microsoft.com/office/drawing/2014/main" id="{B026785E-2A66-4B0D-90B0-D9557452B375}"/>
              </a:ext>
            </a:extLst>
          </p:cNvPr>
          <p:cNvSpPr/>
          <p:nvPr/>
        </p:nvSpPr>
        <p:spPr>
          <a:xfrm>
            <a:off x="5737520" y="4387523"/>
            <a:ext cx="252094" cy="251968"/>
          </a:xfrm>
          <a:prstGeom prst="rect">
            <a:avLst/>
          </a:prstGeom>
          <a:blipFill>
            <a:blip r:embed="rId10" cstate="print"/>
            <a:stretch>
              <a:fillRect/>
            </a:stretch>
          </a:blipFill>
        </p:spPr>
        <p:txBody>
          <a:bodyPr wrap="square" lIns="0" tIns="0" rIns="0" bIns="0" rtlCol="0"/>
          <a:lstStyle/>
          <a:p>
            <a:endParaRPr/>
          </a:p>
        </p:txBody>
      </p:sp>
      <p:sp>
        <p:nvSpPr>
          <p:cNvPr id="219" name="object 53">
            <a:extLst>
              <a:ext uri="{FF2B5EF4-FFF2-40B4-BE49-F238E27FC236}">
                <a16:creationId xmlns:a16="http://schemas.microsoft.com/office/drawing/2014/main" id="{2ED5C65A-FD02-42BD-A899-C7807AFBE55A}"/>
              </a:ext>
            </a:extLst>
          </p:cNvPr>
          <p:cNvSpPr/>
          <p:nvPr/>
        </p:nvSpPr>
        <p:spPr>
          <a:xfrm>
            <a:off x="5737520" y="4387523"/>
            <a:ext cx="252095" cy="252095"/>
          </a:xfrm>
          <a:custGeom>
            <a:avLst/>
            <a:gdLst/>
            <a:ahLst/>
            <a:cxnLst/>
            <a:rect l="l" t="t" r="r" b="b"/>
            <a:pathLst>
              <a:path w="252095" h="252095">
                <a:moveTo>
                  <a:pt x="0" y="125984"/>
                </a:moveTo>
                <a:lnTo>
                  <a:pt x="9917" y="76938"/>
                </a:lnTo>
                <a:lnTo>
                  <a:pt x="36956" y="36893"/>
                </a:lnTo>
                <a:lnTo>
                  <a:pt x="77045" y="9898"/>
                </a:lnTo>
                <a:lnTo>
                  <a:pt x="126111" y="0"/>
                </a:lnTo>
                <a:lnTo>
                  <a:pt x="175103" y="9898"/>
                </a:lnTo>
                <a:lnTo>
                  <a:pt x="215153" y="36893"/>
                </a:lnTo>
                <a:lnTo>
                  <a:pt x="242179" y="76938"/>
                </a:lnTo>
                <a:lnTo>
                  <a:pt x="252094" y="125984"/>
                </a:lnTo>
                <a:lnTo>
                  <a:pt x="242179" y="175029"/>
                </a:lnTo>
                <a:lnTo>
                  <a:pt x="215153" y="215074"/>
                </a:lnTo>
                <a:lnTo>
                  <a:pt x="175103" y="242069"/>
                </a:lnTo>
                <a:lnTo>
                  <a:pt x="126111" y="251968"/>
                </a:lnTo>
                <a:lnTo>
                  <a:pt x="77045" y="242069"/>
                </a:lnTo>
                <a:lnTo>
                  <a:pt x="36956" y="215074"/>
                </a:lnTo>
                <a:lnTo>
                  <a:pt x="9917" y="175029"/>
                </a:lnTo>
                <a:lnTo>
                  <a:pt x="0" y="125984"/>
                </a:lnTo>
                <a:close/>
              </a:path>
            </a:pathLst>
          </a:custGeom>
          <a:ln w="19050">
            <a:solidFill>
              <a:srgbClr val="001F5F"/>
            </a:solidFill>
            <a:prstDash val="sysDot"/>
          </a:ln>
        </p:spPr>
        <p:txBody>
          <a:bodyPr wrap="square" lIns="0" tIns="0" rIns="0" bIns="0" rtlCol="0"/>
          <a:lstStyle/>
          <a:p>
            <a:endParaRPr/>
          </a:p>
        </p:txBody>
      </p:sp>
      <p:sp>
        <p:nvSpPr>
          <p:cNvPr id="220" name="object 54">
            <a:extLst>
              <a:ext uri="{FF2B5EF4-FFF2-40B4-BE49-F238E27FC236}">
                <a16:creationId xmlns:a16="http://schemas.microsoft.com/office/drawing/2014/main" id="{A6D69DFF-6EF6-4ECF-85CF-372DE84256B2}"/>
              </a:ext>
            </a:extLst>
          </p:cNvPr>
          <p:cNvSpPr/>
          <p:nvPr/>
        </p:nvSpPr>
        <p:spPr>
          <a:xfrm>
            <a:off x="5989614" y="4387523"/>
            <a:ext cx="251968" cy="251968"/>
          </a:xfrm>
          <a:prstGeom prst="rect">
            <a:avLst/>
          </a:prstGeom>
          <a:blipFill>
            <a:blip r:embed="rId3" cstate="print"/>
            <a:stretch>
              <a:fillRect/>
            </a:stretch>
          </a:blipFill>
        </p:spPr>
        <p:txBody>
          <a:bodyPr wrap="square" lIns="0" tIns="0" rIns="0" bIns="0" rtlCol="0"/>
          <a:lstStyle/>
          <a:p>
            <a:endParaRPr/>
          </a:p>
        </p:txBody>
      </p:sp>
      <p:sp>
        <p:nvSpPr>
          <p:cNvPr id="221" name="object 55">
            <a:extLst>
              <a:ext uri="{FF2B5EF4-FFF2-40B4-BE49-F238E27FC236}">
                <a16:creationId xmlns:a16="http://schemas.microsoft.com/office/drawing/2014/main" id="{E6319B3D-3131-4C57-ADB0-55EFB1E21673}"/>
              </a:ext>
            </a:extLst>
          </p:cNvPr>
          <p:cNvSpPr/>
          <p:nvPr/>
        </p:nvSpPr>
        <p:spPr>
          <a:xfrm>
            <a:off x="5989614"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2" name="object 56">
            <a:extLst>
              <a:ext uri="{FF2B5EF4-FFF2-40B4-BE49-F238E27FC236}">
                <a16:creationId xmlns:a16="http://schemas.microsoft.com/office/drawing/2014/main" id="{B8B8EC8F-6F99-4D19-8712-AE4E3C5CEA77}"/>
              </a:ext>
            </a:extLst>
          </p:cNvPr>
          <p:cNvSpPr txBox="1"/>
          <p:nvPr/>
        </p:nvSpPr>
        <p:spPr>
          <a:xfrm>
            <a:off x="4783523" y="4239874"/>
            <a:ext cx="1412240" cy="407803"/>
          </a:xfrm>
          <a:prstGeom prst="rect">
            <a:avLst/>
          </a:prstGeom>
        </p:spPr>
        <p:txBody>
          <a:bodyPr vert="horz" wrap="square" lIns="0" tIns="129539" rIns="0" bIns="0" rtlCol="0">
            <a:spAutoFit/>
          </a:bodyPr>
          <a:lstStyle/>
          <a:p>
            <a:pPr algn="ctr">
              <a:lnSpc>
                <a:spcPct val="100000"/>
              </a:lnSpc>
              <a:spcBef>
                <a:spcPts val="690"/>
              </a:spcBef>
            </a:pPr>
            <a:r>
              <a:rPr sz="1800" dirty="0">
                <a:latin typeface="Consolas"/>
                <a:cs typeface="Consolas"/>
              </a:rPr>
              <a:t>1 2 3 </a:t>
            </a:r>
            <a:r>
              <a:rPr sz="1800" dirty="0">
                <a:solidFill>
                  <a:srgbClr val="001F5F"/>
                </a:solidFill>
                <a:latin typeface="Consolas"/>
                <a:cs typeface="Consolas"/>
              </a:rPr>
              <a:t>4 5</a:t>
            </a:r>
            <a:r>
              <a:rPr sz="1800" spc="-80" dirty="0">
                <a:solidFill>
                  <a:srgbClr val="001F5F"/>
                </a:solidFill>
                <a:latin typeface="Consolas"/>
                <a:cs typeface="Consolas"/>
              </a:rPr>
              <a:t> </a:t>
            </a:r>
            <a:r>
              <a:rPr sz="1800" dirty="0">
                <a:solidFill>
                  <a:srgbClr val="001F5F"/>
                </a:solidFill>
                <a:latin typeface="Consolas"/>
                <a:cs typeface="Consolas"/>
              </a:rPr>
              <a:t>6</a:t>
            </a:r>
            <a:endParaRPr sz="1800" dirty="0">
              <a:latin typeface="Consolas"/>
              <a:cs typeface="Consolas"/>
            </a:endParaRPr>
          </a:p>
        </p:txBody>
      </p:sp>
      <p:sp>
        <p:nvSpPr>
          <p:cNvPr id="223" name="object 57">
            <a:extLst>
              <a:ext uri="{FF2B5EF4-FFF2-40B4-BE49-F238E27FC236}">
                <a16:creationId xmlns:a16="http://schemas.microsoft.com/office/drawing/2014/main" id="{432C0214-9E71-4A7D-847E-1B6B3AE0F8D2}"/>
              </a:ext>
            </a:extLst>
          </p:cNvPr>
          <p:cNvSpPr/>
          <p:nvPr/>
        </p:nvSpPr>
        <p:spPr>
          <a:xfrm>
            <a:off x="7825780"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4" name="object 58">
            <a:extLst>
              <a:ext uri="{FF2B5EF4-FFF2-40B4-BE49-F238E27FC236}">
                <a16:creationId xmlns:a16="http://schemas.microsoft.com/office/drawing/2014/main" id="{6C457C6F-230A-4569-8207-C93B692D9C04}"/>
              </a:ext>
            </a:extLst>
          </p:cNvPr>
          <p:cNvSpPr/>
          <p:nvPr/>
        </p:nvSpPr>
        <p:spPr>
          <a:xfrm>
            <a:off x="8077876"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9049">
            <a:solidFill>
              <a:srgbClr val="001F5F"/>
            </a:solidFill>
            <a:prstDash val="sysDot"/>
          </a:ln>
        </p:spPr>
        <p:txBody>
          <a:bodyPr wrap="square" lIns="0" tIns="0" rIns="0" bIns="0" rtlCol="0"/>
          <a:lstStyle/>
          <a:p>
            <a:endParaRPr/>
          </a:p>
        </p:txBody>
      </p:sp>
      <p:sp>
        <p:nvSpPr>
          <p:cNvPr id="225" name="object 59">
            <a:extLst>
              <a:ext uri="{FF2B5EF4-FFF2-40B4-BE49-F238E27FC236}">
                <a16:creationId xmlns:a16="http://schemas.microsoft.com/office/drawing/2014/main" id="{FDA410A8-05C9-4920-8726-97B83CC1045B}"/>
              </a:ext>
            </a:extLst>
          </p:cNvPr>
          <p:cNvSpPr/>
          <p:nvPr/>
        </p:nvSpPr>
        <p:spPr>
          <a:xfrm>
            <a:off x="8329843" y="4387523"/>
            <a:ext cx="251968" cy="251968"/>
          </a:xfrm>
          <a:prstGeom prst="rect">
            <a:avLst/>
          </a:prstGeom>
          <a:blipFill>
            <a:blip r:embed="rId11" cstate="print"/>
            <a:stretch>
              <a:fillRect/>
            </a:stretch>
          </a:blipFill>
        </p:spPr>
        <p:txBody>
          <a:bodyPr wrap="square" lIns="0" tIns="0" rIns="0" bIns="0" rtlCol="0"/>
          <a:lstStyle/>
          <a:p>
            <a:endParaRPr/>
          </a:p>
        </p:txBody>
      </p:sp>
      <p:sp>
        <p:nvSpPr>
          <p:cNvPr id="226" name="object 60">
            <a:extLst>
              <a:ext uri="{FF2B5EF4-FFF2-40B4-BE49-F238E27FC236}">
                <a16:creationId xmlns:a16="http://schemas.microsoft.com/office/drawing/2014/main" id="{7B3CF21C-C0CA-4FAE-A4DF-2CBFAE62DC33}"/>
              </a:ext>
            </a:extLst>
          </p:cNvPr>
          <p:cNvSpPr/>
          <p:nvPr/>
        </p:nvSpPr>
        <p:spPr>
          <a:xfrm>
            <a:off x="8329843"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7" name="object 61">
            <a:extLst>
              <a:ext uri="{FF2B5EF4-FFF2-40B4-BE49-F238E27FC236}">
                <a16:creationId xmlns:a16="http://schemas.microsoft.com/office/drawing/2014/main" id="{5FBD3B83-9E1B-451B-AD7B-169C708F3898}"/>
              </a:ext>
            </a:extLst>
          </p:cNvPr>
          <p:cNvSpPr txBox="1"/>
          <p:nvPr/>
        </p:nvSpPr>
        <p:spPr>
          <a:xfrm>
            <a:off x="7878438" y="4226826"/>
            <a:ext cx="1646044" cy="407803"/>
          </a:xfrm>
          <a:prstGeom prst="rect">
            <a:avLst/>
          </a:prstGeom>
        </p:spPr>
        <p:txBody>
          <a:bodyPr vert="horz" wrap="square" lIns="0" tIns="129539" rIns="0" bIns="0" rtlCol="0">
            <a:spAutoFit/>
          </a:bodyPr>
          <a:lstStyle/>
          <a:p>
            <a:pPr marL="12700">
              <a:lnSpc>
                <a:spcPct val="100000"/>
              </a:lnSpc>
              <a:spcBef>
                <a:spcPts val="690"/>
              </a:spcBef>
            </a:pPr>
            <a:r>
              <a:rPr sz="1800" dirty="0">
                <a:solidFill>
                  <a:srgbClr val="001F5F"/>
                </a:solidFill>
                <a:latin typeface="Consolas"/>
                <a:cs typeface="Consolas"/>
              </a:rPr>
              <a:t>1 2 3 </a:t>
            </a:r>
            <a:r>
              <a:rPr sz="1800" dirty="0">
                <a:latin typeface="Consolas"/>
                <a:cs typeface="Consolas"/>
              </a:rPr>
              <a:t>4 5</a:t>
            </a:r>
            <a:r>
              <a:rPr sz="1800" spc="-80" dirty="0">
                <a:latin typeface="Consolas"/>
                <a:cs typeface="Consolas"/>
              </a:rPr>
              <a:t> </a:t>
            </a:r>
            <a:r>
              <a:rPr sz="1800" dirty="0">
                <a:latin typeface="Consolas"/>
                <a:cs typeface="Consolas"/>
              </a:rPr>
              <a:t>6</a:t>
            </a:r>
          </a:p>
        </p:txBody>
      </p:sp>
      <p:sp>
        <p:nvSpPr>
          <p:cNvPr id="229" name="object 63">
            <a:extLst>
              <a:ext uri="{FF2B5EF4-FFF2-40B4-BE49-F238E27FC236}">
                <a16:creationId xmlns:a16="http://schemas.microsoft.com/office/drawing/2014/main" id="{BB646A37-0262-4212-B8E1-11A1C23CA145}"/>
              </a:ext>
            </a:extLst>
          </p:cNvPr>
          <p:cNvSpPr/>
          <p:nvPr/>
        </p:nvSpPr>
        <p:spPr>
          <a:xfrm>
            <a:off x="8285415" y="4631490"/>
            <a:ext cx="175874" cy="234530"/>
          </a:xfrm>
          <a:custGeom>
            <a:avLst/>
            <a:gdLst/>
            <a:ahLst/>
            <a:cxnLst/>
            <a:rect l="l" t="t" r="r" b="b"/>
            <a:pathLst>
              <a:path w="383540" h="254000">
                <a:moveTo>
                  <a:pt x="71881" y="131190"/>
                </a:moveTo>
                <a:lnTo>
                  <a:pt x="0" y="253618"/>
                </a:lnTo>
                <a:lnTo>
                  <a:pt x="141096" y="237616"/>
                </a:lnTo>
                <a:lnTo>
                  <a:pt x="88083" y="220090"/>
                </a:lnTo>
                <a:lnTo>
                  <a:pt x="69087" y="220090"/>
                </a:lnTo>
                <a:lnTo>
                  <a:pt x="58673" y="204088"/>
                </a:lnTo>
                <a:lnTo>
                  <a:pt x="65084" y="199925"/>
                </a:lnTo>
                <a:lnTo>
                  <a:pt x="71881" y="131190"/>
                </a:lnTo>
                <a:close/>
              </a:path>
              <a:path w="383540" h="254000">
                <a:moveTo>
                  <a:pt x="63880" y="212090"/>
                </a:moveTo>
                <a:lnTo>
                  <a:pt x="69087" y="220090"/>
                </a:lnTo>
                <a:lnTo>
                  <a:pt x="75494" y="215929"/>
                </a:lnTo>
                <a:lnTo>
                  <a:pt x="63880" y="212090"/>
                </a:lnTo>
                <a:close/>
              </a:path>
              <a:path w="383540" h="254000">
                <a:moveTo>
                  <a:pt x="75494" y="215929"/>
                </a:moveTo>
                <a:lnTo>
                  <a:pt x="69087" y="220090"/>
                </a:lnTo>
                <a:lnTo>
                  <a:pt x="88083" y="220090"/>
                </a:lnTo>
                <a:lnTo>
                  <a:pt x="75494" y="215929"/>
                </a:lnTo>
                <a:close/>
              </a:path>
              <a:path w="383540" h="254000">
                <a:moveTo>
                  <a:pt x="372871" y="0"/>
                </a:moveTo>
                <a:lnTo>
                  <a:pt x="65084" y="199925"/>
                </a:lnTo>
                <a:lnTo>
                  <a:pt x="63880" y="212090"/>
                </a:lnTo>
                <a:lnTo>
                  <a:pt x="75494" y="215929"/>
                </a:lnTo>
                <a:lnTo>
                  <a:pt x="383285" y="16001"/>
                </a:lnTo>
                <a:lnTo>
                  <a:pt x="372871" y="0"/>
                </a:lnTo>
                <a:close/>
              </a:path>
              <a:path w="383540" h="254000">
                <a:moveTo>
                  <a:pt x="65084" y="199925"/>
                </a:moveTo>
                <a:lnTo>
                  <a:pt x="58673" y="204088"/>
                </a:lnTo>
                <a:lnTo>
                  <a:pt x="63880" y="212090"/>
                </a:lnTo>
                <a:lnTo>
                  <a:pt x="65084" y="199925"/>
                </a:lnTo>
                <a:close/>
              </a:path>
            </a:pathLst>
          </a:custGeom>
          <a:solidFill>
            <a:srgbClr val="000000"/>
          </a:solidFill>
        </p:spPr>
        <p:txBody>
          <a:bodyPr wrap="square" lIns="0" tIns="0" rIns="0" bIns="0" rtlCol="0"/>
          <a:lstStyle/>
          <a:p>
            <a:endParaRPr/>
          </a:p>
        </p:txBody>
      </p:sp>
      <p:sp>
        <p:nvSpPr>
          <p:cNvPr id="234" name="object 68">
            <a:extLst>
              <a:ext uri="{FF2B5EF4-FFF2-40B4-BE49-F238E27FC236}">
                <a16:creationId xmlns:a16="http://schemas.microsoft.com/office/drawing/2014/main" id="{9F48F8EC-3245-4ABA-AEF6-3B324A288448}"/>
              </a:ext>
            </a:extLst>
          </p:cNvPr>
          <p:cNvSpPr/>
          <p:nvPr/>
        </p:nvSpPr>
        <p:spPr>
          <a:xfrm flipH="1">
            <a:off x="7299229" y="3359279"/>
            <a:ext cx="45719" cy="3279739"/>
          </a:xfrm>
          <a:custGeom>
            <a:avLst/>
            <a:gdLst/>
            <a:ahLst/>
            <a:cxnLst/>
            <a:rect l="l" t="t" r="r" b="b"/>
            <a:pathLst>
              <a:path h="1980564">
                <a:moveTo>
                  <a:pt x="0" y="0"/>
                </a:moveTo>
                <a:lnTo>
                  <a:pt x="0" y="1980057"/>
                </a:lnTo>
              </a:path>
            </a:pathLst>
          </a:custGeom>
          <a:ln w="9525">
            <a:solidFill>
              <a:srgbClr val="000000"/>
            </a:solidFill>
            <a:prstDash val="sysDash"/>
          </a:ln>
        </p:spPr>
        <p:txBody>
          <a:bodyPr wrap="square" lIns="0" tIns="0" rIns="0" bIns="0" rtlCol="0"/>
          <a:lstStyle/>
          <a:p>
            <a:endParaRPr/>
          </a:p>
        </p:txBody>
      </p:sp>
      <p:sp>
        <p:nvSpPr>
          <p:cNvPr id="266" name="文本框 265">
            <a:extLst>
              <a:ext uri="{FF2B5EF4-FFF2-40B4-BE49-F238E27FC236}">
                <a16:creationId xmlns:a16="http://schemas.microsoft.com/office/drawing/2014/main" id="{98C39481-65CA-40D9-B38E-2DB771080E1D}"/>
              </a:ext>
            </a:extLst>
          </p:cNvPr>
          <p:cNvSpPr txBox="1"/>
          <p:nvPr/>
        </p:nvSpPr>
        <p:spPr>
          <a:xfrm>
            <a:off x="7559423" y="3014493"/>
            <a:ext cx="1524405" cy="369332"/>
          </a:xfrm>
          <a:prstGeom prst="rect">
            <a:avLst/>
          </a:prstGeom>
          <a:noFill/>
        </p:spPr>
        <p:txBody>
          <a:bodyPr wrap="square">
            <a:spAutoFit/>
          </a:bodyPr>
          <a:lstStyle/>
          <a:p>
            <a:pPr marL="691515">
              <a:lnSpc>
                <a:spcPct val="100000"/>
              </a:lnSpc>
              <a:spcBef>
                <a:spcPts val="1019"/>
              </a:spcBef>
            </a:pPr>
            <a:r>
              <a:rPr lang="en-US" altLang="zh-CN" sz="1800" b="1" dirty="0">
                <a:latin typeface="Consolas"/>
                <a:cs typeface="Consolas"/>
              </a:rPr>
              <a:t>Node1</a:t>
            </a:r>
            <a:endParaRPr lang="en-US" altLang="zh-CN" sz="1800" dirty="0">
              <a:latin typeface="Consolas"/>
              <a:cs typeface="Consolas"/>
            </a:endParaRPr>
          </a:p>
        </p:txBody>
      </p:sp>
      <p:sp>
        <p:nvSpPr>
          <p:cNvPr id="268" name="文本框 267">
            <a:extLst>
              <a:ext uri="{FF2B5EF4-FFF2-40B4-BE49-F238E27FC236}">
                <a16:creationId xmlns:a16="http://schemas.microsoft.com/office/drawing/2014/main" id="{68D89DD0-4E6F-4EC2-A93D-BB70EE737EEE}"/>
              </a:ext>
            </a:extLst>
          </p:cNvPr>
          <p:cNvSpPr txBox="1"/>
          <p:nvPr/>
        </p:nvSpPr>
        <p:spPr>
          <a:xfrm>
            <a:off x="4505184" y="3038119"/>
            <a:ext cx="1645181" cy="369332"/>
          </a:xfrm>
          <a:prstGeom prst="rect">
            <a:avLst/>
          </a:prstGeom>
          <a:noFill/>
        </p:spPr>
        <p:txBody>
          <a:bodyPr wrap="square">
            <a:spAutoFit/>
          </a:bodyPr>
          <a:lstStyle/>
          <a:p>
            <a:pPr marL="126364" algn="ctr">
              <a:lnSpc>
                <a:spcPct val="100000"/>
              </a:lnSpc>
              <a:spcBef>
                <a:spcPts val="1019"/>
              </a:spcBef>
            </a:pPr>
            <a:r>
              <a:rPr lang="en-US" altLang="zh-CN" sz="1800" b="1" dirty="0">
                <a:latin typeface="Consolas"/>
                <a:cs typeface="Consolas"/>
              </a:rPr>
              <a:t>Node0</a:t>
            </a:r>
            <a:endParaRPr lang="en-US" altLang="zh-CN" sz="1800" dirty="0">
              <a:latin typeface="Consolas"/>
              <a:cs typeface="Consolas"/>
            </a:endParaRPr>
          </a:p>
        </p:txBody>
      </p:sp>
      <p:sp>
        <p:nvSpPr>
          <p:cNvPr id="269" name="文本框 268">
            <a:extLst>
              <a:ext uri="{FF2B5EF4-FFF2-40B4-BE49-F238E27FC236}">
                <a16:creationId xmlns:a16="http://schemas.microsoft.com/office/drawing/2014/main" id="{BF89E743-3C77-4861-B18F-7E316942897E}"/>
              </a:ext>
            </a:extLst>
          </p:cNvPr>
          <p:cNvSpPr txBox="1"/>
          <p:nvPr/>
        </p:nvSpPr>
        <p:spPr>
          <a:xfrm>
            <a:off x="2808115" y="4328841"/>
            <a:ext cx="1091152" cy="369332"/>
          </a:xfrm>
          <a:prstGeom prst="rect">
            <a:avLst/>
          </a:prstGeom>
          <a:noFill/>
        </p:spPr>
        <p:txBody>
          <a:bodyPr wrap="square">
            <a:spAutoFit/>
          </a:bodyPr>
          <a:lstStyle/>
          <a:p>
            <a:r>
              <a:rPr lang="en-US" altLang="zh-CN" sz="1800" b="1" spc="-5" dirty="0">
                <a:latin typeface="Consolas"/>
                <a:cs typeface="Consolas"/>
              </a:rPr>
              <a:t>Vertex</a:t>
            </a:r>
            <a:endParaRPr lang="zh-CN" altLang="en-US" dirty="0"/>
          </a:p>
        </p:txBody>
      </p:sp>
      <p:sp>
        <p:nvSpPr>
          <p:cNvPr id="270" name="文本框 269">
            <a:extLst>
              <a:ext uri="{FF2B5EF4-FFF2-40B4-BE49-F238E27FC236}">
                <a16:creationId xmlns:a16="http://schemas.microsoft.com/office/drawing/2014/main" id="{0CAD458C-4B5E-4E14-9E1A-1737542009BE}"/>
              </a:ext>
            </a:extLst>
          </p:cNvPr>
          <p:cNvSpPr txBox="1"/>
          <p:nvPr/>
        </p:nvSpPr>
        <p:spPr>
          <a:xfrm>
            <a:off x="2577413" y="4807357"/>
            <a:ext cx="1388203" cy="369332"/>
          </a:xfrm>
          <a:prstGeom prst="rect">
            <a:avLst/>
          </a:prstGeom>
          <a:noFill/>
        </p:spPr>
        <p:txBody>
          <a:bodyPr wrap="square">
            <a:spAutoFit/>
          </a:bodyPr>
          <a:lstStyle/>
          <a:p>
            <a:r>
              <a:rPr lang="en-US" altLang="zh-CN" sz="1800" b="1" spc="-5" dirty="0">
                <a:latin typeface="Consolas"/>
                <a:cs typeface="Consolas"/>
              </a:rPr>
              <a:t>Out-edges</a:t>
            </a:r>
            <a:endParaRPr lang="zh-CN" altLang="en-US" dirty="0"/>
          </a:p>
        </p:txBody>
      </p:sp>
      <p:sp>
        <p:nvSpPr>
          <p:cNvPr id="271" name="文本框 270">
            <a:extLst>
              <a:ext uri="{FF2B5EF4-FFF2-40B4-BE49-F238E27FC236}">
                <a16:creationId xmlns:a16="http://schemas.microsoft.com/office/drawing/2014/main" id="{9A02D4A7-C8DB-40BF-B5D1-8F62851ACF0A}"/>
              </a:ext>
            </a:extLst>
          </p:cNvPr>
          <p:cNvSpPr txBox="1"/>
          <p:nvPr/>
        </p:nvSpPr>
        <p:spPr>
          <a:xfrm>
            <a:off x="1870649" y="3411814"/>
            <a:ext cx="2605037" cy="369332"/>
          </a:xfrm>
          <a:prstGeom prst="rect">
            <a:avLst/>
          </a:prstGeom>
          <a:noFill/>
        </p:spPr>
        <p:txBody>
          <a:bodyPr wrap="square">
            <a:spAutoFit/>
          </a:bodyPr>
          <a:lstStyle/>
          <a:p>
            <a:r>
              <a:rPr lang="en-US" altLang="zh-CN" b="1" spc="-5" dirty="0">
                <a:latin typeface="Consolas"/>
              </a:rPr>
              <a:t>Parent/</a:t>
            </a:r>
            <a:r>
              <a:rPr lang="en-US" altLang="zh-CN" spc="-5" dirty="0">
                <a:latin typeface="Consolas"/>
              </a:rPr>
              <a:t>begin</a:t>
            </a:r>
            <a:endParaRPr lang="zh-CN" altLang="en-US" dirty="0"/>
          </a:p>
        </p:txBody>
      </p:sp>
      <p:grpSp>
        <p:nvGrpSpPr>
          <p:cNvPr id="300" name="组合 299">
            <a:extLst>
              <a:ext uri="{FF2B5EF4-FFF2-40B4-BE49-F238E27FC236}">
                <a16:creationId xmlns:a16="http://schemas.microsoft.com/office/drawing/2014/main" id="{A14E8F2B-F025-4720-BCA4-FBC0609E1A6F}"/>
              </a:ext>
            </a:extLst>
          </p:cNvPr>
          <p:cNvGrpSpPr/>
          <p:nvPr/>
        </p:nvGrpSpPr>
        <p:grpSpPr>
          <a:xfrm>
            <a:off x="4390448" y="3371410"/>
            <a:ext cx="2074354" cy="407803"/>
            <a:chOff x="3378310" y="3302640"/>
            <a:chExt cx="2074354" cy="407803"/>
          </a:xfrm>
        </p:grpSpPr>
        <p:grpSp>
          <p:nvGrpSpPr>
            <p:cNvPr id="281" name="组合 280">
              <a:extLst>
                <a:ext uri="{FF2B5EF4-FFF2-40B4-BE49-F238E27FC236}">
                  <a16:creationId xmlns:a16="http://schemas.microsoft.com/office/drawing/2014/main" id="{1E30BE3C-953E-42D0-8631-6AF65F1F5607}"/>
                </a:ext>
              </a:extLst>
            </p:cNvPr>
            <p:cNvGrpSpPr/>
            <p:nvPr/>
          </p:nvGrpSpPr>
          <p:grpSpPr>
            <a:xfrm>
              <a:off x="4440175" y="3436510"/>
              <a:ext cx="737767" cy="262547"/>
              <a:chOff x="3858948" y="3399169"/>
              <a:chExt cx="737767" cy="262547"/>
            </a:xfrm>
          </p:grpSpPr>
          <p:sp>
            <p:nvSpPr>
              <p:cNvPr id="278" name="矩形 277">
                <a:extLst>
                  <a:ext uri="{FF2B5EF4-FFF2-40B4-BE49-F238E27FC236}">
                    <a16:creationId xmlns:a16="http://schemas.microsoft.com/office/drawing/2014/main" id="{1120EE36-1197-421D-AE7B-1CB4A38A72DE}"/>
                  </a:ext>
                </a:extLst>
              </p:cNvPr>
              <p:cNvSpPr/>
              <p:nvPr/>
            </p:nvSpPr>
            <p:spPr>
              <a:xfrm>
                <a:off x="4348965" y="3399169"/>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矩形 278">
                <a:extLst>
                  <a:ext uri="{FF2B5EF4-FFF2-40B4-BE49-F238E27FC236}">
                    <a16:creationId xmlns:a16="http://schemas.microsoft.com/office/drawing/2014/main" id="{1AACBE74-B34D-42CC-8059-24BBA5D6FFDD}"/>
                  </a:ext>
                </a:extLst>
              </p:cNvPr>
              <p:cNvSpPr/>
              <p:nvPr/>
            </p:nvSpPr>
            <p:spPr>
              <a:xfrm>
                <a:off x="3858948" y="34004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矩形 279">
                <a:extLst>
                  <a:ext uri="{FF2B5EF4-FFF2-40B4-BE49-F238E27FC236}">
                    <a16:creationId xmlns:a16="http://schemas.microsoft.com/office/drawing/2014/main" id="{5068D35D-E03C-4BE9-9BC4-C4A9220AABA1}"/>
                  </a:ext>
                </a:extLst>
              </p:cNvPr>
              <p:cNvSpPr/>
              <p:nvPr/>
            </p:nvSpPr>
            <p:spPr>
              <a:xfrm>
                <a:off x="4106698" y="340971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6" name="组合 285">
              <a:extLst>
                <a:ext uri="{FF2B5EF4-FFF2-40B4-BE49-F238E27FC236}">
                  <a16:creationId xmlns:a16="http://schemas.microsoft.com/office/drawing/2014/main" id="{D41A37DE-EC12-431B-875A-7632F43C8FD3}"/>
                </a:ext>
              </a:extLst>
            </p:cNvPr>
            <p:cNvGrpSpPr/>
            <p:nvPr/>
          </p:nvGrpSpPr>
          <p:grpSpPr>
            <a:xfrm>
              <a:off x="3670652" y="3436510"/>
              <a:ext cx="766130" cy="252006"/>
              <a:chOff x="3858948" y="3400436"/>
              <a:chExt cx="766130" cy="252006"/>
            </a:xfrm>
          </p:grpSpPr>
          <p:sp>
            <p:nvSpPr>
              <p:cNvPr id="287" name="矩形 286">
                <a:extLst>
                  <a:ext uri="{FF2B5EF4-FFF2-40B4-BE49-F238E27FC236}">
                    <a16:creationId xmlns:a16="http://schemas.microsoft.com/office/drawing/2014/main" id="{7086D21D-3CBB-42E8-8C1A-9A7E3DDBAA73}"/>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a:extLst>
                  <a:ext uri="{FF2B5EF4-FFF2-40B4-BE49-F238E27FC236}">
                    <a16:creationId xmlns:a16="http://schemas.microsoft.com/office/drawing/2014/main" id="{BB1E6016-6022-435C-9D15-0F5073F0D0C8}"/>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a:extLst>
                  <a:ext uri="{FF2B5EF4-FFF2-40B4-BE49-F238E27FC236}">
                    <a16:creationId xmlns:a16="http://schemas.microsoft.com/office/drawing/2014/main" id="{C3D1F3E6-ADC8-4235-9D62-DFE80574877F}"/>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9" name="object 56">
              <a:extLst>
                <a:ext uri="{FF2B5EF4-FFF2-40B4-BE49-F238E27FC236}">
                  <a16:creationId xmlns:a16="http://schemas.microsoft.com/office/drawing/2014/main" id="{35BC99BF-667E-4A2A-B4D2-A959242DE2B5}"/>
                </a:ext>
              </a:extLst>
            </p:cNvPr>
            <p:cNvSpPr txBox="1"/>
            <p:nvPr/>
          </p:nvSpPr>
          <p:spPr>
            <a:xfrm>
              <a:off x="3378310" y="3302640"/>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latin typeface="Consolas"/>
                  <a:cs typeface="Consolas"/>
                </a:rPr>
                <a:t>-1</a:t>
              </a:r>
              <a:r>
                <a:rPr lang="en-US" dirty="0">
                  <a:latin typeface="Consolas"/>
                  <a:cs typeface="Consolas"/>
                </a:rPr>
                <a:t>-1 3</a:t>
              </a:r>
              <a:r>
                <a:rPr lang="en-US" dirty="0">
                  <a:solidFill>
                    <a:srgbClr val="FF0000"/>
                  </a:solidFill>
                  <a:latin typeface="Consolas"/>
                  <a:cs typeface="Consolas"/>
                </a:rPr>
                <a:t>-1-1</a:t>
              </a:r>
              <a:r>
                <a:rPr lang="en-US" spc="-80" dirty="0">
                  <a:solidFill>
                    <a:srgbClr val="FF0000"/>
                  </a:solidFill>
                  <a:latin typeface="Consolas"/>
                  <a:cs typeface="Consolas"/>
                </a:rPr>
                <a:t>-1</a:t>
              </a:r>
              <a:endParaRPr sz="1800" dirty="0">
                <a:solidFill>
                  <a:srgbClr val="FF0000"/>
                </a:solidFill>
                <a:latin typeface="Consolas"/>
                <a:cs typeface="Consolas"/>
              </a:endParaRPr>
            </a:p>
          </p:txBody>
        </p:sp>
      </p:grpSp>
      <p:sp>
        <p:nvSpPr>
          <p:cNvPr id="306" name="文本框 305">
            <a:extLst>
              <a:ext uri="{FF2B5EF4-FFF2-40B4-BE49-F238E27FC236}">
                <a16:creationId xmlns:a16="http://schemas.microsoft.com/office/drawing/2014/main" id="{D9B59A3D-44E0-4892-950B-09493261FCD9}"/>
              </a:ext>
            </a:extLst>
          </p:cNvPr>
          <p:cNvSpPr txBox="1"/>
          <p:nvPr/>
        </p:nvSpPr>
        <p:spPr>
          <a:xfrm>
            <a:off x="1901868" y="5271637"/>
            <a:ext cx="2591183" cy="369332"/>
          </a:xfrm>
          <a:prstGeom prst="rect">
            <a:avLst/>
          </a:prstGeom>
          <a:noFill/>
        </p:spPr>
        <p:txBody>
          <a:bodyPr wrap="square">
            <a:spAutoFit/>
          </a:bodyPr>
          <a:lstStyle/>
          <a:p>
            <a:r>
              <a:rPr lang="en-US" altLang="zh-CN" b="1" spc="-5" dirty="0">
                <a:latin typeface="Consolas"/>
              </a:rPr>
              <a:t>Parent/</a:t>
            </a:r>
            <a:r>
              <a:rPr lang="en-US" altLang="zh-CN" spc="-5" dirty="0">
                <a:latin typeface="Consolas"/>
              </a:rPr>
              <a:t>end</a:t>
            </a:r>
            <a:endParaRPr lang="zh-CN" altLang="en-US" dirty="0"/>
          </a:p>
        </p:txBody>
      </p:sp>
      <p:cxnSp>
        <p:nvCxnSpPr>
          <p:cNvPr id="330" name="直接箭头连接符 329">
            <a:extLst>
              <a:ext uri="{FF2B5EF4-FFF2-40B4-BE49-F238E27FC236}">
                <a16:creationId xmlns:a16="http://schemas.microsoft.com/office/drawing/2014/main" id="{A9E9659F-CB91-44D6-91EB-3672780AA950}"/>
              </a:ext>
            </a:extLst>
          </p:cNvPr>
          <p:cNvCxnSpPr>
            <a:cxnSpLocks/>
            <a:endCxn id="354" idx="0"/>
          </p:cNvCxnSpPr>
          <p:nvPr/>
        </p:nvCxnSpPr>
        <p:spPr>
          <a:xfrm flipH="1">
            <a:off x="5050304" y="5118026"/>
            <a:ext cx="454552" cy="2570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3" name="文本框 332">
            <a:extLst>
              <a:ext uri="{FF2B5EF4-FFF2-40B4-BE49-F238E27FC236}">
                <a16:creationId xmlns:a16="http://schemas.microsoft.com/office/drawing/2014/main" id="{A91802E6-F9BF-4715-8A40-AC9FE435755D}"/>
              </a:ext>
            </a:extLst>
          </p:cNvPr>
          <p:cNvSpPr txBox="1"/>
          <p:nvPr/>
        </p:nvSpPr>
        <p:spPr>
          <a:xfrm>
            <a:off x="1835814" y="5779371"/>
            <a:ext cx="2467956" cy="369332"/>
          </a:xfrm>
          <a:prstGeom prst="rect">
            <a:avLst/>
          </a:prstGeom>
          <a:noFill/>
        </p:spPr>
        <p:txBody>
          <a:bodyPr wrap="square">
            <a:spAutoFit/>
          </a:bodyPr>
          <a:lstStyle/>
          <a:p>
            <a:r>
              <a:rPr lang="en-US" altLang="zh-CN" b="1" spc="-5" dirty="0">
                <a:latin typeface="Consolas"/>
              </a:rPr>
              <a:t>Local frontier/</a:t>
            </a:r>
            <a:r>
              <a:rPr lang="en-US" altLang="zh-CN" spc="-5" dirty="0">
                <a:latin typeface="Consolas"/>
              </a:rPr>
              <a:t>end</a:t>
            </a:r>
            <a:endParaRPr lang="zh-CN" altLang="en-US" dirty="0"/>
          </a:p>
        </p:txBody>
      </p:sp>
      <p:cxnSp>
        <p:nvCxnSpPr>
          <p:cNvPr id="337" name="直接箭头连接符 336">
            <a:extLst>
              <a:ext uri="{FF2B5EF4-FFF2-40B4-BE49-F238E27FC236}">
                <a16:creationId xmlns:a16="http://schemas.microsoft.com/office/drawing/2014/main" id="{26B7AF3C-6E45-4F8A-A866-0E0AFF771A63}"/>
              </a:ext>
            </a:extLst>
          </p:cNvPr>
          <p:cNvCxnSpPr>
            <a:cxnSpLocks/>
            <a:endCxn id="378" idx="0"/>
          </p:cNvCxnSpPr>
          <p:nvPr/>
        </p:nvCxnSpPr>
        <p:spPr>
          <a:xfrm>
            <a:off x="8285415" y="5128578"/>
            <a:ext cx="691051" cy="24635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0" name="直接箭头连接符 339">
            <a:extLst>
              <a:ext uri="{FF2B5EF4-FFF2-40B4-BE49-F238E27FC236}">
                <a16:creationId xmlns:a16="http://schemas.microsoft.com/office/drawing/2014/main" id="{AFADC839-4A07-46C9-B113-E0B544FD19F2}"/>
              </a:ext>
            </a:extLst>
          </p:cNvPr>
          <p:cNvCxnSpPr>
            <a:cxnSpLocks/>
            <a:endCxn id="376" idx="0"/>
          </p:cNvCxnSpPr>
          <p:nvPr/>
        </p:nvCxnSpPr>
        <p:spPr>
          <a:xfrm>
            <a:off x="8521810" y="5118026"/>
            <a:ext cx="716723" cy="2569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1" name="文本框 340">
            <a:extLst>
              <a:ext uri="{FF2B5EF4-FFF2-40B4-BE49-F238E27FC236}">
                <a16:creationId xmlns:a16="http://schemas.microsoft.com/office/drawing/2014/main" id="{FD525A50-D799-4960-9585-152E0AE947AC}"/>
              </a:ext>
            </a:extLst>
          </p:cNvPr>
          <p:cNvSpPr txBox="1"/>
          <p:nvPr/>
        </p:nvSpPr>
        <p:spPr>
          <a:xfrm>
            <a:off x="1832872" y="3936681"/>
            <a:ext cx="2937796" cy="369332"/>
          </a:xfrm>
          <a:prstGeom prst="rect">
            <a:avLst/>
          </a:prstGeom>
          <a:noFill/>
        </p:spPr>
        <p:txBody>
          <a:bodyPr wrap="square">
            <a:spAutoFit/>
          </a:bodyPr>
          <a:lstStyle/>
          <a:p>
            <a:r>
              <a:rPr lang="en-US" altLang="zh-CN" b="1" spc="-5" dirty="0">
                <a:latin typeface="Consolas"/>
              </a:rPr>
              <a:t>Local frontier/</a:t>
            </a:r>
            <a:r>
              <a:rPr lang="en-US" altLang="zh-CN" spc="-5" dirty="0">
                <a:latin typeface="Consolas"/>
              </a:rPr>
              <a:t>begin</a:t>
            </a:r>
            <a:endParaRPr lang="zh-CN" altLang="en-US" dirty="0"/>
          </a:p>
        </p:txBody>
      </p:sp>
      <p:sp>
        <p:nvSpPr>
          <p:cNvPr id="342" name="矩形 341">
            <a:extLst>
              <a:ext uri="{FF2B5EF4-FFF2-40B4-BE49-F238E27FC236}">
                <a16:creationId xmlns:a16="http://schemas.microsoft.com/office/drawing/2014/main" id="{92B23D37-E0F4-40D0-8B87-1E8B742EE0E7}"/>
              </a:ext>
            </a:extLst>
          </p:cNvPr>
          <p:cNvSpPr/>
          <p:nvPr/>
        </p:nvSpPr>
        <p:spPr>
          <a:xfrm>
            <a:off x="4627324" y="3992038"/>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3</a:t>
            </a:r>
            <a:endParaRPr lang="zh-CN" altLang="en-US" dirty="0">
              <a:solidFill>
                <a:schemeClr val="tx1"/>
              </a:solidFill>
            </a:endParaRPr>
          </a:p>
        </p:txBody>
      </p:sp>
      <p:sp>
        <p:nvSpPr>
          <p:cNvPr id="344" name="矩形 343">
            <a:extLst>
              <a:ext uri="{FF2B5EF4-FFF2-40B4-BE49-F238E27FC236}">
                <a16:creationId xmlns:a16="http://schemas.microsoft.com/office/drawing/2014/main" id="{7671936F-4120-4BB4-855C-ACE6B2E3479B}"/>
              </a:ext>
            </a:extLst>
          </p:cNvPr>
          <p:cNvSpPr/>
          <p:nvPr/>
        </p:nvSpPr>
        <p:spPr>
          <a:xfrm>
            <a:off x="4654245" y="5826203"/>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2</a:t>
            </a:r>
            <a:endParaRPr lang="zh-CN" altLang="en-US" dirty="0">
              <a:solidFill>
                <a:schemeClr val="tx1"/>
              </a:solidFill>
            </a:endParaRPr>
          </a:p>
        </p:txBody>
      </p:sp>
      <p:grpSp>
        <p:nvGrpSpPr>
          <p:cNvPr id="372" name="组合 371">
            <a:extLst>
              <a:ext uri="{FF2B5EF4-FFF2-40B4-BE49-F238E27FC236}">
                <a16:creationId xmlns:a16="http://schemas.microsoft.com/office/drawing/2014/main" id="{5C156D76-D35A-45FA-98F4-A9C5B1F6D564}"/>
              </a:ext>
            </a:extLst>
          </p:cNvPr>
          <p:cNvGrpSpPr/>
          <p:nvPr/>
        </p:nvGrpSpPr>
        <p:grpSpPr>
          <a:xfrm>
            <a:off x="7870693" y="5896697"/>
            <a:ext cx="487438" cy="252006"/>
            <a:chOff x="7001744" y="5753289"/>
            <a:chExt cx="487438" cy="252006"/>
          </a:xfrm>
        </p:grpSpPr>
        <p:sp>
          <p:nvSpPr>
            <p:cNvPr id="345" name="矩形 344">
              <a:extLst>
                <a:ext uri="{FF2B5EF4-FFF2-40B4-BE49-F238E27FC236}">
                  <a16:creationId xmlns:a16="http://schemas.microsoft.com/office/drawing/2014/main" id="{9545796E-7D67-4F3F-ACCB-A9EF3227407C}"/>
                </a:ext>
              </a:extLst>
            </p:cNvPr>
            <p:cNvSpPr/>
            <p:nvPr/>
          </p:nvSpPr>
          <p:spPr>
            <a:xfrm>
              <a:off x="7001744" y="5753289"/>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5</a:t>
              </a:r>
              <a:endParaRPr lang="zh-CN" altLang="en-US" dirty="0">
                <a:solidFill>
                  <a:schemeClr val="tx1"/>
                </a:solidFill>
              </a:endParaRPr>
            </a:p>
          </p:txBody>
        </p:sp>
        <p:sp>
          <p:nvSpPr>
            <p:cNvPr id="346" name="矩形 345">
              <a:extLst>
                <a:ext uri="{FF2B5EF4-FFF2-40B4-BE49-F238E27FC236}">
                  <a16:creationId xmlns:a16="http://schemas.microsoft.com/office/drawing/2014/main" id="{BA4D8607-2B71-4A38-B25B-FFFEF3718442}"/>
                </a:ext>
              </a:extLst>
            </p:cNvPr>
            <p:cNvSpPr/>
            <p:nvPr/>
          </p:nvSpPr>
          <p:spPr>
            <a:xfrm>
              <a:off x="7249494" y="5756531"/>
              <a:ext cx="239688" cy="248764"/>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6</a:t>
              </a:r>
              <a:endParaRPr lang="zh-CN" altLang="en-US" dirty="0">
                <a:solidFill>
                  <a:schemeClr val="tx1"/>
                </a:solidFill>
              </a:endParaRPr>
            </a:p>
          </p:txBody>
        </p:sp>
      </p:grpSp>
      <p:grpSp>
        <p:nvGrpSpPr>
          <p:cNvPr id="348" name="组合 347">
            <a:extLst>
              <a:ext uri="{FF2B5EF4-FFF2-40B4-BE49-F238E27FC236}">
                <a16:creationId xmlns:a16="http://schemas.microsoft.com/office/drawing/2014/main" id="{AAB074E9-912E-48C1-8FAE-2D168F0FC9C3}"/>
              </a:ext>
            </a:extLst>
          </p:cNvPr>
          <p:cNvGrpSpPr/>
          <p:nvPr/>
        </p:nvGrpSpPr>
        <p:grpSpPr>
          <a:xfrm>
            <a:off x="4670116" y="5375037"/>
            <a:ext cx="1507290" cy="262547"/>
            <a:chOff x="3670652" y="3436510"/>
            <a:chExt cx="1507290" cy="262547"/>
          </a:xfrm>
        </p:grpSpPr>
        <p:grpSp>
          <p:nvGrpSpPr>
            <p:cNvPr id="349" name="组合 348">
              <a:extLst>
                <a:ext uri="{FF2B5EF4-FFF2-40B4-BE49-F238E27FC236}">
                  <a16:creationId xmlns:a16="http://schemas.microsoft.com/office/drawing/2014/main" id="{6B4D0ACD-7EE5-4508-B1CB-46EA18260C98}"/>
                </a:ext>
              </a:extLst>
            </p:cNvPr>
            <p:cNvGrpSpPr/>
            <p:nvPr/>
          </p:nvGrpSpPr>
          <p:grpSpPr>
            <a:xfrm>
              <a:off x="4440175" y="3436510"/>
              <a:ext cx="737767" cy="262547"/>
              <a:chOff x="3858948" y="3399169"/>
              <a:chExt cx="737767" cy="262547"/>
            </a:xfrm>
          </p:grpSpPr>
          <p:sp>
            <p:nvSpPr>
              <p:cNvPr id="355" name="矩形 354">
                <a:extLst>
                  <a:ext uri="{FF2B5EF4-FFF2-40B4-BE49-F238E27FC236}">
                    <a16:creationId xmlns:a16="http://schemas.microsoft.com/office/drawing/2014/main" id="{BEC5B2F7-F548-4944-B0B8-C8864024F2D7}"/>
                  </a:ext>
                </a:extLst>
              </p:cNvPr>
              <p:cNvSpPr/>
              <p:nvPr/>
            </p:nvSpPr>
            <p:spPr>
              <a:xfrm>
                <a:off x="4348965" y="3399169"/>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6" name="矩形 355">
                <a:extLst>
                  <a:ext uri="{FF2B5EF4-FFF2-40B4-BE49-F238E27FC236}">
                    <a16:creationId xmlns:a16="http://schemas.microsoft.com/office/drawing/2014/main" id="{6A2BABB7-1CC3-4328-AAC9-38111C7C8EB0}"/>
                  </a:ext>
                </a:extLst>
              </p:cNvPr>
              <p:cNvSpPr/>
              <p:nvPr/>
            </p:nvSpPr>
            <p:spPr>
              <a:xfrm>
                <a:off x="3858948" y="34004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7" name="矩形 356">
                <a:extLst>
                  <a:ext uri="{FF2B5EF4-FFF2-40B4-BE49-F238E27FC236}">
                    <a16:creationId xmlns:a16="http://schemas.microsoft.com/office/drawing/2014/main" id="{204F5B39-2092-4F31-BF54-C6231F5138A5}"/>
                  </a:ext>
                </a:extLst>
              </p:cNvPr>
              <p:cNvSpPr/>
              <p:nvPr/>
            </p:nvSpPr>
            <p:spPr>
              <a:xfrm>
                <a:off x="4106698" y="340971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0" name="组合 349">
              <a:extLst>
                <a:ext uri="{FF2B5EF4-FFF2-40B4-BE49-F238E27FC236}">
                  <a16:creationId xmlns:a16="http://schemas.microsoft.com/office/drawing/2014/main" id="{8579E2C3-19BA-440B-8BEA-02B14C730EDD}"/>
                </a:ext>
              </a:extLst>
            </p:cNvPr>
            <p:cNvGrpSpPr/>
            <p:nvPr/>
          </p:nvGrpSpPr>
          <p:grpSpPr>
            <a:xfrm>
              <a:off x="3670652" y="3436510"/>
              <a:ext cx="766130" cy="252006"/>
              <a:chOff x="3858948" y="3400436"/>
              <a:chExt cx="766130" cy="252006"/>
            </a:xfrm>
          </p:grpSpPr>
          <p:sp>
            <p:nvSpPr>
              <p:cNvPr id="352" name="矩形 351">
                <a:extLst>
                  <a:ext uri="{FF2B5EF4-FFF2-40B4-BE49-F238E27FC236}">
                    <a16:creationId xmlns:a16="http://schemas.microsoft.com/office/drawing/2014/main" id="{31053D86-D570-4126-9AE7-C88C42E0BC84}"/>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矩形 352">
                <a:extLst>
                  <a:ext uri="{FF2B5EF4-FFF2-40B4-BE49-F238E27FC236}">
                    <a16:creationId xmlns:a16="http://schemas.microsoft.com/office/drawing/2014/main" id="{E3927818-46C4-4385-B7AB-A04209DBC20F}"/>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矩形 353">
                <a:extLst>
                  <a:ext uri="{FF2B5EF4-FFF2-40B4-BE49-F238E27FC236}">
                    <a16:creationId xmlns:a16="http://schemas.microsoft.com/office/drawing/2014/main" id="{C59E7C22-FAC4-445B-8A2E-E946E6C52498}"/>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2" name="组合 361">
            <a:extLst>
              <a:ext uri="{FF2B5EF4-FFF2-40B4-BE49-F238E27FC236}">
                <a16:creationId xmlns:a16="http://schemas.microsoft.com/office/drawing/2014/main" id="{C93F5AE5-268C-4619-A8B9-B9C1426F503E}"/>
              </a:ext>
            </a:extLst>
          </p:cNvPr>
          <p:cNvGrpSpPr/>
          <p:nvPr/>
        </p:nvGrpSpPr>
        <p:grpSpPr>
          <a:xfrm>
            <a:off x="7890976" y="3490030"/>
            <a:ext cx="1511339" cy="252640"/>
            <a:chOff x="7043069" y="3431303"/>
            <a:chExt cx="1511339" cy="252640"/>
          </a:xfrm>
        </p:grpSpPr>
        <p:grpSp>
          <p:nvGrpSpPr>
            <p:cNvPr id="364" name="组合 363">
              <a:extLst>
                <a:ext uri="{FF2B5EF4-FFF2-40B4-BE49-F238E27FC236}">
                  <a16:creationId xmlns:a16="http://schemas.microsoft.com/office/drawing/2014/main" id="{2A5E8CD4-1DE0-4CFD-B2E2-7F9828A1B411}"/>
                </a:ext>
              </a:extLst>
            </p:cNvPr>
            <p:cNvGrpSpPr/>
            <p:nvPr/>
          </p:nvGrpSpPr>
          <p:grpSpPr>
            <a:xfrm>
              <a:off x="7043069" y="3431303"/>
              <a:ext cx="731737" cy="252640"/>
              <a:chOff x="3894186" y="3409136"/>
              <a:chExt cx="731737" cy="252640"/>
            </a:xfrm>
          </p:grpSpPr>
          <p:sp>
            <p:nvSpPr>
              <p:cNvPr id="369" name="矩形 368">
                <a:extLst>
                  <a:ext uri="{FF2B5EF4-FFF2-40B4-BE49-F238E27FC236}">
                    <a16:creationId xmlns:a16="http://schemas.microsoft.com/office/drawing/2014/main" id="{EBADCC25-1CFC-4934-9ED8-CCF77B873A77}"/>
                  </a:ext>
                </a:extLst>
              </p:cNvPr>
              <p:cNvSpPr/>
              <p:nvPr/>
            </p:nvSpPr>
            <p:spPr>
              <a:xfrm>
                <a:off x="4378173"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0" name="矩形 369">
                <a:extLst>
                  <a:ext uri="{FF2B5EF4-FFF2-40B4-BE49-F238E27FC236}">
                    <a16:creationId xmlns:a16="http://schemas.microsoft.com/office/drawing/2014/main" id="{EDFF7D78-93CA-46E4-A29C-C4DF906BE5EC}"/>
                  </a:ext>
                </a:extLst>
              </p:cNvPr>
              <p:cNvSpPr/>
              <p:nvPr/>
            </p:nvSpPr>
            <p:spPr>
              <a:xfrm>
                <a:off x="3894186" y="340977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1" name="矩形 370">
                <a:extLst>
                  <a:ext uri="{FF2B5EF4-FFF2-40B4-BE49-F238E27FC236}">
                    <a16:creationId xmlns:a16="http://schemas.microsoft.com/office/drawing/2014/main" id="{19B04EAD-E458-4FA3-8633-1DB449D0A760}"/>
                  </a:ext>
                </a:extLst>
              </p:cNvPr>
              <p:cNvSpPr/>
              <p:nvPr/>
            </p:nvSpPr>
            <p:spPr>
              <a:xfrm>
                <a:off x="4140622"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5" name="组合 364">
              <a:extLst>
                <a:ext uri="{FF2B5EF4-FFF2-40B4-BE49-F238E27FC236}">
                  <a16:creationId xmlns:a16="http://schemas.microsoft.com/office/drawing/2014/main" id="{FA0A70E4-6958-4019-8B92-8D0E5E816730}"/>
                </a:ext>
              </a:extLst>
            </p:cNvPr>
            <p:cNvGrpSpPr/>
            <p:nvPr/>
          </p:nvGrpSpPr>
          <p:grpSpPr>
            <a:xfrm>
              <a:off x="7788278" y="3431303"/>
              <a:ext cx="766130" cy="252006"/>
              <a:chOff x="3858948" y="3400436"/>
              <a:chExt cx="766130" cy="252006"/>
            </a:xfrm>
          </p:grpSpPr>
          <p:sp>
            <p:nvSpPr>
              <p:cNvPr id="366" name="矩形 365">
                <a:extLst>
                  <a:ext uri="{FF2B5EF4-FFF2-40B4-BE49-F238E27FC236}">
                    <a16:creationId xmlns:a16="http://schemas.microsoft.com/office/drawing/2014/main" id="{D72B1FD8-D843-4E93-BB25-896EBC28E583}"/>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矩形 366">
                <a:extLst>
                  <a:ext uri="{FF2B5EF4-FFF2-40B4-BE49-F238E27FC236}">
                    <a16:creationId xmlns:a16="http://schemas.microsoft.com/office/drawing/2014/main" id="{D54FD4FA-B729-438B-9C4D-D88A6748794B}"/>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矩形 367">
                <a:extLst>
                  <a:ext uri="{FF2B5EF4-FFF2-40B4-BE49-F238E27FC236}">
                    <a16:creationId xmlns:a16="http://schemas.microsoft.com/office/drawing/2014/main" id="{F996B98C-B54A-4733-A864-D783CA53C1E8}"/>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3" name="组合 372">
            <a:extLst>
              <a:ext uri="{FF2B5EF4-FFF2-40B4-BE49-F238E27FC236}">
                <a16:creationId xmlns:a16="http://schemas.microsoft.com/office/drawing/2014/main" id="{89614D15-F12C-4D56-AD8A-5C915D433387}"/>
              </a:ext>
            </a:extLst>
          </p:cNvPr>
          <p:cNvGrpSpPr/>
          <p:nvPr/>
        </p:nvGrpSpPr>
        <p:grpSpPr>
          <a:xfrm>
            <a:off x="7851069" y="5374931"/>
            <a:ext cx="1511339" cy="252640"/>
            <a:chOff x="7043069" y="3431303"/>
            <a:chExt cx="1511339" cy="252640"/>
          </a:xfrm>
        </p:grpSpPr>
        <p:grpSp>
          <p:nvGrpSpPr>
            <p:cNvPr id="374" name="组合 373">
              <a:extLst>
                <a:ext uri="{FF2B5EF4-FFF2-40B4-BE49-F238E27FC236}">
                  <a16:creationId xmlns:a16="http://schemas.microsoft.com/office/drawing/2014/main" id="{AD2DF03C-CD35-4B56-8D7B-313EFF2396EE}"/>
                </a:ext>
              </a:extLst>
            </p:cNvPr>
            <p:cNvGrpSpPr/>
            <p:nvPr/>
          </p:nvGrpSpPr>
          <p:grpSpPr>
            <a:xfrm>
              <a:off x="7043069" y="3431303"/>
              <a:ext cx="731737" cy="252640"/>
              <a:chOff x="3894186" y="3409136"/>
              <a:chExt cx="731737" cy="252640"/>
            </a:xfrm>
          </p:grpSpPr>
          <p:sp>
            <p:nvSpPr>
              <p:cNvPr id="379" name="矩形 378">
                <a:extLst>
                  <a:ext uri="{FF2B5EF4-FFF2-40B4-BE49-F238E27FC236}">
                    <a16:creationId xmlns:a16="http://schemas.microsoft.com/office/drawing/2014/main" id="{221CC645-8EAA-4E77-8C8E-FF08D7B1471A}"/>
                  </a:ext>
                </a:extLst>
              </p:cNvPr>
              <p:cNvSpPr/>
              <p:nvPr/>
            </p:nvSpPr>
            <p:spPr>
              <a:xfrm>
                <a:off x="4378173"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0" name="矩形 379">
                <a:extLst>
                  <a:ext uri="{FF2B5EF4-FFF2-40B4-BE49-F238E27FC236}">
                    <a16:creationId xmlns:a16="http://schemas.microsoft.com/office/drawing/2014/main" id="{705729EE-8436-40E0-88E6-C187F4382828}"/>
                  </a:ext>
                </a:extLst>
              </p:cNvPr>
              <p:cNvSpPr/>
              <p:nvPr/>
            </p:nvSpPr>
            <p:spPr>
              <a:xfrm>
                <a:off x="3894186" y="340977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1" name="矩形 380">
                <a:extLst>
                  <a:ext uri="{FF2B5EF4-FFF2-40B4-BE49-F238E27FC236}">
                    <a16:creationId xmlns:a16="http://schemas.microsoft.com/office/drawing/2014/main" id="{07475C3A-B897-40EC-AAAD-04FC27591FA6}"/>
                  </a:ext>
                </a:extLst>
              </p:cNvPr>
              <p:cNvSpPr/>
              <p:nvPr/>
            </p:nvSpPr>
            <p:spPr>
              <a:xfrm>
                <a:off x="4140622"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5" name="组合 374">
              <a:extLst>
                <a:ext uri="{FF2B5EF4-FFF2-40B4-BE49-F238E27FC236}">
                  <a16:creationId xmlns:a16="http://schemas.microsoft.com/office/drawing/2014/main" id="{732F73A7-9650-43CC-BBEC-707278733E25}"/>
                </a:ext>
              </a:extLst>
            </p:cNvPr>
            <p:cNvGrpSpPr/>
            <p:nvPr/>
          </p:nvGrpSpPr>
          <p:grpSpPr>
            <a:xfrm>
              <a:off x="7788278" y="3431303"/>
              <a:ext cx="766130" cy="252006"/>
              <a:chOff x="3858948" y="3400436"/>
              <a:chExt cx="766130" cy="252006"/>
            </a:xfrm>
          </p:grpSpPr>
          <p:sp>
            <p:nvSpPr>
              <p:cNvPr id="376" name="矩形 375">
                <a:extLst>
                  <a:ext uri="{FF2B5EF4-FFF2-40B4-BE49-F238E27FC236}">
                    <a16:creationId xmlns:a16="http://schemas.microsoft.com/office/drawing/2014/main" id="{5D5A7B74-EE0C-47BC-9F4A-8EEAE499DB89}"/>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矩形 376">
                <a:extLst>
                  <a:ext uri="{FF2B5EF4-FFF2-40B4-BE49-F238E27FC236}">
                    <a16:creationId xmlns:a16="http://schemas.microsoft.com/office/drawing/2014/main" id="{24E39FF2-19AA-403C-85D5-3C95A2CCEA44}"/>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矩形 377">
                <a:extLst>
                  <a:ext uri="{FF2B5EF4-FFF2-40B4-BE49-F238E27FC236}">
                    <a16:creationId xmlns:a16="http://schemas.microsoft.com/office/drawing/2014/main" id="{80D56DE5-DD3D-448C-9AD9-5B24B0DEB051}"/>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2" name="矩形 381">
            <a:extLst>
              <a:ext uri="{FF2B5EF4-FFF2-40B4-BE49-F238E27FC236}">
                <a16:creationId xmlns:a16="http://schemas.microsoft.com/office/drawing/2014/main" id="{56004DDA-E361-4477-BBE8-10935986AB81}"/>
              </a:ext>
            </a:extLst>
          </p:cNvPr>
          <p:cNvSpPr/>
          <p:nvPr/>
        </p:nvSpPr>
        <p:spPr>
          <a:xfrm>
            <a:off x="10082841" y="3483484"/>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4" name="文本框 383">
            <a:extLst>
              <a:ext uri="{FF2B5EF4-FFF2-40B4-BE49-F238E27FC236}">
                <a16:creationId xmlns:a16="http://schemas.microsoft.com/office/drawing/2014/main" id="{7D90D5CA-7146-4976-B6BF-3872B8A98A76}"/>
              </a:ext>
            </a:extLst>
          </p:cNvPr>
          <p:cNvSpPr txBox="1"/>
          <p:nvPr/>
        </p:nvSpPr>
        <p:spPr>
          <a:xfrm>
            <a:off x="10318459" y="3403047"/>
            <a:ext cx="1873541" cy="369332"/>
          </a:xfrm>
          <a:prstGeom prst="rect">
            <a:avLst/>
          </a:prstGeom>
          <a:noFill/>
        </p:spPr>
        <p:txBody>
          <a:bodyPr wrap="square">
            <a:spAutoFit/>
          </a:bodyPr>
          <a:lstStyle/>
          <a:p>
            <a:r>
              <a:rPr lang="en-US" altLang="zh-CN" sz="1800" b="1" spc="-5" dirty="0">
                <a:latin typeface="Consolas"/>
                <a:cs typeface="Consolas"/>
              </a:rPr>
              <a:t>Remote memory</a:t>
            </a:r>
            <a:endParaRPr lang="zh-CN" altLang="en-US" dirty="0"/>
          </a:p>
        </p:txBody>
      </p:sp>
      <p:sp>
        <p:nvSpPr>
          <p:cNvPr id="385" name="矩形 384">
            <a:extLst>
              <a:ext uri="{FF2B5EF4-FFF2-40B4-BE49-F238E27FC236}">
                <a16:creationId xmlns:a16="http://schemas.microsoft.com/office/drawing/2014/main" id="{61B20F9F-2835-4CA5-841E-87C7621C0B88}"/>
              </a:ext>
            </a:extLst>
          </p:cNvPr>
          <p:cNvSpPr/>
          <p:nvPr/>
        </p:nvSpPr>
        <p:spPr>
          <a:xfrm>
            <a:off x="10093836" y="3852701"/>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6" name="文本框 385">
            <a:extLst>
              <a:ext uri="{FF2B5EF4-FFF2-40B4-BE49-F238E27FC236}">
                <a16:creationId xmlns:a16="http://schemas.microsoft.com/office/drawing/2014/main" id="{178C0E5E-BA10-4F17-A73B-CC1136AA275A}"/>
              </a:ext>
            </a:extLst>
          </p:cNvPr>
          <p:cNvSpPr txBox="1"/>
          <p:nvPr/>
        </p:nvSpPr>
        <p:spPr>
          <a:xfrm>
            <a:off x="10329454" y="3772264"/>
            <a:ext cx="1873541" cy="369332"/>
          </a:xfrm>
          <a:prstGeom prst="rect">
            <a:avLst/>
          </a:prstGeom>
          <a:noFill/>
        </p:spPr>
        <p:txBody>
          <a:bodyPr wrap="square">
            <a:spAutoFit/>
          </a:bodyPr>
          <a:lstStyle/>
          <a:p>
            <a:r>
              <a:rPr lang="en-US" altLang="zh-CN" sz="1800" b="1" spc="-5" dirty="0">
                <a:latin typeface="Consolas"/>
                <a:cs typeface="Consolas"/>
              </a:rPr>
              <a:t>Local memory</a:t>
            </a:r>
            <a:endParaRPr lang="zh-CN" altLang="en-US" dirty="0"/>
          </a:p>
        </p:txBody>
      </p:sp>
      <p:sp>
        <p:nvSpPr>
          <p:cNvPr id="390" name="object 10">
            <a:extLst>
              <a:ext uri="{FF2B5EF4-FFF2-40B4-BE49-F238E27FC236}">
                <a16:creationId xmlns:a16="http://schemas.microsoft.com/office/drawing/2014/main" id="{14E7E96B-245A-4211-AF20-69BFF65629AE}"/>
              </a:ext>
            </a:extLst>
          </p:cNvPr>
          <p:cNvSpPr/>
          <p:nvPr/>
        </p:nvSpPr>
        <p:spPr>
          <a:xfrm>
            <a:off x="10093836" y="4262155"/>
            <a:ext cx="673580" cy="302145"/>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392" name="object 12">
            <a:extLst>
              <a:ext uri="{FF2B5EF4-FFF2-40B4-BE49-F238E27FC236}">
                <a16:creationId xmlns:a16="http://schemas.microsoft.com/office/drawing/2014/main" id="{EE04B0B4-48F8-46FB-B93E-16C37B62FD14}"/>
              </a:ext>
            </a:extLst>
          </p:cNvPr>
          <p:cNvSpPr/>
          <p:nvPr/>
        </p:nvSpPr>
        <p:spPr>
          <a:xfrm>
            <a:off x="10697097" y="5892507"/>
            <a:ext cx="487679" cy="576072"/>
          </a:xfrm>
          <a:prstGeom prst="rect">
            <a:avLst/>
          </a:prstGeom>
          <a:blipFill>
            <a:blip r:embed="rId16" cstate="print"/>
            <a:stretch>
              <a:fillRect/>
            </a:stretch>
          </a:blipFill>
        </p:spPr>
        <p:txBody>
          <a:bodyPr wrap="square" lIns="0" tIns="0" rIns="0" bIns="0" rtlCol="0"/>
          <a:lstStyle/>
          <a:p>
            <a:endParaRPr/>
          </a:p>
        </p:txBody>
      </p:sp>
      <p:sp>
        <p:nvSpPr>
          <p:cNvPr id="394" name="object 14">
            <a:extLst>
              <a:ext uri="{FF2B5EF4-FFF2-40B4-BE49-F238E27FC236}">
                <a16:creationId xmlns:a16="http://schemas.microsoft.com/office/drawing/2014/main" id="{B840F273-9F3C-4DE7-A09D-E6BC0F22F1E0}"/>
              </a:ext>
            </a:extLst>
          </p:cNvPr>
          <p:cNvSpPr/>
          <p:nvPr/>
        </p:nvSpPr>
        <p:spPr>
          <a:xfrm>
            <a:off x="10093836" y="537357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398" name="object 18">
            <a:extLst>
              <a:ext uri="{FF2B5EF4-FFF2-40B4-BE49-F238E27FC236}">
                <a16:creationId xmlns:a16="http://schemas.microsoft.com/office/drawing/2014/main" id="{D635564E-75E6-4073-82D1-1941E7BF4780}"/>
              </a:ext>
            </a:extLst>
          </p:cNvPr>
          <p:cNvSpPr/>
          <p:nvPr/>
        </p:nvSpPr>
        <p:spPr>
          <a:xfrm>
            <a:off x="10093836" y="594933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02" name="object 22">
            <a:extLst>
              <a:ext uri="{FF2B5EF4-FFF2-40B4-BE49-F238E27FC236}">
                <a16:creationId xmlns:a16="http://schemas.microsoft.com/office/drawing/2014/main" id="{4991AADC-529E-46F0-9563-C0105D13E4B1}"/>
              </a:ext>
            </a:extLst>
          </p:cNvPr>
          <p:cNvSpPr/>
          <p:nvPr/>
        </p:nvSpPr>
        <p:spPr>
          <a:xfrm>
            <a:off x="10093836" y="4789933"/>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06" name="object 26">
            <a:extLst>
              <a:ext uri="{FF2B5EF4-FFF2-40B4-BE49-F238E27FC236}">
                <a16:creationId xmlns:a16="http://schemas.microsoft.com/office/drawing/2014/main" id="{017A0D69-2D4A-454D-8559-E90702DBC055}"/>
              </a:ext>
            </a:extLst>
          </p:cNvPr>
          <p:cNvSpPr/>
          <p:nvPr/>
        </p:nvSpPr>
        <p:spPr>
          <a:xfrm>
            <a:off x="10382126" y="537357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10" name="object 30">
            <a:extLst>
              <a:ext uri="{FF2B5EF4-FFF2-40B4-BE49-F238E27FC236}">
                <a16:creationId xmlns:a16="http://schemas.microsoft.com/office/drawing/2014/main" id="{DDFCB59E-809E-4CAD-B638-03B85EBDAE38}"/>
              </a:ext>
            </a:extLst>
          </p:cNvPr>
          <p:cNvSpPr/>
          <p:nvPr/>
        </p:nvSpPr>
        <p:spPr>
          <a:xfrm>
            <a:off x="10373906" y="594933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15" name="文本框 414">
            <a:extLst>
              <a:ext uri="{FF2B5EF4-FFF2-40B4-BE49-F238E27FC236}">
                <a16:creationId xmlns:a16="http://schemas.microsoft.com/office/drawing/2014/main" id="{03CBFAA6-7642-492D-96DA-A6B56C12925B}"/>
              </a:ext>
            </a:extLst>
          </p:cNvPr>
          <p:cNvSpPr txBox="1"/>
          <p:nvPr/>
        </p:nvSpPr>
        <p:spPr>
          <a:xfrm>
            <a:off x="10662196" y="5365434"/>
            <a:ext cx="1444736" cy="369332"/>
          </a:xfrm>
          <a:prstGeom prst="rect">
            <a:avLst/>
          </a:prstGeom>
          <a:noFill/>
        </p:spPr>
        <p:txBody>
          <a:bodyPr wrap="square">
            <a:spAutoFit/>
          </a:bodyPr>
          <a:lstStyle/>
          <a:p>
            <a:r>
              <a:rPr lang="en-US" altLang="zh-CN" sz="1800" b="1" spc="-5" dirty="0">
                <a:latin typeface="Consolas"/>
                <a:cs typeface="Consolas"/>
              </a:rPr>
              <a:t>Read/Write</a:t>
            </a:r>
            <a:endParaRPr lang="zh-CN" altLang="en-US" dirty="0"/>
          </a:p>
        </p:txBody>
      </p:sp>
      <p:sp>
        <p:nvSpPr>
          <p:cNvPr id="416" name="文本框 415">
            <a:extLst>
              <a:ext uri="{FF2B5EF4-FFF2-40B4-BE49-F238E27FC236}">
                <a16:creationId xmlns:a16="http://schemas.microsoft.com/office/drawing/2014/main" id="{0E338988-EDDC-4101-811E-A90B417B7E3B}"/>
              </a:ext>
            </a:extLst>
          </p:cNvPr>
          <p:cNvSpPr txBox="1"/>
          <p:nvPr/>
        </p:nvSpPr>
        <p:spPr>
          <a:xfrm>
            <a:off x="10613594" y="5899939"/>
            <a:ext cx="1763799" cy="369332"/>
          </a:xfrm>
          <a:prstGeom prst="rect">
            <a:avLst/>
          </a:prstGeom>
          <a:noFill/>
        </p:spPr>
        <p:txBody>
          <a:bodyPr wrap="square">
            <a:spAutoFit/>
          </a:bodyPr>
          <a:lstStyle/>
          <a:p>
            <a:r>
              <a:rPr lang="en-US" altLang="zh-CN" b="1" spc="-5" dirty="0">
                <a:latin typeface="Consolas"/>
                <a:cs typeface="Consolas"/>
              </a:rPr>
              <a:t>Global/Local</a:t>
            </a:r>
            <a:endParaRPr lang="zh-CN" altLang="en-US" dirty="0"/>
          </a:p>
        </p:txBody>
      </p:sp>
      <p:sp>
        <p:nvSpPr>
          <p:cNvPr id="417" name="文本框 416">
            <a:extLst>
              <a:ext uri="{FF2B5EF4-FFF2-40B4-BE49-F238E27FC236}">
                <a16:creationId xmlns:a16="http://schemas.microsoft.com/office/drawing/2014/main" id="{E34DF9BE-E158-4B56-873B-EFBECD32709B}"/>
              </a:ext>
            </a:extLst>
          </p:cNvPr>
          <p:cNvSpPr txBox="1"/>
          <p:nvPr/>
        </p:nvSpPr>
        <p:spPr>
          <a:xfrm>
            <a:off x="10694308" y="4770474"/>
            <a:ext cx="1444736" cy="369332"/>
          </a:xfrm>
          <a:prstGeom prst="rect">
            <a:avLst/>
          </a:prstGeom>
          <a:noFill/>
        </p:spPr>
        <p:txBody>
          <a:bodyPr wrap="square">
            <a:spAutoFit/>
          </a:bodyPr>
          <a:lstStyle/>
          <a:p>
            <a:r>
              <a:rPr lang="en-US" altLang="zh-CN" sz="1800" b="1" spc="-5" dirty="0">
                <a:latin typeface="Consolas"/>
                <a:cs typeface="Consolas"/>
              </a:rPr>
              <a:t>random</a:t>
            </a:r>
            <a:endParaRPr lang="zh-CN" altLang="en-US" dirty="0"/>
          </a:p>
        </p:txBody>
      </p:sp>
      <p:sp>
        <p:nvSpPr>
          <p:cNvPr id="418" name="文本框 417">
            <a:extLst>
              <a:ext uri="{FF2B5EF4-FFF2-40B4-BE49-F238E27FC236}">
                <a16:creationId xmlns:a16="http://schemas.microsoft.com/office/drawing/2014/main" id="{5FFB2AAF-3D0B-4CAB-808C-F5447FB95CF8}"/>
              </a:ext>
            </a:extLst>
          </p:cNvPr>
          <p:cNvSpPr txBox="1"/>
          <p:nvPr/>
        </p:nvSpPr>
        <p:spPr>
          <a:xfrm>
            <a:off x="10694308" y="4206513"/>
            <a:ext cx="1444736" cy="369332"/>
          </a:xfrm>
          <a:prstGeom prst="rect">
            <a:avLst/>
          </a:prstGeom>
          <a:noFill/>
        </p:spPr>
        <p:txBody>
          <a:bodyPr wrap="square">
            <a:spAutoFit/>
          </a:bodyPr>
          <a:lstStyle/>
          <a:p>
            <a:r>
              <a:rPr lang="en-US" altLang="zh-CN" sz="1800" b="1" spc="-5" dirty="0">
                <a:latin typeface="Consolas"/>
                <a:cs typeface="Consolas"/>
              </a:rPr>
              <a:t>sequential</a:t>
            </a:r>
            <a:endParaRPr lang="zh-CN" altLang="en-US" dirty="0"/>
          </a:p>
        </p:txBody>
      </p:sp>
      <p:sp>
        <p:nvSpPr>
          <p:cNvPr id="419" name="object 22">
            <a:extLst>
              <a:ext uri="{FF2B5EF4-FFF2-40B4-BE49-F238E27FC236}">
                <a16:creationId xmlns:a16="http://schemas.microsoft.com/office/drawing/2014/main" id="{0EA8408A-FE7C-48C6-B22B-D24C587CCFB1}"/>
              </a:ext>
            </a:extLst>
          </p:cNvPr>
          <p:cNvSpPr/>
          <p:nvPr/>
        </p:nvSpPr>
        <p:spPr>
          <a:xfrm>
            <a:off x="201460" y="5269165"/>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20" name="object 26">
            <a:extLst>
              <a:ext uri="{FF2B5EF4-FFF2-40B4-BE49-F238E27FC236}">
                <a16:creationId xmlns:a16="http://schemas.microsoft.com/office/drawing/2014/main" id="{F7DB00D6-7B18-40BF-954D-0D8BB73BC561}"/>
              </a:ext>
            </a:extLst>
          </p:cNvPr>
          <p:cNvSpPr/>
          <p:nvPr/>
        </p:nvSpPr>
        <p:spPr>
          <a:xfrm>
            <a:off x="845431" y="5269165"/>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21" name="object 30">
            <a:extLst>
              <a:ext uri="{FF2B5EF4-FFF2-40B4-BE49-F238E27FC236}">
                <a16:creationId xmlns:a16="http://schemas.microsoft.com/office/drawing/2014/main" id="{132A1D8F-A3CA-408D-8309-3EE79694662F}"/>
              </a:ext>
            </a:extLst>
          </p:cNvPr>
          <p:cNvSpPr/>
          <p:nvPr/>
        </p:nvSpPr>
        <p:spPr>
          <a:xfrm>
            <a:off x="1125501" y="5269165"/>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22" name="object 22">
            <a:extLst>
              <a:ext uri="{FF2B5EF4-FFF2-40B4-BE49-F238E27FC236}">
                <a16:creationId xmlns:a16="http://schemas.microsoft.com/office/drawing/2014/main" id="{D2FC8A7C-8D92-48A5-AC87-556BFF48FAC9}"/>
              </a:ext>
            </a:extLst>
          </p:cNvPr>
          <p:cNvSpPr/>
          <p:nvPr/>
        </p:nvSpPr>
        <p:spPr>
          <a:xfrm>
            <a:off x="174161" y="5779371"/>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23" name="object 26">
            <a:extLst>
              <a:ext uri="{FF2B5EF4-FFF2-40B4-BE49-F238E27FC236}">
                <a16:creationId xmlns:a16="http://schemas.microsoft.com/office/drawing/2014/main" id="{DD94A98D-575F-42D2-90B3-68D6180ACF78}"/>
              </a:ext>
            </a:extLst>
          </p:cNvPr>
          <p:cNvSpPr/>
          <p:nvPr/>
        </p:nvSpPr>
        <p:spPr>
          <a:xfrm>
            <a:off x="845431" y="5779371"/>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24" name="object 30">
            <a:extLst>
              <a:ext uri="{FF2B5EF4-FFF2-40B4-BE49-F238E27FC236}">
                <a16:creationId xmlns:a16="http://schemas.microsoft.com/office/drawing/2014/main" id="{E8A3B2FF-884A-445A-AE3A-3F9011E2DDBB}"/>
              </a:ext>
            </a:extLst>
          </p:cNvPr>
          <p:cNvSpPr/>
          <p:nvPr/>
        </p:nvSpPr>
        <p:spPr>
          <a:xfrm>
            <a:off x="1118444" y="5779371"/>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26" name="object 18">
            <a:extLst>
              <a:ext uri="{FF2B5EF4-FFF2-40B4-BE49-F238E27FC236}">
                <a16:creationId xmlns:a16="http://schemas.microsoft.com/office/drawing/2014/main" id="{9FBEEF97-62BE-49C8-A281-30DD4A56DA75}"/>
              </a:ext>
            </a:extLst>
          </p:cNvPr>
          <p:cNvSpPr/>
          <p:nvPr/>
        </p:nvSpPr>
        <p:spPr>
          <a:xfrm>
            <a:off x="1141115" y="346073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27" name="object 14">
            <a:extLst>
              <a:ext uri="{FF2B5EF4-FFF2-40B4-BE49-F238E27FC236}">
                <a16:creationId xmlns:a16="http://schemas.microsoft.com/office/drawing/2014/main" id="{012CDE9A-D2FC-4C00-B897-EE6CA6058231}"/>
              </a:ext>
            </a:extLst>
          </p:cNvPr>
          <p:cNvSpPr/>
          <p:nvPr/>
        </p:nvSpPr>
        <p:spPr>
          <a:xfrm>
            <a:off x="847979" y="346073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29" name="object 10">
            <a:extLst>
              <a:ext uri="{FF2B5EF4-FFF2-40B4-BE49-F238E27FC236}">
                <a16:creationId xmlns:a16="http://schemas.microsoft.com/office/drawing/2014/main" id="{A411A9BC-D4FA-4C2A-9CA5-B0D641DF3A6A}"/>
              </a:ext>
            </a:extLst>
          </p:cNvPr>
          <p:cNvSpPr/>
          <p:nvPr/>
        </p:nvSpPr>
        <p:spPr>
          <a:xfrm>
            <a:off x="199725" y="3989248"/>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0" name="object 14">
            <a:extLst>
              <a:ext uri="{FF2B5EF4-FFF2-40B4-BE49-F238E27FC236}">
                <a16:creationId xmlns:a16="http://schemas.microsoft.com/office/drawing/2014/main" id="{EF7F826B-49BA-4B09-B644-02AA480B2F1C}"/>
              </a:ext>
            </a:extLst>
          </p:cNvPr>
          <p:cNvSpPr/>
          <p:nvPr/>
        </p:nvSpPr>
        <p:spPr>
          <a:xfrm>
            <a:off x="852825" y="3991166"/>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2" name="object 10">
            <a:extLst>
              <a:ext uri="{FF2B5EF4-FFF2-40B4-BE49-F238E27FC236}">
                <a16:creationId xmlns:a16="http://schemas.microsoft.com/office/drawing/2014/main" id="{007BCA84-E3AD-4864-874B-5B25D66925C6}"/>
              </a:ext>
            </a:extLst>
          </p:cNvPr>
          <p:cNvSpPr/>
          <p:nvPr/>
        </p:nvSpPr>
        <p:spPr>
          <a:xfrm>
            <a:off x="199385" y="4453286"/>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3" name="object 14">
            <a:extLst>
              <a:ext uri="{FF2B5EF4-FFF2-40B4-BE49-F238E27FC236}">
                <a16:creationId xmlns:a16="http://schemas.microsoft.com/office/drawing/2014/main" id="{77A2D81E-095A-4AEA-9CC4-B7AB019B9E9E}"/>
              </a:ext>
            </a:extLst>
          </p:cNvPr>
          <p:cNvSpPr/>
          <p:nvPr/>
        </p:nvSpPr>
        <p:spPr>
          <a:xfrm>
            <a:off x="851783" y="4451803"/>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4" name="object 30">
            <a:extLst>
              <a:ext uri="{FF2B5EF4-FFF2-40B4-BE49-F238E27FC236}">
                <a16:creationId xmlns:a16="http://schemas.microsoft.com/office/drawing/2014/main" id="{11E99097-76AB-4B9A-9DA8-5B9F8E8FA3DD}"/>
              </a:ext>
            </a:extLst>
          </p:cNvPr>
          <p:cNvSpPr/>
          <p:nvPr/>
        </p:nvSpPr>
        <p:spPr>
          <a:xfrm>
            <a:off x="1112261" y="4451803"/>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35" name="object 10">
            <a:extLst>
              <a:ext uri="{FF2B5EF4-FFF2-40B4-BE49-F238E27FC236}">
                <a16:creationId xmlns:a16="http://schemas.microsoft.com/office/drawing/2014/main" id="{B6894838-7F32-4A9D-9075-B32CFCA8188F}"/>
              </a:ext>
            </a:extLst>
          </p:cNvPr>
          <p:cNvSpPr/>
          <p:nvPr/>
        </p:nvSpPr>
        <p:spPr>
          <a:xfrm>
            <a:off x="197481" y="4876572"/>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6" name="object 14">
            <a:extLst>
              <a:ext uri="{FF2B5EF4-FFF2-40B4-BE49-F238E27FC236}">
                <a16:creationId xmlns:a16="http://schemas.microsoft.com/office/drawing/2014/main" id="{0E5168C2-27DE-4C18-AF20-95E1A567FD72}"/>
              </a:ext>
            </a:extLst>
          </p:cNvPr>
          <p:cNvSpPr/>
          <p:nvPr/>
        </p:nvSpPr>
        <p:spPr>
          <a:xfrm>
            <a:off x="834957" y="4869349"/>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8" name="文本框 437">
            <a:extLst>
              <a:ext uri="{FF2B5EF4-FFF2-40B4-BE49-F238E27FC236}">
                <a16:creationId xmlns:a16="http://schemas.microsoft.com/office/drawing/2014/main" id="{8B21BA7C-7103-434A-B053-0A5B01EA13E0}"/>
              </a:ext>
            </a:extLst>
          </p:cNvPr>
          <p:cNvSpPr txBox="1"/>
          <p:nvPr/>
        </p:nvSpPr>
        <p:spPr>
          <a:xfrm>
            <a:off x="5523374" y="2406050"/>
            <a:ext cx="2591183" cy="369332"/>
          </a:xfrm>
          <a:prstGeom prst="rect">
            <a:avLst/>
          </a:prstGeom>
          <a:noFill/>
        </p:spPr>
        <p:txBody>
          <a:bodyPr wrap="square">
            <a:spAutoFit/>
          </a:bodyPr>
          <a:lstStyle/>
          <a:p>
            <a:r>
              <a:rPr lang="en-US" altLang="zh-CN" b="1" spc="-5" dirty="0">
                <a:latin typeface="Consolas"/>
              </a:rPr>
              <a:t>Global frontier </a:t>
            </a:r>
            <a:endParaRPr lang="zh-CN" altLang="en-US" dirty="0"/>
          </a:p>
        </p:txBody>
      </p:sp>
      <p:sp>
        <p:nvSpPr>
          <p:cNvPr id="439" name="矩形 438">
            <a:extLst>
              <a:ext uri="{FF2B5EF4-FFF2-40B4-BE49-F238E27FC236}">
                <a16:creationId xmlns:a16="http://schemas.microsoft.com/office/drawing/2014/main" id="{A47C652C-2F5E-4196-B84A-AE216D644949}"/>
              </a:ext>
            </a:extLst>
          </p:cNvPr>
          <p:cNvSpPr/>
          <p:nvPr/>
        </p:nvSpPr>
        <p:spPr>
          <a:xfrm>
            <a:off x="7559423" y="2480351"/>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3</a:t>
            </a:r>
            <a:endParaRPr lang="zh-CN" altLang="en-US" dirty="0">
              <a:solidFill>
                <a:schemeClr val="tx1"/>
              </a:solidFill>
            </a:endParaRPr>
          </a:p>
        </p:txBody>
      </p:sp>
      <p:sp>
        <p:nvSpPr>
          <p:cNvPr id="441" name="文本框 440">
            <a:extLst>
              <a:ext uri="{FF2B5EF4-FFF2-40B4-BE49-F238E27FC236}">
                <a16:creationId xmlns:a16="http://schemas.microsoft.com/office/drawing/2014/main" id="{8AE2E187-CFFC-44DD-A2B5-5E27493BF4E6}"/>
              </a:ext>
            </a:extLst>
          </p:cNvPr>
          <p:cNvSpPr txBox="1"/>
          <p:nvPr/>
        </p:nvSpPr>
        <p:spPr>
          <a:xfrm>
            <a:off x="290108" y="245671"/>
            <a:ext cx="3442905" cy="523220"/>
          </a:xfrm>
          <a:prstGeom prst="rect">
            <a:avLst/>
          </a:prstGeom>
          <a:noFill/>
        </p:spPr>
        <p:txBody>
          <a:bodyPr wrap="square">
            <a:spAutoFit/>
          </a:bodyPr>
          <a:lstStyle>
            <a:defPPr>
              <a:defRPr lang="zh-CN"/>
            </a:defPPr>
            <a:lvl1pPr>
              <a:defRPr b="1" spc="-5">
                <a:latin typeface="Consolas"/>
                <a:cs typeface="Consolas"/>
              </a:defRPr>
            </a:lvl1pPr>
          </a:lstStyle>
          <a:p>
            <a:r>
              <a:rPr lang="en-US" altLang="zh-CN" sz="2800" dirty="0"/>
              <a:t>BFS in Ploymer-1</a:t>
            </a:r>
            <a:endParaRPr lang="zh-CN" altLang="en-US" sz="2800" dirty="0"/>
          </a:p>
        </p:txBody>
      </p:sp>
      <p:sp>
        <p:nvSpPr>
          <p:cNvPr id="442" name="object 10">
            <a:extLst>
              <a:ext uri="{FF2B5EF4-FFF2-40B4-BE49-F238E27FC236}">
                <a16:creationId xmlns:a16="http://schemas.microsoft.com/office/drawing/2014/main" id="{31C6F1AF-3E73-400A-9FC4-7F169D390AF7}"/>
              </a:ext>
            </a:extLst>
          </p:cNvPr>
          <p:cNvSpPr/>
          <p:nvPr/>
        </p:nvSpPr>
        <p:spPr>
          <a:xfrm>
            <a:off x="199726" y="3456353"/>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grpSp>
        <p:nvGrpSpPr>
          <p:cNvPr id="4" name="组合 3">
            <a:extLst>
              <a:ext uri="{FF2B5EF4-FFF2-40B4-BE49-F238E27FC236}">
                <a16:creationId xmlns:a16="http://schemas.microsoft.com/office/drawing/2014/main" id="{F686DAF6-FAEA-492D-914E-634D3D49B14D}"/>
              </a:ext>
            </a:extLst>
          </p:cNvPr>
          <p:cNvGrpSpPr/>
          <p:nvPr/>
        </p:nvGrpSpPr>
        <p:grpSpPr>
          <a:xfrm>
            <a:off x="1419869" y="4297411"/>
            <a:ext cx="7970710" cy="916689"/>
            <a:chOff x="1419869" y="4297411"/>
            <a:chExt cx="7970710" cy="916689"/>
          </a:xfrm>
        </p:grpSpPr>
        <p:sp>
          <p:nvSpPr>
            <p:cNvPr id="2" name="矩形 1">
              <a:extLst>
                <a:ext uri="{FF2B5EF4-FFF2-40B4-BE49-F238E27FC236}">
                  <a16:creationId xmlns:a16="http://schemas.microsoft.com/office/drawing/2014/main" id="{4B48B709-B2C3-49E1-856F-79A4C43E590A}"/>
                </a:ext>
              </a:extLst>
            </p:cNvPr>
            <p:cNvSpPr/>
            <p:nvPr/>
          </p:nvSpPr>
          <p:spPr>
            <a:xfrm>
              <a:off x="1464671" y="4297411"/>
              <a:ext cx="7925908" cy="9166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E644FC39-38CA-4574-AF80-E671DB805565}"/>
                </a:ext>
              </a:extLst>
            </p:cNvPr>
            <p:cNvSpPr txBox="1"/>
            <p:nvPr/>
          </p:nvSpPr>
          <p:spPr>
            <a:xfrm>
              <a:off x="1419869" y="4527193"/>
              <a:ext cx="1284476" cy="369332"/>
            </a:xfrm>
            <a:prstGeom prst="rect">
              <a:avLst/>
            </a:prstGeom>
            <a:noFill/>
          </p:spPr>
          <p:txBody>
            <a:bodyPr wrap="square" rtlCol="0">
              <a:spAutoFit/>
            </a:bodyPr>
            <a:lstStyle/>
            <a:p>
              <a:r>
                <a:rPr lang="en-US" altLang="zh-CN" b="1" spc="-5" dirty="0">
                  <a:latin typeface="Consolas"/>
                </a:rPr>
                <a:t>Topo</a:t>
              </a:r>
              <a:endParaRPr lang="zh-CN" altLang="en-US" b="1" spc="-5" dirty="0">
                <a:latin typeface="Consolas"/>
              </a:endParaRPr>
            </a:p>
          </p:txBody>
        </p:sp>
        <p:cxnSp>
          <p:nvCxnSpPr>
            <p:cNvPr id="5" name="直接箭头连接符 4">
              <a:extLst>
                <a:ext uri="{FF2B5EF4-FFF2-40B4-BE49-F238E27FC236}">
                  <a16:creationId xmlns:a16="http://schemas.microsoft.com/office/drawing/2014/main" id="{5A09EFDC-282B-49BD-BAE8-C4AA2DBE0E0F}"/>
                </a:ext>
              </a:extLst>
            </p:cNvPr>
            <p:cNvCxnSpPr/>
            <p:nvPr/>
          </p:nvCxnSpPr>
          <p:spPr>
            <a:xfrm flipV="1">
              <a:off x="2100298" y="4500846"/>
              <a:ext cx="437288" cy="181645"/>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6" name="直接箭头连接符 175">
              <a:extLst>
                <a:ext uri="{FF2B5EF4-FFF2-40B4-BE49-F238E27FC236}">
                  <a16:creationId xmlns:a16="http://schemas.microsoft.com/office/drawing/2014/main" id="{8E4A8782-92A4-4B92-B547-B367E2121AB6}"/>
                </a:ext>
              </a:extLst>
            </p:cNvPr>
            <p:cNvCxnSpPr>
              <a:cxnSpLocks/>
            </p:cNvCxnSpPr>
            <p:nvPr/>
          </p:nvCxnSpPr>
          <p:spPr>
            <a:xfrm>
              <a:off x="2086811" y="4780345"/>
              <a:ext cx="424802" cy="249709"/>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81" name="矩形 180">
            <a:extLst>
              <a:ext uri="{FF2B5EF4-FFF2-40B4-BE49-F238E27FC236}">
                <a16:creationId xmlns:a16="http://schemas.microsoft.com/office/drawing/2014/main" id="{121ECF54-4B6E-4487-9C33-F12C99F650A8}"/>
              </a:ext>
            </a:extLst>
          </p:cNvPr>
          <p:cNvSpPr/>
          <p:nvPr/>
        </p:nvSpPr>
        <p:spPr>
          <a:xfrm>
            <a:off x="5293967" y="2233134"/>
            <a:ext cx="2970239" cy="7090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object 30">
            <a:extLst>
              <a:ext uri="{FF2B5EF4-FFF2-40B4-BE49-F238E27FC236}">
                <a16:creationId xmlns:a16="http://schemas.microsoft.com/office/drawing/2014/main" id="{45FCD0ED-132F-41D1-BF80-48B16809C017}"/>
              </a:ext>
            </a:extLst>
          </p:cNvPr>
          <p:cNvSpPr/>
          <p:nvPr/>
        </p:nvSpPr>
        <p:spPr>
          <a:xfrm>
            <a:off x="1114444" y="4881489"/>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183" name="object 18">
            <a:extLst>
              <a:ext uri="{FF2B5EF4-FFF2-40B4-BE49-F238E27FC236}">
                <a16:creationId xmlns:a16="http://schemas.microsoft.com/office/drawing/2014/main" id="{09D593F8-7BA1-4325-8CFD-067C8CA1261E}"/>
              </a:ext>
            </a:extLst>
          </p:cNvPr>
          <p:cNvSpPr/>
          <p:nvPr/>
        </p:nvSpPr>
        <p:spPr>
          <a:xfrm>
            <a:off x="1123247" y="3998942"/>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178" name="object 56">
            <a:extLst>
              <a:ext uri="{FF2B5EF4-FFF2-40B4-BE49-F238E27FC236}">
                <a16:creationId xmlns:a16="http://schemas.microsoft.com/office/drawing/2014/main" id="{627215C6-A15A-4AE1-B94E-3D7928379B76}"/>
              </a:ext>
            </a:extLst>
          </p:cNvPr>
          <p:cNvSpPr txBox="1"/>
          <p:nvPr/>
        </p:nvSpPr>
        <p:spPr>
          <a:xfrm>
            <a:off x="4357869" y="5228672"/>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latin typeface="Consolas"/>
                <a:cs typeface="Consolas"/>
              </a:rPr>
              <a:t>-1 2</a:t>
            </a:r>
            <a:r>
              <a:rPr lang="en-US" dirty="0">
                <a:latin typeface="Consolas"/>
                <a:cs typeface="Consolas"/>
              </a:rPr>
              <a:t> 3</a:t>
            </a:r>
            <a:r>
              <a:rPr lang="en-US" dirty="0">
                <a:solidFill>
                  <a:srgbClr val="FF0000"/>
                </a:solidFill>
                <a:latin typeface="Consolas"/>
                <a:cs typeface="Consolas"/>
              </a:rPr>
              <a:t>-1-1</a:t>
            </a:r>
            <a:r>
              <a:rPr lang="en-US" spc="-80" dirty="0">
                <a:solidFill>
                  <a:srgbClr val="FF0000"/>
                </a:solidFill>
                <a:latin typeface="Consolas"/>
                <a:cs typeface="Consolas"/>
              </a:rPr>
              <a:t>-1</a:t>
            </a:r>
            <a:endParaRPr sz="1800" dirty="0">
              <a:solidFill>
                <a:srgbClr val="FF0000"/>
              </a:solidFill>
              <a:latin typeface="Consolas"/>
              <a:cs typeface="Consolas"/>
            </a:endParaRPr>
          </a:p>
        </p:txBody>
      </p:sp>
      <p:sp>
        <p:nvSpPr>
          <p:cNvPr id="179" name="object 56">
            <a:extLst>
              <a:ext uri="{FF2B5EF4-FFF2-40B4-BE49-F238E27FC236}">
                <a16:creationId xmlns:a16="http://schemas.microsoft.com/office/drawing/2014/main" id="{C517E33A-B803-4378-8392-4017E7E140FF}"/>
              </a:ext>
            </a:extLst>
          </p:cNvPr>
          <p:cNvSpPr txBox="1"/>
          <p:nvPr/>
        </p:nvSpPr>
        <p:spPr>
          <a:xfrm>
            <a:off x="7661352" y="3345328"/>
            <a:ext cx="1918312" cy="407803"/>
          </a:xfrm>
          <a:prstGeom prst="rect">
            <a:avLst/>
          </a:prstGeom>
        </p:spPr>
        <p:txBody>
          <a:bodyPr vert="horz" wrap="square" lIns="0" tIns="129539" rIns="0" bIns="0" rtlCol="0">
            <a:spAutoFit/>
          </a:bodyPr>
          <a:lstStyle/>
          <a:p>
            <a:pPr algn="ctr">
              <a:lnSpc>
                <a:spcPct val="100000"/>
              </a:lnSpc>
              <a:spcBef>
                <a:spcPts val="690"/>
              </a:spcBef>
            </a:pPr>
            <a:r>
              <a:rPr lang="en-US" sz="1800" dirty="0">
                <a:solidFill>
                  <a:srgbClr val="FF0000"/>
                </a:solidFill>
                <a:latin typeface="Consolas"/>
                <a:cs typeface="Consolas"/>
              </a:rPr>
              <a:t>-1</a:t>
            </a:r>
            <a:r>
              <a:rPr lang="en-US" dirty="0">
                <a:solidFill>
                  <a:srgbClr val="FF0000"/>
                </a:solidFill>
                <a:latin typeface="Consolas"/>
                <a:cs typeface="Consolas"/>
              </a:rPr>
              <a:t>-1</a:t>
            </a:r>
            <a:r>
              <a:rPr sz="1800" dirty="0">
                <a:solidFill>
                  <a:srgbClr val="FF0000"/>
                </a:solidFill>
                <a:latin typeface="Consolas"/>
                <a:cs typeface="Consolas"/>
              </a:rPr>
              <a:t> </a:t>
            </a:r>
            <a:r>
              <a:rPr lang="en-US" sz="1800" dirty="0">
                <a:latin typeface="Consolas"/>
                <a:cs typeface="Consolas"/>
              </a:rPr>
              <a:t>3-1</a:t>
            </a:r>
            <a:r>
              <a:rPr lang="en-US" dirty="0">
                <a:latin typeface="Consolas"/>
                <a:cs typeface="Consolas"/>
              </a:rPr>
              <a:t>-1</a:t>
            </a:r>
            <a:r>
              <a:rPr lang="en-US" spc="-80" dirty="0">
                <a:latin typeface="Consolas"/>
                <a:cs typeface="Consolas"/>
              </a:rPr>
              <a:t>-1</a:t>
            </a:r>
            <a:endParaRPr sz="1800" dirty="0">
              <a:latin typeface="Consolas"/>
              <a:cs typeface="Consolas"/>
            </a:endParaRPr>
          </a:p>
        </p:txBody>
      </p:sp>
      <p:sp>
        <p:nvSpPr>
          <p:cNvPr id="363" name="object 56">
            <a:extLst>
              <a:ext uri="{FF2B5EF4-FFF2-40B4-BE49-F238E27FC236}">
                <a16:creationId xmlns:a16="http://schemas.microsoft.com/office/drawing/2014/main" id="{F46A4FBC-7B7D-4902-BF1A-3928E08155FD}"/>
              </a:ext>
            </a:extLst>
          </p:cNvPr>
          <p:cNvSpPr txBox="1"/>
          <p:nvPr/>
        </p:nvSpPr>
        <p:spPr>
          <a:xfrm>
            <a:off x="7622655" y="5228672"/>
            <a:ext cx="1918312" cy="407803"/>
          </a:xfrm>
          <a:prstGeom prst="rect">
            <a:avLst/>
          </a:prstGeom>
        </p:spPr>
        <p:txBody>
          <a:bodyPr vert="horz" wrap="square" lIns="0" tIns="129539" rIns="0" bIns="0" rtlCol="0">
            <a:spAutoFit/>
          </a:bodyPr>
          <a:lstStyle/>
          <a:p>
            <a:pPr algn="ctr">
              <a:lnSpc>
                <a:spcPct val="100000"/>
              </a:lnSpc>
              <a:spcBef>
                <a:spcPts val="690"/>
              </a:spcBef>
            </a:pPr>
            <a:r>
              <a:rPr lang="en-US" sz="1800" dirty="0">
                <a:solidFill>
                  <a:srgbClr val="FF0000"/>
                </a:solidFill>
                <a:latin typeface="Consolas"/>
                <a:cs typeface="Consolas"/>
              </a:rPr>
              <a:t>-1</a:t>
            </a:r>
            <a:r>
              <a:rPr lang="en-US" dirty="0">
                <a:solidFill>
                  <a:srgbClr val="FF0000"/>
                </a:solidFill>
                <a:latin typeface="Consolas"/>
                <a:cs typeface="Consolas"/>
              </a:rPr>
              <a:t>-1</a:t>
            </a:r>
            <a:r>
              <a:rPr sz="1800" dirty="0">
                <a:solidFill>
                  <a:srgbClr val="FF0000"/>
                </a:solidFill>
                <a:latin typeface="Consolas"/>
                <a:cs typeface="Consolas"/>
              </a:rPr>
              <a:t> </a:t>
            </a:r>
            <a:r>
              <a:rPr lang="en-US" sz="1800" dirty="0">
                <a:latin typeface="Consolas"/>
                <a:cs typeface="Consolas"/>
              </a:rPr>
              <a:t>3-1 </a:t>
            </a:r>
            <a:r>
              <a:rPr lang="en-US" dirty="0">
                <a:latin typeface="Consolas"/>
                <a:cs typeface="Consolas"/>
              </a:rPr>
              <a:t>5</a:t>
            </a:r>
            <a:r>
              <a:rPr lang="en-US" spc="-80" dirty="0">
                <a:latin typeface="Consolas"/>
                <a:cs typeface="Consolas"/>
              </a:rPr>
              <a:t> 6</a:t>
            </a:r>
            <a:endParaRPr sz="1800" dirty="0">
              <a:latin typeface="Consolas"/>
              <a:cs typeface="Consolas"/>
            </a:endParaRPr>
          </a:p>
        </p:txBody>
      </p:sp>
      <p:sp>
        <p:nvSpPr>
          <p:cNvPr id="184" name="矩形 183">
            <a:extLst>
              <a:ext uri="{FF2B5EF4-FFF2-40B4-BE49-F238E27FC236}">
                <a16:creationId xmlns:a16="http://schemas.microsoft.com/office/drawing/2014/main" id="{65057567-3664-483F-ACAA-A22F698646C3}"/>
              </a:ext>
            </a:extLst>
          </p:cNvPr>
          <p:cNvSpPr/>
          <p:nvPr/>
        </p:nvSpPr>
        <p:spPr>
          <a:xfrm>
            <a:off x="7882391" y="3967534"/>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3</a:t>
            </a:r>
            <a:endParaRPr lang="zh-CN" altLang="en-US" dirty="0">
              <a:solidFill>
                <a:schemeClr val="tx1"/>
              </a:solidFill>
            </a:endParaRPr>
          </a:p>
        </p:txBody>
      </p:sp>
    </p:spTree>
    <p:extLst>
      <p:ext uri="{BB962C8B-B14F-4D97-AF65-F5344CB8AC3E}">
        <p14:creationId xmlns:p14="http://schemas.microsoft.com/office/powerpoint/2010/main" val="72825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object 28">
            <a:extLst>
              <a:ext uri="{FF2B5EF4-FFF2-40B4-BE49-F238E27FC236}">
                <a16:creationId xmlns:a16="http://schemas.microsoft.com/office/drawing/2014/main" id="{C9BFB318-AFC2-4E59-9028-6FB8FBE3B499}"/>
              </a:ext>
            </a:extLst>
          </p:cNvPr>
          <p:cNvSpPr/>
          <p:nvPr/>
        </p:nvSpPr>
        <p:spPr>
          <a:xfrm>
            <a:off x="9108609" y="4410444"/>
            <a:ext cx="251967" cy="251967"/>
          </a:xfrm>
          <a:prstGeom prst="rect">
            <a:avLst/>
          </a:prstGeom>
          <a:blipFill>
            <a:blip r:embed="rId3" cstate="print"/>
            <a:stretch>
              <a:fillRect/>
            </a:stretch>
          </a:blipFill>
        </p:spPr>
        <p:txBody>
          <a:bodyPr wrap="square" lIns="0" tIns="0" rIns="0" bIns="0" rtlCol="0"/>
          <a:lstStyle/>
          <a:p>
            <a:endParaRPr/>
          </a:p>
        </p:txBody>
      </p:sp>
      <p:sp>
        <p:nvSpPr>
          <p:cNvPr id="213" name="object 28">
            <a:extLst>
              <a:ext uri="{FF2B5EF4-FFF2-40B4-BE49-F238E27FC236}">
                <a16:creationId xmlns:a16="http://schemas.microsoft.com/office/drawing/2014/main" id="{9CADFB38-4BEB-4183-917D-ADB1E2741736}"/>
              </a:ext>
            </a:extLst>
          </p:cNvPr>
          <p:cNvSpPr/>
          <p:nvPr/>
        </p:nvSpPr>
        <p:spPr>
          <a:xfrm>
            <a:off x="8844028" y="4386712"/>
            <a:ext cx="251967" cy="251967"/>
          </a:xfrm>
          <a:prstGeom prst="rect">
            <a:avLst/>
          </a:prstGeom>
          <a:blipFill>
            <a:blip r:embed="rId3" cstate="print"/>
            <a:stretch>
              <a:fillRect/>
            </a:stretch>
          </a:blipFill>
        </p:spPr>
        <p:txBody>
          <a:bodyPr wrap="square" lIns="0" tIns="0" rIns="0" bIns="0" rtlCol="0"/>
          <a:lstStyle/>
          <a:p>
            <a:endParaRPr/>
          </a:p>
        </p:txBody>
      </p:sp>
      <p:sp>
        <p:nvSpPr>
          <p:cNvPr id="225" name="object 59">
            <a:extLst>
              <a:ext uri="{FF2B5EF4-FFF2-40B4-BE49-F238E27FC236}">
                <a16:creationId xmlns:a16="http://schemas.microsoft.com/office/drawing/2014/main" id="{FDA410A8-05C9-4920-8726-97B83CC1045B}"/>
              </a:ext>
            </a:extLst>
          </p:cNvPr>
          <p:cNvSpPr/>
          <p:nvPr/>
        </p:nvSpPr>
        <p:spPr>
          <a:xfrm>
            <a:off x="8077621" y="4376800"/>
            <a:ext cx="251968" cy="251968"/>
          </a:xfrm>
          <a:prstGeom prst="rect">
            <a:avLst/>
          </a:prstGeom>
          <a:blipFill>
            <a:blip r:embed="rId3" cstate="print"/>
            <a:stretch>
              <a:fillRect/>
            </a:stretch>
          </a:blipFill>
        </p:spPr>
        <p:txBody>
          <a:bodyPr wrap="square" lIns="0" tIns="0" rIns="0" bIns="0" rtlCol="0"/>
          <a:lstStyle/>
          <a:p>
            <a:endParaRPr/>
          </a:p>
        </p:txBody>
      </p:sp>
      <p:grpSp>
        <p:nvGrpSpPr>
          <p:cNvPr id="107" name="组合 106">
            <a:extLst>
              <a:ext uri="{FF2B5EF4-FFF2-40B4-BE49-F238E27FC236}">
                <a16:creationId xmlns:a16="http://schemas.microsoft.com/office/drawing/2014/main" id="{A1E87CA3-6DB0-4582-B663-69671A6E3CA0}"/>
              </a:ext>
            </a:extLst>
          </p:cNvPr>
          <p:cNvGrpSpPr/>
          <p:nvPr/>
        </p:nvGrpSpPr>
        <p:grpSpPr>
          <a:xfrm>
            <a:off x="721908" y="1222192"/>
            <a:ext cx="2029059" cy="1842115"/>
            <a:chOff x="7524368" y="1650285"/>
            <a:chExt cx="1368171" cy="1314196"/>
          </a:xfrm>
        </p:grpSpPr>
        <p:sp>
          <p:nvSpPr>
            <p:cNvPr id="67" name="object 87">
              <a:extLst>
                <a:ext uri="{FF2B5EF4-FFF2-40B4-BE49-F238E27FC236}">
                  <a16:creationId xmlns:a16="http://schemas.microsoft.com/office/drawing/2014/main" id="{B5FB5E91-6F1F-4A5B-9147-1C89C538BA32}"/>
                </a:ext>
              </a:extLst>
            </p:cNvPr>
            <p:cNvSpPr/>
            <p:nvPr/>
          </p:nvSpPr>
          <p:spPr>
            <a:xfrm>
              <a:off x="8172450" y="1650285"/>
              <a:ext cx="251968" cy="251968"/>
            </a:xfrm>
            <a:prstGeom prst="rect">
              <a:avLst/>
            </a:prstGeom>
            <a:blipFill>
              <a:blip r:embed="rId4" cstate="print"/>
              <a:stretch>
                <a:fillRect/>
              </a:stretch>
            </a:blipFill>
          </p:spPr>
          <p:txBody>
            <a:bodyPr wrap="square" lIns="0" tIns="0" rIns="0" bIns="0" rtlCol="0"/>
            <a:lstStyle/>
            <a:p>
              <a:endParaRPr/>
            </a:p>
          </p:txBody>
        </p:sp>
        <p:sp>
          <p:nvSpPr>
            <p:cNvPr id="68" name="object 88">
              <a:extLst>
                <a:ext uri="{FF2B5EF4-FFF2-40B4-BE49-F238E27FC236}">
                  <a16:creationId xmlns:a16="http://schemas.microsoft.com/office/drawing/2014/main" id="{56EA4102-76D7-463F-9744-466BD33ECD19}"/>
                </a:ext>
              </a:extLst>
            </p:cNvPr>
            <p:cNvSpPr/>
            <p:nvPr/>
          </p:nvSpPr>
          <p:spPr>
            <a:xfrm>
              <a:off x="8172450" y="1650285"/>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69" name="object 89">
              <a:extLst>
                <a:ext uri="{FF2B5EF4-FFF2-40B4-BE49-F238E27FC236}">
                  <a16:creationId xmlns:a16="http://schemas.microsoft.com/office/drawing/2014/main" id="{B9818071-320E-4D77-9010-64A08B50F0A9}"/>
                </a:ext>
              </a:extLst>
            </p:cNvPr>
            <p:cNvSpPr txBox="1"/>
            <p:nvPr/>
          </p:nvSpPr>
          <p:spPr>
            <a:xfrm>
              <a:off x="8238498" y="1660254"/>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1</a:t>
              </a:r>
            </a:p>
          </p:txBody>
        </p:sp>
        <p:grpSp>
          <p:nvGrpSpPr>
            <p:cNvPr id="106" name="组合 105">
              <a:extLst>
                <a:ext uri="{FF2B5EF4-FFF2-40B4-BE49-F238E27FC236}">
                  <a16:creationId xmlns:a16="http://schemas.microsoft.com/office/drawing/2014/main" id="{23748CA7-C288-4872-9A3D-567F6F23A025}"/>
                </a:ext>
              </a:extLst>
            </p:cNvPr>
            <p:cNvGrpSpPr/>
            <p:nvPr/>
          </p:nvGrpSpPr>
          <p:grpSpPr>
            <a:xfrm>
              <a:off x="7524368" y="1771190"/>
              <a:ext cx="1368171" cy="1193291"/>
              <a:chOff x="7524368" y="300609"/>
              <a:chExt cx="1368171" cy="1193291"/>
            </a:xfrm>
          </p:grpSpPr>
          <p:sp>
            <p:nvSpPr>
              <p:cNvPr id="55" name="object 75">
                <a:extLst>
                  <a:ext uri="{FF2B5EF4-FFF2-40B4-BE49-F238E27FC236}">
                    <a16:creationId xmlns:a16="http://schemas.microsoft.com/office/drawing/2014/main" id="{55760E65-8A40-45B9-87C8-281B5DA7BA61}"/>
                  </a:ext>
                </a:extLst>
              </p:cNvPr>
              <p:cNvSpPr/>
              <p:nvPr/>
            </p:nvSpPr>
            <p:spPr>
              <a:xfrm>
                <a:off x="7919466" y="1099185"/>
                <a:ext cx="708025" cy="103505"/>
              </a:xfrm>
              <a:custGeom>
                <a:avLst/>
                <a:gdLst/>
                <a:ahLst/>
                <a:cxnLst/>
                <a:rect l="l" t="t" r="r" b="b"/>
                <a:pathLst>
                  <a:path w="708025" h="103505">
                    <a:moveTo>
                      <a:pt x="682534" y="51688"/>
                    </a:moveTo>
                    <a:lnTo>
                      <a:pt x="612648" y="92455"/>
                    </a:lnTo>
                    <a:lnTo>
                      <a:pt x="611631" y="96265"/>
                    </a:lnTo>
                    <a:lnTo>
                      <a:pt x="615187" y="102362"/>
                    </a:lnTo>
                    <a:lnTo>
                      <a:pt x="619125" y="103377"/>
                    </a:lnTo>
                    <a:lnTo>
                      <a:pt x="696880" y="58038"/>
                    </a:lnTo>
                    <a:lnTo>
                      <a:pt x="695070" y="58038"/>
                    </a:lnTo>
                    <a:lnTo>
                      <a:pt x="695070" y="57150"/>
                    </a:lnTo>
                    <a:lnTo>
                      <a:pt x="691895" y="57150"/>
                    </a:lnTo>
                    <a:lnTo>
                      <a:pt x="682534" y="51688"/>
                    </a:lnTo>
                    <a:close/>
                  </a:path>
                  <a:path w="708025" h="103505">
                    <a:moveTo>
                      <a:pt x="671648" y="45338"/>
                    </a:moveTo>
                    <a:lnTo>
                      <a:pt x="0" y="45338"/>
                    </a:lnTo>
                    <a:lnTo>
                      <a:pt x="0" y="58038"/>
                    </a:lnTo>
                    <a:lnTo>
                      <a:pt x="671648" y="58038"/>
                    </a:lnTo>
                    <a:lnTo>
                      <a:pt x="682534" y="51688"/>
                    </a:lnTo>
                    <a:lnTo>
                      <a:pt x="671648" y="45338"/>
                    </a:lnTo>
                    <a:close/>
                  </a:path>
                  <a:path w="708025" h="103505">
                    <a:moveTo>
                      <a:pt x="696880" y="45338"/>
                    </a:moveTo>
                    <a:lnTo>
                      <a:pt x="695070" y="45338"/>
                    </a:lnTo>
                    <a:lnTo>
                      <a:pt x="695070" y="58038"/>
                    </a:lnTo>
                    <a:lnTo>
                      <a:pt x="696880" y="58038"/>
                    </a:lnTo>
                    <a:lnTo>
                      <a:pt x="707770" y="51688"/>
                    </a:lnTo>
                    <a:lnTo>
                      <a:pt x="696880" y="45338"/>
                    </a:lnTo>
                    <a:close/>
                  </a:path>
                  <a:path w="708025" h="103505">
                    <a:moveTo>
                      <a:pt x="691895" y="46227"/>
                    </a:moveTo>
                    <a:lnTo>
                      <a:pt x="682534" y="51688"/>
                    </a:lnTo>
                    <a:lnTo>
                      <a:pt x="691895" y="57150"/>
                    </a:lnTo>
                    <a:lnTo>
                      <a:pt x="691895" y="46227"/>
                    </a:lnTo>
                    <a:close/>
                  </a:path>
                  <a:path w="708025" h="103505">
                    <a:moveTo>
                      <a:pt x="695070" y="46227"/>
                    </a:moveTo>
                    <a:lnTo>
                      <a:pt x="691895" y="46227"/>
                    </a:lnTo>
                    <a:lnTo>
                      <a:pt x="691895" y="57150"/>
                    </a:lnTo>
                    <a:lnTo>
                      <a:pt x="695070" y="57150"/>
                    </a:lnTo>
                    <a:lnTo>
                      <a:pt x="695070" y="46227"/>
                    </a:lnTo>
                    <a:close/>
                  </a:path>
                  <a:path w="708025" h="103505">
                    <a:moveTo>
                      <a:pt x="619125" y="0"/>
                    </a:moveTo>
                    <a:lnTo>
                      <a:pt x="615187" y="1015"/>
                    </a:lnTo>
                    <a:lnTo>
                      <a:pt x="611631" y="7112"/>
                    </a:lnTo>
                    <a:lnTo>
                      <a:pt x="612648" y="10922"/>
                    </a:lnTo>
                    <a:lnTo>
                      <a:pt x="682534" y="51688"/>
                    </a:lnTo>
                    <a:lnTo>
                      <a:pt x="691895" y="46227"/>
                    </a:lnTo>
                    <a:lnTo>
                      <a:pt x="695070" y="46227"/>
                    </a:lnTo>
                    <a:lnTo>
                      <a:pt x="695070" y="45338"/>
                    </a:lnTo>
                    <a:lnTo>
                      <a:pt x="696880" y="45338"/>
                    </a:lnTo>
                    <a:lnTo>
                      <a:pt x="619125" y="0"/>
                    </a:lnTo>
                    <a:close/>
                  </a:path>
                </a:pathLst>
              </a:custGeom>
              <a:solidFill>
                <a:srgbClr val="7E7E7E"/>
              </a:solidFill>
            </p:spPr>
            <p:txBody>
              <a:bodyPr wrap="square" lIns="0" tIns="0" rIns="0" bIns="0" rtlCol="0"/>
              <a:lstStyle/>
              <a:p>
                <a:endParaRPr/>
              </a:p>
            </p:txBody>
          </p:sp>
          <p:sp>
            <p:nvSpPr>
              <p:cNvPr id="57" name="object 77">
                <a:extLst>
                  <a:ext uri="{FF2B5EF4-FFF2-40B4-BE49-F238E27FC236}">
                    <a16:creationId xmlns:a16="http://schemas.microsoft.com/office/drawing/2014/main" id="{D85B4D18-7B47-4057-A765-438D18CD3E2A}"/>
                  </a:ext>
                </a:extLst>
              </p:cNvPr>
              <p:cNvSpPr/>
              <p:nvPr/>
            </p:nvSpPr>
            <p:spPr>
              <a:xfrm>
                <a:off x="8685910" y="718312"/>
                <a:ext cx="100711" cy="217550"/>
              </a:xfrm>
              <a:prstGeom prst="rect">
                <a:avLst/>
              </a:prstGeom>
              <a:blipFill>
                <a:blip r:embed="rId5" cstate="print"/>
                <a:stretch>
                  <a:fillRect/>
                </a:stretch>
              </a:blipFill>
            </p:spPr>
            <p:txBody>
              <a:bodyPr wrap="square" lIns="0" tIns="0" rIns="0" bIns="0" rtlCol="0"/>
              <a:lstStyle/>
              <a:p>
                <a:endParaRPr/>
              </a:p>
            </p:txBody>
          </p:sp>
          <p:sp>
            <p:nvSpPr>
              <p:cNvPr id="59" name="object 79">
                <a:extLst>
                  <a:ext uri="{FF2B5EF4-FFF2-40B4-BE49-F238E27FC236}">
                    <a16:creationId xmlns:a16="http://schemas.microsoft.com/office/drawing/2014/main" id="{8EE2193B-EB6A-4563-A4DD-BF273C026BC4}"/>
                  </a:ext>
                </a:extLst>
              </p:cNvPr>
              <p:cNvSpPr/>
              <p:nvPr/>
            </p:nvSpPr>
            <p:spPr>
              <a:xfrm>
                <a:off x="7524368" y="467741"/>
                <a:ext cx="251967" cy="251968"/>
              </a:xfrm>
              <a:prstGeom prst="rect">
                <a:avLst/>
              </a:prstGeom>
              <a:blipFill>
                <a:blip r:embed="rId6" cstate="print"/>
                <a:stretch>
                  <a:fillRect/>
                </a:stretch>
              </a:blipFill>
            </p:spPr>
            <p:txBody>
              <a:bodyPr wrap="square" lIns="0" tIns="0" rIns="0" bIns="0" rtlCol="0"/>
              <a:lstStyle/>
              <a:p>
                <a:endParaRPr/>
              </a:p>
            </p:txBody>
          </p:sp>
          <p:sp>
            <p:nvSpPr>
              <p:cNvPr id="60" name="object 80">
                <a:extLst>
                  <a:ext uri="{FF2B5EF4-FFF2-40B4-BE49-F238E27FC236}">
                    <a16:creationId xmlns:a16="http://schemas.microsoft.com/office/drawing/2014/main" id="{8C91FF3A-B211-46FC-BFA0-9A211E52C2F0}"/>
                  </a:ext>
                </a:extLst>
              </p:cNvPr>
              <p:cNvSpPr/>
              <p:nvPr/>
            </p:nvSpPr>
            <p:spPr>
              <a:xfrm>
                <a:off x="7524368" y="467741"/>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699">
                <a:solidFill>
                  <a:srgbClr val="000000"/>
                </a:solidFill>
              </a:ln>
            </p:spPr>
            <p:txBody>
              <a:bodyPr wrap="square" lIns="0" tIns="0" rIns="0" bIns="0" rtlCol="0"/>
              <a:lstStyle/>
              <a:p>
                <a:endParaRPr/>
              </a:p>
            </p:txBody>
          </p:sp>
          <p:sp>
            <p:nvSpPr>
              <p:cNvPr id="61" name="object 81">
                <a:extLst>
                  <a:ext uri="{FF2B5EF4-FFF2-40B4-BE49-F238E27FC236}">
                    <a16:creationId xmlns:a16="http://schemas.microsoft.com/office/drawing/2014/main" id="{23632C28-BD6F-4ED6-9FD3-8E9B03459B9E}"/>
                  </a:ext>
                </a:extLst>
              </p:cNvPr>
              <p:cNvSpPr txBox="1"/>
              <p:nvPr/>
            </p:nvSpPr>
            <p:spPr>
              <a:xfrm>
                <a:off x="7588947" y="490919"/>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6</a:t>
                </a:r>
              </a:p>
            </p:txBody>
          </p:sp>
          <p:sp>
            <p:nvSpPr>
              <p:cNvPr id="63" name="object 83">
                <a:extLst>
                  <a:ext uri="{FF2B5EF4-FFF2-40B4-BE49-F238E27FC236}">
                    <a16:creationId xmlns:a16="http://schemas.microsoft.com/office/drawing/2014/main" id="{8D5CA65B-DA7D-4729-935A-E3EBCF1E109D}"/>
                  </a:ext>
                </a:extLst>
              </p:cNvPr>
              <p:cNvSpPr/>
              <p:nvPr/>
            </p:nvSpPr>
            <p:spPr>
              <a:xfrm>
                <a:off x="8640444" y="467741"/>
                <a:ext cx="252095" cy="251968"/>
              </a:xfrm>
              <a:prstGeom prst="rect">
                <a:avLst/>
              </a:prstGeom>
              <a:blipFill>
                <a:blip r:embed="rId7" cstate="print"/>
                <a:stretch>
                  <a:fillRect/>
                </a:stretch>
              </a:blipFill>
            </p:spPr>
            <p:txBody>
              <a:bodyPr wrap="square" lIns="0" tIns="0" rIns="0" bIns="0" rtlCol="0"/>
              <a:lstStyle/>
              <a:p>
                <a:endParaRPr/>
              </a:p>
            </p:txBody>
          </p:sp>
          <p:sp>
            <p:nvSpPr>
              <p:cNvPr id="64" name="object 84">
                <a:extLst>
                  <a:ext uri="{FF2B5EF4-FFF2-40B4-BE49-F238E27FC236}">
                    <a16:creationId xmlns:a16="http://schemas.microsoft.com/office/drawing/2014/main" id="{ACC922FB-4842-4AB4-A6E3-DFEAC16ADB98}"/>
                  </a:ext>
                </a:extLst>
              </p:cNvPr>
              <p:cNvSpPr/>
              <p:nvPr/>
            </p:nvSpPr>
            <p:spPr>
              <a:xfrm>
                <a:off x="8640444" y="467741"/>
                <a:ext cx="252095" cy="252095"/>
              </a:xfrm>
              <a:custGeom>
                <a:avLst/>
                <a:gdLst/>
                <a:ahLst/>
                <a:cxnLst/>
                <a:rect l="l" t="t" r="r" b="b"/>
                <a:pathLst>
                  <a:path w="252095" h="252095">
                    <a:moveTo>
                      <a:pt x="0" y="125984"/>
                    </a:moveTo>
                    <a:lnTo>
                      <a:pt x="9898" y="76938"/>
                    </a:lnTo>
                    <a:lnTo>
                      <a:pt x="36893" y="36893"/>
                    </a:lnTo>
                    <a:lnTo>
                      <a:pt x="76938" y="9898"/>
                    </a:lnTo>
                    <a:lnTo>
                      <a:pt x="125983" y="0"/>
                    </a:lnTo>
                    <a:lnTo>
                      <a:pt x="175049" y="9898"/>
                    </a:lnTo>
                    <a:lnTo>
                      <a:pt x="215138" y="36893"/>
                    </a:lnTo>
                    <a:lnTo>
                      <a:pt x="242177" y="76938"/>
                    </a:lnTo>
                    <a:lnTo>
                      <a:pt x="252095" y="125984"/>
                    </a:lnTo>
                    <a:lnTo>
                      <a:pt x="242177" y="175029"/>
                    </a:lnTo>
                    <a:lnTo>
                      <a:pt x="215137" y="215074"/>
                    </a:lnTo>
                    <a:lnTo>
                      <a:pt x="17504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65" name="object 85">
                <a:extLst>
                  <a:ext uri="{FF2B5EF4-FFF2-40B4-BE49-F238E27FC236}">
                    <a16:creationId xmlns:a16="http://schemas.microsoft.com/office/drawing/2014/main" id="{DE538B37-7F6B-495B-995E-43752B386222}"/>
                  </a:ext>
                </a:extLst>
              </p:cNvPr>
              <p:cNvSpPr txBox="1"/>
              <p:nvPr/>
            </p:nvSpPr>
            <p:spPr>
              <a:xfrm>
                <a:off x="8708007" y="479348"/>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2</a:t>
                </a:r>
              </a:p>
            </p:txBody>
          </p:sp>
          <p:sp>
            <p:nvSpPr>
              <p:cNvPr id="71" name="object 91">
                <a:extLst>
                  <a:ext uri="{FF2B5EF4-FFF2-40B4-BE49-F238E27FC236}">
                    <a16:creationId xmlns:a16="http://schemas.microsoft.com/office/drawing/2014/main" id="{E08D2571-15B4-4162-9B14-01B0742C0249}"/>
                  </a:ext>
                </a:extLst>
              </p:cNvPr>
              <p:cNvSpPr/>
              <p:nvPr/>
            </p:nvSpPr>
            <p:spPr>
              <a:xfrm>
                <a:off x="8172450" y="1241805"/>
                <a:ext cx="251968" cy="251968"/>
              </a:xfrm>
              <a:prstGeom prst="rect">
                <a:avLst/>
              </a:prstGeom>
              <a:blipFill>
                <a:blip r:embed="rId4" cstate="print"/>
                <a:stretch>
                  <a:fillRect/>
                </a:stretch>
              </a:blipFill>
            </p:spPr>
            <p:txBody>
              <a:bodyPr wrap="square" lIns="0" tIns="0" rIns="0" bIns="0" rtlCol="0"/>
              <a:lstStyle/>
              <a:p>
                <a:endParaRPr dirty="0"/>
              </a:p>
            </p:txBody>
          </p:sp>
          <p:sp>
            <p:nvSpPr>
              <p:cNvPr id="72" name="object 92">
                <a:extLst>
                  <a:ext uri="{FF2B5EF4-FFF2-40B4-BE49-F238E27FC236}">
                    <a16:creationId xmlns:a16="http://schemas.microsoft.com/office/drawing/2014/main" id="{47FBEF29-1A85-4049-BC89-069DB034BFB3}"/>
                  </a:ext>
                </a:extLst>
              </p:cNvPr>
              <p:cNvSpPr/>
              <p:nvPr/>
            </p:nvSpPr>
            <p:spPr>
              <a:xfrm>
                <a:off x="8172450" y="1241805"/>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73" name="object 93">
                <a:extLst>
                  <a:ext uri="{FF2B5EF4-FFF2-40B4-BE49-F238E27FC236}">
                    <a16:creationId xmlns:a16="http://schemas.microsoft.com/office/drawing/2014/main" id="{C25AA3B1-6C25-4D05-A28D-371B48B395D6}"/>
                  </a:ext>
                </a:extLst>
              </p:cNvPr>
              <p:cNvSpPr txBox="1"/>
              <p:nvPr/>
            </p:nvSpPr>
            <p:spPr>
              <a:xfrm>
                <a:off x="8246326" y="1254582"/>
                <a:ext cx="131229" cy="206765"/>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4</a:t>
                </a:r>
              </a:p>
            </p:txBody>
          </p:sp>
          <p:sp>
            <p:nvSpPr>
              <p:cNvPr id="75" name="object 95">
                <a:extLst>
                  <a:ext uri="{FF2B5EF4-FFF2-40B4-BE49-F238E27FC236}">
                    <a16:creationId xmlns:a16="http://schemas.microsoft.com/office/drawing/2014/main" id="{1D600933-AE52-4484-98E1-51E719D87429}"/>
                  </a:ext>
                </a:extLst>
              </p:cNvPr>
              <p:cNvSpPr/>
              <p:nvPr/>
            </p:nvSpPr>
            <p:spPr>
              <a:xfrm>
                <a:off x="7704328" y="935736"/>
                <a:ext cx="252095" cy="252094"/>
              </a:xfrm>
              <a:prstGeom prst="rect">
                <a:avLst/>
              </a:prstGeom>
              <a:blipFill>
                <a:blip r:embed="rId8" cstate="print"/>
                <a:stretch>
                  <a:fillRect/>
                </a:stretch>
              </a:blipFill>
            </p:spPr>
            <p:txBody>
              <a:bodyPr wrap="square" lIns="0" tIns="0" rIns="0" bIns="0" rtlCol="0"/>
              <a:lstStyle/>
              <a:p>
                <a:endParaRPr/>
              </a:p>
            </p:txBody>
          </p:sp>
          <p:sp>
            <p:nvSpPr>
              <p:cNvPr id="76" name="object 96">
                <a:extLst>
                  <a:ext uri="{FF2B5EF4-FFF2-40B4-BE49-F238E27FC236}">
                    <a16:creationId xmlns:a16="http://schemas.microsoft.com/office/drawing/2014/main" id="{9EEED015-9963-4E2A-875F-18901DFD10C9}"/>
                  </a:ext>
                </a:extLst>
              </p:cNvPr>
              <p:cNvSpPr/>
              <p:nvPr/>
            </p:nvSpPr>
            <p:spPr>
              <a:xfrm>
                <a:off x="7704328" y="935736"/>
                <a:ext cx="252095" cy="252095"/>
              </a:xfrm>
              <a:custGeom>
                <a:avLst/>
                <a:gdLst/>
                <a:ahLst/>
                <a:cxnLst/>
                <a:rect l="l" t="t" r="r" b="b"/>
                <a:pathLst>
                  <a:path w="252095" h="252094">
                    <a:moveTo>
                      <a:pt x="0" y="125984"/>
                    </a:moveTo>
                    <a:lnTo>
                      <a:pt x="9917" y="76938"/>
                    </a:lnTo>
                    <a:lnTo>
                      <a:pt x="36957" y="36893"/>
                    </a:lnTo>
                    <a:lnTo>
                      <a:pt x="77045" y="9898"/>
                    </a:lnTo>
                    <a:lnTo>
                      <a:pt x="126111" y="0"/>
                    </a:lnTo>
                    <a:lnTo>
                      <a:pt x="175103" y="9898"/>
                    </a:lnTo>
                    <a:lnTo>
                      <a:pt x="215153" y="36893"/>
                    </a:lnTo>
                    <a:lnTo>
                      <a:pt x="242179" y="76938"/>
                    </a:lnTo>
                    <a:lnTo>
                      <a:pt x="252095" y="125984"/>
                    </a:lnTo>
                    <a:lnTo>
                      <a:pt x="242179" y="175049"/>
                    </a:lnTo>
                    <a:lnTo>
                      <a:pt x="215153" y="215137"/>
                    </a:lnTo>
                    <a:lnTo>
                      <a:pt x="175103" y="242177"/>
                    </a:lnTo>
                    <a:lnTo>
                      <a:pt x="126111" y="252094"/>
                    </a:lnTo>
                    <a:lnTo>
                      <a:pt x="77045" y="242177"/>
                    </a:lnTo>
                    <a:lnTo>
                      <a:pt x="36956" y="215137"/>
                    </a:lnTo>
                    <a:lnTo>
                      <a:pt x="9917" y="175049"/>
                    </a:lnTo>
                    <a:lnTo>
                      <a:pt x="0" y="125984"/>
                    </a:lnTo>
                    <a:close/>
                  </a:path>
                </a:pathLst>
              </a:custGeom>
              <a:ln w="12699">
                <a:solidFill>
                  <a:srgbClr val="000000"/>
                </a:solidFill>
              </a:ln>
            </p:spPr>
            <p:txBody>
              <a:bodyPr wrap="square" lIns="0" tIns="0" rIns="0" bIns="0" rtlCol="0"/>
              <a:lstStyle/>
              <a:p>
                <a:endParaRPr/>
              </a:p>
            </p:txBody>
          </p:sp>
          <p:sp>
            <p:nvSpPr>
              <p:cNvPr id="77" name="object 97">
                <a:extLst>
                  <a:ext uri="{FF2B5EF4-FFF2-40B4-BE49-F238E27FC236}">
                    <a16:creationId xmlns:a16="http://schemas.microsoft.com/office/drawing/2014/main" id="{5E615530-591D-46AA-8D58-8F211F854780}"/>
                  </a:ext>
                </a:extLst>
              </p:cNvPr>
              <p:cNvSpPr txBox="1"/>
              <p:nvPr/>
            </p:nvSpPr>
            <p:spPr>
              <a:xfrm>
                <a:off x="7782431" y="966804"/>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5</a:t>
                </a:r>
              </a:p>
            </p:txBody>
          </p:sp>
          <p:sp>
            <p:nvSpPr>
              <p:cNvPr id="79" name="object 99">
                <a:extLst>
                  <a:ext uri="{FF2B5EF4-FFF2-40B4-BE49-F238E27FC236}">
                    <a16:creationId xmlns:a16="http://schemas.microsoft.com/office/drawing/2014/main" id="{E7E40B4D-0683-4070-BDA2-389AD70E0234}"/>
                  </a:ext>
                </a:extLst>
              </p:cNvPr>
              <p:cNvSpPr/>
              <p:nvPr/>
            </p:nvSpPr>
            <p:spPr>
              <a:xfrm>
                <a:off x="8597317" y="941240"/>
                <a:ext cx="251968" cy="252094"/>
              </a:xfrm>
              <a:prstGeom prst="rect">
                <a:avLst/>
              </a:prstGeom>
              <a:blipFill>
                <a:blip r:embed="rId9" cstate="print"/>
                <a:stretch>
                  <a:fillRect/>
                </a:stretch>
              </a:blipFill>
            </p:spPr>
            <p:txBody>
              <a:bodyPr wrap="square" lIns="0" tIns="0" rIns="0" bIns="0" rtlCol="0"/>
              <a:lstStyle/>
              <a:p>
                <a:endParaRPr/>
              </a:p>
            </p:txBody>
          </p:sp>
          <p:sp>
            <p:nvSpPr>
              <p:cNvPr id="80" name="object 100">
                <a:extLst>
                  <a:ext uri="{FF2B5EF4-FFF2-40B4-BE49-F238E27FC236}">
                    <a16:creationId xmlns:a16="http://schemas.microsoft.com/office/drawing/2014/main" id="{1FDC7DB1-B013-45C3-AB49-652D9C2F7BC5}"/>
                  </a:ext>
                </a:extLst>
              </p:cNvPr>
              <p:cNvSpPr/>
              <p:nvPr/>
            </p:nvSpPr>
            <p:spPr>
              <a:xfrm>
                <a:off x="8590280" y="935736"/>
                <a:ext cx="252095" cy="252095"/>
              </a:xfrm>
              <a:custGeom>
                <a:avLst/>
                <a:gdLst/>
                <a:ahLst/>
                <a:cxnLst/>
                <a:rect l="l" t="t" r="r" b="b"/>
                <a:pathLst>
                  <a:path w="252095" h="252094">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49"/>
                    </a:lnTo>
                    <a:lnTo>
                      <a:pt x="215074" y="215137"/>
                    </a:lnTo>
                    <a:lnTo>
                      <a:pt x="175029" y="242177"/>
                    </a:lnTo>
                    <a:lnTo>
                      <a:pt x="125984" y="252094"/>
                    </a:lnTo>
                    <a:lnTo>
                      <a:pt x="76938" y="242177"/>
                    </a:lnTo>
                    <a:lnTo>
                      <a:pt x="36893" y="215137"/>
                    </a:lnTo>
                    <a:lnTo>
                      <a:pt x="9898" y="175049"/>
                    </a:lnTo>
                    <a:lnTo>
                      <a:pt x="0" y="125984"/>
                    </a:lnTo>
                    <a:close/>
                  </a:path>
                </a:pathLst>
              </a:custGeom>
              <a:ln w="12700">
                <a:solidFill>
                  <a:srgbClr val="000000"/>
                </a:solidFill>
              </a:ln>
            </p:spPr>
            <p:txBody>
              <a:bodyPr wrap="square" lIns="0" tIns="0" rIns="0" bIns="0" rtlCol="0"/>
              <a:lstStyle/>
              <a:p>
                <a:endParaRPr/>
              </a:p>
            </p:txBody>
          </p:sp>
          <p:sp>
            <p:nvSpPr>
              <p:cNvPr id="81" name="object 101">
                <a:extLst>
                  <a:ext uri="{FF2B5EF4-FFF2-40B4-BE49-F238E27FC236}">
                    <a16:creationId xmlns:a16="http://schemas.microsoft.com/office/drawing/2014/main" id="{0451FB24-7EEC-4C6B-8C3E-9700DF3ABA07}"/>
                  </a:ext>
                </a:extLst>
              </p:cNvPr>
              <p:cNvSpPr txBox="1"/>
              <p:nvPr/>
            </p:nvSpPr>
            <p:spPr>
              <a:xfrm>
                <a:off x="8675115" y="959229"/>
                <a:ext cx="119635" cy="206765"/>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3</a:t>
                </a:r>
              </a:p>
            </p:txBody>
          </p:sp>
          <p:sp>
            <p:nvSpPr>
              <p:cNvPr id="83" name="object 103">
                <a:extLst>
                  <a:ext uri="{FF2B5EF4-FFF2-40B4-BE49-F238E27FC236}">
                    <a16:creationId xmlns:a16="http://schemas.microsoft.com/office/drawing/2014/main" id="{8D74946B-165A-4253-8247-230279A11EE6}"/>
                  </a:ext>
                </a:extLst>
              </p:cNvPr>
              <p:cNvSpPr/>
              <p:nvPr/>
            </p:nvSpPr>
            <p:spPr>
              <a:xfrm>
                <a:off x="7919466" y="1099185"/>
                <a:ext cx="708025" cy="103505"/>
              </a:xfrm>
              <a:custGeom>
                <a:avLst/>
                <a:gdLst/>
                <a:ahLst/>
                <a:cxnLst/>
                <a:rect l="l" t="t" r="r" b="b"/>
                <a:pathLst>
                  <a:path w="708025" h="103505">
                    <a:moveTo>
                      <a:pt x="88645" y="0"/>
                    </a:moveTo>
                    <a:lnTo>
                      <a:pt x="0" y="51688"/>
                    </a:lnTo>
                    <a:lnTo>
                      <a:pt x="88645" y="103377"/>
                    </a:lnTo>
                    <a:lnTo>
                      <a:pt x="92455" y="102362"/>
                    </a:lnTo>
                    <a:lnTo>
                      <a:pt x="96011" y="96265"/>
                    </a:lnTo>
                    <a:lnTo>
                      <a:pt x="94995" y="92455"/>
                    </a:lnTo>
                    <a:lnTo>
                      <a:pt x="35995" y="58038"/>
                    </a:lnTo>
                    <a:lnTo>
                      <a:pt x="12573" y="58038"/>
                    </a:lnTo>
                    <a:lnTo>
                      <a:pt x="12573" y="45338"/>
                    </a:lnTo>
                    <a:lnTo>
                      <a:pt x="35995" y="45338"/>
                    </a:lnTo>
                    <a:lnTo>
                      <a:pt x="94995" y="10922"/>
                    </a:lnTo>
                    <a:lnTo>
                      <a:pt x="96011" y="7112"/>
                    </a:lnTo>
                    <a:lnTo>
                      <a:pt x="92455" y="1015"/>
                    </a:lnTo>
                    <a:lnTo>
                      <a:pt x="88645" y="0"/>
                    </a:lnTo>
                    <a:close/>
                  </a:path>
                  <a:path w="708025" h="103505">
                    <a:moveTo>
                      <a:pt x="35995" y="45338"/>
                    </a:moveTo>
                    <a:lnTo>
                      <a:pt x="12573" y="45338"/>
                    </a:lnTo>
                    <a:lnTo>
                      <a:pt x="12573" y="58038"/>
                    </a:lnTo>
                    <a:lnTo>
                      <a:pt x="35995" y="58038"/>
                    </a:lnTo>
                    <a:lnTo>
                      <a:pt x="34471" y="57150"/>
                    </a:lnTo>
                    <a:lnTo>
                      <a:pt x="15748" y="57150"/>
                    </a:lnTo>
                    <a:lnTo>
                      <a:pt x="15748" y="46227"/>
                    </a:lnTo>
                    <a:lnTo>
                      <a:pt x="34471" y="46227"/>
                    </a:lnTo>
                    <a:lnTo>
                      <a:pt x="35995" y="45338"/>
                    </a:lnTo>
                    <a:close/>
                  </a:path>
                  <a:path w="708025" h="103505">
                    <a:moveTo>
                      <a:pt x="707643" y="45338"/>
                    </a:moveTo>
                    <a:lnTo>
                      <a:pt x="35995" y="45338"/>
                    </a:lnTo>
                    <a:lnTo>
                      <a:pt x="25109" y="51688"/>
                    </a:lnTo>
                    <a:lnTo>
                      <a:pt x="35995" y="58038"/>
                    </a:lnTo>
                    <a:lnTo>
                      <a:pt x="707643" y="58038"/>
                    </a:lnTo>
                    <a:lnTo>
                      <a:pt x="707643" y="45338"/>
                    </a:lnTo>
                    <a:close/>
                  </a:path>
                  <a:path w="708025" h="103505">
                    <a:moveTo>
                      <a:pt x="15748" y="46227"/>
                    </a:moveTo>
                    <a:lnTo>
                      <a:pt x="15748" y="57150"/>
                    </a:lnTo>
                    <a:lnTo>
                      <a:pt x="25109" y="51688"/>
                    </a:lnTo>
                    <a:lnTo>
                      <a:pt x="15748" y="46227"/>
                    </a:lnTo>
                    <a:close/>
                  </a:path>
                  <a:path w="708025" h="103505">
                    <a:moveTo>
                      <a:pt x="25109" y="51688"/>
                    </a:moveTo>
                    <a:lnTo>
                      <a:pt x="15748" y="57150"/>
                    </a:lnTo>
                    <a:lnTo>
                      <a:pt x="34471" y="57150"/>
                    </a:lnTo>
                    <a:lnTo>
                      <a:pt x="25109" y="51688"/>
                    </a:lnTo>
                    <a:close/>
                  </a:path>
                  <a:path w="708025" h="103505">
                    <a:moveTo>
                      <a:pt x="34471" y="46227"/>
                    </a:moveTo>
                    <a:lnTo>
                      <a:pt x="15748" y="46227"/>
                    </a:lnTo>
                    <a:lnTo>
                      <a:pt x="25109" y="51688"/>
                    </a:lnTo>
                    <a:lnTo>
                      <a:pt x="34471" y="46227"/>
                    </a:lnTo>
                    <a:close/>
                  </a:path>
                </a:pathLst>
              </a:custGeom>
              <a:solidFill>
                <a:srgbClr val="FF0066"/>
              </a:solidFill>
            </p:spPr>
            <p:txBody>
              <a:bodyPr wrap="square" lIns="0" tIns="0" rIns="0" bIns="0" rtlCol="0"/>
              <a:lstStyle/>
              <a:p>
                <a:endParaRPr/>
              </a:p>
            </p:txBody>
          </p:sp>
          <p:sp>
            <p:nvSpPr>
              <p:cNvPr id="85" name="object 105">
                <a:extLst>
                  <a:ext uri="{FF2B5EF4-FFF2-40B4-BE49-F238E27FC236}">
                    <a16:creationId xmlns:a16="http://schemas.microsoft.com/office/drawing/2014/main" id="{02F3C2F5-050D-4C25-A426-10973E31EE6F}"/>
                  </a:ext>
                </a:extLst>
              </p:cNvPr>
              <p:cNvSpPr/>
              <p:nvPr/>
            </p:nvSpPr>
            <p:spPr>
              <a:xfrm>
                <a:off x="8246744" y="431673"/>
                <a:ext cx="103505" cy="810260"/>
              </a:xfrm>
              <a:custGeom>
                <a:avLst/>
                <a:gdLst/>
                <a:ahLst/>
                <a:cxnLst/>
                <a:rect l="l" t="t" r="r" b="b"/>
                <a:pathLst>
                  <a:path w="103504" h="810260">
                    <a:moveTo>
                      <a:pt x="51689" y="25109"/>
                    </a:moveTo>
                    <a:lnTo>
                      <a:pt x="45338" y="35995"/>
                    </a:lnTo>
                    <a:lnTo>
                      <a:pt x="45338" y="810132"/>
                    </a:lnTo>
                    <a:lnTo>
                      <a:pt x="58038" y="810132"/>
                    </a:lnTo>
                    <a:lnTo>
                      <a:pt x="58038" y="35995"/>
                    </a:lnTo>
                    <a:lnTo>
                      <a:pt x="51689" y="25109"/>
                    </a:lnTo>
                    <a:close/>
                  </a:path>
                  <a:path w="103504" h="810260">
                    <a:moveTo>
                      <a:pt x="51688" y="0"/>
                    </a:moveTo>
                    <a:lnTo>
                      <a:pt x="0" y="88646"/>
                    </a:lnTo>
                    <a:lnTo>
                      <a:pt x="1015" y="92455"/>
                    </a:lnTo>
                    <a:lnTo>
                      <a:pt x="4063" y="94234"/>
                    </a:lnTo>
                    <a:lnTo>
                      <a:pt x="6984" y="96012"/>
                    </a:lnTo>
                    <a:lnTo>
                      <a:pt x="10922" y="94996"/>
                    </a:lnTo>
                    <a:lnTo>
                      <a:pt x="45338" y="35995"/>
                    </a:lnTo>
                    <a:lnTo>
                      <a:pt x="45338" y="12573"/>
                    </a:lnTo>
                    <a:lnTo>
                      <a:pt x="59020" y="12573"/>
                    </a:lnTo>
                    <a:lnTo>
                      <a:pt x="51688" y="0"/>
                    </a:lnTo>
                    <a:close/>
                  </a:path>
                  <a:path w="103504" h="810260">
                    <a:moveTo>
                      <a:pt x="59020" y="12573"/>
                    </a:moveTo>
                    <a:lnTo>
                      <a:pt x="58038" y="12573"/>
                    </a:lnTo>
                    <a:lnTo>
                      <a:pt x="58039" y="35995"/>
                    </a:lnTo>
                    <a:lnTo>
                      <a:pt x="90677" y="91948"/>
                    </a:lnTo>
                    <a:lnTo>
                      <a:pt x="92328" y="94996"/>
                    </a:lnTo>
                    <a:lnTo>
                      <a:pt x="96265" y="96012"/>
                    </a:lnTo>
                    <a:lnTo>
                      <a:pt x="102361" y="92455"/>
                    </a:lnTo>
                    <a:lnTo>
                      <a:pt x="103377" y="88646"/>
                    </a:lnTo>
                    <a:lnTo>
                      <a:pt x="59020" y="12573"/>
                    </a:lnTo>
                    <a:close/>
                  </a:path>
                  <a:path w="103504" h="810260">
                    <a:moveTo>
                      <a:pt x="58038" y="12573"/>
                    </a:moveTo>
                    <a:lnTo>
                      <a:pt x="45338" y="12573"/>
                    </a:lnTo>
                    <a:lnTo>
                      <a:pt x="45338" y="35995"/>
                    </a:lnTo>
                    <a:lnTo>
                      <a:pt x="51689" y="25109"/>
                    </a:lnTo>
                    <a:lnTo>
                      <a:pt x="46227" y="15748"/>
                    </a:lnTo>
                    <a:lnTo>
                      <a:pt x="58038" y="15748"/>
                    </a:lnTo>
                    <a:lnTo>
                      <a:pt x="58038" y="12573"/>
                    </a:lnTo>
                    <a:close/>
                  </a:path>
                  <a:path w="103504" h="810260">
                    <a:moveTo>
                      <a:pt x="58038" y="15748"/>
                    </a:moveTo>
                    <a:lnTo>
                      <a:pt x="57150" y="15748"/>
                    </a:lnTo>
                    <a:lnTo>
                      <a:pt x="51689" y="25109"/>
                    </a:lnTo>
                    <a:lnTo>
                      <a:pt x="58039" y="35995"/>
                    </a:lnTo>
                    <a:lnTo>
                      <a:pt x="58038" y="15748"/>
                    </a:lnTo>
                    <a:close/>
                  </a:path>
                  <a:path w="103504" h="810260">
                    <a:moveTo>
                      <a:pt x="57150" y="15748"/>
                    </a:moveTo>
                    <a:lnTo>
                      <a:pt x="46227" y="15748"/>
                    </a:lnTo>
                    <a:lnTo>
                      <a:pt x="51689" y="25109"/>
                    </a:lnTo>
                    <a:lnTo>
                      <a:pt x="57150" y="15748"/>
                    </a:lnTo>
                    <a:close/>
                  </a:path>
                </a:pathLst>
              </a:custGeom>
              <a:solidFill>
                <a:srgbClr val="7E7E7E"/>
              </a:solidFill>
            </p:spPr>
            <p:txBody>
              <a:bodyPr wrap="square" lIns="0" tIns="0" rIns="0" bIns="0" rtlCol="0"/>
              <a:lstStyle/>
              <a:p>
                <a:endParaRPr/>
              </a:p>
            </p:txBody>
          </p:sp>
          <p:sp>
            <p:nvSpPr>
              <p:cNvPr id="87" name="object 107">
                <a:extLst>
                  <a:ext uri="{FF2B5EF4-FFF2-40B4-BE49-F238E27FC236}">
                    <a16:creationId xmlns:a16="http://schemas.microsoft.com/office/drawing/2014/main" id="{15770445-2F3B-4A45-A25B-C79831015772}"/>
                  </a:ext>
                </a:extLst>
              </p:cNvPr>
              <p:cNvSpPr/>
              <p:nvPr/>
            </p:nvSpPr>
            <p:spPr>
              <a:xfrm>
                <a:off x="7830311" y="1183258"/>
                <a:ext cx="345440" cy="190500"/>
              </a:xfrm>
              <a:custGeom>
                <a:avLst/>
                <a:gdLst/>
                <a:ahLst/>
                <a:cxnLst/>
                <a:rect l="l" t="t" r="r" b="b"/>
                <a:pathLst>
                  <a:path w="345440" h="190500">
                    <a:moveTo>
                      <a:pt x="35012" y="15710"/>
                    </a:moveTo>
                    <a:lnTo>
                      <a:pt x="22424" y="16272"/>
                    </a:lnTo>
                    <a:lnTo>
                      <a:pt x="29088" y="26966"/>
                    </a:lnTo>
                    <a:lnTo>
                      <a:pt x="339090" y="190118"/>
                    </a:lnTo>
                    <a:lnTo>
                      <a:pt x="345059" y="178942"/>
                    </a:lnTo>
                    <a:lnTo>
                      <a:pt x="35012" y="15710"/>
                    </a:lnTo>
                    <a:close/>
                  </a:path>
                  <a:path w="345440" h="190500">
                    <a:moveTo>
                      <a:pt x="102489" y="0"/>
                    </a:moveTo>
                    <a:lnTo>
                      <a:pt x="0" y="4444"/>
                    </a:lnTo>
                    <a:lnTo>
                      <a:pt x="52578" y="88518"/>
                    </a:lnTo>
                    <a:lnTo>
                      <a:pt x="54356" y="91566"/>
                    </a:lnTo>
                    <a:lnTo>
                      <a:pt x="58293" y="92455"/>
                    </a:lnTo>
                    <a:lnTo>
                      <a:pt x="61341" y="90550"/>
                    </a:lnTo>
                    <a:lnTo>
                      <a:pt x="64262" y="88773"/>
                    </a:lnTo>
                    <a:lnTo>
                      <a:pt x="65151" y="84836"/>
                    </a:lnTo>
                    <a:lnTo>
                      <a:pt x="29088" y="26966"/>
                    </a:lnTo>
                    <a:lnTo>
                      <a:pt x="8255" y="16001"/>
                    </a:lnTo>
                    <a:lnTo>
                      <a:pt x="14097" y="4699"/>
                    </a:lnTo>
                    <a:lnTo>
                      <a:pt x="105606" y="4699"/>
                    </a:lnTo>
                    <a:lnTo>
                      <a:pt x="105537" y="2793"/>
                    </a:lnTo>
                    <a:lnTo>
                      <a:pt x="102489" y="0"/>
                    </a:lnTo>
                    <a:close/>
                  </a:path>
                  <a:path w="345440" h="190500">
                    <a:moveTo>
                      <a:pt x="14097" y="4699"/>
                    </a:moveTo>
                    <a:lnTo>
                      <a:pt x="8255" y="16001"/>
                    </a:lnTo>
                    <a:lnTo>
                      <a:pt x="29088" y="26966"/>
                    </a:lnTo>
                    <a:lnTo>
                      <a:pt x="22730" y="16763"/>
                    </a:lnTo>
                    <a:lnTo>
                      <a:pt x="11430" y="16763"/>
                    </a:lnTo>
                    <a:lnTo>
                      <a:pt x="16637" y="6985"/>
                    </a:lnTo>
                    <a:lnTo>
                      <a:pt x="18439" y="6985"/>
                    </a:lnTo>
                    <a:lnTo>
                      <a:pt x="14097" y="4699"/>
                    </a:lnTo>
                    <a:close/>
                  </a:path>
                  <a:path w="345440" h="190500">
                    <a:moveTo>
                      <a:pt x="16637" y="6985"/>
                    </a:moveTo>
                    <a:lnTo>
                      <a:pt x="11430" y="16763"/>
                    </a:lnTo>
                    <a:lnTo>
                      <a:pt x="22424" y="16272"/>
                    </a:lnTo>
                    <a:lnTo>
                      <a:pt x="16637" y="6985"/>
                    </a:lnTo>
                    <a:close/>
                  </a:path>
                  <a:path w="345440" h="190500">
                    <a:moveTo>
                      <a:pt x="22424" y="16272"/>
                    </a:moveTo>
                    <a:lnTo>
                      <a:pt x="11430" y="16763"/>
                    </a:lnTo>
                    <a:lnTo>
                      <a:pt x="22730" y="16763"/>
                    </a:lnTo>
                    <a:lnTo>
                      <a:pt x="22424" y="16272"/>
                    </a:lnTo>
                    <a:close/>
                  </a:path>
                  <a:path w="345440" h="190500">
                    <a:moveTo>
                      <a:pt x="18439" y="6985"/>
                    </a:moveTo>
                    <a:lnTo>
                      <a:pt x="16637" y="6985"/>
                    </a:lnTo>
                    <a:lnTo>
                      <a:pt x="22424" y="16272"/>
                    </a:lnTo>
                    <a:lnTo>
                      <a:pt x="35012" y="15710"/>
                    </a:lnTo>
                    <a:lnTo>
                      <a:pt x="18439" y="6985"/>
                    </a:lnTo>
                    <a:close/>
                  </a:path>
                  <a:path w="345440" h="190500">
                    <a:moveTo>
                      <a:pt x="105606" y="4699"/>
                    </a:moveTo>
                    <a:lnTo>
                      <a:pt x="14097" y="4699"/>
                    </a:lnTo>
                    <a:lnTo>
                      <a:pt x="35012" y="15710"/>
                    </a:lnTo>
                    <a:lnTo>
                      <a:pt x="103124" y="12700"/>
                    </a:lnTo>
                    <a:lnTo>
                      <a:pt x="105791" y="9778"/>
                    </a:lnTo>
                    <a:lnTo>
                      <a:pt x="105606" y="4699"/>
                    </a:lnTo>
                    <a:close/>
                  </a:path>
                </a:pathLst>
              </a:custGeom>
              <a:solidFill>
                <a:srgbClr val="7E7E7E"/>
              </a:solidFill>
            </p:spPr>
            <p:txBody>
              <a:bodyPr wrap="square" lIns="0" tIns="0" rIns="0" bIns="0" rtlCol="0"/>
              <a:lstStyle/>
              <a:p>
                <a:endParaRPr/>
              </a:p>
            </p:txBody>
          </p:sp>
          <p:sp>
            <p:nvSpPr>
              <p:cNvPr id="89" name="object 109">
                <a:extLst>
                  <a:ext uri="{FF2B5EF4-FFF2-40B4-BE49-F238E27FC236}">
                    <a16:creationId xmlns:a16="http://schemas.microsoft.com/office/drawing/2014/main" id="{D1C96001-5B04-49AC-9224-249D6E777B88}"/>
                  </a:ext>
                </a:extLst>
              </p:cNvPr>
              <p:cNvSpPr/>
              <p:nvPr/>
            </p:nvSpPr>
            <p:spPr>
              <a:xfrm>
                <a:off x="8421116" y="1187703"/>
                <a:ext cx="295275" cy="185420"/>
              </a:xfrm>
              <a:custGeom>
                <a:avLst/>
                <a:gdLst/>
                <a:ahLst/>
                <a:cxnLst/>
                <a:rect l="l" t="t" r="r" b="b"/>
                <a:pathLst>
                  <a:path w="295275" h="185419">
                    <a:moveTo>
                      <a:pt x="273684" y="13236"/>
                    </a:moveTo>
                    <a:lnTo>
                      <a:pt x="261122" y="13562"/>
                    </a:lnTo>
                    <a:lnTo>
                      <a:pt x="0" y="174625"/>
                    </a:lnTo>
                    <a:lnTo>
                      <a:pt x="6603" y="185420"/>
                    </a:lnTo>
                    <a:lnTo>
                      <a:pt x="267734" y="24425"/>
                    </a:lnTo>
                    <a:lnTo>
                      <a:pt x="273684" y="13236"/>
                    </a:lnTo>
                    <a:close/>
                  </a:path>
                  <a:path w="295275" h="185419">
                    <a:moveTo>
                      <a:pt x="294471" y="1270"/>
                    </a:moveTo>
                    <a:lnTo>
                      <a:pt x="281050" y="1270"/>
                    </a:lnTo>
                    <a:lnTo>
                      <a:pt x="287781" y="12065"/>
                    </a:lnTo>
                    <a:lnTo>
                      <a:pt x="267734" y="24425"/>
                    </a:lnTo>
                    <a:lnTo>
                      <a:pt x="237362" y="81534"/>
                    </a:lnTo>
                    <a:lnTo>
                      <a:pt x="235711" y="84582"/>
                    </a:lnTo>
                    <a:lnTo>
                      <a:pt x="236854" y="88392"/>
                    </a:lnTo>
                    <a:lnTo>
                      <a:pt x="242950" y="91694"/>
                    </a:lnTo>
                    <a:lnTo>
                      <a:pt x="246887" y="90550"/>
                    </a:lnTo>
                    <a:lnTo>
                      <a:pt x="248538" y="87503"/>
                    </a:lnTo>
                    <a:lnTo>
                      <a:pt x="294471" y="1270"/>
                    </a:lnTo>
                    <a:close/>
                  </a:path>
                  <a:path w="295275" h="185419">
                    <a:moveTo>
                      <a:pt x="282555" y="3683"/>
                    </a:moveTo>
                    <a:lnTo>
                      <a:pt x="278764" y="3683"/>
                    </a:lnTo>
                    <a:lnTo>
                      <a:pt x="284606" y="12954"/>
                    </a:lnTo>
                    <a:lnTo>
                      <a:pt x="273684" y="13236"/>
                    </a:lnTo>
                    <a:lnTo>
                      <a:pt x="267734" y="24425"/>
                    </a:lnTo>
                    <a:lnTo>
                      <a:pt x="287781" y="12065"/>
                    </a:lnTo>
                    <a:lnTo>
                      <a:pt x="282555" y="3683"/>
                    </a:lnTo>
                    <a:close/>
                  </a:path>
                  <a:path w="295275" h="185419">
                    <a:moveTo>
                      <a:pt x="295148" y="0"/>
                    </a:moveTo>
                    <a:lnTo>
                      <a:pt x="196087" y="2540"/>
                    </a:lnTo>
                    <a:lnTo>
                      <a:pt x="192531" y="2540"/>
                    </a:lnTo>
                    <a:lnTo>
                      <a:pt x="189864" y="5461"/>
                    </a:lnTo>
                    <a:lnTo>
                      <a:pt x="189991" y="12446"/>
                    </a:lnTo>
                    <a:lnTo>
                      <a:pt x="192912" y="15240"/>
                    </a:lnTo>
                    <a:lnTo>
                      <a:pt x="196341" y="15240"/>
                    </a:lnTo>
                    <a:lnTo>
                      <a:pt x="261122" y="13562"/>
                    </a:lnTo>
                    <a:lnTo>
                      <a:pt x="281050" y="1270"/>
                    </a:lnTo>
                    <a:lnTo>
                      <a:pt x="294471" y="1270"/>
                    </a:lnTo>
                    <a:lnTo>
                      <a:pt x="295148" y="0"/>
                    </a:lnTo>
                    <a:close/>
                  </a:path>
                  <a:path w="295275" h="185419">
                    <a:moveTo>
                      <a:pt x="281050" y="1270"/>
                    </a:moveTo>
                    <a:lnTo>
                      <a:pt x="261122" y="13562"/>
                    </a:lnTo>
                    <a:lnTo>
                      <a:pt x="273684" y="13236"/>
                    </a:lnTo>
                    <a:lnTo>
                      <a:pt x="278764" y="3683"/>
                    </a:lnTo>
                    <a:lnTo>
                      <a:pt x="282555" y="3683"/>
                    </a:lnTo>
                    <a:lnTo>
                      <a:pt x="281050" y="1270"/>
                    </a:lnTo>
                    <a:close/>
                  </a:path>
                  <a:path w="295275" h="185419">
                    <a:moveTo>
                      <a:pt x="278764" y="3683"/>
                    </a:moveTo>
                    <a:lnTo>
                      <a:pt x="273684" y="13236"/>
                    </a:lnTo>
                    <a:lnTo>
                      <a:pt x="284606" y="12954"/>
                    </a:lnTo>
                    <a:lnTo>
                      <a:pt x="278764" y="3683"/>
                    </a:lnTo>
                    <a:close/>
                  </a:path>
                </a:pathLst>
              </a:custGeom>
              <a:solidFill>
                <a:srgbClr val="7E7E7E"/>
              </a:solidFill>
            </p:spPr>
            <p:txBody>
              <a:bodyPr wrap="square" lIns="0" tIns="0" rIns="0" bIns="0" rtlCol="0"/>
              <a:lstStyle/>
              <a:p>
                <a:endParaRPr/>
              </a:p>
            </p:txBody>
          </p:sp>
          <p:sp>
            <p:nvSpPr>
              <p:cNvPr id="91" name="object 111">
                <a:extLst>
                  <a:ext uri="{FF2B5EF4-FFF2-40B4-BE49-F238E27FC236}">
                    <a16:creationId xmlns:a16="http://schemas.microsoft.com/office/drawing/2014/main" id="{FEB01076-6D05-4969-B0D6-DFE5ADFA0292}"/>
                  </a:ext>
                </a:extLst>
              </p:cNvPr>
              <p:cNvSpPr/>
              <p:nvPr/>
            </p:nvSpPr>
            <p:spPr>
              <a:xfrm>
                <a:off x="8420481" y="300609"/>
                <a:ext cx="257175" cy="204470"/>
              </a:xfrm>
              <a:custGeom>
                <a:avLst/>
                <a:gdLst/>
                <a:ahLst/>
                <a:cxnLst/>
                <a:rect l="l" t="t" r="r" b="b"/>
                <a:pathLst>
                  <a:path w="257175" h="204470">
                    <a:moveTo>
                      <a:pt x="157099" y="177292"/>
                    </a:moveTo>
                    <a:lnTo>
                      <a:pt x="153797" y="179705"/>
                    </a:lnTo>
                    <a:lnTo>
                      <a:pt x="153416" y="183134"/>
                    </a:lnTo>
                    <a:lnTo>
                      <a:pt x="152908" y="186690"/>
                    </a:lnTo>
                    <a:lnTo>
                      <a:pt x="155321" y="189865"/>
                    </a:lnTo>
                    <a:lnTo>
                      <a:pt x="256921" y="203962"/>
                    </a:lnTo>
                    <a:lnTo>
                      <a:pt x="255814" y="201168"/>
                    </a:lnTo>
                    <a:lnTo>
                      <a:pt x="243077" y="201168"/>
                    </a:lnTo>
                    <a:lnTo>
                      <a:pt x="224613" y="186648"/>
                    </a:lnTo>
                    <a:lnTo>
                      <a:pt x="160527" y="177800"/>
                    </a:lnTo>
                    <a:lnTo>
                      <a:pt x="157099" y="177292"/>
                    </a:lnTo>
                    <a:close/>
                  </a:path>
                  <a:path w="257175" h="204470">
                    <a:moveTo>
                      <a:pt x="224613" y="186648"/>
                    </a:moveTo>
                    <a:lnTo>
                      <a:pt x="243077" y="201168"/>
                    </a:lnTo>
                    <a:lnTo>
                      <a:pt x="245197" y="198501"/>
                    </a:lnTo>
                    <a:lnTo>
                      <a:pt x="241173" y="198501"/>
                    </a:lnTo>
                    <a:lnTo>
                      <a:pt x="237161" y="188381"/>
                    </a:lnTo>
                    <a:lnTo>
                      <a:pt x="224613" y="186648"/>
                    </a:lnTo>
                    <a:close/>
                  </a:path>
                  <a:path w="257175" h="204470">
                    <a:moveTo>
                      <a:pt x="215519" y="106934"/>
                    </a:moveTo>
                    <a:lnTo>
                      <a:pt x="212217" y="108331"/>
                    </a:lnTo>
                    <a:lnTo>
                      <a:pt x="209042" y="109601"/>
                    </a:lnTo>
                    <a:lnTo>
                      <a:pt x="207391" y="113284"/>
                    </a:lnTo>
                    <a:lnTo>
                      <a:pt x="232569" y="176797"/>
                    </a:lnTo>
                    <a:lnTo>
                      <a:pt x="250951" y="191262"/>
                    </a:lnTo>
                    <a:lnTo>
                      <a:pt x="243077" y="201168"/>
                    </a:lnTo>
                    <a:lnTo>
                      <a:pt x="255814" y="201168"/>
                    </a:lnTo>
                    <a:lnTo>
                      <a:pt x="220472" y="111887"/>
                    </a:lnTo>
                    <a:lnTo>
                      <a:pt x="219201" y="108585"/>
                    </a:lnTo>
                    <a:lnTo>
                      <a:pt x="215519" y="106934"/>
                    </a:lnTo>
                    <a:close/>
                  </a:path>
                  <a:path w="257175" h="204470">
                    <a:moveTo>
                      <a:pt x="237161" y="188381"/>
                    </a:moveTo>
                    <a:lnTo>
                      <a:pt x="241173" y="198501"/>
                    </a:lnTo>
                    <a:lnTo>
                      <a:pt x="247903" y="189865"/>
                    </a:lnTo>
                    <a:lnTo>
                      <a:pt x="237161" y="188381"/>
                    </a:lnTo>
                    <a:close/>
                  </a:path>
                  <a:path w="257175" h="204470">
                    <a:moveTo>
                      <a:pt x="232569" y="176797"/>
                    </a:moveTo>
                    <a:lnTo>
                      <a:pt x="237161" y="188381"/>
                    </a:lnTo>
                    <a:lnTo>
                      <a:pt x="247903" y="189865"/>
                    </a:lnTo>
                    <a:lnTo>
                      <a:pt x="241173" y="198501"/>
                    </a:lnTo>
                    <a:lnTo>
                      <a:pt x="245197" y="198501"/>
                    </a:lnTo>
                    <a:lnTo>
                      <a:pt x="250951" y="191262"/>
                    </a:lnTo>
                    <a:lnTo>
                      <a:pt x="232569" y="176797"/>
                    </a:lnTo>
                    <a:close/>
                  </a:path>
                  <a:path w="257175" h="204470">
                    <a:moveTo>
                      <a:pt x="7874" y="0"/>
                    </a:moveTo>
                    <a:lnTo>
                      <a:pt x="0" y="10033"/>
                    </a:lnTo>
                    <a:lnTo>
                      <a:pt x="224613" y="186648"/>
                    </a:lnTo>
                    <a:lnTo>
                      <a:pt x="237161" y="188381"/>
                    </a:lnTo>
                    <a:lnTo>
                      <a:pt x="232569" y="176797"/>
                    </a:lnTo>
                    <a:lnTo>
                      <a:pt x="7874" y="0"/>
                    </a:lnTo>
                    <a:close/>
                  </a:path>
                </a:pathLst>
              </a:custGeom>
              <a:solidFill>
                <a:srgbClr val="7E7E7E"/>
              </a:solidFill>
            </p:spPr>
            <p:txBody>
              <a:bodyPr wrap="square" lIns="0" tIns="0" rIns="0" bIns="0" rtlCol="0"/>
              <a:lstStyle/>
              <a:p>
                <a:endParaRPr/>
              </a:p>
            </p:txBody>
          </p:sp>
          <p:sp>
            <p:nvSpPr>
              <p:cNvPr id="93" name="object 113">
                <a:extLst>
                  <a:ext uri="{FF2B5EF4-FFF2-40B4-BE49-F238E27FC236}">
                    <a16:creationId xmlns:a16="http://schemas.microsoft.com/office/drawing/2014/main" id="{C368C3D6-85AD-441A-8B96-B27AEBA7440E}"/>
                  </a:ext>
                </a:extLst>
              </p:cNvPr>
              <p:cNvSpPr/>
              <p:nvPr/>
            </p:nvSpPr>
            <p:spPr>
              <a:xfrm>
                <a:off x="7776336" y="542036"/>
                <a:ext cx="864235" cy="103505"/>
              </a:xfrm>
              <a:custGeom>
                <a:avLst/>
                <a:gdLst/>
                <a:ahLst/>
                <a:cxnLst/>
                <a:rect l="l" t="t" r="r" b="b"/>
                <a:pathLst>
                  <a:path w="864234" h="103504">
                    <a:moveTo>
                      <a:pt x="838998" y="51688"/>
                    </a:moveTo>
                    <a:lnTo>
                      <a:pt x="772160" y="90677"/>
                    </a:lnTo>
                    <a:lnTo>
                      <a:pt x="769112" y="92328"/>
                    </a:lnTo>
                    <a:lnTo>
                      <a:pt x="768096" y="96265"/>
                    </a:lnTo>
                    <a:lnTo>
                      <a:pt x="771652" y="102362"/>
                    </a:lnTo>
                    <a:lnTo>
                      <a:pt x="775589" y="103377"/>
                    </a:lnTo>
                    <a:lnTo>
                      <a:pt x="778510" y="101600"/>
                    </a:lnTo>
                    <a:lnTo>
                      <a:pt x="853217" y="58038"/>
                    </a:lnTo>
                    <a:lnTo>
                      <a:pt x="851535" y="58038"/>
                    </a:lnTo>
                    <a:lnTo>
                      <a:pt x="851535" y="57150"/>
                    </a:lnTo>
                    <a:lnTo>
                      <a:pt x="848360" y="57150"/>
                    </a:lnTo>
                    <a:lnTo>
                      <a:pt x="838998" y="51688"/>
                    </a:lnTo>
                    <a:close/>
                  </a:path>
                  <a:path w="864234" h="103504">
                    <a:moveTo>
                      <a:pt x="828112" y="45338"/>
                    </a:moveTo>
                    <a:lnTo>
                      <a:pt x="0" y="45338"/>
                    </a:lnTo>
                    <a:lnTo>
                      <a:pt x="0" y="58038"/>
                    </a:lnTo>
                    <a:lnTo>
                      <a:pt x="828112" y="58038"/>
                    </a:lnTo>
                    <a:lnTo>
                      <a:pt x="838998" y="51688"/>
                    </a:lnTo>
                    <a:lnTo>
                      <a:pt x="828112" y="45338"/>
                    </a:lnTo>
                    <a:close/>
                  </a:path>
                  <a:path w="864234" h="103504">
                    <a:moveTo>
                      <a:pt x="853217" y="45338"/>
                    </a:moveTo>
                    <a:lnTo>
                      <a:pt x="851535" y="45338"/>
                    </a:lnTo>
                    <a:lnTo>
                      <a:pt x="851535" y="58038"/>
                    </a:lnTo>
                    <a:lnTo>
                      <a:pt x="853217" y="58038"/>
                    </a:lnTo>
                    <a:lnTo>
                      <a:pt x="864108" y="51688"/>
                    </a:lnTo>
                    <a:lnTo>
                      <a:pt x="853217" y="45338"/>
                    </a:lnTo>
                    <a:close/>
                  </a:path>
                  <a:path w="864234" h="103504">
                    <a:moveTo>
                      <a:pt x="848360" y="46227"/>
                    </a:moveTo>
                    <a:lnTo>
                      <a:pt x="838998" y="51688"/>
                    </a:lnTo>
                    <a:lnTo>
                      <a:pt x="848360" y="57150"/>
                    </a:lnTo>
                    <a:lnTo>
                      <a:pt x="848360" y="46227"/>
                    </a:lnTo>
                    <a:close/>
                  </a:path>
                  <a:path w="864234" h="103504">
                    <a:moveTo>
                      <a:pt x="851535" y="46227"/>
                    </a:moveTo>
                    <a:lnTo>
                      <a:pt x="848360" y="46227"/>
                    </a:lnTo>
                    <a:lnTo>
                      <a:pt x="848360" y="57150"/>
                    </a:lnTo>
                    <a:lnTo>
                      <a:pt x="851535" y="57150"/>
                    </a:lnTo>
                    <a:lnTo>
                      <a:pt x="851535" y="46227"/>
                    </a:lnTo>
                    <a:close/>
                  </a:path>
                  <a:path w="864234" h="103504">
                    <a:moveTo>
                      <a:pt x="775589" y="0"/>
                    </a:moveTo>
                    <a:lnTo>
                      <a:pt x="771652" y="1015"/>
                    </a:lnTo>
                    <a:lnTo>
                      <a:pt x="769874" y="4063"/>
                    </a:lnTo>
                    <a:lnTo>
                      <a:pt x="768096" y="6985"/>
                    </a:lnTo>
                    <a:lnTo>
                      <a:pt x="769112" y="10922"/>
                    </a:lnTo>
                    <a:lnTo>
                      <a:pt x="838998" y="51688"/>
                    </a:lnTo>
                    <a:lnTo>
                      <a:pt x="848360" y="46227"/>
                    </a:lnTo>
                    <a:lnTo>
                      <a:pt x="851535" y="46227"/>
                    </a:lnTo>
                    <a:lnTo>
                      <a:pt x="851535" y="45338"/>
                    </a:lnTo>
                    <a:lnTo>
                      <a:pt x="853217" y="45338"/>
                    </a:lnTo>
                    <a:lnTo>
                      <a:pt x="778510" y="1777"/>
                    </a:lnTo>
                    <a:lnTo>
                      <a:pt x="775589" y="0"/>
                    </a:lnTo>
                    <a:close/>
                  </a:path>
                </a:pathLst>
              </a:custGeom>
              <a:solidFill>
                <a:srgbClr val="7E7E7E"/>
              </a:solidFill>
            </p:spPr>
            <p:txBody>
              <a:bodyPr wrap="square" lIns="0" tIns="0" rIns="0" bIns="0" rtlCol="0"/>
              <a:lstStyle/>
              <a:p>
                <a:endParaRPr/>
              </a:p>
            </p:txBody>
          </p:sp>
          <p:sp>
            <p:nvSpPr>
              <p:cNvPr id="95" name="object 115">
                <a:extLst>
                  <a:ext uri="{FF2B5EF4-FFF2-40B4-BE49-F238E27FC236}">
                    <a16:creationId xmlns:a16="http://schemas.microsoft.com/office/drawing/2014/main" id="{45493B3A-304E-4740-A256-00A3901FF4E8}"/>
                  </a:ext>
                </a:extLst>
              </p:cNvPr>
              <p:cNvSpPr/>
              <p:nvPr/>
            </p:nvSpPr>
            <p:spPr>
              <a:xfrm>
                <a:off x="7913751" y="394715"/>
                <a:ext cx="302260" cy="581025"/>
              </a:xfrm>
              <a:custGeom>
                <a:avLst/>
                <a:gdLst/>
                <a:ahLst/>
                <a:cxnLst/>
                <a:rect l="l" t="t" r="r" b="b"/>
                <a:pathLst>
                  <a:path w="302259" h="581025">
                    <a:moveTo>
                      <a:pt x="284281" y="22555"/>
                    </a:moveTo>
                    <a:lnTo>
                      <a:pt x="273641" y="29485"/>
                    </a:lnTo>
                    <a:lnTo>
                      <a:pt x="0" y="575056"/>
                    </a:lnTo>
                    <a:lnTo>
                      <a:pt x="11429" y="580771"/>
                    </a:lnTo>
                    <a:lnTo>
                      <a:pt x="285068" y="34961"/>
                    </a:lnTo>
                    <a:lnTo>
                      <a:pt x="284281" y="22555"/>
                    </a:lnTo>
                    <a:close/>
                  </a:path>
                  <a:path w="302259" h="581025">
                    <a:moveTo>
                      <a:pt x="296066" y="8382"/>
                    </a:moveTo>
                    <a:lnTo>
                      <a:pt x="284225" y="8382"/>
                    </a:lnTo>
                    <a:lnTo>
                      <a:pt x="295528" y="14097"/>
                    </a:lnTo>
                    <a:lnTo>
                      <a:pt x="285068" y="34961"/>
                    </a:lnTo>
                    <a:lnTo>
                      <a:pt x="289178" y="99695"/>
                    </a:lnTo>
                    <a:lnTo>
                      <a:pt x="289432" y="103250"/>
                    </a:lnTo>
                    <a:lnTo>
                      <a:pt x="292353" y="105918"/>
                    </a:lnTo>
                    <a:lnTo>
                      <a:pt x="299339" y="105410"/>
                    </a:lnTo>
                    <a:lnTo>
                      <a:pt x="302005" y="102362"/>
                    </a:lnTo>
                    <a:lnTo>
                      <a:pt x="301878" y="98933"/>
                    </a:lnTo>
                    <a:lnTo>
                      <a:pt x="296066" y="8382"/>
                    </a:lnTo>
                    <a:close/>
                  </a:path>
                  <a:path w="302259" h="581025">
                    <a:moveTo>
                      <a:pt x="295528" y="0"/>
                    </a:moveTo>
                    <a:lnTo>
                      <a:pt x="209676" y="56007"/>
                    </a:lnTo>
                    <a:lnTo>
                      <a:pt x="208788" y="59944"/>
                    </a:lnTo>
                    <a:lnTo>
                      <a:pt x="210693" y="62992"/>
                    </a:lnTo>
                    <a:lnTo>
                      <a:pt x="212598" y="65912"/>
                    </a:lnTo>
                    <a:lnTo>
                      <a:pt x="216534" y="66675"/>
                    </a:lnTo>
                    <a:lnTo>
                      <a:pt x="273641" y="29485"/>
                    </a:lnTo>
                    <a:lnTo>
                      <a:pt x="284225" y="8382"/>
                    </a:lnTo>
                    <a:lnTo>
                      <a:pt x="296066" y="8382"/>
                    </a:lnTo>
                    <a:lnTo>
                      <a:pt x="295528" y="0"/>
                    </a:lnTo>
                    <a:close/>
                  </a:path>
                  <a:path w="302259" h="581025">
                    <a:moveTo>
                      <a:pt x="290756" y="11684"/>
                    </a:moveTo>
                    <a:lnTo>
                      <a:pt x="283591" y="11684"/>
                    </a:lnTo>
                    <a:lnTo>
                      <a:pt x="293370" y="16637"/>
                    </a:lnTo>
                    <a:lnTo>
                      <a:pt x="284281" y="22555"/>
                    </a:lnTo>
                    <a:lnTo>
                      <a:pt x="285068" y="34961"/>
                    </a:lnTo>
                    <a:lnTo>
                      <a:pt x="295528" y="14097"/>
                    </a:lnTo>
                    <a:lnTo>
                      <a:pt x="290756" y="11684"/>
                    </a:lnTo>
                    <a:close/>
                  </a:path>
                  <a:path w="302259" h="581025">
                    <a:moveTo>
                      <a:pt x="284225" y="8382"/>
                    </a:moveTo>
                    <a:lnTo>
                      <a:pt x="273641" y="29485"/>
                    </a:lnTo>
                    <a:lnTo>
                      <a:pt x="284281" y="22555"/>
                    </a:lnTo>
                    <a:lnTo>
                      <a:pt x="283591" y="11684"/>
                    </a:lnTo>
                    <a:lnTo>
                      <a:pt x="290756" y="11684"/>
                    </a:lnTo>
                    <a:lnTo>
                      <a:pt x="284225" y="8382"/>
                    </a:lnTo>
                    <a:close/>
                  </a:path>
                  <a:path w="302259" h="581025">
                    <a:moveTo>
                      <a:pt x="283591" y="11684"/>
                    </a:moveTo>
                    <a:lnTo>
                      <a:pt x="284281" y="22555"/>
                    </a:lnTo>
                    <a:lnTo>
                      <a:pt x="293370" y="16637"/>
                    </a:lnTo>
                    <a:lnTo>
                      <a:pt x="283591" y="11684"/>
                    </a:lnTo>
                    <a:close/>
                  </a:path>
                </a:pathLst>
              </a:custGeom>
              <a:solidFill>
                <a:srgbClr val="7E7E7E"/>
              </a:solidFill>
            </p:spPr>
            <p:txBody>
              <a:bodyPr wrap="square" lIns="0" tIns="0" rIns="0" bIns="0" rtlCol="0"/>
              <a:lstStyle/>
              <a:p>
                <a:endParaRPr/>
              </a:p>
            </p:txBody>
          </p:sp>
          <p:sp>
            <p:nvSpPr>
              <p:cNvPr id="97" name="object 117">
                <a:extLst>
                  <a:ext uri="{FF2B5EF4-FFF2-40B4-BE49-F238E27FC236}">
                    <a16:creationId xmlns:a16="http://schemas.microsoft.com/office/drawing/2014/main" id="{F4586648-D7A7-40FE-9AFF-A73273A2496E}"/>
                  </a:ext>
                </a:extLst>
              </p:cNvPr>
              <p:cNvSpPr/>
              <p:nvPr/>
            </p:nvSpPr>
            <p:spPr>
              <a:xfrm>
                <a:off x="7631683" y="719708"/>
                <a:ext cx="115570" cy="255270"/>
              </a:xfrm>
              <a:custGeom>
                <a:avLst/>
                <a:gdLst/>
                <a:ahLst/>
                <a:cxnLst/>
                <a:rect l="l" t="t" r="r" b="b"/>
                <a:pathLst>
                  <a:path w="115570" h="255269">
                    <a:moveTo>
                      <a:pt x="27116" y="23614"/>
                    </a:moveTo>
                    <a:lnTo>
                      <a:pt x="24825" y="36030"/>
                    </a:lnTo>
                    <a:lnTo>
                      <a:pt x="103632" y="255142"/>
                    </a:lnTo>
                    <a:lnTo>
                      <a:pt x="115570" y="250825"/>
                    </a:lnTo>
                    <a:lnTo>
                      <a:pt x="36759" y="31702"/>
                    </a:lnTo>
                    <a:lnTo>
                      <a:pt x="27116" y="23614"/>
                    </a:lnTo>
                    <a:close/>
                  </a:path>
                  <a:path w="115570" h="255269">
                    <a:moveTo>
                      <a:pt x="18669" y="0"/>
                    </a:moveTo>
                    <a:lnTo>
                      <a:pt x="0" y="100837"/>
                    </a:lnTo>
                    <a:lnTo>
                      <a:pt x="2286" y="104139"/>
                    </a:lnTo>
                    <a:lnTo>
                      <a:pt x="9144" y="105410"/>
                    </a:lnTo>
                    <a:lnTo>
                      <a:pt x="12446" y="103124"/>
                    </a:lnTo>
                    <a:lnTo>
                      <a:pt x="24825" y="36030"/>
                    </a:lnTo>
                    <a:lnTo>
                      <a:pt x="16891" y="13969"/>
                    </a:lnTo>
                    <a:lnTo>
                      <a:pt x="28829" y="9651"/>
                    </a:lnTo>
                    <a:lnTo>
                      <a:pt x="30189" y="9651"/>
                    </a:lnTo>
                    <a:lnTo>
                      <a:pt x="18669" y="0"/>
                    </a:lnTo>
                    <a:close/>
                  </a:path>
                  <a:path w="115570" h="255269">
                    <a:moveTo>
                      <a:pt x="30189" y="9651"/>
                    </a:moveTo>
                    <a:lnTo>
                      <a:pt x="28829" y="9651"/>
                    </a:lnTo>
                    <a:lnTo>
                      <a:pt x="36759" y="31702"/>
                    </a:lnTo>
                    <a:lnTo>
                      <a:pt x="86487" y="73405"/>
                    </a:lnTo>
                    <a:lnTo>
                      <a:pt x="89154" y="75564"/>
                    </a:lnTo>
                    <a:lnTo>
                      <a:pt x="93091" y="75311"/>
                    </a:lnTo>
                    <a:lnTo>
                      <a:pt x="95376" y="72516"/>
                    </a:lnTo>
                    <a:lnTo>
                      <a:pt x="97663" y="69850"/>
                    </a:lnTo>
                    <a:lnTo>
                      <a:pt x="97282" y="65912"/>
                    </a:lnTo>
                    <a:lnTo>
                      <a:pt x="94615" y="63626"/>
                    </a:lnTo>
                    <a:lnTo>
                      <a:pt x="30189" y="9651"/>
                    </a:lnTo>
                    <a:close/>
                  </a:path>
                  <a:path w="115570" h="255269">
                    <a:moveTo>
                      <a:pt x="28829" y="9651"/>
                    </a:moveTo>
                    <a:lnTo>
                      <a:pt x="16891" y="13969"/>
                    </a:lnTo>
                    <a:lnTo>
                      <a:pt x="24825" y="36030"/>
                    </a:lnTo>
                    <a:lnTo>
                      <a:pt x="27116" y="23614"/>
                    </a:lnTo>
                    <a:lnTo>
                      <a:pt x="18796" y="16637"/>
                    </a:lnTo>
                    <a:lnTo>
                      <a:pt x="29083" y="12953"/>
                    </a:lnTo>
                    <a:lnTo>
                      <a:pt x="30016" y="12953"/>
                    </a:lnTo>
                    <a:lnTo>
                      <a:pt x="28829" y="9651"/>
                    </a:lnTo>
                    <a:close/>
                  </a:path>
                  <a:path w="115570" h="255269">
                    <a:moveTo>
                      <a:pt x="30016" y="12953"/>
                    </a:moveTo>
                    <a:lnTo>
                      <a:pt x="29083" y="12953"/>
                    </a:lnTo>
                    <a:lnTo>
                      <a:pt x="27116" y="23614"/>
                    </a:lnTo>
                    <a:lnTo>
                      <a:pt x="36759" y="31702"/>
                    </a:lnTo>
                    <a:lnTo>
                      <a:pt x="30016" y="12953"/>
                    </a:lnTo>
                    <a:close/>
                  </a:path>
                  <a:path w="115570" h="255269">
                    <a:moveTo>
                      <a:pt x="29083" y="12953"/>
                    </a:moveTo>
                    <a:lnTo>
                      <a:pt x="18796" y="16637"/>
                    </a:lnTo>
                    <a:lnTo>
                      <a:pt x="27116" y="23614"/>
                    </a:lnTo>
                    <a:lnTo>
                      <a:pt x="29083" y="12953"/>
                    </a:lnTo>
                    <a:close/>
                  </a:path>
                </a:pathLst>
              </a:custGeom>
              <a:solidFill>
                <a:srgbClr val="7E7E7E"/>
              </a:solidFill>
            </p:spPr>
            <p:txBody>
              <a:bodyPr wrap="square" lIns="0" tIns="0" rIns="0" bIns="0" rtlCol="0"/>
              <a:lstStyle/>
              <a:p>
                <a:endParaRPr/>
              </a:p>
            </p:txBody>
          </p:sp>
          <p:sp>
            <p:nvSpPr>
              <p:cNvPr id="99" name="object 119">
                <a:extLst>
                  <a:ext uri="{FF2B5EF4-FFF2-40B4-BE49-F238E27FC236}">
                    <a16:creationId xmlns:a16="http://schemas.microsoft.com/office/drawing/2014/main" id="{9E75486F-EA34-466E-8257-C36E6BBDAE35}"/>
                  </a:ext>
                </a:extLst>
              </p:cNvPr>
              <p:cNvSpPr/>
              <p:nvPr/>
            </p:nvSpPr>
            <p:spPr>
              <a:xfrm>
                <a:off x="7745984" y="637437"/>
                <a:ext cx="853440" cy="396240"/>
              </a:xfrm>
              <a:custGeom>
                <a:avLst/>
                <a:gdLst/>
                <a:ahLst/>
                <a:cxnLst/>
                <a:rect l="l" t="t" r="r" b="b"/>
                <a:pathLst>
                  <a:path w="853440" h="396240">
                    <a:moveTo>
                      <a:pt x="35498" y="20074"/>
                    </a:moveTo>
                    <a:lnTo>
                      <a:pt x="23013" y="21430"/>
                    </a:lnTo>
                    <a:lnTo>
                      <a:pt x="30386" y="31673"/>
                    </a:lnTo>
                    <a:lnTo>
                      <a:pt x="848233" y="395986"/>
                    </a:lnTo>
                    <a:lnTo>
                      <a:pt x="853440" y="384428"/>
                    </a:lnTo>
                    <a:lnTo>
                      <a:pt x="35498" y="20074"/>
                    </a:lnTo>
                    <a:close/>
                  </a:path>
                  <a:path w="853440" h="396240">
                    <a:moveTo>
                      <a:pt x="101980" y="0"/>
                    </a:moveTo>
                    <a:lnTo>
                      <a:pt x="0" y="11175"/>
                    </a:lnTo>
                    <a:lnTo>
                      <a:pt x="57912" y="91694"/>
                    </a:lnTo>
                    <a:lnTo>
                      <a:pt x="59944" y="94487"/>
                    </a:lnTo>
                    <a:lnTo>
                      <a:pt x="63880" y="95123"/>
                    </a:lnTo>
                    <a:lnTo>
                      <a:pt x="66801" y="93090"/>
                    </a:lnTo>
                    <a:lnTo>
                      <a:pt x="30386" y="31673"/>
                    </a:lnTo>
                    <a:lnTo>
                      <a:pt x="8890" y="22098"/>
                    </a:lnTo>
                    <a:lnTo>
                      <a:pt x="14097" y="10540"/>
                    </a:lnTo>
                    <a:lnTo>
                      <a:pt x="105105" y="10540"/>
                    </a:lnTo>
                    <a:lnTo>
                      <a:pt x="105918" y="9525"/>
                    </a:lnTo>
                    <a:lnTo>
                      <a:pt x="105155" y="2539"/>
                    </a:lnTo>
                    <a:lnTo>
                      <a:pt x="101980" y="0"/>
                    </a:lnTo>
                    <a:close/>
                  </a:path>
                  <a:path w="853440" h="396240">
                    <a:moveTo>
                      <a:pt x="14097" y="10540"/>
                    </a:moveTo>
                    <a:lnTo>
                      <a:pt x="8890" y="22098"/>
                    </a:lnTo>
                    <a:lnTo>
                      <a:pt x="30386" y="31673"/>
                    </a:lnTo>
                    <a:lnTo>
                      <a:pt x="23859" y="22606"/>
                    </a:lnTo>
                    <a:lnTo>
                      <a:pt x="12192" y="22606"/>
                    </a:lnTo>
                    <a:lnTo>
                      <a:pt x="16637" y="12573"/>
                    </a:lnTo>
                    <a:lnTo>
                      <a:pt x="18658" y="12573"/>
                    </a:lnTo>
                    <a:lnTo>
                      <a:pt x="14097" y="10540"/>
                    </a:lnTo>
                    <a:close/>
                  </a:path>
                  <a:path w="853440" h="396240">
                    <a:moveTo>
                      <a:pt x="16637" y="12573"/>
                    </a:moveTo>
                    <a:lnTo>
                      <a:pt x="12192" y="22606"/>
                    </a:lnTo>
                    <a:lnTo>
                      <a:pt x="23013" y="21430"/>
                    </a:lnTo>
                    <a:lnTo>
                      <a:pt x="16637" y="12573"/>
                    </a:lnTo>
                    <a:close/>
                  </a:path>
                  <a:path w="853440" h="396240">
                    <a:moveTo>
                      <a:pt x="23013" y="21430"/>
                    </a:moveTo>
                    <a:lnTo>
                      <a:pt x="12192" y="22606"/>
                    </a:lnTo>
                    <a:lnTo>
                      <a:pt x="23859" y="22606"/>
                    </a:lnTo>
                    <a:lnTo>
                      <a:pt x="23013" y="21430"/>
                    </a:lnTo>
                    <a:close/>
                  </a:path>
                  <a:path w="853440" h="396240">
                    <a:moveTo>
                      <a:pt x="18658" y="12573"/>
                    </a:moveTo>
                    <a:lnTo>
                      <a:pt x="16637" y="12573"/>
                    </a:lnTo>
                    <a:lnTo>
                      <a:pt x="23013" y="21430"/>
                    </a:lnTo>
                    <a:lnTo>
                      <a:pt x="35498" y="20074"/>
                    </a:lnTo>
                    <a:lnTo>
                      <a:pt x="18658" y="12573"/>
                    </a:lnTo>
                    <a:close/>
                  </a:path>
                  <a:path w="853440" h="396240">
                    <a:moveTo>
                      <a:pt x="105105" y="10540"/>
                    </a:moveTo>
                    <a:lnTo>
                      <a:pt x="14097" y="10540"/>
                    </a:lnTo>
                    <a:lnTo>
                      <a:pt x="35498" y="20074"/>
                    </a:lnTo>
                    <a:lnTo>
                      <a:pt x="103377" y="12700"/>
                    </a:lnTo>
                    <a:lnTo>
                      <a:pt x="105105" y="10540"/>
                    </a:lnTo>
                    <a:close/>
                  </a:path>
                </a:pathLst>
              </a:custGeom>
              <a:solidFill>
                <a:srgbClr val="FF0066"/>
              </a:solidFill>
            </p:spPr>
            <p:txBody>
              <a:bodyPr wrap="square" lIns="0" tIns="0" rIns="0" bIns="0" rtlCol="0"/>
              <a:lstStyle/>
              <a:p>
                <a:endParaRPr dirty="0"/>
              </a:p>
            </p:txBody>
          </p:sp>
          <p:sp>
            <p:nvSpPr>
              <p:cNvPr id="101" name="object 121">
                <a:extLst>
                  <a:ext uri="{FF2B5EF4-FFF2-40B4-BE49-F238E27FC236}">
                    <a16:creationId xmlns:a16="http://schemas.microsoft.com/office/drawing/2014/main" id="{BD6B476A-01FE-4BD8-A5C7-33442B5E8668}"/>
                  </a:ext>
                </a:extLst>
              </p:cNvPr>
              <p:cNvSpPr/>
              <p:nvPr/>
            </p:nvSpPr>
            <p:spPr>
              <a:xfrm>
                <a:off x="7956295" y="678306"/>
                <a:ext cx="721360" cy="387985"/>
              </a:xfrm>
              <a:custGeom>
                <a:avLst/>
                <a:gdLst/>
                <a:ahLst/>
                <a:cxnLst/>
                <a:rect l="l" t="t" r="r" b="b"/>
                <a:pathLst>
                  <a:path w="721359" h="387984">
                    <a:moveTo>
                      <a:pt x="58420" y="295528"/>
                    </a:moveTo>
                    <a:lnTo>
                      <a:pt x="54482" y="296417"/>
                    </a:lnTo>
                    <a:lnTo>
                      <a:pt x="0" y="383539"/>
                    </a:lnTo>
                    <a:lnTo>
                      <a:pt x="102615" y="387984"/>
                    </a:lnTo>
                    <a:lnTo>
                      <a:pt x="105536" y="385317"/>
                    </a:lnTo>
                    <a:lnTo>
                      <a:pt x="105610" y="383285"/>
                    </a:lnTo>
                    <a:lnTo>
                      <a:pt x="14224" y="383285"/>
                    </a:lnTo>
                    <a:lnTo>
                      <a:pt x="8254" y="371982"/>
                    </a:lnTo>
                    <a:lnTo>
                      <a:pt x="29124" y="361013"/>
                    </a:lnTo>
                    <a:lnTo>
                      <a:pt x="65277" y="303148"/>
                    </a:lnTo>
                    <a:lnTo>
                      <a:pt x="64261" y="299338"/>
                    </a:lnTo>
                    <a:lnTo>
                      <a:pt x="58420" y="295528"/>
                    </a:lnTo>
                    <a:close/>
                  </a:path>
                  <a:path w="721359" h="387984">
                    <a:moveTo>
                      <a:pt x="29124" y="361013"/>
                    </a:moveTo>
                    <a:lnTo>
                      <a:pt x="8254" y="371982"/>
                    </a:lnTo>
                    <a:lnTo>
                      <a:pt x="14224" y="383285"/>
                    </a:lnTo>
                    <a:lnTo>
                      <a:pt x="18572" y="381000"/>
                    </a:lnTo>
                    <a:lnTo>
                      <a:pt x="16636" y="381000"/>
                    </a:lnTo>
                    <a:lnTo>
                      <a:pt x="11429" y="371220"/>
                    </a:lnTo>
                    <a:lnTo>
                      <a:pt x="22746" y="371220"/>
                    </a:lnTo>
                    <a:lnTo>
                      <a:pt x="29124" y="361013"/>
                    </a:lnTo>
                    <a:close/>
                  </a:path>
                  <a:path w="721359" h="387984">
                    <a:moveTo>
                      <a:pt x="35157" y="372280"/>
                    </a:moveTo>
                    <a:lnTo>
                      <a:pt x="14224" y="383285"/>
                    </a:lnTo>
                    <a:lnTo>
                      <a:pt x="105610" y="383285"/>
                    </a:lnTo>
                    <a:lnTo>
                      <a:pt x="105790" y="378332"/>
                    </a:lnTo>
                    <a:lnTo>
                      <a:pt x="103124" y="375284"/>
                    </a:lnTo>
                    <a:lnTo>
                      <a:pt x="35157" y="372280"/>
                    </a:lnTo>
                    <a:close/>
                  </a:path>
                  <a:path w="721359" h="387984">
                    <a:moveTo>
                      <a:pt x="11429" y="371220"/>
                    </a:moveTo>
                    <a:lnTo>
                      <a:pt x="16636" y="381000"/>
                    </a:lnTo>
                    <a:lnTo>
                      <a:pt x="22439" y="371712"/>
                    </a:lnTo>
                    <a:lnTo>
                      <a:pt x="11429" y="371220"/>
                    </a:lnTo>
                    <a:close/>
                  </a:path>
                  <a:path w="721359" h="387984">
                    <a:moveTo>
                      <a:pt x="22439" y="371712"/>
                    </a:moveTo>
                    <a:lnTo>
                      <a:pt x="16636" y="381000"/>
                    </a:lnTo>
                    <a:lnTo>
                      <a:pt x="18572" y="381000"/>
                    </a:lnTo>
                    <a:lnTo>
                      <a:pt x="35157" y="372280"/>
                    </a:lnTo>
                    <a:lnTo>
                      <a:pt x="22439" y="371712"/>
                    </a:lnTo>
                    <a:close/>
                  </a:path>
                  <a:path w="721359" h="387984">
                    <a:moveTo>
                      <a:pt x="686225" y="15623"/>
                    </a:moveTo>
                    <a:lnTo>
                      <a:pt x="29124" y="361013"/>
                    </a:lnTo>
                    <a:lnTo>
                      <a:pt x="22439" y="371712"/>
                    </a:lnTo>
                    <a:lnTo>
                      <a:pt x="35157" y="372280"/>
                    </a:lnTo>
                    <a:lnTo>
                      <a:pt x="692168" y="26875"/>
                    </a:lnTo>
                    <a:lnTo>
                      <a:pt x="698857" y="16169"/>
                    </a:lnTo>
                    <a:lnTo>
                      <a:pt x="686225" y="15623"/>
                    </a:lnTo>
                    <a:close/>
                  </a:path>
                  <a:path w="721359" h="387984">
                    <a:moveTo>
                      <a:pt x="22746" y="371220"/>
                    </a:moveTo>
                    <a:lnTo>
                      <a:pt x="11429" y="371220"/>
                    </a:lnTo>
                    <a:lnTo>
                      <a:pt x="22439" y="371712"/>
                    </a:lnTo>
                    <a:lnTo>
                      <a:pt x="22746" y="371220"/>
                    </a:lnTo>
                    <a:close/>
                  </a:path>
                  <a:path w="721359" h="387984">
                    <a:moveTo>
                      <a:pt x="720947" y="4698"/>
                    </a:moveTo>
                    <a:lnTo>
                      <a:pt x="707008" y="4698"/>
                    </a:lnTo>
                    <a:lnTo>
                      <a:pt x="712851" y="16001"/>
                    </a:lnTo>
                    <a:lnTo>
                      <a:pt x="692168" y="26875"/>
                    </a:lnTo>
                    <a:lnTo>
                      <a:pt x="657859" y="81787"/>
                    </a:lnTo>
                    <a:lnTo>
                      <a:pt x="655954" y="84708"/>
                    </a:lnTo>
                    <a:lnTo>
                      <a:pt x="656844" y="88645"/>
                    </a:lnTo>
                    <a:lnTo>
                      <a:pt x="659764" y="90550"/>
                    </a:lnTo>
                    <a:lnTo>
                      <a:pt x="662812" y="92328"/>
                    </a:lnTo>
                    <a:lnTo>
                      <a:pt x="666750" y="91439"/>
                    </a:lnTo>
                    <a:lnTo>
                      <a:pt x="668527" y="88518"/>
                    </a:lnTo>
                    <a:lnTo>
                      <a:pt x="720947" y="4698"/>
                    </a:lnTo>
                    <a:close/>
                  </a:path>
                  <a:path w="721359" h="387984">
                    <a:moveTo>
                      <a:pt x="698857" y="16169"/>
                    </a:moveTo>
                    <a:lnTo>
                      <a:pt x="692168" y="26875"/>
                    </a:lnTo>
                    <a:lnTo>
                      <a:pt x="711643" y="16637"/>
                    </a:lnTo>
                    <a:lnTo>
                      <a:pt x="709676" y="16637"/>
                    </a:lnTo>
                    <a:lnTo>
                      <a:pt x="698857" y="16169"/>
                    </a:lnTo>
                    <a:close/>
                  </a:path>
                  <a:path w="721359" h="387984">
                    <a:moveTo>
                      <a:pt x="704596" y="6984"/>
                    </a:moveTo>
                    <a:lnTo>
                      <a:pt x="698857" y="16169"/>
                    </a:lnTo>
                    <a:lnTo>
                      <a:pt x="709676" y="16637"/>
                    </a:lnTo>
                    <a:lnTo>
                      <a:pt x="704596" y="6984"/>
                    </a:lnTo>
                    <a:close/>
                  </a:path>
                  <a:path w="721359" h="387984">
                    <a:moveTo>
                      <a:pt x="708190" y="6984"/>
                    </a:moveTo>
                    <a:lnTo>
                      <a:pt x="704596" y="6984"/>
                    </a:lnTo>
                    <a:lnTo>
                      <a:pt x="709676" y="16637"/>
                    </a:lnTo>
                    <a:lnTo>
                      <a:pt x="711643" y="16637"/>
                    </a:lnTo>
                    <a:lnTo>
                      <a:pt x="712851" y="16001"/>
                    </a:lnTo>
                    <a:lnTo>
                      <a:pt x="708190" y="6984"/>
                    </a:lnTo>
                    <a:close/>
                  </a:path>
                  <a:path w="721359" h="387984">
                    <a:moveTo>
                      <a:pt x="707008" y="4698"/>
                    </a:moveTo>
                    <a:lnTo>
                      <a:pt x="686225" y="15623"/>
                    </a:lnTo>
                    <a:lnTo>
                      <a:pt x="698857" y="16169"/>
                    </a:lnTo>
                    <a:lnTo>
                      <a:pt x="704596" y="6984"/>
                    </a:lnTo>
                    <a:lnTo>
                      <a:pt x="708190" y="6984"/>
                    </a:lnTo>
                    <a:lnTo>
                      <a:pt x="707008" y="4698"/>
                    </a:lnTo>
                    <a:close/>
                  </a:path>
                  <a:path w="721359" h="387984">
                    <a:moveTo>
                      <a:pt x="618617" y="0"/>
                    </a:moveTo>
                    <a:lnTo>
                      <a:pt x="615696" y="2666"/>
                    </a:lnTo>
                    <a:lnTo>
                      <a:pt x="615442" y="6095"/>
                    </a:lnTo>
                    <a:lnTo>
                      <a:pt x="615314" y="9651"/>
                    </a:lnTo>
                    <a:lnTo>
                      <a:pt x="617981" y="12572"/>
                    </a:lnTo>
                    <a:lnTo>
                      <a:pt x="621537" y="12826"/>
                    </a:lnTo>
                    <a:lnTo>
                      <a:pt x="686225" y="15623"/>
                    </a:lnTo>
                    <a:lnTo>
                      <a:pt x="707008" y="4698"/>
                    </a:lnTo>
                    <a:lnTo>
                      <a:pt x="720947" y="4698"/>
                    </a:lnTo>
                    <a:lnTo>
                      <a:pt x="721105" y="4444"/>
                    </a:lnTo>
                    <a:lnTo>
                      <a:pt x="618617" y="0"/>
                    </a:lnTo>
                    <a:close/>
                  </a:path>
                </a:pathLst>
              </a:custGeom>
              <a:solidFill>
                <a:srgbClr val="7E7E7E"/>
              </a:solidFill>
            </p:spPr>
            <p:txBody>
              <a:bodyPr wrap="square" lIns="0" tIns="0" rIns="0" bIns="0" rtlCol="0"/>
              <a:lstStyle/>
              <a:p>
                <a:endParaRPr/>
              </a:p>
            </p:txBody>
          </p:sp>
          <p:sp>
            <p:nvSpPr>
              <p:cNvPr id="103" name="object 123">
                <a:extLst>
                  <a:ext uri="{FF2B5EF4-FFF2-40B4-BE49-F238E27FC236}">
                    <a16:creationId xmlns:a16="http://schemas.microsoft.com/office/drawing/2014/main" id="{C1616A0C-4C28-4A38-B288-5C7A1DA02CAA}"/>
                  </a:ext>
                </a:extLst>
              </p:cNvPr>
              <p:cNvSpPr/>
              <p:nvPr/>
            </p:nvSpPr>
            <p:spPr>
              <a:xfrm>
                <a:off x="8381618" y="392302"/>
                <a:ext cx="259715" cy="580390"/>
              </a:xfrm>
              <a:custGeom>
                <a:avLst/>
                <a:gdLst/>
                <a:ahLst/>
                <a:cxnLst/>
                <a:rect l="l" t="t" r="r" b="b"/>
                <a:pathLst>
                  <a:path w="259715" h="580390">
                    <a:moveTo>
                      <a:pt x="171576" y="508254"/>
                    </a:moveTo>
                    <a:lnTo>
                      <a:pt x="167512" y="508762"/>
                    </a:lnTo>
                    <a:lnTo>
                      <a:pt x="165353" y="511556"/>
                    </a:lnTo>
                    <a:lnTo>
                      <a:pt x="163322" y="514350"/>
                    </a:lnTo>
                    <a:lnTo>
                      <a:pt x="163829" y="518287"/>
                    </a:lnTo>
                    <a:lnTo>
                      <a:pt x="166624" y="520446"/>
                    </a:lnTo>
                    <a:lnTo>
                      <a:pt x="245490" y="580389"/>
                    </a:lnTo>
                    <a:lnTo>
                      <a:pt x="246733" y="571246"/>
                    </a:lnTo>
                    <a:lnTo>
                      <a:pt x="234823" y="571246"/>
                    </a:lnTo>
                    <a:lnTo>
                      <a:pt x="225774" y="549419"/>
                    </a:lnTo>
                    <a:lnTo>
                      <a:pt x="174371" y="510286"/>
                    </a:lnTo>
                    <a:lnTo>
                      <a:pt x="171576" y="508254"/>
                    </a:lnTo>
                    <a:close/>
                  </a:path>
                  <a:path w="259715" h="580390">
                    <a:moveTo>
                      <a:pt x="225774" y="549419"/>
                    </a:moveTo>
                    <a:lnTo>
                      <a:pt x="234823" y="571246"/>
                    </a:lnTo>
                    <a:lnTo>
                      <a:pt x="242697" y="567944"/>
                    </a:lnTo>
                    <a:lnTo>
                      <a:pt x="234441" y="567944"/>
                    </a:lnTo>
                    <a:lnTo>
                      <a:pt x="235901" y="557129"/>
                    </a:lnTo>
                    <a:lnTo>
                      <a:pt x="225774" y="549419"/>
                    </a:lnTo>
                    <a:close/>
                  </a:path>
                  <a:path w="259715" h="580390">
                    <a:moveTo>
                      <a:pt x="249935" y="474599"/>
                    </a:moveTo>
                    <a:lnTo>
                      <a:pt x="246760" y="477012"/>
                    </a:lnTo>
                    <a:lnTo>
                      <a:pt x="246252" y="480441"/>
                    </a:lnTo>
                    <a:lnTo>
                      <a:pt x="237602" y="544525"/>
                    </a:lnTo>
                    <a:lnTo>
                      <a:pt x="246633" y="566293"/>
                    </a:lnTo>
                    <a:lnTo>
                      <a:pt x="234823" y="571246"/>
                    </a:lnTo>
                    <a:lnTo>
                      <a:pt x="246733" y="571246"/>
                    </a:lnTo>
                    <a:lnTo>
                      <a:pt x="258825" y="482219"/>
                    </a:lnTo>
                    <a:lnTo>
                      <a:pt x="259333" y="478663"/>
                    </a:lnTo>
                    <a:lnTo>
                      <a:pt x="256921" y="475488"/>
                    </a:lnTo>
                    <a:lnTo>
                      <a:pt x="253491" y="475107"/>
                    </a:lnTo>
                    <a:lnTo>
                      <a:pt x="249935" y="474599"/>
                    </a:lnTo>
                    <a:close/>
                  </a:path>
                  <a:path w="259715" h="580390">
                    <a:moveTo>
                      <a:pt x="235901" y="557129"/>
                    </a:moveTo>
                    <a:lnTo>
                      <a:pt x="234441" y="567944"/>
                    </a:lnTo>
                    <a:lnTo>
                      <a:pt x="244601" y="563752"/>
                    </a:lnTo>
                    <a:lnTo>
                      <a:pt x="235901" y="557129"/>
                    </a:lnTo>
                    <a:close/>
                  </a:path>
                  <a:path w="259715" h="580390">
                    <a:moveTo>
                      <a:pt x="237602" y="544525"/>
                    </a:moveTo>
                    <a:lnTo>
                      <a:pt x="235901" y="557129"/>
                    </a:lnTo>
                    <a:lnTo>
                      <a:pt x="244601" y="563752"/>
                    </a:lnTo>
                    <a:lnTo>
                      <a:pt x="234441" y="567944"/>
                    </a:lnTo>
                    <a:lnTo>
                      <a:pt x="242697" y="567944"/>
                    </a:lnTo>
                    <a:lnTo>
                      <a:pt x="246633" y="566293"/>
                    </a:lnTo>
                    <a:lnTo>
                      <a:pt x="237602" y="544525"/>
                    </a:lnTo>
                    <a:close/>
                  </a:path>
                  <a:path w="259715" h="580390">
                    <a:moveTo>
                      <a:pt x="11683" y="0"/>
                    </a:moveTo>
                    <a:lnTo>
                      <a:pt x="0" y="4825"/>
                    </a:lnTo>
                    <a:lnTo>
                      <a:pt x="225774" y="549419"/>
                    </a:lnTo>
                    <a:lnTo>
                      <a:pt x="235901" y="557129"/>
                    </a:lnTo>
                    <a:lnTo>
                      <a:pt x="237602" y="544525"/>
                    </a:lnTo>
                    <a:lnTo>
                      <a:pt x="11683" y="0"/>
                    </a:lnTo>
                    <a:close/>
                  </a:path>
                </a:pathLst>
              </a:custGeom>
              <a:solidFill>
                <a:srgbClr val="7E7E7E"/>
              </a:solidFill>
            </p:spPr>
            <p:txBody>
              <a:bodyPr wrap="square" lIns="0" tIns="0" rIns="0" bIns="0" rtlCol="0"/>
              <a:lstStyle/>
              <a:p>
                <a:endParaRPr/>
              </a:p>
            </p:txBody>
          </p:sp>
          <p:sp>
            <p:nvSpPr>
              <p:cNvPr id="105" name="object 125">
                <a:extLst>
                  <a:ext uri="{FF2B5EF4-FFF2-40B4-BE49-F238E27FC236}">
                    <a16:creationId xmlns:a16="http://schemas.microsoft.com/office/drawing/2014/main" id="{64E39488-D277-4787-BEFC-F20F69789C05}"/>
                  </a:ext>
                </a:extLst>
              </p:cNvPr>
              <p:cNvSpPr/>
              <p:nvPr/>
            </p:nvSpPr>
            <p:spPr>
              <a:xfrm>
                <a:off x="8706625" y="702286"/>
                <a:ext cx="100710" cy="217550"/>
              </a:xfrm>
              <a:prstGeom prst="rect">
                <a:avLst/>
              </a:prstGeom>
              <a:blipFill>
                <a:blip r:embed="rId10" cstate="print"/>
                <a:stretch>
                  <a:fillRect/>
                </a:stretch>
              </a:blipFill>
            </p:spPr>
            <p:txBody>
              <a:bodyPr wrap="square" lIns="0" tIns="0" rIns="0" bIns="0" rtlCol="0"/>
              <a:lstStyle/>
              <a:p>
                <a:endParaRPr dirty="0"/>
              </a:p>
            </p:txBody>
          </p:sp>
        </p:grpSp>
      </p:grpSp>
      <p:sp>
        <p:nvSpPr>
          <p:cNvPr id="109" name="object 24">
            <a:extLst>
              <a:ext uri="{FF2B5EF4-FFF2-40B4-BE49-F238E27FC236}">
                <a16:creationId xmlns:a16="http://schemas.microsoft.com/office/drawing/2014/main" id="{D1BCA704-E076-437D-8246-ECBF98210DCB}"/>
              </a:ext>
            </a:extLst>
          </p:cNvPr>
          <p:cNvSpPr/>
          <p:nvPr/>
        </p:nvSpPr>
        <p:spPr>
          <a:xfrm>
            <a:off x="5507021" y="725873"/>
            <a:ext cx="251967" cy="251967"/>
          </a:xfrm>
          <a:prstGeom prst="rect">
            <a:avLst/>
          </a:prstGeom>
          <a:blipFill>
            <a:blip r:embed="rId4" cstate="print"/>
            <a:stretch>
              <a:fillRect/>
            </a:stretch>
          </a:blipFill>
        </p:spPr>
        <p:txBody>
          <a:bodyPr wrap="square" lIns="0" tIns="0" rIns="0" bIns="0" rtlCol="0"/>
          <a:lstStyle/>
          <a:p>
            <a:endParaRPr/>
          </a:p>
        </p:txBody>
      </p:sp>
      <p:sp>
        <p:nvSpPr>
          <p:cNvPr id="110" name="object 25">
            <a:extLst>
              <a:ext uri="{FF2B5EF4-FFF2-40B4-BE49-F238E27FC236}">
                <a16:creationId xmlns:a16="http://schemas.microsoft.com/office/drawing/2014/main" id="{220B7ED6-DF15-4D35-98A5-EF5925E3070C}"/>
              </a:ext>
            </a:extLst>
          </p:cNvPr>
          <p:cNvSpPr/>
          <p:nvPr/>
        </p:nvSpPr>
        <p:spPr>
          <a:xfrm>
            <a:off x="5507021" y="725873"/>
            <a:ext cx="252095" cy="252095"/>
          </a:xfrm>
          <a:custGeom>
            <a:avLst/>
            <a:gdLst/>
            <a:ahLst/>
            <a:cxnLst/>
            <a:rect l="l" t="t" r="r" b="b"/>
            <a:pathLst>
              <a:path w="252095" h="252094">
                <a:moveTo>
                  <a:pt x="0" y="125983"/>
                </a:moveTo>
                <a:lnTo>
                  <a:pt x="9898" y="76938"/>
                </a:lnTo>
                <a:lnTo>
                  <a:pt x="36893" y="36893"/>
                </a:lnTo>
                <a:lnTo>
                  <a:pt x="76938" y="9898"/>
                </a:lnTo>
                <a:lnTo>
                  <a:pt x="125983" y="0"/>
                </a:lnTo>
                <a:lnTo>
                  <a:pt x="175029" y="9898"/>
                </a:lnTo>
                <a:lnTo>
                  <a:pt x="215074" y="36893"/>
                </a:lnTo>
                <a:lnTo>
                  <a:pt x="242069" y="76938"/>
                </a:lnTo>
                <a:lnTo>
                  <a:pt x="251967" y="125983"/>
                </a:lnTo>
                <a:lnTo>
                  <a:pt x="242069" y="175029"/>
                </a:lnTo>
                <a:lnTo>
                  <a:pt x="215074" y="215074"/>
                </a:lnTo>
                <a:lnTo>
                  <a:pt x="175029" y="242069"/>
                </a:lnTo>
                <a:lnTo>
                  <a:pt x="125983" y="251967"/>
                </a:lnTo>
                <a:lnTo>
                  <a:pt x="76938" y="242069"/>
                </a:lnTo>
                <a:lnTo>
                  <a:pt x="36893" y="215074"/>
                </a:lnTo>
                <a:lnTo>
                  <a:pt x="9898" y="175029"/>
                </a:lnTo>
                <a:lnTo>
                  <a:pt x="0" y="125983"/>
                </a:lnTo>
                <a:close/>
              </a:path>
            </a:pathLst>
          </a:custGeom>
          <a:ln w="12700">
            <a:solidFill>
              <a:srgbClr val="000000"/>
            </a:solidFill>
          </a:ln>
        </p:spPr>
        <p:txBody>
          <a:bodyPr wrap="square" lIns="0" tIns="0" rIns="0" bIns="0" rtlCol="0"/>
          <a:lstStyle/>
          <a:p>
            <a:endParaRPr/>
          </a:p>
        </p:txBody>
      </p:sp>
      <p:sp>
        <p:nvSpPr>
          <p:cNvPr id="111" name="object 26">
            <a:extLst>
              <a:ext uri="{FF2B5EF4-FFF2-40B4-BE49-F238E27FC236}">
                <a16:creationId xmlns:a16="http://schemas.microsoft.com/office/drawing/2014/main" id="{EBD2D44E-C463-47AC-B4E3-26199C30B516}"/>
              </a:ext>
            </a:extLst>
          </p:cNvPr>
          <p:cNvSpPr/>
          <p:nvPr/>
        </p:nvSpPr>
        <p:spPr>
          <a:xfrm>
            <a:off x="5758989" y="738954"/>
            <a:ext cx="252095" cy="251967"/>
          </a:xfrm>
          <a:prstGeom prst="rect">
            <a:avLst/>
          </a:prstGeom>
          <a:blipFill>
            <a:blip r:embed="rId11" cstate="print"/>
            <a:stretch>
              <a:fillRect/>
            </a:stretch>
          </a:blipFill>
        </p:spPr>
        <p:txBody>
          <a:bodyPr wrap="square" lIns="0" tIns="0" rIns="0" bIns="0" rtlCol="0"/>
          <a:lstStyle/>
          <a:p>
            <a:endParaRPr/>
          </a:p>
        </p:txBody>
      </p:sp>
      <p:sp>
        <p:nvSpPr>
          <p:cNvPr id="112" name="object 27">
            <a:extLst>
              <a:ext uri="{FF2B5EF4-FFF2-40B4-BE49-F238E27FC236}">
                <a16:creationId xmlns:a16="http://schemas.microsoft.com/office/drawing/2014/main" id="{5D746D4D-2EDD-42FB-AC61-B06DD57BEFDA}"/>
              </a:ext>
            </a:extLst>
          </p:cNvPr>
          <p:cNvSpPr/>
          <p:nvPr/>
        </p:nvSpPr>
        <p:spPr>
          <a:xfrm>
            <a:off x="5758989" y="738954"/>
            <a:ext cx="252095" cy="252095"/>
          </a:xfrm>
          <a:custGeom>
            <a:avLst/>
            <a:gdLst/>
            <a:ahLst/>
            <a:cxnLst/>
            <a:rect l="l" t="t" r="r" b="b"/>
            <a:pathLst>
              <a:path w="252095" h="252094">
                <a:moveTo>
                  <a:pt x="0" y="125984"/>
                </a:moveTo>
                <a:lnTo>
                  <a:pt x="9917" y="76938"/>
                </a:lnTo>
                <a:lnTo>
                  <a:pt x="36956" y="36893"/>
                </a:lnTo>
                <a:lnTo>
                  <a:pt x="77045" y="9898"/>
                </a:lnTo>
                <a:lnTo>
                  <a:pt x="126111" y="0"/>
                </a:lnTo>
                <a:lnTo>
                  <a:pt x="175103" y="9898"/>
                </a:lnTo>
                <a:lnTo>
                  <a:pt x="215153" y="36893"/>
                </a:lnTo>
                <a:lnTo>
                  <a:pt x="242179" y="76938"/>
                </a:lnTo>
                <a:lnTo>
                  <a:pt x="252095" y="125984"/>
                </a:lnTo>
                <a:lnTo>
                  <a:pt x="242179" y="175029"/>
                </a:lnTo>
                <a:lnTo>
                  <a:pt x="215153" y="215074"/>
                </a:lnTo>
                <a:lnTo>
                  <a:pt x="175103" y="242069"/>
                </a:lnTo>
                <a:lnTo>
                  <a:pt x="126111" y="251967"/>
                </a:lnTo>
                <a:lnTo>
                  <a:pt x="77045" y="242069"/>
                </a:lnTo>
                <a:lnTo>
                  <a:pt x="36956"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114" name="object 29">
            <a:extLst>
              <a:ext uri="{FF2B5EF4-FFF2-40B4-BE49-F238E27FC236}">
                <a16:creationId xmlns:a16="http://schemas.microsoft.com/office/drawing/2014/main" id="{A61489E5-BE65-4815-A2D5-4C95ACEDEE4E}"/>
              </a:ext>
            </a:extLst>
          </p:cNvPr>
          <p:cNvSpPr/>
          <p:nvPr/>
        </p:nvSpPr>
        <p:spPr>
          <a:xfrm>
            <a:off x="6011083" y="738954"/>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15" name="object 30">
            <a:extLst>
              <a:ext uri="{FF2B5EF4-FFF2-40B4-BE49-F238E27FC236}">
                <a16:creationId xmlns:a16="http://schemas.microsoft.com/office/drawing/2014/main" id="{24CA9C17-A4D0-475D-BE2A-E0F8B99C8418}"/>
              </a:ext>
            </a:extLst>
          </p:cNvPr>
          <p:cNvSpPr/>
          <p:nvPr/>
        </p:nvSpPr>
        <p:spPr>
          <a:xfrm>
            <a:off x="6263052" y="738954"/>
            <a:ext cx="252095" cy="251967"/>
          </a:xfrm>
          <a:prstGeom prst="rect">
            <a:avLst/>
          </a:prstGeom>
          <a:blipFill>
            <a:blip r:embed="rId12" cstate="print"/>
            <a:stretch>
              <a:fillRect/>
            </a:stretch>
          </a:blipFill>
        </p:spPr>
        <p:txBody>
          <a:bodyPr wrap="square" lIns="0" tIns="0" rIns="0" bIns="0" rtlCol="0"/>
          <a:lstStyle/>
          <a:p>
            <a:endParaRPr/>
          </a:p>
        </p:txBody>
      </p:sp>
      <p:sp>
        <p:nvSpPr>
          <p:cNvPr id="116" name="object 31">
            <a:extLst>
              <a:ext uri="{FF2B5EF4-FFF2-40B4-BE49-F238E27FC236}">
                <a16:creationId xmlns:a16="http://schemas.microsoft.com/office/drawing/2014/main" id="{311A6579-9E6B-48A2-9F5B-5CE96FD10908}"/>
              </a:ext>
            </a:extLst>
          </p:cNvPr>
          <p:cNvSpPr/>
          <p:nvPr/>
        </p:nvSpPr>
        <p:spPr>
          <a:xfrm>
            <a:off x="6263052" y="738954"/>
            <a:ext cx="252095" cy="252095"/>
          </a:xfrm>
          <a:custGeom>
            <a:avLst/>
            <a:gdLst/>
            <a:ahLst/>
            <a:cxnLst/>
            <a:rect l="l" t="t" r="r" b="b"/>
            <a:pathLst>
              <a:path w="252095" h="252094">
                <a:moveTo>
                  <a:pt x="0" y="125984"/>
                </a:moveTo>
                <a:lnTo>
                  <a:pt x="9915" y="76938"/>
                </a:lnTo>
                <a:lnTo>
                  <a:pt x="36941" y="36893"/>
                </a:lnTo>
                <a:lnTo>
                  <a:pt x="76991" y="9898"/>
                </a:lnTo>
                <a:lnTo>
                  <a:pt x="125984" y="0"/>
                </a:lnTo>
                <a:lnTo>
                  <a:pt x="175049" y="9898"/>
                </a:lnTo>
                <a:lnTo>
                  <a:pt x="215138" y="36893"/>
                </a:lnTo>
                <a:lnTo>
                  <a:pt x="242177" y="76938"/>
                </a:lnTo>
                <a:lnTo>
                  <a:pt x="252095" y="125984"/>
                </a:lnTo>
                <a:lnTo>
                  <a:pt x="242177" y="175029"/>
                </a:lnTo>
                <a:lnTo>
                  <a:pt x="215138" y="215074"/>
                </a:lnTo>
                <a:lnTo>
                  <a:pt x="175049" y="242069"/>
                </a:lnTo>
                <a:lnTo>
                  <a:pt x="125984" y="251967"/>
                </a:lnTo>
                <a:lnTo>
                  <a:pt x="76991" y="242069"/>
                </a:lnTo>
                <a:lnTo>
                  <a:pt x="36941" y="215074"/>
                </a:lnTo>
                <a:lnTo>
                  <a:pt x="9915" y="175029"/>
                </a:lnTo>
                <a:lnTo>
                  <a:pt x="0" y="125984"/>
                </a:lnTo>
                <a:close/>
              </a:path>
            </a:pathLst>
          </a:custGeom>
          <a:ln w="12700">
            <a:solidFill>
              <a:srgbClr val="000000"/>
            </a:solidFill>
          </a:ln>
        </p:spPr>
        <p:txBody>
          <a:bodyPr wrap="square" lIns="0" tIns="0" rIns="0" bIns="0" rtlCol="0"/>
          <a:lstStyle/>
          <a:p>
            <a:endParaRPr/>
          </a:p>
        </p:txBody>
      </p:sp>
      <p:sp>
        <p:nvSpPr>
          <p:cNvPr id="117" name="object 32">
            <a:extLst>
              <a:ext uri="{FF2B5EF4-FFF2-40B4-BE49-F238E27FC236}">
                <a16:creationId xmlns:a16="http://schemas.microsoft.com/office/drawing/2014/main" id="{2FD622B0-6109-401E-9A08-F8A49DFB8FF6}"/>
              </a:ext>
            </a:extLst>
          </p:cNvPr>
          <p:cNvSpPr/>
          <p:nvPr/>
        </p:nvSpPr>
        <p:spPr>
          <a:xfrm>
            <a:off x="6515146" y="738954"/>
            <a:ext cx="251967" cy="251967"/>
          </a:xfrm>
          <a:prstGeom prst="rect">
            <a:avLst/>
          </a:prstGeom>
          <a:blipFill>
            <a:blip r:embed="rId4" cstate="print"/>
            <a:stretch>
              <a:fillRect/>
            </a:stretch>
          </a:blipFill>
        </p:spPr>
        <p:txBody>
          <a:bodyPr wrap="square" lIns="0" tIns="0" rIns="0" bIns="0" rtlCol="0"/>
          <a:lstStyle/>
          <a:p>
            <a:endParaRPr/>
          </a:p>
        </p:txBody>
      </p:sp>
      <p:sp>
        <p:nvSpPr>
          <p:cNvPr id="118" name="object 33">
            <a:extLst>
              <a:ext uri="{FF2B5EF4-FFF2-40B4-BE49-F238E27FC236}">
                <a16:creationId xmlns:a16="http://schemas.microsoft.com/office/drawing/2014/main" id="{6DAF6158-F3D5-4340-858A-081F1F3AA549}"/>
              </a:ext>
            </a:extLst>
          </p:cNvPr>
          <p:cNvSpPr/>
          <p:nvPr/>
        </p:nvSpPr>
        <p:spPr>
          <a:xfrm>
            <a:off x="6515146" y="738954"/>
            <a:ext cx="252095" cy="252095"/>
          </a:xfrm>
          <a:custGeom>
            <a:avLst/>
            <a:gdLst/>
            <a:ahLst/>
            <a:cxnLst/>
            <a:rect l="l" t="t" r="r" b="b"/>
            <a:pathLst>
              <a:path w="252095" h="252094">
                <a:moveTo>
                  <a:pt x="0" y="125984"/>
                </a:moveTo>
                <a:lnTo>
                  <a:pt x="9898" y="76938"/>
                </a:lnTo>
                <a:lnTo>
                  <a:pt x="36893" y="36893"/>
                </a:lnTo>
                <a:lnTo>
                  <a:pt x="76938" y="9898"/>
                </a:lnTo>
                <a:lnTo>
                  <a:pt x="125984" y="0"/>
                </a:lnTo>
                <a:lnTo>
                  <a:pt x="175029" y="9898"/>
                </a:lnTo>
                <a:lnTo>
                  <a:pt x="215074" y="36893"/>
                </a:lnTo>
                <a:lnTo>
                  <a:pt x="242069" y="76938"/>
                </a:lnTo>
                <a:lnTo>
                  <a:pt x="251967" y="125984"/>
                </a:lnTo>
                <a:lnTo>
                  <a:pt x="242069" y="175029"/>
                </a:lnTo>
                <a:lnTo>
                  <a:pt x="215074" y="215074"/>
                </a:lnTo>
                <a:lnTo>
                  <a:pt x="175029" y="242069"/>
                </a:lnTo>
                <a:lnTo>
                  <a:pt x="125984"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19" name="object 34">
            <a:extLst>
              <a:ext uri="{FF2B5EF4-FFF2-40B4-BE49-F238E27FC236}">
                <a16:creationId xmlns:a16="http://schemas.microsoft.com/office/drawing/2014/main" id="{CDA4A237-B897-4D72-8A72-1491251112D0}"/>
              </a:ext>
            </a:extLst>
          </p:cNvPr>
          <p:cNvSpPr/>
          <p:nvPr/>
        </p:nvSpPr>
        <p:spPr>
          <a:xfrm>
            <a:off x="6767115" y="738954"/>
            <a:ext cx="252095" cy="251967"/>
          </a:xfrm>
          <a:prstGeom prst="rect">
            <a:avLst/>
          </a:prstGeom>
          <a:blipFill>
            <a:blip r:embed="rId13" cstate="print"/>
            <a:stretch>
              <a:fillRect/>
            </a:stretch>
          </a:blipFill>
        </p:spPr>
        <p:txBody>
          <a:bodyPr wrap="square" lIns="0" tIns="0" rIns="0" bIns="0" rtlCol="0"/>
          <a:lstStyle/>
          <a:p>
            <a:endParaRPr/>
          </a:p>
        </p:txBody>
      </p:sp>
      <p:sp>
        <p:nvSpPr>
          <p:cNvPr id="120" name="object 35">
            <a:extLst>
              <a:ext uri="{FF2B5EF4-FFF2-40B4-BE49-F238E27FC236}">
                <a16:creationId xmlns:a16="http://schemas.microsoft.com/office/drawing/2014/main" id="{20E48757-FA31-49F0-84AB-94CFDB2B652B}"/>
              </a:ext>
            </a:extLst>
          </p:cNvPr>
          <p:cNvSpPr/>
          <p:nvPr/>
        </p:nvSpPr>
        <p:spPr>
          <a:xfrm>
            <a:off x="6767115" y="738954"/>
            <a:ext cx="252095" cy="252095"/>
          </a:xfrm>
          <a:custGeom>
            <a:avLst/>
            <a:gdLst/>
            <a:ahLst/>
            <a:cxnLst/>
            <a:rect l="l" t="t" r="r" b="b"/>
            <a:pathLst>
              <a:path w="252095" h="252094">
                <a:moveTo>
                  <a:pt x="0" y="125984"/>
                </a:moveTo>
                <a:lnTo>
                  <a:pt x="9898" y="76938"/>
                </a:lnTo>
                <a:lnTo>
                  <a:pt x="36893" y="36893"/>
                </a:lnTo>
                <a:lnTo>
                  <a:pt x="76938" y="9898"/>
                </a:lnTo>
                <a:lnTo>
                  <a:pt x="125984" y="0"/>
                </a:lnTo>
                <a:lnTo>
                  <a:pt x="175049" y="9898"/>
                </a:lnTo>
                <a:lnTo>
                  <a:pt x="215138" y="36893"/>
                </a:lnTo>
                <a:lnTo>
                  <a:pt x="242177" y="76938"/>
                </a:lnTo>
                <a:lnTo>
                  <a:pt x="252095" y="125984"/>
                </a:lnTo>
                <a:lnTo>
                  <a:pt x="242177" y="175029"/>
                </a:lnTo>
                <a:lnTo>
                  <a:pt x="215138" y="215074"/>
                </a:lnTo>
                <a:lnTo>
                  <a:pt x="175049" y="242069"/>
                </a:lnTo>
                <a:lnTo>
                  <a:pt x="125984"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graphicFrame>
        <p:nvGraphicFramePr>
          <p:cNvPr id="122" name="object 40">
            <a:extLst>
              <a:ext uri="{FF2B5EF4-FFF2-40B4-BE49-F238E27FC236}">
                <a16:creationId xmlns:a16="http://schemas.microsoft.com/office/drawing/2014/main" id="{15E0CD1E-7566-4DF2-A025-0D72E7A7253B}"/>
              </a:ext>
            </a:extLst>
          </p:cNvPr>
          <p:cNvGraphicFramePr>
            <a:graphicFrameLocks noGrp="1"/>
          </p:cNvGraphicFramePr>
          <p:nvPr/>
        </p:nvGraphicFramePr>
        <p:xfrm>
          <a:off x="5401358" y="1248947"/>
          <a:ext cx="3781416"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gridCol w="252094">
                  <a:extLst>
                    <a:ext uri="{9D8B030D-6E8A-4147-A177-3AD203B41FA5}">
                      <a16:colId xmlns:a16="http://schemas.microsoft.com/office/drawing/2014/main" val="20005"/>
                    </a:ext>
                  </a:extLst>
                </a:gridCol>
                <a:gridCol w="252094">
                  <a:extLst>
                    <a:ext uri="{9D8B030D-6E8A-4147-A177-3AD203B41FA5}">
                      <a16:colId xmlns:a16="http://schemas.microsoft.com/office/drawing/2014/main" val="20006"/>
                    </a:ext>
                  </a:extLst>
                </a:gridCol>
                <a:gridCol w="252094">
                  <a:extLst>
                    <a:ext uri="{9D8B030D-6E8A-4147-A177-3AD203B41FA5}">
                      <a16:colId xmlns:a16="http://schemas.microsoft.com/office/drawing/2014/main" val="20007"/>
                    </a:ext>
                  </a:extLst>
                </a:gridCol>
                <a:gridCol w="252094">
                  <a:extLst>
                    <a:ext uri="{9D8B030D-6E8A-4147-A177-3AD203B41FA5}">
                      <a16:colId xmlns:a16="http://schemas.microsoft.com/office/drawing/2014/main" val="20008"/>
                    </a:ext>
                  </a:extLst>
                </a:gridCol>
                <a:gridCol w="252094">
                  <a:extLst>
                    <a:ext uri="{9D8B030D-6E8A-4147-A177-3AD203B41FA5}">
                      <a16:colId xmlns:a16="http://schemas.microsoft.com/office/drawing/2014/main" val="20009"/>
                    </a:ext>
                  </a:extLst>
                </a:gridCol>
                <a:gridCol w="252094">
                  <a:extLst>
                    <a:ext uri="{9D8B030D-6E8A-4147-A177-3AD203B41FA5}">
                      <a16:colId xmlns:a16="http://schemas.microsoft.com/office/drawing/2014/main" val="20010"/>
                    </a:ext>
                  </a:extLst>
                </a:gridCol>
                <a:gridCol w="252094">
                  <a:extLst>
                    <a:ext uri="{9D8B030D-6E8A-4147-A177-3AD203B41FA5}">
                      <a16:colId xmlns:a16="http://schemas.microsoft.com/office/drawing/2014/main" val="20011"/>
                    </a:ext>
                  </a:extLst>
                </a:gridCol>
                <a:gridCol w="252094">
                  <a:extLst>
                    <a:ext uri="{9D8B030D-6E8A-4147-A177-3AD203B41FA5}">
                      <a16:colId xmlns:a16="http://schemas.microsoft.com/office/drawing/2014/main" val="20012"/>
                    </a:ext>
                  </a:extLst>
                </a:gridCol>
                <a:gridCol w="252095">
                  <a:extLst>
                    <a:ext uri="{9D8B030D-6E8A-4147-A177-3AD203B41FA5}">
                      <a16:colId xmlns:a16="http://schemas.microsoft.com/office/drawing/2014/main" val="20013"/>
                    </a:ext>
                  </a:extLst>
                </a:gridCol>
                <a:gridCol w="252095">
                  <a:extLst>
                    <a:ext uri="{9D8B030D-6E8A-4147-A177-3AD203B41FA5}">
                      <a16:colId xmlns:a16="http://schemas.microsoft.com/office/drawing/2014/main" val="20014"/>
                    </a:ext>
                  </a:extLst>
                </a:gridCol>
              </a:tblGrid>
              <a:tr h="252006">
                <a:tc>
                  <a:txBody>
                    <a:bodyPr/>
                    <a:lstStyle/>
                    <a:p>
                      <a:pPr marL="64135">
                        <a:lnSpc>
                          <a:spcPts val="1885"/>
                        </a:lnSpc>
                      </a:pPr>
                      <a:r>
                        <a:rPr sz="1800" dirty="0">
                          <a:latin typeface="Consolas"/>
                          <a:cs typeface="Consolas"/>
                        </a:rPr>
                        <a:t>2</a:t>
                      </a:r>
                      <a:endParaRPr sz="1800">
                        <a:latin typeface="Consolas"/>
                        <a:cs typeface="Consolas"/>
                      </a:endParaRPr>
                    </a:p>
                  </a:txBody>
                  <a:tcPr marL="0" marR="0" marT="0" marB="0">
                    <a:lnL w="3810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5</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chemeClr val="bg1"/>
                    </a:solidFill>
                  </a:tcPr>
                </a:tc>
                <a:tc>
                  <a:txBody>
                    <a:bodyPr/>
                    <a:lstStyle/>
                    <a:p>
                      <a:pPr marL="64769">
                        <a:lnSpc>
                          <a:spcPts val="1885"/>
                        </a:lnSpc>
                      </a:pPr>
                      <a:r>
                        <a:rPr sz="1800" dirty="0">
                          <a:latin typeface="Consolas"/>
                          <a:cs typeface="Consolas"/>
                        </a:rPr>
                        <a:t>5</a:t>
                      </a: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chemeClr val="bg1"/>
                    </a:solidFill>
                  </a:tcPr>
                </a:tc>
                <a:tc>
                  <a:txBody>
                    <a:bodyPr/>
                    <a:lstStyle/>
                    <a:p>
                      <a:pPr marL="64769">
                        <a:lnSpc>
                          <a:spcPts val="1885"/>
                        </a:lnSpc>
                      </a:pPr>
                      <a:r>
                        <a:rPr sz="1800" dirty="0">
                          <a:latin typeface="Consolas"/>
                          <a:cs typeface="Consolas"/>
                        </a:rPr>
                        <a:t>6</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chemeClr val="bg1"/>
                    </a:solidFill>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1</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2</a:t>
                      </a: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3</a:t>
                      </a: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6</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2</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66FFFF"/>
                    </a:solidFill>
                  </a:tcPr>
                </a:tc>
                <a:extLst>
                  <a:ext uri="{0D108BD9-81ED-4DB2-BD59-A6C34878D82A}">
                    <a16:rowId xmlns:a16="http://schemas.microsoft.com/office/drawing/2014/main" val="10000"/>
                  </a:ext>
                </a:extLst>
              </a:tr>
            </a:tbl>
          </a:graphicData>
        </a:graphic>
      </p:graphicFrame>
      <p:sp>
        <p:nvSpPr>
          <p:cNvPr id="134" name="文本框 133">
            <a:extLst>
              <a:ext uri="{FF2B5EF4-FFF2-40B4-BE49-F238E27FC236}">
                <a16:creationId xmlns:a16="http://schemas.microsoft.com/office/drawing/2014/main" id="{0F1A9685-B141-47E9-BE13-5A4E3FD78D20}"/>
              </a:ext>
            </a:extLst>
          </p:cNvPr>
          <p:cNvSpPr txBox="1"/>
          <p:nvPr/>
        </p:nvSpPr>
        <p:spPr>
          <a:xfrm>
            <a:off x="4138188" y="620059"/>
            <a:ext cx="1091152" cy="369332"/>
          </a:xfrm>
          <a:prstGeom prst="rect">
            <a:avLst/>
          </a:prstGeom>
          <a:noFill/>
        </p:spPr>
        <p:txBody>
          <a:bodyPr wrap="square">
            <a:spAutoFit/>
          </a:bodyPr>
          <a:lstStyle/>
          <a:p>
            <a:r>
              <a:rPr lang="en-US" altLang="zh-CN" sz="1800" b="1" spc="-5" dirty="0">
                <a:latin typeface="Consolas"/>
                <a:cs typeface="Consolas"/>
              </a:rPr>
              <a:t>Vertex</a:t>
            </a:r>
            <a:endParaRPr lang="zh-CN" altLang="en-US" dirty="0"/>
          </a:p>
        </p:txBody>
      </p:sp>
      <p:sp>
        <p:nvSpPr>
          <p:cNvPr id="137" name="文本框 136">
            <a:extLst>
              <a:ext uri="{FF2B5EF4-FFF2-40B4-BE49-F238E27FC236}">
                <a16:creationId xmlns:a16="http://schemas.microsoft.com/office/drawing/2014/main" id="{D290EE39-D0CB-44B6-9397-F1DA63BB4432}"/>
              </a:ext>
            </a:extLst>
          </p:cNvPr>
          <p:cNvSpPr txBox="1"/>
          <p:nvPr/>
        </p:nvSpPr>
        <p:spPr>
          <a:xfrm>
            <a:off x="3977721" y="1164282"/>
            <a:ext cx="1388203" cy="369332"/>
          </a:xfrm>
          <a:prstGeom prst="rect">
            <a:avLst/>
          </a:prstGeom>
          <a:noFill/>
        </p:spPr>
        <p:txBody>
          <a:bodyPr wrap="square">
            <a:spAutoFit/>
          </a:bodyPr>
          <a:lstStyle/>
          <a:p>
            <a:r>
              <a:rPr lang="en-US" altLang="zh-CN" sz="1800" b="1" spc="-5" dirty="0">
                <a:latin typeface="Consolas"/>
                <a:cs typeface="Consolas"/>
              </a:rPr>
              <a:t>Out-edges</a:t>
            </a:r>
            <a:endParaRPr lang="zh-CN" altLang="en-US" dirty="0"/>
          </a:p>
        </p:txBody>
      </p:sp>
      <p:sp>
        <p:nvSpPr>
          <p:cNvPr id="195" name="object 29">
            <a:extLst>
              <a:ext uri="{FF2B5EF4-FFF2-40B4-BE49-F238E27FC236}">
                <a16:creationId xmlns:a16="http://schemas.microsoft.com/office/drawing/2014/main" id="{5AFECAC4-ABD1-4471-872B-E7388DA781F5}"/>
              </a:ext>
            </a:extLst>
          </p:cNvPr>
          <p:cNvSpPr/>
          <p:nvPr/>
        </p:nvSpPr>
        <p:spPr>
          <a:xfrm>
            <a:off x="4729520"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7"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96" name="object 30">
            <a:extLst>
              <a:ext uri="{FF2B5EF4-FFF2-40B4-BE49-F238E27FC236}">
                <a16:creationId xmlns:a16="http://schemas.microsoft.com/office/drawing/2014/main" id="{39091DE4-913F-47B0-A0BE-D507AC5BDEE9}"/>
              </a:ext>
            </a:extLst>
          </p:cNvPr>
          <p:cNvSpPr/>
          <p:nvPr/>
        </p:nvSpPr>
        <p:spPr>
          <a:xfrm>
            <a:off x="4981489"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graphicFrame>
        <p:nvGraphicFramePr>
          <p:cNvPr id="201" name="object 35">
            <a:extLst>
              <a:ext uri="{FF2B5EF4-FFF2-40B4-BE49-F238E27FC236}">
                <a16:creationId xmlns:a16="http://schemas.microsoft.com/office/drawing/2014/main" id="{54BFE657-AC80-440D-9661-1FB185F1451F}"/>
              </a:ext>
            </a:extLst>
          </p:cNvPr>
          <p:cNvGraphicFramePr>
            <a:graphicFrameLocks noGrp="1"/>
          </p:cNvGraphicFramePr>
          <p:nvPr/>
        </p:nvGraphicFramePr>
        <p:xfrm>
          <a:off x="7891573" y="4866020"/>
          <a:ext cx="1260474"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tblGrid>
              <a:tr h="252006">
                <a:tc>
                  <a:txBody>
                    <a:bodyPr/>
                    <a:lstStyle/>
                    <a:p>
                      <a:pPr marL="64769">
                        <a:lnSpc>
                          <a:spcPts val="1885"/>
                        </a:lnSpc>
                      </a:pPr>
                      <a:r>
                        <a:rPr sz="1800" dirty="0">
                          <a:latin typeface="Consolas"/>
                          <a:cs typeface="Consolas"/>
                        </a:rPr>
                        <a:t>5</a:t>
                      </a:r>
                    </a:p>
                  </a:txBody>
                  <a:tcPr marL="0" marR="0" marT="0" marB="0">
                    <a:lnL w="3810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5405">
                        <a:lnSpc>
                          <a:spcPts val="1885"/>
                        </a:lnSpc>
                      </a:pPr>
                      <a:r>
                        <a:rPr sz="1800" dirty="0">
                          <a:latin typeface="Consolas"/>
                          <a:cs typeface="Consolas"/>
                        </a:rPr>
                        <a:t>5</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5405">
                        <a:lnSpc>
                          <a:spcPts val="1885"/>
                        </a:lnSpc>
                      </a:pPr>
                      <a:r>
                        <a:rPr sz="1800" dirty="0">
                          <a:latin typeface="Consolas"/>
                          <a:cs typeface="Consolas"/>
                        </a:rPr>
                        <a:t>6</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5405">
                        <a:lnSpc>
                          <a:spcPts val="1885"/>
                        </a:lnSpc>
                      </a:pPr>
                      <a:r>
                        <a:rPr sz="1800" dirty="0">
                          <a:latin typeface="Consolas"/>
                          <a:cs typeface="Consolas"/>
                        </a:rPr>
                        <a:t>5</a:t>
                      </a:r>
                      <a:endParaRPr sz="1800">
                        <a:latin typeface="Consolas"/>
                        <a:cs typeface="Consolas"/>
                      </a:endParaRP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6</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66FFFF"/>
                    </a:solidFill>
                  </a:tcPr>
                </a:tc>
                <a:extLst>
                  <a:ext uri="{0D108BD9-81ED-4DB2-BD59-A6C34878D82A}">
                    <a16:rowId xmlns:a16="http://schemas.microsoft.com/office/drawing/2014/main" val="10000"/>
                  </a:ext>
                </a:extLst>
              </a:tr>
            </a:tbl>
          </a:graphicData>
        </a:graphic>
      </p:graphicFrame>
      <p:sp>
        <p:nvSpPr>
          <p:cNvPr id="202" name="object 36">
            <a:extLst>
              <a:ext uri="{FF2B5EF4-FFF2-40B4-BE49-F238E27FC236}">
                <a16:creationId xmlns:a16="http://schemas.microsoft.com/office/drawing/2014/main" id="{7225188A-F6CC-4BA9-AA03-5656FACC3717}"/>
              </a:ext>
            </a:extLst>
          </p:cNvPr>
          <p:cNvSpPr/>
          <p:nvPr/>
        </p:nvSpPr>
        <p:spPr>
          <a:xfrm>
            <a:off x="4986329" y="4397142"/>
            <a:ext cx="252094" cy="251968"/>
          </a:xfrm>
          <a:prstGeom prst="rect">
            <a:avLst/>
          </a:prstGeom>
          <a:blipFill>
            <a:blip r:embed="rId14" cstate="print"/>
            <a:stretch>
              <a:fillRect/>
            </a:stretch>
          </a:blipFill>
        </p:spPr>
        <p:txBody>
          <a:bodyPr wrap="square" lIns="0" tIns="0" rIns="0" bIns="0" rtlCol="0"/>
          <a:lstStyle/>
          <a:p>
            <a:endParaRPr/>
          </a:p>
        </p:txBody>
      </p:sp>
      <p:sp>
        <p:nvSpPr>
          <p:cNvPr id="203" name="object 37">
            <a:extLst>
              <a:ext uri="{FF2B5EF4-FFF2-40B4-BE49-F238E27FC236}">
                <a16:creationId xmlns:a16="http://schemas.microsoft.com/office/drawing/2014/main" id="{4D66E585-F313-4DE1-8F63-6E375D09C970}"/>
              </a:ext>
            </a:extLst>
          </p:cNvPr>
          <p:cNvSpPr/>
          <p:nvPr/>
        </p:nvSpPr>
        <p:spPr>
          <a:xfrm>
            <a:off x="5231398" y="4378031"/>
            <a:ext cx="252095" cy="252095"/>
          </a:xfrm>
          <a:custGeom>
            <a:avLst/>
            <a:gdLst/>
            <a:ahLst/>
            <a:cxnLst/>
            <a:rect l="l" t="t" r="r" b="b"/>
            <a:pathLst>
              <a:path w="252095" h="252095">
                <a:moveTo>
                  <a:pt x="0" y="125984"/>
                </a:moveTo>
                <a:lnTo>
                  <a:pt x="9917" y="76938"/>
                </a:lnTo>
                <a:lnTo>
                  <a:pt x="36956" y="36893"/>
                </a:lnTo>
                <a:lnTo>
                  <a:pt x="77045" y="9898"/>
                </a:lnTo>
                <a:lnTo>
                  <a:pt x="126111" y="0"/>
                </a:lnTo>
                <a:lnTo>
                  <a:pt x="175156" y="9898"/>
                </a:lnTo>
                <a:lnTo>
                  <a:pt x="215201" y="36893"/>
                </a:lnTo>
                <a:lnTo>
                  <a:pt x="242196" y="76938"/>
                </a:lnTo>
                <a:lnTo>
                  <a:pt x="252094" y="125984"/>
                </a:lnTo>
                <a:lnTo>
                  <a:pt x="242196" y="175029"/>
                </a:lnTo>
                <a:lnTo>
                  <a:pt x="215201" y="215074"/>
                </a:lnTo>
                <a:lnTo>
                  <a:pt x="175156" y="242069"/>
                </a:lnTo>
                <a:lnTo>
                  <a:pt x="126111" y="251968"/>
                </a:lnTo>
                <a:lnTo>
                  <a:pt x="77045" y="242069"/>
                </a:lnTo>
                <a:lnTo>
                  <a:pt x="36956"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204" name="object 38">
            <a:extLst>
              <a:ext uri="{FF2B5EF4-FFF2-40B4-BE49-F238E27FC236}">
                <a16:creationId xmlns:a16="http://schemas.microsoft.com/office/drawing/2014/main" id="{8229E2DC-530D-46E0-8724-DA32D688E902}"/>
              </a:ext>
            </a:extLst>
          </p:cNvPr>
          <p:cNvSpPr/>
          <p:nvPr/>
        </p:nvSpPr>
        <p:spPr>
          <a:xfrm>
            <a:off x="8581812" y="4387523"/>
            <a:ext cx="252095" cy="252095"/>
          </a:xfrm>
          <a:custGeom>
            <a:avLst/>
            <a:gdLst/>
            <a:ahLst/>
            <a:cxnLst/>
            <a:rect l="l" t="t" r="r" b="b"/>
            <a:pathLst>
              <a:path w="252095" h="252095">
                <a:moveTo>
                  <a:pt x="0" y="125984"/>
                </a:moveTo>
                <a:lnTo>
                  <a:pt x="9917" y="76938"/>
                </a:lnTo>
                <a:lnTo>
                  <a:pt x="36957" y="36893"/>
                </a:lnTo>
                <a:lnTo>
                  <a:pt x="77045" y="9898"/>
                </a:lnTo>
                <a:lnTo>
                  <a:pt x="126110" y="0"/>
                </a:lnTo>
                <a:lnTo>
                  <a:pt x="175103" y="9898"/>
                </a:lnTo>
                <a:lnTo>
                  <a:pt x="215153" y="36893"/>
                </a:lnTo>
                <a:lnTo>
                  <a:pt x="242179" y="76938"/>
                </a:lnTo>
                <a:lnTo>
                  <a:pt x="252095" y="125984"/>
                </a:lnTo>
                <a:lnTo>
                  <a:pt x="242179" y="175029"/>
                </a:lnTo>
                <a:lnTo>
                  <a:pt x="215153" y="215074"/>
                </a:lnTo>
                <a:lnTo>
                  <a:pt x="175103" y="242069"/>
                </a:lnTo>
                <a:lnTo>
                  <a:pt x="126110" y="251968"/>
                </a:lnTo>
                <a:lnTo>
                  <a:pt x="77045" y="242069"/>
                </a:lnTo>
                <a:lnTo>
                  <a:pt x="36957"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205" name="object 39">
            <a:extLst>
              <a:ext uri="{FF2B5EF4-FFF2-40B4-BE49-F238E27FC236}">
                <a16:creationId xmlns:a16="http://schemas.microsoft.com/office/drawing/2014/main" id="{6A8F7A88-7059-40B8-81AC-7B52F604A50E}"/>
              </a:ext>
            </a:extLst>
          </p:cNvPr>
          <p:cNvSpPr/>
          <p:nvPr/>
        </p:nvSpPr>
        <p:spPr>
          <a:xfrm>
            <a:off x="8833906"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206" name="object 40">
            <a:extLst>
              <a:ext uri="{FF2B5EF4-FFF2-40B4-BE49-F238E27FC236}">
                <a16:creationId xmlns:a16="http://schemas.microsoft.com/office/drawing/2014/main" id="{E272FE38-9D4F-4578-8FE7-2A3536281131}"/>
              </a:ext>
            </a:extLst>
          </p:cNvPr>
          <p:cNvSpPr/>
          <p:nvPr/>
        </p:nvSpPr>
        <p:spPr>
          <a:xfrm>
            <a:off x="9085875" y="4387523"/>
            <a:ext cx="252095" cy="252095"/>
          </a:xfrm>
          <a:custGeom>
            <a:avLst/>
            <a:gdLst/>
            <a:ahLst/>
            <a:cxnLst/>
            <a:rect l="l" t="t" r="r" b="b"/>
            <a:pathLst>
              <a:path w="252095" h="252095">
                <a:moveTo>
                  <a:pt x="0" y="125984"/>
                </a:moveTo>
                <a:lnTo>
                  <a:pt x="9915" y="76938"/>
                </a:lnTo>
                <a:lnTo>
                  <a:pt x="36941" y="36893"/>
                </a:lnTo>
                <a:lnTo>
                  <a:pt x="76991" y="9898"/>
                </a:lnTo>
                <a:lnTo>
                  <a:pt x="125983" y="0"/>
                </a:lnTo>
                <a:lnTo>
                  <a:pt x="175049" y="9898"/>
                </a:lnTo>
                <a:lnTo>
                  <a:pt x="215137" y="36893"/>
                </a:lnTo>
                <a:lnTo>
                  <a:pt x="242177" y="76938"/>
                </a:lnTo>
                <a:lnTo>
                  <a:pt x="252094" y="125984"/>
                </a:lnTo>
                <a:lnTo>
                  <a:pt x="242177" y="175029"/>
                </a:lnTo>
                <a:lnTo>
                  <a:pt x="215137" y="215074"/>
                </a:lnTo>
                <a:lnTo>
                  <a:pt x="175049" y="242069"/>
                </a:lnTo>
                <a:lnTo>
                  <a:pt x="125983" y="251968"/>
                </a:lnTo>
                <a:lnTo>
                  <a:pt x="76991" y="242069"/>
                </a:lnTo>
                <a:lnTo>
                  <a:pt x="36941" y="215074"/>
                </a:lnTo>
                <a:lnTo>
                  <a:pt x="9915" y="175029"/>
                </a:lnTo>
                <a:lnTo>
                  <a:pt x="0" y="125984"/>
                </a:lnTo>
                <a:close/>
              </a:path>
            </a:pathLst>
          </a:custGeom>
          <a:ln w="12700">
            <a:solidFill>
              <a:srgbClr val="000000"/>
            </a:solidFill>
          </a:ln>
        </p:spPr>
        <p:txBody>
          <a:bodyPr wrap="square" lIns="0" tIns="0" rIns="0" bIns="0" rtlCol="0"/>
          <a:lstStyle/>
          <a:p>
            <a:endParaRPr/>
          </a:p>
        </p:txBody>
      </p:sp>
      <p:sp>
        <p:nvSpPr>
          <p:cNvPr id="209" name="object 43">
            <a:extLst>
              <a:ext uri="{FF2B5EF4-FFF2-40B4-BE49-F238E27FC236}">
                <a16:creationId xmlns:a16="http://schemas.microsoft.com/office/drawing/2014/main" id="{D6970AC7-FB22-4870-A046-08E732C697EF}"/>
              </a:ext>
            </a:extLst>
          </p:cNvPr>
          <p:cNvSpPr/>
          <p:nvPr/>
        </p:nvSpPr>
        <p:spPr>
          <a:xfrm>
            <a:off x="4986202" y="4397078"/>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graphicFrame>
        <p:nvGraphicFramePr>
          <p:cNvPr id="210" name="object 44">
            <a:extLst>
              <a:ext uri="{FF2B5EF4-FFF2-40B4-BE49-F238E27FC236}">
                <a16:creationId xmlns:a16="http://schemas.microsoft.com/office/drawing/2014/main" id="{012A4DDA-7556-42E7-92A8-931D1C1E6CC7}"/>
              </a:ext>
            </a:extLst>
          </p:cNvPr>
          <p:cNvGraphicFramePr>
            <a:graphicFrameLocks noGrp="1"/>
          </p:cNvGraphicFramePr>
          <p:nvPr/>
        </p:nvGraphicFramePr>
        <p:xfrm>
          <a:off x="4475686" y="4862970"/>
          <a:ext cx="2520944"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gridCol w="252094">
                  <a:extLst>
                    <a:ext uri="{9D8B030D-6E8A-4147-A177-3AD203B41FA5}">
                      <a16:colId xmlns:a16="http://schemas.microsoft.com/office/drawing/2014/main" val="20005"/>
                    </a:ext>
                  </a:extLst>
                </a:gridCol>
                <a:gridCol w="252094">
                  <a:extLst>
                    <a:ext uri="{9D8B030D-6E8A-4147-A177-3AD203B41FA5}">
                      <a16:colId xmlns:a16="http://schemas.microsoft.com/office/drawing/2014/main" val="20006"/>
                    </a:ext>
                  </a:extLst>
                </a:gridCol>
                <a:gridCol w="252094">
                  <a:extLst>
                    <a:ext uri="{9D8B030D-6E8A-4147-A177-3AD203B41FA5}">
                      <a16:colId xmlns:a16="http://schemas.microsoft.com/office/drawing/2014/main" val="20007"/>
                    </a:ext>
                  </a:extLst>
                </a:gridCol>
                <a:gridCol w="252094">
                  <a:extLst>
                    <a:ext uri="{9D8B030D-6E8A-4147-A177-3AD203B41FA5}">
                      <a16:colId xmlns:a16="http://schemas.microsoft.com/office/drawing/2014/main" val="20008"/>
                    </a:ext>
                  </a:extLst>
                </a:gridCol>
                <a:gridCol w="252094">
                  <a:extLst>
                    <a:ext uri="{9D8B030D-6E8A-4147-A177-3AD203B41FA5}">
                      <a16:colId xmlns:a16="http://schemas.microsoft.com/office/drawing/2014/main" val="20009"/>
                    </a:ext>
                  </a:extLst>
                </a:gridCol>
              </a:tblGrid>
              <a:tr h="252006">
                <a:tc>
                  <a:txBody>
                    <a:bodyPr/>
                    <a:lstStyle/>
                    <a:p>
                      <a:pPr marL="64135">
                        <a:lnSpc>
                          <a:spcPts val="1885"/>
                        </a:lnSpc>
                      </a:pPr>
                      <a:r>
                        <a:rPr sz="1800" dirty="0">
                          <a:latin typeface="Consolas"/>
                          <a:cs typeface="Consolas"/>
                        </a:rPr>
                        <a:t>2</a:t>
                      </a:r>
                    </a:p>
                  </a:txBody>
                  <a:tcPr marL="0" marR="0" marT="0" marB="0">
                    <a:lnL w="3810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135">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1</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2</a:t>
                      </a: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3</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66FFFF"/>
                    </a:solidFill>
                  </a:tcPr>
                </a:tc>
                <a:extLst>
                  <a:ext uri="{0D108BD9-81ED-4DB2-BD59-A6C34878D82A}">
                    <a16:rowId xmlns:a16="http://schemas.microsoft.com/office/drawing/2014/main" val="10000"/>
                  </a:ext>
                </a:extLst>
              </a:tr>
            </a:tbl>
          </a:graphicData>
        </a:graphic>
      </p:graphicFrame>
      <p:sp>
        <p:nvSpPr>
          <p:cNvPr id="216" name="object 50">
            <a:extLst>
              <a:ext uri="{FF2B5EF4-FFF2-40B4-BE49-F238E27FC236}">
                <a16:creationId xmlns:a16="http://schemas.microsoft.com/office/drawing/2014/main" id="{C87B6388-2D91-4268-AFB0-1B92A5F20036}"/>
              </a:ext>
            </a:extLst>
          </p:cNvPr>
          <p:cNvSpPr/>
          <p:nvPr/>
        </p:nvSpPr>
        <p:spPr>
          <a:xfrm>
            <a:off x="5485551" y="4387523"/>
            <a:ext cx="251968" cy="251968"/>
          </a:xfrm>
          <a:prstGeom prst="rect">
            <a:avLst/>
          </a:prstGeom>
          <a:blipFill>
            <a:blip r:embed="rId4" cstate="print"/>
            <a:stretch>
              <a:fillRect/>
            </a:stretch>
          </a:blipFill>
        </p:spPr>
        <p:txBody>
          <a:bodyPr wrap="square" lIns="0" tIns="0" rIns="0" bIns="0" rtlCol="0"/>
          <a:lstStyle/>
          <a:p>
            <a:endParaRPr/>
          </a:p>
        </p:txBody>
      </p:sp>
      <p:sp>
        <p:nvSpPr>
          <p:cNvPr id="217" name="object 51">
            <a:extLst>
              <a:ext uri="{FF2B5EF4-FFF2-40B4-BE49-F238E27FC236}">
                <a16:creationId xmlns:a16="http://schemas.microsoft.com/office/drawing/2014/main" id="{092E261C-BF2E-4D9F-ADF9-9EA01A4991DA}"/>
              </a:ext>
            </a:extLst>
          </p:cNvPr>
          <p:cNvSpPr/>
          <p:nvPr/>
        </p:nvSpPr>
        <p:spPr>
          <a:xfrm>
            <a:off x="5485551"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18" name="object 52">
            <a:extLst>
              <a:ext uri="{FF2B5EF4-FFF2-40B4-BE49-F238E27FC236}">
                <a16:creationId xmlns:a16="http://schemas.microsoft.com/office/drawing/2014/main" id="{B026785E-2A66-4B0D-90B0-D9557452B375}"/>
              </a:ext>
            </a:extLst>
          </p:cNvPr>
          <p:cNvSpPr/>
          <p:nvPr/>
        </p:nvSpPr>
        <p:spPr>
          <a:xfrm>
            <a:off x="5737520" y="4387523"/>
            <a:ext cx="252094" cy="251968"/>
          </a:xfrm>
          <a:prstGeom prst="rect">
            <a:avLst/>
          </a:prstGeom>
          <a:blipFill>
            <a:blip r:embed="rId11" cstate="print"/>
            <a:stretch>
              <a:fillRect/>
            </a:stretch>
          </a:blipFill>
        </p:spPr>
        <p:txBody>
          <a:bodyPr wrap="square" lIns="0" tIns="0" rIns="0" bIns="0" rtlCol="0"/>
          <a:lstStyle/>
          <a:p>
            <a:endParaRPr/>
          </a:p>
        </p:txBody>
      </p:sp>
      <p:sp>
        <p:nvSpPr>
          <p:cNvPr id="219" name="object 53">
            <a:extLst>
              <a:ext uri="{FF2B5EF4-FFF2-40B4-BE49-F238E27FC236}">
                <a16:creationId xmlns:a16="http://schemas.microsoft.com/office/drawing/2014/main" id="{2ED5C65A-FD02-42BD-A899-C7807AFBE55A}"/>
              </a:ext>
            </a:extLst>
          </p:cNvPr>
          <p:cNvSpPr/>
          <p:nvPr/>
        </p:nvSpPr>
        <p:spPr>
          <a:xfrm>
            <a:off x="5737520" y="4387523"/>
            <a:ext cx="252095" cy="252095"/>
          </a:xfrm>
          <a:custGeom>
            <a:avLst/>
            <a:gdLst/>
            <a:ahLst/>
            <a:cxnLst/>
            <a:rect l="l" t="t" r="r" b="b"/>
            <a:pathLst>
              <a:path w="252095" h="252095">
                <a:moveTo>
                  <a:pt x="0" y="125984"/>
                </a:moveTo>
                <a:lnTo>
                  <a:pt x="9917" y="76938"/>
                </a:lnTo>
                <a:lnTo>
                  <a:pt x="36956" y="36893"/>
                </a:lnTo>
                <a:lnTo>
                  <a:pt x="77045" y="9898"/>
                </a:lnTo>
                <a:lnTo>
                  <a:pt x="126111" y="0"/>
                </a:lnTo>
                <a:lnTo>
                  <a:pt x="175103" y="9898"/>
                </a:lnTo>
                <a:lnTo>
                  <a:pt x="215153" y="36893"/>
                </a:lnTo>
                <a:lnTo>
                  <a:pt x="242179" y="76938"/>
                </a:lnTo>
                <a:lnTo>
                  <a:pt x="252094" y="125984"/>
                </a:lnTo>
                <a:lnTo>
                  <a:pt x="242179" y="175029"/>
                </a:lnTo>
                <a:lnTo>
                  <a:pt x="215153" y="215074"/>
                </a:lnTo>
                <a:lnTo>
                  <a:pt x="175103" y="242069"/>
                </a:lnTo>
                <a:lnTo>
                  <a:pt x="126111" y="251968"/>
                </a:lnTo>
                <a:lnTo>
                  <a:pt x="77045" y="242069"/>
                </a:lnTo>
                <a:lnTo>
                  <a:pt x="36956" y="215074"/>
                </a:lnTo>
                <a:lnTo>
                  <a:pt x="9917" y="175029"/>
                </a:lnTo>
                <a:lnTo>
                  <a:pt x="0" y="125984"/>
                </a:lnTo>
                <a:close/>
              </a:path>
            </a:pathLst>
          </a:custGeom>
          <a:ln w="19050">
            <a:solidFill>
              <a:srgbClr val="001F5F"/>
            </a:solidFill>
            <a:prstDash val="sysDot"/>
          </a:ln>
        </p:spPr>
        <p:txBody>
          <a:bodyPr wrap="square" lIns="0" tIns="0" rIns="0" bIns="0" rtlCol="0"/>
          <a:lstStyle/>
          <a:p>
            <a:endParaRPr/>
          </a:p>
        </p:txBody>
      </p:sp>
      <p:sp>
        <p:nvSpPr>
          <p:cNvPr id="220" name="object 54">
            <a:extLst>
              <a:ext uri="{FF2B5EF4-FFF2-40B4-BE49-F238E27FC236}">
                <a16:creationId xmlns:a16="http://schemas.microsoft.com/office/drawing/2014/main" id="{A6D69DFF-6EF6-4ECF-85CF-372DE84256B2}"/>
              </a:ext>
            </a:extLst>
          </p:cNvPr>
          <p:cNvSpPr/>
          <p:nvPr/>
        </p:nvSpPr>
        <p:spPr>
          <a:xfrm>
            <a:off x="5989614" y="4387523"/>
            <a:ext cx="251968" cy="251968"/>
          </a:xfrm>
          <a:prstGeom prst="rect">
            <a:avLst/>
          </a:prstGeom>
          <a:blipFill>
            <a:blip r:embed="rId4" cstate="print"/>
            <a:stretch>
              <a:fillRect/>
            </a:stretch>
          </a:blipFill>
        </p:spPr>
        <p:txBody>
          <a:bodyPr wrap="square" lIns="0" tIns="0" rIns="0" bIns="0" rtlCol="0"/>
          <a:lstStyle/>
          <a:p>
            <a:endParaRPr/>
          </a:p>
        </p:txBody>
      </p:sp>
      <p:sp>
        <p:nvSpPr>
          <p:cNvPr id="221" name="object 55">
            <a:extLst>
              <a:ext uri="{FF2B5EF4-FFF2-40B4-BE49-F238E27FC236}">
                <a16:creationId xmlns:a16="http://schemas.microsoft.com/office/drawing/2014/main" id="{E6319B3D-3131-4C57-ADB0-55EFB1E21673}"/>
              </a:ext>
            </a:extLst>
          </p:cNvPr>
          <p:cNvSpPr/>
          <p:nvPr/>
        </p:nvSpPr>
        <p:spPr>
          <a:xfrm>
            <a:off x="5989614"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3" name="object 57">
            <a:extLst>
              <a:ext uri="{FF2B5EF4-FFF2-40B4-BE49-F238E27FC236}">
                <a16:creationId xmlns:a16="http://schemas.microsoft.com/office/drawing/2014/main" id="{432C0214-9E71-4A7D-847E-1B6B3AE0F8D2}"/>
              </a:ext>
            </a:extLst>
          </p:cNvPr>
          <p:cNvSpPr/>
          <p:nvPr/>
        </p:nvSpPr>
        <p:spPr>
          <a:xfrm>
            <a:off x="7825780"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4" name="object 58">
            <a:extLst>
              <a:ext uri="{FF2B5EF4-FFF2-40B4-BE49-F238E27FC236}">
                <a16:creationId xmlns:a16="http://schemas.microsoft.com/office/drawing/2014/main" id="{6C457C6F-230A-4569-8207-C93B692D9C04}"/>
              </a:ext>
            </a:extLst>
          </p:cNvPr>
          <p:cNvSpPr/>
          <p:nvPr/>
        </p:nvSpPr>
        <p:spPr>
          <a:xfrm>
            <a:off x="8077876"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9049">
            <a:solidFill>
              <a:srgbClr val="001F5F"/>
            </a:solidFill>
            <a:prstDash val="sysDot"/>
          </a:ln>
        </p:spPr>
        <p:txBody>
          <a:bodyPr wrap="square" lIns="0" tIns="0" rIns="0" bIns="0" rtlCol="0"/>
          <a:lstStyle/>
          <a:p>
            <a:endParaRPr/>
          </a:p>
        </p:txBody>
      </p:sp>
      <p:sp>
        <p:nvSpPr>
          <p:cNvPr id="226" name="object 60">
            <a:extLst>
              <a:ext uri="{FF2B5EF4-FFF2-40B4-BE49-F238E27FC236}">
                <a16:creationId xmlns:a16="http://schemas.microsoft.com/office/drawing/2014/main" id="{7B3CF21C-C0CA-4FAE-A4DF-2CBFAE62DC33}"/>
              </a:ext>
            </a:extLst>
          </p:cNvPr>
          <p:cNvSpPr/>
          <p:nvPr/>
        </p:nvSpPr>
        <p:spPr>
          <a:xfrm>
            <a:off x="8329716" y="4385199"/>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7" name="object 61">
            <a:extLst>
              <a:ext uri="{FF2B5EF4-FFF2-40B4-BE49-F238E27FC236}">
                <a16:creationId xmlns:a16="http://schemas.microsoft.com/office/drawing/2014/main" id="{5FBD3B83-9E1B-451B-AD7B-169C708F3898}"/>
              </a:ext>
            </a:extLst>
          </p:cNvPr>
          <p:cNvSpPr txBox="1"/>
          <p:nvPr/>
        </p:nvSpPr>
        <p:spPr>
          <a:xfrm>
            <a:off x="7890343" y="4258017"/>
            <a:ext cx="1646044" cy="407803"/>
          </a:xfrm>
          <a:prstGeom prst="rect">
            <a:avLst/>
          </a:prstGeom>
        </p:spPr>
        <p:txBody>
          <a:bodyPr vert="horz" wrap="square" lIns="0" tIns="129539" rIns="0" bIns="0" rtlCol="0">
            <a:spAutoFit/>
          </a:bodyPr>
          <a:lstStyle/>
          <a:p>
            <a:pPr marL="12700">
              <a:lnSpc>
                <a:spcPct val="100000"/>
              </a:lnSpc>
              <a:spcBef>
                <a:spcPts val="690"/>
              </a:spcBef>
            </a:pPr>
            <a:r>
              <a:rPr sz="1800" dirty="0">
                <a:solidFill>
                  <a:srgbClr val="001F5F"/>
                </a:solidFill>
                <a:latin typeface="Consolas"/>
                <a:cs typeface="Consolas"/>
              </a:rPr>
              <a:t>1 2 3 </a:t>
            </a:r>
            <a:r>
              <a:rPr sz="1800" dirty="0">
                <a:latin typeface="Consolas"/>
                <a:cs typeface="Consolas"/>
              </a:rPr>
              <a:t>4 5</a:t>
            </a:r>
            <a:r>
              <a:rPr sz="1800" spc="-80" dirty="0">
                <a:latin typeface="Consolas"/>
                <a:cs typeface="Consolas"/>
              </a:rPr>
              <a:t> </a:t>
            </a:r>
            <a:r>
              <a:rPr sz="1800" dirty="0">
                <a:latin typeface="Consolas"/>
                <a:cs typeface="Consolas"/>
              </a:rPr>
              <a:t>6</a:t>
            </a:r>
          </a:p>
        </p:txBody>
      </p:sp>
      <p:sp>
        <p:nvSpPr>
          <p:cNvPr id="229" name="object 63">
            <a:extLst>
              <a:ext uri="{FF2B5EF4-FFF2-40B4-BE49-F238E27FC236}">
                <a16:creationId xmlns:a16="http://schemas.microsoft.com/office/drawing/2014/main" id="{BB646A37-0262-4212-B8E1-11A1C23CA145}"/>
              </a:ext>
            </a:extLst>
          </p:cNvPr>
          <p:cNvSpPr/>
          <p:nvPr/>
        </p:nvSpPr>
        <p:spPr>
          <a:xfrm>
            <a:off x="7974839" y="4612049"/>
            <a:ext cx="175874" cy="234530"/>
          </a:xfrm>
          <a:custGeom>
            <a:avLst/>
            <a:gdLst/>
            <a:ahLst/>
            <a:cxnLst/>
            <a:rect l="l" t="t" r="r" b="b"/>
            <a:pathLst>
              <a:path w="383540" h="254000">
                <a:moveTo>
                  <a:pt x="71881" y="131190"/>
                </a:moveTo>
                <a:lnTo>
                  <a:pt x="0" y="253618"/>
                </a:lnTo>
                <a:lnTo>
                  <a:pt x="141096" y="237616"/>
                </a:lnTo>
                <a:lnTo>
                  <a:pt x="88083" y="220090"/>
                </a:lnTo>
                <a:lnTo>
                  <a:pt x="69087" y="220090"/>
                </a:lnTo>
                <a:lnTo>
                  <a:pt x="58673" y="204088"/>
                </a:lnTo>
                <a:lnTo>
                  <a:pt x="65084" y="199925"/>
                </a:lnTo>
                <a:lnTo>
                  <a:pt x="71881" y="131190"/>
                </a:lnTo>
                <a:close/>
              </a:path>
              <a:path w="383540" h="254000">
                <a:moveTo>
                  <a:pt x="63880" y="212090"/>
                </a:moveTo>
                <a:lnTo>
                  <a:pt x="69087" y="220090"/>
                </a:lnTo>
                <a:lnTo>
                  <a:pt x="75494" y="215929"/>
                </a:lnTo>
                <a:lnTo>
                  <a:pt x="63880" y="212090"/>
                </a:lnTo>
                <a:close/>
              </a:path>
              <a:path w="383540" h="254000">
                <a:moveTo>
                  <a:pt x="75494" y="215929"/>
                </a:moveTo>
                <a:lnTo>
                  <a:pt x="69087" y="220090"/>
                </a:lnTo>
                <a:lnTo>
                  <a:pt x="88083" y="220090"/>
                </a:lnTo>
                <a:lnTo>
                  <a:pt x="75494" y="215929"/>
                </a:lnTo>
                <a:close/>
              </a:path>
              <a:path w="383540" h="254000">
                <a:moveTo>
                  <a:pt x="372871" y="0"/>
                </a:moveTo>
                <a:lnTo>
                  <a:pt x="65084" y="199925"/>
                </a:lnTo>
                <a:lnTo>
                  <a:pt x="63880" y="212090"/>
                </a:lnTo>
                <a:lnTo>
                  <a:pt x="75494" y="215929"/>
                </a:lnTo>
                <a:lnTo>
                  <a:pt x="383285" y="16001"/>
                </a:lnTo>
                <a:lnTo>
                  <a:pt x="372871" y="0"/>
                </a:lnTo>
                <a:close/>
              </a:path>
              <a:path w="383540" h="254000">
                <a:moveTo>
                  <a:pt x="65084" y="199925"/>
                </a:moveTo>
                <a:lnTo>
                  <a:pt x="58673" y="204088"/>
                </a:lnTo>
                <a:lnTo>
                  <a:pt x="63880" y="212090"/>
                </a:lnTo>
                <a:lnTo>
                  <a:pt x="65084" y="199925"/>
                </a:lnTo>
                <a:close/>
              </a:path>
            </a:pathLst>
          </a:custGeom>
          <a:solidFill>
            <a:srgbClr val="000000"/>
          </a:solidFill>
          <a:ln w="28575">
            <a:solidFill>
              <a:schemeClr val="tx1"/>
            </a:solidFill>
          </a:ln>
        </p:spPr>
        <p:txBody>
          <a:bodyPr wrap="square" lIns="0" tIns="0" rIns="0" bIns="0" rtlCol="0"/>
          <a:lstStyle/>
          <a:p>
            <a:endParaRPr/>
          </a:p>
        </p:txBody>
      </p:sp>
      <p:sp>
        <p:nvSpPr>
          <p:cNvPr id="234" name="object 68">
            <a:extLst>
              <a:ext uri="{FF2B5EF4-FFF2-40B4-BE49-F238E27FC236}">
                <a16:creationId xmlns:a16="http://schemas.microsoft.com/office/drawing/2014/main" id="{9F48F8EC-3245-4ABA-AEF6-3B324A288448}"/>
              </a:ext>
            </a:extLst>
          </p:cNvPr>
          <p:cNvSpPr/>
          <p:nvPr/>
        </p:nvSpPr>
        <p:spPr>
          <a:xfrm flipH="1">
            <a:off x="7299229" y="3359279"/>
            <a:ext cx="45719" cy="3279739"/>
          </a:xfrm>
          <a:custGeom>
            <a:avLst/>
            <a:gdLst/>
            <a:ahLst/>
            <a:cxnLst/>
            <a:rect l="l" t="t" r="r" b="b"/>
            <a:pathLst>
              <a:path h="1980564">
                <a:moveTo>
                  <a:pt x="0" y="0"/>
                </a:moveTo>
                <a:lnTo>
                  <a:pt x="0" y="1980057"/>
                </a:lnTo>
              </a:path>
            </a:pathLst>
          </a:custGeom>
          <a:ln w="9525">
            <a:solidFill>
              <a:srgbClr val="000000"/>
            </a:solidFill>
            <a:prstDash val="sysDash"/>
          </a:ln>
        </p:spPr>
        <p:txBody>
          <a:bodyPr wrap="square" lIns="0" tIns="0" rIns="0" bIns="0" rtlCol="0"/>
          <a:lstStyle/>
          <a:p>
            <a:endParaRPr/>
          </a:p>
        </p:txBody>
      </p:sp>
      <p:sp>
        <p:nvSpPr>
          <p:cNvPr id="266" name="文本框 265">
            <a:extLst>
              <a:ext uri="{FF2B5EF4-FFF2-40B4-BE49-F238E27FC236}">
                <a16:creationId xmlns:a16="http://schemas.microsoft.com/office/drawing/2014/main" id="{98C39481-65CA-40D9-B38E-2DB771080E1D}"/>
              </a:ext>
            </a:extLst>
          </p:cNvPr>
          <p:cNvSpPr txBox="1"/>
          <p:nvPr/>
        </p:nvSpPr>
        <p:spPr>
          <a:xfrm>
            <a:off x="7559423" y="3014493"/>
            <a:ext cx="1524405" cy="369332"/>
          </a:xfrm>
          <a:prstGeom prst="rect">
            <a:avLst/>
          </a:prstGeom>
          <a:noFill/>
        </p:spPr>
        <p:txBody>
          <a:bodyPr wrap="square">
            <a:spAutoFit/>
          </a:bodyPr>
          <a:lstStyle/>
          <a:p>
            <a:pPr marL="691515">
              <a:lnSpc>
                <a:spcPct val="100000"/>
              </a:lnSpc>
              <a:spcBef>
                <a:spcPts val="1019"/>
              </a:spcBef>
            </a:pPr>
            <a:r>
              <a:rPr lang="en-US" altLang="zh-CN" sz="1800" b="1" dirty="0">
                <a:latin typeface="Consolas"/>
                <a:cs typeface="Consolas"/>
              </a:rPr>
              <a:t>Node1</a:t>
            </a:r>
            <a:endParaRPr lang="en-US" altLang="zh-CN" sz="1800" dirty="0">
              <a:latin typeface="Consolas"/>
              <a:cs typeface="Consolas"/>
            </a:endParaRPr>
          </a:p>
        </p:txBody>
      </p:sp>
      <p:sp>
        <p:nvSpPr>
          <p:cNvPr id="268" name="文本框 267">
            <a:extLst>
              <a:ext uri="{FF2B5EF4-FFF2-40B4-BE49-F238E27FC236}">
                <a16:creationId xmlns:a16="http://schemas.microsoft.com/office/drawing/2014/main" id="{68D89DD0-4E6F-4EC2-A93D-BB70EE737EEE}"/>
              </a:ext>
            </a:extLst>
          </p:cNvPr>
          <p:cNvSpPr txBox="1"/>
          <p:nvPr/>
        </p:nvSpPr>
        <p:spPr>
          <a:xfrm>
            <a:off x="4531825" y="3051084"/>
            <a:ext cx="1645181" cy="369332"/>
          </a:xfrm>
          <a:prstGeom prst="rect">
            <a:avLst/>
          </a:prstGeom>
          <a:noFill/>
        </p:spPr>
        <p:txBody>
          <a:bodyPr wrap="square">
            <a:spAutoFit/>
          </a:bodyPr>
          <a:lstStyle/>
          <a:p>
            <a:pPr marL="126364" algn="ctr">
              <a:lnSpc>
                <a:spcPct val="100000"/>
              </a:lnSpc>
              <a:spcBef>
                <a:spcPts val="1019"/>
              </a:spcBef>
            </a:pPr>
            <a:r>
              <a:rPr lang="en-US" altLang="zh-CN" sz="1800" b="1" dirty="0">
                <a:latin typeface="Consolas"/>
                <a:cs typeface="Consolas"/>
              </a:rPr>
              <a:t>Node0</a:t>
            </a:r>
            <a:endParaRPr lang="en-US" altLang="zh-CN" sz="1800" dirty="0">
              <a:latin typeface="Consolas"/>
              <a:cs typeface="Consolas"/>
            </a:endParaRPr>
          </a:p>
        </p:txBody>
      </p:sp>
      <p:sp>
        <p:nvSpPr>
          <p:cNvPr id="269" name="文本框 268">
            <a:extLst>
              <a:ext uri="{FF2B5EF4-FFF2-40B4-BE49-F238E27FC236}">
                <a16:creationId xmlns:a16="http://schemas.microsoft.com/office/drawing/2014/main" id="{BF89E743-3C77-4861-B18F-7E316942897E}"/>
              </a:ext>
            </a:extLst>
          </p:cNvPr>
          <p:cNvSpPr txBox="1"/>
          <p:nvPr/>
        </p:nvSpPr>
        <p:spPr>
          <a:xfrm>
            <a:off x="2237841" y="4404810"/>
            <a:ext cx="1091152" cy="369332"/>
          </a:xfrm>
          <a:prstGeom prst="rect">
            <a:avLst/>
          </a:prstGeom>
          <a:noFill/>
        </p:spPr>
        <p:txBody>
          <a:bodyPr wrap="square">
            <a:spAutoFit/>
          </a:bodyPr>
          <a:lstStyle/>
          <a:p>
            <a:r>
              <a:rPr lang="en-US" altLang="zh-CN" sz="1800" b="1" spc="-5" dirty="0">
                <a:latin typeface="Consolas"/>
                <a:cs typeface="Consolas"/>
              </a:rPr>
              <a:t>Vertex</a:t>
            </a:r>
            <a:endParaRPr lang="zh-CN" altLang="en-US" dirty="0"/>
          </a:p>
        </p:txBody>
      </p:sp>
      <p:sp>
        <p:nvSpPr>
          <p:cNvPr id="270" name="文本框 269">
            <a:extLst>
              <a:ext uri="{FF2B5EF4-FFF2-40B4-BE49-F238E27FC236}">
                <a16:creationId xmlns:a16="http://schemas.microsoft.com/office/drawing/2014/main" id="{0CAD458C-4B5E-4E14-9E1A-1737542009BE}"/>
              </a:ext>
            </a:extLst>
          </p:cNvPr>
          <p:cNvSpPr txBox="1"/>
          <p:nvPr/>
        </p:nvSpPr>
        <p:spPr>
          <a:xfrm>
            <a:off x="2083241" y="4833077"/>
            <a:ext cx="1388203" cy="369332"/>
          </a:xfrm>
          <a:prstGeom prst="rect">
            <a:avLst/>
          </a:prstGeom>
          <a:noFill/>
        </p:spPr>
        <p:txBody>
          <a:bodyPr wrap="square">
            <a:spAutoFit/>
          </a:bodyPr>
          <a:lstStyle/>
          <a:p>
            <a:r>
              <a:rPr lang="en-US" altLang="zh-CN" sz="1800" b="1" spc="-5" dirty="0">
                <a:latin typeface="Consolas"/>
                <a:cs typeface="Consolas"/>
              </a:rPr>
              <a:t>Out-edges</a:t>
            </a:r>
            <a:endParaRPr lang="zh-CN" altLang="en-US" dirty="0"/>
          </a:p>
        </p:txBody>
      </p:sp>
      <p:sp>
        <p:nvSpPr>
          <p:cNvPr id="271" name="文本框 270">
            <a:extLst>
              <a:ext uri="{FF2B5EF4-FFF2-40B4-BE49-F238E27FC236}">
                <a16:creationId xmlns:a16="http://schemas.microsoft.com/office/drawing/2014/main" id="{9A02D4A7-C8DB-40BF-B5D1-8F62851ACF0A}"/>
              </a:ext>
            </a:extLst>
          </p:cNvPr>
          <p:cNvSpPr txBox="1"/>
          <p:nvPr/>
        </p:nvSpPr>
        <p:spPr>
          <a:xfrm>
            <a:off x="1870649" y="3411814"/>
            <a:ext cx="2605037" cy="369332"/>
          </a:xfrm>
          <a:prstGeom prst="rect">
            <a:avLst/>
          </a:prstGeom>
          <a:noFill/>
        </p:spPr>
        <p:txBody>
          <a:bodyPr wrap="square">
            <a:spAutoFit/>
          </a:bodyPr>
          <a:lstStyle/>
          <a:p>
            <a:r>
              <a:rPr lang="en-US" altLang="zh-CN" b="1" spc="-5" dirty="0">
                <a:latin typeface="Consolas"/>
              </a:rPr>
              <a:t>Parent/</a:t>
            </a:r>
            <a:r>
              <a:rPr lang="en-US" altLang="zh-CN" spc="-5" dirty="0">
                <a:latin typeface="Consolas"/>
              </a:rPr>
              <a:t>begin</a:t>
            </a:r>
            <a:endParaRPr lang="zh-CN" altLang="en-US" dirty="0"/>
          </a:p>
        </p:txBody>
      </p:sp>
      <p:grpSp>
        <p:nvGrpSpPr>
          <p:cNvPr id="300" name="组合 299">
            <a:extLst>
              <a:ext uri="{FF2B5EF4-FFF2-40B4-BE49-F238E27FC236}">
                <a16:creationId xmlns:a16="http://schemas.microsoft.com/office/drawing/2014/main" id="{A14E8F2B-F025-4720-BCA4-FBC0609E1A6F}"/>
              </a:ext>
            </a:extLst>
          </p:cNvPr>
          <p:cNvGrpSpPr/>
          <p:nvPr/>
        </p:nvGrpSpPr>
        <p:grpSpPr>
          <a:xfrm>
            <a:off x="4669716" y="3492973"/>
            <a:ext cx="1507290" cy="262547"/>
            <a:chOff x="3670652" y="3436510"/>
            <a:chExt cx="1507290" cy="262547"/>
          </a:xfrm>
        </p:grpSpPr>
        <p:grpSp>
          <p:nvGrpSpPr>
            <p:cNvPr id="281" name="组合 280">
              <a:extLst>
                <a:ext uri="{FF2B5EF4-FFF2-40B4-BE49-F238E27FC236}">
                  <a16:creationId xmlns:a16="http://schemas.microsoft.com/office/drawing/2014/main" id="{1E30BE3C-953E-42D0-8631-6AF65F1F5607}"/>
                </a:ext>
              </a:extLst>
            </p:cNvPr>
            <p:cNvGrpSpPr/>
            <p:nvPr/>
          </p:nvGrpSpPr>
          <p:grpSpPr>
            <a:xfrm>
              <a:off x="4440175" y="3436510"/>
              <a:ext cx="737767" cy="262547"/>
              <a:chOff x="3858948" y="3399169"/>
              <a:chExt cx="737767" cy="262547"/>
            </a:xfrm>
          </p:grpSpPr>
          <p:sp>
            <p:nvSpPr>
              <p:cNvPr id="278" name="矩形 277">
                <a:extLst>
                  <a:ext uri="{FF2B5EF4-FFF2-40B4-BE49-F238E27FC236}">
                    <a16:creationId xmlns:a16="http://schemas.microsoft.com/office/drawing/2014/main" id="{1120EE36-1197-421D-AE7B-1CB4A38A72DE}"/>
                  </a:ext>
                </a:extLst>
              </p:cNvPr>
              <p:cNvSpPr/>
              <p:nvPr/>
            </p:nvSpPr>
            <p:spPr>
              <a:xfrm>
                <a:off x="4348965" y="3399169"/>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矩形 278">
                <a:extLst>
                  <a:ext uri="{FF2B5EF4-FFF2-40B4-BE49-F238E27FC236}">
                    <a16:creationId xmlns:a16="http://schemas.microsoft.com/office/drawing/2014/main" id="{1AACBE74-B34D-42CC-8059-24BBA5D6FFDD}"/>
                  </a:ext>
                </a:extLst>
              </p:cNvPr>
              <p:cNvSpPr/>
              <p:nvPr/>
            </p:nvSpPr>
            <p:spPr>
              <a:xfrm>
                <a:off x="3858948" y="34004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矩形 279">
                <a:extLst>
                  <a:ext uri="{FF2B5EF4-FFF2-40B4-BE49-F238E27FC236}">
                    <a16:creationId xmlns:a16="http://schemas.microsoft.com/office/drawing/2014/main" id="{5068D35D-E03C-4BE9-9BC4-C4A9220AABA1}"/>
                  </a:ext>
                </a:extLst>
              </p:cNvPr>
              <p:cNvSpPr/>
              <p:nvPr/>
            </p:nvSpPr>
            <p:spPr>
              <a:xfrm>
                <a:off x="4106698" y="340971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6" name="组合 285">
              <a:extLst>
                <a:ext uri="{FF2B5EF4-FFF2-40B4-BE49-F238E27FC236}">
                  <a16:creationId xmlns:a16="http://schemas.microsoft.com/office/drawing/2014/main" id="{D41A37DE-EC12-431B-875A-7632F43C8FD3}"/>
                </a:ext>
              </a:extLst>
            </p:cNvPr>
            <p:cNvGrpSpPr/>
            <p:nvPr/>
          </p:nvGrpSpPr>
          <p:grpSpPr>
            <a:xfrm>
              <a:off x="3670652" y="3436510"/>
              <a:ext cx="766130" cy="252006"/>
              <a:chOff x="3858948" y="3400436"/>
              <a:chExt cx="766130" cy="252006"/>
            </a:xfrm>
          </p:grpSpPr>
          <p:sp>
            <p:nvSpPr>
              <p:cNvPr id="287" name="矩形 286">
                <a:extLst>
                  <a:ext uri="{FF2B5EF4-FFF2-40B4-BE49-F238E27FC236}">
                    <a16:creationId xmlns:a16="http://schemas.microsoft.com/office/drawing/2014/main" id="{7086D21D-3CBB-42E8-8C1A-9A7E3DDBAA73}"/>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a:extLst>
                  <a:ext uri="{FF2B5EF4-FFF2-40B4-BE49-F238E27FC236}">
                    <a16:creationId xmlns:a16="http://schemas.microsoft.com/office/drawing/2014/main" id="{BB1E6016-6022-435C-9D15-0F5073F0D0C8}"/>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a:extLst>
                  <a:ext uri="{FF2B5EF4-FFF2-40B4-BE49-F238E27FC236}">
                    <a16:creationId xmlns:a16="http://schemas.microsoft.com/office/drawing/2014/main" id="{C3D1F3E6-ADC8-4235-9D62-DFE80574877F}"/>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6" name="文本框 305">
            <a:extLst>
              <a:ext uri="{FF2B5EF4-FFF2-40B4-BE49-F238E27FC236}">
                <a16:creationId xmlns:a16="http://schemas.microsoft.com/office/drawing/2014/main" id="{D9B59A3D-44E0-4892-950B-09493261FCD9}"/>
              </a:ext>
            </a:extLst>
          </p:cNvPr>
          <p:cNvSpPr txBox="1"/>
          <p:nvPr/>
        </p:nvSpPr>
        <p:spPr>
          <a:xfrm>
            <a:off x="1941921" y="5310716"/>
            <a:ext cx="2591183" cy="369332"/>
          </a:xfrm>
          <a:prstGeom prst="rect">
            <a:avLst/>
          </a:prstGeom>
          <a:noFill/>
        </p:spPr>
        <p:txBody>
          <a:bodyPr wrap="square">
            <a:spAutoFit/>
          </a:bodyPr>
          <a:lstStyle/>
          <a:p>
            <a:r>
              <a:rPr lang="en-US" altLang="zh-CN" b="1" spc="-5" dirty="0">
                <a:latin typeface="Consolas"/>
              </a:rPr>
              <a:t>Parent/</a:t>
            </a:r>
            <a:r>
              <a:rPr lang="en-US" altLang="zh-CN" spc="-5" dirty="0">
                <a:latin typeface="Consolas"/>
              </a:rPr>
              <a:t>end</a:t>
            </a:r>
            <a:endParaRPr lang="zh-CN" altLang="en-US" dirty="0"/>
          </a:p>
        </p:txBody>
      </p:sp>
      <p:sp>
        <p:nvSpPr>
          <p:cNvPr id="333" name="文本框 332">
            <a:extLst>
              <a:ext uri="{FF2B5EF4-FFF2-40B4-BE49-F238E27FC236}">
                <a16:creationId xmlns:a16="http://schemas.microsoft.com/office/drawing/2014/main" id="{A91802E6-F9BF-4715-8A40-AC9FE435755D}"/>
              </a:ext>
            </a:extLst>
          </p:cNvPr>
          <p:cNvSpPr txBox="1"/>
          <p:nvPr/>
        </p:nvSpPr>
        <p:spPr>
          <a:xfrm>
            <a:off x="1939189" y="5779371"/>
            <a:ext cx="2467956" cy="369332"/>
          </a:xfrm>
          <a:prstGeom prst="rect">
            <a:avLst/>
          </a:prstGeom>
          <a:noFill/>
        </p:spPr>
        <p:txBody>
          <a:bodyPr wrap="square">
            <a:spAutoFit/>
          </a:bodyPr>
          <a:lstStyle/>
          <a:p>
            <a:r>
              <a:rPr lang="en-US" altLang="zh-CN" b="1" spc="-5" dirty="0">
                <a:latin typeface="Consolas"/>
              </a:rPr>
              <a:t>Local frontier/</a:t>
            </a:r>
            <a:r>
              <a:rPr lang="en-US" altLang="zh-CN" spc="-5" dirty="0">
                <a:latin typeface="Consolas"/>
              </a:rPr>
              <a:t>end</a:t>
            </a:r>
            <a:endParaRPr lang="zh-CN" altLang="en-US" dirty="0"/>
          </a:p>
        </p:txBody>
      </p:sp>
      <p:sp>
        <p:nvSpPr>
          <p:cNvPr id="341" name="文本框 340">
            <a:extLst>
              <a:ext uri="{FF2B5EF4-FFF2-40B4-BE49-F238E27FC236}">
                <a16:creationId xmlns:a16="http://schemas.microsoft.com/office/drawing/2014/main" id="{FD525A50-D799-4960-9585-152E0AE947AC}"/>
              </a:ext>
            </a:extLst>
          </p:cNvPr>
          <p:cNvSpPr txBox="1"/>
          <p:nvPr/>
        </p:nvSpPr>
        <p:spPr>
          <a:xfrm>
            <a:off x="1832872" y="3936681"/>
            <a:ext cx="2937796" cy="369332"/>
          </a:xfrm>
          <a:prstGeom prst="rect">
            <a:avLst/>
          </a:prstGeom>
          <a:noFill/>
        </p:spPr>
        <p:txBody>
          <a:bodyPr wrap="square">
            <a:spAutoFit/>
          </a:bodyPr>
          <a:lstStyle/>
          <a:p>
            <a:r>
              <a:rPr lang="en-US" altLang="zh-CN" b="1" spc="-5" dirty="0">
                <a:latin typeface="Consolas"/>
              </a:rPr>
              <a:t>Local frontier/</a:t>
            </a:r>
            <a:r>
              <a:rPr lang="en-US" altLang="zh-CN" spc="-5" dirty="0">
                <a:latin typeface="Consolas"/>
              </a:rPr>
              <a:t>begin</a:t>
            </a:r>
            <a:endParaRPr lang="zh-CN" altLang="en-US" dirty="0"/>
          </a:p>
        </p:txBody>
      </p:sp>
      <p:sp>
        <p:nvSpPr>
          <p:cNvPr id="342" name="矩形 341">
            <a:extLst>
              <a:ext uri="{FF2B5EF4-FFF2-40B4-BE49-F238E27FC236}">
                <a16:creationId xmlns:a16="http://schemas.microsoft.com/office/drawing/2014/main" id="{92B23D37-E0F4-40D0-8B87-1E8B742EE0E7}"/>
              </a:ext>
            </a:extLst>
          </p:cNvPr>
          <p:cNvSpPr/>
          <p:nvPr/>
        </p:nvSpPr>
        <p:spPr>
          <a:xfrm>
            <a:off x="4694576" y="3992038"/>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2</a:t>
            </a:r>
            <a:endParaRPr lang="zh-CN" altLang="en-US" dirty="0">
              <a:solidFill>
                <a:schemeClr val="tx1"/>
              </a:solidFill>
            </a:endParaRPr>
          </a:p>
        </p:txBody>
      </p:sp>
      <p:sp>
        <p:nvSpPr>
          <p:cNvPr id="345" name="矩形 344">
            <a:extLst>
              <a:ext uri="{FF2B5EF4-FFF2-40B4-BE49-F238E27FC236}">
                <a16:creationId xmlns:a16="http://schemas.microsoft.com/office/drawing/2014/main" id="{9545796E-7D67-4F3F-ACCB-A9EF3227407C}"/>
              </a:ext>
            </a:extLst>
          </p:cNvPr>
          <p:cNvSpPr/>
          <p:nvPr/>
        </p:nvSpPr>
        <p:spPr>
          <a:xfrm>
            <a:off x="7902963" y="5891267"/>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nvGrpSpPr>
          <p:cNvPr id="348" name="组合 347">
            <a:extLst>
              <a:ext uri="{FF2B5EF4-FFF2-40B4-BE49-F238E27FC236}">
                <a16:creationId xmlns:a16="http://schemas.microsoft.com/office/drawing/2014/main" id="{AAB074E9-912E-48C1-8FAE-2D168F0FC9C3}"/>
              </a:ext>
            </a:extLst>
          </p:cNvPr>
          <p:cNvGrpSpPr/>
          <p:nvPr/>
        </p:nvGrpSpPr>
        <p:grpSpPr>
          <a:xfrm>
            <a:off x="4670116" y="5375037"/>
            <a:ext cx="1507290" cy="262547"/>
            <a:chOff x="3670652" y="3436510"/>
            <a:chExt cx="1507290" cy="262547"/>
          </a:xfrm>
        </p:grpSpPr>
        <p:grpSp>
          <p:nvGrpSpPr>
            <p:cNvPr id="349" name="组合 348">
              <a:extLst>
                <a:ext uri="{FF2B5EF4-FFF2-40B4-BE49-F238E27FC236}">
                  <a16:creationId xmlns:a16="http://schemas.microsoft.com/office/drawing/2014/main" id="{6B4D0ACD-7EE5-4508-B1CB-46EA18260C98}"/>
                </a:ext>
              </a:extLst>
            </p:cNvPr>
            <p:cNvGrpSpPr/>
            <p:nvPr/>
          </p:nvGrpSpPr>
          <p:grpSpPr>
            <a:xfrm>
              <a:off x="4440175" y="3436510"/>
              <a:ext cx="737767" cy="262547"/>
              <a:chOff x="3858948" y="3399169"/>
              <a:chExt cx="737767" cy="262547"/>
            </a:xfrm>
          </p:grpSpPr>
          <p:sp>
            <p:nvSpPr>
              <p:cNvPr id="355" name="矩形 354">
                <a:extLst>
                  <a:ext uri="{FF2B5EF4-FFF2-40B4-BE49-F238E27FC236}">
                    <a16:creationId xmlns:a16="http://schemas.microsoft.com/office/drawing/2014/main" id="{BEC5B2F7-F548-4944-B0B8-C8864024F2D7}"/>
                  </a:ext>
                </a:extLst>
              </p:cNvPr>
              <p:cNvSpPr/>
              <p:nvPr/>
            </p:nvSpPr>
            <p:spPr>
              <a:xfrm>
                <a:off x="4348965" y="3399169"/>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6" name="矩形 355">
                <a:extLst>
                  <a:ext uri="{FF2B5EF4-FFF2-40B4-BE49-F238E27FC236}">
                    <a16:creationId xmlns:a16="http://schemas.microsoft.com/office/drawing/2014/main" id="{6A2BABB7-1CC3-4328-AAC9-38111C7C8EB0}"/>
                  </a:ext>
                </a:extLst>
              </p:cNvPr>
              <p:cNvSpPr/>
              <p:nvPr/>
            </p:nvSpPr>
            <p:spPr>
              <a:xfrm>
                <a:off x="3858948" y="34004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7" name="矩形 356">
                <a:extLst>
                  <a:ext uri="{FF2B5EF4-FFF2-40B4-BE49-F238E27FC236}">
                    <a16:creationId xmlns:a16="http://schemas.microsoft.com/office/drawing/2014/main" id="{204F5B39-2092-4F31-BF54-C6231F5138A5}"/>
                  </a:ext>
                </a:extLst>
              </p:cNvPr>
              <p:cNvSpPr/>
              <p:nvPr/>
            </p:nvSpPr>
            <p:spPr>
              <a:xfrm>
                <a:off x="4106698" y="340971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0" name="组合 349">
              <a:extLst>
                <a:ext uri="{FF2B5EF4-FFF2-40B4-BE49-F238E27FC236}">
                  <a16:creationId xmlns:a16="http://schemas.microsoft.com/office/drawing/2014/main" id="{8579E2C3-19BA-440B-8BEA-02B14C730EDD}"/>
                </a:ext>
              </a:extLst>
            </p:cNvPr>
            <p:cNvGrpSpPr/>
            <p:nvPr/>
          </p:nvGrpSpPr>
          <p:grpSpPr>
            <a:xfrm>
              <a:off x="3670652" y="3436510"/>
              <a:ext cx="766130" cy="252006"/>
              <a:chOff x="3858948" y="3400436"/>
              <a:chExt cx="766130" cy="252006"/>
            </a:xfrm>
          </p:grpSpPr>
          <p:sp>
            <p:nvSpPr>
              <p:cNvPr id="352" name="矩形 351">
                <a:extLst>
                  <a:ext uri="{FF2B5EF4-FFF2-40B4-BE49-F238E27FC236}">
                    <a16:creationId xmlns:a16="http://schemas.microsoft.com/office/drawing/2014/main" id="{31053D86-D570-4126-9AE7-C88C42E0BC84}"/>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矩形 352">
                <a:extLst>
                  <a:ext uri="{FF2B5EF4-FFF2-40B4-BE49-F238E27FC236}">
                    <a16:creationId xmlns:a16="http://schemas.microsoft.com/office/drawing/2014/main" id="{E3927818-46C4-4385-B7AB-A04209DBC20F}"/>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矩形 353">
                <a:extLst>
                  <a:ext uri="{FF2B5EF4-FFF2-40B4-BE49-F238E27FC236}">
                    <a16:creationId xmlns:a16="http://schemas.microsoft.com/office/drawing/2014/main" id="{C59E7C22-FAC4-445B-8A2E-E946E6C52498}"/>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2" name="组合 361">
            <a:extLst>
              <a:ext uri="{FF2B5EF4-FFF2-40B4-BE49-F238E27FC236}">
                <a16:creationId xmlns:a16="http://schemas.microsoft.com/office/drawing/2014/main" id="{C93F5AE5-268C-4619-A8B9-B9C1426F503E}"/>
              </a:ext>
            </a:extLst>
          </p:cNvPr>
          <p:cNvGrpSpPr/>
          <p:nvPr/>
        </p:nvGrpSpPr>
        <p:grpSpPr>
          <a:xfrm>
            <a:off x="7890976" y="3490030"/>
            <a:ext cx="1511339" cy="252640"/>
            <a:chOff x="7043069" y="3431303"/>
            <a:chExt cx="1511339" cy="252640"/>
          </a:xfrm>
        </p:grpSpPr>
        <p:grpSp>
          <p:nvGrpSpPr>
            <p:cNvPr id="364" name="组合 363">
              <a:extLst>
                <a:ext uri="{FF2B5EF4-FFF2-40B4-BE49-F238E27FC236}">
                  <a16:creationId xmlns:a16="http://schemas.microsoft.com/office/drawing/2014/main" id="{2A5E8CD4-1DE0-4CFD-B2E2-7F9828A1B411}"/>
                </a:ext>
              </a:extLst>
            </p:cNvPr>
            <p:cNvGrpSpPr/>
            <p:nvPr/>
          </p:nvGrpSpPr>
          <p:grpSpPr>
            <a:xfrm>
              <a:off x="7043069" y="3431303"/>
              <a:ext cx="731737" cy="252640"/>
              <a:chOff x="3894186" y="3409136"/>
              <a:chExt cx="731737" cy="252640"/>
            </a:xfrm>
          </p:grpSpPr>
          <p:sp>
            <p:nvSpPr>
              <p:cNvPr id="369" name="矩形 368">
                <a:extLst>
                  <a:ext uri="{FF2B5EF4-FFF2-40B4-BE49-F238E27FC236}">
                    <a16:creationId xmlns:a16="http://schemas.microsoft.com/office/drawing/2014/main" id="{EBADCC25-1CFC-4934-9ED8-CCF77B873A77}"/>
                  </a:ext>
                </a:extLst>
              </p:cNvPr>
              <p:cNvSpPr/>
              <p:nvPr/>
            </p:nvSpPr>
            <p:spPr>
              <a:xfrm>
                <a:off x="4378173"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0" name="矩形 369">
                <a:extLst>
                  <a:ext uri="{FF2B5EF4-FFF2-40B4-BE49-F238E27FC236}">
                    <a16:creationId xmlns:a16="http://schemas.microsoft.com/office/drawing/2014/main" id="{EDFF7D78-93CA-46E4-A29C-C4DF906BE5EC}"/>
                  </a:ext>
                </a:extLst>
              </p:cNvPr>
              <p:cNvSpPr/>
              <p:nvPr/>
            </p:nvSpPr>
            <p:spPr>
              <a:xfrm>
                <a:off x="3894186" y="340977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1" name="矩形 370">
                <a:extLst>
                  <a:ext uri="{FF2B5EF4-FFF2-40B4-BE49-F238E27FC236}">
                    <a16:creationId xmlns:a16="http://schemas.microsoft.com/office/drawing/2014/main" id="{19B04EAD-E458-4FA3-8633-1DB449D0A760}"/>
                  </a:ext>
                </a:extLst>
              </p:cNvPr>
              <p:cNvSpPr/>
              <p:nvPr/>
            </p:nvSpPr>
            <p:spPr>
              <a:xfrm>
                <a:off x="4140622"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5" name="组合 364">
              <a:extLst>
                <a:ext uri="{FF2B5EF4-FFF2-40B4-BE49-F238E27FC236}">
                  <a16:creationId xmlns:a16="http://schemas.microsoft.com/office/drawing/2014/main" id="{FA0A70E4-6958-4019-8B92-8D0E5E816730}"/>
                </a:ext>
              </a:extLst>
            </p:cNvPr>
            <p:cNvGrpSpPr/>
            <p:nvPr/>
          </p:nvGrpSpPr>
          <p:grpSpPr>
            <a:xfrm>
              <a:off x="7788278" y="3431303"/>
              <a:ext cx="766130" cy="252006"/>
              <a:chOff x="3858948" y="3400436"/>
              <a:chExt cx="766130" cy="252006"/>
            </a:xfrm>
          </p:grpSpPr>
          <p:sp>
            <p:nvSpPr>
              <p:cNvPr id="366" name="矩形 365">
                <a:extLst>
                  <a:ext uri="{FF2B5EF4-FFF2-40B4-BE49-F238E27FC236}">
                    <a16:creationId xmlns:a16="http://schemas.microsoft.com/office/drawing/2014/main" id="{D72B1FD8-D843-4E93-BB25-896EBC28E583}"/>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矩形 366">
                <a:extLst>
                  <a:ext uri="{FF2B5EF4-FFF2-40B4-BE49-F238E27FC236}">
                    <a16:creationId xmlns:a16="http://schemas.microsoft.com/office/drawing/2014/main" id="{D54FD4FA-B729-438B-9C4D-D88A6748794B}"/>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矩形 367">
                <a:extLst>
                  <a:ext uri="{FF2B5EF4-FFF2-40B4-BE49-F238E27FC236}">
                    <a16:creationId xmlns:a16="http://schemas.microsoft.com/office/drawing/2014/main" id="{F996B98C-B54A-4733-A864-D783CA53C1E8}"/>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3" name="组合 372">
            <a:extLst>
              <a:ext uri="{FF2B5EF4-FFF2-40B4-BE49-F238E27FC236}">
                <a16:creationId xmlns:a16="http://schemas.microsoft.com/office/drawing/2014/main" id="{89614D15-F12C-4D56-AD8A-5C915D433387}"/>
              </a:ext>
            </a:extLst>
          </p:cNvPr>
          <p:cNvGrpSpPr/>
          <p:nvPr/>
        </p:nvGrpSpPr>
        <p:grpSpPr>
          <a:xfrm>
            <a:off x="7851069" y="5374931"/>
            <a:ext cx="1511339" cy="252640"/>
            <a:chOff x="7043069" y="3431303"/>
            <a:chExt cx="1511339" cy="252640"/>
          </a:xfrm>
        </p:grpSpPr>
        <p:grpSp>
          <p:nvGrpSpPr>
            <p:cNvPr id="374" name="组合 373">
              <a:extLst>
                <a:ext uri="{FF2B5EF4-FFF2-40B4-BE49-F238E27FC236}">
                  <a16:creationId xmlns:a16="http://schemas.microsoft.com/office/drawing/2014/main" id="{AD2DF03C-CD35-4B56-8D7B-313EFF2396EE}"/>
                </a:ext>
              </a:extLst>
            </p:cNvPr>
            <p:cNvGrpSpPr/>
            <p:nvPr/>
          </p:nvGrpSpPr>
          <p:grpSpPr>
            <a:xfrm>
              <a:off x="7043069" y="3431303"/>
              <a:ext cx="731737" cy="252640"/>
              <a:chOff x="3894186" y="3409136"/>
              <a:chExt cx="731737" cy="252640"/>
            </a:xfrm>
          </p:grpSpPr>
          <p:sp>
            <p:nvSpPr>
              <p:cNvPr id="379" name="矩形 378">
                <a:extLst>
                  <a:ext uri="{FF2B5EF4-FFF2-40B4-BE49-F238E27FC236}">
                    <a16:creationId xmlns:a16="http://schemas.microsoft.com/office/drawing/2014/main" id="{221CC645-8EAA-4E77-8C8E-FF08D7B1471A}"/>
                  </a:ext>
                </a:extLst>
              </p:cNvPr>
              <p:cNvSpPr/>
              <p:nvPr/>
            </p:nvSpPr>
            <p:spPr>
              <a:xfrm>
                <a:off x="4378173"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0" name="矩形 379">
                <a:extLst>
                  <a:ext uri="{FF2B5EF4-FFF2-40B4-BE49-F238E27FC236}">
                    <a16:creationId xmlns:a16="http://schemas.microsoft.com/office/drawing/2014/main" id="{705729EE-8436-40E0-88E6-C187F4382828}"/>
                  </a:ext>
                </a:extLst>
              </p:cNvPr>
              <p:cNvSpPr/>
              <p:nvPr/>
            </p:nvSpPr>
            <p:spPr>
              <a:xfrm>
                <a:off x="3894186" y="340977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1" name="矩形 380">
                <a:extLst>
                  <a:ext uri="{FF2B5EF4-FFF2-40B4-BE49-F238E27FC236}">
                    <a16:creationId xmlns:a16="http://schemas.microsoft.com/office/drawing/2014/main" id="{07475C3A-B897-40EC-AAAD-04FC27591FA6}"/>
                  </a:ext>
                </a:extLst>
              </p:cNvPr>
              <p:cNvSpPr/>
              <p:nvPr/>
            </p:nvSpPr>
            <p:spPr>
              <a:xfrm>
                <a:off x="4140622"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5" name="组合 374">
              <a:extLst>
                <a:ext uri="{FF2B5EF4-FFF2-40B4-BE49-F238E27FC236}">
                  <a16:creationId xmlns:a16="http://schemas.microsoft.com/office/drawing/2014/main" id="{732F73A7-9650-43CC-BBEC-707278733E25}"/>
                </a:ext>
              </a:extLst>
            </p:cNvPr>
            <p:cNvGrpSpPr/>
            <p:nvPr/>
          </p:nvGrpSpPr>
          <p:grpSpPr>
            <a:xfrm>
              <a:off x="7788278" y="3431303"/>
              <a:ext cx="766130" cy="252006"/>
              <a:chOff x="3858948" y="3400436"/>
              <a:chExt cx="766130" cy="252006"/>
            </a:xfrm>
          </p:grpSpPr>
          <p:sp>
            <p:nvSpPr>
              <p:cNvPr id="376" name="矩形 375">
                <a:extLst>
                  <a:ext uri="{FF2B5EF4-FFF2-40B4-BE49-F238E27FC236}">
                    <a16:creationId xmlns:a16="http://schemas.microsoft.com/office/drawing/2014/main" id="{5D5A7B74-EE0C-47BC-9F4A-8EEAE499DB89}"/>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矩形 376">
                <a:extLst>
                  <a:ext uri="{FF2B5EF4-FFF2-40B4-BE49-F238E27FC236}">
                    <a16:creationId xmlns:a16="http://schemas.microsoft.com/office/drawing/2014/main" id="{24E39FF2-19AA-403C-85D5-3C95A2CCEA44}"/>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矩形 377">
                <a:extLst>
                  <a:ext uri="{FF2B5EF4-FFF2-40B4-BE49-F238E27FC236}">
                    <a16:creationId xmlns:a16="http://schemas.microsoft.com/office/drawing/2014/main" id="{80D56DE5-DD3D-448C-9AD9-5B24B0DEB051}"/>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2" name="矩形 381">
            <a:extLst>
              <a:ext uri="{FF2B5EF4-FFF2-40B4-BE49-F238E27FC236}">
                <a16:creationId xmlns:a16="http://schemas.microsoft.com/office/drawing/2014/main" id="{56004DDA-E361-4477-BBE8-10935986AB81}"/>
              </a:ext>
            </a:extLst>
          </p:cNvPr>
          <p:cNvSpPr/>
          <p:nvPr/>
        </p:nvSpPr>
        <p:spPr>
          <a:xfrm>
            <a:off x="10082841" y="3483484"/>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4" name="文本框 383">
            <a:extLst>
              <a:ext uri="{FF2B5EF4-FFF2-40B4-BE49-F238E27FC236}">
                <a16:creationId xmlns:a16="http://schemas.microsoft.com/office/drawing/2014/main" id="{7D90D5CA-7146-4976-B6BF-3872B8A98A76}"/>
              </a:ext>
            </a:extLst>
          </p:cNvPr>
          <p:cNvSpPr txBox="1"/>
          <p:nvPr/>
        </p:nvSpPr>
        <p:spPr>
          <a:xfrm>
            <a:off x="10318459" y="3403047"/>
            <a:ext cx="1873541" cy="369332"/>
          </a:xfrm>
          <a:prstGeom prst="rect">
            <a:avLst/>
          </a:prstGeom>
          <a:noFill/>
        </p:spPr>
        <p:txBody>
          <a:bodyPr wrap="square">
            <a:spAutoFit/>
          </a:bodyPr>
          <a:lstStyle/>
          <a:p>
            <a:r>
              <a:rPr lang="en-US" altLang="zh-CN" sz="1800" b="1" spc="-5" dirty="0">
                <a:latin typeface="Consolas"/>
                <a:cs typeface="Consolas"/>
              </a:rPr>
              <a:t>Remote memory</a:t>
            </a:r>
            <a:endParaRPr lang="zh-CN" altLang="en-US" dirty="0"/>
          </a:p>
        </p:txBody>
      </p:sp>
      <p:sp>
        <p:nvSpPr>
          <p:cNvPr id="385" name="矩形 384">
            <a:extLst>
              <a:ext uri="{FF2B5EF4-FFF2-40B4-BE49-F238E27FC236}">
                <a16:creationId xmlns:a16="http://schemas.microsoft.com/office/drawing/2014/main" id="{61B20F9F-2835-4CA5-841E-87C7621C0B88}"/>
              </a:ext>
            </a:extLst>
          </p:cNvPr>
          <p:cNvSpPr/>
          <p:nvPr/>
        </p:nvSpPr>
        <p:spPr>
          <a:xfrm>
            <a:off x="10093836" y="3852701"/>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6" name="文本框 385">
            <a:extLst>
              <a:ext uri="{FF2B5EF4-FFF2-40B4-BE49-F238E27FC236}">
                <a16:creationId xmlns:a16="http://schemas.microsoft.com/office/drawing/2014/main" id="{178C0E5E-BA10-4F17-A73B-CC1136AA275A}"/>
              </a:ext>
            </a:extLst>
          </p:cNvPr>
          <p:cNvSpPr txBox="1"/>
          <p:nvPr/>
        </p:nvSpPr>
        <p:spPr>
          <a:xfrm>
            <a:off x="10329454" y="3772264"/>
            <a:ext cx="1873541" cy="369332"/>
          </a:xfrm>
          <a:prstGeom prst="rect">
            <a:avLst/>
          </a:prstGeom>
          <a:noFill/>
        </p:spPr>
        <p:txBody>
          <a:bodyPr wrap="square">
            <a:spAutoFit/>
          </a:bodyPr>
          <a:lstStyle/>
          <a:p>
            <a:r>
              <a:rPr lang="en-US" altLang="zh-CN" sz="1800" b="1" spc="-5" dirty="0">
                <a:latin typeface="Consolas"/>
                <a:cs typeface="Consolas"/>
              </a:rPr>
              <a:t>Local memory</a:t>
            </a:r>
            <a:endParaRPr lang="zh-CN" altLang="en-US" dirty="0"/>
          </a:p>
        </p:txBody>
      </p:sp>
      <p:sp>
        <p:nvSpPr>
          <p:cNvPr id="390" name="object 10">
            <a:extLst>
              <a:ext uri="{FF2B5EF4-FFF2-40B4-BE49-F238E27FC236}">
                <a16:creationId xmlns:a16="http://schemas.microsoft.com/office/drawing/2014/main" id="{14E7E96B-245A-4211-AF20-69BFF65629AE}"/>
              </a:ext>
            </a:extLst>
          </p:cNvPr>
          <p:cNvSpPr/>
          <p:nvPr/>
        </p:nvSpPr>
        <p:spPr>
          <a:xfrm>
            <a:off x="10093836" y="4262155"/>
            <a:ext cx="673580" cy="302145"/>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392" name="object 12">
            <a:extLst>
              <a:ext uri="{FF2B5EF4-FFF2-40B4-BE49-F238E27FC236}">
                <a16:creationId xmlns:a16="http://schemas.microsoft.com/office/drawing/2014/main" id="{EE04B0B4-48F8-46FB-B93E-16C37B62FD14}"/>
              </a:ext>
            </a:extLst>
          </p:cNvPr>
          <p:cNvSpPr/>
          <p:nvPr/>
        </p:nvSpPr>
        <p:spPr>
          <a:xfrm>
            <a:off x="10697097" y="5892507"/>
            <a:ext cx="487679" cy="576072"/>
          </a:xfrm>
          <a:prstGeom prst="rect">
            <a:avLst/>
          </a:prstGeom>
          <a:blipFill>
            <a:blip r:embed="rId15" cstate="print"/>
            <a:stretch>
              <a:fillRect/>
            </a:stretch>
          </a:blipFill>
        </p:spPr>
        <p:txBody>
          <a:bodyPr wrap="square" lIns="0" tIns="0" rIns="0" bIns="0" rtlCol="0"/>
          <a:lstStyle/>
          <a:p>
            <a:endParaRPr/>
          </a:p>
        </p:txBody>
      </p:sp>
      <p:sp>
        <p:nvSpPr>
          <p:cNvPr id="394" name="object 14">
            <a:extLst>
              <a:ext uri="{FF2B5EF4-FFF2-40B4-BE49-F238E27FC236}">
                <a16:creationId xmlns:a16="http://schemas.microsoft.com/office/drawing/2014/main" id="{B840F273-9F3C-4DE7-A09D-E6BC0F22F1E0}"/>
              </a:ext>
            </a:extLst>
          </p:cNvPr>
          <p:cNvSpPr/>
          <p:nvPr/>
        </p:nvSpPr>
        <p:spPr>
          <a:xfrm>
            <a:off x="10093836" y="537357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398" name="object 18">
            <a:extLst>
              <a:ext uri="{FF2B5EF4-FFF2-40B4-BE49-F238E27FC236}">
                <a16:creationId xmlns:a16="http://schemas.microsoft.com/office/drawing/2014/main" id="{D635564E-75E6-4073-82D1-1941E7BF4780}"/>
              </a:ext>
            </a:extLst>
          </p:cNvPr>
          <p:cNvSpPr/>
          <p:nvPr/>
        </p:nvSpPr>
        <p:spPr>
          <a:xfrm>
            <a:off x="10093836" y="594933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02" name="object 22">
            <a:extLst>
              <a:ext uri="{FF2B5EF4-FFF2-40B4-BE49-F238E27FC236}">
                <a16:creationId xmlns:a16="http://schemas.microsoft.com/office/drawing/2014/main" id="{4991AADC-529E-46F0-9563-C0105D13E4B1}"/>
              </a:ext>
            </a:extLst>
          </p:cNvPr>
          <p:cNvSpPr/>
          <p:nvPr/>
        </p:nvSpPr>
        <p:spPr>
          <a:xfrm>
            <a:off x="10093836" y="4789933"/>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06" name="object 26">
            <a:extLst>
              <a:ext uri="{FF2B5EF4-FFF2-40B4-BE49-F238E27FC236}">
                <a16:creationId xmlns:a16="http://schemas.microsoft.com/office/drawing/2014/main" id="{017A0D69-2D4A-454D-8559-E90702DBC055}"/>
              </a:ext>
            </a:extLst>
          </p:cNvPr>
          <p:cNvSpPr/>
          <p:nvPr/>
        </p:nvSpPr>
        <p:spPr>
          <a:xfrm>
            <a:off x="10382126" y="537357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10" name="object 30">
            <a:extLst>
              <a:ext uri="{FF2B5EF4-FFF2-40B4-BE49-F238E27FC236}">
                <a16:creationId xmlns:a16="http://schemas.microsoft.com/office/drawing/2014/main" id="{DDFCB59E-809E-4CAD-B638-03B85EBDAE38}"/>
              </a:ext>
            </a:extLst>
          </p:cNvPr>
          <p:cNvSpPr/>
          <p:nvPr/>
        </p:nvSpPr>
        <p:spPr>
          <a:xfrm>
            <a:off x="10373906" y="594933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15" name="文本框 414">
            <a:extLst>
              <a:ext uri="{FF2B5EF4-FFF2-40B4-BE49-F238E27FC236}">
                <a16:creationId xmlns:a16="http://schemas.microsoft.com/office/drawing/2014/main" id="{03CBFAA6-7642-492D-96DA-A6B56C12925B}"/>
              </a:ext>
            </a:extLst>
          </p:cNvPr>
          <p:cNvSpPr txBox="1"/>
          <p:nvPr/>
        </p:nvSpPr>
        <p:spPr>
          <a:xfrm>
            <a:off x="10662196" y="5365434"/>
            <a:ext cx="1444736" cy="369332"/>
          </a:xfrm>
          <a:prstGeom prst="rect">
            <a:avLst/>
          </a:prstGeom>
          <a:noFill/>
        </p:spPr>
        <p:txBody>
          <a:bodyPr wrap="square">
            <a:spAutoFit/>
          </a:bodyPr>
          <a:lstStyle/>
          <a:p>
            <a:r>
              <a:rPr lang="en-US" altLang="zh-CN" sz="1800" b="1" spc="-5" dirty="0">
                <a:latin typeface="Consolas"/>
                <a:cs typeface="Consolas"/>
              </a:rPr>
              <a:t>Read/Write</a:t>
            </a:r>
            <a:endParaRPr lang="zh-CN" altLang="en-US" dirty="0"/>
          </a:p>
        </p:txBody>
      </p:sp>
      <p:sp>
        <p:nvSpPr>
          <p:cNvPr id="416" name="文本框 415">
            <a:extLst>
              <a:ext uri="{FF2B5EF4-FFF2-40B4-BE49-F238E27FC236}">
                <a16:creationId xmlns:a16="http://schemas.microsoft.com/office/drawing/2014/main" id="{0E338988-EDDC-4101-811E-A90B417B7E3B}"/>
              </a:ext>
            </a:extLst>
          </p:cNvPr>
          <p:cNvSpPr txBox="1"/>
          <p:nvPr/>
        </p:nvSpPr>
        <p:spPr>
          <a:xfrm>
            <a:off x="10613594" y="5899939"/>
            <a:ext cx="1763799" cy="369332"/>
          </a:xfrm>
          <a:prstGeom prst="rect">
            <a:avLst/>
          </a:prstGeom>
          <a:noFill/>
        </p:spPr>
        <p:txBody>
          <a:bodyPr wrap="square">
            <a:spAutoFit/>
          </a:bodyPr>
          <a:lstStyle/>
          <a:p>
            <a:r>
              <a:rPr lang="en-US" altLang="zh-CN" b="1" spc="-5" dirty="0">
                <a:latin typeface="Consolas"/>
                <a:cs typeface="Consolas"/>
              </a:rPr>
              <a:t>Global/Local</a:t>
            </a:r>
            <a:endParaRPr lang="zh-CN" altLang="en-US" dirty="0"/>
          </a:p>
        </p:txBody>
      </p:sp>
      <p:sp>
        <p:nvSpPr>
          <p:cNvPr id="417" name="文本框 416">
            <a:extLst>
              <a:ext uri="{FF2B5EF4-FFF2-40B4-BE49-F238E27FC236}">
                <a16:creationId xmlns:a16="http://schemas.microsoft.com/office/drawing/2014/main" id="{E34DF9BE-E158-4B56-873B-EFBECD32709B}"/>
              </a:ext>
            </a:extLst>
          </p:cNvPr>
          <p:cNvSpPr txBox="1"/>
          <p:nvPr/>
        </p:nvSpPr>
        <p:spPr>
          <a:xfrm>
            <a:off x="10694308" y="4770474"/>
            <a:ext cx="1444736" cy="369332"/>
          </a:xfrm>
          <a:prstGeom prst="rect">
            <a:avLst/>
          </a:prstGeom>
          <a:noFill/>
        </p:spPr>
        <p:txBody>
          <a:bodyPr wrap="square">
            <a:spAutoFit/>
          </a:bodyPr>
          <a:lstStyle/>
          <a:p>
            <a:r>
              <a:rPr lang="en-US" altLang="zh-CN" sz="1800" b="1" spc="-5" dirty="0">
                <a:latin typeface="Consolas"/>
                <a:cs typeface="Consolas"/>
              </a:rPr>
              <a:t>random</a:t>
            </a:r>
            <a:endParaRPr lang="zh-CN" altLang="en-US" dirty="0"/>
          </a:p>
        </p:txBody>
      </p:sp>
      <p:sp>
        <p:nvSpPr>
          <p:cNvPr id="418" name="文本框 417">
            <a:extLst>
              <a:ext uri="{FF2B5EF4-FFF2-40B4-BE49-F238E27FC236}">
                <a16:creationId xmlns:a16="http://schemas.microsoft.com/office/drawing/2014/main" id="{5FFB2AAF-3D0B-4CAB-808C-F5447FB95CF8}"/>
              </a:ext>
            </a:extLst>
          </p:cNvPr>
          <p:cNvSpPr txBox="1"/>
          <p:nvPr/>
        </p:nvSpPr>
        <p:spPr>
          <a:xfrm>
            <a:off x="10694308" y="4206513"/>
            <a:ext cx="1444736" cy="369332"/>
          </a:xfrm>
          <a:prstGeom prst="rect">
            <a:avLst/>
          </a:prstGeom>
          <a:noFill/>
        </p:spPr>
        <p:txBody>
          <a:bodyPr wrap="square">
            <a:spAutoFit/>
          </a:bodyPr>
          <a:lstStyle/>
          <a:p>
            <a:r>
              <a:rPr lang="en-US" altLang="zh-CN" sz="1800" b="1" spc="-5" dirty="0">
                <a:latin typeface="Consolas"/>
                <a:cs typeface="Consolas"/>
              </a:rPr>
              <a:t>sequential</a:t>
            </a:r>
            <a:endParaRPr lang="zh-CN" altLang="en-US" dirty="0"/>
          </a:p>
        </p:txBody>
      </p:sp>
      <p:sp>
        <p:nvSpPr>
          <p:cNvPr id="419" name="object 22">
            <a:extLst>
              <a:ext uri="{FF2B5EF4-FFF2-40B4-BE49-F238E27FC236}">
                <a16:creationId xmlns:a16="http://schemas.microsoft.com/office/drawing/2014/main" id="{0EA8408A-FE7C-48C6-B22B-D24C587CCFB1}"/>
              </a:ext>
            </a:extLst>
          </p:cNvPr>
          <p:cNvSpPr/>
          <p:nvPr/>
        </p:nvSpPr>
        <p:spPr>
          <a:xfrm>
            <a:off x="191616" y="5269165"/>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20" name="object 26">
            <a:extLst>
              <a:ext uri="{FF2B5EF4-FFF2-40B4-BE49-F238E27FC236}">
                <a16:creationId xmlns:a16="http://schemas.microsoft.com/office/drawing/2014/main" id="{F7DB00D6-7B18-40BF-954D-0D8BB73BC561}"/>
              </a:ext>
            </a:extLst>
          </p:cNvPr>
          <p:cNvSpPr/>
          <p:nvPr/>
        </p:nvSpPr>
        <p:spPr>
          <a:xfrm>
            <a:off x="862887" y="5269165"/>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21" name="object 30">
            <a:extLst>
              <a:ext uri="{FF2B5EF4-FFF2-40B4-BE49-F238E27FC236}">
                <a16:creationId xmlns:a16="http://schemas.microsoft.com/office/drawing/2014/main" id="{132A1D8F-A3CA-408D-8309-3EE79694662F}"/>
              </a:ext>
            </a:extLst>
          </p:cNvPr>
          <p:cNvSpPr/>
          <p:nvPr/>
        </p:nvSpPr>
        <p:spPr>
          <a:xfrm>
            <a:off x="1116714" y="5273366"/>
            <a:ext cx="299914" cy="305287"/>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22" name="object 22">
            <a:extLst>
              <a:ext uri="{FF2B5EF4-FFF2-40B4-BE49-F238E27FC236}">
                <a16:creationId xmlns:a16="http://schemas.microsoft.com/office/drawing/2014/main" id="{D2FC8A7C-8D92-48A5-AC87-556BFF48FAC9}"/>
              </a:ext>
            </a:extLst>
          </p:cNvPr>
          <p:cNvSpPr/>
          <p:nvPr/>
        </p:nvSpPr>
        <p:spPr>
          <a:xfrm>
            <a:off x="190440" y="5779371"/>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23" name="object 26">
            <a:extLst>
              <a:ext uri="{FF2B5EF4-FFF2-40B4-BE49-F238E27FC236}">
                <a16:creationId xmlns:a16="http://schemas.microsoft.com/office/drawing/2014/main" id="{DD94A98D-575F-42D2-90B3-68D6180ACF78}"/>
              </a:ext>
            </a:extLst>
          </p:cNvPr>
          <p:cNvSpPr/>
          <p:nvPr/>
        </p:nvSpPr>
        <p:spPr>
          <a:xfrm>
            <a:off x="845431" y="5779371"/>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24" name="object 30">
            <a:extLst>
              <a:ext uri="{FF2B5EF4-FFF2-40B4-BE49-F238E27FC236}">
                <a16:creationId xmlns:a16="http://schemas.microsoft.com/office/drawing/2014/main" id="{E8A3B2FF-884A-445A-AE3A-3F9011E2DDBB}"/>
              </a:ext>
            </a:extLst>
          </p:cNvPr>
          <p:cNvSpPr/>
          <p:nvPr/>
        </p:nvSpPr>
        <p:spPr>
          <a:xfrm>
            <a:off x="1118444" y="5779371"/>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26" name="object 18">
            <a:extLst>
              <a:ext uri="{FF2B5EF4-FFF2-40B4-BE49-F238E27FC236}">
                <a16:creationId xmlns:a16="http://schemas.microsoft.com/office/drawing/2014/main" id="{9FBEEF97-62BE-49C8-A281-30DD4A56DA75}"/>
              </a:ext>
            </a:extLst>
          </p:cNvPr>
          <p:cNvSpPr/>
          <p:nvPr/>
        </p:nvSpPr>
        <p:spPr>
          <a:xfrm>
            <a:off x="1141115" y="346073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27" name="object 14">
            <a:extLst>
              <a:ext uri="{FF2B5EF4-FFF2-40B4-BE49-F238E27FC236}">
                <a16:creationId xmlns:a16="http://schemas.microsoft.com/office/drawing/2014/main" id="{012CDE9A-D2FC-4C00-B897-EE6CA6058231}"/>
              </a:ext>
            </a:extLst>
          </p:cNvPr>
          <p:cNvSpPr/>
          <p:nvPr/>
        </p:nvSpPr>
        <p:spPr>
          <a:xfrm>
            <a:off x="847979" y="346073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29" name="object 10">
            <a:extLst>
              <a:ext uri="{FF2B5EF4-FFF2-40B4-BE49-F238E27FC236}">
                <a16:creationId xmlns:a16="http://schemas.microsoft.com/office/drawing/2014/main" id="{A411A9BC-D4FA-4C2A-9CA5-B0D641DF3A6A}"/>
              </a:ext>
            </a:extLst>
          </p:cNvPr>
          <p:cNvSpPr/>
          <p:nvPr/>
        </p:nvSpPr>
        <p:spPr>
          <a:xfrm>
            <a:off x="199725" y="3989248"/>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0" name="object 14">
            <a:extLst>
              <a:ext uri="{FF2B5EF4-FFF2-40B4-BE49-F238E27FC236}">
                <a16:creationId xmlns:a16="http://schemas.microsoft.com/office/drawing/2014/main" id="{EF7F826B-49BA-4B09-B644-02AA480B2F1C}"/>
              </a:ext>
            </a:extLst>
          </p:cNvPr>
          <p:cNvSpPr/>
          <p:nvPr/>
        </p:nvSpPr>
        <p:spPr>
          <a:xfrm>
            <a:off x="852825" y="3991166"/>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1" name="object 30">
            <a:extLst>
              <a:ext uri="{FF2B5EF4-FFF2-40B4-BE49-F238E27FC236}">
                <a16:creationId xmlns:a16="http://schemas.microsoft.com/office/drawing/2014/main" id="{2EE7CA24-0DDD-43AD-B0E3-7DBFDB5AD1F3}"/>
              </a:ext>
            </a:extLst>
          </p:cNvPr>
          <p:cNvSpPr/>
          <p:nvPr/>
        </p:nvSpPr>
        <p:spPr>
          <a:xfrm>
            <a:off x="1112261" y="4871022"/>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32" name="object 10">
            <a:extLst>
              <a:ext uri="{FF2B5EF4-FFF2-40B4-BE49-F238E27FC236}">
                <a16:creationId xmlns:a16="http://schemas.microsoft.com/office/drawing/2014/main" id="{007BCA84-E3AD-4864-874B-5B25D66925C6}"/>
              </a:ext>
            </a:extLst>
          </p:cNvPr>
          <p:cNvSpPr/>
          <p:nvPr/>
        </p:nvSpPr>
        <p:spPr>
          <a:xfrm>
            <a:off x="199385" y="4453286"/>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3" name="object 14">
            <a:extLst>
              <a:ext uri="{FF2B5EF4-FFF2-40B4-BE49-F238E27FC236}">
                <a16:creationId xmlns:a16="http://schemas.microsoft.com/office/drawing/2014/main" id="{77A2D81E-095A-4AEA-9CC4-B7AB019B9E9E}"/>
              </a:ext>
            </a:extLst>
          </p:cNvPr>
          <p:cNvSpPr/>
          <p:nvPr/>
        </p:nvSpPr>
        <p:spPr>
          <a:xfrm>
            <a:off x="851783" y="4451803"/>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4" name="object 30">
            <a:extLst>
              <a:ext uri="{FF2B5EF4-FFF2-40B4-BE49-F238E27FC236}">
                <a16:creationId xmlns:a16="http://schemas.microsoft.com/office/drawing/2014/main" id="{11E99097-76AB-4B9A-9DA8-5B9F8E8FA3DD}"/>
              </a:ext>
            </a:extLst>
          </p:cNvPr>
          <p:cNvSpPr/>
          <p:nvPr/>
        </p:nvSpPr>
        <p:spPr>
          <a:xfrm>
            <a:off x="1112261" y="4451803"/>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35" name="object 10">
            <a:extLst>
              <a:ext uri="{FF2B5EF4-FFF2-40B4-BE49-F238E27FC236}">
                <a16:creationId xmlns:a16="http://schemas.microsoft.com/office/drawing/2014/main" id="{B6894838-7F32-4A9D-9075-B32CFCA8188F}"/>
              </a:ext>
            </a:extLst>
          </p:cNvPr>
          <p:cNvSpPr/>
          <p:nvPr/>
        </p:nvSpPr>
        <p:spPr>
          <a:xfrm>
            <a:off x="197481" y="4876572"/>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6" name="object 14">
            <a:extLst>
              <a:ext uri="{FF2B5EF4-FFF2-40B4-BE49-F238E27FC236}">
                <a16:creationId xmlns:a16="http://schemas.microsoft.com/office/drawing/2014/main" id="{0E5168C2-27DE-4C18-AF20-95E1A567FD72}"/>
              </a:ext>
            </a:extLst>
          </p:cNvPr>
          <p:cNvSpPr/>
          <p:nvPr/>
        </p:nvSpPr>
        <p:spPr>
          <a:xfrm>
            <a:off x="834957" y="4869349"/>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8" name="文本框 437">
            <a:extLst>
              <a:ext uri="{FF2B5EF4-FFF2-40B4-BE49-F238E27FC236}">
                <a16:creationId xmlns:a16="http://schemas.microsoft.com/office/drawing/2014/main" id="{8B21BA7C-7103-434A-B053-0A5B01EA13E0}"/>
              </a:ext>
            </a:extLst>
          </p:cNvPr>
          <p:cNvSpPr txBox="1"/>
          <p:nvPr/>
        </p:nvSpPr>
        <p:spPr>
          <a:xfrm>
            <a:off x="5520840" y="2393753"/>
            <a:ext cx="2591183" cy="369332"/>
          </a:xfrm>
          <a:prstGeom prst="rect">
            <a:avLst/>
          </a:prstGeom>
          <a:noFill/>
        </p:spPr>
        <p:txBody>
          <a:bodyPr wrap="square">
            <a:spAutoFit/>
          </a:bodyPr>
          <a:lstStyle/>
          <a:p>
            <a:r>
              <a:rPr lang="en-US" altLang="zh-CN" b="1" spc="-5" dirty="0">
                <a:latin typeface="Consolas"/>
              </a:rPr>
              <a:t>Global frontier </a:t>
            </a:r>
            <a:endParaRPr lang="zh-CN" altLang="en-US" dirty="0"/>
          </a:p>
        </p:txBody>
      </p:sp>
      <p:sp>
        <p:nvSpPr>
          <p:cNvPr id="439" name="矩形 438">
            <a:extLst>
              <a:ext uri="{FF2B5EF4-FFF2-40B4-BE49-F238E27FC236}">
                <a16:creationId xmlns:a16="http://schemas.microsoft.com/office/drawing/2014/main" id="{A47C652C-2F5E-4196-B84A-AE216D644949}"/>
              </a:ext>
            </a:extLst>
          </p:cNvPr>
          <p:cNvSpPr/>
          <p:nvPr/>
        </p:nvSpPr>
        <p:spPr>
          <a:xfrm>
            <a:off x="7559422" y="2480351"/>
            <a:ext cx="247751" cy="248503"/>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2</a:t>
            </a:r>
            <a:endParaRPr lang="zh-CN" altLang="en-US" dirty="0">
              <a:solidFill>
                <a:schemeClr val="tx1"/>
              </a:solidFill>
            </a:endParaRPr>
          </a:p>
        </p:txBody>
      </p:sp>
      <p:sp>
        <p:nvSpPr>
          <p:cNvPr id="440" name="object 18">
            <a:extLst>
              <a:ext uri="{FF2B5EF4-FFF2-40B4-BE49-F238E27FC236}">
                <a16:creationId xmlns:a16="http://schemas.microsoft.com/office/drawing/2014/main" id="{D524524A-C1EB-42D3-B958-8CCFCC2DEC4E}"/>
              </a:ext>
            </a:extLst>
          </p:cNvPr>
          <p:cNvSpPr/>
          <p:nvPr/>
        </p:nvSpPr>
        <p:spPr>
          <a:xfrm>
            <a:off x="1141429" y="3991166"/>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41" name="文本框 440">
            <a:extLst>
              <a:ext uri="{FF2B5EF4-FFF2-40B4-BE49-F238E27FC236}">
                <a16:creationId xmlns:a16="http://schemas.microsoft.com/office/drawing/2014/main" id="{8AE2E187-CFFC-44DD-A2B5-5E27493BF4E6}"/>
              </a:ext>
            </a:extLst>
          </p:cNvPr>
          <p:cNvSpPr txBox="1"/>
          <p:nvPr/>
        </p:nvSpPr>
        <p:spPr>
          <a:xfrm>
            <a:off x="290108" y="245671"/>
            <a:ext cx="3442905" cy="523220"/>
          </a:xfrm>
          <a:prstGeom prst="rect">
            <a:avLst/>
          </a:prstGeom>
          <a:noFill/>
        </p:spPr>
        <p:txBody>
          <a:bodyPr wrap="square">
            <a:spAutoFit/>
          </a:bodyPr>
          <a:lstStyle>
            <a:defPPr>
              <a:defRPr lang="zh-CN"/>
            </a:defPPr>
            <a:lvl1pPr>
              <a:defRPr b="1" spc="-5">
                <a:latin typeface="Consolas"/>
                <a:cs typeface="Consolas"/>
              </a:defRPr>
            </a:lvl1pPr>
          </a:lstStyle>
          <a:p>
            <a:r>
              <a:rPr lang="en-US" altLang="zh-CN" sz="2800" dirty="0"/>
              <a:t>BFS in Ploymer-2</a:t>
            </a:r>
            <a:endParaRPr lang="zh-CN" altLang="en-US" sz="2800" dirty="0"/>
          </a:p>
        </p:txBody>
      </p:sp>
      <p:sp>
        <p:nvSpPr>
          <p:cNvPr id="442" name="object 10">
            <a:extLst>
              <a:ext uri="{FF2B5EF4-FFF2-40B4-BE49-F238E27FC236}">
                <a16:creationId xmlns:a16="http://schemas.microsoft.com/office/drawing/2014/main" id="{31C6F1AF-3E73-400A-9FC4-7F169D390AF7}"/>
              </a:ext>
            </a:extLst>
          </p:cNvPr>
          <p:cNvSpPr/>
          <p:nvPr/>
        </p:nvSpPr>
        <p:spPr>
          <a:xfrm>
            <a:off x="199726" y="3456353"/>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grpSp>
        <p:nvGrpSpPr>
          <p:cNvPr id="173" name="组合 172">
            <a:extLst>
              <a:ext uri="{FF2B5EF4-FFF2-40B4-BE49-F238E27FC236}">
                <a16:creationId xmlns:a16="http://schemas.microsoft.com/office/drawing/2014/main" id="{1370D280-A6C3-4E3D-B66A-1A73AD44B5E2}"/>
              </a:ext>
            </a:extLst>
          </p:cNvPr>
          <p:cNvGrpSpPr/>
          <p:nvPr/>
        </p:nvGrpSpPr>
        <p:grpSpPr>
          <a:xfrm>
            <a:off x="7807173" y="2479007"/>
            <a:ext cx="487438" cy="249858"/>
            <a:chOff x="7001744" y="5755448"/>
            <a:chExt cx="487438" cy="249858"/>
          </a:xfrm>
        </p:grpSpPr>
        <p:sp>
          <p:nvSpPr>
            <p:cNvPr id="174" name="矩形 173">
              <a:extLst>
                <a:ext uri="{FF2B5EF4-FFF2-40B4-BE49-F238E27FC236}">
                  <a16:creationId xmlns:a16="http://schemas.microsoft.com/office/drawing/2014/main" id="{897E3646-570E-441E-A4DE-A9855DE5043C}"/>
                </a:ext>
              </a:extLst>
            </p:cNvPr>
            <p:cNvSpPr/>
            <p:nvPr/>
          </p:nvSpPr>
          <p:spPr>
            <a:xfrm>
              <a:off x="7001744" y="5755448"/>
              <a:ext cx="239688" cy="249858"/>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5</a:t>
              </a:r>
              <a:endParaRPr lang="zh-CN" altLang="en-US" dirty="0">
                <a:solidFill>
                  <a:schemeClr val="tx1"/>
                </a:solidFill>
              </a:endParaRPr>
            </a:p>
          </p:txBody>
        </p:sp>
        <p:sp>
          <p:nvSpPr>
            <p:cNvPr id="175" name="矩形 174">
              <a:extLst>
                <a:ext uri="{FF2B5EF4-FFF2-40B4-BE49-F238E27FC236}">
                  <a16:creationId xmlns:a16="http://schemas.microsoft.com/office/drawing/2014/main" id="{31ED4985-97BC-4703-BC5A-AE0C4012BF5F}"/>
                </a:ext>
              </a:extLst>
            </p:cNvPr>
            <p:cNvSpPr/>
            <p:nvPr/>
          </p:nvSpPr>
          <p:spPr>
            <a:xfrm>
              <a:off x="7249494" y="5756531"/>
              <a:ext cx="239688" cy="248764"/>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6</a:t>
              </a:r>
              <a:endParaRPr lang="zh-CN" altLang="en-US" dirty="0">
                <a:solidFill>
                  <a:schemeClr val="tx1"/>
                </a:solidFill>
              </a:endParaRPr>
            </a:p>
          </p:txBody>
        </p:sp>
      </p:grpSp>
      <p:sp>
        <p:nvSpPr>
          <p:cNvPr id="177" name="object 28">
            <a:extLst>
              <a:ext uri="{FF2B5EF4-FFF2-40B4-BE49-F238E27FC236}">
                <a16:creationId xmlns:a16="http://schemas.microsoft.com/office/drawing/2014/main" id="{81D294B6-57D3-4404-ABD8-89D6499E60BD}"/>
              </a:ext>
            </a:extLst>
          </p:cNvPr>
          <p:cNvSpPr/>
          <p:nvPr/>
        </p:nvSpPr>
        <p:spPr>
          <a:xfrm>
            <a:off x="6526065" y="742366"/>
            <a:ext cx="251967" cy="251967"/>
          </a:xfrm>
          <a:prstGeom prst="rect">
            <a:avLst/>
          </a:prstGeom>
          <a:blipFill>
            <a:blip r:embed="rId3" cstate="print"/>
            <a:stretch>
              <a:fillRect/>
            </a:stretch>
          </a:blipFill>
        </p:spPr>
        <p:txBody>
          <a:bodyPr wrap="square" lIns="0" tIns="0" rIns="0" bIns="0" rtlCol="0"/>
          <a:lstStyle/>
          <a:p>
            <a:endParaRPr/>
          </a:p>
        </p:txBody>
      </p:sp>
      <p:sp>
        <p:nvSpPr>
          <p:cNvPr id="178" name="object 28">
            <a:extLst>
              <a:ext uri="{FF2B5EF4-FFF2-40B4-BE49-F238E27FC236}">
                <a16:creationId xmlns:a16="http://schemas.microsoft.com/office/drawing/2014/main" id="{99B45380-5D8D-4EF7-A7D3-D9E73E6C207B}"/>
              </a:ext>
            </a:extLst>
          </p:cNvPr>
          <p:cNvSpPr/>
          <p:nvPr/>
        </p:nvSpPr>
        <p:spPr>
          <a:xfrm>
            <a:off x="5773316" y="747079"/>
            <a:ext cx="251967" cy="251967"/>
          </a:xfrm>
          <a:prstGeom prst="rect">
            <a:avLst/>
          </a:prstGeom>
          <a:blipFill>
            <a:blip r:embed="rId3" cstate="print"/>
            <a:stretch>
              <a:fillRect/>
            </a:stretch>
          </a:blipFill>
        </p:spPr>
        <p:txBody>
          <a:bodyPr wrap="square" lIns="0" tIns="0" rIns="0" bIns="0" rtlCol="0"/>
          <a:lstStyle/>
          <a:p>
            <a:endParaRPr/>
          </a:p>
        </p:txBody>
      </p:sp>
      <p:sp>
        <p:nvSpPr>
          <p:cNvPr id="179" name="object 28">
            <a:extLst>
              <a:ext uri="{FF2B5EF4-FFF2-40B4-BE49-F238E27FC236}">
                <a16:creationId xmlns:a16="http://schemas.microsoft.com/office/drawing/2014/main" id="{E4EC899A-A5D3-4FEC-B29E-61F6B30275AD}"/>
              </a:ext>
            </a:extLst>
          </p:cNvPr>
          <p:cNvSpPr/>
          <p:nvPr/>
        </p:nvSpPr>
        <p:spPr>
          <a:xfrm>
            <a:off x="6767178" y="752456"/>
            <a:ext cx="251967" cy="251967"/>
          </a:xfrm>
          <a:prstGeom prst="rect">
            <a:avLst/>
          </a:prstGeom>
          <a:blipFill>
            <a:blip r:embed="rId3" cstate="print"/>
            <a:stretch>
              <a:fillRect/>
            </a:stretch>
          </a:blipFill>
        </p:spPr>
        <p:txBody>
          <a:bodyPr wrap="square" lIns="0" tIns="0" rIns="0" bIns="0" rtlCol="0"/>
          <a:lstStyle/>
          <a:p>
            <a:endParaRPr/>
          </a:p>
        </p:txBody>
      </p:sp>
      <p:sp>
        <p:nvSpPr>
          <p:cNvPr id="180" name="object 44">
            <a:extLst>
              <a:ext uri="{FF2B5EF4-FFF2-40B4-BE49-F238E27FC236}">
                <a16:creationId xmlns:a16="http://schemas.microsoft.com/office/drawing/2014/main" id="{E8AC1C65-4E74-44A6-9E42-FC3EEF7F6F45}"/>
              </a:ext>
            </a:extLst>
          </p:cNvPr>
          <p:cNvSpPr/>
          <p:nvPr/>
        </p:nvSpPr>
        <p:spPr>
          <a:xfrm>
            <a:off x="6789177" y="743512"/>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181" name="object 44">
            <a:extLst>
              <a:ext uri="{FF2B5EF4-FFF2-40B4-BE49-F238E27FC236}">
                <a16:creationId xmlns:a16="http://schemas.microsoft.com/office/drawing/2014/main" id="{743E2CC6-E2B7-4305-923A-165181CBC59F}"/>
              </a:ext>
            </a:extLst>
          </p:cNvPr>
          <p:cNvSpPr/>
          <p:nvPr/>
        </p:nvSpPr>
        <p:spPr>
          <a:xfrm>
            <a:off x="6500821" y="733382"/>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182" name="object 44">
            <a:extLst>
              <a:ext uri="{FF2B5EF4-FFF2-40B4-BE49-F238E27FC236}">
                <a16:creationId xmlns:a16="http://schemas.microsoft.com/office/drawing/2014/main" id="{8C8E0A93-DC95-4A62-8347-33DF1F47525B}"/>
              </a:ext>
            </a:extLst>
          </p:cNvPr>
          <p:cNvSpPr/>
          <p:nvPr/>
        </p:nvSpPr>
        <p:spPr>
          <a:xfrm>
            <a:off x="5766088" y="725818"/>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121" name="object 36">
            <a:extLst>
              <a:ext uri="{FF2B5EF4-FFF2-40B4-BE49-F238E27FC236}">
                <a16:creationId xmlns:a16="http://schemas.microsoft.com/office/drawing/2014/main" id="{5DCB8A93-67DA-4A22-B7BA-B0A5EF913E00}"/>
              </a:ext>
            </a:extLst>
          </p:cNvPr>
          <p:cNvSpPr txBox="1"/>
          <p:nvPr/>
        </p:nvSpPr>
        <p:spPr>
          <a:xfrm>
            <a:off x="5570308" y="694142"/>
            <a:ext cx="1392354" cy="289823"/>
          </a:xfrm>
          <a:prstGeom prst="rect">
            <a:avLst/>
          </a:prstGeom>
        </p:spPr>
        <p:txBody>
          <a:bodyPr vert="horz" wrap="square" lIns="0" tIns="12700" rIns="0" bIns="0" rtlCol="0">
            <a:spAutoFit/>
          </a:bodyPr>
          <a:lstStyle/>
          <a:p>
            <a:pPr marL="12700">
              <a:lnSpc>
                <a:spcPct val="100000"/>
              </a:lnSpc>
              <a:spcBef>
                <a:spcPts val="100"/>
              </a:spcBef>
            </a:pPr>
            <a:r>
              <a:rPr sz="2700" baseline="3086" dirty="0">
                <a:latin typeface="Consolas"/>
                <a:cs typeface="Consolas"/>
              </a:rPr>
              <a:t>1 </a:t>
            </a:r>
            <a:r>
              <a:rPr sz="1800" dirty="0">
                <a:latin typeface="Consolas"/>
                <a:cs typeface="Consolas"/>
              </a:rPr>
              <a:t>2 3 4 5</a:t>
            </a:r>
            <a:r>
              <a:rPr sz="1800" spc="-85" dirty="0">
                <a:latin typeface="Consolas"/>
                <a:cs typeface="Consolas"/>
              </a:rPr>
              <a:t> </a:t>
            </a:r>
            <a:r>
              <a:rPr sz="1800" dirty="0">
                <a:latin typeface="Consolas"/>
                <a:cs typeface="Consolas"/>
              </a:rPr>
              <a:t>6</a:t>
            </a:r>
          </a:p>
        </p:txBody>
      </p:sp>
      <p:cxnSp>
        <p:nvCxnSpPr>
          <p:cNvPr id="3" name="连接符: 曲线 2">
            <a:extLst>
              <a:ext uri="{FF2B5EF4-FFF2-40B4-BE49-F238E27FC236}">
                <a16:creationId xmlns:a16="http://schemas.microsoft.com/office/drawing/2014/main" id="{FDBC1627-F690-4B9F-9CFA-DEC2BAF8DD2C}"/>
              </a:ext>
            </a:extLst>
          </p:cNvPr>
          <p:cNvCxnSpPr>
            <a:endCxn id="122" idx="3"/>
          </p:cNvCxnSpPr>
          <p:nvPr/>
        </p:nvCxnSpPr>
        <p:spPr>
          <a:xfrm>
            <a:off x="7041272" y="864300"/>
            <a:ext cx="2141502" cy="510650"/>
          </a:xfrm>
          <a:prstGeom prst="curvedConnector3">
            <a:avLst>
              <a:gd name="adj1" fmla="val 110675"/>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10" name="直接箭头连接符 9">
            <a:extLst>
              <a:ext uri="{FF2B5EF4-FFF2-40B4-BE49-F238E27FC236}">
                <a16:creationId xmlns:a16="http://schemas.microsoft.com/office/drawing/2014/main" id="{110EF28C-C14B-422B-9912-91F1969ADA46}"/>
              </a:ext>
            </a:extLst>
          </p:cNvPr>
          <p:cNvCxnSpPr/>
          <p:nvPr/>
        </p:nvCxnSpPr>
        <p:spPr>
          <a:xfrm>
            <a:off x="6664751" y="994333"/>
            <a:ext cx="1620664" cy="227859"/>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2" name="直接箭头连接符 11">
            <a:extLst>
              <a:ext uri="{FF2B5EF4-FFF2-40B4-BE49-F238E27FC236}">
                <a16:creationId xmlns:a16="http://schemas.microsoft.com/office/drawing/2014/main" id="{4775CE6C-AE7F-4814-BDD2-17986B623BF4}"/>
              </a:ext>
            </a:extLst>
          </p:cNvPr>
          <p:cNvCxnSpPr/>
          <p:nvPr/>
        </p:nvCxnSpPr>
        <p:spPr>
          <a:xfrm>
            <a:off x="5929256" y="985477"/>
            <a:ext cx="190579" cy="236715"/>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6" name="直接箭头连接符 15">
            <a:extLst>
              <a:ext uri="{FF2B5EF4-FFF2-40B4-BE49-F238E27FC236}">
                <a16:creationId xmlns:a16="http://schemas.microsoft.com/office/drawing/2014/main" id="{B9AE7599-75C7-4D06-BCE9-4B2F688A5508}"/>
              </a:ext>
            </a:extLst>
          </p:cNvPr>
          <p:cNvCxnSpPr/>
          <p:nvPr/>
        </p:nvCxnSpPr>
        <p:spPr>
          <a:xfrm flipH="1">
            <a:off x="5049904" y="4646970"/>
            <a:ext cx="57632" cy="2160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28" name="object 28">
            <a:extLst>
              <a:ext uri="{FF2B5EF4-FFF2-40B4-BE49-F238E27FC236}">
                <a16:creationId xmlns:a16="http://schemas.microsoft.com/office/drawing/2014/main" id="{19ED7A33-8761-419B-A2FB-84253AA9048C}"/>
              </a:ext>
            </a:extLst>
          </p:cNvPr>
          <p:cNvSpPr/>
          <p:nvPr/>
        </p:nvSpPr>
        <p:spPr>
          <a:xfrm>
            <a:off x="5982979" y="4398808"/>
            <a:ext cx="235372" cy="210917"/>
          </a:xfrm>
          <a:prstGeom prst="rect">
            <a:avLst/>
          </a:prstGeom>
          <a:blipFill>
            <a:blip r:embed="rId3" cstate="print"/>
            <a:stretch>
              <a:fillRect/>
            </a:stretch>
          </a:blipFill>
        </p:spPr>
        <p:txBody>
          <a:bodyPr wrap="square" lIns="0" tIns="0" rIns="0" bIns="0" rtlCol="0"/>
          <a:lstStyle/>
          <a:p>
            <a:endParaRPr/>
          </a:p>
        </p:txBody>
      </p:sp>
      <p:sp>
        <p:nvSpPr>
          <p:cNvPr id="230" name="object 28">
            <a:extLst>
              <a:ext uri="{FF2B5EF4-FFF2-40B4-BE49-F238E27FC236}">
                <a16:creationId xmlns:a16="http://schemas.microsoft.com/office/drawing/2014/main" id="{CC599FDD-90E5-4B22-8CC2-EF4ABC3E57D5}"/>
              </a:ext>
            </a:extLst>
          </p:cNvPr>
          <p:cNvSpPr/>
          <p:nvPr/>
        </p:nvSpPr>
        <p:spPr>
          <a:xfrm>
            <a:off x="5776693" y="4405787"/>
            <a:ext cx="189099" cy="210917"/>
          </a:xfrm>
          <a:prstGeom prst="rect">
            <a:avLst/>
          </a:prstGeom>
          <a:blipFill>
            <a:blip r:embed="rId3" cstate="print"/>
            <a:stretch>
              <a:fillRect/>
            </a:stretch>
          </a:blipFill>
        </p:spPr>
        <p:txBody>
          <a:bodyPr wrap="square" lIns="0" tIns="0" rIns="0" bIns="0" rtlCol="0"/>
          <a:lstStyle/>
          <a:p>
            <a:endParaRPr/>
          </a:p>
        </p:txBody>
      </p:sp>
      <p:sp>
        <p:nvSpPr>
          <p:cNvPr id="222" name="object 56">
            <a:extLst>
              <a:ext uri="{FF2B5EF4-FFF2-40B4-BE49-F238E27FC236}">
                <a16:creationId xmlns:a16="http://schemas.microsoft.com/office/drawing/2014/main" id="{B8B8EC8F-6F99-4D19-8712-AE4E3C5CEA77}"/>
              </a:ext>
            </a:extLst>
          </p:cNvPr>
          <p:cNvSpPr txBox="1"/>
          <p:nvPr/>
        </p:nvSpPr>
        <p:spPr>
          <a:xfrm>
            <a:off x="4764766" y="4259427"/>
            <a:ext cx="1412240" cy="407803"/>
          </a:xfrm>
          <a:prstGeom prst="rect">
            <a:avLst/>
          </a:prstGeom>
        </p:spPr>
        <p:txBody>
          <a:bodyPr vert="horz" wrap="square" lIns="0" tIns="129539" rIns="0" bIns="0" rtlCol="0">
            <a:spAutoFit/>
          </a:bodyPr>
          <a:lstStyle/>
          <a:p>
            <a:pPr algn="ctr">
              <a:lnSpc>
                <a:spcPct val="100000"/>
              </a:lnSpc>
              <a:spcBef>
                <a:spcPts val="690"/>
              </a:spcBef>
            </a:pPr>
            <a:r>
              <a:rPr sz="1800" dirty="0">
                <a:latin typeface="Consolas"/>
                <a:cs typeface="Consolas"/>
              </a:rPr>
              <a:t>1 2 3 </a:t>
            </a:r>
            <a:r>
              <a:rPr sz="1800" dirty="0">
                <a:solidFill>
                  <a:srgbClr val="001F5F"/>
                </a:solidFill>
                <a:latin typeface="Consolas"/>
                <a:cs typeface="Consolas"/>
              </a:rPr>
              <a:t>4 5</a:t>
            </a:r>
            <a:r>
              <a:rPr sz="1800" spc="-80" dirty="0">
                <a:solidFill>
                  <a:srgbClr val="001F5F"/>
                </a:solidFill>
                <a:latin typeface="Consolas"/>
                <a:cs typeface="Consolas"/>
              </a:rPr>
              <a:t> </a:t>
            </a:r>
            <a:r>
              <a:rPr sz="1800" dirty="0">
                <a:solidFill>
                  <a:srgbClr val="001F5F"/>
                </a:solidFill>
                <a:latin typeface="Consolas"/>
                <a:cs typeface="Consolas"/>
              </a:rPr>
              <a:t>6</a:t>
            </a:r>
            <a:endParaRPr sz="1800" dirty="0">
              <a:latin typeface="Consolas"/>
              <a:cs typeface="Consolas"/>
            </a:endParaRPr>
          </a:p>
        </p:txBody>
      </p:sp>
      <p:cxnSp>
        <p:nvCxnSpPr>
          <p:cNvPr id="28" name="直接箭头连接符 27">
            <a:extLst>
              <a:ext uri="{FF2B5EF4-FFF2-40B4-BE49-F238E27FC236}">
                <a16:creationId xmlns:a16="http://schemas.microsoft.com/office/drawing/2014/main" id="{AEEEE4C0-E84F-4B49-B2D3-1175B2595514}"/>
              </a:ext>
            </a:extLst>
          </p:cNvPr>
          <p:cNvCxnSpPr>
            <a:cxnSpLocks/>
          </p:cNvCxnSpPr>
          <p:nvPr/>
        </p:nvCxnSpPr>
        <p:spPr>
          <a:xfrm>
            <a:off x="5863567" y="4637294"/>
            <a:ext cx="402918" cy="19578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28BB138E-643F-4ED7-AF1C-BCFDA8D6CF12}"/>
              </a:ext>
            </a:extLst>
          </p:cNvPr>
          <p:cNvCxnSpPr>
            <a:stCxn id="228" idx="2"/>
          </p:cNvCxnSpPr>
          <p:nvPr/>
        </p:nvCxnSpPr>
        <p:spPr>
          <a:xfrm>
            <a:off x="6100665" y="4609725"/>
            <a:ext cx="792496" cy="22335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90B5942A-5A57-4AD9-A260-ED17A9CACE6A}"/>
              </a:ext>
            </a:extLst>
          </p:cNvPr>
          <p:cNvCxnSpPr>
            <a:cxnSpLocks/>
            <a:endCxn id="353" idx="0"/>
          </p:cNvCxnSpPr>
          <p:nvPr/>
        </p:nvCxnSpPr>
        <p:spPr>
          <a:xfrm flipH="1">
            <a:off x="4793991" y="5113808"/>
            <a:ext cx="1321608" cy="261229"/>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31" name="矩形 230">
            <a:extLst>
              <a:ext uri="{FF2B5EF4-FFF2-40B4-BE49-F238E27FC236}">
                <a16:creationId xmlns:a16="http://schemas.microsoft.com/office/drawing/2014/main" id="{BE28400F-4EC4-42CF-B159-FA887B329913}"/>
              </a:ext>
            </a:extLst>
          </p:cNvPr>
          <p:cNvSpPr/>
          <p:nvPr/>
        </p:nvSpPr>
        <p:spPr>
          <a:xfrm>
            <a:off x="4711825" y="5841055"/>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1</a:t>
            </a:r>
            <a:endParaRPr lang="zh-CN" altLang="en-US" dirty="0">
              <a:solidFill>
                <a:schemeClr val="tx1"/>
              </a:solidFill>
            </a:endParaRPr>
          </a:p>
        </p:txBody>
      </p:sp>
      <p:cxnSp>
        <p:nvCxnSpPr>
          <p:cNvPr id="36" name="直接箭头连接符 35">
            <a:extLst>
              <a:ext uri="{FF2B5EF4-FFF2-40B4-BE49-F238E27FC236}">
                <a16:creationId xmlns:a16="http://schemas.microsoft.com/office/drawing/2014/main" id="{60D5F7CB-F573-4ED8-AD56-7AE1C5753A95}"/>
              </a:ext>
            </a:extLst>
          </p:cNvPr>
          <p:cNvCxnSpPr/>
          <p:nvPr/>
        </p:nvCxnSpPr>
        <p:spPr>
          <a:xfrm>
            <a:off x="8959953" y="4646970"/>
            <a:ext cx="56420" cy="22960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2" name="object 44">
            <a:extLst>
              <a:ext uri="{FF2B5EF4-FFF2-40B4-BE49-F238E27FC236}">
                <a16:creationId xmlns:a16="http://schemas.microsoft.com/office/drawing/2014/main" id="{5788AEC2-96FC-4E91-B31A-3CAC3CCB9CE3}"/>
              </a:ext>
            </a:extLst>
          </p:cNvPr>
          <p:cNvSpPr/>
          <p:nvPr/>
        </p:nvSpPr>
        <p:spPr>
          <a:xfrm>
            <a:off x="9090967" y="4414158"/>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233" name="object 44">
            <a:extLst>
              <a:ext uri="{FF2B5EF4-FFF2-40B4-BE49-F238E27FC236}">
                <a16:creationId xmlns:a16="http://schemas.microsoft.com/office/drawing/2014/main" id="{B88AAA80-5F2F-451F-9E83-770E80B65C3F}"/>
              </a:ext>
            </a:extLst>
          </p:cNvPr>
          <p:cNvSpPr/>
          <p:nvPr/>
        </p:nvSpPr>
        <p:spPr>
          <a:xfrm>
            <a:off x="8828719" y="4400624"/>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187" name="object 56">
            <a:extLst>
              <a:ext uri="{FF2B5EF4-FFF2-40B4-BE49-F238E27FC236}">
                <a16:creationId xmlns:a16="http://schemas.microsoft.com/office/drawing/2014/main" id="{698C172D-E19B-4927-93E6-B959525C7597}"/>
              </a:ext>
            </a:extLst>
          </p:cNvPr>
          <p:cNvSpPr txBox="1"/>
          <p:nvPr/>
        </p:nvSpPr>
        <p:spPr>
          <a:xfrm>
            <a:off x="4359557" y="3351226"/>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latin typeface="Consolas"/>
                <a:cs typeface="Consolas"/>
              </a:rPr>
              <a:t>-1 2</a:t>
            </a:r>
            <a:r>
              <a:rPr lang="en-US" dirty="0">
                <a:latin typeface="Consolas"/>
                <a:cs typeface="Consolas"/>
              </a:rPr>
              <a:t> 3</a:t>
            </a:r>
            <a:r>
              <a:rPr lang="en-US" dirty="0">
                <a:solidFill>
                  <a:srgbClr val="FF0000"/>
                </a:solidFill>
                <a:latin typeface="Consolas"/>
                <a:cs typeface="Consolas"/>
              </a:rPr>
              <a:t>-1 5</a:t>
            </a:r>
            <a:r>
              <a:rPr lang="en-US" spc="-80" dirty="0">
                <a:solidFill>
                  <a:srgbClr val="FF0000"/>
                </a:solidFill>
                <a:latin typeface="Consolas"/>
                <a:cs typeface="Consolas"/>
              </a:rPr>
              <a:t> 6</a:t>
            </a:r>
            <a:endParaRPr sz="1800" dirty="0">
              <a:solidFill>
                <a:srgbClr val="FF0000"/>
              </a:solidFill>
              <a:latin typeface="Consolas"/>
              <a:cs typeface="Consolas"/>
            </a:endParaRPr>
          </a:p>
        </p:txBody>
      </p:sp>
      <p:sp>
        <p:nvSpPr>
          <p:cNvPr id="188" name="object 56">
            <a:extLst>
              <a:ext uri="{FF2B5EF4-FFF2-40B4-BE49-F238E27FC236}">
                <a16:creationId xmlns:a16="http://schemas.microsoft.com/office/drawing/2014/main" id="{E0ADBE01-3968-4B8D-B0D9-DDE4AEF8B92A}"/>
              </a:ext>
            </a:extLst>
          </p:cNvPr>
          <p:cNvSpPr txBox="1"/>
          <p:nvPr/>
        </p:nvSpPr>
        <p:spPr>
          <a:xfrm>
            <a:off x="7568843" y="3354480"/>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latin typeface="Consolas"/>
                <a:cs typeface="Consolas"/>
              </a:rPr>
              <a:t>-</a:t>
            </a:r>
            <a:r>
              <a:rPr lang="en-US" sz="1800" dirty="0">
                <a:solidFill>
                  <a:srgbClr val="FF0000"/>
                </a:solidFill>
                <a:latin typeface="Consolas"/>
                <a:cs typeface="Consolas"/>
              </a:rPr>
              <a:t>1 2</a:t>
            </a:r>
            <a:r>
              <a:rPr lang="en-US" dirty="0">
                <a:solidFill>
                  <a:srgbClr val="FF0000"/>
                </a:solidFill>
                <a:latin typeface="Consolas"/>
                <a:cs typeface="Consolas"/>
              </a:rPr>
              <a:t> 3</a:t>
            </a:r>
            <a:r>
              <a:rPr lang="en-US" dirty="0">
                <a:latin typeface="Consolas"/>
                <a:cs typeface="Consolas"/>
              </a:rPr>
              <a:t>-1</a:t>
            </a:r>
            <a:r>
              <a:rPr lang="en-US" dirty="0">
                <a:solidFill>
                  <a:srgbClr val="FF0000"/>
                </a:solidFill>
                <a:latin typeface="Consolas"/>
                <a:cs typeface="Consolas"/>
              </a:rPr>
              <a:t> </a:t>
            </a:r>
            <a:r>
              <a:rPr lang="en-US" dirty="0">
                <a:latin typeface="Consolas"/>
                <a:cs typeface="Consolas"/>
              </a:rPr>
              <a:t>5</a:t>
            </a:r>
            <a:r>
              <a:rPr lang="en-US" spc="-80" dirty="0">
                <a:latin typeface="Consolas"/>
                <a:cs typeface="Consolas"/>
              </a:rPr>
              <a:t> 6</a:t>
            </a:r>
            <a:endParaRPr sz="1800" dirty="0">
              <a:latin typeface="Consolas"/>
              <a:cs typeface="Consolas"/>
            </a:endParaRPr>
          </a:p>
        </p:txBody>
      </p:sp>
      <p:sp>
        <p:nvSpPr>
          <p:cNvPr id="189" name="object 56">
            <a:extLst>
              <a:ext uri="{FF2B5EF4-FFF2-40B4-BE49-F238E27FC236}">
                <a16:creationId xmlns:a16="http://schemas.microsoft.com/office/drawing/2014/main" id="{A9A8A0D0-CD62-431B-BE69-73CDCC02DF44}"/>
              </a:ext>
            </a:extLst>
          </p:cNvPr>
          <p:cNvSpPr txBox="1"/>
          <p:nvPr/>
        </p:nvSpPr>
        <p:spPr>
          <a:xfrm>
            <a:off x="4392348" y="5244286"/>
            <a:ext cx="2074354" cy="407803"/>
          </a:xfrm>
          <a:prstGeom prst="rect">
            <a:avLst/>
          </a:prstGeom>
        </p:spPr>
        <p:txBody>
          <a:bodyPr vert="horz" wrap="square" lIns="0" tIns="129539" rIns="0" bIns="0" rtlCol="0">
            <a:spAutoFit/>
          </a:bodyPr>
          <a:lstStyle/>
          <a:p>
            <a:pPr algn="ctr">
              <a:lnSpc>
                <a:spcPct val="100000"/>
              </a:lnSpc>
              <a:spcBef>
                <a:spcPts val="690"/>
              </a:spcBef>
            </a:pPr>
            <a:r>
              <a:rPr lang="en-US" dirty="0">
                <a:latin typeface="Consolas"/>
                <a:cs typeface="Consolas"/>
              </a:rPr>
              <a:t>1</a:t>
            </a:r>
            <a:r>
              <a:rPr lang="en-US" sz="1800" dirty="0">
                <a:latin typeface="Consolas"/>
                <a:cs typeface="Consolas"/>
              </a:rPr>
              <a:t> 2</a:t>
            </a:r>
            <a:r>
              <a:rPr lang="en-US" dirty="0">
                <a:latin typeface="Consolas"/>
                <a:cs typeface="Consolas"/>
              </a:rPr>
              <a:t> 3 </a:t>
            </a:r>
            <a:r>
              <a:rPr lang="en-US" dirty="0">
                <a:solidFill>
                  <a:srgbClr val="FF0000"/>
                </a:solidFill>
                <a:latin typeface="Consolas"/>
                <a:cs typeface="Consolas"/>
              </a:rPr>
              <a:t>-1 5</a:t>
            </a:r>
            <a:r>
              <a:rPr lang="en-US" spc="-80" dirty="0">
                <a:solidFill>
                  <a:srgbClr val="FF0000"/>
                </a:solidFill>
                <a:latin typeface="Consolas"/>
                <a:cs typeface="Consolas"/>
              </a:rPr>
              <a:t> 6</a:t>
            </a:r>
            <a:endParaRPr sz="1800" dirty="0">
              <a:solidFill>
                <a:srgbClr val="FF0000"/>
              </a:solidFill>
              <a:latin typeface="Consolas"/>
              <a:cs typeface="Consolas"/>
            </a:endParaRPr>
          </a:p>
        </p:txBody>
      </p:sp>
      <p:sp>
        <p:nvSpPr>
          <p:cNvPr id="190" name="object 56">
            <a:extLst>
              <a:ext uri="{FF2B5EF4-FFF2-40B4-BE49-F238E27FC236}">
                <a16:creationId xmlns:a16="http://schemas.microsoft.com/office/drawing/2014/main" id="{D72A3144-67A8-4A5C-BA5E-E58E61DB4EF8}"/>
              </a:ext>
            </a:extLst>
          </p:cNvPr>
          <p:cNvSpPr txBox="1"/>
          <p:nvPr/>
        </p:nvSpPr>
        <p:spPr>
          <a:xfrm>
            <a:off x="7551433" y="5226680"/>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solidFill>
                  <a:srgbClr val="FF0000"/>
                </a:solidFill>
                <a:latin typeface="Consolas"/>
                <a:cs typeface="Consolas"/>
              </a:rPr>
              <a:t>-1 2</a:t>
            </a:r>
            <a:r>
              <a:rPr lang="en-US" dirty="0">
                <a:solidFill>
                  <a:srgbClr val="FF0000"/>
                </a:solidFill>
                <a:latin typeface="Consolas"/>
                <a:cs typeface="Consolas"/>
              </a:rPr>
              <a:t> 3</a:t>
            </a:r>
            <a:r>
              <a:rPr lang="en-US" dirty="0">
                <a:latin typeface="Consolas"/>
                <a:cs typeface="Consolas"/>
              </a:rPr>
              <a:t>-1</a:t>
            </a:r>
            <a:r>
              <a:rPr lang="en-US" dirty="0">
                <a:solidFill>
                  <a:srgbClr val="FF0000"/>
                </a:solidFill>
                <a:latin typeface="Consolas"/>
                <a:cs typeface="Consolas"/>
              </a:rPr>
              <a:t> </a:t>
            </a:r>
            <a:r>
              <a:rPr lang="en-US" dirty="0">
                <a:latin typeface="Consolas"/>
                <a:cs typeface="Consolas"/>
              </a:rPr>
              <a:t>5</a:t>
            </a:r>
            <a:r>
              <a:rPr lang="en-US" spc="-80" dirty="0">
                <a:latin typeface="Consolas"/>
                <a:cs typeface="Consolas"/>
              </a:rPr>
              <a:t> 6</a:t>
            </a:r>
            <a:endParaRPr sz="1800" dirty="0">
              <a:latin typeface="Consolas"/>
              <a:cs typeface="Consolas"/>
            </a:endParaRPr>
          </a:p>
        </p:txBody>
      </p:sp>
      <p:grpSp>
        <p:nvGrpSpPr>
          <p:cNvPr id="191" name="组合 190">
            <a:extLst>
              <a:ext uri="{FF2B5EF4-FFF2-40B4-BE49-F238E27FC236}">
                <a16:creationId xmlns:a16="http://schemas.microsoft.com/office/drawing/2014/main" id="{9010C0A9-874A-44D0-9D5D-A2E8BCA134C3}"/>
              </a:ext>
            </a:extLst>
          </p:cNvPr>
          <p:cNvGrpSpPr/>
          <p:nvPr/>
        </p:nvGrpSpPr>
        <p:grpSpPr>
          <a:xfrm>
            <a:off x="4944377" y="3991166"/>
            <a:ext cx="487438" cy="249858"/>
            <a:chOff x="7001744" y="5755448"/>
            <a:chExt cx="487438" cy="249858"/>
          </a:xfrm>
        </p:grpSpPr>
        <p:sp>
          <p:nvSpPr>
            <p:cNvPr id="192" name="矩形 191">
              <a:extLst>
                <a:ext uri="{FF2B5EF4-FFF2-40B4-BE49-F238E27FC236}">
                  <a16:creationId xmlns:a16="http://schemas.microsoft.com/office/drawing/2014/main" id="{7C01421C-52F3-4F3B-9ADC-56C0BE45469A}"/>
                </a:ext>
              </a:extLst>
            </p:cNvPr>
            <p:cNvSpPr/>
            <p:nvPr/>
          </p:nvSpPr>
          <p:spPr>
            <a:xfrm>
              <a:off x="7001744" y="5755448"/>
              <a:ext cx="239688" cy="249858"/>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5</a:t>
              </a:r>
              <a:endParaRPr lang="zh-CN" altLang="en-US" dirty="0">
                <a:solidFill>
                  <a:schemeClr val="tx1"/>
                </a:solidFill>
              </a:endParaRPr>
            </a:p>
          </p:txBody>
        </p:sp>
        <p:sp>
          <p:nvSpPr>
            <p:cNvPr id="193" name="矩形 192">
              <a:extLst>
                <a:ext uri="{FF2B5EF4-FFF2-40B4-BE49-F238E27FC236}">
                  <a16:creationId xmlns:a16="http://schemas.microsoft.com/office/drawing/2014/main" id="{33FB6A3E-5101-4DD4-BFC6-38CFF680F809}"/>
                </a:ext>
              </a:extLst>
            </p:cNvPr>
            <p:cNvSpPr/>
            <p:nvPr/>
          </p:nvSpPr>
          <p:spPr>
            <a:xfrm>
              <a:off x="7249494" y="5756531"/>
              <a:ext cx="239688" cy="248764"/>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6</a:t>
              </a:r>
              <a:endParaRPr lang="zh-CN" altLang="en-US" dirty="0">
                <a:solidFill>
                  <a:schemeClr val="tx1"/>
                </a:solidFill>
              </a:endParaRPr>
            </a:p>
          </p:txBody>
        </p:sp>
      </p:grpSp>
      <p:sp>
        <p:nvSpPr>
          <p:cNvPr id="197" name="矩形 196">
            <a:extLst>
              <a:ext uri="{FF2B5EF4-FFF2-40B4-BE49-F238E27FC236}">
                <a16:creationId xmlns:a16="http://schemas.microsoft.com/office/drawing/2014/main" id="{B1B8022F-CEDC-4932-A0A4-8D6025F13CC2}"/>
              </a:ext>
            </a:extLst>
          </p:cNvPr>
          <p:cNvSpPr/>
          <p:nvPr/>
        </p:nvSpPr>
        <p:spPr>
          <a:xfrm>
            <a:off x="7911458" y="3959083"/>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2</a:t>
            </a:r>
            <a:endParaRPr lang="zh-CN" altLang="en-US" dirty="0">
              <a:solidFill>
                <a:schemeClr val="tx1"/>
              </a:solidFill>
            </a:endParaRPr>
          </a:p>
        </p:txBody>
      </p:sp>
      <p:grpSp>
        <p:nvGrpSpPr>
          <p:cNvPr id="198" name="组合 197">
            <a:extLst>
              <a:ext uri="{FF2B5EF4-FFF2-40B4-BE49-F238E27FC236}">
                <a16:creationId xmlns:a16="http://schemas.microsoft.com/office/drawing/2014/main" id="{C5DC3806-DB45-4D91-A1EC-A76AC7450818}"/>
              </a:ext>
            </a:extLst>
          </p:cNvPr>
          <p:cNvGrpSpPr/>
          <p:nvPr/>
        </p:nvGrpSpPr>
        <p:grpSpPr>
          <a:xfrm>
            <a:off x="8161259" y="3958211"/>
            <a:ext cx="487438" cy="249858"/>
            <a:chOff x="7001744" y="5755448"/>
            <a:chExt cx="487438" cy="249858"/>
          </a:xfrm>
        </p:grpSpPr>
        <p:sp>
          <p:nvSpPr>
            <p:cNvPr id="199" name="矩形 198">
              <a:extLst>
                <a:ext uri="{FF2B5EF4-FFF2-40B4-BE49-F238E27FC236}">
                  <a16:creationId xmlns:a16="http://schemas.microsoft.com/office/drawing/2014/main" id="{34C9B91F-E8ED-42C7-85B0-A4E8394E573C}"/>
                </a:ext>
              </a:extLst>
            </p:cNvPr>
            <p:cNvSpPr/>
            <p:nvPr/>
          </p:nvSpPr>
          <p:spPr>
            <a:xfrm>
              <a:off x="7001744" y="5755448"/>
              <a:ext cx="239688" cy="249858"/>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5</a:t>
              </a:r>
              <a:endParaRPr lang="zh-CN" altLang="en-US" dirty="0">
                <a:solidFill>
                  <a:schemeClr val="tx1"/>
                </a:solidFill>
              </a:endParaRPr>
            </a:p>
          </p:txBody>
        </p:sp>
        <p:sp>
          <p:nvSpPr>
            <p:cNvPr id="200" name="矩形 199">
              <a:extLst>
                <a:ext uri="{FF2B5EF4-FFF2-40B4-BE49-F238E27FC236}">
                  <a16:creationId xmlns:a16="http://schemas.microsoft.com/office/drawing/2014/main" id="{0259AB52-17DD-4222-AAC0-4DB7E23B5011}"/>
                </a:ext>
              </a:extLst>
            </p:cNvPr>
            <p:cNvSpPr/>
            <p:nvPr/>
          </p:nvSpPr>
          <p:spPr>
            <a:xfrm>
              <a:off x="7249494" y="5756531"/>
              <a:ext cx="239688" cy="248764"/>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6</a:t>
              </a:r>
              <a:endParaRPr lang="zh-CN" altLang="en-US" dirty="0">
                <a:solidFill>
                  <a:schemeClr val="tx1"/>
                </a:solidFill>
              </a:endParaRPr>
            </a:p>
          </p:txBody>
        </p:sp>
      </p:grpSp>
    </p:spTree>
    <p:extLst>
      <p:ext uri="{BB962C8B-B14F-4D97-AF65-F5344CB8AC3E}">
        <p14:creationId xmlns:p14="http://schemas.microsoft.com/office/powerpoint/2010/main" val="864622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a:extLst>
              <a:ext uri="{FF2B5EF4-FFF2-40B4-BE49-F238E27FC236}">
                <a16:creationId xmlns:a16="http://schemas.microsoft.com/office/drawing/2014/main" id="{A1E87CA3-6DB0-4582-B663-69671A6E3CA0}"/>
              </a:ext>
            </a:extLst>
          </p:cNvPr>
          <p:cNvGrpSpPr/>
          <p:nvPr/>
        </p:nvGrpSpPr>
        <p:grpSpPr>
          <a:xfrm>
            <a:off x="721908" y="1222192"/>
            <a:ext cx="2029059" cy="1842115"/>
            <a:chOff x="7524368" y="1650285"/>
            <a:chExt cx="1368171" cy="1314196"/>
          </a:xfrm>
        </p:grpSpPr>
        <p:sp>
          <p:nvSpPr>
            <p:cNvPr id="67" name="object 87">
              <a:extLst>
                <a:ext uri="{FF2B5EF4-FFF2-40B4-BE49-F238E27FC236}">
                  <a16:creationId xmlns:a16="http://schemas.microsoft.com/office/drawing/2014/main" id="{B5FB5E91-6F1F-4A5B-9147-1C89C538BA32}"/>
                </a:ext>
              </a:extLst>
            </p:cNvPr>
            <p:cNvSpPr/>
            <p:nvPr/>
          </p:nvSpPr>
          <p:spPr>
            <a:xfrm>
              <a:off x="8172450" y="1650285"/>
              <a:ext cx="251968" cy="251968"/>
            </a:xfrm>
            <a:prstGeom prst="rect">
              <a:avLst/>
            </a:prstGeom>
            <a:blipFill>
              <a:blip r:embed="rId3" cstate="print"/>
              <a:stretch>
                <a:fillRect/>
              </a:stretch>
            </a:blipFill>
          </p:spPr>
          <p:txBody>
            <a:bodyPr wrap="square" lIns="0" tIns="0" rIns="0" bIns="0" rtlCol="0"/>
            <a:lstStyle/>
            <a:p>
              <a:endParaRPr/>
            </a:p>
          </p:txBody>
        </p:sp>
        <p:sp>
          <p:nvSpPr>
            <p:cNvPr id="68" name="object 88">
              <a:extLst>
                <a:ext uri="{FF2B5EF4-FFF2-40B4-BE49-F238E27FC236}">
                  <a16:creationId xmlns:a16="http://schemas.microsoft.com/office/drawing/2014/main" id="{56EA4102-76D7-463F-9744-466BD33ECD19}"/>
                </a:ext>
              </a:extLst>
            </p:cNvPr>
            <p:cNvSpPr/>
            <p:nvPr/>
          </p:nvSpPr>
          <p:spPr>
            <a:xfrm>
              <a:off x="8172450" y="1650285"/>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69" name="object 89">
              <a:extLst>
                <a:ext uri="{FF2B5EF4-FFF2-40B4-BE49-F238E27FC236}">
                  <a16:creationId xmlns:a16="http://schemas.microsoft.com/office/drawing/2014/main" id="{B9818071-320E-4D77-9010-64A08B50F0A9}"/>
                </a:ext>
              </a:extLst>
            </p:cNvPr>
            <p:cNvSpPr txBox="1"/>
            <p:nvPr/>
          </p:nvSpPr>
          <p:spPr>
            <a:xfrm>
              <a:off x="8238498" y="1660254"/>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1</a:t>
              </a:r>
            </a:p>
          </p:txBody>
        </p:sp>
        <p:grpSp>
          <p:nvGrpSpPr>
            <p:cNvPr id="106" name="组合 105">
              <a:extLst>
                <a:ext uri="{FF2B5EF4-FFF2-40B4-BE49-F238E27FC236}">
                  <a16:creationId xmlns:a16="http://schemas.microsoft.com/office/drawing/2014/main" id="{23748CA7-C288-4872-9A3D-567F6F23A025}"/>
                </a:ext>
              </a:extLst>
            </p:cNvPr>
            <p:cNvGrpSpPr/>
            <p:nvPr/>
          </p:nvGrpSpPr>
          <p:grpSpPr>
            <a:xfrm>
              <a:off x="7524368" y="1771190"/>
              <a:ext cx="1368171" cy="1193291"/>
              <a:chOff x="7524368" y="300609"/>
              <a:chExt cx="1368171" cy="1193291"/>
            </a:xfrm>
          </p:grpSpPr>
          <p:sp>
            <p:nvSpPr>
              <p:cNvPr id="55" name="object 75">
                <a:extLst>
                  <a:ext uri="{FF2B5EF4-FFF2-40B4-BE49-F238E27FC236}">
                    <a16:creationId xmlns:a16="http://schemas.microsoft.com/office/drawing/2014/main" id="{55760E65-8A40-45B9-87C8-281B5DA7BA61}"/>
                  </a:ext>
                </a:extLst>
              </p:cNvPr>
              <p:cNvSpPr/>
              <p:nvPr/>
            </p:nvSpPr>
            <p:spPr>
              <a:xfrm>
                <a:off x="7919466" y="1099185"/>
                <a:ext cx="708025" cy="103505"/>
              </a:xfrm>
              <a:custGeom>
                <a:avLst/>
                <a:gdLst/>
                <a:ahLst/>
                <a:cxnLst/>
                <a:rect l="l" t="t" r="r" b="b"/>
                <a:pathLst>
                  <a:path w="708025" h="103505">
                    <a:moveTo>
                      <a:pt x="682534" y="51688"/>
                    </a:moveTo>
                    <a:lnTo>
                      <a:pt x="612648" y="92455"/>
                    </a:lnTo>
                    <a:lnTo>
                      <a:pt x="611631" y="96265"/>
                    </a:lnTo>
                    <a:lnTo>
                      <a:pt x="615187" y="102362"/>
                    </a:lnTo>
                    <a:lnTo>
                      <a:pt x="619125" y="103377"/>
                    </a:lnTo>
                    <a:lnTo>
                      <a:pt x="696880" y="58038"/>
                    </a:lnTo>
                    <a:lnTo>
                      <a:pt x="695070" y="58038"/>
                    </a:lnTo>
                    <a:lnTo>
                      <a:pt x="695070" y="57150"/>
                    </a:lnTo>
                    <a:lnTo>
                      <a:pt x="691895" y="57150"/>
                    </a:lnTo>
                    <a:lnTo>
                      <a:pt x="682534" y="51688"/>
                    </a:lnTo>
                    <a:close/>
                  </a:path>
                  <a:path w="708025" h="103505">
                    <a:moveTo>
                      <a:pt x="671648" y="45338"/>
                    </a:moveTo>
                    <a:lnTo>
                      <a:pt x="0" y="45338"/>
                    </a:lnTo>
                    <a:lnTo>
                      <a:pt x="0" y="58038"/>
                    </a:lnTo>
                    <a:lnTo>
                      <a:pt x="671648" y="58038"/>
                    </a:lnTo>
                    <a:lnTo>
                      <a:pt x="682534" y="51688"/>
                    </a:lnTo>
                    <a:lnTo>
                      <a:pt x="671648" y="45338"/>
                    </a:lnTo>
                    <a:close/>
                  </a:path>
                  <a:path w="708025" h="103505">
                    <a:moveTo>
                      <a:pt x="696880" y="45338"/>
                    </a:moveTo>
                    <a:lnTo>
                      <a:pt x="695070" y="45338"/>
                    </a:lnTo>
                    <a:lnTo>
                      <a:pt x="695070" y="58038"/>
                    </a:lnTo>
                    <a:lnTo>
                      <a:pt x="696880" y="58038"/>
                    </a:lnTo>
                    <a:lnTo>
                      <a:pt x="707770" y="51688"/>
                    </a:lnTo>
                    <a:lnTo>
                      <a:pt x="696880" y="45338"/>
                    </a:lnTo>
                    <a:close/>
                  </a:path>
                  <a:path w="708025" h="103505">
                    <a:moveTo>
                      <a:pt x="691895" y="46227"/>
                    </a:moveTo>
                    <a:lnTo>
                      <a:pt x="682534" y="51688"/>
                    </a:lnTo>
                    <a:lnTo>
                      <a:pt x="691895" y="57150"/>
                    </a:lnTo>
                    <a:lnTo>
                      <a:pt x="691895" y="46227"/>
                    </a:lnTo>
                    <a:close/>
                  </a:path>
                  <a:path w="708025" h="103505">
                    <a:moveTo>
                      <a:pt x="695070" y="46227"/>
                    </a:moveTo>
                    <a:lnTo>
                      <a:pt x="691895" y="46227"/>
                    </a:lnTo>
                    <a:lnTo>
                      <a:pt x="691895" y="57150"/>
                    </a:lnTo>
                    <a:lnTo>
                      <a:pt x="695070" y="57150"/>
                    </a:lnTo>
                    <a:lnTo>
                      <a:pt x="695070" y="46227"/>
                    </a:lnTo>
                    <a:close/>
                  </a:path>
                  <a:path w="708025" h="103505">
                    <a:moveTo>
                      <a:pt x="619125" y="0"/>
                    </a:moveTo>
                    <a:lnTo>
                      <a:pt x="615187" y="1015"/>
                    </a:lnTo>
                    <a:lnTo>
                      <a:pt x="611631" y="7112"/>
                    </a:lnTo>
                    <a:lnTo>
                      <a:pt x="612648" y="10922"/>
                    </a:lnTo>
                    <a:lnTo>
                      <a:pt x="682534" y="51688"/>
                    </a:lnTo>
                    <a:lnTo>
                      <a:pt x="691895" y="46227"/>
                    </a:lnTo>
                    <a:lnTo>
                      <a:pt x="695070" y="46227"/>
                    </a:lnTo>
                    <a:lnTo>
                      <a:pt x="695070" y="45338"/>
                    </a:lnTo>
                    <a:lnTo>
                      <a:pt x="696880" y="45338"/>
                    </a:lnTo>
                    <a:lnTo>
                      <a:pt x="619125" y="0"/>
                    </a:lnTo>
                    <a:close/>
                  </a:path>
                </a:pathLst>
              </a:custGeom>
              <a:solidFill>
                <a:srgbClr val="7E7E7E"/>
              </a:solidFill>
            </p:spPr>
            <p:txBody>
              <a:bodyPr wrap="square" lIns="0" tIns="0" rIns="0" bIns="0" rtlCol="0"/>
              <a:lstStyle/>
              <a:p>
                <a:endParaRPr/>
              </a:p>
            </p:txBody>
          </p:sp>
          <p:sp>
            <p:nvSpPr>
              <p:cNvPr id="57" name="object 77">
                <a:extLst>
                  <a:ext uri="{FF2B5EF4-FFF2-40B4-BE49-F238E27FC236}">
                    <a16:creationId xmlns:a16="http://schemas.microsoft.com/office/drawing/2014/main" id="{D85B4D18-7B47-4057-A765-438D18CD3E2A}"/>
                  </a:ext>
                </a:extLst>
              </p:cNvPr>
              <p:cNvSpPr/>
              <p:nvPr/>
            </p:nvSpPr>
            <p:spPr>
              <a:xfrm>
                <a:off x="8685910" y="718312"/>
                <a:ext cx="100711" cy="217550"/>
              </a:xfrm>
              <a:prstGeom prst="rect">
                <a:avLst/>
              </a:prstGeom>
              <a:blipFill>
                <a:blip r:embed="rId4" cstate="print"/>
                <a:stretch>
                  <a:fillRect/>
                </a:stretch>
              </a:blipFill>
            </p:spPr>
            <p:txBody>
              <a:bodyPr wrap="square" lIns="0" tIns="0" rIns="0" bIns="0" rtlCol="0"/>
              <a:lstStyle/>
              <a:p>
                <a:endParaRPr/>
              </a:p>
            </p:txBody>
          </p:sp>
          <p:sp>
            <p:nvSpPr>
              <p:cNvPr id="59" name="object 79">
                <a:extLst>
                  <a:ext uri="{FF2B5EF4-FFF2-40B4-BE49-F238E27FC236}">
                    <a16:creationId xmlns:a16="http://schemas.microsoft.com/office/drawing/2014/main" id="{8EE2193B-EB6A-4563-A4DD-BF273C026BC4}"/>
                  </a:ext>
                </a:extLst>
              </p:cNvPr>
              <p:cNvSpPr/>
              <p:nvPr/>
            </p:nvSpPr>
            <p:spPr>
              <a:xfrm>
                <a:off x="7524368" y="467741"/>
                <a:ext cx="251967" cy="251968"/>
              </a:xfrm>
              <a:prstGeom prst="rect">
                <a:avLst/>
              </a:prstGeom>
              <a:blipFill>
                <a:blip r:embed="rId5" cstate="print"/>
                <a:stretch>
                  <a:fillRect/>
                </a:stretch>
              </a:blipFill>
            </p:spPr>
            <p:txBody>
              <a:bodyPr wrap="square" lIns="0" tIns="0" rIns="0" bIns="0" rtlCol="0"/>
              <a:lstStyle/>
              <a:p>
                <a:endParaRPr/>
              </a:p>
            </p:txBody>
          </p:sp>
          <p:sp>
            <p:nvSpPr>
              <p:cNvPr id="60" name="object 80">
                <a:extLst>
                  <a:ext uri="{FF2B5EF4-FFF2-40B4-BE49-F238E27FC236}">
                    <a16:creationId xmlns:a16="http://schemas.microsoft.com/office/drawing/2014/main" id="{8C91FF3A-B211-46FC-BFA0-9A211E52C2F0}"/>
                  </a:ext>
                </a:extLst>
              </p:cNvPr>
              <p:cNvSpPr/>
              <p:nvPr/>
            </p:nvSpPr>
            <p:spPr>
              <a:xfrm>
                <a:off x="7524368" y="467741"/>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699">
                <a:solidFill>
                  <a:srgbClr val="000000"/>
                </a:solidFill>
              </a:ln>
            </p:spPr>
            <p:txBody>
              <a:bodyPr wrap="square" lIns="0" tIns="0" rIns="0" bIns="0" rtlCol="0"/>
              <a:lstStyle/>
              <a:p>
                <a:endParaRPr/>
              </a:p>
            </p:txBody>
          </p:sp>
          <p:sp>
            <p:nvSpPr>
              <p:cNvPr id="61" name="object 81">
                <a:extLst>
                  <a:ext uri="{FF2B5EF4-FFF2-40B4-BE49-F238E27FC236}">
                    <a16:creationId xmlns:a16="http://schemas.microsoft.com/office/drawing/2014/main" id="{23632C28-BD6F-4ED6-9FD3-8E9B03459B9E}"/>
                  </a:ext>
                </a:extLst>
              </p:cNvPr>
              <p:cNvSpPr txBox="1"/>
              <p:nvPr/>
            </p:nvSpPr>
            <p:spPr>
              <a:xfrm>
                <a:off x="7588947" y="490919"/>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6</a:t>
                </a:r>
              </a:p>
            </p:txBody>
          </p:sp>
          <p:sp>
            <p:nvSpPr>
              <p:cNvPr id="63" name="object 83">
                <a:extLst>
                  <a:ext uri="{FF2B5EF4-FFF2-40B4-BE49-F238E27FC236}">
                    <a16:creationId xmlns:a16="http://schemas.microsoft.com/office/drawing/2014/main" id="{8D5CA65B-DA7D-4729-935A-E3EBCF1E109D}"/>
                  </a:ext>
                </a:extLst>
              </p:cNvPr>
              <p:cNvSpPr/>
              <p:nvPr/>
            </p:nvSpPr>
            <p:spPr>
              <a:xfrm>
                <a:off x="8640444" y="467741"/>
                <a:ext cx="252095" cy="251968"/>
              </a:xfrm>
              <a:prstGeom prst="rect">
                <a:avLst/>
              </a:prstGeom>
              <a:blipFill>
                <a:blip r:embed="rId6" cstate="print"/>
                <a:stretch>
                  <a:fillRect/>
                </a:stretch>
              </a:blipFill>
            </p:spPr>
            <p:txBody>
              <a:bodyPr wrap="square" lIns="0" tIns="0" rIns="0" bIns="0" rtlCol="0"/>
              <a:lstStyle/>
              <a:p>
                <a:endParaRPr/>
              </a:p>
            </p:txBody>
          </p:sp>
          <p:sp>
            <p:nvSpPr>
              <p:cNvPr id="64" name="object 84">
                <a:extLst>
                  <a:ext uri="{FF2B5EF4-FFF2-40B4-BE49-F238E27FC236}">
                    <a16:creationId xmlns:a16="http://schemas.microsoft.com/office/drawing/2014/main" id="{ACC922FB-4842-4AB4-A6E3-DFEAC16ADB98}"/>
                  </a:ext>
                </a:extLst>
              </p:cNvPr>
              <p:cNvSpPr/>
              <p:nvPr/>
            </p:nvSpPr>
            <p:spPr>
              <a:xfrm>
                <a:off x="8640444" y="467741"/>
                <a:ext cx="252095" cy="252095"/>
              </a:xfrm>
              <a:custGeom>
                <a:avLst/>
                <a:gdLst/>
                <a:ahLst/>
                <a:cxnLst/>
                <a:rect l="l" t="t" r="r" b="b"/>
                <a:pathLst>
                  <a:path w="252095" h="252095">
                    <a:moveTo>
                      <a:pt x="0" y="125984"/>
                    </a:moveTo>
                    <a:lnTo>
                      <a:pt x="9898" y="76938"/>
                    </a:lnTo>
                    <a:lnTo>
                      <a:pt x="36893" y="36893"/>
                    </a:lnTo>
                    <a:lnTo>
                      <a:pt x="76938" y="9898"/>
                    </a:lnTo>
                    <a:lnTo>
                      <a:pt x="125983" y="0"/>
                    </a:lnTo>
                    <a:lnTo>
                      <a:pt x="175049" y="9898"/>
                    </a:lnTo>
                    <a:lnTo>
                      <a:pt x="215138" y="36893"/>
                    </a:lnTo>
                    <a:lnTo>
                      <a:pt x="242177" y="76938"/>
                    </a:lnTo>
                    <a:lnTo>
                      <a:pt x="252095" y="125984"/>
                    </a:lnTo>
                    <a:lnTo>
                      <a:pt x="242177" y="175029"/>
                    </a:lnTo>
                    <a:lnTo>
                      <a:pt x="215137" y="215074"/>
                    </a:lnTo>
                    <a:lnTo>
                      <a:pt x="17504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65" name="object 85">
                <a:extLst>
                  <a:ext uri="{FF2B5EF4-FFF2-40B4-BE49-F238E27FC236}">
                    <a16:creationId xmlns:a16="http://schemas.microsoft.com/office/drawing/2014/main" id="{DE538B37-7F6B-495B-995E-43752B386222}"/>
                  </a:ext>
                </a:extLst>
              </p:cNvPr>
              <p:cNvSpPr txBox="1"/>
              <p:nvPr/>
            </p:nvSpPr>
            <p:spPr>
              <a:xfrm>
                <a:off x="8708007" y="479348"/>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2</a:t>
                </a:r>
              </a:p>
            </p:txBody>
          </p:sp>
          <p:sp>
            <p:nvSpPr>
              <p:cNvPr id="71" name="object 91">
                <a:extLst>
                  <a:ext uri="{FF2B5EF4-FFF2-40B4-BE49-F238E27FC236}">
                    <a16:creationId xmlns:a16="http://schemas.microsoft.com/office/drawing/2014/main" id="{E08D2571-15B4-4162-9B14-01B0742C0249}"/>
                  </a:ext>
                </a:extLst>
              </p:cNvPr>
              <p:cNvSpPr/>
              <p:nvPr/>
            </p:nvSpPr>
            <p:spPr>
              <a:xfrm>
                <a:off x="8172450" y="1241805"/>
                <a:ext cx="251968" cy="251968"/>
              </a:xfrm>
              <a:prstGeom prst="rect">
                <a:avLst/>
              </a:prstGeom>
              <a:blipFill>
                <a:blip r:embed="rId3" cstate="print"/>
                <a:stretch>
                  <a:fillRect/>
                </a:stretch>
              </a:blipFill>
            </p:spPr>
            <p:txBody>
              <a:bodyPr wrap="square" lIns="0" tIns="0" rIns="0" bIns="0" rtlCol="0"/>
              <a:lstStyle/>
              <a:p>
                <a:endParaRPr dirty="0"/>
              </a:p>
            </p:txBody>
          </p:sp>
          <p:sp>
            <p:nvSpPr>
              <p:cNvPr id="72" name="object 92">
                <a:extLst>
                  <a:ext uri="{FF2B5EF4-FFF2-40B4-BE49-F238E27FC236}">
                    <a16:creationId xmlns:a16="http://schemas.microsoft.com/office/drawing/2014/main" id="{47FBEF29-1A85-4049-BC89-069DB034BFB3}"/>
                  </a:ext>
                </a:extLst>
              </p:cNvPr>
              <p:cNvSpPr/>
              <p:nvPr/>
            </p:nvSpPr>
            <p:spPr>
              <a:xfrm>
                <a:off x="8172450" y="1241805"/>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73" name="object 93">
                <a:extLst>
                  <a:ext uri="{FF2B5EF4-FFF2-40B4-BE49-F238E27FC236}">
                    <a16:creationId xmlns:a16="http://schemas.microsoft.com/office/drawing/2014/main" id="{C25AA3B1-6C25-4D05-A28D-371B48B395D6}"/>
                  </a:ext>
                </a:extLst>
              </p:cNvPr>
              <p:cNvSpPr txBox="1"/>
              <p:nvPr/>
            </p:nvSpPr>
            <p:spPr>
              <a:xfrm>
                <a:off x="8246326" y="1254582"/>
                <a:ext cx="131229" cy="206765"/>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4</a:t>
                </a:r>
              </a:p>
            </p:txBody>
          </p:sp>
          <p:sp>
            <p:nvSpPr>
              <p:cNvPr id="75" name="object 95">
                <a:extLst>
                  <a:ext uri="{FF2B5EF4-FFF2-40B4-BE49-F238E27FC236}">
                    <a16:creationId xmlns:a16="http://schemas.microsoft.com/office/drawing/2014/main" id="{1D600933-AE52-4484-98E1-51E719D87429}"/>
                  </a:ext>
                </a:extLst>
              </p:cNvPr>
              <p:cNvSpPr/>
              <p:nvPr/>
            </p:nvSpPr>
            <p:spPr>
              <a:xfrm>
                <a:off x="7704328" y="935736"/>
                <a:ext cx="252095" cy="252094"/>
              </a:xfrm>
              <a:prstGeom prst="rect">
                <a:avLst/>
              </a:prstGeom>
              <a:blipFill>
                <a:blip r:embed="rId7" cstate="print"/>
                <a:stretch>
                  <a:fillRect/>
                </a:stretch>
              </a:blipFill>
            </p:spPr>
            <p:txBody>
              <a:bodyPr wrap="square" lIns="0" tIns="0" rIns="0" bIns="0" rtlCol="0"/>
              <a:lstStyle/>
              <a:p>
                <a:endParaRPr/>
              </a:p>
            </p:txBody>
          </p:sp>
          <p:sp>
            <p:nvSpPr>
              <p:cNvPr id="76" name="object 96">
                <a:extLst>
                  <a:ext uri="{FF2B5EF4-FFF2-40B4-BE49-F238E27FC236}">
                    <a16:creationId xmlns:a16="http://schemas.microsoft.com/office/drawing/2014/main" id="{9EEED015-9963-4E2A-875F-18901DFD10C9}"/>
                  </a:ext>
                </a:extLst>
              </p:cNvPr>
              <p:cNvSpPr/>
              <p:nvPr/>
            </p:nvSpPr>
            <p:spPr>
              <a:xfrm>
                <a:off x="7704328" y="935736"/>
                <a:ext cx="252095" cy="252095"/>
              </a:xfrm>
              <a:custGeom>
                <a:avLst/>
                <a:gdLst/>
                <a:ahLst/>
                <a:cxnLst/>
                <a:rect l="l" t="t" r="r" b="b"/>
                <a:pathLst>
                  <a:path w="252095" h="252094">
                    <a:moveTo>
                      <a:pt x="0" y="125984"/>
                    </a:moveTo>
                    <a:lnTo>
                      <a:pt x="9917" y="76938"/>
                    </a:lnTo>
                    <a:lnTo>
                      <a:pt x="36957" y="36893"/>
                    </a:lnTo>
                    <a:lnTo>
                      <a:pt x="77045" y="9898"/>
                    </a:lnTo>
                    <a:lnTo>
                      <a:pt x="126111" y="0"/>
                    </a:lnTo>
                    <a:lnTo>
                      <a:pt x="175103" y="9898"/>
                    </a:lnTo>
                    <a:lnTo>
                      <a:pt x="215153" y="36893"/>
                    </a:lnTo>
                    <a:lnTo>
                      <a:pt x="242179" y="76938"/>
                    </a:lnTo>
                    <a:lnTo>
                      <a:pt x="252095" y="125984"/>
                    </a:lnTo>
                    <a:lnTo>
                      <a:pt x="242179" y="175049"/>
                    </a:lnTo>
                    <a:lnTo>
                      <a:pt x="215153" y="215137"/>
                    </a:lnTo>
                    <a:lnTo>
                      <a:pt x="175103" y="242177"/>
                    </a:lnTo>
                    <a:lnTo>
                      <a:pt x="126111" y="252094"/>
                    </a:lnTo>
                    <a:lnTo>
                      <a:pt x="77045" y="242177"/>
                    </a:lnTo>
                    <a:lnTo>
                      <a:pt x="36956" y="215137"/>
                    </a:lnTo>
                    <a:lnTo>
                      <a:pt x="9917" y="175049"/>
                    </a:lnTo>
                    <a:lnTo>
                      <a:pt x="0" y="125984"/>
                    </a:lnTo>
                    <a:close/>
                  </a:path>
                </a:pathLst>
              </a:custGeom>
              <a:ln w="12699">
                <a:solidFill>
                  <a:srgbClr val="000000"/>
                </a:solidFill>
              </a:ln>
            </p:spPr>
            <p:txBody>
              <a:bodyPr wrap="square" lIns="0" tIns="0" rIns="0" bIns="0" rtlCol="0"/>
              <a:lstStyle/>
              <a:p>
                <a:endParaRPr/>
              </a:p>
            </p:txBody>
          </p:sp>
          <p:sp>
            <p:nvSpPr>
              <p:cNvPr id="77" name="object 97">
                <a:extLst>
                  <a:ext uri="{FF2B5EF4-FFF2-40B4-BE49-F238E27FC236}">
                    <a16:creationId xmlns:a16="http://schemas.microsoft.com/office/drawing/2014/main" id="{5E615530-591D-46AA-8D58-8F211F854780}"/>
                  </a:ext>
                </a:extLst>
              </p:cNvPr>
              <p:cNvSpPr txBox="1"/>
              <p:nvPr/>
            </p:nvSpPr>
            <p:spPr>
              <a:xfrm>
                <a:off x="7782431" y="966804"/>
                <a:ext cx="15113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5</a:t>
                </a:r>
              </a:p>
            </p:txBody>
          </p:sp>
          <p:sp>
            <p:nvSpPr>
              <p:cNvPr id="79" name="object 99">
                <a:extLst>
                  <a:ext uri="{FF2B5EF4-FFF2-40B4-BE49-F238E27FC236}">
                    <a16:creationId xmlns:a16="http://schemas.microsoft.com/office/drawing/2014/main" id="{E7E40B4D-0683-4070-BDA2-389AD70E0234}"/>
                  </a:ext>
                </a:extLst>
              </p:cNvPr>
              <p:cNvSpPr/>
              <p:nvPr/>
            </p:nvSpPr>
            <p:spPr>
              <a:xfrm>
                <a:off x="8597317" y="941240"/>
                <a:ext cx="251968" cy="252094"/>
              </a:xfrm>
              <a:prstGeom prst="rect">
                <a:avLst/>
              </a:prstGeom>
              <a:blipFill>
                <a:blip r:embed="rId8" cstate="print"/>
                <a:stretch>
                  <a:fillRect/>
                </a:stretch>
              </a:blipFill>
            </p:spPr>
            <p:txBody>
              <a:bodyPr wrap="square" lIns="0" tIns="0" rIns="0" bIns="0" rtlCol="0"/>
              <a:lstStyle/>
              <a:p>
                <a:endParaRPr/>
              </a:p>
            </p:txBody>
          </p:sp>
          <p:sp>
            <p:nvSpPr>
              <p:cNvPr id="80" name="object 100">
                <a:extLst>
                  <a:ext uri="{FF2B5EF4-FFF2-40B4-BE49-F238E27FC236}">
                    <a16:creationId xmlns:a16="http://schemas.microsoft.com/office/drawing/2014/main" id="{1FDC7DB1-B013-45C3-AB49-652D9C2F7BC5}"/>
                  </a:ext>
                </a:extLst>
              </p:cNvPr>
              <p:cNvSpPr/>
              <p:nvPr/>
            </p:nvSpPr>
            <p:spPr>
              <a:xfrm>
                <a:off x="8590280" y="935736"/>
                <a:ext cx="252095" cy="252095"/>
              </a:xfrm>
              <a:custGeom>
                <a:avLst/>
                <a:gdLst/>
                <a:ahLst/>
                <a:cxnLst/>
                <a:rect l="l" t="t" r="r" b="b"/>
                <a:pathLst>
                  <a:path w="252095" h="252094">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49"/>
                    </a:lnTo>
                    <a:lnTo>
                      <a:pt x="215074" y="215137"/>
                    </a:lnTo>
                    <a:lnTo>
                      <a:pt x="175029" y="242177"/>
                    </a:lnTo>
                    <a:lnTo>
                      <a:pt x="125984" y="252094"/>
                    </a:lnTo>
                    <a:lnTo>
                      <a:pt x="76938" y="242177"/>
                    </a:lnTo>
                    <a:lnTo>
                      <a:pt x="36893" y="215137"/>
                    </a:lnTo>
                    <a:lnTo>
                      <a:pt x="9898" y="175049"/>
                    </a:lnTo>
                    <a:lnTo>
                      <a:pt x="0" y="125984"/>
                    </a:lnTo>
                    <a:close/>
                  </a:path>
                </a:pathLst>
              </a:custGeom>
              <a:ln w="12700">
                <a:solidFill>
                  <a:srgbClr val="000000"/>
                </a:solidFill>
              </a:ln>
            </p:spPr>
            <p:txBody>
              <a:bodyPr wrap="square" lIns="0" tIns="0" rIns="0" bIns="0" rtlCol="0"/>
              <a:lstStyle/>
              <a:p>
                <a:endParaRPr/>
              </a:p>
            </p:txBody>
          </p:sp>
          <p:sp>
            <p:nvSpPr>
              <p:cNvPr id="81" name="object 101">
                <a:extLst>
                  <a:ext uri="{FF2B5EF4-FFF2-40B4-BE49-F238E27FC236}">
                    <a16:creationId xmlns:a16="http://schemas.microsoft.com/office/drawing/2014/main" id="{0451FB24-7EEC-4C6B-8C3E-9700DF3ABA07}"/>
                  </a:ext>
                </a:extLst>
              </p:cNvPr>
              <p:cNvSpPr txBox="1"/>
              <p:nvPr/>
            </p:nvSpPr>
            <p:spPr>
              <a:xfrm>
                <a:off x="8675115" y="959229"/>
                <a:ext cx="119635" cy="206765"/>
              </a:xfrm>
              <a:prstGeom prst="rect">
                <a:avLst/>
              </a:prstGeom>
            </p:spPr>
            <p:txBody>
              <a:bodyPr vert="horz" wrap="square" lIns="0" tIns="12700" rIns="0" bIns="0" rtlCol="0">
                <a:spAutoFit/>
              </a:bodyPr>
              <a:lstStyle/>
              <a:p>
                <a:pPr marL="12700">
                  <a:lnSpc>
                    <a:spcPct val="100000"/>
                  </a:lnSpc>
                  <a:spcBef>
                    <a:spcPts val="100"/>
                  </a:spcBef>
                </a:pPr>
                <a:r>
                  <a:rPr sz="1800" dirty="0">
                    <a:latin typeface="Consolas"/>
                    <a:cs typeface="Consolas"/>
                  </a:rPr>
                  <a:t>3</a:t>
                </a:r>
              </a:p>
            </p:txBody>
          </p:sp>
          <p:sp>
            <p:nvSpPr>
              <p:cNvPr id="83" name="object 103">
                <a:extLst>
                  <a:ext uri="{FF2B5EF4-FFF2-40B4-BE49-F238E27FC236}">
                    <a16:creationId xmlns:a16="http://schemas.microsoft.com/office/drawing/2014/main" id="{8D74946B-165A-4253-8247-230279A11EE6}"/>
                  </a:ext>
                </a:extLst>
              </p:cNvPr>
              <p:cNvSpPr/>
              <p:nvPr/>
            </p:nvSpPr>
            <p:spPr>
              <a:xfrm>
                <a:off x="7919466" y="1099185"/>
                <a:ext cx="708025" cy="103505"/>
              </a:xfrm>
              <a:custGeom>
                <a:avLst/>
                <a:gdLst/>
                <a:ahLst/>
                <a:cxnLst/>
                <a:rect l="l" t="t" r="r" b="b"/>
                <a:pathLst>
                  <a:path w="708025" h="103505">
                    <a:moveTo>
                      <a:pt x="88645" y="0"/>
                    </a:moveTo>
                    <a:lnTo>
                      <a:pt x="0" y="51688"/>
                    </a:lnTo>
                    <a:lnTo>
                      <a:pt x="88645" y="103377"/>
                    </a:lnTo>
                    <a:lnTo>
                      <a:pt x="92455" y="102362"/>
                    </a:lnTo>
                    <a:lnTo>
                      <a:pt x="96011" y="96265"/>
                    </a:lnTo>
                    <a:lnTo>
                      <a:pt x="94995" y="92455"/>
                    </a:lnTo>
                    <a:lnTo>
                      <a:pt x="35995" y="58038"/>
                    </a:lnTo>
                    <a:lnTo>
                      <a:pt x="12573" y="58038"/>
                    </a:lnTo>
                    <a:lnTo>
                      <a:pt x="12573" y="45338"/>
                    </a:lnTo>
                    <a:lnTo>
                      <a:pt x="35995" y="45338"/>
                    </a:lnTo>
                    <a:lnTo>
                      <a:pt x="94995" y="10922"/>
                    </a:lnTo>
                    <a:lnTo>
                      <a:pt x="96011" y="7112"/>
                    </a:lnTo>
                    <a:lnTo>
                      <a:pt x="92455" y="1015"/>
                    </a:lnTo>
                    <a:lnTo>
                      <a:pt x="88645" y="0"/>
                    </a:lnTo>
                    <a:close/>
                  </a:path>
                  <a:path w="708025" h="103505">
                    <a:moveTo>
                      <a:pt x="35995" y="45338"/>
                    </a:moveTo>
                    <a:lnTo>
                      <a:pt x="12573" y="45338"/>
                    </a:lnTo>
                    <a:lnTo>
                      <a:pt x="12573" y="58038"/>
                    </a:lnTo>
                    <a:lnTo>
                      <a:pt x="35995" y="58038"/>
                    </a:lnTo>
                    <a:lnTo>
                      <a:pt x="34471" y="57150"/>
                    </a:lnTo>
                    <a:lnTo>
                      <a:pt x="15748" y="57150"/>
                    </a:lnTo>
                    <a:lnTo>
                      <a:pt x="15748" y="46227"/>
                    </a:lnTo>
                    <a:lnTo>
                      <a:pt x="34471" y="46227"/>
                    </a:lnTo>
                    <a:lnTo>
                      <a:pt x="35995" y="45338"/>
                    </a:lnTo>
                    <a:close/>
                  </a:path>
                  <a:path w="708025" h="103505">
                    <a:moveTo>
                      <a:pt x="707643" y="45338"/>
                    </a:moveTo>
                    <a:lnTo>
                      <a:pt x="35995" y="45338"/>
                    </a:lnTo>
                    <a:lnTo>
                      <a:pt x="25109" y="51688"/>
                    </a:lnTo>
                    <a:lnTo>
                      <a:pt x="35995" y="58038"/>
                    </a:lnTo>
                    <a:lnTo>
                      <a:pt x="707643" y="58038"/>
                    </a:lnTo>
                    <a:lnTo>
                      <a:pt x="707643" y="45338"/>
                    </a:lnTo>
                    <a:close/>
                  </a:path>
                  <a:path w="708025" h="103505">
                    <a:moveTo>
                      <a:pt x="15748" y="46227"/>
                    </a:moveTo>
                    <a:lnTo>
                      <a:pt x="15748" y="57150"/>
                    </a:lnTo>
                    <a:lnTo>
                      <a:pt x="25109" y="51688"/>
                    </a:lnTo>
                    <a:lnTo>
                      <a:pt x="15748" y="46227"/>
                    </a:lnTo>
                    <a:close/>
                  </a:path>
                  <a:path w="708025" h="103505">
                    <a:moveTo>
                      <a:pt x="25109" y="51688"/>
                    </a:moveTo>
                    <a:lnTo>
                      <a:pt x="15748" y="57150"/>
                    </a:lnTo>
                    <a:lnTo>
                      <a:pt x="34471" y="57150"/>
                    </a:lnTo>
                    <a:lnTo>
                      <a:pt x="25109" y="51688"/>
                    </a:lnTo>
                    <a:close/>
                  </a:path>
                  <a:path w="708025" h="103505">
                    <a:moveTo>
                      <a:pt x="34471" y="46227"/>
                    </a:moveTo>
                    <a:lnTo>
                      <a:pt x="15748" y="46227"/>
                    </a:lnTo>
                    <a:lnTo>
                      <a:pt x="25109" y="51688"/>
                    </a:lnTo>
                    <a:lnTo>
                      <a:pt x="34471" y="46227"/>
                    </a:lnTo>
                    <a:close/>
                  </a:path>
                </a:pathLst>
              </a:custGeom>
              <a:solidFill>
                <a:srgbClr val="FF0066"/>
              </a:solidFill>
            </p:spPr>
            <p:txBody>
              <a:bodyPr wrap="square" lIns="0" tIns="0" rIns="0" bIns="0" rtlCol="0"/>
              <a:lstStyle/>
              <a:p>
                <a:endParaRPr/>
              </a:p>
            </p:txBody>
          </p:sp>
          <p:sp>
            <p:nvSpPr>
              <p:cNvPr id="85" name="object 105">
                <a:extLst>
                  <a:ext uri="{FF2B5EF4-FFF2-40B4-BE49-F238E27FC236}">
                    <a16:creationId xmlns:a16="http://schemas.microsoft.com/office/drawing/2014/main" id="{02F3C2F5-050D-4C25-A426-10973E31EE6F}"/>
                  </a:ext>
                </a:extLst>
              </p:cNvPr>
              <p:cNvSpPr/>
              <p:nvPr/>
            </p:nvSpPr>
            <p:spPr>
              <a:xfrm>
                <a:off x="8246744" y="431673"/>
                <a:ext cx="103505" cy="810260"/>
              </a:xfrm>
              <a:custGeom>
                <a:avLst/>
                <a:gdLst/>
                <a:ahLst/>
                <a:cxnLst/>
                <a:rect l="l" t="t" r="r" b="b"/>
                <a:pathLst>
                  <a:path w="103504" h="810260">
                    <a:moveTo>
                      <a:pt x="51689" y="25109"/>
                    </a:moveTo>
                    <a:lnTo>
                      <a:pt x="45338" y="35995"/>
                    </a:lnTo>
                    <a:lnTo>
                      <a:pt x="45338" y="810132"/>
                    </a:lnTo>
                    <a:lnTo>
                      <a:pt x="58038" y="810132"/>
                    </a:lnTo>
                    <a:lnTo>
                      <a:pt x="58038" y="35995"/>
                    </a:lnTo>
                    <a:lnTo>
                      <a:pt x="51689" y="25109"/>
                    </a:lnTo>
                    <a:close/>
                  </a:path>
                  <a:path w="103504" h="810260">
                    <a:moveTo>
                      <a:pt x="51688" y="0"/>
                    </a:moveTo>
                    <a:lnTo>
                      <a:pt x="0" y="88646"/>
                    </a:lnTo>
                    <a:lnTo>
                      <a:pt x="1015" y="92455"/>
                    </a:lnTo>
                    <a:lnTo>
                      <a:pt x="4063" y="94234"/>
                    </a:lnTo>
                    <a:lnTo>
                      <a:pt x="6984" y="96012"/>
                    </a:lnTo>
                    <a:lnTo>
                      <a:pt x="10922" y="94996"/>
                    </a:lnTo>
                    <a:lnTo>
                      <a:pt x="45338" y="35995"/>
                    </a:lnTo>
                    <a:lnTo>
                      <a:pt x="45338" y="12573"/>
                    </a:lnTo>
                    <a:lnTo>
                      <a:pt x="59020" y="12573"/>
                    </a:lnTo>
                    <a:lnTo>
                      <a:pt x="51688" y="0"/>
                    </a:lnTo>
                    <a:close/>
                  </a:path>
                  <a:path w="103504" h="810260">
                    <a:moveTo>
                      <a:pt x="59020" y="12573"/>
                    </a:moveTo>
                    <a:lnTo>
                      <a:pt x="58038" y="12573"/>
                    </a:lnTo>
                    <a:lnTo>
                      <a:pt x="58039" y="35995"/>
                    </a:lnTo>
                    <a:lnTo>
                      <a:pt x="90677" y="91948"/>
                    </a:lnTo>
                    <a:lnTo>
                      <a:pt x="92328" y="94996"/>
                    </a:lnTo>
                    <a:lnTo>
                      <a:pt x="96265" y="96012"/>
                    </a:lnTo>
                    <a:lnTo>
                      <a:pt x="102361" y="92455"/>
                    </a:lnTo>
                    <a:lnTo>
                      <a:pt x="103377" y="88646"/>
                    </a:lnTo>
                    <a:lnTo>
                      <a:pt x="59020" y="12573"/>
                    </a:lnTo>
                    <a:close/>
                  </a:path>
                  <a:path w="103504" h="810260">
                    <a:moveTo>
                      <a:pt x="58038" y="12573"/>
                    </a:moveTo>
                    <a:lnTo>
                      <a:pt x="45338" y="12573"/>
                    </a:lnTo>
                    <a:lnTo>
                      <a:pt x="45338" y="35995"/>
                    </a:lnTo>
                    <a:lnTo>
                      <a:pt x="51689" y="25109"/>
                    </a:lnTo>
                    <a:lnTo>
                      <a:pt x="46227" y="15748"/>
                    </a:lnTo>
                    <a:lnTo>
                      <a:pt x="58038" y="15748"/>
                    </a:lnTo>
                    <a:lnTo>
                      <a:pt x="58038" y="12573"/>
                    </a:lnTo>
                    <a:close/>
                  </a:path>
                  <a:path w="103504" h="810260">
                    <a:moveTo>
                      <a:pt x="58038" y="15748"/>
                    </a:moveTo>
                    <a:lnTo>
                      <a:pt x="57150" y="15748"/>
                    </a:lnTo>
                    <a:lnTo>
                      <a:pt x="51689" y="25109"/>
                    </a:lnTo>
                    <a:lnTo>
                      <a:pt x="58039" y="35995"/>
                    </a:lnTo>
                    <a:lnTo>
                      <a:pt x="58038" y="15748"/>
                    </a:lnTo>
                    <a:close/>
                  </a:path>
                  <a:path w="103504" h="810260">
                    <a:moveTo>
                      <a:pt x="57150" y="15748"/>
                    </a:moveTo>
                    <a:lnTo>
                      <a:pt x="46227" y="15748"/>
                    </a:lnTo>
                    <a:lnTo>
                      <a:pt x="51689" y="25109"/>
                    </a:lnTo>
                    <a:lnTo>
                      <a:pt x="57150" y="15748"/>
                    </a:lnTo>
                    <a:close/>
                  </a:path>
                </a:pathLst>
              </a:custGeom>
              <a:solidFill>
                <a:srgbClr val="7E7E7E"/>
              </a:solidFill>
            </p:spPr>
            <p:txBody>
              <a:bodyPr wrap="square" lIns="0" tIns="0" rIns="0" bIns="0" rtlCol="0"/>
              <a:lstStyle/>
              <a:p>
                <a:endParaRPr/>
              </a:p>
            </p:txBody>
          </p:sp>
          <p:sp>
            <p:nvSpPr>
              <p:cNvPr id="87" name="object 107">
                <a:extLst>
                  <a:ext uri="{FF2B5EF4-FFF2-40B4-BE49-F238E27FC236}">
                    <a16:creationId xmlns:a16="http://schemas.microsoft.com/office/drawing/2014/main" id="{15770445-2F3B-4A45-A25B-C79831015772}"/>
                  </a:ext>
                </a:extLst>
              </p:cNvPr>
              <p:cNvSpPr/>
              <p:nvPr/>
            </p:nvSpPr>
            <p:spPr>
              <a:xfrm>
                <a:off x="7830311" y="1183258"/>
                <a:ext cx="345440" cy="190500"/>
              </a:xfrm>
              <a:custGeom>
                <a:avLst/>
                <a:gdLst/>
                <a:ahLst/>
                <a:cxnLst/>
                <a:rect l="l" t="t" r="r" b="b"/>
                <a:pathLst>
                  <a:path w="345440" h="190500">
                    <a:moveTo>
                      <a:pt x="35012" y="15710"/>
                    </a:moveTo>
                    <a:lnTo>
                      <a:pt x="22424" y="16272"/>
                    </a:lnTo>
                    <a:lnTo>
                      <a:pt x="29088" y="26966"/>
                    </a:lnTo>
                    <a:lnTo>
                      <a:pt x="339090" y="190118"/>
                    </a:lnTo>
                    <a:lnTo>
                      <a:pt x="345059" y="178942"/>
                    </a:lnTo>
                    <a:lnTo>
                      <a:pt x="35012" y="15710"/>
                    </a:lnTo>
                    <a:close/>
                  </a:path>
                  <a:path w="345440" h="190500">
                    <a:moveTo>
                      <a:pt x="102489" y="0"/>
                    </a:moveTo>
                    <a:lnTo>
                      <a:pt x="0" y="4444"/>
                    </a:lnTo>
                    <a:lnTo>
                      <a:pt x="52578" y="88518"/>
                    </a:lnTo>
                    <a:lnTo>
                      <a:pt x="54356" y="91566"/>
                    </a:lnTo>
                    <a:lnTo>
                      <a:pt x="58293" y="92455"/>
                    </a:lnTo>
                    <a:lnTo>
                      <a:pt x="61341" y="90550"/>
                    </a:lnTo>
                    <a:lnTo>
                      <a:pt x="64262" y="88773"/>
                    </a:lnTo>
                    <a:lnTo>
                      <a:pt x="65151" y="84836"/>
                    </a:lnTo>
                    <a:lnTo>
                      <a:pt x="29088" y="26966"/>
                    </a:lnTo>
                    <a:lnTo>
                      <a:pt x="8255" y="16001"/>
                    </a:lnTo>
                    <a:lnTo>
                      <a:pt x="14097" y="4699"/>
                    </a:lnTo>
                    <a:lnTo>
                      <a:pt x="105606" y="4699"/>
                    </a:lnTo>
                    <a:lnTo>
                      <a:pt x="105537" y="2793"/>
                    </a:lnTo>
                    <a:lnTo>
                      <a:pt x="102489" y="0"/>
                    </a:lnTo>
                    <a:close/>
                  </a:path>
                  <a:path w="345440" h="190500">
                    <a:moveTo>
                      <a:pt x="14097" y="4699"/>
                    </a:moveTo>
                    <a:lnTo>
                      <a:pt x="8255" y="16001"/>
                    </a:lnTo>
                    <a:lnTo>
                      <a:pt x="29088" y="26966"/>
                    </a:lnTo>
                    <a:lnTo>
                      <a:pt x="22730" y="16763"/>
                    </a:lnTo>
                    <a:lnTo>
                      <a:pt x="11430" y="16763"/>
                    </a:lnTo>
                    <a:lnTo>
                      <a:pt x="16637" y="6985"/>
                    </a:lnTo>
                    <a:lnTo>
                      <a:pt x="18439" y="6985"/>
                    </a:lnTo>
                    <a:lnTo>
                      <a:pt x="14097" y="4699"/>
                    </a:lnTo>
                    <a:close/>
                  </a:path>
                  <a:path w="345440" h="190500">
                    <a:moveTo>
                      <a:pt x="16637" y="6985"/>
                    </a:moveTo>
                    <a:lnTo>
                      <a:pt x="11430" y="16763"/>
                    </a:lnTo>
                    <a:lnTo>
                      <a:pt x="22424" y="16272"/>
                    </a:lnTo>
                    <a:lnTo>
                      <a:pt x="16637" y="6985"/>
                    </a:lnTo>
                    <a:close/>
                  </a:path>
                  <a:path w="345440" h="190500">
                    <a:moveTo>
                      <a:pt x="22424" y="16272"/>
                    </a:moveTo>
                    <a:lnTo>
                      <a:pt x="11430" y="16763"/>
                    </a:lnTo>
                    <a:lnTo>
                      <a:pt x="22730" y="16763"/>
                    </a:lnTo>
                    <a:lnTo>
                      <a:pt x="22424" y="16272"/>
                    </a:lnTo>
                    <a:close/>
                  </a:path>
                  <a:path w="345440" h="190500">
                    <a:moveTo>
                      <a:pt x="18439" y="6985"/>
                    </a:moveTo>
                    <a:lnTo>
                      <a:pt x="16637" y="6985"/>
                    </a:lnTo>
                    <a:lnTo>
                      <a:pt x="22424" y="16272"/>
                    </a:lnTo>
                    <a:lnTo>
                      <a:pt x="35012" y="15710"/>
                    </a:lnTo>
                    <a:lnTo>
                      <a:pt x="18439" y="6985"/>
                    </a:lnTo>
                    <a:close/>
                  </a:path>
                  <a:path w="345440" h="190500">
                    <a:moveTo>
                      <a:pt x="105606" y="4699"/>
                    </a:moveTo>
                    <a:lnTo>
                      <a:pt x="14097" y="4699"/>
                    </a:lnTo>
                    <a:lnTo>
                      <a:pt x="35012" y="15710"/>
                    </a:lnTo>
                    <a:lnTo>
                      <a:pt x="103124" y="12700"/>
                    </a:lnTo>
                    <a:lnTo>
                      <a:pt x="105791" y="9778"/>
                    </a:lnTo>
                    <a:lnTo>
                      <a:pt x="105606" y="4699"/>
                    </a:lnTo>
                    <a:close/>
                  </a:path>
                </a:pathLst>
              </a:custGeom>
              <a:solidFill>
                <a:srgbClr val="7E7E7E"/>
              </a:solidFill>
            </p:spPr>
            <p:txBody>
              <a:bodyPr wrap="square" lIns="0" tIns="0" rIns="0" bIns="0" rtlCol="0"/>
              <a:lstStyle/>
              <a:p>
                <a:endParaRPr/>
              </a:p>
            </p:txBody>
          </p:sp>
          <p:sp>
            <p:nvSpPr>
              <p:cNvPr id="89" name="object 109">
                <a:extLst>
                  <a:ext uri="{FF2B5EF4-FFF2-40B4-BE49-F238E27FC236}">
                    <a16:creationId xmlns:a16="http://schemas.microsoft.com/office/drawing/2014/main" id="{D1C96001-5B04-49AC-9224-249D6E777B88}"/>
                  </a:ext>
                </a:extLst>
              </p:cNvPr>
              <p:cNvSpPr/>
              <p:nvPr/>
            </p:nvSpPr>
            <p:spPr>
              <a:xfrm>
                <a:off x="8421116" y="1187703"/>
                <a:ext cx="295275" cy="185420"/>
              </a:xfrm>
              <a:custGeom>
                <a:avLst/>
                <a:gdLst/>
                <a:ahLst/>
                <a:cxnLst/>
                <a:rect l="l" t="t" r="r" b="b"/>
                <a:pathLst>
                  <a:path w="295275" h="185419">
                    <a:moveTo>
                      <a:pt x="273684" y="13236"/>
                    </a:moveTo>
                    <a:lnTo>
                      <a:pt x="261122" y="13562"/>
                    </a:lnTo>
                    <a:lnTo>
                      <a:pt x="0" y="174625"/>
                    </a:lnTo>
                    <a:lnTo>
                      <a:pt x="6603" y="185420"/>
                    </a:lnTo>
                    <a:lnTo>
                      <a:pt x="267734" y="24425"/>
                    </a:lnTo>
                    <a:lnTo>
                      <a:pt x="273684" y="13236"/>
                    </a:lnTo>
                    <a:close/>
                  </a:path>
                  <a:path w="295275" h="185419">
                    <a:moveTo>
                      <a:pt x="294471" y="1270"/>
                    </a:moveTo>
                    <a:lnTo>
                      <a:pt x="281050" y="1270"/>
                    </a:lnTo>
                    <a:lnTo>
                      <a:pt x="287781" y="12065"/>
                    </a:lnTo>
                    <a:lnTo>
                      <a:pt x="267734" y="24425"/>
                    </a:lnTo>
                    <a:lnTo>
                      <a:pt x="237362" y="81534"/>
                    </a:lnTo>
                    <a:lnTo>
                      <a:pt x="235711" y="84582"/>
                    </a:lnTo>
                    <a:lnTo>
                      <a:pt x="236854" y="88392"/>
                    </a:lnTo>
                    <a:lnTo>
                      <a:pt x="242950" y="91694"/>
                    </a:lnTo>
                    <a:lnTo>
                      <a:pt x="246887" y="90550"/>
                    </a:lnTo>
                    <a:lnTo>
                      <a:pt x="248538" y="87503"/>
                    </a:lnTo>
                    <a:lnTo>
                      <a:pt x="294471" y="1270"/>
                    </a:lnTo>
                    <a:close/>
                  </a:path>
                  <a:path w="295275" h="185419">
                    <a:moveTo>
                      <a:pt x="282555" y="3683"/>
                    </a:moveTo>
                    <a:lnTo>
                      <a:pt x="278764" y="3683"/>
                    </a:lnTo>
                    <a:lnTo>
                      <a:pt x="284606" y="12954"/>
                    </a:lnTo>
                    <a:lnTo>
                      <a:pt x="273684" y="13236"/>
                    </a:lnTo>
                    <a:lnTo>
                      <a:pt x="267734" y="24425"/>
                    </a:lnTo>
                    <a:lnTo>
                      <a:pt x="287781" y="12065"/>
                    </a:lnTo>
                    <a:lnTo>
                      <a:pt x="282555" y="3683"/>
                    </a:lnTo>
                    <a:close/>
                  </a:path>
                  <a:path w="295275" h="185419">
                    <a:moveTo>
                      <a:pt x="295148" y="0"/>
                    </a:moveTo>
                    <a:lnTo>
                      <a:pt x="196087" y="2540"/>
                    </a:lnTo>
                    <a:lnTo>
                      <a:pt x="192531" y="2540"/>
                    </a:lnTo>
                    <a:lnTo>
                      <a:pt x="189864" y="5461"/>
                    </a:lnTo>
                    <a:lnTo>
                      <a:pt x="189991" y="12446"/>
                    </a:lnTo>
                    <a:lnTo>
                      <a:pt x="192912" y="15240"/>
                    </a:lnTo>
                    <a:lnTo>
                      <a:pt x="196341" y="15240"/>
                    </a:lnTo>
                    <a:lnTo>
                      <a:pt x="261122" y="13562"/>
                    </a:lnTo>
                    <a:lnTo>
                      <a:pt x="281050" y="1270"/>
                    </a:lnTo>
                    <a:lnTo>
                      <a:pt x="294471" y="1270"/>
                    </a:lnTo>
                    <a:lnTo>
                      <a:pt x="295148" y="0"/>
                    </a:lnTo>
                    <a:close/>
                  </a:path>
                  <a:path w="295275" h="185419">
                    <a:moveTo>
                      <a:pt x="281050" y="1270"/>
                    </a:moveTo>
                    <a:lnTo>
                      <a:pt x="261122" y="13562"/>
                    </a:lnTo>
                    <a:lnTo>
                      <a:pt x="273684" y="13236"/>
                    </a:lnTo>
                    <a:lnTo>
                      <a:pt x="278764" y="3683"/>
                    </a:lnTo>
                    <a:lnTo>
                      <a:pt x="282555" y="3683"/>
                    </a:lnTo>
                    <a:lnTo>
                      <a:pt x="281050" y="1270"/>
                    </a:lnTo>
                    <a:close/>
                  </a:path>
                  <a:path w="295275" h="185419">
                    <a:moveTo>
                      <a:pt x="278764" y="3683"/>
                    </a:moveTo>
                    <a:lnTo>
                      <a:pt x="273684" y="13236"/>
                    </a:lnTo>
                    <a:lnTo>
                      <a:pt x="284606" y="12954"/>
                    </a:lnTo>
                    <a:lnTo>
                      <a:pt x="278764" y="3683"/>
                    </a:lnTo>
                    <a:close/>
                  </a:path>
                </a:pathLst>
              </a:custGeom>
              <a:solidFill>
                <a:srgbClr val="7E7E7E"/>
              </a:solidFill>
            </p:spPr>
            <p:txBody>
              <a:bodyPr wrap="square" lIns="0" tIns="0" rIns="0" bIns="0" rtlCol="0"/>
              <a:lstStyle/>
              <a:p>
                <a:endParaRPr/>
              </a:p>
            </p:txBody>
          </p:sp>
          <p:sp>
            <p:nvSpPr>
              <p:cNvPr id="91" name="object 111">
                <a:extLst>
                  <a:ext uri="{FF2B5EF4-FFF2-40B4-BE49-F238E27FC236}">
                    <a16:creationId xmlns:a16="http://schemas.microsoft.com/office/drawing/2014/main" id="{FEB01076-6D05-4969-B0D6-DFE5ADFA0292}"/>
                  </a:ext>
                </a:extLst>
              </p:cNvPr>
              <p:cNvSpPr/>
              <p:nvPr/>
            </p:nvSpPr>
            <p:spPr>
              <a:xfrm>
                <a:off x="8420481" y="300609"/>
                <a:ext cx="257175" cy="204470"/>
              </a:xfrm>
              <a:custGeom>
                <a:avLst/>
                <a:gdLst/>
                <a:ahLst/>
                <a:cxnLst/>
                <a:rect l="l" t="t" r="r" b="b"/>
                <a:pathLst>
                  <a:path w="257175" h="204470">
                    <a:moveTo>
                      <a:pt x="157099" y="177292"/>
                    </a:moveTo>
                    <a:lnTo>
                      <a:pt x="153797" y="179705"/>
                    </a:lnTo>
                    <a:lnTo>
                      <a:pt x="153416" y="183134"/>
                    </a:lnTo>
                    <a:lnTo>
                      <a:pt x="152908" y="186690"/>
                    </a:lnTo>
                    <a:lnTo>
                      <a:pt x="155321" y="189865"/>
                    </a:lnTo>
                    <a:lnTo>
                      <a:pt x="256921" y="203962"/>
                    </a:lnTo>
                    <a:lnTo>
                      <a:pt x="255814" y="201168"/>
                    </a:lnTo>
                    <a:lnTo>
                      <a:pt x="243077" y="201168"/>
                    </a:lnTo>
                    <a:lnTo>
                      <a:pt x="224613" y="186648"/>
                    </a:lnTo>
                    <a:lnTo>
                      <a:pt x="160527" y="177800"/>
                    </a:lnTo>
                    <a:lnTo>
                      <a:pt x="157099" y="177292"/>
                    </a:lnTo>
                    <a:close/>
                  </a:path>
                  <a:path w="257175" h="204470">
                    <a:moveTo>
                      <a:pt x="224613" y="186648"/>
                    </a:moveTo>
                    <a:lnTo>
                      <a:pt x="243077" y="201168"/>
                    </a:lnTo>
                    <a:lnTo>
                      <a:pt x="245197" y="198501"/>
                    </a:lnTo>
                    <a:lnTo>
                      <a:pt x="241173" y="198501"/>
                    </a:lnTo>
                    <a:lnTo>
                      <a:pt x="237161" y="188381"/>
                    </a:lnTo>
                    <a:lnTo>
                      <a:pt x="224613" y="186648"/>
                    </a:lnTo>
                    <a:close/>
                  </a:path>
                  <a:path w="257175" h="204470">
                    <a:moveTo>
                      <a:pt x="215519" y="106934"/>
                    </a:moveTo>
                    <a:lnTo>
                      <a:pt x="212217" y="108331"/>
                    </a:lnTo>
                    <a:lnTo>
                      <a:pt x="209042" y="109601"/>
                    </a:lnTo>
                    <a:lnTo>
                      <a:pt x="207391" y="113284"/>
                    </a:lnTo>
                    <a:lnTo>
                      <a:pt x="232569" y="176797"/>
                    </a:lnTo>
                    <a:lnTo>
                      <a:pt x="250951" y="191262"/>
                    </a:lnTo>
                    <a:lnTo>
                      <a:pt x="243077" y="201168"/>
                    </a:lnTo>
                    <a:lnTo>
                      <a:pt x="255814" y="201168"/>
                    </a:lnTo>
                    <a:lnTo>
                      <a:pt x="220472" y="111887"/>
                    </a:lnTo>
                    <a:lnTo>
                      <a:pt x="219201" y="108585"/>
                    </a:lnTo>
                    <a:lnTo>
                      <a:pt x="215519" y="106934"/>
                    </a:lnTo>
                    <a:close/>
                  </a:path>
                  <a:path w="257175" h="204470">
                    <a:moveTo>
                      <a:pt x="237161" y="188381"/>
                    </a:moveTo>
                    <a:lnTo>
                      <a:pt x="241173" y="198501"/>
                    </a:lnTo>
                    <a:lnTo>
                      <a:pt x="247903" y="189865"/>
                    </a:lnTo>
                    <a:lnTo>
                      <a:pt x="237161" y="188381"/>
                    </a:lnTo>
                    <a:close/>
                  </a:path>
                  <a:path w="257175" h="204470">
                    <a:moveTo>
                      <a:pt x="232569" y="176797"/>
                    </a:moveTo>
                    <a:lnTo>
                      <a:pt x="237161" y="188381"/>
                    </a:lnTo>
                    <a:lnTo>
                      <a:pt x="247903" y="189865"/>
                    </a:lnTo>
                    <a:lnTo>
                      <a:pt x="241173" y="198501"/>
                    </a:lnTo>
                    <a:lnTo>
                      <a:pt x="245197" y="198501"/>
                    </a:lnTo>
                    <a:lnTo>
                      <a:pt x="250951" y="191262"/>
                    </a:lnTo>
                    <a:lnTo>
                      <a:pt x="232569" y="176797"/>
                    </a:lnTo>
                    <a:close/>
                  </a:path>
                  <a:path w="257175" h="204470">
                    <a:moveTo>
                      <a:pt x="7874" y="0"/>
                    </a:moveTo>
                    <a:lnTo>
                      <a:pt x="0" y="10033"/>
                    </a:lnTo>
                    <a:lnTo>
                      <a:pt x="224613" y="186648"/>
                    </a:lnTo>
                    <a:lnTo>
                      <a:pt x="237161" y="188381"/>
                    </a:lnTo>
                    <a:lnTo>
                      <a:pt x="232569" y="176797"/>
                    </a:lnTo>
                    <a:lnTo>
                      <a:pt x="7874" y="0"/>
                    </a:lnTo>
                    <a:close/>
                  </a:path>
                </a:pathLst>
              </a:custGeom>
              <a:solidFill>
                <a:srgbClr val="7E7E7E"/>
              </a:solidFill>
            </p:spPr>
            <p:txBody>
              <a:bodyPr wrap="square" lIns="0" tIns="0" rIns="0" bIns="0" rtlCol="0"/>
              <a:lstStyle/>
              <a:p>
                <a:endParaRPr/>
              </a:p>
            </p:txBody>
          </p:sp>
          <p:sp>
            <p:nvSpPr>
              <p:cNvPr id="93" name="object 113">
                <a:extLst>
                  <a:ext uri="{FF2B5EF4-FFF2-40B4-BE49-F238E27FC236}">
                    <a16:creationId xmlns:a16="http://schemas.microsoft.com/office/drawing/2014/main" id="{C368C3D6-85AD-441A-8B96-B27AEBA7440E}"/>
                  </a:ext>
                </a:extLst>
              </p:cNvPr>
              <p:cNvSpPr/>
              <p:nvPr/>
            </p:nvSpPr>
            <p:spPr>
              <a:xfrm>
                <a:off x="7776336" y="542036"/>
                <a:ext cx="864235" cy="103505"/>
              </a:xfrm>
              <a:custGeom>
                <a:avLst/>
                <a:gdLst/>
                <a:ahLst/>
                <a:cxnLst/>
                <a:rect l="l" t="t" r="r" b="b"/>
                <a:pathLst>
                  <a:path w="864234" h="103504">
                    <a:moveTo>
                      <a:pt x="838998" y="51688"/>
                    </a:moveTo>
                    <a:lnTo>
                      <a:pt x="772160" y="90677"/>
                    </a:lnTo>
                    <a:lnTo>
                      <a:pt x="769112" y="92328"/>
                    </a:lnTo>
                    <a:lnTo>
                      <a:pt x="768096" y="96265"/>
                    </a:lnTo>
                    <a:lnTo>
                      <a:pt x="771652" y="102362"/>
                    </a:lnTo>
                    <a:lnTo>
                      <a:pt x="775589" y="103377"/>
                    </a:lnTo>
                    <a:lnTo>
                      <a:pt x="778510" y="101600"/>
                    </a:lnTo>
                    <a:lnTo>
                      <a:pt x="853217" y="58038"/>
                    </a:lnTo>
                    <a:lnTo>
                      <a:pt x="851535" y="58038"/>
                    </a:lnTo>
                    <a:lnTo>
                      <a:pt x="851535" y="57150"/>
                    </a:lnTo>
                    <a:lnTo>
                      <a:pt x="848360" y="57150"/>
                    </a:lnTo>
                    <a:lnTo>
                      <a:pt x="838998" y="51688"/>
                    </a:lnTo>
                    <a:close/>
                  </a:path>
                  <a:path w="864234" h="103504">
                    <a:moveTo>
                      <a:pt x="828112" y="45338"/>
                    </a:moveTo>
                    <a:lnTo>
                      <a:pt x="0" y="45338"/>
                    </a:lnTo>
                    <a:lnTo>
                      <a:pt x="0" y="58038"/>
                    </a:lnTo>
                    <a:lnTo>
                      <a:pt x="828112" y="58038"/>
                    </a:lnTo>
                    <a:lnTo>
                      <a:pt x="838998" y="51688"/>
                    </a:lnTo>
                    <a:lnTo>
                      <a:pt x="828112" y="45338"/>
                    </a:lnTo>
                    <a:close/>
                  </a:path>
                  <a:path w="864234" h="103504">
                    <a:moveTo>
                      <a:pt x="853217" y="45338"/>
                    </a:moveTo>
                    <a:lnTo>
                      <a:pt x="851535" y="45338"/>
                    </a:lnTo>
                    <a:lnTo>
                      <a:pt x="851535" y="58038"/>
                    </a:lnTo>
                    <a:lnTo>
                      <a:pt x="853217" y="58038"/>
                    </a:lnTo>
                    <a:lnTo>
                      <a:pt x="864108" y="51688"/>
                    </a:lnTo>
                    <a:lnTo>
                      <a:pt x="853217" y="45338"/>
                    </a:lnTo>
                    <a:close/>
                  </a:path>
                  <a:path w="864234" h="103504">
                    <a:moveTo>
                      <a:pt x="848360" y="46227"/>
                    </a:moveTo>
                    <a:lnTo>
                      <a:pt x="838998" y="51688"/>
                    </a:lnTo>
                    <a:lnTo>
                      <a:pt x="848360" y="57150"/>
                    </a:lnTo>
                    <a:lnTo>
                      <a:pt x="848360" y="46227"/>
                    </a:lnTo>
                    <a:close/>
                  </a:path>
                  <a:path w="864234" h="103504">
                    <a:moveTo>
                      <a:pt x="851535" y="46227"/>
                    </a:moveTo>
                    <a:lnTo>
                      <a:pt x="848360" y="46227"/>
                    </a:lnTo>
                    <a:lnTo>
                      <a:pt x="848360" y="57150"/>
                    </a:lnTo>
                    <a:lnTo>
                      <a:pt x="851535" y="57150"/>
                    </a:lnTo>
                    <a:lnTo>
                      <a:pt x="851535" y="46227"/>
                    </a:lnTo>
                    <a:close/>
                  </a:path>
                  <a:path w="864234" h="103504">
                    <a:moveTo>
                      <a:pt x="775589" y="0"/>
                    </a:moveTo>
                    <a:lnTo>
                      <a:pt x="771652" y="1015"/>
                    </a:lnTo>
                    <a:lnTo>
                      <a:pt x="769874" y="4063"/>
                    </a:lnTo>
                    <a:lnTo>
                      <a:pt x="768096" y="6985"/>
                    </a:lnTo>
                    <a:lnTo>
                      <a:pt x="769112" y="10922"/>
                    </a:lnTo>
                    <a:lnTo>
                      <a:pt x="838998" y="51688"/>
                    </a:lnTo>
                    <a:lnTo>
                      <a:pt x="848360" y="46227"/>
                    </a:lnTo>
                    <a:lnTo>
                      <a:pt x="851535" y="46227"/>
                    </a:lnTo>
                    <a:lnTo>
                      <a:pt x="851535" y="45338"/>
                    </a:lnTo>
                    <a:lnTo>
                      <a:pt x="853217" y="45338"/>
                    </a:lnTo>
                    <a:lnTo>
                      <a:pt x="778510" y="1777"/>
                    </a:lnTo>
                    <a:lnTo>
                      <a:pt x="775589" y="0"/>
                    </a:lnTo>
                    <a:close/>
                  </a:path>
                </a:pathLst>
              </a:custGeom>
              <a:solidFill>
                <a:srgbClr val="7E7E7E"/>
              </a:solidFill>
            </p:spPr>
            <p:txBody>
              <a:bodyPr wrap="square" lIns="0" tIns="0" rIns="0" bIns="0" rtlCol="0"/>
              <a:lstStyle/>
              <a:p>
                <a:endParaRPr/>
              </a:p>
            </p:txBody>
          </p:sp>
          <p:sp>
            <p:nvSpPr>
              <p:cNvPr id="95" name="object 115">
                <a:extLst>
                  <a:ext uri="{FF2B5EF4-FFF2-40B4-BE49-F238E27FC236}">
                    <a16:creationId xmlns:a16="http://schemas.microsoft.com/office/drawing/2014/main" id="{45493B3A-304E-4740-A256-00A3901FF4E8}"/>
                  </a:ext>
                </a:extLst>
              </p:cNvPr>
              <p:cNvSpPr/>
              <p:nvPr/>
            </p:nvSpPr>
            <p:spPr>
              <a:xfrm>
                <a:off x="7913751" y="394715"/>
                <a:ext cx="302260" cy="581025"/>
              </a:xfrm>
              <a:custGeom>
                <a:avLst/>
                <a:gdLst/>
                <a:ahLst/>
                <a:cxnLst/>
                <a:rect l="l" t="t" r="r" b="b"/>
                <a:pathLst>
                  <a:path w="302259" h="581025">
                    <a:moveTo>
                      <a:pt x="284281" y="22555"/>
                    </a:moveTo>
                    <a:lnTo>
                      <a:pt x="273641" y="29485"/>
                    </a:lnTo>
                    <a:lnTo>
                      <a:pt x="0" y="575056"/>
                    </a:lnTo>
                    <a:lnTo>
                      <a:pt x="11429" y="580771"/>
                    </a:lnTo>
                    <a:lnTo>
                      <a:pt x="285068" y="34961"/>
                    </a:lnTo>
                    <a:lnTo>
                      <a:pt x="284281" y="22555"/>
                    </a:lnTo>
                    <a:close/>
                  </a:path>
                  <a:path w="302259" h="581025">
                    <a:moveTo>
                      <a:pt x="296066" y="8382"/>
                    </a:moveTo>
                    <a:lnTo>
                      <a:pt x="284225" y="8382"/>
                    </a:lnTo>
                    <a:lnTo>
                      <a:pt x="295528" y="14097"/>
                    </a:lnTo>
                    <a:lnTo>
                      <a:pt x="285068" y="34961"/>
                    </a:lnTo>
                    <a:lnTo>
                      <a:pt x="289178" y="99695"/>
                    </a:lnTo>
                    <a:lnTo>
                      <a:pt x="289432" y="103250"/>
                    </a:lnTo>
                    <a:lnTo>
                      <a:pt x="292353" y="105918"/>
                    </a:lnTo>
                    <a:lnTo>
                      <a:pt x="299339" y="105410"/>
                    </a:lnTo>
                    <a:lnTo>
                      <a:pt x="302005" y="102362"/>
                    </a:lnTo>
                    <a:lnTo>
                      <a:pt x="301878" y="98933"/>
                    </a:lnTo>
                    <a:lnTo>
                      <a:pt x="296066" y="8382"/>
                    </a:lnTo>
                    <a:close/>
                  </a:path>
                  <a:path w="302259" h="581025">
                    <a:moveTo>
                      <a:pt x="295528" y="0"/>
                    </a:moveTo>
                    <a:lnTo>
                      <a:pt x="209676" y="56007"/>
                    </a:lnTo>
                    <a:lnTo>
                      <a:pt x="208788" y="59944"/>
                    </a:lnTo>
                    <a:lnTo>
                      <a:pt x="210693" y="62992"/>
                    </a:lnTo>
                    <a:lnTo>
                      <a:pt x="212598" y="65912"/>
                    </a:lnTo>
                    <a:lnTo>
                      <a:pt x="216534" y="66675"/>
                    </a:lnTo>
                    <a:lnTo>
                      <a:pt x="273641" y="29485"/>
                    </a:lnTo>
                    <a:lnTo>
                      <a:pt x="284225" y="8382"/>
                    </a:lnTo>
                    <a:lnTo>
                      <a:pt x="296066" y="8382"/>
                    </a:lnTo>
                    <a:lnTo>
                      <a:pt x="295528" y="0"/>
                    </a:lnTo>
                    <a:close/>
                  </a:path>
                  <a:path w="302259" h="581025">
                    <a:moveTo>
                      <a:pt x="290756" y="11684"/>
                    </a:moveTo>
                    <a:lnTo>
                      <a:pt x="283591" y="11684"/>
                    </a:lnTo>
                    <a:lnTo>
                      <a:pt x="293370" y="16637"/>
                    </a:lnTo>
                    <a:lnTo>
                      <a:pt x="284281" y="22555"/>
                    </a:lnTo>
                    <a:lnTo>
                      <a:pt x="285068" y="34961"/>
                    </a:lnTo>
                    <a:lnTo>
                      <a:pt x="295528" y="14097"/>
                    </a:lnTo>
                    <a:lnTo>
                      <a:pt x="290756" y="11684"/>
                    </a:lnTo>
                    <a:close/>
                  </a:path>
                  <a:path w="302259" h="581025">
                    <a:moveTo>
                      <a:pt x="284225" y="8382"/>
                    </a:moveTo>
                    <a:lnTo>
                      <a:pt x="273641" y="29485"/>
                    </a:lnTo>
                    <a:lnTo>
                      <a:pt x="284281" y="22555"/>
                    </a:lnTo>
                    <a:lnTo>
                      <a:pt x="283591" y="11684"/>
                    </a:lnTo>
                    <a:lnTo>
                      <a:pt x="290756" y="11684"/>
                    </a:lnTo>
                    <a:lnTo>
                      <a:pt x="284225" y="8382"/>
                    </a:lnTo>
                    <a:close/>
                  </a:path>
                  <a:path w="302259" h="581025">
                    <a:moveTo>
                      <a:pt x="283591" y="11684"/>
                    </a:moveTo>
                    <a:lnTo>
                      <a:pt x="284281" y="22555"/>
                    </a:lnTo>
                    <a:lnTo>
                      <a:pt x="293370" y="16637"/>
                    </a:lnTo>
                    <a:lnTo>
                      <a:pt x="283591" y="11684"/>
                    </a:lnTo>
                    <a:close/>
                  </a:path>
                </a:pathLst>
              </a:custGeom>
              <a:solidFill>
                <a:srgbClr val="7E7E7E"/>
              </a:solidFill>
            </p:spPr>
            <p:txBody>
              <a:bodyPr wrap="square" lIns="0" tIns="0" rIns="0" bIns="0" rtlCol="0"/>
              <a:lstStyle/>
              <a:p>
                <a:endParaRPr/>
              </a:p>
            </p:txBody>
          </p:sp>
          <p:sp>
            <p:nvSpPr>
              <p:cNvPr id="97" name="object 117">
                <a:extLst>
                  <a:ext uri="{FF2B5EF4-FFF2-40B4-BE49-F238E27FC236}">
                    <a16:creationId xmlns:a16="http://schemas.microsoft.com/office/drawing/2014/main" id="{F4586648-D7A7-40FE-9AFF-A73273A2496E}"/>
                  </a:ext>
                </a:extLst>
              </p:cNvPr>
              <p:cNvSpPr/>
              <p:nvPr/>
            </p:nvSpPr>
            <p:spPr>
              <a:xfrm>
                <a:off x="7631683" y="719708"/>
                <a:ext cx="115570" cy="255270"/>
              </a:xfrm>
              <a:custGeom>
                <a:avLst/>
                <a:gdLst/>
                <a:ahLst/>
                <a:cxnLst/>
                <a:rect l="l" t="t" r="r" b="b"/>
                <a:pathLst>
                  <a:path w="115570" h="255269">
                    <a:moveTo>
                      <a:pt x="27116" y="23614"/>
                    </a:moveTo>
                    <a:lnTo>
                      <a:pt x="24825" y="36030"/>
                    </a:lnTo>
                    <a:lnTo>
                      <a:pt x="103632" y="255142"/>
                    </a:lnTo>
                    <a:lnTo>
                      <a:pt x="115570" y="250825"/>
                    </a:lnTo>
                    <a:lnTo>
                      <a:pt x="36759" y="31702"/>
                    </a:lnTo>
                    <a:lnTo>
                      <a:pt x="27116" y="23614"/>
                    </a:lnTo>
                    <a:close/>
                  </a:path>
                  <a:path w="115570" h="255269">
                    <a:moveTo>
                      <a:pt x="18669" y="0"/>
                    </a:moveTo>
                    <a:lnTo>
                      <a:pt x="0" y="100837"/>
                    </a:lnTo>
                    <a:lnTo>
                      <a:pt x="2286" y="104139"/>
                    </a:lnTo>
                    <a:lnTo>
                      <a:pt x="9144" y="105410"/>
                    </a:lnTo>
                    <a:lnTo>
                      <a:pt x="12446" y="103124"/>
                    </a:lnTo>
                    <a:lnTo>
                      <a:pt x="24825" y="36030"/>
                    </a:lnTo>
                    <a:lnTo>
                      <a:pt x="16891" y="13969"/>
                    </a:lnTo>
                    <a:lnTo>
                      <a:pt x="28829" y="9651"/>
                    </a:lnTo>
                    <a:lnTo>
                      <a:pt x="30189" y="9651"/>
                    </a:lnTo>
                    <a:lnTo>
                      <a:pt x="18669" y="0"/>
                    </a:lnTo>
                    <a:close/>
                  </a:path>
                  <a:path w="115570" h="255269">
                    <a:moveTo>
                      <a:pt x="30189" y="9651"/>
                    </a:moveTo>
                    <a:lnTo>
                      <a:pt x="28829" y="9651"/>
                    </a:lnTo>
                    <a:lnTo>
                      <a:pt x="36759" y="31702"/>
                    </a:lnTo>
                    <a:lnTo>
                      <a:pt x="86487" y="73405"/>
                    </a:lnTo>
                    <a:lnTo>
                      <a:pt x="89154" y="75564"/>
                    </a:lnTo>
                    <a:lnTo>
                      <a:pt x="93091" y="75311"/>
                    </a:lnTo>
                    <a:lnTo>
                      <a:pt x="95376" y="72516"/>
                    </a:lnTo>
                    <a:lnTo>
                      <a:pt x="97663" y="69850"/>
                    </a:lnTo>
                    <a:lnTo>
                      <a:pt x="97282" y="65912"/>
                    </a:lnTo>
                    <a:lnTo>
                      <a:pt x="94615" y="63626"/>
                    </a:lnTo>
                    <a:lnTo>
                      <a:pt x="30189" y="9651"/>
                    </a:lnTo>
                    <a:close/>
                  </a:path>
                  <a:path w="115570" h="255269">
                    <a:moveTo>
                      <a:pt x="28829" y="9651"/>
                    </a:moveTo>
                    <a:lnTo>
                      <a:pt x="16891" y="13969"/>
                    </a:lnTo>
                    <a:lnTo>
                      <a:pt x="24825" y="36030"/>
                    </a:lnTo>
                    <a:lnTo>
                      <a:pt x="27116" y="23614"/>
                    </a:lnTo>
                    <a:lnTo>
                      <a:pt x="18796" y="16637"/>
                    </a:lnTo>
                    <a:lnTo>
                      <a:pt x="29083" y="12953"/>
                    </a:lnTo>
                    <a:lnTo>
                      <a:pt x="30016" y="12953"/>
                    </a:lnTo>
                    <a:lnTo>
                      <a:pt x="28829" y="9651"/>
                    </a:lnTo>
                    <a:close/>
                  </a:path>
                  <a:path w="115570" h="255269">
                    <a:moveTo>
                      <a:pt x="30016" y="12953"/>
                    </a:moveTo>
                    <a:lnTo>
                      <a:pt x="29083" y="12953"/>
                    </a:lnTo>
                    <a:lnTo>
                      <a:pt x="27116" y="23614"/>
                    </a:lnTo>
                    <a:lnTo>
                      <a:pt x="36759" y="31702"/>
                    </a:lnTo>
                    <a:lnTo>
                      <a:pt x="30016" y="12953"/>
                    </a:lnTo>
                    <a:close/>
                  </a:path>
                  <a:path w="115570" h="255269">
                    <a:moveTo>
                      <a:pt x="29083" y="12953"/>
                    </a:moveTo>
                    <a:lnTo>
                      <a:pt x="18796" y="16637"/>
                    </a:lnTo>
                    <a:lnTo>
                      <a:pt x="27116" y="23614"/>
                    </a:lnTo>
                    <a:lnTo>
                      <a:pt x="29083" y="12953"/>
                    </a:lnTo>
                    <a:close/>
                  </a:path>
                </a:pathLst>
              </a:custGeom>
              <a:solidFill>
                <a:srgbClr val="7E7E7E"/>
              </a:solidFill>
            </p:spPr>
            <p:txBody>
              <a:bodyPr wrap="square" lIns="0" tIns="0" rIns="0" bIns="0" rtlCol="0"/>
              <a:lstStyle/>
              <a:p>
                <a:endParaRPr/>
              </a:p>
            </p:txBody>
          </p:sp>
          <p:sp>
            <p:nvSpPr>
              <p:cNvPr id="99" name="object 119">
                <a:extLst>
                  <a:ext uri="{FF2B5EF4-FFF2-40B4-BE49-F238E27FC236}">
                    <a16:creationId xmlns:a16="http://schemas.microsoft.com/office/drawing/2014/main" id="{9E75486F-EA34-466E-8257-C36E6BBDAE35}"/>
                  </a:ext>
                </a:extLst>
              </p:cNvPr>
              <p:cNvSpPr/>
              <p:nvPr/>
            </p:nvSpPr>
            <p:spPr>
              <a:xfrm>
                <a:off x="7745984" y="637437"/>
                <a:ext cx="853440" cy="396240"/>
              </a:xfrm>
              <a:custGeom>
                <a:avLst/>
                <a:gdLst/>
                <a:ahLst/>
                <a:cxnLst/>
                <a:rect l="l" t="t" r="r" b="b"/>
                <a:pathLst>
                  <a:path w="853440" h="396240">
                    <a:moveTo>
                      <a:pt x="35498" y="20074"/>
                    </a:moveTo>
                    <a:lnTo>
                      <a:pt x="23013" y="21430"/>
                    </a:lnTo>
                    <a:lnTo>
                      <a:pt x="30386" y="31673"/>
                    </a:lnTo>
                    <a:lnTo>
                      <a:pt x="848233" y="395986"/>
                    </a:lnTo>
                    <a:lnTo>
                      <a:pt x="853440" y="384428"/>
                    </a:lnTo>
                    <a:lnTo>
                      <a:pt x="35498" y="20074"/>
                    </a:lnTo>
                    <a:close/>
                  </a:path>
                  <a:path w="853440" h="396240">
                    <a:moveTo>
                      <a:pt x="101980" y="0"/>
                    </a:moveTo>
                    <a:lnTo>
                      <a:pt x="0" y="11175"/>
                    </a:lnTo>
                    <a:lnTo>
                      <a:pt x="57912" y="91694"/>
                    </a:lnTo>
                    <a:lnTo>
                      <a:pt x="59944" y="94487"/>
                    </a:lnTo>
                    <a:lnTo>
                      <a:pt x="63880" y="95123"/>
                    </a:lnTo>
                    <a:lnTo>
                      <a:pt x="66801" y="93090"/>
                    </a:lnTo>
                    <a:lnTo>
                      <a:pt x="30386" y="31673"/>
                    </a:lnTo>
                    <a:lnTo>
                      <a:pt x="8890" y="22098"/>
                    </a:lnTo>
                    <a:lnTo>
                      <a:pt x="14097" y="10540"/>
                    </a:lnTo>
                    <a:lnTo>
                      <a:pt x="105105" y="10540"/>
                    </a:lnTo>
                    <a:lnTo>
                      <a:pt x="105918" y="9525"/>
                    </a:lnTo>
                    <a:lnTo>
                      <a:pt x="105155" y="2539"/>
                    </a:lnTo>
                    <a:lnTo>
                      <a:pt x="101980" y="0"/>
                    </a:lnTo>
                    <a:close/>
                  </a:path>
                  <a:path w="853440" h="396240">
                    <a:moveTo>
                      <a:pt x="14097" y="10540"/>
                    </a:moveTo>
                    <a:lnTo>
                      <a:pt x="8890" y="22098"/>
                    </a:lnTo>
                    <a:lnTo>
                      <a:pt x="30386" y="31673"/>
                    </a:lnTo>
                    <a:lnTo>
                      <a:pt x="23859" y="22606"/>
                    </a:lnTo>
                    <a:lnTo>
                      <a:pt x="12192" y="22606"/>
                    </a:lnTo>
                    <a:lnTo>
                      <a:pt x="16637" y="12573"/>
                    </a:lnTo>
                    <a:lnTo>
                      <a:pt x="18658" y="12573"/>
                    </a:lnTo>
                    <a:lnTo>
                      <a:pt x="14097" y="10540"/>
                    </a:lnTo>
                    <a:close/>
                  </a:path>
                  <a:path w="853440" h="396240">
                    <a:moveTo>
                      <a:pt x="16637" y="12573"/>
                    </a:moveTo>
                    <a:lnTo>
                      <a:pt x="12192" y="22606"/>
                    </a:lnTo>
                    <a:lnTo>
                      <a:pt x="23013" y="21430"/>
                    </a:lnTo>
                    <a:lnTo>
                      <a:pt x="16637" y="12573"/>
                    </a:lnTo>
                    <a:close/>
                  </a:path>
                  <a:path w="853440" h="396240">
                    <a:moveTo>
                      <a:pt x="23013" y="21430"/>
                    </a:moveTo>
                    <a:lnTo>
                      <a:pt x="12192" y="22606"/>
                    </a:lnTo>
                    <a:lnTo>
                      <a:pt x="23859" y="22606"/>
                    </a:lnTo>
                    <a:lnTo>
                      <a:pt x="23013" y="21430"/>
                    </a:lnTo>
                    <a:close/>
                  </a:path>
                  <a:path w="853440" h="396240">
                    <a:moveTo>
                      <a:pt x="18658" y="12573"/>
                    </a:moveTo>
                    <a:lnTo>
                      <a:pt x="16637" y="12573"/>
                    </a:lnTo>
                    <a:lnTo>
                      <a:pt x="23013" y="21430"/>
                    </a:lnTo>
                    <a:lnTo>
                      <a:pt x="35498" y="20074"/>
                    </a:lnTo>
                    <a:lnTo>
                      <a:pt x="18658" y="12573"/>
                    </a:lnTo>
                    <a:close/>
                  </a:path>
                  <a:path w="853440" h="396240">
                    <a:moveTo>
                      <a:pt x="105105" y="10540"/>
                    </a:moveTo>
                    <a:lnTo>
                      <a:pt x="14097" y="10540"/>
                    </a:lnTo>
                    <a:lnTo>
                      <a:pt x="35498" y="20074"/>
                    </a:lnTo>
                    <a:lnTo>
                      <a:pt x="103377" y="12700"/>
                    </a:lnTo>
                    <a:lnTo>
                      <a:pt x="105105" y="10540"/>
                    </a:lnTo>
                    <a:close/>
                  </a:path>
                </a:pathLst>
              </a:custGeom>
              <a:solidFill>
                <a:srgbClr val="FF0066"/>
              </a:solidFill>
            </p:spPr>
            <p:txBody>
              <a:bodyPr wrap="square" lIns="0" tIns="0" rIns="0" bIns="0" rtlCol="0"/>
              <a:lstStyle/>
              <a:p>
                <a:endParaRPr dirty="0"/>
              </a:p>
            </p:txBody>
          </p:sp>
          <p:sp>
            <p:nvSpPr>
              <p:cNvPr id="101" name="object 121">
                <a:extLst>
                  <a:ext uri="{FF2B5EF4-FFF2-40B4-BE49-F238E27FC236}">
                    <a16:creationId xmlns:a16="http://schemas.microsoft.com/office/drawing/2014/main" id="{BD6B476A-01FE-4BD8-A5C7-33442B5E8668}"/>
                  </a:ext>
                </a:extLst>
              </p:cNvPr>
              <p:cNvSpPr/>
              <p:nvPr/>
            </p:nvSpPr>
            <p:spPr>
              <a:xfrm>
                <a:off x="7956295" y="678306"/>
                <a:ext cx="721360" cy="387985"/>
              </a:xfrm>
              <a:custGeom>
                <a:avLst/>
                <a:gdLst/>
                <a:ahLst/>
                <a:cxnLst/>
                <a:rect l="l" t="t" r="r" b="b"/>
                <a:pathLst>
                  <a:path w="721359" h="387984">
                    <a:moveTo>
                      <a:pt x="58420" y="295528"/>
                    </a:moveTo>
                    <a:lnTo>
                      <a:pt x="54482" y="296417"/>
                    </a:lnTo>
                    <a:lnTo>
                      <a:pt x="0" y="383539"/>
                    </a:lnTo>
                    <a:lnTo>
                      <a:pt x="102615" y="387984"/>
                    </a:lnTo>
                    <a:lnTo>
                      <a:pt x="105536" y="385317"/>
                    </a:lnTo>
                    <a:lnTo>
                      <a:pt x="105610" y="383285"/>
                    </a:lnTo>
                    <a:lnTo>
                      <a:pt x="14224" y="383285"/>
                    </a:lnTo>
                    <a:lnTo>
                      <a:pt x="8254" y="371982"/>
                    </a:lnTo>
                    <a:lnTo>
                      <a:pt x="29124" y="361013"/>
                    </a:lnTo>
                    <a:lnTo>
                      <a:pt x="65277" y="303148"/>
                    </a:lnTo>
                    <a:lnTo>
                      <a:pt x="64261" y="299338"/>
                    </a:lnTo>
                    <a:lnTo>
                      <a:pt x="58420" y="295528"/>
                    </a:lnTo>
                    <a:close/>
                  </a:path>
                  <a:path w="721359" h="387984">
                    <a:moveTo>
                      <a:pt x="29124" y="361013"/>
                    </a:moveTo>
                    <a:lnTo>
                      <a:pt x="8254" y="371982"/>
                    </a:lnTo>
                    <a:lnTo>
                      <a:pt x="14224" y="383285"/>
                    </a:lnTo>
                    <a:lnTo>
                      <a:pt x="18572" y="381000"/>
                    </a:lnTo>
                    <a:lnTo>
                      <a:pt x="16636" y="381000"/>
                    </a:lnTo>
                    <a:lnTo>
                      <a:pt x="11429" y="371220"/>
                    </a:lnTo>
                    <a:lnTo>
                      <a:pt x="22746" y="371220"/>
                    </a:lnTo>
                    <a:lnTo>
                      <a:pt x="29124" y="361013"/>
                    </a:lnTo>
                    <a:close/>
                  </a:path>
                  <a:path w="721359" h="387984">
                    <a:moveTo>
                      <a:pt x="35157" y="372280"/>
                    </a:moveTo>
                    <a:lnTo>
                      <a:pt x="14224" y="383285"/>
                    </a:lnTo>
                    <a:lnTo>
                      <a:pt x="105610" y="383285"/>
                    </a:lnTo>
                    <a:lnTo>
                      <a:pt x="105790" y="378332"/>
                    </a:lnTo>
                    <a:lnTo>
                      <a:pt x="103124" y="375284"/>
                    </a:lnTo>
                    <a:lnTo>
                      <a:pt x="35157" y="372280"/>
                    </a:lnTo>
                    <a:close/>
                  </a:path>
                  <a:path w="721359" h="387984">
                    <a:moveTo>
                      <a:pt x="11429" y="371220"/>
                    </a:moveTo>
                    <a:lnTo>
                      <a:pt x="16636" y="381000"/>
                    </a:lnTo>
                    <a:lnTo>
                      <a:pt x="22439" y="371712"/>
                    </a:lnTo>
                    <a:lnTo>
                      <a:pt x="11429" y="371220"/>
                    </a:lnTo>
                    <a:close/>
                  </a:path>
                  <a:path w="721359" h="387984">
                    <a:moveTo>
                      <a:pt x="22439" y="371712"/>
                    </a:moveTo>
                    <a:lnTo>
                      <a:pt x="16636" y="381000"/>
                    </a:lnTo>
                    <a:lnTo>
                      <a:pt x="18572" y="381000"/>
                    </a:lnTo>
                    <a:lnTo>
                      <a:pt x="35157" y="372280"/>
                    </a:lnTo>
                    <a:lnTo>
                      <a:pt x="22439" y="371712"/>
                    </a:lnTo>
                    <a:close/>
                  </a:path>
                  <a:path w="721359" h="387984">
                    <a:moveTo>
                      <a:pt x="686225" y="15623"/>
                    </a:moveTo>
                    <a:lnTo>
                      <a:pt x="29124" y="361013"/>
                    </a:lnTo>
                    <a:lnTo>
                      <a:pt x="22439" y="371712"/>
                    </a:lnTo>
                    <a:lnTo>
                      <a:pt x="35157" y="372280"/>
                    </a:lnTo>
                    <a:lnTo>
                      <a:pt x="692168" y="26875"/>
                    </a:lnTo>
                    <a:lnTo>
                      <a:pt x="698857" y="16169"/>
                    </a:lnTo>
                    <a:lnTo>
                      <a:pt x="686225" y="15623"/>
                    </a:lnTo>
                    <a:close/>
                  </a:path>
                  <a:path w="721359" h="387984">
                    <a:moveTo>
                      <a:pt x="22746" y="371220"/>
                    </a:moveTo>
                    <a:lnTo>
                      <a:pt x="11429" y="371220"/>
                    </a:lnTo>
                    <a:lnTo>
                      <a:pt x="22439" y="371712"/>
                    </a:lnTo>
                    <a:lnTo>
                      <a:pt x="22746" y="371220"/>
                    </a:lnTo>
                    <a:close/>
                  </a:path>
                  <a:path w="721359" h="387984">
                    <a:moveTo>
                      <a:pt x="720947" y="4698"/>
                    </a:moveTo>
                    <a:lnTo>
                      <a:pt x="707008" y="4698"/>
                    </a:lnTo>
                    <a:lnTo>
                      <a:pt x="712851" y="16001"/>
                    </a:lnTo>
                    <a:lnTo>
                      <a:pt x="692168" y="26875"/>
                    </a:lnTo>
                    <a:lnTo>
                      <a:pt x="657859" y="81787"/>
                    </a:lnTo>
                    <a:lnTo>
                      <a:pt x="655954" y="84708"/>
                    </a:lnTo>
                    <a:lnTo>
                      <a:pt x="656844" y="88645"/>
                    </a:lnTo>
                    <a:lnTo>
                      <a:pt x="659764" y="90550"/>
                    </a:lnTo>
                    <a:lnTo>
                      <a:pt x="662812" y="92328"/>
                    </a:lnTo>
                    <a:lnTo>
                      <a:pt x="666750" y="91439"/>
                    </a:lnTo>
                    <a:lnTo>
                      <a:pt x="668527" y="88518"/>
                    </a:lnTo>
                    <a:lnTo>
                      <a:pt x="720947" y="4698"/>
                    </a:lnTo>
                    <a:close/>
                  </a:path>
                  <a:path w="721359" h="387984">
                    <a:moveTo>
                      <a:pt x="698857" y="16169"/>
                    </a:moveTo>
                    <a:lnTo>
                      <a:pt x="692168" y="26875"/>
                    </a:lnTo>
                    <a:lnTo>
                      <a:pt x="711643" y="16637"/>
                    </a:lnTo>
                    <a:lnTo>
                      <a:pt x="709676" y="16637"/>
                    </a:lnTo>
                    <a:lnTo>
                      <a:pt x="698857" y="16169"/>
                    </a:lnTo>
                    <a:close/>
                  </a:path>
                  <a:path w="721359" h="387984">
                    <a:moveTo>
                      <a:pt x="704596" y="6984"/>
                    </a:moveTo>
                    <a:lnTo>
                      <a:pt x="698857" y="16169"/>
                    </a:lnTo>
                    <a:lnTo>
                      <a:pt x="709676" y="16637"/>
                    </a:lnTo>
                    <a:lnTo>
                      <a:pt x="704596" y="6984"/>
                    </a:lnTo>
                    <a:close/>
                  </a:path>
                  <a:path w="721359" h="387984">
                    <a:moveTo>
                      <a:pt x="708190" y="6984"/>
                    </a:moveTo>
                    <a:lnTo>
                      <a:pt x="704596" y="6984"/>
                    </a:lnTo>
                    <a:lnTo>
                      <a:pt x="709676" y="16637"/>
                    </a:lnTo>
                    <a:lnTo>
                      <a:pt x="711643" y="16637"/>
                    </a:lnTo>
                    <a:lnTo>
                      <a:pt x="712851" y="16001"/>
                    </a:lnTo>
                    <a:lnTo>
                      <a:pt x="708190" y="6984"/>
                    </a:lnTo>
                    <a:close/>
                  </a:path>
                  <a:path w="721359" h="387984">
                    <a:moveTo>
                      <a:pt x="707008" y="4698"/>
                    </a:moveTo>
                    <a:lnTo>
                      <a:pt x="686225" y="15623"/>
                    </a:lnTo>
                    <a:lnTo>
                      <a:pt x="698857" y="16169"/>
                    </a:lnTo>
                    <a:lnTo>
                      <a:pt x="704596" y="6984"/>
                    </a:lnTo>
                    <a:lnTo>
                      <a:pt x="708190" y="6984"/>
                    </a:lnTo>
                    <a:lnTo>
                      <a:pt x="707008" y="4698"/>
                    </a:lnTo>
                    <a:close/>
                  </a:path>
                  <a:path w="721359" h="387984">
                    <a:moveTo>
                      <a:pt x="618617" y="0"/>
                    </a:moveTo>
                    <a:lnTo>
                      <a:pt x="615696" y="2666"/>
                    </a:lnTo>
                    <a:lnTo>
                      <a:pt x="615442" y="6095"/>
                    </a:lnTo>
                    <a:lnTo>
                      <a:pt x="615314" y="9651"/>
                    </a:lnTo>
                    <a:lnTo>
                      <a:pt x="617981" y="12572"/>
                    </a:lnTo>
                    <a:lnTo>
                      <a:pt x="621537" y="12826"/>
                    </a:lnTo>
                    <a:lnTo>
                      <a:pt x="686225" y="15623"/>
                    </a:lnTo>
                    <a:lnTo>
                      <a:pt x="707008" y="4698"/>
                    </a:lnTo>
                    <a:lnTo>
                      <a:pt x="720947" y="4698"/>
                    </a:lnTo>
                    <a:lnTo>
                      <a:pt x="721105" y="4444"/>
                    </a:lnTo>
                    <a:lnTo>
                      <a:pt x="618617" y="0"/>
                    </a:lnTo>
                    <a:close/>
                  </a:path>
                </a:pathLst>
              </a:custGeom>
              <a:solidFill>
                <a:srgbClr val="7E7E7E"/>
              </a:solidFill>
            </p:spPr>
            <p:txBody>
              <a:bodyPr wrap="square" lIns="0" tIns="0" rIns="0" bIns="0" rtlCol="0"/>
              <a:lstStyle/>
              <a:p>
                <a:endParaRPr/>
              </a:p>
            </p:txBody>
          </p:sp>
          <p:sp>
            <p:nvSpPr>
              <p:cNvPr id="103" name="object 123">
                <a:extLst>
                  <a:ext uri="{FF2B5EF4-FFF2-40B4-BE49-F238E27FC236}">
                    <a16:creationId xmlns:a16="http://schemas.microsoft.com/office/drawing/2014/main" id="{C1616A0C-4C28-4A38-B288-5C7A1DA02CAA}"/>
                  </a:ext>
                </a:extLst>
              </p:cNvPr>
              <p:cNvSpPr/>
              <p:nvPr/>
            </p:nvSpPr>
            <p:spPr>
              <a:xfrm>
                <a:off x="8381618" y="392302"/>
                <a:ext cx="259715" cy="580390"/>
              </a:xfrm>
              <a:custGeom>
                <a:avLst/>
                <a:gdLst/>
                <a:ahLst/>
                <a:cxnLst/>
                <a:rect l="l" t="t" r="r" b="b"/>
                <a:pathLst>
                  <a:path w="259715" h="580390">
                    <a:moveTo>
                      <a:pt x="171576" y="508254"/>
                    </a:moveTo>
                    <a:lnTo>
                      <a:pt x="167512" y="508762"/>
                    </a:lnTo>
                    <a:lnTo>
                      <a:pt x="165353" y="511556"/>
                    </a:lnTo>
                    <a:lnTo>
                      <a:pt x="163322" y="514350"/>
                    </a:lnTo>
                    <a:lnTo>
                      <a:pt x="163829" y="518287"/>
                    </a:lnTo>
                    <a:lnTo>
                      <a:pt x="166624" y="520446"/>
                    </a:lnTo>
                    <a:lnTo>
                      <a:pt x="245490" y="580389"/>
                    </a:lnTo>
                    <a:lnTo>
                      <a:pt x="246733" y="571246"/>
                    </a:lnTo>
                    <a:lnTo>
                      <a:pt x="234823" y="571246"/>
                    </a:lnTo>
                    <a:lnTo>
                      <a:pt x="225774" y="549419"/>
                    </a:lnTo>
                    <a:lnTo>
                      <a:pt x="174371" y="510286"/>
                    </a:lnTo>
                    <a:lnTo>
                      <a:pt x="171576" y="508254"/>
                    </a:lnTo>
                    <a:close/>
                  </a:path>
                  <a:path w="259715" h="580390">
                    <a:moveTo>
                      <a:pt x="225774" y="549419"/>
                    </a:moveTo>
                    <a:lnTo>
                      <a:pt x="234823" y="571246"/>
                    </a:lnTo>
                    <a:lnTo>
                      <a:pt x="242697" y="567944"/>
                    </a:lnTo>
                    <a:lnTo>
                      <a:pt x="234441" y="567944"/>
                    </a:lnTo>
                    <a:lnTo>
                      <a:pt x="235901" y="557129"/>
                    </a:lnTo>
                    <a:lnTo>
                      <a:pt x="225774" y="549419"/>
                    </a:lnTo>
                    <a:close/>
                  </a:path>
                  <a:path w="259715" h="580390">
                    <a:moveTo>
                      <a:pt x="249935" y="474599"/>
                    </a:moveTo>
                    <a:lnTo>
                      <a:pt x="246760" y="477012"/>
                    </a:lnTo>
                    <a:lnTo>
                      <a:pt x="246252" y="480441"/>
                    </a:lnTo>
                    <a:lnTo>
                      <a:pt x="237602" y="544525"/>
                    </a:lnTo>
                    <a:lnTo>
                      <a:pt x="246633" y="566293"/>
                    </a:lnTo>
                    <a:lnTo>
                      <a:pt x="234823" y="571246"/>
                    </a:lnTo>
                    <a:lnTo>
                      <a:pt x="246733" y="571246"/>
                    </a:lnTo>
                    <a:lnTo>
                      <a:pt x="258825" y="482219"/>
                    </a:lnTo>
                    <a:lnTo>
                      <a:pt x="259333" y="478663"/>
                    </a:lnTo>
                    <a:lnTo>
                      <a:pt x="256921" y="475488"/>
                    </a:lnTo>
                    <a:lnTo>
                      <a:pt x="253491" y="475107"/>
                    </a:lnTo>
                    <a:lnTo>
                      <a:pt x="249935" y="474599"/>
                    </a:lnTo>
                    <a:close/>
                  </a:path>
                  <a:path w="259715" h="580390">
                    <a:moveTo>
                      <a:pt x="235901" y="557129"/>
                    </a:moveTo>
                    <a:lnTo>
                      <a:pt x="234441" y="567944"/>
                    </a:lnTo>
                    <a:lnTo>
                      <a:pt x="244601" y="563752"/>
                    </a:lnTo>
                    <a:lnTo>
                      <a:pt x="235901" y="557129"/>
                    </a:lnTo>
                    <a:close/>
                  </a:path>
                  <a:path w="259715" h="580390">
                    <a:moveTo>
                      <a:pt x="237602" y="544525"/>
                    </a:moveTo>
                    <a:lnTo>
                      <a:pt x="235901" y="557129"/>
                    </a:lnTo>
                    <a:lnTo>
                      <a:pt x="244601" y="563752"/>
                    </a:lnTo>
                    <a:lnTo>
                      <a:pt x="234441" y="567944"/>
                    </a:lnTo>
                    <a:lnTo>
                      <a:pt x="242697" y="567944"/>
                    </a:lnTo>
                    <a:lnTo>
                      <a:pt x="246633" y="566293"/>
                    </a:lnTo>
                    <a:lnTo>
                      <a:pt x="237602" y="544525"/>
                    </a:lnTo>
                    <a:close/>
                  </a:path>
                  <a:path w="259715" h="580390">
                    <a:moveTo>
                      <a:pt x="11683" y="0"/>
                    </a:moveTo>
                    <a:lnTo>
                      <a:pt x="0" y="4825"/>
                    </a:lnTo>
                    <a:lnTo>
                      <a:pt x="225774" y="549419"/>
                    </a:lnTo>
                    <a:lnTo>
                      <a:pt x="235901" y="557129"/>
                    </a:lnTo>
                    <a:lnTo>
                      <a:pt x="237602" y="544525"/>
                    </a:lnTo>
                    <a:lnTo>
                      <a:pt x="11683" y="0"/>
                    </a:lnTo>
                    <a:close/>
                  </a:path>
                </a:pathLst>
              </a:custGeom>
              <a:solidFill>
                <a:srgbClr val="7E7E7E"/>
              </a:solidFill>
            </p:spPr>
            <p:txBody>
              <a:bodyPr wrap="square" lIns="0" tIns="0" rIns="0" bIns="0" rtlCol="0"/>
              <a:lstStyle/>
              <a:p>
                <a:endParaRPr/>
              </a:p>
            </p:txBody>
          </p:sp>
          <p:sp>
            <p:nvSpPr>
              <p:cNvPr id="105" name="object 125">
                <a:extLst>
                  <a:ext uri="{FF2B5EF4-FFF2-40B4-BE49-F238E27FC236}">
                    <a16:creationId xmlns:a16="http://schemas.microsoft.com/office/drawing/2014/main" id="{64E39488-D277-4787-BEFC-F20F69789C05}"/>
                  </a:ext>
                </a:extLst>
              </p:cNvPr>
              <p:cNvSpPr/>
              <p:nvPr/>
            </p:nvSpPr>
            <p:spPr>
              <a:xfrm>
                <a:off x="8706625" y="702286"/>
                <a:ext cx="100710" cy="217550"/>
              </a:xfrm>
              <a:prstGeom prst="rect">
                <a:avLst/>
              </a:prstGeom>
              <a:blipFill>
                <a:blip r:embed="rId9" cstate="print"/>
                <a:stretch>
                  <a:fillRect/>
                </a:stretch>
              </a:blipFill>
            </p:spPr>
            <p:txBody>
              <a:bodyPr wrap="square" lIns="0" tIns="0" rIns="0" bIns="0" rtlCol="0"/>
              <a:lstStyle/>
              <a:p>
                <a:endParaRPr dirty="0"/>
              </a:p>
            </p:txBody>
          </p:sp>
        </p:grpSp>
      </p:grpSp>
      <p:sp>
        <p:nvSpPr>
          <p:cNvPr id="109" name="object 24">
            <a:extLst>
              <a:ext uri="{FF2B5EF4-FFF2-40B4-BE49-F238E27FC236}">
                <a16:creationId xmlns:a16="http://schemas.microsoft.com/office/drawing/2014/main" id="{D1BCA704-E076-437D-8246-ECBF98210DCB}"/>
              </a:ext>
            </a:extLst>
          </p:cNvPr>
          <p:cNvSpPr/>
          <p:nvPr/>
        </p:nvSpPr>
        <p:spPr>
          <a:xfrm>
            <a:off x="5507021" y="725873"/>
            <a:ext cx="251967" cy="251967"/>
          </a:xfrm>
          <a:prstGeom prst="rect">
            <a:avLst/>
          </a:prstGeom>
          <a:blipFill>
            <a:blip r:embed="rId3" cstate="print"/>
            <a:stretch>
              <a:fillRect/>
            </a:stretch>
          </a:blipFill>
        </p:spPr>
        <p:txBody>
          <a:bodyPr wrap="square" lIns="0" tIns="0" rIns="0" bIns="0" rtlCol="0"/>
          <a:lstStyle/>
          <a:p>
            <a:endParaRPr/>
          </a:p>
        </p:txBody>
      </p:sp>
      <p:sp>
        <p:nvSpPr>
          <p:cNvPr id="110" name="object 25">
            <a:extLst>
              <a:ext uri="{FF2B5EF4-FFF2-40B4-BE49-F238E27FC236}">
                <a16:creationId xmlns:a16="http://schemas.microsoft.com/office/drawing/2014/main" id="{220B7ED6-DF15-4D35-98A5-EF5925E3070C}"/>
              </a:ext>
            </a:extLst>
          </p:cNvPr>
          <p:cNvSpPr/>
          <p:nvPr/>
        </p:nvSpPr>
        <p:spPr>
          <a:xfrm>
            <a:off x="5507021" y="725873"/>
            <a:ext cx="252095" cy="252095"/>
          </a:xfrm>
          <a:custGeom>
            <a:avLst/>
            <a:gdLst/>
            <a:ahLst/>
            <a:cxnLst/>
            <a:rect l="l" t="t" r="r" b="b"/>
            <a:pathLst>
              <a:path w="252095" h="252094">
                <a:moveTo>
                  <a:pt x="0" y="125983"/>
                </a:moveTo>
                <a:lnTo>
                  <a:pt x="9898" y="76938"/>
                </a:lnTo>
                <a:lnTo>
                  <a:pt x="36893" y="36893"/>
                </a:lnTo>
                <a:lnTo>
                  <a:pt x="76938" y="9898"/>
                </a:lnTo>
                <a:lnTo>
                  <a:pt x="125983" y="0"/>
                </a:lnTo>
                <a:lnTo>
                  <a:pt x="175029" y="9898"/>
                </a:lnTo>
                <a:lnTo>
                  <a:pt x="215074" y="36893"/>
                </a:lnTo>
                <a:lnTo>
                  <a:pt x="242069" y="76938"/>
                </a:lnTo>
                <a:lnTo>
                  <a:pt x="251967" y="125983"/>
                </a:lnTo>
                <a:lnTo>
                  <a:pt x="242069" y="175029"/>
                </a:lnTo>
                <a:lnTo>
                  <a:pt x="215074" y="215074"/>
                </a:lnTo>
                <a:lnTo>
                  <a:pt x="175029" y="242069"/>
                </a:lnTo>
                <a:lnTo>
                  <a:pt x="125983" y="251967"/>
                </a:lnTo>
                <a:lnTo>
                  <a:pt x="76938" y="242069"/>
                </a:lnTo>
                <a:lnTo>
                  <a:pt x="36893" y="215074"/>
                </a:lnTo>
                <a:lnTo>
                  <a:pt x="9898" y="175029"/>
                </a:lnTo>
                <a:lnTo>
                  <a:pt x="0" y="125983"/>
                </a:lnTo>
                <a:close/>
              </a:path>
            </a:pathLst>
          </a:custGeom>
          <a:ln w="12700">
            <a:solidFill>
              <a:srgbClr val="000000"/>
            </a:solidFill>
          </a:ln>
        </p:spPr>
        <p:txBody>
          <a:bodyPr wrap="square" lIns="0" tIns="0" rIns="0" bIns="0" rtlCol="0"/>
          <a:lstStyle/>
          <a:p>
            <a:endParaRPr/>
          </a:p>
        </p:txBody>
      </p:sp>
      <p:sp>
        <p:nvSpPr>
          <p:cNvPr id="111" name="object 26">
            <a:extLst>
              <a:ext uri="{FF2B5EF4-FFF2-40B4-BE49-F238E27FC236}">
                <a16:creationId xmlns:a16="http://schemas.microsoft.com/office/drawing/2014/main" id="{EBD2D44E-C463-47AC-B4E3-26199C30B516}"/>
              </a:ext>
            </a:extLst>
          </p:cNvPr>
          <p:cNvSpPr/>
          <p:nvPr/>
        </p:nvSpPr>
        <p:spPr>
          <a:xfrm>
            <a:off x="5758989" y="738954"/>
            <a:ext cx="252095" cy="251967"/>
          </a:xfrm>
          <a:prstGeom prst="rect">
            <a:avLst/>
          </a:prstGeom>
          <a:blipFill>
            <a:blip r:embed="rId10" cstate="print"/>
            <a:stretch>
              <a:fillRect/>
            </a:stretch>
          </a:blipFill>
        </p:spPr>
        <p:txBody>
          <a:bodyPr wrap="square" lIns="0" tIns="0" rIns="0" bIns="0" rtlCol="0"/>
          <a:lstStyle/>
          <a:p>
            <a:endParaRPr/>
          </a:p>
        </p:txBody>
      </p:sp>
      <p:sp>
        <p:nvSpPr>
          <p:cNvPr id="112" name="object 27">
            <a:extLst>
              <a:ext uri="{FF2B5EF4-FFF2-40B4-BE49-F238E27FC236}">
                <a16:creationId xmlns:a16="http://schemas.microsoft.com/office/drawing/2014/main" id="{5D746D4D-2EDD-42FB-AC61-B06DD57BEFDA}"/>
              </a:ext>
            </a:extLst>
          </p:cNvPr>
          <p:cNvSpPr/>
          <p:nvPr/>
        </p:nvSpPr>
        <p:spPr>
          <a:xfrm>
            <a:off x="5758989" y="738954"/>
            <a:ext cx="252095" cy="252095"/>
          </a:xfrm>
          <a:custGeom>
            <a:avLst/>
            <a:gdLst/>
            <a:ahLst/>
            <a:cxnLst/>
            <a:rect l="l" t="t" r="r" b="b"/>
            <a:pathLst>
              <a:path w="252095" h="252094">
                <a:moveTo>
                  <a:pt x="0" y="125984"/>
                </a:moveTo>
                <a:lnTo>
                  <a:pt x="9917" y="76938"/>
                </a:lnTo>
                <a:lnTo>
                  <a:pt x="36956" y="36893"/>
                </a:lnTo>
                <a:lnTo>
                  <a:pt x="77045" y="9898"/>
                </a:lnTo>
                <a:lnTo>
                  <a:pt x="126111" y="0"/>
                </a:lnTo>
                <a:lnTo>
                  <a:pt x="175103" y="9898"/>
                </a:lnTo>
                <a:lnTo>
                  <a:pt x="215153" y="36893"/>
                </a:lnTo>
                <a:lnTo>
                  <a:pt x="242179" y="76938"/>
                </a:lnTo>
                <a:lnTo>
                  <a:pt x="252095" y="125984"/>
                </a:lnTo>
                <a:lnTo>
                  <a:pt x="242179" y="175029"/>
                </a:lnTo>
                <a:lnTo>
                  <a:pt x="215153" y="215074"/>
                </a:lnTo>
                <a:lnTo>
                  <a:pt x="175103" y="242069"/>
                </a:lnTo>
                <a:lnTo>
                  <a:pt x="126111" y="251967"/>
                </a:lnTo>
                <a:lnTo>
                  <a:pt x="77045" y="242069"/>
                </a:lnTo>
                <a:lnTo>
                  <a:pt x="36956"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113" name="object 28">
            <a:extLst>
              <a:ext uri="{FF2B5EF4-FFF2-40B4-BE49-F238E27FC236}">
                <a16:creationId xmlns:a16="http://schemas.microsoft.com/office/drawing/2014/main" id="{B4261936-9525-4555-A171-7C59981E9B91}"/>
              </a:ext>
            </a:extLst>
          </p:cNvPr>
          <p:cNvSpPr/>
          <p:nvPr/>
        </p:nvSpPr>
        <p:spPr>
          <a:xfrm>
            <a:off x="5530274" y="701499"/>
            <a:ext cx="251967" cy="251967"/>
          </a:xfrm>
          <a:prstGeom prst="rect">
            <a:avLst/>
          </a:prstGeom>
          <a:blipFill>
            <a:blip r:embed="rId11" cstate="print"/>
            <a:stretch>
              <a:fillRect/>
            </a:stretch>
          </a:blipFill>
        </p:spPr>
        <p:txBody>
          <a:bodyPr wrap="square" lIns="0" tIns="0" rIns="0" bIns="0" rtlCol="0"/>
          <a:lstStyle/>
          <a:p>
            <a:endParaRPr/>
          </a:p>
        </p:txBody>
      </p:sp>
      <p:sp>
        <p:nvSpPr>
          <p:cNvPr id="114" name="object 29">
            <a:extLst>
              <a:ext uri="{FF2B5EF4-FFF2-40B4-BE49-F238E27FC236}">
                <a16:creationId xmlns:a16="http://schemas.microsoft.com/office/drawing/2014/main" id="{A61489E5-BE65-4815-A2D5-4C95ACEDEE4E}"/>
              </a:ext>
            </a:extLst>
          </p:cNvPr>
          <p:cNvSpPr/>
          <p:nvPr/>
        </p:nvSpPr>
        <p:spPr>
          <a:xfrm>
            <a:off x="6011083" y="738954"/>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15" name="object 30">
            <a:extLst>
              <a:ext uri="{FF2B5EF4-FFF2-40B4-BE49-F238E27FC236}">
                <a16:creationId xmlns:a16="http://schemas.microsoft.com/office/drawing/2014/main" id="{24CA9C17-A4D0-475D-BE2A-E0F8B99C8418}"/>
              </a:ext>
            </a:extLst>
          </p:cNvPr>
          <p:cNvSpPr/>
          <p:nvPr/>
        </p:nvSpPr>
        <p:spPr>
          <a:xfrm>
            <a:off x="6263052" y="738954"/>
            <a:ext cx="252095" cy="251967"/>
          </a:xfrm>
          <a:prstGeom prst="rect">
            <a:avLst/>
          </a:prstGeom>
          <a:blipFill>
            <a:blip r:embed="rId12" cstate="print"/>
            <a:stretch>
              <a:fillRect/>
            </a:stretch>
          </a:blipFill>
        </p:spPr>
        <p:txBody>
          <a:bodyPr wrap="square" lIns="0" tIns="0" rIns="0" bIns="0" rtlCol="0"/>
          <a:lstStyle/>
          <a:p>
            <a:endParaRPr/>
          </a:p>
        </p:txBody>
      </p:sp>
      <p:sp>
        <p:nvSpPr>
          <p:cNvPr id="116" name="object 31">
            <a:extLst>
              <a:ext uri="{FF2B5EF4-FFF2-40B4-BE49-F238E27FC236}">
                <a16:creationId xmlns:a16="http://schemas.microsoft.com/office/drawing/2014/main" id="{311A6579-9E6B-48A2-9F5B-5CE96FD10908}"/>
              </a:ext>
            </a:extLst>
          </p:cNvPr>
          <p:cNvSpPr/>
          <p:nvPr/>
        </p:nvSpPr>
        <p:spPr>
          <a:xfrm>
            <a:off x="6263052" y="738954"/>
            <a:ext cx="252095" cy="252095"/>
          </a:xfrm>
          <a:custGeom>
            <a:avLst/>
            <a:gdLst/>
            <a:ahLst/>
            <a:cxnLst/>
            <a:rect l="l" t="t" r="r" b="b"/>
            <a:pathLst>
              <a:path w="252095" h="252094">
                <a:moveTo>
                  <a:pt x="0" y="125984"/>
                </a:moveTo>
                <a:lnTo>
                  <a:pt x="9915" y="76938"/>
                </a:lnTo>
                <a:lnTo>
                  <a:pt x="36941" y="36893"/>
                </a:lnTo>
                <a:lnTo>
                  <a:pt x="76991" y="9898"/>
                </a:lnTo>
                <a:lnTo>
                  <a:pt x="125984" y="0"/>
                </a:lnTo>
                <a:lnTo>
                  <a:pt x="175049" y="9898"/>
                </a:lnTo>
                <a:lnTo>
                  <a:pt x="215138" y="36893"/>
                </a:lnTo>
                <a:lnTo>
                  <a:pt x="242177" y="76938"/>
                </a:lnTo>
                <a:lnTo>
                  <a:pt x="252095" y="125984"/>
                </a:lnTo>
                <a:lnTo>
                  <a:pt x="242177" y="175029"/>
                </a:lnTo>
                <a:lnTo>
                  <a:pt x="215138" y="215074"/>
                </a:lnTo>
                <a:lnTo>
                  <a:pt x="175049" y="242069"/>
                </a:lnTo>
                <a:lnTo>
                  <a:pt x="125984" y="251967"/>
                </a:lnTo>
                <a:lnTo>
                  <a:pt x="76991" y="242069"/>
                </a:lnTo>
                <a:lnTo>
                  <a:pt x="36941" y="215074"/>
                </a:lnTo>
                <a:lnTo>
                  <a:pt x="9915" y="175029"/>
                </a:lnTo>
                <a:lnTo>
                  <a:pt x="0" y="125984"/>
                </a:lnTo>
                <a:close/>
              </a:path>
            </a:pathLst>
          </a:custGeom>
          <a:ln w="12700">
            <a:solidFill>
              <a:srgbClr val="000000"/>
            </a:solidFill>
          </a:ln>
        </p:spPr>
        <p:txBody>
          <a:bodyPr wrap="square" lIns="0" tIns="0" rIns="0" bIns="0" rtlCol="0"/>
          <a:lstStyle/>
          <a:p>
            <a:endParaRPr/>
          </a:p>
        </p:txBody>
      </p:sp>
      <p:sp>
        <p:nvSpPr>
          <p:cNvPr id="117" name="object 32">
            <a:extLst>
              <a:ext uri="{FF2B5EF4-FFF2-40B4-BE49-F238E27FC236}">
                <a16:creationId xmlns:a16="http://schemas.microsoft.com/office/drawing/2014/main" id="{2FD622B0-6109-401E-9A08-F8A49DFB8FF6}"/>
              </a:ext>
            </a:extLst>
          </p:cNvPr>
          <p:cNvSpPr/>
          <p:nvPr/>
        </p:nvSpPr>
        <p:spPr>
          <a:xfrm>
            <a:off x="6515146" y="738954"/>
            <a:ext cx="251967" cy="251967"/>
          </a:xfrm>
          <a:prstGeom prst="rect">
            <a:avLst/>
          </a:prstGeom>
          <a:blipFill>
            <a:blip r:embed="rId3" cstate="print"/>
            <a:stretch>
              <a:fillRect/>
            </a:stretch>
          </a:blipFill>
        </p:spPr>
        <p:txBody>
          <a:bodyPr wrap="square" lIns="0" tIns="0" rIns="0" bIns="0" rtlCol="0"/>
          <a:lstStyle/>
          <a:p>
            <a:endParaRPr/>
          </a:p>
        </p:txBody>
      </p:sp>
      <p:sp>
        <p:nvSpPr>
          <p:cNvPr id="118" name="object 33">
            <a:extLst>
              <a:ext uri="{FF2B5EF4-FFF2-40B4-BE49-F238E27FC236}">
                <a16:creationId xmlns:a16="http://schemas.microsoft.com/office/drawing/2014/main" id="{6DAF6158-F3D5-4340-858A-081F1F3AA549}"/>
              </a:ext>
            </a:extLst>
          </p:cNvPr>
          <p:cNvSpPr/>
          <p:nvPr/>
        </p:nvSpPr>
        <p:spPr>
          <a:xfrm>
            <a:off x="6515146" y="738954"/>
            <a:ext cx="252095" cy="252095"/>
          </a:xfrm>
          <a:custGeom>
            <a:avLst/>
            <a:gdLst/>
            <a:ahLst/>
            <a:cxnLst/>
            <a:rect l="l" t="t" r="r" b="b"/>
            <a:pathLst>
              <a:path w="252095" h="252094">
                <a:moveTo>
                  <a:pt x="0" y="125984"/>
                </a:moveTo>
                <a:lnTo>
                  <a:pt x="9898" y="76938"/>
                </a:lnTo>
                <a:lnTo>
                  <a:pt x="36893" y="36893"/>
                </a:lnTo>
                <a:lnTo>
                  <a:pt x="76938" y="9898"/>
                </a:lnTo>
                <a:lnTo>
                  <a:pt x="125984" y="0"/>
                </a:lnTo>
                <a:lnTo>
                  <a:pt x="175029" y="9898"/>
                </a:lnTo>
                <a:lnTo>
                  <a:pt x="215074" y="36893"/>
                </a:lnTo>
                <a:lnTo>
                  <a:pt x="242069" y="76938"/>
                </a:lnTo>
                <a:lnTo>
                  <a:pt x="251967" y="125984"/>
                </a:lnTo>
                <a:lnTo>
                  <a:pt x="242069" y="175029"/>
                </a:lnTo>
                <a:lnTo>
                  <a:pt x="215074" y="215074"/>
                </a:lnTo>
                <a:lnTo>
                  <a:pt x="175029" y="242069"/>
                </a:lnTo>
                <a:lnTo>
                  <a:pt x="125984"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19" name="object 34">
            <a:extLst>
              <a:ext uri="{FF2B5EF4-FFF2-40B4-BE49-F238E27FC236}">
                <a16:creationId xmlns:a16="http://schemas.microsoft.com/office/drawing/2014/main" id="{CDA4A237-B897-4D72-8A72-1491251112D0}"/>
              </a:ext>
            </a:extLst>
          </p:cNvPr>
          <p:cNvSpPr/>
          <p:nvPr/>
        </p:nvSpPr>
        <p:spPr>
          <a:xfrm>
            <a:off x="6767115" y="738954"/>
            <a:ext cx="252095" cy="251967"/>
          </a:xfrm>
          <a:prstGeom prst="rect">
            <a:avLst/>
          </a:prstGeom>
          <a:blipFill>
            <a:blip r:embed="rId13" cstate="print"/>
            <a:stretch>
              <a:fillRect/>
            </a:stretch>
          </a:blipFill>
        </p:spPr>
        <p:txBody>
          <a:bodyPr wrap="square" lIns="0" tIns="0" rIns="0" bIns="0" rtlCol="0"/>
          <a:lstStyle/>
          <a:p>
            <a:endParaRPr/>
          </a:p>
        </p:txBody>
      </p:sp>
      <p:sp>
        <p:nvSpPr>
          <p:cNvPr id="120" name="object 35">
            <a:extLst>
              <a:ext uri="{FF2B5EF4-FFF2-40B4-BE49-F238E27FC236}">
                <a16:creationId xmlns:a16="http://schemas.microsoft.com/office/drawing/2014/main" id="{20E48757-FA31-49F0-84AB-94CFDB2B652B}"/>
              </a:ext>
            </a:extLst>
          </p:cNvPr>
          <p:cNvSpPr/>
          <p:nvPr/>
        </p:nvSpPr>
        <p:spPr>
          <a:xfrm>
            <a:off x="6767115" y="738954"/>
            <a:ext cx="252095" cy="252095"/>
          </a:xfrm>
          <a:custGeom>
            <a:avLst/>
            <a:gdLst/>
            <a:ahLst/>
            <a:cxnLst/>
            <a:rect l="l" t="t" r="r" b="b"/>
            <a:pathLst>
              <a:path w="252095" h="252094">
                <a:moveTo>
                  <a:pt x="0" y="125984"/>
                </a:moveTo>
                <a:lnTo>
                  <a:pt x="9898" y="76938"/>
                </a:lnTo>
                <a:lnTo>
                  <a:pt x="36893" y="36893"/>
                </a:lnTo>
                <a:lnTo>
                  <a:pt x="76938" y="9898"/>
                </a:lnTo>
                <a:lnTo>
                  <a:pt x="125984" y="0"/>
                </a:lnTo>
                <a:lnTo>
                  <a:pt x="175049" y="9898"/>
                </a:lnTo>
                <a:lnTo>
                  <a:pt x="215138" y="36893"/>
                </a:lnTo>
                <a:lnTo>
                  <a:pt x="242177" y="76938"/>
                </a:lnTo>
                <a:lnTo>
                  <a:pt x="252095" y="125984"/>
                </a:lnTo>
                <a:lnTo>
                  <a:pt x="242177" y="175029"/>
                </a:lnTo>
                <a:lnTo>
                  <a:pt x="215138" y="215074"/>
                </a:lnTo>
                <a:lnTo>
                  <a:pt x="175049" y="242069"/>
                </a:lnTo>
                <a:lnTo>
                  <a:pt x="125984" y="251967"/>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21" name="object 36">
            <a:extLst>
              <a:ext uri="{FF2B5EF4-FFF2-40B4-BE49-F238E27FC236}">
                <a16:creationId xmlns:a16="http://schemas.microsoft.com/office/drawing/2014/main" id="{5DCB8A93-67DA-4A22-B7BA-B0A5EF913E00}"/>
              </a:ext>
            </a:extLst>
          </p:cNvPr>
          <p:cNvSpPr txBox="1"/>
          <p:nvPr/>
        </p:nvSpPr>
        <p:spPr>
          <a:xfrm>
            <a:off x="5561457" y="719697"/>
            <a:ext cx="1411605" cy="300355"/>
          </a:xfrm>
          <a:prstGeom prst="rect">
            <a:avLst/>
          </a:prstGeom>
        </p:spPr>
        <p:txBody>
          <a:bodyPr vert="horz" wrap="square" lIns="0" tIns="12700" rIns="0" bIns="0" rtlCol="0">
            <a:spAutoFit/>
          </a:bodyPr>
          <a:lstStyle/>
          <a:p>
            <a:pPr marL="12700">
              <a:lnSpc>
                <a:spcPct val="100000"/>
              </a:lnSpc>
              <a:spcBef>
                <a:spcPts val="100"/>
              </a:spcBef>
            </a:pPr>
            <a:r>
              <a:rPr sz="2700" baseline="3086" dirty="0">
                <a:latin typeface="Consolas"/>
                <a:cs typeface="Consolas"/>
              </a:rPr>
              <a:t>1 </a:t>
            </a:r>
            <a:r>
              <a:rPr sz="1800" dirty="0">
                <a:latin typeface="Consolas"/>
                <a:cs typeface="Consolas"/>
              </a:rPr>
              <a:t>2 3 4 5</a:t>
            </a:r>
            <a:r>
              <a:rPr sz="1800" spc="-85" dirty="0">
                <a:latin typeface="Consolas"/>
                <a:cs typeface="Consolas"/>
              </a:rPr>
              <a:t> </a:t>
            </a:r>
            <a:r>
              <a:rPr sz="1800" dirty="0">
                <a:latin typeface="Consolas"/>
                <a:cs typeface="Consolas"/>
              </a:rPr>
              <a:t>6</a:t>
            </a:r>
          </a:p>
        </p:txBody>
      </p:sp>
      <p:graphicFrame>
        <p:nvGraphicFramePr>
          <p:cNvPr id="122" name="object 40">
            <a:extLst>
              <a:ext uri="{FF2B5EF4-FFF2-40B4-BE49-F238E27FC236}">
                <a16:creationId xmlns:a16="http://schemas.microsoft.com/office/drawing/2014/main" id="{15E0CD1E-7566-4DF2-A025-0D72E7A7253B}"/>
              </a:ext>
            </a:extLst>
          </p:cNvPr>
          <p:cNvGraphicFramePr>
            <a:graphicFrameLocks noGrp="1"/>
          </p:cNvGraphicFramePr>
          <p:nvPr/>
        </p:nvGraphicFramePr>
        <p:xfrm>
          <a:off x="5401358" y="1248947"/>
          <a:ext cx="3781416"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gridCol w="252094">
                  <a:extLst>
                    <a:ext uri="{9D8B030D-6E8A-4147-A177-3AD203B41FA5}">
                      <a16:colId xmlns:a16="http://schemas.microsoft.com/office/drawing/2014/main" val="20005"/>
                    </a:ext>
                  </a:extLst>
                </a:gridCol>
                <a:gridCol w="252094">
                  <a:extLst>
                    <a:ext uri="{9D8B030D-6E8A-4147-A177-3AD203B41FA5}">
                      <a16:colId xmlns:a16="http://schemas.microsoft.com/office/drawing/2014/main" val="20006"/>
                    </a:ext>
                  </a:extLst>
                </a:gridCol>
                <a:gridCol w="252094">
                  <a:extLst>
                    <a:ext uri="{9D8B030D-6E8A-4147-A177-3AD203B41FA5}">
                      <a16:colId xmlns:a16="http://schemas.microsoft.com/office/drawing/2014/main" val="20007"/>
                    </a:ext>
                  </a:extLst>
                </a:gridCol>
                <a:gridCol w="252094">
                  <a:extLst>
                    <a:ext uri="{9D8B030D-6E8A-4147-A177-3AD203B41FA5}">
                      <a16:colId xmlns:a16="http://schemas.microsoft.com/office/drawing/2014/main" val="20008"/>
                    </a:ext>
                  </a:extLst>
                </a:gridCol>
                <a:gridCol w="252094">
                  <a:extLst>
                    <a:ext uri="{9D8B030D-6E8A-4147-A177-3AD203B41FA5}">
                      <a16:colId xmlns:a16="http://schemas.microsoft.com/office/drawing/2014/main" val="20009"/>
                    </a:ext>
                  </a:extLst>
                </a:gridCol>
                <a:gridCol w="252094">
                  <a:extLst>
                    <a:ext uri="{9D8B030D-6E8A-4147-A177-3AD203B41FA5}">
                      <a16:colId xmlns:a16="http://schemas.microsoft.com/office/drawing/2014/main" val="20010"/>
                    </a:ext>
                  </a:extLst>
                </a:gridCol>
                <a:gridCol w="252094">
                  <a:extLst>
                    <a:ext uri="{9D8B030D-6E8A-4147-A177-3AD203B41FA5}">
                      <a16:colId xmlns:a16="http://schemas.microsoft.com/office/drawing/2014/main" val="20011"/>
                    </a:ext>
                  </a:extLst>
                </a:gridCol>
                <a:gridCol w="252094">
                  <a:extLst>
                    <a:ext uri="{9D8B030D-6E8A-4147-A177-3AD203B41FA5}">
                      <a16:colId xmlns:a16="http://schemas.microsoft.com/office/drawing/2014/main" val="20012"/>
                    </a:ext>
                  </a:extLst>
                </a:gridCol>
                <a:gridCol w="252095">
                  <a:extLst>
                    <a:ext uri="{9D8B030D-6E8A-4147-A177-3AD203B41FA5}">
                      <a16:colId xmlns:a16="http://schemas.microsoft.com/office/drawing/2014/main" val="20013"/>
                    </a:ext>
                  </a:extLst>
                </a:gridCol>
                <a:gridCol w="252095">
                  <a:extLst>
                    <a:ext uri="{9D8B030D-6E8A-4147-A177-3AD203B41FA5}">
                      <a16:colId xmlns:a16="http://schemas.microsoft.com/office/drawing/2014/main" val="20014"/>
                    </a:ext>
                  </a:extLst>
                </a:gridCol>
              </a:tblGrid>
              <a:tr h="252006">
                <a:tc>
                  <a:txBody>
                    <a:bodyPr/>
                    <a:lstStyle/>
                    <a:p>
                      <a:pPr marL="64135">
                        <a:lnSpc>
                          <a:spcPts val="1885"/>
                        </a:lnSpc>
                      </a:pPr>
                      <a:r>
                        <a:rPr sz="1800" dirty="0">
                          <a:latin typeface="Consolas"/>
                          <a:cs typeface="Consolas"/>
                        </a:rPr>
                        <a:t>2</a:t>
                      </a:r>
                      <a:endParaRPr sz="1800">
                        <a:latin typeface="Consolas"/>
                        <a:cs typeface="Consolas"/>
                      </a:endParaRPr>
                    </a:p>
                  </a:txBody>
                  <a:tcPr marL="0" marR="0" marT="0" marB="0">
                    <a:lnL w="3810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3</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4769">
                        <a:lnSpc>
                          <a:spcPts val="1885"/>
                        </a:lnSpc>
                      </a:pPr>
                      <a:r>
                        <a:rPr sz="1800" dirty="0">
                          <a:latin typeface="Consolas"/>
                          <a:cs typeface="Consolas"/>
                        </a:rPr>
                        <a:t>5</a:t>
                      </a: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4769">
                        <a:lnSpc>
                          <a:spcPts val="1885"/>
                        </a:lnSpc>
                      </a:pPr>
                      <a:r>
                        <a:rPr sz="1800" dirty="0">
                          <a:latin typeface="Consolas"/>
                          <a:cs typeface="Consolas"/>
                        </a:rPr>
                        <a:t>6</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2</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6</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2</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tcPr>
                </a:tc>
                <a:extLst>
                  <a:ext uri="{0D108BD9-81ED-4DB2-BD59-A6C34878D82A}">
                    <a16:rowId xmlns:a16="http://schemas.microsoft.com/office/drawing/2014/main" val="10000"/>
                  </a:ext>
                </a:extLst>
              </a:tr>
            </a:tbl>
          </a:graphicData>
        </a:graphic>
      </p:graphicFrame>
      <p:sp>
        <p:nvSpPr>
          <p:cNvPr id="124" name="object 43">
            <a:extLst>
              <a:ext uri="{FF2B5EF4-FFF2-40B4-BE49-F238E27FC236}">
                <a16:creationId xmlns:a16="http://schemas.microsoft.com/office/drawing/2014/main" id="{6FDEF0C9-77F4-45D1-8D40-C41322DAF040}"/>
              </a:ext>
            </a:extLst>
          </p:cNvPr>
          <p:cNvSpPr/>
          <p:nvPr/>
        </p:nvSpPr>
        <p:spPr>
          <a:xfrm rot="4714160">
            <a:off x="5490987" y="1027704"/>
            <a:ext cx="269681" cy="169649"/>
          </a:xfrm>
          <a:custGeom>
            <a:avLst/>
            <a:gdLst/>
            <a:ahLst/>
            <a:cxnLst/>
            <a:rect l="l" t="t" r="r" b="b"/>
            <a:pathLst>
              <a:path w="383539" h="247650">
                <a:moveTo>
                  <a:pt x="307172" y="210381"/>
                </a:moveTo>
                <a:lnTo>
                  <a:pt x="241935" y="232918"/>
                </a:lnTo>
                <a:lnTo>
                  <a:pt x="383159" y="247142"/>
                </a:lnTo>
                <a:lnTo>
                  <a:pt x="363445" y="214502"/>
                </a:lnTo>
                <a:lnTo>
                  <a:pt x="313689" y="214502"/>
                </a:lnTo>
                <a:lnTo>
                  <a:pt x="307172" y="210381"/>
                </a:lnTo>
                <a:close/>
              </a:path>
              <a:path w="383539" h="247650">
                <a:moveTo>
                  <a:pt x="317423" y="194309"/>
                </a:moveTo>
                <a:lnTo>
                  <a:pt x="318770" y="206375"/>
                </a:lnTo>
                <a:lnTo>
                  <a:pt x="307172" y="210381"/>
                </a:lnTo>
                <a:lnTo>
                  <a:pt x="313689" y="214502"/>
                </a:lnTo>
                <a:lnTo>
                  <a:pt x="323850" y="198374"/>
                </a:lnTo>
                <a:lnTo>
                  <a:pt x="317423" y="194309"/>
                </a:lnTo>
                <a:close/>
              </a:path>
              <a:path w="383539" h="247650">
                <a:moveTo>
                  <a:pt x="309752" y="125602"/>
                </a:moveTo>
                <a:lnTo>
                  <a:pt x="317423" y="194309"/>
                </a:lnTo>
                <a:lnTo>
                  <a:pt x="323850" y="198374"/>
                </a:lnTo>
                <a:lnTo>
                  <a:pt x="313689" y="214502"/>
                </a:lnTo>
                <a:lnTo>
                  <a:pt x="363445" y="214502"/>
                </a:lnTo>
                <a:lnTo>
                  <a:pt x="309752" y="125602"/>
                </a:lnTo>
                <a:close/>
              </a:path>
              <a:path w="383539" h="247650">
                <a:moveTo>
                  <a:pt x="10160" y="0"/>
                </a:moveTo>
                <a:lnTo>
                  <a:pt x="0" y="16129"/>
                </a:lnTo>
                <a:lnTo>
                  <a:pt x="307172" y="210381"/>
                </a:lnTo>
                <a:lnTo>
                  <a:pt x="318770" y="206375"/>
                </a:lnTo>
                <a:lnTo>
                  <a:pt x="317423" y="194309"/>
                </a:lnTo>
                <a:lnTo>
                  <a:pt x="10160" y="0"/>
                </a:lnTo>
                <a:close/>
              </a:path>
            </a:pathLst>
          </a:custGeom>
          <a:solidFill>
            <a:srgbClr val="000000"/>
          </a:solidFill>
        </p:spPr>
        <p:txBody>
          <a:bodyPr wrap="square" lIns="0" tIns="0" rIns="0" bIns="0" rtlCol="0"/>
          <a:lstStyle/>
          <a:p>
            <a:endParaRPr/>
          </a:p>
        </p:txBody>
      </p:sp>
      <p:sp>
        <p:nvSpPr>
          <p:cNvPr id="125" name="object 44">
            <a:extLst>
              <a:ext uri="{FF2B5EF4-FFF2-40B4-BE49-F238E27FC236}">
                <a16:creationId xmlns:a16="http://schemas.microsoft.com/office/drawing/2014/main" id="{77612F00-4C42-4882-9701-C48D74A7FA11}"/>
              </a:ext>
            </a:extLst>
          </p:cNvPr>
          <p:cNvSpPr/>
          <p:nvPr/>
        </p:nvSpPr>
        <p:spPr>
          <a:xfrm>
            <a:off x="5530057" y="729774"/>
            <a:ext cx="252095" cy="252095"/>
          </a:xfrm>
          <a:custGeom>
            <a:avLst/>
            <a:gdLst/>
            <a:ahLst/>
            <a:cxnLst/>
            <a:rect l="l" t="t" r="r" b="b"/>
            <a:pathLst>
              <a:path w="252095" h="252094">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7"/>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sp>
        <p:nvSpPr>
          <p:cNvPr id="134" name="文本框 133">
            <a:extLst>
              <a:ext uri="{FF2B5EF4-FFF2-40B4-BE49-F238E27FC236}">
                <a16:creationId xmlns:a16="http://schemas.microsoft.com/office/drawing/2014/main" id="{0F1A9685-B141-47E9-BE13-5A4E3FD78D20}"/>
              </a:ext>
            </a:extLst>
          </p:cNvPr>
          <p:cNvSpPr txBox="1"/>
          <p:nvPr/>
        </p:nvSpPr>
        <p:spPr>
          <a:xfrm>
            <a:off x="4138188" y="620059"/>
            <a:ext cx="1091152" cy="369332"/>
          </a:xfrm>
          <a:prstGeom prst="rect">
            <a:avLst/>
          </a:prstGeom>
          <a:noFill/>
        </p:spPr>
        <p:txBody>
          <a:bodyPr wrap="square">
            <a:spAutoFit/>
          </a:bodyPr>
          <a:lstStyle/>
          <a:p>
            <a:r>
              <a:rPr lang="en-US" altLang="zh-CN" sz="1800" b="1" spc="-5" dirty="0">
                <a:latin typeface="Consolas"/>
                <a:cs typeface="Consolas"/>
              </a:rPr>
              <a:t>Vertex</a:t>
            </a:r>
            <a:endParaRPr lang="zh-CN" altLang="en-US" dirty="0"/>
          </a:p>
        </p:txBody>
      </p:sp>
      <p:sp>
        <p:nvSpPr>
          <p:cNvPr id="137" name="文本框 136">
            <a:extLst>
              <a:ext uri="{FF2B5EF4-FFF2-40B4-BE49-F238E27FC236}">
                <a16:creationId xmlns:a16="http://schemas.microsoft.com/office/drawing/2014/main" id="{D290EE39-D0CB-44B6-9397-F1DA63BB4432}"/>
              </a:ext>
            </a:extLst>
          </p:cNvPr>
          <p:cNvSpPr txBox="1"/>
          <p:nvPr/>
        </p:nvSpPr>
        <p:spPr>
          <a:xfrm>
            <a:off x="3977721" y="1164282"/>
            <a:ext cx="1388203" cy="369332"/>
          </a:xfrm>
          <a:prstGeom prst="rect">
            <a:avLst/>
          </a:prstGeom>
          <a:noFill/>
        </p:spPr>
        <p:txBody>
          <a:bodyPr wrap="square">
            <a:spAutoFit/>
          </a:bodyPr>
          <a:lstStyle/>
          <a:p>
            <a:r>
              <a:rPr lang="en-US" altLang="zh-CN" sz="1800" b="1" spc="-5" dirty="0">
                <a:latin typeface="Consolas"/>
                <a:cs typeface="Consolas"/>
              </a:rPr>
              <a:t>Out-edges</a:t>
            </a:r>
            <a:endParaRPr lang="zh-CN" altLang="en-US" dirty="0"/>
          </a:p>
        </p:txBody>
      </p:sp>
      <p:sp>
        <p:nvSpPr>
          <p:cNvPr id="195" name="object 29">
            <a:extLst>
              <a:ext uri="{FF2B5EF4-FFF2-40B4-BE49-F238E27FC236}">
                <a16:creationId xmlns:a16="http://schemas.microsoft.com/office/drawing/2014/main" id="{5AFECAC4-ABD1-4471-872B-E7388DA781F5}"/>
              </a:ext>
            </a:extLst>
          </p:cNvPr>
          <p:cNvSpPr/>
          <p:nvPr/>
        </p:nvSpPr>
        <p:spPr>
          <a:xfrm>
            <a:off x="4729520"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7"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196" name="object 30">
            <a:extLst>
              <a:ext uri="{FF2B5EF4-FFF2-40B4-BE49-F238E27FC236}">
                <a16:creationId xmlns:a16="http://schemas.microsoft.com/office/drawing/2014/main" id="{39091DE4-913F-47B0-A0BE-D507AC5BDEE9}"/>
              </a:ext>
            </a:extLst>
          </p:cNvPr>
          <p:cNvSpPr/>
          <p:nvPr/>
        </p:nvSpPr>
        <p:spPr>
          <a:xfrm>
            <a:off x="4981489"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graphicFrame>
        <p:nvGraphicFramePr>
          <p:cNvPr id="201" name="object 35">
            <a:extLst>
              <a:ext uri="{FF2B5EF4-FFF2-40B4-BE49-F238E27FC236}">
                <a16:creationId xmlns:a16="http://schemas.microsoft.com/office/drawing/2014/main" id="{54BFE657-AC80-440D-9661-1FB185F1451F}"/>
              </a:ext>
            </a:extLst>
          </p:cNvPr>
          <p:cNvGraphicFramePr>
            <a:graphicFrameLocks noGrp="1"/>
          </p:cNvGraphicFramePr>
          <p:nvPr/>
        </p:nvGraphicFramePr>
        <p:xfrm>
          <a:off x="7891573" y="4866020"/>
          <a:ext cx="1260474"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tblGrid>
              <a:tr h="252006">
                <a:tc>
                  <a:txBody>
                    <a:bodyPr/>
                    <a:lstStyle/>
                    <a:p>
                      <a:pPr marL="64769">
                        <a:lnSpc>
                          <a:spcPts val="1885"/>
                        </a:lnSpc>
                      </a:pPr>
                      <a:r>
                        <a:rPr sz="1800" dirty="0">
                          <a:latin typeface="Consolas"/>
                          <a:cs typeface="Consolas"/>
                        </a:rPr>
                        <a:t>5</a:t>
                      </a:r>
                      <a:endParaRPr sz="1800">
                        <a:latin typeface="Consolas"/>
                        <a:cs typeface="Consolas"/>
                      </a:endParaRPr>
                    </a:p>
                  </a:txBody>
                  <a:tcPr marL="0" marR="0" marT="0" marB="0">
                    <a:lnL w="3810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5</a:t>
                      </a: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5405">
                        <a:lnSpc>
                          <a:spcPts val="1885"/>
                        </a:lnSpc>
                      </a:pPr>
                      <a:r>
                        <a:rPr sz="1800" dirty="0">
                          <a:latin typeface="Consolas"/>
                          <a:cs typeface="Consolas"/>
                        </a:rPr>
                        <a:t>6</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5405">
                        <a:lnSpc>
                          <a:spcPts val="1885"/>
                        </a:lnSpc>
                      </a:pPr>
                      <a:r>
                        <a:rPr sz="1800" dirty="0">
                          <a:latin typeface="Consolas"/>
                          <a:cs typeface="Consolas"/>
                        </a:rPr>
                        <a:t>5</a:t>
                      </a:r>
                      <a:endParaRPr sz="1800">
                        <a:latin typeface="Consolas"/>
                        <a:cs typeface="Consolas"/>
                      </a:endParaRP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5405">
                        <a:lnSpc>
                          <a:spcPts val="1885"/>
                        </a:lnSpc>
                      </a:pPr>
                      <a:r>
                        <a:rPr sz="1800" dirty="0">
                          <a:latin typeface="Consolas"/>
                          <a:cs typeface="Consolas"/>
                        </a:rPr>
                        <a:t>6</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tcPr>
                </a:tc>
                <a:extLst>
                  <a:ext uri="{0D108BD9-81ED-4DB2-BD59-A6C34878D82A}">
                    <a16:rowId xmlns:a16="http://schemas.microsoft.com/office/drawing/2014/main" val="10000"/>
                  </a:ext>
                </a:extLst>
              </a:tr>
            </a:tbl>
          </a:graphicData>
        </a:graphic>
      </p:graphicFrame>
      <p:sp>
        <p:nvSpPr>
          <p:cNvPr id="202" name="object 36">
            <a:extLst>
              <a:ext uri="{FF2B5EF4-FFF2-40B4-BE49-F238E27FC236}">
                <a16:creationId xmlns:a16="http://schemas.microsoft.com/office/drawing/2014/main" id="{7225188A-F6CC-4BA9-AA03-5656FACC3717}"/>
              </a:ext>
            </a:extLst>
          </p:cNvPr>
          <p:cNvSpPr/>
          <p:nvPr/>
        </p:nvSpPr>
        <p:spPr>
          <a:xfrm>
            <a:off x="4742972" y="4387523"/>
            <a:ext cx="252094" cy="251968"/>
          </a:xfrm>
          <a:prstGeom prst="rect">
            <a:avLst/>
          </a:prstGeom>
          <a:blipFill>
            <a:blip r:embed="rId14" cstate="print"/>
            <a:stretch>
              <a:fillRect/>
            </a:stretch>
          </a:blipFill>
        </p:spPr>
        <p:txBody>
          <a:bodyPr wrap="square" lIns="0" tIns="0" rIns="0" bIns="0" rtlCol="0"/>
          <a:lstStyle/>
          <a:p>
            <a:endParaRPr/>
          </a:p>
        </p:txBody>
      </p:sp>
      <p:sp>
        <p:nvSpPr>
          <p:cNvPr id="203" name="object 37">
            <a:extLst>
              <a:ext uri="{FF2B5EF4-FFF2-40B4-BE49-F238E27FC236}">
                <a16:creationId xmlns:a16="http://schemas.microsoft.com/office/drawing/2014/main" id="{4D66E585-F313-4DE1-8F63-6E375D09C970}"/>
              </a:ext>
            </a:extLst>
          </p:cNvPr>
          <p:cNvSpPr/>
          <p:nvPr/>
        </p:nvSpPr>
        <p:spPr>
          <a:xfrm>
            <a:off x="5233457" y="4387523"/>
            <a:ext cx="252095" cy="252095"/>
          </a:xfrm>
          <a:custGeom>
            <a:avLst/>
            <a:gdLst/>
            <a:ahLst/>
            <a:cxnLst/>
            <a:rect l="l" t="t" r="r" b="b"/>
            <a:pathLst>
              <a:path w="252095" h="252095">
                <a:moveTo>
                  <a:pt x="0" y="125984"/>
                </a:moveTo>
                <a:lnTo>
                  <a:pt x="9917" y="76938"/>
                </a:lnTo>
                <a:lnTo>
                  <a:pt x="36956" y="36893"/>
                </a:lnTo>
                <a:lnTo>
                  <a:pt x="77045" y="9898"/>
                </a:lnTo>
                <a:lnTo>
                  <a:pt x="126111" y="0"/>
                </a:lnTo>
                <a:lnTo>
                  <a:pt x="175156" y="9898"/>
                </a:lnTo>
                <a:lnTo>
                  <a:pt x="215201" y="36893"/>
                </a:lnTo>
                <a:lnTo>
                  <a:pt x="242196" y="76938"/>
                </a:lnTo>
                <a:lnTo>
                  <a:pt x="252094" y="125984"/>
                </a:lnTo>
                <a:lnTo>
                  <a:pt x="242196" y="175029"/>
                </a:lnTo>
                <a:lnTo>
                  <a:pt x="215201" y="215074"/>
                </a:lnTo>
                <a:lnTo>
                  <a:pt x="175156" y="242069"/>
                </a:lnTo>
                <a:lnTo>
                  <a:pt x="126111" y="251968"/>
                </a:lnTo>
                <a:lnTo>
                  <a:pt x="77045" y="242069"/>
                </a:lnTo>
                <a:lnTo>
                  <a:pt x="36956"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204" name="object 38">
            <a:extLst>
              <a:ext uri="{FF2B5EF4-FFF2-40B4-BE49-F238E27FC236}">
                <a16:creationId xmlns:a16="http://schemas.microsoft.com/office/drawing/2014/main" id="{8229E2DC-530D-46E0-8724-DA32D688E902}"/>
              </a:ext>
            </a:extLst>
          </p:cNvPr>
          <p:cNvSpPr/>
          <p:nvPr/>
        </p:nvSpPr>
        <p:spPr>
          <a:xfrm>
            <a:off x="8581812" y="4387523"/>
            <a:ext cx="252095" cy="252095"/>
          </a:xfrm>
          <a:custGeom>
            <a:avLst/>
            <a:gdLst/>
            <a:ahLst/>
            <a:cxnLst/>
            <a:rect l="l" t="t" r="r" b="b"/>
            <a:pathLst>
              <a:path w="252095" h="252095">
                <a:moveTo>
                  <a:pt x="0" y="125984"/>
                </a:moveTo>
                <a:lnTo>
                  <a:pt x="9917" y="76938"/>
                </a:lnTo>
                <a:lnTo>
                  <a:pt x="36957" y="36893"/>
                </a:lnTo>
                <a:lnTo>
                  <a:pt x="77045" y="9898"/>
                </a:lnTo>
                <a:lnTo>
                  <a:pt x="126110" y="0"/>
                </a:lnTo>
                <a:lnTo>
                  <a:pt x="175103" y="9898"/>
                </a:lnTo>
                <a:lnTo>
                  <a:pt x="215153" y="36893"/>
                </a:lnTo>
                <a:lnTo>
                  <a:pt x="242179" y="76938"/>
                </a:lnTo>
                <a:lnTo>
                  <a:pt x="252095" y="125984"/>
                </a:lnTo>
                <a:lnTo>
                  <a:pt x="242179" y="175029"/>
                </a:lnTo>
                <a:lnTo>
                  <a:pt x="215153" y="215074"/>
                </a:lnTo>
                <a:lnTo>
                  <a:pt x="175103" y="242069"/>
                </a:lnTo>
                <a:lnTo>
                  <a:pt x="126110" y="251968"/>
                </a:lnTo>
                <a:lnTo>
                  <a:pt x="77045" y="242069"/>
                </a:lnTo>
                <a:lnTo>
                  <a:pt x="36957" y="215074"/>
                </a:lnTo>
                <a:lnTo>
                  <a:pt x="9917" y="175029"/>
                </a:lnTo>
                <a:lnTo>
                  <a:pt x="0" y="125984"/>
                </a:lnTo>
                <a:close/>
              </a:path>
            </a:pathLst>
          </a:custGeom>
          <a:ln w="12700">
            <a:solidFill>
              <a:srgbClr val="000000"/>
            </a:solidFill>
          </a:ln>
        </p:spPr>
        <p:txBody>
          <a:bodyPr wrap="square" lIns="0" tIns="0" rIns="0" bIns="0" rtlCol="0"/>
          <a:lstStyle/>
          <a:p>
            <a:endParaRPr/>
          </a:p>
        </p:txBody>
      </p:sp>
      <p:sp>
        <p:nvSpPr>
          <p:cNvPr id="205" name="object 39">
            <a:extLst>
              <a:ext uri="{FF2B5EF4-FFF2-40B4-BE49-F238E27FC236}">
                <a16:creationId xmlns:a16="http://schemas.microsoft.com/office/drawing/2014/main" id="{6A8F7A88-7059-40B8-81AC-7B52F604A50E}"/>
              </a:ext>
            </a:extLst>
          </p:cNvPr>
          <p:cNvSpPr/>
          <p:nvPr/>
        </p:nvSpPr>
        <p:spPr>
          <a:xfrm>
            <a:off x="8833906"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2700">
            <a:solidFill>
              <a:srgbClr val="000000"/>
            </a:solidFill>
          </a:ln>
        </p:spPr>
        <p:txBody>
          <a:bodyPr wrap="square" lIns="0" tIns="0" rIns="0" bIns="0" rtlCol="0"/>
          <a:lstStyle/>
          <a:p>
            <a:endParaRPr/>
          </a:p>
        </p:txBody>
      </p:sp>
      <p:sp>
        <p:nvSpPr>
          <p:cNvPr id="206" name="object 40">
            <a:extLst>
              <a:ext uri="{FF2B5EF4-FFF2-40B4-BE49-F238E27FC236}">
                <a16:creationId xmlns:a16="http://schemas.microsoft.com/office/drawing/2014/main" id="{E272FE38-9D4F-4578-8FE7-2A3536281131}"/>
              </a:ext>
            </a:extLst>
          </p:cNvPr>
          <p:cNvSpPr/>
          <p:nvPr/>
        </p:nvSpPr>
        <p:spPr>
          <a:xfrm>
            <a:off x="9085875" y="4387523"/>
            <a:ext cx="252095" cy="252095"/>
          </a:xfrm>
          <a:custGeom>
            <a:avLst/>
            <a:gdLst/>
            <a:ahLst/>
            <a:cxnLst/>
            <a:rect l="l" t="t" r="r" b="b"/>
            <a:pathLst>
              <a:path w="252095" h="252095">
                <a:moveTo>
                  <a:pt x="0" y="125984"/>
                </a:moveTo>
                <a:lnTo>
                  <a:pt x="9915" y="76938"/>
                </a:lnTo>
                <a:lnTo>
                  <a:pt x="36941" y="36893"/>
                </a:lnTo>
                <a:lnTo>
                  <a:pt x="76991" y="9898"/>
                </a:lnTo>
                <a:lnTo>
                  <a:pt x="125983" y="0"/>
                </a:lnTo>
                <a:lnTo>
                  <a:pt x="175049" y="9898"/>
                </a:lnTo>
                <a:lnTo>
                  <a:pt x="215137" y="36893"/>
                </a:lnTo>
                <a:lnTo>
                  <a:pt x="242177" y="76938"/>
                </a:lnTo>
                <a:lnTo>
                  <a:pt x="252094" y="125984"/>
                </a:lnTo>
                <a:lnTo>
                  <a:pt x="242177" y="175029"/>
                </a:lnTo>
                <a:lnTo>
                  <a:pt x="215137" y="215074"/>
                </a:lnTo>
                <a:lnTo>
                  <a:pt x="175049" y="242069"/>
                </a:lnTo>
                <a:lnTo>
                  <a:pt x="125983" y="251968"/>
                </a:lnTo>
                <a:lnTo>
                  <a:pt x="76991" y="242069"/>
                </a:lnTo>
                <a:lnTo>
                  <a:pt x="36941" y="215074"/>
                </a:lnTo>
                <a:lnTo>
                  <a:pt x="9915" y="175029"/>
                </a:lnTo>
                <a:lnTo>
                  <a:pt x="0" y="125984"/>
                </a:lnTo>
                <a:close/>
              </a:path>
            </a:pathLst>
          </a:custGeom>
          <a:ln w="12700">
            <a:solidFill>
              <a:srgbClr val="000000"/>
            </a:solidFill>
          </a:ln>
        </p:spPr>
        <p:txBody>
          <a:bodyPr wrap="square" lIns="0" tIns="0" rIns="0" bIns="0" rtlCol="0"/>
          <a:lstStyle/>
          <a:p>
            <a:endParaRPr/>
          </a:p>
        </p:txBody>
      </p:sp>
      <p:sp>
        <p:nvSpPr>
          <p:cNvPr id="208" name="object 42">
            <a:extLst>
              <a:ext uri="{FF2B5EF4-FFF2-40B4-BE49-F238E27FC236}">
                <a16:creationId xmlns:a16="http://schemas.microsoft.com/office/drawing/2014/main" id="{594F3055-6321-4722-8658-FB0D3CEC8D69}"/>
              </a:ext>
            </a:extLst>
          </p:cNvPr>
          <p:cNvSpPr/>
          <p:nvPr/>
        </p:nvSpPr>
        <p:spPr>
          <a:xfrm>
            <a:off x="4804307" y="4638173"/>
            <a:ext cx="134619" cy="249936"/>
          </a:xfrm>
          <a:prstGeom prst="rect">
            <a:avLst/>
          </a:prstGeom>
          <a:blipFill>
            <a:blip r:embed="rId15" cstate="print"/>
            <a:stretch>
              <a:fillRect/>
            </a:stretch>
          </a:blipFill>
        </p:spPr>
        <p:txBody>
          <a:bodyPr wrap="square" lIns="0" tIns="0" rIns="0" bIns="0" rtlCol="0"/>
          <a:lstStyle/>
          <a:p>
            <a:endParaRPr/>
          </a:p>
        </p:txBody>
      </p:sp>
      <p:sp>
        <p:nvSpPr>
          <p:cNvPr id="209" name="object 43">
            <a:extLst>
              <a:ext uri="{FF2B5EF4-FFF2-40B4-BE49-F238E27FC236}">
                <a16:creationId xmlns:a16="http://schemas.microsoft.com/office/drawing/2014/main" id="{D6970AC7-FB22-4870-A046-08E732C697EF}"/>
              </a:ext>
            </a:extLst>
          </p:cNvPr>
          <p:cNvSpPr/>
          <p:nvPr/>
        </p:nvSpPr>
        <p:spPr>
          <a:xfrm>
            <a:off x="4734792"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38100">
            <a:solidFill>
              <a:srgbClr val="000000"/>
            </a:solidFill>
          </a:ln>
        </p:spPr>
        <p:txBody>
          <a:bodyPr wrap="square" lIns="0" tIns="0" rIns="0" bIns="0" rtlCol="0"/>
          <a:lstStyle/>
          <a:p>
            <a:endParaRPr/>
          </a:p>
        </p:txBody>
      </p:sp>
      <p:graphicFrame>
        <p:nvGraphicFramePr>
          <p:cNvPr id="210" name="object 44">
            <a:extLst>
              <a:ext uri="{FF2B5EF4-FFF2-40B4-BE49-F238E27FC236}">
                <a16:creationId xmlns:a16="http://schemas.microsoft.com/office/drawing/2014/main" id="{012A4DDA-7556-42E7-92A8-931D1C1E6CC7}"/>
              </a:ext>
            </a:extLst>
          </p:cNvPr>
          <p:cNvGraphicFramePr>
            <a:graphicFrameLocks noGrp="1"/>
          </p:cNvGraphicFramePr>
          <p:nvPr/>
        </p:nvGraphicFramePr>
        <p:xfrm>
          <a:off x="4586951" y="4876572"/>
          <a:ext cx="2520944" cy="252006"/>
        </p:xfrm>
        <a:graphic>
          <a:graphicData uri="http://schemas.openxmlformats.org/drawingml/2006/table">
            <a:tbl>
              <a:tblPr firstRow="1" bandRow="1">
                <a:tableStyleId>{2D5ABB26-0587-4C30-8999-92F81FD0307C}</a:tableStyleId>
              </a:tblPr>
              <a:tblGrid>
                <a:gridCol w="252095">
                  <a:extLst>
                    <a:ext uri="{9D8B030D-6E8A-4147-A177-3AD203B41FA5}">
                      <a16:colId xmlns:a16="http://schemas.microsoft.com/office/drawing/2014/main" val="20000"/>
                    </a:ext>
                  </a:extLst>
                </a:gridCol>
                <a:gridCol w="252095">
                  <a:extLst>
                    <a:ext uri="{9D8B030D-6E8A-4147-A177-3AD203B41FA5}">
                      <a16:colId xmlns:a16="http://schemas.microsoft.com/office/drawing/2014/main" val="20001"/>
                    </a:ext>
                  </a:extLst>
                </a:gridCol>
                <a:gridCol w="252095">
                  <a:extLst>
                    <a:ext uri="{9D8B030D-6E8A-4147-A177-3AD203B41FA5}">
                      <a16:colId xmlns:a16="http://schemas.microsoft.com/office/drawing/2014/main" val="20002"/>
                    </a:ext>
                  </a:extLst>
                </a:gridCol>
                <a:gridCol w="252095">
                  <a:extLst>
                    <a:ext uri="{9D8B030D-6E8A-4147-A177-3AD203B41FA5}">
                      <a16:colId xmlns:a16="http://schemas.microsoft.com/office/drawing/2014/main" val="20003"/>
                    </a:ext>
                  </a:extLst>
                </a:gridCol>
                <a:gridCol w="252094">
                  <a:extLst>
                    <a:ext uri="{9D8B030D-6E8A-4147-A177-3AD203B41FA5}">
                      <a16:colId xmlns:a16="http://schemas.microsoft.com/office/drawing/2014/main" val="20004"/>
                    </a:ext>
                  </a:extLst>
                </a:gridCol>
                <a:gridCol w="252094">
                  <a:extLst>
                    <a:ext uri="{9D8B030D-6E8A-4147-A177-3AD203B41FA5}">
                      <a16:colId xmlns:a16="http://schemas.microsoft.com/office/drawing/2014/main" val="20005"/>
                    </a:ext>
                  </a:extLst>
                </a:gridCol>
                <a:gridCol w="252094">
                  <a:extLst>
                    <a:ext uri="{9D8B030D-6E8A-4147-A177-3AD203B41FA5}">
                      <a16:colId xmlns:a16="http://schemas.microsoft.com/office/drawing/2014/main" val="20006"/>
                    </a:ext>
                  </a:extLst>
                </a:gridCol>
                <a:gridCol w="252094">
                  <a:extLst>
                    <a:ext uri="{9D8B030D-6E8A-4147-A177-3AD203B41FA5}">
                      <a16:colId xmlns:a16="http://schemas.microsoft.com/office/drawing/2014/main" val="20007"/>
                    </a:ext>
                  </a:extLst>
                </a:gridCol>
                <a:gridCol w="252094">
                  <a:extLst>
                    <a:ext uri="{9D8B030D-6E8A-4147-A177-3AD203B41FA5}">
                      <a16:colId xmlns:a16="http://schemas.microsoft.com/office/drawing/2014/main" val="20008"/>
                    </a:ext>
                  </a:extLst>
                </a:gridCol>
                <a:gridCol w="252094">
                  <a:extLst>
                    <a:ext uri="{9D8B030D-6E8A-4147-A177-3AD203B41FA5}">
                      <a16:colId xmlns:a16="http://schemas.microsoft.com/office/drawing/2014/main" val="20009"/>
                    </a:ext>
                  </a:extLst>
                </a:gridCol>
              </a:tblGrid>
              <a:tr h="252006">
                <a:tc>
                  <a:txBody>
                    <a:bodyPr/>
                    <a:lstStyle/>
                    <a:p>
                      <a:pPr marL="64135">
                        <a:lnSpc>
                          <a:spcPts val="1885"/>
                        </a:lnSpc>
                      </a:pPr>
                      <a:r>
                        <a:rPr sz="1800" dirty="0">
                          <a:latin typeface="Consolas"/>
                          <a:cs typeface="Consolas"/>
                        </a:rPr>
                        <a:t>2</a:t>
                      </a:r>
                    </a:p>
                  </a:txBody>
                  <a:tcPr marL="0" marR="0" marT="0" marB="0">
                    <a:lnL w="3810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135">
                        <a:lnSpc>
                          <a:spcPts val="1885"/>
                        </a:lnSpc>
                      </a:pPr>
                      <a:r>
                        <a:rPr sz="1800" dirty="0">
                          <a:latin typeface="Consolas"/>
                          <a:cs typeface="Consolas"/>
                        </a:rPr>
                        <a:t>3</a:t>
                      </a: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solidFill>
                      <a:srgbClr val="66FFFF"/>
                    </a:solidFill>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noFill/>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1</a:t>
                      </a:r>
                      <a:endParaRPr sz="1800">
                        <a:latin typeface="Consolas"/>
                        <a:cs typeface="Consolas"/>
                      </a:endParaRPr>
                    </a:p>
                  </a:txBody>
                  <a:tcPr marL="0" marR="0" marT="0" marB="0">
                    <a:lnL w="53975">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endParaRPr sz="1800">
                        <a:latin typeface="Consolas"/>
                        <a:cs typeface="Consolas"/>
                      </a:endParaRPr>
                    </a:p>
                  </a:txBody>
                  <a:tcPr marL="0" marR="0" marT="0" marB="0">
                    <a:lnL w="19050">
                      <a:solidFill>
                        <a:srgbClr val="000000"/>
                      </a:solidFill>
                      <a:prstDash val="solid"/>
                    </a:lnL>
                    <a:lnR w="19050">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3</a:t>
                      </a:r>
                      <a:endParaRPr sz="1800">
                        <a:latin typeface="Consolas"/>
                        <a:cs typeface="Consolas"/>
                      </a:endParaRPr>
                    </a:p>
                  </a:txBody>
                  <a:tcPr marL="0" marR="0" marT="0" marB="0">
                    <a:lnL w="19050">
                      <a:solidFill>
                        <a:srgbClr val="000000"/>
                      </a:solidFill>
                      <a:prstDash val="solid"/>
                    </a:lnL>
                    <a:lnR w="53975">
                      <a:solidFill>
                        <a:srgbClr val="000000"/>
                      </a:solidFill>
                      <a:prstDash val="solid"/>
                    </a:lnR>
                    <a:lnT w="38100">
                      <a:solidFill>
                        <a:srgbClr val="000000"/>
                      </a:solidFill>
                      <a:prstDash val="solid"/>
                    </a:lnT>
                    <a:lnB w="38100">
                      <a:solidFill>
                        <a:srgbClr val="000000"/>
                      </a:solidFill>
                      <a:prstDash val="solid"/>
                    </a:lnB>
                  </a:tcPr>
                </a:tc>
                <a:tc>
                  <a:txBody>
                    <a:bodyPr/>
                    <a:lstStyle/>
                    <a:p>
                      <a:pPr marL="64769">
                        <a:lnSpc>
                          <a:spcPts val="1885"/>
                        </a:lnSpc>
                      </a:pPr>
                      <a:r>
                        <a:rPr sz="1800" dirty="0">
                          <a:latin typeface="Consolas"/>
                          <a:cs typeface="Consolas"/>
                        </a:rPr>
                        <a:t>2</a:t>
                      </a:r>
                    </a:p>
                  </a:txBody>
                  <a:tcPr marL="0" marR="0" marT="0" marB="0">
                    <a:lnL w="53975">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tcPr>
                </a:tc>
                <a:extLst>
                  <a:ext uri="{0D108BD9-81ED-4DB2-BD59-A6C34878D82A}">
                    <a16:rowId xmlns:a16="http://schemas.microsoft.com/office/drawing/2014/main" val="10000"/>
                  </a:ext>
                </a:extLst>
              </a:tr>
            </a:tbl>
          </a:graphicData>
        </a:graphic>
      </p:graphicFrame>
      <p:sp>
        <p:nvSpPr>
          <p:cNvPr id="216" name="object 50">
            <a:extLst>
              <a:ext uri="{FF2B5EF4-FFF2-40B4-BE49-F238E27FC236}">
                <a16:creationId xmlns:a16="http://schemas.microsoft.com/office/drawing/2014/main" id="{C87B6388-2D91-4268-AFB0-1B92A5F20036}"/>
              </a:ext>
            </a:extLst>
          </p:cNvPr>
          <p:cNvSpPr/>
          <p:nvPr/>
        </p:nvSpPr>
        <p:spPr>
          <a:xfrm>
            <a:off x="5485551" y="4387523"/>
            <a:ext cx="251968" cy="251968"/>
          </a:xfrm>
          <a:prstGeom prst="rect">
            <a:avLst/>
          </a:prstGeom>
          <a:blipFill>
            <a:blip r:embed="rId3" cstate="print"/>
            <a:stretch>
              <a:fillRect/>
            </a:stretch>
          </a:blipFill>
        </p:spPr>
        <p:txBody>
          <a:bodyPr wrap="square" lIns="0" tIns="0" rIns="0" bIns="0" rtlCol="0"/>
          <a:lstStyle/>
          <a:p>
            <a:endParaRPr/>
          </a:p>
        </p:txBody>
      </p:sp>
      <p:sp>
        <p:nvSpPr>
          <p:cNvPr id="217" name="object 51">
            <a:extLst>
              <a:ext uri="{FF2B5EF4-FFF2-40B4-BE49-F238E27FC236}">
                <a16:creationId xmlns:a16="http://schemas.microsoft.com/office/drawing/2014/main" id="{092E261C-BF2E-4D9F-ADF9-9EA01A4991DA}"/>
              </a:ext>
            </a:extLst>
          </p:cNvPr>
          <p:cNvSpPr/>
          <p:nvPr/>
        </p:nvSpPr>
        <p:spPr>
          <a:xfrm>
            <a:off x="5485551"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18" name="object 52">
            <a:extLst>
              <a:ext uri="{FF2B5EF4-FFF2-40B4-BE49-F238E27FC236}">
                <a16:creationId xmlns:a16="http://schemas.microsoft.com/office/drawing/2014/main" id="{B026785E-2A66-4B0D-90B0-D9557452B375}"/>
              </a:ext>
            </a:extLst>
          </p:cNvPr>
          <p:cNvSpPr/>
          <p:nvPr/>
        </p:nvSpPr>
        <p:spPr>
          <a:xfrm>
            <a:off x="5737520" y="4387523"/>
            <a:ext cx="252094" cy="251968"/>
          </a:xfrm>
          <a:prstGeom prst="rect">
            <a:avLst/>
          </a:prstGeom>
          <a:blipFill>
            <a:blip r:embed="rId10" cstate="print"/>
            <a:stretch>
              <a:fillRect/>
            </a:stretch>
          </a:blipFill>
        </p:spPr>
        <p:txBody>
          <a:bodyPr wrap="square" lIns="0" tIns="0" rIns="0" bIns="0" rtlCol="0"/>
          <a:lstStyle/>
          <a:p>
            <a:endParaRPr/>
          </a:p>
        </p:txBody>
      </p:sp>
      <p:sp>
        <p:nvSpPr>
          <p:cNvPr id="219" name="object 53">
            <a:extLst>
              <a:ext uri="{FF2B5EF4-FFF2-40B4-BE49-F238E27FC236}">
                <a16:creationId xmlns:a16="http://schemas.microsoft.com/office/drawing/2014/main" id="{2ED5C65A-FD02-42BD-A899-C7807AFBE55A}"/>
              </a:ext>
            </a:extLst>
          </p:cNvPr>
          <p:cNvSpPr/>
          <p:nvPr/>
        </p:nvSpPr>
        <p:spPr>
          <a:xfrm>
            <a:off x="5737520" y="4387523"/>
            <a:ext cx="252095" cy="252095"/>
          </a:xfrm>
          <a:custGeom>
            <a:avLst/>
            <a:gdLst/>
            <a:ahLst/>
            <a:cxnLst/>
            <a:rect l="l" t="t" r="r" b="b"/>
            <a:pathLst>
              <a:path w="252095" h="252095">
                <a:moveTo>
                  <a:pt x="0" y="125984"/>
                </a:moveTo>
                <a:lnTo>
                  <a:pt x="9917" y="76938"/>
                </a:lnTo>
                <a:lnTo>
                  <a:pt x="36956" y="36893"/>
                </a:lnTo>
                <a:lnTo>
                  <a:pt x="77045" y="9898"/>
                </a:lnTo>
                <a:lnTo>
                  <a:pt x="126111" y="0"/>
                </a:lnTo>
                <a:lnTo>
                  <a:pt x="175103" y="9898"/>
                </a:lnTo>
                <a:lnTo>
                  <a:pt x="215153" y="36893"/>
                </a:lnTo>
                <a:lnTo>
                  <a:pt x="242179" y="76938"/>
                </a:lnTo>
                <a:lnTo>
                  <a:pt x="252094" y="125984"/>
                </a:lnTo>
                <a:lnTo>
                  <a:pt x="242179" y="175029"/>
                </a:lnTo>
                <a:lnTo>
                  <a:pt x="215153" y="215074"/>
                </a:lnTo>
                <a:lnTo>
                  <a:pt x="175103" y="242069"/>
                </a:lnTo>
                <a:lnTo>
                  <a:pt x="126111" y="251968"/>
                </a:lnTo>
                <a:lnTo>
                  <a:pt x="77045" y="242069"/>
                </a:lnTo>
                <a:lnTo>
                  <a:pt x="36956" y="215074"/>
                </a:lnTo>
                <a:lnTo>
                  <a:pt x="9917" y="175029"/>
                </a:lnTo>
                <a:lnTo>
                  <a:pt x="0" y="125984"/>
                </a:lnTo>
                <a:close/>
              </a:path>
            </a:pathLst>
          </a:custGeom>
          <a:ln w="19050">
            <a:solidFill>
              <a:srgbClr val="001F5F"/>
            </a:solidFill>
            <a:prstDash val="sysDot"/>
          </a:ln>
        </p:spPr>
        <p:txBody>
          <a:bodyPr wrap="square" lIns="0" tIns="0" rIns="0" bIns="0" rtlCol="0"/>
          <a:lstStyle/>
          <a:p>
            <a:endParaRPr/>
          </a:p>
        </p:txBody>
      </p:sp>
      <p:sp>
        <p:nvSpPr>
          <p:cNvPr id="220" name="object 54">
            <a:extLst>
              <a:ext uri="{FF2B5EF4-FFF2-40B4-BE49-F238E27FC236}">
                <a16:creationId xmlns:a16="http://schemas.microsoft.com/office/drawing/2014/main" id="{A6D69DFF-6EF6-4ECF-85CF-372DE84256B2}"/>
              </a:ext>
            </a:extLst>
          </p:cNvPr>
          <p:cNvSpPr/>
          <p:nvPr/>
        </p:nvSpPr>
        <p:spPr>
          <a:xfrm>
            <a:off x="5989614" y="4387523"/>
            <a:ext cx="251968" cy="251968"/>
          </a:xfrm>
          <a:prstGeom prst="rect">
            <a:avLst/>
          </a:prstGeom>
          <a:blipFill>
            <a:blip r:embed="rId3" cstate="print"/>
            <a:stretch>
              <a:fillRect/>
            </a:stretch>
          </a:blipFill>
        </p:spPr>
        <p:txBody>
          <a:bodyPr wrap="square" lIns="0" tIns="0" rIns="0" bIns="0" rtlCol="0"/>
          <a:lstStyle/>
          <a:p>
            <a:endParaRPr/>
          </a:p>
        </p:txBody>
      </p:sp>
      <p:sp>
        <p:nvSpPr>
          <p:cNvPr id="221" name="object 55">
            <a:extLst>
              <a:ext uri="{FF2B5EF4-FFF2-40B4-BE49-F238E27FC236}">
                <a16:creationId xmlns:a16="http://schemas.microsoft.com/office/drawing/2014/main" id="{E6319B3D-3131-4C57-ADB0-55EFB1E21673}"/>
              </a:ext>
            </a:extLst>
          </p:cNvPr>
          <p:cNvSpPr/>
          <p:nvPr/>
        </p:nvSpPr>
        <p:spPr>
          <a:xfrm>
            <a:off x="5989614"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2" name="object 56">
            <a:extLst>
              <a:ext uri="{FF2B5EF4-FFF2-40B4-BE49-F238E27FC236}">
                <a16:creationId xmlns:a16="http://schemas.microsoft.com/office/drawing/2014/main" id="{B8B8EC8F-6F99-4D19-8712-AE4E3C5CEA77}"/>
              </a:ext>
            </a:extLst>
          </p:cNvPr>
          <p:cNvSpPr txBox="1"/>
          <p:nvPr/>
        </p:nvSpPr>
        <p:spPr>
          <a:xfrm>
            <a:off x="4764973" y="4221645"/>
            <a:ext cx="1412240" cy="407803"/>
          </a:xfrm>
          <a:prstGeom prst="rect">
            <a:avLst/>
          </a:prstGeom>
        </p:spPr>
        <p:txBody>
          <a:bodyPr vert="horz" wrap="square" lIns="0" tIns="129539" rIns="0" bIns="0" rtlCol="0">
            <a:spAutoFit/>
          </a:bodyPr>
          <a:lstStyle/>
          <a:p>
            <a:pPr algn="ctr">
              <a:lnSpc>
                <a:spcPct val="100000"/>
              </a:lnSpc>
              <a:spcBef>
                <a:spcPts val="690"/>
              </a:spcBef>
            </a:pPr>
            <a:r>
              <a:rPr sz="1800" dirty="0">
                <a:latin typeface="Consolas"/>
                <a:cs typeface="Consolas"/>
              </a:rPr>
              <a:t>1 2 3 </a:t>
            </a:r>
            <a:r>
              <a:rPr sz="1800" dirty="0">
                <a:solidFill>
                  <a:srgbClr val="001F5F"/>
                </a:solidFill>
                <a:latin typeface="Consolas"/>
                <a:cs typeface="Consolas"/>
              </a:rPr>
              <a:t>4 5</a:t>
            </a:r>
            <a:r>
              <a:rPr sz="1800" spc="-80" dirty="0">
                <a:solidFill>
                  <a:srgbClr val="001F5F"/>
                </a:solidFill>
                <a:latin typeface="Consolas"/>
                <a:cs typeface="Consolas"/>
              </a:rPr>
              <a:t> </a:t>
            </a:r>
            <a:r>
              <a:rPr sz="1800" dirty="0">
                <a:solidFill>
                  <a:srgbClr val="001F5F"/>
                </a:solidFill>
                <a:latin typeface="Consolas"/>
                <a:cs typeface="Consolas"/>
              </a:rPr>
              <a:t>6</a:t>
            </a:r>
            <a:endParaRPr sz="1800" dirty="0">
              <a:latin typeface="Consolas"/>
              <a:cs typeface="Consolas"/>
            </a:endParaRPr>
          </a:p>
        </p:txBody>
      </p:sp>
      <p:sp>
        <p:nvSpPr>
          <p:cNvPr id="223" name="object 57">
            <a:extLst>
              <a:ext uri="{FF2B5EF4-FFF2-40B4-BE49-F238E27FC236}">
                <a16:creationId xmlns:a16="http://schemas.microsoft.com/office/drawing/2014/main" id="{432C0214-9E71-4A7D-847E-1B6B3AE0F8D2}"/>
              </a:ext>
            </a:extLst>
          </p:cNvPr>
          <p:cNvSpPr/>
          <p:nvPr/>
        </p:nvSpPr>
        <p:spPr>
          <a:xfrm>
            <a:off x="7825780"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8"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4" name="object 58">
            <a:extLst>
              <a:ext uri="{FF2B5EF4-FFF2-40B4-BE49-F238E27FC236}">
                <a16:creationId xmlns:a16="http://schemas.microsoft.com/office/drawing/2014/main" id="{6C457C6F-230A-4569-8207-C93B692D9C04}"/>
              </a:ext>
            </a:extLst>
          </p:cNvPr>
          <p:cNvSpPr/>
          <p:nvPr/>
        </p:nvSpPr>
        <p:spPr>
          <a:xfrm>
            <a:off x="8077876" y="4387523"/>
            <a:ext cx="252095" cy="252095"/>
          </a:xfrm>
          <a:custGeom>
            <a:avLst/>
            <a:gdLst/>
            <a:ahLst/>
            <a:cxnLst/>
            <a:rect l="l" t="t" r="r" b="b"/>
            <a:pathLst>
              <a:path w="252095" h="252095">
                <a:moveTo>
                  <a:pt x="0" y="125984"/>
                </a:moveTo>
                <a:lnTo>
                  <a:pt x="9898" y="76938"/>
                </a:lnTo>
                <a:lnTo>
                  <a:pt x="36893" y="36893"/>
                </a:lnTo>
                <a:lnTo>
                  <a:pt x="76938" y="9898"/>
                </a:lnTo>
                <a:lnTo>
                  <a:pt x="125983" y="0"/>
                </a:lnTo>
                <a:lnTo>
                  <a:pt x="175029" y="9898"/>
                </a:lnTo>
                <a:lnTo>
                  <a:pt x="215074" y="36893"/>
                </a:lnTo>
                <a:lnTo>
                  <a:pt x="242069" y="76938"/>
                </a:lnTo>
                <a:lnTo>
                  <a:pt x="251967" y="125984"/>
                </a:lnTo>
                <a:lnTo>
                  <a:pt x="242069" y="175029"/>
                </a:lnTo>
                <a:lnTo>
                  <a:pt x="215074" y="215074"/>
                </a:lnTo>
                <a:lnTo>
                  <a:pt x="175029" y="242069"/>
                </a:lnTo>
                <a:lnTo>
                  <a:pt x="125983" y="251968"/>
                </a:lnTo>
                <a:lnTo>
                  <a:pt x="76938" y="242069"/>
                </a:lnTo>
                <a:lnTo>
                  <a:pt x="36893" y="215074"/>
                </a:lnTo>
                <a:lnTo>
                  <a:pt x="9898" y="175029"/>
                </a:lnTo>
                <a:lnTo>
                  <a:pt x="0" y="125984"/>
                </a:lnTo>
                <a:close/>
              </a:path>
            </a:pathLst>
          </a:custGeom>
          <a:ln w="19049">
            <a:solidFill>
              <a:srgbClr val="001F5F"/>
            </a:solidFill>
            <a:prstDash val="sysDot"/>
          </a:ln>
        </p:spPr>
        <p:txBody>
          <a:bodyPr wrap="square" lIns="0" tIns="0" rIns="0" bIns="0" rtlCol="0"/>
          <a:lstStyle/>
          <a:p>
            <a:endParaRPr/>
          </a:p>
        </p:txBody>
      </p:sp>
      <p:sp>
        <p:nvSpPr>
          <p:cNvPr id="226" name="object 60">
            <a:extLst>
              <a:ext uri="{FF2B5EF4-FFF2-40B4-BE49-F238E27FC236}">
                <a16:creationId xmlns:a16="http://schemas.microsoft.com/office/drawing/2014/main" id="{7B3CF21C-C0CA-4FAE-A4DF-2CBFAE62DC33}"/>
              </a:ext>
            </a:extLst>
          </p:cNvPr>
          <p:cNvSpPr/>
          <p:nvPr/>
        </p:nvSpPr>
        <p:spPr>
          <a:xfrm>
            <a:off x="8329843" y="4387523"/>
            <a:ext cx="252095" cy="252095"/>
          </a:xfrm>
          <a:custGeom>
            <a:avLst/>
            <a:gdLst/>
            <a:ahLst/>
            <a:cxnLst/>
            <a:rect l="l" t="t" r="r" b="b"/>
            <a:pathLst>
              <a:path w="252095" h="252095">
                <a:moveTo>
                  <a:pt x="0" y="125984"/>
                </a:moveTo>
                <a:lnTo>
                  <a:pt x="9898" y="76938"/>
                </a:lnTo>
                <a:lnTo>
                  <a:pt x="36893" y="36893"/>
                </a:lnTo>
                <a:lnTo>
                  <a:pt x="76938" y="9898"/>
                </a:lnTo>
                <a:lnTo>
                  <a:pt x="125984" y="0"/>
                </a:lnTo>
                <a:lnTo>
                  <a:pt x="175029" y="9898"/>
                </a:lnTo>
                <a:lnTo>
                  <a:pt x="215074" y="36893"/>
                </a:lnTo>
                <a:lnTo>
                  <a:pt x="242069" y="76938"/>
                </a:lnTo>
                <a:lnTo>
                  <a:pt x="251968" y="125984"/>
                </a:lnTo>
                <a:lnTo>
                  <a:pt x="242069" y="175029"/>
                </a:lnTo>
                <a:lnTo>
                  <a:pt x="215074" y="215074"/>
                </a:lnTo>
                <a:lnTo>
                  <a:pt x="175029" y="242069"/>
                </a:lnTo>
                <a:lnTo>
                  <a:pt x="125984" y="251968"/>
                </a:lnTo>
                <a:lnTo>
                  <a:pt x="76938" y="242069"/>
                </a:lnTo>
                <a:lnTo>
                  <a:pt x="36893" y="215074"/>
                </a:lnTo>
                <a:lnTo>
                  <a:pt x="9898" y="175029"/>
                </a:lnTo>
                <a:lnTo>
                  <a:pt x="0" y="125984"/>
                </a:lnTo>
                <a:close/>
              </a:path>
            </a:pathLst>
          </a:custGeom>
          <a:ln w="19050">
            <a:solidFill>
              <a:srgbClr val="001F5F"/>
            </a:solidFill>
            <a:prstDash val="sysDot"/>
          </a:ln>
        </p:spPr>
        <p:txBody>
          <a:bodyPr wrap="square" lIns="0" tIns="0" rIns="0" bIns="0" rtlCol="0"/>
          <a:lstStyle/>
          <a:p>
            <a:endParaRPr/>
          </a:p>
        </p:txBody>
      </p:sp>
      <p:sp>
        <p:nvSpPr>
          <p:cNvPr id="227" name="object 61">
            <a:extLst>
              <a:ext uri="{FF2B5EF4-FFF2-40B4-BE49-F238E27FC236}">
                <a16:creationId xmlns:a16="http://schemas.microsoft.com/office/drawing/2014/main" id="{5FBD3B83-9E1B-451B-AD7B-169C708F3898}"/>
              </a:ext>
            </a:extLst>
          </p:cNvPr>
          <p:cNvSpPr txBox="1"/>
          <p:nvPr/>
        </p:nvSpPr>
        <p:spPr>
          <a:xfrm>
            <a:off x="7867503" y="4237091"/>
            <a:ext cx="1646044" cy="407803"/>
          </a:xfrm>
          <a:prstGeom prst="rect">
            <a:avLst/>
          </a:prstGeom>
        </p:spPr>
        <p:txBody>
          <a:bodyPr vert="horz" wrap="square" lIns="0" tIns="129539" rIns="0" bIns="0" rtlCol="0">
            <a:spAutoFit/>
          </a:bodyPr>
          <a:lstStyle/>
          <a:p>
            <a:pPr marL="12700">
              <a:lnSpc>
                <a:spcPct val="100000"/>
              </a:lnSpc>
              <a:spcBef>
                <a:spcPts val="690"/>
              </a:spcBef>
            </a:pPr>
            <a:r>
              <a:rPr sz="1800" dirty="0">
                <a:solidFill>
                  <a:srgbClr val="001F5F"/>
                </a:solidFill>
                <a:latin typeface="Consolas"/>
                <a:cs typeface="Consolas"/>
              </a:rPr>
              <a:t>1 2 3 </a:t>
            </a:r>
            <a:r>
              <a:rPr sz="1800" dirty="0">
                <a:latin typeface="Consolas"/>
                <a:cs typeface="Consolas"/>
              </a:rPr>
              <a:t>4 5</a:t>
            </a:r>
            <a:r>
              <a:rPr sz="1800" spc="-80" dirty="0">
                <a:latin typeface="Consolas"/>
                <a:cs typeface="Consolas"/>
              </a:rPr>
              <a:t> </a:t>
            </a:r>
            <a:r>
              <a:rPr sz="1800" dirty="0">
                <a:latin typeface="Consolas"/>
                <a:cs typeface="Consolas"/>
              </a:rPr>
              <a:t>6</a:t>
            </a:r>
          </a:p>
        </p:txBody>
      </p:sp>
      <p:sp>
        <p:nvSpPr>
          <p:cNvPr id="234" name="object 68">
            <a:extLst>
              <a:ext uri="{FF2B5EF4-FFF2-40B4-BE49-F238E27FC236}">
                <a16:creationId xmlns:a16="http://schemas.microsoft.com/office/drawing/2014/main" id="{9F48F8EC-3245-4ABA-AEF6-3B324A288448}"/>
              </a:ext>
            </a:extLst>
          </p:cNvPr>
          <p:cNvSpPr/>
          <p:nvPr/>
        </p:nvSpPr>
        <p:spPr>
          <a:xfrm flipH="1">
            <a:off x="7299229" y="3359279"/>
            <a:ext cx="45719" cy="3279739"/>
          </a:xfrm>
          <a:custGeom>
            <a:avLst/>
            <a:gdLst/>
            <a:ahLst/>
            <a:cxnLst/>
            <a:rect l="l" t="t" r="r" b="b"/>
            <a:pathLst>
              <a:path h="1980564">
                <a:moveTo>
                  <a:pt x="0" y="0"/>
                </a:moveTo>
                <a:lnTo>
                  <a:pt x="0" y="1980057"/>
                </a:lnTo>
              </a:path>
            </a:pathLst>
          </a:custGeom>
          <a:ln w="9525">
            <a:solidFill>
              <a:srgbClr val="000000"/>
            </a:solidFill>
            <a:prstDash val="sysDash"/>
          </a:ln>
        </p:spPr>
        <p:txBody>
          <a:bodyPr wrap="square" lIns="0" tIns="0" rIns="0" bIns="0" rtlCol="0"/>
          <a:lstStyle/>
          <a:p>
            <a:endParaRPr/>
          </a:p>
        </p:txBody>
      </p:sp>
      <p:sp>
        <p:nvSpPr>
          <p:cNvPr id="266" name="文本框 265">
            <a:extLst>
              <a:ext uri="{FF2B5EF4-FFF2-40B4-BE49-F238E27FC236}">
                <a16:creationId xmlns:a16="http://schemas.microsoft.com/office/drawing/2014/main" id="{98C39481-65CA-40D9-B38E-2DB771080E1D}"/>
              </a:ext>
            </a:extLst>
          </p:cNvPr>
          <p:cNvSpPr txBox="1"/>
          <p:nvPr/>
        </p:nvSpPr>
        <p:spPr>
          <a:xfrm>
            <a:off x="7559423" y="3014493"/>
            <a:ext cx="1524405" cy="369332"/>
          </a:xfrm>
          <a:prstGeom prst="rect">
            <a:avLst/>
          </a:prstGeom>
          <a:noFill/>
        </p:spPr>
        <p:txBody>
          <a:bodyPr wrap="square">
            <a:spAutoFit/>
          </a:bodyPr>
          <a:lstStyle/>
          <a:p>
            <a:pPr marL="691515">
              <a:lnSpc>
                <a:spcPct val="100000"/>
              </a:lnSpc>
              <a:spcBef>
                <a:spcPts val="1019"/>
              </a:spcBef>
            </a:pPr>
            <a:r>
              <a:rPr lang="en-US" altLang="zh-CN" sz="1800" b="1" dirty="0">
                <a:latin typeface="Consolas"/>
                <a:cs typeface="Consolas"/>
              </a:rPr>
              <a:t>Node1</a:t>
            </a:r>
            <a:endParaRPr lang="en-US" altLang="zh-CN" sz="1800" dirty="0">
              <a:latin typeface="Consolas"/>
              <a:cs typeface="Consolas"/>
            </a:endParaRPr>
          </a:p>
        </p:txBody>
      </p:sp>
      <p:sp>
        <p:nvSpPr>
          <p:cNvPr id="268" name="文本框 267">
            <a:extLst>
              <a:ext uri="{FF2B5EF4-FFF2-40B4-BE49-F238E27FC236}">
                <a16:creationId xmlns:a16="http://schemas.microsoft.com/office/drawing/2014/main" id="{68D89DD0-4E6F-4EC2-A93D-BB70EE737EEE}"/>
              </a:ext>
            </a:extLst>
          </p:cNvPr>
          <p:cNvSpPr txBox="1"/>
          <p:nvPr/>
        </p:nvSpPr>
        <p:spPr>
          <a:xfrm>
            <a:off x="4531825" y="3051084"/>
            <a:ext cx="1645181" cy="369332"/>
          </a:xfrm>
          <a:prstGeom prst="rect">
            <a:avLst/>
          </a:prstGeom>
          <a:noFill/>
        </p:spPr>
        <p:txBody>
          <a:bodyPr wrap="square">
            <a:spAutoFit/>
          </a:bodyPr>
          <a:lstStyle/>
          <a:p>
            <a:pPr marL="126364" algn="ctr">
              <a:lnSpc>
                <a:spcPct val="100000"/>
              </a:lnSpc>
              <a:spcBef>
                <a:spcPts val="1019"/>
              </a:spcBef>
            </a:pPr>
            <a:r>
              <a:rPr lang="en-US" altLang="zh-CN" sz="1800" b="1" dirty="0">
                <a:latin typeface="Consolas"/>
                <a:cs typeface="Consolas"/>
              </a:rPr>
              <a:t>Node0</a:t>
            </a:r>
            <a:endParaRPr lang="en-US" altLang="zh-CN" sz="1800" dirty="0">
              <a:latin typeface="Consolas"/>
              <a:cs typeface="Consolas"/>
            </a:endParaRPr>
          </a:p>
        </p:txBody>
      </p:sp>
      <p:sp>
        <p:nvSpPr>
          <p:cNvPr id="269" name="文本框 268">
            <a:extLst>
              <a:ext uri="{FF2B5EF4-FFF2-40B4-BE49-F238E27FC236}">
                <a16:creationId xmlns:a16="http://schemas.microsoft.com/office/drawing/2014/main" id="{BF89E743-3C77-4861-B18F-7E316942897E}"/>
              </a:ext>
            </a:extLst>
          </p:cNvPr>
          <p:cNvSpPr txBox="1"/>
          <p:nvPr/>
        </p:nvSpPr>
        <p:spPr>
          <a:xfrm>
            <a:off x="2341527" y="4387523"/>
            <a:ext cx="1091152" cy="369332"/>
          </a:xfrm>
          <a:prstGeom prst="rect">
            <a:avLst/>
          </a:prstGeom>
          <a:noFill/>
        </p:spPr>
        <p:txBody>
          <a:bodyPr wrap="square">
            <a:spAutoFit/>
          </a:bodyPr>
          <a:lstStyle/>
          <a:p>
            <a:r>
              <a:rPr lang="en-US" altLang="zh-CN" sz="1800" b="1" spc="-5" dirty="0">
                <a:latin typeface="Consolas"/>
                <a:cs typeface="Consolas"/>
              </a:rPr>
              <a:t>Vertex</a:t>
            </a:r>
            <a:endParaRPr lang="zh-CN" altLang="en-US" dirty="0"/>
          </a:p>
        </p:txBody>
      </p:sp>
      <p:sp>
        <p:nvSpPr>
          <p:cNvPr id="270" name="文本框 269">
            <a:extLst>
              <a:ext uri="{FF2B5EF4-FFF2-40B4-BE49-F238E27FC236}">
                <a16:creationId xmlns:a16="http://schemas.microsoft.com/office/drawing/2014/main" id="{0CAD458C-4B5E-4E14-9E1A-1737542009BE}"/>
              </a:ext>
            </a:extLst>
          </p:cNvPr>
          <p:cNvSpPr txBox="1"/>
          <p:nvPr/>
        </p:nvSpPr>
        <p:spPr>
          <a:xfrm>
            <a:off x="2171933" y="4834018"/>
            <a:ext cx="1388203" cy="369332"/>
          </a:xfrm>
          <a:prstGeom prst="rect">
            <a:avLst/>
          </a:prstGeom>
          <a:noFill/>
        </p:spPr>
        <p:txBody>
          <a:bodyPr wrap="square">
            <a:spAutoFit/>
          </a:bodyPr>
          <a:lstStyle/>
          <a:p>
            <a:r>
              <a:rPr lang="en-US" altLang="zh-CN" sz="1800" b="1" spc="-5" dirty="0">
                <a:latin typeface="Consolas"/>
                <a:cs typeface="Consolas"/>
              </a:rPr>
              <a:t>Out-edges</a:t>
            </a:r>
            <a:endParaRPr lang="zh-CN" altLang="en-US" dirty="0"/>
          </a:p>
        </p:txBody>
      </p:sp>
      <p:sp>
        <p:nvSpPr>
          <p:cNvPr id="271" name="文本框 270">
            <a:extLst>
              <a:ext uri="{FF2B5EF4-FFF2-40B4-BE49-F238E27FC236}">
                <a16:creationId xmlns:a16="http://schemas.microsoft.com/office/drawing/2014/main" id="{9A02D4A7-C8DB-40BF-B5D1-8F62851ACF0A}"/>
              </a:ext>
            </a:extLst>
          </p:cNvPr>
          <p:cNvSpPr txBox="1"/>
          <p:nvPr/>
        </p:nvSpPr>
        <p:spPr>
          <a:xfrm>
            <a:off x="1870649" y="3411814"/>
            <a:ext cx="2605037" cy="369332"/>
          </a:xfrm>
          <a:prstGeom prst="rect">
            <a:avLst/>
          </a:prstGeom>
          <a:noFill/>
        </p:spPr>
        <p:txBody>
          <a:bodyPr wrap="square">
            <a:spAutoFit/>
          </a:bodyPr>
          <a:lstStyle/>
          <a:p>
            <a:r>
              <a:rPr lang="en-US" altLang="zh-CN" b="1" spc="-5" dirty="0">
                <a:latin typeface="Consolas"/>
              </a:rPr>
              <a:t>Parent/</a:t>
            </a:r>
            <a:r>
              <a:rPr lang="en-US" altLang="zh-CN" spc="-5" dirty="0">
                <a:latin typeface="Consolas"/>
              </a:rPr>
              <a:t>begin</a:t>
            </a:r>
            <a:endParaRPr lang="zh-CN" altLang="en-US" dirty="0"/>
          </a:p>
        </p:txBody>
      </p:sp>
      <p:grpSp>
        <p:nvGrpSpPr>
          <p:cNvPr id="300" name="组合 299">
            <a:extLst>
              <a:ext uri="{FF2B5EF4-FFF2-40B4-BE49-F238E27FC236}">
                <a16:creationId xmlns:a16="http://schemas.microsoft.com/office/drawing/2014/main" id="{A14E8F2B-F025-4720-BCA4-FBC0609E1A6F}"/>
              </a:ext>
            </a:extLst>
          </p:cNvPr>
          <p:cNvGrpSpPr/>
          <p:nvPr/>
        </p:nvGrpSpPr>
        <p:grpSpPr>
          <a:xfrm>
            <a:off x="4669716" y="3492973"/>
            <a:ext cx="1507290" cy="262547"/>
            <a:chOff x="3670652" y="3436510"/>
            <a:chExt cx="1507290" cy="262547"/>
          </a:xfrm>
        </p:grpSpPr>
        <p:grpSp>
          <p:nvGrpSpPr>
            <p:cNvPr id="281" name="组合 280">
              <a:extLst>
                <a:ext uri="{FF2B5EF4-FFF2-40B4-BE49-F238E27FC236}">
                  <a16:creationId xmlns:a16="http://schemas.microsoft.com/office/drawing/2014/main" id="{1E30BE3C-953E-42D0-8631-6AF65F1F5607}"/>
                </a:ext>
              </a:extLst>
            </p:cNvPr>
            <p:cNvGrpSpPr/>
            <p:nvPr/>
          </p:nvGrpSpPr>
          <p:grpSpPr>
            <a:xfrm>
              <a:off x="4440175" y="3436510"/>
              <a:ext cx="737767" cy="262547"/>
              <a:chOff x="3858948" y="3399169"/>
              <a:chExt cx="737767" cy="262547"/>
            </a:xfrm>
          </p:grpSpPr>
          <p:sp>
            <p:nvSpPr>
              <p:cNvPr id="278" name="矩形 277">
                <a:extLst>
                  <a:ext uri="{FF2B5EF4-FFF2-40B4-BE49-F238E27FC236}">
                    <a16:creationId xmlns:a16="http://schemas.microsoft.com/office/drawing/2014/main" id="{1120EE36-1197-421D-AE7B-1CB4A38A72DE}"/>
                  </a:ext>
                </a:extLst>
              </p:cNvPr>
              <p:cNvSpPr/>
              <p:nvPr/>
            </p:nvSpPr>
            <p:spPr>
              <a:xfrm>
                <a:off x="4348965" y="3399169"/>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矩形 278">
                <a:extLst>
                  <a:ext uri="{FF2B5EF4-FFF2-40B4-BE49-F238E27FC236}">
                    <a16:creationId xmlns:a16="http://schemas.microsoft.com/office/drawing/2014/main" id="{1AACBE74-B34D-42CC-8059-24BBA5D6FFDD}"/>
                  </a:ext>
                </a:extLst>
              </p:cNvPr>
              <p:cNvSpPr/>
              <p:nvPr/>
            </p:nvSpPr>
            <p:spPr>
              <a:xfrm>
                <a:off x="3858948" y="34004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矩形 279">
                <a:extLst>
                  <a:ext uri="{FF2B5EF4-FFF2-40B4-BE49-F238E27FC236}">
                    <a16:creationId xmlns:a16="http://schemas.microsoft.com/office/drawing/2014/main" id="{5068D35D-E03C-4BE9-9BC4-C4A9220AABA1}"/>
                  </a:ext>
                </a:extLst>
              </p:cNvPr>
              <p:cNvSpPr/>
              <p:nvPr/>
            </p:nvSpPr>
            <p:spPr>
              <a:xfrm>
                <a:off x="4106698" y="340971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6" name="组合 285">
              <a:extLst>
                <a:ext uri="{FF2B5EF4-FFF2-40B4-BE49-F238E27FC236}">
                  <a16:creationId xmlns:a16="http://schemas.microsoft.com/office/drawing/2014/main" id="{D41A37DE-EC12-431B-875A-7632F43C8FD3}"/>
                </a:ext>
              </a:extLst>
            </p:cNvPr>
            <p:cNvGrpSpPr/>
            <p:nvPr/>
          </p:nvGrpSpPr>
          <p:grpSpPr>
            <a:xfrm>
              <a:off x="3670652" y="3436510"/>
              <a:ext cx="766130" cy="252006"/>
              <a:chOff x="3858948" y="3400436"/>
              <a:chExt cx="766130" cy="252006"/>
            </a:xfrm>
          </p:grpSpPr>
          <p:sp>
            <p:nvSpPr>
              <p:cNvPr id="287" name="矩形 286">
                <a:extLst>
                  <a:ext uri="{FF2B5EF4-FFF2-40B4-BE49-F238E27FC236}">
                    <a16:creationId xmlns:a16="http://schemas.microsoft.com/office/drawing/2014/main" id="{7086D21D-3CBB-42E8-8C1A-9A7E3DDBAA73}"/>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a:extLst>
                  <a:ext uri="{FF2B5EF4-FFF2-40B4-BE49-F238E27FC236}">
                    <a16:creationId xmlns:a16="http://schemas.microsoft.com/office/drawing/2014/main" id="{BB1E6016-6022-435C-9D15-0F5073F0D0C8}"/>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a:extLst>
                  <a:ext uri="{FF2B5EF4-FFF2-40B4-BE49-F238E27FC236}">
                    <a16:creationId xmlns:a16="http://schemas.microsoft.com/office/drawing/2014/main" id="{C3D1F3E6-ADC8-4235-9D62-DFE80574877F}"/>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6" name="文本框 305">
            <a:extLst>
              <a:ext uri="{FF2B5EF4-FFF2-40B4-BE49-F238E27FC236}">
                <a16:creationId xmlns:a16="http://schemas.microsoft.com/office/drawing/2014/main" id="{D9B59A3D-44E0-4892-950B-09493261FCD9}"/>
              </a:ext>
            </a:extLst>
          </p:cNvPr>
          <p:cNvSpPr txBox="1"/>
          <p:nvPr/>
        </p:nvSpPr>
        <p:spPr>
          <a:xfrm>
            <a:off x="2037960" y="5308992"/>
            <a:ext cx="2591183" cy="369332"/>
          </a:xfrm>
          <a:prstGeom prst="rect">
            <a:avLst/>
          </a:prstGeom>
          <a:noFill/>
        </p:spPr>
        <p:txBody>
          <a:bodyPr wrap="square">
            <a:spAutoFit/>
          </a:bodyPr>
          <a:lstStyle/>
          <a:p>
            <a:r>
              <a:rPr lang="en-US" altLang="zh-CN" b="1" spc="-5" dirty="0">
                <a:latin typeface="Consolas"/>
              </a:rPr>
              <a:t>Parent/</a:t>
            </a:r>
            <a:r>
              <a:rPr lang="en-US" altLang="zh-CN" spc="-5" dirty="0">
                <a:latin typeface="Consolas"/>
              </a:rPr>
              <a:t>end</a:t>
            </a:r>
            <a:endParaRPr lang="zh-CN" altLang="en-US" dirty="0"/>
          </a:p>
        </p:txBody>
      </p:sp>
      <p:sp>
        <p:nvSpPr>
          <p:cNvPr id="333" name="文本框 332">
            <a:extLst>
              <a:ext uri="{FF2B5EF4-FFF2-40B4-BE49-F238E27FC236}">
                <a16:creationId xmlns:a16="http://schemas.microsoft.com/office/drawing/2014/main" id="{A91802E6-F9BF-4715-8A40-AC9FE435755D}"/>
              </a:ext>
            </a:extLst>
          </p:cNvPr>
          <p:cNvSpPr txBox="1"/>
          <p:nvPr/>
        </p:nvSpPr>
        <p:spPr>
          <a:xfrm>
            <a:off x="1939189" y="5779371"/>
            <a:ext cx="2467956" cy="369332"/>
          </a:xfrm>
          <a:prstGeom prst="rect">
            <a:avLst/>
          </a:prstGeom>
          <a:noFill/>
        </p:spPr>
        <p:txBody>
          <a:bodyPr wrap="square">
            <a:spAutoFit/>
          </a:bodyPr>
          <a:lstStyle/>
          <a:p>
            <a:r>
              <a:rPr lang="en-US" altLang="zh-CN" b="1" spc="-5" dirty="0">
                <a:latin typeface="Consolas"/>
              </a:rPr>
              <a:t>Local frontier/</a:t>
            </a:r>
            <a:r>
              <a:rPr lang="en-US" altLang="zh-CN" spc="-5" dirty="0">
                <a:latin typeface="Consolas"/>
              </a:rPr>
              <a:t>end</a:t>
            </a:r>
            <a:endParaRPr lang="zh-CN" altLang="en-US" dirty="0"/>
          </a:p>
        </p:txBody>
      </p:sp>
      <p:sp>
        <p:nvSpPr>
          <p:cNvPr id="341" name="文本框 340">
            <a:extLst>
              <a:ext uri="{FF2B5EF4-FFF2-40B4-BE49-F238E27FC236}">
                <a16:creationId xmlns:a16="http://schemas.microsoft.com/office/drawing/2014/main" id="{FD525A50-D799-4960-9585-152E0AE947AC}"/>
              </a:ext>
            </a:extLst>
          </p:cNvPr>
          <p:cNvSpPr txBox="1"/>
          <p:nvPr/>
        </p:nvSpPr>
        <p:spPr>
          <a:xfrm>
            <a:off x="1832872" y="3936681"/>
            <a:ext cx="2937796" cy="369332"/>
          </a:xfrm>
          <a:prstGeom prst="rect">
            <a:avLst/>
          </a:prstGeom>
          <a:noFill/>
        </p:spPr>
        <p:txBody>
          <a:bodyPr wrap="square">
            <a:spAutoFit/>
          </a:bodyPr>
          <a:lstStyle/>
          <a:p>
            <a:r>
              <a:rPr lang="en-US" altLang="zh-CN" b="1" spc="-5" dirty="0">
                <a:latin typeface="Consolas"/>
              </a:rPr>
              <a:t>Local frontier/</a:t>
            </a:r>
            <a:r>
              <a:rPr lang="en-US" altLang="zh-CN" spc="-5" dirty="0">
                <a:latin typeface="Consolas"/>
              </a:rPr>
              <a:t>begin</a:t>
            </a:r>
            <a:endParaRPr lang="zh-CN" altLang="en-US" dirty="0"/>
          </a:p>
        </p:txBody>
      </p:sp>
      <p:sp>
        <p:nvSpPr>
          <p:cNvPr id="342" name="矩形 341">
            <a:extLst>
              <a:ext uri="{FF2B5EF4-FFF2-40B4-BE49-F238E27FC236}">
                <a16:creationId xmlns:a16="http://schemas.microsoft.com/office/drawing/2014/main" id="{92B23D37-E0F4-40D0-8B87-1E8B742EE0E7}"/>
              </a:ext>
            </a:extLst>
          </p:cNvPr>
          <p:cNvSpPr/>
          <p:nvPr/>
        </p:nvSpPr>
        <p:spPr>
          <a:xfrm>
            <a:off x="4645727" y="399116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1</a:t>
            </a:r>
            <a:endParaRPr lang="zh-CN" altLang="en-US" dirty="0">
              <a:solidFill>
                <a:schemeClr val="tx1"/>
              </a:solidFill>
            </a:endParaRPr>
          </a:p>
        </p:txBody>
      </p:sp>
      <p:sp>
        <p:nvSpPr>
          <p:cNvPr id="345" name="矩形 344">
            <a:extLst>
              <a:ext uri="{FF2B5EF4-FFF2-40B4-BE49-F238E27FC236}">
                <a16:creationId xmlns:a16="http://schemas.microsoft.com/office/drawing/2014/main" id="{9545796E-7D67-4F3F-ACCB-A9EF3227407C}"/>
              </a:ext>
            </a:extLst>
          </p:cNvPr>
          <p:cNvSpPr/>
          <p:nvPr/>
        </p:nvSpPr>
        <p:spPr>
          <a:xfrm>
            <a:off x="7870693" y="5896697"/>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nvGrpSpPr>
          <p:cNvPr id="348" name="组合 347">
            <a:extLst>
              <a:ext uri="{FF2B5EF4-FFF2-40B4-BE49-F238E27FC236}">
                <a16:creationId xmlns:a16="http://schemas.microsoft.com/office/drawing/2014/main" id="{AAB074E9-912E-48C1-8FAE-2D168F0FC9C3}"/>
              </a:ext>
            </a:extLst>
          </p:cNvPr>
          <p:cNvGrpSpPr/>
          <p:nvPr/>
        </p:nvGrpSpPr>
        <p:grpSpPr>
          <a:xfrm>
            <a:off x="4670116" y="5375037"/>
            <a:ext cx="1507290" cy="262547"/>
            <a:chOff x="3670652" y="3436510"/>
            <a:chExt cx="1507290" cy="262547"/>
          </a:xfrm>
        </p:grpSpPr>
        <p:grpSp>
          <p:nvGrpSpPr>
            <p:cNvPr id="349" name="组合 348">
              <a:extLst>
                <a:ext uri="{FF2B5EF4-FFF2-40B4-BE49-F238E27FC236}">
                  <a16:creationId xmlns:a16="http://schemas.microsoft.com/office/drawing/2014/main" id="{6B4D0ACD-7EE5-4508-B1CB-46EA18260C98}"/>
                </a:ext>
              </a:extLst>
            </p:cNvPr>
            <p:cNvGrpSpPr/>
            <p:nvPr/>
          </p:nvGrpSpPr>
          <p:grpSpPr>
            <a:xfrm>
              <a:off x="4440175" y="3436510"/>
              <a:ext cx="737767" cy="262547"/>
              <a:chOff x="3858948" y="3399169"/>
              <a:chExt cx="737767" cy="262547"/>
            </a:xfrm>
          </p:grpSpPr>
          <p:sp>
            <p:nvSpPr>
              <p:cNvPr id="355" name="矩形 354">
                <a:extLst>
                  <a:ext uri="{FF2B5EF4-FFF2-40B4-BE49-F238E27FC236}">
                    <a16:creationId xmlns:a16="http://schemas.microsoft.com/office/drawing/2014/main" id="{BEC5B2F7-F548-4944-B0B8-C8864024F2D7}"/>
                  </a:ext>
                </a:extLst>
              </p:cNvPr>
              <p:cNvSpPr/>
              <p:nvPr/>
            </p:nvSpPr>
            <p:spPr>
              <a:xfrm>
                <a:off x="4348965" y="3399169"/>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6" name="矩形 355">
                <a:extLst>
                  <a:ext uri="{FF2B5EF4-FFF2-40B4-BE49-F238E27FC236}">
                    <a16:creationId xmlns:a16="http://schemas.microsoft.com/office/drawing/2014/main" id="{6A2BABB7-1CC3-4328-AAC9-38111C7C8EB0}"/>
                  </a:ext>
                </a:extLst>
              </p:cNvPr>
              <p:cNvSpPr/>
              <p:nvPr/>
            </p:nvSpPr>
            <p:spPr>
              <a:xfrm>
                <a:off x="3858948" y="34004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7" name="矩形 356">
                <a:extLst>
                  <a:ext uri="{FF2B5EF4-FFF2-40B4-BE49-F238E27FC236}">
                    <a16:creationId xmlns:a16="http://schemas.microsoft.com/office/drawing/2014/main" id="{204F5B39-2092-4F31-BF54-C6231F5138A5}"/>
                  </a:ext>
                </a:extLst>
              </p:cNvPr>
              <p:cNvSpPr/>
              <p:nvPr/>
            </p:nvSpPr>
            <p:spPr>
              <a:xfrm>
                <a:off x="4106698" y="340971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0" name="组合 349">
              <a:extLst>
                <a:ext uri="{FF2B5EF4-FFF2-40B4-BE49-F238E27FC236}">
                  <a16:creationId xmlns:a16="http://schemas.microsoft.com/office/drawing/2014/main" id="{8579E2C3-19BA-440B-8BEA-02B14C730EDD}"/>
                </a:ext>
              </a:extLst>
            </p:cNvPr>
            <p:cNvGrpSpPr/>
            <p:nvPr/>
          </p:nvGrpSpPr>
          <p:grpSpPr>
            <a:xfrm>
              <a:off x="3670652" y="3436510"/>
              <a:ext cx="766130" cy="252006"/>
              <a:chOff x="3858948" y="3400436"/>
              <a:chExt cx="766130" cy="252006"/>
            </a:xfrm>
          </p:grpSpPr>
          <p:sp>
            <p:nvSpPr>
              <p:cNvPr id="352" name="矩形 351">
                <a:extLst>
                  <a:ext uri="{FF2B5EF4-FFF2-40B4-BE49-F238E27FC236}">
                    <a16:creationId xmlns:a16="http://schemas.microsoft.com/office/drawing/2014/main" id="{31053D86-D570-4126-9AE7-C88C42E0BC84}"/>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矩形 352">
                <a:extLst>
                  <a:ext uri="{FF2B5EF4-FFF2-40B4-BE49-F238E27FC236}">
                    <a16:creationId xmlns:a16="http://schemas.microsoft.com/office/drawing/2014/main" id="{E3927818-46C4-4385-B7AB-A04209DBC20F}"/>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矩形 353">
                <a:extLst>
                  <a:ext uri="{FF2B5EF4-FFF2-40B4-BE49-F238E27FC236}">
                    <a16:creationId xmlns:a16="http://schemas.microsoft.com/office/drawing/2014/main" id="{C59E7C22-FAC4-445B-8A2E-E946E6C52498}"/>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2" name="组合 361">
            <a:extLst>
              <a:ext uri="{FF2B5EF4-FFF2-40B4-BE49-F238E27FC236}">
                <a16:creationId xmlns:a16="http://schemas.microsoft.com/office/drawing/2014/main" id="{C93F5AE5-268C-4619-A8B9-B9C1426F503E}"/>
              </a:ext>
            </a:extLst>
          </p:cNvPr>
          <p:cNvGrpSpPr/>
          <p:nvPr/>
        </p:nvGrpSpPr>
        <p:grpSpPr>
          <a:xfrm>
            <a:off x="7890976" y="3490030"/>
            <a:ext cx="1511339" cy="252640"/>
            <a:chOff x="7043069" y="3431303"/>
            <a:chExt cx="1511339" cy="252640"/>
          </a:xfrm>
        </p:grpSpPr>
        <p:grpSp>
          <p:nvGrpSpPr>
            <p:cNvPr id="364" name="组合 363">
              <a:extLst>
                <a:ext uri="{FF2B5EF4-FFF2-40B4-BE49-F238E27FC236}">
                  <a16:creationId xmlns:a16="http://schemas.microsoft.com/office/drawing/2014/main" id="{2A5E8CD4-1DE0-4CFD-B2E2-7F9828A1B411}"/>
                </a:ext>
              </a:extLst>
            </p:cNvPr>
            <p:cNvGrpSpPr/>
            <p:nvPr/>
          </p:nvGrpSpPr>
          <p:grpSpPr>
            <a:xfrm>
              <a:off x="7043069" y="3431303"/>
              <a:ext cx="731737" cy="252640"/>
              <a:chOff x="3894186" y="3409136"/>
              <a:chExt cx="731737" cy="252640"/>
            </a:xfrm>
          </p:grpSpPr>
          <p:sp>
            <p:nvSpPr>
              <p:cNvPr id="369" name="矩形 368">
                <a:extLst>
                  <a:ext uri="{FF2B5EF4-FFF2-40B4-BE49-F238E27FC236}">
                    <a16:creationId xmlns:a16="http://schemas.microsoft.com/office/drawing/2014/main" id="{EBADCC25-1CFC-4934-9ED8-CCF77B873A77}"/>
                  </a:ext>
                </a:extLst>
              </p:cNvPr>
              <p:cNvSpPr/>
              <p:nvPr/>
            </p:nvSpPr>
            <p:spPr>
              <a:xfrm>
                <a:off x="4378173"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0" name="矩形 369">
                <a:extLst>
                  <a:ext uri="{FF2B5EF4-FFF2-40B4-BE49-F238E27FC236}">
                    <a16:creationId xmlns:a16="http://schemas.microsoft.com/office/drawing/2014/main" id="{EDFF7D78-93CA-46E4-A29C-C4DF906BE5EC}"/>
                  </a:ext>
                </a:extLst>
              </p:cNvPr>
              <p:cNvSpPr/>
              <p:nvPr/>
            </p:nvSpPr>
            <p:spPr>
              <a:xfrm>
                <a:off x="3894186" y="340977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1" name="矩形 370">
                <a:extLst>
                  <a:ext uri="{FF2B5EF4-FFF2-40B4-BE49-F238E27FC236}">
                    <a16:creationId xmlns:a16="http://schemas.microsoft.com/office/drawing/2014/main" id="{19B04EAD-E458-4FA3-8633-1DB449D0A760}"/>
                  </a:ext>
                </a:extLst>
              </p:cNvPr>
              <p:cNvSpPr/>
              <p:nvPr/>
            </p:nvSpPr>
            <p:spPr>
              <a:xfrm>
                <a:off x="4140622"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5" name="组合 364">
              <a:extLst>
                <a:ext uri="{FF2B5EF4-FFF2-40B4-BE49-F238E27FC236}">
                  <a16:creationId xmlns:a16="http://schemas.microsoft.com/office/drawing/2014/main" id="{FA0A70E4-6958-4019-8B92-8D0E5E816730}"/>
                </a:ext>
              </a:extLst>
            </p:cNvPr>
            <p:cNvGrpSpPr/>
            <p:nvPr/>
          </p:nvGrpSpPr>
          <p:grpSpPr>
            <a:xfrm>
              <a:off x="7788278" y="3431303"/>
              <a:ext cx="766130" cy="252006"/>
              <a:chOff x="3858948" y="3400436"/>
              <a:chExt cx="766130" cy="252006"/>
            </a:xfrm>
          </p:grpSpPr>
          <p:sp>
            <p:nvSpPr>
              <p:cNvPr id="366" name="矩形 365">
                <a:extLst>
                  <a:ext uri="{FF2B5EF4-FFF2-40B4-BE49-F238E27FC236}">
                    <a16:creationId xmlns:a16="http://schemas.microsoft.com/office/drawing/2014/main" id="{D72B1FD8-D843-4E93-BB25-896EBC28E583}"/>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矩形 366">
                <a:extLst>
                  <a:ext uri="{FF2B5EF4-FFF2-40B4-BE49-F238E27FC236}">
                    <a16:creationId xmlns:a16="http://schemas.microsoft.com/office/drawing/2014/main" id="{D54FD4FA-B729-438B-9C4D-D88A6748794B}"/>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矩形 367">
                <a:extLst>
                  <a:ext uri="{FF2B5EF4-FFF2-40B4-BE49-F238E27FC236}">
                    <a16:creationId xmlns:a16="http://schemas.microsoft.com/office/drawing/2014/main" id="{F996B98C-B54A-4733-A864-D783CA53C1E8}"/>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3" name="组合 372">
            <a:extLst>
              <a:ext uri="{FF2B5EF4-FFF2-40B4-BE49-F238E27FC236}">
                <a16:creationId xmlns:a16="http://schemas.microsoft.com/office/drawing/2014/main" id="{89614D15-F12C-4D56-AD8A-5C915D433387}"/>
              </a:ext>
            </a:extLst>
          </p:cNvPr>
          <p:cNvGrpSpPr/>
          <p:nvPr/>
        </p:nvGrpSpPr>
        <p:grpSpPr>
          <a:xfrm>
            <a:off x="7851069" y="5374931"/>
            <a:ext cx="1511339" cy="252640"/>
            <a:chOff x="7043069" y="3431303"/>
            <a:chExt cx="1511339" cy="252640"/>
          </a:xfrm>
        </p:grpSpPr>
        <p:grpSp>
          <p:nvGrpSpPr>
            <p:cNvPr id="374" name="组合 373">
              <a:extLst>
                <a:ext uri="{FF2B5EF4-FFF2-40B4-BE49-F238E27FC236}">
                  <a16:creationId xmlns:a16="http://schemas.microsoft.com/office/drawing/2014/main" id="{AD2DF03C-CD35-4B56-8D7B-313EFF2396EE}"/>
                </a:ext>
              </a:extLst>
            </p:cNvPr>
            <p:cNvGrpSpPr/>
            <p:nvPr/>
          </p:nvGrpSpPr>
          <p:grpSpPr>
            <a:xfrm>
              <a:off x="7043069" y="3431303"/>
              <a:ext cx="731737" cy="252640"/>
              <a:chOff x="3894186" y="3409136"/>
              <a:chExt cx="731737" cy="252640"/>
            </a:xfrm>
          </p:grpSpPr>
          <p:sp>
            <p:nvSpPr>
              <p:cNvPr id="379" name="矩形 378">
                <a:extLst>
                  <a:ext uri="{FF2B5EF4-FFF2-40B4-BE49-F238E27FC236}">
                    <a16:creationId xmlns:a16="http://schemas.microsoft.com/office/drawing/2014/main" id="{221CC645-8EAA-4E77-8C8E-FF08D7B1471A}"/>
                  </a:ext>
                </a:extLst>
              </p:cNvPr>
              <p:cNvSpPr/>
              <p:nvPr/>
            </p:nvSpPr>
            <p:spPr>
              <a:xfrm>
                <a:off x="4378173"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0" name="矩形 379">
                <a:extLst>
                  <a:ext uri="{FF2B5EF4-FFF2-40B4-BE49-F238E27FC236}">
                    <a16:creationId xmlns:a16="http://schemas.microsoft.com/office/drawing/2014/main" id="{705729EE-8436-40E0-88E6-C187F4382828}"/>
                  </a:ext>
                </a:extLst>
              </p:cNvPr>
              <p:cNvSpPr/>
              <p:nvPr/>
            </p:nvSpPr>
            <p:spPr>
              <a:xfrm>
                <a:off x="3894186" y="3409770"/>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1" name="矩形 380">
                <a:extLst>
                  <a:ext uri="{FF2B5EF4-FFF2-40B4-BE49-F238E27FC236}">
                    <a16:creationId xmlns:a16="http://schemas.microsoft.com/office/drawing/2014/main" id="{07475C3A-B897-40EC-AAAD-04FC27591FA6}"/>
                  </a:ext>
                </a:extLst>
              </p:cNvPr>
              <p:cNvSpPr/>
              <p:nvPr/>
            </p:nvSpPr>
            <p:spPr>
              <a:xfrm>
                <a:off x="4140622" y="3409136"/>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5" name="组合 374">
              <a:extLst>
                <a:ext uri="{FF2B5EF4-FFF2-40B4-BE49-F238E27FC236}">
                  <a16:creationId xmlns:a16="http://schemas.microsoft.com/office/drawing/2014/main" id="{732F73A7-9650-43CC-BBEC-707278733E25}"/>
                </a:ext>
              </a:extLst>
            </p:cNvPr>
            <p:cNvGrpSpPr/>
            <p:nvPr/>
          </p:nvGrpSpPr>
          <p:grpSpPr>
            <a:xfrm>
              <a:off x="7788278" y="3431303"/>
              <a:ext cx="766130" cy="252006"/>
              <a:chOff x="3858948" y="3400436"/>
              <a:chExt cx="766130" cy="252006"/>
            </a:xfrm>
          </p:grpSpPr>
          <p:sp>
            <p:nvSpPr>
              <p:cNvPr id="376" name="矩形 375">
                <a:extLst>
                  <a:ext uri="{FF2B5EF4-FFF2-40B4-BE49-F238E27FC236}">
                    <a16:creationId xmlns:a16="http://schemas.microsoft.com/office/drawing/2014/main" id="{5D5A7B74-EE0C-47BC-9F4A-8EEAE499DB89}"/>
                  </a:ext>
                </a:extLst>
              </p:cNvPr>
              <p:cNvSpPr/>
              <p:nvPr/>
            </p:nvSpPr>
            <p:spPr>
              <a:xfrm>
                <a:off x="437732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矩形 376">
                <a:extLst>
                  <a:ext uri="{FF2B5EF4-FFF2-40B4-BE49-F238E27FC236}">
                    <a16:creationId xmlns:a16="http://schemas.microsoft.com/office/drawing/2014/main" id="{24E39FF2-19AA-403C-85D5-3C95A2CCEA44}"/>
                  </a:ext>
                </a:extLst>
              </p:cNvPr>
              <p:cNvSpPr/>
              <p:nvPr/>
            </p:nvSpPr>
            <p:spPr>
              <a:xfrm>
                <a:off x="3858948"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矩形 377">
                <a:extLst>
                  <a:ext uri="{FF2B5EF4-FFF2-40B4-BE49-F238E27FC236}">
                    <a16:creationId xmlns:a16="http://schemas.microsoft.com/office/drawing/2014/main" id="{80D56DE5-DD3D-448C-9AD9-5B24B0DEB051}"/>
                  </a:ext>
                </a:extLst>
              </p:cNvPr>
              <p:cNvSpPr/>
              <p:nvPr/>
            </p:nvSpPr>
            <p:spPr>
              <a:xfrm>
                <a:off x="4115261" y="340043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2" name="矩形 381">
            <a:extLst>
              <a:ext uri="{FF2B5EF4-FFF2-40B4-BE49-F238E27FC236}">
                <a16:creationId xmlns:a16="http://schemas.microsoft.com/office/drawing/2014/main" id="{56004DDA-E361-4477-BBE8-10935986AB81}"/>
              </a:ext>
            </a:extLst>
          </p:cNvPr>
          <p:cNvSpPr/>
          <p:nvPr/>
        </p:nvSpPr>
        <p:spPr>
          <a:xfrm>
            <a:off x="10082841" y="3483484"/>
            <a:ext cx="247750" cy="252006"/>
          </a:xfrm>
          <a:prstGeom prst="rect">
            <a:avLst/>
          </a:prstGeom>
          <a:solidFill>
            <a:schemeClr val="bg1"/>
          </a:solid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4" name="文本框 383">
            <a:extLst>
              <a:ext uri="{FF2B5EF4-FFF2-40B4-BE49-F238E27FC236}">
                <a16:creationId xmlns:a16="http://schemas.microsoft.com/office/drawing/2014/main" id="{7D90D5CA-7146-4976-B6BF-3872B8A98A76}"/>
              </a:ext>
            </a:extLst>
          </p:cNvPr>
          <p:cNvSpPr txBox="1"/>
          <p:nvPr/>
        </p:nvSpPr>
        <p:spPr>
          <a:xfrm>
            <a:off x="10318459" y="3403047"/>
            <a:ext cx="1873541" cy="369332"/>
          </a:xfrm>
          <a:prstGeom prst="rect">
            <a:avLst/>
          </a:prstGeom>
          <a:noFill/>
        </p:spPr>
        <p:txBody>
          <a:bodyPr wrap="square">
            <a:spAutoFit/>
          </a:bodyPr>
          <a:lstStyle/>
          <a:p>
            <a:r>
              <a:rPr lang="en-US" altLang="zh-CN" sz="1800" b="1" spc="-5" dirty="0">
                <a:latin typeface="Consolas"/>
                <a:cs typeface="Consolas"/>
              </a:rPr>
              <a:t>Remote memory</a:t>
            </a:r>
            <a:endParaRPr lang="zh-CN" altLang="en-US" dirty="0"/>
          </a:p>
        </p:txBody>
      </p:sp>
      <p:sp>
        <p:nvSpPr>
          <p:cNvPr id="385" name="矩形 384">
            <a:extLst>
              <a:ext uri="{FF2B5EF4-FFF2-40B4-BE49-F238E27FC236}">
                <a16:creationId xmlns:a16="http://schemas.microsoft.com/office/drawing/2014/main" id="{61B20F9F-2835-4CA5-841E-87C7621C0B88}"/>
              </a:ext>
            </a:extLst>
          </p:cNvPr>
          <p:cNvSpPr/>
          <p:nvPr/>
        </p:nvSpPr>
        <p:spPr>
          <a:xfrm>
            <a:off x="10093836" y="3852701"/>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86" name="文本框 385">
            <a:extLst>
              <a:ext uri="{FF2B5EF4-FFF2-40B4-BE49-F238E27FC236}">
                <a16:creationId xmlns:a16="http://schemas.microsoft.com/office/drawing/2014/main" id="{178C0E5E-BA10-4F17-A73B-CC1136AA275A}"/>
              </a:ext>
            </a:extLst>
          </p:cNvPr>
          <p:cNvSpPr txBox="1"/>
          <p:nvPr/>
        </p:nvSpPr>
        <p:spPr>
          <a:xfrm>
            <a:off x="10329454" y="3772264"/>
            <a:ext cx="1873541" cy="369332"/>
          </a:xfrm>
          <a:prstGeom prst="rect">
            <a:avLst/>
          </a:prstGeom>
          <a:noFill/>
        </p:spPr>
        <p:txBody>
          <a:bodyPr wrap="square">
            <a:spAutoFit/>
          </a:bodyPr>
          <a:lstStyle/>
          <a:p>
            <a:r>
              <a:rPr lang="en-US" altLang="zh-CN" sz="1800" b="1" spc="-5" dirty="0">
                <a:latin typeface="Consolas"/>
                <a:cs typeface="Consolas"/>
              </a:rPr>
              <a:t>Local memory</a:t>
            </a:r>
            <a:endParaRPr lang="zh-CN" altLang="en-US" dirty="0"/>
          </a:p>
        </p:txBody>
      </p:sp>
      <p:sp>
        <p:nvSpPr>
          <p:cNvPr id="390" name="object 10">
            <a:extLst>
              <a:ext uri="{FF2B5EF4-FFF2-40B4-BE49-F238E27FC236}">
                <a16:creationId xmlns:a16="http://schemas.microsoft.com/office/drawing/2014/main" id="{14E7E96B-245A-4211-AF20-69BFF65629AE}"/>
              </a:ext>
            </a:extLst>
          </p:cNvPr>
          <p:cNvSpPr/>
          <p:nvPr/>
        </p:nvSpPr>
        <p:spPr>
          <a:xfrm>
            <a:off x="10093836" y="4262155"/>
            <a:ext cx="673580" cy="302145"/>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392" name="object 12">
            <a:extLst>
              <a:ext uri="{FF2B5EF4-FFF2-40B4-BE49-F238E27FC236}">
                <a16:creationId xmlns:a16="http://schemas.microsoft.com/office/drawing/2014/main" id="{EE04B0B4-48F8-46FB-B93E-16C37B62FD14}"/>
              </a:ext>
            </a:extLst>
          </p:cNvPr>
          <p:cNvSpPr/>
          <p:nvPr/>
        </p:nvSpPr>
        <p:spPr>
          <a:xfrm>
            <a:off x="10697097" y="5892507"/>
            <a:ext cx="487679" cy="576072"/>
          </a:xfrm>
          <a:prstGeom prst="rect">
            <a:avLst/>
          </a:prstGeom>
          <a:blipFill>
            <a:blip r:embed="rId16" cstate="print"/>
            <a:stretch>
              <a:fillRect/>
            </a:stretch>
          </a:blipFill>
        </p:spPr>
        <p:txBody>
          <a:bodyPr wrap="square" lIns="0" tIns="0" rIns="0" bIns="0" rtlCol="0"/>
          <a:lstStyle/>
          <a:p>
            <a:endParaRPr/>
          </a:p>
        </p:txBody>
      </p:sp>
      <p:sp>
        <p:nvSpPr>
          <p:cNvPr id="394" name="object 14">
            <a:extLst>
              <a:ext uri="{FF2B5EF4-FFF2-40B4-BE49-F238E27FC236}">
                <a16:creationId xmlns:a16="http://schemas.microsoft.com/office/drawing/2014/main" id="{B840F273-9F3C-4DE7-A09D-E6BC0F22F1E0}"/>
              </a:ext>
            </a:extLst>
          </p:cNvPr>
          <p:cNvSpPr/>
          <p:nvPr/>
        </p:nvSpPr>
        <p:spPr>
          <a:xfrm>
            <a:off x="10093836" y="537357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398" name="object 18">
            <a:extLst>
              <a:ext uri="{FF2B5EF4-FFF2-40B4-BE49-F238E27FC236}">
                <a16:creationId xmlns:a16="http://schemas.microsoft.com/office/drawing/2014/main" id="{D635564E-75E6-4073-82D1-1941E7BF4780}"/>
              </a:ext>
            </a:extLst>
          </p:cNvPr>
          <p:cNvSpPr/>
          <p:nvPr/>
        </p:nvSpPr>
        <p:spPr>
          <a:xfrm>
            <a:off x="10093836" y="594933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02" name="object 22">
            <a:extLst>
              <a:ext uri="{FF2B5EF4-FFF2-40B4-BE49-F238E27FC236}">
                <a16:creationId xmlns:a16="http://schemas.microsoft.com/office/drawing/2014/main" id="{4991AADC-529E-46F0-9563-C0105D13E4B1}"/>
              </a:ext>
            </a:extLst>
          </p:cNvPr>
          <p:cNvSpPr/>
          <p:nvPr/>
        </p:nvSpPr>
        <p:spPr>
          <a:xfrm>
            <a:off x="10093836" y="4789933"/>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06" name="object 26">
            <a:extLst>
              <a:ext uri="{FF2B5EF4-FFF2-40B4-BE49-F238E27FC236}">
                <a16:creationId xmlns:a16="http://schemas.microsoft.com/office/drawing/2014/main" id="{017A0D69-2D4A-454D-8559-E90702DBC055}"/>
              </a:ext>
            </a:extLst>
          </p:cNvPr>
          <p:cNvSpPr/>
          <p:nvPr/>
        </p:nvSpPr>
        <p:spPr>
          <a:xfrm>
            <a:off x="10382126" y="537357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10" name="object 30">
            <a:extLst>
              <a:ext uri="{FF2B5EF4-FFF2-40B4-BE49-F238E27FC236}">
                <a16:creationId xmlns:a16="http://schemas.microsoft.com/office/drawing/2014/main" id="{DDFCB59E-809E-4CAD-B638-03B85EBDAE38}"/>
              </a:ext>
            </a:extLst>
          </p:cNvPr>
          <p:cNvSpPr/>
          <p:nvPr/>
        </p:nvSpPr>
        <p:spPr>
          <a:xfrm>
            <a:off x="10373906" y="5949338"/>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15" name="文本框 414">
            <a:extLst>
              <a:ext uri="{FF2B5EF4-FFF2-40B4-BE49-F238E27FC236}">
                <a16:creationId xmlns:a16="http://schemas.microsoft.com/office/drawing/2014/main" id="{03CBFAA6-7642-492D-96DA-A6B56C12925B}"/>
              </a:ext>
            </a:extLst>
          </p:cNvPr>
          <p:cNvSpPr txBox="1"/>
          <p:nvPr/>
        </p:nvSpPr>
        <p:spPr>
          <a:xfrm>
            <a:off x="10662196" y="5365434"/>
            <a:ext cx="1444736" cy="369332"/>
          </a:xfrm>
          <a:prstGeom prst="rect">
            <a:avLst/>
          </a:prstGeom>
          <a:noFill/>
        </p:spPr>
        <p:txBody>
          <a:bodyPr wrap="square">
            <a:spAutoFit/>
          </a:bodyPr>
          <a:lstStyle/>
          <a:p>
            <a:r>
              <a:rPr lang="en-US" altLang="zh-CN" sz="1800" b="1" spc="-5" dirty="0">
                <a:latin typeface="Consolas"/>
                <a:cs typeface="Consolas"/>
              </a:rPr>
              <a:t>Read/Write</a:t>
            </a:r>
            <a:endParaRPr lang="zh-CN" altLang="en-US" dirty="0"/>
          </a:p>
        </p:txBody>
      </p:sp>
      <p:sp>
        <p:nvSpPr>
          <p:cNvPr id="416" name="文本框 415">
            <a:extLst>
              <a:ext uri="{FF2B5EF4-FFF2-40B4-BE49-F238E27FC236}">
                <a16:creationId xmlns:a16="http://schemas.microsoft.com/office/drawing/2014/main" id="{0E338988-EDDC-4101-811E-A90B417B7E3B}"/>
              </a:ext>
            </a:extLst>
          </p:cNvPr>
          <p:cNvSpPr txBox="1"/>
          <p:nvPr/>
        </p:nvSpPr>
        <p:spPr>
          <a:xfrm>
            <a:off x="10613594" y="5899939"/>
            <a:ext cx="1763799" cy="369332"/>
          </a:xfrm>
          <a:prstGeom prst="rect">
            <a:avLst/>
          </a:prstGeom>
          <a:noFill/>
        </p:spPr>
        <p:txBody>
          <a:bodyPr wrap="square">
            <a:spAutoFit/>
          </a:bodyPr>
          <a:lstStyle/>
          <a:p>
            <a:r>
              <a:rPr lang="en-US" altLang="zh-CN" b="1" spc="-5" dirty="0">
                <a:latin typeface="Consolas"/>
                <a:cs typeface="Consolas"/>
              </a:rPr>
              <a:t>Global/Local</a:t>
            </a:r>
            <a:endParaRPr lang="zh-CN" altLang="en-US" dirty="0"/>
          </a:p>
        </p:txBody>
      </p:sp>
      <p:sp>
        <p:nvSpPr>
          <p:cNvPr id="417" name="文本框 416">
            <a:extLst>
              <a:ext uri="{FF2B5EF4-FFF2-40B4-BE49-F238E27FC236}">
                <a16:creationId xmlns:a16="http://schemas.microsoft.com/office/drawing/2014/main" id="{E34DF9BE-E158-4B56-873B-EFBECD32709B}"/>
              </a:ext>
            </a:extLst>
          </p:cNvPr>
          <p:cNvSpPr txBox="1"/>
          <p:nvPr/>
        </p:nvSpPr>
        <p:spPr>
          <a:xfrm>
            <a:off x="10694308" y="4770474"/>
            <a:ext cx="1444736" cy="369332"/>
          </a:xfrm>
          <a:prstGeom prst="rect">
            <a:avLst/>
          </a:prstGeom>
          <a:noFill/>
        </p:spPr>
        <p:txBody>
          <a:bodyPr wrap="square">
            <a:spAutoFit/>
          </a:bodyPr>
          <a:lstStyle/>
          <a:p>
            <a:r>
              <a:rPr lang="en-US" altLang="zh-CN" sz="1800" b="1" spc="-5" dirty="0">
                <a:latin typeface="Consolas"/>
                <a:cs typeface="Consolas"/>
              </a:rPr>
              <a:t>random</a:t>
            </a:r>
            <a:endParaRPr lang="zh-CN" altLang="en-US" dirty="0"/>
          </a:p>
        </p:txBody>
      </p:sp>
      <p:sp>
        <p:nvSpPr>
          <p:cNvPr id="418" name="文本框 417">
            <a:extLst>
              <a:ext uri="{FF2B5EF4-FFF2-40B4-BE49-F238E27FC236}">
                <a16:creationId xmlns:a16="http://schemas.microsoft.com/office/drawing/2014/main" id="{5FFB2AAF-3D0B-4CAB-808C-F5447FB95CF8}"/>
              </a:ext>
            </a:extLst>
          </p:cNvPr>
          <p:cNvSpPr txBox="1"/>
          <p:nvPr/>
        </p:nvSpPr>
        <p:spPr>
          <a:xfrm>
            <a:off x="10694308" y="4206513"/>
            <a:ext cx="1444736" cy="369332"/>
          </a:xfrm>
          <a:prstGeom prst="rect">
            <a:avLst/>
          </a:prstGeom>
          <a:noFill/>
        </p:spPr>
        <p:txBody>
          <a:bodyPr wrap="square">
            <a:spAutoFit/>
          </a:bodyPr>
          <a:lstStyle/>
          <a:p>
            <a:r>
              <a:rPr lang="en-US" altLang="zh-CN" sz="1800" b="1" spc="-5" dirty="0">
                <a:latin typeface="Consolas"/>
                <a:cs typeface="Consolas"/>
              </a:rPr>
              <a:t>sequential</a:t>
            </a:r>
            <a:endParaRPr lang="zh-CN" altLang="en-US" dirty="0"/>
          </a:p>
        </p:txBody>
      </p:sp>
      <p:sp>
        <p:nvSpPr>
          <p:cNvPr id="419" name="object 22">
            <a:extLst>
              <a:ext uri="{FF2B5EF4-FFF2-40B4-BE49-F238E27FC236}">
                <a16:creationId xmlns:a16="http://schemas.microsoft.com/office/drawing/2014/main" id="{0EA8408A-FE7C-48C6-B22B-D24C587CCFB1}"/>
              </a:ext>
            </a:extLst>
          </p:cNvPr>
          <p:cNvSpPr/>
          <p:nvPr/>
        </p:nvSpPr>
        <p:spPr>
          <a:xfrm>
            <a:off x="201460" y="5269165"/>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20" name="object 26">
            <a:extLst>
              <a:ext uri="{FF2B5EF4-FFF2-40B4-BE49-F238E27FC236}">
                <a16:creationId xmlns:a16="http://schemas.microsoft.com/office/drawing/2014/main" id="{F7DB00D6-7B18-40BF-954D-0D8BB73BC561}"/>
              </a:ext>
            </a:extLst>
          </p:cNvPr>
          <p:cNvSpPr/>
          <p:nvPr/>
        </p:nvSpPr>
        <p:spPr>
          <a:xfrm>
            <a:off x="872022" y="5269249"/>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21" name="object 30">
            <a:extLst>
              <a:ext uri="{FF2B5EF4-FFF2-40B4-BE49-F238E27FC236}">
                <a16:creationId xmlns:a16="http://schemas.microsoft.com/office/drawing/2014/main" id="{132A1D8F-A3CA-408D-8309-3EE79694662F}"/>
              </a:ext>
            </a:extLst>
          </p:cNvPr>
          <p:cNvSpPr/>
          <p:nvPr/>
        </p:nvSpPr>
        <p:spPr>
          <a:xfrm>
            <a:off x="1163705" y="5271295"/>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22" name="object 22">
            <a:extLst>
              <a:ext uri="{FF2B5EF4-FFF2-40B4-BE49-F238E27FC236}">
                <a16:creationId xmlns:a16="http://schemas.microsoft.com/office/drawing/2014/main" id="{D2FC8A7C-8D92-48A5-AC87-556BFF48FAC9}"/>
              </a:ext>
            </a:extLst>
          </p:cNvPr>
          <p:cNvSpPr/>
          <p:nvPr/>
        </p:nvSpPr>
        <p:spPr>
          <a:xfrm>
            <a:off x="198775" y="5779371"/>
            <a:ext cx="673955" cy="313690"/>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0F243E"/>
          </a:solidFill>
        </p:spPr>
        <p:txBody>
          <a:bodyPr wrap="square" lIns="0" tIns="0" rIns="0" bIns="0" rtlCol="0"/>
          <a:lstStyle/>
          <a:p>
            <a:pPr algn="ctr"/>
            <a:r>
              <a:rPr lang="en-US" b="1" dirty="0">
                <a:solidFill>
                  <a:schemeClr val="bg1"/>
                </a:solidFill>
              </a:rPr>
              <a:t>RAND</a:t>
            </a:r>
            <a:endParaRPr b="1" dirty="0">
              <a:solidFill>
                <a:schemeClr val="bg1"/>
              </a:solidFill>
            </a:endParaRPr>
          </a:p>
        </p:txBody>
      </p:sp>
      <p:sp>
        <p:nvSpPr>
          <p:cNvPr id="423" name="object 26">
            <a:extLst>
              <a:ext uri="{FF2B5EF4-FFF2-40B4-BE49-F238E27FC236}">
                <a16:creationId xmlns:a16="http://schemas.microsoft.com/office/drawing/2014/main" id="{DD94A98D-575F-42D2-90B3-68D6180ACF78}"/>
              </a:ext>
            </a:extLst>
          </p:cNvPr>
          <p:cNvSpPr/>
          <p:nvPr/>
        </p:nvSpPr>
        <p:spPr>
          <a:xfrm>
            <a:off x="854659" y="5779371"/>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99FF"/>
          </a:solidFill>
        </p:spPr>
        <p:txBody>
          <a:bodyPr wrap="square" lIns="0" tIns="0" rIns="0" bIns="0" rtlCol="0"/>
          <a:lstStyle/>
          <a:p>
            <a:pPr algn="ctr"/>
            <a:r>
              <a:rPr lang="en-US" b="1" dirty="0"/>
              <a:t>W</a:t>
            </a:r>
            <a:endParaRPr b="1" dirty="0"/>
          </a:p>
        </p:txBody>
      </p:sp>
      <p:sp>
        <p:nvSpPr>
          <p:cNvPr id="424" name="object 30">
            <a:extLst>
              <a:ext uri="{FF2B5EF4-FFF2-40B4-BE49-F238E27FC236}">
                <a16:creationId xmlns:a16="http://schemas.microsoft.com/office/drawing/2014/main" id="{E8A3B2FF-884A-445A-AE3A-3F9011E2DDBB}"/>
              </a:ext>
            </a:extLst>
          </p:cNvPr>
          <p:cNvSpPr/>
          <p:nvPr/>
        </p:nvSpPr>
        <p:spPr>
          <a:xfrm>
            <a:off x="1129346" y="5779371"/>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26" name="object 18">
            <a:extLst>
              <a:ext uri="{FF2B5EF4-FFF2-40B4-BE49-F238E27FC236}">
                <a16:creationId xmlns:a16="http://schemas.microsoft.com/office/drawing/2014/main" id="{9FBEEF97-62BE-49C8-A281-30DD4A56DA75}"/>
              </a:ext>
            </a:extLst>
          </p:cNvPr>
          <p:cNvSpPr/>
          <p:nvPr/>
        </p:nvSpPr>
        <p:spPr>
          <a:xfrm>
            <a:off x="1141115" y="346073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27" name="object 14">
            <a:extLst>
              <a:ext uri="{FF2B5EF4-FFF2-40B4-BE49-F238E27FC236}">
                <a16:creationId xmlns:a16="http://schemas.microsoft.com/office/drawing/2014/main" id="{012CDE9A-D2FC-4C00-B897-EE6CA6058231}"/>
              </a:ext>
            </a:extLst>
          </p:cNvPr>
          <p:cNvSpPr/>
          <p:nvPr/>
        </p:nvSpPr>
        <p:spPr>
          <a:xfrm>
            <a:off x="847979" y="346073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29" name="object 10">
            <a:extLst>
              <a:ext uri="{FF2B5EF4-FFF2-40B4-BE49-F238E27FC236}">
                <a16:creationId xmlns:a16="http://schemas.microsoft.com/office/drawing/2014/main" id="{A411A9BC-D4FA-4C2A-9CA5-B0D641DF3A6A}"/>
              </a:ext>
            </a:extLst>
          </p:cNvPr>
          <p:cNvSpPr/>
          <p:nvPr/>
        </p:nvSpPr>
        <p:spPr>
          <a:xfrm>
            <a:off x="199725" y="3989248"/>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0" name="object 14">
            <a:extLst>
              <a:ext uri="{FF2B5EF4-FFF2-40B4-BE49-F238E27FC236}">
                <a16:creationId xmlns:a16="http://schemas.microsoft.com/office/drawing/2014/main" id="{EF7F826B-49BA-4B09-B644-02AA480B2F1C}"/>
              </a:ext>
            </a:extLst>
          </p:cNvPr>
          <p:cNvSpPr/>
          <p:nvPr/>
        </p:nvSpPr>
        <p:spPr>
          <a:xfrm>
            <a:off x="852825" y="3991166"/>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1" name="object 30">
            <a:extLst>
              <a:ext uri="{FF2B5EF4-FFF2-40B4-BE49-F238E27FC236}">
                <a16:creationId xmlns:a16="http://schemas.microsoft.com/office/drawing/2014/main" id="{2EE7CA24-0DDD-43AD-B0E3-7DBFDB5AD1F3}"/>
              </a:ext>
            </a:extLst>
          </p:cNvPr>
          <p:cNvSpPr/>
          <p:nvPr/>
        </p:nvSpPr>
        <p:spPr>
          <a:xfrm>
            <a:off x="1112261" y="4860267"/>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32" name="object 10">
            <a:extLst>
              <a:ext uri="{FF2B5EF4-FFF2-40B4-BE49-F238E27FC236}">
                <a16:creationId xmlns:a16="http://schemas.microsoft.com/office/drawing/2014/main" id="{007BCA84-E3AD-4864-874B-5B25D66925C6}"/>
              </a:ext>
            </a:extLst>
          </p:cNvPr>
          <p:cNvSpPr/>
          <p:nvPr/>
        </p:nvSpPr>
        <p:spPr>
          <a:xfrm>
            <a:off x="199385" y="4453286"/>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3" name="object 14">
            <a:extLst>
              <a:ext uri="{FF2B5EF4-FFF2-40B4-BE49-F238E27FC236}">
                <a16:creationId xmlns:a16="http://schemas.microsoft.com/office/drawing/2014/main" id="{77A2D81E-095A-4AEA-9CC4-B7AB019B9E9E}"/>
              </a:ext>
            </a:extLst>
          </p:cNvPr>
          <p:cNvSpPr/>
          <p:nvPr/>
        </p:nvSpPr>
        <p:spPr>
          <a:xfrm>
            <a:off x="851783" y="4451803"/>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4" name="object 30">
            <a:extLst>
              <a:ext uri="{FF2B5EF4-FFF2-40B4-BE49-F238E27FC236}">
                <a16:creationId xmlns:a16="http://schemas.microsoft.com/office/drawing/2014/main" id="{11E99097-76AB-4B9A-9DA8-5B9F8E8FA3DD}"/>
              </a:ext>
            </a:extLst>
          </p:cNvPr>
          <p:cNvSpPr/>
          <p:nvPr/>
        </p:nvSpPr>
        <p:spPr>
          <a:xfrm>
            <a:off x="1112261" y="4451803"/>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00FF00"/>
          </a:solidFill>
        </p:spPr>
        <p:txBody>
          <a:bodyPr wrap="square" lIns="0" tIns="0" rIns="0" bIns="0" rtlCol="0"/>
          <a:lstStyle/>
          <a:p>
            <a:pPr algn="ctr"/>
            <a:r>
              <a:rPr lang="en-US" b="1" dirty="0"/>
              <a:t>L</a:t>
            </a:r>
            <a:endParaRPr b="1" dirty="0"/>
          </a:p>
        </p:txBody>
      </p:sp>
      <p:sp>
        <p:nvSpPr>
          <p:cNvPr id="435" name="object 10">
            <a:extLst>
              <a:ext uri="{FF2B5EF4-FFF2-40B4-BE49-F238E27FC236}">
                <a16:creationId xmlns:a16="http://schemas.microsoft.com/office/drawing/2014/main" id="{B6894838-7F32-4A9D-9075-B32CFCA8188F}"/>
              </a:ext>
            </a:extLst>
          </p:cNvPr>
          <p:cNvSpPr/>
          <p:nvPr/>
        </p:nvSpPr>
        <p:spPr>
          <a:xfrm>
            <a:off x="197481" y="4876572"/>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436" name="object 14">
            <a:extLst>
              <a:ext uri="{FF2B5EF4-FFF2-40B4-BE49-F238E27FC236}">
                <a16:creationId xmlns:a16="http://schemas.microsoft.com/office/drawing/2014/main" id="{0E5168C2-27DE-4C18-AF20-95E1A567FD72}"/>
              </a:ext>
            </a:extLst>
          </p:cNvPr>
          <p:cNvSpPr/>
          <p:nvPr/>
        </p:nvSpPr>
        <p:spPr>
          <a:xfrm>
            <a:off x="834957" y="4869349"/>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C000"/>
          </a:solidFill>
        </p:spPr>
        <p:txBody>
          <a:bodyPr wrap="square" lIns="0" tIns="0" rIns="0" bIns="0" rtlCol="0"/>
          <a:lstStyle/>
          <a:p>
            <a:pPr algn="ctr"/>
            <a:r>
              <a:rPr lang="en-US" b="1" dirty="0"/>
              <a:t>R</a:t>
            </a:r>
            <a:endParaRPr b="1" dirty="0"/>
          </a:p>
        </p:txBody>
      </p:sp>
      <p:sp>
        <p:nvSpPr>
          <p:cNvPr id="438" name="文本框 437">
            <a:extLst>
              <a:ext uri="{FF2B5EF4-FFF2-40B4-BE49-F238E27FC236}">
                <a16:creationId xmlns:a16="http://schemas.microsoft.com/office/drawing/2014/main" id="{8B21BA7C-7103-434A-B053-0A5B01EA13E0}"/>
              </a:ext>
            </a:extLst>
          </p:cNvPr>
          <p:cNvSpPr txBox="1"/>
          <p:nvPr/>
        </p:nvSpPr>
        <p:spPr>
          <a:xfrm>
            <a:off x="5523374" y="2406050"/>
            <a:ext cx="2591183" cy="369332"/>
          </a:xfrm>
          <a:prstGeom prst="rect">
            <a:avLst/>
          </a:prstGeom>
          <a:noFill/>
        </p:spPr>
        <p:txBody>
          <a:bodyPr wrap="square">
            <a:spAutoFit/>
          </a:bodyPr>
          <a:lstStyle/>
          <a:p>
            <a:r>
              <a:rPr lang="en-US" altLang="zh-CN" b="1" spc="-5" dirty="0">
                <a:latin typeface="Consolas"/>
              </a:rPr>
              <a:t>Global frontier </a:t>
            </a:r>
            <a:endParaRPr lang="zh-CN" altLang="en-US" dirty="0"/>
          </a:p>
        </p:txBody>
      </p:sp>
      <p:sp>
        <p:nvSpPr>
          <p:cNvPr id="439" name="矩形 438">
            <a:extLst>
              <a:ext uri="{FF2B5EF4-FFF2-40B4-BE49-F238E27FC236}">
                <a16:creationId xmlns:a16="http://schemas.microsoft.com/office/drawing/2014/main" id="{A47C652C-2F5E-4196-B84A-AE216D644949}"/>
              </a:ext>
            </a:extLst>
          </p:cNvPr>
          <p:cNvSpPr/>
          <p:nvPr/>
        </p:nvSpPr>
        <p:spPr>
          <a:xfrm>
            <a:off x="7559423" y="2480351"/>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1</a:t>
            </a:r>
            <a:endParaRPr lang="zh-CN" altLang="en-US" dirty="0">
              <a:solidFill>
                <a:schemeClr val="tx1"/>
              </a:solidFill>
            </a:endParaRPr>
          </a:p>
        </p:txBody>
      </p:sp>
      <p:sp>
        <p:nvSpPr>
          <p:cNvPr id="440" name="object 18">
            <a:extLst>
              <a:ext uri="{FF2B5EF4-FFF2-40B4-BE49-F238E27FC236}">
                <a16:creationId xmlns:a16="http://schemas.microsoft.com/office/drawing/2014/main" id="{D524524A-C1EB-42D3-B958-8CCFCC2DEC4E}"/>
              </a:ext>
            </a:extLst>
          </p:cNvPr>
          <p:cNvSpPr/>
          <p:nvPr/>
        </p:nvSpPr>
        <p:spPr>
          <a:xfrm>
            <a:off x="1135047" y="3991166"/>
            <a:ext cx="288290" cy="313690"/>
          </a:xfrm>
          <a:custGeom>
            <a:avLst/>
            <a:gdLst/>
            <a:ahLst/>
            <a:cxnLst/>
            <a:rect l="l" t="t" r="r" b="b"/>
            <a:pathLst>
              <a:path w="288290" h="313689">
                <a:moveTo>
                  <a:pt x="0" y="313359"/>
                </a:moveTo>
                <a:lnTo>
                  <a:pt x="287997" y="313359"/>
                </a:lnTo>
                <a:lnTo>
                  <a:pt x="287997" y="0"/>
                </a:lnTo>
                <a:lnTo>
                  <a:pt x="0" y="0"/>
                </a:lnTo>
                <a:lnTo>
                  <a:pt x="0" y="313359"/>
                </a:lnTo>
                <a:close/>
              </a:path>
            </a:pathLst>
          </a:custGeom>
          <a:solidFill>
            <a:srgbClr val="FF0066"/>
          </a:solidFill>
        </p:spPr>
        <p:txBody>
          <a:bodyPr wrap="square" lIns="0" tIns="0" rIns="0" bIns="0" rtlCol="0"/>
          <a:lstStyle/>
          <a:p>
            <a:pPr algn="ctr"/>
            <a:r>
              <a:rPr lang="en-US" b="1" dirty="0"/>
              <a:t>G</a:t>
            </a:r>
            <a:endParaRPr b="1" dirty="0"/>
          </a:p>
        </p:txBody>
      </p:sp>
      <p:sp>
        <p:nvSpPr>
          <p:cNvPr id="441" name="文本框 440">
            <a:extLst>
              <a:ext uri="{FF2B5EF4-FFF2-40B4-BE49-F238E27FC236}">
                <a16:creationId xmlns:a16="http://schemas.microsoft.com/office/drawing/2014/main" id="{8AE2E187-CFFC-44DD-A2B5-5E27493BF4E6}"/>
              </a:ext>
            </a:extLst>
          </p:cNvPr>
          <p:cNvSpPr txBox="1"/>
          <p:nvPr/>
        </p:nvSpPr>
        <p:spPr>
          <a:xfrm>
            <a:off x="290108" y="245671"/>
            <a:ext cx="3442905" cy="523220"/>
          </a:xfrm>
          <a:prstGeom prst="rect">
            <a:avLst/>
          </a:prstGeom>
          <a:noFill/>
        </p:spPr>
        <p:txBody>
          <a:bodyPr wrap="square">
            <a:spAutoFit/>
          </a:bodyPr>
          <a:lstStyle>
            <a:defPPr>
              <a:defRPr lang="zh-CN"/>
            </a:defPPr>
            <a:lvl1pPr>
              <a:defRPr b="1" spc="-5">
                <a:latin typeface="Consolas"/>
                <a:cs typeface="Consolas"/>
              </a:defRPr>
            </a:lvl1pPr>
          </a:lstStyle>
          <a:p>
            <a:r>
              <a:rPr lang="en-US" altLang="zh-CN" sz="2800" dirty="0"/>
              <a:t>BFS in Ploymer-3</a:t>
            </a:r>
            <a:endParaRPr lang="zh-CN" altLang="en-US" sz="2800" dirty="0"/>
          </a:p>
        </p:txBody>
      </p:sp>
      <p:sp>
        <p:nvSpPr>
          <p:cNvPr id="442" name="object 10">
            <a:extLst>
              <a:ext uri="{FF2B5EF4-FFF2-40B4-BE49-F238E27FC236}">
                <a16:creationId xmlns:a16="http://schemas.microsoft.com/office/drawing/2014/main" id="{31C6F1AF-3E73-400A-9FC4-7F169D390AF7}"/>
              </a:ext>
            </a:extLst>
          </p:cNvPr>
          <p:cNvSpPr/>
          <p:nvPr/>
        </p:nvSpPr>
        <p:spPr>
          <a:xfrm>
            <a:off x="199726" y="3456353"/>
            <a:ext cx="645391" cy="317526"/>
          </a:xfrm>
          <a:custGeom>
            <a:avLst/>
            <a:gdLst/>
            <a:ahLst/>
            <a:cxnLst/>
            <a:rect l="l" t="t" r="r" b="b"/>
            <a:pathLst>
              <a:path w="576579" h="313689">
                <a:moveTo>
                  <a:pt x="0" y="313359"/>
                </a:moveTo>
                <a:lnTo>
                  <a:pt x="576059" y="313359"/>
                </a:lnTo>
                <a:lnTo>
                  <a:pt x="576059" y="0"/>
                </a:lnTo>
                <a:lnTo>
                  <a:pt x="0" y="0"/>
                </a:lnTo>
                <a:lnTo>
                  <a:pt x="0" y="313359"/>
                </a:lnTo>
                <a:close/>
              </a:path>
            </a:pathLst>
          </a:custGeom>
          <a:solidFill>
            <a:srgbClr val="C00000"/>
          </a:solidFill>
        </p:spPr>
        <p:txBody>
          <a:bodyPr wrap="square" lIns="0" tIns="0" rIns="0" bIns="0" rtlCol="0"/>
          <a:lstStyle/>
          <a:p>
            <a:pPr algn="ctr"/>
            <a:r>
              <a:rPr lang="en-US" b="1" dirty="0">
                <a:solidFill>
                  <a:schemeClr val="bg1"/>
                </a:solidFill>
              </a:rPr>
              <a:t> SEQ</a:t>
            </a:r>
            <a:endParaRPr b="1" dirty="0">
              <a:solidFill>
                <a:schemeClr val="bg1"/>
              </a:solidFill>
            </a:endParaRPr>
          </a:p>
        </p:txBody>
      </p:sp>
      <p:sp>
        <p:nvSpPr>
          <p:cNvPr id="172" name="矩形 171">
            <a:extLst>
              <a:ext uri="{FF2B5EF4-FFF2-40B4-BE49-F238E27FC236}">
                <a16:creationId xmlns:a16="http://schemas.microsoft.com/office/drawing/2014/main" id="{04F1DDEF-EB81-44FE-B716-09EF77E5B72C}"/>
              </a:ext>
            </a:extLst>
          </p:cNvPr>
          <p:cNvSpPr/>
          <p:nvPr/>
        </p:nvSpPr>
        <p:spPr>
          <a:xfrm>
            <a:off x="4711825" y="5841055"/>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65" name="object 56">
            <a:extLst>
              <a:ext uri="{FF2B5EF4-FFF2-40B4-BE49-F238E27FC236}">
                <a16:creationId xmlns:a16="http://schemas.microsoft.com/office/drawing/2014/main" id="{A5C6631A-ECD4-4D52-9F5C-DEC634C8DDAC}"/>
              </a:ext>
            </a:extLst>
          </p:cNvPr>
          <p:cNvSpPr txBox="1"/>
          <p:nvPr/>
        </p:nvSpPr>
        <p:spPr>
          <a:xfrm>
            <a:off x="4402916" y="3370780"/>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latin typeface="Consolas"/>
                <a:cs typeface="Consolas"/>
              </a:rPr>
              <a:t>1 2</a:t>
            </a:r>
            <a:r>
              <a:rPr lang="en-US" dirty="0">
                <a:latin typeface="Consolas"/>
                <a:cs typeface="Consolas"/>
              </a:rPr>
              <a:t> 3 </a:t>
            </a:r>
            <a:r>
              <a:rPr lang="en-US" dirty="0">
                <a:solidFill>
                  <a:srgbClr val="FF0000"/>
                </a:solidFill>
                <a:latin typeface="Consolas"/>
                <a:cs typeface="Consolas"/>
              </a:rPr>
              <a:t>-1 5</a:t>
            </a:r>
            <a:r>
              <a:rPr lang="en-US" spc="-80" dirty="0">
                <a:solidFill>
                  <a:srgbClr val="FF0000"/>
                </a:solidFill>
                <a:latin typeface="Consolas"/>
                <a:cs typeface="Consolas"/>
              </a:rPr>
              <a:t> 6</a:t>
            </a:r>
            <a:endParaRPr sz="1800" dirty="0">
              <a:solidFill>
                <a:srgbClr val="FF0000"/>
              </a:solidFill>
              <a:latin typeface="Consolas"/>
              <a:cs typeface="Consolas"/>
            </a:endParaRPr>
          </a:p>
        </p:txBody>
      </p:sp>
      <p:sp>
        <p:nvSpPr>
          <p:cNvPr id="166" name="object 56">
            <a:extLst>
              <a:ext uri="{FF2B5EF4-FFF2-40B4-BE49-F238E27FC236}">
                <a16:creationId xmlns:a16="http://schemas.microsoft.com/office/drawing/2014/main" id="{2083A5EC-C2C1-4DA2-8AB5-C8509AF73B44}"/>
              </a:ext>
            </a:extLst>
          </p:cNvPr>
          <p:cNvSpPr txBox="1"/>
          <p:nvPr/>
        </p:nvSpPr>
        <p:spPr>
          <a:xfrm>
            <a:off x="7627979" y="3328741"/>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solidFill>
                  <a:srgbClr val="FF0000"/>
                </a:solidFill>
                <a:latin typeface="Consolas"/>
                <a:cs typeface="Consolas"/>
              </a:rPr>
              <a:t>1 2</a:t>
            </a:r>
            <a:r>
              <a:rPr lang="en-US" dirty="0">
                <a:solidFill>
                  <a:srgbClr val="FF0000"/>
                </a:solidFill>
                <a:latin typeface="Consolas"/>
                <a:cs typeface="Consolas"/>
              </a:rPr>
              <a:t> 3</a:t>
            </a:r>
            <a:r>
              <a:rPr lang="en-US" dirty="0">
                <a:latin typeface="Consolas"/>
                <a:cs typeface="Consolas"/>
              </a:rPr>
              <a:t>-1</a:t>
            </a:r>
            <a:r>
              <a:rPr lang="en-US" dirty="0">
                <a:solidFill>
                  <a:srgbClr val="FF0000"/>
                </a:solidFill>
                <a:latin typeface="Consolas"/>
                <a:cs typeface="Consolas"/>
              </a:rPr>
              <a:t> </a:t>
            </a:r>
            <a:r>
              <a:rPr lang="en-US" dirty="0">
                <a:latin typeface="Consolas"/>
                <a:cs typeface="Consolas"/>
              </a:rPr>
              <a:t>5</a:t>
            </a:r>
            <a:r>
              <a:rPr lang="en-US" spc="-80" dirty="0">
                <a:latin typeface="Consolas"/>
                <a:cs typeface="Consolas"/>
              </a:rPr>
              <a:t> 6</a:t>
            </a:r>
            <a:endParaRPr sz="1800" dirty="0">
              <a:latin typeface="Consolas"/>
              <a:cs typeface="Consolas"/>
            </a:endParaRPr>
          </a:p>
        </p:txBody>
      </p:sp>
      <p:sp>
        <p:nvSpPr>
          <p:cNvPr id="168" name="object 56">
            <a:extLst>
              <a:ext uri="{FF2B5EF4-FFF2-40B4-BE49-F238E27FC236}">
                <a16:creationId xmlns:a16="http://schemas.microsoft.com/office/drawing/2014/main" id="{D7C1A621-EEC6-419A-A256-10A447F62868}"/>
              </a:ext>
            </a:extLst>
          </p:cNvPr>
          <p:cNvSpPr txBox="1"/>
          <p:nvPr/>
        </p:nvSpPr>
        <p:spPr>
          <a:xfrm>
            <a:off x="7607559" y="5231708"/>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solidFill>
                  <a:srgbClr val="FF0000"/>
                </a:solidFill>
                <a:latin typeface="Consolas"/>
                <a:cs typeface="Consolas"/>
              </a:rPr>
              <a:t>1 2</a:t>
            </a:r>
            <a:r>
              <a:rPr lang="en-US" dirty="0">
                <a:solidFill>
                  <a:srgbClr val="FF0000"/>
                </a:solidFill>
                <a:latin typeface="Consolas"/>
                <a:cs typeface="Consolas"/>
              </a:rPr>
              <a:t> 3</a:t>
            </a:r>
            <a:r>
              <a:rPr lang="en-US" dirty="0">
                <a:latin typeface="Consolas"/>
                <a:cs typeface="Consolas"/>
              </a:rPr>
              <a:t>-1</a:t>
            </a:r>
            <a:r>
              <a:rPr lang="en-US" dirty="0">
                <a:solidFill>
                  <a:srgbClr val="FF0000"/>
                </a:solidFill>
                <a:latin typeface="Consolas"/>
                <a:cs typeface="Consolas"/>
              </a:rPr>
              <a:t> </a:t>
            </a:r>
            <a:r>
              <a:rPr lang="en-US" dirty="0">
                <a:latin typeface="Consolas"/>
                <a:cs typeface="Consolas"/>
              </a:rPr>
              <a:t>5</a:t>
            </a:r>
            <a:r>
              <a:rPr lang="en-US" spc="-80" dirty="0">
                <a:latin typeface="Consolas"/>
                <a:cs typeface="Consolas"/>
              </a:rPr>
              <a:t> 6</a:t>
            </a:r>
            <a:endParaRPr sz="1800" dirty="0">
              <a:latin typeface="Consolas"/>
              <a:cs typeface="Consolas"/>
            </a:endParaRPr>
          </a:p>
        </p:txBody>
      </p:sp>
      <p:sp>
        <p:nvSpPr>
          <p:cNvPr id="169" name="object 56">
            <a:extLst>
              <a:ext uri="{FF2B5EF4-FFF2-40B4-BE49-F238E27FC236}">
                <a16:creationId xmlns:a16="http://schemas.microsoft.com/office/drawing/2014/main" id="{6E32D043-94F8-4230-B621-8B5CF5889F52}"/>
              </a:ext>
            </a:extLst>
          </p:cNvPr>
          <p:cNvSpPr txBox="1"/>
          <p:nvPr/>
        </p:nvSpPr>
        <p:spPr>
          <a:xfrm>
            <a:off x="4393170" y="5238388"/>
            <a:ext cx="2074354" cy="407803"/>
          </a:xfrm>
          <a:prstGeom prst="rect">
            <a:avLst/>
          </a:prstGeom>
        </p:spPr>
        <p:txBody>
          <a:bodyPr vert="horz" wrap="square" lIns="0" tIns="129539" rIns="0" bIns="0" rtlCol="0">
            <a:spAutoFit/>
          </a:bodyPr>
          <a:lstStyle/>
          <a:p>
            <a:pPr algn="ctr">
              <a:lnSpc>
                <a:spcPct val="100000"/>
              </a:lnSpc>
              <a:spcBef>
                <a:spcPts val="690"/>
              </a:spcBef>
            </a:pPr>
            <a:r>
              <a:rPr lang="en-US" sz="1800" dirty="0">
                <a:latin typeface="Consolas"/>
                <a:cs typeface="Consolas"/>
              </a:rPr>
              <a:t>1 2</a:t>
            </a:r>
            <a:r>
              <a:rPr lang="en-US" dirty="0">
                <a:latin typeface="Consolas"/>
                <a:cs typeface="Consolas"/>
              </a:rPr>
              <a:t> 3 </a:t>
            </a:r>
            <a:r>
              <a:rPr lang="en-US" dirty="0">
                <a:solidFill>
                  <a:srgbClr val="FF0000"/>
                </a:solidFill>
                <a:latin typeface="Consolas"/>
                <a:cs typeface="Consolas"/>
              </a:rPr>
              <a:t>-1 5</a:t>
            </a:r>
            <a:r>
              <a:rPr lang="en-US" spc="-80" dirty="0">
                <a:solidFill>
                  <a:srgbClr val="FF0000"/>
                </a:solidFill>
                <a:latin typeface="Consolas"/>
                <a:cs typeface="Consolas"/>
              </a:rPr>
              <a:t> 6</a:t>
            </a:r>
            <a:endParaRPr sz="1800" dirty="0">
              <a:solidFill>
                <a:srgbClr val="FF0000"/>
              </a:solidFill>
              <a:latin typeface="Consolas"/>
              <a:cs typeface="Consolas"/>
            </a:endParaRPr>
          </a:p>
        </p:txBody>
      </p:sp>
      <p:sp>
        <p:nvSpPr>
          <p:cNvPr id="167" name="矩形 166">
            <a:extLst>
              <a:ext uri="{FF2B5EF4-FFF2-40B4-BE49-F238E27FC236}">
                <a16:creationId xmlns:a16="http://schemas.microsoft.com/office/drawing/2014/main" id="{F91728DB-D61B-4CE1-9FE8-C2FDBE80AF3A}"/>
              </a:ext>
            </a:extLst>
          </p:cNvPr>
          <p:cNvSpPr/>
          <p:nvPr/>
        </p:nvSpPr>
        <p:spPr>
          <a:xfrm>
            <a:off x="7881936" y="3991166"/>
            <a:ext cx="247750" cy="252006"/>
          </a:xfrm>
          <a:prstGeom prst="rect">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Consolas"/>
              </a:rPr>
              <a:t>1</a:t>
            </a:r>
            <a:endParaRPr lang="zh-CN" altLang="en-US" dirty="0">
              <a:solidFill>
                <a:schemeClr val="tx1"/>
              </a:solidFill>
            </a:endParaRPr>
          </a:p>
        </p:txBody>
      </p:sp>
    </p:spTree>
    <p:extLst>
      <p:ext uri="{BB962C8B-B14F-4D97-AF65-F5344CB8AC3E}">
        <p14:creationId xmlns:p14="http://schemas.microsoft.com/office/powerpoint/2010/main" val="3161196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90C8B0-47BD-4489-901E-4A3B242E4CFF}"/>
              </a:ext>
            </a:extLst>
          </p:cNvPr>
          <p:cNvSpPr>
            <a:spLocks noGrp="1"/>
          </p:cNvSpPr>
          <p:nvPr>
            <p:ph type="ctrTitle"/>
          </p:nvPr>
        </p:nvSpPr>
        <p:spPr/>
        <p:txBody>
          <a:bodyPr/>
          <a:lstStyle/>
          <a:p>
            <a:r>
              <a:rPr lang="zh-CN" altLang="en-US" dirty="0"/>
              <a:t>代码讲解</a:t>
            </a:r>
          </a:p>
        </p:txBody>
      </p:sp>
      <p:sp>
        <p:nvSpPr>
          <p:cNvPr id="3" name="副标题 2">
            <a:extLst>
              <a:ext uri="{FF2B5EF4-FFF2-40B4-BE49-F238E27FC236}">
                <a16:creationId xmlns:a16="http://schemas.microsoft.com/office/drawing/2014/main" id="{33769FB6-8372-41A8-AEBA-FB007969A5DF}"/>
              </a:ext>
            </a:extLst>
          </p:cNvPr>
          <p:cNvSpPr>
            <a:spLocks noGrp="1"/>
          </p:cNvSpPr>
          <p:nvPr>
            <p:ph type="subTitle" idx="1"/>
          </p:nvPr>
        </p:nvSpPr>
        <p:spPr/>
        <p:txBody>
          <a:bodyPr/>
          <a:lstStyle/>
          <a:p>
            <a:r>
              <a:rPr lang="zh-CN" altLang="en-US" dirty="0"/>
              <a:t>以</a:t>
            </a:r>
            <a:r>
              <a:rPr lang="en-US" altLang="zh-CN" dirty="0"/>
              <a:t>BFS</a:t>
            </a:r>
            <a:r>
              <a:rPr lang="zh-CN" altLang="en-US" dirty="0"/>
              <a:t>为例</a:t>
            </a:r>
            <a:endParaRPr lang="en-US" altLang="zh-CN" dirty="0"/>
          </a:p>
        </p:txBody>
      </p:sp>
      <p:sp>
        <p:nvSpPr>
          <p:cNvPr id="4" name="文本框 3">
            <a:extLst>
              <a:ext uri="{FF2B5EF4-FFF2-40B4-BE49-F238E27FC236}">
                <a16:creationId xmlns:a16="http://schemas.microsoft.com/office/drawing/2014/main" id="{AA70D342-3566-4719-80EB-0222B0C127D3}"/>
              </a:ext>
            </a:extLst>
          </p:cNvPr>
          <p:cNvSpPr txBox="1"/>
          <p:nvPr/>
        </p:nvSpPr>
        <p:spPr>
          <a:xfrm>
            <a:off x="7391402" y="5628555"/>
            <a:ext cx="3080657" cy="415498"/>
          </a:xfrm>
          <a:prstGeom prst="rect">
            <a:avLst/>
          </a:prstGeom>
          <a:noFill/>
        </p:spPr>
        <p:txBody>
          <a:bodyPr wrap="square" rtlCol="0">
            <a:spAutoFit/>
          </a:bodyPr>
          <a:lstStyle/>
          <a:p>
            <a:r>
              <a:rPr lang="zh-CN" altLang="en-US" sz="1050" dirty="0"/>
              <a:t>主要代码来自</a:t>
            </a:r>
            <a:r>
              <a:rPr lang="en-US" altLang="zh-CN" sz="1050" dirty="0"/>
              <a:t>https://github.com/realstolz/polymer</a:t>
            </a:r>
            <a:endParaRPr lang="zh-CN" altLang="en-US" sz="1050" dirty="0"/>
          </a:p>
        </p:txBody>
      </p:sp>
    </p:spTree>
    <p:extLst>
      <p:ext uri="{BB962C8B-B14F-4D97-AF65-F5344CB8AC3E}">
        <p14:creationId xmlns:p14="http://schemas.microsoft.com/office/powerpoint/2010/main" val="548099963"/>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C1D8A7-09B9-4113-BD5B-2D87180A4021}"/>
              </a:ext>
            </a:extLst>
          </p:cNvPr>
          <p:cNvSpPr>
            <a:spLocks noGrp="1"/>
          </p:cNvSpPr>
          <p:nvPr>
            <p:ph type="title"/>
          </p:nvPr>
        </p:nvSpPr>
        <p:spPr/>
        <p:txBody>
          <a:bodyPr/>
          <a:lstStyle/>
          <a:p>
            <a:r>
              <a:rPr lang="zh-CN" altLang="en-US" dirty="0"/>
              <a:t>伪代码</a:t>
            </a:r>
          </a:p>
        </p:txBody>
      </p:sp>
      <p:pic>
        <p:nvPicPr>
          <p:cNvPr id="6" name="内容占位符 5">
            <a:extLst>
              <a:ext uri="{FF2B5EF4-FFF2-40B4-BE49-F238E27FC236}">
                <a16:creationId xmlns:a16="http://schemas.microsoft.com/office/drawing/2014/main" id="{FF55843C-B396-40F5-B276-AE6AC8E9D8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3126486" y="2232875"/>
            <a:ext cx="5939028" cy="3250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1671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93BA3C61-9CC5-4696-A7B7-CA5FF47529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5366" y="1013775"/>
            <a:ext cx="3308316" cy="4830453"/>
          </a:xfrm>
        </p:spPr>
      </p:pic>
      <p:sp>
        <p:nvSpPr>
          <p:cNvPr id="6" name="矩形 5">
            <a:extLst>
              <a:ext uri="{FF2B5EF4-FFF2-40B4-BE49-F238E27FC236}">
                <a16:creationId xmlns:a16="http://schemas.microsoft.com/office/drawing/2014/main" id="{36545F7E-70F0-440E-836F-D3C12D118ABF}"/>
              </a:ext>
            </a:extLst>
          </p:cNvPr>
          <p:cNvSpPr/>
          <p:nvPr/>
        </p:nvSpPr>
        <p:spPr>
          <a:xfrm>
            <a:off x="2317750" y="1225551"/>
            <a:ext cx="3028950" cy="8509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文本框 6">
            <a:extLst>
              <a:ext uri="{FF2B5EF4-FFF2-40B4-BE49-F238E27FC236}">
                <a16:creationId xmlns:a16="http://schemas.microsoft.com/office/drawing/2014/main" id="{76CB68A3-0B89-4FEB-A2F7-834B4E866C38}"/>
              </a:ext>
            </a:extLst>
          </p:cNvPr>
          <p:cNvSpPr txBox="1"/>
          <p:nvPr/>
        </p:nvSpPr>
        <p:spPr>
          <a:xfrm>
            <a:off x="5683250" y="1516789"/>
            <a:ext cx="3492500" cy="300082"/>
          </a:xfrm>
          <a:prstGeom prst="rect">
            <a:avLst/>
          </a:prstGeom>
          <a:noFill/>
        </p:spPr>
        <p:txBody>
          <a:bodyPr wrap="square" rtlCol="0">
            <a:spAutoFit/>
          </a:bodyPr>
          <a:lstStyle/>
          <a:p>
            <a:r>
              <a:rPr lang="zh-CN" altLang="en-US" sz="1350" dirty="0"/>
              <a:t>初始化结点数量，</a:t>
            </a:r>
            <a:r>
              <a:rPr lang="en-US" altLang="zh-CN" sz="1350" dirty="0"/>
              <a:t>barrier</a:t>
            </a:r>
            <a:r>
              <a:rPr lang="zh-CN" altLang="en-US" sz="1350" dirty="0"/>
              <a:t>和</a:t>
            </a:r>
            <a:r>
              <a:rPr lang="en-US" altLang="zh-CN" sz="1350" dirty="0"/>
              <a:t>hasher</a:t>
            </a:r>
            <a:endParaRPr lang="zh-CN" altLang="en-US" sz="1350" dirty="0"/>
          </a:p>
        </p:txBody>
      </p:sp>
      <p:sp>
        <p:nvSpPr>
          <p:cNvPr id="11" name="矩形 10">
            <a:extLst>
              <a:ext uri="{FF2B5EF4-FFF2-40B4-BE49-F238E27FC236}">
                <a16:creationId xmlns:a16="http://schemas.microsoft.com/office/drawing/2014/main" id="{59E534FD-DAC9-41E9-BD56-29D2D1053676}"/>
              </a:ext>
            </a:extLst>
          </p:cNvPr>
          <p:cNvSpPr/>
          <p:nvPr/>
        </p:nvSpPr>
        <p:spPr>
          <a:xfrm>
            <a:off x="2317750" y="2091377"/>
            <a:ext cx="1409700" cy="1057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11">
            <a:extLst>
              <a:ext uri="{FF2B5EF4-FFF2-40B4-BE49-F238E27FC236}">
                <a16:creationId xmlns:a16="http://schemas.microsoft.com/office/drawing/2014/main" id="{B1D0BF66-F874-46DF-9D9B-2B3FCFD378E3}"/>
              </a:ext>
            </a:extLst>
          </p:cNvPr>
          <p:cNvSpPr/>
          <p:nvPr/>
        </p:nvSpPr>
        <p:spPr>
          <a:xfrm>
            <a:off x="2317751" y="2197101"/>
            <a:ext cx="2432051" cy="911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a:extLst>
              <a:ext uri="{FF2B5EF4-FFF2-40B4-BE49-F238E27FC236}">
                <a16:creationId xmlns:a16="http://schemas.microsoft.com/office/drawing/2014/main" id="{28D81BF4-1107-4CC7-BCFB-839278AC2B82}"/>
              </a:ext>
            </a:extLst>
          </p:cNvPr>
          <p:cNvSpPr txBox="1"/>
          <p:nvPr/>
        </p:nvSpPr>
        <p:spPr>
          <a:xfrm>
            <a:off x="5683250" y="1920101"/>
            <a:ext cx="1223412" cy="300082"/>
          </a:xfrm>
          <a:prstGeom prst="rect">
            <a:avLst/>
          </a:prstGeom>
          <a:noFill/>
        </p:spPr>
        <p:txBody>
          <a:bodyPr wrap="none" rtlCol="0">
            <a:spAutoFit/>
          </a:bodyPr>
          <a:lstStyle/>
          <a:p>
            <a:r>
              <a:rPr lang="zh-CN" altLang="en-US" sz="1350" dirty="0"/>
              <a:t>对所有边</a:t>
            </a:r>
            <a:r>
              <a:rPr lang="en-US" altLang="zh-CN" sz="1350" dirty="0"/>
              <a:t>hash</a:t>
            </a:r>
          </a:p>
        </p:txBody>
      </p:sp>
      <p:sp>
        <p:nvSpPr>
          <p:cNvPr id="14" name="文本框 13">
            <a:extLst>
              <a:ext uri="{FF2B5EF4-FFF2-40B4-BE49-F238E27FC236}">
                <a16:creationId xmlns:a16="http://schemas.microsoft.com/office/drawing/2014/main" id="{29A2992B-944A-4133-9DAD-C45D9CB1FA04}"/>
              </a:ext>
            </a:extLst>
          </p:cNvPr>
          <p:cNvSpPr txBox="1"/>
          <p:nvPr/>
        </p:nvSpPr>
        <p:spPr>
          <a:xfrm>
            <a:off x="5683251" y="2237427"/>
            <a:ext cx="4870450" cy="300082"/>
          </a:xfrm>
          <a:prstGeom prst="rect">
            <a:avLst/>
          </a:prstGeom>
          <a:noFill/>
        </p:spPr>
        <p:txBody>
          <a:bodyPr wrap="square" rtlCol="0">
            <a:spAutoFit/>
          </a:bodyPr>
          <a:lstStyle/>
          <a:p>
            <a:r>
              <a:rPr lang="zh-CN" altLang="en-US" sz="1350" dirty="0"/>
              <a:t>根据度数把边分配给</a:t>
            </a:r>
            <a:r>
              <a:rPr lang="en-US" altLang="zh-CN" sz="1350" dirty="0"/>
              <a:t>NUMA</a:t>
            </a:r>
            <a:r>
              <a:rPr lang="zh-CN" altLang="en-US" sz="1350" dirty="0"/>
              <a:t>节点</a:t>
            </a:r>
          </a:p>
        </p:txBody>
      </p:sp>
      <p:sp>
        <p:nvSpPr>
          <p:cNvPr id="15" name="矩形 14">
            <a:extLst>
              <a:ext uri="{FF2B5EF4-FFF2-40B4-BE49-F238E27FC236}">
                <a16:creationId xmlns:a16="http://schemas.microsoft.com/office/drawing/2014/main" id="{C4AEA27E-9CA4-4B1A-A0B8-686DE6FF7AF8}"/>
              </a:ext>
            </a:extLst>
          </p:cNvPr>
          <p:cNvSpPr/>
          <p:nvPr/>
        </p:nvSpPr>
        <p:spPr>
          <a:xfrm>
            <a:off x="2324100" y="2500615"/>
            <a:ext cx="3098800" cy="911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文本框 15">
            <a:extLst>
              <a:ext uri="{FF2B5EF4-FFF2-40B4-BE49-F238E27FC236}">
                <a16:creationId xmlns:a16="http://schemas.microsoft.com/office/drawing/2014/main" id="{454E679F-D38A-41A1-962F-82AACAF60376}"/>
              </a:ext>
            </a:extLst>
          </p:cNvPr>
          <p:cNvSpPr txBox="1"/>
          <p:nvPr/>
        </p:nvSpPr>
        <p:spPr>
          <a:xfrm>
            <a:off x="5683251" y="2591740"/>
            <a:ext cx="3168650" cy="300082"/>
          </a:xfrm>
          <a:prstGeom prst="rect">
            <a:avLst/>
          </a:prstGeom>
          <a:noFill/>
        </p:spPr>
        <p:txBody>
          <a:bodyPr wrap="square" rtlCol="0">
            <a:spAutoFit/>
          </a:bodyPr>
          <a:lstStyle/>
          <a:p>
            <a:r>
              <a:rPr lang="zh-CN" altLang="en-US" sz="1350" dirty="0"/>
              <a:t>为</a:t>
            </a:r>
            <a:r>
              <a:rPr lang="en-US" altLang="zh-CN" sz="1350" dirty="0"/>
              <a:t>NUMA</a:t>
            </a:r>
            <a:r>
              <a:rPr lang="zh-CN" altLang="en-US" sz="1350" dirty="0"/>
              <a:t>结点分配内存空间</a:t>
            </a:r>
          </a:p>
        </p:txBody>
      </p:sp>
      <p:sp>
        <p:nvSpPr>
          <p:cNvPr id="17" name="矩形 16">
            <a:extLst>
              <a:ext uri="{FF2B5EF4-FFF2-40B4-BE49-F238E27FC236}">
                <a16:creationId xmlns:a16="http://schemas.microsoft.com/office/drawing/2014/main" id="{9098D966-F26E-4670-81EA-51233E76F7AD}"/>
              </a:ext>
            </a:extLst>
          </p:cNvPr>
          <p:cNvSpPr/>
          <p:nvPr/>
        </p:nvSpPr>
        <p:spPr>
          <a:xfrm>
            <a:off x="2317751" y="2789879"/>
            <a:ext cx="3105149" cy="21821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文本框 17">
            <a:extLst>
              <a:ext uri="{FF2B5EF4-FFF2-40B4-BE49-F238E27FC236}">
                <a16:creationId xmlns:a16="http://schemas.microsoft.com/office/drawing/2014/main" id="{9D7A228B-17B0-430A-81D4-F7F1C79714B0}"/>
              </a:ext>
            </a:extLst>
          </p:cNvPr>
          <p:cNvSpPr txBox="1"/>
          <p:nvPr/>
        </p:nvSpPr>
        <p:spPr>
          <a:xfrm>
            <a:off x="5683250" y="3603965"/>
            <a:ext cx="4705350" cy="300082"/>
          </a:xfrm>
          <a:prstGeom prst="rect">
            <a:avLst/>
          </a:prstGeom>
          <a:noFill/>
        </p:spPr>
        <p:txBody>
          <a:bodyPr wrap="square" rtlCol="0">
            <a:spAutoFit/>
          </a:bodyPr>
          <a:lstStyle/>
          <a:p>
            <a:r>
              <a:rPr lang="zh-CN" altLang="en-US" sz="1350" dirty="0"/>
              <a:t>初始化创建</a:t>
            </a:r>
            <a:r>
              <a:rPr lang="en-US" altLang="zh-CN" sz="1350" dirty="0"/>
              <a:t>BFSWorker</a:t>
            </a:r>
            <a:r>
              <a:rPr lang="zh-CN" altLang="en-US" sz="1350" dirty="0"/>
              <a:t>线程</a:t>
            </a:r>
          </a:p>
        </p:txBody>
      </p:sp>
    </p:spTree>
    <p:extLst>
      <p:ext uri="{BB962C8B-B14F-4D97-AF65-F5344CB8AC3E}">
        <p14:creationId xmlns:p14="http://schemas.microsoft.com/office/powerpoint/2010/main" val="16514505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F48C5923-FFC6-4264-A75E-1C4690570B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0907" y="1896080"/>
            <a:ext cx="7064286" cy="3307143"/>
          </a:xfrm>
          <a:prstGeom prst="rect">
            <a:avLst/>
          </a:prstGeom>
        </p:spPr>
      </p:pic>
      <p:sp>
        <p:nvSpPr>
          <p:cNvPr id="10" name="文本框 9">
            <a:extLst>
              <a:ext uri="{FF2B5EF4-FFF2-40B4-BE49-F238E27FC236}">
                <a16:creationId xmlns:a16="http://schemas.microsoft.com/office/drawing/2014/main" id="{83FC7940-D002-43AC-965C-BA54372C0D08}"/>
              </a:ext>
            </a:extLst>
          </p:cNvPr>
          <p:cNvSpPr txBox="1"/>
          <p:nvPr/>
        </p:nvSpPr>
        <p:spPr>
          <a:xfrm>
            <a:off x="1820907" y="1149351"/>
            <a:ext cx="5641288" cy="461665"/>
          </a:xfrm>
          <a:prstGeom prst="rect">
            <a:avLst/>
          </a:prstGeom>
          <a:noFill/>
        </p:spPr>
        <p:txBody>
          <a:bodyPr wrap="none" rtlCol="0">
            <a:spAutoFit/>
          </a:bodyPr>
          <a:lstStyle/>
          <a:p>
            <a:r>
              <a:rPr lang="en-US" altLang="zh-CN" sz="2400" dirty="0"/>
              <a:t>PartitionByDegree (Balanced Partitioning)</a:t>
            </a:r>
          </a:p>
        </p:txBody>
      </p:sp>
    </p:spTree>
    <p:extLst>
      <p:ext uri="{BB962C8B-B14F-4D97-AF65-F5344CB8AC3E}">
        <p14:creationId xmlns:p14="http://schemas.microsoft.com/office/powerpoint/2010/main" val="696111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BFA7B9D-1D9F-4460-AE24-CAD6684618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971857"/>
            <a:ext cx="4400000" cy="4914286"/>
          </a:xfrm>
          <a:prstGeom prst="rect">
            <a:avLst/>
          </a:prstGeom>
        </p:spPr>
      </p:pic>
      <p:grpSp>
        <p:nvGrpSpPr>
          <p:cNvPr id="38" name="组合 37">
            <a:extLst>
              <a:ext uri="{FF2B5EF4-FFF2-40B4-BE49-F238E27FC236}">
                <a16:creationId xmlns:a16="http://schemas.microsoft.com/office/drawing/2014/main" id="{FCEB5DE6-FEED-4736-91CD-0F1A0779FDBE}"/>
              </a:ext>
            </a:extLst>
          </p:cNvPr>
          <p:cNvGrpSpPr/>
          <p:nvPr/>
        </p:nvGrpSpPr>
        <p:grpSpPr>
          <a:xfrm>
            <a:off x="6039535" y="3706790"/>
            <a:ext cx="4715916" cy="1766923"/>
            <a:chOff x="6021278" y="695867"/>
            <a:chExt cx="6287887" cy="2355896"/>
          </a:xfrm>
        </p:grpSpPr>
        <p:cxnSp>
          <p:nvCxnSpPr>
            <p:cNvPr id="6" name="直接连接符 5">
              <a:extLst>
                <a:ext uri="{FF2B5EF4-FFF2-40B4-BE49-F238E27FC236}">
                  <a16:creationId xmlns:a16="http://schemas.microsoft.com/office/drawing/2014/main" id="{81AAD699-5D31-4CD4-AE1D-A9E92865AC64}"/>
                </a:ext>
              </a:extLst>
            </p:cNvPr>
            <p:cNvCxnSpPr/>
            <p:nvPr/>
          </p:nvCxnSpPr>
          <p:spPr>
            <a:xfrm>
              <a:off x="6021278" y="880533"/>
              <a:ext cx="2937934"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7" name="直接连接符 6">
              <a:extLst>
                <a:ext uri="{FF2B5EF4-FFF2-40B4-BE49-F238E27FC236}">
                  <a16:creationId xmlns:a16="http://schemas.microsoft.com/office/drawing/2014/main" id="{20D76474-EC02-4CAC-B7BF-0AAEA1BB0C98}"/>
                </a:ext>
              </a:extLst>
            </p:cNvPr>
            <p:cNvCxnSpPr/>
            <p:nvPr/>
          </p:nvCxnSpPr>
          <p:spPr>
            <a:xfrm>
              <a:off x="6021278" y="2023524"/>
              <a:ext cx="2937934" cy="0"/>
            </a:xfrm>
            <a:prstGeom prst="line">
              <a:avLst/>
            </a:prstGeom>
            <a:ln>
              <a:solidFill>
                <a:srgbClr val="00B050"/>
              </a:solidFill>
            </a:ln>
          </p:spPr>
          <p:style>
            <a:lnRef idx="3">
              <a:schemeClr val="dk1"/>
            </a:lnRef>
            <a:fillRef idx="0">
              <a:schemeClr val="dk1"/>
            </a:fillRef>
            <a:effectRef idx="2">
              <a:schemeClr val="dk1"/>
            </a:effectRef>
            <a:fontRef idx="minor">
              <a:schemeClr val="tx1"/>
            </a:fontRef>
          </p:style>
        </p:cxnSp>
        <p:cxnSp>
          <p:nvCxnSpPr>
            <p:cNvPr id="8" name="直接连接符 7">
              <a:extLst>
                <a:ext uri="{FF2B5EF4-FFF2-40B4-BE49-F238E27FC236}">
                  <a16:creationId xmlns:a16="http://schemas.microsoft.com/office/drawing/2014/main" id="{152505FA-2A8F-49E7-AC89-384FD3BCF29B}"/>
                </a:ext>
              </a:extLst>
            </p:cNvPr>
            <p:cNvCxnSpPr/>
            <p:nvPr/>
          </p:nvCxnSpPr>
          <p:spPr>
            <a:xfrm>
              <a:off x="6021278" y="2836321"/>
              <a:ext cx="2937934" cy="0"/>
            </a:xfrm>
            <a:prstGeom prst="line">
              <a:avLst/>
            </a:prstGeom>
            <a:ln>
              <a:solidFill>
                <a:srgbClr val="7030A0"/>
              </a:solidFill>
            </a:ln>
          </p:spPr>
          <p:style>
            <a:lnRef idx="3">
              <a:schemeClr val="dk1"/>
            </a:lnRef>
            <a:fillRef idx="0">
              <a:schemeClr val="dk1"/>
            </a:fillRef>
            <a:effectRef idx="2">
              <a:schemeClr val="dk1"/>
            </a:effectRef>
            <a:fontRef idx="minor">
              <a:schemeClr val="tx1"/>
            </a:fontRef>
          </p:style>
        </p:cxnSp>
        <p:sp>
          <p:nvSpPr>
            <p:cNvPr id="9" name="文本框 8">
              <a:extLst>
                <a:ext uri="{FF2B5EF4-FFF2-40B4-BE49-F238E27FC236}">
                  <a16:creationId xmlns:a16="http://schemas.microsoft.com/office/drawing/2014/main" id="{1BEBFB4C-59B9-49FF-A6F2-0D425FB1B7A2}"/>
                </a:ext>
              </a:extLst>
            </p:cNvPr>
            <p:cNvSpPr txBox="1"/>
            <p:nvPr/>
          </p:nvSpPr>
          <p:spPr>
            <a:xfrm>
              <a:off x="9310948" y="1838859"/>
              <a:ext cx="1753045" cy="400109"/>
            </a:xfrm>
            <a:prstGeom prst="rect">
              <a:avLst/>
            </a:prstGeom>
            <a:noFill/>
          </p:spPr>
          <p:txBody>
            <a:bodyPr wrap="none" rtlCol="0">
              <a:spAutoFit/>
            </a:bodyPr>
            <a:lstStyle/>
            <a:p>
              <a:r>
                <a:rPr lang="en-US" altLang="zh-CN" sz="1350" dirty="0">
                  <a:solidFill>
                    <a:srgbClr val="00B050"/>
                  </a:solidFill>
                </a:rPr>
                <a:t>averageDegree</a:t>
              </a:r>
            </a:p>
          </p:txBody>
        </p:sp>
        <p:sp>
          <p:nvSpPr>
            <p:cNvPr id="10" name="文本框 9">
              <a:extLst>
                <a:ext uri="{FF2B5EF4-FFF2-40B4-BE49-F238E27FC236}">
                  <a16:creationId xmlns:a16="http://schemas.microsoft.com/office/drawing/2014/main" id="{EC1A292C-BFE0-478E-BEA2-283931419AEA}"/>
                </a:ext>
              </a:extLst>
            </p:cNvPr>
            <p:cNvSpPr txBox="1"/>
            <p:nvPr/>
          </p:nvSpPr>
          <p:spPr>
            <a:xfrm>
              <a:off x="9310948" y="695867"/>
              <a:ext cx="1787242" cy="400109"/>
            </a:xfrm>
            <a:prstGeom prst="rect">
              <a:avLst/>
            </a:prstGeom>
            <a:noFill/>
          </p:spPr>
          <p:txBody>
            <a:bodyPr wrap="none" rtlCol="0">
              <a:spAutoFit/>
            </a:bodyPr>
            <a:lstStyle/>
            <a:p>
              <a:r>
                <a:rPr lang="en-US" altLang="zh-CN" sz="1350" dirty="0">
                  <a:solidFill>
                    <a:srgbClr val="FF0000"/>
                  </a:solidFill>
                </a:rPr>
                <a:t>accum[counter]</a:t>
              </a:r>
            </a:p>
          </p:txBody>
        </p:sp>
        <p:sp>
          <p:nvSpPr>
            <p:cNvPr id="11" name="文本框 10">
              <a:extLst>
                <a:ext uri="{FF2B5EF4-FFF2-40B4-BE49-F238E27FC236}">
                  <a16:creationId xmlns:a16="http://schemas.microsoft.com/office/drawing/2014/main" id="{C33E3CF6-0D27-44E2-8D4C-0D356980C782}"/>
                </a:ext>
              </a:extLst>
            </p:cNvPr>
            <p:cNvSpPr txBox="1"/>
            <p:nvPr/>
          </p:nvSpPr>
          <p:spPr>
            <a:xfrm>
              <a:off x="9145479" y="2651654"/>
              <a:ext cx="3163686" cy="400109"/>
            </a:xfrm>
            <a:prstGeom prst="rect">
              <a:avLst/>
            </a:prstGeom>
            <a:noFill/>
          </p:spPr>
          <p:txBody>
            <a:bodyPr wrap="none" rtlCol="0">
              <a:spAutoFit/>
            </a:bodyPr>
            <a:lstStyle/>
            <a:p>
              <a:r>
                <a:rPr lang="en-US" altLang="zh-CN" sz="1350" dirty="0">
                  <a:solidFill>
                    <a:srgbClr val="FF0000"/>
                  </a:solidFill>
                </a:rPr>
                <a:t>accum[counter]</a:t>
              </a:r>
              <a:r>
                <a:rPr lang="en-US" altLang="zh-CN" sz="1350" dirty="0"/>
                <a:t> - </a:t>
              </a:r>
              <a:r>
                <a:rPr lang="en-US" altLang="zh-CN" sz="1350" dirty="0">
                  <a:solidFill>
                    <a:srgbClr val="0070C0"/>
                  </a:solidFill>
                </a:rPr>
                <a:t>localAccum</a:t>
              </a:r>
            </a:p>
          </p:txBody>
        </p:sp>
        <p:cxnSp>
          <p:nvCxnSpPr>
            <p:cNvPr id="13" name="直接箭头连接符 12">
              <a:extLst>
                <a:ext uri="{FF2B5EF4-FFF2-40B4-BE49-F238E27FC236}">
                  <a16:creationId xmlns:a16="http://schemas.microsoft.com/office/drawing/2014/main" id="{FA282283-C765-4C3C-AAA3-5C1FEF8ED2BC}"/>
                </a:ext>
              </a:extLst>
            </p:cNvPr>
            <p:cNvCxnSpPr/>
            <p:nvPr/>
          </p:nvCxnSpPr>
          <p:spPr>
            <a:xfrm>
              <a:off x="8297332" y="880533"/>
              <a:ext cx="0" cy="1142991"/>
            </a:xfrm>
            <a:prstGeom prst="straightConnector1">
              <a:avLst/>
            </a:prstGeom>
            <a:ln>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C232711E-FEB0-4227-B262-581D212F105F}"/>
                </a:ext>
              </a:extLst>
            </p:cNvPr>
            <p:cNvCxnSpPr/>
            <p:nvPr/>
          </p:nvCxnSpPr>
          <p:spPr>
            <a:xfrm>
              <a:off x="7603065" y="2023524"/>
              <a:ext cx="0" cy="812797"/>
            </a:xfrm>
            <a:prstGeom prst="straightConnector1">
              <a:avLst/>
            </a:prstGeom>
            <a:ln>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CC075AB0-0571-4A5F-96E3-B38DF3824132}"/>
                </a:ext>
              </a:extLst>
            </p:cNvPr>
            <p:cNvCxnSpPr/>
            <p:nvPr/>
          </p:nvCxnSpPr>
          <p:spPr>
            <a:xfrm>
              <a:off x="6299199" y="880533"/>
              <a:ext cx="0" cy="19557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38898AB4-BE7C-42CB-A92B-0C9E3D23D467}"/>
                </a:ext>
              </a:extLst>
            </p:cNvPr>
            <p:cNvSpPr txBox="1"/>
            <p:nvPr/>
          </p:nvSpPr>
          <p:spPr>
            <a:xfrm>
              <a:off x="8297332" y="1267361"/>
              <a:ext cx="1253061" cy="400109"/>
            </a:xfrm>
            <a:prstGeom prst="rect">
              <a:avLst/>
            </a:prstGeom>
            <a:noFill/>
          </p:spPr>
          <p:txBody>
            <a:bodyPr wrap="square" rtlCol="0">
              <a:spAutoFit/>
            </a:bodyPr>
            <a:lstStyle/>
            <a:p>
              <a:r>
                <a:rPr lang="en-US" altLang="zh-CN" sz="1350" dirty="0">
                  <a:solidFill>
                    <a:schemeClr val="accent2">
                      <a:lumMod val="75000"/>
                    </a:schemeClr>
                  </a:solidFill>
                </a:rPr>
                <a:t>newDiff</a:t>
              </a:r>
              <a:endParaRPr lang="zh-CN" altLang="en-US" sz="1350" dirty="0">
                <a:solidFill>
                  <a:schemeClr val="accent2">
                    <a:lumMod val="75000"/>
                  </a:schemeClr>
                </a:solidFill>
              </a:endParaRPr>
            </a:p>
          </p:txBody>
        </p:sp>
        <p:sp>
          <p:nvSpPr>
            <p:cNvPr id="19" name="文本框 18">
              <a:extLst>
                <a:ext uri="{FF2B5EF4-FFF2-40B4-BE49-F238E27FC236}">
                  <a16:creationId xmlns:a16="http://schemas.microsoft.com/office/drawing/2014/main" id="{689B8DEB-3267-4E20-BDCD-5A1B9334C6E4}"/>
                </a:ext>
              </a:extLst>
            </p:cNvPr>
            <p:cNvSpPr txBox="1"/>
            <p:nvPr/>
          </p:nvSpPr>
          <p:spPr>
            <a:xfrm>
              <a:off x="7707052" y="2245255"/>
              <a:ext cx="1190677" cy="400109"/>
            </a:xfrm>
            <a:prstGeom prst="rect">
              <a:avLst/>
            </a:prstGeom>
            <a:noFill/>
          </p:spPr>
          <p:txBody>
            <a:bodyPr wrap="square" rtlCol="0">
              <a:spAutoFit/>
            </a:bodyPr>
            <a:lstStyle/>
            <a:p>
              <a:r>
                <a:rPr lang="en-US" altLang="zh-CN" sz="1350" dirty="0">
                  <a:solidFill>
                    <a:schemeClr val="accent2">
                      <a:lumMod val="75000"/>
                    </a:schemeClr>
                  </a:solidFill>
                </a:rPr>
                <a:t>OldDiff</a:t>
              </a:r>
              <a:endParaRPr lang="zh-CN" altLang="en-US" sz="1350" dirty="0">
                <a:solidFill>
                  <a:schemeClr val="accent2">
                    <a:lumMod val="75000"/>
                  </a:schemeClr>
                </a:solidFill>
              </a:endParaRPr>
            </a:p>
          </p:txBody>
        </p:sp>
        <p:sp>
          <p:nvSpPr>
            <p:cNvPr id="21" name="文本框 20">
              <a:extLst>
                <a:ext uri="{FF2B5EF4-FFF2-40B4-BE49-F238E27FC236}">
                  <a16:creationId xmlns:a16="http://schemas.microsoft.com/office/drawing/2014/main" id="{B90830F2-3A8F-46A3-B386-48BD1861677C}"/>
                </a:ext>
              </a:extLst>
            </p:cNvPr>
            <p:cNvSpPr txBox="1"/>
            <p:nvPr/>
          </p:nvSpPr>
          <p:spPr>
            <a:xfrm>
              <a:off x="6286679" y="1673761"/>
              <a:ext cx="1379009" cy="400109"/>
            </a:xfrm>
            <a:prstGeom prst="rect">
              <a:avLst/>
            </a:prstGeom>
            <a:noFill/>
          </p:spPr>
          <p:txBody>
            <a:bodyPr wrap="none" rtlCol="0">
              <a:spAutoFit/>
            </a:bodyPr>
            <a:lstStyle/>
            <a:p>
              <a:r>
                <a:rPr lang="en-US" altLang="zh-CN" sz="1350" dirty="0">
                  <a:solidFill>
                    <a:srgbClr val="0070C0"/>
                  </a:solidFill>
                </a:rPr>
                <a:t>localAccum</a:t>
              </a:r>
              <a:endParaRPr lang="zh-CN" altLang="en-US" sz="1350" dirty="0">
                <a:solidFill>
                  <a:srgbClr val="0070C0"/>
                </a:solidFill>
              </a:endParaRPr>
            </a:p>
          </p:txBody>
        </p:sp>
      </p:grpSp>
      <p:grpSp>
        <p:nvGrpSpPr>
          <p:cNvPr id="37" name="组合 36">
            <a:extLst>
              <a:ext uri="{FF2B5EF4-FFF2-40B4-BE49-F238E27FC236}">
                <a16:creationId xmlns:a16="http://schemas.microsoft.com/office/drawing/2014/main" id="{205946E4-20CA-4A17-A865-29499345F486}"/>
              </a:ext>
            </a:extLst>
          </p:cNvPr>
          <p:cNvGrpSpPr/>
          <p:nvPr/>
        </p:nvGrpSpPr>
        <p:grpSpPr>
          <a:xfrm>
            <a:off x="6008209" y="1244825"/>
            <a:ext cx="4722264" cy="1995911"/>
            <a:chOff x="6373014" y="3531696"/>
            <a:chExt cx="6296351" cy="2661215"/>
          </a:xfrm>
        </p:grpSpPr>
        <p:cxnSp>
          <p:nvCxnSpPr>
            <p:cNvPr id="22" name="直接连接符 21">
              <a:extLst>
                <a:ext uri="{FF2B5EF4-FFF2-40B4-BE49-F238E27FC236}">
                  <a16:creationId xmlns:a16="http://schemas.microsoft.com/office/drawing/2014/main" id="{DC74D17D-4B6D-43C5-B764-BD0D34B68412}"/>
                </a:ext>
              </a:extLst>
            </p:cNvPr>
            <p:cNvCxnSpPr/>
            <p:nvPr/>
          </p:nvCxnSpPr>
          <p:spPr>
            <a:xfrm>
              <a:off x="6373014" y="4969946"/>
              <a:ext cx="2937934"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23" name="直接连接符 22">
              <a:extLst>
                <a:ext uri="{FF2B5EF4-FFF2-40B4-BE49-F238E27FC236}">
                  <a16:creationId xmlns:a16="http://schemas.microsoft.com/office/drawing/2014/main" id="{92D9A4AD-800B-4F7F-986D-0FB607D0AFC5}"/>
                </a:ext>
              </a:extLst>
            </p:cNvPr>
            <p:cNvCxnSpPr/>
            <p:nvPr/>
          </p:nvCxnSpPr>
          <p:spPr>
            <a:xfrm>
              <a:off x="6373014" y="3716362"/>
              <a:ext cx="2937934" cy="0"/>
            </a:xfrm>
            <a:prstGeom prst="line">
              <a:avLst/>
            </a:prstGeom>
            <a:ln>
              <a:solidFill>
                <a:srgbClr val="00B050"/>
              </a:solidFill>
            </a:ln>
          </p:spPr>
          <p:style>
            <a:lnRef idx="3">
              <a:schemeClr val="dk1"/>
            </a:lnRef>
            <a:fillRef idx="0">
              <a:schemeClr val="dk1"/>
            </a:fillRef>
            <a:effectRef idx="2">
              <a:schemeClr val="dk1"/>
            </a:effectRef>
            <a:fontRef idx="minor">
              <a:schemeClr val="tx1"/>
            </a:fontRef>
          </p:style>
        </p:cxnSp>
        <p:cxnSp>
          <p:nvCxnSpPr>
            <p:cNvPr id="24" name="直接连接符 23">
              <a:extLst>
                <a:ext uri="{FF2B5EF4-FFF2-40B4-BE49-F238E27FC236}">
                  <a16:creationId xmlns:a16="http://schemas.microsoft.com/office/drawing/2014/main" id="{4EADAA2C-2687-4A31-9CB5-9ACBDA35F38E}"/>
                </a:ext>
              </a:extLst>
            </p:cNvPr>
            <p:cNvCxnSpPr/>
            <p:nvPr/>
          </p:nvCxnSpPr>
          <p:spPr>
            <a:xfrm>
              <a:off x="6381478" y="5977467"/>
              <a:ext cx="2937934" cy="0"/>
            </a:xfrm>
            <a:prstGeom prst="line">
              <a:avLst/>
            </a:prstGeom>
            <a:ln>
              <a:solidFill>
                <a:srgbClr val="7030A0"/>
              </a:solidFill>
            </a:ln>
          </p:spPr>
          <p:style>
            <a:lnRef idx="3">
              <a:schemeClr val="dk1"/>
            </a:lnRef>
            <a:fillRef idx="0">
              <a:schemeClr val="dk1"/>
            </a:fillRef>
            <a:effectRef idx="2">
              <a:schemeClr val="dk1"/>
            </a:effectRef>
            <a:fontRef idx="minor">
              <a:schemeClr val="tx1"/>
            </a:fontRef>
          </p:style>
        </p:cxnSp>
        <p:sp>
          <p:nvSpPr>
            <p:cNvPr id="25" name="文本框 24">
              <a:extLst>
                <a:ext uri="{FF2B5EF4-FFF2-40B4-BE49-F238E27FC236}">
                  <a16:creationId xmlns:a16="http://schemas.microsoft.com/office/drawing/2014/main" id="{85349B53-2E3B-4530-AD96-796CFE7C868C}"/>
                </a:ext>
              </a:extLst>
            </p:cNvPr>
            <p:cNvSpPr txBox="1"/>
            <p:nvPr/>
          </p:nvSpPr>
          <p:spPr>
            <a:xfrm>
              <a:off x="9505679" y="3531696"/>
              <a:ext cx="1753045" cy="400109"/>
            </a:xfrm>
            <a:prstGeom prst="rect">
              <a:avLst/>
            </a:prstGeom>
            <a:noFill/>
          </p:spPr>
          <p:txBody>
            <a:bodyPr wrap="none" rtlCol="0">
              <a:spAutoFit/>
            </a:bodyPr>
            <a:lstStyle/>
            <a:p>
              <a:r>
                <a:rPr lang="en-US" altLang="zh-CN" sz="1350" dirty="0">
                  <a:solidFill>
                    <a:srgbClr val="00B050"/>
                  </a:solidFill>
                </a:rPr>
                <a:t>averageDegree</a:t>
              </a:r>
            </a:p>
          </p:txBody>
        </p:sp>
        <p:sp>
          <p:nvSpPr>
            <p:cNvPr id="26" name="文本框 25">
              <a:extLst>
                <a:ext uri="{FF2B5EF4-FFF2-40B4-BE49-F238E27FC236}">
                  <a16:creationId xmlns:a16="http://schemas.microsoft.com/office/drawing/2014/main" id="{04BCFE06-4728-4987-B9EC-05B1C723AD7F}"/>
                </a:ext>
              </a:extLst>
            </p:cNvPr>
            <p:cNvSpPr txBox="1"/>
            <p:nvPr/>
          </p:nvSpPr>
          <p:spPr>
            <a:xfrm>
              <a:off x="9505679" y="4785280"/>
              <a:ext cx="1787242" cy="400109"/>
            </a:xfrm>
            <a:prstGeom prst="rect">
              <a:avLst/>
            </a:prstGeom>
            <a:noFill/>
          </p:spPr>
          <p:txBody>
            <a:bodyPr wrap="none" rtlCol="0">
              <a:spAutoFit/>
            </a:bodyPr>
            <a:lstStyle/>
            <a:p>
              <a:r>
                <a:rPr lang="en-US" altLang="zh-CN" sz="1350" dirty="0">
                  <a:solidFill>
                    <a:srgbClr val="FF0000"/>
                  </a:solidFill>
                </a:rPr>
                <a:t>accum[counter]</a:t>
              </a:r>
            </a:p>
          </p:txBody>
        </p:sp>
        <p:sp>
          <p:nvSpPr>
            <p:cNvPr id="27" name="文本框 26">
              <a:extLst>
                <a:ext uri="{FF2B5EF4-FFF2-40B4-BE49-F238E27FC236}">
                  <a16:creationId xmlns:a16="http://schemas.microsoft.com/office/drawing/2014/main" id="{82BC3D3B-EA76-46F2-8C7D-A8DB37332190}"/>
                </a:ext>
              </a:extLst>
            </p:cNvPr>
            <p:cNvSpPr txBox="1"/>
            <p:nvPr/>
          </p:nvSpPr>
          <p:spPr>
            <a:xfrm>
              <a:off x="9505679" y="5792802"/>
              <a:ext cx="3163686" cy="400109"/>
            </a:xfrm>
            <a:prstGeom prst="rect">
              <a:avLst/>
            </a:prstGeom>
            <a:noFill/>
          </p:spPr>
          <p:txBody>
            <a:bodyPr wrap="none" rtlCol="0">
              <a:spAutoFit/>
            </a:bodyPr>
            <a:lstStyle/>
            <a:p>
              <a:r>
                <a:rPr lang="en-US" altLang="zh-CN" sz="1350" dirty="0">
                  <a:solidFill>
                    <a:srgbClr val="FF0000"/>
                  </a:solidFill>
                </a:rPr>
                <a:t>accum[counter]</a:t>
              </a:r>
              <a:r>
                <a:rPr lang="en-US" altLang="zh-CN" sz="1350" dirty="0"/>
                <a:t> - </a:t>
              </a:r>
              <a:r>
                <a:rPr lang="en-US" altLang="zh-CN" sz="1350" dirty="0">
                  <a:solidFill>
                    <a:srgbClr val="0070C0"/>
                  </a:solidFill>
                </a:rPr>
                <a:t>localAccum</a:t>
              </a:r>
            </a:p>
          </p:txBody>
        </p:sp>
        <p:cxnSp>
          <p:nvCxnSpPr>
            <p:cNvPr id="28" name="直接箭头连接符 27">
              <a:extLst>
                <a:ext uri="{FF2B5EF4-FFF2-40B4-BE49-F238E27FC236}">
                  <a16:creationId xmlns:a16="http://schemas.microsoft.com/office/drawing/2014/main" id="{9083E4A9-4706-443B-9882-8DB19D4E90E2}"/>
                </a:ext>
              </a:extLst>
            </p:cNvPr>
            <p:cNvCxnSpPr>
              <a:cxnSpLocks/>
            </p:cNvCxnSpPr>
            <p:nvPr/>
          </p:nvCxnSpPr>
          <p:spPr>
            <a:xfrm>
              <a:off x="8513599" y="3716362"/>
              <a:ext cx="0" cy="1253584"/>
            </a:xfrm>
            <a:prstGeom prst="straightConnector1">
              <a:avLst/>
            </a:prstGeom>
            <a:ln>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B5005FC6-DE52-4354-9F1B-2CF8405853AC}"/>
                </a:ext>
              </a:extLst>
            </p:cNvPr>
            <p:cNvCxnSpPr>
              <a:cxnSpLocks/>
            </p:cNvCxnSpPr>
            <p:nvPr/>
          </p:nvCxnSpPr>
          <p:spPr>
            <a:xfrm>
              <a:off x="7963265" y="3716362"/>
              <a:ext cx="0" cy="2261105"/>
            </a:xfrm>
            <a:prstGeom prst="straightConnector1">
              <a:avLst/>
            </a:prstGeom>
            <a:ln>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89DE6CCD-A9BE-46C2-8B45-899082759495}"/>
                </a:ext>
              </a:extLst>
            </p:cNvPr>
            <p:cNvCxnSpPr>
              <a:cxnSpLocks/>
            </p:cNvCxnSpPr>
            <p:nvPr/>
          </p:nvCxnSpPr>
          <p:spPr>
            <a:xfrm>
              <a:off x="6570139" y="4984760"/>
              <a:ext cx="12520" cy="9778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49689EF2-0BD7-4901-B8E3-70A0108D1BB8}"/>
                </a:ext>
              </a:extLst>
            </p:cNvPr>
            <p:cNvSpPr txBox="1"/>
            <p:nvPr/>
          </p:nvSpPr>
          <p:spPr>
            <a:xfrm>
              <a:off x="8565878" y="4155212"/>
              <a:ext cx="1253061" cy="400109"/>
            </a:xfrm>
            <a:prstGeom prst="rect">
              <a:avLst/>
            </a:prstGeom>
            <a:noFill/>
          </p:spPr>
          <p:txBody>
            <a:bodyPr wrap="square" rtlCol="0">
              <a:spAutoFit/>
            </a:bodyPr>
            <a:lstStyle/>
            <a:p>
              <a:r>
                <a:rPr lang="en-US" altLang="zh-CN" sz="1350" dirty="0">
                  <a:solidFill>
                    <a:schemeClr val="accent2">
                      <a:lumMod val="75000"/>
                    </a:schemeClr>
                  </a:solidFill>
                </a:rPr>
                <a:t>newDiff</a:t>
              </a:r>
              <a:endParaRPr lang="zh-CN" altLang="en-US" sz="1350" dirty="0">
                <a:solidFill>
                  <a:schemeClr val="accent2">
                    <a:lumMod val="75000"/>
                  </a:schemeClr>
                </a:solidFill>
              </a:endParaRPr>
            </a:p>
          </p:txBody>
        </p:sp>
        <p:sp>
          <p:nvSpPr>
            <p:cNvPr id="32" name="文本框 31">
              <a:extLst>
                <a:ext uri="{FF2B5EF4-FFF2-40B4-BE49-F238E27FC236}">
                  <a16:creationId xmlns:a16="http://schemas.microsoft.com/office/drawing/2014/main" id="{1223E2BB-AD44-467D-8863-5D6FD16A3FFE}"/>
                </a:ext>
              </a:extLst>
            </p:cNvPr>
            <p:cNvSpPr txBox="1"/>
            <p:nvPr/>
          </p:nvSpPr>
          <p:spPr>
            <a:xfrm>
              <a:off x="7068553" y="4555207"/>
              <a:ext cx="1190677" cy="400109"/>
            </a:xfrm>
            <a:prstGeom prst="rect">
              <a:avLst/>
            </a:prstGeom>
            <a:noFill/>
          </p:spPr>
          <p:txBody>
            <a:bodyPr wrap="square" rtlCol="0">
              <a:spAutoFit/>
            </a:bodyPr>
            <a:lstStyle/>
            <a:p>
              <a:r>
                <a:rPr lang="en-US" altLang="zh-CN" sz="1350" dirty="0">
                  <a:solidFill>
                    <a:schemeClr val="accent2">
                      <a:lumMod val="75000"/>
                    </a:schemeClr>
                  </a:solidFill>
                </a:rPr>
                <a:t>OldDiff</a:t>
              </a:r>
              <a:endParaRPr lang="zh-CN" altLang="en-US" sz="1350" dirty="0">
                <a:solidFill>
                  <a:schemeClr val="accent2">
                    <a:lumMod val="75000"/>
                  </a:schemeClr>
                </a:solidFill>
              </a:endParaRPr>
            </a:p>
          </p:txBody>
        </p:sp>
        <p:sp>
          <p:nvSpPr>
            <p:cNvPr id="33" name="文本框 32">
              <a:extLst>
                <a:ext uri="{FF2B5EF4-FFF2-40B4-BE49-F238E27FC236}">
                  <a16:creationId xmlns:a16="http://schemas.microsoft.com/office/drawing/2014/main" id="{A2129CD7-F933-481F-8491-89BDCCFA4992}"/>
                </a:ext>
              </a:extLst>
            </p:cNvPr>
            <p:cNvSpPr txBox="1"/>
            <p:nvPr/>
          </p:nvSpPr>
          <p:spPr>
            <a:xfrm>
              <a:off x="6582301" y="5289042"/>
              <a:ext cx="1379009" cy="400109"/>
            </a:xfrm>
            <a:prstGeom prst="rect">
              <a:avLst/>
            </a:prstGeom>
            <a:noFill/>
          </p:spPr>
          <p:txBody>
            <a:bodyPr wrap="none" rtlCol="0">
              <a:spAutoFit/>
            </a:bodyPr>
            <a:lstStyle/>
            <a:p>
              <a:r>
                <a:rPr lang="en-US" altLang="zh-CN" sz="1350" dirty="0">
                  <a:solidFill>
                    <a:srgbClr val="0070C0"/>
                  </a:solidFill>
                </a:rPr>
                <a:t>localAccum</a:t>
              </a:r>
              <a:endParaRPr lang="zh-CN" altLang="en-US" sz="1350" dirty="0">
                <a:solidFill>
                  <a:srgbClr val="0070C0"/>
                </a:solidFill>
              </a:endParaRPr>
            </a:p>
          </p:txBody>
        </p:sp>
      </p:grpSp>
    </p:spTree>
    <p:extLst>
      <p:ext uri="{BB962C8B-B14F-4D97-AF65-F5344CB8AC3E}">
        <p14:creationId xmlns:p14="http://schemas.microsoft.com/office/powerpoint/2010/main" val="1091566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299AE73-F91C-4A3A-B4F8-10D27C8DD9D6}"/>
              </a:ext>
            </a:extLst>
          </p:cNvPr>
          <p:cNvPicPr>
            <a:picLocks noChangeAspect="1"/>
          </p:cNvPicPr>
          <p:nvPr/>
        </p:nvPicPr>
        <p:blipFill>
          <a:blip r:embed="rId2"/>
          <a:stretch>
            <a:fillRect/>
          </a:stretch>
        </p:blipFill>
        <p:spPr>
          <a:xfrm>
            <a:off x="1827257" y="1846444"/>
            <a:ext cx="7064286" cy="2885714"/>
          </a:xfrm>
          <a:prstGeom prst="rect">
            <a:avLst/>
          </a:prstGeom>
        </p:spPr>
      </p:pic>
      <p:sp>
        <p:nvSpPr>
          <p:cNvPr id="5" name="文本框 4">
            <a:extLst>
              <a:ext uri="{FF2B5EF4-FFF2-40B4-BE49-F238E27FC236}">
                <a16:creationId xmlns:a16="http://schemas.microsoft.com/office/drawing/2014/main" id="{0C06EC7F-79DF-44F3-ABFA-49D1FE3E1AE5}"/>
              </a:ext>
            </a:extLst>
          </p:cNvPr>
          <p:cNvSpPr txBox="1"/>
          <p:nvPr/>
        </p:nvSpPr>
        <p:spPr>
          <a:xfrm>
            <a:off x="1827259" y="1168401"/>
            <a:ext cx="2093843" cy="461665"/>
          </a:xfrm>
          <a:prstGeom prst="rect">
            <a:avLst/>
          </a:prstGeom>
          <a:noFill/>
        </p:spPr>
        <p:txBody>
          <a:bodyPr wrap="none" rtlCol="0">
            <a:spAutoFit/>
          </a:bodyPr>
          <a:lstStyle/>
          <a:p>
            <a:r>
              <a:rPr lang="en-US" altLang="zh-CN" sz="2400" dirty="0"/>
              <a:t>mapDataArray</a:t>
            </a:r>
          </a:p>
        </p:txBody>
      </p:sp>
      <p:grpSp>
        <p:nvGrpSpPr>
          <p:cNvPr id="15" name="组合 14">
            <a:extLst>
              <a:ext uri="{FF2B5EF4-FFF2-40B4-BE49-F238E27FC236}">
                <a16:creationId xmlns:a16="http://schemas.microsoft.com/office/drawing/2014/main" id="{0D1DBFA9-3CAA-4C1F-A4B0-08844098CEBE}"/>
              </a:ext>
            </a:extLst>
          </p:cNvPr>
          <p:cNvGrpSpPr/>
          <p:nvPr/>
        </p:nvGrpSpPr>
        <p:grpSpPr>
          <a:xfrm>
            <a:off x="2754357" y="5011558"/>
            <a:ext cx="4832172" cy="790791"/>
            <a:chOff x="649876" y="5485826"/>
            <a:chExt cx="6442896" cy="1054388"/>
          </a:xfrm>
        </p:grpSpPr>
        <p:grpSp>
          <p:nvGrpSpPr>
            <p:cNvPr id="10" name="组合 9">
              <a:extLst>
                <a:ext uri="{FF2B5EF4-FFF2-40B4-BE49-F238E27FC236}">
                  <a16:creationId xmlns:a16="http://schemas.microsoft.com/office/drawing/2014/main" id="{D7CD5B9D-7EA1-41ED-BFD2-A923EAF2C410}"/>
                </a:ext>
              </a:extLst>
            </p:cNvPr>
            <p:cNvGrpSpPr/>
            <p:nvPr/>
          </p:nvGrpSpPr>
          <p:grpSpPr>
            <a:xfrm>
              <a:off x="649876" y="5951493"/>
              <a:ext cx="6442896" cy="588721"/>
              <a:chOff x="404343" y="5858359"/>
              <a:chExt cx="6442896" cy="588721"/>
            </a:xfrm>
          </p:grpSpPr>
          <p:sp>
            <p:nvSpPr>
              <p:cNvPr id="6" name="矩形 5">
                <a:extLst>
                  <a:ext uri="{FF2B5EF4-FFF2-40B4-BE49-F238E27FC236}">
                    <a16:creationId xmlns:a16="http://schemas.microsoft.com/office/drawing/2014/main" id="{70F39B1D-786B-4303-BAF0-3B1069B257AE}"/>
                  </a:ext>
                </a:extLst>
              </p:cNvPr>
              <p:cNvSpPr/>
              <p:nvPr/>
            </p:nvSpPr>
            <p:spPr>
              <a:xfrm>
                <a:off x="404343" y="5858359"/>
                <a:ext cx="16107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a:extLst>
                  <a:ext uri="{FF2B5EF4-FFF2-40B4-BE49-F238E27FC236}">
                    <a16:creationId xmlns:a16="http://schemas.microsoft.com/office/drawing/2014/main" id="{ECE22B0E-E115-4F6B-A8D2-32E2483E07A3}"/>
                  </a:ext>
                </a:extLst>
              </p:cNvPr>
              <p:cNvSpPr/>
              <p:nvPr/>
            </p:nvSpPr>
            <p:spPr>
              <a:xfrm>
                <a:off x="2015067" y="5858359"/>
                <a:ext cx="16107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矩形 7">
                <a:extLst>
                  <a:ext uri="{FF2B5EF4-FFF2-40B4-BE49-F238E27FC236}">
                    <a16:creationId xmlns:a16="http://schemas.microsoft.com/office/drawing/2014/main" id="{819D00F1-B845-4753-B98E-4E2A2D6F2896}"/>
                  </a:ext>
                </a:extLst>
              </p:cNvPr>
              <p:cNvSpPr/>
              <p:nvPr/>
            </p:nvSpPr>
            <p:spPr>
              <a:xfrm>
                <a:off x="3625791" y="5858359"/>
                <a:ext cx="16107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矩形 8">
                <a:extLst>
                  <a:ext uri="{FF2B5EF4-FFF2-40B4-BE49-F238E27FC236}">
                    <a16:creationId xmlns:a16="http://schemas.microsoft.com/office/drawing/2014/main" id="{16F57480-21CC-4E28-B6B4-211C4B8F0E31}"/>
                  </a:ext>
                </a:extLst>
              </p:cNvPr>
              <p:cNvSpPr/>
              <p:nvPr/>
            </p:nvSpPr>
            <p:spPr>
              <a:xfrm>
                <a:off x="5236515" y="5862305"/>
                <a:ext cx="16107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1" name="文本框 10">
              <a:extLst>
                <a:ext uri="{FF2B5EF4-FFF2-40B4-BE49-F238E27FC236}">
                  <a16:creationId xmlns:a16="http://schemas.microsoft.com/office/drawing/2014/main" id="{93ECD988-375E-4BC5-97C4-6A7966710D46}"/>
                </a:ext>
              </a:extLst>
            </p:cNvPr>
            <p:cNvSpPr txBox="1"/>
            <p:nvPr/>
          </p:nvSpPr>
          <p:spPr>
            <a:xfrm>
              <a:off x="2636196" y="5485826"/>
              <a:ext cx="919483" cy="400109"/>
            </a:xfrm>
            <a:prstGeom prst="rect">
              <a:avLst/>
            </a:prstGeom>
            <a:noFill/>
          </p:spPr>
          <p:txBody>
            <a:bodyPr wrap="none" rtlCol="0">
              <a:spAutoFit/>
            </a:bodyPr>
            <a:lstStyle/>
            <a:p>
              <a:r>
                <a:rPr lang="en-US" altLang="zh-CN" sz="1350" dirty="0"/>
                <a:t>Node1</a:t>
              </a:r>
              <a:endParaRPr lang="zh-CN" altLang="en-US" sz="1350" dirty="0"/>
            </a:p>
          </p:txBody>
        </p:sp>
        <p:sp>
          <p:nvSpPr>
            <p:cNvPr id="12" name="文本框 11">
              <a:extLst>
                <a:ext uri="{FF2B5EF4-FFF2-40B4-BE49-F238E27FC236}">
                  <a16:creationId xmlns:a16="http://schemas.microsoft.com/office/drawing/2014/main" id="{ADE7954A-2403-47E6-9F58-48D95E7FE4C1}"/>
                </a:ext>
              </a:extLst>
            </p:cNvPr>
            <p:cNvSpPr txBox="1"/>
            <p:nvPr/>
          </p:nvSpPr>
          <p:spPr>
            <a:xfrm>
              <a:off x="1025472" y="5485826"/>
              <a:ext cx="919483" cy="400109"/>
            </a:xfrm>
            <a:prstGeom prst="rect">
              <a:avLst/>
            </a:prstGeom>
            <a:noFill/>
          </p:spPr>
          <p:txBody>
            <a:bodyPr wrap="none" rtlCol="0">
              <a:spAutoFit/>
            </a:bodyPr>
            <a:lstStyle/>
            <a:p>
              <a:r>
                <a:rPr lang="en-US" altLang="zh-CN" sz="1350" dirty="0"/>
                <a:t>Node0</a:t>
              </a:r>
              <a:endParaRPr lang="zh-CN" altLang="en-US" sz="1350" dirty="0"/>
            </a:p>
          </p:txBody>
        </p:sp>
        <p:sp>
          <p:nvSpPr>
            <p:cNvPr id="13" name="文本框 12">
              <a:extLst>
                <a:ext uri="{FF2B5EF4-FFF2-40B4-BE49-F238E27FC236}">
                  <a16:creationId xmlns:a16="http://schemas.microsoft.com/office/drawing/2014/main" id="{18BE07F6-E05C-4EBD-85D3-650395999694}"/>
                </a:ext>
              </a:extLst>
            </p:cNvPr>
            <p:cNvSpPr txBox="1"/>
            <p:nvPr/>
          </p:nvSpPr>
          <p:spPr>
            <a:xfrm>
              <a:off x="4246920" y="5485826"/>
              <a:ext cx="919483" cy="400109"/>
            </a:xfrm>
            <a:prstGeom prst="rect">
              <a:avLst/>
            </a:prstGeom>
            <a:noFill/>
          </p:spPr>
          <p:txBody>
            <a:bodyPr wrap="none" rtlCol="0">
              <a:spAutoFit/>
            </a:bodyPr>
            <a:lstStyle/>
            <a:p>
              <a:r>
                <a:rPr lang="en-US" altLang="zh-CN" sz="1350" dirty="0"/>
                <a:t>Node2</a:t>
              </a:r>
              <a:endParaRPr lang="zh-CN" altLang="en-US" sz="1350" dirty="0"/>
            </a:p>
          </p:txBody>
        </p:sp>
        <p:sp>
          <p:nvSpPr>
            <p:cNvPr id="14" name="文本框 13">
              <a:extLst>
                <a:ext uri="{FF2B5EF4-FFF2-40B4-BE49-F238E27FC236}">
                  <a16:creationId xmlns:a16="http://schemas.microsoft.com/office/drawing/2014/main" id="{D5DA6874-67A0-423C-B30C-D1A6CE20B4AD}"/>
                </a:ext>
              </a:extLst>
            </p:cNvPr>
            <p:cNvSpPr txBox="1"/>
            <p:nvPr/>
          </p:nvSpPr>
          <p:spPr>
            <a:xfrm>
              <a:off x="5857644" y="5485826"/>
              <a:ext cx="919483" cy="400109"/>
            </a:xfrm>
            <a:prstGeom prst="rect">
              <a:avLst/>
            </a:prstGeom>
            <a:noFill/>
          </p:spPr>
          <p:txBody>
            <a:bodyPr wrap="none" rtlCol="0">
              <a:spAutoFit/>
            </a:bodyPr>
            <a:lstStyle/>
            <a:p>
              <a:r>
                <a:rPr lang="en-US" altLang="zh-CN" sz="1350" dirty="0"/>
                <a:t>Node3</a:t>
              </a:r>
              <a:endParaRPr lang="zh-CN" altLang="en-US" sz="1350" dirty="0"/>
            </a:p>
          </p:txBody>
        </p:sp>
      </p:grpSp>
      <p:sp>
        <p:nvSpPr>
          <p:cNvPr id="16" name="矩形 15">
            <a:extLst>
              <a:ext uri="{FF2B5EF4-FFF2-40B4-BE49-F238E27FC236}">
                <a16:creationId xmlns:a16="http://schemas.microsoft.com/office/drawing/2014/main" id="{A718E6EA-4065-496C-B1CA-A728A04F3928}"/>
              </a:ext>
            </a:extLst>
          </p:cNvPr>
          <p:cNvSpPr/>
          <p:nvPr/>
        </p:nvSpPr>
        <p:spPr>
          <a:xfrm>
            <a:off x="2292350" y="4016376"/>
            <a:ext cx="2667000" cy="1619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17">
            <a:extLst>
              <a:ext uri="{FF2B5EF4-FFF2-40B4-BE49-F238E27FC236}">
                <a16:creationId xmlns:a16="http://schemas.microsoft.com/office/drawing/2014/main" id="{203FD0FA-0C10-4D9E-890F-4B7A6B5B81A3}"/>
              </a:ext>
            </a:extLst>
          </p:cNvPr>
          <p:cNvSpPr/>
          <p:nvPr/>
        </p:nvSpPr>
        <p:spPr>
          <a:xfrm>
            <a:off x="2089151" y="2930526"/>
            <a:ext cx="6756401" cy="1619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743594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28E8CE1-5CE9-40DB-A779-5C0835B40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57250"/>
            <a:ext cx="4029774" cy="5143500"/>
          </a:xfrm>
          <a:prstGeom prst="rect">
            <a:avLst/>
          </a:prstGeom>
        </p:spPr>
      </p:pic>
      <p:sp>
        <p:nvSpPr>
          <p:cNvPr id="6" name="矩形 5">
            <a:extLst>
              <a:ext uri="{FF2B5EF4-FFF2-40B4-BE49-F238E27FC236}">
                <a16:creationId xmlns:a16="http://schemas.microsoft.com/office/drawing/2014/main" id="{66AC6C2A-D60C-45DF-AD6A-57FC1DCBE530}"/>
              </a:ext>
            </a:extLst>
          </p:cNvPr>
          <p:cNvSpPr/>
          <p:nvPr/>
        </p:nvSpPr>
        <p:spPr>
          <a:xfrm>
            <a:off x="1739900" y="1314451"/>
            <a:ext cx="3028950" cy="5778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文本框 6">
            <a:extLst>
              <a:ext uri="{FF2B5EF4-FFF2-40B4-BE49-F238E27FC236}">
                <a16:creationId xmlns:a16="http://schemas.microsoft.com/office/drawing/2014/main" id="{9D2BBAF4-2485-404F-8C5C-9E9AF2B4E2D3}"/>
              </a:ext>
            </a:extLst>
          </p:cNvPr>
          <p:cNvSpPr txBox="1"/>
          <p:nvPr/>
        </p:nvSpPr>
        <p:spPr>
          <a:xfrm>
            <a:off x="5911852" y="1464876"/>
            <a:ext cx="2071401" cy="300082"/>
          </a:xfrm>
          <a:prstGeom prst="rect">
            <a:avLst/>
          </a:prstGeom>
          <a:noFill/>
        </p:spPr>
        <p:txBody>
          <a:bodyPr wrap="none" rtlCol="0">
            <a:spAutoFit/>
          </a:bodyPr>
          <a:lstStyle/>
          <a:p>
            <a:r>
              <a:rPr lang="zh-CN" altLang="en-US" sz="1350" dirty="0"/>
              <a:t>与对应的</a:t>
            </a:r>
            <a:r>
              <a:rPr lang="en-US" altLang="zh-CN" sz="1350" dirty="0"/>
              <a:t>NUMA</a:t>
            </a:r>
            <a:r>
              <a:rPr lang="zh-CN" altLang="en-US" sz="1350" dirty="0"/>
              <a:t>结点绑定</a:t>
            </a:r>
            <a:endParaRPr lang="en-US" altLang="zh-CN" sz="1350" dirty="0"/>
          </a:p>
        </p:txBody>
      </p:sp>
      <p:sp>
        <p:nvSpPr>
          <p:cNvPr id="8" name="矩形 7">
            <a:extLst>
              <a:ext uri="{FF2B5EF4-FFF2-40B4-BE49-F238E27FC236}">
                <a16:creationId xmlns:a16="http://schemas.microsoft.com/office/drawing/2014/main" id="{2D6BE057-3577-4591-B79F-DBE9D970F036}"/>
              </a:ext>
            </a:extLst>
          </p:cNvPr>
          <p:cNvSpPr/>
          <p:nvPr/>
        </p:nvSpPr>
        <p:spPr>
          <a:xfrm>
            <a:off x="1739900" y="2432052"/>
            <a:ext cx="3606800" cy="1523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文本框 8">
            <a:extLst>
              <a:ext uri="{FF2B5EF4-FFF2-40B4-BE49-F238E27FC236}">
                <a16:creationId xmlns:a16="http://schemas.microsoft.com/office/drawing/2014/main" id="{BDB5015B-EECB-452E-B812-9B12DB4048E4}"/>
              </a:ext>
            </a:extLst>
          </p:cNvPr>
          <p:cNvSpPr txBox="1"/>
          <p:nvPr/>
        </p:nvSpPr>
        <p:spPr>
          <a:xfrm>
            <a:off x="5911852" y="2368550"/>
            <a:ext cx="1915909" cy="300082"/>
          </a:xfrm>
          <a:prstGeom prst="rect">
            <a:avLst/>
          </a:prstGeom>
          <a:noFill/>
        </p:spPr>
        <p:txBody>
          <a:bodyPr wrap="none" rtlCol="0">
            <a:spAutoFit/>
          </a:bodyPr>
          <a:lstStyle/>
          <a:p>
            <a:r>
              <a:rPr lang="zh-CN" altLang="en-US" sz="1350" dirty="0"/>
              <a:t>把子图加载进局部内存</a:t>
            </a:r>
          </a:p>
        </p:txBody>
      </p:sp>
      <p:sp>
        <p:nvSpPr>
          <p:cNvPr id="10" name="矩形 9">
            <a:extLst>
              <a:ext uri="{FF2B5EF4-FFF2-40B4-BE49-F238E27FC236}">
                <a16:creationId xmlns:a16="http://schemas.microsoft.com/office/drawing/2014/main" id="{0916B418-2BA8-4A56-980C-27530C7E202E}"/>
              </a:ext>
            </a:extLst>
          </p:cNvPr>
          <p:cNvSpPr/>
          <p:nvPr/>
        </p:nvSpPr>
        <p:spPr>
          <a:xfrm>
            <a:off x="1739900" y="3178176"/>
            <a:ext cx="3378432" cy="6445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a:extLst>
              <a:ext uri="{FF2B5EF4-FFF2-40B4-BE49-F238E27FC236}">
                <a16:creationId xmlns:a16="http://schemas.microsoft.com/office/drawing/2014/main" id="{54E800AF-CFD1-4643-A5DF-0546DB8C9568}"/>
              </a:ext>
            </a:extLst>
          </p:cNvPr>
          <p:cNvSpPr txBox="1"/>
          <p:nvPr/>
        </p:nvSpPr>
        <p:spPr>
          <a:xfrm>
            <a:off x="5911852" y="3365500"/>
            <a:ext cx="1257075" cy="300082"/>
          </a:xfrm>
          <a:prstGeom prst="rect">
            <a:avLst/>
          </a:prstGeom>
          <a:noFill/>
        </p:spPr>
        <p:txBody>
          <a:bodyPr wrap="none" rtlCol="0">
            <a:spAutoFit/>
          </a:bodyPr>
          <a:lstStyle/>
          <a:p>
            <a:r>
              <a:rPr lang="zh-CN" altLang="en-US" sz="1350" dirty="0"/>
              <a:t>初始化</a:t>
            </a:r>
            <a:r>
              <a:rPr lang="en-US" altLang="zh-CN" sz="1350" dirty="0"/>
              <a:t>parents</a:t>
            </a:r>
            <a:endParaRPr lang="zh-CN" altLang="en-US" sz="1350" dirty="0"/>
          </a:p>
        </p:txBody>
      </p:sp>
      <p:sp>
        <p:nvSpPr>
          <p:cNvPr id="12" name="矩形 11">
            <a:extLst>
              <a:ext uri="{FF2B5EF4-FFF2-40B4-BE49-F238E27FC236}">
                <a16:creationId xmlns:a16="http://schemas.microsoft.com/office/drawing/2014/main" id="{2B637AFD-D1CC-4018-8A3E-10E13B1163AE}"/>
              </a:ext>
            </a:extLst>
          </p:cNvPr>
          <p:cNvSpPr/>
          <p:nvPr/>
        </p:nvSpPr>
        <p:spPr>
          <a:xfrm>
            <a:off x="1739901" y="3895726"/>
            <a:ext cx="3606799" cy="20605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a:extLst>
              <a:ext uri="{FF2B5EF4-FFF2-40B4-BE49-F238E27FC236}">
                <a16:creationId xmlns:a16="http://schemas.microsoft.com/office/drawing/2014/main" id="{63AE8DE4-A1B9-4E50-9CE4-CDD9E228142F}"/>
              </a:ext>
            </a:extLst>
          </p:cNvPr>
          <p:cNvSpPr txBox="1"/>
          <p:nvPr/>
        </p:nvSpPr>
        <p:spPr>
          <a:xfrm>
            <a:off x="5911852" y="4649013"/>
            <a:ext cx="2327881" cy="300082"/>
          </a:xfrm>
          <a:prstGeom prst="rect">
            <a:avLst/>
          </a:prstGeom>
          <a:noFill/>
        </p:spPr>
        <p:txBody>
          <a:bodyPr wrap="none" rtlCol="0">
            <a:spAutoFit/>
          </a:bodyPr>
          <a:lstStyle/>
          <a:p>
            <a:r>
              <a:rPr lang="zh-CN" altLang="en-US" sz="1350" dirty="0"/>
              <a:t>初始化</a:t>
            </a:r>
            <a:r>
              <a:rPr lang="en-US" altLang="zh-CN" sz="1350" dirty="0"/>
              <a:t>current</a:t>
            </a:r>
            <a:r>
              <a:rPr lang="zh-CN" altLang="en-US" sz="1350" dirty="0"/>
              <a:t>和全局</a:t>
            </a:r>
            <a:r>
              <a:rPr lang="en-US" altLang="zh-CN" sz="1350" dirty="0"/>
              <a:t>Frontier</a:t>
            </a:r>
            <a:endParaRPr lang="zh-CN" altLang="en-US" sz="1350" dirty="0"/>
          </a:p>
        </p:txBody>
      </p:sp>
    </p:spTree>
    <p:extLst>
      <p:ext uri="{BB962C8B-B14F-4D97-AF65-F5344CB8AC3E}">
        <p14:creationId xmlns:p14="http://schemas.microsoft.com/office/powerpoint/2010/main" val="3388548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0EE0B7F-8B8A-4FB1-81A0-08A785C0C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57250"/>
            <a:ext cx="3777870" cy="5143500"/>
          </a:xfrm>
          <a:prstGeom prst="rect">
            <a:avLst/>
          </a:prstGeom>
        </p:spPr>
      </p:pic>
      <p:sp>
        <p:nvSpPr>
          <p:cNvPr id="6" name="矩形 5">
            <a:extLst>
              <a:ext uri="{FF2B5EF4-FFF2-40B4-BE49-F238E27FC236}">
                <a16:creationId xmlns:a16="http://schemas.microsoft.com/office/drawing/2014/main" id="{90B153B7-F5A6-4D44-8E09-85097F5B6522}"/>
              </a:ext>
            </a:extLst>
          </p:cNvPr>
          <p:cNvSpPr/>
          <p:nvPr/>
        </p:nvSpPr>
        <p:spPr>
          <a:xfrm>
            <a:off x="1524001" y="1368427"/>
            <a:ext cx="3467100" cy="5429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文本框 6">
            <a:extLst>
              <a:ext uri="{FF2B5EF4-FFF2-40B4-BE49-F238E27FC236}">
                <a16:creationId xmlns:a16="http://schemas.microsoft.com/office/drawing/2014/main" id="{E0F456C5-DB2E-422F-964B-70685549CA64}"/>
              </a:ext>
            </a:extLst>
          </p:cNvPr>
          <p:cNvSpPr txBox="1"/>
          <p:nvPr/>
        </p:nvSpPr>
        <p:spPr>
          <a:xfrm>
            <a:off x="5732122" y="1501389"/>
            <a:ext cx="1200970" cy="300082"/>
          </a:xfrm>
          <a:prstGeom prst="rect">
            <a:avLst/>
          </a:prstGeom>
          <a:noFill/>
        </p:spPr>
        <p:txBody>
          <a:bodyPr wrap="none" rtlCol="0">
            <a:spAutoFit/>
          </a:bodyPr>
          <a:lstStyle/>
          <a:p>
            <a:r>
              <a:rPr lang="zh-CN" altLang="en-US" sz="1350" dirty="0"/>
              <a:t>初始化</a:t>
            </a:r>
            <a:r>
              <a:rPr lang="en-US" altLang="zh-CN" sz="1350" dirty="0"/>
              <a:t>output</a:t>
            </a:r>
            <a:endParaRPr lang="zh-CN" altLang="en-US" sz="1350" dirty="0"/>
          </a:p>
        </p:txBody>
      </p:sp>
      <p:sp>
        <p:nvSpPr>
          <p:cNvPr id="8" name="矩形 7">
            <a:extLst>
              <a:ext uri="{FF2B5EF4-FFF2-40B4-BE49-F238E27FC236}">
                <a16:creationId xmlns:a16="http://schemas.microsoft.com/office/drawing/2014/main" id="{B8C7B7DA-E48D-42F0-A0A7-0289BDB6AD06}"/>
              </a:ext>
            </a:extLst>
          </p:cNvPr>
          <p:cNvSpPr/>
          <p:nvPr/>
        </p:nvSpPr>
        <p:spPr>
          <a:xfrm>
            <a:off x="1524001" y="1965326"/>
            <a:ext cx="3467100" cy="2381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文本框 8">
            <a:extLst>
              <a:ext uri="{FF2B5EF4-FFF2-40B4-BE49-F238E27FC236}">
                <a16:creationId xmlns:a16="http://schemas.microsoft.com/office/drawing/2014/main" id="{4F3FA4F3-E5F9-4A51-8342-EA22DF09468A}"/>
              </a:ext>
            </a:extLst>
          </p:cNvPr>
          <p:cNvSpPr txBox="1"/>
          <p:nvPr/>
        </p:nvSpPr>
        <p:spPr>
          <a:xfrm>
            <a:off x="5732124" y="1945888"/>
            <a:ext cx="1915909" cy="300082"/>
          </a:xfrm>
          <a:prstGeom prst="rect">
            <a:avLst/>
          </a:prstGeom>
          <a:noFill/>
        </p:spPr>
        <p:txBody>
          <a:bodyPr wrap="none" rtlCol="0">
            <a:spAutoFit/>
          </a:bodyPr>
          <a:lstStyle/>
          <a:p>
            <a:r>
              <a:rPr lang="zh-CN" altLang="en-US" sz="1350" dirty="0"/>
              <a:t>按照度数分配给各个核</a:t>
            </a:r>
          </a:p>
        </p:txBody>
      </p:sp>
      <p:pic>
        <p:nvPicPr>
          <p:cNvPr id="10" name="图片 9">
            <a:extLst>
              <a:ext uri="{FF2B5EF4-FFF2-40B4-BE49-F238E27FC236}">
                <a16:creationId xmlns:a16="http://schemas.microsoft.com/office/drawing/2014/main" id="{DF1D7781-D8DE-4398-9C99-C97D23BAF054}"/>
              </a:ext>
            </a:extLst>
          </p:cNvPr>
          <p:cNvPicPr>
            <a:picLocks noChangeAspect="1"/>
          </p:cNvPicPr>
          <p:nvPr/>
        </p:nvPicPr>
        <p:blipFill>
          <a:blip r:embed="rId3"/>
          <a:stretch>
            <a:fillRect/>
          </a:stretch>
        </p:blipFill>
        <p:spPr>
          <a:xfrm>
            <a:off x="5301870" y="2804089"/>
            <a:ext cx="5366130" cy="3196662"/>
          </a:xfrm>
          <a:prstGeom prst="rect">
            <a:avLst/>
          </a:prstGeom>
        </p:spPr>
      </p:pic>
      <p:sp>
        <p:nvSpPr>
          <p:cNvPr id="11" name="矩形 10">
            <a:extLst>
              <a:ext uri="{FF2B5EF4-FFF2-40B4-BE49-F238E27FC236}">
                <a16:creationId xmlns:a16="http://schemas.microsoft.com/office/drawing/2014/main" id="{8BB1302D-3519-4E59-B7E2-25D91C4006FA}"/>
              </a:ext>
            </a:extLst>
          </p:cNvPr>
          <p:cNvSpPr/>
          <p:nvPr/>
        </p:nvSpPr>
        <p:spPr>
          <a:xfrm>
            <a:off x="1625601" y="5762626"/>
            <a:ext cx="3467100" cy="2381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195541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50DF949-C67A-45EF-9A29-00F0B78E455A}"/>
              </a:ext>
            </a:extLst>
          </p:cNvPr>
          <p:cNvPicPr>
            <a:picLocks noChangeAspect="1"/>
          </p:cNvPicPr>
          <p:nvPr/>
        </p:nvPicPr>
        <p:blipFill>
          <a:blip r:embed="rId2"/>
          <a:stretch>
            <a:fillRect/>
          </a:stretch>
        </p:blipFill>
        <p:spPr>
          <a:xfrm>
            <a:off x="1524000" y="857250"/>
            <a:ext cx="4854834" cy="5143500"/>
          </a:xfrm>
          <a:prstGeom prst="rect">
            <a:avLst/>
          </a:prstGeom>
        </p:spPr>
      </p:pic>
      <p:sp>
        <p:nvSpPr>
          <p:cNvPr id="5" name="矩形 4">
            <a:extLst>
              <a:ext uri="{FF2B5EF4-FFF2-40B4-BE49-F238E27FC236}">
                <a16:creationId xmlns:a16="http://schemas.microsoft.com/office/drawing/2014/main" id="{44947141-6797-47D7-9085-E2FE11389763}"/>
              </a:ext>
            </a:extLst>
          </p:cNvPr>
          <p:cNvSpPr/>
          <p:nvPr/>
        </p:nvSpPr>
        <p:spPr>
          <a:xfrm>
            <a:off x="1746250" y="3667127"/>
            <a:ext cx="4584700" cy="3524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文本框 5">
            <a:extLst>
              <a:ext uri="{FF2B5EF4-FFF2-40B4-BE49-F238E27FC236}">
                <a16:creationId xmlns:a16="http://schemas.microsoft.com/office/drawing/2014/main" id="{028E2120-669B-46BE-A54F-3B7B8C024DEB}"/>
              </a:ext>
            </a:extLst>
          </p:cNvPr>
          <p:cNvSpPr txBox="1"/>
          <p:nvPr/>
        </p:nvSpPr>
        <p:spPr>
          <a:xfrm>
            <a:off x="6696335" y="3698100"/>
            <a:ext cx="1713931" cy="300082"/>
          </a:xfrm>
          <a:prstGeom prst="rect">
            <a:avLst/>
          </a:prstGeom>
          <a:noFill/>
        </p:spPr>
        <p:txBody>
          <a:bodyPr wrap="none" rtlCol="0">
            <a:spAutoFit/>
          </a:bodyPr>
          <a:lstStyle/>
          <a:p>
            <a:r>
              <a:rPr lang="zh-CN" altLang="en-US" sz="1350" dirty="0"/>
              <a:t>基于原子加的</a:t>
            </a:r>
            <a:r>
              <a:rPr lang="en-US" altLang="zh-CN" sz="1350" dirty="0"/>
              <a:t>barrier</a:t>
            </a:r>
            <a:endParaRPr lang="zh-CN" altLang="en-US" sz="1350" dirty="0"/>
          </a:p>
        </p:txBody>
      </p:sp>
    </p:spTree>
    <p:extLst>
      <p:ext uri="{BB962C8B-B14F-4D97-AF65-F5344CB8AC3E}">
        <p14:creationId xmlns:p14="http://schemas.microsoft.com/office/powerpoint/2010/main" val="26481411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57668CE-4372-40F6-9B20-84504D46E185}"/>
              </a:ext>
            </a:extLst>
          </p:cNvPr>
          <p:cNvPicPr>
            <a:picLocks noChangeAspect="1"/>
          </p:cNvPicPr>
          <p:nvPr/>
        </p:nvPicPr>
        <p:blipFill>
          <a:blip r:embed="rId2"/>
          <a:stretch>
            <a:fillRect/>
          </a:stretch>
        </p:blipFill>
        <p:spPr>
          <a:xfrm>
            <a:off x="1524001" y="857250"/>
            <a:ext cx="7760126" cy="5143500"/>
          </a:xfrm>
          <a:prstGeom prst="rect">
            <a:avLst/>
          </a:prstGeom>
        </p:spPr>
      </p:pic>
      <p:sp>
        <p:nvSpPr>
          <p:cNvPr id="5" name="矩形 4">
            <a:extLst>
              <a:ext uri="{FF2B5EF4-FFF2-40B4-BE49-F238E27FC236}">
                <a16:creationId xmlns:a16="http://schemas.microsoft.com/office/drawing/2014/main" id="{5E876D57-374A-4F84-B6A3-F364EEF7314A}"/>
              </a:ext>
            </a:extLst>
          </p:cNvPr>
          <p:cNvSpPr/>
          <p:nvPr/>
        </p:nvSpPr>
        <p:spPr>
          <a:xfrm>
            <a:off x="1993901" y="4403726"/>
            <a:ext cx="2667000" cy="1619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340326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0CF9987-846A-4713-AB7C-5DA99A4EF5F4}"/>
              </a:ext>
            </a:extLst>
          </p:cNvPr>
          <p:cNvPicPr>
            <a:picLocks noChangeAspect="1"/>
          </p:cNvPicPr>
          <p:nvPr/>
        </p:nvPicPr>
        <p:blipFill>
          <a:blip r:embed="rId2"/>
          <a:stretch>
            <a:fillRect/>
          </a:stretch>
        </p:blipFill>
        <p:spPr>
          <a:xfrm>
            <a:off x="1524001" y="857250"/>
            <a:ext cx="4462499" cy="5143500"/>
          </a:xfrm>
          <a:prstGeom prst="rect">
            <a:avLst/>
          </a:prstGeom>
        </p:spPr>
      </p:pic>
      <p:sp>
        <p:nvSpPr>
          <p:cNvPr id="6" name="矩形 5">
            <a:extLst>
              <a:ext uri="{FF2B5EF4-FFF2-40B4-BE49-F238E27FC236}">
                <a16:creationId xmlns:a16="http://schemas.microsoft.com/office/drawing/2014/main" id="{9350C2F2-1AEB-4AB7-AB77-903783219931}"/>
              </a:ext>
            </a:extLst>
          </p:cNvPr>
          <p:cNvSpPr/>
          <p:nvPr/>
        </p:nvSpPr>
        <p:spPr>
          <a:xfrm>
            <a:off x="1620805" y="2632076"/>
            <a:ext cx="4316447" cy="3333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文本框 6">
            <a:extLst>
              <a:ext uri="{FF2B5EF4-FFF2-40B4-BE49-F238E27FC236}">
                <a16:creationId xmlns:a16="http://schemas.microsoft.com/office/drawing/2014/main" id="{B6A917A3-54D2-434A-AE6A-2B3870CE3AF3}"/>
              </a:ext>
            </a:extLst>
          </p:cNvPr>
          <p:cNvSpPr txBox="1"/>
          <p:nvPr/>
        </p:nvSpPr>
        <p:spPr>
          <a:xfrm>
            <a:off x="6381751" y="2660263"/>
            <a:ext cx="894797" cy="300082"/>
          </a:xfrm>
          <a:prstGeom prst="rect">
            <a:avLst/>
          </a:prstGeom>
          <a:noFill/>
        </p:spPr>
        <p:txBody>
          <a:bodyPr wrap="none" rtlCol="0">
            <a:spAutoFit/>
          </a:bodyPr>
          <a:lstStyle/>
          <a:p>
            <a:r>
              <a:rPr lang="en-US" altLang="zh-CN" sz="1350" dirty="0"/>
              <a:t>edgeMap</a:t>
            </a:r>
          </a:p>
        </p:txBody>
      </p:sp>
      <p:sp>
        <p:nvSpPr>
          <p:cNvPr id="8" name="矩形 7">
            <a:extLst>
              <a:ext uri="{FF2B5EF4-FFF2-40B4-BE49-F238E27FC236}">
                <a16:creationId xmlns:a16="http://schemas.microsoft.com/office/drawing/2014/main" id="{63B83497-ACC4-4761-BC1E-8A6240EF3EAE}"/>
              </a:ext>
            </a:extLst>
          </p:cNvPr>
          <p:cNvSpPr/>
          <p:nvPr/>
        </p:nvSpPr>
        <p:spPr>
          <a:xfrm>
            <a:off x="1597026" y="1006477"/>
            <a:ext cx="1812924" cy="3333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矩形 8">
            <a:extLst>
              <a:ext uri="{FF2B5EF4-FFF2-40B4-BE49-F238E27FC236}">
                <a16:creationId xmlns:a16="http://schemas.microsoft.com/office/drawing/2014/main" id="{F4B2B64B-DC8A-492A-ACF8-9C0ADEE1D8F5}"/>
              </a:ext>
            </a:extLst>
          </p:cNvPr>
          <p:cNvSpPr/>
          <p:nvPr/>
        </p:nvSpPr>
        <p:spPr>
          <a:xfrm>
            <a:off x="1597026" y="1984376"/>
            <a:ext cx="3559174" cy="2825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文本框 9">
            <a:extLst>
              <a:ext uri="{FF2B5EF4-FFF2-40B4-BE49-F238E27FC236}">
                <a16:creationId xmlns:a16="http://schemas.microsoft.com/office/drawing/2014/main" id="{46E8EA5E-77AA-450C-ABD4-56CCB80F037C}"/>
              </a:ext>
            </a:extLst>
          </p:cNvPr>
          <p:cNvSpPr txBox="1"/>
          <p:nvPr/>
        </p:nvSpPr>
        <p:spPr>
          <a:xfrm>
            <a:off x="6381751" y="1339850"/>
            <a:ext cx="1910481" cy="300082"/>
          </a:xfrm>
          <a:prstGeom prst="rect">
            <a:avLst/>
          </a:prstGeom>
          <a:noFill/>
        </p:spPr>
        <p:txBody>
          <a:bodyPr wrap="square" rtlCol="0">
            <a:spAutoFit/>
          </a:bodyPr>
          <a:lstStyle/>
          <a:p>
            <a:r>
              <a:rPr lang="zh-CN" altLang="en-US" sz="1350" dirty="0"/>
              <a:t>初始化</a:t>
            </a:r>
            <a:r>
              <a:rPr lang="en-US" altLang="zh-CN" sz="1350" dirty="0"/>
              <a:t>Frontier</a:t>
            </a:r>
            <a:endParaRPr lang="zh-CN" altLang="en-US" sz="1350" dirty="0"/>
          </a:p>
        </p:txBody>
      </p:sp>
      <p:sp>
        <p:nvSpPr>
          <p:cNvPr id="11" name="矩形 10">
            <a:extLst>
              <a:ext uri="{FF2B5EF4-FFF2-40B4-BE49-F238E27FC236}">
                <a16:creationId xmlns:a16="http://schemas.microsoft.com/office/drawing/2014/main" id="{FA2B591E-B0FD-49B2-9096-A531B2A25DCB}"/>
              </a:ext>
            </a:extLst>
          </p:cNvPr>
          <p:cNvSpPr/>
          <p:nvPr/>
        </p:nvSpPr>
        <p:spPr>
          <a:xfrm>
            <a:off x="1620804" y="2969016"/>
            <a:ext cx="2868646" cy="11648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a:extLst>
              <a:ext uri="{FF2B5EF4-FFF2-40B4-BE49-F238E27FC236}">
                <a16:creationId xmlns:a16="http://schemas.microsoft.com/office/drawing/2014/main" id="{A15E7D94-D908-4B51-A87B-8289ADC5D5A7}"/>
              </a:ext>
            </a:extLst>
          </p:cNvPr>
          <p:cNvSpPr txBox="1"/>
          <p:nvPr/>
        </p:nvSpPr>
        <p:spPr>
          <a:xfrm>
            <a:off x="6381751" y="3412932"/>
            <a:ext cx="1967205" cy="300082"/>
          </a:xfrm>
          <a:prstGeom prst="rect">
            <a:avLst/>
          </a:prstGeom>
          <a:noFill/>
        </p:spPr>
        <p:txBody>
          <a:bodyPr wrap="none" rtlCol="0">
            <a:spAutoFit/>
          </a:bodyPr>
          <a:lstStyle/>
          <a:p>
            <a:r>
              <a:rPr lang="zh-CN" altLang="en-US" sz="1350" dirty="0"/>
              <a:t>设置对应的</a:t>
            </a:r>
            <a:r>
              <a:rPr lang="en-US" altLang="zh-CN" sz="1350" dirty="0"/>
              <a:t>localFrontier</a:t>
            </a:r>
            <a:endParaRPr lang="zh-CN" altLang="en-US" sz="1350" dirty="0"/>
          </a:p>
        </p:txBody>
      </p:sp>
    </p:spTree>
    <p:extLst>
      <p:ext uri="{BB962C8B-B14F-4D97-AF65-F5344CB8AC3E}">
        <p14:creationId xmlns:p14="http://schemas.microsoft.com/office/powerpoint/2010/main" val="35020784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BC2D522-05E7-4F48-A99F-711C58ADC755}"/>
              </a:ext>
            </a:extLst>
          </p:cNvPr>
          <p:cNvPicPr>
            <a:picLocks noChangeAspect="1"/>
          </p:cNvPicPr>
          <p:nvPr/>
        </p:nvPicPr>
        <p:blipFill>
          <a:blip r:embed="rId2"/>
          <a:stretch>
            <a:fillRect/>
          </a:stretch>
        </p:blipFill>
        <p:spPr>
          <a:xfrm>
            <a:off x="1524000" y="857250"/>
            <a:ext cx="6122078" cy="5143500"/>
          </a:xfrm>
          <a:prstGeom prst="rect">
            <a:avLst/>
          </a:prstGeom>
        </p:spPr>
      </p:pic>
      <p:sp>
        <p:nvSpPr>
          <p:cNvPr id="5" name="矩形 4">
            <a:extLst>
              <a:ext uri="{FF2B5EF4-FFF2-40B4-BE49-F238E27FC236}">
                <a16:creationId xmlns:a16="http://schemas.microsoft.com/office/drawing/2014/main" id="{47931298-0375-4449-A62F-35BD59801D26}"/>
              </a:ext>
            </a:extLst>
          </p:cNvPr>
          <p:cNvSpPr/>
          <p:nvPr/>
        </p:nvSpPr>
        <p:spPr>
          <a:xfrm>
            <a:off x="1706077" y="2087454"/>
            <a:ext cx="1145075" cy="1350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a:extLst>
              <a:ext uri="{FF2B5EF4-FFF2-40B4-BE49-F238E27FC236}">
                <a16:creationId xmlns:a16="http://schemas.microsoft.com/office/drawing/2014/main" id="{4465C309-2ABD-4886-B0F9-C69905308862}"/>
              </a:ext>
            </a:extLst>
          </p:cNvPr>
          <p:cNvSpPr/>
          <p:nvPr/>
        </p:nvSpPr>
        <p:spPr>
          <a:xfrm>
            <a:off x="1706076" y="5497404"/>
            <a:ext cx="2554774" cy="1350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6">
            <a:extLst>
              <a:ext uri="{FF2B5EF4-FFF2-40B4-BE49-F238E27FC236}">
                <a16:creationId xmlns:a16="http://schemas.microsoft.com/office/drawing/2014/main" id="{54EBFAA7-8017-40C5-9A07-887708972701}"/>
              </a:ext>
            </a:extLst>
          </p:cNvPr>
          <p:cNvSpPr/>
          <p:nvPr/>
        </p:nvSpPr>
        <p:spPr>
          <a:xfrm>
            <a:off x="1915626" y="4033729"/>
            <a:ext cx="2681774" cy="1350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文本框 7">
            <a:extLst>
              <a:ext uri="{FF2B5EF4-FFF2-40B4-BE49-F238E27FC236}">
                <a16:creationId xmlns:a16="http://schemas.microsoft.com/office/drawing/2014/main" id="{05F90C31-2633-48B2-AAA3-B5D77B261541}"/>
              </a:ext>
            </a:extLst>
          </p:cNvPr>
          <p:cNvSpPr txBox="1"/>
          <p:nvPr/>
        </p:nvSpPr>
        <p:spPr>
          <a:xfrm>
            <a:off x="7994650" y="2016476"/>
            <a:ext cx="1208985" cy="300082"/>
          </a:xfrm>
          <a:prstGeom prst="rect">
            <a:avLst/>
          </a:prstGeom>
          <a:noFill/>
        </p:spPr>
        <p:txBody>
          <a:bodyPr wrap="none" rtlCol="0">
            <a:spAutoFit/>
          </a:bodyPr>
          <a:lstStyle/>
          <a:p>
            <a:r>
              <a:rPr lang="zh-CN" altLang="en-US" sz="1350" dirty="0"/>
              <a:t>选择</a:t>
            </a:r>
            <a:r>
              <a:rPr lang="en-US" altLang="zh-CN" sz="1350" dirty="0"/>
              <a:t>map</a:t>
            </a:r>
            <a:r>
              <a:rPr lang="zh-CN" altLang="en-US" sz="1350" dirty="0"/>
              <a:t>结构</a:t>
            </a:r>
          </a:p>
        </p:txBody>
      </p:sp>
    </p:spTree>
    <p:extLst>
      <p:ext uri="{BB962C8B-B14F-4D97-AF65-F5344CB8AC3E}">
        <p14:creationId xmlns:p14="http://schemas.microsoft.com/office/powerpoint/2010/main" val="2122557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3D7F72D-112C-4B6A-9282-CF59C7D0ED82}"/>
              </a:ext>
            </a:extLst>
          </p:cNvPr>
          <p:cNvPicPr>
            <a:picLocks noChangeAspect="1"/>
          </p:cNvPicPr>
          <p:nvPr/>
        </p:nvPicPr>
        <p:blipFill>
          <a:blip r:embed="rId2"/>
          <a:stretch>
            <a:fillRect/>
          </a:stretch>
        </p:blipFill>
        <p:spPr>
          <a:xfrm>
            <a:off x="2820059" y="1528932"/>
            <a:ext cx="5511143" cy="3800136"/>
          </a:xfrm>
          <a:prstGeom prst="rect">
            <a:avLst/>
          </a:prstGeom>
        </p:spPr>
      </p:pic>
    </p:spTree>
    <p:extLst>
      <p:ext uri="{BB962C8B-B14F-4D97-AF65-F5344CB8AC3E}">
        <p14:creationId xmlns:p14="http://schemas.microsoft.com/office/powerpoint/2010/main" val="20082770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51000CE-48D5-4B18-8588-FF6CEC57484E}"/>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7DFBB116-DB17-4D97-9958-6DB193002BE5}"/>
              </a:ext>
            </a:extLst>
          </p:cNvPr>
          <p:cNvSpPr>
            <a:spLocks noGrp="1"/>
          </p:cNvSpPr>
          <p:nvPr>
            <p:ph type="body" sz="quarter" idx="13"/>
          </p:nvPr>
        </p:nvSpPr>
        <p:spPr/>
        <p:txBody>
          <a:bodyPr/>
          <a:lstStyle/>
          <a:p>
            <a:endParaRPr lang="zh-CN" altLang="en-US"/>
          </a:p>
        </p:txBody>
      </p:sp>
      <p:pic>
        <p:nvPicPr>
          <p:cNvPr id="8" name="图片 7">
            <a:extLst>
              <a:ext uri="{FF2B5EF4-FFF2-40B4-BE49-F238E27FC236}">
                <a16:creationId xmlns:a16="http://schemas.microsoft.com/office/drawing/2014/main" id="{B840C52B-4E90-4F21-82FD-22CE78A678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3649" y="956649"/>
            <a:ext cx="4944703" cy="4944703"/>
          </a:xfrm>
          <a:prstGeom prst="rect">
            <a:avLst/>
          </a:prstGeom>
        </p:spPr>
      </p:pic>
    </p:spTree>
    <p:extLst>
      <p:ext uri="{BB962C8B-B14F-4D97-AF65-F5344CB8AC3E}">
        <p14:creationId xmlns:p14="http://schemas.microsoft.com/office/powerpoint/2010/main" val="38154653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TotalTime>
  <Words>5237</Words>
  <Application>Microsoft Office PowerPoint</Application>
  <PresentationFormat>宽屏</PresentationFormat>
  <Paragraphs>657</Paragraphs>
  <Slides>53</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53</vt:i4>
      </vt:variant>
    </vt:vector>
  </HeadingPairs>
  <TitlesOfParts>
    <vt:vector size="64" baseType="lpstr">
      <vt:lpstr>OpenSans</vt:lpstr>
      <vt:lpstr>PingFangSC-Regular-Identity-H</vt:lpstr>
      <vt:lpstr>阿里巴巴普惠体</vt:lpstr>
      <vt:lpstr>等线</vt:lpstr>
      <vt:lpstr>等线 Light</vt:lpstr>
      <vt:lpstr>Arial</vt:lpstr>
      <vt:lpstr>Calibri</vt:lpstr>
      <vt:lpstr>Consolas</vt:lpstr>
      <vt:lpstr>Gill Sans MT</vt:lpstr>
      <vt:lpstr>Times New Roman</vt:lpstr>
      <vt:lpstr>Office 主题​​</vt:lpstr>
      <vt:lpstr>NUMA-Aware Graph-Structured Analytics  Kaiyuan     Zhang Rong Chen    Haibo Chen  </vt:lpstr>
      <vt:lpstr>NUMA &amp; Graph-analytics</vt:lpstr>
      <vt:lpstr>Outline</vt:lpstr>
      <vt:lpstr>Graph Computation</vt:lpstr>
      <vt:lpstr>In-memory data structure</vt:lpstr>
      <vt:lpstr>Vertex-centric (e.g. Ligra)</vt:lpstr>
      <vt:lpstr>Edge-centric (e.g. X-stream)</vt:lpstr>
      <vt:lpstr>NUMA Characteristic</vt:lpstr>
      <vt:lpstr>NUMA Characteristic</vt:lpstr>
      <vt:lpstr>NUMA Characteristic</vt:lpstr>
      <vt:lpstr>Vertex-centric Model on NUMA</vt:lpstr>
      <vt:lpstr>Edge-centric Model on NUMA</vt:lpstr>
      <vt:lpstr>Scalability &amp; Performance on NUMA</vt:lpstr>
      <vt:lpstr>Outline</vt:lpstr>
      <vt:lpstr>Goal</vt:lpstr>
      <vt:lpstr>Graph-aware Data Structure</vt:lpstr>
      <vt:lpstr>Graph-aware Data Structure</vt:lpstr>
      <vt:lpstr>Graph-aware Data Structure</vt:lpstr>
      <vt:lpstr>Graph-aware Data Structure</vt:lpstr>
      <vt:lpstr>Graph-aware Data Layout</vt:lpstr>
      <vt:lpstr>Graph-aware Data Layout</vt:lpstr>
      <vt:lpstr>Goal</vt:lpstr>
      <vt:lpstr>NUMA-Aware Access Strategy</vt:lpstr>
      <vt:lpstr>NUMA-Aware Access Strategy</vt:lpstr>
      <vt:lpstr>NUMA-Aware Access Strategy</vt:lpstr>
      <vt:lpstr>Outline</vt:lpstr>
      <vt:lpstr>Implementation</vt:lpstr>
      <vt:lpstr>Overall Performance</vt:lpstr>
      <vt:lpstr>Scalability</vt:lpstr>
      <vt:lpstr>Scalability</vt:lpstr>
      <vt:lpstr>Scalability</vt:lpstr>
      <vt:lpstr>Reduced Remote and Random Accesses</vt:lpstr>
      <vt:lpstr>Memory Consumption</vt:lpstr>
      <vt:lpstr>Conclusion</vt:lpstr>
      <vt:lpstr>PowerPoint 演示文稿</vt:lpstr>
      <vt:lpstr>Demo</vt:lpstr>
      <vt:lpstr>PowerPoint 演示文稿</vt:lpstr>
      <vt:lpstr>PowerPoint 演示文稿</vt:lpstr>
      <vt:lpstr>PowerPoint 演示文稿</vt:lpstr>
      <vt:lpstr>代码讲解</vt:lpstr>
      <vt:lpstr>伪代码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ping</dc:creator>
  <cp:lastModifiedBy>zhang ping</cp:lastModifiedBy>
  <cp:revision>53</cp:revision>
  <dcterms:created xsi:type="dcterms:W3CDTF">2021-05-23T07:55:58Z</dcterms:created>
  <dcterms:modified xsi:type="dcterms:W3CDTF">2021-05-24T05:52:45Z</dcterms:modified>
</cp:coreProperties>
</file>