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ink/ink1.xml" ContentType="application/inkml+xml"/>
  <Override PartName="/ppt/ink/ink2.xml" ContentType="application/inkml+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3"/>
  </p:notesMasterIdLst>
  <p:handoutMasterIdLst>
    <p:handoutMasterId r:id="rId44"/>
  </p:handoutMasterIdLst>
  <p:sldIdLst>
    <p:sldId id="1306" r:id="rId2"/>
    <p:sldId id="1566" r:id="rId3"/>
    <p:sldId id="1564" r:id="rId4"/>
    <p:sldId id="1565" r:id="rId5"/>
    <p:sldId id="1567" r:id="rId6"/>
    <p:sldId id="1568" r:id="rId7"/>
    <p:sldId id="1569" r:id="rId8"/>
    <p:sldId id="1570" r:id="rId9"/>
    <p:sldId id="1572" r:id="rId10"/>
    <p:sldId id="1575" r:id="rId11"/>
    <p:sldId id="1576" r:id="rId12"/>
    <p:sldId id="1577" r:id="rId13"/>
    <p:sldId id="1574" r:id="rId14"/>
    <p:sldId id="1607" r:id="rId15"/>
    <p:sldId id="1578" r:id="rId16"/>
    <p:sldId id="1579" r:id="rId17"/>
    <p:sldId id="1582" r:id="rId18"/>
    <p:sldId id="1585" r:id="rId19"/>
    <p:sldId id="1583" r:id="rId20"/>
    <p:sldId id="1608" r:id="rId21"/>
    <p:sldId id="1586" r:id="rId22"/>
    <p:sldId id="1588" r:id="rId23"/>
    <p:sldId id="1603" r:id="rId24"/>
    <p:sldId id="1604" r:id="rId25"/>
    <p:sldId id="1605" r:id="rId26"/>
    <p:sldId id="1606" r:id="rId27"/>
    <p:sldId id="1609" r:id="rId28"/>
    <p:sldId id="1587" r:id="rId29"/>
    <p:sldId id="1589" r:id="rId30"/>
    <p:sldId id="1590" r:id="rId31"/>
    <p:sldId id="1591" r:id="rId32"/>
    <p:sldId id="1592" r:id="rId33"/>
    <p:sldId id="1593" r:id="rId34"/>
    <p:sldId id="1595" r:id="rId35"/>
    <p:sldId id="1596" r:id="rId36"/>
    <p:sldId id="1594" r:id="rId37"/>
    <p:sldId id="1597" r:id="rId38"/>
    <p:sldId id="1598" r:id="rId39"/>
    <p:sldId id="1599" r:id="rId40"/>
    <p:sldId id="1601" r:id="rId41"/>
    <p:sldId id="1602" r:id="rId42"/>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pos="3878" userDrawn="1">
          <p15:clr>
            <a:srgbClr val="A4A3A4"/>
          </p15:clr>
        </p15:guide>
        <p15:guide id="3"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6197C9"/>
    <a:srgbClr val="D66E49"/>
    <a:srgbClr val="DC8161"/>
    <a:srgbClr val="8B2635"/>
    <a:srgbClr val="969696"/>
    <a:srgbClr val="FF9300"/>
    <a:srgbClr val="009900"/>
    <a:srgbClr val="006600"/>
    <a:srgbClr val="FFFF99"/>
    <a:srgbClr val="BD38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82" autoAdjust="0"/>
    <p:restoredTop sz="76637" autoAdjust="0"/>
  </p:normalViewPr>
  <p:slideViewPr>
    <p:cSldViewPr>
      <p:cViewPr varScale="1">
        <p:scale>
          <a:sx n="100" d="100"/>
          <a:sy n="100" d="100"/>
        </p:scale>
        <p:origin x="688" y="160"/>
      </p:cViewPr>
      <p:guideLst>
        <p:guide orient="horz" pos="1800"/>
        <p:guide pos="387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21" d="100"/>
          <a:sy n="121" d="100"/>
        </p:scale>
        <p:origin x="386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2021/5/23</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5-23T12:41:17.131"/>
    </inkml:context>
    <inkml:brush xml:id="br0">
      <inkml:brushProperty name="width" value="0.3" units="cm"/>
      <inkml:brushProperty name="height" value="0.6" units="cm"/>
      <inkml:brushProperty name="color" value="#FFFFFF"/>
      <inkml:brushProperty name="tip" value="rectangle"/>
      <inkml:brushProperty name="rasterOp" value="maskPen"/>
    </inkml:brush>
  </inkml:definitions>
  <inkml:trace contextRef="#ctx0" brushRef="#br0">1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5-23T12:42:11.560"/>
    </inkml:context>
    <inkml:brush xml:id="br0">
      <inkml:brushProperty name="width" value="0.35" units="cm"/>
      <inkml:brushProperty name="height" value="0.35" units="cm"/>
      <inkml:brushProperty name="color" value="#FFFFFF"/>
    </inkml:brush>
  </inkml:definitions>
  <inkml:trace contextRef="#ctx0" brushRef="#br0">204 148 24575,'8'27'0,"-1"-4"0,-7-10 0,-3 4 0,-1 5 0,-3 3 0,0-2 0,2-9 0,3-7 0,18-33 0,-6 11 0,11-21 0,-15 24 0,-4 7 0,-4-5 0,0 4 0,-1-7 0,5 2 0,-1-1 0,1 1 0,-1-2 0,-1 3 0,-16 30 0,9-8 0,-18 25 0,12-13 0,-8 4 0,1 3 0,-4 2 0,2-4 0,5-8 0,7-10 0,9-10 0,12-23 0,-3 7 0,12-23 0,-7 10 0,7-11 0,-6 7 0,-4 7 0,-4 12 0,-7 8 0,-16 17 0,10-6 0,-14 10 0,16-8 0,1-4 0,14-25 0,-3 5 0,11-20 0,-14 25 0,-27 27 0,3 2 0,-20 20 0,19-19 0,10-4 0,6-11 0,25-31 0,-9 11 0,12-21 0,-17 26 0,-2 2 0,0 5 0,6-8 0,0 2 0,2-4 0,-4 6 0,-4 1 0,-21 23 0,14-16 0,-14 18 0,34-48 0,-7 10 0,6-16 0,-10 17 0,-6 12 0,2 0 0,-11 32 0,6-14 0,-7 22 0,8-26 0,-1 2 0,0-2 0,-3 7 0,-1 0 0,0 4 0,3-6 0,0 2 0,2-7 0,-3 9 0,-8 6 0,-4 9 0,-8 8 0,6-9 0,4-7 0,11-15 0,20-41 0,-5 10 0,13-23 0,-13 17 0,-2 11 0,-4 2 0,0 9 0,-1 1 0,-21 3 0,-6-2 0,-4 4 0,7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2021/5/23</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108586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2</a:t>
            </a:fld>
            <a:endParaRPr lang="zh-CN" altLang="en-US"/>
          </a:p>
        </p:txBody>
      </p:sp>
    </p:spTree>
    <p:extLst>
      <p:ext uri="{BB962C8B-B14F-4D97-AF65-F5344CB8AC3E}">
        <p14:creationId xmlns:p14="http://schemas.microsoft.com/office/powerpoint/2010/main" val="2547602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4</a:t>
            </a:fld>
            <a:endParaRPr lang="zh-CN" altLang="en-US"/>
          </a:p>
        </p:txBody>
      </p:sp>
    </p:spTree>
    <p:extLst>
      <p:ext uri="{BB962C8B-B14F-4D97-AF65-F5344CB8AC3E}">
        <p14:creationId xmlns:p14="http://schemas.microsoft.com/office/powerpoint/2010/main" val="308741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a:t>处理器</a:t>
            </a:r>
            <a:r>
              <a:rPr kumimoji="1" lang="en-US" altLang="zh-CN"/>
              <a:t>:</a:t>
            </a:r>
            <a:r>
              <a:rPr kumimoji="1" lang="zh-CN" altLang="en-US"/>
              <a:t> </a:t>
            </a:r>
            <a:r>
              <a:rPr kumimoji="1" lang="en-US" altLang="zh-CN"/>
              <a:t>2</a:t>
            </a:r>
            <a:r>
              <a:rPr kumimoji="1" lang="zh-CN" altLang="en-US"/>
              <a:t>个</a:t>
            </a:r>
            <a:r>
              <a:rPr kumimoji="1" lang="en-US" altLang="zh-CN"/>
              <a:t>AMD</a:t>
            </a:r>
            <a:r>
              <a:rPr kumimoji="1" lang="zh-CN" altLang="en-US"/>
              <a:t> </a:t>
            </a:r>
            <a:r>
              <a:rPr kumimoji="1" lang="en-US" altLang="zh-CN"/>
              <a:t>opteron</a:t>
            </a:r>
            <a:r>
              <a:rPr kumimoji="1" lang="zh-CN" altLang="en-US"/>
              <a:t>（皓龙</a:t>
            </a:r>
            <a:r>
              <a:rPr kumimoji="1" lang="en-US" altLang="zh-CN"/>
              <a:t>)</a:t>
            </a:r>
            <a:r>
              <a:rPr kumimoji="1" lang="zh-CN" altLang="en-US"/>
              <a:t>  </a:t>
            </a:r>
            <a:r>
              <a:rPr kumimoji="1" lang="en-US" altLang="zh-CN"/>
              <a:t>6272</a:t>
            </a:r>
            <a:r>
              <a:rPr kumimoji="1" lang="zh-CN" altLang="en-US"/>
              <a:t>处理器</a:t>
            </a:r>
            <a:endParaRPr kumimoji="1" lang="en-US" altLang="zh-CN"/>
          </a:p>
          <a:p>
            <a:r>
              <a:rPr kumimoji="1" lang="zh-CN" altLang="en-US"/>
              <a:t>每一个处理器</a:t>
            </a:r>
            <a:r>
              <a:rPr kumimoji="1" lang="en-US" altLang="zh-CN"/>
              <a:t>2</a:t>
            </a:r>
            <a:r>
              <a:rPr kumimoji="1" lang="zh-CN" altLang="en-US"/>
              <a:t>个</a:t>
            </a:r>
            <a:r>
              <a:rPr kumimoji="1" lang="en-US" altLang="zh-CN"/>
              <a:t>NUMA</a:t>
            </a:r>
            <a:r>
              <a:rPr kumimoji="1" lang="zh-CN" altLang="en-US"/>
              <a:t> </a:t>
            </a:r>
            <a:r>
              <a:rPr kumimoji="1" lang="en-US" altLang="zh-CN"/>
              <a:t>node</a:t>
            </a:r>
          </a:p>
          <a:p>
            <a:r>
              <a:rPr kumimoji="1" lang="zh-CN" altLang="en-US"/>
              <a:t>共</a:t>
            </a:r>
            <a:r>
              <a:rPr kumimoji="1" lang="en-US" altLang="zh-CN"/>
              <a:t>4</a:t>
            </a:r>
            <a:r>
              <a:rPr kumimoji="1" lang="zh-CN" altLang="en-US"/>
              <a:t>个</a:t>
            </a:r>
            <a:r>
              <a:rPr kumimoji="1" lang="en-US" altLang="zh-CN"/>
              <a:t>numa</a:t>
            </a:r>
            <a:r>
              <a:rPr kumimoji="1" lang="zh-CN" altLang="en-US"/>
              <a:t> </a:t>
            </a:r>
            <a:r>
              <a:rPr kumimoji="1" lang="en-US" altLang="zh-CN"/>
              <a:t>node</a:t>
            </a:r>
          </a:p>
          <a:p>
            <a:r>
              <a:rPr kumimoji="1" lang="en-US" altLang="zh-CN"/>
              <a:t>Application:</a:t>
            </a:r>
            <a:r>
              <a:rPr kumimoji="1" lang="zh-CN" altLang="en-US"/>
              <a:t> </a:t>
            </a:r>
            <a:r>
              <a:rPr kumimoji="1" lang="en" altLang="zh-CN"/>
              <a:t>Parsec</a:t>
            </a:r>
            <a:r>
              <a:rPr kumimoji="1" lang="zh-CN" altLang="en-US"/>
              <a:t> </a:t>
            </a:r>
            <a:r>
              <a:rPr kumimoji="1" lang="en-US" altLang="zh-CN"/>
              <a:t>benchmark</a:t>
            </a:r>
            <a:r>
              <a:rPr kumimoji="1" lang="zh-CN" altLang="en-US"/>
              <a:t>中的</a:t>
            </a:r>
            <a:r>
              <a:rPr kumimoji="1" lang="en-US" altLang="zh-CN"/>
              <a:t>stream</a:t>
            </a:r>
            <a:r>
              <a:rPr kumimoji="1" lang="zh-CN" altLang="en-US"/>
              <a:t> </a:t>
            </a:r>
            <a:r>
              <a:rPr kumimoji="1" lang="en-US" altLang="zh-CN"/>
              <a:t>cluster</a:t>
            </a:r>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5</a:t>
            </a:fld>
            <a:endParaRPr lang="zh-CN" altLang="en-US"/>
          </a:p>
        </p:txBody>
      </p:sp>
    </p:spTree>
    <p:extLst>
      <p:ext uri="{BB962C8B-B14F-4D97-AF65-F5344CB8AC3E}">
        <p14:creationId xmlns:p14="http://schemas.microsoft.com/office/powerpoint/2010/main" val="1695683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1934692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1876250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891007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9</a:t>
            </a:fld>
            <a:endParaRPr lang="zh-CN" altLang="en-US"/>
          </a:p>
        </p:txBody>
      </p:sp>
    </p:spTree>
    <p:extLst>
      <p:ext uri="{BB962C8B-B14F-4D97-AF65-F5344CB8AC3E}">
        <p14:creationId xmlns:p14="http://schemas.microsoft.com/office/powerpoint/2010/main" val="441763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10</a:t>
            </a:fld>
            <a:endParaRPr lang="zh-CN" altLang="en-US"/>
          </a:p>
        </p:txBody>
      </p:sp>
    </p:spTree>
    <p:extLst>
      <p:ext uri="{BB962C8B-B14F-4D97-AF65-F5344CB8AC3E}">
        <p14:creationId xmlns:p14="http://schemas.microsoft.com/office/powerpoint/2010/main" val="391289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11</a:t>
            </a:fld>
            <a:endParaRPr lang="zh-CN" altLang="en-US"/>
          </a:p>
        </p:txBody>
      </p:sp>
    </p:spTree>
    <p:extLst>
      <p:ext uri="{BB962C8B-B14F-4D97-AF65-F5344CB8AC3E}">
        <p14:creationId xmlns:p14="http://schemas.microsoft.com/office/powerpoint/2010/main" val="2959006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12</a:t>
            </a:fld>
            <a:endParaRPr lang="zh-CN" altLang="en-US"/>
          </a:p>
        </p:txBody>
      </p:sp>
    </p:spTree>
    <p:extLst>
      <p:ext uri="{BB962C8B-B14F-4D97-AF65-F5344CB8AC3E}">
        <p14:creationId xmlns:p14="http://schemas.microsoft.com/office/powerpoint/2010/main" val="3415079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基于上个同学所讲的 因此作者提出了最大化线程之间带宽的解决方案 </a:t>
            </a:r>
            <a:r>
              <a:rPr kumimoji="1" lang="en-US" altLang="zh-CN" dirty="0" err="1"/>
              <a:t>asymsched</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13</a:t>
            </a:fld>
            <a:endParaRPr lang="zh-CN" altLang="en-US"/>
          </a:p>
        </p:txBody>
      </p:sp>
    </p:spTree>
    <p:extLst>
      <p:ext uri="{BB962C8B-B14F-4D97-AF65-F5344CB8AC3E}">
        <p14:creationId xmlns:p14="http://schemas.microsoft.com/office/powerpoint/2010/main" val="3170580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err="1"/>
              <a:t>Asymsched</a:t>
            </a:r>
            <a:r>
              <a:rPr kumimoji="1" lang="en-US" altLang="zh-CN" dirty="0"/>
              <a:t> </a:t>
            </a:r>
            <a:r>
              <a:rPr kumimoji="1" lang="zh-CN" altLang="en-US" dirty="0"/>
              <a:t>的过程主要分为三步 分别是 线程集聚和线程迁移</a:t>
            </a:r>
            <a:r>
              <a:rPr kumimoji="1" lang="zh-CN" altLang="en-US" baseline="0" dirty="0"/>
              <a:t>以及内存迁移</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14</a:t>
            </a:fld>
            <a:endParaRPr lang="zh-CN" altLang="en-US"/>
          </a:p>
        </p:txBody>
      </p:sp>
    </p:spTree>
    <p:extLst>
      <p:ext uri="{BB962C8B-B14F-4D97-AF65-F5344CB8AC3E}">
        <p14:creationId xmlns:p14="http://schemas.microsoft.com/office/powerpoint/2010/main" val="3514858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那么是如何线程集聚的呢？首先是查找</a:t>
            </a:r>
            <a:r>
              <a:rPr lang="zh-CN" altLang="en-US" sz="1200" kern="1200" dirty="0">
                <a:solidFill>
                  <a:schemeClr val="tx1"/>
                </a:solidFill>
                <a:latin typeface="+mn-lt"/>
                <a:ea typeface="+mn-ea"/>
                <a:cs typeface="+mn-cs"/>
              </a:rPr>
              <a:t>哪些线程利用了互连链接，从而找到哪些线程进行通信。然后如果两个线程同时访问一个内存，那我们就将他们集聚在一起。</a:t>
            </a:r>
            <a:endParaRPr lang="en-US" altLang="zh-CN"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err="1"/>
              <a:t>AsymSched</a:t>
            </a:r>
            <a:r>
              <a:rPr lang="en-US" altLang="zh-CN" dirty="0"/>
              <a:t> </a:t>
            </a:r>
            <a:r>
              <a:rPr lang="zh-CN" altLang="en-US" dirty="0"/>
              <a:t>持续收集 </a:t>
            </a:r>
            <a:r>
              <a:rPr lang="en-US" altLang="zh-CN" dirty="0"/>
              <a:t>CPU </a:t>
            </a:r>
            <a:r>
              <a:rPr lang="zh-CN" altLang="en-US" dirty="0"/>
              <a:t>到 </a:t>
            </a:r>
            <a:r>
              <a:rPr lang="en-US" altLang="zh-CN" dirty="0"/>
              <a:t>CPU </a:t>
            </a:r>
            <a:r>
              <a:rPr lang="zh-CN" altLang="en-US" dirty="0"/>
              <a:t>和 </a:t>
            </a:r>
            <a:r>
              <a:rPr lang="en-US" altLang="zh-CN" dirty="0"/>
              <a:t>CPU </a:t>
            </a:r>
            <a:r>
              <a:rPr lang="zh-CN" altLang="en-US" dirty="0"/>
              <a:t>到内存的通信量的指标。实验中，有一个单一的计数器可以捕捉到这两方面的信息：它测量一个 </a:t>
            </a:r>
            <a:r>
              <a:rPr lang="en-US" altLang="zh-CN" dirty="0"/>
              <a:t>CPU </a:t>
            </a:r>
            <a:r>
              <a:rPr lang="zh-CN" altLang="en-US" dirty="0"/>
              <a:t>对一个特定节点的数据访问数量，包括对缓存数据的访问（</a:t>
            </a:r>
            <a:r>
              <a:rPr lang="en-US" altLang="zh-CN" dirty="0"/>
              <a:t>CPU </a:t>
            </a:r>
            <a:r>
              <a:rPr lang="zh-CN" altLang="en-US" dirty="0"/>
              <a:t>到 </a:t>
            </a:r>
            <a:r>
              <a:rPr lang="en-US" altLang="zh-CN" dirty="0"/>
              <a:t>CPU </a:t>
            </a:r>
            <a:r>
              <a:rPr lang="zh-CN" altLang="en-US" dirty="0"/>
              <a:t>的通信）和对 </a:t>
            </a:r>
            <a:r>
              <a:rPr lang="en-US" altLang="zh-CN" dirty="0"/>
              <a:t>RAM </a:t>
            </a:r>
            <a:r>
              <a:rPr lang="zh-CN" altLang="en-US" dirty="0"/>
              <a:t>中的数据的访问（</a:t>
            </a:r>
            <a:r>
              <a:rPr lang="en-US" altLang="zh-CN" dirty="0"/>
              <a:t>CPU </a:t>
            </a:r>
            <a:r>
              <a:rPr lang="zh-CN" altLang="en-US" dirty="0"/>
              <a:t>到内存的通信）。理想情况下，我们希望测量每个 </a:t>
            </a:r>
            <a:r>
              <a:rPr lang="en-US" altLang="zh-CN" dirty="0"/>
              <a:t>CPU </a:t>
            </a:r>
            <a:r>
              <a:rPr lang="zh-CN" altLang="en-US" dirty="0"/>
              <a:t>到其他 </a:t>
            </a:r>
            <a:r>
              <a:rPr lang="en-US" altLang="zh-CN" dirty="0"/>
              <a:t>CPU </a:t>
            </a:r>
            <a:r>
              <a:rPr lang="zh-CN" altLang="en-US" dirty="0"/>
              <a:t>的通信量</a:t>
            </a:r>
          </a:p>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15</a:t>
            </a:fld>
            <a:endParaRPr lang="zh-CN" altLang="en-US"/>
          </a:p>
        </p:txBody>
      </p:sp>
    </p:spTree>
    <p:extLst>
      <p:ext uri="{BB962C8B-B14F-4D97-AF65-F5344CB8AC3E}">
        <p14:creationId xmlns:p14="http://schemas.microsoft.com/office/powerpoint/2010/main" val="120960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latin typeface="+mn-lt"/>
                <a:ea typeface="+mn-ea"/>
                <a:cs typeface="+mn-cs"/>
              </a:rPr>
              <a:t>一旦有了线程集群，那我们便可以迁移他们。我们可以看到线程 </a:t>
            </a:r>
            <a:r>
              <a:rPr lang="en-US" altLang="zh-CN" sz="1200" kern="1200" dirty="0">
                <a:solidFill>
                  <a:schemeClr val="tx1"/>
                </a:solidFill>
                <a:latin typeface="+mn-lt"/>
                <a:ea typeface="+mn-ea"/>
                <a:cs typeface="+mn-cs"/>
              </a:rPr>
              <a:t>T1 </a:t>
            </a:r>
            <a:r>
              <a:rPr lang="zh-CN" altLang="en-US" sz="1200" kern="1200" dirty="0">
                <a:solidFill>
                  <a:schemeClr val="tx1"/>
                </a:solidFill>
                <a:latin typeface="+mn-lt"/>
                <a:ea typeface="+mn-ea"/>
                <a:cs typeface="+mn-cs"/>
              </a:rPr>
              <a:t>从刚才的左上角跑到了左下角，使得和 </a:t>
            </a:r>
            <a:r>
              <a:rPr lang="en-US" altLang="zh-CN" sz="1200" kern="1200" dirty="0">
                <a:solidFill>
                  <a:schemeClr val="tx1"/>
                </a:solidFill>
                <a:latin typeface="+mn-lt"/>
                <a:ea typeface="+mn-ea"/>
                <a:cs typeface="+mn-cs"/>
              </a:rPr>
              <a:t>T2 </a:t>
            </a:r>
            <a:r>
              <a:rPr lang="zh-CN" altLang="en-US" sz="1200" kern="1200" dirty="0">
                <a:solidFill>
                  <a:schemeClr val="tx1"/>
                </a:solidFill>
                <a:latin typeface="+mn-lt"/>
                <a:ea typeface="+mn-ea"/>
                <a:cs typeface="+mn-cs"/>
              </a:rPr>
              <a:t>线程的链接为第一链接。</a:t>
            </a:r>
            <a:r>
              <a:rPr lang="en-US" altLang="zh-CN" sz="1200" kern="1200" dirty="0">
                <a:solidFill>
                  <a:schemeClr val="tx1"/>
                </a:solidFill>
                <a:latin typeface="+mn-lt"/>
                <a:ea typeface="+mn-ea"/>
                <a:cs typeface="+mn-cs"/>
              </a:rPr>
              <a:t>Decision</a:t>
            </a:r>
            <a:r>
              <a:rPr lang="en-US" altLang="zh-CN" sz="1200" kern="1200" baseline="0" dirty="0">
                <a:solidFill>
                  <a:schemeClr val="tx1"/>
                </a:solidFill>
                <a:latin typeface="+mn-lt"/>
                <a:ea typeface="+mn-ea"/>
                <a:cs typeface="+mn-cs"/>
              </a:rPr>
              <a:t> component </a:t>
            </a:r>
            <a:r>
              <a:rPr lang="zh-CN" altLang="en-US" sz="1200" kern="1200" baseline="0" dirty="0">
                <a:solidFill>
                  <a:schemeClr val="tx1"/>
                </a:solidFill>
                <a:latin typeface="+mn-lt"/>
                <a:ea typeface="+mn-ea"/>
                <a:cs typeface="+mn-cs"/>
              </a:rPr>
              <a:t>找到最好的放置位置 放置策略之后会讲。</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16</a:t>
            </a:fld>
            <a:endParaRPr lang="zh-CN" altLang="en-US"/>
          </a:p>
        </p:txBody>
      </p:sp>
    </p:spTree>
    <p:extLst>
      <p:ext uri="{BB962C8B-B14F-4D97-AF65-F5344CB8AC3E}">
        <p14:creationId xmlns:p14="http://schemas.microsoft.com/office/powerpoint/2010/main" val="3723088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latin typeface="+mn-lt"/>
                <a:ea typeface="+mn-ea"/>
                <a:cs typeface="+mn-cs"/>
              </a:rPr>
              <a:t>我们看到线程 </a:t>
            </a:r>
            <a:r>
              <a:rPr lang="en-US" altLang="zh-CN" sz="1200" kern="1200" dirty="0">
                <a:solidFill>
                  <a:schemeClr val="tx1"/>
                </a:solidFill>
                <a:latin typeface="+mn-lt"/>
                <a:ea typeface="+mn-ea"/>
                <a:cs typeface="+mn-cs"/>
              </a:rPr>
              <a:t>T1 </a:t>
            </a:r>
            <a:r>
              <a:rPr lang="zh-CN" altLang="en-US" sz="1200" kern="1200" dirty="0">
                <a:solidFill>
                  <a:schemeClr val="tx1"/>
                </a:solidFill>
                <a:latin typeface="+mn-lt"/>
                <a:ea typeface="+mn-ea"/>
                <a:cs typeface="+mn-cs"/>
              </a:rPr>
              <a:t>和线程 </a:t>
            </a:r>
            <a:r>
              <a:rPr lang="en-US" altLang="zh-CN" sz="1200" kern="1200" dirty="0">
                <a:solidFill>
                  <a:schemeClr val="tx1"/>
                </a:solidFill>
                <a:latin typeface="+mn-lt"/>
                <a:ea typeface="+mn-ea"/>
                <a:cs typeface="+mn-cs"/>
              </a:rPr>
              <a:t>T2 </a:t>
            </a:r>
            <a:r>
              <a:rPr lang="zh-CN" altLang="en-US" sz="1200" kern="1200" dirty="0">
                <a:solidFill>
                  <a:schemeClr val="tx1"/>
                </a:solidFill>
                <a:latin typeface="+mn-lt"/>
                <a:ea typeface="+mn-ea"/>
                <a:cs typeface="+mn-cs"/>
              </a:rPr>
              <a:t>的位置不错，它们传达唯一的第一链接。问题是他们可能会继续访问其他位置对象上的内存，这时候我们通过迁移组件进执行动态迁移策略或者全迁移策略进行内存迁移。</a:t>
            </a:r>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17</a:t>
            </a:fld>
            <a:endParaRPr lang="zh-CN" altLang="en-US"/>
          </a:p>
        </p:txBody>
      </p:sp>
    </p:spTree>
    <p:extLst>
      <p:ext uri="{BB962C8B-B14F-4D97-AF65-F5344CB8AC3E}">
        <p14:creationId xmlns:p14="http://schemas.microsoft.com/office/powerpoint/2010/main" val="1090164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传统的内存迁移是选择使用</a:t>
            </a:r>
            <a:r>
              <a:rPr lang="en-US" altLang="zh-CN" dirty="0"/>
              <a:t>AMD</a:t>
            </a:r>
            <a:r>
              <a:rPr lang="zh-CN" altLang="en-US" dirty="0"/>
              <a:t>的基于指令的采样</a:t>
            </a:r>
            <a:r>
              <a:rPr lang="en-US" altLang="zh-CN" dirty="0"/>
              <a:t>(IBS</a:t>
            </a:r>
            <a:r>
              <a:rPr lang="zh-CN" altLang="en-US" dirty="0"/>
              <a:t>不幸的是，为了准确地跟踪</a:t>
            </a:r>
            <a:r>
              <a:rPr lang="en-US" altLang="zh-CN" dirty="0" err="1"/>
              <a:t>cpu</a:t>
            </a:r>
            <a:r>
              <a:rPr lang="zh-CN" altLang="en-US" dirty="0"/>
              <a:t>到</a:t>
            </a:r>
            <a:r>
              <a:rPr lang="en-US" altLang="zh-CN" dirty="0" err="1"/>
              <a:t>cpu</a:t>
            </a:r>
            <a:r>
              <a:rPr lang="zh-CN" altLang="en-US" dirty="0"/>
              <a:t>的通信，</a:t>
            </a:r>
            <a:r>
              <a:rPr lang="en-US" altLang="zh-CN" dirty="0"/>
              <a:t>IBS</a:t>
            </a:r>
            <a:r>
              <a:rPr lang="zh-CN" altLang="en-US" dirty="0"/>
              <a:t>需要很高的采样率，这就带来了太多的开销。</a:t>
            </a:r>
            <a:endParaRPr lang="en-US" altLang="zh-CN" dirty="0"/>
          </a:p>
          <a:p>
            <a:r>
              <a:rPr lang="zh-CN" altLang="en-US" dirty="0"/>
              <a:t>当</a:t>
            </a:r>
            <a:r>
              <a:rPr lang="en-US" altLang="zh-CN" dirty="0" err="1"/>
              <a:t>AsymSched</a:t>
            </a:r>
            <a:r>
              <a:rPr lang="zh-CN" altLang="en-US" dirty="0"/>
              <a:t>执行全内存迁移时，位于一个节点上的所有页面都被迁移到另一个节点。我们测试的应用程序有很大的工作集</a:t>
            </a:r>
            <a:r>
              <a:rPr lang="en-US" altLang="zh-CN" dirty="0"/>
              <a:t>(</a:t>
            </a:r>
            <a:r>
              <a:rPr lang="zh-CN" altLang="en-US" dirty="0"/>
              <a:t>每个节点高达</a:t>
            </a:r>
            <a:r>
              <a:rPr lang="en-US" altLang="zh-CN" dirty="0"/>
              <a:t>15GB)</a:t>
            </a:r>
            <a:r>
              <a:rPr lang="zh-CN" altLang="en-US" dirty="0"/>
              <a:t>，迁移页面的成本很高。我们测量到，使用标准的</a:t>
            </a:r>
            <a:r>
              <a:rPr lang="en-US" altLang="zh-CN" dirty="0"/>
              <a:t>migration -pages</a:t>
            </a:r>
            <a:r>
              <a:rPr lang="zh-CN" altLang="en-US" dirty="0"/>
              <a:t>系统调用迁移</a:t>
            </a:r>
            <a:r>
              <a:rPr lang="en-US" altLang="zh-CN" dirty="0"/>
              <a:t>10GB</a:t>
            </a:r>
            <a:r>
              <a:rPr lang="zh-CN" altLang="en-US" dirty="0"/>
              <a:t>的数据平均需要</a:t>
            </a:r>
            <a:r>
              <a:rPr lang="en-US" altLang="zh-CN" dirty="0"/>
              <a:t>51</a:t>
            </a:r>
            <a:r>
              <a:rPr lang="zh-CN" altLang="en-US" dirty="0"/>
              <a:t>秒，这使得迁移大型应用程序变得不切实际。</a:t>
            </a:r>
            <a:endParaRPr lang="en-US" altLang="zh-CN" dirty="0"/>
          </a:p>
          <a:p>
            <a:endParaRPr lang="en-US" altLang="zh-CN"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18</a:t>
            </a:fld>
            <a:endParaRPr lang="zh-CN" altLang="en-US"/>
          </a:p>
        </p:txBody>
      </p:sp>
    </p:spTree>
    <p:extLst>
      <p:ext uri="{BB962C8B-B14F-4D97-AF65-F5344CB8AC3E}">
        <p14:creationId xmlns:p14="http://schemas.microsoft.com/office/powerpoint/2010/main" val="16448135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因此，我们设计了一个新的内存迁移系统调用。在大多数情况下，这个系统调用在没有锁的情况下执行内存迁移，并利用了在多核机器上可用的并行性。</a:t>
            </a:r>
            <a:endParaRPr kumimoji="1" lang="en-US" altLang="zh-CN" dirty="0"/>
          </a:p>
          <a:p>
            <a:r>
              <a:rPr kumimoji="1" lang="zh-CN" altLang="en-US" dirty="0"/>
              <a:t>快速迁移的工作原理如下。</a:t>
            </a:r>
            <a:r>
              <a:rPr kumimoji="1" lang="en-US" altLang="zh-CN" dirty="0"/>
              <a:t>(</a:t>
            </a:r>
            <a:r>
              <a:rPr kumimoji="1" lang="en-US" altLang="zh-CN" dirty="0" err="1"/>
              <a:t>i</a:t>
            </a:r>
            <a:r>
              <a:rPr kumimoji="1" lang="en-US" altLang="zh-CN" dirty="0"/>
              <a:t>)</a:t>
            </a:r>
            <a:r>
              <a:rPr kumimoji="1" lang="zh-CN" altLang="en-US" dirty="0"/>
              <a:t>首先，我们“通过向所有线程发送</a:t>
            </a:r>
            <a:r>
              <a:rPr kumimoji="1" lang="en-US" altLang="zh-CN" dirty="0"/>
              <a:t>SIGSTOP</a:t>
            </a:r>
            <a:r>
              <a:rPr kumimoji="1" lang="zh-CN" altLang="en-US" dirty="0"/>
              <a:t>来冻结应用程序。冻结应用程序是为了确保应用程序在迁移期间不会分配或释放页面。这允许删除许多由</a:t>
            </a:r>
            <a:r>
              <a:rPr kumimoji="1" lang="en-US" altLang="zh-CN" dirty="0"/>
              <a:t>Linux</a:t>
            </a:r>
            <a:r>
              <a:rPr kumimoji="1" lang="zh-CN" altLang="en-US" dirty="0"/>
              <a:t>内存迁移机制占用的锁，并且由于高达</a:t>
            </a:r>
            <a:r>
              <a:rPr kumimoji="1" lang="en-US" altLang="zh-CN" dirty="0"/>
              <a:t>80%</a:t>
            </a:r>
            <a:r>
              <a:rPr kumimoji="1" lang="zh-CN" altLang="en-US" dirty="0"/>
              <a:t>的迁移时间可能会浪费在等待锁上，因此产生的性能改进是显著的。</a:t>
            </a:r>
            <a:r>
              <a:rPr kumimoji="1" lang="en-US" altLang="zh-CN" dirty="0"/>
              <a:t>(ii)</a:t>
            </a:r>
            <a:r>
              <a:rPr kumimoji="1" lang="zh-CN" altLang="en-US" dirty="0"/>
              <a:t>其次，我们解析应用程序的内存映射，并将所有页面存储在一个数组中然后运行调度应用程序的节点上的工作线程。工作线程以</a:t>
            </a:r>
            <a:r>
              <a:rPr kumimoji="1" lang="en-US" altLang="zh-CN" dirty="0"/>
              <a:t>3</a:t>
            </a:r>
            <a:r>
              <a:rPr kumimoji="1" lang="zh-CN" altLang="en-US" dirty="0"/>
              <a:t>万为块处理存储在数组中的页面。旧页被取消映射，数据被复制到新页，新页被重新映射，旧页被释放。共享页面或当前正在交换的页面将被忽略。</a:t>
            </a:r>
            <a:endParaRPr kumimoji="1" lang="en-US" altLang="zh-CN" dirty="0"/>
          </a:p>
          <a:p>
            <a:r>
              <a:rPr kumimoji="1" lang="en-US" altLang="zh-CN" dirty="0"/>
              <a:t>Result</a:t>
            </a:r>
            <a:r>
              <a:rPr kumimoji="1" lang="zh-CN" altLang="en-US" dirty="0"/>
              <a:t>：</a:t>
            </a:r>
            <a:endParaRPr kumimoji="1" lang="en-US" altLang="zh-CN" dirty="0"/>
          </a:p>
          <a:p>
            <a:r>
              <a:rPr kumimoji="1" lang="zh-CN" altLang="en-US" dirty="0"/>
              <a:t>使用我们的系统调用，在两个节点之间迁移内存比使用默认的</a:t>
            </a:r>
            <a:r>
              <a:rPr kumimoji="1" lang="en-US" altLang="zh-CN" dirty="0"/>
              <a:t>Linux</a:t>
            </a:r>
            <a:r>
              <a:rPr kumimoji="1" lang="zh-CN" altLang="en-US" dirty="0"/>
              <a:t>系统调用平均快</a:t>
            </a:r>
            <a:r>
              <a:rPr kumimoji="1" lang="en-US" altLang="zh-CN" dirty="0"/>
              <a:t>17</a:t>
            </a:r>
            <a:r>
              <a:rPr kumimoji="1" lang="zh-CN" altLang="en-US" dirty="0"/>
              <a:t>倍，并且只受互连链路上可用带宽的限制。与</a:t>
            </a:r>
            <a:r>
              <a:rPr kumimoji="1" lang="en-US" altLang="zh-CN" dirty="0"/>
              <a:t>Linux</a:t>
            </a:r>
            <a:r>
              <a:rPr kumimoji="1" lang="zh-CN" altLang="en-US" dirty="0"/>
              <a:t>系统调用不同，我们的系统调用可以同时从多个节点迁移内存。因此，如果我们在不使用相同互连路径的两对节点之间同时迁移内存，我们的系统调用将会快大约</a:t>
            </a:r>
            <a:r>
              <a:rPr kumimoji="1" lang="en-US" altLang="zh-CN" dirty="0"/>
              <a:t>34</a:t>
            </a:r>
            <a:r>
              <a:rPr kumimoji="1" lang="zh-CN" altLang="en-US" dirty="0"/>
              <a:t>倍</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19</a:t>
            </a:fld>
            <a:endParaRPr lang="zh-CN" altLang="en-US"/>
          </a:p>
        </p:txBody>
      </p:sp>
    </p:spTree>
    <p:extLst>
      <p:ext uri="{BB962C8B-B14F-4D97-AF65-F5344CB8AC3E}">
        <p14:creationId xmlns:p14="http://schemas.microsoft.com/office/powerpoint/2010/main" val="12689136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避免评估所有可能的</a:t>
            </a:r>
            <a:r>
              <a:rPr kumimoji="1" lang="en-US" altLang="zh-CN" dirty="0"/>
              <a:t>placement</a:t>
            </a:r>
            <a:r>
              <a:rPr kumimoji="1" lang="zh-CN" altLang="en-US" dirty="0"/>
              <a:t>。机器上所有可能的线程放置的数量可以非常大。我们使用了两种技术来避免计算所有的线程布局</a:t>
            </a:r>
            <a:r>
              <a:rPr kumimoji="1" lang="en-US" altLang="zh-CN" dirty="0"/>
              <a:t>:(</a:t>
            </a:r>
            <a:r>
              <a:rPr kumimoji="1" lang="en-US" altLang="zh-CN" dirty="0" err="1"/>
              <a:t>i</a:t>
            </a:r>
            <a:r>
              <a:rPr kumimoji="1" lang="en-US" altLang="zh-CN" dirty="0"/>
              <a:t>)</a:t>
            </a:r>
            <a:r>
              <a:rPr kumimoji="1" lang="zh-CN" altLang="en-US" dirty="0"/>
              <a:t>许多线程布局配置“显然”是糟糕的。例如，当通信密集型应用程序使用两个节点时，我们只考虑与</a:t>
            </a:r>
            <a:r>
              <a:rPr kumimoji="1" lang="en-US" altLang="zh-CN" dirty="0"/>
              <a:t>16</a:t>
            </a:r>
            <a:r>
              <a:rPr kumimoji="1" lang="zh-CN" altLang="en-US" dirty="0"/>
              <a:t>位链路连接的节点的配置。</a:t>
            </a:r>
            <a:r>
              <a:rPr kumimoji="1" lang="en-US" altLang="zh-CN" dirty="0"/>
              <a:t>(ii)</a:t>
            </a:r>
            <a:r>
              <a:rPr kumimoji="1" lang="zh-CN" altLang="en-US" dirty="0"/>
              <a:t>几种配置是等价的</a:t>
            </a:r>
            <a:r>
              <a:rPr kumimoji="1" lang="en-US" altLang="zh-CN" dirty="0"/>
              <a:t>(</a:t>
            </a:r>
            <a:r>
              <a:rPr kumimoji="1" lang="zh-CN" altLang="en-US" dirty="0"/>
              <a:t>例如，节点</a:t>
            </a:r>
            <a:r>
              <a:rPr kumimoji="1" lang="en-US" altLang="zh-CN" dirty="0"/>
              <a:t>0</a:t>
            </a:r>
            <a:r>
              <a:rPr kumimoji="1" lang="zh-CN" altLang="en-US" dirty="0"/>
              <a:t>和</a:t>
            </a:r>
            <a:r>
              <a:rPr kumimoji="1" lang="en-US" altLang="zh-CN" dirty="0"/>
              <a:t>1</a:t>
            </a:r>
            <a:r>
              <a:rPr kumimoji="1" lang="zh-CN" altLang="en-US" dirty="0"/>
              <a:t>之间和节点</a:t>
            </a:r>
            <a:r>
              <a:rPr kumimoji="1" lang="en-US" altLang="zh-CN" dirty="0"/>
              <a:t>2</a:t>
            </a:r>
            <a:r>
              <a:rPr kumimoji="1" lang="zh-CN" altLang="en-US" dirty="0"/>
              <a:t>和</a:t>
            </a:r>
            <a:r>
              <a:rPr kumimoji="1" lang="en-US" altLang="zh-CN" dirty="0"/>
              <a:t>3</a:t>
            </a:r>
            <a:r>
              <a:rPr kumimoji="1" lang="zh-CN" altLang="en-US" dirty="0"/>
              <a:t>之间的带宽是相同的</a:t>
            </a:r>
            <a:r>
              <a:rPr kumimoji="1" lang="en-US" altLang="zh-CN" dirty="0"/>
              <a:t>)</a:t>
            </a:r>
            <a:r>
              <a:rPr kumimoji="1" lang="zh-CN" altLang="en-US" dirty="0"/>
              <a:t>。为了避免估计所有位置的带宽，我们为每个位置创建一个散列。计算散列，以便等效配置具有相同的散列。使用简单的动态规划技术，我们只在非等效配置上执行计算。这两种技术允许在使用</a:t>
            </a:r>
            <a:r>
              <a:rPr kumimoji="1" lang="en-US" altLang="zh-CN" dirty="0"/>
              <a:t>2</a:t>
            </a:r>
            <a:r>
              <a:rPr kumimoji="1" lang="zh-CN" altLang="en-US" dirty="0"/>
              <a:t>、</a:t>
            </a:r>
            <a:r>
              <a:rPr kumimoji="1" lang="en-US" altLang="zh-CN" dirty="0"/>
              <a:t>3</a:t>
            </a:r>
            <a:r>
              <a:rPr kumimoji="1" lang="zh-CN" altLang="en-US" dirty="0"/>
              <a:t>或</a:t>
            </a:r>
            <a:r>
              <a:rPr kumimoji="1" lang="en-US" altLang="zh-CN" dirty="0"/>
              <a:t>5</a:t>
            </a:r>
            <a:r>
              <a:rPr kumimoji="1" lang="zh-CN" altLang="en-US" dirty="0"/>
              <a:t>个节点的集群的所有测试配置中跳过</a:t>
            </a:r>
            <a:r>
              <a:rPr kumimoji="1" lang="en-US" altLang="zh-CN" dirty="0"/>
              <a:t>67%</a:t>
            </a:r>
            <a:r>
              <a:rPr kumimoji="1" lang="zh-CN" altLang="en-US" dirty="0"/>
              <a:t>到</a:t>
            </a:r>
            <a:r>
              <a:rPr kumimoji="1" lang="en-US" altLang="zh-CN" dirty="0"/>
              <a:t>99%</a:t>
            </a:r>
            <a:r>
              <a:rPr kumimoji="1" lang="zh-CN" altLang="en-US" dirty="0"/>
              <a:t>的计算</a:t>
            </a:r>
            <a:r>
              <a:rPr kumimoji="1" lang="en-US" altLang="zh-CN" dirty="0"/>
              <a:t>(</a:t>
            </a:r>
            <a:r>
              <a:rPr kumimoji="1" lang="zh-CN" altLang="en-US" dirty="0"/>
              <a:t>例如，使用</a:t>
            </a:r>
            <a:r>
              <a:rPr kumimoji="1" lang="en-US" altLang="zh-CN" dirty="0"/>
              <a:t>2</a:t>
            </a:r>
            <a:r>
              <a:rPr kumimoji="1" lang="zh-CN" altLang="en-US" dirty="0"/>
              <a:t>个节点的</a:t>
            </a:r>
            <a:r>
              <a:rPr kumimoji="1" lang="en-US" altLang="zh-CN" dirty="0"/>
              <a:t>4</a:t>
            </a:r>
            <a:r>
              <a:rPr kumimoji="1" lang="zh-CN" altLang="en-US" dirty="0"/>
              <a:t>个集群，我们只评估</a:t>
            </a:r>
            <a:r>
              <a:rPr kumimoji="1" lang="en-US" altLang="zh-CN" dirty="0"/>
              <a:t>5040</a:t>
            </a:r>
            <a:r>
              <a:rPr kumimoji="1" lang="zh-CN" altLang="en-US" dirty="0"/>
              <a:t>个配置中的</a:t>
            </a:r>
            <a:r>
              <a:rPr kumimoji="1" lang="en-US" altLang="zh-CN" dirty="0"/>
              <a:t>20</a:t>
            </a:r>
            <a:r>
              <a:rPr kumimoji="1" lang="zh-CN" altLang="en-US" dirty="0"/>
              <a:t>个</a:t>
            </a:r>
            <a:r>
              <a:rPr kumimoji="1" lang="en-US" altLang="zh-CN" dirty="0"/>
              <a:t>)</a:t>
            </a:r>
            <a:r>
              <a:rPr kumimoji="1" lang="zh-CN" altLang="en-US" dirty="0"/>
              <a:t>。</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20</a:t>
            </a:fld>
            <a:endParaRPr lang="zh-CN" altLang="en-US"/>
          </a:p>
        </p:txBody>
      </p:sp>
    </p:spTree>
    <p:extLst>
      <p:ext uri="{BB962C8B-B14F-4D97-AF65-F5344CB8AC3E}">
        <p14:creationId xmlns:p14="http://schemas.microsoft.com/office/powerpoint/2010/main" val="2617632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21</a:t>
            </a:fld>
            <a:endParaRPr lang="zh-CN" altLang="en-US"/>
          </a:p>
        </p:txBody>
      </p:sp>
    </p:spTree>
    <p:extLst>
      <p:ext uri="{BB962C8B-B14F-4D97-AF65-F5344CB8AC3E}">
        <p14:creationId xmlns:p14="http://schemas.microsoft.com/office/powerpoint/2010/main" val="33853161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处理器</a:t>
            </a:r>
            <a:r>
              <a:rPr kumimoji="1" lang="en-US" altLang="zh-CN" dirty="0"/>
              <a:t>:</a:t>
            </a:r>
            <a:r>
              <a:rPr kumimoji="1" lang="zh-CN" altLang="en-US" dirty="0"/>
              <a:t> </a:t>
            </a:r>
            <a:r>
              <a:rPr kumimoji="1" lang="en-US" altLang="zh-CN" dirty="0"/>
              <a:t>2</a:t>
            </a:r>
            <a:r>
              <a:rPr kumimoji="1" lang="zh-CN" altLang="en-US" dirty="0"/>
              <a:t>个</a:t>
            </a:r>
            <a:r>
              <a:rPr kumimoji="1" lang="en-US" altLang="zh-CN" dirty="0"/>
              <a:t>AMD</a:t>
            </a:r>
            <a:r>
              <a:rPr kumimoji="1" lang="zh-CN" altLang="en-US" dirty="0"/>
              <a:t> </a:t>
            </a:r>
            <a:r>
              <a:rPr kumimoji="1" lang="en-US" altLang="zh-CN" dirty="0" err="1"/>
              <a:t>opteron</a:t>
            </a:r>
            <a:r>
              <a:rPr kumimoji="1" lang="zh-CN" altLang="en-US" dirty="0"/>
              <a:t>（皓龙</a:t>
            </a:r>
            <a:r>
              <a:rPr kumimoji="1" lang="en-US" altLang="zh-CN" dirty="0"/>
              <a:t>)</a:t>
            </a:r>
            <a:r>
              <a:rPr kumimoji="1" lang="zh-CN" altLang="en-US" dirty="0"/>
              <a:t>  </a:t>
            </a:r>
            <a:r>
              <a:rPr kumimoji="1" lang="en-US" altLang="zh-CN" dirty="0"/>
              <a:t>6272</a:t>
            </a:r>
            <a:r>
              <a:rPr kumimoji="1" lang="zh-CN" altLang="en-US" dirty="0"/>
              <a:t>处理器</a:t>
            </a:r>
            <a:r>
              <a:rPr kumimoji="1" lang="en-US" altLang="zh-CN" dirty="0"/>
              <a:t>;</a:t>
            </a:r>
            <a:r>
              <a:rPr kumimoji="1" lang="zh-CN" altLang="en-US" dirty="0"/>
              <a:t> 每一个处理器</a:t>
            </a:r>
            <a:r>
              <a:rPr kumimoji="1" lang="en-US" altLang="zh-CN" dirty="0"/>
              <a:t>2</a:t>
            </a:r>
            <a:r>
              <a:rPr kumimoji="1" lang="zh-CN" altLang="en-US" dirty="0"/>
              <a:t>个</a:t>
            </a:r>
            <a:r>
              <a:rPr kumimoji="1" lang="en-US" altLang="zh-CN" dirty="0"/>
              <a:t>NUMA</a:t>
            </a:r>
            <a:r>
              <a:rPr kumimoji="1" lang="zh-CN" altLang="en-US" dirty="0"/>
              <a:t> </a:t>
            </a:r>
            <a:r>
              <a:rPr kumimoji="1" lang="en-US" altLang="zh-CN" dirty="0"/>
              <a:t>node,</a:t>
            </a:r>
            <a:r>
              <a:rPr kumimoji="1" lang="zh-CN" altLang="en-US" dirty="0"/>
              <a:t> 每个</a:t>
            </a:r>
            <a:r>
              <a:rPr kumimoji="1" lang="en-US" altLang="zh-CN" dirty="0"/>
              <a:t>node</a:t>
            </a:r>
            <a:r>
              <a:rPr kumimoji="1" lang="zh-CN" altLang="en-US" dirty="0"/>
              <a:t> </a:t>
            </a:r>
            <a:r>
              <a:rPr kumimoji="1" lang="en-US" altLang="zh-CN" dirty="0"/>
              <a:t>8</a:t>
            </a:r>
            <a:r>
              <a:rPr kumimoji="1" lang="zh-CN" altLang="en-US" dirty="0"/>
              <a:t> </a:t>
            </a:r>
            <a:r>
              <a:rPr kumimoji="1" lang="en-US" altLang="zh-CN" dirty="0"/>
              <a:t>cores;</a:t>
            </a:r>
            <a:r>
              <a:rPr kumimoji="1" lang="zh-CN" altLang="en-US" dirty="0"/>
              <a:t> 共</a:t>
            </a:r>
            <a:r>
              <a:rPr kumimoji="1" lang="en-US" altLang="zh-CN" dirty="0"/>
              <a:t>4</a:t>
            </a:r>
            <a:r>
              <a:rPr kumimoji="1" lang="zh-CN" altLang="en-US" dirty="0"/>
              <a:t>个</a:t>
            </a:r>
            <a:r>
              <a:rPr kumimoji="1" lang="en-US" altLang="zh-CN" dirty="0" err="1"/>
              <a:t>numa</a:t>
            </a:r>
            <a:r>
              <a:rPr kumimoji="1" lang="zh-CN" altLang="en-US" dirty="0"/>
              <a:t> </a:t>
            </a:r>
            <a:r>
              <a:rPr kumimoji="1" lang="en-US" altLang="zh-CN" dirty="0"/>
              <a:t>node</a:t>
            </a:r>
          </a:p>
          <a:p>
            <a:endParaRPr kumimoji="1" lang="en-US" altLang="zh-CN" dirty="0"/>
          </a:p>
          <a:p>
            <a:r>
              <a:rPr kumimoji="1" lang="en-US" altLang="zh-CN" dirty="0"/>
              <a:t>﻿the best and the worst static placements of data-sharing thread clusters.</a:t>
            </a:r>
          </a:p>
          <a:p>
            <a:endParaRPr kumimoji="1" lang="en-US" altLang="zh-CN" dirty="0"/>
          </a:p>
          <a:p>
            <a:r>
              <a:rPr kumimoji="1" lang="en-US" altLang="zh-CN" dirty="0"/>
              <a:t>Graph500:</a:t>
            </a:r>
            <a:r>
              <a:rPr kumimoji="1" lang="zh-CN" altLang="en-US" dirty="0"/>
              <a:t> </a:t>
            </a:r>
            <a:r>
              <a:rPr kumimoji="1" lang="en-US" altLang="zh-CN" dirty="0"/>
              <a:t>benchmark,</a:t>
            </a:r>
            <a:r>
              <a:rPr kumimoji="1" lang="zh-CN" altLang="en-US" dirty="0"/>
              <a:t> </a:t>
            </a:r>
            <a:r>
              <a:rPr kumimoji="1" lang="en-US" altLang="zh-CN" dirty="0"/>
              <a:t>metrics</a:t>
            </a:r>
          </a:p>
          <a:p>
            <a:r>
              <a:rPr lang="en-US" altLang="zh-CN" sz="1200" b="1" i="0" u="none" strike="noStrike" kern="1200" dirty="0">
                <a:solidFill>
                  <a:schemeClr val="tx1"/>
                </a:solidFill>
                <a:effectLst/>
                <a:latin typeface="+mn-lt"/>
                <a:ea typeface="+mn-ea"/>
                <a:cs typeface="+mn-cs"/>
              </a:rPr>
              <a:t>﻿</a:t>
            </a:r>
            <a:r>
              <a:rPr lang="en-US" altLang="zh-CN" sz="1200" b="1" i="0" u="none" strike="noStrike" kern="1200" dirty="0" err="1">
                <a:solidFill>
                  <a:schemeClr val="tx1"/>
                </a:solidFill>
                <a:effectLst/>
                <a:latin typeface="+mn-lt"/>
                <a:ea typeface="+mn-ea"/>
                <a:cs typeface="+mn-cs"/>
              </a:rPr>
              <a:t>SPECjbb</a:t>
            </a:r>
            <a:r>
              <a:rPr lang="en-US" altLang="zh-CN" sz="1200" b="1" i="0" u="none" strike="noStrike" kern="1200" dirty="0">
                <a:solidFill>
                  <a:schemeClr val="tx1"/>
                </a:solidFill>
                <a:effectLst/>
                <a:latin typeface="+mn-lt"/>
                <a:ea typeface="+mn-ea"/>
                <a:cs typeface="+mn-cs"/>
              </a:rPr>
              <a:t>:</a:t>
            </a:r>
            <a:r>
              <a:rPr lang="zh-CN" altLang="en-US" sz="1200" b="1" i="0" u="none" strike="noStrike" kern="1200" dirty="0">
                <a:solidFill>
                  <a:schemeClr val="tx1"/>
                </a:solidFill>
                <a:effectLst/>
                <a:latin typeface="+mn-lt"/>
                <a:ea typeface="+mn-ea"/>
                <a:cs typeface="+mn-cs"/>
              </a:rPr>
              <a:t> </a:t>
            </a:r>
            <a:r>
              <a:rPr lang="en-US" altLang="zh-CN" sz="1200" b="1" i="0" u="none" strike="noStrike" kern="1200" dirty="0">
                <a:solidFill>
                  <a:schemeClr val="tx1"/>
                </a:solidFill>
                <a:effectLst/>
                <a:latin typeface="+mn-lt"/>
                <a:ea typeface="+mn-ea"/>
                <a:cs typeface="+mn-cs"/>
              </a:rPr>
              <a:t>﻿industry-standard server-side java benchmark</a:t>
            </a:r>
            <a:r>
              <a:rPr lang="en-US" altLang="zh-CN" sz="1200" b="0" i="0" u="none" strike="noStrike" kern="1200" dirty="0">
                <a:solidFill>
                  <a:schemeClr val="tx1"/>
                </a:solidFill>
                <a:effectLst/>
                <a:latin typeface="+mn-lt"/>
                <a:ea typeface="+mn-ea"/>
                <a:cs typeface="+mn-cs"/>
              </a:rPr>
              <a:t>,</a:t>
            </a:r>
            <a:r>
              <a:rPr lang="zh-CN" altLang="en-US" sz="1200" b="0" i="0" u="none" strike="noStrike"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rPr>
              <a:t>J</a:t>
            </a:r>
            <a:r>
              <a:rPr lang="en-US" sz="1200" b="0" i="0" u="none" strike="noStrike" kern="1200" dirty="0">
                <a:solidFill>
                  <a:schemeClr val="tx1"/>
                </a:solidFill>
                <a:effectLst/>
                <a:latin typeface="+mn-lt"/>
                <a:ea typeface="+mn-ea"/>
                <a:cs typeface="+mn-cs"/>
              </a:rPr>
              <a:t>AVA server </a:t>
            </a:r>
            <a:r>
              <a:rPr lang="en-US" sz="1200" b="1" i="0" u="none" strike="noStrike" kern="1200" dirty="0">
                <a:solidFill>
                  <a:schemeClr val="tx1"/>
                </a:solidFill>
                <a:effectLst/>
                <a:latin typeface="+mn-lt"/>
                <a:ea typeface="+mn-ea"/>
                <a:cs typeface="+mn-cs"/>
              </a:rPr>
              <a:t>B</a:t>
            </a:r>
            <a:r>
              <a:rPr lang="en-US" sz="1200" b="0" i="0" u="none" strike="noStrike" kern="1200" dirty="0">
                <a:solidFill>
                  <a:schemeClr val="tx1"/>
                </a:solidFill>
                <a:effectLst/>
                <a:latin typeface="+mn-lt"/>
                <a:ea typeface="+mn-ea"/>
                <a:cs typeface="+mn-cs"/>
              </a:rPr>
              <a:t>usiness </a:t>
            </a:r>
            <a:r>
              <a:rPr lang="en-US" sz="1200" b="1" i="0" u="none" strike="noStrike" kern="1200" dirty="0" err="1">
                <a:solidFill>
                  <a:schemeClr val="tx1"/>
                </a:solidFill>
                <a:effectLst/>
                <a:latin typeface="+mn-lt"/>
                <a:ea typeface="+mn-ea"/>
                <a:cs typeface="+mn-cs"/>
              </a:rPr>
              <a:t>B</a:t>
            </a:r>
            <a:r>
              <a:rPr lang="en-US" sz="1200" b="0" i="0" u="none" strike="noStrike" kern="1200" dirty="0" err="1">
                <a:solidFill>
                  <a:schemeClr val="tx1"/>
                </a:solidFill>
                <a:effectLst/>
                <a:latin typeface="+mn-lt"/>
                <a:ea typeface="+mn-ea"/>
                <a:cs typeface="+mn-cs"/>
              </a:rPr>
              <a:t>enchmark（java</a:t>
            </a:r>
            <a:r>
              <a:rPr lang="zh-CN" altLang="en-US" sz="1200" b="0" i="0" u="none" strike="noStrike" kern="1200" dirty="0">
                <a:solidFill>
                  <a:schemeClr val="tx1"/>
                </a:solidFill>
                <a:effectLst/>
                <a:latin typeface="+mn-lt"/>
                <a:ea typeface="+mn-ea"/>
                <a:cs typeface="+mn-cs"/>
              </a:rPr>
              <a:t>服务器业务测试工具）</a:t>
            </a:r>
            <a:endParaRPr lang="en-US" altLang="zh-CN" sz="1200" b="0" i="0" u="none" strike="noStrike" kern="1200" dirty="0">
              <a:solidFill>
                <a:schemeClr val="tx1"/>
              </a:solidFill>
              <a:effectLst/>
              <a:latin typeface="+mn-lt"/>
              <a:ea typeface="+mn-ea"/>
              <a:cs typeface="+mn-cs"/>
            </a:endParaRPr>
          </a:p>
          <a:p>
            <a:endParaRPr kumimoji="1" lang="en-US" altLang="zh-CN" sz="1200" b="0" i="0" u="none" strike="noStrike" kern="1200" dirty="0">
              <a:solidFill>
                <a:schemeClr val="tx1"/>
              </a:solidFill>
              <a:effectLst/>
              <a:latin typeface="+mn-lt"/>
              <a:ea typeface="+mn-ea"/>
              <a:cs typeface="+mn-cs"/>
            </a:endParaRPr>
          </a:p>
          <a:p>
            <a:r>
              <a:rPr kumimoji="1" lang="en-US" altLang="zh-CN" sz="1200" b="0" i="0" u="none" strike="noStrike" kern="1200" dirty="0">
                <a:solidFill>
                  <a:schemeClr val="tx1"/>
                </a:solidFill>
                <a:effectLst/>
                <a:latin typeface="+mn-lt"/>
                <a:ea typeface="+mn-ea"/>
                <a:cs typeface="+mn-cs"/>
              </a:rPr>
              <a:t>﻿dynamic </a:t>
            </a:r>
            <a:r>
              <a:rPr kumimoji="1" lang="en-US" altLang="zh-CN" sz="1200" b="0" i="0" u="none" strike="noStrike" kern="1200" dirty="0" err="1">
                <a:solidFill>
                  <a:schemeClr val="tx1"/>
                </a:solidFill>
                <a:effectLst/>
                <a:latin typeface="+mn-lt"/>
                <a:ea typeface="+mn-ea"/>
                <a:cs typeface="+mn-cs"/>
              </a:rPr>
              <a:t>mem</a:t>
            </a:r>
            <a:r>
              <a:rPr kumimoji="1" lang="en-US" altLang="zh-CN" dirty="0" err="1"/>
              <a:t>﻿ory</a:t>
            </a:r>
            <a:r>
              <a:rPr kumimoji="1" lang="en-US" altLang="zh-CN" dirty="0"/>
              <a:t> migration</a:t>
            </a:r>
            <a:r>
              <a:rPr kumimoji="1" lang="zh-CN" altLang="en-US" dirty="0"/>
              <a:t> </a:t>
            </a:r>
            <a:r>
              <a:rPr kumimoji="1" lang="en-US" altLang="zh-CN" dirty="0"/>
              <a:t>only</a:t>
            </a:r>
          </a:p>
          <a:p>
            <a:r>
              <a:rPr kumimoji="1" lang="en-US" altLang="zh-CN" dirty="0"/>
              <a:t>	﻿turning off the parts performing </a:t>
            </a:r>
            <a:r>
              <a:rPr kumimoji="1" lang="en-US" altLang="zh-CN" b="1" dirty="0"/>
              <a:t>thread placement</a:t>
            </a:r>
          </a:p>
          <a:p>
            <a:r>
              <a:rPr kumimoji="1" lang="en-US" altLang="zh-CN" b="1" dirty="0"/>
              <a:t>	</a:t>
            </a:r>
            <a:r>
              <a:rPr kumimoji="1" lang="en-US" altLang="zh-CN" b="0" dirty="0"/>
              <a:t>the minimum and maximum performance often being the same as that of the best and worst static thread placement</a:t>
            </a:r>
            <a:endParaRPr kumimoji="1" lang="en-US" altLang="zh-CN" b="1" dirty="0"/>
          </a:p>
          <a:p>
            <a:r>
              <a:rPr kumimoji="1" lang="en-US" altLang="zh-CN" b="1" dirty="0"/>
              <a:t>The</a:t>
            </a:r>
            <a:r>
              <a:rPr kumimoji="1" lang="zh-CN" altLang="en-US" b="1" dirty="0"/>
              <a:t> </a:t>
            </a:r>
            <a:r>
              <a:rPr kumimoji="1" lang="en-US" altLang="zh-CN" b="1" dirty="0"/>
              <a:t>thread</a:t>
            </a:r>
            <a:r>
              <a:rPr kumimoji="1" lang="zh-CN" altLang="en-US" b="1" dirty="0"/>
              <a:t> </a:t>
            </a:r>
            <a:r>
              <a:rPr kumimoji="1" lang="en-US" altLang="zh-CN" b="1" dirty="0"/>
              <a:t>placement</a:t>
            </a:r>
            <a:r>
              <a:rPr kumimoji="1" lang="zh-CN" altLang="en-US" b="1" dirty="0"/>
              <a:t> </a:t>
            </a:r>
            <a:r>
              <a:rPr kumimoji="1" lang="en-US" altLang="zh-CN" b="1" dirty="0"/>
              <a:t>has</a:t>
            </a:r>
            <a:r>
              <a:rPr kumimoji="1" lang="zh-CN" altLang="en-US" b="1" dirty="0"/>
              <a:t> </a:t>
            </a:r>
            <a:r>
              <a:rPr kumimoji="1" lang="en-US" altLang="zh-CN" b="1" dirty="0"/>
              <a:t>quite</a:t>
            </a:r>
            <a:r>
              <a:rPr kumimoji="1" lang="zh-CN" altLang="en-US" b="1" dirty="0"/>
              <a:t> </a:t>
            </a:r>
            <a:r>
              <a:rPr kumimoji="1" lang="en-US" altLang="zh-CN" b="1" dirty="0"/>
              <a:t>an</a:t>
            </a:r>
            <a:r>
              <a:rPr kumimoji="1" lang="zh-CN" altLang="en-US" b="1" dirty="0"/>
              <a:t> </a:t>
            </a:r>
            <a:r>
              <a:rPr kumimoji="1" lang="en-US" altLang="zh-CN" b="1" dirty="0"/>
              <a:t>impact</a:t>
            </a:r>
            <a:endParaRPr kumimoji="1" lang="en-US" altLang="zh-CN" b="0" dirty="0"/>
          </a:p>
          <a:p>
            <a:r>
              <a:rPr kumimoji="1" lang="en-US" altLang="zh-CN" b="0" dirty="0"/>
              <a:t>﻿</a:t>
            </a:r>
            <a:r>
              <a:rPr kumimoji="1" lang="en-US" altLang="zh-CN" b="0" dirty="0" err="1"/>
              <a:t>AsymSched</a:t>
            </a:r>
            <a:r>
              <a:rPr kumimoji="1" lang="en-US" altLang="zh-CN" b="0" dirty="0"/>
              <a:t> always</a:t>
            </a:r>
            <a:r>
              <a:rPr kumimoji="1" lang="zh-CN" altLang="en-US" b="0" dirty="0"/>
              <a:t> </a:t>
            </a:r>
            <a:r>
              <a:rPr kumimoji="1" lang="en-US" altLang="zh-CN" b="0" dirty="0"/>
              <a:t>performs close to the </a:t>
            </a:r>
            <a:r>
              <a:rPr kumimoji="1" lang="en-US" altLang="zh-CN" b="1" dirty="0"/>
              <a:t>best static thread placement</a:t>
            </a:r>
            <a:r>
              <a:rPr kumimoji="1" lang="en-US" altLang="zh-CN" b="0" dirty="0"/>
              <a:t>.</a:t>
            </a:r>
          </a:p>
          <a:p>
            <a:endParaRPr kumimoji="1" lang="en-US" altLang="zh-CN" b="0" dirty="0"/>
          </a:p>
          <a:p>
            <a:r>
              <a:rPr kumimoji="1" lang="en-US" altLang="zh-CN" b="0" dirty="0"/>
              <a:t>Not</a:t>
            </a:r>
            <a:r>
              <a:rPr kumimoji="1" lang="zh-CN" altLang="en-US" b="0" dirty="0"/>
              <a:t> </a:t>
            </a:r>
            <a:r>
              <a:rPr kumimoji="1" lang="en-US" altLang="zh-CN" b="0" dirty="0"/>
              <a:t>to</a:t>
            </a:r>
            <a:r>
              <a:rPr kumimoji="1" lang="zh-CN" altLang="en-US" b="0" dirty="0"/>
              <a:t> </a:t>
            </a:r>
            <a:r>
              <a:rPr kumimoji="1" lang="en-US" altLang="zh-CN" b="0" dirty="0"/>
              <a:t>do</a:t>
            </a:r>
            <a:r>
              <a:rPr kumimoji="1" lang="zh-CN" altLang="en-US" b="0" dirty="0"/>
              <a:t> </a:t>
            </a:r>
            <a:r>
              <a:rPr kumimoji="1" lang="en-US" altLang="zh-CN" b="0" dirty="0"/>
              <a:t>anything</a:t>
            </a:r>
            <a:r>
              <a:rPr kumimoji="1" lang="zh-CN" altLang="en-US" b="0" dirty="0"/>
              <a:t> </a:t>
            </a:r>
            <a:r>
              <a:rPr kumimoji="1" lang="en-US" altLang="zh-CN" b="0" dirty="0" err="1"/>
              <a:t>cuz</a:t>
            </a:r>
            <a:r>
              <a:rPr kumimoji="1" lang="zh-CN" altLang="en-US" b="0" dirty="0"/>
              <a:t> </a:t>
            </a:r>
            <a:r>
              <a:rPr kumimoji="1" lang="en-US" altLang="zh-CN" b="0" dirty="0"/>
              <a:t>of</a:t>
            </a:r>
            <a:r>
              <a:rPr kumimoji="1" lang="zh-CN" altLang="en-US" b="0" dirty="0"/>
              <a:t> </a:t>
            </a:r>
            <a:r>
              <a:rPr kumimoji="1" lang="en-US" altLang="zh-CN" b="0" dirty="0"/>
              <a:t>the</a:t>
            </a:r>
            <a:r>
              <a:rPr kumimoji="1" lang="zh-CN" altLang="en-US" b="0" dirty="0"/>
              <a:t> </a:t>
            </a:r>
            <a:r>
              <a:rPr kumimoji="1" lang="en-US" altLang="zh-CN" b="0" dirty="0"/>
              <a:t>app</a:t>
            </a:r>
            <a:r>
              <a:rPr kumimoji="1" lang="zh-CN" altLang="en-US" b="0" dirty="0"/>
              <a:t> </a:t>
            </a:r>
            <a:r>
              <a:rPr kumimoji="1" lang="en-US" altLang="zh-CN" b="0" dirty="0"/>
              <a:t>allocate</a:t>
            </a:r>
            <a:r>
              <a:rPr kumimoji="1" lang="zh-CN" altLang="en-US" b="0" dirty="0"/>
              <a:t> </a:t>
            </a:r>
            <a:r>
              <a:rPr kumimoji="1" lang="en-US" altLang="zh-CN" b="0" dirty="0"/>
              <a:t>the</a:t>
            </a:r>
            <a:r>
              <a:rPr kumimoji="1" lang="zh-CN" altLang="en-US" b="0" dirty="0"/>
              <a:t> </a:t>
            </a:r>
            <a:r>
              <a:rPr kumimoji="1" lang="en-US" altLang="zh-CN" b="0" dirty="0"/>
              <a:t>memory</a:t>
            </a:r>
            <a:r>
              <a:rPr kumimoji="1" lang="zh-CN" altLang="en-US" b="0" dirty="0"/>
              <a:t> </a:t>
            </a:r>
            <a:r>
              <a:rPr kumimoji="1" lang="en-US" altLang="zh-CN" b="0" dirty="0"/>
              <a:t>and</a:t>
            </a:r>
            <a:r>
              <a:rPr kumimoji="1" lang="zh-CN" altLang="en-US" b="0" dirty="0"/>
              <a:t> </a:t>
            </a:r>
            <a:r>
              <a:rPr kumimoji="1" lang="en-US" altLang="zh-CN" b="0" dirty="0"/>
              <a:t>freeze</a:t>
            </a:r>
            <a:r>
              <a:rPr kumimoji="1" lang="zh-CN" altLang="en-US" b="0" dirty="0"/>
              <a:t> </a:t>
            </a:r>
            <a:r>
              <a:rPr kumimoji="1" lang="en-US" altLang="zh-CN" b="0" dirty="0"/>
              <a:t>it</a:t>
            </a:r>
            <a:r>
              <a:rPr kumimoji="1" lang="zh-CN" altLang="en-US" b="0" dirty="0"/>
              <a:t> </a:t>
            </a:r>
            <a:r>
              <a:rPr kumimoji="1" lang="en-US" altLang="zh-CN" b="0" dirty="0"/>
              <a:t>immediately</a:t>
            </a:r>
          </a:p>
          <a:p>
            <a:endParaRPr kumimoji="1" lang="en-US" altLang="zh-CN"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22</a:t>
            </a:fld>
            <a:endParaRPr lang="zh-CN" altLang="en-US"/>
          </a:p>
        </p:txBody>
      </p:sp>
    </p:spTree>
    <p:extLst>
      <p:ext uri="{BB962C8B-B14F-4D97-AF65-F5344CB8AC3E}">
        <p14:creationId xmlns:p14="http://schemas.microsoft.com/office/powerpoint/2010/main" val="3879623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﻿For applications that produce the </a:t>
            </a:r>
            <a:r>
              <a:rPr kumimoji="1" lang="en-US" altLang="zh-CN" b="1" dirty="0"/>
              <a:t>highest degree of contention</a:t>
            </a:r>
            <a:r>
              <a:rPr kumimoji="1" lang="en-US" altLang="zh-CN" dirty="0"/>
              <a:t> on the interconnect links (</a:t>
            </a:r>
            <a:r>
              <a:rPr kumimoji="1" lang="en-US" altLang="zh-CN" dirty="0" err="1"/>
              <a:t>streamcluster</a:t>
            </a:r>
            <a:r>
              <a:rPr kumimoji="1" lang="en-US" altLang="zh-CN" dirty="0"/>
              <a:t>, </a:t>
            </a:r>
            <a:r>
              <a:rPr kumimoji="1" lang="en-US" altLang="zh-CN" dirty="0" err="1"/>
              <a:t>pca</a:t>
            </a:r>
            <a:r>
              <a:rPr kumimoji="1" lang="en-US" altLang="zh-CN" dirty="0"/>
              <a:t>, and </a:t>
            </a:r>
            <a:r>
              <a:rPr kumimoji="1" lang="en-US" altLang="zh-CN" dirty="0" err="1"/>
              <a:t>facerec</a:t>
            </a:r>
            <a:r>
              <a:rPr kumimoji="1" lang="en-US" altLang="zh-CN" dirty="0"/>
              <a:t>), </a:t>
            </a:r>
          </a:p>
          <a:p>
            <a:endParaRPr kumimoji="1" lang="en-US" altLang="zh-CN" dirty="0"/>
          </a:p>
          <a:p>
            <a:r>
              <a:rPr kumimoji="1" lang="en-US" altLang="zh-CN" dirty="0" err="1"/>
              <a:t>AsymSched</a:t>
            </a:r>
            <a:r>
              <a:rPr kumimoji="1" lang="en-US" altLang="zh-CN" dirty="0"/>
              <a:t> achieves </a:t>
            </a:r>
            <a:r>
              <a:rPr kumimoji="1" lang="en-US" altLang="zh-CN" b="1" dirty="0"/>
              <a:t>much better </a:t>
            </a:r>
            <a:r>
              <a:rPr kumimoji="1" lang="en-US" altLang="zh-CN" dirty="0"/>
              <a:t>performance than the best thread placement</a:t>
            </a:r>
          </a:p>
          <a:p>
            <a:endParaRPr kumimoji="1" lang="en-US" altLang="zh-CN" dirty="0"/>
          </a:p>
          <a:p>
            <a:r>
              <a:rPr kumimoji="1" lang="en-US" altLang="zh-CN" dirty="0"/>
              <a:t>because the </a:t>
            </a:r>
            <a:r>
              <a:rPr kumimoji="1" lang="en-US" altLang="zh-CN" b="1" dirty="0"/>
              <a:t>dynamic memory migration </a:t>
            </a:r>
            <a:r>
              <a:rPr kumimoji="1" lang="en-US" altLang="zh-CN" dirty="0"/>
              <a:t>component </a:t>
            </a:r>
            <a:r>
              <a:rPr kumimoji="1" lang="en-US" altLang="zh-CN" b="1" dirty="0"/>
              <a:t>balances memory accesses across nodes</a:t>
            </a:r>
            <a:r>
              <a:rPr kumimoji="1" lang="en-US" altLang="zh-CN" dirty="0"/>
              <a:t>,</a:t>
            </a:r>
          </a:p>
          <a:p>
            <a:endParaRPr kumimoji="1" lang="en-US" altLang="zh-CN" dirty="0"/>
          </a:p>
          <a:p>
            <a:r>
              <a:rPr kumimoji="1" lang="en-US" altLang="zh-CN" dirty="0"/>
              <a:t>thus </a:t>
            </a:r>
            <a:r>
              <a:rPr kumimoji="1" lang="en-US" altLang="zh-CN" b="1" dirty="0"/>
              <a:t>reducing contention </a:t>
            </a:r>
            <a:r>
              <a:rPr kumimoji="1" lang="en-US" altLang="zh-CN" dirty="0"/>
              <a:t>on interconnect links and memory controllers.</a:t>
            </a:r>
          </a:p>
          <a:p>
            <a:r>
              <a:rPr kumimoji="1" lang="zh-CN" altLang="en-US" dirty="0"/>
              <a:t>竞争</a:t>
            </a:r>
            <a:endParaRPr kumimoji="1" lang="en-US" altLang="zh-CN" dirty="0"/>
          </a:p>
          <a:p>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Dynamic</a:t>
            </a:r>
            <a:r>
              <a:rPr kumimoji="1" lang="zh-CN" altLang="en-US" dirty="0"/>
              <a:t> </a:t>
            </a:r>
            <a:r>
              <a:rPr kumimoji="1" lang="en-US" altLang="zh-CN" dirty="0"/>
              <a:t>memory</a:t>
            </a:r>
            <a:r>
              <a:rPr kumimoji="1" lang="zh-CN" altLang="en-US" dirty="0"/>
              <a:t> </a:t>
            </a:r>
            <a:r>
              <a:rPr kumimoji="1" lang="en-US" altLang="zh-CN" dirty="0"/>
              <a:t>migration</a:t>
            </a:r>
            <a:r>
              <a:rPr kumimoji="1" lang="zh-CN" altLang="en-US" dirty="0"/>
              <a:t> </a:t>
            </a:r>
            <a:r>
              <a:rPr kumimoji="1" lang="en-US" altLang="zh-CN" dirty="0"/>
              <a:t>Improve</a:t>
            </a:r>
            <a:r>
              <a:rPr kumimoji="1" lang="zh-CN" altLang="en-US" dirty="0"/>
              <a:t> </a:t>
            </a:r>
            <a:r>
              <a:rPr kumimoji="1" lang="en-US" altLang="zh-CN" dirty="0"/>
              <a:t>but</a:t>
            </a:r>
            <a:r>
              <a:rPr kumimoji="1" lang="zh-CN" altLang="en-US" dirty="0"/>
              <a:t> </a:t>
            </a:r>
            <a:r>
              <a:rPr kumimoji="1" lang="en-US" altLang="zh-CN" dirty="0"/>
              <a:t>still</a:t>
            </a:r>
            <a:r>
              <a:rPr kumimoji="1" lang="zh-CN" altLang="en-US" dirty="0"/>
              <a:t> </a:t>
            </a:r>
            <a:r>
              <a:rPr kumimoji="1" lang="en-US" altLang="zh-CN" dirty="0"/>
              <a:t>has</a:t>
            </a:r>
            <a:r>
              <a:rPr kumimoji="1" lang="zh-CN" altLang="en-US" dirty="0"/>
              <a:t> </a:t>
            </a:r>
            <a:r>
              <a:rPr kumimoji="1" lang="en-US" altLang="zh-CN" dirty="0"/>
              <a:t>a</a:t>
            </a:r>
            <a:r>
              <a:rPr kumimoji="1" lang="zh-CN" altLang="en-US" dirty="0"/>
              <a:t> </a:t>
            </a:r>
            <a:r>
              <a:rPr kumimoji="1" lang="en-US" altLang="zh-CN" dirty="0"/>
              <a:t>high</a:t>
            </a:r>
            <a:r>
              <a:rPr kumimoji="1" lang="zh-CN" altLang="en-US" dirty="0"/>
              <a:t> </a:t>
            </a:r>
            <a:r>
              <a:rPr kumimoji="1" lang="en-US" altLang="zh-CN" dirty="0"/>
              <a:t>standard</a:t>
            </a:r>
            <a:r>
              <a:rPr kumimoji="1" lang="zh-CN" altLang="en-US" dirty="0"/>
              <a:t> </a:t>
            </a:r>
            <a:r>
              <a:rPr kumimoji="1" lang="en-US" altLang="zh-CN" dirty="0"/>
              <a:t>deviation:</a:t>
            </a:r>
            <a:r>
              <a:rPr kumimoji="1" lang="zh-CN" altLang="en-US" dirty="0"/>
              <a:t> </a:t>
            </a:r>
            <a:r>
              <a:rPr kumimoji="1" lang="en-US" altLang="zh-CN" dirty="0"/>
              <a:t>runtime</a:t>
            </a:r>
            <a:r>
              <a:rPr kumimoji="1" lang="zh-CN" altLang="en-US" dirty="0"/>
              <a:t> </a:t>
            </a:r>
            <a:r>
              <a:rPr kumimoji="1" lang="en-US" altLang="zh-CN" dirty="0"/>
              <a:t>is</a:t>
            </a:r>
            <a:r>
              <a:rPr kumimoji="1" lang="zh-CN" altLang="en-US" dirty="0"/>
              <a:t> </a:t>
            </a:r>
            <a:r>
              <a:rPr kumimoji="1" lang="en-US" altLang="zh-CN" b="1" dirty="0"/>
              <a:t>not</a:t>
            </a:r>
            <a:r>
              <a:rPr kumimoji="1" lang="zh-CN" altLang="en-US" b="1" dirty="0"/>
              <a:t> </a:t>
            </a:r>
            <a:r>
              <a:rPr kumimoji="1" lang="en-US" altLang="zh-CN" b="1" dirty="0"/>
              <a:t>predictable</a:t>
            </a:r>
          </a:p>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23</a:t>
            </a:fld>
            <a:endParaRPr lang="zh-CN" altLang="en-US"/>
          </a:p>
        </p:txBody>
      </p:sp>
    </p:spTree>
    <p:extLst>
      <p:ext uri="{BB962C8B-B14F-4D97-AF65-F5344CB8AC3E}">
        <p14:creationId xmlns:p14="http://schemas.microsoft.com/office/powerpoint/2010/main" val="1567240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Mean</a:t>
            </a:r>
            <a:r>
              <a:rPr kumimoji="1" lang="zh-CN" altLang="en-US" dirty="0"/>
              <a:t> </a:t>
            </a:r>
            <a:r>
              <a:rPr kumimoji="1" lang="en-US" altLang="zh-CN" dirty="0"/>
              <a:t>difference</a:t>
            </a:r>
            <a:r>
              <a:rPr kumimoji="1" lang="zh-CN" altLang="en-US" dirty="0"/>
              <a:t> </a:t>
            </a:r>
            <a:r>
              <a:rPr kumimoji="1" lang="en-US" altLang="zh-CN" dirty="0"/>
              <a:t>between</a:t>
            </a:r>
            <a:r>
              <a:rPr kumimoji="1" lang="zh-CN" altLang="en-US" dirty="0"/>
              <a:t> </a:t>
            </a:r>
            <a:r>
              <a:rPr kumimoji="1" lang="en-US" altLang="zh-CN" dirty="0"/>
              <a:t>the</a:t>
            </a:r>
            <a:r>
              <a:rPr kumimoji="1" lang="zh-CN" altLang="en-US" dirty="0"/>
              <a:t> </a:t>
            </a:r>
            <a:r>
              <a:rPr kumimoji="1" lang="en-US" altLang="zh-CN" dirty="0"/>
              <a:t>worst</a:t>
            </a:r>
            <a:r>
              <a:rPr kumimoji="1" lang="zh-CN" altLang="en-US" dirty="0"/>
              <a:t> </a:t>
            </a:r>
            <a:r>
              <a:rPr kumimoji="1" lang="en-US" altLang="zh-CN" dirty="0"/>
              <a:t>&amp;</a:t>
            </a:r>
            <a:r>
              <a:rPr kumimoji="1" lang="zh-CN" altLang="en-US" dirty="0"/>
              <a:t> </a:t>
            </a:r>
            <a:r>
              <a:rPr kumimoji="1" lang="en-US" altLang="zh-CN" dirty="0"/>
              <a:t>the</a:t>
            </a:r>
            <a:r>
              <a:rPr kumimoji="1" lang="zh-CN" altLang="en-US" dirty="0"/>
              <a:t> </a:t>
            </a:r>
            <a:r>
              <a:rPr kumimoji="1" lang="en-US" altLang="zh-CN" dirty="0"/>
              <a:t>best</a:t>
            </a:r>
            <a:r>
              <a:rPr kumimoji="1" lang="zh-CN" altLang="en-US" dirty="0"/>
              <a:t> </a:t>
            </a:r>
            <a:r>
              <a:rPr kumimoji="1" lang="en-US" altLang="zh-CN" dirty="0"/>
              <a:t>is</a:t>
            </a:r>
            <a:r>
              <a:rPr kumimoji="1" lang="zh-CN" altLang="en-US" dirty="0"/>
              <a:t> </a:t>
            </a:r>
            <a:r>
              <a:rPr kumimoji="1" lang="en-US" altLang="zh-CN" dirty="0"/>
              <a:t>14%</a:t>
            </a:r>
          </a:p>
          <a:p>
            <a:endParaRPr kumimoji="1" lang="en-US" altLang="zh-CN" dirty="0"/>
          </a:p>
          <a:p>
            <a:r>
              <a:rPr kumimoji="1" lang="en-US" altLang="zh-CN" dirty="0"/>
              <a:t>The</a:t>
            </a:r>
            <a:r>
              <a:rPr kumimoji="1" lang="zh-CN" altLang="en-US" dirty="0"/>
              <a:t> </a:t>
            </a:r>
            <a:r>
              <a:rPr kumimoji="1" lang="en-US" altLang="zh-CN" dirty="0"/>
              <a:t>placement</a:t>
            </a:r>
            <a:r>
              <a:rPr kumimoji="1" lang="zh-CN" altLang="en-US" dirty="0"/>
              <a:t> </a:t>
            </a:r>
            <a:r>
              <a:rPr kumimoji="1" lang="en-US" altLang="zh-CN" dirty="0"/>
              <a:t>impacts the applications quite a bit</a:t>
            </a:r>
          </a:p>
          <a:p>
            <a:endParaRPr kumimoji="1" lang="en-US" altLang="zh-CN" dirty="0"/>
          </a:p>
          <a:p>
            <a:r>
              <a:rPr kumimoji="1" lang="en-US" altLang="zh-CN" dirty="0"/>
              <a:t>A</a:t>
            </a:r>
            <a:r>
              <a:rPr kumimoji="1" lang="zh-CN" altLang="en-US" dirty="0"/>
              <a:t> </a:t>
            </a:r>
            <a:r>
              <a:rPr kumimoji="1" lang="en-US" altLang="zh-CN" dirty="0"/>
              <a:t>lot</a:t>
            </a:r>
            <a:r>
              <a:rPr kumimoji="1" lang="zh-CN" altLang="en-US" dirty="0"/>
              <a:t> </a:t>
            </a:r>
            <a:r>
              <a:rPr kumimoji="1" lang="en-US" altLang="zh-CN" dirty="0"/>
              <a:t>of</a:t>
            </a:r>
            <a:r>
              <a:rPr kumimoji="1" lang="zh-CN" altLang="en-US" dirty="0"/>
              <a:t> </a:t>
            </a:r>
            <a:r>
              <a:rPr kumimoji="1" lang="en-US" altLang="zh-CN" dirty="0"/>
              <a:t>other</a:t>
            </a:r>
            <a:r>
              <a:rPr kumimoji="1" lang="zh-CN" altLang="en-US" dirty="0"/>
              <a:t> </a:t>
            </a:r>
            <a:r>
              <a:rPr kumimoji="1" lang="en-US" altLang="zh-CN" dirty="0"/>
              <a:t>applications:</a:t>
            </a:r>
            <a:r>
              <a:rPr kumimoji="1" lang="zh-CN" altLang="en-US" dirty="0"/>
              <a:t> </a:t>
            </a:r>
            <a:r>
              <a:rPr kumimoji="1" lang="en-US" altLang="zh-CN" dirty="0"/>
              <a:t>NAS</a:t>
            </a:r>
            <a:r>
              <a:rPr kumimoji="1" lang="zh-CN" altLang="en-US" dirty="0"/>
              <a:t>基准测试</a:t>
            </a:r>
            <a:endParaRPr kumimoji="1" lang="en-US" altLang="zh-CN" dirty="0"/>
          </a:p>
          <a:p>
            <a:r>
              <a:rPr kumimoji="1" lang="en-US" altLang="zh-CN" dirty="0"/>
              <a:t>﻿the NAS Parallel Benchmarks suite which is composed of numeric kernels</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24</a:t>
            </a:fld>
            <a:endParaRPr lang="zh-CN" altLang="en-US"/>
          </a:p>
        </p:txBody>
      </p:sp>
    </p:spTree>
    <p:extLst>
      <p:ext uri="{BB962C8B-B14F-4D97-AF65-F5344CB8AC3E}">
        <p14:creationId xmlns:p14="http://schemas.microsoft.com/office/powerpoint/2010/main" val="2265673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Multi</a:t>
            </a:r>
            <a:r>
              <a:rPr kumimoji="1" lang="zh-CN" altLang="en-US" dirty="0"/>
              <a:t> </a:t>
            </a:r>
            <a:r>
              <a:rPr kumimoji="1" lang="en-US" altLang="zh-CN" dirty="0"/>
              <a:t>applications</a:t>
            </a:r>
          </a:p>
          <a:p>
            <a:endParaRPr kumimoji="1" lang="en-US" altLang="zh-CN" dirty="0"/>
          </a:p>
          <a:p>
            <a:r>
              <a:rPr kumimoji="1" lang="en-US" altLang="zh-CN" dirty="0"/>
              <a:t>﻿The numbers appended to the name of applications: the </a:t>
            </a:r>
            <a:r>
              <a:rPr kumimoji="1" lang="en-US" altLang="zh-CN" b="1" dirty="0"/>
              <a:t>number of nodes </a:t>
            </a:r>
            <a:r>
              <a:rPr kumimoji="1" lang="en-US" altLang="zh-CN" dirty="0"/>
              <a:t>on which the application runs.</a:t>
            </a:r>
          </a:p>
          <a:p>
            <a:endParaRPr kumimoji="1" lang="en-US" altLang="zh-CN" dirty="0"/>
          </a:p>
          <a:p>
            <a:r>
              <a:rPr kumimoji="1" lang="en-US" altLang="zh-CN" dirty="0"/>
              <a:t>1.</a:t>
            </a:r>
            <a:r>
              <a:rPr kumimoji="1" lang="zh-CN" altLang="en-US" dirty="0"/>
              <a:t> </a:t>
            </a:r>
            <a:r>
              <a:rPr kumimoji="1" lang="en-US" altLang="zh-CN" dirty="0"/>
              <a:t>﻿</a:t>
            </a:r>
            <a:r>
              <a:rPr kumimoji="1" lang="en-US" altLang="zh-CN" b="1" dirty="0"/>
              <a:t>close or better </a:t>
            </a:r>
            <a:r>
              <a:rPr kumimoji="1" lang="en-US" altLang="zh-CN" dirty="0"/>
              <a:t>than the best static thread placement on Linux</a:t>
            </a:r>
          </a:p>
          <a:p>
            <a:r>
              <a:rPr kumimoji="1" lang="en-US" altLang="zh-CN" dirty="0"/>
              <a:t>2.</a:t>
            </a:r>
            <a:r>
              <a:rPr kumimoji="1" lang="zh-CN" altLang="en-US" dirty="0"/>
              <a:t> </a:t>
            </a:r>
            <a:r>
              <a:rPr kumimoji="1" lang="en-US" altLang="zh-CN" dirty="0"/>
              <a:t>produces a very </a:t>
            </a:r>
            <a:r>
              <a:rPr kumimoji="1" lang="en-US" altLang="zh-CN" b="1" dirty="0"/>
              <a:t>low standard deviation</a:t>
            </a:r>
            <a:endParaRPr kumimoji="1" lang="zh-CN" altLang="en-US" b="1"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25</a:t>
            </a:fld>
            <a:endParaRPr lang="zh-CN" altLang="en-US"/>
          </a:p>
        </p:txBody>
      </p:sp>
    </p:spTree>
    <p:extLst>
      <p:ext uri="{BB962C8B-B14F-4D97-AF65-F5344CB8AC3E}">
        <p14:creationId xmlns:p14="http://schemas.microsoft.com/office/powerpoint/2010/main" val="4147813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26</a:t>
            </a:fld>
            <a:endParaRPr lang="zh-CN" altLang="en-US"/>
          </a:p>
        </p:txBody>
      </p:sp>
    </p:spTree>
    <p:extLst>
      <p:ext uri="{BB962C8B-B14F-4D97-AF65-F5344CB8AC3E}">
        <p14:creationId xmlns:p14="http://schemas.microsoft.com/office/powerpoint/2010/main" val="3532979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27</a:t>
            </a:fld>
            <a:endParaRPr lang="zh-CN" altLang="en-US"/>
          </a:p>
        </p:txBody>
      </p:sp>
    </p:spTree>
    <p:extLst>
      <p:ext uri="{BB962C8B-B14F-4D97-AF65-F5344CB8AC3E}">
        <p14:creationId xmlns:p14="http://schemas.microsoft.com/office/powerpoint/2010/main" val="1665130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28</a:t>
            </a:fld>
            <a:endParaRPr lang="zh-CN" altLang="en-US"/>
          </a:p>
        </p:txBody>
      </p:sp>
    </p:spTree>
    <p:extLst>
      <p:ext uri="{BB962C8B-B14F-4D97-AF65-F5344CB8AC3E}">
        <p14:creationId xmlns:p14="http://schemas.microsoft.com/office/powerpoint/2010/main" val="6886347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29</a:t>
            </a:fld>
            <a:endParaRPr lang="zh-CN" altLang="en-US"/>
          </a:p>
        </p:txBody>
      </p:sp>
    </p:spTree>
    <p:extLst>
      <p:ext uri="{BB962C8B-B14F-4D97-AF65-F5344CB8AC3E}">
        <p14:creationId xmlns:p14="http://schemas.microsoft.com/office/powerpoint/2010/main" val="27080850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30</a:t>
            </a:fld>
            <a:endParaRPr lang="zh-CN" altLang="en-US"/>
          </a:p>
        </p:txBody>
      </p:sp>
    </p:spTree>
    <p:extLst>
      <p:ext uri="{BB962C8B-B14F-4D97-AF65-F5344CB8AC3E}">
        <p14:creationId xmlns:p14="http://schemas.microsoft.com/office/powerpoint/2010/main" val="35397168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31</a:t>
            </a:fld>
            <a:endParaRPr lang="zh-CN" altLang="en-US"/>
          </a:p>
        </p:txBody>
      </p:sp>
    </p:spTree>
    <p:extLst>
      <p:ext uri="{BB962C8B-B14F-4D97-AF65-F5344CB8AC3E}">
        <p14:creationId xmlns:p14="http://schemas.microsoft.com/office/powerpoint/2010/main" val="33711853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32</a:t>
            </a:fld>
            <a:endParaRPr lang="zh-CN" altLang="en-US"/>
          </a:p>
        </p:txBody>
      </p:sp>
    </p:spTree>
    <p:extLst>
      <p:ext uri="{BB962C8B-B14F-4D97-AF65-F5344CB8AC3E}">
        <p14:creationId xmlns:p14="http://schemas.microsoft.com/office/powerpoint/2010/main" val="15448729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33</a:t>
            </a:fld>
            <a:endParaRPr lang="zh-CN" altLang="en-US"/>
          </a:p>
        </p:txBody>
      </p:sp>
    </p:spTree>
    <p:extLst>
      <p:ext uri="{BB962C8B-B14F-4D97-AF65-F5344CB8AC3E}">
        <p14:creationId xmlns:p14="http://schemas.microsoft.com/office/powerpoint/2010/main" val="16362247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34</a:t>
            </a:fld>
            <a:endParaRPr lang="zh-CN" altLang="en-US"/>
          </a:p>
        </p:txBody>
      </p:sp>
    </p:spTree>
    <p:extLst>
      <p:ext uri="{BB962C8B-B14F-4D97-AF65-F5344CB8AC3E}">
        <p14:creationId xmlns:p14="http://schemas.microsoft.com/office/powerpoint/2010/main" val="13274229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35</a:t>
            </a:fld>
            <a:endParaRPr lang="zh-CN" altLang="en-US"/>
          </a:p>
        </p:txBody>
      </p:sp>
    </p:spTree>
    <p:extLst>
      <p:ext uri="{BB962C8B-B14F-4D97-AF65-F5344CB8AC3E}">
        <p14:creationId xmlns:p14="http://schemas.microsoft.com/office/powerpoint/2010/main" val="38058577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36</a:t>
            </a:fld>
            <a:endParaRPr lang="zh-CN" altLang="en-US"/>
          </a:p>
        </p:txBody>
      </p:sp>
    </p:spTree>
    <p:extLst>
      <p:ext uri="{BB962C8B-B14F-4D97-AF65-F5344CB8AC3E}">
        <p14:creationId xmlns:p14="http://schemas.microsoft.com/office/powerpoint/2010/main" val="7861736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37</a:t>
            </a:fld>
            <a:endParaRPr lang="zh-CN" altLang="en-US"/>
          </a:p>
        </p:txBody>
      </p:sp>
    </p:spTree>
    <p:extLst>
      <p:ext uri="{BB962C8B-B14F-4D97-AF65-F5344CB8AC3E}">
        <p14:creationId xmlns:p14="http://schemas.microsoft.com/office/powerpoint/2010/main" val="6864212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38</a:t>
            </a:fld>
            <a:endParaRPr lang="zh-CN" altLang="en-US"/>
          </a:p>
        </p:txBody>
      </p:sp>
    </p:spTree>
    <p:extLst>
      <p:ext uri="{BB962C8B-B14F-4D97-AF65-F5344CB8AC3E}">
        <p14:creationId xmlns:p14="http://schemas.microsoft.com/office/powerpoint/2010/main" val="11880357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39</a:t>
            </a:fld>
            <a:endParaRPr lang="zh-CN" altLang="en-US"/>
          </a:p>
        </p:txBody>
      </p:sp>
    </p:spTree>
    <p:extLst>
      <p:ext uri="{BB962C8B-B14F-4D97-AF65-F5344CB8AC3E}">
        <p14:creationId xmlns:p14="http://schemas.microsoft.com/office/powerpoint/2010/main" val="1601327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40</a:t>
            </a:fld>
            <a:endParaRPr lang="zh-CN" altLang="en-US"/>
          </a:p>
        </p:txBody>
      </p:sp>
    </p:spTree>
    <p:extLst>
      <p:ext uri="{BB962C8B-B14F-4D97-AF65-F5344CB8AC3E}">
        <p14:creationId xmlns:p14="http://schemas.microsoft.com/office/powerpoint/2010/main" val="14294908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41</a:t>
            </a:fld>
            <a:endParaRPr lang="zh-CN" altLang="en-US"/>
          </a:p>
        </p:txBody>
      </p:sp>
    </p:spTree>
    <p:extLst>
      <p:ext uri="{BB962C8B-B14F-4D97-AF65-F5344CB8AC3E}">
        <p14:creationId xmlns:p14="http://schemas.microsoft.com/office/powerpoint/2010/main" val="1047241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mj-lt"/>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页脚占位符 4">
            <a:extLst>
              <a:ext uri="{FF2B5EF4-FFF2-40B4-BE49-F238E27FC236}">
                <a16:creationId xmlns:a16="http://schemas.microsoft.com/office/drawing/2014/main" id="{9FA25068-95BE-F84A-896E-9E89F943483E}"/>
              </a:ext>
            </a:extLst>
          </p:cNvPr>
          <p:cNvSpPr>
            <a:spLocks noGrp="1"/>
          </p:cNvSpPr>
          <p:nvPr>
            <p:ph type="ftr" sz="quarter" idx="3"/>
          </p:nvPr>
        </p:nvSpPr>
        <p:spPr>
          <a:xfrm>
            <a:off x="2553817" y="5305772"/>
            <a:ext cx="3962399" cy="304271"/>
          </a:xfrm>
          <a:prstGeom prst="rect">
            <a:avLst/>
          </a:prstGeom>
        </p:spPr>
        <p:txBody>
          <a:bodyPr anchor="ctr"/>
          <a:lstStyle>
            <a:lvl1pPr algn="ctr">
              <a:defRPr sz="1100"/>
            </a:lvl1pPr>
          </a:lstStyle>
          <a:p>
            <a:r>
              <a:rPr lang="zh-CN" altLang="en-US" dirty="0"/>
              <a:t>上海交通大学并行与分布式系统研究所（</a:t>
            </a:r>
            <a:r>
              <a:rPr lang="en-US" altLang="zh-CN" dirty="0"/>
              <a:t>IPADS@SJTU</a:t>
            </a:r>
            <a:r>
              <a:rPr lang="zh-CN" altLang="en-US" dirty="0"/>
              <a:t>）</a:t>
            </a:r>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b="1">
                <a:solidFill>
                  <a:schemeClr val="accent1"/>
                </a:solidFill>
                <a:latin typeface="+mj-lt"/>
                <a:ea typeface="+mj-ea"/>
                <a:cs typeface="微软雅黑 Light" panose="020B0502040204020203" pitchFamily="34" charset="-122"/>
              </a:defRPr>
            </a:lvl1pPr>
          </a:lstStyle>
          <a:p>
            <a:r>
              <a:rPr lang="zh-CN" altLang="en-US" dirty="0"/>
              <a:t>单击此处编辑母版标题样式</a:t>
            </a:r>
          </a:p>
        </p:txBody>
      </p:sp>
      <p:sp>
        <p:nvSpPr>
          <p:cNvPr id="3" name="内容占位符 2"/>
          <p:cNvSpPr>
            <a:spLocks noGrp="1"/>
          </p:cNvSpPr>
          <p:nvPr>
            <p:ph idx="1"/>
          </p:nvPr>
        </p:nvSpPr>
        <p:spPr/>
        <p:txBody>
          <a:bodyPr>
            <a:normAutofit/>
          </a:bodyPr>
          <a:lstStyle>
            <a:lvl1pPr>
              <a:lnSpc>
                <a:spcPct val="120000"/>
              </a:lnSpc>
              <a:defRPr sz="2400" b="1" i="0">
                <a:latin typeface="+mn-lt"/>
                <a:ea typeface="微软雅黑" panose="020B0503020204020204" pitchFamily="34" charset="-122"/>
                <a:cs typeface="微软雅黑" panose="020B0503020204020204" pitchFamily="34" charset="-122"/>
              </a:defRPr>
            </a:lvl1pPr>
            <a:lvl2pPr>
              <a:lnSpc>
                <a:spcPct val="120000"/>
              </a:lnSpc>
              <a:defRPr sz="2000" b="0" i="0">
                <a:latin typeface="+mn-lt"/>
                <a:ea typeface="微软雅黑" panose="020B0503020204020204" pitchFamily="34" charset="-122"/>
                <a:cs typeface="微软雅黑" panose="020B0503020204020204" pitchFamily="34" charset="-122"/>
              </a:defRPr>
            </a:lvl2pPr>
            <a:lvl3pPr>
              <a:lnSpc>
                <a:spcPct val="120000"/>
              </a:lnSpc>
              <a:defRPr sz="2000" b="0" i="0">
                <a:latin typeface="+mn-lt"/>
                <a:ea typeface="微软雅黑" panose="020B0503020204020204" pitchFamily="34" charset="-122"/>
                <a:cs typeface="微软雅黑" panose="020B0503020204020204" pitchFamily="34" charset="-122"/>
              </a:defRPr>
            </a:lvl3pPr>
            <a:lvl4pPr>
              <a:lnSpc>
                <a:spcPct val="120000"/>
              </a:lnSpc>
              <a:defRPr sz="1800" b="0" i="0">
                <a:latin typeface="+mn-lt"/>
                <a:ea typeface="微软雅黑" panose="020B0503020204020204" pitchFamily="34" charset="-122"/>
                <a:cs typeface="微软雅黑" panose="020B0503020204020204" pitchFamily="34" charset="-122"/>
              </a:defRPr>
            </a:lvl4pPr>
            <a:lvl5pPr>
              <a:lnSpc>
                <a:spcPct val="120000"/>
              </a:lnSpc>
              <a:defRPr sz="1800" b="0" i="0">
                <a:latin typeface="+mn-lt"/>
                <a:ea typeface="微软雅黑" panose="020B0503020204020204" pitchFamily="34" charset="-122"/>
                <a:cs typeface="微软雅黑"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9" name="页脚占位符 4">
            <a:extLst>
              <a:ext uri="{FF2B5EF4-FFF2-40B4-BE49-F238E27FC236}">
                <a16:creationId xmlns:a16="http://schemas.microsoft.com/office/drawing/2014/main" id="{6608DAFC-F7CB-BF45-A12C-3E5B3C748823}"/>
              </a:ext>
            </a:extLst>
          </p:cNvPr>
          <p:cNvSpPr>
            <a:spLocks noGrp="1"/>
          </p:cNvSpPr>
          <p:nvPr>
            <p:ph type="ftr" sz="quarter" idx="3"/>
          </p:nvPr>
        </p:nvSpPr>
        <p:spPr>
          <a:xfrm>
            <a:off x="2553817" y="5305772"/>
            <a:ext cx="3962399" cy="304271"/>
          </a:xfrm>
          <a:prstGeom prst="rect">
            <a:avLst/>
          </a:prstGeom>
        </p:spPr>
        <p:txBody>
          <a:bodyPr/>
          <a:lstStyle>
            <a:lvl1pPr algn="ctr">
              <a:defRPr sz="1100"/>
            </a:lvl1pPr>
          </a:lstStyle>
          <a:p>
            <a:r>
              <a:rPr lang="zh-CN" altLang="en-US" dirty="0"/>
              <a:t>上海交通大学并行与分布式系统研究所（</a:t>
            </a:r>
            <a:r>
              <a:rPr lang="en-US" altLang="zh-CN" dirty="0"/>
              <a:t>IPADS@SJTU</a:t>
            </a:r>
            <a:r>
              <a:rPr lang="zh-CN" altLang="en-US" dirty="0"/>
              <a:t>）</a:t>
            </a:r>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9" name="页脚占位符 4">
            <a:extLst>
              <a:ext uri="{FF2B5EF4-FFF2-40B4-BE49-F238E27FC236}">
                <a16:creationId xmlns:a16="http://schemas.microsoft.com/office/drawing/2014/main" id="{222B87CB-0BF3-3A40-9555-EFDE398401FB}"/>
              </a:ext>
            </a:extLst>
          </p:cNvPr>
          <p:cNvSpPr>
            <a:spLocks noGrp="1"/>
          </p:cNvSpPr>
          <p:nvPr>
            <p:ph type="ftr" sz="quarter" idx="3"/>
          </p:nvPr>
        </p:nvSpPr>
        <p:spPr>
          <a:xfrm>
            <a:off x="2553817" y="5305772"/>
            <a:ext cx="3962399" cy="304271"/>
          </a:xfrm>
          <a:prstGeom prst="rect">
            <a:avLst/>
          </a:prstGeom>
        </p:spPr>
        <p:txBody>
          <a:bodyPr/>
          <a:lstStyle>
            <a:lvl1pPr algn="ctr">
              <a:defRPr sz="1100">
                <a:solidFill>
                  <a:schemeClr val="tx1">
                    <a:lumMod val="50000"/>
                    <a:lumOff val="50000"/>
                  </a:schemeClr>
                </a:solidFill>
              </a:defRPr>
            </a:lvl1pPr>
          </a:lstStyle>
          <a:p>
            <a:r>
              <a:rPr lang="zh-CN" altLang="en-US" dirty="0"/>
              <a:t>上海交通大学并行与分布式系统研究所（</a:t>
            </a:r>
            <a:r>
              <a:rPr lang="en-US" altLang="zh-CN" dirty="0"/>
              <a:t>IPADS@SJTU</a:t>
            </a:r>
            <a:r>
              <a:rPr lang="zh-CN" altLang="en-US" dirty="0"/>
              <a:t>）</a:t>
            </a:r>
          </a:p>
        </p:txBody>
      </p:sp>
    </p:spTree>
    <p:extLst>
      <p:ext uri="{BB962C8B-B14F-4D97-AF65-F5344CB8AC3E}">
        <p14:creationId xmlns:p14="http://schemas.microsoft.com/office/powerpoint/2010/main" val="6146946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
        <p:nvSpPr>
          <p:cNvPr id="7" name="页脚占位符 4">
            <a:extLst>
              <a:ext uri="{FF2B5EF4-FFF2-40B4-BE49-F238E27FC236}">
                <a16:creationId xmlns:a16="http://schemas.microsoft.com/office/drawing/2014/main" id="{4DC863AB-1CA3-014A-96B6-C1A16FEA03AC}"/>
              </a:ext>
            </a:extLst>
          </p:cNvPr>
          <p:cNvSpPr>
            <a:spLocks noGrp="1"/>
          </p:cNvSpPr>
          <p:nvPr>
            <p:ph type="ftr" sz="quarter" idx="3"/>
          </p:nvPr>
        </p:nvSpPr>
        <p:spPr>
          <a:xfrm>
            <a:off x="2553817" y="5305772"/>
            <a:ext cx="3962399" cy="304271"/>
          </a:xfrm>
          <a:prstGeom prst="rect">
            <a:avLst/>
          </a:prstGeom>
        </p:spPr>
        <p:txBody>
          <a:bodyPr anchor="ctr"/>
          <a:lstStyle>
            <a:lvl1pPr>
              <a:defRPr sz="1100">
                <a:solidFill>
                  <a:schemeClr val="tx1">
                    <a:lumMod val="50000"/>
                    <a:lumOff val="50000"/>
                  </a:schemeClr>
                </a:solidFill>
                <a:latin typeface="+mn-ea"/>
                <a:ea typeface="+mn-ea"/>
              </a:defRPr>
            </a:lvl1pPr>
          </a:lstStyle>
          <a:p>
            <a:pPr algn="ctr"/>
            <a:r>
              <a:rPr lang="zh-CN" altLang="en-US" dirty="0"/>
              <a:t>上海交通大学并行与分布式系统研究所（</a:t>
            </a:r>
            <a:r>
              <a:rPr lang="en-US" altLang="zh-CN" dirty="0"/>
              <a:t>IPADS@SJTU</a:t>
            </a:r>
            <a:r>
              <a:rPr lang="zh-CN" altLang="en-US" dirty="0"/>
              <a:t>）</a:t>
            </a:r>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19.png"/><Relationship Id="rId4" Type="http://schemas.openxmlformats.org/officeDocument/2006/relationships/customXml" Target="../ink/ink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983965"/>
            <a:ext cx="7772400" cy="1225021"/>
          </a:xfrm>
        </p:spPr>
        <p:txBody>
          <a:bodyPr>
            <a:noAutofit/>
          </a:bodyPr>
          <a:lstStyle/>
          <a:p>
            <a:pPr algn="ctr">
              <a:lnSpc>
                <a:spcPct val="110000"/>
              </a:lnSpc>
            </a:pPr>
            <a:r>
              <a:rPr kumimoji="1" lang="en-US" altLang="zh-CN" sz="3600" dirty="0">
                <a:latin typeface="Calibri" panose="020F0502020204030204" pitchFamily="34" charset="0"/>
                <a:cs typeface="Calibri" panose="020F0502020204030204" pitchFamily="34" charset="0"/>
              </a:rPr>
              <a:t>Threads</a:t>
            </a:r>
            <a:r>
              <a:rPr kumimoji="1" lang="zh-CN" altLang="en-US" sz="3600" dirty="0">
                <a:latin typeface="Calibri" panose="020F0502020204030204" pitchFamily="34" charset="0"/>
                <a:cs typeface="Calibri" panose="020F0502020204030204" pitchFamily="34" charset="0"/>
              </a:rPr>
              <a:t> </a:t>
            </a:r>
            <a:r>
              <a:rPr kumimoji="1" lang="en-US" altLang="zh-CN" sz="3600" dirty="0">
                <a:latin typeface="Calibri" panose="020F0502020204030204" pitchFamily="34" charset="0"/>
                <a:cs typeface="Calibri" panose="020F0502020204030204" pitchFamily="34" charset="0"/>
              </a:rPr>
              <a:t>and</a:t>
            </a:r>
            <a:r>
              <a:rPr kumimoji="1" lang="zh-CN" altLang="en-US" sz="3600" dirty="0">
                <a:latin typeface="Calibri" panose="020F0502020204030204" pitchFamily="34" charset="0"/>
                <a:cs typeface="Calibri" panose="020F0502020204030204" pitchFamily="34" charset="0"/>
              </a:rPr>
              <a:t> </a:t>
            </a:r>
            <a:r>
              <a:rPr kumimoji="1" lang="en-US" altLang="zh-CN" sz="3600" dirty="0">
                <a:latin typeface="Calibri" panose="020F0502020204030204" pitchFamily="34" charset="0"/>
                <a:cs typeface="Calibri" panose="020F0502020204030204" pitchFamily="34" charset="0"/>
              </a:rPr>
              <a:t>Memory</a:t>
            </a:r>
            <a:r>
              <a:rPr kumimoji="1" lang="zh-CN" altLang="en-US" sz="3600" dirty="0">
                <a:latin typeface="Calibri" panose="020F0502020204030204" pitchFamily="34" charset="0"/>
                <a:cs typeface="Calibri" panose="020F0502020204030204" pitchFamily="34" charset="0"/>
              </a:rPr>
              <a:t> </a:t>
            </a:r>
            <a:r>
              <a:rPr kumimoji="1" lang="en-US" altLang="zh-CN" sz="3600" dirty="0">
                <a:latin typeface="Calibri" panose="020F0502020204030204" pitchFamily="34" charset="0"/>
                <a:cs typeface="Calibri" panose="020F0502020204030204" pitchFamily="34" charset="0"/>
              </a:rPr>
              <a:t>Placement</a:t>
            </a:r>
            <a:r>
              <a:rPr kumimoji="1" lang="zh-CN" altLang="en-US" sz="3600" dirty="0">
                <a:latin typeface="Calibri" panose="020F0502020204030204" pitchFamily="34" charset="0"/>
                <a:cs typeface="Calibri" panose="020F0502020204030204" pitchFamily="34" charset="0"/>
              </a:rPr>
              <a:t> </a:t>
            </a:r>
            <a:r>
              <a:rPr kumimoji="1" lang="en-US" altLang="zh-CN" sz="3600" dirty="0">
                <a:latin typeface="Calibri" panose="020F0502020204030204" pitchFamily="34" charset="0"/>
                <a:cs typeface="Calibri" panose="020F0502020204030204" pitchFamily="34" charset="0"/>
              </a:rPr>
              <a:t>on</a:t>
            </a:r>
            <a:br>
              <a:rPr kumimoji="1" lang="en-US" altLang="zh-CN" sz="3600" dirty="0">
                <a:latin typeface="Calibri" panose="020F0502020204030204" pitchFamily="34" charset="0"/>
                <a:cs typeface="Calibri" panose="020F0502020204030204" pitchFamily="34" charset="0"/>
              </a:rPr>
            </a:br>
            <a:r>
              <a:rPr kumimoji="1" lang="en-US" altLang="zh-CN" sz="3600" dirty="0">
                <a:latin typeface="Calibri" panose="020F0502020204030204" pitchFamily="34" charset="0"/>
                <a:cs typeface="Calibri" panose="020F0502020204030204" pitchFamily="34" charset="0"/>
              </a:rPr>
              <a:t>NUMA</a:t>
            </a:r>
            <a:r>
              <a:rPr kumimoji="1" lang="zh-CN" altLang="en-US" sz="3600" dirty="0">
                <a:latin typeface="Calibri" panose="020F0502020204030204" pitchFamily="34" charset="0"/>
                <a:cs typeface="Calibri" panose="020F0502020204030204" pitchFamily="34" charset="0"/>
              </a:rPr>
              <a:t> </a:t>
            </a:r>
            <a:r>
              <a:rPr kumimoji="1" lang="en-US" altLang="zh-CN" sz="3600" dirty="0">
                <a:latin typeface="Calibri" panose="020F0502020204030204" pitchFamily="34" charset="0"/>
                <a:cs typeface="Calibri" panose="020F0502020204030204" pitchFamily="34" charset="0"/>
              </a:rPr>
              <a:t>Systems:</a:t>
            </a:r>
            <a:r>
              <a:rPr kumimoji="1" lang="zh-CN" altLang="en-US" sz="3600" dirty="0">
                <a:latin typeface="Calibri" panose="020F0502020204030204" pitchFamily="34" charset="0"/>
                <a:cs typeface="Calibri" panose="020F0502020204030204" pitchFamily="34" charset="0"/>
              </a:rPr>
              <a:t> </a:t>
            </a:r>
            <a:r>
              <a:rPr kumimoji="1" lang="en-US" altLang="zh-CN" sz="3600" dirty="0">
                <a:latin typeface="Calibri" panose="020F0502020204030204" pitchFamily="34" charset="0"/>
                <a:cs typeface="Calibri" panose="020F0502020204030204" pitchFamily="34" charset="0"/>
              </a:rPr>
              <a:t>Asymmetry</a:t>
            </a:r>
            <a:r>
              <a:rPr kumimoji="1" lang="zh-CN" altLang="en-US" sz="3600" dirty="0">
                <a:latin typeface="Calibri" panose="020F0502020204030204" pitchFamily="34" charset="0"/>
                <a:cs typeface="Calibri" panose="020F0502020204030204" pitchFamily="34" charset="0"/>
              </a:rPr>
              <a:t> </a:t>
            </a:r>
            <a:r>
              <a:rPr kumimoji="1" lang="en-US" altLang="zh-CN" sz="3600" dirty="0">
                <a:latin typeface="Calibri" panose="020F0502020204030204" pitchFamily="34" charset="0"/>
                <a:cs typeface="Calibri" panose="020F0502020204030204" pitchFamily="34" charset="0"/>
              </a:rPr>
              <a:t>Matters</a:t>
            </a:r>
            <a:endParaRPr kumimoji="1" lang="zh-CN" altLang="en-US" sz="3600" dirty="0"/>
          </a:p>
        </p:txBody>
      </p:sp>
      <p:sp>
        <p:nvSpPr>
          <p:cNvPr id="11" name="文本框 10">
            <a:extLst>
              <a:ext uri="{FF2B5EF4-FFF2-40B4-BE49-F238E27FC236}">
                <a16:creationId xmlns:a16="http://schemas.microsoft.com/office/drawing/2014/main" id="{FFC254A8-1E9C-4748-BB2C-B56489F69FF3}"/>
              </a:ext>
            </a:extLst>
          </p:cNvPr>
          <p:cNvSpPr txBox="1"/>
          <p:nvPr/>
        </p:nvSpPr>
        <p:spPr>
          <a:xfrm>
            <a:off x="571050" y="4125755"/>
            <a:ext cx="8321430" cy="338554"/>
          </a:xfrm>
          <a:prstGeom prst="rect">
            <a:avLst/>
          </a:prstGeom>
          <a:noFill/>
        </p:spPr>
        <p:txBody>
          <a:bodyPr wrap="square" rtlCol="0">
            <a:spAutoFit/>
          </a:bodyPr>
          <a:lstStyle/>
          <a:p>
            <a:r>
              <a:rPr lang="en-US" altLang="zh-CN" sz="1600" dirty="0">
                <a:latin typeface="Avenir Next LT Pro" panose="020B0504020202020204" pitchFamily="34" charset="0"/>
              </a:rPr>
              <a:t>Presented</a:t>
            </a:r>
            <a:r>
              <a:rPr lang="zh-CN" altLang="en-US" sz="1600" dirty="0">
                <a:latin typeface="Avenir Next LT Pro" panose="020B0504020202020204" pitchFamily="34" charset="0"/>
              </a:rPr>
              <a:t> </a:t>
            </a:r>
            <a:r>
              <a:rPr lang="en-US" altLang="zh-CN" sz="1600" dirty="0">
                <a:latin typeface="Avenir Next LT Pro" panose="020B0504020202020204" pitchFamily="34" charset="0"/>
              </a:rPr>
              <a:t>by</a:t>
            </a:r>
            <a:r>
              <a:rPr lang="zh-CN" altLang="en-US" sz="1600" dirty="0">
                <a:latin typeface="Avenir Next LT Pro" panose="020B0504020202020204" pitchFamily="34" charset="0"/>
              </a:rPr>
              <a:t> </a:t>
            </a:r>
            <a:r>
              <a:rPr lang="en-US" altLang="zh-CN" sz="1600" dirty="0">
                <a:latin typeface="Avenir Next LT Pro" panose="020B0504020202020204" pitchFamily="34" charset="0"/>
              </a:rPr>
              <a:t>Ruizhe</a:t>
            </a:r>
            <a:r>
              <a:rPr lang="zh-CN" altLang="en-US" sz="1600" dirty="0">
                <a:latin typeface="Avenir Next LT Pro" panose="020B0504020202020204" pitchFamily="34" charset="0"/>
              </a:rPr>
              <a:t> </a:t>
            </a:r>
            <a:r>
              <a:rPr lang="en-US" altLang="zh-CN" sz="1600" dirty="0">
                <a:latin typeface="Avenir Next LT Pro" panose="020B0504020202020204" pitchFamily="34" charset="0"/>
              </a:rPr>
              <a:t>Tong,</a:t>
            </a:r>
            <a:r>
              <a:rPr lang="zh-CN" altLang="en-US" sz="1600" dirty="0">
                <a:latin typeface="Avenir Next LT Pro" panose="020B0504020202020204" pitchFamily="34" charset="0"/>
              </a:rPr>
              <a:t> </a:t>
            </a:r>
            <a:r>
              <a:rPr lang="en-US" altLang="zh-CN" sz="1600" dirty="0">
                <a:latin typeface="Avenir Next LT Pro" panose="020B0504020202020204" pitchFamily="34" charset="0"/>
              </a:rPr>
              <a:t>Wenli</a:t>
            </a:r>
            <a:r>
              <a:rPr lang="zh-CN" altLang="en-US" sz="1600" dirty="0">
                <a:latin typeface="Avenir Next LT Pro" panose="020B0504020202020204" pitchFamily="34" charset="0"/>
              </a:rPr>
              <a:t> </a:t>
            </a:r>
            <a:r>
              <a:rPr lang="en-US" altLang="zh-CN" sz="1600" dirty="0">
                <a:latin typeface="Avenir Next LT Pro" panose="020B0504020202020204" pitchFamily="34" charset="0"/>
              </a:rPr>
              <a:t>Du,</a:t>
            </a:r>
            <a:r>
              <a:rPr lang="zh-CN" altLang="en-US" sz="1600" dirty="0">
                <a:latin typeface="Avenir Next LT Pro" panose="020B0504020202020204" pitchFamily="34" charset="0"/>
              </a:rPr>
              <a:t> </a:t>
            </a:r>
            <a:r>
              <a:rPr lang="en-US" altLang="zh-CN" sz="1600" dirty="0">
                <a:latin typeface="Avenir Next LT Pro" panose="020B0504020202020204" pitchFamily="34" charset="0"/>
              </a:rPr>
              <a:t>Shengdong</a:t>
            </a:r>
            <a:r>
              <a:rPr lang="zh-CN" altLang="en-US" sz="1600" dirty="0">
                <a:latin typeface="Avenir Next LT Pro" panose="020B0504020202020204" pitchFamily="34" charset="0"/>
              </a:rPr>
              <a:t> </a:t>
            </a:r>
            <a:r>
              <a:rPr lang="en-US" altLang="zh-CN" sz="1600" dirty="0">
                <a:latin typeface="Avenir Next LT Pro" panose="020B0504020202020204" pitchFamily="34" charset="0"/>
              </a:rPr>
              <a:t>Cai,</a:t>
            </a:r>
            <a:r>
              <a:rPr lang="zh-CN" altLang="en-US" sz="1600" dirty="0">
                <a:latin typeface="Avenir Next LT Pro" panose="020B0504020202020204" pitchFamily="34" charset="0"/>
              </a:rPr>
              <a:t> </a:t>
            </a:r>
            <a:r>
              <a:rPr lang="en-US" altLang="zh-CN" sz="1600" dirty="0">
                <a:latin typeface="Avenir Next LT Pro" panose="020B0504020202020204" pitchFamily="34" charset="0"/>
              </a:rPr>
              <a:t>Yuxiao</a:t>
            </a:r>
            <a:r>
              <a:rPr lang="zh-CN" altLang="en-US" sz="1600" dirty="0">
                <a:latin typeface="Avenir Next LT Pro" panose="020B0504020202020204" pitchFamily="34" charset="0"/>
              </a:rPr>
              <a:t> </a:t>
            </a:r>
            <a:r>
              <a:rPr lang="en-US" altLang="zh-CN" sz="1600" dirty="0">
                <a:latin typeface="Avenir Next LT Pro" panose="020B0504020202020204" pitchFamily="34" charset="0"/>
              </a:rPr>
              <a:t>Wang,</a:t>
            </a:r>
            <a:r>
              <a:rPr lang="zh-CN" altLang="en-US" sz="1600" dirty="0">
                <a:latin typeface="Avenir Next LT Pro" panose="020B0504020202020204" pitchFamily="34" charset="0"/>
              </a:rPr>
              <a:t> </a:t>
            </a:r>
            <a:r>
              <a:rPr lang="en-US" altLang="zh-CN" sz="1600" dirty="0">
                <a:latin typeface="Avenir Next LT Pro" panose="020B0504020202020204" pitchFamily="34" charset="0"/>
              </a:rPr>
              <a:t>Yue</a:t>
            </a:r>
            <a:r>
              <a:rPr lang="zh-CN" altLang="en-US" sz="1600" dirty="0">
                <a:latin typeface="Avenir Next LT Pro" panose="020B0504020202020204" pitchFamily="34" charset="0"/>
              </a:rPr>
              <a:t> </a:t>
            </a:r>
            <a:r>
              <a:rPr lang="en-US" altLang="zh-CN" sz="1600" dirty="0">
                <a:latin typeface="Avenir Next LT Pro" panose="020B0504020202020204" pitchFamily="34" charset="0"/>
              </a:rPr>
              <a:t>Wang</a:t>
            </a:r>
          </a:p>
        </p:txBody>
      </p:sp>
      <p:sp>
        <p:nvSpPr>
          <p:cNvPr id="6" name="object 3">
            <a:extLst>
              <a:ext uri="{FF2B5EF4-FFF2-40B4-BE49-F238E27FC236}">
                <a16:creationId xmlns:a16="http://schemas.microsoft.com/office/drawing/2014/main" id="{5A0303AB-D596-7B40-87C2-4025A56D7C8C}"/>
              </a:ext>
            </a:extLst>
          </p:cNvPr>
          <p:cNvSpPr txBox="1"/>
          <p:nvPr/>
        </p:nvSpPr>
        <p:spPr>
          <a:xfrm>
            <a:off x="1403648" y="2541523"/>
            <a:ext cx="3420110" cy="567784"/>
          </a:xfrm>
          <a:prstGeom prst="rect">
            <a:avLst/>
          </a:prstGeom>
        </p:spPr>
        <p:txBody>
          <a:bodyPr vert="horz" wrap="square" lIns="0" tIns="12700" rIns="0" bIns="0" rtlCol="0">
            <a:spAutoFit/>
          </a:bodyPr>
          <a:lstStyle/>
          <a:p>
            <a:pPr marL="615315" marR="5080" indent="-603250">
              <a:lnSpc>
                <a:spcPct val="117200"/>
              </a:lnSpc>
              <a:spcBef>
                <a:spcPts val="100"/>
              </a:spcBef>
            </a:pPr>
            <a:r>
              <a:rPr sz="1600" dirty="0">
                <a:latin typeface="Avenir Next LT Pro" panose="020B0504020202020204" pitchFamily="34" charset="0"/>
              </a:rPr>
              <a:t>Baptiste Lepers, Alexandra Fedorova  Simon Fraser University</a:t>
            </a:r>
            <a:endParaRPr sz="1600">
              <a:latin typeface="Avenir Next LT Pro" panose="020B0504020202020204" pitchFamily="34" charset="0"/>
            </a:endParaRPr>
          </a:p>
        </p:txBody>
      </p:sp>
      <p:sp>
        <p:nvSpPr>
          <p:cNvPr id="7" name="object 4">
            <a:extLst>
              <a:ext uri="{FF2B5EF4-FFF2-40B4-BE49-F238E27FC236}">
                <a16:creationId xmlns:a16="http://schemas.microsoft.com/office/drawing/2014/main" id="{F019E924-9C1A-E947-934A-8803F0B64112}"/>
              </a:ext>
            </a:extLst>
          </p:cNvPr>
          <p:cNvSpPr txBox="1"/>
          <p:nvPr/>
        </p:nvSpPr>
        <p:spPr>
          <a:xfrm>
            <a:off x="5364088" y="2541523"/>
            <a:ext cx="2471671" cy="580608"/>
          </a:xfrm>
          <a:prstGeom prst="rect">
            <a:avLst/>
          </a:prstGeom>
        </p:spPr>
        <p:txBody>
          <a:bodyPr vert="horz" wrap="square" lIns="0" tIns="12700" rIns="0" bIns="0" rtlCol="0">
            <a:spAutoFit/>
          </a:bodyPr>
          <a:lstStyle/>
          <a:p>
            <a:pPr marL="615315" marR="5080" indent="-603250" algn="ctr">
              <a:lnSpc>
                <a:spcPct val="117200"/>
              </a:lnSpc>
              <a:spcBef>
                <a:spcPts val="100"/>
              </a:spcBef>
            </a:pPr>
            <a:r>
              <a:rPr sz="1600" dirty="0">
                <a:latin typeface="Avenir Next LT Pro" panose="020B0504020202020204" pitchFamily="34" charset="0"/>
              </a:rPr>
              <a:t>Vivien Quéma  </a:t>
            </a:r>
            <a:endParaRPr lang="en-US" sz="1600" dirty="0">
              <a:latin typeface="Avenir Next LT Pro" panose="020B0504020202020204" pitchFamily="34" charset="0"/>
            </a:endParaRPr>
          </a:p>
          <a:p>
            <a:pPr marL="615315" marR="5080" indent="-603250" algn="ctr">
              <a:lnSpc>
                <a:spcPct val="117200"/>
              </a:lnSpc>
              <a:spcBef>
                <a:spcPts val="100"/>
              </a:spcBef>
            </a:pPr>
            <a:r>
              <a:rPr sz="1600" dirty="0">
                <a:latin typeface="Avenir Next LT Pro" panose="020B0504020202020204" pitchFamily="34" charset="0"/>
              </a:rPr>
              <a:t>Gren</a:t>
            </a:r>
            <a:r>
              <a:rPr lang="en-US" altLang="zh-CN" sz="1600" dirty="0">
                <a:latin typeface="Avenir Next LT Pro" panose="020B0504020202020204" pitchFamily="34" charset="0"/>
              </a:rPr>
              <a:t>z</a:t>
            </a:r>
            <a:r>
              <a:rPr sz="1600" dirty="0">
                <a:latin typeface="Avenir Next LT Pro" panose="020B0504020202020204" pitchFamily="34" charset="0"/>
              </a:rPr>
              <a:t>oble University</a:t>
            </a:r>
            <a:endParaRPr sz="1600">
              <a:latin typeface="Avenir Next LT Pro" panose="020B0504020202020204" pitchFamily="34" charset="0"/>
            </a:endParaRPr>
          </a:p>
        </p:txBody>
      </p:sp>
    </p:spTree>
    <p:extLst>
      <p:ext uri="{BB962C8B-B14F-4D97-AF65-F5344CB8AC3E}">
        <p14:creationId xmlns:p14="http://schemas.microsoft.com/office/powerpoint/2010/main" val="2662626824"/>
      </p:ext>
    </p:extLst>
  </p:cSld>
  <p:clrMapOvr>
    <a:masterClrMapping/>
  </p:clrMapOvr>
  <mc:AlternateContent xmlns:mc="http://schemas.openxmlformats.org/markup-compatibility/2006" xmlns:p14="http://schemas.microsoft.com/office/powerpoint/2010/main">
    <mc:Choice Requires="p14">
      <p:transition p14:dur="0" advTm="11626"/>
    </mc:Choice>
    <mc:Fallback xmlns="">
      <p:transition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0F9FAD-24F3-E847-B85C-4561162830A8}"/>
              </a:ext>
            </a:extLst>
          </p:cNvPr>
          <p:cNvSpPr>
            <a:spLocks noGrp="1"/>
          </p:cNvSpPr>
          <p:nvPr>
            <p:ph type="title"/>
          </p:nvPr>
        </p:nvSpPr>
        <p:spPr/>
        <p:txBody>
          <a:bodyPr/>
          <a:lstStyle/>
          <a:p>
            <a:r>
              <a:rPr kumimoji="1" lang="en-US" altLang="zh-CN"/>
              <a:t>Outline</a:t>
            </a:r>
            <a:endParaRPr kumimoji="1" lang="zh-CN" altLang="en-US"/>
          </a:p>
        </p:txBody>
      </p:sp>
      <p:sp>
        <p:nvSpPr>
          <p:cNvPr id="3" name="内容占位符 2">
            <a:extLst>
              <a:ext uri="{FF2B5EF4-FFF2-40B4-BE49-F238E27FC236}">
                <a16:creationId xmlns:a16="http://schemas.microsoft.com/office/drawing/2014/main" id="{53C0E9F1-6128-BD45-B593-EFD8216DCE5A}"/>
              </a:ext>
            </a:extLst>
          </p:cNvPr>
          <p:cNvSpPr>
            <a:spLocks noGrp="1"/>
          </p:cNvSpPr>
          <p:nvPr>
            <p:ph idx="1"/>
          </p:nvPr>
        </p:nvSpPr>
        <p:spPr/>
        <p:txBody>
          <a:bodyPr>
            <a:normAutofit/>
          </a:bodyPr>
          <a:lstStyle/>
          <a:p>
            <a:pPr>
              <a:buSzPct val="55000"/>
              <a:buFont typeface="Wingdings" pitchFamily="2" charset="2"/>
              <a:buChar char="p"/>
            </a:pPr>
            <a:r>
              <a:rPr kumimoji="1" lang="en-US" altLang="zh-CN" sz="2800"/>
              <a:t>Motivation</a:t>
            </a:r>
          </a:p>
          <a:p>
            <a:pPr>
              <a:buSzPct val="55000"/>
              <a:buFont typeface="Wingdings" pitchFamily="2" charset="2"/>
              <a:buChar char="p"/>
            </a:pPr>
            <a:r>
              <a:rPr kumimoji="1" lang="en-US" altLang="zh-CN" sz="2800" b="0"/>
              <a:t>Design</a:t>
            </a:r>
            <a:r>
              <a:rPr kumimoji="1" lang="zh-CN" altLang="en-US" sz="2800" b="0"/>
              <a:t> </a:t>
            </a:r>
            <a:r>
              <a:rPr kumimoji="1" lang="en-US" altLang="zh-CN" sz="2800" b="0"/>
              <a:t>&amp;</a:t>
            </a:r>
            <a:r>
              <a:rPr kumimoji="1" lang="zh-CN" altLang="en-US" sz="2800" b="0"/>
              <a:t> </a:t>
            </a:r>
            <a:r>
              <a:rPr kumimoji="1" lang="en-US" altLang="zh-CN" sz="2800" b="0"/>
              <a:t>Implementation</a:t>
            </a:r>
          </a:p>
          <a:p>
            <a:pPr>
              <a:buSzPct val="55000"/>
              <a:buFont typeface="Wingdings" pitchFamily="2" charset="2"/>
              <a:buChar char="p"/>
            </a:pPr>
            <a:r>
              <a:rPr kumimoji="1" lang="en-US" altLang="zh-CN" sz="2800" b="0"/>
              <a:t>Evaluation</a:t>
            </a:r>
          </a:p>
          <a:p>
            <a:pPr>
              <a:buSzPct val="55000"/>
              <a:buFont typeface="Wingdings" pitchFamily="2" charset="2"/>
              <a:buChar char="p"/>
            </a:pPr>
            <a:r>
              <a:rPr kumimoji="1" lang="en-US" altLang="zh-CN" sz="2800" b="0"/>
              <a:t>Demo</a:t>
            </a:r>
            <a:endParaRPr kumimoji="1" lang="zh-CN" altLang="en-US" sz="2800" b="0"/>
          </a:p>
        </p:txBody>
      </p:sp>
      <p:sp>
        <p:nvSpPr>
          <p:cNvPr id="4" name="灯片编号占位符 3">
            <a:extLst>
              <a:ext uri="{FF2B5EF4-FFF2-40B4-BE49-F238E27FC236}">
                <a16:creationId xmlns:a16="http://schemas.microsoft.com/office/drawing/2014/main" id="{0777B325-03A0-CD4D-B2C5-4E08DB5F073E}"/>
              </a:ext>
            </a:extLst>
          </p:cNvPr>
          <p:cNvSpPr>
            <a:spLocks noGrp="1"/>
          </p:cNvSpPr>
          <p:nvPr>
            <p:ph type="sldNum" sz="quarter" idx="12"/>
          </p:nvPr>
        </p:nvSpPr>
        <p:spPr/>
        <p:txBody>
          <a:bodyPr/>
          <a:lstStyle/>
          <a:p>
            <a:fld id="{ADE361C3-C043-4A6E-BDCE-8DA1E7D90A3B}" type="slidenum">
              <a:rPr lang="zh-CN" altLang="en-US" smtClean="0"/>
              <a:t>2</a:t>
            </a:fld>
            <a:endParaRPr lang="zh-CN" altLang="en-US"/>
          </a:p>
        </p:txBody>
      </p:sp>
      <p:sp>
        <p:nvSpPr>
          <p:cNvPr id="5" name="页脚占位符 4">
            <a:extLst>
              <a:ext uri="{FF2B5EF4-FFF2-40B4-BE49-F238E27FC236}">
                <a16:creationId xmlns:a16="http://schemas.microsoft.com/office/drawing/2014/main" id="{2A3A712D-9746-D448-9189-74B160E822D3}"/>
              </a:ext>
            </a:extLst>
          </p:cNvPr>
          <p:cNvSpPr>
            <a:spLocks noGrp="1"/>
          </p:cNvSpPr>
          <p:nvPr>
            <p:ph type="ftr" sz="quarter" idx="3"/>
          </p:nvPr>
        </p:nvSpPr>
        <p:spPr/>
        <p:txBody>
          <a:bodyPr/>
          <a:lstStyle/>
          <a:p>
            <a:r>
              <a:rPr lang="zh-CN" altLang="en-US" dirty="0"/>
              <a:t>上海交通大学并行与分布式系统研究所（</a:t>
            </a:r>
            <a:r>
              <a:rPr lang="en-US" altLang="zh-CN" dirty="0"/>
              <a:t>IPADS@SJTU</a:t>
            </a:r>
            <a:r>
              <a:rPr lang="zh-CN" altLang="en-US" dirty="0"/>
              <a:t>）</a:t>
            </a:r>
          </a:p>
        </p:txBody>
      </p:sp>
    </p:spTree>
    <p:extLst>
      <p:ext uri="{BB962C8B-B14F-4D97-AF65-F5344CB8AC3E}">
        <p14:creationId xmlns:p14="http://schemas.microsoft.com/office/powerpoint/2010/main" val="3519313480"/>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2DA907-572A-5E41-B90B-1031EF63A2E1}"/>
              </a:ext>
            </a:extLst>
          </p:cNvPr>
          <p:cNvSpPr>
            <a:spLocks noGrp="1"/>
          </p:cNvSpPr>
          <p:nvPr>
            <p:ph type="title"/>
          </p:nvPr>
        </p:nvSpPr>
        <p:spPr/>
        <p:txBody>
          <a:bodyPr/>
          <a:lstStyle/>
          <a:p>
            <a:r>
              <a:rPr kumimoji="1" lang="en-US" altLang="zh-CN"/>
              <a:t>NUMA</a:t>
            </a:r>
            <a:r>
              <a:rPr kumimoji="1" lang="zh-CN" altLang="en-US"/>
              <a:t> </a:t>
            </a:r>
            <a:r>
              <a:rPr kumimoji="1" lang="en-US" altLang="zh-CN"/>
              <a:t>Machines</a:t>
            </a:r>
            <a:endParaRPr kumimoji="1" lang="zh-CN" altLang="en-US"/>
          </a:p>
        </p:txBody>
      </p:sp>
      <p:sp>
        <p:nvSpPr>
          <p:cNvPr id="4" name="灯片编号占位符 3">
            <a:extLst>
              <a:ext uri="{FF2B5EF4-FFF2-40B4-BE49-F238E27FC236}">
                <a16:creationId xmlns:a16="http://schemas.microsoft.com/office/drawing/2014/main" id="{B4BCFAA8-297C-DA4D-A685-BE537E3BA51E}"/>
              </a:ext>
            </a:extLst>
          </p:cNvPr>
          <p:cNvSpPr>
            <a:spLocks noGrp="1"/>
          </p:cNvSpPr>
          <p:nvPr>
            <p:ph type="sldNum" sz="quarter" idx="12"/>
          </p:nvPr>
        </p:nvSpPr>
        <p:spPr/>
        <p:txBody>
          <a:bodyPr/>
          <a:lstStyle/>
          <a:p>
            <a:fld id="{ADE361C3-C043-4A6E-BDCE-8DA1E7D90A3B}" type="slidenum">
              <a:rPr lang="zh-CN" altLang="en-US" smtClean="0"/>
              <a:t>3</a:t>
            </a:fld>
            <a:endParaRPr lang="zh-CN" altLang="en-US"/>
          </a:p>
        </p:txBody>
      </p:sp>
      <p:pic>
        <p:nvPicPr>
          <p:cNvPr id="23" name="图片 22">
            <a:extLst>
              <a:ext uri="{FF2B5EF4-FFF2-40B4-BE49-F238E27FC236}">
                <a16:creationId xmlns:a16="http://schemas.microsoft.com/office/drawing/2014/main" id="{3FB5A602-5B98-B143-A8FD-8F4FA0E3C3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2067" y="1561356"/>
            <a:ext cx="4339865" cy="3532198"/>
          </a:xfrm>
          <a:prstGeom prst="rect">
            <a:avLst/>
          </a:prstGeom>
        </p:spPr>
      </p:pic>
    </p:spTree>
    <p:extLst>
      <p:ext uri="{BB962C8B-B14F-4D97-AF65-F5344CB8AC3E}">
        <p14:creationId xmlns:p14="http://schemas.microsoft.com/office/powerpoint/2010/main" val="1502136685"/>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038317-C464-5C45-9106-E1B68E044288}"/>
              </a:ext>
            </a:extLst>
          </p:cNvPr>
          <p:cNvSpPr>
            <a:spLocks noGrp="1"/>
          </p:cNvSpPr>
          <p:nvPr>
            <p:ph type="title"/>
          </p:nvPr>
        </p:nvSpPr>
        <p:spPr>
          <a:xfrm>
            <a:off x="457200" y="228866"/>
            <a:ext cx="8229600" cy="900442"/>
          </a:xfrm>
        </p:spPr>
        <p:txBody>
          <a:bodyPr/>
          <a:lstStyle/>
          <a:p>
            <a:r>
              <a:rPr kumimoji="1" lang="en-US" altLang="zh-CN"/>
              <a:t>NUMA</a:t>
            </a:r>
            <a:r>
              <a:rPr kumimoji="1" lang="zh-CN" altLang="en-US"/>
              <a:t> </a:t>
            </a:r>
            <a:r>
              <a:rPr kumimoji="1" lang="en-US" altLang="zh-CN"/>
              <a:t>Machines</a:t>
            </a:r>
            <a:endParaRPr kumimoji="1" lang="zh-CN" altLang="en-US"/>
          </a:p>
        </p:txBody>
      </p:sp>
      <p:pic>
        <p:nvPicPr>
          <p:cNvPr id="88" name="图片 87">
            <a:extLst>
              <a:ext uri="{FF2B5EF4-FFF2-40B4-BE49-F238E27FC236}">
                <a16:creationId xmlns:a16="http://schemas.microsoft.com/office/drawing/2014/main" id="{FA81ABF7-6780-5948-904D-963B8EC2E6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03175" y="1561771"/>
            <a:ext cx="4137647" cy="3589408"/>
          </a:xfrm>
          <a:prstGeom prst="rect">
            <a:avLst/>
          </a:prstGeom>
        </p:spPr>
      </p:pic>
      <p:sp>
        <p:nvSpPr>
          <p:cNvPr id="89" name="文本框 88">
            <a:extLst>
              <a:ext uri="{FF2B5EF4-FFF2-40B4-BE49-F238E27FC236}">
                <a16:creationId xmlns:a16="http://schemas.microsoft.com/office/drawing/2014/main" id="{911BC839-B8BD-DE48-A075-99899A384065}"/>
              </a:ext>
            </a:extLst>
          </p:cNvPr>
          <p:cNvSpPr txBox="1"/>
          <p:nvPr/>
        </p:nvSpPr>
        <p:spPr>
          <a:xfrm>
            <a:off x="3646103" y="1192439"/>
            <a:ext cx="1851790" cy="369332"/>
          </a:xfrm>
          <a:prstGeom prst="rect">
            <a:avLst/>
          </a:prstGeom>
          <a:noFill/>
        </p:spPr>
        <p:txBody>
          <a:bodyPr wrap="none" rtlCol="0">
            <a:spAutoFit/>
          </a:bodyPr>
          <a:lstStyle/>
          <a:p>
            <a:pPr algn="ctr"/>
            <a:r>
              <a:rPr kumimoji="1" lang="en-US" altLang="zh-CN"/>
              <a:t>interconnect</a:t>
            </a:r>
            <a:r>
              <a:rPr kumimoji="1" lang="zh-CN" altLang="en-US"/>
              <a:t> </a:t>
            </a:r>
            <a:r>
              <a:rPr kumimoji="1" lang="en-US" altLang="zh-CN"/>
              <a:t>link</a:t>
            </a:r>
            <a:endParaRPr kumimoji="1" lang="zh-CN" altLang="en-US"/>
          </a:p>
        </p:txBody>
      </p:sp>
    </p:spTree>
    <p:extLst>
      <p:ext uri="{BB962C8B-B14F-4D97-AF65-F5344CB8AC3E}">
        <p14:creationId xmlns:p14="http://schemas.microsoft.com/office/powerpoint/2010/main" val="999125752"/>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038317-C464-5C45-9106-E1B68E044288}"/>
              </a:ext>
            </a:extLst>
          </p:cNvPr>
          <p:cNvSpPr>
            <a:spLocks noGrp="1"/>
          </p:cNvSpPr>
          <p:nvPr>
            <p:ph type="title"/>
          </p:nvPr>
        </p:nvSpPr>
        <p:spPr>
          <a:xfrm>
            <a:off x="457200" y="228866"/>
            <a:ext cx="8229600" cy="900442"/>
          </a:xfrm>
        </p:spPr>
        <p:txBody>
          <a:bodyPr/>
          <a:lstStyle/>
          <a:p>
            <a:r>
              <a:rPr kumimoji="1" lang="en-US" altLang="zh-CN"/>
              <a:t>Interconnect</a:t>
            </a:r>
            <a:r>
              <a:rPr kumimoji="1" lang="zh-CN" altLang="en-US"/>
              <a:t> </a:t>
            </a:r>
            <a:r>
              <a:rPr kumimoji="1" lang="en-US" altLang="zh-CN"/>
              <a:t>Matters</a:t>
            </a:r>
            <a:endParaRPr kumimoji="1" lang="zh-CN" altLang="en-US"/>
          </a:p>
        </p:txBody>
      </p:sp>
      <p:pic>
        <p:nvPicPr>
          <p:cNvPr id="4" name="图片 3">
            <a:extLst>
              <a:ext uri="{FF2B5EF4-FFF2-40B4-BE49-F238E27FC236}">
                <a16:creationId xmlns:a16="http://schemas.microsoft.com/office/drawing/2014/main" id="{A114B720-A1C6-534B-9E91-A8C81B80AF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1561356"/>
            <a:ext cx="4339130" cy="3531600"/>
          </a:xfrm>
          <a:prstGeom prst="rect">
            <a:avLst/>
          </a:prstGeom>
        </p:spPr>
      </p:pic>
      <p:sp>
        <p:nvSpPr>
          <p:cNvPr id="5" name="文本框 4">
            <a:extLst>
              <a:ext uri="{FF2B5EF4-FFF2-40B4-BE49-F238E27FC236}">
                <a16:creationId xmlns:a16="http://schemas.microsoft.com/office/drawing/2014/main" id="{38A9A46D-1001-BA41-85FA-FDCB5CB84ADC}"/>
              </a:ext>
            </a:extLst>
          </p:cNvPr>
          <p:cNvSpPr txBox="1"/>
          <p:nvPr/>
        </p:nvSpPr>
        <p:spPr>
          <a:xfrm>
            <a:off x="6953956" y="2596444"/>
            <a:ext cx="1762021" cy="646331"/>
          </a:xfrm>
          <a:prstGeom prst="rect">
            <a:avLst/>
          </a:prstGeom>
          <a:noFill/>
        </p:spPr>
        <p:txBody>
          <a:bodyPr wrap="none" rtlCol="0">
            <a:spAutoFit/>
          </a:bodyPr>
          <a:lstStyle/>
          <a:p>
            <a:pPr algn="ctr"/>
            <a:r>
              <a:rPr kumimoji="1" lang="en-US" altLang="zh-CN"/>
              <a:t>Execution</a:t>
            </a:r>
            <a:r>
              <a:rPr kumimoji="1" lang="zh-CN" altLang="en-US"/>
              <a:t> </a:t>
            </a:r>
            <a:r>
              <a:rPr kumimoji="1" lang="en-US" altLang="zh-CN"/>
              <a:t>time:</a:t>
            </a:r>
          </a:p>
          <a:p>
            <a:pPr algn="ctr"/>
            <a:r>
              <a:rPr kumimoji="1" lang="en-US" altLang="zh-CN"/>
              <a:t>149s</a:t>
            </a:r>
            <a:endParaRPr kumimoji="1" lang="zh-CN" altLang="en-US"/>
          </a:p>
        </p:txBody>
      </p:sp>
    </p:spTree>
    <p:extLst>
      <p:ext uri="{BB962C8B-B14F-4D97-AF65-F5344CB8AC3E}">
        <p14:creationId xmlns:p14="http://schemas.microsoft.com/office/powerpoint/2010/main" val="1825211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038317-C464-5C45-9106-E1B68E044288}"/>
              </a:ext>
            </a:extLst>
          </p:cNvPr>
          <p:cNvSpPr>
            <a:spLocks noGrp="1"/>
          </p:cNvSpPr>
          <p:nvPr>
            <p:ph type="title"/>
          </p:nvPr>
        </p:nvSpPr>
        <p:spPr>
          <a:xfrm>
            <a:off x="457200" y="228866"/>
            <a:ext cx="8229600" cy="900442"/>
          </a:xfrm>
        </p:spPr>
        <p:txBody>
          <a:bodyPr/>
          <a:lstStyle/>
          <a:p>
            <a:r>
              <a:rPr kumimoji="1" lang="en-US" altLang="zh-CN"/>
              <a:t>Interconnect</a:t>
            </a:r>
            <a:r>
              <a:rPr kumimoji="1" lang="zh-CN" altLang="en-US"/>
              <a:t> </a:t>
            </a:r>
            <a:r>
              <a:rPr kumimoji="1" lang="en-US" altLang="zh-CN"/>
              <a:t>Matters</a:t>
            </a:r>
            <a:endParaRPr kumimoji="1" lang="zh-CN" altLang="en-US"/>
          </a:p>
        </p:txBody>
      </p:sp>
      <p:sp>
        <p:nvSpPr>
          <p:cNvPr id="5" name="文本框 4">
            <a:extLst>
              <a:ext uri="{FF2B5EF4-FFF2-40B4-BE49-F238E27FC236}">
                <a16:creationId xmlns:a16="http://schemas.microsoft.com/office/drawing/2014/main" id="{38A9A46D-1001-BA41-85FA-FDCB5CB84ADC}"/>
              </a:ext>
            </a:extLst>
          </p:cNvPr>
          <p:cNvSpPr txBox="1"/>
          <p:nvPr/>
        </p:nvSpPr>
        <p:spPr>
          <a:xfrm>
            <a:off x="6953956" y="2596444"/>
            <a:ext cx="1762021" cy="646331"/>
          </a:xfrm>
          <a:prstGeom prst="rect">
            <a:avLst/>
          </a:prstGeom>
          <a:noFill/>
        </p:spPr>
        <p:txBody>
          <a:bodyPr wrap="none" rtlCol="0">
            <a:spAutoFit/>
          </a:bodyPr>
          <a:lstStyle/>
          <a:p>
            <a:pPr algn="ctr"/>
            <a:r>
              <a:rPr kumimoji="1" lang="en-US" altLang="zh-CN"/>
              <a:t>Execution</a:t>
            </a:r>
            <a:r>
              <a:rPr kumimoji="1" lang="zh-CN" altLang="en-US"/>
              <a:t> </a:t>
            </a:r>
            <a:r>
              <a:rPr kumimoji="1" lang="en-US" altLang="zh-CN"/>
              <a:t>time:</a:t>
            </a:r>
          </a:p>
          <a:p>
            <a:pPr algn="ctr"/>
            <a:r>
              <a:rPr kumimoji="1" lang="en-US" altLang="zh-CN">
                <a:solidFill>
                  <a:srgbClr val="FF0000"/>
                </a:solidFill>
              </a:rPr>
              <a:t>277s</a:t>
            </a:r>
            <a:r>
              <a:rPr kumimoji="1" lang="en-US" altLang="zh-CN"/>
              <a:t>!</a:t>
            </a:r>
            <a:endParaRPr kumimoji="1" lang="zh-CN" altLang="en-US"/>
          </a:p>
        </p:txBody>
      </p:sp>
      <p:pic>
        <p:nvPicPr>
          <p:cNvPr id="6" name="图片 5">
            <a:extLst>
              <a:ext uri="{FF2B5EF4-FFF2-40B4-BE49-F238E27FC236}">
                <a16:creationId xmlns:a16="http://schemas.microsoft.com/office/drawing/2014/main" id="{F29BC2B8-BC97-8844-82B9-57311090E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1476975"/>
            <a:ext cx="4333252" cy="3531600"/>
          </a:xfrm>
          <a:prstGeom prst="rect">
            <a:avLst/>
          </a:prstGeom>
        </p:spPr>
      </p:pic>
    </p:spTree>
    <p:extLst>
      <p:ext uri="{BB962C8B-B14F-4D97-AF65-F5344CB8AC3E}">
        <p14:creationId xmlns:p14="http://schemas.microsoft.com/office/powerpoint/2010/main" val="497889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038317-C464-5C45-9106-E1B68E044288}"/>
              </a:ext>
            </a:extLst>
          </p:cNvPr>
          <p:cNvSpPr>
            <a:spLocks noGrp="1"/>
          </p:cNvSpPr>
          <p:nvPr>
            <p:ph type="title"/>
          </p:nvPr>
        </p:nvSpPr>
        <p:spPr>
          <a:xfrm>
            <a:off x="457200" y="228866"/>
            <a:ext cx="8229600" cy="900442"/>
          </a:xfrm>
        </p:spPr>
        <p:txBody>
          <a:bodyPr/>
          <a:lstStyle/>
          <a:p>
            <a:r>
              <a:rPr kumimoji="1" lang="en-US" altLang="zh-CN"/>
              <a:t>Asymmetric</a:t>
            </a:r>
            <a:r>
              <a:rPr kumimoji="1" lang="zh-CN" altLang="en-US"/>
              <a:t> </a:t>
            </a:r>
            <a:r>
              <a:rPr kumimoji="1" lang="en-US" altLang="zh-CN"/>
              <a:t>Interconnects</a:t>
            </a:r>
            <a:endParaRPr kumimoji="1" lang="zh-CN" altLang="en-US"/>
          </a:p>
        </p:txBody>
      </p:sp>
      <p:pic>
        <p:nvPicPr>
          <p:cNvPr id="4" name="图片 3">
            <a:extLst>
              <a:ext uri="{FF2B5EF4-FFF2-40B4-BE49-F238E27FC236}">
                <a16:creationId xmlns:a16="http://schemas.microsoft.com/office/drawing/2014/main" id="{547E0F2A-3205-0644-9D51-8EB33BB563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1273324"/>
            <a:ext cx="4320000" cy="3531600"/>
          </a:xfrm>
          <a:prstGeom prst="rect">
            <a:avLst/>
          </a:prstGeom>
        </p:spPr>
      </p:pic>
      <p:sp>
        <p:nvSpPr>
          <p:cNvPr id="9" name="文本框 8">
            <a:extLst>
              <a:ext uri="{FF2B5EF4-FFF2-40B4-BE49-F238E27FC236}">
                <a16:creationId xmlns:a16="http://schemas.microsoft.com/office/drawing/2014/main" id="{5CDF0682-6300-0347-90E0-13F3DF1DB2B1}"/>
              </a:ext>
            </a:extLst>
          </p:cNvPr>
          <p:cNvSpPr txBox="1"/>
          <p:nvPr/>
        </p:nvSpPr>
        <p:spPr>
          <a:xfrm>
            <a:off x="2442731" y="4948940"/>
            <a:ext cx="4258538" cy="369332"/>
          </a:xfrm>
          <a:prstGeom prst="rect">
            <a:avLst/>
          </a:prstGeom>
          <a:noFill/>
        </p:spPr>
        <p:txBody>
          <a:bodyPr wrap="none" rtlCol="0">
            <a:spAutoFit/>
          </a:bodyPr>
          <a:lstStyle/>
          <a:p>
            <a:r>
              <a:rPr kumimoji="1" lang="en-US" altLang="zh-CN"/>
              <a:t>Interconencts</a:t>
            </a:r>
            <a:r>
              <a:rPr kumimoji="1" lang="zh-CN" altLang="en-US"/>
              <a:t> </a:t>
            </a:r>
            <a:r>
              <a:rPr kumimoji="1" lang="en-US" altLang="zh-CN"/>
              <a:t>have</a:t>
            </a:r>
            <a:r>
              <a:rPr kumimoji="1" lang="zh-CN" altLang="en-US"/>
              <a:t> </a:t>
            </a:r>
            <a:r>
              <a:rPr kumimoji="1" lang="en-US" altLang="zh-CN"/>
              <a:t>different</a:t>
            </a:r>
            <a:r>
              <a:rPr kumimoji="1" lang="zh-CN" altLang="en-US"/>
              <a:t> </a:t>
            </a:r>
            <a:r>
              <a:rPr kumimoji="1" lang="en-US" altLang="zh-CN"/>
              <a:t>bandwidths</a:t>
            </a:r>
            <a:endParaRPr kumimoji="1" lang="zh-CN" altLang="en-US"/>
          </a:p>
        </p:txBody>
      </p:sp>
    </p:spTree>
    <p:extLst>
      <p:ext uri="{BB962C8B-B14F-4D97-AF65-F5344CB8AC3E}">
        <p14:creationId xmlns:p14="http://schemas.microsoft.com/office/powerpoint/2010/main" val="1672793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038317-C464-5C45-9106-E1B68E044288}"/>
              </a:ext>
            </a:extLst>
          </p:cNvPr>
          <p:cNvSpPr>
            <a:spLocks noGrp="1"/>
          </p:cNvSpPr>
          <p:nvPr>
            <p:ph type="title"/>
          </p:nvPr>
        </p:nvSpPr>
        <p:spPr>
          <a:xfrm>
            <a:off x="457200" y="228866"/>
            <a:ext cx="8229600" cy="900442"/>
          </a:xfrm>
        </p:spPr>
        <p:txBody>
          <a:bodyPr/>
          <a:lstStyle/>
          <a:p>
            <a:r>
              <a:rPr kumimoji="1" lang="en-US" altLang="zh-CN"/>
              <a:t>Asymmetric</a:t>
            </a:r>
            <a:r>
              <a:rPr kumimoji="1" lang="zh-CN" altLang="en-US"/>
              <a:t> </a:t>
            </a:r>
            <a:r>
              <a:rPr kumimoji="1" lang="en-US" altLang="zh-CN"/>
              <a:t>Interconnects</a:t>
            </a:r>
            <a:endParaRPr kumimoji="1" lang="zh-CN" altLang="en-US"/>
          </a:p>
        </p:txBody>
      </p:sp>
      <p:pic>
        <p:nvPicPr>
          <p:cNvPr id="7" name="图片 6">
            <a:extLst>
              <a:ext uri="{FF2B5EF4-FFF2-40B4-BE49-F238E27FC236}">
                <a16:creationId xmlns:a16="http://schemas.microsoft.com/office/drawing/2014/main" id="{C2DB76C5-5AD4-0C4B-8770-56AD73972E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88" y="1794798"/>
            <a:ext cx="5292717" cy="2866125"/>
          </a:xfrm>
          <a:prstGeom prst="rect">
            <a:avLst/>
          </a:prstGeom>
        </p:spPr>
      </p:pic>
      <p:sp>
        <p:nvSpPr>
          <p:cNvPr id="10" name="Content Placeholder 2">
            <a:extLst>
              <a:ext uri="{FF2B5EF4-FFF2-40B4-BE49-F238E27FC236}">
                <a16:creationId xmlns:a16="http://schemas.microsoft.com/office/drawing/2014/main" id="{BF96498A-0531-924B-A0DD-B5344C646718}"/>
              </a:ext>
            </a:extLst>
          </p:cNvPr>
          <p:cNvSpPr>
            <a:spLocks noGrp="1"/>
          </p:cNvSpPr>
          <p:nvPr>
            <p:ph idx="1"/>
          </p:nvPr>
        </p:nvSpPr>
        <p:spPr>
          <a:xfrm>
            <a:off x="457200" y="1035149"/>
            <a:ext cx="8229600" cy="1451991"/>
          </a:xfrm>
        </p:spPr>
        <p:txBody>
          <a:bodyPr>
            <a:normAutofit/>
          </a:bodyPr>
          <a:lstStyle/>
          <a:p>
            <a:r>
              <a:rPr lang="en-US" altLang="zh-CN" dirty="0"/>
              <a:t>Partial</a:t>
            </a:r>
            <a:r>
              <a:rPr lang="zh-CN" altLang="en-US" dirty="0"/>
              <a:t> </a:t>
            </a:r>
            <a:r>
              <a:rPr lang="en-US" altLang="zh-CN" dirty="0"/>
              <a:t>Interconnect</a:t>
            </a:r>
            <a:endParaRPr lang="en-US" altLang="ja-JP" dirty="0"/>
          </a:p>
        </p:txBody>
      </p:sp>
      <p:sp>
        <p:nvSpPr>
          <p:cNvPr id="11" name="Content Placeholder 2">
            <a:extLst>
              <a:ext uri="{FF2B5EF4-FFF2-40B4-BE49-F238E27FC236}">
                <a16:creationId xmlns:a16="http://schemas.microsoft.com/office/drawing/2014/main" id="{8A532764-12CD-9241-9336-F230F5269841}"/>
              </a:ext>
            </a:extLst>
          </p:cNvPr>
          <p:cNvSpPr txBox="1">
            <a:spLocks/>
          </p:cNvSpPr>
          <p:nvPr/>
        </p:nvSpPr>
        <p:spPr>
          <a:xfrm>
            <a:off x="457200" y="4822441"/>
            <a:ext cx="8229600" cy="10079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84150" indent="-184150">
              <a:lnSpc>
                <a:spcPct val="100000"/>
              </a:lnSpc>
            </a:pPr>
            <a:r>
              <a:rPr lang="en-US" altLang="zh-CN" sz="1800" b="0" dirty="0"/>
              <a:t>No</a:t>
            </a:r>
            <a:r>
              <a:rPr lang="zh-CN" altLang="en-US" sz="1800" b="0" dirty="0"/>
              <a:t> </a:t>
            </a:r>
            <a:r>
              <a:rPr lang="en-US" altLang="zh-CN" sz="1800" b="0" dirty="0"/>
              <a:t>direct</a:t>
            </a:r>
            <a:r>
              <a:rPr lang="zh-CN" altLang="en-US" sz="1800" b="0" dirty="0"/>
              <a:t> </a:t>
            </a:r>
            <a:r>
              <a:rPr lang="en-US" altLang="zh-CN" sz="1800" b="0" dirty="0"/>
              <a:t>links</a:t>
            </a:r>
            <a:r>
              <a:rPr lang="zh-CN" altLang="en-US" sz="1800" b="0" dirty="0"/>
              <a:t> </a:t>
            </a:r>
            <a:r>
              <a:rPr lang="en-US" altLang="zh-CN" sz="1800" b="0" dirty="0"/>
              <a:t>from</a:t>
            </a:r>
            <a:r>
              <a:rPr lang="zh-CN" altLang="en-US" sz="1800" b="0" dirty="0"/>
              <a:t> </a:t>
            </a:r>
            <a:r>
              <a:rPr lang="en-US" altLang="zh-CN" sz="1800" dirty="0"/>
              <a:t>Node</a:t>
            </a:r>
            <a:r>
              <a:rPr lang="zh-CN" altLang="en-US" sz="1800" dirty="0"/>
              <a:t> </a:t>
            </a:r>
            <a:r>
              <a:rPr lang="en-US" altLang="zh-CN" sz="1800" dirty="0"/>
              <a:t>0</a:t>
            </a:r>
            <a:r>
              <a:rPr lang="zh-CN" altLang="en-US" sz="1800" b="0" dirty="0"/>
              <a:t> </a:t>
            </a:r>
            <a:r>
              <a:rPr lang="en-US" altLang="zh-CN" sz="1800" b="0" dirty="0"/>
              <a:t>to</a:t>
            </a:r>
            <a:r>
              <a:rPr lang="zh-CN" altLang="en-US" sz="1800" b="0" dirty="0"/>
              <a:t> </a:t>
            </a:r>
            <a:r>
              <a:rPr lang="en-US" altLang="zh-CN" sz="1800" dirty="0"/>
              <a:t>Node</a:t>
            </a:r>
            <a:r>
              <a:rPr lang="zh-CN" altLang="en-US" sz="1800" dirty="0"/>
              <a:t> </a:t>
            </a:r>
            <a:r>
              <a:rPr lang="en-US" altLang="zh-CN" sz="1800" dirty="0"/>
              <a:t>7</a:t>
            </a:r>
          </a:p>
          <a:p>
            <a:pPr marL="184150" indent="-184150">
              <a:lnSpc>
                <a:spcPct val="100000"/>
              </a:lnSpc>
            </a:pPr>
            <a:r>
              <a:rPr lang="en-US" altLang="zh-CN" sz="1800" dirty="0"/>
              <a:t>Node</a:t>
            </a:r>
            <a:r>
              <a:rPr lang="zh-CN" altLang="en-US" sz="1800" dirty="0"/>
              <a:t> </a:t>
            </a:r>
            <a:r>
              <a:rPr lang="en-US" altLang="zh-CN" sz="1800" dirty="0"/>
              <a:t>0</a:t>
            </a:r>
            <a:r>
              <a:rPr lang="zh-CN" altLang="en-US" sz="1800" b="0" dirty="0"/>
              <a:t> </a:t>
            </a:r>
            <a:r>
              <a:rPr lang="en-US" altLang="zh-CN" sz="1800" b="0" dirty="0"/>
              <a:t>will</a:t>
            </a:r>
            <a:r>
              <a:rPr lang="zh-CN" altLang="en-US" sz="1800" b="0" dirty="0"/>
              <a:t> </a:t>
            </a:r>
            <a:r>
              <a:rPr lang="en-US" altLang="zh-CN" sz="1800" b="0" dirty="0"/>
              <a:t>do</a:t>
            </a:r>
            <a:r>
              <a:rPr lang="zh-CN" altLang="en-US" sz="1800" b="0" dirty="0"/>
              <a:t> </a:t>
            </a:r>
            <a:r>
              <a:rPr lang="en-US" altLang="zh-CN" sz="1800" b="0" dirty="0"/>
              <a:t>2</a:t>
            </a:r>
            <a:r>
              <a:rPr lang="zh-CN" altLang="en-US" sz="1800" b="0" dirty="0"/>
              <a:t> </a:t>
            </a:r>
            <a:r>
              <a:rPr lang="en-US" altLang="zh-CN" sz="1800" b="0" dirty="0"/>
              <a:t>hops</a:t>
            </a:r>
            <a:r>
              <a:rPr lang="zh-CN" altLang="en-US" sz="1800" b="0" dirty="0"/>
              <a:t> </a:t>
            </a:r>
            <a:r>
              <a:rPr lang="en-US" altLang="zh-CN" sz="1800" b="0" dirty="0"/>
              <a:t>to</a:t>
            </a:r>
            <a:r>
              <a:rPr lang="zh-CN" altLang="en-US" sz="1800" b="0" dirty="0"/>
              <a:t> </a:t>
            </a:r>
            <a:r>
              <a:rPr lang="en-US" altLang="zh-CN" sz="1800" b="0" dirty="0"/>
              <a:t>access</a:t>
            </a:r>
            <a:r>
              <a:rPr lang="zh-CN" altLang="en-US" sz="1800" b="0" dirty="0"/>
              <a:t> </a:t>
            </a:r>
            <a:r>
              <a:rPr lang="en-US" altLang="zh-CN" sz="1800" dirty="0"/>
              <a:t>Node</a:t>
            </a:r>
            <a:r>
              <a:rPr lang="zh-CN" altLang="en-US" sz="1800" dirty="0"/>
              <a:t> </a:t>
            </a:r>
            <a:r>
              <a:rPr lang="en-US" altLang="zh-CN" sz="1800" dirty="0"/>
              <a:t>7</a:t>
            </a:r>
            <a:endParaRPr lang="en-US" altLang="zh-CN" sz="1100" dirty="0"/>
          </a:p>
        </p:txBody>
      </p:sp>
    </p:spTree>
    <p:extLst>
      <p:ext uri="{BB962C8B-B14F-4D97-AF65-F5344CB8AC3E}">
        <p14:creationId xmlns:p14="http://schemas.microsoft.com/office/powerpoint/2010/main" val="3473725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038317-C464-5C45-9106-E1B68E044288}"/>
              </a:ext>
            </a:extLst>
          </p:cNvPr>
          <p:cNvSpPr>
            <a:spLocks noGrp="1"/>
          </p:cNvSpPr>
          <p:nvPr>
            <p:ph type="title"/>
          </p:nvPr>
        </p:nvSpPr>
        <p:spPr>
          <a:xfrm>
            <a:off x="457200" y="228866"/>
            <a:ext cx="8229600" cy="900442"/>
          </a:xfrm>
        </p:spPr>
        <p:txBody>
          <a:bodyPr/>
          <a:lstStyle/>
          <a:p>
            <a:r>
              <a:rPr kumimoji="1" lang="en-US" altLang="zh-CN"/>
              <a:t>Asymmetric</a:t>
            </a:r>
            <a:r>
              <a:rPr kumimoji="1" lang="zh-CN" altLang="en-US"/>
              <a:t> </a:t>
            </a:r>
            <a:r>
              <a:rPr kumimoji="1" lang="en-US" altLang="zh-CN"/>
              <a:t>Interconnects</a:t>
            </a:r>
            <a:endParaRPr kumimoji="1" lang="zh-CN" altLang="en-US"/>
          </a:p>
        </p:txBody>
      </p:sp>
      <p:sp>
        <p:nvSpPr>
          <p:cNvPr id="10" name="Content Placeholder 2">
            <a:extLst>
              <a:ext uri="{FF2B5EF4-FFF2-40B4-BE49-F238E27FC236}">
                <a16:creationId xmlns:a16="http://schemas.microsoft.com/office/drawing/2014/main" id="{BF96498A-0531-924B-A0DD-B5344C646718}"/>
              </a:ext>
            </a:extLst>
          </p:cNvPr>
          <p:cNvSpPr>
            <a:spLocks noGrp="1"/>
          </p:cNvSpPr>
          <p:nvPr>
            <p:ph idx="1"/>
          </p:nvPr>
        </p:nvSpPr>
        <p:spPr>
          <a:xfrm>
            <a:off x="457200" y="1035149"/>
            <a:ext cx="8229600" cy="1451991"/>
          </a:xfrm>
        </p:spPr>
        <p:txBody>
          <a:bodyPr>
            <a:normAutofit/>
          </a:bodyPr>
          <a:lstStyle/>
          <a:p>
            <a:r>
              <a:rPr lang="en-US" altLang="zh-CN" dirty="0"/>
              <a:t>Interconnect</a:t>
            </a:r>
            <a:r>
              <a:rPr lang="zh-CN" altLang="en-US" dirty="0"/>
              <a:t> </a:t>
            </a:r>
            <a:r>
              <a:rPr lang="en-US" altLang="zh-CN" dirty="0"/>
              <a:t>of</a:t>
            </a:r>
            <a:r>
              <a:rPr lang="zh-CN" altLang="en-US" dirty="0"/>
              <a:t> </a:t>
            </a:r>
            <a:r>
              <a:rPr lang="en-US" altLang="zh-CN" dirty="0"/>
              <a:t>Different</a:t>
            </a:r>
            <a:r>
              <a:rPr lang="zh-CN" altLang="en-US" dirty="0"/>
              <a:t> </a:t>
            </a:r>
            <a:r>
              <a:rPr lang="en-US" altLang="zh-CN" dirty="0"/>
              <a:t>Bandwidths</a:t>
            </a:r>
            <a:endParaRPr lang="en-US" altLang="ja-JP" dirty="0"/>
          </a:p>
        </p:txBody>
      </p:sp>
      <p:pic>
        <p:nvPicPr>
          <p:cNvPr id="4" name="图片 3">
            <a:extLst>
              <a:ext uri="{FF2B5EF4-FFF2-40B4-BE49-F238E27FC236}">
                <a16:creationId xmlns:a16="http://schemas.microsoft.com/office/drawing/2014/main" id="{19DE7A20-53B7-5F45-B6AA-BD70BD912C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9171" y="1898792"/>
            <a:ext cx="5345658" cy="3088168"/>
          </a:xfrm>
          <a:prstGeom prst="rect">
            <a:avLst/>
          </a:prstGeom>
        </p:spPr>
      </p:pic>
      <p:grpSp>
        <p:nvGrpSpPr>
          <p:cNvPr id="16" name="组合 15">
            <a:extLst>
              <a:ext uri="{FF2B5EF4-FFF2-40B4-BE49-F238E27FC236}">
                <a16:creationId xmlns:a16="http://schemas.microsoft.com/office/drawing/2014/main" id="{C7BD89C2-79ED-9B42-B18D-8760D3A711F8}"/>
              </a:ext>
            </a:extLst>
          </p:cNvPr>
          <p:cNvGrpSpPr/>
          <p:nvPr/>
        </p:nvGrpSpPr>
        <p:grpSpPr>
          <a:xfrm>
            <a:off x="6993706" y="4801151"/>
            <a:ext cx="1944217" cy="684983"/>
            <a:chOff x="6588224" y="3154727"/>
            <a:chExt cx="1944217" cy="684983"/>
          </a:xfrm>
        </p:grpSpPr>
        <p:sp>
          <p:nvSpPr>
            <p:cNvPr id="9" name="矩形 8">
              <a:extLst>
                <a:ext uri="{FF2B5EF4-FFF2-40B4-BE49-F238E27FC236}">
                  <a16:creationId xmlns:a16="http://schemas.microsoft.com/office/drawing/2014/main" id="{1E6D45A6-A150-3F43-AB5D-DDF3CCD4E9FD}"/>
                </a:ext>
              </a:extLst>
            </p:cNvPr>
            <p:cNvSpPr/>
            <p:nvPr/>
          </p:nvSpPr>
          <p:spPr>
            <a:xfrm>
              <a:off x="7419317" y="3154727"/>
              <a:ext cx="1113124" cy="68498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a:solidFill>
                    <a:schemeClr val="tx1"/>
                  </a:solidFill>
                  <a:latin typeface="Aroania"/>
                </a:rPr>
                <a:t>3</a:t>
              </a:r>
              <a:r>
                <a:rPr lang="zh-CN" altLang="en-US">
                  <a:solidFill>
                    <a:schemeClr val="tx1"/>
                  </a:solidFill>
                  <a:latin typeface="Aroania"/>
                </a:rPr>
                <a:t> </a:t>
              </a:r>
              <a:r>
                <a:rPr lang="en-US" altLang="zh-CN">
                  <a:solidFill>
                    <a:schemeClr val="tx1"/>
                  </a:solidFill>
                  <a:latin typeface="Aroania"/>
                </a:rPr>
                <a:t>GB/s</a:t>
              </a:r>
            </a:p>
            <a:p>
              <a:r>
                <a:rPr lang="en-US" altLang="zh-CN">
                  <a:solidFill>
                    <a:schemeClr val="tx1"/>
                  </a:solidFill>
                  <a:latin typeface="Aroania"/>
                </a:rPr>
                <a:t>6</a:t>
              </a:r>
              <a:r>
                <a:rPr lang="zh-CN" altLang="en-US">
                  <a:solidFill>
                    <a:schemeClr val="tx1"/>
                  </a:solidFill>
                  <a:latin typeface="Aroania"/>
                </a:rPr>
                <a:t> </a:t>
              </a:r>
              <a:r>
                <a:rPr lang="en-US" altLang="zh-CN">
                  <a:solidFill>
                    <a:schemeClr val="tx1"/>
                  </a:solidFill>
                  <a:latin typeface="Aroania"/>
                </a:rPr>
                <a:t>GB/s</a:t>
              </a:r>
              <a:endParaRPr lang="zh-CN" altLang="en-US">
                <a:solidFill>
                  <a:schemeClr val="tx1"/>
                </a:solidFill>
                <a:latin typeface="Aroania"/>
              </a:endParaRPr>
            </a:p>
          </p:txBody>
        </p:sp>
        <p:cxnSp>
          <p:nvCxnSpPr>
            <p:cNvPr id="12" name="直线箭头连接符 11">
              <a:extLst>
                <a:ext uri="{FF2B5EF4-FFF2-40B4-BE49-F238E27FC236}">
                  <a16:creationId xmlns:a16="http://schemas.microsoft.com/office/drawing/2014/main" id="{0E3BFC4A-E6C3-D441-9914-9059EDC52D53}"/>
                </a:ext>
              </a:extLst>
            </p:cNvPr>
            <p:cNvCxnSpPr>
              <a:cxnSpLocks/>
            </p:cNvCxnSpPr>
            <p:nvPr/>
          </p:nvCxnSpPr>
          <p:spPr>
            <a:xfrm>
              <a:off x="6588224" y="3312847"/>
              <a:ext cx="768946" cy="0"/>
            </a:xfrm>
            <a:prstGeom prst="straightConnector1">
              <a:avLst/>
            </a:prstGeom>
            <a:ln w="28575">
              <a:solidFill>
                <a:srgbClr val="6197C9"/>
              </a:solidFill>
              <a:tailEnd type="none"/>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36C1879F-B312-1A4B-820E-CA937266C010}"/>
                </a:ext>
              </a:extLst>
            </p:cNvPr>
            <p:cNvCxnSpPr>
              <a:cxnSpLocks/>
            </p:cNvCxnSpPr>
            <p:nvPr/>
          </p:nvCxnSpPr>
          <p:spPr>
            <a:xfrm>
              <a:off x="6609716" y="3649588"/>
              <a:ext cx="768946" cy="0"/>
            </a:xfrm>
            <a:prstGeom prst="straightConnector1">
              <a:avLst/>
            </a:prstGeom>
            <a:ln w="66675">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29337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466C75-5598-484B-9441-AF47C2B4C170}"/>
              </a:ext>
            </a:extLst>
          </p:cNvPr>
          <p:cNvSpPr>
            <a:spLocks noGrp="1"/>
          </p:cNvSpPr>
          <p:nvPr>
            <p:ph type="title"/>
          </p:nvPr>
        </p:nvSpPr>
        <p:spPr/>
        <p:txBody>
          <a:bodyPr/>
          <a:lstStyle/>
          <a:p>
            <a:r>
              <a:rPr kumimoji="1" lang="en-US" altLang="zh-CN"/>
              <a:t>Asymmetric</a:t>
            </a:r>
            <a:r>
              <a:rPr kumimoji="1" lang="zh-CN" altLang="en-US"/>
              <a:t> </a:t>
            </a:r>
            <a:r>
              <a:rPr kumimoji="1" lang="en-US" altLang="zh-CN"/>
              <a:t>Interconnects</a:t>
            </a:r>
            <a:endParaRPr kumimoji="1" lang="zh-CN" altLang="en-US"/>
          </a:p>
        </p:txBody>
      </p:sp>
      <p:pic>
        <p:nvPicPr>
          <p:cNvPr id="7" name="内容占位符 6">
            <a:extLst>
              <a:ext uri="{FF2B5EF4-FFF2-40B4-BE49-F238E27FC236}">
                <a16:creationId xmlns:a16="http://schemas.microsoft.com/office/drawing/2014/main" id="{9D347C07-350E-9A40-BA6E-D1FE2BC1048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19672" y="1705372"/>
            <a:ext cx="5626859" cy="3400028"/>
          </a:xfrm>
        </p:spPr>
      </p:pic>
      <p:sp>
        <p:nvSpPr>
          <p:cNvPr id="4" name="灯片编号占位符 3">
            <a:extLst>
              <a:ext uri="{FF2B5EF4-FFF2-40B4-BE49-F238E27FC236}">
                <a16:creationId xmlns:a16="http://schemas.microsoft.com/office/drawing/2014/main" id="{8A464F2E-E84F-F641-AC44-E770AE6F244D}"/>
              </a:ext>
            </a:extLst>
          </p:cNvPr>
          <p:cNvSpPr>
            <a:spLocks noGrp="1"/>
          </p:cNvSpPr>
          <p:nvPr>
            <p:ph type="sldNum" sz="quarter" idx="12"/>
          </p:nvPr>
        </p:nvSpPr>
        <p:spPr/>
        <p:txBody>
          <a:bodyPr/>
          <a:lstStyle/>
          <a:p>
            <a:fld id="{ADE361C3-C043-4A6E-BDCE-8DA1E7D90A3B}" type="slidenum">
              <a:rPr lang="zh-CN" altLang="en-US" smtClean="0"/>
              <a:t>10</a:t>
            </a:fld>
            <a:endParaRPr lang="zh-CN" altLang="en-US"/>
          </a:p>
        </p:txBody>
      </p:sp>
      <p:sp>
        <p:nvSpPr>
          <p:cNvPr id="8" name="Content Placeholder 2">
            <a:extLst>
              <a:ext uri="{FF2B5EF4-FFF2-40B4-BE49-F238E27FC236}">
                <a16:creationId xmlns:a16="http://schemas.microsoft.com/office/drawing/2014/main" id="{8CEFAD3F-9005-024D-A588-678C1A2B1C15}"/>
              </a:ext>
            </a:extLst>
          </p:cNvPr>
          <p:cNvSpPr txBox="1">
            <a:spLocks/>
          </p:cNvSpPr>
          <p:nvPr/>
        </p:nvSpPr>
        <p:spPr>
          <a:xfrm>
            <a:off x="457200" y="1035149"/>
            <a:ext cx="8229600" cy="1451991"/>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dirty="0"/>
              <a:t>Unidirectional</a:t>
            </a:r>
            <a:r>
              <a:rPr lang="zh-CN" altLang="en-US" dirty="0"/>
              <a:t> </a:t>
            </a:r>
            <a:r>
              <a:rPr lang="en-US" altLang="zh-CN" dirty="0"/>
              <a:t>Links</a:t>
            </a:r>
            <a:endParaRPr lang="en-US" altLang="ja-JP" dirty="0"/>
          </a:p>
        </p:txBody>
      </p:sp>
      <p:sp>
        <p:nvSpPr>
          <p:cNvPr id="9" name="Content Placeholder 2">
            <a:extLst>
              <a:ext uri="{FF2B5EF4-FFF2-40B4-BE49-F238E27FC236}">
                <a16:creationId xmlns:a16="http://schemas.microsoft.com/office/drawing/2014/main" id="{DE72D02E-1384-0744-A6AB-78A6A9DB1B1D}"/>
              </a:ext>
            </a:extLst>
          </p:cNvPr>
          <p:cNvSpPr txBox="1">
            <a:spLocks/>
          </p:cNvSpPr>
          <p:nvPr/>
        </p:nvSpPr>
        <p:spPr>
          <a:xfrm>
            <a:off x="457200" y="4822441"/>
            <a:ext cx="8229600" cy="10079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84150" indent="-184150">
              <a:lnSpc>
                <a:spcPct val="100000"/>
              </a:lnSpc>
            </a:pPr>
            <a:r>
              <a:rPr lang="en-US" altLang="zh-CN" sz="1800" dirty="0"/>
              <a:t>Node</a:t>
            </a:r>
            <a:r>
              <a:rPr lang="zh-CN" altLang="en-US" sz="1800" dirty="0"/>
              <a:t> </a:t>
            </a:r>
            <a:r>
              <a:rPr lang="en-US" altLang="zh-CN" sz="1800" dirty="0"/>
              <a:t>7</a:t>
            </a:r>
            <a:r>
              <a:rPr lang="zh-CN" altLang="en-US" sz="1800" dirty="0"/>
              <a:t> </a:t>
            </a:r>
            <a:r>
              <a:rPr lang="en-US" altLang="zh-CN" sz="1800" b="0" dirty="0"/>
              <a:t>sends</a:t>
            </a:r>
            <a:r>
              <a:rPr lang="zh-CN" altLang="en-US" sz="1800" b="0" dirty="0"/>
              <a:t> </a:t>
            </a:r>
            <a:r>
              <a:rPr lang="en-US" altLang="zh-CN" sz="1800" b="0" dirty="0"/>
              <a:t>requests</a:t>
            </a:r>
            <a:r>
              <a:rPr lang="zh-CN" altLang="en-US" sz="1800" b="0" dirty="0"/>
              <a:t> </a:t>
            </a:r>
            <a:r>
              <a:rPr lang="en-US" altLang="zh-CN" sz="1800" b="0" dirty="0"/>
              <a:t>directly</a:t>
            </a:r>
            <a:r>
              <a:rPr lang="zh-CN" altLang="en-US" sz="1800" b="0" dirty="0"/>
              <a:t> </a:t>
            </a:r>
            <a:r>
              <a:rPr lang="en-US" altLang="zh-CN" sz="1800" b="0" dirty="0"/>
              <a:t>to</a:t>
            </a:r>
            <a:r>
              <a:rPr lang="zh-CN" altLang="en-US" sz="1800" b="0" dirty="0"/>
              <a:t> </a:t>
            </a:r>
            <a:r>
              <a:rPr lang="en-US" altLang="zh-CN" sz="1800" dirty="0"/>
              <a:t>Node</a:t>
            </a:r>
            <a:r>
              <a:rPr lang="zh-CN" altLang="en-US" sz="1800" dirty="0"/>
              <a:t> </a:t>
            </a:r>
            <a:r>
              <a:rPr lang="en-US" altLang="zh-CN" sz="1800" dirty="0"/>
              <a:t>3</a:t>
            </a:r>
          </a:p>
          <a:p>
            <a:pPr marL="184150" indent="-184150">
              <a:lnSpc>
                <a:spcPct val="100000"/>
              </a:lnSpc>
            </a:pPr>
            <a:r>
              <a:rPr lang="en-US" altLang="zh-CN" sz="1800" dirty="0"/>
              <a:t>Node</a:t>
            </a:r>
            <a:r>
              <a:rPr lang="zh-CN" altLang="en-US" sz="1800" dirty="0"/>
              <a:t> </a:t>
            </a:r>
            <a:r>
              <a:rPr lang="en-US" altLang="zh-CN" sz="1800" dirty="0"/>
              <a:t>3</a:t>
            </a:r>
            <a:r>
              <a:rPr lang="zh-CN" altLang="en-US" sz="1800" b="0" dirty="0"/>
              <a:t> </a:t>
            </a:r>
            <a:r>
              <a:rPr lang="en-US" altLang="zh-CN" sz="1800" b="0" dirty="0"/>
              <a:t>routes</a:t>
            </a:r>
            <a:r>
              <a:rPr lang="zh-CN" altLang="en-US" sz="1800" b="0" dirty="0"/>
              <a:t> </a:t>
            </a:r>
            <a:r>
              <a:rPr lang="en-US" altLang="zh-CN" sz="1800" b="0" dirty="0"/>
              <a:t>replies</a:t>
            </a:r>
            <a:r>
              <a:rPr lang="zh-CN" altLang="en-US" sz="1800" b="0" dirty="0"/>
              <a:t> </a:t>
            </a:r>
            <a:r>
              <a:rPr lang="en-US" altLang="zh-CN" sz="1800" b="0" dirty="0"/>
              <a:t>via</a:t>
            </a:r>
            <a:r>
              <a:rPr lang="zh-CN" altLang="en-US" sz="1800" b="0" dirty="0"/>
              <a:t> </a:t>
            </a:r>
            <a:r>
              <a:rPr lang="en-US" altLang="zh-CN" sz="1800" b="0" dirty="0"/>
              <a:t>Node</a:t>
            </a:r>
            <a:r>
              <a:rPr lang="zh-CN" altLang="en-US" sz="1800" b="0" dirty="0"/>
              <a:t> </a:t>
            </a:r>
            <a:r>
              <a:rPr lang="en-US" altLang="zh-CN" sz="1800" b="0" dirty="0"/>
              <a:t>2</a:t>
            </a:r>
            <a:endParaRPr lang="en-US" altLang="zh-CN" sz="1100" dirty="0"/>
          </a:p>
        </p:txBody>
      </p:sp>
    </p:spTree>
    <p:extLst>
      <p:ext uri="{BB962C8B-B14F-4D97-AF65-F5344CB8AC3E}">
        <p14:creationId xmlns:p14="http://schemas.microsoft.com/office/powerpoint/2010/main" val="1705402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466C75-5598-484B-9441-AF47C2B4C170}"/>
              </a:ext>
            </a:extLst>
          </p:cNvPr>
          <p:cNvSpPr>
            <a:spLocks noGrp="1"/>
          </p:cNvSpPr>
          <p:nvPr>
            <p:ph type="title"/>
          </p:nvPr>
        </p:nvSpPr>
        <p:spPr/>
        <p:txBody>
          <a:bodyPr/>
          <a:lstStyle/>
          <a:p>
            <a:r>
              <a:rPr kumimoji="1" lang="en-US" altLang="zh-CN"/>
              <a:t>Streamcluster</a:t>
            </a:r>
            <a:r>
              <a:rPr kumimoji="1" lang="zh-CN" altLang="en-US"/>
              <a:t> </a:t>
            </a:r>
            <a:r>
              <a:rPr kumimoji="1" lang="en-US" altLang="zh-CN"/>
              <a:t>on</a:t>
            </a:r>
            <a:r>
              <a:rPr kumimoji="1" lang="zh-CN" altLang="en-US"/>
              <a:t> </a:t>
            </a:r>
            <a:r>
              <a:rPr kumimoji="1" lang="en-US" altLang="zh-CN"/>
              <a:t>2</a:t>
            </a:r>
            <a:r>
              <a:rPr kumimoji="1" lang="zh-CN" altLang="en-US"/>
              <a:t> </a:t>
            </a:r>
            <a:r>
              <a:rPr kumimoji="1" lang="en-US" altLang="zh-CN"/>
              <a:t>nodes</a:t>
            </a:r>
            <a:endParaRPr kumimoji="1" lang="zh-CN" altLang="en-US"/>
          </a:p>
        </p:txBody>
      </p:sp>
      <p:sp>
        <p:nvSpPr>
          <p:cNvPr id="4" name="灯片编号占位符 3">
            <a:extLst>
              <a:ext uri="{FF2B5EF4-FFF2-40B4-BE49-F238E27FC236}">
                <a16:creationId xmlns:a16="http://schemas.microsoft.com/office/drawing/2014/main" id="{8A464F2E-E84F-F641-AC44-E770AE6F244D}"/>
              </a:ext>
            </a:extLst>
          </p:cNvPr>
          <p:cNvSpPr>
            <a:spLocks noGrp="1"/>
          </p:cNvSpPr>
          <p:nvPr>
            <p:ph type="sldNum" sz="quarter" idx="12"/>
          </p:nvPr>
        </p:nvSpPr>
        <p:spPr/>
        <p:txBody>
          <a:bodyPr/>
          <a:lstStyle/>
          <a:p>
            <a:fld id="{ADE361C3-C043-4A6E-BDCE-8DA1E7D90A3B}" type="slidenum">
              <a:rPr lang="zh-CN" altLang="en-US" smtClean="0"/>
              <a:t>11</a:t>
            </a:fld>
            <a:endParaRPr lang="zh-CN" altLang="en-US"/>
          </a:p>
        </p:txBody>
      </p:sp>
      <p:pic>
        <p:nvPicPr>
          <p:cNvPr id="10" name="图片 9">
            <a:extLst>
              <a:ext uri="{FF2B5EF4-FFF2-40B4-BE49-F238E27FC236}">
                <a16:creationId xmlns:a16="http://schemas.microsoft.com/office/drawing/2014/main" id="{282207E7-952A-4D4B-8CAF-BC192DD3FA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088899"/>
            <a:ext cx="8034958" cy="4248472"/>
          </a:xfrm>
          <a:prstGeom prst="rect">
            <a:avLst/>
          </a:prstGeom>
        </p:spPr>
      </p:pic>
    </p:spTree>
    <p:extLst>
      <p:ext uri="{BB962C8B-B14F-4D97-AF65-F5344CB8AC3E}">
        <p14:creationId xmlns:p14="http://schemas.microsoft.com/office/powerpoint/2010/main" val="4114851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466C75-5598-484B-9441-AF47C2B4C170}"/>
              </a:ext>
            </a:extLst>
          </p:cNvPr>
          <p:cNvSpPr>
            <a:spLocks noGrp="1"/>
          </p:cNvSpPr>
          <p:nvPr>
            <p:ph type="title"/>
          </p:nvPr>
        </p:nvSpPr>
        <p:spPr/>
        <p:txBody>
          <a:bodyPr/>
          <a:lstStyle/>
          <a:p>
            <a:r>
              <a:rPr kumimoji="1" lang="en-US" altLang="zh-CN"/>
              <a:t>Streamcluster</a:t>
            </a:r>
            <a:r>
              <a:rPr kumimoji="1" lang="zh-CN" altLang="en-US"/>
              <a:t> </a:t>
            </a:r>
            <a:r>
              <a:rPr kumimoji="1" lang="en-US" altLang="zh-CN"/>
              <a:t>on</a:t>
            </a:r>
            <a:r>
              <a:rPr kumimoji="1" lang="zh-CN" altLang="en-US"/>
              <a:t> </a:t>
            </a:r>
            <a:r>
              <a:rPr kumimoji="1" lang="en-US" altLang="zh-CN"/>
              <a:t>2</a:t>
            </a:r>
            <a:r>
              <a:rPr kumimoji="1" lang="zh-CN" altLang="en-US"/>
              <a:t> </a:t>
            </a:r>
            <a:r>
              <a:rPr kumimoji="1" lang="en-US" altLang="zh-CN"/>
              <a:t>nodes</a:t>
            </a:r>
            <a:endParaRPr kumimoji="1" lang="zh-CN" altLang="en-US"/>
          </a:p>
        </p:txBody>
      </p:sp>
      <p:sp>
        <p:nvSpPr>
          <p:cNvPr id="4" name="灯片编号占位符 3">
            <a:extLst>
              <a:ext uri="{FF2B5EF4-FFF2-40B4-BE49-F238E27FC236}">
                <a16:creationId xmlns:a16="http://schemas.microsoft.com/office/drawing/2014/main" id="{8A464F2E-E84F-F641-AC44-E770AE6F244D}"/>
              </a:ext>
            </a:extLst>
          </p:cNvPr>
          <p:cNvSpPr>
            <a:spLocks noGrp="1"/>
          </p:cNvSpPr>
          <p:nvPr>
            <p:ph type="sldNum" sz="quarter" idx="12"/>
          </p:nvPr>
        </p:nvSpPr>
        <p:spPr/>
        <p:txBody>
          <a:bodyPr/>
          <a:lstStyle/>
          <a:p>
            <a:fld id="{ADE361C3-C043-4A6E-BDCE-8DA1E7D90A3B}" type="slidenum">
              <a:rPr lang="zh-CN" altLang="en-US" smtClean="0"/>
              <a:t>12</a:t>
            </a:fld>
            <a:endParaRPr lang="zh-CN" altLang="en-US"/>
          </a:p>
        </p:txBody>
      </p:sp>
      <p:pic>
        <p:nvPicPr>
          <p:cNvPr id="10" name="图片 9">
            <a:extLst>
              <a:ext uri="{FF2B5EF4-FFF2-40B4-BE49-F238E27FC236}">
                <a16:creationId xmlns:a16="http://schemas.microsoft.com/office/drawing/2014/main" id="{282207E7-952A-4D4B-8CAF-BC192DD3FA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5896" y="2769629"/>
            <a:ext cx="4856262" cy="2567741"/>
          </a:xfrm>
          <a:prstGeom prst="rect">
            <a:avLst/>
          </a:prstGeom>
        </p:spPr>
      </p:pic>
      <p:sp>
        <p:nvSpPr>
          <p:cNvPr id="3" name="文本框 2">
            <a:extLst>
              <a:ext uri="{FF2B5EF4-FFF2-40B4-BE49-F238E27FC236}">
                <a16:creationId xmlns:a16="http://schemas.microsoft.com/office/drawing/2014/main" id="{259715B5-32CD-1847-B334-068CF1676156}"/>
              </a:ext>
            </a:extLst>
          </p:cNvPr>
          <p:cNvSpPr txBox="1"/>
          <p:nvPr/>
        </p:nvSpPr>
        <p:spPr>
          <a:xfrm>
            <a:off x="1832453" y="1912536"/>
            <a:ext cx="5838458" cy="461665"/>
          </a:xfrm>
          <a:prstGeom prst="rect">
            <a:avLst/>
          </a:prstGeom>
          <a:noFill/>
        </p:spPr>
        <p:txBody>
          <a:bodyPr wrap="none" rtlCol="0">
            <a:spAutoFit/>
          </a:bodyPr>
          <a:lstStyle/>
          <a:p>
            <a:r>
              <a:rPr kumimoji="1" lang="en-US" altLang="zh-CN" sz="2400"/>
              <a:t>Performance</a:t>
            </a:r>
            <a:r>
              <a:rPr kumimoji="1" lang="zh-CN" altLang="en-US" sz="2400"/>
              <a:t> </a:t>
            </a:r>
            <a:r>
              <a:rPr kumimoji="1" lang="en-US" altLang="zh-CN" sz="2400"/>
              <a:t>∝</a:t>
            </a:r>
            <a:r>
              <a:rPr kumimoji="1" lang="zh-CN" altLang="en-US" sz="2400"/>
              <a:t> </a:t>
            </a:r>
            <a:r>
              <a:rPr kumimoji="1" lang="en-US" altLang="zh-CN" sz="2400"/>
              <a:t>Bandwidth</a:t>
            </a:r>
            <a:r>
              <a:rPr kumimoji="1" lang="zh-CN" altLang="en-US" sz="2400"/>
              <a:t> </a:t>
            </a:r>
            <a:r>
              <a:rPr kumimoji="1" lang="en-US" altLang="zh-CN" sz="2400"/>
              <a:t>∝</a:t>
            </a:r>
            <a:r>
              <a:rPr kumimoji="1" lang="zh-CN" altLang="en-US" sz="2400"/>
              <a:t> </a:t>
            </a:r>
            <a:r>
              <a:rPr kumimoji="1" lang="en-US" altLang="zh-CN" sz="2400"/>
              <a:t>Connectivity</a:t>
            </a:r>
            <a:endParaRPr kumimoji="1" lang="zh-CN" altLang="en-US" sz="2400"/>
          </a:p>
        </p:txBody>
      </p:sp>
      <p:pic>
        <p:nvPicPr>
          <p:cNvPr id="6" name="图形 5" descr="钥匙">
            <a:extLst>
              <a:ext uri="{FF2B5EF4-FFF2-40B4-BE49-F238E27FC236}">
                <a16:creationId xmlns:a16="http://schemas.microsoft.com/office/drawing/2014/main" id="{EE71E493-41A0-BC42-9EA8-B0693079202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1115616" y="1785388"/>
            <a:ext cx="715963" cy="715963"/>
          </a:xfrm>
          <a:prstGeom prst="rect">
            <a:avLst/>
          </a:prstGeom>
        </p:spPr>
      </p:pic>
    </p:spTree>
    <p:extLst>
      <p:ext uri="{BB962C8B-B14F-4D97-AF65-F5344CB8AC3E}">
        <p14:creationId xmlns:p14="http://schemas.microsoft.com/office/powerpoint/2010/main" val="55456532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0F9FAD-24F3-E847-B85C-4561162830A8}"/>
              </a:ext>
            </a:extLst>
          </p:cNvPr>
          <p:cNvSpPr>
            <a:spLocks noGrp="1"/>
          </p:cNvSpPr>
          <p:nvPr>
            <p:ph type="title"/>
          </p:nvPr>
        </p:nvSpPr>
        <p:spPr/>
        <p:txBody>
          <a:bodyPr/>
          <a:lstStyle/>
          <a:p>
            <a:r>
              <a:rPr kumimoji="1" lang="en-US" altLang="zh-CN"/>
              <a:t>Outline</a:t>
            </a:r>
            <a:endParaRPr kumimoji="1" lang="zh-CN" altLang="en-US"/>
          </a:p>
        </p:txBody>
      </p:sp>
      <p:sp>
        <p:nvSpPr>
          <p:cNvPr id="3" name="内容占位符 2">
            <a:extLst>
              <a:ext uri="{FF2B5EF4-FFF2-40B4-BE49-F238E27FC236}">
                <a16:creationId xmlns:a16="http://schemas.microsoft.com/office/drawing/2014/main" id="{53C0E9F1-6128-BD45-B593-EFD8216DCE5A}"/>
              </a:ext>
            </a:extLst>
          </p:cNvPr>
          <p:cNvSpPr>
            <a:spLocks noGrp="1"/>
          </p:cNvSpPr>
          <p:nvPr>
            <p:ph idx="1"/>
          </p:nvPr>
        </p:nvSpPr>
        <p:spPr/>
        <p:txBody>
          <a:bodyPr>
            <a:normAutofit/>
          </a:bodyPr>
          <a:lstStyle/>
          <a:p>
            <a:pPr>
              <a:buSzPct val="75000"/>
              <a:buFont typeface="Wingdings" pitchFamily="2" charset="2"/>
              <a:buChar char="ü"/>
            </a:pPr>
            <a:r>
              <a:rPr kumimoji="1" lang="en-US" altLang="zh-CN" sz="2800" b="0"/>
              <a:t>Motivation</a:t>
            </a:r>
          </a:p>
          <a:p>
            <a:pPr>
              <a:buSzPct val="55000"/>
              <a:buFont typeface="Wingdings" pitchFamily="2" charset="2"/>
              <a:buChar char="p"/>
            </a:pPr>
            <a:r>
              <a:rPr kumimoji="1" lang="en-US" altLang="zh-CN" sz="2800"/>
              <a:t>Design</a:t>
            </a:r>
            <a:r>
              <a:rPr kumimoji="1" lang="zh-CN" altLang="en-US" sz="2800"/>
              <a:t> </a:t>
            </a:r>
            <a:r>
              <a:rPr kumimoji="1" lang="en-US" altLang="zh-CN" sz="2800"/>
              <a:t>&amp;</a:t>
            </a:r>
            <a:r>
              <a:rPr kumimoji="1" lang="zh-CN" altLang="en-US" sz="2800"/>
              <a:t> </a:t>
            </a:r>
            <a:r>
              <a:rPr kumimoji="1" lang="en-US" altLang="zh-CN" sz="2800"/>
              <a:t>Implementation</a:t>
            </a:r>
            <a:endParaRPr kumimoji="1" lang="en-US" altLang="zh-CN" sz="2800" b="0"/>
          </a:p>
          <a:p>
            <a:pPr>
              <a:buSzPct val="55000"/>
              <a:buFont typeface="Wingdings" pitchFamily="2" charset="2"/>
              <a:buChar char="p"/>
            </a:pPr>
            <a:r>
              <a:rPr kumimoji="1" lang="en-US" altLang="zh-CN" sz="2800" b="0"/>
              <a:t>Evaluation</a:t>
            </a:r>
          </a:p>
          <a:p>
            <a:pPr>
              <a:buSzPct val="55000"/>
              <a:buFont typeface="Wingdings" pitchFamily="2" charset="2"/>
              <a:buChar char="p"/>
            </a:pPr>
            <a:r>
              <a:rPr kumimoji="1" lang="en-US" altLang="zh-CN" sz="2800" b="0"/>
              <a:t>Demo</a:t>
            </a:r>
            <a:endParaRPr kumimoji="1" lang="zh-CN" altLang="en-US" sz="2800" b="0"/>
          </a:p>
        </p:txBody>
      </p:sp>
      <p:sp>
        <p:nvSpPr>
          <p:cNvPr id="4" name="灯片编号占位符 3">
            <a:extLst>
              <a:ext uri="{FF2B5EF4-FFF2-40B4-BE49-F238E27FC236}">
                <a16:creationId xmlns:a16="http://schemas.microsoft.com/office/drawing/2014/main" id="{0777B325-03A0-CD4D-B2C5-4E08DB5F073E}"/>
              </a:ext>
            </a:extLst>
          </p:cNvPr>
          <p:cNvSpPr>
            <a:spLocks noGrp="1"/>
          </p:cNvSpPr>
          <p:nvPr>
            <p:ph type="sldNum" sz="quarter" idx="12"/>
          </p:nvPr>
        </p:nvSpPr>
        <p:spPr/>
        <p:txBody>
          <a:bodyPr/>
          <a:lstStyle/>
          <a:p>
            <a:fld id="{ADE361C3-C043-4A6E-BDCE-8DA1E7D90A3B}" type="slidenum">
              <a:rPr lang="zh-CN" altLang="en-US" smtClean="0"/>
              <a:t>13</a:t>
            </a:fld>
            <a:endParaRPr lang="zh-CN" altLang="en-US"/>
          </a:p>
        </p:txBody>
      </p:sp>
    </p:spTree>
    <p:extLst>
      <p:ext uri="{BB962C8B-B14F-4D97-AF65-F5344CB8AC3E}">
        <p14:creationId xmlns:p14="http://schemas.microsoft.com/office/powerpoint/2010/main" val="2202093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0F9FAD-24F3-E847-B85C-4561162830A8}"/>
              </a:ext>
            </a:extLst>
          </p:cNvPr>
          <p:cNvSpPr>
            <a:spLocks noGrp="1"/>
          </p:cNvSpPr>
          <p:nvPr>
            <p:ph type="title"/>
          </p:nvPr>
        </p:nvSpPr>
        <p:spPr/>
        <p:txBody>
          <a:bodyPr/>
          <a:lstStyle/>
          <a:p>
            <a:r>
              <a:rPr lang="en" altLang="zh-CN" spc="-5" dirty="0"/>
              <a:t>Design</a:t>
            </a:r>
            <a:r>
              <a:rPr lang="zh-CN" altLang="en-US" spc="-5" dirty="0"/>
              <a:t> </a:t>
            </a:r>
            <a:r>
              <a:rPr lang="en-US" altLang="zh-CN" spc="-5" dirty="0"/>
              <a:t>Overview</a:t>
            </a:r>
            <a:endParaRPr kumimoji="1" lang="zh-CN" altLang="en-US"/>
          </a:p>
        </p:txBody>
      </p:sp>
      <p:sp>
        <p:nvSpPr>
          <p:cNvPr id="4" name="灯片编号占位符 3">
            <a:extLst>
              <a:ext uri="{FF2B5EF4-FFF2-40B4-BE49-F238E27FC236}">
                <a16:creationId xmlns:a16="http://schemas.microsoft.com/office/drawing/2014/main" id="{0777B325-03A0-CD4D-B2C5-4E08DB5F073E}"/>
              </a:ext>
            </a:extLst>
          </p:cNvPr>
          <p:cNvSpPr>
            <a:spLocks noGrp="1"/>
          </p:cNvSpPr>
          <p:nvPr>
            <p:ph type="sldNum" sz="quarter" idx="12"/>
          </p:nvPr>
        </p:nvSpPr>
        <p:spPr/>
        <p:txBody>
          <a:bodyPr/>
          <a:lstStyle/>
          <a:p>
            <a:fld id="{ADE361C3-C043-4A6E-BDCE-8DA1E7D90A3B}" type="slidenum">
              <a:rPr lang="zh-CN" altLang="en-US" smtClean="0"/>
              <a:t>14</a:t>
            </a:fld>
            <a:endParaRPr lang="zh-CN" altLang="en-US"/>
          </a:p>
        </p:txBody>
      </p:sp>
      <p:sp>
        <p:nvSpPr>
          <p:cNvPr id="14" name="Content Placeholder 2">
            <a:extLst>
              <a:ext uri="{FF2B5EF4-FFF2-40B4-BE49-F238E27FC236}">
                <a16:creationId xmlns:a16="http://schemas.microsoft.com/office/drawing/2014/main" id="{F474E6ED-7FD9-C849-9481-D664E7A5063F}"/>
              </a:ext>
            </a:extLst>
          </p:cNvPr>
          <p:cNvSpPr>
            <a:spLocks noGrp="1"/>
          </p:cNvSpPr>
          <p:nvPr>
            <p:ph idx="1"/>
          </p:nvPr>
        </p:nvSpPr>
        <p:spPr>
          <a:xfrm>
            <a:off x="457200" y="1333501"/>
            <a:ext cx="8229600" cy="3771636"/>
          </a:xfrm>
        </p:spPr>
        <p:txBody>
          <a:bodyPr>
            <a:normAutofit lnSpcReduction="10000"/>
          </a:bodyPr>
          <a:lstStyle/>
          <a:p>
            <a:r>
              <a:rPr lang="en-US" altLang="zh-CN" dirty="0"/>
              <a:t>Threads clustering</a:t>
            </a:r>
          </a:p>
          <a:p>
            <a:r>
              <a:rPr lang="en-US" altLang="zh-CN" dirty="0"/>
              <a:t>Threads</a:t>
            </a:r>
            <a:r>
              <a:rPr lang="zh-CN" altLang="en-US" dirty="0"/>
              <a:t> </a:t>
            </a:r>
            <a:r>
              <a:rPr lang="en-US" altLang="zh-CN" dirty="0"/>
              <a:t>migration</a:t>
            </a:r>
            <a:endParaRPr lang="en-US" altLang="ja-JP" dirty="0"/>
          </a:p>
          <a:p>
            <a:pPr lvl="1"/>
            <a:r>
              <a:rPr lang="en-US" altLang="zh-CN" dirty="0"/>
              <a:t>Place</a:t>
            </a:r>
            <a:r>
              <a:rPr lang="zh-CN" altLang="en-US" dirty="0"/>
              <a:t> </a:t>
            </a:r>
            <a:r>
              <a:rPr lang="en-US" altLang="zh-CN" dirty="0"/>
              <a:t>threads</a:t>
            </a:r>
            <a:r>
              <a:rPr lang="zh-CN" altLang="en-US" dirty="0"/>
              <a:t> </a:t>
            </a:r>
            <a:r>
              <a:rPr lang="en-US" altLang="zh-CN" dirty="0"/>
              <a:t>on</a:t>
            </a:r>
            <a:r>
              <a:rPr lang="zh-CN" altLang="en-US" dirty="0"/>
              <a:t> </a:t>
            </a:r>
            <a:r>
              <a:rPr lang="en-US" altLang="zh-CN" dirty="0"/>
              <a:t>well-connected</a:t>
            </a:r>
            <a:r>
              <a:rPr lang="zh-CN" altLang="en-US" dirty="0"/>
              <a:t> </a:t>
            </a:r>
            <a:r>
              <a:rPr lang="en-US" altLang="zh-CN" dirty="0"/>
              <a:t>nodes</a:t>
            </a:r>
            <a:endParaRPr lang="en-US" altLang="ja-JP" dirty="0"/>
          </a:p>
          <a:p>
            <a:r>
              <a:rPr lang="en-US" altLang="zh-CN" dirty="0"/>
              <a:t>Memory</a:t>
            </a:r>
            <a:r>
              <a:rPr lang="zh-CN" altLang="en-US" dirty="0"/>
              <a:t> </a:t>
            </a:r>
            <a:r>
              <a:rPr lang="en-US" altLang="zh-CN" dirty="0"/>
              <a:t>migration</a:t>
            </a:r>
          </a:p>
          <a:p>
            <a:pPr lvl="1"/>
            <a:r>
              <a:rPr lang="en-US" altLang="zh-CN" dirty="0"/>
              <a:t>Dynamic</a:t>
            </a:r>
            <a:r>
              <a:rPr lang="zh-CN" altLang="en-US" dirty="0"/>
              <a:t> </a:t>
            </a:r>
            <a:r>
              <a:rPr lang="en-US" altLang="zh-CN" dirty="0"/>
              <a:t>memory</a:t>
            </a:r>
            <a:r>
              <a:rPr lang="zh-CN" altLang="en-US" dirty="0"/>
              <a:t> </a:t>
            </a:r>
            <a:r>
              <a:rPr lang="en-US" altLang="zh-CN" dirty="0"/>
              <a:t>migration</a:t>
            </a:r>
          </a:p>
          <a:p>
            <a:pPr lvl="1"/>
            <a:r>
              <a:rPr lang="en-US" altLang="zh-CN" dirty="0"/>
              <a:t>Fast</a:t>
            </a:r>
            <a:r>
              <a:rPr lang="zh-CN" altLang="en-US" dirty="0"/>
              <a:t> </a:t>
            </a:r>
            <a:r>
              <a:rPr lang="en-US" altLang="zh-CN" dirty="0"/>
              <a:t>full</a:t>
            </a:r>
            <a:r>
              <a:rPr lang="zh-CN" altLang="en-US" dirty="0"/>
              <a:t> </a:t>
            </a:r>
            <a:r>
              <a:rPr lang="en-US" altLang="zh-CN" dirty="0"/>
              <a:t>memory</a:t>
            </a:r>
            <a:r>
              <a:rPr lang="zh-CN" altLang="en-US" dirty="0"/>
              <a:t> </a:t>
            </a:r>
            <a:r>
              <a:rPr lang="en-US" altLang="zh-CN" dirty="0"/>
              <a:t>migration</a:t>
            </a:r>
            <a:r>
              <a:rPr lang="zh-CN" altLang="en-US" dirty="0"/>
              <a:t> </a:t>
            </a:r>
            <a:r>
              <a:rPr lang="en-US" altLang="zh-CN" dirty="0"/>
              <a:t>otherwise</a:t>
            </a:r>
            <a:endParaRPr lang="en-US" altLang="ja-JP" dirty="0"/>
          </a:p>
          <a:p>
            <a:r>
              <a:rPr lang="en-US" altLang="zh-CN" dirty="0"/>
              <a:t>Continuous</a:t>
            </a:r>
            <a:r>
              <a:rPr lang="zh-CN" altLang="en-US" dirty="0"/>
              <a:t> </a:t>
            </a:r>
            <a:r>
              <a:rPr lang="en-US" altLang="zh-CN" dirty="0"/>
              <a:t>profiling</a:t>
            </a:r>
            <a:r>
              <a:rPr lang="zh-CN" altLang="en-US" dirty="0"/>
              <a:t> </a:t>
            </a:r>
            <a:r>
              <a:rPr lang="en-US" altLang="zh-CN" dirty="0"/>
              <a:t>and</a:t>
            </a:r>
            <a:r>
              <a:rPr lang="zh-CN" altLang="en-US" dirty="0"/>
              <a:t> </a:t>
            </a:r>
            <a:r>
              <a:rPr lang="en-US" altLang="zh-CN" dirty="0"/>
              <a:t>decision</a:t>
            </a:r>
          </a:p>
          <a:p>
            <a:pPr lvl="1"/>
            <a:r>
              <a:rPr lang="en-US" altLang="zh-CN" dirty="0"/>
              <a:t>Take</a:t>
            </a:r>
            <a:r>
              <a:rPr lang="zh-CN" altLang="en-US" dirty="0"/>
              <a:t> </a:t>
            </a:r>
            <a:r>
              <a:rPr lang="en-US" altLang="zh-CN" dirty="0"/>
              <a:t>decisions</a:t>
            </a:r>
            <a:r>
              <a:rPr lang="zh-CN" altLang="en-US" dirty="0"/>
              <a:t> </a:t>
            </a:r>
            <a:r>
              <a:rPr lang="en-US" altLang="zh-CN" dirty="0"/>
              <a:t>every</a:t>
            </a:r>
            <a:r>
              <a:rPr lang="zh-CN" altLang="en-US" dirty="0"/>
              <a:t> </a:t>
            </a:r>
            <a:r>
              <a:rPr lang="en-US" altLang="zh-CN" dirty="0"/>
              <a:t>second</a:t>
            </a:r>
            <a:endParaRPr lang="en-US" altLang="ja-JP" dirty="0"/>
          </a:p>
        </p:txBody>
      </p:sp>
    </p:spTree>
    <p:extLst>
      <p:ext uri="{BB962C8B-B14F-4D97-AF65-F5344CB8AC3E}">
        <p14:creationId xmlns:p14="http://schemas.microsoft.com/office/powerpoint/2010/main" val="3940047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26FAD3-AC6A-C941-B1BD-0C8E3DCD146F}"/>
              </a:ext>
            </a:extLst>
          </p:cNvPr>
          <p:cNvSpPr>
            <a:spLocks noGrp="1"/>
          </p:cNvSpPr>
          <p:nvPr>
            <p:ph type="title"/>
          </p:nvPr>
        </p:nvSpPr>
        <p:spPr/>
        <p:txBody>
          <a:bodyPr/>
          <a:lstStyle/>
          <a:p>
            <a:r>
              <a:rPr kumimoji="1" lang="en-US" altLang="zh-CN"/>
              <a:t>Step</a:t>
            </a:r>
            <a:r>
              <a:rPr kumimoji="1" lang="zh-CN" altLang="en-US"/>
              <a:t> </a:t>
            </a:r>
            <a:r>
              <a:rPr kumimoji="1" lang="en-US" altLang="zh-CN"/>
              <a:t>1:</a:t>
            </a:r>
            <a:r>
              <a:rPr kumimoji="1" lang="zh-CN" altLang="en-US"/>
              <a:t> </a:t>
            </a:r>
            <a:r>
              <a:rPr kumimoji="1" lang="en-US" altLang="zh-CN"/>
              <a:t>Cluster</a:t>
            </a:r>
            <a:r>
              <a:rPr kumimoji="1" lang="zh-CN" altLang="en-US"/>
              <a:t> </a:t>
            </a:r>
            <a:r>
              <a:rPr kumimoji="1" lang="en-US" altLang="zh-CN"/>
              <a:t>Threads</a:t>
            </a:r>
            <a:endParaRPr kumimoji="1" lang="zh-CN" altLang="en-US"/>
          </a:p>
        </p:txBody>
      </p:sp>
      <p:pic>
        <p:nvPicPr>
          <p:cNvPr id="8" name="内容占位符 7">
            <a:extLst>
              <a:ext uri="{FF2B5EF4-FFF2-40B4-BE49-F238E27FC236}">
                <a16:creationId xmlns:a16="http://schemas.microsoft.com/office/drawing/2014/main" id="{099C87EB-B5CA-CA4A-92F4-8F041FAF147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49745" y="2644362"/>
            <a:ext cx="4837055" cy="2589535"/>
          </a:xfrm>
        </p:spPr>
      </p:pic>
      <p:sp>
        <p:nvSpPr>
          <p:cNvPr id="4" name="灯片编号占位符 3">
            <a:extLst>
              <a:ext uri="{FF2B5EF4-FFF2-40B4-BE49-F238E27FC236}">
                <a16:creationId xmlns:a16="http://schemas.microsoft.com/office/drawing/2014/main" id="{BFEC9126-42F9-7E43-890A-3E653F8DDD6D}"/>
              </a:ext>
            </a:extLst>
          </p:cNvPr>
          <p:cNvSpPr>
            <a:spLocks noGrp="1"/>
          </p:cNvSpPr>
          <p:nvPr>
            <p:ph type="sldNum" sz="quarter" idx="12"/>
          </p:nvPr>
        </p:nvSpPr>
        <p:spPr/>
        <p:txBody>
          <a:bodyPr/>
          <a:lstStyle/>
          <a:p>
            <a:fld id="{ADE361C3-C043-4A6E-BDCE-8DA1E7D90A3B}" type="slidenum">
              <a:rPr lang="zh-CN" altLang="en-US" smtClean="0"/>
              <a:t>15</a:t>
            </a:fld>
            <a:endParaRPr lang="zh-CN" altLang="en-US"/>
          </a:p>
        </p:txBody>
      </p:sp>
      <p:sp>
        <p:nvSpPr>
          <p:cNvPr id="9" name="Content Placeholder 2">
            <a:extLst>
              <a:ext uri="{FF2B5EF4-FFF2-40B4-BE49-F238E27FC236}">
                <a16:creationId xmlns:a16="http://schemas.microsoft.com/office/drawing/2014/main" id="{B303165F-AE4D-F746-9AC2-ADA4E9D05E26}"/>
              </a:ext>
            </a:extLst>
          </p:cNvPr>
          <p:cNvSpPr txBox="1">
            <a:spLocks/>
          </p:cNvSpPr>
          <p:nvPr/>
        </p:nvSpPr>
        <p:spPr>
          <a:xfrm>
            <a:off x="457200" y="1035149"/>
            <a:ext cx="8229600" cy="1451991"/>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000" dirty="0"/>
              <a:t>Group</a:t>
            </a:r>
            <a:r>
              <a:rPr lang="zh-CN" altLang="en-US" sz="2000" dirty="0"/>
              <a:t> </a:t>
            </a:r>
            <a:r>
              <a:rPr lang="en-US" altLang="zh-CN" sz="2000" dirty="0"/>
              <a:t>in</a:t>
            </a:r>
            <a:r>
              <a:rPr lang="zh-CN" altLang="en-US" sz="2000" dirty="0"/>
              <a:t> </a:t>
            </a:r>
            <a:r>
              <a:rPr lang="en-US" altLang="zh-CN" sz="2000" dirty="0"/>
              <a:t>a</a:t>
            </a:r>
            <a:r>
              <a:rPr lang="zh-CN" altLang="en-US" sz="2000" dirty="0"/>
              <a:t> </a:t>
            </a:r>
            <a:r>
              <a:rPr lang="en-US" altLang="zh-CN" sz="2000" dirty="0"/>
              <a:t>cluster</a:t>
            </a:r>
            <a:r>
              <a:rPr lang="zh-CN" altLang="en-US" sz="2000" dirty="0"/>
              <a:t> </a:t>
            </a:r>
            <a:r>
              <a:rPr lang="en-US" altLang="zh-CN" sz="2000" dirty="0"/>
              <a:t>of</a:t>
            </a:r>
            <a:r>
              <a:rPr lang="zh-CN" altLang="en-US" sz="2000" dirty="0"/>
              <a:t> </a:t>
            </a:r>
            <a:r>
              <a:rPr lang="en-US" altLang="zh-CN" sz="2000" dirty="0"/>
              <a:t>threads</a:t>
            </a:r>
            <a:r>
              <a:rPr lang="zh-CN" altLang="en-US" sz="2000" dirty="0"/>
              <a:t> </a:t>
            </a:r>
            <a:r>
              <a:rPr lang="en-US" altLang="zh-CN" sz="2000" dirty="0"/>
              <a:t>that</a:t>
            </a:r>
          </a:p>
          <a:p>
            <a:pPr lvl="1">
              <a:lnSpc>
                <a:spcPct val="100000"/>
              </a:lnSpc>
            </a:pPr>
            <a:r>
              <a:rPr lang="en-US" altLang="zh-CN" dirty="0"/>
              <a:t>within</a:t>
            </a:r>
            <a:r>
              <a:rPr lang="zh-CN" altLang="en-US" dirty="0"/>
              <a:t> </a:t>
            </a:r>
            <a:r>
              <a:rPr lang="en-US" altLang="zh-CN" dirty="0"/>
              <a:t>the</a:t>
            </a:r>
            <a:r>
              <a:rPr lang="zh-CN" altLang="en-US" dirty="0"/>
              <a:t> </a:t>
            </a:r>
            <a:r>
              <a:rPr lang="en-US" altLang="zh-CN" dirty="0"/>
              <a:t>same</a:t>
            </a:r>
            <a:r>
              <a:rPr lang="zh-CN" altLang="en-US" dirty="0"/>
              <a:t> </a:t>
            </a:r>
            <a:r>
              <a:rPr lang="en-US" altLang="zh-CN" dirty="0" err="1"/>
              <a:t>applicatioon</a:t>
            </a:r>
            <a:endParaRPr lang="en-US" altLang="zh-CN" dirty="0"/>
          </a:p>
          <a:p>
            <a:pPr lvl="1">
              <a:lnSpc>
                <a:spcPct val="100000"/>
              </a:lnSpc>
            </a:pPr>
            <a:r>
              <a:rPr lang="en-US" altLang="zh-CN" dirty="0"/>
              <a:t>share</a:t>
            </a:r>
            <a:r>
              <a:rPr lang="zh-CN" altLang="en-US" dirty="0"/>
              <a:t> </a:t>
            </a:r>
            <a:r>
              <a:rPr lang="en-US" altLang="zh-CN" dirty="0"/>
              <a:t>data</a:t>
            </a:r>
            <a:r>
              <a:rPr lang="zh-CN" altLang="en-US" dirty="0"/>
              <a:t> </a:t>
            </a:r>
            <a:r>
              <a:rPr lang="en-US" altLang="zh-CN" dirty="0"/>
              <a:t>(access</a:t>
            </a:r>
            <a:r>
              <a:rPr lang="zh-CN" altLang="en-US" dirty="0"/>
              <a:t> </a:t>
            </a:r>
            <a:r>
              <a:rPr lang="en-US" altLang="zh-CN" dirty="0"/>
              <a:t>the</a:t>
            </a:r>
            <a:r>
              <a:rPr lang="zh-CN" altLang="en-US" dirty="0"/>
              <a:t> </a:t>
            </a:r>
            <a:r>
              <a:rPr lang="en-US" altLang="zh-CN" dirty="0"/>
              <a:t>same</a:t>
            </a:r>
            <a:r>
              <a:rPr lang="zh-CN" altLang="en-US" dirty="0"/>
              <a:t> </a:t>
            </a:r>
            <a:r>
              <a:rPr lang="en-US" altLang="zh-CN" dirty="0"/>
              <a:t>nodes)</a:t>
            </a:r>
          </a:p>
          <a:p>
            <a:r>
              <a:rPr lang="en-US" altLang="zh-CN" sz="2000" dirty="0"/>
              <a:t>Measurement component</a:t>
            </a:r>
          </a:p>
          <a:p>
            <a:pPr lvl="1"/>
            <a:r>
              <a:rPr lang="en-US" altLang="zh-CN" dirty="0" err="1"/>
              <a:t>cpu</a:t>
            </a:r>
            <a:r>
              <a:rPr lang="en-US" altLang="zh-CN" dirty="0"/>
              <a:t> to </a:t>
            </a:r>
            <a:r>
              <a:rPr lang="en-US" altLang="zh-CN" dirty="0" err="1"/>
              <a:t>cpu</a:t>
            </a:r>
            <a:endParaRPr lang="en-US" altLang="zh-CN" dirty="0"/>
          </a:p>
          <a:p>
            <a:pPr lvl="1"/>
            <a:r>
              <a:rPr lang="en-US" altLang="zh-CN" dirty="0" err="1"/>
              <a:t>cpu</a:t>
            </a:r>
            <a:r>
              <a:rPr lang="en-US" altLang="zh-CN" dirty="0"/>
              <a:t> to memory </a:t>
            </a:r>
          </a:p>
        </p:txBody>
      </p:sp>
    </p:spTree>
    <p:extLst>
      <p:ext uri="{BB962C8B-B14F-4D97-AF65-F5344CB8AC3E}">
        <p14:creationId xmlns:p14="http://schemas.microsoft.com/office/powerpoint/2010/main" val="2843471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26FAD3-AC6A-C941-B1BD-0C8E3DCD146F}"/>
              </a:ext>
            </a:extLst>
          </p:cNvPr>
          <p:cNvSpPr>
            <a:spLocks noGrp="1"/>
          </p:cNvSpPr>
          <p:nvPr>
            <p:ph type="title"/>
          </p:nvPr>
        </p:nvSpPr>
        <p:spPr/>
        <p:txBody>
          <a:bodyPr/>
          <a:lstStyle/>
          <a:p>
            <a:r>
              <a:rPr kumimoji="1" lang="en-US" altLang="zh-CN"/>
              <a:t>Step</a:t>
            </a:r>
            <a:r>
              <a:rPr kumimoji="1" lang="zh-CN" altLang="en-US"/>
              <a:t> </a:t>
            </a:r>
            <a:r>
              <a:rPr kumimoji="1" lang="en-US" altLang="zh-CN"/>
              <a:t>2:</a:t>
            </a:r>
            <a:r>
              <a:rPr kumimoji="1" lang="zh-CN" altLang="en-US"/>
              <a:t> </a:t>
            </a:r>
            <a:r>
              <a:rPr kumimoji="1" lang="en-US" altLang="zh-CN"/>
              <a:t>Migrate</a:t>
            </a:r>
            <a:r>
              <a:rPr kumimoji="1" lang="zh-CN" altLang="en-US"/>
              <a:t> </a:t>
            </a:r>
            <a:r>
              <a:rPr kumimoji="1" lang="en-US" altLang="zh-CN"/>
              <a:t>Threads</a:t>
            </a:r>
            <a:endParaRPr kumimoji="1" lang="zh-CN" altLang="en-US"/>
          </a:p>
        </p:txBody>
      </p:sp>
      <p:sp>
        <p:nvSpPr>
          <p:cNvPr id="4" name="灯片编号占位符 3">
            <a:extLst>
              <a:ext uri="{FF2B5EF4-FFF2-40B4-BE49-F238E27FC236}">
                <a16:creationId xmlns:a16="http://schemas.microsoft.com/office/drawing/2014/main" id="{BFEC9126-42F9-7E43-890A-3E653F8DDD6D}"/>
              </a:ext>
            </a:extLst>
          </p:cNvPr>
          <p:cNvSpPr>
            <a:spLocks noGrp="1"/>
          </p:cNvSpPr>
          <p:nvPr>
            <p:ph type="sldNum" sz="quarter" idx="12"/>
          </p:nvPr>
        </p:nvSpPr>
        <p:spPr/>
        <p:txBody>
          <a:bodyPr/>
          <a:lstStyle/>
          <a:p>
            <a:fld id="{ADE361C3-C043-4A6E-BDCE-8DA1E7D90A3B}" type="slidenum">
              <a:rPr lang="zh-CN" altLang="en-US" smtClean="0"/>
              <a:t>16</a:t>
            </a:fld>
            <a:endParaRPr lang="zh-CN" altLang="en-US"/>
          </a:p>
        </p:txBody>
      </p:sp>
      <p:sp>
        <p:nvSpPr>
          <p:cNvPr id="9" name="Content Placeholder 2">
            <a:extLst>
              <a:ext uri="{FF2B5EF4-FFF2-40B4-BE49-F238E27FC236}">
                <a16:creationId xmlns:a16="http://schemas.microsoft.com/office/drawing/2014/main" id="{B303165F-AE4D-F746-9AC2-ADA4E9D05E26}"/>
              </a:ext>
            </a:extLst>
          </p:cNvPr>
          <p:cNvSpPr txBox="1">
            <a:spLocks/>
          </p:cNvSpPr>
          <p:nvPr/>
        </p:nvSpPr>
        <p:spPr>
          <a:xfrm>
            <a:off x="457200" y="1035149"/>
            <a:ext cx="8229600" cy="1451991"/>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1800" dirty="0"/>
              <a:t>Migrate</a:t>
            </a:r>
            <a:r>
              <a:rPr lang="zh-CN" altLang="en-US" sz="1800" dirty="0"/>
              <a:t> </a:t>
            </a:r>
            <a:r>
              <a:rPr lang="en-US" altLang="zh-CN" sz="1800" dirty="0"/>
              <a:t>threads</a:t>
            </a:r>
            <a:r>
              <a:rPr lang="zh-CN" altLang="en-US" sz="1800" dirty="0"/>
              <a:t> </a:t>
            </a:r>
            <a:r>
              <a:rPr lang="en-US" altLang="zh-CN" sz="1800" dirty="0"/>
              <a:t>in</a:t>
            </a:r>
            <a:r>
              <a:rPr lang="zh-CN" altLang="en-US" sz="1800" dirty="0"/>
              <a:t> </a:t>
            </a:r>
            <a:r>
              <a:rPr lang="en-US" altLang="zh-CN" sz="1800" dirty="0"/>
              <a:t>a</a:t>
            </a:r>
            <a:r>
              <a:rPr lang="zh-CN" altLang="en-US" sz="1800" dirty="0"/>
              <a:t> </a:t>
            </a:r>
            <a:r>
              <a:rPr lang="en-US" altLang="zh-CN" sz="1800" dirty="0"/>
              <a:t>cluster</a:t>
            </a:r>
            <a:r>
              <a:rPr lang="zh-CN" altLang="en-US" sz="1800" dirty="0"/>
              <a:t> </a:t>
            </a:r>
            <a:r>
              <a:rPr lang="en-US" altLang="zh-CN" sz="1800" dirty="0"/>
              <a:t>to</a:t>
            </a:r>
            <a:r>
              <a:rPr lang="zh-CN" altLang="en-US" sz="1800" dirty="0"/>
              <a:t> </a:t>
            </a:r>
            <a:r>
              <a:rPr lang="en-US" altLang="zh-CN" sz="1800" dirty="0"/>
              <a:t>nodes</a:t>
            </a:r>
          </a:p>
          <a:p>
            <a:pPr lvl="1">
              <a:lnSpc>
                <a:spcPct val="100000"/>
              </a:lnSpc>
            </a:pPr>
            <a:r>
              <a:rPr lang="en-US" altLang="zh-CN" sz="1800" dirty="0"/>
              <a:t>with</a:t>
            </a:r>
            <a:r>
              <a:rPr lang="zh-CN" altLang="en-US" sz="1800" dirty="0"/>
              <a:t> </a:t>
            </a:r>
            <a:r>
              <a:rPr lang="en-US" altLang="zh-CN" sz="1800" dirty="0"/>
              <a:t>high</a:t>
            </a:r>
            <a:r>
              <a:rPr lang="zh-CN" altLang="en-US" sz="1800" dirty="0"/>
              <a:t> </a:t>
            </a:r>
            <a:r>
              <a:rPr lang="en-US" altLang="zh-CN" sz="1800" dirty="0" err="1"/>
              <a:t>connecticity</a:t>
            </a:r>
            <a:endParaRPr lang="en-US" altLang="zh-CN" sz="1800" dirty="0"/>
          </a:p>
          <a:p>
            <a:pPr lvl="1">
              <a:lnSpc>
                <a:spcPct val="100000"/>
              </a:lnSpc>
            </a:pPr>
            <a:r>
              <a:rPr lang="en-US" altLang="zh-CN" sz="1800" dirty="0"/>
              <a:t>on</a:t>
            </a:r>
            <a:r>
              <a:rPr lang="zh-CN" altLang="en-US" sz="1800" dirty="0"/>
              <a:t> </a:t>
            </a:r>
            <a:r>
              <a:rPr lang="en-US" altLang="zh-CN" sz="1800" dirty="0"/>
              <a:t>a</a:t>
            </a:r>
            <a:r>
              <a:rPr lang="zh-CN" altLang="en-US" sz="1800" dirty="0"/>
              <a:t> </a:t>
            </a:r>
            <a:r>
              <a:rPr lang="en-US" altLang="zh-CN" sz="1800" dirty="0"/>
              <a:t>node</a:t>
            </a:r>
            <a:r>
              <a:rPr lang="zh-CN" altLang="en-US" sz="1800" dirty="0"/>
              <a:t> </a:t>
            </a:r>
            <a:r>
              <a:rPr lang="en-US" altLang="zh-CN" sz="1800" dirty="0"/>
              <a:t>basis</a:t>
            </a:r>
          </a:p>
          <a:p>
            <a:r>
              <a:rPr lang="en-US" altLang="zh-CN" sz="1800" dirty="0"/>
              <a:t>Decision component</a:t>
            </a:r>
          </a:p>
          <a:p>
            <a:pPr lvl="1"/>
            <a:r>
              <a:rPr lang="en-US" altLang="zh-CN" sz="1800" dirty="0"/>
              <a:t>find the best placement</a:t>
            </a:r>
          </a:p>
        </p:txBody>
      </p:sp>
      <p:pic>
        <p:nvPicPr>
          <p:cNvPr id="7" name="图片 6">
            <a:extLst>
              <a:ext uri="{FF2B5EF4-FFF2-40B4-BE49-F238E27FC236}">
                <a16:creationId xmlns:a16="http://schemas.microsoft.com/office/drawing/2014/main" id="{2F89B531-02A8-E649-97CE-9AC51C2AFA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0764" y="2622317"/>
            <a:ext cx="4996036" cy="2674645"/>
          </a:xfrm>
          <a:prstGeom prst="rect">
            <a:avLst/>
          </a:prstGeom>
        </p:spPr>
      </p:pic>
    </p:spTree>
    <p:extLst>
      <p:ext uri="{BB962C8B-B14F-4D97-AF65-F5344CB8AC3E}">
        <p14:creationId xmlns:p14="http://schemas.microsoft.com/office/powerpoint/2010/main" val="805801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p:txBody>
          <a:bodyPr/>
          <a:lstStyle/>
          <a:p>
            <a:r>
              <a:rPr kumimoji="1" lang="en-US" altLang="zh-CN"/>
              <a:t>Step</a:t>
            </a:r>
            <a:r>
              <a:rPr kumimoji="1" lang="zh-CN" altLang="en-US"/>
              <a:t> </a:t>
            </a:r>
            <a:r>
              <a:rPr kumimoji="1" lang="en-US" altLang="zh-CN"/>
              <a:t>3:</a:t>
            </a:r>
            <a:r>
              <a:rPr kumimoji="1" lang="zh-CN" altLang="en-US"/>
              <a:t> </a:t>
            </a:r>
            <a:r>
              <a:rPr kumimoji="1" lang="en-US" altLang="zh-CN"/>
              <a:t>Migrate</a:t>
            </a:r>
            <a:r>
              <a:rPr kumimoji="1" lang="zh-CN" altLang="en-US"/>
              <a:t> </a:t>
            </a:r>
            <a:r>
              <a:rPr kumimoji="1" lang="en-US" altLang="zh-CN"/>
              <a:t>Memory</a:t>
            </a:r>
            <a:endParaRPr kumimoji="1" lang="zh-CN" altLang="en-US"/>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17</a:t>
            </a:fld>
            <a:endParaRPr lang="zh-CN" altLang="en-US"/>
          </a:p>
        </p:txBody>
      </p:sp>
      <p:pic>
        <p:nvPicPr>
          <p:cNvPr id="7" name="图片 6">
            <a:extLst>
              <a:ext uri="{FF2B5EF4-FFF2-40B4-BE49-F238E27FC236}">
                <a16:creationId xmlns:a16="http://schemas.microsoft.com/office/drawing/2014/main" id="{79E41229-E3B7-6944-B61E-C80994165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2532" y="2550664"/>
            <a:ext cx="5614268" cy="2746298"/>
          </a:xfrm>
          <a:prstGeom prst="rect">
            <a:avLst/>
          </a:prstGeom>
        </p:spPr>
      </p:pic>
      <p:sp>
        <p:nvSpPr>
          <p:cNvPr id="8" name="Content Placeholder 2">
            <a:extLst>
              <a:ext uri="{FF2B5EF4-FFF2-40B4-BE49-F238E27FC236}">
                <a16:creationId xmlns:a16="http://schemas.microsoft.com/office/drawing/2014/main" id="{53DB0A16-A471-9F4F-A248-D24694E40050}"/>
              </a:ext>
            </a:extLst>
          </p:cNvPr>
          <p:cNvSpPr txBox="1">
            <a:spLocks/>
          </p:cNvSpPr>
          <p:nvPr/>
        </p:nvSpPr>
        <p:spPr>
          <a:xfrm>
            <a:off x="457200" y="1035149"/>
            <a:ext cx="8229600" cy="42618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000" dirty="0"/>
              <a:t>Threads</a:t>
            </a:r>
            <a:r>
              <a:rPr lang="zh-CN" altLang="en-US" sz="2000" dirty="0"/>
              <a:t> </a:t>
            </a:r>
            <a:r>
              <a:rPr lang="en-US" altLang="zh-CN" sz="2000" dirty="0"/>
              <a:t>may</a:t>
            </a:r>
            <a:r>
              <a:rPr lang="zh-CN" altLang="en-US" sz="2000" dirty="0"/>
              <a:t> </a:t>
            </a:r>
            <a:r>
              <a:rPr lang="en-US" altLang="zh-CN" sz="2000" dirty="0"/>
              <a:t>access</a:t>
            </a:r>
            <a:r>
              <a:rPr lang="zh-CN" altLang="en-US" sz="2000" dirty="0"/>
              <a:t> </a:t>
            </a:r>
            <a:r>
              <a:rPr lang="en-US" altLang="zh-CN" sz="2000" dirty="0"/>
              <a:t>memory</a:t>
            </a:r>
            <a:r>
              <a:rPr lang="zh-CN" altLang="en-US" sz="2000" dirty="0"/>
              <a:t> </a:t>
            </a:r>
            <a:r>
              <a:rPr lang="en-US" altLang="zh-CN" sz="2000" dirty="0"/>
              <a:t>on</a:t>
            </a:r>
            <a:r>
              <a:rPr lang="zh-CN" altLang="en-US" sz="2000" dirty="0"/>
              <a:t> </a:t>
            </a:r>
            <a:r>
              <a:rPr lang="en-US" altLang="zh-CN" sz="2000" dirty="0"/>
              <a:t>old</a:t>
            </a:r>
            <a:r>
              <a:rPr lang="zh-CN" altLang="en-US" sz="2000" dirty="0"/>
              <a:t> </a:t>
            </a:r>
            <a:r>
              <a:rPr lang="en-US" altLang="zh-CN" sz="2000" dirty="0"/>
              <a:t>nodes</a:t>
            </a:r>
          </a:p>
          <a:p>
            <a:pPr lvl="1"/>
            <a:r>
              <a:rPr lang="en-US" altLang="zh-CN" dirty="0"/>
              <a:t>dynamic</a:t>
            </a:r>
            <a:r>
              <a:rPr lang="zh-CN" altLang="en-US" dirty="0"/>
              <a:t> </a:t>
            </a:r>
            <a:r>
              <a:rPr lang="en-US" altLang="zh-CN" dirty="0"/>
              <a:t>migrate</a:t>
            </a:r>
            <a:r>
              <a:rPr lang="zh-CN" altLang="en-US" dirty="0"/>
              <a:t> </a:t>
            </a:r>
            <a:r>
              <a:rPr lang="en-US" altLang="zh-CN" dirty="0"/>
              <a:t>the</a:t>
            </a:r>
            <a:r>
              <a:rPr lang="zh-CN" altLang="en-US" dirty="0"/>
              <a:t> </a:t>
            </a:r>
            <a:r>
              <a:rPr lang="en-US" altLang="zh-CN" dirty="0"/>
              <a:t>memory</a:t>
            </a:r>
            <a:r>
              <a:rPr lang="zh-CN" altLang="en-US" dirty="0"/>
              <a:t> </a:t>
            </a:r>
            <a:r>
              <a:rPr lang="en-US" altLang="zh-CN" dirty="0"/>
              <a:t>pages</a:t>
            </a:r>
          </a:p>
          <a:p>
            <a:r>
              <a:rPr lang="en-US" altLang="zh-CN" sz="2000" dirty="0"/>
              <a:t>Migration component</a:t>
            </a:r>
          </a:p>
          <a:p>
            <a:pPr lvl="1"/>
            <a:r>
              <a:rPr lang="en-US" altLang="zh-CN" dirty="0"/>
              <a:t>Calling system calls</a:t>
            </a:r>
          </a:p>
          <a:p>
            <a:pPr lvl="1">
              <a:lnSpc>
                <a:spcPct val="100000"/>
              </a:lnSpc>
            </a:pPr>
            <a:endParaRPr lang="en-US" altLang="zh-CN" sz="1800" dirty="0"/>
          </a:p>
        </p:txBody>
      </p:sp>
    </p:spTree>
    <p:extLst>
      <p:ext uri="{BB962C8B-B14F-4D97-AF65-F5344CB8AC3E}">
        <p14:creationId xmlns:p14="http://schemas.microsoft.com/office/powerpoint/2010/main" val="4077864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p:txBody>
          <a:bodyPr/>
          <a:lstStyle/>
          <a:p>
            <a:r>
              <a:rPr kumimoji="1" lang="en-US" altLang="zh-CN" dirty="0"/>
              <a:t>Memory</a:t>
            </a:r>
            <a:r>
              <a:rPr kumimoji="1" lang="zh-CN" altLang="en-US" dirty="0"/>
              <a:t> </a:t>
            </a:r>
            <a:r>
              <a:rPr kumimoji="1" lang="en-US" altLang="zh-CN" dirty="0"/>
              <a:t>Migration</a:t>
            </a:r>
            <a:endParaRPr kumimoji="1" lang="zh-CN" altLang="en-US" dirty="0"/>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18</a:t>
            </a:fld>
            <a:endParaRPr lang="zh-CN" altLang="en-US"/>
          </a:p>
        </p:txBody>
      </p:sp>
      <p:sp>
        <p:nvSpPr>
          <p:cNvPr id="8" name="Content Placeholder 2">
            <a:extLst>
              <a:ext uri="{FF2B5EF4-FFF2-40B4-BE49-F238E27FC236}">
                <a16:creationId xmlns:a16="http://schemas.microsoft.com/office/drawing/2014/main" id="{53DB0A16-A471-9F4F-A248-D24694E40050}"/>
              </a:ext>
            </a:extLst>
          </p:cNvPr>
          <p:cNvSpPr txBox="1">
            <a:spLocks/>
          </p:cNvSpPr>
          <p:nvPr/>
        </p:nvSpPr>
        <p:spPr>
          <a:xfrm>
            <a:off x="457200" y="1035149"/>
            <a:ext cx="8229600" cy="42618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dirty="0"/>
              <a:t>Use</a:t>
            </a:r>
            <a:r>
              <a:rPr lang="zh-CN" altLang="en-US" dirty="0"/>
              <a:t> </a:t>
            </a:r>
            <a:r>
              <a:rPr lang="en-US" altLang="zh-CN" dirty="0"/>
              <a:t>IBS</a:t>
            </a:r>
            <a:r>
              <a:rPr lang="zh-CN" altLang="en-US" dirty="0"/>
              <a:t> </a:t>
            </a:r>
            <a:r>
              <a:rPr lang="en-US" altLang="zh-CN" dirty="0"/>
              <a:t>to</a:t>
            </a:r>
            <a:r>
              <a:rPr lang="zh-CN" altLang="en-US" dirty="0"/>
              <a:t> </a:t>
            </a:r>
            <a:r>
              <a:rPr lang="en-US" altLang="zh-CN" dirty="0"/>
              <a:t>detect</a:t>
            </a:r>
            <a:r>
              <a:rPr lang="zh-CN" altLang="en-US" dirty="0"/>
              <a:t> </a:t>
            </a:r>
            <a:r>
              <a:rPr lang="en-US" altLang="zh-CN" dirty="0"/>
              <a:t>accessed</a:t>
            </a:r>
            <a:r>
              <a:rPr lang="zh-CN" altLang="en-US" dirty="0"/>
              <a:t> </a:t>
            </a:r>
            <a:r>
              <a:rPr lang="en-US" altLang="zh-CN" dirty="0"/>
              <a:t>pages</a:t>
            </a:r>
          </a:p>
          <a:p>
            <a:pPr lvl="1"/>
            <a:r>
              <a:rPr lang="en-US" altLang="zh-CN" dirty="0"/>
              <a:t>Instrcution-Based</a:t>
            </a:r>
            <a:r>
              <a:rPr lang="zh-CN" altLang="en-US" dirty="0"/>
              <a:t> </a:t>
            </a:r>
            <a:r>
              <a:rPr lang="en-US" altLang="zh-CN" dirty="0"/>
              <a:t>Sampling</a:t>
            </a:r>
          </a:p>
          <a:p>
            <a:r>
              <a:rPr lang="en-US" altLang="zh-CN" dirty="0"/>
              <a:t>Dynamic</a:t>
            </a:r>
            <a:r>
              <a:rPr lang="zh-CN" altLang="en-US" dirty="0"/>
              <a:t> </a:t>
            </a:r>
            <a:r>
              <a:rPr lang="en-US" altLang="zh-CN" dirty="0"/>
              <a:t>migration</a:t>
            </a:r>
            <a:r>
              <a:rPr lang="zh-CN" altLang="en-US" dirty="0"/>
              <a:t> </a:t>
            </a:r>
            <a:r>
              <a:rPr lang="en-US" altLang="zh-CN" dirty="0"/>
              <a:t>for</a:t>
            </a:r>
            <a:r>
              <a:rPr lang="zh-CN" altLang="en-US" dirty="0"/>
              <a:t> </a:t>
            </a:r>
            <a:r>
              <a:rPr lang="en-US" altLang="zh-CN" dirty="0"/>
              <a:t>active</a:t>
            </a:r>
            <a:r>
              <a:rPr lang="zh-CN" altLang="en-US" dirty="0"/>
              <a:t> </a:t>
            </a:r>
            <a:r>
              <a:rPr lang="en-US" altLang="zh-CN" dirty="0"/>
              <a:t>pages</a:t>
            </a:r>
          </a:p>
          <a:p>
            <a:r>
              <a:rPr lang="en-US" altLang="zh-CN" dirty="0"/>
              <a:t>If</a:t>
            </a:r>
            <a:r>
              <a:rPr lang="zh-CN" altLang="en-US" dirty="0"/>
              <a:t> </a:t>
            </a:r>
            <a:r>
              <a:rPr lang="en-US" altLang="zh-CN" dirty="0"/>
              <a:t>not</a:t>
            </a:r>
            <a:r>
              <a:rPr lang="zh-CN" altLang="en-US" dirty="0"/>
              <a:t> </a:t>
            </a:r>
            <a:r>
              <a:rPr lang="en-US" altLang="zh-CN" dirty="0"/>
              <a:t>sufficient</a:t>
            </a:r>
            <a:r>
              <a:rPr lang="zh-CN" altLang="en-US" dirty="0"/>
              <a:t> </a:t>
            </a:r>
            <a:r>
              <a:rPr lang="en-US" altLang="zh-CN" dirty="0"/>
              <a:t>=&gt;</a:t>
            </a:r>
            <a:r>
              <a:rPr lang="zh-CN" altLang="en-US" dirty="0"/>
              <a:t> </a:t>
            </a:r>
            <a:r>
              <a:rPr lang="en-US" altLang="zh-CN" dirty="0"/>
              <a:t>Full</a:t>
            </a:r>
            <a:r>
              <a:rPr lang="zh-CN" altLang="en-US" dirty="0"/>
              <a:t> </a:t>
            </a:r>
            <a:r>
              <a:rPr lang="en-US" altLang="zh-CN" dirty="0"/>
              <a:t>migration</a:t>
            </a:r>
          </a:p>
          <a:p>
            <a:pPr lvl="1"/>
            <a:r>
              <a:rPr lang="en-US" altLang="zh-CN" dirty="0"/>
              <a:t>Migrate</a:t>
            </a:r>
            <a:r>
              <a:rPr lang="zh-CN" altLang="en-US" dirty="0"/>
              <a:t> </a:t>
            </a:r>
            <a:r>
              <a:rPr lang="en-US" altLang="zh-CN" dirty="0"/>
              <a:t>all</a:t>
            </a:r>
            <a:r>
              <a:rPr lang="zh-CN" altLang="en-US" dirty="0"/>
              <a:t> </a:t>
            </a:r>
            <a:r>
              <a:rPr lang="en-US" altLang="zh-CN" dirty="0"/>
              <a:t>old</a:t>
            </a:r>
            <a:r>
              <a:rPr lang="zh-CN" altLang="en-US" dirty="0"/>
              <a:t> </a:t>
            </a:r>
            <a:r>
              <a:rPr lang="en-US" altLang="zh-CN" dirty="0"/>
              <a:t>pages</a:t>
            </a:r>
          </a:p>
          <a:p>
            <a:r>
              <a:rPr lang="en-US" altLang="zh-CN" dirty="0"/>
              <a:t>Problem:</a:t>
            </a:r>
            <a:r>
              <a:rPr lang="zh-CN" altLang="en-US" dirty="0"/>
              <a:t> </a:t>
            </a:r>
            <a:r>
              <a:rPr lang="en-US" altLang="zh-CN" dirty="0"/>
              <a:t>Linux</a:t>
            </a:r>
            <a:r>
              <a:rPr lang="zh-CN" altLang="en-US" dirty="0"/>
              <a:t> </a:t>
            </a:r>
            <a:r>
              <a:rPr lang="en-US" altLang="zh-CN" sz="1800" b="0" dirty="0">
                <a:latin typeface="Consolas" panose="020B0609020204030204" pitchFamily="49" charset="0"/>
                <a:cs typeface="Consolas" panose="020B0609020204030204" pitchFamily="49" charset="0"/>
              </a:rPr>
              <a:t>migrate_pages</a:t>
            </a:r>
            <a:r>
              <a:rPr lang="zh-CN" altLang="en-US" dirty="0"/>
              <a:t> </a:t>
            </a:r>
            <a:r>
              <a:rPr lang="en-US" altLang="zh-CN" dirty="0">
                <a:solidFill>
                  <a:srgbClr val="FF0000"/>
                </a:solidFill>
              </a:rPr>
              <a:t>too</a:t>
            </a:r>
            <a:r>
              <a:rPr lang="zh-CN" altLang="en-US" dirty="0">
                <a:solidFill>
                  <a:srgbClr val="FF0000"/>
                </a:solidFill>
              </a:rPr>
              <a:t> </a:t>
            </a:r>
            <a:r>
              <a:rPr lang="en-US" altLang="zh-CN" dirty="0">
                <a:solidFill>
                  <a:srgbClr val="FF0000"/>
                </a:solidFill>
              </a:rPr>
              <a:t>slow!!</a:t>
            </a:r>
          </a:p>
          <a:p>
            <a:pPr lvl="1"/>
            <a:r>
              <a:rPr lang="en-US" altLang="zh-CN" dirty="0">
                <a:solidFill>
                  <a:srgbClr val="FF0000"/>
                </a:solidFill>
              </a:rPr>
              <a:t>0.2</a:t>
            </a:r>
            <a:r>
              <a:rPr lang="zh-CN" altLang="en-US" dirty="0">
                <a:solidFill>
                  <a:srgbClr val="FF0000"/>
                </a:solidFill>
              </a:rPr>
              <a:t> </a:t>
            </a:r>
            <a:r>
              <a:rPr lang="en-US" altLang="zh-CN" dirty="0">
                <a:solidFill>
                  <a:srgbClr val="FF0000"/>
                </a:solidFill>
              </a:rPr>
              <a:t>GB</a:t>
            </a:r>
            <a:r>
              <a:rPr lang="zh-CN" altLang="en-US" dirty="0">
                <a:solidFill>
                  <a:srgbClr val="FF0000"/>
                </a:solidFill>
              </a:rPr>
              <a:t> </a:t>
            </a:r>
            <a:r>
              <a:rPr lang="en-US" altLang="zh-CN" dirty="0">
                <a:solidFill>
                  <a:srgbClr val="FF0000"/>
                </a:solidFill>
              </a:rPr>
              <a:t>per</a:t>
            </a:r>
            <a:r>
              <a:rPr lang="zh-CN" altLang="en-US" dirty="0">
                <a:solidFill>
                  <a:srgbClr val="FF0000"/>
                </a:solidFill>
              </a:rPr>
              <a:t> </a:t>
            </a:r>
            <a:r>
              <a:rPr lang="en-US" altLang="zh-CN" dirty="0">
                <a:solidFill>
                  <a:srgbClr val="FF0000"/>
                </a:solidFill>
              </a:rPr>
              <a:t>second</a:t>
            </a:r>
          </a:p>
          <a:p>
            <a:pPr lvl="1"/>
            <a:r>
              <a:rPr lang="en-US" altLang="zh-CN" dirty="0">
                <a:solidFill>
                  <a:schemeClr val="tx1"/>
                </a:solidFill>
              </a:rPr>
              <a:t>Largely</a:t>
            </a:r>
            <a:r>
              <a:rPr lang="zh-CN" altLang="en-US" dirty="0">
                <a:solidFill>
                  <a:schemeClr val="tx1"/>
                </a:solidFill>
              </a:rPr>
              <a:t> </a:t>
            </a:r>
            <a:r>
              <a:rPr lang="en-US" altLang="zh-CN" dirty="0">
                <a:solidFill>
                  <a:schemeClr val="tx1"/>
                </a:solidFill>
              </a:rPr>
              <a:t>due</a:t>
            </a:r>
            <a:r>
              <a:rPr lang="zh-CN" altLang="en-US" dirty="0">
                <a:solidFill>
                  <a:schemeClr val="tx1"/>
                </a:solidFill>
              </a:rPr>
              <a:t> </a:t>
            </a:r>
            <a:r>
              <a:rPr lang="en-US" altLang="zh-CN" dirty="0">
                <a:solidFill>
                  <a:schemeClr val="tx1"/>
                </a:solidFill>
              </a:rPr>
              <a:t>to</a:t>
            </a:r>
            <a:r>
              <a:rPr lang="zh-CN" altLang="en-US" dirty="0">
                <a:solidFill>
                  <a:schemeClr val="tx1"/>
                </a:solidFill>
              </a:rPr>
              <a:t> </a:t>
            </a:r>
            <a:r>
              <a:rPr lang="en-US" altLang="zh-CN" dirty="0">
                <a:solidFill>
                  <a:schemeClr val="tx1"/>
                </a:solidFill>
              </a:rPr>
              <a:t>high</a:t>
            </a:r>
            <a:r>
              <a:rPr lang="zh-CN" altLang="en-US" dirty="0">
                <a:solidFill>
                  <a:schemeClr val="tx1"/>
                </a:solidFill>
              </a:rPr>
              <a:t> </a:t>
            </a:r>
            <a:r>
              <a:rPr lang="en-US" altLang="zh-CN" dirty="0">
                <a:solidFill>
                  <a:schemeClr val="tx1"/>
                </a:solidFill>
              </a:rPr>
              <a:t>lock</a:t>
            </a:r>
            <a:r>
              <a:rPr lang="zh-CN" altLang="en-US" dirty="0">
                <a:solidFill>
                  <a:schemeClr val="tx1"/>
                </a:solidFill>
              </a:rPr>
              <a:t> </a:t>
            </a:r>
            <a:r>
              <a:rPr lang="en-US" altLang="zh-CN" dirty="0">
                <a:solidFill>
                  <a:schemeClr val="tx1"/>
                </a:solidFill>
              </a:rPr>
              <a:t>contention</a:t>
            </a:r>
          </a:p>
        </p:txBody>
      </p:sp>
    </p:spTree>
    <p:extLst>
      <p:ext uri="{BB962C8B-B14F-4D97-AF65-F5344CB8AC3E}">
        <p14:creationId xmlns:p14="http://schemas.microsoft.com/office/powerpoint/2010/main" val="2454066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p:txBody>
          <a:bodyPr/>
          <a:lstStyle/>
          <a:p>
            <a:r>
              <a:rPr kumimoji="1" lang="en-US" altLang="zh-CN"/>
              <a:t>Fast</a:t>
            </a:r>
            <a:r>
              <a:rPr kumimoji="1" lang="zh-CN" altLang="en-US"/>
              <a:t> </a:t>
            </a:r>
            <a:r>
              <a:rPr kumimoji="1" lang="en-US" altLang="zh-CN"/>
              <a:t>Memory</a:t>
            </a:r>
            <a:r>
              <a:rPr kumimoji="1" lang="zh-CN" altLang="en-US"/>
              <a:t> </a:t>
            </a:r>
            <a:r>
              <a:rPr kumimoji="1" lang="en-US" altLang="zh-CN"/>
              <a:t>Migration</a:t>
            </a:r>
            <a:r>
              <a:rPr kumimoji="1" lang="zh-CN" altLang="en-US"/>
              <a:t> </a:t>
            </a:r>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19</a:t>
            </a:fld>
            <a:endParaRPr lang="zh-CN" altLang="en-US"/>
          </a:p>
        </p:txBody>
      </p:sp>
      <p:sp>
        <p:nvSpPr>
          <p:cNvPr id="8" name="Content Placeholder 2">
            <a:extLst>
              <a:ext uri="{FF2B5EF4-FFF2-40B4-BE49-F238E27FC236}">
                <a16:creationId xmlns:a16="http://schemas.microsoft.com/office/drawing/2014/main" id="{53DB0A16-A471-9F4F-A248-D24694E40050}"/>
              </a:ext>
            </a:extLst>
          </p:cNvPr>
          <p:cNvSpPr txBox="1">
            <a:spLocks/>
          </p:cNvSpPr>
          <p:nvPr/>
        </p:nvSpPr>
        <p:spPr>
          <a:xfrm>
            <a:off x="457200" y="1035149"/>
            <a:ext cx="8229600" cy="42618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altLang="zh-CN" dirty="0"/>
          </a:p>
        </p:txBody>
      </p:sp>
      <p:sp>
        <p:nvSpPr>
          <p:cNvPr id="6" name="Content Placeholder 2">
            <a:extLst>
              <a:ext uri="{FF2B5EF4-FFF2-40B4-BE49-F238E27FC236}">
                <a16:creationId xmlns:a16="http://schemas.microsoft.com/office/drawing/2014/main" id="{E6215E7A-67F5-EE4B-A731-0D8E380F7EE1}"/>
              </a:ext>
            </a:extLst>
          </p:cNvPr>
          <p:cNvSpPr txBox="1">
            <a:spLocks/>
          </p:cNvSpPr>
          <p:nvPr/>
        </p:nvSpPr>
        <p:spPr>
          <a:xfrm>
            <a:off x="609600" y="1187549"/>
            <a:ext cx="8229600" cy="42618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dirty="0"/>
              <a:t>Implementation</a:t>
            </a:r>
          </a:p>
          <a:p>
            <a:endParaRPr lang="en-US" altLang="zh-CN" dirty="0"/>
          </a:p>
          <a:p>
            <a:r>
              <a:rPr lang="en-US" altLang="zh-CN" dirty="0"/>
              <a:t>Optimizations</a:t>
            </a:r>
          </a:p>
          <a:p>
            <a:pPr lvl="1"/>
            <a:r>
              <a:rPr lang="en-US" altLang="zh-CN" dirty="0"/>
              <a:t>No</a:t>
            </a:r>
            <a:r>
              <a:rPr lang="zh-CN" altLang="en-US" dirty="0"/>
              <a:t> </a:t>
            </a:r>
            <a:r>
              <a:rPr lang="en-US" altLang="zh-CN" dirty="0"/>
              <a:t>locks</a:t>
            </a:r>
          </a:p>
          <a:p>
            <a:pPr lvl="1"/>
            <a:r>
              <a:rPr lang="en-US" altLang="zh-CN" dirty="0"/>
              <a:t>Can</a:t>
            </a:r>
            <a:r>
              <a:rPr lang="zh-CN" altLang="en-US" dirty="0"/>
              <a:t> </a:t>
            </a:r>
            <a:r>
              <a:rPr lang="en-US" altLang="zh-CN" dirty="0"/>
              <a:t>migrate</a:t>
            </a:r>
            <a:r>
              <a:rPr lang="zh-CN" altLang="en-US" dirty="0"/>
              <a:t> </a:t>
            </a:r>
            <a:r>
              <a:rPr lang="en-US" altLang="zh-CN" dirty="0"/>
              <a:t>multiple</a:t>
            </a:r>
            <a:r>
              <a:rPr lang="zh-CN" altLang="en-US" dirty="0"/>
              <a:t> </a:t>
            </a:r>
            <a:r>
              <a:rPr lang="en-US" altLang="zh-CN" dirty="0"/>
              <a:t>nodes</a:t>
            </a:r>
            <a:r>
              <a:rPr lang="zh-CN" altLang="en-US" dirty="0"/>
              <a:t> </a:t>
            </a:r>
            <a:r>
              <a:rPr lang="en-US" altLang="zh-CN" dirty="0"/>
              <a:t>in</a:t>
            </a:r>
            <a:r>
              <a:rPr lang="zh-CN" altLang="en-US" dirty="0"/>
              <a:t> </a:t>
            </a:r>
            <a:r>
              <a:rPr lang="en-US" altLang="zh-CN" dirty="0"/>
              <a:t>parallel</a:t>
            </a:r>
          </a:p>
          <a:p>
            <a:r>
              <a:rPr lang="en-US" altLang="zh-CN" dirty="0"/>
              <a:t>Results</a:t>
            </a:r>
          </a:p>
          <a:p>
            <a:pPr lvl="1"/>
            <a:r>
              <a:rPr lang="en-US" altLang="zh-CN" dirty="0"/>
              <a:t>3.3</a:t>
            </a:r>
            <a:r>
              <a:rPr lang="zh-CN" altLang="en-US" dirty="0"/>
              <a:t> </a:t>
            </a:r>
            <a:r>
              <a:rPr lang="en-US" altLang="zh-CN" dirty="0"/>
              <a:t>GB/s</a:t>
            </a:r>
            <a:r>
              <a:rPr lang="zh-CN" altLang="en-US" dirty="0"/>
              <a:t> </a:t>
            </a:r>
            <a:r>
              <a:rPr lang="en-US" altLang="zh-CN" dirty="0"/>
              <a:t>(17×</a:t>
            </a:r>
            <a:r>
              <a:rPr lang="zh-CN" altLang="en-US" dirty="0"/>
              <a:t> </a:t>
            </a:r>
            <a:r>
              <a:rPr lang="en-US" altLang="zh-CN" dirty="0"/>
              <a:t>faster</a:t>
            </a:r>
            <a:r>
              <a:rPr lang="zh-CN" altLang="en-US" dirty="0"/>
              <a:t> </a:t>
            </a:r>
            <a:r>
              <a:rPr lang="en-US" altLang="zh-CN" dirty="0"/>
              <a:t>than</a:t>
            </a:r>
            <a:r>
              <a:rPr lang="zh-CN" altLang="en-US" dirty="0"/>
              <a:t> </a:t>
            </a:r>
            <a:r>
              <a:rPr lang="en-US" altLang="zh-CN" dirty="0">
                <a:latin typeface="Consolas" panose="020B0609020204030204" pitchFamily="49" charset="0"/>
                <a:cs typeface="Consolas" panose="020B0609020204030204" pitchFamily="49" charset="0"/>
              </a:rPr>
              <a:t>migrate_pages</a:t>
            </a:r>
            <a:r>
              <a:rPr lang="en-US" altLang="zh-CN" dirty="0"/>
              <a:t>)</a:t>
            </a:r>
          </a:p>
          <a:p>
            <a:endParaRPr lang="en-US" altLang="zh-CN" dirty="0"/>
          </a:p>
        </p:txBody>
      </p:sp>
      <p:sp>
        <p:nvSpPr>
          <p:cNvPr id="3" name="圆角矩形 2">
            <a:extLst>
              <a:ext uri="{FF2B5EF4-FFF2-40B4-BE49-F238E27FC236}">
                <a16:creationId xmlns:a16="http://schemas.microsoft.com/office/drawing/2014/main" id="{FE73DA0B-52D7-3C45-8AAB-962C226196A2}"/>
              </a:ext>
            </a:extLst>
          </p:cNvPr>
          <p:cNvSpPr/>
          <p:nvPr/>
        </p:nvSpPr>
        <p:spPr>
          <a:xfrm>
            <a:off x="1115616" y="1777382"/>
            <a:ext cx="1656184" cy="561869"/>
          </a:xfrm>
          <a:prstGeom prst="roundRect">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tx1"/>
                </a:solidFill>
              </a:rPr>
              <a:t>Freeze</a:t>
            </a:r>
            <a:r>
              <a:rPr kumimoji="1" lang="zh-CN" altLang="en-US" sz="1600" dirty="0">
                <a:solidFill>
                  <a:schemeClr val="tx1"/>
                </a:solidFill>
              </a:rPr>
              <a:t> </a:t>
            </a:r>
            <a:r>
              <a:rPr kumimoji="1" lang="en-US" altLang="zh-CN" sz="1600" dirty="0">
                <a:solidFill>
                  <a:schemeClr val="tx1"/>
                </a:solidFill>
              </a:rPr>
              <a:t>App</a:t>
            </a:r>
          </a:p>
          <a:p>
            <a:pPr algn="ctr"/>
            <a:r>
              <a:rPr kumimoji="1" lang="en-US" altLang="zh-CN" sz="1600" dirty="0">
                <a:solidFill>
                  <a:schemeClr val="tx1"/>
                </a:solidFill>
              </a:rPr>
              <a:t>(</a:t>
            </a:r>
            <a:r>
              <a:rPr kumimoji="1" lang="en-US" altLang="zh-CN" sz="1600" dirty="0">
                <a:solidFill>
                  <a:schemeClr val="tx1"/>
                </a:solidFill>
                <a:latin typeface="Consolas" panose="020B0609020204030204" pitchFamily="49" charset="0"/>
                <a:cs typeface="Consolas" panose="020B0609020204030204" pitchFamily="49" charset="0"/>
              </a:rPr>
              <a:t>SIGSTOP</a:t>
            </a:r>
            <a:r>
              <a:rPr kumimoji="1" lang="en-US" altLang="zh-CN" sz="1600" dirty="0">
                <a:solidFill>
                  <a:schemeClr val="tx1"/>
                </a:solidFill>
              </a:rPr>
              <a:t>)</a:t>
            </a:r>
            <a:endParaRPr kumimoji="1" lang="zh-CN" altLang="en-US" sz="1600" dirty="0">
              <a:solidFill>
                <a:schemeClr val="tx1"/>
              </a:solidFill>
            </a:endParaRPr>
          </a:p>
        </p:txBody>
      </p:sp>
      <p:sp>
        <p:nvSpPr>
          <p:cNvPr id="9" name="圆角矩形 8">
            <a:extLst>
              <a:ext uri="{FF2B5EF4-FFF2-40B4-BE49-F238E27FC236}">
                <a16:creationId xmlns:a16="http://schemas.microsoft.com/office/drawing/2014/main" id="{53ABDBB4-73F5-CD4A-AB40-2D94BA8028EF}"/>
              </a:ext>
            </a:extLst>
          </p:cNvPr>
          <p:cNvSpPr/>
          <p:nvPr/>
        </p:nvSpPr>
        <p:spPr>
          <a:xfrm>
            <a:off x="3383868" y="1777381"/>
            <a:ext cx="1728192" cy="561869"/>
          </a:xfrm>
          <a:prstGeom prst="roundRect">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tx1"/>
                </a:solidFill>
              </a:rPr>
              <a:t>Compute</a:t>
            </a:r>
            <a:r>
              <a:rPr kumimoji="1" lang="zh-CN" altLang="en-US" sz="1600" dirty="0">
                <a:solidFill>
                  <a:schemeClr val="tx1"/>
                </a:solidFill>
              </a:rPr>
              <a:t> </a:t>
            </a:r>
            <a:r>
              <a:rPr kumimoji="1" lang="en-US" altLang="zh-CN" sz="1600" dirty="0">
                <a:solidFill>
                  <a:schemeClr val="tx1"/>
                </a:solidFill>
              </a:rPr>
              <a:t>pages</a:t>
            </a:r>
            <a:r>
              <a:rPr kumimoji="1" lang="zh-CN" altLang="en-US" sz="1600" dirty="0">
                <a:solidFill>
                  <a:schemeClr val="tx1"/>
                </a:solidFill>
              </a:rPr>
              <a:t> </a:t>
            </a:r>
            <a:r>
              <a:rPr kumimoji="1" lang="en-US" altLang="zh-CN" sz="1600" dirty="0">
                <a:solidFill>
                  <a:schemeClr val="tx1"/>
                </a:solidFill>
              </a:rPr>
              <a:t>to</a:t>
            </a:r>
            <a:r>
              <a:rPr kumimoji="1" lang="zh-CN" altLang="en-US" sz="1600" dirty="0">
                <a:solidFill>
                  <a:schemeClr val="tx1"/>
                </a:solidFill>
              </a:rPr>
              <a:t> </a:t>
            </a:r>
            <a:r>
              <a:rPr kumimoji="1" lang="en-US" altLang="zh-CN" sz="1600" dirty="0">
                <a:solidFill>
                  <a:schemeClr val="tx1"/>
                </a:solidFill>
              </a:rPr>
              <a:t>migrate</a:t>
            </a:r>
            <a:endParaRPr kumimoji="1" lang="zh-CN" altLang="en-US" sz="1600" dirty="0">
              <a:solidFill>
                <a:schemeClr val="tx1"/>
              </a:solidFill>
            </a:endParaRPr>
          </a:p>
        </p:txBody>
      </p:sp>
      <p:sp>
        <p:nvSpPr>
          <p:cNvPr id="10" name="圆角矩形 9">
            <a:extLst>
              <a:ext uri="{FF2B5EF4-FFF2-40B4-BE49-F238E27FC236}">
                <a16:creationId xmlns:a16="http://schemas.microsoft.com/office/drawing/2014/main" id="{0CB07583-90FE-684C-93EA-FF8145F3C827}"/>
              </a:ext>
            </a:extLst>
          </p:cNvPr>
          <p:cNvSpPr/>
          <p:nvPr/>
        </p:nvSpPr>
        <p:spPr>
          <a:xfrm>
            <a:off x="5724128" y="1777380"/>
            <a:ext cx="2016224" cy="561869"/>
          </a:xfrm>
          <a:prstGeom prst="roundRect">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err="1">
                <a:solidFill>
                  <a:schemeClr val="tx1"/>
                </a:solidFill>
                <a:latin typeface="Consolas" panose="020B0609020204030204" pitchFamily="49" charset="0"/>
                <a:cs typeface="Consolas" panose="020B0609020204030204" pitchFamily="49" charset="0"/>
              </a:rPr>
              <a:t>memcpy</a:t>
            </a:r>
            <a:r>
              <a:rPr kumimoji="1" lang="zh-CN" altLang="en-US" sz="1600" dirty="0">
                <a:solidFill>
                  <a:schemeClr val="tx1"/>
                </a:solidFill>
              </a:rPr>
              <a:t> </a:t>
            </a:r>
            <a:endParaRPr kumimoji="1" lang="en-US" altLang="zh-CN" sz="1600" dirty="0">
              <a:solidFill>
                <a:schemeClr val="tx1"/>
              </a:solidFill>
            </a:endParaRPr>
          </a:p>
          <a:p>
            <a:pPr algn="ctr"/>
            <a:r>
              <a:rPr kumimoji="1" lang="en-US" altLang="zh-CN" sz="1600" dirty="0" err="1">
                <a:solidFill>
                  <a:schemeClr val="tx1"/>
                </a:solidFill>
              </a:rPr>
              <a:t>PgTb</a:t>
            </a:r>
            <a:r>
              <a:rPr kumimoji="1" lang="zh-CN" altLang="en-US" sz="1600" dirty="0">
                <a:solidFill>
                  <a:schemeClr val="tx1"/>
                </a:solidFill>
              </a:rPr>
              <a:t> </a:t>
            </a:r>
            <a:r>
              <a:rPr kumimoji="1" lang="en-US" altLang="zh-CN" sz="1600" dirty="0">
                <a:solidFill>
                  <a:schemeClr val="tx1"/>
                </a:solidFill>
              </a:rPr>
              <a:t>modification</a:t>
            </a:r>
            <a:endParaRPr kumimoji="1" lang="zh-CN" altLang="en-US" sz="1600" dirty="0">
              <a:solidFill>
                <a:schemeClr val="tx1"/>
              </a:solidFill>
            </a:endParaRPr>
          </a:p>
        </p:txBody>
      </p:sp>
      <p:cxnSp>
        <p:nvCxnSpPr>
          <p:cNvPr id="11" name="直线箭头连接符 10">
            <a:extLst>
              <a:ext uri="{FF2B5EF4-FFF2-40B4-BE49-F238E27FC236}">
                <a16:creationId xmlns:a16="http://schemas.microsoft.com/office/drawing/2014/main" id="{504E8373-4ECB-044F-B575-5C559AEC9E4E}"/>
              </a:ext>
            </a:extLst>
          </p:cNvPr>
          <p:cNvCxnSpPr>
            <a:stCxn id="3" idx="3"/>
            <a:endCxn id="9" idx="1"/>
          </p:cNvCxnSpPr>
          <p:nvPr/>
        </p:nvCxnSpPr>
        <p:spPr>
          <a:xfrm flipV="1">
            <a:off x="2771800" y="2058316"/>
            <a:ext cx="612068"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6D4C9FB3-EE3D-2345-855E-1D293168A5B5}"/>
              </a:ext>
            </a:extLst>
          </p:cNvPr>
          <p:cNvCxnSpPr>
            <a:stCxn id="9" idx="3"/>
            <a:endCxn id="10" idx="1"/>
          </p:cNvCxnSpPr>
          <p:nvPr/>
        </p:nvCxnSpPr>
        <p:spPr>
          <a:xfrm flipV="1">
            <a:off x="5112060" y="2058315"/>
            <a:ext cx="612068"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5767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p:txBody>
          <a:bodyPr/>
          <a:lstStyle/>
          <a:p>
            <a:r>
              <a:rPr kumimoji="1" lang="en-US" altLang="zh-CN" dirty="0"/>
              <a:t>Avoid evaluating all placements</a:t>
            </a:r>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20</a:t>
            </a:fld>
            <a:endParaRPr lang="zh-CN" altLang="en-US"/>
          </a:p>
        </p:txBody>
      </p:sp>
      <p:sp>
        <p:nvSpPr>
          <p:cNvPr id="8" name="Content Placeholder 2">
            <a:extLst>
              <a:ext uri="{FF2B5EF4-FFF2-40B4-BE49-F238E27FC236}">
                <a16:creationId xmlns:a16="http://schemas.microsoft.com/office/drawing/2014/main" id="{53DB0A16-A471-9F4F-A248-D24694E40050}"/>
              </a:ext>
            </a:extLst>
          </p:cNvPr>
          <p:cNvSpPr txBox="1">
            <a:spLocks/>
          </p:cNvSpPr>
          <p:nvPr/>
        </p:nvSpPr>
        <p:spPr>
          <a:xfrm>
            <a:off x="457200" y="1035149"/>
            <a:ext cx="8229600" cy="42618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altLang="zh-CN" dirty="0"/>
          </a:p>
        </p:txBody>
      </p:sp>
      <p:sp>
        <p:nvSpPr>
          <p:cNvPr id="6" name="Content Placeholder 2">
            <a:extLst>
              <a:ext uri="{FF2B5EF4-FFF2-40B4-BE49-F238E27FC236}">
                <a16:creationId xmlns:a16="http://schemas.microsoft.com/office/drawing/2014/main" id="{E6215E7A-67F5-EE4B-A731-0D8E380F7EE1}"/>
              </a:ext>
            </a:extLst>
          </p:cNvPr>
          <p:cNvSpPr txBox="1">
            <a:spLocks/>
          </p:cNvSpPr>
          <p:nvPr/>
        </p:nvSpPr>
        <p:spPr>
          <a:xfrm>
            <a:off x="323528" y="1179732"/>
            <a:ext cx="8229600" cy="42618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dirty="0"/>
              <a:t>Two Strategies</a:t>
            </a:r>
          </a:p>
          <a:p>
            <a:pPr lvl="1"/>
            <a:r>
              <a:rPr kumimoji="1" lang="en-US" altLang="zh-CN" sz="2000" dirty="0">
                <a:solidFill>
                  <a:schemeClr val="tx1"/>
                </a:solidFill>
              </a:rPr>
              <a:t>Avoid “obviously” bad placement</a:t>
            </a:r>
            <a:endParaRPr kumimoji="1" lang="zh-CN" altLang="en-US" sz="2000" dirty="0">
              <a:solidFill>
                <a:schemeClr val="tx1"/>
              </a:solidFill>
            </a:endParaRPr>
          </a:p>
          <a:p>
            <a:pPr lvl="1"/>
            <a:r>
              <a:rPr lang="en-US" altLang="zh-CN" dirty="0"/>
              <a:t>Avoid computing several equivalent configurations</a:t>
            </a:r>
          </a:p>
          <a:p>
            <a:endParaRPr lang="en-US" altLang="zh-CN" dirty="0"/>
          </a:p>
          <a:p>
            <a:r>
              <a:rPr lang="en-US" altLang="zh-CN" dirty="0"/>
              <a:t>Results</a:t>
            </a:r>
          </a:p>
          <a:p>
            <a:pPr lvl="1"/>
            <a:r>
              <a:rPr lang="en-US" altLang="zh-CN" dirty="0"/>
              <a:t>allow skipping between 67% and 99% of computations in all tested configurations with clusters of 2, 3 or 5 nodes</a:t>
            </a:r>
          </a:p>
        </p:txBody>
      </p:sp>
      <p:sp>
        <p:nvSpPr>
          <p:cNvPr id="3" name="圆角矩形 2">
            <a:extLst>
              <a:ext uri="{FF2B5EF4-FFF2-40B4-BE49-F238E27FC236}">
                <a16:creationId xmlns:a16="http://schemas.microsoft.com/office/drawing/2014/main" id="{FE73DA0B-52D7-3C45-8AAB-962C226196A2}"/>
              </a:ext>
            </a:extLst>
          </p:cNvPr>
          <p:cNvSpPr/>
          <p:nvPr/>
        </p:nvSpPr>
        <p:spPr>
          <a:xfrm>
            <a:off x="505169" y="2669384"/>
            <a:ext cx="2088232" cy="547668"/>
          </a:xfrm>
          <a:prstGeom prst="roundRect">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tx1"/>
                </a:solidFill>
              </a:rPr>
              <a:t>create a hash</a:t>
            </a:r>
          </a:p>
          <a:p>
            <a:pPr algn="ctr"/>
            <a:r>
              <a:rPr kumimoji="1" lang="en-US" altLang="zh-CN" sz="1600" dirty="0">
                <a:solidFill>
                  <a:schemeClr val="tx1"/>
                </a:solidFill>
              </a:rPr>
              <a:t>for each placement</a:t>
            </a:r>
            <a:endParaRPr kumimoji="1" lang="zh-CN" altLang="en-US" sz="1600" dirty="0">
              <a:solidFill>
                <a:schemeClr val="tx1"/>
              </a:solidFill>
            </a:endParaRPr>
          </a:p>
        </p:txBody>
      </p:sp>
      <p:sp>
        <p:nvSpPr>
          <p:cNvPr id="9" name="圆角矩形 8">
            <a:extLst>
              <a:ext uri="{FF2B5EF4-FFF2-40B4-BE49-F238E27FC236}">
                <a16:creationId xmlns:a16="http://schemas.microsoft.com/office/drawing/2014/main" id="{53ABDBB4-73F5-CD4A-AB40-2D94BA8028EF}"/>
              </a:ext>
            </a:extLst>
          </p:cNvPr>
          <p:cNvSpPr/>
          <p:nvPr/>
        </p:nvSpPr>
        <p:spPr>
          <a:xfrm>
            <a:off x="3241473" y="2669382"/>
            <a:ext cx="1692187" cy="576063"/>
          </a:xfrm>
          <a:prstGeom prst="roundRect">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dirty="0">
                <a:solidFill>
                  <a:schemeClr val="tx1"/>
                </a:solidFill>
              </a:rPr>
              <a:t>dynamic</a:t>
            </a:r>
          </a:p>
          <a:p>
            <a:pPr algn="ctr"/>
            <a:r>
              <a:rPr kumimoji="1" lang="en-US" altLang="zh-CN" sz="1400" dirty="0">
                <a:solidFill>
                  <a:schemeClr val="tx1"/>
                </a:solidFill>
              </a:rPr>
              <a:t>programming techniques</a:t>
            </a:r>
            <a:endParaRPr kumimoji="1" lang="zh-CN" altLang="en-US" sz="1400" dirty="0">
              <a:solidFill>
                <a:schemeClr val="tx1"/>
              </a:solidFill>
            </a:endParaRPr>
          </a:p>
        </p:txBody>
      </p:sp>
      <p:sp>
        <p:nvSpPr>
          <p:cNvPr id="10" name="圆角矩形 9">
            <a:extLst>
              <a:ext uri="{FF2B5EF4-FFF2-40B4-BE49-F238E27FC236}">
                <a16:creationId xmlns:a16="http://schemas.microsoft.com/office/drawing/2014/main" id="{0CB07583-90FE-684C-93EA-FF8145F3C827}"/>
              </a:ext>
            </a:extLst>
          </p:cNvPr>
          <p:cNvSpPr/>
          <p:nvPr/>
        </p:nvSpPr>
        <p:spPr>
          <a:xfrm>
            <a:off x="5545729" y="2669382"/>
            <a:ext cx="3024336" cy="561868"/>
          </a:xfrm>
          <a:prstGeom prst="roundRect">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tx1"/>
                </a:solidFill>
              </a:rPr>
              <a:t>perform computations on non-equivalent configurations</a:t>
            </a:r>
            <a:endParaRPr kumimoji="1" lang="zh-CN" altLang="en-US" sz="1600" dirty="0">
              <a:solidFill>
                <a:schemeClr val="tx1"/>
              </a:solidFill>
            </a:endParaRPr>
          </a:p>
        </p:txBody>
      </p:sp>
      <p:cxnSp>
        <p:nvCxnSpPr>
          <p:cNvPr id="11" name="直线箭头连接符 10">
            <a:extLst>
              <a:ext uri="{FF2B5EF4-FFF2-40B4-BE49-F238E27FC236}">
                <a16:creationId xmlns:a16="http://schemas.microsoft.com/office/drawing/2014/main" id="{504E8373-4ECB-044F-B575-5C559AEC9E4E}"/>
              </a:ext>
            </a:extLst>
          </p:cNvPr>
          <p:cNvCxnSpPr>
            <a:cxnSpLocks/>
            <a:stCxn id="3" idx="3"/>
            <a:endCxn id="9" idx="1"/>
          </p:cNvCxnSpPr>
          <p:nvPr/>
        </p:nvCxnSpPr>
        <p:spPr>
          <a:xfrm>
            <a:off x="2593401" y="2943218"/>
            <a:ext cx="648072" cy="141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6D4C9FB3-EE3D-2345-855E-1D293168A5B5}"/>
              </a:ext>
            </a:extLst>
          </p:cNvPr>
          <p:cNvCxnSpPr>
            <a:cxnSpLocks/>
            <a:stCxn id="9" idx="3"/>
            <a:endCxn id="10" idx="1"/>
          </p:cNvCxnSpPr>
          <p:nvPr/>
        </p:nvCxnSpPr>
        <p:spPr>
          <a:xfrm flipV="1">
            <a:off x="4933660" y="2950316"/>
            <a:ext cx="612069" cy="70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6147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0F9FAD-24F3-E847-B85C-4561162830A8}"/>
              </a:ext>
            </a:extLst>
          </p:cNvPr>
          <p:cNvSpPr>
            <a:spLocks noGrp="1"/>
          </p:cNvSpPr>
          <p:nvPr>
            <p:ph type="title"/>
          </p:nvPr>
        </p:nvSpPr>
        <p:spPr/>
        <p:txBody>
          <a:bodyPr/>
          <a:lstStyle/>
          <a:p>
            <a:r>
              <a:rPr kumimoji="1" lang="en-US" altLang="zh-CN"/>
              <a:t>Outline</a:t>
            </a:r>
            <a:endParaRPr kumimoji="1" lang="zh-CN" altLang="en-US"/>
          </a:p>
        </p:txBody>
      </p:sp>
      <p:sp>
        <p:nvSpPr>
          <p:cNvPr id="3" name="内容占位符 2">
            <a:extLst>
              <a:ext uri="{FF2B5EF4-FFF2-40B4-BE49-F238E27FC236}">
                <a16:creationId xmlns:a16="http://schemas.microsoft.com/office/drawing/2014/main" id="{53C0E9F1-6128-BD45-B593-EFD8216DCE5A}"/>
              </a:ext>
            </a:extLst>
          </p:cNvPr>
          <p:cNvSpPr>
            <a:spLocks noGrp="1"/>
          </p:cNvSpPr>
          <p:nvPr>
            <p:ph idx="1"/>
          </p:nvPr>
        </p:nvSpPr>
        <p:spPr/>
        <p:txBody>
          <a:bodyPr>
            <a:normAutofit/>
          </a:bodyPr>
          <a:lstStyle/>
          <a:p>
            <a:pPr>
              <a:buSzPct val="55000"/>
              <a:buFont typeface="Wingdings" pitchFamily="2" charset="2"/>
              <a:buChar char="ü"/>
            </a:pPr>
            <a:r>
              <a:rPr kumimoji="1" lang="en-US" altLang="zh-CN" sz="2800" b="0"/>
              <a:t>Motivation</a:t>
            </a:r>
          </a:p>
          <a:p>
            <a:pPr>
              <a:buSzPct val="55000"/>
              <a:buFont typeface="Wingdings" pitchFamily="2" charset="2"/>
              <a:buChar char="ü"/>
            </a:pPr>
            <a:r>
              <a:rPr kumimoji="1" lang="en-US" altLang="zh-CN" sz="2800" b="0"/>
              <a:t>Design</a:t>
            </a:r>
            <a:r>
              <a:rPr kumimoji="1" lang="zh-CN" altLang="en-US" sz="2800" b="0"/>
              <a:t> </a:t>
            </a:r>
            <a:r>
              <a:rPr kumimoji="1" lang="en-US" altLang="zh-CN" sz="2800" b="0"/>
              <a:t>&amp;</a:t>
            </a:r>
            <a:r>
              <a:rPr kumimoji="1" lang="zh-CN" altLang="en-US" sz="2800" b="0"/>
              <a:t> </a:t>
            </a:r>
            <a:r>
              <a:rPr kumimoji="1" lang="en-US" altLang="zh-CN" sz="2800" b="0"/>
              <a:t>Implementation</a:t>
            </a:r>
          </a:p>
          <a:p>
            <a:pPr>
              <a:buSzPct val="55000"/>
              <a:buFont typeface="Wingdings" pitchFamily="2" charset="2"/>
              <a:buChar char="p"/>
            </a:pPr>
            <a:r>
              <a:rPr kumimoji="1" lang="en-US" altLang="zh-CN" sz="2800"/>
              <a:t>Evaluation</a:t>
            </a:r>
          </a:p>
          <a:p>
            <a:pPr>
              <a:buSzPct val="55000"/>
              <a:buFont typeface="Wingdings" pitchFamily="2" charset="2"/>
              <a:buChar char="p"/>
            </a:pPr>
            <a:r>
              <a:rPr kumimoji="1" lang="en-US" altLang="zh-CN" sz="2800" b="0"/>
              <a:t>Demo</a:t>
            </a:r>
            <a:endParaRPr kumimoji="1" lang="zh-CN" altLang="en-US" sz="2800" b="0"/>
          </a:p>
        </p:txBody>
      </p:sp>
      <p:sp>
        <p:nvSpPr>
          <p:cNvPr id="4" name="灯片编号占位符 3">
            <a:extLst>
              <a:ext uri="{FF2B5EF4-FFF2-40B4-BE49-F238E27FC236}">
                <a16:creationId xmlns:a16="http://schemas.microsoft.com/office/drawing/2014/main" id="{0777B325-03A0-CD4D-B2C5-4E08DB5F073E}"/>
              </a:ext>
            </a:extLst>
          </p:cNvPr>
          <p:cNvSpPr>
            <a:spLocks noGrp="1"/>
          </p:cNvSpPr>
          <p:nvPr>
            <p:ph type="sldNum" sz="quarter" idx="12"/>
          </p:nvPr>
        </p:nvSpPr>
        <p:spPr/>
        <p:txBody>
          <a:bodyPr/>
          <a:lstStyle/>
          <a:p>
            <a:fld id="{ADE361C3-C043-4A6E-BDCE-8DA1E7D90A3B}" type="slidenum">
              <a:rPr lang="zh-CN" altLang="en-US" smtClean="0"/>
              <a:t>21</a:t>
            </a:fld>
            <a:endParaRPr lang="zh-CN" altLang="en-US"/>
          </a:p>
        </p:txBody>
      </p:sp>
      <p:sp>
        <p:nvSpPr>
          <p:cNvPr id="5" name="页脚占位符 4">
            <a:extLst>
              <a:ext uri="{FF2B5EF4-FFF2-40B4-BE49-F238E27FC236}">
                <a16:creationId xmlns:a16="http://schemas.microsoft.com/office/drawing/2014/main" id="{2A3A712D-9746-D448-9189-74B160E822D3}"/>
              </a:ext>
            </a:extLst>
          </p:cNvPr>
          <p:cNvSpPr>
            <a:spLocks noGrp="1"/>
          </p:cNvSpPr>
          <p:nvPr>
            <p:ph type="ftr" sz="quarter" idx="3"/>
          </p:nvPr>
        </p:nvSpPr>
        <p:spPr/>
        <p:txBody>
          <a:bodyPr/>
          <a:lstStyle/>
          <a:p>
            <a:r>
              <a:rPr lang="zh-CN" altLang="en-US" dirty="0"/>
              <a:t>上海交通大学并行与分布式系统研究所（</a:t>
            </a:r>
            <a:r>
              <a:rPr lang="en-US" altLang="zh-CN" dirty="0"/>
              <a:t>IPADS@SJTU</a:t>
            </a:r>
            <a:r>
              <a:rPr lang="zh-CN" altLang="en-US" dirty="0"/>
              <a:t>）</a:t>
            </a:r>
          </a:p>
        </p:txBody>
      </p:sp>
    </p:spTree>
    <p:extLst>
      <p:ext uri="{BB962C8B-B14F-4D97-AF65-F5344CB8AC3E}">
        <p14:creationId xmlns:p14="http://schemas.microsoft.com/office/powerpoint/2010/main" val="1959792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0F9FAD-24F3-E847-B85C-4561162830A8}"/>
              </a:ext>
            </a:extLst>
          </p:cNvPr>
          <p:cNvSpPr>
            <a:spLocks noGrp="1"/>
          </p:cNvSpPr>
          <p:nvPr>
            <p:ph type="title"/>
          </p:nvPr>
        </p:nvSpPr>
        <p:spPr/>
        <p:txBody>
          <a:bodyPr>
            <a:normAutofit fontScale="90000"/>
          </a:bodyPr>
          <a:lstStyle/>
          <a:p>
            <a:r>
              <a:rPr lang="en-US" altLang="zh-CN" spc="-5" dirty="0"/>
              <a:t>Evaluation:</a:t>
            </a:r>
            <a:r>
              <a:rPr lang="zh-CN" altLang="en-US" spc="-5" dirty="0"/>
              <a:t> </a:t>
            </a:r>
            <a:r>
              <a:rPr lang="en-US" altLang="zh-CN" spc="-5" dirty="0"/>
              <a:t>﻿single application workloads</a:t>
            </a:r>
            <a:endParaRPr kumimoji="1" lang="zh-CN" altLang="en-US" dirty="0"/>
          </a:p>
        </p:txBody>
      </p:sp>
      <p:sp>
        <p:nvSpPr>
          <p:cNvPr id="4" name="灯片编号占位符 3">
            <a:extLst>
              <a:ext uri="{FF2B5EF4-FFF2-40B4-BE49-F238E27FC236}">
                <a16:creationId xmlns:a16="http://schemas.microsoft.com/office/drawing/2014/main" id="{0777B325-03A0-CD4D-B2C5-4E08DB5F073E}"/>
              </a:ext>
            </a:extLst>
          </p:cNvPr>
          <p:cNvSpPr>
            <a:spLocks noGrp="1"/>
          </p:cNvSpPr>
          <p:nvPr>
            <p:ph type="sldNum" sz="quarter" idx="12"/>
          </p:nvPr>
        </p:nvSpPr>
        <p:spPr/>
        <p:txBody>
          <a:bodyPr/>
          <a:lstStyle/>
          <a:p>
            <a:fld id="{ADE361C3-C043-4A6E-BDCE-8DA1E7D90A3B}" type="slidenum">
              <a:rPr lang="zh-CN" altLang="en-US" smtClean="0"/>
              <a:t>22</a:t>
            </a:fld>
            <a:endParaRPr lang="zh-CN" altLang="en-US"/>
          </a:p>
        </p:txBody>
      </p:sp>
      <p:sp>
        <p:nvSpPr>
          <p:cNvPr id="14" name="Content Placeholder 2">
            <a:extLst>
              <a:ext uri="{FF2B5EF4-FFF2-40B4-BE49-F238E27FC236}">
                <a16:creationId xmlns:a16="http://schemas.microsoft.com/office/drawing/2014/main" id="{F474E6ED-7FD9-C849-9481-D664E7A5063F}"/>
              </a:ext>
            </a:extLst>
          </p:cNvPr>
          <p:cNvSpPr>
            <a:spLocks noGrp="1"/>
          </p:cNvSpPr>
          <p:nvPr>
            <p:ph idx="1"/>
          </p:nvPr>
        </p:nvSpPr>
        <p:spPr>
          <a:xfrm>
            <a:off x="457200" y="1333501"/>
            <a:ext cx="8229600" cy="3771636"/>
          </a:xfrm>
        </p:spPr>
        <p:txBody>
          <a:bodyPr>
            <a:normAutofit/>
          </a:bodyPr>
          <a:lstStyle/>
          <a:p>
            <a:endParaRPr lang="en-US" altLang="ja-JP" dirty="0"/>
          </a:p>
        </p:txBody>
      </p:sp>
      <p:pic>
        <p:nvPicPr>
          <p:cNvPr id="3" name="Picture 2">
            <a:extLst>
              <a:ext uri="{FF2B5EF4-FFF2-40B4-BE49-F238E27FC236}">
                <a16:creationId xmlns:a16="http://schemas.microsoft.com/office/drawing/2014/main" id="{59D11AD0-C1EB-D34B-87CC-EE7D8548CC4B}"/>
              </a:ext>
            </a:extLst>
          </p:cNvPr>
          <p:cNvPicPr>
            <a:picLocks noChangeAspect="1"/>
          </p:cNvPicPr>
          <p:nvPr/>
        </p:nvPicPr>
        <p:blipFill>
          <a:blip r:embed="rId3"/>
          <a:stretch>
            <a:fillRect/>
          </a:stretch>
        </p:blipFill>
        <p:spPr>
          <a:xfrm>
            <a:off x="0" y="1333501"/>
            <a:ext cx="9144000" cy="3973534"/>
          </a:xfrm>
          <a:prstGeom prst="rect">
            <a:avLst/>
          </a:prstGeom>
        </p:spPr>
      </p:pic>
    </p:spTree>
    <p:extLst>
      <p:ext uri="{BB962C8B-B14F-4D97-AF65-F5344CB8AC3E}">
        <p14:creationId xmlns:p14="http://schemas.microsoft.com/office/powerpoint/2010/main" val="24217557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0F9FAD-24F3-E847-B85C-4561162830A8}"/>
              </a:ext>
            </a:extLst>
          </p:cNvPr>
          <p:cNvSpPr>
            <a:spLocks noGrp="1"/>
          </p:cNvSpPr>
          <p:nvPr>
            <p:ph type="title"/>
          </p:nvPr>
        </p:nvSpPr>
        <p:spPr/>
        <p:txBody>
          <a:bodyPr>
            <a:normAutofit fontScale="90000"/>
          </a:bodyPr>
          <a:lstStyle/>
          <a:p>
            <a:r>
              <a:rPr lang="en-US" altLang="zh-CN" spc="-5" dirty="0"/>
              <a:t>Evaluation:</a:t>
            </a:r>
            <a:r>
              <a:rPr lang="zh-CN" altLang="en-US" spc="-5" dirty="0"/>
              <a:t> </a:t>
            </a:r>
            <a:r>
              <a:rPr lang="en-US" altLang="zh-CN" spc="-5" dirty="0"/>
              <a:t>﻿single application workloads</a:t>
            </a:r>
            <a:endParaRPr kumimoji="1" lang="zh-CN" altLang="en-US" dirty="0"/>
          </a:p>
        </p:txBody>
      </p:sp>
      <p:sp>
        <p:nvSpPr>
          <p:cNvPr id="4" name="灯片编号占位符 3">
            <a:extLst>
              <a:ext uri="{FF2B5EF4-FFF2-40B4-BE49-F238E27FC236}">
                <a16:creationId xmlns:a16="http://schemas.microsoft.com/office/drawing/2014/main" id="{0777B325-03A0-CD4D-B2C5-4E08DB5F073E}"/>
              </a:ext>
            </a:extLst>
          </p:cNvPr>
          <p:cNvSpPr>
            <a:spLocks noGrp="1"/>
          </p:cNvSpPr>
          <p:nvPr>
            <p:ph type="sldNum" sz="quarter" idx="12"/>
          </p:nvPr>
        </p:nvSpPr>
        <p:spPr/>
        <p:txBody>
          <a:bodyPr/>
          <a:lstStyle/>
          <a:p>
            <a:fld id="{ADE361C3-C043-4A6E-BDCE-8DA1E7D90A3B}" type="slidenum">
              <a:rPr lang="zh-CN" altLang="en-US" smtClean="0"/>
              <a:t>23</a:t>
            </a:fld>
            <a:endParaRPr lang="zh-CN" altLang="en-US"/>
          </a:p>
        </p:txBody>
      </p:sp>
      <p:sp>
        <p:nvSpPr>
          <p:cNvPr id="14" name="Content Placeholder 2">
            <a:extLst>
              <a:ext uri="{FF2B5EF4-FFF2-40B4-BE49-F238E27FC236}">
                <a16:creationId xmlns:a16="http://schemas.microsoft.com/office/drawing/2014/main" id="{F474E6ED-7FD9-C849-9481-D664E7A5063F}"/>
              </a:ext>
            </a:extLst>
          </p:cNvPr>
          <p:cNvSpPr>
            <a:spLocks noGrp="1"/>
          </p:cNvSpPr>
          <p:nvPr>
            <p:ph idx="1"/>
          </p:nvPr>
        </p:nvSpPr>
        <p:spPr>
          <a:xfrm>
            <a:off x="457200" y="1333501"/>
            <a:ext cx="8229600" cy="3771636"/>
          </a:xfrm>
        </p:spPr>
        <p:txBody>
          <a:bodyPr>
            <a:normAutofit/>
          </a:bodyPr>
          <a:lstStyle/>
          <a:p>
            <a:endParaRPr lang="en-US" altLang="ja-JP" dirty="0"/>
          </a:p>
        </p:txBody>
      </p:sp>
      <p:pic>
        <p:nvPicPr>
          <p:cNvPr id="5" name="Picture 4">
            <a:extLst>
              <a:ext uri="{FF2B5EF4-FFF2-40B4-BE49-F238E27FC236}">
                <a16:creationId xmlns:a16="http://schemas.microsoft.com/office/drawing/2014/main" id="{FEB7A6B3-A1C9-D040-B2D7-22CB13AD3ABB}"/>
              </a:ext>
            </a:extLst>
          </p:cNvPr>
          <p:cNvPicPr>
            <a:picLocks noChangeAspect="1"/>
          </p:cNvPicPr>
          <p:nvPr/>
        </p:nvPicPr>
        <p:blipFill rotWithShape="1">
          <a:blip r:embed="rId3"/>
          <a:srcRect b="4463"/>
          <a:stretch/>
        </p:blipFill>
        <p:spPr>
          <a:xfrm>
            <a:off x="0" y="1247832"/>
            <a:ext cx="9144000" cy="4049130"/>
          </a:xfrm>
          <a:prstGeom prst="rect">
            <a:avLst/>
          </a:prstGeom>
        </p:spPr>
      </p:pic>
    </p:spTree>
    <p:extLst>
      <p:ext uri="{BB962C8B-B14F-4D97-AF65-F5344CB8AC3E}">
        <p14:creationId xmlns:p14="http://schemas.microsoft.com/office/powerpoint/2010/main" val="3034527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0F9FAD-24F3-E847-B85C-4561162830A8}"/>
              </a:ext>
            </a:extLst>
          </p:cNvPr>
          <p:cNvSpPr>
            <a:spLocks noGrp="1"/>
          </p:cNvSpPr>
          <p:nvPr>
            <p:ph type="title"/>
          </p:nvPr>
        </p:nvSpPr>
        <p:spPr/>
        <p:txBody>
          <a:bodyPr>
            <a:normAutofit fontScale="90000"/>
          </a:bodyPr>
          <a:lstStyle/>
          <a:p>
            <a:r>
              <a:rPr lang="en-US" altLang="zh-CN" spc="-5" dirty="0"/>
              <a:t>Evaluation:</a:t>
            </a:r>
            <a:r>
              <a:rPr lang="zh-CN" altLang="en-US" spc="-5" dirty="0"/>
              <a:t> </a:t>
            </a:r>
            <a:r>
              <a:rPr lang="en-US" altLang="zh-CN" spc="-5" dirty="0"/>
              <a:t>single</a:t>
            </a:r>
            <a:r>
              <a:rPr lang="zh-CN" altLang="en-US" spc="-5" dirty="0"/>
              <a:t> </a:t>
            </a:r>
            <a:r>
              <a:rPr lang="en-US" altLang="zh-CN" spc="-5" dirty="0"/>
              <a:t>application workloads</a:t>
            </a:r>
            <a:endParaRPr kumimoji="1" lang="zh-CN" altLang="en-US" dirty="0"/>
          </a:p>
        </p:txBody>
      </p:sp>
      <p:sp>
        <p:nvSpPr>
          <p:cNvPr id="4" name="灯片编号占位符 3">
            <a:extLst>
              <a:ext uri="{FF2B5EF4-FFF2-40B4-BE49-F238E27FC236}">
                <a16:creationId xmlns:a16="http://schemas.microsoft.com/office/drawing/2014/main" id="{0777B325-03A0-CD4D-B2C5-4E08DB5F073E}"/>
              </a:ext>
            </a:extLst>
          </p:cNvPr>
          <p:cNvSpPr>
            <a:spLocks noGrp="1"/>
          </p:cNvSpPr>
          <p:nvPr>
            <p:ph type="sldNum" sz="quarter" idx="12"/>
          </p:nvPr>
        </p:nvSpPr>
        <p:spPr/>
        <p:txBody>
          <a:bodyPr/>
          <a:lstStyle/>
          <a:p>
            <a:fld id="{ADE361C3-C043-4A6E-BDCE-8DA1E7D90A3B}" type="slidenum">
              <a:rPr lang="zh-CN" altLang="en-US" smtClean="0"/>
              <a:t>24</a:t>
            </a:fld>
            <a:endParaRPr lang="zh-CN" altLang="en-US"/>
          </a:p>
        </p:txBody>
      </p:sp>
      <p:pic>
        <p:nvPicPr>
          <p:cNvPr id="11" name="Picture 10">
            <a:extLst>
              <a:ext uri="{FF2B5EF4-FFF2-40B4-BE49-F238E27FC236}">
                <a16:creationId xmlns:a16="http://schemas.microsoft.com/office/drawing/2014/main" id="{2D37BC5F-9C00-F743-952F-C2B6945F08F1}"/>
              </a:ext>
            </a:extLst>
          </p:cNvPr>
          <p:cNvPicPr>
            <a:picLocks noChangeAspect="1"/>
          </p:cNvPicPr>
          <p:nvPr/>
        </p:nvPicPr>
        <p:blipFill rotWithShape="1">
          <a:blip r:embed="rId3"/>
          <a:srcRect t="-1" r="1534" b="1058"/>
          <a:stretch/>
        </p:blipFill>
        <p:spPr>
          <a:xfrm>
            <a:off x="642392" y="1046508"/>
            <a:ext cx="7859216" cy="4333255"/>
          </a:xfrm>
          <a:prstGeom prst="rect">
            <a:avLst/>
          </a:prstGeom>
        </p:spPr>
      </p:pic>
    </p:spTree>
    <p:extLst>
      <p:ext uri="{BB962C8B-B14F-4D97-AF65-F5344CB8AC3E}">
        <p14:creationId xmlns:p14="http://schemas.microsoft.com/office/powerpoint/2010/main" val="23765670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0F9FAD-24F3-E847-B85C-4561162830A8}"/>
              </a:ext>
            </a:extLst>
          </p:cNvPr>
          <p:cNvSpPr>
            <a:spLocks noGrp="1"/>
          </p:cNvSpPr>
          <p:nvPr>
            <p:ph type="title"/>
          </p:nvPr>
        </p:nvSpPr>
        <p:spPr/>
        <p:txBody>
          <a:bodyPr>
            <a:normAutofit fontScale="90000"/>
          </a:bodyPr>
          <a:lstStyle/>
          <a:p>
            <a:r>
              <a:rPr lang="en-US" altLang="zh-CN" spc="-5" dirty="0"/>
              <a:t>Evaluation:</a:t>
            </a:r>
            <a:r>
              <a:rPr lang="zh-CN" altLang="en-US" spc="-5" dirty="0"/>
              <a:t> </a:t>
            </a:r>
            <a:r>
              <a:rPr lang="en-US" altLang="zh-CN" spc="-5" dirty="0"/>
              <a:t>﻿﻿multi application workloads</a:t>
            </a:r>
            <a:endParaRPr kumimoji="1" lang="zh-CN" altLang="en-US" dirty="0"/>
          </a:p>
        </p:txBody>
      </p:sp>
      <p:sp>
        <p:nvSpPr>
          <p:cNvPr id="4" name="灯片编号占位符 3">
            <a:extLst>
              <a:ext uri="{FF2B5EF4-FFF2-40B4-BE49-F238E27FC236}">
                <a16:creationId xmlns:a16="http://schemas.microsoft.com/office/drawing/2014/main" id="{0777B325-03A0-CD4D-B2C5-4E08DB5F073E}"/>
              </a:ext>
            </a:extLst>
          </p:cNvPr>
          <p:cNvSpPr>
            <a:spLocks noGrp="1"/>
          </p:cNvSpPr>
          <p:nvPr>
            <p:ph type="sldNum" sz="quarter" idx="12"/>
          </p:nvPr>
        </p:nvSpPr>
        <p:spPr/>
        <p:txBody>
          <a:bodyPr/>
          <a:lstStyle/>
          <a:p>
            <a:fld id="{ADE361C3-C043-4A6E-BDCE-8DA1E7D90A3B}" type="slidenum">
              <a:rPr lang="zh-CN" altLang="en-US" smtClean="0"/>
              <a:t>25</a:t>
            </a:fld>
            <a:endParaRPr lang="zh-CN" altLang="en-US" dirty="0"/>
          </a:p>
        </p:txBody>
      </p:sp>
      <p:pic>
        <p:nvPicPr>
          <p:cNvPr id="5" name="Picture 4">
            <a:extLst>
              <a:ext uri="{FF2B5EF4-FFF2-40B4-BE49-F238E27FC236}">
                <a16:creationId xmlns:a16="http://schemas.microsoft.com/office/drawing/2014/main" id="{9ACDBFB3-5FED-D148-96CE-B9C0309E2B7A}"/>
              </a:ext>
            </a:extLst>
          </p:cNvPr>
          <p:cNvPicPr>
            <a:picLocks noChangeAspect="1"/>
          </p:cNvPicPr>
          <p:nvPr/>
        </p:nvPicPr>
        <p:blipFill rotWithShape="1">
          <a:blip r:embed="rId3"/>
          <a:srcRect r="1233" b="113"/>
          <a:stretch/>
        </p:blipFill>
        <p:spPr>
          <a:xfrm>
            <a:off x="611560" y="913284"/>
            <a:ext cx="7787208" cy="4754713"/>
          </a:xfrm>
          <a:prstGeom prst="rect">
            <a:avLst/>
          </a:prstGeom>
        </p:spPr>
      </p:pic>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708300AC-7FF3-334F-B133-B79D8EFD21B1}"/>
                  </a:ext>
                </a:extLst>
              </p14:cNvPr>
              <p14:cNvContentPartPr/>
              <p14:nvPr/>
            </p14:nvContentPartPr>
            <p14:xfrm>
              <a:off x="4839467" y="2973652"/>
              <a:ext cx="360" cy="360"/>
            </p14:xfrm>
          </p:contentPart>
        </mc:Choice>
        <mc:Fallback xmlns="">
          <p:pic>
            <p:nvPicPr>
              <p:cNvPr id="10" name="Ink 9">
                <a:extLst>
                  <a:ext uri="{FF2B5EF4-FFF2-40B4-BE49-F238E27FC236}">
                    <a16:creationId xmlns:a16="http://schemas.microsoft.com/office/drawing/2014/main" id="{708300AC-7FF3-334F-B133-B79D8EFD21B1}"/>
                  </a:ext>
                </a:extLst>
              </p:cNvPr>
              <p:cNvPicPr/>
              <p:nvPr/>
            </p:nvPicPr>
            <p:blipFill>
              <a:blip r:embed="rId5"/>
              <a:stretch>
                <a:fillRect/>
              </a:stretch>
            </p:blipFill>
            <p:spPr>
              <a:xfrm>
                <a:off x="4785827" y="2866012"/>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2" name="Ink 21">
                <a:extLst>
                  <a:ext uri="{FF2B5EF4-FFF2-40B4-BE49-F238E27FC236}">
                    <a16:creationId xmlns:a16="http://schemas.microsoft.com/office/drawing/2014/main" id="{3D85F4E9-F1A8-1C4F-B438-459093CC854D}"/>
                  </a:ext>
                </a:extLst>
              </p14:cNvPr>
              <p14:cNvContentPartPr/>
              <p14:nvPr/>
            </p14:nvContentPartPr>
            <p14:xfrm>
              <a:off x="8228147" y="5452252"/>
              <a:ext cx="88560" cy="138960"/>
            </p14:xfrm>
          </p:contentPart>
        </mc:Choice>
        <mc:Fallback xmlns="">
          <p:pic>
            <p:nvPicPr>
              <p:cNvPr id="22" name="Ink 21">
                <a:extLst>
                  <a:ext uri="{FF2B5EF4-FFF2-40B4-BE49-F238E27FC236}">
                    <a16:creationId xmlns:a16="http://schemas.microsoft.com/office/drawing/2014/main" id="{3D85F4E9-F1A8-1C4F-B438-459093CC854D}"/>
                  </a:ext>
                </a:extLst>
              </p:cNvPr>
              <p:cNvPicPr/>
              <p:nvPr/>
            </p:nvPicPr>
            <p:blipFill>
              <a:blip r:embed="rId7"/>
              <a:stretch>
                <a:fillRect/>
              </a:stretch>
            </p:blipFill>
            <p:spPr>
              <a:xfrm>
                <a:off x="8165507" y="5389612"/>
                <a:ext cx="214200" cy="264600"/>
              </a:xfrm>
              <a:prstGeom prst="rect">
                <a:avLst/>
              </a:prstGeom>
            </p:spPr>
          </p:pic>
        </mc:Fallback>
      </mc:AlternateContent>
    </p:spTree>
    <p:extLst>
      <p:ext uri="{BB962C8B-B14F-4D97-AF65-F5344CB8AC3E}">
        <p14:creationId xmlns:p14="http://schemas.microsoft.com/office/powerpoint/2010/main" val="1625440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0F9FAD-24F3-E847-B85C-4561162830A8}"/>
              </a:ext>
            </a:extLst>
          </p:cNvPr>
          <p:cNvSpPr>
            <a:spLocks noGrp="1"/>
          </p:cNvSpPr>
          <p:nvPr>
            <p:ph type="title"/>
          </p:nvPr>
        </p:nvSpPr>
        <p:spPr/>
        <p:txBody>
          <a:bodyPr/>
          <a:lstStyle/>
          <a:p>
            <a:r>
              <a:rPr lang="en-US" altLang="zh-CN" spc="-5" dirty="0"/>
              <a:t>Conclusion</a:t>
            </a:r>
            <a:endParaRPr kumimoji="1" lang="zh-CN" altLang="en-US" dirty="0"/>
          </a:p>
        </p:txBody>
      </p:sp>
      <p:sp>
        <p:nvSpPr>
          <p:cNvPr id="4" name="灯片编号占位符 3">
            <a:extLst>
              <a:ext uri="{FF2B5EF4-FFF2-40B4-BE49-F238E27FC236}">
                <a16:creationId xmlns:a16="http://schemas.microsoft.com/office/drawing/2014/main" id="{0777B325-03A0-CD4D-B2C5-4E08DB5F073E}"/>
              </a:ext>
            </a:extLst>
          </p:cNvPr>
          <p:cNvSpPr>
            <a:spLocks noGrp="1"/>
          </p:cNvSpPr>
          <p:nvPr>
            <p:ph type="sldNum" sz="quarter" idx="12"/>
          </p:nvPr>
        </p:nvSpPr>
        <p:spPr/>
        <p:txBody>
          <a:bodyPr/>
          <a:lstStyle/>
          <a:p>
            <a:fld id="{ADE361C3-C043-4A6E-BDCE-8DA1E7D90A3B}" type="slidenum">
              <a:rPr lang="zh-CN" altLang="en-US" smtClean="0"/>
              <a:t>26</a:t>
            </a:fld>
            <a:endParaRPr lang="zh-CN" altLang="en-US"/>
          </a:p>
        </p:txBody>
      </p:sp>
      <p:sp>
        <p:nvSpPr>
          <p:cNvPr id="14" name="Content Placeholder 2">
            <a:extLst>
              <a:ext uri="{FF2B5EF4-FFF2-40B4-BE49-F238E27FC236}">
                <a16:creationId xmlns:a16="http://schemas.microsoft.com/office/drawing/2014/main" id="{F474E6ED-7FD9-C849-9481-D664E7A5063F}"/>
              </a:ext>
            </a:extLst>
          </p:cNvPr>
          <p:cNvSpPr>
            <a:spLocks noGrp="1"/>
          </p:cNvSpPr>
          <p:nvPr>
            <p:ph idx="1"/>
          </p:nvPr>
        </p:nvSpPr>
        <p:spPr>
          <a:xfrm>
            <a:off x="457200" y="1333501"/>
            <a:ext cx="8229600" cy="3771636"/>
          </a:xfrm>
        </p:spPr>
        <p:txBody>
          <a:bodyPr>
            <a:normAutofit/>
          </a:bodyPr>
          <a:lstStyle/>
          <a:p>
            <a:r>
              <a:rPr lang="en-US" altLang="zh-CN" b="0" dirty="0"/>
              <a:t>Systems</a:t>
            </a:r>
            <a:r>
              <a:rPr lang="zh-CN" altLang="en-US" b="0" dirty="0"/>
              <a:t> </a:t>
            </a:r>
            <a:r>
              <a:rPr lang="en-US" altLang="zh-CN" b="0" dirty="0"/>
              <a:t>should</a:t>
            </a:r>
            <a:r>
              <a:rPr lang="zh-CN" altLang="en-US" b="0" dirty="0"/>
              <a:t> </a:t>
            </a:r>
            <a:r>
              <a:rPr lang="en-US" altLang="zh-CN" dirty="0"/>
              <a:t>maximize</a:t>
            </a:r>
            <a:r>
              <a:rPr lang="zh-CN" altLang="en-US" dirty="0"/>
              <a:t> </a:t>
            </a:r>
            <a:r>
              <a:rPr lang="en-US" altLang="zh-CN" dirty="0"/>
              <a:t>bandwidth</a:t>
            </a:r>
            <a:r>
              <a:rPr lang="zh-CN" altLang="en-US" dirty="0"/>
              <a:t> </a:t>
            </a:r>
            <a:r>
              <a:rPr lang="en-US" altLang="zh-CN" dirty="0"/>
              <a:t>between</a:t>
            </a:r>
            <a:r>
              <a:rPr lang="zh-CN" altLang="en-US" dirty="0"/>
              <a:t> </a:t>
            </a:r>
            <a:r>
              <a:rPr lang="en-US" altLang="zh-CN" dirty="0"/>
              <a:t>threads</a:t>
            </a:r>
            <a:endParaRPr lang="en-US" altLang="ja-JP" dirty="0"/>
          </a:p>
          <a:p>
            <a:r>
              <a:rPr lang="en-US" altLang="zh-CN" dirty="0" err="1"/>
              <a:t>Asymsched</a:t>
            </a:r>
            <a:endParaRPr lang="en-US" altLang="zh-CN" dirty="0"/>
          </a:p>
          <a:p>
            <a:pPr lvl="1"/>
            <a:r>
              <a:rPr lang="en-US" altLang="zh-CN" dirty="0"/>
              <a:t>Up</a:t>
            </a:r>
            <a:r>
              <a:rPr lang="zh-CN" altLang="en-US" dirty="0"/>
              <a:t> </a:t>
            </a:r>
            <a:r>
              <a:rPr lang="en-US" altLang="zh-CN" dirty="0"/>
              <a:t>to</a:t>
            </a:r>
            <a:r>
              <a:rPr lang="zh-CN" altLang="en-US" dirty="0"/>
              <a:t> </a:t>
            </a:r>
            <a:r>
              <a:rPr lang="en-US" altLang="zh-CN" b="1" dirty="0"/>
              <a:t>200%</a:t>
            </a:r>
            <a:r>
              <a:rPr lang="zh-CN" altLang="en-US" b="1" dirty="0"/>
              <a:t> </a:t>
            </a:r>
            <a:r>
              <a:rPr lang="en-US" altLang="zh-CN" dirty="0"/>
              <a:t>faster</a:t>
            </a:r>
            <a:r>
              <a:rPr lang="zh-CN" altLang="en-US" dirty="0"/>
              <a:t> </a:t>
            </a:r>
            <a:r>
              <a:rPr lang="en-US" altLang="zh-CN" dirty="0"/>
              <a:t>than</a:t>
            </a:r>
            <a:r>
              <a:rPr lang="zh-CN" altLang="en-US" dirty="0"/>
              <a:t> </a:t>
            </a:r>
            <a:r>
              <a:rPr lang="en-US" altLang="zh-CN" b="1" dirty="0"/>
              <a:t>average</a:t>
            </a:r>
            <a:r>
              <a:rPr lang="zh-CN" altLang="en-US" dirty="0"/>
              <a:t> </a:t>
            </a:r>
            <a:r>
              <a:rPr lang="en-US" altLang="zh-CN" dirty="0"/>
              <a:t>placement</a:t>
            </a:r>
          </a:p>
          <a:p>
            <a:pPr lvl="1"/>
            <a:r>
              <a:rPr lang="en-US" altLang="zh-CN" dirty="0"/>
              <a:t>Up</a:t>
            </a:r>
            <a:r>
              <a:rPr lang="zh-CN" altLang="en-US" dirty="0"/>
              <a:t> </a:t>
            </a:r>
            <a:r>
              <a:rPr lang="en-US" altLang="zh-CN" dirty="0"/>
              <a:t>to</a:t>
            </a:r>
            <a:r>
              <a:rPr lang="zh-CN" altLang="en-US" dirty="0"/>
              <a:t> </a:t>
            </a:r>
            <a:r>
              <a:rPr lang="en-US" altLang="zh-CN" b="1" dirty="0"/>
              <a:t>91%</a:t>
            </a:r>
            <a:r>
              <a:rPr lang="zh-CN" altLang="en-US" dirty="0"/>
              <a:t> </a:t>
            </a:r>
            <a:r>
              <a:rPr lang="en-US" altLang="zh-CN" dirty="0"/>
              <a:t>faster</a:t>
            </a:r>
            <a:r>
              <a:rPr lang="zh-CN" altLang="en-US" dirty="0"/>
              <a:t> </a:t>
            </a:r>
            <a:r>
              <a:rPr lang="en-US" altLang="zh-CN" dirty="0"/>
              <a:t>than</a:t>
            </a:r>
            <a:r>
              <a:rPr lang="zh-CN" altLang="en-US" dirty="0"/>
              <a:t> </a:t>
            </a:r>
            <a:r>
              <a:rPr lang="en-US" altLang="zh-CN" b="1" dirty="0"/>
              <a:t>dynamic</a:t>
            </a:r>
            <a:r>
              <a:rPr lang="zh-CN" altLang="en-US" b="1" dirty="0"/>
              <a:t> </a:t>
            </a:r>
            <a:r>
              <a:rPr lang="en-US" altLang="zh-CN" b="1" dirty="0"/>
              <a:t>memory</a:t>
            </a:r>
            <a:r>
              <a:rPr lang="zh-CN" altLang="en-US" b="1" dirty="0"/>
              <a:t> </a:t>
            </a:r>
            <a:r>
              <a:rPr lang="en-US" altLang="zh-CN" b="1" dirty="0"/>
              <a:t>migration</a:t>
            </a:r>
            <a:r>
              <a:rPr lang="zh-CN" altLang="en-US" b="1" dirty="0"/>
              <a:t> </a:t>
            </a:r>
            <a:r>
              <a:rPr lang="en-US" altLang="zh-CN" b="1" dirty="0"/>
              <a:t>alone</a:t>
            </a:r>
            <a:endParaRPr lang="en-US" altLang="ja-JP" b="1" dirty="0"/>
          </a:p>
          <a:p>
            <a:endParaRPr lang="en-US" altLang="ja-JP" dirty="0"/>
          </a:p>
        </p:txBody>
      </p:sp>
    </p:spTree>
    <p:extLst>
      <p:ext uri="{BB962C8B-B14F-4D97-AF65-F5344CB8AC3E}">
        <p14:creationId xmlns:p14="http://schemas.microsoft.com/office/powerpoint/2010/main" val="970941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a:xfrm>
            <a:off x="251520" y="3217540"/>
            <a:ext cx="8229600" cy="1602349"/>
          </a:xfrm>
        </p:spPr>
        <p:txBody>
          <a:bodyPr>
            <a:normAutofit/>
          </a:bodyPr>
          <a:lstStyle/>
          <a:p>
            <a:pPr algn="ctr"/>
            <a:r>
              <a:rPr kumimoji="1" lang="en-US" altLang="zh-CN"/>
              <a:t>Thanks!</a:t>
            </a:r>
            <a:br>
              <a:rPr kumimoji="1" lang="en-US" altLang="zh-CN"/>
            </a:br>
            <a:r>
              <a:rPr kumimoji="1" lang="en-US" altLang="zh-CN"/>
              <a:t>Q</a:t>
            </a:r>
            <a:r>
              <a:rPr kumimoji="1" lang="zh-CN" altLang="en-US"/>
              <a:t> </a:t>
            </a:r>
            <a:r>
              <a:rPr kumimoji="1" lang="en-US" altLang="zh-CN"/>
              <a:t>&amp;</a:t>
            </a:r>
            <a:r>
              <a:rPr kumimoji="1" lang="zh-CN" altLang="en-US"/>
              <a:t> </a:t>
            </a:r>
            <a:r>
              <a:rPr kumimoji="1" lang="en-US" altLang="zh-CN"/>
              <a:t>A</a:t>
            </a:r>
            <a:endParaRPr kumimoji="1" lang="zh-CN" altLang="en-US"/>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27</a:t>
            </a:fld>
            <a:endParaRPr lang="zh-CN" altLang="en-US"/>
          </a:p>
        </p:txBody>
      </p:sp>
      <p:pic>
        <p:nvPicPr>
          <p:cNvPr id="5" name="内容占位符 5">
            <a:extLst>
              <a:ext uri="{FF2B5EF4-FFF2-40B4-BE49-F238E27FC236}">
                <a16:creationId xmlns:a16="http://schemas.microsoft.com/office/drawing/2014/main" id="{B25C4B91-8D1F-B14B-AA29-6C5DA81F5A56}"/>
              </a:ext>
            </a:extLst>
          </p:cNvPr>
          <p:cNvPicPr>
            <a:picLocks noGrp="1" noChangeAspect="1"/>
          </p:cNvPicPr>
          <p:nvPr>
            <p:ph idx="1"/>
          </p:nvPr>
        </p:nvPicPr>
        <p:blipFill>
          <a:blip r:embed="rId3"/>
          <a:stretch>
            <a:fillRect/>
          </a:stretch>
        </p:blipFill>
        <p:spPr>
          <a:xfrm>
            <a:off x="2987824" y="409228"/>
            <a:ext cx="2954876" cy="2979812"/>
          </a:xfrm>
          <a:prstGeom prst="rect">
            <a:avLst/>
          </a:prstGeom>
        </p:spPr>
      </p:pic>
    </p:spTree>
    <p:extLst>
      <p:ext uri="{BB962C8B-B14F-4D97-AF65-F5344CB8AC3E}">
        <p14:creationId xmlns:p14="http://schemas.microsoft.com/office/powerpoint/2010/main" val="42709330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0F9FAD-24F3-E847-B85C-4561162830A8}"/>
              </a:ext>
            </a:extLst>
          </p:cNvPr>
          <p:cNvSpPr>
            <a:spLocks noGrp="1"/>
          </p:cNvSpPr>
          <p:nvPr>
            <p:ph type="title"/>
          </p:nvPr>
        </p:nvSpPr>
        <p:spPr/>
        <p:txBody>
          <a:bodyPr/>
          <a:lstStyle/>
          <a:p>
            <a:r>
              <a:rPr kumimoji="1" lang="en-US" altLang="zh-CN"/>
              <a:t>Outline</a:t>
            </a:r>
            <a:endParaRPr kumimoji="1" lang="zh-CN" altLang="en-US"/>
          </a:p>
        </p:txBody>
      </p:sp>
      <p:sp>
        <p:nvSpPr>
          <p:cNvPr id="3" name="内容占位符 2">
            <a:extLst>
              <a:ext uri="{FF2B5EF4-FFF2-40B4-BE49-F238E27FC236}">
                <a16:creationId xmlns:a16="http://schemas.microsoft.com/office/drawing/2014/main" id="{53C0E9F1-6128-BD45-B593-EFD8216DCE5A}"/>
              </a:ext>
            </a:extLst>
          </p:cNvPr>
          <p:cNvSpPr>
            <a:spLocks noGrp="1"/>
          </p:cNvSpPr>
          <p:nvPr>
            <p:ph idx="1"/>
          </p:nvPr>
        </p:nvSpPr>
        <p:spPr/>
        <p:txBody>
          <a:bodyPr>
            <a:normAutofit/>
          </a:bodyPr>
          <a:lstStyle/>
          <a:p>
            <a:pPr>
              <a:buSzPct val="55000"/>
              <a:buFont typeface="Wingdings" pitchFamily="2" charset="2"/>
              <a:buChar char="ü"/>
            </a:pPr>
            <a:r>
              <a:rPr kumimoji="1" lang="en-US" altLang="zh-CN" sz="2800" b="0"/>
              <a:t>Motivation</a:t>
            </a:r>
          </a:p>
          <a:p>
            <a:pPr>
              <a:buSzPct val="55000"/>
              <a:buFont typeface="Wingdings" pitchFamily="2" charset="2"/>
              <a:buChar char="ü"/>
            </a:pPr>
            <a:r>
              <a:rPr kumimoji="1" lang="en-US" altLang="zh-CN" sz="2800" b="0"/>
              <a:t>Design</a:t>
            </a:r>
            <a:r>
              <a:rPr kumimoji="1" lang="zh-CN" altLang="en-US" sz="2800" b="0"/>
              <a:t> </a:t>
            </a:r>
            <a:r>
              <a:rPr kumimoji="1" lang="en-US" altLang="zh-CN" sz="2800" b="0"/>
              <a:t>&amp;</a:t>
            </a:r>
            <a:r>
              <a:rPr kumimoji="1" lang="zh-CN" altLang="en-US" sz="2800" b="0"/>
              <a:t> </a:t>
            </a:r>
            <a:r>
              <a:rPr kumimoji="1" lang="en-US" altLang="zh-CN" sz="2800" b="0"/>
              <a:t>Implementation</a:t>
            </a:r>
          </a:p>
          <a:p>
            <a:pPr>
              <a:buSzPct val="55000"/>
              <a:buFont typeface="Wingdings" pitchFamily="2" charset="2"/>
              <a:buChar char="ü"/>
            </a:pPr>
            <a:r>
              <a:rPr kumimoji="1" lang="en-US" altLang="zh-CN" sz="2800" b="0"/>
              <a:t>Evaluation</a:t>
            </a:r>
          </a:p>
          <a:p>
            <a:pPr>
              <a:buSzPct val="55000"/>
              <a:buFont typeface="Wingdings" pitchFamily="2" charset="2"/>
              <a:buChar char="p"/>
            </a:pPr>
            <a:r>
              <a:rPr kumimoji="1" lang="en-US" altLang="zh-CN" sz="2800"/>
              <a:t>Demo</a:t>
            </a:r>
            <a:endParaRPr kumimoji="1" lang="zh-CN" altLang="en-US" sz="2800"/>
          </a:p>
        </p:txBody>
      </p:sp>
      <p:sp>
        <p:nvSpPr>
          <p:cNvPr id="4" name="灯片编号占位符 3">
            <a:extLst>
              <a:ext uri="{FF2B5EF4-FFF2-40B4-BE49-F238E27FC236}">
                <a16:creationId xmlns:a16="http://schemas.microsoft.com/office/drawing/2014/main" id="{0777B325-03A0-CD4D-B2C5-4E08DB5F073E}"/>
              </a:ext>
            </a:extLst>
          </p:cNvPr>
          <p:cNvSpPr>
            <a:spLocks noGrp="1"/>
          </p:cNvSpPr>
          <p:nvPr>
            <p:ph type="sldNum" sz="quarter" idx="12"/>
          </p:nvPr>
        </p:nvSpPr>
        <p:spPr/>
        <p:txBody>
          <a:bodyPr/>
          <a:lstStyle/>
          <a:p>
            <a:fld id="{ADE361C3-C043-4A6E-BDCE-8DA1E7D90A3B}" type="slidenum">
              <a:rPr lang="zh-CN" altLang="en-US" smtClean="0"/>
              <a:t>28</a:t>
            </a:fld>
            <a:endParaRPr lang="zh-CN" altLang="en-US"/>
          </a:p>
        </p:txBody>
      </p:sp>
      <p:sp>
        <p:nvSpPr>
          <p:cNvPr id="5" name="页脚占位符 4">
            <a:extLst>
              <a:ext uri="{FF2B5EF4-FFF2-40B4-BE49-F238E27FC236}">
                <a16:creationId xmlns:a16="http://schemas.microsoft.com/office/drawing/2014/main" id="{2A3A712D-9746-D448-9189-74B160E822D3}"/>
              </a:ext>
            </a:extLst>
          </p:cNvPr>
          <p:cNvSpPr>
            <a:spLocks noGrp="1"/>
          </p:cNvSpPr>
          <p:nvPr>
            <p:ph type="ftr" sz="quarter" idx="3"/>
          </p:nvPr>
        </p:nvSpPr>
        <p:spPr/>
        <p:txBody>
          <a:bodyPr/>
          <a:lstStyle/>
          <a:p>
            <a:r>
              <a:rPr lang="zh-CN" altLang="en-US" dirty="0"/>
              <a:t>上海交通大学并行与分布式系统研究所（</a:t>
            </a:r>
            <a:r>
              <a:rPr lang="en-US" altLang="zh-CN" dirty="0"/>
              <a:t>IPADS@SJTU</a:t>
            </a:r>
            <a:r>
              <a:rPr lang="zh-CN" altLang="en-US" dirty="0"/>
              <a:t>）</a:t>
            </a:r>
          </a:p>
        </p:txBody>
      </p:sp>
    </p:spTree>
    <p:extLst>
      <p:ext uri="{BB962C8B-B14F-4D97-AF65-F5344CB8AC3E}">
        <p14:creationId xmlns:p14="http://schemas.microsoft.com/office/powerpoint/2010/main" val="11258590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p:txBody>
          <a:bodyPr/>
          <a:lstStyle/>
          <a:p>
            <a:r>
              <a:rPr kumimoji="1" lang="en-US" altLang="zh-CN"/>
              <a:t>Demo</a:t>
            </a:r>
            <a:endParaRPr kumimoji="1" lang="zh-CN" altLang="en-US"/>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29</a:t>
            </a:fld>
            <a:endParaRPr lang="zh-CN" altLang="en-US"/>
          </a:p>
        </p:txBody>
      </p:sp>
      <p:sp>
        <p:nvSpPr>
          <p:cNvPr id="8" name="Content Placeholder 2">
            <a:extLst>
              <a:ext uri="{FF2B5EF4-FFF2-40B4-BE49-F238E27FC236}">
                <a16:creationId xmlns:a16="http://schemas.microsoft.com/office/drawing/2014/main" id="{53DB0A16-A471-9F4F-A248-D24694E40050}"/>
              </a:ext>
            </a:extLst>
          </p:cNvPr>
          <p:cNvSpPr txBox="1">
            <a:spLocks/>
          </p:cNvSpPr>
          <p:nvPr/>
        </p:nvSpPr>
        <p:spPr>
          <a:xfrm>
            <a:off x="457200" y="1035149"/>
            <a:ext cx="8229600" cy="4261813"/>
          </a:xfrm>
          <a:prstGeom prst="rect">
            <a:avLst/>
          </a:prstGeom>
        </p:spPr>
        <p:txBody>
          <a:bodyPr vert="horz" lIns="91440" tIns="45720" rIns="91440" bIns="45720" rtlCol="0">
            <a:normAutofit lnSpcReduction="10000"/>
          </a:bodyPr>
          <a:lstStyle>
            <a:lvl1pPr marL="342900" indent="-342900" algn="l" defTabSz="914400" rtl="0" eaLnBrk="1" latinLnBrk="0" hangingPunct="1">
              <a:lnSpc>
                <a:spcPct val="120000"/>
              </a:lnSpc>
              <a:spcBef>
                <a:spcPts val="1200"/>
              </a:spcBef>
              <a:buFont typeface="Arial"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dirty="0"/>
              <a:t>Implement</a:t>
            </a:r>
            <a:r>
              <a:rPr lang="zh-CN" altLang="en-US" dirty="0"/>
              <a:t> </a:t>
            </a:r>
            <a:r>
              <a:rPr lang="en-US" altLang="zh-CN" dirty="0"/>
              <a:t>core</a:t>
            </a:r>
            <a:r>
              <a:rPr lang="zh-CN" altLang="en-US" dirty="0"/>
              <a:t> </a:t>
            </a:r>
            <a:r>
              <a:rPr lang="en-US" altLang="zh-CN" dirty="0"/>
              <a:t>algorithm</a:t>
            </a:r>
            <a:r>
              <a:rPr lang="zh-CN" altLang="en-US" dirty="0"/>
              <a:t> </a:t>
            </a:r>
            <a:r>
              <a:rPr lang="en-US" altLang="zh-CN" dirty="0"/>
              <a:t>in</a:t>
            </a:r>
            <a:r>
              <a:rPr lang="zh-CN" altLang="en-US" dirty="0"/>
              <a:t> </a:t>
            </a:r>
            <a:r>
              <a:rPr lang="en-US" altLang="zh-CN" dirty="0"/>
              <a:t>Python</a:t>
            </a:r>
            <a:r>
              <a:rPr lang="zh-CN" altLang="en-US" dirty="0"/>
              <a:t> </a:t>
            </a:r>
            <a:endParaRPr lang="en-US" altLang="zh-CN" dirty="0"/>
          </a:p>
          <a:p>
            <a:pPr lvl="1"/>
            <a:r>
              <a:rPr lang="en-US" altLang="zh-CN" dirty="0"/>
              <a:t>Around</a:t>
            </a:r>
            <a:r>
              <a:rPr lang="zh-CN" altLang="en-US" dirty="0"/>
              <a:t> </a:t>
            </a:r>
            <a:r>
              <a:rPr lang="en-US" altLang="zh-CN" dirty="0"/>
              <a:t>350</a:t>
            </a:r>
            <a:r>
              <a:rPr lang="zh-CN" altLang="en-US" dirty="0"/>
              <a:t> </a:t>
            </a:r>
            <a:r>
              <a:rPr lang="en-US" altLang="zh-CN" dirty="0"/>
              <a:t>lines</a:t>
            </a:r>
          </a:p>
          <a:p>
            <a:r>
              <a:rPr lang="en-US" altLang="zh-CN" dirty="0"/>
              <a:t>Inputs</a:t>
            </a:r>
          </a:p>
          <a:p>
            <a:pPr lvl="1"/>
            <a:r>
              <a:rPr lang="en-US" altLang="zh-CN" dirty="0"/>
              <a:t>NUMA</a:t>
            </a:r>
            <a:r>
              <a:rPr lang="zh-CN" altLang="en-US" dirty="0"/>
              <a:t> </a:t>
            </a:r>
            <a:r>
              <a:rPr lang="en-US" altLang="zh-CN" dirty="0"/>
              <a:t>node</a:t>
            </a:r>
            <a:r>
              <a:rPr lang="zh-CN" altLang="en-US" dirty="0"/>
              <a:t> </a:t>
            </a:r>
            <a:r>
              <a:rPr lang="en-US" altLang="zh-CN" dirty="0"/>
              <a:t>connectivity</a:t>
            </a:r>
            <a:r>
              <a:rPr lang="zh-CN" altLang="en-US" dirty="0"/>
              <a:t> </a:t>
            </a:r>
            <a:r>
              <a:rPr lang="en-US" altLang="zh-CN" dirty="0"/>
              <a:t>(bandwidth)</a:t>
            </a:r>
          </a:p>
          <a:p>
            <a:pPr lvl="1"/>
            <a:r>
              <a:rPr lang="en-US" altLang="zh-CN" dirty="0"/>
              <a:t>Node-to-node</a:t>
            </a:r>
            <a:r>
              <a:rPr lang="zh-CN" altLang="en-US" dirty="0"/>
              <a:t> </a:t>
            </a:r>
            <a:r>
              <a:rPr lang="en-US" altLang="zh-CN" dirty="0"/>
              <a:t>memory</a:t>
            </a:r>
            <a:r>
              <a:rPr lang="zh-CN" altLang="en-US" dirty="0"/>
              <a:t> </a:t>
            </a:r>
            <a:r>
              <a:rPr lang="en-US" altLang="zh-CN" dirty="0"/>
              <a:t>access</a:t>
            </a:r>
          </a:p>
          <a:p>
            <a:pPr lvl="1"/>
            <a:r>
              <a:rPr lang="en-US" altLang="zh-CN" dirty="0"/>
              <a:t>Resident</a:t>
            </a:r>
            <a:r>
              <a:rPr lang="zh-CN" altLang="en-US" dirty="0"/>
              <a:t> </a:t>
            </a:r>
            <a:r>
              <a:rPr lang="en-US" altLang="zh-CN" dirty="0"/>
              <a:t>set</a:t>
            </a:r>
            <a:r>
              <a:rPr lang="zh-CN" altLang="en-US" dirty="0"/>
              <a:t> </a:t>
            </a:r>
            <a:r>
              <a:rPr lang="en-US" altLang="zh-CN" dirty="0"/>
              <a:t>size</a:t>
            </a:r>
            <a:r>
              <a:rPr lang="zh-CN" altLang="en-US" dirty="0"/>
              <a:t> </a:t>
            </a:r>
            <a:r>
              <a:rPr lang="en-US" altLang="zh-CN" dirty="0"/>
              <a:t>of</a:t>
            </a:r>
            <a:r>
              <a:rPr lang="zh-CN" altLang="en-US" dirty="0"/>
              <a:t> </a:t>
            </a:r>
            <a:r>
              <a:rPr lang="en-US" altLang="zh-CN" dirty="0"/>
              <a:t>app</a:t>
            </a:r>
            <a:r>
              <a:rPr lang="zh-CN" altLang="en-US" dirty="0"/>
              <a:t> </a:t>
            </a:r>
            <a:r>
              <a:rPr lang="en-US" altLang="zh-CN" dirty="0"/>
              <a:t>per</a:t>
            </a:r>
            <a:r>
              <a:rPr lang="zh-CN" altLang="en-US" dirty="0"/>
              <a:t> </a:t>
            </a:r>
            <a:r>
              <a:rPr lang="en-US" altLang="zh-CN" dirty="0"/>
              <a:t>node</a:t>
            </a:r>
          </a:p>
          <a:p>
            <a:pPr lvl="1"/>
            <a:r>
              <a:rPr lang="en-US" altLang="zh-CN" dirty="0"/>
              <a:t>Other</a:t>
            </a:r>
            <a:r>
              <a:rPr lang="zh-CN" altLang="en-US" dirty="0"/>
              <a:t> </a:t>
            </a:r>
            <a:r>
              <a:rPr lang="en-US" altLang="zh-CN" dirty="0"/>
              <a:t>minor</a:t>
            </a:r>
            <a:r>
              <a:rPr lang="zh-CN" altLang="en-US" dirty="0"/>
              <a:t> </a:t>
            </a:r>
            <a:r>
              <a:rPr lang="en-US" altLang="zh-CN" dirty="0"/>
              <a:t>stuff</a:t>
            </a:r>
          </a:p>
          <a:p>
            <a:r>
              <a:rPr lang="en-US" altLang="zh-CN" dirty="0"/>
              <a:t>Output</a:t>
            </a:r>
          </a:p>
          <a:p>
            <a:pPr lvl="1"/>
            <a:r>
              <a:rPr lang="en-US" altLang="zh-CN" dirty="0"/>
              <a:t>New</a:t>
            </a:r>
            <a:r>
              <a:rPr lang="zh-CN" altLang="en-US" dirty="0"/>
              <a:t> </a:t>
            </a:r>
            <a:r>
              <a:rPr lang="en-US" altLang="zh-CN" dirty="0"/>
              <a:t>placement</a:t>
            </a:r>
          </a:p>
          <a:p>
            <a:pPr lvl="1"/>
            <a:endParaRPr lang="en-US" altLang="zh-CN" dirty="0"/>
          </a:p>
        </p:txBody>
      </p:sp>
    </p:spTree>
    <p:extLst>
      <p:ext uri="{BB962C8B-B14F-4D97-AF65-F5344CB8AC3E}">
        <p14:creationId xmlns:p14="http://schemas.microsoft.com/office/powerpoint/2010/main" val="1621700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p:txBody>
          <a:bodyPr/>
          <a:lstStyle/>
          <a:p>
            <a:r>
              <a:rPr kumimoji="1" lang="en-US" altLang="zh-CN"/>
              <a:t>Core</a:t>
            </a:r>
            <a:r>
              <a:rPr kumimoji="1" lang="zh-CN" altLang="en-US"/>
              <a:t> </a:t>
            </a:r>
            <a:r>
              <a:rPr kumimoji="1" lang="en-US" altLang="zh-CN"/>
              <a:t>Data</a:t>
            </a:r>
            <a:r>
              <a:rPr kumimoji="1" lang="zh-CN" altLang="en-US"/>
              <a:t> </a:t>
            </a:r>
            <a:r>
              <a:rPr kumimoji="1" lang="en-US" altLang="zh-CN"/>
              <a:t>Structures</a:t>
            </a:r>
            <a:endParaRPr kumimoji="1" lang="zh-CN" altLang="en-US"/>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30</a:t>
            </a:fld>
            <a:endParaRPr lang="zh-CN" altLang="en-US"/>
          </a:p>
        </p:txBody>
      </p:sp>
      <p:sp>
        <p:nvSpPr>
          <p:cNvPr id="8" name="Content Placeholder 2">
            <a:extLst>
              <a:ext uri="{FF2B5EF4-FFF2-40B4-BE49-F238E27FC236}">
                <a16:creationId xmlns:a16="http://schemas.microsoft.com/office/drawing/2014/main" id="{53DB0A16-A471-9F4F-A248-D24694E40050}"/>
              </a:ext>
            </a:extLst>
          </p:cNvPr>
          <p:cNvSpPr txBox="1">
            <a:spLocks/>
          </p:cNvSpPr>
          <p:nvPr/>
        </p:nvSpPr>
        <p:spPr>
          <a:xfrm>
            <a:off x="457200" y="1035149"/>
            <a:ext cx="8229600" cy="4261813"/>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lnSpc>
                <a:spcPct val="120000"/>
              </a:lnSpc>
              <a:spcBef>
                <a:spcPts val="1200"/>
              </a:spcBef>
              <a:buFont typeface="Arial"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dirty="0">
                <a:solidFill>
                  <a:srgbClr val="002060"/>
                </a:solidFill>
                <a:latin typeface="Consolas" panose="020B0609020204030204" pitchFamily="49" charset="0"/>
                <a:cs typeface="Consolas" panose="020B0609020204030204" pitchFamily="49" charset="0"/>
              </a:rPr>
              <a:t>Cluster</a:t>
            </a:r>
          </a:p>
          <a:p>
            <a:pPr lvl="1"/>
            <a:r>
              <a:rPr lang="en-US" altLang="zh-CN" dirty="0"/>
              <a:t>threads</a:t>
            </a:r>
            <a:r>
              <a:rPr lang="zh-CN" altLang="en-US" dirty="0"/>
              <a:t> </a:t>
            </a:r>
            <a:r>
              <a:rPr lang="en-US" altLang="zh-CN" dirty="0"/>
              <a:t>in</a:t>
            </a:r>
            <a:r>
              <a:rPr lang="zh-CN" altLang="en-US" dirty="0"/>
              <a:t> </a:t>
            </a:r>
            <a:r>
              <a:rPr lang="en-US" altLang="zh-CN" dirty="0"/>
              <a:t>a</a:t>
            </a:r>
            <a:r>
              <a:rPr lang="zh-CN" altLang="en-US" dirty="0"/>
              <a:t> </a:t>
            </a:r>
            <a:r>
              <a:rPr lang="en-US" altLang="zh-CN" dirty="0"/>
              <a:t>app</a:t>
            </a:r>
            <a:r>
              <a:rPr lang="zh-CN" altLang="en-US" dirty="0"/>
              <a:t> </a:t>
            </a:r>
            <a:r>
              <a:rPr lang="en-US" altLang="zh-CN" dirty="0"/>
              <a:t>that</a:t>
            </a:r>
            <a:r>
              <a:rPr lang="zh-CN" altLang="en-US" dirty="0"/>
              <a:t> </a:t>
            </a:r>
            <a:r>
              <a:rPr lang="en-US" altLang="zh-CN" dirty="0"/>
              <a:t>share</a:t>
            </a:r>
            <a:r>
              <a:rPr lang="zh-CN" altLang="en-US" dirty="0"/>
              <a:t> </a:t>
            </a:r>
            <a:r>
              <a:rPr lang="en-US" altLang="zh-CN" dirty="0"/>
              <a:t>data</a:t>
            </a:r>
          </a:p>
          <a:p>
            <a:r>
              <a:rPr lang="en-US" altLang="zh-CN" dirty="0">
                <a:solidFill>
                  <a:srgbClr val="002060"/>
                </a:solidFill>
                <a:latin typeface="Consolas" panose="020B0609020204030204" pitchFamily="49" charset="0"/>
                <a:cs typeface="Consolas" panose="020B0609020204030204" pitchFamily="49" charset="0"/>
              </a:rPr>
              <a:t>Cluster</a:t>
            </a:r>
            <a:r>
              <a:rPr lang="en-US" altLang="zh-CN" dirty="0">
                <a:latin typeface="Consolas" panose="020B0609020204030204" pitchFamily="49" charset="0"/>
                <a:cs typeface="Consolas" panose="020B0609020204030204" pitchFamily="49" charset="0"/>
              </a:rPr>
              <a:t>.</a:t>
            </a:r>
            <a:r>
              <a:rPr lang="en-US" altLang="zh-CN" dirty="0">
                <a:solidFill>
                  <a:srgbClr val="00B050"/>
                </a:solidFill>
                <a:latin typeface="Consolas" panose="020B0609020204030204" pitchFamily="49" charset="0"/>
                <a:cs typeface="Consolas" panose="020B0609020204030204" pitchFamily="49" charset="0"/>
              </a:rPr>
              <a:t>rbw</a:t>
            </a:r>
          </a:p>
          <a:p>
            <a:pPr lvl="1"/>
            <a:r>
              <a:rPr lang="en-US" altLang="zh-CN" dirty="0"/>
              <a:t>mem</a:t>
            </a:r>
            <a:r>
              <a:rPr lang="zh-CN" altLang="en-US" dirty="0"/>
              <a:t> </a:t>
            </a:r>
            <a:r>
              <a:rPr lang="en-US" altLang="zh-CN" dirty="0"/>
              <a:t>bandwidth</a:t>
            </a:r>
            <a:r>
              <a:rPr lang="zh-CN" altLang="en-US" dirty="0"/>
              <a:t> </a:t>
            </a:r>
            <a:r>
              <a:rPr lang="en-US" altLang="zh-CN" dirty="0"/>
              <a:t>to</a:t>
            </a:r>
            <a:r>
              <a:rPr lang="zh-CN" altLang="en-US" dirty="0"/>
              <a:t> </a:t>
            </a:r>
            <a:r>
              <a:rPr lang="en-US" altLang="zh-CN" dirty="0"/>
              <a:t>remote</a:t>
            </a:r>
            <a:r>
              <a:rPr lang="zh-CN" altLang="en-US" dirty="0"/>
              <a:t> </a:t>
            </a:r>
            <a:r>
              <a:rPr lang="en-US" altLang="zh-CN" dirty="0"/>
              <a:t>nodes</a:t>
            </a:r>
          </a:p>
          <a:p>
            <a:r>
              <a:rPr lang="en-US" altLang="zh-CN" dirty="0">
                <a:solidFill>
                  <a:srgbClr val="002060"/>
                </a:solidFill>
                <a:latin typeface="Consolas" panose="020B0609020204030204" pitchFamily="49" charset="0"/>
                <a:cs typeface="Consolas" panose="020B0609020204030204" pitchFamily="49" charset="0"/>
              </a:rPr>
              <a:t>Cluster</a:t>
            </a:r>
            <a:r>
              <a:rPr lang="en-US" altLang="zh-CN" dirty="0">
                <a:latin typeface="Consolas" panose="020B0609020204030204" pitchFamily="49" charset="0"/>
                <a:cs typeface="Consolas" panose="020B0609020204030204" pitchFamily="49" charset="0"/>
              </a:rPr>
              <a:t>.</a:t>
            </a:r>
            <a:r>
              <a:rPr lang="en-US" altLang="zh-CN" dirty="0">
                <a:solidFill>
                  <a:srgbClr val="C00000"/>
                </a:solidFill>
                <a:latin typeface="Consolas" panose="020B0609020204030204" pitchFamily="49" charset="0"/>
                <a:cs typeface="Consolas" panose="020B0609020204030204" pitchFamily="49" charset="0"/>
              </a:rPr>
              <a:t>weight</a:t>
            </a:r>
          </a:p>
          <a:p>
            <a:pPr lvl="1"/>
            <a:r>
              <a:rPr lang="en-US" altLang="zh-CN" dirty="0"/>
              <a:t>bandwidth</a:t>
            </a:r>
            <a:r>
              <a:rPr lang="zh-CN" altLang="en-US" dirty="0"/>
              <a:t> </a:t>
            </a:r>
            <a:r>
              <a:rPr lang="en-US" altLang="zh-CN" dirty="0"/>
              <a:t>priority</a:t>
            </a:r>
          </a:p>
          <a:p>
            <a:r>
              <a:rPr lang="en-US" altLang="zh-CN" dirty="0">
                <a:solidFill>
                  <a:srgbClr val="002060"/>
                </a:solidFill>
                <a:latin typeface="Consolas" panose="020B0609020204030204" pitchFamily="49" charset="0"/>
                <a:cs typeface="Consolas" panose="020B0609020204030204" pitchFamily="49" charset="0"/>
              </a:rPr>
              <a:t>Cluster</a:t>
            </a:r>
            <a:r>
              <a:rPr lang="en-US" altLang="zh-CN" dirty="0">
                <a:latin typeface="Consolas" panose="020B0609020204030204" pitchFamily="49" charset="0"/>
                <a:cs typeface="Consolas" panose="020B0609020204030204" pitchFamily="49" charset="0"/>
              </a:rPr>
              <a:t>.</a:t>
            </a:r>
            <a:r>
              <a:rPr lang="en-US" altLang="zh-CN" dirty="0">
                <a:solidFill>
                  <a:srgbClr val="00B050"/>
                </a:solidFill>
                <a:latin typeface="Consolas" panose="020B0609020204030204" pitchFamily="49" charset="0"/>
                <a:cs typeface="Consolas" panose="020B0609020204030204" pitchFamily="49" charset="0"/>
              </a:rPr>
              <a:t>memories</a:t>
            </a:r>
          </a:p>
          <a:p>
            <a:pPr lvl="1"/>
            <a:r>
              <a:rPr lang="en-US" altLang="zh-CN" dirty="0"/>
              <a:t>per</a:t>
            </a:r>
            <a:r>
              <a:rPr lang="zh-CN" altLang="en-US" dirty="0"/>
              <a:t> </a:t>
            </a:r>
            <a:r>
              <a:rPr lang="en-US" altLang="zh-CN" dirty="0"/>
              <a:t>node</a:t>
            </a:r>
            <a:r>
              <a:rPr lang="zh-CN" altLang="en-US" dirty="0"/>
              <a:t> </a:t>
            </a:r>
            <a:r>
              <a:rPr lang="en-US" altLang="zh-CN" dirty="0"/>
              <a:t>resident</a:t>
            </a:r>
            <a:r>
              <a:rPr lang="zh-CN" altLang="en-US" dirty="0"/>
              <a:t> </a:t>
            </a:r>
            <a:r>
              <a:rPr lang="en-US" altLang="zh-CN" dirty="0"/>
              <a:t>size</a:t>
            </a:r>
          </a:p>
          <a:p>
            <a:r>
              <a:rPr lang="en-US" altLang="zh-CN" dirty="0">
                <a:solidFill>
                  <a:srgbClr val="002060"/>
                </a:solidFill>
                <a:latin typeface="Consolas" panose="020B0609020204030204" pitchFamily="49" charset="0"/>
                <a:cs typeface="Consolas" panose="020B0609020204030204" pitchFamily="49" charset="0"/>
              </a:rPr>
              <a:t>Cluster</a:t>
            </a:r>
            <a:r>
              <a:rPr lang="en-US" altLang="zh-CN" dirty="0">
                <a:latin typeface="Consolas" panose="020B0609020204030204" pitchFamily="49" charset="0"/>
                <a:cs typeface="Consolas" panose="020B0609020204030204" pitchFamily="49" charset="0"/>
              </a:rPr>
              <a:t>.</a:t>
            </a:r>
            <a:r>
              <a:rPr lang="en-US" altLang="zh-CN" dirty="0">
                <a:solidFill>
                  <a:srgbClr val="00B050"/>
                </a:solidFill>
                <a:latin typeface="Consolas" panose="020B0609020204030204" pitchFamily="49" charset="0"/>
                <a:cs typeface="Consolas" panose="020B0609020204030204" pitchFamily="49" charset="0"/>
              </a:rPr>
              <a:t>origin_nodes</a:t>
            </a:r>
          </a:p>
          <a:p>
            <a:r>
              <a:rPr lang="en-US" altLang="zh-CN" dirty="0">
                <a:solidFill>
                  <a:srgbClr val="002060"/>
                </a:solidFill>
                <a:latin typeface="Consolas" panose="020B0609020204030204" pitchFamily="49" charset="0"/>
                <a:cs typeface="Consolas" panose="020B0609020204030204" pitchFamily="49" charset="0"/>
              </a:rPr>
              <a:t>Cluster</a:t>
            </a:r>
            <a:r>
              <a:rPr lang="en-US" altLang="zh-CN" dirty="0">
                <a:latin typeface="Consolas" panose="020B0609020204030204" pitchFamily="49" charset="0"/>
                <a:cs typeface="Consolas" panose="020B0609020204030204" pitchFamily="49" charset="0"/>
              </a:rPr>
              <a:t>.</a:t>
            </a:r>
            <a:r>
              <a:rPr lang="en-US" altLang="zh-CN" dirty="0">
                <a:solidFill>
                  <a:srgbClr val="C00000"/>
                </a:solidFill>
                <a:latin typeface="Consolas" panose="020B0609020204030204" pitchFamily="49" charset="0"/>
                <a:cs typeface="Consolas" panose="020B0609020204030204" pitchFamily="49" charset="0"/>
              </a:rPr>
              <a:t>current_nodes</a:t>
            </a:r>
          </a:p>
          <a:p>
            <a:pPr lvl="1"/>
            <a:r>
              <a:rPr lang="en-US" altLang="zh-CN" dirty="0"/>
              <a:t>Old/New</a:t>
            </a:r>
            <a:r>
              <a:rPr lang="zh-CN" altLang="en-US" dirty="0"/>
              <a:t> </a:t>
            </a:r>
            <a:r>
              <a:rPr lang="en-US" altLang="zh-CN" dirty="0"/>
              <a:t>no</a:t>
            </a:r>
            <a:r>
              <a:rPr lang="zh-CN" altLang="en-US" dirty="0"/>
              <a:t> </a:t>
            </a:r>
            <a:r>
              <a:rPr lang="en-US" altLang="zh-CN" dirty="0"/>
              <a:t>des</a:t>
            </a:r>
            <a:r>
              <a:rPr lang="zh-CN" altLang="en-US" dirty="0"/>
              <a:t> </a:t>
            </a:r>
            <a:r>
              <a:rPr lang="en-US" altLang="zh-CN" dirty="0"/>
              <a:t>allocated</a:t>
            </a:r>
            <a:r>
              <a:rPr lang="zh-CN" altLang="en-US" dirty="0"/>
              <a:t> </a:t>
            </a:r>
            <a:r>
              <a:rPr lang="en-US" altLang="zh-CN" dirty="0"/>
              <a:t>to</a:t>
            </a:r>
            <a:r>
              <a:rPr lang="zh-CN" altLang="en-US" dirty="0"/>
              <a:t> </a:t>
            </a:r>
            <a:r>
              <a:rPr lang="en-US" altLang="zh-CN" dirty="0"/>
              <a:t>the</a:t>
            </a:r>
            <a:r>
              <a:rPr lang="zh-CN" altLang="en-US" dirty="0"/>
              <a:t> </a:t>
            </a:r>
            <a:r>
              <a:rPr lang="en-US" altLang="zh-CN" dirty="0"/>
              <a:t>Cluster</a:t>
            </a:r>
          </a:p>
          <a:p>
            <a:endParaRPr lang="en-US" altLang="zh-CN" dirty="0"/>
          </a:p>
        </p:txBody>
      </p:sp>
      <p:sp>
        <p:nvSpPr>
          <p:cNvPr id="10" name="矩形 9">
            <a:extLst>
              <a:ext uri="{FF2B5EF4-FFF2-40B4-BE49-F238E27FC236}">
                <a16:creationId xmlns:a16="http://schemas.microsoft.com/office/drawing/2014/main" id="{6F5E7377-524B-C64C-8926-FFFB6C096CA5}"/>
              </a:ext>
            </a:extLst>
          </p:cNvPr>
          <p:cNvSpPr/>
          <p:nvPr/>
        </p:nvSpPr>
        <p:spPr>
          <a:xfrm>
            <a:off x="2286000" y="2534335"/>
            <a:ext cx="4572000" cy="646331"/>
          </a:xfrm>
          <a:prstGeom prst="rect">
            <a:avLst/>
          </a:prstGeom>
        </p:spPr>
        <p:txBody>
          <a:bodyPr>
            <a:spAutoFit/>
          </a:bodyPr>
          <a:lstStyle/>
          <a:p>
            <a:br>
              <a:rPr lang="zh-CN" altLang="en-US" b="0">
                <a:solidFill>
                  <a:srgbClr val="D4D4D4"/>
                </a:solidFill>
                <a:effectLst/>
                <a:latin typeface="Menlo" panose="020B0609030804020204" pitchFamily="49" charset="0"/>
              </a:rPr>
            </a:br>
            <a:endParaRPr lang="zh-CN" altLang="en-US" b="0">
              <a:solidFill>
                <a:srgbClr val="D4D4D4"/>
              </a:solidFill>
              <a:effectLst/>
              <a:latin typeface="Menlo" panose="020B0609030804020204" pitchFamily="49" charset="0"/>
            </a:endParaRPr>
          </a:p>
        </p:txBody>
      </p:sp>
      <p:sp>
        <p:nvSpPr>
          <p:cNvPr id="11" name="矩形 10">
            <a:extLst>
              <a:ext uri="{FF2B5EF4-FFF2-40B4-BE49-F238E27FC236}">
                <a16:creationId xmlns:a16="http://schemas.microsoft.com/office/drawing/2014/main" id="{E83C451E-D625-CE47-A599-CE5C41BAD111}"/>
              </a:ext>
            </a:extLst>
          </p:cNvPr>
          <p:cNvSpPr/>
          <p:nvPr/>
        </p:nvSpPr>
        <p:spPr>
          <a:xfrm>
            <a:off x="6845920" y="4321765"/>
            <a:ext cx="216024" cy="14401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文本框 11">
            <a:extLst>
              <a:ext uri="{FF2B5EF4-FFF2-40B4-BE49-F238E27FC236}">
                <a16:creationId xmlns:a16="http://schemas.microsoft.com/office/drawing/2014/main" id="{CF0A6991-F2DB-724B-AB2C-C04DA84EC72F}"/>
              </a:ext>
            </a:extLst>
          </p:cNvPr>
          <p:cNvSpPr txBox="1"/>
          <p:nvPr/>
        </p:nvSpPr>
        <p:spPr>
          <a:xfrm>
            <a:off x="7164288" y="4230588"/>
            <a:ext cx="970137" cy="307777"/>
          </a:xfrm>
          <a:prstGeom prst="rect">
            <a:avLst/>
          </a:prstGeom>
          <a:noFill/>
        </p:spPr>
        <p:txBody>
          <a:bodyPr wrap="none" rtlCol="0">
            <a:spAutoFit/>
          </a:bodyPr>
          <a:lstStyle/>
          <a:p>
            <a:r>
              <a:rPr kumimoji="1" lang="en-US" altLang="zh-CN" sz="1400"/>
              <a:t>input</a:t>
            </a:r>
            <a:r>
              <a:rPr kumimoji="1" lang="zh-CN" altLang="en-US" sz="1400"/>
              <a:t> </a:t>
            </a:r>
            <a:r>
              <a:rPr kumimoji="1" lang="en-US" altLang="zh-CN" sz="1400"/>
              <a:t>data</a:t>
            </a:r>
            <a:endParaRPr kumimoji="1" lang="zh-CN" altLang="en-US"/>
          </a:p>
        </p:txBody>
      </p:sp>
      <p:sp>
        <p:nvSpPr>
          <p:cNvPr id="14" name="矩形 13">
            <a:extLst>
              <a:ext uri="{FF2B5EF4-FFF2-40B4-BE49-F238E27FC236}">
                <a16:creationId xmlns:a16="http://schemas.microsoft.com/office/drawing/2014/main" id="{E7F1A8A8-53ED-EA43-9282-6B3C1FC2428F}"/>
              </a:ext>
            </a:extLst>
          </p:cNvPr>
          <p:cNvSpPr/>
          <p:nvPr/>
        </p:nvSpPr>
        <p:spPr>
          <a:xfrm>
            <a:off x="6845920" y="4607843"/>
            <a:ext cx="216024"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文本框 14">
            <a:extLst>
              <a:ext uri="{FF2B5EF4-FFF2-40B4-BE49-F238E27FC236}">
                <a16:creationId xmlns:a16="http://schemas.microsoft.com/office/drawing/2014/main" id="{FB772CBA-EE31-1240-A323-D6F5F402CBBB}"/>
              </a:ext>
            </a:extLst>
          </p:cNvPr>
          <p:cNvSpPr txBox="1"/>
          <p:nvPr/>
        </p:nvSpPr>
        <p:spPr>
          <a:xfrm>
            <a:off x="7164288" y="4515109"/>
            <a:ext cx="1079142" cy="307777"/>
          </a:xfrm>
          <a:prstGeom prst="rect">
            <a:avLst/>
          </a:prstGeom>
          <a:noFill/>
        </p:spPr>
        <p:txBody>
          <a:bodyPr wrap="none" rtlCol="0">
            <a:spAutoFit/>
          </a:bodyPr>
          <a:lstStyle/>
          <a:p>
            <a:r>
              <a:rPr kumimoji="1" lang="en-US" altLang="zh-CN" sz="1400"/>
              <a:t>output</a:t>
            </a:r>
            <a:r>
              <a:rPr kumimoji="1" lang="zh-CN" altLang="en-US" sz="1400"/>
              <a:t> </a:t>
            </a:r>
            <a:r>
              <a:rPr kumimoji="1" lang="en-US" altLang="zh-CN" sz="1400"/>
              <a:t>data</a:t>
            </a:r>
            <a:endParaRPr kumimoji="1" lang="zh-CN" altLang="en-US"/>
          </a:p>
        </p:txBody>
      </p:sp>
      <p:sp>
        <p:nvSpPr>
          <p:cNvPr id="18" name="矩形 17">
            <a:extLst>
              <a:ext uri="{FF2B5EF4-FFF2-40B4-BE49-F238E27FC236}">
                <a16:creationId xmlns:a16="http://schemas.microsoft.com/office/drawing/2014/main" id="{83E12CC7-59B2-564F-ADF4-B5EC270F8BB1}"/>
              </a:ext>
            </a:extLst>
          </p:cNvPr>
          <p:cNvSpPr/>
          <p:nvPr/>
        </p:nvSpPr>
        <p:spPr>
          <a:xfrm>
            <a:off x="6845920" y="4902440"/>
            <a:ext cx="216024"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文本框 19">
            <a:extLst>
              <a:ext uri="{FF2B5EF4-FFF2-40B4-BE49-F238E27FC236}">
                <a16:creationId xmlns:a16="http://schemas.microsoft.com/office/drawing/2014/main" id="{842936B2-F830-1D4F-8016-88DAD0AE2AF8}"/>
              </a:ext>
            </a:extLst>
          </p:cNvPr>
          <p:cNvSpPr txBox="1"/>
          <p:nvPr/>
        </p:nvSpPr>
        <p:spPr>
          <a:xfrm>
            <a:off x="7164288" y="4794931"/>
            <a:ext cx="1467068" cy="307777"/>
          </a:xfrm>
          <a:prstGeom prst="rect">
            <a:avLst/>
          </a:prstGeom>
          <a:noFill/>
        </p:spPr>
        <p:txBody>
          <a:bodyPr wrap="none" rtlCol="0">
            <a:spAutoFit/>
          </a:bodyPr>
          <a:lstStyle/>
          <a:p>
            <a:r>
              <a:rPr kumimoji="1" lang="en-US" altLang="zh-CN" sz="1400"/>
              <a:t>object</a:t>
            </a:r>
            <a:r>
              <a:rPr kumimoji="1" lang="zh-CN" altLang="en-US" sz="1400"/>
              <a:t> </a:t>
            </a:r>
            <a:r>
              <a:rPr kumimoji="1" lang="en-US" altLang="zh-CN" sz="1400"/>
              <a:t>reference</a:t>
            </a:r>
            <a:endParaRPr kumimoji="1" lang="zh-CN" altLang="en-US"/>
          </a:p>
        </p:txBody>
      </p:sp>
      <p:pic>
        <p:nvPicPr>
          <p:cNvPr id="24" name="图片 23">
            <a:extLst>
              <a:ext uri="{FF2B5EF4-FFF2-40B4-BE49-F238E27FC236}">
                <a16:creationId xmlns:a16="http://schemas.microsoft.com/office/drawing/2014/main" id="{9B4DDD68-3FD3-594C-AC17-CF7182D1B4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530" y="1509893"/>
            <a:ext cx="3136900" cy="2032000"/>
          </a:xfrm>
          <a:prstGeom prst="rect">
            <a:avLst/>
          </a:prstGeom>
        </p:spPr>
      </p:pic>
    </p:spTree>
    <p:extLst>
      <p:ext uri="{BB962C8B-B14F-4D97-AF65-F5344CB8AC3E}">
        <p14:creationId xmlns:p14="http://schemas.microsoft.com/office/powerpoint/2010/main" val="3025583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p:txBody>
          <a:bodyPr/>
          <a:lstStyle/>
          <a:p>
            <a:r>
              <a:rPr kumimoji="1" lang="en-US" altLang="zh-CN"/>
              <a:t>Core</a:t>
            </a:r>
            <a:r>
              <a:rPr kumimoji="1" lang="zh-CN" altLang="en-US"/>
              <a:t> </a:t>
            </a:r>
            <a:r>
              <a:rPr kumimoji="1" lang="en-US" altLang="zh-CN"/>
              <a:t>Data</a:t>
            </a:r>
            <a:r>
              <a:rPr kumimoji="1" lang="zh-CN" altLang="en-US"/>
              <a:t> </a:t>
            </a:r>
            <a:r>
              <a:rPr kumimoji="1" lang="en-US" altLang="zh-CN"/>
              <a:t>Structures</a:t>
            </a:r>
            <a:endParaRPr kumimoji="1" lang="zh-CN" altLang="en-US"/>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31</a:t>
            </a:fld>
            <a:endParaRPr lang="zh-CN" altLang="en-US"/>
          </a:p>
        </p:txBody>
      </p:sp>
      <p:sp>
        <p:nvSpPr>
          <p:cNvPr id="8" name="Content Placeholder 2">
            <a:extLst>
              <a:ext uri="{FF2B5EF4-FFF2-40B4-BE49-F238E27FC236}">
                <a16:creationId xmlns:a16="http://schemas.microsoft.com/office/drawing/2014/main" id="{53DB0A16-A471-9F4F-A248-D24694E40050}"/>
              </a:ext>
            </a:extLst>
          </p:cNvPr>
          <p:cNvSpPr txBox="1">
            <a:spLocks/>
          </p:cNvSpPr>
          <p:nvPr/>
        </p:nvSpPr>
        <p:spPr>
          <a:xfrm>
            <a:off x="457200" y="1035149"/>
            <a:ext cx="8229600" cy="42618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dirty="0">
                <a:solidFill>
                  <a:srgbClr val="002060"/>
                </a:solidFill>
                <a:latin typeface="Consolas" panose="020B0609020204030204" pitchFamily="49" charset="0"/>
                <a:cs typeface="Consolas" panose="020B0609020204030204" pitchFamily="49" charset="0"/>
              </a:rPr>
              <a:t>App</a:t>
            </a:r>
          </a:p>
          <a:p>
            <a:pPr lvl="1"/>
            <a:r>
              <a:rPr lang="en-US" altLang="zh-CN" dirty="0"/>
              <a:t>stands</a:t>
            </a:r>
            <a:r>
              <a:rPr lang="zh-CN" altLang="en-US" dirty="0"/>
              <a:t> </a:t>
            </a:r>
            <a:r>
              <a:rPr lang="en-US" altLang="zh-CN" dirty="0"/>
              <a:t>for</a:t>
            </a:r>
            <a:r>
              <a:rPr lang="zh-CN" altLang="en-US" dirty="0"/>
              <a:t> </a:t>
            </a:r>
            <a:r>
              <a:rPr lang="en-US" altLang="zh-CN" dirty="0"/>
              <a:t>an</a:t>
            </a:r>
            <a:r>
              <a:rPr lang="zh-CN" altLang="en-US" dirty="0"/>
              <a:t> </a:t>
            </a:r>
            <a:r>
              <a:rPr lang="en-US" altLang="zh-CN" dirty="0"/>
              <a:t>application</a:t>
            </a:r>
          </a:p>
          <a:p>
            <a:r>
              <a:rPr lang="en-US" altLang="zh-CN" dirty="0">
                <a:solidFill>
                  <a:srgbClr val="002060"/>
                </a:solidFill>
                <a:latin typeface="Consolas" panose="020B0609020204030204" pitchFamily="49" charset="0"/>
                <a:cs typeface="Consolas" panose="020B0609020204030204" pitchFamily="49" charset="0"/>
              </a:rPr>
              <a:t>App</a:t>
            </a:r>
            <a:r>
              <a:rPr lang="en-US" altLang="zh-CN" dirty="0">
                <a:latin typeface="Consolas" panose="020B0609020204030204" pitchFamily="49" charset="0"/>
                <a:cs typeface="Consolas" panose="020B0609020204030204" pitchFamily="49" charset="0"/>
              </a:rPr>
              <a:t>.</a:t>
            </a:r>
            <a:r>
              <a:rPr lang="en-US" altLang="zh-CN" dirty="0">
                <a:solidFill>
                  <a:srgbClr val="00B050"/>
                </a:solidFill>
                <a:latin typeface="Consolas" panose="020B0609020204030204" pitchFamily="49" charset="0"/>
                <a:cs typeface="Consolas" panose="020B0609020204030204" pitchFamily="49" charset="0"/>
              </a:rPr>
              <a:t>tm</a:t>
            </a:r>
          </a:p>
          <a:p>
            <a:pPr lvl="1"/>
            <a:r>
              <a:rPr lang="en-US" altLang="zh-CN" dirty="0"/>
              <a:t>time</a:t>
            </a:r>
            <a:r>
              <a:rPr lang="zh-CN" altLang="en-US" dirty="0"/>
              <a:t> </a:t>
            </a:r>
            <a:r>
              <a:rPr lang="en-US" altLang="zh-CN" dirty="0"/>
              <a:t>already</a:t>
            </a:r>
            <a:r>
              <a:rPr lang="zh-CN" altLang="en-US" dirty="0"/>
              <a:t> </a:t>
            </a:r>
            <a:r>
              <a:rPr lang="en-US" altLang="zh-CN" dirty="0"/>
              <a:t>spent</a:t>
            </a:r>
            <a:r>
              <a:rPr lang="zh-CN" altLang="en-US" dirty="0"/>
              <a:t> </a:t>
            </a:r>
            <a:r>
              <a:rPr lang="en-US" altLang="zh-CN" dirty="0"/>
              <a:t>migrating</a:t>
            </a:r>
            <a:r>
              <a:rPr lang="zh-CN" altLang="en-US" dirty="0"/>
              <a:t> </a:t>
            </a:r>
            <a:r>
              <a:rPr lang="en-US" altLang="zh-CN" dirty="0"/>
              <a:t>memory</a:t>
            </a:r>
          </a:p>
          <a:p>
            <a:r>
              <a:rPr lang="en-US" altLang="zh-CN" dirty="0">
                <a:solidFill>
                  <a:srgbClr val="002060"/>
                </a:solidFill>
                <a:latin typeface="Consolas" panose="020B0609020204030204" pitchFamily="49" charset="0"/>
                <a:cs typeface="Consolas" panose="020B0609020204030204" pitchFamily="49" charset="0"/>
              </a:rPr>
              <a:t>App</a:t>
            </a:r>
            <a:r>
              <a:rPr lang="en-US" altLang="zh-CN" dirty="0">
                <a:latin typeface="Consolas" panose="020B0609020204030204" pitchFamily="49" charset="0"/>
                <a:cs typeface="Consolas" panose="020B0609020204030204" pitchFamily="49" charset="0"/>
              </a:rPr>
              <a:t>.</a:t>
            </a:r>
            <a:r>
              <a:rPr lang="en-US" altLang="zh-CN" dirty="0">
                <a:solidFill>
                  <a:srgbClr val="00B050"/>
                </a:solidFill>
                <a:latin typeface="Consolas" panose="020B0609020204030204" pitchFamily="49" charset="0"/>
                <a:cs typeface="Consolas" panose="020B0609020204030204" pitchFamily="49" charset="0"/>
              </a:rPr>
              <a:t>tt</a:t>
            </a:r>
          </a:p>
          <a:p>
            <a:pPr lvl="1"/>
            <a:r>
              <a:rPr lang="en-US" altLang="zh-CN" dirty="0"/>
              <a:t>dynamic</a:t>
            </a:r>
            <a:r>
              <a:rPr lang="zh-CN" altLang="en-US" dirty="0"/>
              <a:t> </a:t>
            </a:r>
            <a:r>
              <a:rPr lang="en-US" altLang="zh-CN" dirty="0"/>
              <a:t>running</a:t>
            </a:r>
            <a:r>
              <a:rPr lang="zh-CN" altLang="en-US" dirty="0"/>
              <a:t> </a:t>
            </a:r>
            <a:r>
              <a:rPr lang="en-US" altLang="zh-CN" dirty="0"/>
              <a:t>time</a:t>
            </a:r>
            <a:r>
              <a:rPr lang="zh-CN" altLang="en-US" dirty="0"/>
              <a:t> </a:t>
            </a:r>
            <a:r>
              <a:rPr lang="en-US" altLang="zh-CN" dirty="0"/>
              <a:t>of</a:t>
            </a:r>
            <a:r>
              <a:rPr lang="zh-CN" altLang="en-US" dirty="0"/>
              <a:t> </a:t>
            </a:r>
            <a:r>
              <a:rPr lang="en-US" altLang="zh-CN" dirty="0"/>
              <a:t>the</a:t>
            </a:r>
            <a:r>
              <a:rPr lang="zh-CN" altLang="en-US" dirty="0"/>
              <a:t> </a:t>
            </a:r>
            <a:r>
              <a:rPr lang="en-US" altLang="zh-CN" dirty="0"/>
              <a:t>app</a:t>
            </a:r>
          </a:p>
          <a:p>
            <a:r>
              <a:rPr lang="en-US" altLang="zh-CN" dirty="0">
                <a:solidFill>
                  <a:srgbClr val="002060"/>
                </a:solidFill>
                <a:latin typeface="Consolas" panose="020B0609020204030204" pitchFamily="49" charset="0"/>
                <a:cs typeface="Consolas" panose="020B0609020204030204" pitchFamily="49" charset="0"/>
              </a:rPr>
              <a:t>App</a:t>
            </a:r>
            <a:r>
              <a:rPr lang="en-US" altLang="zh-CN" dirty="0">
                <a:latin typeface="Consolas" panose="020B0609020204030204" pitchFamily="49" charset="0"/>
                <a:cs typeface="Consolas" panose="020B0609020204030204" pitchFamily="49" charset="0"/>
              </a:rPr>
              <a:t>.</a:t>
            </a:r>
            <a:r>
              <a:rPr lang="en-US" altLang="zh-CN" dirty="0">
                <a:solidFill>
                  <a:schemeClr val="accent1">
                    <a:lumMod val="50000"/>
                  </a:schemeClr>
                </a:solidFill>
                <a:latin typeface="Consolas" panose="020B0609020204030204" pitchFamily="49" charset="0"/>
                <a:cs typeface="Consolas" panose="020B0609020204030204" pitchFamily="49" charset="0"/>
              </a:rPr>
              <a:t>clusters</a:t>
            </a:r>
          </a:p>
          <a:p>
            <a:pPr lvl="1"/>
            <a:r>
              <a:rPr lang="en-US" altLang="zh-CN" dirty="0"/>
              <a:t>which</a:t>
            </a:r>
            <a:r>
              <a:rPr lang="zh-CN" altLang="en-US" dirty="0"/>
              <a:t> </a:t>
            </a:r>
            <a:r>
              <a:rPr lang="en-US" altLang="zh-CN" dirty="0"/>
              <a:t>clusters</a:t>
            </a:r>
            <a:r>
              <a:rPr lang="zh-CN" altLang="en-US" dirty="0"/>
              <a:t> </a:t>
            </a:r>
            <a:r>
              <a:rPr lang="en-US" altLang="zh-CN" dirty="0"/>
              <a:t>does</a:t>
            </a:r>
            <a:r>
              <a:rPr lang="zh-CN" altLang="en-US" dirty="0"/>
              <a:t> </a:t>
            </a:r>
            <a:r>
              <a:rPr lang="en-US" altLang="zh-CN" dirty="0"/>
              <a:t>the</a:t>
            </a:r>
            <a:r>
              <a:rPr lang="zh-CN" altLang="en-US" dirty="0"/>
              <a:t> </a:t>
            </a:r>
            <a:r>
              <a:rPr lang="en-US" altLang="zh-CN" dirty="0"/>
              <a:t>app</a:t>
            </a:r>
            <a:r>
              <a:rPr lang="zh-CN" altLang="en-US" dirty="0"/>
              <a:t> </a:t>
            </a:r>
            <a:r>
              <a:rPr lang="en-US" altLang="zh-CN" dirty="0"/>
              <a:t>belongs</a:t>
            </a:r>
            <a:r>
              <a:rPr lang="zh-CN" altLang="en-US" dirty="0"/>
              <a:t> </a:t>
            </a:r>
            <a:r>
              <a:rPr lang="en-US" altLang="zh-CN" dirty="0"/>
              <a:t>to</a:t>
            </a:r>
          </a:p>
          <a:p>
            <a:endParaRPr lang="en-US" altLang="zh-CN" dirty="0"/>
          </a:p>
        </p:txBody>
      </p:sp>
      <p:sp>
        <p:nvSpPr>
          <p:cNvPr id="10" name="矩形 9">
            <a:extLst>
              <a:ext uri="{FF2B5EF4-FFF2-40B4-BE49-F238E27FC236}">
                <a16:creationId xmlns:a16="http://schemas.microsoft.com/office/drawing/2014/main" id="{6F5E7377-524B-C64C-8926-FFFB6C096CA5}"/>
              </a:ext>
            </a:extLst>
          </p:cNvPr>
          <p:cNvSpPr/>
          <p:nvPr/>
        </p:nvSpPr>
        <p:spPr>
          <a:xfrm>
            <a:off x="2286000" y="2534335"/>
            <a:ext cx="4572000" cy="646331"/>
          </a:xfrm>
          <a:prstGeom prst="rect">
            <a:avLst/>
          </a:prstGeom>
        </p:spPr>
        <p:txBody>
          <a:bodyPr>
            <a:spAutoFit/>
          </a:bodyPr>
          <a:lstStyle/>
          <a:p>
            <a:br>
              <a:rPr lang="zh-CN" altLang="en-US" b="0">
                <a:solidFill>
                  <a:srgbClr val="D4D4D4"/>
                </a:solidFill>
                <a:effectLst/>
                <a:latin typeface="Menlo" panose="020B0609030804020204" pitchFamily="49" charset="0"/>
              </a:rPr>
            </a:br>
            <a:endParaRPr lang="zh-CN" altLang="en-US" b="0">
              <a:solidFill>
                <a:srgbClr val="D4D4D4"/>
              </a:solidFill>
              <a:effectLst/>
              <a:latin typeface="Menlo" panose="020B0609030804020204" pitchFamily="49" charset="0"/>
            </a:endParaRPr>
          </a:p>
        </p:txBody>
      </p:sp>
      <p:sp>
        <p:nvSpPr>
          <p:cNvPr id="15" name="矩形 14">
            <a:extLst>
              <a:ext uri="{FF2B5EF4-FFF2-40B4-BE49-F238E27FC236}">
                <a16:creationId xmlns:a16="http://schemas.microsoft.com/office/drawing/2014/main" id="{D4C008E8-DEFC-2641-B7F1-22F071FE3B8F}"/>
              </a:ext>
            </a:extLst>
          </p:cNvPr>
          <p:cNvSpPr/>
          <p:nvPr/>
        </p:nvSpPr>
        <p:spPr>
          <a:xfrm>
            <a:off x="6845920" y="4321765"/>
            <a:ext cx="216024" cy="14401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CFDB916F-7123-E742-9687-3247B26BC9A2}"/>
              </a:ext>
            </a:extLst>
          </p:cNvPr>
          <p:cNvSpPr txBox="1"/>
          <p:nvPr/>
        </p:nvSpPr>
        <p:spPr>
          <a:xfrm>
            <a:off x="7164288" y="4230588"/>
            <a:ext cx="970137" cy="307777"/>
          </a:xfrm>
          <a:prstGeom prst="rect">
            <a:avLst/>
          </a:prstGeom>
          <a:noFill/>
        </p:spPr>
        <p:txBody>
          <a:bodyPr wrap="none" rtlCol="0">
            <a:spAutoFit/>
          </a:bodyPr>
          <a:lstStyle/>
          <a:p>
            <a:r>
              <a:rPr kumimoji="1" lang="en-US" altLang="zh-CN" sz="1400"/>
              <a:t>input</a:t>
            </a:r>
            <a:r>
              <a:rPr kumimoji="1" lang="zh-CN" altLang="en-US" sz="1400"/>
              <a:t> </a:t>
            </a:r>
            <a:r>
              <a:rPr kumimoji="1" lang="en-US" altLang="zh-CN" sz="1400"/>
              <a:t>data</a:t>
            </a:r>
            <a:endParaRPr kumimoji="1" lang="zh-CN" altLang="en-US"/>
          </a:p>
        </p:txBody>
      </p:sp>
      <p:sp>
        <p:nvSpPr>
          <p:cNvPr id="17" name="矩形 16">
            <a:extLst>
              <a:ext uri="{FF2B5EF4-FFF2-40B4-BE49-F238E27FC236}">
                <a16:creationId xmlns:a16="http://schemas.microsoft.com/office/drawing/2014/main" id="{20738E81-269F-5F48-8F27-B3C23E05458F}"/>
              </a:ext>
            </a:extLst>
          </p:cNvPr>
          <p:cNvSpPr/>
          <p:nvPr/>
        </p:nvSpPr>
        <p:spPr>
          <a:xfrm>
            <a:off x="6845920" y="4607843"/>
            <a:ext cx="216024"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EBAEF9B4-1690-C94B-8FE1-83A40FD7DF4E}"/>
              </a:ext>
            </a:extLst>
          </p:cNvPr>
          <p:cNvSpPr txBox="1"/>
          <p:nvPr/>
        </p:nvSpPr>
        <p:spPr>
          <a:xfrm>
            <a:off x="7164288" y="4515109"/>
            <a:ext cx="1079142" cy="307777"/>
          </a:xfrm>
          <a:prstGeom prst="rect">
            <a:avLst/>
          </a:prstGeom>
          <a:noFill/>
        </p:spPr>
        <p:txBody>
          <a:bodyPr wrap="none" rtlCol="0">
            <a:spAutoFit/>
          </a:bodyPr>
          <a:lstStyle/>
          <a:p>
            <a:r>
              <a:rPr kumimoji="1" lang="en-US" altLang="zh-CN" sz="1400"/>
              <a:t>output</a:t>
            </a:r>
            <a:r>
              <a:rPr kumimoji="1" lang="zh-CN" altLang="en-US" sz="1400"/>
              <a:t> </a:t>
            </a:r>
            <a:r>
              <a:rPr kumimoji="1" lang="en-US" altLang="zh-CN" sz="1400"/>
              <a:t>data</a:t>
            </a:r>
            <a:endParaRPr kumimoji="1" lang="zh-CN" altLang="en-US"/>
          </a:p>
        </p:txBody>
      </p:sp>
      <p:sp>
        <p:nvSpPr>
          <p:cNvPr id="19" name="矩形 18">
            <a:extLst>
              <a:ext uri="{FF2B5EF4-FFF2-40B4-BE49-F238E27FC236}">
                <a16:creationId xmlns:a16="http://schemas.microsoft.com/office/drawing/2014/main" id="{05DEBCC9-6179-7A44-9EDF-1E42FC3885EA}"/>
              </a:ext>
            </a:extLst>
          </p:cNvPr>
          <p:cNvSpPr/>
          <p:nvPr/>
        </p:nvSpPr>
        <p:spPr>
          <a:xfrm>
            <a:off x="6845920" y="4902440"/>
            <a:ext cx="216024"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文本框 19">
            <a:extLst>
              <a:ext uri="{FF2B5EF4-FFF2-40B4-BE49-F238E27FC236}">
                <a16:creationId xmlns:a16="http://schemas.microsoft.com/office/drawing/2014/main" id="{4CC520EB-55FA-834D-A9CF-6F015849D9CA}"/>
              </a:ext>
            </a:extLst>
          </p:cNvPr>
          <p:cNvSpPr txBox="1"/>
          <p:nvPr/>
        </p:nvSpPr>
        <p:spPr>
          <a:xfrm>
            <a:off x="7164288" y="4794931"/>
            <a:ext cx="1467068" cy="307777"/>
          </a:xfrm>
          <a:prstGeom prst="rect">
            <a:avLst/>
          </a:prstGeom>
          <a:noFill/>
        </p:spPr>
        <p:txBody>
          <a:bodyPr wrap="none" rtlCol="0">
            <a:spAutoFit/>
          </a:bodyPr>
          <a:lstStyle/>
          <a:p>
            <a:r>
              <a:rPr kumimoji="1" lang="en-US" altLang="zh-CN" sz="1400"/>
              <a:t>object</a:t>
            </a:r>
            <a:r>
              <a:rPr kumimoji="1" lang="zh-CN" altLang="en-US" sz="1400"/>
              <a:t> </a:t>
            </a:r>
            <a:r>
              <a:rPr kumimoji="1" lang="en-US" altLang="zh-CN" sz="1400"/>
              <a:t>reference</a:t>
            </a:r>
            <a:endParaRPr kumimoji="1" lang="zh-CN" altLang="en-US"/>
          </a:p>
        </p:txBody>
      </p:sp>
      <p:pic>
        <p:nvPicPr>
          <p:cNvPr id="22" name="图片 21">
            <a:extLst>
              <a:ext uri="{FF2B5EF4-FFF2-40B4-BE49-F238E27FC236}">
                <a16:creationId xmlns:a16="http://schemas.microsoft.com/office/drawing/2014/main" id="{FBED5985-6A6C-6347-977B-CF4756AAD3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3432" y="1787868"/>
            <a:ext cx="2921000" cy="1549400"/>
          </a:xfrm>
          <a:prstGeom prst="rect">
            <a:avLst/>
          </a:prstGeom>
        </p:spPr>
      </p:pic>
    </p:spTree>
    <p:extLst>
      <p:ext uri="{BB962C8B-B14F-4D97-AF65-F5344CB8AC3E}">
        <p14:creationId xmlns:p14="http://schemas.microsoft.com/office/powerpoint/2010/main" val="687396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p:txBody>
          <a:bodyPr/>
          <a:lstStyle/>
          <a:p>
            <a:r>
              <a:rPr kumimoji="1" lang="en-US" altLang="zh-CN"/>
              <a:t>Core</a:t>
            </a:r>
            <a:r>
              <a:rPr kumimoji="1" lang="zh-CN" altLang="en-US"/>
              <a:t> </a:t>
            </a:r>
            <a:r>
              <a:rPr kumimoji="1" lang="en-US" altLang="zh-CN"/>
              <a:t>Data</a:t>
            </a:r>
            <a:r>
              <a:rPr kumimoji="1" lang="zh-CN" altLang="en-US"/>
              <a:t> </a:t>
            </a:r>
            <a:r>
              <a:rPr kumimoji="1" lang="en-US" altLang="zh-CN"/>
              <a:t>Structures</a:t>
            </a:r>
            <a:endParaRPr kumimoji="1" lang="zh-CN" altLang="en-US"/>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32</a:t>
            </a:fld>
            <a:endParaRPr lang="zh-CN" altLang="en-US"/>
          </a:p>
        </p:txBody>
      </p:sp>
      <p:sp>
        <p:nvSpPr>
          <p:cNvPr id="8" name="Content Placeholder 2">
            <a:extLst>
              <a:ext uri="{FF2B5EF4-FFF2-40B4-BE49-F238E27FC236}">
                <a16:creationId xmlns:a16="http://schemas.microsoft.com/office/drawing/2014/main" id="{53DB0A16-A471-9F4F-A248-D24694E40050}"/>
              </a:ext>
            </a:extLst>
          </p:cNvPr>
          <p:cNvSpPr txBox="1">
            <a:spLocks/>
          </p:cNvSpPr>
          <p:nvPr/>
        </p:nvSpPr>
        <p:spPr>
          <a:xfrm>
            <a:off x="457200" y="1035149"/>
            <a:ext cx="8229600" cy="42618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dirty="0">
                <a:solidFill>
                  <a:srgbClr val="002060"/>
                </a:solidFill>
                <a:latin typeface="Consolas" panose="020B0609020204030204" pitchFamily="49" charset="0"/>
                <a:cs typeface="Consolas" panose="020B0609020204030204" pitchFamily="49" charset="0"/>
              </a:rPr>
              <a:t>Placement</a:t>
            </a:r>
          </a:p>
          <a:p>
            <a:pPr lvl="1"/>
            <a:r>
              <a:rPr lang="en-US" altLang="zh-CN" dirty="0"/>
              <a:t>A</a:t>
            </a:r>
            <a:r>
              <a:rPr lang="zh-CN" altLang="en-US" dirty="0"/>
              <a:t> </a:t>
            </a:r>
            <a:r>
              <a:rPr lang="en-US" altLang="zh-CN" dirty="0"/>
              <a:t>placement</a:t>
            </a:r>
            <a:r>
              <a:rPr lang="zh-CN" altLang="en-US" dirty="0"/>
              <a:t> </a:t>
            </a:r>
            <a:r>
              <a:rPr lang="en-US" altLang="zh-CN" dirty="0"/>
              <a:t>for</a:t>
            </a:r>
            <a:r>
              <a:rPr lang="zh-CN" altLang="en-US" dirty="0"/>
              <a:t> </a:t>
            </a:r>
            <a:r>
              <a:rPr lang="en-US" altLang="zh-CN" dirty="0"/>
              <a:t>apps</a:t>
            </a:r>
          </a:p>
          <a:p>
            <a:r>
              <a:rPr lang="en-US" altLang="zh-CN" dirty="0">
                <a:solidFill>
                  <a:srgbClr val="002060"/>
                </a:solidFill>
                <a:latin typeface="Consolas" panose="020B0609020204030204" pitchFamily="49" charset="0"/>
                <a:cs typeface="Consolas" panose="020B0609020204030204" pitchFamily="49" charset="0"/>
              </a:rPr>
              <a:t>Placement</a:t>
            </a:r>
            <a:r>
              <a:rPr lang="en-US" altLang="zh-CN" dirty="0">
                <a:latin typeface="Consolas" panose="020B0609020204030204" pitchFamily="49" charset="0"/>
                <a:cs typeface="Consolas" panose="020B0609020204030204" pitchFamily="49" charset="0"/>
              </a:rPr>
              <a:t>.</a:t>
            </a:r>
            <a:r>
              <a:rPr lang="en-US" altLang="zh-CN" dirty="0">
                <a:solidFill>
                  <a:srgbClr val="C00000"/>
                </a:solidFill>
                <a:latin typeface="Consolas" panose="020B0609020204030204" pitchFamily="49" charset="0"/>
                <a:cs typeface="Consolas" panose="020B0609020204030204" pitchFamily="49" charset="0"/>
              </a:rPr>
              <a:t>wbw</a:t>
            </a:r>
          </a:p>
          <a:p>
            <a:pPr lvl="1"/>
            <a:r>
              <a:rPr lang="en-US" altLang="zh-CN" dirty="0"/>
              <a:t>Weight</a:t>
            </a:r>
            <a:r>
              <a:rPr lang="zh-CN" altLang="en-US" dirty="0"/>
              <a:t> </a:t>
            </a:r>
            <a:r>
              <a:rPr lang="en-US" altLang="zh-CN" dirty="0"/>
              <a:t>total</a:t>
            </a:r>
            <a:r>
              <a:rPr lang="zh-CN" altLang="en-US" dirty="0"/>
              <a:t> </a:t>
            </a:r>
            <a:r>
              <a:rPr lang="en-US" altLang="zh-CN" dirty="0"/>
              <a:t>bandwidth</a:t>
            </a:r>
            <a:r>
              <a:rPr lang="zh-CN" altLang="en-US" dirty="0"/>
              <a:t> </a:t>
            </a:r>
            <a:r>
              <a:rPr lang="en-US" altLang="zh-CN" dirty="0"/>
              <a:t>of</a:t>
            </a:r>
            <a:r>
              <a:rPr lang="zh-CN" altLang="en-US" dirty="0"/>
              <a:t> </a:t>
            </a:r>
            <a:r>
              <a:rPr lang="en-US" altLang="zh-CN" dirty="0"/>
              <a:t>P</a:t>
            </a:r>
          </a:p>
          <a:p>
            <a:r>
              <a:rPr lang="en-US" altLang="zh-CN" dirty="0">
                <a:solidFill>
                  <a:srgbClr val="002060"/>
                </a:solidFill>
                <a:latin typeface="Consolas" panose="020B0609020204030204" pitchFamily="49" charset="0"/>
                <a:cs typeface="Consolas" panose="020B0609020204030204" pitchFamily="49" charset="0"/>
              </a:rPr>
              <a:t>Placement</a:t>
            </a:r>
            <a:r>
              <a:rPr lang="en-US" altLang="zh-CN" dirty="0">
                <a:latin typeface="Consolas" panose="020B0609020204030204" pitchFamily="49" charset="0"/>
                <a:cs typeface="Consolas" panose="020B0609020204030204" pitchFamily="49" charset="0"/>
              </a:rPr>
              <a:t>.</a:t>
            </a:r>
            <a:r>
              <a:rPr lang="en-US" altLang="zh-CN" dirty="0">
                <a:solidFill>
                  <a:srgbClr val="C00000"/>
                </a:solidFill>
                <a:latin typeface="Consolas" panose="020B0609020204030204" pitchFamily="49" charset="0"/>
                <a:cs typeface="Consolas" panose="020B0609020204030204" pitchFamily="49" charset="0"/>
              </a:rPr>
              <a:t>mm</a:t>
            </a:r>
          </a:p>
          <a:p>
            <a:pPr lvl="1"/>
            <a:r>
              <a:rPr lang="en-US" altLang="zh-CN" dirty="0"/>
              <a:t>Amount</a:t>
            </a:r>
            <a:r>
              <a:rPr lang="zh-CN" altLang="en-US" dirty="0"/>
              <a:t> </a:t>
            </a:r>
            <a:r>
              <a:rPr lang="en-US" altLang="zh-CN" dirty="0"/>
              <a:t>of</a:t>
            </a:r>
            <a:r>
              <a:rPr lang="zh-CN" altLang="en-US" dirty="0"/>
              <a:t> </a:t>
            </a:r>
            <a:r>
              <a:rPr lang="en-US" altLang="zh-CN" dirty="0"/>
              <a:t>memory</a:t>
            </a:r>
            <a:r>
              <a:rPr lang="zh-CN" altLang="en-US" dirty="0"/>
              <a:t> </a:t>
            </a:r>
            <a:r>
              <a:rPr lang="en-US" altLang="zh-CN" dirty="0"/>
              <a:t>that</a:t>
            </a:r>
            <a:r>
              <a:rPr lang="zh-CN" altLang="en-US" dirty="0"/>
              <a:t> </a:t>
            </a:r>
            <a:r>
              <a:rPr lang="en-US" altLang="zh-CN" dirty="0"/>
              <a:t>has</a:t>
            </a:r>
            <a:r>
              <a:rPr lang="zh-CN" altLang="en-US" dirty="0"/>
              <a:t> </a:t>
            </a:r>
            <a:r>
              <a:rPr lang="en-US" altLang="zh-CN" dirty="0"/>
              <a:t>to</a:t>
            </a:r>
            <a:r>
              <a:rPr lang="zh-CN" altLang="en-US" dirty="0"/>
              <a:t> </a:t>
            </a:r>
            <a:r>
              <a:rPr lang="en-US" altLang="zh-CN" dirty="0"/>
              <a:t>be</a:t>
            </a:r>
            <a:r>
              <a:rPr lang="zh-CN" altLang="en-US" dirty="0"/>
              <a:t> </a:t>
            </a:r>
            <a:r>
              <a:rPr lang="en-US" altLang="zh-CN" dirty="0"/>
              <a:t>migrate</a:t>
            </a:r>
            <a:r>
              <a:rPr lang="zh-CN" altLang="en-US" dirty="0"/>
              <a:t> </a:t>
            </a:r>
            <a:r>
              <a:rPr lang="en-US" altLang="zh-CN" dirty="0"/>
              <a:t>to</a:t>
            </a:r>
            <a:r>
              <a:rPr lang="zh-CN" altLang="en-US" dirty="0"/>
              <a:t> </a:t>
            </a:r>
            <a:r>
              <a:rPr lang="en-US" altLang="zh-CN" dirty="0"/>
              <a:t>use</a:t>
            </a:r>
            <a:r>
              <a:rPr lang="zh-CN" altLang="en-US" dirty="0"/>
              <a:t> </a:t>
            </a:r>
            <a:r>
              <a:rPr lang="en-US" altLang="zh-CN" dirty="0"/>
              <a:t>P</a:t>
            </a:r>
          </a:p>
          <a:p>
            <a:r>
              <a:rPr lang="en-US" altLang="zh-CN" dirty="0">
                <a:solidFill>
                  <a:srgbClr val="002060"/>
                </a:solidFill>
                <a:latin typeface="Consolas" panose="020B0609020204030204" pitchFamily="49" charset="0"/>
                <a:cs typeface="Consolas" panose="020B0609020204030204" pitchFamily="49" charset="0"/>
              </a:rPr>
              <a:t>Placement</a:t>
            </a:r>
            <a:r>
              <a:rPr lang="en-US" altLang="zh-CN" dirty="0">
                <a:latin typeface="Consolas" panose="020B0609020204030204" pitchFamily="49" charset="0"/>
                <a:cs typeface="Consolas" panose="020B0609020204030204" pitchFamily="49" charset="0"/>
              </a:rPr>
              <a:t>.</a:t>
            </a:r>
            <a:r>
              <a:rPr lang="en-US" altLang="zh-CN" dirty="0">
                <a:solidFill>
                  <a:schemeClr val="accent1">
                    <a:lumMod val="50000"/>
                  </a:schemeClr>
                </a:solidFill>
                <a:latin typeface="Consolas" panose="020B0609020204030204" pitchFamily="49" charset="0"/>
                <a:cs typeface="Consolas" panose="020B0609020204030204" pitchFamily="49" charset="0"/>
              </a:rPr>
              <a:t>placements</a:t>
            </a:r>
          </a:p>
          <a:p>
            <a:pPr lvl="1"/>
            <a:r>
              <a:rPr lang="en-US" altLang="zh-CN" dirty="0"/>
              <a:t>detailed</a:t>
            </a:r>
            <a:r>
              <a:rPr lang="zh-CN" altLang="en-US" dirty="0"/>
              <a:t> </a:t>
            </a:r>
            <a:r>
              <a:rPr lang="en-US" altLang="zh-CN" dirty="0"/>
              <a:t>per-app</a:t>
            </a:r>
            <a:r>
              <a:rPr lang="zh-CN" altLang="en-US" dirty="0"/>
              <a:t> </a:t>
            </a:r>
            <a:r>
              <a:rPr lang="en-US" altLang="zh-CN" dirty="0"/>
              <a:t>placements</a:t>
            </a:r>
          </a:p>
          <a:p>
            <a:endParaRPr lang="en-US" altLang="zh-CN" dirty="0"/>
          </a:p>
        </p:txBody>
      </p:sp>
      <p:sp>
        <p:nvSpPr>
          <p:cNvPr id="10" name="矩形 9">
            <a:extLst>
              <a:ext uri="{FF2B5EF4-FFF2-40B4-BE49-F238E27FC236}">
                <a16:creationId xmlns:a16="http://schemas.microsoft.com/office/drawing/2014/main" id="{6F5E7377-524B-C64C-8926-FFFB6C096CA5}"/>
              </a:ext>
            </a:extLst>
          </p:cNvPr>
          <p:cNvSpPr/>
          <p:nvPr/>
        </p:nvSpPr>
        <p:spPr>
          <a:xfrm>
            <a:off x="2286000" y="2534335"/>
            <a:ext cx="4572000" cy="646331"/>
          </a:xfrm>
          <a:prstGeom prst="rect">
            <a:avLst/>
          </a:prstGeom>
        </p:spPr>
        <p:txBody>
          <a:bodyPr>
            <a:spAutoFit/>
          </a:bodyPr>
          <a:lstStyle/>
          <a:p>
            <a:br>
              <a:rPr lang="zh-CN" altLang="en-US" b="0">
                <a:solidFill>
                  <a:srgbClr val="D4D4D4"/>
                </a:solidFill>
                <a:effectLst/>
                <a:latin typeface="Menlo" panose="020B0609030804020204" pitchFamily="49" charset="0"/>
              </a:rPr>
            </a:br>
            <a:endParaRPr lang="zh-CN" altLang="en-US" b="0">
              <a:solidFill>
                <a:srgbClr val="D4D4D4"/>
              </a:solidFill>
              <a:effectLst/>
              <a:latin typeface="Menlo" panose="020B0609030804020204" pitchFamily="49" charset="0"/>
            </a:endParaRPr>
          </a:p>
        </p:txBody>
      </p:sp>
      <p:sp>
        <p:nvSpPr>
          <p:cNvPr id="15" name="矩形 14">
            <a:extLst>
              <a:ext uri="{FF2B5EF4-FFF2-40B4-BE49-F238E27FC236}">
                <a16:creationId xmlns:a16="http://schemas.microsoft.com/office/drawing/2014/main" id="{D4C008E8-DEFC-2641-B7F1-22F071FE3B8F}"/>
              </a:ext>
            </a:extLst>
          </p:cNvPr>
          <p:cNvSpPr/>
          <p:nvPr/>
        </p:nvSpPr>
        <p:spPr>
          <a:xfrm>
            <a:off x="6845920" y="4321765"/>
            <a:ext cx="216024" cy="14401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CFDB916F-7123-E742-9687-3247B26BC9A2}"/>
              </a:ext>
            </a:extLst>
          </p:cNvPr>
          <p:cNvSpPr txBox="1"/>
          <p:nvPr/>
        </p:nvSpPr>
        <p:spPr>
          <a:xfrm>
            <a:off x="7164288" y="4230588"/>
            <a:ext cx="970137" cy="307777"/>
          </a:xfrm>
          <a:prstGeom prst="rect">
            <a:avLst/>
          </a:prstGeom>
          <a:noFill/>
        </p:spPr>
        <p:txBody>
          <a:bodyPr wrap="none" rtlCol="0">
            <a:spAutoFit/>
          </a:bodyPr>
          <a:lstStyle/>
          <a:p>
            <a:r>
              <a:rPr kumimoji="1" lang="en-US" altLang="zh-CN" sz="1400"/>
              <a:t>input</a:t>
            </a:r>
            <a:r>
              <a:rPr kumimoji="1" lang="zh-CN" altLang="en-US" sz="1400"/>
              <a:t> </a:t>
            </a:r>
            <a:r>
              <a:rPr kumimoji="1" lang="en-US" altLang="zh-CN" sz="1400"/>
              <a:t>data</a:t>
            </a:r>
            <a:endParaRPr kumimoji="1" lang="zh-CN" altLang="en-US"/>
          </a:p>
        </p:txBody>
      </p:sp>
      <p:sp>
        <p:nvSpPr>
          <p:cNvPr id="17" name="矩形 16">
            <a:extLst>
              <a:ext uri="{FF2B5EF4-FFF2-40B4-BE49-F238E27FC236}">
                <a16:creationId xmlns:a16="http://schemas.microsoft.com/office/drawing/2014/main" id="{20738E81-269F-5F48-8F27-B3C23E05458F}"/>
              </a:ext>
            </a:extLst>
          </p:cNvPr>
          <p:cNvSpPr/>
          <p:nvPr/>
        </p:nvSpPr>
        <p:spPr>
          <a:xfrm>
            <a:off x="6845920" y="4607843"/>
            <a:ext cx="216024"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EBAEF9B4-1690-C94B-8FE1-83A40FD7DF4E}"/>
              </a:ext>
            </a:extLst>
          </p:cNvPr>
          <p:cNvSpPr txBox="1"/>
          <p:nvPr/>
        </p:nvSpPr>
        <p:spPr>
          <a:xfrm>
            <a:off x="7164288" y="4515109"/>
            <a:ext cx="1079142" cy="307777"/>
          </a:xfrm>
          <a:prstGeom prst="rect">
            <a:avLst/>
          </a:prstGeom>
          <a:noFill/>
        </p:spPr>
        <p:txBody>
          <a:bodyPr wrap="none" rtlCol="0">
            <a:spAutoFit/>
          </a:bodyPr>
          <a:lstStyle/>
          <a:p>
            <a:r>
              <a:rPr kumimoji="1" lang="en-US" altLang="zh-CN" sz="1400"/>
              <a:t>output</a:t>
            </a:r>
            <a:r>
              <a:rPr kumimoji="1" lang="zh-CN" altLang="en-US" sz="1400"/>
              <a:t> </a:t>
            </a:r>
            <a:r>
              <a:rPr kumimoji="1" lang="en-US" altLang="zh-CN" sz="1400"/>
              <a:t>data</a:t>
            </a:r>
            <a:endParaRPr kumimoji="1" lang="zh-CN" altLang="en-US"/>
          </a:p>
        </p:txBody>
      </p:sp>
      <p:sp>
        <p:nvSpPr>
          <p:cNvPr id="19" name="矩形 18">
            <a:extLst>
              <a:ext uri="{FF2B5EF4-FFF2-40B4-BE49-F238E27FC236}">
                <a16:creationId xmlns:a16="http://schemas.microsoft.com/office/drawing/2014/main" id="{05DEBCC9-6179-7A44-9EDF-1E42FC3885EA}"/>
              </a:ext>
            </a:extLst>
          </p:cNvPr>
          <p:cNvSpPr/>
          <p:nvPr/>
        </p:nvSpPr>
        <p:spPr>
          <a:xfrm>
            <a:off x="6845920" y="4902440"/>
            <a:ext cx="216024"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文本框 19">
            <a:extLst>
              <a:ext uri="{FF2B5EF4-FFF2-40B4-BE49-F238E27FC236}">
                <a16:creationId xmlns:a16="http://schemas.microsoft.com/office/drawing/2014/main" id="{4CC520EB-55FA-834D-A9CF-6F015849D9CA}"/>
              </a:ext>
            </a:extLst>
          </p:cNvPr>
          <p:cNvSpPr txBox="1"/>
          <p:nvPr/>
        </p:nvSpPr>
        <p:spPr>
          <a:xfrm>
            <a:off x="7164288" y="4794931"/>
            <a:ext cx="1467068" cy="307777"/>
          </a:xfrm>
          <a:prstGeom prst="rect">
            <a:avLst/>
          </a:prstGeom>
          <a:noFill/>
        </p:spPr>
        <p:txBody>
          <a:bodyPr wrap="none" rtlCol="0">
            <a:spAutoFit/>
          </a:bodyPr>
          <a:lstStyle/>
          <a:p>
            <a:r>
              <a:rPr kumimoji="1" lang="en-US" altLang="zh-CN" sz="1400"/>
              <a:t>object</a:t>
            </a:r>
            <a:r>
              <a:rPr kumimoji="1" lang="zh-CN" altLang="en-US" sz="1400"/>
              <a:t> </a:t>
            </a:r>
            <a:r>
              <a:rPr kumimoji="1" lang="en-US" altLang="zh-CN" sz="1400"/>
              <a:t>reference</a:t>
            </a:r>
            <a:endParaRPr kumimoji="1" lang="zh-CN" altLang="en-US"/>
          </a:p>
        </p:txBody>
      </p:sp>
      <p:pic>
        <p:nvPicPr>
          <p:cNvPr id="11" name="图片 10">
            <a:extLst>
              <a:ext uri="{FF2B5EF4-FFF2-40B4-BE49-F238E27FC236}">
                <a16:creationId xmlns:a16="http://schemas.microsoft.com/office/drawing/2014/main" id="{88504B6D-3040-134C-A802-391F1709A7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249" y="1379814"/>
            <a:ext cx="4156432" cy="1335996"/>
          </a:xfrm>
          <a:prstGeom prst="rect">
            <a:avLst/>
          </a:prstGeom>
        </p:spPr>
      </p:pic>
    </p:spTree>
    <p:extLst>
      <p:ext uri="{BB962C8B-B14F-4D97-AF65-F5344CB8AC3E}">
        <p14:creationId xmlns:p14="http://schemas.microsoft.com/office/powerpoint/2010/main" val="41878697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p:txBody>
          <a:bodyPr/>
          <a:lstStyle/>
          <a:p>
            <a:r>
              <a:rPr kumimoji="1" lang="en-US" altLang="zh-CN"/>
              <a:t>Core</a:t>
            </a:r>
            <a:r>
              <a:rPr kumimoji="1" lang="zh-CN" altLang="en-US"/>
              <a:t> </a:t>
            </a:r>
            <a:r>
              <a:rPr kumimoji="1" lang="en-US" altLang="zh-CN"/>
              <a:t>Logic</a:t>
            </a:r>
            <a:r>
              <a:rPr kumimoji="1" lang="zh-CN" altLang="en-US"/>
              <a:t> </a:t>
            </a:r>
            <a:r>
              <a:rPr kumimoji="1" lang="en-US" altLang="zh-CN"/>
              <a:t>at</a:t>
            </a:r>
            <a:r>
              <a:rPr kumimoji="1" lang="zh-CN" altLang="en-US"/>
              <a:t> </a:t>
            </a:r>
            <a:r>
              <a:rPr kumimoji="1" lang="en-US" altLang="zh-CN"/>
              <a:t>a</a:t>
            </a:r>
            <a:r>
              <a:rPr kumimoji="1" lang="zh-CN" altLang="en-US"/>
              <a:t> </a:t>
            </a:r>
            <a:r>
              <a:rPr kumimoji="1" lang="en-US" altLang="zh-CN"/>
              <a:t>top</a:t>
            </a:r>
            <a:r>
              <a:rPr kumimoji="1" lang="zh-CN" altLang="en-US"/>
              <a:t> </a:t>
            </a:r>
            <a:r>
              <a:rPr kumimoji="1" lang="en-US" altLang="zh-CN"/>
              <a:t>level</a:t>
            </a:r>
            <a:endParaRPr kumimoji="1" lang="zh-CN" altLang="en-US"/>
          </a:p>
        </p:txBody>
      </p:sp>
      <p:sp>
        <p:nvSpPr>
          <p:cNvPr id="10" name="矩形 9">
            <a:extLst>
              <a:ext uri="{FF2B5EF4-FFF2-40B4-BE49-F238E27FC236}">
                <a16:creationId xmlns:a16="http://schemas.microsoft.com/office/drawing/2014/main" id="{6F5E7377-524B-C64C-8926-FFFB6C096CA5}"/>
              </a:ext>
            </a:extLst>
          </p:cNvPr>
          <p:cNvSpPr/>
          <p:nvPr/>
        </p:nvSpPr>
        <p:spPr>
          <a:xfrm>
            <a:off x="2286000" y="2534335"/>
            <a:ext cx="4572000" cy="646331"/>
          </a:xfrm>
          <a:prstGeom prst="rect">
            <a:avLst/>
          </a:prstGeom>
        </p:spPr>
        <p:txBody>
          <a:bodyPr>
            <a:spAutoFit/>
          </a:bodyPr>
          <a:lstStyle/>
          <a:p>
            <a:br>
              <a:rPr lang="zh-CN" altLang="en-US" b="0">
                <a:solidFill>
                  <a:srgbClr val="D4D4D4"/>
                </a:solidFill>
                <a:effectLst/>
                <a:latin typeface="Menlo" panose="020B0609030804020204" pitchFamily="49" charset="0"/>
              </a:rPr>
            </a:br>
            <a:endParaRPr lang="zh-CN" altLang="en-US" b="0">
              <a:solidFill>
                <a:srgbClr val="D4D4D4"/>
              </a:solidFill>
              <a:effectLst/>
              <a:latin typeface="Menlo" panose="020B0609030804020204" pitchFamily="49" charset="0"/>
            </a:endParaRPr>
          </a:p>
        </p:txBody>
      </p:sp>
      <p:sp>
        <p:nvSpPr>
          <p:cNvPr id="7" name="圆角矩形 6">
            <a:extLst>
              <a:ext uri="{FF2B5EF4-FFF2-40B4-BE49-F238E27FC236}">
                <a16:creationId xmlns:a16="http://schemas.microsoft.com/office/drawing/2014/main" id="{1574B3A6-F0FA-C745-AEA6-5FC3411A1B5D}"/>
              </a:ext>
            </a:extLst>
          </p:cNvPr>
          <p:cNvSpPr/>
          <p:nvPr/>
        </p:nvSpPr>
        <p:spPr>
          <a:xfrm>
            <a:off x="683568" y="1313988"/>
            <a:ext cx="2448272" cy="900442"/>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Compute</a:t>
            </a:r>
            <a:r>
              <a:rPr kumimoji="1" lang="zh-CN" altLang="en-US">
                <a:solidFill>
                  <a:schemeClr val="tx1"/>
                </a:solidFill>
              </a:rPr>
              <a:t> </a:t>
            </a:r>
            <a:r>
              <a:rPr kumimoji="1" lang="en-US" altLang="zh-CN">
                <a:solidFill>
                  <a:schemeClr val="tx1"/>
                </a:solidFill>
              </a:rPr>
              <a:t>all</a:t>
            </a:r>
            <a:r>
              <a:rPr kumimoji="1" lang="zh-CN" altLang="en-US">
                <a:solidFill>
                  <a:schemeClr val="tx1"/>
                </a:solidFill>
              </a:rPr>
              <a:t> </a:t>
            </a:r>
            <a:r>
              <a:rPr kumimoji="1" lang="en-US" altLang="zh-CN">
                <a:solidFill>
                  <a:schemeClr val="tx1"/>
                </a:solidFill>
              </a:rPr>
              <a:t>placements</a:t>
            </a:r>
            <a:endParaRPr kumimoji="1" lang="zh-CN" altLang="en-US">
              <a:solidFill>
                <a:schemeClr val="tx1"/>
              </a:solidFill>
            </a:endParaRPr>
          </a:p>
        </p:txBody>
      </p:sp>
      <p:sp>
        <p:nvSpPr>
          <p:cNvPr id="21" name="圆角矩形 20">
            <a:extLst>
              <a:ext uri="{FF2B5EF4-FFF2-40B4-BE49-F238E27FC236}">
                <a16:creationId xmlns:a16="http://schemas.microsoft.com/office/drawing/2014/main" id="{0B9AF97D-1F44-584D-BE6A-B8ED8C56EED2}"/>
              </a:ext>
            </a:extLst>
          </p:cNvPr>
          <p:cNvSpPr/>
          <p:nvPr/>
        </p:nvSpPr>
        <p:spPr>
          <a:xfrm>
            <a:off x="683568" y="2534335"/>
            <a:ext cx="2448272" cy="1146598"/>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Compute</a:t>
            </a:r>
            <a:r>
              <a:rPr kumimoji="1" lang="zh-CN" altLang="en-US">
                <a:solidFill>
                  <a:schemeClr val="tx1"/>
                </a:solidFill>
              </a:rPr>
              <a:t> </a:t>
            </a:r>
            <a:r>
              <a:rPr kumimoji="1" lang="en-US" altLang="zh-CN">
                <a:solidFill>
                  <a:srgbClr val="C00000"/>
                </a:solidFill>
                <a:latin typeface="Consolas" panose="020B0609020204030204" pitchFamily="49" charset="0"/>
                <a:cs typeface="Consolas" panose="020B0609020204030204" pitchFamily="49" charset="0"/>
              </a:rPr>
              <a:t>wbw</a:t>
            </a:r>
            <a:r>
              <a:rPr kumimoji="1" lang="zh-CN" altLang="en-US">
                <a:solidFill>
                  <a:schemeClr val="tx1"/>
                </a:solidFill>
              </a:rPr>
              <a:t> </a:t>
            </a:r>
            <a:r>
              <a:rPr kumimoji="1" lang="en-US" altLang="zh-CN">
                <a:solidFill>
                  <a:schemeClr val="tx1"/>
                </a:solidFill>
              </a:rPr>
              <a:t>for</a:t>
            </a:r>
            <a:r>
              <a:rPr kumimoji="1" lang="zh-CN" altLang="en-US">
                <a:solidFill>
                  <a:schemeClr val="tx1"/>
                </a:solidFill>
              </a:rPr>
              <a:t> </a:t>
            </a:r>
            <a:r>
              <a:rPr kumimoji="1" lang="en-US" altLang="zh-CN">
                <a:solidFill>
                  <a:schemeClr val="tx1"/>
                </a:solidFill>
              </a:rPr>
              <a:t>each</a:t>
            </a:r>
            <a:r>
              <a:rPr kumimoji="1" lang="zh-CN" altLang="en-US">
                <a:solidFill>
                  <a:schemeClr val="tx1"/>
                </a:solidFill>
              </a:rPr>
              <a:t> </a:t>
            </a:r>
            <a:r>
              <a:rPr kumimoji="1" lang="en-US" altLang="zh-CN">
                <a:solidFill>
                  <a:schemeClr val="tx1"/>
                </a:solidFill>
              </a:rPr>
              <a:t>placement</a:t>
            </a:r>
            <a:r>
              <a:rPr kumimoji="1" lang="zh-CN" altLang="en-US">
                <a:solidFill>
                  <a:schemeClr val="tx1"/>
                </a:solidFill>
              </a:rPr>
              <a:t> </a:t>
            </a:r>
            <a:r>
              <a:rPr kumimoji="1" lang="en-US" altLang="zh-CN">
                <a:solidFill>
                  <a:srgbClr val="002060"/>
                </a:solidFill>
                <a:latin typeface="Consolas" panose="020B0609020204030204" pitchFamily="49" charset="0"/>
                <a:cs typeface="Consolas" panose="020B0609020204030204" pitchFamily="49" charset="0"/>
              </a:rPr>
              <a:t>P</a:t>
            </a:r>
            <a:endParaRPr kumimoji="1" lang="zh-CN" altLang="en-US">
              <a:solidFill>
                <a:srgbClr val="002060"/>
              </a:solidFill>
              <a:latin typeface="Consolas" panose="020B0609020204030204" pitchFamily="49" charset="0"/>
              <a:cs typeface="Consolas" panose="020B0609020204030204" pitchFamily="49" charset="0"/>
            </a:endParaRPr>
          </a:p>
        </p:txBody>
      </p:sp>
      <p:sp>
        <p:nvSpPr>
          <p:cNvPr id="22" name="圆角矩形 21">
            <a:extLst>
              <a:ext uri="{FF2B5EF4-FFF2-40B4-BE49-F238E27FC236}">
                <a16:creationId xmlns:a16="http://schemas.microsoft.com/office/drawing/2014/main" id="{896C3D88-8667-FB43-A91E-2364EB75C5AF}"/>
              </a:ext>
            </a:extLst>
          </p:cNvPr>
          <p:cNvSpPr/>
          <p:nvPr/>
        </p:nvSpPr>
        <p:spPr>
          <a:xfrm>
            <a:off x="683568" y="4015910"/>
            <a:ext cx="2448272" cy="904760"/>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Filter</a:t>
            </a:r>
            <a:r>
              <a:rPr kumimoji="1" lang="zh-CN" altLang="en-US">
                <a:solidFill>
                  <a:schemeClr val="tx1"/>
                </a:solidFill>
              </a:rPr>
              <a:t> </a:t>
            </a:r>
            <a:r>
              <a:rPr kumimoji="1" lang="en-US" altLang="zh-CN">
                <a:solidFill>
                  <a:schemeClr val="tx1"/>
                </a:solidFill>
              </a:rPr>
              <a:t>and</a:t>
            </a:r>
            <a:r>
              <a:rPr kumimoji="1" lang="zh-CN" altLang="en-US">
                <a:solidFill>
                  <a:schemeClr val="tx1"/>
                </a:solidFill>
              </a:rPr>
              <a:t> </a:t>
            </a:r>
            <a:r>
              <a:rPr kumimoji="1" lang="en-US" altLang="zh-CN">
                <a:solidFill>
                  <a:schemeClr val="tx1"/>
                </a:solidFill>
              </a:rPr>
              <a:t>select</a:t>
            </a:r>
            <a:r>
              <a:rPr kumimoji="1" lang="zh-CN" altLang="en-US">
                <a:solidFill>
                  <a:schemeClr val="tx1"/>
                </a:solidFill>
              </a:rPr>
              <a:t> </a:t>
            </a:r>
            <a:r>
              <a:rPr kumimoji="1" lang="en-US" altLang="zh-CN">
                <a:solidFill>
                  <a:schemeClr val="tx1"/>
                </a:solidFill>
              </a:rPr>
              <a:t>P</a:t>
            </a:r>
            <a:r>
              <a:rPr kumimoji="1" lang="zh-CN" altLang="en-US">
                <a:solidFill>
                  <a:schemeClr val="tx1"/>
                </a:solidFill>
              </a:rPr>
              <a:t> </a:t>
            </a:r>
            <a:r>
              <a:rPr kumimoji="1" lang="en-US" altLang="zh-CN">
                <a:solidFill>
                  <a:schemeClr val="tx1"/>
                </a:solidFill>
              </a:rPr>
              <a:t>with</a:t>
            </a:r>
            <a:r>
              <a:rPr kumimoji="1" lang="zh-CN" altLang="en-US">
                <a:solidFill>
                  <a:schemeClr val="tx1"/>
                </a:solidFill>
              </a:rPr>
              <a:t> </a:t>
            </a:r>
            <a:r>
              <a:rPr kumimoji="1" lang="en-US" altLang="zh-CN">
                <a:solidFill>
                  <a:schemeClr val="tx1"/>
                </a:solidFill>
              </a:rPr>
              <a:t>min</a:t>
            </a:r>
            <a:r>
              <a:rPr kumimoji="1" lang="zh-CN" altLang="en-US">
                <a:solidFill>
                  <a:schemeClr val="tx1"/>
                </a:solidFill>
              </a:rPr>
              <a:t> </a:t>
            </a:r>
            <a:r>
              <a:rPr kumimoji="1" lang="en-US" altLang="zh-CN">
                <a:solidFill>
                  <a:srgbClr val="002060"/>
                </a:solidFill>
                <a:latin typeface="Consolas" panose="020B0609020204030204" pitchFamily="49" charset="0"/>
                <a:cs typeface="Consolas" panose="020B0609020204030204" pitchFamily="49" charset="0"/>
              </a:rPr>
              <a:t>P.mm</a:t>
            </a:r>
            <a:endParaRPr kumimoji="1" lang="zh-CN" altLang="en-US">
              <a:solidFill>
                <a:srgbClr val="002060"/>
              </a:solidFill>
              <a:latin typeface="Consolas" panose="020B0609020204030204" pitchFamily="49" charset="0"/>
              <a:cs typeface="Consolas" panose="020B0609020204030204" pitchFamily="49" charset="0"/>
            </a:endParaRPr>
          </a:p>
        </p:txBody>
      </p:sp>
      <p:cxnSp>
        <p:nvCxnSpPr>
          <p:cNvPr id="14" name="直线箭头连接符 13">
            <a:extLst>
              <a:ext uri="{FF2B5EF4-FFF2-40B4-BE49-F238E27FC236}">
                <a16:creationId xmlns:a16="http://schemas.microsoft.com/office/drawing/2014/main" id="{BE570417-4BEF-6E41-ADCE-4328CF79D276}"/>
              </a:ext>
            </a:extLst>
          </p:cNvPr>
          <p:cNvCxnSpPr>
            <a:stCxn id="7" idx="2"/>
            <a:endCxn id="21" idx="0"/>
          </p:cNvCxnSpPr>
          <p:nvPr/>
        </p:nvCxnSpPr>
        <p:spPr>
          <a:xfrm>
            <a:off x="1907704" y="2214430"/>
            <a:ext cx="0" cy="3199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a:extLst>
              <a:ext uri="{FF2B5EF4-FFF2-40B4-BE49-F238E27FC236}">
                <a16:creationId xmlns:a16="http://schemas.microsoft.com/office/drawing/2014/main" id="{6FA3C0B5-5461-5B4A-9F30-1D309037ADBB}"/>
              </a:ext>
            </a:extLst>
          </p:cNvPr>
          <p:cNvCxnSpPr>
            <a:cxnSpLocks/>
            <a:stCxn id="21" idx="2"/>
            <a:endCxn id="22" idx="0"/>
          </p:cNvCxnSpPr>
          <p:nvPr/>
        </p:nvCxnSpPr>
        <p:spPr>
          <a:xfrm>
            <a:off x="1907704" y="3680933"/>
            <a:ext cx="0" cy="3349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圆角矩形 49">
            <a:extLst>
              <a:ext uri="{FF2B5EF4-FFF2-40B4-BE49-F238E27FC236}">
                <a16:creationId xmlns:a16="http://schemas.microsoft.com/office/drawing/2014/main" id="{DF9D319A-DD67-664A-B3E9-5C15C8853898}"/>
              </a:ext>
            </a:extLst>
          </p:cNvPr>
          <p:cNvSpPr/>
          <p:nvPr/>
        </p:nvSpPr>
        <p:spPr>
          <a:xfrm>
            <a:off x="334617" y="1133624"/>
            <a:ext cx="3204356" cy="4248814"/>
          </a:xfrm>
          <a:prstGeom prst="roundRect">
            <a:avLst>
              <a:gd name="adj" fmla="val 3984"/>
            </a:avLst>
          </a:prstGeom>
          <a:noFill/>
          <a:ln w="127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文本框 50">
            <a:extLst>
              <a:ext uri="{FF2B5EF4-FFF2-40B4-BE49-F238E27FC236}">
                <a16:creationId xmlns:a16="http://schemas.microsoft.com/office/drawing/2014/main" id="{56E4B36A-32FA-D24D-82DF-4CC2AA5D3F12}"/>
              </a:ext>
            </a:extLst>
          </p:cNvPr>
          <p:cNvSpPr txBox="1"/>
          <p:nvPr/>
        </p:nvSpPr>
        <p:spPr>
          <a:xfrm>
            <a:off x="1244702" y="5002036"/>
            <a:ext cx="1326004" cy="369332"/>
          </a:xfrm>
          <a:prstGeom prst="rect">
            <a:avLst/>
          </a:prstGeom>
          <a:noFill/>
        </p:spPr>
        <p:txBody>
          <a:bodyPr wrap="none" rtlCol="0">
            <a:spAutoFit/>
          </a:bodyPr>
          <a:lstStyle/>
          <a:p>
            <a:r>
              <a:rPr kumimoji="1" lang="en-US" altLang="zh-CN"/>
              <a:t>Calculation</a:t>
            </a:r>
            <a:endParaRPr kumimoji="1" lang="zh-CN" altLang="en-US"/>
          </a:p>
        </p:txBody>
      </p:sp>
    </p:spTree>
    <p:extLst>
      <p:ext uri="{BB962C8B-B14F-4D97-AF65-F5344CB8AC3E}">
        <p14:creationId xmlns:p14="http://schemas.microsoft.com/office/powerpoint/2010/main" val="27012562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p:txBody>
          <a:bodyPr/>
          <a:lstStyle/>
          <a:p>
            <a:r>
              <a:rPr kumimoji="1" lang="en-US" altLang="zh-CN"/>
              <a:t>Core</a:t>
            </a:r>
            <a:r>
              <a:rPr kumimoji="1" lang="zh-CN" altLang="en-US"/>
              <a:t> </a:t>
            </a:r>
            <a:r>
              <a:rPr kumimoji="1" lang="en-US" altLang="zh-CN"/>
              <a:t>Logic</a:t>
            </a:r>
            <a:r>
              <a:rPr kumimoji="1" lang="zh-CN" altLang="en-US"/>
              <a:t> </a:t>
            </a:r>
            <a:r>
              <a:rPr kumimoji="1" lang="en-US" altLang="zh-CN"/>
              <a:t>at</a:t>
            </a:r>
            <a:r>
              <a:rPr kumimoji="1" lang="zh-CN" altLang="en-US"/>
              <a:t> </a:t>
            </a:r>
            <a:r>
              <a:rPr kumimoji="1" lang="en-US" altLang="zh-CN"/>
              <a:t>a</a:t>
            </a:r>
            <a:r>
              <a:rPr kumimoji="1" lang="zh-CN" altLang="en-US"/>
              <a:t> </a:t>
            </a:r>
            <a:r>
              <a:rPr kumimoji="1" lang="en-US" altLang="zh-CN"/>
              <a:t>top</a:t>
            </a:r>
            <a:r>
              <a:rPr kumimoji="1" lang="zh-CN" altLang="en-US"/>
              <a:t> </a:t>
            </a:r>
            <a:r>
              <a:rPr kumimoji="1" lang="en-US" altLang="zh-CN"/>
              <a:t>level</a:t>
            </a:r>
            <a:endParaRPr kumimoji="1" lang="zh-CN" altLang="en-US"/>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34</a:t>
            </a:fld>
            <a:endParaRPr lang="zh-CN" altLang="en-US"/>
          </a:p>
        </p:txBody>
      </p:sp>
      <p:sp>
        <p:nvSpPr>
          <p:cNvPr id="10" name="矩形 9">
            <a:extLst>
              <a:ext uri="{FF2B5EF4-FFF2-40B4-BE49-F238E27FC236}">
                <a16:creationId xmlns:a16="http://schemas.microsoft.com/office/drawing/2014/main" id="{6F5E7377-524B-C64C-8926-FFFB6C096CA5}"/>
              </a:ext>
            </a:extLst>
          </p:cNvPr>
          <p:cNvSpPr/>
          <p:nvPr/>
        </p:nvSpPr>
        <p:spPr>
          <a:xfrm>
            <a:off x="2286000" y="2534335"/>
            <a:ext cx="4572000" cy="646331"/>
          </a:xfrm>
          <a:prstGeom prst="rect">
            <a:avLst/>
          </a:prstGeom>
        </p:spPr>
        <p:txBody>
          <a:bodyPr>
            <a:spAutoFit/>
          </a:bodyPr>
          <a:lstStyle/>
          <a:p>
            <a:br>
              <a:rPr lang="zh-CN" altLang="en-US" b="0">
                <a:solidFill>
                  <a:srgbClr val="D4D4D4"/>
                </a:solidFill>
                <a:effectLst/>
                <a:latin typeface="Menlo" panose="020B0609030804020204" pitchFamily="49" charset="0"/>
              </a:rPr>
            </a:br>
            <a:endParaRPr lang="zh-CN" altLang="en-US" b="0">
              <a:solidFill>
                <a:srgbClr val="D4D4D4"/>
              </a:solidFill>
              <a:effectLst/>
              <a:latin typeface="Menlo" panose="020B0609030804020204" pitchFamily="49" charset="0"/>
            </a:endParaRPr>
          </a:p>
        </p:txBody>
      </p:sp>
      <p:sp>
        <p:nvSpPr>
          <p:cNvPr id="7" name="圆角矩形 6">
            <a:extLst>
              <a:ext uri="{FF2B5EF4-FFF2-40B4-BE49-F238E27FC236}">
                <a16:creationId xmlns:a16="http://schemas.microsoft.com/office/drawing/2014/main" id="{1574B3A6-F0FA-C745-AEA6-5FC3411A1B5D}"/>
              </a:ext>
            </a:extLst>
          </p:cNvPr>
          <p:cNvSpPr/>
          <p:nvPr/>
        </p:nvSpPr>
        <p:spPr>
          <a:xfrm>
            <a:off x="683568" y="1313988"/>
            <a:ext cx="2448272" cy="900442"/>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Compute</a:t>
            </a:r>
            <a:r>
              <a:rPr kumimoji="1" lang="zh-CN" altLang="en-US">
                <a:solidFill>
                  <a:schemeClr val="tx1"/>
                </a:solidFill>
              </a:rPr>
              <a:t> </a:t>
            </a:r>
            <a:r>
              <a:rPr kumimoji="1" lang="en-US" altLang="zh-CN">
                <a:solidFill>
                  <a:schemeClr val="tx1"/>
                </a:solidFill>
              </a:rPr>
              <a:t>all</a:t>
            </a:r>
            <a:r>
              <a:rPr kumimoji="1" lang="zh-CN" altLang="en-US">
                <a:solidFill>
                  <a:schemeClr val="tx1"/>
                </a:solidFill>
              </a:rPr>
              <a:t> </a:t>
            </a:r>
            <a:r>
              <a:rPr kumimoji="1" lang="en-US" altLang="zh-CN">
                <a:solidFill>
                  <a:schemeClr val="tx1"/>
                </a:solidFill>
              </a:rPr>
              <a:t>placements</a:t>
            </a:r>
            <a:endParaRPr kumimoji="1" lang="zh-CN" altLang="en-US">
              <a:solidFill>
                <a:schemeClr val="tx1"/>
              </a:solidFill>
            </a:endParaRPr>
          </a:p>
        </p:txBody>
      </p:sp>
      <p:sp>
        <p:nvSpPr>
          <p:cNvPr id="21" name="圆角矩形 20">
            <a:extLst>
              <a:ext uri="{FF2B5EF4-FFF2-40B4-BE49-F238E27FC236}">
                <a16:creationId xmlns:a16="http://schemas.microsoft.com/office/drawing/2014/main" id="{0B9AF97D-1F44-584D-BE6A-B8ED8C56EED2}"/>
              </a:ext>
            </a:extLst>
          </p:cNvPr>
          <p:cNvSpPr/>
          <p:nvPr/>
        </p:nvSpPr>
        <p:spPr>
          <a:xfrm>
            <a:off x="683568" y="2534335"/>
            <a:ext cx="2448272" cy="1146598"/>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Compute</a:t>
            </a:r>
            <a:r>
              <a:rPr kumimoji="1" lang="zh-CN" altLang="en-US">
                <a:solidFill>
                  <a:schemeClr val="tx1"/>
                </a:solidFill>
              </a:rPr>
              <a:t> </a:t>
            </a:r>
            <a:r>
              <a:rPr kumimoji="1" lang="en-US" altLang="zh-CN">
                <a:solidFill>
                  <a:srgbClr val="C00000"/>
                </a:solidFill>
                <a:latin typeface="Consolas" panose="020B0609020204030204" pitchFamily="49" charset="0"/>
                <a:cs typeface="Consolas" panose="020B0609020204030204" pitchFamily="49" charset="0"/>
              </a:rPr>
              <a:t>wbw</a:t>
            </a:r>
            <a:r>
              <a:rPr kumimoji="1" lang="zh-CN" altLang="en-US">
                <a:solidFill>
                  <a:schemeClr val="tx1"/>
                </a:solidFill>
              </a:rPr>
              <a:t> </a:t>
            </a:r>
            <a:r>
              <a:rPr kumimoji="1" lang="en-US" altLang="zh-CN">
                <a:solidFill>
                  <a:schemeClr val="tx1"/>
                </a:solidFill>
              </a:rPr>
              <a:t>for</a:t>
            </a:r>
            <a:r>
              <a:rPr kumimoji="1" lang="zh-CN" altLang="en-US">
                <a:solidFill>
                  <a:schemeClr val="tx1"/>
                </a:solidFill>
              </a:rPr>
              <a:t> </a:t>
            </a:r>
            <a:r>
              <a:rPr kumimoji="1" lang="en-US" altLang="zh-CN">
                <a:solidFill>
                  <a:schemeClr val="tx1"/>
                </a:solidFill>
              </a:rPr>
              <a:t>each</a:t>
            </a:r>
            <a:r>
              <a:rPr kumimoji="1" lang="zh-CN" altLang="en-US">
                <a:solidFill>
                  <a:schemeClr val="tx1"/>
                </a:solidFill>
              </a:rPr>
              <a:t> </a:t>
            </a:r>
            <a:r>
              <a:rPr kumimoji="1" lang="en-US" altLang="zh-CN">
                <a:solidFill>
                  <a:schemeClr val="tx1"/>
                </a:solidFill>
              </a:rPr>
              <a:t>placement</a:t>
            </a:r>
            <a:r>
              <a:rPr kumimoji="1" lang="zh-CN" altLang="en-US">
                <a:solidFill>
                  <a:schemeClr val="tx1"/>
                </a:solidFill>
              </a:rPr>
              <a:t> </a:t>
            </a:r>
            <a:r>
              <a:rPr kumimoji="1" lang="en-US" altLang="zh-CN">
                <a:solidFill>
                  <a:srgbClr val="002060"/>
                </a:solidFill>
                <a:latin typeface="Consolas" panose="020B0609020204030204" pitchFamily="49" charset="0"/>
                <a:cs typeface="Consolas" panose="020B0609020204030204" pitchFamily="49" charset="0"/>
              </a:rPr>
              <a:t>P</a:t>
            </a:r>
            <a:endParaRPr kumimoji="1" lang="zh-CN" altLang="en-US">
              <a:solidFill>
                <a:srgbClr val="002060"/>
              </a:solidFill>
              <a:latin typeface="Consolas" panose="020B0609020204030204" pitchFamily="49" charset="0"/>
              <a:cs typeface="Consolas" panose="020B0609020204030204" pitchFamily="49" charset="0"/>
            </a:endParaRPr>
          </a:p>
        </p:txBody>
      </p:sp>
      <p:sp>
        <p:nvSpPr>
          <p:cNvPr id="22" name="圆角矩形 21">
            <a:extLst>
              <a:ext uri="{FF2B5EF4-FFF2-40B4-BE49-F238E27FC236}">
                <a16:creationId xmlns:a16="http://schemas.microsoft.com/office/drawing/2014/main" id="{896C3D88-8667-FB43-A91E-2364EB75C5AF}"/>
              </a:ext>
            </a:extLst>
          </p:cNvPr>
          <p:cNvSpPr/>
          <p:nvPr/>
        </p:nvSpPr>
        <p:spPr>
          <a:xfrm>
            <a:off x="683568" y="4015910"/>
            <a:ext cx="2448272" cy="904760"/>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Filter</a:t>
            </a:r>
            <a:r>
              <a:rPr kumimoji="1" lang="zh-CN" altLang="en-US">
                <a:solidFill>
                  <a:schemeClr val="tx1"/>
                </a:solidFill>
              </a:rPr>
              <a:t> </a:t>
            </a:r>
            <a:r>
              <a:rPr kumimoji="1" lang="en-US" altLang="zh-CN">
                <a:solidFill>
                  <a:schemeClr val="tx1"/>
                </a:solidFill>
              </a:rPr>
              <a:t>and</a:t>
            </a:r>
            <a:r>
              <a:rPr kumimoji="1" lang="zh-CN" altLang="en-US">
                <a:solidFill>
                  <a:schemeClr val="tx1"/>
                </a:solidFill>
              </a:rPr>
              <a:t> </a:t>
            </a:r>
            <a:r>
              <a:rPr kumimoji="1" lang="en-US" altLang="zh-CN">
                <a:solidFill>
                  <a:schemeClr val="tx1"/>
                </a:solidFill>
              </a:rPr>
              <a:t>select</a:t>
            </a:r>
            <a:r>
              <a:rPr kumimoji="1" lang="zh-CN" altLang="en-US">
                <a:solidFill>
                  <a:schemeClr val="tx1"/>
                </a:solidFill>
              </a:rPr>
              <a:t> </a:t>
            </a:r>
            <a:r>
              <a:rPr kumimoji="1" lang="en-US" altLang="zh-CN">
                <a:solidFill>
                  <a:schemeClr val="tx1"/>
                </a:solidFill>
              </a:rPr>
              <a:t>P</a:t>
            </a:r>
            <a:r>
              <a:rPr kumimoji="1" lang="zh-CN" altLang="en-US">
                <a:solidFill>
                  <a:schemeClr val="tx1"/>
                </a:solidFill>
              </a:rPr>
              <a:t> </a:t>
            </a:r>
            <a:r>
              <a:rPr kumimoji="1" lang="en-US" altLang="zh-CN">
                <a:solidFill>
                  <a:schemeClr val="tx1"/>
                </a:solidFill>
              </a:rPr>
              <a:t>with</a:t>
            </a:r>
            <a:r>
              <a:rPr kumimoji="1" lang="zh-CN" altLang="en-US">
                <a:solidFill>
                  <a:schemeClr val="tx1"/>
                </a:solidFill>
              </a:rPr>
              <a:t> </a:t>
            </a:r>
            <a:r>
              <a:rPr kumimoji="1" lang="en-US" altLang="zh-CN">
                <a:solidFill>
                  <a:schemeClr val="tx1"/>
                </a:solidFill>
              </a:rPr>
              <a:t>min</a:t>
            </a:r>
            <a:r>
              <a:rPr kumimoji="1" lang="zh-CN" altLang="en-US">
                <a:solidFill>
                  <a:schemeClr val="tx1"/>
                </a:solidFill>
              </a:rPr>
              <a:t> </a:t>
            </a:r>
            <a:r>
              <a:rPr kumimoji="1" lang="en-US" altLang="zh-CN">
                <a:solidFill>
                  <a:srgbClr val="002060"/>
                </a:solidFill>
                <a:latin typeface="Consolas" panose="020B0609020204030204" pitchFamily="49" charset="0"/>
                <a:cs typeface="Consolas" panose="020B0609020204030204" pitchFamily="49" charset="0"/>
              </a:rPr>
              <a:t>P.mm</a:t>
            </a:r>
            <a:endParaRPr kumimoji="1" lang="zh-CN" altLang="en-US">
              <a:solidFill>
                <a:srgbClr val="002060"/>
              </a:solidFill>
              <a:latin typeface="Consolas" panose="020B0609020204030204" pitchFamily="49" charset="0"/>
              <a:cs typeface="Consolas" panose="020B0609020204030204" pitchFamily="49" charset="0"/>
            </a:endParaRPr>
          </a:p>
        </p:txBody>
      </p:sp>
      <p:sp>
        <p:nvSpPr>
          <p:cNvPr id="12" name="决策 11">
            <a:extLst>
              <a:ext uri="{FF2B5EF4-FFF2-40B4-BE49-F238E27FC236}">
                <a16:creationId xmlns:a16="http://schemas.microsoft.com/office/drawing/2014/main" id="{42222EB0-2FC5-7549-8871-0962DFF6B654}"/>
              </a:ext>
            </a:extLst>
          </p:cNvPr>
          <p:cNvSpPr/>
          <p:nvPr/>
        </p:nvSpPr>
        <p:spPr>
          <a:xfrm>
            <a:off x="3779912" y="3865612"/>
            <a:ext cx="3168352" cy="1224136"/>
          </a:xfrm>
          <a:prstGeom prst="flowChartDecision">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whether</a:t>
            </a:r>
            <a:r>
              <a:rPr kumimoji="1" lang="zh-CN" altLang="en-US">
                <a:solidFill>
                  <a:schemeClr val="tx1"/>
                </a:solidFill>
              </a:rPr>
              <a:t> </a:t>
            </a:r>
            <a:r>
              <a:rPr kumimoji="1" lang="en-US" altLang="zh-CN">
                <a:solidFill>
                  <a:schemeClr val="tx1"/>
                </a:solidFill>
              </a:rPr>
              <a:t>to</a:t>
            </a:r>
            <a:r>
              <a:rPr kumimoji="1" lang="zh-CN" altLang="en-US">
                <a:solidFill>
                  <a:schemeClr val="tx1"/>
                </a:solidFill>
              </a:rPr>
              <a:t> </a:t>
            </a:r>
            <a:r>
              <a:rPr kumimoji="1" lang="en-US" altLang="zh-CN">
                <a:solidFill>
                  <a:schemeClr val="tx1"/>
                </a:solidFill>
              </a:rPr>
              <a:t>do</a:t>
            </a:r>
            <a:r>
              <a:rPr kumimoji="1" lang="zh-CN" altLang="en-US">
                <a:solidFill>
                  <a:schemeClr val="tx1"/>
                </a:solidFill>
              </a:rPr>
              <a:t> </a:t>
            </a:r>
            <a:r>
              <a:rPr kumimoji="1" lang="en-US" altLang="zh-CN">
                <a:solidFill>
                  <a:schemeClr val="tx1"/>
                </a:solidFill>
              </a:rPr>
              <a:t>the</a:t>
            </a:r>
            <a:r>
              <a:rPr kumimoji="1" lang="zh-CN" altLang="en-US">
                <a:solidFill>
                  <a:schemeClr val="tx1"/>
                </a:solidFill>
              </a:rPr>
              <a:t> </a:t>
            </a:r>
            <a:r>
              <a:rPr kumimoji="1" lang="en-US" altLang="zh-CN">
                <a:solidFill>
                  <a:schemeClr val="tx1"/>
                </a:solidFill>
              </a:rPr>
              <a:t>migration?</a:t>
            </a:r>
            <a:endParaRPr kumimoji="1" lang="zh-CN" altLang="en-US">
              <a:solidFill>
                <a:schemeClr val="tx1"/>
              </a:solidFill>
            </a:endParaRPr>
          </a:p>
        </p:txBody>
      </p:sp>
      <p:cxnSp>
        <p:nvCxnSpPr>
          <p:cNvPr id="14" name="直线箭头连接符 13">
            <a:extLst>
              <a:ext uri="{FF2B5EF4-FFF2-40B4-BE49-F238E27FC236}">
                <a16:creationId xmlns:a16="http://schemas.microsoft.com/office/drawing/2014/main" id="{BE570417-4BEF-6E41-ADCE-4328CF79D276}"/>
              </a:ext>
            </a:extLst>
          </p:cNvPr>
          <p:cNvCxnSpPr>
            <a:stCxn id="7" idx="2"/>
            <a:endCxn id="21" idx="0"/>
          </p:cNvCxnSpPr>
          <p:nvPr/>
        </p:nvCxnSpPr>
        <p:spPr>
          <a:xfrm>
            <a:off x="1907704" y="2214430"/>
            <a:ext cx="0" cy="3199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a:extLst>
              <a:ext uri="{FF2B5EF4-FFF2-40B4-BE49-F238E27FC236}">
                <a16:creationId xmlns:a16="http://schemas.microsoft.com/office/drawing/2014/main" id="{6FA3C0B5-5461-5B4A-9F30-1D309037ADBB}"/>
              </a:ext>
            </a:extLst>
          </p:cNvPr>
          <p:cNvCxnSpPr>
            <a:cxnSpLocks/>
            <a:stCxn id="21" idx="2"/>
            <a:endCxn id="22" idx="0"/>
          </p:cNvCxnSpPr>
          <p:nvPr/>
        </p:nvCxnSpPr>
        <p:spPr>
          <a:xfrm>
            <a:off x="1907704" y="3680933"/>
            <a:ext cx="0" cy="3349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直线箭头连接符 30">
            <a:extLst>
              <a:ext uri="{FF2B5EF4-FFF2-40B4-BE49-F238E27FC236}">
                <a16:creationId xmlns:a16="http://schemas.microsoft.com/office/drawing/2014/main" id="{C532FCD0-A35C-BB4C-8238-42B381335743}"/>
              </a:ext>
            </a:extLst>
          </p:cNvPr>
          <p:cNvCxnSpPr>
            <a:cxnSpLocks/>
            <a:stCxn id="22" idx="3"/>
            <a:endCxn id="12" idx="1"/>
          </p:cNvCxnSpPr>
          <p:nvPr/>
        </p:nvCxnSpPr>
        <p:spPr>
          <a:xfrm>
            <a:off x="3131840" y="4468290"/>
            <a:ext cx="648072" cy="93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圆角矩形 49">
            <a:extLst>
              <a:ext uri="{FF2B5EF4-FFF2-40B4-BE49-F238E27FC236}">
                <a16:creationId xmlns:a16="http://schemas.microsoft.com/office/drawing/2014/main" id="{DF9D319A-DD67-664A-B3E9-5C15C8853898}"/>
              </a:ext>
            </a:extLst>
          </p:cNvPr>
          <p:cNvSpPr/>
          <p:nvPr/>
        </p:nvSpPr>
        <p:spPr>
          <a:xfrm>
            <a:off x="334617" y="1133624"/>
            <a:ext cx="3204356" cy="4248814"/>
          </a:xfrm>
          <a:prstGeom prst="roundRect">
            <a:avLst>
              <a:gd name="adj" fmla="val 3984"/>
            </a:avLst>
          </a:prstGeom>
          <a:noFill/>
          <a:ln w="127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文本框 50">
            <a:extLst>
              <a:ext uri="{FF2B5EF4-FFF2-40B4-BE49-F238E27FC236}">
                <a16:creationId xmlns:a16="http://schemas.microsoft.com/office/drawing/2014/main" id="{56E4B36A-32FA-D24D-82DF-4CC2AA5D3F12}"/>
              </a:ext>
            </a:extLst>
          </p:cNvPr>
          <p:cNvSpPr txBox="1"/>
          <p:nvPr/>
        </p:nvSpPr>
        <p:spPr>
          <a:xfrm>
            <a:off x="1244702" y="5002036"/>
            <a:ext cx="1326004" cy="369332"/>
          </a:xfrm>
          <a:prstGeom prst="rect">
            <a:avLst/>
          </a:prstGeom>
          <a:noFill/>
        </p:spPr>
        <p:txBody>
          <a:bodyPr wrap="none" rtlCol="0">
            <a:spAutoFit/>
          </a:bodyPr>
          <a:lstStyle/>
          <a:p>
            <a:r>
              <a:rPr kumimoji="1" lang="en-US" altLang="zh-CN"/>
              <a:t>Calculation</a:t>
            </a:r>
            <a:endParaRPr kumimoji="1" lang="zh-CN" altLang="en-US"/>
          </a:p>
        </p:txBody>
      </p:sp>
      <p:sp>
        <p:nvSpPr>
          <p:cNvPr id="52" name="文本框 51">
            <a:extLst>
              <a:ext uri="{FF2B5EF4-FFF2-40B4-BE49-F238E27FC236}">
                <a16:creationId xmlns:a16="http://schemas.microsoft.com/office/drawing/2014/main" id="{DD441F40-1991-7441-8819-6B6780F9FAD5}"/>
              </a:ext>
            </a:extLst>
          </p:cNvPr>
          <p:cNvSpPr txBox="1"/>
          <p:nvPr/>
        </p:nvSpPr>
        <p:spPr>
          <a:xfrm>
            <a:off x="4829325" y="5172699"/>
            <a:ext cx="1069524" cy="369332"/>
          </a:xfrm>
          <a:prstGeom prst="rect">
            <a:avLst/>
          </a:prstGeom>
          <a:noFill/>
        </p:spPr>
        <p:txBody>
          <a:bodyPr wrap="none" rtlCol="0">
            <a:spAutoFit/>
          </a:bodyPr>
          <a:lstStyle/>
          <a:p>
            <a:r>
              <a:rPr kumimoji="1" lang="en-US" altLang="zh-CN"/>
              <a:t>Decision</a:t>
            </a:r>
            <a:endParaRPr kumimoji="1" lang="zh-CN" altLang="en-US"/>
          </a:p>
        </p:txBody>
      </p:sp>
    </p:spTree>
    <p:extLst>
      <p:ext uri="{BB962C8B-B14F-4D97-AF65-F5344CB8AC3E}">
        <p14:creationId xmlns:p14="http://schemas.microsoft.com/office/powerpoint/2010/main" val="25026246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p:txBody>
          <a:bodyPr/>
          <a:lstStyle/>
          <a:p>
            <a:r>
              <a:rPr kumimoji="1" lang="en-US" altLang="zh-CN"/>
              <a:t>Core</a:t>
            </a:r>
            <a:r>
              <a:rPr kumimoji="1" lang="zh-CN" altLang="en-US"/>
              <a:t> </a:t>
            </a:r>
            <a:r>
              <a:rPr kumimoji="1" lang="en-US" altLang="zh-CN"/>
              <a:t>Logic</a:t>
            </a:r>
            <a:r>
              <a:rPr kumimoji="1" lang="zh-CN" altLang="en-US"/>
              <a:t> </a:t>
            </a:r>
            <a:r>
              <a:rPr kumimoji="1" lang="en-US" altLang="zh-CN"/>
              <a:t>at</a:t>
            </a:r>
            <a:r>
              <a:rPr kumimoji="1" lang="zh-CN" altLang="en-US"/>
              <a:t> </a:t>
            </a:r>
            <a:r>
              <a:rPr kumimoji="1" lang="en-US" altLang="zh-CN"/>
              <a:t>a</a:t>
            </a:r>
            <a:r>
              <a:rPr kumimoji="1" lang="zh-CN" altLang="en-US"/>
              <a:t> </a:t>
            </a:r>
            <a:r>
              <a:rPr kumimoji="1" lang="en-US" altLang="zh-CN"/>
              <a:t>top</a:t>
            </a:r>
            <a:r>
              <a:rPr kumimoji="1" lang="zh-CN" altLang="en-US"/>
              <a:t> </a:t>
            </a:r>
            <a:r>
              <a:rPr kumimoji="1" lang="en-US" altLang="zh-CN"/>
              <a:t>level</a:t>
            </a:r>
            <a:endParaRPr kumimoji="1" lang="zh-CN" altLang="en-US"/>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35</a:t>
            </a:fld>
            <a:endParaRPr lang="zh-CN" altLang="en-US"/>
          </a:p>
        </p:txBody>
      </p:sp>
      <p:sp>
        <p:nvSpPr>
          <p:cNvPr id="10" name="矩形 9">
            <a:extLst>
              <a:ext uri="{FF2B5EF4-FFF2-40B4-BE49-F238E27FC236}">
                <a16:creationId xmlns:a16="http://schemas.microsoft.com/office/drawing/2014/main" id="{6F5E7377-524B-C64C-8926-FFFB6C096CA5}"/>
              </a:ext>
            </a:extLst>
          </p:cNvPr>
          <p:cNvSpPr/>
          <p:nvPr/>
        </p:nvSpPr>
        <p:spPr>
          <a:xfrm>
            <a:off x="2286000" y="2534335"/>
            <a:ext cx="4572000" cy="646331"/>
          </a:xfrm>
          <a:prstGeom prst="rect">
            <a:avLst/>
          </a:prstGeom>
        </p:spPr>
        <p:txBody>
          <a:bodyPr>
            <a:spAutoFit/>
          </a:bodyPr>
          <a:lstStyle/>
          <a:p>
            <a:br>
              <a:rPr lang="zh-CN" altLang="en-US" b="0">
                <a:solidFill>
                  <a:srgbClr val="D4D4D4"/>
                </a:solidFill>
                <a:effectLst/>
                <a:latin typeface="Menlo" panose="020B0609030804020204" pitchFamily="49" charset="0"/>
              </a:rPr>
            </a:br>
            <a:endParaRPr lang="zh-CN" altLang="en-US" b="0">
              <a:solidFill>
                <a:srgbClr val="D4D4D4"/>
              </a:solidFill>
              <a:effectLst/>
              <a:latin typeface="Menlo" panose="020B0609030804020204" pitchFamily="49" charset="0"/>
            </a:endParaRPr>
          </a:p>
        </p:txBody>
      </p:sp>
      <p:sp>
        <p:nvSpPr>
          <p:cNvPr id="7" name="圆角矩形 6">
            <a:extLst>
              <a:ext uri="{FF2B5EF4-FFF2-40B4-BE49-F238E27FC236}">
                <a16:creationId xmlns:a16="http://schemas.microsoft.com/office/drawing/2014/main" id="{1574B3A6-F0FA-C745-AEA6-5FC3411A1B5D}"/>
              </a:ext>
            </a:extLst>
          </p:cNvPr>
          <p:cNvSpPr/>
          <p:nvPr/>
        </p:nvSpPr>
        <p:spPr>
          <a:xfrm>
            <a:off x="683568" y="1313988"/>
            <a:ext cx="2448272" cy="900442"/>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Compute</a:t>
            </a:r>
            <a:r>
              <a:rPr kumimoji="1" lang="zh-CN" altLang="en-US">
                <a:solidFill>
                  <a:schemeClr val="tx1"/>
                </a:solidFill>
              </a:rPr>
              <a:t> </a:t>
            </a:r>
            <a:r>
              <a:rPr kumimoji="1" lang="en-US" altLang="zh-CN">
                <a:solidFill>
                  <a:schemeClr val="tx1"/>
                </a:solidFill>
              </a:rPr>
              <a:t>all</a:t>
            </a:r>
            <a:r>
              <a:rPr kumimoji="1" lang="zh-CN" altLang="en-US">
                <a:solidFill>
                  <a:schemeClr val="tx1"/>
                </a:solidFill>
              </a:rPr>
              <a:t> </a:t>
            </a:r>
            <a:r>
              <a:rPr kumimoji="1" lang="en-US" altLang="zh-CN">
                <a:solidFill>
                  <a:schemeClr val="tx1"/>
                </a:solidFill>
              </a:rPr>
              <a:t>placements</a:t>
            </a:r>
            <a:endParaRPr kumimoji="1" lang="zh-CN" altLang="en-US">
              <a:solidFill>
                <a:schemeClr val="tx1"/>
              </a:solidFill>
            </a:endParaRPr>
          </a:p>
        </p:txBody>
      </p:sp>
      <p:sp>
        <p:nvSpPr>
          <p:cNvPr id="21" name="圆角矩形 20">
            <a:extLst>
              <a:ext uri="{FF2B5EF4-FFF2-40B4-BE49-F238E27FC236}">
                <a16:creationId xmlns:a16="http://schemas.microsoft.com/office/drawing/2014/main" id="{0B9AF97D-1F44-584D-BE6A-B8ED8C56EED2}"/>
              </a:ext>
            </a:extLst>
          </p:cNvPr>
          <p:cNvSpPr/>
          <p:nvPr/>
        </p:nvSpPr>
        <p:spPr>
          <a:xfrm>
            <a:off x="683568" y="2534335"/>
            <a:ext cx="2448272" cy="1146598"/>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Compute</a:t>
            </a:r>
            <a:r>
              <a:rPr kumimoji="1" lang="zh-CN" altLang="en-US">
                <a:solidFill>
                  <a:schemeClr val="tx1"/>
                </a:solidFill>
              </a:rPr>
              <a:t> </a:t>
            </a:r>
            <a:r>
              <a:rPr kumimoji="1" lang="en-US" altLang="zh-CN">
                <a:solidFill>
                  <a:srgbClr val="C00000"/>
                </a:solidFill>
                <a:latin typeface="Consolas" panose="020B0609020204030204" pitchFamily="49" charset="0"/>
                <a:cs typeface="Consolas" panose="020B0609020204030204" pitchFamily="49" charset="0"/>
              </a:rPr>
              <a:t>wbw</a:t>
            </a:r>
            <a:r>
              <a:rPr kumimoji="1" lang="zh-CN" altLang="en-US">
                <a:solidFill>
                  <a:schemeClr val="tx1"/>
                </a:solidFill>
              </a:rPr>
              <a:t> </a:t>
            </a:r>
            <a:r>
              <a:rPr kumimoji="1" lang="en-US" altLang="zh-CN">
                <a:solidFill>
                  <a:schemeClr val="tx1"/>
                </a:solidFill>
              </a:rPr>
              <a:t>for</a:t>
            </a:r>
            <a:r>
              <a:rPr kumimoji="1" lang="zh-CN" altLang="en-US">
                <a:solidFill>
                  <a:schemeClr val="tx1"/>
                </a:solidFill>
              </a:rPr>
              <a:t> </a:t>
            </a:r>
            <a:r>
              <a:rPr kumimoji="1" lang="en-US" altLang="zh-CN">
                <a:solidFill>
                  <a:schemeClr val="tx1"/>
                </a:solidFill>
              </a:rPr>
              <a:t>each</a:t>
            </a:r>
            <a:r>
              <a:rPr kumimoji="1" lang="zh-CN" altLang="en-US">
                <a:solidFill>
                  <a:schemeClr val="tx1"/>
                </a:solidFill>
              </a:rPr>
              <a:t> </a:t>
            </a:r>
            <a:r>
              <a:rPr kumimoji="1" lang="en-US" altLang="zh-CN">
                <a:solidFill>
                  <a:schemeClr val="tx1"/>
                </a:solidFill>
              </a:rPr>
              <a:t>placement</a:t>
            </a:r>
            <a:r>
              <a:rPr kumimoji="1" lang="zh-CN" altLang="en-US">
                <a:solidFill>
                  <a:schemeClr val="tx1"/>
                </a:solidFill>
              </a:rPr>
              <a:t> </a:t>
            </a:r>
            <a:r>
              <a:rPr kumimoji="1" lang="en-US" altLang="zh-CN">
                <a:solidFill>
                  <a:srgbClr val="002060"/>
                </a:solidFill>
                <a:latin typeface="Consolas" panose="020B0609020204030204" pitchFamily="49" charset="0"/>
                <a:cs typeface="Consolas" panose="020B0609020204030204" pitchFamily="49" charset="0"/>
              </a:rPr>
              <a:t>P</a:t>
            </a:r>
            <a:endParaRPr kumimoji="1" lang="zh-CN" altLang="en-US">
              <a:solidFill>
                <a:srgbClr val="002060"/>
              </a:solidFill>
              <a:latin typeface="Consolas" panose="020B0609020204030204" pitchFamily="49" charset="0"/>
              <a:cs typeface="Consolas" panose="020B0609020204030204" pitchFamily="49" charset="0"/>
            </a:endParaRPr>
          </a:p>
        </p:txBody>
      </p:sp>
      <p:sp>
        <p:nvSpPr>
          <p:cNvPr id="22" name="圆角矩形 21">
            <a:extLst>
              <a:ext uri="{FF2B5EF4-FFF2-40B4-BE49-F238E27FC236}">
                <a16:creationId xmlns:a16="http://schemas.microsoft.com/office/drawing/2014/main" id="{896C3D88-8667-FB43-A91E-2364EB75C5AF}"/>
              </a:ext>
            </a:extLst>
          </p:cNvPr>
          <p:cNvSpPr/>
          <p:nvPr/>
        </p:nvSpPr>
        <p:spPr>
          <a:xfrm>
            <a:off x="683568" y="4015910"/>
            <a:ext cx="2448272" cy="904760"/>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Filter</a:t>
            </a:r>
            <a:r>
              <a:rPr kumimoji="1" lang="zh-CN" altLang="en-US">
                <a:solidFill>
                  <a:schemeClr val="tx1"/>
                </a:solidFill>
              </a:rPr>
              <a:t> </a:t>
            </a:r>
            <a:r>
              <a:rPr kumimoji="1" lang="en-US" altLang="zh-CN">
                <a:solidFill>
                  <a:schemeClr val="tx1"/>
                </a:solidFill>
              </a:rPr>
              <a:t>and</a:t>
            </a:r>
            <a:r>
              <a:rPr kumimoji="1" lang="zh-CN" altLang="en-US">
                <a:solidFill>
                  <a:schemeClr val="tx1"/>
                </a:solidFill>
              </a:rPr>
              <a:t> </a:t>
            </a:r>
            <a:r>
              <a:rPr kumimoji="1" lang="en-US" altLang="zh-CN">
                <a:solidFill>
                  <a:schemeClr val="tx1"/>
                </a:solidFill>
              </a:rPr>
              <a:t>select</a:t>
            </a:r>
            <a:r>
              <a:rPr kumimoji="1" lang="zh-CN" altLang="en-US">
                <a:solidFill>
                  <a:schemeClr val="tx1"/>
                </a:solidFill>
              </a:rPr>
              <a:t> </a:t>
            </a:r>
            <a:r>
              <a:rPr kumimoji="1" lang="en-US" altLang="zh-CN">
                <a:solidFill>
                  <a:schemeClr val="tx1"/>
                </a:solidFill>
              </a:rPr>
              <a:t>P</a:t>
            </a:r>
            <a:r>
              <a:rPr kumimoji="1" lang="zh-CN" altLang="en-US">
                <a:solidFill>
                  <a:schemeClr val="tx1"/>
                </a:solidFill>
              </a:rPr>
              <a:t> </a:t>
            </a:r>
            <a:r>
              <a:rPr kumimoji="1" lang="en-US" altLang="zh-CN">
                <a:solidFill>
                  <a:schemeClr val="tx1"/>
                </a:solidFill>
              </a:rPr>
              <a:t>with</a:t>
            </a:r>
            <a:r>
              <a:rPr kumimoji="1" lang="zh-CN" altLang="en-US">
                <a:solidFill>
                  <a:schemeClr val="tx1"/>
                </a:solidFill>
              </a:rPr>
              <a:t> </a:t>
            </a:r>
            <a:r>
              <a:rPr kumimoji="1" lang="en-US" altLang="zh-CN">
                <a:solidFill>
                  <a:schemeClr val="tx1"/>
                </a:solidFill>
              </a:rPr>
              <a:t>min</a:t>
            </a:r>
            <a:r>
              <a:rPr kumimoji="1" lang="zh-CN" altLang="en-US">
                <a:solidFill>
                  <a:schemeClr val="tx1"/>
                </a:solidFill>
              </a:rPr>
              <a:t> </a:t>
            </a:r>
            <a:r>
              <a:rPr kumimoji="1" lang="en-US" altLang="zh-CN">
                <a:solidFill>
                  <a:srgbClr val="002060"/>
                </a:solidFill>
                <a:latin typeface="Consolas" panose="020B0609020204030204" pitchFamily="49" charset="0"/>
                <a:cs typeface="Consolas" panose="020B0609020204030204" pitchFamily="49" charset="0"/>
              </a:rPr>
              <a:t>P.mm</a:t>
            </a:r>
            <a:endParaRPr kumimoji="1" lang="zh-CN" altLang="en-US">
              <a:solidFill>
                <a:srgbClr val="002060"/>
              </a:solidFill>
              <a:latin typeface="Consolas" panose="020B0609020204030204" pitchFamily="49" charset="0"/>
              <a:cs typeface="Consolas" panose="020B0609020204030204" pitchFamily="49" charset="0"/>
            </a:endParaRPr>
          </a:p>
        </p:txBody>
      </p:sp>
      <p:sp>
        <p:nvSpPr>
          <p:cNvPr id="12" name="决策 11">
            <a:extLst>
              <a:ext uri="{FF2B5EF4-FFF2-40B4-BE49-F238E27FC236}">
                <a16:creationId xmlns:a16="http://schemas.microsoft.com/office/drawing/2014/main" id="{42222EB0-2FC5-7549-8871-0962DFF6B654}"/>
              </a:ext>
            </a:extLst>
          </p:cNvPr>
          <p:cNvSpPr/>
          <p:nvPr/>
        </p:nvSpPr>
        <p:spPr>
          <a:xfrm>
            <a:off x="3779912" y="3865612"/>
            <a:ext cx="3168352" cy="1224136"/>
          </a:xfrm>
          <a:prstGeom prst="flowChartDecision">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whether</a:t>
            </a:r>
            <a:r>
              <a:rPr kumimoji="1" lang="zh-CN" altLang="en-US">
                <a:solidFill>
                  <a:schemeClr val="tx1"/>
                </a:solidFill>
              </a:rPr>
              <a:t> </a:t>
            </a:r>
            <a:r>
              <a:rPr kumimoji="1" lang="en-US" altLang="zh-CN">
                <a:solidFill>
                  <a:schemeClr val="tx1"/>
                </a:solidFill>
              </a:rPr>
              <a:t>to</a:t>
            </a:r>
            <a:r>
              <a:rPr kumimoji="1" lang="zh-CN" altLang="en-US">
                <a:solidFill>
                  <a:schemeClr val="tx1"/>
                </a:solidFill>
              </a:rPr>
              <a:t> </a:t>
            </a:r>
            <a:r>
              <a:rPr kumimoji="1" lang="en-US" altLang="zh-CN">
                <a:solidFill>
                  <a:schemeClr val="tx1"/>
                </a:solidFill>
              </a:rPr>
              <a:t>do</a:t>
            </a:r>
            <a:r>
              <a:rPr kumimoji="1" lang="zh-CN" altLang="en-US">
                <a:solidFill>
                  <a:schemeClr val="tx1"/>
                </a:solidFill>
              </a:rPr>
              <a:t> </a:t>
            </a:r>
            <a:r>
              <a:rPr kumimoji="1" lang="en-US" altLang="zh-CN">
                <a:solidFill>
                  <a:schemeClr val="tx1"/>
                </a:solidFill>
              </a:rPr>
              <a:t>the</a:t>
            </a:r>
            <a:r>
              <a:rPr kumimoji="1" lang="zh-CN" altLang="en-US">
                <a:solidFill>
                  <a:schemeClr val="tx1"/>
                </a:solidFill>
              </a:rPr>
              <a:t> </a:t>
            </a:r>
            <a:r>
              <a:rPr kumimoji="1" lang="en-US" altLang="zh-CN">
                <a:solidFill>
                  <a:schemeClr val="tx1"/>
                </a:solidFill>
              </a:rPr>
              <a:t>migration?</a:t>
            </a:r>
            <a:endParaRPr kumimoji="1" lang="zh-CN" altLang="en-US">
              <a:solidFill>
                <a:schemeClr val="tx1"/>
              </a:solidFill>
            </a:endParaRPr>
          </a:p>
        </p:txBody>
      </p:sp>
      <p:cxnSp>
        <p:nvCxnSpPr>
          <p:cNvPr id="14" name="直线箭头连接符 13">
            <a:extLst>
              <a:ext uri="{FF2B5EF4-FFF2-40B4-BE49-F238E27FC236}">
                <a16:creationId xmlns:a16="http://schemas.microsoft.com/office/drawing/2014/main" id="{BE570417-4BEF-6E41-ADCE-4328CF79D276}"/>
              </a:ext>
            </a:extLst>
          </p:cNvPr>
          <p:cNvCxnSpPr>
            <a:stCxn id="7" idx="2"/>
            <a:endCxn id="21" idx="0"/>
          </p:cNvCxnSpPr>
          <p:nvPr/>
        </p:nvCxnSpPr>
        <p:spPr>
          <a:xfrm>
            <a:off x="1907704" y="2214430"/>
            <a:ext cx="0" cy="3199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a:extLst>
              <a:ext uri="{FF2B5EF4-FFF2-40B4-BE49-F238E27FC236}">
                <a16:creationId xmlns:a16="http://schemas.microsoft.com/office/drawing/2014/main" id="{6FA3C0B5-5461-5B4A-9F30-1D309037ADBB}"/>
              </a:ext>
            </a:extLst>
          </p:cNvPr>
          <p:cNvCxnSpPr>
            <a:cxnSpLocks/>
            <a:stCxn id="21" idx="2"/>
            <a:endCxn id="22" idx="0"/>
          </p:cNvCxnSpPr>
          <p:nvPr/>
        </p:nvCxnSpPr>
        <p:spPr>
          <a:xfrm>
            <a:off x="1907704" y="3680933"/>
            <a:ext cx="0" cy="3349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直线箭头连接符 30">
            <a:extLst>
              <a:ext uri="{FF2B5EF4-FFF2-40B4-BE49-F238E27FC236}">
                <a16:creationId xmlns:a16="http://schemas.microsoft.com/office/drawing/2014/main" id="{C532FCD0-A35C-BB4C-8238-42B381335743}"/>
              </a:ext>
            </a:extLst>
          </p:cNvPr>
          <p:cNvCxnSpPr>
            <a:cxnSpLocks/>
            <a:stCxn id="22" idx="3"/>
            <a:endCxn id="12" idx="1"/>
          </p:cNvCxnSpPr>
          <p:nvPr/>
        </p:nvCxnSpPr>
        <p:spPr>
          <a:xfrm>
            <a:off x="3131840" y="4468290"/>
            <a:ext cx="648072" cy="93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圆角矩形 44">
            <a:extLst>
              <a:ext uri="{FF2B5EF4-FFF2-40B4-BE49-F238E27FC236}">
                <a16:creationId xmlns:a16="http://schemas.microsoft.com/office/drawing/2014/main" id="{1BEB3970-E169-9048-9D87-8C791C7749A5}"/>
              </a:ext>
            </a:extLst>
          </p:cNvPr>
          <p:cNvSpPr/>
          <p:nvPr/>
        </p:nvSpPr>
        <p:spPr>
          <a:xfrm>
            <a:off x="7470057" y="4192788"/>
            <a:ext cx="1339326" cy="569783"/>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Return</a:t>
            </a:r>
            <a:endParaRPr kumimoji="1" lang="zh-CN" altLang="en-US">
              <a:solidFill>
                <a:schemeClr val="tx1"/>
              </a:solidFill>
            </a:endParaRPr>
          </a:p>
        </p:txBody>
      </p:sp>
      <p:cxnSp>
        <p:nvCxnSpPr>
          <p:cNvPr id="46" name="直线箭头连接符 45">
            <a:extLst>
              <a:ext uri="{FF2B5EF4-FFF2-40B4-BE49-F238E27FC236}">
                <a16:creationId xmlns:a16="http://schemas.microsoft.com/office/drawing/2014/main" id="{48CAF470-0966-214D-911C-385B67269FB2}"/>
              </a:ext>
            </a:extLst>
          </p:cNvPr>
          <p:cNvCxnSpPr>
            <a:cxnSpLocks/>
            <a:stCxn id="12" idx="3"/>
            <a:endCxn id="45" idx="1"/>
          </p:cNvCxnSpPr>
          <p:nvPr/>
        </p:nvCxnSpPr>
        <p:spPr>
          <a:xfrm>
            <a:off x="6948264" y="4477680"/>
            <a:ext cx="52179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圆角矩形 49">
            <a:extLst>
              <a:ext uri="{FF2B5EF4-FFF2-40B4-BE49-F238E27FC236}">
                <a16:creationId xmlns:a16="http://schemas.microsoft.com/office/drawing/2014/main" id="{DF9D319A-DD67-664A-B3E9-5C15C8853898}"/>
              </a:ext>
            </a:extLst>
          </p:cNvPr>
          <p:cNvSpPr/>
          <p:nvPr/>
        </p:nvSpPr>
        <p:spPr>
          <a:xfrm>
            <a:off x="334617" y="1133624"/>
            <a:ext cx="3204356" cy="4248814"/>
          </a:xfrm>
          <a:prstGeom prst="roundRect">
            <a:avLst>
              <a:gd name="adj" fmla="val 3984"/>
            </a:avLst>
          </a:prstGeom>
          <a:noFill/>
          <a:ln w="127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文本框 50">
            <a:extLst>
              <a:ext uri="{FF2B5EF4-FFF2-40B4-BE49-F238E27FC236}">
                <a16:creationId xmlns:a16="http://schemas.microsoft.com/office/drawing/2014/main" id="{56E4B36A-32FA-D24D-82DF-4CC2AA5D3F12}"/>
              </a:ext>
            </a:extLst>
          </p:cNvPr>
          <p:cNvSpPr txBox="1"/>
          <p:nvPr/>
        </p:nvSpPr>
        <p:spPr>
          <a:xfrm>
            <a:off x="1244702" y="5002036"/>
            <a:ext cx="1326004" cy="369332"/>
          </a:xfrm>
          <a:prstGeom prst="rect">
            <a:avLst/>
          </a:prstGeom>
          <a:noFill/>
        </p:spPr>
        <p:txBody>
          <a:bodyPr wrap="none" rtlCol="0">
            <a:spAutoFit/>
          </a:bodyPr>
          <a:lstStyle/>
          <a:p>
            <a:r>
              <a:rPr kumimoji="1" lang="en-US" altLang="zh-CN"/>
              <a:t>Calculation</a:t>
            </a:r>
            <a:endParaRPr kumimoji="1" lang="zh-CN" altLang="en-US"/>
          </a:p>
        </p:txBody>
      </p:sp>
      <p:sp>
        <p:nvSpPr>
          <p:cNvPr id="52" name="文本框 51">
            <a:extLst>
              <a:ext uri="{FF2B5EF4-FFF2-40B4-BE49-F238E27FC236}">
                <a16:creationId xmlns:a16="http://schemas.microsoft.com/office/drawing/2014/main" id="{DD441F40-1991-7441-8819-6B6780F9FAD5}"/>
              </a:ext>
            </a:extLst>
          </p:cNvPr>
          <p:cNvSpPr txBox="1"/>
          <p:nvPr/>
        </p:nvSpPr>
        <p:spPr>
          <a:xfrm>
            <a:off x="4829325" y="5172699"/>
            <a:ext cx="1069524" cy="369332"/>
          </a:xfrm>
          <a:prstGeom prst="rect">
            <a:avLst/>
          </a:prstGeom>
          <a:noFill/>
        </p:spPr>
        <p:txBody>
          <a:bodyPr wrap="none" rtlCol="0">
            <a:spAutoFit/>
          </a:bodyPr>
          <a:lstStyle/>
          <a:p>
            <a:r>
              <a:rPr kumimoji="1" lang="en-US" altLang="zh-CN"/>
              <a:t>Decision</a:t>
            </a:r>
            <a:endParaRPr kumimoji="1" lang="zh-CN" altLang="en-US"/>
          </a:p>
        </p:txBody>
      </p:sp>
      <p:sp>
        <p:nvSpPr>
          <p:cNvPr id="55" name="文本框 54">
            <a:extLst>
              <a:ext uri="{FF2B5EF4-FFF2-40B4-BE49-F238E27FC236}">
                <a16:creationId xmlns:a16="http://schemas.microsoft.com/office/drawing/2014/main" id="{1A85C5BB-8FE6-7144-9FD3-70DA62F8BEA7}"/>
              </a:ext>
            </a:extLst>
          </p:cNvPr>
          <p:cNvSpPr txBox="1"/>
          <p:nvPr/>
        </p:nvSpPr>
        <p:spPr>
          <a:xfrm>
            <a:off x="7041566" y="4503947"/>
            <a:ext cx="295274" cy="276999"/>
          </a:xfrm>
          <a:prstGeom prst="rect">
            <a:avLst/>
          </a:prstGeom>
          <a:solidFill>
            <a:schemeClr val="bg1"/>
          </a:solidFill>
          <a:ln>
            <a:noFill/>
          </a:ln>
        </p:spPr>
        <p:txBody>
          <a:bodyPr wrap="none" rtlCol="0">
            <a:spAutoFit/>
          </a:bodyPr>
          <a:lstStyle/>
          <a:p>
            <a:r>
              <a:rPr kumimoji="1" lang="en-US" altLang="zh-CN" sz="1200"/>
              <a:t>N</a:t>
            </a:r>
            <a:endParaRPr kumimoji="1" lang="zh-CN" altLang="en-US"/>
          </a:p>
        </p:txBody>
      </p:sp>
    </p:spTree>
    <p:extLst>
      <p:ext uri="{BB962C8B-B14F-4D97-AF65-F5344CB8AC3E}">
        <p14:creationId xmlns:p14="http://schemas.microsoft.com/office/powerpoint/2010/main" val="3673861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p:txBody>
          <a:bodyPr/>
          <a:lstStyle/>
          <a:p>
            <a:r>
              <a:rPr kumimoji="1" lang="en-US" altLang="zh-CN"/>
              <a:t>Core</a:t>
            </a:r>
            <a:r>
              <a:rPr kumimoji="1" lang="zh-CN" altLang="en-US"/>
              <a:t> </a:t>
            </a:r>
            <a:r>
              <a:rPr kumimoji="1" lang="en-US" altLang="zh-CN"/>
              <a:t>Logic</a:t>
            </a:r>
            <a:r>
              <a:rPr kumimoji="1" lang="zh-CN" altLang="en-US"/>
              <a:t> </a:t>
            </a:r>
            <a:r>
              <a:rPr kumimoji="1" lang="en-US" altLang="zh-CN"/>
              <a:t>at</a:t>
            </a:r>
            <a:r>
              <a:rPr kumimoji="1" lang="zh-CN" altLang="en-US"/>
              <a:t> </a:t>
            </a:r>
            <a:r>
              <a:rPr kumimoji="1" lang="en-US" altLang="zh-CN"/>
              <a:t>a</a:t>
            </a:r>
            <a:r>
              <a:rPr kumimoji="1" lang="zh-CN" altLang="en-US"/>
              <a:t> </a:t>
            </a:r>
            <a:r>
              <a:rPr kumimoji="1" lang="en-US" altLang="zh-CN"/>
              <a:t>top</a:t>
            </a:r>
            <a:r>
              <a:rPr kumimoji="1" lang="zh-CN" altLang="en-US"/>
              <a:t> </a:t>
            </a:r>
            <a:r>
              <a:rPr kumimoji="1" lang="en-US" altLang="zh-CN"/>
              <a:t>level</a:t>
            </a:r>
            <a:endParaRPr kumimoji="1" lang="zh-CN" altLang="en-US"/>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36</a:t>
            </a:fld>
            <a:endParaRPr lang="zh-CN" altLang="en-US"/>
          </a:p>
        </p:txBody>
      </p:sp>
      <p:sp>
        <p:nvSpPr>
          <p:cNvPr id="10" name="矩形 9">
            <a:extLst>
              <a:ext uri="{FF2B5EF4-FFF2-40B4-BE49-F238E27FC236}">
                <a16:creationId xmlns:a16="http://schemas.microsoft.com/office/drawing/2014/main" id="{6F5E7377-524B-C64C-8926-FFFB6C096CA5}"/>
              </a:ext>
            </a:extLst>
          </p:cNvPr>
          <p:cNvSpPr/>
          <p:nvPr/>
        </p:nvSpPr>
        <p:spPr>
          <a:xfrm>
            <a:off x="2286000" y="2534335"/>
            <a:ext cx="4572000" cy="646331"/>
          </a:xfrm>
          <a:prstGeom prst="rect">
            <a:avLst/>
          </a:prstGeom>
        </p:spPr>
        <p:txBody>
          <a:bodyPr>
            <a:spAutoFit/>
          </a:bodyPr>
          <a:lstStyle/>
          <a:p>
            <a:br>
              <a:rPr lang="zh-CN" altLang="en-US" b="0">
                <a:solidFill>
                  <a:srgbClr val="D4D4D4"/>
                </a:solidFill>
                <a:effectLst/>
                <a:latin typeface="Menlo" panose="020B0609030804020204" pitchFamily="49" charset="0"/>
              </a:rPr>
            </a:br>
            <a:endParaRPr lang="zh-CN" altLang="en-US" b="0">
              <a:solidFill>
                <a:srgbClr val="D4D4D4"/>
              </a:solidFill>
              <a:effectLst/>
              <a:latin typeface="Menlo" panose="020B0609030804020204" pitchFamily="49" charset="0"/>
            </a:endParaRPr>
          </a:p>
        </p:txBody>
      </p:sp>
      <p:sp>
        <p:nvSpPr>
          <p:cNvPr id="7" name="圆角矩形 6">
            <a:extLst>
              <a:ext uri="{FF2B5EF4-FFF2-40B4-BE49-F238E27FC236}">
                <a16:creationId xmlns:a16="http://schemas.microsoft.com/office/drawing/2014/main" id="{1574B3A6-F0FA-C745-AEA6-5FC3411A1B5D}"/>
              </a:ext>
            </a:extLst>
          </p:cNvPr>
          <p:cNvSpPr/>
          <p:nvPr/>
        </p:nvSpPr>
        <p:spPr>
          <a:xfrm>
            <a:off x="683568" y="1313988"/>
            <a:ext cx="2448272" cy="900442"/>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Compute</a:t>
            </a:r>
            <a:r>
              <a:rPr kumimoji="1" lang="zh-CN" altLang="en-US">
                <a:solidFill>
                  <a:schemeClr val="tx1"/>
                </a:solidFill>
              </a:rPr>
              <a:t> </a:t>
            </a:r>
            <a:r>
              <a:rPr kumimoji="1" lang="en-US" altLang="zh-CN">
                <a:solidFill>
                  <a:schemeClr val="tx1"/>
                </a:solidFill>
              </a:rPr>
              <a:t>all</a:t>
            </a:r>
            <a:r>
              <a:rPr kumimoji="1" lang="zh-CN" altLang="en-US">
                <a:solidFill>
                  <a:schemeClr val="tx1"/>
                </a:solidFill>
              </a:rPr>
              <a:t> </a:t>
            </a:r>
            <a:r>
              <a:rPr kumimoji="1" lang="en-US" altLang="zh-CN">
                <a:solidFill>
                  <a:schemeClr val="tx1"/>
                </a:solidFill>
              </a:rPr>
              <a:t>placements</a:t>
            </a:r>
            <a:endParaRPr kumimoji="1" lang="zh-CN" altLang="en-US">
              <a:solidFill>
                <a:schemeClr val="tx1"/>
              </a:solidFill>
            </a:endParaRPr>
          </a:p>
        </p:txBody>
      </p:sp>
      <p:sp>
        <p:nvSpPr>
          <p:cNvPr id="21" name="圆角矩形 20">
            <a:extLst>
              <a:ext uri="{FF2B5EF4-FFF2-40B4-BE49-F238E27FC236}">
                <a16:creationId xmlns:a16="http://schemas.microsoft.com/office/drawing/2014/main" id="{0B9AF97D-1F44-584D-BE6A-B8ED8C56EED2}"/>
              </a:ext>
            </a:extLst>
          </p:cNvPr>
          <p:cNvSpPr/>
          <p:nvPr/>
        </p:nvSpPr>
        <p:spPr>
          <a:xfrm>
            <a:off x="683568" y="2534335"/>
            <a:ext cx="2448272" cy="1146598"/>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Compute</a:t>
            </a:r>
            <a:r>
              <a:rPr kumimoji="1" lang="zh-CN" altLang="en-US">
                <a:solidFill>
                  <a:schemeClr val="tx1"/>
                </a:solidFill>
              </a:rPr>
              <a:t> </a:t>
            </a:r>
            <a:r>
              <a:rPr kumimoji="1" lang="en-US" altLang="zh-CN">
                <a:solidFill>
                  <a:srgbClr val="C00000"/>
                </a:solidFill>
                <a:latin typeface="Consolas" panose="020B0609020204030204" pitchFamily="49" charset="0"/>
                <a:cs typeface="Consolas" panose="020B0609020204030204" pitchFamily="49" charset="0"/>
              </a:rPr>
              <a:t>wbw</a:t>
            </a:r>
            <a:r>
              <a:rPr kumimoji="1" lang="zh-CN" altLang="en-US">
                <a:solidFill>
                  <a:schemeClr val="tx1"/>
                </a:solidFill>
              </a:rPr>
              <a:t> </a:t>
            </a:r>
            <a:r>
              <a:rPr kumimoji="1" lang="en-US" altLang="zh-CN">
                <a:solidFill>
                  <a:schemeClr val="tx1"/>
                </a:solidFill>
              </a:rPr>
              <a:t>for</a:t>
            </a:r>
            <a:r>
              <a:rPr kumimoji="1" lang="zh-CN" altLang="en-US">
                <a:solidFill>
                  <a:schemeClr val="tx1"/>
                </a:solidFill>
              </a:rPr>
              <a:t> </a:t>
            </a:r>
            <a:r>
              <a:rPr kumimoji="1" lang="en-US" altLang="zh-CN">
                <a:solidFill>
                  <a:schemeClr val="tx1"/>
                </a:solidFill>
              </a:rPr>
              <a:t>each</a:t>
            </a:r>
            <a:r>
              <a:rPr kumimoji="1" lang="zh-CN" altLang="en-US">
                <a:solidFill>
                  <a:schemeClr val="tx1"/>
                </a:solidFill>
              </a:rPr>
              <a:t> </a:t>
            </a:r>
            <a:r>
              <a:rPr kumimoji="1" lang="en-US" altLang="zh-CN">
                <a:solidFill>
                  <a:schemeClr val="tx1"/>
                </a:solidFill>
              </a:rPr>
              <a:t>placement</a:t>
            </a:r>
            <a:r>
              <a:rPr kumimoji="1" lang="zh-CN" altLang="en-US">
                <a:solidFill>
                  <a:schemeClr val="tx1"/>
                </a:solidFill>
              </a:rPr>
              <a:t> </a:t>
            </a:r>
            <a:r>
              <a:rPr kumimoji="1" lang="en-US" altLang="zh-CN">
                <a:solidFill>
                  <a:srgbClr val="002060"/>
                </a:solidFill>
                <a:latin typeface="Consolas" panose="020B0609020204030204" pitchFamily="49" charset="0"/>
                <a:cs typeface="Consolas" panose="020B0609020204030204" pitchFamily="49" charset="0"/>
              </a:rPr>
              <a:t>P</a:t>
            </a:r>
            <a:endParaRPr kumimoji="1" lang="zh-CN" altLang="en-US">
              <a:solidFill>
                <a:srgbClr val="002060"/>
              </a:solidFill>
              <a:latin typeface="Consolas" panose="020B0609020204030204" pitchFamily="49" charset="0"/>
              <a:cs typeface="Consolas" panose="020B0609020204030204" pitchFamily="49" charset="0"/>
            </a:endParaRPr>
          </a:p>
        </p:txBody>
      </p:sp>
      <p:sp>
        <p:nvSpPr>
          <p:cNvPr id="22" name="圆角矩形 21">
            <a:extLst>
              <a:ext uri="{FF2B5EF4-FFF2-40B4-BE49-F238E27FC236}">
                <a16:creationId xmlns:a16="http://schemas.microsoft.com/office/drawing/2014/main" id="{896C3D88-8667-FB43-A91E-2364EB75C5AF}"/>
              </a:ext>
            </a:extLst>
          </p:cNvPr>
          <p:cNvSpPr/>
          <p:nvPr/>
        </p:nvSpPr>
        <p:spPr>
          <a:xfrm>
            <a:off x="683568" y="4015910"/>
            <a:ext cx="2448272" cy="904760"/>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Filter</a:t>
            </a:r>
            <a:r>
              <a:rPr kumimoji="1" lang="zh-CN" altLang="en-US">
                <a:solidFill>
                  <a:schemeClr val="tx1"/>
                </a:solidFill>
              </a:rPr>
              <a:t> </a:t>
            </a:r>
            <a:r>
              <a:rPr kumimoji="1" lang="en-US" altLang="zh-CN">
                <a:solidFill>
                  <a:schemeClr val="tx1"/>
                </a:solidFill>
              </a:rPr>
              <a:t>and</a:t>
            </a:r>
            <a:r>
              <a:rPr kumimoji="1" lang="zh-CN" altLang="en-US">
                <a:solidFill>
                  <a:schemeClr val="tx1"/>
                </a:solidFill>
              </a:rPr>
              <a:t> </a:t>
            </a:r>
            <a:r>
              <a:rPr kumimoji="1" lang="en-US" altLang="zh-CN">
                <a:solidFill>
                  <a:schemeClr val="tx1"/>
                </a:solidFill>
              </a:rPr>
              <a:t>select</a:t>
            </a:r>
            <a:r>
              <a:rPr kumimoji="1" lang="zh-CN" altLang="en-US">
                <a:solidFill>
                  <a:schemeClr val="tx1"/>
                </a:solidFill>
              </a:rPr>
              <a:t> </a:t>
            </a:r>
            <a:r>
              <a:rPr kumimoji="1" lang="en-US" altLang="zh-CN">
                <a:solidFill>
                  <a:schemeClr val="tx1"/>
                </a:solidFill>
              </a:rPr>
              <a:t>P</a:t>
            </a:r>
            <a:r>
              <a:rPr kumimoji="1" lang="zh-CN" altLang="en-US">
                <a:solidFill>
                  <a:schemeClr val="tx1"/>
                </a:solidFill>
              </a:rPr>
              <a:t> </a:t>
            </a:r>
            <a:r>
              <a:rPr kumimoji="1" lang="en-US" altLang="zh-CN">
                <a:solidFill>
                  <a:schemeClr val="tx1"/>
                </a:solidFill>
              </a:rPr>
              <a:t>with</a:t>
            </a:r>
            <a:r>
              <a:rPr kumimoji="1" lang="zh-CN" altLang="en-US">
                <a:solidFill>
                  <a:schemeClr val="tx1"/>
                </a:solidFill>
              </a:rPr>
              <a:t> </a:t>
            </a:r>
            <a:r>
              <a:rPr kumimoji="1" lang="en-US" altLang="zh-CN">
                <a:solidFill>
                  <a:schemeClr val="tx1"/>
                </a:solidFill>
              </a:rPr>
              <a:t>min</a:t>
            </a:r>
            <a:r>
              <a:rPr kumimoji="1" lang="zh-CN" altLang="en-US">
                <a:solidFill>
                  <a:schemeClr val="tx1"/>
                </a:solidFill>
              </a:rPr>
              <a:t> </a:t>
            </a:r>
            <a:r>
              <a:rPr kumimoji="1" lang="en-US" altLang="zh-CN">
                <a:solidFill>
                  <a:srgbClr val="002060"/>
                </a:solidFill>
                <a:latin typeface="Consolas" panose="020B0609020204030204" pitchFamily="49" charset="0"/>
                <a:cs typeface="Consolas" panose="020B0609020204030204" pitchFamily="49" charset="0"/>
              </a:rPr>
              <a:t>P.mm</a:t>
            </a:r>
            <a:endParaRPr kumimoji="1" lang="zh-CN" altLang="en-US">
              <a:solidFill>
                <a:srgbClr val="002060"/>
              </a:solidFill>
              <a:latin typeface="Consolas" panose="020B0609020204030204" pitchFamily="49" charset="0"/>
              <a:cs typeface="Consolas" panose="020B0609020204030204" pitchFamily="49" charset="0"/>
            </a:endParaRPr>
          </a:p>
        </p:txBody>
      </p:sp>
      <p:sp>
        <p:nvSpPr>
          <p:cNvPr id="12" name="决策 11">
            <a:extLst>
              <a:ext uri="{FF2B5EF4-FFF2-40B4-BE49-F238E27FC236}">
                <a16:creationId xmlns:a16="http://schemas.microsoft.com/office/drawing/2014/main" id="{42222EB0-2FC5-7549-8871-0962DFF6B654}"/>
              </a:ext>
            </a:extLst>
          </p:cNvPr>
          <p:cNvSpPr/>
          <p:nvPr/>
        </p:nvSpPr>
        <p:spPr>
          <a:xfrm>
            <a:off x="3779912" y="3865612"/>
            <a:ext cx="3168352" cy="1224136"/>
          </a:xfrm>
          <a:prstGeom prst="flowChartDecision">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whether</a:t>
            </a:r>
            <a:r>
              <a:rPr kumimoji="1" lang="zh-CN" altLang="en-US">
                <a:solidFill>
                  <a:schemeClr val="tx1"/>
                </a:solidFill>
              </a:rPr>
              <a:t> </a:t>
            </a:r>
            <a:r>
              <a:rPr kumimoji="1" lang="en-US" altLang="zh-CN">
                <a:solidFill>
                  <a:schemeClr val="tx1"/>
                </a:solidFill>
              </a:rPr>
              <a:t>to</a:t>
            </a:r>
            <a:r>
              <a:rPr kumimoji="1" lang="zh-CN" altLang="en-US">
                <a:solidFill>
                  <a:schemeClr val="tx1"/>
                </a:solidFill>
              </a:rPr>
              <a:t> </a:t>
            </a:r>
            <a:r>
              <a:rPr kumimoji="1" lang="en-US" altLang="zh-CN">
                <a:solidFill>
                  <a:schemeClr val="tx1"/>
                </a:solidFill>
              </a:rPr>
              <a:t>do</a:t>
            </a:r>
            <a:r>
              <a:rPr kumimoji="1" lang="zh-CN" altLang="en-US">
                <a:solidFill>
                  <a:schemeClr val="tx1"/>
                </a:solidFill>
              </a:rPr>
              <a:t> </a:t>
            </a:r>
            <a:r>
              <a:rPr kumimoji="1" lang="en-US" altLang="zh-CN">
                <a:solidFill>
                  <a:schemeClr val="tx1"/>
                </a:solidFill>
              </a:rPr>
              <a:t>the</a:t>
            </a:r>
            <a:r>
              <a:rPr kumimoji="1" lang="zh-CN" altLang="en-US">
                <a:solidFill>
                  <a:schemeClr val="tx1"/>
                </a:solidFill>
              </a:rPr>
              <a:t> </a:t>
            </a:r>
            <a:r>
              <a:rPr kumimoji="1" lang="en-US" altLang="zh-CN">
                <a:solidFill>
                  <a:schemeClr val="tx1"/>
                </a:solidFill>
              </a:rPr>
              <a:t>migration?</a:t>
            </a:r>
            <a:endParaRPr kumimoji="1" lang="zh-CN" altLang="en-US">
              <a:solidFill>
                <a:schemeClr val="tx1"/>
              </a:solidFill>
            </a:endParaRPr>
          </a:p>
        </p:txBody>
      </p:sp>
      <p:cxnSp>
        <p:nvCxnSpPr>
          <p:cNvPr id="14" name="直线箭头连接符 13">
            <a:extLst>
              <a:ext uri="{FF2B5EF4-FFF2-40B4-BE49-F238E27FC236}">
                <a16:creationId xmlns:a16="http://schemas.microsoft.com/office/drawing/2014/main" id="{BE570417-4BEF-6E41-ADCE-4328CF79D276}"/>
              </a:ext>
            </a:extLst>
          </p:cNvPr>
          <p:cNvCxnSpPr>
            <a:stCxn id="7" idx="2"/>
            <a:endCxn id="21" idx="0"/>
          </p:cNvCxnSpPr>
          <p:nvPr/>
        </p:nvCxnSpPr>
        <p:spPr>
          <a:xfrm>
            <a:off x="1907704" y="2214430"/>
            <a:ext cx="0" cy="3199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a:extLst>
              <a:ext uri="{FF2B5EF4-FFF2-40B4-BE49-F238E27FC236}">
                <a16:creationId xmlns:a16="http://schemas.microsoft.com/office/drawing/2014/main" id="{6FA3C0B5-5461-5B4A-9F30-1D309037ADBB}"/>
              </a:ext>
            </a:extLst>
          </p:cNvPr>
          <p:cNvCxnSpPr>
            <a:cxnSpLocks/>
            <a:stCxn id="21" idx="2"/>
            <a:endCxn id="22" idx="0"/>
          </p:cNvCxnSpPr>
          <p:nvPr/>
        </p:nvCxnSpPr>
        <p:spPr>
          <a:xfrm>
            <a:off x="1907704" y="3680933"/>
            <a:ext cx="0" cy="3349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直线箭头连接符 30">
            <a:extLst>
              <a:ext uri="{FF2B5EF4-FFF2-40B4-BE49-F238E27FC236}">
                <a16:creationId xmlns:a16="http://schemas.microsoft.com/office/drawing/2014/main" id="{C532FCD0-A35C-BB4C-8238-42B381335743}"/>
              </a:ext>
            </a:extLst>
          </p:cNvPr>
          <p:cNvCxnSpPr>
            <a:cxnSpLocks/>
            <a:stCxn id="22" idx="3"/>
            <a:endCxn id="12" idx="1"/>
          </p:cNvCxnSpPr>
          <p:nvPr/>
        </p:nvCxnSpPr>
        <p:spPr>
          <a:xfrm>
            <a:off x="3131840" y="4468290"/>
            <a:ext cx="648072" cy="93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圆角矩形 35">
            <a:extLst>
              <a:ext uri="{FF2B5EF4-FFF2-40B4-BE49-F238E27FC236}">
                <a16:creationId xmlns:a16="http://schemas.microsoft.com/office/drawing/2014/main" id="{C75830BC-FD69-A74A-9C41-EDA41D702A4C}"/>
              </a:ext>
            </a:extLst>
          </p:cNvPr>
          <p:cNvSpPr/>
          <p:nvPr/>
        </p:nvSpPr>
        <p:spPr>
          <a:xfrm>
            <a:off x="4139952" y="2497460"/>
            <a:ext cx="2448272" cy="900442"/>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Migrate</a:t>
            </a:r>
            <a:r>
              <a:rPr kumimoji="1" lang="zh-CN" altLang="en-US">
                <a:solidFill>
                  <a:schemeClr val="tx1"/>
                </a:solidFill>
              </a:rPr>
              <a:t> </a:t>
            </a:r>
            <a:r>
              <a:rPr kumimoji="1" lang="en-US" altLang="zh-CN">
                <a:solidFill>
                  <a:schemeClr val="tx1"/>
                </a:solidFill>
              </a:rPr>
              <a:t>threads</a:t>
            </a:r>
            <a:r>
              <a:rPr kumimoji="1" lang="zh-CN" altLang="en-US">
                <a:solidFill>
                  <a:schemeClr val="tx1"/>
                </a:solidFill>
              </a:rPr>
              <a:t> </a:t>
            </a:r>
            <a:r>
              <a:rPr kumimoji="1" lang="en-US" altLang="zh-CN">
                <a:solidFill>
                  <a:schemeClr val="tx1"/>
                </a:solidFill>
              </a:rPr>
              <a:t>and</a:t>
            </a:r>
            <a:r>
              <a:rPr kumimoji="1" lang="zh-CN" altLang="en-US">
                <a:solidFill>
                  <a:schemeClr val="tx1"/>
                </a:solidFill>
              </a:rPr>
              <a:t> </a:t>
            </a:r>
            <a:r>
              <a:rPr kumimoji="1" lang="en-US" altLang="zh-CN">
                <a:solidFill>
                  <a:schemeClr val="tx1"/>
                </a:solidFill>
              </a:rPr>
              <a:t>memory</a:t>
            </a:r>
            <a:endParaRPr kumimoji="1" lang="zh-CN" altLang="en-US">
              <a:solidFill>
                <a:schemeClr val="tx1"/>
              </a:solidFill>
            </a:endParaRPr>
          </a:p>
        </p:txBody>
      </p:sp>
      <p:cxnSp>
        <p:nvCxnSpPr>
          <p:cNvPr id="38" name="直线箭头连接符 37">
            <a:extLst>
              <a:ext uri="{FF2B5EF4-FFF2-40B4-BE49-F238E27FC236}">
                <a16:creationId xmlns:a16="http://schemas.microsoft.com/office/drawing/2014/main" id="{414A117B-DC48-1343-B0A3-B4271D848D31}"/>
              </a:ext>
            </a:extLst>
          </p:cNvPr>
          <p:cNvCxnSpPr>
            <a:stCxn id="12" idx="0"/>
            <a:endCxn id="36" idx="2"/>
          </p:cNvCxnSpPr>
          <p:nvPr/>
        </p:nvCxnSpPr>
        <p:spPr>
          <a:xfrm flipV="1">
            <a:off x="5364088" y="3397902"/>
            <a:ext cx="0" cy="4677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圆角矩形 38">
            <a:extLst>
              <a:ext uri="{FF2B5EF4-FFF2-40B4-BE49-F238E27FC236}">
                <a16:creationId xmlns:a16="http://schemas.microsoft.com/office/drawing/2014/main" id="{7B7D3C33-A58E-C64C-A082-B7C4750F5398}"/>
              </a:ext>
            </a:extLst>
          </p:cNvPr>
          <p:cNvSpPr/>
          <p:nvPr/>
        </p:nvSpPr>
        <p:spPr>
          <a:xfrm>
            <a:off x="4139952" y="1364033"/>
            <a:ext cx="2448272" cy="900442"/>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Output</a:t>
            </a:r>
            <a:r>
              <a:rPr kumimoji="1" lang="zh-CN" altLang="en-US">
                <a:solidFill>
                  <a:schemeClr val="tx1"/>
                </a:solidFill>
              </a:rPr>
              <a:t> </a:t>
            </a:r>
            <a:r>
              <a:rPr kumimoji="1" lang="en-US" altLang="zh-CN">
                <a:solidFill>
                  <a:schemeClr val="tx1"/>
                </a:solidFill>
              </a:rPr>
              <a:t>the</a:t>
            </a:r>
            <a:r>
              <a:rPr kumimoji="1" lang="zh-CN" altLang="en-US">
                <a:solidFill>
                  <a:schemeClr val="tx1"/>
                </a:solidFill>
              </a:rPr>
              <a:t> </a:t>
            </a:r>
            <a:r>
              <a:rPr kumimoji="1" lang="en-US" altLang="zh-CN">
                <a:solidFill>
                  <a:schemeClr val="tx1"/>
                </a:solidFill>
              </a:rPr>
              <a:t>result</a:t>
            </a:r>
            <a:endParaRPr kumimoji="1" lang="zh-CN" altLang="en-US">
              <a:solidFill>
                <a:schemeClr val="tx1"/>
              </a:solidFill>
            </a:endParaRPr>
          </a:p>
        </p:txBody>
      </p:sp>
      <p:cxnSp>
        <p:nvCxnSpPr>
          <p:cNvPr id="43" name="直线箭头连接符 42">
            <a:extLst>
              <a:ext uri="{FF2B5EF4-FFF2-40B4-BE49-F238E27FC236}">
                <a16:creationId xmlns:a16="http://schemas.microsoft.com/office/drawing/2014/main" id="{958600FA-415F-9049-967D-DC1A15AC3BF0}"/>
              </a:ext>
            </a:extLst>
          </p:cNvPr>
          <p:cNvCxnSpPr>
            <a:stCxn id="36" idx="0"/>
            <a:endCxn id="39" idx="2"/>
          </p:cNvCxnSpPr>
          <p:nvPr/>
        </p:nvCxnSpPr>
        <p:spPr>
          <a:xfrm flipV="1">
            <a:off x="5364088" y="2264475"/>
            <a:ext cx="0" cy="2329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4" name="文本框 43">
            <a:extLst>
              <a:ext uri="{FF2B5EF4-FFF2-40B4-BE49-F238E27FC236}">
                <a16:creationId xmlns:a16="http://schemas.microsoft.com/office/drawing/2014/main" id="{67A21B4C-8019-8F41-9372-2C9FAF0DFED3}"/>
              </a:ext>
            </a:extLst>
          </p:cNvPr>
          <p:cNvSpPr txBox="1"/>
          <p:nvPr/>
        </p:nvSpPr>
        <p:spPr>
          <a:xfrm>
            <a:off x="5481405" y="3617554"/>
            <a:ext cx="287258" cy="276999"/>
          </a:xfrm>
          <a:prstGeom prst="rect">
            <a:avLst/>
          </a:prstGeom>
          <a:solidFill>
            <a:schemeClr val="bg1"/>
          </a:solidFill>
          <a:ln>
            <a:noFill/>
          </a:ln>
        </p:spPr>
        <p:txBody>
          <a:bodyPr wrap="none" rtlCol="0">
            <a:spAutoFit/>
          </a:bodyPr>
          <a:lstStyle/>
          <a:p>
            <a:r>
              <a:rPr kumimoji="1" lang="en-US" altLang="zh-CN" sz="1200"/>
              <a:t>Y</a:t>
            </a:r>
            <a:endParaRPr kumimoji="1" lang="zh-CN" altLang="en-US"/>
          </a:p>
        </p:txBody>
      </p:sp>
      <p:sp>
        <p:nvSpPr>
          <p:cNvPr id="45" name="圆角矩形 44">
            <a:extLst>
              <a:ext uri="{FF2B5EF4-FFF2-40B4-BE49-F238E27FC236}">
                <a16:creationId xmlns:a16="http://schemas.microsoft.com/office/drawing/2014/main" id="{1BEB3970-E169-9048-9D87-8C791C7749A5}"/>
              </a:ext>
            </a:extLst>
          </p:cNvPr>
          <p:cNvSpPr/>
          <p:nvPr/>
        </p:nvSpPr>
        <p:spPr>
          <a:xfrm>
            <a:off x="7470057" y="4192788"/>
            <a:ext cx="1339326" cy="569783"/>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Return</a:t>
            </a:r>
            <a:endParaRPr kumimoji="1" lang="zh-CN" altLang="en-US">
              <a:solidFill>
                <a:schemeClr val="tx1"/>
              </a:solidFill>
            </a:endParaRPr>
          </a:p>
        </p:txBody>
      </p:sp>
      <p:cxnSp>
        <p:nvCxnSpPr>
          <p:cNvPr id="46" name="直线箭头连接符 45">
            <a:extLst>
              <a:ext uri="{FF2B5EF4-FFF2-40B4-BE49-F238E27FC236}">
                <a16:creationId xmlns:a16="http://schemas.microsoft.com/office/drawing/2014/main" id="{48CAF470-0966-214D-911C-385B67269FB2}"/>
              </a:ext>
            </a:extLst>
          </p:cNvPr>
          <p:cNvCxnSpPr>
            <a:cxnSpLocks/>
            <a:stCxn id="12" idx="3"/>
            <a:endCxn id="45" idx="1"/>
          </p:cNvCxnSpPr>
          <p:nvPr/>
        </p:nvCxnSpPr>
        <p:spPr>
          <a:xfrm>
            <a:off x="6948264" y="4477680"/>
            <a:ext cx="52179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圆角矩形 49">
            <a:extLst>
              <a:ext uri="{FF2B5EF4-FFF2-40B4-BE49-F238E27FC236}">
                <a16:creationId xmlns:a16="http://schemas.microsoft.com/office/drawing/2014/main" id="{DF9D319A-DD67-664A-B3E9-5C15C8853898}"/>
              </a:ext>
            </a:extLst>
          </p:cNvPr>
          <p:cNvSpPr/>
          <p:nvPr/>
        </p:nvSpPr>
        <p:spPr>
          <a:xfrm>
            <a:off x="334617" y="1133624"/>
            <a:ext cx="3204356" cy="4248814"/>
          </a:xfrm>
          <a:prstGeom prst="roundRect">
            <a:avLst>
              <a:gd name="adj" fmla="val 3984"/>
            </a:avLst>
          </a:prstGeom>
          <a:noFill/>
          <a:ln w="127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文本框 50">
            <a:extLst>
              <a:ext uri="{FF2B5EF4-FFF2-40B4-BE49-F238E27FC236}">
                <a16:creationId xmlns:a16="http://schemas.microsoft.com/office/drawing/2014/main" id="{56E4B36A-32FA-D24D-82DF-4CC2AA5D3F12}"/>
              </a:ext>
            </a:extLst>
          </p:cNvPr>
          <p:cNvSpPr txBox="1"/>
          <p:nvPr/>
        </p:nvSpPr>
        <p:spPr>
          <a:xfrm>
            <a:off x="1244702" y="5002036"/>
            <a:ext cx="1326004" cy="369332"/>
          </a:xfrm>
          <a:prstGeom prst="rect">
            <a:avLst/>
          </a:prstGeom>
          <a:noFill/>
        </p:spPr>
        <p:txBody>
          <a:bodyPr wrap="none" rtlCol="0">
            <a:spAutoFit/>
          </a:bodyPr>
          <a:lstStyle/>
          <a:p>
            <a:r>
              <a:rPr kumimoji="1" lang="en-US" altLang="zh-CN"/>
              <a:t>Calculation</a:t>
            </a:r>
            <a:endParaRPr kumimoji="1" lang="zh-CN" altLang="en-US"/>
          </a:p>
        </p:txBody>
      </p:sp>
      <p:sp>
        <p:nvSpPr>
          <p:cNvPr id="52" name="文本框 51">
            <a:extLst>
              <a:ext uri="{FF2B5EF4-FFF2-40B4-BE49-F238E27FC236}">
                <a16:creationId xmlns:a16="http://schemas.microsoft.com/office/drawing/2014/main" id="{DD441F40-1991-7441-8819-6B6780F9FAD5}"/>
              </a:ext>
            </a:extLst>
          </p:cNvPr>
          <p:cNvSpPr txBox="1"/>
          <p:nvPr/>
        </p:nvSpPr>
        <p:spPr>
          <a:xfrm>
            <a:off x="4829325" y="5172699"/>
            <a:ext cx="1069524" cy="369332"/>
          </a:xfrm>
          <a:prstGeom prst="rect">
            <a:avLst/>
          </a:prstGeom>
          <a:noFill/>
        </p:spPr>
        <p:txBody>
          <a:bodyPr wrap="none" rtlCol="0">
            <a:spAutoFit/>
          </a:bodyPr>
          <a:lstStyle/>
          <a:p>
            <a:r>
              <a:rPr kumimoji="1" lang="en-US" altLang="zh-CN"/>
              <a:t>Decision</a:t>
            </a:r>
            <a:endParaRPr kumimoji="1" lang="zh-CN" altLang="en-US"/>
          </a:p>
        </p:txBody>
      </p:sp>
      <p:sp>
        <p:nvSpPr>
          <p:cNvPr id="53" name="圆角矩形 52">
            <a:extLst>
              <a:ext uri="{FF2B5EF4-FFF2-40B4-BE49-F238E27FC236}">
                <a16:creationId xmlns:a16="http://schemas.microsoft.com/office/drawing/2014/main" id="{95334B07-8ABF-EB43-8FCE-901E755496A1}"/>
              </a:ext>
            </a:extLst>
          </p:cNvPr>
          <p:cNvSpPr/>
          <p:nvPr/>
        </p:nvSpPr>
        <p:spPr>
          <a:xfrm>
            <a:off x="3938526" y="985292"/>
            <a:ext cx="2919474" cy="2595427"/>
          </a:xfrm>
          <a:prstGeom prst="roundRect">
            <a:avLst>
              <a:gd name="adj" fmla="val 3984"/>
            </a:avLst>
          </a:prstGeom>
          <a:noFill/>
          <a:ln w="127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4" name="文本框 53">
            <a:extLst>
              <a:ext uri="{FF2B5EF4-FFF2-40B4-BE49-F238E27FC236}">
                <a16:creationId xmlns:a16="http://schemas.microsoft.com/office/drawing/2014/main" id="{4F3D2376-D539-CB46-B519-40FDCE3AD356}"/>
              </a:ext>
            </a:extLst>
          </p:cNvPr>
          <p:cNvSpPr txBox="1"/>
          <p:nvPr/>
        </p:nvSpPr>
        <p:spPr>
          <a:xfrm>
            <a:off x="4985329" y="1019415"/>
            <a:ext cx="825867" cy="369332"/>
          </a:xfrm>
          <a:prstGeom prst="rect">
            <a:avLst/>
          </a:prstGeom>
          <a:noFill/>
        </p:spPr>
        <p:txBody>
          <a:bodyPr wrap="none" rtlCol="0">
            <a:spAutoFit/>
          </a:bodyPr>
          <a:lstStyle/>
          <a:p>
            <a:r>
              <a:rPr kumimoji="1" lang="en-US" altLang="zh-CN"/>
              <a:t>Action</a:t>
            </a:r>
            <a:endParaRPr kumimoji="1" lang="zh-CN" altLang="en-US"/>
          </a:p>
        </p:txBody>
      </p:sp>
      <p:sp>
        <p:nvSpPr>
          <p:cNvPr id="55" name="文本框 54">
            <a:extLst>
              <a:ext uri="{FF2B5EF4-FFF2-40B4-BE49-F238E27FC236}">
                <a16:creationId xmlns:a16="http://schemas.microsoft.com/office/drawing/2014/main" id="{1A85C5BB-8FE6-7144-9FD3-70DA62F8BEA7}"/>
              </a:ext>
            </a:extLst>
          </p:cNvPr>
          <p:cNvSpPr txBox="1"/>
          <p:nvPr/>
        </p:nvSpPr>
        <p:spPr>
          <a:xfrm>
            <a:off x="7041566" y="4503947"/>
            <a:ext cx="295274" cy="276999"/>
          </a:xfrm>
          <a:prstGeom prst="rect">
            <a:avLst/>
          </a:prstGeom>
          <a:solidFill>
            <a:schemeClr val="bg1"/>
          </a:solidFill>
          <a:ln>
            <a:noFill/>
          </a:ln>
        </p:spPr>
        <p:txBody>
          <a:bodyPr wrap="none" rtlCol="0">
            <a:spAutoFit/>
          </a:bodyPr>
          <a:lstStyle/>
          <a:p>
            <a:r>
              <a:rPr kumimoji="1" lang="en-US" altLang="zh-CN" sz="1200"/>
              <a:t>N</a:t>
            </a:r>
            <a:endParaRPr kumimoji="1" lang="zh-CN" altLang="en-US"/>
          </a:p>
        </p:txBody>
      </p:sp>
    </p:spTree>
    <p:extLst>
      <p:ext uri="{BB962C8B-B14F-4D97-AF65-F5344CB8AC3E}">
        <p14:creationId xmlns:p14="http://schemas.microsoft.com/office/powerpoint/2010/main" val="16650198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p:txBody>
          <a:bodyPr/>
          <a:lstStyle/>
          <a:p>
            <a:r>
              <a:rPr kumimoji="1" lang="en-US" altLang="zh-CN"/>
              <a:t>A</a:t>
            </a:r>
            <a:r>
              <a:rPr kumimoji="1" lang="zh-CN" altLang="en-US"/>
              <a:t> </a:t>
            </a:r>
            <a:r>
              <a:rPr kumimoji="1" lang="en-US" altLang="zh-CN"/>
              <a:t>minimal</a:t>
            </a:r>
            <a:r>
              <a:rPr kumimoji="1" lang="zh-CN" altLang="en-US"/>
              <a:t> </a:t>
            </a:r>
            <a:r>
              <a:rPr kumimoji="1" lang="en-US" altLang="zh-CN"/>
              <a:t>test</a:t>
            </a:r>
            <a:r>
              <a:rPr kumimoji="1" lang="zh-CN" altLang="en-US"/>
              <a:t> </a:t>
            </a:r>
            <a:r>
              <a:rPr kumimoji="1" lang="en-US" altLang="zh-CN"/>
              <a:t>case</a:t>
            </a:r>
            <a:endParaRPr kumimoji="1" lang="zh-CN" altLang="en-US"/>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37</a:t>
            </a:fld>
            <a:endParaRPr lang="zh-CN" altLang="en-US"/>
          </a:p>
        </p:txBody>
      </p:sp>
      <p:sp>
        <p:nvSpPr>
          <p:cNvPr id="3" name="矩形 2">
            <a:extLst>
              <a:ext uri="{FF2B5EF4-FFF2-40B4-BE49-F238E27FC236}">
                <a16:creationId xmlns:a16="http://schemas.microsoft.com/office/drawing/2014/main" id="{EE5682DA-EDC6-5C4B-8981-4659484A239C}"/>
              </a:ext>
            </a:extLst>
          </p:cNvPr>
          <p:cNvSpPr/>
          <p:nvPr/>
        </p:nvSpPr>
        <p:spPr>
          <a:xfrm>
            <a:off x="2240384" y="2209428"/>
            <a:ext cx="129614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Node</a:t>
            </a:r>
            <a:r>
              <a:rPr kumimoji="1" lang="zh-CN" altLang="en-US">
                <a:solidFill>
                  <a:schemeClr val="tx1"/>
                </a:solidFill>
              </a:rPr>
              <a:t> </a:t>
            </a:r>
            <a:r>
              <a:rPr kumimoji="1" lang="en-US" altLang="zh-CN">
                <a:solidFill>
                  <a:schemeClr val="tx1"/>
                </a:solidFill>
              </a:rPr>
              <a:t>0</a:t>
            </a:r>
            <a:endParaRPr kumimoji="1" lang="zh-CN" altLang="en-US">
              <a:solidFill>
                <a:schemeClr val="tx1"/>
              </a:solidFill>
            </a:endParaRPr>
          </a:p>
        </p:txBody>
      </p:sp>
      <p:sp>
        <p:nvSpPr>
          <p:cNvPr id="26" name="矩形 25">
            <a:extLst>
              <a:ext uri="{FF2B5EF4-FFF2-40B4-BE49-F238E27FC236}">
                <a16:creationId xmlns:a16="http://schemas.microsoft.com/office/drawing/2014/main" id="{13074827-DCE2-2C44-8700-83BE0CC41FAC}"/>
              </a:ext>
            </a:extLst>
          </p:cNvPr>
          <p:cNvSpPr/>
          <p:nvPr/>
        </p:nvSpPr>
        <p:spPr>
          <a:xfrm>
            <a:off x="2240384" y="3750692"/>
            <a:ext cx="129614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Node</a:t>
            </a:r>
            <a:r>
              <a:rPr kumimoji="1" lang="zh-CN" altLang="en-US">
                <a:solidFill>
                  <a:schemeClr val="tx1"/>
                </a:solidFill>
              </a:rPr>
              <a:t> </a:t>
            </a:r>
            <a:r>
              <a:rPr kumimoji="1" lang="en-US" altLang="zh-CN">
                <a:solidFill>
                  <a:schemeClr val="tx1"/>
                </a:solidFill>
              </a:rPr>
              <a:t>2</a:t>
            </a:r>
            <a:endParaRPr kumimoji="1" lang="zh-CN" altLang="en-US">
              <a:solidFill>
                <a:schemeClr val="tx1"/>
              </a:solidFill>
            </a:endParaRPr>
          </a:p>
        </p:txBody>
      </p:sp>
      <p:sp>
        <p:nvSpPr>
          <p:cNvPr id="27" name="矩形 26">
            <a:extLst>
              <a:ext uri="{FF2B5EF4-FFF2-40B4-BE49-F238E27FC236}">
                <a16:creationId xmlns:a16="http://schemas.microsoft.com/office/drawing/2014/main" id="{5528D4DF-98D4-E748-98FB-58DF04B63D61}"/>
              </a:ext>
            </a:extLst>
          </p:cNvPr>
          <p:cNvSpPr/>
          <p:nvPr/>
        </p:nvSpPr>
        <p:spPr>
          <a:xfrm>
            <a:off x="5364088" y="2209428"/>
            <a:ext cx="129614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Node</a:t>
            </a:r>
            <a:r>
              <a:rPr kumimoji="1" lang="zh-CN" altLang="en-US">
                <a:solidFill>
                  <a:schemeClr val="tx1"/>
                </a:solidFill>
              </a:rPr>
              <a:t> </a:t>
            </a:r>
            <a:r>
              <a:rPr kumimoji="1" lang="en-US" altLang="zh-CN">
                <a:solidFill>
                  <a:schemeClr val="tx1"/>
                </a:solidFill>
              </a:rPr>
              <a:t>1</a:t>
            </a:r>
            <a:endParaRPr kumimoji="1" lang="zh-CN" altLang="en-US">
              <a:solidFill>
                <a:schemeClr val="tx1"/>
              </a:solidFill>
            </a:endParaRPr>
          </a:p>
        </p:txBody>
      </p:sp>
      <p:sp>
        <p:nvSpPr>
          <p:cNvPr id="28" name="矩形 27">
            <a:extLst>
              <a:ext uri="{FF2B5EF4-FFF2-40B4-BE49-F238E27FC236}">
                <a16:creationId xmlns:a16="http://schemas.microsoft.com/office/drawing/2014/main" id="{5F50D652-2EAD-C74A-9152-213018843D53}"/>
              </a:ext>
            </a:extLst>
          </p:cNvPr>
          <p:cNvSpPr/>
          <p:nvPr/>
        </p:nvSpPr>
        <p:spPr>
          <a:xfrm>
            <a:off x="5364088" y="3756980"/>
            <a:ext cx="129614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Node</a:t>
            </a:r>
            <a:r>
              <a:rPr kumimoji="1" lang="zh-CN" altLang="en-US">
                <a:solidFill>
                  <a:schemeClr val="tx1"/>
                </a:solidFill>
              </a:rPr>
              <a:t> </a:t>
            </a:r>
            <a:r>
              <a:rPr kumimoji="1" lang="en-US" altLang="zh-CN">
                <a:solidFill>
                  <a:schemeClr val="tx1"/>
                </a:solidFill>
              </a:rPr>
              <a:t>3</a:t>
            </a:r>
            <a:endParaRPr kumimoji="1" lang="zh-CN" altLang="en-US">
              <a:solidFill>
                <a:schemeClr val="tx1"/>
              </a:solidFill>
            </a:endParaRPr>
          </a:p>
        </p:txBody>
      </p:sp>
      <p:cxnSp>
        <p:nvCxnSpPr>
          <p:cNvPr id="6" name="直线箭头连接符 5">
            <a:extLst>
              <a:ext uri="{FF2B5EF4-FFF2-40B4-BE49-F238E27FC236}">
                <a16:creationId xmlns:a16="http://schemas.microsoft.com/office/drawing/2014/main" id="{4F9E22E4-9F07-B649-8E71-852F46977A6B}"/>
              </a:ext>
            </a:extLst>
          </p:cNvPr>
          <p:cNvCxnSpPr>
            <a:stCxn id="3" idx="3"/>
            <a:endCxn id="27" idx="1"/>
          </p:cNvCxnSpPr>
          <p:nvPr/>
        </p:nvCxnSpPr>
        <p:spPr>
          <a:xfrm>
            <a:off x="3536528" y="2641476"/>
            <a:ext cx="182756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直线箭头连接符 31">
            <a:extLst>
              <a:ext uri="{FF2B5EF4-FFF2-40B4-BE49-F238E27FC236}">
                <a16:creationId xmlns:a16="http://schemas.microsoft.com/office/drawing/2014/main" id="{5A58D821-B195-6F49-9A39-443035C6B602}"/>
              </a:ext>
            </a:extLst>
          </p:cNvPr>
          <p:cNvCxnSpPr>
            <a:cxnSpLocks/>
            <a:stCxn id="3" idx="2"/>
            <a:endCxn id="26" idx="0"/>
          </p:cNvCxnSpPr>
          <p:nvPr/>
        </p:nvCxnSpPr>
        <p:spPr>
          <a:xfrm>
            <a:off x="2888456" y="3073524"/>
            <a:ext cx="0" cy="67716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9DC9E22C-6BAA-2B4E-9DB0-111087A343C6}"/>
              </a:ext>
            </a:extLst>
          </p:cNvPr>
          <p:cNvCxnSpPr>
            <a:stCxn id="26" idx="3"/>
            <a:endCxn id="28" idx="1"/>
          </p:cNvCxnSpPr>
          <p:nvPr/>
        </p:nvCxnSpPr>
        <p:spPr>
          <a:xfrm>
            <a:off x="3536528" y="4182740"/>
            <a:ext cx="1827560" cy="628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2B772CEE-D05A-B540-9E42-99B6DBD321FC}"/>
              </a:ext>
            </a:extLst>
          </p:cNvPr>
          <p:cNvCxnSpPr>
            <a:cxnSpLocks/>
            <a:stCxn id="28" idx="0"/>
            <a:endCxn id="27" idx="2"/>
          </p:cNvCxnSpPr>
          <p:nvPr/>
        </p:nvCxnSpPr>
        <p:spPr>
          <a:xfrm flipV="1">
            <a:off x="6012160" y="3073524"/>
            <a:ext cx="0" cy="68345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2F882A29-D27E-B240-AEA6-7EF6FFFF047B}"/>
              </a:ext>
            </a:extLst>
          </p:cNvPr>
          <p:cNvSpPr txBox="1"/>
          <p:nvPr/>
        </p:nvSpPr>
        <p:spPr>
          <a:xfrm>
            <a:off x="4005314" y="2252536"/>
            <a:ext cx="889987" cy="369332"/>
          </a:xfrm>
          <a:prstGeom prst="rect">
            <a:avLst/>
          </a:prstGeom>
          <a:noFill/>
        </p:spPr>
        <p:txBody>
          <a:bodyPr wrap="none" rtlCol="0">
            <a:spAutoFit/>
          </a:bodyPr>
          <a:lstStyle/>
          <a:p>
            <a:r>
              <a:rPr kumimoji="1" lang="en-US" altLang="zh-CN"/>
              <a:t>3</a:t>
            </a:r>
            <a:r>
              <a:rPr kumimoji="1" lang="zh-CN" altLang="en-US"/>
              <a:t> </a:t>
            </a:r>
            <a:r>
              <a:rPr kumimoji="1" lang="en-US" altLang="zh-CN"/>
              <a:t>GB/s</a:t>
            </a:r>
            <a:endParaRPr kumimoji="1" lang="zh-CN" altLang="en-US"/>
          </a:p>
        </p:txBody>
      </p:sp>
      <p:sp>
        <p:nvSpPr>
          <p:cNvPr id="40" name="文本框 39">
            <a:extLst>
              <a:ext uri="{FF2B5EF4-FFF2-40B4-BE49-F238E27FC236}">
                <a16:creationId xmlns:a16="http://schemas.microsoft.com/office/drawing/2014/main" id="{AD617965-5F7D-3A48-9FF0-4FF300D09470}"/>
              </a:ext>
            </a:extLst>
          </p:cNvPr>
          <p:cNvSpPr txBox="1"/>
          <p:nvPr/>
        </p:nvSpPr>
        <p:spPr>
          <a:xfrm>
            <a:off x="6012160" y="3227442"/>
            <a:ext cx="889987" cy="369332"/>
          </a:xfrm>
          <a:prstGeom prst="rect">
            <a:avLst/>
          </a:prstGeom>
          <a:noFill/>
        </p:spPr>
        <p:txBody>
          <a:bodyPr wrap="none" rtlCol="0">
            <a:spAutoFit/>
          </a:bodyPr>
          <a:lstStyle/>
          <a:p>
            <a:r>
              <a:rPr kumimoji="1" lang="en-US" altLang="zh-CN"/>
              <a:t>1</a:t>
            </a:r>
            <a:r>
              <a:rPr kumimoji="1" lang="zh-CN" altLang="en-US"/>
              <a:t> </a:t>
            </a:r>
            <a:r>
              <a:rPr kumimoji="1" lang="en-US" altLang="zh-CN"/>
              <a:t>GB/s</a:t>
            </a:r>
            <a:endParaRPr kumimoji="1" lang="zh-CN" altLang="en-US"/>
          </a:p>
        </p:txBody>
      </p:sp>
      <p:sp>
        <p:nvSpPr>
          <p:cNvPr id="41" name="文本框 40">
            <a:extLst>
              <a:ext uri="{FF2B5EF4-FFF2-40B4-BE49-F238E27FC236}">
                <a16:creationId xmlns:a16="http://schemas.microsoft.com/office/drawing/2014/main" id="{DF3A65FC-91E6-0D41-9230-6C056FD403EB}"/>
              </a:ext>
            </a:extLst>
          </p:cNvPr>
          <p:cNvSpPr txBox="1"/>
          <p:nvPr/>
        </p:nvSpPr>
        <p:spPr>
          <a:xfrm>
            <a:off x="2888455" y="3227442"/>
            <a:ext cx="889987" cy="369332"/>
          </a:xfrm>
          <a:prstGeom prst="rect">
            <a:avLst/>
          </a:prstGeom>
          <a:noFill/>
        </p:spPr>
        <p:txBody>
          <a:bodyPr wrap="none" rtlCol="0">
            <a:spAutoFit/>
          </a:bodyPr>
          <a:lstStyle/>
          <a:p>
            <a:r>
              <a:rPr kumimoji="1" lang="en-US" altLang="zh-CN"/>
              <a:t>1</a:t>
            </a:r>
            <a:r>
              <a:rPr kumimoji="1" lang="zh-CN" altLang="en-US"/>
              <a:t> </a:t>
            </a:r>
            <a:r>
              <a:rPr kumimoji="1" lang="en-US" altLang="zh-CN"/>
              <a:t>GB/s</a:t>
            </a:r>
            <a:endParaRPr kumimoji="1" lang="zh-CN" altLang="en-US"/>
          </a:p>
        </p:txBody>
      </p:sp>
      <p:sp>
        <p:nvSpPr>
          <p:cNvPr id="42" name="文本框 41">
            <a:extLst>
              <a:ext uri="{FF2B5EF4-FFF2-40B4-BE49-F238E27FC236}">
                <a16:creationId xmlns:a16="http://schemas.microsoft.com/office/drawing/2014/main" id="{AB6ACEB8-1733-4741-904C-76FA9A890DCD}"/>
              </a:ext>
            </a:extLst>
          </p:cNvPr>
          <p:cNvSpPr txBox="1"/>
          <p:nvPr/>
        </p:nvSpPr>
        <p:spPr>
          <a:xfrm>
            <a:off x="4005314" y="4186106"/>
            <a:ext cx="889987" cy="369332"/>
          </a:xfrm>
          <a:prstGeom prst="rect">
            <a:avLst/>
          </a:prstGeom>
          <a:noFill/>
        </p:spPr>
        <p:txBody>
          <a:bodyPr wrap="none" rtlCol="0">
            <a:spAutoFit/>
          </a:bodyPr>
          <a:lstStyle/>
          <a:p>
            <a:r>
              <a:rPr kumimoji="1" lang="en-US" altLang="zh-CN"/>
              <a:t>7</a:t>
            </a:r>
            <a:r>
              <a:rPr kumimoji="1" lang="zh-CN" altLang="en-US"/>
              <a:t> </a:t>
            </a:r>
            <a:r>
              <a:rPr kumimoji="1" lang="en-US" altLang="zh-CN"/>
              <a:t>GB/s</a:t>
            </a:r>
            <a:endParaRPr kumimoji="1" lang="zh-CN" altLang="en-US"/>
          </a:p>
        </p:txBody>
      </p:sp>
    </p:spTree>
    <p:extLst>
      <p:ext uri="{BB962C8B-B14F-4D97-AF65-F5344CB8AC3E}">
        <p14:creationId xmlns:p14="http://schemas.microsoft.com/office/powerpoint/2010/main" val="28996595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p:txBody>
          <a:bodyPr/>
          <a:lstStyle/>
          <a:p>
            <a:r>
              <a:rPr kumimoji="1" lang="en-US" altLang="zh-CN"/>
              <a:t>A</a:t>
            </a:r>
            <a:r>
              <a:rPr kumimoji="1" lang="zh-CN" altLang="en-US"/>
              <a:t> </a:t>
            </a:r>
            <a:r>
              <a:rPr kumimoji="1" lang="en-US" altLang="zh-CN"/>
              <a:t>minimal</a:t>
            </a:r>
            <a:r>
              <a:rPr kumimoji="1" lang="zh-CN" altLang="en-US"/>
              <a:t> </a:t>
            </a:r>
            <a:r>
              <a:rPr kumimoji="1" lang="en-US" altLang="zh-CN"/>
              <a:t>test</a:t>
            </a:r>
            <a:r>
              <a:rPr kumimoji="1" lang="zh-CN" altLang="en-US"/>
              <a:t> </a:t>
            </a:r>
            <a:r>
              <a:rPr kumimoji="1" lang="en-US" altLang="zh-CN"/>
              <a:t>case</a:t>
            </a:r>
            <a:endParaRPr kumimoji="1" lang="zh-CN" altLang="en-US"/>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38</a:t>
            </a:fld>
            <a:endParaRPr lang="zh-CN" altLang="en-US"/>
          </a:p>
        </p:txBody>
      </p:sp>
      <p:sp>
        <p:nvSpPr>
          <p:cNvPr id="3" name="矩形 2">
            <a:extLst>
              <a:ext uri="{FF2B5EF4-FFF2-40B4-BE49-F238E27FC236}">
                <a16:creationId xmlns:a16="http://schemas.microsoft.com/office/drawing/2014/main" id="{EE5682DA-EDC6-5C4B-8981-4659484A239C}"/>
              </a:ext>
            </a:extLst>
          </p:cNvPr>
          <p:cNvSpPr/>
          <p:nvPr/>
        </p:nvSpPr>
        <p:spPr>
          <a:xfrm>
            <a:off x="2240384" y="2209428"/>
            <a:ext cx="129614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Node</a:t>
            </a:r>
            <a:r>
              <a:rPr kumimoji="1" lang="zh-CN" altLang="en-US">
                <a:solidFill>
                  <a:schemeClr val="tx1"/>
                </a:solidFill>
              </a:rPr>
              <a:t> </a:t>
            </a:r>
            <a:r>
              <a:rPr kumimoji="1" lang="en-US" altLang="zh-CN">
                <a:solidFill>
                  <a:schemeClr val="tx1"/>
                </a:solidFill>
              </a:rPr>
              <a:t>0</a:t>
            </a:r>
            <a:endParaRPr kumimoji="1" lang="zh-CN" altLang="en-US">
              <a:solidFill>
                <a:schemeClr val="tx1"/>
              </a:solidFill>
            </a:endParaRPr>
          </a:p>
        </p:txBody>
      </p:sp>
      <p:sp>
        <p:nvSpPr>
          <p:cNvPr id="26" name="矩形 25">
            <a:extLst>
              <a:ext uri="{FF2B5EF4-FFF2-40B4-BE49-F238E27FC236}">
                <a16:creationId xmlns:a16="http://schemas.microsoft.com/office/drawing/2014/main" id="{13074827-DCE2-2C44-8700-83BE0CC41FAC}"/>
              </a:ext>
            </a:extLst>
          </p:cNvPr>
          <p:cNvSpPr/>
          <p:nvPr/>
        </p:nvSpPr>
        <p:spPr>
          <a:xfrm>
            <a:off x="2240384" y="3750692"/>
            <a:ext cx="129614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Node</a:t>
            </a:r>
            <a:r>
              <a:rPr kumimoji="1" lang="zh-CN" altLang="en-US">
                <a:solidFill>
                  <a:schemeClr val="tx1"/>
                </a:solidFill>
              </a:rPr>
              <a:t> </a:t>
            </a:r>
            <a:r>
              <a:rPr kumimoji="1" lang="en-US" altLang="zh-CN">
                <a:solidFill>
                  <a:schemeClr val="tx1"/>
                </a:solidFill>
              </a:rPr>
              <a:t>2</a:t>
            </a:r>
            <a:endParaRPr kumimoji="1" lang="zh-CN" altLang="en-US">
              <a:solidFill>
                <a:schemeClr val="tx1"/>
              </a:solidFill>
            </a:endParaRPr>
          </a:p>
        </p:txBody>
      </p:sp>
      <p:sp>
        <p:nvSpPr>
          <p:cNvPr id="27" name="矩形 26">
            <a:extLst>
              <a:ext uri="{FF2B5EF4-FFF2-40B4-BE49-F238E27FC236}">
                <a16:creationId xmlns:a16="http://schemas.microsoft.com/office/drawing/2014/main" id="{5528D4DF-98D4-E748-98FB-58DF04B63D61}"/>
              </a:ext>
            </a:extLst>
          </p:cNvPr>
          <p:cNvSpPr/>
          <p:nvPr/>
        </p:nvSpPr>
        <p:spPr>
          <a:xfrm>
            <a:off x="5364088" y="2209428"/>
            <a:ext cx="129614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Node</a:t>
            </a:r>
            <a:r>
              <a:rPr kumimoji="1" lang="zh-CN" altLang="en-US">
                <a:solidFill>
                  <a:schemeClr val="tx1"/>
                </a:solidFill>
              </a:rPr>
              <a:t> </a:t>
            </a:r>
            <a:r>
              <a:rPr kumimoji="1" lang="en-US" altLang="zh-CN">
                <a:solidFill>
                  <a:schemeClr val="tx1"/>
                </a:solidFill>
              </a:rPr>
              <a:t>1</a:t>
            </a:r>
            <a:endParaRPr kumimoji="1" lang="zh-CN" altLang="en-US">
              <a:solidFill>
                <a:schemeClr val="tx1"/>
              </a:solidFill>
            </a:endParaRPr>
          </a:p>
        </p:txBody>
      </p:sp>
      <p:sp>
        <p:nvSpPr>
          <p:cNvPr id="28" name="矩形 27">
            <a:extLst>
              <a:ext uri="{FF2B5EF4-FFF2-40B4-BE49-F238E27FC236}">
                <a16:creationId xmlns:a16="http://schemas.microsoft.com/office/drawing/2014/main" id="{5F50D652-2EAD-C74A-9152-213018843D53}"/>
              </a:ext>
            </a:extLst>
          </p:cNvPr>
          <p:cNvSpPr/>
          <p:nvPr/>
        </p:nvSpPr>
        <p:spPr>
          <a:xfrm>
            <a:off x="5364088" y="3756980"/>
            <a:ext cx="129614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Node</a:t>
            </a:r>
            <a:r>
              <a:rPr kumimoji="1" lang="zh-CN" altLang="en-US">
                <a:solidFill>
                  <a:schemeClr val="tx1"/>
                </a:solidFill>
              </a:rPr>
              <a:t> </a:t>
            </a:r>
            <a:r>
              <a:rPr kumimoji="1" lang="en-US" altLang="zh-CN">
                <a:solidFill>
                  <a:schemeClr val="tx1"/>
                </a:solidFill>
              </a:rPr>
              <a:t>3</a:t>
            </a:r>
            <a:endParaRPr kumimoji="1" lang="zh-CN" altLang="en-US">
              <a:solidFill>
                <a:schemeClr val="tx1"/>
              </a:solidFill>
            </a:endParaRPr>
          </a:p>
        </p:txBody>
      </p:sp>
      <p:cxnSp>
        <p:nvCxnSpPr>
          <p:cNvPr id="6" name="直线箭头连接符 5">
            <a:extLst>
              <a:ext uri="{FF2B5EF4-FFF2-40B4-BE49-F238E27FC236}">
                <a16:creationId xmlns:a16="http://schemas.microsoft.com/office/drawing/2014/main" id="{4F9E22E4-9F07-B649-8E71-852F46977A6B}"/>
              </a:ext>
            </a:extLst>
          </p:cNvPr>
          <p:cNvCxnSpPr>
            <a:stCxn id="3" idx="3"/>
            <a:endCxn id="27" idx="1"/>
          </p:cNvCxnSpPr>
          <p:nvPr/>
        </p:nvCxnSpPr>
        <p:spPr>
          <a:xfrm>
            <a:off x="3536528" y="2641476"/>
            <a:ext cx="182756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直线箭头连接符 31">
            <a:extLst>
              <a:ext uri="{FF2B5EF4-FFF2-40B4-BE49-F238E27FC236}">
                <a16:creationId xmlns:a16="http://schemas.microsoft.com/office/drawing/2014/main" id="{5A58D821-B195-6F49-9A39-443035C6B602}"/>
              </a:ext>
            </a:extLst>
          </p:cNvPr>
          <p:cNvCxnSpPr>
            <a:cxnSpLocks/>
            <a:stCxn id="3" idx="2"/>
            <a:endCxn id="26" idx="0"/>
          </p:cNvCxnSpPr>
          <p:nvPr/>
        </p:nvCxnSpPr>
        <p:spPr>
          <a:xfrm>
            <a:off x="2888456" y="3073524"/>
            <a:ext cx="0" cy="67716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9DC9E22C-6BAA-2B4E-9DB0-111087A343C6}"/>
              </a:ext>
            </a:extLst>
          </p:cNvPr>
          <p:cNvCxnSpPr>
            <a:stCxn id="26" idx="3"/>
            <a:endCxn id="28" idx="1"/>
          </p:cNvCxnSpPr>
          <p:nvPr/>
        </p:nvCxnSpPr>
        <p:spPr>
          <a:xfrm>
            <a:off x="3536528" y="4182740"/>
            <a:ext cx="1827560" cy="628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2B772CEE-D05A-B540-9E42-99B6DBD321FC}"/>
              </a:ext>
            </a:extLst>
          </p:cNvPr>
          <p:cNvCxnSpPr>
            <a:cxnSpLocks/>
            <a:stCxn id="28" idx="0"/>
            <a:endCxn id="27" idx="2"/>
          </p:cNvCxnSpPr>
          <p:nvPr/>
        </p:nvCxnSpPr>
        <p:spPr>
          <a:xfrm flipV="1">
            <a:off x="6012160" y="3073524"/>
            <a:ext cx="0" cy="68345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2F882A29-D27E-B240-AEA6-7EF6FFFF047B}"/>
              </a:ext>
            </a:extLst>
          </p:cNvPr>
          <p:cNvSpPr txBox="1"/>
          <p:nvPr/>
        </p:nvSpPr>
        <p:spPr>
          <a:xfrm>
            <a:off x="4005314" y="2252536"/>
            <a:ext cx="889987" cy="369332"/>
          </a:xfrm>
          <a:prstGeom prst="rect">
            <a:avLst/>
          </a:prstGeom>
          <a:noFill/>
        </p:spPr>
        <p:txBody>
          <a:bodyPr wrap="none" rtlCol="0">
            <a:spAutoFit/>
          </a:bodyPr>
          <a:lstStyle/>
          <a:p>
            <a:r>
              <a:rPr kumimoji="1" lang="en-US" altLang="zh-CN"/>
              <a:t>3</a:t>
            </a:r>
            <a:r>
              <a:rPr kumimoji="1" lang="zh-CN" altLang="en-US"/>
              <a:t> </a:t>
            </a:r>
            <a:r>
              <a:rPr kumimoji="1" lang="en-US" altLang="zh-CN"/>
              <a:t>GB/s</a:t>
            </a:r>
            <a:endParaRPr kumimoji="1" lang="zh-CN" altLang="en-US"/>
          </a:p>
        </p:txBody>
      </p:sp>
      <p:sp>
        <p:nvSpPr>
          <p:cNvPr id="40" name="文本框 39">
            <a:extLst>
              <a:ext uri="{FF2B5EF4-FFF2-40B4-BE49-F238E27FC236}">
                <a16:creationId xmlns:a16="http://schemas.microsoft.com/office/drawing/2014/main" id="{AD617965-5F7D-3A48-9FF0-4FF300D09470}"/>
              </a:ext>
            </a:extLst>
          </p:cNvPr>
          <p:cNvSpPr txBox="1"/>
          <p:nvPr/>
        </p:nvSpPr>
        <p:spPr>
          <a:xfrm>
            <a:off x="6012160" y="3227442"/>
            <a:ext cx="889987" cy="369332"/>
          </a:xfrm>
          <a:prstGeom prst="rect">
            <a:avLst/>
          </a:prstGeom>
          <a:noFill/>
        </p:spPr>
        <p:txBody>
          <a:bodyPr wrap="none" rtlCol="0">
            <a:spAutoFit/>
          </a:bodyPr>
          <a:lstStyle/>
          <a:p>
            <a:r>
              <a:rPr kumimoji="1" lang="en-US" altLang="zh-CN"/>
              <a:t>1</a:t>
            </a:r>
            <a:r>
              <a:rPr kumimoji="1" lang="zh-CN" altLang="en-US"/>
              <a:t> </a:t>
            </a:r>
            <a:r>
              <a:rPr kumimoji="1" lang="en-US" altLang="zh-CN"/>
              <a:t>GB/s</a:t>
            </a:r>
            <a:endParaRPr kumimoji="1" lang="zh-CN" altLang="en-US"/>
          </a:p>
        </p:txBody>
      </p:sp>
      <p:sp>
        <p:nvSpPr>
          <p:cNvPr id="41" name="文本框 40">
            <a:extLst>
              <a:ext uri="{FF2B5EF4-FFF2-40B4-BE49-F238E27FC236}">
                <a16:creationId xmlns:a16="http://schemas.microsoft.com/office/drawing/2014/main" id="{DF3A65FC-91E6-0D41-9230-6C056FD403EB}"/>
              </a:ext>
            </a:extLst>
          </p:cNvPr>
          <p:cNvSpPr txBox="1"/>
          <p:nvPr/>
        </p:nvSpPr>
        <p:spPr>
          <a:xfrm>
            <a:off x="2888455" y="3227442"/>
            <a:ext cx="889987" cy="369332"/>
          </a:xfrm>
          <a:prstGeom prst="rect">
            <a:avLst/>
          </a:prstGeom>
          <a:noFill/>
        </p:spPr>
        <p:txBody>
          <a:bodyPr wrap="none" rtlCol="0">
            <a:spAutoFit/>
          </a:bodyPr>
          <a:lstStyle/>
          <a:p>
            <a:r>
              <a:rPr kumimoji="1" lang="en-US" altLang="zh-CN"/>
              <a:t>1</a:t>
            </a:r>
            <a:r>
              <a:rPr kumimoji="1" lang="zh-CN" altLang="en-US"/>
              <a:t> </a:t>
            </a:r>
            <a:r>
              <a:rPr kumimoji="1" lang="en-US" altLang="zh-CN"/>
              <a:t>GB/s</a:t>
            </a:r>
            <a:endParaRPr kumimoji="1" lang="zh-CN" altLang="en-US"/>
          </a:p>
        </p:txBody>
      </p:sp>
      <p:sp>
        <p:nvSpPr>
          <p:cNvPr id="42" name="文本框 41">
            <a:extLst>
              <a:ext uri="{FF2B5EF4-FFF2-40B4-BE49-F238E27FC236}">
                <a16:creationId xmlns:a16="http://schemas.microsoft.com/office/drawing/2014/main" id="{AB6ACEB8-1733-4741-904C-76FA9A890DCD}"/>
              </a:ext>
            </a:extLst>
          </p:cNvPr>
          <p:cNvSpPr txBox="1"/>
          <p:nvPr/>
        </p:nvSpPr>
        <p:spPr>
          <a:xfrm>
            <a:off x="4005314" y="4186106"/>
            <a:ext cx="889987" cy="369332"/>
          </a:xfrm>
          <a:prstGeom prst="rect">
            <a:avLst/>
          </a:prstGeom>
          <a:noFill/>
        </p:spPr>
        <p:txBody>
          <a:bodyPr wrap="none" rtlCol="0">
            <a:spAutoFit/>
          </a:bodyPr>
          <a:lstStyle/>
          <a:p>
            <a:r>
              <a:rPr kumimoji="1" lang="en-US" altLang="zh-CN"/>
              <a:t>7</a:t>
            </a:r>
            <a:r>
              <a:rPr kumimoji="1" lang="zh-CN" altLang="en-US"/>
              <a:t> </a:t>
            </a:r>
            <a:r>
              <a:rPr kumimoji="1" lang="en-US" altLang="zh-CN"/>
              <a:t>GB/s</a:t>
            </a:r>
            <a:endParaRPr kumimoji="1" lang="zh-CN" altLang="en-US"/>
          </a:p>
        </p:txBody>
      </p:sp>
      <p:cxnSp>
        <p:nvCxnSpPr>
          <p:cNvPr id="8" name="曲线连接符 7">
            <a:extLst>
              <a:ext uri="{FF2B5EF4-FFF2-40B4-BE49-F238E27FC236}">
                <a16:creationId xmlns:a16="http://schemas.microsoft.com/office/drawing/2014/main" id="{67C63443-AD50-9A40-A89E-F3CEC86A3220}"/>
              </a:ext>
            </a:extLst>
          </p:cNvPr>
          <p:cNvCxnSpPr>
            <a:stCxn id="3" idx="0"/>
            <a:endCxn id="27" idx="0"/>
          </p:cNvCxnSpPr>
          <p:nvPr/>
        </p:nvCxnSpPr>
        <p:spPr>
          <a:xfrm rot="5400000" flipH="1" flipV="1">
            <a:off x="4450308" y="647576"/>
            <a:ext cx="12700" cy="3123704"/>
          </a:xfrm>
          <a:prstGeom prst="curvedConnector3">
            <a:avLst>
              <a:gd name="adj1" fmla="val 3800000"/>
            </a:avLst>
          </a:prstGeom>
          <a:ln>
            <a:headEnd type="oval"/>
            <a:tailEnd type="ova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E95044E4-6570-3240-9FE2-B848CB92EBBE}"/>
              </a:ext>
            </a:extLst>
          </p:cNvPr>
          <p:cNvSpPr txBox="1"/>
          <p:nvPr/>
        </p:nvSpPr>
        <p:spPr>
          <a:xfrm>
            <a:off x="4095020" y="1317727"/>
            <a:ext cx="787395" cy="369332"/>
          </a:xfrm>
          <a:prstGeom prst="rect">
            <a:avLst/>
          </a:prstGeom>
          <a:noFill/>
        </p:spPr>
        <p:txBody>
          <a:bodyPr wrap="none" rtlCol="0">
            <a:spAutoFit/>
          </a:bodyPr>
          <a:lstStyle/>
          <a:p>
            <a:r>
              <a:rPr kumimoji="1" lang="en-US" altLang="zh-CN"/>
              <a:t>App</a:t>
            </a:r>
            <a:r>
              <a:rPr kumimoji="1" lang="zh-CN" altLang="en-US"/>
              <a:t> </a:t>
            </a:r>
            <a:r>
              <a:rPr kumimoji="1" lang="en-US" altLang="zh-CN"/>
              <a:t>0</a:t>
            </a:r>
            <a:endParaRPr kumimoji="1" lang="zh-CN" altLang="en-US"/>
          </a:p>
        </p:txBody>
      </p:sp>
      <p:cxnSp>
        <p:nvCxnSpPr>
          <p:cNvPr id="21" name="曲线连接符 20">
            <a:extLst>
              <a:ext uri="{FF2B5EF4-FFF2-40B4-BE49-F238E27FC236}">
                <a16:creationId xmlns:a16="http://schemas.microsoft.com/office/drawing/2014/main" id="{1996D393-251F-4B4D-8D14-A5FCAB20FC28}"/>
              </a:ext>
            </a:extLst>
          </p:cNvPr>
          <p:cNvCxnSpPr>
            <a:cxnSpLocks/>
            <a:stCxn id="26" idx="2"/>
            <a:endCxn id="28" idx="2"/>
          </p:cNvCxnSpPr>
          <p:nvPr/>
        </p:nvCxnSpPr>
        <p:spPr>
          <a:xfrm rot="16200000" flipH="1">
            <a:off x="4447164" y="3056080"/>
            <a:ext cx="6288" cy="3123704"/>
          </a:xfrm>
          <a:prstGeom prst="curvedConnector3">
            <a:avLst>
              <a:gd name="adj1" fmla="val 6967048"/>
            </a:avLst>
          </a:prstGeom>
          <a:ln>
            <a:headEnd type="oval"/>
            <a:tailEnd type="oval"/>
          </a:ln>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a16="http://schemas.microsoft.com/office/drawing/2014/main" id="{1E93A1C5-565E-5F4A-B805-4FC7C3202743}"/>
              </a:ext>
            </a:extLst>
          </p:cNvPr>
          <p:cNvSpPr txBox="1"/>
          <p:nvPr/>
        </p:nvSpPr>
        <p:spPr>
          <a:xfrm>
            <a:off x="4107906" y="5043913"/>
            <a:ext cx="787395" cy="369332"/>
          </a:xfrm>
          <a:prstGeom prst="rect">
            <a:avLst/>
          </a:prstGeom>
          <a:noFill/>
        </p:spPr>
        <p:txBody>
          <a:bodyPr wrap="none" rtlCol="0">
            <a:spAutoFit/>
          </a:bodyPr>
          <a:lstStyle/>
          <a:p>
            <a:r>
              <a:rPr kumimoji="1" lang="en-US" altLang="zh-CN"/>
              <a:t>App</a:t>
            </a:r>
            <a:r>
              <a:rPr kumimoji="1" lang="zh-CN" altLang="en-US"/>
              <a:t> </a:t>
            </a:r>
            <a:r>
              <a:rPr kumimoji="1" lang="en-US" altLang="zh-CN"/>
              <a:t>1</a:t>
            </a:r>
            <a:endParaRPr kumimoji="1" lang="zh-CN" altLang="en-US"/>
          </a:p>
        </p:txBody>
      </p:sp>
    </p:spTree>
    <p:extLst>
      <p:ext uri="{BB962C8B-B14F-4D97-AF65-F5344CB8AC3E}">
        <p14:creationId xmlns:p14="http://schemas.microsoft.com/office/powerpoint/2010/main" val="2245396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p:txBody>
          <a:bodyPr/>
          <a:lstStyle/>
          <a:p>
            <a:r>
              <a:rPr kumimoji="1" lang="en-US" altLang="zh-CN"/>
              <a:t>A</a:t>
            </a:r>
            <a:r>
              <a:rPr kumimoji="1" lang="zh-CN" altLang="en-US"/>
              <a:t> </a:t>
            </a:r>
            <a:r>
              <a:rPr kumimoji="1" lang="en-US" altLang="zh-CN"/>
              <a:t>minimal</a:t>
            </a:r>
            <a:r>
              <a:rPr kumimoji="1" lang="zh-CN" altLang="en-US"/>
              <a:t> </a:t>
            </a:r>
            <a:r>
              <a:rPr kumimoji="1" lang="en-US" altLang="zh-CN"/>
              <a:t>test</a:t>
            </a:r>
            <a:r>
              <a:rPr kumimoji="1" lang="zh-CN" altLang="en-US"/>
              <a:t> </a:t>
            </a:r>
            <a:r>
              <a:rPr kumimoji="1" lang="en-US" altLang="zh-CN"/>
              <a:t>case</a:t>
            </a:r>
            <a:endParaRPr kumimoji="1" lang="zh-CN" altLang="en-US"/>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39</a:t>
            </a:fld>
            <a:endParaRPr lang="zh-CN" altLang="en-US"/>
          </a:p>
        </p:txBody>
      </p:sp>
      <p:sp>
        <p:nvSpPr>
          <p:cNvPr id="3" name="矩形 2">
            <a:extLst>
              <a:ext uri="{FF2B5EF4-FFF2-40B4-BE49-F238E27FC236}">
                <a16:creationId xmlns:a16="http://schemas.microsoft.com/office/drawing/2014/main" id="{EE5682DA-EDC6-5C4B-8981-4659484A239C}"/>
              </a:ext>
            </a:extLst>
          </p:cNvPr>
          <p:cNvSpPr/>
          <p:nvPr/>
        </p:nvSpPr>
        <p:spPr>
          <a:xfrm>
            <a:off x="2240384" y="2209428"/>
            <a:ext cx="129614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Node</a:t>
            </a:r>
            <a:r>
              <a:rPr kumimoji="1" lang="zh-CN" altLang="en-US">
                <a:solidFill>
                  <a:schemeClr val="tx1"/>
                </a:solidFill>
              </a:rPr>
              <a:t> </a:t>
            </a:r>
            <a:r>
              <a:rPr kumimoji="1" lang="en-US" altLang="zh-CN">
                <a:solidFill>
                  <a:schemeClr val="tx1"/>
                </a:solidFill>
              </a:rPr>
              <a:t>0</a:t>
            </a:r>
            <a:endParaRPr kumimoji="1" lang="zh-CN" altLang="en-US">
              <a:solidFill>
                <a:schemeClr val="tx1"/>
              </a:solidFill>
            </a:endParaRPr>
          </a:p>
        </p:txBody>
      </p:sp>
      <p:sp>
        <p:nvSpPr>
          <p:cNvPr id="26" name="矩形 25">
            <a:extLst>
              <a:ext uri="{FF2B5EF4-FFF2-40B4-BE49-F238E27FC236}">
                <a16:creationId xmlns:a16="http://schemas.microsoft.com/office/drawing/2014/main" id="{13074827-DCE2-2C44-8700-83BE0CC41FAC}"/>
              </a:ext>
            </a:extLst>
          </p:cNvPr>
          <p:cNvSpPr/>
          <p:nvPr/>
        </p:nvSpPr>
        <p:spPr>
          <a:xfrm>
            <a:off x="2240384" y="3750692"/>
            <a:ext cx="129614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Node</a:t>
            </a:r>
            <a:r>
              <a:rPr kumimoji="1" lang="zh-CN" altLang="en-US">
                <a:solidFill>
                  <a:schemeClr val="tx1"/>
                </a:solidFill>
              </a:rPr>
              <a:t> </a:t>
            </a:r>
            <a:r>
              <a:rPr kumimoji="1" lang="en-US" altLang="zh-CN">
                <a:solidFill>
                  <a:schemeClr val="tx1"/>
                </a:solidFill>
              </a:rPr>
              <a:t>2</a:t>
            </a:r>
            <a:endParaRPr kumimoji="1" lang="zh-CN" altLang="en-US">
              <a:solidFill>
                <a:schemeClr val="tx1"/>
              </a:solidFill>
            </a:endParaRPr>
          </a:p>
        </p:txBody>
      </p:sp>
      <p:sp>
        <p:nvSpPr>
          <p:cNvPr id="27" name="矩形 26">
            <a:extLst>
              <a:ext uri="{FF2B5EF4-FFF2-40B4-BE49-F238E27FC236}">
                <a16:creationId xmlns:a16="http://schemas.microsoft.com/office/drawing/2014/main" id="{5528D4DF-98D4-E748-98FB-58DF04B63D61}"/>
              </a:ext>
            </a:extLst>
          </p:cNvPr>
          <p:cNvSpPr/>
          <p:nvPr/>
        </p:nvSpPr>
        <p:spPr>
          <a:xfrm>
            <a:off x="5364088" y="2209428"/>
            <a:ext cx="129614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Node</a:t>
            </a:r>
            <a:r>
              <a:rPr kumimoji="1" lang="zh-CN" altLang="en-US">
                <a:solidFill>
                  <a:schemeClr val="tx1"/>
                </a:solidFill>
              </a:rPr>
              <a:t> </a:t>
            </a:r>
            <a:r>
              <a:rPr kumimoji="1" lang="en-US" altLang="zh-CN">
                <a:solidFill>
                  <a:schemeClr val="tx1"/>
                </a:solidFill>
              </a:rPr>
              <a:t>1</a:t>
            </a:r>
            <a:endParaRPr kumimoji="1" lang="zh-CN" altLang="en-US">
              <a:solidFill>
                <a:schemeClr val="tx1"/>
              </a:solidFill>
            </a:endParaRPr>
          </a:p>
        </p:txBody>
      </p:sp>
      <p:sp>
        <p:nvSpPr>
          <p:cNvPr id="28" name="矩形 27">
            <a:extLst>
              <a:ext uri="{FF2B5EF4-FFF2-40B4-BE49-F238E27FC236}">
                <a16:creationId xmlns:a16="http://schemas.microsoft.com/office/drawing/2014/main" id="{5F50D652-2EAD-C74A-9152-213018843D53}"/>
              </a:ext>
            </a:extLst>
          </p:cNvPr>
          <p:cNvSpPr/>
          <p:nvPr/>
        </p:nvSpPr>
        <p:spPr>
          <a:xfrm>
            <a:off x="5364088" y="3756980"/>
            <a:ext cx="129614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Node</a:t>
            </a:r>
            <a:r>
              <a:rPr kumimoji="1" lang="zh-CN" altLang="en-US">
                <a:solidFill>
                  <a:schemeClr val="tx1"/>
                </a:solidFill>
              </a:rPr>
              <a:t> </a:t>
            </a:r>
            <a:r>
              <a:rPr kumimoji="1" lang="en-US" altLang="zh-CN">
                <a:solidFill>
                  <a:schemeClr val="tx1"/>
                </a:solidFill>
              </a:rPr>
              <a:t>3</a:t>
            </a:r>
            <a:endParaRPr kumimoji="1" lang="zh-CN" altLang="en-US">
              <a:solidFill>
                <a:schemeClr val="tx1"/>
              </a:solidFill>
            </a:endParaRPr>
          </a:p>
        </p:txBody>
      </p:sp>
      <p:cxnSp>
        <p:nvCxnSpPr>
          <p:cNvPr id="6" name="直线箭头连接符 5">
            <a:extLst>
              <a:ext uri="{FF2B5EF4-FFF2-40B4-BE49-F238E27FC236}">
                <a16:creationId xmlns:a16="http://schemas.microsoft.com/office/drawing/2014/main" id="{4F9E22E4-9F07-B649-8E71-852F46977A6B}"/>
              </a:ext>
            </a:extLst>
          </p:cNvPr>
          <p:cNvCxnSpPr>
            <a:stCxn id="3" idx="3"/>
            <a:endCxn id="27" idx="1"/>
          </p:cNvCxnSpPr>
          <p:nvPr/>
        </p:nvCxnSpPr>
        <p:spPr>
          <a:xfrm>
            <a:off x="3536528" y="2641476"/>
            <a:ext cx="182756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直线箭头连接符 31">
            <a:extLst>
              <a:ext uri="{FF2B5EF4-FFF2-40B4-BE49-F238E27FC236}">
                <a16:creationId xmlns:a16="http://schemas.microsoft.com/office/drawing/2014/main" id="{5A58D821-B195-6F49-9A39-443035C6B602}"/>
              </a:ext>
            </a:extLst>
          </p:cNvPr>
          <p:cNvCxnSpPr>
            <a:cxnSpLocks/>
            <a:stCxn id="3" idx="2"/>
            <a:endCxn id="26" idx="0"/>
          </p:cNvCxnSpPr>
          <p:nvPr/>
        </p:nvCxnSpPr>
        <p:spPr>
          <a:xfrm>
            <a:off x="2888456" y="3073524"/>
            <a:ext cx="0" cy="67716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9DC9E22C-6BAA-2B4E-9DB0-111087A343C6}"/>
              </a:ext>
            </a:extLst>
          </p:cNvPr>
          <p:cNvCxnSpPr>
            <a:stCxn id="26" idx="3"/>
            <a:endCxn id="28" idx="1"/>
          </p:cNvCxnSpPr>
          <p:nvPr/>
        </p:nvCxnSpPr>
        <p:spPr>
          <a:xfrm>
            <a:off x="3536528" y="4182740"/>
            <a:ext cx="1827560" cy="628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2B772CEE-D05A-B540-9E42-99B6DBD321FC}"/>
              </a:ext>
            </a:extLst>
          </p:cNvPr>
          <p:cNvCxnSpPr>
            <a:cxnSpLocks/>
            <a:stCxn id="28" idx="0"/>
            <a:endCxn id="27" idx="2"/>
          </p:cNvCxnSpPr>
          <p:nvPr/>
        </p:nvCxnSpPr>
        <p:spPr>
          <a:xfrm flipV="1">
            <a:off x="6012160" y="3073524"/>
            <a:ext cx="0" cy="68345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2F882A29-D27E-B240-AEA6-7EF6FFFF047B}"/>
              </a:ext>
            </a:extLst>
          </p:cNvPr>
          <p:cNvSpPr txBox="1"/>
          <p:nvPr/>
        </p:nvSpPr>
        <p:spPr>
          <a:xfrm>
            <a:off x="4005314" y="2252536"/>
            <a:ext cx="889987" cy="369332"/>
          </a:xfrm>
          <a:prstGeom prst="rect">
            <a:avLst/>
          </a:prstGeom>
          <a:noFill/>
        </p:spPr>
        <p:txBody>
          <a:bodyPr wrap="none" rtlCol="0">
            <a:spAutoFit/>
          </a:bodyPr>
          <a:lstStyle/>
          <a:p>
            <a:r>
              <a:rPr kumimoji="1" lang="en-US" altLang="zh-CN"/>
              <a:t>3</a:t>
            </a:r>
            <a:r>
              <a:rPr kumimoji="1" lang="zh-CN" altLang="en-US"/>
              <a:t> </a:t>
            </a:r>
            <a:r>
              <a:rPr kumimoji="1" lang="en-US" altLang="zh-CN"/>
              <a:t>GB/s</a:t>
            </a:r>
            <a:endParaRPr kumimoji="1" lang="zh-CN" altLang="en-US"/>
          </a:p>
        </p:txBody>
      </p:sp>
      <p:sp>
        <p:nvSpPr>
          <p:cNvPr id="40" name="文本框 39">
            <a:extLst>
              <a:ext uri="{FF2B5EF4-FFF2-40B4-BE49-F238E27FC236}">
                <a16:creationId xmlns:a16="http://schemas.microsoft.com/office/drawing/2014/main" id="{AD617965-5F7D-3A48-9FF0-4FF300D09470}"/>
              </a:ext>
            </a:extLst>
          </p:cNvPr>
          <p:cNvSpPr txBox="1"/>
          <p:nvPr/>
        </p:nvSpPr>
        <p:spPr>
          <a:xfrm>
            <a:off x="6012160" y="3227442"/>
            <a:ext cx="889987" cy="369332"/>
          </a:xfrm>
          <a:prstGeom prst="rect">
            <a:avLst/>
          </a:prstGeom>
          <a:noFill/>
        </p:spPr>
        <p:txBody>
          <a:bodyPr wrap="none" rtlCol="0">
            <a:spAutoFit/>
          </a:bodyPr>
          <a:lstStyle/>
          <a:p>
            <a:r>
              <a:rPr kumimoji="1" lang="en-US" altLang="zh-CN"/>
              <a:t>1</a:t>
            </a:r>
            <a:r>
              <a:rPr kumimoji="1" lang="zh-CN" altLang="en-US"/>
              <a:t> </a:t>
            </a:r>
            <a:r>
              <a:rPr kumimoji="1" lang="en-US" altLang="zh-CN"/>
              <a:t>GB/s</a:t>
            </a:r>
            <a:endParaRPr kumimoji="1" lang="zh-CN" altLang="en-US"/>
          </a:p>
        </p:txBody>
      </p:sp>
      <p:sp>
        <p:nvSpPr>
          <p:cNvPr id="41" name="文本框 40">
            <a:extLst>
              <a:ext uri="{FF2B5EF4-FFF2-40B4-BE49-F238E27FC236}">
                <a16:creationId xmlns:a16="http://schemas.microsoft.com/office/drawing/2014/main" id="{DF3A65FC-91E6-0D41-9230-6C056FD403EB}"/>
              </a:ext>
            </a:extLst>
          </p:cNvPr>
          <p:cNvSpPr txBox="1"/>
          <p:nvPr/>
        </p:nvSpPr>
        <p:spPr>
          <a:xfrm>
            <a:off x="2888455" y="3227442"/>
            <a:ext cx="889987" cy="369332"/>
          </a:xfrm>
          <a:prstGeom prst="rect">
            <a:avLst/>
          </a:prstGeom>
          <a:noFill/>
        </p:spPr>
        <p:txBody>
          <a:bodyPr wrap="none" rtlCol="0">
            <a:spAutoFit/>
          </a:bodyPr>
          <a:lstStyle/>
          <a:p>
            <a:r>
              <a:rPr kumimoji="1" lang="en-US" altLang="zh-CN"/>
              <a:t>1</a:t>
            </a:r>
            <a:r>
              <a:rPr kumimoji="1" lang="zh-CN" altLang="en-US"/>
              <a:t> </a:t>
            </a:r>
            <a:r>
              <a:rPr kumimoji="1" lang="en-US" altLang="zh-CN"/>
              <a:t>GB/s</a:t>
            </a:r>
            <a:endParaRPr kumimoji="1" lang="zh-CN" altLang="en-US"/>
          </a:p>
        </p:txBody>
      </p:sp>
      <p:sp>
        <p:nvSpPr>
          <p:cNvPr id="42" name="文本框 41">
            <a:extLst>
              <a:ext uri="{FF2B5EF4-FFF2-40B4-BE49-F238E27FC236}">
                <a16:creationId xmlns:a16="http://schemas.microsoft.com/office/drawing/2014/main" id="{AB6ACEB8-1733-4741-904C-76FA9A890DCD}"/>
              </a:ext>
            </a:extLst>
          </p:cNvPr>
          <p:cNvSpPr txBox="1"/>
          <p:nvPr/>
        </p:nvSpPr>
        <p:spPr>
          <a:xfrm>
            <a:off x="4005314" y="4186106"/>
            <a:ext cx="889987" cy="369332"/>
          </a:xfrm>
          <a:prstGeom prst="rect">
            <a:avLst/>
          </a:prstGeom>
          <a:noFill/>
        </p:spPr>
        <p:txBody>
          <a:bodyPr wrap="none" rtlCol="0">
            <a:spAutoFit/>
          </a:bodyPr>
          <a:lstStyle/>
          <a:p>
            <a:r>
              <a:rPr kumimoji="1" lang="en-US" altLang="zh-CN"/>
              <a:t>7</a:t>
            </a:r>
            <a:r>
              <a:rPr kumimoji="1" lang="zh-CN" altLang="en-US"/>
              <a:t> </a:t>
            </a:r>
            <a:r>
              <a:rPr kumimoji="1" lang="en-US" altLang="zh-CN"/>
              <a:t>GB/s</a:t>
            </a:r>
            <a:endParaRPr kumimoji="1" lang="zh-CN" altLang="en-US"/>
          </a:p>
        </p:txBody>
      </p:sp>
      <p:cxnSp>
        <p:nvCxnSpPr>
          <p:cNvPr id="8" name="曲线连接符 7">
            <a:extLst>
              <a:ext uri="{FF2B5EF4-FFF2-40B4-BE49-F238E27FC236}">
                <a16:creationId xmlns:a16="http://schemas.microsoft.com/office/drawing/2014/main" id="{67C63443-AD50-9A40-A89E-F3CEC86A3220}"/>
              </a:ext>
            </a:extLst>
          </p:cNvPr>
          <p:cNvCxnSpPr>
            <a:stCxn id="3" idx="0"/>
            <a:endCxn id="27" idx="0"/>
          </p:cNvCxnSpPr>
          <p:nvPr/>
        </p:nvCxnSpPr>
        <p:spPr>
          <a:xfrm rot="5400000" flipH="1" flipV="1">
            <a:off x="4450308" y="647576"/>
            <a:ext cx="12700" cy="3123704"/>
          </a:xfrm>
          <a:prstGeom prst="curvedConnector3">
            <a:avLst>
              <a:gd name="adj1" fmla="val 3800000"/>
            </a:avLst>
          </a:prstGeom>
          <a:ln>
            <a:headEnd type="oval"/>
            <a:tailEnd type="ova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E95044E4-6570-3240-9FE2-B848CB92EBBE}"/>
              </a:ext>
            </a:extLst>
          </p:cNvPr>
          <p:cNvSpPr txBox="1"/>
          <p:nvPr/>
        </p:nvSpPr>
        <p:spPr>
          <a:xfrm>
            <a:off x="4095020" y="1317727"/>
            <a:ext cx="787395" cy="369332"/>
          </a:xfrm>
          <a:prstGeom prst="rect">
            <a:avLst/>
          </a:prstGeom>
          <a:noFill/>
        </p:spPr>
        <p:txBody>
          <a:bodyPr wrap="none" rtlCol="0">
            <a:spAutoFit/>
          </a:bodyPr>
          <a:lstStyle/>
          <a:p>
            <a:r>
              <a:rPr kumimoji="1" lang="en-US" altLang="zh-CN"/>
              <a:t>App</a:t>
            </a:r>
            <a:r>
              <a:rPr kumimoji="1" lang="zh-CN" altLang="en-US"/>
              <a:t> </a:t>
            </a:r>
            <a:r>
              <a:rPr kumimoji="1" lang="en-US" altLang="zh-CN"/>
              <a:t>0</a:t>
            </a:r>
            <a:endParaRPr kumimoji="1" lang="zh-CN" altLang="en-US"/>
          </a:p>
        </p:txBody>
      </p:sp>
      <p:cxnSp>
        <p:nvCxnSpPr>
          <p:cNvPr id="21" name="曲线连接符 20">
            <a:extLst>
              <a:ext uri="{FF2B5EF4-FFF2-40B4-BE49-F238E27FC236}">
                <a16:creationId xmlns:a16="http://schemas.microsoft.com/office/drawing/2014/main" id="{1996D393-251F-4B4D-8D14-A5FCAB20FC28}"/>
              </a:ext>
            </a:extLst>
          </p:cNvPr>
          <p:cNvCxnSpPr>
            <a:cxnSpLocks/>
            <a:stCxn id="26" idx="2"/>
            <a:endCxn id="28" idx="2"/>
          </p:cNvCxnSpPr>
          <p:nvPr/>
        </p:nvCxnSpPr>
        <p:spPr>
          <a:xfrm rot="16200000" flipH="1">
            <a:off x="4447164" y="3056080"/>
            <a:ext cx="6288" cy="3123704"/>
          </a:xfrm>
          <a:prstGeom prst="curvedConnector3">
            <a:avLst>
              <a:gd name="adj1" fmla="val 6967048"/>
            </a:avLst>
          </a:prstGeom>
          <a:ln>
            <a:headEnd type="oval"/>
            <a:tailEnd type="oval"/>
          </a:ln>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a16="http://schemas.microsoft.com/office/drawing/2014/main" id="{1E93A1C5-565E-5F4A-B805-4FC7C3202743}"/>
              </a:ext>
            </a:extLst>
          </p:cNvPr>
          <p:cNvSpPr txBox="1"/>
          <p:nvPr/>
        </p:nvSpPr>
        <p:spPr>
          <a:xfrm>
            <a:off x="4107906" y="5043913"/>
            <a:ext cx="787395" cy="369332"/>
          </a:xfrm>
          <a:prstGeom prst="rect">
            <a:avLst/>
          </a:prstGeom>
          <a:noFill/>
        </p:spPr>
        <p:txBody>
          <a:bodyPr wrap="none" rtlCol="0">
            <a:spAutoFit/>
          </a:bodyPr>
          <a:lstStyle/>
          <a:p>
            <a:r>
              <a:rPr kumimoji="1" lang="en-US" altLang="zh-CN"/>
              <a:t>App</a:t>
            </a:r>
            <a:r>
              <a:rPr kumimoji="1" lang="zh-CN" altLang="en-US"/>
              <a:t> </a:t>
            </a:r>
            <a:r>
              <a:rPr kumimoji="1" lang="en-US" altLang="zh-CN"/>
              <a:t>1</a:t>
            </a:r>
            <a:endParaRPr kumimoji="1" lang="zh-CN" altLang="en-US"/>
          </a:p>
        </p:txBody>
      </p:sp>
      <p:sp>
        <p:nvSpPr>
          <p:cNvPr id="5" name="文本框 4">
            <a:extLst>
              <a:ext uri="{FF2B5EF4-FFF2-40B4-BE49-F238E27FC236}">
                <a16:creationId xmlns:a16="http://schemas.microsoft.com/office/drawing/2014/main" id="{2766E5BE-72EB-F74B-BCE0-4F880DD3768C}"/>
              </a:ext>
            </a:extLst>
          </p:cNvPr>
          <p:cNvSpPr txBox="1"/>
          <p:nvPr/>
        </p:nvSpPr>
        <p:spPr>
          <a:xfrm>
            <a:off x="4035464" y="1749775"/>
            <a:ext cx="825867" cy="369332"/>
          </a:xfrm>
          <a:prstGeom prst="rect">
            <a:avLst/>
          </a:prstGeom>
          <a:noFill/>
        </p:spPr>
        <p:txBody>
          <a:bodyPr wrap="none" rtlCol="0">
            <a:spAutoFit/>
          </a:bodyPr>
          <a:lstStyle/>
          <a:p>
            <a:r>
              <a:rPr kumimoji="1" lang="en-US" altLang="zh-CN"/>
              <a:t>3GB/s</a:t>
            </a:r>
            <a:endParaRPr kumimoji="1" lang="zh-CN" altLang="en-US"/>
          </a:p>
        </p:txBody>
      </p:sp>
      <p:sp>
        <p:nvSpPr>
          <p:cNvPr id="22" name="文本框 21">
            <a:extLst>
              <a:ext uri="{FF2B5EF4-FFF2-40B4-BE49-F238E27FC236}">
                <a16:creationId xmlns:a16="http://schemas.microsoft.com/office/drawing/2014/main" id="{D920E2B0-6595-534B-8BA4-F3D2BA2F8F94}"/>
              </a:ext>
            </a:extLst>
          </p:cNvPr>
          <p:cNvSpPr txBox="1"/>
          <p:nvPr/>
        </p:nvSpPr>
        <p:spPr>
          <a:xfrm>
            <a:off x="4020643" y="4647828"/>
            <a:ext cx="992579" cy="369332"/>
          </a:xfrm>
          <a:prstGeom prst="rect">
            <a:avLst/>
          </a:prstGeom>
          <a:noFill/>
        </p:spPr>
        <p:txBody>
          <a:bodyPr wrap="none" rtlCol="0">
            <a:spAutoFit/>
          </a:bodyPr>
          <a:lstStyle/>
          <a:p>
            <a:r>
              <a:rPr kumimoji="1" lang="en-US" altLang="zh-CN"/>
              <a:t>0.5KB/s</a:t>
            </a:r>
            <a:endParaRPr kumimoji="1" lang="zh-CN" altLang="en-US"/>
          </a:p>
        </p:txBody>
      </p:sp>
    </p:spTree>
    <p:extLst>
      <p:ext uri="{BB962C8B-B14F-4D97-AF65-F5344CB8AC3E}">
        <p14:creationId xmlns:p14="http://schemas.microsoft.com/office/powerpoint/2010/main" val="32027641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p:txBody>
          <a:bodyPr/>
          <a:lstStyle/>
          <a:p>
            <a:r>
              <a:rPr kumimoji="1" lang="en-US" altLang="zh-CN"/>
              <a:t>A</a:t>
            </a:r>
            <a:r>
              <a:rPr kumimoji="1" lang="zh-CN" altLang="en-US"/>
              <a:t> </a:t>
            </a:r>
            <a:r>
              <a:rPr kumimoji="1" lang="en-US" altLang="zh-CN"/>
              <a:t>minimal</a:t>
            </a:r>
            <a:r>
              <a:rPr kumimoji="1" lang="zh-CN" altLang="en-US"/>
              <a:t> </a:t>
            </a:r>
            <a:r>
              <a:rPr kumimoji="1" lang="en-US" altLang="zh-CN"/>
              <a:t>test</a:t>
            </a:r>
            <a:r>
              <a:rPr kumimoji="1" lang="zh-CN" altLang="en-US"/>
              <a:t> </a:t>
            </a:r>
            <a:r>
              <a:rPr kumimoji="1" lang="en-US" altLang="zh-CN"/>
              <a:t>case</a:t>
            </a:r>
            <a:endParaRPr kumimoji="1" lang="zh-CN" altLang="en-US"/>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40</a:t>
            </a:fld>
            <a:endParaRPr lang="zh-CN" altLang="en-US"/>
          </a:p>
        </p:txBody>
      </p:sp>
      <p:sp>
        <p:nvSpPr>
          <p:cNvPr id="3" name="矩形 2">
            <a:extLst>
              <a:ext uri="{FF2B5EF4-FFF2-40B4-BE49-F238E27FC236}">
                <a16:creationId xmlns:a16="http://schemas.microsoft.com/office/drawing/2014/main" id="{EE5682DA-EDC6-5C4B-8981-4659484A239C}"/>
              </a:ext>
            </a:extLst>
          </p:cNvPr>
          <p:cNvSpPr/>
          <p:nvPr/>
        </p:nvSpPr>
        <p:spPr>
          <a:xfrm>
            <a:off x="2240384" y="2209428"/>
            <a:ext cx="129614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Node</a:t>
            </a:r>
            <a:r>
              <a:rPr kumimoji="1" lang="zh-CN" altLang="en-US">
                <a:solidFill>
                  <a:schemeClr val="tx1"/>
                </a:solidFill>
              </a:rPr>
              <a:t> </a:t>
            </a:r>
            <a:r>
              <a:rPr kumimoji="1" lang="en-US" altLang="zh-CN">
                <a:solidFill>
                  <a:schemeClr val="tx1"/>
                </a:solidFill>
              </a:rPr>
              <a:t>0</a:t>
            </a:r>
            <a:endParaRPr kumimoji="1" lang="zh-CN" altLang="en-US">
              <a:solidFill>
                <a:schemeClr val="tx1"/>
              </a:solidFill>
            </a:endParaRPr>
          </a:p>
        </p:txBody>
      </p:sp>
      <p:sp>
        <p:nvSpPr>
          <p:cNvPr id="26" name="矩形 25">
            <a:extLst>
              <a:ext uri="{FF2B5EF4-FFF2-40B4-BE49-F238E27FC236}">
                <a16:creationId xmlns:a16="http://schemas.microsoft.com/office/drawing/2014/main" id="{13074827-DCE2-2C44-8700-83BE0CC41FAC}"/>
              </a:ext>
            </a:extLst>
          </p:cNvPr>
          <p:cNvSpPr/>
          <p:nvPr/>
        </p:nvSpPr>
        <p:spPr>
          <a:xfrm>
            <a:off x="2240384" y="3750692"/>
            <a:ext cx="129614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Node</a:t>
            </a:r>
            <a:r>
              <a:rPr kumimoji="1" lang="zh-CN" altLang="en-US">
                <a:solidFill>
                  <a:schemeClr val="tx1"/>
                </a:solidFill>
              </a:rPr>
              <a:t> </a:t>
            </a:r>
            <a:r>
              <a:rPr kumimoji="1" lang="en-US" altLang="zh-CN">
                <a:solidFill>
                  <a:schemeClr val="tx1"/>
                </a:solidFill>
              </a:rPr>
              <a:t>2</a:t>
            </a:r>
            <a:endParaRPr kumimoji="1" lang="zh-CN" altLang="en-US">
              <a:solidFill>
                <a:schemeClr val="tx1"/>
              </a:solidFill>
            </a:endParaRPr>
          </a:p>
        </p:txBody>
      </p:sp>
      <p:sp>
        <p:nvSpPr>
          <p:cNvPr id="27" name="矩形 26">
            <a:extLst>
              <a:ext uri="{FF2B5EF4-FFF2-40B4-BE49-F238E27FC236}">
                <a16:creationId xmlns:a16="http://schemas.microsoft.com/office/drawing/2014/main" id="{5528D4DF-98D4-E748-98FB-58DF04B63D61}"/>
              </a:ext>
            </a:extLst>
          </p:cNvPr>
          <p:cNvSpPr/>
          <p:nvPr/>
        </p:nvSpPr>
        <p:spPr>
          <a:xfrm>
            <a:off x="5364088" y="2209428"/>
            <a:ext cx="129614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Node</a:t>
            </a:r>
            <a:r>
              <a:rPr kumimoji="1" lang="zh-CN" altLang="en-US">
                <a:solidFill>
                  <a:schemeClr val="tx1"/>
                </a:solidFill>
              </a:rPr>
              <a:t> </a:t>
            </a:r>
            <a:r>
              <a:rPr kumimoji="1" lang="en-US" altLang="zh-CN">
                <a:solidFill>
                  <a:schemeClr val="tx1"/>
                </a:solidFill>
              </a:rPr>
              <a:t>1</a:t>
            </a:r>
            <a:endParaRPr kumimoji="1" lang="zh-CN" altLang="en-US">
              <a:solidFill>
                <a:schemeClr val="tx1"/>
              </a:solidFill>
            </a:endParaRPr>
          </a:p>
        </p:txBody>
      </p:sp>
      <p:sp>
        <p:nvSpPr>
          <p:cNvPr id="28" name="矩形 27">
            <a:extLst>
              <a:ext uri="{FF2B5EF4-FFF2-40B4-BE49-F238E27FC236}">
                <a16:creationId xmlns:a16="http://schemas.microsoft.com/office/drawing/2014/main" id="{5F50D652-2EAD-C74A-9152-213018843D53}"/>
              </a:ext>
            </a:extLst>
          </p:cNvPr>
          <p:cNvSpPr/>
          <p:nvPr/>
        </p:nvSpPr>
        <p:spPr>
          <a:xfrm>
            <a:off x="5364088" y="3756980"/>
            <a:ext cx="1296144" cy="8640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solidFill>
                  <a:schemeClr val="tx1"/>
                </a:solidFill>
              </a:rPr>
              <a:t>Node</a:t>
            </a:r>
            <a:r>
              <a:rPr kumimoji="1" lang="zh-CN" altLang="en-US">
                <a:solidFill>
                  <a:schemeClr val="tx1"/>
                </a:solidFill>
              </a:rPr>
              <a:t> </a:t>
            </a:r>
            <a:r>
              <a:rPr kumimoji="1" lang="en-US" altLang="zh-CN">
                <a:solidFill>
                  <a:schemeClr val="tx1"/>
                </a:solidFill>
              </a:rPr>
              <a:t>3</a:t>
            </a:r>
            <a:endParaRPr kumimoji="1" lang="zh-CN" altLang="en-US">
              <a:solidFill>
                <a:schemeClr val="tx1"/>
              </a:solidFill>
            </a:endParaRPr>
          </a:p>
        </p:txBody>
      </p:sp>
      <p:cxnSp>
        <p:nvCxnSpPr>
          <p:cNvPr id="6" name="直线箭头连接符 5">
            <a:extLst>
              <a:ext uri="{FF2B5EF4-FFF2-40B4-BE49-F238E27FC236}">
                <a16:creationId xmlns:a16="http://schemas.microsoft.com/office/drawing/2014/main" id="{4F9E22E4-9F07-B649-8E71-852F46977A6B}"/>
              </a:ext>
            </a:extLst>
          </p:cNvPr>
          <p:cNvCxnSpPr>
            <a:stCxn id="3" idx="3"/>
            <a:endCxn id="27" idx="1"/>
          </p:cNvCxnSpPr>
          <p:nvPr/>
        </p:nvCxnSpPr>
        <p:spPr>
          <a:xfrm>
            <a:off x="3536528" y="2641476"/>
            <a:ext cx="182756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直线箭头连接符 31">
            <a:extLst>
              <a:ext uri="{FF2B5EF4-FFF2-40B4-BE49-F238E27FC236}">
                <a16:creationId xmlns:a16="http://schemas.microsoft.com/office/drawing/2014/main" id="{5A58D821-B195-6F49-9A39-443035C6B602}"/>
              </a:ext>
            </a:extLst>
          </p:cNvPr>
          <p:cNvCxnSpPr>
            <a:cxnSpLocks/>
            <a:stCxn id="3" idx="2"/>
            <a:endCxn id="26" idx="0"/>
          </p:cNvCxnSpPr>
          <p:nvPr/>
        </p:nvCxnSpPr>
        <p:spPr>
          <a:xfrm>
            <a:off x="2888456" y="3073524"/>
            <a:ext cx="0" cy="67716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9DC9E22C-6BAA-2B4E-9DB0-111087A343C6}"/>
              </a:ext>
            </a:extLst>
          </p:cNvPr>
          <p:cNvCxnSpPr>
            <a:stCxn id="26" idx="3"/>
            <a:endCxn id="28" idx="1"/>
          </p:cNvCxnSpPr>
          <p:nvPr/>
        </p:nvCxnSpPr>
        <p:spPr>
          <a:xfrm>
            <a:off x="3536528" y="4182740"/>
            <a:ext cx="1827560" cy="628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2B772CEE-D05A-B540-9E42-99B6DBD321FC}"/>
              </a:ext>
            </a:extLst>
          </p:cNvPr>
          <p:cNvCxnSpPr>
            <a:cxnSpLocks/>
            <a:stCxn id="28" idx="0"/>
            <a:endCxn id="27" idx="2"/>
          </p:cNvCxnSpPr>
          <p:nvPr/>
        </p:nvCxnSpPr>
        <p:spPr>
          <a:xfrm flipV="1">
            <a:off x="6012160" y="3073524"/>
            <a:ext cx="0" cy="68345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2F882A29-D27E-B240-AEA6-7EF6FFFF047B}"/>
              </a:ext>
            </a:extLst>
          </p:cNvPr>
          <p:cNvSpPr txBox="1"/>
          <p:nvPr/>
        </p:nvSpPr>
        <p:spPr>
          <a:xfrm>
            <a:off x="4005314" y="2252536"/>
            <a:ext cx="889987" cy="369332"/>
          </a:xfrm>
          <a:prstGeom prst="rect">
            <a:avLst/>
          </a:prstGeom>
          <a:noFill/>
        </p:spPr>
        <p:txBody>
          <a:bodyPr wrap="none" rtlCol="0">
            <a:spAutoFit/>
          </a:bodyPr>
          <a:lstStyle/>
          <a:p>
            <a:r>
              <a:rPr kumimoji="1" lang="en-US" altLang="zh-CN"/>
              <a:t>3</a:t>
            </a:r>
            <a:r>
              <a:rPr kumimoji="1" lang="zh-CN" altLang="en-US"/>
              <a:t> </a:t>
            </a:r>
            <a:r>
              <a:rPr kumimoji="1" lang="en-US" altLang="zh-CN"/>
              <a:t>GB/s</a:t>
            </a:r>
            <a:endParaRPr kumimoji="1" lang="zh-CN" altLang="en-US"/>
          </a:p>
        </p:txBody>
      </p:sp>
      <p:sp>
        <p:nvSpPr>
          <p:cNvPr id="40" name="文本框 39">
            <a:extLst>
              <a:ext uri="{FF2B5EF4-FFF2-40B4-BE49-F238E27FC236}">
                <a16:creationId xmlns:a16="http://schemas.microsoft.com/office/drawing/2014/main" id="{AD617965-5F7D-3A48-9FF0-4FF300D09470}"/>
              </a:ext>
            </a:extLst>
          </p:cNvPr>
          <p:cNvSpPr txBox="1"/>
          <p:nvPr/>
        </p:nvSpPr>
        <p:spPr>
          <a:xfrm>
            <a:off x="6012160" y="3227442"/>
            <a:ext cx="889987" cy="369332"/>
          </a:xfrm>
          <a:prstGeom prst="rect">
            <a:avLst/>
          </a:prstGeom>
          <a:noFill/>
        </p:spPr>
        <p:txBody>
          <a:bodyPr wrap="none" rtlCol="0">
            <a:spAutoFit/>
          </a:bodyPr>
          <a:lstStyle/>
          <a:p>
            <a:r>
              <a:rPr kumimoji="1" lang="en-US" altLang="zh-CN"/>
              <a:t>1</a:t>
            </a:r>
            <a:r>
              <a:rPr kumimoji="1" lang="zh-CN" altLang="en-US"/>
              <a:t> </a:t>
            </a:r>
            <a:r>
              <a:rPr kumimoji="1" lang="en-US" altLang="zh-CN"/>
              <a:t>GB/s</a:t>
            </a:r>
            <a:endParaRPr kumimoji="1" lang="zh-CN" altLang="en-US"/>
          </a:p>
        </p:txBody>
      </p:sp>
      <p:sp>
        <p:nvSpPr>
          <p:cNvPr id="41" name="文本框 40">
            <a:extLst>
              <a:ext uri="{FF2B5EF4-FFF2-40B4-BE49-F238E27FC236}">
                <a16:creationId xmlns:a16="http://schemas.microsoft.com/office/drawing/2014/main" id="{DF3A65FC-91E6-0D41-9230-6C056FD403EB}"/>
              </a:ext>
            </a:extLst>
          </p:cNvPr>
          <p:cNvSpPr txBox="1"/>
          <p:nvPr/>
        </p:nvSpPr>
        <p:spPr>
          <a:xfrm>
            <a:off x="2888455" y="3227442"/>
            <a:ext cx="889987" cy="369332"/>
          </a:xfrm>
          <a:prstGeom prst="rect">
            <a:avLst/>
          </a:prstGeom>
          <a:noFill/>
        </p:spPr>
        <p:txBody>
          <a:bodyPr wrap="none" rtlCol="0">
            <a:spAutoFit/>
          </a:bodyPr>
          <a:lstStyle/>
          <a:p>
            <a:r>
              <a:rPr kumimoji="1" lang="en-US" altLang="zh-CN"/>
              <a:t>1</a:t>
            </a:r>
            <a:r>
              <a:rPr kumimoji="1" lang="zh-CN" altLang="en-US"/>
              <a:t> </a:t>
            </a:r>
            <a:r>
              <a:rPr kumimoji="1" lang="en-US" altLang="zh-CN"/>
              <a:t>GB/s</a:t>
            </a:r>
            <a:endParaRPr kumimoji="1" lang="zh-CN" altLang="en-US"/>
          </a:p>
        </p:txBody>
      </p:sp>
      <p:sp>
        <p:nvSpPr>
          <p:cNvPr id="42" name="文本框 41">
            <a:extLst>
              <a:ext uri="{FF2B5EF4-FFF2-40B4-BE49-F238E27FC236}">
                <a16:creationId xmlns:a16="http://schemas.microsoft.com/office/drawing/2014/main" id="{AB6ACEB8-1733-4741-904C-76FA9A890DCD}"/>
              </a:ext>
            </a:extLst>
          </p:cNvPr>
          <p:cNvSpPr txBox="1"/>
          <p:nvPr/>
        </p:nvSpPr>
        <p:spPr>
          <a:xfrm>
            <a:off x="4005314" y="4186106"/>
            <a:ext cx="889987" cy="369332"/>
          </a:xfrm>
          <a:prstGeom prst="rect">
            <a:avLst/>
          </a:prstGeom>
          <a:noFill/>
        </p:spPr>
        <p:txBody>
          <a:bodyPr wrap="none" rtlCol="0">
            <a:spAutoFit/>
          </a:bodyPr>
          <a:lstStyle/>
          <a:p>
            <a:r>
              <a:rPr kumimoji="1" lang="en-US" altLang="zh-CN"/>
              <a:t>7</a:t>
            </a:r>
            <a:r>
              <a:rPr kumimoji="1" lang="zh-CN" altLang="en-US"/>
              <a:t> </a:t>
            </a:r>
            <a:r>
              <a:rPr kumimoji="1" lang="en-US" altLang="zh-CN"/>
              <a:t>GB/s</a:t>
            </a:r>
            <a:endParaRPr kumimoji="1" lang="zh-CN" altLang="en-US"/>
          </a:p>
        </p:txBody>
      </p:sp>
      <p:cxnSp>
        <p:nvCxnSpPr>
          <p:cNvPr id="8" name="曲线连接符 7">
            <a:extLst>
              <a:ext uri="{FF2B5EF4-FFF2-40B4-BE49-F238E27FC236}">
                <a16:creationId xmlns:a16="http://schemas.microsoft.com/office/drawing/2014/main" id="{67C63443-AD50-9A40-A89E-F3CEC86A3220}"/>
              </a:ext>
            </a:extLst>
          </p:cNvPr>
          <p:cNvCxnSpPr>
            <a:stCxn id="3" idx="0"/>
            <a:endCxn id="27" idx="0"/>
          </p:cNvCxnSpPr>
          <p:nvPr/>
        </p:nvCxnSpPr>
        <p:spPr>
          <a:xfrm rot="5400000" flipH="1" flipV="1">
            <a:off x="4450308" y="647576"/>
            <a:ext cx="12700" cy="3123704"/>
          </a:xfrm>
          <a:prstGeom prst="curvedConnector3">
            <a:avLst>
              <a:gd name="adj1" fmla="val 3800000"/>
            </a:avLst>
          </a:prstGeom>
          <a:ln>
            <a:headEnd type="oval"/>
            <a:tailEnd type="ova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E95044E4-6570-3240-9FE2-B848CB92EBBE}"/>
              </a:ext>
            </a:extLst>
          </p:cNvPr>
          <p:cNvSpPr txBox="1"/>
          <p:nvPr/>
        </p:nvSpPr>
        <p:spPr>
          <a:xfrm>
            <a:off x="4095020" y="5080456"/>
            <a:ext cx="787395" cy="369332"/>
          </a:xfrm>
          <a:prstGeom prst="rect">
            <a:avLst/>
          </a:prstGeom>
          <a:noFill/>
        </p:spPr>
        <p:txBody>
          <a:bodyPr wrap="none" rtlCol="0">
            <a:spAutoFit/>
          </a:bodyPr>
          <a:lstStyle/>
          <a:p>
            <a:r>
              <a:rPr kumimoji="1" lang="en-US" altLang="zh-CN"/>
              <a:t>App</a:t>
            </a:r>
            <a:r>
              <a:rPr kumimoji="1" lang="zh-CN" altLang="en-US"/>
              <a:t> </a:t>
            </a:r>
            <a:r>
              <a:rPr kumimoji="1" lang="en-US" altLang="zh-CN"/>
              <a:t>0</a:t>
            </a:r>
            <a:endParaRPr kumimoji="1" lang="zh-CN" altLang="en-US"/>
          </a:p>
        </p:txBody>
      </p:sp>
      <p:cxnSp>
        <p:nvCxnSpPr>
          <p:cNvPr id="21" name="曲线连接符 20">
            <a:extLst>
              <a:ext uri="{FF2B5EF4-FFF2-40B4-BE49-F238E27FC236}">
                <a16:creationId xmlns:a16="http://schemas.microsoft.com/office/drawing/2014/main" id="{1996D393-251F-4B4D-8D14-A5FCAB20FC28}"/>
              </a:ext>
            </a:extLst>
          </p:cNvPr>
          <p:cNvCxnSpPr>
            <a:cxnSpLocks/>
            <a:stCxn id="26" idx="2"/>
            <a:endCxn id="28" idx="2"/>
          </p:cNvCxnSpPr>
          <p:nvPr/>
        </p:nvCxnSpPr>
        <p:spPr>
          <a:xfrm rot="16200000" flipH="1">
            <a:off x="4447164" y="3056080"/>
            <a:ext cx="6288" cy="3123704"/>
          </a:xfrm>
          <a:prstGeom prst="curvedConnector3">
            <a:avLst>
              <a:gd name="adj1" fmla="val 6967048"/>
            </a:avLst>
          </a:prstGeom>
          <a:ln>
            <a:headEnd type="oval"/>
            <a:tailEnd type="oval"/>
          </a:ln>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a16="http://schemas.microsoft.com/office/drawing/2014/main" id="{1E93A1C5-565E-5F4A-B805-4FC7C3202743}"/>
              </a:ext>
            </a:extLst>
          </p:cNvPr>
          <p:cNvSpPr txBox="1"/>
          <p:nvPr/>
        </p:nvSpPr>
        <p:spPr>
          <a:xfrm>
            <a:off x="4107906" y="1345332"/>
            <a:ext cx="787395" cy="369332"/>
          </a:xfrm>
          <a:prstGeom prst="rect">
            <a:avLst/>
          </a:prstGeom>
          <a:noFill/>
        </p:spPr>
        <p:txBody>
          <a:bodyPr wrap="none" rtlCol="0">
            <a:spAutoFit/>
          </a:bodyPr>
          <a:lstStyle/>
          <a:p>
            <a:r>
              <a:rPr kumimoji="1" lang="en-US" altLang="zh-CN"/>
              <a:t>App</a:t>
            </a:r>
            <a:r>
              <a:rPr kumimoji="1" lang="zh-CN" altLang="en-US"/>
              <a:t> </a:t>
            </a:r>
            <a:r>
              <a:rPr kumimoji="1" lang="en-US" altLang="zh-CN"/>
              <a:t>1</a:t>
            </a:r>
            <a:endParaRPr kumimoji="1" lang="zh-CN" altLang="en-US"/>
          </a:p>
        </p:txBody>
      </p:sp>
      <p:sp>
        <p:nvSpPr>
          <p:cNvPr id="5" name="文本框 4">
            <a:extLst>
              <a:ext uri="{FF2B5EF4-FFF2-40B4-BE49-F238E27FC236}">
                <a16:creationId xmlns:a16="http://schemas.microsoft.com/office/drawing/2014/main" id="{2766E5BE-72EB-F74B-BCE0-4F880DD3768C}"/>
              </a:ext>
            </a:extLst>
          </p:cNvPr>
          <p:cNvSpPr txBox="1"/>
          <p:nvPr/>
        </p:nvSpPr>
        <p:spPr>
          <a:xfrm>
            <a:off x="4035464" y="4648408"/>
            <a:ext cx="825867" cy="369332"/>
          </a:xfrm>
          <a:prstGeom prst="rect">
            <a:avLst/>
          </a:prstGeom>
          <a:noFill/>
          <a:ln>
            <a:solidFill>
              <a:schemeClr val="accent1">
                <a:shade val="95000"/>
                <a:satMod val="105000"/>
              </a:schemeClr>
            </a:solidFill>
          </a:ln>
        </p:spPr>
        <p:txBody>
          <a:bodyPr wrap="none" rtlCol="0">
            <a:spAutoFit/>
          </a:bodyPr>
          <a:lstStyle/>
          <a:p>
            <a:r>
              <a:rPr kumimoji="1" lang="en-US" altLang="zh-CN"/>
              <a:t>3GB/s</a:t>
            </a:r>
            <a:endParaRPr kumimoji="1" lang="zh-CN" altLang="en-US"/>
          </a:p>
        </p:txBody>
      </p:sp>
      <p:sp>
        <p:nvSpPr>
          <p:cNvPr id="22" name="文本框 21">
            <a:extLst>
              <a:ext uri="{FF2B5EF4-FFF2-40B4-BE49-F238E27FC236}">
                <a16:creationId xmlns:a16="http://schemas.microsoft.com/office/drawing/2014/main" id="{D920E2B0-6595-534B-8BA4-F3D2BA2F8F94}"/>
              </a:ext>
            </a:extLst>
          </p:cNvPr>
          <p:cNvSpPr txBox="1"/>
          <p:nvPr/>
        </p:nvSpPr>
        <p:spPr>
          <a:xfrm>
            <a:off x="4020643" y="1777380"/>
            <a:ext cx="992579" cy="369332"/>
          </a:xfrm>
          <a:prstGeom prst="rect">
            <a:avLst/>
          </a:prstGeom>
          <a:noFill/>
        </p:spPr>
        <p:txBody>
          <a:bodyPr wrap="none" rtlCol="0">
            <a:spAutoFit/>
          </a:bodyPr>
          <a:lstStyle/>
          <a:p>
            <a:r>
              <a:rPr kumimoji="1" lang="en-US" altLang="zh-CN"/>
              <a:t>0.5KB/s</a:t>
            </a:r>
            <a:endParaRPr kumimoji="1" lang="zh-CN" altLang="en-US"/>
          </a:p>
        </p:txBody>
      </p:sp>
      <p:cxnSp>
        <p:nvCxnSpPr>
          <p:cNvPr id="9" name="曲线连接符 8">
            <a:extLst>
              <a:ext uri="{FF2B5EF4-FFF2-40B4-BE49-F238E27FC236}">
                <a16:creationId xmlns:a16="http://schemas.microsoft.com/office/drawing/2014/main" id="{F64BE76A-3FE1-9348-B89B-BFC05ED91586}"/>
              </a:ext>
            </a:extLst>
          </p:cNvPr>
          <p:cNvCxnSpPr>
            <a:cxnSpLocks/>
            <a:endCxn id="5" idx="3"/>
          </p:cNvCxnSpPr>
          <p:nvPr/>
        </p:nvCxnSpPr>
        <p:spPr>
          <a:xfrm rot="10800000">
            <a:off x="4861332" y="4833074"/>
            <a:ext cx="790789" cy="463888"/>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AE71ABC4-CAA7-9642-8E84-11B1A8BDE265}"/>
              </a:ext>
            </a:extLst>
          </p:cNvPr>
          <p:cNvSpPr txBox="1"/>
          <p:nvPr/>
        </p:nvSpPr>
        <p:spPr>
          <a:xfrm>
            <a:off x="5700641" y="5171658"/>
            <a:ext cx="1774845" cy="369332"/>
          </a:xfrm>
          <a:prstGeom prst="rect">
            <a:avLst/>
          </a:prstGeom>
          <a:noFill/>
        </p:spPr>
        <p:txBody>
          <a:bodyPr wrap="none" rtlCol="0">
            <a:spAutoFit/>
          </a:bodyPr>
          <a:lstStyle/>
          <a:p>
            <a:r>
              <a:rPr kumimoji="1" lang="en-US" altLang="zh-CN">
                <a:solidFill>
                  <a:srgbClr val="C00000"/>
                </a:solidFill>
              </a:rPr>
              <a:t>Expect</a:t>
            </a:r>
            <a:r>
              <a:rPr kumimoji="1" lang="zh-CN" altLang="en-US">
                <a:solidFill>
                  <a:srgbClr val="C00000"/>
                </a:solidFill>
              </a:rPr>
              <a:t> </a:t>
            </a:r>
            <a:r>
              <a:rPr kumimoji="1" lang="en-US" altLang="zh-CN">
                <a:solidFill>
                  <a:srgbClr val="C00000"/>
                </a:solidFill>
              </a:rPr>
              <a:t>to</a:t>
            </a:r>
            <a:r>
              <a:rPr kumimoji="1" lang="zh-CN" altLang="en-US">
                <a:solidFill>
                  <a:srgbClr val="C00000"/>
                </a:solidFill>
              </a:rPr>
              <a:t> </a:t>
            </a:r>
            <a:r>
              <a:rPr kumimoji="1" lang="en-US" altLang="zh-CN">
                <a:solidFill>
                  <a:srgbClr val="C00000"/>
                </a:solidFill>
              </a:rPr>
              <a:t>grow!</a:t>
            </a:r>
            <a:endParaRPr kumimoji="1" lang="zh-CN" altLang="en-US">
              <a:solidFill>
                <a:srgbClr val="C00000"/>
              </a:solidFill>
            </a:endParaRPr>
          </a:p>
        </p:txBody>
      </p:sp>
    </p:spTree>
    <p:extLst>
      <p:ext uri="{BB962C8B-B14F-4D97-AF65-F5344CB8AC3E}">
        <p14:creationId xmlns:p14="http://schemas.microsoft.com/office/powerpoint/2010/main" val="552083345"/>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CCE769-7C38-3048-9274-CE521B73463B}"/>
              </a:ext>
            </a:extLst>
          </p:cNvPr>
          <p:cNvSpPr>
            <a:spLocks noGrp="1"/>
          </p:cNvSpPr>
          <p:nvPr>
            <p:ph type="title"/>
          </p:nvPr>
        </p:nvSpPr>
        <p:spPr>
          <a:xfrm>
            <a:off x="251520" y="3505572"/>
            <a:ext cx="8229600" cy="1602349"/>
          </a:xfrm>
        </p:spPr>
        <p:txBody>
          <a:bodyPr>
            <a:normAutofit/>
          </a:bodyPr>
          <a:lstStyle/>
          <a:p>
            <a:pPr algn="ctr"/>
            <a:r>
              <a:rPr kumimoji="1" lang="en-US" altLang="zh-CN"/>
              <a:t>Thanks!</a:t>
            </a:r>
            <a:br>
              <a:rPr kumimoji="1" lang="en-US" altLang="zh-CN"/>
            </a:br>
            <a:r>
              <a:rPr kumimoji="1" lang="en-US" altLang="zh-CN"/>
              <a:t>Q</a:t>
            </a:r>
            <a:r>
              <a:rPr kumimoji="1" lang="zh-CN" altLang="en-US"/>
              <a:t> </a:t>
            </a:r>
            <a:r>
              <a:rPr kumimoji="1" lang="en-US" altLang="zh-CN"/>
              <a:t>&amp;</a:t>
            </a:r>
            <a:r>
              <a:rPr kumimoji="1" lang="zh-CN" altLang="en-US"/>
              <a:t> </a:t>
            </a:r>
            <a:r>
              <a:rPr kumimoji="1" lang="en-US" altLang="zh-CN"/>
              <a:t>A</a:t>
            </a:r>
            <a:endParaRPr kumimoji="1" lang="zh-CN" altLang="en-US"/>
          </a:p>
        </p:txBody>
      </p:sp>
      <p:sp>
        <p:nvSpPr>
          <p:cNvPr id="4" name="灯片编号占位符 3">
            <a:extLst>
              <a:ext uri="{FF2B5EF4-FFF2-40B4-BE49-F238E27FC236}">
                <a16:creationId xmlns:a16="http://schemas.microsoft.com/office/drawing/2014/main" id="{C4BAE7CA-DE66-E446-8DCE-E34BC3B839E3}"/>
              </a:ext>
            </a:extLst>
          </p:cNvPr>
          <p:cNvSpPr>
            <a:spLocks noGrp="1"/>
          </p:cNvSpPr>
          <p:nvPr>
            <p:ph type="sldNum" sz="quarter" idx="12"/>
          </p:nvPr>
        </p:nvSpPr>
        <p:spPr/>
        <p:txBody>
          <a:bodyPr/>
          <a:lstStyle/>
          <a:p>
            <a:fld id="{ADE361C3-C043-4A6E-BDCE-8DA1E7D90A3B}" type="slidenum">
              <a:rPr lang="zh-CN" altLang="en-US" smtClean="0"/>
              <a:t>41</a:t>
            </a:fld>
            <a:endParaRPr lang="zh-CN" altLang="en-US"/>
          </a:p>
        </p:txBody>
      </p:sp>
      <p:pic>
        <p:nvPicPr>
          <p:cNvPr id="24" name="内容占位符 5">
            <a:extLst>
              <a:ext uri="{FF2B5EF4-FFF2-40B4-BE49-F238E27FC236}">
                <a16:creationId xmlns:a16="http://schemas.microsoft.com/office/drawing/2014/main" id="{EC721012-999F-AC4E-B19A-F3D0736E3509}"/>
              </a:ext>
            </a:extLst>
          </p:cNvPr>
          <p:cNvPicPr>
            <a:picLocks noGrp="1" noChangeAspect="1"/>
          </p:cNvPicPr>
          <p:nvPr>
            <p:ph idx="1"/>
          </p:nvPr>
        </p:nvPicPr>
        <p:blipFill>
          <a:blip r:embed="rId3"/>
          <a:stretch>
            <a:fillRect/>
          </a:stretch>
        </p:blipFill>
        <p:spPr>
          <a:xfrm>
            <a:off x="2987824" y="409228"/>
            <a:ext cx="2954876" cy="2979812"/>
          </a:xfrm>
          <a:prstGeom prst="rect">
            <a:avLst/>
          </a:prstGeom>
        </p:spPr>
      </p:pic>
    </p:spTree>
    <p:extLst>
      <p:ext uri="{BB962C8B-B14F-4D97-AF65-F5344CB8AC3E}">
        <p14:creationId xmlns:p14="http://schemas.microsoft.com/office/powerpoint/2010/main" val="1240459791"/>
      </p:ext>
    </p:extLst>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
  <TotalTime>65355</TotalTime>
  <Words>2265</Words>
  <Application>Microsoft Macintosh PowerPoint</Application>
  <PresentationFormat>全屏显示(16:10)</PresentationFormat>
  <Paragraphs>389</Paragraphs>
  <Slides>41</Slides>
  <Notes>40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41</vt:i4>
      </vt:variant>
    </vt:vector>
  </HeadingPairs>
  <TitlesOfParts>
    <vt:vector size="51" baseType="lpstr">
      <vt:lpstr>DengXian</vt:lpstr>
      <vt:lpstr>微软雅黑</vt:lpstr>
      <vt:lpstr>Aroania</vt:lpstr>
      <vt:lpstr>Arial</vt:lpstr>
      <vt:lpstr>Avenir Next LT Pro</vt:lpstr>
      <vt:lpstr>Calibri</vt:lpstr>
      <vt:lpstr>Consolas</vt:lpstr>
      <vt:lpstr>Menlo</vt:lpstr>
      <vt:lpstr>Wingdings</vt:lpstr>
      <vt:lpstr>Office 主题​​</vt:lpstr>
      <vt:lpstr>Threads and Memory Placement on NUMA Systems: Asymmetry Matters</vt:lpstr>
      <vt:lpstr>Outline</vt:lpstr>
      <vt:lpstr>NUMA Machines</vt:lpstr>
      <vt:lpstr>NUMA Machines</vt:lpstr>
      <vt:lpstr>Interconnect Matters</vt:lpstr>
      <vt:lpstr>Interconnect Matters</vt:lpstr>
      <vt:lpstr>Asymmetric Interconnects</vt:lpstr>
      <vt:lpstr>Asymmetric Interconnects</vt:lpstr>
      <vt:lpstr>Asymmetric Interconnects</vt:lpstr>
      <vt:lpstr>Asymmetric Interconnects</vt:lpstr>
      <vt:lpstr>Streamcluster on 2 nodes</vt:lpstr>
      <vt:lpstr>Streamcluster on 2 nodes</vt:lpstr>
      <vt:lpstr>Outline</vt:lpstr>
      <vt:lpstr>Design Overview</vt:lpstr>
      <vt:lpstr>Step 1: Cluster Threads</vt:lpstr>
      <vt:lpstr>Step 2: Migrate Threads</vt:lpstr>
      <vt:lpstr>Step 3: Migrate Memory</vt:lpstr>
      <vt:lpstr>Memory Migration</vt:lpstr>
      <vt:lpstr>Fast Memory Migration </vt:lpstr>
      <vt:lpstr>Avoid evaluating all placements</vt:lpstr>
      <vt:lpstr>Outline</vt:lpstr>
      <vt:lpstr>Evaluation: ﻿single application workloads</vt:lpstr>
      <vt:lpstr>Evaluation: ﻿single application workloads</vt:lpstr>
      <vt:lpstr>Evaluation: single application workloads</vt:lpstr>
      <vt:lpstr>Evaluation: ﻿﻿multi application workloads</vt:lpstr>
      <vt:lpstr>Conclusion</vt:lpstr>
      <vt:lpstr>Thanks! Q &amp; A</vt:lpstr>
      <vt:lpstr>Outline</vt:lpstr>
      <vt:lpstr>Demo</vt:lpstr>
      <vt:lpstr>Core Data Structures</vt:lpstr>
      <vt:lpstr>Core Data Structures</vt:lpstr>
      <vt:lpstr>Core Data Structures</vt:lpstr>
      <vt:lpstr>Core Logic at a top level</vt:lpstr>
      <vt:lpstr>Core Logic at a top level</vt:lpstr>
      <vt:lpstr>Core Logic at a top level</vt:lpstr>
      <vt:lpstr>Core Logic at a top level</vt:lpstr>
      <vt:lpstr>A minimal test case</vt:lpstr>
      <vt:lpstr>A minimal test case</vt:lpstr>
      <vt:lpstr>A minimal test case</vt:lpstr>
      <vt:lpstr>A minimal test case</vt:lpstr>
      <vt:lpstr>Thanks! Q &amp; 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同睿哲</cp:lastModifiedBy>
  <cp:revision>5524</cp:revision>
  <cp:lastPrinted>2016-06-13T07:55:34Z</cp:lastPrinted>
  <dcterms:created xsi:type="dcterms:W3CDTF">2017-11-24T09:35:45Z</dcterms:created>
  <dcterms:modified xsi:type="dcterms:W3CDTF">2021-05-24T05:57:32Z</dcterms:modified>
</cp:coreProperties>
</file>