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8" r:id="rId3"/>
    <p:sldId id="294" r:id="rId4"/>
    <p:sldId id="259" r:id="rId5"/>
    <p:sldId id="295" r:id="rId6"/>
    <p:sldId id="266" r:id="rId7"/>
    <p:sldId id="261" r:id="rId8"/>
    <p:sldId id="263" r:id="rId9"/>
    <p:sldId id="301" r:id="rId10"/>
    <p:sldId id="309" r:id="rId11"/>
    <p:sldId id="305" r:id="rId12"/>
    <p:sldId id="304" r:id="rId13"/>
    <p:sldId id="303" r:id="rId14"/>
    <p:sldId id="306" r:id="rId15"/>
    <p:sldId id="270" r:id="rId16"/>
    <p:sldId id="307" r:id="rId17"/>
    <p:sldId id="308" r:id="rId18"/>
    <p:sldId id="310" r:id="rId19"/>
    <p:sldId id="272" r:id="rId20"/>
    <p:sldId id="277" r:id="rId21"/>
    <p:sldId id="300" r:id="rId22"/>
    <p:sldId id="264" r:id="rId23"/>
    <p:sldId id="265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20DFEAF-308F-42CB-A140-7FE2FA5F8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2C8158-1C53-4F0F-964D-9169FC0FD6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CA75F-5CA7-476C-998B-DD3E824E7994}" type="datetimeFigureOut">
              <a:rPr lang="zh-CN" altLang="en-US" smtClean="0"/>
              <a:t>2022/3/7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F2B98CD-3EC6-4664-87DA-5132DE4138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C19502-05FE-43E3-BF95-AF36C1E489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CEA14-878B-45FB-9180-D7A807F84E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2203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C81BE-8A31-4DFF-B11E-9F14E5153F31}" type="datetimeFigureOut">
              <a:rPr lang="zh-CN" altLang="en-US" smtClean="0"/>
              <a:t>2022/3/7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54494-FD86-401D-8D0A-9FFE68E5E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140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A03E91-7AA3-48E5-8508-32AB2215E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D154935-30B2-412A-8B2E-B94147C02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05A714-03AF-432D-93B4-C1E45BB63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382204-A5D6-4D3E-9FBB-A47FF57D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A15F91-43F8-4F4C-8BF2-FAB97A8EA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30407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74CE7-2AAB-4930-92EC-3B2E36485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75C0DC-C81E-4AED-9E67-A764059D5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EA3893-64C3-4AB0-9EBE-B7F11F2A2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74DEF5-B485-4996-9777-417099D1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40E223-B010-4AD6-BED7-E28571C3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79875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901BE2-D9AE-4E3C-8DF6-AD4A08923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5265EF-AD07-4400-B997-E7B408DEC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3FC725-4DC3-45EF-A6D8-B3748589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155DD-2C06-42B1-A29D-91C4F266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F9823C-A8C9-4867-8925-802241AFB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0215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60B8DF-7746-43A5-825D-D748870B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90A123-AEBF-4106-B79A-7B0173C6D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840BB4-F291-43EE-9639-909EF9A01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239F87-44B3-44F9-A68D-87E31924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3DA758-E5C9-4051-9F3B-0DABB5456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510331-4A52-4DF1-9D77-3D738EC1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341756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9EA33-1EE2-41EB-AF17-95496E00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CBEB14-28B3-490D-9ECA-717C186AC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ADB531C-2203-4135-956F-2CD984C31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8EA2935-46DC-4FA7-9665-E0D935B59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B20D02F-A505-4515-BC4B-07FADD595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D1111DE-2761-47CA-B1F3-18D30B7D5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6133CCF-ECF2-45D6-97C0-A2B65373C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364F921-F15A-4AEC-954D-74841797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325416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157A72-6124-4098-9879-EB0C338CC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4BE1B2-1233-402C-9BA4-775A4A208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833B9F9-8881-4FDD-A207-4226D93A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065AA58-D394-4269-9744-5117A4C0F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3614722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787B890-CA5C-4377-8DE2-46CCC1C2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46C8AC-1389-4846-9C88-5BB77EAF6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E67354-F1CF-4035-ACD0-FF388D37C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103811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B3AE2D-F6A5-459D-9E43-DD9F6D01C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2B4CD8-DA90-497D-B140-DEB4168F5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4E0F77-AD6E-4B0A-A6A6-C1F7FF1C4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4634A31-841E-4B8F-BA1F-D03F9F93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1B1B84-9E60-47F6-8E44-0C7EF031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F5AABDD-FBA3-404C-8BD1-866E13CF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86853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6CF6F3-1622-4F07-8F61-AB4D7E864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4D9AEA2-629E-417F-81F4-29B05235F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DE7F63-3372-49A6-88BF-40B3A7EF8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E5BCB1-90B3-4375-B75D-8058B4409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2DB53F-BBB2-4D92-B77C-D116A2018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9EA35E-E8CA-4E1E-8605-EA1787844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019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70DE51-7B48-456C-A421-EFD1D2B1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93BE7E9-81DD-487B-A6B9-73A4730C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933759-33B3-4224-A609-267504E98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FBDAB7-1324-47C5-8943-9BEF5FB2C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2E1F32-A786-47A6-A663-D5B0F5A2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00807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40C6FF1-7BD0-42CD-AA09-C020FEE2B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421384F-0358-4410-8619-ED3D6BCE7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89A256-526F-49B6-9283-41A461F3A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749614-47DF-4419-9727-43AB43B84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71E86D-0344-45C8-A026-39FA12FAE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436356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10" dirty="0"/>
              <a:t>10/9/2012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25550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pc="-10" dirty="0"/>
              <a:t>10/9/2012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spc="-10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196145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A57866-AED8-4DEC-9FAA-3B8F0C8E6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46A146-B247-4563-BFCE-51E0E24C7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29072B-E6FF-4AB8-BD48-622BEBA4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FD0F42-0CE8-427B-BEF3-C43061C658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10/9/2012</a:t>
            </a:r>
            <a:endParaRPr lang="en-US" altLang="zh-CN" spc="-1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757E9-C994-4B8F-86F3-591BFA3D0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25" smtClean="0"/>
              <a:t>‹#›</a:t>
            </a:fld>
            <a:endParaRPr lang="en-US" altLang="zh-CN" spc="-25" dirty="0"/>
          </a:p>
        </p:txBody>
      </p:sp>
    </p:spTree>
    <p:extLst>
      <p:ext uri="{BB962C8B-B14F-4D97-AF65-F5344CB8AC3E}">
        <p14:creationId xmlns:p14="http://schemas.microsoft.com/office/powerpoint/2010/main" val="22450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Relationship Id="rId27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102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34" Type="http://schemas.openxmlformats.org/officeDocument/2006/relationships/image" Target="../media/image10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101.png"/><Relationship Id="rId33" Type="http://schemas.openxmlformats.org/officeDocument/2006/relationships/image" Target="../media/image108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29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24" Type="http://schemas.openxmlformats.org/officeDocument/2006/relationships/image" Target="../media/image100.png"/><Relationship Id="rId32" Type="http://schemas.openxmlformats.org/officeDocument/2006/relationships/image" Target="../media/image107.png"/><Relationship Id="rId37" Type="http://schemas.openxmlformats.org/officeDocument/2006/relationships/image" Target="../media/image111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99.png"/><Relationship Id="rId28" Type="http://schemas.openxmlformats.org/officeDocument/2006/relationships/image" Target="../media/image67.png"/><Relationship Id="rId36" Type="http://schemas.openxmlformats.org/officeDocument/2006/relationships/image" Target="../media/image110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31" Type="http://schemas.openxmlformats.org/officeDocument/2006/relationships/image" Target="../media/image10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Relationship Id="rId22" Type="http://schemas.openxmlformats.org/officeDocument/2006/relationships/image" Target="../media/image98.png"/><Relationship Id="rId27" Type="http://schemas.openxmlformats.org/officeDocument/2006/relationships/image" Target="../media/image103.png"/><Relationship Id="rId30" Type="http://schemas.openxmlformats.org/officeDocument/2006/relationships/image" Target="../media/image105.png"/><Relationship Id="rId35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26" Type="http://schemas.openxmlformats.org/officeDocument/2006/relationships/image" Target="../media/image102.png"/><Relationship Id="rId39" Type="http://schemas.openxmlformats.org/officeDocument/2006/relationships/image" Target="../media/image113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34" Type="http://schemas.openxmlformats.org/officeDocument/2006/relationships/image" Target="../media/image108.png"/><Relationship Id="rId42" Type="http://schemas.openxmlformats.org/officeDocument/2006/relationships/image" Target="../media/image116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5" Type="http://schemas.openxmlformats.org/officeDocument/2006/relationships/image" Target="../media/image101.png"/><Relationship Id="rId33" Type="http://schemas.openxmlformats.org/officeDocument/2006/relationships/image" Target="../media/image107.png"/><Relationship Id="rId38" Type="http://schemas.openxmlformats.org/officeDocument/2006/relationships/image" Target="../media/image112.png"/><Relationship Id="rId46" Type="http://schemas.openxmlformats.org/officeDocument/2006/relationships/image" Target="../media/image120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29" Type="http://schemas.openxmlformats.org/officeDocument/2006/relationships/image" Target="../media/image67.png"/><Relationship Id="rId41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24" Type="http://schemas.openxmlformats.org/officeDocument/2006/relationships/image" Target="../media/image100.png"/><Relationship Id="rId32" Type="http://schemas.openxmlformats.org/officeDocument/2006/relationships/image" Target="../media/image111.png"/><Relationship Id="rId37" Type="http://schemas.openxmlformats.org/officeDocument/2006/relationships/image" Target="../media/image110.png"/><Relationship Id="rId40" Type="http://schemas.openxmlformats.org/officeDocument/2006/relationships/image" Target="../media/image114.png"/><Relationship Id="rId45" Type="http://schemas.openxmlformats.org/officeDocument/2006/relationships/image" Target="../media/image119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23" Type="http://schemas.openxmlformats.org/officeDocument/2006/relationships/image" Target="../media/image99.png"/><Relationship Id="rId28" Type="http://schemas.openxmlformats.org/officeDocument/2006/relationships/image" Target="../media/image104.png"/><Relationship Id="rId36" Type="http://schemas.openxmlformats.org/officeDocument/2006/relationships/image" Target="../media/image109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31" Type="http://schemas.openxmlformats.org/officeDocument/2006/relationships/image" Target="../media/image106.png"/><Relationship Id="rId44" Type="http://schemas.openxmlformats.org/officeDocument/2006/relationships/image" Target="../media/image118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Relationship Id="rId22" Type="http://schemas.openxmlformats.org/officeDocument/2006/relationships/image" Target="../media/image98.png"/><Relationship Id="rId27" Type="http://schemas.openxmlformats.org/officeDocument/2006/relationships/image" Target="../media/image105.png"/><Relationship Id="rId30" Type="http://schemas.openxmlformats.org/officeDocument/2006/relationships/image" Target="../media/image103.png"/><Relationship Id="rId35" Type="http://schemas.openxmlformats.org/officeDocument/2006/relationships/image" Target="../media/image9.png"/><Relationship Id="rId43" Type="http://schemas.openxmlformats.org/officeDocument/2006/relationships/image" Target="../media/image1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4517" y="2931160"/>
            <a:ext cx="7974965" cy="9956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724660" marR="5080" indent="-1712595">
              <a:lnSpc>
                <a:spcPts val="3800"/>
              </a:lnSpc>
              <a:spcBef>
                <a:spcPts val="240"/>
              </a:spcBef>
            </a:pPr>
            <a:r>
              <a:rPr sz="3200" dirty="0"/>
              <a:t>Making</a:t>
            </a:r>
            <a:r>
              <a:rPr sz="3200" spc="-15" dirty="0"/>
              <a:t> </a:t>
            </a:r>
            <a:r>
              <a:rPr sz="3200" spc="-175" dirty="0"/>
              <a:t>Geo</a:t>
            </a:r>
            <a:r>
              <a:rPr lang="en-US" sz="3200" spc="-175" dirty="0"/>
              <a:t> </a:t>
            </a:r>
            <a:r>
              <a:rPr lang="en-US" altLang="zh-CN" sz="3200" spc="-175" dirty="0"/>
              <a:t>— </a:t>
            </a:r>
            <a:r>
              <a:rPr sz="3200" spc="-50" dirty="0"/>
              <a:t>Replicated</a:t>
            </a:r>
            <a:r>
              <a:rPr sz="3200" spc="-15" dirty="0"/>
              <a:t> </a:t>
            </a:r>
            <a:r>
              <a:rPr sz="3200" dirty="0"/>
              <a:t>Systems</a:t>
            </a:r>
            <a:r>
              <a:rPr sz="3200" spc="-15" dirty="0"/>
              <a:t> </a:t>
            </a:r>
            <a:r>
              <a:rPr sz="3200" dirty="0"/>
              <a:t>Fast</a:t>
            </a:r>
            <a:r>
              <a:rPr sz="3200" spc="-15" dirty="0"/>
              <a:t> </a:t>
            </a:r>
            <a:r>
              <a:rPr sz="3200" dirty="0"/>
              <a:t>as</a:t>
            </a:r>
            <a:r>
              <a:rPr sz="3200" spc="-15" dirty="0"/>
              <a:t> </a:t>
            </a:r>
            <a:r>
              <a:rPr sz="3200" spc="-10" dirty="0"/>
              <a:t>Possible </a:t>
            </a:r>
            <a:r>
              <a:rPr sz="3200" dirty="0"/>
              <a:t>Consistent</a:t>
            </a:r>
            <a:r>
              <a:rPr sz="3200" spc="-15" dirty="0"/>
              <a:t> </a:t>
            </a:r>
            <a:r>
              <a:rPr sz="3200" dirty="0"/>
              <a:t>when</a:t>
            </a:r>
            <a:r>
              <a:rPr sz="3200" spc="-5" dirty="0"/>
              <a:t> </a:t>
            </a:r>
            <a:r>
              <a:rPr sz="3200" spc="-10" dirty="0"/>
              <a:t>Necessary</a:t>
            </a:r>
            <a:endParaRPr sz="3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1333AC-ABF8-47A0-9BE4-7D911ABDCCED}"/>
              </a:ext>
            </a:extLst>
          </p:cNvPr>
          <p:cNvSpPr txBox="1"/>
          <p:nvPr/>
        </p:nvSpPr>
        <p:spPr>
          <a:xfrm>
            <a:off x="2057400" y="4395071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小组成员：邓天迈、余兴梓、顾翼成、王笑然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52AF18B4-D1B6-4BC8-AF9A-8D6164A5B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2287" y="475367"/>
            <a:ext cx="60452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35" dirty="0"/>
              <a:t>Geo</a:t>
            </a:r>
            <a:r>
              <a:rPr lang="en-US" spc="-235" dirty="0"/>
              <a:t> </a:t>
            </a:r>
            <a:r>
              <a:rPr lang="en-US" altLang="zh-CN" spc="-235" dirty="0"/>
              <a:t>— </a:t>
            </a:r>
            <a:r>
              <a:rPr lang="en-US" spc="-65" dirty="0"/>
              <a:t>r</a:t>
            </a:r>
            <a:r>
              <a:rPr spc="-65" dirty="0"/>
              <a:t>eplication</a:t>
            </a:r>
            <a:r>
              <a:rPr spc="-75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spc="-10" dirty="0"/>
              <a:t>needed!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5124171"/>
            <a:ext cx="7571105" cy="106045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355600" marR="5080" indent="-342900">
              <a:lnSpc>
                <a:spcPct val="76900"/>
              </a:lnSpc>
              <a:spcBef>
                <a:spcPts val="81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40" dirty="0">
                <a:latin typeface="Calibri"/>
                <a:cs typeface="Calibri"/>
              </a:rPr>
              <a:t>Geo</a:t>
            </a:r>
            <a:r>
              <a:rPr lang="en-US" sz="2600" spc="-140" dirty="0">
                <a:latin typeface="Calibri"/>
                <a:cs typeface="Calibri"/>
              </a:rPr>
              <a:t> </a:t>
            </a:r>
            <a:r>
              <a:rPr lang="en-US" altLang="zh-CN" sz="2600" spc="-140" dirty="0">
                <a:latin typeface="Calibri"/>
                <a:cs typeface="Calibri"/>
              </a:rPr>
              <a:t>— </a:t>
            </a:r>
            <a:r>
              <a:rPr sz="2600" spc="-45" dirty="0">
                <a:latin typeface="Calibri"/>
                <a:cs typeface="Calibri"/>
              </a:rPr>
              <a:t>replication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used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by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major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providers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Internet services.</a:t>
            </a:r>
            <a:endParaRPr sz="2600" dirty="0">
              <a:latin typeface="Calibri"/>
              <a:cs typeface="Calibri"/>
            </a:endParaRPr>
          </a:p>
          <a:p>
            <a:pPr marL="469900">
              <a:lnSpc>
                <a:spcPts val="2630"/>
              </a:lnSpc>
              <a:tabLst>
                <a:tab pos="755015" algn="l"/>
              </a:tabLst>
            </a:pPr>
            <a:r>
              <a:rPr sz="2200" spc="-50" dirty="0">
                <a:latin typeface="Arial"/>
                <a:cs typeface="Arial"/>
              </a:rPr>
              <a:t>–</a:t>
            </a:r>
            <a:r>
              <a:rPr sz="2200" dirty="0">
                <a:latin typeface="Arial"/>
                <a:cs typeface="Arial"/>
              </a:rPr>
              <a:t>	</a:t>
            </a:r>
            <a:r>
              <a:rPr sz="2200" dirty="0">
                <a:latin typeface="Calibri"/>
                <a:cs typeface="Calibri"/>
              </a:rPr>
              <a:t>e.g.,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Google,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Amazon,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Facebook,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etc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1664176"/>
            <a:ext cx="6480718" cy="3204983"/>
          </a:xfrm>
          <a:prstGeom prst="rect">
            <a:avLst/>
          </a:prstGeom>
        </p:spPr>
      </p:pic>
      <p:sp>
        <p:nvSpPr>
          <p:cNvPr id="8" name="日期占位符 7">
            <a:extLst>
              <a:ext uri="{FF2B5EF4-FFF2-40B4-BE49-F238E27FC236}">
                <a16:creationId xmlns:a16="http://schemas.microsoft.com/office/drawing/2014/main" id="{2A8C5011-B356-4606-83E4-8E6D85A94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2287" y="472353"/>
            <a:ext cx="6045200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dirty="0"/>
              <a:t>Consistency Related Work</a:t>
            </a:r>
            <a:endParaRPr spc="-10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82B1A92-6493-479D-BAC0-3A9AFEE8A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828800"/>
            <a:ext cx="7086600" cy="1879156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4D82CBB6-0423-410F-8E97-18AC64B26C86}"/>
              </a:ext>
            </a:extLst>
          </p:cNvPr>
          <p:cNvSpPr txBox="1"/>
          <p:nvPr/>
        </p:nvSpPr>
        <p:spPr>
          <a:xfrm>
            <a:off x="332509" y="3909552"/>
            <a:ext cx="8811491" cy="2352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Calibri"/>
                <a:cs typeface="Calibri"/>
              </a:rPr>
              <a:t>Strong				High latency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alibri"/>
                <a:cs typeface="Calibri"/>
              </a:rPr>
              <a:t>Timeline/snapshot  		Read-only replica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alibri"/>
                <a:cs typeface="Calibri"/>
              </a:rPr>
              <a:t>Fork 				Distinct causal histories &amp; Hard to converge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alibri"/>
                <a:cs typeface="Calibri"/>
              </a:rPr>
              <a:t>Eventual				Diverge state &amp; Bad causality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Calibri"/>
                <a:cs typeface="Calibri"/>
              </a:rPr>
              <a:t>Multi				Challenge to developers</a:t>
            </a:r>
            <a:endParaRPr lang="zh-CN" altLang="en-US" sz="2000" dirty="0">
              <a:latin typeface="Calibri"/>
              <a:cs typeface="Calibri"/>
            </a:endParaRPr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D3BFDC62-1626-4B2C-87F6-9BBC2870A95F}"/>
              </a:ext>
            </a:extLst>
          </p:cNvPr>
          <p:cNvSpPr/>
          <p:nvPr/>
        </p:nvSpPr>
        <p:spPr>
          <a:xfrm>
            <a:off x="2590800" y="4876800"/>
            <a:ext cx="12192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5567681-5C8B-4133-B799-3CFD4EF8F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253612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7280" y="387715"/>
            <a:ext cx="6675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Consistency</a:t>
            </a:r>
            <a:r>
              <a:rPr spc="-10" dirty="0"/>
              <a:t> </a:t>
            </a:r>
            <a:r>
              <a:rPr dirty="0"/>
              <a:t>or</a:t>
            </a:r>
            <a:r>
              <a:rPr spc="-10" dirty="0"/>
              <a:t> performance?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66763" y="2093867"/>
            <a:ext cx="3724910" cy="1201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Eventual </a:t>
            </a:r>
            <a:r>
              <a:rPr sz="2400" b="1" spc="-10" dirty="0">
                <a:latin typeface="Calibri"/>
                <a:cs typeface="Calibri"/>
              </a:rPr>
              <a:t>consistency</a:t>
            </a:r>
            <a:endParaRPr sz="2400">
              <a:latin typeface="Calibri"/>
              <a:cs typeface="Calibri"/>
            </a:endParaRPr>
          </a:p>
          <a:p>
            <a:pPr marL="487045" indent="-208279">
              <a:lnSpc>
                <a:spcPts val="2120"/>
              </a:lnSpc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e.g.,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Dynamo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[SOSP’07]</a:t>
            </a:r>
            <a:r>
              <a:rPr sz="1800" dirty="0">
                <a:latin typeface="Calibri"/>
                <a:cs typeface="Calibri"/>
              </a:rPr>
              <a:t>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Bayou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[SOSP’95]</a:t>
            </a:r>
            <a:endParaRPr sz="1200">
              <a:latin typeface="Calibri"/>
              <a:cs typeface="Calibri"/>
            </a:endParaRPr>
          </a:p>
          <a:p>
            <a:pPr marL="487045" indent="-208279">
              <a:lnSpc>
                <a:spcPts val="2130"/>
              </a:lnSpc>
              <a:spcBef>
                <a:spcPts val="40"/>
              </a:spcBef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Pros: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Low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latency</a:t>
            </a:r>
            <a:endParaRPr sz="1800">
              <a:latin typeface="Calibri"/>
              <a:cs typeface="Calibri"/>
            </a:endParaRPr>
          </a:p>
          <a:p>
            <a:pPr marL="487045" indent="-208279">
              <a:lnSpc>
                <a:spcPts val="2130"/>
              </a:lnSpc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Cons: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Undesirable</a:t>
            </a:r>
            <a:r>
              <a:rPr sz="1800" i="1" spc="-10" dirty="0">
                <a:latin typeface="Calibri"/>
                <a:cs typeface="Calibri"/>
              </a:rPr>
              <a:t> behaviors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789" y="2093867"/>
            <a:ext cx="2757170" cy="1201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Strong </a:t>
            </a:r>
            <a:r>
              <a:rPr sz="2400" b="1" spc="-10" dirty="0">
                <a:latin typeface="Calibri"/>
                <a:cs typeface="Calibri"/>
              </a:rPr>
              <a:t>consistency</a:t>
            </a:r>
            <a:endParaRPr sz="2400">
              <a:latin typeface="Calibri"/>
              <a:cs typeface="Calibri"/>
            </a:endParaRPr>
          </a:p>
          <a:p>
            <a:pPr marL="487045" indent="-208279">
              <a:lnSpc>
                <a:spcPts val="2120"/>
              </a:lnSpc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e.g.,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Paxos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[TOCS’98]</a:t>
            </a:r>
            <a:endParaRPr sz="1200">
              <a:latin typeface="Calibri"/>
              <a:cs typeface="Calibri"/>
            </a:endParaRPr>
          </a:p>
          <a:p>
            <a:pPr marL="487045" indent="-208279">
              <a:lnSpc>
                <a:spcPts val="2130"/>
              </a:lnSpc>
              <a:spcBef>
                <a:spcPts val="40"/>
              </a:spcBef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Pros:</a:t>
            </a:r>
            <a:r>
              <a:rPr sz="1800" spc="3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Natural</a:t>
            </a:r>
            <a:r>
              <a:rPr sz="1800" i="1" spc="-10" dirty="0">
                <a:latin typeface="Calibri"/>
                <a:cs typeface="Calibri"/>
              </a:rPr>
              <a:t> semantics</a:t>
            </a:r>
            <a:endParaRPr sz="1800">
              <a:latin typeface="Calibri"/>
              <a:cs typeface="Calibri"/>
            </a:endParaRPr>
          </a:p>
          <a:p>
            <a:pPr marL="487045" indent="-208279">
              <a:lnSpc>
                <a:spcPts val="2130"/>
              </a:lnSpc>
              <a:buFont typeface="Wingdings"/>
              <a:buChar char=""/>
              <a:tabLst>
                <a:tab pos="487680" algn="l"/>
              </a:tabLst>
            </a:pPr>
            <a:r>
              <a:rPr sz="1800" dirty="0">
                <a:latin typeface="Calibri"/>
                <a:cs typeface="Calibri"/>
              </a:rPr>
              <a:t>Cons: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High</a:t>
            </a:r>
            <a:r>
              <a:rPr sz="1800" i="1" spc="-10" dirty="0">
                <a:latin typeface="Calibri"/>
                <a:cs typeface="Calibri"/>
              </a:rPr>
              <a:t> latency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80160" y="3329246"/>
            <a:ext cx="6438265" cy="748665"/>
            <a:chOff x="1280160" y="3329246"/>
            <a:chExt cx="6438265" cy="7486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0160" y="3329246"/>
              <a:ext cx="6438206" cy="7481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639" y="3356992"/>
              <a:ext cx="6336703" cy="6480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31639" y="3356992"/>
              <a:ext cx="6337300" cy="648335"/>
            </a:xfrm>
            <a:custGeom>
              <a:avLst/>
              <a:gdLst/>
              <a:ahLst/>
              <a:cxnLst/>
              <a:rect l="l" t="t" r="r" b="b"/>
              <a:pathLst>
                <a:path w="6337300" h="648335">
                  <a:moveTo>
                    <a:pt x="0" y="324036"/>
                  </a:moveTo>
                  <a:lnTo>
                    <a:pt x="324035" y="0"/>
                  </a:lnTo>
                  <a:lnTo>
                    <a:pt x="324035" y="211002"/>
                  </a:lnTo>
                  <a:lnTo>
                    <a:pt x="6012666" y="211002"/>
                  </a:lnTo>
                  <a:lnTo>
                    <a:pt x="6012666" y="0"/>
                  </a:lnTo>
                  <a:lnTo>
                    <a:pt x="6336702" y="324036"/>
                  </a:lnTo>
                  <a:lnTo>
                    <a:pt x="6012666" y="648071"/>
                  </a:lnTo>
                  <a:lnTo>
                    <a:pt x="6012666" y="437068"/>
                  </a:lnTo>
                  <a:lnTo>
                    <a:pt x="324035" y="437068"/>
                  </a:lnTo>
                  <a:lnTo>
                    <a:pt x="324035" y="648071"/>
                  </a:lnTo>
                  <a:lnTo>
                    <a:pt x="0" y="324036"/>
                  </a:lnTo>
                  <a:close/>
                </a:path>
              </a:pathLst>
            </a:custGeom>
            <a:ln w="9524">
              <a:solidFill>
                <a:srgbClr val="9076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71183" y="4139506"/>
            <a:ext cx="8021955" cy="1397000"/>
            <a:chOff x="631767" y="4189614"/>
            <a:chExt cx="8021955" cy="13970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767" y="4189614"/>
              <a:ext cx="8021782" cy="13965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927" y="4268585"/>
              <a:ext cx="6920345" cy="12718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3567" y="4221087"/>
              <a:ext cx="7920879" cy="129614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3567" y="4221087"/>
              <a:ext cx="7920990" cy="1296670"/>
            </a:xfrm>
            <a:custGeom>
              <a:avLst/>
              <a:gdLst/>
              <a:ahLst/>
              <a:cxnLst/>
              <a:rect l="l" t="t" r="r" b="b"/>
              <a:pathLst>
                <a:path w="7920990" h="1296670">
                  <a:moveTo>
                    <a:pt x="0" y="216027"/>
                  </a:moveTo>
                  <a:lnTo>
                    <a:pt x="5705" y="166494"/>
                  </a:lnTo>
                  <a:lnTo>
                    <a:pt x="21957" y="121024"/>
                  </a:lnTo>
                  <a:lnTo>
                    <a:pt x="47458" y="80913"/>
                  </a:lnTo>
                  <a:lnTo>
                    <a:pt x="80913" y="47458"/>
                  </a:lnTo>
                  <a:lnTo>
                    <a:pt x="121024" y="21957"/>
                  </a:lnTo>
                  <a:lnTo>
                    <a:pt x="166494" y="5705"/>
                  </a:lnTo>
                  <a:lnTo>
                    <a:pt x="216027" y="0"/>
                  </a:lnTo>
                  <a:lnTo>
                    <a:pt x="7704850" y="0"/>
                  </a:lnTo>
                  <a:lnTo>
                    <a:pt x="7754382" y="5705"/>
                  </a:lnTo>
                  <a:lnTo>
                    <a:pt x="7799853" y="21957"/>
                  </a:lnTo>
                  <a:lnTo>
                    <a:pt x="7839964" y="47458"/>
                  </a:lnTo>
                  <a:lnTo>
                    <a:pt x="7873418" y="80913"/>
                  </a:lnTo>
                  <a:lnTo>
                    <a:pt x="7898920" y="121024"/>
                  </a:lnTo>
                  <a:lnTo>
                    <a:pt x="7915172" y="166494"/>
                  </a:lnTo>
                  <a:lnTo>
                    <a:pt x="7920877" y="216027"/>
                  </a:lnTo>
                  <a:lnTo>
                    <a:pt x="7920877" y="1080115"/>
                  </a:lnTo>
                  <a:lnTo>
                    <a:pt x="7915172" y="1129649"/>
                  </a:lnTo>
                  <a:lnTo>
                    <a:pt x="7898920" y="1175119"/>
                  </a:lnTo>
                  <a:lnTo>
                    <a:pt x="7873418" y="1215230"/>
                  </a:lnTo>
                  <a:lnTo>
                    <a:pt x="7839964" y="1248684"/>
                  </a:lnTo>
                  <a:lnTo>
                    <a:pt x="7799853" y="1274186"/>
                  </a:lnTo>
                  <a:lnTo>
                    <a:pt x="7754382" y="1290438"/>
                  </a:lnTo>
                  <a:lnTo>
                    <a:pt x="7704850" y="1296143"/>
                  </a:lnTo>
                  <a:lnTo>
                    <a:pt x="216027" y="1296143"/>
                  </a:lnTo>
                  <a:lnTo>
                    <a:pt x="166494" y="1290438"/>
                  </a:lnTo>
                  <a:lnTo>
                    <a:pt x="121024" y="1274186"/>
                  </a:lnTo>
                  <a:lnTo>
                    <a:pt x="80913" y="1248684"/>
                  </a:lnTo>
                  <a:lnTo>
                    <a:pt x="47458" y="1215230"/>
                  </a:lnTo>
                  <a:lnTo>
                    <a:pt x="21957" y="1175119"/>
                  </a:lnTo>
                  <a:lnTo>
                    <a:pt x="5705" y="1129649"/>
                  </a:lnTo>
                  <a:lnTo>
                    <a:pt x="0" y="1080115"/>
                  </a:lnTo>
                  <a:lnTo>
                    <a:pt x="0" y="216027"/>
                  </a:lnTo>
                  <a:close/>
                </a:path>
              </a:pathLst>
            </a:custGeom>
            <a:ln w="9524">
              <a:solidFill>
                <a:srgbClr val="A8C3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25581" y="4307820"/>
            <a:ext cx="7764628" cy="113107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19"/>
              </a:spcBef>
            </a:pPr>
            <a:r>
              <a:rPr sz="3600" dirty="0">
                <a:latin typeface="Calibri"/>
                <a:cs typeface="Calibri"/>
              </a:rPr>
              <a:t>Can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we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build</a:t>
            </a:r>
            <a:r>
              <a:rPr sz="3600" spc="-25" dirty="0">
                <a:latin typeface="Calibri"/>
                <a:cs typeface="Calibri"/>
              </a:rPr>
              <a:t> </a:t>
            </a:r>
            <a:r>
              <a:rPr sz="3600" spc="-195" dirty="0">
                <a:latin typeface="Calibri"/>
                <a:cs typeface="Calibri"/>
              </a:rPr>
              <a:t>geo</a:t>
            </a:r>
            <a:r>
              <a:rPr lang="en-US" sz="3600" spc="-195" dirty="0">
                <a:latin typeface="Calibri"/>
                <a:cs typeface="Calibri"/>
              </a:rPr>
              <a:t> </a:t>
            </a:r>
            <a:r>
              <a:rPr lang="en-US" altLang="zh-CN" sz="3600" spc="-195" dirty="0">
                <a:latin typeface="Calibri"/>
                <a:cs typeface="Calibri"/>
              </a:rPr>
              <a:t>— </a:t>
            </a:r>
            <a:r>
              <a:rPr sz="3600" spc="-55" dirty="0">
                <a:latin typeface="Calibri"/>
                <a:cs typeface="Calibri"/>
              </a:rPr>
              <a:t>replicated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systems </a:t>
            </a:r>
            <a:r>
              <a:rPr sz="3600" dirty="0">
                <a:latin typeface="Calibri"/>
                <a:cs typeface="Calibri"/>
              </a:rPr>
              <a:t>that</a:t>
            </a:r>
            <a:r>
              <a:rPr sz="3600" spc="-1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are both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fast and </a:t>
            </a:r>
            <a:r>
              <a:rPr sz="3600" spc="-10" dirty="0">
                <a:latin typeface="Calibri"/>
                <a:cs typeface="Calibri"/>
              </a:rPr>
              <a:t>consistent?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8" name="日期占位符 17">
            <a:extLst>
              <a:ext uri="{FF2B5EF4-FFF2-40B4-BE49-F238E27FC236}">
                <a16:creationId xmlns:a16="http://schemas.microsoft.com/office/drawing/2014/main" id="{1935AA6C-FBD9-4B74-9C00-07F70E8C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22411" y="387715"/>
            <a:ext cx="170433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Outline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2126223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RedBlue Consistency and Side Effects</a:t>
            </a:r>
          </a:p>
          <a:p>
            <a:pPr marL="355600" indent="-342900">
              <a:lnSpc>
                <a:spcPct val="100000"/>
              </a:lnSpc>
              <a:spcBef>
                <a:spcPts val="24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3200" spc="-10" dirty="0">
                <a:latin typeface="Calibri"/>
                <a:cs typeface="Calibri"/>
              </a:rPr>
              <a:t>Gemini Design and I</a:t>
            </a:r>
            <a:r>
              <a:rPr lang="en-US" altLang="zh-CN" sz="3200" spc="-10" dirty="0">
                <a:latin typeface="Calibri"/>
                <a:cs typeface="Calibri"/>
              </a:rPr>
              <a:t>mplementation</a:t>
            </a:r>
            <a:r>
              <a:rPr lang="en-US" sz="3200" spc="-10" dirty="0">
                <a:latin typeface="Calibri"/>
                <a:cs typeface="Calibri"/>
              </a:rPr>
              <a:t> </a:t>
            </a:r>
          </a:p>
          <a:p>
            <a:pPr marL="355600" indent="-342900">
              <a:lnSpc>
                <a:spcPct val="100000"/>
              </a:lnSpc>
              <a:spcBef>
                <a:spcPts val="24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Evaluation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55D0614-FC01-4452-9D87-BF0039781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411230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8300" y="2819400"/>
            <a:ext cx="58674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i="1" u="sng" dirty="0">
                <a:latin typeface="Calibri"/>
                <a:cs typeface="Calibri"/>
              </a:rPr>
              <a:t>RedBlue Consistency and Side Effects</a:t>
            </a:r>
            <a:br>
              <a:rPr lang="en-US" sz="2800" b="1" i="1" u="sng" dirty="0">
                <a:latin typeface="Calibri"/>
                <a:cs typeface="Calibri"/>
              </a:rPr>
            </a:br>
            <a:br>
              <a:rPr lang="en-US" sz="2800" b="1" i="1" u="sng" dirty="0">
                <a:latin typeface="Calibri"/>
                <a:cs typeface="Calibri"/>
              </a:rPr>
            </a:br>
            <a:br>
              <a:rPr lang="en-US" sz="2800" b="1" dirty="0">
                <a:latin typeface="Calibri"/>
                <a:cs typeface="Calibri"/>
              </a:rPr>
            </a:b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979050E-1A3A-4358-8DB2-80DCD5841C47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3465" y="418195"/>
            <a:ext cx="758253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Balance</a:t>
            </a:r>
            <a:r>
              <a:rPr sz="4000" spc="-25" dirty="0"/>
              <a:t> </a:t>
            </a:r>
            <a:r>
              <a:rPr sz="4000" dirty="0"/>
              <a:t>strong/eventual</a:t>
            </a:r>
            <a:r>
              <a:rPr sz="4000" spc="-10" dirty="0"/>
              <a:t> consistency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34315" y="1848227"/>
            <a:ext cx="23933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Strong </a:t>
            </a:r>
            <a:r>
              <a:rPr sz="2400" b="1" spc="-10" dirty="0">
                <a:latin typeface="Calibri"/>
                <a:cs typeface="Calibri"/>
              </a:rPr>
              <a:t>consistency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8898" y="1848227"/>
            <a:ext cx="26682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alibri"/>
                <a:cs typeface="Calibri"/>
              </a:rPr>
              <a:t>Eventual </a:t>
            </a:r>
            <a:r>
              <a:rPr sz="2400" b="1" spc="-10" dirty="0">
                <a:latin typeface="Calibri"/>
                <a:cs typeface="Calibri"/>
              </a:rPr>
              <a:t>consistency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91573" y="3302613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18266" y="3302613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8266" y="4039439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91573" y="4776265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18266" y="5513091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B3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918660" y="3512126"/>
            <a:ext cx="2215515" cy="2199005"/>
            <a:chOff x="5918660" y="3512126"/>
            <a:chExt cx="2215515" cy="219900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8660" y="3570315"/>
              <a:ext cx="394854" cy="140485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14732" y="3594786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0"/>
                  </a:moveTo>
                  <a:lnTo>
                    <a:pt x="0" y="112106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9158" y="4582655"/>
              <a:ext cx="171145" cy="17100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9148" y="3570316"/>
              <a:ext cx="394854" cy="66501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936810" y="3594786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1238" y="3845262"/>
              <a:ext cx="171145" cy="1710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39148" y="4310148"/>
              <a:ext cx="394854" cy="140069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936810" y="4331612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0"/>
                  </a:moveTo>
                  <a:lnTo>
                    <a:pt x="0" y="112106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1238" y="5319481"/>
              <a:ext cx="171145" cy="17100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3353" y="3512126"/>
              <a:ext cx="1824643" cy="150875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270288" y="3548640"/>
              <a:ext cx="1541145" cy="1227455"/>
            </a:xfrm>
            <a:custGeom>
              <a:avLst/>
              <a:gdLst/>
              <a:ahLst/>
              <a:cxnLst/>
              <a:rect l="l" t="t" r="r" b="b"/>
              <a:pathLst>
                <a:path w="1541145" h="1227454">
                  <a:moveTo>
                    <a:pt x="1540537" y="0"/>
                  </a:moveTo>
                  <a:lnTo>
                    <a:pt x="0" y="122728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0717" y="4633505"/>
              <a:ext cx="179365" cy="165973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1280160" y="2323406"/>
            <a:ext cx="6438265" cy="748665"/>
            <a:chOff x="1280160" y="2323406"/>
            <a:chExt cx="6438265" cy="748665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0160" y="2323406"/>
              <a:ext cx="6438206" cy="74814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31639" y="2348879"/>
              <a:ext cx="6336703" cy="648072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331639" y="2348880"/>
              <a:ext cx="6337300" cy="648335"/>
            </a:xfrm>
            <a:custGeom>
              <a:avLst/>
              <a:gdLst/>
              <a:ahLst/>
              <a:cxnLst/>
              <a:rect l="l" t="t" r="r" b="b"/>
              <a:pathLst>
                <a:path w="6337300" h="648335">
                  <a:moveTo>
                    <a:pt x="0" y="324036"/>
                  </a:moveTo>
                  <a:lnTo>
                    <a:pt x="324035" y="0"/>
                  </a:lnTo>
                  <a:lnTo>
                    <a:pt x="324035" y="211002"/>
                  </a:lnTo>
                  <a:lnTo>
                    <a:pt x="6012666" y="211002"/>
                  </a:lnTo>
                  <a:lnTo>
                    <a:pt x="6012666" y="0"/>
                  </a:lnTo>
                  <a:lnTo>
                    <a:pt x="6336702" y="324036"/>
                  </a:lnTo>
                  <a:lnTo>
                    <a:pt x="6012666" y="648071"/>
                  </a:lnTo>
                  <a:lnTo>
                    <a:pt x="6012666" y="437069"/>
                  </a:lnTo>
                  <a:lnTo>
                    <a:pt x="324035" y="437069"/>
                  </a:lnTo>
                  <a:lnTo>
                    <a:pt x="324035" y="648071"/>
                  </a:lnTo>
                  <a:lnTo>
                    <a:pt x="0" y="324036"/>
                  </a:lnTo>
                  <a:close/>
                </a:path>
              </a:pathLst>
            </a:custGeom>
            <a:ln w="9524">
              <a:solidFill>
                <a:srgbClr val="9076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917904" y="3302613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17904" y="4407852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17904" y="5513091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latin typeface="Calibri"/>
                <a:cs typeface="Calibri"/>
              </a:rPr>
              <a:t>R3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841268" y="3570316"/>
            <a:ext cx="391160" cy="1035050"/>
            <a:chOff x="1841268" y="3570316"/>
            <a:chExt cx="391160" cy="1035050"/>
          </a:xfrm>
        </p:grpSpPr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1268" y="3570316"/>
              <a:ext cx="390698" cy="103493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036696" y="3594785"/>
              <a:ext cx="0" cy="752475"/>
            </a:xfrm>
            <a:custGeom>
              <a:avLst/>
              <a:gdLst/>
              <a:ahLst/>
              <a:cxnLst/>
              <a:rect l="l" t="t" r="r" b="b"/>
              <a:pathLst>
                <a:path h="752475">
                  <a:moveTo>
                    <a:pt x="0" y="0"/>
                  </a:moveTo>
                  <a:lnTo>
                    <a:pt x="0" y="7519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1123" y="4213562"/>
            <a:ext cx="171146" cy="171005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1841268" y="4675909"/>
            <a:ext cx="391160" cy="1035050"/>
            <a:chOff x="1841268" y="4675909"/>
            <a:chExt cx="391160" cy="1035050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1268" y="4675909"/>
              <a:ext cx="390698" cy="103493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036696" y="4700025"/>
              <a:ext cx="0" cy="752475"/>
            </a:xfrm>
            <a:custGeom>
              <a:avLst/>
              <a:gdLst/>
              <a:ahLst/>
              <a:cxnLst/>
              <a:rect l="l" t="t" r="r" b="b"/>
              <a:pathLst>
                <a:path h="752475">
                  <a:moveTo>
                    <a:pt x="0" y="0"/>
                  </a:moveTo>
                  <a:lnTo>
                    <a:pt x="0" y="7519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1123" y="5318800"/>
            <a:ext cx="171146" cy="171005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9627F4C5-1E71-41A1-930C-D6C47D8CBB7B}"/>
              </a:ext>
            </a:extLst>
          </p:cNvPr>
          <p:cNvSpPr txBox="1"/>
          <p:nvPr/>
        </p:nvSpPr>
        <p:spPr>
          <a:xfrm>
            <a:off x="1035387" y="2991330"/>
            <a:ext cx="217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In order but Slow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F9DF671-AC1C-485A-BC1D-3C0A226E8AA6}"/>
              </a:ext>
            </a:extLst>
          </p:cNvPr>
          <p:cNvSpPr txBox="1"/>
          <p:nvPr/>
        </p:nvSpPr>
        <p:spPr>
          <a:xfrm>
            <a:off x="5882589" y="2976623"/>
            <a:ext cx="266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Out of order but Fast</a:t>
            </a:r>
          </a:p>
        </p:txBody>
      </p:sp>
      <p:sp>
        <p:nvSpPr>
          <p:cNvPr id="43" name="日期占位符 42">
            <a:extLst>
              <a:ext uri="{FF2B5EF4-FFF2-40B4-BE49-F238E27FC236}">
                <a16:creationId xmlns:a16="http://schemas.microsoft.com/office/drawing/2014/main" id="{307C510D-637E-434D-8FB7-F08FEC4BDE4C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70"/>
          <p:cNvSpPr txBox="1"/>
          <p:nvPr/>
        </p:nvSpPr>
        <p:spPr>
          <a:xfrm>
            <a:off x="832470" y="1406418"/>
            <a:ext cx="7510780" cy="2230739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  <a:tabLst>
                <a:tab pos="4859655" algn="l"/>
              </a:tabLst>
            </a:pPr>
            <a:r>
              <a:rPr sz="3600" b="1" baseline="2314" dirty="0">
                <a:solidFill>
                  <a:srgbClr val="FF0000"/>
                </a:solidFill>
                <a:latin typeface="Calibri"/>
                <a:cs typeface="Calibri"/>
              </a:rPr>
              <a:t>Strong</a:t>
            </a:r>
            <a:r>
              <a:rPr sz="3600" b="1" spc="-225" baseline="23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15" baseline="2314" dirty="0">
                <a:latin typeface="Calibri"/>
                <a:cs typeface="Calibri"/>
              </a:rPr>
              <a:t>consistency</a:t>
            </a:r>
            <a:r>
              <a:rPr sz="3600" b="1" spc="-217" baseline="2314" dirty="0">
                <a:latin typeface="Calibri"/>
                <a:cs typeface="Calibri"/>
              </a:rPr>
              <a:t> </a:t>
            </a:r>
            <a:r>
              <a:rPr lang="en-US" sz="3600" b="1" spc="-217" baseline="2314" dirty="0">
                <a:latin typeface="Calibri"/>
                <a:cs typeface="Calibri"/>
              </a:rPr>
              <a:t>              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sz="2400" b="1" spc="-10" dirty="0">
                <a:solidFill>
                  <a:srgbClr val="1B34F1"/>
                </a:solidFill>
                <a:latin typeface="Calibri"/>
                <a:cs typeface="Calibri"/>
              </a:rPr>
              <a:t>Blue</a:t>
            </a:r>
            <a:r>
              <a:rPr sz="2400" b="1" dirty="0">
                <a:solidFill>
                  <a:srgbClr val="1B34F1"/>
                </a:solidFill>
                <a:latin typeface="Calibri"/>
                <a:cs typeface="Calibri"/>
              </a:rPr>
              <a:t>	</a:t>
            </a:r>
            <a:r>
              <a:rPr sz="3600" b="1" baseline="2314" dirty="0">
                <a:solidFill>
                  <a:srgbClr val="1B34F1"/>
                </a:solidFill>
                <a:latin typeface="Calibri"/>
                <a:cs typeface="Calibri"/>
              </a:rPr>
              <a:t>Eventual</a:t>
            </a:r>
            <a:r>
              <a:rPr sz="3600" b="1" spc="-270" baseline="2314" dirty="0">
                <a:solidFill>
                  <a:srgbClr val="1B34F1"/>
                </a:solidFill>
                <a:latin typeface="Calibri"/>
                <a:cs typeface="Calibri"/>
              </a:rPr>
              <a:t> </a:t>
            </a:r>
            <a:r>
              <a:rPr sz="3600" b="1" spc="-15" baseline="2314" dirty="0">
                <a:latin typeface="Calibri"/>
                <a:cs typeface="Calibri"/>
              </a:rPr>
              <a:t>consistency</a:t>
            </a:r>
            <a:endParaRPr lang="en-US" sz="3600" b="1" spc="-15" baseline="2314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  <a:tabLst>
                <a:tab pos="4859655" algn="l"/>
              </a:tabLst>
            </a:pPr>
            <a:endParaRPr sz="3600" baseline="2314" dirty="0">
              <a:latin typeface="Calibri"/>
              <a:cs typeface="Calibri"/>
            </a:endParaRPr>
          </a:p>
          <a:p>
            <a:pPr marL="436880" indent="-208915">
              <a:lnSpc>
                <a:spcPts val="2840"/>
              </a:lnSpc>
              <a:spcBef>
                <a:spcPts val="615"/>
              </a:spcBef>
              <a:buFont typeface="Wingdings"/>
              <a:buChar char=""/>
              <a:tabLst>
                <a:tab pos="437515" algn="l"/>
              </a:tabLst>
            </a:pPr>
            <a:r>
              <a:rPr sz="2400" dirty="0">
                <a:latin typeface="Calibri"/>
                <a:cs typeface="Calibri"/>
              </a:rPr>
              <a:t>Low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latency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 eventual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consistency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when </a:t>
            </a:r>
            <a:r>
              <a:rPr sz="2400" spc="-10" dirty="0">
                <a:latin typeface="Calibri"/>
                <a:cs typeface="Calibri"/>
              </a:rPr>
              <a:t>possible</a:t>
            </a:r>
            <a:endParaRPr sz="2400" dirty="0">
              <a:latin typeface="Calibri"/>
              <a:cs typeface="Calibri"/>
            </a:endParaRPr>
          </a:p>
          <a:p>
            <a:pPr marL="436880" indent="-208915">
              <a:lnSpc>
                <a:spcPts val="2840"/>
              </a:lnSpc>
              <a:buFont typeface="Wingdings"/>
              <a:buChar char=""/>
              <a:tabLst>
                <a:tab pos="437515" algn="l"/>
              </a:tabLst>
            </a:pPr>
            <a:r>
              <a:rPr sz="2400" dirty="0">
                <a:latin typeface="Calibri"/>
                <a:cs typeface="Calibri"/>
              </a:rPr>
              <a:t>Coordination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strong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consistency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only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when</a:t>
            </a:r>
            <a:r>
              <a:rPr sz="2400" spc="-10" dirty="0">
                <a:latin typeface="Calibri"/>
                <a:cs typeface="Calibri"/>
              </a:rPr>
              <a:t> necessary</a:t>
            </a:r>
            <a:endParaRPr sz="2400" dirty="0">
              <a:latin typeface="Calibri"/>
              <a:cs typeface="Calibri"/>
            </a:endParaRPr>
          </a:p>
          <a:p>
            <a:pPr marL="1096010">
              <a:lnSpc>
                <a:spcPct val="100000"/>
              </a:lnSpc>
              <a:spcBef>
                <a:spcPts val="2135"/>
              </a:spcBef>
              <a:tabLst>
                <a:tab pos="2716530" algn="l"/>
                <a:tab pos="4543425" algn="l"/>
                <a:tab pos="5169535" algn="l"/>
                <a:tab pos="6996430" algn="l"/>
              </a:tabLst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400" b="1" spc="-37" baseline="1736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r>
              <a:rPr sz="2400" b="1" baseline="1736" dirty="0">
                <a:solidFill>
                  <a:srgbClr val="1B34F1"/>
                </a:solidFill>
                <a:latin typeface="Calibri"/>
                <a:cs typeface="Calibri"/>
              </a:rPr>
              <a:t>	</a:t>
            </a:r>
            <a:r>
              <a:rPr sz="2400" b="1" spc="-37" baseline="1736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r>
              <a:rPr sz="2400" b="1" baseline="1736" dirty="0">
                <a:solidFill>
                  <a:srgbClr val="1B34F1"/>
                </a:solidFill>
                <a:latin typeface="Calibri"/>
                <a:cs typeface="Calibri"/>
              </a:rPr>
              <a:t>	</a:t>
            </a: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r>
              <a:rPr sz="1600" b="1" dirty="0">
                <a:solidFill>
                  <a:srgbClr val="1B34F1"/>
                </a:solidFill>
                <a:latin typeface="Calibri"/>
                <a:cs typeface="Calibri"/>
              </a:rPr>
              <a:t>	</a:t>
            </a: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3465" y="418195"/>
            <a:ext cx="758253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Balance</a:t>
            </a:r>
            <a:r>
              <a:rPr sz="4000" spc="-20" dirty="0"/>
              <a:t> </a:t>
            </a:r>
            <a:r>
              <a:rPr sz="4000" dirty="0">
                <a:solidFill>
                  <a:srgbClr val="FF0000"/>
                </a:solidFill>
              </a:rPr>
              <a:t>strong</a:t>
            </a:r>
            <a:r>
              <a:rPr sz="4000" dirty="0"/>
              <a:t>/</a:t>
            </a:r>
            <a:r>
              <a:rPr sz="4000" dirty="0">
                <a:solidFill>
                  <a:srgbClr val="1B34F1"/>
                </a:solidFill>
              </a:rPr>
              <a:t>eventual</a:t>
            </a:r>
            <a:r>
              <a:rPr sz="4000" spc="-15" dirty="0">
                <a:solidFill>
                  <a:srgbClr val="1B34F1"/>
                </a:solidFill>
              </a:rPr>
              <a:t> </a:t>
            </a:r>
            <a:r>
              <a:rPr sz="4000" spc="-10" dirty="0"/>
              <a:t>consistency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18266" y="4039439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1573" y="4776265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8266" y="5513091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918660" y="3512126"/>
            <a:ext cx="2215515" cy="2199005"/>
            <a:chOff x="5918660" y="3512126"/>
            <a:chExt cx="2215515" cy="21990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18660" y="3570315"/>
              <a:ext cx="394854" cy="14048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14732" y="3594786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0"/>
                  </a:moveTo>
                  <a:lnTo>
                    <a:pt x="0" y="112106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29158" y="4582655"/>
              <a:ext cx="171145" cy="1710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9148" y="3570316"/>
              <a:ext cx="394854" cy="66501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36810" y="3594786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1238" y="3845262"/>
              <a:ext cx="171145" cy="1710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39148" y="4310148"/>
              <a:ext cx="394854" cy="140069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936810" y="4331612"/>
              <a:ext cx="0" cy="1121410"/>
            </a:xfrm>
            <a:custGeom>
              <a:avLst/>
              <a:gdLst/>
              <a:ahLst/>
              <a:cxnLst/>
              <a:rect l="l" t="t" r="r" b="b"/>
              <a:pathLst>
                <a:path h="1121410">
                  <a:moveTo>
                    <a:pt x="0" y="0"/>
                  </a:moveTo>
                  <a:lnTo>
                    <a:pt x="0" y="1121067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1238" y="5319481"/>
              <a:ext cx="171145" cy="17100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3353" y="3512126"/>
              <a:ext cx="1824643" cy="150875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270288" y="3548640"/>
              <a:ext cx="1541145" cy="1227455"/>
            </a:xfrm>
            <a:custGeom>
              <a:avLst/>
              <a:gdLst/>
              <a:ahLst/>
              <a:cxnLst/>
              <a:rect l="l" t="t" r="r" b="b"/>
              <a:pathLst>
                <a:path w="1541145" h="1227454">
                  <a:moveTo>
                    <a:pt x="1540537" y="0"/>
                  </a:moveTo>
                  <a:lnTo>
                    <a:pt x="0" y="122728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0717" y="4633505"/>
              <a:ext cx="179365" cy="16597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1528359" y="1774254"/>
            <a:ext cx="6438265" cy="748665"/>
            <a:chOff x="1280160" y="2323406"/>
            <a:chExt cx="6438265" cy="748665"/>
          </a:xfrm>
        </p:grpSpPr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0160" y="2323406"/>
              <a:ext cx="6438206" cy="74814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31639" y="2348879"/>
              <a:ext cx="6336703" cy="6480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331639" y="2348880"/>
              <a:ext cx="6337300" cy="648335"/>
            </a:xfrm>
            <a:custGeom>
              <a:avLst/>
              <a:gdLst/>
              <a:ahLst/>
              <a:cxnLst/>
              <a:rect l="l" t="t" r="r" b="b"/>
              <a:pathLst>
                <a:path w="6337300" h="648335">
                  <a:moveTo>
                    <a:pt x="0" y="324036"/>
                  </a:moveTo>
                  <a:lnTo>
                    <a:pt x="324035" y="0"/>
                  </a:lnTo>
                  <a:lnTo>
                    <a:pt x="324035" y="211002"/>
                  </a:lnTo>
                  <a:lnTo>
                    <a:pt x="6012666" y="211002"/>
                  </a:lnTo>
                  <a:lnTo>
                    <a:pt x="6012666" y="0"/>
                  </a:lnTo>
                  <a:lnTo>
                    <a:pt x="6336702" y="324036"/>
                  </a:lnTo>
                  <a:lnTo>
                    <a:pt x="6012666" y="648071"/>
                  </a:lnTo>
                  <a:lnTo>
                    <a:pt x="6012666" y="437069"/>
                  </a:lnTo>
                  <a:lnTo>
                    <a:pt x="324035" y="437069"/>
                  </a:lnTo>
                  <a:lnTo>
                    <a:pt x="324035" y="648071"/>
                  </a:lnTo>
                  <a:lnTo>
                    <a:pt x="0" y="324036"/>
                  </a:lnTo>
                  <a:close/>
                </a:path>
              </a:pathLst>
            </a:custGeom>
            <a:ln w="9524">
              <a:solidFill>
                <a:srgbClr val="9076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917904" y="4407852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17904" y="5513091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841268" y="3570316"/>
            <a:ext cx="391160" cy="1035050"/>
            <a:chOff x="1841268" y="3570316"/>
            <a:chExt cx="391160" cy="103505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1268" y="3570316"/>
              <a:ext cx="390698" cy="103493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036696" y="3594785"/>
              <a:ext cx="0" cy="752475"/>
            </a:xfrm>
            <a:custGeom>
              <a:avLst/>
              <a:gdLst/>
              <a:ahLst/>
              <a:cxnLst/>
              <a:rect l="l" t="t" r="r" b="b"/>
              <a:pathLst>
                <a:path h="752475">
                  <a:moveTo>
                    <a:pt x="0" y="0"/>
                  </a:moveTo>
                  <a:lnTo>
                    <a:pt x="0" y="7519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1123" y="4213561"/>
              <a:ext cx="171146" cy="171005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841268" y="4675909"/>
            <a:ext cx="391160" cy="1035050"/>
            <a:chOff x="1841268" y="4675909"/>
            <a:chExt cx="391160" cy="1035050"/>
          </a:xfrm>
        </p:grpSpPr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41268" y="4675909"/>
              <a:ext cx="390698" cy="103493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036696" y="4700025"/>
              <a:ext cx="0" cy="752475"/>
            </a:xfrm>
            <a:custGeom>
              <a:avLst/>
              <a:gdLst/>
              <a:ahLst/>
              <a:cxnLst/>
              <a:rect l="l" t="t" r="r" b="b"/>
              <a:pathLst>
                <a:path h="752475">
                  <a:moveTo>
                    <a:pt x="0" y="0"/>
                  </a:moveTo>
                  <a:lnTo>
                    <a:pt x="0" y="7519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1123" y="5318801"/>
              <a:ext cx="171146" cy="171005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433155" y="3981796"/>
            <a:ext cx="457200" cy="419792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3542939" y="4033956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65266" y="4033956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53643" y="4721629"/>
            <a:ext cx="457200" cy="415636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5365018" y="4770783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538573" y="4770783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65266" y="5507608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B3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33155" y="5457305"/>
            <a:ext cx="457200" cy="415636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3542939" y="5507608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466406" y="3503814"/>
            <a:ext cx="2215515" cy="2249170"/>
            <a:chOff x="3466406" y="3503814"/>
            <a:chExt cx="2215515" cy="2249170"/>
          </a:xfrm>
        </p:grpSpPr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66406" y="3566159"/>
              <a:ext cx="390698" cy="66501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661731" y="3589303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6158" y="3839779"/>
              <a:ext cx="171146" cy="17100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66406" y="4301836"/>
              <a:ext cx="390698" cy="66501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661731" y="4326129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6158" y="4576605"/>
              <a:ext cx="171146" cy="17100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86894" y="4301836"/>
              <a:ext cx="394854" cy="665018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483810" y="4326129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4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238" y="4576605"/>
              <a:ext cx="171145" cy="17100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86894" y="5041669"/>
              <a:ext cx="394854" cy="66501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483810" y="5062955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238" y="5313431"/>
              <a:ext cx="171145" cy="17100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66406" y="5041669"/>
              <a:ext cx="390698" cy="665018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661731" y="5062955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6158" y="5313431"/>
              <a:ext cx="171146" cy="171005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286894" y="3566159"/>
              <a:ext cx="394854" cy="66501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483810" y="3589303"/>
              <a:ext cx="0" cy="384175"/>
            </a:xfrm>
            <a:custGeom>
              <a:avLst/>
              <a:gdLst/>
              <a:ahLst/>
              <a:cxnLst/>
              <a:rect l="l" t="t" r="r" b="b"/>
              <a:pathLst>
                <a:path h="384175">
                  <a:moveTo>
                    <a:pt x="0" y="0"/>
                  </a:moveTo>
                  <a:lnTo>
                    <a:pt x="0" y="383673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8238" y="3839779"/>
              <a:ext cx="171145" cy="17100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91097" y="3503814"/>
              <a:ext cx="1824643" cy="150876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817288" y="3543157"/>
              <a:ext cx="1541145" cy="1227455"/>
            </a:xfrm>
            <a:custGeom>
              <a:avLst/>
              <a:gdLst/>
              <a:ahLst/>
              <a:cxnLst/>
              <a:rect l="l" t="t" r="r" b="b"/>
              <a:pathLst>
                <a:path w="1541145" h="1227454">
                  <a:moveTo>
                    <a:pt x="1540536" y="0"/>
                  </a:moveTo>
                  <a:lnTo>
                    <a:pt x="0" y="122728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87717" y="4628022"/>
              <a:ext cx="179365" cy="1659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36571" y="4239490"/>
              <a:ext cx="1816331" cy="773083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3787717" y="4279982"/>
              <a:ext cx="1534160" cy="502920"/>
            </a:xfrm>
            <a:custGeom>
              <a:avLst/>
              <a:gdLst/>
              <a:ahLst/>
              <a:cxnLst/>
              <a:rect l="l" t="t" r="r" b="b"/>
              <a:pathLst>
                <a:path w="1534160" h="502920">
                  <a:moveTo>
                    <a:pt x="0" y="0"/>
                  </a:moveTo>
                  <a:lnTo>
                    <a:pt x="1534108" y="502579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73731" y="4664600"/>
              <a:ext cx="184024" cy="16445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91097" y="4975167"/>
              <a:ext cx="1816331" cy="77723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823648" y="5016808"/>
              <a:ext cx="1534795" cy="502284"/>
            </a:xfrm>
            <a:custGeom>
              <a:avLst/>
              <a:gdLst/>
              <a:ahLst/>
              <a:cxnLst/>
              <a:rect l="l" t="t" r="r" b="b"/>
              <a:pathLst>
                <a:path w="1534795" h="502285">
                  <a:moveTo>
                    <a:pt x="1534176" y="0"/>
                  </a:moveTo>
                  <a:lnTo>
                    <a:pt x="0" y="50225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87717" y="5401114"/>
              <a:ext cx="184021" cy="164467"/>
            </a:xfrm>
            <a:prstGeom prst="rect">
              <a:avLst/>
            </a:prstGeom>
          </p:spPr>
        </p:pic>
      </p:grpSp>
      <p:sp>
        <p:nvSpPr>
          <p:cNvPr id="74" name="日期占位符 73">
            <a:extLst>
              <a:ext uri="{FF2B5EF4-FFF2-40B4-BE49-F238E27FC236}">
                <a16:creationId xmlns:a16="http://schemas.microsoft.com/office/drawing/2014/main" id="{FE0AF9C8-E8D0-407C-8E1D-CC032EEA4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4846" y="552117"/>
            <a:ext cx="4126189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An Example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231088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Alice in the EU and Bob in the US while Alice and Bob share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a single bank account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solidFill>
                  <a:schemeClr val="tx1"/>
                </a:solidFill>
                <a:latin typeface="Calibri"/>
                <a:cs typeface="Calibri"/>
              </a:rPr>
              <a:t>They can </a:t>
            </a:r>
            <a:r>
              <a:rPr lang="en-US" altLang="zh-CN" sz="3200" i="1" dirty="0">
                <a:solidFill>
                  <a:schemeClr val="tx1"/>
                </a:solidFill>
                <a:latin typeface="Calibri"/>
                <a:cs typeface="Calibri"/>
              </a:rPr>
              <a:t>deposit</a:t>
            </a:r>
            <a:r>
              <a:rPr lang="en-US" altLang="zh-CN" sz="3200" dirty="0">
                <a:solidFill>
                  <a:schemeClr val="tx1"/>
                </a:solidFill>
                <a:latin typeface="Calibri"/>
                <a:cs typeface="Calibri"/>
              </a:rPr>
              <a:t>, </a:t>
            </a:r>
            <a:r>
              <a:rPr lang="en-US" altLang="zh-CN" sz="3200" i="1" dirty="0">
                <a:solidFill>
                  <a:schemeClr val="tx1"/>
                </a:solidFill>
                <a:latin typeface="Calibri"/>
                <a:cs typeface="Calibri"/>
              </a:rPr>
              <a:t>withdraw</a:t>
            </a:r>
            <a:r>
              <a:rPr lang="en-US" altLang="zh-CN" sz="3200" dirty="0">
                <a:solidFill>
                  <a:schemeClr val="tx1"/>
                </a:solidFill>
                <a:latin typeface="Calibri"/>
                <a:cs typeface="Calibri"/>
              </a:rPr>
              <a:t> and </a:t>
            </a:r>
            <a:r>
              <a:rPr lang="en-US" altLang="zh-CN" sz="3200" i="1" dirty="0">
                <a:solidFill>
                  <a:schemeClr val="tx1"/>
                </a:solidFill>
                <a:latin typeface="Calibri"/>
                <a:cs typeface="Calibri"/>
              </a:rPr>
              <a:t>accrue interest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7A22D50-23FD-41F6-A4D4-934312624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422" y="3733800"/>
            <a:ext cx="4073523" cy="2441659"/>
          </a:xfrm>
          <a:prstGeom prst="rect">
            <a:avLst/>
          </a:prstGeom>
        </p:spPr>
      </p:pic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69016BC-6A7A-4501-96C6-F6CFEDBC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2208507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7505" y="481334"/>
            <a:ext cx="412618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RedBlue Order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4711546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RedBlue order should have determined order of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ops while </a:t>
            </a:r>
            <a:r>
              <a:rPr lang="en-US" altLang="zh-CN" sz="3200" i="1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i="1" dirty="0">
                <a:latin typeface="Calibri"/>
                <a:cs typeface="Calibri"/>
              </a:rPr>
              <a:t> ops are lazily replicated with </a:t>
            </a:r>
            <a:r>
              <a:rPr lang="en-US" altLang="zh-CN" sz="3200" i="1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i="1" dirty="0">
                <a:latin typeface="Calibri"/>
                <a:cs typeface="Calibri"/>
              </a:rPr>
              <a:t> ops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altLang="zh-CN" sz="3200" i="1" dirty="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240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endParaRPr lang="en-US" altLang="zh-CN" sz="3200" i="1" dirty="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240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i="1" dirty="0">
                <a:latin typeface="Calibri"/>
                <a:cs typeface="Calibri"/>
              </a:rPr>
              <a:t>What about </a:t>
            </a:r>
            <a:r>
              <a:rPr lang="en-US" altLang="zh-CN" sz="3200" i="1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i="1" dirty="0">
                <a:latin typeface="Calibri"/>
                <a:cs typeface="Calibri"/>
              </a:rPr>
              <a:t> ops?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altLang="zh-CN" sz="3200" dirty="0">
              <a:latin typeface="Calibri"/>
              <a:cs typeface="Calibri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3D26DA1-9050-4495-A449-E0B6EBFC1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671" y="2847110"/>
            <a:ext cx="3942046" cy="2974238"/>
          </a:xfrm>
          <a:prstGeom prst="rect">
            <a:avLst/>
          </a:prstGeom>
        </p:spPr>
      </p:pic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3ED5F52-310E-4B8D-927E-AE051CD0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1176040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959" y="511783"/>
            <a:ext cx="458828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-10" dirty="0"/>
              <a:t>Casual Serialization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8" y="1805838"/>
            <a:ext cx="8227061" cy="52578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Satisfy both RedBlue Order and dependencies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D89E912-E0F1-4A2F-BCF0-B6476CBCE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021" y="2438400"/>
            <a:ext cx="3409950" cy="370522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3D26DA1-9050-4495-A449-E0B6EBFC1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04" y="3090862"/>
            <a:ext cx="3181350" cy="2400300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DA999B50-078D-414A-8CA9-D45EDC324D2F}"/>
              </a:ext>
            </a:extLst>
          </p:cNvPr>
          <p:cNvSpPr/>
          <p:nvPr/>
        </p:nvSpPr>
        <p:spPr>
          <a:xfrm>
            <a:off x="4052582" y="4075135"/>
            <a:ext cx="762000" cy="7620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753E6694-0BC7-4578-AB9F-C45B75521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2236329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457200"/>
            <a:ext cx="4795707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RedBlue Consistency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360355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Define RedBlue Consistency: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A replicated system is RedBlue consistent if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each site </a:t>
            </a:r>
            <a:r>
              <a:rPr lang="en-US" altLang="zh-CN" sz="3200" dirty="0" err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 applies operations according to an </a:t>
            </a:r>
            <a:r>
              <a:rPr lang="en-US" altLang="zh-CN" sz="3200" dirty="0" err="1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-causal serialization </a:t>
            </a:r>
            <a:r>
              <a:rPr lang="en-US" altLang="zh-CN" sz="3200" dirty="0">
                <a:latin typeface="Calibri"/>
                <a:cs typeface="Calibri"/>
              </a:rPr>
              <a:t>of RedBlue order O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But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Notice</a:t>
            </a:r>
            <a:r>
              <a:rPr lang="en-US" altLang="zh-CN" sz="3200" dirty="0">
                <a:latin typeface="Calibri"/>
                <a:cs typeface="Calibri"/>
              </a:rPr>
              <a:t>: RedBlue Consistency doesn’t satisfy casual consistency 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CB70CF0-FCBB-4FD9-856D-A42A6D2D5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42018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461" y="457200"/>
            <a:ext cx="496928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dirty="0"/>
              <a:t>State Convergence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132600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b="1" dirty="0">
                <a:latin typeface="Calibri"/>
                <a:cs typeface="Calibri"/>
              </a:rPr>
              <a:t>Problem!  </a:t>
            </a:r>
            <a:r>
              <a:rPr lang="en-US" altLang="zh-CN" sz="3200" dirty="0">
                <a:latin typeface="Calibri"/>
                <a:cs typeface="Calibri"/>
              </a:rPr>
              <a:t>N</a:t>
            </a:r>
            <a:r>
              <a:rPr lang="en-US" altLang="zh-CN" sz="3200" dirty="0"/>
              <a:t>ot state convergent yet!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How to distinct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 red </a:t>
            </a:r>
            <a:r>
              <a:rPr lang="en-US" altLang="zh-CN" sz="3200" dirty="0">
                <a:latin typeface="Calibri"/>
                <a:cs typeface="Calibri"/>
              </a:rPr>
              <a:t>ops and</a:t>
            </a:r>
            <a:r>
              <a:rPr lang="en-US" altLang="zh-CN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 blue </a:t>
            </a:r>
            <a:r>
              <a:rPr lang="en-US" altLang="zh-CN" sz="3200" dirty="0">
                <a:latin typeface="Calibri"/>
                <a:cs typeface="Calibri"/>
              </a:rPr>
              <a:t>ops?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AA4F602-8660-478D-B176-15FE4D3AE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192"/>
          <a:stretch/>
        </p:blipFill>
        <p:spPr>
          <a:xfrm>
            <a:off x="4188496" y="3122540"/>
            <a:ext cx="4955504" cy="29364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FE0FD17-13FD-4EF6-A688-3EA65366EF2D}"/>
              </a:ext>
            </a:extLst>
          </p:cNvPr>
          <p:cNvSpPr txBox="1"/>
          <p:nvPr/>
        </p:nvSpPr>
        <p:spPr>
          <a:xfrm>
            <a:off x="138879" y="411480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/>
                <a:cs typeface="Calibri"/>
              </a:rPr>
              <a:t>If all blue operations are globally commutative, then any RedBlue consistent system is </a:t>
            </a:r>
            <a:r>
              <a:rPr lang="en-US" altLang="zh-CN" sz="2400" b="1" i="1" dirty="0">
                <a:solidFill>
                  <a:schemeClr val="tx1"/>
                </a:solidFill>
                <a:latin typeface="Calibri"/>
                <a:cs typeface="Calibri"/>
              </a:rPr>
              <a:t>state convergent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98C7BE-D602-4F6B-9A9D-FEFB808E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3022537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461" y="541838"/>
            <a:ext cx="4969282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dirty="0"/>
              <a:t>Commutative ops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35938" y="1805837"/>
            <a:ext cx="8150861" cy="421910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405"/>
              </a:spcBef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Deposit and accrue interest are noncommutative because :</a:t>
            </a:r>
          </a:p>
          <a:p>
            <a:pPr marL="469900" marR="5080" indent="-457200">
              <a:lnSpc>
                <a:spcPct val="100000"/>
              </a:lnSpc>
              <a:spcBef>
                <a:spcPts val="240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Deposit is an </a:t>
            </a:r>
            <a:r>
              <a:rPr lang="en-US" altLang="zh-CN" sz="3200" b="1" i="1" dirty="0">
                <a:latin typeface="Calibri"/>
                <a:cs typeface="Calibri"/>
              </a:rPr>
              <a:t>add</a:t>
            </a:r>
            <a:r>
              <a:rPr lang="en-US" altLang="zh-CN" sz="3200" dirty="0">
                <a:latin typeface="Calibri"/>
                <a:cs typeface="Calibri"/>
              </a:rPr>
              <a:t> operation while</a:t>
            </a:r>
          </a:p>
          <a:p>
            <a:pPr marL="469900" marR="5080" indent="-457200">
              <a:lnSpc>
                <a:spcPct val="100000"/>
              </a:lnSpc>
              <a:spcBef>
                <a:spcPts val="2405"/>
              </a:spcBef>
              <a:buFont typeface="Arial" panose="020B0604020202020204" pitchFamily="34" charset="0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Accrue interest is a </a:t>
            </a:r>
            <a:r>
              <a:rPr lang="en-US" altLang="zh-CN" sz="3200" b="1" i="1" dirty="0">
                <a:latin typeface="Calibri"/>
                <a:cs typeface="Calibri"/>
              </a:rPr>
              <a:t>multiple</a:t>
            </a:r>
            <a:r>
              <a:rPr lang="en-US" altLang="zh-CN" sz="3200" dirty="0">
                <a:latin typeface="Calibri"/>
                <a:cs typeface="Calibri"/>
              </a:rPr>
              <a:t> operation</a:t>
            </a:r>
          </a:p>
          <a:p>
            <a:pPr marL="12700" marR="5080">
              <a:lnSpc>
                <a:spcPct val="100000"/>
              </a:lnSpc>
              <a:spcBef>
                <a:spcPts val="2405"/>
              </a:spcBef>
              <a:tabLst>
                <a:tab pos="354965" algn="l"/>
                <a:tab pos="355600" algn="l"/>
              </a:tabLst>
            </a:pPr>
            <a:r>
              <a:rPr lang="en-US" altLang="zh-CN" sz="3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add and multiple ops are noncommutative!</a:t>
            </a:r>
          </a:p>
          <a:p>
            <a:pPr marL="12700" marR="5080">
              <a:lnSpc>
                <a:spcPct val="100000"/>
              </a:lnSpc>
              <a:spcBef>
                <a:spcPts val="2405"/>
              </a:spcBef>
              <a:tabLst>
                <a:tab pos="354965" algn="l"/>
                <a:tab pos="355600" algn="l"/>
              </a:tabLst>
            </a:pPr>
            <a:r>
              <a:rPr lang="en-US" altLang="zh-CN" sz="3200" i="1" dirty="0">
                <a:latin typeface="Calibri"/>
                <a:cs typeface="Calibri"/>
              </a:rPr>
              <a:t>accrue interest should be a </a:t>
            </a:r>
            <a:r>
              <a:rPr lang="en-US" altLang="zh-CN" sz="3200" i="1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i="1" dirty="0">
                <a:latin typeface="Calibri"/>
                <a:cs typeface="Calibri"/>
              </a:rPr>
              <a:t> op.</a:t>
            </a:r>
            <a:endParaRPr lang="en-US" altLang="zh-CN" sz="3200" i="1" dirty="0">
              <a:solidFill>
                <a:schemeClr val="tx2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FB9A1C-9308-4A21-A762-9E13C72DA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1116696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457200"/>
            <a:ext cx="67430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Generator/Shadow</a:t>
            </a:r>
            <a:r>
              <a:rPr spc="-35" dirty="0"/>
              <a:t> </a:t>
            </a:r>
            <a:r>
              <a:rPr spc="-10" dirty="0"/>
              <a:t>operation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633220"/>
            <a:ext cx="7470775" cy="28422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ts val="3300"/>
              </a:lnSpc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Intuitively,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execution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Times New Roman"/>
                <a:cs typeface="Times New Roman"/>
              </a:rPr>
              <a:t>accrueinterest</a:t>
            </a:r>
            <a:r>
              <a:rPr sz="2800" i="1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be </a:t>
            </a:r>
            <a:r>
              <a:rPr sz="2800" dirty="0">
                <a:latin typeface="Calibri"/>
                <a:cs typeface="Calibri"/>
              </a:rPr>
              <a:t>divided </a:t>
            </a:r>
            <a:r>
              <a:rPr sz="2800" spc="-10" dirty="0">
                <a:latin typeface="Calibri"/>
                <a:cs typeface="Calibri"/>
              </a:rPr>
              <a:t>into:</a:t>
            </a:r>
            <a:endParaRPr sz="28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15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generator </a:t>
            </a:r>
            <a:r>
              <a:rPr sz="2400" spc="-10" dirty="0">
                <a:latin typeface="Calibri"/>
                <a:cs typeface="Calibri"/>
              </a:rPr>
              <a:t>operation</a:t>
            </a:r>
            <a:endParaRPr sz="2400" dirty="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decides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how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much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interest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to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be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accrued</a:t>
            </a:r>
            <a:endParaRPr sz="2000" dirty="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has </a:t>
            </a:r>
            <a:r>
              <a:rPr sz="2000" i="1" dirty="0">
                <a:latin typeface="Calibri"/>
                <a:cs typeface="Calibri"/>
              </a:rPr>
              <a:t>no side </a:t>
            </a:r>
            <a:r>
              <a:rPr sz="2000" i="1" spc="-10" dirty="0">
                <a:latin typeface="Calibri"/>
                <a:cs typeface="Calibri"/>
              </a:rPr>
              <a:t>effects</a:t>
            </a:r>
            <a:endParaRPr sz="20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95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shadow </a:t>
            </a:r>
            <a:r>
              <a:rPr sz="2400" spc="-10" dirty="0">
                <a:latin typeface="Calibri"/>
                <a:cs typeface="Calibri"/>
              </a:rPr>
              <a:t>operation</a:t>
            </a:r>
            <a:endParaRPr sz="2400" dirty="0">
              <a:latin typeface="Calibri"/>
              <a:cs typeface="Calibri"/>
            </a:endParaRPr>
          </a:p>
          <a:p>
            <a:pPr marL="1155700" lvl="2" indent="-2286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Calibri"/>
                <a:cs typeface="Calibri"/>
              </a:rPr>
              <a:t>adds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the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decided interest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to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the </a:t>
            </a:r>
            <a:r>
              <a:rPr sz="2000" i="1" spc="-10" dirty="0">
                <a:latin typeface="Calibri"/>
                <a:cs typeface="Calibri"/>
              </a:rPr>
              <a:t>balance</a:t>
            </a:r>
            <a:endParaRPr sz="2000" dirty="0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0719491-8C62-472D-A44D-0DFE32DF95B1}"/>
                  </a:ext>
                </a:extLst>
              </p:cNvPr>
              <p:cNvSpPr txBox="1"/>
              <p:nvPr/>
            </p:nvSpPr>
            <p:spPr>
              <a:xfrm>
                <a:off x="2574999" y="5416463"/>
                <a:ext cx="32060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0719491-8C62-472D-A44D-0DFE32DF9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4999" y="5416463"/>
                <a:ext cx="320601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F24210E-536D-4E8A-8E3F-FF539A26A6C9}"/>
              </a:ext>
            </a:extLst>
          </p:cNvPr>
          <p:cNvCxnSpPr>
            <a:cxnSpLocks/>
          </p:cNvCxnSpPr>
          <p:nvPr/>
        </p:nvCxnSpPr>
        <p:spPr>
          <a:xfrm flipV="1">
            <a:off x="3048000" y="5033097"/>
            <a:ext cx="685800" cy="383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6E8D761-5470-4627-ABFF-17A3C011D9A8}"/>
              </a:ext>
            </a:extLst>
          </p:cNvPr>
          <p:cNvCxnSpPr/>
          <p:nvPr/>
        </p:nvCxnSpPr>
        <p:spPr>
          <a:xfrm>
            <a:off x="3048000" y="5693462"/>
            <a:ext cx="685800" cy="406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16B7254-9FE4-49D2-AA66-EFB869935047}"/>
                  </a:ext>
                </a:extLst>
              </p:cNvPr>
              <p:cNvSpPr txBox="1"/>
              <p:nvPr/>
            </p:nvSpPr>
            <p:spPr>
              <a:xfrm>
                <a:off x="3886200" y="5961397"/>
                <a:ext cx="3385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𝑠h𝑎𝑑𝑜𝑤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𝑜𝑝𝑒𝑟𝑎𝑡𝑖𝑜𝑛</m:t>
                    </m:r>
                  </m:oMath>
                </a14:m>
                <a:r>
                  <a:rPr lang="en-US" altLang="zh-CN" dirty="0"/>
                  <a:t>,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red</a:t>
                </a:r>
                <a:r>
                  <a:rPr lang="en-US" altLang="zh-CN" dirty="0"/>
                  <a:t> or </a:t>
                </a:r>
                <a:r>
                  <a:rPr lang="en-US" altLang="zh-CN" dirty="0">
                    <a:solidFill>
                      <a:schemeClr val="accent1"/>
                    </a:solidFill>
                  </a:rPr>
                  <a:t>blue</a:t>
                </a:r>
                <a:endParaRPr lang="zh-CN" alt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16B7254-9FE4-49D2-AA66-EFB869935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961397"/>
                <a:ext cx="3385863" cy="276999"/>
              </a:xfrm>
              <a:prstGeom prst="rect">
                <a:avLst/>
              </a:prstGeom>
              <a:blipFill>
                <a:blip r:embed="rId3"/>
                <a:stretch>
                  <a:fillRect l="-2523" t="-28889" r="-3604" b="-5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A097EF6-F6F7-4287-9B02-6FD8DCF75BDE}"/>
                  </a:ext>
                </a:extLst>
              </p:cNvPr>
              <p:cNvSpPr txBox="1"/>
              <p:nvPr/>
            </p:nvSpPr>
            <p:spPr>
              <a:xfrm>
                <a:off x="3886200" y="4894597"/>
                <a:ext cx="21906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dirty="0"/>
                  <a:t>no side effect, blue</a:t>
                </a:r>
                <a:endParaRPr lang="zh-CN" altLang="en-US" dirty="0"/>
              </a:p>
            </p:txBody>
          </p:sp>
        </mc:Choice>
        <mc:Fallback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A097EF6-F6F7-4287-9B02-6FD8DCF75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894597"/>
                <a:ext cx="2190664" cy="276999"/>
              </a:xfrm>
              <a:prstGeom prst="rect">
                <a:avLst/>
              </a:prstGeom>
              <a:blipFill>
                <a:blip r:embed="rId4"/>
                <a:stretch>
                  <a:fillRect l="-3900" t="-28889" r="-6128" b="-5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071A4DD7-75BC-4EDE-AB74-D7FFE7F3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4600" y="457200"/>
            <a:ext cx="44196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dirty="0"/>
              <a:t>Shadow operations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1018227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For lower latency, Can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 change to </a:t>
            </a:r>
            <a:r>
              <a:rPr lang="en-US" altLang="zh-CN" sz="3200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dirty="0">
                <a:latin typeface="Calibri"/>
                <a:cs typeface="Calibri"/>
              </a:rPr>
              <a:t> op? Yes!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17C5D8C-5F73-4F93-B0ED-6E059F430CA9}"/>
                  </a:ext>
                </a:extLst>
              </p:cNvPr>
              <p:cNvSpPr txBox="1"/>
              <p:nvPr/>
            </p:nvSpPr>
            <p:spPr>
              <a:xfrm>
                <a:off x="2319278" y="3422495"/>
                <a:ext cx="104144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100</a:t>
                </a:r>
                <a:r>
                  <a:rPr lang="en-US" altLang="zh-CN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altLang="zh-CN" b="0" dirty="0">
                    <a:solidFill>
                      <a:srgbClr val="FF0000"/>
                    </a:solidFill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0.05</m:t>
                    </m:r>
                  </m:oMath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17C5D8C-5F73-4F93-B0ED-6E059F430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278" y="3422495"/>
                <a:ext cx="1041444" cy="276999"/>
              </a:xfrm>
              <a:prstGeom prst="rect">
                <a:avLst/>
              </a:prstGeom>
              <a:blipFill>
                <a:blip r:embed="rId2"/>
                <a:stretch>
                  <a:fillRect l="-13450" t="-32609" r="-6433" b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21D2A69-1B5E-4D35-8AAC-A8BA4D1026DB}"/>
              </a:ext>
            </a:extLst>
          </p:cNvPr>
          <p:cNvCxnSpPr>
            <a:cxnSpLocks/>
          </p:cNvCxnSpPr>
          <p:nvPr/>
        </p:nvCxnSpPr>
        <p:spPr>
          <a:xfrm flipV="1">
            <a:off x="3463387" y="3039129"/>
            <a:ext cx="735534" cy="389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DE4941AF-0382-41FE-B152-168F09D45414}"/>
              </a:ext>
            </a:extLst>
          </p:cNvPr>
          <p:cNvCxnSpPr/>
          <p:nvPr/>
        </p:nvCxnSpPr>
        <p:spPr>
          <a:xfrm>
            <a:off x="3463387" y="3691919"/>
            <a:ext cx="685800" cy="406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2DA9B22-9256-4389-8F2C-29A866FCC5B8}"/>
                  </a:ext>
                </a:extLst>
              </p:cNvPr>
              <p:cNvSpPr txBox="1"/>
              <p:nvPr/>
            </p:nvSpPr>
            <p:spPr>
              <a:xfrm>
                <a:off x="4351321" y="4037395"/>
                <a:ext cx="1855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altLang="zh-CN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 a blue op</a:t>
                </a:r>
                <a:endParaRPr lang="zh-CN" altLang="en-US" dirty="0"/>
              </a:p>
            </p:txBody>
          </p:sp>
        </mc:Choice>
        <mc:Fallback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2DA9B22-9256-4389-8F2C-29A866FCC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321" y="4037395"/>
                <a:ext cx="1855508" cy="276999"/>
              </a:xfrm>
              <a:prstGeom prst="rect">
                <a:avLst/>
              </a:prstGeom>
              <a:blipFill>
                <a:blip r:embed="rId3"/>
                <a:stretch>
                  <a:fillRect l="-4605" t="-28261" r="-6908" b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FC984A4-9D0D-4B96-8594-EA13241F3C62}"/>
                  </a:ext>
                </a:extLst>
              </p:cNvPr>
              <p:cNvSpPr txBox="1"/>
              <p:nvPr/>
            </p:nvSpPr>
            <p:spPr>
              <a:xfrm>
                <a:off x="4351321" y="2900629"/>
                <a:ext cx="1688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zh-CN" alt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dirty="0"/>
                  <a:t>no side effect</a:t>
                </a:r>
                <a:endParaRPr lang="zh-CN" altLang="en-US" dirty="0"/>
              </a:p>
            </p:txBody>
          </p:sp>
        </mc:Choice>
        <mc:Fallback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8FC984A4-9D0D-4B96-8594-EA13241F3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321" y="2900629"/>
                <a:ext cx="1688924" cy="276999"/>
              </a:xfrm>
              <a:prstGeom prst="rect">
                <a:avLst/>
              </a:prstGeom>
              <a:blipFill>
                <a:blip r:embed="rId4"/>
                <a:stretch>
                  <a:fillRect l="-5054" t="-28889" r="-5415" b="-5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bject 3">
            <a:extLst>
              <a:ext uri="{FF2B5EF4-FFF2-40B4-BE49-F238E27FC236}">
                <a16:creationId xmlns:a16="http://schemas.microsoft.com/office/drawing/2014/main" id="{44247058-F966-451A-BF73-B1C5947519D9}"/>
              </a:ext>
            </a:extLst>
          </p:cNvPr>
          <p:cNvSpPr txBox="1"/>
          <p:nvPr/>
        </p:nvSpPr>
        <p:spPr>
          <a:xfrm>
            <a:off x="745808" y="5114060"/>
            <a:ext cx="7652384" cy="1018227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2405"/>
              </a:spcBef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Divide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 to generator and shadow op and shadow op may change to </a:t>
            </a:r>
            <a:r>
              <a:rPr lang="en-US" altLang="zh-CN" sz="3200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dirty="0">
                <a:latin typeface="Calibri"/>
                <a:cs typeface="Calibri"/>
              </a:rPr>
              <a:t> op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B9F4938-B44A-4C99-B611-361CB96B2588}"/>
              </a:ext>
            </a:extLst>
          </p:cNvPr>
          <p:cNvSpPr txBox="1"/>
          <p:nvPr/>
        </p:nvSpPr>
        <p:spPr>
          <a:xfrm>
            <a:off x="1485900" y="4466683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/>
              <a:t>multiply op change to add op by  generating shadow op</a:t>
            </a:r>
            <a:endParaRPr lang="zh-CN" altLang="en-US" b="1" i="1" dirty="0"/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DE172432-93C1-4ACB-B665-B3B574F4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3324059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457200"/>
            <a:ext cx="496928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dirty="0"/>
              <a:t>Invariant restrictions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52578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b="1" dirty="0">
                <a:latin typeface="Calibri"/>
                <a:cs typeface="Calibri"/>
              </a:rPr>
              <a:t>Problem again! Consider Invalid situation!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FB7B723-5C1D-42CA-9465-F99170EA8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390" y="2551232"/>
            <a:ext cx="5249604" cy="36296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4D8301-B004-4C3E-B000-2A183B1CA33C}"/>
              </a:ext>
            </a:extLst>
          </p:cNvPr>
          <p:cNvSpPr txBox="1"/>
          <p:nvPr/>
        </p:nvSpPr>
        <p:spPr>
          <a:xfrm>
            <a:off x="137911" y="3211898"/>
            <a:ext cx="36794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libri"/>
                <a:cs typeface="Calibri"/>
              </a:rPr>
              <a:t>Withdraw op may lead to </a:t>
            </a:r>
            <a:r>
              <a:rPr lang="en-US" altLang="zh-CN" sz="2400" b="1" i="1" dirty="0">
                <a:latin typeface="Calibri"/>
                <a:cs typeface="Calibri"/>
              </a:rPr>
              <a:t>balance &lt; 0 </a:t>
            </a:r>
            <a:r>
              <a:rPr lang="en-US" altLang="zh-CN" sz="2400" dirty="0">
                <a:latin typeface="Calibri"/>
                <a:cs typeface="Calibri"/>
              </a:rPr>
              <a:t>and break invariant restrictions</a:t>
            </a:r>
          </a:p>
          <a:p>
            <a:endParaRPr lang="en-US" altLang="zh-CN" sz="2400" dirty="0">
              <a:latin typeface="Calibri"/>
              <a:cs typeface="Calibri"/>
            </a:endParaRPr>
          </a:p>
          <a:p>
            <a:endParaRPr lang="en-US" altLang="zh-CN" sz="2400" dirty="0">
              <a:latin typeface="Calibri"/>
              <a:cs typeface="Calibri"/>
            </a:endParaRPr>
          </a:p>
          <a:p>
            <a:r>
              <a:rPr lang="en-US" altLang="zh-CN" sz="2400" dirty="0">
                <a:latin typeface="Calibri"/>
                <a:cs typeface="Calibri"/>
              </a:rPr>
              <a:t>Withdraw should be </a:t>
            </a:r>
            <a:r>
              <a:rPr lang="en-US" altLang="zh-CN" sz="24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2400" dirty="0">
                <a:latin typeface="Calibri"/>
                <a:cs typeface="Calibri"/>
              </a:rPr>
              <a:t> op!</a:t>
            </a:r>
            <a:endParaRPr lang="zh-CN" altLang="en-US" sz="24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A8A56CE-EC32-43ED-979D-8E57BCD03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3427054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29461" y="541838"/>
            <a:ext cx="4969282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0" dirty="0"/>
              <a:t>Recall Operations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805837"/>
            <a:ext cx="7652384" cy="440377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Deposit op is a </a:t>
            </a:r>
            <a:r>
              <a:rPr lang="en-US" altLang="zh-CN" sz="3200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dirty="0">
                <a:latin typeface="Calibri"/>
                <a:cs typeface="Calibri"/>
              </a:rPr>
              <a:t> op</a:t>
            </a:r>
          </a:p>
          <a:p>
            <a:pPr marL="355600" marR="5080" indent="-342900"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Accrue interest op is a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 but its shadow op can change to a </a:t>
            </a:r>
            <a:r>
              <a:rPr lang="en-US" altLang="zh-CN" sz="3200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dirty="0">
                <a:latin typeface="Calibri"/>
                <a:cs typeface="Calibri"/>
              </a:rPr>
              <a:t> op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Withdraw op is a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 because it may break Invariant restrictions. </a:t>
            </a:r>
          </a:p>
          <a:p>
            <a:pPr marL="355600" marR="5080" indent="-342900">
              <a:lnSpc>
                <a:spcPct val="100000"/>
              </a:lnSpc>
              <a:spcBef>
                <a:spcPts val="24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altLang="zh-CN" sz="3200" dirty="0">
                <a:latin typeface="Calibri"/>
                <a:cs typeface="Calibri"/>
              </a:rPr>
              <a:t>Further more, withdraw success is a </a:t>
            </a:r>
            <a:r>
              <a:rPr lang="en-US" altLang="zh-CN" sz="32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lang="en-US" altLang="zh-CN" sz="3200" dirty="0">
                <a:latin typeface="Calibri"/>
                <a:cs typeface="Calibri"/>
              </a:rPr>
              <a:t> op while withdraw failed is a </a:t>
            </a:r>
            <a:r>
              <a:rPr lang="en-US" altLang="zh-CN" sz="3200" dirty="0">
                <a:solidFill>
                  <a:schemeClr val="accent1"/>
                </a:solidFill>
                <a:latin typeface="Calibri"/>
                <a:cs typeface="Calibri"/>
              </a:rPr>
              <a:t>blue</a:t>
            </a:r>
            <a:r>
              <a:rPr lang="en-US" altLang="zh-CN" sz="3200" dirty="0">
                <a:latin typeface="Calibri"/>
                <a:cs typeface="Calibri"/>
              </a:rPr>
              <a:t> op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3532F98-5543-4BA3-999F-C0A1AE406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350251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899591" y="1988840"/>
            <a:ext cx="3096895" cy="4248785"/>
          </a:xfrm>
          <a:custGeom>
            <a:avLst/>
            <a:gdLst/>
            <a:ahLst/>
            <a:cxnLst/>
            <a:rect l="l" t="t" r="r" b="b"/>
            <a:pathLst>
              <a:path w="3096895" h="4248785">
                <a:moveTo>
                  <a:pt x="0" y="0"/>
                </a:moveTo>
                <a:lnTo>
                  <a:pt x="3096343" y="0"/>
                </a:lnTo>
                <a:lnTo>
                  <a:pt x="3096343" y="4248471"/>
                </a:lnTo>
                <a:lnTo>
                  <a:pt x="0" y="4248471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4421" y="272622"/>
            <a:ext cx="8060508" cy="626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79220">
              <a:lnSpc>
                <a:spcPts val="5240"/>
              </a:lnSpc>
              <a:spcBef>
                <a:spcPts val="100"/>
              </a:spcBef>
            </a:pPr>
            <a:r>
              <a:rPr dirty="0"/>
              <a:t>Bank</a:t>
            </a:r>
            <a:r>
              <a:rPr spc="-15" dirty="0"/>
              <a:t> </a:t>
            </a:r>
            <a:r>
              <a:rPr spc="-10" dirty="0"/>
              <a:t>generator/shadow</a:t>
            </a:r>
            <a:r>
              <a:rPr lang="en-US" spc="-10" dirty="0"/>
              <a:t> </a:t>
            </a:r>
            <a:r>
              <a:rPr spc="-10" dirty="0">
                <a:uFill>
                  <a:solidFill>
                    <a:srgbClr val="FF2600"/>
                  </a:solidFill>
                </a:uFill>
              </a:rPr>
              <a:t>operations</a:t>
            </a:r>
            <a:r>
              <a:rPr dirty="0">
                <a:uFill>
                  <a:solidFill>
                    <a:srgbClr val="FF2600"/>
                  </a:solidFill>
                </a:uFill>
              </a:rPr>
              <a:t>	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78331" y="1975632"/>
            <a:ext cx="2103120" cy="579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215" marR="5080" indent="-184150">
              <a:lnSpc>
                <a:spcPct val="119000"/>
              </a:lnSpc>
              <a:spcBef>
                <a:spcPts val="100"/>
              </a:spcBef>
            </a:pPr>
            <a:r>
              <a:rPr sz="1600" u="sng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deposit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){</a:t>
            </a:r>
            <a:r>
              <a:rPr sz="1600" spc="50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8331" y="2604028"/>
            <a:ext cx="8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8331" y="3063768"/>
            <a:ext cx="2693670" cy="9017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u="sng" spc="-1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accrueinterest</a:t>
            </a:r>
            <a:r>
              <a:rPr sz="1600" spc="-10" dirty="0">
                <a:latin typeface="Calibri"/>
                <a:cs typeface="Calibri"/>
              </a:rPr>
              <a:t>(){</a:t>
            </a:r>
            <a:endParaRPr sz="1600" dirty="0">
              <a:latin typeface="Calibri"/>
              <a:cs typeface="Calibri"/>
            </a:endParaRPr>
          </a:p>
          <a:p>
            <a:pPr marL="196215" marR="5080">
              <a:lnSpc>
                <a:spcPct val="119800"/>
              </a:lnSpc>
            </a:pP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delta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×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interest</a:t>
            </a:r>
            <a:r>
              <a:rPr sz="1600" spc="-10" dirty="0">
                <a:latin typeface="Calibri"/>
                <a:cs typeface="Calibri"/>
              </a:rPr>
              <a:t>;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 </a:t>
            </a:r>
            <a:r>
              <a:rPr sz="1600" i="1" spc="-10" dirty="0">
                <a:latin typeface="Calibri"/>
                <a:cs typeface="Calibri"/>
              </a:rPr>
              <a:t>delta</a:t>
            </a:r>
            <a:r>
              <a:rPr sz="1600" spc="-10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331" y="3988328"/>
            <a:ext cx="8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8331" y="4435368"/>
            <a:ext cx="2201545" cy="18034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R="607695" algn="r">
              <a:lnSpc>
                <a:spcPct val="100000"/>
              </a:lnSpc>
              <a:spcBef>
                <a:spcPts val="580"/>
              </a:spcBef>
            </a:pPr>
            <a:r>
              <a:rPr sz="1600" u="sng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withdraw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){</a:t>
            </a:r>
            <a:endParaRPr sz="1600" dirty="0">
              <a:latin typeface="Calibri"/>
              <a:cs typeface="Calibri"/>
            </a:endParaRPr>
          </a:p>
          <a:p>
            <a:pPr marR="585470" algn="r">
              <a:lnSpc>
                <a:spcPct val="100000"/>
              </a:lnSpc>
              <a:spcBef>
                <a:spcPts val="480"/>
              </a:spcBef>
            </a:pPr>
            <a:r>
              <a:rPr sz="1600" b="1" spc="-40" dirty="0">
                <a:latin typeface="Calibri"/>
                <a:cs typeface="Calibri"/>
              </a:rPr>
              <a:t>if</a:t>
            </a:r>
            <a:r>
              <a:rPr sz="1600" spc="-40" dirty="0">
                <a:latin typeface="Calibri"/>
                <a:cs typeface="Calibri"/>
              </a:rPr>
              <a:t>(</a:t>
            </a:r>
            <a:r>
              <a:rPr sz="1600" i="1" spc="-40" dirty="0">
                <a:latin typeface="Calibri"/>
                <a:cs typeface="Calibri"/>
              </a:rPr>
              <a:t>balance</a:t>
            </a:r>
            <a:r>
              <a:rPr sz="1600" spc="-40" dirty="0">
                <a:latin typeface="Calibri"/>
                <a:cs typeface="Calibri"/>
              </a:rPr>
              <a:t>-</a:t>
            </a:r>
            <a:r>
              <a:rPr sz="1600" spc="-330" dirty="0">
                <a:latin typeface="Calibri"/>
                <a:cs typeface="Calibri"/>
              </a:rPr>
              <a:t>­</a:t>
            </a:r>
            <a:r>
              <a:rPr sz="1600" spc="-10" dirty="0">
                <a:latin typeface="Calibri"/>
                <a:cs typeface="Calibri"/>
              </a:rPr>
              <a:t>‐</a:t>
            </a:r>
            <a:r>
              <a:rPr sz="1600" i="1" spc="-10" dirty="0">
                <a:latin typeface="Calibri"/>
                <a:cs typeface="Calibri"/>
              </a:rPr>
              <a:t>m</a:t>
            </a:r>
            <a:r>
              <a:rPr sz="1600" spc="-10" dirty="0">
                <a:latin typeface="Calibri"/>
                <a:cs typeface="Calibri"/>
              </a:rPr>
              <a:t>&gt;=</a:t>
            </a:r>
            <a:r>
              <a:rPr sz="1600" i="1" spc="-10" dirty="0">
                <a:latin typeface="Calibri"/>
                <a:cs typeface="Calibri"/>
              </a:rPr>
              <a:t>0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426084">
              <a:lnSpc>
                <a:spcPct val="100000"/>
              </a:lnSpc>
              <a:spcBef>
                <a:spcPts val="380"/>
              </a:spcBef>
            </a:pP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spc="-330" dirty="0">
                <a:latin typeface="Calibri"/>
                <a:cs typeface="Calibri"/>
              </a:rPr>
              <a:t>-­‐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  <a:p>
            <a:pPr marL="241935">
              <a:lnSpc>
                <a:spcPct val="100000"/>
              </a:lnSpc>
              <a:spcBef>
                <a:spcPts val="380"/>
              </a:spcBef>
            </a:pPr>
            <a:r>
              <a:rPr sz="1600" b="1" spc="-20" dirty="0">
                <a:latin typeface="Calibri"/>
                <a:cs typeface="Calibri"/>
              </a:rPr>
              <a:t>else</a:t>
            </a:r>
            <a:endParaRPr sz="1600" dirty="0">
              <a:latin typeface="Calibri"/>
              <a:cs typeface="Calibri"/>
            </a:endParaRPr>
          </a:p>
          <a:p>
            <a:pPr marL="426084">
              <a:lnSpc>
                <a:spcPct val="100000"/>
              </a:lnSpc>
              <a:spcBef>
                <a:spcPts val="380"/>
              </a:spcBef>
            </a:pPr>
            <a:r>
              <a:rPr sz="1600" i="1" dirty="0">
                <a:latin typeface="Calibri"/>
                <a:cs typeface="Calibri"/>
              </a:rPr>
              <a:t>print </a:t>
            </a:r>
            <a:r>
              <a:rPr sz="1600" i="1" spc="-10" dirty="0">
                <a:latin typeface="Calibri"/>
                <a:cs typeface="Calibri"/>
              </a:rPr>
              <a:t>“Error”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95175" y="1517805"/>
            <a:ext cx="6319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03750" algn="l"/>
              </a:tabLst>
            </a:pPr>
            <a:r>
              <a:rPr sz="1800" dirty="0">
                <a:latin typeface="Calibri"/>
                <a:cs typeface="Calibri"/>
              </a:rPr>
              <a:t>Original/Generator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</a:t>
            </a:r>
            <a:r>
              <a:rPr sz="1800" dirty="0">
                <a:latin typeface="Calibri"/>
                <a:cs typeface="Calibri"/>
              </a:rPr>
              <a:t>	Shadow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operation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04047" y="1988840"/>
            <a:ext cx="3096895" cy="4248785"/>
          </a:xfrm>
          <a:custGeom>
            <a:avLst/>
            <a:gdLst/>
            <a:ahLst/>
            <a:cxnLst/>
            <a:rect l="l" t="t" r="r" b="b"/>
            <a:pathLst>
              <a:path w="3096895" h="4248785">
                <a:moveTo>
                  <a:pt x="0" y="0"/>
                </a:moveTo>
                <a:lnTo>
                  <a:pt x="3096343" y="0"/>
                </a:lnTo>
                <a:lnTo>
                  <a:pt x="3096343" y="4248471"/>
                </a:lnTo>
                <a:lnTo>
                  <a:pt x="0" y="4248471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82787" y="1975632"/>
            <a:ext cx="2103120" cy="5797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215" marR="5080" indent="-184150">
              <a:lnSpc>
                <a:spcPct val="119000"/>
              </a:lnSpc>
              <a:spcBef>
                <a:spcPts val="100"/>
              </a:spcBef>
            </a:pPr>
            <a:r>
              <a:rPr sz="1600" u="sng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deposit’</a:t>
            </a:r>
            <a:r>
              <a:rPr sz="1600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){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82787" y="2604028"/>
            <a:ext cx="8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82787" y="3279668"/>
            <a:ext cx="231267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215" marR="5080" indent="-184150">
              <a:lnSpc>
                <a:spcPct val="119800"/>
              </a:lnSpc>
              <a:spcBef>
                <a:spcPts val="100"/>
              </a:spcBef>
            </a:pPr>
            <a:r>
              <a:rPr sz="1600" u="sng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accrueinterest’</a:t>
            </a:r>
            <a:r>
              <a:rPr sz="1600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delta</a:t>
            </a:r>
            <a:r>
              <a:rPr sz="1600" spc="-10" dirty="0">
                <a:latin typeface="Calibri"/>
                <a:cs typeface="Calibri"/>
              </a:rPr>
              <a:t>){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+ </a:t>
            </a:r>
            <a:r>
              <a:rPr sz="1600" i="1" spc="-10" dirty="0">
                <a:latin typeface="Calibri"/>
                <a:cs typeface="Calibri"/>
              </a:rPr>
              <a:t>delta</a:t>
            </a:r>
            <a:r>
              <a:rPr sz="1600" spc="-10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082787" y="4432828"/>
            <a:ext cx="2287270" cy="810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20"/>
              </a:lnSpc>
              <a:spcBef>
                <a:spcPts val="100"/>
              </a:spcBef>
            </a:pPr>
            <a:r>
              <a:rPr sz="1600" u="sng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withdrawAck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’</a:t>
            </a:r>
            <a:r>
              <a:rPr sz="1600" dirty="0">
                <a:latin typeface="Calibri"/>
                <a:cs typeface="Calibri"/>
              </a:rPr>
              <a:t>(</a:t>
            </a:r>
            <a:r>
              <a:rPr sz="1600" b="1" dirty="0">
                <a:latin typeface="Calibri"/>
                <a:cs typeface="Calibri"/>
              </a:rPr>
              <a:t>float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)</a:t>
            </a:r>
            <a:r>
              <a:rPr sz="1600" dirty="0">
                <a:latin typeface="Calibri"/>
                <a:cs typeface="Calibri"/>
              </a:rPr>
              <a:t>{</a:t>
            </a:r>
            <a:r>
              <a:rPr sz="1600" spc="360" dirty="0">
                <a:latin typeface="Calibri"/>
                <a:cs typeface="Calibri"/>
              </a:rPr>
              <a:t> </a:t>
            </a:r>
            <a:r>
              <a:rPr lang="en-US" sz="1600" spc="360" dirty="0">
                <a:latin typeface="Calibri"/>
                <a:cs typeface="Calibri"/>
              </a:rPr>
              <a:t>        </a:t>
            </a:r>
          </a:p>
          <a:p>
            <a:pPr marL="12700">
              <a:lnSpc>
                <a:spcPts val="1920"/>
              </a:lnSpc>
              <a:spcBef>
                <a:spcPts val="100"/>
              </a:spcBef>
            </a:pPr>
            <a:r>
              <a:rPr lang="en-US" sz="1600" i="1" spc="360" dirty="0">
                <a:latin typeface="Calibri"/>
                <a:cs typeface="Calibri"/>
              </a:rPr>
              <a:t>  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dirty="0">
                <a:latin typeface="Calibri"/>
                <a:cs typeface="Calibri"/>
              </a:rPr>
              <a:t>=</a:t>
            </a:r>
            <a:r>
              <a:rPr sz="1600" i="1" dirty="0">
                <a:latin typeface="Calibri"/>
                <a:cs typeface="Calibri"/>
              </a:rPr>
              <a:t>balance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spc="-330" dirty="0">
                <a:latin typeface="Calibri"/>
                <a:cs typeface="Calibri"/>
              </a:rPr>
              <a:t>-­‐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i="1" spc="-25" dirty="0">
                <a:latin typeface="Calibri"/>
                <a:cs typeface="Calibri"/>
              </a:rPr>
              <a:t>m</a:t>
            </a:r>
            <a:r>
              <a:rPr sz="1600" spc="-25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082787" y="5502168"/>
            <a:ext cx="1334135" cy="6096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600" u="sng" spc="-10" dirty="0">
                <a:solidFill>
                  <a:schemeClr val="accent1"/>
                </a:solidFill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withdrawFail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’</a:t>
            </a:r>
            <a:r>
              <a:rPr sz="1600" spc="-10" dirty="0">
                <a:latin typeface="Calibri"/>
                <a:cs typeface="Calibri"/>
              </a:rPr>
              <a:t>(){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dirty="0">
                <a:latin typeface="Calibri"/>
                <a:cs typeface="Calibri"/>
              </a:rPr>
              <a:t>}</a:t>
            </a:r>
          </a:p>
        </p:txBody>
      </p:sp>
      <p:grpSp>
        <p:nvGrpSpPr>
          <p:cNvPr id="23" name="object 23"/>
          <p:cNvGrpSpPr/>
          <p:nvPr/>
        </p:nvGrpSpPr>
        <p:grpSpPr>
          <a:xfrm>
            <a:off x="2651760" y="2319251"/>
            <a:ext cx="2764155" cy="3632835"/>
            <a:chOff x="2651760" y="2319251"/>
            <a:chExt cx="2764155" cy="3632835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8177" y="2319251"/>
              <a:ext cx="2327563" cy="39485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31838" y="2492897"/>
              <a:ext cx="2051050" cy="0"/>
            </a:xfrm>
            <a:custGeom>
              <a:avLst/>
              <a:gdLst/>
              <a:ahLst/>
              <a:cxnLst/>
              <a:rect l="l" t="t" r="r" b="b"/>
              <a:pathLst>
                <a:path w="2051050">
                  <a:moveTo>
                    <a:pt x="0" y="0"/>
                  </a:moveTo>
                  <a:lnTo>
                    <a:pt x="2050548" y="0"/>
                  </a:lnTo>
                </a:path>
              </a:pathLst>
            </a:custGeom>
            <a:ln w="38099">
              <a:solidFill>
                <a:srgbClr val="937A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9190" y="2407323"/>
              <a:ext cx="171006" cy="1711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0152" y="3616036"/>
              <a:ext cx="1974272" cy="39485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347863" y="3789039"/>
              <a:ext cx="1690370" cy="0"/>
            </a:xfrm>
            <a:custGeom>
              <a:avLst/>
              <a:gdLst/>
              <a:ahLst/>
              <a:cxnLst/>
              <a:rect l="l" t="t" r="r" b="b"/>
              <a:pathLst>
                <a:path w="1690370">
                  <a:moveTo>
                    <a:pt x="0" y="0"/>
                  </a:moveTo>
                  <a:lnTo>
                    <a:pt x="1690186" y="0"/>
                  </a:lnTo>
                </a:path>
              </a:pathLst>
            </a:custGeom>
            <a:ln w="38099">
              <a:solidFill>
                <a:srgbClr val="937A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04852" y="3703467"/>
              <a:ext cx="171005" cy="17114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51760" y="4480559"/>
              <a:ext cx="2622665" cy="61929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699791" y="4658482"/>
              <a:ext cx="2339340" cy="354965"/>
            </a:xfrm>
            <a:custGeom>
              <a:avLst/>
              <a:gdLst/>
              <a:ahLst/>
              <a:cxnLst/>
              <a:rect l="l" t="t" r="r" b="b"/>
              <a:pathLst>
                <a:path w="2339340" h="354964">
                  <a:moveTo>
                    <a:pt x="0" y="354694"/>
                  </a:moveTo>
                  <a:lnTo>
                    <a:pt x="2339107" y="0"/>
                  </a:lnTo>
                </a:path>
              </a:pathLst>
            </a:custGeom>
            <a:ln w="38099">
              <a:solidFill>
                <a:srgbClr val="937A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96844" y="4590645"/>
              <a:ext cx="179434" cy="16983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2417" y="5473930"/>
              <a:ext cx="2552006" cy="47798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771800" y="5517231"/>
              <a:ext cx="2266950" cy="212725"/>
            </a:xfrm>
            <a:custGeom>
              <a:avLst/>
              <a:gdLst/>
              <a:ahLst/>
              <a:cxnLst/>
              <a:rect l="l" t="t" r="r" b="b"/>
              <a:pathLst>
                <a:path w="2266950" h="212725">
                  <a:moveTo>
                    <a:pt x="0" y="0"/>
                  </a:moveTo>
                  <a:lnTo>
                    <a:pt x="2266613" y="212373"/>
                  </a:lnTo>
                </a:path>
              </a:pathLst>
            </a:custGeom>
            <a:ln w="38099">
              <a:solidFill>
                <a:srgbClr val="937AB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9348" y="5633763"/>
              <a:ext cx="176706" cy="170606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4074675" y="2156584"/>
            <a:ext cx="867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Calibri"/>
                <a:cs typeface="Calibri"/>
              </a:rPr>
              <a:t>produces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74675" y="3308711"/>
            <a:ext cx="867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Calibri"/>
                <a:cs typeface="Calibri"/>
              </a:rPr>
              <a:t>produces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 rot="21060000">
            <a:off x="4055328" y="4376775"/>
            <a:ext cx="873102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5"/>
              </a:lnSpc>
            </a:pPr>
            <a:r>
              <a:rPr sz="1800" i="1" spc="-10" dirty="0">
                <a:latin typeface="Calibri"/>
                <a:cs typeface="Calibri"/>
              </a:rPr>
              <a:t>produces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 rot="300000">
            <a:off x="4032592" y="5325595"/>
            <a:ext cx="875554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5"/>
              </a:lnSpc>
            </a:pPr>
            <a:r>
              <a:rPr sz="2700" i="1" spc="-15" baseline="1543" dirty="0">
                <a:latin typeface="Calibri"/>
                <a:cs typeface="Calibri"/>
              </a:rPr>
              <a:t>produ</a:t>
            </a:r>
            <a:r>
              <a:rPr sz="1800" i="1" spc="-10" dirty="0">
                <a:latin typeface="Calibri"/>
                <a:cs typeface="Calibri"/>
              </a:rPr>
              <a:t>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日期占位符 43">
            <a:extLst>
              <a:ext uri="{FF2B5EF4-FFF2-40B4-BE49-F238E27FC236}">
                <a16:creationId xmlns:a16="http://schemas.microsoft.com/office/drawing/2014/main" id="{6AEB49A7-703D-4F66-8708-201DC2D19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8370" y="387715"/>
            <a:ext cx="807275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Which</a:t>
            </a:r>
            <a:r>
              <a:rPr spc="-5" dirty="0"/>
              <a:t> </a:t>
            </a:r>
            <a:r>
              <a:rPr dirty="0"/>
              <a:t>must</a:t>
            </a:r>
            <a:r>
              <a:rPr spc="-5" dirty="0"/>
              <a:t> </a:t>
            </a:r>
            <a:r>
              <a:rPr dirty="0"/>
              <a:t>be</a:t>
            </a:r>
            <a:r>
              <a:rPr spc="-5" dirty="0"/>
              <a:t> </a:t>
            </a:r>
            <a:r>
              <a:rPr dirty="0">
                <a:solidFill>
                  <a:srgbClr val="FF0000"/>
                </a:solidFill>
              </a:rPr>
              <a:t>Red</a:t>
            </a:r>
            <a:r>
              <a:rPr spc="-10" dirty="0">
                <a:solidFill>
                  <a:srgbClr val="FF0000"/>
                </a:solidFill>
              </a:rPr>
              <a:t> </a:t>
            </a:r>
            <a:r>
              <a:rPr dirty="0"/>
              <a:t>or can</a:t>
            </a:r>
            <a:r>
              <a:rPr spc="-5" dirty="0"/>
              <a:t> </a:t>
            </a:r>
            <a:r>
              <a:rPr dirty="0"/>
              <a:t>be</a:t>
            </a:r>
            <a:r>
              <a:rPr spc="-5" dirty="0"/>
              <a:t> </a:t>
            </a:r>
            <a:r>
              <a:rPr spc="-10" dirty="0">
                <a:solidFill>
                  <a:srgbClr val="1B34F1"/>
                </a:solidFill>
              </a:rPr>
              <a:t>Blue</a:t>
            </a:r>
            <a:r>
              <a:rPr spc="-10"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150821" y="2039388"/>
            <a:ext cx="1828800" cy="640080"/>
            <a:chOff x="3728257" y="1729046"/>
            <a:chExt cx="1828800" cy="640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8257" y="1741516"/>
              <a:ext cx="1828800" cy="6068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236" y="1729046"/>
              <a:ext cx="1184563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9911" y="1772817"/>
              <a:ext cx="1728191" cy="5040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79910" y="1772817"/>
              <a:ext cx="1728470" cy="504190"/>
            </a:xfrm>
            <a:custGeom>
              <a:avLst/>
              <a:gdLst/>
              <a:ahLst/>
              <a:cxnLst/>
              <a:rect l="l" t="t" r="r" b="b"/>
              <a:pathLst>
                <a:path w="1728470" h="504189">
                  <a:moveTo>
                    <a:pt x="0" y="504055"/>
                  </a:moveTo>
                  <a:lnTo>
                    <a:pt x="126014" y="0"/>
                  </a:lnTo>
                  <a:lnTo>
                    <a:pt x="1728191" y="0"/>
                  </a:lnTo>
                  <a:lnTo>
                    <a:pt x="1602177" y="504055"/>
                  </a:lnTo>
                  <a:lnTo>
                    <a:pt x="0" y="50405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561726" y="2078646"/>
            <a:ext cx="101473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91440">
              <a:lnSpc>
                <a:spcPts val="1900"/>
              </a:lnSpc>
              <a:spcBef>
                <a:spcPts val="180"/>
              </a:spcBef>
            </a:pPr>
            <a:r>
              <a:rPr sz="1600" b="1" dirty="0">
                <a:latin typeface="Calibri"/>
                <a:cs typeface="Calibri"/>
              </a:rPr>
              <a:t>a</a:t>
            </a:r>
            <a:r>
              <a:rPr sz="1600" b="1" spc="-10" dirty="0">
                <a:latin typeface="Calibri"/>
                <a:cs typeface="Calibri"/>
              </a:rPr>
              <a:t> shadow </a:t>
            </a:r>
            <a:r>
              <a:rPr sz="1600" b="1" dirty="0">
                <a:latin typeface="Calibri"/>
                <a:cs typeface="Calibri"/>
              </a:rPr>
              <a:t>operation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i="1" spc="-50" dirty="0"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901439" y="2987039"/>
            <a:ext cx="2331720" cy="1109980"/>
            <a:chOff x="3478875" y="2676697"/>
            <a:chExt cx="2331720" cy="11099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78875" y="2676697"/>
              <a:ext cx="2331719" cy="110974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18955" y="2797232"/>
              <a:ext cx="1043247" cy="8769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27883" y="2708919"/>
              <a:ext cx="2232247" cy="10081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527883" y="2708920"/>
              <a:ext cx="2232660" cy="1008380"/>
            </a:xfrm>
            <a:custGeom>
              <a:avLst/>
              <a:gdLst/>
              <a:ahLst/>
              <a:cxnLst/>
              <a:rect l="l" t="t" r="r" b="b"/>
              <a:pathLst>
                <a:path w="2232660" h="1008379">
                  <a:moveTo>
                    <a:pt x="0" y="504055"/>
                  </a:moveTo>
                  <a:lnTo>
                    <a:pt x="1116123" y="0"/>
                  </a:lnTo>
                  <a:lnTo>
                    <a:pt x="2232247" y="504055"/>
                  </a:lnTo>
                  <a:lnTo>
                    <a:pt x="1116123" y="1008111"/>
                  </a:lnTo>
                  <a:lnTo>
                    <a:pt x="0" y="50405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612500" y="3144857"/>
            <a:ext cx="913130" cy="7518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7160" marR="5080" indent="-125095">
              <a:lnSpc>
                <a:spcPts val="1900"/>
              </a:lnSpc>
              <a:spcBef>
                <a:spcPts val="180"/>
              </a:spcBef>
            </a:pPr>
            <a:r>
              <a:rPr sz="1600" b="1" spc="-10" dirty="0">
                <a:latin typeface="Calibri"/>
                <a:cs typeface="Calibri"/>
              </a:rPr>
              <a:t>commutes </a:t>
            </a:r>
            <a:r>
              <a:rPr sz="1600" b="1" dirty="0">
                <a:latin typeface="Calibri"/>
                <a:cs typeface="Calibri"/>
              </a:rPr>
              <a:t>with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all </a:t>
            </a:r>
            <a:r>
              <a:rPr sz="1600" b="1" spc="-10" dirty="0">
                <a:latin typeface="Calibri"/>
                <a:cs typeface="Calibri"/>
              </a:rPr>
              <a:t>others?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01439" y="4645429"/>
            <a:ext cx="2331720" cy="1109980"/>
            <a:chOff x="3478875" y="4335087"/>
            <a:chExt cx="2331720" cy="110998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8875" y="4335087"/>
              <a:ext cx="2331719" cy="11097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6486" y="4576156"/>
              <a:ext cx="1068185" cy="6359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27883" y="4365104"/>
              <a:ext cx="2232247" cy="100811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27883" y="4365104"/>
              <a:ext cx="2232660" cy="1008380"/>
            </a:xfrm>
            <a:custGeom>
              <a:avLst/>
              <a:gdLst/>
              <a:ahLst/>
              <a:cxnLst/>
              <a:rect l="l" t="t" r="r" b="b"/>
              <a:pathLst>
                <a:path w="2232660" h="1008379">
                  <a:moveTo>
                    <a:pt x="0" y="504055"/>
                  </a:moveTo>
                  <a:lnTo>
                    <a:pt x="1116123" y="0"/>
                  </a:lnTo>
                  <a:lnTo>
                    <a:pt x="2232247" y="504055"/>
                  </a:lnTo>
                  <a:lnTo>
                    <a:pt x="1116123" y="1008111"/>
                  </a:lnTo>
                  <a:lnTo>
                    <a:pt x="0" y="50405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590077" y="4922961"/>
            <a:ext cx="958850" cy="510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84785">
              <a:lnSpc>
                <a:spcPts val="1900"/>
              </a:lnSpc>
              <a:spcBef>
                <a:spcPts val="180"/>
              </a:spcBef>
            </a:pPr>
            <a:r>
              <a:rPr sz="1600" b="1" spc="-10" dirty="0">
                <a:latin typeface="Calibri"/>
                <a:cs typeface="Calibri"/>
              </a:rPr>
              <a:t>breaks invariants?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702724" y="4898966"/>
            <a:ext cx="1039494" cy="603250"/>
            <a:chOff x="1280160" y="4588624"/>
            <a:chExt cx="1039494" cy="603250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80160" y="4588624"/>
              <a:ext cx="1039090" cy="6026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31639" y="4617131"/>
              <a:ext cx="936104" cy="50405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31639" y="4617131"/>
              <a:ext cx="936625" cy="504190"/>
            </a:xfrm>
            <a:custGeom>
              <a:avLst/>
              <a:gdLst/>
              <a:ahLst/>
              <a:cxnLst/>
              <a:rect l="l" t="t" r="r" b="b"/>
              <a:pathLst>
                <a:path w="936625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0" y="0"/>
                  </a:lnTo>
                  <a:lnTo>
                    <a:pt x="852092" y="0"/>
                  </a:lnTo>
                  <a:lnTo>
                    <a:pt x="884793" y="6602"/>
                  </a:lnTo>
                  <a:lnTo>
                    <a:pt x="911497" y="24606"/>
                  </a:lnTo>
                  <a:lnTo>
                    <a:pt x="929501" y="51310"/>
                  </a:lnTo>
                  <a:lnTo>
                    <a:pt x="936103" y="84010"/>
                  </a:lnTo>
                  <a:lnTo>
                    <a:pt x="936103" y="420044"/>
                  </a:lnTo>
                  <a:lnTo>
                    <a:pt x="929501" y="452745"/>
                  </a:lnTo>
                  <a:lnTo>
                    <a:pt x="911497" y="479449"/>
                  </a:lnTo>
                  <a:lnTo>
                    <a:pt x="884793" y="497453"/>
                  </a:lnTo>
                  <a:lnTo>
                    <a:pt x="852092" y="504055"/>
                  </a:lnTo>
                  <a:lnTo>
                    <a:pt x="84010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029129" y="5029641"/>
            <a:ext cx="392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247312" y="4898966"/>
            <a:ext cx="1039494" cy="603250"/>
            <a:chOff x="6824748" y="4588624"/>
            <a:chExt cx="1039494" cy="60325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4748" y="4588624"/>
              <a:ext cx="1039090" cy="6026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76255" y="4617131"/>
              <a:ext cx="936104" cy="50405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876254" y="4617131"/>
              <a:ext cx="936625" cy="504190"/>
            </a:xfrm>
            <a:custGeom>
              <a:avLst/>
              <a:gdLst/>
              <a:ahLst/>
              <a:cxnLst/>
              <a:rect l="l" t="t" r="r" b="b"/>
              <a:pathLst>
                <a:path w="936625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1" y="0"/>
                  </a:lnTo>
                  <a:lnTo>
                    <a:pt x="852092" y="0"/>
                  </a:lnTo>
                  <a:lnTo>
                    <a:pt x="884793" y="6602"/>
                  </a:lnTo>
                  <a:lnTo>
                    <a:pt x="911497" y="24606"/>
                  </a:lnTo>
                  <a:lnTo>
                    <a:pt x="929501" y="51310"/>
                  </a:lnTo>
                  <a:lnTo>
                    <a:pt x="936103" y="84010"/>
                  </a:lnTo>
                  <a:lnTo>
                    <a:pt x="936103" y="420044"/>
                  </a:lnTo>
                  <a:lnTo>
                    <a:pt x="929501" y="452745"/>
                  </a:lnTo>
                  <a:lnTo>
                    <a:pt x="911497" y="479449"/>
                  </a:lnTo>
                  <a:lnTo>
                    <a:pt x="884793" y="497453"/>
                  </a:lnTo>
                  <a:lnTo>
                    <a:pt x="852092" y="504055"/>
                  </a:lnTo>
                  <a:lnTo>
                    <a:pt x="84011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545951" y="5029641"/>
            <a:ext cx="447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1B34F1"/>
                </a:solidFill>
                <a:latin typeface="Calibri"/>
                <a:cs typeface="Calibri"/>
              </a:rPr>
              <a:t>Blue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26920" y="2563091"/>
            <a:ext cx="3237865" cy="2585720"/>
            <a:chOff x="1604356" y="2252749"/>
            <a:chExt cx="3237865" cy="2585720"/>
          </a:xfrm>
        </p:grpSpPr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47308" y="2252749"/>
              <a:ext cx="394854" cy="67748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644007" y="2276872"/>
              <a:ext cx="0" cy="394335"/>
            </a:xfrm>
            <a:custGeom>
              <a:avLst/>
              <a:gdLst/>
              <a:ahLst/>
              <a:cxnLst/>
              <a:rect l="l" t="t" r="r" b="b"/>
              <a:pathLst>
                <a:path h="394335">
                  <a:moveTo>
                    <a:pt x="0" y="0"/>
                  </a:moveTo>
                  <a:lnTo>
                    <a:pt x="0" y="393992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58434" y="2537666"/>
              <a:ext cx="171145" cy="17100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47308" y="3695007"/>
              <a:ext cx="394854" cy="88946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644007" y="3717032"/>
              <a:ext cx="0" cy="610235"/>
            </a:xfrm>
            <a:custGeom>
              <a:avLst/>
              <a:gdLst/>
              <a:ahLst/>
              <a:cxnLst/>
              <a:rect l="l" t="t" r="r" b="b"/>
              <a:pathLst>
                <a:path h="610235">
                  <a:moveTo>
                    <a:pt x="0" y="0"/>
                  </a:moveTo>
                  <a:lnTo>
                    <a:pt x="0" y="609892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58434" y="4193727"/>
              <a:ext cx="171145" cy="17100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04356" y="3171304"/>
              <a:ext cx="1970116" cy="166670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799691" y="3212976"/>
              <a:ext cx="1728470" cy="1366520"/>
            </a:xfrm>
            <a:custGeom>
              <a:avLst/>
              <a:gdLst/>
              <a:ahLst/>
              <a:cxnLst/>
              <a:rect l="l" t="t" r="r" b="b"/>
              <a:pathLst>
                <a:path w="1728470" h="1366520">
                  <a:moveTo>
                    <a:pt x="1728191" y="0"/>
                  </a:moveTo>
                  <a:lnTo>
                    <a:pt x="0" y="0"/>
                  </a:lnTo>
                  <a:lnTo>
                    <a:pt x="0" y="1366348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14118" y="4446127"/>
              <a:ext cx="171146" cy="171005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3129087" y="3114998"/>
            <a:ext cx="299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No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177569" y="4852481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Yes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145310" y="4051101"/>
            <a:ext cx="351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Yes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561944" y="4843190"/>
            <a:ext cx="299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No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838200" y="1981200"/>
            <a:ext cx="2523490" cy="1168400"/>
            <a:chOff x="415636" y="1670858"/>
            <a:chExt cx="2523490" cy="1168400"/>
          </a:xfrm>
        </p:grpSpPr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5636" y="1670858"/>
              <a:ext cx="2522912" cy="116793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2425" y="1699952"/>
              <a:ext cx="1463040" cy="70242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7543" y="1700807"/>
              <a:ext cx="1944215" cy="64807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411545" y="2116792"/>
              <a:ext cx="476250" cy="654685"/>
            </a:xfrm>
            <a:custGeom>
              <a:avLst/>
              <a:gdLst/>
              <a:ahLst/>
              <a:cxnLst/>
              <a:rect l="l" t="t" r="r" b="b"/>
              <a:pathLst>
                <a:path w="476250" h="654685">
                  <a:moveTo>
                    <a:pt x="0" y="0"/>
                  </a:moveTo>
                  <a:lnTo>
                    <a:pt x="475904" y="654066"/>
                  </a:lnTo>
                </a:path>
              </a:pathLst>
            </a:custGeom>
            <a:ln w="9524">
              <a:solidFill>
                <a:srgbClr val="A8C3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90107" y="2011150"/>
            <a:ext cx="1944370" cy="648335"/>
          </a:xfrm>
          <a:prstGeom prst="rect">
            <a:avLst/>
          </a:prstGeom>
          <a:ln w="9524">
            <a:solidFill>
              <a:srgbClr val="A8C367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381635" marR="302260" indent="-66675">
              <a:lnSpc>
                <a:spcPts val="2100"/>
              </a:lnSpc>
              <a:spcBef>
                <a:spcPts val="509"/>
              </a:spcBef>
            </a:pPr>
            <a:r>
              <a:rPr sz="1800" dirty="0">
                <a:latin typeface="Calibri"/>
                <a:cs typeface="Calibri"/>
              </a:rPr>
              <a:t>Ensuring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state convergence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38200" y="3710246"/>
            <a:ext cx="2535555" cy="1106170"/>
            <a:chOff x="415636" y="3399904"/>
            <a:chExt cx="2535555" cy="1106170"/>
          </a:xfrm>
        </p:grpSpPr>
        <p:pic>
          <p:nvPicPr>
            <p:cNvPr id="52" name="object 5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5636" y="3399904"/>
              <a:ext cx="2535382" cy="110559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7858" y="3428999"/>
              <a:ext cx="1828800" cy="69826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7543" y="3428999"/>
              <a:ext cx="1944215" cy="648072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67543" y="3428999"/>
              <a:ext cx="2435860" cy="1008380"/>
            </a:xfrm>
            <a:custGeom>
              <a:avLst/>
              <a:gdLst/>
              <a:ahLst/>
              <a:cxnLst/>
              <a:rect l="l" t="t" r="r" b="b"/>
              <a:pathLst>
                <a:path w="2435860" h="1008379">
                  <a:moveTo>
                    <a:pt x="0" y="0"/>
                  </a:moveTo>
                  <a:lnTo>
                    <a:pt x="1944215" y="0"/>
                  </a:lnTo>
                  <a:lnTo>
                    <a:pt x="1944215" y="648071"/>
                  </a:lnTo>
                  <a:lnTo>
                    <a:pt x="0" y="648071"/>
                  </a:lnTo>
                  <a:lnTo>
                    <a:pt x="0" y="0"/>
                  </a:lnTo>
                  <a:close/>
                </a:path>
                <a:path w="2435860" h="1008379">
                  <a:moveTo>
                    <a:pt x="1944001" y="415983"/>
                  </a:moveTo>
                  <a:lnTo>
                    <a:pt x="2435402" y="1008056"/>
                  </a:lnTo>
                </a:path>
              </a:pathLst>
            </a:custGeom>
            <a:ln w="9524">
              <a:solidFill>
                <a:srgbClr val="A8C3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014072" y="3776358"/>
            <a:ext cx="170243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62255" marR="5080" indent="-250190">
              <a:lnSpc>
                <a:spcPts val="2100"/>
              </a:lnSpc>
              <a:spcBef>
                <a:spcPts val="219"/>
              </a:spcBef>
            </a:pPr>
            <a:r>
              <a:rPr sz="1800" dirty="0">
                <a:latin typeface="Calibri"/>
                <a:cs typeface="Calibri"/>
              </a:rPr>
              <a:t>Ensuring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invariant preservation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2492432" y="5007032"/>
            <a:ext cx="1504950" cy="391160"/>
            <a:chOff x="2069868" y="4696690"/>
            <a:chExt cx="1504950" cy="391160"/>
          </a:xfrm>
        </p:grpSpPr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069868" y="4696690"/>
              <a:ext cx="1504603" cy="39069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305550" y="4869160"/>
              <a:ext cx="1222375" cy="0"/>
            </a:xfrm>
            <a:custGeom>
              <a:avLst/>
              <a:gdLst/>
              <a:ahLst/>
              <a:cxnLst/>
              <a:rect l="l" t="t" r="r" b="b"/>
              <a:pathLst>
                <a:path w="1222375">
                  <a:moveTo>
                    <a:pt x="1222332" y="0"/>
                  </a:moveTo>
                  <a:lnTo>
                    <a:pt x="0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0" name="object 6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690307" y="5093930"/>
            <a:ext cx="171005" cy="171146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6137564" y="5007032"/>
            <a:ext cx="1359535" cy="391160"/>
            <a:chOff x="5715000" y="4696690"/>
            <a:chExt cx="1359535" cy="391160"/>
          </a:xfrm>
        </p:grpSpPr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15000" y="4696690"/>
              <a:ext cx="1359131" cy="39069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760130" y="4869160"/>
              <a:ext cx="1078230" cy="0"/>
            </a:xfrm>
            <a:custGeom>
              <a:avLst/>
              <a:gdLst/>
              <a:ahLst/>
              <a:cxnLst/>
              <a:rect l="l" t="t" r="r" b="b"/>
              <a:pathLst>
                <a:path w="1078229">
                  <a:moveTo>
                    <a:pt x="0" y="0"/>
                  </a:moveTo>
                  <a:lnTo>
                    <a:pt x="1078204" y="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127702" y="5093929"/>
            <a:ext cx="171004" cy="171145"/>
          </a:xfrm>
          <a:prstGeom prst="rect">
            <a:avLst/>
          </a:prstGeom>
        </p:spPr>
      </p:pic>
      <p:sp>
        <p:nvSpPr>
          <p:cNvPr id="68" name="日期占位符 67">
            <a:extLst>
              <a:ext uri="{FF2B5EF4-FFF2-40B4-BE49-F238E27FC236}">
                <a16:creationId xmlns:a16="http://schemas.microsoft.com/office/drawing/2014/main" id="{43C7B921-77FD-420F-B7D2-328BA89F9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8BEFAF92-CC11-4578-8707-FD1D755372E5}"/>
              </a:ext>
            </a:extLst>
          </p:cNvPr>
          <p:cNvSpPr txBox="1">
            <a:spLocks/>
          </p:cNvSpPr>
          <p:nvPr/>
        </p:nvSpPr>
        <p:spPr>
          <a:xfrm>
            <a:off x="2012533" y="2794784"/>
            <a:ext cx="537886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800" b="1" i="1" u="sng"/>
              <a:t>Gemini Design and Implementation </a:t>
            </a:r>
            <a:br>
              <a:rPr lang="en-US" sz="2800" b="1"/>
            </a:br>
            <a:endParaRPr lang="en-US" sz="2800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5E8887D-4505-46CB-8690-B6BEC29069E6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  <p:extLst>
      <p:ext uri="{BB962C8B-B14F-4D97-AF65-F5344CB8AC3E}">
        <p14:creationId xmlns:p14="http://schemas.microsoft.com/office/powerpoint/2010/main" val="1353958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9612" y="387715"/>
            <a:ext cx="64103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Gemini</a:t>
            </a:r>
            <a:r>
              <a:rPr spc="-40" dirty="0"/>
              <a:t> </a:t>
            </a:r>
            <a:r>
              <a:rPr dirty="0"/>
              <a:t>coordination</a:t>
            </a:r>
            <a:r>
              <a:rPr spc="-35" dirty="0"/>
              <a:t> </a:t>
            </a:r>
            <a:r>
              <a:rPr spc="-10" dirty="0"/>
              <a:t>system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01436" y="4767348"/>
            <a:ext cx="1035050" cy="1035050"/>
            <a:chOff x="1101436" y="4767348"/>
            <a:chExt cx="1035050" cy="1035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1436" y="4767348"/>
              <a:ext cx="1034934" cy="10349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4563" y="5016730"/>
              <a:ext cx="864523" cy="7024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1619" y="4797151"/>
              <a:ext cx="936103" cy="9361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51619" y="4797152"/>
              <a:ext cx="936625" cy="936625"/>
            </a:xfrm>
            <a:custGeom>
              <a:avLst/>
              <a:gdLst/>
              <a:ahLst/>
              <a:cxnLst/>
              <a:rect l="l" t="t" r="r" b="b"/>
              <a:pathLst>
                <a:path w="936625" h="936625">
                  <a:moveTo>
                    <a:pt x="936103" y="156017"/>
                  </a:moveTo>
                  <a:lnTo>
                    <a:pt x="916286" y="201077"/>
                  </a:lnTo>
                  <a:lnTo>
                    <a:pt x="860697" y="240970"/>
                  </a:lnTo>
                  <a:lnTo>
                    <a:pt x="821298" y="258376"/>
                  </a:lnTo>
                  <a:lnTo>
                    <a:pt x="775128" y="273766"/>
                  </a:lnTo>
                  <a:lnTo>
                    <a:pt x="722911" y="286899"/>
                  </a:lnTo>
                  <a:lnTo>
                    <a:pt x="665370" y="297533"/>
                  </a:lnTo>
                  <a:lnTo>
                    <a:pt x="603231" y="305429"/>
                  </a:lnTo>
                  <a:lnTo>
                    <a:pt x="537217" y="310343"/>
                  </a:lnTo>
                  <a:lnTo>
                    <a:pt x="468051" y="312034"/>
                  </a:lnTo>
                  <a:lnTo>
                    <a:pt x="398886" y="310343"/>
                  </a:lnTo>
                  <a:lnTo>
                    <a:pt x="332872" y="305429"/>
                  </a:lnTo>
                  <a:lnTo>
                    <a:pt x="270733" y="297533"/>
                  </a:lnTo>
                  <a:lnTo>
                    <a:pt x="213192" y="286899"/>
                  </a:lnTo>
                  <a:lnTo>
                    <a:pt x="160975" y="273766"/>
                  </a:lnTo>
                  <a:lnTo>
                    <a:pt x="114805" y="258376"/>
                  </a:lnTo>
                  <a:lnTo>
                    <a:pt x="75406" y="240970"/>
                  </a:lnTo>
                  <a:lnTo>
                    <a:pt x="19816" y="201077"/>
                  </a:lnTo>
                  <a:lnTo>
                    <a:pt x="5074" y="179072"/>
                  </a:lnTo>
                  <a:lnTo>
                    <a:pt x="0" y="156017"/>
                  </a:lnTo>
                </a:path>
                <a:path w="936625" h="936625">
                  <a:moveTo>
                    <a:pt x="0" y="156017"/>
                  </a:moveTo>
                  <a:lnTo>
                    <a:pt x="19816" y="110957"/>
                  </a:lnTo>
                  <a:lnTo>
                    <a:pt x="75406" y="71064"/>
                  </a:lnTo>
                  <a:lnTo>
                    <a:pt x="114805" y="53658"/>
                  </a:lnTo>
                  <a:lnTo>
                    <a:pt x="160975" y="38268"/>
                  </a:lnTo>
                  <a:lnTo>
                    <a:pt x="213192" y="25135"/>
                  </a:lnTo>
                  <a:lnTo>
                    <a:pt x="270733" y="14500"/>
                  </a:lnTo>
                  <a:lnTo>
                    <a:pt x="332872" y="6605"/>
                  </a:lnTo>
                  <a:lnTo>
                    <a:pt x="398886" y="1691"/>
                  </a:lnTo>
                  <a:lnTo>
                    <a:pt x="468051" y="0"/>
                  </a:lnTo>
                  <a:lnTo>
                    <a:pt x="537217" y="1691"/>
                  </a:lnTo>
                  <a:lnTo>
                    <a:pt x="603231" y="6605"/>
                  </a:lnTo>
                  <a:lnTo>
                    <a:pt x="665370" y="14500"/>
                  </a:lnTo>
                  <a:lnTo>
                    <a:pt x="722911" y="25135"/>
                  </a:lnTo>
                  <a:lnTo>
                    <a:pt x="775128" y="38268"/>
                  </a:lnTo>
                  <a:lnTo>
                    <a:pt x="821298" y="53658"/>
                  </a:lnTo>
                  <a:lnTo>
                    <a:pt x="860697" y="71064"/>
                  </a:lnTo>
                  <a:lnTo>
                    <a:pt x="916286" y="110957"/>
                  </a:lnTo>
                  <a:lnTo>
                    <a:pt x="936103" y="156017"/>
                  </a:lnTo>
                  <a:lnTo>
                    <a:pt x="936103" y="780086"/>
                  </a:lnTo>
                  <a:lnTo>
                    <a:pt x="916286" y="825146"/>
                  </a:lnTo>
                  <a:lnTo>
                    <a:pt x="860697" y="865039"/>
                  </a:lnTo>
                  <a:lnTo>
                    <a:pt x="821298" y="882445"/>
                  </a:lnTo>
                  <a:lnTo>
                    <a:pt x="775128" y="897835"/>
                  </a:lnTo>
                  <a:lnTo>
                    <a:pt x="722911" y="910968"/>
                  </a:lnTo>
                  <a:lnTo>
                    <a:pt x="665370" y="921603"/>
                  </a:lnTo>
                  <a:lnTo>
                    <a:pt x="603231" y="929498"/>
                  </a:lnTo>
                  <a:lnTo>
                    <a:pt x="537217" y="934412"/>
                  </a:lnTo>
                  <a:lnTo>
                    <a:pt x="468051" y="936103"/>
                  </a:lnTo>
                  <a:lnTo>
                    <a:pt x="398886" y="934412"/>
                  </a:lnTo>
                  <a:lnTo>
                    <a:pt x="332872" y="929498"/>
                  </a:lnTo>
                  <a:lnTo>
                    <a:pt x="270733" y="921603"/>
                  </a:lnTo>
                  <a:lnTo>
                    <a:pt x="213192" y="910968"/>
                  </a:lnTo>
                  <a:lnTo>
                    <a:pt x="160975" y="897835"/>
                  </a:lnTo>
                  <a:lnTo>
                    <a:pt x="114805" y="882445"/>
                  </a:lnTo>
                  <a:lnTo>
                    <a:pt x="75406" y="865039"/>
                  </a:lnTo>
                  <a:lnTo>
                    <a:pt x="19816" y="825146"/>
                  </a:lnTo>
                  <a:lnTo>
                    <a:pt x="0" y="780086"/>
                  </a:lnTo>
                  <a:lnTo>
                    <a:pt x="0" y="15601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45887" y="5056192"/>
            <a:ext cx="75374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6515" marR="5080" indent="-44450">
              <a:lnSpc>
                <a:spcPts val="2100"/>
              </a:lnSpc>
              <a:spcBef>
                <a:spcPts val="219"/>
              </a:spcBef>
            </a:pPr>
            <a:r>
              <a:rPr sz="1800" b="1" spc="-10" dirty="0">
                <a:latin typeface="Calibri"/>
                <a:cs typeface="Calibri"/>
              </a:rPr>
              <a:t>Storage engine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148945" y="4767348"/>
            <a:ext cx="1039494" cy="1035050"/>
            <a:chOff x="7148945" y="4767348"/>
            <a:chExt cx="1039494" cy="103505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8945" y="4767348"/>
              <a:ext cx="1039090" cy="10349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2072" y="5016730"/>
              <a:ext cx="868679" cy="7024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00292" y="4797151"/>
              <a:ext cx="936104" cy="9361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200292" y="4797152"/>
              <a:ext cx="936625" cy="936625"/>
            </a:xfrm>
            <a:custGeom>
              <a:avLst/>
              <a:gdLst/>
              <a:ahLst/>
              <a:cxnLst/>
              <a:rect l="l" t="t" r="r" b="b"/>
              <a:pathLst>
                <a:path w="936625" h="936625">
                  <a:moveTo>
                    <a:pt x="936104" y="156017"/>
                  </a:moveTo>
                  <a:lnTo>
                    <a:pt x="916287" y="201077"/>
                  </a:lnTo>
                  <a:lnTo>
                    <a:pt x="860697" y="240970"/>
                  </a:lnTo>
                  <a:lnTo>
                    <a:pt x="821298" y="258376"/>
                  </a:lnTo>
                  <a:lnTo>
                    <a:pt x="775128" y="273766"/>
                  </a:lnTo>
                  <a:lnTo>
                    <a:pt x="722910" y="286899"/>
                  </a:lnTo>
                  <a:lnTo>
                    <a:pt x="665370" y="297533"/>
                  </a:lnTo>
                  <a:lnTo>
                    <a:pt x="603231" y="305429"/>
                  </a:lnTo>
                  <a:lnTo>
                    <a:pt x="537217" y="310343"/>
                  </a:lnTo>
                  <a:lnTo>
                    <a:pt x="468051" y="312034"/>
                  </a:lnTo>
                  <a:lnTo>
                    <a:pt x="398886" y="310343"/>
                  </a:lnTo>
                  <a:lnTo>
                    <a:pt x="332872" y="305429"/>
                  </a:lnTo>
                  <a:lnTo>
                    <a:pt x="270732" y="297533"/>
                  </a:lnTo>
                  <a:lnTo>
                    <a:pt x="213192" y="286899"/>
                  </a:lnTo>
                  <a:lnTo>
                    <a:pt x="160975" y="273766"/>
                  </a:lnTo>
                  <a:lnTo>
                    <a:pt x="114805" y="258376"/>
                  </a:lnTo>
                  <a:lnTo>
                    <a:pt x="75406" y="240970"/>
                  </a:lnTo>
                  <a:lnTo>
                    <a:pt x="19816" y="201077"/>
                  </a:lnTo>
                  <a:lnTo>
                    <a:pt x="5074" y="179072"/>
                  </a:lnTo>
                  <a:lnTo>
                    <a:pt x="0" y="156017"/>
                  </a:lnTo>
                </a:path>
                <a:path w="936625" h="936625">
                  <a:moveTo>
                    <a:pt x="0" y="156017"/>
                  </a:moveTo>
                  <a:lnTo>
                    <a:pt x="19816" y="110957"/>
                  </a:lnTo>
                  <a:lnTo>
                    <a:pt x="75406" y="71064"/>
                  </a:lnTo>
                  <a:lnTo>
                    <a:pt x="114805" y="53658"/>
                  </a:lnTo>
                  <a:lnTo>
                    <a:pt x="160975" y="38268"/>
                  </a:lnTo>
                  <a:lnTo>
                    <a:pt x="213192" y="25135"/>
                  </a:lnTo>
                  <a:lnTo>
                    <a:pt x="270732" y="14500"/>
                  </a:lnTo>
                  <a:lnTo>
                    <a:pt x="332872" y="6605"/>
                  </a:lnTo>
                  <a:lnTo>
                    <a:pt x="398886" y="1691"/>
                  </a:lnTo>
                  <a:lnTo>
                    <a:pt x="468051" y="0"/>
                  </a:lnTo>
                  <a:lnTo>
                    <a:pt x="537217" y="1691"/>
                  </a:lnTo>
                  <a:lnTo>
                    <a:pt x="603231" y="6605"/>
                  </a:lnTo>
                  <a:lnTo>
                    <a:pt x="665370" y="14500"/>
                  </a:lnTo>
                  <a:lnTo>
                    <a:pt x="722910" y="25135"/>
                  </a:lnTo>
                  <a:lnTo>
                    <a:pt x="775128" y="38268"/>
                  </a:lnTo>
                  <a:lnTo>
                    <a:pt x="821298" y="53658"/>
                  </a:lnTo>
                  <a:lnTo>
                    <a:pt x="860697" y="71064"/>
                  </a:lnTo>
                  <a:lnTo>
                    <a:pt x="916287" y="110957"/>
                  </a:lnTo>
                  <a:lnTo>
                    <a:pt x="936104" y="156017"/>
                  </a:lnTo>
                  <a:lnTo>
                    <a:pt x="936104" y="780086"/>
                  </a:lnTo>
                  <a:lnTo>
                    <a:pt x="916287" y="825146"/>
                  </a:lnTo>
                  <a:lnTo>
                    <a:pt x="860697" y="865039"/>
                  </a:lnTo>
                  <a:lnTo>
                    <a:pt x="821298" y="882445"/>
                  </a:lnTo>
                  <a:lnTo>
                    <a:pt x="775128" y="897835"/>
                  </a:lnTo>
                  <a:lnTo>
                    <a:pt x="722910" y="910968"/>
                  </a:lnTo>
                  <a:lnTo>
                    <a:pt x="665370" y="921603"/>
                  </a:lnTo>
                  <a:lnTo>
                    <a:pt x="603231" y="929498"/>
                  </a:lnTo>
                  <a:lnTo>
                    <a:pt x="537217" y="934412"/>
                  </a:lnTo>
                  <a:lnTo>
                    <a:pt x="468051" y="936103"/>
                  </a:lnTo>
                  <a:lnTo>
                    <a:pt x="398886" y="934412"/>
                  </a:lnTo>
                  <a:lnTo>
                    <a:pt x="332872" y="929498"/>
                  </a:lnTo>
                  <a:lnTo>
                    <a:pt x="270732" y="921603"/>
                  </a:lnTo>
                  <a:lnTo>
                    <a:pt x="213192" y="910968"/>
                  </a:lnTo>
                  <a:lnTo>
                    <a:pt x="160975" y="897835"/>
                  </a:lnTo>
                  <a:lnTo>
                    <a:pt x="114805" y="882445"/>
                  </a:lnTo>
                  <a:lnTo>
                    <a:pt x="75406" y="865039"/>
                  </a:lnTo>
                  <a:lnTo>
                    <a:pt x="19816" y="825146"/>
                  </a:lnTo>
                  <a:lnTo>
                    <a:pt x="0" y="780086"/>
                  </a:lnTo>
                  <a:lnTo>
                    <a:pt x="0" y="15601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294557" y="5056192"/>
            <a:ext cx="75374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6515" marR="5080" indent="-44450">
              <a:lnSpc>
                <a:spcPts val="2100"/>
              </a:lnSpc>
              <a:spcBef>
                <a:spcPts val="219"/>
              </a:spcBef>
            </a:pPr>
            <a:r>
              <a:rPr sz="1800" b="1" spc="-10" dirty="0">
                <a:latin typeface="Calibri"/>
                <a:cs typeface="Calibri"/>
              </a:rPr>
              <a:t>Storage engine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7898" y="3541222"/>
            <a:ext cx="1542415" cy="607060"/>
            <a:chOff x="847898" y="3541222"/>
            <a:chExt cx="1542415" cy="60706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7898" y="3541222"/>
              <a:ext cx="1542011" cy="6068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592" y="3573016"/>
              <a:ext cx="1440159" cy="5040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99591" y="3573016"/>
              <a:ext cx="1440180" cy="504190"/>
            </a:xfrm>
            <a:custGeom>
              <a:avLst/>
              <a:gdLst/>
              <a:ahLst/>
              <a:cxnLst/>
              <a:rect l="l" t="t" r="r" b="b"/>
              <a:pathLst>
                <a:path w="1440180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0" y="0"/>
                  </a:lnTo>
                  <a:lnTo>
                    <a:pt x="1356148" y="0"/>
                  </a:lnTo>
                  <a:lnTo>
                    <a:pt x="1388849" y="6602"/>
                  </a:lnTo>
                  <a:lnTo>
                    <a:pt x="1415553" y="24606"/>
                  </a:lnTo>
                  <a:lnTo>
                    <a:pt x="1433557" y="51310"/>
                  </a:lnTo>
                  <a:lnTo>
                    <a:pt x="1440159" y="84010"/>
                  </a:lnTo>
                  <a:lnTo>
                    <a:pt x="1440159" y="420044"/>
                  </a:lnTo>
                  <a:lnTo>
                    <a:pt x="1433557" y="452745"/>
                  </a:lnTo>
                  <a:lnTo>
                    <a:pt x="1415553" y="479449"/>
                  </a:lnTo>
                  <a:lnTo>
                    <a:pt x="1388849" y="497453"/>
                  </a:lnTo>
                  <a:lnTo>
                    <a:pt x="1356148" y="504055"/>
                  </a:lnTo>
                  <a:lnTo>
                    <a:pt x="84010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96880" y="3698823"/>
            <a:ext cx="30162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b="1" spc="-25" dirty="0">
                <a:latin typeface="Calibri"/>
                <a:cs typeface="Calibri"/>
              </a:rPr>
              <a:t>din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899563" y="3541222"/>
            <a:ext cx="1537970" cy="607060"/>
            <a:chOff x="6899563" y="3541222"/>
            <a:chExt cx="1537970" cy="60706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99563" y="3541222"/>
              <a:ext cx="1537854" cy="6068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48262" y="3573016"/>
              <a:ext cx="1440159" cy="50405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948262" y="3573016"/>
              <a:ext cx="1440180" cy="504190"/>
            </a:xfrm>
            <a:custGeom>
              <a:avLst/>
              <a:gdLst/>
              <a:ahLst/>
              <a:cxnLst/>
              <a:rect l="l" t="t" r="r" b="b"/>
              <a:pathLst>
                <a:path w="1440179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1" y="0"/>
                  </a:lnTo>
                  <a:lnTo>
                    <a:pt x="1356148" y="0"/>
                  </a:lnTo>
                  <a:lnTo>
                    <a:pt x="1388849" y="6602"/>
                  </a:lnTo>
                  <a:lnTo>
                    <a:pt x="1415553" y="24606"/>
                  </a:lnTo>
                  <a:lnTo>
                    <a:pt x="1433557" y="51310"/>
                  </a:lnTo>
                  <a:lnTo>
                    <a:pt x="1440158" y="84010"/>
                  </a:lnTo>
                  <a:lnTo>
                    <a:pt x="1440158" y="420044"/>
                  </a:lnTo>
                  <a:lnTo>
                    <a:pt x="1433557" y="452745"/>
                  </a:lnTo>
                  <a:lnTo>
                    <a:pt x="1415553" y="479449"/>
                  </a:lnTo>
                  <a:lnTo>
                    <a:pt x="1388849" y="497453"/>
                  </a:lnTo>
                  <a:lnTo>
                    <a:pt x="1356148" y="504055"/>
                  </a:lnTo>
                  <a:lnTo>
                    <a:pt x="84011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464330" y="3698823"/>
            <a:ext cx="3829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b="1" spc="-20" dirty="0">
                <a:latin typeface="Calibri"/>
                <a:cs typeface="Calibri"/>
              </a:rPr>
              <a:t>rdin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84563" y="2439784"/>
            <a:ext cx="6920865" cy="2523490"/>
            <a:chOff x="1184563" y="2439784"/>
            <a:chExt cx="6920865" cy="252349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4563" y="2539537"/>
              <a:ext cx="295101" cy="12011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31639" y="2564904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0"/>
                  </a:moveTo>
                  <a:lnTo>
                    <a:pt x="0" y="982857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2686" y="3457058"/>
              <a:ext cx="117908" cy="1159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62297" y="2439784"/>
              <a:ext cx="290945" cy="11970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907703" y="2590159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982857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48749" y="2564954"/>
              <a:ext cx="117908" cy="11590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71352" y="4052454"/>
              <a:ext cx="295101" cy="91024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19671" y="4077072"/>
              <a:ext cx="0" cy="695325"/>
            </a:xfrm>
            <a:custGeom>
              <a:avLst/>
              <a:gdLst/>
              <a:ahLst/>
              <a:cxnLst/>
              <a:rect l="l" t="t" r="r" b="b"/>
              <a:pathLst>
                <a:path h="695325">
                  <a:moveTo>
                    <a:pt x="0" y="0"/>
                  </a:moveTo>
                  <a:lnTo>
                    <a:pt x="0" y="694726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60718" y="4681094"/>
              <a:ext cx="117908" cy="11590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32072" y="2539537"/>
              <a:ext cx="295101" cy="120118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380311" y="2564904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0"/>
                  </a:moveTo>
                  <a:lnTo>
                    <a:pt x="0" y="982857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21358" y="3457058"/>
              <a:ext cx="117906" cy="11590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09806" y="2439784"/>
              <a:ext cx="295101" cy="11970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956375" y="2590159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982857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97421" y="2564954"/>
              <a:ext cx="117906" cy="1159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23017" y="4052454"/>
              <a:ext cx="290945" cy="91024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668342" y="4077072"/>
              <a:ext cx="0" cy="695325"/>
            </a:xfrm>
            <a:custGeom>
              <a:avLst/>
              <a:gdLst/>
              <a:ahLst/>
              <a:cxnLst/>
              <a:rect l="l" t="t" r="r" b="b"/>
              <a:pathLst>
                <a:path h="695325">
                  <a:moveTo>
                    <a:pt x="0" y="0"/>
                  </a:moveTo>
                  <a:lnTo>
                    <a:pt x="0" y="694726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09389" y="4681094"/>
              <a:ext cx="117906" cy="11590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94312" y="3591097"/>
              <a:ext cx="4800600" cy="29094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339751" y="3717032"/>
              <a:ext cx="4583430" cy="0"/>
            </a:xfrm>
            <a:custGeom>
              <a:avLst/>
              <a:gdLst/>
              <a:ahLst/>
              <a:cxnLst/>
              <a:rect l="l" t="t" r="r" b="b"/>
              <a:pathLst>
                <a:path w="4583430">
                  <a:moveTo>
                    <a:pt x="0" y="0"/>
                  </a:moveTo>
                  <a:lnTo>
                    <a:pt x="4583306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832354" y="3658077"/>
              <a:ext cx="115909" cy="11790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94559" y="3807228"/>
              <a:ext cx="4800599" cy="29094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364956" y="3933056"/>
              <a:ext cx="4583430" cy="0"/>
            </a:xfrm>
            <a:custGeom>
              <a:avLst/>
              <a:gdLst/>
              <a:ahLst/>
              <a:cxnLst/>
              <a:rect l="l" t="t" r="r" b="b"/>
              <a:pathLst>
                <a:path w="4583430">
                  <a:moveTo>
                    <a:pt x="4583305" y="0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9751" y="3874103"/>
              <a:ext cx="115909" cy="117908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3848620" y="4471873"/>
            <a:ext cx="147510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266700">
              <a:lnSpc>
                <a:spcPts val="2100"/>
              </a:lnSpc>
              <a:spcBef>
                <a:spcPts val="219"/>
              </a:spcBef>
            </a:pPr>
            <a:r>
              <a:rPr sz="1800" spc="-70" dirty="0">
                <a:latin typeface="Calibri"/>
                <a:cs typeface="Calibri"/>
              </a:rPr>
              <a:t>Cross-</a:t>
            </a:r>
            <a:r>
              <a:rPr sz="1800" spc="-370" dirty="0">
                <a:latin typeface="Calibri"/>
                <a:cs typeface="Calibri"/>
              </a:rPr>
              <a:t>­</a:t>
            </a:r>
            <a:r>
              <a:rPr sz="1800" spc="-10" dirty="0">
                <a:latin typeface="Calibri"/>
                <a:cs typeface="Calibri"/>
              </a:rPr>
              <a:t>‐site communication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91729" y="1466958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370811" y="1974272"/>
            <a:ext cx="490450" cy="40316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3496095" y="2013165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90860" y="1466958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490860" y="2013165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3416530" y="1695796"/>
            <a:ext cx="394970" cy="557530"/>
            <a:chOff x="3416530" y="1695796"/>
            <a:chExt cx="394970" cy="557530"/>
          </a:xfrm>
        </p:grpSpPr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16530" y="1695796"/>
              <a:ext cx="394854" cy="55695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614903" y="1718371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29330" y="1860103"/>
              <a:ext cx="171145" cy="171005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5411585" y="1695796"/>
            <a:ext cx="394970" cy="557530"/>
            <a:chOff x="5411585" y="1695796"/>
            <a:chExt cx="394970" cy="557530"/>
          </a:xfrm>
        </p:grpSpPr>
        <p:pic>
          <p:nvPicPr>
            <p:cNvPr id="61" name="object 6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11585" y="1695796"/>
              <a:ext cx="394854" cy="55695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609421" y="1718371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523848" y="1860103"/>
              <a:ext cx="171145" cy="171005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991031" y="2692355"/>
            <a:ext cx="226695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6948262" y="2575937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20" h="324485">
                <a:moveTo>
                  <a:pt x="0" y="0"/>
                </a:moveTo>
                <a:lnTo>
                  <a:pt x="414000" y="0"/>
                </a:lnTo>
                <a:lnTo>
                  <a:pt x="414000" y="323999"/>
                </a:lnTo>
                <a:lnTo>
                  <a:pt x="0" y="3239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7039702" y="2631380"/>
            <a:ext cx="217170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415697" y="3698823"/>
            <a:ext cx="36258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5"/>
              </a:lnSpc>
            </a:pPr>
            <a:r>
              <a:rPr sz="2700" b="1" baseline="1543" dirty="0">
                <a:latin typeface="Calibri"/>
                <a:cs typeface="Calibri"/>
              </a:rPr>
              <a:t>r</a:t>
            </a:r>
            <a:r>
              <a:rPr sz="2700" b="1" spc="30" baseline="1543" dirty="0"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447458" y="3658854"/>
            <a:ext cx="439420" cy="349885"/>
            <a:chOff x="1447458" y="3658854"/>
            <a:chExt cx="439420" cy="349885"/>
          </a:xfrm>
        </p:grpSpPr>
        <p:sp>
          <p:nvSpPr>
            <p:cNvPr id="69" name="object 69"/>
            <p:cNvSpPr/>
            <p:nvPr/>
          </p:nvSpPr>
          <p:spPr>
            <a:xfrm>
              <a:off x="1460158" y="367155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460158" y="367155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7462866" y="3666604"/>
            <a:ext cx="439420" cy="349885"/>
            <a:chOff x="7462866" y="3666604"/>
            <a:chExt cx="439420" cy="349885"/>
          </a:xfrm>
        </p:grpSpPr>
        <p:sp>
          <p:nvSpPr>
            <p:cNvPr id="72" name="object 72"/>
            <p:cNvSpPr/>
            <p:nvPr/>
          </p:nvSpPr>
          <p:spPr>
            <a:xfrm>
              <a:off x="7475566" y="367930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475566" y="367930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7567006" y="3734747"/>
            <a:ext cx="217170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899591" y="2636912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19" h="324485">
                <a:moveTo>
                  <a:pt x="413999" y="0"/>
                </a:moveTo>
                <a:lnTo>
                  <a:pt x="0" y="0"/>
                </a:lnTo>
                <a:lnTo>
                  <a:pt x="0" y="323999"/>
                </a:lnTo>
                <a:lnTo>
                  <a:pt x="413999" y="323999"/>
                </a:lnTo>
                <a:lnTo>
                  <a:pt x="413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99591" y="2636912"/>
            <a:ext cx="432434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19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59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443332" y="3654729"/>
            <a:ext cx="439420" cy="349885"/>
            <a:chOff x="1443332" y="3654729"/>
            <a:chExt cx="439420" cy="349885"/>
          </a:xfrm>
        </p:grpSpPr>
        <p:sp>
          <p:nvSpPr>
            <p:cNvPr id="78" name="object 78"/>
            <p:cNvSpPr/>
            <p:nvPr/>
          </p:nvSpPr>
          <p:spPr>
            <a:xfrm>
              <a:off x="1456032" y="3667429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456032" y="3667429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036467" y="3675184"/>
            <a:ext cx="1170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0540" algn="l"/>
              </a:tabLst>
            </a:pPr>
            <a:r>
              <a:rPr sz="1800" b="1" spc="-25" dirty="0">
                <a:latin typeface="Calibri"/>
                <a:cs typeface="Calibri"/>
              </a:rPr>
              <a:t>Coo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r>
              <a:rPr sz="1600" b="1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ator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6948368" y="2572653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20" h="324485">
                <a:moveTo>
                  <a:pt x="0" y="0"/>
                </a:moveTo>
                <a:lnTo>
                  <a:pt x="414000" y="0"/>
                </a:lnTo>
                <a:lnTo>
                  <a:pt x="414000" y="323999"/>
                </a:lnTo>
                <a:lnTo>
                  <a:pt x="0" y="323999"/>
                </a:lnTo>
                <a:lnTo>
                  <a:pt x="0" y="0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7039809" y="2628096"/>
            <a:ext cx="217170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7462973" y="3663320"/>
            <a:ext cx="439420" cy="349885"/>
            <a:chOff x="7462973" y="3663320"/>
            <a:chExt cx="439420" cy="349885"/>
          </a:xfrm>
        </p:grpSpPr>
        <p:sp>
          <p:nvSpPr>
            <p:cNvPr id="84" name="object 84"/>
            <p:cNvSpPr/>
            <p:nvPr/>
          </p:nvSpPr>
          <p:spPr>
            <a:xfrm>
              <a:off x="7475673" y="3676020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475673" y="3676020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7567113" y="3731463"/>
            <a:ext cx="217170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7" name="object 87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259720" y="1628800"/>
            <a:ext cx="791999" cy="791999"/>
          </a:xfrm>
          <a:prstGeom prst="rect">
            <a:avLst/>
          </a:prstGeom>
        </p:spPr>
      </p:pic>
      <p:sp>
        <p:nvSpPr>
          <p:cNvPr id="88" name="object 88"/>
          <p:cNvSpPr txBox="1"/>
          <p:nvPr/>
        </p:nvSpPr>
        <p:spPr>
          <a:xfrm>
            <a:off x="1482387" y="2423711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Alice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9" name="object 89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47670" y="1628800"/>
            <a:ext cx="566156" cy="791999"/>
          </a:xfrm>
          <a:prstGeom prst="rect">
            <a:avLst/>
          </a:prstGeom>
        </p:spPr>
      </p:pic>
      <p:sp>
        <p:nvSpPr>
          <p:cNvPr id="90" name="object 90"/>
          <p:cNvSpPr txBox="1"/>
          <p:nvPr/>
        </p:nvSpPr>
        <p:spPr>
          <a:xfrm>
            <a:off x="7531059" y="2418446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Bob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6935562" y="2552204"/>
            <a:ext cx="439420" cy="364490"/>
            <a:chOff x="6935562" y="2552204"/>
            <a:chExt cx="439420" cy="364490"/>
          </a:xfrm>
        </p:grpSpPr>
        <p:sp>
          <p:nvSpPr>
            <p:cNvPr id="92" name="object 92"/>
            <p:cNvSpPr/>
            <p:nvPr/>
          </p:nvSpPr>
          <p:spPr>
            <a:xfrm>
              <a:off x="6948262" y="2564904"/>
              <a:ext cx="414020" cy="339090"/>
            </a:xfrm>
            <a:custGeom>
              <a:avLst/>
              <a:gdLst/>
              <a:ahLst/>
              <a:cxnLst/>
              <a:rect l="l" t="t" r="r" b="b"/>
              <a:pathLst>
                <a:path w="414020" h="339089">
                  <a:moveTo>
                    <a:pt x="413999" y="0"/>
                  </a:moveTo>
                  <a:lnTo>
                    <a:pt x="0" y="0"/>
                  </a:lnTo>
                  <a:lnTo>
                    <a:pt x="0" y="338554"/>
                  </a:lnTo>
                  <a:lnTo>
                    <a:pt x="413999" y="338554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948262" y="2564904"/>
              <a:ext cx="414020" cy="339090"/>
            </a:xfrm>
            <a:custGeom>
              <a:avLst/>
              <a:gdLst/>
              <a:ahLst/>
              <a:cxnLst/>
              <a:rect l="l" t="t" r="r" b="b"/>
              <a:pathLst>
                <a:path w="414020" h="339089">
                  <a:moveTo>
                    <a:pt x="0" y="0"/>
                  </a:moveTo>
                  <a:lnTo>
                    <a:pt x="414000" y="0"/>
                  </a:lnTo>
                  <a:lnTo>
                    <a:pt x="414000" y="338553"/>
                  </a:lnTo>
                  <a:lnTo>
                    <a:pt x="0" y="338553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6961068" y="2597924"/>
            <a:ext cx="3981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7462863" y="3656074"/>
            <a:ext cx="439420" cy="349885"/>
            <a:chOff x="7462863" y="3656074"/>
            <a:chExt cx="439420" cy="349885"/>
          </a:xfrm>
        </p:grpSpPr>
        <p:sp>
          <p:nvSpPr>
            <p:cNvPr id="96" name="object 96"/>
            <p:cNvSpPr/>
            <p:nvPr/>
          </p:nvSpPr>
          <p:spPr>
            <a:xfrm>
              <a:off x="7475563" y="366877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475563" y="366877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7085138" y="3676394"/>
            <a:ext cx="1170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Coo</a:t>
            </a:r>
            <a:r>
              <a:rPr sz="1800" b="1" spc="390" dirty="0"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r>
              <a:rPr sz="1600" b="1" spc="1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ator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9" name="object 9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5365864" y="2518756"/>
            <a:ext cx="490450" cy="407323"/>
          </a:xfrm>
          <a:prstGeom prst="rect">
            <a:avLst/>
          </a:prstGeom>
        </p:spPr>
      </p:pic>
      <p:sp>
        <p:nvSpPr>
          <p:cNvPr id="100" name="object 100"/>
          <p:cNvSpPr txBox="1"/>
          <p:nvPr/>
        </p:nvSpPr>
        <p:spPr>
          <a:xfrm>
            <a:off x="5490612" y="2559372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3703320" y="2190403"/>
            <a:ext cx="2103120" cy="640080"/>
            <a:chOff x="3703320" y="2190403"/>
            <a:chExt cx="2103120" cy="640080"/>
          </a:xfrm>
        </p:grpSpPr>
        <p:pic>
          <p:nvPicPr>
            <p:cNvPr id="102" name="object 10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411585" y="2240279"/>
              <a:ext cx="394854" cy="556952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5609421" y="2264579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703320" y="2190403"/>
              <a:ext cx="1965960" cy="640079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3752811" y="2230370"/>
              <a:ext cx="1682114" cy="373380"/>
            </a:xfrm>
            <a:custGeom>
              <a:avLst/>
              <a:gdLst/>
              <a:ahLst/>
              <a:cxnLst/>
              <a:rect l="l" t="t" r="r" b="b"/>
              <a:pathLst>
                <a:path w="1682114" h="373380">
                  <a:moveTo>
                    <a:pt x="0" y="0"/>
                  </a:moveTo>
                  <a:lnTo>
                    <a:pt x="1681557" y="37281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6" name="object 106"/>
          <p:cNvGrpSpPr/>
          <p:nvPr/>
        </p:nvGrpSpPr>
        <p:grpSpPr>
          <a:xfrm>
            <a:off x="1979711" y="2406310"/>
            <a:ext cx="3715385" cy="1282700"/>
            <a:chOff x="1979711" y="2406310"/>
            <a:chExt cx="3715385" cy="1282700"/>
          </a:xfrm>
        </p:grpSpPr>
        <p:pic>
          <p:nvPicPr>
            <p:cNvPr id="107" name="object 10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23849" y="2406310"/>
              <a:ext cx="171145" cy="17100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89369" y="2494316"/>
              <a:ext cx="181910" cy="16820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979711" y="3068960"/>
              <a:ext cx="576063" cy="620019"/>
            </a:xfrm>
            <a:prstGeom prst="rect">
              <a:avLst/>
            </a:prstGeom>
          </p:spPr>
        </p:pic>
      </p:grpSp>
      <p:sp>
        <p:nvSpPr>
          <p:cNvPr id="113" name="日期占位符 112">
            <a:extLst>
              <a:ext uri="{FF2B5EF4-FFF2-40B4-BE49-F238E27FC236}">
                <a16:creationId xmlns:a16="http://schemas.microsoft.com/office/drawing/2014/main" id="{8B3A7AC7-F957-4154-A8A4-FB19D818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9612" y="387715"/>
            <a:ext cx="64103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Gemini</a:t>
            </a:r>
            <a:r>
              <a:rPr spc="-40" dirty="0"/>
              <a:t> </a:t>
            </a:r>
            <a:r>
              <a:rPr dirty="0"/>
              <a:t>coordination</a:t>
            </a:r>
            <a:r>
              <a:rPr spc="-35" dirty="0"/>
              <a:t> </a:t>
            </a:r>
            <a:r>
              <a:rPr spc="-10" dirty="0"/>
              <a:t>system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01436" y="4767348"/>
            <a:ext cx="1035050" cy="1035050"/>
            <a:chOff x="1101436" y="4767348"/>
            <a:chExt cx="1035050" cy="1035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1436" y="4767348"/>
              <a:ext cx="1034934" cy="10349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4563" y="5016730"/>
              <a:ext cx="864523" cy="7024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1619" y="4797151"/>
              <a:ext cx="936103" cy="9361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51619" y="4797152"/>
              <a:ext cx="936625" cy="936625"/>
            </a:xfrm>
            <a:custGeom>
              <a:avLst/>
              <a:gdLst/>
              <a:ahLst/>
              <a:cxnLst/>
              <a:rect l="l" t="t" r="r" b="b"/>
              <a:pathLst>
                <a:path w="936625" h="936625">
                  <a:moveTo>
                    <a:pt x="936103" y="156017"/>
                  </a:moveTo>
                  <a:lnTo>
                    <a:pt x="916286" y="201077"/>
                  </a:lnTo>
                  <a:lnTo>
                    <a:pt x="860697" y="240970"/>
                  </a:lnTo>
                  <a:lnTo>
                    <a:pt x="821298" y="258376"/>
                  </a:lnTo>
                  <a:lnTo>
                    <a:pt x="775128" y="273766"/>
                  </a:lnTo>
                  <a:lnTo>
                    <a:pt x="722911" y="286899"/>
                  </a:lnTo>
                  <a:lnTo>
                    <a:pt x="665370" y="297533"/>
                  </a:lnTo>
                  <a:lnTo>
                    <a:pt x="603231" y="305429"/>
                  </a:lnTo>
                  <a:lnTo>
                    <a:pt x="537217" y="310343"/>
                  </a:lnTo>
                  <a:lnTo>
                    <a:pt x="468051" y="312034"/>
                  </a:lnTo>
                  <a:lnTo>
                    <a:pt x="398886" y="310343"/>
                  </a:lnTo>
                  <a:lnTo>
                    <a:pt x="332872" y="305429"/>
                  </a:lnTo>
                  <a:lnTo>
                    <a:pt x="270733" y="297533"/>
                  </a:lnTo>
                  <a:lnTo>
                    <a:pt x="213192" y="286899"/>
                  </a:lnTo>
                  <a:lnTo>
                    <a:pt x="160975" y="273766"/>
                  </a:lnTo>
                  <a:lnTo>
                    <a:pt x="114805" y="258376"/>
                  </a:lnTo>
                  <a:lnTo>
                    <a:pt x="75406" y="240970"/>
                  </a:lnTo>
                  <a:lnTo>
                    <a:pt x="19816" y="201077"/>
                  </a:lnTo>
                  <a:lnTo>
                    <a:pt x="5074" y="179072"/>
                  </a:lnTo>
                  <a:lnTo>
                    <a:pt x="0" y="156017"/>
                  </a:lnTo>
                </a:path>
                <a:path w="936625" h="936625">
                  <a:moveTo>
                    <a:pt x="0" y="156017"/>
                  </a:moveTo>
                  <a:lnTo>
                    <a:pt x="19816" y="110957"/>
                  </a:lnTo>
                  <a:lnTo>
                    <a:pt x="75406" y="71064"/>
                  </a:lnTo>
                  <a:lnTo>
                    <a:pt x="114805" y="53658"/>
                  </a:lnTo>
                  <a:lnTo>
                    <a:pt x="160975" y="38268"/>
                  </a:lnTo>
                  <a:lnTo>
                    <a:pt x="213192" y="25135"/>
                  </a:lnTo>
                  <a:lnTo>
                    <a:pt x="270733" y="14500"/>
                  </a:lnTo>
                  <a:lnTo>
                    <a:pt x="332872" y="6605"/>
                  </a:lnTo>
                  <a:lnTo>
                    <a:pt x="398886" y="1691"/>
                  </a:lnTo>
                  <a:lnTo>
                    <a:pt x="468051" y="0"/>
                  </a:lnTo>
                  <a:lnTo>
                    <a:pt x="537217" y="1691"/>
                  </a:lnTo>
                  <a:lnTo>
                    <a:pt x="603231" y="6605"/>
                  </a:lnTo>
                  <a:lnTo>
                    <a:pt x="665370" y="14500"/>
                  </a:lnTo>
                  <a:lnTo>
                    <a:pt x="722911" y="25135"/>
                  </a:lnTo>
                  <a:lnTo>
                    <a:pt x="775128" y="38268"/>
                  </a:lnTo>
                  <a:lnTo>
                    <a:pt x="821298" y="53658"/>
                  </a:lnTo>
                  <a:lnTo>
                    <a:pt x="860697" y="71064"/>
                  </a:lnTo>
                  <a:lnTo>
                    <a:pt x="916286" y="110957"/>
                  </a:lnTo>
                  <a:lnTo>
                    <a:pt x="936103" y="156017"/>
                  </a:lnTo>
                  <a:lnTo>
                    <a:pt x="936103" y="780086"/>
                  </a:lnTo>
                  <a:lnTo>
                    <a:pt x="916286" y="825146"/>
                  </a:lnTo>
                  <a:lnTo>
                    <a:pt x="860697" y="865039"/>
                  </a:lnTo>
                  <a:lnTo>
                    <a:pt x="821298" y="882445"/>
                  </a:lnTo>
                  <a:lnTo>
                    <a:pt x="775128" y="897835"/>
                  </a:lnTo>
                  <a:lnTo>
                    <a:pt x="722911" y="910968"/>
                  </a:lnTo>
                  <a:lnTo>
                    <a:pt x="665370" y="921603"/>
                  </a:lnTo>
                  <a:lnTo>
                    <a:pt x="603231" y="929498"/>
                  </a:lnTo>
                  <a:lnTo>
                    <a:pt x="537217" y="934412"/>
                  </a:lnTo>
                  <a:lnTo>
                    <a:pt x="468051" y="936103"/>
                  </a:lnTo>
                  <a:lnTo>
                    <a:pt x="398886" y="934412"/>
                  </a:lnTo>
                  <a:lnTo>
                    <a:pt x="332872" y="929498"/>
                  </a:lnTo>
                  <a:lnTo>
                    <a:pt x="270733" y="921603"/>
                  </a:lnTo>
                  <a:lnTo>
                    <a:pt x="213192" y="910968"/>
                  </a:lnTo>
                  <a:lnTo>
                    <a:pt x="160975" y="897835"/>
                  </a:lnTo>
                  <a:lnTo>
                    <a:pt x="114805" y="882445"/>
                  </a:lnTo>
                  <a:lnTo>
                    <a:pt x="75406" y="865039"/>
                  </a:lnTo>
                  <a:lnTo>
                    <a:pt x="19816" y="825146"/>
                  </a:lnTo>
                  <a:lnTo>
                    <a:pt x="0" y="780086"/>
                  </a:lnTo>
                  <a:lnTo>
                    <a:pt x="0" y="15601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45887" y="5056192"/>
            <a:ext cx="75374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6515" marR="5080" indent="-44450">
              <a:lnSpc>
                <a:spcPts val="2100"/>
              </a:lnSpc>
              <a:spcBef>
                <a:spcPts val="219"/>
              </a:spcBef>
            </a:pPr>
            <a:r>
              <a:rPr sz="1800" b="1" spc="-10" dirty="0">
                <a:latin typeface="Calibri"/>
                <a:cs typeface="Calibri"/>
              </a:rPr>
              <a:t>Storage engine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148945" y="4767348"/>
            <a:ext cx="1039494" cy="1035050"/>
            <a:chOff x="7148945" y="4767348"/>
            <a:chExt cx="1039494" cy="103505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8945" y="4767348"/>
              <a:ext cx="1039090" cy="103493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2072" y="5016730"/>
              <a:ext cx="868679" cy="7024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00292" y="4797151"/>
              <a:ext cx="936104" cy="9361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200292" y="4797152"/>
              <a:ext cx="936625" cy="936625"/>
            </a:xfrm>
            <a:custGeom>
              <a:avLst/>
              <a:gdLst/>
              <a:ahLst/>
              <a:cxnLst/>
              <a:rect l="l" t="t" r="r" b="b"/>
              <a:pathLst>
                <a:path w="936625" h="936625">
                  <a:moveTo>
                    <a:pt x="936104" y="156017"/>
                  </a:moveTo>
                  <a:lnTo>
                    <a:pt x="916287" y="201077"/>
                  </a:lnTo>
                  <a:lnTo>
                    <a:pt x="860697" y="240970"/>
                  </a:lnTo>
                  <a:lnTo>
                    <a:pt x="821298" y="258376"/>
                  </a:lnTo>
                  <a:lnTo>
                    <a:pt x="775128" y="273766"/>
                  </a:lnTo>
                  <a:lnTo>
                    <a:pt x="722910" y="286899"/>
                  </a:lnTo>
                  <a:lnTo>
                    <a:pt x="665370" y="297533"/>
                  </a:lnTo>
                  <a:lnTo>
                    <a:pt x="603231" y="305429"/>
                  </a:lnTo>
                  <a:lnTo>
                    <a:pt x="537217" y="310343"/>
                  </a:lnTo>
                  <a:lnTo>
                    <a:pt x="468051" y="312034"/>
                  </a:lnTo>
                  <a:lnTo>
                    <a:pt x="398886" y="310343"/>
                  </a:lnTo>
                  <a:lnTo>
                    <a:pt x="332872" y="305429"/>
                  </a:lnTo>
                  <a:lnTo>
                    <a:pt x="270732" y="297533"/>
                  </a:lnTo>
                  <a:lnTo>
                    <a:pt x="213192" y="286899"/>
                  </a:lnTo>
                  <a:lnTo>
                    <a:pt x="160975" y="273766"/>
                  </a:lnTo>
                  <a:lnTo>
                    <a:pt x="114805" y="258376"/>
                  </a:lnTo>
                  <a:lnTo>
                    <a:pt x="75406" y="240970"/>
                  </a:lnTo>
                  <a:lnTo>
                    <a:pt x="19816" y="201077"/>
                  </a:lnTo>
                  <a:lnTo>
                    <a:pt x="5074" y="179072"/>
                  </a:lnTo>
                  <a:lnTo>
                    <a:pt x="0" y="156017"/>
                  </a:lnTo>
                </a:path>
                <a:path w="936625" h="936625">
                  <a:moveTo>
                    <a:pt x="0" y="156017"/>
                  </a:moveTo>
                  <a:lnTo>
                    <a:pt x="19816" y="110957"/>
                  </a:lnTo>
                  <a:lnTo>
                    <a:pt x="75406" y="71064"/>
                  </a:lnTo>
                  <a:lnTo>
                    <a:pt x="114805" y="53658"/>
                  </a:lnTo>
                  <a:lnTo>
                    <a:pt x="160975" y="38268"/>
                  </a:lnTo>
                  <a:lnTo>
                    <a:pt x="213192" y="25135"/>
                  </a:lnTo>
                  <a:lnTo>
                    <a:pt x="270732" y="14500"/>
                  </a:lnTo>
                  <a:lnTo>
                    <a:pt x="332872" y="6605"/>
                  </a:lnTo>
                  <a:lnTo>
                    <a:pt x="398886" y="1691"/>
                  </a:lnTo>
                  <a:lnTo>
                    <a:pt x="468051" y="0"/>
                  </a:lnTo>
                  <a:lnTo>
                    <a:pt x="537217" y="1691"/>
                  </a:lnTo>
                  <a:lnTo>
                    <a:pt x="603231" y="6605"/>
                  </a:lnTo>
                  <a:lnTo>
                    <a:pt x="665370" y="14500"/>
                  </a:lnTo>
                  <a:lnTo>
                    <a:pt x="722910" y="25135"/>
                  </a:lnTo>
                  <a:lnTo>
                    <a:pt x="775128" y="38268"/>
                  </a:lnTo>
                  <a:lnTo>
                    <a:pt x="821298" y="53658"/>
                  </a:lnTo>
                  <a:lnTo>
                    <a:pt x="860697" y="71064"/>
                  </a:lnTo>
                  <a:lnTo>
                    <a:pt x="916287" y="110957"/>
                  </a:lnTo>
                  <a:lnTo>
                    <a:pt x="936104" y="156017"/>
                  </a:lnTo>
                  <a:lnTo>
                    <a:pt x="936104" y="780086"/>
                  </a:lnTo>
                  <a:lnTo>
                    <a:pt x="916287" y="825146"/>
                  </a:lnTo>
                  <a:lnTo>
                    <a:pt x="860697" y="865039"/>
                  </a:lnTo>
                  <a:lnTo>
                    <a:pt x="821298" y="882445"/>
                  </a:lnTo>
                  <a:lnTo>
                    <a:pt x="775128" y="897835"/>
                  </a:lnTo>
                  <a:lnTo>
                    <a:pt x="722910" y="910968"/>
                  </a:lnTo>
                  <a:lnTo>
                    <a:pt x="665370" y="921603"/>
                  </a:lnTo>
                  <a:lnTo>
                    <a:pt x="603231" y="929498"/>
                  </a:lnTo>
                  <a:lnTo>
                    <a:pt x="537217" y="934412"/>
                  </a:lnTo>
                  <a:lnTo>
                    <a:pt x="468051" y="936103"/>
                  </a:lnTo>
                  <a:lnTo>
                    <a:pt x="398886" y="934412"/>
                  </a:lnTo>
                  <a:lnTo>
                    <a:pt x="332872" y="929498"/>
                  </a:lnTo>
                  <a:lnTo>
                    <a:pt x="270732" y="921603"/>
                  </a:lnTo>
                  <a:lnTo>
                    <a:pt x="213192" y="910968"/>
                  </a:lnTo>
                  <a:lnTo>
                    <a:pt x="160975" y="897835"/>
                  </a:lnTo>
                  <a:lnTo>
                    <a:pt x="114805" y="882445"/>
                  </a:lnTo>
                  <a:lnTo>
                    <a:pt x="75406" y="865039"/>
                  </a:lnTo>
                  <a:lnTo>
                    <a:pt x="19816" y="825146"/>
                  </a:lnTo>
                  <a:lnTo>
                    <a:pt x="0" y="780086"/>
                  </a:lnTo>
                  <a:lnTo>
                    <a:pt x="0" y="15601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294557" y="5056192"/>
            <a:ext cx="75374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6515" marR="5080" indent="-44450">
              <a:lnSpc>
                <a:spcPts val="2100"/>
              </a:lnSpc>
              <a:spcBef>
                <a:spcPts val="219"/>
              </a:spcBef>
            </a:pPr>
            <a:r>
              <a:rPr sz="1800" b="1" spc="-10" dirty="0">
                <a:latin typeface="Calibri"/>
                <a:cs typeface="Calibri"/>
              </a:rPr>
              <a:t>Storage engine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47898" y="3541222"/>
            <a:ext cx="1542415" cy="607060"/>
            <a:chOff x="847898" y="3541222"/>
            <a:chExt cx="1542415" cy="60706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7898" y="3541222"/>
              <a:ext cx="1542011" cy="6068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592" y="3573016"/>
              <a:ext cx="1440159" cy="50405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99591" y="3573016"/>
              <a:ext cx="1440180" cy="504190"/>
            </a:xfrm>
            <a:custGeom>
              <a:avLst/>
              <a:gdLst/>
              <a:ahLst/>
              <a:cxnLst/>
              <a:rect l="l" t="t" r="r" b="b"/>
              <a:pathLst>
                <a:path w="1440180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0" y="0"/>
                  </a:lnTo>
                  <a:lnTo>
                    <a:pt x="1356148" y="0"/>
                  </a:lnTo>
                  <a:lnTo>
                    <a:pt x="1388849" y="6602"/>
                  </a:lnTo>
                  <a:lnTo>
                    <a:pt x="1415553" y="24606"/>
                  </a:lnTo>
                  <a:lnTo>
                    <a:pt x="1433557" y="51310"/>
                  </a:lnTo>
                  <a:lnTo>
                    <a:pt x="1440159" y="84010"/>
                  </a:lnTo>
                  <a:lnTo>
                    <a:pt x="1440159" y="420044"/>
                  </a:lnTo>
                  <a:lnTo>
                    <a:pt x="1433557" y="452745"/>
                  </a:lnTo>
                  <a:lnTo>
                    <a:pt x="1415553" y="479449"/>
                  </a:lnTo>
                  <a:lnTo>
                    <a:pt x="1388849" y="497453"/>
                  </a:lnTo>
                  <a:lnTo>
                    <a:pt x="1356148" y="504055"/>
                  </a:lnTo>
                  <a:lnTo>
                    <a:pt x="84010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96880" y="3698823"/>
            <a:ext cx="30162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b="1" spc="-25" dirty="0">
                <a:latin typeface="Calibri"/>
                <a:cs typeface="Calibri"/>
              </a:rPr>
              <a:t>din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899563" y="3541222"/>
            <a:ext cx="1537970" cy="607060"/>
            <a:chOff x="6899563" y="3541222"/>
            <a:chExt cx="1537970" cy="60706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99563" y="3541222"/>
              <a:ext cx="1537854" cy="6068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48262" y="3573016"/>
              <a:ext cx="1440159" cy="50405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948262" y="3573016"/>
              <a:ext cx="1440180" cy="504190"/>
            </a:xfrm>
            <a:custGeom>
              <a:avLst/>
              <a:gdLst/>
              <a:ahLst/>
              <a:cxnLst/>
              <a:rect l="l" t="t" r="r" b="b"/>
              <a:pathLst>
                <a:path w="1440179" h="504189">
                  <a:moveTo>
                    <a:pt x="0" y="84010"/>
                  </a:moveTo>
                  <a:lnTo>
                    <a:pt x="6602" y="51310"/>
                  </a:lnTo>
                  <a:lnTo>
                    <a:pt x="24606" y="24606"/>
                  </a:lnTo>
                  <a:lnTo>
                    <a:pt x="51310" y="6602"/>
                  </a:lnTo>
                  <a:lnTo>
                    <a:pt x="84011" y="0"/>
                  </a:lnTo>
                  <a:lnTo>
                    <a:pt x="1356148" y="0"/>
                  </a:lnTo>
                  <a:lnTo>
                    <a:pt x="1388849" y="6602"/>
                  </a:lnTo>
                  <a:lnTo>
                    <a:pt x="1415553" y="24606"/>
                  </a:lnTo>
                  <a:lnTo>
                    <a:pt x="1433557" y="51310"/>
                  </a:lnTo>
                  <a:lnTo>
                    <a:pt x="1440158" y="84010"/>
                  </a:lnTo>
                  <a:lnTo>
                    <a:pt x="1440158" y="420044"/>
                  </a:lnTo>
                  <a:lnTo>
                    <a:pt x="1433557" y="452745"/>
                  </a:lnTo>
                  <a:lnTo>
                    <a:pt x="1415553" y="479449"/>
                  </a:lnTo>
                  <a:lnTo>
                    <a:pt x="1388849" y="497453"/>
                  </a:lnTo>
                  <a:lnTo>
                    <a:pt x="1356148" y="504055"/>
                  </a:lnTo>
                  <a:lnTo>
                    <a:pt x="84011" y="504055"/>
                  </a:lnTo>
                  <a:lnTo>
                    <a:pt x="51310" y="497453"/>
                  </a:lnTo>
                  <a:lnTo>
                    <a:pt x="24606" y="479449"/>
                  </a:lnTo>
                  <a:lnTo>
                    <a:pt x="6602" y="452745"/>
                  </a:lnTo>
                  <a:lnTo>
                    <a:pt x="0" y="420044"/>
                  </a:lnTo>
                  <a:lnTo>
                    <a:pt x="0" y="8401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341503" y="3698823"/>
            <a:ext cx="38290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75"/>
              </a:lnSpc>
            </a:pPr>
            <a:r>
              <a:rPr sz="1800" b="1" spc="-20" dirty="0">
                <a:latin typeface="Calibri"/>
                <a:cs typeface="Calibri"/>
              </a:rPr>
              <a:t>ordi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84563" y="2439784"/>
            <a:ext cx="6920865" cy="2523490"/>
            <a:chOff x="1184563" y="2439784"/>
            <a:chExt cx="6920865" cy="252349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4563" y="2539537"/>
              <a:ext cx="295101" cy="12011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31639" y="2564904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0"/>
                  </a:moveTo>
                  <a:lnTo>
                    <a:pt x="0" y="982857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2686" y="3457058"/>
              <a:ext cx="117908" cy="11590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62297" y="2439784"/>
              <a:ext cx="290945" cy="11970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907703" y="2590159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982857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48749" y="2564954"/>
              <a:ext cx="117908" cy="11590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71352" y="4052454"/>
              <a:ext cx="295101" cy="91024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19671" y="4077072"/>
              <a:ext cx="0" cy="695325"/>
            </a:xfrm>
            <a:custGeom>
              <a:avLst/>
              <a:gdLst/>
              <a:ahLst/>
              <a:cxnLst/>
              <a:rect l="l" t="t" r="r" b="b"/>
              <a:pathLst>
                <a:path h="695325">
                  <a:moveTo>
                    <a:pt x="0" y="0"/>
                  </a:moveTo>
                  <a:lnTo>
                    <a:pt x="0" y="694726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60718" y="4681094"/>
              <a:ext cx="117908" cy="11590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32072" y="2539537"/>
              <a:ext cx="295101" cy="120118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380311" y="2564904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0"/>
                  </a:moveTo>
                  <a:lnTo>
                    <a:pt x="0" y="982857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21358" y="3457058"/>
              <a:ext cx="117906" cy="11590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09806" y="2439784"/>
              <a:ext cx="295101" cy="119703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956375" y="2590159"/>
              <a:ext cx="0" cy="982980"/>
            </a:xfrm>
            <a:custGeom>
              <a:avLst/>
              <a:gdLst/>
              <a:ahLst/>
              <a:cxnLst/>
              <a:rect l="l" t="t" r="r" b="b"/>
              <a:pathLst>
                <a:path h="982979">
                  <a:moveTo>
                    <a:pt x="0" y="982857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97421" y="2564954"/>
              <a:ext cx="117906" cy="11590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523017" y="4052454"/>
              <a:ext cx="290945" cy="91024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668342" y="4077072"/>
              <a:ext cx="0" cy="695325"/>
            </a:xfrm>
            <a:custGeom>
              <a:avLst/>
              <a:gdLst/>
              <a:ahLst/>
              <a:cxnLst/>
              <a:rect l="l" t="t" r="r" b="b"/>
              <a:pathLst>
                <a:path h="695325">
                  <a:moveTo>
                    <a:pt x="0" y="0"/>
                  </a:moveTo>
                  <a:lnTo>
                    <a:pt x="0" y="694726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09389" y="4681094"/>
              <a:ext cx="117906" cy="11590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94312" y="3591097"/>
              <a:ext cx="4800600" cy="29094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339751" y="3717032"/>
              <a:ext cx="4583430" cy="0"/>
            </a:xfrm>
            <a:custGeom>
              <a:avLst/>
              <a:gdLst/>
              <a:ahLst/>
              <a:cxnLst/>
              <a:rect l="l" t="t" r="r" b="b"/>
              <a:pathLst>
                <a:path w="4583430">
                  <a:moveTo>
                    <a:pt x="0" y="0"/>
                  </a:moveTo>
                  <a:lnTo>
                    <a:pt x="4583306" y="0"/>
                  </a:lnTo>
                </a:path>
              </a:pathLst>
            </a:custGeom>
            <a:ln w="2539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832354" y="3658077"/>
              <a:ext cx="115909" cy="11790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194559" y="3807228"/>
              <a:ext cx="4800599" cy="29094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364956" y="3926706"/>
              <a:ext cx="4583430" cy="12700"/>
            </a:xfrm>
            <a:custGeom>
              <a:avLst/>
              <a:gdLst/>
              <a:ahLst/>
              <a:cxnLst/>
              <a:rect l="l" t="t" r="r" b="b"/>
              <a:pathLst>
                <a:path w="4583430" h="12700">
                  <a:moveTo>
                    <a:pt x="0" y="12700"/>
                  </a:moveTo>
                  <a:lnTo>
                    <a:pt x="2423066" y="12700"/>
                  </a:lnTo>
                </a:path>
                <a:path w="4583430" h="12700">
                  <a:moveTo>
                    <a:pt x="3220099" y="12700"/>
                  </a:moveTo>
                  <a:lnTo>
                    <a:pt x="4583305" y="12700"/>
                  </a:lnTo>
                </a:path>
                <a:path w="4583430" h="12700">
                  <a:moveTo>
                    <a:pt x="0" y="0"/>
                  </a:moveTo>
                  <a:lnTo>
                    <a:pt x="4583305" y="0"/>
                  </a:lnTo>
                </a:path>
              </a:pathLst>
            </a:custGeom>
            <a:ln w="12701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9751" y="3874103"/>
              <a:ext cx="115909" cy="117908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3848620" y="4471873"/>
            <a:ext cx="1475105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266700">
              <a:lnSpc>
                <a:spcPts val="2100"/>
              </a:lnSpc>
              <a:spcBef>
                <a:spcPts val="219"/>
              </a:spcBef>
            </a:pPr>
            <a:r>
              <a:rPr sz="1800" spc="-70" dirty="0">
                <a:latin typeface="Calibri"/>
                <a:cs typeface="Calibri"/>
              </a:rPr>
              <a:t>Cross-</a:t>
            </a:r>
            <a:r>
              <a:rPr sz="1800" spc="-370" dirty="0">
                <a:latin typeface="Calibri"/>
                <a:cs typeface="Calibri"/>
              </a:rPr>
              <a:t>­</a:t>
            </a:r>
            <a:r>
              <a:rPr sz="1800" spc="-10" dirty="0">
                <a:latin typeface="Calibri"/>
                <a:cs typeface="Calibri"/>
              </a:rPr>
              <a:t>‐site communication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91729" y="1466958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370811" y="1974272"/>
            <a:ext cx="490450" cy="403167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3496095" y="2013165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490860" y="1466958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490860" y="2013165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259720" y="1628800"/>
            <a:ext cx="4747260" cy="2640965"/>
            <a:chOff x="1259720" y="1628800"/>
            <a:chExt cx="4747260" cy="2640965"/>
          </a:xfrm>
        </p:grpSpPr>
        <p:sp>
          <p:nvSpPr>
            <p:cNvPr id="57" name="object 57"/>
            <p:cNvSpPr/>
            <p:nvPr/>
          </p:nvSpPr>
          <p:spPr>
            <a:xfrm>
              <a:off x="5580110" y="3933056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80110" y="3933056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3999" y="0"/>
                  </a:lnTo>
                  <a:lnTo>
                    <a:pt x="413999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59720" y="1628800"/>
              <a:ext cx="791999" cy="79199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11585" y="1695796"/>
              <a:ext cx="394854" cy="556952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609421" y="1718371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23848" y="1860103"/>
              <a:ext cx="171145" cy="17100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16531" y="1695796"/>
              <a:ext cx="394854" cy="556952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614903" y="1718371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29330" y="1860103"/>
              <a:ext cx="171145" cy="171005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1482387" y="2423711"/>
            <a:ext cx="333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Alice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7" name="object 6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347670" y="1628800"/>
            <a:ext cx="566156" cy="791999"/>
          </a:xfrm>
          <a:prstGeom prst="rect">
            <a:avLst/>
          </a:prstGeom>
        </p:spPr>
      </p:pic>
      <p:sp>
        <p:nvSpPr>
          <p:cNvPr id="68" name="object 68"/>
          <p:cNvSpPr txBox="1"/>
          <p:nvPr/>
        </p:nvSpPr>
        <p:spPr>
          <a:xfrm>
            <a:off x="7531059" y="2418446"/>
            <a:ext cx="274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Calibri"/>
                <a:cs typeface="Calibri"/>
              </a:rPr>
              <a:t>Bob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3527" y="5733256"/>
            <a:ext cx="360045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683567" y="5733256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19" h="324485">
                <a:moveTo>
                  <a:pt x="413999" y="0"/>
                </a:moveTo>
                <a:lnTo>
                  <a:pt x="0" y="0"/>
                </a:lnTo>
                <a:lnTo>
                  <a:pt x="0" y="323999"/>
                </a:lnTo>
                <a:lnTo>
                  <a:pt x="413999" y="323999"/>
                </a:lnTo>
                <a:lnTo>
                  <a:pt x="413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683567" y="5733256"/>
            <a:ext cx="414020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788023" y="3933056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20" h="324485">
                <a:moveTo>
                  <a:pt x="413999" y="0"/>
                </a:moveTo>
                <a:lnTo>
                  <a:pt x="0" y="0"/>
                </a:lnTo>
                <a:lnTo>
                  <a:pt x="0" y="323999"/>
                </a:lnTo>
                <a:lnTo>
                  <a:pt x="413999" y="323999"/>
                </a:lnTo>
                <a:lnTo>
                  <a:pt x="413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4788023" y="3926706"/>
            <a:ext cx="383540" cy="33083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409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068105" y="5741004"/>
            <a:ext cx="383540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6451139" y="5741004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20" h="324485">
                <a:moveTo>
                  <a:pt x="413999" y="0"/>
                </a:moveTo>
                <a:lnTo>
                  <a:pt x="0" y="0"/>
                </a:lnTo>
                <a:lnTo>
                  <a:pt x="0" y="323999"/>
                </a:lnTo>
                <a:lnTo>
                  <a:pt x="413999" y="323999"/>
                </a:lnTo>
                <a:lnTo>
                  <a:pt x="4139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6451138" y="5741004"/>
            <a:ext cx="360045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6811177" y="5741004"/>
            <a:ext cx="414020" cy="324485"/>
          </a:xfrm>
          <a:custGeom>
            <a:avLst/>
            <a:gdLst/>
            <a:ahLst/>
            <a:cxnLst/>
            <a:rect l="l" t="t" r="r" b="b"/>
            <a:pathLst>
              <a:path w="414020" h="324485">
                <a:moveTo>
                  <a:pt x="414000" y="0"/>
                </a:moveTo>
                <a:lnTo>
                  <a:pt x="0" y="0"/>
                </a:lnTo>
                <a:lnTo>
                  <a:pt x="0" y="323999"/>
                </a:lnTo>
                <a:lnTo>
                  <a:pt x="414000" y="323999"/>
                </a:lnTo>
                <a:lnTo>
                  <a:pt x="41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811178" y="5741004"/>
            <a:ext cx="360045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A1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7158517" y="5728304"/>
            <a:ext cx="439420" cy="349885"/>
            <a:chOff x="7158517" y="5728304"/>
            <a:chExt cx="439420" cy="349885"/>
          </a:xfrm>
        </p:grpSpPr>
        <p:sp>
          <p:nvSpPr>
            <p:cNvPr id="80" name="object 80"/>
            <p:cNvSpPr/>
            <p:nvPr/>
          </p:nvSpPr>
          <p:spPr>
            <a:xfrm>
              <a:off x="7171217" y="574100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7171217" y="574100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7171217" y="5741004"/>
            <a:ext cx="353695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R1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158355" y="3524758"/>
            <a:ext cx="998219" cy="745490"/>
            <a:chOff x="5158355" y="3524758"/>
            <a:chExt cx="998219" cy="745490"/>
          </a:xfrm>
        </p:grpSpPr>
        <p:pic>
          <p:nvPicPr>
            <p:cNvPr id="84" name="object 8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80112" y="3524758"/>
              <a:ext cx="576063" cy="620019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171055" y="3933055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171055" y="3933055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3999" y="0"/>
                  </a:lnTo>
                  <a:lnTo>
                    <a:pt x="413999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5183755" y="3966075"/>
            <a:ext cx="7981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00"/>
              </a:spcBef>
              <a:tabLst>
                <a:tab pos="487680" algn="l"/>
              </a:tabLst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B2</a:t>
            </a:r>
            <a:r>
              <a:rPr sz="1600" b="1" dirty="0">
                <a:solidFill>
                  <a:srgbClr val="1B34F1"/>
                </a:solidFill>
                <a:latin typeface="Calibri"/>
                <a:cs typeface="Calibri"/>
              </a:rPr>
              <a:t>	</a:t>
            </a: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88" name="object 8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5365864" y="2518756"/>
            <a:ext cx="490450" cy="407323"/>
          </a:xfrm>
          <a:prstGeom prst="rect">
            <a:avLst/>
          </a:prstGeom>
        </p:spPr>
      </p:pic>
      <p:sp>
        <p:nvSpPr>
          <p:cNvPr id="89" name="object 89"/>
          <p:cNvSpPr txBox="1"/>
          <p:nvPr/>
        </p:nvSpPr>
        <p:spPr>
          <a:xfrm>
            <a:off x="5490612" y="2559372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886891" y="2190403"/>
            <a:ext cx="4919980" cy="783590"/>
            <a:chOff x="886891" y="2190403"/>
            <a:chExt cx="4919980" cy="783590"/>
          </a:xfrm>
        </p:grpSpPr>
        <p:pic>
          <p:nvPicPr>
            <p:cNvPr id="91" name="object 9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411585" y="2240279"/>
              <a:ext cx="394854" cy="556952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5609421" y="2264579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523848" y="2406310"/>
              <a:ext cx="171145" cy="17100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703319" y="2190403"/>
              <a:ext cx="1965960" cy="640079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752811" y="2230370"/>
              <a:ext cx="1682114" cy="373380"/>
            </a:xfrm>
            <a:custGeom>
              <a:avLst/>
              <a:gdLst/>
              <a:ahLst/>
              <a:cxnLst/>
              <a:rect l="l" t="t" r="r" b="b"/>
              <a:pathLst>
                <a:path w="1682114" h="373380">
                  <a:moveTo>
                    <a:pt x="0" y="0"/>
                  </a:moveTo>
                  <a:lnTo>
                    <a:pt x="1681557" y="372816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289370" y="2494316"/>
              <a:ext cx="181910" cy="168202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99591" y="2636912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3999" y="0"/>
                  </a:lnTo>
                  <a:lnTo>
                    <a:pt x="413999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991031" y="2692355"/>
            <a:ext cx="226695" cy="248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45"/>
              </a:lnSpc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415697" y="3698823"/>
            <a:ext cx="362585" cy="279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05"/>
              </a:lnSpc>
            </a:pPr>
            <a:r>
              <a:rPr sz="2700" b="1" baseline="1543" dirty="0">
                <a:latin typeface="Calibri"/>
                <a:cs typeface="Calibri"/>
              </a:rPr>
              <a:t>r</a:t>
            </a:r>
            <a:r>
              <a:rPr sz="2700" b="1" spc="30" baseline="1543" dirty="0"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B34F1"/>
                </a:solidFill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447458" y="3658854"/>
            <a:ext cx="439420" cy="349885"/>
            <a:chOff x="1447458" y="3658854"/>
            <a:chExt cx="439420" cy="349885"/>
          </a:xfrm>
        </p:grpSpPr>
        <p:sp>
          <p:nvSpPr>
            <p:cNvPr id="101" name="object 101"/>
            <p:cNvSpPr/>
            <p:nvPr/>
          </p:nvSpPr>
          <p:spPr>
            <a:xfrm>
              <a:off x="1460158" y="367155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460158" y="3671554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103"/>
          <p:cNvSpPr txBox="1"/>
          <p:nvPr/>
        </p:nvSpPr>
        <p:spPr>
          <a:xfrm>
            <a:off x="3491729" y="2559372"/>
            <a:ext cx="25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A2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4" name="object 104"/>
          <p:cNvGrpSpPr/>
          <p:nvPr/>
        </p:nvGrpSpPr>
        <p:grpSpPr>
          <a:xfrm>
            <a:off x="3416530" y="1645919"/>
            <a:ext cx="3863975" cy="1238885"/>
            <a:chOff x="3416530" y="1645919"/>
            <a:chExt cx="3863975" cy="1238885"/>
          </a:xfrm>
        </p:grpSpPr>
        <p:pic>
          <p:nvPicPr>
            <p:cNvPr id="105" name="object 10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16530" y="2240279"/>
              <a:ext cx="394854" cy="556952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3614903" y="2264579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29330" y="2406310"/>
              <a:ext cx="171145" cy="17100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553690" y="1645919"/>
              <a:ext cx="1974272" cy="1184563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786085" y="1684164"/>
              <a:ext cx="1685925" cy="909319"/>
            </a:xfrm>
            <a:custGeom>
              <a:avLst/>
              <a:gdLst/>
              <a:ahLst/>
              <a:cxnLst/>
              <a:rect l="l" t="t" r="r" b="b"/>
              <a:pathLst>
                <a:path w="1685925" h="909319">
                  <a:moveTo>
                    <a:pt x="1685427" y="0"/>
                  </a:moveTo>
                  <a:lnTo>
                    <a:pt x="0" y="909291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52811" y="2461659"/>
              <a:ext cx="184565" cy="155245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6866258" y="2560778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6866258" y="2560778"/>
            <a:ext cx="414020" cy="324485"/>
          </a:xfrm>
          <a:prstGeom prst="rect">
            <a:avLst/>
          </a:prstGeom>
          <a:ln w="25399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6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B4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7372663" y="3659193"/>
            <a:ext cx="439420" cy="349885"/>
            <a:chOff x="7372663" y="3659193"/>
            <a:chExt cx="439420" cy="349885"/>
          </a:xfrm>
        </p:grpSpPr>
        <p:sp>
          <p:nvSpPr>
            <p:cNvPr id="114" name="object 114"/>
            <p:cNvSpPr/>
            <p:nvPr/>
          </p:nvSpPr>
          <p:spPr>
            <a:xfrm>
              <a:off x="7385363" y="3671893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385363" y="3671893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7085138" y="3679513"/>
            <a:ext cx="1170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1160" algn="l"/>
              </a:tabLst>
            </a:pPr>
            <a:r>
              <a:rPr sz="2700" b="1" spc="-37" baseline="1543" dirty="0">
                <a:latin typeface="Calibri"/>
                <a:cs typeface="Calibri"/>
              </a:rPr>
              <a:t>Co</a:t>
            </a:r>
            <a:r>
              <a:rPr sz="2700" b="1" baseline="1543" dirty="0">
                <a:latin typeface="Calibri"/>
                <a:cs typeface="Calibri"/>
              </a:rPr>
              <a:t>	</a:t>
            </a:r>
            <a:r>
              <a:rPr sz="1600" b="1" dirty="0">
                <a:solidFill>
                  <a:srgbClr val="1B34F1"/>
                </a:solidFill>
                <a:latin typeface="Calibri"/>
                <a:cs typeface="Calibri"/>
              </a:rPr>
              <a:t>B4</a:t>
            </a:r>
            <a:r>
              <a:rPr sz="1600" b="1" spc="-125" dirty="0">
                <a:solidFill>
                  <a:srgbClr val="1B34F1"/>
                </a:solidFill>
                <a:latin typeface="Calibri"/>
                <a:cs typeface="Calibri"/>
              </a:rPr>
              <a:t> </a:t>
            </a:r>
            <a:r>
              <a:rPr sz="2700" b="1" spc="-30" baseline="1543" dirty="0">
                <a:latin typeface="Calibri"/>
                <a:cs typeface="Calibri"/>
              </a:rPr>
              <a:t>nator</a:t>
            </a:r>
            <a:endParaRPr sz="2700" baseline="1543">
              <a:latin typeface="Calibri"/>
              <a:cs typeface="Calibri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890681" y="2624212"/>
            <a:ext cx="439420" cy="349885"/>
            <a:chOff x="890681" y="2624212"/>
            <a:chExt cx="439420" cy="349885"/>
          </a:xfrm>
        </p:grpSpPr>
        <p:sp>
          <p:nvSpPr>
            <p:cNvPr id="118" name="object 118"/>
            <p:cNvSpPr/>
            <p:nvPr/>
          </p:nvSpPr>
          <p:spPr>
            <a:xfrm>
              <a:off x="903381" y="2636912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903381" y="2636912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3999" y="0"/>
                  </a:lnTo>
                  <a:lnTo>
                    <a:pt x="413999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916081" y="2669932"/>
            <a:ext cx="4013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1442237" y="3654729"/>
            <a:ext cx="439420" cy="349885"/>
            <a:chOff x="1442237" y="3654729"/>
            <a:chExt cx="439420" cy="349885"/>
          </a:xfrm>
        </p:grpSpPr>
        <p:sp>
          <p:nvSpPr>
            <p:cNvPr id="122" name="object 122"/>
            <p:cNvSpPr/>
            <p:nvPr/>
          </p:nvSpPr>
          <p:spPr>
            <a:xfrm>
              <a:off x="1454937" y="3667429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413999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3999" y="323999"/>
                  </a:lnTo>
                  <a:lnTo>
                    <a:pt x="413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454937" y="3667429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19" h="324485">
                  <a:moveTo>
                    <a:pt x="0" y="0"/>
                  </a:moveTo>
                  <a:lnTo>
                    <a:pt x="413999" y="0"/>
                  </a:lnTo>
                  <a:lnTo>
                    <a:pt x="413999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1036467" y="3675184"/>
            <a:ext cx="1170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09270" algn="l"/>
              </a:tabLst>
            </a:pPr>
            <a:r>
              <a:rPr sz="1800" b="1" spc="-25" dirty="0">
                <a:latin typeface="Calibri"/>
                <a:cs typeface="Calibri"/>
              </a:rPr>
              <a:t>Coo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600" b="1" dirty="0">
                <a:solidFill>
                  <a:srgbClr val="FF0000"/>
                </a:solidFill>
                <a:latin typeface="Calibri"/>
                <a:cs typeface="Calibri"/>
              </a:rPr>
              <a:t>R3</a:t>
            </a:r>
            <a:r>
              <a:rPr sz="1600" b="1" spc="-10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ator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490860" y="3105579"/>
            <a:ext cx="2425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1B34F1"/>
                </a:solidFill>
                <a:latin typeface="Calibri"/>
                <a:cs typeface="Calibri"/>
              </a:rPr>
              <a:t>B4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26" name="object 126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370811" y="3067397"/>
            <a:ext cx="490450" cy="403167"/>
          </a:xfrm>
          <a:prstGeom prst="rect">
            <a:avLst/>
          </a:prstGeom>
        </p:spPr>
      </p:pic>
      <p:sp>
        <p:nvSpPr>
          <p:cNvPr id="127" name="object 127"/>
          <p:cNvSpPr txBox="1"/>
          <p:nvPr/>
        </p:nvSpPr>
        <p:spPr>
          <a:xfrm>
            <a:off x="3496095" y="3105579"/>
            <a:ext cx="24320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R3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8" name="object 128"/>
          <p:cNvGrpSpPr/>
          <p:nvPr/>
        </p:nvGrpSpPr>
        <p:grpSpPr>
          <a:xfrm>
            <a:off x="3416530" y="2734886"/>
            <a:ext cx="4534535" cy="3347085"/>
            <a:chOff x="3416530" y="2734886"/>
            <a:chExt cx="4534535" cy="3347085"/>
          </a:xfrm>
        </p:grpSpPr>
        <p:pic>
          <p:nvPicPr>
            <p:cNvPr id="129" name="object 12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16530" y="2788920"/>
              <a:ext cx="394854" cy="552796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614903" y="2810785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529330" y="2952518"/>
              <a:ext cx="171145" cy="17100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411585" y="2788920"/>
              <a:ext cx="394854" cy="552796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5609420" y="2810785"/>
              <a:ext cx="0" cy="274955"/>
            </a:xfrm>
            <a:custGeom>
              <a:avLst/>
              <a:gdLst/>
              <a:ahLst/>
              <a:cxnLst/>
              <a:rect l="l" t="t" r="r" b="b"/>
              <a:pathLst>
                <a:path h="274955">
                  <a:moveTo>
                    <a:pt x="0" y="0"/>
                  </a:moveTo>
                  <a:lnTo>
                    <a:pt x="0" y="274930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523848" y="2952518"/>
              <a:ext cx="171145" cy="171005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553690" y="2734886"/>
              <a:ext cx="1965960" cy="644236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3789723" y="2776576"/>
              <a:ext cx="1682114" cy="373380"/>
            </a:xfrm>
            <a:custGeom>
              <a:avLst/>
              <a:gdLst/>
              <a:ahLst/>
              <a:cxnLst/>
              <a:rect l="l" t="t" r="r" b="b"/>
              <a:pathLst>
                <a:path w="1682114" h="373380">
                  <a:moveTo>
                    <a:pt x="1681789" y="0"/>
                  </a:moveTo>
                  <a:lnTo>
                    <a:pt x="0" y="372852"/>
                  </a:lnTo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752811" y="3040560"/>
              <a:ext cx="181911" cy="168202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7524326" y="5745131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414000" y="0"/>
                  </a:moveTo>
                  <a:lnTo>
                    <a:pt x="0" y="0"/>
                  </a:lnTo>
                  <a:lnTo>
                    <a:pt x="0" y="323999"/>
                  </a:lnTo>
                  <a:lnTo>
                    <a:pt x="414000" y="323999"/>
                  </a:lnTo>
                  <a:lnTo>
                    <a:pt x="41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524326" y="5745131"/>
              <a:ext cx="414020" cy="324485"/>
            </a:xfrm>
            <a:custGeom>
              <a:avLst/>
              <a:gdLst/>
              <a:ahLst/>
              <a:cxnLst/>
              <a:rect l="l" t="t" r="r" b="b"/>
              <a:pathLst>
                <a:path w="414020" h="324485">
                  <a:moveTo>
                    <a:pt x="0" y="0"/>
                  </a:moveTo>
                  <a:lnTo>
                    <a:pt x="414000" y="0"/>
                  </a:lnTo>
                  <a:lnTo>
                    <a:pt x="414000" y="323999"/>
                  </a:lnTo>
                  <a:lnTo>
                    <a:pt x="0" y="323999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 txBox="1"/>
          <p:nvPr/>
        </p:nvSpPr>
        <p:spPr>
          <a:xfrm>
            <a:off x="7537026" y="5778151"/>
            <a:ext cx="3886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0000"/>
                </a:solidFill>
                <a:latin typeface="Calibri"/>
                <a:cs typeface="Calibri"/>
              </a:rPr>
              <a:t>R2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4" name="日期占位符 143">
            <a:extLst>
              <a:ext uri="{FF2B5EF4-FFF2-40B4-BE49-F238E27FC236}">
                <a16:creationId xmlns:a16="http://schemas.microsoft.com/office/drawing/2014/main" id="{028D19BD-BBFB-44F0-930C-CD6C83BB3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2628" y="2957964"/>
            <a:ext cx="1600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Evaluation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F774C55-AE27-400A-BB5E-9158B024C278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633220"/>
            <a:ext cx="7562850" cy="234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How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common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lang="en-US" sz="2800" spc="-15" dirty="0">
                <a:solidFill>
                  <a:srgbClr val="1B34F1"/>
                </a:solidFill>
                <a:latin typeface="Calibri"/>
                <a:cs typeface="Calibri"/>
              </a:rPr>
              <a:t>b</a:t>
            </a:r>
            <a:r>
              <a:rPr sz="2800" dirty="0">
                <a:solidFill>
                  <a:srgbClr val="1B34F1"/>
                </a:solidFill>
                <a:latin typeface="Calibri"/>
                <a:cs typeface="Calibri"/>
              </a:rPr>
              <a:t>lue</a:t>
            </a:r>
            <a:r>
              <a:rPr sz="2800" spc="-5" dirty="0">
                <a:solidFill>
                  <a:srgbClr val="1B34F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1B34F1"/>
                </a:solidFill>
                <a:latin typeface="Calibri"/>
                <a:cs typeface="Calibri"/>
              </a:rPr>
              <a:t>operations</a:t>
            </a:r>
            <a:r>
              <a:rPr sz="2800" spc="-10" dirty="0">
                <a:latin typeface="Calibri"/>
                <a:cs typeface="Calibri"/>
              </a:rPr>
              <a:t>?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2000"/>
              </a:lnSpc>
              <a:spcBef>
                <a:spcPts val="22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Does RedBlue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consistency improve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25" dirty="0">
                <a:latin typeface="Calibri"/>
                <a:cs typeface="Calibri"/>
              </a:rPr>
              <a:t>user-</a:t>
            </a:r>
            <a:r>
              <a:rPr sz="2800" spc="-575" dirty="0">
                <a:latin typeface="Calibri"/>
                <a:cs typeface="Calibri"/>
              </a:rPr>
              <a:t>­</a:t>
            </a:r>
            <a:r>
              <a:rPr sz="2800" spc="-70" dirty="0">
                <a:latin typeface="Calibri"/>
                <a:cs typeface="Calibri"/>
              </a:rPr>
              <a:t>‐observed </a:t>
            </a:r>
            <a:r>
              <a:rPr sz="2800" spc="-10" dirty="0">
                <a:latin typeface="Calibri"/>
                <a:cs typeface="Calibri"/>
              </a:rPr>
              <a:t>latency?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4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Does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throughput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scale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number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sites?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93146A-B2BA-4B9B-92A5-7A34022F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633220"/>
            <a:ext cx="7562850" cy="234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How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common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lang="en-US" sz="2800" spc="-15" dirty="0">
                <a:solidFill>
                  <a:srgbClr val="1B34F1"/>
                </a:solidFill>
                <a:latin typeface="Calibri"/>
                <a:cs typeface="Calibri"/>
              </a:rPr>
              <a:t>b</a:t>
            </a:r>
            <a:r>
              <a:rPr sz="2800" dirty="0">
                <a:solidFill>
                  <a:srgbClr val="1B34F1"/>
                </a:solidFill>
                <a:latin typeface="Calibri"/>
                <a:cs typeface="Calibri"/>
              </a:rPr>
              <a:t>lue</a:t>
            </a:r>
            <a:r>
              <a:rPr sz="2800" spc="-5" dirty="0">
                <a:solidFill>
                  <a:srgbClr val="1B34F1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1B34F1"/>
                </a:solidFill>
                <a:latin typeface="Calibri"/>
                <a:cs typeface="Calibri"/>
              </a:rPr>
              <a:t>operations</a:t>
            </a:r>
            <a:r>
              <a:rPr sz="2800" spc="-10" dirty="0">
                <a:latin typeface="Calibri"/>
                <a:cs typeface="Calibri"/>
              </a:rPr>
              <a:t>?</a:t>
            </a:r>
            <a:endParaRPr sz="28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2000"/>
              </a:lnSpc>
              <a:spcBef>
                <a:spcPts val="22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Does RedBlue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consistency improve</a:t>
            </a:r>
            <a:r>
              <a:rPr sz="2800" spc="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spc="-125" dirty="0">
                <a:solidFill>
                  <a:srgbClr val="A6A6A6"/>
                </a:solidFill>
                <a:latin typeface="Calibri"/>
                <a:cs typeface="Calibri"/>
              </a:rPr>
              <a:t>user-</a:t>
            </a:r>
            <a:r>
              <a:rPr sz="2800" spc="-575" dirty="0">
                <a:solidFill>
                  <a:srgbClr val="A6A6A6"/>
                </a:solidFill>
                <a:latin typeface="Calibri"/>
                <a:cs typeface="Calibri"/>
              </a:rPr>
              <a:t>­</a:t>
            </a:r>
            <a:r>
              <a:rPr sz="2800" spc="-70" dirty="0">
                <a:solidFill>
                  <a:srgbClr val="A6A6A6"/>
                </a:solidFill>
                <a:latin typeface="Calibri"/>
                <a:cs typeface="Calibri"/>
              </a:rPr>
              <a:t>‐observed </a:t>
            </a:r>
            <a:r>
              <a:rPr sz="2800" spc="-10" dirty="0">
                <a:solidFill>
                  <a:srgbClr val="A6A6A6"/>
                </a:solidFill>
                <a:latin typeface="Calibri"/>
                <a:cs typeface="Calibri"/>
              </a:rPr>
              <a:t>latency?</a:t>
            </a:r>
            <a:endParaRPr sz="28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4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Does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throughput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scale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with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the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number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of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A6A6A6"/>
                </a:solidFill>
                <a:latin typeface="Calibri"/>
                <a:cs typeface="Calibri"/>
              </a:rPr>
              <a:t>sites?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DCE1B0E-6CBC-476D-8D96-8BA334285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700" y="387715"/>
            <a:ext cx="28321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Case </a:t>
            </a:r>
            <a:r>
              <a:rPr spc="-10" dirty="0"/>
              <a:t>studies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556766"/>
            <a:ext cx="6373495" cy="14046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Applications:</a:t>
            </a:r>
            <a:endParaRPr sz="2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15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Two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4" dirty="0">
                <a:latin typeface="Calibri"/>
                <a:cs typeface="Calibri"/>
              </a:rPr>
              <a:t>e-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50" dirty="0">
                <a:latin typeface="Calibri"/>
                <a:cs typeface="Calibri"/>
              </a:rPr>
              <a:t>‐commerce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benchmarks: </a:t>
            </a:r>
            <a:r>
              <a:rPr sz="2400" spc="-130" dirty="0">
                <a:latin typeface="Calibri"/>
                <a:cs typeface="Calibri"/>
              </a:rPr>
              <a:t>TPC-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170" dirty="0">
                <a:latin typeface="Calibri"/>
                <a:cs typeface="Calibri"/>
              </a:rPr>
              <a:t>‐W,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RUBiS</a:t>
            </a:r>
            <a:endParaRPr sz="24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One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networking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app:</a:t>
            </a:r>
            <a:r>
              <a:rPr sz="2400" spc="-10" dirty="0">
                <a:latin typeface="Calibri"/>
                <a:cs typeface="Calibri"/>
              </a:rPr>
              <a:t> Quoddy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210" y="3494657"/>
          <a:ext cx="4695824" cy="1734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Original update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txns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213360" marR="200025" indent="9525">
                        <a:lnSpc>
                          <a:spcPts val="21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Blue/Red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update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10" dirty="0">
                          <a:latin typeface="Calibri"/>
                          <a:cs typeface="Calibri"/>
                        </a:rPr>
                        <a:t>TPC-</a:t>
                      </a:r>
                      <a:r>
                        <a:rPr sz="1800" spc="-155" dirty="0">
                          <a:latin typeface="Calibri"/>
                          <a:cs typeface="Calibri"/>
                        </a:rPr>
                        <a:t>­</a:t>
                      </a:r>
                      <a:r>
                        <a:rPr sz="1800" spc="-320" dirty="0">
                          <a:latin typeface="Calibri"/>
                          <a:cs typeface="Calibri"/>
                        </a:rPr>
                        <a:t>‐W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RUBiS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Quoddy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日期占位符 7">
            <a:extLst>
              <a:ext uri="{FF2B5EF4-FFF2-40B4-BE49-F238E27FC236}">
                <a16:creationId xmlns:a16="http://schemas.microsoft.com/office/drawing/2014/main" id="{553140C8-8EE7-4B48-9BCB-E92AFEBFF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8700" y="387715"/>
            <a:ext cx="283210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Case </a:t>
            </a:r>
            <a:r>
              <a:rPr spc="-10" dirty="0"/>
              <a:t>studies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556766"/>
            <a:ext cx="6373495" cy="14046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Applications:</a:t>
            </a:r>
            <a:endParaRPr sz="28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15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Two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4" dirty="0">
                <a:latin typeface="Calibri"/>
                <a:cs typeface="Calibri"/>
              </a:rPr>
              <a:t>e-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50" dirty="0">
                <a:latin typeface="Calibri"/>
                <a:cs typeface="Calibri"/>
              </a:rPr>
              <a:t>‐commerce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benchmarks: </a:t>
            </a:r>
            <a:r>
              <a:rPr sz="2400" spc="-130" dirty="0">
                <a:latin typeface="Calibri"/>
                <a:cs typeface="Calibri"/>
              </a:rPr>
              <a:t>TPC-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170" dirty="0">
                <a:latin typeface="Calibri"/>
                <a:cs typeface="Calibri"/>
              </a:rPr>
              <a:t>‐W,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RUBiS</a:t>
            </a:r>
            <a:endParaRPr sz="240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One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social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networking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app:</a:t>
            </a:r>
            <a:r>
              <a:rPr sz="2400" spc="-10" dirty="0">
                <a:latin typeface="Calibri"/>
                <a:cs typeface="Calibri"/>
              </a:rPr>
              <a:t> Quoddy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05210" y="3494657"/>
          <a:ext cx="7774939" cy="1734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2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Original update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txns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213360" marR="200025" indent="9525">
                        <a:lnSpc>
                          <a:spcPts val="21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Blue/Red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update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Shadow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173990" marR="161925" indent="9525">
                        <a:lnSpc>
                          <a:spcPts val="2100"/>
                        </a:lnSpc>
                        <a:spcBef>
                          <a:spcPts val="48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#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Blue/Red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update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10" dirty="0">
                          <a:latin typeface="Calibri"/>
                          <a:cs typeface="Calibri"/>
                        </a:rPr>
                        <a:t>TPC-</a:t>
                      </a:r>
                      <a:r>
                        <a:rPr sz="1800" spc="-155" dirty="0">
                          <a:latin typeface="Calibri"/>
                          <a:cs typeface="Calibri"/>
                        </a:rPr>
                        <a:t>­</a:t>
                      </a:r>
                      <a:r>
                        <a:rPr sz="1800" spc="-320" dirty="0">
                          <a:latin typeface="Calibri"/>
                          <a:cs typeface="Calibri"/>
                        </a:rPr>
                        <a:t>‐W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14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RUBiS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7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Quoddy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日期占位符 7">
            <a:extLst>
              <a:ext uri="{FF2B5EF4-FFF2-40B4-BE49-F238E27FC236}">
                <a16:creationId xmlns:a16="http://schemas.microsoft.com/office/drawing/2014/main" id="{5115A24C-506E-4120-AA2B-FE492A0B4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924" y="387715"/>
            <a:ext cx="80352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10" dirty="0"/>
              <a:t> </a:t>
            </a:r>
            <a:r>
              <a:rPr dirty="0"/>
              <a:t>common</a:t>
            </a:r>
            <a:r>
              <a:rPr spc="-10" dirty="0"/>
              <a:t> </a:t>
            </a:r>
            <a:r>
              <a:rPr dirty="0"/>
              <a:t>are</a:t>
            </a:r>
            <a:r>
              <a:rPr spc="-10" dirty="0"/>
              <a:t> </a:t>
            </a:r>
            <a:r>
              <a:rPr dirty="0">
                <a:solidFill>
                  <a:srgbClr val="1B34F1"/>
                </a:solidFill>
              </a:rPr>
              <a:t>Blue</a:t>
            </a:r>
            <a:r>
              <a:rPr spc="-10" dirty="0">
                <a:solidFill>
                  <a:srgbClr val="1B34F1"/>
                </a:solidFill>
              </a:rPr>
              <a:t> operations</a:t>
            </a:r>
            <a:r>
              <a:rPr spc="-1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8839" y="1744369"/>
            <a:ext cx="76688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12700">
              <a:lnSpc>
                <a:spcPts val="3300"/>
              </a:lnSpc>
              <a:spcBef>
                <a:spcPts val="260"/>
              </a:spcBef>
            </a:pPr>
            <a:r>
              <a:rPr sz="2800" dirty="0">
                <a:latin typeface="Calibri"/>
                <a:cs typeface="Calibri"/>
              </a:rPr>
              <a:t>Runtime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B34F1"/>
                </a:solidFill>
                <a:latin typeface="Calibri"/>
                <a:cs typeface="Calibri"/>
              </a:rPr>
              <a:t>Blue</a:t>
            </a:r>
            <a:r>
              <a:rPr sz="2800" dirty="0">
                <a:latin typeface="Calibri"/>
                <a:cs typeface="Calibri"/>
              </a:rPr>
              <a:t>/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sz="2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ratio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different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applications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with </a:t>
            </a:r>
            <a:r>
              <a:rPr sz="2800" dirty="0">
                <a:latin typeface="Calibri"/>
                <a:cs typeface="Calibri"/>
              </a:rPr>
              <a:t>different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workloads:</a:t>
            </a:r>
            <a:endParaRPr sz="28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89186" y="2733051"/>
          <a:ext cx="5758812" cy="2613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8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3380">
                <a:tc rowSpan="2"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1865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6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1360">
                        <a:lnSpc>
                          <a:spcPct val="100000"/>
                        </a:lnSpc>
                        <a:spcBef>
                          <a:spcPts val="186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workload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6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Originally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6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6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Red(%)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09550">
                        <a:lnSpc>
                          <a:spcPct val="100000"/>
                        </a:lnSpc>
                      </a:pPr>
                      <a:r>
                        <a:rPr sz="1800" spc="-110" dirty="0">
                          <a:latin typeface="Calibri"/>
                          <a:cs typeface="Calibri"/>
                        </a:rPr>
                        <a:t>TPC-</a:t>
                      </a:r>
                      <a:r>
                        <a:rPr sz="1800" spc="-155" dirty="0">
                          <a:latin typeface="Calibri"/>
                          <a:cs typeface="Calibri"/>
                        </a:rPr>
                        <a:t>­</a:t>
                      </a:r>
                      <a:r>
                        <a:rPr sz="1800" spc="-320" dirty="0">
                          <a:latin typeface="Calibri"/>
                          <a:cs typeface="Calibri"/>
                        </a:rPr>
                        <a:t>‐W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Browsing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96.0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Shopping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Ordering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63.0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37.0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RUBiS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Bidding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Quoddy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15%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update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日期占位符 7">
            <a:extLst>
              <a:ext uri="{FF2B5EF4-FFF2-40B4-BE49-F238E27FC236}">
                <a16:creationId xmlns:a16="http://schemas.microsoft.com/office/drawing/2014/main" id="{3557CFF5-1233-41E0-B3C7-82E25F287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924" y="387715"/>
            <a:ext cx="80352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10" dirty="0"/>
              <a:t> </a:t>
            </a:r>
            <a:r>
              <a:rPr dirty="0"/>
              <a:t>common</a:t>
            </a:r>
            <a:r>
              <a:rPr spc="-10" dirty="0"/>
              <a:t> </a:t>
            </a:r>
            <a:r>
              <a:rPr dirty="0"/>
              <a:t>are</a:t>
            </a:r>
            <a:r>
              <a:rPr spc="-10" dirty="0"/>
              <a:t> </a:t>
            </a:r>
            <a:r>
              <a:rPr dirty="0">
                <a:solidFill>
                  <a:srgbClr val="1B34F1"/>
                </a:solidFill>
              </a:rPr>
              <a:t>Blue</a:t>
            </a:r>
            <a:r>
              <a:rPr spc="-10" dirty="0">
                <a:solidFill>
                  <a:srgbClr val="1B34F1"/>
                </a:solidFill>
              </a:rPr>
              <a:t> operations</a:t>
            </a:r>
            <a:r>
              <a:rPr spc="-10"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8839" y="1744369"/>
            <a:ext cx="7668895" cy="8712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12700">
              <a:lnSpc>
                <a:spcPts val="3300"/>
              </a:lnSpc>
              <a:spcBef>
                <a:spcPts val="260"/>
              </a:spcBef>
            </a:pPr>
            <a:r>
              <a:rPr sz="2800" dirty="0">
                <a:latin typeface="Calibri"/>
                <a:cs typeface="Calibri"/>
              </a:rPr>
              <a:t>Runtime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1B34F1"/>
                </a:solidFill>
                <a:latin typeface="Calibri"/>
                <a:cs typeface="Calibri"/>
              </a:rPr>
              <a:t>Blue</a:t>
            </a:r>
            <a:r>
              <a:rPr sz="2800" dirty="0">
                <a:latin typeface="Calibri"/>
                <a:cs typeface="Calibri"/>
              </a:rPr>
              <a:t>/</a:t>
            </a:r>
            <a:r>
              <a:rPr sz="2800" dirty="0">
                <a:solidFill>
                  <a:srgbClr val="FF0000"/>
                </a:solidFill>
                <a:latin typeface="Calibri"/>
                <a:cs typeface="Calibri"/>
              </a:rPr>
              <a:t>Red</a:t>
            </a:r>
            <a:r>
              <a:rPr sz="28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ratio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different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applications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with </a:t>
            </a:r>
            <a:r>
              <a:rPr sz="2800" dirty="0">
                <a:latin typeface="Calibri"/>
                <a:cs typeface="Calibri"/>
              </a:rPr>
              <a:t>different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workloads: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0339" y="5550251"/>
            <a:ext cx="690625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alibri"/>
                <a:cs typeface="Calibri"/>
              </a:rPr>
              <a:t>The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vast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majority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of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operations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are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B34F1"/>
                </a:solidFill>
                <a:latin typeface="Calibri"/>
                <a:cs typeface="Calibri"/>
              </a:rPr>
              <a:t>Blue</a:t>
            </a:r>
            <a:r>
              <a:rPr sz="3200" b="1" spc="-10" dirty="0">
                <a:latin typeface="Calibri"/>
                <a:cs typeface="Calibri"/>
              </a:rPr>
              <a:t>.</a:t>
            </a:r>
            <a:endParaRPr sz="3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89186" y="2733051"/>
          <a:ext cx="8280395" cy="2613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0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8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52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63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3380">
                <a:tc rowSpan="2"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1865"/>
                        </a:spcBef>
                      </a:pPr>
                      <a:r>
                        <a:rPr sz="180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Apps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6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1360">
                        <a:lnSpc>
                          <a:spcPct val="100000"/>
                        </a:lnSpc>
                        <a:spcBef>
                          <a:spcPts val="1865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workload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6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708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Originally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591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shadow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68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36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Red(%)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Blue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Red(%)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609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900">
                        <a:latin typeface="Times New Roman"/>
                        <a:cs typeface="Times New Roman"/>
                      </a:endParaRPr>
                    </a:p>
                    <a:p>
                      <a:pPr marL="209550">
                        <a:lnSpc>
                          <a:spcPct val="100000"/>
                        </a:lnSpc>
                      </a:pPr>
                      <a:r>
                        <a:rPr sz="1800" spc="-110" dirty="0">
                          <a:latin typeface="Calibri"/>
                          <a:cs typeface="Calibri"/>
                        </a:rPr>
                        <a:t>TPC-</a:t>
                      </a:r>
                      <a:r>
                        <a:rPr sz="1800" spc="-155" dirty="0">
                          <a:latin typeface="Calibri"/>
                          <a:cs typeface="Calibri"/>
                        </a:rPr>
                        <a:t>­</a:t>
                      </a:r>
                      <a:r>
                        <a:rPr sz="1800" spc="-320" dirty="0">
                          <a:latin typeface="Calibri"/>
                          <a:cs typeface="Calibri"/>
                        </a:rPr>
                        <a:t>‐W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Browsing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96.0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99.5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Shopping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99.2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0.8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Ordering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63.0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37.0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93.6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6.4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RUBiS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Bidding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mix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97.4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2.6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Quoddy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mix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15%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update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85.0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15.0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spc="-25" dirty="0">
                          <a:solidFill>
                            <a:srgbClr val="1B34F1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日期占位符 8">
            <a:extLst>
              <a:ext uri="{FF2B5EF4-FFF2-40B4-BE49-F238E27FC236}">
                <a16:creationId xmlns:a16="http://schemas.microsoft.com/office/drawing/2014/main" id="{B299A4D0-00C5-4396-B299-65E682A55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633220"/>
            <a:ext cx="7562850" cy="2341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How</a:t>
            </a:r>
            <a:r>
              <a:rPr sz="2800" spc="-2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common</a:t>
            </a:r>
            <a:r>
              <a:rPr sz="2800" spc="-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are</a:t>
            </a:r>
            <a:r>
              <a:rPr sz="2800" spc="-10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A6A6A6"/>
                </a:solidFill>
                <a:latin typeface="Calibri"/>
                <a:cs typeface="Calibri"/>
              </a:rPr>
              <a:t>Blue</a:t>
            </a:r>
            <a:r>
              <a:rPr sz="2800" spc="-5" dirty="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A6A6A6"/>
                </a:solidFill>
                <a:latin typeface="Calibri"/>
                <a:cs typeface="Calibri"/>
              </a:rPr>
              <a:t>operations?</a:t>
            </a:r>
            <a:endParaRPr sz="2800">
              <a:latin typeface="Calibri"/>
              <a:cs typeface="Calibri"/>
            </a:endParaRPr>
          </a:p>
          <a:p>
            <a:pPr marL="355600" marR="5080" indent="-342900">
              <a:lnSpc>
                <a:spcPct val="102000"/>
              </a:lnSpc>
              <a:spcBef>
                <a:spcPts val="22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Does RedBlue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consistency improve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25" dirty="0">
                <a:latin typeface="Calibri"/>
                <a:cs typeface="Calibri"/>
              </a:rPr>
              <a:t>user-</a:t>
            </a:r>
            <a:r>
              <a:rPr sz="2800" spc="-575" dirty="0">
                <a:latin typeface="Calibri"/>
                <a:cs typeface="Calibri"/>
              </a:rPr>
              <a:t>­</a:t>
            </a:r>
            <a:r>
              <a:rPr sz="2800" spc="-70" dirty="0">
                <a:latin typeface="Calibri"/>
                <a:cs typeface="Calibri"/>
              </a:rPr>
              <a:t>‐observed </a:t>
            </a:r>
            <a:r>
              <a:rPr sz="2800" spc="-10" dirty="0">
                <a:latin typeface="Calibri"/>
                <a:cs typeface="Calibri"/>
              </a:rPr>
              <a:t>latency?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4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Does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throughput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scale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number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sites?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3CEC19F-031F-41D6-9E8C-F18814330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7881" y="387715"/>
            <a:ext cx="44335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Experimental</a:t>
            </a:r>
            <a:r>
              <a:rPr spc="-10" dirty="0"/>
              <a:t> setup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556766"/>
            <a:ext cx="7770495" cy="322428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Experiments</a:t>
            </a:r>
            <a:r>
              <a:rPr sz="2800" spc="-10" dirty="0">
                <a:latin typeface="Calibri"/>
                <a:cs typeface="Calibri"/>
              </a:rPr>
              <a:t> with:</a:t>
            </a:r>
            <a:endParaRPr sz="2800" dirty="0">
              <a:latin typeface="Calibri"/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515"/>
              </a:spcBef>
              <a:buFont typeface="Arial"/>
              <a:buChar char="–"/>
              <a:tabLst>
                <a:tab pos="755650" algn="l"/>
              </a:tabLst>
            </a:pPr>
            <a:r>
              <a:rPr sz="2400" spc="-145" dirty="0">
                <a:latin typeface="Calibri"/>
                <a:cs typeface="Calibri"/>
              </a:rPr>
              <a:t>TPC-</a:t>
            </a:r>
            <a:r>
              <a:rPr sz="2400" spc="-204" dirty="0">
                <a:latin typeface="Calibri"/>
                <a:cs typeface="Calibri"/>
              </a:rPr>
              <a:t>­</a:t>
            </a:r>
            <a:r>
              <a:rPr sz="2400" spc="-260" dirty="0">
                <a:latin typeface="Calibri"/>
                <a:cs typeface="Calibri"/>
              </a:rPr>
              <a:t>‐W</a:t>
            </a:r>
            <a:endParaRPr sz="29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Deployment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Amazon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EC2</a:t>
            </a:r>
            <a:endParaRPr sz="2800" dirty="0">
              <a:latin typeface="Calibri"/>
              <a:cs typeface="Calibri"/>
            </a:endParaRPr>
          </a:p>
          <a:p>
            <a:pPr marL="749300" marR="793115" lvl="1" indent="-279400">
              <a:lnSpc>
                <a:spcPct val="101499"/>
              </a:lnSpc>
              <a:spcBef>
                <a:spcPts val="505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spanning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sites </a:t>
            </a:r>
            <a:r>
              <a:rPr sz="2400" spc="-130" dirty="0">
                <a:latin typeface="Calibri"/>
                <a:cs typeface="Calibri"/>
              </a:rPr>
              <a:t>(US-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75" dirty="0">
                <a:latin typeface="Calibri"/>
                <a:cs typeface="Calibri"/>
              </a:rPr>
              <a:t>‐East,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70" dirty="0">
                <a:latin typeface="Calibri"/>
                <a:cs typeface="Calibri"/>
              </a:rPr>
              <a:t>US-</a:t>
            </a:r>
            <a:r>
              <a:rPr sz="2400" spc="-495" dirty="0">
                <a:latin typeface="Calibri"/>
                <a:cs typeface="Calibri"/>
              </a:rPr>
              <a:t>­</a:t>
            </a:r>
            <a:r>
              <a:rPr sz="2400" spc="-80" dirty="0">
                <a:latin typeface="Calibri"/>
                <a:cs typeface="Calibri"/>
              </a:rPr>
              <a:t>‐West,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Ireland, </a:t>
            </a:r>
            <a:r>
              <a:rPr sz="2400" spc="-10" dirty="0">
                <a:latin typeface="Calibri"/>
                <a:cs typeface="Calibri"/>
              </a:rPr>
              <a:t>Brazil, Singapore)</a:t>
            </a:r>
            <a:endParaRPr sz="2400" dirty="0">
              <a:latin typeface="Calibri"/>
              <a:cs typeface="Calibri"/>
            </a:endParaRPr>
          </a:p>
          <a:p>
            <a:pPr marL="749300" marR="5080" lvl="1" indent="-279400">
              <a:lnSpc>
                <a:spcPct val="101499"/>
              </a:lnSpc>
              <a:spcBef>
                <a:spcPts val="450"/>
              </a:spcBef>
              <a:buFont typeface="Arial"/>
              <a:buChar char="–"/>
              <a:tabLst>
                <a:tab pos="755650" algn="l"/>
              </a:tabLst>
            </a:pPr>
            <a:r>
              <a:rPr sz="2400" dirty="0">
                <a:latin typeface="Calibri"/>
                <a:cs typeface="Calibri"/>
              </a:rPr>
              <a:t>locating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users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five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sites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directing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their</a:t>
            </a:r>
            <a:r>
              <a:rPr sz="2400" spc="-10" dirty="0">
                <a:latin typeface="Calibri"/>
                <a:cs typeface="Calibri"/>
              </a:rPr>
              <a:t> requests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closest </a:t>
            </a:r>
            <a:r>
              <a:rPr sz="2400" spc="-10" dirty="0">
                <a:latin typeface="Calibri"/>
                <a:cs typeface="Calibri"/>
              </a:rPr>
              <a:t>server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26D6DA1-AC4D-4F69-8A97-40E7C5292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646499" y="1701857"/>
            <a:ext cx="7851140" cy="4175760"/>
            <a:chOff x="646499" y="1701857"/>
            <a:chExt cx="7851140" cy="41757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6499" y="1701857"/>
              <a:ext cx="7850998" cy="417541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6072" y="3138053"/>
              <a:ext cx="1537854" cy="12302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5073" y="3171652"/>
              <a:ext cx="1427405" cy="11216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05074" y="3171652"/>
              <a:ext cx="1427480" cy="1122045"/>
            </a:xfrm>
            <a:custGeom>
              <a:avLst/>
              <a:gdLst/>
              <a:ahLst/>
              <a:cxnLst/>
              <a:rect l="l" t="t" r="r" b="b"/>
              <a:pathLst>
                <a:path w="1427479" h="1122045">
                  <a:moveTo>
                    <a:pt x="146069" y="0"/>
                  </a:moveTo>
                  <a:lnTo>
                    <a:pt x="1289972" y="813548"/>
                  </a:lnTo>
                  <a:lnTo>
                    <a:pt x="1363006" y="710857"/>
                  </a:lnTo>
                  <a:lnTo>
                    <a:pt x="1427405" y="1065925"/>
                  </a:lnTo>
                  <a:lnTo>
                    <a:pt x="1070868" y="1121622"/>
                  </a:lnTo>
                  <a:lnTo>
                    <a:pt x="1143903" y="1018931"/>
                  </a:lnTo>
                  <a:lnTo>
                    <a:pt x="0" y="205382"/>
                  </a:lnTo>
                  <a:lnTo>
                    <a:pt x="178268" y="177533"/>
                  </a:lnTo>
                  <a:lnTo>
                    <a:pt x="146069" y="0"/>
                  </a:lnTo>
                  <a:close/>
                </a:path>
              </a:pathLst>
            </a:custGeom>
            <a:ln w="9524">
              <a:solidFill>
                <a:srgbClr val="9076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54843" y="221451"/>
            <a:ext cx="773239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latin typeface="+mj-lt"/>
                <a:cs typeface="+mj-cs"/>
              </a:rPr>
              <a:t>Does RedBlue consistency improve</a:t>
            </a:r>
          </a:p>
          <a:p>
            <a:pPr marL="12700">
              <a:lnSpc>
                <a:spcPct val="100000"/>
              </a:lnSpc>
              <a:tabLst>
                <a:tab pos="1715135" algn="l"/>
              </a:tabLst>
            </a:pPr>
            <a:r>
              <a:rPr sz="3300" dirty="0">
                <a:latin typeface="+mj-lt"/>
                <a:cs typeface="+mj-cs"/>
              </a:rPr>
              <a:t>	user-­‐observed latency?</a:t>
            </a:r>
          </a:p>
        </p:txBody>
      </p:sp>
      <p:sp>
        <p:nvSpPr>
          <p:cNvPr id="15" name="日期占位符 14">
            <a:extLst>
              <a:ext uri="{FF2B5EF4-FFF2-40B4-BE49-F238E27FC236}">
                <a16:creationId xmlns:a16="http://schemas.microsoft.com/office/drawing/2014/main" id="{4BBC98B3-9722-4C1B-BACA-402650AF6FF3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719645" y="1684041"/>
            <a:ext cx="7705090" cy="4358640"/>
            <a:chOff x="719645" y="1684041"/>
            <a:chExt cx="7705090" cy="43586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645" y="1684041"/>
              <a:ext cx="7704705" cy="43582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7846" y="2277686"/>
              <a:ext cx="2040774" cy="11762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14530" y="2308657"/>
              <a:ext cx="1932012" cy="10680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14531" y="2308657"/>
              <a:ext cx="1932305" cy="1068705"/>
            </a:xfrm>
            <a:custGeom>
              <a:avLst/>
              <a:gdLst/>
              <a:ahLst/>
              <a:cxnLst/>
              <a:rect l="l" t="t" r="r" b="b"/>
              <a:pathLst>
                <a:path w="1932304" h="1068704">
                  <a:moveTo>
                    <a:pt x="0" y="837305"/>
                  </a:moveTo>
                  <a:lnTo>
                    <a:pt x="1644875" y="115389"/>
                  </a:lnTo>
                  <a:lnTo>
                    <a:pt x="1594232" y="0"/>
                  </a:lnTo>
                  <a:lnTo>
                    <a:pt x="1932012" y="126985"/>
                  </a:lnTo>
                  <a:lnTo>
                    <a:pt x="1796805" y="461559"/>
                  </a:lnTo>
                  <a:lnTo>
                    <a:pt x="1746162" y="346169"/>
                  </a:lnTo>
                  <a:lnTo>
                    <a:pt x="101286" y="1068084"/>
                  </a:lnTo>
                  <a:lnTo>
                    <a:pt x="168890" y="900798"/>
                  </a:lnTo>
                  <a:lnTo>
                    <a:pt x="0" y="837305"/>
                  </a:lnTo>
                  <a:close/>
                </a:path>
              </a:pathLst>
            </a:custGeom>
            <a:ln w="9524">
              <a:solidFill>
                <a:srgbClr val="9076B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54843" y="221451"/>
            <a:ext cx="7374255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8205">
              <a:lnSpc>
                <a:spcPct val="100000"/>
              </a:lnSpc>
              <a:spcBef>
                <a:spcPts val="100"/>
              </a:spcBef>
            </a:pPr>
            <a:r>
              <a:rPr sz="3300" dirty="0">
                <a:latin typeface="+mj-lt"/>
                <a:cs typeface="+mj-cs"/>
              </a:rPr>
              <a:t>Does throughput scale with the</a:t>
            </a:r>
          </a:p>
          <a:p>
            <a:pPr marL="12700">
              <a:lnSpc>
                <a:spcPct val="100000"/>
              </a:lnSpc>
              <a:tabLst>
                <a:tab pos="2388870" algn="l"/>
              </a:tabLst>
            </a:pPr>
            <a:r>
              <a:rPr sz="3300" dirty="0">
                <a:latin typeface="+mj-lt"/>
                <a:cs typeface="+mj-cs"/>
              </a:rPr>
              <a:t>	number of sites</a:t>
            </a:r>
            <a:r>
              <a:rPr lang="en-US" sz="3300" dirty="0">
                <a:latin typeface="+mj-lt"/>
                <a:cs typeface="+mj-cs"/>
              </a:rPr>
              <a:t>?</a:t>
            </a:r>
            <a:r>
              <a:rPr sz="3300" dirty="0">
                <a:latin typeface="+mj-lt"/>
                <a:cs typeface="+mj-cs"/>
              </a:rPr>
              <a:t> </a:t>
            </a:r>
          </a:p>
        </p:txBody>
      </p:sp>
      <p:sp>
        <p:nvSpPr>
          <p:cNvPr id="15" name="日期占位符 14">
            <a:extLst>
              <a:ext uri="{FF2B5EF4-FFF2-40B4-BE49-F238E27FC236}">
                <a16:creationId xmlns:a16="http://schemas.microsoft.com/office/drawing/2014/main" id="{0E0181FD-DDF4-4A76-B6E7-81F7193CB07D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2138" y="387715"/>
            <a:ext cx="250444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39" y="1661820"/>
            <a:ext cx="8031480" cy="4457631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55600" marR="330200" indent="-342900">
              <a:lnSpc>
                <a:spcPts val="3300"/>
              </a:lnSpc>
              <a:spcBef>
                <a:spcPts val="2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RedBlue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consistency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allows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strong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consistency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eventual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consistency to </a:t>
            </a:r>
            <a:r>
              <a:rPr sz="2800" spc="-10" dirty="0">
                <a:latin typeface="Calibri"/>
                <a:cs typeface="Calibri"/>
              </a:rPr>
              <a:t>coexist.</a:t>
            </a:r>
            <a:endParaRPr sz="2800" dirty="0">
              <a:latin typeface="Calibri"/>
              <a:cs typeface="Calibri"/>
            </a:endParaRPr>
          </a:p>
          <a:p>
            <a:pPr marL="355600" marR="353060" indent="-342900">
              <a:lnSpc>
                <a:spcPts val="3329"/>
              </a:lnSpc>
              <a:spcBef>
                <a:spcPts val="2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Generator/shadow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operation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extends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space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fast </a:t>
            </a:r>
            <a:r>
              <a:rPr sz="2800" spc="-10" dirty="0">
                <a:latin typeface="Calibri"/>
                <a:cs typeface="Calibri"/>
              </a:rPr>
              <a:t>operations.</a:t>
            </a:r>
            <a:r>
              <a:rPr lang="en-US" sz="2800" spc="-10" dirty="0">
                <a:latin typeface="Calibri"/>
                <a:cs typeface="Calibri"/>
              </a:rPr>
              <a:t> But also make </a:t>
            </a:r>
            <a:r>
              <a:rPr lang="en-US" altLang="zh-CN" sz="2800" spc="-10" dirty="0">
                <a:latin typeface="Calibri"/>
                <a:cs typeface="Calibri"/>
              </a:rPr>
              <a:t>crash recovery more</a:t>
            </a:r>
            <a:r>
              <a:rPr lang="en-US" altLang="zh-CN" sz="2800" dirty="0">
                <a:latin typeface="Calibri"/>
                <a:cs typeface="Calibri"/>
              </a:rPr>
              <a:t> </a:t>
            </a:r>
            <a:r>
              <a:rPr lang="en-US" sz="2800" spc="-10" dirty="0">
                <a:latin typeface="Calibri"/>
                <a:cs typeface="Calibri"/>
              </a:rPr>
              <a:t>difficult.</a:t>
            </a:r>
          </a:p>
          <a:p>
            <a:pPr marL="355600" marR="353060" indent="-342900">
              <a:lnSpc>
                <a:spcPts val="3329"/>
              </a:lnSpc>
              <a:spcBef>
                <a:spcPts val="2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Calibri"/>
                <a:cs typeface="Calibri"/>
              </a:rPr>
              <a:t>Experimental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results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show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lang="en-US" sz="2800" spc="-15" dirty="0">
                <a:latin typeface="Calibri"/>
                <a:cs typeface="Calibri"/>
              </a:rPr>
              <a:t>this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solution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improves </a:t>
            </a:r>
            <a:r>
              <a:rPr sz="2800" dirty="0">
                <a:latin typeface="Calibri"/>
                <a:cs typeface="Calibri"/>
              </a:rPr>
              <a:t>both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latency and </a:t>
            </a:r>
            <a:r>
              <a:rPr sz="2800" spc="-10" dirty="0">
                <a:latin typeface="Calibri"/>
                <a:cs typeface="Calibri"/>
              </a:rPr>
              <a:t>throughput.</a:t>
            </a:r>
            <a:endParaRPr lang="en-US" sz="2800" spc="-10" dirty="0">
              <a:latin typeface="Calibri"/>
              <a:cs typeface="Calibri"/>
            </a:endParaRPr>
          </a:p>
          <a:p>
            <a:pPr marL="12700" marR="608965">
              <a:lnSpc>
                <a:spcPts val="3329"/>
              </a:lnSpc>
              <a:spcBef>
                <a:spcPts val="2735"/>
              </a:spcBef>
              <a:tabLst>
                <a:tab pos="354965" algn="l"/>
                <a:tab pos="355600" algn="l"/>
              </a:tabLst>
            </a:pPr>
            <a:endParaRPr sz="2800" dirty="0">
              <a:latin typeface="Calibri"/>
              <a:cs typeface="Calibri"/>
            </a:endParaRP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0FE8175-AC36-4512-B20C-AD0D94353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1850" y="4397432"/>
            <a:ext cx="8333740" cy="245745"/>
            <a:chOff x="261850" y="4397432"/>
            <a:chExt cx="8333740" cy="245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1850" y="4405745"/>
              <a:ext cx="6101541" cy="166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007" y="4397432"/>
              <a:ext cx="6093228" cy="15378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3817" y="4468090"/>
              <a:ext cx="6101541" cy="1745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55775" y="4509119"/>
              <a:ext cx="5977255" cy="0"/>
            </a:xfrm>
            <a:custGeom>
              <a:avLst/>
              <a:gdLst/>
              <a:ahLst/>
              <a:cxnLst/>
              <a:rect l="l" t="t" r="r" b="b"/>
              <a:pathLst>
                <a:path w="5977255">
                  <a:moveTo>
                    <a:pt x="0" y="0"/>
                  </a:moveTo>
                  <a:lnTo>
                    <a:pt x="5976662" y="0"/>
                  </a:lnTo>
                </a:path>
              </a:pathLst>
            </a:custGeom>
            <a:ln w="38099">
              <a:solidFill>
                <a:srgbClr val="2452F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01052" y="4986020"/>
            <a:ext cx="24663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libri"/>
                <a:cs typeface="Calibri"/>
              </a:rPr>
              <a:t>THANK</a:t>
            </a:r>
            <a:r>
              <a:rPr sz="3600" b="1" spc="-5" dirty="0">
                <a:latin typeface="Calibri"/>
                <a:cs typeface="Calibri"/>
              </a:rPr>
              <a:t> </a:t>
            </a:r>
            <a:r>
              <a:rPr sz="3600" b="1" spc="-20" dirty="0">
                <a:latin typeface="Calibri"/>
                <a:cs typeface="Calibri"/>
              </a:rPr>
              <a:t>YOU!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日期占位符 10">
            <a:extLst>
              <a:ext uri="{FF2B5EF4-FFF2-40B4-BE49-F238E27FC236}">
                <a16:creationId xmlns:a16="http://schemas.microsoft.com/office/drawing/2014/main" id="{5ACE61D6-CA5B-40B6-A604-D8112E0C23A9}"/>
              </a:ext>
            </a:extLst>
          </p:cNvPr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lang="en-US" altLang="zh-CN" spc="-10"/>
              <a:t>2022-03-07</a:t>
            </a:r>
            <a:endParaRPr lang="en-US" spc="-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406</TotalTime>
  <Words>1298</Words>
  <Application>Microsoft Office PowerPoint</Application>
  <PresentationFormat>全屏显示(4:3)</PresentationFormat>
  <Paragraphs>371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等线</vt:lpstr>
      <vt:lpstr>等线 Light</vt:lpstr>
      <vt:lpstr>Arial</vt:lpstr>
      <vt:lpstr>Calibri</vt:lpstr>
      <vt:lpstr>Cambria Math</vt:lpstr>
      <vt:lpstr>Times New Roman</vt:lpstr>
      <vt:lpstr>Wingdings</vt:lpstr>
      <vt:lpstr>Office 主题​​</vt:lpstr>
      <vt:lpstr>Making Geo — Replicated Systems Fast as Possible Consistent when Necessary</vt:lpstr>
      <vt:lpstr>Geo — replication is needed!</vt:lpstr>
      <vt:lpstr>Consistency Related Work</vt:lpstr>
      <vt:lpstr>Consistency or performance?</vt:lpstr>
      <vt:lpstr>Outline</vt:lpstr>
      <vt:lpstr>RedBlue Consistency and Side Effects   </vt:lpstr>
      <vt:lpstr>Balance strong/eventual consistency</vt:lpstr>
      <vt:lpstr>Balance strong/eventual consistency</vt:lpstr>
      <vt:lpstr>An Example</vt:lpstr>
      <vt:lpstr>RedBlue Order</vt:lpstr>
      <vt:lpstr>Casual Serialization</vt:lpstr>
      <vt:lpstr>RedBlue Consistency</vt:lpstr>
      <vt:lpstr>State Convergence</vt:lpstr>
      <vt:lpstr>Commutative ops</vt:lpstr>
      <vt:lpstr>Generator/Shadow operation</vt:lpstr>
      <vt:lpstr>Shadow operations</vt:lpstr>
      <vt:lpstr>Invariant restrictions</vt:lpstr>
      <vt:lpstr>Recall Operations</vt:lpstr>
      <vt:lpstr>Bank generator/shadow operations </vt:lpstr>
      <vt:lpstr>Which must be Red or can be Blue?</vt:lpstr>
      <vt:lpstr>PowerPoint 演示文稿</vt:lpstr>
      <vt:lpstr>Gemini coordination system</vt:lpstr>
      <vt:lpstr>Gemini coordination system</vt:lpstr>
      <vt:lpstr>Evaluation</vt:lpstr>
      <vt:lpstr>Questions</vt:lpstr>
      <vt:lpstr>Questions</vt:lpstr>
      <vt:lpstr>Case studies</vt:lpstr>
      <vt:lpstr>Case studies</vt:lpstr>
      <vt:lpstr>How common are Blue operations?</vt:lpstr>
      <vt:lpstr>How common are Blue operations?</vt:lpstr>
      <vt:lpstr>Questions</vt:lpstr>
      <vt:lpstr>Experimental setup</vt:lpstr>
      <vt:lpstr>Does RedBlue consistency improve  user-­‐observed latency?</vt:lpstr>
      <vt:lpstr>Does throughput scale with the  number of sites? </vt:lpstr>
      <vt:lpstr>Conclusion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Geo-­‐Replicated Systems Fast as Possible Consistent when Necessary</dc:title>
  <cp:lastModifiedBy> </cp:lastModifiedBy>
  <cp:revision>11</cp:revision>
  <dcterms:created xsi:type="dcterms:W3CDTF">2022-03-06T11:09:53Z</dcterms:created>
  <dcterms:modified xsi:type="dcterms:W3CDTF">2022-03-07T07:29:08Z</dcterms:modified>
</cp:coreProperties>
</file>