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notesSlides/notesSlide2.xml" ContentType="application/vnd.openxmlformats-officedocument.presentationml.notesSlide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notesSlides/notesSlide3.xml" ContentType="application/vnd.openxmlformats-officedocument.presentationml.notesSlide+xml"/>
  <Override PartName="/ppt/tags/tag6.xml" ContentType="application/vnd.openxmlformats-officedocument.presentationml.tags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ink/ink1.xml" ContentType="application/inkml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>
  <p:sldMasterIdLst>
    <p:sldMasterId id="2147483664" r:id="rId1"/>
  </p:sldMasterIdLst>
  <p:notesMasterIdLst>
    <p:notesMasterId r:id="rId48"/>
  </p:notesMasterIdLst>
  <p:handoutMasterIdLst>
    <p:handoutMasterId r:id="rId49"/>
  </p:handoutMasterIdLst>
  <p:sldIdLst>
    <p:sldId id="1309" r:id="rId2"/>
    <p:sldId id="329" r:id="rId3"/>
    <p:sldId id="1392" r:id="rId4"/>
    <p:sldId id="1399" r:id="rId5"/>
    <p:sldId id="1394" r:id="rId6"/>
    <p:sldId id="1316" r:id="rId7"/>
    <p:sldId id="1318" r:id="rId8"/>
    <p:sldId id="1393" r:id="rId9"/>
    <p:sldId id="1347" r:id="rId10"/>
    <p:sldId id="1368" r:id="rId11"/>
    <p:sldId id="1370" r:id="rId12"/>
    <p:sldId id="1373" r:id="rId13"/>
    <p:sldId id="1374" r:id="rId14"/>
    <p:sldId id="1375" r:id="rId15"/>
    <p:sldId id="1376" r:id="rId16"/>
    <p:sldId id="1378" r:id="rId17"/>
    <p:sldId id="1396" r:id="rId18"/>
    <p:sldId id="1398" r:id="rId19"/>
    <p:sldId id="1400" r:id="rId20"/>
    <p:sldId id="1401" r:id="rId21"/>
    <p:sldId id="1377" r:id="rId22"/>
    <p:sldId id="1381" r:id="rId23"/>
    <p:sldId id="1382" r:id="rId24"/>
    <p:sldId id="1383" r:id="rId25"/>
    <p:sldId id="1384" r:id="rId26"/>
    <p:sldId id="1395" r:id="rId27"/>
    <p:sldId id="1402" r:id="rId28"/>
    <p:sldId id="1404" r:id="rId29"/>
    <p:sldId id="1405" r:id="rId30"/>
    <p:sldId id="1407" r:id="rId31"/>
    <p:sldId id="1408" r:id="rId32"/>
    <p:sldId id="1409" r:id="rId33"/>
    <p:sldId id="1410" r:id="rId34"/>
    <p:sldId id="1411" r:id="rId35"/>
    <p:sldId id="1412" r:id="rId36"/>
    <p:sldId id="1413" r:id="rId37"/>
    <p:sldId id="1414" r:id="rId38"/>
    <p:sldId id="1415" r:id="rId39"/>
    <p:sldId id="1416" r:id="rId40"/>
    <p:sldId id="1417" r:id="rId41"/>
    <p:sldId id="1418" r:id="rId42"/>
    <p:sldId id="1419" r:id="rId43"/>
    <p:sldId id="1423" r:id="rId44"/>
    <p:sldId id="1420" r:id="rId45"/>
    <p:sldId id="1421" r:id="rId46"/>
    <p:sldId id="1424" r:id="rId47"/>
  </p:sldIdLst>
  <p:sldSz cx="10160000" cy="5715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806" userDrawn="1">
          <p15:clr>
            <a:srgbClr val="A4A3A4"/>
          </p15:clr>
        </p15:guide>
        <p15:guide id="2" pos="4309" userDrawn="1">
          <p15:clr>
            <a:srgbClr val="A4A3A4"/>
          </p15:clr>
        </p15:guide>
        <p15:guide id="3" pos="3199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赵 胜龙" initials="赵" lastIdx="2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00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92B1D6"/>
    <a:srgbClr val="941100"/>
    <a:srgbClr val="BD384B"/>
    <a:srgbClr val="C0504D"/>
    <a:srgbClr val="BE384B"/>
    <a:srgbClr val="404040"/>
    <a:srgbClr val="FFFF99"/>
    <a:srgbClr val="515151"/>
    <a:srgbClr val="FF2F92"/>
    <a:srgbClr val="0432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9592" autoAdjust="0"/>
    <p:restoredTop sz="81140" autoAdjust="0"/>
  </p:normalViewPr>
  <p:slideViewPr>
    <p:cSldViewPr>
      <p:cViewPr varScale="1">
        <p:scale>
          <a:sx n="105" d="100"/>
          <a:sy n="105" d="100"/>
        </p:scale>
        <p:origin x="1152" y="102"/>
      </p:cViewPr>
      <p:guideLst>
        <p:guide orient="horz" pos="1806"/>
        <p:guide pos="4309"/>
        <p:guide pos="3199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3" d="2"/>
        <a:sy n="3" d="2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>
      <p:cViewPr varScale="1">
        <p:scale>
          <a:sx n="121" d="100"/>
          <a:sy n="121" d="100"/>
        </p:scale>
        <p:origin x="3864" y="176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commentAuthors" Target="commentAuthor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54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handoutMaster" Target="handoutMasters/handout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notesMaster" Target="notesMasters/notesMaster1.xml"/><Relationship Id="rId8" Type="http://schemas.openxmlformats.org/officeDocument/2006/relationships/slide" Target="slides/slide7.xml"/><Relationship Id="rId51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D384E5B-0B7C-A143-A087-04B582FC4BEF}" type="datetimeFigureOut">
              <a:rPr kumimoji="1" lang="zh-CN" altLang="en-US" smtClean="0"/>
              <a:t>2022/3/14</a:t>
            </a:fld>
            <a:endParaRPr kumimoji="1"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zh-CN" altLang="en-US"/>
          </a:p>
        </p:txBody>
      </p:sp>
      <p:sp>
        <p:nvSpPr>
          <p:cNvPr id="5" name="幻灯片编号占位符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78370ED-3FEA-E543-9D41-DF20FAD761C7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ink/ink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3-08T07:37:15.462"/>
    </inkml:context>
    <inkml:brush xml:id="br0">
      <inkml:brushProperty name="width" value="0.07938" units="cm"/>
      <inkml:brushProperty name="height" value="0.07938" units="cm"/>
      <inkml:brushProperty name="color" value="#E71224"/>
    </inkml:brush>
  </inkml:definitions>
  <inkml:trace contextRef="#ctx0" brushRef="#br0">0 5991 24575,'0'1'0,"0"0"0,1 0 0,-1 0 0,0 0 0,1 0 0,-1 0 0,1-1 0,-1 1 0,1 0 0,0 0 0,-1 0 0,1 0 0,0-1 0,-1 1 0,1 0 0,0-1 0,0 1 0,0-1 0,-1 1 0,1-1 0,0 1 0,0-1 0,0 1 0,0-1 0,0 0 0,0 0 0,1 1 0,31 5 0,-30-6 0,3 1 0,0-1 0,-1 0 0,1 0 0,0-1 0,0 0 0,-1 0 0,1 0 0,0 0 0,-1-1 0,1 0 0,-1 0 0,0-1 0,0 1 0,0-1 0,0 0 0,0 0 0,6-6 0,4-6 0,0 0 0,-2 0 0,20-28 0,9-11 0,51-67 0,-18 19 0,-54 75 0,27-49 0,-16 24 0,11-15 0,51-106 0,-59 83 0,15-30 0,-42 102 0,-1 0 0,9-37 0,3-12 0,25-71 0,6-17 0,-37 119 0,9-42 0,9-28 0,15-55 0,-17 51 0,-27 101 0,118-434 0,-92 273 0,-1-55 0,2 72 0,0 13 0,-24 113 0,-2 0 0,-1 0 0,-1-31 0,-1 29 0,1 1 0,8-48 0,-1 24 0,-3-1 0,-1 1 0,-5-67 0,2-50 0,13 74 0,-8 64 0,2-48 0,-8-10 0,-2 53 0,2 1 0,2 0 0,9-51 0,-1 21 0,-3 0 0,-3 0 0,-6-102 0,0 48 0,0 20 0,4-111 0,23 94 0,-10 40 0,-9 56 0,-2-1 0,3-29 0,-8-159 0,3-33 0,17 133 0,-13 77 0,8-13-1365,-8 27-5461</inkml:trace>
</inkml:ink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2D7DB94-E0DE-4F0F-A9B7-54654CD8C8B1}" type="datetimeFigureOut">
              <a:rPr lang="zh-CN" altLang="en-US" smtClean="0"/>
              <a:t>2022/3/14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A84A077-83E9-49A7-9F59-234D78BD6949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en-US" altLang="zh-CN" baseline="0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>
                <a:solidFill>
                  <a:prstClr val="black"/>
                </a:solidFill>
              </a:rPr>
              <a:t>1</a:t>
            </a:fld>
            <a:endParaRPr lang="zh-CN" altLang="en-US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 dirty="0"/>
              <a:t>每种颜色表示一个 </a:t>
            </a:r>
            <a:r>
              <a:rPr lang="en-US" altLang="zh-CN" dirty="0"/>
              <a:t>data shard. </a:t>
            </a:r>
            <a:r>
              <a:rPr lang="zh-CN" altLang="en-US" dirty="0"/>
              <a:t>（红色和蓝色）</a:t>
            </a:r>
            <a:endParaRPr lang="en-US" altLang="zh-CN" dirty="0"/>
          </a:p>
          <a:p>
            <a:r>
              <a:rPr lang="zh-CN" altLang="en-US" dirty="0"/>
              <a:t>每个颜色由一系列的链组成，一个 </a:t>
            </a:r>
            <a:r>
              <a:rPr lang="en-US" altLang="zh-CN" dirty="0"/>
              <a:t>region </a:t>
            </a:r>
            <a:r>
              <a:rPr lang="zh-CN" altLang="en-US" dirty="0"/>
              <a:t>对应一条链（</a:t>
            </a:r>
            <a:r>
              <a:rPr lang="en-US" altLang="zh-CN" dirty="0"/>
              <a:t>local </a:t>
            </a:r>
            <a:r>
              <a:rPr lang="zh-CN" altLang="en-US" dirty="0"/>
              <a:t>和 </a:t>
            </a:r>
            <a:r>
              <a:rPr lang="en-US" altLang="zh-CN" dirty="0"/>
              <a:t>remote</a:t>
            </a:r>
            <a:r>
              <a:rPr lang="zh-CN" altLang="en-US" dirty="0"/>
              <a:t>）。这些链是对数据的操作日志。</a:t>
            </a:r>
            <a:endParaRPr lang="en-US" altLang="zh-CN" dirty="0"/>
          </a:p>
          <a:p>
            <a:r>
              <a:rPr lang="zh-CN" altLang="en-US" dirty="0"/>
              <a:t>每条链由有向边连着，在后面的节点发生在前面的结点之后。</a:t>
            </a:r>
            <a:endParaRPr lang="en-US" altLang="zh-CN" dirty="0"/>
          </a:p>
          <a:p>
            <a:r>
              <a:rPr lang="zh-CN" altLang="en-US" dirty="0"/>
              <a:t>日志和用户的视图可能不同，比如上图，半透明的部分是日志里的节点，但是用户尚未进行同步。</a:t>
            </a: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13992786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zh-CN" dirty="0"/>
              <a:t>Scalability: reads</a:t>
            </a:r>
            <a:r>
              <a:rPr lang="zh-CN" altLang="en-US" dirty="0"/>
              <a:t>、</a:t>
            </a:r>
            <a:r>
              <a:rPr lang="en-US" altLang="zh-CN" dirty="0"/>
              <a:t>appends </a:t>
            </a:r>
            <a:r>
              <a:rPr lang="zh-CN" altLang="en-US" dirty="0"/>
              <a:t>应该随着 </a:t>
            </a:r>
            <a:r>
              <a:rPr lang="en-US" altLang="zh-CN" dirty="0"/>
              <a:t>shards </a:t>
            </a:r>
            <a:r>
              <a:rPr lang="zh-CN" altLang="en-US" dirty="0"/>
              <a:t>及 </a:t>
            </a:r>
            <a:r>
              <a:rPr lang="en-US" altLang="zh-CN" dirty="0"/>
              <a:t>FuzzyLog servers </a:t>
            </a:r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15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68912675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zh-CN" dirty="0"/>
              <a:t>Scalability: reads</a:t>
            </a:r>
            <a:r>
              <a:rPr lang="zh-CN" altLang="en-US" dirty="0"/>
              <a:t>、</a:t>
            </a:r>
            <a:r>
              <a:rPr lang="en-US" altLang="zh-CN" dirty="0"/>
              <a:t>appends </a:t>
            </a:r>
            <a:r>
              <a:rPr lang="zh-CN" altLang="en-US" dirty="0"/>
              <a:t>应该随着 </a:t>
            </a:r>
            <a:r>
              <a:rPr lang="en-US" altLang="zh-CN" dirty="0"/>
              <a:t>shards </a:t>
            </a:r>
            <a:r>
              <a:rPr lang="zh-CN" altLang="en-US" dirty="0"/>
              <a:t>及 </a:t>
            </a:r>
            <a:r>
              <a:rPr lang="en-US" altLang="zh-CN" dirty="0"/>
              <a:t>FuzzyLog servers </a:t>
            </a:r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16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31182587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zh-CN" dirty="0"/>
              <a:t>Scalability: reads</a:t>
            </a:r>
            <a:r>
              <a:rPr lang="zh-CN" altLang="en-US" dirty="0"/>
              <a:t>、</a:t>
            </a:r>
            <a:r>
              <a:rPr lang="en-US" altLang="zh-CN" dirty="0"/>
              <a:t>appends </a:t>
            </a:r>
            <a:r>
              <a:rPr lang="zh-CN" altLang="en-US" dirty="0"/>
              <a:t>应该随着 </a:t>
            </a:r>
            <a:r>
              <a:rPr lang="en-US" altLang="zh-CN" dirty="0"/>
              <a:t>shards </a:t>
            </a:r>
            <a:r>
              <a:rPr lang="zh-CN" altLang="en-US" dirty="0"/>
              <a:t>及 </a:t>
            </a:r>
            <a:r>
              <a:rPr lang="en-US" altLang="zh-CN" dirty="0"/>
              <a:t>FuzzyLog servers </a:t>
            </a:r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17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94382845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zh-CN" dirty="0"/>
              <a:t>Scalability: reads</a:t>
            </a:r>
            <a:r>
              <a:rPr lang="zh-CN" altLang="en-US" dirty="0"/>
              <a:t>、</a:t>
            </a:r>
            <a:r>
              <a:rPr lang="en-US" altLang="zh-CN" dirty="0"/>
              <a:t>appends </a:t>
            </a:r>
            <a:r>
              <a:rPr lang="zh-CN" altLang="en-US" dirty="0"/>
              <a:t>应该随着 </a:t>
            </a:r>
            <a:r>
              <a:rPr lang="en-US" altLang="zh-CN" dirty="0"/>
              <a:t>shards </a:t>
            </a:r>
            <a:r>
              <a:rPr lang="zh-CN" altLang="en-US" dirty="0"/>
              <a:t>及 </a:t>
            </a:r>
            <a:r>
              <a:rPr lang="en-US" altLang="zh-CN" dirty="0"/>
              <a:t>FuzzyLog servers </a:t>
            </a:r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18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857067863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zh-CN" dirty="0"/>
              <a:t>Scalability: reads</a:t>
            </a:r>
            <a:r>
              <a:rPr lang="zh-CN" altLang="en-US" dirty="0"/>
              <a:t>、</a:t>
            </a:r>
            <a:r>
              <a:rPr lang="en-US" altLang="zh-CN" dirty="0"/>
              <a:t>appends </a:t>
            </a:r>
            <a:r>
              <a:rPr lang="zh-CN" altLang="en-US" dirty="0"/>
              <a:t>应该随着 </a:t>
            </a:r>
            <a:r>
              <a:rPr lang="en-US" altLang="zh-CN" dirty="0"/>
              <a:t>shards </a:t>
            </a:r>
            <a:r>
              <a:rPr lang="zh-CN" altLang="en-US" dirty="0"/>
              <a:t>及 </a:t>
            </a:r>
            <a:r>
              <a:rPr lang="en-US" altLang="zh-CN" dirty="0"/>
              <a:t>FuzzyLog servers </a:t>
            </a:r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19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601119957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zh-CN" dirty="0"/>
              <a:t>Scalability: reads</a:t>
            </a:r>
            <a:r>
              <a:rPr lang="zh-CN" altLang="en-US" dirty="0"/>
              <a:t>、</a:t>
            </a:r>
            <a:r>
              <a:rPr lang="en-US" altLang="zh-CN" dirty="0"/>
              <a:t>appends </a:t>
            </a:r>
            <a:r>
              <a:rPr lang="zh-CN" altLang="en-US" dirty="0"/>
              <a:t>应该随着 </a:t>
            </a:r>
            <a:r>
              <a:rPr lang="en-US" altLang="zh-CN" dirty="0"/>
              <a:t>shards </a:t>
            </a:r>
            <a:r>
              <a:rPr lang="zh-CN" altLang="en-US" dirty="0"/>
              <a:t>及 </a:t>
            </a:r>
            <a:r>
              <a:rPr lang="en-US" altLang="zh-CN" dirty="0"/>
              <a:t>FuzzyLog servers </a:t>
            </a:r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20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61456097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762000" y="1775365"/>
            <a:ext cx="8636000" cy="1225021"/>
          </a:xfrm>
        </p:spPr>
        <p:txBody>
          <a:bodyPr>
            <a:normAutofit/>
          </a:bodyPr>
          <a:lstStyle>
            <a:lvl1pPr algn="ctr">
              <a:defRPr sz="4400">
                <a:latin typeface="+mj-lt"/>
              </a:defRPr>
            </a:lvl1pPr>
          </a:lstStyle>
          <a:p>
            <a:r>
              <a:rPr lang="zh-CN" altLang="en-US" dirty="0"/>
              <a:t>单击此处编辑母版标题样式</a:t>
            </a:r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238500"/>
            <a:ext cx="7112000" cy="14605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19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38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57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76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595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14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33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52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CN" altLang="en-US" dirty="0"/>
              <a:t>单击此处编辑母版副标题样式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‹#›</a:t>
            </a:fld>
            <a:endParaRPr lang="zh-CN" altLang="en-US"/>
          </a:p>
        </p:txBody>
      </p:sp>
      <p:sp>
        <p:nvSpPr>
          <p:cNvPr id="7" name="页脚占位符 4"/>
          <p:cNvSpPr>
            <a:spLocks noGrp="1"/>
          </p:cNvSpPr>
          <p:nvPr>
            <p:ph type="ftr" sz="quarter" idx="3"/>
          </p:nvPr>
        </p:nvSpPr>
        <p:spPr>
          <a:xfrm>
            <a:off x="2837578" y="5305779"/>
            <a:ext cx="4402666" cy="304271"/>
          </a:xfrm>
          <a:prstGeom prst="rect">
            <a:avLst/>
          </a:prstGeom>
        </p:spPr>
        <p:txBody>
          <a:bodyPr anchor="ctr"/>
          <a:lstStyle>
            <a:lvl1pPr algn="ctr">
              <a:defRPr sz="1100"/>
            </a:lvl1pPr>
          </a:lstStyle>
          <a:p>
            <a:r>
              <a:rPr lang="en-US" altLang="zh-CN" dirty="0"/>
              <a:t>Advanced Distributed System. Spring 2022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33287519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508000" y="228866"/>
            <a:ext cx="9144000" cy="900442"/>
          </a:xfrm>
        </p:spPr>
        <p:txBody>
          <a:bodyPr/>
          <a:lstStyle>
            <a:lvl1pPr>
              <a:defRPr b="1">
                <a:solidFill>
                  <a:schemeClr val="accent1"/>
                </a:solidFill>
                <a:latin typeface="+mj-lt"/>
                <a:ea typeface="+mj-ea"/>
                <a:cs typeface="微软雅黑 Light" panose="020B0502040204020203" pitchFamily="34" charset="-122"/>
              </a:defRPr>
            </a:lvl1pPr>
          </a:lstStyle>
          <a:p>
            <a:r>
              <a:rPr lang="zh-CN" altLang="en-US" dirty="0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>
            <a:lvl1pPr>
              <a:lnSpc>
                <a:spcPct val="120000"/>
              </a:lnSpc>
              <a:defRPr sz="2400" b="1" i="0">
                <a:latin typeface="+mn-lt"/>
                <a:ea typeface="微软雅黑" panose="020B0503020204020204" pitchFamily="34" charset="-122"/>
                <a:cs typeface="微软雅黑" panose="020B0503020204020204" pitchFamily="34" charset="-122"/>
              </a:defRPr>
            </a:lvl1pPr>
            <a:lvl2pPr>
              <a:lnSpc>
                <a:spcPct val="120000"/>
              </a:lnSpc>
              <a:defRPr sz="2000" b="0" i="0">
                <a:latin typeface="+mn-lt"/>
                <a:ea typeface="微软雅黑" panose="020B0503020204020204" pitchFamily="34" charset="-122"/>
                <a:cs typeface="微软雅黑" panose="020B0503020204020204" pitchFamily="34" charset="-122"/>
              </a:defRPr>
            </a:lvl2pPr>
            <a:lvl3pPr>
              <a:lnSpc>
                <a:spcPct val="120000"/>
              </a:lnSpc>
              <a:defRPr sz="2000" b="0" i="0">
                <a:latin typeface="+mn-lt"/>
                <a:ea typeface="微软雅黑" panose="020B0503020204020204" pitchFamily="34" charset="-122"/>
                <a:cs typeface="微软雅黑" panose="020B0503020204020204" pitchFamily="34" charset="-122"/>
              </a:defRPr>
            </a:lvl3pPr>
            <a:lvl4pPr>
              <a:lnSpc>
                <a:spcPct val="120000"/>
              </a:lnSpc>
              <a:defRPr sz="1800" b="0" i="0">
                <a:latin typeface="+mn-lt"/>
                <a:ea typeface="微软雅黑" panose="020B0503020204020204" pitchFamily="34" charset="-122"/>
                <a:cs typeface="微软雅黑" panose="020B0503020204020204" pitchFamily="34" charset="-122"/>
              </a:defRPr>
            </a:lvl4pPr>
            <a:lvl5pPr>
              <a:lnSpc>
                <a:spcPct val="120000"/>
              </a:lnSpc>
              <a:defRPr sz="1800" b="0" i="0">
                <a:latin typeface="+mn-lt"/>
                <a:ea typeface="微软雅黑" panose="020B0503020204020204" pitchFamily="34" charset="-122"/>
                <a:cs typeface="微软雅黑" panose="020B0503020204020204" pitchFamily="34" charset="-122"/>
              </a:defRPr>
            </a:lvl5pPr>
          </a:lstStyle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二级</a:t>
            </a:r>
          </a:p>
          <a:p>
            <a:pPr lvl="2"/>
            <a:r>
              <a:rPr lang="zh-CN" altLang="en-US" dirty="0"/>
              <a:t>三级</a:t>
            </a:r>
          </a:p>
          <a:p>
            <a:pPr lvl="3"/>
            <a:r>
              <a:rPr lang="zh-CN" altLang="en-US" dirty="0"/>
              <a:t>四级</a:t>
            </a:r>
          </a:p>
          <a:p>
            <a:pPr lvl="4"/>
            <a:r>
              <a:rPr lang="zh-CN" altLang="en-US" dirty="0"/>
              <a:t>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‹#›</a:t>
            </a:fld>
            <a:endParaRPr lang="zh-CN" altLang="en-US"/>
          </a:p>
        </p:txBody>
      </p:sp>
      <p:sp>
        <p:nvSpPr>
          <p:cNvPr id="7" name="矩形 6"/>
          <p:cNvSpPr/>
          <p:nvPr userDrawn="1"/>
        </p:nvSpPr>
        <p:spPr>
          <a:xfrm>
            <a:off x="-200584" y="439069"/>
            <a:ext cx="182868" cy="480053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800"/>
          </a:p>
        </p:txBody>
      </p:sp>
      <p:sp>
        <p:nvSpPr>
          <p:cNvPr id="8" name="三角形 7"/>
          <p:cNvSpPr/>
          <p:nvPr userDrawn="1"/>
        </p:nvSpPr>
        <p:spPr>
          <a:xfrm rot="5400000">
            <a:off x="-151876" y="590713"/>
            <a:ext cx="480280" cy="176528"/>
          </a:xfrm>
          <a:prstGeom prst="triangl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zh-CN" altLang="en-US" sz="1800"/>
          </a:p>
        </p:txBody>
      </p:sp>
      <p:sp>
        <p:nvSpPr>
          <p:cNvPr id="9" name="页脚占位符 4"/>
          <p:cNvSpPr>
            <a:spLocks noGrp="1"/>
          </p:cNvSpPr>
          <p:nvPr>
            <p:ph type="ftr" sz="quarter" idx="3"/>
          </p:nvPr>
        </p:nvSpPr>
        <p:spPr>
          <a:xfrm>
            <a:off x="2837578" y="5305779"/>
            <a:ext cx="4402666" cy="304271"/>
          </a:xfrm>
          <a:prstGeom prst="rect">
            <a:avLst/>
          </a:prstGeom>
        </p:spPr>
        <p:txBody>
          <a:bodyPr/>
          <a:lstStyle>
            <a:lvl1pPr algn="ctr">
              <a:defRPr sz="1100"/>
            </a:lvl1pPr>
          </a:lstStyle>
          <a:p>
            <a:r>
              <a:rPr lang="zh-CN" altLang="en-US" dirty="0"/>
              <a:t>上海交通大学并行与分布式系统研究所（</a:t>
            </a:r>
            <a:r>
              <a:rPr lang="en-US" altLang="zh-CN" dirty="0"/>
              <a:t>IPADS@SJTU</a:t>
            </a:r>
            <a:r>
              <a:rPr lang="zh-CN" altLang="en-US" dirty="0"/>
              <a:t>）</a:t>
            </a:r>
          </a:p>
        </p:txBody>
      </p:sp>
    </p:spTree>
    <p:extLst>
      <p:ext uri="{BB962C8B-B14F-4D97-AF65-F5344CB8AC3E}">
        <p14:creationId xmlns:p14="http://schemas.microsoft.com/office/powerpoint/2010/main" val="10938281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02570" y="3672418"/>
            <a:ext cx="8636000" cy="1135062"/>
          </a:xfrm>
        </p:spPr>
        <p:txBody>
          <a:bodyPr anchor="t"/>
          <a:lstStyle>
            <a:lvl1pPr algn="l">
              <a:defRPr sz="4000" b="1" cap="all">
                <a:latin typeface="+mj-lt"/>
              </a:defRPr>
            </a:lvl1pPr>
          </a:lstStyle>
          <a:p>
            <a:r>
              <a:rPr lang="zh-CN" altLang="en-US" dirty="0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02570" y="2422261"/>
            <a:ext cx="8636000" cy="1250156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191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382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573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764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5955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146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336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526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0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‹#›</a:t>
            </a:fld>
            <a:endParaRPr lang="zh-CN" altLang="en-US"/>
          </a:p>
        </p:txBody>
      </p:sp>
      <p:sp>
        <p:nvSpPr>
          <p:cNvPr id="8" name="三角形 7"/>
          <p:cNvSpPr/>
          <p:nvPr userDrawn="1"/>
        </p:nvSpPr>
        <p:spPr>
          <a:xfrm rot="5400000">
            <a:off x="-151877" y="3911549"/>
            <a:ext cx="480280" cy="176528"/>
          </a:xfrm>
          <a:prstGeom prst="triangl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zh-CN" altLang="en-US" sz="1800"/>
          </a:p>
        </p:txBody>
      </p:sp>
      <p:sp>
        <p:nvSpPr>
          <p:cNvPr id="9" name="页脚占位符 4"/>
          <p:cNvSpPr>
            <a:spLocks noGrp="1"/>
          </p:cNvSpPr>
          <p:nvPr>
            <p:ph type="ftr" sz="quarter" idx="3"/>
          </p:nvPr>
        </p:nvSpPr>
        <p:spPr>
          <a:xfrm>
            <a:off x="2837578" y="5305779"/>
            <a:ext cx="4402666" cy="304271"/>
          </a:xfrm>
          <a:prstGeom prst="rect">
            <a:avLst/>
          </a:prstGeom>
        </p:spPr>
        <p:txBody>
          <a:bodyPr/>
          <a:lstStyle>
            <a:lvl1pPr algn="ctr">
              <a:defRPr sz="11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r>
              <a:rPr lang="zh-CN" altLang="en-US" dirty="0"/>
              <a:t>上海交通大学并行与分布式系统研究所（</a:t>
            </a:r>
            <a:r>
              <a:rPr lang="en-US" altLang="zh-CN" dirty="0"/>
              <a:t>IPADS@SJTU</a:t>
            </a:r>
            <a:r>
              <a:rPr lang="zh-CN" altLang="en-US" dirty="0"/>
              <a:t>）</a:t>
            </a:r>
          </a:p>
        </p:txBody>
      </p:sp>
    </p:spTree>
    <p:extLst>
      <p:ext uri="{BB962C8B-B14F-4D97-AF65-F5344CB8AC3E}">
        <p14:creationId xmlns:p14="http://schemas.microsoft.com/office/powerpoint/2010/main" val="305277031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508000" y="228866"/>
            <a:ext cx="9144000" cy="9525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dirty="0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508000" y="1333501"/>
            <a:ext cx="9144000" cy="377163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508002" y="5296969"/>
            <a:ext cx="2370667" cy="30427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  <a:latin typeface="等线" panose="02010600030101010101" charset="-122"/>
                <a:ea typeface="等线" panose="02010600030101010101" charset="-122"/>
                <a:cs typeface="等线" panose="02010600030101010101" charset="-122"/>
              </a:defRPr>
            </a:lvl1pPr>
          </a:lstStyle>
          <a:p>
            <a:endParaRPr lang="zh-CN" altLang="en-US" dirty="0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7281333" y="5296969"/>
            <a:ext cx="2370667" cy="30427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  <a:latin typeface="等线" panose="02010600030101010101" charset="-122"/>
                <a:ea typeface="等线" panose="02010600030101010101" charset="-122"/>
                <a:cs typeface="等线" panose="02010600030101010101" charset="-122"/>
              </a:defRPr>
            </a:lvl1pPr>
          </a:lstStyle>
          <a:p>
            <a:fld id="{ADE361C3-C043-4A6E-BDCE-8DA1E7D90A3B}" type="slidenum">
              <a:rPr lang="zh-CN" altLang="en-US" smtClean="0"/>
              <a:t>‹#›</a:t>
            </a:fld>
            <a:endParaRPr lang="zh-CN" altLang="en-US"/>
          </a:p>
        </p:txBody>
      </p:sp>
      <p:sp>
        <p:nvSpPr>
          <p:cNvPr id="7" name="页脚占位符 4"/>
          <p:cNvSpPr>
            <a:spLocks noGrp="1"/>
          </p:cNvSpPr>
          <p:nvPr>
            <p:ph type="ftr" sz="quarter" idx="3"/>
          </p:nvPr>
        </p:nvSpPr>
        <p:spPr>
          <a:xfrm>
            <a:off x="2837578" y="5305779"/>
            <a:ext cx="4402666" cy="304271"/>
          </a:xfrm>
          <a:prstGeom prst="rect">
            <a:avLst/>
          </a:prstGeom>
        </p:spPr>
        <p:txBody>
          <a:bodyPr anchor="ctr"/>
          <a:lstStyle>
            <a:lvl1pPr>
              <a:defRPr sz="110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1pPr>
          </a:lstStyle>
          <a:p>
            <a:pPr algn="ctr"/>
            <a:r>
              <a:rPr lang="zh-CN" altLang="en-US" dirty="0"/>
              <a:t>上海交通大学并行与分布式系统研究所（</a:t>
            </a:r>
            <a:r>
              <a:rPr lang="en-US" altLang="zh-CN" dirty="0"/>
              <a:t>IPADS@SJTU</a:t>
            </a:r>
            <a:r>
              <a:rPr lang="zh-CN" altLang="en-US" dirty="0"/>
              <a:t>）</a:t>
            </a:r>
          </a:p>
        </p:txBody>
      </p:sp>
    </p:spTree>
    <p:extLst>
      <p:ext uri="{BB962C8B-B14F-4D97-AF65-F5344CB8AC3E}">
        <p14:creationId xmlns:p14="http://schemas.microsoft.com/office/powerpoint/2010/main" val="371365804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5" r:id="rId1"/>
    <p:sldLayoutId id="2147483666" r:id="rId2"/>
    <p:sldLayoutId id="2147483667" r:id="rId3"/>
  </p:sldLayoutIdLst>
  <p:hf hdr="0" dt="0"/>
  <p:txStyles>
    <p:titleStyle>
      <a:lvl1pPr algn="l" defTabSz="914382" rtl="0" eaLnBrk="1" latinLnBrk="0" hangingPunct="1">
        <a:spcBef>
          <a:spcPct val="0"/>
        </a:spcBef>
        <a:buNone/>
        <a:defRPr sz="3600" b="1" kern="1200">
          <a:solidFill>
            <a:schemeClr val="accent1"/>
          </a:solidFill>
          <a:latin typeface="+mj-lt"/>
          <a:ea typeface="+mj-ea"/>
          <a:cs typeface="微软雅黑 Light" panose="020B0502040204020203" pitchFamily="34" charset="-122"/>
        </a:defRPr>
      </a:lvl1pPr>
    </p:titleStyle>
    <p:bodyStyle>
      <a:lvl1pPr marL="342893" indent="-342893" algn="l" defTabSz="914382" rtl="0" eaLnBrk="1" latinLnBrk="0" hangingPunct="1">
        <a:lnSpc>
          <a:spcPct val="120000"/>
        </a:lnSpc>
        <a:spcBef>
          <a:spcPts val="1200"/>
        </a:spcBef>
        <a:buFont typeface="Arial" panose="020B0604020202020204" pitchFamily="34" charset="0"/>
        <a:buChar char="•"/>
        <a:defRPr sz="2600" b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等线" panose="02010600030101010101" charset="-122"/>
        </a:defRPr>
      </a:lvl1pPr>
      <a:lvl2pPr marL="742936" indent="-285744" algn="l" defTabSz="914382" rtl="0" eaLnBrk="1" latinLnBrk="0" hangingPunct="1">
        <a:lnSpc>
          <a:spcPct val="120000"/>
        </a:lnSpc>
        <a:spcBef>
          <a:spcPct val="20000"/>
        </a:spcBef>
        <a:buFont typeface="Arial" panose="020B0604020202020204" pitchFamily="34" charset="0"/>
        <a:buChar char="–"/>
        <a:defRPr sz="2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等线" panose="02010600030101010101" charset="-122"/>
        </a:defRPr>
      </a:lvl2pPr>
      <a:lvl3pPr marL="1142977" indent="-228595" algn="l" defTabSz="914382" rtl="0" eaLnBrk="1" latinLnBrk="0" hangingPunct="1">
        <a:lnSpc>
          <a:spcPct val="120000"/>
        </a:lnSpc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等线" panose="02010600030101010101" charset="-122"/>
        </a:defRPr>
      </a:lvl3pPr>
      <a:lvl4pPr marL="1600168" indent="-228595" algn="l" defTabSz="914382" rtl="0" eaLnBrk="1" latinLnBrk="0" hangingPunct="1">
        <a:lnSpc>
          <a:spcPct val="120000"/>
        </a:lnSpc>
        <a:spcBef>
          <a:spcPct val="20000"/>
        </a:spcBef>
        <a:buFont typeface="Arial" panose="020B0604020202020204" pitchFamily="34" charset="0"/>
        <a:buChar char="–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等线" panose="02010600030101010101" charset="-122"/>
        </a:defRPr>
      </a:lvl4pPr>
      <a:lvl5pPr marL="2057359" indent="-228595" algn="l" defTabSz="914382" rtl="0" eaLnBrk="1" latinLnBrk="0" hangingPunct="1">
        <a:lnSpc>
          <a:spcPct val="120000"/>
        </a:lnSpc>
        <a:spcBef>
          <a:spcPct val="20000"/>
        </a:spcBef>
        <a:buFont typeface="Arial" panose="020B0604020202020204" pitchFamily="34" charset="0"/>
        <a:buChar char="»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等线" panose="02010600030101010101" charset="-122"/>
        </a:defRPr>
      </a:lvl5pPr>
      <a:lvl6pPr marL="2514550" indent="-228595" algn="l" defTabSz="914382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741" indent="-228595" algn="l" defTabSz="914382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8932" indent="-228595" algn="l" defTabSz="914382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122" indent="-228595" algn="l" defTabSz="914382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38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91" algn="l" defTabSz="91438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82" algn="l" defTabSz="91438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573" algn="l" defTabSz="91438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764" algn="l" defTabSz="91438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955" algn="l" defTabSz="91438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146" algn="l" defTabSz="91438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336" algn="l" defTabSz="91438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526" algn="l" defTabSz="91438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2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3.xml"/><Relationship Id="rId4" Type="http://schemas.openxmlformats.org/officeDocument/2006/relationships/image" Target="../media/image8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4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5.xml"/><Relationship Id="rId6" Type="http://schemas.openxmlformats.org/officeDocument/2006/relationships/image" Target="../media/image3.png"/><Relationship Id="rId5" Type="http://schemas.openxmlformats.org/officeDocument/2006/relationships/image" Target="../media/image15.png"/><Relationship Id="rId4" Type="http://schemas.openxmlformats.org/officeDocument/2006/relationships/image" Target="../media/image14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.xml"/><Relationship Id="rId7" Type="http://schemas.openxmlformats.org/officeDocument/2006/relationships/image" Target="../media/image18.pn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6.xml"/><Relationship Id="rId6" Type="http://schemas.openxmlformats.org/officeDocument/2006/relationships/image" Target="../media/image17.png"/><Relationship Id="rId5" Type="http://schemas.openxmlformats.org/officeDocument/2006/relationships/image" Target="../media/image16.png"/><Relationship Id="rId4" Type="http://schemas.openxmlformats.org/officeDocument/2006/relationships/image" Target="../media/image3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0.svg"/><Relationship Id="rId5" Type="http://schemas.openxmlformats.org/officeDocument/2006/relationships/image" Target="../media/image19.png"/><Relationship Id="rId4" Type="http://schemas.openxmlformats.org/officeDocument/2006/relationships/image" Target="../media/image4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0.svg"/><Relationship Id="rId5" Type="http://schemas.openxmlformats.org/officeDocument/2006/relationships/image" Target="../media/image19.png"/><Relationship Id="rId4" Type="http://schemas.openxmlformats.org/officeDocument/2006/relationships/image" Target="../media/image4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0.svg"/><Relationship Id="rId5" Type="http://schemas.openxmlformats.org/officeDocument/2006/relationships/image" Target="../media/image19.png"/><Relationship Id="rId4" Type="http://schemas.openxmlformats.org/officeDocument/2006/relationships/image" Target="../media/image4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0.svg"/><Relationship Id="rId5" Type="http://schemas.openxmlformats.org/officeDocument/2006/relationships/image" Target="../media/image19.png"/><Relationship Id="rId4" Type="http://schemas.openxmlformats.org/officeDocument/2006/relationships/image" Target="../media/image4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customXml" Target="../ink/ink1.xml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4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7.svg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sv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sv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sv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sv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sv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sv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sv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sv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sv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sv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sv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9.jpeg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2.svg"/><Relationship Id="rId4" Type="http://schemas.openxmlformats.org/officeDocument/2006/relationships/image" Target="../media/image31.png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2.svg"/><Relationship Id="rId4" Type="http://schemas.openxmlformats.org/officeDocument/2006/relationships/image" Target="../media/image31.png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标题 4"/>
          <p:cNvSpPr>
            <a:spLocks noGrp="1"/>
          </p:cNvSpPr>
          <p:nvPr>
            <p:ph type="ctrTitle"/>
          </p:nvPr>
        </p:nvSpPr>
        <p:spPr>
          <a:xfrm>
            <a:off x="1119505" y="829310"/>
            <a:ext cx="8096251" cy="1916431"/>
          </a:xfrm>
        </p:spPr>
        <p:txBody>
          <a:bodyPr>
            <a:normAutofit/>
          </a:bodyPr>
          <a:lstStyle/>
          <a:p>
            <a:pPr algn="ctr">
              <a:lnSpc>
                <a:spcPct val="110000"/>
              </a:lnSpc>
            </a:pPr>
            <a:r>
              <a:rPr kumimoji="1" lang="en-US" altLang="zh-CN" sz="3555" dirty="0"/>
              <a:t>The FuzzyLog: A Partially Ordered Shared Log</a:t>
            </a:r>
          </a:p>
        </p:txBody>
      </p:sp>
      <p:sp>
        <p:nvSpPr>
          <p:cNvPr id="6" name="副标题 5"/>
          <p:cNvSpPr>
            <a:spLocks noGrp="1"/>
          </p:cNvSpPr>
          <p:nvPr>
            <p:ph type="subTitle" idx="1"/>
          </p:nvPr>
        </p:nvSpPr>
        <p:spPr>
          <a:xfrm>
            <a:off x="514986" y="2807335"/>
            <a:ext cx="9114791" cy="2428240"/>
          </a:xfrm>
        </p:spPr>
        <p:txBody>
          <a:bodyPr>
            <a:noAutofit/>
          </a:bodyPr>
          <a:lstStyle/>
          <a:p>
            <a:pPr>
              <a:lnSpc>
                <a:spcPct val="130000"/>
              </a:lnSpc>
              <a:spcBef>
                <a:spcPts val="0"/>
              </a:spcBef>
            </a:pPr>
            <a:r>
              <a:rPr kumimoji="1" lang="en-US" altLang="zh-CN" sz="17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Joshua Lockerman, </a:t>
            </a:r>
            <a:r>
              <a:rPr kumimoji="1" lang="en-US" altLang="zh-CN" sz="1700" i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Yale University</a:t>
            </a:r>
            <a:r>
              <a:rPr kumimoji="1" lang="en-US" altLang="zh-CN" sz="17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; Jose M. Faleiro, </a:t>
            </a:r>
            <a:r>
              <a:rPr kumimoji="1" lang="en-US" altLang="zh-CN" sz="1700" i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UC Berkeley</a:t>
            </a:r>
            <a:r>
              <a:rPr kumimoji="1" lang="en-US" altLang="zh-CN" sz="17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; Juno Kim, </a:t>
            </a:r>
            <a:r>
              <a:rPr kumimoji="1" lang="en-US" altLang="zh-CN" sz="1700" i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UC San Diego</a:t>
            </a:r>
            <a:r>
              <a:rPr kumimoji="1" lang="en-US" altLang="zh-CN" sz="17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; </a:t>
            </a:r>
          </a:p>
          <a:p>
            <a:pPr>
              <a:lnSpc>
                <a:spcPct val="130000"/>
              </a:lnSpc>
              <a:spcBef>
                <a:spcPts val="0"/>
              </a:spcBef>
            </a:pPr>
            <a:r>
              <a:rPr kumimoji="1" lang="en-US" altLang="zh-CN" sz="17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Soham Sankaran, </a:t>
            </a:r>
            <a:r>
              <a:rPr kumimoji="1" lang="en-US" altLang="zh-CN" sz="1700" i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Cornell University</a:t>
            </a:r>
            <a:r>
              <a:rPr kumimoji="1" lang="en-US" altLang="zh-CN" sz="17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; Daniel J Abadi, </a:t>
            </a:r>
            <a:r>
              <a:rPr kumimoji="1" lang="en-US" altLang="zh-CN" sz="1700" i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University of Maryland, College Park</a:t>
            </a:r>
            <a:r>
              <a:rPr kumimoji="1" lang="en-US" altLang="zh-CN" sz="17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; </a:t>
            </a:r>
          </a:p>
          <a:p>
            <a:pPr>
              <a:lnSpc>
                <a:spcPct val="130000"/>
              </a:lnSpc>
              <a:spcBef>
                <a:spcPts val="0"/>
              </a:spcBef>
            </a:pPr>
            <a:r>
              <a:rPr kumimoji="1" lang="en-US" altLang="zh-CN" sz="17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James Aspnes, </a:t>
            </a:r>
            <a:r>
              <a:rPr kumimoji="1" lang="en-US" altLang="zh-CN" sz="1700" i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Yale University</a:t>
            </a:r>
            <a:r>
              <a:rPr kumimoji="1" lang="en-US" altLang="zh-CN" sz="17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; Siddhartha Sen, </a:t>
            </a:r>
            <a:r>
              <a:rPr kumimoji="1" lang="en-US" altLang="zh-CN" sz="1700" i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Microsoft Research</a:t>
            </a:r>
            <a:r>
              <a:rPr kumimoji="1" lang="en-US" altLang="zh-CN" sz="17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; </a:t>
            </a:r>
          </a:p>
          <a:p>
            <a:pPr>
              <a:lnSpc>
                <a:spcPct val="130000"/>
              </a:lnSpc>
              <a:spcBef>
                <a:spcPts val="0"/>
              </a:spcBef>
            </a:pPr>
            <a:r>
              <a:rPr kumimoji="1" lang="en-US" altLang="zh-CN" sz="17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Mahesh Balakrishnan, </a:t>
            </a:r>
            <a:r>
              <a:rPr kumimoji="1" lang="en-US" altLang="zh-CN" sz="1700" i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Yale University / Facebook</a:t>
            </a:r>
            <a:endParaRPr kumimoji="1" lang="en-US" altLang="zh-CN" sz="17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>
              <a:lnSpc>
                <a:spcPct val="130000"/>
              </a:lnSpc>
              <a:spcBef>
                <a:spcPts val="0"/>
              </a:spcBef>
            </a:pPr>
            <a:endParaRPr kumimoji="1" lang="en-US" altLang="zh-CN" sz="1700" b="1" dirty="0">
              <a:solidFill>
                <a:schemeClr val="tx1">
                  <a:lumMod val="75000"/>
                  <a:lumOff val="25000"/>
                </a:schemeClr>
              </a:solidFill>
              <a:latin typeface="Arial Bold" panose="020B0604020202090204" charset="0"/>
              <a:cs typeface="Arial Bold" panose="020B0604020202090204" charset="0"/>
              <a:sym typeface="+mn-ea"/>
            </a:endParaRPr>
          </a:p>
          <a:p>
            <a:pPr>
              <a:lnSpc>
                <a:spcPct val="130000"/>
              </a:lnSpc>
              <a:spcBef>
                <a:spcPts val="0"/>
              </a:spcBef>
            </a:pPr>
            <a:r>
              <a:rPr kumimoji="1" lang="en-US" altLang="zh-CN" sz="17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Arial Bold" panose="020B0604020202090204" charset="0"/>
                <a:cs typeface="Arial Bold" panose="020B0604020202090204" charset="0"/>
                <a:sym typeface="+mn-ea"/>
              </a:rPr>
              <a:t>OSDI 2018</a:t>
            </a:r>
            <a:endParaRPr kumimoji="1" lang="en-US" altLang="zh-CN" sz="17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>
              <a:lnSpc>
                <a:spcPct val="130000"/>
              </a:lnSpc>
              <a:spcBef>
                <a:spcPts val="0"/>
              </a:spcBef>
            </a:pPr>
            <a:r>
              <a:rPr kumimoji="1" lang="en-GB" altLang="zh-CN" sz="1700" i="1" dirty="0">
                <a:solidFill>
                  <a:schemeClr val="tx1">
                    <a:lumMod val="50000"/>
                    <a:lumOff val="50000"/>
                  </a:schemeClr>
                </a:solidFill>
              </a:rPr>
              <a:t>202</a:t>
            </a:r>
            <a:r>
              <a:rPr kumimoji="1" lang="en-US" altLang="en-GB" sz="1700" i="1" dirty="0">
                <a:solidFill>
                  <a:schemeClr val="tx1">
                    <a:lumMod val="50000"/>
                    <a:lumOff val="50000"/>
                  </a:schemeClr>
                </a:solidFill>
              </a:rPr>
              <a:t>2.03.14 presented by </a:t>
            </a:r>
            <a:r>
              <a:rPr kumimoji="1" lang="zh-CN" altLang="en-US" sz="1700" i="1" dirty="0">
                <a:solidFill>
                  <a:schemeClr val="tx1">
                    <a:lumMod val="50000"/>
                    <a:lumOff val="50000"/>
                  </a:schemeClr>
                </a:solidFill>
              </a:rPr>
              <a:t>赵胜龙、岑少锋、薛宇豪、刘若晨</a:t>
            </a:r>
            <a:endParaRPr kumimoji="1" lang="en-US" altLang="en-GB" sz="1700" i="1" dirty="0">
              <a:solidFill>
                <a:schemeClr val="tx1">
                  <a:lumMod val="50000"/>
                  <a:lumOff val="50000"/>
                </a:schemeClr>
              </a:solidFill>
            </a:endParaRPr>
          </a:p>
          <a:p>
            <a:pPr>
              <a:lnSpc>
                <a:spcPct val="130000"/>
              </a:lnSpc>
              <a:spcBef>
                <a:spcPts val="0"/>
              </a:spcBef>
            </a:pPr>
            <a:endParaRPr kumimoji="1" lang="en-US" altLang="en-GB" sz="1100" i="1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1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3"/>
          </p:nvPr>
        </p:nvSpPr>
        <p:spPr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zh-CN"/>
            </a:defPPr>
            <a:lvl1pPr marL="0" algn="ctr" defTabSz="914377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等线" panose="02010600030101010101" charset="-122"/>
                <a:ea typeface="等线" panose="02010600030101010101" charset="-122"/>
                <a:cs typeface="等线" panose="02010600030101010101" charset="-122"/>
              </a:defRPr>
            </a:lvl1pPr>
            <a:lvl2pPr marL="457189" algn="l" defTabSz="914377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377" algn="l" defTabSz="914377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566" algn="l" defTabSz="914377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754" algn="l" defTabSz="914377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5943" algn="l" defTabSz="914377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131" algn="l" defTabSz="914377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320" algn="l" defTabSz="914377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509" algn="l" defTabSz="914377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dirty="0"/>
              <a:t>上海交通大学并行与分布式系统研究所（</a:t>
            </a:r>
            <a:r>
              <a:rPr lang="en-GB" altLang="zh-CN" dirty="0"/>
              <a:t>IPADS@SJTU</a:t>
            </a:r>
            <a:r>
              <a:rPr lang="zh-CN" altLang="en-GB" dirty="0"/>
              <a:t>）</a:t>
            </a:r>
            <a:endParaRPr lang="zh-CN" altLang="en-US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071"/>
    </mc:Choice>
    <mc:Fallback xmlns="">
      <p:transition spd="slow" advTm="1071"/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>
                <a:sym typeface="+mn-ea"/>
              </a:rPr>
              <a:t>Background: Total and Partial Order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>
                <a:sym typeface="+mn-ea"/>
              </a:rPr>
              <a:t>Total Order Set </a:t>
            </a:r>
          </a:p>
          <a:p>
            <a:pPr lvl="1"/>
            <a:r>
              <a:rPr lang="en-US" dirty="0">
                <a:sym typeface="+mn-ea"/>
              </a:rPr>
              <a:t>Any pair of elements in the set is comparable to each other.</a:t>
            </a:r>
          </a:p>
          <a:p>
            <a:pPr lvl="1"/>
            <a:r>
              <a:rPr lang="en-US" dirty="0">
                <a:sym typeface="+mn-ea"/>
              </a:rPr>
              <a:t>1</a:t>
            </a:r>
            <a:r>
              <a:rPr lang="zh-CN" altLang="en-US" dirty="0">
                <a:sym typeface="+mn-ea"/>
              </a:rPr>
              <a:t>、</a:t>
            </a:r>
            <a:r>
              <a:rPr lang="en-US" altLang="zh-CN" dirty="0">
                <a:sym typeface="+mn-ea"/>
              </a:rPr>
              <a:t>2 … N</a:t>
            </a:r>
            <a:endParaRPr lang="en-US" dirty="0">
              <a:sym typeface="+mn-ea"/>
            </a:endParaRPr>
          </a:p>
          <a:p>
            <a:r>
              <a:rPr lang="en-US" dirty="0">
                <a:sym typeface="+mn-ea"/>
              </a:rPr>
              <a:t>Partial Order Set </a:t>
            </a:r>
          </a:p>
          <a:p>
            <a:pPr lvl="1"/>
            <a:r>
              <a:rPr lang="en-US" altLang="zh-CN" dirty="0">
                <a:sym typeface="+mn-ea"/>
              </a:rPr>
              <a:t>O</a:t>
            </a:r>
            <a:r>
              <a:rPr lang="zh-CN" altLang="en-US" dirty="0">
                <a:sym typeface="+mn-ea"/>
              </a:rPr>
              <a:t>nly some elements in the set are comparable with each other.</a:t>
            </a:r>
            <a:endParaRPr lang="en-US" altLang="zh-CN" dirty="0">
              <a:sym typeface="+mn-ea"/>
            </a:endParaRPr>
          </a:p>
          <a:p>
            <a:pPr lvl="1"/>
            <a:endParaRPr lang="zh-CN" altLang="en-US" dirty="0">
              <a:sym typeface="+mn-ea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2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zh-CN" altLang="en-US"/>
              <a:t>上海交通大学并行与分布式系统研究所（</a:t>
            </a:r>
            <a:r>
              <a:rPr lang="en-US" altLang="zh-CN" dirty="0"/>
              <a:t>IPADS@SJTU</a:t>
            </a:r>
            <a:r>
              <a:rPr lang="zh-CN" altLang="en-US"/>
              <a:t>）</a:t>
            </a:r>
            <a:endParaRPr lang="zh-CN" altLang="en-US" dirty="0"/>
          </a:p>
        </p:txBody>
      </p:sp>
      <p:grpSp>
        <p:nvGrpSpPr>
          <p:cNvPr id="20" name="组合 19">
            <a:extLst>
              <a:ext uri="{FF2B5EF4-FFF2-40B4-BE49-F238E27FC236}">
                <a16:creationId xmlns:a16="http://schemas.microsoft.com/office/drawing/2014/main" id="{75263B37-E97A-4771-B883-101AB9AFA9C4}"/>
              </a:ext>
            </a:extLst>
          </p:cNvPr>
          <p:cNvGrpSpPr/>
          <p:nvPr/>
        </p:nvGrpSpPr>
        <p:grpSpPr>
          <a:xfrm>
            <a:off x="3976453" y="2272149"/>
            <a:ext cx="2388817" cy="369333"/>
            <a:chOff x="3468450" y="2272144"/>
            <a:chExt cx="2388817" cy="369332"/>
          </a:xfrm>
        </p:grpSpPr>
        <p:sp>
          <p:nvSpPr>
            <p:cNvPr id="6" name="椭圆 5">
              <a:extLst>
                <a:ext uri="{FF2B5EF4-FFF2-40B4-BE49-F238E27FC236}">
                  <a16:creationId xmlns:a16="http://schemas.microsoft.com/office/drawing/2014/main" id="{F0FD1D4B-68A4-4AAF-B9E7-201F3B88A80A}"/>
                </a:ext>
              </a:extLst>
            </p:cNvPr>
            <p:cNvSpPr/>
            <p:nvPr/>
          </p:nvSpPr>
          <p:spPr>
            <a:xfrm>
              <a:off x="3468450" y="2353444"/>
              <a:ext cx="288032" cy="288032"/>
            </a:xfrm>
            <a:prstGeom prst="ellipse">
              <a:avLst/>
            </a:prstGeom>
            <a:solidFill>
              <a:srgbClr val="C0504D"/>
            </a:solidFill>
            <a:ln>
              <a:solidFill>
                <a:schemeClr val="tx1">
                  <a:lumMod val="85000"/>
                  <a:lumOff val="1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dirty="0"/>
                <a:t>1</a:t>
              </a:r>
              <a:endParaRPr lang="zh-CN" altLang="en-US" dirty="0"/>
            </a:p>
          </p:txBody>
        </p:sp>
        <p:sp>
          <p:nvSpPr>
            <p:cNvPr id="7" name="椭圆 6">
              <a:extLst>
                <a:ext uri="{FF2B5EF4-FFF2-40B4-BE49-F238E27FC236}">
                  <a16:creationId xmlns:a16="http://schemas.microsoft.com/office/drawing/2014/main" id="{47EF9B54-7B6B-4D73-9F5A-5D4DA7E07DCB}"/>
                </a:ext>
              </a:extLst>
            </p:cNvPr>
            <p:cNvSpPr/>
            <p:nvPr/>
          </p:nvSpPr>
          <p:spPr>
            <a:xfrm>
              <a:off x="4139952" y="2353444"/>
              <a:ext cx="288032" cy="288032"/>
            </a:xfrm>
            <a:prstGeom prst="ellipse">
              <a:avLst/>
            </a:prstGeom>
            <a:solidFill>
              <a:srgbClr val="C0504D"/>
            </a:solidFill>
            <a:ln>
              <a:solidFill>
                <a:schemeClr val="tx1">
                  <a:lumMod val="85000"/>
                  <a:lumOff val="1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dirty="0"/>
                <a:t>2</a:t>
              </a:r>
              <a:endParaRPr lang="zh-CN" altLang="en-US" dirty="0"/>
            </a:p>
          </p:txBody>
        </p:sp>
        <p:cxnSp>
          <p:nvCxnSpPr>
            <p:cNvPr id="8" name="直接箭头连接符 7">
              <a:extLst>
                <a:ext uri="{FF2B5EF4-FFF2-40B4-BE49-F238E27FC236}">
                  <a16:creationId xmlns:a16="http://schemas.microsoft.com/office/drawing/2014/main" id="{F495F2F3-CA4B-49E2-B440-E2A554551924}"/>
                </a:ext>
              </a:extLst>
            </p:cNvPr>
            <p:cNvCxnSpPr>
              <a:stCxn id="7" idx="2"/>
              <a:endCxn id="6" idx="6"/>
            </p:cNvCxnSpPr>
            <p:nvPr/>
          </p:nvCxnSpPr>
          <p:spPr>
            <a:xfrm flipH="1">
              <a:off x="3756482" y="2497460"/>
              <a:ext cx="383470" cy="0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sp>
          <p:nvSpPr>
            <p:cNvPr id="9" name="椭圆 8">
              <a:extLst>
                <a:ext uri="{FF2B5EF4-FFF2-40B4-BE49-F238E27FC236}">
                  <a16:creationId xmlns:a16="http://schemas.microsoft.com/office/drawing/2014/main" id="{B5A465B1-351E-4923-8AF9-80F59318522E}"/>
                </a:ext>
              </a:extLst>
            </p:cNvPr>
            <p:cNvSpPr/>
            <p:nvPr/>
          </p:nvSpPr>
          <p:spPr>
            <a:xfrm>
              <a:off x="4811454" y="2353444"/>
              <a:ext cx="288032" cy="288032"/>
            </a:xfrm>
            <a:prstGeom prst="ellipse">
              <a:avLst/>
            </a:prstGeom>
            <a:solidFill>
              <a:srgbClr val="C0504D"/>
            </a:solidFill>
            <a:ln>
              <a:solidFill>
                <a:schemeClr val="tx1">
                  <a:lumMod val="85000"/>
                  <a:lumOff val="1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dirty="0"/>
                <a:t>3</a:t>
              </a:r>
              <a:endParaRPr lang="zh-CN" altLang="en-US" dirty="0"/>
            </a:p>
          </p:txBody>
        </p:sp>
        <p:cxnSp>
          <p:nvCxnSpPr>
            <p:cNvPr id="10" name="直接箭头连接符 9">
              <a:extLst>
                <a:ext uri="{FF2B5EF4-FFF2-40B4-BE49-F238E27FC236}">
                  <a16:creationId xmlns:a16="http://schemas.microsoft.com/office/drawing/2014/main" id="{4F92784E-16C7-474C-8BE2-98CBA4DB4BC3}"/>
                </a:ext>
              </a:extLst>
            </p:cNvPr>
            <p:cNvCxnSpPr/>
            <p:nvPr/>
          </p:nvCxnSpPr>
          <p:spPr>
            <a:xfrm flipH="1">
              <a:off x="4427984" y="2497460"/>
              <a:ext cx="383470" cy="0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sp>
          <p:nvSpPr>
            <p:cNvPr id="12" name="椭圆 11">
              <a:extLst>
                <a:ext uri="{FF2B5EF4-FFF2-40B4-BE49-F238E27FC236}">
                  <a16:creationId xmlns:a16="http://schemas.microsoft.com/office/drawing/2014/main" id="{576277CE-F169-4759-B0A9-298F75200F2A}"/>
                </a:ext>
              </a:extLst>
            </p:cNvPr>
            <p:cNvSpPr/>
            <p:nvPr/>
          </p:nvSpPr>
          <p:spPr>
            <a:xfrm>
              <a:off x="5569235" y="2353444"/>
              <a:ext cx="288032" cy="288032"/>
            </a:xfrm>
            <a:prstGeom prst="ellipse">
              <a:avLst/>
            </a:prstGeom>
            <a:solidFill>
              <a:srgbClr val="C0504D"/>
            </a:solidFill>
            <a:ln>
              <a:solidFill>
                <a:schemeClr val="tx1">
                  <a:lumMod val="85000"/>
                  <a:lumOff val="1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dirty="0"/>
                <a:t>4</a:t>
              </a:r>
              <a:endParaRPr lang="zh-CN" altLang="en-US" dirty="0"/>
            </a:p>
          </p:txBody>
        </p:sp>
        <p:sp>
          <p:nvSpPr>
            <p:cNvPr id="19" name="文本框 18">
              <a:extLst>
                <a:ext uri="{FF2B5EF4-FFF2-40B4-BE49-F238E27FC236}">
                  <a16:creationId xmlns:a16="http://schemas.microsoft.com/office/drawing/2014/main" id="{7D4D2342-B27C-4D0C-9C14-0C0AE8C24F5D}"/>
                </a:ext>
              </a:extLst>
            </p:cNvPr>
            <p:cNvSpPr txBox="1"/>
            <p:nvPr/>
          </p:nvSpPr>
          <p:spPr>
            <a:xfrm>
              <a:off x="5099486" y="2272144"/>
              <a:ext cx="383471" cy="369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b="1" dirty="0"/>
                <a:t>…</a:t>
              </a:r>
              <a:endParaRPr lang="zh-CN" altLang="en-US" b="1" dirty="0"/>
            </a:p>
          </p:txBody>
        </p:sp>
      </p:grpSp>
      <p:pic>
        <p:nvPicPr>
          <p:cNvPr id="22" name="图片 21">
            <a:extLst>
              <a:ext uri="{FF2B5EF4-FFF2-40B4-BE49-F238E27FC236}">
                <a16:creationId xmlns:a16="http://schemas.microsoft.com/office/drawing/2014/main" id="{5530627B-159E-466A-9F35-CEB2761AFED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78457" y="3793604"/>
            <a:ext cx="4972051" cy="304800"/>
          </a:xfrm>
          <a:prstGeom prst="rect">
            <a:avLst/>
          </a:prstGeom>
        </p:spPr>
      </p:pic>
      <p:grpSp>
        <p:nvGrpSpPr>
          <p:cNvPr id="23" name="组合 22">
            <a:extLst>
              <a:ext uri="{FF2B5EF4-FFF2-40B4-BE49-F238E27FC236}">
                <a16:creationId xmlns:a16="http://schemas.microsoft.com/office/drawing/2014/main" id="{714BF25D-A7B3-4C0E-AA8E-73D9242DB9A7}"/>
              </a:ext>
            </a:extLst>
          </p:cNvPr>
          <p:cNvGrpSpPr/>
          <p:nvPr/>
        </p:nvGrpSpPr>
        <p:grpSpPr>
          <a:xfrm>
            <a:off x="1875668" y="4114378"/>
            <a:ext cx="2388817" cy="369333"/>
            <a:chOff x="3468450" y="2272144"/>
            <a:chExt cx="2388817" cy="369332"/>
          </a:xfrm>
        </p:grpSpPr>
        <p:sp>
          <p:nvSpPr>
            <p:cNvPr id="24" name="椭圆 23">
              <a:extLst>
                <a:ext uri="{FF2B5EF4-FFF2-40B4-BE49-F238E27FC236}">
                  <a16:creationId xmlns:a16="http://schemas.microsoft.com/office/drawing/2014/main" id="{2EBFEAFA-912C-4A23-A160-BFE82580363A}"/>
                </a:ext>
              </a:extLst>
            </p:cNvPr>
            <p:cNvSpPr/>
            <p:nvPr/>
          </p:nvSpPr>
          <p:spPr>
            <a:xfrm>
              <a:off x="3468450" y="2353444"/>
              <a:ext cx="288032" cy="288032"/>
            </a:xfrm>
            <a:prstGeom prst="ellipse">
              <a:avLst/>
            </a:prstGeom>
            <a:solidFill>
              <a:srgbClr val="C0504D"/>
            </a:solidFill>
            <a:ln>
              <a:solidFill>
                <a:schemeClr val="tx1">
                  <a:lumMod val="85000"/>
                  <a:lumOff val="1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dirty="0"/>
                <a:t>1</a:t>
              </a:r>
              <a:endParaRPr lang="zh-CN" altLang="en-US" dirty="0"/>
            </a:p>
          </p:txBody>
        </p:sp>
        <p:sp>
          <p:nvSpPr>
            <p:cNvPr id="25" name="椭圆 24">
              <a:extLst>
                <a:ext uri="{FF2B5EF4-FFF2-40B4-BE49-F238E27FC236}">
                  <a16:creationId xmlns:a16="http://schemas.microsoft.com/office/drawing/2014/main" id="{85E31C66-71D9-40F4-B497-5ADB4E52D2B9}"/>
                </a:ext>
              </a:extLst>
            </p:cNvPr>
            <p:cNvSpPr/>
            <p:nvPr/>
          </p:nvSpPr>
          <p:spPr>
            <a:xfrm>
              <a:off x="4139952" y="2353444"/>
              <a:ext cx="288032" cy="288032"/>
            </a:xfrm>
            <a:prstGeom prst="ellipse">
              <a:avLst/>
            </a:prstGeom>
            <a:solidFill>
              <a:srgbClr val="C0504D"/>
            </a:solidFill>
            <a:ln>
              <a:solidFill>
                <a:schemeClr val="tx1">
                  <a:lumMod val="85000"/>
                  <a:lumOff val="1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dirty="0"/>
                <a:t>2</a:t>
              </a:r>
              <a:endParaRPr lang="zh-CN" altLang="en-US" dirty="0"/>
            </a:p>
          </p:txBody>
        </p:sp>
        <p:cxnSp>
          <p:nvCxnSpPr>
            <p:cNvPr id="26" name="直接箭头连接符 25">
              <a:extLst>
                <a:ext uri="{FF2B5EF4-FFF2-40B4-BE49-F238E27FC236}">
                  <a16:creationId xmlns:a16="http://schemas.microsoft.com/office/drawing/2014/main" id="{A5868EDE-D1F0-4ED5-BB5D-9ECE7F6A4E78}"/>
                </a:ext>
              </a:extLst>
            </p:cNvPr>
            <p:cNvCxnSpPr>
              <a:stCxn id="25" idx="2"/>
              <a:endCxn id="24" idx="6"/>
            </p:cNvCxnSpPr>
            <p:nvPr/>
          </p:nvCxnSpPr>
          <p:spPr>
            <a:xfrm flipH="1">
              <a:off x="3756482" y="2497460"/>
              <a:ext cx="383470" cy="0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sp>
          <p:nvSpPr>
            <p:cNvPr id="27" name="椭圆 26">
              <a:extLst>
                <a:ext uri="{FF2B5EF4-FFF2-40B4-BE49-F238E27FC236}">
                  <a16:creationId xmlns:a16="http://schemas.microsoft.com/office/drawing/2014/main" id="{51E83945-4F8C-4094-A9F0-29B8F4CB450E}"/>
                </a:ext>
              </a:extLst>
            </p:cNvPr>
            <p:cNvSpPr/>
            <p:nvPr/>
          </p:nvSpPr>
          <p:spPr>
            <a:xfrm>
              <a:off x="4811454" y="2353444"/>
              <a:ext cx="288032" cy="288032"/>
            </a:xfrm>
            <a:prstGeom prst="ellipse">
              <a:avLst/>
            </a:prstGeom>
            <a:solidFill>
              <a:srgbClr val="C0504D"/>
            </a:solidFill>
            <a:ln>
              <a:solidFill>
                <a:schemeClr val="tx1">
                  <a:lumMod val="85000"/>
                  <a:lumOff val="1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dirty="0"/>
                <a:t>3</a:t>
              </a:r>
              <a:endParaRPr lang="zh-CN" altLang="en-US" dirty="0"/>
            </a:p>
          </p:txBody>
        </p:sp>
        <p:cxnSp>
          <p:nvCxnSpPr>
            <p:cNvPr id="28" name="直接箭头连接符 27">
              <a:extLst>
                <a:ext uri="{FF2B5EF4-FFF2-40B4-BE49-F238E27FC236}">
                  <a16:creationId xmlns:a16="http://schemas.microsoft.com/office/drawing/2014/main" id="{78812315-AC29-43BC-A67D-03423EF20C4F}"/>
                </a:ext>
              </a:extLst>
            </p:cNvPr>
            <p:cNvCxnSpPr/>
            <p:nvPr/>
          </p:nvCxnSpPr>
          <p:spPr>
            <a:xfrm flipH="1">
              <a:off x="4427984" y="2497460"/>
              <a:ext cx="383470" cy="0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sp>
          <p:nvSpPr>
            <p:cNvPr id="29" name="椭圆 28">
              <a:extLst>
                <a:ext uri="{FF2B5EF4-FFF2-40B4-BE49-F238E27FC236}">
                  <a16:creationId xmlns:a16="http://schemas.microsoft.com/office/drawing/2014/main" id="{0195BFE1-8B23-4747-8D9D-18C1C5716A8D}"/>
                </a:ext>
              </a:extLst>
            </p:cNvPr>
            <p:cNvSpPr/>
            <p:nvPr/>
          </p:nvSpPr>
          <p:spPr>
            <a:xfrm>
              <a:off x="5569235" y="2353444"/>
              <a:ext cx="288032" cy="288032"/>
            </a:xfrm>
            <a:prstGeom prst="ellipse">
              <a:avLst/>
            </a:prstGeom>
            <a:solidFill>
              <a:srgbClr val="C0504D"/>
            </a:solidFill>
            <a:ln>
              <a:solidFill>
                <a:schemeClr val="tx1">
                  <a:lumMod val="85000"/>
                  <a:lumOff val="1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dirty="0"/>
                <a:t>4</a:t>
              </a:r>
              <a:endParaRPr lang="zh-CN" altLang="en-US" dirty="0"/>
            </a:p>
          </p:txBody>
        </p:sp>
        <p:sp>
          <p:nvSpPr>
            <p:cNvPr id="30" name="文本框 29">
              <a:extLst>
                <a:ext uri="{FF2B5EF4-FFF2-40B4-BE49-F238E27FC236}">
                  <a16:creationId xmlns:a16="http://schemas.microsoft.com/office/drawing/2014/main" id="{88D6127D-1A7D-4DB1-B0E1-A1569E97A060}"/>
                </a:ext>
              </a:extLst>
            </p:cNvPr>
            <p:cNvSpPr txBox="1"/>
            <p:nvPr/>
          </p:nvSpPr>
          <p:spPr>
            <a:xfrm>
              <a:off x="5099486" y="2272144"/>
              <a:ext cx="383471" cy="369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b="1" dirty="0"/>
                <a:t>…</a:t>
              </a:r>
              <a:endParaRPr lang="zh-CN" altLang="en-US" b="1" dirty="0"/>
            </a:p>
          </p:txBody>
        </p:sp>
      </p:grpSp>
      <p:grpSp>
        <p:nvGrpSpPr>
          <p:cNvPr id="33" name="组合 32">
            <a:extLst>
              <a:ext uri="{FF2B5EF4-FFF2-40B4-BE49-F238E27FC236}">
                <a16:creationId xmlns:a16="http://schemas.microsoft.com/office/drawing/2014/main" id="{8704A011-B4C0-40E3-9CA2-35B4FBEE1440}"/>
              </a:ext>
            </a:extLst>
          </p:cNvPr>
          <p:cNvGrpSpPr/>
          <p:nvPr/>
        </p:nvGrpSpPr>
        <p:grpSpPr>
          <a:xfrm>
            <a:off x="1875668" y="4542086"/>
            <a:ext cx="2388817" cy="369333"/>
            <a:chOff x="3468450" y="2272144"/>
            <a:chExt cx="2388817" cy="369332"/>
          </a:xfrm>
        </p:grpSpPr>
        <p:sp>
          <p:nvSpPr>
            <p:cNvPr id="34" name="椭圆 33">
              <a:extLst>
                <a:ext uri="{FF2B5EF4-FFF2-40B4-BE49-F238E27FC236}">
                  <a16:creationId xmlns:a16="http://schemas.microsoft.com/office/drawing/2014/main" id="{8AB06CB1-2CF5-46E7-97A6-F3585A939CFA}"/>
                </a:ext>
              </a:extLst>
            </p:cNvPr>
            <p:cNvSpPr/>
            <p:nvPr/>
          </p:nvSpPr>
          <p:spPr>
            <a:xfrm>
              <a:off x="3468450" y="2353444"/>
              <a:ext cx="288032" cy="288032"/>
            </a:xfrm>
            <a:prstGeom prst="ellipse">
              <a:avLst/>
            </a:prstGeom>
            <a:solidFill>
              <a:srgbClr val="C0504D"/>
            </a:solidFill>
            <a:ln>
              <a:solidFill>
                <a:schemeClr val="tx1">
                  <a:lumMod val="85000"/>
                  <a:lumOff val="1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dirty="0"/>
                <a:t>a</a:t>
              </a:r>
              <a:endParaRPr lang="zh-CN" altLang="en-US" dirty="0"/>
            </a:p>
          </p:txBody>
        </p:sp>
        <p:sp>
          <p:nvSpPr>
            <p:cNvPr id="35" name="椭圆 34">
              <a:extLst>
                <a:ext uri="{FF2B5EF4-FFF2-40B4-BE49-F238E27FC236}">
                  <a16:creationId xmlns:a16="http://schemas.microsoft.com/office/drawing/2014/main" id="{D2C094AD-90FD-4BBD-9861-F13C3A8FC29B}"/>
                </a:ext>
              </a:extLst>
            </p:cNvPr>
            <p:cNvSpPr/>
            <p:nvPr/>
          </p:nvSpPr>
          <p:spPr>
            <a:xfrm>
              <a:off x="4139952" y="2353444"/>
              <a:ext cx="288032" cy="288032"/>
            </a:xfrm>
            <a:prstGeom prst="ellipse">
              <a:avLst/>
            </a:prstGeom>
            <a:solidFill>
              <a:srgbClr val="C0504D"/>
            </a:solidFill>
            <a:ln>
              <a:solidFill>
                <a:schemeClr val="tx1">
                  <a:lumMod val="85000"/>
                  <a:lumOff val="1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dirty="0"/>
                <a:t>b</a:t>
              </a:r>
              <a:endParaRPr lang="zh-CN" altLang="en-US" dirty="0"/>
            </a:p>
          </p:txBody>
        </p:sp>
        <p:cxnSp>
          <p:nvCxnSpPr>
            <p:cNvPr id="36" name="直接箭头连接符 35">
              <a:extLst>
                <a:ext uri="{FF2B5EF4-FFF2-40B4-BE49-F238E27FC236}">
                  <a16:creationId xmlns:a16="http://schemas.microsoft.com/office/drawing/2014/main" id="{141A6314-FD88-4ED3-B231-5813A3B85ACB}"/>
                </a:ext>
              </a:extLst>
            </p:cNvPr>
            <p:cNvCxnSpPr>
              <a:stCxn id="35" idx="2"/>
              <a:endCxn id="34" idx="6"/>
            </p:cNvCxnSpPr>
            <p:nvPr/>
          </p:nvCxnSpPr>
          <p:spPr>
            <a:xfrm flipH="1">
              <a:off x="3756482" y="2497460"/>
              <a:ext cx="383470" cy="0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sp>
          <p:nvSpPr>
            <p:cNvPr id="37" name="椭圆 36">
              <a:extLst>
                <a:ext uri="{FF2B5EF4-FFF2-40B4-BE49-F238E27FC236}">
                  <a16:creationId xmlns:a16="http://schemas.microsoft.com/office/drawing/2014/main" id="{372577EA-4E45-491E-B3BE-1CB0CA201C76}"/>
                </a:ext>
              </a:extLst>
            </p:cNvPr>
            <p:cNvSpPr/>
            <p:nvPr/>
          </p:nvSpPr>
          <p:spPr>
            <a:xfrm>
              <a:off x="4811454" y="2353444"/>
              <a:ext cx="288032" cy="288032"/>
            </a:xfrm>
            <a:prstGeom prst="ellipse">
              <a:avLst/>
            </a:prstGeom>
            <a:solidFill>
              <a:srgbClr val="C0504D"/>
            </a:solidFill>
            <a:ln>
              <a:solidFill>
                <a:schemeClr val="tx1">
                  <a:lumMod val="85000"/>
                  <a:lumOff val="1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dirty="0"/>
                <a:t>c</a:t>
              </a:r>
              <a:endParaRPr lang="zh-CN" altLang="en-US" dirty="0"/>
            </a:p>
          </p:txBody>
        </p:sp>
        <p:cxnSp>
          <p:nvCxnSpPr>
            <p:cNvPr id="38" name="直接箭头连接符 37">
              <a:extLst>
                <a:ext uri="{FF2B5EF4-FFF2-40B4-BE49-F238E27FC236}">
                  <a16:creationId xmlns:a16="http://schemas.microsoft.com/office/drawing/2014/main" id="{3AE8F750-9E74-4496-9872-B936DE88F826}"/>
                </a:ext>
              </a:extLst>
            </p:cNvPr>
            <p:cNvCxnSpPr/>
            <p:nvPr/>
          </p:nvCxnSpPr>
          <p:spPr>
            <a:xfrm flipH="1">
              <a:off x="4427984" y="2497460"/>
              <a:ext cx="383470" cy="0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sp>
          <p:nvSpPr>
            <p:cNvPr id="39" name="椭圆 38">
              <a:extLst>
                <a:ext uri="{FF2B5EF4-FFF2-40B4-BE49-F238E27FC236}">
                  <a16:creationId xmlns:a16="http://schemas.microsoft.com/office/drawing/2014/main" id="{7D1B7498-830D-4669-9ADD-CBE7EF2C9331}"/>
                </a:ext>
              </a:extLst>
            </p:cNvPr>
            <p:cNvSpPr/>
            <p:nvPr/>
          </p:nvSpPr>
          <p:spPr>
            <a:xfrm>
              <a:off x="5569235" y="2353444"/>
              <a:ext cx="288032" cy="288032"/>
            </a:xfrm>
            <a:prstGeom prst="ellipse">
              <a:avLst/>
            </a:prstGeom>
            <a:solidFill>
              <a:srgbClr val="C0504D"/>
            </a:solidFill>
            <a:ln>
              <a:solidFill>
                <a:schemeClr val="tx1">
                  <a:lumMod val="85000"/>
                  <a:lumOff val="1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dirty="0"/>
                <a:t>n</a:t>
              </a:r>
              <a:endParaRPr lang="zh-CN" altLang="en-US" dirty="0"/>
            </a:p>
          </p:txBody>
        </p:sp>
        <p:sp>
          <p:nvSpPr>
            <p:cNvPr id="40" name="文本框 39">
              <a:extLst>
                <a:ext uri="{FF2B5EF4-FFF2-40B4-BE49-F238E27FC236}">
                  <a16:creationId xmlns:a16="http://schemas.microsoft.com/office/drawing/2014/main" id="{323158D5-1F1B-41B3-99A1-300AF303F14A}"/>
                </a:ext>
              </a:extLst>
            </p:cNvPr>
            <p:cNvSpPr txBox="1"/>
            <p:nvPr/>
          </p:nvSpPr>
          <p:spPr>
            <a:xfrm>
              <a:off x="5099486" y="2272144"/>
              <a:ext cx="383471" cy="369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b="1" dirty="0"/>
                <a:t>…</a:t>
              </a:r>
              <a:endParaRPr lang="zh-CN" altLang="en-US" b="1" dirty="0"/>
            </a:p>
          </p:txBody>
        </p: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18"/>
    </mc:Choice>
    <mc:Fallback xmlns="">
      <p:transition spd="slow" advTm="218"/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3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zh-CN" altLang="en-US"/>
              <a:t>上海交通大学并行与分布式系统研究所（</a:t>
            </a:r>
            <a:r>
              <a:rPr lang="en-US" altLang="zh-CN" dirty="0"/>
              <a:t>IPADS@SJTU</a:t>
            </a:r>
            <a:r>
              <a:rPr lang="zh-CN" altLang="en-US"/>
              <a:t>）</a:t>
            </a:r>
            <a:endParaRPr lang="zh-CN" altLang="en-US" dirty="0"/>
          </a:p>
        </p:txBody>
      </p:sp>
      <p:grpSp>
        <p:nvGrpSpPr>
          <p:cNvPr id="69" name="组合 68">
            <a:extLst>
              <a:ext uri="{FF2B5EF4-FFF2-40B4-BE49-F238E27FC236}">
                <a16:creationId xmlns:a16="http://schemas.microsoft.com/office/drawing/2014/main" id="{7D4BA7B2-69FE-45FE-AEF6-023F6935D2BC}"/>
              </a:ext>
            </a:extLst>
          </p:cNvPr>
          <p:cNvGrpSpPr/>
          <p:nvPr/>
        </p:nvGrpSpPr>
        <p:grpSpPr>
          <a:xfrm>
            <a:off x="1119560" y="1417340"/>
            <a:ext cx="7023247" cy="3272424"/>
            <a:chOff x="321569" y="1275574"/>
            <a:chExt cx="7130751" cy="3272424"/>
          </a:xfrm>
        </p:grpSpPr>
        <p:pic>
          <p:nvPicPr>
            <p:cNvPr id="17" name="图片 16">
              <a:extLst>
                <a:ext uri="{FF2B5EF4-FFF2-40B4-BE49-F238E27FC236}">
                  <a16:creationId xmlns:a16="http://schemas.microsoft.com/office/drawing/2014/main" id="{56A2B680-D28C-4D6F-A8AC-3A6AF861D37D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/>
            <a:srcRect r="11417"/>
            <a:stretch/>
          </p:blipFill>
          <p:spPr>
            <a:xfrm>
              <a:off x="3910700" y="2569468"/>
              <a:ext cx="1322599" cy="997843"/>
            </a:xfrm>
            <a:prstGeom prst="rect">
              <a:avLst/>
            </a:prstGeom>
          </p:spPr>
        </p:pic>
        <p:sp>
          <p:nvSpPr>
            <p:cNvPr id="18" name="文本框 17">
              <a:extLst>
                <a:ext uri="{FF2B5EF4-FFF2-40B4-BE49-F238E27FC236}">
                  <a16:creationId xmlns:a16="http://schemas.microsoft.com/office/drawing/2014/main" id="{3129E5B8-2502-491E-BB2D-67C5F96A3252}"/>
                </a:ext>
              </a:extLst>
            </p:cNvPr>
            <p:cNvSpPr txBox="1"/>
            <p:nvPr/>
          </p:nvSpPr>
          <p:spPr>
            <a:xfrm>
              <a:off x="321569" y="2689915"/>
              <a:ext cx="2232248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altLang="zh-CN" sz="2400" b="1" dirty="0"/>
                <a:t>Sequencer</a:t>
              </a:r>
              <a:endParaRPr lang="zh-CN" altLang="en-US" sz="2400" b="1" dirty="0"/>
            </a:p>
          </p:txBody>
        </p:sp>
        <p:pic>
          <p:nvPicPr>
            <p:cNvPr id="41" name="图片 40">
              <a:extLst>
                <a:ext uri="{FF2B5EF4-FFF2-40B4-BE49-F238E27FC236}">
                  <a16:creationId xmlns:a16="http://schemas.microsoft.com/office/drawing/2014/main" id="{BDF485F7-3108-4000-BBAF-1544C77A2215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1521135" y="1279994"/>
              <a:ext cx="1085850" cy="800100"/>
            </a:xfrm>
            <a:prstGeom prst="rect">
              <a:avLst/>
            </a:prstGeom>
          </p:spPr>
        </p:pic>
        <p:pic>
          <p:nvPicPr>
            <p:cNvPr id="42" name="图片 41">
              <a:extLst>
                <a:ext uri="{FF2B5EF4-FFF2-40B4-BE49-F238E27FC236}">
                  <a16:creationId xmlns:a16="http://schemas.microsoft.com/office/drawing/2014/main" id="{A2CDA4B3-1318-43E3-8BA0-C68D2C12E08E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3261166" y="1275574"/>
              <a:ext cx="1085850" cy="800100"/>
            </a:xfrm>
            <a:prstGeom prst="rect">
              <a:avLst/>
            </a:prstGeom>
          </p:spPr>
        </p:pic>
        <p:pic>
          <p:nvPicPr>
            <p:cNvPr id="43" name="图片 42">
              <a:extLst>
                <a:ext uri="{FF2B5EF4-FFF2-40B4-BE49-F238E27FC236}">
                  <a16:creationId xmlns:a16="http://schemas.microsoft.com/office/drawing/2014/main" id="{6EEE5441-C46B-4760-BA36-8772E5C9008F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5"/>
            <a:srcRect r="9284" b="490"/>
            <a:stretch/>
          </p:blipFill>
          <p:spPr>
            <a:xfrm>
              <a:off x="5124400" y="1391256"/>
              <a:ext cx="715880" cy="684418"/>
            </a:xfrm>
            <a:prstGeom prst="rect">
              <a:avLst/>
            </a:prstGeom>
          </p:spPr>
        </p:pic>
        <p:pic>
          <p:nvPicPr>
            <p:cNvPr id="44" name="图片 43">
              <a:extLst>
                <a:ext uri="{FF2B5EF4-FFF2-40B4-BE49-F238E27FC236}">
                  <a16:creationId xmlns:a16="http://schemas.microsoft.com/office/drawing/2014/main" id="{A0F97521-8D17-436A-AC27-C6C0A19F72AE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5"/>
            <a:srcRect r="9284" b="490"/>
            <a:stretch/>
          </p:blipFill>
          <p:spPr>
            <a:xfrm>
              <a:off x="6736440" y="1391256"/>
              <a:ext cx="715880" cy="684418"/>
            </a:xfrm>
            <a:prstGeom prst="rect">
              <a:avLst/>
            </a:prstGeom>
          </p:spPr>
        </p:pic>
        <p:cxnSp>
          <p:nvCxnSpPr>
            <p:cNvPr id="31" name="直接箭头连接符 30">
              <a:extLst>
                <a:ext uri="{FF2B5EF4-FFF2-40B4-BE49-F238E27FC236}">
                  <a16:creationId xmlns:a16="http://schemas.microsoft.com/office/drawing/2014/main" id="{2F53147B-0592-4AD9-80A8-5F4E274C7313}"/>
                </a:ext>
              </a:extLst>
            </p:cNvPr>
            <p:cNvCxnSpPr>
              <a:cxnSpLocks/>
              <a:stCxn id="41" idx="2"/>
            </p:cNvCxnSpPr>
            <p:nvPr/>
          </p:nvCxnSpPr>
          <p:spPr>
            <a:xfrm>
              <a:off x="2064060" y="2080094"/>
              <a:ext cx="1937985" cy="634119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6" name="直接箭头连接符 45">
              <a:extLst>
                <a:ext uri="{FF2B5EF4-FFF2-40B4-BE49-F238E27FC236}">
                  <a16:creationId xmlns:a16="http://schemas.microsoft.com/office/drawing/2014/main" id="{39957991-BBDC-4C3E-9B5F-B2B4EECC78C8}"/>
                </a:ext>
              </a:extLst>
            </p:cNvPr>
            <p:cNvCxnSpPr>
              <a:stCxn id="42" idx="2"/>
            </p:cNvCxnSpPr>
            <p:nvPr/>
          </p:nvCxnSpPr>
          <p:spPr>
            <a:xfrm>
              <a:off x="3804091" y="2075674"/>
              <a:ext cx="407869" cy="565802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8" name="直接箭头连接符 47">
              <a:extLst>
                <a:ext uri="{FF2B5EF4-FFF2-40B4-BE49-F238E27FC236}">
                  <a16:creationId xmlns:a16="http://schemas.microsoft.com/office/drawing/2014/main" id="{A901CFC9-2C18-4A81-9A0D-FDE42A64F7FF}"/>
                </a:ext>
              </a:extLst>
            </p:cNvPr>
            <p:cNvCxnSpPr>
              <a:stCxn id="43" idx="2"/>
            </p:cNvCxnSpPr>
            <p:nvPr/>
          </p:nvCxnSpPr>
          <p:spPr>
            <a:xfrm flipH="1">
              <a:off x="4932040" y="2075674"/>
              <a:ext cx="550300" cy="565802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0" name="直接箭头连接符 49">
              <a:extLst>
                <a:ext uri="{FF2B5EF4-FFF2-40B4-BE49-F238E27FC236}">
                  <a16:creationId xmlns:a16="http://schemas.microsoft.com/office/drawing/2014/main" id="{2439E717-06E9-46D1-AE04-A33AA5457127}"/>
                </a:ext>
              </a:extLst>
            </p:cNvPr>
            <p:cNvCxnSpPr>
              <a:stCxn id="44" idx="2"/>
            </p:cNvCxnSpPr>
            <p:nvPr/>
          </p:nvCxnSpPr>
          <p:spPr>
            <a:xfrm flipH="1">
              <a:off x="5124400" y="2075674"/>
              <a:ext cx="1969980" cy="638539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1" name="椭圆 50">
              <a:extLst>
                <a:ext uri="{FF2B5EF4-FFF2-40B4-BE49-F238E27FC236}">
                  <a16:creationId xmlns:a16="http://schemas.microsoft.com/office/drawing/2014/main" id="{41AA3BCE-4F4D-43D9-AD7D-C2EAC9BAD8EF}"/>
                </a:ext>
              </a:extLst>
            </p:cNvPr>
            <p:cNvSpPr/>
            <p:nvPr/>
          </p:nvSpPr>
          <p:spPr>
            <a:xfrm>
              <a:off x="2882609" y="2118371"/>
              <a:ext cx="240203" cy="240203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dirty="0"/>
                <a:t>1</a:t>
              </a:r>
              <a:endParaRPr lang="zh-CN" altLang="en-US" dirty="0"/>
            </a:p>
          </p:txBody>
        </p:sp>
        <p:sp>
          <p:nvSpPr>
            <p:cNvPr id="52" name="椭圆 51">
              <a:extLst>
                <a:ext uri="{FF2B5EF4-FFF2-40B4-BE49-F238E27FC236}">
                  <a16:creationId xmlns:a16="http://schemas.microsoft.com/office/drawing/2014/main" id="{0868EF86-23D7-4BA4-92CE-B0A82752C3AD}"/>
                </a:ext>
              </a:extLst>
            </p:cNvPr>
            <p:cNvSpPr/>
            <p:nvPr/>
          </p:nvSpPr>
          <p:spPr>
            <a:xfrm>
              <a:off x="4010558" y="2118372"/>
              <a:ext cx="240203" cy="240203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dirty="0"/>
                <a:t>3</a:t>
              </a:r>
              <a:endParaRPr lang="zh-CN" altLang="en-US" dirty="0"/>
            </a:p>
          </p:txBody>
        </p:sp>
        <p:sp>
          <p:nvSpPr>
            <p:cNvPr id="53" name="椭圆 52">
              <a:extLst>
                <a:ext uri="{FF2B5EF4-FFF2-40B4-BE49-F238E27FC236}">
                  <a16:creationId xmlns:a16="http://schemas.microsoft.com/office/drawing/2014/main" id="{346FAED3-CBAF-4BB8-A060-68CD967A7E7E}"/>
                </a:ext>
              </a:extLst>
            </p:cNvPr>
            <p:cNvSpPr/>
            <p:nvPr/>
          </p:nvSpPr>
          <p:spPr>
            <a:xfrm>
              <a:off x="4954888" y="2118370"/>
              <a:ext cx="240203" cy="240203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dirty="0"/>
                <a:t>4</a:t>
              </a:r>
              <a:endParaRPr lang="zh-CN" altLang="en-US" dirty="0"/>
            </a:p>
          </p:txBody>
        </p:sp>
        <p:sp>
          <p:nvSpPr>
            <p:cNvPr id="54" name="椭圆 53">
              <a:extLst>
                <a:ext uri="{FF2B5EF4-FFF2-40B4-BE49-F238E27FC236}">
                  <a16:creationId xmlns:a16="http://schemas.microsoft.com/office/drawing/2014/main" id="{85D35CC6-7768-46FE-933E-2368EEADB928}"/>
                </a:ext>
              </a:extLst>
            </p:cNvPr>
            <p:cNvSpPr/>
            <p:nvPr/>
          </p:nvSpPr>
          <p:spPr>
            <a:xfrm>
              <a:off x="6102769" y="2118370"/>
              <a:ext cx="240203" cy="240203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dirty="0"/>
                <a:t>2</a:t>
              </a:r>
              <a:endParaRPr lang="zh-CN" altLang="en-US" dirty="0"/>
            </a:p>
          </p:txBody>
        </p:sp>
        <p:sp>
          <p:nvSpPr>
            <p:cNvPr id="55" name="箭头: 下 54">
              <a:extLst>
                <a:ext uri="{FF2B5EF4-FFF2-40B4-BE49-F238E27FC236}">
                  <a16:creationId xmlns:a16="http://schemas.microsoft.com/office/drawing/2014/main" id="{841D5B22-1395-426B-83E8-990BED74710A}"/>
                </a:ext>
              </a:extLst>
            </p:cNvPr>
            <p:cNvSpPr/>
            <p:nvPr/>
          </p:nvSpPr>
          <p:spPr>
            <a:xfrm>
              <a:off x="4481499" y="3626068"/>
              <a:ext cx="181000" cy="304271"/>
            </a:xfrm>
            <a:prstGeom prst="downArrow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6" name="椭圆 55">
              <a:extLst>
                <a:ext uri="{FF2B5EF4-FFF2-40B4-BE49-F238E27FC236}">
                  <a16:creationId xmlns:a16="http://schemas.microsoft.com/office/drawing/2014/main" id="{AC669DD6-F1D4-494A-8804-AFC69E4218A1}"/>
                </a:ext>
              </a:extLst>
            </p:cNvPr>
            <p:cNvSpPr/>
            <p:nvPr/>
          </p:nvSpPr>
          <p:spPr>
            <a:xfrm>
              <a:off x="2920817" y="4058754"/>
              <a:ext cx="489244" cy="489244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dirty="0"/>
                <a:t>1</a:t>
              </a:r>
              <a:endParaRPr lang="zh-CN" altLang="en-US" dirty="0"/>
            </a:p>
          </p:txBody>
        </p:sp>
        <p:sp>
          <p:nvSpPr>
            <p:cNvPr id="57" name="椭圆 56">
              <a:extLst>
                <a:ext uri="{FF2B5EF4-FFF2-40B4-BE49-F238E27FC236}">
                  <a16:creationId xmlns:a16="http://schemas.microsoft.com/office/drawing/2014/main" id="{E23B79DE-F2BD-463A-B625-EB4D61CC2744}"/>
                </a:ext>
              </a:extLst>
            </p:cNvPr>
            <p:cNvSpPr/>
            <p:nvPr/>
          </p:nvSpPr>
          <p:spPr>
            <a:xfrm>
              <a:off x="4867125" y="4058754"/>
              <a:ext cx="489244" cy="489244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dirty="0"/>
                <a:t>3</a:t>
              </a:r>
              <a:endParaRPr lang="zh-CN" altLang="en-US" dirty="0"/>
            </a:p>
          </p:txBody>
        </p:sp>
        <p:sp>
          <p:nvSpPr>
            <p:cNvPr id="58" name="椭圆 57">
              <a:extLst>
                <a:ext uri="{FF2B5EF4-FFF2-40B4-BE49-F238E27FC236}">
                  <a16:creationId xmlns:a16="http://schemas.microsoft.com/office/drawing/2014/main" id="{2286C7BD-0AF9-4BBA-AA36-B159431586DE}"/>
                </a:ext>
              </a:extLst>
            </p:cNvPr>
            <p:cNvSpPr/>
            <p:nvPr/>
          </p:nvSpPr>
          <p:spPr>
            <a:xfrm>
              <a:off x="5840280" y="4058754"/>
              <a:ext cx="489244" cy="489244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dirty="0"/>
                <a:t>4</a:t>
              </a:r>
              <a:endParaRPr lang="zh-CN" altLang="en-US" dirty="0"/>
            </a:p>
          </p:txBody>
        </p:sp>
        <p:sp>
          <p:nvSpPr>
            <p:cNvPr id="59" name="椭圆 58">
              <a:extLst>
                <a:ext uri="{FF2B5EF4-FFF2-40B4-BE49-F238E27FC236}">
                  <a16:creationId xmlns:a16="http://schemas.microsoft.com/office/drawing/2014/main" id="{C8682D7B-3A74-4176-B6D2-81ED08FFD06B}"/>
                </a:ext>
              </a:extLst>
            </p:cNvPr>
            <p:cNvSpPr/>
            <p:nvPr/>
          </p:nvSpPr>
          <p:spPr>
            <a:xfrm>
              <a:off x="3893971" y="4058754"/>
              <a:ext cx="489244" cy="489244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dirty="0"/>
                <a:t>2</a:t>
              </a:r>
              <a:endParaRPr lang="zh-CN" altLang="en-US" dirty="0"/>
            </a:p>
          </p:txBody>
        </p:sp>
        <p:cxnSp>
          <p:nvCxnSpPr>
            <p:cNvPr id="61" name="直接箭头连接符 60">
              <a:extLst>
                <a:ext uri="{FF2B5EF4-FFF2-40B4-BE49-F238E27FC236}">
                  <a16:creationId xmlns:a16="http://schemas.microsoft.com/office/drawing/2014/main" id="{3F53F86E-36AE-4157-A13D-E056E7E68C8B}"/>
                </a:ext>
              </a:extLst>
            </p:cNvPr>
            <p:cNvCxnSpPr>
              <a:stCxn id="59" idx="2"/>
              <a:endCxn id="56" idx="6"/>
            </p:cNvCxnSpPr>
            <p:nvPr/>
          </p:nvCxnSpPr>
          <p:spPr>
            <a:xfrm flipH="1">
              <a:off x="3410061" y="4303376"/>
              <a:ext cx="483910" cy="0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63" name="直接箭头连接符 62">
              <a:extLst>
                <a:ext uri="{FF2B5EF4-FFF2-40B4-BE49-F238E27FC236}">
                  <a16:creationId xmlns:a16="http://schemas.microsoft.com/office/drawing/2014/main" id="{32498CE8-59B5-4020-8540-DFF2E333B760}"/>
                </a:ext>
              </a:extLst>
            </p:cNvPr>
            <p:cNvCxnSpPr>
              <a:stCxn id="57" idx="2"/>
              <a:endCxn id="59" idx="6"/>
            </p:cNvCxnSpPr>
            <p:nvPr/>
          </p:nvCxnSpPr>
          <p:spPr>
            <a:xfrm flipH="1">
              <a:off x="4383215" y="4303376"/>
              <a:ext cx="483910" cy="0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65" name="直接箭头连接符 64">
              <a:extLst>
                <a:ext uri="{FF2B5EF4-FFF2-40B4-BE49-F238E27FC236}">
                  <a16:creationId xmlns:a16="http://schemas.microsoft.com/office/drawing/2014/main" id="{D45C8507-1B2F-4342-A069-826B35A0CE82}"/>
                </a:ext>
              </a:extLst>
            </p:cNvPr>
            <p:cNvCxnSpPr>
              <a:stCxn id="58" idx="2"/>
              <a:endCxn id="57" idx="6"/>
            </p:cNvCxnSpPr>
            <p:nvPr/>
          </p:nvCxnSpPr>
          <p:spPr>
            <a:xfrm flipH="1">
              <a:off x="5356369" y="4303376"/>
              <a:ext cx="483911" cy="0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sp>
          <p:nvSpPr>
            <p:cNvPr id="66" name="文本框 65">
              <a:extLst>
                <a:ext uri="{FF2B5EF4-FFF2-40B4-BE49-F238E27FC236}">
                  <a16:creationId xmlns:a16="http://schemas.microsoft.com/office/drawing/2014/main" id="{63EABE05-41E5-4CE9-BFF7-2963DBFD1358}"/>
                </a:ext>
              </a:extLst>
            </p:cNvPr>
            <p:cNvSpPr txBox="1"/>
            <p:nvPr/>
          </p:nvSpPr>
          <p:spPr>
            <a:xfrm>
              <a:off x="405011" y="4009993"/>
              <a:ext cx="2232248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altLang="zh-CN" sz="2400" b="1" dirty="0"/>
                <a:t>Shared Log</a:t>
              </a:r>
              <a:endParaRPr lang="zh-CN" altLang="en-US" sz="2400" b="1" dirty="0"/>
            </a:p>
          </p:txBody>
        </p:sp>
        <p:sp>
          <p:nvSpPr>
            <p:cNvPr id="67" name="文本框 66">
              <a:extLst>
                <a:ext uri="{FF2B5EF4-FFF2-40B4-BE49-F238E27FC236}">
                  <a16:creationId xmlns:a16="http://schemas.microsoft.com/office/drawing/2014/main" id="{7BC9D65C-C036-48FE-A8E2-00FFE992775D}"/>
                </a:ext>
              </a:extLst>
            </p:cNvPr>
            <p:cNvSpPr txBox="1"/>
            <p:nvPr/>
          </p:nvSpPr>
          <p:spPr>
            <a:xfrm>
              <a:off x="4481499" y="3550179"/>
              <a:ext cx="2133600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2000" b="1" dirty="0"/>
                <a:t>Total Order</a:t>
              </a:r>
              <a:endParaRPr lang="zh-CN" altLang="en-US" sz="2000" b="1" dirty="0"/>
            </a:p>
          </p:txBody>
        </p:sp>
      </p:grpSp>
      <p:sp>
        <p:nvSpPr>
          <p:cNvPr id="35" name="Title 1">
            <a:extLst>
              <a:ext uri="{FF2B5EF4-FFF2-40B4-BE49-F238E27FC236}">
                <a16:creationId xmlns:a16="http://schemas.microsoft.com/office/drawing/2014/main" id="{2B369375-B1BF-49AF-B71A-499BAF71D78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08000" y="228866"/>
            <a:ext cx="9144000" cy="900442"/>
          </a:xfrm>
        </p:spPr>
        <p:txBody>
          <a:bodyPr>
            <a:normAutofit/>
          </a:bodyPr>
          <a:lstStyle/>
          <a:p>
            <a:r>
              <a:rPr lang="en-US" dirty="0">
                <a:sym typeface="+mn-ea"/>
              </a:rPr>
              <a:t>Background: Shared Log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0522003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804"/>
    </mc:Choice>
    <mc:Fallback xmlns="">
      <p:transition spd="slow" advTm="804"/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4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zh-CN" altLang="en-US"/>
              <a:t>上海交通大学并行与分布式系统研究所（</a:t>
            </a:r>
            <a:r>
              <a:rPr lang="en-US" altLang="zh-CN" dirty="0"/>
              <a:t>IPADS@SJTU</a:t>
            </a:r>
            <a:r>
              <a:rPr lang="zh-CN" altLang="en-US"/>
              <a:t>）</a:t>
            </a:r>
            <a:endParaRPr lang="zh-CN" altLang="en-US" dirty="0"/>
          </a:p>
        </p:txBody>
      </p:sp>
      <p:grpSp>
        <p:nvGrpSpPr>
          <p:cNvPr id="69" name="组合 68">
            <a:extLst>
              <a:ext uri="{FF2B5EF4-FFF2-40B4-BE49-F238E27FC236}">
                <a16:creationId xmlns:a16="http://schemas.microsoft.com/office/drawing/2014/main" id="{7D4BA7B2-69FE-45FE-AEF6-023F6935D2BC}"/>
              </a:ext>
            </a:extLst>
          </p:cNvPr>
          <p:cNvGrpSpPr/>
          <p:nvPr/>
        </p:nvGrpSpPr>
        <p:grpSpPr>
          <a:xfrm>
            <a:off x="0" y="1761670"/>
            <a:ext cx="5267435" cy="2454318"/>
            <a:chOff x="321569" y="1275574"/>
            <a:chExt cx="7130751" cy="3272424"/>
          </a:xfrm>
        </p:grpSpPr>
        <p:pic>
          <p:nvPicPr>
            <p:cNvPr id="17" name="图片 16">
              <a:extLst>
                <a:ext uri="{FF2B5EF4-FFF2-40B4-BE49-F238E27FC236}">
                  <a16:creationId xmlns:a16="http://schemas.microsoft.com/office/drawing/2014/main" id="{56A2B680-D28C-4D6F-A8AC-3A6AF861D37D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/>
            <a:srcRect r="11417"/>
            <a:stretch/>
          </p:blipFill>
          <p:spPr>
            <a:xfrm>
              <a:off x="3910700" y="2569468"/>
              <a:ext cx="1322599" cy="997843"/>
            </a:xfrm>
            <a:prstGeom prst="rect">
              <a:avLst/>
            </a:prstGeom>
          </p:spPr>
        </p:pic>
        <p:sp>
          <p:nvSpPr>
            <p:cNvPr id="18" name="文本框 17">
              <a:extLst>
                <a:ext uri="{FF2B5EF4-FFF2-40B4-BE49-F238E27FC236}">
                  <a16:creationId xmlns:a16="http://schemas.microsoft.com/office/drawing/2014/main" id="{3129E5B8-2502-491E-BB2D-67C5F96A3252}"/>
                </a:ext>
              </a:extLst>
            </p:cNvPr>
            <p:cNvSpPr txBox="1"/>
            <p:nvPr/>
          </p:nvSpPr>
          <p:spPr>
            <a:xfrm>
              <a:off x="321569" y="2689915"/>
              <a:ext cx="2232248" cy="49244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altLang="zh-CN" b="1" dirty="0"/>
                <a:t>Sequencer</a:t>
              </a:r>
              <a:endParaRPr lang="zh-CN" altLang="en-US" b="1" dirty="0"/>
            </a:p>
          </p:txBody>
        </p:sp>
        <p:pic>
          <p:nvPicPr>
            <p:cNvPr id="41" name="图片 40">
              <a:extLst>
                <a:ext uri="{FF2B5EF4-FFF2-40B4-BE49-F238E27FC236}">
                  <a16:creationId xmlns:a16="http://schemas.microsoft.com/office/drawing/2014/main" id="{BDF485F7-3108-4000-BBAF-1544C77A2215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1521135" y="1279994"/>
              <a:ext cx="1085850" cy="800100"/>
            </a:xfrm>
            <a:prstGeom prst="rect">
              <a:avLst/>
            </a:prstGeom>
          </p:spPr>
        </p:pic>
        <p:pic>
          <p:nvPicPr>
            <p:cNvPr id="42" name="图片 41">
              <a:extLst>
                <a:ext uri="{FF2B5EF4-FFF2-40B4-BE49-F238E27FC236}">
                  <a16:creationId xmlns:a16="http://schemas.microsoft.com/office/drawing/2014/main" id="{A2CDA4B3-1318-43E3-8BA0-C68D2C12E08E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3261166" y="1275574"/>
              <a:ext cx="1085850" cy="800100"/>
            </a:xfrm>
            <a:prstGeom prst="rect">
              <a:avLst/>
            </a:prstGeom>
          </p:spPr>
        </p:pic>
        <p:pic>
          <p:nvPicPr>
            <p:cNvPr id="43" name="图片 42">
              <a:extLst>
                <a:ext uri="{FF2B5EF4-FFF2-40B4-BE49-F238E27FC236}">
                  <a16:creationId xmlns:a16="http://schemas.microsoft.com/office/drawing/2014/main" id="{6EEE5441-C46B-4760-BA36-8772E5C9008F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5"/>
            <a:srcRect r="9284" b="490"/>
            <a:stretch/>
          </p:blipFill>
          <p:spPr>
            <a:xfrm>
              <a:off x="5124400" y="1391256"/>
              <a:ext cx="715880" cy="684418"/>
            </a:xfrm>
            <a:prstGeom prst="rect">
              <a:avLst/>
            </a:prstGeom>
          </p:spPr>
        </p:pic>
        <p:pic>
          <p:nvPicPr>
            <p:cNvPr id="44" name="图片 43">
              <a:extLst>
                <a:ext uri="{FF2B5EF4-FFF2-40B4-BE49-F238E27FC236}">
                  <a16:creationId xmlns:a16="http://schemas.microsoft.com/office/drawing/2014/main" id="{A0F97521-8D17-436A-AC27-C6C0A19F72AE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5"/>
            <a:srcRect r="9284" b="490"/>
            <a:stretch/>
          </p:blipFill>
          <p:spPr>
            <a:xfrm>
              <a:off x="6736440" y="1391256"/>
              <a:ext cx="715880" cy="684418"/>
            </a:xfrm>
            <a:prstGeom prst="rect">
              <a:avLst/>
            </a:prstGeom>
          </p:spPr>
        </p:pic>
        <p:cxnSp>
          <p:nvCxnSpPr>
            <p:cNvPr id="31" name="直接箭头连接符 30">
              <a:extLst>
                <a:ext uri="{FF2B5EF4-FFF2-40B4-BE49-F238E27FC236}">
                  <a16:creationId xmlns:a16="http://schemas.microsoft.com/office/drawing/2014/main" id="{2F53147B-0592-4AD9-80A8-5F4E274C7313}"/>
                </a:ext>
              </a:extLst>
            </p:cNvPr>
            <p:cNvCxnSpPr>
              <a:cxnSpLocks/>
              <a:stCxn id="41" idx="2"/>
            </p:cNvCxnSpPr>
            <p:nvPr/>
          </p:nvCxnSpPr>
          <p:spPr>
            <a:xfrm>
              <a:off x="2064060" y="2080094"/>
              <a:ext cx="1937985" cy="634119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6" name="直接箭头连接符 45">
              <a:extLst>
                <a:ext uri="{FF2B5EF4-FFF2-40B4-BE49-F238E27FC236}">
                  <a16:creationId xmlns:a16="http://schemas.microsoft.com/office/drawing/2014/main" id="{39957991-BBDC-4C3E-9B5F-B2B4EECC78C8}"/>
                </a:ext>
              </a:extLst>
            </p:cNvPr>
            <p:cNvCxnSpPr>
              <a:stCxn id="42" idx="2"/>
            </p:cNvCxnSpPr>
            <p:nvPr/>
          </p:nvCxnSpPr>
          <p:spPr>
            <a:xfrm>
              <a:off x="3804091" y="2075674"/>
              <a:ext cx="407869" cy="565802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8" name="直接箭头连接符 47">
              <a:extLst>
                <a:ext uri="{FF2B5EF4-FFF2-40B4-BE49-F238E27FC236}">
                  <a16:creationId xmlns:a16="http://schemas.microsoft.com/office/drawing/2014/main" id="{A901CFC9-2C18-4A81-9A0D-FDE42A64F7FF}"/>
                </a:ext>
              </a:extLst>
            </p:cNvPr>
            <p:cNvCxnSpPr>
              <a:stCxn id="43" idx="2"/>
            </p:cNvCxnSpPr>
            <p:nvPr/>
          </p:nvCxnSpPr>
          <p:spPr>
            <a:xfrm flipH="1">
              <a:off x="4932040" y="2075674"/>
              <a:ext cx="550300" cy="565802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0" name="直接箭头连接符 49">
              <a:extLst>
                <a:ext uri="{FF2B5EF4-FFF2-40B4-BE49-F238E27FC236}">
                  <a16:creationId xmlns:a16="http://schemas.microsoft.com/office/drawing/2014/main" id="{2439E717-06E9-46D1-AE04-A33AA5457127}"/>
                </a:ext>
              </a:extLst>
            </p:cNvPr>
            <p:cNvCxnSpPr>
              <a:stCxn id="44" idx="2"/>
            </p:cNvCxnSpPr>
            <p:nvPr/>
          </p:nvCxnSpPr>
          <p:spPr>
            <a:xfrm flipH="1">
              <a:off x="5124400" y="2075674"/>
              <a:ext cx="1969980" cy="638539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1" name="椭圆 50">
              <a:extLst>
                <a:ext uri="{FF2B5EF4-FFF2-40B4-BE49-F238E27FC236}">
                  <a16:creationId xmlns:a16="http://schemas.microsoft.com/office/drawing/2014/main" id="{41AA3BCE-4F4D-43D9-AD7D-C2EAC9BAD8EF}"/>
                </a:ext>
              </a:extLst>
            </p:cNvPr>
            <p:cNvSpPr/>
            <p:nvPr/>
          </p:nvSpPr>
          <p:spPr>
            <a:xfrm>
              <a:off x="2882609" y="2118371"/>
              <a:ext cx="240203" cy="240203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sz="1200" dirty="0"/>
                <a:t>1</a:t>
              </a:r>
              <a:endParaRPr lang="zh-CN" altLang="en-US" sz="1200" dirty="0"/>
            </a:p>
          </p:txBody>
        </p:sp>
        <p:sp>
          <p:nvSpPr>
            <p:cNvPr id="52" name="椭圆 51">
              <a:extLst>
                <a:ext uri="{FF2B5EF4-FFF2-40B4-BE49-F238E27FC236}">
                  <a16:creationId xmlns:a16="http://schemas.microsoft.com/office/drawing/2014/main" id="{0868EF86-23D7-4BA4-92CE-B0A82752C3AD}"/>
                </a:ext>
              </a:extLst>
            </p:cNvPr>
            <p:cNvSpPr/>
            <p:nvPr/>
          </p:nvSpPr>
          <p:spPr>
            <a:xfrm>
              <a:off x="4010558" y="2118372"/>
              <a:ext cx="240203" cy="240203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sz="1200" dirty="0"/>
                <a:t>3</a:t>
              </a:r>
              <a:endParaRPr lang="zh-CN" altLang="en-US" sz="1200" dirty="0"/>
            </a:p>
          </p:txBody>
        </p:sp>
        <p:sp>
          <p:nvSpPr>
            <p:cNvPr id="53" name="椭圆 52">
              <a:extLst>
                <a:ext uri="{FF2B5EF4-FFF2-40B4-BE49-F238E27FC236}">
                  <a16:creationId xmlns:a16="http://schemas.microsoft.com/office/drawing/2014/main" id="{346FAED3-CBAF-4BB8-A060-68CD967A7E7E}"/>
                </a:ext>
              </a:extLst>
            </p:cNvPr>
            <p:cNvSpPr/>
            <p:nvPr/>
          </p:nvSpPr>
          <p:spPr>
            <a:xfrm>
              <a:off x="4954888" y="2118370"/>
              <a:ext cx="240203" cy="240203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sz="1200" dirty="0"/>
                <a:t>4</a:t>
              </a:r>
              <a:endParaRPr lang="zh-CN" altLang="en-US" sz="1200" dirty="0"/>
            </a:p>
          </p:txBody>
        </p:sp>
        <p:sp>
          <p:nvSpPr>
            <p:cNvPr id="54" name="椭圆 53">
              <a:extLst>
                <a:ext uri="{FF2B5EF4-FFF2-40B4-BE49-F238E27FC236}">
                  <a16:creationId xmlns:a16="http://schemas.microsoft.com/office/drawing/2014/main" id="{85D35CC6-7768-46FE-933E-2368EEADB928}"/>
                </a:ext>
              </a:extLst>
            </p:cNvPr>
            <p:cNvSpPr/>
            <p:nvPr/>
          </p:nvSpPr>
          <p:spPr>
            <a:xfrm>
              <a:off x="6102769" y="2118370"/>
              <a:ext cx="240203" cy="240203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sz="1200" dirty="0"/>
                <a:t>2</a:t>
              </a:r>
              <a:endParaRPr lang="zh-CN" altLang="en-US" sz="1200" dirty="0"/>
            </a:p>
          </p:txBody>
        </p:sp>
        <p:sp>
          <p:nvSpPr>
            <p:cNvPr id="55" name="箭头: 下 54">
              <a:extLst>
                <a:ext uri="{FF2B5EF4-FFF2-40B4-BE49-F238E27FC236}">
                  <a16:creationId xmlns:a16="http://schemas.microsoft.com/office/drawing/2014/main" id="{841D5B22-1395-426B-83E8-990BED74710A}"/>
                </a:ext>
              </a:extLst>
            </p:cNvPr>
            <p:cNvSpPr/>
            <p:nvPr/>
          </p:nvSpPr>
          <p:spPr>
            <a:xfrm>
              <a:off x="4481499" y="3626068"/>
              <a:ext cx="181000" cy="304271"/>
            </a:xfrm>
            <a:prstGeom prst="downArrow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6" name="椭圆 55">
              <a:extLst>
                <a:ext uri="{FF2B5EF4-FFF2-40B4-BE49-F238E27FC236}">
                  <a16:creationId xmlns:a16="http://schemas.microsoft.com/office/drawing/2014/main" id="{AC669DD6-F1D4-494A-8804-AFC69E4218A1}"/>
                </a:ext>
              </a:extLst>
            </p:cNvPr>
            <p:cNvSpPr/>
            <p:nvPr/>
          </p:nvSpPr>
          <p:spPr>
            <a:xfrm>
              <a:off x="2920817" y="4058754"/>
              <a:ext cx="489244" cy="489244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sz="1300" dirty="0"/>
                <a:t>1</a:t>
              </a:r>
              <a:endParaRPr lang="zh-CN" altLang="en-US" sz="1300" dirty="0"/>
            </a:p>
          </p:txBody>
        </p:sp>
        <p:sp>
          <p:nvSpPr>
            <p:cNvPr id="57" name="椭圆 56">
              <a:extLst>
                <a:ext uri="{FF2B5EF4-FFF2-40B4-BE49-F238E27FC236}">
                  <a16:creationId xmlns:a16="http://schemas.microsoft.com/office/drawing/2014/main" id="{E23B79DE-F2BD-463A-B625-EB4D61CC2744}"/>
                </a:ext>
              </a:extLst>
            </p:cNvPr>
            <p:cNvSpPr/>
            <p:nvPr/>
          </p:nvSpPr>
          <p:spPr>
            <a:xfrm>
              <a:off x="4867125" y="4058754"/>
              <a:ext cx="489244" cy="489244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sz="1300" dirty="0"/>
                <a:t>3</a:t>
              </a:r>
              <a:endParaRPr lang="zh-CN" altLang="en-US" sz="1300" dirty="0"/>
            </a:p>
          </p:txBody>
        </p:sp>
        <p:sp>
          <p:nvSpPr>
            <p:cNvPr id="58" name="椭圆 57">
              <a:extLst>
                <a:ext uri="{FF2B5EF4-FFF2-40B4-BE49-F238E27FC236}">
                  <a16:creationId xmlns:a16="http://schemas.microsoft.com/office/drawing/2014/main" id="{2286C7BD-0AF9-4BBA-AA36-B159431586DE}"/>
                </a:ext>
              </a:extLst>
            </p:cNvPr>
            <p:cNvSpPr/>
            <p:nvPr/>
          </p:nvSpPr>
          <p:spPr>
            <a:xfrm>
              <a:off x="5840280" y="4058754"/>
              <a:ext cx="489244" cy="489244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sz="1300" dirty="0"/>
                <a:t>4</a:t>
              </a:r>
              <a:endParaRPr lang="zh-CN" altLang="en-US" sz="1300" dirty="0"/>
            </a:p>
          </p:txBody>
        </p:sp>
        <p:sp>
          <p:nvSpPr>
            <p:cNvPr id="59" name="椭圆 58">
              <a:extLst>
                <a:ext uri="{FF2B5EF4-FFF2-40B4-BE49-F238E27FC236}">
                  <a16:creationId xmlns:a16="http://schemas.microsoft.com/office/drawing/2014/main" id="{C8682D7B-3A74-4176-B6D2-81ED08FFD06B}"/>
                </a:ext>
              </a:extLst>
            </p:cNvPr>
            <p:cNvSpPr/>
            <p:nvPr/>
          </p:nvSpPr>
          <p:spPr>
            <a:xfrm>
              <a:off x="3893971" y="4058754"/>
              <a:ext cx="489244" cy="489244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sz="1300" dirty="0"/>
                <a:t>2</a:t>
              </a:r>
              <a:endParaRPr lang="zh-CN" altLang="en-US" sz="1300" dirty="0"/>
            </a:p>
          </p:txBody>
        </p:sp>
        <p:cxnSp>
          <p:nvCxnSpPr>
            <p:cNvPr id="61" name="直接箭头连接符 60">
              <a:extLst>
                <a:ext uri="{FF2B5EF4-FFF2-40B4-BE49-F238E27FC236}">
                  <a16:creationId xmlns:a16="http://schemas.microsoft.com/office/drawing/2014/main" id="{3F53F86E-36AE-4157-A13D-E056E7E68C8B}"/>
                </a:ext>
              </a:extLst>
            </p:cNvPr>
            <p:cNvCxnSpPr>
              <a:stCxn id="59" idx="2"/>
              <a:endCxn id="56" idx="6"/>
            </p:cNvCxnSpPr>
            <p:nvPr/>
          </p:nvCxnSpPr>
          <p:spPr>
            <a:xfrm flipH="1">
              <a:off x="3410061" y="4303376"/>
              <a:ext cx="483910" cy="0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63" name="直接箭头连接符 62">
              <a:extLst>
                <a:ext uri="{FF2B5EF4-FFF2-40B4-BE49-F238E27FC236}">
                  <a16:creationId xmlns:a16="http://schemas.microsoft.com/office/drawing/2014/main" id="{32498CE8-59B5-4020-8540-DFF2E333B760}"/>
                </a:ext>
              </a:extLst>
            </p:cNvPr>
            <p:cNvCxnSpPr>
              <a:stCxn id="57" idx="2"/>
              <a:endCxn id="59" idx="6"/>
            </p:cNvCxnSpPr>
            <p:nvPr/>
          </p:nvCxnSpPr>
          <p:spPr>
            <a:xfrm flipH="1">
              <a:off x="4383215" y="4303376"/>
              <a:ext cx="483910" cy="0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65" name="直接箭头连接符 64">
              <a:extLst>
                <a:ext uri="{FF2B5EF4-FFF2-40B4-BE49-F238E27FC236}">
                  <a16:creationId xmlns:a16="http://schemas.microsoft.com/office/drawing/2014/main" id="{D45C8507-1B2F-4342-A069-826B35A0CE82}"/>
                </a:ext>
              </a:extLst>
            </p:cNvPr>
            <p:cNvCxnSpPr>
              <a:stCxn id="58" idx="2"/>
              <a:endCxn id="57" idx="6"/>
            </p:cNvCxnSpPr>
            <p:nvPr/>
          </p:nvCxnSpPr>
          <p:spPr>
            <a:xfrm flipH="1">
              <a:off x="5356369" y="4303376"/>
              <a:ext cx="483911" cy="0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sp>
          <p:nvSpPr>
            <p:cNvPr id="66" name="文本框 65">
              <a:extLst>
                <a:ext uri="{FF2B5EF4-FFF2-40B4-BE49-F238E27FC236}">
                  <a16:creationId xmlns:a16="http://schemas.microsoft.com/office/drawing/2014/main" id="{63EABE05-41E5-4CE9-BFF7-2963DBFD1358}"/>
                </a:ext>
              </a:extLst>
            </p:cNvPr>
            <p:cNvSpPr txBox="1"/>
            <p:nvPr/>
          </p:nvSpPr>
          <p:spPr>
            <a:xfrm>
              <a:off x="405011" y="4009993"/>
              <a:ext cx="2232248" cy="49244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altLang="zh-CN" b="1" dirty="0"/>
                <a:t>Shared Log</a:t>
              </a:r>
              <a:endParaRPr lang="zh-CN" altLang="en-US" b="1" dirty="0"/>
            </a:p>
          </p:txBody>
        </p:sp>
        <p:sp>
          <p:nvSpPr>
            <p:cNvPr id="67" name="文本框 66">
              <a:extLst>
                <a:ext uri="{FF2B5EF4-FFF2-40B4-BE49-F238E27FC236}">
                  <a16:creationId xmlns:a16="http://schemas.microsoft.com/office/drawing/2014/main" id="{7BC9D65C-C036-48FE-A8E2-00FFE992775D}"/>
                </a:ext>
              </a:extLst>
            </p:cNvPr>
            <p:cNvSpPr txBox="1"/>
            <p:nvPr/>
          </p:nvSpPr>
          <p:spPr>
            <a:xfrm>
              <a:off x="4481499" y="3550179"/>
              <a:ext cx="2133600" cy="43088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1500" b="1" dirty="0"/>
                <a:t>Total Order</a:t>
              </a:r>
              <a:endParaRPr lang="zh-CN" altLang="en-US" sz="1500" b="1" dirty="0"/>
            </a:p>
          </p:txBody>
        </p:sp>
      </p:grpSp>
      <p:sp>
        <p:nvSpPr>
          <p:cNvPr id="68" name="文本框 67">
            <a:extLst>
              <a:ext uri="{FF2B5EF4-FFF2-40B4-BE49-F238E27FC236}">
                <a16:creationId xmlns:a16="http://schemas.microsoft.com/office/drawing/2014/main" id="{130E9FE1-2C97-498B-96B6-483E7704561C}"/>
              </a:ext>
            </a:extLst>
          </p:cNvPr>
          <p:cNvSpPr txBox="1"/>
          <p:nvPr/>
        </p:nvSpPr>
        <p:spPr>
          <a:xfrm>
            <a:off x="5721968" y="2037596"/>
            <a:ext cx="3606588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891" indent="-342891">
              <a:buBlip>
                <a:blip r:embed="rId6"/>
              </a:buBlip>
            </a:pPr>
            <a:r>
              <a:rPr lang="en-US" altLang="zh-CN" sz="36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Consistency</a:t>
            </a:r>
          </a:p>
          <a:p>
            <a:pPr marL="342891" indent="-342891">
              <a:buBlip>
                <a:blip r:embed="rId6"/>
              </a:buBlip>
            </a:pPr>
            <a:r>
              <a:rPr lang="en-US" altLang="zh-CN" sz="36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Durability</a:t>
            </a:r>
          </a:p>
          <a:p>
            <a:pPr marL="342891" indent="-342891">
              <a:buBlip>
                <a:blip r:embed="rId7"/>
              </a:buBlip>
            </a:pPr>
            <a:r>
              <a:rPr lang="en-US" altLang="zh-CN" sz="36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Scalability</a:t>
            </a:r>
          </a:p>
          <a:p>
            <a:pPr marL="342891" indent="-342891">
              <a:buBlip>
                <a:blip r:embed="rId7"/>
              </a:buBlip>
            </a:pPr>
            <a:r>
              <a:rPr lang="en-US" altLang="zh-CN" sz="36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Availability</a:t>
            </a:r>
          </a:p>
        </p:txBody>
      </p:sp>
      <p:sp>
        <p:nvSpPr>
          <p:cNvPr id="33" name="Title 1">
            <a:extLst>
              <a:ext uri="{FF2B5EF4-FFF2-40B4-BE49-F238E27FC236}">
                <a16:creationId xmlns:a16="http://schemas.microsoft.com/office/drawing/2014/main" id="{48036417-DE5E-4FDE-BC0A-A8E393E15D0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08000" y="228866"/>
            <a:ext cx="9144000" cy="900442"/>
          </a:xfrm>
        </p:spPr>
        <p:txBody>
          <a:bodyPr>
            <a:normAutofit/>
          </a:bodyPr>
          <a:lstStyle/>
          <a:p>
            <a:r>
              <a:rPr lang="en-US" dirty="0">
                <a:sym typeface="+mn-ea"/>
              </a:rPr>
              <a:t>Background: Shared Log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383937230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 advTm="804">
        <p159:morph option="byObject"/>
      </p:transition>
    </mc:Choice>
    <mc:Fallback xmlns="">
      <p:transition spd="slow" advTm="804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6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6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5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zh-CN" altLang="en-US"/>
              <a:t>上海交通大学并行与分布式系统研究所（</a:t>
            </a:r>
            <a:r>
              <a:rPr lang="en-US" altLang="zh-CN" dirty="0"/>
              <a:t>IPADS@SJTU</a:t>
            </a:r>
            <a:r>
              <a:rPr lang="zh-CN" altLang="en-US"/>
              <a:t>）</a:t>
            </a:r>
            <a:endParaRPr lang="zh-CN" altLang="en-US" dirty="0"/>
          </a:p>
        </p:txBody>
      </p:sp>
      <p:sp>
        <p:nvSpPr>
          <p:cNvPr id="3" name="文本框 2">
            <a:extLst>
              <a:ext uri="{FF2B5EF4-FFF2-40B4-BE49-F238E27FC236}">
                <a16:creationId xmlns:a16="http://schemas.microsoft.com/office/drawing/2014/main" id="{B29EFFAD-3D5B-4D43-8384-43C09A7273A7}"/>
              </a:ext>
            </a:extLst>
          </p:cNvPr>
          <p:cNvSpPr txBox="1"/>
          <p:nvPr/>
        </p:nvSpPr>
        <p:spPr>
          <a:xfrm>
            <a:off x="583919" y="1641782"/>
            <a:ext cx="8992162" cy="24314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800" dirty="0"/>
              <a:t>Shared Log provides</a:t>
            </a:r>
            <a:r>
              <a:rPr lang="en-US" altLang="zh-CN" sz="3200" dirty="0"/>
              <a:t> </a:t>
            </a:r>
            <a:r>
              <a:rPr lang="en-US" altLang="zh-CN" sz="2800" dirty="0"/>
              <a:t>simplicity, </a:t>
            </a:r>
            <a:r>
              <a:rPr lang="en-US" altLang="zh-CN" sz="3200" dirty="0"/>
              <a:t>but</a:t>
            </a:r>
          </a:p>
          <a:p>
            <a:pPr algn="ctr"/>
            <a:r>
              <a:rPr lang="en-US" altLang="zh-CN" sz="4000" b="1" dirty="0">
                <a:solidFill>
                  <a:srgbClr val="C00000"/>
                </a:solidFill>
              </a:rPr>
              <a:t>total order</a:t>
            </a:r>
            <a:r>
              <a:rPr lang="en-US" altLang="zh-CN" sz="3200" dirty="0">
                <a:solidFill>
                  <a:srgbClr val="C00000"/>
                </a:solidFill>
              </a:rPr>
              <a:t> </a:t>
            </a:r>
          </a:p>
          <a:p>
            <a:pPr algn="ctr"/>
            <a:r>
              <a:rPr lang="en-US" altLang="zh-CN" sz="3200" dirty="0"/>
              <a:t>brings </a:t>
            </a:r>
            <a:r>
              <a:rPr lang="en-US" altLang="zh-CN" sz="4000" b="1" dirty="0">
                <a:solidFill>
                  <a:srgbClr val="C00000"/>
                </a:solidFill>
              </a:rPr>
              <a:t>scalability</a:t>
            </a:r>
            <a:r>
              <a:rPr lang="en-US" altLang="zh-CN" sz="4000" b="1" dirty="0"/>
              <a:t> </a:t>
            </a:r>
            <a:r>
              <a:rPr lang="en-US" altLang="zh-CN" sz="4000" dirty="0"/>
              <a:t>and</a:t>
            </a:r>
            <a:r>
              <a:rPr lang="en-US" altLang="zh-CN" sz="4000" b="1" dirty="0"/>
              <a:t> </a:t>
            </a:r>
          </a:p>
          <a:p>
            <a:pPr algn="ctr"/>
            <a:r>
              <a:rPr lang="en-US" altLang="zh-CN" sz="4000" b="1" dirty="0">
                <a:solidFill>
                  <a:srgbClr val="C00000"/>
                </a:solidFill>
              </a:rPr>
              <a:t>availability</a:t>
            </a:r>
            <a:r>
              <a:rPr lang="en-US" altLang="zh-CN" sz="4000" b="1" dirty="0"/>
              <a:t> problems</a:t>
            </a:r>
            <a:r>
              <a:rPr lang="en-US" altLang="zh-CN" sz="3200" dirty="0"/>
              <a:t>.</a:t>
            </a:r>
            <a:endParaRPr lang="zh-CN" altLang="en-US" sz="3200" dirty="0"/>
          </a:p>
        </p:txBody>
      </p:sp>
      <p:sp>
        <p:nvSpPr>
          <p:cNvPr id="7" name="标题 6">
            <a:extLst>
              <a:ext uri="{FF2B5EF4-FFF2-40B4-BE49-F238E27FC236}">
                <a16:creationId xmlns:a16="http://schemas.microsoft.com/office/drawing/2014/main" id="{37F2D890-3D63-4AC2-B333-1D78F628D1E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Problem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16809084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38"/>
    </mc:Choice>
    <mc:Fallback xmlns="">
      <p:transition spd="slow" advTm="138"/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>
                <a:sym typeface="+mn-ea"/>
              </a:rPr>
              <a:t>Motivation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02971" y="1633855"/>
            <a:ext cx="8389620" cy="2466340"/>
          </a:xfrm>
        </p:spPr>
        <p:txBody>
          <a:bodyPr>
            <a:normAutofit fontScale="97500"/>
          </a:bodyPr>
          <a:lstStyle/>
          <a:p>
            <a:pPr marL="0" algn="ctr">
              <a:buNone/>
            </a:pPr>
            <a:r>
              <a:rPr lang="en-US" altLang="zh-CN" sz="2900" i="1" dirty="0"/>
              <a:t>Can we provide the </a:t>
            </a:r>
          </a:p>
          <a:p>
            <a:pPr marL="0" algn="ctr">
              <a:buNone/>
            </a:pPr>
            <a:r>
              <a:rPr lang="en-US" altLang="zh-CN" sz="4000" i="1" dirty="0">
                <a:solidFill>
                  <a:srgbClr val="C00000"/>
                </a:solidFill>
              </a:rPr>
              <a:t>simplicity </a:t>
            </a:r>
            <a:r>
              <a:rPr lang="en-US" altLang="zh-CN" sz="2900" i="1" dirty="0"/>
              <a:t>of a shared log </a:t>
            </a:r>
          </a:p>
          <a:p>
            <a:pPr marL="0" algn="ctr">
              <a:buNone/>
            </a:pPr>
            <a:r>
              <a:rPr lang="en-US" altLang="zh-CN" sz="4000" i="1" dirty="0">
                <a:solidFill>
                  <a:srgbClr val="C00000"/>
                </a:solidFill>
              </a:rPr>
              <a:t>without </a:t>
            </a:r>
            <a:r>
              <a:rPr lang="en-US" altLang="zh-CN" sz="2900" i="1" dirty="0"/>
              <a:t>imposing a</a:t>
            </a:r>
            <a:r>
              <a:rPr lang="en-US" altLang="zh-CN" sz="4000" i="1" dirty="0">
                <a:solidFill>
                  <a:srgbClr val="C00000"/>
                </a:solidFill>
              </a:rPr>
              <a:t> total order?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6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zh-CN" altLang="en-US"/>
              <a:t>上海交通大学并行与分布式系统研究所（</a:t>
            </a:r>
            <a:r>
              <a:rPr lang="en-US" altLang="zh-CN" dirty="0"/>
              <a:t>IPADS@SJTU</a:t>
            </a:r>
            <a:r>
              <a:rPr lang="zh-CN" altLang="en-US"/>
              <a:t>）</a:t>
            </a:r>
            <a:endParaRPr lang="zh-CN" altLang="en-US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78"/>
    </mc:Choice>
    <mc:Fallback xmlns="">
      <p:transition spd="slow" advTm="278"/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zh-CN" dirty="0">
                <a:sym typeface="+mn-ea"/>
              </a:rPr>
              <a:t>Observation</a:t>
            </a:r>
            <a:endParaRPr lang="en-US" dirty="0">
              <a:sym typeface="+mn-ea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7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zh-CN" altLang="en-US"/>
              <a:t>上海交通大学并行与分布式系统研究所（</a:t>
            </a:r>
            <a:r>
              <a:rPr lang="en-US" altLang="zh-CN" dirty="0"/>
              <a:t>IPADS@SJTU</a:t>
            </a:r>
            <a:r>
              <a:rPr lang="zh-CN" altLang="en-US"/>
              <a:t>）</a:t>
            </a:r>
            <a:endParaRPr lang="zh-CN" altLang="en-US" dirty="0"/>
          </a:p>
        </p:txBody>
      </p:sp>
      <p:sp>
        <p:nvSpPr>
          <p:cNvPr id="6" name="矩形 5">
            <a:extLst>
              <a:ext uri="{FF2B5EF4-FFF2-40B4-BE49-F238E27FC236}">
                <a16:creationId xmlns:a16="http://schemas.microsoft.com/office/drawing/2014/main" id="{09544362-52A7-4719-A26A-8E1185D8449C}"/>
              </a:ext>
            </a:extLst>
          </p:cNvPr>
          <p:cNvSpPr/>
          <p:nvPr/>
        </p:nvSpPr>
        <p:spPr>
          <a:xfrm>
            <a:off x="3674864" y="1273324"/>
            <a:ext cx="2736304" cy="432048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b="1" dirty="0"/>
              <a:t>Database</a:t>
            </a:r>
            <a:endParaRPr lang="zh-CN" altLang="en-US" b="1" dirty="0"/>
          </a:p>
        </p:txBody>
      </p:sp>
      <p:sp>
        <p:nvSpPr>
          <p:cNvPr id="7" name="矩形 6">
            <a:extLst>
              <a:ext uri="{FF2B5EF4-FFF2-40B4-BE49-F238E27FC236}">
                <a16:creationId xmlns:a16="http://schemas.microsoft.com/office/drawing/2014/main" id="{F6FA8712-B922-4C05-900C-7FF67E28A840}"/>
              </a:ext>
            </a:extLst>
          </p:cNvPr>
          <p:cNvSpPr/>
          <p:nvPr/>
        </p:nvSpPr>
        <p:spPr>
          <a:xfrm>
            <a:off x="3855864" y="2346712"/>
            <a:ext cx="576064" cy="208823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algn="ctr"/>
            <a:r>
              <a:rPr lang="en-US" altLang="zh-CN" b="1" dirty="0"/>
              <a:t>Alice</a:t>
            </a:r>
            <a:endParaRPr lang="zh-CN" altLang="en-US" b="1" dirty="0"/>
          </a:p>
        </p:txBody>
      </p:sp>
      <p:sp>
        <p:nvSpPr>
          <p:cNvPr id="8" name="矩形 7">
            <a:extLst>
              <a:ext uri="{FF2B5EF4-FFF2-40B4-BE49-F238E27FC236}">
                <a16:creationId xmlns:a16="http://schemas.microsoft.com/office/drawing/2014/main" id="{AA909B73-E209-4CB9-8C96-093D7AC439DF}"/>
              </a:ext>
            </a:extLst>
          </p:cNvPr>
          <p:cNvSpPr/>
          <p:nvPr/>
        </p:nvSpPr>
        <p:spPr>
          <a:xfrm>
            <a:off x="5584056" y="2346712"/>
            <a:ext cx="576064" cy="2088232"/>
          </a:xfrm>
          <a:prstGeom prst="rect">
            <a:avLst/>
          </a:prstGeom>
          <a:solidFill>
            <a:srgbClr val="92B1D6"/>
          </a:solidFill>
          <a:ln>
            <a:solidFill>
              <a:srgbClr val="92B1D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algn="ctr"/>
            <a:r>
              <a:rPr lang="en-US" altLang="zh-CN" b="1" dirty="0"/>
              <a:t>Bob</a:t>
            </a:r>
            <a:endParaRPr lang="zh-CN" altLang="en-US" b="1" dirty="0"/>
          </a:p>
        </p:txBody>
      </p:sp>
      <p:cxnSp>
        <p:nvCxnSpPr>
          <p:cNvPr id="11" name="连接符: 肘形 10">
            <a:extLst>
              <a:ext uri="{FF2B5EF4-FFF2-40B4-BE49-F238E27FC236}">
                <a16:creationId xmlns:a16="http://schemas.microsoft.com/office/drawing/2014/main" id="{C210A8D0-DEBD-4347-A600-DA21FC7764FA}"/>
              </a:ext>
            </a:extLst>
          </p:cNvPr>
          <p:cNvCxnSpPr>
            <a:stCxn id="6" idx="2"/>
            <a:endCxn id="7" idx="0"/>
          </p:cNvCxnSpPr>
          <p:nvPr/>
        </p:nvCxnSpPr>
        <p:spPr>
          <a:xfrm rot="5400000">
            <a:off x="4272787" y="1576483"/>
            <a:ext cx="641340" cy="899120"/>
          </a:xfrm>
          <a:prstGeom prst="bentConnector3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3" name="连接符: 肘形 12">
            <a:extLst>
              <a:ext uri="{FF2B5EF4-FFF2-40B4-BE49-F238E27FC236}">
                <a16:creationId xmlns:a16="http://schemas.microsoft.com/office/drawing/2014/main" id="{6F13B0E3-28AE-4263-83C0-3F77543DCC51}"/>
              </a:ext>
            </a:extLst>
          </p:cNvPr>
          <p:cNvCxnSpPr>
            <a:stCxn id="6" idx="2"/>
            <a:endCxn id="8" idx="0"/>
          </p:cNvCxnSpPr>
          <p:nvPr/>
        </p:nvCxnSpPr>
        <p:spPr>
          <a:xfrm rot="16200000" flipH="1">
            <a:off x="5136883" y="1611507"/>
            <a:ext cx="641340" cy="829072"/>
          </a:xfrm>
          <a:prstGeom prst="bentConnector3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4" name="文本框 13">
            <a:extLst>
              <a:ext uri="{FF2B5EF4-FFF2-40B4-BE49-F238E27FC236}">
                <a16:creationId xmlns:a16="http://schemas.microsoft.com/office/drawing/2014/main" id="{8B617D62-F161-4CEE-B6AD-76EFC523DD60}"/>
              </a:ext>
            </a:extLst>
          </p:cNvPr>
          <p:cNvSpPr txBox="1"/>
          <p:nvPr/>
        </p:nvSpPr>
        <p:spPr>
          <a:xfrm>
            <a:off x="975544" y="1273326"/>
            <a:ext cx="302433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189" indent="-457189">
              <a:buFont typeface="+mj-lt"/>
              <a:buAutoNum type="arabicPeriod"/>
            </a:pPr>
            <a:r>
              <a:rPr lang="en-US" altLang="zh-CN" sz="2400" b="1" dirty="0">
                <a:solidFill>
                  <a:srgbClr val="C00000"/>
                </a:solidFill>
              </a:rPr>
              <a:t>Sharding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15"/>
    </mc:Choice>
    <mc:Fallback xmlns="">
      <p:transition spd="slow" advTm="215"/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图片 11">
            <a:extLst>
              <a:ext uri="{FF2B5EF4-FFF2-40B4-BE49-F238E27FC236}">
                <a16:creationId xmlns:a16="http://schemas.microsoft.com/office/drawing/2014/main" id="{AC3FCAEC-88AC-4593-ABBD-C64E95682F0B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622" t="27371" r="5703" b="22448"/>
          <a:stretch/>
        </p:blipFill>
        <p:spPr>
          <a:xfrm>
            <a:off x="2039135" y="1836048"/>
            <a:ext cx="6155704" cy="3563829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zh-CN" dirty="0">
                <a:sym typeface="+mn-ea"/>
              </a:rPr>
              <a:t>Observation</a:t>
            </a:r>
            <a:endParaRPr lang="en-US" dirty="0">
              <a:sym typeface="+mn-ea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8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zh-CN" altLang="en-US"/>
              <a:t>上海交通大学并行与分布式系统研究所（</a:t>
            </a:r>
            <a:r>
              <a:rPr lang="en-US" altLang="zh-CN" dirty="0"/>
              <a:t>IPADS@SJTU</a:t>
            </a:r>
            <a:r>
              <a:rPr lang="zh-CN" altLang="en-US"/>
              <a:t>）</a:t>
            </a:r>
            <a:endParaRPr lang="zh-CN" altLang="en-US" dirty="0"/>
          </a:p>
        </p:txBody>
      </p:sp>
      <p:sp>
        <p:nvSpPr>
          <p:cNvPr id="6" name="矩形 5">
            <a:extLst>
              <a:ext uri="{FF2B5EF4-FFF2-40B4-BE49-F238E27FC236}">
                <a16:creationId xmlns:a16="http://schemas.microsoft.com/office/drawing/2014/main" id="{09544362-52A7-4719-A26A-8E1185D8449C}"/>
              </a:ext>
            </a:extLst>
          </p:cNvPr>
          <p:cNvSpPr/>
          <p:nvPr/>
        </p:nvSpPr>
        <p:spPr>
          <a:xfrm>
            <a:off x="3674864" y="1273324"/>
            <a:ext cx="2736304" cy="432048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b="1" dirty="0"/>
              <a:t>Database</a:t>
            </a:r>
            <a:endParaRPr lang="zh-CN" altLang="en-US" b="1" dirty="0"/>
          </a:p>
        </p:txBody>
      </p:sp>
      <p:sp>
        <p:nvSpPr>
          <p:cNvPr id="7" name="矩形 6">
            <a:extLst>
              <a:ext uri="{FF2B5EF4-FFF2-40B4-BE49-F238E27FC236}">
                <a16:creationId xmlns:a16="http://schemas.microsoft.com/office/drawing/2014/main" id="{F6FA8712-B922-4C05-900C-7FF67E28A840}"/>
              </a:ext>
            </a:extLst>
          </p:cNvPr>
          <p:cNvSpPr/>
          <p:nvPr/>
        </p:nvSpPr>
        <p:spPr>
          <a:xfrm>
            <a:off x="3098800" y="2319947"/>
            <a:ext cx="576064" cy="208823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algn="ctr"/>
            <a:r>
              <a:rPr lang="en-US" altLang="zh-CN" b="1" dirty="0"/>
              <a:t>Alice</a:t>
            </a:r>
            <a:endParaRPr lang="zh-CN" altLang="en-US" b="1" dirty="0"/>
          </a:p>
        </p:txBody>
      </p:sp>
      <p:sp>
        <p:nvSpPr>
          <p:cNvPr id="8" name="矩形 7">
            <a:extLst>
              <a:ext uri="{FF2B5EF4-FFF2-40B4-BE49-F238E27FC236}">
                <a16:creationId xmlns:a16="http://schemas.microsoft.com/office/drawing/2014/main" id="{AA909B73-E209-4CB9-8C96-093D7AC439DF}"/>
              </a:ext>
            </a:extLst>
          </p:cNvPr>
          <p:cNvSpPr/>
          <p:nvPr/>
        </p:nvSpPr>
        <p:spPr>
          <a:xfrm>
            <a:off x="6592168" y="2319947"/>
            <a:ext cx="576064" cy="2088232"/>
          </a:xfrm>
          <a:prstGeom prst="rect">
            <a:avLst/>
          </a:prstGeom>
          <a:solidFill>
            <a:srgbClr val="92B1D6"/>
          </a:solidFill>
          <a:ln>
            <a:solidFill>
              <a:srgbClr val="92B1D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algn="ctr"/>
            <a:r>
              <a:rPr lang="en-US" altLang="zh-CN" b="1" dirty="0"/>
              <a:t>Bob</a:t>
            </a:r>
            <a:endParaRPr lang="zh-CN" altLang="en-US" b="1" dirty="0"/>
          </a:p>
        </p:txBody>
      </p:sp>
      <p:cxnSp>
        <p:nvCxnSpPr>
          <p:cNvPr id="11" name="连接符: 肘形 10">
            <a:extLst>
              <a:ext uri="{FF2B5EF4-FFF2-40B4-BE49-F238E27FC236}">
                <a16:creationId xmlns:a16="http://schemas.microsoft.com/office/drawing/2014/main" id="{C210A8D0-DEBD-4347-A600-DA21FC7764FA}"/>
              </a:ext>
            </a:extLst>
          </p:cNvPr>
          <p:cNvCxnSpPr>
            <a:stCxn id="6" idx="2"/>
            <a:endCxn id="7" idx="0"/>
          </p:cNvCxnSpPr>
          <p:nvPr/>
        </p:nvCxnSpPr>
        <p:spPr>
          <a:xfrm rot="5400000">
            <a:off x="3907639" y="1184567"/>
            <a:ext cx="614575" cy="1656184"/>
          </a:xfrm>
          <a:prstGeom prst="bentConnector3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3" name="连接符: 肘形 12">
            <a:extLst>
              <a:ext uri="{FF2B5EF4-FFF2-40B4-BE49-F238E27FC236}">
                <a16:creationId xmlns:a16="http://schemas.microsoft.com/office/drawing/2014/main" id="{6F13B0E3-28AE-4263-83C0-3F77543DCC51}"/>
              </a:ext>
            </a:extLst>
          </p:cNvPr>
          <p:cNvCxnSpPr>
            <a:stCxn id="6" idx="2"/>
            <a:endCxn id="8" idx="0"/>
          </p:cNvCxnSpPr>
          <p:nvPr/>
        </p:nvCxnSpPr>
        <p:spPr>
          <a:xfrm rot="16200000" flipH="1">
            <a:off x="5654323" y="1094067"/>
            <a:ext cx="614575" cy="1837184"/>
          </a:xfrm>
          <a:prstGeom prst="bentConnector3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6" name="文本框 15">
            <a:extLst>
              <a:ext uri="{FF2B5EF4-FFF2-40B4-BE49-F238E27FC236}">
                <a16:creationId xmlns:a16="http://schemas.microsoft.com/office/drawing/2014/main" id="{31D49458-E392-4C72-87F5-962469315D27}"/>
              </a:ext>
            </a:extLst>
          </p:cNvPr>
          <p:cNvSpPr txBox="1"/>
          <p:nvPr/>
        </p:nvSpPr>
        <p:spPr>
          <a:xfrm>
            <a:off x="975544" y="1273326"/>
            <a:ext cx="302433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189" indent="-457189">
              <a:buFont typeface="+mj-lt"/>
              <a:buAutoNum type="arabicPeriod"/>
            </a:pPr>
            <a:r>
              <a:rPr lang="en-US" altLang="zh-CN" sz="2400" b="1" dirty="0">
                <a:solidFill>
                  <a:srgbClr val="C00000"/>
                </a:solidFill>
              </a:rPr>
              <a:t>Sharding</a:t>
            </a:r>
          </a:p>
          <a:p>
            <a:pPr marL="457189" indent="-457189">
              <a:buFont typeface="+mj-lt"/>
              <a:buAutoNum type="arabicPeriod"/>
            </a:pPr>
            <a:r>
              <a:rPr lang="en-US" altLang="zh-CN" sz="2400" b="1" dirty="0">
                <a:solidFill>
                  <a:srgbClr val="C00000"/>
                </a:solidFill>
              </a:rPr>
              <a:t>Geo-distributed</a:t>
            </a:r>
          </a:p>
        </p:txBody>
      </p:sp>
    </p:spTree>
    <p:extLst>
      <p:ext uri="{BB962C8B-B14F-4D97-AF65-F5344CB8AC3E}">
        <p14:creationId xmlns:p14="http://schemas.microsoft.com/office/powerpoint/2010/main" val="1968955824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 advTm="96">
        <p159:morph option="byObject"/>
      </p:transition>
    </mc:Choice>
    <mc:Fallback xmlns="">
      <p:transition spd="slow" advTm="96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>
                <a:sym typeface="+mn-ea"/>
              </a:rPr>
              <a:t>Design: </a:t>
            </a:r>
            <a:r>
              <a:rPr kumimoji="1" lang="en-US" altLang="zh-CN" dirty="0">
                <a:sym typeface="+mn-ea"/>
              </a:rPr>
              <a:t>Overview</a:t>
            </a:r>
            <a:endParaRPr lang="en-US" dirty="0">
              <a:sym typeface="+mn-ea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9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zh-CN" altLang="en-US"/>
              <a:t>上海交通大学并行与分布式系统研究所（</a:t>
            </a:r>
            <a:r>
              <a:rPr lang="en-US" altLang="zh-CN" dirty="0"/>
              <a:t>IPADS@SJTU</a:t>
            </a:r>
            <a:r>
              <a:rPr lang="zh-CN" altLang="en-US"/>
              <a:t>）</a:t>
            </a:r>
            <a:endParaRPr lang="zh-CN" altLang="en-US" dirty="0"/>
          </a:p>
        </p:txBody>
      </p:sp>
      <p:pic>
        <p:nvPicPr>
          <p:cNvPr id="8" name="图片 7" descr="image-20220225151731992">
            <a:extLst>
              <a:ext uri="{FF2B5EF4-FFF2-40B4-BE49-F238E27FC236}">
                <a16:creationId xmlns:a16="http://schemas.microsoft.com/office/drawing/2014/main" id="{AD7DD7FD-78AD-400E-8499-8EE034817777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r="840" b="21742"/>
          <a:stretch>
            <a:fillRect/>
          </a:stretch>
        </p:blipFill>
        <p:spPr>
          <a:xfrm>
            <a:off x="1695624" y="1096928"/>
            <a:ext cx="6592328" cy="4076040"/>
          </a:xfrm>
          <a:prstGeom prst="rect">
            <a:avLst/>
          </a:prstGeom>
        </p:spPr>
      </p:pic>
      <p:sp>
        <p:nvSpPr>
          <p:cNvPr id="9" name="矩形 8">
            <a:extLst>
              <a:ext uri="{FF2B5EF4-FFF2-40B4-BE49-F238E27FC236}">
                <a16:creationId xmlns:a16="http://schemas.microsoft.com/office/drawing/2014/main" id="{7308BCD2-25CA-4E58-B98B-F25370CBD386}"/>
              </a:ext>
            </a:extLst>
          </p:cNvPr>
          <p:cNvSpPr/>
          <p:nvPr/>
        </p:nvSpPr>
        <p:spPr>
          <a:xfrm>
            <a:off x="1872048" y="1129308"/>
            <a:ext cx="3712008" cy="1728192"/>
          </a:xfrm>
          <a:prstGeom prst="rect">
            <a:avLst/>
          </a:prstGeom>
          <a:noFill/>
          <a:ln>
            <a:solidFill>
              <a:srgbClr val="92B1D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" name="矩形 9">
            <a:extLst>
              <a:ext uri="{FF2B5EF4-FFF2-40B4-BE49-F238E27FC236}">
                <a16:creationId xmlns:a16="http://schemas.microsoft.com/office/drawing/2014/main" id="{6F3D2F6E-FD7A-4E56-A1BF-A2BE079699E7}"/>
              </a:ext>
            </a:extLst>
          </p:cNvPr>
          <p:cNvSpPr/>
          <p:nvPr/>
        </p:nvSpPr>
        <p:spPr>
          <a:xfrm>
            <a:off x="1872048" y="3033484"/>
            <a:ext cx="3712008" cy="1728192"/>
          </a:xfrm>
          <a:prstGeom prst="rect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25" name="组合 24">
            <a:extLst>
              <a:ext uri="{FF2B5EF4-FFF2-40B4-BE49-F238E27FC236}">
                <a16:creationId xmlns:a16="http://schemas.microsoft.com/office/drawing/2014/main" id="{D0136C32-8CDD-4BF8-AA2D-DC0DF52A6B7D}"/>
              </a:ext>
            </a:extLst>
          </p:cNvPr>
          <p:cNvGrpSpPr/>
          <p:nvPr/>
        </p:nvGrpSpPr>
        <p:grpSpPr>
          <a:xfrm>
            <a:off x="638901" y="1849390"/>
            <a:ext cx="1488772" cy="2371357"/>
            <a:chOff x="130900" y="1849388"/>
            <a:chExt cx="1488772" cy="2371357"/>
          </a:xfrm>
        </p:grpSpPr>
        <p:sp>
          <p:nvSpPr>
            <p:cNvPr id="14" name="文本框 13">
              <a:extLst>
                <a:ext uri="{FF2B5EF4-FFF2-40B4-BE49-F238E27FC236}">
                  <a16:creationId xmlns:a16="http://schemas.microsoft.com/office/drawing/2014/main" id="{51DF2E6E-F390-438E-9C99-7AE7E38F2060}"/>
                </a:ext>
              </a:extLst>
            </p:cNvPr>
            <p:cNvSpPr txBox="1"/>
            <p:nvPr/>
          </p:nvSpPr>
          <p:spPr>
            <a:xfrm>
              <a:off x="130900" y="1921396"/>
              <a:ext cx="1056724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b="1" dirty="0"/>
                <a:t>Remote Region</a:t>
              </a:r>
              <a:endParaRPr lang="zh-CN" altLang="en-US" b="1" dirty="0"/>
            </a:p>
          </p:txBody>
        </p:sp>
        <p:cxnSp>
          <p:nvCxnSpPr>
            <p:cNvPr id="16" name="直接连接符 15">
              <a:extLst>
                <a:ext uri="{FF2B5EF4-FFF2-40B4-BE49-F238E27FC236}">
                  <a16:creationId xmlns:a16="http://schemas.microsoft.com/office/drawing/2014/main" id="{1C7747E2-58CA-4C2F-B96C-C5B4055AB4E4}"/>
                </a:ext>
              </a:extLst>
            </p:cNvPr>
            <p:cNvCxnSpPr>
              <a:stCxn id="14" idx="3"/>
            </p:cNvCxnSpPr>
            <p:nvPr/>
          </p:nvCxnSpPr>
          <p:spPr>
            <a:xfrm>
              <a:off x="1187624" y="2244562"/>
              <a:ext cx="432048" cy="1976183"/>
            </a:xfrm>
            <a:prstGeom prst="line">
              <a:avLst/>
            </a:prstGeom>
            <a:ln w="38100"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直接连接符 17">
              <a:extLst>
                <a:ext uri="{FF2B5EF4-FFF2-40B4-BE49-F238E27FC236}">
                  <a16:creationId xmlns:a16="http://schemas.microsoft.com/office/drawing/2014/main" id="{E1A6B312-F894-43A9-8240-072C47867E35}"/>
                </a:ext>
              </a:extLst>
            </p:cNvPr>
            <p:cNvCxnSpPr>
              <a:cxnSpLocks/>
              <a:stCxn id="14" idx="3"/>
            </p:cNvCxnSpPr>
            <p:nvPr/>
          </p:nvCxnSpPr>
          <p:spPr>
            <a:xfrm flipV="1">
              <a:off x="1187624" y="1849388"/>
              <a:ext cx="432048" cy="395174"/>
            </a:xfrm>
            <a:prstGeom prst="line">
              <a:avLst/>
            </a:prstGeom>
            <a:ln w="38100"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4" name="组合 23">
            <a:extLst>
              <a:ext uri="{FF2B5EF4-FFF2-40B4-BE49-F238E27FC236}">
                <a16:creationId xmlns:a16="http://schemas.microsoft.com/office/drawing/2014/main" id="{725A74DA-2EF7-4607-B386-D3F960177183}"/>
              </a:ext>
            </a:extLst>
          </p:cNvPr>
          <p:cNvGrpSpPr/>
          <p:nvPr/>
        </p:nvGrpSpPr>
        <p:grpSpPr>
          <a:xfrm>
            <a:off x="638901" y="2641478"/>
            <a:ext cx="1488772" cy="1579270"/>
            <a:chOff x="130900" y="2641476"/>
            <a:chExt cx="1488772" cy="1579269"/>
          </a:xfrm>
        </p:grpSpPr>
        <p:sp>
          <p:nvSpPr>
            <p:cNvPr id="12" name="文本框 11">
              <a:extLst>
                <a:ext uri="{FF2B5EF4-FFF2-40B4-BE49-F238E27FC236}">
                  <a16:creationId xmlns:a16="http://schemas.microsoft.com/office/drawing/2014/main" id="{EC705F0C-2EC4-4443-82F4-DAA0236D45F3}"/>
                </a:ext>
              </a:extLst>
            </p:cNvPr>
            <p:cNvSpPr txBox="1"/>
            <p:nvPr/>
          </p:nvSpPr>
          <p:spPr>
            <a:xfrm>
              <a:off x="130900" y="3574414"/>
              <a:ext cx="968512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b="1" dirty="0"/>
                <a:t>Local Region</a:t>
              </a:r>
              <a:endParaRPr lang="zh-CN" altLang="en-US" b="1" dirty="0"/>
            </a:p>
          </p:txBody>
        </p:sp>
        <p:cxnSp>
          <p:nvCxnSpPr>
            <p:cNvPr id="21" name="直接连接符 20">
              <a:extLst>
                <a:ext uri="{FF2B5EF4-FFF2-40B4-BE49-F238E27FC236}">
                  <a16:creationId xmlns:a16="http://schemas.microsoft.com/office/drawing/2014/main" id="{13004207-7371-401F-85BB-88D9C60E1E6D}"/>
                </a:ext>
              </a:extLst>
            </p:cNvPr>
            <p:cNvCxnSpPr>
              <a:stCxn id="12" idx="3"/>
            </p:cNvCxnSpPr>
            <p:nvPr/>
          </p:nvCxnSpPr>
          <p:spPr>
            <a:xfrm flipV="1">
              <a:off x="1099412" y="2641476"/>
              <a:ext cx="520260" cy="1256104"/>
            </a:xfrm>
            <a:prstGeom prst="line">
              <a:avLst/>
            </a:prstGeom>
            <a:ln w="381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直接连接符 22">
              <a:extLst>
                <a:ext uri="{FF2B5EF4-FFF2-40B4-BE49-F238E27FC236}">
                  <a16:creationId xmlns:a16="http://schemas.microsoft.com/office/drawing/2014/main" id="{D9ED9AF0-897E-4536-B913-B4E3FF8DA810}"/>
                </a:ext>
              </a:extLst>
            </p:cNvPr>
            <p:cNvCxnSpPr>
              <a:stCxn id="12" idx="3"/>
            </p:cNvCxnSpPr>
            <p:nvPr/>
          </p:nvCxnSpPr>
          <p:spPr>
            <a:xfrm flipV="1">
              <a:off x="1099412" y="3502406"/>
              <a:ext cx="520260" cy="395174"/>
            </a:xfrm>
            <a:prstGeom prst="line">
              <a:avLst/>
            </a:prstGeom>
            <a:ln w="381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6" name="矩形 25">
            <a:extLst>
              <a:ext uri="{FF2B5EF4-FFF2-40B4-BE49-F238E27FC236}">
                <a16:creationId xmlns:a16="http://schemas.microsoft.com/office/drawing/2014/main" id="{0E4AC230-57B2-4522-886C-ADCBB760320C}"/>
              </a:ext>
            </a:extLst>
          </p:cNvPr>
          <p:cNvSpPr/>
          <p:nvPr/>
        </p:nvSpPr>
        <p:spPr>
          <a:xfrm>
            <a:off x="3927872" y="1489348"/>
            <a:ext cx="1656184" cy="576064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7" name="矩形 26">
            <a:extLst>
              <a:ext uri="{FF2B5EF4-FFF2-40B4-BE49-F238E27FC236}">
                <a16:creationId xmlns:a16="http://schemas.microsoft.com/office/drawing/2014/main" id="{1EB0167D-DDFC-499A-9C3C-25EA4DA75791}"/>
              </a:ext>
            </a:extLst>
          </p:cNvPr>
          <p:cNvSpPr/>
          <p:nvPr/>
        </p:nvSpPr>
        <p:spPr>
          <a:xfrm>
            <a:off x="3927872" y="4018991"/>
            <a:ext cx="1656184" cy="576064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custDataLst>
      <p:tags r:id="rId1"/>
    </p:custData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984"/>
    </mc:Choice>
    <mc:Fallback xmlns="">
      <p:transition spd="slow" advTm="984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0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5" dur="2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8" dur="2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0" grpId="0" animBg="1"/>
      <p:bldP spid="26" grpId="0" animBg="1"/>
      <p:bldP spid="27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>
                <a:sym typeface="+mn-ea"/>
              </a:rPr>
              <a:t>Design: </a:t>
            </a:r>
            <a:r>
              <a:rPr lang="en-US" altLang="zh-CN" dirty="0">
                <a:sym typeface="+mn-ea"/>
              </a:rPr>
              <a:t>FuzzyLog </a:t>
            </a:r>
            <a:r>
              <a:rPr kumimoji="1" lang="en-US" altLang="zh-CN" dirty="0">
                <a:sym typeface="+mn-ea"/>
              </a:rPr>
              <a:t>API</a:t>
            </a:r>
            <a:endParaRPr lang="en-US" dirty="0">
              <a:sym typeface="+mn-ea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10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zh-CN" altLang="en-US"/>
              <a:t>上海交通大学并行与分布式系统研究所（</a:t>
            </a:r>
            <a:r>
              <a:rPr lang="en-US" altLang="zh-CN" dirty="0"/>
              <a:t>IPADS@SJTU</a:t>
            </a:r>
            <a:r>
              <a:rPr lang="zh-CN" altLang="en-US"/>
              <a:t>）</a:t>
            </a:r>
            <a:endParaRPr lang="zh-CN" altLang="en-US" dirty="0"/>
          </a:p>
        </p:txBody>
      </p:sp>
      <p:pic>
        <p:nvPicPr>
          <p:cNvPr id="6" name="图片 5" descr="image-20220225160909307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3"/>
          <a:srcRect r="-208" b="17051"/>
          <a:stretch>
            <a:fillRect/>
          </a:stretch>
        </p:blipFill>
        <p:spPr>
          <a:xfrm>
            <a:off x="1522260" y="1345334"/>
            <a:ext cx="7041515" cy="3540125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22"/>
    </mc:Choice>
    <mc:Fallback xmlns="">
      <p:transition spd="slow" advTm="122"/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>
                <a:sym typeface="+mn-ea"/>
              </a:rPr>
              <a:t>Design: </a:t>
            </a:r>
            <a:r>
              <a:rPr kumimoji="1" lang="en-US" altLang="zh-CN" dirty="0">
                <a:sym typeface="+mn-ea"/>
              </a:rPr>
              <a:t>FuzzyLog</a:t>
            </a:r>
            <a:endParaRPr lang="en-US" dirty="0">
              <a:sym typeface="+mn-ea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11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zh-CN" altLang="en-US"/>
              <a:t>上海交通大学并行与分布式系统研究所（</a:t>
            </a:r>
            <a:r>
              <a:rPr lang="en-US" altLang="zh-CN" dirty="0"/>
              <a:t>IPADS@SJTU</a:t>
            </a:r>
            <a:r>
              <a:rPr lang="zh-CN" altLang="en-US"/>
              <a:t>）</a:t>
            </a:r>
            <a:endParaRPr lang="zh-CN" altLang="en-US" dirty="0"/>
          </a:p>
        </p:txBody>
      </p:sp>
      <p:pic>
        <p:nvPicPr>
          <p:cNvPr id="3" name="图片 2" descr="image-20220225165802013"/>
          <p:cNvPicPr>
            <a:picLocks noChangeAspect="1"/>
          </p:cNvPicPr>
          <p:nvPr/>
        </p:nvPicPr>
        <p:blipFill>
          <a:blip r:embed="rId2"/>
          <a:srcRect r="616" b="13317"/>
          <a:stretch>
            <a:fillRect/>
          </a:stretch>
        </p:blipFill>
        <p:spPr>
          <a:xfrm>
            <a:off x="1872335" y="1273326"/>
            <a:ext cx="6415331" cy="3892401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74"/>
    </mc:Choice>
    <mc:Fallback xmlns="">
      <p:transition spd="slow" advTm="374"/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zh-CN" dirty="0">
                <a:sym typeface="+mn-ea"/>
              </a:rPr>
              <a:t>Applications: AtomicMap</a:t>
            </a:r>
            <a:endParaRPr lang="en-US" dirty="0">
              <a:sym typeface="+mn-ea"/>
            </a:endParaRPr>
          </a:p>
        </p:txBody>
      </p:sp>
      <p:sp>
        <p:nvSpPr>
          <p:cNvPr id="8" name="Content Placeholder 2"/>
          <p:cNvSpPr>
            <a:spLocks noGrp="1"/>
          </p:cNvSpPr>
          <p:nvPr>
            <p:ph idx="1"/>
          </p:nvPr>
        </p:nvSpPr>
        <p:spPr>
          <a:xfrm>
            <a:off x="848361" y="984885"/>
            <a:ext cx="8389620" cy="3397251"/>
          </a:xfrm>
        </p:spPr>
        <p:txBody>
          <a:bodyPr>
            <a:normAutofit/>
          </a:bodyPr>
          <a:lstStyle/>
          <a:p>
            <a:r>
              <a:rPr lang="en-US" dirty="0">
                <a:sym typeface="+mn-ea"/>
              </a:rPr>
              <a:t>Usage Scenarios:</a:t>
            </a:r>
          </a:p>
          <a:p>
            <a:pPr lvl="1"/>
            <a:r>
              <a:rPr lang="en-US" dirty="0"/>
              <a:t>Applications that run within a single region and need to scale linearly.</a:t>
            </a:r>
            <a:endParaRPr lang="zh-CN" alt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12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zh-CN" altLang="en-US"/>
              <a:t>上海交通大学并行与分布式系统研究所（</a:t>
            </a:r>
            <a:r>
              <a:rPr lang="en-US" altLang="zh-CN" dirty="0"/>
              <a:t>IPADS@SJTU</a:t>
            </a:r>
            <a:r>
              <a:rPr lang="zh-CN" altLang="en-US"/>
              <a:t>）</a:t>
            </a:r>
            <a:endParaRPr lang="zh-CN" altLang="en-US" dirty="0"/>
          </a:p>
        </p:txBody>
      </p:sp>
      <p:pic>
        <p:nvPicPr>
          <p:cNvPr id="6" name="图片 5" descr="image-2022022519350596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31747" y="2281557"/>
            <a:ext cx="5095875" cy="3038475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600"/>
    </mc:Choice>
    <mc:Fallback xmlns="">
      <p:transition spd="slow" advTm="600"/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zh-CN" dirty="0">
                <a:sym typeface="+mn-ea"/>
              </a:rPr>
              <a:t>Applications: CRDTMap</a:t>
            </a:r>
          </a:p>
        </p:txBody>
      </p:sp>
      <p:sp>
        <p:nvSpPr>
          <p:cNvPr id="8" name="Content Placeholder 2"/>
          <p:cNvSpPr>
            <a:spLocks noGrp="1"/>
          </p:cNvSpPr>
          <p:nvPr>
            <p:ph idx="1"/>
          </p:nvPr>
        </p:nvSpPr>
        <p:spPr>
          <a:xfrm>
            <a:off x="848361" y="984885"/>
            <a:ext cx="8389620" cy="3397251"/>
          </a:xfrm>
        </p:spPr>
        <p:txBody>
          <a:bodyPr>
            <a:normAutofit/>
          </a:bodyPr>
          <a:lstStyle/>
          <a:p>
            <a:r>
              <a:rPr lang="en-US" dirty="0">
                <a:sym typeface="+mn-ea"/>
              </a:rPr>
              <a:t>Usage Scenarios:</a:t>
            </a:r>
          </a:p>
          <a:p>
            <a:pPr lvl="1"/>
            <a:r>
              <a:rPr lang="en-US" dirty="0"/>
              <a:t>Applications can often tolerate weaker consistency guarantees across regions.</a:t>
            </a:r>
            <a:endParaRPr lang="zh-CN" alt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13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zh-CN" altLang="en-US"/>
              <a:t>上海交通大学并行与分布式系统研究所（</a:t>
            </a:r>
            <a:r>
              <a:rPr lang="en-US" altLang="zh-CN" dirty="0"/>
              <a:t>IPADS@SJTU</a:t>
            </a:r>
            <a:r>
              <a:rPr lang="zh-CN" altLang="en-US"/>
              <a:t>）</a:t>
            </a:r>
            <a:endParaRPr lang="zh-CN" altLang="en-US" dirty="0"/>
          </a:p>
        </p:txBody>
      </p:sp>
      <p:pic>
        <p:nvPicPr>
          <p:cNvPr id="3" name="图片 2" descr="image-2022022519352014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95552" y="2281555"/>
            <a:ext cx="5095875" cy="3067051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72"/>
    </mc:Choice>
    <mc:Fallback xmlns="">
      <p:transition spd="slow" advTm="372"/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zh-CN" dirty="0">
                <a:sym typeface="+mn-ea"/>
              </a:rPr>
              <a:t>Applications: CAPMap</a:t>
            </a:r>
          </a:p>
        </p:txBody>
      </p:sp>
      <p:sp>
        <p:nvSpPr>
          <p:cNvPr id="8" name="Content Placeholder 2"/>
          <p:cNvSpPr>
            <a:spLocks noGrp="1"/>
          </p:cNvSpPr>
          <p:nvPr>
            <p:ph idx="1"/>
          </p:nvPr>
        </p:nvSpPr>
        <p:spPr>
          <a:xfrm>
            <a:off x="848361" y="984885"/>
            <a:ext cx="8389620" cy="3397251"/>
          </a:xfrm>
        </p:spPr>
        <p:txBody>
          <a:bodyPr>
            <a:normAutofit/>
          </a:bodyPr>
          <a:lstStyle/>
          <a:p>
            <a:r>
              <a:rPr lang="en-US" dirty="0">
                <a:sym typeface="+mn-ea"/>
              </a:rPr>
              <a:t>Usage Scenarios:</a:t>
            </a:r>
          </a:p>
          <a:p>
            <a:pPr lvl="1"/>
            <a:r>
              <a:rPr lang="en-US" dirty="0"/>
              <a:t>Provides strict consistency guarantees in the absence of network partitions and causal consistency during network partitions.</a:t>
            </a:r>
            <a:endParaRPr lang="zh-CN" alt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14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zh-CN" altLang="en-US"/>
              <a:t>上海交通大学并行与分布式系统研究所（</a:t>
            </a:r>
            <a:r>
              <a:rPr lang="en-US" altLang="zh-CN" dirty="0"/>
              <a:t>IPADS@SJTU</a:t>
            </a:r>
            <a:r>
              <a:rPr lang="zh-CN" altLang="en-US"/>
              <a:t>）</a:t>
            </a:r>
            <a:endParaRPr lang="zh-CN" altLang="en-US" dirty="0"/>
          </a:p>
        </p:txBody>
      </p:sp>
      <p:pic>
        <p:nvPicPr>
          <p:cNvPr id="3" name="图片 2" descr="image-2022022519353495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62862" y="2353311"/>
            <a:ext cx="4961255" cy="284226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56"/>
    </mc:Choice>
    <mc:Fallback xmlns="">
      <p:transition spd="slow" advTm="256"/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zh-CN" dirty="0">
                <a:sym typeface="+mn-ea"/>
              </a:rPr>
              <a:t>Implementation: Single-color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15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zh-CN" altLang="en-US"/>
              <a:t>上海交通大学并行与分布式系统研究所（</a:t>
            </a:r>
            <a:r>
              <a:rPr lang="en-US" altLang="zh-CN" dirty="0"/>
              <a:t>IPADS@SJTU</a:t>
            </a:r>
            <a:r>
              <a:rPr lang="zh-CN" altLang="en-US"/>
              <a:t>）</a:t>
            </a:r>
            <a:endParaRPr lang="zh-CN" altLang="en-US" dirty="0"/>
          </a:p>
        </p:txBody>
      </p:sp>
      <p:sp>
        <p:nvSpPr>
          <p:cNvPr id="7" name="椭圆 6">
            <a:extLst>
              <a:ext uri="{FF2B5EF4-FFF2-40B4-BE49-F238E27FC236}">
                <a16:creationId xmlns:a16="http://schemas.microsoft.com/office/drawing/2014/main" id="{C0DC35E4-39AB-4E34-8EA1-CE77D5AD09B7}"/>
              </a:ext>
            </a:extLst>
          </p:cNvPr>
          <p:cNvSpPr/>
          <p:nvPr/>
        </p:nvSpPr>
        <p:spPr>
          <a:xfrm>
            <a:off x="3346425" y="4399131"/>
            <a:ext cx="288032" cy="288032"/>
          </a:xfrm>
          <a:prstGeom prst="ellipse">
            <a:avLst/>
          </a:prstGeom>
          <a:solidFill>
            <a:srgbClr val="C0504D"/>
          </a:solidFill>
          <a:ln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" name="文本框 11">
            <a:extLst>
              <a:ext uri="{FF2B5EF4-FFF2-40B4-BE49-F238E27FC236}">
                <a16:creationId xmlns:a16="http://schemas.microsoft.com/office/drawing/2014/main" id="{0ED9B1B1-D87E-41BE-A039-5F060662002C}"/>
              </a:ext>
            </a:extLst>
          </p:cNvPr>
          <p:cNvSpPr txBox="1"/>
          <p:nvPr/>
        </p:nvSpPr>
        <p:spPr>
          <a:xfrm>
            <a:off x="975725" y="4329017"/>
            <a:ext cx="172801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altLang="zh-CN" b="1" dirty="0"/>
              <a:t>Log</a:t>
            </a:r>
            <a:endParaRPr lang="zh-CN" altLang="en-US" b="1" dirty="0"/>
          </a:p>
        </p:txBody>
      </p:sp>
      <p:sp>
        <p:nvSpPr>
          <p:cNvPr id="13" name="文本框 12">
            <a:extLst>
              <a:ext uri="{FF2B5EF4-FFF2-40B4-BE49-F238E27FC236}">
                <a16:creationId xmlns:a16="http://schemas.microsoft.com/office/drawing/2014/main" id="{495A2CBF-70E4-4A4C-A457-83A9FEB73C88}"/>
              </a:ext>
            </a:extLst>
          </p:cNvPr>
          <p:cNvSpPr txBox="1"/>
          <p:nvPr/>
        </p:nvSpPr>
        <p:spPr>
          <a:xfrm>
            <a:off x="975725" y="3361557"/>
            <a:ext cx="172801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altLang="zh-CN" b="1" dirty="0"/>
              <a:t>Low Level API</a:t>
            </a:r>
            <a:endParaRPr lang="zh-CN" altLang="en-US" b="1" dirty="0"/>
          </a:p>
        </p:txBody>
      </p:sp>
      <p:sp>
        <p:nvSpPr>
          <p:cNvPr id="14" name="文本框 13">
            <a:extLst>
              <a:ext uri="{FF2B5EF4-FFF2-40B4-BE49-F238E27FC236}">
                <a16:creationId xmlns:a16="http://schemas.microsoft.com/office/drawing/2014/main" id="{E22FD537-F22B-4A80-A7B6-FDBE3527D04A}"/>
              </a:ext>
            </a:extLst>
          </p:cNvPr>
          <p:cNvSpPr txBox="1"/>
          <p:nvPr/>
        </p:nvSpPr>
        <p:spPr>
          <a:xfrm>
            <a:off x="975725" y="2345386"/>
            <a:ext cx="172801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altLang="zh-CN" b="1" dirty="0"/>
              <a:t>FuzzyLog API</a:t>
            </a:r>
            <a:endParaRPr lang="zh-CN" altLang="en-US" b="1" dirty="0"/>
          </a:p>
        </p:txBody>
      </p:sp>
      <p:pic>
        <p:nvPicPr>
          <p:cNvPr id="20" name="图片 19">
            <a:extLst>
              <a:ext uri="{FF2B5EF4-FFF2-40B4-BE49-F238E27FC236}">
                <a16:creationId xmlns:a16="http://schemas.microsoft.com/office/drawing/2014/main" id="{7C923620-E21E-435B-9BA4-B5D71A7C919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195167" y="3389060"/>
            <a:ext cx="2143125" cy="314325"/>
          </a:xfrm>
          <a:prstGeom prst="rect">
            <a:avLst/>
          </a:prstGeom>
        </p:spPr>
      </p:pic>
      <p:pic>
        <p:nvPicPr>
          <p:cNvPr id="23" name="图片 22">
            <a:extLst>
              <a:ext uri="{FF2B5EF4-FFF2-40B4-BE49-F238E27FC236}">
                <a16:creationId xmlns:a16="http://schemas.microsoft.com/office/drawing/2014/main" id="{AC5EC8CF-0042-4538-8838-1BD4CDEE8ED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490443" y="2378988"/>
            <a:ext cx="1552575" cy="314325"/>
          </a:xfrm>
          <a:prstGeom prst="rect">
            <a:avLst/>
          </a:prstGeom>
        </p:spPr>
      </p:pic>
      <p:pic>
        <p:nvPicPr>
          <p:cNvPr id="27" name="图片 26">
            <a:extLst>
              <a:ext uri="{FF2B5EF4-FFF2-40B4-BE49-F238E27FC236}">
                <a16:creationId xmlns:a16="http://schemas.microsoft.com/office/drawing/2014/main" id="{E208CC42-A5F4-4FAD-A82D-27E703D18524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619725" y="1246221"/>
            <a:ext cx="1085851" cy="800100"/>
          </a:xfrm>
          <a:prstGeom prst="rect">
            <a:avLst/>
          </a:prstGeom>
        </p:spPr>
      </p:pic>
      <p:sp>
        <p:nvSpPr>
          <p:cNvPr id="28" name="椭圆 27">
            <a:extLst>
              <a:ext uri="{FF2B5EF4-FFF2-40B4-BE49-F238E27FC236}">
                <a16:creationId xmlns:a16="http://schemas.microsoft.com/office/drawing/2014/main" id="{D04B591C-C24D-4CEC-9BF9-DF6956420D10}"/>
              </a:ext>
            </a:extLst>
          </p:cNvPr>
          <p:cNvSpPr/>
          <p:nvPr/>
        </p:nvSpPr>
        <p:spPr>
          <a:xfrm>
            <a:off x="4017927" y="4399131"/>
            <a:ext cx="288032" cy="288032"/>
          </a:xfrm>
          <a:prstGeom prst="ellipse">
            <a:avLst/>
          </a:prstGeom>
          <a:solidFill>
            <a:srgbClr val="C0504D"/>
          </a:solidFill>
          <a:ln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cxnSp>
        <p:nvCxnSpPr>
          <p:cNvPr id="30" name="直接箭头连接符 29">
            <a:extLst>
              <a:ext uri="{FF2B5EF4-FFF2-40B4-BE49-F238E27FC236}">
                <a16:creationId xmlns:a16="http://schemas.microsoft.com/office/drawing/2014/main" id="{5CEFBE80-C5AE-4BB3-A024-C8C12C34B9A5}"/>
              </a:ext>
            </a:extLst>
          </p:cNvPr>
          <p:cNvCxnSpPr>
            <a:stCxn id="28" idx="2"/>
            <a:endCxn id="7" idx="6"/>
          </p:cNvCxnSpPr>
          <p:nvPr/>
        </p:nvCxnSpPr>
        <p:spPr>
          <a:xfrm flipH="1">
            <a:off x="3634458" y="4543147"/>
            <a:ext cx="383471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33" name="连接符: 肘形 32">
            <a:extLst>
              <a:ext uri="{FF2B5EF4-FFF2-40B4-BE49-F238E27FC236}">
                <a16:creationId xmlns:a16="http://schemas.microsoft.com/office/drawing/2014/main" id="{181FE7E8-5858-40E4-9BE8-B65D8652FB97}"/>
              </a:ext>
            </a:extLst>
          </p:cNvPr>
          <p:cNvCxnSpPr>
            <a:stCxn id="27" idx="3"/>
            <a:endCxn id="23" idx="0"/>
          </p:cNvCxnSpPr>
          <p:nvPr/>
        </p:nvCxnSpPr>
        <p:spPr>
          <a:xfrm>
            <a:off x="2705578" y="1646272"/>
            <a:ext cx="1561153" cy="732717"/>
          </a:xfrm>
          <a:prstGeom prst="bentConnector2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35" name="直接箭头连接符 34">
            <a:extLst>
              <a:ext uri="{FF2B5EF4-FFF2-40B4-BE49-F238E27FC236}">
                <a16:creationId xmlns:a16="http://schemas.microsoft.com/office/drawing/2014/main" id="{9DB0CB09-8F90-41ED-AE6A-CA6FD422838E}"/>
              </a:ext>
            </a:extLst>
          </p:cNvPr>
          <p:cNvCxnSpPr>
            <a:stCxn id="23" idx="2"/>
            <a:endCxn id="20" idx="0"/>
          </p:cNvCxnSpPr>
          <p:nvPr/>
        </p:nvCxnSpPr>
        <p:spPr>
          <a:xfrm flipH="1">
            <a:off x="4266730" y="2693313"/>
            <a:ext cx="1" cy="695747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37" name="椭圆 36">
            <a:extLst>
              <a:ext uri="{FF2B5EF4-FFF2-40B4-BE49-F238E27FC236}">
                <a16:creationId xmlns:a16="http://schemas.microsoft.com/office/drawing/2014/main" id="{7CA9EF67-3905-408A-8C65-8EF94B61F21D}"/>
              </a:ext>
            </a:extLst>
          </p:cNvPr>
          <p:cNvSpPr/>
          <p:nvPr/>
        </p:nvSpPr>
        <p:spPr>
          <a:xfrm>
            <a:off x="4689429" y="4410319"/>
            <a:ext cx="288032" cy="288032"/>
          </a:xfrm>
          <a:prstGeom prst="ellipse">
            <a:avLst/>
          </a:prstGeom>
          <a:solidFill>
            <a:schemeClr val="accent1">
              <a:lumMod val="40000"/>
              <a:lumOff val="60000"/>
            </a:schemeClr>
          </a:solidFill>
          <a:ln>
            <a:solidFill>
              <a:schemeClr val="tx1">
                <a:lumMod val="85000"/>
                <a:lumOff val="15000"/>
              </a:schemeClr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cxnSp>
        <p:nvCxnSpPr>
          <p:cNvPr id="39" name="直接箭头连接符 38">
            <a:extLst>
              <a:ext uri="{FF2B5EF4-FFF2-40B4-BE49-F238E27FC236}">
                <a16:creationId xmlns:a16="http://schemas.microsoft.com/office/drawing/2014/main" id="{BC279993-3BC6-4F5A-A355-DC36D6EC8418}"/>
              </a:ext>
            </a:extLst>
          </p:cNvPr>
          <p:cNvCxnSpPr>
            <a:stCxn id="37" idx="2"/>
            <a:endCxn id="28" idx="6"/>
          </p:cNvCxnSpPr>
          <p:nvPr/>
        </p:nvCxnSpPr>
        <p:spPr>
          <a:xfrm flipH="1" flipV="1">
            <a:off x="4305959" y="4543149"/>
            <a:ext cx="383471" cy="11187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45" name="箭头: 上 44">
            <a:extLst>
              <a:ext uri="{FF2B5EF4-FFF2-40B4-BE49-F238E27FC236}">
                <a16:creationId xmlns:a16="http://schemas.microsoft.com/office/drawing/2014/main" id="{E9B703BC-A60E-4172-8AF7-04E12B743BF1}"/>
              </a:ext>
            </a:extLst>
          </p:cNvPr>
          <p:cNvSpPr/>
          <p:nvPr/>
        </p:nvSpPr>
        <p:spPr>
          <a:xfrm>
            <a:off x="4089935" y="4765526"/>
            <a:ext cx="144016" cy="252215"/>
          </a:xfrm>
          <a:prstGeom prst="up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6" name="文本框 45">
            <a:extLst>
              <a:ext uri="{FF2B5EF4-FFF2-40B4-BE49-F238E27FC236}">
                <a16:creationId xmlns:a16="http://schemas.microsoft.com/office/drawing/2014/main" id="{C8946C47-CA7F-4278-95DA-3199185BA04E}"/>
              </a:ext>
            </a:extLst>
          </p:cNvPr>
          <p:cNvSpPr txBox="1"/>
          <p:nvPr/>
        </p:nvSpPr>
        <p:spPr>
          <a:xfrm>
            <a:off x="3530527" y="5035953"/>
            <a:ext cx="126283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b="1" dirty="0"/>
              <a:t>Last Sync</a:t>
            </a:r>
            <a:endParaRPr lang="zh-CN" altLang="en-US" b="1" dirty="0"/>
          </a:p>
        </p:txBody>
      </p:sp>
      <p:sp>
        <p:nvSpPr>
          <p:cNvPr id="47" name="文本框 46">
            <a:extLst>
              <a:ext uri="{FF2B5EF4-FFF2-40B4-BE49-F238E27FC236}">
                <a16:creationId xmlns:a16="http://schemas.microsoft.com/office/drawing/2014/main" id="{F0CB75AE-49BC-4DC3-A3B6-B7BFC784B7B8}"/>
              </a:ext>
            </a:extLst>
          </p:cNvPr>
          <p:cNvSpPr txBox="1"/>
          <p:nvPr/>
        </p:nvSpPr>
        <p:spPr>
          <a:xfrm>
            <a:off x="2988907" y="1237758"/>
            <a:ext cx="114069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b="1" dirty="0"/>
              <a:t>append</a:t>
            </a:r>
            <a:endParaRPr lang="zh-CN" altLang="en-US" b="1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4072655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2020"/>
    </mc:Choice>
    <mc:Fallback xmlns="">
      <p:transition spd="slow" advTm="2202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21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3" dur="20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7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zh-CN" dirty="0">
                <a:sym typeface="+mn-ea"/>
              </a:rPr>
              <a:t>Implementation: Single-Color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16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zh-CN" altLang="en-US" dirty="0"/>
              <a:t>上海交通大学并行与分布式系统研究所（</a:t>
            </a:r>
            <a:r>
              <a:rPr lang="en-US" altLang="zh-CN" dirty="0"/>
              <a:t>IPADS@SJTU</a:t>
            </a:r>
            <a:r>
              <a:rPr lang="zh-CN" altLang="en-US" dirty="0"/>
              <a:t>）</a:t>
            </a:r>
          </a:p>
        </p:txBody>
      </p:sp>
      <p:sp>
        <p:nvSpPr>
          <p:cNvPr id="7" name="椭圆 6">
            <a:extLst>
              <a:ext uri="{FF2B5EF4-FFF2-40B4-BE49-F238E27FC236}">
                <a16:creationId xmlns:a16="http://schemas.microsoft.com/office/drawing/2014/main" id="{C0DC35E4-39AB-4E34-8EA1-CE77D5AD09B7}"/>
              </a:ext>
            </a:extLst>
          </p:cNvPr>
          <p:cNvSpPr/>
          <p:nvPr/>
        </p:nvSpPr>
        <p:spPr>
          <a:xfrm>
            <a:off x="3346425" y="4399131"/>
            <a:ext cx="288032" cy="288032"/>
          </a:xfrm>
          <a:prstGeom prst="ellipse">
            <a:avLst/>
          </a:prstGeom>
          <a:solidFill>
            <a:srgbClr val="C0504D"/>
          </a:solidFill>
          <a:ln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" name="文本框 11">
            <a:extLst>
              <a:ext uri="{FF2B5EF4-FFF2-40B4-BE49-F238E27FC236}">
                <a16:creationId xmlns:a16="http://schemas.microsoft.com/office/drawing/2014/main" id="{0ED9B1B1-D87E-41BE-A039-5F060662002C}"/>
              </a:ext>
            </a:extLst>
          </p:cNvPr>
          <p:cNvSpPr txBox="1"/>
          <p:nvPr/>
        </p:nvSpPr>
        <p:spPr>
          <a:xfrm>
            <a:off x="975725" y="4329017"/>
            <a:ext cx="172801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altLang="zh-CN" b="1" dirty="0"/>
              <a:t>Log</a:t>
            </a:r>
            <a:endParaRPr lang="zh-CN" altLang="en-US" b="1" dirty="0"/>
          </a:p>
        </p:txBody>
      </p:sp>
      <p:sp>
        <p:nvSpPr>
          <p:cNvPr id="13" name="文本框 12">
            <a:extLst>
              <a:ext uri="{FF2B5EF4-FFF2-40B4-BE49-F238E27FC236}">
                <a16:creationId xmlns:a16="http://schemas.microsoft.com/office/drawing/2014/main" id="{495A2CBF-70E4-4A4C-A457-83A9FEB73C88}"/>
              </a:ext>
            </a:extLst>
          </p:cNvPr>
          <p:cNvSpPr txBox="1"/>
          <p:nvPr/>
        </p:nvSpPr>
        <p:spPr>
          <a:xfrm>
            <a:off x="975725" y="3361557"/>
            <a:ext cx="172801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altLang="zh-CN" b="1" dirty="0"/>
              <a:t>Low Level API</a:t>
            </a:r>
            <a:endParaRPr lang="zh-CN" altLang="en-US" b="1" dirty="0"/>
          </a:p>
        </p:txBody>
      </p:sp>
      <p:sp>
        <p:nvSpPr>
          <p:cNvPr id="14" name="文本框 13">
            <a:extLst>
              <a:ext uri="{FF2B5EF4-FFF2-40B4-BE49-F238E27FC236}">
                <a16:creationId xmlns:a16="http://schemas.microsoft.com/office/drawing/2014/main" id="{E22FD537-F22B-4A80-A7B6-FDBE3527D04A}"/>
              </a:ext>
            </a:extLst>
          </p:cNvPr>
          <p:cNvSpPr txBox="1"/>
          <p:nvPr/>
        </p:nvSpPr>
        <p:spPr>
          <a:xfrm>
            <a:off x="975725" y="2345386"/>
            <a:ext cx="172801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altLang="zh-CN" b="1" dirty="0"/>
              <a:t>FuzzyLog API</a:t>
            </a:r>
            <a:endParaRPr lang="zh-CN" altLang="en-US" b="1" dirty="0"/>
          </a:p>
        </p:txBody>
      </p:sp>
      <p:pic>
        <p:nvPicPr>
          <p:cNvPr id="27" name="图片 26">
            <a:extLst>
              <a:ext uri="{FF2B5EF4-FFF2-40B4-BE49-F238E27FC236}">
                <a16:creationId xmlns:a16="http://schemas.microsoft.com/office/drawing/2014/main" id="{E208CC42-A5F4-4FAD-A82D-27E703D1852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619725" y="1246221"/>
            <a:ext cx="1085851" cy="800100"/>
          </a:xfrm>
          <a:prstGeom prst="rect">
            <a:avLst/>
          </a:prstGeom>
        </p:spPr>
      </p:pic>
      <p:sp>
        <p:nvSpPr>
          <p:cNvPr id="28" name="椭圆 27">
            <a:extLst>
              <a:ext uri="{FF2B5EF4-FFF2-40B4-BE49-F238E27FC236}">
                <a16:creationId xmlns:a16="http://schemas.microsoft.com/office/drawing/2014/main" id="{D04B591C-C24D-4CEC-9BF9-DF6956420D10}"/>
              </a:ext>
            </a:extLst>
          </p:cNvPr>
          <p:cNvSpPr/>
          <p:nvPr/>
        </p:nvSpPr>
        <p:spPr>
          <a:xfrm>
            <a:off x="4017927" y="4399131"/>
            <a:ext cx="288032" cy="288032"/>
          </a:xfrm>
          <a:prstGeom prst="ellipse">
            <a:avLst/>
          </a:prstGeom>
          <a:solidFill>
            <a:srgbClr val="C0504D"/>
          </a:solidFill>
          <a:ln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cxnSp>
        <p:nvCxnSpPr>
          <p:cNvPr id="30" name="直接箭头连接符 29">
            <a:extLst>
              <a:ext uri="{FF2B5EF4-FFF2-40B4-BE49-F238E27FC236}">
                <a16:creationId xmlns:a16="http://schemas.microsoft.com/office/drawing/2014/main" id="{5CEFBE80-C5AE-4BB3-A024-C8C12C34B9A5}"/>
              </a:ext>
            </a:extLst>
          </p:cNvPr>
          <p:cNvCxnSpPr>
            <a:stCxn id="28" idx="2"/>
            <a:endCxn id="7" idx="6"/>
          </p:cNvCxnSpPr>
          <p:nvPr/>
        </p:nvCxnSpPr>
        <p:spPr>
          <a:xfrm flipH="1">
            <a:off x="3634458" y="4543147"/>
            <a:ext cx="383471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33" name="连接符: 肘形 32">
            <a:extLst>
              <a:ext uri="{FF2B5EF4-FFF2-40B4-BE49-F238E27FC236}">
                <a16:creationId xmlns:a16="http://schemas.microsoft.com/office/drawing/2014/main" id="{181FE7E8-5858-40E4-9BE8-B65D8652FB97}"/>
              </a:ext>
            </a:extLst>
          </p:cNvPr>
          <p:cNvCxnSpPr>
            <a:cxnSpLocks/>
            <a:stCxn id="27" idx="3"/>
          </p:cNvCxnSpPr>
          <p:nvPr/>
        </p:nvCxnSpPr>
        <p:spPr>
          <a:xfrm>
            <a:off x="2705578" y="1646272"/>
            <a:ext cx="1561153" cy="732717"/>
          </a:xfrm>
          <a:prstGeom prst="bentConnector2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37" name="椭圆 36">
            <a:extLst>
              <a:ext uri="{FF2B5EF4-FFF2-40B4-BE49-F238E27FC236}">
                <a16:creationId xmlns:a16="http://schemas.microsoft.com/office/drawing/2014/main" id="{7CA9EF67-3905-408A-8C65-8EF94B61F21D}"/>
              </a:ext>
            </a:extLst>
          </p:cNvPr>
          <p:cNvSpPr/>
          <p:nvPr/>
        </p:nvSpPr>
        <p:spPr>
          <a:xfrm>
            <a:off x="4689429" y="4410319"/>
            <a:ext cx="288032" cy="288032"/>
          </a:xfrm>
          <a:prstGeom prst="ellipse">
            <a:avLst/>
          </a:prstGeom>
          <a:solidFill>
            <a:schemeClr val="accent1">
              <a:lumMod val="40000"/>
              <a:lumOff val="60000"/>
            </a:schemeClr>
          </a:solidFill>
          <a:ln>
            <a:solidFill>
              <a:schemeClr val="tx1">
                <a:lumMod val="85000"/>
                <a:lumOff val="15000"/>
              </a:schemeClr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cxnSp>
        <p:nvCxnSpPr>
          <p:cNvPr id="39" name="直接箭头连接符 38">
            <a:extLst>
              <a:ext uri="{FF2B5EF4-FFF2-40B4-BE49-F238E27FC236}">
                <a16:creationId xmlns:a16="http://schemas.microsoft.com/office/drawing/2014/main" id="{BC279993-3BC6-4F5A-A355-DC36D6EC8418}"/>
              </a:ext>
            </a:extLst>
          </p:cNvPr>
          <p:cNvCxnSpPr>
            <a:stCxn id="37" idx="2"/>
            <a:endCxn id="28" idx="6"/>
          </p:cNvCxnSpPr>
          <p:nvPr/>
        </p:nvCxnSpPr>
        <p:spPr>
          <a:xfrm flipH="1" flipV="1">
            <a:off x="4305959" y="4543149"/>
            <a:ext cx="383471" cy="11187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41" name="图片 40">
            <a:extLst>
              <a:ext uri="{FF2B5EF4-FFF2-40B4-BE49-F238E27FC236}">
                <a16:creationId xmlns:a16="http://schemas.microsoft.com/office/drawing/2014/main" id="{BE046B2B-105E-4F67-B40F-CD5FC5822EB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380901" y="2362585"/>
            <a:ext cx="1771651" cy="323851"/>
          </a:xfrm>
          <a:prstGeom prst="rect">
            <a:avLst/>
          </a:prstGeom>
        </p:spPr>
      </p:pic>
      <p:grpSp>
        <p:nvGrpSpPr>
          <p:cNvPr id="34" name="组合 33">
            <a:extLst>
              <a:ext uri="{FF2B5EF4-FFF2-40B4-BE49-F238E27FC236}">
                <a16:creationId xmlns:a16="http://schemas.microsoft.com/office/drawing/2014/main" id="{0AC94AB2-F60E-4663-B71F-7A27A0968D84}"/>
              </a:ext>
            </a:extLst>
          </p:cNvPr>
          <p:cNvGrpSpPr/>
          <p:nvPr/>
        </p:nvGrpSpPr>
        <p:grpSpPr>
          <a:xfrm>
            <a:off x="3526191" y="4775826"/>
            <a:ext cx="1262832" cy="624096"/>
            <a:chOff x="3022527" y="4772551"/>
            <a:chExt cx="1262832" cy="624095"/>
          </a:xfrm>
        </p:grpSpPr>
        <p:sp>
          <p:nvSpPr>
            <p:cNvPr id="45" name="箭头: 上 44">
              <a:extLst>
                <a:ext uri="{FF2B5EF4-FFF2-40B4-BE49-F238E27FC236}">
                  <a16:creationId xmlns:a16="http://schemas.microsoft.com/office/drawing/2014/main" id="{E9B703BC-A60E-4172-8AF7-04E12B743BF1}"/>
                </a:ext>
              </a:extLst>
            </p:cNvPr>
            <p:cNvSpPr/>
            <p:nvPr/>
          </p:nvSpPr>
          <p:spPr>
            <a:xfrm>
              <a:off x="3581935" y="4772551"/>
              <a:ext cx="144016" cy="252214"/>
            </a:xfrm>
            <a:prstGeom prst="upArrow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6" name="文本框 45">
              <a:extLst>
                <a:ext uri="{FF2B5EF4-FFF2-40B4-BE49-F238E27FC236}">
                  <a16:creationId xmlns:a16="http://schemas.microsoft.com/office/drawing/2014/main" id="{C8946C47-CA7F-4278-95DA-3199185BA04E}"/>
                </a:ext>
              </a:extLst>
            </p:cNvPr>
            <p:cNvSpPr txBox="1"/>
            <p:nvPr/>
          </p:nvSpPr>
          <p:spPr>
            <a:xfrm>
              <a:off x="3022527" y="5027314"/>
              <a:ext cx="1262832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b="1" dirty="0"/>
                <a:t>Last Sync</a:t>
              </a:r>
              <a:endParaRPr lang="zh-CN" altLang="en-US" b="1" dirty="0"/>
            </a:p>
          </p:txBody>
        </p:sp>
      </p:grpSp>
      <p:sp>
        <p:nvSpPr>
          <p:cNvPr id="22" name="文本框 21">
            <a:extLst>
              <a:ext uri="{FF2B5EF4-FFF2-40B4-BE49-F238E27FC236}">
                <a16:creationId xmlns:a16="http://schemas.microsoft.com/office/drawing/2014/main" id="{83A80E14-F513-4FB8-AAC2-368D2A8390E8}"/>
              </a:ext>
            </a:extLst>
          </p:cNvPr>
          <p:cNvSpPr txBox="1"/>
          <p:nvPr/>
        </p:nvSpPr>
        <p:spPr>
          <a:xfrm>
            <a:off x="2988907" y="1237757"/>
            <a:ext cx="114069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b="1" dirty="0"/>
              <a:t>sync</a:t>
            </a:r>
            <a:endParaRPr lang="zh-CN" altLang="en-US" b="1" dirty="0"/>
          </a:p>
        </p:txBody>
      </p:sp>
      <p:pic>
        <p:nvPicPr>
          <p:cNvPr id="6" name="图片 5">
            <a:extLst>
              <a:ext uri="{FF2B5EF4-FFF2-40B4-BE49-F238E27FC236}">
                <a16:creationId xmlns:a16="http://schemas.microsoft.com/office/drawing/2014/main" id="{90482415-A082-4FFC-B445-4BF7313C2625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061817" y="3372166"/>
            <a:ext cx="2409825" cy="352425"/>
          </a:xfrm>
          <a:prstGeom prst="rect">
            <a:avLst/>
          </a:prstGeom>
        </p:spPr>
      </p:pic>
      <p:pic>
        <p:nvPicPr>
          <p:cNvPr id="9" name="图片 8">
            <a:extLst>
              <a:ext uri="{FF2B5EF4-FFF2-40B4-BE49-F238E27FC236}">
                <a16:creationId xmlns:a16="http://schemas.microsoft.com/office/drawing/2014/main" id="{7A19A351-E15B-4B16-B5AA-04889229B114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080126" y="3403421"/>
            <a:ext cx="1962151" cy="295275"/>
          </a:xfrm>
          <a:prstGeom prst="rect">
            <a:avLst/>
          </a:prstGeom>
        </p:spPr>
      </p:pic>
      <p:cxnSp>
        <p:nvCxnSpPr>
          <p:cNvPr id="11" name="直接箭头连接符 10">
            <a:extLst>
              <a:ext uri="{FF2B5EF4-FFF2-40B4-BE49-F238E27FC236}">
                <a16:creationId xmlns:a16="http://schemas.microsoft.com/office/drawing/2014/main" id="{C16CBAEA-E708-4060-816C-B41AFD5E0396}"/>
              </a:ext>
            </a:extLst>
          </p:cNvPr>
          <p:cNvCxnSpPr>
            <a:stCxn id="41" idx="2"/>
            <a:endCxn id="6" idx="0"/>
          </p:cNvCxnSpPr>
          <p:nvPr/>
        </p:nvCxnSpPr>
        <p:spPr>
          <a:xfrm>
            <a:off x="4266727" y="2686436"/>
            <a:ext cx="0" cy="685728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6" name="文本框 15">
            <a:extLst>
              <a:ext uri="{FF2B5EF4-FFF2-40B4-BE49-F238E27FC236}">
                <a16:creationId xmlns:a16="http://schemas.microsoft.com/office/drawing/2014/main" id="{9219FE88-7875-4334-AB76-7F460F26183B}"/>
              </a:ext>
            </a:extLst>
          </p:cNvPr>
          <p:cNvSpPr txBox="1"/>
          <p:nvPr/>
        </p:nvSpPr>
        <p:spPr>
          <a:xfrm>
            <a:off x="4266727" y="2830452"/>
            <a:ext cx="43828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dirty="0"/>
              <a:t>① </a:t>
            </a:r>
          </a:p>
        </p:txBody>
      </p:sp>
      <p:cxnSp>
        <p:nvCxnSpPr>
          <p:cNvPr id="21" name="连接符: 肘形 20">
            <a:extLst>
              <a:ext uri="{FF2B5EF4-FFF2-40B4-BE49-F238E27FC236}">
                <a16:creationId xmlns:a16="http://schemas.microsoft.com/office/drawing/2014/main" id="{AB6FB257-5A05-468B-B825-A516E8DC7A48}"/>
              </a:ext>
            </a:extLst>
          </p:cNvPr>
          <p:cNvCxnSpPr>
            <a:stCxn id="41" idx="3"/>
            <a:endCxn id="9" idx="0"/>
          </p:cNvCxnSpPr>
          <p:nvPr/>
        </p:nvCxnSpPr>
        <p:spPr>
          <a:xfrm>
            <a:off x="5152552" y="2524511"/>
            <a:ext cx="1908648" cy="878908"/>
          </a:xfrm>
          <a:prstGeom prst="bentConnector2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36" name="文本框 35">
            <a:extLst>
              <a:ext uri="{FF2B5EF4-FFF2-40B4-BE49-F238E27FC236}">
                <a16:creationId xmlns:a16="http://schemas.microsoft.com/office/drawing/2014/main" id="{2E392D5B-1C7D-413C-89FB-2DCE21C67ECE}"/>
              </a:ext>
            </a:extLst>
          </p:cNvPr>
          <p:cNvSpPr txBox="1"/>
          <p:nvPr/>
        </p:nvSpPr>
        <p:spPr>
          <a:xfrm>
            <a:off x="7113449" y="2861003"/>
            <a:ext cx="43828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dirty="0"/>
              <a:t>② </a:t>
            </a:r>
          </a:p>
        </p:txBody>
      </p:sp>
      <p:sp>
        <p:nvSpPr>
          <p:cNvPr id="38" name="箭头: 上 37">
            <a:extLst>
              <a:ext uri="{FF2B5EF4-FFF2-40B4-BE49-F238E27FC236}">
                <a16:creationId xmlns:a16="http://schemas.microsoft.com/office/drawing/2014/main" id="{F033B202-0D10-45B5-A0DC-36D4F0C8E6FD}"/>
              </a:ext>
            </a:extLst>
          </p:cNvPr>
          <p:cNvSpPr/>
          <p:nvPr/>
        </p:nvSpPr>
        <p:spPr>
          <a:xfrm rot="10800000">
            <a:off x="4761437" y="4042198"/>
            <a:ext cx="144016" cy="252215"/>
          </a:xfrm>
          <a:prstGeom prst="up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0" name="文本框 39">
            <a:extLst>
              <a:ext uri="{FF2B5EF4-FFF2-40B4-BE49-F238E27FC236}">
                <a16:creationId xmlns:a16="http://schemas.microsoft.com/office/drawing/2014/main" id="{08A6E2C4-3C15-407C-A7D9-60200F84ABDD}"/>
              </a:ext>
            </a:extLst>
          </p:cNvPr>
          <p:cNvSpPr txBox="1"/>
          <p:nvPr/>
        </p:nvSpPr>
        <p:spPr>
          <a:xfrm>
            <a:off x="4055675" y="3672753"/>
            <a:ext cx="155554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b="1" dirty="0"/>
              <a:t>Current Tail</a:t>
            </a:r>
            <a:endParaRPr lang="zh-CN" altLang="en-US" b="1" dirty="0"/>
          </a:p>
        </p:txBody>
      </p:sp>
      <p:cxnSp>
        <p:nvCxnSpPr>
          <p:cNvPr id="31" name="连接符: 肘形 30">
            <a:extLst>
              <a:ext uri="{FF2B5EF4-FFF2-40B4-BE49-F238E27FC236}">
                <a16:creationId xmlns:a16="http://schemas.microsoft.com/office/drawing/2014/main" id="{5F35EBC4-2D0D-4429-A7F4-EDE896E68B8B}"/>
              </a:ext>
            </a:extLst>
          </p:cNvPr>
          <p:cNvCxnSpPr>
            <a:stCxn id="9" idx="2"/>
            <a:endCxn id="37" idx="6"/>
          </p:cNvCxnSpPr>
          <p:nvPr/>
        </p:nvCxnSpPr>
        <p:spPr>
          <a:xfrm rot="5400000">
            <a:off x="5591511" y="3084647"/>
            <a:ext cx="855640" cy="2083739"/>
          </a:xfrm>
          <a:prstGeom prst="bentConnector2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32" name="文本框 31">
            <a:extLst>
              <a:ext uri="{FF2B5EF4-FFF2-40B4-BE49-F238E27FC236}">
                <a16:creationId xmlns:a16="http://schemas.microsoft.com/office/drawing/2014/main" id="{01FCB7C8-5760-4CAC-BCA0-42677FE048BC}"/>
              </a:ext>
            </a:extLst>
          </p:cNvPr>
          <p:cNvSpPr txBox="1"/>
          <p:nvPr/>
        </p:nvSpPr>
        <p:spPr>
          <a:xfrm>
            <a:off x="5043016" y="4559387"/>
            <a:ext cx="349336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/>
              <a:t>From </a:t>
            </a:r>
            <a:r>
              <a:rPr lang="en-US" altLang="zh-CN" b="1" dirty="0"/>
              <a:t>Last Sync </a:t>
            </a:r>
            <a:r>
              <a:rPr lang="en-US" altLang="zh-CN" dirty="0"/>
              <a:t>.. </a:t>
            </a:r>
            <a:r>
              <a:rPr lang="en-US" altLang="zh-CN" b="1" dirty="0"/>
              <a:t>Current Tail</a:t>
            </a:r>
            <a:endParaRPr lang="zh-CN" altLang="en-US" b="1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1099904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9344"/>
    </mc:Choice>
    <mc:Fallback xmlns="">
      <p:transition spd="slow" advTm="39344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42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75E-6 -2.22222E-6 L 0.06672 0.00139 " pathEditMode="fixed" rAng="0" ptsTypes="AA">
                                      <p:cBhvr>
                                        <p:cTn id="10" dur="2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469" y="83"/>
                                    </p:animMotion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6" grpId="0"/>
      <p:bldP spid="32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zh-CN" dirty="0">
                <a:sym typeface="+mn-ea"/>
              </a:rPr>
              <a:t>Implementation: Multi-Color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17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zh-CN" altLang="en-US" dirty="0"/>
              <a:t>上海交通大学并行与分布式系统研究所（</a:t>
            </a:r>
            <a:r>
              <a:rPr lang="en-US" altLang="zh-CN" dirty="0"/>
              <a:t>IPADS@SJTU</a:t>
            </a:r>
            <a:r>
              <a:rPr lang="zh-CN" altLang="en-US" dirty="0"/>
              <a:t>）</a:t>
            </a:r>
          </a:p>
        </p:txBody>
      </p:sp>
      <p:grpSp>
        <p:nvGrpSpPr>
          <p:cNvPr id="15" name="组合 14">
            <a:extLst>
              <a:ext uri="{FF2B5EF4-FFF2-40B4-BE49-F238E27FC236}">
                <a16:creationId xmlns:a16="http://schemas.microsoft.com/office/drawing/2014/main" id="{B52B392F-280E-420D-80B8-AB79F3F3B914}"/>
              </a:ext>
            </a:extLst>
          </p:cNvPr>
          <p:cNvGrpSpPr/>
          <p:nvPr/>
        </p:nvGrpSpPr>
        <p:grpSpPr>
          <a:xfrm>
            <a:off x="1152191" y="2832971"/>
            <a:ext cx="5872027" cy="584076"/>
            <a:chOff x="644189" y="2337373"/>
            <a:chExt cx="5872027" cy="584076"/>
          </a:xfrm>
        </p:grpSpPr>
        <p:pic>
          <p:nvPicPr>
            <p:cNvPr id="43" name="图片 42">
              <a:extLst>
                <a:ext uri="{FF2B5EF4-FFF2-40B4-BE49-F238E27FC236}">
                  <a16:creationId xmlns:a16="http://schemas.microsoft.com/office/drawing/2014/main" id="{BEE079DB-EB65-436F-91DB-05FA9F80D8F9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/>
            <a:srcRect l="13263"/>
            <a:stretch/>
          </p:blipFill>
          <p:spPr>
            <a:xfrm>
              <a:off x="644189" y="2337373"/>
              <a:ext cx="687542" cy="584076"/>
            </a:xfrm>
            <a:prstGeom prst="rect">
              <a:avLst/>
            </a:prstGeom>
          </p:spPr>
        </p:pic>
        <p:cxnSp>
          <p:nvCxnSpPr>
            <p:cNvPr id="10" name="直接箭头连接符 9">
              <a:extLst>
                <a:ext uri="{FF2B5EF4-FFF2-40B4-BE49-F238E27FC236}">
                  <a16:creationId xmlns:a16="http://schemas.microsoft.com/office/drawing/2014/main" id="{005CAB90-2E8E-4211-92F0-42DDB42319FD}"/>
                </a:ext>
              </a:extLst>
            </p:cNvPr>
            <p:cNvCxnSpPr>
              <a:cxnSpLocks/>
            </p:cNvCxnSpPr>
            <p:nvPr/>
          </p:nvCxnSpPr>
          <p:spPr>
            <a:xfrm>
              <a:off x="1748467" y="2641476"/>
              <a:ext cx="4767749" cy="0"/>
            </a:xfrm>
            <a:prstGeom prst="straightConnector1">
              <a:avLst/>
            </a:prstGeom>
            <a:ln w="53975">
              <a:solidFill>
                <a:srgbClr val="BE384B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7" name="组合 16">
            <a:extLst>
              <a:ext uri="{FF2B5EF4-FFF2-40B4-BE49-F238E27FC236}">
                <a16:creationId xmlns:a16="http://schemas.microsoft.com/office/drawing/2014/main" id="{8A2A6779-10BC-44CC-B889-A2436ED7EE73}"/>
              </a:ext>
            </a:extLst>
          </p:cNvPr>
          <p:cNvGrpSpPr/>
          <p:nvPr/>
        </p:nvGrpSpPr>
        <p:grpSpPr>
          <a:xfrm>
            <a:off x="1152191" y="3685249"/>
            <a:ext cx="5909011" cy="684419"/>
            <a:chOff x="644189" y="3202415"/>
            <a:chExt cx="5909011" cy="684418"/>
          </a:xfrm>
        </p:grpSpPr>
        <p:pic>
          <p:nvPicPr>
            <p:cNvPr id="42" name="图片 41">
              <a:extLst>
                <a:ext uri="{FF2B5EF4-FFF2-40B4-BE49-F238E27FC236}">
                  <a16:creationId xmlns:a16="http://schemas.microsoft.com/office/drawing/2014/main" id="{AEEBCE41-E41C-4C92-B520-7107F12C590E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/>
            <a:srcRect r="9284" b="490"/>
            <a:stretch/>
          </p:blipFill>
          <p:spPr>
            <a:xfrm>
              <a:off x="644189" y="3202415"/>
              <a:ext cx="715880" cy="684418"/>
            </a:xfrm>
            <a:prstGeom prst="rect">
              <a:avLst/>
            </a:prstGeom>
          </p:spPr>
        </p:pic>
        <p:cxnSp>
          <p:nvCxnSpPr>
            <p:cNvPr id="44" name="直接箭头连接符 43">
              <a:extLst>
                <a:ext uri="{FF2B5EF4-FFF2-40B4-BE49-F238E27FC236}">
                  <a16:creationId xmlns:a16="http://schemas.microsoft.com/office/drawing/2014/main" id="{EF877A0D-4094-45BD-A834-F1B3BBC94B36}"/>
                </a:ext>
              </a:extLst>
            </p:cNvPr>
            <p:cNvCxnSpPr>
              <a:cxnSpLocks/>
            </p:cNvCxnSpPr>
            <p:nvPr/>
          </p:nvCxnSpPr>
          <p:spPr>
            <a:xfrm>
              <a:off x="1763688" y="3505572"/>
              <a:ext cx="4789512" cy="0"/>
            </a:xfrm>
            <a:prstGeom prst="straightConnector1">
              <a:avLst/>
            </a:prstGeom>
            <a:ln w="53975">
              <a:solidFill>
                <a:srgbClr val="92B1D6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3" name="组合 22">
            <a:extLst>
              <a:ext uri="{FF2B5EF4-FFF2-40B4-BE49-F238E27FC236}">
                <a16:creationId xmlns:a16="http://schemas.microsoft.com/office/drawing/2014/main" id="{5EEE14B1-340B-4972-9417-946FF46A7209}"/>
              </a:ext>
            </a:extLst>
          </p:cNvPr>
          <p:cNvGrpSpPr/>
          <p:nvPr/>
        </p:nvGrpSpPr>
        <p:grpSpPr>
          <a:xfrm>
            <a:off x="1152191" y="1980691"/>
            <a:ext cx="5872027" cy="584076"/>
            <a:chOff x="644189" y="1472331"/>
            <a:chExt cx="6101481" cy="584076"/>
          </a:xfrm>
        </p:grpSpPr>
        <p:pic>
          <p:nvPicPr>
            <p:cNvPr id="19" name="图形 18" descr="用户">
              <a:extLst>
                <a:ext uri="{FF2B5EF4-FFF2-40B4-BE49-F238E27FC236}">
                  <a16:creationId xmlns:a16="http://schemas.microsoft.com/office/drawing/2014/main" id="{1AB08D88-E5DF-40AC-8187-5576447E18CD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p:blipFill>
          <p:spPr>
            <a:xfrm>
              <a:off x="644189" y="1472331"/>
              <a:ext cx="584076" cy="584076"/>
            </a:xfrm>
            <a:prstGeom prst="rect">
              <a:avLst/>
            </a:prstGeom>
          </p:spPr>
        </p:pic>
        <p:cxnSp>
          <p:nvCxnSpPr>
            <p:cNvPr id="48" name="直接箭头连接符 47">
              <a:extLst>
                <a:ext uri="{FF2B5EF4-FFF2-40B4-BE49-F238E27FC236}">
                  <a16:creationId xmlns:a16="http://schemas.microsoft.com/office/drawing/2014/main" id="{288BC42F-F6E6-4793-ACFD-1A71583E3CA3}"/>
                </a:ext>
              </a:extLst>
            </p:cNvPr>
            <p:cNvCxnSpPr>
              <a:cxnSpLocks/>
            </p:cNvCxnSpPr>
            <p:nvPr/>
          </p:nvCxnSpPr>
          <p:spPr>
            <a:xfrm>
              <a:off x="1762708" y="1764369"/>
              <a:ext cx="4982962" cy="9938"/>
            </a:xfrm>
            <a:prstGeom prst="straightConnector1">
              <a:avLst/>
            </a:prstGeom>
            <a:ln w="53975">
              <a:solidFill>
                <a:schemeClr val="tx1">
                  <a:lumMod val="75000"/>
                  <a:lumOff val="25000"/>
                </a:schemeClr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50" name="文本框 49">
            <a:extLst>
              <a:ext uri="{FF2B5EF4-FFF2-40B4-BE49-F238E27FC236}">
                <a16:creationId xmlns:a16="http://schemas.microsoft.com/office/drawing/2014/main" id="{B0F44883-C38D-47E1-81D1-426E22F678D5}"/>
              </a:ext>
            </a:extLst>
          </p:cNvPr>
          <p:cNvSpPr txBox="1"/>
          <p:nvPr/>
        </p:nvSpPr>
        <p:spPr>
          <a:xfrm>
            <a:off x="2401753" y="1425950"/>
            <a:ext cx="172801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400" b="1" dirty="0"/>
              <a:t>Phase 1</a:t>
            </a:r>
            <a:endParaRPr lang="zh-CN" altLang="en-US" sz="2400" b="1" dirty="0"/>
          </a:p>
        </p:txBody>
      </p:sp>
      <p:cxnSp>
        <p:nvCxnSpPr>
          <p:cNvPr id="25" name="直接箭头连接符 24">
            <a:extLst>
              <a:ext uri="{FF2B5EF4-FFF2-40B4-BE49-F238E27FC236}">
                <a16:creationId xmlns:a16="http://schemas.microsoft.com/office/drawing/2014/main" id="{EBE929D4-E78D-44F3-AE7F-0C33B86FE92E}"/>
              </a:ext>
            </a:extLst>
          </p:cNvPr>
          <p:cNvCxnSpPr>
            <a:cxnSpLocks/>
          </p:cNvCxnSpPr>
          <p:nvPr/>
        </p:nvCxnSpPr>
        <p:spPr>
          <a:xfrm>
            <a:off x="2559722" y="2272730"/>
            <a:ext cx="508969" cy="846365"/>
          </a:xfrm>
          <a:prstGeom prst="straightConnector1">
            <a:avLst/>
          </a:prstGeom>
          <a:ln w="34925">
            <a:solidFill>
              <a:srgbClr val="BE384B"/>
            </a:solidFill>
            <a:prstDash val="sysDash"/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51" name="直接箭头连接符 50">
            <a:extLst>
              <a:ext uri="{FF2B5EF4-FFF2-40B4-BE49-F238E27FC236}">
                <a16:creationId xmlns:a16="http://schemas.microsoft.com/office/drawing/2014/main" id="{88561671-38D8-432E-AFF5-BBDE9A6FF506}"/>
              </a:ext>
            </a:extLst>
          </p:cNvPr>
          <p:cNvCxnSpPr>
            <a:cxnSpLocks/>
          </p:cNvCxnSpPr>
          <p:nvPr/>
        </p:nvCxnSpPr>
        <p:spPr>
          <a:xfrm>
            <a:off x="2559721" y="2282668"/>
            <a:ext cx="594740" cy="1690835"/>
          </a:xfrm>
          <a:prstGeom prst="straightConnector1">
            <a:avLst/>
          </a:prstGeom>
          <a:ln w="34925">
            <a:solidFill>
              <a:srgbClr val="92B1D6"/>
            </a:solidFill>
            <a:prstDash val="sysDash"/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60" name="文本框 59">
            <a:extLst>
              <a:ext uri="{FF2B5EF4-FFF2-40B4-BE49-F238E27FC236}">
                <a16:creationId xmlns:a16="http://schemas.microsoft.com/office/drawing/2014/main" id="{6F253B9E-DCF8-4D67-BB9B-668F3DC8694C}"/>
              </a:ext>
            </a:extLst>
          </p:cNvPr>
          <p:cNvSpPr txBox="1"/>
          <p:nvPr/>
        </p:nvSpPr>
        <p:spPr>
          <a:xfrm>
            <a:off x="1736267" y="2076998"/>
            <a:ext cx="53444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b="1" dirty="0"/>
              <a:t>C1</a:t>
            </a:r>
            <a:endParaRPr lang="zh-CN" altLang="en-US" b="1" dirty="0"/>
          </a:p>
        </p:txBody>
      </p:sp>
      <p:sp>
        <p:nvSpPr>
          <p:cNvPr id="81" name="文本框 80">
            <a:extLst>
              <a:ext uri="{FF2B5EF4-FFF2-40B4-BE49-F238E27FC236}">
                <a16:creationId xmlns:a16="http://schemas.microsoft.com/office/drawing/2014/main" id="{BE3FBD48-8122-4470-9590-795DA51D6333}"/>
              </a:ext>
            </a:extLst>
          </p:cNvPr>
          <p:cNvSpPr txBox="1"/>
          <p:nvPr/>
        </p:nvSpPr>
        <p:spPr>
          <a:xfrm>
            <a:off x="7077875" y="4379572"/>
            <a:ext cx="118766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000" b="1" dirty="0"/>
              <a:t>Pending</a:t>
            </a:r>
            <a:endParaRPr lang="zh-CN" altLang="en-US" sz="2000" b="1" dirty="0"/>
          </a:p>
        </p:txBody>
      </p:sp>
      <p:sp>
        <p:nvSpPr>
          <p:cNvPr id="84" name="文本框 83">
            <a:extLst>
              <a:ext uri="{FF2B5EF4-FFF2-40B4-BE49-F238E27FC236}">
                <a16:creationId xmlns:a16="http://schemas.microsoft.com/office/drawing/2014/main" id="{1BC92612-E030-4B0C-B4EE-F4672193B3BA}"/>
              </a:ext>
            </a:extLst>
          </p:cNvPr>
          <p:cNvSpPr txBox="1"/>
          <p:nvPr/>
        </p:nvSpPr>
        <p:spPr>
          <a:xfrm>
            <a:off x="8464376" y="4379572"/>
            <a:ext cx="144015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000" b="1" dirty="0"/>
              <a:t>To-Deliver</a:t>
            </a:r>
            <a:endParaRPr lang="zh-CN" altLang="en-US" sz="2000" b="1" dirty="0"/>
          </a:p>
        </p:txBody>
      </p:sp>
      <p:sp>
        <p:nvSpPr>
          <p:cNvPr id="13" name="文本框 12">
            <a:extLst>
              <a:ext uri="{FF2B5EF4-FFF2-40B4-BE49-F238E27FC236}">
                <a16:creationId xmlns:a16="http://schemas.microsoft.com/office/drawing/2014/main" id="{71EE7C1A-67C9-4FD7-9ED9-6BFE9D34C54C}"/>
              </a:ext>
            </a:extLst>
          </p:cNvPr>
          <p:cNvSpPr txBox="1"/>
          <p:nvPr/>
        </p:nvSpPr>
        <p:spPr>
          <a:xfrm>
            <a:off x="2951790" y="3159333"/>
            <a:ext cx="50592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b="1" dirty="0">
                <a:solidFill>
                  <a:srgbClr val="C00000"/>
                </a:solidFill>
              </a:rPr>
              <a:t>T</a:t>
            </a:r>
            <a:r>
              <a:rPr lang="en-US" altLang="zh-CN" b="1" baseline="-25000" dirty="0">
                <a:solidFill>
                  <a:srgbClr val="C00000"/>
                </a:solidFill>
              </a:rPr>
              <a:t>2</a:t>
            </a:r>
            <a:endParaRPr lang="zh-CN" altLang="en-US" b="1" baseline="-25000" dirty="0">
              <a:solidFill>
                <a:srgbClr val="C00000"/>
              </a:solidFill>
            </a:endParaRPr>
          </a:p>
        </p:txBody>
      </p:sp>
      <p:sp>
        <p:nvSpPr>
          <p:cNvPr id="35" name="文本框 34">
            <a:extLst>
              <a:ext uri="{FF2B5EF4-FFF2-40B4-BE49-F238E27FC236}">
                <a16:creationId xmlns:a16="http://schemas.microsoft.com/office/drawing/2014/main" id="{B78FFB8E-F61E-4E78-9FD3-9FEB5164815D}"/>
              </a:ext>
            </a:extLst>
          </p:cNvPr>
          <p:cNvSpPr txBox="1"/>
          <p:nvPr/>
        </p:nvSpPr>
        <p:spPr>
          <a:xfrm>
            <a:off x="3068690" y="4010239"/>
            <a:ext cx="50592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b="1" dirty="0">
                <a:solidFill>
                  <a:srgbClr val="92B1D6"/>
                </a:solidFill>
              </a:rPr>
              <a:t>T</a:t>
            </a:r>
            <a:r>
              <a:rPr lang="en-US" altLang="zh-CN" b="1" baseline="-25000" dirty="0">
                <a:solidFill>
                  <a:srgbClr val="92B1D6"/>
                </a:solidFill>
              </a:rPr>
              <a:t>3</a:t>
            </a:r>
            <a:endParaRPr lang="zh-CN" altLang="en-US" b="1" baseline="-25000" dirty="0">
              <a:solidFill>
                <a:srgbClr val="92B1D6"/>
              </a:solidFill>
            </a:endParaRPr>
          </a:p>
        </p:txBody>
      </p:sp>
      <p:cxnSp>
        <p:nvCxnSpPr>
          <p:cNvPr id="36" name="直接连接符 35">
            <a:extLst>
              <a:ext uri="{FF2B5EF4-FFF2-40B4-BE49-F238E27FC236}">
                <a16:creationId xmlns:a16="http://schemas.microsoft.com/office/drawing/2014/main" id="{B58A75CD-7364-4E22-8AF9-7A10BB686326}"/>
              </a:ext>
            </a:extLst>
          </p:cNvPr>
          <p:cNvCxnSpPr>
            <a:cxnSpLocks/>
          </p:cNvCxnSpPr>
          <p:nvPr/>
        </p:nvCxnSpPr>
        <p:spPr>
          <a:xfrm>
            <a:off x="8464376" y="2219609"/>
            <a:ext cx="0" cy="2111511"/>
          </a:xfrm>
          <a:prstGeom prst="line">
            <a:avLst/>
          </a:prstGeom>
          <a:ln w="19050"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文本框 17">
            <a:extLst>
              <a:ext uri="{FF2B5EF4-FFF2-40B4-BE49-F238E27FC236}">
                <a16:creationId xmlns:a16="http://schemas.microsoft.com/office/drawing/2014/main" id="{55C6892A-7D8D-463B-AC55-A92FEB3215C4}"/>
              </a:ext>
            </a:extLst>
          </p:cNvPr>
          <p:cNvSpPr txBox="1"/>
          <p:nvPr/>
        </p:nvSpPr>
        <p:spPr>
          <a:xfrm>
            <a:off x="2405951" y="1898428"/>
            <a:ext cx="43204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b="1" dirty="0"/>
              <a:t>r</a:t>
            </a:r>
            <a:r>
              <a:rPr lang="en-US" altLang="zh-CN" b="1" baseline="-25000" dirty="0"/>
              <a:t>1</a:t>
            </a:r>
            <a:endParaRPr lang="zh-CN" altLang="en-US" b="1" baseline="-25000" dirty="0"/>
          </a:p>
        </p:txBody>
      </p:sp>
      <p:sp>
        <p:nvSpPr>
          <p:cNvPr id="40" name="矩形 39">
            <a:extLst>
              <a:ext uri="{FF2B5EF4-FFF2-40B4-BE49-F238E27FC236}">
                <a16:creationId xmlns:a16="http://schemas.microsoft.com/office/drawing/2014/main" id="{5C56AC04-25CD-48AF-A2C2-AAC8A6149EA2}"/>
              </a:ext>
            </a:extLst>
          </p:cNvPr>
          <p:cNvSpPr/>
          <p:nvPr/>
        </p:nvSpPr>
        <p:spPr>
          <a:xfrm>
            <a:off x="7266764" y="2982010"/>
            <a:ext cx="809885" cy="375777"/>
          </a:xfrm>
          <a:prstGeom prst="rect">
            <a:avLst/>
          </a:prstGeom>
          <a:solidFill>
            <a:srgbClr val="C0504D"/>
          </a:solidFill>
          <a:ln>
            <a:solidFill>
              <a:srgbClr val="BD384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dirty="0"/>
              <a:t>{r</a:t>
            </a:r>
            <a:r>
              <a:rPr lang="en-US" altLang="zh-CN" baseline="-25000" dirty="0"/>
              <a:t>1</a:t>
            </a:r>
            <a:r>
              <a:rPr lang="en-US" altLang="zh-CN" dirty="0"/>
              <a:t>:T</a:t>
            </a:r>
            <a:r>
              <a:rPr lang="en-US" altLang="zh-CN" baseline="-25000" dirty="0"/>
              <a:t>2</a:t>
            </a:r>
            <a:r>
              <a:rPr lang="en-US" altLang="zh-CN" dirty="0"/>
              <a:t>}</a:t>
            </a:r>
            <a:endParaRPr lang="zh-CN" altLang="en-US" dirty="0"/>
          </a:p>
        </p:txBody>
      </p:sp>
      <p:sp>
        <p:nvSpPr>
          <p:cNvPr id="41" name="矩形 40">
            <a:extLst>
              <a:ext uri="{FF2B5EF4-FFF2-40B4-BE49-F238E27FC236}">
                <a16:creationId xmlns:a16="http://schemas.microsoft.com/office/drawing/2014/main" id="{BDDC22D3-AF20-41DB-ACA8-42DA75E0E429}"/>
              </a:ext>
            </a:extLst>
          </p:cNvPr>
          <p:cNvSpPr/>
          <p:nvPr/>
        </p:nvSpPr>
        <p:spPr>
          <a:xfrm>
            <a:off x="7266765" y="3800521"/>
            <a:ext cx="809883" cy="375777"/>
          </a:xfrm>
          <a:prstGeom prst="rect">
            <a:avLst/>
          </a:prstGeom>
          <a:solidFill>
            <a:srgbClr val="92B1D6"/>
          </a:solidFill>
          <a:ln>
            <a:solidFill>
              <a:srgbClr val="92B1D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dirty="0">
                <a:solidFill>
                  <a:schemeClr val="bg1"/>
                </a:solidFill>
              </a:rPr>
              <a:t>{r</a:t>
            </a:r>
            <a:r>
              <a:rPr lang="en-US" altLang="zh-CN" baseline="-25000" dirty="0">
                <a:solidFill>
                  <a:schemeClr val="bg1"/>
                </a:solidFill>
              </a:rPr>
              <a:t>1</a:t>
            </a:r>
            <a:r>
              <a:rPr lang="en-US" altLang="zh-CN" dirty="0">
                <a:solidFill>
                  <a:schemeClr val="bg1"/>
                </a:solidFill>
              </a:rPr>
              <a:t>:T</a:t>
            </a:r>
            <a:r>
              <a:rPr lang="en-US" altLang="zh-CN" baseline="-25000" dirty="0">
                <a:solidFill>
                  <a:schemeClr val="bg1"/>
                </a:solidFill>
              </a:rPr>
              <a:t>3</a:t>
            </a:r>
            <a:r>
              <a:rPr lang="en-US" altLang="zh-CN" dirty="0">
                <a:solidFill>
                  <a:schemeClr val="bg1"/>
                </a:solidFill>
              </a:rPr>
              <a:t>}</a:t>
            </a:r>
            <a:endParaRPr lang="zh-CN" altLang="en-US" dirty="0">
              <a:solidFill>
                <a:schemeClr val="bg1"/>
              </a:solidFill>
            </a:endParaRPr>
          </a:p>
        </p:txBody>
      </p:sp>
      <p:cxnSp>
        <p:nvCxnSpPr>
          <p:cNvPr id="28" name="直接箭头连接符 27">
            <a:extLst>
              <a:ext uri="{FF2B5EF4-FFF2-40B4-BE49-F238E27FC236}">
                <a16:creationId xmlns:a16="http://schemas.microsoft.com/office/drawing/2014/main" id="{9851A465-BB3F-4CA3-8B25-9806DE60F978}"/>
              </a:ext>
            </a:extLst>
          </p:cNvPr>
          <p:cNvCxnSpPr>
            <a:cxnSpLocks/>
          </p:cNvCxnSpPr>
          <p:nvPr/>
        </p:nvCxnSpPr>
        <p:spPr>
          <a:xfrm flipV="1">
            <a:off x="3151171" y="2315779"/>
            <a:ext cx="1067051" cy="1637427"/>
          </a:xfrm>
          <a:prstGeom prst="straightConnector1">
            <a:avLst/>
          </a:prstGeom>
          <a:ln w="34925">
            <a:solidFill>
              <a:srgbClr val="92B1D6"/>
            </a:solidFill>
            <a:prstDash val="sysDash"/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9" name="直接箭头连接符 28">
            <a:extLst>
              <a:ext uri="{FF2B5EF4-FFF2-40B4-BE49-F238E27FC236}">
                <a16:creationId xmlns:a16="http://schemas.microsoft.com/office/drawing/2014/main" id="{F802BABF-F1B4-4284-A3FC-876C817B8B22}"/>
              </a:ext>
            </a:extLst>
          </p:cNvPr>
          <p:cNvCxnSpPr>
            <a:cxnSpLocks/>
          </p:cNvCxnSpPr>
          <p:nvPr/>
        </p:nvCxnSpPr>
        <p:spPr>
          <a:xfrm flipV="1">
            <a:off x="3068689" y="2300649"/>
            <a:ext cx="805760" cy="799689"/>
          </a:xfrm>
          <a:prstGeom prst="straightConnector1">
            <a:avLst/>
          </a:prstGeom>
          <a:ln w="34925">
            <a:solidFill>
              <a:srgbClr val="BE384B"/>
            </a:solidFill>
            <a:prstDash val="sysDash"/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1" name="右大括号 20">
            <a:extLst>
              <a:ext uri="{FF2B5EF4-FFF2-40B4-BE49-F238E27FC236}">
                <a16:creationId xmlns:a16="http://schemas.microsoft.com/office/drawing/2014/main" id="{38C7241C-0F32-40BF-B500-FEFEC788D308}"/>
              </a:ext>
            </a:extLst>
          </p:cNvPr>
          <p:cNvSpPr/>
          <p:nvPr/>
        </p:nvSpPr>
        <p:spPr>
          <a:xfrm rot="16200000">
            <a:off x="4034513" y="1941675"/>
            <a:ext cx="53423" cy="466267"/>
          </a:xfrm>
          <a:prstGeom prst="rightBrace">
            <a:avLst/>
          </a:prstGeom>
          <a:ln w="2222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22" name="文本框 21">
            <a:extLst>
              <a:ext uri="{FF2B5EF4-FFF2-40B4-BE49-F238E27FC236}">
                <a16:creationId xmlns:a16="http://schemas.microsoft.com/office/drawing/2014/main" id="{953C7D3D-CD67-4252-8A12-1BF26AD910C1}"/>
              </a:ext>
            </a:extLst>
          </p:cNvPr>
          <p:cNvSpPr txBox="1"/>
          <p:nvPr/>
        </p:nvSpPr>
        <p:spPr>
          <a:xfrm>
            <a:off x="3509809" y="1750866"/>
            <a:ext cx="116249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dirty="0"/>
              <a:t>Max: T</a:t>
            </a:r>
            <a:r>
              <a:rPr lang="en-US" altLang="zh-CN" baseline="-25000" dirty="0"/>
              <a:t>3</a:t>
            </a:r>
            <a:endParaRPr lang="zh-CN" altLang="en-US" baseline="-25000" dirty="0"/>
          </a:p>
        </p:txBody>
      </p:sp>
    </p:spTree>
    <p:extLst>
      <p:ext uri="{BB962C8B-B14F-4D97-AF65-F5344CB8AC3E}">
        <p14:creationId xmlns:p14="http://schemas.microsoft.com/office/powerpoint/2010/main" val="42508309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3935"/>
    </mc:Choice>
    <mc:Fallback xmlns="">
      <p:transition spd="slow" advTm="33935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0" dur="10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500"/>
                            </p:stCondLst>
                            <p:childTnLst>
                              <p:par>
                                <p:cTn id="2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6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5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8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43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1000"/>
                            </p:stCondLst>
                            <p:childTnLst>
                              <p:par>
                                <p:cTn id="4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  <p:bldP spid="35" grpId="0"/>
      <p:bldP spid="18" grpId="0"/>
      <p:bldP spid="40" grpId="0" animBg="1"/>
      <p:bldP spid="41" grpId="0" animBg="1"/>
      <p:bldP spid="21" grpId="0" animBg="1"/>
      <p:bldP spid="22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zh-CN" dirty="0">
                <a:sym typeface="+mn-ea"/>
              </a:rPr>
              <a:t>Implementation: Multi-Color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18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zh-CN" altLang="en-US" dirty="0"/>
              <a:t>上海交通大学并行与分布式系统研究所（</a:t>
            </a:r>
            <a:r>
              <a:rPr lang="en-US" altLang="zh-CN" dirty="0"/>
              <a:t>IPADS@SJTU</a:t>
            </a:r>
            <a:r>
              <a:rPr lang="zh-CN" altLang="en-US" dirty="0"/>
              <a:t>）</a:t>
            </a:r>
          </a:p>
        </p:txBody>
      </p:sp>
      <p:grpSp>
        <p:nvGrpSpPr>
          <p:cNvPr id="15" name="组合 14">
            <a:extLst>
              <a:ext uri="{FF2B5EF4-FFF2-40B4-BE49-F238E27FC236}">
                <a16:creationId xmlns:a16="http://schemas.microsoft.com/office/drawing/2014/main" id="{B52B392F-280E-420D-80B8-AB79F3F3B914}"/>
              </a:ext>
            </a:extLst>
          </p:cNvPr>
          <p:cNvGrpSpPr/>
          <p:nvPr/>
        </p:nvGrpSpPr>
        <p:grpSpPr>
          <a:xfrm>
            <a:off x="1152191" y="2832971"/>
            <a:ext cx="5872027" cy="584076"/>
            <a:chOff x="644189" y="2337373"/>
            <a:chExt cx="5872027" cy="584076"/>
          </a:xfrm>
        </p:grpSpPr>
        <p:pic>
          <p:nvPicPr>
            <p:cNvPr id="43" name="图片 42">
              <a:extLst>
                <a:ext uri="{FF2B5EF4-FFF2-40B4-BE49-F238E27FC236}">
                  <a16:creationId xmlns:a16="http://schemas.microsoft.com/office/drawing/2014/main" id="{BEE079DB-EB65-436F-91DB-05FA9F80D8F9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/>
            <a:srcRect l="13263"/>
            <a:stretch/>
          </p:blipFill>
          <p:spPr>
            <a:xfrm>
              <a:off x="644189" y="2337373"/>
              <a:ext cx="687542" cy="584076"/>
            </a:xfrm>
            <a:prstGeom prst="rect">
              <a:avLst/>
            </a:prstGeom>
          </p:spPr>
        </p:pic>
        <p:cxnSp>
          <p:nvCxnSpPr>
            <p:cNvPr id="10" name="直接箭头连接符 9">
              <a:extLst>
                <a:ext uri="{FF2B5EF4-FFF2-40B4-BE49-F238E27FC236}">
                  <a16:creationId xmlns:a16="http://schemas.microsoft.com/office/drawing/2014/main" id="{005CAB90-2E8E-4211-92F0-42DDB42319FD}"/>
                </a:ext>
              </a:extLst>
            </p:cNvPr>
            <p:cNvCxnSpPr>
              <a:cxnSpLocks/>
            </p:cNvCxnSpPr>
            <p:nvPr/>
          </p:nvCxnSpPr>
          <p:spPr>
            <a:xfrm>
              <a:off x="1748467" y="2641476"/>
              <a:ext cx="4767749" cy="0"/>
            </a:xfrm>
            <a:prstGeom prst="straightConnector1">
              <a:avLst/>
            </a:prstGeom>
            <a:ln w="53975">
              <a:solidFill>
                <a:srgbClr val="BE384B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7" name="组合 16">
            <a:extLst>
              <a:ext uri="{FF2B5EF4-FFF2-40B4-BE49-F238E27FC236}">
                <a16:creationId xmlns:a16="http://schemas.microsoft.com/office/drawing/2014/main" id="{8A2A6779-10BC-44CC-B889-A2436ED7EE73}"/>
              </a:ext>
            </a:extLst>
          </p:cNvPr>
          <p:cNvGrpSpPr/>
          <p:nvPr/>
        </p:nvGrpSpPr>
        <p:grpSpPr>
          <a:xfrm>
            <a:off x="1152191" y="3685249"/>
            <a:ext cx="5909011" cy="684419"/>
            <a:chOff x="644189" y="3202415"/>
            <a:chExt cx="5909011" cy="684418"/>
          </a:xfrm>
        </p:grpSpPr>
        <p:pic>
          <p:nvPicPr>
            <p:cNvPr id="42" name="图片 41">
              <a:extLst>
                <a:ext uri="{FF2B5EF4-FFF2-40B4-BE49-F238E27FC236}">
                  <a16:creationId xmlns:a16="http://schemas.microsoft.com/office/drawing/2014/main" id="{AEEBCE41-E41C-4C92-B520-7107F12C590E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/>
            <a:srcRect r="9284" b="490"/>
            <a:stretch/>
          </p:blipFill>
          <p:spPr>
            <a:xfrm>
              <a:off x="644189" y="3202415"/>
              <a:ext cx="715880" cy="684418"/>
            </a:xfrm>
            <a:prstGeom prst="rect">
              <a:avLst/>
            </a:prstGeom>
          </p:spPr>
        </p:pic>
        <p:cxnSp>
          <p:nvCxnSpPr>
            <p:cNvPr id="44" name="直接箭头连接符 43">
              <a:extLst>
                <a:ext uri="{FF2B5EF4-FFF2-40B4-BE49-F238E27FC236}">
                  <a16:creationId xmlns:a16="http://schemas.microsoft.com/office/drawing/2014/main" id="{EF877A0D-4094-45BD-A834-F1B3BBC94B36}"/>
                </a:ext>
              </a:extLst>
            </p:cNvPr>
            <p:cNvCxnSpPr>
              <a:cxnSpLocks/>
            </p:cNvCxnSpPr>
            <p:nvPr/>
          </p:nvCxnSpPr>
          <p:spPr>
            <a:xfrm>
              <a:off x="1763688" y="3505572"/>
              <a:ext cx="4789512" cy="0"/>
            </a:xfrm>
            <a:prstGeom prst="straightConnector1">
              <a:avLst/>
            </a:prstGeom>
            <a:ln w="53975">
              <a:solidFill>
                <a:srgbClr val="92B1D6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3" name="组合 22">
            <a:extLst>
              <a:ext uri="{FF2B5EF4-FFF2-40B4-BE49-F238E27FC236}">
                <a16:creationId xmlns:a16="http://schemas.microsoft.com/office/drawing/2014/main" id="{5EEE14B1-340B-4972-9417-946FF46A7209}"/>
              </a:ext>
            </a:extLst>
          </p:cNvPr>
          <p:cNvGrpSpPr/>
          <p:nvPr/>
        </p:nvGrpSpPr>
        <p:grpSpPr>
          <a:xfrm>
            <a:off x="1152191" y="1980691"/>
            <a:ext cx="5872027" cy="584076"/>
            <a:chOff x="644189" y="1472331"/>
            <a:chExt cx="6101481" cy="584076"/>
          </a:xfrm>
        </p:grpSpPr>
        <p:pic>
          <p:nvPicPr>
            <p:cNvPr id="19" name="图形 18" descr="用户">
              <a:extLst>
                <a:ext uri="{FF2B5EF4-FFF2-40B4-BE49-F238E27FC236}">
                  <a16:creationId xmlns:a16="http://schemas.microsoft.com/office/drawing/2014/main" id="{1AB08D88-E5DF-40AC-8187-5576447E18CD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p:blipFill>
          <p:spPr>
            <a:xfrm>
              <a:off x="644189" y="1472331"/>
              <a:ext cx="584076" cy="584076"/>
            </a:xfrm>
            <a:prstGeom prst="rect">
              <a:avLst/>
            </a:prstGeom>
          </p:spPr>
        </p:pic>
        <p:cxnSp>
          <p:nvCxnSpPr>
            <p:cNvPr id="48" name="直接箭头连接符 47">
              <a:extLst>
                <a:ext uri="{FF2B5EF4-FFF2-40B4-BE49-F238E27FC236}">
                  <a16:creationId xmlns:a16="http://schemas.microsoft.com/office/drawing/2014/main" id="{288BC42F-F6E6-4793-ACFD-1A71583E3CA3}"/>
                </a:ext>
              </a:extLst>
            </p:cNvPr>
            <p:cNvCxnSpPr>
              <a:cxnSpLocks/>
            </p:cNvCxnSpPr>
            <p:nvPr/>
          </p:nvCxnSpPr>
          <p:spPr>
            <a:xfrm>
              <a:off x="1762708" y="1764369"/>
              <a:ext cx="4982962" cy="9938"/>
            </a:xfrm>
            <a:prstGeom prst="straightConnector1">
              <a:avLst/>
            </a:prstGeom>
            <a:ln w="53975">
              <a:solidFill>
                <a:schemeClr val="tx1">
                  <a:lumMod val="75000"/>
                  <a:lumOff val="25000"/>
                </a:schemeClr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50" name="文本框 49">
            <a:extLst>
              <a:ext uri="{FF2B5EF4-FFF2-40B4-BE49-F238E27FC236}">
                <a16:creationId xmlns:a16="http://schemas.microsoft.com/office/drawing/2014/main" id="{B0F44883-C38D-47E1-81D1-426E22F678D5}"/>
              </a:ext>
            </a:extLst>
          </p:cNvPr>
          <p:cNvSpPr txBox="1"/>
          <p:nvPr/>
        </p:nvSpPr>
        <p:spPr>
          <a:xfrm>
            <a:off x="2401753" y="1425950"/>
            <a:ext cx="172801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400" b="1" dirty="0">
                <a:solidFill>
                  <a:schemeClr val="bg1">
                    <a:lumMod val="75000"/>
                  </a:schemeClr>
                </a:solidFill>
              </a:rPr>
              <a:t>Phase 1</a:t>
            </a:r>
            <a:endParaRPr lang="zh-CN" altLang="en-US" sz="2400" b="1" dirty="0">
              <a:solidFill>
                <a:schemeClr val="bg1">
                  <a:lumMod val="75000"/>
                </a:schemeClr>
              </a:solidFill>
            </a:endParaRPr>
          </a:p>
        </p:txBody>
      </p:sp>
      <p:cxnSp>
        <p:nvCxnSpPr>
          <p:cNvPr id="25" name="直接箭头连接符 24">
            <a:extLst>
              <a:ext uri="{FF2B5EF4-FFF2-40B4-BE49-F238E27FC236}">
                <a16:creationId xmlns:a16="http://schemas.microsoft.com/office/drawing/2014/main" id="{EBE929D4-E78D-44F3-AE7F-0C33B86FE92E}"/>
              </a:ext>
            </a:extLst>
          </p:cNvPr>
          <p:cNvCxnSpPr>
            <a:cxnSpLocks/>
          </p:cNvCxnSpPr>
          <p:nvPr/>
        </p:nvCxnSpPr>
        <p:spPr>
          <a:xfrm>
            <a:off x="2559722" y="2272730"/>
            <a:ext cx="508969" cy="846365"/>
          </a:xfrm>
          <a:prstGeom prst="straightConnector1">
            <a:avLst/>
          </a:prstGeom>
          <a:ln w="34925">
            <a:solidFill>
              <a:srgbClr val="BE384B"/>
            </a:solidFill>
            <a:prstDash val="sysDash"/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51" name="直接箭头连接符 50">
            <a:extLst>
              <a:ext uri="{FF2B5EF4-FFF2-40B4-BE49-F238E27FC236}">
                <a16:creationId xmlns:a16="http://schemas.microsoft.com/office/drawing/2014/main" id="{88561671-38D8-432E-AFF5-BBDE9A6FF506}"/>
              </a:ext>
            </a:extLst>
          </p:cNvPr>
          <p:cNvCxnSpPr>
            <a:cxnSpLocks/>
          </p:cNvCxnSpPr>
          <p:nvPr/>
        </p:nvCxnSpPr>
        <p:spPr>
          <a:xfrm>
            <a:off x="2559721" y="2282668"/>
            <a:ext cx="594740" cy="1690835"/>
          </a:xfrm>
          <a:prstGeom prst="straightConnector1">
            <a:avLst/>
          </a:prstGeom>
          <a:ln w="34925">
            <a:solidFill>
              <a:srgbClr val="92B1D6"/>
            </a:solidFill>
            <a:prstDash val="sysDash"/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60" name="文本框 59">
            <a:extLst>
              <a:ext uri="{FF2B5EF4-FFF2-40B4-BE49-F238E27FC236}">
                <a16:creationId xmlns:a16="http://schemas.microsoft.com/office/drawing/2014/main" id="{6F253B9E-DCF8-4D67-BB9B-668F3DC8694C}"/>
              </a:ext>
            </a:extLst>
          </p:cNvPr>
          <p:cNvSpPr txBox="1"/>
          <p:nvPr/>
        </p:nvSpPr>
        <p:spPr>
          <a:xfrm>
            <a:off x="1736267" y="2076998"/>
            <a:ext cx="53444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b="1" dirty="0"/>
              <a:t>C1</a:t>
            </a:r>
            <a:endParaRPr lang="zh-CN" altLang="en-US" b="1" dirty="0"/>
          </a:p>
        </p:txBody>
      </p:sp>
      <p:sp>
        <p:nvSpPr>
          <p:cNvPr id="81" name="文本框 80">
            <a:extLst>
              <a:ext uri="{FF2B5EF4-FFF2-40B4-BE49-F238E27FC236}">
                <a16:creationId xmlns:a16="http://schemas.microsoft.com/office/drawing/2014/main" id="{BE3FBD48-8122-4470-9590-795DA51D6333}"/>
              </a:ext>
            </a:extLst>
          </p:cNvPr>
          <p:cNvSpPr txBox="1"/>
          <p:nvPr/>
        </p:nvSpPr>
        <p:spPr>
          <a:xfrm>
            <a:off x="7077875" y="4379572"/>
            <a:ext cx="118766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000" b="1" dirty="0"/>
              <a:t>Pending</a:t>
            </a:r>
            <a:endParaRPr lang="zh-CN" altLang="en-US" sz="2000" b="1" dirty="0"/>
          </a:p>
        </p:txBody>
      </p:sp>
      <p:sp>
        <p:nvSpPr>
          <p:cNvPr id="13" name="文本框 12">
            <a:extLst>
              <a:ext uri="{FF2B5EF4-FFF2-40B4-BE49-F238E27FC236}">
                <a16:creationId xmlns:a16="http://schemas.microsoft.com/office/drawing/2014/main" id="{71EE7C1A-67C9-4FD7-9ED9-6BFE9D34C54C}"/>
              </a:ext>
            </a:extLst>
          </p:cNvPr>
          <p:cNvSpPr txBox="1"/>
          <p:nvPr/>
        </p:nvSpPr>
        <p:spPr>
          <a:xfrm>
            <a:off x="2951790" y="3159333"/>
            <a:ext cx="50592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b="1" dirty="0">
                <a:solidFill>
                  <a:srgbClr val="C00000"/>
                </a:solidFill>
              </a:rPr>
              <a:t>T</a:t>
            </a:r>
            <a:r>
              <a:rPr lang="en-US" altLang="zh-CN" b="1" baseline="-25000" dirty="0">
                <a:solidFill>
                  <a:srgbClr val="C00000"/>
                </a:solidFill>
              </a:rPr>
              <a:t>2</a:t>
            </a:r>
            <a:endParaRPr lang="zh-CN" altLang="en-US" b="1" baseline="-25000" dirty="0">
              <a:solidFill>
                <a:srgbClr val="C00000"/>
              </a:solidFill>
            </a:endParaRPr>
          </a:p>
        </p:txBody>
      </p:sp>
      <p:sp>
        <p:nvSpPr>
          <p:cNvPr id="35" name="文本框 34">
            <a:extLst>
              <a:ext uri="{FF2B5EF4-FFF2-40B4-BE49-F238E27FC236}">
                <a16:creationId xmlns:a16="http://schemas.microsoft.com/office/drawing/2014/main" id="{B78FFB8E-F61E-4E78-9FD3-9FEB5164815D}"/>
              </a:ext>
            </a:extLst>
          </p:cNvPr>
          <p:cNvSpPr txBox="1"/>
          <p:nvPr/>
        </p:nvSpPr>
        <p:spPr>
          <a:xfrm>
            <a:off x="3068690" y="4010239"/>
            <a:ext cx="50592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b="1" dirty="0">
                <a:solidFill>
                  <a:srgbClr val="92B1D6"/>
                </a:solidFill>
              </a:rPr>
              <a:t>T</a:t>
            </a:r>
            <a:r>
              <a:rPr lang="en-US" altLang="zh-CN" b="1" baseline="-25000" dirty="0">
                <a:solidFill>
                  <a:srgbClr val="92B1D6"/>
                </a:solidFill>
              </a:rPr>
              <a:t>3</a:t>
            </a:r>
            <a:endParaRPr lang="zh-CN" altLang="en-US" b="1" baseline="-25000" dirty="0">
              <a:solidFill>
                <a:srgbClr val="92B1D6"/>
              </a:solidFill>
            </a:endParaRPr>
          </a:p>
        </p:txBody>
      </p:sp>
      <p:cxnSp>
        <p:nvCxnSpPr>
          <p:cNvPr id="36" name="直接连接符 35">
            <a:extLst>
              <a:ext uri="{FF2B5EF4-FFF2-40B4-BE49-F238E27FC236}">
                <a16:creationId xmlns:a16="http://schemas.microsoft.com/office/drawing/2014/main" id="{B58A75CD-7364-4E22-8AF9-7A10BB686326}"/>
              </a:ext>
            </a:extLst>
          </p:cNvPr>
          <p:cNvCxnSpPr>
            <a:cxnSpLocks/>
          </p:cNvCxnSpPr>
          <p:nvPr/>
        </p:nvCxnSpPr>
        <p:spPr>
          <a:xfrm>
            <a:off x="8464376" y="2219609"/>
            <a:ext cx="0" cy="2111511"/>
          </a:xfrm>
          <a:prstGeom prst="line">
            <a:avLst/>
          </a:prstGeom>
          <a:ln w="19050"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文本框 17">
            <a:extLst>
              <a:ext uri="{FF2B5EF4-FFF2-40B4-BE49-F238E27FC236}">
                <a16:creationId xmlns:a16="http://schemas.microsoft.com/office/drawing/2014/main" id="{55C6892A-7D8D-463B-AC55-A92FEB3215C4}"/>
              </a:ext>
            </a:extLst>
          </p:cNvPr>
          <p:cNvSpPr txBox="1"/>
          <p:nvPr/>
        </p:nvSpPr>
        <p:spPr>
          <a:xfrm>
            <a:off x="2405951" y="1898428"/>
            <a:ext cx="43204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b="1" dirty="0"/>
              <a:t>r</a:t>
            </a:r>
            <a:r>
              <a:rPr lang="en-US" altLang="zh-CN" b="1" baseline="-25000" dirty="0"/>
              <a:t>1</a:t>
            </a:r>
            <a:endParaRPr lang="zh-CN" altLang="en-US" b="1" baseline="-25000" dirty="0"/>
          </a:p>
        </p:txBody>
      </p:sp>
      <p:sp>
        <p:nvSpPr>
          <p:cNvPr id="40" name="矩形 39">
            <a:extLst>
              <a:ext uri="{FF2B5EF4-FFF2-40B4-BE49-F238E27FC236}">
                <a16:creationId xmlns:a16="http://schemas.microsoft.com/office/drawing/2014/main" id="{5C56AC04-25CD-48AF-A2C2-AAC8A6149EA2}"/>
              </a:ext>
            </a:extLst>
          </p:cNvPr>
          <p:cNvSpPr/>
          <p:nvPr/>
        </p:nvSpPr>
        <p:spPr>
          <a:xfrm>
            <a:off x="7266764" y="2982010"/>
            <a:ext cx="809885" cy="375777"/>
          </a:xfrm>
          <a:prstGeom prst="rect">
            <a:avLst/>
          </a:prstGeom>
          <a:solidFill>
            <a:srgbClr val="C0504D"/>
          </a:solidFill>
          <a:ln>
            <a:solidFill>
              <a:srgbClr val="BD384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dirty="0"/>
              <a:t>{r</a:t>
            </a:r>
            <a:r>
              <a:rPr lang="en-US" altLang="zh-CN" baseline="-25000" dirty="0"/>
              <a:t>1</a:t>
            </a:r>
            <a:r>
              <a:rPr lang="en-US" altLang="zh-CN" dirty="0"/>
              <a:t>:T</a:t>
            </a:r>
            <a:r>
              <a:rPr lang="en-US" altLang="zh-CN" baseline="-25000" dirty="0"/>
              <a:t>2</a:t>
            </a:r>
            <a:r>
              <a:rPr lang="en-US" altLang="zh-CN" dirty="0"/>
              <a:t>}</a:t>
            </a:r>
            <a:endParaRPr lang="zh-CN" altLang="en-US" dirty="0"/>
          </a:p>
        </p:txBody>
      </p:sp>
      <p:sp>
        <p:nvSpPr>
          <p:cNvPr id="41" name="矩形 40">
            <a:extLst>
              <a:ext uri="{FF2B5EF4-FFF2-40B4-BE49-F238E27FC236}">
                <a16:creationId xmlns:a16="http://schemas.microsoft.com/office/drawing/2014/main" id="{BDDC22D3-AF20-41DB-ACA8-42DA75E0E429}"/>
              </a:ext>
            </a:extLst>
          </p:cNvPr>
          <p:cNvSpPr/>
          <p:nvPr/>
        </p:nvSpPr>
        <p:spPr>
          <a:xfrm>
            <a:off x="7266765" y="3800521"/>
            <a:ext cx="809883" cy="375777"/>
          </a:xfrm>
          <a:prstGeom prst="rect">
            <a:avLst/>
          </a:prstGeom>
          <a:solidFill>
            <a:srgbClr val="92B1D6"/>
          </a:solidFill>
          <a:ln>
            <a:solidFill>
              <a:srgbClr val="92B1D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dirty="0">
                <a:solidFill>
                  <a:schemeClr val="bg1"/>
                </a:solidFill>
              </a:rPr>
              <a:t>{r</a:t>
            </a:r>
            <a:r>
              <a:rPr lang="en-US" altLang="zh-CN" baseline="-25000" dirty="0">
                <a:solidFill>
                  <a:schemeClr val="bg1"/>
                </a:solidFill>
              </a:rPr>
              <a:t>1</a:t>
            </a:r>
            <a:r>
              <a:rPr lang="en-US" altLang="zh-CN" dirty="0">
                <a:solidFill>
                  <a:schemeClr val="bg1"/>
                </a:solidFill>
              </a:rPr>
              <a:t>:T</a:t>
            </a:r>
            <a:r>
              <a:rPr lang="en-US" altLang="zh-CN" baseline="-25000" dirty="0">
                <a:solidFill>
                  <a:schemeClr val="bg1"/>
                </a:solidFill>
              </a:rPr>
              <a:t>3</a:t>
            </a:r>
            <a:r>
              <a:rPr lang="en-US" altLang="zh-CN" dirty="0">
                <a:solidFill>
                  <a:schemeClr val="bg1"/>
                </a:solidFill>
              </a:rPr>
              <a:t>}</a:t>
            </a:r>
            <a:endParaRPr lang="zh-CN" altLang="en-US" dirty="0">
              <a:solidFill>
                <a:schemeClr val="bg1"/>
              </a:solidFill>
            </a:endParaRPr>
          </a:p>
        </p:txBody>
      </p:sp>
      <p:cxnSp>
        <p:nvCxnSpPr>
          <p:cNvPr id="28" name="直接箭头连接符 27">
            <a:extLst>
              <a:ext uri="{FF2B5EF4-FFF2-40B4-BE49-F238E27FC236}">
                <a16:creationId xmlns:a16="http://schemas.microsoft.com/office/drawing/2014/main" id="{9851A465-BB3F-4CA3-8B25-9806DE60F978}"/>
              </a:ext>
            </a:extLst>
          </p:cNvPr>
          <p:cNvCxnSpPr>
            <a:cxnSpLocks/>
          </p:cNvCxnSpPr>
          <p:nvPr/>
        </p:nvCxnSpPr>
        <p:spPr>
          <a:xfrm flipV="1">
            <a:off x="3151171" y="2315779"/>
            <a:ext cx="1067051" cy="1637427"/>
          </a:xfrm>
          <a:prstGeom prst="straightConnector1">
            <a:avLst/>
          </a:prstGeom>
          <a:ln w="34925">
            <a:solidFill>
              <a:srgbClr val="92B1D6"/>
            </a:solidFill>
            <a:prstDash val="sysDash"/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9" name="直接箭头连接符 28">
            <a:extLst>
              <a:ext uri="{FF2B5EF4-FFF2-40B4-BE49-F238E27FC236}">
                <a16:creationId xmlns:a16="http://schemas.microsoft.com/office/drawing/2014/main" id="{F802BABF-F1B4-4284-A3FC-876C817B8B22}"/>
              </a:ext>
            </a:extLst>
          </p:cNvPr>
          <p:cNvCxnSpPr>
            <a:cxnSpLocks/>
          </p:cNvCxnSpPr>
          <p:nvPr/>
        </p:nvCxnSpPr>
        <p:spPr>
          <a:xfrm flipV="1">
            <a:off x="3068689" y="2300649"/>
            <a:ext cx="805760" cy="799689"/>
          </a:xfrm>
          <a:prstGeom prst="straightConnector1">
            <a:avLst/>
          </a:prstGeom>
          <a:ln w="34925">
            <a:solidFill>
              <a:srgbClr val="BE384B"/>
            </a:solidFill>
            <a:prstDash val="sysDash"/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1" name="右大括号 20">
            <a:extLst>
              <a:ext uri="{FF2B5EF4-FFF2-40B4-BE49-F238E27FC236}">
                <a16:creationId xmlns:a16="http://schemas.microsoft.com/office/drawing/2014/main" id="{38C7241C-0F32-40BF-B500-FEFEC788D308}"/>
              </a:ext>
            </a:extLst>
          </p:cNvPr>
          <p:cNvSpPr/>
          <p:nvPr/>
        </p:nvSpPr>
        <p:spPr>
          <a:xfrm rot="16200000">
            <a:off x="4034513" y="1941675"/>
            <a:ext cx="53423" cy="466267"/>
          </a:xfrm>
          <a:prstGeom prst="rightBrace">
            <a:avLst/>
          </a:prstGeom>
          <a:ln w="2222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22" name="文本框 21">
            <a:extLst>
              <a:ext uri="{FF2B5EF4-FFF2-40B4-BE49-F238E27FC236}">
                <a16:creationId xmlns:a16="http://schemas.microsoft.com/office/drawing/2014/main" id="{953C7D3D-CD67-4252-8A12-1BF26AD910C1}"/>
              </a:ext>
            </a:extLst>
          </p:cNvPr>
          <p:cNvSpPr txBox="1"/>
          <p:nvPr/>
        </p:nvSpPr>
        <p:spPr>
          <a:xfrm>
            <a:off x="3509809" y="1750866"/>
            <a:ext cx="116249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dirty="0"/>
              <a:t>Max: T</a:t>
            </a:r>
            <a:r>
              <a:rPr lang="en-US" altLang="zh-CN" baseline="-25000" dirty="0"/>
              <a:t>3</a:t>
            </a:r>
            <a:endParaRPr lang="zh-CN" altLang="en-US" baseline="-25000" dirty="0"/>
          </a:p>
        </p:txBody>
      </p:sp>
      <p:cxnSp>
        <p:nvCxnSpPr>
          <p:cNvPr id="30" name="直接连接符 29">
            <a:extLst>
              <a:ext uri="{FF2B5EF4-FFF2-40B4-BE49-F238E27FC236}">
                <a16:creationId xmlns:a16="http://schemas.microsoft.com/office/drawing/2014/main" id="{28380D1C-EBEC-41B3-A4B0-AC2D3700B031}"/>
              </a:ext>
            </a:extLst>
          </p:cNvPr>
          <p:cNvCxnSpPr>
            <a:cxnSpLocks/>
          </p:cNvCxnSpPr>
          <p:nvPr/>
        </p:nvCxnSpPr>
        <p:spPr>
          <a:xfrm>
            <a:off x="4675877" y="1201316"/>
            <a:ext cx="0" cy="3744416"/>
          </a:xfrm>
          <a:prstGeom prst="line">
            <a:avLst/>
          </a:prstGeom>
          <a:ln w="19050"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" name="文本框 30">
            <a:extLst>
              <a:ext uri="{FF2B5EF4-FFF2-40B4-BE49-F238E27FC236}">
                <a16:creationId xmlns:a16="http://schemas.microsoft.com/office/drawing/2014/main" id="{86DB368F-D3C4-40F0-9052-B5996D256889}"/>
              </a:ext>
            </a:extLst>
          </p:cNvPr>
          <p:cNvSpPr txBox="1"/>
          <p:nvPr/>
        </p:nvSpPr>
        <p:spPr>
          <a:xfrm>
            <a:off x="4872947" y="1425949"/>
            <a:ext cx="172801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400" b="1" dirty="0"/>
              <a:t>Phase 2</a:t>
            </a:r>
            <a:endParaRPr lang="zh-CN" altLang="en-US" sz="2400" b="1" dirty="0"/>
          </a:p>
        </p:txBody>
      </p:sp>
      <p:sp>
        <p:nvSpPr>
          <p:cNvPr id="33" name="文本框 32">
            <a:extLst>
              <a:ext uri="{FF2B5EF4-FFF2-40B4-BE49-F238E27FC236}">
                <a16:creationId xmlns:a16="http://schemas.microsoft.com/office/drawing/2014/main" id="{CE4CF86E-BA7A-457E-A9C5-50FB20AEC3CB}"/>
              </a:ext>
            </a:extLst>
          </p:cNvPr>
          <p:cNvSpPr txBox="1"/>
          <p:nvPr/>
        </p:nvSpPr>
        <p:spPr>
          <a:xfrm>
            <a:off x="8464376" y="4379572"/>
            <a:ext cx="144015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000" b="1" dirty="0"/>
              <a:t>To-Deliver</a:t>
            </a:r>
            <a:endParaRPr lang="zh-CN" altLang="en-US" sz="2000" b="1" dirty="0"/>
          </a:p>
        </p:txBody>
      </p:sp>
      <p:cxnSp>
        <p:nvCxnSpPr>
          <p:cNvPr id="34" name="直接箭头连接符 33">
            <a:extLst>
              <a:ext uri="{FF2B5EF4-FFF2-40B4-BE49-F238E27FC236}">
                <a16:creationId xmlns:a16="http://schemas.microsoft.com/office/drawing/2014/main" id="{A2447C03-83D4-494A-8183-9B6CEF2E5DD5}"/>
              </a:ext>
            </a:extLst>
          </p:cNvPr>
          <p:cNvCxnSpPr>
            <a:cxnSpLocks/>
          </p:cNvCxnSpPr>
          <p:nvPr/>
        </p:nvCxnSpPr>
        <p:spPr>
          <a:xfrm>
            <a:off x="4897872" y="2282667"/>
            <a:ext cx="776079" cy="847901"/>
          </a:xfrm>
          <a:prstGeom prst="straightConnector1">
            <a:avLst/>
          </a:prstGeom>
          <a:ln w="34925">
            <a:solidFill>
              <a:srgbClr val="BE384B"/>
            </a:solidFill>
            <a:prstDash val="sysDash"/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37" name="直接箭头连接符 36">
            <a:extLst>
              <a:ext uri="{FF2B5EF4-FFF2-40B4-BE49-F238E27FC236}">
                <a16:creationId xmlns:a16="http://schemas.microsoft.com/office/drawing/2014/main" id="{42A169F0-0AFA-4C65-8AE1-A63ABCD61B05}"/>
              </a:ext>
            </a:extLst>
          </p:cNvPr>
          <p:cNvCxnSpPr>
            <a:cxnSpLocks/>
          </p:cNvCxnSpPr>
          <p:nvPr/>
        </p:nvCxnSpPr>
        <p:spPr>
          <a:xfrm>
            <a:off x="4897871" y="2292605"/>
            <a:ext cx="397721" cy="1660601"/>
          </a:xfrm>
          <a:prstGeom prst="straightConnector1">
            <a:avLst/>
          </a:prstGeom>
          <a:ln w="34925">
            <a:solidFill>
              <a:srgbClr val="92B1D6"/>
            </a:solidFill>
            <a:prstDash val="sysDash"/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39" name="文本框 38">
            <a:extLst>
              <a:ext uri="{FF2B5EF4-FFF2-40B4-BE49-F238E27FC236}">
                <a16:creationId xmlns:a16="http://schemas.microsoft.com/office/drawing/2014/main" id="{A66C5CFB-5E34-4EBF-B975-B36F2C3A8855}"/>
              </a:ext>
            </a:extLst>
          </p:cNvPr>
          <p:cNvSpPr txBox="1"/>
          <p:nvPr/>
        </p:nvSpPr>
        <p:spPr>
          <a:xfrm>
            <a:off x="4642396" y="1874802"/>
            <a:ext cx="98250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b="1" dirty="0"/>
              <a:t>{r</a:t>
            </a:r>
            <a:r>
              <a:rPr lang="en-US" altLang="zh-CN" b="1" baseline="-25000" dirty="0"/>
              <a:t>1</a:t>
            </a:r>
            <a:r>
              <a:rPr lang="en-US" altLang="zh-CN" b="1" dirty="0"/>
              <a:t>:T</a:t>
            </a:r>
            <a:r>
              <a:rPr lang="en-US" altLang="zh-CN" b="1" baseline="-25000" dirty="0"/>
              <a:t>3</a:t>
            </a:r>
            <a:r>
              <a:rPr lang="en-US" altLang="zh-CN" b="1" dirty="0"/>
              <a:t>}</a:t>
            </a:r>
            <a:endParaRPr lang="zh-CN" altLang="en-US" b="1" dirty="0"/>
          </a:p>
        </p:txBody>
      </p:sp>
    </p:spTree>
    <p:extLst>
      <p:ext uri="{BB962C8B-B14F-4D97-AF65-F5344CB8AC3E}">
        <p14:creationId xmlns:p14="http://schemas.microsoft.com/office/powerpoint/2010/main" val="42908019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33935">
        <p:fade/>
      </p:transition>
    </mc:Choice>
    <mc:Fallback xmlns="">
      <p:transition spd="med" advTm="33935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4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9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zh-CN" dirty="0">
                <a:sym typeface="+mn-ea"/>
              </a:rPr>
              <a:t>Implementation: Multi-Color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19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zh-CN" altLang="en-US" dirty="0"/>
              <a:t>上海交通大学并行与分布式系统研究所（</a:t>
            </a:r>
            <a:r>
              <a:rPr lang="en-US" altLang="zh-CN" dirty="0"/>
              <a:t>IPADS@SJTU</a:t>
            </a:r>
            <a:r>
              <a:rPr lang="zh-CN" altLang="en-US" dirty="0"/>
              <a:t>）</a:t>
            </a:r>
          </a:p>
        </p:txBody>
      </p:sp>
      <p:grpSp>
        <p:nvGrpSpPr>
          <p:cNvPr id="15" name="组合 14">
            <a:extLst>
              <a:ext uri="{FF2B5EF4-FFF2-40B4-BE49-F238E27FC236}">
                <a16:creationId xmlns:a16="http://schemas.microsoft.com/office/drawing/2014/main" id="{B52B392F-280E-420D-80B8-AB79F3F3B914}"/>
              </a:ext>
            </a:extLst>
          </p:cNvPr>
          <p:cNvGrpSpPr/>
          <p:nvPr/>
        </p:nvGrpSpPr>
        <p:grpSpPr>
          <a:xfrm>
            <a:off x="1152191" y="2832971"/>
            <a:ext cx="5872027" cy="584076"/>
            <a:chOff x="644189" y="2337373"/>
            <a:chExt cx="5872027" cy="584076"/>
          </a:xfrm>
        </p:grpSpPr>
        <p:pic>
          <p:nvPicPr>
            <p:cNvPr id="43" name="图片 42">
              <a:extLst>
                <a:ext uri="{FF2B5EF4-FFF2-40B4-BE49-F238E27FC236}">
                  <a16:creationId xmlns:a16="http://schemas.microsoft.com/office/drawing/2014/main" id="{BEE079DB-EB65-436F-91DB-05FA9F80D8F9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/>
            <a:srcRect l="13263"/>
            <a:stretch/>
          </p:blipFill>
          <p:spPr>
            <a:xfrm>
              <a:off x="644189" y="2337373"/>
              <a:ext cx="687542" cy="584076"/>
            </a:xfrm>
            <a:prstGeom prst="rect">
              <a:avLst/>
            </a:prstGeom>
          </p:spPr>
        </p:pic>
        <p:cxnSp>
          <p:nvCxnSpPr>
            <p:cNvPr id="10" name="直接箭头连接符 9">
              <a:extLst>
                <a:ext uri="{FF2B5EF4-FFF2-40B4-BE49-F238E27FC236}">
                  <a16:creationId xmlns:a16="http://schemas.microsoft.com/office/drawing/2014/main" id="{005CAB90-2E8E-4211-92F0-42DDB42319FD}"/>
                </a:ext>
              </a:extLst>
            </p:cNvPr>
            <p:cNvCxnSpPr>
              <a:cxnSpLocks/>
            </p:cNvCxnSpPr>
            <p:nvPr/>
          </p:nvCxnSpPr>
          <p:spPr>
            <a:xfrm>
              <a:off x="1748467" y="2641476"/>
              <a:ext cx="4767749" cy="0"/>
            </a:xfrm>
            <a:prstGeom prst="straightConnector1">
              <a:avLst/>
            </a:prstGeom>
            <a:ln w="53975">
              <a:solidFill>
                <a:srgbClr val="BE384B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7" name="组合 16">
            <a:extLst>
              <a:ext uri="{FF2B5EF4-FFF2-40B4-BE49-F238E27FC236}">
                <a16:creationId xmlns:a16="http://schemas.microsoft.com/office/drawing/2014/main" id="{8A2A6779-10BC-44CC-B889-A2436ED7EE73}"/>
              </a:ext>
            </a:extLst>
          </p:cNvPr>
          <p:cNvGrpSpPr/>
          <p:nvPr/>
        </p:nvGrpSpPr>
        <p:grpSpPr>
          <a:xfrm>
            <a:off x="1152191" y="3685249"/>
            <a:ext cx="5909011" cy="684419"/>
            <a:chOff x="644189" y="3202415"/>
            <a:chExt cx="5909011" cy="684418"/>
          </a:xfrm>
        </p:grpSpPr>
        <p:pic>
          <p:nvPicPr>
            <p:cNvPr id="42" name="图片 41">
              <a:extLst>
                <a:ext uri="{FF2B5EF4-FFF2-40B4-BE49-F238E27FC236}">
                  <a16:creationId xmlns:a16="http://schemas.microsoft.com/office/drawing/2014/main" id="{AEEBCE41-E41C-4C92-B520-7107F12C590E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/>
            <a:srcRect r="9284" b="490"/>
            <a:stretch/>
          </p:blipFill>
          <p:spPr>
            <a:xfrm>
              <a:off x="644189" y="3202415"/>
              <a:ext cx="715880" cy="684418"/>
            </a:xfrm>
            <a:prstGeom prst="rect">
              <a:avLst/>
            </a:prstGeom>
          </p:spPr>
        </p:pic>
        <p:cxnSp>
          <p:nvCxnSpPr>
            <p:cNvPr id="44" name="直接箭头连接符 43">
              <a:extLst>
                <a:ext uri="{FF2B5EF4-FFF2-40B4-BE49-F238E27FC236}">
                  <a16:creationId xmlns:a16="http://schemas.microsoft.com/office/drawing/2014/main" id="{EF877A0D-4094-45BD-A834-F1B3BBC94B36}"/>
                </a:ext>
              </a:extLst>
            </p:cNvPr>
            <p:cNvCxnSpPr>
              <a:cxnSpLocks/>
            </p:cNvCxnSpPr>
            <p:nvPr/>
          </p:nvCxnSpPr>
          <p:spPr>
            <a:xfrm>
              <a:off x="1763688" y="3505572"/>
              <a:ext cx="4789512" cy="0"/>
            </a:xfrm>
            <a:prstGeom prst="straightConnector1">
              <a:avLst/>
            </a:prstGeom>
            <a:ln w="53975">
              <a:solidFill>
                <a:srgbClr val="92B1D6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3" name="组合 22">
            <a:extLst>
              <a:ext uri="{FF2B5EF4-FFF2-40B4-BE49-F238E27FC236}">
                <a16:creationId xmlns:a16="http://schemas.microsoft.com/office/drawing/2014/main" id="{5EEE14B1-340B-4972-9417-946FF46A7209}"/>
              </a:ext>
            </a:extLst>
          </p:cNvPr>
          <p:cNvGrpSpPr/>
          <p:nvPr/>
        </p:nvGrpSpPr>
        <p:grpSpPr>
          <a:xfrm>
            <a:off x="1152191" y="1980691"/>
            <a:ext cx="5872027" cy="584076"/>
            <a:chOff x="644189" y="1472331"/>
            <a:chExt cx="6101481" cy="584076"/>
          </a:xfrm>
        </p:grpSpPr>
        <p:pic>
          <p:nvPicPr>
            <p:cNvPr id="19" name="图形 18" descr="用户">
              <a:extLst>
                <a:ext uri="{FF2B5EF4-FFF2-40B4-BE49-F238E27FC236}">
                  <a16:creationId xmlns:a16="http://schemas.microsoft.com/office/drawing/2014/main" id="{1AB08D88-E5DF-40AC-8187-5576447E18CD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p:blipFill>
          <p:spPr>
            <a:xfrm>
              <a:off x="644189" y="1472331"/>
              <a:ext cx="584076" cy="584076"/>
            </a:xfrm>
            <a:prstGeom prst="rect">
              <a:avLst/>
            </a:prstGeom>
          </p:spPr>
        </p:pic>
        <p:cxnSp>
          <p:nvCxnSpPr>
            <p:cNvPr id="48" name="直接箭头连接符 47">
              <a:extLst>
                <a:ext uri="{FF2B5EF4-FFF2-40B4-BE49-F238E27FC236}">
                  <a16:creationId xmlns:a16="http://schemas.microsoft.com/office/drawing/2014/main" id="{288BC42F-F6E6-4793-ACFD-1A71583E3CA3}"/>
                </a:ext>
              </a:extLst>
            </p:cNvPr>
            <p:cNvCxnSpPr>
              <a:cxnSpLocks/>
            </p:cNvCxnSpPr>
            <p:nvPr/>
          </p:nvCxnSpPr>
          <p:spPr>
            <a:xfrm>
              <a:off x="1762708" y="1764369"/>
              <a:ext cx="4982962" cy="9938"/>
            </a:xfrm>
            <a:prstGeom prst="straightConnector1">
              <a:avLst/>
            </a:prstGeom>
            <a:ln w="53975">
              <a:solidFill>
                <a:schemeClr val="tx1">
                  <a:lumMod val="75000"/>
                  <a:lumOff val="25000"/>
                </a:schemeClr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50" name="文本框 49">
            <a:extLst>
              <a:ext uri="{FF2B5EF4-FFF2-40B4-BE49-F238E27FC236}">
                <a16:creationId xmlns:a16="http://schemas.microsoft.com/office/drawing/2014/main" id="{B0F44883-C38D-47E1-81D1-426E22F678D5}"/>
              </a:ext>
            </a:extLst>
          </p:cNvPr>
          <p:cNvSpPr txBox="1"/>
          <p:nvPr/>
        </p:nvSpPr>
        <p:spPr>
          <a:xfrm>
            <a:off x="2401753" y="1425950"/>
            <a:ext cx="172801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400" b="1" dirty="0">
                <a:solidFill>
                  <a:schemeClr val="bg1">
                    <a:lumMod val="75000"/>
                  </a:schemeClr>
                </a:solidFill>
              </a:rPr>
              <a:t>Phase 1</a:t>
            </a:r>
            <a:endParaRPr lang="zh-CN" altLang="en-US" sz="2400" b="1" dirty="0">
              <a:solidFill>
                <a:schemeClr val="bg1">
                  <a:lumMod val="75000"/>
                </a:schemeClr>
              </a:solidFill>
            </a:endParaRPr>
          </a:p>
        </p:txBody>
      </p:sp>
      <p:cxnSp>
        <p:nvCxnSpPr>
          <p:cNvPr id="25" name="直接箭头连接符 24">
            <a:extLst>
              <a:ext uri="{FF2B5EF4-FFF2-40B4-BE49-F238E27FC236}">
                <a16:creationId xmlns:a16="http://schemas.microsoft.com/office/drawing/2014/main" id="{EBE929D4-E78D-44F3-AE7F-0C33B86FE92E}"/>
              </a:ext>
            </a:extLst>
          </p:cNvPr>
          <p:cNvCxnSpPr>
            <a:cxnSpLocks/>
          </p:cNvCxnSpPr>
          <p:nvPr/>
        </p:nvCxnSpPr>
        <p:spPr>
          <a:xfrm>
            <a:off x="2559722" y="2272730"/>
            <a:ext cx="508969" cy="846365"/>
          </a:xfrm>
          <a:prstGeom prst="straightConnector1">
            <a:avLst/>
          </a:prstGeom>
          <a:ln w="34925">
            <a:solidFill>
              <a:srgbClr val="BE384B"/>
            </a:solidFill>
            <a:prstDash val="sysDash"/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51" name="直接箭头连接符 50">
            <a:extLst>
              <a:ext uri="{FF2B5EF4-FFF2-40B4-BE49-F238E27FC236}">
                <a16:creationId xmlns:a16="http://schemas.microsoft.com/office/drawing/2014/main" id="{88561671-38D8-432E-AFF5-BBDE9A6FF506}"/>
              </a:ext>
            </a:extLst>
          </p:cNvPr>
          <p:cNvCxnSpPr>
            <a:cxnSpLocks/>
          </p:cNvCxnSpPr>
          <p:nvPr/>
        </p:nvCxnSpPr>
        <p:spPr>
          <a:xfrm>
            <a:off x="2559721" y="2282668"/>
            <a:ext cx="594740" cy="1690835"/>
          </a:xfrm>
          <a:prstGeom prst="straightConnector1">
            <a:avLst/>
          </a:prstGeom>
          <a:ln w="34925">
            <a:solidFill>
              <a:srgbClr val="92B1D6"/>
            </a:solidFill>
            <a:prstDash val="sysDash"/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60" name="文本框 59">
            <a:extLst>
              <a:ext uri="{FF2B5EF4-FFF2-40B4-BE49-F238E27FC236}">
                <a16:creationId xmlns:a16="http://schemas.microsoft.com/office/drawing/2014/main" id="{6F253B9E-DCF8-4D67-BB9B-668F3DC8694C}"/>
              </a:ext>
            </a:extLst>
          </p:cNvPr>
          <p:cNvSpPr txBox="1"/>
          <p:nvPr/>
        </p:nvSpPr>
        <p:spPr>
          <a:xfrm>
            <a:off x="1736267" y="2076998"/>
            <a:ext cx="53444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b="1" dirty="0"/>
              <a:t>C1</a:t>
            </a:r>
            <a:endParaRPr lang="zh-CN" altLang="en-US" b="1" dirty="0"/>
          </a:p>
        </p:txBody>
      </p:sp>
      <p:sp>
        <p:nvSpPr>
          <p:cNvPr id="81" name="文本框 80">
            <a:extLst>
              <a:ext uri="{FF2B5EF4-FFF2-40B4-BE49-F238E27FC236}">
                <a16:creationId xmlns:a16="http://schemas.microsoft.com/office/drawing/2014/main" id="{BE3FBD48-8122-4470-9590-795DA51D6333}"/>
              </a:ext>
            </a:extLst>
          </p:cNvPr>
          <p:cNvSpPr txBox="1"/>
          <p:nvPr/>
        </p:nvSpPr>
        <p:spPr>
          <a:xfrm>
            <a:off x="7077875" y="4379572"/>
            <a:ext cx="118766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000" b="1" dirty="0"/>
              <a:t>Pending</a:t>
            </a:r>
            <a:endParaRPr lang="zh-CN" altLang="en-US" sz="2000" b="1" dirty="0"/>
          </a:p>
        </p:txBody>
      </p:sp>
      <p:sp>
        <p:nvSpPr>
          <p:cNvPr id="13" name="文本框 12">
            <a:extLst>
              <a:ext uri="{FF2B5EF4-FFF2-40B4-BE49-F238E27FC236}">
                <a16:creationId xmlns:a16="http://schemas.microsoft.com/office/drawing/2014/main" id="{71EE7C1A-67C9-4FD7-9ED9-6BFE9D34C54C}"/>
              </a:ext>
            </a:extLst>
          </p:cNvPr>
          <p:cNvSpPr txBox="1"/>
          <p:nvPr/>
        </p:nvSpPr>
        <p:spPr>
          <a:xfrm>
            <a:off x="2951790" y="3159333"/>
            <a:ext cx="50592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b="1" dirty="0">
                <a:solidFill>
                  <a:srgbClr val="C00000"/>
                </a:solidFill>
              </a:rPr>
              <a:t>T</a:t>
            </a:r>
            <a:r>
              <a:rPr lang="en-US" altLang="zh-CN" b="1" baseline="-25000" dirty="0">
                <a:solidFill>
                  <a:srgbClr val="C00000"/>
                </a:solidFill>
              </a:rPr>
              <a:t>2</a:t>
            </a:r>
            <a:endParaRPr lang="zh-CN" altLang="en-US" b="1" baseline="-25000" dirty="0">
              <a:solidFill>
                <a:srgbClr val="C00000"/>
              </a:solidFill>
            </a:endParaRPr>
          </a:p>
        </p:txBody>
      </p:sp>
      <p:sp>
        <p:nvSpPr>
          <p:cNvPr id="35" name="文本框 34">
            <a:extLst>
              <a:ext uri="{FF2B5EF4-FFF2-40B4-BE49-F238E27FC236}">
                <a16:creationId xmlns:a16="http://schemas.microsoft.com/office/drawing/2014/main" id="{B78FFB8E-F61E-4E78-9FD3-9FEB5164815D}"/>
              </a:ext>
            </a:extLst>
          </p:cNvPr>
          <p:cNvSpPr txBox="1"/>
          <p:nvPr/>
        </p:nvSpPr>
        <p:spPr>
          <a:xfrm>
            <a:off x="3068690" y="4010239"/>
            <a:ext cx="50592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b="1" dirty="0">
                <a:solidFill>
                  <a:srgbClr val="92B1D6"/>
                </a:solidFill>
              </a:rPr>
              <a:t>T</a:t>
            </a:r>
            <a:r>
              <a:rPr lang="en-US" altLang="zh-CN" b="1" baseline="-25000" dirty="0">
                <a:solidFill>
                  <a:srgbClr val="92B1D6"/>
                </a:solidFill>
              </a:rPr>
              <a:t>3</a:t>
            </a:r>
            <a:endParaRPr lang="zh-CN" altLang="en-US" b="1" baseline="-25000" dirty="0">
              <a:solidFill>
                <a:srgbClr val="92B1D6"/>
              </a:solidFill>
            </a:endParaRPr>
          </a:p>
        </p:txBody>
      </p:sp>
      <p:cxnSp>
        <p:nvCxnSpPr>
          <p:cNvPr id="36" name="直接连接符 35">
            <a:extLst>
              <a:ext uri="{FF2B5EF4-FFF2-40B4-BE49-F238E27FC236}">
                <a16:creationId xmlns:a16="http://schemas.microsoft.com/office/drawing/2014/main" id="{B58A75CD-7364-4E22-8AF9-7A10BB686326}"/>
              </a:ext>
            </a:extLst>
          </p:cNvPr>
          <p:cNvCxnSpPr>
            <a:cxnSpLocks/>
          </p:cNvCxnSpPr>
          <p:nvPr/>
        </p:nvCxnSpPr>
        <p:spPr>
          <a:xfrm>
            <a:off x="8464376" y="2219609"/>
            <a:ext cx="0" cy="2111511"/>
          </a:xfrm>
          <a:prstGeom prst="line">
            <a:avLst/>
          </a:prstGeom>
          <a:ln w="19050"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文本框 17">
            <a:extLst>
              <a:ext uri="{FF2B5EF4-FFF2-40B4-BE49-F238E27FC236}">
                <a16:creationId xmlns:a16="http://schemas.microsoft.com/office/drawing/2014/main" id="{55C6892A-7D8D-463B-AC55-A92FEB3215C4}"/>
              </a:ext>
            </a:extLst>
          </p:cNvPr>
          <p:cNvSpPr txBox="1"/>
          <p:nvPr/>
        </p:nvSpPr>
        <p:spPr>
          <a:xfrm>
            <a:off x="2405951" y="1898428"/>
            <a:ext cx="43204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b="1" dirty="0"/>
              <a:t>r</a:t>
            </a:r>
            <a:r>
              <a:rPr lang="en-US" altLang="zh-CN" b="1" baseline="-25000" dirty="0"/>
              <a:t>1</a:t>
            </a:r>
            <a:endParaRPr lang="zh-CN" altLang="en-US" b="1" baseline="-25000" dirty="0"/>
          </a:p>
        </p:txBody>
      </p:sp>
      <p:sp>
        <p:nvSpPr>
          <p:cNvPr id="40" name="矩形 39">
            <a:extLst>
              <a:ext uri="{FF2B5EF4-FFF2-40B4-BE49-F238E27FC236}">
                <a16:creationId xmlns:a16="http://schemas.microsoft.com/office/drawing/2014/main" id="{5C56AC04-25CD-48AF-A2C2-AAC8A6149EA2}"/>
              </a:ext>
            </a:extLst>
          </p:cNvPr>
          <p:cNvSpPr/>
          <p:nvPr/>
        </p:nvSpPr>
        <p:spPr>
          <a:xfrm>
            <a:off x="8854425" y="2940196"/>
            <a:ext cx="809885" cy="375777"/>
          </a:xfrm>
          <a:prstGeom prst="rect">
            <a:avLst/>
          </a:prstGeom>
          <a:solidFill>
            <a:srgbClr val="C0504D"/>
          </a:solidFill>
          <a:ln>
            <a:solidFill>
              <a:srgbClr val="BD384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dirty="0"/>
              <a:t>{r</a:t>
            </a:r>
            <a:r>
              <a:rPr lang="en-US" altLang="zh-CN" baseline="-25000" dirty="0"/>
              <a:t>1</a:t>
            </a:r>
            <a:r>
              <a:rPr lang="en-US" altLang="zh-CN" dirty="0"/>
              <a:t>:T</a:t>
            </a:r>
            <a:r>
              <a:rPr lang="en-US" altLang="zh-CN" baseline="-25000" dirty="0"/>
              <a:t>2</a:t>
            </a:r>
            <a:r>
              <a:rPr lang="en-US" altLang="zh-CN" dirty="0"/>
              <a:t>}</a:t>
            </a:r>
            <a:endParaRPr lang="zh-CN" altLang="en-US" dirty="0"/>
          </a:p>
        </p:txBody>
      </p:sp>
      <p:sp>
        <p:nvSpPr>
          <p:cNvPr id="41" name="矩形 40">
            <a:extLst>
              <a:ext uri="{FF2B5EF4-FFF2-40B4-BE49-F238E27FC236}">
                <a16:creationId xmlns:a16="http://schemas.microsoft.com/office/drawing/2014/main" id="{BDDC22D3-AF20-41DB-ACA8-42DA75E0E429}"/>
              </a:ext>
            </a:extLst>
          </p:cNvPr>
          <p:cNvSpPr/>
          <p:nvPr/>
        </p:nvSpPr>
        <p:spPr>
          <a:xfrm>
            <a:off x="8854427" y="3791681"/>
            <a:ext cx="809883" cy="375777"/>
          </a:xfrm>
          <a:prstGeom prst="rect">
            <a:avLst/>
          </a:prstGeom>
          <a:solidFill>
            <a:srgbClr val="92B1D6"/>
          </a:solidFill>
          <a:ln>
            <a:solidFill>
              <a:srgbClr val="92B1D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dirty="0">
                <a:solidFill>
                  <a:schemeClr val="bg1"/>
                </a:solidFill>
              </a:rPr>
              <a:t>{r</a:t>
            </a:r>
            <a:r>
              <a:rPr lang="en-US" altLang="zh-CN" baseline="-25000" dirty="0">
                <a:solidFill>
                  <a:schemeClr val="bg1"/>
                </a:solidFill>
              </a:rPr>
              <a:t>1</a:t>
            </a:r>
            <a:r>
              <a:rPr lang="en-US" altLang="zh-CN" dirty="0">
                <a:solidFill>
                  <a:schemeClr val="bg1"/>
                </a:solidFill>
              </a:rPr>
              <a:t>:T</a:t>
            </a:r>
            <a:r>
              <a:rPr lang="en-US" altLang="zh-CN" baseline="-25000" dirty="0">
                <a:solidFill>
                  <a:schemeClr val="bg1"/>
                </a:solidFill>
              </a:rPr>
              <a:t>3</a:t>
            </a:r>
            <a:r>
              <a:rPr lang="en-US" altLang="zh-CN" dirty="0">
                <a:solidFill>
                  <a:schemeClr val="bg1"/>
                </a:solidFill>
              </a:rPr>
              <a:t>}</a:t>
            </a:r>
            <a:endParaRPr lang="zh-CN" altLang="en-US" dirty="0">
              <a:solidFill>
                <a:schemeClr val="bg1"/>
              </a:solidFill>
            </a:endParaRPr>
          </a:p>
        </p:txBody>
      </p:sp>
      <p:cxnSp>
        <p:nvCxnSpPr>
          <p:cNvPr id="28" name="直接箭头连接符 27">
            <a:extLst>
              <a:ext uri="{FF2B5EF4-FFF2-40B4-BE49-F238E27FC236}">
                <a16:creationId xmlns:a16="http://schemas.microsoft.com/office/drawing/2014/main" id="{9851A465-BB3F-4CA3-8B25-9806DE60F978}"/>
              </a:ext>
            </a:extLst>
          </p:cNvPr>
          <p:cNvCxnSpPr>
            <a:cxnSpLocks/>
          </p:cNvCxnSpPr>
          <p:nvPr/>
        </p:nvCxnSpPr>
        <p:spPr>
          <a:xfrm flipV="1">
            <a:off x="3151171" y="2315779"/>
            <a:ext cx="1067051" cy="1637427"/>
          </a:xfrm>
          <a:prstGeom prst="straightConnector1">
            <a:avLst/>
          </a:prstGeom>
          <a:ln w="34925">
            <a:solidFill>
              <a:srgbClr val="92B1D6"/>
            </a:solidFill>
            <a:prstDash val="sysDash"/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9" name="直接箭头连接符 28">
            <a:extLst>
              <a:ext uri="{FF2B5EF4-FFF2-40B4-BE49-F238E27FC236}">
                <a16:creationId xmlns:a16="http://schemas.microsoft.com/office/drawing/2014/main" id="{F802BABF-F1B4-4284-A3FC-876C817B8B22}"/>
              </a:ext>
            </a:extLst>
          </p:cNvPr>
          <p:cNvCxnSpPr>
            <a:cxnSpLocks/>
          </p:cNvCxnSpPr>
          <p:nvPr/>
        </p:nvCxnSpPr>
        <p:spPr>
          <a:xfrm flipV="1">
            <a:off x="3068689" y="2300649"/>
            <a:ext cx="805760" cy="799689"/>
          </a:xfrm>
          <a:prstGeom prst="straightConnector1">
            <a:avLst/>
          </a:prstGeom>
          <a:ln w="34925">
            <a:solidFill>
              <a:srgbClr val="BE384B"/>
            </a:solidFill>
            <a:prstDash val="sysDash"/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1" name="右大括号 20">
            <a:extLst>
              <a:ext uri="{FF2B5EF4-FFF2-40B4-BE49-F238E27FC236}">
                <a16:creationId xmlns:a16="http://schemas.microsoft.com/office/drawing/2014/main" id="{38C7241C-0F32-40BF-B500-FEFEC788D308}"/>
              </a:ext>
            </a:extLst>
          </p:cNvPr>
          <p:cNvSpPr/>
          <p:nvPr/>
        </p:nvSpPr>
        <p:spPr>
          <a:xfrm rot="16200000">
            <a:off x="4034513" y="1941675"/>
            <a:ext cx="53423" cy="466267"/>
          </a:xfrm>
          <a:prstGeom prst="rightBrace">
            <a:avLst/>
          </a:prstGeom>
          <a:ln w="2222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22" name="文本框 21">
            <a:extLst>
              <a:ext uri="{FF2B5EF4-FFF2-40B4-BE49-F238E27FC236}">
                <a16:creationId xmlns:a16="http://schemas.microsoft.com/office/drawing/2014/main" id="{953C7D3D-CD67-4252-8A12-1BF26AD910C1}"/>
              </a:ext>
            </a:extLst>
          </p:cNvPr>
          <p:cNvSpPr txBox="1"/>
          <p:nvPr/>
        </p:nvSpPr>
        <p:spPr>
          <a:xfrm>
            <a:off x="3509809" y="1750866"/>
            <a:ext cx="116249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dirty="0"/>
              <a:t>Max: T</a:t>
            </a:r>
            <a:r>
              <a:rPr lang="en-US" altLang="zh-CN" baseline="-25000" dirty="0"/>
              <a:t>3</a:t>
            </a:r>
            <a:endParaRPr lang="zh-CN" altLang="en-US" baseline="-25000" dirty="0"/>
          </a:p>
        </p:txBody>
      </p:sp>
      <p:cxnSp>
        <p:nvCxnSpPr>
          <p:cNvPr id="30" name="直接连接符 29">
            <a:extLst>
              <a:ext uri="{FF2B5EF4-FFF2-40B4-BE49-F238E27FC236}">
                <a16:creationId xmlns:a16="http://schemas.microsoft.com/office/drawing/2014/main" id="{28380D1C-EBEC-41B3-A4B0-AC2D3700B031}"/>
              </a:ext>
            </a:extLst>
          </p:cNvPr>
          <p:cNvCxnSpPr>
            <a:cxnSpLocks/>
          </p:cNvCxnSpPr>
          <p:nvPr/>
        </p:nvCxnSpPr>
        <p:spPr>
          <a:xfrm>
            <a:off x="4675877" y="1201316"/>
            <a:ext cx="0" cy="3744416"/>
          </a:xfrm>
          <a:prstGeom prst="line">
            <a:avLst/>
          </a:prstGeom>
          <a:ln w="19050"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" name="文本框 30">
            <a:extLst>
              <a:ext uri="{FF2B5EF4-FFF2-40B4-BE49-F238E27FC236}">
                <a16:creationId xmlns:a16="http://schemas.microsoft.com/office/drawing/2014/main" id="{86DB368F-D3C4-40F0-9052-B5996D256889}"/>
              </a:ext>
            </a:extLst>
          </p:cNvPr>
          <p:cNvSpPr txBox="1"/>
          <p:nvPr/>
        </p:nvSpPr>
        <p:spPr>
          <a:xfrm>
            <a:off x="4872947" y="1425949"/>
            <a:ext cx="172801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400" b="1" dirty="0"/>
              <a:t>Phase 2</a:t>
            </a:r>
            <a:endParaRPr lang="zh-CN" altLang="en-US" sz="2400" b="1" dirty="0"/>
          </a:p>
        </p:txBody>
      </p:sp>
      <p:sp>
        <p:nvSpPr>
          <p:cNvPr id="33" name="文本框 32">
            <a:extLst>
              <a:ext uri="{FF2B5EF4-FFF2-40B4-BE49-F238E27FC236}">
                <a16:creationId xmlns:a16="http://schemas.microsoft.com/office/drawing/2014/main" id="{CE4CF86E-BA7A-457E-A9C5-50FB20AEC3CB}"/>
              </a:ext>
            </a:extLst>
          </p:cNvPr>
          <p:cNvSpPr txBox="1"/>
          <p:nvPr/>
        </p:nvSpPr>
        <p:spPr>
          <a:xfrm>
            <a:off x="8464376" y="4379572"/>
            <a:ext cx="144015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000" b="1" dirty="0"/>
              <a:t>To-Deliver</a:t>
            </a:r>
            <a:endParaRPr lang="zh-CN" altLang="en-US" sz="2000" b="1" dirty="0"/>
          </a:p>
        </p:txBody>
      </p:sp>
      <p:cxnSp>
        <p:nvCxnSpPr>
          <p:cNvPr id="34" name="直接箭头连接符 33">
            <a:extLst>
              <a:ext uri="{FF2B5EF4-FFF2-40B4-BE49-F238E27FC236}">
                <a16:creationId xmlns:a16="http://schemas.microsoft.com/office/drawing/2014/main" id="{A2447C03-83D4-494A-8183-9B6CEF2E5DD5}"/>
              </a:ext>
            </a:extLst>
          </p:cNvPr>
          <p:cNvCxnSpPr>
            <a:cxnSpLocks/>
          </p:cNvCxnSpPr>
          <p:nvPr/>
        </p:nvCxnSpPr>
        <p:spPr>
          <a:xfrm>
            <a:off x="4897872" y="2282667"/>
            <a:ext cx="776079" cy="847901"/>
          </a:xfrm>
          <a:prstGeom prst="straightConnector1">
            <a:avLst/>
          </a:prstGeom>
          <a:ln w="34925">
            <a:solidFill>
              <a:srgbClr val="BE384B"/>
            </a:solidFill>
            <a:prstDash val="sysDash"/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37" name="直接箭头连接符 36">
            <a:extLst>
              <a:ext uri="{FF2B5EF4-FFF2-40B4-BE49-F238E27FC236}">
                <a16:creationId xmlns:a16="http://schemas.microsoft.com/office/drawing/2014/main" id="{42A169F0-0AFA-4C65-8AE1-A63ABCD61B05}"/>
              </a:ext>
            </a:extLst>
          </p:cNvPr>
          <p:cNvCxnSpPr>
            <a:cxnSpLocks/>
          </p:cNvCxnSpPr>
          <p:nvPr/>
        </p:nvCxnSpPr>
        <p:spPr>
          <a:xfrm>
            <a:off x="4897871" y="2292605"/>
            <a:ext cx="397721" cy="1660601"/>
          </a:xfrm>
          <a:prstGeom prst="straightConnector1">
            <a:avLst/>
          </a:prstGeom>
          <a:ln w="34925">
            <a:solidFill>
              <a:srgbClr val="92B1D6"/>
            </a:solidFill>
            <a:prstDash val="sysDash"/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39" name="文本框 38">
            <a:extLst>
              <a:ext uri="{FF2B5EF4-FFF2-40B4-BE49-F238E27FC236}">
                <a16:creationId xmlns:a16="http://schemas.microsoft.com/office/drawing/2014/main" id="{A66C5CFB-5E34-4EBF-B975-B36F2C3A8855}"/>
              </a:ext>
            </a:extLst>
          </p:cNvPr>
          <p:cNvSpPr txBox="1"/>
          <p:nvPr/>
        </p:nvSpPr>
        <p:spPr>
          <a:xfrm>
            <a:off x="4642396" y="1874802"/>
            <a:ext cx="98250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b="1" dirty="0"/>
              <a:t>{r</a:t>
            </a:r>
            <a:r>
              <a:rPr lang="en-US" altLang="zh-CN" b="1" baseline="-25000" dirty="0"/>
              <a:t>1</a:t>
            </a:r>
            <a:r>
              <a:rPr lang="en-US" altLang="zh-CN" b="1" dirty="0"/>
              <a:t>:T</a:t>
            </a:r>
            <a:r>
              <a:rPr lang="en-US" altLang="zh-CN" b="1" baseline="-25000" dirty="0"/>
              <a:t>3</a:t>
            </a:r>
            <a:r>
              <a:rPr lang="en-US" altLang="zh-CN" b="1" dirty="0"/>
              <a:t>}</a:t>
            </a:r>
            <a:endParaRPr lang="zh-CN" altLang="en-US" b="1" dirty="0"/>
          </a:p>
        </p:txBody>
      </p:sp>
    </p:spTree>
    <p:extLst>
      <p:ext uri="{BB962C8B-B14F-4D97-AF65-F5344CB8AC3E}">
        <p14:creationId xmlns:p14="http://schemas.microsoft.com/office/powerpoint/2010/main" val="1486026044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 advTm="33935">
        <p159:morph option="byObject"/>
      </p:transition>
    </mc:Choice>
    <mc:Fallback xmlns="">
      <p:transition spd="slow" advTm="33935"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zh-CN" dirty="0">
                <a:sym typeface="+mn-ea"/>
              </a:rPr>
              <a:t>Implementation: Multi-Color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20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zh-CN" altLang="en-US" dirty="0"/>
              <a:t>上海交通大学并行与分布式系统研究所（</a:t>
            </a:r>
            <a:r>
              <a:rPr lang="en-US" altLang="zh-CN" dirty="0"/>
              <a:t>IPADS@SJTU</a:t>
            </a:r>
            <a:r>
              <a:rPr lang="zh-CN" altLang="en-US" dirty="0"/>
              <a:t>）</a:t>
            </a:r>
          </a:p>
        </p:txBody>
      </p:sp>
      <p:grpSp>
        <p:nvGrpSpPr>
          <p:cNvPr id="15" name="组合 14">
            <a:extLst>
              <a:ext uri="{FF2B5EF4-FFF2-40B4-BE49-F238E27FC236}">
                <a16:creationId xmlns:a16="http://schemas.microsoft.com/office/drawing/2014/main" id="{B52B392F-280E-420D-80B8-AB79F3F3B914}"/>
              </a:ext>
            </a:extLst>
          </p:cNvPr>
          <p:cNvGrpSpPr/>
          <p:nvPr/>
        </p:nvGrpSpPr>
        <p:grpSpPr>
          <a:xfrm>
            <a:off x="1152191" y="2832971"/>
            <a:ext cx="5872027" cy="584076"/>
            <a:chOff x="644189" y="2337373"/>
            <a:chExt cx="5872027" cy="584076"/>
          </a:xfrm>
        </p:grpSpPr>
        <p:pic>
          <p:nvPicPr>
            <p:cNvPr id="43" name="图片 42">
              <a:extLst>
                <a:ext uri="{FF2B5EF4-FFF2-40B4-BE49-F238E27FC236}">
                  <a16:creationId xmlns:a16="http://schemas.microsoft.com/office/drawing/2014/main" id="{BEE079DB-EB65-436F-91DB-05FA9F80D8F9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/>
            <a:srcRect l="13263"/>
            <a:stretch/>
          </p:blipFill>
          <p:spPr>
            <a:xfrm>
              <a:off x="644189" y="2337373"/>
              <a:ext cx="687542" cy="584076"/>
            </a:xfrm>
            <a:prstGeom prst="rect">
              <a:avLst/>
            </a:prstGeom>
          </p:spPr>
        </p:pic>
        <p:cxnSp>
          <p:nvCxnSpPr>
            <p:cNvPr id="10" name="直接箭头连接符 9">
              <a:extLst>
                <a:ext uri="{FF2B5EF4-FFF2-40B4-BE49-F238E27FC236}">
                  <a16:creationId xmlns:a16="http://schemas.microsoft.com/office/drawing/2014/main" id="{005CAB90-2E8E-4211-92F0-42DDB42319FD}"/>
                </a:ext>
              </a:extLst>
            </p:cNvPr>
            <p:cNvCxnSpPr>
              <a:cxnSpLocks/>
            </p:cNvCxnSpPr>
            <p:nvPr/>
          </p:nvCxnSpPr>
          <p:spPr>
            <a:xfrm>
              <a:off x="1748467" y="2641476"/>
              <a:ext cx="4767749" cy="0"/>
            </a:xfrm>
            <a:prstGeom prst="straightConnector1">
              <a:avLst/>
            </a:prstGeom>
            <a:ln w="53975">
              <a:solidFill>
                <a:srgbClr val="BE384B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7" name="组合 16">
            <a:extLst>
              <a:ext uri="{FF2B5EF4-FFF2-40B4-BE49-F238E27FC236}">
                <a16:creationId xmlns:a16="http://schemas.microsoft.com/office/drawing/2014/main" id="{8A2A6779-10BC-44CC-B889-A2436ED7EE73}"/>
              </a:ext>
            </a:extLst>
          </p:cNvPr>
          <p:cNvGrpSpPr/>
          <p:nvPr/>
        </p:nvGrpSpPr>
        <p:grpSpPr>
          <a:xfrm>
            <a:off x="1152191" y="3685249"/>
            <a:ext cx="5909011" cy="684419"/>
            <a:chOff x="644189" y="3202415"/>
            <a:chExt cx="5909011" cy="684418"/>
          </a:xfrm>
        </p:grpSpPr>
        <p:pic>
          <p:nvPicPr>
            <p:cNvPr id="42" name="图片 41">
              <a:extLst>
                <a:ext uri="{FF2B5EF4-FFF2-40B4-BE49-F238E27FC236}">
                  <a16:creationId xmlns:a16="http://schemas.microsoft.com/office/drawing/2014/main" id="{AEEBCE41-E41C-4C92-B520-7107F12C590E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/>
            <a:srcRect r="9284" b="490"/>
            <a:stretch/>
          </p:blipFill>
          <p:spPr>
            <a:xfrm>
              <a:off x="644189" y="3202415"/>
              <a:ext cx="715880" cy="684418"/>
            </a:xfrm>
            <a:prstGeom prst="rect">
              <a:avLst/>
            </a:prstGeom>
          </p:spPr>
        </p:pic>
        <p:cxnSp>
          <p:nvCxnSpPr>
            <p:cNvPr id="44" name="直接箭头连接符 43">
              <a:extLst>
                <a:ext uri="{FF2B5EF4-FFF2-40B4-BE49-F238E27FC236}">
                  <a16:creationId xmlns:a16="http://schemas.microsoft.com/office/drawing/2014/main" id="{EF877A0D-4094-45BD-A834-F1B3BBC94B36}"/>
                </a:ext>
              </a:extLst>
            </p:cNvPr>
            <p:cNvCxnSpPr>
              <a:cxnSpLocks/>
            </p:cNvCxnSpPr>
            <p:nvPr/>
          </p:nvCxnSpPr>
          <p:spPr>
            <a:xfrm>
              <a:off x="1763688" y="3505572"/>
              <a:ext cx="4789512" cy="0"/>
            </a:xfrm>
            <a:prstGeom prst="straightConnector1">
              <a:avLst/>
            </a:prstGeom>
            <a:ln w="53975">
              <a:solidFill>
                <a:srgbClr val="92B1D6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3" name="组合 22">
            <a:extLst>
              <a:ext uri="{FF2B5EF4-FFF2-40B4-BE49-F238E27FC236}">
                <a16:creationId xmlns:a16="http://schemas.microsoft.com/office/drawing/2014/main" id="{5EEE14B1-340B-4972-9417-946FF46A7209}"/>
              </a:ext>
            </a:extLst>
          </p:cNvPr>
          <p:cNvGrpSpPr/>
          <p:nvPr/>
        </p:nvGrpSpPr>
        <p:grpSpPr>
          <a:xfrm>
            <a:off x="1152191" y="1980691"/>
            <a:ext cx="5872027" cy="584076"/>
            <a:chOff x="644189" y="1472331"/>
            <a:chExt cx="6101481" cy="584076"/>
          </a:xfrm>
        </p:grpSpPr>
        <p:pic>
          <p:nvPicPr>
            <p:cNvPr id="19" name="图形 18" descr="用户">
              <a:extLst>
                <a:ext uri="{FF2B5EF4-FFF2-40B4-BE49-F238E27FC236}">
                  <a16:creationId xmlns:a16="http://schemas.microsoft.com/office/drawing/2014/main" id="{1AB08D88-E5DF-40AC-8187-5576447E18CD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p:blipFill>
          <p:spPr>
            <a:xfrm>
              <a:off x="644189" y="1472331"/>
              <a:ext cx="584076" cy="584076"/>
            </a:xfrm>
            <a:prstGeom prst="rect">
              <a:avLst/>
            </a:prstGeom>
          </p:spPr>
        </p:pic>
        <p:cxnSp>
          <p:nvCxnSpPr>
            <p:cNvPr id="48" name="直接箭头连接符 47">
              <a:extLst>
                <a:ext uri="{FF2B5EF4-FFF2-40B4-BE49-F238E27FC236}">
                  <a16:creationId xmlns:a16="http://schemas.microsoft.com/office/drawing/2014/main" id="{288BC42F-F6E6-4793-ACFD-1A71583E3CA3}"/>
                </a:ext>
              </a:extLst>
            </p:cNvPr>
            <p:cNvCxnSpPr>
              <a:cxnSpLocks/>
            </p:cNvCxnSpPr>
            <p:nvPr/>
          </p:nvCxnSpPr>
          <p:spPr>
            <a:xfrm>
              <a:off x="1762708" y="1764369"/>
              <a:ext cx="4982962" cy="9938"/>
            </a:xfrm>
            <a:prstGeom prst="straightConnector1">
              <a:avLst/>
            </a:prstGeom>
            <a:ln w="53975">
              <a:solidFill>
                <a:schemeClr val="tx1">
                  <a:lumMod val="75000"/>
                  <a:lumOff val="25000"/>
                </a:schemeClr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50" name="文本框 49">
            <a:extLst>
              <a:ext uri="{FF2B5EF4-FFF2-40B4-BE49-F238E27FC236}">
                <a16:creationId xmlns:a16="http://schemas.microsoft.com/office/drawing/2014/main" id="{B0F44883-C38D-47E1-81D1-426E22F678D5}"/>
              </a:ext>
            </a:extLst>
          </p:cNvPr>
          <p:cNvSpPr txBox="1"/>
          <p:nvPr/>
        </p:nvSpPr>
        <p:spPr>
          <a:xfrm>
            <a:off x="2401753" y="1425950"/>
            <a:ext cx="172801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400" b="1" dirty="0">
                <a:solidFill>
                  <a:schemeClr val="bg1">
                    <a:lumMod val="75000"/>
                  </a:schemeClr>
                </a:solidFill>
              </a:rPr>
              <a:t>Phase 1</a:t>
            </a:r>
            <a:endParaRPr lang="zh-CN" altLang="en-US" sz="2400" b="1" dirty="0">
              <a:solidFill>
                <a:schemeClr val="bg1">
                  <a:lumMod val="75000"/>
                </a:schemeClr>
              </a:solidFill>
            </a:endParaRPr>
          </a:p>
        </p:txBody>
      </p:sp>
      <p:cxnSp>
        <p:nvCxnSpPr>
          <p:cNvPr id="25" name="直接箭头连接符 24">
            <a:extLst>
              <a:ext uri="{FF2B5EF4-FFF2-40B4-BE49-F238E27FC236}">
                <a16:creationId xmlns:a16="http://schemas.microsoft.com/office/drawing/2014/main" id="{EBE929D4-E78D-44F3-AE7F-0C33B86FE92E}"/>
              </a:ext>
            </a:extLst>
          </p:cNvPr>
          <p:cNvCxnSpPr>
            <a:cxnSpLocks/>
          </p:cNvCxnSpPr>
          <p:nvPr/>
        </p:nvCxnSpPr>
        <p:spPr>
          <a:xfrm>
            <a:off x="2559722" y="2272730"/>
            <a:ext cx="508969" cy="846365"/>
          </a:xfrm>
          <a:prstGeom prst="straightConnector1">
            <a:avLst/>
          </a:prstGeom>
          <a:ln w="34925">
            <a:solidFill>
              <a:srgbClr val="BE384B"/>
            </a:solidFill>
            <a:prstDash val="sysDash"/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51" name="直接箭头连接符 50">
            <a:extLst>
              <a:ext uri="{FF2B5EF4-FFF2-40B4-BE49-F238E27FC236}">
                <a16:creationId xmlns:a16="http://schemas.microsoft.com/office/drawing/2014/main" id="{88561671-38D8-432E-AFF5-BBDE9A6FF506}"/>
              </a:ext>
            </a:extLst>
          </p:cNvPr>
          <p:cNvCxnSpPr>
            <a:cxnSpLocks/>
          </p:cNvCxnSpPr>
          <p:nvPr/>
        </p:nvCxnSpPr>
        <p:spPr>
          <a:xfrm>
            <a:off x="2559721" y="2282668"/>
            <a:ext cx="594740" cy="1690835"/>
          </a:xfrm>
          <a:prstGeom prst="straightConnector1">
            <a:avLst/>
          </a:prstGeom>
          <a:ln w="34925">
            <a:solidFill>
              <a:srgbClr val="92B1D6"/>
            </a:solidFill>
            <a:prstDash val="sysDash"/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60" name="文本框 59">
            <a:extLst>
              <a:ext uri="{FF2B5EF4-FFF2-40B4-BE49-F238E27FC236}">
                <a16:creationId xmlns:a16="http://schemas.microsoft.com/office/drawing/2014/main" id="{6F253B9E-DCF8-4D67-BB9B-668F3DC8694C}"/>
              </a:ext>
            </a:extLst>
          </p:cNvPr>
          <p:cNvSpPr txBox="1"/>
          <p:nvPr/>
        </p:nvSpPr>
        <p:spPr>
          <a:xfrm>
            <a:off x="1736267" y="2076998"/>
            <a:ext cx="53444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b="1" dirty="0"/>
              <a:t>C1</a:t>
            </a:r>
            <a:endParaRPr lang="zh-CN" altLang="en-US" b="1" dirty="0"/>
          </a:p>
        </p:txBody>
      </p:sp>
      <p:sp>
        <p:nvSpPr>
          <p:cNvPr id="81" name="文本框 80">
            <a:extLst>
              <a:ext uri="{FF2B5EF4-FFF2-40B4-BE49-F238E27FC236}">
                <a16:creationId xmlns:a16="http://schemas.microsoft.com/office/drawing/2014/main" id="{BE3FBD48-8122-4470-9590-795DA51D6333}"/>
              </a:ext>
            </a:extLst>
          </p:cNvPr>
          <p:cNvSpPr txBox="1"/>
          <p:nvPr/>
        </p:nvSpPr>
        <p:spPr>
          <a:xfrm>
            <a:off x="7077875" y="4379572"/>
            <a:ext cx="118766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000" b="1" dirty="0"/>
              <a:t>Pending</a:t>
            </a:r>
            <a:endParaRPr lang="zh-CN" altLang="en-US" sz="2000" b="1" dirty="0"/>
          </a:p>
        </p:txBody>
      </p:sp>
      <p:sp>
        <p:nvSpPr>
          <p:cNvPr id="13" name="文本框 12">
            <a:extLst>
              <a:ext uri="{FF2B5EF4-FFF2-40B4-BE49-F238E27FC236}">
                <a16:creationId xmlns:a16="http://schemas.microsoft.com/office/drawing/2014/main" id="{71EE7C1A-67C9-4FD7-9ED9-6BFE9D34C54C}"/>
              </a:ext>
            </a:extLst>
          </p:cNvPr>
          <p:cNvSpPr txBox="1"/>
          <p:nvPr/>
        </p:nvSpPr>
        <p:spPr>
          <a:xfrm>
            <a:off x="2951790" y="3159333"/>
            <a:ext cx="50592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b="1" dirty="0">
                <a:solidFill>
                  <a:srgbClr val="C00000"/>
                </a:solidFill>
              </a:rPr>
              <a:t>T</a:t>
            </a:r>
            <a:r>
              <a:rPr lang="en-US" altLang="zh-CN" b="1" baseline="-25000" dirty="0">
                <a:solidFill>
                  <a:srgbClr val="C00000"/>
                </a:solidFill>
              </a:rPr>
              <a:t>2</a:t>
            </a:r>
            <a:endParaRPr lang="zh-CN" altLang="en-US" b="1" baseline="-25000" dirty="0">
              <a:solidFill>
                <a:srgbClr val="C00000"/>
              </a:solidFill>
            </a:endParaRPr>
          </a:p>
        </p:txBody>
      </p:sp>
      <p:sp>
        <p:nvSpPr>
          <p:cNvPr id="35" name="文本框 34">
            <a:extLst>
              <a:ext uri="{FF2B5EF4-FFF2-40B4-BE49-F238E27FC236}">
                <a16:creationId xmlns:a16="http://schemas.microsoft.com/office/drawing/2014/main" id="{B78FFB8E-F61E-4E78-9FD3-9FEB5164815D}"/>
              </a:ext>
            </a:extLst>
          </p:cNvPr>
          <p:cNvSpPr txBox="1"/>
          <p:nvPr/>
        </p:nvSpPr>
        <p:spPr>
          <a:xfrm>
            <a:off x="3068690" y="4010239"/>
            <a:ext cx="50592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b="1" dirty="0">
                <a:solidFill>
                  <a:srgbClr val="92B1D6"/>
                </a:solidFill>
              </a:rPr>
              <a:t>T</a:t>
            </a:r>
            <a:r>
              <a:rPr lang="en-US" altLang="zh-CN" b="1" baseline="-25000" dirty="0">
                <a:solidFill>
                  <a:srgbClr val="92B1D6"/>
                </a:solidFill>
              </a:rPr>
              <a:t>3</a:t>
            </a:r>
            <a:endParaRPr lang="zh-CN" altLang="en-US" b="1" baseline="-25000" dirty="0">
              <a:solidFill>
                <a:srgbClr val="92B1D6"/>
              </a:solidFill>
            </a:endParaRPr>
          </a:p>
        </p:txBody>
      </p:sp>
      <p:cxnSp>
        <p:nvCxnSpPr>
          <p:cNvPr id="36" name="直接连接符 35">
            <a:extLst>
              <a:ext uri="{FF2B5EF4-FFF2-40B4-BE49-F238E27FC236}">
                <a16:creationId xmlns:a16="http://schemas.microsoft.com/office/drawing/2014/main" id="{B58A75CD-7364-4E22-8AF9-7A10BB686326}"/>
              </a:ext>
            </a:extLst>
          </p:cNvPr>
          <p:cNvCxnSpPr>
            <a:cxnSpLocks/>
          </p:cNvCxnSpPr>
          <p:nvPr/>
        </p:nvCxnSpPr>
        <p:spPr>
          <a:xfrm>
            <a:off x="8464376" y="2219609"/>
            <a:ext cx="0" cy="2111511"/>
          </a:xfrm>
          <a:prstGeom prst="line">
            <a:avLst/>
          </a:prstGeom>
          <a:ln w="19050"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文本框 17">
            <a:extLst>
              <a:ext uri="{FF2B5EF4-FFF2-40B4-BE49-F238E27FC236}">
                <a16:creationId xmlns:a16="http://schemas.microsoft.com/office/drawing/2014/main" id="{55C6892A-7D8D-463B-AC55-A92FEB3215C4}"/>
              </a:ext>
            </a:extLst>
          </p:cNvPr>
          <p:cNvSpPr txBox="1"/>
          <p:nvPr/>
        </p:nvSpPr>
        <p:spPr>
          <a:xfrm>
            <a:off x="2405951" y="1898428"/>
            <a:ext cx="43204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b="1" dirty="0"/>
              <a:t>r</a:t>
            </a:r>
            <a:r>
              <a:rPr lang="en-US" altLang="zh-CN" b="1" baseline="-25000" dirty="0"/>
              <a:t>1</a:t>
            </a:r>
            <a:endParaRPr lang="zh-CN" altLang="en-US" b="1" baseline="-25000" dirty="0"/>
          </a:p>
        </p:txBody>
      </p:sp>
      <p:sp>
        <p:nvSpPr>
          <p:cNvPr id="40" name="矩形 39">
            <a:extLst>
              <a:ext uri="{FF2B5EF4-FFF2-40B4-BE49-F238E27FC236}">
                <a16:creationId xmlns:a16="http://schemas.microsoft.com/office/drawing/2014/main" id="{5C56AC04-25CD-48AF-A2C2-AAC8A6149EA2}"/>
              </a:ext>
            </a:extLst>
          </p:cNvPr>
          <p:cNvSpPr/>
          <p:nvPr/>
        </p:nvSpPr>
        <p:spPr>
          <a:xfrm>
            <a:off x="8854425" y="2940196"/>
            <a:ext cx="809885" cy="375777"/>
          </a:xfrm>
          <a:prstGeom prst="rect">
            <a:avLst/>
          </a:prstGeom>
          <a:solidFill>
            <a:srgbClr val="C0504D"/>
          </a:solidFill>
          <a:ln>
            <a:solidFill>
              <a:srgbClr val="BD384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dirty="0"/>
              <a:t>{r</a:t>
            </a:r>
            <a:r>
              <a:rPr lang="en-US" altLang="zh-CN" baseline="-25000" dirty="0"/>
              <a:t>1</a:t>
            </a:r>
            <a:r>
              <a:rPr lang="en-US" altLang="zh-CN" dirty="0"/>
              <a:t>:T</a:t>
            </a:r>
            <a:r>
              <a:rPr lang="en-US" altLang="zh-CN" baseline="-25000" dirty="0"/>
              <a:t>3</a:t>
            </a:r>
            <a:r>
              <a:rPr lang="en-US" altLang="zh-CN" dirty="0"/>
              <a:t>}</a:t>
            </a:r>
            <a:endParaRPr lang="zh-CN" altLang="en-US" dirty="0"/>
          </a:p>
        </p:txBody>
      </p:sp>
      <p:sp>
        <p:nvSpPr>
          <p:cNvPr id="41" name="矩形 40">
            <a:extLst>
              <a:ext uri="{FF2B5EF4-FFF2-40B4-BE49-F238E27FC236}">
                <a16:creationId xmlns:a16="http://schemas.microsoft.com/office/drawing/2014/main" id="{BDDC22D3-AF20-41DB-ACA8-42DA75E0E429}"/>
              </a:ext>
            </a:extLst>
          </p:cNvPr>
          <p:cNvSpPr/>
          <p:nvPr/>
        </p:nvSpPr>
        <p:spPr>
          <a:xfrm>
            <a:off x="8854427" y="3791681"/>
            <a:ext cx="809883" cy="375777"/>
          </a:xfrm>
          <a:prstGeom prst="rect">
            <a:avLst/>
          </a:prstGeom>
          <a:solidFill>
            <a:srgbClr val="92B1D6"/>
          </a:solidFill>
          <a:ln>
            <a:solidFill>
              <a:srgbClr val="92B1D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dirty="0">
                <a:solidFill>
                  <a:schemeClr val="bg1"/>
                </a:solidFill>
              </a:rPr>
              <a:t>{r</a:t>
            </a:r>
            <a:r>
              <a:rPr lang="en-US" altLang="zh-CN" baseline="-25000" dirty="0">
                <a:solidFill>
                  <a:schemeClr val="bg1"/>
                </a:solidFill>
              </a:rPr>
              <a:t>1</a:t>
            </a:r>
            <a:r>
              <a:rPr lang="en-US" altLang="zh-CN" dirty="0">
                <a:solidFill>
                  <a:schemeClr val="bg1"/>
                </a:solidFill>
              </a:rPr>
              <a:t>:T</a:t>
            </a:r>
            <a:r>
              <a:rPr lang="en-US" altLang="zh-CN" baseline="-25000" dirty="0">
                <a:solidFill>
                  <a:schemeClr val="bg1"/>
                </a:solidFill>
              </a:rPr>
              <a:t>3</a:t>
            </a:r>
            <a:r>
              <a:rPr lang="en-US" altLang="zh-CN" dirty="0">
                <a:solidFill>
                  <a:schemeClr val="bg1"/>
                </a:solidFill>
              </a:rPr>
              <a:t>}</a:t>
            </a:r>
            <a:endParaRPr lang="zh-CN" altLang="en-US" dirty="0">
              <a:solidFill>
                <a:schemeClr val="bg1"/>
              </a:solidFill>
            </a:endParaRPr>
          </a:p>
        </p:txBody>
      </p:sp>
      <p:cxnSp>
        <p:nvCxnSpPr>
          <p:cNvPr id="28" name="直接箭头连接符 27">
            <a:extLst>
              <a:ext uri="{FF2B5EF4-FFF2-40B4-BE49-F238E27FC236}">
                <a16:creationId xmlns:a16="http://schemas.microsoft.com/office/drawing/2014/main" id="{9851A465-BB3F-4CA3-8B25-9806DE60F978}"/>
              </a:ext>
            </a:extLst>
          </p:cNvPr>
          <p:cNvCxnSpPr>
            <a:cxnSpLocks/>
          </p:cNvCxnSpPr>
          <p:nvPr/>
        </p:nvCxnSpPr>
        <p:spPr>
          <a:xfrm flipV="1">
            <a:off x="3151171" y="2315779"/>
            <a:ext cx="1067051" cy="1637427"/>
          </a:xfrm>
          <a:prstGeom prst="straightConnector1">
            <a:avLst/>
          </a:prstGeom>
          <a:ln w="34925">
            <a:solidFill>
              <a:srgbClr val="92B1D6"/>
            </a:solidFill>
            <a:prstDash val="sysDash"/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9" name="直接箭头连接符 28">
            <a:extLst>
              <a:ext uri="{FF2B5EF4-FFF2-40B4-BE49-F238E27FC236}">
                <a16:creationId xmlns:a16="http://schemas.microsoft.com/office/drawing/2014/main" id="{F802BABF-F1B4-4284-A3FC-876C817B8B22}"/>
              </a:ext>
            </a:extLst>
          </p:cNvPr>
          <p:cNvCxnSpPr>
            <a:cxnSpLocks/>
          </p:cNvCxnSpPr>
          <p:nvPr/>
        </p:nvCxnSpPr>
        <p:spPr>
          <a:xfrm flipV="1">
            <a:off x="3068689" y="2300649"/>
            <a:ext cx="805760" cy="799689"/>
          </a:xfrm>
          <a:prstGeom prst="straightConnector1">
            <a:avLst/>
          </a:prstGeom>
          <a:ln w="34925">
            <a:solidFill>
              <a:srgbClr val="BE384B"/>
            </a:solidFill>
            <a:prstDash val="sysDash"/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1" name="右大括号 20">
            <a:extLst>
              <a:ext uri="{FF2B5EF4-FFF2-40B4-BE49-F238E27FC236}">
                <a16:creationId xmlns:a16="http://schemas.microsoft.com/office/drawing/2014/main" id="{38C7241C-0F32-40BF-B500-FEFEC788D308}"/>
              </a:ext>
            </a:extLst>
          </p:cNvPr>
          <p:cNvSpPr/>
          <p:nvPr/>
        </p:nvSpPr>
        <p:spPr>
          <a:xfrm rot="16200000">
            <a:off x="4034513" y="1941675"/>
            <a:ext cx="53423" cy="466267"/>
          </a:xfrm>
          <a:prstGeom prst="rightBrace">
            <a:avLst/>
          </a:prstGeom>
          <a:ln w="2222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22" name="文本框 21">
            <a:extLst>
              <a:ext uri="{FF2B5EF4-FFF2-40B4-BE49-F238E27FC236}">
                <a16:creationId xmlns:a16="http://schemas.microsoft.com/office/drawing/2014/main" id="{953C7D3D-CD67-4252-8A12-1BF26AD910C1}"/>
              </a:ext>
            </a:extLst>
          </p:cNvPr>
          <p:cNvSpPr txBox="1"/>
          <p:nvPr/>
        </p:nvSpPr>
        <p:spPr>
          <a:xfrm>
            <a:off x="3509809" y="1750866"/>
            <a:ext cx="116249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dirty="0"/>
              <a:t>Max: T</a:t>
            </a:r>
            <a:r>
              <a:rPr lang="en-US" altLang="zh-CN" baseline="-25000" dirty="0"/>
              <a:t>3</a:t>
            </a:r>
            <a:endParaRPr lang="zh-CN" altLang="en-US" baseline="-25000" dirty="0"/>
          </a:p>
        </p:txBody>
      </p:sp>
      <p:cxnSp>
        <p:nvCxnSpPr>
          <p:cNvPr id="30" name="直接连接符 29">
            <a:extLst>
              <a:ext uri="{FF2B5EF4-FFF2-40B4-BE49-F238E27FC236}">
                <a16:creationId xmlns:a16="http://schemas.microsoft.com/office/drawing/2014/main" id="{28380D1C-EBEC-41B3-A4B0-AC2D3700B031}"/>
              </a:ext>
            </a:extLst>
          </p:cNvPr>
          <p:cNvCxnSpPr>
            <a:cxnSpLocks/>
          </p:cNvCxnSpPr>
          <p:nvPr/>
        </p:nvCxnSpPr>
        <p:spPr>
          <a:xfrm>
            <a:off x="4675877" y="1201316"/>
            <a:ext cx="0" cy="3744416"/>
          </a:xfrm>
          <a:prstGeom prst="line">
            <a:avLst/>
          </a:prstGeom>
          <a:ln w="19050"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" name="文本框 30">
            <a:extLst>
              <a:ext uri="{FF2B5EF4-FFF2-40B4-BE49-F238E27FC236}">
                <a16:creationId xmlns:a16="http://schemas.microsoft.com/office/drawing/2014/main" id="{86DB368F-D3C4-40F0-9052-B5996D256889}"/>
              </a:ext>
            </a:extLst>
          </p:cNvPr>
          <p:cNvSpPr txBox="1"/>
          <p:nvPr/>
        </p:nvSpPr>
        <p:spPr>
          <a:xfrm>
            <a:off x="4872947" y="1425949"/>
            <a:ext cx="172801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400" b="1" dirty="0"/>
              <a:t>Phase 2</a:t>
            </a:r>
            <a:endParaRPr lang="zh-CN" altLang="en-US" sz="2400" b="1" dirty="0"/>
          </a:p>
        </p:txBody>
      </p:sp>
      <p:sp>
        <p:nvSpPr>
          <p:cNvPr id="33" name="文本框 32">
            <a:extLst>
              <a:ext uri="{FF2B5EF4-FFF2-40B4-BE49-F238E27FC236}">
                <a16:creationId xmlns:a16="http://schemas.microsoft.com/office/drawing/2014/main" id="{CE4CF86E-BA7A-457E-A9C5-50FB20AEC3CB}"/>
              </a:ext>
            </a:extLst>
          </p:cNvPr>
          <p:cNvSpPr txBox="1"/>
          <p:nvPr/>
        </p:nvSpPr>
        <p:spPr>
          <a:xfrm>
            <a:off x="8464376" y="4379572"/>
            <a:ext cx="144015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000" b="1" dirty="0"/>
              <a:t>To-Deliver</a:t>
            </a:r>
            <a:endParaRPr lang="zh-CN" altLang="en-US" sz="2000" b="1" dirty="0"/>
          </a:p>
        </p:txBody>
      </p:sp>
      <p:cxnSp>
        <p:nvCxnSpPr>
          <p:cNvPr id="34" name="直接箭头连接符 33">
            <a:extLst>
              <a:ext uri="{FF2B5EF4-FFF2-40B4-BE49-F238E27FC236}">
                <a16:creationId xmlns:a16="http://schemas.microsoft.com/office/drawing/2014/main" id="{A2447C03-83D4-494A-8183-9B6CEF2E5DD5}"/>
              </a:ext>
            </a:extLst>
          </p:cNvPr>
          <p:cNvCxnSpPr>
            <a:cxnSpLocks/>
          </p:cNvCxnSpPr>
          <p:nvPr/>
        </p:nvCxnSpPr>
        <p:spPr>
          <a:xfrm>
            <a:off x="4897872" y="2282667"/>
            <a:ext cx="776079" cy="847901"/>
          </a:xfrm>
          <a:prstGeom prst="straightConnector1">
            <a:avLst/>
          </a:prstGeom>
          <a:ln w="34925">
            <a:solidFill>
              <a:srgbClr val="BE384B"/>
            </a:solidFill>
            <a:prstDash val="sysDash"/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37" name="直接箭头连接符 36">
            <a:extLst>
              <a:ext uri="{FF2B5EF4-FFF2-40B4-BE49-F238E27FC236}">
                <a16:creationId xmlns:a16="http://schemas.microsoft.com/office/drawing/2014/main" id="{42A169F0-0AFA-4C65-8AE1-A63ABCD61B05}"/>
              </a:ext>
            </a:extLst>
          </p:cNvPr>
          <p:cNvCxnSpPr>
            <a:cxnSpLocks/>
          </p:cNvCxnSpPr>
          <p:nvPr/>
        </p:nvCxnSpPr>
        <p:spPr>
          <a:xfrm>
            <a:off x="4897871" y="2292605"/>
            <a:ext cx="397721" cy="1660601"/>
          </a:xfrm>
          <a:prstGeom prst="straightConnector1">
            <a:avLst/>
          </a:prstGeom>
          <a:ln w="34925">
            <a:solidFill>
              <a:srgbClr val="92B1D6"/>
            </a:solidFill>
            <a:prstDash val="sysDash"/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39" name="文本框 38">
            <a:extLst>
              <a:ext uri="{FF2B5EF4-FFF2-40B4-BE49-F238E27FC236}">
                <a16:creationId xmlns:a16="http://schemas.microsoft.com/office/drawing/2014/main" id="{A66C5CFB-5E34-4EBF-B975-B36F2C3A8855}"/>
              </a:ext>
            </a:extLst>
          </p:cNvPr>
          <p:cNvSpPr txBox="1"/>
          <p:nvPr/>
        </p:nvSpPr>
        <p:spPr>
          <a:xfrm>
            <a:off x="4642396" y="1874802"/>
            <a:ext cx="98250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b="1" dirty="0"/>
              <a:t>{r</a:t>
            </a:r>
            <a:r>
              <a:rPr lang="en-US" altLang="zh-CN" b="1" baseline="-25000" dirty="0"/>
              <a:t>1</a:t>
            </a:r>
            <a:r>
              <a:rPr lang="en-US" altLang="zh-CN" b="1" dirty="0"/>
              <a:t>:T</a:t>
            </a:r>
            <a:r>
              <a:rPr lang="en-US" altLang="zh-CN" b="1" baseline="-25000" dirty="0"/>
              <a:t>3</a:t>
            </a:r>
            <a:r>
              <a:rPr lang="en-US" altLang="zh-CN" b="1" dirty="0"/>
              <a:t>}</a:t>
            </a:r>
            <a:endParaRPr lang="zh-CN" altLang="en-US" b="1" dirty="0"/>
          </a:p>
        </p:txBody>
      </p:sp>
      <p:cxnSp>
        <p:nvCxnSpPr>
          <p:cNvPr id="38" name="直接箭头连接符 37">
            <a:extLst>
              <a:ext uri="{FF2B5EF4-FFF2-40B4-BE49-F238E27FC236}">
                <a16:creationId xmlns:a16="http://schemas.microsoft.com/office/drawing/2014/main" id="{C07A84EC-F8C6-489B-962B-1EAEB65DD8B8}"/>
              </a:ext>
            </a:extLst>
          </p:cNvPr>
          <p:cNvCxnSpPr>
            <a:cxnSpLocks/>
          </p:cNvCxnSpPr>
          <p:nvPr/>
        </p:nvCxnSpPr>
        <p:spPr>
          <a:xfrm flipV="1">
            <a:off x="5314607" y="2325422"/>
            <a:ext cx="1320828" cy="1627784"/>
          </a:xfrm>
          <a:prstGeom prst="straightConnector1">
            <a:avLst/>
          </a:prstGeom>
          <a:ln w="34925">
            <a:solidFill>
              <a:srgbClr val="92B1D6"/>
            </a:solidFill>
            <a:prstDash val="sysDash"/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45" name="直接箭头连接符 44">
            <a:extLst>
              <a:ext uri="{FF2B5EF4-FFF2-40B4-BE49-F238E27FC236}">
                <a16:creationId xmlns:a16="http://schemas.microsoft.com/office/drawing/2014/main" id="{F40D7781-475D-4923-B435-8BA4229677B0}"/>
              </a:ext>
            </a:extLst>
          </p:cNvPr>
          <p:cNvCxnSpPr>
            <a:cxnSpLocks/>
          </p:cNvCxnSpPr>
          <p:nvPr/>
        </p:nvCxnSpPr>
        <p:spPr>
          <a:xfrm flipV="1">
            <a:off x="5662628" y="2315247"/>
            <a:ext cx="702196" cy="810520"/>
          </a:xfrm>
          <a:prstGeom prst="straightConnector1">
            <a:avLst/>
          </a:prstGeom>
          <a:ln w="34925">
            <a:solidFill>
              <a:srgbClr val="BE384B"/>
            </a:solidFill>
            <a:prstDash val="sysDash"/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9" name="文本框 8">
            <a:extLst>
              <a:ext uri="{FF2B5EF4-FFF2-40B4-BE49-F238E27FC236}">
                <a16:creationId xmlns:a16="http://schemas.microsoft.com/office/drawing/2014/main" id="{37E65A7D-0902-4A86-9E43-0D65ECC6B8B9}"/>
              </a:ext>
            </a:extLst>
          </p:cNvPr>
          <p:cNvSpPr txBox="1"/>
          <p:nvPr/>
        </p:nvSpPr>
        <p:spPr>
          <a:xfrm>
            <a:off x="6196006" y="1930369"/>
            <a:ext cx="77607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b="1" dirty="0"/>
              <a:t>ack</a:t>
            </a:r>
            <a:endParaRPr lang="zh-CN" altLang="en-US" b="1" dirty="0"/>
          </a:p>
        </p:txBody>
      </p:sp>
    </p:spTree>
    <p:extLst>
      <p:ext uri="{BB962C8B-B14F-4D97-AF65-F5344CB8AC3E}">
        <p14:creationId xmlns:p14="http://schemas.microsoft.com/office/powerpoint/2010/main" val="204873179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 advTm="33935">
        <p159:morph option="byObject"/>
      </p:transition>
    </mc:Choice>
    <mc:Fallback xmlns="">
      <p:transition spd="slow" advTm="33935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zh-CN" dirty="0">
                <a:sym typeface="+mn-ea"/>
              </a:rPr>
              <a:t>Evaluation: Setup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21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zh-CN" altLang="en-US"/>
              <a:t>上海交通大学并行与分布式系统研究所（</a:t>
            </a:r>
            <a:r>
              <a:rPr lang="en-US" altLang="zh-CN" dirty="0"/>
              <a:t>IPADS@SJTU</a:t>
            </a:r>
            <a:r>
              <a:rPr lang="zh-CN" altLang="en-US"/>
              <a:t>）</a:t>
            </a:r>
            <a:endParaRPr lang="zh-CN" altLang="en-US" dirty="0"/>
          </a:p>
        </p:txBody>
      </p:sp>
      <p:grpSp>
        <p:nvGrpSpPr>
          <p:cNvPr id="7" name="组合 6">
            <a:extLst>
              <a:ext uri="{FF2B5EF4-FFF2-40B4-BE49-F238E27FC236}">
                <a16:creationId xmlns:a16="http://schemas.microsoft.com/office/drawing/2014/main" id="{E0F30979-A48F-4F89-8503-ACB529B68237}"/>
              </a:ext>
            </a:extLst>
          </p:cNvPr>
          <p:cNvGrpSpPr/>
          <p:nvPr/>
        </p:nvGrpSpPr>
        <p:grpSpPr>
          <a:xfrm>
            <a:off x="255464" y="1328748"/>
            <a:ext cx="5800072" cy="3184019"/>
            <a:chOff x="1983658" y="1595020"/>
            <a:chExt cx="6300081" cy="3328035"/>
          </a:xfrm>
        </p:grpSpPr>
        <p:grpSp>
          <p:nvGrpSpPr>
            <p:cNvPr id="22" name="组合 21">
              <a:extLst>
                <a:ext uri="{FF2B5EF4-FFF2-40B4-BE49-F238E27FC236}">
                  <a16:creationId xmlns:a16="http://schemas.microsoft.com/office/drawing/2014/main" id="{6D60186D-6A94-4847-ABF3-5F9BE1E302B4}"/>
                </a:ext>
              </a:extLst>
            </p:cNvPr>
            <p:cNvGrpSpPr/>
            <p:nvPr/>
          </p:nvGrpSpPr>
          <p:grpSpPr>
            <a:xfrm>
              <a:off x="1983658" y="1595020"/>
              <a:ext cx="6300081" cy="3168352"/>
              <a:chOff x="1475656" y="1595020"/>
              <a:chExt cx="6300081" cy="3168352"/>
            </a:xfrm>
          </p:grpSpPr>
          <p:pic>
            <p:nvPicPr>
              <p:cNvPr id="18" name="图片 17">
                <a:extLst>
                  <a:ext uri="{FF2B5EF4-FFF2-40B4-BE49-F238E27FC236}">
                    <a16:creationId xmlns:a16="http://schemas.microsoft.com/office/drawing/2014/main" id="{50FACCF2-011F-4234-A0D1-2370546882A6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7622" t="27371" r="5703" b="22448"/>
              <a:stretch/>
            </p:blipFill>
            <p:spPr>
              <a:xfrm>
                <a:off x="1475656" y="1595020"/>
                <a:ext cx="5472608" cy="3168352"/>
              </a:xfrm>
              <a:prstGeom prst="rect">
                <a:avLst/>
              </a:prstGeom>
            </p:spPr>
          </p:pic>
          <p:pic>
            <p:nvPicPr>
              <p:cNvPr id="11" name="图片 10">
                <a:extLst>
                  <a:ext uri="{FF2B5EF4-FFF2-40B4-BE49-F238E27FC236}">
                    <a16:creationId xmlns:a16="http://schemas.microsoft.com/office/drawing/2014/main" id="{3200E4AE-1731-49FF-B3FA-DA199AB247F3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3"/>
              <a:srcRect r="9284" b="490"/>
              <a:stretch/>
            </p:blipFill>
            <p:spPr>
              <a:xfrm>
                <a:off x="5872922" y="2425452"/>
                <a:ext cx="715880" cy="684418"/>
              </a:xfrm>
              <a:prstGeom prst="rect">
                <a:avLst/>
              </a:prstGeom>
            </p:spPr>
          </p:pic>
          <p:pic>
            <p:nvPicPr>
              <p:cNvPr id="9" name="图片 8">
                <a:extLst>
                  <a:ext uri="{FF2B5EF4-FFF2-40B4-BE49-F238E27FC236}">
                    <a16:creationId xmlns:a16="http://schemas.microsoft.com/office/drawing/2014/main" id="{B59556D1-A6E0-441F-938F-B6DB69E0AFD5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4"/>
              <a:srcRect l="13263"/>
              <a:stretch/>
            </p:blipFill>
            <p:spPr>
              <a:xfrm>
                <a:off x="2411760" y="2418321"/>
                <a:ext cx="687542" cy="584076"/>
              </a:xfrm>
              <a:prstGeom prst="rect">
                <a:avLst/>
              </a:prstGeom>
            </p:spPr>
          </p:pic>
          <p:sp>
            <p:nvSpPr>
              <p:cNvPr id="19" name="文本框 18">
                <a:extLst>
                  <a:ext uri="{FF2B5EF4-FFF2-40B4-BE49-F238E27FC236}">
                    <a16:creationId xmlns:a16="http://schemas.microsoft.com/office/drawing/2014/main" id="{B783E6E2-B34D-4EFF-BBDC-28D47E674DD8}"/>
                  </a:ext>
                </a:extLst>
              </p:cNvPr>
              <p:cNvSpPr txBox="1"/>
              <p:nvPr/>
            </p:nvSpPr>
            <p:spPr>
              <a:xfrm>
                <a:off x="2811271" y="2817731"/>
                <a:ext cx="1224136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zh-CN" b="1" dirty="0">
                    <a:solidFill>
                      <a:srgbClr val="C00000"/>
                    </a:solidFill>
                  </a:rPr>
                  <a:t>US-East</a:t>
                </a:r>
                <a:endParaRPr lang="zh-CN" altLang="en-US" b="1" dirty="0">
                  <a:solidFill>
                    <a:srgbClr val="C00000"/>
                  </a:solidFill>
                </a:endParaRPr>
              </a:p>
            </p:txBody>
          </p:sp>
          <p:sp>
            <p:nvSpPr>
              <p:cNvPr id="20" name="文本框 19">
                <a:extLst>
                  <a:ext uri="{FF2B5EF4-FFF2-40B4-BE49-F238E27FC236}">
                    <a16:creationId xmlns:a16="http://schemas.microsoft.com/office/drawing/2014/main" id="{39AA13C1-EA43-4BB7-A0E0-ADDEFBB58877}"/>
                  </a:ext>
                </a:extLst>
              </p:cNvPr>
              <p:cNvSpPr txBox="1"/>
              <p:nvPr/>
            </p:nvSpPr>
            <p:spPr>
              <a:xfrm>
                <a:off x="6551601" y="2569749"/>
                <a:ext cx="1224136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zh-CN" b="1" dirty="0">
                    <a:solidFill>
                      <a:srgbClr val="C00000"/>
                    </a:solidFill>
                  </a:rPr>
                  <a:t>Tokyo</a:t>
                </a:r>
                <a:endParaRPr lang="zh-CN" altLang="en-US" b="1" dirty="0">
                  <a:solidFill>
                    <a:srgbClr val="C00000"/>
                  </a:solidFill>
                </a:endParaRPr>
              </a:p>
            </p:txBody>
          </p:sp>
        </p:grpSp>
        <p:sp>
          <p:nvSpPr>
            <p:cNvPr id="21" name="文本框 20">
              <a:extLst>
                <a:ext uri="{FF2B5EF4-FFF2-40B4-BE49-F238E27FC236}">
                  <a16:creationId xmlns:a16="http://schemas.microsoft.com/office/drawing/2014/main" id="{9B099F4C-FA72-4BE2-9B15-B7F04A8D73AB}"/>
                </a:ext>
              </a:extLst>
            </p:cNvPr>
            <p:cNvSpPr txBox="1"/>
            <p:nvPr/>
          </p:nvSpPr>
          <p:spPr>
            <a:xfrm>
              <a:off x="2775744" y="4461390"/>
              <a:ext cx="4608512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400" b="1" dirty="0"/>
                <a:t>2</a:t>
              </a:r>
              <a:r>
                <a:rPr lang="en-US" altLang="zh-CN" dirty="0"/>
                <a:t> Regions with ping latency </a:t>
              </a:r>
              <a:r>
                <a:rPr lang="en-US" altLang="zh-CN" sz="2400" b="1" dirty="0"/>
                <a:t>168</a:t>
              </a:r>
              <a:r>
                <a:rPr lang="en-US" altLang="zh-CN" b="1" dirty="0"/>
                <a:t>ms</a:t>
              </a:r>
              <a:endParaRPr lang="zh-CN" altLang="en-US" b="1" dirty="0"/>
            </a:p>
          </p:txBody>
        </p:sp>
      </p:grpSp>
      <p:sp>
        <p:nvSpPr>
          <p:cNvPr id="6" name="文本框 5">
            <a:extLst>
              <a:ext uri="{FF2B5EF4-FFF2-40B4-BE49-F238E27FC236}">
                <a16:creationId xmlns:a16="http://schemas.microsoft.com/office/drawing/2014/main" id="{5160B0A5-5FE2-485B-B1B1-B28026D525C4}"/>
              </a:ext>
            </a:extLst>
          </p:cNvPr>
          <p:cNvSpPr txBox="1"/>
          <p:nvPr/>
        </p:nvSpPr>
        <p:spPr>
          <a:xfrm>
            <a:off x="5636061" y="1628096"/>
            <a:ext cx="4410182" cy="129266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altLang="zh-CN" sz="2400" b="1" dirty="0"/>
              <a:t>Amazon EC2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pt-BR" altLang="zh-CN" dirty="0"/>
              <a:t>8 virtual cores,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pt-BR" altLang="zh-CN" dirty="0"/>
              <a:t>15 GiB RAM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pt-BR" altLang="zh-CN" dirty="0"/>
              <a:t>Intel Xeon E5-2666 v3 processors</a:t>
            </a:r>
            <a:endParaRPr lang="zh-CN" altLang="en-US" b="1" dirty="0"/>
          </a:p>
        </p:txBody>
      </p:sp>
    </p:spTree>
    <p:extLst>
      <p:ext uri="{BB962C8B-B14F-4D97-AF65-F5344CB8AC3E}">
        <p14:creationId xmlns:p14="http://schemas.microsoft.com/office/powerpoint/2010/main" val="889656474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zh-CN" dirty="0">
                <a:sym typeface="+mn-ea"/>
              </a:rPr>
              <a:t>Evaluation: Micro-benchmark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22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zh-CN" altLang="en-US"/>
              <a:t>上海交通大学并行与分布式系统研究所（</a:t>
            </a:r>
            <a:r>
              <a:rPr lang="en-US" altLang="zh-CN" dirty="0"/>
              <a:t>IPADS@SJTU</a:t>
            </a:r>
            <a:r>
              <a:rPr lang="zh-CN" altLang="en-US"/>
              <a:t>）</a:t>
            </a:r>
            <a:endParaRPr lang="zh-CN" altLang="en-US" dirty="0"/>
          </a:p>
        </p:txBody>
      </p:sp>
      <p:pic>
        <p:nvPicPr>
          <p:cNvPr id="6" name="图片 5">
            <a:extLst>
              <a:ext uri="{FF2B5EF4-FFF2-40B4-BE49-F238E27FC236}">
                <a16:creationId xmlns:a16="http://schemas.microsoft.com/office/drawing/2014/main" id="{7CA58E85-185C-4F75-A849-6849CA60356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71688" y="1345333"/>
            <a:ext cx="5616624" cy="3636451"/>
          </a:xfrm>
          <a:prstGeom prst="rect">
            <a:avLst/>
          </a:prstGeom>
        </p:spPr>
      </p:pic>
      <p:sp>
        <p:nvSpPr>
          <p:cNvPr id="7" name="文本框 6">
            <a:extLst>
              <a:ext uri="{FF2B5EF4-FFF2-40B4-BE49-F238E27FC236}">
                <a16:creationId xmlns:a16="http://schemas.microsoft.com/office/drawing/2014/main" id="{B47DB4F4-54A5-4E8C-A1A0-B32FEA43D556}"/>
              </a:ext>
            </a:extLst>
          </p:cNvPr>
          <p:cNvSpPr txBox="1"/>
          <p:nvPr/>
        </p:nvSpPr>
        <p:spPr>
          <a:xfrm>
            <a:off x="7672288" y="1921398"/>
            <a:ext cx="165618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 b="1" dirty="0">
                <a:solidFill>
                  <a:srgbClr val="C00000"/>
                </a:solidFill>
              </a:rPr>
              <a:t>1</a:t>
            </a:r>
            <a:r>
              <a:rPr lang="en-US" altLang="zh-CN" b="1" dirty="0">
                <a:solidFill>
                  <a:srgbClr val="C00000"/>
                </a:solidFill>
              </a:rPr>
              <a:t> Phase</a:t>
            </a:r>
            <a:endParaRPr lang="zh-CN" altLang="en-US" b="1" dirty="0">
              <a:solidFill>
                <a:srgbClr val="C00000"/>
              </a:solidFill>
            </a:endParaRPr>
          </a:p>
        </p:txBody>
      </p:sp>
      <p:sp>
        <p:nvSpPr>
          <p:cNvPr id="14" name="文本框 13">
            <a:extLst>
              <a:ext uri="{FF2B5EF4-FFF2-40B4-BE49-F238E27FC236}">
                <a16:creationId xmlns:a16="http://schemas.microsoft.com/office/drawing/2014/main" id="{3E6E227B-A0E8-42AA-8EBF-D8E9670B4891}"/>
              </a:ext>
            </a:extLst>
          </p:cNvPr>
          <p:cNvSpPr txBox="1"/>
          <p:nvPr/>
        </p:nvSpPr>
        <p:spPr>
          <a:xfrm>
            <a:off x="7672288" y="2959128"/>
            <a:ext cx="165618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 b="1" dirty="0">
                <a:solidFill>
                  <a:srgbClr val="C00000"/>
                </a:solidFill>
              </a:rPr>
              <a:t>2</a:t>
            </a:r>
            <a:r>
              <a:rPr lang="en-US" altLang="zh-CN" b="1" dirty="0">
                <a:solidFill>
                  <a:srgbClr val="C00000"/>
                </a:solidFill>
              </a:rPr>
              <a:t> Phases</a:t>
            </a:r>
            <a:endParaRPr lang="zh-CN" altLang="en-US" b="1" dirty="0">
              <a:solidFill>
                <a:srgbClr val="C00000"/>
              </a:solidFill>
            </a:endParaRPr>
          </a:p>
        </p:txBody>
      </p:sp>
      <p:sp>
        <p:nvSpPr>
          <p:cNvPr id="15" name="文本框 14">
            <a:extLst>
              <a:ext uri="{FF2B5EF4-FFF2-40B4-BE49-F238E27FC236}">
                <a16:creationId xmlns:a16="http://schemas.microsoft.com/office/drawing/2014/main" id="{572FF965-B1DE-483D-9E61-0AB8958D2C63}"/>
              </a:ext>
            </a:extLst>
          </p:cNvPr>
          <p:cNvSpPr txBox="1"/>
          <p:nvPr/>
        </p:nvSpPr>
        <p:spPr>
          <a:xfrm>
            <a:off x="7672288" y="3877897"/>
            <a:ext cx="165618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 b="1" dirty="0">
                <a:solidFill>
                  <a:srgbClr val="C00000"/>
                </a:solidFill>
              </a:rPr>
              <a:t>3</a:t>
            </a:r>
            <a:r>
              <a:rPr lang="en-US" altLang="zh-CN" b="1" dirty="0">
                <a:solidFill>
                  <a:srgbClr val="C00000"/>
                </a:solidFill>
              </a:rPr>
              <a:t> Phases</a:t>
            </a:r>
            <a:endParaRPr lang="zh-CN" altLang="en-US" b="1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74582462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zh-CN" dirty="0">
                <a:sym typeface="+mn-ea"/>
              </a:rPr>
              <a:t>Evaluation: Compared with Tango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23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zh-CN" altLang="en-US"/>
              <a:t>上海交通大学并行与分布式系统研究所（</a:t>
            </a:r>
            <a:r>
              <a:rPr lang="en-US" altLang="zh-CN" dirty="0"/>
              <a:t>IPADS@SJTU</a:t>
            </a:r>
            <a:r>
              <a:rPr lang="zh-CN" altLang="en-US"/>
              <a:t>）</a:t>
            </a:r>
            <a:endParaRPr lang="zh-CN" altLang="en-US" dirty="0"/>
          </a:p>
        </p:txBody>
      </p:sp>
      <p:pic>
        <p:nvPicPr>
          <p:cNvPr id="7" name="图片 6">
            <a:extLst>
              <a:ext uri="{FF2B5EF4-FFF2-40B4-BE49-F238E27FC236}">
                <a16:creationId xmlns:a16="http://schemas.microsoft.com/office/drawing/2014/main" id="{649680BF-89A4-4D38-BC5C-CEFA2D04E0F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05981" y="1777381"/>
            <a:ext cx="6748041" cy="2599308"/>
          </a:xfrm>
          <a:prstGeom prst="rect">
            <a:avLst/>
          </a:prstGeom>
        </p:spPr>
      </p:pic>
      <p:sp>
        <p:nvSpPr>
          <p:cNvPr id="8" name="矩形 7">
            <a:extLst>
              <a:ext uri="{FF2B5EF4-FFF2-40B4-BE49-F238E27FC236}">
                <a16:creationId xmlns:a16="http://schemas.microsoft.com/office/drawing/2014/main" id="{8540663F-5CE2-41D1-8D13-01914307AB63}"/>
              </a:ext>
            </a:extLst>
          </p:cNvPr>
          <p:cNvSpPr/>
          <p:nvPr/>
        </p:nvSpPr>
        <p:spPr>
          <a:xfrm>
            <a:off x="3351808" y="2065412"/>
            <a:ext cx="504056" cy="864096"/>
          </a:xfrm>
          <a:prstGeom prst="rect">
            <a:avLst/>
          </a:prstGeom>
          <a:noFill/>
          <a:ln w="412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FF0000"/>
              </a:solidFill>
            </a:endParaRPr>
          </a:p>
        </p:txBody>
      </p:sp>
      <p:sp>
        <p:nvSpPr>
          <p:cNvPr id="9" name="文本框 8">
            <a:extLst>
              <a:ext uri="{FF2B5EF4-FFF2-40B4-BE49-F238E27FC236}">
                <a16:creationId xmlns:a16="http://schemas.microsoft.com/office/drawing/2014/main" id="{DBF4D668-30A7-493D-A027-F7DB13F1C2C6}"/>
              </a:ext>
            </a:extLst>
          </p:cNvPr>
          <p:cNvSpPr txBox="1"/>
          <p:nvPr/>
        </p:nvSpPr>
        <p:spPr>
          <a:xfrm>
            <a:off x="2271688" y="1428900"/>
            <a:ext cx="367240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000" b="1" dirty="0">
                <a:solidFill>
                  <a:srgbClr val="FF0000"/>
                </a:solidFill>
              </a:rPr>
              <a:t>Percentage of multi-appends</a:t>
            </a:r>
            <a:endParaRPr lang="zh-CN" altLang="en-US" sz="2000" b="1" dirty="0">
              <a:solidFill>
                <a:srgbClr val="FF0000"/>
              </a:solidFill>
            </a:endParaRPr>
          </a:p>
        </p:txBody>
      </p:sp>
      <p:sp>
        <p:nvSpPr>
          <p:cNvPr id="12" name="椭圆 11">
            <a:extLst>
              <a:ext uri="{FF2B5EF4-FFF2-40B4-BE49-F238E27FC236}">
                <a16:creationId xmlns:a16="http://schemas.microsoft.com/office/drawing/2014/main" id="{5BAD1CD8-E563-4B1A-BDC2-CCEB891AAB45}"/>
              </a:ext>
            </a:extLst>
          </p:cNvPr>
          <p:cNvSpPr/>
          <p:nvPr/>
        </p:nvSpPr>
        <p:spPr>
          <a:xfrm rot="20686551">
            <a:off x="2200425" y="2559161"/>
            <a:ext cx="6800207" cy="366011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2029884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zh-CN" dirty="0">
                <a:sym typeface="+mn-ea"/>
              </a:rPr>
              <a:t>Evaluation: Applications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24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zh-CN" altLang="en-US"/>
              <a:t>上海交通大学并行与分布式系统研究所（</a:t>
            </a:r>
            <a:r>
              <a:rPr lang="en-US" altLang="zh-CN" dirty="0"/>
              <a:t>IPADS@SJTU</a:t>
            </a:r>
            <a:r>
              <a:rPr lang="zh-CN" altLang="en-US"/>
              <a:t>）</a:t>
            </a:r>
            <a:endParaRPr lang="zh-CN" altLang="en-US" dirty="0"/>
          </a:p>
        </p:txBody>
      </p:sp>
      <p:pic>
        <p:nvPicPr>
          <p:cNvPr id="6" name="图片 5">
            <a:extLst>
              <a:ext uri="{FF2B5EF4-FFF2-40B4-BE49-F238E27FC236}">
                <a16:creationId xmlns:a16="http://schemas.microsoft.com/office/drawing/2014/main" id="{27249872-A10D-448C-91FF-B4851E37FA0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83657" y="1129310"/>
            <a:ext cx="5889279" cy="3873535"/>
          </a:xfrm>
          <a:prstGeom prst="rect">
            <a:avLst/>
          </a:prstGeom>
        </p:spPr>
      </p:pic>
      <mc:AlternateContent xmlns:mc="http://schemas.openxmlformats.org/markup-compatibility/2006" xmlns:p14="http://schemas.microsoft.com/office/powerpoint/2010/main">
        <mc:Choice Requires="p14">
          <p:contentPart p14:bwMode="auto" r:id="rId3">
            <p14:nvContentPartPr>
              <p14:cNvPr id="13" name="墨迹 12">
                <a:extLst>
                  <a:ext uri="{FF2B5EF4-FFF2-40B4-BE49-F238E27FC236}">
                    <a16:creationId xmlns:a16="http://schemas.microsoft.com/office/drawing/2014/main" id="{7D632D46-5A14-49C9-AB27-846434217C2D}"/>
                  </a:ext>
                </a:extLst>
              </p14:cNvPr>
              <p14:cNvContentPartPr/>
              <p14:nvPr/>
            </p14:nvContentPartPr>
            <p14:xfrm>
              <a:off x="2865120" y="2039360"/>
              <a:ext cx="535320" cy="2166480"/>
            </p14:xfrm>
          </p:contentPart>
        </mc:Choice>
        <mc:Fallback xmlns="">
          <p:pic>
            <p:nvPicPr>
              <p:cNvPr id="13" name="墨迹 12">
                <a:extLst>
                  <a:ext uri="{FF2B5EF4-FFF2-40B4-BE49-F238E27FC236}">
                    <a16:creationId xmlns:a16="http://schemas.microsoft.com/office/drawing/2014/main" id="{7D632D46-5A14-49C9-AB27-846434217C2D}"/>
                  </a:ext>
                </a:extLst>
              </p:cNvPr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2850720" y="2024960"/>
                <a:ext cx="563400" cy="2194560"/>
              </a:xfrm>
              <a:prstGeom prst="rect">
                <a:avLst/>
              </a:prstGeom>
            </p:spPr>
          </p:pic>
        </mc:Fallback>
      </mc:AlternateContent>
      <p:sp>
        <p:nvSpPr>
          <p:cNvPr id="7" name="椭圆 6">
            <a:extLst>
              <a:ext uri="{FF2B5EF4-FFF2-40B4-BE49-F238E27FC236}">
                <a16:creationId xmlns:a16="http://schemas.microsoft.com/office/drawing/2014/main" id="{B65A4F7E-9CC3-43A7-93DB-B6F2EBCA776D}"/>
              </a:ext>
            </a:extLst>
          </p:cNvPr>
          <p:cNvSpPr/>
          <p:nvPr/>
        </p:nvSpPr>
        <p:spPr>
          <a:xfrm>
            <a:off x="2019585" y="4325768"/>
            <a:ext cx="6800207" cy="403940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62913032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zh-CN" dirty="0">
                <a:sym typeface="+mn-ea"/>
              </a:rPr>
              <a:t>Evaluation: Applications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25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zh-CN" altLang="en-US"/>
              <a:t>上海交通大学并行与分布式系统研究所（</a:t>
            </a:r>
            <a:r>
              <a:rPr lang="en-US" altLang="zh-CN" dirty="0"/>
              <a:t>IPADS@SJTU</a:t>
            </a:r>
            <a:r>
              <a:rPr lang="zh-CN" altLang="en-US"/>
              <a:t>）</a:t>
            </a:r>
            <a:endParaRPr lang="zh-CN" altLang="en-US" dirty="0"/>
          </a:p>
        </p:txBody>
      </p:sp>
      <p:pic>
        <p:nvPicPr>
          <p:cNvPr id="7" name="图片 6">
            <a:extLst>
              <a:ext uri="{FF2B5EF4-FFF2-40B4-BE49-F238E27FC236}">
                <a16:creationId xmlns:a16="http://schemas.microsoft.com/office/drawing/2014/main" id="{96C515F6-AC6C-4026-B4C5-0337149F59E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75744" y="1025565"/>
            <a:ext cx="4248472" cy="4260457"/>
          </a:xfrm>
          <a:prstGeom prst="rect">
            <a:avLst/>
          </a:prstGeom>
        </p:spPr>
      </p:pic>
      <p:grpSp>
        <p:nvGrpSpPr>
          <p:cNvPr id="11" name="组合 10">
            <a:extLst>
              <a:ext uri="{FF2B5EF4-FFF2-40B4-BE49-F238E27FC236}">
                <a16:creationId xmlns:a16="http://schemas.microsoft.com/office/drawing/2014/main" id="{F714FC2A-6D1F-4C4A-A450-4078EEAA76F7}"/>
              </a:ext>
            </a:extLst>
          </p:cNvPr>
          <p:cNvGrpSpPr/>
          <p:nvPr/>
        </p:nvGrpSpPr>
        <p:grpSpPr>
          <a:xfrm>
            <a:off x="3654599" y="2569469"/>
            <a:ext cx="1754901" cy="931912"/>
            <a:chOff x="3146597" y="2569468"/>
            <a:chExt cx="1754901" cy="931912"/>
          </a:xfrm>
        </p:grpSpPr>
        <p:pic>
          <p:nvPicPr>
            <p:cNvPr id="9" name="图形 8" descr="闪电">
              <a:extLst>
                <a:ext uri="{FF2B5EF4-FFF2-40B4-BE49-F238E27FC236}">
                  <a16:creationId xmlns:a16="http://schemas.microsoft.com/office/drawing/2014/main" id="{F298FEE9-E561-4683-BD00-45E1C9B9EF7B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4242502" y="2842384"/>
              <a:ext cx="658996" cy="658996"/>
            </a:xfrm>
            <a:prstGeom prst="rect">
              <a:avLst/>
            </a:prstGeom>
          </p:spPr>
        </p:pic>
        <p:sp>
          <p:nvSpPr>
            <p:cNvPr id="10" name="文本框 9">
              <a:extLst>
                <a:ext uri="{FF2B5EF4-FFF2-40B4-BE49-F238E27FC236}">
                  <a16:creationId xmlns:a16="http://schemas.microsoft.com/office/drawing/2014/main" id="{3078DC89-8E7B-4123-8990-42EE5EA129D0}"/>
                </a:ext>
              </a:extLst>
            </p:cNvPr>
            <p:cNvSpPr txBox="1"/>
            <p:nvPr/>
          </p:nvSpPr>
          <p:spPr>
            <a:xfrm>
              <a:off x="3146597" y="2569468"/>
              <a:ext cx="1425402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000" b="1" dirty="0">
                  <a:solidFill>
                    <a:srgbClr val="FF0000"/>
                  </a:solidFill>
                </a:rPr>
                <a:t>Network Partition</a:t>
              </a:r>
              <a:endParaRPr lang="zh-CN" altLang="en-US" sz="2000" b="1" dirty="0">
                <a:solidFill>
                  <a:srgbClr val="FF0000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3847229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5200" y="2137420"/>
            <a:ext cx="8229600" cy="900443"/>
          </a:xfrm>
        </p:spPr>
        <p:txBody>
          <a:bodyPr>
            <a:normAutofit/>
          </a:bodyPr>
          <a:lstStyle/>
          <a:p>
            <a:pPr algn="ctr"/>
            <a:r>
              <a:rPr lang="en-US" altLang="zh-CN" sz="4400" dirty="0">
                <a:sym typeface="+mn-ea"/>
              </a:rPr>
              <a:t>Thanks for listening!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26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zh-CN" altLang="en-US"/>
              <a:t>上海交通大学并行与分布式系统研究所（</a:t>
            </a:r>
            <a:r>
              <a:rPr lang="en-US" altLang="zh-CN" dirty="0"/>
              <a:t>IPADS@SJTU</a:t>
            </a:r>
            <a:r>
              <a:rPr lang="zh-CN" altLang="en-US"/>
              <a:t>）</a:t>
            </a:r>
            <a:endParaRPr lang="zh-CN" altLang="en-US" dirty="0"/>
          </a:p>
        </p:txBody>
      </p:sp>
      <p:sp>
        <p:nvSpPr>
          <p:cNvPr id="12" name="Title 1">
            <a:extLst>
              <a:ext uri="{FF2B5EF4-FFF2-40B4-BE49-F238E27FC236}">
                <a16:creationId xmlns:a16="http://schemas.microsoft.com/office/drawing/2014/main" id="{775A0D57-C5EE-471C-9068-21AAA665E09A}"/>
              </a:ext>
            </a:extLst>
          </p:cNvPr>
          <p:cNvSpPr txBox="1">
            <a:spLocks/>
          </p:cNvSpPr>
          <p:nvPr/>
        </p:nvSpPr>
        <p:spPr>
          <a:xfrm>
            <a:off x="965200" y="189537"/>
            <a:ext cx="8229600" cy="90044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3600" b="1" kern="1200">
                <a:solidFill>
                  <a:schemeClr val="accent1"/>
                </a:solidFill>
                <a:latin typeface="+mj-lt"/>
                <a:ea typeface="+mj-ea"/>
                <a:cs typeface="微软雅黑 Light" panose="020B0502040204020203" pitchFamily="34" charset="-122"/>
              </a:defRPr>
            </a:lvl1pPr>
          </a:lstStyle>
          <a:p>
            <a:endParaRPr lang="en-US" altLang="zh-CN" dirty="0">
              <a:sym typeface="+mn-ea"/>
            </a:endParaRPr>
          </a:p>
        </p:txBody>
      </p:sp>
      <p:sp>
        <p:nvSpPr>
          <p:cNvPr id="13" name="Title 1">
            <a:extLst>
              <a:ext uri="{FF2B5EF4-FFF2-40B4-BE49-F238E27FC236}">
                <a16:creationId xmlns:a16="http://schemas.microsoft.com/office/drawing/2014/main" id="{2D96D522-1D5A-4B86-ABE9-2481072AC9E4}"/>
              </a:ext>
            </a:extLst>
          </p:cNvPr>
          <p:cNvSpPr txBox="1">
            <a:spLocks/>
          </p:cNvSpPr>
          <p:nvPr/>
        </p:nvSpPr>
        <p:spPr>
          <a:xfrm>
            <a:off x="928216" y="3577580"/>
            <a:ext cx="8229600" cy="90044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3600" b="1" kern="1200">
                <a:solidFill>
                  <a:schemeClr val="accent1"/>
                </a:solidFill>
                <a:latin typeface="+mj-lt"/>
                <a:ea typeface="+mj-ea"/>
                <a:cs typeface="微软雅黑 Light" panose="020B0502040204020203" pitchFamily="34" charset="-122"/>
              </a:defRPr>
            </a:lvl1pPr>
          </a:lstStyle>
          <a:p>
            <a:endParaRPr lang="en-US" altLang="zh-CN" dirty="0">
              <a:sym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816914372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27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zh-CN" altLang="en-US"/>
              <a:t>上海交通大学并行与分布式系统研究所（</a:t>
            </a:r>
            <a:r>
              <a:rPr lang="en-US" altLang="zh-CN" dirty="0"/>
              <a:t>IPADS@SJTU</a:t>
            </a:r>
            <a:r>
              <a:rPr lang="zh-CN" altLang="en-US"/>
              <a:t>）</a:t>
            </a:r>
            <a:endParaRPr lang="zh-CN" altLang="en-US" dirty="0"/>
          </a:p>
        </p:txBody>
      </p:sp>
      <p:sp>
        <p:nvSpPr>
          <p:cNvPr id="12" name="Title 1">
            <a:extLst>
              <a:ext uri="{FF2B5EF4-FFF2-40B4-BE49-F238E27FC236}">
                <a16:creationId xmlns:a16="http://schemas.microsoft.com/office/drawing/2014/main" id="{775A0D57-C5EE-471C-9068-21AAA665E09A}"/>
              </a:ext>
            </a:extLst>
          </p:cNvPr>
          <p:cNvSpPr txBox="1">
            <a:spLocks/>
          </p:cNvSpPr>
          <p:nvPr/>
        </p:nvSpPr>
        <p:spPr>
          <a:xfrm>
            <a:off x="965200" y="189537"/>
            <a:ext cx="8229600" cy="90044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3600" b="1" kern="1200">
                <a:solidFill>
                  <a:schemeClr val="accent1"/>
                </a:solidFill>
                <a:latin typeface="+mj-lt"/>
                <a:ea typeface="+mj-ea"/>
                <a:cs typeface="微软雅黑 Light" panose="020B0502040204020203" pitchFamily="34" charset="-122"/>
              </a:defRPr>
            </a:lvl1pPr>
          </a:lstStyle>
          <a:p>
            <a:endParaRPr lang="en-US" altLang="zh-CN" dirty="0">
              <a:sym typeface="+mn-ea"/>
            </a:endParaRPr>
          </a:p>
        </p:txBody>
      </p:sp>
      <p:sp>
        <p:nvSpPr>
          <p:cNvPr id="21" name="Title 1">
            <a:extLst>
              <a:ext uri="{FF2B5EF4-FFF2-40B4-BE49-F238E27FC236}">
                <a16:creationId xmlns:a16="http://schemas.microsoft.com/office/drawing/2014/main" id="{BA35C0DB-0784-4551-9D13-D47A3DC0FDD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08000" y="228866"/>
            <a:ext cx="9144000" cy="900442"/>
          </a:xfrm>
        </p:spPr>
        <p:txBody>
          <a:bodyPr>
            <a:normAutofit/>
          </a:bodyPr>
          <a:lstStyle/>
          <a:p>
            <a:r>
              <a:rPr lang="en-US" altLang="zh-CN" dirty="0">
                <a:sym typeface="+mn-ea"/>
              </a:rPr>
              <a:t>Demo: Key Value Store </a:t>
            </a:r>
          </a:p>
        </p:txBody>
      </p:sp>
      <p:sp>
        <p:nvSpPr>
          <p:cNvPr id="22" name="Content Placeholder 2">
            <a:extLst>
              <a:ext uri="{FF2B5EF4-FFF2-40B4-BE49-F238E27FC236}">
                <a16:creationId xmlns:a16="http://schemas.microsoft.com/office/drawing/2014/main" id="{D9FD1250-9CFB-46DA-A4A2-F967AA576BF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48361" y="984885"/>
            <a:ext cx="8389620" cy="576471"/>
          </a:xfrm>
        </p:spPr>
        <p:txBody>
          <a:bodyPr>
            <a:normAutofit/>
          </a:bodyPr>
          <a:lstStyle/>
          <a:p>
            <a:r>
              <a:rPr lang="en-US" altLang="zh-CN" dirty="0">
                <a:sym typeface="+mn-ea"/>
              </a:rPr>
              <a:t>Single Region</a:t>
            </a:r>
            <a:endParaRPr lang="zh-CN" altLang="en-US" dirty="0"/>
          </a:p>
        </p:txBody>
      </p:sp>
      <p:grpSp>
        <p:nvGrpSpPr>
          <p:cNvPr id="32" name="组合 31">
            <a:extLst>
              <a:ext uri="{FF2B5EF4-FFF2-40B4-BE49-F238E27FC236}">
                <a16:creationId xmlns:a16="http://schemas.microsoft.com/office/drawing/2014/main" id="{719F4F6F-2482-408E-BCD1-289716209904}"/>
              </a:ext>
            </a:extLst>
          </p:cNvPr>
          <p:cNvGrpSpPr/>
          <p:nvPr/>
        </p:nvGrpSpPr>
        <p:grpSpPr>
          <a:xfrm>
            <a:off x="508000" y="2522128"/>
            <a:ext cx="899592" cy="975608"/>
            <a:chOff x="508000" y="2522128"/>
            <a:chExt cx="899592" cy="975608"/>
          </a:xfrm>
        </p:grpSpPr>
        <p:pic>
          <p:nvPicPr>
            <p:cNvPr id="26" name="图形 25" descr="用户">
              <a:extLst>
                <a:ext uri="{FF2B5EF4-FFF2-40B4-BE49-F238E27FC236}">
                  <a16:creationId xmlns:a16="http://schemas.microsoft.com/office/drawing/2014/main" id="{8EE0EF54-78C6-4ADA-B644-5833B8148FF1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>
              <a:off x="647160" y="2522128"/>
              <a:ext cx="562111" cy="584076"/>
            </a:xfrm>
            <a:prstGeom prst="rect">
              <a:avLst/>
            </a:prstGeom>
          </p:spPr>
        </p:pic>
        <p:sp>
          <p:nvSpPr>
            <p:cNvPr id="3" name="文本框 2">
              <a:extLst>
                <a:ext uri="{FF2B5EF4-FFF2-40B4-BE49-F238E27FC236}">
                  <a16:creationId xmlns:a16="http://schemas.microsoft.com/office/drawing/2014/main" id="{4C38A02C-A153-4716-90D2-EFCA4FF0C11D}"/>
                </a:ext>
              </a:extLst>
            </p:cNvPr>
            <p:cNvSpPr txBox="1"/>
            <p:nvPr/>
          </p:nvSpPr>
          <p:spPr>
            <a:xfrm>
              <a:off x="508000" y="3128404"/>
              <a:ext cx="899592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b="1" dirty="0"/>
                <a:t>Client</a:t>
              </a:r>
              <a:endParaRPr lang="zh-CN" altLang="en-US" b="1" dirty="0"/>
            </a:p>
          </p:txBody>
        </p:sp>
      </p:grpSp>
      <p:sp>
        <p:nvSpPr>
          <p:cNvPr id="6" name="文本框 5">
            <a:extLst>
              <a:ext uri="{FF2B5EF4-FFF2-40B4-BE49-F238E27FC236}">
                <a16:creationId xmlns:a16="http://schemas.microsoft.com/office/drawing/2014/main" id="{AFBDD3BB-F713-482F-85A5-BFFCDACE9254}"/>
              </a:ext>
            </a:extLst>
          </p:cNvPr>
          <p:cNvSpPr txBox="1"/>
          <p:nvPr/>
        </p:nvSpPr>
        <p:spPr>
          <a:xfrm>
            <a:off x="4430968" y="3653766"/>
            <a:ext cx="129806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b="1" dirty="0"/>
              <a:t>FuzzyLog</a:t>
            </a:r>
            <a:endParaRPr lang="zh-CN" altLang="en-US" b="1" dirty="0"/>
          </a:p>
        </p:txBody>
      </p:sp>
      <p:sp>
        <p:nvSpPr>
          <p:cNvPr id="30" name="矩形 29">
            <a:extLst>
              <a:ext uri="{FF2B5EF4-FFF2-40B4-BE49-F238E27FC236}">
                <a16:creationId xmlns:a16="http://schemas.microsoft.com/office/drawing/2014/main" id="{E356EFC0-C98C-4845-983A-19D8F0E18D08}"/>
              </a:ext>
            </a:extLst>
          </p:cNvPr>
          <p:cNvSpPr/>
          <p:nvPr/>
        </p:nvSpPr>
        <p:spPr>
          <a:xfrm>
            <a:off x="1938248" y="2281436"/>
            <a:ext cx="144016" cy="39638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1" name="矩形 30">
            <a:extLst>
              <a:ext uri="{FF2B5EF4-FFF2-40B4-BE49-F238E27FC236}">
                <a16:creationId xmlns:a16="http://schemas.microsoft.com/office/drawing/2014/main" id="{838C82FE-A4B0-4CE7-8EBE-00B90995F39D}"/>
              </a:ext>
            </a:extLst>
          </p:cNvPr>
          <p:cNvSpPr/>
          <p:nvPr/>
        </p:nvSpPr>
        <p:spPr>
          <a:xfrm>
            <a:off x="1938248" y="3060460"/>
            <a:ext cx="144016" cy="396380"/>
          </a:xfrm>
          <a:prstGeom prst="rect">
            <a:avLst/>
          </a:prstGeom>
          <a:solidFill>
            <a:srgbClr val="92B1D6"/>
          </a:solidFill>
          <a:ln>
            <a:solidFill>
              <a:srgbClr val="92B1D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3" name="文本框 32">
            <a:extLst>
              <a:ext uri="{FF2B5EF4-FFF2-40B4-BE49-F238E27FC236}">
                <a16:creationId xmlns:a16="http://schemas.microsoft.com/office/drawing/2014/main" id="{18D4F704-A0E3-430D-9A97-909427BB674F}"/>
              </a:ext>
            </a:extLst>
          </p:cNvPr>
          <p:cNvSpPr txBox="1"/>
          <p:nvPr/>
        </p:nvSpPr>
        <p:spPr>
          <a:xfrm>
            <a:off x="4107412" y="1720196"/>
            <a:ext cx="194517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b="1" dirty="0"/>
              <a:t>Key Value Store</a:t>
            </a:r>
            <a:endParaRPr lang="zh-CN" altLang="en-US" b="1" dirty="0"/>
          </a:p>
        </p:txBody>
      </p:sp>
      <p:cxnSp>
        <p:nvCxnSpPr>
          <p:cNvPr id="35" name="连接符: 肘形 34">
            <a:extLst>
              <a:ext uri="{FF2B5EF4-FFF2-40B4-BE49-F238E27FC236}">
                <a16:creationId xmlns:a16="http://schemas.microsoft.com/office/drawing/2014/main" id="{9D00A7B2-7C50-419D-9248-51D15A9551CF}"/>
              </a:ext>
            </a:extLst>
          </p:cNvPr>
          <p:cNvCxnSpPr>
            <a:stCxn id="26" idx="0"/>
            <a:endCxn id="33" idx="1"/>
          </p:cNvCxnSpPr>
          <p:nvPr/>
        </p:nvCxnSpPr>
        <p:spPr>
          <a:xfrm rot="5400000" flipH="1" flipV="1">
            <a:off x="2209181" y="623897"/>
            <a:ext cx="617266" cy="3179196"/>
          </a:xfrm>
          <a:prstGeom prst="bentConnector2">
            <a:avLst/>
          </a:prstGeom>
          <a:ln w="25400"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36" name="文本框 35">
            <a:extLst>
              <a:ext uri="{FF2B5EF4-FFF2-40B4-BE49-F238E27FC236}">
                <a16:creationId xmlns:a16="http://schemas.microsoft.com/office/drawing/2014/main" id="{4750394A-75D7-4E19-A64C-9980382E3834}"/>
              </a:ext>
            </a:extLst>
          </p:cNvPr>
          <p:cNvSpPr txBox="1"/>
          <p:nvPr/>
        </p:nvSpPr>
        <p:spPr>
          <a:xfrm>
            <a:off x="1551608" y="1548443"/>
            <a:ext cx="172819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b="1" dirty="0"/>
              <a:t>get 1</a:t>
            </a:r>
            <a:endParaRPr lang="zh-CN" altLang="en-US" b="1" dirty="0"/>
          </a:p>
        </p:txBody>
      </p:sp>
      <p:sp>
        <p:nvSpPr>
          <p:cNvPr id="38" name="矩形 37">
            <a:extLst>
              <a:ext uri="{FF2B5EF4-FFF2-40B4-BE49-F238E27FC236}">
                <a16:creationId xmlns:a16="http://schemas.microsoft.com/office/drawing/2014/main" id="{0BCD07C9-1ACC-4C32-8B51-F0787FE2C487}"/>
              </a:ext>
            </a:extLst>
          </p:cNvPr>
          <p:cNvSpPr/>
          <p:nvPr/>
        </p:nvSpPr>
        <p:spPr>
          <a:xfrm>
            <a:off x="2223712" y="3060460"/>
            <a:ext cx="587529" cy="396380"/>
          </a:xfrm>
          <a:prstGeom prst="rect">
            <a:avLst/>
          </a:prstGeom>
          <a:solidFill>
            <a:srgbClr val="92B1D6"/>
          </a:solidFill>
          <a:ln>
            <a:solidFill>
              <a:srgbClr val="92B1D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1600"/>
              <a:t>1:2</a:t>
            </a:r>
            <a:endParaRPr lang="zh-CN" altLang="en-US" sz="1600" dirty="0"/>
          </a:p>
        </p:txBody>
      </p:sp>
      <p:sp>
        <p:nvSpPr>
          <p:cNvPr id="39" name="矩形 38">
            <a:extLst>
              <a:ext uri="{FF2B5EF4-FFF2-40B4-BE49-F238E27FC236}">
                <a16:creationId xmlns:a16="http://schemas.microsoft.com/office/drawing/2014/main" id="{7953239D-84D8-41DD-B894-D30FD6F13A75}"/>
              </a:ext>
            </a:extLst>
          </p:cNvPr>
          <p:cNvSpPr/>
          <p:nvPr/>
        </p:nvSpPr>
        <p:spPr>
          <a:xfrm>
            <a:off x="1889244" y="4706560"/>
            <a:ext cx="668936" cy="323225"/>
          </a:xfrm>
          <a:prstGeom prst="rect">
            <a:avLst/>
          </a:prstGeom>
          <a:solidFill>
            <a:srgbClr val="92B1D6"/>
          </a:solidFill>
          <a:ln>
            <a:solidFill>
              <a:srgbClr val="92B1D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1400" dirty="0"/>
              <a:t>S,1,2</a:t>
            </a:r>
            <a:endParaRPr lang="zh-CN" altLang="en-US" sz="1400" dirty="0"/>
          </a:p>
        </p:txBody>
      </p:sp>
      <p:sp>
        <p:nvSpPr>
          <p:cNvPr id="40" name="矩形 39">
            <a:extLst>
              <a:ext uri="{FF2B5EF4-FFF2-40B4-BE49-F238E27FC236}">
                <a16:creationId xmlns:a16="http://schemas.microsoft.com/office/drawing/2014/main" id="{4EEB3296-8E8F-4079-913E-EB3FD328299E}"/>
              </a:ext>
            </a:extLst>
          </p:cNvPr>
          <p:cNvSpPr/>
          <p:nvPr/>
        </p:nvSpPr>
        <p:spPr>
          <a:xfrm>
            <a:off x="2945332" y="4706559"/>
            <a:ext cx="668936" cy="323225"/>
          </a:xfrm>
          <a:prstGeom prst="rect">
            <a:avLst/>
          </a:prstGeom>
          <a:solidFill>
            <a:srgbClr val="92B1D6">
              <a:alpha val="20000"/>
            </a:srgbClr>
          </a:solidFill>
          <a:ln>
            <a:solidFill>
              <a:srgbClr val="92B1D6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1400" dirty="0"/>
              <a:t>S,1,5</a:t>
            </a:r>
            <a:endParaRPr lang="zh-CN" altLang="en-US" sz="1400" dirty="0"/>
          </a:p>
        </p:txBody>
      </p:sp>
      <p:sp>
        <p:nvSpPr>
          <p:cNvPr id="41" name="矩形 40">
            <a:extLst>
              <a:ext uri="{FF2B5EF4-FFF2-40B4-BE49-F238E27FC236}">
                <a16:creationId xmlns:a16="http://schemas.microsoft.com/office/drawing/2014/main" id="{C2EF6FB2-9AE7-4841-90B4-63C9591BCB2A}"/>
              </a:ext>
            </a:extLst>
          </p:cNvPr>
          <p:cNvSpPr/>
          <p:nvPr/>
        </p:nvSpPr>
        <p:spPr>
          <a:xfrm>
            <a:off x="1889244" y="4154798"/>
            <a:ext cx="668936" cy="323225"/>
          </a:xfrm>
          <a:prstGeom prst="rect">
            <a:avLst/>
          </a:prstGeom>
          <a:solidFill>
            <a:srgbClr val="BD384B">
              <a:alpha val="20000"/>
            </a:srgbClr>
          </a:solidFill>
          <a:ln>
            <a:solidFill>
              <a:srgbClr val="9411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1400" dirty="0"/>
              <a:t>S,0,1</a:t>
            </a:r>
            <a:endParaRPr lang="zh-CN" altLang="en-US" sz="1400" dirty="0"/>
          </a:p>
        </p:txBody>
      </p:sp>
      <p:cxnSp>
        <p:nvCxnSpPr>
          <p:cNvPr id="43" name="直接箭头连接符 42">
            <a:extLst>
              <a:ext uri="{FF2B5EF4-FFF2-40B4-BE49-F238E27FC236}">
                <a16:creationId xmlns:a16="http://schemas.microsoft.com/office/drawing/2014/main" id="{256F6538-0C7F-4DD5-9162-B14AB160C9B3}"/>
              </a:ext>
            </a:extLst>
          </p:cNvPr>
          <p:cNvCxnSpPr>
            <a:stCxn id="40" idx="1"/>
            <a:endCxn id="39" idx="3"/>
          </p:cNvCxnSpPr>
          <p:nvPr/>
        </p:nvCxnSpPr>
        <p:spPr>
          <a:xfrm flipH="1">
            <a:off x="2558180" y="4868172"/>
            <a:ext cx="387152" cy="1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45" name="直接箭头连接符 44">
            <a:extLst>
              <a:ext uri="{FF2B5EF4-FFF2-40B4-BE49-F238E27FC236}">
                <a16:creationId xmlns:a16="http://schemas.microsoft.com/office/drawing/2014/main" id="{DD7B4941-CA92-454B-B333-ED51FBECC028}"/>
              </a:ext>
            </a:extLst>
          </p:cNvPr>
          <p:cNvCxnSpPr>
            <a:stCxn id="33" idx="2"/>
            <a:endCxn id="6" idx="0"/>
          </p:cNvCxnSpPr>
          <p:nvPr/>
        </p:nvCxnSpPr>
        <p:spPr>
          <a:xfrm>
            <a:off x="5080000" y="2089528"/>
            <a:ext cx="0" cy="1564238"/>
          </a:xfrm>
          <a:prstGeom prst="straightConnector1">
            <a:avLst/>
          </a:prstGeom>
          <a:ln w="25400"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46" name="文本框 45">
            <a:extLst>
              <a:ext uri="{FF2B5EF4-FFF2-40B4-BE49-F238E27FC236}">
                <a16:creationId xmlns:a16="http://schemas.microsoft.com/office/drawing/2014/main" id="{4FC95E57-80C9-4CDB-B2E9-CDF9A55C566B}"/>
              </a:ext>
            </a:extLst>
          </p:cNvPr>
          <p:cNvSpPr txBox="1"/>
          <p:nvPr/>
        </p:nvSpPr>
        <p:spPr>
          <a:xfrm rot="16200000">
            <a:off x="4045397" y="2605004"/>
            <a:ext cx="172819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b="1" dirty="0"/>
              <a:t>sync</a:t>
            </a:r>
            <a:endParaRPr lang="zh-CN" altLang="en-US" b="1" dirty="0"/>
          </a:p>
        </p:txBody>
      </p:sp>
    </p:spTree>
    <p:extLst>
      <p:ext uri="{BB962C8B-B14F-4D97-AF65-F5344CB8AC3E}">
        <p14:creationId xmlns:p14="http://schemas.microsoft.com/office/powerpoint/2010/main" val="291450509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4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7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6" grpId="0"/>
      <p:bldP spid="46" grpId="0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28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zh-CN" altLang="en-US"/>
              <a:t>上海交通大学并行与分布式系统研究所（</a:t>
            </a:r>
            <a:r>
              <a:rPr lang="en-US" altLang="zh-CN" dirty="0"/>
              <a:t>IPADS@SJTU</a:t>
            </a:r>
            <a:r>
              <a:rPr lang="zh-CN" altLang="en-US"/>
              <a:t>）</a:t>
            </a:r>
            <a:endParaRPr lang="zh-CN" altLang="en-US" dirty="0"/>
          </a:p>
        </p:txBody>
      </p:sp>
      <p:sp>
        <p:nvSpPr>
          <p:cNvPr id="12" name="Title 1">
            <a:extLst>
              <a:ext uri="{FF2B5EF4-FFF2-40B4-BE49-F238E27FC236}">
                <a16:creationId xmlns:a16="http://schemas.microsoft.com/office/drawing/2014/main" id="{775A0D57-C5EE-471C-9068-21AAA665E09A}"/>
              </a:ext>
            </a:extLst>
          </p:cNvPr>
          <p:cNvSpPr txBox="1">
            <a:spLocks/>
          </p:cNvSpPr>
          <p:nvPr/>
        </p:nvSpPr>
        <p:spPr>
          <a:xfrm>
            <a:off x="965200" y="189537"/>
            <a:ext cx="8229600" cy="90044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3600" b="1" kern="1200">
                <a:solidFill>
                  <a:schemeClr val="accent1"/>
                </a:solidFill>
                <a:latin typeface="+mj-lt"/>
                <a:ea typeface="+mj-ea"/>
                <a:cs typeface="微软雅黑 Light" panose="020B0502040204020203" pitchFamily="34" charset="-122"/>
              </a:defRPr>
            </a:lvl1pPr>
          </a:lstStyle>
          <a:p>
            <a:endParaRPr lang="en-US" altLang="zh-CN" dirty="0">
              <a:sym typeface="+mn-ea"/>
            </a:endParaRPr>
          </a:p>
        </p:txBody>
      </p:sp>
      <p:sp>
        <p:nvSpPr>
          <p:cNvPr id="21" name="Title 1">
            <a:extLst>
              <a:ext uri="{FF2B5EF4-FFF2-40B4-BE49-F238E27FC236}">
                <a16:creationId xmlns:a16="http://schemas.microsoft.com/office/drawing/2014/main" id="{BA35C0DB-0784-4551-9D13-D47A3DC0FDD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08000" y="228866"/>
            <a:ext cx="9144000" cy="900442"/>
          </a:xfrm>
        </p:spPr>
        <p:txBody>
          <a:bodyPr>
            <a:normAutofit/>
          </a:bodyPr>
          <a:lstStyle/>
          <a:p>
            <a:r>
              <a:rPr lang="en-US" altLang="zh-CN" dirty="0">
                <a:sym typeface="+mn-ea"/>
              </a:rPr>
              <a:t>Demo: Key Value Store </a:t>
            </a:r>
          </a:p>
        </p:txBody>
      </p:sp>
      <p:sp>
        <p:nvSpPr>
          <p:cNvPr id="22" name="Content Placeholder 2">
            <a:extLst>
              <a:ext uri="{FF2B5EF4-FFF2-40B4-BE49-F238E27FC236}">
                <a16:creationId xmlns:a16="http://schemas.microsoft.com/office/drawing/2014/main" id="{D9FD1250-9CFB-46DA-A4A2-F967AA576BF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48361" y="984885"/>
            <a:ext cx="8389620" cy="576471"/>
          </a:xfrm>
        </p:spPr>
        <p:txBody>
          <a:bodyPr>
            <a:normAutofit/>
          </a:bodyPr>
          <a:lstStyle/>
          <a:p>
            <a:r>
              <a:rPr lang="en-US" altLang="zh-CN" dirty="0">
                <a:sym typeface="+mn-ea"/>
              </a:rPr>
              <a:t>Single Region</a:t>
            </a:r>
            <a:endParaRPr lang="zh-CN" altLang="en-US" dirty="0"/>
          </a:p>
        </p:txBody>
      </p:sp>
      <p:grpSp>
        <p:nvGrpSpPr>
          <p:cNvPr id="32" name="组合 31">
            <a:extLst>
              <a:ext uri="{FF2B5EF4-FFF2-40B4-BE49-F238E27FC236}">
                <a16:creationId xmlns:a16="http://schemas.microsoft.com/office/drawing/2014/main" id="{719F4F6F-2482-408E-BCD1-289716209904}"/>
              </a:ext>
            </a:extLst>
          </p:cNvPr>
          <p:cNvGrpSpPr/>
          <p:nvPr/>
        </p:nvGrpSpPr>
        <p:grpSpPr>
          <a:xfrm>
            <a:off x="508000" y="2522128"/>
            <a:ext cx="899592" cy="975608"/>
            <a:chOff x="508000" y="2522128"/>
            <a:chExt cx="899592" cy="975608"/>
          </a:xfrm>
        </p:grpSpPr>
        <p:pic>
          <p:nvPicPr>
            <p:cNvPr id="26" name="图形 25" descr="用户">
              <a:extLst>
                <a:ext uri="{FF2B5EF4-FFF2-40B4-BE49-F238E27FC236}">
                  <a16:creationId xmlns:a16="http://schemas.microsoft.com/office/drawing/2014/main" id="{8EE0EF54-78C6-4ADA-B644-5833B8148FF1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>
              <a:off x="647160" y="2522128"/>
              <a:ext cx="562111" cy="584076"/>
            </a:xfrm>
            <a:prstGeom prst="rect">
              <a:avLst/>
            </a:prstGeom>
          </p:spPr>
        </p:pic>
        <p:sp>
          <p:nvSpPr>
            <p:cNvPr id="3" name="文本框 2">
              <a:extLst>
                <a:ext uri="{FF2B5EF4-FFF2-40B4-BE49-F238E27FC236}">
                  <a16:creationId xmlns:a16="http://schemas.microsoft.com/office/drawing/2014/main" id="{4C38A02C-A153-4716-90D2-EFCA4FF0C11D}"/>
                </a:ext>
              </a:extLst>
            </p:cNvPr>
            <p:cNvSpPr txBox="1"/>
            <p:nvPr/>
          </p:nvSpPr>
          <p:spPr>
            <a:xfrm>
              <a:off x="508000" y="3128404"/>
              <a:ext cx="899592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b="1" dirty="0"/>
                <a:t>Client</a:t>
              </a:r>
              <a:endParaRPr lang="zh-CN" altLang="en-US" b="1" dirty="0"/>
            </a:p>
          </p:txBody>
        </p:sp>
      </p:grpSp>
      <p:sp>
        <p:nvSpPr>
          <p:cNvPr id="6" name="文本框 5">
            <a:extLst>
              <a:ext uri="{FF2B5EF4-FFF2-40B4-BE49-F238E27FC236}">
                <a16:creationId xmlns:a16="http://schemas.microsoft.com/office/drawing/2014/main" id="{AFBDD3BB-F713-482F-85A5-BFFCDACE9254}"/>
              </a:ext>
            </a:extLst>
          </p:cNvPr>
          <p:cNvSpPr txBox="1"/>
          <p:nvPr/>
        </p:nvSpPr>
        <p:spPr>
          <a:xfrm>
            <a:off x="4430968" y="3653766"/>
            <a:ext cx="129806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b="1" dirty="0"/>
              <a:t>FuzzyLog</a:t>
            </a:r>
            <a:endParaRPr lang="zh-CN" altLang="en-US" b="1" dirty="0"/>
          </a:p>
        </p:txBody>
      </p:sp>
      <p:sp>
        <p:nvSpPr>
          <p:cNvPr id="30" name="矩形 29">
            <a:extLst>
              <a:ext uri="{FF2B5EF4-FFF2-40B4-BE49-F238E27FC236}">
                <a16:creationId xmlns:a16="http://schemas.microsoft.com/office/drawing/2014/main" id="{E356EFC0-C98C-4845-983A-19D8F0E18D08}"/>
              </a:ext>
            </a:extLst>
          </p:cNvPr>
          <p:cNvSpPr/>
          <p:nvPr/>
        </p:nvSpPr>
        <p:spPr>
          <a:xfrm>
            <a:off x="1938248" y="2281436"/>
            <a:ext cx="144016" cy="39638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1" name="矩形 30">
            <a:extLst>
              <a:ext uri="{FF2B5EF4-FFF2-40B4-BE49-F238E27FC236}">
                <a16:creationId xmlns:a16="http://schemas.microsoft.com/office/drawing/2014/main" id="{838C82FE-A4B0-4CE7-8EBE-00B90995F39D}"/>
              </a:ext>
            </a:extLst>
          </p:cNvPr>
          <p:cNvSpPr/>
          <p:nvPr/>
        </p:nvSpPr>
        <p:spPr>
          <a:xfrm>
            <a:off x="1938248" y="3060460"/>
            <a:ext cx="144016" cy="396380"/>
          </a:xfrm>
          <a:prstGeom prst="rect">
            <a:avLst/>
          </a:prstGeom>
          <a:solidFill>
            <a:srgbClr val="92B1D6"/>
          </a:solidFill>
          <a:ln>
            <a:solidFill>
              <a:srgbClr val="92B1D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3" name="文本框 32">
            <a:extLst>
              <a:ext uri="{FF2B5EF4-FFF2-40B4-BE49-F238E27FC236}">
                <a16:creationId xmlns:a16="http://schemas.microsoft.com/office/drawing/2014/main" id="{18D4F704-A0E3-430D-9A97-909427BB674F}"/>
              </a:ext>
            </a:extLst>
          </p:cNvPr>
          <p:cNvSpPr txBox="1"/>
          <p:nvPr/>
        </p:nvSpPr>
        <p:spPr>
          <a:xfrm>
            <a:off x="4107412" y="1720196"/>
            <a:ext cx="194517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b="1" dirty="0"/>
              <a:t>Key Value Store</a:t>
            </a:r>
            <a:endParaRPr lang="zh-CN" altLang="en-US" b="1" dirty="0"/>
          </a:p>
        </p:txBody>
      </p:sp>
      <p:cxnSp>
        <p:nvCxnSpPr>
          <p:cNvPr id="35" name="连接符: 肘形 34">
            <a:extLst>
              <a:ext uri="{FF2B5EF4-FFF2-40B4-BE49-F238E27FC236}">
                <a16:creationId xmlns:a16="http://schemas.microsoft.com/office/drawing/2014/main" id="{9D00A7B2-7C50-419D-9248-51D15A9551CF}"/>
              </a:ext>
            </a:extLst>
          </p:cNvPr>
          <p:cNvCxnSpPr>
            <a:stCxn id="26" idx="0"/>
            <a:endCxn id="33" idx="1"/>
          </p:cNvCxnSpPr>
          <p:nvPr/>
        </p:nvCxnSpPr>
        <p:spPr>
          <a:xfrm rot="5400000" flipH="1" flipV="1">
            <a:off x="2209181" y="623897"/>
            <a:ext cx="617266" cy="3179196"/>
          </a:xfrm>
          <a:prstGeom prst="bentConnector2">
            <a:avLst/>
          </a:prstGeom>
          <a:ln w="25400"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36" name="文本框 35">
            <a:extLst>
              <a:ext uri="{FF2B5EF4-FFF2-40B4-BE49-F238E27FC236}">
                <a16:creationId xmlns:a16="http://schemas.microsoft.com/office/drawing/2014/main" id="{4750394A-75D7-4E19-A64C-9980382E3834}"/>
              </a:ext>
            </a:extLst>
          </p:cNvPr>
          <p:cNvSpPr txBox="1"/>
          <p:nvPr/>
        </p:nvSpPr>
        <p:spPr>
          <a:xfrm>
            <a:off x="1551608" y="1548443"/>
            <a:ext cx="172819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b="1" dirty="0"/>
              <a:t>get 1</a:t>
            </a:r>
            <a:endParaRPr lang="zh-CN" altLang="en-US" b="1" dirty="0"/>
          </a:p>
        </p:txBody>
      </p:sp>
      <p:sp>
        <p:nvSpPr>
          <p:cNvPr id="38" name="矩形 37">
            <a:extLst>
              <a:ext uri="{FF2B5EF4-FFF2-40B4-BE49-F238E27FC236}">
                <a16:creationId xmlns:a16="http://schemas.microsoft.com/office/drawing/2014/main" id="{0BCD07C9-1ACC-4C32-8B51-F0787FE2C487}"/>
              </a:ext>
            </a:extLst>
          </p:cNvPr>
          <p:cNvSpPr/>
          <p:nvPr/>
        </p:nvSpPr>
        <p:spPr>
          <a:xfrm>
            <a:off x="2223712" y="3060460"/>
            <a:ext cx="587529" cy="396380"/>
          </a:xfrm>
          <a:prstGeom prst="rect">
            <a:avLst/>
          </a:prstGeom>
          <a:solidFill>
            <a:srgbClr val="92B1D6"/>
          </a:solidFill>
          <a:ln>
            <a:solidFill>
              <a:srgbClr val="92B1D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1600" dirty="0"/>
              <a:t>1:5</a:t>
            </a:r>
            <a:endParaRPr lang="zh-CN" altLang="en-US" sz="1600" dirty="0"/>
          </a:p>
        </p:txBody>
      </p:sp>
      <p:sp>
        <p:nvSpPr>
          <p:cNvPr id="39" name="矩形 38">
            <a:extLst>
              <a:ext uri="{FF2B5EF4-FFF2-40B4-BE49-F238E27FC236}">
                <a16:creationId xmlns:a16="http://schemas.microsoft.com/office/drawing/2014/main" id="{7953239D-84D8-41DD-B894-D30FD6F13A75}"/>
              </a:ext>
            </a:extLst>
          </p:cNvPr>
          <p:cNvSpPr/>
          <p:nvPr/>
        </p:nvSpPr>
        <p:spPr>
          <a:xfrm>
            <a:off x="1889244" y="4706560"/>
            <a:ext cx="668936" cy="323225"/>
          </a:xfrm>
          <a:prstGeom prst="rect">
            <a:avLst/>
          </a:prstGeom>
          <a:solidFill>
            <a:srgbClr val="92B1D6"/>
          </a:solidFill>
          <a:ln>
            <a:solidFill>
              <a:srgbClr val="92B1D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1400" dirty="0"/>
              <a:t>S,1,2</a:t>
            </a:r>
            <a:endParaRPr lang="zh-CN" altLang="en-US" sz="1400" dirty="0"/>
          </a:p>
        </p:txBody>
      </p:sp>
      <p:sp>
        <p:nvSpPr>
          <p:cNvPr id="40" name="矩形 39">
            <a:extLst>
              <a:ext uri="{FF2B5EF4-FFF2-40B4-BE49-F238E27FC236}">
                <a16:creationId xmlns:a16="http://schemas.microsoft.com/office/drawing/2014/main" id="{4EEB3296-8E8F-4079-913E-EB3FD328299E}"/>
              </a:ext>
            </a:extLst>
          </p:cNvPr>
          <p:cNvSpPr/>
          <p:nvPr/>
        </p:nvSpPr>
        <p:spPr>
          <a:xfrm>
            <a:off x="2945332" y="4706559"/>
            <a:ext cx="668936" cy="323225"/>
          </a:xfrm>
          <a:prstGeom prst="rect">
            <a:avLst/>
          </a:prstGeom>
          <a:solidFill>
            <a:srgbClr val="92B1D6"/>
          </a:solidFill>
          <a:ln>
            <a:solidFill>
              <a:srgbClr val="92B1D6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1400" dirty="0"/>
              <a:t>S,1,5</a:t>
            </a:r>
            <a:endParaRPr lang="zh-CN" altLang="en-US" sz="1400" dirty="0"/>
          </a:p>
        </p:txBody>
      </p:sp>
      <p:sp>
        <p:nvSpPr>
          <p:cNvPr id="41" name="矩形 40">
            <a:extLst>
              <a:ext uri="{FF2B5EF4-FFF2-40B4-BE49-F238E27FC236}">
                <a16:creationId xmlns:a16="http://schemas.microsoft.com/office/drawing/2014/main" id="{C2EF6FB2-9AE7-4841-90B4-63C9591BCB2A}"/>
              </a:ext>
            </a:extLst>
          </p:cNvPr>
          <p:cNvSpPr/>
          <p:nvPr/>
        </p:nvSpPr>
        <p:spPr>
          <a:xfrm>
            <a:off x="1889244" y="4154798"/>
            <a:ext cx="668936" cy="323225"/>
          </a:xfrm>
          <a:prstGeom prst="rect">
            <a:avLst/>
          </a:prstGeom>
          <a:solidFill>
            <a:srgbClr val="BD384B"/>
          </a:solidFill>
          <a:ln>
            <a:solidFill>
              <a:srgbClr val="941100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1400" dirty="0"/>
              <a:t>S,0,1</a:t>
            </a:r>
            <a:endParaRPr lang="zh-CN" altLang="en-US" sz="1400" dirty="0"/>
          </a:p>
        </p:txBody>
      </p:sp>
      <p:cxnSp>
        <p:nvCxnSpPr>
          <p:cNvPr id="43" name="直接箭头连接符 42">
            <a:extLst>
              <a:ext uri="{FF2B5EF4-FFF2-40B4-BE49-F238E27FC236}">
                <a16:creationId xmlns:a16="http://schemas.microsoft.com/office/drawing/2014/main" id="{256F6538-0C7F-4DD5-9162-B14AB160C9B3}"/>
              </a:ext>
            </a:extLst>
          </p:cNvPr>
          <p:cNvCxnSpPr>
            <a:stCxn id="40" idx="1"/>
            <a:endCxn id="39" idx="3"/>
          </p:cNvCxnSpPr>
          <p:nvPr/>
        </p:nvCxnSpPr>
        <p:spPr>
          <a:xfrm flipH="1">
            <a:off x="2558180" y="4868172"/>
            <a:ext cx="387152" cy="1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45" name="直接箭头连接符 44">
            <a:extLst>
              <a:ext uri="{FF2B5EF4-FFF2-40B4-BE49-F238E27FC236}">
                <a16:creationId xmlns:a16="http://schemas.microsoft.com/office/drawing/2014/main" id="{DD7B4941-CA92-454B-B333-ED51FBECC028}"/>
              </a:ext>
            </a:extLst>
          </p:cNvPr>
          <p:cNvCxnSpPr>
            <a:stCxn id="33" idx="2"/>
            <a:endCxn id="6" idx="0"/>
          </p:cNvCxnSpPr>
          <p:nvPr/>
        </p:nvCxnSpPr>
        <p:spPr>
          <a:xfrm>
            <a:off x="5080000" y="2089528"/>
            <a:ext cx="0" cy="1564238"/>
          </a:xfrm>
          <a:prstGeom prst="straightConnector1">
            <a:avLst/>
          </a:prstGeom>
          <a:ln w="25400"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46" name="文本框 45">
            <a:extLst>
              <a:ext uri="{FF2B5EF4-FFF2-40B4-BE49-F238E27FC236}">
                <a16:creationId xmlns:a16="http://schemas.microsoft.com/office/drawing/2014/main" id="{4FC95E57-80C9-4CDB-B2E9-CDF9A55C566B}"/>
              </a:ext>
            </a:extLst>
          </p:cNvPr>
          <p:cNvSpPr txBox="1"/>
          <p:nvPr/>
        </p:nvSpPr>
        <p:spPr>
          <a:xfrm rot="16200000">
            <a:off x="4045397" y="2605004"/>
            <a:ext cx="172819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b="1" dirty="0"/>
              <a:t>sync</a:t>
            </a:r>
            <a:endParaRPr lang="zh-CN" altLang="en-US" b="1" dirty="0"/>
          </a:p>
        </p:txBody>
      </p:sp>
      <p:sp>
        <p:nvSpPr>
          <p:cNvPr id="24" name="矩形 23">
            <a:extLst>
              <a:ext uri="{FF2B5EF4-FFF2-40B4-BE49-F238E27FC236}">
                <a16:creationId xmlns:a16="http://schemas.microsoft.com/office/drawing/2014/main" id="{8099BBC9-5B27-4A93-9928-DFFF9EFB5EEA}"/>
              </a:ext>
            </a:extLst>
          </p:cNvPr>
          <p:cNvSpPr/>
          <p:nvPr/>
        </p:nvSpPr>
        <p:spPr>
          <a:xfrm>
            <a:off x="2219303" y="2287014"/>
            <a:ext cx="591938" cy="390802"/>
          </a:xfrm>
          <a:prstGeom prst="rect">
            <a:avLst/>
          </a:prstGeom>
          <a:solidFill>
            <a:srgbClr val="BD384B"/>
          </a:solidFill>
          <a:ln>
            <a:solidFill>
              <a:srgbClr val="941100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1600" dirty="0"/>
              <a:t>0:1</a:t>
            </a:r>
            <a:endParaRPr lang="zh-CN" altLang="en-US" sz="1600" dirty="0"/>
          </a:p>
        </p:txBody>
      </p:sp>
      <p:cxnSp>
        <p:nvCxnSpPr>
          <p:cNvPr id="7" name="直接箭头连接符 6">
            <a:extLst>
              <a:ext uri="{FF2B5EF4-FFF2-40B4-BE49-F238E27FC236}">
                <a16:creationId xmlns:a16="http://schemas.microsoft.com/office/drawing/2014/main" id="{7ADCA48C-2127-4BC6-8BB4-924EAFA7A3C2}"/>
              </a:ext>
            </a:extLst>
          </p:cNvPr>
          <p:cNvCxnSpPr/>
          <p:nvPr/>
        </p:nvCxnSpPr>
        <p:spPr>
          <a:xfrm flipV="1">
            <a:off x="5224016" y="2089528"/>
            <a:ext cx="0" cy="1564238"/>
          </a:xfrm>
          <a:prstGeom prst="straightConnector1">
            <a:avLst/>
          </a:prstGeom>
          <a:ln w="25400"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7" name="文本框 26">
            <a:extLst>
              <a:ext uri="{FF2B5EF4-FFF2-40B4-BE49-F238E27FC236}">
                <a16:creationId xmlns:a16="http://schemas.microsoft.com/office/drawing/2014/main" id="{A04D2AFC-7832-4EC9-8664-2D099265ADCA}"/>
              </a:ext>
            </a:extLst>
          </p:cNvPr>
          <p:cNvSpPr txBox="1"/>
          <p:nvPr/>
        </p:nvSpPr>
        <p:spPr>
          <a:xfrm rot="16200000">
            <a:off x="4502683" y="2626194"/>
            <a:ext cx="172819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b="1" dirty="0"/>
              <a:t>return</a:t>
            </a:r>
            <a:endParaRPr lang="zh-CN" altLang="en-US" b="1" dirty="0"/>
          </a:p>
        </p:txBody>
      </p:sp>
      <p:cxnSp>
        <p:nvCxnSpPr>
          <p:cNvPr id="9" name="连接符: 肘形 8">
            <a:extLst>
              <a:ext uri="{FF2B5EF4-FFF2-40B4-BE49-F238E27FC236}">
                <a16:creationId xmlns:a16="http://schemas.microsoft.com/office/drawing/2014/main" id="{B40BD01B-55EF-446D-BBE1-BC77BADC2B5C}"/>
              </a:ext>
            </a:extLst>
          </p:cNvPr>
          <p:cNvCxnSpPr>
            <a:cxnSpLocks/>
          </p:cNvCxnSpPr>
          <p:nvPr/>
        </p:nvCxnSpPr>
        <p:spPr>
          <a:xfrm rot="10800000" flipV="1">
            <a:off x="1118460" y="2026480"/>
            <a:ext cx="2971130" cy="480693"/>
          </a:xfrm>
          <a:prstGeom prst="bentConnector3">
            <a:avLst>
              <a:gd name="adj1" fmla="val 100165"/>
            </a:avLst>
          </a:prstGeom>
          <a:ln w="25400"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5" name="文本框 24">
            <a:extLst>
              <a:ext uri="{FF2B5EF4-FFF2-40B4-BE49-F238E27FC236}">
                <a16:creationId xmlns:a16="http://schemas.microsoft.com/office/drawing/2014/main" id="{AEF50411-F522-4721-9D83-FDF66942FAB5}"/>
              </a:ext>
            </a:extLst>
          </p:cNvPr>
          <p:cNvSpPr txBox="1"/>
          <p:nvPr/>
        </p:nvSpPr>
        <p:spPr>
          <a:xfrm>
            <a:off x="1868674" y="1953908"/>
            <a:ext cx="11975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b="1" dirty="0"/>
              <a:t>return 5</a:t>
            </a:r>
            <a:endParaRPr lang="zh-CN" altLang="en-US" b="1" dirty="0"/>
          </a:p>
        </p:txBody>
      </p:sp>
    </p:spTree>
    <p:extLst>
      <p:ext uri="{BB962C8B-B14F-4D97-AF65-F5344CB8AC3E}">
        <p14:creationId xmlns:p14="http://schemas.microsoft.com/office/powerpoint/2010/main" val="2205205494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4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2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" grpId="0"/>
      <p:bldP spid="25" grpId="0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29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zh-CN" altLang="en-US"/>
              <a:t>上海交通大学并行与分布式系统研究所（</a:t>
            </a:r>
            <a:r>
              <a:rPr lang="en-US" altLang="zh-CN" dirty="0"/>
              <a:t>IPADS@SJTU</a:t>
            </a:r>
            <a:r>
              <a:rPr lang="zh-CN" altLang="en-US"/>
              <a:t>）</a:t>
            </a:r>
            <a:endParaRPr lang="zh-CN" altLang="en-US" dirty="0"/>
          </a:p>
        </p:txBody>
      </p:sp>
      <p:sp>
        <p:nvSpPr>
          <p:cNvPr id="12" name="Title 1">
            <a:extLst>
              <a:ext uri="{FF2B5EF4-FFF2-40B4-BE49-F238E27FC236}">
                <a16:creationId xmlns:a16="http://schemas.microsoft.com/office/drawing/2014/main" id="{775A0D57-C5EE-471C-9068-21AAA665E09A}"/>
              </a:ext>
            </a:extLst>
          </p:cNvPr>
          <p:cNvSpPr txBox="1">
            <a:spLocks/>
          </p:cNvSpPr>
          <p:nvPr/>
        </p:nvSpPr>
        <p:spPr>
          <a:xfrm>
            <a:off x="965200" y="189537"/>
            <a:ext cx="8229600" cy="90044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3600" b="1" kern="1200">
                <a:solidFill>
                  <a:schemeClr val="accent1"/>
                </a:solidFill>
                <a:latin typeface="+mj-lt"/>
                <a:ea typeface="+mj-ea"/>
                <a:cs typeface="微软雅黑 Light" panose="020B0502040204020203" pitchFamily="34" charset="-122"/>
              </a:defRPr>
            </a:lvl1pPr>
          </a:lstStyle>
          <a:p>
            <a:endParaRPr lang="en-US" altLang="zh-CN" dirty="0">
              <a:sym typeface="+mn-ea"/>
            </a:endParaRPr>
          </a:p>
        </p:txBody>
      </p:sp>
      <p:sp>
        <p:nvSpPr>
          <p:cNvPr id="21" name="Title 1">
            <a:extLst>
              <a:ext uri="{FF2B5EF4-FFF2-40B4-BE49-F238E27FC236}">
                <a16:creationId xmlns:a16="http://schemas.microsoft.com/office/drawing/2014/main" id="{BA35C0DB-0784-4551-9D13-D47A3DC0FDD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08000" y="228866"/>
            <a:ext cx="9144000" cy="900442"/>
          </a:xfrm>
        </p:spPr>
        <p:txBody>
          <a:bodyPr>
            <a:normAutofit/>
          </a:bodyPr>
          <a:lstStyle/>
          <a:p>
            <a:r>
              <a:rPr lang="en-US" altLang="zh-CN" dirty="0">
                <a:sym typeface="+mn-ea"/>
              </a:rPr>
              <a:t>Demo: Key Value Store </a:t>
            </a:r>
          </a:p>
        </p:txBody>
      </p:sp>
      <p:sp>
        <p:nvSpPr>
          <p:cNvPr id="22" name="Content Placeholder 2">
            <a:extLst>
              <a:ext uri="{FF2B5EF4-FFF2-40B4-BE49-F238E27FC236}">
                <a16:creationId xmlns:a16="http://schemas.microsoft.com/office/drawing/2014/main" id="{D9FD1250-9CFB-46DA-A4A2-F967AA576BF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48361" y="984885"/>
            <a:ext cx="8389620" cy="576471"/>
          </a:xfrm>
        </p:spPr>
        <p:txBody>
          <a:bodyPr>
            <a:normAutofit/>
          </a:bodyPr>
          <a:lstStyle/>
          <a:p>
            <a:r>
              <a:rPr lang="en-US" altLang="zh-CN" dirty="0">
                <a:sym typeface="+mn-ea"/>
              </a:rPr>
              <a:t>Single Region</a:t>
            </a:r>
            <a:endParaRPr lang="zh-CN" altLang="en-US" dirty="0"/>
          </a:p>
        </p:txBody>
      </p:sp>
      <p:grpSp>
        <p:nvGrpSpPr>
          <p:cNvPr id="32" name="组合 31">
            <a:extLst>
              <a:ext uri="{FF2B5EF4-FFF2-40B4-BE49-F238E27FC236}">
                <a16:creationId xmlns:a16="http://schemas.microsoft.com/office/drawing/2014/main" id="{719F4F6F-2482-408E-BCD1-289716209904}"/>
              </a:ext>
            </a:extLst>
          </p:cNvPr>
          <p:cNvGrpSpPr/>
          <p:nvPr/>
        </p:nvGrpSpPr>
        <p:grpSpPr>
          <a:xfrm>
            <a:off x="508000" y="2522128"/>
            <a:ext cx="899592" cy="975608"/>
            <a:chOff x="508000" y="2522128"/>
            <a:chExt cx="899592" cy="975608"/>
          </a:xfrm>
        </p:grpSpPr>
        <p:pic>
          <p:nvPicPr>
            <p:cNvPr id="26" name="图形 25" descr="用户">
              <a:extLst>
                <a:ext uri="{FF2B5EF4-FFF2-40B4-BE49-F238E27FC236}">
                  <a16:creationId xmlns:a16="http://schemas.microsoft.com/office/drawing/2014/main" id="{8EE0EF54-78C6-4ADA-B644-5833B8148FF1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>
              <a:off x="647160" y="2522128"/>
              <a:ext cx="562111" cy="584076"/>
            </a:xfrm>
            <a:prstGeom prst="rect">
              <a:avLst/>
            </a:prstGeom>
          </p:spPr>
        </p:pic>
        <p:sp>
          <p:nvSpPr>
            <p:cNvPr id="3" name="文本框 2">
              <a:extLst>
                <a:ext uri="{FF2B5EF4-FFF2-40B4-BE49-F238E27FC236}">
                  <a16:creationId xmlns:a16="http://schemas.microsoft.com/office/drawing/2014/main" id="{4C38A02C-A153-4716-90D2-EFCA4FF0C11D}"/>
                </a:ext>
              </a:extLst>
            </p:cNvPr>
            <p:cNvSpPr txBox="1"/>
            <p:nvPr/>
          </p:nvSpPr>
          <p:spPr>
            <a:xfrm>
              <a:off x="508000" y="3128404"/>
              <a:ext cx="899592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b="1" dirty="0"/>
                <a:t>Client</a:t>
              </a:r>
              <a:endParaRPr lang="zh-CN" altLang="en-US" b="1" dirty="0"/>
            </a:p>
          </p:txBody>
        </p:sp>
      </p:grpSp>
      <p:sp>
        <p:nvSpPr>
          <p:cNvPr id="6" name="文本框 5">
            <a:extLst>
              <a:ext uri="{FF2B5EF4-FFF2-40B4-BE49-F238E27FC236}">
                <a16:creationId xmlns:a16="http://schemas.microsoft.com/office/drawing/2014/main" id="{AFBDD3BB-F713-482F-85A5-BFFCDACE9254}"/>
              </a:ext>
            </a:extLst>
          </p:cNvPr>
          <p:cNvSpPr txBox="1"/>
          <p:nvPr/>
        </p:nvSpPr>
        <p:spPr>
          <a:xfrm>
            <a:off x="4430968" y="3653766"/>
            <a:ext cx="129806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b="1" dirty="0"/>
              <a:t>FuzzyLog</a:t>
            </a:r>
            <a:endParaRPr lang="zh-CN" altLang="en-US" b="1" dirty="0"/>
          </a:p>
        </p:txBody>
      </p:sp>
      <p:sp>
        <p:nvSpPr>
          <p:cNvPr id="30" name="矩形 29">
            <a:extLst>
              <a:ext uri="{FF2B5EF4-FFF2-40B4-BE49-F238E27FC236}">
                <a16:creationId xmlns:a16="http://schemas.microsoft.com/office/drawing/2014/main" id="{E356EFC0-C98C-4845-983A-19D8F0E18D08}"/>
              </a:ext>
            </a:extLst>
          </p:cNvPr>
          <p:cNvSpPr/>
          <p:nvPr/>
        </p:nvSpPr>
        <p:spPr>
          <a:xfrm>
            <a:off x="1938248" y="2281436"/>
            <a:ext cx="144016" cy="39638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1" name="矩形 30">
            <a:extLst>
              <a:ext uri="{FF2B5EF4-FFF2-40B4-BE49-F238E27FC236}">
                <a16:creationId xmlns:a16="http://schemas.microsoft.com/office/drawing/2014/main" id="{838C82FE-A4B0-4CE7-8EBE-00B90995F39D}"/>
              </a:ext>
            </a:extLst>
          </p:cNvPr>
          <p:cNvSpPr/>
          <p:nvPr/>
        </p:nvSpPr>
        <p:spPr>
          <a:xfrm>
            <a:off x="1938248" y="3060460"/>
            <a:ext cx="144016" cy="396380"/>
          </a:xfrm>
          <a:prstGeom prst="rect">
            <a:avLst/>
          </a:prstGeom>
          <a:solidFill>
            <a:srgbClr val="92B1D6"/>
          </a:solidFill>
          <a:ln>
            <a:solidFill>
              <a:srgbClr val="92B1D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3" name="文本框 32">
            <a:extLst>
              <a:ext uri="{FF2B5EF4-FFF2-40B4-BE49-F238E27FC236}">
                <a16:creationId xmlns:a16="http://schemas.microsoft.com/office/drawing/2014/main" id="{18D4F704-A0E3-430D-9A97-909427BB674F}"/>
              </a:ext>
            </a:extLst>
          </p:cNvPr>
          <p:cNvSpPr txBox="1"/>
          <p:nvPr/>
        </p:nvSpPr>
        <p:spPr>
          <a:xfrm>
            <a:off x="4107412" y="1720196"/>
            <a:ext cx="194517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b="1" dirty="0"/>
              <a:t>Key Value Store</a:t>
            </a:r>
            <a:endParaRPr lang="zh-CN" altLang="en-US" b="1" dirty="0"/>
          </a:p>
        </p:txBody>
      </p:sp>
      <p:cxnSp>
        <p:nvCxnSpPr>
          <p:cNvPr id="35" name="连接符: 肘形 34">
            <a:extLst>
              <a:ext uri="{FF2B5EF4-FFF2-40B4-BE49-F238E27FC236}">
                <a16:creationId xmlns:a16="http://schemas.microsoft.com/office/drawing/2014/main" id="{9D00A7B2-7C50-419D-9248-51D15A9551CF}"/>
              </a:ext>
            </a:extLst>
          </p:cNvPr>
          <p:cNvCxnSpPr>
            <a:stCxn id="26" idx="0"/>
            <a:endCxn id="33" idx="1"/>
          </p:cNvCxnSpPr>
          <p:nvPr/>
        </p:nvCxnSpPr>
        <p:spPr>
          <a:xfrm rot="5400000" flipH="1" flipV="1">
            <a:off x="2209181" y="623897"/>
            <a:ext cx="617266" cy="3179196"/>
          </a:xfrm>
          <a:prstGeom prst="bentConnector2">
            <a:avLst/>
          </a:prstGeom>
          <a:ln w="25400"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36" name="文本框 35">
            <a:extLst>
              <a:ext uri="{FF2B5EF4-FFF2-40B4-BE49-F238E27FC236}">
                <a16:creationId xmlns:a16="http://schemas.microsoft.com/office/drawing/2014/main" id="{4750394A-75D7-4E19-A64C-9980382E3834}"/>
              </a:ext>
            </a:extLst>
          </p:cNvPr>
          <p:cNvSpPr txBox="1"/>
          <p:nvPr/>
        </p:nvSpPr>
        <p:spPr>
          <a:xfrm>
            <a:off x="1551608" y="1548443"/>
            <a:ext cx="172819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b="1" dirty="0"/>
              <a:t>set 4:8</a:t>
            </a:r>
            <a:endParaRPr lang="zh-CN" altLang="en-US" b="1" dirty="0"/>
          </a:p>
        </p:txBody>
      </p:sp>
      <p:sp>
        <p:nvSpPr>
          <p:cNvPr id="38" name="矩形 37">
            <a:extLst>
              <a:ext uri="{FF2B5EF4-FFF2-40B4-BE49-F238E27FC236}">
                <a16:creationId xmlns:a16="http://schemas.microsoft.com/office/drawing/2014/main" id="{0BCD07C9-1ACC-4C32-8B51-F0787FE2C487}"/>
              </a:ext>
            </a:extLst>
          </p:cNvPr>
          <p:cNvSpPr/>
          <p:nvPr/>
        </p:nvSpPr>
        <p:spPr>
          <a:xfrm>
            <a:off x="2223712" y="3060460"/>
            <a:ext cx="587529" cy="396380"/>
          </a:xfrm>
          <a:prstGeom prst="rect">
            <a:avLst/>
          </a:prstGeom>
          <a:solidFill>
            <a:srgbClr val="92B1D6"/>
          </a:solidFill>
          <a:ln>
            <a:solidFill>
              <a:srgbClr val="92B1D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dirty="0"/>
              <a:t>1:5</a:t>
            </a:r>
            <a:endParaRPr lang="zh-CN" altLang="en-US" dirty="0"/>
          </a:p>
        </p:txBody>
      </p:sp>
      <p:sp>
        <p:nvSpPr>
          <p:cNvPr id="39" name="矩形 38">
            <a:extLst>
              <a:ext uri="{FF2B5EF4-FFF2-40B4-BE49-F238E27FC236}">
                <a16:creationId xmlns:a16="http://schemas.microsoft.com/office/drawing/2014/main" id="{7953239D-84D8-41DD-B894-D30FD6F13A75}"/>
              </a:ext>
            </a:extLst>
          </p:cNvPr>
          <p:cNvSpPr/>
          <p:nvPr/>
        </p:nvSpPr>
        <p:spPr>
          <a:xfrm>
            <a:off x="1889244" y="4706560"/>
            <a:ext cx="668936" cy="323225"/>
          </a:xfrm>
          <a:prstGeom prst="rect">
            <a:avLst/>
          </a:prstGeom>
          <a:solidFill>
            <a:srgbClr val="92B1D6"/>
          </a:solidFill>
          <a:ln>
            <a:solidFill>
              <a:srgbClr val="92B1D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1400" dirty="0"/>
              <a:t>S,1,2</a:t>
            </a:r>
            <a:endParaRPr lang="zh-CN" altLang="en-US" sz="1400" dirty="0"/>
          </a:p>
        </p:txBody>
      </p:sp>
      <p:cxnSp>
        <p:nvCxnSpPr>
          <p:cNvPr id="43" name="直接箭头连接符 42">
            <a:extLst>
              <a:ext uri="{FF2B5EF4-FFF2-40B4-BE49-F238E27FC236}">
                <a16:creationId xmlns:a16="http://schemas.microsoft.com/office/drawing/2014/main" id="{256F6538-0C7F-4DD5-9162-B14AB160C9B3}"/>
              </a:ext>
            </a:extLst>
          </p:cNvPr>
          <p:cNvCxnSpPr>
            <a:cxnSpLocks/>
            <a:stCxn id="25" idx="1"/>
            <a:endCxn id="39" idx="3"/>
          </p:cNvCxnSpPr>
          <p:nvPr/>
        </p:nvCxnSpPr>
        <p:spPr>
          <a:xfrm flipH="1">
            <a:off x="2558180" y="4868172"/>
            <a:ext cx="387152" cy="1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4" name="矩形 23">
            <a:extLst>
              <a:ext uri="{FF2B5EF4-FFF2-40B4-BE49-F238E27FC236}">
                <a16:creationId xmlns:a16="http://schemas.microsoft.com/office/drawing/2014/main" id="{0EFC071D-FF58-466F-81C8-0DD4E576F5F7}"/>
              </a:ext>
            </a:extLst>
          </p:cNvPr>
          <p:cNvSpPr/>
          <p:nvPr/>
        </p:nvSpPr>
        <p:spPr>
          <a:xfrm>
            <a:off x="2223712" y="3060460"/>
            <a:ext cx="587529" cy="396380"/>
          </a:xfrm>
          <a:prstGeom prst="rect">
            <a:avLst/>
          </a:prstGeom>
          <a:solidFill>
            <a:srgbClr val="92B1D6"/>
          </a:solidFill>
          <a:ln>
            <a:solidFill>
              <a:srgbClr val="92B1D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1600" dirty="0"/>
              <a:t>1:5</a:t>
            </a:r>
            <a:endParaRPr lang="zh-CN" altLang="en-US" sz="1600" dirty="0"/>
          </a:p>
        </p:txBody>
      </p:sp>
      <p:sp>
        <p:nvSpPr>
          <p:cNvPr id="25" name="矩形 24">
            <a:extLst>
              <a:ext uri="{FF2B5EF4-FFF2-40B4-BE49-F238E27FC236}">
                <a16:creationId xmlns:a16="http://schemas.microsoft.com/office/drawing/2014/main" id="{A6519F92-5A18-4494-9C6E-638FCF94A3F1}"/>
              </a:ext>
            </a:extLst>
          </p:cNvPr>
          <p:cNvSpPr/>
          <p:nvPr/>
        </p:nvSpPr>
        <p:spPr>
          <a:xfrm>
            <a:off x="2945332" y="4706559"/>
            <a:ext cx="668936" cy="323225"/>
          </a:xfrm>
          <a:prstGeom prst="rect">
            <a:avLst/>
          </a:prstGeom>
          <a:solidFill>
            <a:srgbClr val="92B1D6"/>
          </a:solidFill>
          <a:ln>
            <a:solidFill>
              <a:srgbClr val="92B1D6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1400" dirty="0"/>
              <a:t>S,1,5</a:t>
            </a:r>
            <a:endParaRPr lang="zh-CN" altLang="en-US" sz="1400" dirty="0"/>
          </a:p>
        </p:txBody>
      </p:sp>
      <p:sp>
        <p:nvSpPr>
          <p:cNvPr id="27" name="矩形 26">
            <a:extLst>
              <a:ext uri="{FF2B5EF4-FFF2-40B4-BE49-F238E27FC236}">
                <a16:creationId xmlns:a16="http://schemas.microsoft.com/office/drawing/2014/main" id="{8F21F457-F6B6-4601-8156-087FDDD06AA3}"/>
              </a:ext>
            </a:extLst>
          </p:cNvPr>
          <p:cNvSpPr/>
          <p:nvPr/>
        </p:nvSpPr>
        <p:spPr>
          <a:xfrm>
            <a:off x="1889244" y="4154798"/>
            <a:ext cx="668936" cy="323225"/>
          </a:xfrm>
          <a:prstGeom prst="rect">
            <a:avLst/>
          </a:prstGeom>
          <a:solidFill>
            <a:srgbClr val="BD384B"/>
          </a:solidFill>
          <a:ln>
            <a:solidFill>
              <a:srgbClr val="941100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1400" dirty="0"/>
              <a:t>S,0,1</a:t>
            </a:r>
            <a:endParaRPr lang="zh-CN" altLang="en-US" sz="1400" dirty="0"/>
          </a:p>
        </p:txBody>
      </p:sp>
      <p:sp>
        <p:nvSpPr>
          <p:cNvPr id="28" name="矩形 27">
            <a:extLst>
              <a:ext uri="{FF2B5EF4-FFF2-40B4-BE49-F238E27FC236}">
                <a16:creationId xmlns:a16="http://schemas.microsoft.com/office/drawing/2014/main" id="{A9BB8131-EA9A-48FD-8AA3-D459DC72D259}"/>
              </a:ext>
            </a:extLst>
          </p:cNvPr>
          <p:cNvSpPr/>
          <p:nvPr/>
        </p:nvSpPr>
        <p:spPr>
          <a:xfrm>
            <a:off x="2219303" y="2287014"/>
            <a:ext cx="591938" cy="390802"/>
          </a:xfrm>
          <a:prstGeom prst="rect">
            <a:avLst/>
          </a:prstGeom>
          <a:solidFill>
            <a:srgbClr val="BD384B"/>
          </a:solidFill>
          <a:ln>
            <a:solidFill>
              <a:srgbClr val="941100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1600" dirty="0"/>
              <a:t>0:1</a:t>
            </a:r>
            <a:endParaRPr lang="zh-CN" altLang="en-US" sz="1600" dirty="0"/>
          </a:p>
        </p:txBody>
      </p:sp>
      <p:grpSp>
        <p:nvGrpSpPr>
          <p:cNvPr id="34" name="组合 33">
            <a:extLst>
              <a:ext uri="{FF2B5EF4-FFF2-40B4-BE49-F238E27FC236}">
                <a16:creationId xmlns:a16="http://schemas.microsoft.com/office/drawing/2014/main" id="{F5EE8AA7-165F-46A7-8560-6A901F0DC9E4}"/>
              </a:ext>
            </a:extLst>
          </p:cNvPr>
          <p:cNvGrpSpPr/>
          <p:nvPr/>
        </p:nvGrpSpPr>
        <p:grpSpPr>
          <a:xfrm>
            <a:off x="4524803" y="1925574"/>
            <a:ext cx="369332" cy="1728192"/>
            <a:chOff x="4724827" y="1925574"/>
            <a:chExt cx="369332" cy="1728192"/>
          </a:xfrm>
        </p:grpSpPr>
        <p:cxnSp>
          <p:nvCxnSpPr>
            <p:cNvPr id="37" name="直接箭头连接符 36">
              <a:extLst>
                <a:ext uri="{FF2B5EF4-FFF2-40B4-BE49-F238E27FC236}">
                  <a16:creationId xmlns:a16="http://schemas.microsoft.com/office/drawing/2014/main" id="{FB0A00A5-2948-4FA7-B185-605E22EFB034}"/>
                </a:ext>
              </a:extLst>
            </p:cNvPr>
            <p:cNvCxnSpPr/>
            <p:nvPr/>
          </p:nvCxnSpPr>
          <p:spPr>
            <a:xfrm>
              <a:off x="5080000" y="2089528"/>
              <a:ext cx="0" cy="1564238"/>
            </a:xfrm>
            <a:prstGeom prst="straightConnector1">
              <a:avLst/>
            </a:prstGeom>
            <a:ln w="25400"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sp>
          <p:nvSpPr>
            <p:cNvPr id="42" name="文本框 41">
              <a:extLst>
                <a:ext uri="{FF2B5EF4-FFF2-40B4-BE49-F238E27FC236}">
                  <a16:creationId xmlns:a16="http://schemas.microsoft.com/office/drawing/2014/main" id="{D7B88838-5C04-42ED-969F-52DB88FD9939}"/>
                </a:ext>
              </a:extLst>
            </p:cNvPr>
            <p:cNvSpPr txBox="1"/>
            <p:nvPr/>
          </p:nvSpPr>
          <p:spPr>
            <a:xfrm rot="16200000">
              <a:off x="4045397" y="2605004"/>
              <a:ext cx="1728192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b="1" dirty="0"/>
                <a:t>append</a:t>
              </a:r>
              <a:endParaRPr lang="zh-CN" altLang="en-US" b="1" dirty="0"/>
            </a:p>
          </p:txBody>
        </p:sp>
      </p:grpSp>
    </p:spTree>
    <p:extLst>
      <p:ext uri="{BB962C8B-B14F-4D97-AF65-F5344CB8AC3E}">
        <p14:creationId xmlns:p14="http://schemas.microsoft.com/office/powerpoint/2010/main" val="329613601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4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6" grpId="0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30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zh-CN" altLang="en-US"/>
              <a:t>上海交通大学并行与分布式系统研究所（</a:t>
            </a:r>
            <a:r>
              <a:rPr lang="en-US" altLang="zh-CN" dirty="0"/>
              <a:t>IPADS@SJTU</a:t>
            </a:r>
            <a:r>
              <a:rPr lang="zh-CN" altLang="en-US"/>
              <a:t>）</a:t>
            </a:r>
            <a:endParaRPr lang="zh-CN" altLang="en-US" dirty="0"/>
          </a:p>
        </p:txBody>
      </p:sp>
      <p:sp>
        <p:nvSpPr>
          <p:cNvPr id="12" name="Title 1">
            <a:extLst>
              <a:ext uri="{FF2B5EF4-FFF2-40B4-BE49-F238E27FC236}">
                <a16:creationId xmlns:a16="http://schemas.microsoft.com/office/drawing/2014/main" id="{775A0D57-C5EE-471C-9068-21AAA665E09A}"/>
              </a:ext>
            </a:extLst>
          </p:cNvPr>
          <p:cNvSpPr txBox="1">
            <a:spLocks/>
          </p:cNvSpPr>
          <p:nvPr/>
        </p:nvSpPr>
        <p:spPr>
          <a:xfrm>
            <a:off x="965200" y="189537"/>
            <a:ext cx="8229600" cy="90044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3600" b="1" kern="1200">
                <a:solidFill>
                  <a:schemeClr val="accent1"/>
                </a:solidFill>
                <a:latin typeface="+mj-lt"/>
                <a:ea typeface="+mj-ea"/>
                <a:cs typeface="微软雅黑 Light" panose="020B0502040204020203" pitchFamily="34" charset="-122"/>
              </a:defRPr>
            </a:lvl1pPr>
          </a:lstStyle>
          <a:p>
            <a:endParaRPr lang="en-US" altLang="zh-CN" dirty="0">
              <a:sym typeface="+mn-ea"/>
            </a:endParaRPr>
          </a:p>
        </p:txBody>
      </p:sp>
      <p:sp>
        <p:nvSpPr>
          <p:cNvPr id="21" name="Title 1">
            <a:extLst>
              <a:ext uri="{FF2B5EF4-FFF2-40B4-BE49-F238E27FC236}">
                <a16:creationId xmlns:a16="http://schemas.microsoft.com/office/drawing/2014/main" id="{BA35C0DB-0784-4551-9D13-D47A3DC0FDD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08000" y="228866"/>
            <a:ext cx="9144000" cy="900442"/>
          </a:xfrm>
        </p:spPr>
        <p:txBody>
          <a:bodyPr>
            <a:normAutofit/>
          </a:bodyPr>
          <a:lstStyle/>
          <a:p>
            <a:r>
              <a:rPr lang="en-US" altLang="zh-CN" dirty="0">
                <a:sym typeface="+mn-ea"/>
              </a:rPr>
              <a:t>Demo: Key Value Store </a:t>
            </a:r>
          </a:p>
        </p:txBody>
      </p:sp>
      <p:sp>
        <p:nvSpPr>
          <p:cNvPr id="22" name="Content Placeholder 2">
            <a:extLst>
              <a:ext uri="{FF2B5EF4-FFF2-40B4-BE49-F238E27FC236}">
                <a16:creationId xmlns:a16="http://schemas.microsoft.com/office/drawing/2014/main" id="{D9FD1250-9CFB-46DA-A4A2-F967AA576BF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48361" y="984885"/>
            <a:ext cx="8389620" cy="576471"/>
          </a:xfrm>
        </p:spPr>
        <p:txBody>
          <a:bodyPr>
            <a:normAutofit/>
          </a:bodyPr>
          <a:lstStyle/>
          <a:p>
            <a:r>
              <a:rPr lang="en-US" altLang="zh-CN" dirty="0">
                <a:sym typeface="+mn-ea"/>
              </a:rPr>
              <a:t>Single Region</a:t>
            </a:r>
            <a:endParaRPr lang="zh-CN" altLang="en-US" dirty="0"/>
          </a:p>
        </p:txBody>
      </p:sp>
      <p:grpSp>
        <p:nvGrpSpPr>
          <p:cNvPr id="32" name="组合 31">
            <a:extLst>
              <a:ext uri="{FF2B5EF4-FFF2-40B4-BE49-F238E27FC236}">
                <a16:creationId xmlns:a16="http://schemas.microsoft.com/office/drawing/2014/main" id="{719F4F6F-2482-408E-BCD1-289716209904}"/>
              </a:ext>
            </a:extLst>
          </p:cNvPr>
          <p:cNvGrpSpPr/>
          <p:nvPr/>
        </p:nvGrpSpPr>
        <p:grpSpPr>
          <a:xfrm>
            <a:off x="508000" y="2522128"/>
            <a:ext cx="899592" cy="975608"/>
            <a:chOff x="508000" y="2522128"/>
            <a:chExt cx="899592" cy="975608"/>
          </a:xfrm>
        </p:grpSpPr>
        <p:pic>
          <p:nvPicPr>
            <p:cNvPr id="26" name="图形 25" descr="用户">
              <a:extLst>
                <a:ext uri="{FF2B5EF4-FFF2-40B4-BE49-F238E27FC236}">
                  <a16:creationId xmlns:a16="http://schemas.microsoft.com/office/drawing/2014/main" id="{8EE0EF54-78C6-4ADA-B644-5833B8148FF1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>
              <a:off x="647160" y="2522128"/>
              <a:ext cx="562111" cy="584076"/>
            </a:xfrm>
            <a:prstGeom prst="rect">
              <a:avLst/>
            </a:prstGeom>
          </p:spPr>
        </p:pic>
        <p:sp>
          <p:nvSpPr>
            <p:cNvPr id="3" name="文本框 2">
              <a:extLst>
                <a:ext uri="{FF2B5EF4-FFF2-40B4-BE49-F238E27FC236}">
                  <a16:creationId xmlns:a16="http://schemas.microsoft.com/office/drawing/2014/main" id="{4C38A02C-A153-4716-90D2-EFCA4FF0C11D}"/>
                </a:ext>
              </a:extLst>
            </p:cNvPr>
            <p:cNvSpPr txBox="1"/>
            <p:nvPr/>
          </p:nvSpPr>
          <p:spPr>
            <a:xfrm>
              <a:off x="508000" y="3128404"/>
              <a:ext cx="899592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b="1" dirty="0"/>
                <a:t>Client</a:t>
              </a:r>
              <a:endParaRPr lang="zh-CN" altLang="en-US" b="1" dirty="0"/>
            </a:p>
          </p:txBody>
        </p:sp>
      </p:grpSp>
      <p:sp>
        <p:nvSpPr>
          <p:cNvPr id="6" name="文本框 5">
            <a:extLst>
              <a:ext uri="{FF2B5EF4-FFF2-40B4-BE49-F238E27FC236}">
                <a16:creationId xmlns:a16="http://schemas.microsoft.com/office/drawing/2014/main" id="{AFBDD3BB-F713-482F-85A5-BFFCDACE9254}"/>
              </a:ext>
            </a:extLst>
          </p:cNvPr>
          <p:cNvSpPr txBox="1"/>
          <p:nvPr/>
        </p:nvSpPr>
        <p:spPr>
          <a:xfrm>
            <a:off x="4430968" y="3653766"/>
            <a:ext cx="129806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b="1" dirty="0"/>
              <a:t>FuzzyLog</a:t>
            </a:r>
            <a:endParaRPr lang="zh-CN" altLang="en-US" b="1" dirty="0"/>
          </a:p>
        </p:txBody>
      </p:sp>
      <p:sp>
        <p:nvSpPr>
          <p:cNvPr id="30" name="矩形 29">
            <a:extLst>
              <a:ext uri="{FF2B5EF4-FFF2-40B4-BE49-F238E27FC236}">
                <a16:creationId xmlns:a16="http://schemas.microsoft.com/office/drawing/2014/main" id="{E356EFC0-C98C-4845-983A-19D8F0E18D08}"/>
              </a:ext>
            </a:extLst>
          </p:cNvPr>
          <p:cNvSpPr/>
          <p:nvPr/>
        </p:nvSpPr>
        <p:spPr>
          <a:xfrm>
            <a:off x="1938248" y="2281436"/>
            <a:ext cx="144016" cy="39638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1" name="矩形 30">
            <a:extLst>
              <a:ext uri="{FF2B5EF4-FFF2-40B4-BE49-F238E27FC236}">
                <a16:creationId xmlns:a16="http://schemas.microsoft.com/office/drawing/2014/main" id="{838C82FE-A4B0-4CE7-8EBE-00B90995F39D}"/>
              </a:ext>
            </a:extLst>
          </p:cNvPr>
          <p:cNvSpPr/>
          <p:nvPr/>
        </p:nvSpPr>
        <p:spPr>
          <a:xfrm>
            <a:off x="1938248" y="3060460"/>
            <a:ext cx="144016" cy="396380"/>
          </a:xfrm>
          <a:prstGeom prst="rect">
            <a:avLst/>
          </a:prstGeom>
          <a:solidFill>
            <a:srgbClr val="92B1D6"/>
          </a:solidFill>
          <a:ln>
            <a:solidFill>
              <a:srgbClr val="92B1D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3" name="文本框 32">
            <a:extLst>
              <a:ext uri="{FF2B5EF4-FFF2-40B4-BE49-F238E27FC236}">
                <a16:creationId xmlns:a16="http://schemas.microsoft.com/office/drawing/2014/main" id="{18D4F704-A0E3-430D-9A97-909427BB674F}"/>
              </a:ext>
            </a:extLst>
          </p:cNvPr>
          <p:cNvSpPr txBox="1"/>
          <p:nvPr/>
        </p:nvSpPr>
        <p:spPr>
          <a:xfrm>
            <a:off x="4107412" y="1720196"/>
            <a:ext cx="194517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b="1" dirty="0"/>
              <a:t>Key Value Store</a:t>
            </a:r>
            <a:endParaRPr lang="zh-CN" altLang="en-US" b="1" dirty="0"/>
          </a:p>
        </p:txBody>
      </p:sp>
      <p:cxnSp>
        <p:nvCxnSpPr>
          <p:cNvPr id="35" name="连接符: 肘形 34">
            <a:extLst>
              <a:ext uri="{FF2B5EF4-FFF2-40B4-BE49-F238E27FC236}">
                <a16:creationId xmlns:a16="http://schemas.microsoft.com/office/drawing/2014/main" id="{9D00A7B2-7C50-419D-9248-51D15A9551CF}"/>
              </a:ext>
            </a:extLst>
          </p:cNvPr>
          <p:cNvCxnSpPr>
            <a:stCxn id="26" idx="0"/>
            <a:endCxn id="33" idx="1"/>
          </p:cNvCxnSpPr>
          <p:nvPr/>
        </p:nvCxnSpPr>
        <p:spPr>
          <a:xfrm rot="5400000" flipH="1" flipV="1">
            <a:off x="2209181" y="623897"/>
            <a:ext cx="617266" cy="3179196"/>
          </a:xfrm>
          <a:prstGeom prst="bentConnector2">
            <a:avLst/>
          </a:prstGeom>
          <a:ln w="25400"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36" name="文本框 35">
            <a:extLst>
              <a:ext uri="{FF2B5EF4-FFF2-40B4-BE49-F238E27FC236}">
                <a16:creationId xmlns:a16="http://schemas.microsoft.com/office/drawing/2014/main" id="{4750394A-75D7-4E19-A64C-9980382E3834}"/>
              </a:ext>
            </a:extLst>
          </p:cNvPr>
          <p:cNvSpPr txBox="1"/>
          <p:nvPr/>
        </p:nvSpPr>
        <p:spPr>
          <a:xfrm>
            <a:off x="1551608" y="1548443"/>
            <a:ext cx="172819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b="1" dirty="0"/>
              <a:t>set 4:8</a:t>
            </a:r>
            <a:endParaRPr lang="zh-CN" altLang="en-US" b="1" dirty="0"/>
          </a:p>
        </p:txBody>
      </p:sp>
      <p:sp>
        <p:nvSpPr>
          <p:cNvPr id="38" name="矩形 37">
            <a:extLst>
              <a:ext uri="{FF2B5EF4-FFF2-40B4-BE49-F238E27FC236}">
                <a16:creationId xmlns:a16="http://schemas.microsoft.com/office/drawing/2014/main" id="{0BCD07C9-1ACC-4C32-8B51-F0787FE2C487}"/>
              </a:ext>
            </a:extLst>
          </p:cNvPr>
          <p:cNvSpPr/>
          <p:nvPr/>
        </p:nvSpPr>
        <p:spPr>
          <a:xfrm>
            <a:off x="2223712" y="3060460"/>
            <a:ext cx="587529" cy="396380"/>
          </a:xfrm>
          <a:prstGeom prst="rect">
            <a:avLst/>
          </a:prstGeom>
          <a:solidFill>
            <a:srgbClr val="92B1D6"/>
          </a:solidFill>
          <a:ln>
            <a:solidFill>
              <a:srgbClr val="92B1D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dirty="0"/>
              <a:t>1:5</a:t>
            </a:r>
            <a:endParaRPr lang="zh-CN" altLang="en-US" dirty="0"/>
          </a:p>
        </p:txBody>
      </p:sp>
      <p:sp>
        <p:nvSpPr>
          <p:cNvPr id="39" name="矩形 38">
            <a:extLst>
              <a:ext uri="{FF2B5EF4-FFF2-40B4-BE49-F238E27FC236}">
                <a16:creationId xmlns:a16="http://schemas.microsoft.com/office/drawing/2014/main" id="{7953239D-84D8-41DD-B894-D30FD6F13A75}"/>
              </a:ext>
            </a:extLst>
          </p:cNvPr>
          <p:cNvSpPr/>
          <p:nvPr/>
        </p:nvSpPr>
        <p:spPr>
          <a:xfrm>
            <a:off x="1889244" y="4706560"/>
            <a:ext cx="668936" cy="323225"/>
          </a:xfrm>
          <a:prstGeom prst="rect">
            <a:avLst/>
          </a:prstGeom>
          <a:solidFill>
            <a:srgbClr val="92B1D6"/>
          </a:solidFill>
          <a:ln>
            <a:solidFill>
              <a:srgbClr val="92B1D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1400" dirty="0"/>
              <a:t>S,1,2</a:t>
            </a:r>
            <a:endParaRPr lang="zh-CN" altLang="en-US" sz="1400" dirty="0"/>
          </a:p>
        </p:txBody>
      </p:sp>
      <p:cxnSp>
        <p:nvCxnSpPr>
          <p:cNvPr id="43" name="直接箭头连接符 42">
            <a:extLst>
              <a:ext uri="{FF2B5EF4-FFF2-40B4-BE49-F238E27FC236}">
                <a16:creationId xmlns:a16="http://schemas.microsoft.com/office/drawing/2014/main" id="{256F6538-0C7F-4DD5-9162-B14AB160C9B3}"/>
              </a:ext>
            </a:extLst>
          </p:cNvPr>
          <p:cNvCxnSpPr>
            <a:cxnSpLocks/>
            <a:stCxn id="25" idx="1"/>
            <a:endCxn id="39" idx="3"/>
          </p:cNvCxnSpPr>
          <p:nvPr/>
        </p:nvCxnSpPr>
        <p:spPr>
          <a:xfrm flipH="1">
            <a:off x="2558180" y="4868172"/>
            <a:ext cx="387152" cy="1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grpSp>
        <p:nvGrpSpPr>
          <p:cNvPr id="8" name="组合 7">
            <a:extLst>
              <a:ext uri="{FF2B5EF4-FFF2-40B4-BE49-F238E27FC236}">
                <a16:creationId xmlns:a16="http://schemas.microsoft.com/office/drawing/2014/main" id="{266C58C1-76D7-4026-B72C-5FF1882FFCDC}"/>
              </a:ext>
            </a:extLst>
          </p:cNvPr>
          <p:cNvGrpSpPr/>
          <p:nvPr/>
        </p:nvGrpSpPr>
        <p:grpSpPr>
          <a:xfrm>
            <a:off x="4524803" y="1925574"/>
            <a:ext cx="369332" cy="1728192"/>
            <a:chOff x="4724827" y="1925574"/>
            <a:chExt cx="369332" cy="1728192"/>
          </a:xfrm>
        </p:grpSpPr>
        <p:cxnSp>
          <p:nvCxnSpPr>
            <p:cNvPr id="45" name="直接箭头连接符 44">
              <a:extLst>
                <a:ext uri="{FF2B5EF4-FFF2-40B4-BE49-F238E27FC236}">
                  <a16:creationId xmlns:a16="http://schemas.microsoft.com/office/drawing/2014/main" id="{DD7B4941-CA92-454B-B333-ED51FBECC028}"/>
                </a:ext>
              </a:extLst>
            </p:cNvPr>
            <p:cNvCxnSpPr>
              <a:stCxn id="33" idx="2"/>
              <a:endCxn id="6" idx="0"/>
            </p:cNvCxnSpPr>
            <p:nvPr/>
          </p:nvCxnSpPr>
          <p:spPr>
            <a:xfrm>
              <a:off x="5080000" y="2089528"/>
              <a:ext cx="0" cy="1564238"/>
            </a:xfrm>
            <a:prstGeom prst="straightConnector1">
              <a:avLst/>
            </a:prstGeom>
            <a:ln w="25400"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sp>
          <p:nvSpPr>
            <p:cNvPr id="46" name="文本框 45">
              <a:extLst>
                <a:ext uri="{FF2B5EF4-FFF2-40B4-BE49-F238E27FC236}">
                  <a16:creationId xmlns:a16="http://schemas.microsoft.com/office/drawing/2014/main" id="{4FC95E57-80C9-4CDB-B2E9-CDF9A55C566B}"/>
                </a:ext>
              </a:extLst>
            </p:cNvPr>
            <p:cNvSpPr txBox="1"/>
            <p:nvPr/>
          </p:nvSpPr>
          <p:spPr>
            <a:xfrm rot="16200000">
              <a:off x="4045397" y="2605004"/>
              <a:ext cx="1728192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b="1" dirty="0"/>
                <a:t>append</a:t>
              </a:r>
              <a:endParaRPr lang="zh-CN" altLang="en-US" b="1" dirty="0"/>
            </a:p>
          </p:txBody>
        </p:sp>
      </p:grpSp>
      <p:sp>
        <p:nvSpPr>
          <p:cNvPr id="24" name="矩形 23">
            <a:extLst>
              <a:ext uri="{FF2B5EF4-FFF2-40B4-BE49-F238E27FC236}">
                <a16:creationId xmlns:a16="http://schemas.microsoft.com/office/drawing/2014/main" id="{0EFC071D-FF58-466F-81C8-0DD4E576F5F7}"/>
              </a:ext>
            </a:extLst>
          </p:cNvPr>
          <p:cNvSpPr/>
          <p:nvPr/>
        </p:nvSpPr>
        <p:spPr>
          <a:xfrm>
            <a:off x="2223712" y="3060460"/>
            <a:ext cx="587529" cy="396380"/>
          </a:xfrm>
          <a:prstGeom prst="rect">
            <a:avLst/>
          </a:prstGeom>
          <a:solidFill>
            <a:srgbClr val="92B1D6"/>
          </a:solidFill>
          <a:ln>
            <a:solidFill>
              <a:srgbClr val="92B1D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1600" dirty="0"/>
              <a:t>1:5</a:t>
            </a:r>
            <a:endParaRPr lang="zh-CN" altLang="en-US" sz="1600" dirty="0"/>
          </a:p>
        </p:txBody>
      </p:sp>
      <p:sp>
        <p:nvSpPr>
          <p:cNvPr id="25" name="矩形 24">
            <a:extLst>
              <a:ext uri="{FF2B5EF4-FFF2-40B4-BE49-F238E27FC236}">
                <a16:creationId xmlns:a16="http://schemas.microsoft.com/office/drawing/2014/main" id="{A6519F92-5A18-4494-9C6E-638FCF94A3F1}"/>
              </a:ext>
            </a:extLst>
          </p:cNvPr>
          <p:cNvSpPr/>
          <p:nvPr/>
        </p:nvSpPr>
        <p:spPr>
          <a:xfrm>
            <a:off x="2945332" y="4706559"/>
            <a:ext cx="668936" cy="323225"/>
          </a:xfrm>
          <a:prstGeom prst="rect">
            <a:avLst/>
          </a:prstGeom>
          <a:solidFill>
            <a:srgbClr val="92B1D6"/>
          </a:solidFill>
          <a:ln>
            <a:solidFill>
              <a:srgbClr val="92B1D6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1400" dirty="0"/>
              <a:t>S,1,5</a:t>
            </a:r>
            <a:endParaRPr lang="zh-CN" altLang="en-US" sz="1400" dirty="0"/>
          </a:p>
        </p:txBody>
      </p:sp>
      <p:sp>
        <p:nvSpPr>
          <p:cNvPr id="27" name="矩形 26">
            <a:extLst>
              <a:ext uri="{FF2B5EF4-FFF2-40B4-BE49-F238E27FC236}">
                <a16:creationId xmlns:a16="http://schemas.microsoft.com/office/drawing/2014/main" id="{8F21F457-F6B6-4601-8156-087FDDD06AA3}"/>
              </a:ext>
            </a:extLst>
          </p:cNvPr>
          <p:cNvSpPr/>
          <p:nvPr/>
        </p:nvSpPr>
        <p:spPr>
          <a:xfrm>
            <a:off x="1889244" y="4154798"/>
            <a:ext cx="668936" cy="323225"/>
          </a:xfrm>
          <a:prstGeom prst="rect">
            <a:avLst/>
          </a:prstGeom>
          <a:solidFill>
            <a:srgbClr val="BD384B"/>
          </a:solidFill>
          <a:ln>
            <a:solidFill>
              <a:srgbClr val="941100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1400" dirty="0"/>
              <a:t>S,0,1</a:t>
            </a:r>
            <a:endParaRPr lang="zh-CN" altLang="en-US" sz="1400" dirty="0"/>
          </a:p>
        </p:txBody>
      </p:sp>
      <p:sp>
        <p:nvSpPr>
          <p:cNvPr id="28" name="矩形 27">
            <a:extLst>
              <a:ext uri="{FF2B5EF4-FFF2-40B4-BE49-F238E27FC236}">
                <a16:creationId xmlns:a16="http://schemas.microsoft.com/office/drawing/2014/main" id="{A9BB8131-EA9A-48FD-8AA3-D459DC72D259}"/>
              </a:ext>
            </a:extLst>
          </p:cNvPr>
          <p:cNvSpPr/>
          <p:nvPr/>
        </p:nvSpPr>
        <p:spPr>
          <a:xfrm>
            <a:off x="2219303" y="2287014"/>
            <a:ext cx="591938" cy="390802"/>
          </a:xfrm>
          <a:prstGeom prst="rect">
            <a:avLst/>
          </a:prstGeom>
          <a:solidFill>
            <a:srgbClr val="BD384B"/>
          </a:solidFill>
          <a:ln>
            <a:solidFill>
              <a:srgbClr val="941100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1600" dirty="0"/>
              <a:t>0:1</a:t>
            </a:r>
            <a:endParaRPr lang="zh-CN" altLang="en-US" sz="1600" dirty="0"/>
          </a:p>
        </p:txBody>
      </p:sp>
      <p:sp>
        <p:nvSpPr>
          <p:cNvPr id="29" name="矩形 28">
            <a:extLst>
              <a:ext uri="{FF2B5EF4-FFF2-40B4-BE49-F238E27FC236}">
                <a16:creationId xmlns:a16="http://schemas.microsoft.com/office/drawing/2014/main" id="{671D826A-440D-4E6F-9A3E-F35BAB90B64B}"/>
              </a:ext>
            </a:extLst>
          </p:cNvPr>
          <p:cNvSpPr/>
          <p:nvPr/>
        </p:nvSpPr>
        <p:spPr>
          <a:xfrm>
            <a:off x="2945332" y="4154797"/>
            <a:ext cx="668936" cy="323225"/>
          </a:xfrm>
          <a:prstGeom prst="rect">
            <a:avLst/>
          </a:prstGeom>
          <a:solidFill>
            <a:srgbClr val="BD384B">
              <a:alpha val="20000"/>
            </a:srgbClr>
          </a:solidFill>
          <a:ln>
            <a:solidFill>
              <a:srgbClr val="9411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1400" dirty="0"/>
              <a:t>S,4,8</a:t>
            </a:r>
            <a:endParaRPr lang="zh-CN" altLang="en-US" sz="1400" dirty="0"/>
          </a:p>
        </p:txBody>
      </p:sp>
      <p:cxnSp>
        <p:nvCxnSpPr>
          <p:cNvPr id="34" name="直接箭头连接符 33">
            <a:extLst>
              <a:ext uri="{FF2B5EF4-FFF2-40B4-BE49-F238E27FC236}">
                <a16:creationId xmlns:a16="http://schemas.microsoft.com/office/drawing/2014/main" id="{0AD73DCB-74BB-4630-B5A0-66B0332A48C1}"/>
              </a:ext>
            </a:extLst>
          </p:cNvPr>
          <p:cNvCxnSpPr>
            <a:cxnSpLocks/>
            <a:stCxn id="29" idx="1"/>
            <a:endCxn id="27" idx="3"/>
          </p:cNvCxnSpPr>
          <p:nvPr/>
        </p:nvCxnSpPr>
        <p:spPr>
          <a:xfrm flipH="1">
            <a:off x="2558180" y="4316410"/>
            <a:ext cx="387152" cy="1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grpSp>
        <p:nvGrpSpPr>
          <p:cNvPr id="9" name="组合 8">
            <a:extLst>
              <a:ext uri="{FF2B5EF4-FFF2-40B4-BE49-F238E27FC236}">
                <a16:creationId xmlns:a16="http://schemas.microsoft.com/office/drawing/2014/main" id="{CBC4FCEF-B472-4D93-8742-632E98913E31}"/>
              </a:ext>
            </a:extLst>
          </p:cNvPr>
          <p:cNvGrpSpPr/>
          <p:nvPr/>
        </p:nvGrpSpPr>
        <p:grpSpPr>
          <a:xfrm>
            <a:off x="4896105" y="1925574"/>
            <a:ext cx="399919" cy="1737336"/>
            <a:chOff x="5096129" y="1925574"/>
            <a:chExt cx="399919" cy="1737336"/>
          </a:xfrm>
        </p:grpSpPr>
        <p:cxnSp>
          <p:nvCxnSpPr>
            <p:cNvPr id="37" name="直接箭头连接符 36">
              <a:extLst>
                <a:ext uri="{FF2B5EF4-FFF2-40B4-BE49-F238E27FC236}">
                  <a16:creationId xmlns:a16="http://schemas.microsoft.com/office/drawing/2014/main" id="{DAFAC02C-6E92-41BC-95C5-BEE7D144909F}"/>
                </a:ext>
              </a:extLst>
            </p:cNvPr>
            <p:cNvCxnSpPr/>
            <p:nvPr/>
          </p:nvCxnSpPr>
          <p:spPr>
            <a:xfrm>
              <a:off x="5496048" y="2098672"/>
              <a:ext cx="0" cy="1564238"/>
            </a:xfrm>
            <a:prstGeom prst="straightConnector1">
              <a:avLst/>
            </a:prstGeom>
            <a:ln w="25400"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sp>
          <p:nvSpPr>
            <p:cNvPr id="40" name="文本框 39">
              <a:extLst>
                <a:ext uri="{FF2B5EF4-FFF2-40B4-BE49-F238E27FC236}">
                  <a16:creationId xmlns:a16="http://schemas.microsoft.com/office/drawing/2014/main" id="{F286DEDC-B9A7-42ED-9727-3642AF7778D8}"/>
                </a:ext>
              </a:extLst>
            </p:cNvPr>
            <p:cNvSpPr txBox="1"/>
            <p:nvPr/>
          </p:nvSpPr>
          <p:spPr>
            <a:xfrm rot="16200000">
              <a:off x="4416699" y="2605004"/>
              <a:ext cx="1728192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b="1" dirty="0"/>
                <a:t>sync</a:t>
              </a:r>
              <a:endParaRPr lang="zh-CN" altLang="en-US" b="1" dirty="0"/>
            </a:p>
          </p:txBody>
        </p:sp>
      </p:grpSp>
    </p:spTree>
    <p:extLst>
      <p:ext uri="{BB962C8B-B14F-4D97-AF65-F5344CB8AC3E}">
        <p14:creationId xmlns:p14="http://schemas.microsoft.com/office/powerpoint/2010/main" val="3101757410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31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zh-CN" altLang="en-US"/>
              <a:t>上海交通大学并行与分布式系统研究所（</a:t>
            </a:r>
            <a:r>
              <a:rPr lang="en-US" altLang="zh-CN" dirty="0"/>
              <a:t>IPADS@SJTU</a:t>
            </a:r>
            <a:r>
              <a:rPr lang="zh-CN" altLang="en-US"/>
              <a:t>）</a:t>
            </a:r>
            <a:endParaRPr lang="zh-CN" altLang="en-US" dirty="0"/>
          </a:p>
        </p:txBody>
      </p:sp>
      <p:sp>
        <p:nvSpPr>
          <p:cNvPr id="12" name="Title 1">
            <a:extLst>
              <a:ext uri="{FF2B5EF4-FFF2-40B4-BE49-F238E27FC236}">
                <a16:creationId xmlns:a16="http://schemas.microsoft.com/office/drawing/2014/main" id="{775A0D57-C5EE-471C-9068-21AAA665E09A}"/>
              </a:ext>
            </a:extLst>
          </p:cNvPr>
          <p:cNvSpPr txBox="1">
            <a:spLocks/>
          </p:cNvSpPr>
          <p:nvPr/>
        </p:nvSpPr>
        <p:spPr>
          <a:xfrm>
            <a:off x="965200" y="189537"/>
            <a:ext cx="8229600" cy="90044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3600" b="1" kern="1200">
                <a:solidFill>
                  <a:schemeClr val="accent1"/>
                </a:solidFill>
                <a:latin typeface="+mj-lt"/>
                <a:ea typeface="+mj-ea"/>
                <a:cs typeface="微软雅黑 Light" panose="020B0502040204020203" pitchFamily="34" charset="-122"/>
              </a:defRPr>
            </a:lvl1pPr>
          </a:lstStyle>
          <a:p>
            <a:endParaRPr lang="en-US" altLang="zh-CN" dirty="0">
              <a:sym typeface="+mn-ea"/>
            </a:endParaRPr>
          </a:p>
        </p:txBody>
      </p:sp>
      <p:sp>
        <p:nvSpPr>
          <p:cNvPr id="21" name="Title 1">
            <a:extLst>
              <a:ext uri="{FF2B5EF4-FFF2-40B4-BE49-F238E27FC236}">
                <a16:creationId xmlns:a16="http://schemas.microsoft.com/office/drawing/2014/main" id="{BA35C0DB-0784-4551-9D13-D47A3DC0FDD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08000" y="228866"/>
            <a:ext cx="9144000" cy="900442"/>
          </a:xfrm>
        </p:spPr>
        <p:txBody>
          <a:bodyPr>
            <a:normAutofit/>
          </a:bodyPr>
          <a:lstStyle/>
          <a:p>
            <a:r>
              <a:rPr lang="en-US" altLang="zh-CN" dirty="0">
                <a:sym typeface="+mn-ea"/>
              </a:rPr>
              <a:t>Demo: Key Value Store </a:t>
            </a:r>
          </a:p>
        </p:txBody>
      </p:sp>
      <p:sp>
        <p:nvSpPr>
          <p:cNvPr id="22" name="Content Placeholder 2">
            <a:extLst>
              <a:ext uri="{FF2B5EF4-FFF2-40B4-BE49-F238E27FC236}">
                <a16:creationId xmlns:a16="http://schemas.microsoft.com/office/drawing/2014/main" id="{D9FD1250-9CFB-46DA-A4A2-F967AA576BF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48361" y="984885"/>
            <a:ext cx="8389620" cy="576471"/>
          </a:xfrm>
        </p:spPr>
        <p:txBody>
          <a:bodyPr>
            <a:normAutofit/>
          </a:bodyPr>
          <a:lstStyle/>
          <a:p>
            <a:r>
              <a:rPr lang="en-US" altLang="zh-CN" dirty="0">
                <a:sym typeface="+mn-ea"/>
              </a:rPr>
              <a:t>Single Region</a:t>
            </a:r>
            <a:endParaRPr lang="zh-CN" altLang="en-US" dirty="0"/>
          </a:p>
        </p:txBody>
      </p:sp>
      <p:grpSp>
        <p:nvGrpSpPr>
          <p:cNvPr id="32" name="组合 31">
            <a:extLst>
              <a:ext uri="{FF2B5EF4-FFF2-40B4-BE49-F238E27FC236}">
                <a16:creationId xmlns:a16="http://schemas.microsoft.com/office/drawing/2014/main" id="{719F4F6F-2482-408E-BCD1-289716209904}"/>
              </a:ext>
            </a:extLst>
          </p:cNvPr>
          <p:cNvGrpSpPr/>
          <p:nvPr/>
        </p:nvGrpSpPr>
        <p:grpSpPr>
          <a:xfrm>
            <a:off x="508000" y="2522128"/>
            <a:ext cx="899592" cy="975608"/>
            <a:chOff x="508000" y="2522128"/>
            <a:chExt cx="899592" cy="975608"/>
          </a:xfrm>
        </p:grpSpPr>
        <p:pic>
          <p:nvPicPr>
            <p:cNvPr id="26" name="图形 25" descr="用户">
              <a:extLst>
                <a:ext uri="{FF2B5EF4-FFF2-40B4-BE49-F238E27FC236}">
                  <a16:creationId xmlns:a16="http://schemas.microsoft.com/office/drawing/2014/main" id="{8EE0EF54-78C6-4ADA-B644-5833B8148FF1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>
              <a:off x="647160" y="2522128"/>
              <a:ext cx="562111" cy="584076"/>
            </a:xfrm>
            <a:prstGeom prst="rect">
              <a:avLst/>
            </a:prstGeom>
          </p:spPr>
        </p:pic>
        <p:sp>
          <p:nvSpPr>
            <p:cNvPr id="3" name="文本框 2">
              <a:extLst>
                <a:ext uri="{FF2B5EF4-FFF2-40B4-BE49-F238E27FC236}">
                  <a16:creationId xmlns:a16="http://schemas.microsoft.com/office/drawing/2014/main" id="{4C38A02C-A153-4716-90D2-EFCA4FF0C11D}"/>
                </a:ext>
              </a:extLst>
            </p:cNvPr>
            <p:cNvSpPr txBox="1"/>
            <p:nvPr/>
          </p:nvSpPr>
          <p:spPr>
            <a:xfrm>
              <a:off x="508000" y="3128404"/>
              <a:ext cx="899592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b="1" dirty="0"/>
                <a:t>Client</a:t>
              </a:r>
              <a:endParaRPr lang="zh-CN" altLang="en-US" b="1" dirty="0"/>
            </a:p>
          </p:txBody>
        </p:sp>
      </p:grpSp>
      <p:sp>
        <p:nvSpPr>
          <p:cNvPr id="6" name="文本框 5">
            <a:extLst>
              <a:ext uri="{FF2B5EF4-FFF2-40B4-BE49-F238E27FC236}">
                <a16:creationId xmlns:a16="http://schemas.microsoft.com/office/drawing/2014/main" id="{AFBDD3BB-F713-482F-85A5-BFFCDACE9254}"/>
              </a:ext>
            </a:extLst>
          </p:cNvPr>
          <p:cNvSpPr txBox="1"/>
          <p:nvPr/>
        </p:nvSpPr>
        <p:spPr>
          <a:xfrm>
            <a:off x="4430968" y="3653766"/>
            <a:ext cx="129806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b="1" dirty="0"/>
              <a:t>FuzzyLog</a:t>
            </a:r>
            <a:endParaRPr lang="zh-CN" altLang="en-US" b="1" dirty="0"/>
          </a:p>
        </p:txBody>
      </p:sp>
      <p:sp>
        <p:nvSpPr>
          <p:cNvPr id="30" name="矩形 29">
            <a:extLst>
              <a:ext uri="{FF2B5EF4-FFF2-40B4-BE49-F238E27FC236}">
                <a16:creationId xmlns:a16="http://schemas.microsoft.com/office/drawing/2014/main" id="{E356EFC0-C98C-4845-983A-19D8F0E18D08}"/>
              </a:ext>
            </a:extLst>
          </p:cNvPr>
          <p:cNvSpPr/>
          <p:nvPr/>
        </p:nvSpPr>
        <p:spPr>
          <a:xfrm>
            <a:off x="1938248" y="2281436"/>
            <a:ext cx="144016" cy="39638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1" name="矩形 30">
            <a:extLst>
              <a:ext uri="{FF2B5EF4-FFF2-40B4-BE49-F238E27FC236}">
                <a16:creationId xmlns:a16="http://schemas.microsoft.com/office/drawing/2014/main" id="{838C82FE-A4B0-4CE7-8EBE-00B90995F39D}"/>
              </a:ext>
            </a:extLst>
          </p:cNvPr>
          <p:cNvSpPr/>
          <p:nvPr/>
        </p:nvSpPr>
        <p:spPr>
          <a:xfrm>
            <a:off x="1938248" y="3060460"/>
            <a:ext cx="144016" cy="396380"/>
          </a:xfrm>
          <a:prstGeom prst="rect">
            <a:avLst/>
          </a:prstGeom>
          <a:solidFill>
            <a:srgbClr val="92B1D6"/>
          </a:solidFill>
          <a:ln>
            <a:solidFill>
              <a:srgbClr val="92B1D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3" name="文本框 32">
            <a:extLst>
              <a:ext uri="{FF2B5EF4-FFF2-40B4-BE49-F238E27FC236}">
                <a16:creationId xmlns:a16="http://schemas.microsoft.com/office/drawing/2014/main" id="{18D4F704-A0E3-430D-9A97-909427BB674F}"/>
              </a:ext>
            </a:extLst>
          </p:cNvPr>
          <p:cNvSpPr txBox="1"/>
          <p:nvPr/>
        </p:nvSpPr>
        <p:spPr>
          <a:xfrm>
            <a:off x="4107412" y="1720196"/>
            <a:ext cx="194517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b="1" dirty="0"/>
              <a:t>Key Value Store</a:t>
            </a:r>
            <a:endParaRPr lang="zh-CN" altLang="en-US" b="1" dirty="0"/>
          </a:p>
        </p:txBody>
      </p:sp>
      <p:cxnSp>
        <p:nvCxnSpPr>
          <p:cNvPr id="35" name="连接符: 肘形 34">
            <a:extLst>
              <a:ext uri="{FF2B5EF4-FFF2-40B4-BE49-F238E27FC236}">
                <a16:creationId xmlns:a16="http://schemas.microsoft.com/office/drawing/2014/main" id="{9D00A7B2-7C50-419D-9248-51D15A9551CF}"/>
              </a:ext>
            </a:extLst>
          </p:cNvPr>
          <p:cNvCxnSpPr>
            <a:stCxn id="26" idx="0"/>
            <a:endCxn id="33" idx="1"/>
          </p:cNvCxnSpPr>
          <p:nvPr/>
        </p:nvCxnSpPr>
        <p:spPr>
          <a:xfrm rot="5400000" flipH="1" flipV="1">
            <a:off x="2209181" y="623897"/>
            <a:ext cx="617266" cy="3179196"/>
          </a:xfrm>
          <a:prstGeom prst="bentConnector2">
            <a:avLst/>
          </a:prstGeom>
          <a:ln w="25400"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36" name="文本框 35">
            <a:extLst>
              <a:ext uri="{FF2B5EF4-FFF2-40B4-BE49-F238E27FC236}">
                <a16:creationId xmlns:a16="http://schemas.microsoft.com/office/drawing/2014/main" id="{4750394A-75D7-4E19-A64C-9980382E3834}"/>
              </a:ext>
            </a:extLst>
          </p:cNvPr>
          <p:cNvSpPr txBox="1"/>
          <p:nvPr/>
        </p:nvSpPr>
        <p:spPr>
          <a:xfrm>
            <a:off x="1551608" y="1548443"/>
            <a:ext cx="172819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b="1" dirty="0"/>
              <a:t>set 4:8</a:t>
            </a:r>
            <a:endParaRPr lang="zh-CN" altLang="en-US" b="1" dirty="0"/>
          </a:p>
        </p:txBody>
      </p:sp>
      <p:sp>
        <p:nvSpPr>
          <p:cNvPr id="38" name="矩形 37">
            <a:extLst>
              <a:ext uri="{FF2B5EF4-FFF2-40B4-BE49-F238E27FC236}">
                <a16:creationId xmlns:a16="http://schemas.microsoft.com/office/drawing/2014/main" id="{0BCD07C9-1ACC-4C32-8B51-F0787FE2C487}"/>
              </a:ext>
            </a:extLst>
          </p:cNvPr>
          <p:cNvSpPr/>
          <p:nvPr/>
        </p:nvSpPr>
        <p:spPr>
          <a:xfrm>
            <a:off x="2223712" y="3060460"/>
            <a:ext cx="587529" cy="396380"/>
          </a:xfrm>
          <a:prstGeom prst="rect">
            <a:avLst/>
          </a:prstGeom>
          <a:solidFill>
            <a:srgbClr val="92B1D6"/>
          </a:solidFill>
          <a:ln>
            <a:solidFill>
              <a:srgbClr val="92B1D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dirty="0"/>
              <a:t>1:5</a:t>
            </a:r>
            <a:endParaRPr lang="zh-CN" altLang="en-US" dirty="0"/>
          </a:p>
        </p:txBody>
      </p:sp>
      <p:sp>
        <p:nvSpPr>
          <p:cNvPr id="39" name="矩形 38">
            <a:extLst>
              <a:ext uri="{FF2B5EF4-FFF2-40B4-BE49-F238E27FC236}">
                <a16:creationId xmlns:a16="http://schemas.microsoft.com/office/drawing/2014/main" id="{7953239D-84D8-41DD-B894-D30FD6F13A75}"/>
              </a:ext>
            </a:extLst>
          </p:cNvPr>
          <p:cNvSpPr/>
          <p:nvPr/>
        </p:nvSpPr>
        <p:spPr>
          <a:xfrm>
            <a:off x="1889244" y="4706560"/>
            <a:ext cx="668936" cy="323225"/>
          </a:xfrm>
          <a:prstGeom prst="rect">
            <a:avLst/>
          </a:prstGeom>
          <a:solidFill>
            <a:srgbClr val="92B1D6"/>
          </a:solidFill>
          <a:ln>
            <a:solidFill>
              <a:srgbClr val="92B1D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1400" dirty="0"/>
              <a:t>S,1,2</a:t>
            </a:r>
            <a:endParaRPr lang="zh-CN" altLang="en-US" sz="1400" dirty="0"/>
          </a:p>
        </p:txBody>
      </p:sp>
      <p:cxnSp>
        <p:nvCxnSpPr>
          <p:cNvPr id="43" name="直接箭头连接符 42">
            <a:extLst>
              <a:ext uri="{FF2B5EF4-FFF2-40B4-BE49-F238E27FC236}">
                <a16:creationId xmlns:a16="http://schemas.microsoft.com/office/drawing/2014/main" id="{256F6538-0C7F-4DD5-9162-B14AB160C9B3}"/>
              </a:ext>
            </a:extLst>
          </p:cNvPr>
          <p:cNvCxnSpPr>
            <a:cxnSpLocks/>
            <a:stCxn id="25" idx="1"/>
            <a:endCxn id="39" idx="3"/>
          </p:cNvCxnSpPr>
          <p:nvPr/>
        </p:nvCxnSpPr>
        <p:spPr>
          <a:xfrm flipH="1">
            <a:off x="2558180" y="4868172"/>
            <a:ext cx="387152" cy="1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grpSp>
        <p:nvGrpSpPr>
          <p:cNvPr id="8" name="组合 7">
            <a:extLst>
              <a:ext uri="{FF2B5EF4-FFF2-40B4-BE49-F238E27FC236}">
                <a16:creationId xmlns:a16="http://schemas.microsoft.com/office/drawing/2014/main" id="{266C58C1-76D7-4026-B72C-5FF1882FFCDC}"/>
              </a:ext>
            </a:extLst>
          </p:cNvPr>
          <p:cNvGrpSpPr/>
          <p:nvPr/>
        </p:nvGrpSpPr>
        <p:grpSpPr>
          <a:xfrm>
            <a:off x="4524803" y="1925574"/>
            <a:ext cx="369332" cy="1728192"/>
            <a:chOff x="4724827" y="1925574"/>
            <a:chExt cx="369332" cy="1728192"/>
          </a:xfrm>
        </p:grpSpPr>
        <p:cxnSp>
          <p:nvCxnSpPr>
            <p:cNvPr id="45" name="直接箭头连接符 44">
              <a:extLst>
                <a:ext uri="{FF2B5EF4-FFF2-40B4-BE49-F238E27FC236}">
                  <a16:creationId xmlns:a16="http://schemas.microsoft.com/office/drawing/2014/main" id="{DD7B4941-CA92-454B-B333-ED51FBECC028}"/>
                </a:ext>
              </a:extLst>
            </p:cNvPr>
            <p:cNvCxnSpPr>
              <a:stCxn id="33" idx="2"/>
              <a:endCxn id="6" idx="0"/>
            </p:cNvCxnSpPr>
            <p:nvPr/>
          </p:nvCxnSpPr>
          <p:spPr>
            <a:xfrm>
              <a:off x="5080000" y="2089528"/>
              <a:ext cx="0" cy="1564238"/>
            </a:xfrm>
            <a:prstGeom prst="straightConnector1">
              <a:avLst/>
            </a:prstGeom>
            <a:ln w="25400"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sp>
          <p:nvSpPr>
            <p:cNvPr id="46" name="文本框 45">
              <a:extLst>
                <a:ext uri="{FF2B5EF4-FFF2-40B4-BE49-F238E27FC236}">
                  <a16:creationId xmlns:a16="http://schemas.microsoft.com/office/drawing/2014/main" id="{4FC95E57-80C9-4CDB-B2E9-CDF9A55C566B}"/>
                </a:ext>
              </a:extLst>
            </p:cNvPr>
            <p:cNvSpPr txBox="1"/>
            <p:nvPr/>
          </p:nvSpPr>
          <p:spPr>
            <a:xfrm rot="16200000">
              <a:off x="4045397" y="2605004"/>
              <a:ext cx="1728192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b="1" dirty="0"/>
                <a:t>append</a:t>
              </a:r>
              <a:endParaRPr lang="zh-CN" altLang="en-US" b="1" dirty="0"/>
            </a:p>
          </p:txBody>
        </p:sp>
      </p:grpSp>
      <p:sp>
        <p:nvSpPr>
          <p:cNvPr id="24" name="矩形 23">
            <a:extLst>
              <a:ext uri="{FF2B5EF4-FFF2-40B4-BE49-F238E27FC236}">
                <a16:creationId xmlns:a16="http://schemas.microsoft.com/office/drawing/2014/main" id="{0EFC071D-FF58-466F-81C8-0DD4E576F5F7}"/>
              </a:ext>
            </a:extLst>
          </p:cNvPr>
          <p:cNvSpPr/>
          <p:nvPr/>
        </p:nvSpPr>
        <p:spPr>
          <a:xfrm>
            <a:off x="2223712" y="3060460"/>
            <a:ext cx="587529" cy="396380"/>
          </a:xfrm>
          <a:prstGeom prst="rect">
            <a:avLst/>
          </a:prstGeom>
          <a:solidFill>
            <a:srgbClr val="92B1D6"/>
          </a:solidFill>
          <a:ln>
            <a:solidFill>
              <a:srgbClr val="92B1D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1600" dirty="0"/>
              <a:t>1:5</a:t>
            </a:r>
            <a:endParaRPr lang="zh-CN" altLang="en-US" sz="1600" dirty="0"/>
          </a:p>
        </p:txBody>
      </p:sp>
      <p:sp>
        <p:nvSpPr>
          <p:cNvPr id="25" name="矩形 24">
            <a:extLst>
              <a:ext uri="{FF2B5EF4-FFF2-40B4-BE49-F238E27FC236}">
                <a16:creationId xmlns:a16="http://schemas.microsoft.com/office/drawing/2014/main" id="{A6519F92-5A18-4494-9C6E-638FCF94A3F1}"/>
              </a:ext>
            </a:extLst>
          </p:cNvPr>
          <p:cNvSpPr/>
          <p:nvPr/>
        </p:nvSpPr>
        <p:spPr>
          <a:xfrm>
            <a:off x="2945332" y="4706559"/>
            <a:ext cx="668936" cy="323225"/>
          </a:xfrm>
          <a:prstGeom prst="rect">
            <a:avLst/>
          </a:prstGeom>
          <a:solidFill>
            <a:srgbClr val="92B1D6"/>
          </a:solidFill>
          <a:ln>
            <a:solidFill>
              <a:srgbClr val="92B1D6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1400" dirty="0"/>
              <a:t>S,1,5</a:t>
            </a:r>
            <a:endParaRPr lang="zh-CN" altLang="en-US" sz="1400" dirty="0"/>
          </a:p>
        </p:txBody>
      </p:sp>
      <p:sp>
        <p:nvSpPr>
          <p:cNvPr id="27" name="矩形 26">
            <a:extLst>
              <a:ext uri="{FF2B5EF4-FFF2-40B4-BE49-F238E27FC236}">
                <a16:creationId xmlns:a16="http://schemas.microsoft.com/office/drawing/2014/main" id="{8F21F457-F6B6-4601-8156-087FDDD06AA3}"/>
              </a:ext>
            </a:extLst>
          </p:cNvPr>
          <p:cNvSpPr/>
          <p:nvPr/>
        </p:nvSpPr>
        <p:spPr>
          <a:xfrm>
            <a:off x="1889244" y="4154798"/>
            <a:ext cx="668936" cy="323225"/>
          </a:xfrm>
          <a:prstGeom prst="rect">
            <a:avLst/>
          </a:prstGeom>
          <a:solidFill>
            <a:srgbClr val="BD384B"/>
          </a:solidFill>
          <a:ln>
            <a:solidFill>
              <a:srgbClr val="941100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1400" dirty="0"/>
              <a:t>S,0,1</a:t>
            </a:r>
            <a:endParaRPr lang="zh-CN" altLang="en-US" sz="1400" dirty="0"/>
          </a:p>
        </p:txBody>
      </p:sp>
      <p:sp>
        <p:nvSpPr>
          <p:cNvPr id="28" name="矩形 27">
            <a:extLst>
              <a:ext uri="{FF2B5EF4-FFF2-40B4-BE49-F238E27FC236}">
                <a16:creationId xmlns:a16="http://schemas.microsoft.com/office/drawing/2014/main" id="{A9BB8131-EA9A-48FD-8AA3-D459DC72D259}"/>
              </a:ext>
            </a:extLst>
          </p:cNvPr>
          <p:cNvSpPr/>
          <p:nvPr/>
        </p:nvSpPr>
        <p:spPr>
          <a:xfrm>
            <a:off x="2219303" y="2287014"/>
            <a:ext cx="988490" cy="390802"/>
          </a:xfrm>
          <a:prstGeom prst="rect">
            <a:avLst/>
          </a:prstGeom>
          <a:solidFill>
            <a:srgbClr val="BD384B"/>
          </a:solidFill>
          <a:ln>
            <a:solidFill>
              <a:srgbClr val="941100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1600" dirty="0"/>
              <a:t>0:1;4:8</a:t>
            </a:r>
            <a:endParaRPr lang="zh-CN" altLang="en-US" sz="1600" dirty="0"/>
          </a:p>
        </p:txBody>
      </p:sp>
      <p:sp>
        <p:nvSpPr>
          <p:cNvPr id="29" name="矩形 28">
            <a:extLst>
              <a:ext uri="{FF2B5EF4-FFF2-40B4-BE49-F238E27FC236}">
                <a16:creationId xmlns:a16="http://schemas.microsoft.com/office/drawing/2014/main" id="{671D826A-440D-4E6F-9A3E-F35BAB90B64B}"/>
              </a:ext>
            </a:extLst>
          </p:cNvPr>
          <p:cNvSpPr/>
          <p:nvPr/>
        </p:nvSpPr>
        <p:spPr>
          <a:xfrm>
            <a:off x="2945332" y="4154797"/>
            <a:ext cx="668936" cy="323225"/>
          </a:xfrm>
          <a:prstGeom prst="rect">
            <a:avLst/>
          </a:prstGeom>
          <a:solidFill>
            <a:srgbClr val="BD384B"/>
          </a:solidFill>
          <a:ln>
            <a:solidFill>
              <a:srgbClr val="941100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1400" dirty="0"/>
              <a:t>S,4,8</a:t>
            </a:r>
            <a:endParaRPr lang="zh-CN" altLang="en-US" sz="1400" dirty="0"/>
          </a:p>
        </p:txBody>
      </p:sp>
      <p:cxnSp>
        <p:nvCxnSpPr>
          <p:cNvPr id="34" name="直接箭头连接符 33">
            <a:extLst>
              <a:ext uri="{FF2B5EF4-FFF2-40B4-BE49-F238E27FC236}">
                <a16:creationId xmlns:a16="http://schemas.microsoft.com/office/drawing/2014/main" id="{0AD73DCB-74BB-4630-B5A0-66B0332A48C1}"/>
              </a:ext>
            </a:extLst>
          </p:cNvPr>
          <p:cNvCxnSpPr>
            <a:cxnSpLocks/>
            <a:stCxn id="29" idx="1"/>
            <a:endCxn id="27" idx="3"/>
          </p:cNvCxnSpPr>
          <p:nvPr/>
        </p:nvCxnSpPr>
        <p:spPr>
          <a:xfrm flipH="1">
            <a:off x="2558180" y="4316410"/>
            <a:ext cx="387152" cy="1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grpSp>
        <p:nvGrpSpPr>
          <p:cNvPr id="9" name="组合 8">
            <a:extLst>
              <a:ext uri="{FF2B5EF4-FFF2-40B4-BE49-F238E27FC236}">
                <a16:creationId xmlns:a16="http://schemas.microsoft.com/office/drawing/2014/main" id="{CBC4FCEF-B472-4D93-8742-632E98913E31}"/>
              </a:ext>
            </a:extLst>
          </p:cNvPr>
          <p:cNvGrpSpPr/>
          <p:nvPr/>
        </p:nvGrpSpPr>
        <p:grpSpPr>
          <a:xfrm>
            <a:off x="4896105" y="1925574"/>
            <a:ext cx="399919" cy="1737336"/>
            <a:chOff x="5096129" y="1925574"/>
            <a:chExt cx="399919" cy="1737336"/>
          </a:xfrm>
        </p:grpSpPr>
        <p:cxnSp>
          <p:nvCxnSpPr>
            <p:cNvPr id="37" name="直接箭头连接符 36">
              <a:extLst>
                <a:ext uri="{FF2B5EF4-FFF2-40B4-BE49-F238E27FC236}">
                  <a16:creationId xmlns:a16="http://schemas.microsoft.com/office/drawing/2014/main" id="{DAFAC02C-6E92-41BC-95C5-BEE7D144909F}"/>
                </a:ext>
              </a:extLst>
            </p:cNvPr>
            <p:cNvCxnSpPr/>
            <p:nvPr/>
          </p:nvCxnSpPr>
          <p:spPr>
            <a:xfrm>
              <a:off x="5496048" y="2098672"/>
              <a:ext cx="0" cy="1564238"/>
            </a:xfrm>
            <a:prstGeom prst="straightConnector1">
              <a:avLst/>
            </a:prstGeom>
            <a:ln w="25400"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sp>
          <p:nvSpPr>
            <p:cNvPr id="40" name="文本框 39">
              <a:extLst>
                <a:ext uri="{FF2B5EF4-FFF2-40B4-BE49-F238E27FC236}">
                  <a16:creationId xmlns:a16="http://schemas.microsoft.com/office/drawing/2014/main" id="{F286DEDC-B9A7-42ED-9727-3642AF7778D8}"/>
                </a:ext>
              </a:extLst>
            </p:cNvPr>
            <p:cNvSpPr txBox="1"/>
            <p:nvPr/>
          </p:nvSpPr>
          <p:spPr>
            <a:xfrm rot="16200000">
              <a:off x="4416699" y="2605004"/>
              <a:ext cx="1728192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b="1" dirty="0"/>
                <a:t>sync</a:t>
              </a:r>
              <a:endParaRPr lang="zh-CN" altLang="en-US" b="1" dirty="0"/>
            </a:p>
          </p:txBody>
        </p:sp>
      </p:grpSp>
    </p:spTree>
    <p:extLst>
      <p:ext uri="{BB962C8B-B14F-4D97-AF65-F5344CB8AC3E}">
        <p14:creationId xmlns:p14="http://schemas.microsoft.com/office/powerpoint/2010/main" val="15882329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32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zh-CN" altLang="en-US"/>
              <a:t>上海交通大学并行与分布式系统研究所（</a:t>
            </a:r>
            <a:r>
              <a:rPr lang="en-US" altLang="zh-CN" dirty="0"/>
              <a:t>IPADS@SJTU</a:t>
            </a:r>
            <a:r>
              <a:rPr lang="zh-CN" altLang="en-US"/>
              <a:t>）</a:t>
            </a:r>
            <a:endParaRPr lang="zh-CN" altLang="en-US" dirty="0"/>
          </a:p>
        </p:txBody>
      </p:sp>
      <p:sp>
        <p:nvSpPr>
          <p:cNvPr id="12" name="Title 1">
            <a:extLst>
              <a:ext uri="{FF2B5EF4-FFF2-40B4-BE49-F238E27FC236}">
                <a16:creationId xmlns:a16="http://schemas.microsoft.com/office/drawing/2014/main" id="{775A0D57-C5EE-471C-9068-21AAA665E09A}"/>
              </a:ext>
            </a:extLst>
          </p:cNvPr>
          <p:cNvSpPr txBox="1">
            <a:spLocks/>
          </p:cNvSpPr>
          <p:nvPr/>
        </p:nvSpPr>
        <p:spPr>
          <a:xfrm>
            <a:off x="965200" y="189537"/>
            <a:ext cx="8229600" cy="90044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3600" b="1" kern="1200">
                <a:solidFill>
                  <a:schemeClr val="accent1"/>
                </a:solidFill>
                <a:latin typeface="+mj-lt"/>
                <a:ea typeface="+mj-ea"/>
                <a:cs typeface="微软雅黑 Light" panose="020B0502040204020203" pitchFamily="34" charset="-122"/>
              </a:defRPr>
            </a:lvl1pPr>
          </a:lstStyle>
          <a:p>
            <a:endParaRPr lang="en-US" altLang="zh-CN" dirty="0">
              <a:sym typeface="+mn-ea"/>
            </a:endParaRPr>
          </a:p>
        </p:txBody>
      </p:sp>
      <p:sp>
        <p:nvSpPr>
          <p:cNvPr id="21" name="Title 1">
            <a:extLst>
              <a:ext uri="{FF2B5EF4-FFF2-40B4-BE49-F238E27FC236}">
                <a16:creationId xmlns:a16="http://schemas.microsoft.com/office/drawing/2014/main" id="{BA35C0DB-0784-4551-9D13-D47A3DC0FDD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08000" y="228866"/>
            <a:ext cx="9144000" cy="900442"/>
          </a:xfrm>
        </p:spPr>
        <p:txBody>
          <a:bodyPr>
            <a:normAutofit/>
          </a:bodyPr>
          <a:lstStyle/>
          <a:p>
            <a:r>
              <a:rPr lang="en-US" altLang="zh-CN" dirty="0">
                <a:sym typeface="+mn-ea"/>
              </a:rPr>
              <a:t>Demo: Key Value Store </a:t>
            </a:r>
          </a:p>
        </p:txBody>
      </p:sp>
      <p:sp>
        <p:nvSpPr>
          <p:cNvPr id="22" name="Content Placeholder 2">
            <a:extLst>
              <a:ext uri="{FF2B5EF4-FFF2-40B4-BE49-F238E27FC236}">
                <a16:creationId xmlns:a16="http://schemas.microsoft.com/office/drawing/2014/main" id="{D9FD1250-9CFB-46DA-A4A2-F967AA576BF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48361" y="984885"/>
            <a:ext cx="8389620" cy="576471"/>
          </a:xfrm>
        </p:spPr>
        <p:txBody>
          <a:bodyPr>
            <a:normAutofit/>
          </a:bodyPr>
          <a:lstStyle/>
          <a:p>
            <a:r>
              <a:rPr lang="en-US" altLang="zh-CN" dirty="0">
                <a:sym typeface="+mn-ea"/>
              </a:rPr>
              <a:t>Across Region</a:t>
            </a:r>
            <a:endParaRPr lang="zh-CN" altLang="en-US" dirty="0"/>
          </a:p>
        </p:txBody>
      </p:sp>
      <p:grpSp>
        <p:nvGrpSpPr>
          <p:cNvPr id="32" name="组合 31">
            <a:extLst>
              <a:ext uri="{FF2B5EF4-FFF2-40B4-BE49-F238E27FC236}">
                <a16:creationId xmlns:a16="http://schemas.microsoft.com/office/drawing/2014/main" id="{719F4F6F-2482-408E-BCD1-289716209904}"/>
              </a:ext>
            </a:extLst>
          </p:cNvPr>
          <p:cNvGrpSpPr/>
          <p:nvPr/>
        </p:nvGrpSpPr>
        <p:grpSpPr>
          <a:xfrm>
            <a:off x="508000" y="2522128"/>
            <a:ext cx="755576" cy="975608"/>
            <a:chOff x="508000" y="2522128"/>
            <a:chExt cx="755576" cy="975608"/>
          </a:xfrm>
        </p:grpSpPr>
        <p:pic>
          <p:nvPicPr>
            <p:cNvPr id="26" name="图形 25" descr="用户">
              <a:extLst>
                <a:ext uri="{FF2B5EF4-FFF2-40B4-BE49-F238E27FC236}">
                  <a16:creationId xmlns:a16="http://schemas.microsoft.com/office/drawing/2014/main" id="{8EE0EF54-78C6-4ADA-B644-5833B8148FF1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>
              <a:off x="647160" y="2522128"/>
              <a:ext cx="562111" cy="584076"/>
            </a:xfrm>
            <a:prstGeom prst="rect">
              <a:avLst/>
            </a:prstGeom>
          </p:spPr>
        </p:pic>
        <p:sp>
          <p:nvSpPr>
            <p:cNvPr id="3" name="文本框 2">
              <a:extLst>
                <a:ext uri="{FF2B5EF4-FFF2-40B4-BE49-F238E27FC236}">
                  <a16:creationId xmlns:a16="http://schemas.microsoft.com/office/drawing/2014/main" id="{4C38A02C-A153-4716-90D2-EFCA4FF0C11D}"/>
                </a:ext>
              </a:extLst>
            </p:cNvPr>
            <p:cNvSpPr txBox="1"/>
            <p:nvPr/>
          </p:nvSpPr>
          <p:spPr>
            <a:xfrm>
              <a:off x="508000" y="3128404"/>
              <a:ext cx="75557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b="1" dirty="0"/>
                <a:t>Alice</a:t>
              </a:r>
              <a:endParaRPr lang="zh-CN" altLang="en-US" b="1" dirty="0"/>
            </a:p>
          </p:txBody>
        </p:sp>
      </p:grpSp>
      <p:sp>
        <p:nvSpPr>
          <p:cNvPr id="6" name="文本框 5">
            <a:extLst>
              <a:ext uri="{FF2B5EF4-FFF2-40B4-BE49-F238E27FC236}">
                <a16:creationId xmlns:a16="http://schemas.microsoft.com/office/drawing/2014/main" id="{AFBDD3BB-F713-482F-85A5-BFFCDACE9254}"/>
              </a:ext>
            </a:extLst>
          </p:cNvPr>
          <p:cNvSpPr txBox="1"/>
          <p:nvPr/>
        </p:nvSpPr>
        <p:spPr>
          <a:xfrm>
            <a:off x="1305023" y="3607843"/>
            <a:ext cx="304451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b="1" dirty="0"/>
              <a:t>FuzzyLog: Beijing’s Copy</a:t>
            </a:r>
            <a:endParaRPr lang="zh-CN" altLang="en-US" b="1" dirty="0"/>
          </a:p>
        </p:txBody>
      </p:sp>
      <p:sp>
        <p:nvSpPr>
          <p:cNvPr id="30" name="矩形 29">
            <a:extLst>
              <a:ext uri="{FF2B5EF4-FFF2-40B4-BE49-F238E27FC236}">
                <a16:creationId xmlns:a16="http://schemas.microsoft.com/office/drawing/2014/main" id="{E356EFC0-C98C-4845-983A-19D8F0E18D08}"/>
              </a:ext>
            </a:extLst>
          </p:cNvPr>
          <p:cNvSpPr/>
          <p:nvPr/>
        </p:nvSpPr>
        <p:spPr>
          <a:xfrm>
            <a:off x="1554776" y="2718702"/>
            <a:ext cx="1056088" cy="39638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1600" dirty="0"/>
              <a:t>0:1;1:2</a:t>
            </a:r>
            <a:endParaRPr lang="zh-CN" altLang="en-US" sz="1600" dirty="0"/>
          </a:p>
        </p:txBody>
      </p:sp>
      <p:sp>
        <p:nvSpPr>
          <p:cNvPr id="33" name="文本框 32">
            <a:extLst>
              <a:ext uri="{FF2B5EF4-FFF2-40B4-BE49-F238E27FC236}">
                <a16:creationId xmlns:a16="http://schemas.microsoft.com/office/drawing/2014/main" id="{18D4F704-A0E3-430D-9A97-909427BB674F}"/>
              </a:ext>
            </a:extLst>
          </p:cNvPr>
          <p:cNvSpPr txBox="1"/>
          <p:nvPr/>
        </p:nvSpPr>
        <p:spPr>
          <a:xfrm>
            <a:off x="1855468" y="1837351"/>
            <a:ext cx="194517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b="1" dirty="0"/>
              <a:t>Bei Jing</a:t>
            </a:r>
            <a:endParaRPr lang="zh-CN" altLang="en-US" b="1" dirty="0"/>
          </a:p>
        </p:txBody>
      </p:sp>
      <p:cxnSp>
        <p:nvCxnSpPr>
          <p:cNvPr id="35" name="连接符: 肘形 34">
            <a:extLst>
              <a:ext uri="{FF2B5EF4-FFF2-40B4-BE49-F238E27FC236}">
                <a16:creationId xmlns:a16="http://schemas.microsoft.com/office/drawing/2014/main" id="{9D00A7B2-7C50-419D-9248-51D15A9551CF}"/>
              </a:ext>
            </a:extLst>
          </p:cNvPr>
          <p:cNvCxnSpPr>
            <a:stCxn id="26" idx="0"/>
            <a:endCxn id="33" idx="1"/>
          </p:cNvCxnSpPr>
          <p:nvPr/>
        </p:nvCxnSpPr>
        <p:spPr>
          <a:xfrm rot="5400000" flipH="1" flipV="1">
            <a:off x="1141787" y="1808447"/>
            <a:ext cx="500111" cy="927252"/>
          </a:xfrm>
          <a:prstGeom prst="bentConnector2">
            <a:avLst/>
          </a:prstGeom>
          <a:ln w="25400"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39" name="矩形 38">
            <a:extLst>
              <a:ext uri="{FF2B5EF4-FFF2-40B4-BE49-F238E27FC236}">
                <a16:creationId xmlns:a16="http://schemas.microsoft.com/office/drawing/2014/main" id="{7953239D-84D8-41DD-B894-D30FD6F13A75}"/>
              </a:ext>
            </a:extLst>
          </p:cNvPr>
          <p:cNvSpPr/>
          <p:nvPr/>
        </p:nvSpPr>
        <p:spPr>
          <a:xfrm>
            <a:off x="1554776" y="4712118"/>
            <a:ext cx="668936" cy="323225"/>
          </a:xfrm>
          <a:prstGeom prst="rect">
            <a:avLst/>
          </a:prstGeom>
          <a:solidFill>
            <a:srgbClr val="92B1D6"/>
          </a:solidFill>
          <a:ln>
            <a:solidFill>
              <a:srgbClr val="92B1D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1400" dirty="0"/>
              <a:t>S,1,2</a:t>
            </a:r>
            <a:endParaRPr lang="zh-CN" altLang="en-US" sz="1400" dirty="0"/>
          </a:p>
        </p:txBody>
      </p:sp>
      <p:sp>
        <p:nvSpPr>
          <p:cNvPr id="40" name="矩形 39">
            <a:extLst>
              <a:ext uri="{FF2B5EF4-FFF2-40B4-BE49-F238E27FC236}">
                <a16:creationId xmlns:a16="http://schemas.microsoft.com/office/drawing/2014/main" id="{4EEB3296-8E8F-4079-913E-EB3FD328299E}"/>
              </a:ext>
            </a:extLst>
          </p:cNvPr>
          <p:cNvSpPr/>
          <p:nvPr/>
        </p:nvSpPr>
        <p:spPr>
          <a:xfrm>
            <a:off x="2610864" y="4712117"/>
            <a:ext cx="668936" cy="323225"/>
          </a:xfrm>
          <a:prstGeom prst="rect">
            <a:avLst/>
          </a:prstGeom>
          <a:solidFill>
            <a:srgbClr val="92B1D6">
              <a:alpha val="20000"/>
            </a:srgbClr>
          </a:solidFill>
          <a:ln>
            <a:solidFill>
              <a:srgbClr val="92B1D6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1400" dirty="0"/>
              <a:t>S,1,5</a:t>
            </a:r>
            <a:endParaRPr lang="zh-CN" altLang="en-US" sz="1400" dirty="0"/>
          </a:p>
        </p:txBody>
      </p:sp>
      <p:sp>
        <p:nvSpPr>
          <p:cNvPr id="41" name="矩形 40">
            <a:extLst>
              <a:ext uri="{FF2B5EF4-FFF2-40B4-BE49-F238E27FC236}">
                <a16:creationId xmlns:a16="http://schemas.microsoft.com/office/drawing/2014/main" id="{C2EF6FB2-9AE7-4841-90B4-63C9591BCB2A}"/>
              </a:ext>
            </a:extLst>
          </p:cNvPr>
          <p:cNvSpPr/>
          <p:nvPr/>
        </p:nvSpPr>
        <p:spPr>
          <a:xfrm>
            <a:off x="1554776" y="4160356"/>
            <a:ext cx="668936" cy="323225"/>
          </a:xfrm>
          <a:prstGeom prst="rect">
            <a:avLst/>
          </a:prstGeom>
          <a:solidFill>
            <a:srgbClr val="BD384B"/>
          </a:solidFill>
          <a:ln>
            <a:solidFill>
              <a:srgbClr val="941100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1400" dirty="0"/>
              <a:t>S,0,1</a:t>
            </a:r>
            <a:endParaRPr lang="zh-CN" altLang="en-US" sz="1400" dirty="0"/>
          </a:p>
        </p:txBody>
      </p:sp>
      <p:cxnSp>
        <p:nvCxnSpPr>
          <p:cNvPr id="43" name="直接箭头连接符 42">
            <a:extLst>
              <a:ext uri="{FF2B5EF4-FFF2-40B4-BE49-F238E27FC236}">
                <a16:creationId xmlns:a16="http://schemas.microsoft.com/office/drawing/2014/main" id="{256F6538-0C7F-4DD5-9162-B14AB160C9B3}"/>
              </a:ext>
            </a:extLst>
          </p:cNvPr>
          <p:cNvCxnSpPr>
            <a:stCxn id="40" idx="1"/>
            <a:endCxn id="39" idx="3"/>
          </p:cNvCxnSpPr>
          <p:nvPr/>
        </p:nvCxnSpPr>
        <p:spPr>
          <a:xfrm flipH="1">
            <a:off x="2223712" y="4873730"/>
            <a:ext cx="387152" cy="1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4" name="文本框 23">
            <a:extLst>
              <a:ext uri="{FF2B5EF4-FFF2-40B4-BE49-F238E27FC236}">
                <a16:creationId xmlns:a16="http://schemas.microsoft.com/office/drawing/2014/main" id="{4A7F70A6-7012-4DF4-B06E-F26DE2EA9F9D}"/>
              </a:ext>
            </a:extLst>
          </p:cNvPr>
          <p:cNvSpPr txBox="1"/>
          <p:nvPr/>
        </p:nvSpPr>
        <p:spPr>
          <a:xfrm>
            <a:off x="5944096" y="1837351"/>
            <a:ext cx="194517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altLang="zh-CN" b="1" dirty="0"/>
              <a:t>Shang Hai</a:t>
            </a:r>
            <a:endParaRPr lang="zh-CN" altLang="en-US" b="1" dirty="0"/>
          </a:p>
        </p:txBody>
      </p:sp>
      <p:grpSp>
        <p:nvGrpSpPr>
          <p:cNvPr id="25" name="组合 24">
            <a:extLst>
              <a:ext uri="{FF2B5EF4-FFF2-40B4-BE49-F238E27FC236}">
                <a16:creationId xmlns:a16="http://schemas.microsoft.com/office/drawing/2014/main" id="{F542556A-8E3A-42B4-8C36-711D615A7C8B}"/>
              </a:ext>
            </a:extLst>
          </p:cNvPr>
          <p:cNvGrpSpPr/>
          <p:nvPr/>
        </p:nvGrpSpPr>
        <p:grpSpPr>
          <a:xfrm>
            <a:off x="8608391" y="2522128"/>
            <a:ext cx="653087" cy="975608"/>
            <a:chOff x="610488" y="2522128"/>
            <a:chExt cx="653087" cy="975608"/>
          </a:xfrm>
        </p:grpSpPr>
        <p:pic>
          <p:nvPicPr>
            <p:cNvPr id="27" name="图形 26" descr="用户">
              <a:extLst>
                <a:ext uri="{FF2B5EF4-FFF2-40B4-BE49-F238E27FC236}">
                  <a16:creationId xmlns:a16="http://schemas.microsoft.com/office/drawing/2014/main" id="{B4ADB9DF-97EF-4BB4-B943-5AE68DBBBBE9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>
              <a:off x="647160" y="2522128"/>
              <a:ext cx="562111" cy="584076"/>
            </a:xfrm>
            <a:prstGeom prst="rect">
              <a:avLst/>
            </a:prstGeom>
          </p:spPr>
        </p:pic>
        <p:sp>
          <p:nvSpPr>
            <p:cNvPr id="28" name="文本框 27">
              <a:extLst>
                <a:ext uri="{FF2B5EF4-FFF2-40B4-BE49-F238E27FC236}">
                  <a16:creationId xmlns:a16="http://schemas.microsoft.com/office/drawing/2014/main" id="{12FB079C-41FA-4811-BE95-73F31D994CD3}"/>
                </a:ext>
              </a:extLst>
            </p:cNvPr>
            <p:cNvSpPr txBox="1"/>
            <p:nvPr/>
          </p:nvSpPr>
          <p:spPr>
            <a:xfrm>
              <a:off x="610488" y="3128404"/>
              <a:ext cx="653087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b="1" dirty="0"/>
                <a:t>Bob</a:t>
              </a:r>
              <a:endParaRPr lang="zh-CN" altLang="en-US" b="1" dirty="0"/>
            </a:p>
          </p:txBody>
        </p:sp>
      </p:grpSp>
      <p:cxnSp>
        <p:nvCxnSpPr>
          <p:cNvPr id="8" name="连接符: 肘形 7">
            <a:extLst>
              <a:ext uri="{FF2B5EF4-FFF2-40B4-BE49-F238E27FC236}">
                <a16:creationId xmlns:a16="http://schemas.microsoft.com/office/drawing/2014/main" id="{790BA1A3-EFEB-40BA-9C1D-8AD501AAA3E1}"/>
              </a:ext>
            </a:extLst>
          </p:cNvPr>
          <p:cNvCxnSpPr>
            <a:stCxn id="27" idx="0"/>
            <a:endCxn id="24" idx="3"/>
          </p:cNvCxnSpPr>
          <p:nvPr/>
        </p:nvCxnSpPr>
        <p:spPr>
          <a:xfrm rot="16200000" flipV="1">
            <a:off x="8157641" y="1753649"/>
            <a:ext cx="500111" cy="1036847"/>
          </a:xfrm>
          <a:prstGeom prst="bentConnector2">
            <a:avLst/>
          </a:prstGeom>
          <a:ln w="25400"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47" name="文本框 46">
            <a:extLst>
              <a:ext uri="{FF2B5EF4-FFF2-40B4-BE49-F238E27FC236}">
                <a16:creationId xmlns:a16="http://schemas.microsoft.com/office/drawing/2014/main" id="{8D0F5489-8EC2-492B-8588-0F677B626763}"/>
              </a:ext>
            </a:extLst>
          </p:cNvPr>
          <p:cNvSpPr txBox="1"/>
          <p:nvPr/>
        </p:nvSpPr>
        <p:spPr>
          <a:xfrm>
            <a:off x="5229957" y="3636091"/>
            <a:ext cx="332148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b="1" dirty="0"/>
              <a:t>FuzzyLog: Shanghai’s Copy</a:t>
            </a:r>
            <a:endParaRPr lang="zh-CN" altLang="en-US" b="1" dirty="0"/>
          </a:p>
        </p:txBody>
      </p:sp>
      <p:sp>
        <p:nvSpPr>
          <p:cNvPr id="48" name="矩形 47">
            <a:extLst>
              <a:ext uri="{FF2B5EF4-FFF2-40B4-BE49-F238E27FC236}">
                <a16:creationId xmlns:a16="http://schemas.microsoft.com/office/drawing/2014/main" id="{5A1B2B3E-9CAD-4B89-9CF4-EDCCAF206296}"/>
              </a:ext>
            </a:extLst>
          </p:cNvPr>
          <p:cNvSpPr/>
          <p:nvPr/>
        </p:nvSpPr>
        <p:spPr>
          <a:xfrm>
            <a:off x="5656064" y="4171933"/>
            <a:ext cx="668936" cy="323225"/>
          </a:xfrm>
          <a:prstGeom prst="rect">
            <a:avLst/>
          </a:prstGeom>
          <a:solidFill>
            <a:srgbClr val="92B1D6"/>
          </a:solidFill>
          <a:ln>
            <a:solidFill>
              <a:srgbClr val="92B1D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1400" dirty="0"/>
              <a:t>S,1,2</a:t>
            </a:r>
            <a:endParaRPr lang="zh-CN" altLang="en-US" sz="1400" dirty="0"/>
          </a:p>
        </p:txBody>
      </p:sp>
      <p:sp>
        <p:nvSpPr>
          <p:cNvPr id="49" name="矩形 48">
            <a:extLst>
              <a:ext uri="{FF2B5EF4-FFF2-40B4-BE49-F238E27FC236}">
                <a16:creationId xmlns:a16="http://schemas.microsoft.com/office/drawing/2014/main" id="{E6A1BAFC-8EB0-4658-AFD1-A00AE11EF5C0}"/>
              </a:ext>
            </a:extLst>
          </p:cNvPr>
          <p:cNvSpPr/>
          <p:nvPr/>
        </p:nvSpPr>
        <p:spPr>
          <a:xfrm>
            <a:off x="6712152" y="4171932"/>
            <a:ext cx="668936" cy="323225"/>
          </a:xfrm>
          <a:prstGeom prst="rect">
            <a:avLst/>
          </a:prstGeom>
          <a:solidFill>
            <a:srgbClr val="92B1D6">
              <a:alpha val="20000"/>
            </a:srgbClr>
          </a:solidFill>
          <a:ln>
            <a:solidFill>
              <a:srgbClr val="92B1D6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1400" dirty="0"/>
              <a:t>S,1,5</a:t>
            </a:r>
            <a:endParaRPr lang="zh-CN" altLang="en-US" sz="1400" dirty="0"/>
          </a:p>
        </p:txBody>
      </p:sp>
      <p:sp>
        <p:nvSpPr>
          <p:cNvPr id="50" name="矩形 49">
            <a:extLst>
              <a:ext uri="{FF2B5EF4-FFF2-40B4-BE49-F238E27FC236}">
                <a16:creationId xmlns:a16="http://schemas.microsoft.com/office/drawing/2014/main" id="{D2AD4FFD-3C4D-4486-AD91-9F784B2B7819}"/>
              </a:ext>
            </a:extLst>
          </p:cNvPr>
          <p:cNvSpPr/>
          <p:nvPr/>
        </p:nvSpPr>
        <p:spPr>
          <a:xfrm>
            <a:off x="5656064" y="4695641"/>
            <a:ext cx="668936" cy="323225"/>
          </a:xfrm>
          <a:prstGeom prst="rect">
            <a:avLst/>
          </a:prstGeom>
          <a:solidFill>
            <a:srgbClr val="BD384B">
              <a:alpha val="20000"/>
            </a:srgbClr>
          </a:solidFill>
          <a:ln>
            <a:solidFill>
              <a:srgbClr val="9411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1400" dirty="0"/>
              <a:t>S,0,1</a:t>
            </a:r>
            <a:endParaRPr lang="zh-CN" altLang="en-US" sz="1400" dirty="0"/>
          </a:p>
        </p:txBody>
      </p:sp>
      <p:cxnSp>
        <p:nvCxnSpPr>
          <p:cNvPr id="51" name="直接箭头连接符 50">
            <a:extLst>
              <a:ext uri="{FF2B5EF4-FFF2-40B4-BE49-F238E27FC236}">
                <a16:creationId xmlns:a16="http://schemas.microsoft.com/office/drawing/2014/main" id="{24D9F34F-40FD-4CC7-B6B1-2CA21033B7F4}"/>
              </a:ext>
            </a:extLst>
          </p:cNvPr>
          <p:cNvCxnSpPr>
            <a:stCxn id="49" idx="1"/>
            <a:endCxn id="48" idx="3"/>
          </p:cNvCxnSpPr>
          <p:nvPr/>
        </p:nvCxnSpPr>
        <p:spPr>
          <a:xfrm flipH="1">
            <a:off x="6325000" y="4333545"/>
            <a:ext cx="387152" cy="1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9" name="文本框 8">
            <a:extLst>
              <a:ext uri="{FF2B5EF4-FFF2-40B4-BE49-F238E27FC236}">
                <a16:creationId xmlns:a16="http://schemas.microsoft.com/office/drawing/2014/main" id="{E8B42C78-CFC7-47F2-81B0-722C6A13D703}"/>
              </a:ext>
            </a:extLst>
          </p:cNvPr>
          <p:cNvSpPr txBox="1"/>
          <p:nvPr/>
        </p:nvSpPr>
        <p:spPr>
          <a:xfrm>
            <a:off x="320040" y="4160356"/>
            <a:ext cx="101554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altLang="zh-CN" b="1" dirty="0"/>
              <a:t>Local</a:t>
            </a:r>
            <a:endParaRPr lang="zh-CN" altLang="en-US" b="1" dirty="0"/>
          </a:p>
        </p:txBody>
      </p:sp>
      <p:sp>
        <p:nvSpPr>
          <p:cNvPr id="52" name="文本框 51">
            <a:extLst>
              <a:ext uri="{FF2B5EF4-FFF2-40B4-BE49-F238E27FC236}">
                <a16:creationId xmlns:a16="http://schemas.microsoft.com/office/drawing/2014/main" id="{437D8E67-217D-4F15-B7B3-194B5C4D4BE1}"/>
              </a:ext>
            </a:extLst>
          </p:cNvPr>
          <p:cNvSpPr txBox="1"/>
          <p:nvPr/>
        </p:nvSpPr>
        <p:spPr>
          <a:xfrm>
            <a:off x="310896" y="4691592"/>
            <a:ext cx="102468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altLang="zh-CN" b="1" dirty="0"/>
              <a:t>Remote</a:t>
            </a:r>
            <a:endParaRPr lang="zh-CN" altLang="en-US" b="1" dirty="0"/>
          </a:p>
        </p:txBody>
      </p:sp>
      <p:sp>
        <p:nvSpPr>
          <p:cNvPr id="54" name="矩形 53">
            <a:extLst>
              <a:ext uri="{FF2B5EF4-FFF2-40B4-BE49-F238E27FC236}">
                <a16:creationId xmlns:a16="http://schemas.microsoft.com/office/drawing/2014/main" id="{811C0728-FB02-43D1-9776-64CC8E6955AD}"/>
              </a:ext>
            </a:extLst>
          </p:cNvPr>
          <p:cNvSpPr/>
          <p:nvPr/>
        </p:nvSpPr>
        <p:spPr>
          <a:xfrm>
            <a:off x="5656063" y="2732024"/>
            <a:ext cx="562111" cy="39638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dirty="0"/>
              <a:t>1:2</a:t>
            </a:r>
            <a:endParaRPr lang="zh-CN" altLang="en-US" dirty="0"/>
          </a:p>
        </p:txBody>
      </p:sp>
      <p:sp>
        <p:nvSpPr>
          <p:cNvPr id="10" name="文本框 9">
            <a:extLst>
              <a:ext uri="{FF2B5EF4-FFF2-40B4-BE49-F238E27FC236}">
                <a16:creationId xmlns:a16="http://schemas.microsoft.com/office/drawing/2014/main" id="{B683C12A-6AF9-4AA0-AE1A-CCEC8F666FFA}"/>
              </a:ext>
            </a:extLst>
          </p:cNvPr>
          <p:cNvSpPr txBox="1"/>
          <p:nvPr/>
        </p:nvSpPr>
        <p:spPr>
          <a:xfrm>
            <a:off x="931626" y="1653387"/>
            <a:ext cx="80791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b="1" dirty="0"/>
              <a:t>get 1</a:t>
            </a:r>
            <a:endParaRPr lang="zh-CN" altLang="en-US" b="1" dirty="0"/>
          </a:p>
        </p:txBody>
      </p:sp>
      <p:sp>
        <p:nvSpPr>
          <p:cNvPr id="55" name="文本框 54">
            <a:extLst>
              <a:ext uri="{FF2B5EF4-FFF2-40B4-BE49-F238E27FC236}">
                <a16:creationId xmlns:a16="http://schemas.microsoft.com/office/drawing/2014/main" id="{A1E3251E-F8A5-4950-97A0-D647404FBE6B}"/>
              </a:ext>
            </a:extLst>
          </p:cNvPr>
          <p:cNvSpPr txBox="1"/>
          <p:nvPr/>
        </p:nvSpPr>
        <p:spPr>
          <a:xfrm>
            <a:off x="8118203" y="1659592"/>
            <a:ext cx="80791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b="1" dirty="0"/>
              <a:t>get 0</a:t>
            </a:r>
            <a:endParaRPr lang="zh-CN" altLang="en-US" b="1" dirty="0"/>
          </a:p>
        </p:txBody>
      </p:sp>
      <p:sp>
        <p:nvSpPr>
          <p:cNvPr id="56" name="矩形 55">
            <a:extLst>
              <a:ext uri="{FF2B5EF4-FFF2-40B4-BE49-F238E27FC236}">
                <a16:creationId xmlns:a16="http://schemas.microsoft.com/office/drawing/2014/main" id="{95CB3F53-B814-48E4-88B8-78C3F4882A33}"/>
              </a:ext>
            </a:extLst>
          </p:cNvPr>
          <p:cNvSpPr/>
          <p:nvPr/>
        </p:nvSpPr>
        <p:spPr>
          <a:xfrm>
            <a:off x="2744840" y="2000315"/>
            <a:ext cx="164880" cy="10760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7" name="矩形 56">
            <a:extLst>
              <a:ext uri="{FF2B5EF4-FFF2-40B4-BE49-F238E27FC236}">
                <a16:creationId xmlns:a16="http://schemas.microsoft.com/office/drawing/2014/main" id="{3585A581-0A56-4E84-A388-535D3306FDD1}"/>
              </a:ext>
            </a:extLst>
          </p:cNvPr>
          <p:cNvSpPr/>
          <p:nvPr/>
        </p:nvSpPr>
        <p:spPr>
          <a:xfrm>
            <a:off x="6799162" y="1981865"/>
            <a:ext cx="164880" cy="10760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cxnSp>
        <p:nvCxnSpPr>
          <p:cNvPr id="62" name="直接箭头连接符 61">
            <a:extLst>
              <a:ext uri="{FF2B5EF4-FFF2-40B4-BE49-F238E27FC236}">
                <a16:creationId xmlns:a16="http://schemas.microsoft.com/office/drawing/2014/main" id="{652EE410-3058-44B3-849E-7D4D2006E647}"/>
              </a:ext>
            </a:extLst>
          </p:cNvPr>
          <p:cNvCxnSpPr>
            <a:cxnSpLocks/>
            <a:stCxn id="56" idx="2"/>
            <a:endCxn id="6" idx="0"/>
          </p:cNvCxnSpPr>
          <p:nvPr/>
        </p:nvCxnSpPr>
        <p:spPr>
          <a:xfrm>
            <a:off x="2827280" y="2107919"/>
            <a:ext cx="0" cy="1499924"/>
          </a:xfrm>
          <a:prstGeom prst="straightConnector1">
            <a:avLst/>
          </a:prstGeom>
          <a:ln w="25400"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64" name="直接箭头连接符 63">
            <a:extLst>
              <a:ext uri="{FF2B5EF4-FFF2-40B4-BE49-F238E27FC236}">
                <a16:creationId xmlns:a16="http://schemas.microsoft.com/office/drawing/2014/main" id="{EB85BF4C-4E0E-4E9B-96D9-314B9ADE450A}"/>
              </a:ext>
            </a:extLst>
          </p:cNvPr>
          <p:cNvCxnSpPr>
            <a:cxnSpLocks/>
            <a:stCxn id="57" idx="2"/>
            <a:endCxn id="47" idx="0"/>
          </p:cNvCxnSpPr>
          <p:nvPr/>
        </p:nvCxnSpPr>
        <p:spPr>
          <a:xfrm>
            <a:off x="6881602" y="2089469"/>
            <a:ext cx="9097" cy="1546622"/>
          </a:xfrm>
          <a:prstGeom prst="straightConnector1">
            <a:avLst/>
          </a:prstGeom>
          <a:ln w="254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8" name="文本框 67">
            <a:extLst>
              <a:ext uri="{FF2B5EF4-FFF2-40B4-BE49-F238E27FC236}">
                <a16:creationId xmlns:a16="http://schemas.microsoft.com/office/drawing/2014/main" id="{934E7A09-7AD7-4F73-81A5-B5558430EF70}"/>
              </a:ext>
            </a:extLst>
          </p:cNvPr>
          <p:cNvSpPr txBox="1"/>
          <p:nvPr/>
        </p:nvSpPr>
        <p:spPr>
          <a:xfrm rot="10800000">
            <a:off x="2752055" y="2257335"/>
            <a:ext cx="461665" cy="1200329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pPr algn="ctr"/>
            <a:r>
              <a:rPr lang="en-US" altLang="zh-CN" b="1" dirty="0"/>
              <a:t>sync</a:t>
            </a:r>
            <a:endParaRPr lang="zh-CN" altLang="en-US" b="1" dirty="0"/>
          </a:p>
        </p:txBody>
      </p:sp>
      <p:sp>
        <p:nvSpPr>
          <p:cNvPr id="69" name="文本框 68">
            <a:extLst>
              <a:ext uri="{FF2B5EF4-FFF2-40B4-BE49-F238E27FC236}">
                <a16:creationId xmlns:a16="http://schemas.microsoft.com/office/drawing/2014/main" id="{199786FE-26E4-451C-8D36-2E81F4FF366A}"/>
              </a:ext>
            </a:extLst>
          </p:cNvPr>
          <p:cNvSpPr txBox="1"/>
          <p:nvPr/>
        </p:nvSpPr>
        <p:spPr>
          <a:xfrm rot="10800000">
            <a:off x="6784407" y="2252092"/>
            <a:ext cx="461665" cy="1200329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pPr algn="ctr"/>
            <a:r>
              <a:rPr lang="en-US" altLang="zh-CN" b="1" dirty="0"/>
              <a:t>sync</a:t>
            </a:r>
            <a:endParaRPr lang="zh-CN" altLang="en-US" b="1" dirty="0"/>
          </a:p>
        </p:txBody>
      </p:sp>
    </p:spTree>
    <p:extLst>
      <p:ext uri="{BB962C8B-B14F-4D97-AF65-F5344CB8AC3E}">
        <p14:creationId xmlns:p14="http://schemas.microsoft.com/office/powerpoint/2010/main" val="6849502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3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500"/>
                            </p:stCondLst>
                            <p:childTnLst>
                              <p:par>
                                <p:cTn id="18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0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3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6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9" dur="5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55" grpId="0"/>
      <p:bldP spid="68" grpId="0"/>
      <p:bldP spid="69" grpId="0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33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zh-CN" altLang="en-US"/>
              <a:t>上海交通大学并行与分布式系统研究所（</a:t>
            </a:r>
            <a:r>
              <a:rPr lang="en-US" altLang="zh-CN" dirty="0"/>
              <a:t>IPADS@SJTU</a:t>
            </a:r>
            <a:r>
              <a:rPr lang="zh-CN" altLang="en-US"/>
              <a:t>）</a:t>
            </a:r>
            <a:endParaRPr lang="zh-CN" altLang="en-US" dirty="0"/>
          </a:p>
        </p:txBody>
      </p:sp>
      <p:sp>
        <p:nvSpPr>
          <p:cNvPr id="12" name="Title 1">
            <a:extLst>
              <a:ext uri="{FF2B5EF4-FFF2-40B4-BE49-F238E27FC236}">
                <a16:creationId xmlns:a16="http://schemas.microsoft.com/office/drawing/2014/main" id="{775A0D57-C5EE-471C-9068-21AAA665E09A}"/>
              </a:ext>
            </a:extLst>
          </p:cNvPr>
          <p:cNvSpPr txBox="1">
            <a:spLocks/>
          </p:cNvSpPr>
          <p:nvPr/>
        </p:nvSpPr>
        <p:spPr>
          <a:xfrm>
            <a:off x="965200" y="189537"/>
            <a:ext cx="8229600" cy="90044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3600" b="1" kern="1200">
                <a:solidFill>
                  <a:schemeClr val="accent1"/>
                </a:solidFill>
                <a:latin typeface="+mj-lt"/>
                <a:ea typeface="+mj-ea"/>
                <a:cs typeface="微软雅黑 Light" panose="020B0502040204020203" pitchFamily="34" charset="-122"/>
              </a:defRPr>
            </a:lvl1pPr>
          </a:lstStyle>
          <a:p>
            <a:endParaRPr lang="en-US" altLang="zh-CN" dirty="0">
              <a:sym typeface="+mn-ea"/>
            </a:endParaRPr>
          </a:p>
        </p:txBody>
      </p:sp>
      <p:sp>
        <p:nvSpPr>
          <p:cNvPr id="21" name="Title 1">
            <a:extLst>
              <a:ext uri="{FF2B5EF4-FFF2-40B4-BE49-F238E27FC236}">
                <a16:creationId xmlns:a16="http://schemas.microsoft.com/office/drawing/2014/main" id="{BA35C0DB-0784-4551-9D13-D47A3DC0FDD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08000" y="228866"/>
            <a:ext cx="9144000" cy="900442"/>
          </a:xfrm>
        </p:spPr>
        <p:txBody>
          <a:bodyPr>
            <a:normAutofit/>
          </a:bodyPr>
          <a:lstStyle/>
          <a:p>
            <a:r>
              <a:rPr lang="en-US" altLang="zh-CN" dirty="0">
                <a:sym typeface="+mn-ea"/>
              </a:rPr>
              <a:t>Demo: Key Value Store </a:t>
            </a:r>
          </a:p>
        </p:txBody>
      </p:sp>
      <p:sp>
        <p:nvSpPr>
          <p:cNvPr id="22" name="Content Placeholder 2">
            <a:extLst>
              <a:ext uri="{FF2B5EF4-FFF2-40B4-BE49-F238E27FC236}">
                <a16:creationId xmlns:a16="http://schemas.microsoft.com/office/drawing/2014/main" id="{D9FD1250-9CFB-46DA-A4A2-F967AA576BF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48361" y="984885"/>
            <a:ext cx="8389620" cy="576471"/>
          </a:xfrm>
        </p:spPr>
        <p:txBody>
          <a:bodyPr>
            <a:normAutofit/>
          </a:bodyPr>
          <a:lstStyle/>
          <a:p>
            <a:r>
              <a:rPr lang="en-US" altLang="zh-CN" dirty="0">
                <a:sym typeface="+mn-ea"/>
              </a:rPr>
              <a:t>Across Region</a:t>
            </a:r>
            <a:endParaRPr lang="zh-CN" altLang="en-US" dirty="0"/>
          </a:p>
        </p:txBody>
      </p:sp>
      <p:grpSp>
        <p:nvGrpSpPr>
          <p:cNvPr id="32" name="组合 31">
            <a:extLst>
              <a:ext uri="{FF2B5EF4-FFF2-40B4-BE49-F238E27FC236}">
                <a16:creationId xmlns:a16="http://schemas.microsoft.com/office/drawing/2014/main" id="{719F4F6F-2482-408E-BCD1-289716209904}"/>
              </a:ext>
            </a:extLst>
          </p:cNvPr>
          <p:cNvGrpSpPr/>
          <p:nvPr/>
        </p:nvGrpSpPr>
        <p:grpSpPr>
          <a:xfrm>
            <a:off x="508000" y="2522128"/>
            <a:ext cx="755576" cy="975608"/>
            <a:chOff x="508000" y="2522128"/>
            <a:chExt cx="755576" cy="975608"/>
          </a:xfrm>
        </p:grpSpPr>
        <p:pic>
          <p:nvPicPr>
            <p:cNvPr id="26" name="图形 25" descr="用户">
              <a:extLst>
                <a:ext uri="{FF2B5EF4-FFF2-40B4-BE49-F238E27FC236}">
                  <a16:creationId xmlns:a16="http://schemas.microsoft.com/office/drawing/2014/main" id="{8EE0EF54-78C6-4ADA-B644-5833B8148FF1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>
              <a:off x="647160" y="2522128"/>
              <a:ext cx="562111" cy="584076"/>
            </a:xfrm>
            <a:prstGeom prst="rect">
              <a:avLst/>
            </a:prstGeom>
          </p:spPr>
        </p:pic>
        <p:sp>
          <p:nvSpPr>
            <p:cNvPr id="3" name="文本框 2">
              <a:extLst>
                <a:ext uri="{FF2B5EF4-FFF2-40B4-BE49-F238E27FC236}">
                  <a16:creationId xmlns:a16="http://schemas.microsoft.com/office/drawing/2014/main" id="{4C38A02C-A153-4716-90D2-EFCA4FF0C11D}"/>
                </a:ext>
              </a:extLst>
            </p:cNvPr>
            <p:cNvSpPr txBox="1"/>
            <p:nvPr/>
          </p:nvSpPr>
          <p:spPr>
            <a:xfrm>
              <a:off x="508000" y="3128404"/>
              <a:ext cx="75557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b="1" dirty="0"/>
                <a:t>Alice</a:t>
              </a:r>
              <a:endParaRPr lang="zh-CN" altLang="en-US" b="1" dirty="0"/>
            </a:p>
          </p:txBody>
        </p:sp>
      </p:grpSp>
      <p:sp>
        <p:nvSpPr>
          <p:cNvPr id="30" name="矩形 29">
            <a:extLst>
              <a:ext uri="{FF2B5EF4-FFF2-40B4-BE49-F238E27FC236}">
                <a16:creationId xmlns:a16="http://schemas.microsoft.com/office/drawing/2014/main" id="{E356EFC0-C98C-4845-983A-19D8F0E18D08}"/>
              </a:ext>
            </a:extLst>
          </p:cNvPr>
          <p:cNvSpPr/>
          <p:nvPr/>
        </p:nvSpPr>
        <p:spPr>
          <a:xfrm>
            <a:off x="1554776" y="2718702"/>
            <a:ext cx="1056088" cy="39638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1600" dirty="0"/>
              <a:t>0:1;1:5</a:t>
            </a:r>
            <a:endParaRPr lang="zh-CN" altLang="en-US" sz="1600" dirty="0"/>
          </a:p>
        </p:txBody>
      </p:sp>
      <p:sp>
        <p:nvSpPr>
          <p:cNvPr id="33" name="文本框 32">
            <a:extLst>
              <a:ext uri="{FF2B5EF4-FFF2-40B4-BE49-F238E27FC236}">
                <a16:creationId xmlns:a16="http://schemas.microsoft.com/office/drawing/2014/main" id="{18D4F704-A0E3-430D-9A97-909427BB674F}"/>
              </a:ext>
            </a:extLst>
          </p:cNvPr>
          <p:cNvSpPr txBox="1"/>
          <p:nvPr/>
        </p:nvSpPr>
        <p:spPr>
          <a:xfrm>
            <a:off x="1855468" y="1837351"/>
            <a:ext cx="194517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b="1" dirty="0"/>
              <a:t>Bei Jing</a:t>
            </a:r>
            <a:endParaRPr lang="zh-CN" altLang="en-US" b="1" dirty="0"/>
          </a:p>
        </p:txBody>
      </p:sp>
      <p:cxnSp>
        <p:nvCxnSpPr>
          <p:cNvPr id="35" name="连接符: 肘形 34">
            <a:extLst>
              <a:ext uri="{FF2B5EF4-FFF2-40B4-BE49-F238E27FC236}">
                <a16:creationId xmlns:a16="http://schemas.microsoft.com/office/drawing/2014/main" id="{9D00A7B2-7C50-419D-9248-51D15A9551CF}"/>
              </a:ext>
            </a:extLst>
          </p:cNvPr>
          <p:cNvCxnSpPr>
            <a:stCxn id="26" idx="0"/>
            <a:endCxn id="33" idx="1"/>
          </p:cNvCxnSpPr>
          <p:nvPr/>
        </p:nvCxnSpPr>
        <p:spPr>
          <a:xfrm rot="5400000" flipH="1" flipV="1">
            <a:off x="1141787" y="1808447"/>
            <a:ext cx="500111" cy="927252"/>
          </a:xfrm>
          <a:prstGeom prst="bentConnector2">
            <a:avLst/>
          </a:prstGeom>
          <a:ln w="25400"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39" name="矩形 38">
            <a:extLst>
              <a:ext uri="{FF2B5EF4-FFF2-40B4-BE49-F238E27FC236}">
                <a16:creationId xmlns:a16="http://schemas.microsoft.com/office/drawing/2014/main" id="{7953239D-84D8-41DD-B894-D30FD6F13A75}"/>
              </a:ext>
            </a:extLst>
          </p:cNvPr>
          <p:cNvSpPr/>
          <p:nvPr/>
        </p:nvSpPr>
        <p:spPr>
          <a:xfrm>
            <a:off x="1554776" y="4712118"/>
            <a:ext cx="668936" cy="323225"/>
          </a:xfrm>
          <a:prstGeom prst="rect">
            <a:avLst/>
          </a:prstGeom>
          <a:solidFill>
            <a:srgbClr val="92B1D6"/>
          </a:solidFill>
          <a:ln>
            <a:solidFill>
              <a:srgbClr val="92B1D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1400" dirty="0"/>
              <a:t>S,1,2</a:t>
            </a:r>
            <a:endParaRPr lang="zh-CN" altLang="en-US" sz="1400" dirty="0"/>
          </a:p>
        </p:txBody>
      </p:sp>
      <p:sp>
        <p:nvSpPr>
          <p:cNvPr id="40" name="矩形 39">
            <a:extLst>
              <a:ext uri="{FF2B5EF4-FFF2-40B4-BE49-F238E27FC236}">
                <a16:creationId xmlns:a16="http://schemas.microsoft.com/office/drawing/2014/main" id="{4EEB3296-8E8F-4079-913E-EB3FD328299E}"/>
              </a:ext>
            </a:extLst>
          </p:cNvPr>
          <p:cNvSpPr/>
          <p:nvPr/>
        </p:nvSpPr>
        <p:spPr>
          <a:xfrm>
            <a:off x="2610864" y="4712117"/>
            <a:ext cx="668936" cy="323225"/>
          </a:xfrm>
          <a:prstGeom prst="rect">
            <a:avLst/>
          </a:prstGeom>
          <a:solidFill>
            <a:srgbClr val="92B1D6"/>
          </a:solidFill>
          <a:ln>
            <a:solidFill>
              <a:srgbClr val="92B1D6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1400" dirty="0"/>
              <a:t>S,1,5</a:t>
            </a:r>
            <a:endParaRPr lang="zh-CN" altLang="en-US" sz="1400" dirty="0"/>
          </a:p>
        </p:txBody>
      </p:sp>
      <p:sp>
        <p:nvSpPr>
          <p:cNvPr id="41" name="矩形 40">
            <a:extLst>
              <a:ext uri="{FF2B5EF4-FFF2-40B4-BE49-F238E27FC236}">
                <a16:creationId xmlns:a16="http://schemas.microsoft.com/office/drawing/2014/main" id="{C2EF6FB2-9AE7-4841-90B4-63C9591BCB2A}"/>
              </a:ext>
            </a:extLst>
          </p:cNvPr>
          <p:cNvSpPr/>
          <p:nvPr/>
        </p:nvSpPr>
        <p:spPr>
          <a:xfrm>
            <a:off x="1554776" y="4160356"/>
            <a:ext cx="668936" cy="323225"/>
          </a:xfrm>
          <a:prstGeom prst="rect">
            <a:avLst/>
          </a:prstGeom>
          <a:solidFill>
            <a:srgbClr val="BD384B"/>
          </a:solidFill>
          <a:ln>
            <a:solidFill>
              <a:srgbClr val="941100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1400" dirty="0"/>
              <a:t>S,0,1</a:t>
            </a:r>
            <a:endParaRPr lang="zh-CN" altLang="en-US" sz="1400" dirty="0"/>
          </a:p>
        </p:txBody>
      </p:sp>
      <p:cxnSp>
        <p:nvCxnSpPr>
          <p:cNvPr id="43" name="直接箭头连接符 42">
            <a:extLst>
              <a:ext uri="{FF2B5EF4-FFF2-40B4-BE49-F238E27FC236}">
                <a16:creationId xmlns:a16="http://schemas.microsoft.com/office/drawing/2014/main" id="{256F6538-0C7F-4DD5-9162-B14AB160C9B3}"/>
              </a:ext>
            </a:extLst>
          </p:cNvPr>
          <p:cNvCxnSpPr>
            <a:stCxn id="40" idx="1"/>
            <a:endCxn id="39" idx="3"/>
          </p:cNvCxnSpPr>
          <p:nvPr/>
        </p:nvCxnSpPr>
        <p:spPr>
          <a:xfrm flipH="1">
            <a:off x="2223712" y="4873730"/>
            <a:ext cx="387152" cy="1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4" name="文本框 23">
            <a:extLst>
              <a:ext uri="{FF2B5EF4-FFF2-40B4-BE49-F238E27FC236}">
                <a16:creationId xmlns:a16="http://schemas.microsoft.com/office/drawing/2014/main" id="{4A7F70A6-7012-4DF4-B06E-F26DE2EA9F9D}"/>
              </a:ext>
            </a:extLst>
          </p:cNvPr>
          <p:cNvSpPr txBox="1"/>
          <p:nvPr/>
        </p:nvSpPr>
        <p:spPr>
          <a:xfrm>
            <a:off x="5944096" y="1837351"/>
            <a:ext cx="194517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altLang="zh-CN" b="1" dirty="0"/>
              <a:t>Shang Hai</a:t>
            </a:r>
            <a:endParaRPr lang="zh-CN" altLang="en-US" b="1" dirty="0"/>
          </a:p>
        </p:txBody>
      </p:sp>
      <p:grpSp>
        <p:nvGrpSpPr>
          <p:cNvPr id="25" name="组合 24">
            <a:extLst>
              <a:ext uri="{FF2B5EF4-FFF2-40B4-BE49-F238E27FC236}">
                <a16:creationId xmlns:a16="http://schemas.microsoft.com/office/drawing/2014/main" id="{F542556A-8E3A-42B4-8C36-711D615A7C8B}"/>
              </a:ext>
            </a:extLst>
          </p:cNvPr>
          <p:cNvGrpSpPr/>
          <p:nvPr/>
        </p:nvGrpSpPr>
        <p:grpSpPr>
          <a:xfrm>
            <a:off x="8608391" y="2522128"/>
            <a:ext cx="653087" cy="975608"/>
            <a:chOff x="610488" y="2522128"/>
            <a:chExt cx="653087" cy="975608"/>
          </a:xfrm>
        </p:grpSpPr>
        <p:pic>
          <p:nvPicPr>
            <p:cNvPr id="27" name="图形 26" descr="用户">
              <a:extLst>
                <a:ext uri="{FF2B5EF4-FFF2-40B4-BE49-F238E27FC236}">
                  <a16:creationId xmlns:a16="http://schemas.microsoft.com/office/drawing/2014/main" id="{B4ADB9DF-97EF-4BB4-B943-5AE68DBBBBE9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>
              <a:off x="647160" y="2522128"/>
              <a:ext cx="562111" cy="584076"/>
            </a:xfrm>
            <a:prstGeom prst="rect">
              <a:avLst/>
            </a:prstGeom>
          </p:spPr>
        </p:pic>
        <p:sp>
          <p:nvSpPr>
            <p:cNvPr id="28" name="文本框 27">
              <a:extLst>
                <a:ext uri="{FF2B5EF4-FFF2-40B4-BE49-F238E27FC236}">
                  <a16:creationId xmlns:a16="http://schemas.microsoft.com/office/drawing/2014/main" id="{12FB079C-41FA-4811-BE95-73F31D994CD3}"/>
                </a:ext>
              </a:extLst>
            </p:cNvPr>
            <p:cNvSpPr txBox="1"/>
            <p:nvPr/>
          </p:nvSpPr>
          <p:spPr>
            <a:xfrm>
              <a:off x="610488" y="3128404"/>
              <a:ext cx="653087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b="1" dirty="0"/>
                <a:t>Bob</a:t>
              </a:r>
              <a:endParaRPr lang="zh-CN" altLang="en-US" b="1" dirty="0"/>
            </a:p>
          </p:txBody>
        </p:sp>
      </p:grpSp>
      <p:cxnSp>
        <p:nvCxnSpPr>
          <p:cNvPr id="8" name="连接符: 肘形 7">
            <a:extLst>
              <a:ext uri="{FF2B5EF4-FFF2-40B4-BE49-F238E27FC236}">
                <a16:creationId xmlns:a16="http://schemas.microsoft.com/office/drawing/2014/main" id="{790BA1A3-EFEB-40BA-9C1D-8AD501AAA3E1}"/>
              </a:ext>
            </a:extLst>
          </p:cNvPr>
          <p:cNvCxnSpPr>
            <a:stCxn id="27" idx="0"/>
            <a:endCxn id="24" idx="3"/>
          </p:cNvCxnSpPr>
          <p:nvPr/>
        </p:nvCxnSpPr>
        <p:spPr>
          <a:xfrm rot="16200000" flipV="1">
            <a:off x="8157641" y="1753649"/>
            <a:ext cx="500111" cy="1036847"/>
          </a:xfrm>
          <a:prstGeom prst="bentConnector2">
            <a:avLst/>
          </a:prstGeom>
          <a:ln w="25400"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48" name="矩形 47">
            <a:extLst>
              <a:ext uri="{FF2B5EF4-FFF2-40B4-BE49-F238E27FC236}">
                <a16:creationId xmlns:a16="http://schemas.microsoft.com/office/drawing/2014/main" id="{5A1B2B3E-9CAD-4B89-9CF4-EDCCAF206296}"/>
              </a:ext>
            </a:extLst>
          </p:cNvPr>
          <p:cNvSpPr/>
          <p:nvPr/>
        </p:nvSpPr>
        <p:spPr>
          <a:xfrm>
            <a:off x="5656064" y="4171933"/>
            <a:ext cx="668936" cy="323225"/>
          </a:xfrm>
          <a:prstGeom prst="rect">
            <a:avLst/>
          </a:prstGeom>
          <a:solidFill>
            <a:srgbClr val="92B1D6"/>
          </a:solidFill>
          <a:ln>
            <a:solidFill>
              <a:srgbClr val="92B1D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1400" dirty="0"/>
              <a:t>S,1,2</a:t>
            </a:r>
            <a:endParaRPr lang="zh-CN" altLang="en-US" sz="1400" dirty="0"/>
          </a:p>
        </p:txBody>
      </p:sp>
      <p:sp>
        <p:nvSpPr>
          <p:cNvPr id="49" name="矩形 48">
            <a:extLst>
              <a:ext uri="{FF2B5EF4-FFF2-40B4-BE49-F238E27FC236}">
                <a16:creationId xmlns:a16="http://schemas.microsoft.com/office/drawing/2014/main" id="{E6A1BAFC-8EB0-4658-AFD1-A00AE11EF5C0}"/>
              </a:ext>
            </a:extLst>
          </p:cNvPr>
          <p:cNvSpPr/>
          <p:nvPr/>
        </p:nvSpPr>
        <p:spPr>
          <a:xfrm>
            <a:off x="6712152" y="4171932"/>
            <a:ext cx="668936" cy="323225"/>
          </a:xfrm>
          <a:prstGeom prst="rect">
            <a:avLst/>
          </a:prstGeom>
          <a:solidFill>
            <a:srgbClr val="92B1D6"/>
          </a:solidFill>
          <a:ln>
            <a:solidFill>
              <a:srgbClr val="92B1D6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1400" dirty="0"/>
              <a:t>S,1,5</a:t>
            </a:r>
            <a:endParaRPr lang="zh-CN" altLang="en-US" sz="1400" dirty="0"/>
          </a:p>
        </p:txBody>
      </p:sp>
      <p:sp>
        <p:nvSpPr>
          <p:cNvPr id="50" name="矩形 49">
            <a:extLst>
              <a:ext uri="{FF2B5EF4-FFF2-40B4-BE49-F238E27FC236}">
                <a16:creationId xmlns:a16="http://schemas.microsoft.com/office/drawing/2014/main" id="{D2AD4FFD-3C4D-4486-AD91-9F784B2B7819}"/>
              </a:ext>
            </a:extLst>
          </p:cNvPr>
          <p:cNvSpPr/>
          <p:nvPr/>
        </p:nvSpPr>
        <p:spPr>
          <a:xfrm>
            <a:off x="5656064" y="4695641"/>
            <a:ext cx="668936" cy="323225"/>
          </a:xfrm>
          <a:prstGeom prst="rect">
            <a:avLst/>
          </a:prstGeom>
          <a:solidFill>
            <a:srgbClr val="BD384B"/>
          </a:solidFill>
          <a:ln>
            <a:solidFill>
              <a:srgbClr val="941100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1400" dirty="0"/>
              <a:t>S,0,1</a:t>
            </a:r>
            <a:endParaRPr lang="zh-CN" altLang="en-US" sz="1400" dirty="0"/>
          </a:p>
        </p:txBody>
      </p:sp>
      <p:cxnSp>
        <p:nvCxnSpPr>
          <p:cNvPr id="51" name="直接箭头连接符 50">
            <a:extLst>
              <a:ext uri="{FF2B5EF4-FFF2-40B4-BE49-F238E27FC236}">
                <a16:creationId xmlns:a16="http://schemas.microsoft.com/office/drawing/2014/main" id="{24D9F34F-40FD-4CC7-B6B1-2CA21033B7F4}"/>
              </a:ext>
            </a:extLst>
          </p:cNvPr>
          <p:cNvCxnSpPr>
            <a:stCxn id="49" idx="1"/>
            <a:endCxn id="48" idx="3"/>
          </p:cNvCxnSpPr>
          <p:nvPr/>
        </p:nvCxnSpPr>
        <p:spPr>
          <a:xfrm flipH="1">
            <a:off x="6325000" y="4333545"/>
            <a:ext cx="387152" cy="1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9" name="文本框 8">
            <a:extLst>
              <a:ext uri="{FF2B5EF4-FFF2-40B4-BE49-F238E27FC236}">
                <a16:creationId xmlns:a16="http://schemas.microsoft.com/office/drawing/2014/main" id="{E8B42C78-CFC7-47F2-81B0-722C6A13D703}"/>
              </a:ext>
            </a:extLst>
          </p:cNvPr>
          <p:cNvSpPr txBox="1"/>
          <p:nvPr/>
        </p:nvSpPr>
        <p:spPr>
          <a:xfrm>
            <a:off x="320040" y="4160356"/>
            <a:ext cx="101554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altLang="zh-CN" b="1" dirty="0"/>
              <a:t>Local</a:t>
            </a:r>
            <a:endParaRPr lang="zh-CN" altLang="en-US" b="1" dirty="0"/>
          </a:p>
        </p:txBody>
      </p:sp>
      <p:sp>
        <p:nvSpPr>
          <p:cNvPr id="52" name="文本框 51">
            <a:extLst>
              <a:ext uri="{FF2B5EF4-FFF2-40B4-BE49-F238E27FC236}">
                <a16:creationId xmlns:a16="http://schemas.microsoft.com/office/drawing/2014/main" id="{437D8E67-217D-4F15-B7B3-194B5C4D4BE1}"/>
              </a:ext>
            </a:extLst>
          </p:cNvPr>
          <p:cNvSpPr txBox="1"/>
          <p:nvPr/>
        </p:nvSpPr>
        <p:spPr>
          <a:xfrm>
            <a:off x="310896" y="4691592"/>
            <a:ext cx="102468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altLang="zh-CN" b="1" dirty="0"/>
              <a:t>Remote</a:t>
            </a:r>
            <a:endParaRPr lang="zh-CN" altLang="en-US" b="1" dirty="0"/>
          </a:p>
        </p:txBody>
      </p:sp>
      <p:sp>
        <p:nvSpPr>
          <p:cNvPr id="54" name="矩形 53">
            <a:extLst>
              <a:ext uri="{FF2B5EF4-FFF2-40B4-BE49-F238E27FC236}">
                <a16:creationId xmlns:a16="http://schemas.microsoft.com/office/drawing/2014/main" id="{811C0728-FB02-43D1-9776-64CC8E6955AD}"/>
              </a:ext>
            </a:extLst>
          </p:cNvPr>
          <p:cNvSpPr/>
          <p:nvPr/>
        </p:nvSpPr>
        <p:spPr>
          <a:xfrm>
            <a:off x="5656063" y="2732024"/>
            <a:ext cx="1128344" cy="39638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1600" dirty="0"/>
              <a:t>1:2,0:1</a:t>
            </a:r>
            <a:endParaRPr lang="zh-CN" altLang="en-US" sz="1600" dirty="0"/>
          </a:p>
        </p:txBody>
      </p:sp>
      <p:sp>
        <p:nvSpPr>
          <p:cNvPr id="10" name="文本框 9">
            <a:extLst>
              <a:ext uri="{FF2B5EF4-FFF2-40B4-BE49-F238E27FC236}">
                <a16:creationId xmlns:a16="http://schemas.microsoft.com/office/drawing/2014/main" id="{B683C12A-6AF9-4AA0-AE1A-CCEC8F666FFA}"/>
              </a:ext>
            </a:extLst>
          </p:cNvPr>
          <p:cNvSpPr txBox="1"/>
          <p:nvPr/>
        </p:nvSpPr>
        <p:spPr>
          <a:xfrm>
            <a:off x="931626" y="1653387"/>
            <a:ext cx="80791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b="1" dirty="0"/>
              <a:t>get 1</a:t>
            </a:r>
            <a:endParaRPr lang="zh-CN" altLang="en-US" b="1" dirty="0"/>
          </a:p>
        </p:txBody>
      </p:sp>
      <p:sp>
        <p:nvSpPr>
          <p:cNvPr id="55" name="文本框 54">
            <a:extLst>
              <a:ext uri="{FF2B5EF4-FFF2-40B4-BE49-F238E27FC236}">
                <a16:creationId xmlns:a16="http://schemas.microsoft.com/office/drawing/2014/main" id="{A1E3251E-F8A5-4950-97A0-D647404FBE6B}"/>
              </a:ext>
            </a:extLst>
          </p:cNvPr>
          <p:cNvSpPr txBox="1"/>
          <p:nvPr/>
        </p:nvSpPr>
        <p:spPr>
          <a:xfrm>
            <a:off x="8118203" y="1659592"/>
            <a:ext cx="80791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b="1" dirty="0"/>
              <a:t>get 0</a:t>
            </a:r>
            <a:endParaRPr lang="zh-CN" altLang="en-US" b="1" dirty="0"/>
          </a:p>
        </p:txBody>
      </p:sp>
      <p:sp>
        <p:nvSpPr>
          <p:cNvPr id="56" name="矩形 55">
            <a:extLst>
              <a:ext uri="{FF2B5EF4-FFF2-40B4-BE49-F238E27FC236}">
                <a16:creationId xmlns:a16="http://schemas.microsoft.com/office/drawing/2014/main" id="{95CB3F53-B814-48E4-88B8-78C3F4882A33}"/>
              </a:ext>
            </a:extLst>
          </p:cNvPr>
          <p:cNvSpPr/>
          <p:nvPr/>
        </p:nvSpPr>
        <p:spPr>
          <a:xfrm>
            <a:off x="2744840" y="2000315"/>
            <a:ext cx="164880" cy="10760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7" name="矩形 56">
            <a:extLst>
              <a:ext uri="{FF2B5EF4-FFF2-40B4-BE49-F238E27FC236}">
                <a16:creationId xmlns:a16="http://schemas.microsoft.com/office/drawing/2014/main" id="{3585A581-0A56-4E84-A388-535D3306FDD1}"/>
              </a:ext>
            </a:extLst>
          </p:cNvPr>
          <p:cNvSpPr/>
          <p:nvPr/>
        </p:nvSpPr>
        <p:spPr>
          <a:xfrm>
            <a:off x="6799162" y="1981865"/>
            <a:ext cx="164880" cy="10760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cxnSp>
        <p:nvCxnSpPr>
          <p:cNvPr id="62" name="直接箭头连接符 61">
            <a:extLst>
              <a:ext uri="{FF2B5EF4-FFF2-40B4-BE49-F238E27FC236}">
                <a16:creationId xmlns:a16="http://schemas.microsoft.com/office/drawing/2014/main" id="{652EE410-3058-44B3-849E-7D4D2006E647}"/>
              </a:ext>
            </a:extLst>
          </p:cNvPr>
          <p:cNvCxnSpPr>
            <a:cxnSpLocks/>
            <a:stCxn id="56" idx="2"/>
          </p:cNvCxnSpPr>
          <p:nvPr/>
        </p:nvCxnSpPr>
        <p:spPr>
          <a:xfrm>
            <a:off x="2827280" y="2107919"/>
            <a:ext cx="776" cy="1499924"/>
          </a:xfrm>
          <a:prstGeom prst="straightConnector1">
            <a:avLst/>
          </a:prstGeom>
          <a:ln w="25400"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64" name="直接箭头连接符 63">
            <a:extLst>
              <a:ext uri="{FF2B5EF4-FFF2-40B4-BE49-F238E27FC236}">
                <a16:creationId xmlns:a16="http://schemas.microsoft.com/office/drawing/2014/main" id="{EB85BF4C-4E0E-4E9B-96D9-314B9ADE450A}"/>
              </a:ext>
            </a:extLst>
          </p:cNvPr>
          <p:cNvCxnSpPr>
            <a:cxnSpLocks/>
            <a:stCxn id="57" idx="2"/>
          </p:cNvCxnSpPr>
          <p:nvPr/>
        </p:nvCxnSpPr>
        <p:spPr>
          <a:xfrm>
            <a:off x="6881602" y="2089469"/>
            <a:ext cx="20522" cy="1499814"/>
          </a:xfrm>
          <a:prstGeom prst="straightConnector1">
            <a:avLst/>
          </a:prstGeom>
          <a:ln w="254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8" name="文本框 67">
            <a:extLst>
              <a:ext uri="{FF2B5EF4-FFF2-40B4-BE49-F238E27FC236}">
                <a16:creationId xmlns:a16="http://schemas.microsoft.com/office/drawing/2014/main" id="{934E7A09-7AD7-4F73-81A5-B5558430EF70}"/>
              </a:ext>
            </a:extLst>
          </p:cNvPr>
          <p:cNvSpPr txBox="1"/>
          <p:nvPr/>
        </p:nvSpPr>
        <p:spPr>
          <a:xfrm rot="10800000">
            <a:off x="2752055" y="2257335"/>
            <a:ext cx="461665" cy="1200329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pPr algn="ctr"/>
            <a:r>
              <a:rPr lang="en-US" altLang="zh-CN" b="1" dirty="0"/>
              <a:t>sync</a:t>
            </a:r>
            <a:endParaRPr lang="zh-CN" altLang="en-US" b="1" dirty="0"/>
          </a:p>
        </p:txBody>
      </p:sp>
      <p:sp>
        <p:nvSpPr>
          <p:cNvPr id="69" name="文本框 68">
            <a:extLst>
              <a:ext uri="{FF2B5EF4-FFF2-40B4-BE49-F238E27FC236}">
                <a16:creationId xmlns:a16="http://schemas.microsoft.com/office/drawing/2014/main" id="{199786FE-26E4-451C-8D36-2E81F4FF366A}"/>
              </a:ext>
            </a:extLst>
          </p:cNvPr>
          <p:cNvSpPr txBox="1"/>
          <p:nvPr/>
        </p:nvSpPr>
        <p:spPr>
          <a:xfrm rot="10800000">
            <a:off x="6784407" y="2252092"/>
            <a:ext cx="461665" cy="1200329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pPr algn="ctr"/>
            <a:r>
              <a:rPr lang="en-US" altLang="zh-CN" b="1" dirty="0"/>
              <a:t>sync</a:t>
            </a:r>
            <a:endParaRPr lang="zh-CN" altLang="en-US" b="1" dirty="0"/>
          </a:p>
        </p:txBody>
      </p:sp>
      <p:sp>
        <p:nvSpPr>
          <p:cNvPr id="44" name="文本框 43">
            <a:extLst>
              <a:ext uri="{FF2B5EF4-FFF2-40B4-BE49-F238E27FC236}">
                <a16:creationId xmlns:a16="http://schemas.microsoft.com/office/drawing/2014/main" id="{0091B342-596D-4656-B8BC-F0276BF0923C}"/>
              </a:ext>
            </a:extLst>
          </p:cNvPr>
          <p:cNvSpPr txBox="1"/>
          <p:nvPr/>
        </p:nvSpPr>
        <p:spPr>
          <a:xfrm>
            <a:off x="1305023" y="3607843"/>
            <a:ext cx="304451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b="1" dirty="0"/>
              <a:t>FuzzyLog: Beijing’s Copy</a:t>
            </a:r>
            <a:endParaRPr lang="zh-CN" altLang="en-US" b="1" dirty="0"/>
          </a:p>
        </p:txBody>
      </p:sp>
      <p:sp>
        <p:nvSpPr>
          <p:cNvPr id="45" name="文本框 44">
            <a:extLst>
              <a:ext uri="{FF2B5EF4-FFF2-40B4-BE49-F238E27FC236}">
                <a16:creationId xmlns:a16="http://schemas.microsoft.com/office/drawing/2014/main" id="{C63F81C6-F16E-4A4D-8B03-D0A8092B108E}"/>
              </a:ext>
            </a:extLst>
          </p:cNvPr>
          <p:cNvSpPr txBox="1"/>
          <p:nvPr/>
        </p:nvSpPr>
        <p:spPr>
          <a:xfrm>
            <a:off x="5229957" y="3636091"/>
            <a:ext cx="332148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b="1" dirty="0"/>
              <a:t>FuzzyLog: Shanghai’s Copy</a:t>
            </a:r>
            <a:endParaRPr lang="zh-CN" altLang="en-US" b="1" dirty="0"/>
          </a:p>
        </p:txBody>
      </p:sp>
    </p:spTree>
    <p:extLst>
      <p:ext uri="{BB962C8B-B14F-4D97-AF65-F5344CB8AC3E}">
        <p14:creationId xmlns:p14="http://schemas.microsoft.com/office/powerpoint/2010/main" val="37395405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34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zh-CN" altLang="en-US"/>
              <a:t>上海交通大学并行与分布式系统研究所（</a:t>
            </a:r>
            <a:r>
              <a:rPr lang="en-US" altLang="zh-CN" dirty="0"/>
              <a:t>IPADS@SJTU</a:t>
            </a:r>
            <a:r>
              <a:rPr lang="zh-CN" altLang="en-US"/>
              <a:t>）</a:t>
            </a:r>
            <a:endParaRPr lang="zh-CN" altLang="en-US" dirty="0"/>
          </a:p>
        </p:txBody>
      </p:sp>
      <p:sp>
        <p:nvSpPr>
          <p:cNvPr id="12" name="Title 1">
            <a:extLst>
              <a:ext uri="{FF2B5EF4-FFF2-40B4-BE49-F238E27FC236}">
                <a16:creationId xmlns:a16="http://schemas.microsoft.com/office/drawing/2014/main" id="{775A0D57-C5EE-471C-9068-21AAA665E09A}"/>
              </a:ext>
            </a:extLst>
          </p:cNvPr>
          <p:cNvSpPr txBox="1">
            <a:spLocks/>
          </p:cNvSpPr>
          <p:nvPr/>
        </p:nvSpPr>
        <p:spPr>
          <a:xfrm>
            <a:off x="965200" y="189537"/>
            <a:ext cx="8229600" cy="90044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3600" b="1" kern="1200">
                <a:solidFill>
                  <a:schemeClr val="accent1"/>
                </a:solidFill>
                <a:latin typeface="+mj-lt"/>
                <a:ea typeface="+mj-ea"/>
                <a:cs typeface="微软雅黑 Light" panose="020B0502040204020203" pitchFamily="34" charset="-122"/>
              </a:defRPr>
            </a:lvl1pPr>
          </a:lstStyle>
          <a:p>
            <a:endParaRPr lang="en-US" altLang="zh-CN" dirty="0">
              <a:sym typeface="+mn-ea"/>
            </a:endParaRPr>
          </a:p>
        </p:txBody>
      </p:sp>
      <p:sp>
        <p:nvSpPr>
          <p:cNvPr id="21" name="Title 1">
            <a:extLst>
              <a:ext uri="{FF2B5EF4-FFF2-40B4-BE49-F238E27FC236}">
                <a16:creationId xmlns:a16="http://schemas.microsoft.com/office/drawing/2014/main" id="{BA35C0DB-0784-4551-9D13-D47A3DC0FDD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08000" y="228866"/>
            <a:ext cx="9144000" cy="900442"/>
          </a:xfrm>
        </p:spPr>
        <p:txBody>
          <a:bodyPr>
            <a:normAutofit/>
          </a:bodyPr>
          <a:lstStyle/>
          <a:p>
            <a:r>
              <a:rPr lang="en-US" altLang="zh-CN" dirty="0">
                <a:sym typeface="+mn-ea"/>
              </a:rPr>
              <a:t>Demo: Key Value Store </a:t>
            </a:r>
          </a:p>
        </p:txBody>
      </p:sp>
      <p:sp>
        <p:nvSpPr>
          <p:cNvPr id="22" name="Content Placeholder 2">
            <a:extLst>
              <a:ext uri="{FF2B5EF4-FFF2-40B4-BE49-F238E27FC236}">
                <a16:creationId xmlns:a16="http://schemas.microsoft.com/office/drawing/2014/main" id="{D9FD1250-9CFB-46DA-A4A2-F967AA576BF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48361" y="984885"/>
            <a:ext cx="8389620" cy="576471"/>
          </a:xfrm>
        </p:spPr>
        <p:txBody>
          <a:bodyPr>
            <a:normAutofit/>
          </a:bodyPr>
          <a:lstStyle/>
          <a:p>
            <a:r>
              <a:rPr lang="en-US" altLang="zh-CN" dirty="0">
                <a:sym typeface="+mn-ea"/>
              </a:rPr>
              <a:t>Across Region</a:t>
            </a:r>
            <a:endParaRPr lang="zh-CN" altLang="en-US" dirty="0"/>
          </a:p>
        </p:txBody>
      </p:sp>
      <p:grpSp>
        <p:nvGrpSpPr>
          <p:cNvPr id="32" name="组合 31">
            <a:extLst>
              <a:ext uri="{FF2B5EF4-FFF2-40B4-BE49-F238E27FC236}">
                <a16:creationId xmlns:a16="http://schemas.microsoft.com/office/drawing/2014/main" id="{719F4F6F-2482-408E-BCD1-289716209904}"/>
              </a:ext>
            </a:extLst>
          </p:cNvPr>
          <p:cNvGrpSpPr/>
          <p:nvPr/>
        </p:nvGrpSpPr>
        <p:grpSpPr>
          <a:xfrm>
            <a:off x="508000" y="2522128"/>
            <a:ext cx="755576" cy="975608"/>
            <a:chOff x="508000" y="2522128"/>
            <a:chExt cx="755576" cy="975608"/>
          </a:xfrm>
        </p:grpSpPr>
        <p:pic>
          <p:nvPicPr>
            <p:cNvPr id="26" name="图形 25" descr="用户">
              <a:extLst>
                <a:ext uri="{FF2B5EF4-FFF2-40B4-BE49-F238E27FC236}">
                  <a16:creationId xmlns:a16="http://schemas.microsoft.com/office/drawing/2014/main" id="{8EE0EF54-78C6-4ADA-B644-5833B8148FF1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>
              <a:off x="647160" y="2522128"/>
              <a:ext cx="562111" cy="584076"/>
            </a:xfrm>
            <a:prstGeom prst="rect">
              <a:avLst/>
            </a:prstGeom>
          </p:spPr>
        </p:pic>
        <p:sp>
          <p:nvSpPr>
            <p:cNvPr id="3" name="文本框 2">
              <a:extLst>
                <a:ext uri="{FF2B5EF4-FFF2-40B4-BE49-F238E27FC236}">
                  <a16:creationId xmlns:a16="http://schemas.microsoft.com/office/drawing/2014/main" id="{4C38A02C-A153-4716-90D2-EFCA4FF0C11D}"/>
                </a:ext>
              </a:extLst>
            </p:cNvPr>
            <p:cNvSpPr txBox="1"/>
            <p:nvPr/>
          </p:nvSpPr>
          <p:spPr>
            <a:xfrm>
              <a:off x="508000" y="3128404"/>
              <a:ext cx="75557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b="1" dirty="0"/>
                <a:t>Alice</a:t>
              </a:r>
              <a:endParaRPr lang="zh-CN" altLang="en-US" b="1" dirty="0"/>
            </a:p>
          </p:txBody>
        </p:sp>
      </p:grpSp>
      <p:sp>
        <p:nvSpPr>
          <p:cNvPr id="30" name="矩形 29">
            <a:extLst>
              <a:ext uri="{FF2B5EF4-FFF2-40B4-BE49-F238E27FC236}">
                <a16:creationId xmlns:a16="http://schemas.microsoft.com/office/drawing/2014/main" id="{E356EFC0-C98C-4845-983A-19D8F0E18D08}"/>
              </a:ext>
            </a:extLst>
          </p:cNvPr>
          <p:cNvSpPr/>
          <p:nvPr/>
        </p:nvSpPr>
        <p:spPr>
          <a:xfrm>
            <a:off x="1554776" y="2718702"/>
            <a:ext cx="1056088" cy="39638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1600" dirty="0"/>
              <a:t>0:1;1:5</a:t>
            </a:r>
            <a:endParaRPr lang="zh-CN" altLang="en-US" sz="1600" dirty="0"/>
          </a:p>
        </p:txBody>
      </p:sp>
      <p:sp>
        <p:nvSpPr>
          <p:cNvPr id="33" name="文本框 32">
            <a:extLst>
              <a:ext uri="{FF2B5EF4-FFF2-40B4-BE49-F238E27FC236}">
                <a16:creationId xmlns:a16="http://schemas.microsoft.com/office/drawing/2014/main" id="{18D4F704-A0E3-430D-9A97-909427BB674F}"/>
              </a:ext>
            </a:extLst>
          </p:cNvPr>
          <p:cNvSpPr txBox="1"/>
          <p:nvPr/>
        </p:nvSpPr>
        <p:spPr>
          <a:xfrm>
            <a:off x="1855468" y="1837351"/>
            <a:ext cx="194517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b="1" dirty="0"/>
              <a:t>Bei Jing</a:t>
            </a:r>
            <a:endParaRPr lang="zh-CN" altLang="en-US" b="1" dirty="0"/>
          </a:p>
        </p:txBody>
      </p:sp>
      <p:cxnSp>
        <p:nvCxnSpPr>
          <p:cNvPr id="35" name="连接符: 肘形 34">
            <a:extLst>
              <a:ext uri="{FF2B5EF4-FFF2-40B4-BE49-F238E27FC236}">
                <a16:creationId xmlns:a16="http://schemas.microsoft.com/office/drawing/2014/main" id="{9D00A7B2-7C50-419D-9248-51D15A9551CF}"/>
              </a:ext>
            </a:extLst>
          </p:cNvPr>
          <p:cNvCxnSpPr>
            <a:stCxn id="26" idx="0"/>
            <a:endCxn id="33" idx="1"/>
          </p:cNvCxnSpPr>
          <p:nvPr/>
        </p:nvCxnSpPr>
        <p:spPr>
          <a:xfrm rot="5400000" flipH="1" flipV="1">
            <a:off x="1141787" y="1808447"/>
            <a:ext cx="500111" cy="927252"/>
          </a:xfrm>
          <a:prstGeom prst="bentConnector2">
            <a:avLst/>
          </a:prstGeom>
          <a:ln w="25400"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39" name="矩形 38">
            <a:extLst>
              <a:ext uri="{FF2B5EF4-FFF2-40B4-BE49-F238E27FC236}">
                <a16:creationId xmlns:a16="http://schemas.microsoft.com/office/drawing/2014/main" id="{7953239D-84D8-41DD-B894-D30FD6F13A75}"/>
              </a:ext>
            </a:extLst>
          </p:cNvPr>
          <p:cNvSpPr/>
          <p:nvPr/>
        </p:nvSpPr>
        <p:spPr>
          <a:xfrm>
            <a:off x="1554776" y="4712118"/>
            <a:ext cx="668936" cy="323225"/>
          </a:xfrm>
          <a:prstGeom prst="rect">
            <a:avLst/>
          </a:prstGeom>
          <a:solidFill>
            <a:srgbClr val="92B1D6"/>
          </a:solidFill>
          <a:ln>
            <a:solidFill>
              <a:srgbClr val="92B1D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1400" dirty="0"/>
              <a:t>S,1,2</a:t>
            </a:r>
            <a:endParaRPr lang="zh-CN" altLang="en-US" sz="1400" dirty="0"/>
          </a:p>
        </p:txBody>
      </p:sp>
      <p:sp>
        <p:nvSpPr>
          <p:cNvPr id="40" name="矩形 39">
            <a:extLst>
              <a:ext uri="{FF2B5EF4-FFF2-40B4-BE49-F238E27FC236}">
                <a16:creationId xmlns:a16="http://schemas.microsoft.com/office/drawing/2014/main" id="{4EEB3296-8E8F-4079-913E-EB3FD328299E}"/>
              </a:ext>
            </a:extLst>
          </p:cNvPr>
          <p:cNvSpPr/>
          <p:nvPr/>
        </p:nvSpPr>
        <p:spPr>
          <a:xfrm>
            <a:off x="2610864" y="4712117"/>
            <a:ext cx="668936" cy="323225"/>
          </a:xfrm>
          <a:prstGeom prst="rect">
            <a:avLst/>
          </a:prstGeom>
          <a:solidFill>
            <a:srgbClr val="92B1D6"/>
          </a:solidFill>
          <a:ln>
            <a:solidFill>
              <a:srgbClr val="92B1D6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1400" dirty="0"/>
              <a:t>S,1,5</a:t>
            </a:r>
            <a:endParaRPr lang="zh-CN" altLang="en-US" sz="1400" dirty="0"/>
          </a:p>
        </p:txBody>
      </p:sp>
      <p:sp>
        <p:nvSpPr>
          <p:cNvPr id="41" name="矩形 40">
            <a:extLst>
              <a:ext uri="{FF2B5EF4-FFF2-40B4-BE49-F238E27FC236}">
                <a16:creationId xmlns:a16="http://schemas.microsoft.com/office/drawing/2014/main" id="{C2EF6FB2-9AE7-4841-90B4-63C9591BCB2A}"/>
              </a:ext>
            </a:extLst>
          </p:cNvPr>
          <p:cNvSpPr/>
          <p:nvPr/>
        </p:nvSpPr>
        <p:spPr>
          <a:xfrm>
            <a:off x="1554776" y="4160356"/>
            <a:ext cx="668936" cy="323225"/>
          </a:xfrm>
          <a:prstGeom prst="rect">
            <a:avLst/>
          </a:prstGeom>
          <a:solidFill>
            <a:srgbClr val="BD384B"/>
          </a:solidFill>
          <a:ln>
            <a:solidFill>
              <a:srgbClr val="941100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1400" dirty="0"/>
              <a:t>S,0,1</a:t>
            </a:r>
            <a:endParaRPr lang="zh-CN" altLang="en-US" sz="1400" dirty="0"/>
          </a:p>
        </p:txBody>
      </p:sp>
      <p:cxnSp>
        <p:nvCxnSpPr>
          <p:cNvPr id="43" name="直接箭头连接符 42">
            <a:extLst>
              <a:ext uri="{FF2B5EF4-FFF2-40B4-BE49-F238E27FC236}">
                <a16:creationId xmlns:a16="http://schemas.microsoft.com/office/drawing/2014/main" id="{256F6538-0C7F-4DD5-9162-B14AB160C9B3}"/>
              </a:ext>
            </a:extLst>
          </p:cNvPr>
          <p:cNvCxnSpPr>
            <a:stCxn id="40" idx="1"/>
            <a:endCxn id="39" idx="3"/>
          </p:cNvCxnSpPr>
          <p:nvPr/>
        </p:nvCxnSpPr>
        <p:spPr>
          <a:xfrm flipH="1">
            <a:off x="2223712" y="4873730"/>
            <a:ext cx="387152" cy="1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4" name="文本框 23">
            <a:extLst>
              <a:ext uri="{FF2B5EF4-FFF2-40B4-BE49-F238E27FC236}">
                <a16:creationId xmlns:a16="http://schemas.microsoft.com/office/drawing/2014/main" id="{4A7F70A6-7012-4DF4-B06E-F26DE2EA9F9D}"/>
              </a:ext>
            </a:extLst>
          </p:cNvPr>
          <p:cNvSpPr txBox="1"/>
          <p:nvPr/>
        </p:nvSpPr>
        <p:spPr>
          <a:xfrm>
            <a:off x="5944096" y="1837351"/>
            <a:ext cx="194517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altLang="zh-CN" b="1" dirty="0"/>
              <a:t>Shang Hai</a:t>
            </a:r>
            <a:endParaRPr lang="zh-CN" altLang="en-US" b="1" dirty="0"/>
          </a:p>
        </p:txBody>
      </p:sp>
      <p:grpSp>
        <p:nvGrpSpPr>
          <p:cNvPr id="25" name="组合 24">
            <a:extLst>
              <a:ext uri="{FF2B5EF4-FFF2-40B4-BE49-F238E27FC236}">
                <a16:creationId xmlns:a16="http://schemas.microsoft.com/office/drawing/2014/main" id="{F542556A-8E3A-42B4-8C36-711D615A7C8B}"/>
              </a:ext>
            </a:extLst>
          </p:cNvPr>
          <p:cNvGrpSpPr/>
          <p:nvPr/>
        </p:nvGrpSpPr>
        <p:grpSpPr>
          <a:xfrm>
            <a:off x="8608391" y="2522128"/>
            <a:ext cx="653087" cy="975608"/>
            <a:chOff x="610488" y="2522128"/>
            <a:chExt cx="653087" cy="975608"/>
          </a:xfrm>
        </p:grpSpPr>
        <p:pic>
          <p:nvPicPr>
            <p:cNvPr id="27" name="图形 26" descr="用户">
              <a:extLst>
                <a:ext uri="{FF2B5EF4-FFF2-40B4-BE49-F238E27FC236}">
                  <a16:creationId xmlns:a16="http://schemas.microsoft.com/office/drawing/2014/main" id="{B4ADB9DF-97EF-4BB4-B943-5AE68DBBBBE9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>
              <a:off x="647160" y="2522128"/>
              <a:ext cx="562111" cy="584076"/>
            </a:xfrm>
            <a:prstGeom prst="rect">
              <a:avLst/>
            </a:prstGeom>
          </p:spPr>
        </p:pic>
        <p:sp>
          <p:nvSpPr>
            <p:cNvPr id="28" name="文本框 27">
              <a:extLst>
                <a:ext uri="{FF2B5EF4-FFF2-40B4-BE49-F238E27FC236}">
                  <a16:creationId xmlns:a16="http://schemas.microsoft.com/office/drawing/2014/main" id="{12FB079C-41FA-4811-BE95-73F31D994CD3}"/>
                </a:ext>
              </a:extLst>
            </p:cNvPr>
            <p:cNvSpPr txBox="1"/>
            <p:nvPr/>
          </p:nvSpPr>
          <p:spPr>
            <a:xfrm>
              <a:off x="610488" y="3128404"/>
              <a:ext cx="653087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b="1" dirty="0"/>
                <a:t>Bob</a:t>
              </a:r>
              <a:endParaRPr lang="zh-CN" altLang="en-US" b="1" dirty="0"/>
            </a:p>
          </p:txBody>
        </p:sp>
      </p:grpSp>
      <p:cxnSp>
        <p:nvCxnSpPr>
          <p:cNvPr id="8" name="连接符: 肘形 7">
            <a:extLst>
              <a:ext uri="{FF2B5EF4-FFF2-40B4-BE49-F238E27FC236}">
                <a16:creationId xmlns:a16="http://schemas.microsoft.com/office/drawing/2014/main" id="{790BA1A3-EFEB-40BA-9C1D-8AD501AAA3E1}"/>
              </a:ext>
            </a:extLst>
          </p:cNvPr>
          <p:cNvCxnSpPr>
            <a:stCxn id="27" idx="0"/>
            <a:endCxn id="24" idx="3"/>
          </p:cNvCxnSpPr>
          <p:nvPr/>
        </p:nvCxnSpPr>
        <p:spPr>
          <a:xfrm rot="16200000" flipV="1">
            <a:off x="8157641" y="1753649"/>
            <a:ext cx="500111" cy="1036847"/>
          </a:xfrm>
          <a:prstGeom prst="bentConnector2">
            <a:avLst/>
          </a:prstGeom>
          <a:ln w="25400"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48" name="矩形 47">
            <a:extLst>
              <a:ext uri="{FF2B5EF4-FFF2-40B4-BE49-F238E27FC236}">
                <a16:creationId xmlns:a16="http://schemas.microsoft.com/office/drawing/2014/main" id="{5A1B2B3E-9CAD-4B89-9CF4-EDCCAF206296}"/>
              </a:ext>
            </a:extLst>
          </p:cNvPr>
          <p:cNvSpPr/>
          <p:nvPr/>
        </p:nvSpPr>
        <p:spPr>
          <a:xfrm>
            <a:off x="5656064" y="4171933"/>
            <a:ext cx="668936" cy="323225"/>
          </a:xfrm>
          <a:prstGeom prst="rect">
            <a:avLst/>
          </a:prstGeom>
          <a:solidFill>
            <a:srgbClr val="92B1D6"/>
          </a:solidFill>
          <a:ln>
            <a:solidFill>
              <a:srgbClr val="92B1D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1400" dirty="0"/>
              <a:t>S,1,2</a:t>
            </a:r>
            <a:endParaRPr lang="zh-CN" altLang="en-US" sz="1400" dirty="0"/>
          </a:p>
        </p:txBody>
      </p:sp>
      <p:sp>
        <p:nvSpPr>
          <p:cNvPr id="49" name="矩形 48">
            <a:extLst>
              <a:ext uri="{FF2B5EF4-FFF2-40B4-BE49-F238E27FC236}">
                <a16:creationId xmlns:a16="http://schemas.microsoft.com/office/drawing/2014/main" id="{E6A1BAFC-8EB0-4658-AFD1-A00AE11EF5C0}"/>
              </a:ext>
            </a:extLst>
          </p:cNvPr>
          <p:cNvSpPr/>
          <p:nvPr/>
        </p:nvSpPr>
        <p:spPr>
          <a:xfrm>
            <a:off x="6712152" y="4171932"/>
            <a:ext cx="668936" cy="323225"/>
          </a:xfrm>
          <a:prstGeom prst="rect">
            <a:avLst/>
          </a:prstGeom>
          <a:solidFill>
            <a:srgbClr val="92B1D6"/>
          </a:solidFill>
          <a:ln>
            <a:solidFill>
              <a:srgbClr val="92B1D6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1400" dirty="0"/>
              <a:t>S,1,5</a:t>
            </a:r>
            <a:endParaRPr lang="zh-CN" altLang="en-US" sz="1400" dirty="0"/>
          </a:p>
        </p:txBody>
      </p:sp>
      <p:sp>
        <p:nvSpPr>
          <p:cNvPr id="50" name="矩形 49">
            <a:extLst>
              <a:ext uri="{FF2B5EF4-FFF2-40B4-BE49-F238E27FC236}">
                <a16:creationId xmlns:a16="http://schemas.microsoft.com/office/drawing/2014/main" id="{D2AD4FFD-3C4D-4486-AD91-9F784B2B7819}"/>
              </a:ext>
            </a:extLst>
          </p:cNvPr>
          <p:cNvSpPr/>
          <p:nvPr/>
        </p:nvSpPr>
        <p:spPr>
          <a:xfrm>
            <a:off x="5656064" y="4695641"/>
            <a:ext cx="668936" cy="323225"/>
          </a:xfrm>
          <a:prstGeom prst="rect">
            <a:avLst/>
          </a:prstGeom>
          <a:solidFill>
            <a:srgbClr val="BD384B"/>
          </a:solidFill>
          <a:ln>
            <a:solidFill>
              <a:srgbClr val="941100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1400" dirty="0"/>
              <a:t>S,0,1</a:t>
            </a:r>
            <a:endParaRPr lang="zh-CN" altLang="en-US" sz="1400" dirty="0"/>
          </a:p>
        </p:txBody>
      </p:sp>
      <p:cxnSp>
        <p:nvCxnSpPr>
          <p:cNvPr id="51" name="直接箭头连接符 50">
            <a:extLst>
              <a:ext uri="{FF2B5EF4-FFF2-40B4-BE49-F238E27FC236}">
                <a16:creationId xmlns:a16="http://schemas.microsoft.com/office/drawing/2014/main" id="{24D9F34F-40FD-4CC7-B6B1-2CA21033B7F4}"/>
              </a:ext>
            </a:extLst>
          </p:cNvPr>
          <p:cNvCxnSpPr>
            <a:stCxn id="49" idx="1"/>
            <a:endCxn id="48" idx="3"/>
          </p:cNvCxnSpPr>
          <p:nvPr/>
        </p:nvCxnSpPr>
        <p:spPr>
          <a:xfrm flipH="1">
            <a:off x="6325000" y="4333545"/>
            <a:ext cx="387152" cy="1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9" name="文本框 8">
            <a:extLst>
              <a:ext uri="{FF2B5EF4-FFF2-40B4-BE49-F238E27FC236}">
                <a16:creationId xmlns:a16="http://schemas.microsoft.com/office/drawing/2014/main" id="{E8B42C78-CFC7-47F2-81B0-722C6A13D703}"/>
              </a:ext>
            </a:extLst>
          </p:cNvPr>
          <p:cNvSpPr txBox="1"/>
          <p:nvPr/>
        </p:nvSpPr>
        <p:spPr>
          <a:xfrm>
            <a:off x="320040" y="4160356"/>
            <a:ext cx="101554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altLang="zh-CN" b="1" dirty="0"/>
              <a:t>Local</a:t>
            </a:r>
            <a:endParaRPr lang="zh-CN" altLang="en-US" b="1" dirty="0"/>
          </a:p>
        </p:txBody>
      </p:sp>
      <p:sp>
        <p:nvSpPr>
          <p:cNvPr id="52" name="文本框 51">
            <a:extLst>
              <a:ext uri="{FF2B5EF4-FFF2-40B4-BE49-F238E27FC236}">
                <a16:creationId xmlns:a16="http://schemas.microsoft.com/office/drawing/2014/main" id="{437D8E67-217D-4F15-B7B3-194B5C4D4BE1}"/>
              </a:ext>
            </a:extLst>
          </p:cNvPr>
          <p:cNvSpPr txBox="1"/>
          <p:nvPr/>
        </p:nvSpPr>
        <p:spPr>
          <a:xfrm>
            <a:off x="310896" y="4691592"/>
            <a:ext cx="102468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altLang="zh-CN" b="1" dirty="0"/>
              <a:t>Remote</a:t>
            </a:r>
            <a:endParaRPr lang="zh-CN" altLang="en-US" b="1" dirty="0"/>
          </a:p>
        </p:txBody>
      </p:sp>
      <p:sp>
        <p:nvSpPr>
          <p:cNvPr id="54" name="矩形 53">
            <a:extLst>
              <a:ext uri="{FF2B5EF4-FFF2-40B4-BE49-F238E27FC236}">
                <a16:creationId xmlns:a16="http://schemas.microsoft.com/office/drawing/2014/main" id="{811C0728-FB02-43D1-9776-64CC8E6955AD}"/>
              </a:ext>
            </a:extLst>
          </p:cNvPr>
          <p:cNvSpPr/>
          <p:nvPr/>
        </p:nvSpPr>
        <p:spPr>
          <a:xfrm>
            <a:off x="5656063" y="2732024"/>
            <a:ext cx="1128344" cy="39638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1600" dirty="0"/>
              <a:t>1:2,0:1</a:t>
            </a:r>
            <a:endParaRPr lang="zh-CN" altLang="en-US" sz="1600" dirty="0"/>
          </a:p>
        </p:txBody>
      </p:sp>
      <p:sp>
        <p:nvSpPr>
          <p:cNvPr id="10" name="文本框 9">
            <a:extLst>
              <a:ext uri="{FF2B5EF4-FFF2-40B4-BE49-F238E27FC236}">
                <a16:creationId xmlns:a16="http://schemas.microsoft.com/office/drawing/2014/main" id="{B683C12A-6AF9-4AA0-AE1A-CCEC8F666FFA}"/>
              </a:ext>
            </a:extLst>
          </p:cNvPr>
          <p:cNvSpPr txBox="1"/>
          <p:nvPr/>
        </p:nvSpPr>
        <p:spPr>
          <a:xfrm>
            <a:off x="931626" y="1653387"/>
            <a:ext cx="90850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b="1" dirty="0"/>
              <a:t>set 1:7</a:t>
            </a:r>
            <a:endParaRPr lang="zh-CN" altLang="en-US" b="1" dirty="0"/>
          </a:p>
        </p:txBody>
      </p:sp>
      <p:sp>
        <p:nvSpPr>
          <p:cNvPr id="55" name="文本框 54">
            <a:extLst>
              <a:ext uri="{FF2B5EF4-FFF2-40B4-BE49-F238E27FC236}">
                <a16:creationId xmlns:a16="http://schemas.microsoft.com/office/drawing/2014/main" id="{A1E3251E-F8A5-4950-97A0-D647404FBE6B}"/>
              </a:ext>
            </a:extLst>
          </p:cNvPr>
          <p:cNvSpPr txBox="1"/>
          <p:nvPr/>
        </p:nvSpPr>
        <p:spPr>
          <a:xfrm>
            <a:off x="8026429" y="1659592"/>
            <a:ext cx="90850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b="1" dirty="0"/>
              <a:t>set 2:8</a:t>
            </a:r>
            <a:endParaRPr lang="zh-CN" altLang="en-US" b="1" dirty="0"/>
          </a:p>
        </p:txBody>
      </p:sp>
      <p:sp>
        <p:nvSpPr>
          <p:cNvPr id="56" name="矩形 55">
            <a:extLst>
              <a:ext uri="{FF2B5EF4-FFF2-40B4-BE49-F238E27FC236}">
                <a16:creationId xmlns:a16="http://schemas.microsoft.com/office/drawing/2014/main" id="{95CB3F53-B814-48E4-88B8-78C3F4882A33}"/>
              </a:ext>
            </a:extLst>
          </p:cNvPr>
          <p:cNvSpPr/>
          <p:nvPr/>
        </p:nvSpPr>
        <p:spPr>
          <a:xfrm>
            <a:off x="2744840" y="2000315"/>
            <a:ext cx="164880" cy="10760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7" name="矩形 56">
            <a:extLst>
              <a:ext uri="{FF2B5EF4-FFF2-40B4-BE49-F238E27FC236}">
                <a16:creationId xmlns:a16="http://schemas.microsoft.com/office/drawing/2014/main" id="{3585A581-0A56-4E84-A388-535D3306FDD1}"/>
              </a:ext>
            </a:extLst>
          </p:cNvPr>
          <p:cNvSpPr/>
          <p:nvPr/>
        </p:nvSpPr>
        <p:spPr>
          <a:xfrm>
            <a:off x="6799162" y="1981865"/>
            <a:ext cx="164880" cy="10760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cxnSp>
        <p:nvCxnSpPr>
          <p:cNvPr id="62" name="直接箭头连接符 61">
            <a:extLst>
              <a:ext uri="{FF2B5EF4-FFF2-40B4-BE49-F238E27FC236}">
                <a16:creationId xmlns:a16="http://schemas.microsoft.com/office/drawing/2014/main" id="{652EE410-3058-44B3-849E-7D4D2006E647}"/>
              </a:ext>
            </a:extLst>
          </p:cNvPr>
          <p:cNvCxnSpPr>
            <a:cxnSpLocks/>
            <a:stCxn id="56" idx="2"/>
          </p:cNvCxnSpPr>
          <p:nvPr/>
        </p:nvCxnSpPr>
        <p:spPr>
          <a:xfrm>
            <a:off x="2827280" y="2107919"/>
            <a:ext cx="776" cy="1499924"/>
          </a:xfrm>
          <a:prstGeom prst="straightConnector1">
            <a:avLst/>
          </a:prstGeom>
          <a:ln w="25400"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64" name="直接箭头连接符 63">
            <a:extLst>
              <a:ext uri="{FF2B5EF4-FFF2-40B4-BE49-F238E27FC236}">
                <a16:creationId xmlns:a16="http://schemas.microsoft.com/office/drawing/2014/main" id="{EB85BF4C-4E0E-4E9B-96D9-314B9ADE450A}"/>
              </a:ext>
            </a:extLst>
          </p:cNvPr>
          <p:cNvCxnSpPr>
            <a:cxnSpLocks/>
            <a:stCxn id="57" idx="2"/>
          </p:cNvCxnSpPr>
          <p:nvPr/>
        </p:nvCxnSpPr>
        <p:spPr>
          <a:xfrm>
            <a:off x="6881602" y="2089469"/>
            <a:ext cx="20522" cy="1499814"/>
          </a:xfrm>
          <a:prstGeom prst="straightConnector1">
            <a:avLst/>
          </a:prstGeom>
          <a:ln w="254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8" name="文本框 67">
            <a:extLst>
              <a:ext uri="{FF2B5EF4-FFF2-40B4-BE49-F238E27FC236}">
                <a16:creationId xmlns:a16="http://schemas.microsoft.com/office/drawing/2014/main" id="{934E7A09-7AD7-4F73-81A5-B5558430EF70}"/>
              </a:ext>
            </a:extLst>
          </p:cNvPr>
          <p:cNvSpPr txBox="1"/>
          <p:nvPr/>
        </p:nvSpPr>
        <p:spPr>
          <a:xfrm rot="10800000">
            <a:off x="2752055" y="2257335"/>
            <a:ext cx="461665" cy="1200329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pPr algn="ctr"/>
            <a:r>
              <a:rPr lang="en-US" altLang="zh-CN" b="1" dirty="0"/>
              <a:t>append</a:t>
            </a:r>
            <a:endParaRPr lang="zh-CN" altLang="en-US" b="1" dirty="0"/>
          </a:p>
        </p:txBody>
      </p:sp>
      <p:sp>
        <p:nvSpPr>
          <p:cNvPr id="69" name="文本框 68">
            <a:extLst>
              <a:ext uri="{FF2B5EF4-FFF2-40B4-BE49-F238E27FC236}">
                <a16:creationId xmlns:a16="http://schemas.microsoft.com/office/drawing/2014/main" id="{199786FE-26E4-451C-8D36-2E81F4FF366A}"/>
              </a:ext>
            </a:extLst>
          </p:cNvPr>
          <p:cNvSpPr txBox="1"/>
          <p:nvPr/>
        </p:nvSpPr>
        <p:spPr>
          <a:xfrm rot="10800000">
            <a:off x="6784407" y="2252092"/>
            <a:ext cx="461665" cy="1200329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pPr algn="ctr"/>
            <a:r>
              <a:rPr lang="en-US" altLang="zh-CN" b="1" dirty="0"/>
              <a:t>append</a:t>
            </a:r>
            <a:endParaRPr lang="zh-CN" altLang="en-US" b="1" dirty="0"/>
          </a:p>
        </p:txBody>
      </p:sp>
      <p:sp>
        <p:nvSpPr>
          <p:cNvPr id="42" name="文本框 41">
            <a:extLst>
              <a:ext uri="{FF2B5EF4-FFF2-40B4-BE49-F238E27FC236}">
                <a16:creationId xmlns:a16="http://schemas.microsoft.com/office/drawing/2014/main" id="{BB256256-B400-4F00-885D-8C9A3FC78955}"/>
              </a:ext>
            </a:extLst>
          </p:cNvPr>
          <p:cNvSpPr txBox="1"/>
          <p:nvPr/>
        </p:nvSpPr>
        <p:spPr>
          <a:xfrm>
            <a:off x="1305023" y="3607843"/>
            <a:ext cx="304451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b="1" dirty="0"/>
              <a:t>FuzzyLog: Beijing’s Copy</a:t>
            </a:r>
            <a:endParaRPr lang="zh-CN" altLang="en-US" b="1" dirty="0"/>
          </a:p>
        </p:txBody>
      </p:sp>
      <p:sp>
        <p:nvSpPr>
          <p:cNvPr id="44" name="文本框 43">
            <a:extLst>
              <a:ext uri="{FF2B5EF4-FFF2-40B4-BE49-F238E27FC236}">
                <a16:creationId xmlns:a16="http://schemas.microsoft.com/office/drawing/2014/main" id="{FEF49166-CC3F-4417-AE1C-4EC6B68F0D69}"/>
              </a:ext>
            </a:extLst>
          </p:cNvPr>
          <p:cNvSpPr txBox="1"/>
          <p:nvPr/>
        </p:nvSpPr>
        <p:spPr>
          <a:xfrm>
            <a:off x="5229957" y="3636091"/>
            <a:ext cx="332148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b="1" dirty="0"/>
              <a:t>FuzzyLog: Shanghai’s Copy</a:t>
            </a:r>
            <a:endParaRPr lang="zh-CN" altLang="en-US" b="1" dirty="0"/>
          </a:p>
        </p:txBody>
      </p:sp>
    </p:spTree>
    <p:extLst>
      <p:ext uri="{BB962C8B-B14F-4D97-AF65-F5344CB8AC3E}">
        <p14:creationId xmlns:p14="http://schemas.microsoft.com/office/powerpoint/2010/main" val="33725282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3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6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1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4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7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0" dur="5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55" grpId="0"/>
      <p:bldP spid="68" grpId="0"/>
      <p:bldP spid="69" grpId="0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35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zh-CN" altLang="en-US"/>
              <a:t>上海交通大学并行与分布式系统研究所（</a:t>
            </a:r>
            <a:r>
              <a:rPr lang="en-US" altLang="zh-CN" dirty="0"/>
              <a:t>IPADS@SJTU</a:t>
            </a:r>
            <a:r>
              <a:rPr lang="zh-CN" altLang="en-US"/>
              <a:t>）</a:t>
            </a:r>
            <a:endParaRPr lang="zh-CN" altLang="en-US" dirty="0"/>
          </a:p>
        </p:txBody>
      </p:sp>
      <p:sp>
        <p:nvSpPr>
          <p:cNvPr id="12" name="Title 1">
            <a:extLst>
              <a:ext uri="{FF2B5EF4-FFF2-40B4-BE49-F238E27FC236}">
                <a16:creationId xmlns:a16="http://schemas.microsoft.com/office/drawing/2014/main" id="{775A0D57-C5EE-471C-9068-21AAA665E09A}"/>
              </a:ext>
            </a:extLst>
          </p:cNvPr>
          <p:cNvSpPr txBox="1">
            <a:spLocks/>
          </p:cNvSpPr>
          <p:nvPr/>
        </p:nvSpPr>
        <p:spPr>
          <a:xfrm>
            <a:off x="965200" y="189537"/>
            <a:ext cx="8229600" cy="90044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3600" b="1" kern="1200">
                <a:solidFill>
                  <a:schemeClr val="accent1"/>
                </a:solidFill>
                <a:latin typeface="+mj-lt"/>
                <a:ea typeface="+mj-ea"/>
                <a:cs typeface="微软雅黑 Light" panose="020B0502040204020203" pitchFamily="34" charset="-122"/>
              </a:defRPr>
            </a:lvl1pPr>
          </a:lstStyle>
          <a:p>
            <a:endParaRPr lang="en-US" altLang="zh-CN" dirty="0">
              <a:sym typeface="+mn-ea"/>
            </a:endParaRPr>
          </a:p>
        </p:txBody>
      </p:sp>
      <p:sp>
        <p:nvSpPr>
          <p:cNvPr id="21" name="Title 1">
            <a:extLst>
              <a:ext uri="{FF2B5EF4-FFF2-40B4-BE49-F238E27FC236}">
                <a16:creationId xmlns:a16="http://schemas.microsoft.com/office/drawing/2014/main" id="{BA35C0DB-0784-4551-9D13-D47A3DC0FDD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08000" y="228866"/>
            <a:ext cx="9144000" cy="900442"/>
          </a:xfrm>
        </p:spPr>
        <p:txBody>
          <a:bodyPr>
            <a:normAutofit/>
          </a:bodyPr>
          <a:lstStyle/>
          <a:p>
            <a:r>
              <a:rPr lang="en-US" altLang="zh-CN" dirty="0">
                <a:sym typeface="+mn-ea"/>
              </a:rPr>
              <a:t>Demo: Key Value Store </a:t>
            </a:r>
          </a:p>
        </p:txBody>
      </p:sp>
      <p:sp>
        <p:nvSpPr>
          <p:cNvPr id="22" name="Content Placeholder 2">
            <a:extLst>
              <a:ext uri="{FF2B5EF4-FFF2-40B4-BE49-F238E27FC236}">
                <a16:creationId xmlns:a16="http://schemas.microsoft.com/office/drawing/2014/main" id="{D9FD1250-9CFB-46DA-A4A2-F967AA576BF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48361" y="984885"/>
            <a:ext cx="8389620" cy="576471"/>
          </a:xfrm>
        </p:spPr>
        <p:txBody>
          <a:bodyPr>
            <a:normAutofit/>
          </a:bodyPr>
          <a:lstStyle/>
          <a:p>
            <a:r>
              <a:rPr lang="en-US" altLang="zh-CN" dirty="0">
                <a:sym typeface="+mn-ea"/>
              </a:rPr>
              <a:t>Across Region</a:t>
            </a:r>
            <a:endParaRPr lang="zh-CN" altLang="en-US" dirty="0"/>
          </a:p>
        </p:txBody>
      </p:sp>
      <p:grpSp>
        <p:nvGrpSpPr>
          <p:cNvPr id="32" name="组合 31">
            <a:extLst>
              <a:ext uri="{FF2B5EF4-FFF2-40B4-BE49-F238E27FC236}">
                <a16:creationId xmlns:a16="http://schemas.microsoft.com/office/drawing/2014/main" id="{719F4F6F-2482-408E-BCD1-289716209904}"/>
              </a:ext>
            </a:extLst>
          </p:cNvPr>
          <p:cNvGrpSpPr/>
          <p:nvPr/>
        </p:nvGrpSpPr>
        <p:grpSpPr>
          <a:xfrm>
            <a:off x="508000" y="2522128"/>
            <a:ext cx="755576" cy="975608"/>
            <a:chOff x="508000" y="2522128"/>
            <a:chExt cx="755576" cy="975608"/>
          </a:xfrm>
        </p:grpSpPr>
        <p:pic>
          <p:nvPicPr>
            <p:cNvPr id="26" name="图形 25" descr="用户">
              <a:extLst>
                <a:ext uri="{FF2B5EF4-FFF2-40B4-BE49-F238E27FC236}">
                  <a16:creationId xmlns:a16="http://schemas.microsoft.com/office/drawing/2014/main" id="{8EE0EF54-78C6-4ADA-B644-5833B8148FF1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>
              <a:off x="647160" y="2522128"/>
              <a:ext cx="562111" cy="584076"/>
            </a:xfrm>
            <a:prstGeom prst="rect">
              <a:avLst/>
            </a:prstGeom>
          </p:spPr>
        </p:pic>
        <p:sp>
          <p:nvSpPr>
            <p:cNvPr id="3" name="文本框 2">
              <a:extLst>
                <a:ext uri="{FF2B5EF4-FFF2-40B4-BE49-F238E27FC236}">
                  <a16:creationId xmlns:a16="http://schemas.microsoft.com/office/drawing/2014/main" id="{4C38A02C-A153-4716-90D2-EFCA4FF0C11D}"/>
                </a:ext>
              </a:extLst>
            </p:cNvPr>
            <p:cNvSpPr txBox="1"/>
            <p:nvPr/>
          </p:nvSpPr>
          <p:spPr>
            <a:xfrm>
              <a:off x="508000" y="3128404"/>
              <a:ext cx="75557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b="1" dirty="0"/>
                <a:t>Alice</a:t>
              </a:r>
              <a:endParaRPr lang="zh-CN" altLang="en-US" b="1" dirty="0"/>
            </a:p>
          </p:txBody>
        </p:sp>
      </p:grpSp>
      <p:sp>
        <p:nvSpPr>
          <p:cNvPr id="30" name="矩形 29">
            <a:extLst>
              <a:ext uri="{FF2B5EF4-FFF2-40B4-BE49-F238E27FC236}">
                <a16:creationId xmlns:a16="http://schemas.microsoft.com/office/drawing/2014/main" id="{E356EFC0-C98C-4845-983A-19D8F0E18D08}"/>
              </a:ext>
            </a:extLst>
          </p:cNvPr>
          <p:cNvSpPr/>
          <p:nvPr/>
        </p:nvSpPr>
        <p:spPr>
          <a:xfrm>
            <a:off x="1554776" y="2718702"/>
            <a:ext cx="1056088" cy="39638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1600" dirty="0"/>
              <a:t>0:1;1:7</a:t>
            </a:r>
            <a:endParaRPr lang="zh-CN" altLang="en-US" sz="1600" dirty="0"/>
          </a:p>
        </p:txBody>
      </p:sp>
      <p:sp>
        <p:nvSpPr>
          <p:cNvPr id="33" name="文本框 32">
            <a:extLst>
              <a:ext uri="{FF2B5EF4-FFF2-40B4-BE49-F238E27FC236}">
                <a16:creationId xmlns:a16="http://schemas.microsoft.com/office/drawing/2014/main" id="{18D4F704-A0E3-430D-9A97-909427BB674F}"/>
              </a:ext>
            </a:extLst>
          </p:cNvPr>
          <p:cNvSpPr txBox="1"/>
          <p:nvPr/>
        </p:nvSpPr>
        <p:spPr>
          <a:xfrm>
            <a:off x="1855468" y="1837351"/>
            <a:ext cx="194517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b="1" dirty="0"/>
              <a:t>Bei Jing</a:t>
            </a:r>
            <a:endParaRPr lang="zh-CN" altLang="en-US" b="1" dirty="0"/>
          </a:p>
        </p:txBody>
      </p:sp>
      <p:cxnSp>
        <p:nvCxnSpPr>
          <p:cNvPr id="35" name="连接符: 肘形 34">
            <a:extLst>
              <a:ext uri="{FF2B5EF4-FFF2-40B4-BE49-F238E27FC236}">
                <a16:creationId xmlns:a16="http://schemas.microsoft.com/office/drawing/2014/main" id="{9D00A7B2-7C50-419D-9248-51D15A9551CF}"/>
              </a:ext>
            </a:extLst>
          </p:cNvPr>
          <p:cNvCxnSpPr>
            <a:stCxn id="26" idx="0"/>
            <a:endCxn id="33" idx="1"/>
          </p:cNvCxnSpPr>
          <p:nvPr/>
        </p:nvCxnSpPr>
        <p:spPr>
          <a:xfrm rot="5400000" flipH="1" flipV="1">
            <a:off x="1141787" y="1808447"/>
            <a:ext cx="500111" cy="927252"/>
          </a:xfrm>
          <a:prstGeom prst="bentConnector2">
            <a:avLst/>
          </a:prstGeom>
          <a:ln w="25400"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39" name="矩形 38">
            <a:extLst>
              <a:ext uri="{FF2B5EF4-FFF2-40B4-BE49-F238E27FC236}">
                <a16:creationId xmlns:a16="http://schemas.microsoft.com/office/drawing/2014/main" id="{7953239D-84D8-41DD-B894-D30FD6F13A75}"/>
              </a:ext>
            </a:extLst>
          </p:cNvPr>
          <p:cNvSpPr/>
          <p:nvPr/>
        </p:nvSpPr>
        <p:spPr>
          <a:xfrm>
            <a:off x="1554776" y="4712118"/>
            <a:ext cx="668936" cy="323225"/>
          </a:xfrm>
          <a:prstGeom prst="rect">
            <a:avLst/>
          </a:prstGeom>
          <a:solidFill>
            <a:srgbClr val="92B1D6"/>
          </a:solidFill>
          <a:ln>
            <a:solidFill>
              <a:srgbClr val="92B1D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1400" dirty="0"/>
              <a:t>S,1,2</a:t>
            </a:r>
            <a:endParaRPr lang="zh-CN" altLang="en-US" sz="1400" dirty="0"/>
          </a:p>
        </p:txBody>
      </p:sp>
      <p:sp>
        <p:nvSpPr>
          <p:cNvPr id="40" name="矩形 39">
            <a:extLst>
              <a:ext uri="{FF2B5EF4-FFF2-40B4-BE49-F238E27FC236}">
                <a16:creationId xmlns:a16="http://schemas.microsoft.com/office/drawing/2014/main" id="{4EEB3296-8E8F-4079-913E-EB3FD328299E}"/>
              </a:ext>
            </a:extLst>
          </p:cNvPr>
          <p:cNvSpPr/>
          <p:nvPr/>
        </p:nvSpPr>
        <p:spPr>
          <a:xfrm>
            <a:off x="2610864" y="4712117"/>
            <a:ext cx="668936" cy="323225"/>
          </a:xfrm>
          <a:prstGeom prst="rect">
            <a:avLst/>
          </a:prstGeom>
          <a:solidFill>
            <a:srgbClr val="92B1D6"/>
          </a:solidFill>
          <a:ln>
            <a:solidFill>
              <a:srgbClr val="92B1D6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1400" dirty="0"/>
              <a:t>S,1,5</a:t>
            </a:r>
            <a:endParaRPr lang="zh-CN" altLang="en-US" sz="1400" dirty="0"/>
          </a:p>
        </p:txBody>
      </p:sp>
      <p:sp>
        <p:nvSpPr>
          <p:cNvPr id="41" name="矩形 40">
            <a:extLst>
              <a:ext uri="{FF2B5EF4-FFF2-40B4-BE49-F238E27FC236}">
                <a16:creationId xmlns:a16="http://schemas.microsoft.com/office/drawing/2014/main" id="{C2EF6FB2-9AE7-4841-90B4-63C9591BCB2A}"/>
              </a:ext>
            </a:extLst>
          </p:cNvPr>
          <p:cNvSpPr/>
          <p:nvPr/>
        </p:nvSpPr>
        <p:spPr>
          <a:xfrm>
            <a:off x="1554776" y="4160356"/>
            <a:ext cx="668936" cy="323225"/>
          </a:xfrm>
          <a:prstGeom prst="rect">
            <a:avLst/>
          </a:prstGeom>
          <a:solidFill>
            <a:srgbClr val="BD384B"/>
          </a:solidFill>
          <a:ln>
            <a:solidFill>
              <a:srgbClr val="941100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1400" dirty="0"/>
              <a:t>S,0,1</a:t>
            </a:r>
            <a:endParaRPr lang="zh-CN" altLang="en-US" sz="1400" dirty="0"/>
          </a:p>
        </p:txBody>
      </p:sp>
      <p:cxnSp>
        <p:nvCxnSpPr>
          <p:cNvPr id="43" name="直接箭头连接符 42">
            <a:extLst>
              <a:ext uri="{FF2B5EF4-FFF2-40B4-BE49-F238E27FC236}">
                <a16:creationId xmlns:a16="http://schemas.microsoft.com/office/drawing/2014/main" id="{256F6538-0C7F-4DD5-9162-B14AB160C9B3}"/>
              </a:ext>
            </a:extLst>
          </p:cNvPr>
          <p:cNvCxnSpPr>
            <a:stCxn id="40" idx="1"/>
            <a:endCxn id="39" idx="3"/>
          </p:cNvCxnSpPr>
          <p:nvPr/>
        </p:nvCxnSpPr>
        <p:spPr>
          <a:xfrm flipH="1">
            <a:off x="2223712" y="4873730"/>
            <a:ext cx="387152" cy="1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4" name="文本框 23">
            <a:extLst>
              <a:ext uri="{FF2B5EF4-FFF2-40B4-BE49-F238E27FC236}">
                <a16:creationId xmlns:a16="http://schemas.microsoft.com/office/drawing/2014/main" id="{4A7F70A6-7012-4DF4-B06E-F26DE2EA9F9D}"/>
              </a:ext>
            </a:extLst>
          </p:cNvPr>
          <p:cNvSpPr txBox="1"/>
          <p:nvPr/>
        </p:nvSpPr>
        <p:spPr>
          <a:xfrm>
            <a:off x="5944096" y="1837351"/>
            <a:ext cx="194517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altLang="zh-CN" b="1" dirty="0"/>
              <a:t>Shang Hai</a:t>
            </a:r>
            <a:endParaRPr lang="zh-CN" altLang="en-US" b="1" dirty="0"/>
          </a:p>
        </p:txBody>
      </p:sp>
      <p:grpSp>
        <p:nvGrpSpPr>
          <p:cNvPr id="25" name="组合 24">
            <a:extLst>
              <a:ext uri="{FF2B5EF4-FFF2-40B4-BE49-F238E27FC236}">
                <a16:creationId xmlns:a16="http://schemas.microsoft.com/office/drawing/2014/main" id="{F542556A-8E3A-42B4-8C36-711D615A7C8B}"/>
              </a:ext>
            </a:extLst>
          </p:cNvPr>
          <p:cNvGrpSpPr/>
          <p:nvPr/>
        </p:nvGrpSpPr>
        <p:grpSpPr>
          <a:xfrm>
            <a:off x="8608391" y="2522128"/>
            <a:ext cx="653087" cy="975608"/>
            <a:chOff x="610488" y="2522128"/>
            <a:chExt cx="653087" cy="975608"/>
          </a:xfrm>
        </p:grpSpPr>
        <p:pic>
          <p:nvPicPr>
            <p:cNvPr id="27" name="图形 26" descr="用户">
              <a:extLst>
                <a:ext uri="{FF2B5EF4-FFF2-40B4-BE49-F238E27FC236}">
                  <a16:creationId xmlns:a16="http://schemas.microsoft.com/office/drawing/2014/main" id="{B4ADB9DF-97EF-4BB4-B943-5AE68DBBBBE9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>
              <a:off x="647160" y="2522128"/>
              <a:ext cx="562111" cy="584076"/>
            </a:xfrm>
            <a:prstGeom prst="rect">
              <a:avLst/>
            </a:prstGeom>
          </p:spPr>
        </p:pic>
        <p:sp>
          <p:nvSpPr>
            <p:cNvPr id="28" name="文本框 27">
              <a:extLst>
                <a:ext uri="{FF2B5EF4-FFF2-40B4-BE49-F238E27FC236}">
                  <a16:creationId xmlns:a16="http://schemas.microsoft.com/office/drawing/2014/main" id="{12FB079C-41FA-4811-BE95-73F31D994CD3}"/>
                </a:ext>
              </a:extLst>
            </p:cNvPr>
            <p:cNvSpPr txBox="1"/>
            <p:nvPr/>
          </p:nvSpPr>
          <p:spPr>
            <a:xfrm>
              <a:off x="610488" y="3128404"/>
              <a:ext cx="653087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b="1" dirty="0"/>
                <a:t>Bob</a:t>
              </a:r>
              <a:endParaRPr lang="zh-CN" altLang="en-US" b="1" dirty="0"/>
            </a:p>
          </p:txBody>
        </p:sp>
      </p:grpSp>
      <p:cxnSp>
        <p:nvCxnSpPr>
          <p:cNvPr id="8" name="连接符: 肘形 7">
            <a:extLst>
              <a:ext uri="{FF2B5EF4-FFF2-40B4-BE49-F238E27FC236}">
                <a16:creationId xmlns:a16="http://schemas.microsoft.com/office/drawing/2014/main" id="{790BA1A3-EFEB-40BA-9C1D-8AD501AAA3E1}"/>
              </a:ext>
            </a:extLst>
          </p:cNvPr>
          <p:cNvCxnSpPr>
            <a:stCxn id="27" idx="0"/>
            <a:endCxn id="24" idx="3"/>
          </p:cNvCxnSpPr>
          <p:nvPr/>
        </p:nvCxnSpPr>
        <p:spPr>
          <a:xfrm rot="16200000" flipV="1">
            <a:off x="8157641" y="1753649"/>
            <a:ext cx="500111" cy="1036847"/>
          </a:xfrm>
          <a:prstGeom prst="bentConnector2">
            <a:avLst/>
          </a:prstGeom>
          <a:ln w="25400"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48" name="矩形 47">
            <a:extLst>
              <a:ext uri="{FF2B5EF4-FFF2-40B4-BE49-F238E27FC236}">
                <a16:creationId xmlns:a16="http://schemas.microsoft.com/office/drawing/2014/main" id="{5A1B2B3E-9CAD-4B89-9CF4-EDCCAF206296}"/>
              </a:ext>
            </a:extLst>
          </p:cNvPr>
          <p:cNvSpPr/>
          <p:nvPr/>
        </p:nvSpPr>
        <p:spPr>
          <a:xfrm>
            <a:off x="5656064" y="4171933"/>
            <a:ext cx="668936" cy="323225"/>
          </a:xfrm>
          <a:prstGeom prst="rect">
            <a:avLst/>
          </a:prstGeom>
          <a:solidFill>
            <a:srgbClr val="92B1D6"/>
          </a:solidFill>
          <a:ln>
            <a:solidFill>
              <a:srgbClr val="92B1D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1400" dirty="0"/>
              <a:t>S,1,2</a:t>
            </a:r>
            <a:endParaRPr lang="zh-CN" altLang="en-US" sz="1400" dirty="0"/>
          </a:p>
        </p:txBody>
      </p:sp>
      <p:sp>
        <p:nvSpPr>
          <p:cNvPr id="49" name="矩形 48">
            <a:extLst>
              <a:ext uri="{FF2B5EF4-FFF2-40B4-BE49-F238E27FC236}">
                <a16:creationId xmlns:a16="http://schemas.microsoft.com/office/drawing/2014/main" id="{E6A1BAFC-8EB0-4658-AFD1-A00AE11EF5C0}"/>
              </a:ext>
            </a:extLst>
          </p:cNvPr>
          <p:cNvSpPr/>
          <p:nvPr/>
        </p:nvSpPr>
        <p:spPr>
          <a:xfrm>
            <a:off x="6712152" y="4171932"/>
            <a:ext cx="668936" cy="323225"/>
          </a:xfrm>
          <a:prstGeom prst="rect">
            <a:avLst/>
          </a:prstGeom>
          <a:solidFill>
            <a:srgbClr val="92B1D6"/>
          </a:solidFill>
          <a:ln>
            <a:solidFill>
              <a:srgbClr val="92B1D6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1400" dirty="0"/>
              <a:t>S,1,5</a:t>
            </a:r>
            <a:endParaRPr lang="zh-CN" altLang="en-US" sz="1400" dirty="0"/>
          </a:p>
        </p:txBody>
      </p:sp>
      <p:sp>
        <p:nvSpPr>
          <p:cNvPr id="50" name="矩形 49">
            <a:extLst>
              <a:ext uri="{FF2B5EF4-FFF2-40B4-BE49-F238E27FC236}">
                <a16:creationId xmlns:a16="http://schemas.microsoft.com/office/drawing/2014/main" id="{D2AD4FFD-3C4D-4486-AD91-9F784B2B7819}"/>
              </a:ext>
            </a:extLst>
          </p:cNvPr>
          <p:cNvSpPr/>
          <p:nvPr/>
        </p:nvSpPr>
        <p:spPr>
          <a:xfrm>
            <a:off x="5656064" y="4695641"/>
            <a:ext cx="668936" cy="323225"/>
          </a:xfrm>
          <a:prstGeom prst="rect">
            <a:avLst/>
          </a:prstGeom>
          <a:solidFill>
            <a:srgbClr val="BD384B"/>
          </a:solidFill>
          <a:ln>
            <a:solidFill>
              <a:srgbClr val="941100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1400" dirty="0"/>
              <a:t>S,0,1</a:t>
            </a:r>
            <a:endParaRPr lang="zh-CN" altLang="en-US" sz="1400" dirty="0"/>
          </a:p>
        </p:txBody>
      </p:sp>
      <p:cxnSp>
        <p:nvCxnSpPr>
          <p:cNvPr id="51" name="直接箭头连接符 50">
            <a:extLst>
              <a:ext uri="{FF2B5EF4-FFF2-40B4-BE49-F238E27FC236}">
                <a16:creationId xmlns:a16="http://schemas.microsoft.com/office/drawing/2014/main" id="{24D9F34F-40FD-4CC7-B6B1-2CA21033B7F4}"/>
              </a:ext>
            </a:extLst>
          </p:cNvPr>
          <p:cNvCxnSpPr>
            <a:stCxn id="49" idx="1"/>
            <a:endCxn id="48" idx="3"/>
          </p:cNvCxnSpPr>
          <p:nvPr/>
        </p:nvCxnSpPr>
        <p:spPr>
          <a:xfrm flipH="1">
            <a:off x="6325000" y="4333545"/>
            <a:ext cx="387152" cy="1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9" name="文本框 8">
            <a:extLst>
              <a:ext uri="{FF2B5EF4-FFF2-40B4-BE49-F238E27FC236}">
                <a16:creationId xmlns:a16="http://schemas.microsoft.com/office/drawing/2014/main" id="{E8B42C78-CFC7-47F2-81B0-722C6A13D703}"/>
              </a:ext>
            </a:extLst>
          </p:cNvPr>
          <p:cNvSpPr txBox="1"/>
          <p:nvPr/>
        </p:nvSpPr>
        <p:spPr>
          <a:xfrm>
            <a:off x="320040" y="4160356"/>
            <a:ext cx="101554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altLang="zh-CN" b="1" dirty="0"/>
              <a:t>Local</a:t>
            </a:r>
            <a:endParaRPr lang="zh-CN" altLang="en-US" b="1" dirty="0"/>
          </a:p>
        </p:txBody>
      </p:sp>
      <p:sp>
        <p:nvSpPr>
          <p:cNvPr id="52" name="文本框 51">
            <a:extLst>
              <a:ext uri="{FF2B5EF4-FFF2-40B4-BE49-F238E27FC236}">
                <a16:creationId xmlns:a16="http://schemas.microsoft.com/office/drawing/2014/main" id="{437D8E67-217D-4F15-B7B3-194B5C4D4BE1}"/>
              </a:ext>
            </a:extLst>
          </p:cNvPr>
          <p:cNvSpPr txBox="1"/>
          <p:nvPr/>
        </p:nvSpPr>
        <p:spPr>
          <a:xfrm>
            <a:off x="310896" y="4691592"/>
            <a:ext cx="102468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altLang="zh-CN" b="1" dirty="0"/>
              <a:t>Remote</a:t>
            </a:r>
            <a:endParaRPr lang="zh-CN" altLang="en-US" b="1" dirty="0"/>
          </a:p>
        </p:txBody>
      </p:sp>
      <p:sp>
        <p:nvSpPr>
          <p:cNvPr id="54" name="矩形 53">
            <a:extLst>
              <a:ext uri="{FF2B5EF4-FFF2-40B4-BE49-F238E27FC236}">
                <a16:creationId xmlns:a16="http://schemas.microsoft.com/office/drawing/2014/main" id="{811C0728-FB02-43D1-9776-64CC8E6955AD}"/>
              </a:ext>
            </a:extLst>
          </p:cNvPr>
          <p:cNvSpPr/>
          <p:nvPr/>
        </p:nvSpPr>
        <p:spPr>
          <a:xfrm>
            <a:off x="5656062" y="2732024"/>
            <a:ext cx="1163621" cy="39638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1600" dirty="0"/>
              <a:t>1:2,0:1,2:8</a:t>
            </a:r>
            <a:endParaRPr lang="zh-CN" altLang="en-US" sz="1600" dirty="0"/>
          </a:p>
        </p:txBody>
      </p:sp>
      <p:sp>
        <p:nvSpPr>
          <p:cNvPr id="10" name="文本框 9">
            <a:extLst>
              <a:ext uri="{FF2B5EF4-FFF2-40B4-BE49-F238E27FC236}">
                <a16:creationId xmlns:a16="http://schemas.microsoft.com/office/drawing/2014/main" id="{B683C12A-6AF9-4AA0-AE1A-CCEC8F666FFA}"/>
              </a:ext>
            </a:extLst>
          </p:cNvPr>
          <p:cNvSpPr txBox="1"/>
          <p:nvPr/>
        </p:nvSpPr>
        <p:spPr>
          <a:xfrm>
            <a:off x="931626" y="1653387"/>
            <a:ext cx="90850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b="1" dirty="0"/>
              <a:t>set 1:7</a:t>
            </a:r>
            <a:endParaRPr lang="zh-CN" altLang="en-US" b="1" dirty="0"/>
          </a:p>
        </p:txBody>
      </p:sp>
      <p:sp>
        <p:nvSpPr>
          <p:cNvPr id="55" name="文本框 54">
            <a:extLst>
              <a:ext uri="{FF2B5EF4-FFF2-40B4-BE49-F238E27FC236}">
                <a16:creationId xmlns:a16="http://schemas.microsoft.com/office/drawing/2014/main" id="{A1E3251E-F8A5-4950-97A0-D647404FBE6B}"/>
              </a:ext>
            </a:extLst>
          </p:cNvPr>
          <p:cNvSpPr txBox="1"/>
          <p:nvPr/>
        </p:nvSpPr>
        <p:spPr>
          <a:xfrm>
            <a:off x="8026429" y="1659592"/>
            <a:ext cx="90850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b="1" dirty="0"/>
              <a:t>set 2:8</a:t>
            </a:r>
            <a:endParaRPr lang="zh-CN" altLang="en-US" b="1" dirty="0"/>
          </a:p>
        </p:txBody>
      </p:sp>
      <p:sp>
        <p:nvSpPr>
          <p:cNvPr id="56" name="矩形 55">
            <a:extLst>
              <a:ext uri="{FF2B5EF4-FFF2-40B4-BE49-F238E27FC236}">
                <a16:creationId xmlns:a16="http://schemas.microsoft.com/office/drawing/2014/main" id="{95CB3F53-B814-48E4-88B8-78C3F4882A33}"/>
              </a:ext>
            </a:extLst>
          </p:cNvPr>
          <p:cNvSpPr/>
          <p:nvPr/>
        </p:nvSpPr>
        <p:spPr>
          <a:xfrm>
            <a:off x="2744840" y="2000315"/>
            <a:ext cx="164880" cy="10760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7" name="矩形 56">
            <a:extLst>
              <a:ext uri="{FF2B5EF4-FFF2-40B4-BE49-F238E27FC236}">
                <a16:creationId xmlns:a16="http://schemas.microsoft.com/office/drawing/2014/main" id="{3585A581-0A56-4E84-A388-535D3306FDD1}"/>
              </a:ext>
            </a:extLst>
          </p:cNvPr>
          <p:cNvSpPr/>
          <p:nvPr/>
        </p:nvSpPr>
        <p:spPr>
          <a:xfrm>
            <a:off x="6799162" y="1981865"/>
            <a:ext cx="164880" cy="10760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cxnSp>
        <p:nvCxnSpPr>
          <p:cNvPr id="62" name="直接箭头连接符 61">
            <a:extLst>
              <a:ext uri="{FF2B5EF4-FFF2-40B4-BE49-F238E27FC236}">
                <a16:creationId xmlns:a16="http://schemas.microsoft.com/office/drawing/2014/main" id="{652EE410-3058-44B3-849E-7D4D2006E647}"/>
              </a:ext>
            </a:extLst>
          </p:cNvPr>
          <p:cNvCxnSpPr>
            <a:cxnSpLocks/>
            <a:stCxn id="56" idx="2"/>
          </p:cNvCxnSpPr>
          <p:nvPr/>
        </p:nvCxnSpPr>
        <p:spPr>
          <a:xfrm>
            <a:off x="2827280" y="2107919"/>
            <a:ext cx="776" cy="1499924"/>
          </a:xfrm>
          <a:prstGeom prst="straightConnector1">
            <a:avLst/>
          </a:prstGeom>
          <a:ln w="25400"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64" name="直接箭头连接符 63">
            <a:extLst>
              <a:ext uri="{FF2B5EF4-FFF2-40B4-BE49-F238E27FC236}">
                <a16:creationId xmlns:a16="http://schemas.microsoft.com/office/drawing/2014/main" id="{EB85BF4C-4E0E-4E9B-96D9-314B9ADE450A}"/>
              </a:ext>
            </a:extLst>
          </p:cNvPr>
          <p:cNvCxnSpPr>
            <a:cxnSpLocks/>
            <a:stCxn id="57" idx="2"/>
          </p:cNvCxnSpPr>
          <p:nvPr/>
        </p:nvCxnSpPr>
        <p:spPr>
          <a:xfrm>
            <a:off x="6881602" y="2089469"/>
            <a:ext cx="20522" cy="1499814"/>
          </a:xfrm>
          <a:prstGeom prst="straightConnector1">
            <a:avLst/>
          </a:prstGeom>
          <a:ln w="254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8" name="文本框 67">
            <a:extLst>
              <a:ext uri="{FF2B5EF4-FFF2-40B4-BE49-F238E27FC236}">
                <a16:creationId xmlns:a16="http://schemas.microsoft.com/office/drawing/2014/main" id="{934E7A09-7AD7-4F73-81A5-B5558430EF70}"/>
              </a:ext>
            </a:extLst>
          </p:cNvPr>
          <p:cNvSpPr txBox="1"/>
          <p:nvPr/>
        </p:nvSpPr>
        <p:spPr>
          <a:xfrm rot="10800000">
            <a:off x="2752055" y="2257335"/>
            <a:ext cx="461665" cy="1200329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pPr algn="ctr"/>
            <a:r>
              <a:rPr lang="en-US" altLang="zh-CN" b="1" dirty="0"/>
              <a:t>append</a:t>
            </a:r>
            <a:endParaRPr lang="zh-CN" altLang="en-US" b="1" dirty="0"/>
          </a:p>
        </p:txBody>
      </p:sp>
      <p:sp>
        <p:nvSpPr>
          <p:cNvPr id="69" name="文本框 68">
            <a:extLst>
              <a:ext uri="{FF2B5EF4-FFF2-40B4-BE49-F238E27FC236}">
                <a16:creationId xmlns:a16="http://schemas.microsoft.com/office/drawing/2014/main" id="{199786FE-26E4-451C-8D36-2E81F4FF366A}"/>
              </a:ext>
            </a:extLst>
          </p:cNvPr>
          <p:cNvSpPr txBox="1"/>
          <p:nvPr/>
        </p:nvSpPr>
        <p:spPr>
          <a:xfrm rot="10800000">
            <a:off x="6784407" y="2252092"/>
            <a:ext cx="461665" cy="1200329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pPr algn="ctr"/>
            <a:r>
              <a:rPr lang="en-US" altLang="zh-CN" b="1" dirty="0"/>
              <a:t>append</a:t>
            </a:r>
            <a:endParaRPr lang="zh-CN" altLang="en-US" b="1" dirty="0"/>
          </a:p>
        </p:txBody>
      </p:sp>
      <p:sp>
        <p:nvSpPr>
          <p:cNvPr id="42" name="矩形 41">
            <a:extLst>
              <a:ext uri="{FF2B5EF4-FFF2-40B4-BE49-F238E27FC236}">
                <a16:creationId xmlns:a16="http://schemas.microsoft.com/office/drawing/2014/main" id="{3C0E86F6-15D7-4ACE-BA81-F7973E70FD4D}"/>
              </a:ext>
            </a:extLst>
          </p:cNvPr>
          <p:cNvSpPr/>
          <p:nvPr/>
        </p:nvSpPr>
        <p:spPr>
          <a:xfrm>
            <a:off x="3527752" y="4156639"/>
            <a:ext cx="668936" cy="323225"/>
          </a:xfrm>
          <a:prstGeom prst="rect">
            <a:avLst/>
          </a:prstGeom>
          <a:solidFill>
            <a:srgbClr val="BD384B"/>
          </a:solidFill>
          <a:ln>
            <a:solidFill>
              <a:srgbClr val="941100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1400" dirty="0"/>
              <a:t>S,1,7</a:t>
            </a:r>
            <a:endParaRPr lang="zh-CN" altLang="en-US" sz="1400" dirty="0"/>
          </a:p>
        </p:txBody>
      </p:sp>
      <p:cxnSp>
        <p:nvCxnSpPr>
          <p:cNvPr id="7" name="直接箭头连接符 6">
            <a:extLst>
              <a:ext uri="{FF2B5EF4-FFF2-40B4-BE49-F238E27FC236}">
                <a16:creationId xmlns:a16="http://schemas.microsoft.com/office/drawing/2014/main" id="{C166874B-ED98-47EA-9551-E1A927181EBD}"/>
              </a:ext>
            </a:extLst>
          </p:cNvPr>
          <p:cNvCxnSpPr>
            <a:stCxn id="42" idx="1"/>
            <a:endCxn id="41" idx="3"/>
          </p:cNvCxnSpPr>
          <p:nvPr/>
        </p:nvCxnSpPr>
        <p:spPr>
          <a:xfrm flipH="1">
            <a:off x="2223712" y="4318252"/>
            <a:ext cx="1304040" cy="3717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44" name="矩形 43">
            <a:extLst>
              <a:ext uri="{FF2B5EF4-FFF2-40B4-BE49-F238E27FC236}">
                <a16:creationId xmlns:a16="http://schemas.microsoft.com/office/drawing/2014/main" id="{A43334B4-221F-4C30-BB73-DC35139B4B56}"/>
              </a:ext>
            </a:extLst>
          </p:cNvPr>
          <p:cNvSpPr/>
          <p:nvPr/>
        </p:nvSpPr>
        <p:spPr>
          <a:xfrm>
            <a:off x="7811745" y="4171932"/>
            <a:ext cx="668936" cy="323225"/>
          </a:xfrm>
          <a:prstGeom prst="rect">
            <a:avLst/>
          </a:prstGeom>
          <a:solidFill>
            <a:srgbClr val="92B1D6"/>
          </a:solidFill>
          <a:ln>
            <a:solidFill>
              <a:srgbClr val="92B1D6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1400" dirty="0"/>
              <a:t>S,2,8</a:t>
            </a:r>
            <a:endParaRPr lang="zh-CN" altLang="en-US" sz="1400" dirty="0"/>
          </a:p>
        </p:txBody>
      </p:sp>
      <p:cxnSp>
        <p:nvCxnSpPr>
          <p:cNvPr id="15" name="直接箭头连接符 14">
            <a:extLst>
              <a:ext uri="{FF2B5EF4-FFF2-40B4-BE49-F238E27FC236}">
                <a16:creationId xmlns:a16="http://schemas.microsoft.com/office/drawing/2014/main" id="{C5D85BE2-1B60-4F5B-965F-191593D4DB1C}"/>
              </a:ext>
            </a:extLst>
          </p:cNvPr>
          <p:cNvCxnSpPr>
            <a:stCxn id="44" idx="1"/>
            <a:endCxn id="49" idx="3"/>
          </p:cNvCxnSpPr>
          <p:nvPr/>
        </p:nvCxnSpPr>
        <p:spPr>
          <a:xfrm flipH="1">
            <a:off x="7381088" y="4333545"/>
            <a:ext cx="430657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53" name="直接箭头连接符 52">
            <a:extLst>
              <a:ext uri="{FF2B5EF4-FFF2-40B4-BE49-F238E27FC236}">
                <a16:creationId xmlns:a16="http://schemas.microsoft.com/office/drawing/2014/main" id="{C3D5AAC7-7EB6-4D5E-9897-3E997230BB4A}"/>
              </a:ext>
            </a:extLst>
          </p:cNvPr>
          <p:cNvCxnSpPr>
            <a:cxnSpLocks/>
          </p:cNvCxnSpPr>
          <p:nvPr/>
        </p:nvCxnSpPr>
        <p:spPr>
          <a:xfrm flipH="1">
            <a:off x="3279800" y="4318252"/>
            <a:ext cx="247952" cy="555478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58" name="直接箭头连接符 57">
            <a:extLst>
              <a:ext uri="{FF2B5EF4-FFF2-40B4-BE49-F238E27FC236}">
                <a16:creationId xmlns:a16="http://schemas.microsoft.com/office/drawing/2014/main" id="{67740718-FCF8-4794-BE9D-5379CD434009}"/>
              </a:ext>
            </a:extLst>
          </p:cNvPr>
          <p:cNvCxnSpPr/>
          <p:nvPr/>
        </p:nvCxnSpPr>
        <p:spPr>
          <a:xfrm flipH="1">
            <a:off x="6325000" y="4333545"/>
            <a:ext cx="1486745" cy="523709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59" name="文本框 58">
            <a:extLst>
              <a:ext uri="{FF2B5EF4-FFF2-40B4-BE49-F238E27FC236}">
                <a16:creationId xmlns:a16="http://schemas.microsoft.com/office/drawing/2014/main" id="{F3C63D6A-CCF7-472A-BE52-5AFE2492A1D1}"/>
              </a:ext>
            </a:extLst>
          </p:cNvPr>
          <p:cNvSpPr txBox="1"/>
          <p:nvPr/>
        </p:nvSpPr>
        <p:spPr>
          <a:xfrm>
            <a:off x="1305023" y="3607843"/>
            <a:ext cx="304451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b="1" dirty="0"/>
              <a:t>FuzzyLog: Beijing’s Copy</a:t>
            </a:r>
            <a:endParaRPr lang="zh-CN" altLang="en-US" b="1" dirty="0"/>
          </a:p>
        </p:txBody>
      </p:sp>
      <p:sp>
        <p:nvSpPr>
          <p:cNvPr id="60" name="文本框 59">
            <a:extLst>
              <a:ext uri="{FF2B5EF4-FFF2-40B4-BE49-F238E27FC236}">
                <a16:creationId xmlns:a16="http://schemas.microsoft.com/office/drawing/2014/main" id="{12B73F89-B097-4F0E-82CD-6975004D46D5}"/>
              </a:ext>
            </a:extLst>
          </p:cNvPr>
          <p:cNvSpPr txBox="1"/>
          <p:nvPr/>
        </p:nvSpPr>
        <p:spPr>
          <a:xfrm>
            <a:off x="5229957" y="3636091"/>
            <a:ext cx="332148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b="1" dirty="0"/>
              <a:t>FuzzyLog: Shanghai’s Copy</a:t>
            </a:r>
            <a:endParaRPr lang="zh-CN" altLang="en-US" b="1" dirty="0"/>
          </a:p>
        </p:txBody>
      </p:sp>
    </p:spTree>
    <p:extLst>
      <p:ext uri="{BB962C8B-B14F-4D97-AF65-F5344CB8AC3E}">
        <p14:creationId xmlns:p14="http://schemas.microsoft.com/office/powerpoint/2010/main" val="41906327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36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zh-CN" altLang="en-US"/>
              <a:t>上海交通大学并行与分布式系统研究所（</a:t>
            </a:r>
            <a:r>
              <a:rPr lang="en-US" altLang="zh-CN" dirty="0"/>
              <a:t>IPADS@SJTU</a:t>
            </a:r>
            <a:r>
              <a:rPr lang="zh-CN" altLang="en-US"/>
              <a:t>）</a:t>
            </a:r>
            <a:endParaRPr lang="zh-CN" altLang="en-US" dirty="0"/>
          </a:p>
        </p:txBody>
      </p:sp>
      <p:sp>
        <p:nvSpPr>
          <p:cNvPr id="12" name="Title 1">
            <a:extLst>
              <a:ext uri="{FF2B5EF4-FFF2-40B4-BE49-F238E27FC236}">
                <a16:creationId xmlns:a16="http://schemas.microsoft.com/office/drawing/2014/main" id="{775A0D57-C5EE-471C-9068-21AAA665E09A}"/>
              </a:ext>
            </a:extLst>
          </p:cNvPr>
          <p:cNvSpPr txBox="1">
            <a:spLocks/>
          </p:cNvSpPr>
          <p:nvPr/>
        </p:nvSpPr>
        <p:spPr>
          <a:xfrm>
            <a:off x="965200" y="189537"/>
            <a:ext cx="8229600" cy="90044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3600" b="1" kern="1200">
                <a:solidFill>
                  <a:schemeClr val="accent1"/>
                </a:solidFill>
                <a:latin typeface="+mj-lt"/>
                <a:ea typeface="+mj-ea"/>
                <a:cs typeface="微软雅黑 Light" panose="020B0502040204020203" pitchFamily="34" charset="-122"/>
              </a:defRPr>
            </a:lvl1pPr>
          </a:lstStyle>
          <a:p>
            <a:endParaRPr lang="en-US" altLang="zh-CN" dirty="0">
              <a:sym typeface="+mn-ea"/>
            </a:endParaRPr>
          </a:p>
        </p:txBody>
      </p:sp>
      <p:sp>
        <p:nvSpPr>
          <p:cNvPr id="21" name="Title 1">
            <a:extLst>
              <a:ext uri="{FF2B5EF4-FFF2-40B4-BE49-F238E27FC236}">
                <a16:creationId xmlns:a16="http://schemas.microsoft.com/office/drawing/2014/main" id="{BA35C0DB-0784-4551-9D13-D47A3DC0FDD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08000" y="228866"/>
            <a:ext cx="9144000" cy="900442"/>
          </a:xfrm>
        </p:spPr>
        <p:txBody>
          <a:bodyPr>
            <a:normAutofit/>
          </a:bodyPr>
          <a:lstStyle/>
          <a:p>
            <a:r>
              <a:rPr lang="en-US" altLang="zh-CN" dirty="0">
                <a:sym typeface="+mn-ea"/>
              </a:rPr>
              <a:t>Demo: Key Value Store </a:t>
            </a:r>
          </a:p>
        </p:txBody>
      </p:sp>
      <p:sp>
        <p:nvSpPr>
          <p:cNvPr id="22" name="Content Placeholder 2">
            <a:extLst>
              <a:ext uri="{FF2B5EF4-FFF2-40B4-BE49-F238E27FC236}">
                <a16:creationId xmlns:a16="http://schemas.microsoft.com/office/drawing/2014/main" id="{D9FD1250-9CFB-46DA-A4A2-F967AA576BF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48361" y="984885"/>
            <a:ext cx="8389620" cy="576471"/>
          </a:xfrm>
        </p:spPr>
        <p:txBody>
          <a:bodyPr>
            <a:normAutofit/>
          </a:bodyPr>
          <a:lstStyle/>
          <a:p>
            <a:r>
              <a:rPr lang="en-US" altLang="zh-CN" dirty="0">
                <a:sym typeface="+mn-ea"/>
              </a:rPr>
              <a:t>Across Region</a:t>
            </a:r>
            <a:endParaRPr lang="zh-CN" altLang="en-US" dirty="0"/>
          </a:p>
        </p:txBody>
      </p:sp>
      <p:grpSp>
        <p:nvGrpSpPr>
          <p:cNvPr id="32" name="组合 31">
            <a:extLst>
              <a:ext uri="{FF2B5EF4-FFF2-40B4-BE49-F238E27FC236}">
                <a16:creationId xmlns:a16="http://schemas.microsoft.com/office/drawing/2014/main" id="{719F4F6F-2482-408E-BCD1-289716209904}"/>
              </a:ext>
            </a:extLst>
          </p:cNvPr>
          <p:cNvGrpSpPr/>
          <p:nvPr/>
        </p:nvGrpSpPr>
        <p:grpSpPr>
          <a:xfrm>
            <a:off x="508000" y="2522128"/>
            <a:ext cx="755576" cy="975608"/>
            <a:chOff x="508000" y="2522128"/>
            <a:chExt cx="755576" cy="975608"/>
          </a:xfrm>
        </p:grpSpPr>
        <p:pic>
          <p:nvPicPr>
            <p:cNvPr id="26" name="图形 25" descr="用户">
              <a:extLst>
                <a:ext uri="{FF2B5EF4-FFF2-40B4-BE49-F238E27FC236}">
                  <a16:creationId xmlns:a16="http://schemas.microsoft.com/office/drawing/2014/main" id="{8EE0EF54-78C6-4ADA-B644-5833B8148FF1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>
              <a:off x="647160" y="2522128"/>
              <a:ext cx="562111" cy="584076"/>
            </a:xfrm>
            <a:prstGeom prst="rect">
              <a:avLst/>
            </a:prstGeom>
          </p:spPr>
        </p:pic>
        <p:sp>
          <p:nvSpPr>
            <p:cNvPr id="3" name="文本框 2">
              <a:extLst>
                <a:ext uri="{FF2B5EF4-FFF2-40B4-BE49-F238E27FC236}">
                  <a16:creationId xmlns:a16="http://schemas.microsoft.com/office/drawing/2014/main" id="{4C38A02C-A153-4716-90D2-EFCA4FF0C11D}"/>
                </a:ext>
              </a:extLst>
            </p:cNvPr>
            <p:cNvSpPr txBox="1"/>
            <p:nvPr/>
          </p:nvSpPr>
          <p:spPr>
            <a:xfrm>
              <a:off x="508000" y="3128404"/>
              <a:ext cx="75557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b="1" dirty="0"/>
                <a:t>Alice</a:t>
              </a:r>
              <a:endParaRPr lang="zh-CN" altLang="en-US" b="1" dirty="0"/>
            </a:p>
          </p:txBody>
        </p:sp>
      </p:grpSp>
      <p:sp>
        <p:nvSpPr>
          <p:cNvPr id="33" name="文本框 32">
            <a:extLst>
              <a:ext uri="{FF2B5EF4-FFF2-40B4-BE49-F238E27FC236}">
                <a16:creationId xmlns:a16="http://schemas.microsoft.com/office/drawing/2014/main" id="{18D4F704-A0E3-430D-9A97-909427BB674F}"/>
              </a:ext>
            </a:extLst>
          </p:cNvPr>
          <p:cNvSpPr txBox="1"/>
          <p:nvPr/>
        </p:nvSpPr>
        <p:spPr>
          <a:xfrm>
            <a:off x="1855468" y="1837351"/>
            <a:ext cx="194517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b="1" dirty="0"/>
              <a:t>Bei Jing</a:t>
            </a:r>
            <a:endParaRPr lang="zh-CN" altLang="en-US" b="1" dirty="0"/>
          </a:p>
        </p:txBody>
      </p:sp>
      <p:cxnSp>
        <p:nvCxnSpPr>
          <p:cNvPr id="35" name="连接符: 肘形 34">
            <a:extLst>
              <a:ext uri="{FF2B5EF4-FFF2-40B4-BE49-F238E27FC236}">
                <a16:creationId xmlns:a16="http://schemas.microsoft.com/office/drawing/2014/main" id="{9D00A7B2-7C50-419D-9248-51D15A9551CF}"/>
              </a:ext>
            </a:extLst>
          </p:cNvPr>
          <p:cNvCxnSpPr>
            <a:stCxn id="26" idx="0"/>
            <a:endCxn id="33" idx="1"/>
          </p:cNvCxnSpPr>
          <p:nvPr/>
        </p:nvCxnSpPr>
        <p:spPr>
          <a:xfrm rot="5400000" flipH="1" flipV="1">
            <a:off x="1141787" y="1808447"/>
            <a:ext cx="500111" cy="927252"/>
          </a:xfrm>
          <a:prstGeom prst="bentConnector2">
            <a:avLst/>
          </a:prstGeom>
          <a:ln w="25400"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39" name="矩形 38">
            <a:extLst>
              <a:ext uri="{FF2B5EF4-FFF2-40B4-BE49-F238E27FC236}">
                <a16:creationId xmlns:a16="http://schemas.microsoft.com/office/drawing/2014/main" id="{7953239D-84D8-41DD-B894-D30FD6F13A75}"/>
              </a:ext>
            </a:extLst>
          </p:cNvPr>
          <p:cNvSpPr/>
          <p:nvPr/>
        </p:nvSpPr>
        <p:spPr>
          <a:xfrm>
            <a:off x="1554776" y="4712118"/>
            <a:ext cx="668936" cy="323225"/>
          </a:xfrm>
          <a:prstGeom prst="rect">
            <a:avLst/>
          </a:prstGeom>
          <a:solidFill>
            <a:srgbClr val="92B1D6"/>
          </a:solidFill>
          <a:ln>
            <a:solidFill>
              <a:srgbClr val="92B1D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1400" dirty="0"/>
              <a:t>S,1,2</a:t>
            </a:r>
            <a:endParaRPr lang="zh-CN" altLang="en-US" sz="1400" dirty="0"/>
          </a:p>
        </p:txBody>
      </p:sp>
      <p:sp>
        <p:nvSpPr>
          <p:cNvPr id="40" name="矩形 39">
            <a:extLst>
              <a:ext uri="{FF2B5EF4-FFF2-40B4-BE49-F238E27FC236}">
                <a16:creationId xmlns:a16="http://schemas.microsoft.com/office/drawing/2014/main" id="{4EEB3296-8E8F-4079-913E-EB3FD328299E}"/>
              </a:ext>
            </a:extLst>
          </p:cNvPr>
          <p:cNvSpPr/>
          <p:nvPr/>
        </p:nvSpPr>
        <p:spPr>
          <a:xfrm>
            <a:off x="2610864" y="4712117"/>
            <a:ext cx="668936" cy="323225"/>
          </a:xfrm>
          <a:prstGeom prst="rect">
            <a:avLst/>
          </a:prstGeom>
          <a:solidFill>
            <a:srgbClr val="92B1D6"/>
          </a:solidFill>
          <a:ln>
            <a:solidFill>
              <a:srgbClr val="92B1D6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1400" dirty="0"/>
              <a:t>S,1,5</a:t>
            </a:r>
            <a:endParaRPr lang="zh-CN" altLang="en-US" sz="1400" dirty="0"/>
          </a:p>
        </p:txBody>
      </p:sp>
      <p:sp>
        <p:nvSpPr>
          <p:cNvPr id="41" name="矩形 40">
            <a:extLst>
              <a:ext uri="{FF2B5EF4-FFF2-40B4-BE49-F238E27FC236}">
                <a16:creationId xmlns:a16="http://schemas.microsoft.com/office/drawing/2014/main" id="{C2EF6FB2-9AE7-4841-90B4-63C9591BCB2A}"/>
              </a:ext>
            </a:extLst>
          </p:cNvPr>
          <p:cNvSpPr/>
          <p:nvPr/>
        </p:nvSpPr>
        <p:spPr>
          <a:xfrm>
            <a:off x="1554776" y="4160356"/>
            <a:ext cx="668936" cy="323225"/>
          </a:xfrm>
          <a:prstGeom prst="rect">
            <a:avLst/>
          </a:prstGeom>
          <a:solidFill>
            <a:srgbClr val="BD384B"/>
          </a:solidFill>
          <a:ln>
            <a:solidFill>
              <a:srgbClr val="941100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1400" dirty="0"/>
              <a:t>S,0,1</a:t>
            </a:r>
            <a:endParaRPr lang="zh-CN" altLang="en-US" sz="1400" dirty="0"/>
          </a:p>
        </p:txBody>
      </p:sp>
      <p:cxnSp>
        <p:nvCxnSpPr>
          <p:cNvPr id="43" name="直接箭头连接符 42">
            <a:extLst>
              <a:ext uri="{FF2B5EF4-FFF2-40B4-BE49-F238E27FC236}">
                <a16:creationId xmlns:a16="http://schemas.microsoft.com/office/drawing/2014/main" id="{256F6538-0C7F-4DD5-9162-B14AB160C9B3}"/>
              </a:ext>
            </a:extLst>
          </p:cNvPr>
          <p:cNvCxnSpPr>
            <a:stCxn id="40" idx="1"/>
            <a:endCxn id="39" idx="3"/>
          </p:cNvCxnSpPr>
          <p:nvPr/>
        </p:nvCxnSpPr>
        <p:spPr>
          <a:xfrm flipH="1">
            <a:off x="2223712" y="4873730"/>
            <a:ext cx="387152" cy="1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4" name="文本框 23">
            <a:extLst>
              <a:ext uri="{FF2B5EF4-FFF2-40B4-BE49-F238E27FC236}">
                <a16:creationId xmlns:a16="http://schemas.microsoft.com/office/drawing/2014/main" id="{4A7F70A6-7012-4DF4-B06E-F26DE2EA9F9D}"/>
              </a:ext>
            </a:extLst>
          </p:cNvPr>
          <p:cNvSpPr txBox="1"/>
          <p:nvPr/>
        </p:nvSpPr>
        <p:spPr>
          <a:xfrm>
            <a:off x="5944096" y="1837351"/>
            <a:ext cx="194517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altLang="zh-CN" b="1" dirty="0"/>
              <a:t>Shang Hai</a:t>
            </a:r>
            <a:endParaRPr lang="zh-CN" altLang="en-US" b="1" dirty="0"/>
          </a:p>
        </p:txBody>
      </p:sp>
      <p:grpSp>
        <p:nvGrpSpPr>
          <p:cNvPr id="25" name="组合 24">
            <a:extLst>
              <a:ext uri="{FF2B5EF4-FFF2-40B4-BE49-F238E27FC236}">
                <a16:creationId xmlns:a16="http://schemas.microsoft.com/office/drawing/2014/main" id="{F542556A-8E3A-42B4-8C36-711D615A7C8B}"/>
              </a:ext>
            </a:extLst>
          </p:cNvPr>
          <p:cNvGrpSpPr/>
          <p:nvPr/>
        </p:nvGrpSpPr>
        <p:grpSpPr>
          <a:xfrm>
            <a:off x="8608391" y="2522128"/>
            <a:ext cx="653087" cy="975608"/>
            <a:chOff x="610488" y="2522128"/>
            <a:chExt cx="653087" cy="975608"/>
          </a:xfrm>
        </p:grpSpPr>
        <p:pic>
          <p:nvPicPr>
            <p:cNvPr id="27" name="图形 26" descr="用户">
              <a:extLst>
                <a:ext uri="{FF2B5EF4-FFF2-40B4-BE49-F238E27FC236}">
                  <a16:creationId xmlns:a16="http://schemas.microsoft.com/office/drawing/2014/main" id="{B4ADB9DF-97EF-4BB4-B943-5AE68DBBBBE9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>
              <a:off x="647160" y="2522128"/>
              <a:ext cx="562111" cy="584076"/>
            </a:xfrm>
            <a:prstGeom prst="rect">
              <a:avLst/>
            </a:prstGeom>
          </p:spPr>
        </p:pic>
        <p:sp>
          <p:nvSpPr>
            <p:cNvPr id="28" name="文本框 27">
              <a:extLst>
                <a:ext uri="{FF2B5EF4-FFF2-40B4-BE49-F238E27FC236}">
                  <a16:creationId xmlns:a16="http://schemas.microsoft.com/office/drawing/2014/main" id="{12FB079C-41FA-4811-BE95-73F31D994CD3}"/>
                </a:ext>
              </a:extLst>
            </p:cNvPr>
            <p:cNvSpPr txBox="1"/>
            <p:nvPr/>
          </p:nvSpPr>
          <p:spPr>
            <a:xfrm>
              <a:off x="610488" y="3128404"/>
              <a:ext cx="653087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b="1" dirty="0"/>
                <a:t>Bob</a:t>
              </a:r>
              <a:endParaRPr lang="zh-CN" altLang="en-US" b="1" dirty="0"/>
            </a:p>
          </p:txBody>
        </p:sp>
      </p:grpSp>
      <p:cxnSp>
        <p:nvCxnSpPr>
          <p:cNvPr id="8" name="连接符: 肘形 7">
            <a:extLst>
              <a:ext uri="{FF2B5EF4-FFF2-40B4-BE49-F238E27FC236}">
                <a16:creationId xmlns:a16="http://schemas.microsoft.com/office/drawing/2014/main" id="{790BA1A3-EFEB-40BA-9C1D-8AD501AAA3E1}"/>
              </a:ext>
            </a:extLst>
          </p:cNvPr>
          <p:cNvCxnSpPr>
            <a:stCxn id="27" idx="0"/>
            <a:endCxn id="24" idx="3"/>
          </p:cNvCxnSpPr>
          <p:nvPr/>
        </p:nvCxnSpPr>
        <p:spPr>
          <a:xfrm rot="16200000" flipV="1">
            <a:off x="8157641" y="1753649"/>
            <a:ext cx="500111" cy="1036847"/>
          </a:xfrm>
          <a:prstGeom prst="bentConnector2">
            <a:avLst/>
          </a:prstGeom>
          <a:ln w="25400"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48" name="矩形 47">
            <a:extLst>
              <a:ext uri="{FF2B5EF4-FFF2-40B4-BE49-F238E27FC236}">
                <a16:creationId xmlns:a16="http://schemas.microsoft.com/office/drawing/2014/main" id="{5A1B2B3E-9CAD-4B89-9CF4-EDCCAF206296}"/>
              </a:ext>
            </a:extLst>
          </p:cNvPr>
          <p:cNvSpPr/>
          <p:nvPr/>
        </p:nvSpPr>
        <p:spPr>
          <a:xfrm>
            <a:off x="5656064" y="4171933"/>
            <a:ext cx="668936" cy="323225"/>
          </a:xfrm>
          <a:prstGeom prst="rect">
            <a:avLst/>
          </a:prstGeom>
          <a:solidFill>
            <a:srgbClr val="92B1D6"/>
          </a:solidFill>
          <a:ln>
            <a:solidFill>
              <a:srgbClr val="92B1D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1400" dirty="0"/>
              <a:t>S,1,2</a:t>
            </a:r>
            <a:endParaRPr lang="zh-CN" altLang="en-US" sz="1400" dirty="0"/>
          </a:p>
        </p:txBody>
      </p:sp>
      <p:sp>
        <p:nvSpPr>
          <p:cNvPr id="49" name="矩形 48">
            <a:extLst>
              <a:ext uri="{FF2B5EF4-FFF2-40B4-BE49-F238E27FC236}">
                <a16:creationId xmlns:a16="http://schemas.microsoft.com/office/drawing/2014/main" id="{E6A1BAFC-8EB0-4658-AFD1-A00AE11EF5C0}"/>
              </a:ext>
            </a:extLst>
          </p:cNvPr>
          <p:cNvSpPr/>
          <p:nvPr/>
        </p:nvSpPr>
        <p:spPr>
          <a:xfrm>
            <a:off x="6712152" y="4171932"/>
            <a:ext cx="668936" cy="323225"/>
          </a:xfrm>
          <a:prstGeom prst="rect">
            <a:avLst/>
          </a:prstGeom>
          <a:solidFill>
            <a:srgbClr val="92B1D6"/>
          </a:solidFill>
          <a:ln>
            <a:solidFill>
              <a:srgbClr val="92B1D6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1400" dirty="0"/>
              <a:t>S,1,5</a:t>
            </a:r>
            <a:endParaRPr lang="zh-CN" altLang="en-US" sz="1400" dirty="0"/>
          </a:p>
        </p:txBody>
      </p:sp>
      <p:sp>
        <p:nvSpPr>
          <p:cNvPr id="50" name="矩形 49">
            <a:extLst>
              <a:ext uri="{FF2B5EF4-FFF2-40B4-BE49-F238E27FC236}">
                <a16:creationId xmlns:a16="http://schemas.microsoft.com/office/drawing/2014/main" id="{D2AD4FFD-3C4D-4486-AD91-9F784B2B7819}"/>
              </a:ext>
            </a:extLst>
          </p:cNvPr>
          <p:cNvSpPr/>
          <p:nvPr/>
        </p:nvSpPr>
        <p:spPr>
          <a:xfrm>
            <a:off x="5656064" y="4695641"/>
            <a:ext cx="668936" cy="323225"/>
          </a:xfrm>
          <a:prstGeom prst="rect">
            <a:avLst/>
          </a:prstGeom>
          <a:solidFill>
            <a:srgbClr val="BD384B"/>
          </a:solidFill>
          <a:ln>
            <a:solidFill>
              <a:srgbClr val="941100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1400" dirty="0"/>
              <a:t>S,0,1</a:t>
            </a:r>
            <a:endParaRPr lang="zh-CN" altLang="en-US" sz="1400" dirty="0"/>
          </a:p>
        </p:txBody>
      </p:sp>
      <p:cxnSp>
        <p:nvCxnSpPr>
          <p:cNvPr id="51" name="直接箭头连接符 50">
            <a:extLst>
              <a:ext uri="{FF2B5EF4-FFF2-40B4-BE49-F238E27FC236}">
                <a16:creationId xmlns:a16="http://schemas.microsoft.com/office/drawing/2014/main" id="{24D9F34F-40FD-4CC7-B6B1-2CA21033B7F4}"/>
              </a:ext>
            </a:extLst>
          </p:cNvPr>
          <p:cNvCxnSpPr>
            <a:stCxn id="49" idx="1"/>
            <a:endCxn id="48" idx="3"/>
          </p:cNvCxnSpPr>
          <p:nvPr/>
        </p:nvCxnSpPr>
        <p:spPr>
          <a:xfrm flipH="1">
            <a:off x="6325000" y="4333545"/>
            <a:ext cx="387152" cy="1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9" name="文本框 8">
            <a:extLst>
              <a:ext uri="{FF2B5EF4-FFF2-40B4-BE49-F238E27FC236}">
                <a16:creationId xmlns:a16="http://schemas.microsoft.com/office/drawing/2014/main" id="{E8B42C78-CFC7-47F2-81B0-722C6A13D703}"/>
              </a:ext>
            </a:extLst>
          </p:cNvPr>
          <p:cNvSpPr txBox="1"/>
          <p:nvPr/>
        </p:nvSpPr>
        <p:spPr>
          <a:xfrm>
            <a:off x="320040" y="4160356"/>
            <a:ext cx="101554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altLang="zh-CN" b="1" dirty="0"/>
              <a:t>Local</a:t>
            </a:r>
            <a:endParaRPr lang="zh-CN" altLang="en-US" b="1" dirty="0"/>
          </a:p>
        </p:txBody>
      </p:sp>
      <p:sp>
        <p:nvSpPr>
          <p:cNvPr id="52" name="文本框 51">
            <a:extLst>
              <a:ext uri="{FF2B5EF4-FFF2-40B4-BE49-F238E27FC236}">
                <a16:creationId xmlns:a16="http://schemas.microsoft.com/office/drawing/2014/main" id="{437D8E67-217D-4F15-B7B3-194B5C4D4BE1}"/>
              </a:ext>
            </a:extLst>
          </p:cNvPr>
          <p:cNvSpPr txBox="1"/>
          <p:nvPr/>
        </p:nvSpPr>
        <p:spPr>
          <a:xfrm>
            <a:off x="310896" y="4691592"/>
            <a:ext cx="102468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altLang="zh-CN" b="1" dirty="0"/>
              <a:t>Remote</a:t>
            </a:r>
            <a:endParaRPr lang="zh-CN" altLang="en-US" b="1" dirty="0"/>
          </a:p>
        </p:txBody>
      </p:sp>
      <p:sp>
        <p:nvSpPr>
          <p:cNvPr id="10" name="文本框 9">
            <a:extLst>
              <a:ext uri="{FF2B5EF4-FFF2-40B4-BE49-F238E27FC236}">
                <a16:creationId xmlns:a16="http://schemas.microsoft.com/office/drawing/2014/main" id="{B683C12A-6AF9-4AA0-AE1A-CCEC8F666FFA}"/>
              </a:ext>
            </a:extLst>
          </p:cNvPr>
          <p:cNvSpPr txBox="1"/>
          <p:nvPr/>
        </p:nvSpPr>
        <p:spPr>
          <a:xfrm>
            <a:off x="931626" y="1653387"/>
            <a:ext cx="90850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b="1" dirty="0"/>
              <a:t>set 1:7</a:t>
            </a:r>
            <a:endParaRPr lang="zh-CN" altLang="en-US" b="1" dirty="0"/>
          </a:p>
        </p:txBody>
      </p:sp>
      <p:sp>
        <p:nvSpPr>
          <p:cNvPr id="55" name="文本框 54">
            <a:extLst>
              <a:ext uri="{FF2B5EF4-FFF2-40B4-BE49-F238E27FC236}">
                <a16:creationId xmlns:a16="http://schemas.microsoft.com/office/drawing/2014/main" id="{A1E3251E-F8A5-4950-97A0-D647404FBE6B}"/>
              </a:ext>
            </a:extLst>
          </p:cNvPr>
          <p:cNvSpPr txBox="1"/>
          <p:nvPr/>
        </p:nvSpPr>
        <p:spPr>
          <a:xfrm>
            <a:off x="8026429" y="1659592"/>
            <a:ext cx="90850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b="1" dirty="0"/>
              <a:t>set 2:8</a:t>
            </a:r>
            <a:endParaRPr lang="zh-CN" altLang="en-US" b="1" dirty="0"/>
          </a:p>
        </p:txBody>
      </p:sp>
      <p:sp>
        <p:nvSpPr>
          <p:cNvPr id="56" name="矩形 55">
            <a:extLst>
              <a:ext uri="{FF2B5EF4-FFF2-40B4-BE49-F238E27FC236}">
                <a16:creationId xmlns:a16="http://schemas.microsoft.com/office/drawing/2014/main" id="{95CB3F53-B814-48E4-88B8-78C3F4882A33}"/>
              </a:ext>
            </a:extLst>
          </p:cNvPr>
          <p:cNvSpPr/>
          <p:nvPr/>
        </p:nvSpPr>
        <p:spPr>
          <a:xfrm>
            <a:off x="2744840" y="2000315"/>
            <a:ext cx="164880" cy="10760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7" name="矩形 56">
            <a:extLst>
              <a:ext uri="{FF2B5EF4-FFF2-40B4-BE49-F238E27FC236}">
                <a16:creationId xmlns:a16="http://schemas.microsoft.com/office/drawing/2014/main" id="{3585A581-0A56-4E84-A388-535D3306FDD1}"/>
              </a:ext>
            </a:extLst>
          </p:cNvPr>
          <p:cNvSpPr/>
          <p:nvPr/>
        </p:nvSpPr>
        <p:spPr>
          <a:xfrm>
            <a:off x="6799162" y="1981865"/>
            <a:ext cx="164880" cy="10760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cxnSp>
        <p:nvCxnSpPr>
          <p:cNvPr id="62" name="直接箭头连接符 61">
            <a:extLst>
              <a:ext uri="{FF2B5EF4-FFF2-40B4-BE49-F238E27FC236}">
                <a16:creationId xmlns:a16="http://schemas.microsoft.com/office/drawing/2014/main" id="{652EE410-3058-44B3-849E-7D4D2006E647}"/>
              </a:ext>
            </a:extLst>
          </p:cNvPr>
          <p:cNvCxnSpPr>
            <a:cxnSpLocks/>
            <a:stCxn id="56" idx="2"/>
          </p:cNvCxnSpPr>
          <p:nvPr/>
        </p:nvCxnSpPr>
        <p:spPr>
          <a:xfrm>
            <a:off x="2827280" y="2107919"/>
            <a:ext cx="776" cy="1499924"/>
          </a:xfrm>
          <a:prstGeom prst="straightConnector1">
            <a:avLst/>
          </a:prstGeom>
          <a:ln w="25400"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64" name="直接箭头连接符 63">
            <a:extLst>
              <a:ext uri="{FF2B5EF4-FFF2-40B4-BE49-F238E27FC236}">
                <a16:creationId xmlns:a16="http://schemas.microsoft.com/office/drawing/2014/main" id="{EB85BF4C-4E0E-4E9B-96D9-314B9ADE450A}"/>
              </a:ext>
            </a:extLst>
          </p:cNvPr>
          <p:cNvCxnSpPr>
            <a:cxnSpLocks/>
            <a:stCxn id="57" idx="2"/>
          </p:cNvCxnSpPr>
          <p:nvPr/>
        </p:nvCxnSpPr>
        <p:spPr>
          <a:xfrm>
            <a:off x="6881602" y="2089469"/>
            <a:ext cx="20522" cy="1499814"/>
          </a:xfrm>
          <a:prstGeom prst="straightConnector1">
            <a:avLst/>
          </a:prstGeom>
          <a:ln w="254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8" name="文本框 67">
            <a:extLst>
              <a:ext uri="{FF2B5EF4-FFF2-40B4-BE49-F238E27FC236}">
                <a16:creationId xmlns:a16="http://schemas.microsoft.com/office/drawing/2014/main" id="{934E7A09-7AD7-4F73-81A5-B5558430EF70}"/>
              </a:ext>
            </a:extLst>
          </p:cNvPr>
          <p:cNvSpPr txBox="1"/>
          <p:nvPr/>
        </p:nvSpPr>
        <p:spPr>
          <a:xfrm rot="10800000">
            <a:off x="2752055" y="2257335"/>
            <a:ext cx="461665" cy="1200329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pPr algn="ctr"/>
            <a:r>
              <a:rPr lang="en-US" altLang="zh-CN" b="1" dirty="0"/>
              <a:t>append</a:t>
            </a:r>
            <a:endParaRPr lang="zh-CN" altLang="en-US" b="1" dirty="0"/>
          </a:p>
        </p:txBody>
      </p:sp>
      <p:sp>
        <p:nvSpPr>
          <p:cNvPr id="69" name="文本框 68">
            <a:extLst>
              <a:ext uri="{FF2B5EF4-FFF2-40B4-BE49-F238E27FC236}">
                <a16:creationId xmlns:a16="http://schemas.microsoft.com/office/drawing/2014/main" id="{199786FE-26E4-451C-8D36-2E81F4FF366A}"/>
              </a:ext>
            </a:extLst>
          </p:cNvPr>
          <p:cNvSpPr txBox="1"/>
          <p:nvPr/>
        </p:nvSpPr>
        <p:spPr>
          <a:xfrm rot="10800000">
            <a:off x="6784407" y="2252092"/>
            <a:ext cx="461665" cy="1200329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pPr algn="ctr"/>
            <a:r>
              <a:rPr lang="en-US" altLang="zh-CN" b="1" dirty="0"/>
              <a:t>append</a:t>
            </a:r>
            <a:endParaRPr lang="zh-CN" altLang="en-US" b="1" dirty="0"/>
          </a:p>
        </p:txBody>
      </p:sp>
      <p:sp>
        <p:nvSpPr>
          <p:cNvPr id="42" name="矩形 41">
            <a:extLst>
              <a:ext uri="{FF2B5EF4-FFF2-40B4-BE49-F238E27FC236}">
                <a16:creationId xmlns:a16="http://schemas.microsoft.com/office/drawing/2014/main" id="{3C0E86F6-15D7-4ACE-BA81-F7973E70FD4D}"/>
              </a:ext>
            </a:extLst>
          </p:cNvPr>
          <p:cNvSpPr/>
          <p:nvPr/>
        </p:nvSpPr>
        <p:spPr>
          <a:xfrm>
            <a:off x="3527752" y="4156639"/>
            <a:ext cx="668936" cy="323225"/>
          </a:xfrm>
          <a:prstGeom prst="rect">
            <a:avLst/>
          </a:prstGeom>
          <a:solidFill>
            <a:srgbClr val="BD384B"/>
          </a:solidFill>
          <a:ln>
            <a:solidFill>
              <a:srgbClr val="941100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1400" dirty="0"/>
              <a:t>S,1,7</a:t>
            </a:r>
            <a:endParaRPr lang="zh-CN" altLang="en-US" sz="1400" dirty="0"/>
          </a:p>
        </p:txBody>
      </p:sp>
      <p:cxnSp>
        <p:nvCxnSpPr>
          <p:cNvPr id="7" name="直接箭头连接符 6">
            <a:extLst>
              <a:ext uri="{FF2B5EF4-FFF2-40B4-BE49-F238E27FC236}">
                <a16:creationId xmlns:a16="http://schemas.microsoft.com/office/drawing/2014/main" id="{C166874B-ED98-47EA-9551-E1A927181EBD}"/>
              </a:ext>
            </a:extLst>
          </p:cNvPr>
          <p:cNvCxnSpPr>
            <a:stCxn id="42" idx="1"/>
            <a:endCxn id="41" idx="3"/>
          </p:cNvCxnSpPr>
          <p:nvPr/>
        </p:nvCxnSpPr>
        <p:spPr>
          <a:xfrm flipH="1">
            <a:off x="2223712" y="4318252"/>
            <a:ext cx="1304040" cy="3717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44" name="矩形 43">
            <a:extLst>
              <a:ext uri="{FF2B5EF4-FFF2-40B4-BE49-F238E27FC236}">
                <a16:creationId xmlns:a16="http://schemas.microsoft.com/office/drawing/2014/main" id="{A43334B4-221F-4C30-BB73-DC35139B4B56}"/>
              </a:ext>
            </a:extLst>
          </p:cNvPr>
          <p:cNvSpPr/>
          <p:nvPr/>
        </p:nvSpPr>
        <p:spPr>
          <a:xfrm>
            <a:off x="7811745" y="4171932"/>
            <a:ext cx="668936" cy="323225"/>
          </a:xfrm>
          <a:prstGeom prst="rect">
            <a:avLst/>
          </a:prstGeom>
          <a:solidFill>
            <a:srgbClr val="92B1D6"/>
          </a:solidFill>
          <a:ln>
            <a:solidFill>
              <a:srgbClr val="92B1D6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1400" dirty="0"/>
              <a:t>S,2,8</a:t>
            </a:r>
            <a:endParaRPr lang="zh-CN" altLang="en-US" sz="1400" dirty="0"/>
          </a:p>
        </p:txBody>
      </p:sp>
      <p:cxnSp>
        <p:nvCxnSpPr>
          <p:cNvPr id="15" name="直接箭头连接符 14">
            <a:extLst>
              <a:ext uri="{FF2B5EF4-FFF2-40B4-BE49-F238E27FC236}">
                <a16:creationId xmlns:a16="http://schemas.microsoft.com/office/drawing/2014/main" id="{C5D85BE2-1B60-4F5B-965F-191593D4DB1C}"/>
              </a:ext>
            </a:extLst>
          </p:cNvPr>
          <p:cNvCxnSpPr>
            <a:stCxn id="44" idx="1"/>
            <a:endCxn id="49" idx="3"/>
          </p:cNvCxnSpPr>
          <p:nvPr/>
        </p:nvCxnSpPr>
        <p:spPr>
          <a:xfrm flipH="1">
            <a:off x="7381088" y="4333545"/>
            <a:ext cx="430657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1" name="直接箭头连接符 10">
            <a:extLst>
              <a:ext uri="{FF2B5EF4-FFF2-40B4-BE49-F238E27FC236}">
                <a16:creationId xmlns:a16="http://schemas.microsoft.com/office/drawing/2014/main" id="{014814B6-1491-405D-8D7B-37EF672C9137}"/>
              </a:ext>
            </a:extLst>
          </p:cNvPr>
          <p:cNvCxnSpPr>
            <a:cxnSpLocks/>
            <a:stCxn id="42" idx="1"/>
            <a:endCxn id="40" idx="3"/>
          </p:cNvCxnSpPr>
          <p:nvPr/>
        </p:nvCxnSpPr>
        <p:spPr>
          <a:xfrm flipH="1">
            <a:off x="3279800" y="4318252"/>
            <a:ext cx="247952" cy="555478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6" name="直接箭头连接符 15">
            <a:extLst>
              <a:ext uri="{FF2B5EF4-FFF2-40B4-BE49-F238E27FC236}">
                <a16:creationId xmlns:a16="http://schemas.microsoft.com/office/drawing/2014/main" id="{9E658395-3555-403F-A0BF-BFC436B8D2CD}"/>
              </a:ext>
            </a:extLst>
          </p:cNvPr>
          <p:cNvCxnSpPr>
            <a:stCxn id="44" idx="1"/>
            <a:endCxn id="50" idx="3"/>
          </p:cNvCxnSpPr>
          <p:nvPr/>
        </p:nvCxnSpPr>
        <p:spPr>
          <a:xfrm flipH="1">
            <a:off x="6325000" y="4333545"/>
            <a:ext cx="1486745" cy="523709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53" name="矩形 52">
            <a:extLst>
              <a:ext uri="{FF2B5EF4-FFF2-40B4-BE49-F238E27FC236}">
                <a16:creationId xmlns:a16="http://schemas.microsoft.com/office/drawing/2014/main" id="{D7B7D645-B1FE-42AE-A278-FB95E1AB51EB}"/>
              </a:ext>
            </a:extLst>
          </p:cNvPr>
          <p:cNvSpPr/>
          <p:nvPr/>
        </p:nvSpPr>
        <p:spPr>
          <a:xfrm>
            <a:off x="4265508" y="4712116"/>
            <a:ext cx="668936" cy="323225"/>
          </a:xfrm>
          <a:prstGeom prst="rect">
            <a:avLst/>
          </a:prstGeom>
          <a:solidFill>
            <a:srgbClr val="92B1D6">
              <a:alpha val="20000"/>
            </a:srgbClr>
          </a:solidFill>
          <a:ln>
            <a:solidFill>
              <a:srgbClr val="92B1D6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1400" dirty="0"/>
              <a:t>S,2,8</a:t>
            </a:r>
            <a:endParaRPr lang="zh-CN" altLang="en-US" sz="1400" dirty="0"/>
          </a:p>
        </p:txBody>
      </p:sp>
      <p:sp>
        <p:nvSpPr>
          <p:cNvPr id="58" name="矩形 57">
            <a:extLst>
              <a:ext uri="{FF2B5EF4-FFF2-40B4-BE49-F238E27FC236}">
                <a16:creationId xmlns:a16="http://schemas.microsoft.com/office/drawing/2014/main" id="{C8321180-EDB3-4611-9FDA-2AAF89285E0A}"/>
              </a:ext>
            </a:extLst>
          </p:cNvPr>
          <p:cNvSpPr/>
          <p:nvPr/>
        </p:nvSpPr>
        <p:spPr>
          <a:xfrm>
            <a:off x="8569045" y="4698960"/>
            <a:ext cx="668936" cy="323225"/>
          </a:xfrm>
          <a:prstGeom prst="rect">
            <a:avLst/>
          </a:prstGeom>
          <a:solidFill>
            <a:srgbClr val="BD384B">
              <a:alpha val="20000"/>
            </a:srgbClr>
          </a:solidFill>
          <a:ln>
            <a:solidFill>
              <a:srgbClr val="9411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1400" dirty="0"/>
              <a:t>S,1,7</a:t>
            </a:r>
            <a:endParaRPr lang="zh-CN" altLang="en-US" sz="1400" dirty="0"/>
          </a:p>
        </p:txBody>
      </p:sp>
      <p:cxnSp>
        <p:nvCxnSpPr>
          <p:cNvPr id="20" name="直接箭头连接符 19">
            <a:extLst>
              <a:ext uri="{FF2B5EF4-FFF2-40B4-BE49-F238E27FC236}">
                <a16:creationId xmlns:a16="http://schemas.microsoft.com/office/drawing/2014/main" id="{A523B5DA-5B66-40CF-84AE-DE415BCD851E}"/>
              </a:ext>
            </a:extLst>
          </p:cNvPr>
          <p:cNvCxnSpPr>
            <a:stCxn id="53" idx="1"/>
            <a:endCxn id="40" idx="3"/>
          </p:cNvCxnSpPr>
          <p:nvPr/>
        </p:nvCxnSpPr>
        <p:spPr>
          <a:xfrm flipH="1">
            <a:off x="3279800" y="4873729"/>
            <a:ext cx="985708" cy="1"/>
          </a:xfrm>
          <a:prstGeom prst="straightConnector1">
            <a:avLst/>
          </a:prstGeom>
          <a:ln>
            <a:prstDash val="dash"/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9" name="直接箭头连接符 28">
            <a:extLst>
              <a:ext uri="{FF2B5EF4-FFF2-40B4-BE49-F238E27FC236}">
                <a16:creationId xmlns:a16="http://schemas.microsoft.com/office/drawing/2014/main" id="{36EEE199-3A1C-4C06-83AD-95C5EB84770B}"/>
              </a:ext>
            </a:extLst>
          </p:cNvPr>
          <p:cNvCxnSpPr>
            <a:stCxn id="53" idx="1"/>
            <a:endCxn id="41" idx="3"/>
          </p:cNvCxnSpPr>
          <p:nvPr/>
        </p:nvCxnSpPr>
        <p:spPr>
          <a:xfrm flipH="1" flipV="1">
            <a:off x="2223712" y="4321969"/>
            <a:ext cx="2041796" cy="551760"/>
          </a:xfrm>
          <a:prstGeom prst="straightConnector1">
            <a:avLst/>
          </a:prstGeom>
          <a:ln>
            <a:prstDash val="dash"/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34" name="直接箭头连接符 33">
            <a:extLst>
              <a:ext uri="{FF2B5EF4-FFF2-40B4-BE49-F238E27FC236}">
                <a16:creationId xmlns:a16="http://schemas.microsoft.com/office/drawing/2014/main" id="{1CE4CDBC-16F6-4DAE-9DCE-868594369B0C}"/>
              </a:ext>
            </a:extLst>
          </p:cNvPr>
          <p:cNvCxnSpPr>
            <a:stCxn id="58" idx="1"/>
            <a:endCxn id="50" idx="3"/>
          </p:cNvCxnSpPr>
          <p:nvPr/>
        </p:nvCxnSpPr>
        <p:spPr>
          <a:xfrm flipH="1" flipV="1">
            <a:off x="6325000" y="4857254"/>
            <a:ext cx="2244045" cy="3319"/>
          </a:xfrm>
          <a:prstGeom prst="straightConnector1">
            <a:avLst/>
          </a:prstGeom>
          <a:ln>
            <a:prstDash val="dash"/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37" name="直接箭头连接符 36">
            <a:extLst>
              <a:ext uri="{FF2B5EF4-FFF2-40B4-BE49-F238E27FC236}">
                <a16:creationId xmlns:a16="http://schemas.microsoft.com/office/drawing/2014/main" id="{EFE2179D-8B30-449D-9F0F-6503B3A0D875}"/>
              </a:ext>
            </a:extLst>
          </p:cNvPr>
          <p:cNvCxnSpPr>
            <a:stCxn id="58" idx="1"/>
            <a:endCxn id="49" idx="3"/>
          </p:cNvCxnSpPr>
          <p:nvPr/>
        </p:nvCxnSpPr>
        <p:spPr>
          <a:xfrm flipH="1" flipV="1">
            <a:off x="7381088" y="4333545"/>
            <a:ext cx="1187957" cy="527028"/>
          </a:xfrm>
          <a:prstGeom prst="straightConnector1">
            <a:avLst/>
          </a:prstGeom>
          <a:ln>
            <a:prstDash val="dash"/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grpSp>
        <p:nvGrpSpPr>
          <p:cNvPr id="38" name="组合 37">
            <a:extLst>
              <a:ext uri="{FF2B5EF4-FFF2-40B4-BE49-F238E27FC236}">
                <a16:creationId xmlns:a16="http://schemas.microsoft.com/office/drawing/2014/main" id="{3E107FAB-694F-47C2-9EF2-216C4319E02E}"/>
              </a:ext>
            </a:extLst>
          </p:cNvPr>
          <p:cNvGrpSpPr/>
          <p:nvPr/>
        </p:nvGrpSpPr>
        <p:grpSpPr>
          <a:xfrm>
            <a:off x="3417793" y="2132627"/>
            <a:ext cx="461665" cy="1499924"/>
            <a:chOff x="3417793" y="2132627"/>
            <a:chExt cx="461665" cy="1499924"/>
          </a:xfrm>
        </p:grpSpPr>
        <p:cxnSp>
          <p:nvCxnSpPr>
            <p:cNvPr id="60" name="直接箭头连接符 59">
              <a:extLst>
                <a:ext uri="{FF2B5EF4-FFF2-40B4-BE49-F238E27FC236}">
                  <a16:creationId xmlns:a16="http://schemas.microsoft.com/office/drawing/2014/main" id="{F25E665E-8A51-4102-9AA8-96E657A452E2}"/>
                </a:ext>
              </a:extLst>
            </p:cNvPr>
            <p:cNvCxnSpPr/>
            <p:nvPr/>
          </p:nvCxnSpPr>
          <p:spPr>
            <a:xfrm>
              <a:off x="3493018" y="2132627"/>
              <a:ext cx="776" cy="1499924"/>
            </a:xfrm>
            <a:prstGeom prst="straightConnector1">
              <a:avLst/>
            </a:prstGeom>
            <a:ln w="25400"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sp>
          <p:nvSpPr>
            <p:cNvPr id="61" name="文本框 60">
              <a:extLst>
                <a:ext uri="{FF2B5EF4-FFF2-40B4-BE49-F238E27FC236}">
                  <a16:creationId xmlns:a16="http://schemas.microsoft.com/office/drawing/2014/main" id="{F5BA42C0-21A0-4A01-B3A7-E4DA8409282C}"/>
                </a:ext>
              </a:extLst>
            </p:cNvPr>
            <p:cNvSpPr txBox="1"/>
            <p:nvPr/>
          </p:nvSpPr>
          <p:spPr>
            <a:xfrm rot="10800000">
              <a:off x="3417793" y="2282043"/>
              <a:ext cx="461665" cy="1200329"/>
            </a:xfrm>
            <a:prstGeom prst="rect">
              <a:avLst/>
            </a:prstGeom>
            <a:noFill/>
          </p:spPr>
          <p:txBody>
            <a:bodyPr vert="eaVert" wrap="square" rtlCol="0">
              <a:spAutoFit/>
            </a:bodyPr>
            <a:lstStyle/>
            <a:p>
              <a:pPr algn="ctr"/>
              <a:r>
                <a:rPr lang="en-US" altLang="zh-CN" b="1" dirty="0"/>
                <a:t>sync</a:t>
              </a:r>
              <a:endParaRPr lang="zh-CN" altLang="en-US" b="1" dirty="0"/>
            </a:p>
          </p:txBody>
        </p:sp>
      </p:grpSp>
      <p:grpSp>
        <p:nvGrpSpPr>
          <p:cNvPr id="63" name="组合 62">
            <a:extLst>
              <a:ext uri="{FF2B5EF4-FFF2-40B4-BE49-F238E27FC236}">
                <a16:creationId xmlns:a16="http://schemas.microsoft.com/office/drawing/2014/main" id="{99592B5D-B4C4-4DBA-8A11-D1FA584A507C}"/>
              </a:ext>
            </a:extLst>
          </p:cNvPr>
          <p:cNvGrpSpPr/>
          <p:nvPr/>
        </p:nvGrpSpPr>
        <p:grpSpPr>
          <a:xfrm>
            <a:off x="7337663" y="2132627"/>
            <a:ext cx="461665" cy="1499924"/>
            <a:chOff x="3417793" y="2132627"/>
            <a:chExt cx="461665" cy="1499924"/>
          </a:xfrm>
        </p:grpSpPr>
        <p:cxnSp>
          <p:nvCxnSpPr>
            <p:cNvPr id="65" name="直接箭头连接符 64">
              <a:extLst>
                <a:ext uri="{FF2B5EF4-FFF2-40B4-BE49-F238E27FC236}">
                  <a16:creationId xmlns:a16="http://schemas.microsoft.com/office/drawing/2014/main" id="{E0F9BA8B-6683-4270-AB59-6732B6072799}"/>
                </a:ext>
              </a:extLst>
            </p:cNvPr>
            <p:cNvCxnSpPr/>
            <p:nvPr/>
          </p:nvCxnSpPr>
          <p:spPr>
            <a:xfrm>
              <a:off x="3493018" y="2132627"/>
              <a:ext cx="776" cy="1499924"/>
            </a:xfrm>
            <a:prstGeom prst="straightConnector1">
              <a:avLst/>
            </a:prstGeom>
            <a:ln w="25400"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sp>
          <p:nvSpPr>
            <p:cNvPr id="66" name="文本框 65">
              <a:extLst>
                <a:ext uri="{FF2B5EF4-FFF2-40B4-BE49-F238E27FC236}">
                  <a16:creationId xmlns:a16="http://schemas.microsoft.com/office/drawing/2014/main" id="{32963292-0AC5-4FD4-8DB5-21C3F7066496}"/>
                </a:ext>
              </a:extLst>
            </p:cNvPr>
            <p:cNvSpPr txBox="1"/>
            <p:nvPr/>
          </p:nvSpPr>
          <p:spPr>
            <a:xfrm rot="10800000">
              <a:off x="3417793" y="2282043"/>
              <a:ext cx="461665" cy="1200329"/>
            </a:xfrm>
            <a:prstGeom prst="rect">
              <a:avLst/>
            </a:prstGeom>
            <a:noFill/>
          </p:spPr>
          <p:txBody>
            <a:bodyPr vert="eaVert" wrap="square" rtlCol="0">
              <a:spAutoFit/>
            </a:bodyPr>
            <a:lstStyle/>
            <a:p>
              <a:pPr algn="ctr"/>
              <a:r>
                <a:rPr lang="en-US" altLang="zh-CN" b="1" dirty="0"/>
                <a:t>sync</a:t>
              </a:r>
              <a:endParaRPr lang="zh-CN" altLang="en-US" b="1" dirty="0"/>
            </a:p>
          </p:txBody>
        </p:sp>
      </p:grpSp>
      <p:sp>
        <p:nvSpPr>
          <p:cNvPr id="67" name="矩形 66">
            <a:extLst>
              <a:ext uri="{FF2B5EF4-FFF2-40B4-BE49-F238E27FC236}">
                <a16:creationId xmlns:a16="http://schemas.microsoft.com/office/drawing/2014/main" id="{436B8815-2A59-4093-8ADA-19C2F6BE41D0}"/>
              </a:ext>
            </a:extLst>
          </p:cNvPr>
          <p:cNvSpPr/>
          <p:nvPr/>
        </p:nvSpPr>
        <p:spPr>
          <a:xfrm>
            <a:off x="1554776" y="2718702"/>
            <a:ext cx="1056088" cy="39638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1600" dirty="0"/>
              <a:t>0:1;1:7</a:t>
            </a:r>
            <a:endParaRPr lang="zh-CN" altLang="en-US" sz="1600" dirty="0"/>
          </a:p>
        </p:txBody>
      </p:sp>
      <p:sp>
        <p:nvSpPr>
          <p:cNvPr id="70" name="矩形 69">
            <a:extLst>
              <a:ext uri="{FF2B5EF4-FFF2-40B4-BE49-F238E27FC236}">
                <a16:creationId xmlns:a16="http://schemas.microsoft.com/office/drawing/2014/main" id="{9693F5CB-09E0-4559-B92F-099110630111}"/>
              </a:ext>
            </a:extLst>
          </p:cNvPr>
          <p:cNvSpPr/>
          <p:nvPr/>
        </p:nvSpPr>
        <p:spPr>
          <a:xfrm>
            <a:off x="5656062" y="2732024"/>
            <a:ext cx="1163621" cy="39638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1600" dirty="0"/>
              <a:t>1:2,0:1,2:8</a:t>
            </a:r>
            <a:endParaRPr lang="zh-CN" altLang="en-US" sz="1600" dirty="0"/>
          </a:p>
        </p:txBody>
      </p:sp>
      <p:sp>
        <p:nvSpPr>
          <p:cNvPr id="72" name="文本框 71">
            <a:extLst>
              <a:ext uri="{FF2B5EF4-FFF2-40B4-BE49-F238E27FC236}">
                <a16:creationId xmlns:a16="http://schemas.microsoft.com/office/drawing/2014/main" id="{FEF91BC9-7432-4C7B-9321-0481D4AD0C89}"/>
              </a:ext>
            </a:extLst>
          </p:cNvPr>
          <p:cNvSpPr txBox="1"/>
          <p:nvPr/>
        </p:nvSpPr>
        <p:spPr>
          <a:xfrm>
            <a:off x="1305023" y="3607843"/>
            <a:ext cx="304451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b="1" dirty="0"/>
              <a:t>FuzzyLog: Beijing’s Copy</a:t>
            </a:r>
            <a:endParaRPr lang="zh-CN" altLang="en-US" b="1" dirty="0"/>
          </a:p>
        </p:txBody>
      </p:sp>
      <p:sp>
        <p:nvSpPr>
          <p:cNvPr id="73" name="文本框 72">
            <a:extLst>
              <a:ext uri="{FF2B5EF4-FFF2-40B4-BE49-F238E27FC236}">
                <a16:creationId xmlns:a16="http://schemas.microsoft.com/office/drawing/2014/main" id="{EB0DCB9C-BAB2-49D0-B7D3-9F0C67A1580E}"/>
              </a:ext>
            </a:extLst>
          </p:cNvPr>
          <p:cNvSpPr txBox="1"/>
          <p:nvPr/>
        </p:nvSpPr>
        <p:spPr>
          <a:xfrm>
            <a:off x="5229957" y="3636091"/>
            <a:ext cx="332148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b="1" dirty="0"/>
              <a:t>FuzzyLog: Shanghai’s Copy</a:t>
            </a:r>
            <a:endParaRPr lang="zh-CN" altLang="en-US" b="1" dirty="0"/>
          </a:p>
        </p:txBody>
      </p:sp>
    </p:spTree>
    <p:extLst>
      <p:ext uri="{BB962C8B-B14F-4D97-AF65-F5344CB8AC3E}">
        <p14:creationId xmlns:p14="http://schemas.microsoft.com/office/powerpoint/2010/main" val="37123464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0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37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zh-CN" altLang="en-US"/>
              <a:t>上海交通大学并行与分布式系统研究所（</a:t>
            </a:r>
            <a:r>
              <a:rPr lang="en-US" altLang="zh-CN" dirty="0"/>
              <a:t>IPADS@SJTU</a:t>
            </a:r>
            <a:r>
              <a:rPr lang="zh-CN" altLang="en-US"/>
              <a:t>）</a:t>
            </a:r>
            <a:endParaRPr lang="zh-CN" altLang="en-US" dirty="0"/>
          </a:p>
        </p:txBody>
      </p:sp>
      <p:sp>
        <p:nvSpPr>
          <p:cNvPr id="12" name="Title 1">
            <a:extLst>
              <a:ext uri="{FF2B5EF4-FFF2-40B4-BE49-F238E27FC236}">
                <a16:creationId xmlns:a16="http://schemas.microsoft.com/office/drawing/2014/main" id="{775A0D57-C5EE-471C-9068-21AAA665E09A}"/>
              </a:ext>
            </a:extLst>
          </p:cNvPr>
          <p:cNvSpPr txBox="1">
            <a:spLocks/>
          </p:cNvSpPr>
          <p:nvPr/>
        </p:nvSpPr>
        <p:spPr>
          <a:xfrm>
            <a:off x="965200" y="189537"/>
            <a:ext cx="8229600" cy="90044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3600" b="1" kern="1200">
                <a:solidFill>
                  <a:schemeClr val="accent1"/>
                </a:solidFill>
                <a:latin typeface="+mj-lt"/>
                <a:ea typeface="+mj-ea"/>
                <a:cs typeface="微软雅黑 Light" panose="020B0502040204020203" pitchFamily="34" charset="-122"/>
              </a:defRPr>
            </a:lvl1pPr>
          </a:lstStyle>
          <a:p>
            <a:endParaRPr lang="en-US" altLang="zh-CN" dirty="0">
              <a:sym typeface="+mn-ea"/>
            </a:endParaRPr>
          </a:p>
        </p:txBody>
      </p:sp>
      <p:sp>
        <p:nvSpPr>
          <p:cNvPr id="21" name="Title 1">
            <a:extLst>
              <a:ext uri="{FF2B5EF4-FFF2-40B4-BE49-F238E27FC236}">
                <a16:creationId xmlns:a16="http://schemas.microsoft.com/office/drawing/2014/main" id="{BA35C0DB-0784-4551-9D13-D47A3DC0FDD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08000" y="228866"/>
            <a:ext cx="9144000" cy="900442"/>
          </a:xfrm>
        </p:spPr>
        <p:txBody>
          <a:bodyPr>
            <a:normAutofit/>
          </a:bodyPr>
          <a:lstStyle/>
          <a:p>
            <a:r>
              <a:rPr lang="en-US" altLang="zh-CN" dirty="0">
                <a:sym typeface="+mn-ea"/>
              </a:rPr>
              <a:t>Demo: Key Value Store </a:t>
            </a:r>
          </a:p>
        </p:txBody>
      </p:sp>
      <p:sp>
        <p:nvSpPr>
          <p:cNvPr id="22" name="Content Placeholder 2">
            <a:extLst>
              <a:ext uri="{FF2B5EF4-FFF2-40B4-BE49-F238E27FC236}">
                <a16:creationId xmlns:a16="http://schemas.microsoft.com/office/drawing/2014/main" id="{D9FD1250-9CFB-46DA-A4A2-F967AA576BF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48361" y="984885"/>
            <a:ext cx="8389620" cy="576471"/>
          </a:xfrm>
        </p:spPr>
        <p:txBody>
          <a:bodyPr>
            <a:normAutofit/>
          </a:bodyPr>
          <a:lstStyle/>
          <a:p>
            <a:r>
              <a:rPr lang="en-US" altLang="zh-CN" dirty="0">
                <a:sym typeface="+mn-ea"/>
              </a:rPr>
              <a:t>Across Region</a:t>
            </a:r>
            <a:endParaRPr lang="zh-CN" altLang="en-US" dirty="0"/>
          </a:p>
        </p:txBody>
      </p:sp>
      <p:grpSp>
        <p:nvGrpSpPr>
          <p:cNvPr id="32" name="组合 31">
            <a:extLst>
              <a:ext uri="{FF2B5EF4-FFF2-40B4-BE49-F238E27FC236}">
                <a16:creationId xmlns:a16="http://schemas.microsoft.com/office/drawing/2014/main" id="{719F4F6F-2482-408E-BCD1-289716209904}"/>
              </a:ext>
            </a:extLst>
          </p:cNvPr>
          <p:cNvGrpSpPr/>
          <p:nvPr/>
        </p:nvGrpSpPr>
        <p:grpSpPr>
          <a:xfrm>
            <a:off x="508000" y="2522128"/>
            <a:ext cx="755576" cy="975608"/>
            <a:chOff x="508000" y="2522128"/>
            <a:chExt cx="755576" cy="975608"/>
          </a:xfrm>
        </p:grpSpPr>
        <p:pic>
          <p:nvPicPr>
            <p:cNvPr id="26" name="图形 25" descr="用户">
              <a:extLst>
                <a:ext uri="{FF2B5EF4-FFF2-40B4-BE49-F238E27FC236}">
                  <a16:creationId xmlns:a16="http://schemas.microsoft.com/office/drawing/2014/main" id="{8EE0EF54-78C6-4ADA-B644-5833B8148FF1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>
              <a:off x="647160" y="2522128"/>
              <a:ext cx="562111" cy="584076"/>
            </a:xfrm>
            <a:prstGeom prst="rect">
              <a:avLst/>
            </a:prstGeom>
          </p:spPr>
        </p:pic>
        <p:sp>
          <p:nvSpPr>
            <p:cNvPr id="3" name="文本框 2">
              <a:extLst>
                <a:ext uri="{FF2B5EF4-FFF2-40B4-BE49-F238E27FC236}">
                  <a16:creationId xmlns:a16="http://schemas.microsoft.com/office/drawing/2014/main" id="{4C38A02C-A153-4716-90D2-EFCA4FF0C11D}"/>
                </a:ext>
              </a:extLst>
            </p:cNvPr>
            <p:cNvSpPr txBox="1"/>
            <p:nvPr/>
          </p:nvSpPr>
          <p:spPr>
            <a:xfrm>
              <a:off x="508000" y="3128404"/>
              <a:ext cx="75557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b="1" dirty="0"/>
                <a:t>Alice</a:t>
              </a:r>
              <a:endParaRPr lang="zh-CN" altLang="en-US" b="1" dirty="0"/>
            </a:p>
          </p:txBody>
        </p:sp>
      </p:grpSp>
      <p:sp>
        <p:nvSpPr>
          <p:cNvPr id="30" name="矩形 29">
            <a:extLst>
              <a:ext uri="{FF2B5EF4-FFF2-40B4-BE49-F238E27FC236}">
                <a16:creationId xmlns:a16="http://schemas.microsoft.com/office/drawing/2014/main" id="{E356EFC0-C98C-4845-983A-19D8F0E18D08}"/>
              </a:ext>
            </a:extLst>
          </p:cNvPr>
          <p:cNvSpPr/>
          <p:nvPr/>
        </p:nvSpPr>
        <p:spPr>
          <a:xfrm>
            <a:off x="1554775" y="2718702"/>
            <a:ext cx="1175309" cy="39638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1600" dirty="0"/>
              <a:t>0:1;1:7,2:8</a:t>
            </a:r>
            <a:endParaRPr lang="zh-CN" altLang="en-US" sz="1600" dirty="0"/>
          </a:p>
        </p:txBody>
      </p:sp>
      <p:sp>
        <p:nvSpPr>
          <p:cNvPr id="33" name="文本框 32">
            <a:extLst>
              <a:ext uri="{FF2B5EF4-FFF2-40B4-BE49-F238E27FC236}">
                <a16:creationId xmlns:a16="http://schemas.microsoft.com/office/drawing/2014/main" id="{18D4F704-A0E3-430D-9A97-909427BB674F}"/>
              </a:ext>
            </a:extLst>
          </p:cNvPr>
          <p:cNvSpPr txBox="1"/>
          <p:nvPr/>
        </p:nvSpPr>
        <p:spPr>
          <a:xfrm>
            <a:off x="1855468" y="1837351"/>
            <a:ext cx="194517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b="1" dirty="0"/>
              <a:t>Bei Jing</a:t>
            </a:r>
            <a:endParaRPr lang="zh-CN" altLang="en-US" b="1" dirty="0"/>
          </a:p>
        </p:txBody>
      </p:sp>
      <p:cxnSp>
        <p:nvCxnSpPr>
          <p:cNvPr id="35" name="连接符: 肘形 34">
            <a:extLst>
              <a:ext uri="{FF2B5EF4-FFF2-40B4-BE49-F238E27FC236}">
                <a16:creationId xmlns:a16="http://schemas.microsoft.com/office/drawing/2014/main" id="{9D00A7B2-7C50-419D-9248-51D15A9551CF}"/>
              </a:ext>
            </a:extLst>
          </p:cNvPr>
          <p:cNvCxnSpPr>
            <a:stCxn id="26" idx="0"/>
            <a:endCxn id="33" idx="1"/>
          </p:cNvCxnSpPr>
          <p:nvPr/>
        </p:nvCxnSpPr>
        <p:spPr>
          <a:xfrm rot="5400000" flipH="1" flipV="1">
            <a:off x="1141787" y="1808447"/>
            <a:ext cx="500111" cy="927252"/>
          </a:xfrm>
          <a:prstGeom prst="bentConnector2">
            <a:avLst/>
          </a:prstGeom>
          <a:ln w="25400"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39" name="矩形 38">
            <a:extLst>
              <a:ext uri="{FF2B5EF4-FFF2-40B4-BE49-F238E27FC236}">
                <a16:creationId xmlns:a16="http://schemas.microsoft.com/office/drawing/2014/main" id="{7953239D-84D8-41DD-B894-D30FD6F13A75}"/>
              </a:ext>
            </a:extLst>
          </p:cNvPr>
          <p:cNvSpPr/>
          <p:nvPr/>
        </p:nvSpPr>
        <p:spPr>
          <a:xfrm>
            <a:off x="1554776" y="4712118"/>
            <a:ext cx="668936" cy="323225"/>
          </a:xfrm>
          <a:prstGeom prst="rect">
            <a:avLst/>
          </a:prstGeom>
          <a:solidFill>
            <a:srgbClr val="92B1D6"/>
          </a:solidFill>
          <a:ln>
            <a:solidFill>
              <a:srgbClr val="92B1D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1400" dirty="0"/>
              <a:t>S,1,2</a:t>
            </a:r>
            <a:endParaRPr lang="zh-CN" altLang="en-US" sz="1400" dirty="0"/>
          </a:p>
        </p:txBody>
      </p:sp>
      <p:sp>
        <p:nvSpPr>
          <p:cNvPr id="40" name="矩形 39">
            <a:extLst>
              <a:ext uri="{FF2B5EF4-FFF2-40B4-BE49-F238E27FC236}">
                <a16:creationId xmlns:a16="http://schemas.microsoft.com/office/drawing/2014/main" id="{4EEB3296-8E8F-4079-913E-EB3FD328299E}"/>
              </a:ext>
            </a:extLst>
          </p:cNvPr>
          <p:cNvSpPr/>
          <p:nvPr/>
        </p:nvSpPr>
        <p:spPr>
          <a:xfrm>
            <a:off x="2610864" y="4712117"/>
            <a:ext cx="668936" cy="323225"/>
          </a:xfrm>
          <a:prstGeom prst="rect">
            <a:avLst/>
          </a:prstGeom>
          <a:solidFill>
            <a:srgbClr val="92B1D6"/>
          </a:solidFill>
          <a:ln>
            <a:solidFill>
              <a:srgbClr val="92B1D6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1400" dirty="0"/>
              <a:t>S,1,5</a:t>
            </a:r>
            <a:endParaRPr lang="zh-CN" altLang="en-US" sz="1400" dirty="0"/>
          </a:p>
        </p:txBody>
      </p:sp>
      <p:sp>
        <p:nvSpPr>
          <p:cNvPr id="41" name="矩形 40">
            <a:extLst>
              <a:ext uri="{FF2B5EF4-FFF2-40B4-BE49-F238E27FC236}">
                <a16:creationId xmlns:a16="http://schemas.microsoft.com/office/drawing/2014/main" id="{C2EF6FB2-9AE7-4841-90B4-63C9591BCB2A}"/>
              </a:ext>
            </a:extLst>
          </p:cNvPr>
          <p:cNvSpPr/>
          <p:nvPr/>
        </p:nvSpPr>
        <p:spPr>
          <a:xfrm>
            <a:off x="1554776" y="4160356"/>
            <a:ext cx="668936" cy="323225"/>
          </a:xfrm>
          <a:prstGeom prst="rect">
            <a:avLst/>
          </a:prstGeom>
          <a:solidFill>
            <a:srgbClr val="BD384B"/>
          </a:solidFill>
          <a:ln>
            <a:solidFill>
              <a:srgbClr val="941100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1400" dirty="0"/>
              <a:t>S,0,1</a:t>
            </a:r>
            <a:endParaRPr lang="zh-CN" altLang="en-US" sz="1400" dirty="0"/>
          </a:p>
        </p:txBody>
      </p:sp>
      <p:cxnSp>
        <p:nvCxnSpPr>
          <p:cNvPr id="43" name="直接箭头连接符 42">
            <a:extLst>
              <a:ext uri="{FF2B5EF4-FFF2-40B4-BE49-F238E27FC236}">
                <a16:creationId xmlns:a16="http://schemas.microsoft.com/office/drawing/2014/main" id="{256F6538-0C7F-4DD5-9162-B14AB160C9B3}"/>
              </a:ext>
            </a:extLst>
          </p:cNvPr>
          <p:cNvCxnSpPr>
            <a:stCxn id="40" idx="1"/>
            <a:endCxn id="39" idx="3"/>
          </p:cNvCxnSpPr>
          <p:nvPr/>
        </p:nvCxnSpPr>
        <p:spPr>
          <a:xfrm flipH="1">
            <a:off x="2223712" y="4873730"/>
            <a:ext cx="387152" cy="1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4" name="文本框 23">
            <a:extLst>
              <a:ext uri="{FF2B5EF4-FFF2-40B4-BE49-F238E27FC236}">
                <a16:creationId xmlns:a16="http://schemas.microsoft.com/office/drawing/2014/main" id="{4A7F70A6-7012-4DF4-B06E-F26DE2EA9F9D}"/>
              </a:ext>
            </a:extLst>
          </p:cNvPr>
          <p:cNvSpPr txBox="1"/>
          <p:nvPr/>
        </p:nvSpPr>
        <p:spPr>
          <a:xfrm>
            <a:off x="5944096" y="1837351"/>
            <a:ext cx="194517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altLang="zh-CN" b="1" dirty="0"/>
              <a:t>Shang Hai</a:t>
            </a:r>
            <a:endParaRPr lang="zh-CN" altLang="en-US" b="1" dirty="0"/>
          </a:p>
        </p:txBody>
      </p:sp>
      <p:grpSp>
        <p:nvGrpSpPr>
          <p:cNvPr id="25" name="组合 24">
            <a:extLst>
              <a:ext uri="{FF2B5EF4-FFF2-40B4-BE49-F238E27FC236}">
                <a16:creationId xmlns:a16="http://schemas.microsoft.com/office/drawing/2014/main" id="{F542556A-8E3A-42B4-8C36-711D615A7C8B}"/>
              </a:ext>
            </a:extLst>
          </p:cNvPr>
          <p:cNvGrpSpPr/>
          <p:nvPr/>
        </p:nvGrpSpPr>
        <p:grpSpPr>
          <a:xfrm>
            <a:off x="8608391" y="2522128"/>
            <a:ext cx="653087" cy="975608"/>
            <a:chOff x="610488" y="2522128"/>
            <a:chExt cx="653087" cy="975608"/>
          </a:xfrm>
        </p:grpSpPr>
        <p:pic>
          <p:nvPicPr>
            <p:cNvPr id="27" name="图形 26" descr="用户">
              <a:extLst>
                <a:ext uri="{FF2B5EF4-FFF2-40B4-BE49-F238E27FC236}">
                  <a16:creationId xmlns:a16="http://schemas.microsoft.com/office/drawing/2014/main" id="{B4ADB9DF-97EF-4BB4-B943-5AE68DBBBBE9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>
              <a:off x="647160" y="2522128"/>
              <a:ext cx="562111" cy="584076"/>
            </a:xfrm>
            <a:prstGeom prst="rect">
              <a:avLst/>
            </a:prstGeom>
          </p:spPr>
        </p:pic>
        <p:sp>
          <p:nvSpPr>
            <p:cNvPr id="28" name="文本框 27">
              <a:extLst>
                <a:ext uri="{FF2B5EF4-FFF2-40B4-BE49-F238E27FC236}">
                  <a16:creationId xmlns:a16="http://schemas.microsoft.com/office/drawing/2014/main" id="{12FB079C-41FA-4811-BE95-73F31D994CD3}"/>
                </a:ext>
              </a:extLst>
            </p:cNvPr>
            <p:cNvSpPr txBox="1"/>
            <p:nvPr/>
          </p:nvSpPr>
          <p:spPr>
            <a:xfrm>
              <a:off x="610488" y="3128404"/>
              <a:ext cx="653087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b="1" dirty="0"/>
                <a:t>Bob</a:t>
              </a:r>
              <a:endParaRPr lang="zh-CN" altLang="en-US" b="1" dirty="0"/>
            </a:p>
          </p:txBody>
        </p:sp>
      </p:grpSp>
      <p:cxnSp>
        <p:nvCxnSpPr>
          <p:cNvPr id="8" name="连接符: 肘形 7">
            <a:extLst>
              <a:ext uri="{FF2B5EF4-FFF2-40B4-BE49-F238E27FC236}">
                <a16:creationId xmlns:a16="http://schemas.microsoft.com/office/drawing/2014/main" id="{790BA1A3-EFEB-40BA-9C1D-8AD501AAA3E1}"/>
              </a:ext>
            </a:extLst>
          </p:cNvPr>
          <p:cNvCxnSpPr>
            <a:stCxn id="27" idx="0"/>
            <a:endCxn id="24" idx="3"/>
          </p:cNvCxnSpPr>
          <p:nvPr/>
        </p:nvCxnSpPr>
        <p:spPr>
          <a:xfrm rot="16200000" flipV="1">
            <a:off x="8157641" y="1753649"/>
            <a:ext cx="500111" cy="1036847"/>
          </a:xfrm>
          <a:prstGeom prst="bentConnector2">
            <a:avLst/>
          </a:prstGeom>
          <a:ln w="25400"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48" name="矩形 47">
            <a:extLst>
              <a:ext uri="{FF2B5EF4-FFF2-40B4-BE49-F238E27FC236}">
                <a16:creationId xmlns:a16="http://schemas.microsoft.com/office/drawing/2014/main" id="{5A1B2B3E-9CAD-4B89-9CF4-EDCCAF206296}"/>
              </a:ext>
            </a:extLst>
          </p:cNvPr>
          <p:cNvSpPr/>
          <p:nvPr/>
        </p:nvSpPr>
        <p:spPr>
          <a:xfrm>
            <a:off x="5656064" y="4171933"/>
            <a:ext cx="668936" cy="323225"/>
          </a:xfrm>
          <a:prstGeom prst="rect">
            <a:avLst/>
          </a:prstGeom>
          <a:solidFill>
            <a:srgbClr val="92B1D6"/>
          </a:solidFill>
          <a:ln>
            <a:solidFill>
              <a:srgbClr val="92B1D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1400" dirty="0"/>
              <a:t>S,1,2</a:t>
            </a:r>
            <a:endParaRPr lang="zh-CN" altLang="en-US" sz="1400" dirty="0"/>
          </a:p>
        </p:txBody>
      </p:sp>
      <p:sp>
        <p:nvSpPr>
          <p:cNvPr id="49" name="矩形 48">
            <a:extLst>
              <a:ext uri="{FF2B5EF4-FFF2-40B4-BE49-F238E27FC236}">
                <a16:creationId xmlns:a16="http://schemas.microsoft.com/office/drawing/2014/main" id="{E6A1BAFC-8EB0-4658-AFD1-A00AE11EF5C0}"/>
              </a:ext>
            </a:extLst>
          </p:cNvPr>
          <p:cNvSpPr/>
          <p:nvPr/>
        </p:nvSpPr>
        <p:spPr>
          <a:xfrm>
            <a:off x="6712152" y="4171932"/>
            <a:ext cx="668936" cy="323225"/>
          </a:xfrm>
          <a:prstGeom prst="rect">
            <a:avLst/>
          </a:prstGeom>
          <a:solidFill>
            <a:srgbClr val="92B1D6"/>
          </a:solidFill>
          <a:ln>
            <a:solidFill>
              <a:srgbClr val="92B1D6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1400" dirty="0"/>
              <a:t>S,1,5</a:t>
            </a:r>
            <a:endParaRPr lang="zh-CN" altLang="en-US" sz="1400" dirty="0"/>
          </a:p>
        </p:txBody>
      </p:sp>
      <p:sp>
        <p:nvSpPr>
          <p:cNvPr id="50" name="矩形 49">
            <a:extLst>
              <a:ext uri="{FF2B5EF4-FFF2-40B4-BE49-F238E27FC236}">
                <a16:creationId xmlns:a16="http://schemas.microsoft.com/office/drawing/2014/main" id="{D2AD4FFD-3C4D-4486-AD91-9F784B2B7819}"/>
              </a:ext>
            </a:extLst>
          </p:cNvPr>
          <p:cNvSpPr/>
          <p:nvPr/>
        </p:nvSpPr>
        <p:spPr>
          <a:xfrm>
            <a:off x="5656064" y="4695641"/>
            <a:ext cx="668936" cy="323225"/>
          </a:xfrm>
          <a:prstGeom prst="rect">
            <a:avLst/>
          </a:prstGeom>
          <a:solidFill>
            <a:srgbClr val="BD384B"/>
          </a:solidFill>
          <a:ln>
            <a:solidFill>
              <a:srgbClr val="941100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1400" dirty="0"/>
              <a:t>S,0,1</a:t>
            </a:r>
            <a:endParaRPr lang="zh-CN" altLang="en-US" sz="1400" dirty="0"/>
          </a:p>
        </p:txBody>
      </p:sp>
      <p:cxnSp>
        <p:nvCxnSpPr>
          <p:cNvPr id="51" name="直接箭头连接符 50">
            <a:extLst>
              <a:ext uri="{FF2B5EF4-FFF2-40B4-BE49-F238E27FC236}">
                <a16:creationId xmlns:a16="http://schemas.microsoft.com/office/drawing/2014/main" id="{24D9F34F-40FD-4CC7-B6B1-2CA21033B7F4}"/>
              </a:ext>
            </a:extLst>
          </p:cNvPr>
          <p:cNvCxnSpPr>
            <a:stCxn id="49" idx="1"/>
            <a:endCxn id="48" idx="3"/>
          </p:cNvCxnSpPr>
          <p:nvPr/>
        </p:nvCxnSpPr>
        <p:spPr>
          <a:xfrm flipH="1">
            <a:off x="6325000" y="4333545"/>
            <a:ext cx="387152" cy="1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9" name="文本框 8">
            <a:extLst>
              <a:ext uri="{FF2B5EF4-FFF2-40B4-BE49-F238E27FC236}">
                <a16:creationId xmlns:a16="http://schemas.microsoft.com/office/drawing/2014/main" id="{E8B42C78-CFC7-47F2-81B0-722C6A13D703}"/>
              </a:ext>
            </a:extLst>
          </p:cNvPr>
          <p:cNvSpPr txBox="1"/>
          <p:nvPr/>
        </p:nvSpPr>
        <p:spPr>
          <a:xfrm>
            <a:off x="320040" y="4160356"/>
            <a:ext cx="101554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altLang="zh-CN" b="1" dirty="0"/>
              <a:t>Local</a:t>
            </a:r>
            <a:endParaRPr lang="zh-CN" altLang="en-US" b="1" dirty="0"/>
          </a:p>
        </p:txBody>
      </p:sp>
      <p:sp>
        <p:nvSpPr>
          <p:cNvPr id="52" name="文本框 51">
            <a:extLst>
              <a:ext uri="{FF2B5EF4-FFF2-40B4-BE49-F238E27FC236}">
                <a16:creationId xmlns:a16="http://schemas.microsoft.com/office/drawing/2014/main" id="{437D8E67-217D-4F15-B7B3-194B5C4D4BE1}"/>
              </a:ext>
            </a:extLst>
          </p:cNvPr>
          <p:cNvSpPr txBox="1"/>
          <p:nvPr/>
        </p:nvSpPr>
        <p:spPr>
          <a:xfrm>
            <a:off x="310896" y="4691592"/>
            <a:ext cx="102468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altLang="zh-CN" b="1" dirty="0"/>
              <a:t>Remote</a:t>
            </a:r>
            <a:endParaRPr lang="zh-CN" altLang="en-US" b="1" dirty="0"/>
          </a:p>
        </p:txBody>
      </p:sp>
      <p:sp>
        <p:nvSpPr>
          <p:cNvPr id="54" name="矩形 53">
            <a:extLst>
              <a:ext uri="{FF2B5EF4-FFF2-40B4-BE49-F238E27FC236}">
                <a16:creationId xmlns:a16="http://schemas.microsoft.com/office/drawing/2014/main" id="{811C0728-FB02-43D1-9776-64CC8E6955AD}"/>
              </a:ext>
            </a:extLst>
          </p:cNvPr>
          <p:cNvSpPr/>
          <p:nvPr/>
        </p:nvSpPr>
        <p:spPr>
          <a:xfrm>
            <a:off x="5656062" y="2732024"/>
            <a:ext cx="1163621" cy="39638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1600" dirty="0"/>
              <a:t>1:7,0:1,2:8</a:t>
            </a:r>
            <a:endParaRPr lang="zh-CN" altLang="en-US" sz="1600" dirty="0"/>
          </a:p>
        </p:txBody>
      </p:sp>
      <p:sp>
        <p:nvSpPr>
          <p:cNvPr id="10" name="文本框 9">
            <a:extLst>
              <a:ext uri="{FF2B5EF4-FFF2-40B4-BE49-F238E27FC236}">
                <a16:creationId xmlns:a16="http://schemas.microsoft.com/office/drawing/2014/main" id="{B683C12A-6AF9-4AA0-AE1A-CCEC8F666FFA}"/>
              </a:ext>
            </a:extLst>
          </p:cNvPr>
          <p:cNvSpPr txBox="1"/>
          <p:nvPr/>
        </p:nvSpPr>
        <p:spPr>
          <a:xfrm>
            <a:off x="931626" y="1653387"/>
            <a:ext cx="90850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b="1" dirty="0"/>
              <a:t>set 1:7</a:t>
            </a:r>
            <a:endParaRPr lang="zh-CN" altLang="en-US" b="1" dirty="0"/>
          </a:p>
        </p:txBody>
      </p:sp>
      <p:sp>
        <p:nvSpPr>
          <p:cNvPr id="55" name="文本框 54">
            <a:extLst>
              <a:ext uri="{FF2B5EF4-FFF2-40B4-BE49-F238E27FC236}">
                <a16:creationId xmlns:a16="http://schemas.microsoft.com/office/drawing/2014/main" id="{A1E3251E-F8A5-4950-97A0-D647404FBE6B}"/>
              </a:ext>
            </a:extLst>
          </p:cNvPr>
          <p:cNvSpPr txBox="1"/>
          <p:nvPr/>
        </p:nvSpPr>
        <p:spPr>
          <a:xfrm>
            <a:off x="8026429" y="1659592"/>
            <a:ext cx="90850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b="1" dirty="0"/>
              <a:t>set 2:8</a:t>
            </a:r>
            <a:endParaRPr lang="zh-CN" altLang="en-US" b="1" dirty="0"/>
          </a:p>
        </p:txBody>
      </p:sp>
      <p:sp>
        <p:nvSpPr>
          <p:cNvPr id="56" name="矩形 55">
            <a:extLst>
              <a:ext uri="{FF2B5EF4-FFF2-40B4-BE49-F238E27FC236}">
                <a16:creationId xmlns:a16="http://schemas.microsoft.com/office/drawing/2014/main" id="{95CB3F53-B814-48E4-88B8-78C3F4882A33}"/>
              </a:ext>
            </a:extLst>
          </p:cNvPr>
          <p:cNvSpPr/>
          <p:nvPr/>
        </p:nvSpPr>
        <p:spPr>
          <a:xfrm>
            <a:off x="2744840" y="2000315"/>
            <a:ext cx="164880" cy="10760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7" name="矩形 56">
            <a:extLst>
              <a:ext uri="{FF2B5EF4-FFF2-40B4-BE49-F238E27FC236}">
                <a16:creationId xmlns:a16="http://schemas.microsoft.com/office/drawing/2014/main" id="{3585A581-0A56-4E84-A388-535D3306FDD1}"/>
              </a:ext>
            </a:extLst>
          </p:cNvPr>
          <p:cNvSpPr/>
          <p:nvPr/>
        </p:nvSpPr>
        <p:spPr>
          <a:xfrm>
            <a:off x="6799162" y="1981865"/>
            <a:ext cx="164880" cy="10760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cxnSp>
        <p:nvCxnSpPr>
          <p:cNvPr id="62" name="直接箭头连接符 61">
            <a:extLst>
              <a:ext uri="{FF2B5EF4-FFF2-40B4-BE49-F238E27FC236}">
                <a16:creationId xmlns:a16="http://schemas.microsoft.com/office/drawing/2014/main" id="{652EE410-3058-44B3-849E-7D4D2006E647}"/>
              </a:ext>
            </a:extLst>
          </p:cNvPr>
          <p:cNvCxnSpPr>
            <a:cxnSpLocks/>
            <a:stCxn id="56" idx="2"/>
          </p:cNvCxnSpPr>
          <p:nvPr/>
        </p:nvCxnSpPr>
        <p:spPr>
          <a:xfrm>
            <a:off x="2827280" y="2107919"/>
            <a:ext cx="776" cy="1499924"/>
          </a:xfrm>
          <a:prstGeom prst="straightConnector1">
            <a:avLst/>
          </a:prstGeom>
          <a:ln w="25400"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64" name="直接箭头连接符 63">
            <a:extLst>
              <a:ext uri="{FF2B5EF4-FFF2-40B4-BE49-F238E27FC236}">
                <a16:creationId xmlns:a16="http://schemas.microsoft.com/office/drawing/2014/main" id="{EB85BF4C-4E0E-4E9B-96D9-314B9ADE450A}"/>
              </a:ext>
            </a:extLst>
          </p:cNvPr>
          <p:cNvCxnSpPr>
            <a:cxnSpLocks/>
            <a:stCxn id="57" idx="2"/>
          </p:cNvCxnSpPr>
          <p:nvPr/>
        </p:nvCxnSpPr>
        <p:spPr>
          <a:xfrm>
            <a:off x="6881602" y="2089469"/>
            <a:ext cx="20522" cy="1499814"/>
          </a:xfrm>
          <a:prstGeom prst="straightConnector1">
            <a:avLst/>
          </a:prstGeom>
          <a:ln w="254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8" name="文本框 67">
            <a:extLst>
              <a:ext uri="{FF2B5EF4-FFF2-40B4-BE49-F238E27FC236}">
                <a16:creationId xmlns:a16="http://schemas.microsoft.com/office/drawing/2014/main" id="{934E7A09-7AD7-4F73-81A5-B5558430EF70}"/>
              </a:ext>
            </a:extLst>
          </p:cNvPr>
          <p:cNvSpPr txBox="1"/>
          <p:nvPr/>
        </p:nvSpPr>
        <p:spPr>
          <a:xfrm rot="10800000">
            <a:off x="2752055" y="2257335"/>
            <a:ext cx="461665" cy="1200329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pPr algn="ctr"/>
            <a:r>
              <a:rPr lang="en-US" altLang="zh-CN" b="1" dirty="0"/>
              <a:t>append</a:t>
            </a:r>
            <a:endParaRPr lang="zh-CN" altLang="en-US" b="1" dirty="0"/>
          </a:p>
        </p:txBody>
      </p:sp>
      <p:sp>
        <p:nvSpPr>
          <p:cNvPr id="69" name="文本框 68">
            <a:extLst>
              <a:ext uri="{FF2B5EF4-FFF2-40B4-BE49-F238E27FC236}">
                <a16:creationId xmlns:a16="http://schemas.microsoft.com/office/drawing/2014/main" id="{199786FE-26E4-451C-8D36-2E81F4FF366A}"/>
              </a:ext>
            </a:extLst>
          </p:cNvPr>
          <p:cNvSpPr txBox="1"/>
          <p:nvPr/>
        </p:nvSpPr>
        <p:spPr>
          <a:xfrm rot="10800000">
            <a:off x="6784407" y="2252092"/>
            <a:ext cx="461665" cy="1200329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pPr algn="ctr"/>
            <a:r>
              <a:rPr lang="en-US" altLang="zh-CN" b="1" dirty="0"/>
              <a:t>append</a:t>
            </a:r>
            <a:endParaRPr lang="zh-CN" altLang="en-US" b="1" dirty="0"/>
          </a:p>
        </p:txBody>
      </p:sp>
      <p:sp>
        <p:nvSpPr>
          <p:cNvPr id="42" name="矩形 41">
            <a:extLst>
              <a:ext uri="{FF2B5EF4-FFF2-40B4-BE49-F238E27FC236}">
                <a16:creationId xmlns:a16="http://schemas.microsoft.com/office/drawing/2014/main" id="{3C0E86F6-15D7-4ACE-BA81-F7973E70FD4D}"/>
              </a:ext>
            </a:extLst>
          </p:cNvPr>
          <p:cNvSpPr/>
          <p:nvPr/>
        </p:nvSpPr>
        <p:spPr>
          <a:xfrm>
            <a:off x="3527752" y="4156639"/>
            <a:ext cx="668936" cy="323225"/>
          </a:xfrm>
          <a:prstGeom prst="rect">
            <a:avLst/>
          </a:prstGeom>
          <a:solidFill>
            <a:srgbClr val="BD384B"/>
          </a:solidFill>
          <a:ln>
            <a:solidFill>
              <a:srgbClr val="941100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1400" dirty="0"/>
              <a:t>S,1,7</a:t>
            </a:r>
            <a:endParaRPr lang="zh-CN" altLang="en-US" sz="1400" dirty="0"/>
          </a:p>
        </p:txBody>
      </p:sp>
      <p:cxnSp>
        <p:nvCxnSpPr>
          <p:cNvPr id="7" name="直接箭头连接符 6">
            <a:extLst>
              <a:ext uri="{FF2B5EF4-FFF2-40B4-BE49-F238E27FC236}">
                <a16:creationId xmlns:a16="http://schemas.microsoft.com/office/drawing/2014/main" id="{C166874B-ED98-47EA-9551-E1A927181EBD}"/>
              </a:ext>
            </a:extLst>
          </p:cNvPr>
          <p:cNvCxnSpPr>
            <a:stCxn id="42" idx="1"/>
            <a:endCxn id="41" idx="3"/>
          </p:cNvCxnSpPr>
          <p:nvPr/>
        </p:nvCxnSpPr>
        <p:spPr>
          <a:xfrm flipH="1">
            <a:off x="2223712" y="4318252"/>
            <a:ext cx="1304040" cy="3717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44" name="矩形 43">
            <a:extLst>
              <a:ext uri="{FF2B5EF4-FFF2-40B4-BE49-F238E27FC236}">
                <a16:creationId xmlns:a16="http://schemas.microsoft.com/office/drawing/2014/main" id="{A43334B4-221F-4C30-BB73-DC35139B4B56}"/>
              </a:ext>
            </a:extLst>
          </p:cNvPr>
          <p:cNvSpPr/>
          <p:nvPr/>
        </p:nvSpPr>
        <p:spPr>
          <a:xfrm>
            <a:off x="7811745" y="4171932"/>
            <a:ext cx="668936" cy="323225"/>
          </a:xfrm>
          <a:prstGeom prst="rect">
            <a:avLst/>
          </a:prstGeom>
          <a:solidFill>
            <a:srgbClr val="92B1D6"/>
          </a:solidFill>
          <a:ln>
            <a:solidFill>
              <a:srgbClr val="92B1D6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1400" dirty="0"/>
              <a:t>S,2,8</a:t>
            </a:r>
            <a:endParaRPr lang="zh-CN" altLang="en-US" sz="1400" dirty="0"/>
          </a:p>
        </p:txBody>
      </p:sp>
      <p:cxnSp>
        <p:nvCxnSpPr>
          <p:cNvPr id="15" name="直接箭头连接符 14">
            <a:extLst>
              <a:ext uri="{FF2B5EF4-FFF2-40B4-BE49-F238E27FC236}">
                <a16:creationId xmlns:a16="http://schemas.microsoft.com/office/drawing/2014/main" id="{C5D85BE2-1B60-4F5B-965F-191593D4DB1C}"/>
              </a:ext>
            </a:extLst>
          </p:cNvPr>
          <p:cNvCxnSpPr>
            <a:stCxn id="44" idx="1"/>
            <a:endCxn id="49" idx="3"/>
          </p:cNvCxnSpPr>
          <p:nvPr/>
        </p:nvCxnSpPr>
        <p:spPr>
          <a:xfrm flipH="1">
            <a:off x="7381088" y="4333545"/>
            <a:ext cx="430657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1" name="直接箭头连接符 10">
            <a:extLst>
              <a:ext uri="{FF2B5EF4-FFF2-40B4-BE49-F238E27FC236}">
                <a16:creationId xmlns:a16="http://schemas.microsoft.com/office/drawing/2014/main" id="{014814B6-1491-405D-8D7B-37EF672C9137}"/>
              </a:ext>
            </a:extLst>
          </p:cNvPr>
          <p:cNvCxnSpPr>
            <a:cxnSpLocks/>
            <a:stCxn id="42" idx="1"/>
            <a:endCxn id="40" idx="3"/>
          </p:cNvCxnSpPr>
          <p:nvPr/>
        </p:nvCxnSpPr>
        <p:spPr>
          <a:xfrm flipH="1">
            <a:off x="3279800" y="4318252"/>
            <a:ext cx="247952" cy="555478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6" name="直接箭头连接符 15">
            <a:extLst>
              <a:ext uri="{FF2B5EF4-FFF2-40B4-BE49-F238E27FC236}">
                <a16:creationId xmlns:a16="http://schemas.microsoft.com/office/drawing/2014/main" id="{9E658395-3555-403F-A0BF-BFC436B8D2CD}"/>
              </a:ext>
            </a:extLst>
          </p:cNvPr>
          <p:cNvCxnSpPr>
            <a:stCxn id="44" idx="1"/>
            <a:endCxn id="50" idx="3"/>
          </p:cNvCxnSpPr>
          <p:nvPr/>
        </p:nvCxnSpPr>
        <p:spPr>
          <a:xfrm flipH="1">
            <a:off x="6325000" y="4333545"/>
            <a:ext cx="1486745" cy="523709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53" name="矩形 52">
            <a:extLst>
              <a:ext uri="{FF2B5EF4-FFF2-40B4-BE49-F238E27FC236}">
                <a16:creationId xmlns:a16="http://schemas.microsoft.com/office/drawing/2014/main" id="{D7B7D645-B1FE-42AE-A278-FB95E1AB51EB}"/>
              </a:ext>
            </a:extLst>
          </p:cNvPr>
          <p:cNvSpPr/>
          <p:nvPr/>
        </p:nvSpPr>
        <p:spPr>
          <a:xfrm>
            <a:off x="4265508" y="4712116"/>
            <a:ext cx="668936" cy="323225"/>
          </a:xfrm>
          <a:prstGeom prst="rect">
            <a:avLst/>
          </a:prstGeom>
          <a:solidFill>
            <a:srgbClr val="92B1D6"/>
          </a:solidFill>
          <a:ln>
            <a:solidFill>
              <a:srgbClr val="92B1D6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1400" dirty="0"/>
              <a:t>S,2,8</a:t>
            </a:r>
            <a:endParaRPr lang="zh-CN" altLang="en-US" sz="1400" dirty="0"/>
          </a:p>
        </p:txBody>
      </p:sp>
      <p:sp>
        <p:nvSpPr>
          <p:cNvPr id="58" name="矩形 57">
            <a:extLst>
              <a:ext uri="{FF2B5EF4-FFF2-40B4-BE49-F238E27FC236}">
                <a16:creationId xmlns:a16="http://schemas.microsoft.com/office/drawing/2014/main" id="{C8321180-EDB3-4611-9FDA-2AAF89285E0A}"/>
              </a:ext>
            </a:extLst>
          </p:cNvPr>
          <p:cNvSpPr/>
          <p:nvPr/>
        </p:nvSpPr>
        <p:spPr>
          <a:xfrm>
            <a:off x="8569045" y="4698960"/>
            <a:ext cx="668936" cy="323225"/>
          </a:xfrm>
          <a:prstGeom prst="rect">
            <a:avLst/>
          </a:prstGeom>
          <a:solidFill>
            <a:srgbClr val="BD384B"/>
          </a:solidFill>
          <a:ln>
            <a:solidFill>
              <a:srgbClr val="941100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1400" dirty="0"/>
              <a:t>S,1,7</a:t>
            </a:r>
            <a:endParaRPr lang="zh-CN" altLang="en-US" sz="1400" dirty="0"/>
          </a:p>
        </p:txBody>
      </p:sp>
      <p:cxnSp>
        <p:nvCxnSpPr>
          <p:cNvPr id="20" name="直接箭头连接符 19">
            <a:extLst>
              <a:ext uri="{FF2B5EF4-FFF2-40B4-BE49-F238E27FC236}">
                <a16:creationId xmlns:a16="http://schemas.microsoft.com/office/drawing/2014/main" id="{A523B5DA-5B66-40CF-84AE-DE415BCD851E}"/>
              </a:ext>
            </a:extLst>
          </p:cNvPr>
          <p:cNvCxnSpPr>
            <a:stCxn id="53" idx="1"/>
            <a:endCxn id="40" idx="3"/>
          </p:cNvCxnSpPr>
          <p:nvPr/>
        </p:nvCxnSpPr>
        <p:spPr>
          <a:xfrm flipH="1">
            <a:off x="3279800" y="4873729"/>
            <a:ext cx="985708" cy="1"/>
          </a:xfrm>
          <a:prstGeom prst="straightConnector1">
            <a:avLst/>
          </a:prstGeom>
          <a:ln>
            <a:prstDash val="solid"/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9" name="直接箭头连接符 28">
            <a:extLst>
              <a:ext uri="{FF2B5EF4-FFF2-40B4-BE49-F238E27FC236}">
                <a16:creationId xmlns:a16="http://schemas.microsoft.com/office/drawing/2014/main" id="{36EEE199-3A1C-4C06-83AD-95C5EB84770B}"/>
              </a:ext>
            </a:extLst>
          </p:cNvPr>
          <p:cNvCxnSpPr>
            <a:stCxn id="53" idx="1"/>
            <a:endCxn id="41" idx="3"/>
          </p:cNvCxnSpPr>
          <p:nvPr/>
        </p:nvCxnSpPr>
        <p:spPr>
          <a:xfrm flipH="1" flipV="1">
            <a:off x="2223712" y="4321969"/>
            <a:ext cx="2041796" cy="551760"/>
          </a:xfrm>
          <a:prstGeom prst="straightConnector1">
            <a:avLst/>
          </a:prstGeom>
          <a:ln>
            <a:prstDash val="solid"/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34" name="直接箭头连接符 33">
            <a:extLst>
              <a:ext uri="{FF2B5EF4-FFF2-40B4-BE49-F238E27FC236}">
                <a16:creationId xmlns:a16="http://schemas.microsoft.com/office/drawing/2014/main" id="{1CE4CDBC-16F6-4DAE-9DCE-868594369B0C}"/>
              </a:ext>
            </a:extLst>
          </p:cNvPr>
          <p:cNvCxnSpPr>
            <a:stCxn id="58" idx="1"/>
            <a:endCxn id="50" idx="3"/>
          </p:cNvCxnSpPr>
          <p:nvPr/>
        </p:nvCxnSpPr>
        <p:spPr>
          <a:xfrm flipH="1" flipV="1">
            <a:off x="6325000" y="4857254"/>
            <a:ext cx="2244045" cy="3319"/>
          </a:xfrm>
          <a:prstGeom prst="straightConnector1">
            <a:avLst/>
          </a:prstGeom>
          <a:ln>
            <a:prstDash val="solid"/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37" name="直接箭头连接符 36">
            <a:extLst>
              <a:ext uri="{FF2B5EF4-FFF2-40B4-BE49-F238E27FC236}">
                <a16:creationId xmlns:a16="http://schemas.microsoft.com/office/drawing/2014/main" id="{EFE2179D-8B30-449D-9F0F-6503B3A0D875}"/>
              </a:ext>
            </a:extLst>
          </p:cNvPr>
          <p:cNvCxnSpPr>
            <a:stCxn id="58" idx="1"/>
            <a:endCxn id="49" idx="3"/>
          </p:cNvCxnSpPr>
          <p:nvPr/>
        </p:nvCxnSpPr>
        <p:spPr>
          <a:xfrm flipH="1" flipV="1">
            <a:off x="7381088" y="4333545"/>
            <a:ext cx="1187957" cy="527028"/>
          </a:xfrm>
          <a:prstGeom prst="straightConnector1">
            <a:avLst/>
          </a:prstGeom>
          <a:ln>
            <a:prstDash val="solid"/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grpSp>
        <p:nvGrpSpPr>
          <p:cNvPr id="38" name="组合 37">
            <a:extLst>
              <a:ext uri="{FF2B5EF4-FFF2-40B4-BE49-F238E27FC236}">
                <a16:creationId xmlns:a16="http://schemas.microsoft.com/office/drawing/2014/main" id="{3E107FAB-694F-47C2-9EF2-216C4319E02E}"/>
              </a:ext>
            </a:extLst>
          </p:cNvPr>
          <p:cNvGrpSpPr/>
          <p:nvPr/>
        </p:nvGrpSpPr>
        <p:grpSpPr>
          <a:xfrm>
            <a:off x="3417793" y="2132627"/>
            <a:ext cx="461665" cy="1499924"/>
            <a:chOff x="3417793" y="2132627"/>
            <a:chExt cx="461665" cy="1499924"/>
          </a:xfrm>
        </p:grpSpPr>
        <p:cxnSp>
          <p:nvCxnSpPr>
            <p:cNvPr id="60" name="直接箭头连接符 59">
              <a:extLst>
                <a:ext uri="{FF2B5EF4-FFF2-40B4-BE49-F238E27FC236}">
                  <a16:creationId xmlns:a16="http://schemas.microsoft.com/office/drawing/2014/main" id="{F25E665E-8A51-4102-9AA8-96E657A452E2}"/>
                </a:ext>
              </a:extLst>
            </p:cNvPr>
            <p:cNvCxnSpPr/>
            <p:nvPr/>
          </p:nvCxnSpPr>
          <p:spPr>
            <a:xfrm>
              <a:off x="3493018" y="2132627"/>
              <a:ext cx="776" cy="1499924"/>
            </a:xfrm>
            <a:prstGeom prst="straightConnector1">
              <a:avLst/>
            </a:prstGeom>
            <a:ln w="25400"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sp>
          <p:nvSpPr>
            <p:cNvPr id="61" name="文本框 60">
              <a:extLst>
                <a:ext uri="{FF2B5EF4-FFF2-40B4-BE49-F238E27FC236}">
                  <a16:creationId xmlns:a16="http://schemas.microsoft.com/office/drawing/2014/main" id="{F5BA42C0-21A0-4A01-B3A7-E4DA8409282C}"/>
                </a:ext>
              </a:extLst>
            </p:cNvPr>
            <p:cNvSpPr txBox="1"/>
            <p:nvPr/>
          </p:nvSpPr>
          <p:spPr>
            <a:xfrm rot="10800000">
              <a:off x="3417793" y="2282043"/>
              <a:ext cx="461665" cy="1200329"/>
            </a:xfrm>
            <a:prstGeom prst="rect">
              <a:avLst/>
            </a:prstGeom>
            <a:noFill/>
          </p:spPr>
          <p:txBody>
            <a:bodyPr vert="eaVert" wrap="square" rtlCol="0">
              <a:spAutoFit/>
            </a:bodyPr>
            <a:lstStyle/>
            <a:p>
              <a:pPr algn="ctr"/>
              <a:r>
                <a:rPr lang="en-US" altLang="zh-CN" b="1" dirty="0"/>
                <a:t>sync</a:t>
              </a:r>
              <a:endParaRPr lang="zh-CN" altLang="en-US" b="1" dirty="0"/>
            </a:p>
          </p:txBody>
        </p:sp>
      </p:grpSp>
      <p:grpSp>
        <p:nvGrpSpPr>
          <p:cNvPr id="63" name="组合 62">
            <a:extLst>
              <a:ext uri="{FF2B5EF4-FFF2-40B4-BE49-F238E27FC236}">
                <a16:creationId xmlns:a16="http://schemas.microsoft.com/office/drawing/2014/main" id="{99592B5D-B4C4-4DBA-8A11-D1FA584A507C}"/>
              </a:ext>
            </a:extLst>
          </p:cNvPr>
          <p:cNvGrpSpPr/>
          <p:nvPr/>
        </p:nvGrpSpPr>
        <p:grpSpPr>
          <a:xfrm>
            <a:off x="7337663" y="2132627"/>
            <a:ext cx="461665" cy="1499924"/>
            <a:chOff x="3417793" y="2132627"/>
            <a:chExt cx="461665" cy="1499924"/>
          </a:xfrm>
        </p:grpSpPr>
        <p:cxnSp>
          <p:nvCxnSpPr>
            <p:cNvPr id="65" name="直接箭头连接符 64">
              <a:extLst>
                <a:ext uri="{FF2B5EF4-FFF2-40B4-BE49-F238E27FC236}">
                  <a16:creationId xmlns:a16="http://schemas.microsoft.com/office/drawing/2014/main" id="{E0F9BA8B-6683-4270-AB59-6732B6072799}"/>
                </a:ext>
              </a:extLst>
            </p:cNvPr>
            <p:cNvCxnSpPr/>
            <p:nvPr/>
          </p:nvCxnSpPr>
          <p:spPr>
            <a:xfrm>
              <a:off x="3493018" y="2132627"/>
              <a:ext cx="776" cy="1499924"/>
            </a:xfrm>
            <a:prstGeom prst="straightConnector1">
              <a:avLst/>
            </a:prstGeom>
            <a:ln w="25400"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sp>
          <p:nvSpPr>
            <p:cNvPr id="66" name="文本框 65">
              <a:extLst>
                <a:ext uri="{FF2B5EF4-FFF2-40B4-BE49-F238E27FC236}">
                  <a16:creationId xmlns:a16="http://schemas.microsoft.com/office/drawing/2014/main" id="{32963292-0AC5-4FD4-8DB5-21C3F7066496}"/>
                </a:ext>
              </a:extLst>
            </p:cNvPr>
            <p:cNvSpPr txBox="1"/>
            <p:nvPr/>
          </p:nvSpPr>
          <p:spPr>
            <a:xfrm rot="10800000">
              <a:off x="3417793" y="2282043"/>
              <a:ext cx="461665" cy="1200329"/>
            </a:xfrm>
            <a:prstGeom prst="rect">
              <a:avLst/>
            </a:prstGeom>
            <a:noFill/>
          </p:spPr>
          <p:txBody>
            <a:bodyPr vert="eaVert" wrap="square" rtlCol="0">
              <a:spAutoFit/>
            </a:bodyPr>
            <a:lstStyle/>
            <a:p>
              <a:pPr algn="ctr"/>
              <a:r>
                <a:rPr lang="en-US" altLang="zh-CN" b="1" dirty="0"/>
                <a:t>sync</a:t>
              </a:r>
              <a:endParaRPr lang="zh-CN" altLang="en-US" b="1" dirty="0"/>
            </a:p>
          </p:txBody>
        </p:sp>
      </p:grpSp>
      <p:sp>
        <p:nvSpPr>
          <p:cNvPr id="70" name="文本框 69">
            <a:extLst>
              <a:ext uri="{FF2B5EF4-FFF2-40B4-BE49-F238E27FC236}">
                <a16:creationId xmlns:a16="http://schemas.microsoft.com/office/drawing/2014/main" id="{3DA9C03E-AFFE-4DD4-A694-8D0DC34D978E}"/>
              </a:ext>
            </a:extLst>
          </p:cNvPr>
          <p:cNvSpPr txBox="1"/>
          <p:nvPr/>
        </p:nvSpPr>
        <p:spPr>
          <a:xfrm>
            <a:off x="1305023" y="3607843"/>
            <a:ext cx="304451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b="1" dirty="0"/>
              <a:t>FuzzyLog: Beijing’s Copy</a:t>
            </a:r>
            <a:endParaRPr lang="zh-CN" altLang="en-US" b="1" dirty="0"/>
          </a:p>
        </p:txBody>
      </p:sp>
      <p:sp>
        <p:nvSpPr>
          <p:cNvPr id="71" name="文本框 70">
            <a:extLst>
              <a:ext uri="{FF2B5EF4-FFF2-40B4-BE49-F238E27FC236}">
                <a16:creationId xmlns:a16="http://schemas.microsoft.com/office/drawing/2014/main" id="{FD608BD8-FCCF-4B34-B658-08056C4C5A82}"/>
              </a:ext>
            </a:extLst>
          </p:cNvPr>
          <p:cNvSpPr txBox="1"/>
          <p:nvPr/>
        </p:nvSpPr>
        <p:spPr>
          <a:xfrm>
            <a:off x="5229957" y="3636091"/>
            <a:ext cx="332148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b="1" dirty="0"/>
              <a:t>FuzzyLog: Shanghai’s Copy</a:t>
            </a:r>
            <a:endParaRPr lang="zh-CN" altLang="en-US" b="1" dirty="0"/>
          </a:p>
        </p:txBody>
      </p:sp>
    </p:spTree>
    <p:extLst>
      <p:ext uri="{BB962C8B-B14F-4D97-AF65-F5344CB8AC3E}">
        <p14:creationId xmlns:p14="http://schemas.microsoft.com/office/powerpoint/2010/main" val="5074451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38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zh-CN" altLang="en-US" dirty="0"/>
              <a:t>上海交通大学并行与分布式系统研究所（</a:t>
            </a:r>
            <a:r>
              <a:rPr lang="en-US" altLang="zh-CN" dirty="0"/>
              <a:t>IPADS@SJTU</a:t>
            </a:r>
            <a:r>
              <a:rPr lang="zh-CN" altLang="en-US" dirty="0"/>
              <a:t>）</a:t>
            </a:r>
          </a:p>
        </p:txBody>
      </p:sp>
      <p:sp>
        <p:nvSpPr>
          <p:cNvPr id="12" name="Title 1">
            <a:extLst>
              <a:ext uri="{FF2B5EF4-FFF2-40B4-BE49-F238E27FC236}">
                <a16:creationId xmlns:a16="http://schemas.microsoft.com/office/drawing/2014/main" id="{775A0D57-C5EE-471C-9068-21AAA665E09A}"/>
              </a:ext>
            </a:extLst>
          </p:cNvPr>
          <p:cNvSpPr txBox="1">
            <a:spLocks/>
          </p:cNvSpPr>
          <p:nvPr/>
        </p:nvSpPr>
        <p:spPr>
          <a:xfrm>
            <a:off x="965200" y="189537"/>
            <a:ext cx="8229600" cy="90044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3600" b="1" kern="1200">
                <a:solidFill>
                  <a:schemeClr val="accent1"/>
                </a:solidFill>
                <a:latin typeface="+mj-lt"/>
                <a:ea typeface="+mj-ea"/>
                <a:cs typeface="微软雅黑 Light" panose="020B0502040204020203" pitchFamily="34" charset="-122"/>
              </a:defRPr>
            </a:lvl1pPr>
          </a:lstStyle>
          <a:p>
            <a:endParaRPr lang="en-US" altLang="zh-CN" dirty="0">
              <a:sym typeface="+mn-ea"/>
            </a:endParaRPr>
          </a:p>
        </p:txBody>
      </p:sp>
      <p:sp>
        <p:nvSpPr>
          <p:cNvPr id="21" name="Title 1">
            <a:extLst>
              <a:ext uri="{FF2B5EF4-FFF2-40B4-BE49-F238E27FC236}">
                <a16:creationId xmlns:a16="http://schemas.microsoft.com/office/drawing/2014/main" id="{BA35C0DB-0784-4551-9D13-D47A3DC0FDD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08000" y="228866"/>
            <a:ext cx="9144000" cy="900442"/>
          </a:xfrm>
        </p:spPr>
        <p:txBody>
          <a:bodyPr>
            <a:normAutofit/>
          </a:bodyPr>
          <a:lstStyle/>
          <a:p>
            <a:r>
              <a:rPr lang="en-US" altLang="zh-CN" dirty="0">
                <a:sym typeface="+mn-ea"/>
              </a:rPr>
              <a:t>Demo: Social Media</a:t>
            </a:r>
          </a:p>
        </p:txBody>
      </p:sp>
      <p:pic>
        <p:nvPicPr>
          <p:cNvPr id="59" name="图片 58">
            <a:extLst>
              <a:ext uri="{FF2B5EF4-FFF2-40B4-BE49-F238E27FC236}">
                <a16:creationId xmlns:a16="http://schemas.microsoft.com/office/drawing/2014/main" id="{A4E2650F-5378-4A9D-AD96-823BE9550A6D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622" t="27371" r="5703" b="22448"/>
          <a:stretch/>
        </p:blipFill>
        <p:spPr>
          <a:xfrm>
            <a:off x="318442" y="1630109"/>
            <a:ext cx="5038272" cy="3031246"/>
          </a:xfrm>
          <a:prstGeom prst="rect">
            <a:avLst/>
          </a:prstGeom>
        </p:spPr>
      </p:pic>
      <p:pic>
        <p:nvPicPr>
          <p:cNvPr id="1026" name="Picture 2">
            <a:extLst>
              <a:ext uri="{FF2B5EF4-FFF2-40B4-BE49-F238E27FC236}">
                <a16:creationId xmlns:a16="http://schemas.microsoft.com/office/drawing/2014/main" id="{41B3F025-5B46-4D08-BE48-13DD02993DB9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-6699" b="21651"/>
          <a:stretch/>
        </p:blipFill>
        <p:spPr bwMode="auto">
          <a:xfrm>
            <a:off x="1119560" y="2425452"/>
            <a:ext cx="813048" cy="5970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熊猫表情包 的图像结果">
            <a:extLst>
              <a:ext uri="{FF2B5EF4-FFF2-40B4-BE49-F238E27FC236}">
                <a16:creationId xmlns:a16="http://schemas.microsoft.com/office/drawing/2014/main" id="{0F99058F-8DE3-4C96-A663-4CFA7ED3C41E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4689" t="14079" r="30296" b="55044"/>
          <a:stretch/>
        </p:blipFill>
        <p:spPr bwMode="auto">
          <a:xfrm>
            <a:off x="3999880" y="2317602"/>
            <a:ext cx="677058" cy="5970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4" name="文本框 13">
            <a:extLst>
              <a:ext uri="{FF2B5EF4-FFF2-40B4-BE49-F238E27FC236}">
                <a16:creationId xmlns:a16="http://schemas.microsoft.com/office/drawing/2014/main" id="{F59FB975-09BD-4250-9E94-AB4579F14537}"/>
              </a:ext>
            </a:extLst>
          </p:cNvPr>
          <p:cNvSpPr txBox="1"/>
          <p:nvPr/>
        </p:nvSpPr>
        <p:spPr>
          <a:xfrm>
            <a:off x="5329454" y="2015949"/>
            <a:ext cx="4189064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altLang="zh-CN" sz="2400" b="1" dirty="0"/>
              <a:t>Alice &amp; Bob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altLang="zh-CN" sz="2400" b="1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altLang="zh-CN" sz="2400" b="1" dirty="0"/>
              <a:t>Alice’s Data &amp; Bob’s Data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altLang="zh-CN" sz="2400" b="1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altLang="zh-CN" sz="2400" b="1" dirty="0"/>
              <a:t>America &amp; China</a:t>
            </a:r>
            <a:endParaRPr lang="zh-CN" altLang="en-US" sz="2400" b="1" dirty="0"/>
          </a:p>
        </p:txBody>
      </p:sp>
    </p:spTree>
    <p:extLst>
      <p:ext uri="{BB962C8B-B14F-4D97-AF65-F5344CB8AC3E}">
        <p14:creationId xmlns:p14="http://schemas.microsoft.com/office/powerpoint/2010/main" val="15816408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39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zh-CN" altLang="en-US" dirty="0"/>
              <a:t>上海交通大学并行与分布式系统研究所（</a:t>
            </a:r>
            <a:r>
              <a:rPr lang="en-US" altLang="zh-CN" dirty="0"/>
              <a:t>IPADS@SJTU</a:t>
            </a:r>
            <a:r>
              <a:rPr lang="zh-CN" altLang="en-US" dirty="0"/>
              <a:t>）</a:t>
            </a:r>
          </a:p>
        </p:txBody>
      </p:sp>
      <p:sp>
        <p:nvSpPr>
          <p:cNvPr id="12" name="Title 1">
            <a:extLst>
              <a:ext uri="{FF2B5EF4-FFF2-40B4-BE49-F238E27FC236}">
                <a16:creationId xmlns:a16="http://schemas.microsoft.com/office/drawing/2014/main" id="{775A0D57-C5EE-471C-9068-21AAA665E09A}"/>
              </a:ext>
            </a:extLst>
          </p:cNvPr>
          <p:cNvSpPr txBox="1">
            <a:spLocks/>
          </p:cNvSpPr>
          <p:nvPr/>
        </p:nvSpPr>
        <p:spPr>
          <a:xfrm>
            <a:off x="965200" y="189537"/>
            <a:ext cx="8229600" cy="90044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3600" b="1" kern="1200">
                <a:solidFill>
                  <a:schemeClr val="accent1"/>
                </a:solidFill>
                <a:latin typeface="+mj-lt"/>
                <a:ea typeface="+mj-ea"/>
                <a:cs typeface="微软雅黑 Light" panose="020B0502040204020203" pitchFamily="34" charset="-122"/>
              </a:defRPr>
            </a:lvl1pPr>
          </a:lstStyle>
          <a:p>
            <a:endParaRPr lang="en-US" altLang="zh-CN" dirty="0">
              <a:sym typeface="+mn-ea"/>
            </a:endParaRPr>
          </a:p>
        </p:txBody>
      </p:sp>
      <p:sp>
        <p:nvSpPr>
          <p:cNvPr id="21" name="Title 1">
            <a:extLst>
              <a:ext uri="{FF2B5EF4-FFF2-40B4-BE49-F238E27FC236}">
                <a16:creationId xmlns:a16="http://schemas.microsoft.com/office/drawing/2014/main" id="{BA35C0DB-0784-4551-9D13-D47A3DC0FDD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08000" y="228866"/>
            <a:ext cx="9144000" cy="900442"/>
          </a:xfrm>
        </p:spPr>
        <p:txBody>
          <a:bodyPr>
            <a:normAutofit/>
          </a:bodyPr>
          <a:lstStyle/>
          <a:p>
            <a:r>
              <a:rPr lang="en-US" altLang="zh-CN" dirty="0">
                <a:sym typeface="+mn-ea"/>
              </a:rPr>
              <a:t>Demo: Social Media</a:t>
            </a:r>
          </a:p>
        </p:txBody>
      </p:sp>
      <p:sp>
        <p:nvSpPr>
          <p:cNvPr id="3" name="椭圆 2">
            <a:extLst>
              <a:ext uri="{FF2B5EF4-FFF2-40B4-BE49-F238E27FC236}">
                <a16:creationId xmlns:a16="http://schemas.microsoft.com/office/drawing/2014/main" id="{C8923D00-4E63-4654-918D-38E8C2DA50C7}"/>
              </a:ext>
            </a:extLst>
          </p:cNvPr>
          <p:cNvSpPr/>
          <p:nvPr/>
        </p:nvSpPr>
        <p:spPr>
          <a:xfrm>
            <a:off x="1366501" y="3721571"/>
            <a:ext cx="370214" cy="370214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3" name="椭圆 12">
            <a:extLst>
              <a:ext uri="{FF2B5EF4-FFF2-40B4-BE49-F238E27FC236}">
                <a16:creationId xmlns:a16="http://schemas.microsoft.com/office/drawing/2014/main" id="{506314C5-954D-4DE4-854B-832230103AB8}"/>
              </a:ext>
            </a:extLst>
          </p:cNvPr>
          <p:cNvSpPr/>
          <p:nvPr/>
        </p:nvSpPr>
        <p:spPr>
          <a:xfrm>
            <a:off x="1366501" y="4574902"/>
            <a:ext cx="370214" cy="370214"/>
          </a:xfrm>
          <a:prstGeom prst="ellipse">
            <a:avLst/>
          </a:prstGeom>
          <a:solidFill>
            <a:srgbClr val="92B1D6"/>
          </a:solidFill>
          <a:ln>
            <a:solidFill>
              <a:srgbClr val="92B1D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5" name="椭圆 14">
            <a:extLst>
              <a:ext uri="{FF2B5EF4-FFF2-40B4-BE49-F238E27FC236}">
                <a16:creationId xmlns:a16="http://schemas.microsoft.com/office/drawing/2014/main" id="{E0FBDCED-A67C-4772-A9D8-72903348C03F}"/>
              </a:ext>
            </a:extLst>
          </p:cNvPr>
          <p:cNvSpPr/>
          <p:nvPr/>
        </p:nvSpPr>
        <p:spPr>
          <a:xfrm>
            <a:off x="1366501" y="4142879"/>
            <a:ext cx="370214" cy="370214"/>
          </a:xfrm>
          <a:prstGeom prst="ellipse">
            <a:avLst/>
          </a:prstGeom>
          <a:solidFill>
            <a:srgbClr val="92B1D6"/>
          </a:solidFill>
          <a:ln>
            <a:solidFill>
              <a:srgbClr val="92B1D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6" name="椭圆 15">
            <a:extLst>
              <a:ext uri="{FF2B5EF4-FFF2-40B4-BE49-F238E27FC236}">
                <a16:creationId xmlns:a16="http://schemas.microsoft.com/office/drawing/2014/main" id="{50B71712-0211-4C95-B931-D9B01370AD68}"/>
              </a:ext>
            </a:extLst>
          </p:cNvPr>
          <p:cNvSpPr/>
          <p:nvPr/>
        </p:nvSpPr>
        <p:spPr>
          <a:xfrm>
            <a:off x="1366501" y="3289548"/>
            <a:ext cx="370214" cy="370214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cxnSp>
        <p:nvCxnSpPr>
          <p:cNvPr id="9" name="直接连接符 8">
            <a:extLst>
              <a:ext uri="{FF2B5EF4-FFF2-40B4-BE49-F238E27FC236}">
                <a16:creationId xmlns:a16="http://schemas.microsoft.com/office/drawing/2014/main" id="{ADE7E42F-D639-47FF-8AB5-FE942A8919A1}"/>
              </a:ext>
            </a:extLst>
          </p:cNvPr>
          <p:cNvCxnSpPr>
            <a:cxnSpLocks/>
          </p:cNvCxnSpPr>
          <p:nvPr/>
        </p:nvCxnSpPr>
        <p:spPr>
          <a:xfrm flipV="1">
            <a:off x="327472" y="4087922"/>
            <a:ext cx="9324528" cy="33379"/>
          </a:xfrm>
          <a:prstGeom prst="line">
            <a:avLst/>
          </a:prstGeom>
          <a:ln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文本框 17">
            <a:extLst>
              <a:ext uri="{FF2B5EF4-FFF2-40B4-BE49-F238E27FC236}">
                <a16:creationId xmlns:a16="http://schemas.microsoft.com/office/drawing/2014/main" id="{893E3A7F-846B-4158-A811-06B555E1D5EC}"/>
              </a:ext>
            </a:extLst>
          </p:cNvPr>
          <p:cNvSpPr txBox="1"/>
          <p:nvPr/>
        </p:nvSpPr>
        <p:spPr>
          <a:xfrm>
            <a:off x="315829" y="3317734"/>
            <a:ext cx="103484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altLang="zh-CN" b="1" dirty="0"/>
              <a:t>Local</a:t>
            </a:r>
            <a:endParaRPr lang="zh-CN" altLang="en-US" b="1" dirty="0"/>
          </a:p>
        </p:txBody>
      </p:sp>
      <p:sp>
        <p:nvSpPr>
          <p:cNvPr id="23" name="文本框 22">
            <a:extLst>
              <a:ext uri="{FF2B5EF4-FFF2-40B4-BE49-F238E27FC236}">
                <a16:creationId xmlns:a16="http://schemas.microsoft.com/office/drawing/2014/main" id="{EB085715-7433-4D6F-95C0-84CDED65175B}"/>
              </a:ext>
            </a:extLst>
          </p:cNvPr>
          <p:cNvSpPr txBox="1"/>
          <p:nvPr/>
        </p:nvSpPr>
        <p:spPr>
          <a:xfrm>
            <a:off x="315829" y="3734224"/>
            <a:ext cx="102905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altLang="zh-CN" b="1" dirty="0"/>
              <a:t>Remote</a:t>
            </a:r>
            <a:endParaRPr lang="zh-CN" altLang="en-US" b="1" dirty="0"/>
          </a:p>
        </p:txBody>
      </p:sp>
      <p:grpSp>
        <p:nvGrpSpPr>
          <p:cNvPr id="40" name="组合 39">
            <a:extLst>
              <a:ext uri="{FF2B5EF4-FFF2-40B4-BE49-F238E27FC236}">
                <a16:creationId xmlns:a16="http://schemas.microsoft.com/office/drawing/2014/main" id="{E34EF93B-B9F3-4054-9122-3B06385E399B}"/>
              </a:ext>
            </a:extLst>
          </p:cNvPr>
          <p:cNvGrpSpPr/>
          <p:nvPr/>
        </p:nvGrpSpPr>
        <p:grpSpPr>
          <a:xfrm>
            <a:off x="1551608" y="1421668"/>
            <a:ext cx="2151665" cy="597024"/>
            <a:chOff x="1551608" y="1421668"/>
            <a:chExt cx="2151665" cy="597024"/>
          </a:xfrm>
        </p:grpSpPr>
        <p:grpSp>
          <p:nvGrpSpPr>
            <p:cNvPr id="7" name="组合 6">
              <a:extLst>
                <a:ext uri="{FF2B5EF4-FFF2-40B4-BE49-F238E27FC236}">
                  <a16:creationId xmlns:a16="http://schemas.microsoft.com/office/drawing/2014/main" id="{8BAEAEDF-9824-4F37-8D12-1D697FA069A7}"/>
                </a:ext>
              </a:extLst>
            </p:cNvPr>
            <p:cNvGrpSpPr/>
            <p:nvPr/>
          </p:nvGrpSpPr>
          <p:grpSpPr>
            <a:xfrm>
              <a:off x="1551608" y="1421668"/>
              <a:ext cx="2016224" cy="597024"/>
              <a:chOff x="1551608" y="1385615"/>
              <a:chExt cx="2016224" cy="597024"/>
            </a:xfrm>
          </p:grpSpPr>
          <p:pic>
            <p:nvPicPr>
              <p:cNvPr id="1026" name="Picture 2">
                <a:extLst>
                  <a:ext uri="{FF2B5EF4-FFF2-40B4-BE49-F238E27FC236}">
                    <a16:creationId xmlns:a16="http://schemas.microsoft.com/office/drawing/2014/main" id="{41B3F025-5B46-4D08-BE48-13DD02993DB9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 rotWithShape="1">
              <a:blip r:embed="rId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r="-6699" b="21651"/>
              <a:stretch/>
            </p:blipFill>
            <p:spPr bwMode="auto">
              <a:xfrm>
                <a:off x="1551608" y="1385615"/>
                <a:ext cx="813048" cy="597024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sp>
            <p:nvSpPr>
              <p:cNvPr id="2" name="文本框 1">
                <a:extLst>
                  <a:ext uri="{FF2B5EF4-FFF2-40B4-BE49-F238E27FC236}">
                    <a16:creationId xmlns:a16="http://schemas.microsoft.com/office/drawing/2014/main" id="{7B06C40E-E416-49B5-B111-81F0FC44426F}"/>
                  </a:ext>
                </a:extLst>
              </p:cNvPr>
              <p:cNvSpPr txBox="1"/>
              <p:nvPr/>
            </p:nvSpPr>
            <p:spPr>
              <a:xfrm>
                <a:off x="2559720" y="1489348"/>
                <a:ext cx="1008112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zh-CN" sz="2400" b="1" dirty="0"/>
                  <a:t>Alice</a:t>
                </a:r>
                <a:endParaRPr lang="zh-CN" altLang="en-US" sz="2400" b="1" dirty="0"/>
              </a:p>
            </p:txBody>
          </p:sp>
        </p:grpSp>
        <p:sp>
          <p:nvSpPr>
            <p:cNvPr id="24" name="椭圆 23">
              <a:extLst>
                <a:ext uri="{FF2B5EF4-FFF2-40B4-BE49-F238E27FC236}">
                  <a16:creationId xmlns:a16="http://schemas.microsoft.com/office/drawing/2014/main" id="{7794A79C-0487-4D61-B3B8-9D11AF428C7E}"/>
                </a:ext>
              </a:extLst>
            </p:cNvPr>
            <p:cNvSpPr/>
            <p:nvPr/>
          </p:nvSpPr>
          <p:spPr>
            <a:xfrm>
              <a:off x="3514085" y="1670258"/>
              <a:ext cx="189188" cy="189188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41" name="组合 40">
            <a:extLst>
              <a:ext uri="{FF2B5EF4-FFF2-40B4-BE49-F238E27FC236}">
                <a16:creationId xmlns:a16="http://schemas.microsoft.com/office/drawing/2014/main" id="{54F1C1A8-D866-478F-B7BD-79061BCF9456}"/>
              </a:ext>
            </a:extLst>
          </p:cNvPr>
          <p:cNvGrpSpPr/>
          <p:nvPr/>
        </p:nvGrpSpPr>
        <p:grpSpPr>
          <a:xfrm>
            <a:off x="6781791" y="1418630"/>
            <a:ext cx="1684875" cy="597024"/>
            <a:chOff x="6781791" y="1418630"/>
            <a:chExt cx="1684875" cy="597024"/>
          </a:xfrm>
        </p:grpSpPr>
        <p:grpSp>
          <p:nvGrpSpPr>
            <p:cNvPr id="6" name="组合 5">
              <a:extLst>
                <a:ext uri="{FF2B5EF4-FFF2-40B4-BE49-F238E27FC236}">
                  <a16:creationId xmlns:a16="http://schemas.microsoft.com/office/drawing/2014/main" id="{5891261A-9B50-4264-A9D3-7632F686731D}"/>
                </a:ext>
              </a:extLst>
            </p:cNvPr>
            <p:cNvGrpSpPr/>
            <p:nvPr/>
          </p:nvGrpSpPr>
          <p:grpSpPr>
            <a:xfrm>
              <a:off x="6781791" y="1418630"/>
              <a:ext cx="1684875" cy="597024"/>
              <a:chOff x="6852475" y="1421668"/>
              <a:chExt cx="1684875" cy="597024"/>
            </a:xfrm>
          </p:grpSpPr>
          <p:pic>
            <p:nvPicPr>
              <p:cNvPr id="1028" name="Picture 4" descr="熊猫表情包 的图像结果">
                <a:extLst>
                  <a:ext uri="{FF2B5EF4-FFF2-40B4-BE49-F238E27FC236}">
                    <a16:creationId xmlns:a16="http://schemas.microsoft.com/office/drawing/2014/main" id="{0F99058F-8DE3-4C96-A663-4CFA7ED3C41E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 rotWithShape="1"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34689" t="14079" r="30296" b="55044"/>
              <a:stretch/>
            </p:blipFill>
            <p:spPr bwMode="auto">
              <a:xfrm>
                <a:off x="7860292" y="1421668"/>
                <a:ext cx="677058" cy="597024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sp>
            <p:nvSpPr>
              <p:cNvPr id="11" name="文本框 10">
                <a:extLst>
                  <a:ext uri="{FF2B5EF4-FFF2-40B4-BE49-F238E27FC236}">
                    <a16:creationId xmlns:a16="http://schemas.microsoft.com/office/drawing/2014/main" id="{1022CF46-9833-4A21-B058-5D668441F096}"/>
                  </a:ext>
                </a:extLst>
              </p:cNvPr>
              <p:cNvSpPr txBox="1"/>
              <p:nvPr/>
            </p:nvSpPr>
            <p:spPr>
              <a:xfrm>
                <a:off x="6852475" y="1471215"/>
                <a:ext cx="1008112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r"/>
                <a:r>
                  <a:rPr lang="en-US" altLang="zh-CN" sz="2400" b="1" dirty="0"/>
                  <a:t>Bob</a:t>
                </a:r>
                <a:endParaRPr lang="zh-CN" altLang="en-US" sz="2400" b="1" dirty="0"/>
              </a:p>
            </p:txBody>
          </p:sp>
        </p:grpSp>
        <p:sp>
          <p:nvSpPr>
            <p:cNvPr id="25" name="椭圆 24">
              <a:extLst>
                <a:ext uri="{FF2B5EF4-FFF2-40B4-BE49-F238E27FC236}">
                  <a16:creationId xmlns:a16="http://schemas.microsoft.com/office/drawing/2014/main" id="{5016A1DA-35A9-459C-A1DF-FEC254981716}"/>
                </a:ext>
              </a:extLst>
            </p:cNvPr>
            <p:cNvSpPr/>
            <p:nvPr/>
          </p:nvSpPr>
          <p:spPr>
            <a:xfrm>
              <a:off x="6791839" y="1607454"/>
              <a:ext cx="189188" cy="189188"/>
            </a:xfrm>
            <a:prstGeom prst="ellipse">
              <a:avLst/>
            </a:prstGeom>
            <a:solidFill>
              <a:srgbClr val="92B1D6"/>
            </a:solidFill>
            <a:ln>
              <a:solidFill>
                <a:srgbClr val="92B1D6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solidFill>
                  <a:srgbClr val="FF0000"/>
                </a:solidFill>
              </a:endParaRPr>
            </a:p>
          </p:txBody>
        </p:sp>
      </p:grpSp>
      <p:sp>
        <p:nvSpPr>
          <p:cNvPr id="26" name="文本框 25">
            <a:extLst>
              <a:ext uri="{FF2B5EF4-FFF2-40B4-BE49-F238E27FC236}">
                <a16:creationId xmlns:a16="http://schemas.microsoft.com/office/drawing/2014/main" id="{5ACEB9E1-4FD7-4A74-AB14-61EE197693B0}"/>
              </a:ext>
            </a:extLst>
          </p:cNvPr>
          <p:cNvSpPr txBox="1"/>
          <p:nvPr/>
        </p:nvSpPr>
        <p:spPr>
          <a:xfrm>
            <a:off x="337521" y="4150613"/>
            <a:ext cx="103484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altLang="zh-CN" b="1" dirty="0"/>
              <a:t>Local</a:t>
            </a:r>
            <a:endParaRPr lang="zh-CN" altLang="en-US" b="1" dirty="0"/>
          </a:p>
        </p:txBody>
      </p:sp>
      <p:sp>
        <p:nvSpPr>
          <p:cNvPr id="27" name="文本框 26">
            <a:extLst>
              <a:ext uri="{FF2B5EF4-FFF2-40B4-BE49-F238E27FC236}">
                <a16:creationId xmlns:a16="http://schemas.microsoft.com/office/drawing/2014/main" id="{DCC0ED56-4DCB-42CE-B881-794249807867}"/>
              </a:ext>
            </a:extLst>
          </p:cNvPr>
          <p:cNvSpPr txBox="1"/>
          <p:nvPr/>
        </p:nvSpPr>
        <p:spPr>
          <a:xfrm>
            <a:off x="337521" y="4567103"/>
            <a:ext cx="102905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altLang="zh-CN" b="1" dirty="0"/>
              <a:t>Remote</a:t>
            </a:r>
            <a:endParaRPr lang="zh-CN" altLang="en-US" b="1" dirty="0"/>
          </a:p>
        </p:txBody>
      </p:sp>
      <p:sp>
        <p:nvSpPr>
          <p:cNvPr id="28" name="文本框 27">
            <a:extLst>
              <a:ext uri="{FF2B5EF4-FFF2-40B4-BE49-F238E27FC236}">
                <a16:creationId xmlns:a16="http://schemas.microsoft.com/office/drawing/2014/main" id="{FF9680CB-3394-4732-B9B6-C34B1DEC3398}"/>
              </a:ext>
            </a:extLst>
          </p:cNvPr>
          <p:cNvSpPr txBox="1"/>
          <p:nvPr/>
        </p:nvSpPr>
        <p:spPr>
          <a:xfrm>
            <a:off x="8628926" y="3311600"/>
            <a:ext cx="103484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b="1" dirty="0"/>
              <a:t>Local</a:t>
            </a:r>
            <a:endParaRPr lang="zh-CN" altLang="en-US" b="1" dirty="0"/>
          </a:p>
        </p:txBody>
      </p:sp>
      <p:sp>
        <p:nvSpPr>
          <p:cNvPr id="29" name="文本框 28">
            <a:extLst>
              <a:ext uri="{FF2B5EF4-FFF2-40B4-BE49-F238E27FC236}">
                <a16:creationId xmlns:a16="http://schemas.microsoft.com/office/drawing/2014/main" id="{747CF0F9-65BE-498D-AC45-DB090A3844DB}"/>
              </a:ext>
            </a:extLst>
          </p:cNvPr>
          <p:cNvSpPr txBox="1"/>
          <p:nvPr/>
        </p:nvSpPr>
        <p:spPr>
          <a:xfrm>
            <a:off x="8628926" y="3728090"/>
            <a:ext cx="102905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b="1" dirty="0"/>
              <a:t>Remote</a:t>
            </a:r>
            <a:endParaRPr lang="zh-CN" altLang="en-US" b="1" dirty="0"/>
          </a:p>
        </p:txBody>
      </p:sp>
      <p:sp>
        <p:nvSpPr>
          <p:cNvPr id="30" name="文本框 29">
            <a:extLst>
              <a:ext uri="{FF2B5EF4-FFF2-40B4-BE49-F238E27FC236}">
                <a16:creationId xmlns:a16="http://schemas.microsoft.com/office/drawing/2014/main" id="{85A01558-3775-4FB1-B4D7-301532482402}"/>
              </a:ext>
            </a:extLst>
          </p:cNvPr>
          <p:cNvSpPr txBox="1"/>
          <p:nvPr/>
        </p:nvSpPr>
        <p:spPr>
          <a:xfrm>
            <a:off x="8650618" y="4144479"/>
            <a:ext cx="103484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b="1" dirty="0"/>
              <a:t>Local</a:t>
            </a:r>
            <a:endParaRPr lang="zh-CN" altLang="en-US" b="1" dirty="0"/>
          </a:p>
        </p:txBody>
      </p:sp>
      <p:sp>
        <p:nvSpPr>
          <p:cNvPr id="31" name="文本框 30">
            <a:extLst>
              <a:ext uri="{FF2B5EF4-FFF2-40B4-BE49-F238E27FC236}">
                <a16:creationId xmlns:a16="http://schemas.microsoft.com/office/drawing/2014/main" id="{E6C2B309-08AA-4F50-830B-D0DDB2D18A4A}"/>
              </a:ext>
            </a:extLst>
          </p:cNvPr>
          <p:cNvSpPr txBox="1"/>
          <p:nvPr/>
        </p:nvSpPr>
        <p:spPr>
          <a:xfrm>
            <a:off x="8650618" y="4560969"/>
            <a:ext cx="102905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b="1" dirty="0"/>
              <a:t>Remote</a:t>
            </a:r>
            <a:endParaRPr lang="zh-CN" altLang="en-US" b="1" dirty="0"/>
          </a:p>
        </p:txBody>
      </p:sp>
      <p:sp>
        <p:nvSpPr>
          <p:cNvPr id="33" name="椭圆 32">
            <a:extLst>
              <a:ext uri="{FF2B5EF4-FFF2-40B4-BE49-F238E27FC236}">
                <a16:creationId xmlns:a16="http://schemas.microsoft.com/office/drawing/2014/main" id="{93147F92-B555-4F3E-B792-F8986CE48C69}"/>
              </a:ext>
            </a:extLst>
          </p:cNvPr>
          <p:cNvSpPr/>
          <p:nvPr/>
        </p:nvSpPr>
        <p:spPr>
          <a:xfrm>
            <a:off x="8238178" y="3701475"/>
            <a:ext cx="370214" cy="370214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4" name="椭圆 33">
            <a:extLst>
              <a:ext uri="{FF2B5EF4-FFF2-40B4-BE49-F238E27FC236}">
                <a16:creationId xmlns:a16="http://schemas.microsoft.com/office/drawing/2014/main" id="{1C3AB945-FD8C-461A-9A8E-AFFC090423DA}"/>
              </a:ext>
            </a:extLst>
          </p:cNvPr>
          <p:cNvSpPr/>
          <p:nvPr/>
        </p:nvSpPr>
        <p:spPr>
          <a:xfrm>
            <a:off x="8238178" y="4554806"/>
            <a:ext cx="370214" cy="370214"/>
          </a:xfrm>
          <a:prstGeom prst="ellipse">
            <a:avLst/>
          </a:prstGeom>
          <a:solidFill>
            <a:srgbClr val="92B1D6"/>
          </a:solidFill>
          <a:ln>
            <a:solidFill>
              <a:srgbClr val="92B1D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5" name="椭圆 34">
            <a:extLst>
              <a:ext uri="{FF2B5EF4-FFF2-40B4-BE49-F238E27FC236}">
                <a16:creationId xmlns:a16="http://schemas.microsoft.com/office/drawing/2014/main" id="{EB74446A-C2CB-4945-A937-C785F2D70853}"/>
              </a:ext>
            </a:extLst>
          </p:cNvPr>
          <p:cNvSpPr/>
          <p:nvPr/>
        </p:nvSpPr>
        <p:spPr>
          <a:xfrm>
            <a:off x="8238178" y="4122783"/>
            <a:ext cx="370214" cy="370214"/>
          </a:xfrm>
          <a:prstGeom prst="ellipse">
            <a:avLst/>
          </a:prstGeom>
          <a:solidFill>
            <a:srgbClr val="92B1D6"/>
          </a:solidFill>
          <a:ln>
            <a:solidFill>
              <a:srgbClr val="92B1D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6" name="椭圆 35">
            <a:extLst>
              <a:ext uri="{FF2B5EF4-FFF2-40B4-BE49-F238E27FC236}">
                <a16:creationId xmlns:a16="http://schemas.microsoft.com/office/drawing/2014/main" id="{C580CA38-69CF-4221-96D6-F9054932B83C}"/>
              </a:ext>
            </a:extLst>
          </p:cNvPr>
          <p:cNvSpPr/>
          <p:nvPr/>
        </p:nvSpPr>
        <p:spPr>
          <a:xfrm>
            <a:off x="8238178" y="3269452"/>
            <a:ext cx="370214" cy="370214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0" name="文本框 19">
            <a:extLst>
              <a:ext uri="{FF2B5EF4-FFF2-40B4-BE49-F238E27FC236}">
                <a16:creationId xmlns:a16="http://schemas.microsoft.com/office/drawing/2014/main" id="{0C4912C7-5A82-4487-8CEB-1030D888E2EA}"/>
              </a:ext>
            </a:extLst>
          </p:cNvPr>
          <p:cNvSpPr txBox="1"/>
          <p:nvPr/>
        </p:nvSpPr>
        <p:spPr>
          <a:xfrm>
            <a:off x="1366501" y="2353444"/>
            <a:ext cx="241735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b="1" dirty="0"/>
              <a:t>1. Post a moment</a:t>
            </a:r>
            <a:endParaRPr lang="zh-CN" altLang="en-US" b="1" dirty="0"/>
          </a:p>
        </p:txBody>
      </p:sp>
      <p:sp>
        <p:nvSpPr>
          <p:cNvPr id="39" name="椭圆 38">
            <a:extLst>
              <a:ext uri="{FF2B5EF4-FFF2-40B4-BE49-F238E27FC236}">
                <a16:creationId xmlns:a16="http://schemas.microsoft.com/office/drawing/2014/main" id="{89083C71-A141-441F-86D9-433328396225}"/>
              </a:ext>
            </a:extLst>
          </p:cNvPr>
          <p:cNvSpPr/>
          <p:nvPr/>
        </p:nvSpPr>
        <p:spPr>
          <a:xfrm>
            <a:off x="2047977" y="3289548"/>
            <a:ext cx="370214" cy="370214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dirty="0"/>
              <a:t>1</a:t>
            </a:r>
            <a:endParaRPr lang="zh-CN" altLang="en-US" dirty="0"/>
          </a:p>
        </p:txBody>
      </p:sp>
      <p:cxnSp>
        <p:nvCxnSpPr>
          <p:cNvPr id="32" name="直接箭头连接符 31">
            <a:extLst>
              <a:ext uri="{FF2B5EF4-FFF2-40B4-BE49-F238E27FC236}">
                <a16:creationId xmlns:a16="http://schemas.microsoft.com/office/drawing/2014/main" id="{4F2500FC-10D4-4CF8-B1C1-89096A14050A}"/>
              </a:ext>
            </a:extLst>
          </p:cNvPr>
          <p:cNvCxnSpPr>
            <a:stCxn id="39" idx="2"/>
            <a:endCxn id="16" idx="6"/>
          </p:cNvCxnSpPr>
          <p:nvPr/>
        </p:nvCxnSpPr>
        <p:spPr>
          <a:xfrm flipH="1">
            <a:off x="1736715" y="3474655"/>
            <a:ext cx="311262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8898063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1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2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4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/>
      <p:bldP spid="39" grpId="0" animBg="1"/>
    </p:bld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40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zh-CN" altLang="en-US" dirty="0"/>
              <a:t>上海交通大学并行与分布式系统研究所（</a:t>
            </a:r>
            <a:r>
              <a:rPr lang="en-US" altLang="zh-CN" dirty="0"/>
              <a:t>IPADS@SJTU</a:t>
            </a:r>
            <a:r>
              <a:rPr lang="zh-CN" altLang="en-US" dirty="0"/>
              <a:t>）</a:t>
            </a:r>
          </a:p>
        </p:txBody>
      </p:sp>
      <p:sp>
        <p:nvSpPr>
          <p:cNvPr id="12" name="Title 1">
            <a:extLst>
              <a:ext uri="{FF2B5EF4-FFF2-40B4-BE49-F238E27FC236}">
                <a16:creationId xmlns:a16="http://schemas.microsoft.com/office/drawing/2014/main" id="{775A0D57-C5EE-471C-9068-21AAA665E09A}"/>
              </a:ext>
            </a:extLst>
          </p:cNvPr>
          <p:cNvSpPr txBox="1">
            <a:spLocks/>
          </p:cNvSpPr>
          <p:nvPr/>
        </p:nvSpPr>
        <p:spPr>
          <a:xfrm>
            <a:off x="965200" y="189537"/>
            <a:ext cx="8229600" cy="90044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3600" b="1" kern="1200">
                <a:solidFill>
                  <a:schemeClr val="accent1"/>
                </a:solidFill>
                <a:latin typeface="+mj-lt"/>
                <a:ea typeface="+mj-ea"/>
                <a:cs typeface="微软雅黑 Light" panose="020B0502040204020203" pitchFamily="34" charset="-122"/>
              </a:defRPr>
            </a:lvl1pPr>
          </a:lstStyle>
          <a:p>
            <a:endParaRPr lang="en-US" altLang="zh-CN" dirty="0">
              <a:sym typeface="+mn-ea"/>
            </a:endParaRPr>
          </a:p>
        </p:txBody>
      </p:sp>
      <p:sp>
        <p:nvSpPr>
          <p:cNvPr id="21" name="Title 1">
            <a:extLst>
              <a:ext uri="{FF2B5EF4-FFF2-40B4-BE49-F238E27FC236}">
                <a16:creationId xmlns:a16="http://schemas.microsoft.com/office/drawing/2014/main" id="{BA35C0DB-0784-4551-9D13-D47A3DC0FDD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08000" y="228866"/>
            <a:ext cx="9144000" cy="900442"/>
          </a:xfrm>
        </p:spPr>
        <p:txBody>
          <a:bodyPr>
            <a:normAutofit/>
          </a:bodyPr>
          <a:lstStyle/>
          <a:p>
            <a:r>
              <a:rPr lang="en-US" altLang="zh-CN" dirty="0">
                <a:sym typeface="+mn-ea"/>
              </a:rPr>
              <a:t>Demo: Social Media</a:t>
            </a:r>
          </a:p>
        </p:txBody>
      </p:sp>
      <p:sp>
        <p:nvSpPr>
          <p:cNvPr id="3" name="椭圆 2">
            <a:extLst>
              <a:ext uri="{FF2B5EF4-FFF2-40B4-BE49-F238E27FC236}">
                <a16:creationId xmlns:a16="http://schemas.microsoft.com/office/drawing/2014/main" id="{C8923D00-4E63-4654-918D-38E8C2DA50C7}"/>
              </a:ext>
            </a:extLst>
          </p:cNvPr>
          <p:cNvSpPr/>
          <p:nvPr/>
        </p:nvSpPr>
        <p:spPr>
          <a:xfrm>
            <a:off x="1366501" y="3721571"/>
            <a:ext cx="370214" cy="370214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3" name="椭圆 12">
            <a:extLst>
              <a:ext uri="{FF2B5EF4-FFF2-40B4-BE49-F238E27FC236}">
                <a16:creationId xmlns:a16="http://schemas.microsoft.com/office/drawing/2014/main" id="{506314C5-954D-4DE4-854B-832230103AB8}"/>
              </a:ext>
            </a:extLst>
          </p:cNvPr>
          <p:cNvSpPr/>
          <p:nvPr/>
        </p:nvSpPr>
        <p:spPr>
          <a:xfrm>
            <a:off x="1366501" y="4574902"/>
            <a:ext cx="370214" cy="370214"/>
          </a:xfrm>
          <a:prstGeom prst="ellipse">
            <a:avLst/>
          </a:prstGeom>
          <a:solidFill>
            <a:srgbClr val="92B1D6"/>
          </a:solidFill>
          <a:ln>
            <a:solidFill>
              <a:srgbClr val="92B1D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5" name="椭圆 14">
            <a:extLst>
              <a:ext uri="{FF2B5EF4-FFF2-40B4-BE49-F238E27FC236}">
                <a16:creationId xmlns:a16="http://schemas.microsoft.com/office/drawing/2014/main" id="{E0FBDCED-A67C-4772-A9D8-72903348C03F}"/>
              </a:ext>
            </a:extLst>
          </p:cNvPr>
          <p:cNvSpPr/>
          <p:nvPr/>
        </p:nvSpPr>
        <p:spPr>
          <a:xfrm>
            <a:off x="1366501" y="4142879"/>
            <a:ext cx="370214" cy="370214"/>
          </a:xfrm>
          <a:prstGeom prst="ellipse">
            <a:avLst/>
          </a:prstGeom>
          <a:solidFill>
            <a:srgbClr val="92B1D6"/>
          </a:solidFill>
          <a:ln>
            <a:solidFill>
              <a:srgbClr val="92B1D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6" name="椭圆 15">
            <a:extLst>
              <a:ext uri="{FF2B5EF4-FFF2-40B4-BE49-F238E27FC236}">
                <a16:creationId xmlns:a16="http://schemas.microsoft.com/office/drawing/2014/main" id="{50B71712-0211-4C95-B931-D9B01370AD68}"/>
              </a:ext>
            </a:extLst>
          </p:cNvPr>
          <p:cNvSpPr/>
          <p:nvPr/>
        </p:nvSpPr>
        <p:spPr>
          <a:xfrm>
            <a:off x="1366501" y="3289548"/>
            <a:ext cx="370214" cy="370214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cxnSp>
        <p:nvCxnSpPr>
          <p:cNvPr id="9" name="直接连接符 8">
            <a:extLst>
              <a:ext uri="{FF2B5EF4-FFF2-40B4-BE49-F238E27FC236}">
                <a16:creationId xmlns:a16="http://schemas.microsoft.com/office/drawing/2014/main" id="{ADE7E42F-D639-47FF-8AB5-FE942A8919A1}"/>
              </a:ext>
            </a:extLst>
          </p:cNvPr>
          <p:cNvCxnSpPr>
            <a:cxnSpLocks/>
          </p:cNvCxnSpPr>
          <p:nvPr/>
        </p:nvCxnSpPr>
        <p:spPr>
          <a:xfrm flipV="1">
            <a:off x="327472" y="4087922"/>
            <a:ext cx="9324528" cy="33379"/>
          </a:xfrm>
          <a:prstGeom prst="line">
            <a:avLst/>
          </a:prstGeom>
          <a:ln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文本框 17">
            <a:extLst>
              <a:ext uri="{FF2B5EF4-FFF2-40B4-BE49-F238E27FC236}">
                <a16:creationId xmlns:a16="http://schemas.microsoft.com/office/drawing/2014/main" id="{893E3A7F-846B-4158-A811-06B555E1D5EC}"/>
              </a:ext>
            </a:extLst>
          </p:cNvPr>
          <p:cNvSpPr txBox="1"/>
          <p:nvPr/>
        </p:nvSpPr>
        <p:spPr>
          <a:xfrm>
            <a:off x="315829" y="3317734"/>
            <a:ext cx="103484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altLang="zh-CN" b="1" dirty="0"/>
              <a:t>Local</a:t>
            </a:r>
            <a:endParaRPr lang="zh-CN" altLang="en-US" b="1" dirty="0"/>
          </a:p>
        </p:txBody>
      </p:sp>
      <p:sp>
        <p:nvSpPr>
          <p:cNvPr id="23" name="文本框 22">
            <a:extLst>
              <a:ext uri="{FF2B5EF4-FFF2-40B4-BE49-F238E27FC236}">
                <a16:creationId xmlns:a16="http://schemas.microsoft.com/office/drawing/2014/main" id="{EB085715-7433-4D6F-95C0-84CDED65175B}"/>
              </a:ext>
            </a:extLst>
          </p:cNvPr>
          <p:cNvSpPr txBox="1"/>
          <p:nvPr/>
        </p:nvSpPr>
        <p:spPr>
          <a:xfrm>
            <a:off x="315829" y="3734224"/>
            <a:ext cx="102905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altLang="zh-CN" b="1" dirty="0"/>
              <a:t>Remote</a:t>
            </a:r>
            <a:endParaRPr lang="zh-CN" altLang="en-US" b="1" dirty="0"/>
          </a:p>
        </p:txBody>
      </p:sp>
      <p:grpSp>
        <p:nvGrpSpPr>
          <p:cNvPr id="40" name="组合 39">
            <a:extLst>
              <a:ext uri="{FF2B5EF4-FFF2-40B4-BE49-F238E27FC236}">
                <a16:creationId xmlns:a16="http://schemas.microsoft.com/office/drawing/2014/main" id="{E34EF93B-B9F3-4054-9122-3B06385E399B}"/>
              </a:ext>
            </a:extLst>
          </p:cNvPr>
          <p:cNvGrpSpPr/>
          <p:nvPr/>
        </p:nvGrpSpPr>
        <p:grpSpPr>
          <a:xfrm>
            <a:off x="1551608" y="1421668"/>
            <a:ext cx="2151665" cy="597024"/>
            <a:chOff x="1551608" y="1421668"/>
            <a:chExt cx="2151665" cy="597024"/>
          </a:xfrm>
        </p:grpSpPr>
        <p:grpSp>
          <p:nvGrpSpPr>
            <p:cNvPr id="7" name="组合 6">
              <a:extLst>
                <a:ext uri="{FF2B5EF4-FFF2-40B4-BE49-F238E27FC236}">
                  <a16:creationId xmlns:a16="http://schemas.microsoft.com/office/drawing/2014/main" id="{8BAEAEDF-9824-4F37-8D12-1D697FA069A7}"/>
                </a:ext>
              </a:extLst>
            </p:cNvPr>
            <p:cNvGrpSpPr/>
            <p:nvPr/>
          </p:nvGrpSpPr>
          <p:grpSpPr>
            <a:xfrm>
              <a:off x="1551608" y="1421668"/>
              <a:ext cx="2016224" cy="597024"/>
              <a:chOff x="1551608" y="1385615"/>
              <a:chExt cx="2016224" cy="597024"/>
            </a:xfrm>
          </p:grpSpPr>
          <p:pic>
            <p:nvPicPr>
              <p:cNvPr id="1026" name="Picture 2">
                <a:extLst>
                  <a:ext uri="{FF2B5EF4-FFF2-40B4-BE49-F238E27FC236}">
                    <a16:creationId xmlns:a16="http://schemas.microsoft.com/office/drawing/2014/main" id="{41B3F025-5B46-4D08-BE48-13DD02993DB9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 rotWithShape="1">
              <a:blip r:embed="rId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r="-6699" b="21651"/>
              <a:stretch/>
            </p:blipFill>
            <p:spPr bwMode="auto">
              <a:xfrm>
                <a:off x="1551608" y="1385615"/>
                <a:ext cx="813048" cy="597024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sp>
            <p:nvSpPr>
              <p:cNvPr id="2" name="文本框 1">
                <a:extLst>
                  <a:ext uri="{FF2B5EF4-FFF2-40B4-BE49-F238E27FC236}">
                    <a16:creationId xmlns:a16="http://schemas.microsoft.com/office/drawing/2014/main" id="{7B06C40E-E416-49B5-B111-81F0FC44426F}"/>
                  </a:ext>
                </a:extLst>
              </p:cNvPr>
              <p:cNvSpPr txBox="1"/>
              <p:nvPr/>
            </p:nvSpPr>
            <p:spPr>
              <a:xfrm>
                <a:off x="2559720" y="1489348"/>
                <a:ext cx="1008112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zh-CN" sz="2400" b="1" dirty="0"/>
                  <a:t>Alice</a:t>
                </a:r>
                <a:endParaRPr lang="zh-CN" altLang="en-US" sz="2400" b="1" dirty="0"/>
              </a:p>
            </p:txBody>
          </p:sp>
        </p:grpSp>
        <p:sp>
          <p:nvSpPr>
            <p:cNvPr id="24" name="椭圆 23">
              <a:extLst>
                <a:ext uri="{FF2B5EF4-FFF2-40B4-BE49-F238E27FC236}">
                  <a16:creationId xmlns:a16="http://schemas.microsoft.com/office/drawing/2014/main" id="{7794A79C-0487-4D61-B3B8-9D11AF428C7E}"/>
                </a:ext>
              </a:extLst>
            </p:cNvPr>
            <p:cNvSpPr/>
            <p:nvPr/>
          </p:nvSpPr>
          <p:spPr>
            <a:xfrm>
              <a:off x="3514085" y="1670258"/>
              <a:ext cx="189188" cy="189188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41" name="组合 40">
            <a:extLst>
              <a:ext uri="{FF2B5EF4-FFF2-40B4-BE49-F238E27FC236}">
                <a16:creationId xmlns:a16="http://schemas.microsoft.com/office/drawing/2014/main" id="{54F1C1A8-D866-478F-B7BD-79061BCF9456}"/>
              </a:ext>
            </a:extLst>
          </p:cNvPr>
          <p:cNvGrpSpPr/>
          <p:nvPr/>
        </p:nvGrpSpPr>
        <p:grpSpPr>
          <a:xfrm>
            <a:off x="6781791" y="1418630"/>
            <a:ext cx="1684875" cy="597024"/>
            <a:chOff x="6781791" y="1418630"/>
            <a:chExt cx="1684875" cy="597024"/>
          </a:xfrm>
        </p:grpSpPr>
        <p:grpSp>
          <p:nvGrpSpPr>
            <p:cNvPr id="6" name="组合 5">
              <a:extLst>
                <a:ext uri="{FF2B5EF4-FFF2-40B4-BE49-F238E27FC236}">
                  <a16:creationId xmlns:a16="http://schemas.microsoft.com/office/drawing/2014/main" id="{5891261A-9B50-4264-A9D3-7632F686731D}"/>
                </a:ext>
              </a:extLst>
            </p:cNvPr>
            <p:cNvGrpSpPr/>
            <p:nvPr/>
          </p:nvGrpSpPr>
          <p:grpSpPr>
            <a:xfrm>
              <a:off x="6781791" y="1418630"/>
              <a:ext cx="1684875" cy="597024"/>
              <a:chOff x="6852475" y="1421668"/>
              <a:chExt cx="1684875" cy="597024"/>
            </a:xfrm>
          </p:grpSpPr>
          <p:pic>
            <p:nvPicPr>
              <p:cNvPr id="1028" name="Picture 4" descr="熊猫表情包 的图像结果">
                <a:extLst>
                  <a:ext uri="{FF2B5EF4-FFF2-40B4-BE49-F238E27FC236}">
                    <a16:creationId xmlns:a16="http://schemas.microsoft.com/office/drawing/2014/main" id="{0F99058F-8DE3-4C96-A663-4CFA7ED3C41E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 rotWithShape="1"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34689" t="14079" r="30296" b="55044"/>
              <a:stretch/>
            </p:blipFill>
            <p:spPr bwMode="auto">
              <a:xfrm>
                <a:off x="7860292" y="1421668"/>
                <a:ext cx="677058" cy="597024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sp>
            <p:nvSpPr>
              <p:cNvPr id="11" name="文本框 10">
                <a:extLst>
                  <a:ext uri="{FF2B5EF4-FFF2-40B4-BE49-F238E27FC236}">
                    <a16:creationId xmlns:a16="http://schemas.microsoft.com/office/drawing/2014/main" id="{1022CF46-9833-4A21-B058-5D668441F096}"/>
                  </a:ext>
                </a:extLst>
              </p:cNvPr>
              <p:cNvSpPr txBox="1"/>
              <p:nvPr/>
            </p:nvSpPr>
            <p:spPr>
              <a:xfrm>
                <a:off x="6852475" y="1471215"/>
                <a:ext cx="1008112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r"/>
                <a:r>
                  <a:rPr lang="en-US" altLang="zh-CN" sz="2400" b="1" dirty="0"/>
                  <a:t>Bob</a:t>
                </a:r>
                <a:endParaRPr lang="zh-CN" altLang="en-US" sz="2400" b="1" dirty="0"/>
              </a:p>
            </p:txBody>
          </p:sp>
        </p:grpSp>
        <p:sp>
          <p:nvSpPr>
            <p:cNvPr id="25" name="椭圆 24">
              <a:extLst>
                <a:ext uri="{FF2B5EF4-FFF2-40B4-BE49-F238E27FC236}">
                  <a16:creationId xmlns:a16="http://schemas.microsoft.com/office/drawing/2014/main" id="{5016A1DA-35A9-459C-A1DF-FEC254981716}"/>
                </a:ext>
              </a:extLst>
            </p:cNvPr>
            <p:cNvSpPr/>
            <p:nvPr/>
          </p:nvSpPr>
          <p:spPr>
            <a:xfrm>
              <a:off x="6791839" y="1607454"/>
              <a:ext cx="189188" cy="189188"/>
            </a:xfrm>
            <a:prstGeom prst="ellipse">
              <a:avLst/>
            </a:prstGeom>
            <a:solidFill>
              <a:srgbClr val="92B1D6"/>
            </a:solidFill>
            <a:ln>
              <a:solidFill>
                <a:srgbClr val="92B1D6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solidFill>
                  <a:srgbClr val="FF0000"/>
                </a:solidFill>
              </a:endParaRPr>
            </a:p>
          </p:txBody>
        </p:sp>
      </p:grpSp>
      <p:sp>
        <p:nvSpPr>
          <p:cNvPr id="26" name="文本框 25">
            <a:extLst>
              <a:ext uri="{FF2B5EF4-FFF2-40B4-BE49-F238E27FC236}">
                <a16:creationId xmlns:a16="http://schemas.microsoft.com/office/drawing/2014/main" id="{5ACEB9E1-4FD7-4A74-AB14-61EE197693B0}"/>
              </a:ext>
            </a:extLst>
          </p:cNvPr>
          <p:cNvSpPr txBox="1"/>
          <p:nvPr/>
        </p:nvSpPr>
        <p:spPr>
          <a:xfrm>
            <a:off x="337521" y="4150613"/>
            <a:ext cx="103484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altLang="zh-CN" b="1" dirty="0"/>
              <a:t>Local</a:t>
            </a:r>
            <a:endParaRPr lang="zh-CN" altLang="en-US" b="1" dirty="0"/>
          </a:p>
        </p:txBody>
      </p:sp>
      <p:sp>
        <p:nvSpPr>
          <p:cNvPr id="27" name="文本框 26">
            <a:extLst>
              <a:ext uri="{FF2B5EF4-FFF2-40B4-BE49-F238E27FC236}">
                <a16:creationId xmlns:a16="http://schemas.microsoft.com/office/drawing/2014/main" id="{DCC0ED56-4DCB-42CE-B881-794249807867}"/>
              </a:ext>
            </a:extLst>
          </p:cNvPr>
          <p:cNvSpPr txBox="1"/>
          <p:nvPr/>
        </p:nvSpPr>
        <p:spPr>
          <a:xfrm>
            <a:off x="337521" y="4567103"/>
            <a:ext cx="102905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altLang="zh-CN" b="1" dirty="0"/>
              <a:t>Remote</a:t>
            </a:r>
            <a:endParaRPr lang="zh-CN" altLang="en-US" b="1" dirty="0"/>
          </a:p>
        </p:txBody>
      </p:sp>
      <p:sp>
        <p:nvSpPr>
          <p:cNvPr id="28" name="文本框 27">
            <a:extLst>
              <a:ext uri="{FF2B5EF4-FFF2-40B4-BE49-F238E27FC236}">
                <a16:creationId xmlns:a16="http://schemas.microsoft.com/office/drawing/2014/main" id="{FF9680CB-3394-4732-B9B6-C34B1DEC3398}"/>
              </a:ext>
            </a:extLst>
          </p:cNvPr>
          <p:cNvSpPr txBox="1"/>
          <p:nvPr/>
        </p:nvSpPr>
        <p:spPr>
          <a:xfrm>
            <a:off x="8628926" y="3311600"/>
            <a:ext cx="103484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b="1" dirty="0"/>
              <a:t>Local</a:t>
            </a:r>
            <a:endParaRPr lang="zh-CN" altLang="en-US" b="1" dirty="0"/>
          </a:p>
        </p:txBody>
      </p:sp>
      <p:sp>
        <p:nvSpPr>
          <p:cNvPr id="29" name="文本框 28">
            <a:extLst>
              <a:ext uri="{FF2B5EF4-FFF2-40B4-BE49-F238E27FC236}">
                <a16:creationId xmlns:a16="http://schemas.microsoft.com/office/drawing/2014/main" id="{747CF0F9-65BE-498D-AC45-DB090A3844DB}"/>
              </a:ext>
            </a:extLst>
          </p:cNvPr>
          <p:cNvSpPr txBox="1"/>
          <p:nvPr/>
        </p:nvSpPr>
        <p:spPr>
          <a:xfrm>
            <a:off x="8628926" y="3728090"/>
            <a:ext cx="102905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b="1" dirty="0"/>
              <a:t>Remote</a:t>
            </a:r>
            <a:endParaRPr lang="zh-CN" altLang="en-US" b="1" dirty="0"/>
          </a:p>
        </p:txBody>
      </p:sp>
      <p:sp>
        <p:nvSpPr>
          <p:cNvPr id="30" name="文本框 29">
            <a:extLst>
              <a:ext uri="{FF2B5EF4-FFF2-40B4-BE49-F238E27FC236}">
                <a16:creationId xmlns:a16="http://schemas.microsoft.com/office/drawing/2014/main" id="{85A01558-3775-4FB1-B4D7-301532482402}"/>
              </a:ext>
            </a:extLst>
          </p:cNvPr>
          <p:cNvSpPr txBox="1"/>
          <p:nvPr/>
        </p:nvSpPr>
        <p:spPr>
          <a:xfrm>
            <a:off x="8650618" y="4144479"/>
            <a:ext cx="103484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b="1" dirty="0"/>
              <a:t>Local</a:t>
            </a:r>
            <a:endParaRPr lang="zh-CN" altLang="en-US" b="1" dirty="0"/>
          </a:p>
        </p:txBody>
      </p:sp>
      <p:sp>
        <p:nvSpPr>
          <p:cNvPr id="31" name="文本框 30">
            <a:extLst>
              <a:ext uri="{FF2B5EF4-FFF2-40B4-BE49-F238E27FC236}">
                <a16:creationId xmlns:a16="http://schemas.microsoft.com/office/drawing/2014/main" id="{E6C2B309-08AA-4F50-830B-D0DDB2D18A4A}"/>
              </a:ext>
            </a:extLst>
          </p:cNvPr>
          <p:cNvSpPr txBox="1"/>
          <p:nvPr/>
        </p:nvSpPr>
        <p:spPr>
          <a:xfrm>
            <a:off x="8650618" y="4560969"/>
            <a:ext cx="102905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b="1" dirty="0"/>
              <a:t>Remote</a:t>
            </a:r>
            <a:endParaRPr lang="zh-CN" altLang="en-US" b="1" dirty="0"/>
          </a:p>
        </p:txBody>
      </p:sp>
      <p:sp>
        <p:nvSpPr>
          <p:cNvPr id="33" name="椭圆 32">
            <a:extLst>
              <a:ext uri="{FF2B5EF4-FFF2-40B4-BE49-F238E27FC236}">
                <a16:creationId xmlns:a16="http://schemas.microsoft.com/office/drawing/2014/main" id="{93147F92-B555-4F3E-B792-F8986CE48C69}"/>
              </a:ext>
            </a:extLst>
          </p:cNvPr>
          <p:cNvSpPr/>
          <p:nvPr/>
        </p:nvSpPr>
        <p:spPr>
          <a:xfrm>
            <a:off x="8238178" y="3701475"/>
            <a:ext cx="370214" cy="370214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4" name="椭圆 33">
            <a:extLst>
              <a:ext uri="{FF2B5EF4-FFF2-40B4-BE49-F238E27FC236}">
                <a16:creationId xmlns:a16="http://schemas.microsoft.com/office/drawing/2014/main" id="{1C3AB945-FD8C-461A-9A8E-AFFC090423DA}"/>
              </a:ext>
            </a:extLst>
          </p:cNvPr>
          <p:cNvSpPr/>
          <p:nvPr/>
        </p:nvSpPr>
        <p:spPr>
          <a:xfrm>
            <a:off x="8238178" y="4554806"/>
            <a:ext cx="370214" cy="370214"/>
          </a:xfrm>
          <a:prstGeom prst="ellipse">
            <a:avLst/>
          </a:prstGeom>
          <a:solidFill>
            <a:srgbClr val="92B1D6"/>
          </a:solidFill>
          <a:ln>
            <a:solidFill>
              <a:srgbClr val="92B1D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5" name="椭圆 34">
            <a:extLst>
              <a:ext uri="{FF2B5EF4-FFF2-40B4-BE49-F238E27FC236}">
                <a16:creationId xmlns:a16="http://schemas.microsoft.com/office/drawing/2014/main" id="{EB74446A-C2CB-4945-A937-C785F2D70853}"/>
              </a:ext>
            </a:extLst>
          </p:cNvPr>
          <p:cNvSpPr/>
          <p:nvPr/>
        </p:nvSpPr>
        <p:spPr>
          <a:xfrm>
            <a:off x="8238178" y="4122783"/>
            <a:ext cx="370214" cy="370214"/>
          </a:xfrm>
          <a:prstGeom prst="ellipse">
            <a:avLst/>
          </a:prstGeom>
          <a:solidFill>
            <a:srgbClr val="92B1D6"/>
          </a:solidFill>
          <a:ln>
            <a:solidFill>
              <a:srgbClr val="92B1D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6" name="椭圆 35">
            <a:extLst>
              <a:ext uri="{FF2B5EF4-FFF2-40B4-BE49-F238E27FC236}">
                <a16:creationId xmlns:a16="http://schemas.microsoft.com/office/drawing/2014/main" id="{C580CA38-69CF-4221-96D6-F9054932B83C}"/>
              </a:ext>
            </a:extLst>
          </p:cNvPr>
          <p:cNvSpPr/>
          <p:nvPr/>
        </p:nvSpPr>
        <p:spPr>
          <a:xfrm>
            <a:off x="8238178" y="3269452"/>
            <a:ext cx="370214" cy="370214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0" name="文本框 19">
            <a:extLst>
              <a:ext uri="{FF2B5EF4-FFF2-40B4-BE49-F238E27FC236}">
                <a16:creationId xmlns:a16="http://schemas.microsoft.com/office/drawing/2014/main" id="{0C4912C7-5A82-4487-8CEB-1030D888E2EA}"/>
              </a:ext>
            </a:extLst>
          </p:cNvPr>
          <p:cNvSpPr txBox="1"/>
          <p:nvPr/>
        </p:nvSpPr>
        <p:spPr>
          <a:xfrm>
            <a:off x="1366501" y="2353444"/>
            <a:ext cx="241735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b="1" dirty="0"/>
              <a:t>1. Post a moment</a:t>
            </a:r>
            <a:endParaRPr lang="zh-CN" altLang="en-US" b="1" dirty="0"/>
          </a:p>
        </p:txBody>
      </p:sp>
      <p:sp>
        <p:nvSpPr>
          <p:cNvPr id="39" name="椭圆 38">
            <a:extLst>
              <a:ext uri="{FF2B5EF4-FFF2-40B4-BE49-F238E27FC236}">
                <a16:creationId xmlns:a16="http://schemas.microsoft.com/office/drawing/2014/main" id="{89083C71-A141-441F-86D9-433328396225}"/>
              </a:ext>
            </a:extLst>
          </p:cNvPr>
          <p:cNvSpPr/>
          <p:nvPr/>
        </p:nvSpPr>
        <p:spPr>
          <a:xfrm>
            <a:off x="2047977" y="3289548"/>
            <a:ext cx="370214" cy="370214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dirty="0"/>
              <a:t>1</a:t>
            </a:r>
            <a:endParaRPr lang="zh-CN" altLang="en-US" dirty="0"/>
          </a:p>
        </p:txBody>
      </p:sp>
      <p:sp>
        <p:nvSpPr>
          <p:cNvPr id="38" name="文本框 37">
            <a:extLst>
              <a:ext uri="{FF2B5EF4-FFF2-40B4-BE49-F238E27FC236}">
                <a16:creationId xmlns:a16="http://schemas.microsoft.com/office/drawing/2014/main" id="{60B8051E-9976-47D5-B4C4-601EC114ED95}"/>
              </a:ext>
            </a:extLst>
          </p:cNvPr>
          <p:cNvSpPr txBox="1"/>
          <p:nvPr/>
        </p:nvSpPr>
        <p:spPr>
          <a:xfrm>
            <a:off x="6443644" y="2353444"/>
            <a:ext cx="241735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b="1" dirty="0"/>
              <a:t>2. Like the moment</a:t>
            </a:r>
            <a:endParaRPr lang="zh-CN" altLang="en-US" b="1" dirty="0"/>
          </a:p>
        </p:txBody>
      </p:sp>
      <p:sp>
        <p:nvSpPr>
          <p:cNvPr id="42" name="椭圆 41">
            <a:extLst>
              <a:ext uri="{FF2B5EF4-FFF2-40B4-BE49-F238E27FC236}">
                <a16:creationId xmlns:a16="http://schemas.microsoft.com/office/drawing/2014/main" id="{16D32612-7BE1-418D-9D01-51FB0AF5E426}"/>
              </a:ext>
            </a:extLst>
          </p:cNvPr>
          <p:cNvSpPr/>
          <p:nvPr/>
        </p:nvSpPr>
        <p:spPr>
          <a:xfrm>
            <a:off x="7604501" y="3702529"/>
            <a:ext cx="370214" cy="370214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dirty="0"/>
              <a:t>1</a:t>
            </a:r>
            <a:endParaRPr lang="zh-CN" altLang="en-US" dirty="0"/>
          </a:p>
        </p:txBody>
      </p:sp>
      <p:cxnSp>
        <p:nvCxnSpPr>
          <p:cNvPr id="10" name="直接箭头连接符 9">
            <a:extLst>
              <a:ext uri="{FF2B5EF4-FFF2-40B4-BE49-F238E27FC236}">
                <a16:creationId xmlns:a16="http://schemas.microsoft.com/office/drawing/2014/main" id="{3E4F0DE9-D216-4554-A2EB-A995C703C069}"/>
              </a:ext>
            </a:extLst>
          </p:cNvPr>
          <p:cNvCxnSpPr>
            <a:stCxn id="42" idx="6"/>
            <a:endCxn id="33" idx="2"/>
          </p:cNvCxnSpPr>
          <p:nvPr/>
        </p:nvCxnSpPr>
        <p:spPr>
          <a:xfrm flipV="1">
            <a:off x="7974715" y="3886582"/>
            <a:ext cx="263463" cy="1054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43" name="椭圆 42">
            <a:extLst>
              <a:ext uri="{FF2B5EF4-FFF2-40B4-BE49-F238E27FC236}">
                <a16:creationId xmlns:a16="http://schemas.microsoft.com/office/drawing/2014/main" id="{9E7CC914-9243-47B3-B357-0616B0DC3E07}"/>
              </a:ext>
            </a:extLst>
          </p:cNvPr>
          <p:cNvSpPr/>
          <p:nvPr/>
        </p:nvSpPr>
        <p:spPr>
          <a:xfrm>
            <a:off x="7055137" y="3271906"/>
            <a:ext cx="370214" cy="370214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dirty="0"/>
              <a:t>2</a:t>
            </a:r>
            <a:endParaRPr lang="zh-CN" altLang="en-US" dirty="0"/>
          </a:p>
        </p:txBody>
      </p:sp>
      <p:cxnSp>
        <p:nvCxnSpPr>
          <p:cNvPr id="17" name="直接箭头连接符 16">
            <a:extLst>
              <a:ext uri="{FF2B5EF4-FFF2-40B4-BE49-F238E27FC236}">
                <a16:creationId xmlns:a16="http://schemas.microsoft.com/office/drawing/2014/main" id="{28E8CB63-249C-448C-8E46-8C2EF42BC607}"/>
              </a:ext>
            </a:extLst>
          </p:cNvPr>
          <p:cNvCxnSpPr>
            <a:stCxn id="43" idx="6"/>
            <a:endCxn id="36" idx="2"/>
          </p:cNvCxnSpPr>
          <p:nvPr/>
        </p:nvCxnSpPr>
        <p:spPr>
          <a:xfrm flipV="1">
            <a:off x="7425351" y="3454559"/>
            <a:ext cx="812827" cy="2454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44" name="直接箭头连接符 43">
            <a:extLst>
              <a:ext uri="{FF2B5EF4-FFF2-40B4-BE49-F238E27FC236}">
                <a16:creationId xmlns:a16="http://schemas.microsoft.com/office/drawing/2014/main" id="{0F5C597A-A89B-40EA-8922-195DC582D75F}"/>
              </a:ext>
            </a:extLst>
          </p:cNvPr>
          <p:cNvCxnSpPr>
            <a:stCxn id="43" idx="5"/>
            <a:endCxn id="42" idx="2"/>
          </p:cNvCxnSpPr>
          <p:nvPr/>
        </p:nvCxnSpPr>
        <p:spPr>
          <a:xfrm>
            <a:off x="7371134" y="3587903"/>
            <a:ext cx="233367" cy="299733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47" name="直接箭头连接符 46">
            <a:extLst>
              <a:ext uri="{FF2B5EF4-FFF2-40B4-BE49-F238E27FC236}">
                <a16:creationId xmlns:a16="http://schemas.microsoft.com/office/drawing/2014/main" id="{5C724AEA-1D49-442E-A30F-2686A0D1B5C8}"/>
              </a:ext>
            </a:extLst>
          </p:cNvPr>
          <p:cNvCxnSpPr/>
          <p:nvPr/>
        </p:nvCxnSpPr>
        <p:spPr>
          <a:xfrm flipH="1">
            <a:off x="1736715" y="3474655"/>
            <a:ext cx="311262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4796773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1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8" grpId="0"/>
      <p:bldP spid="43" grpId="0" animBg="1"/>
    </p:bld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41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zh-CN" altLang="en-US" dirty="0"/>
              <a:t>上海交通大学并行与分布式系统研究所（</a:t>
            </a:r>
            <a:r>
              <a:rPr lang="en-US" altLang="zh-CN" dirty="0"/>
              <a:t>IPADS@SJTU</a:t>
            </a:r>
            <a:r>
              <a:rPr lang="zh-CN" altLang="en-US" dirty="0"/>
              <a:t>）</a:t>
            </a:r>
          </a:p>
        </p:txBody>
      </p:sp>
      <p:sp>
        <p:nvSpPr>
          <p:cNvPr id="12" name="Title 1">
            <a:extLst>
              <a:ext uri="{FF2B5EF4-FFF2-40B4-BE49-F238E27FC236}">
                <a16:creationId xmlns:a16="http://schemas.microsoft.com/office/drawing/2014/main" id="{775A0D57-C5EE-471C-9068-21AAA665E09A}"/>
              </a:ext>
            </a:extLst>
          </p:cNvPr>
          <p:cNvSpPr txBox="1">
            <a:spLocks/>
          </p:cNvSpPr>
          <p:nvPr/>
        </p:nvSpPr>
        <p:spPr>
          <a:xfrm>
            <a:off x="965200" y="189537"/>
            <a:ext cx="8229600" cy="90044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3600" b="1" kern="1200">
                <a:solidFill>
                  <a:schemeClr val="accent1"/>
                </a:solidFill>
                <a:latin typeface="+mj-lt"/>
                <a:ea typeface="+mj-ea"/>
                <a:cs typeface="微软雅黑 Light" panose="020B0502040204020203" pitchFamily="34" charset="-122"/>
              </a:defRPr>
            </a:lvl1pPr>
          </a:lstStyle>
          <a:p>
            <a:endParaRPr lang="en-US" altLang="zh-CN" dirty="0">
              <a:sym typeface="+mn-ea"/>
            </a:endParaRPr>
          </a:p>
        </p:txBody>
      </p:sp>
      <p:sp>
        <p:nvSpPr>
          <p:cNvPr id="21" name="Title 1">
            <a:extLst>
              <a:ext uri="{FF2B5EF4-FFF2-40B4-BE49-F238E27FC236}">
                <a16:creationId xmlns:a16="http://schemas.microsoft.com/office/drawing/2014/main" id="{BA35C0DB-0784-4551-9D13-D47A3DC0FDD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08000" y="228866"/>
            <a:ext cx="9144000" cy="900442"/>
          </a:xfrm>
        </p:spPr>
        <p:txBody>
          <a:bodyPr>
            <a:normAutofit/>
          </a:bodyPr>
          <a:lstStyle/>
          <a:p>
            <a:r>
              <a:rPr lang="en-US" altLang="zh-CN" dirty="0">
                <a:sym typeface="+mn-ea"/>
              </a:rPr>
              <a:t>Demo: Social Media</a:t>
            </a:r>
          </a:p>
        </p:txBody>
      </p:sp>
      <p:sp>
        <p:nvSpPr>
          <p:cNvPr id="3" name="椭圆 2">
            <a:extLst>
              <a:ext uri="{FF2B5EF4-FFF2-40B4-BE49-F238E27FC236}">
                <a16:creationId xmlns:a16="http://schemas.microsoft.com/office/drawing/2014/main" id="{C8923D00-4E63-4654-918D-38E8C2DA50C7}"/>
              </a:ext>
            </a:extLst>
          </p:cNvPr>
          <p:cNvSpPr/>
          <p:nvPr/>
        </p:nvSpPr>
        <p:spPr>
          <a:xfrm>
            <a:off x="1366501" y="3721571"/>
            <a:ext cx="370214" cy="370214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3" name="椭圆 12">
            <a:extLst>
              <a:ext uri="{FF2B5EF4-FFF2-40B4-BE49-F238E27FC236}">
                <a16:creationId xmlns:a16="http://schemas.microsoft.com/office/drawing/2014/main" id="{506314C5-954D-4DE4-854B-832230103AB8}"/>
              </a:ext>
            </a:extLst>
          </p:cNvPr>
          <p:cNvSpPr/>
          <p:nvPr/>
        </p:nvSpPr>
        <p:spPr>
          <a:xfrm>
            <a:off x="1366501" y="4574902"/>
            <a:ext cx="370214" cy="370214"/>
          </a:xfrm>
          <a:prstGeom prst="ellipse">
            <a:avLst/>
          </a:prstGeom>
          <a:solidFill>
            <a:srgbClr val="92B1D6"/>
          </a:solidFill>
          <a:ln>
            <a:solidFill>
              <a:srgbClr val="92B1D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5" name="椭圆 14">
            <a:extLst>
              <a:ext uri="{FF2B5EF4-FFF2-40B4-BE49-F238E27FC236}">
                <a16:creationId xmlns:a16="http://schemas.microsoft.com/office/drawing/2014/main" id="{E0FBDCED-A67C-4772-A9D8-72903348C03F}"/>
              </a:ext>
            </a:extLst>
          </p:cNvPr>
          <p:cNvSpPr/>
          <p:nvPr/>
        </p:nvSpPr>
        <p:spPr>
          <a:xfrm>
            <a:off x="1366501" y="4142879"/>
            <a:ext cx="370214" cy="370214"/>
          </a:xfrm>
          <a:prstGeom prst="ellipse">
            <a:avLst/>
          </a:prstGeom>
          <a:solidFill>
            <a:srgbClr val="92B1D6"/>
          </a:solidFill>
          <a:ln>
            <a:solidFill>
              <a:srgbClr val="92B1D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6" name="椭圆 15">
            <a:extLst>
              <a:ext uri="{FF2B5EF4-FFF2-40B4-BE49-F238E27FC236}">
                <a16:creationId xmlns:a16="http://schemas.microsoft.com/office/drawing/2014/main" id="{50B71712-0211-4C95-B931-D9B01370AD68}"/>
              </a:ext>
            </a:extLst>
          </p:cNvPr>
          <p:cNvSpPr/>
          <p:nvPr/>
        </p:nvSpPr>
        <p:spPr>
          <a:xfrm>
            <a:off x="1366501" y="3289548"/>
            <a:ext cx="370214" cy="370214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cxnSp>
        <p:nvCxnSpPr>
          <p:cNvPr id="9" name="直接连接符 8">
            <a:extLst>
              <a:ext uri="{FF2B5EF4-FFF2-40B4-BE49-F238E27FC236}">
                <a16:creationId xmlns:a16="http://schemas.microsoft.com/office/drawing/2014/main" id="{ADE7E42F-D639-47FF-8AB5-FE942A8919A1}"/>
              </a:ext>
            </a:extLst>
          </p:cNvPr>
          <p:cNvCxnSpPr>
            <a:cxnSpLocks/>
          </p:cNvCxnSpPr>
          <p:nvPr/>
        </p:nvCxnSpPr>
        <p:spPr>
          <a:xfrm flipV="1">
            <a:off x="327472" y="4087922"/>
            <a:ext cx="9324528" cy="33379"/>
          </a:xfrm>
          <a:prstGeom prst="line">
            <a:avLst/>
          </a:prstGeom>
          <a:ln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文本框 17">
            <a:extLst>
              <a:ext uri="{FF2B5EF4-FFF2-40B4-BE49-F238E27FC236}">
                <a16:creationId xmlns:a16="http://schemas.microsoft.com/office/drawing/2014/main" id="{893E3A7F-846B-4158-A811-06B555E1D5EC}"/>
              </a:ext>
            </a:extLst>
          </p:cNvPr>
          <p:cNvSpPr txBox="1"/>
          <p:nvPr/>
        </p:nvSpPr>
        <p:spPr>
          <a:xfrm>
            <a:off x="315829" y="3317734"/>
            <a:ext cx="103484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altLang="zh-CN" b="1" dirty="0"/>
              <a:t>Local</a:t>
            </a:r>
            <a:endParaRPr lang="zh-CN" altLang="en-US" b="1" dirty="0"/>
          </a:p>
        </p:txBody>
      </p:sp>
      <p:sp>
        <p:nvSpPr>
          <p:cNvPr id="23" name="文本框 22">
            <a:extLst>
              <a:ext uri="{FF2B5EF4-FFF2-40B4-BE49-F238E27FC236}">
                <a16:creationId xmlns:a16="http://schemas.microsoft.com/office/drawing/2014/main" id="{EB085715-7433-4D6F-95C0-84CDED65175B}"/>
              </a:ext>
            </a:extLst>
          </p:cNvPr>
          <p:cNvSpPr txBox="1"/>
          <p:nvPr/>
        </p:nvSpPr>
        <p:spPr>
          <a:xfrm>
            <a:off x="315829" y="3734224"/>
            <a:ext cx="102905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altLang="zh-CN" b="1" dirty="0"/>
              <a:t>Remote</a:t>
            </a:r>
            <a:endParaRPr lang="zh-CN" altLang="en-US" b="1" dirty="0"/>
          </a:p>
        </p:txBody>
      </p:sp>
      <p:grpSp>
        <p:nvGrpSpPr>
          <p:cNvPr id="40" name="组合 39">
            <a:extLst>
              <a:ext uri="{FF2B5EF4-FFF2-40B4-BE49-F238E27FC236}">
                <a16:creationId xmlns:a16="http://schemas.microsoft.com/office/drawing/2014/main" id="{E34EF93B-B9F3-4054-9122-3B06385E399B}"/>
              </a:ext>
            </a:extLst>
          </p:cNvPr>
          <p:cNvGrpSpPr/>
          <p:nvPr/>
        </p:nvGrpSpPr>
        <p:grpSpPr>
          <a:xfrm>
            <a:off x="1551608" y="1421668"/>
            <a:ext cx="2151665" cy="597024"/>
            <a:chOff x="1551608" y="1421668"/>
            <a:chExt cx="2151665" cy="597024"/>
          </a:xfrm>
        </p:grpSpPr>
        <p:grpSp>
          <p:nvGrpSpPr>
            <p:cNvPr id="7" name="组合 6">
              <a:extLst>
                <a:ext uri="{FF2B5EF4-FFF2-40B4-BE49-F238E27FC236}">
                  <a16:creationId xmlns:a16="http://schemas.microsoft.com/office/drawing/2014/main" id="{8BAEAEDF-9824-4F37-8D12-1D697FA069A7}"/>
                </a:ext>
              </a:extLst>
            </p:cNvPr>
            <p:cNvGrpSpPr/>
            <p:nvPr/>
          </p:nvGrpSpPr>
          <p:grpSpPr>
            <a:xfrm>
              <a:off x="1551608" y="1421668"/>
              <a:ext cx="2016224" cy="597024"/>
              <a:chOff x="1551608" y="1385615"/>
              <a:chExt cx="2016224" cy="597024"/>
            </a:xfrm>
          </p:grpSpPr>
          <p:pic>
            <p:nvPicPr>
              <p:cNvPr id="1026" name="Picture 2">
                <a:extLst>
                  <a:ext uri="{FF2B5EF4-FFF2-40B4-BE49-F238E27FC236}">
                    <a16:creationId xmlns:a16="http://schemas.microsoft.com/office/drawing/2014/main" id="{41B3F025-5B46-4D08-BE48-13DD02993DB9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 rotWithShape="1">
              <a:blip r:embed="rId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r="-6699" b="21651"/>
              <a:stretch/>
            </p:blipFill>
            <p:spPr bwMode="auto">
              <a:xfrm>
                <a:off x="1551608" y="1385615"/>
                <a:ext cx="813048" cy="597024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sp>
            <p:nvSpPr>
              <p:cNvPr id="2" name="文本框 1">
                <a:extLst>
                  <a:ext uri="{FF2B5EF4-FFF2-40B4-BE49-F238E27FC236}">
                    <a16:creationId xmlns:a16="http://schemas.microsoft.com/office/drawing/2014/main" id="{7B06C40E-E416-49B5-B111-81F0FC44426F}"/>
                  </a:ext>
                </a:extLst>
              </p:cNvPr>
              <p:cNvSpPr txBox="1"/>
              <p:nvPr/>
            </p:nvSpPr>
            <p:spPr>
              <a:xfrm>
                <a:off x="2559720" y="1489348"/>
                <a:ext cx="1008112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zh-CN" sz="2400" b="1" dirty="0"/>
                  <a:t>Alice</a:t>
                </a:r>
                <a:endParaRPr lang="zh-CN" altLang="en-US" sz="2400" b="1" dirty="0"/>
              </a:p>
            </p:txBody>
          </p:sp>
        </p:grpSp>
        <p:sp>
          <p:nvSpPr>
            <p:cNvPr id="24" name="椭圆 23">
              <a:extLst>
                <a:ext uri="{FF2B5EF4-FFF2-40B4-BE49-F238E27FC236}">
                  <a16:creationId xmlns:a16="http://schemas.microsoft.com/office/drawing/2014/main" id="{7794A79C-0487-4D61-B3B8-9D11AF428C7E}"/>
                </a:ext>
              </a:extLst>
            </p:cNvPr>
            <p:cNvSpPr/>
            <p:nvPr/>
          </p:nvSpPr>
          <p:spPr>
            <a:xfrm>
              <a:off x="3514085" y="1670258"/>
              <a:ext cx="189188" cy="189188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41" name="组合 40">
            <a:extLst>
              <a:ext uri="{FF2B5EF4-FFF2-40B4-BE49-F238E27FC236}">
                <a16:creationId xmlns:a16="http://schemas.microsoft.com/office/drawing/2014/main" id="{54F1C1A8-D866-478F-B7BD-79061BCF9456}"/>
              </a:ext>
            </a:extLst>
          </p:cNvPr>
          <p:cNvGrpSpPr/>
          <p:nvPr/>
        </p:nvGrpSpPr>
        <p:grpSpPr>
          <a:xfrm>
            <a:off x="6781791" y="1418630"/>
            <a:ext cx="1684875" cy="597024"/>
            <a:chOff x="6781791" y="1418630"/>
            <a:chExt cx="1684875" cy="597024"/>
          </a:xfrm>
        </p:grpSpPr>
        <p:grpSp>
          <p:nvGrpSpPr>
            <p:cNvPr id="6" name="组合 5">
              <a:extLst>
                <a:ext uri="{FF2B5EF4-FFF2-40B4-BE49-F238E27FC236}">
                  <a16:creationId xmlns:a16="http://schemas.microsoft.com/office/drawing/2014/main" id="{5891261A-9B50-4264-A9D3-7632F686731D}"/>
                </a:ext>
              </a:extLst>
            </p:cNvPr>
            <p:cNvGrpSpPr/>
            <p:nvPr/>
          </p:nvGrpSpPr>
          <p:grpSpPr>
            <a:xfrm>
              <a:off x="6781791" y="1418630"/>
              <a:ext cx="1684875" cy="597024"/>
              <a:chOff x="6852475" y="1421668"/>
              <a:chExt cx="1684875" cy="597024"/>
            </a:xfrm>
          </p:grpSpPr>
          <p:pic>
            <p:nvPicPr>
              <p:cNvPr id="1028" name="Picture 4" descr="熊猫表情包 的图像结果">
                <a:extLst>
                  <a:ext uri="{FF2B5EF4-FFF2-40B4-BE49-F238E27FC236}">
                    <a16:creationId xmlns:a16="http://schemas.microsoft.com/office/drawing/2014/main" id="{0F99058F-8DE3-4C96-A663-4CFA7ED3C41E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 rotWithShape="1"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34689" t="14079" r="30296" b="55044"/>
              <a:stretch/>
            </p:blipFill>
            <p:spPr bwMode="auto">
              <a:xfrm>
                <a:off x="7860292" y="1421668"/>
                <a:ext cx="677058" cy="597024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sp>
            <p:nvSpPr>
              <p:cNvPr id="11" name="文本框 10">
                <a:extLst>
                  <a:ext uri="{FF2B5EF4-FFF2-40B4-BE49-F238E27FC236}">
                    <a16:creationId xmlns:a16="http://schemas.microsoft.com/office/drawing/2014/main" id="{1022CF46-9833-4A21-B058-5D668441F096}"/>
                  </a:ext>
                </a:extLst>
              </p:cNvPr>
              <p:cNvSpPr txBox="1"/>
              <p:nvPr/>
            </p:nvSpPr>
            <p:spPr>
              <a:xfrm>
                <a:off x="6852475" y="1471215"/>
                <a:ext cx="1008112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r"/>
                <a:r>
                  <a:rPr lang="en-US" altLang="zh-CN" sz="2400" b="1" dirty="0"/>
                  <a:t>Bob</a:t>
                </a:r>
                <a:endParaRPr lang="zh-CN" altLang="en-US" sz="2400" b="1" dirty="0"/>
              </a:p>
            </p:txBody>
          </p:sp>
        </p:grpSp>
        <p:sp>
          <p:nvSpPr>
            <p:cNvPr id="25" name="椭圆 24">
              <a:extLst>
                <a:ext uri="{FF2B5EF4-FFF2-40B4-BE49-F238E27FC236}">
                  <a16:creationId xmlns:a16="http://schemas.microsoft.com/office/drawing/2014/main" id="{5016A1DA-35A9-459C-A1DF-FEC254981716}"/>
                </a:ext>
              </a:extLst>
            </p:cNvPr>
            <p:cNvSpPr/>
            <p:nvPr/>
          </p:nvSpPr>
          <p:spPr>
            <a:xfrm>
              <a:off x="6791839" y="1607454"/>
              <a:ext cx="189188" cy="189188"/>
            </a:xfrm>
            <a:prstGeom prst="ellipse">
              <a:avLst/>
            </a:prstGeom>
            <a:solidFill>
              <a:srgbClr val="92B1D6"/>
            </a:solidFill>
            <a:ln>
              <a:solidFill>
                <a:srgbClr val="92B1D6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solidFill>
                  <a:srgbClr val="FF0000"/>
                </a:solidFill>
              </a:endParaRPr>
            </a:p>
          </p:txBody>
        </p:sp>
      </p:grpSp>
      <p:sp>
        <p:nvSpPr>
          <p:cNvPr id="26" name="文本框 25">
            <a:extLst>
              <a:ext uri="{FF2B5EF4-FFF2-40B4-BE49-F238E27FC236}">
                <a16:creationId xmlns:a16="http://schemas.microsoft.com/office/drawing/2014/main" id="{5ACEB9E1-4FD7-4A74-AB14-61EE197693B0}"/>
              </a:ext>
            </a:extLst>
          </p:cNvPr>
          <p:cNvSpPr txBox="1"/>
          <p:nvPr/>
        </p:nvSpPr>
        <p:spPr>
          <a:xfrm>
            <a:off x="337521" y="4150613"/>
            <a:ext cx="103484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altLang="zh-CN" b="1" dirty="0"/>
              <a:t>Local</a:t>
            </a:r>
            <a:endParaRPr lang="zh-CN" altLang="en-US" b="1" dirty="0"/>
          </a:p>
        </p:txBody>
      </p:sp>
      <p:sp>
        <p:nvSpPr>
          <p:cNvPr id="27" name="文本框 26">
            <a:extLst>
              <a:ext uri="{FF2B5EF4-FFF2-40B4-BE49-F238E27FC236}">
                <a16:creationId xmlns:a16="http://schemas.microsoft.com/office/drawing/2014/main" id="{DCC0ED56-4DCB-42CE-B881-794249807867}"/>
              </a:ext>
            </a:extLst>
          </p:cNvPr>
          <p:cNvSpPr txBox="1"/>
          <p:nvPr/>
        </p:nvSpPr>
        <p:spPr>
          <a:xfrm>
            <a:off x="337521" y="4567103"/>
            <a:ext cx="102905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altLang="zh-CN" b="1" dirty="0"/>
              <a:t>Remote</a:t>
            </a:r>
            <a:endParaRPr lang="zh-CN" altLang="en-US" b="1" dirty="0"/>
          </a:p>
        </p:txBody>
      </p:sp>
      <p:sp>
        <p:nvSpPr>
          <p:cNvPr id="28" name="文本框 27">
            <a:extLst>
              <a:ext uri="{FF2B5EF4-FFF2-40B4-BE49-F238E27FC236}">
                <a16:creationId xmlns:a16="http://schemas.microsoft.com/office/drawing/2014/main" id="{FF9680CB-3394-4732-B9B6-C34B1DEC3398}"/>
              </a:ext>
            </a:extLst>
          </p:cNvPr>
          <p:cNvSpPr txBox="1"/>
          <p:nvPr/>
        </p:nvSpPr>
        <p:spPr>
          <a:xfrm>
            <a:off x="8628926" y="3311600"/>
            <a:ext cx="103484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b="1" dirty="0"/>
              <a:t>Local</a:t>
            </a:r>
            <a:endParaRPr lang="zh-CN" altLang="en-US" b="1" dirty="0"/>
          </a:p>
        </p:txBody>
      </p:sp>
      <p:sp>
        <p:nvSpPr>
          <p:cNvPr id="29" name="文本框 28">
            <a:extLst>
              <a:ext uri="{FF2B5EF4-FFF2-40B4-BE49-F238E27FC236}">
                <a16:creationId xmlns:a16="http://schemas.microsoft.com/office/drawing/2014/main" id="{747CF0F9-65BE-498D-AC45-DB090A3844DB}"/>
              </a:ext>
            </a:extLst>
          </p:cNvPr>
          <p:cNvSpPr txBox="1"/>
          <p:nvPr/>
        </p:nvSpPr>
        <p:spPr>
          <a:xfrm>
            <a:off x="8628926" y="3728090"/>
            <a:ext cx="102905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b="1" dirty="0"/>
              <a:t>Remote</a:t>
            </a:r>
            <a:endParaRPr lang="zh-CN" altLang="en-US" b="1" dirty="0"/>
          </a:p>
        </p:txBody>
      </p:sp>
      <p:sp>
        <p:nvSpPr>
          <p:cNvPr id="30" name="文本框 29">
            <a:extLst>
              <a:ext uri="{FF2B5EF4-FFF2-40B4-BE49-F238E27FC236}">
                <a16:creationId xmlns:a16="http://schemas.microsoft.com/office/drawing/2014/main" id="{85A01558-3775-4FB1-B4D7-301532482402}"/>
              </a:ext>
            </a:extLst>
          </p:cNvPr>
          <p:cNvSpPr txBox="1"/>
          <p:nvPr/>
        </p:nvSpPr>
        <p:spPr>
          <a:xfrm>
            <a:off x="8650618" y="4144479"/>
            <a:ext cx="103484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b="1" dirty="0"/>
              <a:t>Local</a:t>
            </a:r>
            <a:endParaRPr lang="zh-CN" altLang="en-US" b="1" dirty="0"/>
          </a:p>
        </p:txBody>
      </p:sp>
      <p:sp>
        <p:nvSpPr>
          <p:cNvPr id="31" name="文本框 30">
            <a:extLst>
              <a:ext uri="{FF2B5EF4-FFF2-40B4-BE49-F238E27FC236}">
                <a16:creationId xmlns:a16="http://schemas.microsoft.com/office/drawing/2014/main" id="{E6C2B309-08AA-4F50-830B-D0DDB2D18A4A}"/>
              </a:ext>
            </a:extLst>
          </p:cNvPr>
          <p:cNvSpPr txBox="1"/>
          <p:nvPr/>
        </p:nvSpPr>
        <p:spPr>
          <a:xfrm>
            <a:off x="8650618" y="4560969"/>
            <a:ext cx="102905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b="1" dirty="0"/>
              <a:t>Remote</a:t>
            </a:r>
            <a:endParaRPr lang="zh-CN" altLang="en-US" b="1" dirty="0"/>
          </a:p>
        </p:txBody>
      </p:sp>
      <p:sp>
        <p:nvSpPr>
          <p:cNvPr id="33" name="椭圆 32">
            <a:extLst>
              <a:ext uri="{FF2B5EF4-FFF2-40B4-BE49-F238E27FC236}">
                <a16:creationId xmlns:a16="http://schemas.microsoft.com/office/drawing/2014/main" id="{93147F92-B555-4F3E-B792-F8986CE48C69}"/>
              </a:ext>
            </a:extLst>
          </p:cNvPr>
          <p:cNvSpPr/>
          <p:nvPr/>
        </p:nvSpPr>
        <p:spPr>
          <a:xfrm>
            <a:off x="8238178" y="3701475"/>
            <a:ext cx="370214" cy="370214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4" name="椭圆 33">
            <a:extLst>
              <a:ext uri="{FF2B5EF4-FFF2-40B4-BE49-F238E27FC236}">
                <a16:creationId xmlns:a16="http://schemas.microsoft.com/office/drawing/2014/main" id="{1C3AB945-FD8C-461A-9A8E-AFFC090423DA}"/>
              </a:ext>
            </a:extLst>
          </p:cNvPr>
          <p:cNvSpPr/>
          <p:nvPr/>
        </p:nvSpPr>
        <p:spPr>
          <a:xfrm>
            <a:off x="8238178" y="4554806"/>
            <a:ext cx="370214" cy="370214"/>
          </a:xfrm>
          <a:prstGeom prst="ellipse">
            <a:avLst/>
          </a:prstGeom>
          <a:solidFill>
            <a:srgbClr val="92B1D6"/>
          </a:solidFill>
          <a:ln>
            <a:solidFill>
              <a:srgbClr val="92B1D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5" name="椭圆 34">
            <a:extLst>
              <a:ext uri="{FF2B5EF4-FFF2-40B4-BE49-F238E27FC236}">
                <a16:creationId xmlns:a16="http://schemas.microsoft.com/office/drawing/2014/main" id="{EB74446A-C2CB-4945-A937-C785F2D70853}"/>
              </a:ext>
            </a:extLst>
          </p:cNvPr>
          <p:cNvSpPr/>
          <p:nvPr/>
        </p:nvSpPr>
        <p:spPr>
          <a:xfrm>
            <a:off x="8238178" y="4122783"/>
            <a:ext cx="370214" cy="370214"/>
          </a:xfrm>
          <a:prstGeom prst="ellipse">
            <a:avLst/>
          </a:prstGeom>
          <a:solidFill>
            <a:srgbClr val="92B1D6"/>
          </a:solidFill>
          <a:ln>
            <a:solidFill>
              <a:srgbClr val="92B1D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6" name="椭圆 35">
            <a:extLst>
              <a:ext uri="{FF2B5EF4-FFF2-40B4-BE49-F238E27FC236}">
                <a16:creationId xmlns:a16="http://schemas.microsoft.com/office/drawing/2014/main" id="{C580CA38-69CF-4221-96D6-F9054932B83C}"/>
              </a:ext>
            </a:extLst>
          </p:cNvPr>
          <p:cNvSpPr/>
          <p:nvPr/>
        </p:nvSpPr>
        <p:spPr>
          <a:xfrm>
            <a:off x="8238178" y="3269452"/>
            <a:ext cx="370214" cy="370214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0" name="文本框 19">
            <a:extLst>
              <a:ext uri="{FF2B5EF4-FFF2-40B4-BE49-F238E27FC236}">
                <a16:creationId xmlns:a16="http://schemas.microsoft.com/office/drawing/2014/main" id="{0C4912C7-5A82-4487-8CEB-1030D888E2EA}"/>
              </a:ext>
            </a:extLst>
          </p:cNvPr>
          <p:cNvSpPr txBox="1"/>
          <p:nvPr/>
        </p:nvSpPr>
        <p:spPr>
          <a:xfrm>
            <a:off x="1366501" y="2353444"/>
            <a:ext cx="241735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b="1" dirty="0"/>
              <a:t>3. Remove Bob</a:t>
            </a:r>
            <a:endParaRPr lang="zh-CN" altLang="en-US" b="1" dirty="0"/>
          </a:p>
        </p:txBody>
      </p:sp>
      <p:sp>
        <p:nvSpPr>
          <p:cNvPr id="39" name="椭圆 38">
            <a:extLst>
              <a:ext uri="{FF2B5EF4-FFF2-40B4-BE49-F238E27FC236}">
                <a16:creationId xmlns:a16="http://schemas.microsoft.com/office/drawing/2014/main" id="{89083C71-A141-441F-86D9-433328396225}"/>
              </a:ext>
            </a:extLst>
          </p:cNvPr>
          <p:cNvSpPr/>
          <p:nvPr/>
        </p:nvSpPr>
        <p:spPr>
          <a:xfrm>
            <a:off x="2047977" y="3289548"/>
            <a:ext cx="370214" cy="370214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dirty="0"/>
              <a:t>1</a:t>
            </a:r>
            <a:endParaRPr lang="zh-CN" altLang="en-US" dirty="0"/>
          </a:p>
        </p:txBody>
      </p:sp>
      <p:cxnSp>
        <p:nvCxnSpPr>
          <p:cNvPr id="32" name="直接箭头连接符 31">
            <a:extLst>
              <a:ext uri="{FF2B5EF4-FFF2-40B4-BE49-F238E27FC236}">
                <a16:creationId xmlns:a16="http://schemas.microsoft.com/office/drawing/2014/main" id="{4F2500FC-10D4-4CF8-B1C1-89096A14050A}"/>
              </a:ext>
            </a:extLst>
          </p:cNvPr>
          <p:cNvCxnSpPr>
            <a:stCxn id="39" idx="2"/>
            <a:endCxn id="16" idx="6"/>
          </p:cNvCxnSpPr>
          <p:nvPr/>
        </p:nvCxnSpPr>
        <p:spPr>
          <a:xfrm flipH="1">
            <a:off x="1736715" y="3474655"/>
            <a:ext cx="311262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42" name="椭圆 41">
            <a:extLst>
              <a:ext uri="{FF2B5EF4-FFF2-40B4-BE49-F238E27FC236}">
                <a16:creationId xmlns:a16="http://schemas.microsoft.com/office/drawing/2014/main" id="{16D32612-7BE1-418D-9D01-51FB0AF5E426}"/>
              </a:ext>
            </a:extLst>
          </p:cNvPr>
          <p:cNvSpPr/>
          <p:nvPr/>
        </p:nvSpPr>
        <p:spPr>
          <a:xfrm>
            <a:off x="7604501" y="3702529"/>
            <a:ext cx="370214" cy="370214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dirty="0"/>
              <a:t>1</a:t>
            </a:r>
            <a:endParaRPr lang="zh-CN" altLang="en-US" dirty="0"/>
          </a:p>
        </p:txBody>
      </p:sp>
      <p:cxnSp>
        <p:nvCxnSpPr>
          <p:cNvPr id="10" name="直接箭头连接符 9">
            <a:extLst>
              <a:ext uri="{FF2B5EF4-FFF2-40B4-BE49-F238E27FC236}">
                <a16:creationId xmlns:a16="http://schemas.microsoft.com/office/drawing/2014/main" id="{3E4F0DE9-D216-4554-A2EB-A995C703C069}"/>
              </a:ext>
            </a:extLst>
          </p:cNvPr>
          <p:cNvCxnSpPr>
            <a:stCxn id="42" idx="6"/>
            <a:endCxn id="33" idx="2"/>
          </p:cNvCxnSpPr>
          <p:nvPr/>
        </p:nvCxnSpPr>
        <p:spPr>
          <a:xfrm flipV="1">
            <a:off x="7974715" y="3886582"/>
            <a:ext cx="263463" cy="1054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43" name="椭圆 42">
            <a:extLst>
              <a:ext uri="{FF2B5EF4-FFF2-40B4-BE49-F238E27FC236}">
                <a16:creationId xmlns:a16="http://schemas.microsoft.com/office/drawing/2014/main" id="{9E7CC914-9243-47B3-B357-0616B0DC3E07}"/>
              </a:ext>
            </a:extLst>
          </p:cNvPr>
          <p:cNvSpPr/>
          <p:nvPr/>
        </p:nvSpPr>
        <p:spPr>
          <a:xfrm>
            <a:off x="7055137" y="3271906"/>
            <a:ext cx="370214" cy="370214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dirty="0"/>
              <a:t>2</a:t>
            </a:r>
            <a:endParaRPr lang="zh-CN" altLang="en-US" dirty="0"/>
          </a:p>
        </p:txBody>
      </p:sp>
      <p:cxnSp>
        <p:nvCxnSpPr>
          <p:cNvPr id="17" name="直接箭头连接符 16">
            <a:extLst>
              <a:ext uri="{FF2B5EF4-FFF2-40B4-BE49-F238E27FC236}">
                <a16:creationId xmlns:a16="http://schemas.microsoft.com/office/drawing/2014/main" id="{28E8CB63-249C-448C-8E46-8C2EF42BC607}"/>
              </a:ext>
            </a:extLst>
          </p:cNvPr>
          <p:cNvCxnSpPr>
            <a:stCxn id="43" idx="6"/>
            <a:endCxn id="36" idx="2"/>
          </p:cNvCxnSpPr>
          <p:nvPr/>
        </p:nvCxnSpPr>
        <p:spPr>
          <a:xfrm flipV="1">
            <a:off x="7425351" y="3454559"/>
            <a:ext cx="812827" cy="2454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44" name="直接箭头连接符 43">
            <a:extLst>
              <a:ext uri="{FF2B5EF4-FFF2-40B4-BE49-F238E27FC236}">
                <a16:creationId xmlns:a16="http://schemas.microsoft.com/office/drawing/2014/main" id="{0F5C597A-A89B-40EA-8922-195DC582D75F}"/>
              </a:ext>
            </a:extLst>
          </p:cNvPr>
          <p:cNvCxnSpPr>
            <a:stCxn id="43" idx="5"/>
            <a:endCxn id="42" idx="2"/>
          </p:cNvCxnSpPr>
          <p:nvPr/>
        </p:nvCxnSpPr>
        <p:spPr>
          <a:xfrm>
            <a:off x="7371134" y="3587903"/>
            <a:ext cx="233367" cy="299733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45" name="椭圆 44">
            <a:extLst>
              <a:ext uri="{FF2B5EF4-FFF2-40B4-BE49-F238E27FC236}">
                <a16:creationId xmlns:a16="http://schemas.microsoft.com/office/drawing/2014/main" id="{B174FC62-69DC-4CDF-8A15-900539D59BC7}"/>
              </a:ext>
            </a:extLst>
          </p:cNvPr>
          <p:cNvSpPr/>
          <p:nvPr/>
        </p:nvSpPr>
        <p:spPr>
          <a:xfrm>
            <a:off x="2693562" y="3721952"/>
            <a:ext cx="370214" cy="370214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dirty="0"/>
              <a:t>2</a:t>
            </a:r>
            <a:endParaRPr lang="zh-CN" altLang="en-US" dirty="0"/>
          </a:p>
        </p:txBody>
      </p:sp>
      <p:cxnSp>
        <p:nvCxnSpPr>
          <p:cNvPr id="14" name="直接箭头连接符 13">
            <a:extLst>
              <a:ext uri="{FF2B5EF4-FFF2-40B4-BE49-F238E27FC236}">
                <a16:creationId xmlns:a16="http://schemas.microsoft.com/office/drawing/2014/main" id="{907194F4-9DEB-487F-AD72-17B3765728D8}"/>
              </a:ext>
            </a:extLst>
          </p:cNvPr>
          <p:cNvCxnSpPr>
            <a:stCxn id="45" idx="2"/>
            <a:endCxn id="3" idx="6"/>
          </p:cNvCxnSpPr>
          <p:nvPr/>
        </p:nvCxnSpPr>
        <p:spPr>
          <a:xfrm flipH="1" flipV="1">
            <a:off x="1736715" y="3906678"/>
            <a:ext cx="956847" cy="381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46" name="直接箭头连接符 45">
            <a:extLst>
              <a:ext uri="{FF2B5EF4-FFF2-40B4-BE49-F238E27FC236}">
                <a16:creationId xmlns:a16="http://schemas.microsoft.com/office/drawing/2014/main" id="{1F993E33-5917-483F-BAFE-1AB019D2D8AD}"/>
              </a:ext>
            </a:extLst>
          </p:cNvPr>
          <p:cNvCxnSpPr>
            <a:stCxn id="45" idx="1"/>
            <a:endCxn id="39" idx="6"/>
          </p:cNvCxnSpPr>
          <p:nvPr/>
        </p:nvCxnSpPr>
        <p:spPr>
          <a:xfrm flipH="1" flipV="1">
            <a:off x="2418191" y="3474655"/>
            <a:ext cx="329588" cy="301514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49" name="文本框 48">
            <a:extLst>
              <a:ext uri="{FF2B5EF4-FFF2-40B4-BE49-F238E27FC236}">
                <a16:creationId xmlns:a16="http://schemas.microsoft.com/office/drawing/2014/main" id="{DD84E918-4D58-4253-8B4A-EDFEC95E6E9C}"/>
              </a:ext>
            </a:extLst>
          </p:cNvPr>
          <p:cNvSpPr txBox="1"/>
          <p:nvPr/>
        </p:nvSpPr>
        <p:spPr>
          <a:xfrm>
            <a:off x="1366501" y="2716721"/>
            <a:ext cx="241735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b="1" dirty="0"/>
              <a:t>4. Post a moment</a:t>
            </a:r>
            <a:endParaRPr lang="zh-CN" altLang="en-US" b="1" dirty="0"/>
          </a:p>
        </p:txBody>
      </p:sp>
      <p:sp>
        <p:nvSpPr>
          <p:cNvPr id="50" name="椭圆 49">
            <a:extLst>
              <a:ext uri="{FF2B5EF4-FFF2-40B4-BE49-F238E27FC236}">
                <a16:creationId xmlns:a16="http://schemas.microsoft.com/office/drawing/2014/main" id="{E10503D5-1759-4E5F-9722-29DB72C24957}"/>
              </a:ext>
            </a:extLst>
          </p:cNvPr>
          <p:cNvSpPr/>
          <p:nvPr/>
        </p:nvSpPr>
        <p:spPr>
          <a:xfrm>
            <a:off x="3257509" y="3289548"/>
            <a:ext cx="370214" cy="370214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dirty="0"/>
              <a:t>3</a:t>
            </a:r>
            <a:endParaRPr lang="zh-CN" altLang="en-US" dirty="0"/>
          </a:p>
        </p:txBody>
      </p:sp>
      <p:sp>
        <p:nvSpPr>
          <p:cNvPr id="51" name="椭圆 50">
            <a:extLst>
              <a:ext uri="{FF2B5EF4-FFF2-40B4-BE49-F238E27FC236}">
                <a16:creationId xmlns:a16="http://schemas.microsoft.com/office/drawing/2014/main" id="{E07A8409-62A2-4106-AF94-9EDABA0EF65F}"/>
              </a:ext>
            </a:extLst>
          </p:cNvPr>
          <p:cNvSpPr/>
          <p:nvPr/>
        </p:nvSpPr>
        <p:spPr>
          <a:xfrm>
            <a:off x="3940855" y="3289548"/>
            <a:ext cx="370214" cy="370214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dirty="0"/>
              <a:t>4</a:t>
            </a:r>
            <a:endParaRPr lang="zh-CN" altLang="en-US" dirty="0"/>
          </a:p>
        </p:txBody>
      </p:sp>
      <p:cxnSp>
        <p:nvCxnSpPr>
          <p:cNvPr id="48" name="直接箭头连接符 47">
            <a:extLst>
              <a:ext uri="{FF2B5EF4-FFF2-40B4-BE49-F238E27FC236}">
                <a16:creationId xmlns:a16="http://schemas.microsoft.com/office/drawing/2014/main" id="{BC9C0908-9647-47B0-96F3-85058CA18839}"/>
              </a:ext>
            </a:extLst>
          </p:cNvPr>
          <p:cNvCxnSpPr>
            <a:stCxn id="50" idx="2"/>
            <a:endCxn id="39" idx="6"/>
          </p:cNvCxnSpPr>
          <p:nvPr/>
        </p:nvCxnSpPr>
        <p:spPr>
          <a:xfrm flipH="1">
            <a:off x="2418191" y="3474655"/>
            <a:ext cx="839318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53" name="直接箭头连接符 52">
            <a:extLst>
              <a:ext uri="{FF2B5EF4-FFF2-40B4-BE49-F238E27FC236}">
                <a16:creationId xmlns:a16="http://schemas.microsoft.com/office/drawing/2014/main" id="{0B5FAF11-E16D-46AA-9CB8-9CF7D9199A57}"/>
              </a:ext>
            </a:extLst>
          </p:cNvPr>
          <p:cNvCxnSpPr>
            <a:cxnSpLocks/>
            <a:stCxn id="50" idx="3"/>
            <a:endCxn id="45" idx="6"/>
          </p:cNvCxnSpPr>
          <p:nvPr/>
        </p:nvCxnSpPr>
        <p:spPr>
          <a:xfrm flipH="1">
            <a:off x="3063776" y="3605545"/>
            <a:ext cx="247950" cy="301514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55" name="直接箭头连接符 54">
            <a:extLst>
              <a:ext uri="{FF2B5EF4-FFF2-40B4-BE49-F238E27FC236}">
                <a16:creationId xmlns:a16="http://schemas.microsoft.com/office/drawing/2014/main" id="{501EF8D3-25B1-4156-846C-083A91B017D2}"/>
              </a:ext>
            </a:extLst>
          </p:cNvPr>
          <p:cNvCxnSpPr>
            <a:stCxn id="51" idx="2"/>
            <a:endCxn id="50" idx="6"/>
          </p:cNvCxnSpPr>
          <p:nvPr/>
        </p:nvCxnSpPr>
        <p:spPr>
          <a:xfrm flipH="1">
            <a:off x="3627723" y="3474655"/>
            <a:ext cx="313132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57" name="直接箭头连接符 56">
            <a:extLst>
              <a:ext uri="{FF2B5EF4-FFF2-40B4-BE49-F238E27FC236}">
                <a16:creationId xmlns:a16="http://schemas.microsoft.com/office/drawing/2014/main" id="{84BCD3BC-304D-4CAD-909B-E02DA68BDD33}"/>
              </a:ext>
            </a:extLst>
          </p:cNvPr>
          <p:cNvCxnSpPr>
            <a:cxnSpLocks/>
            <a:stCxn id="51" idx="3"/>
            <a:endCxn id="45" idx="6"/>
          </p:cNvCxnSpPr>
          <p:nvPr/>
        </p:nvCxnSpPr>
        <p:spPr>
          <a:xfrm flipH="1">
            <a:off x="3063776" y="3605545"/>
            <a:ext cx="931296" cy="301514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61" name="文本框 60">
            <a:extLst>
              <a:ext uri="{FF2B5EF4-FFF2-40B4-BE49-F238E27FC236}">
                <a16:creationId xmlns:a16="http://schemas.microsoft.com/office/drawing/2014/main" id="{3FDB35BB-3375-4AD4-985E-1F6D198A3025}"/>
              </a:ext>
            </a:extLst>
          </p:cNvPr>
          <p:cNvSpPr txBox="1"/>
          <p:nvPr/>
        </p:nvSpPr>
        <p:spPr>
          <a:xfrm>
            <a:off x="6623086" y="2358946"/>
            <a:ext cx="241735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b="1" dirty="0"/>
              <a:t>5. Change avatar</a:t>
            </a:r>
            <a:endParaRPr lang="zh-CN" altLang="en-US" b="1" dirty="0"/>
          </a:p>
        </p:txBody>
      </p:sp>
      <p:sp>
        <p:nvSpPr>
          <p:cNvPr id="63" name="椭圆 62">
            <a:extLst>
              <a:ext uri="{FF2B5EF4-FFF2-40B4-BE49-F238E27FC236}">
                <a16:creationId xmlns:a16="http://schemas.microsoft.com/office/drawing/2014/main" id="{F4F45192-CE17-4E81-871C-EB5D22EA3DF7}"/>
              </a:ext>
            </a:extLst>
          </p:cNvPr>
          <p:cNvSpPr/>
          <p:nvPr/>
        </p:nvSpPr>
        <p:spPr>
          <a:xfrm>
            <a:off x="5731691" y="3702529"/>
            <a:ext cx="370214" cy="370214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dirty="0"/>
              <a:t>4</a:t>
            </a:r>
            <a:endParaRPr lang="zh-CN" altLang="en-US" dirty="0"/>
          </a:p>
        </p:txBody>
      </p:sp>
      <p:sp>
        <p:nvSpPr>
          <p:cNvPr id="64" name="椭圆 63">
            <a:extLst>
              <a:ext uri="{FF2B5EF4-FFF2-40B4-BE49-F238E27FC236}">
                <a16:creationId xmlns:a16="http://schemas.microsoft.com/office/drawing/2014/main" id="{0D837200-A0CD-4DC0-ABC9-5C3F265E6B33}"/>
              </a:ext>
            </a:extLst>
          </p:cNvPr>
          <p:cNvSpPr/>
          <p:nvPr/>
        </p:nvSpPr>
        <p:spPr>
          <a:xfrm>
            <a:off x="6418743" y="3696130"/>
            <a:ext cx="370214" cy="370214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dirty="0"/>
              <a:t>3</a:t>
            </a:r>
            <a:endParaRPr lang="zh-CN" altLang="en-US" dirty="0"/>
          </a:p>
        </p:txBody>
      </p:sp>
      <p:cxnSp>
        <p:nvCxnSpPr>
          <p:cNvPr id="60" name="直接箭头连接符 59">
            <a:extLst>
              <a:ext uri="{FF2B5EF4-FFF2-40B4-BE49-F238E27FC236}">
                <a16:creationId xmlns:a16="http://schemas.microsoft.com/office/drawing/2014/main" id="{FB4B3F9D-4A76-4FC6-B9A7-C3F283308C5C}"/>
              </a:ext>
            </a:extLst>
          </p:cNvPr>
          <p:cNvCxnSpPr>
            <a:stCxn id="64" idx="6"/>
            <a:endCxn id="42" idx="2"/>
          </p:cNvCxnSpPr>
          <p:nvPr/>
        </p:nvCxnSpPr>
        <p:spPr>
          <a:xfrm>
            <a:off x="6788957" y="3881237"/>
            <a:ext cx="815544" cy="6399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051" name="直接箭头连接符 2050">
            <a:extLst>
              <a:ext uri="{FF2B5EF4-FFF2-40B4-BE49-F238E27FC236}">
                <a16:creationId xmlns:a16="http://schemas.microsoft.com/office/drawing/2014/main" id="{2EA844FA-B06E-411B-BF2D-5A3600B8CCAF}"/>
              </a:ext>
            </a:extLst>
          </p:cNvPr>
          <p:cNvCxnSpPr>
            <a:cxnSpLocks/>
            <a:stCxn id="64" idx="7"/>
            <a:endCxn id="43" idx="2"/>
          </p:cNvCxnSpPr>
          <p:nvPr/>
        </p:nvCxnSpPr>
        <p:spPr>
          <a:xfrm flipV="1">
            <a:off x="6734740" y="3457013"/>
            <a:ext cx="320397" cy="293334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059" name="直接箭头连接符 2058">
            <a:extLst>
              <a:ext uri="{FF2B5EF4-FFF2-40B4-BE49-F238E27FC236}">
                <a16:creationId xmlns:a16="http://schemas.microsoft.com/office/drawing/2014/main" id="{67EF0F6E-2555-475A-A178-49F6EC29D2EA}"/>
              </a:ext>
            </a:extLst>
          </p:cNvPr>
          <p:cNvCxnSpPr>
            <a:stCxn id="63" idx="6"/>
            <a:endCxn id="64" idx="2"/>
          </p:cNvCxnSpPr>
          <p:nvPr/>
        </p:nvCxnSpPr>
        <p:spPr>
          <a:xfrm flipV="1">
            <a:off x="6101905" y="3881237"/>
            <a:ext cx="316838" cy="6399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061" name="直接箭头连接符 2060">
            <a:extLst>
              <a:ext uri="{FF2B5EF4-FFF2-40B4-BE49-F238E27FC236}">
                <a16:creationId xmlns:a16="http://schemas.microsoft.com/office/drawing/2014/main" id="{AE4936D3-5A19-4098-B792-74A3963084E4}"/>
              </a:ext>
            </a:extLst>
          </p:cNvPr>
          <p:cNvCxnSpPr>
            <a:stCxn id="63" idx="7"/>
            <a:endCxn id="43" idx="2"/>
          </p:cNvCxnSpPr>
          <p:nvPr/>
        </p:nvCxnSpPr>
        <p:spPr>
          <a:xfrm flipV="1">
            <a:off x="6047688" y="3457013"/>
            <a:ext cx="1007449" cy="299733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81" name="椭圆 80">
            <a:extLst>
              <a:ext uri="{FF2B5EF4-FFF2-40B4-BE49-F238E27FC236}">
                <a16:creationId xmlns:a16="http://schemas.microsoft.com/office/drawing/2014/main" id="{36BE212E-3F05-4446-976D-EE394562A92E}"/>
              </a:ext>
            </a:extLst>
          </p:cNvPr>
          <p:cNvSpPr/>
          <p:nvPr/>
        </p:nvSpPr>
        <p:spPr>
          <a:xfrm>
            <a:off x="7604501" y="4120702"/>
            <a:ext cx="370214" cy="370214"/>
          </a:xfrm>
          <a:prstGeom prst="ellipse">
            <a:avLst/>
          </a:prstGeom>
          <a:solidFill>
            <a:srgbClr val="92B1D6"/>
          </a:solidFill>
          <a:ln>
            <a:solidFill>
              <a:srgbClr val="92B1D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dirty="0"/>
              <a:t>5</a:t>
            </a:r>
            <a:endParaRPr lang="zh-CN" altLang="en-US" dirty="0"/>
          </a:p>
        </p:txBody>
      </p:sp>
      <p:cxnSp>
        <p:nvCxnSpPr>
          <p:cNvPr id="2063" name="直接箭头连接符 2062">
            <a:extLst>
              <a:ext uri="{FF2B5EF4-FFF2-40B4-BE49-F238E27FC236}">
                <a16:creationId xmlns:a16="http://schemas.microsoft.com/office/drawing/2014/main" id="{5A31E6B0-5FAF-4236-8E0F-CC70DAEC3158}"/>
              </a:ext>
            </a:extLst>
          </p:cNvPr>
          <p:cNvCxnSpPr>
            <a:stCxn id="81" idx="6"/>
            <a:endCxn id="35" idx="2"/>
          </p:cNvCxnSpPr>
          <p:nvPr/>
        </p:nvCxnSpPr>
        <p:spPr>
          <a:xfrm>
            <a:off x="7974715" y="4305809"/>
            <a:ext cx="263463" cy="2081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9005549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2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2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5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2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8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8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2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1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2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4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9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2" dur="500"/>
                                        <p:tgtEl>
                                          <p:spTgt spid="20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5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8" dur="500"/>
                                        <p:tgtEl>
                                          <p:spTgt spid="20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1" dur="500"/>
                                        <p:tgtEl>
                                          <p:spTgt spid="20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4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9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>
                      <p:stCondLst>
                        <p:cond delay="indefinite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4" dur="500"/>
                                        <p:tgtEl>
                                          <p:spTgt spid="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7" dur="500"/>
                                        <p:tgtEl>
                                          <p:spTgt spid="20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/>
      <p:bldP spid="49" grpId="0"/>
      <p:bldP spid="50" grpId="0" animBg="1"/>
      <p:bldP spid="51" grpId="0" animBg="1"/>
      <p:bldP spid="61" grpId="0"/>
      <p:bldP spid="63" grpId="0" animBg="1"/>
      <p:bldP spid="64" grpId="0" animBg="1"/>
      <p:bldP spid="81" grpId="0" animBg="1"/>
    </p:bld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42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zh-CN" altLang="en-US" dirty="0"/>
              <a:t>上海交通大学并行与分布式系统研究所（</a:t>
            </a:r>
            <a:r>
              <a:rPr lang="en-US" altLang="zh-CN" dirty="0"/>
              <a:t>IPADS@SJTU</a:t>
            </a:r>
            <a:r>
              <a:rPr lang="zh-CN" altLang="en-US" dirty="0"/>
              <a:t>）</a:t>
            </a:r>
          </a:p>
        </p:txBody>
      </p:sp>
      <p:sp>
        <p:nvSpPr>
          <p:cNvPr id="12" name="Title 1">
            <a:extLst>
              <a:ext uri="{FF2B5EF4-FFF2-40B4-BE49-F238E27FC236}">
                <a16:creationId xmlns:a16="http://schemas.microsoft.com/office/drawing/2014/main" id="{775A0D57-C5EE-471C-9068-21AAA665E09A}"/>
              </a:ext>
            </a:extLst>
          </p:cNvPr>
          <p:cNvSpPr txBox="1">
            <a:spLocks/>
          </p:cNvSpPr>
          <p:nvPr/>
        </p:nvSpPr>
        <p:spPr>
          <a:xfrm>
            <a:off x="965200" y="189537"/>
            <a:ext cx="8229600" cy="90044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3600" b="1" kern="1200">
                <a:solidFill>
                  <a:schemeClr val="accent1"/>
                </a:solidFill>
                <a:latin typeface="+mj-lt"/>
                <a:ea typeface="+mj-ea"/>
                <a:cs typeface="微软雅黑 Light" panose="020B0502040204020203" pitchFamily="34" charset="-122"/>
              </a:defRPr>
            </a:lvl1pPr>
          </a:lstStyle>
          <a:p>
            <a:endParaRPr lang="en-US" altLang="zh-CN" dirty="0">
              <a:sym typeface="+mn-ea"/>
            </a:endParaRPr>
          </a:p>
        </p:txBody>
      </p:sp>
      <p:sp>
        <p:nvSpPr>
          <p:cNvPr id="21" name="Title 1">
            <a:extLst>
              <a:ext uri="{FF2B5EF4-FFF2-40B4-BE49-F238E27FC236}">
                <a16:creationId xmlns:a16="http://schemas.microsoft.com/office/drawing/2014/main" id="{BA35C0DB-0784-4551-9D13-D47A3DC0FDD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08000" y="228866"/>
            <a:ext cx="9144000" cy="900442"/>
          </a:xfrm>
        </p:spPr>
        <p:txBody>
          <a:bodyPr>
            <a:normAutofit/>
          </a:bodyPr>
          <a:lstStyle/>
          <a:p>
            <a:r>
              <a:rPr lang="en-US" altLang="zh-CN" dirty="0">
                <a:sym typeface="+mn-ea"/>
              </a:rPr>
              <a:t>Demo: Social Media</a:t>
            </a:r>
          </a:p>
        </p:txBody>
      </p:sp>
      <p:sp>
        <p:nvSpPr>
          <p:cNvPr id="3" name="椭圆 2">
            <a:extLst>
              <a:ext uri="{FF2B5EF4-FFF2-40B4-BE49-F238E27FC236}">
                <a16:creationId xmlns:a16="http://schemas.microsoft.com/office/drawing/2014/main" id="{C8923D00-4E63-4654-918D-38E8C2DA50C7}"/>
              </a:ext>
            </a:extLst>
          </p:cNvPr>
          <p:cNvSpPr/>
          <p:nvPr/>
        </p:nvSpPr>
        <p:spPr>
          <a:xfrm>
            <a:off x="1366501" y="3721571"/>
            <a:ext cx="370214" cy="370214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3" name="椭圆 12">
            <a:extLst>
              <a:ext uri="{FF2B5EF4-FFF2-40B4-BE49-F238E27FC236}">
                <a16:creationId xmlns:a16="http://schemas.microsoft.com/office/drawing/2014/main" id="{506314C5-954D-4DE4-854B-832230103AB8}"/>
              </a:ext>
            </a:extLst>
          </p:cNvPr>
          <p:cNvSpPr/>
          <p:nvPr/>
        </p:nvSpPr>
        <p:spPr>
          <a:xfrm>
            <a:off x="1366501" y="4574902"/>
            <a:ext cx="370214" cy="370214"/>
          </a:xfrm>
          <a:prstGeom prst="ellipse">
            <a:avLst/>
          </a:prstGeom>
          <a:solidFill>
            <a:srgbClr val="92B1D6"/>
          </a:solidFill>
          <a:ln>
            <a:solidFill>
              <a:srgbClr val="92B1D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5" name="椭圆 14">
            <a:extLst>
              <a:ext uri="{FF2B5EF4-FFF2-40B4-BE49-F238E27FC236}">
                <a16:creationId xmlns:a16="http://schemas.microsoft.com/office/drawing/2014/main" id="{E0FBDCED-A67C-4772-A9D8-72903348C03F}"/>
              </a:ext>
            </a:extLst>
          </p:cNvPr>
          <p:cNvSpPr/>
          <p:nvPr/>
        </p:nvSpPr>
        <p:spPr>
          <a:xfrm>
            <a:off x="1366501" y="4142879"/>
            <a:ext cx="370214" cy="370214"/>
          </a:xfrm>
          <a:prstGeom prst="ellipse">
            <a:avLst/>
          </a:prstGeom>
          <a:solidFill>
            <a:srgbClr val="92B1D6"/>
          </a:solidFill>
          <a:ln>
            <a:solidFill>
              <a:srgbClr val="92B1D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6" name="椭圆 15">
            <a:extLst>
              <a:ext uri="{FF2B5EF4-FFF2-40B4-BE49-F238E27FC236}">
                <a16:creationId xmlns:a16="http://schemas.microsoft.com/office/drawing/2014/main" id="{50B71712-0211-4C95-B931-D9B01370AD68}"/>
              </a:ext>
            </a:extLst>
          </p:cNvPr>
          <p:cNvSpPr/>
          <p:nvPr/>
        </p:nvSpPr>
        <p:spPr>
          <a:xfrm>
            <a:off x="1366501" y="3289548"/>
            <a:ext cx="370214" cy="370214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cxnSp>
        <p:nvCxnSpPr>
          <p:cNvPr id="9" name="直接连接符 8">
            <a:extLst>
              <a:ext uri="{FF2B5EF4-FFF2-40B4-BE49-F238E27FC236}">
                <a16:creationId xmlns:a16="http://schemas.microsoft.com/office/drawing/2014/main" id="{ADE7E42F-D639-47FF-8AB5-FE942A8919A1}"/>
              </a:ext>
            </a:extLst>
          </p:cNvPr>
          <p:cNvCxnSpPr>
            <a:cxnSpLocks/>
          </p:cNvCxnSpPr>
          <p:nvPr/>
        </p:nvCxnSpPr>
        <p:spPr>
          <a:xfrm flipV="1">
            <a:off x="327472" y="4087922"/>
            <a:ext cx="9324528" cy="33379"/>
          </a:xfrm>
          <a:prstGeom prst="line">
            <a:avLst/>
          </a:prstGeom>
          <a:ln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文本框 17">
            <a:extLst>
              <a:ext uri="{FF2B5EF4-FFF2-40B4-BE49-F238E27FC236}">
                <a16:creationId xmlns:a16="http://schemas.microsoft.com/office/drawing/2014/main" id="{893E3A7F-846B-4158-A811-06B555E1D5EC}"/>
              </a:ext>
            </a:extLst>
          </p:cNvPr>
          <p:cNvSpPr txBox="1"/>
          <p:nvPr/>
        </p:nvSpPr>
        <p:spPr>
          <a:xfrm>
            <a:off x="315829" y="3317734"/>
            <a:ext cx="103484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altLang="zh-CN" b="1" dirty="0"/>
              <a:t>Local</a:t>
            </a:r>
            <a:endParaRPr lang="zh-CN" altLang="en-US" b="1" dirty="0"/>
          </a:p>
        </p:txBody>
      </p:sp>
      <p:sp>
        <p:nvSpPr>
          <p:cNvPr id="23" name="文本框 22">
            <a:extLst>
              <a:ext uri="{FF2B5EF4-FFF2-40B4-BE49-F238E27FC236}">
                <a16:creationId xmlns:a16="http://schemas.microsoft.com/office/drawing/2014/main" id="{EB085715-7433-4D6F-95C0-84CDED65175B}"/>
              </a:ext>
            </a:extLst>
          </p:cNvPr>
          <p:cNvSpPr txBox="1"/>
          <p:nvPr/>
        </p:nvSpPr>
        <p:spPr>
          <a:xfrm>
            <a:off x="315829" y="3734224"/>
            <a:ext cx="102905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altLang="zh-CN" b="1" dirty="0"/>
              <a:t>Remote</a:t>
            </a:r>
            <a:endParaRPr lang="zh-CN" altLang="en-US" b="1" dirty="0"/>
          </a:p>
        </p:txBody>
      </p:sp>
      <p:grpSp>
        <p:nvGrpSpPr>
          <p:cNvPr id="40" name="组合 39">
            <a:extLst>
              <a:ext uri="{FF2B5EF4-FFF2-40B4-BE49-F238E27FC236}">
                <a16:creationId xmlns:a16="http://schemas.microsoft.com/office/drawing/2014/main" id="{E34EF93B-B9F3-4054-9122-3B06385E399B}"/>
              </a:ext>
            </a:extLst>
          </p:cNvPr>
          <p:cNvGrpSpPr/>
          <p:nvPr/>
        </p:nvGrpSpPr>
        <p:grpSpPr>
          <a:xfrm>
            <a:off x="1551608" y="1421668"/>
            <a:ext cx="2151665" cy="597024"/>
            <a:chOff x="1551608" y="1421668"/>
            <a:chExt cx="2151665" cy="597024"/>
          </a:xfrm>
        </p:grpSpPr>
        <p:grpSp>
          <p:nvGrpSpPr>
            <p:cNvPr id="7" name="组合 6">
              <a:extLst>
                <a:ext uri="{FF2B5EF4-FFF2-40B4-BE49-F238E27FC236}">
                  <a16:creationId xmlns:a16="http://schemas.microsoft.com/office/drawing/2014/main" id="{8BAEAEDF-9824-4F37-8D12-1D697FA069A7}"/>
                </a:ext>
              </a:extLst>
            </p:cNvPr>
            <p:cNvGrpSpPr/>
            <p:nvPr/>
          </p:nvGrpSpPr>
          <p:grpSpPr>
            <a:xfrm>
              <a:off x="1551608" y="1421668"/>
              <a:ext cx="2016224" cy="597024"/>
              <a:chOff x="1551608" y="1385615"/>
              <a:chExt cx="2016224" cy="597024"/>
            </a:xfrm>
          </p:grpSpPr>
          <p:pic>
            <p:nvPicPr>
              <p:cNvPr id="1026" name="Picture 2">
                <a:extLst>
                  <a:ext uri="{FF2B5EF4-FFF2-40B4-BE49-F238E27FC236}">
                    <a16:creationId xmlns:a16="http://schemas.microsoft.com/office/drawing/2014/main" id="{41B3F025-5B46-4D08-BE48-13DD02993DB9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 rotWithShape="1">
              <a:blip r:embed="rId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r="-6699" b="21651"/>
              <a:stretch/>
            </p:blipFill>
            <p:spPr bwMode="auto">
              <a:xfrm>
                <a:off x="1551608" y="1385615"/>
                <a:ext cx="813048" cy="597024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sp>
            <p:nvSpPr>
              <p:cNvPr id="2" name="文本框 1">
                <a:extLst>
                  <a:ext uri="{FF2B5EF4-FFF2-40B4-BE49-F238E27FC236}">
                    <a16:creationId xmlns:a16="http://schemas.microsoft.com/office/drawing/2014/main" id="{7B06C40E-E416-49B5-B111-81F0FC44426F}"/>
                  </a:ext>
                </a:extLst>
              </p:cNvPr>
              <p:cNvSpPr txBox="1"/>
              <p:nvPr/>
            </p:nvSpPr>
            <p:spPr>
              <a:xfrm>
                <a:off x="2559720" y="1489348"/>
                <a:ext cx="1008112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zh-CN" sz="2400" b="1" dirty="0"/>
                  <a:t>Alice</a:t>
                </a:r>
                <a:endParaRPr lang="zh-CN" altLang="en-US" sz="2400" b="1" dirty="0"/>
              </a:p>
            </p:txBody>
          </p:sp>
        </p:grpSp>
        <p:sp>
          <p:nvSpPr>
            <p:cNvPr id="24" name="椭圆 23">
              <a:extLst>
                <a:ext uri="{FF2B5EF4-FFF2-40B4-BE49-F238E27FC236}">
                  <a16:creationId xmlns:a16="http://schemas.microsoft.com/office/drawing/2014/main" id="{7794A79C-0487-4D61-B3B8-9D11AF428C7E}"/>
                </a:ext>
              </a:extLst>
            </p:cNvPr>
            <p:cNvSpPr/>
            <p:nvPr/>
          </p:nvSpPr>
          <p:spPr>
            <a:xfrm>
              <a:off x="3514085" y="1670258"/>
              <a:ext cx="189188" cy="189188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26" name="文本框 25">
            <a:extLst>
              <a:ext uri="{FF2B5EF4-FFF2-40B4-BE49-F238E27FC236}">
                <a16:creationId xmlns:a16="http://schemas.microsoft.com/office/drawing/2014/main" id="{5ACEB9E1-4FD7-4A74-AB14-61EE197693B0}"/>
              </a:ext>
            </a:extLst>
          </p:cNvPr>
          <p:cNvSpPr txBox="1"/>
          <p:nvPr/>
        </p:nvSpPr>
        <p:spPr>
          <a:xfrm>
            <a:off x="337521" y="4150613"/>
            <a:ext cx="103484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altLang="zh-CN" b="1" dirty="0"/>
              <a:t>Local</a:t>
            </a:r>
            <a:endParaRPr lang="zh-CN" altLang="en-US" b="1" dirty="0"/>
          </a:p>
        </p:txBody>
      </p:sp>
      <p:sp>
        <p:nvSpPr>
          <p:cNvPr id="27" name="文本框 26">
            <a:extLst>
              <a:ext uri="{FF2B5EF4-FFF2-40B4-BE49-F238E27FC236}">
                <a16:creationId xmlns:a16="http://schemas.microsoft.com/office/drawing/2014/main" id="{DCC0ED56-4DCB-42CE-B881-794249807867}"/>
              </a:ext>
            </a:extLst>
          </p:cNvPr>
          <p:cNvSpPr txBox="1"/>
          <p:nvPr/>
        </p:nvSpPr>
        <p:spPr>
          <a:xfrm>
            <a:off x="337521" y="4567103"/>
            <a:ext cx="102905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altLang="zh-CN" b="1" dirty="0"/>
              <a:t>Remote</a:t>
            </a:r>
            <a:endParaRPr lang="zh-CN" altLang="en-US" b="1" dirty="0"/>
          </a:p>
        </p:txBody>
      </p:sp>
      <p:sp>
        <p:nvSpPr>
          <p:cNvPr id="28" name="文本框 27">
            <a:extLst>
              <a:ext uri="{FF2B5EF4-FFF2-40B4-BE49-F238E27FC236}">
                <a16:creationId xmlns:a16="http://schemas.microsoft.com/office/drawing/2014/main" id="{FF9680CB-3394-4732-B9B6-C34B1DEC3398}"/>
              </a:ext>
            </a:extLst>
          </p:cNvPr>
          <p:cNvSpPr txBox="1"/>
          <p:nvPr/>
        </p:nvSpPr>
        <p:spPr>
          <a:xfrm>
            <a:off x="8628926" y="3311600"/>
            <a:ext cx="103484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b="1" dirty="0"/>
              <a:t>Local</a:t>
            </a:r>
            <a:endParaRPr lang="zh-CN" altLang="en-US" b="1" dirty="0"/>
          </a:p>
        </p:txBody>
      </p:sp>
      <p:sp>
        <p:nvSpPr>
          <p:cNvPr id="29" name="文本框 28">
            <a:extLst>
              <a:ext uri="{FF2B5EF4-FFF2-40B4-BE49-F238E27FC236}">
                <a16:creationId xmlns:a16="http://schemas.microsoft.com/office/drawing/2014/main" id="{747CF0F9-65BE-498D-AC45-DB090A3844DB}"/>
              </a:ext>
            </a:extLst>
          </p:cNvPr>
          <p:cNvSpPr txBox="1"/>
          <p:nvPr/>
        </p:nvSpPr>
        <p:spPr>
          <a:xfrm>
            <a:off x="8628926" y="3728090"/>
            <a:ext cx="102905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b="1" dirty="0"/>
              <a:t>Remote</a:t>
            </a:r>
            <a:endParaRPr lang="zh-CN" altLang="en-US" b="1" dirty="0"/>
          </a:p>
        </p:txBody>
      </p:sp>
      <p:sp>
        <p:nvSpPr>
          <p:cNvPr id="30" name="文本框 29">
            <a:extLst>
              <a:ext uri="{FF2B5EF4-FFF2-40B4-BE49-F238E27FC236}">
                <a16:creationId xmlns:a16="http://schemas.microsoft.com/office/drawing/2014/main" id="{85A01558-3775-4FB1-B4D7-301532482402}"/>
              </a:ext>
            </a:extLst>
          </p:cNvPr>
          <p:cNvSpPr txBox="1"/>
          <p:nvPr/>
        </p:nvSpPr>
        <p:spPr>
          <a:xfrm>
            <a:off x="8650618" y="4144479"/>
            <a:ext cx="103484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b="1" dirty="0"/>
              <a:t>Local</a:t>
            </a:r>
            <a:endParaRPr lang="zh-CN" altLang="en-US" b="1" dirty="0"/>
          </a:p>
        </p:txBody>
      </p:sp>
      <p:sp>
        <p:nvSpPr>
          <p:cNvPr id="31" name="文本框 30">
            <a:extLst>
              <a:ext uri="{FF2B5EF4-FFF2-40B4-BE49-F238E27FC236}">
                <a16:creationId xmlns:a16="http://schemas.microsoft.com/office/drawing/2014/main" id="{E6C2B309-08AA-4F50-830B-D0DDB2D18A4A}"/>
              </a:ext>
            </a:extLst>
          </p:cNvPr>
          <p:cNvSpPr txBox="1"/>
          <p:nvPr/>
        </p:nvSpPr>
        <p:spPr>
          <a:xfrm>
            <a:off x="8650618" y="4560969"/>
            <a:ext cx="102905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b="1" dirty="0"/>
              <a:t>Remote</a:t>
            </a:r>
            <a:endParaRPr lang="zh-CN" altLang="en-US" b="1" dirty="0"/>
          </a:p>
        </p:txBody>
      </p:sp>
      <p:sp>
        <p:nvSpPr>
          <p:cNvPr id="33" name="椭圆 32">
            <a:extLst>
              <a:ext uri="{FF2B5EF4-FFF2-40B4-BE49-F238E27FC236}">
                <a16:creationId xmlns:a16="http://schemas.microsoft.com/office/drawing/2014/main" id="{93147F92-B555-4F3E-B792-F8986CE48C69}"/>
              </a:ext>
            </a:extLst>
          </p:cNvPr>
          <p:cNvSpPr/>
          <p:nvPr/>
        </p:nvSpPr>
        <p:spPr>
          <a:xfrm>
            <a:off x="8238178" y="3701475"/>
            <a:ext cx="370214" cy="370214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4" name="椭圆 33">
            <a:extLst>
              <a:ext uri="{FF2B5EF4-FFF2-40B4-BE49-F238E27FC236}">
                <a16:creationId xmlns:a16="http://schemas.microsoft.com/office/drawing/2014/main" id="{1C3AB945-FD8C-461A-9A8E-AFFC090423DA}"/>
              </a:ext>
            </a:extLst>
          </p:cNvPr>
          <p:cNvSpPr/>
          <p:nvPr/>
        </p:nvSpPr>
        <p:spPr>
          <a:xfrm>
            <a:off x="8238178" y="4554806"/>
            <a:ext cx="370214" cy="370214"/>
          </a:xfrm>
          <a:prstGeom prst="ellipse">
            <a:avLst/>
          </a:prstGeom>
          <a:solidFill>
            <a:srgbClr val="92B1D6"/>
          </a:solidFill>
          <a:ln>
            <a:solidFill>
              <a:srgbClr val="92B1D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5" name="椭圆 34">
            <a:extLst>
              <a:ext uri="{FF2B5EF4-FFF2-40B4-BE49-F238E27FC236}">
                <a16:creationId xmlns:a16="http://schemas.microsoft.com/office/drawing/2014/main" id="{EB74446A-C2CB-4945-A937-C785F2D70853}"/>
              </a:ext>
            </a:extLst>
          </p:cNvPr>
          <p:cNvSpPr/>
          <p:nvPr/>
        </p:nvSpPr>
        <p:spPr>
          <a:xfrm>
            <a:off x="8238178" y="4122783"/>
            <a:ext cx="370214" cy="370214"/>
          </a:xfrm>
          <a:prstGeom prst="ellipse">
            <a:avLst/>
          </a:prstGeom>
          <a:solidFill>
            <a:srgbClr val="92B1D6"/>
          </a:solidFill>
          <a:ln>
            <a:solidFill>
              <a:srgbClr val="92B1D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6" name="椭圆 35">
            <a:extLst>
              <a:ext uri="{FF2B5EF4-FFF2-40B4-BE49-F238E27FC236}">
                <a16:creationId xmlns:a16="http://schemas.microsoft.com/office/drawing/2014/main" id="{C580CA38-69CF-4221-96D6-F9054932B83C}"/>
              </a:ext>
            </a:extLst>
          </p:cNvPr>
          <p:cNvSpPr/>
          <p:nvPr/>
        </p:nvSpPr>
        <p:spPr>
          <a:xfrm>
            <a:off x="8238178" y="3269452"/>
            <a:ext cx="370214" cy="370214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9" name="椭圆 38">
            <a:extLst>
              <a:ext uri="{FF2B5EF4-FFF2-40B4-BE49-F238E27FC236}">
                <a16:creationId xmlns:a16="http://schemas.microsoft.com/office/drawing/2014/main" id="{89083C71-A141-441F-86D9-433328396225}"/>
              </a:ext>
            </a:extLst>
          </p:cNvPr>
          <p:cNvSpPr/>
          <p:nvPr/>
        </p:nvSpPr>
        <p:spPr>
          <a:xfrm>
            <a:off x="2047977" y="3289548"/>
            <a:ext cx="370214" cy="370214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dirty="0"/>
              <a:t>1</a:t>
            </a:r>
            <a:endParaRPr lang="zh-CN" altLang="en-US" dirty="0"/>
          </a:p>
        </p:txBody>
      </p:sp>
      <p:cxnSp>
        <p:nvCxnSpPr>
          <p:cNvPr id="32" name="直接箭头连接符 31">
            <a:extLst>
              <a:ext uri="{FF2B5EF4-FFF2-40B4-BE49-F238E27FC236}">
                <a16:creationId xmlns:a16="http://schemas.microsoft.com/office/drawing/2014/main" id="{4F2500FC-10D4-4CF8-B1C1-89096A14050A}"/>
              </a:ext>
            </a:extLst>
          </p:cNvPr>
          <p:cNvCxnSpPr>
            <a:stCxn id="39" idx="2"/>
            <a:endCxn id="16" idx="6"/>
          </p:cNvCxnSpPr>
          <p:nvPr/>
        </p:nvCxnSpPr>
        <p:spPr>
          <a:xfrm flipH="1">
            <a:off x="1736715" y="3474655"/>
            <a:ext cx="311262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42" name="椭圆 41">
            <a:extLst>
              <a:ext uri="{FF2B5EF4-FFF2-40B4-BE49-F238E27FC236}">
                <a16:creationId xmlns:a16="http://schemas.microsoft.com/office/drawing/2014/main" id="{16D32612-7BE1-418D-9D01-51FB0AF5E426}"/>
              </a:ext>
            </a:extLst>
          </p:cNvPr>
          <p:cNvSpPr/>
          <p:nvPr/>
        </p:nvSpPr>
        <p:spPr>
          <a:xfrm>
            <a:off x="7604501" y="3702529"/>
            <a:ext cx="370214" cy="370214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dirty="0"/>
              <a:t>1</a:t>
            </a:r>
            <a:endParaRPr lang="zh-CN" altLang="en-US" dirty="0"/>
          </a:p>
        </p:txBody>
      </p:sp>
      <p:cxnSp>
        <p:nvCxnSpPr>
          <p:cNvPr id="10" name="直接箭头连接符 9">
            <a:extLst>
              <a:ext uri="{FF2B5EF4-FFF2-40B4-BE49-F238E27FC236}">
                <a16:creationId xmlns:a16="http://schemas.microsoft.com/office/drawing/2014/main" id="{3E4F0DE9-D216-4554-A2EB-A995C703C069}"/>
              </a:ext>
            </a:extLst>
          </p:cNvPr>
          <p:cNvCxnSpPr>
            <a:stCxn id="42" idx="6"/>
            <a:endCxn id="33" idx="2"/>
          </p:cNvCxnSpPr>
          <p:nvPr/>
        </p:nvCxnSpPr>
        <p:spPr>
          <a:xfrm flipV="1">
            <a:off x="7974715" y="3886582"/>
            <a:ext cx="263463" cy="1054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43" name="椭圆 42">
            <a:extLst>
              <a:ext uri="{FF2B5EF4-FFF2-40B4-BE49-F238E27FC236}">
                <a16:creationId xmlns:a16="http://schemas.microsoft.com/office/drawing/2014/main" id="{9E7CC914-9243-47B3-B357-0616B0DC3E07}"/>
              </a:ext>
            </a:extLst>
          </p:cNvPr>
          <p:cNvSpPr/>
          <p:nvPr/>
        </p:nvSpPr>
        <p:spPr>
          <a:xfrm>
            <a:off x="7055137" y="3271906"/>
            <a:ext cx="370214" cy="370214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dirty="0"/>
              <a:t>2</a:t>
            </a:r>
            <a:endParaRPr lang="zh-CN" altLang="en-US" dirty="0"/>
          </a:p>
        </p:txBody>
      </p:sp>
      <p:cxnSp>
        <p:nvCxnSpPr>
          <p:cNvPr id="17" name="直接箭头连接符 16">
            <a:extLst>
              <a:ext uri="{FF2B5EF4-FFF2-40B4-BE49-F238E27FC236}">
                <a16:creationId xmlns:a16="http://schemas.microsoft.com/office/drawing/2014/main" id="{28E8CB63-249C-448C-8E46-8C2EF42BC607}"/>
              </a:ext>
            </a:extLst>
          </p:cNvPr>
          <p:cNvCxnSpPr>
            <a:stCxn id="43" idx="6"/>
            <a:endCxn id="36" idx="2"/>
          </p:cNvCxnSpPr>
          <p:nvPr/>
        </p:nvCxnSpPr>
        <p:spPr>
          <a:xfrm flipV="1">
            <a:off x="7425351" y="3454559"/>
            <a:ext cx="812827" cy="2454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44" name="直接箭头连接符 43">
            <a:extLst>
              <a:ext uri="{FF2B5EF4-FFF2-40B4-BE49-F238E27FC236}">
                <a16:creationId xmlns:a16="http://schemas.microsoft.com/office/drawing/2014/main" id="{0F5C597A-A89B-40EA-8922-195DC582D75F}"/>
              </a:ext>
            </a:extLst>
          </p:cNvPr>
          <p:cNvCxnSpPr>
            <a:stCxn id="43" idx="5"/>
            <a:endCxn id="42" idx="2"/>
          </p:cNvCxnSpPr>
          <p:nvPr/>
        </p:nvCxnSpPr>
        <p:spPr>
          <a:xfrm>
            <a:off x="7371134" y="3587903"/>
            <a:ext cx="233367" cy="299733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45" name="椭圆 44">
            <a:extLst>
              <a:ext uri="{FF2B5EF4-FFF2-40B4-BE49-F238E27FC236}">
                <a16:creationId xmlns:a16="http://schemas.microsoft.com/office/drawing/2014/main" id="{B174FC62-69DC-4CDF-8A15-900539D59BC7}"/>
              </a:ext>
            </a:extLst>
          </p:cNvPr>
          <p:cNvSpPr/>
          <p:nvPr/>
        </p:nvSpPr>
        <p:spPr>
          <a:xfrm>
            <a:off x="2693562" y="3721952"/>
            <a:ext cx="370214" cy="370214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dirty="0"/>
              <a:t>2</a:t>
            </a:r>
            <a:endParaRPr lang="zh-CN" altLang="en-US" dirty="0"/>
          </a:p>
        </p:txBody>
      </p:sp>
      <p:cxnSp>
        <p:nvCxnSpPr>
          <p:cNvPr id="14" name="直接箭头连接符 13">
            <a:extLst>
              <a:ext uri="{FF2B5EF4-FFF2-40B4-BE49-F238E27FC236}">
                <a16:creationId xmlns:a16="http://schemas.microsoft.com/office/drawing/2014/main" id="{907194F4-9DEB-487F-AD72-17B3765728D8}"/>
              </a:ext>
            </a:extLst>
          </p:cNvPr>
          <p:cNvCxnSpPr>
            <a:stCxn id="45" idx="2"/>
            <a:endCxn id="3" idx="6"/>
          </p:cNvCxnSpPr>
          <p:nvPr/>
        </p:nvCxnSpPr>
        <p:spPr>
          <a:xfrm flipH="1" flipV="1">
            <a:off x="1736715" y="3906678"/>
            <a:ext cx="956847" cy="381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46" name="直接箭头连接符 45">
            <a:extLst>
              <a:ext uri="{FF2B5EF4-FFF2-40B4-BE49-F238E27FC236}">
                <a16:creationId xmlns:a16="http://schemas.microsoft.com/office/drawing/2014/main" id="{1F993E33-5917-483F-BAFE-1AB019D2D8AD}"/>
              </a:ext>
            </a:extLst>
          </p:cNvPr>
          <p:cNvCxnSpPr>
            <a:stCxn id="45" idx="1"/>
            <a:endCxn id="39" idx="6"/>
          </p:cNvCxnSpPr>
          <p:nvPr/>
        </p:nvCxnSpPr>
        <p:spPr>
          <a:xfrm flipH="1" flipV="1">
            <a:off x="2418191" y="3474655"/>
            <a:ext cx="329588" cy="301514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50" name="椭圆 49">
            <a:extLst>
              <a:ext uri="{FF2B5EF4-FFF2-40B4-BE49-F238E27FC236}">
                <a16:creationId xmlns:a16="http://schemas.microsoft.com/office/drawing/2014/main" id="{E10503D5-1759-4E5F-9722-29DB72C24957}"/>
              </a:ext>
            </a:extLst>
          </p:cNvPr>
          <p:cNvSpPr/>
          <p:nvPr/>
        </p:nvSpPr>
        <p:spPr>
          <a:xfrm>
            <a:off x="3257509" y="3289548"/>
            <a:ext cx="370214" cy="370214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dirty="0"/>
              <a:t>3</a:t>
            </a:r>
            <a:endParaRPr lang="zh-CN" altLang="en-US" dirty="0"/>
          </a:p>
        </p:txBody>
      </p:sp>
      <p:sp>
        <p:nvSpPr>
          <p:cNvPr id="51" name="椭圆 50">
            <a:extLst>
              <a:ext uri="{FF2B5EF4-FFF2-40B4-BE49-F238E27FC236}">
                <a16:creationId xmlns:a16="http://schemas.microsoft.com/office/drawing/2014/main" id="{E07A8409-62A2-4106-AF94-9EDABA0EF65F}"/>
              </a:ext>
            </a:extLst>
          </p:cNvPr>
          <p:cNvSpPr/>
          <p:nvPr/>
        </p:nvSpPr>
        <p:spPr>
          <a:xfrm>
            <a:off x="3940855" y="3289548"/>
            <a:ext cx="370214" cy="370214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dirty="0"/>
              <a:t>4</a:t>
            </a:r>
            <a:endParaRPr lang="zh-CN" altLang="en-US" dirty="0"/>
          </a:p>
        </p:txBody>
      </p:sp>
      <p:cxnSp>
        <p:nvCxnSpPr>
          <p:cNvPr id="48" name="直接箭头连接符 47">
            <a:extLst>
              <a:ext uri="{FF2B5EF4-FFF2-40B4-BE49-F238E27FC236}">
                <a16:creationId xmlns:a16="http://schemas.microsoft.com/office/drawing/2014/main" id="{BC9C0908-9647-47B0-96F3-85058CA18839}"/>
              </a:ext>
            </a:extLst>
          </p:cNvPr>
          <p:cNvCxnSpPr>
            <a:stCxn id="50" idx="2"/>
            <a:endCxn id="39" idx="6"/>
          </p:cNvCxnSpPr>
          <p:nvPr/>
        </p:nvCxnSpPr>
        <p:spPr>
          <a:xfrm flipH="1">
            <a:off x="2418191" y="3474655"/>
            <a:ext cx="839318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53" name="直接箭头连接符 52">
            <a:extLst>
              <a:ext uri="{FF2B5EF4-FFF2-40B4-BE49-F238E27FC236}">
                <a16:creationId xmlns:a16="http://schemas.microsoft.com/office/drawing/2014/main" id="{0B5FAF11-E16D-46AA-9CB8-9CF7D9199A57}"/>
              </a:ext>
            </a:extLst>
          </p:cNvPr>
          <p:cNvCxnSpPr>
            <a:cxnSpLocks/>
            <a:stCxn id="50" idx="3"/>
            <a:endCxn id="45" idx="6"/>
          </p:cNvCxnSpPr>
          <p:nvPr/>
        </p:nvCxnSpPr>
        <p:spPr>
          <a:xfrm flipH="1">
            <a:off x="3063776" y="3605545"/>
            <a:ext cx="247950" cy="301514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55" name="直接箭头连接符 54">
            <a:extLst>
              <a:ext uri="{FF2B5EF4-FFF2-40B4-BE49-F238E27FC236}">
                <a16:creationId xmlns:a16="http://schemas.microsoft.com/office/drawing/2014/main" id="{501EF8D3-25B1-4156-846C-083A91B017D2}"/>
              </a:ext>
            </a:extLst>
          </p:cNvPr>
          <p:cNvCxnSpPr>
            <a:stCxn id="51" idx="2"/>
            <a:endCxn id="50" idx="6"/>
          </p:cNvCxnSpPr>
          <p:nvPr/>
        </p:nvCxnSpPr>
        <p:spPr>
          <a:xfrm flipH="1">
            <a:off x="3627723" y="3474655"/>
            <a:ext cx="313132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57" name="直接箭头连接符 56">
            <a:extLst>
              <a:ext uri="{FF2B5EF4-FFF2-40B4-BE49-F238E27FC236}">
                <a16:creationId xmlns:a16="http://schemas.microsoft.com/office/drawing/2014/main" id="{84BCD3BC-304D-4CAD-909B-E02DA68BDD33}"/>
              </a:ext>
            </a:extLst>
          </p:cNvPr>
          <p:cNvCxnSpPr>
            <a:cxnSpLocks/>
            <a:stCxn id="51" idx="3"/>
            <a:endCxn id="45" idx="6"/>
          </p:cNvCxnSpPr>
          <p:nvPr/>
        </p:nvCxnSpPr>
        <p:spPr>
          <a:xfrm flipH="1">
            <a:off x="3063776" y="3605545"/>
            <a:ext cx="931296" cy="301514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grpSp>
        <p:nvGrpSpPr>
          <p:cNvPr id="22" name="组合 21">
            <a:extLst>
              <a:ext uri="{FF2B5EF4-FFF2-40B4-BE49-F238E27FC236}">
                <a16:creationId xmlns:a16="http://schemas.microsoft.com/office/drawing/2014/main" id="{EBB9969E-8B22-4AB4-A670-4B8F4BF1CF26}"/>
              </a:ext>
            </a:extLst>
          </p:cNvPr>
          <p:cNvGrpSpPr/>
          <p:nvPr/>
        </p:nvGrpSpPr>
        <p:grpSpPr>
          <a:xfrm>
            <a:off x="6781791" y="1389973"/>
            <a:ext cx="1810173" cy="597024"/>
            <a:chOff x="6781791" y="1389973"/>
            <a:chExt cx="1810173" cy="597024"/>
          </a:xfrm>
        </p:grpSpPr>
        <p:grpSp>
          <p:nvGrpSpPr>
            <p:cNvPr id="41" name="组合 40">
              <a:extLst>
                <a:ext uri="{FF2B5EF4-FFF2-40B4-BE49-F238E27FC236}">
                  <a16:creationId xmlns:a16="http://schemas.microsoft.com/office/drawing/2014/main" id="{54F1C1A8-D866-478F-B7BD-79061BCF9456}"/>
                </a:ext>
              </a:extLst>
            </p:cNvPr>
            <p:cNvGrpSpPr/>
            <p:nvPr/>
          </p:nvGrpSpPr>
          <p:grpSpPr>
            <a:xfrm>
              <a:off x="6781791" y="1468177"/>
              <a:ext cx="1008112" cy="461665"/>
              <a:chOff x="6781791" y="1468177"/>
              <a:chExt cx="1008112" cy="461665"/>
            </a:xfrm>
          </p:grpSpPr>
          <p:sp>
            <p:nvSpPr>
              <p:cNvPr id="11" name="文本框 10">
                <a:extLst>
                  <a:ext uri="{FF2B5EF4-FFF2-40B4-BE49-F238E27FC236}">
                    <a16:creationId xmlns:a16="http://schemas.microsoft.com/office/drawing/2014/main" id="{1022CF46-9833-4A21-B058-5D668441F096}"/>
                  </a:ext>
                </a:extLst>
              </p:cNvPr>
              <p:cNvSpPr txBox="1"/>
              <p:nvPr/>
            </p:nvSpPr>
            <p:spPr>
              <a:xfrm>
                <a:off x="6781791" y="1468177"/>
                <a:ext cx="1008112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r"/>
                <a:r>
                  <a:rPr lang="en-US" altLang="zh-CN" sz="2400" b="1" dirty="0"/>
                  <a:t>Bob</a:t>
                </a:r>
                <a:endParaRPr lang="zh-CN" altLang="en-US" sz="2400" b="1" dirty="0"/>
              </a:p>
            </p:txBody>
          </p:sp>
          <p:sp>
            <p:nvSpPr>
              <p:cNvPr id="25" name="椭圆 24">
                <a:extLst>
                  <a:ext uri="{FF2B5EF4-FFF2-40B4-BE49-F238E27FC236}">
                    <a16:creationId xmlns:a16="http://schemas.microsoft.com/office/drawing/2014/main" id="{5016A1DA-35A9-459C-A1DF-FEC254981716}"/>
                  </a:ext>
                </a:extLst>
              </p:cNvPr>
              <p:cNvSpPr/>
              <p:nvPr/>
            </p:nvSpPr>
            <p:spPr>
              <a:xfrm>
                <a:off x="6791839" y="1607454"/>
                <a:ext cx="189188" cy="189188"/>
              </a:xfrm>
              <a:prstGeom prst="ellipse">
                <a:avLst/>
              </a:prstGeom>
              <a:solidFill>
                <a:srgbClr val="92B1D6"/>
              </a:solidFill>
              <a:ln>
                <a:solidFill>
                  <a:srgbClr val="92B1D6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dirty="0">
                  <a:solidFill>
                    <a:srgbClr val="FF0000"/>
                  </a:solidFill>
                </a:endParaRPr>
              </a:p>
            </p:txBody>
          </p:sp>
        </p:grpSp>
        <p:pic>
          <p:nvPicPr>
            <p:cNvPr id="2050" name="Picture 2" descr="熊猫表情包 的图像结果">
              <a:extLst>
                <a:ext uri="{FF2B5EF4-FFF2-40B4-BE49-F238E27FC236}">
                  <a16:creationId xmlns:a16="http://schemas.microsoft.com/office/drawing/2014/main" id="{928D94EA-148D-4646-94A6-B6BF33774814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890542" y="1389973"/>
              <a:ext cx="701422" cy="59702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63" name="椭圆 62">
            <a:extLst>
              <a:ext uri="{FF2B5EF4-FFF2-40B4-BE49-F238E27FC236}">
                <a16:creationId xmlns:a16="http://schemas.microsoft.com/office/drawing/2014/main" id="{F4F45192-CE17-4E81-871C-EB5D22EA3DF7}"/>
              </a:ext>
            </a:extLst>
          </p:cNvPr>
          <p:cNvSpPr/>
          <p:nvPr/>
        </p:nvSpPr>
        <p:spPr>
          <a:xfrm>
            <a:off x="5731691" y="3702529"/>
            <a:ext cx="370214" cy="370214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dirty="0"/>
              <a:t>4</a:t>
            </a:r>
            <a:endParaRPr lang="zh-CN" altLang="en-US" dirty="0"/>
          </a:p>
        </p:txBody>
      </p:sp>
      <p:sp>
        <p:nvSpPr>
          <p:cNvPr id="64" name="椭圆 63">
            <a:extLst>
              <a:ext uri="{FF2B5EF4-FFF2-40B4-BE49-F238E27FC236}">
                <a16:creationId xmlns:a16="http://schemas.microsoft.com/office/drawing/2014/main" id="{0D837200-A0CD-4DC0-ABC9-5C3F265E6B33}"/>
              </a:ext>
            </a:extLst>
          </p:cNvPr>
          <p:cNvSpPr/>
          <p:nvPr/>
        </p:nvSpPr>
        <p:spPr>
          <a:xfrm>
            <a:off x="6418743" y="3696130"/>
            <a:ext cx="370214" cy="370214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dirty="0"/>
              <a:t>3</a:t>
            </a:r>
            <a:endParaRPr lang="zh-CN" altLang="en-US" dirty="0"/>
          </a:p>
        </p:txBody>
      </p:sp>
      <p:cxnSp>
        <p:nvCxnSpPr>
          <p:cNvPr id="60" name="直接箭头连接符 59">
            <a:extLst>
              <a:ext uri="{FF2B5EF4-FFF2-40B4-BE49-F238E27FC236}">
                <a16:creationId xmlns:a16="http://schemas.microsoft.com/office/drawing/2014/main" id="{FB4B3F9D-4A76-4FC6-B9A7-C3F283308C5C}"/>
              </a:ext>
            </a:extLst>
          </p:cNvPr>
          <p:cNvCxnSpPr>
            <a:stCxn id="64" idx="6"/>
            <a:endCxn id="42" idx="2"/>
          </p:cNvCxnSpPr>
          <p:nvPr/>
        </p:nvCxnSpPr>
        <p:spPr>
          <a:xfrm>
            <a:off x="6788957" y="3881237"/>
            <a:ext cx="815544" cy="6399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051" name="直接箭头连接符 2050">
            <a:extLst>
              <a:ext uri="{FF2B5EF4-FFF2-40B4-BE49-F238E27FC236}">
                <a16:creationId xmlns:a16="http://schemas.microsoft.com/office/drawing/2014/main" id="{2EA844FA-B06E-411B-BF2D-5A3600B8CCAF}"/>
              </a:ext>
            </a:extLst>
          </p:cNvPr>
          <p:cNvCxnSpPr>
            <a:cxnSpLocks/>
            <a:stCxn id="64" idx="7"/>
            <a:endCxn id="43" idx="2"/>
          </p:cNvCxnSpPr>
          <p:nvPr/>
        </p:nvCxnSpPr>
        <p:spPr>
          <a:xfrm flipV="1">
            <a:off x="6734740" y="3457013"/>
            <a:ext cx="320397" cy="293334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059" name="直接箭头连接符 2058">
            <a:extLst>
              <a:ext uri="{FF2B5EF4-FFF2-40B4-BE49-F238E27FC236}">
                <a16:creationId xmlns:a16="http://schemas.microsoft.com/office/drawing/2014/main" id="{67EF0F6E-2555-475A-A178-49F6EC29D2EA}"/>
              </a:ext>
            </a:extLst>
          </p:cNvPr>
          <p:cNvCxnSpPr>
            <a:stCxn id="63" idx="6"/>
            <a:endCxn id="64" idx="2"/>
          </p:cNvCxnSpPr>
          <p:nvPr/>
        </p:nvCxnSpPr>
        <p:spPr>
          <a:xfrm flipV="1">
            <a:off x="6101905" y="3881237"/>
            <a:ext cx="316838" cy="6399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061" name="直接箭头连接符 2060">
            <a:extLst>
              <a:ext uri="{FF2B5EF4-FFF2-40B4-BE49-F238E27FC236}">
                <a16:creationId xmlns:a16="http://schemas.microsoft.com/office/drawing/2014/main" id="{AE4936D3-5A19-4098-B792-74A3963084E4}"/>
              </a:ext>
            </a:extLst>
          </p:cNvPr>
          <p:cNvCxnSpPr>
            <a:stCxn id="63" idx="7"/>
            <a:endCxn id="43" idx="2"/>
          </p:cNvCxnSpPr>
          <p:nvPr/>
        </p:nvCxnSpPr>
        <p:spPr>
          <a:xfrm flipV="1">
            <a:off x="6047688" y="3457013"/>
            <a:ext cx="1007449" cy="299733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81" name="椭圆 80">
            <a:extLst>
              <a:ext uri="{FF2B5EF4-FFF2-40B4-BE49-F238E27FC236}">
                <a16:creationId xmlns:a16="http://schemas.microsoft.com/office/drawing/2014/main" id="{36BE212E-3F05-4446-976D-EE394562A92E}"/>
              </a:ext>
            </a:extLst>
          </p:cNvPr>
          <p:cNvSpPr/>
          <p:nvPr/>
        </p:nvSpPr>
        <p:spPr>
          <a:xfrm>
            <a:off x="7604501" y="4120702"/>
            <a:ext cx="370214" cy="370214"/>
          </a:xfrm>
          <a:prstGeom prst="ellipse">
            <a:avLst/>
          </a:prstGeom>
          <a:solidFill>
            <a:srgbClr val="92B1D6"/>
          </a:solidFill>
          <a:ln>
            <a:solidFill>
              <a:srgbClr val="92B1D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dirty="0"/>
              <a:t>5</a:t>
            </a:r>
            <a:endParaRPr lang="zh-CN" altLang="en-US" dirty="0"/>
          </a:p>
        </p:txBody>
      </p:sp>
      <p:cxnSp>
        <p:nvCxnSpPr>
          <p:cNvPr id="2063" name="直接箭头连接符 2062">
            <a:extLst>
              <a:ext uri="{FF2B5EF4-FFF2-40B4-BE49-F238E27FC236}">
                <a16:creationId xmlns:a16="http://schemas.microsoft.com/office/drawing/2014/main" id="{5A31E6B0-5FAF-4236-8E0F-CC70DAEC3158}"/>
              </a:ext>
            </a:extLst>
          </p:cNvPr>
          <p:cNvCxnSpPr>
            <a:stCxn id="81" idx="6"/>
            <a:endCxn id="35" idx="2"/>
          </p:cNvCxnSpPr>
          <p:nvPr/>
        </p:nvCxnSpPr>
        <p:spPr>
          <a:xfrm>
            <a:off x="7974715" y="4305809"/>
            <a:ext cx="263463" cy="2081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69" name="图形 68" descr="直升飞机">
            <a:extLst>
              <a:ext uri="{FF2B5EF4-FFF2-40B4-BE49-F238E27FC236}">
                <a16:creationId xmlns:a16="http://schemas.microsoft.com/office/drawing/2014/main" id="{B5069BEE-A282-41F8-B286-C18A4FEED30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 flipH="1">
            <a:off x="7281333" y="880133"/>
            <a:ext cx="677058" cy="6770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14979322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43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zh-CN" altLang="en-US" dirty="0"/>
              <a:t>上海交通大学并行与分布式系统研究所（</a:t>
            </a:r>
            <a:r>
              <a:rPr lang="en-US" altLang="zh-CN" dirty="0"/>
              <a:t>IPADS@SJTU</a:t>
            </a:r>
            <a:r>
              <a:rPr lang="zh-CN" altLang="en-US" dirty="0"/>
              <a:t>）</a:t>
            </a:r>
          </a:p>
        </p:txBody>
      </p:sp>
      <p:sp>
        <p:nvSpPr>
          <p:cNvPr id="12" name="Title 1">
            <a:extLst>
              <a:ext uri="{FF2B5EF4-FFF2-40B4-BE49-F238E27FC236}">
                <a16:creationId xmlns:a16="http://schemas.microsoft.com/office/drawing/2014/main" id="{775A0D57-C5EE-471C-9068-21AAA665E09A}"/>
              </a:ext>
            </a:extLst>
          </p:cNvPr>
          <p:cNvSpPr txBox="1">
            <a:spLocks/>
          </p:cNvSpPr>
          <p:nvPr/>
        </p:nvSpPr>
        <p:spPr>
          <a:xfrm>
            <a:off x="965200" y="189537"/>
            <a:ext cx="8229600" cy="90044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3600" b="1" kern="1200">
                <a:solidFill>
                  <a:schemeClr val="accent1"/>
                </a:solidFill>
                <a:latin typeface="+mj-lt"/>
                <a:ea typeface="+mj-ea"/>
                <a:cs typeface="微软雅黑 Light" panose="020B0502040204020203" pitchFamily="34" charset="-122"/>
              </a:defRPr>
            </a:lvl1pPr>
          </a:lstStyle>
          <a:p>
            <a:endParaRPr lang="en-US" altLang="zh-CN" dirty="0">
              <a:sym typeface="+mn-ea"/>
            </a:endParaRPr>
          </a:p>
        </p:txBody>
      </p:sp>
      <p:sp>
        <p:nvSpPr>
          <p:cNvPr id="21" name="Title 1">
            <a:extLst>
              <a:ext uri="{FF2B5EF4-FFF2-40B4-BE49-F238E27FC236}">
                <a16:creationId xmlns:a16="http://schemas.microsoft.com/office/drawing/2014/main" id="{BA35C0DB-0784-4551-9D13-D47A3DC0FDD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08000" y="228866"/>
            <a:ext cx="9144000" cy="900442"/>
          </a:xfrm>
        </p:spPr>
        <p:txBody>
          <a:bodyPr>
            <a:normAutofit/>
          </a:bodyPr>
          <a:lstStyle/>
          <a:p>
            <a:r>
              <a:rPr lang="en-US" altLang="zh-CN" dirty="0">
                <a:sym typeface="+mn-ea"/>
              </a:rPr>
              <a:t>Demo: Social Media</a:t>
            </a:r>
          </a:p>
        </p:txBody>
      </p:sp>
      <p:sp>
        <p:nvSpPr>
          <p:cNvPr id="3" name="椭圆 2">
            <a:extLst>
              <a:ext uri="{FF2B5EF4-FFF2-40B4-BE49-F238E27FC236}">
                <a16:creationId xmlns:a16="http://schemas.microsoft.com/office/drawing/2014/main" id="{C8923D00-4E63-4654-918D-38E8C2DA50C7}"/>
              </a:ext>
            </a:extLst>
          </p:cNvPr>
          <p:cNvSpPr/>
          <p:nvPr/>
        </p:nvSpPr>
        <p:spPr>
          <a:xfrm>
            <a:off x="1366501" y="3721571"/>
            <a:ext cx="370214" cy="370214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3" name="椭圆 12">
            <a:extLst>
              <a:ext uri="{FF2B5EF4-FFF2-40B4-BE49-F238E27FC236}">
                <a16:creationId xmlns:a16="http://schemas.microsoft.com/office/drawing/2014/main" id="{506314C5-954D-4DE4-854B-832230103AB8}"/>
              </a:ext>
            </a:extLst>
          </p:cNvPr>
          <p:cNvSpPr/>
          <p:nvPr/>
        </p:nvSpPr>
        <p:spPr>
          <a:xfrm>
            <a:off x="1366501" y="4574902"/>
            <a:ext cx="370214" cy="370214"/>
          </a:xfrm>
          <a:prstGeom prst="ellipse">
            <a:avLst/>
          </a:prstGeom>
          <a:solidFill>
            <a:srgbClr val="92B1D6"/>
          </a:solidFill>
          <a:ln>
            <a:solidFill>
              <a:srgbClr val="92B1D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5" name="椭圆 14">
            <a:extLst>
              <a:ext uri="{FF2B5EF4-FFF2-40B4-BE49-F238E27FC236}">
                <a16:creationId xmlns:a16="http://schemas.microsoft.com/office/drawing/2014/main" id="{E0FBDCED-A67C-4772-A9D8-72903348C03F}"/>
              </a:ext>
            </a:extLst>
          </p:cNvPr>
          <p:cNvSpPr/>
          <p:nvPr/>
        </p:nvSpPr>
        <p:spPr>
          <a:xfrm>
            <a:off x="1366501" y="4142879"/>
            <a:ext cx="370214" cy="370214"/>
          </a:xfrm>
          <a:prstGeom prst="ellipse">
            <a:avLst/>
          </a:prstGeom>
          <a:solidFill>
            <a:srgbClr val="92B1D6"/>
          </a:solidFill>
          <a:ln>
            <a:solidFill>
              <a:srgbClr val="92B1D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6" name="椭圆 15">
            <a:extLst>
              <a:ext uri="{FF2B5EF4-FFF2-40B4-BE49-F238E27FC236}">
                <a16:creationId xmlns:a16="http://schemas.microsoft.com/office/drawing/2014/main" id="{50B71712-0211-4C95-B931-D9B01370AD68}"/>
              </a:ext>
            </a:extLst>
          </p:cNvPr>
          <p:cNvSpPr/>
          <p:nvPr/>
        </p:nvSpPr>
        <p:spPr>
          <a:xfrm>
            <a:off x="1366501" y="3289548"/>
            <a:ext cx="370214" cy="370214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cxnSp>
        <p:nvCxnSpPr>
          <p:cNvPr id="9" name="直接连接符 8">
            <a:extLst>
              <a:ext uri="{FF2B5EF4-FFF2-40B4-BE49-F238E27FC236}">
                <a16:creationId xmlns:a16="http://schemas.microsoft.com/office/drawing/2014/main" id="{ADE7E42F-D639-47FF-8AB5-FE942A8919A1}"/>
              </a:ext>
            </a:extLst>
          </p:cNvPr>
          <p:cNvCxnSpPr>
            <a:cxnSpLocks/>
          </p:cNvCxnSpPr>
          <p:nvPr/>
        </p:nvCxnSpPr>
        <p:spPr>
          <a:xfrm flipV="1">
            <a:off x="327472" y="4087922"/>
            <a:ext cx="9324528" cy="33379"/>
          </a:xfrm>
          <a:prstGeom prst="line">
            <a:avLst/>
          </a:prstGeom>
          <a:ln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文本框 17">
            <a:extLst>
              <a:ext uri="{FF2B5EF4-FFF2-40B4-BE49-F238E27FC236}">
                <a16:creationId xmlns:a16="http://schemas.microsoft.com/office/drawing/2014/main" id="{893E3A7F-846B-4158-A811-06B555E1D5EC}"/>
              </a:ext>
            </a:extLst>
          </p:cNvPr>
          <p:cNvSpPr txBox="1"/>
          <p:nvPr/>
        </p:nvSpPr>
        <p:spPr>
          <a:xfrm>
            <a:off x="315829" y="3317734"/>
            <a:ext cx="103484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altLang="zh-CN" b="1" dirty="0"/>
              <a:t>Local</a:t>
            </a:r>
            <a:endParaRPr lang="zh-CN" altLang="en-US" b="1" dirty="0"/>
          </a:p>
        </p:txBody>
      </p:sp>
      <p:sp>
        <p:nvSpPr>
          <p:cNvPr id="23" name="文本框 22">
            <a:extLst>
              <a:ext uri="{FF2B5EF4-FFF2-40B4-BE49-F238E27FC236}">
                <a16:creationId xmlns:a16="http://schemas.microsoft.com/office/drawing/2014/main" id="{EB085715-7433-4D6F-95C0-84CDED65175B}"/>
              </a:ext>
            </a:extLst>
          </p:cNvPr>
          <p:cNvSpPr txBox="1"/>
          <p:nvPr/>
        </p:nvSpPr>
        <p:spPr>
          <a:xfrm>
            <a:off x="315829" y="3734224"/>
            <a:ext cx="102905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altLang="zh-CN" b="1" dirty="0"/>
              <a:t>Remote</a:t>
            </a:r>
            <a:endParaRPr lang="zh-CN" altLang="en-US" b="1" dirty="0"/>
          </a:p>
        </p:txBody>
      </p:sp>
      <p:grpSp>
        <p:nvGrpSpPr>
          <p:cNvPr id="40" name="组合 39">
            <a:extLst>
              <a:ext uri="{FF2B5EF4-FFF2-40B4-BE49-F238E27FC236}">
                <a16:creationId xmlns:a16="http://schemas.microsoft.com/office/drawing/2014/main" id="{E34EF93B-B9F3-4054-9122-3B06385E399B}"/>
              </a:ext>
            </a:extLst>
          </p:cNvPr>
          <p:cNvGrpSpPr/>
          <p:nvPr/>
        </p:nvGrpSpPr>
        <p:grpSpPr>
          <a:xfrm>
            <a:off x="1551608" y="1421668"/>
            <a:ext cx="2151665" cy="597024"/>
            <a:chOff x="1551608" y="1421668"/>
            <a:chExt cx="2151665" cy="597024"/>
          </a:xfrm>
        </p:grpSpPr>
        <p:grpSp>
          <p:nvGrpSpPr>
            <p:cNvPr id="7" name="组合 6">
              <a:extLst>
                <a:ext uri="{FF2B5EF4-FFF2-40B4-BE49-F238E27FC236}">
                  <a16:creationId xmlns:a16="http://schemas.microsoft.com/office/drawing/2014/main" id="{8BAEAEDF-9824-4F37-8D12-1D697FA069A7}"/>
                </a:ext>
              </a:extLst>
            </p:cNvPr>
            <p:cNvGrpSpPr/>
            <p:nvPr/>
          </p:nvGrpSpPr>
          <p:grpSpPr>
            <a:xfrm>
              <a:off x="1551608" y="1421668"/>
              <a:ext cx="2016224" cy="597024"/>
              <a:chOff x="1551608" y="1385615"/>
              <a:chExt cx="2016224" cy="597024"/>
            </a:xfrm>
          </p:grpSpPr>
          <p:pic>
            <p:nvPicPr>
              <p:cNvPr id="1026" name="Picture 2">
                <a:extLst>
                  <a:ext uri="{FF2B5EF4-FFF2-40B4-BE49-F238E27FC236}">
                    <a16:creationId xmlns:a16="http://schemas.microsoft.com/office/drawing/2014/main" id="{41B3F025-5B46-4D08-BE48-13DD02993DB9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 rotWithShape="1">
              <a:blip r:embed="rId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r="-6699" b="21651"/>
              <a:stretch/>
            </p:blipFill>
            <p:spPr bwMode="auto">
              <a:xfrm>
                <a:off x="1551608" y="1385615"/>
                <a:ext cx="813048" cy="597024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sp>
            <p:nvSpPr>
              <p:cNvPr id="2" name="文本框 1">
                <a:extLst>
                  <a:ext uri="{FF2B5EF4-FFF2-40B4-BE49-F238E27FC236}">
                    <a16:creationId xmlns:a16="http://schemas.microsoft.com/office/drawing/2014/main" id="{7B06C40E-E416-49B5-B111-81F0FC44426F}"/>
                  </a:ext>
                </a:extLst>
              </p:cNvPr>
              <p:cNvSpPr txBox="1"/>
              <p:nvPr/>
            </p:nvSpPr>
            <p:spPr>
              <a:xfrm>
                <a:off x="2559720" y="1489348"/>
                <a:ext cx="1008112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zh-CN" sz="2400" b="1" dirty="0"/>
                  <a:t>Alice</a:t>
                </a:r>
                <a:endParaRPr lang="zh-CN" altLang="en-US" sz="2400" b="1" dirty="0"/>
              </a:p>
            </p:txBody>
          </p:sp>
        </p:grpSp>
        <p:sp>
          <p:nvSpPr>
            <p:cNvPr id="24" name="椭圆 23">
              <a:extLst>
                <a:ext uri="{FF2B5EF4-FFF2-40B4-BE49-F238E27FC236}">
                  <a16:creationId xmlns:a16="http://schemas.microsoft.com/office/drawing/2014/main" id="{7794A79C-0487-4D61-B3B8-9D11AF428C7E}"/>
                </a:ext>
              </a:extLst>
            </p:cNvPr>
            <p:cNvSpPr/>
            <p:nvPr/>
          </p:nvSpPr>
          <p:spPr>
            <a:xfrm>
              <a:off x="3514085" y="1670258"/>
              <a:ext cx="189188" cy="189188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26" name="文本框 25">
            <a:extLst>
              <a:ext uri="{FF2B5EF4-FFF2-40B4-BE49-F238E27FC236}">
                <a16:creationId xmlns:a16="http://schemas.microsoft.com/office/drawing/2014/main" id="{5ACEB9E1-4FD7-4A74-AB14-61EE197693B0}"/>
              </a:ext>
            </a:extLst>
          </p:cNvPr>
          <p:cNvSpPr txBox="1"/>
          <p:nvPr/>
        </p:nvSpPr>
        <p:spPr>
          <a:xfrm>
            <a:off x="337521" y="4150613"/>
            <a:ext cx="103484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altLang="zh-CN" b="1" dirty="0"/>
              <a:t>Local</a:t>
            </a:r>
            <a:endParaRPr lang="zh-CN" altLang="en-US" b="1" dirty="0"/>
          </a:p>
        </p:txBody>
      </p:sp>
      <p:sp>
        <p:nvSpPr>
          <p:cNvPr id="27" name="文本框 26">
            <a:extLst>
              <a:ext uri="{FF2B5EF4-FFF2-40B4-BE49-F238E27FC236}">
                <a16:creationId xmlns:a16="http://schemas.microsoft.com/office/drawing/2014/main" id="{DCC0ED56-4DCB-42CE-B881-794249807867}"/>
              </a:ext>
            </a:extLst>
          </p:cNvPr>
          <p:cNvSpPr txBox="1"/>
          <p:nvPr/>
        </p:nvSpPr>
        <p:spPr>
          <a:xfrm>
            <a:off x="337521" y="4567103"/>
            <a:ext cx="102905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altLang="zh-CN" b="1" dirty="0"/>
              <a:t>Remote</a:t>
            </a:r>
            <a:endParaRPr lang="zh-CN" altLang="en-US" b="1" dirty="0"/>
          </a:p>
        </p:txBody>
      </p:sp>
      <p:sp>
        <p:nvSpPr>
          <p:cNvPr id="28" name="文本框 27">
            <a:extLst>
              <a:ext uri="{FF2B5EF4-FFF2-40B4-BE49-F238E27FC236}">
                <a16:creationId xmlns:a16="http://schemas.microsoft.com/office/drawing/2014/main" id="{FF9680CB-3394-4732-B9B6-C34B1DEC3398}"/>
              </a:ext>
            </a:extLst>
          </p:cNvPr>
          <p:cNvSpPr txBox="1"/>
          <p:nvPr/>
        </p:nvSpPr>
        <p:spPr>
          <a:xfrm>
            <a:off x="8628926" y="3311600"/>
            <a:ext cx="103484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b="1" dirty="0"/>
              <a:t>Local</a:t>
            </a:r>
            <a:endParaRPr lang="zh-CN" altLang="en-US" b="1" dirty="0"/>
          </a:p>
        </p:txBody>
      </p:sp>
      <p:sp>
        <p:nvSpPr>
          <p:cNvPr id="29" name="文本框 28">
            <a:extLst>
              <a:ext uri="{FF2B5EF4-FFF2-40B4-BE49-F238E27FC236}">
                <a16:creationId xmlns:a16="http://schemas.microsoft.com/office/drawing/2014/main" id="{747CF0F9-65BE-498D-AC45-DB090A3844DB}"/>
              </a:ext>
            </a:extLst>
          </p:cNvPr>
          <p:cNvSpPr txBox="1"/>
          <p:nvPr/>
        </p:nvSpPr>
        <p:spPr>
          <a:xfrm>
            <a:off x="8628926" y="3728090"/>
            <a:ext cx="102905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b="1" dirty="0"/>
              <a:t>Remote</a:t>
            </a:r>
            <a:endParaRPr lang="zh-CN" altLang="en-US" b="1" dirty="0"/>
          </a:p>
        </p:txBody>
      </p:sp>
      <p:sp>
        <p:nvSpPr>
          <p:cNvPr id="30" name="文本框 29">
            <a:extLst>
              <a:ext uri="{FF2B5EF4-FFF2-40B4-BE49-F238E27FC236}">
                <a16:creationId xmlns:a16="http://schemas.microsoft.com/office/drawing/2014/main" id="{85A01558-3775-4FB1-B4D7-301532482402}"/>
              </a:ext>
            </a:extLst>
          </p:cNvPr>
          <p:cNvSpPr txBox="1"/>
          <p:nvPr/>
        </p:nvSpPr>
        <p:spPr>
          <a:xfrm>
            <a:off x="8650618" y="4144479"/>
            <a:ext cx="103484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b="1" dirty="0"/>
              <a:t>Local</a:t>
            </a:r>
            <a:endParaRPr lang="zh-CN" altLang="en-US" b="1" dirty="0"/>
          </a:p>
        </p:txBody>
      </p:sp>
      <p:sp>
        <p:nvSpPr>
          <p:cNvPr id="31" name="文本框 30">
            <a:extLst>
              <a:ext uri="{FF2B5EF4-FFF2-40B4-BE49-F238E27FC236}">
                <a16:creationId xmlns:a16="http://schemas.microsoft.com/office/drawing/2014/main" id="{E6C2B309-08AA-4F50-830B-D0DDB2D18A4A}"/>
              </a:ext>
            </a:extLst>
          </p:cNvPr>
          <p:cNvSpPr txBox="1"/>
          <p:nvPr/>
        </p:nvSpPr>
        <p:spPr>
          <a:xfrm>
            <a:off x="8650618" y="4560969"/>
            <a:ext cx="102905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b="1" dirty="0"/>
              <a:t>Remote</a:t>
            </a:r>
            <a:endParaRPr lang="zh-CN" altLang="en-US" b="1" dirty="0"/>
          </a:p>
        </p:txBody>
      </p:sp>
      <p:sp>
        <p:nvSpPr>
          <p:cNvPr id="33" name="椭圆 32">
            <a:extLst>
              <a:ext uri="{FF2B5EF4-FFF2-40B4-BE49-F238E27FC236}">
                <a16:creationId xmlns:a16="http://schemas.microsoft.com/office/drawing/2014/main" id="{93147F92-B555-4F3E-B792-F8986CE48C69}"/>
              </a:ext>
            </a:extLst>
          </p:cNvPr>
          <p:cNvSpPr/>
          <p:nvPr/>
        </p:nvSpPr>
        <p:spPr>
          <a:xfrm>
            <a:off x="8238178" y="3701475"/>
            <a:ext cx="370214" cy="370214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4" name="椭圆 33">
            <a:extLst>
              <a:ext uri="{FF2B5EF4-FFF2-40B4-BE49-F238E27FC236}">
                <a16:creationId xmlns:a16="http://schemas.microsoft.com/office/drawing/2014/main" id="{1C3AB945-FD8C-461A-9A8E-AFFC090423DA}"/>
              </a:ext>
            </a:extLst>
          </p:cNvPr>
          <p:cNvSpPr/>
          <p:nvPr/>
        </p:nvSpPr>
        <p:spPr>
          <a:xfrm>
            <a:off x="8238178" y="4554806"/>
            <a:ext cx="370214" cy="370214"/>
          </a:xfrm>
          <a:prstGeom prst="ellipse">
            <a:avLst/>
          </a:prstGeom>
          <a:solidFill>
            <a:srgbClr val="92B1D6"/>
          </a:solidFill>
          <a:ln>
            <a:solidFill>
              <a:srgbClr val="92B1D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5" name="椭圆 34">
            <a:extLst>
              <a:ext uri="{FF2B5EF4-FFF2-40B4-BE49-F238E27FC236}">
                <a16:creationId xmlns:a16="http://schemas.microsoft.com/office/drawing/2014/main" id="{EB74446A-C2CB-4945-A937-C785F2D70853}"/>
              </a:ext>
            </a:extLst>
          </p:cNvPr>
          <p:cNvSpPr/>
          <p:nvPr/>
        </p:nvSpPr>
        <p:spPr>
          <a:xfrm>
            <a:off x="8238178" y="4122783"/>
            <a:ext cx="370214" cy="370214"/>
          </a:xfrm>
          <a:prstGeom prst="ellipse">
            <a:avLst/>
          </a:prstGeom>
          <a:solidFill>
            <a:srgbClr val="92B1D6"/>
          </a:solidFill>
          <a:ln>
            <a:solidFill>
              <a:srgbClr val="92B1D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6" name="椭圆 35">
            <a:extLst>
              <a:ext uri="{FF2B5EF4-FFF2-40B4-BE49-F238E27FC236}">
                <a16:creationId xmlns:a16="http://schemas.microsoft.com/office/drawing/2014/main" id="{C580CA38-69CF-4221-96D6-F9054932B83C}"/>
              </a:ext>
            </a:extLst>
          </p:cNvPr>
          <p:cNvSpPr/>
          <p:nvPr/>
        </p:nvSpPr>
        <p:spPr>
          <a:xfrm>
            <a:off x="8238178" y="3269452"/>
            <a:ext cx="370214" cy="370214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9" name="椭圆 38">
            <a:extLst>
              <a:ext uri="{FF2B5EF4-FFF2-40B4-BE49-F238E27FC236}">
                <a16:creationId xmlns:a16="http://schemas.microsoft.com/office/drawing/2014/main" id="{89083C71-A141-441F-86D9-433328396225}"/>
              </a:ext>
            </a:extLst>
          </p:cNvPr>
          <p:cNvSpPr/>
          <p:nvPr/>
        </p:nvSpPr>
        <p:spPr>
          <a:xfrm>
            <a:off x="2047977" y="3289548"/>
            <a:ext cx="370214" cy="370214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dirty="0"/>
              <a:t>1</a:t>
            </a:r>
            <a:endParaRPr lang="zh-CN" altLang="en-US" dirty="0"/>
          </a:p>
        </p:txBody>
      </p:sp>
      <p:cxnSp>
        <p:nvCxnSpPr>
          <p:cNvPr id="32" name="直接箭头连接符 31">
            <a:extLst>
              <a:ext uri="{FF2B5EF4-FFF2-40B4-BE49-F238E27FC236}">
                <a16:creationId xmlns:a16="http://schemas.microsoft.com/office/drawing/2014/main" id="{4F2500FC-10D4-4CF8-B1C1-89096A14050A}"/>
              </a:ext>
            </a:extLst>
          </p:cNvPr>
          <p:cNvCxnSpPr>
            <a:stCxn id="39" idx="2"/>
            <a:endCxn id="16" idx="6"/>
          </p:cNvCxnSpPr>
          <p:nvPr/>
        </p:nvCxnSpPr>
        <p:spPr>
          <a:xfrm flipH="1">
            <a:off x="1736715" y="3474655"/>
            <a:ext cx="311262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42" name="椭圆 41">
            <a:extLst>
              <a:ext uri="{FF2B5EF4-FFF2-40B4-BE49-F238E27FC236}">
                <a16:creationId xmlns:a16="http://schemas.microsoft.com/office/drawing/2014/main" id="{16D32612-7BE1-418D-9D01-51FB0AF5E426}"/>
              </a:ext>
            </a:extLst>
          </p:cNvPr>
          <p:cNvSpPr/>
          <p:nvPr/>
        </p:nvSpPr>
        <p:spPr>
          <a:xfrm>
            <a:off x="7604501" y="3702529"/>
            <a:ext cx="370214" cy="370214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dirty="0"/>
              <a:t>1</a:t>
            </a:r>
            <a:endParaRPr lang="zh-CN" altLang="en-US" dirty="0"/>
          </a:p>
        </p:txBody>
      </p:sp>
      <p:cxnSp>
        <p:nvCxnSpPr>
          <p:cNvPr id="10" name="直接箭头连接符 9">
            <a:extLst>
              <a:ext uri="{FF2B5EF4-FFF2-40B4-BE49-F238E27FC236}">
                <a16:creationId xmlns:a16="http://schemas.microsoft.com/office/drawing/2014/main" id="{3E4F0DE9-D216-4554-A2EB-A995C703C069}"/>
              </a:ext>
            </a:extLst>
          </p:cNvPr>
          <p:cNvCxnSpPr>
            <a:stCxn id="42" idx="6"/>
            <a:endCxn id="33" idx="2"/>
          </p:cNvCxnSpPr>
          <p:nvPr/>
        </p:nvCxnSpPr>
        <p:spPr>
          <a:xfrm flipV="1">
            <a:off x="7974715" y="3886582"/>
            <a:ext cx="263463" cy="1054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43" name="椭圆 42">
            <a:extLst>
              <a:ext uri="{FF2B5EF4-FFF2-40B4-BE49-F238E27FC236}">
                <a16:creationId xmlns:a16="http://schemas.microsoft.com/office/drawing/2014/main" id="{9E7CC914-9243-47B3-B357-0616B0DC3E07}"/>
              </a:ext>
            </a:extLst>
          </p:cNvPr>
          <p:cNvSpPr/>
          <p:nvPr/>
        </p:nvSpPr>
        <p:spPr>
          <a:xfrm>
            <a:off x="7055137" y="3271906"/>
            <a:ext cx="370214" cy="370214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dirty="0"/>
              <a:t>2</a:t>
            </a:r>
            <a:endParaRPr lang="zh-CN" altLang="en-US" dirty="0"/>
          </a:p>
        </p:txBody>
      </p:sp>
      <p:cxnSp>
        <p:nvCxnSpPr>
          <p:cNvPr id="17" name="直接箭头连接符 16">
            <a:extLst>
              <a:ext uri="{FF2B5EF4-FFF2-40B4-BE49-F238E27FC236}">
                <a16:creationId xmlns:a16="http://schemas.microsoft.com/office/drawing/2014/main" id="{28E8CB63-249C-448C-8E46-8C2EF42BC607}"/>
              </a:ext>
            </a:extLst>
          </p:cNvPr>
          <p:cNvCxnSpPr>
            <a:stCxn id="43" idx="6"/>
            <a:endCxn id="36" idx="2"/>
          </p:cNvCxnSpPr>
          <p:nvPr/>
        </p:nvCxnSpPr>
        <p:spPr>
          <a:xfrm flipV="1">
            <a:off x="7425351" y="3454559"/>
            <a:ext cx="812827" cy="2454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44" name="直接箭头连接符 43">
            <a:extLst>
              <a:ext uri="{FF2B5EF4-FFF2-40B4-BE49-F238E27FC236}">
                <a16:creationId xmlns:a16="http://schemas.microsoft.com/office/drawing/2014/main" id="{0F5C597A-A89B-40EA-8922-195DC582D75F}"/>
              </a:ext>
            </a:extLst>
          </p:cNvPr>
          <p:cNvCxnSpPr>
            <a:stCxn id="43" idx="5"/>
            <a:endCxn id="42" idx="2"/>
          </p:cNvCxnSpPr>
          <p:nvPr/>
        </p:nvCxnSpPr>
        <p:spPr>
          <a:xfrm>
            <a:off x="7371134" y="3587903"/>
            <a:ext cx="233367" cy="299733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45" name="椭圆 44">
            <a:extLst>
              <a:ext uri="{FF2B5EF4-FFF2-40B4-BE49-F238E27FC236}">
                <a16:creationId xmlns:a16="http://schemas.microsoft.com/office/drawing/2014/main" id="{B174FC62-69DC-4CDF-8A15-900539D59BC7}"/>
              </a:ext>
            </a:extLst>
          </p:cNvPr>
          <p:cNvSpPr/>
          <p:nvPr/>
        </p:nvSpPr>
        <p:spPr>
          <a:xfrm>
            <a:off x="2693562" y="3721952"/>
            <a:ext cx="370214" cy="370214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dirty="0"/>
              <a:t>2</a:t>
            </a:r>
            <a:endParaRPr lang="zh-CN" altLang="en-US" dirty="0"/>
          </a:p>
        </p:txBody>
      </p:sp>
      <p:cxnSp>
        <p:nvCxnSpPr>
          <p:cNvPr id="14" name="直接箭头连接符 13">
            <a:extLst>
              <a:ext uri="{FF2B5EF4-FFF2-40B4-BE49-F238E27FC236}">
                <a16:creationId xmlns:a16="http://schemas.microsoft.com/office/drawing/2014/main" id="{907194F4-9DEB-487F-AD72-17B3765728D8}"/>
              </a:ext>
            </a:extLst>
          </p:cNvPr>
          <p:cNvCxnSpPr>
            <a:stCxn id="45" idx="2"/>
            <a:endCxn id="3" idx="6"/>
          </p:cNvCxnSpPr>
          <p:nvPr/>
        </p:nvCxnSpPr>
        <p:spPr>
          <a:xfrm flipH="1" flipV="1">
            <a:off x="1736715" y="3906678"/>
            <a:ext cx="956847" cy="381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46" name="直接箭头连接符 45">
            <a:extLst>
              <a:ext uri="{FF2B5EF4-FFF2-40B4-BE49-F238E27FC236}">
                <a16:creationId xmlns:a16="http://schemas.microsoft.com/office/drawing/2014/main" id="{1F993E33-5917-483F-BAFE-1AB019D2D8AD}"/>
              </a:ext>
            </a:extLst>
          </p:cNvPr>
          <p:cNvCxnSpPr>
            <a:stCxn id="45" idx="1"/>
            <a:endCxn id="39" idx="6"/>
          </p:cNvCxnSpPr>
          <p:nvPr/>
        </p:nvCxnSpPr>
        <p:spPr>
          <a:xfrm flipH="1" flipV="1">
            <a:off x="2418191" y="3474655"/>
            <a:ext cx="329588" cy="301514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50" name="椭圆 49">
            <a:extLst>
              <a:ext uri="{FF2B5EF4-FFF2-40B4-BE49-F238E27FC236}">
                <a16:creationId xmlns:a16="http://schemas.microsoft.com/office/drawing/2014/main" id="{E10503D5-1759-4E5F-9722-29DB72C24957}"/>
              </a:ext>
            </a:extLst>
          </p:cNvPr>
          <p:cNvSpPr/>
          <p:nvPr/>
        </p:nvSpPr>
        <p:spPr>
          <a:xfrm>
            <a:off x="3257509" y="3289548"/>
            <a:ext cx="370214" cy="370214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dirty="0"/>
              <a:t>3</a:t>
            </a:r>
            <a:endParaRPr lang="zh-CN" altLang="en-US" dirty="0"/>
          </a:p>
        </p:txBody>
      </p:sp>
      <p:sp>
        <p:nvSpPr>
          <p:cNvPr id="51" name="椭圆 50">
            <a:extLst>
              <a:ext uri="{FF2B5EF4-FFF2-40B4-BE49-F238E27FC236}">
                <a16:creationId xmlns:a16="http://schemas.microsoft.com/office/drawing/2014/main" id="{E07A8409-62A2-4106-AF94-9EDABA0EF65F}"/>
              </a:ext>
            </a:extLst>
          </p:cNvPr>
          <p:cNvSpPr/>
          <p:nvPr/>
        </p:nvSpPr>
        <p:spPr>
          <a:xfrm>
            <a:off x="3940855" y="3289548"/>
            <a:ext cx="370214" cy="370214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dirty="0"/>
              <a:t>4</a:t>
            </a:r>
            <a:endParaRPr lang="zh-CN" altLang="en-US" dirty="0"/>
          </a:p>
        </p:txBody>
      </p:sp>
      <p:cxnSp>
        <p:nvCxnSpPr>
          <p:cNvPr id="48" name="直接箭头连接符 47">
            <a:extLst>
              <a:ext uri="{FF2B5EF4-FFF2-40B4-BE49-F238E27FC236}">
                <a16:creationId xmlns:a16="http://schemas.microsoft.com/office/drawing/2014/main" id="{BC9C0908-9647-47B0-96F3-85058CA18839}"/>
              </a:ext>
            </a:extLst>
          </p:cNvPr>
          <p:cNvCxnSpPr>
            <a:stCxn id="50" idx="2"/>
            <a:endCxn id="39" idx="6"/>
          </p:cNvCxnSpPr>
          <p:nvPr/>
        </p:nvCxnSpPr>
        <p:spPr>
          <a:xfrm flipH="1">
            <a:off x="2418191" y="3474655"/>
            <a:ext cx="839318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53" name="直接箭头连接符 52">
            <a:extLst>
              <a:ext uri="{FF2B5EF4-FFF2-40B4-BE49-F238E27FC236}">
                <a16:creationId xmlns:a16="http://schemas.microsoft.com/office/drawing/2014/main" id="{0B5FAF11-E16D-46AA-9CB8-9CF7D9199A57}"/>
              </a:ext>
            </a:extLst>
          </p:cNvPr>
          <p:cNvCxnSpPr>
            <a:cxnSpLocks/>
            <a:stCxn id="50" idx="3"/>
            <a:endCxn id="45" idx="6"/>
          </p:cNvCxnSpPr>
          <p:nvPr/>
        </p:nvCxnSpPr>
        <p:spPr>
          <a:xfrm flipH="1">
            <a:off x="3063776" y="3605545"/>
            <a:ext cx="247950" cy="301514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55" name="直接箭头连接符 54">
            <a:extLst>
              <a:ext uri="{FF2B5EF4-FFF2-40B4-BE49-F238E27FC236}">
                <a16:creationId xmlns:a16="http://schemas.microsoft.com/office/drawing/2014/main" id="{501EF8D3-25B1-4156-846C-083A91B017D2}"/>
              </a:ext>
            </a:extLst>
          </p:cNvPr>
          <p:cNvCxnSpPr>
            <a:stCxn id="51" idx="2"/>
            <a:endCxn id="50" idx="6"/>
          </p:cNvCxnSpPr>
          <p:nvPr/>
        </p:nvCxnSpPr>
        <p:spPr>
          <a:xfrm flipH="1">
            <a:off x="3627723" y="3474655"/>
            <a:ext cx="313132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57" name="直接箭头连接符 56">
            <a:extLst>
              <a:ext uri="{FF2B5EF4-FFF2-40B4-BE49-F238E27FC236}">
                <a16:creationId xmlns:a16="http://schemas.microsoft.com/office/drawing/2014/main" id="{84BCD3BC-304D-4CAD-909B-E02DA68BDD33}"/>
              </a:ext>
            </a:extLst>
          </p:cNvPr>
          <p:cNvCxnSpPr>
            <a:cxnSpLocks/>
            <a:stCxn id="51" idx="3"/>
            <a:endCxn id="45" idx="6"/>
          </p:cNvCxnSpPr>
          <p:nvPr/>
        </p:nvCxnSpPr>
        <p:spPr>
          <a:xfrm flipH="1">
            <a:off x="3063776" y="3605545"/>
            <a:ext cx="931296" cy="301514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grpSp>
        <p:nvGrpSpPr>
          <p:cNvPr id="22" name="组合 21">
            <a:extLst>
              <a:ext uri="{FF2B5EF4-FFF2-40B4-BE49-F238E27FC236}">
                <a16:creationId xmlns:a16="http://schemas.microsoft.com/office/drawing/2014/main" id="{EBB9969E-8B22-4AB4-A670-4B8F4BF1CF26}"/>
              </a:ext>
            </a:extLst>
          </p:cNvPr>
          <p:cNvGrpSpPr/>
          <p:nvPr/>
        </p:nvGrpSpPr>
        <p:grpSpPr>
          <a:xfrm>
            <a:off x="6781791" y="1389973"/>
            <a:ext cx="1810173" cy="597024"/>
            <a:chOff x="6781791" y="1389973"/>
            <a:chExt cx="1810173" cy="597024"/>
          </a:xfrm>
        </p:grpSpPr>
        <p:grpSp>
          <p:nvGrpSpPr>
            <p:cNvPr id="41" name="组合 40">
              <a:extLst>
                <a:ext uri="{FF2B5EF4-FFF2-40B4-BE49-F238E27FC236}">
                  <a16:creationId xmlns:a16="http://schemas.microsoft.com/office/drawing/2014/main" id="{54F1C1A8-D866-478F-B7BD-79061BCF9456}"/>
                </a:ext>
              </a:extLst>
            </p:cNvPr>
            <p:cNvGrpSpPr/>
            <p:nvPr/>
          </p:nvGrpSpPr>
          <p:grpSpPr>
            <a:xfrm>
              <a:off x="6781791" y="1468177"/>
              <a:ext cx="1008112" cy="461665"/>
              <a:chOff x="6781791" y="1468177"/>
              <a:chExt cx="1008112" cy="461665"/>
            </a:xfrm>
          </p:grpSpPr>
          <p:sp>
            <p:nvSpPr>
              <p:cNvPr id="11" name="文本框 10">
                <a:extLst>
                  <a:ext uri="{FF2B5EF4-FFF2-40B4-BE49-F238E27FC236}">
                    <a16:creationId xmlns:a16="http://schemas.microsoft.com/office/drawing/2014/main" id="{1022CF46-9833-4A21-B058-5D668441F096}"/>
                  </a:ext>
                </a:extLst>
              </p:cNvPr>
              <p:cNvSpPr txBox="1"/>
              <p:nvPr/>
            </p:nvSpPr>
            <p:spPr>
              <a:xfrm>
                <a:off x="6781791" y="1468177"/>
                <a:ext cx="1008112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r"/>
                <a:r>
                  <a:rPr lang="en-US" altLang="zh-CN" sz="2400" b="1" dirty="0"/>
                  <a:t>Bob</a:t>
                </a:r>
                <a:endParaRPr lang="zh-CN" altLang="en-US" sz="2400" b="1" dirty="0"/>
              </a:p>
            </p:txBody>
          </p:sp>
          <p:sp>
            <p:nvSpPr>
              <p:cNvPr id="25" name="椭圆 24">
                <a:extLst>
                  <a:ext uri="{FF2B5EF4-FFF2-40B4-BE49-F238E27FC236}">
                    <a16:creationId xmlns:a16="http://schemas.microsoft.com/office/drawing/2014/main" id="{5016A1DA-35A9-459C-A1DF-FEC254981716}"/>
                  </a:ext>
                </a:extLst>
              </p:cNvPr>
              <p:cNvSpPr/>
              <p:nvPr/>
            </p:nvSpPr>
            <p:spPr>
              <a:xfrm>
                <a:off x="6791839" y="1607454"/>
                <a:ext cx="189188" cy="189188"/>
              </a:xfrm>
              <a:prstGeom prst="ellipse">
                <a:avLst/>
              </a:prstGeom>
              <a:solidFill>
                <a:srgbClr val="92B1D6"/>
              </a:solidFill>
              <a:ln>
                <a:solidFill>
                  <a:srgbClr val="92B1D6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dirty="0">
                  <a:solidFill>
                    <a:srgbClr val="FF0000"/>
                  </a:solidFill>
                </a:endParaRPr>
              </a:p>
            </p:txBody>
          </p:sp>
        </p:grpSp>
        <p:pic>
          <p:nvPicPr>
            <p:cNvPr id="2050" name="Picture 2" descr="熊猫表情包 的图像结果">
              <a:extLst>
                <a:ext uri="{FF2B5EF4-FFF2-40B4-BE49-F238E27FC236}">
                  <a16:creationId xmlns:a16="http://schemas.microsoft.com/office/drawing/2014/main" id="{928D94EA-148D-4646-94A6-B6BF33774814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890542" y="1389973"/>
              <a:ext cx="701422" cy="59702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63" name="椭圆 62">
            <a:extLst>
              <a:ext uri="{FF2B5EF4-FFF2-40B4-BE49-F238E27FC236}">
                <a16:creationId xmlns:a16="http://schemas.microsoft.com/office/drawing/2014/main" id="{F4F45192-CE17-4E81-871C-EB5D22EA3DF7}"/>
              </a:ext>
            </a:extLst>
          </p:cNvPr>
          <p:cNvSpPr/>
          <p:nvPr/>
        </p:nvSpPr>
        <p:spPr>
          <a:xfrm>
            <a:off x="5731691" y="3702529"/>
            <a:ext cx="370214" cy="370214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dirty="0"/>
              <a:t>4</a:t>
            </a:r>
            <a:endParaRPr lang="zh-CN" altLang="en-US" dirty="0"/>
          </a:p>
        </p:txBody>
      </p:sp>
      <p:sp>
        <p:nvSpPr>
          <p:cNvPr id="64" name="椭圆 63">
            <a:extLst>
              <a:ext uri="{FF2B5EF4-FFF2-40B4-BE49-F238E27FC236}">
                <a16:creationId xmlns:a16="http://schemas.microsoft.com/office/drawing/2014/main" id="{0D837200-A0CD-4DC0-ABC9-5C3F265E6B33}"/>
              </a:ext>
            </a:extLst>
          </p:cNvPr>
          <p:cNvSpPr/>
          <p:nvPr/>
        </p:nvSpPr>
        <p:spPr>
          <a:xfrm>
            <a:off x="6418743" y="3696130"/>
            <a:ext cx="370214" cy="370214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dirty="0"/>
              <a:t>3</a:t>
            </a:r>
            <a:endParaRPr lang="zh-CN" altLang="en-US" dirty="0"/>
          </a:p>
        </p:txBody>
      </p:sp>
      <p:cxnSp>
        <p:nvCxnSpPr>
          <p:cNvPr id="60" name="直接箭头连接符 59">
            <a:extLst>
              <a:ext uri="{FF2B5EF4-FFF2-40B4-BE49-F238E27FC236}">
                <a16:creationId xmlns:a16="http://schemas.microsoft.com/office/drawing/2014/main" id="{FB4B3F9D-4A76-4FC6-B9A7-C3F283308C5C}"/>
              </a:ext>
            </a:extLst>
          </p:cNvPr>
          <p:cNvCxnSpPr>
            <a:stCxn id="64" idx="6"/>
            <a:endCxn id="42" idx="2"/>
          </p:cNvCxnSpPr>
          <p:nvPr/>
        </p:nvCxnSpPr>
        <p:spPr>
          <a:xfrm>
            <a:off x="6788957" y="3881237"/>
            <a:ext cx="815544" cy="6399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051" name="直接箭头连接符 2050">
            <a:extLst>
              <a:ext uri="{FF2B5EF4-FFF2-40B4-BE49-F238E27FC236}">
                <a16:creationId xmlns:a16="http://schemas.microsoft.com/office/drawing/2014/main" id="{2EA844FA-B06E-411B-BF2D-5A3600B8CCAF}"/>
              </a:ext>
            </a:extLst>
          </p:cNvPr>
          <p:cNvCxnSpPr>
            <a:cxnSpLocks/>
            <a:stCxn id="64" idx="7"/>
            <a:endCxn id="43" idx="2"/>
          </p:cNvCxnSpPr>
          <p:nvPr/>
        </p:nvCxnSpPr>
        <p:spPr>
          <a:xfrm flipV="1">
            <a:off x="6734740" y="3457013"/>
            <a:ext cx="320397" cy="293334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059" name="直接箭头连接符 2058">
            <a:extLst>
              <a:ext uri="{FF2B5EF4-FFF2-40B4-BE49-F238E27FC236}">
                <a16:creationId xmlns:a16="http://schemas.microsoft.com/office/drawing/2014/main" id="{67EF0F6E-2555-475A-A178-49F6EC29D2EA}"/>
              </a:ext>
            </a:extLst>
          </p:cNvPr>
          <p:cNvCxnSpPr>
            <a:stCxn id="63" idx="6"/>
            <a:endCxn id="64" idx="2"/>
          </p:cNvCxnSpPr>
          <p:nvPr/>
        </p:nvCxnSpPr>
        <p:spPr>
          <a:xfrm flipV="1">
            <a:off x="6101905" y="3881237"/>
            <a:ext cx="316838" cy="6399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061" name="直接箭头连接符 2060">
            <a:extLst>
              <a:ext uri="{FF2B5EF4-FFF2-40B4-BE49-F238E27FC236}">
                <a16:creationId xmlns:a16="http://schemas.microsoft.com/office/drawing/2014/main" id="{AE4936D3-5A19-4098-B792-74A3963084E4}"/>
              </a:ext>
            </a:extLst>
          </p:cNvPr>
          <p:cNvCxnSpPr>
            <a:stCxn id="63" idx="7"/>
            <a:endCxn id="43" idx="2"/>
          </p:cNvCxnSpPr>
          <p:nvPr/>
        </p:nvCxnSpPr>
        <p:spPr>
          <a:xfrm flipV="1">
            <a:off x="6047688" y="3457013"/>
            <a:ext cx="1007449" cy="299733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81" name="椭圆 80">
            <a:extLst>
              <a:ext uri="{FF2B5EF4-FFF2-40B4-BE49-F238E27FC236}">
                <a16:creationId xmlns:a16="http://schemas.microsoft.com/office/drawing/2014/main" id="{36BE212E-3F05-4446-976D-EE394562A92E}"/>
              </a:ext>
            </a:extLst>
          </p:cNvPr>
          <p:cNvSpPr/>
          <p:nvPr/>
        </p:nvSpPr>
        <p:spPr>
          <a:xfrm>
            <a:off x="7604501" y="4120702"/>
            <a:ext cx="370214" cy="370214"/>
          </a:xfrm>
          <a:prstGeom prst="ellipse">
            <a:avLst/>
          </a:prstGeom>
          <a:solidFill>
            <a:srgbClr val="92B1D6"/>
          </a:solidFill>
          <a:ln>
            <a:solidFill>
              <a:srgbClr val="92B1D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dirty="0"/>
              <a:t>5</a:t>
            </a:r>
            <a:endParaRPr lang="zh-CN" altLang="en-US" dirty="0"/>
          </a:p>
        </p:txBody>
      </p:sp>
      <p:cxnSp>
        <p:nvCxnSpPr>
          <p:cNvPr id="2063" name="直接箭头连接符 2062">
            <a:extLst>
              <a:ext uri="{FF2B5EF4-FFF2-40B4-BE49-F238E27FC236}">
                <a16:creationId xmlns:a16="http://schemas.microsoft.com/office/drawing/2014/main" id="{5A31E6B0-5FAF-4236-8E0F-CC70DAEC3158}"/>
              </a:ext>
            </a:extLst>
          </p:cNvPr>
          <p:cNvCxnSpPr>
            <a:stCxn id="81" idx="6"/>
            <a:endCxn id="35" idx="2"/>
          </p:cNvCxnSpPr>
          <p:nvPr/>
        </p:nvCxnSpPr>
        <p:spPr>
          <a:xfrm>
            <a:off x="7974715" y="4305809"/>
            <a:ext cx="263463" cy="2081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19" name="图形 18" descr="直升飞机">
            <a:extLst>
              <a:ext uri="{FF2B5EF4-FFF2-40B4-BE49-F238E27FC236}">
                <a16:creationId xmlns:a16="http://schemas.microsoft.com/office/drawing/2014/main" id="{E369EBFA-3F8A-4AA1-9BFD-D66F7815D2A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 flipH="1">
            <a:off x="2262674" y="821403"/>
            <a:ext cx="677058" cy="6770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23763996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44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zh-CN" altLang="en-US" dirty="0"/>
              <a:t>上海交通大学并行与分布式系统研究所（</a:t>
            </a:r>
            <a:r>
              <a:rPr lang="en-US" altLang="zh-CN" dirty="0"/>
              <a:t>IPADS@SJTU</a:t>
            </a:r>
            <a:r>
              <a:rPr lang="zh-CN" altLang="en-US" dirty="0"/>
              <a:t>）</a:t>
            </a:r>
          </a:p>
        </p:txBody>
      </p:sp>
      <p:sp>
        <p:nvSpPr>
          <p:cNvPr id="12" name="Title 1">
            <a:extLst>
              <a:ext uri="{FF2B5EF4-FFF2-40B4-BE49-F238E27FC236}">
                <a16:creationId xmlns:a16="http://schemas.microsoft.com/office/drawing/2014/main" id="{775A0D57-C5EE-471C-9068-21AAA665E09A}"/>
              </a:ext>
            </a:extLst>
          </p:cNvPr>
          <p:cNvSpPr txBox="1">
            <a:spLocks/>
          </p:cNvSpPr>
          <p:nvPr/>
        </p:nvSpPr>
        <p:spPr>
          <a:xfrm>
            <a:off x="965200" y="189537"/>
            <a:ext cx="8229600" cy="90044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3600" b="1" kern="1200">
                <a:solidFill>
                  <a:schemeClr val="accent1"/>
                </a:solidFill>
                <a:latin typeface="+mj-lt"/>
                <a:ea typeface="+mj-ea"/>
                <a:cs typeface="微软雅黑 Light" panose="020B0502040204020203" pitchFamily="34" charset="-122"/>
              </a:defRPr>
            </a:lvl1pPr>
          </a:lstStyle>
          <a:p>
            <a:endParaRPr lang="en-US" altLang="zh-CN" dirty="0">
              <a:sym typeface="+mn-ea"/>
            </a:endParaRPr>
          </a:p>
        </p:txBody>
      </p:sp>
      <p:sp>
        <p:nvSpPr>
          <p:cNvPr id="21" name="Title 1">
            <a:extLst>
              <a:ext uri="{FF2B5EF4-FFF2-40B4-BE49-F238E27FC236}">
                <a16:creationId xmlns:a16="http://schemas.microsoft.com/office/drawing/2014/main" id="{BA35C0DB-0784-4551-9D13-D47A3DC0FDD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08000" y="228866"/>
            <a:ext cx="9144000" cy="900442"/>
          </a:xfrm>
        </p:spPr>
        <p:txBody>
          <a:bodyPr>
            <a:normAutofit/>
          </a:bodyPr>
          <a:lstStyle/>
          <a:p>
            <a:r>
              <a:rPr lang="en-US" altLang="zh-CN" dirty="0">
                <a:sym typeface="+mn-ea"/>
              </a:rPr>
              <a:t>Demo: Social Media</a:t>
            </a:r>
          </a:p>
        </p:txBody>
      </p:sp>
      <p:sp>
        <p:nvSpPr>
          <p:cNvPr id="3" name="椭圆 2">
            <a:extLst>
              <a:ext uri="{FF2B5EF4-FFF2-40B4-BE49-F238E27FC236}">
                <a16:creationId xmlns:a16="http://schemas.microsoft.com/office/drawing/2014/main" id="{C8923D00-4E63-4654-918D-38E8C2DA50C7}"/>
              </a:ext>
            </a:extLst>
          </p:cNvPr>
          <p:cNvSpPr/>
          <p:nvPr/>
        </p:nvSpPr>
        <p:spPr>
          <a:xfrm>
            <a:off x="1366501" y="3721571"/>
            <a:ext cx="370214" cy="370214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3" name="椭圆 12">
            <a:extLst>
              <a:ext uri="{FF2B5EF4-FFF2-40B4-BE49-F238E27FC236}">
                <a16:creationId xmlns:a16="http://schemas.microsoft.com/office/drawing/2014/main" id="{506314C5-954D-4DE4-854B-832230103AB8}"/>
              </a:ext>
            </a:extLst>
          </p:cNvPr>
          <p:cNvSpPr/>
          <p:nvPr/>
        </p:nvSpPr>
        <p:spPr>
          <a:xfrm>
            <a:off x="1366501" y="4574902"/>
            <a:ext cx="370214" cy="370214"/>
          </a:xfrm>
          <a:prstGeom prst="ellipse">
            <a:avLst/>
          </a:prstGeom>
          <a:solidFill>
            <a:srgbClr val="92B1D6"/>
          </a:solidFill>
          <a:ln>
            <a:solidFill>
              <a:srgbClr val="92B1D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5" name="椭圆 14">
            <a:extLst>
              <a:ext uri="{FF2B5EF4-FFF2-40B4-BE49-F238E27FC236}">
                <a16:creationId xmlns:a16="http://schemas.microsoft.com/office/drawing/2014/main" id="{E0FBDCED-A67C-4772-A9D8-72903348C03F}"/>
              </a:ext>
            </a:extLst>
          </p:cNvPr>
          <p:cNvSpPr/>
          <p:nvPr/>
        </p:nvSpPr>
        <p:spPr>
          <a:xfrm>
            <a:off x="1366501" y="4142879"/>
            <a:ext cx="370214" cy="370214"/>
          </a:xfrm>
          <a:prstGeom prst="ellipse">
            <a:avLst/>
          </a:prstGeom>
          <a:solidFill>
            <a:srgbClr val="92B1D6"/>
          </a:solidFill>
          <a:ln>
            <a:solidFill>
              <a:srgbClr val="92B1D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6" name="椭圆 15">
            <a:extLst>
              <a:ext uri="{FF2B5EF4-FFF2-40B4-BE49-F238E27FC236}">
                <a16:creationId xmlns:a16="http://schemas.microsoft.com/office/drawing/2014/main" id="{50B71712-0211-4C95-B931-D9B01370AD68}"/>
              </a:ext>
            </a:extLst>
          </p:cNvPr>
          <p:cNvSpPr/>
          <p:nvPr/>
        </p:nvSpPr>
        <p:spPr>
          <a:xfrm>
            <a:off x="1366501" y="3289548"/>
            <a:ext cx="370214" cy="370214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cxnSp>
        <p:nvCxnSpPr>
          <p:cNvPr id="9" name="直接连接符 8">
            <a:extLst>
              <a:ext uri="{FF2B5EF4-FFF2-40B4-BE49-F238E27FC236}">
                <a16:creationId xmlns:a16="http://schemas.microsoft.com/office/drawing/2014/main" id="{ADE7E42F-D639-47FF-8AB5-FE942A8919A1}"/>
              </a:ext>
            </a:extLst>
          </p:cNvPr>
          <p:cNvCxnSpPr>
            <a:cxnSpLocks/>
          </p:cNvCxnSpPr>
          <p:nvPr/>
        </p:nvCxnSpPr>
        <p:spPr>
          <a:xfrm flipV="1">
            <a:off x="327472" y="4087922"/>
            <a:ext cx="9324528" cy="33379"/>
          </a:xfrm>
          <a:prstGeom prst="line">
            <a:avLst/>
          </a:prstGeom>
          <a:ln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文本框 17">
            <a:extLst>
              <a:ext uri="{FF2B5EF4-FFF2-40B4-BE49-F238E27FC236}">
                <a16:creationId xmlns:a16="http://schemas.microsoft.com/office/drawing/2014/main" id="{893E3A7F-846B-4158-A811-06B555E1D5EC}"/>
              </a:ext>
            </a:extLst>
          </p:cNvPr>
          <p:cNvSpPr txBox="1"/>
          <p:nvPr/>
        </p:nvSpPr>
        <p:spPr>
          <a:xfrm>
            <a:off x="315829" y="3317734"/>
            <a:ext cx="103484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altLang="zh-CN" b="1" dirty="0"/>
              <a:t>Local</a:t>
            </a:r>
            <a:endParaRPr lang="zh-CN" altLang="en-US" b="1" dirty="0"/>
          </a:p>
        </p:txBody>
      </p:sp>
      <p:sp>
        <p:nvSpPr>
          <p:cNvPr id="23" name="文本框 22">
            <a:extLst>
              <a:ext uri="{FF2B5EF4-FFF2-40B4-BE49-F238E27FC236}">
                <a16:creationId xmlns:a16="http://schemas.microsoft.com/office/drawing/2014/main" id="{EB085715-7433-4D6F-95C0-84CDED65175B}"/>
              </a:ext>
            </a:extLst>
          </p:cNvPr>
          <p:cNvSpPr txBox="1"/>
          <p:nvPr/>
        </p:nvSpPr>
        <p:spPr>
          <a:xfrm>
            <a:off x="315829" y="3734224"/>
            <a:ext cx="102905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altLang="zh-CN" b="1" dirty="0"/>
              <a:t>Remote</a:t>
            </a:r>
            <a:endParaRPr lang="zh-CN" altLang="en-US" b="1" dirty="0"/>
          </a:p>
        </p:txBody>
      </p:sp>
      <p:grpSp>
        <p:nvGrpSpPr>
          <p:cNvPr id="40" name="组合 39">
            <a:extLst>
              <a:ext uri="{FF2B5EF4-FFF2-40B4-BE49-F238E27FC236}">
                <a16:creationId xmlns:a16="http://schemas.microsoft.com/office/drawing/2014/main" id="{E34EF93B-B9F3-4054-9122-3B06385E399B}"/>
              </a:ext>
            </a:extLst>
          </p:cNvPr>
          <p:cNvGrpSpPr/>
          <p:nvPr/>
        </p:nvGrpSpPr>
        <p:grpSpPr>
          <a:xfrm>
            <a:off x="290668" y="1310321"/>
            <a:ext cx="2151665" cy="597024"/>
            <a:chOff x="1551608" y="1421668"/>
            <a:chExt cx="2151665" cy="597024"/>
          </a:xfrm>
        </p:grpSpPr>
        <p:grpSp>
          <p:nvGrpSpPr>
            <p:cNvPr id="7" name="组合 6">
              <a:extLst>
                <a:ext uri="{FF2B5EF4-FFF2-40B4-BE49-F238E27FC236}">
                  <a16:creationId xmlns:a16="http://schemas.microsoft.com/office/drawing/2014/main" id="{8BAEAEDF-9824-4F37-8D12-1D697FA069A7}"/>
                </a:ext>
              </a:extLst>
            </p:cNvPr>
            <p:cNvGrpSpPr/>
            <p:nvPr/>
          </p:nvGrpSpPr>
          <p:grpSpPr>
            <a:xfrm>
              <a:off x="1551608" y="1421668"/>
              <a:ext cx="2016224" cy="597024"/>
              <a:chOff x="1551608" y="1385615"/>
              <a:chExt cx="2016224" cy="597024"/>
            </a:xfrm>
          </p:grpSpPr>
          <p:pic>
            <p:nvPicPr>
              <p:cNvPr id="1026" name="Picture 2">
                <a:extLst>
                  <a:ext uri="{FF2B5EF4-FFF2-40B4-BE49-F238E27FC236}">
                    <a16:creationId xmlns:a16="http://schemas.microsoft.com/office/drawing/2014/main" id="{41B3F025-5B46-4D08-BE48-13DD02993DB9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 rotWithShape="1">
              <a:blip r:embed="rId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r="-6699" b="21651"/>
              <a:stretch/>
            </p:blipFill>
            <p:spPr bwMode="auto">
              <a:xfrm>
                <a:off x="1551608" y="1385615"/>
                <a:ext cx="813048" cy="597024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sp>
            <p:nvSpPr>
              <p:cNvPr id="2" name="文本框 1">
                <a:extLst>
                  <a:ext uri="{FF2B5EF4-FFF2-40B4-BE49-F238E27FC236}">
                    <a16:creationId xmlns:a16="http://schemas.microsoft.com/office/drawing/2014/main" id="{7B06C40E-E416-49B5-B111-81F0FC44426F}"/>
                  </a:ext>
                </a:extLst>
              </p:cNvPr>
              <p:cNvSpPr txBox="1"/>
              <p:nvPr/>
            </p:nvSpPr>
            <p:spPr>
              <a:xfrm>
                <a:off x="2559720" y="1489348"/>
                <a:ext cx="1008112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zh-CN" sz="2400" b="1" dirty="0"/>
                  <a:t>Alice</a:t>
                </a:r>
                <a:endParaRPr lang="zh-CN" altLang="en-US" sz="2400" b="1" dirty="0"/>
              </a:p>
            </p:txBody>
          </p:sp>
        </p:grpSp>
        <p:sp>
          <p:nvSpPr>
            <p:cNvPr id="24" name="椭圆 23">
              <a:extLst>
                <a:ext uri="{FF2B5EF4-FFF2-40B4-BE49-F238E27FC236}">
                  <a16:creationId xmlns:a16="http://schemas.microsoft.com/office/drawing/2014/main" id="{7794A79C-0487-4D61-B3B8-9D11AF428C7E}"/>
                </a:ext>
              </a:extLst>
            </p:cNvPr>
            <p:cNvSpPr/>
            <p:nvPr/>
          </p:nvSpPr>
          <p:spPr>
            <a:xfrm>
              <a:off x="3514085" y="1670258"/>
              <a:ext cx="189188" cy="189188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26" name="文本框 25">
            <a:extLst>
              <a:ext uri="{FF2B5EF4-FFF2-40B4-BE49-F238E27FC236}">
                <a16:creationId xmlns:a16="http://schemas.microsoft.com/office/drawing/2014/main" id="{5ACEB9E1-4FD7-4A74-AB14-61EE197693B0}"/>
              </a:ext>
            </a:extLst>
          </p:cNvPr>
          <p:cNvSpPr txBox="1"/>
          <p:nvPr/>
        </p:nvSpPr>
        <p:spPr>
          <a:xfrm>
            <a:off x="337521" y="4150613"/>
            <a:ext cx="103484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altLang="zh-CN" b="1" dirty="0"/>
              <a:t>Local</a:t>
            </a:r>
            <a:endParaRPr lang="zh-CN" altLang="en-US" b="1" dirty="0"/>
          </a:p>
        </p:txBody>
      </p:sp>
      <p:sp>
        <p:nvSpPr>
          <p:cNvPr id="27" name="文本框 26">
            <a:extLst>
              <a:ext uri="{FF2B5EF4-FFF2-40B4-BE49-F238E27FC236}">
                <a16:creationId xmlns:a16="http://schemas.microsoft.com/office/drawing/2014/main" id="{DCC0ED56-4DCB-42CE-B881-794249807867}"/>
              </a:ext>
            </a:extLst>
          </p:cNvPr>
          <p:cNvSpPr txBox="1"/>
          <p:nvPr/>
        </p:nvSpPr>
        <p:spPr>
          <a:xfrm>
            <a:off x="337521" y="4567103"/>
            <a:ext cx="102905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altLang="zh-CN" b="1" dirty="0"/>
              <a:t>Remote</a:t>
            </a:r>
            <a:endParaRPr lang="zh-CN" altLang="en-US" b="1" dirty="0"/>
          </a:p>
        </p:txBody>
      </p:sp>
      <p:sp>
        <p:nvSpPr>
          <p:cNvPr id="28" name="文本框 27">
            <a:extLst>
              <a:ext uri="{FF2B5EF4-FFF2-40B4-BE49-F238E27FC236}">
                <a16:creationId xmlns:a16="http://schemas.microsoft.com/office/drawing/2014/main" id="{FF9680CB-3394-4732-B9B6-C34B1DEC3398}"/>
              </a:ext>
            </a:extLst>
          </p:cNvPr>
          <p:cNvSpPr txBox="1"/>
          <p:nvPr/>
        </p:nvSpPr>
        <p:spPr>
          <a:xfrm>
            <a:off x="8628926" y="3311600"/>
            <a:ext cx="103484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b="1" dirty="0"/>
              <a:t>Local</a:t>
            </a:r>
            <a:endParaRPr lang="zh-CN" altLang="en-US" b="1" dirty="0"/>
          </a:p>
        </p:txBody>
      </p:sp>
      <p:sp>
        <p:nvSpPr>
          <p:cNvPr id="29" name="文本框 28">
            <a:extLst>
              <a:ext uri="{FF2B5EF4-FFF2-40B4-BE49-F238E27FC236}">
                <a16:creationId xmlns:a16="http://schemas.microsoft.com/office/drawing/2014/main" id="{747CF0F9-65BE-498D-AC45-DB090A3844DB}"/>
              </a:ext>
            </a:extLst>
          </p:cNvPr>
          <p:cNvSpPr txBox="1"/>
          <p:nvPr/>
        </p:nvSpPr>
        <p:spPr>
          <a:xfrm>
            <a:off x="8628926" y="3728090"/>
            <a:ext cx="102905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b="1" dirty="0"/>
              <a:t>Remote</a:t>
            </a:r>
            <a:endParaRPr lang="zh-CN" altLang="en-US" b="1" dirty="0"/>
          </a:p>
        </p:txBody>
      </p:sp>
      <p:sp>
        <p:nvSpPr>
          <p:cNvPr id="30" name="文本框 29">
            <a:extLst>
              <a:ext uri="{FF2B5EF4-FFF2-40B4-BE49-F238E27FC236}">
                <a16:creationId xmlns:a16="http://schemas.microsoft.com/office/drawing/2014/main" id="{85A01558-3775-4FB1-B4D7-301532482402}"/>
              </a:ext>
            </a:extLst>
          </p:cNvPr>
          <p:cNvSpPr txBox="1"/>
          <p:nvPr/>
        </p:nvSpPr>
        <p:spPr>
          <a:xfrm>
            <a:off x="8650618" y="4144479"/>
            <a:ext cx="103484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b="1" dirty="0"/>
              <a:t>Local</a:t>
            </a:r>
            <a:endParaRPr lang="zh-CN" altLang="en-US" b="1" dirty="0"/>
          </a:p>
        </p:txBody>
      </p:sp>
      <p:sp>
        <p:nvSpPr>
          <p:cNvPr id="31" name="文本框 30">
            <a:extLst>
              <a:ext uri="{FF2B5EF4-FFF2-40B4-BE49-F238E27FC236}">
                <a16:creationId xmlns:a16="http://schemas.microsoft.com/office/drawing/2014/main" id="{E6C2B309-08AA-4F50-830B-D0DDB2D18A4A}"/>
              </a:ext>
            </a:extLst>
          </p:cNvPr>
          <p:cNvSpPr txBox="1"/>
          <p:nvPr/>
        </p:nvSpPr>
        <p:spPr>
          <a:xfrm>
            <a:off x="8650618" y="4560969"/>
            <a:ext cx="102905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b="1" dirty="0"/>
              <a:t>Remote</a:t>
            </a:r>
            <a:endParaRPr lang="zh-CN" altLang="en-US" b="1" dirty="0"/>
          </a:p>
        </p:txBody>
      </p:sp>
      <p:sp>
        <p:nvSpPr>
          <p:cNvPr id="33" name="椭圆 32">
            <a:extLst>
              <a:ext uri="{FF2B5EF4-FFF2-40B4-BE49-F238E27FC236}">
                <a16:creationId xmlns:a16="http://schemas.microsoft.com/office/drawing/2014/main" id="{93147F92-B555-4F3E-B792-F8986CE48C69}"/>
              </a:ext>
            </a:extLst>
          </p:cNvPr>
          <p:cNvSpPr/>
          <p:nvPr/>
        </p:nvSpPr>
        <p:spPr>
          <a:xfrm>
            <a:off x="8238178" y="3701475"/>
            <a:ext cx="370214" cy="370214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4" name="椭圆 33">
            <a:extLst>
              <a:ext uri="{FF2B5EF4-FFF2-40B4-BE49-F238E27FC236}">
                <a16:creationId xmlns:a16="http://schemas.microsoft.com/office/drawing/2014/main" id="{1C3AB945-FD8C-461A-9A8E-AFFC090423DA}"/>
              </a:ext>
            </a:extLst>
          </p:cNvPr>
          <p:cNvSpPr/>
          <p:nvPr/>
        </p:nvSpPr>
        <p:spPr>
          <a:xfrm>
            <a:off x="8238178" y="4554806"/>
            <a:ext cx="370214" cy="370214"/>
          </a:xfrm>
          <a:prstGeom prst="ellipse">
            <a:avLst/>
          </a:prstGeom>
          <a:solidFill>
            <a:srgbClr val="92B1D6"/>
          </a:solidFill>
          <a:ln>
            <a:solidFill>
              <a:srgbClr val="92B1D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5" name="椭圆 34">
            <a:extLst>
              <a:ext uri="{FF2B5EF4-FFF2-40B4-BE49-F238E27FC236}">
                <a16:creationId xmlns:a16="http://schemas.microsoft.com/office/drawing/2014/main" id="{EB74446A-C2CB-4945-A937-C785F2D70853}"/>
              </a:ext>
            </a:extLst>
          </p:cNvPr>
          <p:cNvSpPr/>
          <p:nvPr/>
        </p:nvSpPr>
        <p:spPr>
          <a:xfrm>
            <a:off x="8238178" y="4122783"/>
            <a:ext cx="370214" cy="370214"/>
          </a:xfrm>
          <a:prstGeom prst="ellipse">
            <a:avLst/>
          </a:prstGeom>
          <a:solidFill>
            <a:srgbClr val="92B1D6"/>
          </a:solidFill>
          <a:ln>
            <a:solidFill>
              <a:srgbClr val="92B1D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6" name="椭圆 35">
            <a:extLst>
              <a:ext uri="{FF2B5EF4-FFF2-40B4-BE49-F238E27FC236}">
                <a16:creationId xmlns:a16="http://schemas.microsoft.com/office/drawing/2014/main" id="{C580CA38-69CF-4221-96D6-F9054932B83C}"/>
              </a:ext>
            </a:extLst>
          </p:cNvPr>
          <p:cNvSpPr/>
          <p:nvPr/>
        </p:nvSpPr>
        <p:spPr>
          <a:xfrm>
            <a:off x="8238178" y="3269452"/>
            <a:ext cx="370214" cy="370214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9" name="椭圆 38">
            <a:extLst>
              <a:ext uri="{FF2B5EF4-FFF2-40B4-BE49-F238E27FC236}">
                <a16:creationId xmlns:a16="http://schemas.microsoft.com/office/drawing/2014/main" id="{89083C71-A141-441F-86D9-433328396225}"/>
              </a:ext>
            </a:extLst>
          </p:cNvPr>
          <p:cNvSpPr/>
          <p:nvPr/>
        </p:nvSpPr>
        <p:spPr>
          <a:xfrm>
            <a:off x="2047977" y="3289548"/>
            <a:ext cx="370214" cy="370214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dirty="0"/>
              <a:t>1</a:t>
            </a:r>
            <a:endParaRPr lang="zh-CN" altLang="en-US" dirty="0"/>
          </a:p>
        </p:txBody>
      </p:sp>
      <p:cxnSp>
        <p:nvCxnSpPr>
          <p:cNvPr id="32" name="直接箭头连接符 31">
            <a:extLst>
              <a:ext uri="{FF2B5EF4-FFF2-40B4-BE49-F238E27FC236}">
                <a16:creationId xmlns:a16="http://schemas.microsoft.com/office/drawing/2014/main" id="{4F2500FC-10D4-4CF8-B1C1-89096A14050A}"/>
              </a:ext>
            </a:extLst>
          </p:cNvPr>
          <p:cNvCxnSpPr>
            <a:stCxn id="39" idx="2"/>
            <a:endCxn id="16" idx="6"/>
          </p:cNvCxnSpPr>
          <p:nvPr/>
        </p:nvCxnSpPr>
        <p:spPr>
          <a:xfrm flipH="1">
            <a:off x="1736715" y="3474655"/>
            <a:ext cx="311262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42" name="椭圆 41">
            <a:extLst>
              <a:ext uri="{FF2B5EF4-FFF2-40B4-BE49-F238E27FC236}">
                <a16:creationId xmlns:a16="http://schemas.microsoft.com/office/drawing/2014/main" id="{16D32612-7BE1-418D-9D01-51FB0AF5E426}"/>
              </a:ext>
            </a:extLst>
          </p:cNvPr>
          <p:cNvSpPr/>
          <p:nvPr/>
        </p:nvSpPr>
        <p:spPr>
          <a:xfrm>
            <a:off x="7604501" y="3702529"/>
            <a:ext cx="370214" cy="370214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dirty="0"/>
              <a:t>1</a:t>
            </a:r>
            <a:endParaRPr lang="zh-CN" altLang="en-US" dirty="0"/>
          </a:p>
        </p:txBody>
      </p:sp>
      <p:cxnSp>
        <p:nvCxnSpPr>
          <p:cNvPr id="10" name="直接箭头连接符 9">
            <a:extLst>
              <a:ext uri="{FF2B5EF4-FFF2-40B4-BE49-F238E27FC236}">
                <a16:creationId xmlns:a16="http://schemas.microsoft.com/office/drawing/2014/main" id="{3E4F0DE9-D216-4554-A2EB-A995C703C069}"/>
              </a:ext>
            </a:extLst>
          </p:cNvPr>
          <p:cNvCxnSpPr>
            <a:stCxn id="42" idx="6"/>
            <a:endCxn id="33" idx="2"/>
          </p:cNvCxnSpPr>
          <p:nvPr/>
        </p:nvCxnSpPr>
        <p:spPr>
          <a:xfrm flipV="1">
            <a:off x="7974715" y="3886582"/>
            <a:ext cx="263463" cy="1054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43" name="椭圆 42">
            <a:extLst>
              <a:ext uri="{FF2B5EF4-FFF2-40B4-BE49-F238E27FC236}">
                <a16:creationId xmlns:a16="http://schemas.microsoft.com/office/drawing/2014/main" id="{9E7CC914-9243-47B3-B357-0616B0DC3E07}"/>
              </a:ext>
            </a:extLst>
          </p:cNvPr>
          <p:cNvSpPr/>
          <p:nvPr/>
        </p:nvSpPr>
        <p:spPr>
          <a:xfrm>
            <a:off x="7055137" y="3271906"/>
            <a:ext cx="370214" cy="370214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dirty="0"/>
              <a:t>2</a:t>
            </a:r>
            <a:endParaRPr lang="zh-CN" altLang="en-US" dirty="0"/>
          </a:p>
        </p:txBody>
      </p:sp>
      <p:cxnSp>
        <p:nvCxnSpPr>
          <p:cNvPr id="17" name="直接箭头连接符 16">
            <a:extLst>
              <a:ext uri="{FF2B5EF4-FFF2-40B4-BE49-F238E27FC236}">
                <a16:creationId xmlns:a16="http://schemas.microsoft.com/office/drawing/2014/main" id="{28E8CB63-249C-448C-8E46-8C2EF42BC607}"/>
              </a:ext>
            </a:extLst>
          </p:cNvPr>
          <p:cNvCxnSpPr>
            <a:stCxn id="43" idx="6"/>
            <a:endCxn id="36" idx="2"/>
          </p:cNvCxnSpPr>
          <p:nvPr/>
        </p:nvCxnSpPr>
        <p:spPr>
          <a:xfrm flipV="1">
            <a:off x="7425351" y="3454559"/>
            <a:ext cx="812827" cy="2454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44" name="直接箭头连接符 43">
            <a:extLst>
              <a:ext uri="{FF2B5EF4-FFF2-40B4-BE49-F238E27FC236}">
                <a16:creationId xmlns:a16="http://schemas.microsoft.com/office/drawing/2014/main" id="{0F5C597A-A89B-40EA-8922-195DC582D75F}"/>
              </a:ext>
            </a:extLst>
          </p:cNvPr>
          <p:cNvCxnSpPr>
            <a:stCxn id="43" idx="5"/>
            <a:endCxn id="42" idx="2"/>
          </p:cNvCxnSpPr>
          <p:nvPr/>
        </p:nvCxnSpPr>
        <p:spPr>
          <a:xfrm>
            <a:off x="7371134" y="3587903"/>
            <a:ext cx="233367" cy="299733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45" name="椭圆 44">
            <a:extLst>
              <a:ext uri="{FF2B5EF4-FFF2-40B4-BE49-F238E27FC236}">
                <a16:creationId xmlns:a16="http://schemas.microsoft.com/office/drawing/2014/main" id="{B174FC62-69DC-4CDF-8A15-900539D59BC7}"/>
              </a:ext>
            </a:extLst>
          </p:cNvPr>
          <p:cNvSpPr/>
          <p:nvPr/>
        </p:nvSpPr>
        <p:spPr>
          <a:xfrm>
            <a:off x="2693562" y="3721952"/>
            <a:ext cx="370214" cy="370214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dirty="0"/>
              <a:t>2</a:t>
            </a:r>
            <a:endParaRPr lang="zh-CN" altLang="en-US" dirty="0"/>
          </a:p>
        </p:txBody>
      </p:sp>
      <p:cxnSp>
        <p:nvCxnSpPr>
          <p:cNvPr id="14" name="直接箭头连接符 13">
            <a:extLst>
              <a:ext uri="{FF2B5EF4-FFF2-40B4-BE49-F238E27FC236}">
                <a16:creationId xmlns:a16="http://schemas.microsoft.com/office/drawing/2014/main" id="{907194F4-9DEB-487F-AD72-17B3765728D8}"/>
              </a:ext>
            </a:extLst>
          </p:cNvPr>
          <p:cNvCxnSpPr>
            <a:stCxn id="45" idx="2"/>
            <a:endCxn id="3" idx="6"/>
          </p:cNvCxnSpPr>
          <p:nvPr/>
        </p:nvCxnSpPr>
        <p:spPr>
          <a:xfrm flipH="1" flipV="1">
            <a:off x="1736715" y="3906678"/>
            <a:ext cx="956847" cy="381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46" name="直接箭头连接符 45">
            <a:extLst>
              <a:ext uri="{FF2B5EF4-FFF2-40B4-BE49-F238E27FC236}">
                <a16:creationId xmlns:a16="http://schemas.microsoft.com/office/drawing/2014/main" id="{1F993E33-5917-483F-BAFE-1AB019D2D8AD}"/>
              </a:ext>
            </a:extLst>
          </p:cNvPr>
          <p:cNvCxnSpPr>
            <a:stCxn id="45" idx="1"/>
            <a:endCxn id="39" idx="6"/>
          </p:cNvCxnSpPr>
          <p:nvPr/>
        </p:nvCxnSpPr>
        <p:spPr>
          <a:xfrm flipH="1" flipV="1">
            <a:off x="2418191" y="3474655"/>
            <a:ext cx="329588" cy="301514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50" name="椭圆 49">
            <a:extLst>
              <a:ext uri="{FF2B5EF4-FFF2-40B4-BE49-F238E27FC236}">
                <a16:creationId xmlns:a16="http://schemas.microsoft.com/office/drawing/2014/main" id="{E10503D5-1759-4E5F-9722-29DB72C24957}"/>
              </a:ext>
            </a:extLst>
          </p:cNvPr>
          <p:cNvSpPr/>
          <p:nvPr/>
        </p:nvSpPr>
        <p:spPr>
          <a:xfrm>
            <a:off x="3257509" y="3289548"/>
            <a:ext cx="370214" cy="370214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dirty="0"/>
              <a:t>3</a:t>
            </a:r>
            <a:endParaRPr lang="zh-CN" altLang="en-US" dirty="0"/>
          </a:p>
        </p:txBody>
      </p:sp>
      <p:sp>
        <p:nvSpPr>
          <p:cNvPr id="51" name="椭圆 50">
            <a:extLst>
              <a:ext uri="{FF2B5EF4-FFF2-40B4-BE49-F238E27FC236}">
                <a16:creationId xmlns:a16="http://schemas.microsoft.com/office/drawing/2014/main" id="{E07A8409-62A2-4106-AF94-9EDABA0EF65F}"/>
              </a:ext>
            </a:extLst>
          </p:cNvPr>
          <p:cNvSpPr/>
          <p:nvPr/>
        </p:nvSpPr>
        <p:spPr>
          <a:xfrm>
            <a:off x="3940855" y="3289548"/>
            <a:ext cx="370214" cy="370214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dirty="0"/>
              <a:t>4</a:t>
            </a:r>
            <a:endParaRPr lang="zh-CN" altLang="en-US" dirty="0"/>
          </a:p>
        </p:txBody>
      </p:sp>
      <p:cxnSp>
        <p:nvCxnSpPr>
          <p:cNvPr id="48" name="直接箭头连接符 47">
            <a:extLst>
              <a:ext uri="{FF2B5EF4-FFF2-40B4-BE49-F238E27FC236}">
                <a16:creationId xmlns:a16="http://schemas.microsoft.com/office/drawing/2014/main" id="{BC9C0908-9647-47B0-96F3-85058CA18839}"/>
              </a:ext>
            </a:extLst>
          </p:cNvPr>
          <p:cNvCxnSpPr>
            <a:stCxn id="50" idx="2"/>
            <a:endCxn id="39" idx="6"/>
          </p:cNvCxnSpPr>
          <p:nvPr/>
        </p:nvCxnSpPr>
        <p:spPr>
          <a:xfrm flipH="1">
            <a:off x="2418191" y="3474655"/>
            <a:ext cx="839318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53" name="直接箭头连接符 52">
            <a:extLst>
              <a:ext uri="{FF2B5EF4-FFF2-40B4-BE49-F238E27FC236}">
                <a16:creationId xmlns:a16="http://schemas.microsoft.com/office/drawing/2014/main" id="{0B5FAF11-E16D-46AA-9CB8-9CF7D9199A57}"/>
              </a:ext>
            </a:extLst>
          </p:cNvPr>
          <p:cNvCxnSpPr>
            <a:cxnSpLocks/>
            <a:stCxn id="50" idx="3"/>
            <a:endCxn id="45" idx="6"/>
          </p:cNvCxnSpPr>
          <p:nvPr/>
        </p:nvCxnSpPr>
        <p:spPr>
          <a:xfrm flipH="1">
            <a:off x="3063776" y="3605545"/>
            <a:ext cx="247950" cy="301514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55" name="直接箭头连接符 54">
            <a:extLst>
              <a:ext uri="{FF2B5EF4-FFF2-40B4-BE49-F238E27FC236}">
                <a16:creationId xmlns:a16="http://schemas.microsoft.com/office/drawing/2014/main" id="{501EF8D3-25B1-4156-846C-083A91B017D2}"/>
              </a:ext>
            </a:extLst>
          </p:cNvPr>
          <p:cNvCxnSpPr>
            <a:stCxn id="51" idx="2"/>
            <a:endCxn id="50" idx="6"/>
          </p:cNvCxnSpPr>
          <p:nvPr/>
        </p:nvCxnSpPr>
        <p:spPr>
          <a:xfrm flipH="1">
            <a:off x="3627723" y="3474655"/>
            <a:ext cx="313132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57" name="直接箭头连接符 56">
            <a:extLst>
              <a:ext uri="{FF2B5EF4-FFF2-40B4-BE49-F238E27FC236}">
                <a16:creationId xmlns:a16="http://schemas.microsoft.com/office/drawing/2014/main" id="{84BCD3BC-304D-4CAD-909B-E02DA68BDD33}"/>
              </a:ext>
            </a:extLst>
          </p:cNvPr>
          <p:cNvCxnSpPr>
            <a:cxnSpLocks/>
            <a:stCxn id="51" idx="3"/>
            <a:endCxn id="45" idx="6"/>
          </p:cNvCxnSpPr>
          <p:nvPr/>
        </p:nvCxnSpPr>
        <p:spPr>
          <a:xfrm flipH="1">
            <a:off x="3063776" y="3605545"/>
            <a:ext cx="931296" cy="301514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63" name="椭圆 62">
            <a:extLst>
              <a:ext uri="{FF2B5EF4-FFF2-40B4-BE49-F238E27FC236}">
                <a16:creationId xmlns:a16="http://schemas.microsoft.com/office/drawing/2014/main" id="{F4F45192-CE17-4E81-871C-EB5D22EA3DF7}"/>
              </a:ext>
            </a:extLst>
          </p:cNvPr>
          <p:cNvSpPr/>
          <p:nvPr/>
        </p:nvSpPr>
        <p:spPr>
          <a:xfrm>
            <a:off x="5731691" y="3702529"/>
            <a:ext cx="370214" cy="370214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dirty="0"/>
              <a:t>4</a:t>
            </a:r>
            <a:endParaRPr lang="zh-CN" altLang="en-US" dirty="0"/>
          </a:p>
        </p:txBody>
      </p:sp>
      <p:sp>
        <p:nvSpPr>
          <p:cNvPr id="64" name="椭圆 63">
            <a:extLst>
              <a:ext uri="{FF2B5EF4-FFF2-40B4-BE49-F238E27FC236}">
                <a16:creationId xmlns:a16="http://schemas.microsoft.com/office/drawing/2014/main" id="{0D837200-A0CD-4DC0-ABC9-5C3F265E6B33}"/>
              </a:ext>
            </a:extLst>
          </p:cNvPr>
          <p:cNvSpPr/>
          <p:nvPr/>
        </p:nvSpPr>
        <p:spPr>
          <a:xfrm>
            <a:off x="6418743" y="3696130"/>
            <a:ext cx="370214" cy="370214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dirty="0"/>
              <a:t>3</a:t>
            </a:r>
            <a:endParaRPr lang="zh-CN" altLang="en-US" dirty="0"/>
          </a:p>
        </p:txBody>
      </p:sp>
      <p:cxnSp>
        <p:nvCxnSpPr>
          <p:cNvPr id="60" name="直接箭头连接符 59">
            <a:extLst>
              <a:ext uri="{FF2B5EF4-FFF2-40B4-BE49-F238E27FC236}">
                <a16:creationId xmlns:a16="http://schemas.microsoft.com/office/drawing/2014/main" id="{FB4B3F9D-4A76-4FC6-B9A7-C3F283308C5C}"/>
              </a:ext>
            </a:extLst>
          </p:cNvPr>
          <p:cNvCxnSpPr>
            <a:stCxn id="64" idx="6"/>
            <a:endCxn id="42" idx="2"/>
          </p:cNvCxnSpPr>
          <p:nvPr/>
        </p:nvCxnSpPr>
        <p:spPr>
          <a:xfrm>
            <a:off x="6788957" y="3881237"/>
            <a:ext cx="815544" cy="6399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051" name="直接箭头连接符 2050">
            <a:extLst>
              <a:ext uri="{FF2B5EF4-FFF2-40B4-BE49-F238E27FC236}">
                <a16:creationId xmlns:a16="http://schemas.microsoft.com/office/drawing/2014/main" id="{2EA844FA-B06E-411B-BF2D-5A3600B8CCAF}"/>
              </a:ext>
            </a:extLst>
          </p:cNvPr>
          <p:cNvCxnSpPr>
            <a:cxnSpLocks/>
            <a:stCxn id="64" idx="7"/>
            <a:endCxn id="43" idx="2"/>
          </p:cNvCxnSpPr>
          <p:nvPr/>
        </p:nvCxnSpPr>
        <p:spPr>
          <a:xfrm flipV="1">
            <a:off x="6734740" y="3457013"/>
            <a:ext cx="320397" cy="293334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059" name="直接箭头连接符 2058">
            <a:extLst>
              <a:ext uri="{FF2B5EF4-FFF2-40B4-BE49-F238E27FC236}">
                <a16:creationId xmlns:a16="http://schemas.microsoft.com/office/drawing/2014/main" id="{67EF0F6E-2555-475A-A178-49F6EC29D2EA}"/>
              </a:ext>
            </a:extLst>
          </p:cNvPr>
          <p:cNvCxnSpPr>
            <a:stCxn id="63" idx="6"/>
            <a:endCxn id="64" idx="2"/>
          </p:cNvCxnSpPr>
          <p:nvPr/>
        </p:nvCxnSpPr>
        <p:spPr>
          <a:xfrm flipV="1">
            <a:off x="6101905" y="3881237"/>
            <a:ext cx="316838" cy="6399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061" name="直接箭头连接符 2060">
            <a:extLst>
              <a:ext uri="{FF2B5EF4-FFF2-40B4-BE49-F238E27FC236}">
                <a16:creationId xmlns:a16="http://schemas.microsoft.com/office/drawing/2014/main" id="{AE4936D3-5A19-4098-B792-74A3963084E4}"/>
              </a:ext>
            </a:extLst>
          </p:cNvPr>
          <p:cNvCxnSpPr>
            <a:stCxn id="63" idx="7"/>
            <a:endCxn id="43" idx="2"/>
          </p:cNvCxnSpPr>
          <p:nvPr/>
        </p:nvCxnSpPr>
        <p:spPr>
          <a:xfrm flipV="1">
            <a:off x="6047688" y="3457013"/>
            <a:ext cx="1007449" cy="299733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81" name="椭圆 80">
            <a:extLst>
              <a:ext uri="{FF2B5EF4-FFF2-40B4-BE49-F238E27FC236}">
                <a16:creationId xmlns:a16="http://schemas.microsoft.com/office/drawing/2014/main" id="{36BE212E-3F05-4446-976D-EE394562A92E}"/>
              </a:ext>
            </a:extLst>
          </p:cNvPr>
          <p:cNvSpPr/>
          <p:nvPr/>
        </p:nvSpPr>
        <p:spPr>
          <a:xfrm>
            <a:off x="7604501" y="4120702"/>
            <a:ext cx="370214" cy="370214"/>
          </a:xfrm>
          <a:prstGeom prst="ellipse">
            <a:avLst/>
          </a:prstGeom>
          <a:solidFill>
            <a:srgbClr val="92B1D6"/>
          </a:solidFill>
          <a:ln>
            <a:solidFill>
              <a:srgbClr val="92B1D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dirty="0"/>
              <a:t>5</a:t>
            </a:r>
            <a:endParaRPr lang="zh-CN" altLang="en-US" dirty="0"/>
          </a:p>
        </p:txBody>
      </p:sp>
      <p:cxnSp>
        <p:nvCxnSpPr>
          <p:cNvPr id="2063" name="直接箭头连接符 2062">
            <a:extLst>
              <a:ext uri="{FF2B5EF4-FFF2-40B4-BE49-F238E27FC236}">
                <a16:creationId xmlns:a16="http://schemas.microsoft.com/office/drawing/2014/main" id="{5A31E6B0-5FAF-4236-8E0F-CC70DAEC3158}"/>
              </a:ext>
            </a:extLst>
          </p:cNvPr>
          <p:cNvCxnSpPr>
            <a:stCxn id="81" idx="6"/>
            <a:endCxn id="35" idx="2"/>
          </p:cNvCxnSpPr>
          <p:nvPr/>
        </p:nvCxnSpPr>
        <p:spPr>
          <a:xfrm>
            <a:off x="7974715" y="4305809"/>
            <a:ext cx="263463" cy="2081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grpSp>
        <p:nvGrpSpPr>
          <p:cNvPr id="6" name="组合 5">
            <a:extLst>
              <a:ext uri="{FF2B5EF4-FFF2-40B4-BE49-F238E27FC236}">
                <a16:creationId xmlns:a16="http://schemas.microsoft.com/office/drawing/2014/main" id="{B8724E65-13FC-4483-B28E-C71473A4387E}"/>
              </a:ext>
            </a:extLst>
          </p:cNvPr>
          <p:cNvGrpSpPr/>
          <p:nvPr/>
        </p:nvGrpSpPr>
        <p:grpSpPr>
          <a:xfrm>
            <a:off x="2693562" y="1334540"/>
            <a:ext cx="1770929" cy="597024"/>
            <a:chOff x="2693562" y="1334540"/>
            <a:chExt cx="1770929" cy="597024"/>
          </a:xfrm>
        </p:grpSpPr>
        <p:grpSp>
          <p:nvGrpSpPr>
            <p:cNvPr id="41" name="组合 40">
              <a:extLst>
                <a:ext uri="{FF2B5EF4-FFF2-40B4-BE49-F238E27FC236}">
                  <a16:creationId xmlns:a16="http://schemas.microsoft.com/office/drawing/2014/main" id="{54F1C1A8-D866-478F-B7BD-79061BCF9456}"/>
                </a:ext>
              </a:extLst>
            </p:cNvPr>
            <p:cNvGrpSpPr/>
            <p:nvPr/>
          </p:nvGrpSpPr>
          <p:grpSpPr>
            <a:xfrm>
              <a:off x="2693562" y="1419901"/>
              <a:ext cx="1008112" cy="461665"/>
              <a:chOff x="6781791" y="1468177"/>
              <a:chExt cx="1008112" cy="461665"/>
            </a:xfrm>
          </p:grpSpPr>
          <p:sp>
            <p:nvSpPr>
              <p:cNvPr id="11" name="文本框 10">
                <a:extLst>
                  <a:ext uri="{FF2B5EF4-FFF2-40B4-BE49-F238E27FC236}">
                    <a16:creationId xmlns:a16="http://schemas.microsoft.com/office/drawing/2014/main" id="{1022CF46-9833-4A21-B058-5D668441F096}"/>
                  </a:ext>
                </a:extLst>
              </p:cNvPr>
              <p:cNvSpPr txBox="1"/>
              <p:nvPr/>
            </p:nvSpPr>
            <p:spPr>
              <a:xfrm>
                <a:off x="6781791" y="1468177"/>
                <a:ext cx="1008112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r"/>
                <a:r>
                  <a:rPr lang="en-US" altLang="zh-CN" sz="2400" b="1" dirty="0"/>
                  <a:t>Bob</a:t>
                </a:r>
                <a:endParaRPr lang="zh-CN" altLang="en-US" sz="2400" b="1" dirty="0"/>
              </a:p>
            </p:txBody>
          </p:sp>
          <p:sp>
            <p:nvSpPr>
              <p:cNvPr id="25" name="椭圆 24">
                <a:extLst>
                  <a:ext uri="{FF2B5EF4-FFF2-40B4-BE49-F238E27FC236}">
                    <a16:creationId xmlns:a16="http://schemas.microsoft.com/office/drawing/2014/main" id="{5016A1DA-35A9-459C-A1DF-FEC254981716}"/>
                  </a:ext>
                </a:extLst>
              </p:cNvPr>
              <p:cNvSpPr/>
              <p:nvPr/>
            </p:nvSpPr>
            <p:spPr>
              <a:xfrm>
                <a:off x="6791839" y="1607454"/>
                <a:ext cx="189188" cy="189188"/>
              </a:xfrm>
              <a:prstGeom prst="ellipse">
                <a:avLst/>
              </a:prstGeom>
              <a:solidFill>
                <a:srgbClr val="92B1D6"/>
              </a:solidFill>
              <a:ln>
                <a:solidFill>
                  <a:srgbClr val="92B1D6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dirty="0">
                  <a:solidFill>
                    <a:srgbClr val="FF0000"/>
                  </a:solidFill>
                </a:endParaRPr>
              </a:p>
            </p:txBody>
          </p:sp>
        </p:grpSp>
        <p:pic>
          <p:nvPicPr>
            <p:cNvPr id="61" name="Picture 4" descr="熊猫表情包 的图像结果">
              <a:extLst>
                <a:ext uri="{FF2B5EF4-FFF2-40B4-BE49-F238E27FC236}">
                  <a16:creationId xmlns:a16="http://schemas.microsoft.com/office/drawing/2014/main" id="{6A06C7C4-7395-4C98-BA90-0AD90B6B7B3B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4689" t="14079" r="30296" b="55044"/>
            <a:stretch/>
          </p:blipFill>
          <p:spPr bwMode="auto">
            <a:xfrm>
              <a:off x="3787433" y="1334540"/>
              <a:ext cx="677058" cy="59702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62" name="椭圆 61">
            <a:extLst>
              <a:ext uri="{FF2B5EF4-FFF2-40B4-BE49-F238E27FC236}">
                <a16:creationId xmlns:a16="http://schemas.microsoft.com/office/drawing/2014/main" id="{185D5D95-7E04-4E0A-9278-4180A8BE0C0E}"/>
              </a:ext>
            </a:extLst>
          </p:cNvPr>
          <p:cNvSpPr/>
          <p:nvPr/>
        </p:nvSpPr>
        <p:spPr>
          <a:xfrm>
            <a:off x="2047977" y="4574902"/>
            <a:ext cx="370214" cy="370214"/>
          </a:xfrm>
          <a:prstGeom prst="ellipse">
            <a:avLst/>
          </a:prstGeom>
          <a:solidFill>
            <a:srgbClr val="92B1D6"/>
          </a:solidFill>
          <a:ln>
            <a:solidFill>
              <a:srgbClr val="92B1D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dirty="0"/>
              <a:t>5</a:t>
            </a:r>
            <a:endParaRPr lang="zh-CN" altLang="en-US" dirty="0"/>
          </a:p>
        </p:txBody>
      </p:sp>
      <p:cxnSp>
        <p:nvCxnSpPr>
          <p:cNvPr id="20" name="直接箭头连接符 19">
            <a:extLst>
              <a:ext uri="{FF2B5EF4-FFF2-40B4-BE49-F238E27FC236}">
                <a16:creationId xmlns:a16="http://schemas.microsoft.com/office/drawing/2014/main" id="{C9A29809-D0CD-4D1A-831B-ACC0134EC3C2}"/>
              </a:ext>
            </a:extLst>
          </p:cNvPr>
          <p:cNvCxnSpPr>
            <a:stCxn id="62" idx="2"/>
            <a:endCxn id="13" idx="6"/>
          </p:cNvCxnSpPr>
          <p:nvPr/>
        </p:nvCxnSpPr>
        <p:spPr>
          <a:xfrm flipH="1">
            <a:off x="1736715" y="4760009"/>
            <a:ext cx="311262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670594699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45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zh-CN" altLang="en-US" dirty="0"/>
              <a:t>上海交通大学并行与分布式系统研究所（</a:t>
            </a:r>
            <a:r>
              <a:rPr lang="en-US" altLang="zh-CN" dirty="0"/>
              <a:t>IPADS@SJTU</a:t>
            </a:r>
            <a:r>
              <a:rPr lang="zh-CN" altLang="en-US" dirty="0"/>
              <a:t>）</a:t>
            </a:r>
          </a:p>
        </p:txBody>
      </p:sp>
      <p:sp>
        <p:nvSpPr>
          <p:cNvPr id="12" name="Title 1">
            <a:extLst>
              <a:ext uri="{FF2B5EF4-FFF2-40B4-BE49-F238E27FC236}">
                <a16:creationId xmlns:a16="http://schemas.microsoft.com/office/drawing/2014/main" id="{775A0D57-C5EE-471C-9068-21AAA665E09A}"/>
              </a:ext>
            </a:extLst>
          </p:cNvPr>
          <p:cNvSpPr txBox="1">
            <a:spLocks/>
          </p:cNvSpPr>
          <p:nvPr/>
        </p:nvSpPr>
        <p:spPr>
          <a:xfrm>
            <a:off x="965200" y="189537"/>
            <a:ext cx="8229600" cy="90044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3600" b="1" kern="1200">
                <a:solidFill>
                  <a:schemeClr val="accent1"/>
                </a:solidFill>
                <a:latin typeface="+mj-lt"/>
                <a:ea typeface="+mj-ea"/>
                <a:cs typeface="微软雅黑 Light" panose="020B0502040204020203" pitchFamily="34" charset="-122"/>
              </a:defRPr>
            </a:lvl1pPr>
          </a:lstStyle>
          <a:p>
            <a:endParaRPr lang="en-US" altLang="zh-CN" dirty="0">
              <a:sym typeface="+mn-ea"/>
            </a:endParaRPr>
          </a:p>
        </p:txBody>
      </p:sp>
      <p:sp>
        <p:nvSpPr>
          <p:cNvPr id="21" name="Title 1">
            <a:extLst>
              <a:ext uri="{FF2B5EF4-FFF2-40B4-BE49-F238E27FC236}">
                <a16:creationId xmlns:a16="http://schemas.microsoft.com/office/drawing/2014/main" id="{BA35C0DB-0784-4551-9D13-D47A3DC0FDD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08000" y="228866"/>
            <a:ext cx="9144000" cy="900442"/>
          </a:xfrm>
        </p:spPr>
        <p:txBody>
          <a:bodyPr>
            <a:normAutofit/>
          </a:bodyPr>
          <a:lstStyle/>
          <a:p>
            <a:r>
              <a:rPr lang="en-US" altLang="zh-CN" dirty="0">
                <a:sym typeface="+mn-ea"/>
              </a:rPr>
              <a:t>Demo: Social Media</a:t>
            </a:r>
          </a:p>
        </p:txBody>
      </p:sp>
      <p:sp>
        <p:nvSpPr>
          <p:cNvPr id="3" name="椭圆 2">
            <a:extLst>
              <a:ext uri="{FF2B5EF4-FFF2-40B4-BE49-F238E27FC236}">
                <a16:creationId xmlns:a16="http://schemas.microsoft.com/office/drawing/2014/main" id="{C8923D00-4E63-4654-918D-38E8C2DA50C7}"/>
              </a:ext>
            </a:extLst>
          </p:cNvPr>
          <p:cNvSpPr/>
          <p:nvPr/>
        </p:nvSpPr>
        <p:spPr>
          <a:xfrm>
            <a:off x="1366501" y="3721571"/>
            <a:ext cx="370214" cy="370214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3" name="椭圆 12">
            <a:extLst>
              <a:ext uri="{FF2B5EF4-FFF2-40B4-BE49-F238E27FC236}">
                <a16:creationId xmlns:a16="http://schemas.microsoft.com/office/drawing/2014/main" id="{506314C5-954D-4DE4-854B-832230103AB8}"/>
              </a:ext>
            </a:extLst>
          </p:cNvPr>
          <p:cNvSpPr/>
          <p:nvPr/>
        </p:nvSpPr>
        <p:spPr>
          <a:xfrm>
            <a:off x="1366501" y="4574902"/>
            <a:ext cx="370214" cy="370214"/>
          </a:xfrm>
          <a:prstGeom prst="ellipse">
            <a:avLst/>
          </a:prstGeom>
          <a:solidFill>
            <a:srgbClr val="92B1D6"/>
          </a:solidFill>
          <a:ln>
            <a:solidFill>
              <a:srgbClr val="92B1D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5" name="椭圆 14">
            <a:extLst>
              <a:ext uri="{FF2B5EF4-FFF2-40B4-BE49-F238E27FC236}">
                <a16:creationId xmlns:a16="http://schemas.microsoft.com/office/drawing/2014/main" id="{E0FBDCED-A67C-4772-A9D8-72903348C03F}"/>
              </a:ext>
            </a:extLst>
          </p:cNvPr>
          <p:cNvSpPr/>
          <p:nvPr/>
        </p:nvSpPr>
        <p:spPr>
          <a:xfrm>
            <a:off x="1366501" y="4142879"/>
            <a:ext cx="370214" cy="370214"/>
          </a:xfrm>
          <a:prstGeom prst="ellipse">
            <a:avLst/>
          </a:prstGeom>
          <a:solidFill>
            <a:srgbClr val="92B1D6"/>
          </a:solidFill>
          <a:ln>
            <a:solidFill>
              <a:srgbClr val="92B1D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6" name="椭圆 15">
            <a:extLst>
              <a:ext uri="{FF2B5EF4-FFF2-40B4-BE49-F238E27FC236}">
                <a16:creationId xmlns:a16="http://schemas.microsoft.com/office/drawing/2014/main" id="{50B71712-0211-4C95-B931-D9B01370AD68}"/>
              </a:ext>
            </a:extLst>
          </p:cNvPr>
          <p:cNvSpPr/>
          <p:nvPr/>
        </p:nvSpPr>
        <p:spPr>
          <a:xfrm>
            <a:off x="1366501" y="3289548"/>
            <a:ext cx="370214" cy="370214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cxnSp>
        <p:nvCxnSpPr>
          <p:cNvPr id="9" name="直接连接符 8">
            <a:extLst>
              <a:ext uri="{FF2B5EF4-FFF2-40B4-BE49-F238E27FC236}">
                <a16:creationId xmlns:a16="http://schemas.microsoft.com/office/drawing/2014/main" id="{ADE7E42F-D639-47FF-8AB5-FE942A8919A1}"/>
              </a:ext>
            </a:extLst>
          </p:cNvPr>
          <p:cNvCxnSpPr>
            <a:cxnSpLocks/>
          </p:cNvCxnSpPr>
          <p:nvPr/>
        </p:nvCxnSpPr>
        <p:spPr>
          <a:xfrm flipV="1">
            <a:off x="327472" y="4087922"/>
            <a:ext cx="9324528" cy="33379"/>
          </a:xfrm>
          <a:prstGeom prst="line">
            <a:avLst/>
          </a:prstGeom>
          <a:ln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文本框 17">
            <a:extLst>
              <a:ext uri="{FF2B5EF4-FFF2-40B4-BE49-F238E27FC236}">
                <a16:creationId xmlns:a16="http://schemas.microsoft.com/office/drawing/2014/main" id="{893E3A7F-846B-4158-A811-06B555E1D5EC}"/>
              </a:ext>
            </a:extLst>
          </p:cNvPr>
          <p:cNvSpPr txBox="1"/>
          <p:nvPr/>
        </p:nvSpPr>
        <p:spPr>
          <a:xfrm>
            <a:off x="315829" y="3317734"/>
            <a:ext cx="103484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altLang="zh-CN" b="1" dirty="0"/>
              <a:t>Local</a:t>
            </a:r>
            <a:endParaRPr lang="zh-CN" altLang="en-US" b="1" dirty="0"/>
          </a:p>
        </p:txBody>
      </p:sp>
      <p:sp>
        <p:nvSpPr>
          <p:cNvPr id="23" name="文本框 22">
            <a:extLst>
              <a:ext uri="{FF2B5EF4-FFF2-40B4-BE49-F238E27FC236}">
                <a16:creationId xmlns:a16="http://schemas.microsoft.com/office/drawing/2014/main" id="{EB085715-7433-4D6F-95C0-84CDED65175B}"/>
              </a:ext>
            </a:extLst>
          </p:cNvPr>
          <p:cNvSpPr txBox="1"/>
          <p:nvPr/>
        </p:nvSpPr>
        <p:spPr>
          <a:xfrm>
            <a:off x="315829" y="3734224"/>
            <a:ext cx="102905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altLang="zh-CN" b="1" dirty="0"/>
              <a:t>Remote</a:t>
            </a:r>
            <a:endParaRPr lang="zh-CN" altLang="en-US" b="1" dirty="0"/>
          </a:p>
        </p:txBody>
      </p:sp>
      <p:grpSp>
        <p:nvGrpSpPr>
          <p:cNvPr id="40" name="组合 39">
            <a:extLst>
              <a:ext uri="{FF2B5EF4-FFF2-40B4-BE49-F238E27FC236}">
                <a16:creationId xmlns:a16="http://schemas.microsoft.com/office/drawing/2014/main" id="{E34EF93B-B9F3-4054-9122-3B06385E399B}"/>
              </a:ext>
            </a:extLst>
          </p:cNvPr>
          <p:cNvGrpSpPr/>
          <p:nvPr/>
        </p:nvGrpSpPr>
        <p:grpSpPr>
          <a:xfrm>
            <a:off x="290668" y="1310321"/>
            <a:ext cx="2151665" cy="597024"/>
            <a:chOff x="1551608" y="1421668"/>
            <a:chExt cx="2151665" cy="597024"/>
          </a:xfrm>
        </p:grpSpPr>
        <p:grpSp>
          <p:nvGrpSpPr>
            <p:cNvPr id="7" name="组合 6">
              <a:extLst>
                <a:ext uri="{FF2B5EF4-FFF2-40B4-BE49-F238E27FC236}">
                  <a16:creationId xmlns:a16="http://schemas.microsoft.com/office/drawing/2014/main" id="{8BAEAEDF-9824-4F37-8D12-1D697FA069A7}"/>
                </a:ext>
              </a:extLst>
            </p:cNvPr>
            <p:cNvGrpSpPr/>
            <p:nvPr/>
          </p:nvGrpSpPr>
          <p:grpSpPr>
            <a:xfrm>
              <a:off x="1551608" y="1421668"/>
              <a:ext cx="2016224" cy="597024"/>
              <a:chOff x="1551608" y="1385615"/>
              <a:chExt cx="2016224" cy="597024"/>
            </a:xfrm>
          </p:grpSpPr>
          <p:pic>
            <p:nvPicPr>
              <p:cNvPr id="1026" name="Picture 2">
                <a:extLst>
                  <a:ext uri="{FF2B5EF4-FFF2-40B4-BE49-F238E27FC236}">
                    <a16:creationId xmlns:a16="http://schemas.microsoft.com/office/drawing/2014/main" id="{41B3F025-5B46-4D08-BE48-13DD02993DB9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 rotWithShape="1">
              <a:blip r:embed="rId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r="-6699" b="21651"/>
              <a:stretch/>
            </p:blipFill>
            <p:spPr bwMode="auto">
              <a:xfrm>
                <a:off x="1551608" y="1385615"/>
                <a:ext cx="813048" cy="597024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sp>
            <p:nvSpPr>
              <p:cNvPr id="2" name="文本框 1">
                <a:extLst>
                  <a:ext uri="{FF2B5EF4-FFF2-40B4-BE49-F238E27FC236}">
                    <a16:creationId xmlns:a16="http://schemas.microsoft.com/office/drawing/2014/main" id="{7B06C40E-E416-49B5-B111-81F0FC44426F}"/>
                  </a:ext>
                </a:extLst>
              </p:cNvPr>
              <p:cNvSpPr txBox="1"/>
              <p:nvPr/>
            </p:nvSpPr>
            <p:spPr>
              <a:xfrm>
                <a:off x="2559720" y="1489348"/>
                <a:ext cx="1008112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zh-CN" sz="2400" b="1" dirty="0"/>
                  <a:t>Alice</a:t>
                </a:r>
                <a:endParaRPr lang="zh-CN" altLang="en-US" sz="2400" b="1" dirty="0"/>
              </a:p>
            </p:txBody>
          </p:sp>
        </p:grpSp>
        <p:sp>
          <p:nvSpPr>
            <p:cNvPr id="24" name="椭圆 23">
              <a:extLst>
                <a:ext uri="{FF2B5EF4-FFF2-40B4-BE49-F238E27FC236}">
                  <a16:creationId xmlns:a16="http://schemas.microsoft.com/office/drawing/2014/main" id="{7794A79C-0487-4D61-B3B8-9D11AF428C7E}"/>
                </a:ext>
              </a:extLst>
            </p:cNvPr>
            <p:cNvSpPr/>
            <p:nvPr/>
          </p:nvSpPr>
          <p:spPr>
            <a:xfrm>
              <a:off x="3514085" y="1670258"/>
              <a:ext cx="189188" cy="189188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26" name="文本框 25">
            <a:extLst>
              <a:ext uri="{FF2B5EF4-FFF2-40B4-BE49-F238E27FC236}">
                <a16:creationId xmlns:a16="http://schemas.microsoft.com/office/drawing/2014/main" id="{5ACEB9E1-4FD7-4A74-AB14-61EE197693B0}"/>
              </a:ext>
            </a:extLst>
          </p:cNvPr>
          <p:cNvSpPr txBox="1"/>
          <p:nvPr/>
        </p:nvSpPr>
        <p:spPr>
          <a:xfrm>
            <a:off x="337521" y="4150613"/>
            <a:ext cx="103484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altLang="zh-CN" b="1" dirty="0"/>
              <a:t>Local</a:t>
            </a:r>
            <a:endParaRPr lang="zh-CN" altLang="en-US" b="1" dirty="0"/>
          </a:p>
        </p:txBody>
      </p:sp>
      <p:sp>
        <p:nvSpPr>
          <p:cNvPr id="27" name="文本框 26">
            <a:extLst>
              <a:ext uri="{FF2B5EF4-FFF2-40B4-BE49-F238E27FC236}">
                <a16:creationId xmlns:a16="http://schemas.microsoft.com/office/drawing/2014/main" id="{DCC0ED56-4DCB-42CE-B881-794249807867}"/>
              </a:ext>
            </a:extLst>
          </p:cNvPr>
          <p:cNvSpPr txBox="1"/>
          <p:nvPr/>
        </p:nvSpPr>
        <p:spPr>
          <a:xfrm>
            <a:off x="337521" y="4567103"/>
            <a:ext cx="102905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altLang="zh-CN" b="1" dirty="0"/>
              <a:t>Remote</a:t>
            </a:r>
            <a:endParaRPr lang="zh-CN" altLang="en-US" b="1" dirty="0"/>
          </a:p>
        </p:txBody>
      </p:sp>
      <p:sp>
        <p:nvSpPr>
          <p:cNvPr id="28" name="文本框 27">
            <a:extLst>
              <a:ext uri="{FF2B5EF4-FFF2-40B4-BE49-F238E27FC236}">
                <a16:creationId xmlns:a16="http://schemas.microsoft.com/office/drawing/2014/main" id="{FF9680CB-3394-4732-B9B6-C34B1DEC3398}"/>
              </a:ext>
            </a:extLst>
          </p:cNvPr>
          <p:cNvSpPr txBox="1"/>
          <p:nvPr/>
        </p:nvSpPr>
        <p:spPr>
          <a:xfrm>
            <a:off x="8628926" y="3311600"/>
            <a:ext cx="103484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b="1" dirty="0"/>
              <a:t>Local</a:t>
            </a:r>
            <a:endParaRPr lang="zh-CN" altLang="en-US" b="1" dirty="0"/>
          </a:p>
        </p:txBody>
      </p:sp>
      <p:sp>
        <p:nvSpPr>
          <p:cNvPr id="29" name="文本框 28">
            <a:extLst>
              <a:ext uri="{FF2B5EF4-FFF2-40B4-BE49-F238E27FC236}">
                <a16:creationId xmlns:a16="http://schemas.microsoft.com/office/drawing/2014/main" id="{747CF0F9-65BE-498D-AC45-DB090A3844DB}"/>
              </a:ext>
            </a:extLst>
          </p:cNvPr>
          <p:cNvSpPr txBox="1"/>
          <p:nvPr/>
        </p:nvSpPr>
        <p:spPr>
          <a:xfrm>
            <a:off x="8628926" y="3728090"/>
            <a:ext cx="102905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b="1" dirty="0"/>
              <a:t>Remote</a:t>
            </a:r>
            <a:endParaRPr lang="zh-CN" altLang="en-US" b="1" dirty="0"/>
          </a:p>
        </p:txBody>
      </p:sp>
      <p:sp>
        <p:nvSpPr>
          <p:cNvPr id="30" name="文本框 29">
            <a:extLst>
              <a:ext uri="{FF2B5EF4-FFF2-40B4-BE49-F238E27FC236}">
                <a16:creationId xmlns:a16="http://schemas.microsoft.com/office/drawing/2014/main" id="{85A01558-3775-4FB1-B4D7-301532482402}"/>
              </a:ext>
            </a:extLst>
          </p:cNvPr>
          <p:cNvSpPr txBox="1"/>
          <p:nvPr/>
        </p:nvSpPr>
        <p:spPr>
          <a:xfrm>
            <a:off x="8650618" y="4144479"/>
            <a:ext cx="103484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b="1" dirty="0"/>
              <a:t>Local</a:t>
            </a:r>
            <a:endParaRPr lang="zh-CN" altLang="en-US" b="1" dirty="0"/>
          </a:p>
        </p:txBody>
      </p:sp>
      <p:sp>
        <p:nvSpPr>
          <p:cNvPr id="31" name="文本框 30">
            <a:extLst>
              <a:ext uri="{FF2B5EF4-FFF2-40B4-BE49-F238E27FC236}">
                <a16:creationId xmlns:a16="http://schemas.microsoft.com/office/drawing/2014/main" id="{E6C2B309-08AA-4F50-830B-D0DDB2D18A4A}"/>
              </a:ext>
            </a:extLst>
          </p:cNvPr>
          <p:cNvSpPr txBox="1"/>
          <p:nvPr/>
        </p:nvSpPr>
        <p:spPr>
          <a:xfrm>
            <a:off x="8650618" y="4560969"/>
            <a:ext cx="102905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b="1" dirty="0"/>
              <a:t>Remote</a:t>
            </a:r>
            <a:endParaRPr lang="zh-CN" altLang="en-US" b="1" dirty="0"/>
          </a:p>
        </p:txBody>
      </p:sp>
      <p:sp>
        <p:nvSpPr>
          <p:cNvPr id="33" name="椭圆 32">
            <a:extLst>
              <a:ext uri="{FF2B5EF4-FFF2-40B4-BE49-F238E27FC236}">
                <a16:creationId xmlns:a16="http://schemas.microsoft.com/office/drawing/2014/main" id="{93147F92-B555-4F3E-B792-F8986CE48C69}"/>
              </a:ext>
            </a:extLst>
          </p:cNvPr>
          <p:cNvSpPr/>
          <p:nvPr/>
        </p:nvSpPr>
        <p:spPr>
          <a:xfrm>
            <a:off x="8238178" y="3701475"/>
            <a:ext cx="370214" cy="370214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4" name="椭圆 33">
            <a:extLst>
              <a:ext uri="{FF2B5EF4-FFF2-40B4-BE49-F238E27FC236}">
                <a16:creationId xmlns:a16="http://schemas.microsoft.com/office/drawing/2014/main" id="{1C3AB945-FD8C-461A-9A8E-AFFC090423DA}"/>
              </a:ext>
            </a:extLst>
          </p:cNvPr>
          <p:cNvSpPr/>
          <p:nvPr/>
        </p:nvSpPr>
        <p:spPr>
          <a:xfrm>
            <a:off x="8238178" y="4554806"/>
            <a:ext cx="370214" cy="370214"/>
          </a:xfrm>
          <a:prstGeom prst="ellipse">
            <a:avLst/>
          </a:prstGeom>
          <a:solidFill>
            <a:srgbClr val="92B1D6"/>
          </a:solidFill>
          <a:ln>
            <a:solidFill>
              <a:srgbClr val="92B1D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5" name="椭圆 34">
            <a:extLst>
              <a:ext uri="{FF2B5EF4-FFF2-40B4-BE49-F238E27FC236}">
                <a16:creationId xmlns:a16="http://schemas.microsoft.com/office/drawing/2014/main" id="{EB74446A-C2CB-4945-A937-C785F2D70853}"/>
              </a:ext>
            </a:extLst>
          </p:cNvPr>
          <p:cNvSpPr/>
          <p:nvPr/>
        </p:nvSpPr>
        <p:spPr>
          <a:xfrm>
            <a:off x="8238178" y="4122783"/>
            <a:ext cx="370214" cy="370214"/>
          </a:xfrm>
          <a:prstGeom prst="ellipse">
            <a:avLst/>
          </a:prstGeom>
          <a:solidFill>
            <a:srgbClr val="92B1D6"/>
          </a:solidFill>
          <a:ln>
            <a:solidFill>
              <a:srgbClr val="92B1D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6" name="椭圆 35">
            <a:extLst>
              <a:ext uri="{FF2B5EF4-FFF2-40B4-BE49-F238E27FC236}">
                <a16:creationId xmlns:a16="http://schemas.microsoft.com/office/drawing/2014/main" id="{C580CA38-69CF-4221-96D6-F9054932B83C}"/>
              </a:ext>
            </a:extLst>
          </p:cNvPr>
          <p:cNvSpPr/>
          <p:nvPr/>
        </p:nvSpPr>
        <p:spPr>
          <a:xfrm>
            <a:off x="8238178" y="3269452"/>
            <a:ext cx="370214" cy="370214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9" name="椭圆 38">
            <a:extLst>
              <a:ext uri="{FF2B5EF4-FFF2-40B4-BE49-F238E27FC236}">
                <a16:creationId xmlns:a16="http://schemas.microsoft.com/office/drawing/2014/main" id="{89083C71-A141-441F-86D9-433328396225}"/>
              </a:ext>
            </a:extLst>
          </p:cNvPr>
          <p:cNvSpPr/>
          <p:nvPr/>
        </p:nvSpPr>
        <p:spPr>
          <a:xfrm>
            <a:off x="2047977" y="3289548"/>
            <a:ext cx="370214" cy="370214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dirty="0"/>
              <a:t>1</a:t>
            </a:r>
            <a:endParaRPr lang="zh-CN" altLang="en-US" dirty="0"/>
          </a:p>
        </p:txBody>
      </p:sp>
      <p:cxnSp>
        <p:nvCxnSpPr>
          <p:cNvPr id="32" name="直接箭头连接符 31">
            <a:extLst>
              <a:ext uri="{FF2B5EF4-FFF2-40B4-BE49-F238E27FC236}">
                <a16:creationId xmlns:a16="http://schemas.microsoft.com/office/drawing/2014/main" id="{4F2500FC-10D4-4CF8-B1C1-89096A14050A}"/>
              </a:ext>
            </a:extLst>
          </p:cNvPr>
          <p:cNvCxnSpPr>
            <a:stCxn id="39" idx="2"/>
            <a:endCxn id="16" idx="6"/>
          </p:cNvCxnSpPr>
          <p:nvPr/>
        </p:nvCxnSpPr>
        <p:spPr>
          <a:xfrm flipH="1">
            <a:off x="1736715" y="3474655"/>
            <a:ext cx="311262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42" name="椭圆 41">
            <a:extLst>
              <a:ext uri="{FF2B5EF4-FFF2-40B4-BE49-F238E27FC236}">
                <a16:creationId xmlns:a16="http://schemas.microsoft.com/office/drawing/2014/main" id="{16D32612-7BE1-418D-9D01-51FB0AF5E426}"/>
              </a:ext>
            </a:extLst>
          </p:cNvPr>
          <p:cNvSpPr/>
          <p:nvPr/>
        </p:nvSpPr>
        <p:spPr>
          <a:xfrm>
            <a:off x="7604501" y="3702529"/>
            <a:ext cx="370214" cy="370214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dirty="0"/>
              <a:t>1</a:t>
            </a:r>
            <a:endParaRPr lang="zh-CN" altLang="en-US" dirty="0"/>
          </a:p>
        </p:txBody>
      </p:sp>
      <p:cxnSp>
        <p:nvCxnSpPr>
          <p:cNvPr id="10" name="直接箭头连接符 9">
            <a:extLst>
              <a:ext uri="{FF2B5EF4-FFF2-40B4-BE49-F238E27FC236}">
                <a16:creationId xmlns:a16="http://schemas.microsoft.com/office/drawing/2014/main" id="{3E4F0DE9-D216-4554-A2EB-A995C703C069}"/>
              </a:ext>
            </a:extLst>
          </p:cNvPr>
          <p:cNvCxnSpPr>
            <a:stCxn id="42" idx="6"/>
            <a:endCxn id="33" idx="2"/>
          </p:cNvCxnSpPr>
          <p:nvPr/>
        </p:nvCxnSpPr>
        <p:spPr>
          <a:xfrm flipV="1">
            <a:off x="7974715" y="3886582"/>
            <a:ext cx="263463" cy="1054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43" name="椭圆 42">
            <a:extLst>
              <a:ext uri="{FF2B5EF4-FFF2-40B4-BE49-F238E27FC236}">
                <a16:creationId xmlns:a16="http://schemas.microsoft.com/office/drawing/2014/main" id="{9E7CC914-9243-47B3-B357-0616B0DC3E07}"/>
              </a:ext>
            </a:extLst>
          </p:cNvPr>
          <p:cNvSpPr/>
          <p:nvPr/>
        </p:nvSpPr>
        <p:spPr>
          <a:xfrm>
            <a:off x="7055137" y="3271906"/>
            <a:ext cx="370214" cy="370214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dirty="0"/>
              <a:t>2</a:t>
            </a:r>
            <a:endParaRPr lang="zh-CN" altLang="en-US" dirty="0"/>
          </a:p>
        </p:txBody>
      </p:sp>
      <p:cxnSp>
        <p:nvCxnSpPr>
          <p:cNvPr id="17" name="直接箭头连接符 16">
            <a:extLst>
              <a:ext uri="{FF2B5EF4-FFF2-40B4-BE49-F238E27FC236}">
                <a16:creationId xmlns:a16="http://schemas.microsoft.com/office/drawing/2014/main" id="{28E8CB63-249C-448C-8E46-8C2EF42BC607}"/>
              </a:ext>
            </a:extLst>
          </p:cNvPr>
          <p:cNvCxnSpPr>
            <a:stCxn id="43" idx="6"/>
            <a:endCxn id="36" idx="2"/>
          </p:cNvCxnSpPr>
          <p:nvPr/>
        </p:nvCxnSpPr>
        <p:spPr>
          <a:xfrm flipV="1">
            <a:off x="7425351" y="3454559"/>
            <a:ext cx="812827" cy="2454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44" name="直接箭头连接符 43">
            <a:extLst>
              <a:ext uri="{FF2B5EF4-FFF2-40B4-BE49-F238E27FC236}">
                <a16:creationId xmlns:a16="http://schemas.microsoft.com/office/drawing/2014/main" id="{0F5C597A-A89B-40EA-8922-195DC582D75F}"/>
              </a:ext>
            </a:extLst>
          </p:cNvPr>
          <p:cNvCxnSpPr>
            <a:stCxn id="43" idx="5"/>
            <a:endCxn id="42" idx="2"/>
          </p:cNvCxnSpPr>
          <p:nvPr/>
        </p:nvCxnSpPr>
        <p:spPr>
          <a:xfrm>
            <a:off x="7371134" y="3587903"/>
            <a:ext cx="233367" cy="299733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45" name="椭圆 44">
            <a:extLst>
              <a:ext uri="{FF2B5EF4-FFF2-40B4-BE49-F238E27FC236}">
                <a16:creationId xmlns:a16="http://schemas.microsoft.com/office/drawing/2014/main" id="{B174FC62-69DC-4CDF-8A15-900539D59BC7}"/>
              </a:ext>
            </a:extLst>
          </p:cNvPr>
          <p:cNvSpPr/>
          <p:nvPr/>
        </p:nvSpPr>
        <p:spPr>
          <a:xfrm>
            <a:off x="2693562" y="3721952"/>
            <a:ext cx="370214" cy="370214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dirty="0"/>
              <a:t>2</a:t>
            </a:r>
            <a:endParaRPr lang="zh-CN" altLang="en-US" dirty="0"/>
          </a:p>
        </p:txBody>
      </p:sp>
      <p:cxnSp>
        <p:nvCxnSpPr>
          <p:cNvPr id="14" name="直接箭头连接符 13">
            <a:extLst>
              <a:ext uri="{FF2B5EF4-FFF2-40B4-BE49-F238E27FC236}">
                <a16:creationId xmlns:a16="http://schemas.microsoft.com/office/drawing/2014/main" id="{907194F4-9DEB-487F-AD72-17B3765728D8}"/>
              </a:ext>
            </a:extLst>
          </p:cNvPr>
          <p:cNvCxnSpPr>
            <a:stCxn id="45" idx="2"/>
            <a:endCxn id="3" idx="6"/>
          </p:cNvCxnSpPr>
          <p:nvPr/>
        </p:nvCxnSpPr>
        <p:spPr>
          <a:xfrm flipH="1" flipV="1">
            <a:off x="1736715" y="3906678"/>
            <a:ext cx="956847" cy="381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46" name="直接箭头连接符 45">
            <a:extLst>
              <a:ext uri="{FF2B5EF4-FFF2-40B4-BE49-F238E27FC236}">
                <a16:creationId xmlns:a16="http://schemas.microsoft.com/office/drawing/2014/main" id="{1F993E33-5917-483F-BAFE-1AB019D2D8AD}"/>
              </a:ext>
            </a:extLst>
          </p:cNvPr>
          <p:cNvCxnSpPr>
            <a:stCxn id="45" idx="1"/>
            <a:endCxn id="39" idx="6"/>
          </p:cNvCxnSpPr>
          <p:nvPr/>
        </p:nvCxnSpPr>
        <p:spPr>
          <a:xfrm flipH="1" flipV="1">
            <a:off x="2418191" y="3474655"/>
            <a:ext cx="329588" cy="301514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50" name="椭圆 49">
            <a:extLst>
              <a:ext uri="{FF2B5EF4-FFF2-40B4-BE49-F238E27FC236}">
                <a16:creationId xmlns:a16="http://schemas.microsoft.com/office/drawing/2014/main" id="{E10503D5-1759-4E5F-9722-29DB72C24957}"/>
              </a:ext>
            </a:extLst>
          </p:cNvPr>
          <p:cNvSpPr/>
          <p:nvPr/>
        </p:nvSpPr>
        <p:spPr>
          <a:xfrm>
            <a:off x="3257509" y="3289548"/>
            <a:ext cx="370214" cy="370214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dirty="0"/>
              <a:t>3</a:t>
            </a:r>
            <a:endParaRPr lang="zh-CN" altLang="en-US" dirty="0"/>
          </a:p>
        </p:txBody>
      </p:sp>
      <p:sp>
        <p:nvSpPr>
          <p:cNvPr id="51" name="椭圆 50">
            <a:extLst>
              <a:ext uri="{FF2B5EF4-FFF2-40B4-BE49-F238E27FC236}">
                <a16:creationId xmlns:a16="http://schemas.microsoft.com/office/drawing/2014/main" id="{E07A8409-62A2-4106-AF94-9EDABA0EF65F}"/>
              </a:ext>
            </a:extLst>
          </p:cNvPr>
          <p:cNvSpPr/>
          <p:nvPr/>
        </p:nvSpPr>
        <p:spPr>
          <a:xfrm>
            <a:off x="3940855" y="3289548"/>
            <a:ext cx="370214" cy="370214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dirty="0"/>
              <a:t>4</a:t>
            </a:r>
            <a:endParaRPr lang="zh-CN" altLang="en-US" dirty="0"/>
          </a:p>
        </p:txBody>
      </p:sp>
      <p:cxnSp>
        <p:nvCxnSpPr>
          <p:cNvPr id="48" name="直接箭头连接符 47">
            <a:extLst>
              <a:ext uri="{FF2B5EF4-FFF2-40B4-BE49-F238E27FC236}">
                <a16:creationId xmlns:a16="http://schemas.microsoft.com/office/drawing/2014/main" id="{BC9C0908-9647-47B0-96F3-85058CA18839}"/>
              </a:ext>
            </a:extLst>
          </p:cNvPr>
          <p:cNvCxnSpPr>
            <a:stCxn id="50" idx="2"/>
            <a:endCxn id="39" idx="6"/>
          </p:cNvCxnSpPr>
          <p:nvPr/>
        </p:nvCxnSpPr>
        <p:spPr>
          <a:xfrm flipH="1">
            <a:off x="2418191" y="3474655"/>
            <a:ext cx="839318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53" name="直接箭头连接符 52">
            <a:extLst>
              <a:ext uri="{FF2B5EF4-FFF2-40B4-BE49-F238E27FC236}">
                <a16:creationId xmlns:a16="http://schemas.microsoft.com/office/drawing/2014/main" id="{0B5FAF11-E16D-46AA-9CB8-9CF7D9199A57}"/>
              </a:ext>
            </a:extLst>
          </p:cNvPr>
          <p:cNvCxnSpPr>
            <a:cxnSpLocks/>
            <a:stCxn id="50" idx="3"/>
            <a:endCxn id="45" idx="6"/>
          </p:cNvCxnSpPr>
          <p:nvPr/>
        </p:nvCxnSpPr>
        <p:spPr>
          <a:xfrm flipH="1">
            <a:off x="3063776" y="3605545"/>
            <a:ext cx="247950" cy="301514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55" name="直接箭头连接符 54">
            <a:extLst>
              <a:ext uri="{FF2B5EF4-FFF2-40B4-BE49-F238E27FC236}">
                <a16:creationId xmlns:a16="http://schemas.microsoft.com/office/drawing/2014/main" id="{501EF8D3-25B1-4156-846C-083A91B017D2}"/>
              </a:ext>
            </a:extLst>
          </p:cNvPr>
          <p:cNvCxnSpPr>
            <a:stCxn id="51" idx="2"/>
            <a:endCxn id="50" idx="6"/>
          </p:cNvCxnSpPr>
          <p:nvPr/>
        </p:nvCxnSpPr>
        <p:spPr>
          <a:xfrm flipH="1">
            <a:off x="3627723" y="3474655"/>
            <a:ext cx="313132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57" name="直接箭头连接符 56">
            <a:extLst>
              <a:ext uri="{FF2B5EF4-FFF2-40B4-BE49-F238E27FC236}">
                <a16:creationId xmlns:a16="http://schemas.microsoft.com/office/drawing/2014/main" id="{84BCD3BC-304D-4CAD-909B-E02DA68BDD33}"/>
              </a:ext>
            </a:extLst>
          </p:cNvPr>
          <p:cNvCxnSpPr>
            <a:cxnSpLocks/>
            <a:stCxn id="51" idx="3"/>
            <a:endCxn id="45" idx="6"/>
          </p:cNvCxnSpPr>
          <p:nvPr/>
        </p:nvCxnSpPr>
        <p:spPr>
          <a:xfrm flipH="1">
            <a:off x="3063776" y="3605545"/>
            <a:ext cx="931296" cy="301514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63" name="椭圆 62">
            <a:extLst>
              <a:ext uri="{FF2B5EF4-FFF2-40B4-BE49-F238E27FC236}">
                <a16:creationId xmlns:a16="http://schemas.microsoft.com/office/drawing/2014/main" id="{F4F45192-CE17-4E81-871C-EB5D22EA3DF7}"/>
              </a:ext>
            </a:extLst>
          </p:cNvPr>
          <p:cNvSpPr/>
          <p:nvPr/>
        </p:nvSpPr>
        <p:spPr>
          <a:xfrm>
            <a:off x="5731691" y="3702529"/>
            <a:ext cx="370214" cy="370214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dirty="0"/>
              <a:t>4</a:t>
            </a:r>
            <a:endParaRPr lang="zh-CN" altLang="en-US" dirty="0"/>
          </a:p>
        </p:txBody>
      </p:sp>
      <p:sp>
        <p:nvSpPr>
          <p:cNvPr id="64" name="椭圆 63">
            <a:extLst>
              <a:ext uri="{FF2B5EF4-FFF2-40B4-BE49-F238E27FC236}">
                <a16:creationId xmlns:a16="http://schemas.microsoft.com/office/drawing/2014/main" id="{0D837200-A0CD-4DC0-ABC9-5C3F265E6B33}"/>
              </a:ext>
            </a:extLst>
          </p:cNvPr>
          <p:cNvSpPr/>
          <p:nvPr/>
        </p:nvSpPr>
        <p:spPr>
          <a:xfrm>
            <a:off x="6418743" y="3696130"/>
            <a:ext cx="370214" cy="370214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dirty="0"/>
              <a:t>3</a:t>
            </a:r>
            <a:endParaRPr lang="zh-CN" altLang="en-US" dirty="0"/>
          </a:p>
        </p:txBody>
      </p:sp>
      <p:cxnSp>
        <p:nvCxnSpPr>
          <p:cNvPr id="60" name="直接箭头连接符 59">
            <a:extLst>
              <a:ext uri="{FF2B5EF4-FFF2-40B4-BE49-F238E27FC236}">
                <a16:creationId xmlns:a16="http://schemas.microsoft.com/office/drawing/2014/main" id="{FB4B3F9D-4A76-4FC6-B9A7-C3F283308C5C}"/>
              </a:ext>
            </a:extLst>
          </p:cNvPr>
          <p:cNvCxnSpPr>
            <a:stCxn id="64" idx="6"/>
            <a:endCxn id="42" idx="2"/>
          </p:cNvCxnSpPr>
          <p:nvPr/>
        </p:nvCxnSpPr>
        <p:spPr>
          <a:xfrm>
            <a:off x="6788957" y="3881237"/>
            <a:ext cx="815544" cy="6399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051" name="直接箭头连接符 2050">
            <a:extLst>
              <a:ext uri="{FF2B5EF4-FFF2-40B4-BE49-F238E27FC236}">
                <a16:creationId xmlns:a16="http://schemas.microsoft.com/office/drawing/2014/main" id="{2EA844FA-B06E-411B-BF2D-5A3600B8CCAF}"/>
              </a:ext>
            </a:extLst>
          </p:cNvPr>
          <p:cNvCxnSpPr>
            <a:cxnSpLocks/>
            <a:stCxn id="64" idx="7"/>
            <a:endCxn id="43" idx="2"/>
          </p:cNvCxnSpPr>
          <p:nvPr/>
        </p:nvCxnSpPr>
        <p:spPr>
          <a:xfrm flipV="1">
            <a:off x="6734740" y="3457013"/>
            <a:ext cx="320397" cy="293334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059" name="直接箭头连接符 2058">
            <a:extLst>
              <a:ext uri="{FF2B5EF4-FFF2-40B4-BE49-F238E27FC236}">
                <a16:creationId xmlns:a16="http://schemas.microsoft.com/office/drawing/2014/main" id="{67EF0F6E-2555-475A-A178-49F6EC29D2EA}"/>
              </a:ext>
            </a:extLst>
          </p:cNvPr>
          <p:cNvCxnSpPr>
            <a:stCxn id="63" idx="6"/>
            <a:endCxn id="64" idx="2"/>
          </p:cNvCxnSpPr>
          <p:nvPr/>
        </p:nvCxnSpPr>
        <p:spPr>
          <a:xfrm flipV="1">
            <a:off x="6101905" y="3881237"/>
            <a:ext cx="316838" cy="6399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061" name="直接箭头连接符 2060">
            <a:extLst>
              <a:ext uri="{FF2B5EF4-FFF2-40B4-BE49-F238E27FC236}">
                <a16:creationId xmlns:a16="http://schemas.microsoft.com/office/drawing/2014/main" id="{AE4936D3-5A19-4098-B792-74A3963084E4}"/>
              </a:ext>
            </a:extLst>
          </p:cNvPr>
          <p:cNvCxnSpPr>
            <a:stCxn id="63" idx="7"/>
            <a:endCxn id="43" idx="2"/>
          </p:cNvCxnSpPr>
          <p:nvPr/>
        </p:nvCxnSpPr>
        <p:spPr>
          <a:xfrm flipV="1">
            <a:off x="6047688" y="3457013"/>
            <a:ext cx="1007449" cy="299733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81" name="椭圆 80">
            <a:extLst>
              <a:ext uri="{FF2B5EF4-FFF2-40B4-BE49-F238E27FC236}">
                <a16:creationId xmlns:a16="http://schemas.microsoft.com/office/drawing/2014/main" id="{36BE212E-3F05-4446-976D-EE394562A92E}"/>
              </a:ext>
            </a:extLst>
          </p:cNvPr>
          <p:cNvSpPr/>
          <p:nvPr/>
        </p:nvSpPr>
        <p:spPr>
          <a:xfrm>
            <a:off x="7604501" y="4120702"/>
            <a:ext cx="370214" cy="370214"/>
          </a:xfrm>
          <a:prstGeom prst="ellipse">
            <a:avLst/>
          </a:prstGeom>
          <a:solidFill>
            <a:srgbClr val="92B1D6"/>
          </a:solidFill>
          <a:ln>
            <a:solidFill>
              <a:srgbClr val="92B1D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dirty="0"/>
              <a:t>5</a:t>
            </a:r>
            <a:endParaRPr lang="zh-CN" altLang="en-US" dirty="0"/>
          </a:p>
        </p:txBody>
      </p:sp>
      <p:cxnSp>
        <p:nvCxnSpPr>
          <p:cNvPr id="2063" name="直接箭头连接符 2062">
            <a:extLst>
              <a:ext uri="{FF2B5EF4-FFF2-40B4-BE49-F238E27FC236}">
                <a16:creationId xmlns:a16="http://schemas.microsoft.com/office/drawing/2014/main" id="{5A31E6B0-5FAF-4236-8E0F-CC70DAEC3158}"/>
              </a:ext>
            </a:extLst>
          </p:cNvPr>
          <p:cNvCxnSpPr>
            <a:stCxn id="81" idx="6"/>
            <a:endCxn id="35" idx="2"/>
          </p:cNvCxnSpPr>
          <p:nvPr/>
        </p:nvCxnSpPr>
        <p:spPr>
          <a:xfrm>
            <a:off x="7974715" y="4305809"/>
            <a:ext cx="263463" cy="2081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62" name="椭圆 61">
            <a:extLst>
              <a:ext uri="{FF2B5EF4-FFF2-40B4-BE49-F238E27FC236}">
                <a16:creationId xmlns:a16="http://schemas.microsoft.com/office/drawing/2014/main" id="{185D5D95-7E04-4E0A-9278-4180A8BE0C0E}"/>
              </a:ext>
            </a:extLst>
          </p:cNvPr>
          <p:cNvSpPr/>
          <p:nvPr/>
        </p:nvSpPr>
        <p:spPr>
          <a:xfrm>
            <a:off x="2047977" y="4574902"/>
            <a:ext cx="370214" cy="370214"/>
          </a:xfrm>
          <a:prstGeom prst="ellipse">
            <a:avLst/>
          </a:prstGeom>
          <a:solidFill>
            <a:srgbClr val="92B1D6"/>
          </a:solidFill>
          <a:ln>
            <a:solidFill>
              <a:srgbClr val="92B1D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dirty="0"/>
              <a:t>5</a:t>
            </a:r>
            <a:endParaRPr lang="zh-CN" altLang="en-US" dirty="0"/>
          </a:p>
        </p:txBody>
      </p:sp>
      <p:cxnSp>
        <p:nvCxnSpPr>
          <p:cNvPr id="20" name="直接箭头连接符 19">
            <a:extLst>
              <a:ext uri="{FF2B5EF4-FFF2-40B4-BE49-F238E27FC236}">
                <a16:creationId xmlns:a16="http://schemas.microsoft.com/office/drawing/2014/main" id="{C9A29809-D0CD-4D1A-831B-ACC0134EC3C2}"/>
              </a:ext>
            </a:extLst>
          </p:cNvPr>
          <p:cNvCxnSpPr>
            <a:stCxn id="62" idx="2"/>
            <a:endCxn id="13" idx="6"/>
          </p:cNvCxnSpPr>
          <p:nvPr/>
        </p:nvCxnSpPr>
        <p:spPr>
          <a:xfrm flipH="1">
            <a:off x="1736715" y="4760009"/>
            <a:ext cx="311262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grpSp>
        <p:nvGrpSpPr>
          <p:cNvPr id="8" name="组合 7">
            <a:extLst>
              <a:ext uri="{FF2B5EF4-FFF2-40B4-BE49-F238E27FC236}">
                <a16:creationId xmlns:a16="http://schemas.microsoft.com/office/drawing/2014/main" id="{5EB768A2-C081-4A5C-8B73-D929DAE09247}"/>
              </a:ext>
            </a:extLst>
          </p:cNvPr>
          <p:cNvGrpSpPr/>
          <p:nvPr/>
        </p:nvGrpSpPr>
        <p:grpSpPr>
          <a:xfrm>
            <a:off x="2693562" y="1310171"/>
            <a:ext cx="1824288" cy="597024"/>
            <a:chOff x="2693562" y="1310171"/>
            <a:chExt cx="1824288" cy="597024"/>
          </a:xfrm>
        </p:grpSpPr>
        <p:grpSp>
          <p:nvGrpSpPr>
            <p:cNvPr id="41" name="组合 40">
              <a:extLst>
                <a:ext uri="{FF2B5EF4-FFF2-40B4-BE49-F238E27FC236}">
                  <a16:creationId xmlns:a16="http://schemas.microsoft.com/office/drawing/2014/main" id="{54F1C1A8-D866-478F-B7BD-79061BCF9456}"/>
                </a:ext>
              </a:extLst>
            </p:cNvPr>
            <p:cNvGrpSpPr/>
            <p:nvPr/>
          </p:nvGrpSpPr>
          <p:grpSpPr>
            <a:xfrm>
              <a:off x="2693562" y="1419901"/>
              <a:ext cx="1008112" cy="461665"/>
              <a:chOff x="6781791" y="1468177"/>
              <a:chExt cx="1008112" cy="461665"/>
            </a:xfrm>
          </p:grpSpPr>
          <p:sp>
            <p:nvSpPr>
              <p:cNvPr id="11" name="文本框 10">
                <a:extLst>
                  <a:ext uri="{FF2B5EF4-FFF2-40B4-BE49-F238E27FC236}">
                    <a16:creationId xmlns:a16="http://schemas.microsoft.com/office/drawing/2014/main" id="{1022CF46-9833-4A21-B058-5D668441F096}"/>
                  </a:ext>
                </a:extLst>
              </p:cNvPr>
              <p:cNvSpPr txBox="1"/>
              <p:nvPr/>
            </p:nvSpPr>
            <p:spPr>
              <a:xfrm>
                <a:off x="6781791" y="1468177"/>
                <a:ext cx="1008112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r"/>
                <a:r>
                  <a:rPr lang="en-US" altLang="zh-CN" sz="2400" b="1" dirty="0"/>
                  <a:t>Bob</a:t>
                </a:r>
                <a:endParaRPr lang="zh-CN" altLang="en-US" sz="2400" b="1" dirty="0"/>
              </a:p>
            </p:txBody>
          </p:sp>
          <p:sp>
            <p:nvSpPr>
              <p:cNvPr id="25" name="椭圆 24">
                <a:extLst>
                  <a:ext uri="{FF2B5EF4-FFF2-40B4-BE49-F238E27FC236}">
                    <a16:creationId xmlns:a16="http://schemas.microsoft.com/office/drawing/2014/main" id="{5016A1DA-35A9-459C-A1DF-FEC254981716}"/>
                  </a:ext>
                </a:extLst>
              </p:cNvPr>
              <p:cNvSpPr/>
              <p:nvPr/>
            </p:nvSpPr>
            <p:spPr>
              <a:xfrm>
                <a:off x="6791839" y="1607454"/>
                <a:ext cx="189188" cy="189188"/>
              </a:xfrm>
              <a:prstGeom prst="ellipse">
                <a:avLst/>
              </a:prstGeom>
              <a:solidFill>
                <a:srgbClr val="92B1D6"/>
              </a:solidFill>
              <a:ln>
                <a:solidFill>
                  <a:srgbClr val="92B1D6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dirty="0">
                  <a:solidFill>
                    <a:srgbClr val="FF0000"/>
                  </a:solidFill>
                </a:endParaRPr>
              </a:p>
            </p:txBody>
          </p:sp>
        </p:grpSp>
        <p:pic>
          <p:nvPicPr>
            <p:cNvPr id="59" name="Picture 2" descr="熊猫表情包 的图像结果">
              <a:extLst>
                <a:ext uri="{FF2B5EF4-FFF2-40B4-BE49-F238E27FC236}">
                  <a16:creationId xmlns:a16="http://schemas.microsoft.com/office/drawing/2014/main" id="{3073200A-896B-4170-B2DE-2DD625AE64D0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816428" y="1310171"/>
              <a:ext cx="701422" cy="59702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19" name="椭圆 18">
            <a:extLst>
              <a:ext uri="{FF2B5EF4-FFF2-40B4-BE49-F238E27FC236}">
                <a16:creationId xmlns:a16="http://schemas.microsoft.com/office/drawing/2014/main" id="{FE3FCBF4-7320-4DF3-8883-04ED239463F9}"/>
              </a:ext>
            </a:extLst>
          </p:cNvPr>
          <p:cNvSpPr/>
          <p:nvPr/>
        </p:nvSpPr>
        <p:spPr>
          <a:xfrm>
            <a:off x="4873712" y="3611912"/>
            <a:ext cx="222130" cy="985397"/>
          </a:xfrm>
          <a:prstGeom prst="ellipse">
            <a:avLst/>
          </a:prstGeom>
          <a:gradFill>
            <a:gsLst>
              <a:gs pos="0">
                <a:srgbClr val="C00000"/>
              </a:gs>
              <a:gs pos="100000">
                <a:srgbClr val="92B1D6"/>
              </a:gs>
            </a:gsLst>
            <a:lin ang="5400000" scaled="1"/>
          </a:gradFill>
          <a:ln>
            <a:solidFill>
              <a:schemeClr val="accent1">
                <a:shade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2" name="文本框 21">
            <a:extLst>
              <a:ext uri="{FF2B5EF4-FFF2-40B4-BE49-F238E27FC236}">
                <a16:creationId xmlns:a16="http://schemas.microsoft.com/office/drawing/2014/main" id="{5603AEBF-7BF3-4E78-A1FB-AD895D666FE8}"/>
              </a:ext>
            </a:extLst>
          </p:cNvPr>
          <p:cNvSpPr txBox="1"/>
          <p:nvPr/>
        </p:nvSpPr>
        <p:spPr>
          <a:xfrm>
            <a:off x="2693562" y="2230725"/>
            <a:ext cx="193433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b="1" dirty="0"/>
              <a:t>6. Transfer $520 </a:t>
            </a:r>
            <a:endParaRPr lang="zh-CN" altLang="en-US" b="1" dirty="0"/>
          </a:p>
        </p:txBody>
      </p:sp>
      <p:cxnSp>
        <p:nvCxnSpPr>
          <p:cNvPr id="38" name="直接箭头连接符 37">
            <a:extLst>
              <a:ext uri="{FF2B5EF4-FFF2-40B4-BE49-F238E27FC236}">
                <a16:creationId xmlns:a16="http://schemas.microsoft.com/office/drawing/2014/main" id="{3892BA42-29A7-4FC3-A15D-EBAC6EFA6AD4}"/>
              </a:ext>
            </a:extLst>
          </p:cNvPr>
          <p:cNvCxnSpPr>
            <a:cxnSpLocks/>
            <a:stCxn id="19" idx="2"/>
            <a:endCxn id="51" idx="6"/>
          </p:cNvCxnSpPr>
          <p:nvPr/>
        </p:nvCxnSpPr>
        <p:spPr>
          <a:xfrm flipH="1" flipV="1">
            <a:off x="4311069" y="3474655"/>
            <a:ext cx="562643" cy="629956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49" name="直接箭头连接符 48">
            <a:extLst>
              <a:ext uri="{FF2B5EF4-FFF2-40B4-BE49-F238E27FC236}">
                <a16:creationId xmlns:a16="http://schemas.microsoft.com/office/drawing/2014/main" id="{F9B166E1-D2F0-4EBA-8558-71D22CF0881A}"/>
              </a:ext>
            </a:extLst>
          </p:cNvPr>
          <p:cNvCxnSpPr>
            <a:cxnSpLocks/>
            <a:stCxn id="19" idx="2"/>
            <a:endCxn id="15" idx="6"/>
          </p:cNvCxnSpPr>
          <p:nvPr/>
        </p:nvCxnSpPr>
        <p:spPr>
          <a:xfrm flipH="1">
            <a:off x="1736715" y="4104611"/>
            <a:ext cx="3136997" cy="223375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72" name="直接箭头连接符 71">
            <a:extLst>
              <a:ext uri="{FF2B5EF4-FFF2-40B4-BE49-F238E27FC236}">
                <a16:creationId xmlns:a16="http://schemas.microsoft.com/office/drawing/2014/main" id="{B8479E2D-1F68-4CA4-B520-9D81D1FB36E9}"/>
              </a:ext>
            </a:extLst>
          </p:cNvPr>
          <p:cNvCxnSpPr>
            <a:cxnSpLocks/>
            <a:stCxn id="19" idx="6"/>
            <a:endCxn id="63" idx="2"/>
          </p:cNvCxnSpPr>
          <p:nvPr/>
        </p:nvCxnSpPr>
        <p:spPr>
          <a:xfrm flipV="1">
            <a:off x="5095842" y="3887636"/>
            <a:ext cx="635849" cy="216975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75" name="直接箭头连接符 74">
            <a:extLst>
              <a:ext uri="{FF2B5EF4-FFF2-40B4-BE49-F238E27FC236}">
                <a16:creationId xmlns:a16="http://schemas.microsoft.com/office/drawing/2014/main" id="{49E6829E-ABFC-4948-96FD-B133FAE28DB4}"/>
              </a:ext>
            </a:extLst>
          </p:cNvPr>
          <p:cNvCxnSpPr>
            <a:cxnSpLocks/>
            <a:stCxn id="19" idx="6"/>
            <a:endCxn id="34" idx="2"/>
          </p:cNvCxnSpPr>
          <p:nvPr/>
        </p:nvCxnSpPr>
        <p:spPr>
          <a:xfrm>
            <a:off x="5095842" y="4104611"/>
            <a:ext cx="3142336" cy="635302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4451264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5200" y="2137420"/>
            <a:ext cx="8229600" cy="900443"/>
          </a:xfrm>
        </p:spPr>
        <p:txBody>
          <a:bodyPr>
            <a:normAutofit/>
          </a:bodyPr>
          <a:lstStyle/>
          <a:p>
            <a:pPr algn="ctr"/>
            <a:r>
              <a:rPr lang="en-US" altLang="zh-CN" sz="4400" dirty="0">
                <a:sym typeface="+mn-ea"/>
              </a:rPr>
              <a:t>Thanks for listening!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46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zh-CN" altLang="en-US"/>
              <a:t>上海交通大学并行与分布式系统研究所（</a:t>
            </a:r>
            <a:r>
              <a:rPr lang="en-US" altLang="zh-CN" dirty="0"/>
              <a:t>IPADS@SJTU</a:t>
            </a:r>
            <a:r>
              <a:rPr lang="zh-CN" altLang="en-US"/>
              <a:t>）</a:t>
            </a:r>
            <a:endParaRPr lang="zh-CN" altLang="en-US" dirty="0"/>
          </a:p>
        </p:txBody>
      </p:sp>
      <p:sp>
        <p:nvSpPr>
          <p:cNvPr id="12" name="Title 1">
            <a:extLst>
              <a:ext uri="{FF2B5EF4-FFF2-40B4-BE49-F238E27FC236}">
                <a16:creationId xmlns:a16="http://schemas.microsoft.com/office/drawing/2014/main" id="{775A0D57-C5EE-471C-9068-21AAA665E09A}"/>
              </a:ext>
            </a:extLst>
          </p:cNvPr>
          <p:cNvSpPr txBox="1">
            <a:spLocks/>
          </p:cNvSpPr>
          <p:nvPr/>
        </p:nvSpPr>
        <p:spPr>
          <a:xfrm>
            <a:off x="965200" y="189537"/>
            <a:ext cx="8229600" cy="90044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3600" b="1" kern="1200">
                <a:solidFill>
                  <a:schemeClr val="accent1"/>
                </a:solidFill>
                <a:latin typeface="+mj-lt"/>
                <a:ea typeface="+mj-ea"/>
                <a:cs typeface="微软雅黑 Light" panose="020B0502040204020203" pitchFamily="34" charset="-122"/>
              </a:defRPr>
            </a:lvl1pPr>
          </a:lstStyle>
          <a:p>
            <a:endParaRPr lang="en-US" altLang="zh-CN" dirty="0">
              <a:sym typeface="+mn-ea"/>
            </a:endParaRPr>
          </a:p>
        </p:txBody>
      </p:sp>
      <p:sp>
        <p:nvSpPr>
          <p:cNvPr id="13" name="Title 1">
            <a:extLst>
              <a:ext uri="{FF2B5EF4-FFF2-40B4-BE49-F238E27FC236}">
                <a16:creationId xmlns:a16="http://schemas.microsoft.com/office/drawing/2014/main" id="{2D96D522-1D5A-4B86-ABE9-2481072AC9E4}"/>
              </a:ext>
            </a:extLst>
          </p:cNvPr>
          <p:cNvSpPr txBox="1">
            <a:spLocks/>
          </p:cNvSpPr>
          <p:nvPr/>
        </p:nvSpPr>
        <p:spPr>
          <a:xfrm>
            <a:off x="928216" y="3577580"/>
            <a:ext cx="8229600" cy="90044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3600" b="1" kern="1200">
                <a:solidFill>
                  <a:schemeClr val="accent1"/>
                </a:solidFill>
                <a:latin typeface="+mj-lt"/>
                <a:ea typeface="+mj-ea"/>
                <a:cs typeface="微软雅黑 Light" panose="020B0502040204020203" pitchFamily="34" charset="-122"/>
              </a:defRPr>
            </a:lvl1pPr>
          </a:lstStyle>
          <a:p>
            <a:endParaRPr lang="en-US" altLang="zh-CN" dirty="0">
              <a:sym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2797960049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2|0.1|0.1|0.1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2|0.1|0.1|0.1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2|0.1|0.1|0.1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PLACING_PICTURE_USER_VIEWPORT" val="{&quot;height&quot;:7215,&quot;width&quot;:11880}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6.1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36.1"/>
</p:tagLst>
</file>

<file path=ppt/theme/theme1.xml><?xml version="1.0" encoding="utf-8"?>
<a:theme xmlns:a="http://schemas.openxmlformats.org/drawingml/2006/main" name="1_Office 主题​​">
  <a:themeElements>
    <a:clrScheme name="Office">
      <a:dk1>
        <a:srgbClr val="000000"/>
      </a:dk1>
      <a:lt1>
        <a:srgbClr val="FFFFFF"/>
      </a:lt1>
      <a:dk2>
        <a:srgbClr val="778495"/>
      </a:dk2>
      <a:lt2>
        <a:srgbClr val="F0F0F0"/>
      </a:lt2>
      <a:accent1>
        <a:srgbClr val="BE384B"/>
      </a:accent1>
      <a:accent2>
        <a:srgbClr val="6A868F"/>
      </a:accent2>
      <a:accent3>
        <a:srgbClr val="32788E"/>
      </a:accent3>
      <a:accent4>
        <a:srgbClr val="D6C88B"/>
      </a:accent4>
      <a:accent5>
        <a:srgbClr val="D66E49"/>
      </a:accent5>
      <a:accent6>
        <a:srgbClr val="BFBFBF"/>
      </a:accent6>
      <a:hlink>
        <a:srgbClr val="BE384B"/>
      </a:hlink>
      <a:folHlink>
        <a:srgbClr val="BFBFBF"/>
      </a:folHlink>
    </a:clrScheme>
    <a:fontScheme name="2obzv3wc">
      <a:majorFont>
        <a:latin typeface="Arial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">
  <a:themeElements>
    <a:clrScheme name="办公室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办公室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办公室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1789</TotalTime>
  <Words>1976</Words>
  <Application>Microsoft Office PowerPoint</Application>
  <PresentationFormat>自定义</PresentationFormat>
  <Paragraphs>642</Paragraphs>
  <Slides>46</Slides>
  <Notes>8</Notes>
  <HiddenSlides>0</HiddenSlides>
  <MMClips>0</MMClips>
  <ScaleCrop>false</ScaleCrop>
  <HeadingPairs>
    <vt:vector size="6" baseType="variant">
      <vt:variant>
        <vt:lpstr>已用的字体</vt:lpstr>
      </vt:variant>
      <vt:variant>
        <vt:i4>5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46</vt:i4>
      </vt:variant>
    </vt:vector>
  </HeadingPairs>
  <TitlesOfParts>
    <vt:vector size="52" baseType="lpstr">
      <vt:lpstr>等线</vt:lpstr>
      <vt:lpstr>微软雅黑</vt:lpstr>
      <vt:lpstr>Arial</vt:lpstr>
      <vt:lpstr>Arial Bold</vt:lpstr>
      <vt:lpstr>Calibri</vt:lpstr>
      <vt:lpstr>1_Office 主题​​</vt:lpstr>
      <vt:lpstr>The FuzzyLog: A Partially Ordered Shared Log</vt:lpstr>
      <vt:lpstr>Background: Total and Partial Order</vt:lpstr>
      <vt:lpstr>Background: Shared Log</vt:lpstr>
      <vt:lpstr>Background: Shared Log</vt:lpstr>
      <vt:lpstr>Problem</vt:lpstr>
      <vt:lpstr>Motivation</vt:lpstr>
      <vt:lpstr>Observation</vt:lpstr>
      <vt:lpstr>Observation</vt:lpstr>
      <vt:lpstr>Design: Overview</vt:lpstr>
      <vt:lpstr>Design: FuzzyLog API</vt:lpstr>
      <vt:lpstr>Design: FuzzyLog</vt:lpstr>
      <vt:lpstr>Applications: AtomicMap</vt:lpstr>
      <vt:lpstr>Applications: CRDTMap</vt:lpstr>
      <vt:lpstr>Applications: CAPMap</vt:lpstr>
      <vt:lpstr>Implementation: Single-color</vt:lpstr>
      <vt:lpstr>Implementation: Single-Color</vt:lpstr>
      <vt:lpstr>Implementation: Multi-Color</vt:lpstr>
      <vt:lpstr>Implementation: Multi-Color</vt:lpstr>
      <vt:lpstr>Implementation: Multi-Color</vt:lpstr>
      <vt:lpstr>Implementation: Multi-Color</vt:lpstr>
      <vt:lpstr>Evaluation: Setup</vt:lpstr>
      <vt:lpstr>Evaluation: Micro-benchmark</vt:lpstr>
      <vt:lpstr>Evaluation: Compared with Tango</vt:lpstr>
      <vt:lpstr>Evaluation: Applications</vt:lpstr>
      <vt:lpstr>Evaluation: Applications</vt:lpstr>
      <vt:lpstr>Thanks for listening!</vt:lpstr>
      <vt:lpstr>Demo: Key Value Store </vt:lpstr>
      <vt:lpstr>Demo: Key Value Store </vt:lpstr>
      <vt:lpstr>Demo: Key Value Store </vt:lpstr>
      <vt:lpstr>Demo: Key Value Store </vt:lpstr>
      <vt:lpstr>Demo: Key Value Store </vt:lpstr>
      <vt:lpstr>Demo: Key Value Store </vt:lpstr>
      <vt:lpstr>Demo: Key Value Store </vt:lpstr>
      <vt:lpstr>Demo: Key Value Store </vt:lpstr>
      <vt:lpstr>Demo: Key Value Store </vt:lpstr>
      <vt:lpstr>Demo: Key Value Store </vt:lpstr>
      <vt:lpstr>Demo: Key Value Store </vt:lpstr>
      <vt:lpstr>Demo: Social Media</vt:lpstr>
      <vt:lpstr>Demo: Social Media</vt:lpstr>
      <vt:lpstr>Demo: Social Media</vt:lpstr>
      <vt:lpstr>Demo: Social Media</vt:lpstr>
      <vt:lpstr>Demo: Social Media</vt:lpstr>
      <vt:lpstr>Demo: Social Media</vt:lpstr>
      <vt:lpstr>Demo: Social Media</vt:lpstr>
      <vt:lpstr>Demo: Social Media</vt:lpstr>
      <vt:lpstr>Thanks for listening!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虚拟机隔离与安全</dc:title>
  <dc:creator>Xia Yubin</dc:creator>
  <cp:lastModifiedBy>赵 胜龙</cp:lastModifiedBy>
  <cp:revision>5500</cp:revision>
  <cp:lastPrinted>2016-06-13T07:55:00Z</cp:lastPrinted>
  <dcterms:created xsi:type="dcterms:W3CDTF">2017-11-24T09:35:00Z</dcterms:created>
  <dcterms:modified xsi:type="dcterms:W3CDTF">2022-03-14T14:02:55Z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9775801A0EC24FEDB68C9A450609E945</vt:lpwstr>
  </property>
  <property fmtid="{D5CDD505-2E9C-101B-9397-08002B2CF9AE}" pid="3" name="KSOProductBuildVer">
    <vt:lpwstr>2052-11.1.0.11365</vt:lpwstr>
  </property>
</Properties>
</file>