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svg" ContentType="image/svg+xml"/>
  <Override PartName="/ppt/media/image2.svg" ContentType="image/svg+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6"/>
  </p:notesMasterIdLst>
  <p:handoutMasterIdLst>
    <p:handoutMasterId r:id="rId72"/>
  </p:handoutMasterIdLst>
  <p:sldIdLst>
    <p:sldId id="289" r:id="rId3"/>
    <p:sldId id="444" r:id="rId4"/>
    <p:sldId id="445" r:id="rId5"/>
    <p:sldId id="446" r:id="rId7"/>
    <p:sldId id="447" r:id="rId8"/>
    <p:sldId id="448" r:id="rId9"/>
    <p:sldId id="449" r:id="rId10"/>
    <p:sldId id="422" r:id="rId11"/>
    <p:sldId id="426" r:id="rId12"/>
    <p:sldId id="430" r:id="rId13"/>
    <p:sldId id="427" r:id="rId14"/>
    <p:sldId id="428" r:id="rId15"/>
    <p:sldId id="436" r:id="rId16"/>
    <p:sldId id="438" r:id="rId17"/>
    <p:sldId id="431" r:id="rId18"/>
    <p:sldId id="432" r:id="rId19"/>
    <p:sldId id="429" r:id="rId20"/>
    <p:sldId id="437" r:id="rId21"/>
    <p:sldId id="439" r:id="rId22"/>
    <p:sldId id="440" r:id="rId23"/>
    <p:sldId id="441" r:id="rId24"/>
    <p:sldId id="442" r:id="rId25"/>
    <p:sldId id="443" r:id="rId26"/>
    <p:sldId id="425" r:id="rId27"/>
    <p:sldId id="375" r:id="rId28"/>
    <p:sldId id="376" r:id="rId29"/>
    <p:sldId id="313" r:id="rId30"/>
    <p:sldId id="314" r:id="rId31"/>
    <p:sldId id="315" r:id="rId32"/>
    <p:sldId id="317" r:id="rId33"/>
    <p:sldId id="320" r:id="rId34"/>
    <p:sldId id="279" r:id="rId35"/>
    <p:sldId id="319" r:id="rId36"/>
    <p:sldId id="321" r:id="rId37"/>
    <p:sldId id="322" r:id="rId38"/>
    <p:sldId id="324" r:id="rId39"/>
    <p:sldId id="325" r:id="rId40"/>
    <p:sldId id="326" r:id="rId41"/>
    <p:sldId id="327" r:id="rId42"/>
    <p:sldId id="329" r:id="rId43"/>
    <p:sldId id="330" r:id="rId44"/>
    <p:sldId id="331" r:id="rId45"/>
    <p:sldId id="332" r:id="rId46"/>
    <p:sldId id="333" r:id="rId47"/>
    <p:sldId id="334" r:id="rId48"/>
    <p:sldId id="336" r:id="rId49"/>
    <p:sldId id="337" r:id="rId50"/>
    <p:sldId id="338" r:id="rId51"/>
    <p:sldId id="339" r:id="rId52"/>
    <p:sldId id="340" r:id="rId53"/>
    <p:sldId id="341" r:id="rId54"/>
    <p:sldId id="342" r:id="rId55"/>
    <p:sldId id="343" r:id="rId56"/>
    <p:sldId id="344" r:id="rId57"/>
    <p:sldId id="421" r:id="rId58"/>
    <p:sldId id="406" r:id="rId59"/>
    <p:sldId id="409" r:id="rId60"/>
    <p:sldId id="410" r:id="rId61"/>
    <p:sldId id="420" r:id="rId62"/>
    <p:sldId id="411" r:id="rId63"/>
    <p:sldId id="412" r:id="rId64"/>
    <p:sldId id="413" r:id="rId65"/>
    <p:sldId id="414" r:id="rId66"/>
    <p:sldId id="415" r:id="rId67"/>
    <p:sldId id="416" r:id="rId68"/>
    <p:sldId id="418" r:id="rId69"/>
    <p:sldId id="419" r:id="rId70"/>
    <p:sldId id="424" r:id="rId7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黄 雨瑒" initials="黄"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D7D7E"/>
    <a:srgbClr val="B5B5B6"/>
    <a:srgbClr val="C3C3C3"/>
    <a:srgbClr val="FB7756"/>
    <a:srgbClr val="D89F06"/>
    <a:srgbClr val="F8B90E"/>
    <a:srgbClr val="FAD160"/>
    <a:srgbClr val="1AC0C6"/>
    <a:srgbClr val="C915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44" autoAdjust="0"/>
    <p:restoredTop sz="90042" autoAdjust="0"/>
  </p:normalViewPr>
  <p:slideViewPr>
    <p:cSldViewPr snapToGrid="0">
      <p:cViewPr varScale="1">
        <p:scale>
          <a:sx n="58" d="100"/>
          <a:sy n="58" d="100"/>
        </p:scale>
        <p:origin x="1632" y="4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1616" y="5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6" Type="http://schemas.openxmlformats.org/officeDocument/2006/relationships/commentAuthors" Target="commentAuthors.xml"/><Relationship Id="rId75" Type="http://schemas.openxmlformats.org/officeDocument/2006/relationships/tableStyles" Target="tableStyles.xml"/><Relationship Id="rId74" Type="http://schemas.openxmlformats.org/officeDocument/2006/relationships/viewProps" Target="viewProps.xml"/><Relationship Id="rId73" Type="http://schemas.openxmlformats.org/officeDocument/2006/relationships/presProps" Target="presProps.xml"/><Relationship Id="rId72" Type="http://schemas.openxmlformats.org/officeDocument/2006/relationships/handoutMaster" Target="handoutMasters/handoutMaster1.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notesMaster" Target="notesMasters/notesMaster1.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DFE78F-58BC-423A-A341-D0065C58010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4B1CD8-9F96-4F1D-A5B8-2D9E0ECCEB3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Walter</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：支持事务的异地远距离复制的</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KV</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存储</a:t>
            </a: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rPr>
              <a:t>彼时还没有全面支持事务的</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KV</a:t>
            </a:r>
            <a:r>
              <a:rPr lang="zh-CN" altLang="en-US" sz="1800" kern="100" dirty="0">
                <a:effectLst/>
                <a:latin typeface="等线" panose="02010600030101010101" pitchFamily="2" charset="-122"/>
                <a:ea typeface="等线" panose="02010600030101010101" pitchFamily="2" charset="-122"/>
                <a:cs typeface="Times New Roman" panose="02020603050405020304" pitchFamily="18" charset="0"/>
              </a:rPr>
              <a:t>存储系统</a:t>
            </a:r>
            <a:endPar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r>
              <a:rPr lang="zh-CN" altLang="en-US" dirty="0">
                <a:latin typeface="Times New Roman" panose="02020603050405020304" pitchFamily="18" charset="0"/>
                <a:cs typeface="Times New Roman" panose="02020603050405020304" pitchFamily="18" charset="0"/>
                <a:sym typeface="+mn-ea"/>
              </a:rPr>
              <a:t>对于</a:t>
            </a:r>
            <a:r>
              <a:rPr lang="en-US" altLang="zh-CN" dirty="0">
                <a:latin typeface="Times New Roman" panose="02020603050405020304" pitchFamily="18" charset="0"/>
                <a:cs typeface="Times New Roman" panose="02020603050405020304" pitchFamily="18" charset="0"/>
                <a:sym typeface="+mn-ea"/>
              </a:rPr>
              <a:t>web service</a:t>
            </a:r>
            <a:r>
              <a:rPr lang="zh-CN" altLang="en-US" dirty="0">
                <a:latin typeface="Times New Roman" panose="02020603050405020304" pitchFamily="18" charset="0"/>
                <a:cs typeface="Times New Roman" panose="02020603050405020304" pitchFamily="18" charset="0"/>
                <a:sym typeface="+mn-ea"/>
              </a:rPr>
              <a:t>，经常需要在</a:t>
            </a:r>
            <a:r>
              <a:rPr lang="en-US" altLang="zh-CN" dirty="0">
                <a:latin typeface="Times New Roman" panose="02020603050405020304" pitchFamily="18" charset="0"/>
                <a:cs typeface="Times New Roman" panose="02020603050405020304" pitchFamily="18" charset="0"/>
                <a:sym typeface="+mn-ea"/>
              </a:rPr>
              <a:t>consistency</a:t>
            </a:r>
            <a:r>
              <a:rPr lang="zh-CN" altLang="en-US" dirty="0">
                <a:latin typeface="Times New Roman" panose="02020603050405020304" pitchFamily="18" charset="0"/>
                <a:cs typeface="Times New Roman" panose="02020603050405020304" pitchFamily="18" charset="0"/>
                <a:sym typeface="+mn-ea"/>
              </a:rPr>
              <a:t>和</a:t>
            </a:r>
            <a:r>
              <a:rPr lang="en-US" altLang="zh-CN" dirty="0">
                <a:latin typeface="Times New Roman" panose="02020603050405020304" pitchFamily="18" charset="0"/>
                <a:cs typeface="Times New Roman" panose="02020603050405020304" pitchFamily="18" charset="0"/>
                <a:sym typeface="+mn-ea"/>
              </a:rPr>
              <a:t>latency</a:t>
            </a:r>
            <a:r>
              <a:rPr lang="zh-CN" altLang="en-US" dirty="0">
                <a:latin typeface="Times New Roman" panose="02020603050405020304" pitchFamily="18" charset="0"/>
                <a:cs typeface="Times New Roman" panose="02020603050405020304" pitchFamily="18" charset="0"/>
                <a:sym typeface="+mn-ea"/>
              </a:rPr>
              <a:t>之间做</a:t>
            </a:r>
            <a:r>
              <a:rPr lang="en-US" altLang="zh-CN" dirty="0">
                <a:latin typeface="Times New Roman" panose="02020603050405020304" pitchFamily="18" charset="0"/>
                <a:cs typeface="Times New Roman" panose="02020603050405020304" pitchFamily="18" charset="0"/>
                <a:sym typeface="+mn-ea"/>
              </a:rPr>
              <a:t>tradeoff</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Times New Roman" panose="02020603050405020304" pitchFamily="18" charset="0"/>
                <a:cs typeface="Times New Roman" panose="02020603050405020304" pitchFamily="18" charset="0"/>
                <a:sym typeface="+mn-ea"/>
              </a:rPr>
              <a:t>本地站点：用户想要迅速查看自己的好友列表</a:t>
            </a:r>
            <a:endParaRPr lang="en-US" altLang="zh-CN" dirty="0">
              <a:latin typeface="Times New Roman" panose="02020603050405020304" pitchFamily="18" charset="0"/>
              <a:cs typeface="Times New Roman" panose="02020603050405020304" pitchFamily="18" charset="0"/>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latin typeface="Times New Roman" panose="02020603050405020304" pitchFamily="18" charset="0"/>
                <a:cs typeface="Times New Roman" panose="02020603050405020304" pitchFamily="18" charset="0"/>
                <a:sym typeface="+mn-ea"/>
              </a:rPr>
              <a:t>远距离站点：聊天时允许有一天延迟（不同人自己的消息先显示）</a:t>
            </a:r>
            <a:endParaRPr lang="en-US" altLang="zh-CN" dirty="0">
              <a:latin typeface="Times New Roman" panose="02020603050405020304" pitchFamily="18" charset="0"/>
              <a:cs typeface="Times New Roman" panose="02020603050405020304" pitchFamily="18" charset="0"/>
              <a:sym typeface="+mn-ea"/>
            </a:endParaRPr>
          </a:p>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latin typeface="Times New Roman" panose="02020603050405020304" pitchFamily="18" charset="0"/>
                <a:cs typeface="Times New Roman" panose="02020603050405020304" pitchFamily="18" charset="0"/>
                <a:sym typeface="+mn-ea"/>
              </a:rPr>
              <a:t>	</a:t>
            </a:r>
            <a:r>
              <a:rPr lang="zh-CN" altLang="en-US" dirty="0">
                <a:latin typeface="Times New Roman" panose="02020603050405020304" pitchFamily="18" charset="0"/>
                <a:cs typeface="Times New Roman" panose="02020603050405020304" pitchFamily="18" charset="0"/>
                <a:sym typeface="+mn-ea"/>
              </a:rPr>
              <a:t>满足因果关系就行，例如</a:t>
            </a:r>
            <a:r>
              <a:rPr lang="en-US" altLang="zh-CN" dirty="0">
                <a:latin typeface="Times New Roman" panose="02020603050405020304" pitchFamily="18" charset="0"/>
                <a:cs typeface="Times New Roman" panose="02020603050405020304" pitchFamily="18" charset="0"/>
                <a:sym typeface="+mn-ea"/>
              </a:rPr>
              <a:t>response</a:t>
            </a:r>
            <a:r>
              <a:rPr lang="zh-CN" altLang="en-US" dirty="0">
                <a:latin typeface="Times New Roman" panose="02020603050405020304" pitchFamily="18" charset="0"/>
                <a:cs typeface="Times New Roman" panose="02020603050405020304" pitchFamily="18" charset="0"/>
                <a:sym typeface="+mn-ea"/>
              </a:rPr>
              <a:t>肯定在</a:t>
            </a:r>
            <a:r>
              <a:rPr lang="en-US" altLang="zh-CN" dirty="0">
                <a:latin typeface="Times New Roman" panose="02020603050405020304" pitchFamily="18" charset="0"/>
                <a:cs typeface="Times New Roman" panose="02020603050405020304" pitchFamily="18" charset="0"/>
                <a:sym typeface="+mn-ea"/>
              </a:rPr>
              <a:t>answer</a:t>
            </a:r>
            <a:r>
              <a:rPr lang="zh-CN" altLang="en-US" dirty="0">
                <a:latin typeface="Times New Roman" panose="02020603050405020304" pitchFamily="18" charset="0"/>
                <a:cs typeface="Times New Roman" panose="02020603050405020304" pitchFamily="18" charset="0"/>
                <a:sym typeface="+mn-ea"/>
              </a:rPr>
              <a:t>后面</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这一部分介绍的是</a:t>
            </a:r>
            <a:r>
              <a:rPr lang="en-US" altLang="zh-CN" dirty="0">
                <a:latin typeface="Times New Roman" panose="02020603050405020304" pitchFamily="18" charset="0"/>
                <a:cs typeface="Times New Roman" panose="02020603050405020304" pitchFamily="18" charset="0"/>
                <a:sym typeface="+mn-ea"/>
              </a:rPr>
              <a:t>Walter背后的关键特性</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parallel snapshot isolation</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并行快照隔离</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 </a:t>
            </a:r>
            <a:r>
              <a:rPr lang="zh-CN" altLang="en-US" dirty="0">
                <a:latin typeface="Times New Roman" panose="02020603050405020304" pitchFamily="18" charset="0"/>
                <a:cs typeface="Times New Roman" panose="02020603050405020304" pitchFamily="18" charset="0"/>
                <a:sym typeface="+mn-ea"/>
              </a:rPr>
              <a:t>对于</a:t>
            </a:r>
            <a:r>
              <a:rPr lang="en-US" altLang="zh-CN" dirty="0">
                <a:latin typeface="Times New Roman" panose="02020603050405020304" pitchFamily="18" charset="0"/>
                <a:cs typeface="Times New Roman" panose="02020603050405020304" pitchFamily="18" charset="0"/>
                <a:sym typeface="+mn-ea"/>
              </a:rPr>
              <a:t>snapshot isolation</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SI</a:t>
            </a:r>
            <a:r>
              <a:rPr lang="zh-CN" altLang="en-US" dirty="0">
                <a:latin typeface="Times New Roman" panose="02020603050405020304" pitchFamily="18" charset="0"/>
                <a:cs typeface="Times New Roman" panose="02020603050405020304" pitchFamily="18" charset="0"/>
                <a:sym typeface="+mn-ea"/>
              </a:rPr>
              <a:t>保证(a)事务从反映事务提交顺序的快照中读取，并且，如果两个并发事务有写-写冲突，则必须中止一个。这里给出了</a:t>
            </a:r>
            <a:r>
              <a:rPr lang="en-US" altLang="zh-CN" dirty="0">
                <a:latin typeface="Times New Roman" panose="02020603050405020304" pitchFamily="18" charset="0"/>
                <a:cs typeface="Times New Roman" panose="02020603050405020304" pitchFamily="18" charset="0"/>
                <a:sym typeface="+mn-ea"/>
              </a:rPr>
              <a:t>SI</a:t>
            </a:r>
            <a:r>
              <a:rPr lang="zh-CN" altLang="en-US" dirty="0">
                <a:latin typeface="Times New Roman" panose="02020603050405020304" pitchFamily="18" charset="0"/>
                <a:cs typeface="Times New Roman" panose="02020603050405020304" pitchFamily="18" charset="0"/>
                <a:sym typeface="+mn-ea"/>
              </a:rPr>
              <a:t>的一个</a:t>
            </a:r>
            <a:r>
              <a:rPr lang="en-US" altLang="zh-CN" dirty="0">
                <a:latin typeface="Times New Roman" panose="02020603050405020304" pitchFamily="18" charset="0"/>
                <a:cs typeface="Times New Roman" panose="02020603050405020304" pitchFamily="18" charset="0"/>
                <a:sym typeface="+mn-ea"/>
              </a:rPr>
              <a:t>specification</a:t>
            </a:r>
            <a:r>
              <a:rPr lang="zh-CN" altLang="en-US" dirty="0">
                <a:latin typeface="Times New Roman" panose="02020603050405020304" pitchFamily="18" charset="0"/>
                <a:cs typeface="Times New Roman" panose="02020603050405020304" pitchFamily="18" charset="0"/>
                <a:sym typeface="+mn-ea"/>
              </a:rPr>
              <a:t>，假设客户端开始</a:t>
            </a:r>
            <a:r>
              <a:rPr lang="en-US" altLang="zh-CN" dirty="0">
                <a:latin typeface="Times New Roman" panose="02020603050405020304" pitchFamily="18" charset="0"/>
                <a:cs typeface="Times New Roman" panose="02020603050405020304" pitchFamily="18" charset="0"/>
                <a:sym typeface="+mn-ea"/>
              </a:rPr>
              <a:t>transaction </a:t>
            </a:r>
            <a:r>
              <a:rPr lang="zh-CN" altLang="en-US" dirty="0">
                <a:latin typeface="Times New Roman" panose="02020603050405020304" pitchFamily="18" charset="0"/>
                <a:cs typeface="Times New Roman" panose="02020603050405020304" pitchFamily="18" charset="0"/>
                <a:sym typeface="+mn-ea"/>
              </a:rPr>
              <a:t>x，然后执行一系列</a:t>
            </a:r>
            <a:r>
              <a:rPr lang="en-US" altLang="zh-CN" dirty="0">
                <a:latin typeface="Times New Roman" panose="02020603050405020304" pitchFamily="18" charset="0"/>
                <a:cs typeface="Times New Roman" panose="02020603050405020304" pitchFamily="18" charset="0"/>
                <a:sym typeface="+mn-ea"/>
              </a:rPr>
              <a:t>Read &amp; write</a:t>
            </a:r>
            <a:r>
              <a:rPr lang="zh-CN" altLang="en-US" dirty="0">
                <a:latin typeface="Times New Roman" panose="02020603050405020304" pitchFamily="18" charset="0"/>
                <a:cs typeface="Times New Roman" panose="02020603050405020304" pitchFamily="18" charset="0"/>
                <a:sym typeface="+mn-ea"/>
              </a:rPr>
              <a:t>，然后尝试提交事务。</a:t>
            </a:r>
            <a:endParaRPr lang="zh-CN" altLang="en-US" dirty="0">
              <a:latin typeface="Times New Roman" panose="02020603050405020304" pitchFamily="18" charset="0"/>
              <a:cs typeface="Times New Roman" panose="02020603050405020304" pitchFamily="18" charset="0"/>
              <a:sym typeface="+mn-ea"/>
            </a:endParaRPr>
          </a:p>
          <a:p>
            <a:r>
              <a:rPr lang="en-US" altLang="zh-CN" dirty="0">
                <a:latin typeface="Times New Roman" panose="02020603050405020304" pitchFamily="18" charset="0"/>
                <a:cs typeface="Times New Roman" panose="02020603050405020304" pitchFamily="18" charset="0"/>
                <a:sym typeface="+mn-ea"/>
              </a:rPr>
              <a:t>start x</a:t>
            </a:r>
            <a:r>
              <a:rPr lang="zh-CN" altLang="en-US" dirty="0">
                <a:latin typeface="Times New Roman" panose="02020603050405020304" pitchFamily="18" charset="0"/>
                <a:cs typeface="Times New Roman" panose="02020603050405020304" pitchFamily="18" charset="0"/>
                <a:sym typeface="+mn-ea"/>
              </a:rPr>
              <a:t>时，记录下事务开始时间，</a:t>
            </a:r>
            <a:r>
              <a:rPr lang="en-US" altLang="zh-CN" dirty="0">
                <a:latin typeface="Times New Roman" panose="02020603050405020304" pitchFamily="18" charset="0"/>
                <a:cs typeface="Times New Roman" panose="02020603050405020304" pitchFamily="18" charset="0"/>
                <a:sym typeface="+mn-ea"/>
              </a:rPr>
              <a:t>Read writes: </a:t>
            </a:r>
            <a:r>
              <a:rPr lang="zh-CN" altLang="en-US" dirty="0">
                <a:latin typeface="Times New Roman" panose="02020603050405020304" pitchFamily="18" charset="0"/>
                <a:cs typeface="Times New Roman" panose="02020603050405020304" pitchFamily="18" charset="0"/>
                <a:sym typeface="+mn-ea"/>
              </a:rPr>
              <a:t>将更新写入</a:t>
            </a:r>
            <a:r>
              <a:rPr lang="en-US" altLang="zh-CN" dirty="0">
                <a:latin typeface="Times New Roman" panose="02020603050405020304" pitchFamily="18" charset="0"/>
                <a:cs typeface="Times New Roman" panose="02020603050405020304" pitchFamily="18" charset="0"/>
                <a:sym typeface="+mn-ea"/>
              </a:rPr>
              <a:t>transaction </a:t>
            </a:r>
            <a:r>
              <a:rPr lang="en-US" altLang="zh-CN" dirty="0" err="1">
                <a:latin typeface="Times New Roman" panose="02020603050405020304" pitchFamily="18" charset="0"/>
                <a:cs typeface="Times New Roman" panose="02020603050405020304" pitchFamily="18" charset="0"/>
                <a:sym typeface="+mn-ea"/>
              </a:rPr>
              <a:t>x.updates buffer</a:t>
            </a:r>
            <a:r>
              <a:rPr lang="zh-CN" altLang="en-US" dirty="0">
                <a:latin typeface="Times New Roman" panose="02020603050405020304" pitchFamily="18" charset="0"/>
                <a:cs typeface="Times New Roman" panose="02020603050405020304" pitchFamily="18" charset="0"/>
                <a:sym typeface="+mn-ea"/>
              </a:rPr>
              <a:t>中。为了确定</a:t>
            </a:r>
            <a:r>
              <a:rPr lang="en-US" altLang="zh-CN" dirty="0">
                <a:latin typeface="Times New Roman" panose="02020603050405020304" pitchFamily="18" charset="0"/>
                <a:cs typeface="Times New Roman" panose="02020603050405020304" pitchFamily="18" charset="0"/>
                <a:sym typeface="+mn-ea"/>
              </a:rPr>
              <a:t>snapshot</a:t>
            </a:r>
            <a:r>
              <a:rPr lang="zh-CN" altLang="en-US" dirty="0">
                <a:latin typeface="Times New Roman" panose="02020603050405020304" pitchFamily="18" charset="0"/>
                <a:cs typeface="Times New Roman" panose="02020603050405020304" pitchFamily="18" charset="0"/>
                <a:sym typeface="+mn-ea"/>
              </a:rPr>
              <a:t>，代码维护一个</a:t>
            </a:r>
            <a:r>
              <a:rPr lang="en-US" altLang="zh-CN" dirty="0">
                <a:latin typeface="Times New Roman" panose="02020603050405020304" pitchFamily="18" charset="0"/>
                <a:cs typeface="Times New Roman" panose="02020603050405020304" pitchFamily="18" charset="0"/>
                <a:sym typeface="+mn-ea"/>
              </a:rPr>
              <a:t>Log</a:t>
            </a:r>
            <a:r>
              <a:rPr lang="zh-CN" altLang="en-US" dirty="0">
                <a:latin typeface="Times New Roman" panose="02020603050405020304" pitchFamily="18" charset="0"/>
                <a:cs typeface="Times New Roman" panose="02020603050405020304" pitchFamily="18" charset="0"/>
                <a:sym typeface="+mn-ea"/>
              </a:rPr>
              <a:t>变量，其中包含一系列对象</a:t>
            </a:r>
            <a:r>
              <a:rPr lang="en-US" altLang="zh-CN" dirty="0">
                <a:latin typeface="Times New Roman" panose="02020603050405020304" pitchFamily="18" charset="0"/>
                <a:cs typeface="Times New Roman" panose="02020603050405020304" pitchFamily="18" charset="0"/>
                <a:sym typeface="+mn-ea"/>
              </a:rPr>
              <a:t>id</a:t>
            </a:r>
            <a:r>
              <a:rPr lang="zh-CN" altLang="en-US" dirty="0">
                <a:latin typeface="Times New Roman" panose="02020603050405020304" pitchFamily="18" charset="0"/>
                <a:cs typeface="Times New Roman" panose="02020603050405020304" pitchFamily="18" charset="0"/>
                <a:sym typeface="+mn-ea"/>
              </a:rPr>
              <a:t>、数据和写入的时间戳。</a:t>
            </a:r>
            <a:endParaRPr lang="zh-CN" altLang="en-US" dirty="0">
              <a:latin typeface="Times New Roman" panose="02020603050405020304" pitchFamily="18" charset="0"/>
              <a:cs typeface="Times New Roman" panose="02020603050405020304" pitchFamily="18" charset="0"/>
              <a:sym typeface="+mn-ea"/>
            </a:endParaRPr>
          </a:p>
          <a:p>
            <a:endParaRPr lang="en-US" altLang="zh-CN"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在</a:t>
            </a:r>
            <a:r>
              <a:rPr lang="en-US" altLang="zh-CN" dirty="0">
                <a:latin typeface="Times New Roman" panose="02020603050405020304" pitchFamily="18" charset="0"/>
                <a:cs typeface="Times New Roman" panose="02020603050405020304" pitchFamily="18" charset="0"/>
                <a:sym typeface="+mn-ea"/>
              </a:rPr>
              <a:t>commit</a:t>
            </a:r>
            <a:r>
              <a:rPr lang="zh-CN" altLang="en-US" dirty="0">
                <a:latin typeface="Times New Roman" panose="02020603050405020304" pitchFamily="18" charset="0"/>
                <a:cs typeface="Times New Roman" panose="02020603050405020304" pitchFamily="18" charset="0"/>
                <a:sym typeface="+mn-ea"/>
              </a:rPr>
              <a:t>过程确定事务提交状态，如果在</a:t>
            </a:r>
            <a:r>
              <a:rPr lang="en-US" altLang="zh-CN" dirty="0">
                <a:latin typeface="Times New Roman" panose="02020603050405020304" pitchFamily="18" charset="0"/>
                <a:cs typeface="Times New Roman" panose="02020603050405020304" pitchFamily="18" charset="0"/>
                <a:sym typeface="+mn-ea"/>
              </a:rPr>
              <a:t>x start</a:t>
            </a:r>
            <a:r>
              <a:rPr lang="zh-CN" altLang="en-US" dirty="0">
                <a:latin typeface="Times New Roman" panose="02020603050405020304" pitchFamily="18" charset="0"/>
                <a:cs typeface="Times New Roman" panose="02020603050405020304" pitchFamily="18" charset="0"/>
                <a:sym typeface="+mn-ea"/>
              </a:rPr>
              <a:t>之后，提交了某个写冲突的事务，那么结果将</a:t>
            </a:r>
            <a:r>
              <a:rPr lang="en-US" altLang="zh-CN" dirty="0">
                <a:latin typeface="Times New Roman" panose="02020603050405020304" pitchFamily="18" charset="0"/>
                <a:cs typeface="Times New Roman" panose="02020603050405020304" pitchFamily="18" charset="0"/>
                <a:sym typeface="+mn-ea"/>
              </a:rPr>
              <a:t>abort</a:t>
            </a:r>
            <a:r>
              <a:rPr lang="zh-CN" altLang="en-US" dirty="0">
                <a:latin typeface="Times New Roman" panose="02020603050405020304" pitchFamily="18" charset="0"/>
                <a:cs typeface="Times New Roman" panose="02020603050405020304" pitchFamily="18" charset="0"/>
                <a:sym typeface="+mn-ea"/>
              </a:rPr>
              <a:t>。如果某些写冲突的事务已经中止或正在执行</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这意味着它已经启动，但其结果没有被选择</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那么结果就是中止或提交，这是不确定选择的。否则，结果就是提交了。如果结果是提交的，则</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的写入将与</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的提交时间戳一起附加到</a:t>
            </a:r>
            <a:r>
              <a:rPr lang="en-US" altLang="zh-CN" dirty="0">
                <a:latin typeface="Times New Roman" panose="02020603050405020304" pitchFamily="18" charset="0"/>
                <a:cs typeface="Times New Roman" panose="02020603050405020304" pitchFamily="18" charset="0"/>
                <a:sym typeface="+mn-ea"/>
              </a:rPr>
              <a:t>Log</a:t>
            </a:r>
            <a:r>
              <a:rPr lang="zh-CN" altLang="en-US" dirty="0">
                <a:latin typeface="Times New Roman" panose="02020603050405020304" pitchFamily="18" charset="0"/>
                <a:cs typeface="Times New Roman" panose="02020603050405020304" pitchFamily="18" charset="0"/>
                <a:sym typeface="+mn-ea"/>
              </a:rPr>
              <a:t>中。</a:t>
            </a:r>
            <a:endParaRPr lang="zh-CN" altLang="en-US"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要读取对象，从事务开始时的</a:t>
            </a:r>
            <a:r>
              <a:rPr lang="en-US" altLang="zh-CN" dirty="0">
                <a:latin typeface="Times New Roman" panose="02020603050405020304" pitchFamily="18" charset="0"/>
                <a:cs typeface="Times New Roman" panose="02020603050405020304" pitchFamily="18" charset="0"/>
                <a:sym typeface="+mn-ea"/>
              </a:rPr>
              <a:t>snapshot</a:t>
            </a:r>
            <a:r>
              <a:rPr lang="zh-CN" altLang="en-US" dirty="0">
                <a:latin typeface="Times New Roman" panose="02020603050405020304" pitchFamily="18" charset="0"/>
                <a:cs typeface="Times New Roman" panose="02020603050405020304" pitchFamily="18" charset="0"/>
                <a:sym typeface="+mn-ea"/>
              </a:rPr>
              <a:t>和该事务的</a:t>
            </a:r>
            <a:r>
              <a:rPr lang="en-US" altLang="zh-CN" dirty="0">
                <a:latin typeface="Times New Roman" panose="02020603050405020304" pitchFamily="18" charset="0"/>
                <a:cs typeface="Times New Roman" panose="02020603050405020304" pitchFamily="18" charset="0"/>
                <a:sym typeface="+mn-ea"/>
              </a:rPr>
              <a:t>updates buffer</a:t>
            </a:r>
            <a:r>
              <a:rPr lang="zh-CN" altLang="en-US" dirty="0">
                <a:latin typeface="Times New Roman" panose="02020603050405020304" pitchFamily="18" charset="0"/>
                <a:cs typeface="Times New Roman" panose="02020603050405020304" pitchFamily="18" charset="0"/>
                <a:sym typeface="+mn-ea"/>
              </a:rPr>
              <a:t>中读取，如</a:t>
            </a:r>
            <a:r>
              <a:rPr lang="en-US" altLang="zh-CN" dirty="0">
                <a:latin typeface="Times New Roman" panose="02020603050405020304" pitchFamily="18" charset="0"/>
                <a:cs typeface="Times New Roman" panose="02020603050405020304" pitchFamily="18" charset="0"/>
                <a:sym typeface="+mn-ea"/>
              </a:rPr>
              <a:t>Figure 3</a:t>
            </a:r>
            <a:r>
              <a:rPr lang="zh-CN" altLang="en-US" dirty="0">
                <a:latin typeface="Times New Roman" panose="02020603050405020304" pitchFamily="18" charset="0"/>
                <a:cs typeface="Times New Roman" panose="02020603050405020304" pitchFamily="18" charset="0"/>
                <a:sym typeface="+mn-ea"/>
              </a:rPr>
              <a:t>所示，</a:t>
            </a:r>
            <a:r>
              <a:rPr lang="en-US" altLang="zh-CN" dirty="0">
                <a:latin typeface="Times New Roman" panose="02020603050405020304" pitchFamily="18" charset="0"/>
                <a:cs typeface="Times New Roman" panose="02020603050405020304" pitchFamily="18" charset="0"/>
                <a:sym typeface="+mn-ea"/>
              </a:rPr>
              <a:t>T3</a:t>
            </a:r>
            <a:r>
              <a:rPr lang="zh-CN" altLang="en-US" dirty="0">
                <a:latin typeface="Times New Roman" panose="02020603050405020304" pitchFamily="18" charset="0"/>
                <a:cs typeface="Times New Roman" panose="02020603050405020304" pitchFamily="18" charset="0"/>
                <a:sym typeface="+mn-ea"/>
              </a:rPr>
              <a:t>看到的时</a:t>
            </a:r>
            <a:r>
              <a:rPr lang="en-US" altLang="zh-CN" dirty="0">
                <a:latin typeface="Times New Roman" panose="02020603050405020304" pitchFamily="18" charset="0"/>
                <a:cs typeface="Times New Roman" panose="02020603050405020304" pitchFamily="18" charset="0"/>
                <a:sym typeface="+mn-ea"/>
              </a:rPr>
              <a:t>T1 commit</a:t>
            </a:r>
            <a:r>
              <a:rPr lang="zh-CN" altLang="en-US" dirty="0">
                <a:latin typeface="Times New Roman" panose="02020603050405020304" pitchFamily="18" charset="0"/>
                <a:cs typeface="Times New Roman" panose="02020603050405020304" pitchFamily="18" charset="0"/>
                <a:sym typeface="+mn-ea"/>
              </a:rPr>
              <a:t>后的</a:t>
            </a:r>
            <a:r>
              <a:rPr lang="en-US" altLang="zh-CN" dirty="0">
                <a:latin typeface="Times New Roman" panose="02020603050405020304" pitchFamily="18" charset="0"/>
                <a:cs typeface="Times New Roman" panose="02020603050405020304" pitchFamily="18" charset="0"/>
                <a:sym typeface="+mn-ea"/>
              </a:rPr>
              <a:t>snapshot</a:t>
            </a:r>
            <a:endParaRPr lang="en-US" altLang="zh-CN"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由此，我们有</a:t>
            </a:r>
            <a:r>
              <a:rPr lang="en-US" altLang="zh-CN" dirty="0">
                <a:latin typeface="Times New Roman" panose="02020603050405020304" pitchFamily="18" charset="0"/>
                <a:cs typeface="Times New Roman" panose="02020603050405020304" pitchFamily="18" charset="0"/>
                <a:sym typeface="+mn-ea"/>
              </a:rPr>
              <a:t>SI</a:t>
            </a:r>
            <a:r>
              <a:rPr lang="zh-CN" altLang="en-US" dirty="0">
                <a:latin typeface="Times New Roman" panose="02020603050405020304" pitchFamily="18" charset="0"/>
                <a:cs typeface="Times New Roman" panose="02020603050405020304" pitchFamily="18" charset="0"/>
                <a:sym typeface="+mn-ea"/>
              </a:rPr>
              <a:t>的两大特性：快照读取和</a:t>
            </a:r>
            <a:r>
              <a:rPr lang="zh-CN" altLang="en-US" dirty="0">
                <a:latin typeface="Times New Roman" panose="02020603050405020304" pitchFamily="18" charset="0"/>
                <a:cs typeface="Times New Roman" panose="02020603050405020304" pitchFamily="18" charset="0"/>
                <a:sym typeface="+mn-ea"/>
              </a:rPr>
              <a:t>没有写冲突</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dirty="0">
                <a:latin typeface="Times New Roman" panose="02020603050405020304" pitchFamily="18" charset="0"/>
                <a:cs typeface="Times New Roman" panose="02020603050405020304" pitchFamily="18" charset="0"/>
                <a:sym typeface="+mn-ea"/>
              </a:rPr>
              <a:t>由于存在两个问题，快照隔离不足以满足在许多站点上复制的系统。首先，为了定义快照，快照隔离对所有事务的提交时间进行了总排序，即使是那些不发生冲突的事务。当事务在不同的站点上执行时，建立这样的排序是低效的。其次，已提交事务的写入必须立即对以后的事务可见。因此，事务只能在其写入操作传播到所有远程副本之后进行提交，从而阻止了其更新的异步传播。</a:t>
            </a:r>
            <a:endParaRPr dirty="0">
              <a:latin typeface="Times New Roman" panose="02020603050405020304" pitchFamily="18" charset="0"/>
              <a:cs typeface="Times New Roman" panose="02020603050405020304" pitchFamily="18" charset="0"/>
              <a:sym typeface="+mn-ea"/>
            </a:endParaRPr>
          </a:p>
          <a:p>
            <a:r>
              <a:rPr lang="zh-CN" dirty="0">
                <a:latin typeface="Times New Roman" panose="02020603050405020304" pitchFamily="18" charset="0"/>
                <a:cs typeface="Times New Roman" panose="02020603050405020304" pitchFamily="18" charset="0"/>
                <a:sym typeface="+mn-ea"/>
              </a:rPr>
              <a:t>文章</a:t>
            </a:r>
            <a:r>
              <a:rPr dirty="0">
                <a:latin typeface="Times New Roman" panose="02020603050405020304" pitchFamily="18" charset="0"/>
                <a:cs typeface="Times New Roman" panose="02020603050405020304" pitchFamily="18" charset="0"/>
                <a:sym typeface="+mn-ea"/>
              </a:rPr>
              <a:t>定义</a:t>
            </a:r>
            <a:r>
              <a:rPr lang="en-US" altLang="zh-CN" dirty="0">
                <a:solidFill>
                  <a:schemeClr val="accent1"/>
                </a:solidFill>
                <a:latin typeface="Times New Roman" panose="02020603050405020304" pitchFamily="18" charset="0"/>
                <a:cs typeface="Times New Roman" panose="02020603050405020304" pitchFamily="18" charset="0"/>
                <a:sym typeface="+mn-ea"/>
              </a:rPr>
              <a:t>Parallel Snapshot Isolation</a:t>
            </a:r>
            <a:r>
              <a:rPr dirty="0">
                <a:latin typeface="Times New Roman" panose="02020603050405020304" pitchFamily="18" charset="0"/>
                <a:cs typeface="Times New Roman" panose="02020603050405020304" pitchFamily="18" charset="0"/>
                <a:sym typeface="+mn-ea"/>
              </a:rPr>
              <a:t>来解决这些问题。</a:t>
            </a:r>
            <a:endParaRPr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对于分布式的情况，</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在每个</a:t>
            </a:r>
            <a:r>
              <a:rPr lang="en-US" altLang="zh-CN" dirty="0">
                <a:latin typeface="Times New Roman" panose="02020603050405020304" pitchFamily="18" charset="0"/>
                <a:cs typeface="Times New Roman" panose="02020603050405020304" pitchFamily="18" charset="0"/>
                <a:sym typeface="+mn-ea"/>
              </a:rPr>
              <a:t>site</a:t>
            </a:r>
            <a:r>
              <a:rPr lang="zh-CN" altLang="en-US" dirty="0">
                <a:latin typeface="Times New Roman" panose="02020603050405020304" pitchFamily="18" charset="0"/>
                <a:cs typeface="Times New Roman" panose="02020603050405020304" pitchFamily="18" charset="0"/>
                <a:sym typeface="+mn-ea"/>
              </a:rPr>
              <a:t>都有一个日志，（保存在一个由站点索引的向量日志中）。一个事务在每个</a:t>
            </a:r>
            <a:r>
              <a:rPr lang="en-US" altLang="zh-CN" dirty="0">
                <a:latin typeface="Times New Roman" panose="02020603050405020304" pitchFamily="18" charset="0"/>
                <a:cs typeface="Times New Roman" panose="02020603050405020304" pitchFamily="18" charset="0"/>
                <a:sym typeface="+mn-ea"/>
              </a:rPr>
              <a:t>site</a:t>
            </a:r>
            <a:r>
              <a:rPr lang="zh-CN" altLang="en-US" dirty="0">
                <a:latin typeface="Times New Roman" panose="02020603050405020304" pitchFamily="18" charset="0"/>
                <a:cs typeface="Times New Roman" panose="02020603050405020304" pitchFamily="18" charset="0"/>
                <a:sym typeface="+mn-ea"/>
              </a:rPr>
              <a:t>都有一个</a:t>
            </a:r>
            <a:r>
              <a:rPr lang="en-US" altLang="zh-CN" dirty="0">
                <a:latin typeface="Times New Roman" panose="02020603050405020304" pitchFamily="18" charset="0"/>
                <a:cs typeface="Times New Roman" panose="02020603050405020304" pitchFamily="18" charset="0"/>
                <a:sym typeface="+mn-ea"/>
              </a:rPr>
              <a:t>commit</a:t>
            </a:r>
            <a:r>
              <a:rPr lang="zh-CN" altLang="en-US" dirty="0">
                <a:latin typeface="Times New Roman" panose="02020603050405020304" pitchFamily="18" charset="0"/>
                <a:cs typeface="Times New Roman" panose="02020603050405020304" pitchFamily="18" charset="0"/>
                <a:sym typeface="+mn-ea"/>
              </a:rPr>
              <a:t>时间戳。事务首先在本地提交，通过将其更新写入其站点上的日志；随后，事务传播到远程站点并在远程站点上提交。这种传播是由</a:t>
            </a:r>
            <a:r>
              <a:rPr lang="en-US" altLang="zh-CN" dirty="0">
                <a:latin typeface="Times New Roman" panose="02020603050405020304" pitchFamily="18" charset="0"/>
                <a:cs typeface="Times New Roman" panose="02020603050405020304" pitchFamily="18" charset="0"/>
                <a:sym typeface="+mn-ea"/>
              </a:rPr>
              <a:t>upon statement</a:t>
            </a:r>
            <a:r>
              <a:rPr lang="zh-CN" altLang="en-US" dirty="0">
                <a:latin typeface="Times New Roman" panose="02020603050405020304" pitchFamily="18" charset="0"/>
                <a:cs typeface="Times New Roman" panose="02020603050405020304" pitchFamily="18" charset="0"/>
                <a:sym typeface="+mn-ea"/>
              </a:rPr>
              <a:t>，在某些时刻，选择一个提交事务</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和</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尚未传播的</a:t>
            </a:r>
            <a:r>
              <a:rPr lang="en-US" altLang="zh-CN" dirty="0">
                <a:latin typeface="Times New Roman" panose="02020603050405020304" pitchFamily="18" charset="0"/>
                <a:cs typeface="Times New Roman" panose="02020603050405020304" pitchFamily="18" charset="0"/>
                <a:sym typeface="+mn-ea"/>
              </a:rPr>
              <a:t>site</a:t>
            </a:r>
            <a:r>
              <a:rPr lang="zh-CN" altLang="en-US" dirty="0">
                <a:latin typeface="Times New Roman" panose="02020603050405020304" pitchFamily="18" charset="0"/>
                <a:cs typeface="Times New Roman" panose="02020603050405020304" pitchFamily="18" charset="0"/>
                <a:sym typeface="+mn-ea"/>
              </a:rPr>
              <a:t>，然后写</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的更新日志。</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latin typeface="Times New Roman" panose="02020603050405020304" pitchFamily="18" charset="0"/>
                <a:cs typeface="Times New Roman" panose="02020603050405020304" pitchFamily="18" charset="0"/>
                <a:sym typeface="+mn-ea"/>
              </a:rPr>
              <a:t>upon statement</a:t>
            </a:r>
            <a:r>
              <a:rPr lang="zh-CN" altLang="en-US" dirty="0">
                <a:latin typeface="Times New Roman" panose="02020603050405020304" pitchFamily="18" charset="0"/>
                <a:cs typeface="Times New Roman" panose="02020603050405020304" pitchFamily="18" charset="0"/>
                <a:sym typeface="+mn-ea"/>
              </a:rPr>
              <a:t>定义如下，如果存在一个事务</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和一个站点</a:t>
            </a:r>
            <a:r>
              <a:rPr lang="en-US" altLang="zh-CN" dirty="0">
                <a:latin typeface="Times New Roman" panose="02020603050405020304" pitchFamily="18" charset="0"/>
                <a:cs typeface="Times New Roman" panose="02020603050405020304" pitchFamily="18" charset="0"/>
                <a:sym typeface="+mn-ea"/>
              </a:rPr>
              <a:t>s</a:t>
            </a:r>
            <a:r>
              <a:rPr lang="zh-CN" altLang="en-US" dirty="0">
                <a:latin typeface="Times New Roman" panose="02020603050405020304" pitchFamily="18" charset="0"/>
                <a:cs typeface="Times New Roman" panose="02020603050405020304" pitchFamily="18" charset="0"/>
                <a:sym typeface="+mn-ea"/>
              </a:rPr>
              <a:t>，事务</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在本地已经</a:t>
            </a:r>
            <a:r>
              <a:rPr lang="en-US" altLang="zh-CN" dirty="0">
                <a:latin typeface="Times New Roman" panose="02020603050405020304" pitchFamily="18" charset="0"/>
                <a:cs typeface="Times New Roman" panose="02020603050405020304" pitchFamily="18" charset="0"/>
                <a:sym typeface="+mn-ea"/>
              </a:rPr>
              <a:t>commit</a:t>
            </a:r>
            <a:r>
              <a:rPr lang="zh-CN" altLang="en-US" dirty="0">
                <a:latin typeface="Times New Roman" panose="02020603050405020304" pitchFamily="18" charset="0"/>
                <a:cs typeface="Times New Roman" panose="02020603050405020304" pitchFamily="18" charset="0"/>
                <a:sym typeface="+mn-ea"/>
              </a:rPr>
              <a:t>，同时</a:t>
            </a:r>
            <a:r>
              <a:rPr lang="zh-CN" altLang="en-US" dirty="0">
                <a:latin typeface="Times New Roman" panose="02020603050405020304" pitchFamily="18" charset="0"/>
                <a:cs typeface="Times New Roman" panose="02020603050405020304" pitchFamily="18" charset="0"/>
                <a:sym typeface="+mn-ea"/>
              </a:rPr>
              <a:t>在</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开始之前的所有事务在</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本地和站点</a:t>
            </a:r>
            <a:r>
              <a:rPr lang="en-US" altLang="zh-CN" dirty="0">
                <a:latin typeface="Times New Roman" panose="02020603050405020304" pitchFamily="18" charset="0"/>
                <a:cs typeface="Times New Roman" panose="02020603050405020304" pitchFamily="18" charset="0"/>
                <a:sym typeface="+mn-ea"/>
              </a:rPr>
              <a:t>s</a:t>
            </a:r>
            <a:r>
              <a:rPr lang="zh-CN" altLang="en-US" dirty="0">
                <a:latin typeface="Times New Roman" panose="02020603050405020304" pitchFamily="18" charset="0"/>
                <a:cs typeface="Times New Roman" panose="02020603050405020304" pitchFamily="18" charset="0"/>
                <a:sym typeface="+mn-ea"/>
              </a:rPr>
              <a:t>都已经</a:t>
            </a:r>
            <a:r>
              <a:rPr lang="en-US" altLang="zh-CN" dirty="0">
                <a:latin typeface="Times New Roman" panose="02020603050405020304" pitchFamily="18" charset="0"/>
                <a:cs typeface="Times New Roman" panose="02020603050405020304" pitchFamily="18" charset="0"/>
                <a:sym typeface="+mn-ea"/>
              </a:rPr>
              <a:t>commit</a:t>
            </a:r>
            <a:r>
              <a:rPr lang="zh-CN" altLang="en-US" dirty="0">
                <a:latin typeface="Times New Roman" panose="02020603050405020304" pitchFamily="18" charset="0"/>
                <a:cs typeface="Times New Roman" panose="02020603050405020304" pitchFamily="18" charset="0"/>
                <a:sym typeface="+mn-ea"/>
              </a:rPr>
              <a:t>，那么可以将事务</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提交到远程站点</a:t>
            </a:r>
            <a:r>
              <a:rPr lang="en-US" altLang="zh-CN" dirty="0">
                <a:latin typeface="Times New Roman" panose="02020603050405020304" pitchFamily="18" charset="0"/>
                <a:cs typeface="Times New Roman" panose="02020603050405020304" pitchFamily="18" charset="0"/>
                <a:sym typeface="+mn-ea"/>
              </a:rPr>
              <a:t>s</a:t>
            </a:r>
            <a:r>
              <a:rPr lang="zh-CN" altLang="en-US" dirty="0">
                <a:latin typeface="Times New Roman" panose="02020603050405020304" pitchFamily="18" charset="0"/>
                <a:cs typeface="Times New Roman" panose="02020603050405020304" pitchFamily="18" charset="0"/>
                <a:sym typeface="+mn-ea"/>
              </a:rPr>
              <a:t>，这一过程也被称为</a:t>
            </a:r>
            <a:r>
              <a:rPr lang="en-US" altLang="zh-CN" dirty="0">
                <a:latin typeface="Times New Roman" panose="02020603050405020304" pitchFamily="18" charset="0"/>
                <a:cs typeface="Times New Roman" panose="02020603050405020304" pitchFamily="18" charset="0"/>
                <a:sym typeface="+mn-ea"/>
              </a:rPr>
              <a:t>propagate</a:t>
            </a:r>
            <a:r>
              <a:rPr lang="zh-CN" altLang="en-US" dirty="0">
                <a:latin typeface="Times New Roman" panose="02020603050405020304" pitchFamily="18" charset="0"/>
                <a:cs typeface="Times New Roman" panose="02020603050405020304" pitchFamily="18" charset="0"/>
                <a:sym typeface="+mn-ea"/>
              </a:rPr>
              <a:t>。保证某一个</a:t>
            </a:r>
            <a:r>
              <a:rPr lang="en-US" altLang="zh-CN" dirty="0">
                <a:latin typeface="Times New Roman" panose="02020603050405020304" pitchFamily="18" charset="0"/>
                <a:cs typeface="Times New Roman" panose="02020603050405020304" pitchFamily="18" charset="0"/>
                <a:sym typeface="+mn-ea"/>
              </a:rPr>
              <a:t>site</a:t>
            </a:r>
            <a:r>
              <a:rPr lang="zh-CN" altLang="en-US" dirty="0">
                <a:latin typeface="Times New Roman" panose="02020603050405020304" pitchFamily="18" charset="0"/>
                <a:cs typeface="Times New Roman" panose="02020603050405020304" pitchFamily="18" charset="0"/>
                <a:sym typeface="+mn-ea"/>
              </a:rPr>
              <a:t>的所有</a:t>
            </a:r>
            <a:r>
              <a:rPr lang="en-US" altLang="zh-CN" dirty="0">
                <a:latin typeface="Times New Roman" panose="02020603050405020304" pitchFamily="18" charset="0"/>
                <a:cs typeface="Times New Roman" panose="02020603050405020304" pitchFamily="18" charset="0"/>
                <a:sym typeface="+mn-ea"/>
              </a:rPr>
              <a:t>transaction</a:t>
            </a:r>
            <a:r>
              <a:rPr lang="zh-CN" altLang="en-US" dirty="0">
                <a:latin typeface="Times New Roman" panose="02020603050405020304" pitchFamily="18" charset="0"/>
                <a:cs typeface="Times New Roman" panose="02020603050405020304" pitchFamily="18" charset="0"/>
                <a:sym typeface="+mn-ea"/>
              </a:rPr>
              <a:t>在</a:t>
            </a:r>
            <a:r>
              <a:rPr lang="en-US" altLang="zh-CN" dirty="0">
                <a:latin typeface="Times New Roman" panose="02020603050405020304" pitchFamily="18" charset="0"/>
                <a:cs typeface="Times New Roman" panose="02020603050405020304" pitchFamily="18" charset="0"/>
                <a:sym typeface="+mn-ea"/>
              </a:rPr>
              <a:t>propagate</a:t>
            </a:r>
            <a:r>
              <a:rPr lang="zh-CN" altLang="en-US" dirty="0">
                <a:latin typeface="Times New Roman" panose="02020603050405020304" pitchFamily="18" charset="0"/>
                <a:cs typeface="Times New Roman" panose="02020603050405020304" pitchFamily="18" charset="0"/>
                <a:sym typeface="+mn-ea"/>
              </a:rPr>
              <a:t>到其他站点时，与</a:t>
            </a:r>
            <a:r>
              <a:rPr lang="en-US" altLang="zh-CN" dirty="0">
                <a:latin typeface="Times New Roman" panose="02020603050405020304" pitchFamily="18" charset="0"/>
                <a:cs typeface="Times New Roman" panose="02020603050405020304" pitchFamily="18" charset="0"/>
                <a:sym typeface="+mn-ea"/>
              </a:rPr>
              <a:t>start</a:t>
            </a:r>
            <a:r>
              <a:rPr lang="zh-CN" altLang="en-US" dirty="0">
                <a:latin typeface="Times New Roman" panose="02020603050405020304" pitchFamily="18" charset="0"/>
                <a:cs typeface="Times New Roman" panose="02020603050405020304" pitchFamily="18" charset="0"/>
                <a:sym typeface="+mn-ea"/>
              </a:rPr>
              <a:t>之前的顺序保持一致</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举个例子</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在</a:t>
            </a:r>
            <a:r>
              <a:rPr lang="en-US" altLang="zh-CN" dirty="0">
                <a:latin typeface="Times New Roman" panose="02020603050405020304" pitchFamily="18" charset="0"/>
                <a:cs typeface="Times New Roman" panose="02020603050405020304" pitchFamily="18" charset="0"/>
                <a:sym typeface="+mn-ea"/>
              </a:rPr>
              <a:t>commit</a:t>
            </a:r>
            <a:r>
              <a:rPr lang="zh-CN" altLang="en-US" dirty="0">
                <a:latin typeface="Times New Roman" panose="02020603050405020304" pitchFamily="18" charset="0"/>
                <a:cs typeface="Times New Roman" panose="02020603050405020304" pitchFamily="18" charset="0"/>
                <a:sym typeface="+mn-ea"/>
              </a:rPr>
              <a:t>过程中，与</a:t>
            </a:r>
            <a:r>
              <a:rPr lang="en-US" altLang="zh-CN" dirty="0">
                <a:latin typeface="Times New Roman" panose="02020603050405020304" pitchFamily="18" charset="0"/>
                <a:cs typeface="Times New Roman" panose="02020603050405020304" pitchFamily="18" charset="0"/>
                <a:sym typeface="+mn-ea"/>
              </a:rPr>
              <a:t>SI</a:t>
            </a:r>
            <a:r>
              <a:rPr lang="zh-CN" altLang="en-US" dirty="0">
                <a:latin typeface="Times New Roman" panose="02020603050405020304" pitchFamily="18" charset="0"/>
                <a:cs typeface="Times New Roman" panose="02020603050405020304" pitchFamily="18" charset="0"/>
                <a:sym typeface="+mn-ea"/>
              </a:rPr>
              <a:t>类似，如果在</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启动后在站点</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上提交了一些写冲突事务，或者当前正在传播到站点</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，则事务中止；如果事务的状态已提交，但尚未在站点上提交，即提交状态</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和提交状态</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。否则，如果有一些并发的写冲突事务没有提交，结果可以中止或提交。否则，结果就是提交了。</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如果在</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启动后在站点</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上提交了一些写冲突事务，或者当前正在传播到站点</a:t>
            </a:r>
            <a:r>
              <a:rPr lang="en-US" altLang="zh-CN" dirty="0">
                <a:latin typeface="Times New Roman" panose="02020603050405020304" pitchFamily="18" charset="0"/>
                <a:cs typeface="Times New Roman" panose="02020603050405020304" pitchFamily="18" charset="0"/>
                <a:sym typeface="+mn-ea"/>
              </a:rPr>
              <a:t>(x)</a:t>
            </a:r>
            <a:r>
              <a:rPr lang="zh-CN" altLang="en-US" dirty="0">
                <a:latin typeface="Times New Roman" panose="02020603050405020304" pitchFamily="18" charset="0"/>
                <a:cs typeface="Times New Roman" panose="02020603050405020304" pitchFamily="18" charset="0"/>
                <a:sym typeface="+mn-ea"/>
              </a:rPr>
              <a:t>，则事务中止；如果事务的状态已提交，但尚未在站点上提交，即提交状态</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和提交状态</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。否则，如果有一些并发的写冲突事务没有提交，结果可以中止或提交。否则，结果就是提交了。</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值得注意的是，在读取对象时，</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允许事务在不同站点上有不同的提交顺序，比如</a:t>
            </a:r>
            <a:r>
              <a:rPr lang="en-US" altLang="zh-CN" dirty="0">
                <a:latin typeface="Times New Roman" panose="02020603050405020304" pitchFamily="18" charset="0"/>
                <a:cs typeface="Times New Roman" panose="02020603050405020304" pitchFamily="18" charset="0"/>
                <a:sym typeface="+mn-ea"/>
              </a:rPr>
              <a:t>balabala</a:t>
            </a:r>
            <a:endParaRPr lang="en-US" altLang="zh-CN"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鉴于</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的</a:t>
            </a:r>
            <a:r>
              <a:rPr lang="en-US" altLang="zh-CN" dirty="0">
                <a:latin typeface="Times New Roman" panose="02020603050405020304" pitchFamily="18" charset="0"/>
                <a:cs typeface="Times New Roman" panose="02020603050405020304" pitchFamily="18" charset="0"/>
                <a:sym typeface="+mn-ea"/>
              </a:rPr>
              <a:t>propagate</a:t>
            </a:r>
            <a:r>
              <a:rPr lang="zh-CN" altLang="en-US" dirty="0">
                <a:latin typeface="Times New Roman" panose="02020603050405020304" pitchFamily="18" charset="0"/>
                <a:cs typeface="Times New Roman" panose="02020603050405020304" pitchFamily="18" charset="0"/>
                <a:sym typeface="+mn-ea"/>
              </a:rPr>
              <a:t>特性，</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有下面三大特性。</a:t>
            </a:r>
            <a:r>
              <a:rPr lang="en-US" altLang="zh-CN" dirty="0">
                <a:latin typeface="Times New Roman" panose="02020603050405020304" pitchFamily="18" charset="0"/>
                <a:cs typeface="Times New Roman" panose="02020603050405020304" pitchFamily="18" charset="0"/>
                <a:sym typeface="+mn-ea"/>
              </a:rPr>
              <a:t>1</a:t>
            </a:r>
            <a:r>
              <a:rPr lang="zh-CN" altLang="en-US" dirty="0">
                <a:latin typeface="Times New Roman" panose="02020603050405020304" pitchFamily="18" charset="0"/>
                <a:cs typeface="Times New Roman" panose="02020603050405020304" pitchFamily="18" charset="0"/>
                <a:sym typeface="+mn-ea"/>
              </a:rPr>
              <a:t>。（站点快照读取）在事务开始时，所有操作都会读取事务站点上的最新提交的版本。</a:t>
            </a:r>
            <a:endParaRPr lang="en-US" altLang="zh-CN" dirty="0">
              <a:latin typeface="Times New Roman" panose="02020603050405020304" pitchFamily="18" charset="0"/>
              <a:cs typeface="Times New Roman" panose="02020603050405020304" pitchFamily="18" charset="0"/>
              <a:sym typeface="+mn-ea"/>
            </a:endParaRPr>
          </a:p>
          <a:p>
            <a:r>
              <a:rPr lang="en-US" altLang="zh-CN" dirty="0">
                <a:latin typeface="Times New Roman" panose="02020603050405020304" pitchFamily="18" charset="0"/>
                <a:cs typeface="Times New Roman" panose="02020603050405020304" pitchFamily="18" charset="0"/>
                <a:sym typeface="+mn-ea"/>
              </a:rPr>
              <a:t>2</a:t>
            </a:r>
            <a:r>
              <a:rPr lang="zh-CN" altLang="en-US" dirty="0">
                <a:latin typeface="Times New Roman" panose="02020603050405020304" pitchFamily="18" charset="0"/>
                <a:cs typeface="Times New Roman" panose="02020603050405020304" pitchFamily="18" charset="0"/>
                <a:sym typeface="+mn-ea"/>
              </a:rPr>
              <a:t>（无写冲突）每对提交的并发事务的写集必须是不相交的。</a:t>
            </a:r>
            <a:endParaRPr lang="en-US" altLang="zh-CN" dirty="0">
              <a:latin typeface="Times New Roman" panose="02020603050405020304" pitchFamily="18" charset="0"/>
              <a:cs typeface="Times New Roman" panose="02020603050405020304" pitchFamily="18" charset="0"/>
              <a:sym typeface="+mn-ea"/>
            </a:endParaRPr>
          </a:p>
          <a:p>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属性</a:t>
            </a:r>
            <a:r>
              <a:rPr lang="en-US" altLang="zh-CN" dirty="0">
                <a:latin typeface="Times New Roman" panose="02020603050405020304" pitchFamily="18" charset="0"/>
                <a:cs typeface="Times New Roman" panose="02020603050405020304" pitchFamily="18" charset="0"/>
                <a:sym typeface="+mn-ea"/>
              </a:rPr>
              <a:t>3</a:t>
            </a:r>
            <a:r>
              <a:rPr lang="zh-CN" altLang="en-US" dirty="0">
                <a:latin typeface="Times New Roman" panose="02020603050405020304" pitchFamily="18" charset="0"/>
                <a:cs typeface="Times New Roman" panose="02020603050405020304" pitchFamily="18" charset="0"/>
                <a:sym typeface="+mn-ea"/>
              </a:rPr>
              <a:t>。（跨站点因果一致性）如果事务</a:t>
            </a:r>
            <a:r>
              <a:rPr lang="en-US" altLang="zh-CN" dirty="0">
                <a:latin typeface="Times New Roman" panose="02020603050405020304" pitchFamily="18" charset="0"/>
                <a:cs typeface="Times New Roman" panose="02020603050405020304" pitchFamily="18" charset="0"/>
                <a:sym typeface="+mn-ea"/>
              </a:rPr>
              <a:t>T1</a:t>
            </a:r>
            <a:r>
              <a:rPr lang="zh-CN" altLang="en-US" dirty="0">
                <a:latin typeface="Times New Roman" panose="02020603050405020304" pitchFamily="18" charset="0"/>
                <a:cs typeface="Times New Roman" panose="02020603050405020304" pitchFamily="18" charset="0"/>
                <a:sym typeface="+mn-ea"/>
              </a:rPr>
              <a:t>在站点</a:t>
            </a:r>
            <a:r>
              <a:rPr lang="en-US" altLang="zh-CN" dirty="0">
                <a:latin typeface="Times New Roman" panose="02020603050405020304" pitchFamily="18" charset="0"/>
                <a:cs typeface="Times New Roman" panose="02020603050405020304" pitchFamily="18" charset="0"/>
                <a:sym typeface="+mn-ea"/>
              </a:rPr>
              <a:t>A</a:t>
            </a:r>
            <a:r>
              <a:rPr lang="zh-CN" altLang="en-US" dirty="0">
                <a:latin typeface="Times New Roman" panose="02020603050405020304" pitchFamily="18" charset="0"/>
                <a:cs typeface="Times New Roman" panose="02020603050405020304" pitchFamily="18" charset="0"/>
                <a:sym typeface="+mn-ea"/>
              </a:rPr>
              <a:t>开始之前在站点</a:t>
            </a:r>
            <a:r>
              <a:rPr lang="en-US" altLang="zh-CN" dirty="0">
                <a:latin typeface="Times New Roman" panose="02020603050405020304" pitchFamily="18" charset="0"/>
                <a:cs typeface="Times New Roman" panose="02020603050405020304" pitchFamily="18" charset="0"/>
                <a:sym typeface="+mn-ea"/>
              </a:rPr>
              <a:t>A</a:t>
            </a:r>
            <a:r>
              <a:rPr lang="zh-CN" altLang="en-US" dirty="0">
                <a:latin typeface="Times New Roman" panose="02020603050405020304" pitchFamily="18" charset="0"/>
                <a:cs typeface="Times New Roman" panose="02020603050405020304" pitchFamily="18" charset="0"/>
                <a:sym typeface="+mn-ea"/>
              </a:rPr>
              <a:t>提交，那么</a:t>
            </a:r>
            <a:r>
              <a:rPr lang="en-US" altLang="zh-CN" dirty="0">
                <a:latin typeface="Times New Roman" panose="02020603050405020304" pitchFamily="18" charset="0"/>
                <a:cs typeface="Times New Roman" panose="02020603050405020304" pitchFamily="18" charset="0"/>
                <a:sym typeface="+mn-ea"/>
              </a:rPr>
              <a:t>T1</a:t>
            </a:r>
            <a:r>
              <a:rPr lang="zh-CN" altLang="en-US" dirty="0">
                <a:latin typeface="Times New Roman" panose="02020603050405020304" pitchFamily="18" charset="0"/>
                <a:cs typeface="Times New Roman" panose="02020603050405020304" pitchFamily="18" charset="0"/>
                <a:sym typeface="+mn-ea"/>
              </a:rPr>
              <a:t>不能在</a:t>
            </a:r>
            <a:r>
              <a:rPr lang="en-US" altLang="zh-CN" dirty="0">
                <a:latin typeface="Times New Roman" panose="02020603050405020304" pitchFamily="18" charset="0"/>
                <a:cs typeface="Times New Roman" panose="02020603050405020304" pitchFamily="18" charset="0"/>
                <a:sym typeface="+mn-ea"/>
              </a:rPr>
              <a:t>T2</a:t>
            </a:r>
            <a:r>
              <a:rPr lang="zh-CN" altLang="en-US" dirty="0">
                <a:latin typeface="Times New Roman" panose="02020603050405020304" pitchFamily="18" charset="0"/>
                <a:cs typeface="Times New Roman" panose="02020603050405020304" pitchFamily="18" charset="0"/>
                <a:sym typeface="+mn-ea"/>
              </a:rPr>
              <a:t>之后提交</a:t>
            </a:r>
            <a:endParaRPr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在前文中，事务通过读写操作对对象进行操作，但是可以扩展规范以支持具有其他操作的对象。我们给出了</a:t>
            </a:r>
            <a:r>
              <a:rPr lang="en-US" altLang="zh-CN" dirty="0" err="1">
                <a:latin typeface="Times New Roman" panose="02020603050405020304" pitchFamily="18" charset="0"/>
                <a:cs typeface="Times New Roman" panose="02020603050405020304" pitchFamily="18" charset="0"/>
                <a:sym typeface="+mn-ea"/>
              </a:rPr>
              <a:t>cset</a:t>
            </a:r>
            <a:r>
              <a:rPr lang="zh-CN" altLang="en-US" dirty="0">
                <a:latin typeface="Times New Roman" panose="02020603050405020304" pitchFamily="18" charset="0"/>
                <a:cs typeface="Times New Roman" panose="02020603050405020304" pitchFamily="18" charset="0"/>
                <a:sym typeface="+mn-ea"/>
              </a:rPr>
              <a:t>对象的扩展，但是这个扩展应该适用于任何具有可交换操作的对象。</a:t>
            </a:r>
            <a:endParaRPr lang="en-US" altLang="zh-CN"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要将元素添加到</a:t>
            </a:r>
            <a:r>
              <a:rPr lang="en-US" altLang="zh-CN" dirty="0" err="1">
                <a:latin typeface="Times New Roman" panose="02020603050405020304" pitchFamily="18" charset="0"/>
                <a:cs typeface="Times New Roman" panose="02020603050405020304" pitchFamily="18" charset="0"/>
                <a:sym typeface="+mn-ea"/>
              </a:rPr>
              <a:t>cset</a:t>
            </a:r>
            <a:r>
              <a:rPr lang="zh-CN" altLang="en-US" dirty="0">
                <a:latin typeface="Times New Roman" panose="02020603050405020304" pitchFamily="18" charset="0"/>
                <a:cs typeface="Times New Roman" panose="02020603050405020304" pitchFamily="18" charset="0"/>
                <a:sym typeface="+mn-ea"/>
              </a:rPr>
              <a:t>中，代码将</a:t>
            </a:r>
            <a:r>
              <a:rPr lang="en-US" altLang="zh-CN" dirty="0" err="1">
                <a:latin typeface="Times New Roman" panose="02020603050405020304" pitchFamily="18" charset="0"/>
                <a:cs typeface="Times New Roman" panose="02020603050405020304" pitchFamily="18" charset="0"/>
                <a:sym typeface="+mn-ea"/>
              </a:rPr>
              <a:t>setid</a:t>
            </a:r>
            <a:r>
              <a:rPr lang="zh-CN" altLang="en-US" dirty="0" err="1">
                <a:latin typeface="Times New Roman" panose="02020603050405020304" pitchFamily="18" charset="0"/>
                <a:cs typeface="Times New Roman" panose="02020603050405020304" pitchFamily="18" charset="0"/>
                <a:sym typeface="+mn-ea"/>
              </a:rPr>
              <a:t>集合</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Add</a:t>
            </a:r>
            <a:r>
              <a:rPr lang="zh-CN" altLang="en-US" dirty="0">
                <a:latin typeface="Times New Roman" panose="02020603050405020304" pitchFamily="18" charset="0"/>
                <a:cs typeface="Times New Roman" panose="02020603050405020304" pitchFamily="18" charset="0"/>
                <a:sym typeface="+mn-ea"/>
              </a:rPr>
              <a:t>（</a:t>
            </a:r>
            <a:r>
              <a:rPr lang="en-US" altLang="zh-CN" dirty="0" err="1">
                <a:latin typeface="Times New Roman" panose="02020603050405020304" pitchFamily="18" charset="0"/>
                <a:cs typeface="Times New Roman" panose="02020603050405020304" pitchFamily="18" charset="0"/>
                <a:sym typeface="+mn-ea"/>
              </a:rPr>
              <a:t>id</a:t>
            </a:r>
            <a:r>
              <a:rPr lang="zh-CN" altLang="en-US" dirty="0" err="1">
                <a:latin typeface="Times New Roman" panose="02020603050405020304" pitchFamily="18" charset="0"/>
                <a:cs typeface="Times New Roman" panose="02020603050405020304" pitchFamily="18" charset="0"/>
                <a:sym typeface="+mn-ea"/>
              </a:rPr>
              <a:t>）信息</a:t>
            </a:r>
            <a:r>
              <a:rPr lang="en-US" altLang="zh-CN" dirty="0" err="1">
                <a:latin typeface="Times New Roman" panose="02020603050405020304" pitchFamily="18" charset="0"/>
                <a:cs typeface="Times New Roman" panose="02020603050405020304" pitchFamily="18" charset="0"/>
                <a:sym typeface="+mn-ea"/>
              </a:rPr>
              <a:t>append</a:t>
            </a:r>
            <a:r>
              <a:rPr lang="zh-CN" altLang="en-US" dirty="0">
                <a:latin typeface="Times New Roman" panose="02020603050405020304" pitchFamily="18" charset="0"/>
                <a:cs typeface="Times New Roman" panose="02020603050405020304" pitchFamily="18" charset="0"/>
                <a:sym typeface="+mn-ea"/>
              </a:rPr>
              <a:t>到事务的</a:t>
            </a:r>
            <a:r>
              <a:rPr lang="en-US" altLang="zh-CN" dirty="0">
                <a:latin typeface="Times New Roman" panose="02020603050405020304" pitchFamily="18" charset="0"/>
                <a:cs typeface="Times New Roman" panose="02020603050405020304" pitchFamily="18" charset="0"/>
                <a:sym typeface="+mn-ea"/>
              </a:rPr>
              <a:t>(x.updates)</a:t>
            </a:r>
            <a:r>
              <a:rPr lang="zh-CN" altLang="en-US" dirty="0">
                <a:latin typeface="Times New Roman" panose="02020603050405020304" pitchFamily="18" charset="0"/>
                <a:cs typeface="Times New Roman" panose="02020603050405020304" pitchFamily="18" charset="0"/>
                <a:sym typeface="+mn-ea"/>
              </a:rPr>
              <a:t>中，并在提交时将此条目附加到日志中。类似地，要从</a:t>
            </a:r>
            <a:r>
              <a:rPr lang="en-US" altLang="zh-CN" dirty="0" err="1">
                <a:latin typeface="Times New Roman" panose="02020603050405020304" pitchFamily="18" charset="0"/>
                <a:cs typeface="Times New Roman" panose="02020603050405020304" pitchFamily="18" charset="0"/>
                <a:sym typeface="+mn-ea"/>
              </a:rPr>
              <a:t>cset</a:t>
            </a:r>
            <a:r>
              <a:rPr lang="zh-CN" altLang="en-US" dirty="0">
                <a:latin typeface="Times New Roman" panose="02020603050405020304" pitchFamily="18" charset="0"/>
                <a:cs typeface="Times New Roman" panose="02020603050405020304" pitchFamily="18" charset="0"/>
                <a:sym typeface="+mn-ea"/>
              </a:rPr>
              <a:t>中删除一个元素，代码将</a:t>
            </a:r>
            <a:r>
              <a:rPr lang="en-US" altLang="zh-CN" dirty="0" err="1">
                <a:latin typeface="Times New Roman" panose="02020603050405020304" pitchFamily="18" charset="0"/>
                <a:cs typeface="Times New Roman" panose="02020603050405020304" pitchFamily="18" charset="0"/>
                <a:sym typeface="+mn-ea"/>
              </a:rPr>
              <a:t>setid</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DEL</a:t>
            </a:r>
            <a:r>
              <a:rPr lang="zh-CN" altLang="en-US" dirty="0">
                <a:latin typeface="Times New Roman" panose="02020603050405020304" pitchFamily="18" charset="0"/>
                <a:cs typeface="Times New Roman" panose="02020603050405020304" pitchFamily="18" charset="0"/>
                <a:sym typeface="+mn-ea"/>
              </a:rPr>
              <a:t>（</a:t>
            </a:r>
            <a:r>
              <a:rPr lang="en-US" altLang="zh-CN" dirty="0" err="1">
                <a:latin typeface="Times New Roman" panose="02020603050405020304" pitchFamily="18" charset="0"/>
                <a:cs typeface="Times New Roman" panose="02020603050405020304" pitchFamily="18" charset="0"/>
                <a:sym typeface="+mn-ea"/>
              </a:rPr>
              <a:t>id</a:t>
            </a:r>
            <a:r>
              <a:rPr lang="zh-CN" altLang="en-US" dirty="0" err="1">
                <a:latin typeface="Times New Roman" panose="02020603050405020304" pitchFamily="18" charset="0"/>
                <a:cs typeface="Times New Roman" panose="02020603050405020304" pitchFamily="18" charset="0"/>
                <a:sym typeface="+mn-ea"/>
              </a:rPr>
              <a:t>）记录添加至</a:t>
            </a:r>
            <a:r>
              <a:rPr lang="en-US" altLang="zh-CN" dirty="0" err="1">
                <a:latin typeface="Times New Roman" panose="02020603050405020304" pitchFamily="18" charset="0"/>
                <a:cs typeface="Times New Roman" panose="02020603050405020304" pitchFamily="18" charset="0"/>
                <a:sym typeface="+mn-ea"/>
              </a:rPr>
              <a:t>updates</a:t>
            </a:r>
            <a:r>
              <a:rPr lang="zh-CN" altLang="en-US" dirty="0">
                <a:latin typeface="Times New Roman" panose="02020603050405020304" pitchFamily="18" charset="0"/>
                <a:cs typeface="Times New Roman" panose="02020603050405020304" pitchFamily="18" charset="0"/>
                <a:sym typeface="+mn-ea"/>
              </a:rPr>
              <a:t>。</a:t>
            </a:r>
            <a:endParaRPr lang="en-US" altLang="zh-CN"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要读取</a:t>
            </a:r>
            <a:r>
              <a:rPr lang="en-US" altLang="zh-CN" dirty="0" err="1">
                <a:latin typeface="Times New Roman" panose="02020603050405020304" pitchFamily="18" charset="0"/>
                <a:cs typeface="Times New Roman" panose="02020603050405020304" pitchFamily="18" charset="0"/>
                <a:sym typeface="+mn-ea"/>
              </a:rPr>
              <a:t>cset</a:t>
            </a:r>
            <a:r>
              <a:rPr lang="zh-CN" altLang="en-US" dirty="0">
                <a:latin typeface="Times New Roman" panose="02020603050405020304" pitchFamily="18" charset="0"/>
                <a:cs typeface="Times New Roman" panose="02020603050405020304" pitchFamily="18" charset="0"/>
                <a:sym typeface="+mn-ea"/>
              </a:rPr>
              <a:t>：对于每个元素，它将</a:t>
            </a:r>
            <a:r>
              <a:rPr lang="en-US" altLang="zh-CN" dirty="0">
                <a:latin typeface="Times New Roman" panose="02020603050405020304" pitchFamily="18" charset="0"/>
                <a:cs typeface="Times New Roman" panose="02020603050405020304" pitchFamily="18" charset="0"/>
                <a:sym typeface="+mn-ea"/>
              </a:rPr>
              <a:t>ADD</a:t>
            </a:r>
            <a:r>
              <a:rPr lang="zh-CN" altLang="en-US" dirty="0">
                <a:latin typeface="Times New Roman" panose="02020603050405020304" pitchFamily="18" charset="0"/>
                <a:cs typeface="Times New Roman" panose="02020603050405020304" pitchFamily="18" charset="0"/>
                <a:sym typeface="+mn-ea"/>
              </a:rPr>
              <a:t>的数量减去日志和更新缓冲区的</a:t>
            </a:r>
            <a:r>
              <a:rPr lang="en-US" altLang="zh-CN" dirty="0">
                <a:latin typeface="Times New Roman" panose="02020603050405020304" pitchFamily="18" charset="0"/>
                <a:cs typeface="Times New Roman" panose="02020603050405020304" pitchFamily="18" charset="0"/>
                <a:sym typeface="+mn-ea"/>
              </a:rPr>
              <a:t>DEL</a:t>
            </a:r>
            <a:r>
              <a:rPr lang="zh-CN" altLang="en-US" dirty="0">
                <a:latin typeface="Times New Roman" panose="02020603050405020304" pitchFamily="18" charset="0"/>
                <a:cs typeface="Times New Roman" panose="02020603050405020304" pitchFamily="18" charset="0"/>
                <a:sym typeface="+mn-ea"/>
              </a:rPr>
              <a:t>的数量，从而获得每个元素的计数。读取操作只返回具有非零计数的元素。</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（理解隔离属性的一种方法是理解它允许什么类型的异常行为，在本节中，我们从这个角度考虑</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，并将其与快照隔离和</a:t>
            </a:r>
            <a:r>
              <a:rPr lang="en-US" altLang="zh-CN" sz="1800" dirty="0">
                <a:solidFill>
                  <a:srgbClr val="231F20"/>
                </a:solidFill>
                <a:effectLst/>
                <a:latin typeface="NimbusRomNo9L-Regu"/>
              </a:rPr>
              <a:t>serializability</a:t>
            </a:r>
            <a:r>
              <a:rPr lang="zh-CN" altLang="en-US" dirty="0">
                <a:latin typeface="Times New Roman" panose="02020603050405020304" pitchFamily="18" charset="0"/>
                <a:cs typeface="Times New Roman" panose="02020603050405020304" pitchFamily="18" charset="0"/>
                <a:sym typeface="+mn-ea"/>
              </a:rPr>
              <a:t>序列化进行比较。</a:t>
            </a:r>
            <a:endParaRPr lang="en-US" altLang="zh-CN"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众所周知，一个属性越弱，它的异常行为就越多，但同时，它的实现就越容易。</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所允许的异常可以被视为允许异步复制所付出的代价。）</a:t>
            </a:r>
            <a:endParaRPr lang="en-US" altLang="zh-CN"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图</a:t>
            </a:r>
            <a:r>
              <a:rPr lang="en-US" altLang="zh-CN" dirty="0">
                <a:latin typeface="Times New Roman" panose="02020603050405020304" pitchFamily="18" charset="0"/>
                <a:cs typeface="Times New Roman" panose="02020603050405020304" pitchFamily="18" charset="0"/>
                <a:sym typeface="+mn-ea"/>
              </a:rPr>
              <a:t>8</a:t>
            </a:r>
            <a:r>
              <a:rPr lang="zh-CN" altLang="en-US" dirty="0">
                <a:latin typeface="Times New Roman" panose="02020603050405020304" pitchFamily="18" charset="0"/>
                <a:cs typeface="Times New Roman" panose="02020603050405020304" pitchFamily="18" charset="0"/>
                <a:sym typeface="+mn-ea"/>
              </a:rPr>
              <a:t>显示了各种异常，以及每个</a:t>
            </a:r>
            <a:r>
              <a:rPr lang="en-US" altLang="zh-CN" dirty="0">
                <a:latin typeface="Times New Roman" panose="02020603050405020304" pitchFamily="18" charset="0"/>
                <a:cs typeface="Times New Roman" panose="02020603050405020304" pitchFamily="18" charset="0"/>
                <a:sym typeface="+mn-ea"/>
              </a:rPr>
              <a:t>isolation</a:t>
            </a:r>
            <a:r>
              <a:rPr lang="zh-CN" altLang="en-US" dirty="0">
                <a:latin typeface="Times New Roman" panose="02020603050405020304" pitchFamily="18" charset="0"/>
                <a:cs typeface="Times New Roman" panose="02020603050405020304" pitchFamily="18" charset="0"/>
                <a:sym typeface="+mn-ea"/>
              </a:rPr>
              <a:t>级别是否都有这些异常。</a:t>
            </a:r>
            <a:r>
              <a:rPr lang="en-US" altLang="zh-CN" dirty="0">
                <a:latin typeface="Times New Roman" panose="02020603050405020304" pitchFamily="18" charset="0"/>
                <a:cs typeface="Times New Roman" panose="02020603050405020304" pitchFamily="18" charset="0"/>
                <a:sym typeface="+mn-ea"/>
              </a:rPr>
              <a:t>Eventual consistency</a:t>
            </a:r>
            <a:r>
              <a:rPr lang="zh-CN" altLang="en-US" dirty="0">
                <a:latin typeface="Times New Roman" panose="02020603050405020304" pitchFamily="18" charset="0"/>
                <a:cs typeface="Times New Roman" panose="02020603050405020304" pitchFamily="18" charset="0"/>
                <a:sym typeface="+mn-ea"/>
              </a:rPr>
              <a:t>非常弱，允许所有的异常情况。前三个异常现象是众所周知的。快照隔离和</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防止脏的和不可重复的读取，因为事务从快照读取，它们防止丢失更新，因为没有写</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写冲突。快照隔离允许状态进行分叉，因为两个或多个事务可能从同一快照中读取，并对不同的对象进行并发更新。我们称之为短分叉，也称为写倾斜，因为状态在事务提交后合并。使用</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，在事务提交后（当它们在不同的站点中执行时），状态可能保持分叉，但是当事务跨站点传播时，状态将被合并。</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latin typeface="Times New Roman" panose="02020603050405020304" pitchFamily="18" charset="0"/>
                <a:cs typeface="Times New Roman" panose="02020603050405020304" pitchFamily="18" charset="0"/>
                <a:sym typeface="+mn-ea"/>
              </a:rPr>
              <a:t>Short fork</a:t>
            </a:r>
            <a:r>
              <a:rPr lang="zh-CN" altLang="en-US" dirty="0">
                <a:latin typeface="Times New Roman" panose="02020603050405020304" pitchFamily="18" charset="0"/>
                <a:cs typeface="Times New Roman" panose="02020603050405020304" pitchFamily="18" charset="0"/>
                <a:sym typeface="+mn-ea"/>
              </a:rPr>
              <a:t>：事务进行并发不相交的更新，导致状态分叉。提交之后，状态将被合并。例子，最初</a:t>
            </a:r>
            <a:r>
              <a:rPr lang="en-US" altLang="zh-CN" dirty="0">
                <a:latin typeface="Times New Roman" panose="02020603050405020304" pitchFamily="18" charset="0"/>
                <a:cs typeface="Times New Roman" panose="02020603050405020304" pitchFamily="18" charset="0"/>
                <a:sym typeface="+mn-ea"/>
              </a:rPr>
              <a:t>A=B=0</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T1</a:t>
            </a:r>
            <a:r>
              <a:rPr lang="zh-CN" altLang="en-US" dirty="0">
                <a:latin typeface="Times New Roman" panose="02020603050405020304" pitchFamily="18" charset="0"/>
                <a:cs typeface="Times New Roman" panose="02020603050405020304" pitchFamily="18" charset="0"/>
                <a:sym typeface="+mn-ea"/>
              </a:rPr>
              <a:t>读取</a:t>
            </a:r>
            <a:r>
              <a:rPr lang="en-US" altLang="zh-CN" dirty="0">
                <a:latin typeface="Times New Roman" panose="02020603050405020304" pitchFamily="18" charset="0"/>
                <a:cs typeface="Times New Roman" panose="02020603050405020304" pitchFamily="18" charset="0"/>
                <a:sym typeface="+mn-ea"/>
              </a:rPr>
              <a:t>A=B=0</a:t>
            </a:r>
            <a:r>
              <a:rPr lang="zh-CN" altLang="en-US" dirty="0">
                <a:latin typeface="Times New Roman" panose="02020603050405020304" pitchFamily="18" charset="0"/>
                <a:cs typeface="Times New Roman" panose="02020603050405020304" pitchFamily="18" charset="0"/>
                <a:sym typeface="+mn-ea"/>
              </a:rPr>
              <a:t>，写入</a:t>
            </a:r>
            <a:r>
              <a:rPr lang="en-US" altLang="zh-CN" dirty="0">
                <a:latin typeface="Times New Roman" panose="02020603050405020304" pitchFamily="18" charset="0"/>
                <a:cs typeface="Times New Roman" panose="02020603050405020304" pitchFamily="18" charset="0"/>
                <a:sym typeface="+mn-ea"/>
              </a:rPr>
              <a:t>A←1</a:t>
            </a:r>
            <a:r>
              <a:rPr lang="zh-CN" altLang="en-US" dirty="0">
                <a:latin typeface="Times New Roman" panose="02020603050405020304" pitchFamily="18" charset="0"/>
                <a:cs typeface="Times New Roman" panose="02020603050405020304" pitchFamily="18" charset="0"/>
                <a:sym typeface="+mn-ea"/>
              </a:rPr>
              <a:t>，并提交。同时，</a:t>
            </a:r>
            <a:r>
              <a:rPr lang="en-US" altLang="zh-CN" dirty="0">
                <a:latin typeface="Times New Roman" panose="02020603050405020304" pitchFamily="18" charset="0"/>
                <a:cs typeface="Times New Roman" panose="02020603050405020304" pitchFamily="18" charset="0"/>
                <a:sym typeface="+mn-ea"/>
              </a:rPr>
              <a:t>T2</a:t>
            </a:r>
            <a:r>
              <a:rPr lang="zh-CN" altLang="en-US" dirty="0">
                <a:latin typeface="Times New Roman" panose="02020603050405020304" pitchFamily="18" charset="0"/>
                <a:cs typeface="Times New Roman" panose="02020603050405020304" pitchFamily="18" charset="0"/>
                <a:sym typeface="+mn-ea"/>
              </a:rPr>
              <a:t>读取</a:t>
            </a:r>
            <a:r>
              <a:rPr lang="en-US" altLang="zh-CN" dirty="0">
                <a:latin typeface="Times New Roman" panose="02020603050405020304" pitchFamily="18" charset="0"/>
                <a:cs typeface="Times New Roman" panose="02020603050405020304" pitchFamily="18" charset="0"/>
                <a:sym typeface="+mn-ea"/>
              </a:rPr>
              <a:t>A=B=0</a:t>
            </a:r>
            <a:r>
              <a:rPr lang="zh-CN" altLang="en-US" dirty="0">
                <a:latin typeface="Times New Roman" panose="02020603050405020304" pitchFamily="18" charset="0"/>
                <a:cs typeface="Times New Roman" panose="02020603050405020304" pitchFamily="18" charset="0"/>
                <a:sym typeface="+mn-ea"/>
              </a:rPr>
              <a:t>，写入</a:t>
            </a:r>
            <a:r>
              <a:rPr lang="en-US" altLang="zh-CN" dirty="0">
                <a:latin typeface="Times New Roman" panose="02020603050405020304" pitchFamily="18" charset="0"/>
                <a:cs typeface="Times New Roman" panose="02020603050405020304" pitchFamily="18" charset="0"/>
                <a:sym typeface="+mn-ea"/>
              </a:rPr>
              <a:t>B←1</a:t>
            </a:r>
            <a:r>
              <a:rPr lang="zh-CN" altLang="en-US" dirty="0">
                <a:latin typeface="Times New Roman" panose="02020603050405020304" pitchFamily="18" charset="0"/>
                <a:cs typeface="Times New Roman" panose="02020603050405020304" pitchFamily="18" charset="0"/>
                <a:sym typeface="+mn-ea"/>
              </a:rPr>
              <a:t>，并提交。随后，</a:t>
            </a:r>
            <a:r>
              <a:rPr lang="en-US" altLang="zh-CN" dirty="0">
                <a:latin typeface="Times New Roman" panose="02020603050405020304" pitchFamily="18" charset="0"/>
                <a:cs typeface="Times New Roman" panose="02020603050405020304" pitchFamily="18" charset="0"/>
                <a:sym typeface="+mn-ea"/>
              </a:rPr>
              <a:t>T3</a:t>
            </a:r>
            <a:r>
              <a:rPr lang="zh-CN" altLang="en-US" dirty="0">
                <a:latin typeface="Times New Roman" panose="02020603050405020304" pitchFamily="18" charset="0"/>
                <a:cs typeface="Times New Roman" panose="02020603050405020304" pitchFamily="18" charset="0"/>
                <a:sym typeface="+mn-ea"/>
              </a:rPr>
              <a:t>读取</a:t>
            </a:r>
            <a:r>
              <a:rPr lang="en-US" altLang="zh-CN" dirty="0">
                <a:latin typeface="Times New Roman" panose="02020603050405020304" pitchFamily="18" charset="0"/>
                <a:cs typeface="Times New Roman" panose="02020603050405020304" pitchFamily="18" charset="0"/>
                <a:sym typeface="+mn-ea"/>
              </a:rPr>
              <a:t>A=B=1</a:t>
            </a:r>
            <a:r>
              <a:rPr lang="zh-CN" altLang="en-US" dirty="0">
                <a:latin typeface="Times New Roman" panose="02020603050405020304" pitchFamily="18" charset="0"/>
                <a:cs typeface="Times New Roman" panose="02020603050405020304" pitchFamily="18" charset="0"/>
                <a:sym typeface="+mn-ea"/>
              </a:rPr>
              <a:t>。</a:t>
            </a:r>
            <a:endParaRPr lang="en-US" altLang="zh-CN" dirty="0">
              <a:latin typeface="Times New Roman" panose="02020603050405020304" pitchFamily="18" charset="0"/>
              <a:cs typeface="Times New Roman" panose="02020603050405020304" pitchFamily="18" charset="0"/>
              <a:sym typeface="+mn-ea"/>
            </a:endParaRPr>
          </a:p>
          <a:p>
            <a:r>
              <a:rPr lang="en-US" altLang="zh-CN" dirty="0">
                <a:latin typeface="Times New Roman" panose="02020603050405020304" pitchFamily="18" charset="0"/>
                <a:cs typeface="Times New Roman" panose="02020603050405020304" pitchFamily="18" charset="0"/>
                <a:sym typeface="+mn-ea"/>
              </a:rPr>
              <a:t>Long fork</a:t>
            </a:r>
            <a:r>
              <a:rPr lang="zh-CN" altLang="en-US" dirty="0">
                <a:latin typeface="Times New Roman" panose="02020603050405020304" pitchFamily="18" charset="0"/>
                <a:cs typeface="Times New Roman" panose="02020603050405020304" pitchFamily="18" charset="0"/>
                <a:sym typeface="+mn-ea"/>
              </a:rPr>
              <a:t>：事务进行并发不相交的更新，导致状态分叉。在他们提交之后，依然可能保持分叉，但后来会合并。最初</a:t>
            </a:r>
            <a:r>
              <a:rPr lang="en-US" altLang="zh-CN" dirty="0">
                <a:latin typeface="Times New Roman" panose="02020603050405020304" pitchFamily="18" charset="0"/>
                <a:cs typeface="Times New Roman" panose="02020603050405020304" pitchFamily="18" charset="0"/>
                <a:sym typeface="+mn-ea"/>
              </a:rPr>
              <a:t>A=B=0</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T1</a:t>
            </a:r>
            <a:r>
              <a:rPr lang="zh-CN" altLang="en-US" dirty="0">
                <a:latin typeface="Times New Roman" panose="02020603050405020304" pitchFamily="18" charset="0"/>
                <a:cs typeface="Times New Roman" panose="02020603050405020304" pitchFamily="18" charset="0"/>
                <a:sym typeface="+mn-ea"/>
              </a:rPr>
              <a:t>读取</a:t>
            </a:r>
            <a:r>
              <a:rPr lang="en-US" altLang="zh-CN" dirty="0">
                <a:latin typeface="Times New Roman" panose="02020603050405020304" pitchFamily="18" charset="0"/>
                <a:cs typeface="Times New Roman" panose="02020603050405020304" pitchFamily="18" charset="0"/>
                <a:sym typeface="+mn-ea"/>
              </a:rPr>
              <a:t>A=B=0</a:t>
            </a:r>
            <a:r>
              <a:rPr lang="zh-CN" altLang="en-US" dirty="0">
                <a:latin typeface="Times New Roman" panose="02020603050405020304" pitchFamily="18" charset="0"/>
                <a:cs typeface="Times New Roman" panose="02020603050405020304" pitchFamily="18" charset="0"/>
                <a:sym typeface="+mn-ea"/>
              </a:rPr>
              <a:t>，写入</a:t>
            </a:r>
            <a:r>
              <a:rPr lang="en-US" altLang="zh-CN" dirty="0">
                <a:latin typeface="Times New Roman" panose="02020603050405020304" pitchFamily="18" charset="0"/>
                <a:cs typeface="Times New Roman" panose="02020603050405020304" pitchFamily="18" charset="0"/>
                <a:sym typeface="+mn-ea"/>
              </a:rPr>
              <a:t>A←1</a:t>
            </a:r>
            <a:r>
              <a:rPr lang="zh-CN" altLang="en-US" dirty="0">
                <a:latin typeface="Times New Roman" panose="02020603050405020304" pitchFamily="18" charset="0"/>
                <a:cs typeface="Times New Roman" panose="02020603050405020304" pitchFamily="18" charset="0"/>
                <a:sym typeface="+mn-ea"/>
              </a:rPr>
              <a:t>，并提交；然后</a:t>
            </a:r>
            <a:r>
              <a:rPr lang="en-US" altLang="zh-CN" dirty="0">
                <a:latin typeface="Times New Roman" panose="02020603050405020304" pitchFamily="18" charset="0"/>
                <a:cs typeface="Times New Roman" panose="02020603050405020304" pitchFamily="18" charset="0"/>
                <a:sym typeface="+mn-ea"/>
              </a:rPr>
              <a:t>T2</a:t>
            </a:r>
            <a:r>
              <a:rPr lang="zh-CN" altLang="en-US" dirty="0">
                <a:latin typeface="Times New Roman" panose="02020603050405020304" pitchFamily="18" charset="0"/>
                <a:cs typeface="Times New Roman" panose="02020603050405020304" pitchFamily="18" charset="0"/>
                <a:sym typeface="+mn-ea"/>
              </a:rPr>
              <a:t>读取</a:t>
            </a:r>
            <a:r>
              <a:rPr lang="en-US" altLang="zh-CN" dirty="0">
                <a:latin typeface="Times New Roman" panose="02020603050405020304" pitchFamily="18" charset="0"/>
                <a:cs typeface="Times New Roman" panose="02020603050405020304" pitchFamily="18" charset="0"/>
                <a:sym typeface="+mn-ea"/>
              </a:rPr>
              <a:t>A=1</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B=0</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t3</a:t>
            </a:r>
            <a:r>
              <a:rPr lang="zh-CN" altLang="en-US" dirty="0">
                <a:latin typeface="Times New Roman" panose="02020603050405020304" pitchFamily="18" charset="0"/>
                <a:cs typeface="Times New Roman" panose="02020603050405020304" pitchFamily="18" charset="0"/>
                <a:sym typeface="+mn-ea"/>
              </a:rPr>
              <a:t>和</a:t>
            </a:r>
            <a:r>
              <a:rPr lang="en-US" altLang="zh-CN" dirty="0">
                <a:latin typeface="Times New Roman" panose="02020603050405020304" pitchFamily="18" charset="0"/>
                <a:cs typeface="Times New Roman" panose="02020603050405020304" pitchFamily="18" charset="0"/>
                <a:sym typeface="+mn-ea"/>
              </a:rPr>
              <a:t>t4</a:t>
            </a:r>
            <a:r>
              <a:rPr lang="zh-CN" altLang="en-US" dirty="0">
                <a:latin typeface="Times New Roman" panose="02020603050405020304" pitchFamily="18" charset="0"/>
                <a:cs typeface="Times New Roman" panose="02020603050405020304" pitchFamily="18" charset="0"/>
                <a:sym typeface="+mn-ea"/>
              </a:rPr>
              <a:t>与</a:t>
            </a:r>
            <a:r>
              <a:rPr lang="en-US" altLang="zh-CN" dirty="0">
                <a:latin typeface="Times New Roman" panose="02020603050405020304" pitchFamily="18" charset="0"/>
                <a:cs typeface="Times New Roman" panose="02020603050405020304" pitchFamily="18" charset="0"/>
                <a:sym typeface="+mn-ea"/>
              </a:rPr>
              <a:t>t1</a:t>
            </a:r>
            <a:r>
              <a:rPr lang="zh-CN" altLang="en-US" dirty="0">
                <a:latin typeface="Times New Roman" panose="02020603050405020304" pitchFamily="18" charset="0"/>
                <a:cs typeface="Times New Roman" panose="02020603050405020304" pitchFamily="18" charset="0"/>
                <a:sym typeface="+mn-ea"/>
              </a:rPr>
              <a:t>和</a:t>
            </a:r>
            <a:r>
              <a:rPr lang="en-US" altLang="zh-CN" dirty="0">
                <a:latin typeface="Times New Roman" panose="02020603050405020304" pitchFamily="18" charset="0"/>
                <a:cs typeface="Times New Roman" panose="02020603050405020304" pitchFamily="18" charset="0"/>
                <a:sym typeface="+mn-ea"/>
              </a:rPr>
              <a:t>t2</a:t>
            </a:r>
            <a:r>
              <a:rPr lang="zh-CN" altLang="en-US" dirty="0">
                <a:latin typeface="Times New Roman" panose="02020603050405020304" pitchFamily="18" charset="0"/>
                <a:cs typeface="Times New Roman" panose="02020603050405020304" pitchFamily="18" charset="0"/>
                <a:sym typeface="+mn-ea"/>
              </a:rPr>
              <a:t>同时执行，如下所示。</a:t>
            </a:r>
            <a:r>
              <a:rPr lang="en-US" altLang="zh-CN" dirty="0">
                <a:latin typeface="Times New Roman" panose="02020603050405020304" pitchFamily="18" charset="0"/>
                <a:cs typeface="Times New Roman" panose="02020603050405020304" pitchFamily="18" charset="0"/>
                <a:sym typeface="+mn-ea"/>
              </a:rPr>
              <a:t>T3</a:t>
            </a:r>
            <a:r>
              <a:rPr lang="zh-CN" altLang="en-US" dirty="0">
                <a:latin typeface="Times New Roman" panose="02020603050405020304" pitchFamily="18" charset="0"/>
                <a:cs typeface="Times New Roman" panose="02020603050405020304" pitchFamily="18" charset="0"/>
                <a:sym typeface="+mn-ea"/>
              </a:rPr>
              <a:t>读取</a:t>
            </a:r>
            <a:r>
              <a:rPr lang="en-US" altLang="zh-CN" dirty="0">
                <a:latin typeface="Times New Roman" panose="02020603050405020304" pitchFamily="18" charset="0"/>
                <a:cs typeface="Times New Roman" panose="02020603050405020304" pitchFamily="18" charset="0"/>
                <a:sym typeface="+mn-ea"/>
              </a:rPr>
              <a:t>A=B=0</a:t>
            </a:r>
            <a:r>
              <a:rPr lang="zh-CN" altLang="en-US" dirty="0">
                <a:latin typeface="Times New Roman" panose="02020603050405020304" pitchFamily="18" charset="0"/>
                <a:cs typeface="Times New Roman" panose="02020603050405020304" pitchFamily="18" charset="0"/>
                <a:sym typeface="+mn-ea"/>
              </a:rPr>
              <a:t>，写入</a:t>
            </a:r>
            <a:r>
              <a:rPr lang="en-US" altLang="zh-CN" dirty="0">
                <a:latin typeface="Times New Roman" panose="02020603050405020304" pitchFamily="18" charset="0"/>
                <a:cs typeface="Times New Roman" panose="02020603050405020304" pitchFamily="18" charset="0"/>
                <a:sym typeface="+mn-ea"/>
              </a:rPr>
              <a:t>B←1</a:t>
            </a:r>
            <a:r>
              <a:rPr lang="zh-CN" altLang="en-US" dirty="0">
                <a:latin typeface="Times New Roman" panose="02020603050405020304" pitchFamily="18" charset="0"/>
                <a:cs typeface="Times New Roman" panose="02020603050405020304" pitchFamily="18" charset="0"/>
                <a:sym typeface="+mn-ea"/>
              </a:rPr>
              <a:t>，并提交；然后</a:t>
            </a:r>
            <a:r>
              <a:rPr lang="en-US" altLang="zh-CN" dirty="0">
                <a:latin typeface="Times New Roman" panose="02020603050405020304" pitchFamily="18" charset="0"/>
                <a:cs typeface="Times New Roman" panose="02020603050405020304" pitchFamily="18" charset="0"/>
                <a:sym typeface="+mn-ea"/>
              </a:rPr>
              <a:t>T4</a:t>
            </a:r>
            <a:r>
              <a:rPr lang="zh-CN" altLang="en-US" dirty="0">
                <a:latin typeface="Times New Roman" panose="02020603050405020304" pitchFamily="18" charset="0"/>
                <a:cs typeface="Times New Roman" panose="02020603050405020304" pitchFamily="18" charset="0"/>
                <a:sym typeface="+mn-ea"/>
              </a:rPr>
              <a:t>读取</a:t>
            </a:r>
            <a:r>
              <a:rPr lang="en-US" altLang="zh-CN" dirty="0">
                <a:latin typeface="Times New Roman" panose="02020603050405020304" pitchFamily="18" charset="0"/>
                <a:cs typeface="Times New Roman" panose="02020603050405020304" pitchFamily="18" charset="0"/>
                <a:sym typeface="+mn-ea"/>
              </a:rPr>
              <a:t>A=0</a:t>
            </a:r>
            <a:r>
              <a:rPr lang="zh-CN" altLang="en-US" dirty="0">
                <a:latin typeface="Times New Roman" panose="02020603050405020304" pitchFamily="18" charset="0"/>
                <a:cs typeface="Times New Roman" panose="02020603050405020304" pitchFamily="18" charset="0"/>
                <a:sym typeface="+mn-ea"/>
              </a:rPr>
              <a:t>，</a:t>
            </a:r>
            <a:r>
              <a:rPr lang="en-US" altLang="zh-CN" dirty="0">
                <a:latin typeface="Times New Roman" panose="02020603050405020304" pitchFamily="18" charset="0"/>
                <a:cs typeface="Times New Roman" panose="02020603050405020304" pitchFamily="18" charset="0"/>
                <a:sym typeface="+mn-ea"/>
              </a:rPr>
              <a:t>B=1</a:t>
            </a:r>
            <a:r>
              <a:rPr lang="zh-CN" altLang="en-US" dirty="0">
                <a:latin typeface="Times New Roman" panose="02020603050405020304" pitchFamily="18" charset="0"/>
                <a:cs typeface="Times New Roman" panose="02020603050405020304" pitchFamily="18" charset="0"/>
                <a:sym typeface="+mn-ea"/>
              </a:rPr>
              <a:t>。最后，在</a:t>
            </a:r>
            <a:r>
              <a:rPr lang="en-US" altLang="zh-CN" dirty="0">
                <a:latin typeface="Times New Roman" panose="02020603050405020304" pitchFamily="18" charset="0"/>
                <a:cs typeface="Times New Roman" panose="02020603050405020304" pitchFamily="18" charset="0"/>
                <a:sym typeface="+mn-ea"/>
              </a:rPr>
              <a:t>T1……T4</a:t>
            </a:r>
            <a:r>
              <a:rPr lang="zh-CN" altLang="en-US" dirty="0">
                <a:latin typeface="Times New Roman" panose="02020603050405020304" pitchFamily="18" charset="0"/>
                <a:cs typeface="Times New Roman" panose="02020603050405020304" pitchFamily="18" charset="0"/>
                <a:sym typeface="+mn-ea"/>
              </a:rPr>
              <a:t>结束，</a:t>
            </a:r>
            <a:r>
              <a:rPr lang="en-US" altLang="zh-CN" dirty="0">
                <a:latin typeface="Times New Roman" panose="02020603050405020304" pitchFamily="18" charset="0"/>
                <a:cs typeface="Times New Roman" panose="02020603050405020304" pitchFamily="18" charset="0"/>
                <a:sym typeface="+mn-ea"/>
              </a:rPr>
              <a:t>T5</a:t>
            </a:r>
            <a:r>
              <a:rPr lang="zh-CN" altLang="en-US" dirty="0">
                <a:latin typeface="Times New Roman" panose="02020603050405020304" pitchFamily="18" charset="0"/>
                <a:cs typeface="Times New Roman" panose="02020603050405020304" pitchFamily="18" charset="0"/>
                <a:sym typeface="+mn-ea"/>
              </a:rPr>
              <a:t>读取</a:t>
            </a:r>
            <a:r>
              <a:rPr lang="en-US" altLang="zh-CN" dirty="0">
                <a:latin typeface="Times New Roman" panose="02020603050405020304" pitchFamily="18" charset="0"/>
                <a:cs typeface="Times New Roman" panose="02020603050405020304" pitchFamily="18" charset="0"/>
                <a:sym typeface="+mn-ea"/>
              </a:rPr>
              <a:t>A=B=1</a:t>
            </a:r>
            <a:r>
              <a:rPr lang="zh-CN" altLang="en-US" dirty="0">
                <a:latin typeface="Times New Roman" panose="02020603050405020304" pitchFamily="18" charset="0"/>
                <a:cs typeface="Times New Roman" panose="02020603050405020304" pitchFamily="18" charset="0"/>
                <a:sym typeface="+mn-ea"/>
              </a:rPr>
              <a:t>。</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快照隔离允许状态进行分叉，因为两个或多个事务可能从同一快照中读取，并对不同的对象进行并发更新。我们称之为短分叉，也称为写倾斜</a:t>
            </a:r>
            <a:r>
              <a:rPr lang="en-US" altLang="zh-CN" dirty="0">
                <a:latin typeface="Times New Roman" panose="02020603050405020304" pitchFamily="18" charset="0"/>
                <a:cs typeface="Times New Roman" panose="02020603050405020304" pitchFamily="18" charset="0"/>
                <a:sym typeface="+mn-ea"/>
              </a:rPr>
              <a:t>write skew</a:t>
            </a:r>
            <a:r>
              <a:rPr lang="zh-CN" altLang="en-US" dirty="0">
                <a:latin typeface="Times New Roman" panose="02020603050405020304" pitchFamily="18" charset="0"/>
                <a:cs typeface="Times New Roman" panose="02020603050405020304" pitchFamily="18" charset="0"/>
                <a:sym typeface="+mn-ea"/>
              </a:rPr>
              <a:t>，因为状态在事务提交后合并。使用</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，在事务提交后（当它们在不同的站点中执行时），</a:t>
            </a:r>
            <a:endParaRPr lang="en-US" altLang="zh-CN"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在</a:t>
            </a:r>
            <a:r>
              <a:rPr lang="en-US" altLang="zh-CN" dirty="0">
                <a:latin typeface="Times New Roman" panose="02020603050405020304" pitchFamily="18" charset="0"/>
                <a:cs typeface="Times New Roman" panose="02020603050405020304" pitchFamily="18" charset="0"/>
                <a:sym typeface="+mn-ea"/>
              </a:rPr>
              <a:t>web</a:t>
            </a:r>
            <a:r>
              <a:rPr lang="zh-CN" altLang="en-US" dirty="0">
                <a:latin typeface="Times New Roman" panose="02020603050405020304" pitchFamily="18" charset="0"/>
                <a:cs typeface="Times New Roman" panose="02020603050405020304" pitchFamily="18" charset="0"/>
                <a:sym typeface="+mn-ea"/>
              </a:rPr>
              <a:t>应用程序中，当站点中的用户不期望他们的更新能在所有站点上立即看到时，长分叉是可以接受的。如果用户想知道她的更新在任何地方都可见，她可以等待她的事务在所有站点上提交。在某些情况下，分叉可能在用户看来是显而易见的：比如，爱丽丝在她的社交网络墙上发布了一条信息，说她是第一个标记新促销的人；然后，她看了朋友的墙，什么也没看到，证实了她的声明。有了长叉，</a:t>
            </a:r>
            <a:r>
              <a:rPr lang="en-US" altLang="zh-CN" dirty="0">
                <a:latin typeface="Times New Roman" panose="02020603050405020304" pitchFamily="18" charset="0"/>
                <a:cs typeface="Times New Roman" panose="02020603050405020304" pitchFamily="18" charset="0"/>
                <a:sym typeface="+mn-ea"/>
              </a:rPr>
              <a:t>Bob</a:t>
            </a:r>
            <a:r>
              <a:rPr lang="zh-CN" altLang="en-US" dirty="0">
                <a:latin typeface="Times New Roman" panose="02020603050405020304" pitchFamily="18" charset="0"/>
                <a:cs typeface="Times New Roman" panose="02020603050405020304" pitchFamily="18" charset="0"/>
                <a:sym typeface="+mn-ea"/>
              </a:rPr>
              <a:t>可以同时在不同的网站做同样的事情，这样</a:t>
            </a:r>
            <a:r>
              <a:rPr lang="en-US" altLang="zh-CN" dirty="0">
                <a:latin typeface="Times New Roman" panose="02020603050405020304" pitchFamily="18" charset="0"/>
                <a:cs typeface="Times New Roman" panose="02020603050405020304" pitchFamily="18" charset="0"/>
                <a:sym typeface="+mn-ea"/>
              </a:rPr>
              <a:t>Alice</a:t>
            </a:r>
            <a:r>
              <a:rPr lang="zh-CN" altLang="en-US" dirty="0">
                <a:latin typeface="Times New Roman" panose="02020603050405020304" pitchFamily="18" charset="0"/>
                <a:cs typeface="Times New Roman" panose="02020603050405020304" pitchFamily="18" charset="0"/>
                <a:sym typeface="+mn-ea"/>
              </a:rPr>
              <a:t>和</a:t>
            </a:r>
            <a:r>
              <a:rPr lang="en-US" altLang="zh-CN" dirty="0">
                <a:latin typeface="Times New Roman" panose="02020603050405020304" pitchFamily="18" charset="0"/>
                <a:cs typeface="Times New Roman" panose="02020603050405020304" pitchFamily="18" charset="0"/>
                <a:sym typeface="+mn-ea"/>
              </a:rPr>
              <a:t>Bob</a:t>
            </a:r>
            <a:r>
              <a:rPr lang="zh-CN" altLang="en-US" dirty="0">
                <a:latin typeface="Times New Roman" panose="02020603050405020304" pitchFamily="18" charset="0"/>
                <a:cs typeface="Times New Roman" panose="02020603050405020304" pitchFamily="18" charset="0"/>
                <a:sym typeface="+mn-ea"/>
              </a:rPr>
              <a:t>都相信他们先发布了他们的消息。避免用户之间可能出现的混淆的一种方法是让应用程序在新发布的消息上显示“飞行中”标记；只有当消息在所有站点上提交时，这个标记才会被删除。然后，当爱丽丝看到这个标记时，她就会明白，她在飞机上的信息可能还没有被她所有的朋友看到状态可能保持分叉，但是当事务跨站点传播时，状态将被合并。</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latin typeface="Times New Roman" panose="02020603050405020304" pitchFamily="18" charset="0"/>
                <a:cs typeface="Times New Roman" panose="02020603050405020304" pitchFamily="18" charset="0"/>
                <a:sym typeface="+mn-ea"/>
              </a:rPr>
              <a:t>多对象原子更新。使用</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，事务的更新会同时发生，因此应用程序可以使用事务来修改许多对象，而不会公开每个对象的部分更新。</a:t>
            </a:r>
            <a:endParaRPr lang="en-US" altLang="zh-CN"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快照。使用</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，事务从固定的一致快照读取，因此应用程序可以使用事务来确保它读取不同对象的一致版本。</a:t>
            </a:r>
            <a:endParaRPr lang="en-US" altLang="zh-CN"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读取</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修改</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写入操作。由于</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不允许写</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写冲突，因此事务可以实现任何原子读</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修改</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写操作，该操作读取对象并基于读取的值写入新值。这类操作包括计数器的原子递增和递减、原子附加和原子编辑。</a:t>
            </a:r>
            <a:endParaRPr lang="en-US" altLang="zh-CN" dirty="0">
              <a:latin typeface="Times New Roman" panose="02020603050405020304" pitchFamily="18" charset="0"/>
              <a:cs typeface="Times New Roman" panose="02020603050405020304" pitchFamily="18" charset="0"/>
              <a:sym typeface="+mn-ea"/>
            </a:endParaRPr>
          </a:p>
          <a:p>
            <a:r>
              <a:rPr lang="zh-CN" altLang="en-US" dirty="0">
                <a:latin typeface="Times New Roman" panose="02020603050405020304" pitchFamily="18" charset="0"/>
                <a:cs typeface="Times New Roman" panose="02020603050405020304" pitchFamily="18" charset="0"/>
                <a:sym typeface="+mn-ea"/>
              </a:rPr>
              <a:t>条件写入。一种特别有用的读</a:t>
            </a:r>
            <a:r>
              <a:rPr lang="en-US" altLang="zh-CN" dirty="0">
                <a:latin typeface="Times New Roman" panose="02020603050405020304" pitchFamily="18" charset="0"/>
                <a:cs typeface="Times New Roman" panose="02020603050405020304" pitchFamily="18" charset="0"/>
                <a:sym typeface="+mn-ea"/>
              </a:rPr>
              <a:t>-</a:t>
            </a:r>
            <a:r>
              <a:rPr lang="zh-CN" altLang="en-US" dirty="0">
                <a:latin typeface="Times New Roman" panose="02020603050405020304" pitchFamily="18" charset="0"/>
                <a:cs typeface="Times New Roman" panose="02020603050405020304" pitchFamily="18" charset="0"/>
                <a:sym typeface="+mn-ea"/>
              </a:rPr>
              <a:t>写操作类型是条件写入，它只有在内容或版本与应用程序提供的值匹配时才写入对象。使用</a:t>
            </a:r>
            <a:r>
              <a:rPr lang="en-US" altLang="zh-CN" dirty="0">
                <a:latin typeface="Times New Roman" panose="02020603050405020304" pitchFamily="18" charset="0"/>
                <a:cs typeface="Times New Roman" panose="02020603050405020304" pitchFamily="18" charset="0"/>
                <a:sym typeface="+mn-ea"/>
              </a:rPr>
              <a:t>PSI</a:t>
            </a:r>
            <a:r>
              <a:rPr lang="zh-CN" altLang="en-US" dirty="0">
                <a:latin typeface="Times New Roman" panose="02020603050405020304" pitchFamily="18" charset="0"/>
                <a:cs typeface="Times New Roman" panose="02020603050405020304" pitchFamily="18" charset="0"/>
                <a:sym typeface="+mn-ea"/>
              </a:rPr>
              <a:t>，这是通过读取对象、计算条件来执行的，如果条件满足条件，则写入对象。该方案可以扩展到一次检查和写入多个对象。</a:t>
            </a:r>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论文基于</a:t>
            </a:r>
            <a:r>
              <a:rPr lang="en-US" altLang="zh-CN">
                <a:latin typeface="Times New Roman" panose="02020603050405020304" pitchFamily="18" charset="0"/>
                <a:cs typeface="Times New Roman" panose="02020603050405020304" pitchFamily="18" charset="0"/>
                <a:sym typeface="+mn-ea"/>
              </a:rPr>
              <a:t>PSI</a:t>
            </a:r>
            <a:r>
              <a:rPr lang="zh-CN" altLang="en-US">
                <a:latin typeface="Times New Roman" panose="02020603050405020304" pitchFamily="18" charset="0"/>
                <a:cs typeface="Times New Roman" panose="02020603050405020304" pitchFamily="18" charset="0"/>
                <a:sym typeface="+mn-ea"/>
              </a:rPr>
              <a:t>协议设计实现了一套系统，</a:t>
            </a:r>
            <a:r>
              <a:rPr lang="en-US" altLang="zh-CN">
                <a:latin typeface="Times New Roman" panose="02020603050405020304" pitchFamily="18" charset="0"/>
                <a:cs typeface="Times New Roman" panose="02020603050405020304" pitchFamily="18" charset="0"/>
                <a:sym typeface="+mn-ea"/>
              </a:rPr>
              <a:t>Walter</a:t>
            </a:r>
            <a:r>
              <a:rPr lang="zh-CN" altLang="en-US">
                <a:latin typeface="Times New Roman" panose="02020603050405020304" pitchFamily="18" charset="0"/>
                <a:cs typeface="Times New Roman" panose="02020603050405020304" pitchFamily="18" charset="0"/>
                <a:sym typeface="+mn-ea"/>
              </a:rPr>
              <a:t>，它提供了多地域复制、事务型的键值存储系统。</a:t>
            </a:r>
            <a:r>
              <a:rPr lang="en-US" altLang="zh-CN">
                <a:latin typeface="Times New Roman" panose="02020603050405020304" pitchFamily="18" charset="0"/>
                <a:cs typeface="Times New Roman" panose="02020603050405020304" pitchFamily="18" charset="0"/>
                <a:sym typeface="+mn-ea"/>
              </a:rPr>
              <a:t>Walter </a:t>
            </a:r>
            <a:r>
              <a:rPr lang="zh-CN" altLang="en-US">
                <a:latin typeface="Times New Roman" panose="02020603050405020304" pitchFamily="18" charset="0"/>
                <a:cs typeface="Times New Roman" panose="02020603050405020304" pitchFamily="18" charset="0"/>
                <a:sym typeface="+mn-ea"/>
              </a:rPr>
              <a:t>存储的数据我们称为</a:t>
            </a:r>
            <a:r>
              <a:rPr lang="en-US" altLang="zh-CN">
                <a:latin typeface="Times New Roman" panose="02020603050405020304" pitchFamily="18" charset="0"/>
                <a:cs typeface="Times New Roman" panose="02020603050405020304" pitchFamily="18" charset="0"/>
                <a:sym typeface="+mn-ea"/>
              </a:rPr>
              <a:t>objects</a:t>
            </a:r>
            <a:r>
              <a:rPr lang="zh-CN" altLang="en-US">
                <a:latin typeface="Times New Roman" panose="02020603050405020304" pitchFamily="18" charset="0"/>
                <a:cs typeface="Times New Roman" panose="02020603050405020304" pitchFamily="18" charset="0"/>
                <a:sym typeface="+mn-ea"/>
              </a:rPr>
              <a:t>，它有</a:t>
            </a:r>
            <a:r>
              <a:rPr lang="en-US" altLang="zh-CN">
                <a:latin typeface="Times New Roman" panose="02020603050405020304" pitchFamily="18" charset="0"/>
                <a:cs typeface="Times New Roman" panose="02020603050405020304" pitchFamily="18" charset="0"/>
                <a:sym typeface="+mn-ea"/>
              </a:rPr>
              <a:t>regular</a:t>
            </a:r>
            <a:r>
              <a:rPr lang="zh-CN" altLang="en-US">
                <a:latin typeface="Times New Roman" panose="02020603050405020304" pitchFamily="18" charset="0"/>
                <a:cs typeface="Times New Roman" panose="02020603050405020304" pitchFamily="18" charset="0"/>
                <a:sym typeface="+mn-ea"/>
              </a:rPr>
              <a:t>和</a:t>
            </a:r>
            <a:r>
              <a:rPr lang="en-US" altLang="zh-CN">
                <a:latin typeface="Times New Roman" panose="02020603050405020304" pitchFamily="18" charset="0"/>
                <a:cs typeface="Times New Roman" panose="02020603050405020304" pitchFamily="18" charset="0"/>
                <a:sym typeface="+mn-ea"/>
              </a:rPr>
              <a:t>cset</a:t>
            </a:r>
            <a:r>
              <a:rPr lang="zh-CN" altLang="en-US">
                <a:latin typeface="Times New Roman" panose="02020603050405020304" pitchFamily="18" charset="0"/>
                <a:cs typeface="Times New Roman" panose="02020603050405020304" pitchFamily="18" charset="0"/>
                <a:sym typeface="+mn-ea"/>
              </a:rPr>
              <a:t>两种</a:t>
            </a:r>
            <a:r>
              <a:rPr lang="en-US" altLang="zh-CN">
                <a:latin typeface="Times New Roman" panose="02020603050405020304" pitchFamily="18" charset="0"/>
                <a:cs typeface="Times New Roman" panose="02020603050405020304" pitchFamily="18" charset="0"/>
                <a:sym typeface="+mn-ea"/>
              </a:rPr>
              <a:t>,</a:t>
            </a:r>
            <a:r>
              <a:rPr lang="zh-CN" altLang="en-US">
                <a:latin typeface="Times New Roman" panose="02020603050405020304" pitchFamily="18" charset="0"/>
                <a:cs typeface="Times New Roman" panose="02020603050405020304" pitchFamily="18" charset="0"/>
                <a:sym typeface="+mn-ea"/>
              </a:rPr>
              <a:t>分别提供了一些读写操作的接口。然后</a:t>
            </a:r>
            <a:r>
              <a:rPr lang="en-US" altLang="zh-CN">
                <a:latin typeface="Times New Roman" panose="02020603050405020304" pitchFamily="18" charset="0"/>
                <a:cs typeface="Times New Roman" panose="02020603050405020304" pitchFamily="18" charset="0"/>
                <a:sym typeface="+mn-ea"/>
              </a:rPr>
              <a:t>container</a:t>
            </a:r>
            <a:r>
              <a:rPr lang="zh-CN" altLang="en-US">
                <a:latin typeface="Times New Roman" panose="02020603050405020304" pitchFamily="18" charset="0"/>
                <a:cs typeface="Times New Roman" panose="02020603050405020304" pitchFamily="18" charset="0"/>
                <a:sym typeface="+mn-ea"/>
              </a:rPr>
              <a:t>是一个逻辑上的概念，他按照一定的目的把多个</a:t>
            </a:r>
            <a:r>
              <a:rPr lang="en-US" altLang="zh-CN">
                <a:latin typeface="Times New Roman" panose="02020603050405020304" pitchFamily="18" charset="0"/>
                <a:cs typeface="Times New Roman" panose="02020603050405020304" pitchFamily="18" charset="0"/>
                <a:sym typeface="+mn-ea"/>
              </a:rPr>
              <a:t>objects</a:t>
            </a:r>
            <a:r>
              <a:rPr lang="zh-CN" altLang="en-US">
                <a:latin typeface="Times New Roman" panose="02020603050405020304" pitchFamily="18" charset="0"/>
                <a:cs typeface="Times New Roman" panose="02020603050405020304" pitchFamily="18" charset="0"/>
                <a:sym typeface="+mn-ea"/>
              </a:rPr>
              <a:t>集合到一起，比如一个用户的所有数据，为了节省空间，这里规定每一个</a:t>
            </a:r>
            <a:r>
              <a:rPr lang="en-US" altLang="zh-CN">
                <a:latin typeface="Times New Roman" panose="02020603050405020304" pitchFamily="18" charset="0"/>
                <a:cs typeface="Times New Roman" panose="02020603050405020304" pitchFamily="18" charset="0"/>
                <a:sym typeface="+mn-ea"/>
              </a:rPr>
              <a:t>container</a:t>
            </a:r>
            <a:r>
              <a:rPr lang="zh-CN" altLang="en-US">
                <a:latin typeface="Times New Roman" panose="02020603050405020304" pitchFamily="18" charset="0"/>
                <a:cs typeface="Times New Roman" panose="02020603050405020304" pitchFamily="18" charset="0"/>
                <a:sym typeface="+mn-ea"/>
              </a:rPr>
              <a:t>的</a:t>
            </a:r>
            <a:r>
              <a:rPr lang="en-US" altLang="zh-CN">
                <a:latin typeface="Times New Roman" panose="02020603050405020304" pitchFamily="18" charset="0"/>
                <a:cs typeface="Times New Roman" panose="02020603050405020304" pitchFamily="18" charset="0"/>
                <a:sym typeface="+mn-ea"/>
              </a:rPr>
              <a:t>prefer site</a:t>
            </a:r>
            <a:r>
              <a:rPr lang="zh-CN" altLang="en-US">
                <a:latin typeface="Times New Roman" panose="02020603050405020304" pitchFamily="18" charset="0"/>
                <a:cs typeface="Times New Roman" panose="02020603050405020304" pitchFamily="18" charset="0"/>
                <a:sym typeface="+mn-ea"/>
              </a:rPr>
              <a:t>是一样的，作为容器的一个属性，因此每个</a:t>
            </a:r>
            <a:r>
              <a:rPr lang="en-US" altLang="zh-CN">
                <a:latin typeface="Times New Roman" panose="02020603050405020304" pitchFamily="18" charset="0"/>
                <a:cs typeface="Times New Roman" panose="02020603050405020304" pitchFamily="18" charset="0"/>
                <a:sym typeface="+mn-ea"/>
              </a:rPr>
              <a:t>object</a:t>
            </a:r>
            <a:r>
              <a:rPr lang="zh-CN" altLang="en-US">
                <a:latin typeface="Times New Roman" panose="02020603050405020304" pitchFamily="18" charset="0"/>
                <a:cs typeface="Times New Roman" panose="02020603050405020304" pitchFamily="18" charset="0"/>
                <a:sym typeface="+mn-ea"/>
              </a:rPr>
              <a:t>的</a:t>
            </a:r>
            <a:r>
              <a:rPr lang="en-US" altLang="zh-CN">
                <a:latin typeface="Times New Roman" panose="02020603050405020304" pitchFamily="18" charset="0"/>
                <a:cs typeface="Times New Roman" panose="02020603050405020304" pitchFamily="18" charset="0"/>
                <a:sym typeface="+mn-ea"/>
              </a:rPr>
              <a:t>id</a:t>
            </a:r>
            <a:r>
              <a:rPr lang="zh-CN" altLang="en-US">
                <a:latin typeface="Times New Roman" panose="02020603050405020304" pitchFamily="18" charset="0"/>
                <a:cs typeface="Times New Roman" panose="02020603050405020304" pitchFamily="18" charset="0"/>
                <a:sym typeface="+mn-ea"/>
              </a:rPr>
              <a:t>有</a:t>
            </a:r>
            <a:r>
              <a:rPr lang="en-US" altLang="zh-CN">
                <a:latin typeface="Times New Roman" panose="02020603050405020304" pitchFamily="18" charset="0"/>
                <a:cs typeface="Times New Roman" panose="02020603050405020304" pitchFamily="18" charset="0"/>
                <a:sym typeface="+mn-ea"/>
              </a:rPr>
              <a:t>container id </a:t>
            </a:r>
            <a:r>
              <a:rPr lang="zh-CN" altLang="en-US">
                <a:latin typeface="Times New Roman" panose="02020603050405020304" pitchFamily="18" charset="0"/>
                <a:cs typeface="Times New Roman" panose="02020603050405020304" pitchFamily="18" charset="0"/>
                <a:sym typeface="+mn-ea"/>
              </a:rPr>
              <a:t>和</a:t>
            </a:r>
            <a:r>
              <a:rPr lang="en-US" altLang="zh-CN">
                <a:latin typeface="Times New Roman" panose="02020603050405020304" pitchFamily="18" charset="0"/>
                <a:cs typeface="Times New Roman" panose="02020603050405020304" pitchFamily="18" charset="0"/>
                <a:sym typeface="+mn-ea"/>
              </a:rPr>
              <a:t> local id</a:t>
            </a:r>
            <a:r>
              <a:rPr lang="zh-CN" altLang="en-US">
                <a:latin typeface="Times New Roman" panose="02020603050405020304" pitchFamily="18" charset="0"/>
                <a:cs typeface="Times New Roman" panose="02020603050405020304" pitchFamily="18" charset="0"/>
                <a:sym typeface="+mn-ea"/>
              </a:rPr>
              <a:t>组成。</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latin typeface="Times New Roman" panose="02020603050405020304" pitchFamily="18" charset="0"/>
                <a:cs typeface="Times New Roman" panose="02020603050405020304" pitchFamily="18" charset="0"/>
                <a:sym typeface="+mn-ea"/>
              </a:rPr>
              <a:t>Waltert</a:t>
            </a:r>
            <a:r>
              <a:rPr lang="zh-CN" altLang="en-US">
                <a:latin typeface="Times New Roman" panose="02020603050405020304" pitchFamily="18" charset="0"/>
                <a:cs typeface="Times New Roman" panose="02020603050405020304" pitchFamily="18" charset="0"/>
                <a:sym typeface="+mn-ea"/>
              </a:rPr>
              <a:t>分别提供了两种层次的持久性和可用性。对持久性来说，有</a:t>
            </a:r>
            <a:r>
              <a:rPr lang="en-US" altLang="zh-CN">
                <a:latin typeface="Times New Roman" panose="02020603050405020304" pitchFamily="18" charset="0"/>
                <a:cs typeface="Times New Roman" panose="02020603050405020304" pitchFamily="18" charset="0"/>
                <a:sym typeface="+mn-ea"/>
              </a:rPr>
              <a:t>normal</a:t>
            </a:r>
            <a:r>
              <a:rPr lang="zh-CN" altLang="en-US">
                <a:latin typeface="Times New Roman" panose="02020603050405020304" pitchFamily="18" charset="0"/>
                <a:cs typeface="Times New Roman" panose="02020603050405020304" pitchFamily="18" charset="0"/>
                <a:sym typeface="+mn-ea"/>
              </a:rPr>
              <a:t>和</a:t>
            </a:r>
            <a:r>
              <a:rPr lang="en-US" altLang="zh-CN">
                <a:latin typeface="Times New Roman" panose="02020603050405020304" pitchFamily="18" charset="0"/>
                <a:cs typeface="Times New Roman" panose="02020603050405020304" pitchFamily="18" charset="0"/>
                <a:sym typeface="+mn-ea"/>
              </a:rPr>
              <a:t>disaster-safe</a:t>
            </a:r>
            <a:r>
              <a:rPr lang="zh-CN" altLang="en-US">
                <a:latin typeface="Times New Roman" panose="02020603050405020304" pitchFamily="18" charset="0"/>
                <a:cs typeface="Times New Roman" panose="02020603050405020304" pitchFamily="18" charset="0"/>
                <a:sym typeface="+mn-ea"/>
              </a:rPr>
              <a:t>两种。</a:t>
            </a:r>
            <a:r>
              <a:rPr lang="en-US" altLang="zh-CN">
                <a:latin typeface="Times New Roman" panose="02020603050405020304" pitchFamily="18" charset="0"/>
                <a:cs typeface="Times New Roman" panose="02020603050405020304" pitchFamily="18" charset="0"/>
                <a:sym typeface="+mn-ea"/>
              </a:rPr>
              <a:t>normal durability </a:t>
            </a:r>
            <a:r>
              <a:rPr lang="zh-CN" altLang="en-US">
                <a:latin typeface="Times New Roman" panose="02020603050405020304" pitchFamily="18" charset="0"/>
                <a:cs typeface="Times New Roman" panose="02020603050405020304" pitchFamily="18" charset="0"/>
                <a:sym typeface="+mn-ea"/>
              </a:rPr>
              <a:t>是说当一个事务被提交时，相关的写操作会写入</a:t>
            </a:r>
            <a:r>
              <a:rPr lang="en-US" altLang="zh-CN">
                <a:latin typeface="Times New Roman" panose="02020603050405020304" pitchFamily="18" charset="0"/>
                <a:cs typeface="Times New Roman" panose="02020603050405020304" pitchFamily="18" charset="0"/>
                <a:sym typeface="+mn-ea"/>
              </a:rPr>
              <a:t>log</a:t>
            </a:r>
            <a:r>
              <a:rPr lang="zh-CN" altLang="en-US">
                <a:latin typeface="Times New Roman" panose="02020603050405020304" pitchFamily="18" charset="0"/>
                <a:cs typeface="Times New Roman" panose="02020603050405020304" pitchFamily="18" charset="0"/>
                <a:sym typeface="+mn-ea"/>
              </a:rPr>
              <a:t>，</a:t>
            </a:r>
            <a:r>
              <a:rPr lang="en-US" altLang="zh-CN">
                <a:latin typeface="Times New Roman" panose="02020603050405020304" pitchFamily="18" charset="0"/>
                <a:cs typeface="Times New Roman" panose="02020603050405020304" pitchFamily="18" charset="0"/>
                <a:sym typeface="+mn-ea"/>
              </a:rPr>
              <a:t>disaster-safe</a:t>
            </a:r>
            <a:r>
              <a:rPr lang="zh-CN" altLang="en-US">
                <a:latin typeface="Times New Roman" panose="02020603050405020304" pitchFamily="18" charset="0"/>
                <a:cs typeface="Times New Roman" panose="02020603050405020304" pitchFamily="18" charset="0"/>
                <a:sym typeface="+mn-ea"/>
              </a:rPr>
              <a:t>是说一个事务有足够多的备份来防止一个站点挂掉。可用性分为保守的和激进的，保守的是说当一个站点</a:t>
            </a:r>
            <a:r>
              <a:rPr lang="en-US" altLang="zh-CN">
                <a:latin typeface="Times New Roman" panose="02020603050405020304" pitchFamily="18" charset="0"/>
                <a:cs typeface="Times New Roman" panose="02020603050405020304" pitchFamily="18" charset="0"/>
                <a:sym typeface="+mn-ea"/>
              </a:rPr>
              <a:t>s</a:t>
            </a:r>
            <a:r>
              <a:rPr lang="zh-CN" altLang="en-US">
                <a:latin typeface="Times New Roman" panose="02020603050405020304" pitchFamily="18" charset="0"/>
                <a:cs typeface="Times New Roman" panose="02020603050405020304" pitchFamily="18" charset="0"/>
                <a:sym typeface="+mn-ea"/>
              </a:rPr>
              <a:t>挂掉时，等待</a:t>
            </a:r>
            <a:r>
              <a:rPr lang="en-US" altLang="zh-CN">
                <a:latin typeface="Times New Roman" panose="02020603050405020304" pitchFamily="18" charset="0"/>
                <a:cs typeface="Times New Roman" panose="02020603050405020304" pitchFamily="18" charset="0"/>
                <a:sym typeface="+mn-ea"/>
              </a:rPr>
              <a:t>s</a:t>
            </a:r>
            <a:r>
              <a:rPr lang="zh-CN" altLang="en-US">
                <a:latin typeface="Times New Roman" panose="02020603050405020304" pitchFamily="18" charset="0"/>
                <a:cs typeface="Times New Roman" panose="02020603050405020304" pitchFamily="18" charset="0"/>
                <a:sym typeface="+mn-ea"/>
              </a:rPr>
              <a:t>恢复重新上线，但是其他</a:t>
            </a:r>
            <a:r>
              <a:rPr lang="en-US" altLang="zh-CN">
                <a:latin typeface="Times New Roman" panose="02020603050405020304" pitchFamily="18" charset="0"/>
                <a:cs typeface="Times New Roman" panose="02020603050405020304" pitchFamily="18" charset="0"/>
                <a:sym typeface="+mn-ea"/>
              </a:rPr>
              <a:t>prefer site</a:t>
            </a:r>
            <a:r>
              <a:rPr lang="zh-CN" altLang="en-US">
                <a:latin typeface="Times New Roman" panose="02020603050405020304" pitchFamily="18" charset="0"/>
                <a:cs typeface="Times New Roman" panose="02020603050405020304" pitchFamily="18" charset="0"/>
                <a:sym typeface="+mn-ea"/>
              </a:rPr>
              <a:t>是</a:t>
            </a:r>
            <a:r>
              <a:rPr lang="en-US" altLang="zh-CN">
                <a:latin typeface="Times New Roman" panose="02020603050405020304" pitchFamily="18" charset="0"/>
                <a:cs typeface="Times New Roman" panose="02020603050405020304" pitchFamily="18" charset="0"/>
                <a:sym typeface="+mn-ea"/>
              </a:rPr>
              <a:t>s</a:t>
            </a:r>
            <a:r>
              <a:rPr lang="zh-CN" altLang="en-US">
                <a:latin typeface="Times New Roman" panose="02020603050405020304" pitchFamily="18" charset="0"/>
                <a:cs typeface="Times New Roman" panose="02020603050405020304" pitchFamily="18" charset="0"/>
                <a:sym typeface="+mn-ea"/>
              </a:rPr>
              <a:t>的事务会被阻塞。这种方法牺牲了一部分可用性。激进的做法是说牺牲一部分持久性，替换掉站点</a:t>
            </a:r>
            <a:r>
              <a:rPr lang="en-US" altLang="zh-CN">
                <a:latin typeface="Times New Roman" panose="02020603050405020304" pitchFamily="18" charset="0"/>
                <a:cs typeface="Times New Roman" panose="02020603050405020304" pitchFamily="18" charset="0"/>
                <a:sym typeface="+mn-ea"/>
              </a:rPr>
              <a:t>s</a:t>
            </a:r>
            <a:r>
              <a:rPr lang="zh-CN" altLang="en-US">
                <a:latin typeface="Times New Roman" panose="02020603050405020304" pitchFamily="18" charset="0"/>
                <a:cs typeface="Times New Roman" panose="02020603050405020304" pitchFamily="18" charset="0"/>
                <a:sym typeface="+mn-ea"/>
              </a:rPr>
              <a:t>同时中止掉其未完全传播的事务。</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为了便于理解，这里不考虑其他的服务，就直接假设有很多用户在远端直接进行数据库的操作访问，不考虑其他逻辑，比如登陆注册，而是直接考虑对用户名、密码等数据的操作，忽略中间的这层逻辑。</a:t>
            </a: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在每个站点上都有一个</a:t>
            </a:r>
            <a:r>
              <a:rPr lang="en-US" altLang="zh-CN"/>
              <a:t> local Walter server</a:t>
            </a:r>
            <a:r>
              <a:rPr lang="zh-CN" altLang="en-US"/>
              <a:t>，这个</a:t>
            </a:r>
            <a:r>
              <a:rPr lang="en-US" altLang="zh-CN"/>
              <a:t> server </a:t>
            </a:r>
            <a:r>
              <a:rPr lang="zh-CN" altLang="en-US"/>
              <a:t>可以访问存储的数据对象，同时提供事务的</a:t>
            </a:r>
            <a:r>
              <a:rPr lang="en-US" altLang="zh-CN"/>
              <a:t> start</a:t>
            </a:r>
            <a:r>
              <a:rPr lang="zh-CN" altLang="en-US"/>
              <a:t>、</a:t>
            </a:r>
            <a:r>
              <a:rPr lang="en-US" altLang="zh-CN"/>
              <a:t>commit </a:t>
            </a:r>
            <a:r>
              <a:rPr lang="zh-CN" altLang="en-US"/>
              <a:t>等操作。为了提升效率，</a:t>
            </a:r>
            <a:r>
              <a:rPr lang="en-US" altLang="zh-CN">
                <a:sym typeface="+mn-ea"/>
              </a:rPr>
              <a:t>server </a:t>
            </a:r>
            <a:r>
              <a:rPr lang="zh-CN" altLang="en-US">
                <a:sym typeface="+mn-ea"/>
              </a:rPr>
              <a:t>会在缓存中记录一个</a:t>
            </a:r>
            <a:r>
              <a:rPr lang="en-US" altLang="zh-CN">
                <a:sym typeface="+mn-ea"/>
              </a:rPr>
              <a:t> map</a:t>
            </a:r>
            <a:r>
              <a:rPr lang="zh-CN" altLang="en-US">
                <a:sym typeface="+mn-ea"/>
              </a:rPr>
              <a:t>，用来表示对象集群和其</a:t>
            </a:r>
            <a:r>
              <a:rPr lang="en-US" altLang="zh-CN">
                <a:sym typeface="+mn-ea"/>
              </a:rPr>
              <a:t>replica sites</a:t>
            </a:r>
            <a:r>
              <a:rPr lang="zh-CN" altLang="en-US">
                <a:sym typeface="+mn-ea"/>
              </a:rPr>
              <a:t>的映射关系</a:t>
            </a:r>
            <a:endParaRPr lang="zh-CN" altLang="en-US">
              <a:sym typeface="+mn-ea"/>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由于不同的</a:t>
            </a:r>
            <a:r>
              <a:rPr lang="en-US" altLang="zh-CN"/>
              <a:t> Walter </a:t>
            </a:r>
            <a:r>
              <a:rPr lang="zh-CN" altLang="en-US"/>
              <a:t>分别运行在不同的站点上，所以需要一个额外的配置服务用于记录和通知各个</a:t>
            </a:r>
            <a:r>
              <a:rPr lang="en-US" altLang="zh-CN"/>
              <a:t>server</a:t>
            </a:r>
            <a:r>
              <a:rPr lang="zh-CN" altLang="en-US"/>
              <a:t>一些信息</a:t>
            </a:r>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配置服务主要需要记录当前的</a:t>
            </a:r>
            <a:r>
              <a:rPr lang="en-US" altLang="zh-CN"/>
              <a:t> active sites</a:t>
            </a:r>
            <a:r>
              <a:rPr lang="zh-CN" altLang="en-US"/>
              <a:t>，每个数据集群的</a:t>
            </a:r>
            <a:r>
              <a:rPr lang="en-US" altLang="zh-CN"/>
              <a:t> preferred site </a:t>
            </a:r>
            <a:r>
              <a:rPr lang="zh-CN" altLang="en-US"/>
              <a:t>和</a:t>
            </a:r>
            <a:r>
              <a:rPr lang="en-US" altLang="zh-CN"/>
              <a:t> replica set</a:t>
            </a:r>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假如我分别有两个事务</a:t>
            </a:r>
            <a:r>
              <a:rPr lang="en-US" altLang="zh-CN"/>
              <a:t>transaction x</a:t>
            </a:r>
            <a:r>
              <a:rPr lang="zh-CN" altLang="en-US"/>
              <a:t>，</a:t>
            </a:r>
            <a:r>
              <a:rPr lang="en-US" altLang="zh-CN"/>
              <a:t>y</a:t>
            </a:r>
            <a:r>
              <a:rPr lang="zh-CN" altLang="en-US"/>
              <a:t>都需要第一个</a:t>
            </a:r>
            <a:r>
              <a:rPr lang="en-US" altLang="zh-CN"/>
              <a:t>walter</a:t>
            </a:r>
            <a:r>
              <a:rPr lang="zh-CN" altLang="en-US"/>
              <a:t>才处理，那么我分别执行</a:t>
            </a:r>
            <a:r>
              <a:rPr lang="en-US" altLang="zh-CN"/>
              <a:t>x y</a:t>
            </a:r>
            <a:r>
              <a:rPr lang="zh-CN" altLang="en-US"/>
              <a:t>，由于</a:t>
            </a:r>
            <a:r>
              <a:rPr lang="en-US" altLang="zh-CN"/>
              <a:t>x</a:t>
            </a:r>
            <a:r>
              <a:rPr lang="zh-CN" altLang="en-US"/>
              <a:t>的</a:t>
            </a:r>
            <a:r>
              <a:rPr lang="en-US" altLang="zh-CN"/>
              <a:t>prefer site</a:t>
            </a:r>
            <a:r>
              <a:rPr lang="zh-CN" altLang="en-US"/>
              <a:t>也在同一个站点，所以可以采用一个</a:t>
            </a:r>
            <a:r>
              <a:rPr lang="en-US" altLang="zh-CN"/>
              <a:t>fast commit</a:t>
            </a:r>
            <a:r>
              <a:rPr lang="zh-CN" altLang="en-US"/>
              <a:t>机制，提交之后将</a:t>
            </a:r>
            <a:r>
              <a:rPr lang="en-US" altLang="zh-CN"/>
              <a:t>x</a:t>
            </a:r>
            <a:r>
              <a:rPr lang="zh-CN" altLang="en-US"/>
              <a:t>传播给存在复制集的站点。然后由于</a:t>
            </a:r>
            <a:r>
              <a:rPr lang="en-US" altLang="zh-CN"/>
              <a:t>y</a:t>
            </a:r>
            <a:r>
              <a:rPr lang="zh-CN" altLang="en-US"/>
              <a:t>的</a:t>
            </a:r>
            <a:r>
              <a:rPr lang="en-US" altLang="zh-CN"/>
              <a:t>prefer site</a:t>
            </a:r>
            <a:r>
              <a:rPr lang="zh-CN" altLang="en-US"/>
              <a:t>不是该站点，他就需要与另一个站点相互之间进行通信，采用</a:t>
            </a:r>
            <a:r>
              <a:rPr lang="en-US" altLang="zh-CN"/>
              <a:t>slow commit</a:t>
            </a:r>
            <a:r>
              <a:rPr lang="zh-CN" altLang="en-US"/>
              <a:t>机制，最后再将</a:t>
            </a:r>
            <a:r>
              <a:rPr lang="en-US" altLang="zh-CN"/>
              <a:t>y</a:t>
            </a:r>
            <a:r>
              <a:rPr lang="zh-CN" altLang="en-US"/>
              <a:t>传播给拥有其他站点。这里为了方便只画了传播到一个站点，这个具体应该传播到几个站点与设定的容灾系数有关。</a:t>
            </a:r>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在</a:t>
            </a:r>
            <a:r>
              <a:rPr lang="en-US" altLang="zh-CN">
                <a:sym typeface="+mn-ea"/>
              </a:rPr>
              <a:t> PSI </a:t>
            </a:r>
            <a:r>
              <a:rPr lang="zh-CN" altLang="en-US">
                <a:sym typeface="+mn-ea"/>
              </a:rPr>
              <a:t>的规范中，当事务开始和提交时，使用一个统一的单调的时间戳，但是在不同站点上生成单调的时间戳成本是比较高的，所以在实际实现中，</a:t>
            </a:r>
            <a:r>
              <a:rPr lang="en-US" altLang="zh-CN">
                <a:sym typeface="+mn-ea"/>
              </a:rPr>
              <a:t>Walter </a:t>
            </a:r>
            <a:r>
              <a:rPr lang="zh-CN" altLang="en-US">
                <a:sym typeface="+mn-ea"/>
              </a:rPr>
              <a:t>用版本号和向量时间戳进行了替代，这里的向量时间戳不是真的指存时间戳，只是为了与论文统一称为向量</a:t>
            </a:r>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一个</a:t>
            </a:r>
            <a:r>
              <a:rPr lang="en-US" altLang="zh-CN"/>
              <a:t> version number </a:t>
            </a:r>
            <a:r>
              <a:rPr lang="zh-CN" altLang="en-US"/>
              <a:t>由一组</a:t>
            </a:r>
            <a:r>
              <a:rPr lang="en-US" altLang="zh-CN"/>
              <a:t> site </a:t>
            </a:r>
            <a:r>
              <a:rPr lang="zh-CN" altLang="en-US"/>
              <a:t>和</a:t>
            </a:r>
            <a:r>
              <a:rPr lang="en-US" altLang="zh-CN"/>
              <a:t> </a:t>
            </a:r>
            <a:r>
              <a:rPr>
                <a:latin typeface="Times New Roman" panose="02020603050405020304" pitchFamily="18" charset="0"/>
                <a:cs typeface="Times New Roman" panose="02020603050405020304" pitchFamily="18" charset="0"/>
                <a:sym typeface="+mn-ea"/>
              </a:rPr>
              <a:t>seqno</a:t>
            </a:r>
            <a:r>
              <a:rPr lang="en-US">
                <a:latin typeface="Times New Roman" panose="02020603050405020304" pitchFamily="18" charset="0"/>
                <a:cs typeface="Times New Roman" panose="02020603050405020304" pitchFamily="18" charset="0"/>
                <a:sym typeface="+mn-ea"/>
              </a:rPr>
              <a:t> </a:t>
            </a:r>
            <a:r>
              <a:rPr lang="zh-CN" altLang="en-US">
                <a:latin typeface="Times New Roman" panose="02020603050405020304" pitchFamily="18" charset="0"/>
                <a:cs typeface="Times New Roman" panose="02020603050405020304" pitchFamily="18" charset="0"/>
                <a:sym typeface="+mn-ea"/>
              </a:rPr>
              <a:t>组成，</a:t>
            </a:r>
            <a:r>
              <a:rPr lang="en-US" altLang="zh-CN">
                <a:latin typeface="Times New Roman" panose="02020603050405020304" pitchFamily="18" charset="0"/>
                <a:cs typeface="Times New Roman" panose="02020603050405020304" pitchFamily="18" charset="0"/>
                <a:sym typeface="+mn-ea"/>
              </a:rPr>
              <a:t>site </a:t>
            </a:r>
            <a:r>
              <a:rPr lang="zh-CN" altLang="en-US">
                <a:latin typeface="Times New Roman" panose="02020603050405020304" pitchFamily="18" charset="0"/>
                <a:cs typeface="Times New Roman" panose="02020603050405020304" pitchFamily="18" charset="0"/>
                <a:sym typeface="+mn-ea"/>
              </a:rPr>
              <a:t>表示一个事务被执行的站点，</a:t>
            </a:r>
            <a:r>
              <a:rPr lang="en-US" altLang="zh-CN">
                <a:latin typeface="Times New Roman" panose="02020603050405020304" pitchFamily="18" charset="0"/>
                <a:cs typeface="Times New Roman" panose="02020603050405020304" pitchFamily="18" charset="0"/>
                <a:sym typeface="+mn-ea"/>
              </a:rPr>
              <a:t>seqno </a:t>
            </a:r>
            <a:r>
              <a:rPr lang="zh-CN" altLang="en-US">
                <a:latin typeface="Times New Roman" panose="02020603050405020304" pitchFamily="18" charset="0"/>
                <a:cs typeface="Times New Roman" panose="02020603050405020304" pitchFamily="18" charset="0"/>
                <a:sym typeface="+mn-ea"/>
              </a:rPr>
              <a:t>表示在一个站点本地的序列号，序列号对该站点内的所有事务进行排序。</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一个</a:t>
            </a:r>
            <a:r>
              <a:rPr lang="en-US" altLang="zh-CN"/>
              <a:t> version timestamp </a:t>
            </a:r>
            <a:r>
              <a:rPr lang="zh-CN" altLang="en-US"/>
              <a:t>表示了一组快照，它包含了每个站点的序列号。当一个事务开始时，会赋给它一个</a:t>
            </a:r>
            <a:r>
              <a:rPr lang="en-US" altLang="zh-CN"/>
              <a:t> startVTS </a:t>
            </a:r>
            <a:r>
              <a:rPr lang="zh-CN" altLang="en-US"/>
              <a:t>向量</a:t>
            </a: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假设事务</a:t>
            </a:r>
            <a:r>
              <a:rPr lang="en-US" altLang="zh-CN">
                <a:latin typeface="Times New Roman" panose="02020603050405020304" pitchFamily="18" charset="0"/>
                <a:cs typeface="Times New Roman" panose="02020603050405020304" pitchFamily="18" charset="0"/>
                <a:sym typeface="+mn-ea"/>
              </a:rPr>
              <a:t>A</a:t>
            </a:r>
            <a:r>
              <a:rPr lang="zh-CN" altLang="en-US">
                <a:latin typeface="Times New Roman" panose="02020603050405020304" pitchFamily="18" charset="0"/>
                <a:cs typeface="Times New Roman" panose="02020603050405020304" pitchFamily="18" charset="0"/>
                <a:sym typeface="+mn-ea"/>
              </a:rPr>
              <a:t>提交时产生了一个</a:t>
            </a:r>
            <a:r>
              <a:rPr lang="en-US" altLang="zh-CN">
                <a:latin typeface="Times New Roman" panose="02020603050405020304" pitchFamily="18" charset="0"/>
                <a:cs typeface="Times New Roman" panose="02020603050405020304" pitchFamily="18" charset="0"/>
                <a:sym typeface="+mn-ea"/>
              </a:rPr>
              <a:t>version number</a:t>
            </a:r>
            <a:r>
              <a:rPr lang="zh-CN" altLang="en-US">
                <a:latin typeface="Times New Roman" panose="02020603050405020304" pitchFamily="18" charset="0"/>
                <a:cs typeface="Times New Roman" panose="02020603050405020304" pitchFamily="18" charset="0"/>
                <a:sym typeface="+mn-ea"/>
              </a:rPr>
              <a:t>，事务</a:t>
            </a:r>
            <a:r>
              <a:rPr lang="en-US" altLang="zh-CN">
                <a:latin typeface="Times New Roman" panose="02020603050405020304" pitchFamily="18" charset="0"/>
                <a:cs typeface="Times New Roman" panose="02020603050405020304" pitchFamily="18" charset="0"/>
                <a:sym typeface="+mn-ea"/>
              </a:rPr>
              <a:t>B</a:t>
            </a:r>
            <a:r>
              <a:rPr lang="zh-CN" altLang="en-US">
                <a:latin typeface="Times New Roman" panose="02020603050405020304" pitchFamily="18" charset="0"/>
                <a:cs typeface="Times New Roman" panose="02020603050405020304" pitchFamily="18" charset="0"/>
                <a:sym typeface="+mn-ea"/>
              </a:rPr>
              <a:t>开始时产生了一个</a:t>
            </a:r>
            <a:r>
              <a:rPr lang="en-US" altLang="zh-CN">
                <a:latin typeface="Times New Roman" panose="02020603050405020304" pitchFamily="18" charset="0"/>
                <a:cs typeface="Times New Roman" panose="02020603050405020304" pitchFamily="18" charset="0"/>
                <a:sym typeface="+mn-ea"/>
              </a:rPr>
              <a:t> startVTS </a:t>
            </a:r>
            <a:r>
              <a:rPr lang="zh-CN" altLang="en-US">
                <a:latin typeface="Times New Roman" panose="02020603050405020304" pitchFamily="18" charset="0"/>
                <a:cs typeface="Times New Roman" panose="02020603050405020304" pitchFamily="18" charset="0"/>
                <a:sym typeface="+mn-ea"/>
              </a:rPr>
              <a:t>向量，那么事务</a:t>
            </a:r>
            <a:r>
              <a:rPr lang="en-US" altLang="zh-CN">
                <a:latin typeface="Times New Roman" panose="02020603050405020304" pitchFamily="18" charset="0"/>
                <a:cs typeface="Times New Roman" panose="02020603050405020304" pitchFamily="18" charset="0"/>
                <a:sym typeface="+mn-ea"/>
              </a:rPr>
              <a:t>A</a:t>
            </a:r>
            <a:r>
              <a:rPr lang="zh-CN" altLang="en-US">
                <a:latin typeface="Times New Roman" panose="02020603050405020304" pitchFamily="18" charset="0"/>
                <a:cs typeface="Times New Roman" panose="02020603050405020304" pitchFamily="18" charset="0"/>
                <a:sym typeface="+mn-ea"/>
              </a:rPr>
              <a:t>产生的结果对于事务</a:t>
            </a:r>
            <a:r>
              <a:rPr lang="en-US" altLang="zh-CN">
                <a:latin typeface="Times New Roman" panose="02020603050405020304" pitchFamily="18" charset="0"/>
                <a:cs typeface="Times New Roman" panose="02020603050405020304" pitchFamily="18" charset="0"/>
                <a:sym typeface="+mn-ea"/>
              </a:rPr>
              <a:t>B</a:t>
            </a:r>
            <a:r>
              <a:rPr lang="zh-CN" altLang="en-US">
                <a:latin typeface="Times New Roman" panose="02020603050405020304" pitchFamily="18" charset="0"/>
                <a:cs typeface="Times New Roman" panose="02020603050405020304" pitchFamily="18" charset="0"/>
                <a:sym typeface="+mn-ea"/>
              </a:rPr>
              <a:t>来说是否是可见的呢？如果事务</a:t>
            </a:r>
            <a:r>
              <a:rPr lang="en-US" altLang="zh-CN">
                <a:latin typeface="Times New Roman" panose="02020603050405020304" pitchFamily="18" charset="0"/>
                <a:cs typeface="Times New Roman" panose="02020603050405020304" pitchFamily="18" charset="0"/>
                <a:sym typeface="+mn-ea"/>
              </a:rPr>
              <a:t>B</a:t>
            </a:r>
            <a:r>
              <a:rPr lang="zh-CN" altLang="en-US">
                <a:latin typeface="Times New Roman" panose="02020603050405020304" pitchFamily="18" charset="0"/>
                <a:cs typeface="Times New Roman" panose="02020603050405020304" pitchFamily="18" charset="0"/>
                <a:sym typeface="+mn-ea"/>
              </a:rPr>
              <a:t>存储的对应事务</a:t>
            </a:r>
            <a:r>
              <a:rPr lang="en-US" altLang="zh-CN">
                <a:latin typeface="Times New Roman" panose="02020603050405020304" pitchFamily="18" charset="0"/>
                <a:cs typeface="Times New Roman" panose="02020603050405020304" pitchFamily="18" charset="0"/>
                <a:sym typeface="+mn-ea"/>
              </a:rPr>
              <a:t>A</a:t>
            </a:r>
            <a:r>
              <a:rPr lang="zh-CN" altLang="en-US">
                <a:latin typeface="Times New Roman" panose="02020603050405020304" pitchFamily="18" charset="0"/>
                <a:cs typeface="Times New Roman" panose="02020603050405020304" pitchFamily="18" charset="0"/>
                <a:sym typeface="+mn-ea"/>
              </a:rPr>
              <a:t>执行站点的序列号大于等于事务</a:t>
            </a:r>
            <a:r>
              <a:rPr lang="en-US" altLang="zh-CN">
                <a:latin typeface="Times New Roman" panose="02020603050405020304" pitchFamily="18" charset="0"/>
                <a:cs typeface="Times New Roman" panose="02020603050405020304" pitchFamily="18" charset="0"/>
                <a:sym typeface="+mn-ea"/>
              </a:rPr>
              <a:t>A</a:t>
            </a:r>
            <a:r>
              <a:rPr lang="zh-CN" altLang="en-US">
                <a:latin typeface="Times New Roman" panose="02020603050405020304" pitchFamily="18" charset="0"/>
                <a:cs typeface="Times New Roman" panose="02020603050405020304" pitchFamily="18" charset="0"/>
                <a:sym typeface="+mn-ea"/>
              </a:rPr>
              <a:t>存储的序列号，则说明事务</a:t>
            </a:r>
            <a:r>
              <a:rPr lang="en-US" altLang="zh-CN">
                <a:latin typeface="Times New Roman" panose="02020603050405020304" pitchFamily="18" charset="0"/>
                <a:cs typeface="Times New Roman" panose="02020603050405020304" pitchFamily="18" charset="0"/>
                <a:sym typeface="+mn-ea"/>
              </a:rPr>
              <a:t>A</a:t>
            </a:r>
            <a:r>
              <a:rPr lang="zh-CN" altLang="en-US">
                <a:latin typeface="Times New Roman" panose="02020603050405020304" pitchFamily="18" charset="0"/>
                <a:cs typeface="Times New Roman" panose="02020603050405020304" pitchFamily="18" charset="0"/>
                <a:sym typeface="+mn-ea"/>
              </a:rPr>
              <a:t>在事务</a:t>
            </a:r>
            <a:r>
              <a:rPr lang="en-US" altLang="zh-CN">
                <a:latin typeface="Times New Roman" panose="02020603050405020304" pitchFamily="18" charset="0"/>
                <a:cs typeface="Times New Roman" panose="02020603050405020304" pitchFamily="18" charset="0"/>
                <a:sym typeface="+mn-ea"/>
              </a:rPr>
              <a:t>B</a:t>
            </a:r>
            <a:r>
              <a:rPr lang="zh-CN" altLang="en-US">
                <a:latin typeface="Times New Roman" panose="02020603050405020304" pitchFamily="18" charset="0"/>
                <a:cs typeface="Times New Roman" panose="02020603050405020304" pitchFamily="18" charset="0"/>
                <a:sym typeface="+mn-ea"/>
              </a:rPr>
              <a:t>之前完成了，它是能看到事务</a:t>
            </a:r>
            <a:r>
              <a:rPr lang="en-US" altLang="zh-CN">
                <a:latin typeface="Times New Roman" panose="02020603050405020304" pitchFamily="18" charset="0"/>
                <a:cs typeface="Times New Roman" panose="02020603050405020304" pitchFamily="18" charset="0"/>
                <a:sym typeface="+mn-ea"/>
              </a:rPr>
              <a:t>A</a:t>
            </a:r>
            <a:r>
              <a:rPr lang="zh-CN" altLang="en-US">
                <a:latin typeface="Times New Roman" panose="02020603050405020304" pitchFamily="18" charset="0"/>
                <a:cs typeface="Times New Roman" panose="02020603050405020304" pitchFamily="18" charset="0"/>
                <a:sym typeface="+mn-ea"/>
              </a:rPr>
              <a:t>产生的影响的。</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latin typeface="Times New Roman" panose="02020603050405020304" pitchFamily="18" charset="0"/>
                <a:cs typeface="Times New Roman" panose="02020603050405020304" pitchFamily="18" charset="0"/>
                <a:sym typeface="+mn-ea"/>
              </a:rPr>
              <a:t>CurrSeqNo</a:t>
            </a:r>
            <a:r>
              <a:rPr lang="en-US" altLang="zh-CN" baseline="-25000">
                <a:latin typeface="Times New Roman" panose="02020603050405020304" pitchFamily="18" charset="0"/>
                <a:cs typeface="Times New Roman" panose="02020603050405020304" pitchFamily="18" charset="0"/>
                <a:sym typeface="+mn-ea"/>
              </a:rPr>
              <a:t>i </a:t>
            </a:r>
            <a:r>
              <a:rPr lang="zh-CN" altLang="en-US">
                <a:latin typeface="Times New Roman" panose="02020603050405020304" pitchFamily="18" charset="0"/>
                <a:cs typeface="Times New Roman" panose="02020603050405020304" pitchFamily="18" charset="0"/>
                <a:sym typeface="+mn-ea"/>
              </a:rPr>
              <a:t>表示本地上一次提交的事务的序列号，CommittedVTS</a:t>
            </a:r>
            <a:r>
              <a:rPr lang="en-US" altLang="zh-CN" baseline="-25000">
                <a:latin typeface="Times New Roman" panose="02020603050405020304" pitchFamily="18" charset="0"/>
                <a:cs typeface="Times New Roman" panose="02020603050405020304" pitchFamily="18" charset="0"/>
                <a:sym typeface="+mn-ea"/>
              </a:rPr>
              <a:t>i</a:t>
            </a:r>
            <a:r>
              <a:rPr lang="en-US" altLang="zh-CN">
                <a:latin typeface="Times New Roman" panose="02020603050405020304" pitchFamily="18" charset="0"/>
                <a:cs typeface="Times New Roman" panose="02020603050405020304" pitchFamily="18" charset="0"/>
                <a:sym typeface="+mn-ea"/>
              </a:rPr>
              <a:t> </a:t>
            </a:r>
            <a:r>
              <a:rPr lang="zh-CN" altLang="en-US">
                <a:latin typeface="Times New Roman" panose="02020603050405020304" pitchFamily="18" charset="0"/>
                <a:cs typeface="Times New Roman" panose="02020603050405020304" pitchFamily="18" charset="0"/>
                <a:sym typeface="+mn-ea"/>
              </a:rPr>
              <a:t>是一个向量，类似前面提到的</a:t>
            </a:r>
            <a:r>
              <a:rPr lang="en-US" altLang="zh-CN">
                <a:latin typeface="Times New Roman" panose="02020603050405020304" pitchFamily="18" charset="0"/>
                <a:cs typeface="Times New Roman" panose="02020603050405020304" pitchFamily="18" charset="0"/>
                <a:sym typeface="+mn-ea"/>
              </a:rPr>
              <a:t> startVTS</a:t>
            </a:r>
            <a:r>
              <a:rPr lang="zh-CN" altLang="en-US">
                <a:latin typeface="Times New Roman" panose="02020603050405020304" pitchFamily="18" charset="0"/>
                <a:cs typeface="Times New Roman" panose="02020603050405020304" pitchFamily="18" charset="0"/>
                <a:sym typeface="+mn-ea"/>
              </a:rPr>
              <a:t>，表示每个站点有多少事务在该站点上提交，也就是其他站点在该站点上提交的最后一个事务的序列号。</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History</a:t>
            </a:r>
            <a:r>
              <a:rPr lang="zh-CN" altLang="en-US" baseline="-25000">
                <a:latin typeface="Times New Roman" panose="02020603050405020304" pitchFamily="18" charset="0"/>
                <a:cs typeface="Times New Roman" panose="02020603050405020304" pitchFamily="18" charset="0"/>
                <a:sym typeface="+mn-ea"/>
              </a:rPr>
              <a:t>i</a:t>
            </a:r>
            <a:r>
              <a:rPr lang="zh-CN" altLang="en-US">
                <a:latin typeface="Times New Roman" panose="02020603050405020304" pitchFamily="18" charset="0"/>
                <a:cs typeface="Times New Roman" panose="02020603050405020304" pitchFamily="18" charset="0"/>
                <a:sym typeface="+mn-ea"/>
              </a:rPr>
              <a:t>[oid]</a:t>
            </a:r>
            <a:r>
              <a:rPr lang="en-US" altLang="zh-CN">
                <a:latin typeface="Times New Roman" panose="02020603050405020304" pitchFamily="18" charset="0"/>
                <a:cs typeface="Times New Roman" panose="02020603050405020304" pitchFamily="18" charset="0"/>
                <a:sym typeface="+mn-ea"/>
              </a:rPr>
              <a:t> </a:t>
            </a:r>
            <a:r>
              <a:rPr lang="zh-CN" altLang="en-US">
                <a:latin typeface="Times New Roman" panose="02020603050405020304" pitchFamily="18" charset="0"/>
                <a:cs typeface="Times New Roman" panose="02020603050405020304" pitchFamily="18" charset="0"/>
                <a:sym typeface="+mn-ea"/>
              </a:rPr>
              <a:t>相当于</a:t>
            </a:r>
            <a:r>
              <a:rPr lang="en-US" altLang="zh-CN">
                <a:latin typeface="Times New Roman" panose="02020603050405020304" pitchFamily="18" charset="0"/>
                <a:cs typeface="Times New Roman" panose="02020603050405020304" pitchFamily="18" charset="0"/>
                <a:sym typeface="+mn-ea"/>
              </a:rPr>
              <a:t> Log</a:t>
            </a:r>
            <a:r>
              <a:rPr lang="zh-CN" altLang="en-US">
                <a:latin typeface="Times New Roman" panose="02020603050405020304" pitchFamily="18" charset="0"/>
                <a:cs typeface="Times New Roman" panose="02020603050405020304" pitchFamily="18" charset="0"/>
                <a:sym typeface="+mn-ea"/>
              </a:rPr>
              <a:t>，存储了每个对象的</a:t>
            </a:r>
            <a:r>
              <a:rPr lang="en-US" altLang="zh-CN">
                <a:latin typeface="Times New Roman" panose="02020603050405020304" pitchFamily="18" charset="0"/>
                <a:cs typeface="Times New Roman" panose="02020603050405020304" pitchFamily="18" charset="0"/>
                <a:sym typeface="+mn-ea"/>
              </a:rPr>
              <a:t>write</a:t>
            </a:r>
            <a:r>
              <a:rPr lang="zh-CN" altLang="en-US">
                <a:latin typeface="Times New Roman" panose="02020603050405020304" pitchFamily="18" charset="0"/>
                <a:cs typeface="Times New Roman" panose="02020603050405020304" pitchFamily="18" charset="0"/>
                <a:sym typeface="+mn-ea"/>
              </a:rPr>
              <a:t>和</a:t>
            </a:r>
            <a:r>
              <a:rPr lang="en-US" altLang="zh-CN">
                <a:latin typeface="Times New Roman" panose="02020603050405020304" pitchFamily="18" charset="0"/>
                <a:cs typeface="Times New Roman" panose="02020603050405020304" pitchFamily="18" charset="0"/>
                <a:sym typeface="+mn-ea"/>
              </a:rPr>
              <a:t>update</a:t>
            </a:r>
            <a:r>
              <a:rPr lang="zh-CN" altLang="en-US">
                <a:latin typeface="Times New Roman" panose="02020603050405020304" pitchFamily="18" charset="0"/>
                <a:cs typeface="Times New Roman" panose="02020603050405020304" pitchFamily="18" charset="0"/>
                <a:sym typeface="+mn-ea"/>
              </a:rPr>
              <a:t>序列，每一项都带有一个</a:t>
            </a:r>
            <a:r>
              <a:rPr lang="en-US" altLang="zh-CN">
                <a:latin typeface="Times New Roman" panose="02020603050405020304" pitchFamily="18" charset="0"/>
                <a:cs typeface="Times New Roman" panose="02020603050405020304" pitchFamily="18" charset="0"/>
                <a:sym typeface="+mn-ea"/>
              </a:rPr>
              <a:t>version number</a:t>
            </a:r>
            <a:endParaRPr lang="en-US" altLang="zh-CN">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对于一个普通的数据对象，</a:t>
            </a:r>
            <a:r>
              <a:rPr lang="en-US" altLang="zh-CN">
                <a:latin typeface="Times New Roman" panose="02020603050405020304" pitchFamily="18" charset="0"/>
                <a:cs typeface="Times New Roman" panose="02020603050405020304" pitchFamily="18" charset="0"/>
                <a:sym typeface="+mn-ea"/>
              </a:rPr>
              <a:t>Walter </a:t>
            </a:r>
            <a:r>
              <a:rPr lang="zh-CN" altLang="en-US">
                <a:latin typeface="Times New Roman" panose="02020603050405020304" pitchFamily="18" charset="0"/>
                <a:cs typeface="Times New Roman" panose="02020603050405020304" pitchFamily="18" charset="0"/>
                <a:sym typeface="+mn-ea"/>
              </a:rPr>
              <a:t>返回缓存中最近的一次更新，如果没有进行相应的更新，则从历史中查找一条相对于</a:t>
            </a:r>
            <a:r>
              <a:rPr lang="en-US" altLang="zh-CN">
                <a:latin typeface="Times New Roman" panose="02020603050405020304" pitchFamily="18" charset="0"/>
                <a:cs typeface="Times New Roman" panose="02020603050405020304" pitchFamily="18" charset="0"/>
                <a:sym typeface="+mn-ea"/>
              </a:rPr>
              <a:t> startVTS </a:t>
            </a:r>
            <a:r>
              <a:rPr lang="zh-CN" altLang="en-US">
                <a:latin typeface="Times New Roman" panose="02020603050405020304" pitchFamily="18" charset="0"/>
                <a:cs typeface="Times New Roman" panose="02020603050405020304" pitchFamily="18" charset="0"/>
                <a:sym typeface="+mn-ea"/>
              </a:rPr>
              <a:t>可见的更新。对于</a:t>
            </a:r>
            <a:r>
              <a:rPr lang="en-US" altLang="zh-CN">
                <a:latin typeface="Times New Roman" panose="02020603050405020304" pitchFamily="18" charset="0"/>
                <a:cs typeface="Times New Roman" panose="02020603050405020304" pitchFamily="18" charset="0"/>
                <a:sym typeface="+mn-ea"/>
              </a:rPr>
              <a:t>cset</a:t>
            </a:r>
            <a:r>
              <a:rPr lang="zh-CN" altLang="en-US">
                <a:latin typeface="Times New Roman" panose="02020603050405020304" pitchFamily="18" charset="0"/>
                <a:cs typeface="Times New Roman" panose="02020603050405020304" pitchFamily="18" charset="0"/>
                <a:sym typeface="+mn-ea"/>
              </a:rPr>
              <a:t>对象，</a:t>
            </a:r>
            <a:r>
              <a:rPr lang="en-US" altLang="zh-CN">
                <a:latin typeface="Times New Roman" panose="02020603050405020304" pitchFamily="18" charset="0"/>
                <a:cs typeface="Times New Roman" panose="02020603050405020304" pitchFamily="18" charset="0"/>
                <a:sym typeface="+mn-ea"/>
              </a:rPr>
              <a:t>Walter</a:t>
            </a:r>
            <a:r>
              <a:rPr lang="zh-CN" altLang="en-US">
                <a:latin typeface="Times New Roman" panose="02020603050405020304" pitchFamily="18" charset="0"/>
                <a:cs typeface="Times New Roman" panose="02020603050405020304" pitchFamily="18" charset="0"/>
                <a:sym typeface="+mn-ea"/>
              </a:rPr>
              <a:t>通过统计历史中对</a:t>
            </a:r>
            <a:r>
              <a:rPr lang="en-US" altLang="zh-CN">
                <a:latin typeface="Times New Roman" panose="02020603050405020304" pitchFamily="18" charset="0"/>
                <a:cs typeface="Times New Roman" panose="02020603050405020304" pitchFamily="18" charset="0"/>
                <a:sym typeface="+mn-ea"/>
              </a:rPr>
              <a:t>startVTS</a:t>
            </a:r>
            <a:r>
              <a:rPr lang="zh-CN" altLang="en-US">
                <a:latin typeface="Times New Roman" panose="02020603050405020304" pitchFamily="18" charset="0"/>
                <a:cs typeface="Times New Roman" panose="02020603050405020304" pitchFamily="18" charset="0"/>
                <a:sym typeface="+mn-ea"/>
              </a:rPr>
              <a:t>可见的更新和缓存中的更新来确定状态。</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对于一个对象来说，如果它操作的所有对象的</a:t>
            </a:r>
            <a:r>
              <a:rPr lang="en-US" altLang="zh-CN">
                <a:latin typeface="Times New Roman" panose="02020603050405020304" pitchFamily="18" charset="0"/>
                <a:cs typeface="Times New Roman" panose="02020603050405020304" pitchFamily="18" charset="0"/>
                <a:sym typeface="+mn-ea"/>
              </a:rPr>
              <a:t>preferred site </a:t>
            </a:r>
            <a:r>
              <a:rPr lang="zh-CN" altLang="en-US">
                <a:latin typeface="Times New Roman" panose="02020603050405020304" pitchFamily="18" charset="0"/>
                <a:cs typeface="Times New Roman" panose="02020603050405020304" pitchFamily="18" charset="0"/>
                <a:sym typeface="+mn-ea"/>
              </a:rPr>
              <a:t>都是本地站点，那么</a:t>
            </a:r>
            <a:r>
              <a:rPr lang="en-US" altLang="zh-CN">
                <a:latin typeface="Times New Roman" panose="02020603050405020304" pitchFamily="18" charset="0"/>
                <a:cs typeface="Times New Roman" panose="02020603050405020304" pitchFamily="18" charset="0"/>
                <a:sym typeface="+mn-ea"/>
              </a:rPr>
              <a:t>Walter </a:t>
            </a:r>
            <a:r>
              <a:rPr lang="zh-CN" altLang="en-US">
                <a:latin typeface="Times New Roman" panose="02020603050405020304" pitchFamily="18" charset="0"/>
                <a:cs typeface="Times New Roman" panose="02020603050405020304" pitchFamily="18" charset="0"/>
                <a:sym typeface="+mn-ea"/>
              </a:rPr>
              <a:t>使用了</a:t>
            </a:r>
            <a:r>
              <a:rPr lang="en-US" altLang="zh-CN">
                <a:latin typeface="Times New Roman" panose="02020603050405020304" pitchFamily="18" charset="0"/>
                <a:cs typeface="Times New Roman" panose="02020603050405020304" pitchFamily="18" charset="0"/>
                <a:sym typeface="+mn-ea"/>
              </a:rPr>
              <a:t> fast commit </a:t>
            </a:r>
            <a:r>
              <a:rPr lang="zh-CN" altLang="en-US">
                <a:latin typeface="Times New Roman" panose="02020603050405020304" pitchFamily="18" charset="0"/>
                <a:cs typeface="Times New Roman" panose="02020603050405020304" pitchFamily="18" charset="0"/>
                <a:sym typeface="+mn-ea"/>
              </a:rPr>
              <a:t>协议进行快速提交，主要分为两个部分，</a:t>
            </a:r>
            <a:r>
              <a:rPr lang="en-US" altLang="zh-CN">
                <a:latin typeface="Times New Roman" panose="02020603050405020304" pitchFamily="18" charset="0"/>
                <a:cs typeface="Times New Roman" panose="02020603050405020304" pitchFamily="18" charset="0"/>
                <a:sym typeface="+mn-ea"/>
              </a:rPr>
              <a:t>check </a:t>
            </a:r>
            <a:r>
              <a:rPr lang="zh-CN" altLang="en-US">
                <a:latin typeface="Times New Roman" panose="02020603050405020304" pitchFamily="18" charset="0"/>
                <a:cs typeface="Times New Roman" panose="02020603050405020304" pitchFamily="18" charset="0"/>
                <a:sym typeface="+mn-ea"/>
              </a:rPr>
              <a:t>阶段用于检查冲突，</a:t>
            </a:r>
            <a:r>
              <a:rPr lang="en-US" altLang="zh-CN">
                <a:latin typeface="Times New Roman" panose="02020603050405020304" pitchFamily="18" charset="0"/>
                <a:cs typeface="Times New Roman" panose="02020603050405020304" pitchFamily="18" charset="0"/>
                <a:sym typeface="+mn-ea"/>
              </a:rPr>
              <a:t>fast commit </a:t>
            </a:r>
            <a:r>
              <a:rPr lang="zh-CN" altLang="en-US">
                <a:latin typeface="Times New Roman" panose="02020603050405020304" pitchFamily="18" charset="0"/>
                <a:cs typeface="Times New Roman" panose="02020603050405020304" pitchFamily="18" charset="0"/>
                <a:sym typeface="+mn-ea"/>
              </a:rPr>
              <a:t>阶段用于完成分配序列号、写入更新、提交和传播等任务。</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第一个检查是说检查本地站点的历史中是否所有的版本都对事务开始时分配到向量时间戳可见。第二个检查是说是否写集合中的所有对象都是没有上锁的。</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latin typeface="Times New Roman" panose="02020603050405020304" pitchFamily="18" charset="0"/>
                <a:cs typeface="Times New Roman" panose="02020603050405020304" pitchFamily="18" charset="0"/>
                <a:sym typeface="+mn-ea"/>
              </a:rPr>
              <a:t>fast commit </a:t>
            </a:r>
            <a:r>
              <a:rPr lang="zh-CN" altLang="en-US">
                <a:latin typeface="Times New Roman" panose="02020603050405020304" pitchFamily="18" charset="0"/>
                <a:cs typeface="Times New Roman" panose="02020603050405020304" pitchFamily="18" charset="0"/>
                <a:sym typeface="+mn-ea"/>
              </a:rPr>
              <a:t>整体来说可以分为</a:t>
            </a:r>
            <a:r>
              <a:rPr lang="en-US" altLang="zh-CN">
                <a:latin typeface="Times New Roman" panose="02020603050405020304" pitchFamily="18" charset="0"/>
                <a:cs typeface="Times New Roman" panose="02020603050405020304" pitchFamily="18" charset="0"/>
                <a:sym typeface="+mn-ea"/>
              </a:rPr>
              <a:t>4</a:t>
            </a:r>
            <a:r>
              <a:rPr lang="zh-CN" altLang="en-US">
                <a:latin typeface="Times New Roman" panose="02020603050405020304" pitchFamily="18" charset="0"/>
                <a:cs typeface="Times New Roman" panose="02020603050405020304" pitchFamily="18" charset="0"/>
                <a:sym typeface="+mn-ea"/>
              </a:rPr>
              <a:t>步，首先当一个事务通过</a:t>
            </a:r>
            <a:r>
              <a:rPr lang="en-US" altLang="zh-CN">
                <a:latin typeface="Times New Roman" panose="02020603050405020304" pitchFamily="18" charset="0"/>
                <a:cs typeface="Times New Roman" panose="02020603050405020304" pitchFamily="18" charset="0"/>
                <a:sym typeface="+mn-ea"/>
              </a:rPr>
              <a:t>check</a:t>
            </a:r>
            <a:r>
              <a:rPr lang="zh-CN" altLang="en-US">
                <a:latin typeface="Times New Roman" panose="02020603050405020304" pitchFamily="18" charset="0"/>
                <a:cs typeface="Times New Roman" panose="02020603050405020304" pitchFamily="18" charset="0"/>
                <a:sym typeface="+mn-ea"/>
              </a:rPr>
              <a:t>之后，会给他分配一个本地序列号，然后将</a:t>
            </a:r>
            <a:r>
              <a:rPr lang="en-US" altLang="zh-CN">
                <a:latin typeface="Times New Roman" panose="02020603050405020304" pitchFamily="18" charset="0"/>
                <a:cs typeface="Times New Roman" panose="02020603050405020304" pitchFamily="18" charset="0"/>
                <a:sym typeface="+mn-ea"/>
              </a:rPr>
              <a:t>x </a:t>
            </a:r>
            <a:r>
              <a:rPr lang="zh-CN" altLang="en-US">
                <a:latin typeface="Times New Roman" panose="02020603050405020304" pitchFamily="18" charset="0"/>
                <a:cs typeface="Times New Roman" panose="02020603050405020304" pitchFamily="18" charset="0"/>
                <a:sym typeface="+mn-ea"/>
              </a:rPr>
              <a:t>缓存中的更新写出到本地的</a:t>
            </a:r>
            <a:r>
              <a:rPr lang="en-US" altLang="zh-CN">
                <a:latin typeface="Times New Roman" panose="02020603050405020304" pitchFamily="18" charset="0"/>
                <a:cs typeface="Times New Roman" panose="02020603050405020304" pitchFamily="18" charset="0"/>
                <a:sym typeface="+mn-ea"/>
              </a:rPr>
              <a:t>history</a:t>
            </a:r>
            <a:r>
              <a:rPr lang="zh-CN" altLang="en-US">
                <a:latin typeface="Times New Roman" panose="02020603050405020304" pitchFamily="18" charset="0"/>
                <a:cs typeface="Times New Roman" panose="02020603050405020304" pitchFamily="18" charset="0"/>
                <a:sym typeface="+mn-ea"/>
              </a:rPr>
              <a:t>中，之后等待该事务的所有前序事务都完成，之后将本地</a:t>
            </a:r>
            <a:r>
              <a:rPr lang="en-US" altLang="zh-CN">
                <a:latin typeface="Times New Roman" panose="02020603050405020304" pitchFamily="18" charset="0"/>
                <a:cs typeface="Times New Roman" panose="02020603050405020304" pitchFamily="18" charset="0"/>
                <a:sym typeface="+mn-ea"/>
              </a:rPr>
              <a:t>server</a:t>
            </a:r>
            <a:r>
              <a:rPr lang="zh-CN" altLang="en-US">
                <a:latin typeface="Times New Roman" panose="02020603050405020304" pitchFamily="18" charset="0"/>
                <a:cs typeface="Times New Roman" panose="02020603050405020304" pitchFamily="18" charset="0"/>
                <a:sym typeface="+mn-ea"/>
              </a:rPr>
              <a:t>的提交事务的变量更改为当前事务的序列号，并且标记该事务为</a:t>
            </a:r>
            <a:r>
              <a:rPr lang="en-US" altLang="zh-CN">
                <a:latin typeface="Times New Roman" panose="02020603050405020304" pitchFamily="18" charset="0"/>
                <a:cs typeface="Times New Roman" panose="02020603050405020304" pitchFamily="18" charset="0"/>
                <a:sym typeface="+mn-ea"/>
              </a:rPr>
              <a:t>committed</a:t>
            </a:r>
            <a:r>
              <a:rPr lang="zh-CN" altLang="en-US">
                <a:latin typeface="Times New Roman" panose="02020603050405020304" pitchFamily="18" charset="0"/>
                <a:cs typeface="Times New Roman" panose="02020603050405020304" pitchFamily="18" charset="0"/>
                <a:sym typeface="+mn-ea"/>
              </a:rPr>
              <a:t>，之后进行一个异步的传播操作到远端的</a:t>
            </a:r>
            <a:r>
              <a:rPr lang="en-US" altLang="zh-CN">
                <a:latin typeface="Times New Roman" panose="02020603050405020304" pitchFamily="18" charset="0"/>
                <a:cs typeface="Times New Roman" panose="02020603050405020304" pitchFamily="18" charset="0"/>
                <a:sym typeface="+mn-ea"/>
              </a:rPr>
              <a:t> site</a:t>
            </a:r>
            <a:r>
              <a:rPr lang="zh-CN" altLang="en-US">
                <a:latin typeface="Times New Roman" panose="02020603050405020304" pitchFamily="18" charset="0"/>
                <a:cs typeface="Times New Roman" panose="02020603050405020304" pitchFamily="18" charset="0"/>
                <a:sym typeface="+mn-ea"/>
              </a:rPr>
              <a:t>。</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当一个事务要写的对象的</a:t>
            </a:r>
            <a:r>
              <a:rPr lang="en-US" altLang="zh-CN">
                <a:latin typeface="Times New Roman" panose="02020603050405020304" pitchFamily="18" charset="0"/>
                <a:cs typeface="Times New Roman" panose="02020603050405020304" pitchFamily="18" charset="0"/>
                <a:sym typeface="+mn-ea"/>
              </a:rPr>
              <a:t>preferred site </a:t>
            </a:r>
            <a:r>
              <a:rPr lang="zh-CN" altLang="en-US">
                <a:latin typeface="Times New Roman" panose="02020603050405020304" pitchFamily="18" charset="0"/>
                <a:cs typeface="Times New Roman" panose="02020603050405020304" pitchFamily="18" charset="0"/>
                <a:sym typeface="+mn-ea"/>
              </a:rPr>
              <a:t>不是本地站点，需要采用</a:t>
            </a:r>
            <a:r>
              <a:rPr lang="en-US" altLang="zh-CN">
                <a:latin typeface="Times New Roman" panose="02020603050405020304" pitchFamily="18" charset="0"/>
                <a:cs typeface="Times New Roman" panose="02020603050405020304" pitchFamily="18" charset="0"/>
                <a:sym typeface="+mn-ea"/>
              </a:rPr>
              <a:t> slow commit </a:t>
            </a:r>
            <a:r>
              <a:rPr lang="zh-CN" altLang="en-US">
                <a:latin typeface="Times New Roman" panose="02020603050405020304" pitchFamily="18" charset="0"/>
                <a:cs typeface="Times New Roman" panose="02020603050405020304" pitchFamily="18" charset="0"/>
                <a:sym typeface="+mn-ea"/>
              </a:rPr>
              <a:t>协议，它是说在这些写对象的</a:t>
            </a:r>
            <a:r>
              <a:rPr lang="en-US" altLang="zh-CN">
                <a:latin typeface="Times New Roman" panose="02020603050405020304" pitchFamily="18" charset="0"/>
                <a:cs typeface="Times New Roman" panose="02020603050405020304" pitchFamily="18" charset="0"/>
                <a:sym typeface="+mn-ea"/>
              </a:rPr>
              <a:t>preferred sites </a:t>
            </a:r>
            <a:r>
              <a:rPr lang="zh-CN" altLang="en-US">
                <a:latin typeface="Times New Roman" panose="02020603050405020304" pitchFamily="18" charset="0"/>
                <a:cs typeface="Times New Roman" panose="02020603050405020304" pitchFamily="18" charset="0"/>
                <a:sym typeface="+mn-ea"/>
              </a:rPr>
              <a:t>之间采用</a:t>
            </a:r>
            <a:r>
              <a:rPr lang="en-US" altLang="zh-CN">
                <a:latin typeface="Times New Roman" panose="02020603050405020304" pitchFamily="18" charset="0"/>
                <a:cs typeface="Times New Roman" panose="02020603050405020304" pitchFamily="18" charset="0"/>
                <a:sym typeface="+mn-ea"/>
              </a:rPr>
              <a:t> two-phase commit</a:t>
            </a:r>
            <a:r>
              <a:rPr lang="zh-CN" altLang="en-US">
                <a:latin typeface="Times New Roman" panose="02020603050405020304" pitchFamily="18" charset="0"/>
                <a:cs typeface="Times New Roman" panose="02020603050405020304" pitchFamily="18" charset="0"/>
                <a:sym typeface="+mn-ea"/>
              </a:rPr>
              <a:t>，它分为两个阶段，首先第一个阶段是说，该站点作为一个协调者，让该事务所有写对象的</a:t>
            </a:r>
            <a:r>
              <a:rPr lang="en-US" altLang="zh-CN">
                <a:latin typeface="Times New Roman" panose="02020603050405020304" pitchFamily="18" charset="0"/>
                <a:cs typeface="Times New Roman" panose="02020603050405020304" pitchFamily="18" charset="0"/>
                <a:sym typeface="+mn-ea"/>
              </a:rPr>
              <a:t>preferred site </a:t>
            </a:r>
            <a:r>
              <a:rPr lang="zh-CN" altLang="en-US">
                <a:latin typeface="Times New Roman" panose="02020603050405020304" pitchFamily="18" charset="0"/>
                <a:cs typeface="Times New Roman" panose="02020603050405020304" pitchFamily="18" charset="0"/>
                <a:sym typeface="+mn-ea"/>
              </a:rPr>
              <a:t>投票，检查这些数据是否被修改或者上锁，然后第二个阶段，协调者根据所有站点的投票结果来决定当前事务是</a:t>
            </a:r>
            <a:r>
              <a:rPr lang="en-US" altLang="zh-CN">
                <a:latin typeface="Times New Roman" panose="02020603050405020304" pitchFamily="18" charset="0"/>
                <a:cs typeface="Times New Roman" panose="02020603050405020304" pitchFamily="18" charset="0"/>
                <a:sym typeface="+mn-ea"/>
              </a:rPr>
              <a:t>commit </a:t>
            </a:r>
            <a:r>
              <a:rPr lang="zh-CN" altLang="en-US">
                <a:latin typeface="Times New Roman" panose="02020603050405020304" pitchFamily="18" charset="0"/>
                <a:cs typeface="Times New Roman" panose="02020603050405020304" pitchFamily="18" charset="0"/>
                <a:sym typeface="+mn-ea"/>
              </a:rPr>
              <a:t>还是</a:t>
            </a:r>
            <a:r>
              <a:rPr lang="en-US" altLang="zh-CN">
                <a:latin typeface="Times New Roman" panose="02020603050405020304" pitchFamily="18" charset="0"/>
                <a:cs typeface="Times New Roman" panose="02020603050405020304" pitchFamily="18" charset="0"/>
                <a:sym typeface="+mn-ea"/>
              </a:rPr>
              <a:t> abort</a:t>
            </a:r>
            <a:endParaRPr lang="en-US" altLang="zh-CN">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首先有一个</a:t>
            </a:r>
            <a:r>
              <a:rPr lang="en-US" altLang="zh-CN">
                <a:latin typeface="Times New Roman" panose="02020603050405020304" pitchFamily="18" charset="0"/>
                <a:cs typeface="Times New Roman" panose="02020603050405020304" pitchFamily="18" charset="0"/>
                <a:sym typeface="+mn-ea"/>
              </a:rPr>
              <a:t>prepare</a:t>
            </a:r>
            <a:r>
              <a:rPr lang="zh-CN" altLang="en-US">
                <a:latin typeface="Times New Roman" panose="02020603050405020304" pitchFamily="18" charset="0"/>
                <a:cs typeface="Times New Roman" panose="02020603050405020304" pitchFamily="18" charset="0"/>
                <a:sym typeface="+mn-ea"/>
              </a:rPr>
              <a:t>方法，用于写集合中的数据对象是否被修改或者上锁，如果检查通过，那么本地会对这些数据上锁。有了这个函数之后，再看一下</a:t>
            </a:r>
            <a:r>
              <a:rPr lang="en-US" altLang="zh-CN">
                <a:latin typeface="Times New Roman" panose="02020603050405020304" pitchFamily="18" charset="0"/>
                <a:cs typeface="Times New Roman" panose="02020603050405020304" pitchFamily="18" charset="0"/>
                <a:sym typeface="+mn-ea"/>
              </a:rPr>
              <a:t>slow commit</a:t>
            </a:r>
            <a:r>
              <a:rPr lang="zh-CN" altLang="en-US">
                <a:latin typeface="Times New Roman" panose="02020603050405020304" pitchFamily="18" charset="0"/>
                <a:cs typeface="Times New Roman" panose="02020603050405020304" pitchFamily="18" charset="0"/>
                <a:sym typeface="+mn-ea"/>
              </a:rPr>
              <a:t>方法，它首先便会发起一个远端调用，让各个写集合数据对象的</a:t>
            </a:r>
            <a:r>
              <a:rPr lang="en-US" altLang="zh-CN">
                <a:latin typeface="Times New Roman" panose="02020603050405020304" pitchFamily="18" charset="0"/>
                <a:cs typeface="Times New Roman" panose="02020603050405020304" pitchFamily="18" charset="0"/>
                <a:sym typeface="+mn-ea"/>
              </a:rPr>
              <a:t>prefer</a:t>
            </a:r>
            <a:r>
              <a:rPr lang="zh-CN" altLang="en-US">
                <a:latin typeface="Times New Roman" panose="02020603050405020304" pitchFamily="18" charset="0"/>
                <a:cs typeface="Times New Roman" panose="02020603050405020304" pitchFamily="18" charset="0"/>
                <a:sym typeface="+mn-ea"/>
              </a:rPr>
              <a:t>站点检查这些数据并返回投票结果。</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如果所有投票结果都是</a:t>
            </a:r>
            <a:r>
              <a:rPr lang="en-US" altLang="zh-CN">
                <a:latin typeface="Times New Roman" panose="02020603050405020304" pitchFamily="18" charset="0"/>
                <a:cs typeface="Times New Roman" panose="02020603050405020304" pitchFamily="18" charset="0"/>
                <a:sym typeface="+mn-ea"/>
              </a:rPr>
              <a:t>yes</a:t>
            </a:r>
            <a:r>
              <a:rPr lang="zh-CN" altLang="en-US">
                <a:latin typeface="Times New Roman" panose="02020603050405020304" pitchFamily="18" charset="0"/>
                <a:cs typeface="Times New Roman" panose="02020603050405020304" pitchFamily="18" charset="0"/>
                <a:sym typeface="+mn-ea"/>
              </a:rPr>
              <a:t>，那么类似前面的</a:t>
            </a:r>
            <a:r>
              <a:rPr lang="en-US" altLang="zh-CN">
                <a:latin typeface="Times New Roman" panose="02020603050405020304" pitchFamily="18" charset="0"/>
                <a:cs typeface="Times New Roman" panose="02020603050405020304" pitchFamily="18" charset="0"/>
                <a:sym typeface="+mn-ea"/>
              </a:rPr>
              <a:t>fast commit</a:t>
            </a:r>
            <a:r>
              <a:rPr lang="zh-CN" altLang="en-US">
                <a:latin typeface="Times New Roman" panose="02020603050405020304" pitchFamily="18" charset="0"/>
                <a:cs typeface="Times New Roman" panose="02020603050405020304" pitchFamily="18" charset="0"/>
                <a:sym typeface="+mn-ea"/>
              </a:rPr>
              <a:t>，更新序列号，等待前面的事务完成，标记为</a:t>
            </a:r>
            <a:r>
              <a:rPr lang="en-US" altLang="zh-CN">
                <a:latin typeface="Times New Roman" panose="02020603050405020304" pitchFamily="18" charset="0"/>
                <a:cs typeface="Times New Roman" panose="02020603050405020304" pitchFamily="18" charset="0"/>
                <a:sym typeface="+mn-ea"/>
              </a:rPr>
              <a:t>commit</a:t>
            </a:r>
            <a:r>
              <a:rPr lang="zh-CN" altLang="en-US">
                <a:latin typeface="Times New Roman" panose="02020603050405020304" pitchFamily="18" charset="0"/>
                <a:cs typeface="Times New Roman" panose="02020603050405020304" pitchFamily="18" charset="0"/>
                <a:sym typeface="+mn-ea"/>
              </a:rPr>
              <a:t>等等，唯一不同的是多了一个释放锁的过程。</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如果有站点的投票结果是</a:t>
            </a:r>
            <a:r>
              <a:rPr lang="en-US" altLang="zh-CN">
                <a:latin typeface="Times New Roman" panose="02020603050405020304" pitchFamily="18" charset="0"/>
                <a:cs typeface="Times New Roman" panose="02020603050405020304" pitchFamily="18" charset="0"/>
                <a:sym typeface="+mn-ea"/>
              </a:rPr>
              <a:t>no</a:t>
            </a:r>
            <a:r>
              <a:rPr lang="zh-CN" altLang="en-US">
                <a:latin typeface="Times New Roman" panose="02020603050405020304" pitchFamily="18" charset="0"/>
                <a:cs typeface="Times New Roman" panose="02020603050405020304" pitchFamily="18" charset="0"/>
                <a:sym typeface="+mn-ea"/>
              </a:rPr>
              <a:t>，那么需要向那些投票为</a:t>
            </a:r>
            <a:r>
              <a:rPr lang="en-US" altLang="zh-CN">
                <a:latin typeface="Times New Roman" panose="02020603050405020304" pitchFamily="18" charset="0"/>
                <a:cs typeface="Times New Roman" panose="02020603050405020304" pitchFamily="18" charset="0"/>
                <a:sym typeface="+mn-ea"/>
              </a:rPr>
              <a:t>yes</a:t>
            </a:r>
            <a:r>
              <a:rPr lang="zh-CN" altLang="en-US">
                <a:latin typeface="Times New Roman" panose="02020603050405020304" pitchFamily="18" charset="0"/>
                <a:cs typeface="Times New Roman" panose="02020603050405020304" pitchFamily="18" charset="0"/>
                <a:sym typeface="+mn-ea"/>
              </a:rPr>
              <a:t>的站点发送远端调用，告诉他们释放相关的锁。</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这里我主要通过涉及到几次重要的通信内容来解释这个流程。主要有</a:t>
            </a:r>
            <a:r>
              <a:rPr lang="en-US" altLang="zh-CN">
                <a:latin typeface="Times New Roman" panose="02020603050405020304" pitchFamily="18" charset="0"/>
                <a:cs typeface="Times New Roman" panose="02020603050405020304" pitchFamily="18" charset="0"/>
                <a:sym typeface="+mn-ea"/>
              </a:rPr>
              <a:t>4</a:t>
            </a:r>
            <a:r>
              <a:rPr lang="zh-CN" altLang="en-US">
                <a:latin typeface="Times New Roman" panose="02020603050405020304" pitchFamily="18" charset="0"/>
                <a:cs typeface="Times New Roman" panose="02020603050405020304" pitchFamily="18" charset="0"/>
                <a:sym typeface="+mn-ea"/>
              </a:rPr>
              <a:t>个，分别表示在传播这个事务、回复收到了传播信号、该事务已经传播到了足够多的站点上、该事务可以是全局可见的了。为了完成这个任务，还需要涉及到前面没有讲到的变量，</a:t>
            </a:r>
            <a:r>
              <a:rPr lang="en-US" altLang="zh-CN">
                <a:latin typeface="Times New Roman" panose="02020603050405020304" pitchFamily="18" charset="0"/>
                <a:cs typeface="Times New Roman" panose="02020603050405020304" pitchFamily="18" charset="0"/>
                <a:sym typeface="+mn-ea"/>
              </a:rPr>
              <a:t>GotVTS</a:t>
            </a:r>
            <a:r>
              <a:rPr lang="zh-CN" altLang="en-US">
                <a:latin typeface="Times New Roman" panose="02020603050405020304" pitchFamily="18" charset="0"/>
                <a:cs typeface="Times New Roman" panose="02020603050405020304" pitchFamily="18" charset="0"/>
                <a:sym typeface="+mn-ea"/>
              </a:rPr>
              <a:t>，他是一个向量，用来表示分别从其他站点收到了多少个传播过来的事务。</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传播就是</a:t>
            </a:r>
            <a:r>
              <a:rPr lang="en-US" altLang="zh-CN">
                <a:latin typeface="Times New Roman" panose="02020603050405020304" pitchFamily="18" charset="0"/>
                <a:cs typeface="Times New Roman" panose="02020603050405020304" pitchFamily="18" charset="0"/>
                <a:sym typeface="+mn-ea"/>
              </a:rPr>
              <a:t>send</a:t>
            </a:r>
            <a:r>
              <a:rPr lang="zh-CN" altLang="en-US">
                <a:latin typeface="Times New Roman" panose="02020603050405020304" pitchFamily="18" charset="0"/>
                <a:cs typeface="Times New Roman" panose="02020603050405020304" pitchFamily="18" charset="0"/>
                <a:sym typeface="+mn-ea"/>
              </a:rPr>
              <a:t>一个带有</a:t>
            </a:r>
            <a:r>
              <a:rPr lang="en-US" altLang="zh-CN">
                <a:latin typeface="Times New Roman" panose="02020603050405020304" pitchFamily="18" charset="0"/>
                <a:cs typeface="Times New Roman" panose="02020603050405020304" pitchFamily="18" charset="0"/>
                <a:sym typeface="+mn-ea"/>
              </a:rPr>
              <a:t>propagate</a:t>
            </a:r>
            <a:r>
              <a:rPr lang="zh-CN" altLang="en-US">
                <a:latin typeface="Times New Roman" panose="02020603050405020304" pitchFamily="18" charset="0"/>
                <a:cs typeface="Times New Roman" panose="02020603050405020304" pitchFamily="18" charset="0"/>
                <a:sym typeface="+mn-ea"/>
              </a:rPr>
              <a:t>和</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的信号给其他所有站点，然后等待足够多的站点返回一个带有</a:t>
            </a:r>
            <a:r>
              <a:rPr lang="en-US" altLang="zh-CN">
                <a:latin typeface="Times New Roman" panose="02020603050405020304" pitchFamily="18" charset="0"/>
                <a:cs typeface="Times New Roman" panose="02020603050405020304" pitchFamily="18" charset="0"/>
                <a:sym typeface="+mn-ea"/>
              </a:rPr>
              <a:t>propagate-ack</a:t>
            </a:r>
            <a:r>
              <a:rPr lang="zh-CN" altLang="en-US">
                <a:latin typeface="Times New Roman" panose="02020603050405020304" pitchFamily="18" charset="0"/>
                <a:cs typeface="Times New Roman" panose="02020603050405020304" pitchFamily="18" charset="0"/>
                <a:sym typeface="+mn-ea"/>
              </a:rPr>
              <a:t>的信号。那么其他站点接收到这个带有</a:t>
            </a:r>
            <a:r>
              <a:rPr lang="en-US" altLang="zh-CN">
                <a:latin typeface="Times New Roman" panose="02020603050405020304" pitchFamily="18" charset="0"/>
                <a:cs typeface="Times New Roman" panose="02020603050405020304" pitchFamily="18" charset="0"/>
                <a:sym typeface="+mn-ea"/>
              </a:rPr>
              <a:t>propagate</a:t>
            </a:r>
            <a:r>
              <a:rPr lang="zh-CN" altLang="en-US">
                <a:latin typeface="Times New Roman" panose="02020603050405020304" pitchFamily="18" charset="0"/>
                <a:cs typeface="Times New Roman" panose="02020603050405020304" pitchFamily="18" charset="0"/>
                <a:sym typeface="+mn-ea"/>
              </a:rPr>
              <a:t>的信号以后，会检查是否收到了所有在事务</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之前的事务，以及事务</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站点上比</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小的所有事务。</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当收到足够多的</a:t>
            </a:r>
            <a:r>
              <a:rPr lang="en-US" altLang="zh-CN">
                <a:latin typeface="Times New Roman" panose="02020603050405020304" pitchFamily="18" charset="0"/>
                <a:cs typeface="Times New Roman" panose="02020603050405020304" pitchFamily="18" charset="0"/>
                <a:sym typeface="+mn-ea"/>
              </a:rPr>
              <a:t>ack</a:t>
            </a:r>
            <a:r>
              <a:rPr lang="zh-CN" altLang="en-US">
                <a:latin typeface="Times New Roman" panose="02020603050405020304" pitchFamily="18" charset="0"/>
                <a:cs typeface="Times New Roman" panose="02020603050405020304" pitchFamily="18" charset="0"/>
                <a:sym typeface="+mn-ea"/>
              </a:rPr>
              <a:t>之后，就可以将事务</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标记为</a:t>
            </a:r>
            <a:r>
              <a:rPr lang="en-US" altLang="zh-CN">
                <a:latin typeface="Times New Roman" panose="02020603050405020304" pitchFamily="18" charset="0"/>
                <a:cs typeface="Times New Roman" panose="02020603050405020304" pitchFamily="18" charset="0"/>
                <a:sym typeface="+mn-ea"/>
              </a:rPr>
              <a:t>disaster-safe durable</a:t>
            </a:r>
            <a:r>
              <a:rPr lang="zh-CN" altLang="en-US">
                <a:latin typeface="Times New Roman" panose="02020603050405020304" pitchFamily="18" charset="0"/>
                <a:cs typeface="Times New Roman" panose="02020603050405020304" pitchFamily="18" charset="0"/>
                <a:sym typeface="+mn-ea"/>
              </a:rPr>
              <a:t>了，然后发送带有</a:t>
            </a:r>
            <a:r>
              <a:rPr lang="en-US" altLang="zh-CN">
                <a:latin typeface="Times New Roman" panose="02020603050405020304" pitchFamily="18" charset="0"/>
                <a:cs typeface="Times New Roman" panose="02020603050405020304" pitchFamily="18" charset="0"/>
                <a:sym typeface="+mn-ea"/>
              </a:rPr>
              <a:t>ds-durable</a:t>
            </a:r>
            <a:r>
              <a:rPr lang="zh-CN" altLang="en-US">
                <a:latin typeface="Times New Roman" panose="02020603050405020304" pitchFamily="18" charset="0"/>
                <a:cs typeface="Times New Roman" panose="02020603050405020304" pitchFamily="18" charset="0"/>
                <a:sym typeface="+mn-ea"/>
              </a:rPr>
              <a:t>的信号给所有服务器，等待收到所有的</a:t>
            </a:r>
            <a:r>
              <a:rPr lang="en-US" altLang="zh-CN">
                <a:latin typeface="Times New Roman" panose="02020603050405020304" pitchFamily="18" charset="0"/>
                <a:cs typeface="Times New Roman" panose="02020603050405020304" pitchFamily="18" charset="0"/>
                <a:sym typeface="+mn-ea"/>
              </a:rPr>
              <a:t>visible</a:t>
            </a:r>
            <a:r>
              <a:rPr lang="zh-CN" altLang="en-US">
                <a:latin typeface="Times New Roman" panose="02020603050405020304" pitchFamily="18" charset="0"/>
                <a:cs typeface="Times New Roman" panose="02020603050405020304" pitchFamily="18" charset="0"/>
                <a:sym typeface="+mn-ea"/>
              </a:rPr>
              <a:t>信号后将事务</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标记为</a:t>
            </a:r>
            <a:r>
              <a:rPr lang="en-US" altLang="zh-CN">
                <a:latin typeface="Times New Roman" panose="02020603050405020304" pitchFamily="18" charset="0"/>
                <a:cs typeface="Times New Roman" panose="02020603050405020304" pitchFamily="18" charset="0"/>
                <a:sym typeface="+mn-ea"/>
              </a:rPr>
              <a:t>globally visible</a:t>
            </a:r>
            <a:r>
              <a:rPr lang="zh-CN" altLang="en-US">
                <a:latin typeface="Times New Roman" panose="02020603050405020304" pitchFamily="18" charset="0"/>
                <a:cs typeface="Times New Roman" panose="02020603050405020304" pitchFamily="18" charset="0"/>
                <a:sym typeface="+mn-ea"/>
              </a:rPr>
              <a:t>。其他站点在收到</a:t>
            </a:r>
            <a:r>
              <a:rPr lang="en-US" altLang="zh-CN">
                <a:latin typeface="Times New Roman" panose="02020603050405020304" pitchFamily="18" charset="0"/>
                <a:cs typeface="Times New Roman" panose="02020603050405020304" pitchFamily="18" charset="0"/>
                <a:sym typeface="+mn-ea"/>
              </a:rPr>
              <a:t>ds-durable</a:t>
            </a:r>
            <a:r>
              <a:rPr lang="zh-CN" altLang="en-US">
                <a:latin typeface="Times New Roman" panose="02020603050405020304" pitchFamily="18" charset="0"/>
                <a:cs typeface="Times New Roman" panose="02020603050405020304" pitchFamily="18" charset="0"/>
                <a:sym typeface="+mn-ea"/>
              </a:rPr>
              <a:t>和</a:t>
            </a:r>
            <a:r>
              <a:rPr lang="en-US" altLang="zh-CN">
                <a:latin typeface="Times New Roman" panose="02020603050405020304" pitchFamily="18" charset="0"/>
                <a:cs typeface="Times New Roman" panose="02020603050405020304" pitchFamily="18" charset="0"/>
                <a:sym typeface="+mn-ea"/>
              </a:rPr>
              <a:t>propagate</a:t>
            </a:r>
            <a:r>
              <a:rPr lang="zh-CN" altLang="en-US">
                <a:latin typeface="Times New Roman" panose="02020603050405020304" pitchFamily="18" charset="0"/>
                <a:cs typeface="Times New Roman" panose="02020603050405020304" pitchFamily="18" charset="0"/>
                <a:sym typeface="+mn-ea"/>
              </a:rPr>
              <a:t>信号后，需要检查是否</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之前的事务都已经被提交，以及</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站点的比</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更小的序列号是否已经被提交。检查通过之后便可以设置最新的提交序号，之后释放相关的锁，并将</a:t>
            </a:r>
            <a:r>
              <a:rPr lang="en-US" altLang="zh-CN">
                <a:latin typeface="Times New Roman" panose="02020603050405020304" pitchFamily="18" charset="0"/>
                <a:cs typeface="Times New Roman" panose="02020603050405020304" pitchFamily="18" charset="0"/>
                <a:sym typeface="+mn-ea"/>
              </a:rPr>
              <a:t>visible</a:t>
            </a:r>
            <a:r>
              <a:rPr lang="zh-CN" altLang="en-US">
                <a:latin typeface="Times New Roman" panose="02020603050405020304" pitchFamily="18" charset="0"/>
                <a:cs typeface="Times New Roman" panose="02020603050405020304" pitchFamily="18" charset="0"/>
                <a:sym typeface="+mn-ea"/>
              </a:rPr>
              <a:t>信号发回去。当协调站点收到了所有</a:t>
            </a:r>
            <a:r>
              <a:rPr lang="en-US" altLang="zh-CN">
                <a:latin typeface="Times New Roman" panose="02020603050405020304" pitchFamily="18" charset="0"/>
                <a:cs typeface="Times New Roman" panose="02020603050405020304" pitchFamily="18" charset="0"/>
                <a:sym typeface="+mn-ea"/>
              </a:rPr>
              <a:t>server</a:t>
            </a:r>
            <a:r>
              <a:rPr lang="zh-CN" altLang="en-US">
                <a:latin typeface="Times New Roman" panose="02020603050405020304" pitchFamily="18" charset="0"/>
                <a:cs typeface="Times New Roman" panose="02020603050405020304" pitchFamily="18" charset="0"/>
                <a:sym typeface="+mn-ea"/>
              </a:rPr>
              <a:t>的</a:t>
            </a:r>
            <a:r>
              <a:rPr lang="en-US" altLang="zh-CN">
                <a:latin typeface="Times New Roman" panose="02020603050405020304" pitchFamily="18" charset="0"/>
                <a:cs typeface="Times New Roman" panose="02020603050405020304" pitchFamily="18" charset="0"/>
                <a:sym typeface="+mn-ea"/>
              </a:rPr>
              <a:t>visible</a:t>
            </a:r>
            <a:r>
              <a:rPr lang="zh-CN" altLang="en-US">
                <a:latin typeface="Times New Roman" panose="02020603050405020304" pitchFamily="18" charset="0"/>
                <a:cs typeface="Times New Roman" panose="02020603050405020304" pitchFamily="18" charset="0"/>
                <a:sym typeface="+mn-ea"/>
              </a:rPr>
              <a:t>信号之后，便可以将</a:t>
            </a:r>
            <a:r>
              <a:rPr lang="en-US" altLang="zh-CN">
                <a:latin typeface="Times New Roman" panose="02020603050405020304" pitchFamily="18" charset="0"/>
                <a:cs typeface="Times New Roman" panose="02020603050405020304" pitchFamily="18" charset="0"/>
                <a:sym typeface="+mn-ea"/>
              </a:rPr>
              <a:t>x</a:t>
            </a:r>
            <a:r>
              <a:rPr lang="zh-CN" altLang="en-US">
                <a:latin typeface="Times New Roman" panose="02020603050405020304" pitchFamily="18" charset="0"/>
                <a:cs typeface="Times New Roman" panose="02020603050405020304" pitchFamily="18" charset="0"/>
                <a:sym typeface="+mn-ea"/>
              </a:rPr>
              <a:t>标记为全局可见了。</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当</a:t>
            </a:r>
            <a:r>
              <a:rPr lang="en-US" altLang="zh-CN">
                <a:latin typeface="Times New Roman" panose="02020603050405020304" pitchFamily="18" charset="0"/>
                <a:cs typeface="Times New Roman" panose="02020603050405020304" pitchFamily="18" charset="0"/>
                <a:sym typeface="+mn-ea"/>
              </a:rPr>
              <a:t>client crash</a:t>
            </a:r>
            <a:r>
              <a:rPr lang="zh-CN" altLang="en-US">
                <a:latin typeface="Times New Roman" panose="02020603050405020304" pitchFamily="18" charset="0"/>
                <a:cs typeface="Times New Roman" panose="02020603050405020304" pitchFamily="18" charset="0"/>
                <a:sym typeface="+mn-ea"/>
              </a:rPr>
              <a:t>时，它未完成的事务会被</a:t>
            </a:r>
            <a:r>
              <a:rPr lang="en-US" altLang="zh-CN">
                <a:latin typeface="Times New Roman" panose="02020603050405020304" pitchFamily="18" charset="0"/>
                <a:cs typeface="Times New Roman" panose="02020603050405020304" pitchFamily="18" charset="0"/>
                <a:sym typeface="+mn-ea"/>
              </a:rPr>
              <a:t>abort</a:t>
            </a:r>
            <a:r>
              <a:rPr lang="zh-CN" altLang="en-US">
                <a:latin typeface="Times New Roman" panose="02020603050405020304" pitchFamily="18" charset="0"/>
                <a:cs typeface="Times New Roman" panose="02020603050405020304" pitchFamily="18" charset="0"/>
                <a:sym typeface="+mn-ea"/>
              </a:rPr>
              <a:t>掉，与之相关的状态会被垃圾回收。处理</a:t>
            </a:r>
            <a:r>
              <a:rPr lang="en-US" altLang="zh-CN">
                <a:latin typeface="Times New Roman" panose="02020603050405020304" pitchFamily="18" charset="0"/>
                <a:cs typeface="Times New Roman" panose="02020603050405020304" pitchFamily="18" charset="0"/>
                <a:sym typeface="+mn-ea"/>
              </a:rPr>
              <a:t>server failure</a:t>
            </a:r>
            <a:r>
              <a:rPr lang="zh-CN" altLang="en-US">
                <a:latin typeface="Times New Roman" panose="02020603050405020304" pitchFamily="18" charset="0"/>
                <a:cs typeface="Times New Roman" panose="02020603050405020304" pitchFamily="18" charset="0"/>
                <a:sym typeface="+mn-ea"/>
              </a:rPr>
              <a:t>的时候，一般会有替代</a:t>
            </a:r>
            <a:r>
              <a:rPr lang="en-US" altLang="zh-CN">
                <a:latin typeface="Times New Roman" panose="02020603050405020304" pitchFamily="18" charset="0"/>
                <a:cs typeface="Times New Roman" panose="02020603050405020304" pitchFamily="18" charset="0"/>
                <a:sym typeface="+mn-ea"/>
              </a:rPr>
              <a:t>server</a:t>
            </a:r>
            <a:r>
              <a:rPr lang="zh-CN" altLang="en-US">
                <a:latin typeface="Times New Roman" panose="02020603050405020304" pitchFamily="18" charset="0"/>
                <a:cs typeface="Times New Roman" panose="02020603050405020304" pitchFamily="18" charset="0"/>
                <a:sym typeface="+mn-ea"/>
              </a:rPr>
              <a:t>根据</a:t>
            </a:r>
            <a:r>
              <a:rPr lang="en-US" altLang="zh-CN">
                <a:latin typeface="Times New Roman" panose="02020603050405020304" pitchFamily="18" charset="0"/>
                <a:cs typeface="Times New Roman" panose="02020603050405020304" pitchFamily="18" charset="0"/>
                <a:sym typeface="+mn-ea"/>
              </a:rPr>
              <a:t>log</a:t>
            </a:r>
            <a:r>
              <a:rPr lang="zh-CN" altLang="en-US">
                <a:latin typeface="Times New Roman" panose="02020603050405020304" pitchFamily="18" charset="0"/>
                <a:cs typeface="Times New Roman" panose="02020603050405020304" pitchFamily="18" charset="0"/>
                <a:sym typeface="+mn-ea"/>
              </a:rPr>
              <a:t>来恢复已经提交的事务的传播。对于一整个</a:t>
            </a:r>
            <a:r>
              <a:rPr lang="en-US" altLang="zh-CN">
                <a:latin typeface="Times New Roman" panose="02020603050405020304" pitchFamily="18" charset="0"/>
                <a:cs typeface="Times New Roman" panose="02020603050405020304" pitchFamily="18" charset="0"/>
                <a:sym typeface="+mn-ea"/>
              </a:rPr>
              <a:t>site failure</a:t>
            </a:r>
            <a:r>
              <a:rPr lang="zh-CN" altLang="en-US">
                <a:latin typeface="Times New Roman" panose="02020603050405020304" pitchFamily="18" charset="0"/>
                <a:cs typeface="Times New Roman" panose="02020603050405020304" pitchFamily="18" charset="0"/>
                <a:sym typeface="+mn-ea"/>
              </a:rPr>
              <a:t>来说，可以采用两种策略，一种就是说等待这个挂掉的站点重新恢复，另一种是说移除掉这个站点，并且把它的</a:t>
            </a:r>
            <a:r>
              <a:rPr lang="en-US" altLang="zh-CN">
                <a:latin typeface="Times New Roman" panose="02020603050405020304" pitchFamily="18" charset="0"/>
                <a:cs typeface="Times New Roman" panose="02020603050405020304" pitchFamily="18" charset="0"/>
                <a:sym typeface="+mn-ea"/>
              </a:rPr>
              <a:t>container</a:t>
            </a:r>
            <a:r>
              <a:rPr lang="zh-CN" altLang="en-US">
                <a:latin typeface="Times New Roman" panose="02020603050405020304" pitchFamily="18" charset="0"/>
                <a:cs typeface="Times New Roman" panose="02020603050405020304" pitchFamily="18" charset="0"/>
                <a:sym typeface="+mn-ea"/>
              </a:rPr>
              <a:t>重新分配</a:t>
            </a:r>
            <a:r>
              <a:rPr lang="en-US" altLang="zh-CN">
                <a:latin typeface="Times New Roman" panose="02020603050405020304" pitchFamily="18" charset="0"/>
                <a:cs typeface="Times New Roman" panose="02020603050405020304" pitchFamily="18" charset="0"/>
                <a:sym typeface="+mn-ea"/>
              </a:rPr>
              <a:t>preferred site</a:t>
            </a:r>
            <a:r>
              <a:rPr lang="zh-CN" altLang="en-US">
                <a:latin typeface="Times New Roman" panose="02020603050405020304" pitchFamily="18" charset="0"/>
                <a:cs typeface="Times New Roman" panose="02020603050405020304" pitchFamily="18" charset="0"/>
                <a:sym typeface="+mn-ea"/>
              </a:rPr>
              <a:t>。最后一个是说如果一个挂掉的站点重新恢复，那么需要将它重新集成到整个系统，它需要集成它的替代站点提交的事务，然后接管控制权。这些都是可以通过配置服务完成的。</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latin typeface="Times New Roman" panose="02020603050405020304" pitchFamily="18" charset="0"/>
                <a:cs typeface="Times New Roman" panose="02020603050405020304" pitchFamily="18" charset="0"/>
                <a:sym typeface="+mn-ea"/>
              </a:rPr>
              <a:t>关于可扩展性的问题，论文中提到</a:t>
            </a:r>
            <a:r>
              <a:rPr lang="en-US" altLang="zh-CN">
                <a:latin typeface="Times New Roman" panose="02020603050405020304" pitchFamily="18" charset="0"/>
                <a:cs typeface="Times New Roman" panose="02020603050405020304" pitchFamily="18" charset="0"/>
                <a:sym typeface="+mn-ea"/>
              </a:rPr>
              <a:t>Walter</a:t>
            </a:r>
            <a:r>
              <a:rPr lang="zh-CN" altLang="en-US">
                <a:latin typeface="Times New Roman" panose="02020603050405020304" pitchFamily="18" charset="0"/>
                <a:cs typeface="Times New Roman" panose="02020603050405020304" pitchFamily="18" charset="0"/>
                <a:sym typeface="+mn-ea"/>
              </a:rPr>
              <a:t>的瓶颈在于每个站点都依赖一个单独的</a:t>
            </a:r>
            <a:r>
              <a:rPr lang="en-US" altLang="zh-CN">
                <a:latin typeface="Times New Roman" panose="02020603050405020304" pitchFamily="18" charset="0"/>
                <a:cs typeface="Times New Roman" panose="02020603050405020304" pitchFamily="18" charset="0"/>
                <a:sym typeface="+mn-ea"/>
              </a:rPr>
              <a:t>server</a:t>
            </a:r>
            <a:r>
              <a:rPr lang="zh-CN" altLang="en-US">
                <a:latin typeface="Times New Roman" panose="02020603050405020304" pitchFamily="18" charset="0"/>
                <a:cs typeface="Times New Roman" panose="02020603050405020304" pitchFamily="18" charset="0"/>
                <a:sym typeface="+mn-ea"/>
              </a:rPr>
              <a:t>去执行和提交事务。第一个方法是将数据中心划分成多个更小的</a:t>
            </a:r>
            <a:r>
              <a:rPr lang="en-US" altLang="zh-CN">
                <a:latin typeface="Times New Roman" panose="02020603050405020304" pitchFamily="18" charset="0"/>
                <a:cs typeface="Times New Roman" panose="02020603050405020304" pitchFamily="18" charset="0"/>
                <a:sym typeface="+mn-ea"/>
              </a:rPr>
              <a:t>local sites</a:t>
            </a:r>
            <a:r>
              <a:rPr lang="zh-CN" altLang="en-US">
                <a:latin typeface="Times New Roman" panose="02020603050405020304" pitchFamily="18" charset="0"/>
                <a:cs typeface="Times New Roman" panose="02020603050405020304" pitchFamily="18" charset="0"/>
                <a:sym typeface="+mn-ea"/>
              </a:rPr>
              <a:t>，带有自己的</a:t>
            </a:r>
            <a:r>
              <a:rPr lang="en-US" altLang="zh-CN">
                <a:latin typeface="Times New Roman" panose="02020603050405020304" pitchFamily="18" charset="0"/>
                <a:cs typeface="Times New Roman" panose="02020603050405020304" pitchFamily="18" charset="0"/>
                <a:sym typeface="+mn-ea"/>
              </a:rPr>
              <a:t>server</a:t>
            </a:r>
            <a:r>
              <a:rPr lang="zh-CN" altLang="en-US">
                <a:latin typeface="Times New Roman" panose="02020603050405020304" pitchFamily="18" charset="0"/>
                <a:cs typeface="Times New Roman" panose="02020603050405020304" pitchFamily="18" charset="0"/>
                <a:sym typeface="+mn-ea"/>
              </a:rPr>
              <a:t>。第二个方法是在每个站点上部署多个</a:t>
            </a:r>
            <a:r>
              <a:rPr lang="en-US" altLang="zh-CN">
                <a:latin typeface="Times New Roman" panose="02020603050405020304" pitchFamily="18" charset="0"/>
                <a:cs typeface="Times New Roman" panose="02020603050405020304" pitchFamily="18" charset="0"/>
                <a:sym typeface="+mn-ea"/>
              </a:rPr>
              <a:t>server</a:t>
            </a:r>
            <a:r>
              <a:rPr lang="zh-CN" altLang="en-US">
                <a:latin typeface="Times New Roman" panose="02020603050405020304" pitchFamily="18" charset="0"/>
                <a:cs typeface="Times New Roman" panose="02020603050405020304" pitchFamily="18" charset="0"/>
                <a:sym typeface="+mn-ea"/>
              </a:rPr>
              <a:t>。</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atin typeface="Times New Roman" panose="02020603050405020304" pitchFamily="18" charset="0"/>
                <a:cs typeface="Times New Roman" panose="02020603050405020304" pitchFamily="18" charset="0"/>
                <a:sym typeface="+mn-ea"/>
              </a:rPr>
              <a:t>Walter </a:t>
            </a:r>
            <a:r>
              <a:rPr lang="zh-CN" altLang="en-US">
                <a:latin typeface="Times New Roman" panose="02020603050405020304" pitchFamily="18" charset="0"/>
                <a:cs typeface="Times New Roman" panose="02020603050405020304" pitchFamily="18" charset="0"/>
                <a:sym typeface="+mn-ea"/>
              </a:rPr>
              <a:t>的实现包括一个</a:t>
            </a:r>
            <a:r>
              <a:rPr lang="en-US" altLang="zh-CN">
                <a:latin typeface="Times New Roman" panose="02020603050405020304" pitchFamily="18" charset="0"/>
                <a:cs typeface="Times New Roman" panose="02020603050405020304" pitchFamily="18" charset="0"/>
                <a:sym typeface="+mn-ea"/>
              </a:rPr>
              <a:t>30K c++ </a:t>
            </a:r>
            <a:r>
              <a:rPr lang="zh-CN" altLang="en-US">
                <a:latin typeface="Times New Roman" panose="02020603050405020304" pitchFamily="18" charset="0"/>
                <a:cs typeface="Times New Roman" panose="02020603050405020304" pitchFamily="18" charset="0"/>
                <a:sym typeface="+mn-ea"/>
              </a:rPr>
              <a:t>代码的</a:t>
            </a:r>
            <a:r>
              <a:rPr lang="en-US" altLang="zh-CN">
                <a:latin typeface="Times New Roman" panose="02020603050405020304" pitchFamily="18" charset="0"/>
                <a:cs typeface="Times New Roman" panose="02020603050405020304" pitchFamily="18" charset="0"/>
                <a:sym typeface="+mn-ea"/>
              </a:rPr>
              <a:t> cilent-side library</a:t>
            </a:r>
            <a:r>
              <a:rPr lang="zh-CN" altLang="en-US">
                <a:latin typeface="Times New Roman" panose="02020603050405020304" pitchFamily="18" charset="0"/>
                <a:cs typeface="Times New Roman" panose="02020603050405020304" pitchFamily="18" charset="0"/>
                <a:sym typeface="+mn-ea"/>
              </a:rPr>
              <a:t>和</a:t>
            </a:r>
            <a:r>
              <a:rPr lang="en-US" altLang="zh-CN">
                <a:latin typeface="Times New Roman" panose="02020603050405020304" pitchFamily="18" charset="0"/>
                <a:cs typeface="Times New Roman" panose="02020603050405020304" pitchFamily="18" charset="0"/>
                <a:sym typeface="+mn-ea"/>
              </a:rPr>
              <a:t>server</a:t>
            </a:r>
            <a:r>
              <a:rPr lang="zh-CN" altLang="en-US">
                <a:latin typeface="Times New Roman" panose="02020603050405020304" pitchFamily="18" charset="0"/>
                <a:cs typeface="Times New Roman" panose="02020603050405020304" pitchFamily="18" charset="0"/>
                <a:sym typeface="+mn-ea"/>
              </a:rPr>
              <a:t>，同时他们还用</a:t>
            </a:r>
            <a:r>
              <a:rPr lang="en-US" altLang="zh-CN">
                <a:latin typeface="Times New Roman" panose="02020603050405020304" pitchFamily="18" charset="0"/>
                <a:cs typeface="Times New Roman" panose="02020603050405020304" pitchFamily="18" charset="0"/>
                <a:sym typeface="+mn-ea"/>
              </a:rPr>
              <a:t>600</a:t>
            </a:r>
            <a:r>
              <a:rPr lang="zh-CN" altLang="en-US">
                <a:latin typeface="Times New Roman" panose="02020603050405020304" pitchFamily="18" charset="0"/>
                <a:cs typeface="Times New Roman" panose="02020603050405020304" pitchFamily="18" charset="0"/>
                <a:sym typeface="+mn-ea"/>
              </a:rPr>
              <a:t>行代码为</a:t>
            </a:r>
            <a:r>
              <a:rPr lang="en-US" altLang="zh-CN">
                <a:latin typeface="Times New Roman" panose="02020603050405020304" pitchFamily="18" charset="0"/>
                <a:cs typeface="Times New Roman" panose="02020603050405020304" pitchFamily="18" charset="0"/>
                <a:sym typeface="+mn-ea"/>
              </a:rPr>
              <a:t>web</a:t>
            </a:r>
            <a:r>
              <a:rPr lang="zh-CN" altLang="en-US">
                <a:latin typeface="Times New Roman" panose="02020603050405020304" pitchFamily="18" charset="0"/>
                <a:cs typeface="Times New Roman" panose="02020603050405020304" pitchFamily="18" charset="0"/>
                <a:sym typeface="+mn-ea"/>
              </a:rPr>
              <a:t>应用实现了</a:t>
            </a:r>
            <a:r>
              <a:rPr lang="en-US" altLang="zh-CN">
                <a:latin typeface="Times New Roman" panose="02020603050405020304" pitchFamily="18" charset="0"/>
                <a:cs typeface="Times New Roman" panose="02020603050405020304" pitchFamily="18" charset="0"/>
                <a:sym typeface="+mn-ea"/>
              </a:rPr>
              <a:t>php </a:t>
            </a:r>
            <a:r>
              <a:rPr lang="zh-CN" altLang="en-US">
                <a:latin typeface="Times New Roman" panose="02020603050405020304" pitchFamily="18" charset="0"/>
                <a:cs typeface="Times New Roman" panose="02020603050405020304" pitchFamily="18" charset="0"/>
                <a:sym typeface="+mn-ea"/>
              </a:rPr>
              <a:t>接口。主要的方法在这个表里，包括开始、提交、中止事务，读写数据、为数据对象设置</a:t>
            </a:r>
            <a:r>
              <a:rPr lang="en-US" altLang="zh-CN">
                <a:latin typeface="Times New Roman" panose="02020603050405020304" pitchFamily="18" charset="0"/>
                <a:cs typeface="Times New Roman" panose="02020603050405020304" pitchFamily="18" charset="0"/>
                <a:sym typeface="+mn-ea"/>
              </a:rPr>
              <a:t>id</a:t>
            </a:r>
            <a:r>
              <a:rPr lang="zh-CN" altLang="en-US">
                <a:latin typeface="Times New Roman" panose="02020603050405020304" pitchFamily="18" charset="0"/>
                <a:cs typeface="Times New Roman" panose="02020603050405020304" pitchFamily="18" charset="0"/>
                <a:sym typeface="+mn-ea"/>
              </a:rPr>
              <a:t>等等，但是也还会有很多细节没有在这里列出，比如说一些管理的方法创建销毁</a:t>
            </a:r>
            <a:r>
              <a:rPr lang="en-US" altLang="zh-CN">
                <a:latin typeface="Times New Roman" panose="02020603050405020304" pitchFamily="18" charset="0"/>
                <a:cs typeface="Times New Roman" panose="02020603050405020304" pitchFamily="18" charset="0"/>
                <a:sym typeface="+mn-ea"/>
              </a:rPr>
              <a:t>container</a:t>
            </a:r>
            <a:r>
              <a:rPr lang="zh-CN" altLang="en-US">
                <a:latin typeface="Times New Roman" panose="02020603050405020304" pitchFamily="18" charset="0"/>
                <a:cs typeface="Times New Roman" panose="02020603050405020304" pitchFamily="18" charset="0"/>
                <a:sym typeface="+mn-ea"/>
              </a:rPr>
              <a:t>，为了提升效率还会有一些打包操作，还有一些写</a:t>
            </a:r>
            <a:r>
              <a:rPr lang="en-US" altLang="zh-CN">
                <a:latin typeface="Times New Roman" panose="02020603050405020304" pitchFamily="18" charset="0"/>
                <a:cs typeface="Times New Roman" panose="02020603050405020304" pitchFamily="18" charset="0"/>
                <a:sym typeface="+mn-ea"/>
              </a:rPr>
              <a:t>log</a:t>
            </a:r>
            <a:r>
              <a:rPr lang="zh-CN" altLang="en-US">
                <a:latin typeface="Times New Roman" panose="02020603050405020304" pitchFamily="18" charset="0"/>
                <a:cs typeface="Times New Roman" panose="02020603050405020304" pitchFamily="18" charset="0"/>
                <a:sym typeface="+mn-ea"/>
              </a:rPr>
              <a:t>、和缓存机制、垃圾回收机制等等。</a:t>
            </a:r>
            <a:endParaRPr lang="zh-CN" altLang="en-US">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latin typeface="Times New Roman" panose="02020603050405020304" pitchFamily="18" charset="0"/>
              <a:cs typeface="Times New Roman" panose="02020603050405020304" pitchFamily="18" charset="0"/>
              <a:sym typeface="+mn-ea"/>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吞吐量：读取的瓶颈在</a:t>
            </a:r>
            <a:r>
              <a:rPr lang="en-US" altLang="zh-CN" dirty="0"/>
              <a:t>RPC</a:t>
            </a:r>
            <a:r>
              <a:rPr lang="zh-CN" altLang="en-US" dirty="0"/>
              <a:t>库，几乎线性增长；写入比读取慢，主要是因为拿锁导致的竞争问题。“</a:t>
            </a:r>
            <a:r>
              <a:rPr lang="en-US" altLang="zh-CN" dirty="0"/>
              <a:t>Specifically, when a transaction commits, a thread needs to acquire a highly contended lock to check for transaction conflicts.</a:t>
            </a:r>
            <a:r>
              <a:rPr lang="zh-CN" altLang="en-US" dirty="0"/>
              <a:t>”。因此也做不到线性增长，但还是能够在</a:t>
            </a:r>
            <a:r>
              <a:rPr lang="en-US" altLang="zh-CN" dirty="0"/>
              <a:t>site</a:t>
            </a:r>
            <a:r>
              <a:rPr lang="zh-CN" altLang="en-US" dirty="0"/>
              <a:t>增长的时候增长一些。复合负载的情况下，主要看每个</a:t>
            </a:r>
            <a:r>
              <a:rPr lang="en-US" altLang="zh-CN" dirty="0" err="1"/>
              <a:t>tx</a:t>
            </a:r>
            <a:r>
              <a:rPr lang="zh-CN" altLang="en-US" dirty="0"/>
              <a:t>操作多少对象。</a:t>
            </a:r>
            <a:endParaRPr lang="en-US" altLang="zh-CN" dirty="0"/>
          </a:p>
          <a:p>
            <a:r>
              <a:rPr lang="zh-CN" altLang="en-US" dirty="0"/>
              <a:t>延迟：</a:t>
            </a:r>
            <a:r>
              <a:rPr lang="en-US" altLang="zh-CN" dirty="0"/>
              <a:t>fast commit</a:t>
            </a:r>
            <a:r>
              <a:rPr lang="zh-CN" altLang="en-US" dirty="0"/>
              <a:t>是单</a:t>
            </a:r>
            <a:r>
              <a:rPr lang="en-US" altLang="zh-CN" dirty="0"/>
              <a:t>site</a:t>
            </a:r>
            <a:r>
              <a:rPr lang="zh-CN" altLang="en-US" dirty="0"/>
              <a:t>的，因此延迟非常低，主要时间花在磁盘</a:t>
            </a:r>
            <a:r>
              <a:rPr lang="en-US" altLang="zh-CN" dirty="0"/>
              <a:t>flush</a:t>
            </a:r>
            <a:r>
              <a:rPr lang="zh-CN" altLang="en-US" dirty="0"/>
              <a:t>操作。容灾可靠性延迟主要是网络延迟，基本处在</a:t>
            </a:r>
            <a:r>
              <a:rPr lang="en-US" altLang="zh-CN" dirty="0"/>
              <a:t>[</a:t>
            </a:r>
            <a:r>
              <a:rPr lang="en-US" altLang="zh-CN" dirty="0" err="1"/>
              <a:t>rtt_max</a:t>
            </a:r>
            <a:r>
              <a:rPr lang="en-US" altLang="zh-CN" dirty="0"/>
              <a:t>, 2 * </a:t>
            </a:r>
            <a:r>
              <a:rPr lang="en-US" altLang="zh-CN" dirty="0" err="1"/>
              <a:t>rtt_max</a:t>
            </a:r>
            <a:r>
              <a:rPr lang="en-US" altLang="zh-CN" dirty="0"/>
              <a:t>]</a:t>
            </a:r>
            <a:r>
              <a:rPr lang="zh-CN" altLang="en-US" dirty="0"/>
              <a:t>，因为会</a:t>
            </a:r>
            <a:r>
              <a:rPr lang="en-US" altLang="zh-CN" dirty="0"/>
              <a:t>batch</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684B1CD8-9F96-4F1D-A5B8-2D9E0ECCEB33}"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左边三条线是</a:t>
            </a:r>
            <a:r>
              <a:rPr lang="en-US" altLang="zh-CN" dirty="0"/>
              <a:t>commit latency</a:t>
            </a:r>
            <a:r>
              <a:rPr lang="zh-CN" altLang="en-US" dirty="0"/>
              <a:t>，基本上就是最远的两个</a:t>
            </a:r>
            <a:r>
              <a:rPr lang="en-US" altLang="zh-CN" dirty="0"/>
              <a:t>site</a:t>
            </a:r>
            <a:r>
              <a:rPr lang="zh-CN" altLang="en-US" dirty="0"/>
              <a:t>的</a:t>
            </a:r>
            <a:r>
              <a:rPr lang="en-US" altLang="zh-CN" dirty="0"/>
              <a:t>round trip</a:t>
            </a:r>
            <a:r>
              <a:rPr lang="zh-CN" altLang="en-US" dirty="0"/>
              <a:t>时间。容灾</a:t>
            </a:r>
            <a:r>
              <a:rPr lang="en-US" altLang="zh-CN" dirty="0"/>
              <a:t>latency</a:t>
            </a:r>
            <a:r>
              <a:rPr lang="zh-CN" altLang="en-US" dirty="0"/>
              <a:t>就是</a:t>
            </a:r>
            <a:r>
              <a:rPr lang="en-US" altLang="zh-CN" dirty="0"/>
              <a:t>commit latency</a:t>
            </a:r>
            <a:r>
              <a:rPr lang="zh-CN" altLang="en-US" dirty="0"/>
              <a:t>加上之前所展示过的</a:t>
            </a:r>
            <a:r>
              <a:rPr lang="en-US" altLang="zh-CN" dirty="0"/>
              <a:t>disaster safe latency</a:t>
            </a:r>
            <a:endParaRPr lang="zh-CN" altLang="en-US" dirty="0"/>
          </a:p>
        </p:txBody>
      </p:sp>
      <p:sp>
        <p:nvSpPr>
          <p:cNvPr id="4" name="灯片编号占位符 3"/>
          <p:cNvSpPr>
            <a:spLocks noGrp="1"/>
          </p:cNvSpPr>
          <p:nvPr>
            <p:ph type="sldNum" sz="quarter" idx="5"/>
          </p:nvPr>
        </p:nvSpPr>
        <p:spPr/>
        <p:txBody>
          <a:bodyPr/>
          <a:lstStyle/>
          <a:p>
            <a:fld id="{684B1CD8-9F96-4F1D-A5B8-2D9E0ECCEB33}"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因为</a:t>
            </a:r>
            <a:r>
              <a:rPr lang="en-US" altLang="zh-CN" dirty="0"/>
              <a:t>mix workload</a:t>
            </a:r>
            <a:r>
              <a:rPr lang="zh-CN" altLang="en-US" dirty="0"/>
              <a:t>里</a:t>
            </a:r>
            <a:r>
              <a:rPr lang="en-US" altLang="zh-CN" dirty="0"/>
              <a:t>read</a:t>
            </a:r>
            <a:r>
              <a:rPr lang="zh-CN" altLang="en-US" dirty="0"/>
              <a:t>占绝大多数，所以总体吞吐量和</a:t>
            </a:r>
            <a:r>
              <a:rPr lang="en-US" altLang="zh-CN" dirty="0"/>
              <a:t>read</a:t>
            </a:r>
            <a:r>
              <a:rPr lang="zh-CN" altLang="en-US" dirty="0"/>
              <a:t>很接近</a:t>
            </a:r>
            <a:endParaRPr lang="en-US" altLang="zh-CN" dirty="0"/>
          </a:p>
          <a:p>
            <a:r>
              <a:rPr lang="zh-CN" altLang="en-US" dirty="0"/>
              <a:t>基本符合前面的测试，与</a:t>
            </a:r>
            <a:r>
              <a:rPr lang="en-US" altLang="zh-CN" dirty="0" err="1"/>
              <a:t>tx</a:t>
            </a:r>
            <a:r>
              <a:rPr lang="zh-CN" altLang="en-US" dirty="0"/>
              <a:t>操作的</a:t>
            </a:r>
            <a:r>
              <a:rPr lang="en-US" altLang="zh-CN" dirty="0"/>
              <a:t>obj</a:t>
            </a:r>
            <a:r>
              <a:rPr lang="zh-CN" altLang="en-US" dirty="0"/>
              <a:t>数量相关</a:t>
            </a:r>
            <a:endParaRPr lang="zh-CN" altLang="en-US" dirty="0"/>
          </a:p>
        </p:txBody>
      </p:sp>
      <p:sp>
        <p:nvSpPr>
          <p:cNvPr id="4" name="灯片编号占位符 3"/>
          <p:cNvSpPr>
            <a:spLocks noGrp="1"/>
          </p:cNvSpPr>
          <p:nvPr>
            <p:ph type="sldNum" sz="quarter" idx="5"/>
          </p:nvPr>
        </p:nvSpPr>
        <p:spPr/>
        <p:txBody>
          <a:bodyPr/>
          <a:lstStyle/>
          <a:p>
            <a:fld id="{684B1CD8-9F96-4F1D-A5B8-2D9E0ECCEB33}"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单机的时候用</a:t>
            </a:r>
            <a:r>
              <a:rPr lang="en-US" altLang="zh-CN" dirty="0"/>
              <a:t>redis</a:t>
            </a:r>
            <a:r>
              <a:rPr lang="zh-CN" altLang="en-US" dirty="0"/>
              <a:t>做存储更快，但是</a:t>
            </a:r>
            <a:r>
              <a:rPr lang="en-US" altLang="zh-CN" dirty="0" err="1"/>
              <a:t>walter</a:t>
            </a:r>
            <a:r>
              <a:rPr lang="zh-CN" altLang="en-US" dirty="0"/>
              <a:t>利用多机的情况可以更快。</a:t>
            </a:r>
            <a:endParaRPr lang="zh-CN" altLang="en-US" dirty="0"/>
          </a:p>
        </p:txBody>
      </p:sp>
      <p:sp>
        <p:nvSpPr>
          <p:cNvPr id="4" name="灯片编号占位符 3"/>
          <p:cNvSpPr>
            <a:spLocks noGrp="1"/>
          </p:cNvSpPr>
          <p:nvPr>
            <p:ph type="sldNum" sz="quarter" idx="5"/>
          </p:nvPr>
        </p:nvSpPr>
        <p:spPr/>
        <p:txBody>
          <a:bodyPr/>
          <a:lstStyle/>
          <a:p>
            <a:fld id="{684B1CD8-9F96-4F1D-A5B8-2D9E0ECCEB3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7.jpeg"/><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标题幻灯片">
    <p:bg>
      <p:bgPr>
        <a:solidFill>
          <a:schemeClr val="accent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07761" y="5815086"/>
            <a:ext cx="2458720" cy="650876"/>
          </a:xfrm>
          <a:prstGeom prst="rect">
            <a:avLst/>
          </a:prstGeom>
        </p:spPr>
      </p:pic>
      <p:sp>
        <p:nvSpPr>
          <p:cNvPr id="2" name="标题 1"/>
          <p:cNvSpPr>
            <a:spLocks noGrp="1"/>
          </p:cNvSpPr>
          <p:nvPr>
            <p:ph type="title"/>
          </p:nvPr>
        </p:nvSpPr>
        <p:spPr>
          <a:xfrm>
            <a:off x="628650" y="4070056"/>
            <a:ext cx="7886700" cy="899510"/>
          </a:xfrm>
          <a:prstGeom prst="rect">
            <a:avLst/>
          </a:prstGeom>
        </p:spPr>
        <p:txBody>
          <a:bodyPr anchor="ctr">
            <a:noAutofit/>
          </a:bodyPr>
          <a:lstStyle>
            <a:lvl1pPr algn="ctr">
              <a:defRPr sz="4800" b="1">
                <a:solidFill>
                  <a:schemeClr val="bg1"/>
                </a:solidFill>
                <a:latin typeface="+mj-ea"/>
                <a:ea typeface="+mj-ea"/>
              </a:defRPr>
            </a:lvl1pPr>
          </a:lstStyle>
          <a:p>
            <a:r>
              <a:rPr lang="zh-CN" altLang="en-US" dirty="0"/>
              <a:t>单击此处编辑母版标题样式</a:t>
            </a:r>
            <a:endParaRPr lang="zh-CN" altLang="en-US" dirty="0"/>
          </a:p>
        </p:txBody>
      </p:sp>
      <p:sp>
        <p:nvSpPr>
          <p:cNvPr id="6" name="副标题 2"/>
          <p:cNvSpPr>
            <a:spLocks noGrp="1"/>
          </p:cNvSpPr>
          <p:nvPr>
            <p:ph type="subTitle" idx="1" hasCustomPrompt="1"/>
          </p:nvPr>
        </p:nvSpPr>
        <p:spPr>
          <a:xfrm>
            <a:off x="628650" y="5034521"/>
            <a:ext cx="7886700" cy="604299"/>
          </a:xfrm>
        </p:spPr>
        <p:txBody>
          <a:bodyPr anchor="ctr">
            <a:noAutofit/>
          </a:bodyPr>
          <a:lstStyle>
            <a:lvl1pPr algn="ctr">
              <a:defRPr lang="zh-CN" altLang="en-US" sz="2800" b="0">
                <a:solidFill>
                  <a:schemeClr val="bg1"/>
                </a:solidFill>
                <a:latin typeface="+mn-ea"/>
                <a:cs typeface="+mj-cs"/>
              </a:defRPr>
            </a:lvl1pPr>
          </a:lstStyle>
          <a:p>
            <a:pPr lvl="0" algn="ctr">
              <a:lnSpc>
                <a:spcPct val="90000"/>
              </a:lnSpc>
              <a:spcBef>
                <a:spcPct val="0"/>
              </a:spcBef>
              <a:buNone/>
            </a:pPr>
            <a:r>
              <a:rPr lang="zh-CN" altLang="en-US"/>
              <a:t>单击以编辑母版副标题样式</a:t>
            </a: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32"/>
            <a:ext cx="9144000" cy="3931920"/>
          </a:xfrm>
          <a:prstGeom prst="rect">
            <a:avLst/>
          </a:prstGeom>
        </p:spPr>
      </p:pic>
      <p:cxnSp>
        <p:nvCxnSpPr>
          <p:cNvPr id="9" name="直接连接符 8"/>
          <p:cNvCxnSpPr/>
          <p:nvPr/>
        </p:nvCxnSpPr>
        <p:spPr>
          <a:xfrm>
            <a:off x="0" y="3893788"/>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p:cSld name="内页">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0"/>
            <a:ext cx="9144000" cy="336803"/>
          </a:xfrm>
          <a:prstGeom prst="rect">
            <a:avLst/>
          </a:prstGeom>
        </p:spPr>
      </p:pic>
      <p:sp>
        <p:nvSpPr>
          <p:cNvPr id="3" name="内容占位符 2"/>
          <p:cNvSpPr>
            <a:spLocks noGrp="1"/>
          </p:cNvSpPr>
          <p:nvPr>
            <p:ph sz="quarter" idx="10" hasCustomPrompt="1"/>
          </p:nvPr>
        </p:nvSpPr>
        <p:spPr>
          <a:xfrm>
            <a:off x="494026" y="1685678"/>
            <a:ext cx="8372163" cy="492149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5" name="标题 4"/>
          <p:cNvSpPr>
            <a:spLocks noGrp="1"/>
          </p:cNvSpPr>
          <p:nvPr>
            <p:ph type="title"/>
          </p:nvPr>
        </p:nvSpPr>
        <p:spPr>
          <a:xfrm>
            <a:off x="494024" y="974279"/>
            <a:ext cx="8372163"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11" name="矩形 10"/>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8"/>
            <a:ext cx="9144000" cy="33680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内页-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0"/>
            <a:ext cx="9144000" cy="336803"/>
          </a:xfrm>
          <a:prstGeom prst="rect">
            <a:avLst/>
          </a:prstGeom>
        </p:spPr>
      </p:pic>
      <p:sp>
        <p:nvSpPr>
          <p:cNvPr id="3" name="内容占位符 2"/>
          <p:cNvSpPr>
            <a:spLocks noGrp="1"/>
          </p:cNvSpPr>
          <p:nvPr>
            <p:ph sz="quarter" idx="10" hasCustomPrompt="1"/>
          </p:nvPr>
        </p:nvSpPr>
        <p:spPr>
          <a:xfrm>
            <a:off x="494026" y="1685678"/>
            <a:ext cx="8372163" cy="492149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5" name="标题 4"/>
          <p:cNvSpPr>
            <a:spLocks noGrp="1"/>
          </p:cNvSpPr>
          <p:nvPr>
            <p:ph type="title"/>
          </p:nvPr>
        </p:nvSpPr>
        <p:spPr>
          <a:xfrm>
            <a:off x="494026" y="975602"/>
            <a:ext cx="8372163"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a:p>
        </p:txBody>
      </p:sp>
      <p:sp>
        <p:nvSpPr>
          <p:cNvPr id="9" name="文本框 8"/>
          <p:cNvSpPr txBox="1"/>
          <p:nvPr/>
        </p:nvSpPr>
        <p:spPr>
          <a:xfrm>
            <a:off x="8250027"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0" name="灯片编号占位符 5"/>
          <p:cNvSpPr txBox="1"/>
          <p:nvPr/>
        </p:nvSpPr>
        <p:spPr>
          <a:xfrm>
            <a:off x="8697601" y="311755"/>
            <a:ext cx="365165" cy="276999"/>
          </a:xfrm>
          <a:prstGeom prst="rect">
            <a:avLst/>
          </a:prstGeom>
          <a:noFill/>
        </p:spPr>
        <p:txBody>
          <a:bodyPr wrap="non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E1703B59-C883-4B8B-974E-AFB30A6C43A7}" type="slidenum">
              <a:rPr lang="zh-CN" altLang="en-US" sz="1200" smtClean="0"/>
            </a:fld>
            <a:endParaRPr lang="zh-CN" altLang="en-US" sz="1200" dirty="0"/>
          </a:p>
        </p:txBody>
      </p:sp>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12" name="图片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13" name="矩形 12"/>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8"/>
            <a:ext cx="9144000" cy="336803"/>
          </a:xfrm>
          <a:prstGeom prst="rect">
            <a:avLst/>
          </a:prstGeom>
        </p:spPr>
      </p:pic>
      <p:sp>
        <p:nvSpPr>
          <p:cNvPr id="16" name="文本框 15"/>
          <p:cNvSpPr txBox="1"/>
          <p:nvPr userDrawn="1"/>
        </p:nvSpPr>
        <p:spPr>
          <a:xfrm>
            <a:off x="8250026"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7" name="灯片编号占位符 5"/>
          <p:cNvSpPr txBox="1"/>
          <p:nvPr userDrawn="1"/>
        </p:nvSpPr>
        <p:spPr>
          <a:xfrm>
            <a:off x="8697600" y="311755"/>
            <a:ext cx="365165" cy="276999"/>
          </a:xfrm>
          <a:prstGeom prst="rect">
            <a:avLst/>
          </a:prstGeom>
          <a:noFill/>
        </p:spPr>
        <p:txBody>
          <a:bodyPr wrap="non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E1703B59-C883-4B8B-974E-AFB30A6C43A7}" type="slidenum">
              <a:rPr lang="zh-CN" altLang="en-US" smtClean="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p:cSld name="目录">
    <p:spTree>
      <p:nvGrpSpPr>
        <p:cNvPr id="1" name=""/>
        <p:cNvGrpSpPr/>
        <p:nvPr/>
      </p:nvGrpSpPr>
      <p:grpSpPr>
        <a:xfrm>
          <a:off x="0" y="0"/>
          <a:ext cx="0" cy="0"/>
          <a:chOff x="0" y="0"/>
          <a:chExt cx="0" cy="0"/>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sp>
        <p:nvSpPr>
          <p:cNvPr id="7" name="矩形 6"/>
          <p:cNvSpPr/>
          <p:nvPr/>
        </p:nvSpPr>
        <p:spPr>
          <a:xfrm>
            <a:off x="0" y="5821680"/>
            <a:ext cx="9144000" cy="1036320"/>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7294" y="6100773"/>
            <a:ext cx="1958547" cy="518469"/>
          </a:xfrm>
          <a:prstGeom prst="rect">
            <a:avLst/>
          </a:prstGeom>
        </p:spPr>
      </p:pic>
      <p:sp>
        <p:nvSpPr>
          <p:cNvPr id="2" name="标题 1"/>
          <p:cNvSpPr>
            <a:spLocks noGrp="1"/>
          </p:cNvSpPr>
          <p:nvPr>
            <p:ph type="title"/>
          </p:nvPr>
        </p:nvSpPr>
        <p:spPr>
          <a:xfrm>
            <a:off x="323851" y="235137"/>
            <a:ext cx="6474515" cy="337358"/>
          </a:xfrm>
          <a:prstGeom prst="rect">
            <a:avLst/>
          </a:prstGeom>
        </p:spPr>
        <p:txBody>
          <a:bodyPr anchor="ctr"/>
          <a:lstStyle>
            <a:lvl1pPr>
              <a:defRPr sz="2000">
                <a:solidFill>
                  <a:schemeClr val="accent1"/>
                </a:solidFill>
                <a:effectLst>
                  <a:glow rad="25400">
                    <a:srgbClr val="BFE2F3"/>
                  </a:glow>
                </a:effectLst>
              </a:defRPr>
            </a:lvl1pPr>
          </a:lstStyle>
          <a:p>
            <a:r>
              <a:rPr lang="zh-CN" altLang="en-US"/>
              <a:t>单击此处编辑母版标题样式</a:t>
            </a:r>
            <a:endParaRPr lang="zh-CN" altLang="en-US" dirty="0"/>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80411"/>
            <a:ext cx="9144000" cy="5181600"/>
          </a:xfrm>
          <a:prstGeom prst="rect">
            <a:avLst/>
          </a:prstGeom>
        </p:spPr>
      </p:pic>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sp>
        <p:nvSpPr>
          <p:cNvPr id="10" name="矩形 9"/>
          <p:cNvSpPr/>
          <p:nvPr userDrawn="1"/>
        </p:nvSpPr>
        <p:spPr>
          <a:xfrm>
            <a:off x="0" y="5821680"/>
            <a:ext cx="9144000" cy="1036320"/>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67293" y="6100771"/>
            <a:ext cx="1958547" cy="518469"/>
          </a:xfrm>
          <a:prstGeom prst="rect">
            <a:avLst/>
          </a:prstGeom>
        </p:spPr>
      </p:pic>
      <p:pic>
        <p:nvPicPr>
          <p:cNvPr id="12" name="图片 11"/>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80411"/>
            <a:ext cx="9144000" cy="51816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p:cSld name="纯标题">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标题 4"/>
          <p:cNvSpPr>
            <a:spLocks noGrp="1"/>
          </p:cNvSpPr>
          <p:nvPr>
            <p:ph type="title"/>
          </p:nvPr>
        </p:nvSpPr>
        <p:spPr>
          <a:xfrm>
            <a:off x="494026" y="975602"/>
            <a:ext cx="8372163"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a:p>
        </p:txBody>
      </p:sp>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0"/>
            <a:ext cx="9144000" cy="336803"/>
          </a:xfrm>
          <a:prstGeom prst="rect">
            <a:avLst/>
          </a:prstGeom>
        </p:spPr>
      </p:pic>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10" name="矩形 9"/>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8"/>
            <a:ext cx="9144000" cy="336803"/>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showMasterSp="0">
  <p:cSld name="纯标题-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标题 4"/>
          <p:cNvSpPr>
            <a:spLocks noGrp="1"/>
          </p:cNvSpPr>
          <p:nvPr>
            <p:ph type="title"/>
          </p:nvPr>
        </p:nvSpPr>
        <p:spPr>
          <a:xfrm>
            <a:off x="494026" y="975602"/>
            <a:ext cx="8372163" cy="574183"/>
          </a:xfrm>
          <a:prstGeom prst="rect">
            <a:avLst/>
          </a:prstGeom>
        </p:spPr>
        <p:txBody>
          <a:bodyPr/>
          <a:lstStyle>
            <a:lvl1pPr>
              <a:defRPr sz="3200" b="1">
                <a:solidFill>
                  <a:schemeClr val="accent1"/>
                </a:solidFill>
              </a:defRPr>
            </a:lvl1pPr>
          </a:lstStyle>
          <a:p>
            <a:r>
              <a:rPr lang="zh-CN" altLang="en-US"/>
              <a:t>单击此处编辑母版标题样式</a:t>
            </a:r>
            <a:endParaRPr lang="zh-CN" altLang="en-US" dirty="0"/>
          </a:p>
        </p:txBody>
      </p:sp>
      <p:sp>
        <p:nvSpPr>
          <p:cNvPr id="10" name="文本框 9"/>
          <p:cNvSpPr txBox="1"/>
          <p:nvPr/>
        </p:nvSpPr>
        <p:spPr>
          <a:xfrm>
            <a:off x="8250027"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2" name="灯片编号占位符 5"/>
          <p:cNvSpPr txBox="1"/>
          <p:nvPr/>
        </p:nvSpPr>
        <p:spPr>
          <a:xfrm>
            <a:off x="8696566" y="311755"/>
            <a:ext cx="447435" cy="276999"/>
          </a:xfrm>
          <a:prstGeom prst="rect">
            <a:avLst/>
          </a:prstGeom>
          <a:noFill/>
        </p:spPr>
        <p:txBody>
          <a:bodyPr wrap="squar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7E0B4DC1-AB35-4259-8072-EA8F5B8A0BBF}" type="slidenum">
              <a:rPr lang="zh-CN" altLang="en-US" sz="1200" smtClean="0"/>
            </a:fld>
            <a:endParaRPr lang="zh-CN" altLang="en-US" sz="1200" dirty="0"/>
          </a:p>
        </p:txBody>
      </p:sp>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0"/>
            <a:ext cx="9144000" cy="336803"/>
          </a:xfrm>
          <a:prstGeom prst="rect">
            <a:avLst/>
          </a:prstGeom>
        </p:spPr>
      </p:pic>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14" name="矩形 13"/>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userDrawn="1"/>
        </p:nvSpPr>
        <p:spPr>
          <a:xfrm>
            <a:off x="8250026"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7" name="灯片编号占位符 5"/>
          <p:cNvSpPr txBox="1"/>
          <p:nvPr userDrawn="1"/>
        </p:nvSpPr>
        <p:spPr>
          <a:xfrm>
            <a:off x="8696565" y="311755"/>
            <a:ext cx="447435" cy="276999"/>
          </a:xfrm>
          <a:prstGeom prst="rect">
            <a:avLst/>
          </a:prstGeom>
          <a:noFill/>
        </p:spPr>
        <p:txBody>
          <a:bodyPr wrap="square" rtlCol="0">
            <a:spAutoFit/>
          </a:bodyPr>
          <a:lstStyle>
            <a:defPPr>
              <a:defRPr lang="zh-CN"/>
            </a:defPPr>
            <a:lvl1pPr>
              <a:defRPr sz="1200" spc="-60" baseline="0">
                <a:solidFill>
                  <a:schemeClr val="bg1"/>
                </a:solidFill>
                <a:latin typeface="微软雅黑" panose="020B0503020204020204" pitchFamily="34" charset="-122"/>
                <a:ea typeface="微软雅黑" panose="020B0503020204020204" pitchFamily="34" charset="-122"/>
              </a:defRPr>
            </a:lvl1pPr>
          </a:lstStyle>
          <a:p>
            <a:pPr lvl="0"/>
            <a:fld id="{7E0B4DC1-AB35-4259-8072-EA8F5B8A0BBF}" type="slidenum">
              <a:rPr lang="zh-CN" altLang="en-US" smtClean="0"/>
            </a:fld>
            <a:endParaRPr lang="zh-CN" altLang="en-US" dirty="0"/>
          </a:p>
        </p:txBody>
      </p:sp>
      <p:pic>
        <p:nvPicPr>
          <p:cNvPr id="18" name="图片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8"/>
            <a:ext cx="9144000" cy="336803"/>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p:cSld name="空白">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6" name="图片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7" name="矩形 6"/>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p:cSld name="空白-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文本框 4"/>
          <p:cNvSpPr txBox="1"/>
          <p:nvPr/>
        </p:nvSpPr>
        <p:spPr>
          <a:xfrm>
            <a:off x="8250027"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7" name="灯片编号占位符 5"/>
          <p:cNvSpPr>
            <a:spLocks noGrp="1"/>
          </p:cNvSpPr>
          <p:nvPr>
            <p:ph type="sldNum" sz="quarter" idx="12"/>
          </p:nvPr>
        </p:nvSpPr>
        <p:spPr>
          <a:xfrm>
            <a:off x="8697601" y="313202"/>
            <a:ext cx="365165" cy="276999"/>
          </a:xfrm>
          <a:prstGeom prst="rect">
            <a:avLst/>
          </a:prstGeom>
          <a:noFill/>
        </p:spPr>
        <p:txBody>
          <a:bodyPr wrap="non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E1703B59-C883-4B8B-974E-AFB30A6C43A7}" type="slidenum">
              <a:rPr lang="en-US" altLang="zh-CN" smtClean="0"/>
            </a:fld>
            <a:endParaRPr lang="en-US" altLang="zh-CN" dirty="0"/>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11" name="矩形 10"/>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userDrawn="1"/>
        </p:nvSpPr>
        <p:spPr>
          <a:xfrm>
            <a:off x="8250026" y="311755"/>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p:cSld name="两栏">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2" name="内容占位符 11"/>
          <p:cNvSpPr>
            <a:spLocks noGrp="1"/>
          </p:cNvSpPr>
          <p:nvPr>
            <p:ph sz="quarter" idx="10" hasCustomPrompt="1"/>
          </p:nvPr>
        </p:nvSpPr>
        <p:spPr>
          <a:xfrm>
            <a:off x="262394" y="1717675"/>
            <a:ext cx="4032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16" name="内容占位符 15"/>
          <p:cNvSpPr>
            <a:spLocks noGrp="1"/>
          </p:cNvSpPr>
          <p:nvPr>
            <p:ph sz="quarter" idx="11" hasCustomPrompt="1"/>
          </p:nvPr>
        </p:nvSpPr>
        <p:spPr>
          <a:xfrm>
            <a:off x="4786314" y="1717675"/>
            <a:ext cx="403225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2" name="标题 1"/>
          <p:cNvSpPr>
            <a:spLocks noGrp="1"/>
          </p:cNvSpPr>
          <p:nvPr>
            <p:ph type="title"/>
          </p:nvPr>
        </p:nvSpPr>
        <p:spPr>
          <a:xfrm>
            <a:off x="262394" y="975600"/>
            <a:ext cx="8556169" cy="576000"/>
          </a:xfrm>
          <a:prstGeom prst="rect">
            <a:avLst/>
          </a:prstGeom>
        </p:spPr>
        <p:txBody>
          <a:bodyPr/>
          <a:lstStyle>
            <a:lvl1pPr>
              <a:defRPr lang="zh-CN" altLang="en-US" sz="3200" b="1">
                <a:solidFill>
                  <a:schemeClr val="accent1"/>
                </a:solidFill>
              </a:defRPr>
            </a:lvl1pPr>
          </a:lstStyle>
          <a:p>
            <a:pPr lvl="0"/>
            <a:r>
              <a:rPr lang="zh-CN" altLang="en-US"/>
              <a:t>单击此处编辑母版标题样式</a:t>
            </a:r>
            <a:endParaRPr lang="zh-CN" altLang="en-US"/>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0"/>
            <a:ext cx="9144000" cy="336803"/>
          </a:xfrm>
          <a:prstGeom prst="rect">
            <a:avLst/>
          </a:prstGeom>
        </p:spPr>
      </p:pic>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11" name="矩形 10"/>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8"/>
            <a:ext cx="9144000" cy="336803"/>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p:cSld name="两栏-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文本框 5"/>
          <p:cNvSpPr txBox="1"/>
          <p:nvPr/>
        </p:nvSpPr>
        <p:spPr>
          <a:xfrm>
            <a:off x="8250027" y="313202"/>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12" name="内容占位符 11"/>
          <p:cNvSpPr>
            <a:spLocks noGrp="1"/>
          </p:cNvSpPr>
          <p:nvPr>
            <p:ph sz="quarter" idx="10" hasCustomPrompt="1"/>
          </p:nvPr>
        </p:nvSpPr>
        <p:spPr>
          <a:xfrm>
            <a:off x="262394" y="1717675"/>
            <a:ext cx="4032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16" name="内容占位符 15"/>
          <p:cNvSpPr>
            <a:spLocks noGrp="1"/>
          </p:cNvSpPr>
          <p:nvPr>
            <p:ph sz="quarter" idx="11" hasCustomPrompt="1"/>
          </p:nvPr>
        </p:nvSpPr>
        <p:spPr>
          <a:xfrm>
            <a:off x="4786314" y="1717675"/>
            <a:ext cx="403225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21" name="灯片编号占位符 8"/>
          <p:cNvSpPr>
            <a:spLocks noGrp="1"/>
          </p:cNvSpPr>
          <p:nvPr>
            <p:ph type="sldNum" sz="quarter" idx="12"/>
          </p:nvPr>
        </p:nvSpPr>
        <p:spPr>
          <a:xfrm>
            <a:off x="8696566" y="313202"/>
            <a:ext cx="487190" cy="276999"/>
          </a:xfrm>
          <a:prstGeom prst="rect">
            <a:avLst/>
          </a:prstGeom>
          <a:noFill/>
        </p:spPr>
        <p:txBody>
          <a:bodyPr wrap="squar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54BD5A17-3153-4A95-988E-B577C14000F1}" type="slidenum">
              <a:rPr lang="en-US" altLang="zh-CN" smtClean="0"/>
            </a:fld>
            <a:endParaRPr lang="en-US" altLang="zh-CN" dirty="0"/>
          </a:p>
        </p:txBody>
      </p:sp>
      <p:sp>
        <p:nvSpPr>
          <p:cNvPr id="2" name="标题 1"/>
          <p:cNvSpPr>
            <a:spLocks noGrp="1"/>
          </p:cNvSpPr>
          <p:nvPr>
            <p:ph type="title"/>
          </p:nvPr>
        </p:nvSpPr>
        <p:spPr>
          <a:xfrm>
            <a:off x="262394" y="975600"/>
            <a:ext cx="8566445" cy="576000"/>
          </a:xfrm>
          <a:prstGeom prst="rect">
            <a:avLst/>
          </a:prstGeom>
        </p:spPr>
        <p:txBody>
          <a:bodyPr/>
          <a:lstStyle>
            <a:lvl1pPr>
              <a:defRPr lang="zh-CN" altLang="en-US" sz="3200" b="1">
                <a:solidFill>
                  <a:schemeClr val="accent1"/>
                </a:solidFill>
              </a:defRPr>
            </a:lvl1pPr>
          </a:lstStyle>
          <a:p>
            <a:pPr lvl="0"/>
            <a:r>
              <a:rPr lang="zh-CN" altLang="en-US"/>
              <a:t>单击此处编辑母版标题样式</a:t>
            </a:r>
            <a:endParaRPr lang="zh-CN" altLang="en-US" dirty="0"/>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23520"/>
            <a:ext cx="9144000" cy="336803"/>
          </a:xfrm>
          <a:prstGeom prst="rect">
            <a:avLst/>
          </a:prstGeom>
        </p:spPr>
      </p:pic>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13" name="图片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17" name="矩形 16"/>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userDrawn="1"/>
        </p:nvSpPr>
        <p:spPr>
          <a:xfrm>
            <a:off x="8250026" y="313200"/>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1223518"/>
            <a:ext cx="9144000" cy="336803"/>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对比">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标题 4"/>
          <p:cNvSpPr>
            <a:spLocks noGrp="1"/>
          </p:cNvSpPr>
          <p:nvPr>
            <p:ph type="title" hasCustomPrompt="1"/>
          </p:nvPr>
        </p:nvSpPr>
        <p:spPr>
          <a:xfrm>
            <a:off x="262394" y="960116"/>
            <a:ext cx="4032000" cy="574183"/>
          </a:xfrm>
          <a:prstGeom prst="rect">
            <a:avLst/>
          </a:prstGeom>
        </p:spPr>
        <p:txBody>
          <a:bodyPr anchor="b">
            <a:normAutofit/>
          </a:bodyPr>
          <a:lstStyle>
            <a:lvl1pPr algn="ctr">
              <a:defRPr sz="2800" b="1">
                <a:solidFill>
                  <a:schemeClr val="accent1"/>
                </a:solidFill>
              </a:defRPr>
            </a:lvl1pPr>
          </a:lstStyle>
          <a:p>
            <a:r>
              <a:rPr lang="zh-CN" altLang="en-US" dirty="0"/>
              <a:t>单击此处编辑标题</a:t>
            </a:r>
            <a:endParaRPr lang="zh-CN" altLang="en-US" dirty="0"/>
          </a:p>
        </p:txBody>
      </p:sp>
      <p:cxnSp>
        <p:nvCxnSpPr>
          <p:cNvPr id="3" name="直接连接符 2"/>
          <p:cNvCxnSpPr/>
          <p:nvPr/>
        </p:nvCxnSpPr>
        <p:spPr>
          <a:xfrm flipV="1">
            <a:off x="0" y="1550505"/>
            <a:ext cx="9144000" cy="7952"/>
          </a:xfrm>
          <a:prstGeom prst="line">
            <a:avLst/>
          </a:prstGeom>
        </p:spPr>
        <p:style>
          <a:lnRef idx="1">
            <a:schemeClr val="accent1"/>
          </a:lnRef>
          <a:fillRef idx="0">
            <a:schemeClr val="accent1"/>
          </a:fillRef>
          <a:effectRef idx="0">
            <a:schemeClr val="accent1"/>
          </a:effectRef>
          <a:fontRef idx="minor">
            <a:schemeClr val="tx1"/>
          </a:fontRef>
        </p:style>
      </p:cxnSp>
      <p:sp>
        <p:nvSpPr>
          <p:cNvPr id="12" name="内容占位符 11"/>
          <p:cNvSpPr>
            <a:spLocks noGrp="1"/>
          </p:cNvSpPr>
          <p:nvPr>
            <p:ph sz="quarter" idx="10" hasCustomPrompt="1"/>
          </p:nvPr>
        </p:nvSpPr>
        <p:spPr>
          <a:xfrm>
            <a:off x="262394" y="1717675"/>
            <a:ext cx="4032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16" name="内容占位符 15"/>
          <p:cNvSpPr>
            <a:spLocks noGrp="1"/>
          </p:cNvSpPr>
          <p:nvPr>
            <p:ph sz="quarter" idx="11" hasCustomPrompt="1"/>
          </p:nvPr>
        </p:nvSpPr>
        <p:spPr>
          <a:xfrm>
            <a:off x="4786314" y="1717675"/>
            <a:ext cx="403225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18" name="文本占位符 4"/>
          <p:cNvSpPr>
            <a:spLocks noGrp="1"/>
          </p:cNvSpPr>
          <p:nvPr>
            <p:ph type="body" sz="quarter" idx="3" hasCustomPrompt="1"/>
          </p:nvPr>
        </p:nvSpPr>
        <p:spPr>
          <a:xfrm>
            <a:off x="4786313" y="958297"/>
            <a:ext cx="4032000" cy="576000"/>
          </a:xfrm>
        </p:spPr>
        <p:txBody>
          <a:bodyPr anchor="b">
            <a:normAutofit/>
          </a:bodyPr>
          <a:lstStyle>
            <a:lvl1pPr marL="0" indent="0" algn="ctr">
              <a:buNone/>
              <a:defRPr lang="zh-CN" altLang="en-US" sz="2800" b="1" dirty="0" smtClean="0">
                <a:solidFill>
                  <a:schemeClr val="accent1"/>
                </a:solidFill>
                <a:latin typeface="+mj-lt"/>
                <a:ea typeface="+mj-ea"/>
                <a:cs typeface="+mj-cs"/>
              </a:defRPr>
            </a:lvl1pPr>
          </a:lstStyle>
          <a:p>
            <a:pPr marL="228600" lvl="0" indent="-228600" algn="ctr">
              <a:lnSpc>
                <a:spcPct val="90000"/>
              </a:lnSpc>
              <a:spcBef>
                <a:spcPct val="0"/>
              </a:spcBef>
            </a:pPr>
            <a:r>
              <a:rPr lang="zh-CN" altLang="en-US" dirty="0"/>
              <a:t>单击此处编辑标题</a:t>
            </a:r>
            <a:endParaRPr lang="zh-CN" altLang="en-US" dirty="0"/>
          </a:p>
        </p:txBody>
      </p:sp>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13" name="矩形 12"/>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userDrawn="1"/>
        </p:nvCxnSpPr>
        <p:spPr>
          <a:xfrm flipV="1">
            <a:off x="0" y="1550505"/>
            <a:ext cx="9144000" cy="795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对比-有页码">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026" y="175416"/>
            <a:ext cx="1517655" cy="401413"/>
          </a:xfrm>
          <a:prstGeom prst="rect">
            <a:avLst/>
          </a:prstGeom>
        </p:spPr>
      </p:pic>
      <p:sp>
        <p:nvSpPr>
          <p:cNvPr id="15" name="矩形 14"/>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6" name="文本框 5"/>
          <p:cNvSpPr txBox="1"/>
          <p:nvPr/>
        </p:nvSpPr>
        <p:spPr>
          <a:xfrm>
            <a:off x="8250027" y="313202"/>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sp>
        <p:nvSpPr>
          <p:cNvPr id="5" name="标题 4"/>
          <p:cNvSpPr>
            <a:spLocks noGrp="1"/>
          </p:cNvSpPr>
          <p:nvPr>
            <p:ph type="title" hasCustomPrompt="1"/>
          </p:nvPr>
        </p:nvSpPr>
        <p:spPr>
          <a:xfrm>
            <a:off x="262394" y="960116"/>
            <a:ext cx="4032000" cy="574183"/>
          </a:xfrm>
          <a:prstGeom prst="rect">
            <a:avLst/>
          </a:prstGeom>
        </p:spPr>
        <p:txBody>
          <a:bodyPr anchor="b">
            <a:normAutofit/>
          </a:bodyPr>
          <a:lstStyle>
            <a:lvl1pPr algn="ctr">
              <a:defRPr sz="2800" b="1">
                <a:solidFill>
                  <a:schemeClr val="accent1"/>
                </a:solidFill>
              </a:defRPr>
            </a:lvl1pPr>
          </a:lstStyle>
          <a:p>
            <a:r>
              <a:rPr lang="zh-CN" altLang="en-US" dirty="0"/>
              <a:t>单击此处编辑标题</a:t>
            </a:r>
            <a:endParaRPr lang="zh-CN" altLang="en-US" dirty="0"/>
          </a:p>
        </p:txBody>
      </p:sp>
      <p:cxnSp>
        <p:nvCxnSpPr>
          <p:cNvPr id="3" name="直接连接符 2"/>
          <p:cNvCxnSpPr/>
          <p:nvPr/>
        </p:nvCxnSpPr>
        <p:spPr>
          <a:xfrm flipV="1">
            <a:off x="0" y="1550505"/>
            <a:ext cx="9144000" cy="7952"/>
          </a:xfrm>
          <a:prstGeom prst="line">
            <a:avLst/>
          </a:prstGeom>
        </p:spPr>
        <p:style>
          <a:lnRef idx="1">
            <a:schemeClr val="accent1"/>
          </a:lnRef>
          <a:fillRef idx="0">
            <a:schemeClr val="accent1"/>
          </a:fillRef>
          <a:effectRef idx="0">
            <a:schemeClr val="accent1"/>
          </a:effectRef>
          <a:fontRef idx="minor">
            <a:schemeClr val="tx1"/>
          </a:fontRef>
        </p:style>
      </p:cxnSp>
      <p:sp>
        <p:nvSpPr>
          <p:cNvPr id="12" name="内容占位符 11"/>
          <p:cNvSpPr>
            <a:spLocks noGrp="1"/>
          </p:cNvSpPr>
          <p:nvPr>
            <p:ph sz="quarter" idx="10" hasCustomPrompt="1"/>
          </p:nvPr>
        </p:nvSpPr>
        <p:spPr>
          <a:xfrm>
            <a:off x="262394" y="1717675"/>
            <a:ext cx="403200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16" name="内容占位符 15"/>
          <p:cNvSpPr>
            <a:spLocks noGrp="1"/>
          </p:cNvSpPr>
          <p:nvPr>
            <p:ph sz="quarter" idx="11" hasCustomPrompt="1"/>
          </p:nvPr>
        </p:nvSpPr>
        <p:spPr>
          <a:xfrm>
            <a:off x="4786314" y="1717675"/>
            <a:ext cx="4032250" cy="4826248"/>
          </a:xfrm>
        </p:spPr>
        <p:txBody>
          <a:bodyPr>
            <a:normAutofit/>
          </a:bodyPr>
          <a:lstStyle>
            <a:lvl1pPr>
              <a:buClr>
                <a:schemeClr val="accent1"/>
              </a:buClr>
              <a:defRPr sz="2000"/>
            </a:lvl1pPr>
            <a:lvl2pPr>
              <a:buClr>
                <a:schemeClr val="accent1"/>
              </a:buClr>
              <a:defRPr sz="1800"/>
            </a:lvl2pPr>
            <a:lvl3pPr>
              <a:buClr>
                <a:schemeClr val="accent1"/>
              </a:buClr>
              <a:defRPr sz="1600"/>
            </a:lvl3pPr>
            <a:lvl4pPr>
              <a:buClr>
                <a:schemeClr val="accent1"/>
              </a:buClr>
              <a:defRPr sz="1400"/>
            </a:lvl4pPr>
            <a:lvl5pPr>
              <a:buClr>
                <a:schemeClr val="accent1"/>
              </a:buClr>
              <a:defRPr sz="1400"/>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dirty="0"/>
          </a:p>
        </p:txBody>
      </p:sp>
      <p:sp>
        <p:nvSpPr>
          <p:cNvPr id="18" name="文本占位符 4"/>
          <p:cNvSpPr>
            <a:spLocks noGrp="1"/>
          </p:cNvSpPr>
          <p:nvPr>
            <p:ph type="body" sz="quarter" idx="3" hasCustomPrompt="1"/>
          </p:nvPr>
        </p:nvSpPr>
        <p:spPr>
          <a:xfrm>
            <a:off x="4786313" y="958297"/>
            <a:ext cx="4032000" cy="576000"/>
          </a:xfrm>
        </p:spPr>
        <p:txBody>
          <a:bodyPr anchor="b">
            <a:normAutofit/>
          </a:bodyPr>
          <a:lstStyle>
            <a:lvl1pPr marL="0" indent="0" algn="ctr">
              <a:buNone/>
              <a:defRPr lang="zh-CN" altLang="en-US" sz="2800" b="1" dirty="0" smtClean="0">
                <a:solidFill>
                  <a:schemeClr val="accent1"/>
                </a:solidFill>
                <a:latin typeface="+mj-lt"/>
                <a:ea typeface="+mj-ea"/>
                <a:cs typeface="+mj-cs"/>
              </a:defRPr>
            </a:lvl1pPr>
          </a:lstStyle>
          <a:p>
            <a:pPr marL="228600" lvl="0" indent="-228600" algn="ctr">
              <a:lnSpc>
                <a:spcPct val="90000"/>
              </a:lnSpc>
              <a:spcBef>
                <a:spcPct val="0"/>
              </a:spcBef>
            </a:pPr>
            <a:r>
              <a:rPr lang="zh-CN" altLang="en-US" dirty="0"/>
              <a:t>单击此处编辑标题</a:t>
            </a:r>
            <a:endParaRPr lang="zh-CN" altLang="en-US" dirty="0"/>
          </a:p>
        </p:txBody>
      </p:sp>
      <p:sp>
        <p:nvSpPr>
          <p:cNvPr id="21" name="灯片编号占位符 8"/>
          <p:cNvSpPr>
            <a:spLocks noGrp="1"/>
          </p:cNvSpPr>
          <p:nvPr>
            <p:ph type="sldNum" sz="quarter" idx="12"/>
          </p:nvPr>
        </p:nvSpPr>
        <p:spPr>
          <a:xfrm>
            <a:off x="8696566" y="313202"/>
            <a:ext cx="487190" cy="276999"/>
          </a:xfrm>
          <a:prstGeom prst="rect">
            <a:avLst/>
          </a:prstGeom>
          <a:noFill/>
        </p:spPr>
        <p:txBody>
          <a:bodyPr wrap="square" rtlCol="0">
            <a:spAutoFit/>
          </a:bodyPr>
          <a:lstStyle>
            <a:lvl1pPr>
              <a:defRPr lang="zh-CN" altLang="en-US" sz="1200" spc="-60" baseline="0" smtClean="0">
                <a:solidFill>
                  <a:schemeClr val="bg1"/>
                </a:solidFill>
                <a:latin typeface="微软雅黑" panose="020B0503020204020204" pitchFamily="34" charset="-122"/>
                <a:ea typeface="微软雅黑" panose="020B0503020204020204" pitchFamily="34" charset="-122"/>
              </a:defRPr>
            </a:lvl1pPr>
          </a:lstStyle>
          <a:p>
            <a:fld id="{54BD5A17-3153-4A95-988E-B577C14000F1}" type="slidenum">
              <a:rPr lang="en-US" altLang="zh-CN" smtClean="0"/>
            </a:fld>
            <a:endParaRPr lang="en-US" altLang="zh-CN" dirty="0"/>
          </a:p>
        </p:txBody>
      </p:sp>
      <p:pic>
        <p:nvPicPr>
          <p:cNvPr id="13" name="图片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pic>
        <p:nvPicPr>
          <p:cNvPr id="14" name="图片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4025" y="175414"/>
            <a:ext cx="1517655" cy="401413"/>
          </a:xfrm>
          <a:prstGeom prst="rect">
            <a:avLst/>
          </a:prstGeom>
        </p:spPr>
      </p:pic>
      <p:sp>
        <p:nvSpPr>
          <p:cNvPr id="17" name="矩形 16"/>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userDrawn="1"/>
        </p:nvSpPr>
        <p:spPr>
          <a:xfrm>
            <a:off x="8250026" y="313200"/>
            <a:ext cx="578813" cy="276999"/>
          </a:xfrm>
          <a:prstGeom prst="rect">
            <a:avLst/>
          </a:prstGeom>
          <a:noFill/>
        </p:spPr>
        <p:txBody>
          <a:bodyPr wrap="none" rtlCol="0">
            <a:spAutoFit/>
          </a:bodyPr>
          <a:lstStyle/>
          <a:p>
            <a:r>
              <a:rPr lang="en-US" altLang="zh-CN" sz="1200" spc="-60" baseline="0" dirty="0">
                <a:solidFill>
                  <a:schemeClr val="bg1"/>
                </a:solidFill>
                <a:latin typeface="微软雅黑" panose="020B0503020204020204" pitchFamily="34" charset="-122"/>
                <a:ea typeface="微软雅黑" panose="020B0503020204020204" pitchFamily="34" charset="-122"/>
              </a:rPr>
              <a:t>Page .</a:t>
            </a:r>
            <a:endParaRPr lang="zh-CN" altLang="en-US" sz="1200" spc="-60" baseline="0" dirty="0">
              <a:solidFill>
                <a:schemeClr val="bg1"/>
              </a:solidFill>
              <a:latin typeface="微软雅黑" panose="020B0503020204020204" pitchFamily="34" charset="-122"/>
              <a:ea typeface="微软雅黑" panose="020B0503020204020204" pitchFamily="34" charset="-122"/>
            </a:endParaRPr>
          </a:p>
        </p:txBody>
      </p:sp>
      <p:cxnSp>
        <p:nvCxnSpPr>
          <p:cNvPr id="20" name="直接连接符 19"/>
          <p:cNvCxnSpPr/>
          <p:nvPr userDrawn="1"/>
        </p:nvCxnSpPr>
        <p:spPr>
          <a:xfrm flipV="1">
            <a:off x="0" y="1550505"/>
            <a:ext cx="9144000" cy="795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1_封面">
    <p:bg>
      <p:bgPr>
        <a:solidFill>
          <a:schemeClr val="accent1"/>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7761" y="5815086"/>
            <a:ext cx="2458720" cy="650876"/>
          </a:xfrm>
          <a:prstGeom prst="rect">
            <a:avLst/>
          </a:prstGeom>
        </p:spPr>
      </p:pic>
      <p:sp>
        <p:nvSpPr>
          <p:cNvPr id="2" name="标题 1"/>
          <p:cNvSpPr>
            <a:spLocks noGrp="1"/>
          </p:cNvSpPr>
          <p:nvPr>
            <p:ph type="title"/>
          </p:nvPr>
        </p:nvSpPr>
        <p:spPr>
          <a:xfrm>
            <a:off x="469124" y="4006448"/>
            <a:ext cx="8325019" cy="1114192"/>
          </a:xfrm>
          <a:prstGeom prst="rect">
            <a:avLst/>
          </a:prstGeom>
        </p:spPr>
        <p:txBody>
          <a:bodyPr anchor="ctr">
            <a:noAutofit/>
          </a:bodyPr>
          <a:lstStyle>
            <a:lvl1pPr algn="l">
              <a:lnSpc>
                <a:spcPct val="100000"/>
              </a:lnSpc>
              <a:defRPr sz="4000" b="1">
                <a:solidFill>
                  <a:schemeClr val="bg1"/>
                </a:solidFill>
                <a:latin typeface="+mn-ea"/>
                <a:ea typeface="+mn-ea"/>
              </a:defRPr>
            </a:lvl1pPr>
          </a:lstStyle>
          <a:p>
            <a:r>
              <a:rPr lang="zh-CN" altLang="en-US" dirty="0"/>
              <a:t>单击此处编辑母版标题样式</a:t>
            </a:r>
            <a:endParaRPr lang="zh-CN" altLang="en-US" dirty="0"/>
          </a:p>
        </p:txBody>
      </p:sp>
      <p:sp>
        <p:nvSpPr>
          <p:cNvPr id="6" name="副标题 2"/>
          <p:cNvSpPr>
            <a:spLocks noGrp="1"/>
          </p:cNvSpPr>
          <p:nvPr>
            <p:ph type="subTitle" idx="1" hasCustomPrompt="1"/>
          </p:nvPr>
        </p:nvSpPr>
        <p:spPr>
          <a:xfrm>
            <a:off x="469125" y="5245248"/>
            <a:ext cx="5820358" cy="468179"/>
          </a:xfrm>
        </p:spPr>
        <p:txBody>
          <a:bodyPr anchor="ctr">
            <a:noAutofit/>
          </a:bodyPr>
          <a:lstStyle>
            <a:lvl1pPr marL="0" indent="0" algn="l">
              <a:lnSpc>
                <a:spcPct val="100000"/>
              </a:lnSpc>
              <a:buNone/>
              <a:defRPr lang="zh-CN" altLang="en-US" sz="2400" b="0">
                <a:solidFill>
                  <a:schemeClr val="bg1"/>
                </a:solidFill>
                <a:latin typeface="+mn-ea"/>
                <a:cs typeface="+mj-cs"/>
              </a:defRPr>
            </a:lvl1pPr>
          </a:lstStyle>
          <a:p>
            <a:pPr marL="228600" lvl="0" indent="-228600" algn="ctr">
              <a:lnSpc>
                <a:spcPct val="90000"/>
              </a:lnSpc>
              <a:spcBef>
                <a:spcPct val="0"/>
              </a:spcBef>
            </a:pPr>
            <a:r>
              <a:rPr lang="zh-CN" altLang="en-US" dirty="0"/>
              <a:t>单击以编辑母版副标题样式</a:t>
            </a:r>
            <a:endParaRPr lang="zh-CN" altLang="en-US" dirty="0"/>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8132"/>
            <a:ext cx="9144000" cy="3931920"/>
          </a:xfrm>
          <a:prstGeom prst="rect">
            <a:avLst/>
          </a:prstGeom>
        </p:spPr>
      </p:pic>
      <p:cxnSp>
        <p:nvCxnSpPr>
          <p:cNvPr id="9" name="直接连接符 8"/>
          <p:cNvCxnSpPr/>
          <p:nvPr/>
        </p:nvCxnSpPr>
        <p:spPr>
          <a:xfrm>
            <a:off x="0" y="3893788"/>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文本占位符 6"/>
          <p:cNvSpPr>
            <a:spLocks noGrp="1"/>
          </p:cNvSpPr>
          <p:nvPr>
            <p:ph type="body" sz="quarter" idx="10" hasCustomPrompt="1"/>
          </p:nvPr>
        </p:nvSpPr>
        <p:spPr>
          <a:xfrm>
            <a:off x="469125" y="5815087"/>
            <a:ext cx="4159250" cy="499004"/>
          </a:xfrm>
        </p:spPr>
        <p:txBody>
          <a:bodyPr>
            <a:noAutofit/>
          </a:bodyPr>
          <a:lstStyle>
            <a:lvl1pPr marL="0" indent="0">
              <a:lnSpc>
                <a:spcPct val="100000"/>
              </a:lnSpc>
              <a:buNone/>
              <a:defRPr sz="2400">
                <a:solidFill>
                  <a:schemeClr val="bg1"/>
                </a:solidFill>
              </a:defRPr>
            </a:lvl1pPr>
          </a:lstStyle>
          <a:p>
            <a:pPr lvl="0"/>
            <a:r>
              <a:rPr lang="zh-CN" altLang="en-US" dirty="0"/>
              <a:t>单击此处添加日期</a:t>
            </a:r>
            <a:endParaRPr lang="zh-CN" altLang="en-US" dirty="0"/>
          </a:p>
        </p:txBody>
      </p:sp>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38132"/>
            <a:ext cx="9144000" cy="3931920"/>
          </a:xfrm>
          <a:prstGeom prst="rect">
            <a:avLst/>
          </a:prstGeom>
        </p:spPr>
      </p:pic>
      <p:cxnSp>
        <p:nvCxnSpPr>
          <p:cNvPr id="11" name="直接连接符 10"/>
          <p:cNvCxnSpPr/>
          <p:nvPr userDrawn="1"/>
        </p:nvCxnSpPr>
        <p:spPr>
          <a:xfrm>
            <a:off x="0" y="3893788"/>
            <a:ext cx="9144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封底">
    <p:bg>
      <p:bgPr>
        <a:solidFill>
          <a:schemeClr val="accent1"/>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212546"/>
            <a:ext cx="9144000" cy="2796540"/>
          </a:xfrm>
          <a:prstGeom prst="rect">
            <a:avLst/>
          </a:prstGeom>
        </p:spPr>
      </p:pic>
      <p:pic>
        <p:nvPicPr>
          <p:cNvPr id="4" name="图片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9991" y="4211593"/>
            <a:ext cx="3021843" cy="799946"/>
          </a:xfrm>
          <a:prstGeom prst="rect">
            <a:avLst/>
          </a:prstGeom>
        </p:spPr>
      </p:pic>
      <p:sp>
        <p:nvSpPr>
          <p:cNvPr id="3" name="标题 2"/>
          <p:cNvSpPr>
            <a:spLocks noGrp="1"/>
          </p:cNvSpPr>
          <p:nvPr>
            <p:ph type="title"/>
          </p:nvPr>
        </p:nvSpPr>
        <p:spPr>
          <a:xfrm>
            <a:off x="628650" y="1552217"/>
            <a:ext cx="7886700" cy="1325563"/>
          </a:xfrm>
          <a:prstGeom prst="rect">
            <a:avLst/>
          </a:prstGeom>
        </p:spPr>
        <p:txBody>
          <a:bodyPr anchor="ctr"/>
          <a:lstStyle>
            <a:lvl1pPr algn="ctr">
              <a:defRPr b="1">
                <a:solidFill>
                  <a:schemeClr val="bg1"/>
                </a:solidFill>
              </a:defRPr>
            </a:lvl1pPr>
          </a:lstStyle>
          <a:p>
            <a:r>
              <a:rPr lang="zh-CN" altLang="en-US" dirty="0"/>
              <a:t>单击此处编辑母版标题样式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6.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2"/>
            <a:ext cx="9144000" cy="665863"/>
          </a:xfrm>
          <a:prstGeom prst="rect">
            <a:avLst/>
          </a:prstGeom>
        </p:spPr>
      </p:pic>
      <p:sp>
        <p:nvSpPr>
          <p:cNvPr id="5" name="标题 1"/>
          <p:cNvSpPr txBox="1"/>
          <p:nvPr/>
        </p:nvSpPr>
        <p:spPr>
          <a:xfrm>
            <a:off x="323851" y="235137"/>
            <a:ext cx="6474515" cy="337358"/>
          </a:xfrm>
          <a:prstGeom prst="rect">
            <a:avLst/>
          </a:prstGeom>
        </p:spPr>
        <p:txBody>
          <a:bodyPr anchor="ctr"/>
          <a:lstStyle>
            <a:lvl1pPr algn="l" defTabSz="914400" rtl="0" eaLnBrk="1" latinLnBrk="0" hangingPunct="1">
              <a:lnSpc>
                <a:spcPct val="90000"/>
              </a:lnSpc>
              <a:spcBef>
                <a:spcPct val="0"/>
              </a:spcBef>
              <a:buNone/>
              <a:defRPr sz="2000" kern="1200">
                <a:solidFill>
                  <a:schemeClr val="tx2"/>
                </a:solidFill>
                <a:effectLst>
                  <a:glow rad="25400">
                    <a:srgbClr val="BFE2F3"/>
                  </a:glow>
                </a:effectLst>
                <a:latin typeface="+mj-lt"/>
                <a:ea typeface="+mj-ea"/>
                <a:cs typeface="+mj-cs"/>
              </a:defRPr>
            </a:lvl1pPr>
          </a:lstStyle>
          <a:p>
            <a:r>
              <a:rPr lang="zh-CN" altLang="en-US" sz="2000" dirty="0">
                <a:solidFill>
                  <a:schemeClr val="accent1"/>
                </a:solidFill>
              </a:rPr>
              <a:t>单击此处编辑母版标题样式</a:t>
            </a:r>
            <a:endParaRPr lang="zh-CN" altLang="en-US" sz="2000" dirty="0">
              <a:solidFill>
                <a:schemeClr val="accent1"/>
              </a:solidFill>
            </a:endParaRPr>
          </a:p>
        </p:txBody>
      </p:sp>
      <p:sp>
        <p:nvSpPr>
          <p:cNvPr id="6" name="文本占位符 5"/>
          <p:cNvSpPr>
            <a:spLocks noGrp="1"/>
          </p:cNvSpPr>
          <p:nvPr>
            <p:ph type="body" idx="1"/>
          </p:nvPr>
        </p:nvSpPr>
        <p:spPr>
          <a:xfrm>
            <a:off x="413469" y="807632"/>
            <a:ext cx="8340421" cy="5865560"/>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矩形 6"/>
          <p:cNvSpPr/>
          <p:nvPr/>
        </p:nvSpPr>
        <p:spPr>
          <a:xfrm>
            <a:off x="0" y="6766562"/>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pic>
        <p:nvPicPr>
          <p:cNvPr id="8" name="图片 7"/>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0" y="0"/>
            <a:ext cx="9144000" cy="665863"/>
          </a:xfrm>
          <a:prstGeom prst="rect">
            <a:avLst/>
          </a:prstGeom>
        </p:spPr>
      </p:pic>
      <p:sp>
        <p:nvSpPr>
          <p:cNvPr id="9" name="标题 1"/>
          <p:cNvSpPr txBox="1"/>
          <p:nvPr userDrawn="1"/>
        </p:nvSpPr>
        <p:spPr>
          <a:xfrm>
            <a:off x="323850" y="235137"/>
            <a:ext cx="6474515" cy="337358"/>
          </a:xfrm>
          <a:prstGeom prst="rect">
            <a:avLst/>
          </a:prstGeom>
        </p:spPr>
        <p:txBody>
          <a:bodyPr anchor="ctr"/>
          <a:lstStyle>
            <a:lvl1pPr algn="l" defTabSz="914400" rtl="0" eaLnBrk="1" latinLnBrk="0" hangingPunct="1">
              <a:lnSpc>
                <a:spcPct val="90000"/>
              </a:lnSpc>
              <a:spcBef>
                <a:spcPct val="0"/>
              </a:spcBef>
              <a:buNone/>
              <a:defRPr sz="2000" kern="1200">
                <a:solidFill>
                  <a:schemeClr val="tx2"/>
                </a:solidFill>
                <a:effectLst>
                  <a:glow rad="25400">
                    <a:srgbClr val="BFE2F3"/>
                  </a:glow>
                </a:effectLst>
                <a:latin typeface="+mj-lt"/>
                <a:ea typeface="+mj-ea"/>
                <a:cs typeface="+mj-cs"/>
              </a:defRPr>
            </a:lvl1pPr>
          </a:lstStyle>
          <a:p>
            <a:r>
              <a:rPr lang="zh-CN" altLang="en-US" dirty="0">
                <a:solidFill>
                  <a:schemeClr val="accent1"/>
                </a:solidFill>
              </a:rPr>
              <a:t>单击此处编辑母版标题样式</a:t>
            </a:r>
            <a:endParaRPr lang="zh-CN" altLang="en-US" dirty="0">
              <a:solidFill>
                <a:schemeClr val="accent1"/>
              </a:solidFill>
            </a:endParaRPr>
          </a:p>
        </p:txBody>
      </p:sp>
      <p:sp>
        <p:nvSpPr>
          <p:cNvPr id="10" name="矩形 9"/>
          <p:cNvSpPr/>
          <p:nvPr userDrawn="1"/>
        </p:nvSpPr>
        <p:spPr>
          <a:xfrm>
            <a:off x="0" y="6766560"/>
            <a:ext cx="9144000" cy="91439"/>
          </a:xfrm>
          <a:prstGeom prst="rect">
            <a:avLst/>
          </a:prstGeom>
          <a:solidFill>
            <a:srgbClr val="C91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1.svg"/><Relationship Id="rId1"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image" Target="../media/image3.svg"/><Relationship Id="rId3" Type="http://schemas.openxmlformats.org/officeDocument/2006/relationships/image" Target="../media/image23.png"/><Relationship Id="rId2" Type="http://schemas.openxmlformats.org/officeDocument/2006/relationships/image" Target="../media/image2.svg"/><Relationship Id="rId1" Type="http://schemas.openxmlformats.org/officeDocument/2006/relationships/image" Target="../media/image22.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tags" Target="../tags/tag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25.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28.png"/></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image" Target="../media/image3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2.xml"/><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32.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image" Target="../media/image3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46.xml"/><Relationship Id="rId3" Type="http://schemas.openxmlformats.org/officeDocument/2006/relationships/slideLayout" Target="../slideLayouts/slideLayout2.xml"/><Relationship Id="rId2" Type="http://schemas.openxmlformats.org/officeDocument/2006/relationships/image" Target="../media/image38.png"/><Relationship Id="rId1" Type="http://schemas.openxmlformats.org/officeDocument/2006/relationships/image" Target="../media/image37.pn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2.xml"/><Relationship Id="rId2" Type="http://schemas.openxmlformats.org/officeDocument/2006/relationships/image" Target="../media/image40.png"/><Relationship Id="rId1" Type="http://schemas.openxmlformats.org/officeDocument/2006/relationships/image" Target="../media/image39.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image" Target="../media/image41.png"/></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2.xml"/><Relationship Id="rId2" Type="http://schemas.openxmlformats.org/officeDocument/2006/relationships/image" Target="../media/image43.png"/><Relationship Id="rId1" Type="http://schemas.openxmlformats.org/officeDocument/2006/relationships/image" Target="../media/image42.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5.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6.png"/></Relationships>
</file>

<file path=ppt/slides/_rels/slide62.xml.rels><?xml version="1.0" encoding="UTF-8" standalone="yes"?>
<Relationships xmlns="http://schemas.openxmlformats.org/package/2006/relationships"><Relationship Id="rId5" Type="http://schemas.openxmlformats.org/officeDocument/2006/relationships/notesSlide" Target="../notesSlides/notesSlide52.xml"/><Relationship Id="rId4" Type="http://schemas.openxmlformats.org/officeDocument/2006/relationships/slideLayout" Target="../slideLayouts/slideLayout2.xml"/><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image" Target="../media/image50.pn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image" Target="../media/image52.png"/><Relationship Id="rId1" Type="http://schemas.openxmlformats.org/officeDocument/2006/relationships/image" Target="../media/image51.png"/></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21254" y="4101460"/>
            <a:ext cx="9161893" cy="1114192"/>
          </a:xfrm>
        </p:spPr>
        <p:txBody>
          <a:bodyPr/>
          <a:lstStyle/>
          <a:p>
            <a:r>
              <a:rPr lang="en-US" altLang="zh-CN" sz="2800" b="1" dirty="0">
                <a:effectLst/>
                <a:latin typeface="+mj-lt"/>
              </a:rPr>
              <a:t>Walter</a:t>
            </a:r>
            <a:r>
              <a:rPr lang="en-US" altLang="zh-CN" sz="2800" b="1">
                <a:effectLst/>
                <a:latin typeface="+mj-lt"/>
              </a:rPr>
              <a:t>: </a:t>
            </a:r>
            <a:br>
              <a:rPr lang="en-US" altLang="zh-CN" sz="2800" b="1">
                <a:effectLst/>
                <a:latin typeface="+mj-lt"/>
              </a:rPr>
            </a:br>
            <a:r>
              <a:rPr lang="en-US" altLang="zh-CN" sz="2800" b="1">
                <a:effectLst/>
                <a:latin typeface="+mj-lt"/>
              </a:rPr>
              <a:t>Transactional </a:t>
            </a:r>
            <a:r>
              <a:rPr lang="en-US" altLang="zh-CN" sz="2800" b="1" dirty="0">
                <a:effectLst/>
                <a:latin typeface="+mj-lt"/>
              </a:rPr>
              <a:t>Storage for Geo-replicated </a:t>
            </a:r>
            <a:r>
              <a:rPr lang="en-US" altLang="zh-CN" sz="2800" dirty="0">
                <a:latin typeface="+mj-lt"/>
              </a:rPr>
              <a:t>S</a:t>
            </a:r>
            <a:r>
              <a:rPr lang="en-US" altLang="zh-CN" sz="2800" b="1" dirty="0">
                <a:effectLst/>
                <a:latin typeface="+mj-lt"/>
              </a:rPr>
              <a:t>ystems</a:t>
            </a:r>
            <a:endParaRPr lang="zh-CN" altLang="en-US" sz="5400" dirty="0">
              <a:latin typeface="+mj-lt"/>
            </a:endParaRPr>
          </a:p>
        </p:txBody>
      </p:sp>
      <p:sp>
        <p:nvSpPr>
          <p:cNvPr id="5" name="副标题 4"/>
          <p:cNvSpPr>
            <a:spLocks noGrp="1"/>
          </p:cNvSpPr>
          <p:nvPr>
            <p:ph type="subTitle" idx="1"/>
          </p:nvPr>
        </p:nvSpPr>
        <p:spPr>
          <a:xfrm>
            <a:off x="121254" y="5545691"/>
            <a:ext cx="5820358" cy="468179"/>
          </a:xfrm>
        </p:spPr>
        <p:txBody>
          <a:bodyPr/>
          <a:lstStyle/>
          <a:p>
            <a:r>
              <a:rPr lang="zh-CN" altLang="en-US" sz="1800" dirty="0"/>
              <a:t>张源娣，黄雨瑒，荆家振，程妍璇</a:t>
            </a:r>
            <a:endParaRPr lang="zh-CN" alt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0"/>
          <p:cNvSpPr>
            <a:spLocks noChangeAspect="1"/>
          </p:cNvSpPr>
          <p:nvPr userDrawn="1"/>
        </p:nvSpPr>
        <p:spPr bwMode="auto">
          <a:xfrm>
            <a:off x="1841535" y="2065548"/>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rgbClr val="B5B5B6"/>
          </a:solidFill>
          <a:ln>
            <a:noFill/>
          </a:ln>
        </p:spPr>
        <p:txBody>
          <a:bodyPr vert="horz" wrap="square" lIns="91440" tIns="45720" rIns="91440" bIns="45720" numCol="1" anchor="ctr" anchorCtr="0" compatLnSpc="1">
            <a:noAutofit/>
          </a:bodyPr>
          <a:lstStyle/>
          <a:p>
            <a:pPr algn="ctr"/>
            <a:endParaRPr lang="zh-CN" altLang="en-US" sz="3200" b="1"/>
          </a:p>
        </p:txBody>
      </p:sp>
      <p:cxnSp>
        <p:nvCxnSpPr>
          <p:cNvPr id="20" name="直接连接符 19"/>
          <p:cNvCxnSpPr>
            <a:stCxn id="18" idx="6"/>
          </p:cNvCxnSpPr>
          <p:nvPr/>
        </p:nvCxnSpPr>
        <p:spPr>
          <a:xfrm>
            <a:off x="2534033" y="2409406"/>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solidFill>
                  <a:srgbClr val="C9151E"/>
                </a:solidFill>
                <a:latin typeface="微软雅黑" panose="020B0503020204020204" pitchFamily="34" charset="-122"/>
                <a:ea typeface="微软雅黑" panose="020B0503020204020204" pitchFamily="34" charset="-122"/>
              </a:rPr>
              <a:t>目录 </a:t>
            </a:r>
            <a:r>
              <a:rPr lang="en-US" altLang="zh-CN" dirty="0">
                <a:solidFill>
                  <a:srgbClr val="C9151E"/>
                </a:solidFill>
                <a:latin typeface="微软雅黑" panose="020B0503020204020204" pitchFamily="34" charset="-122"/>
                <a:ea typeface="微软雅黑" panose="020B0503020204020204" pitchFamily="34" charset="-122"/>
              </a:rPr>
              <a:t>Contents</a:t>
            </a:r>
            <a:endParaRPr lang="zh-CN" altLang="en-US" dirty="0">
              <a:solidFill>
                <a:srgbClr val="C9151E"/>
              </a:solidFill>
              <a:latin typeface="微软雅黑" panose="020B0503020204020204" pitchFamily="34" charset="-122"/>
              <a:ea typeface="微软雅黑" panose="020B0503020204020204" pitchFamily="34" charset="-122"/>
            </a:endParaRPr>
          </a:p>
        </p:txBody>
      </p:sp>
      <p:sp>
        <p:nvSpPr>
          <p:cNvPr id="4" name="Freeform 10"/>
          <p:cNvSpPr>
            <a:spLocks noChangeAspect="1"/>
          </p:cNvSpPr>
          <p:nvPr userDrawn="1"/>
        </p:nvSpPr>
        <p:spPr bwMode="auto">
          <a:xfrm>
            <a:off x="1841535"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noAutofit/>
          </a:bodyPr>
          <a:lstStyle/>
          <a:p>
            <a:pPr algn="ctr"/>
            <a:endParaRPr lang="zh-CN" altLang="en-US" sz="3200" b="1"/>
          </a:p>
        </p:txBody>
      </p:sp>
      <p:sp>
        <p:nvSpPr>
          <p:cNvPr id="5" name="文本框 4"/>
          <p:cNvSpPr txBox="1"/>
          <p:nvPr userDrawn="1"/>
        </p:nvSpPr>
        <p:spPr>
          <a:xfrm>
            <a:off x="2071646" y="1303550"/>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1</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a:stCxn id="4" idx="6"/>
          </p:cNvCxnSpPr>
          <p:nvPr/>
        </p:nvCxnSpPr>
        <p:spPr>
          <a:xfrm>
            <a:off x="2534033" y="1711215"/>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915073" y="1274734"/>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Overview</a:t>
            </a:r>
            <a:endParaRPr lang="zh-CN" altLang="en-US" sz="2400" dirty="0">
              <a:solidFill>
                <a:schemeClr val="tx1">
                  <a:lumMod val="75000"/>
                  <a:lumOff val="25000"/>
                </a:schemeClr>
              </a:solidFill>
            </a:endParaRPr>
          </a:p>
        </p:txBody>
      </p:sp>
      <p:sp>
        <p:nvSpPr>
          <p:cNvPr id="13" name="Freeform 10"/>
          <p:cNvSpPr>
            <a:spLocks noChangeAspect="1"/>
          </p:cNvSpPr>
          <p:nvPr userDrawn="1"/>
        </p:nvSpPr>
        <p:spPr bwMode="auto">
          <a:xfrm>
            <a:off x="1841535" y="2761602"/>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rgbClr val="B5B5B6"/>
          </a:solidFill>
          <a:ln>
            <a:noFill/>
          </a:ln>
        </p:spPr>
        <p:txBody>
          <a:bodyPr vert="horz" wrap="square" lIns="91440" tIns="45720" rIns="91440" bIns="45720" numCol="1" anchor="ctr" anchorCtr="0" compatLnSpc="1">
            <a:noAutofit/>
          </a:bodyPr>
          <a:lstStyle/>
          <a:p>
            <a:pPr algn="ctr"/>
            <a:endParaRPr lang="zh-CN" altLang="en-US" sz="3200" b="1"/>
          </a:p>
        </p:txBody>
      </p:sp>
      <p:sp>
        <p:nvSpPr>
          <p:cNvPr id="14" name="文本框 13"/>
          <p:cNvSpPr txBox="1"/>
          <p:nvPr userDrawn="1"/>
        </p:nvSpPr>
        <p:spPr>
          <a:xfrm>
            <a:off x="2071646" y="2004448"/>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2</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a:stCxn id="13" idx="6"/>
          </p:cNvCxnSpPr>
          <p:nvPr/>
        </p:nvCxnSpPr>
        <p:spPr>
          <a:xfrm>
            <a:off x="2534033" y="3105460"/>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915073" y="1975632"/>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Parallel Snapshot Isolation</a:t>
            </a:r>
            <a:endParaRPr lang="zh-CN" altLang="en-US" sz="2400" dirty="0">
              <a:solidFill>
                <a:schemeClr val="tx1">
                  <a:lumMod val="75000"/>
                  <a:lumOff val="25000"/>
                </a:schemeClr>
              </a:solidFill>
            </a:endParaRPr>
          </a:p>
        </p:txBody>
      </p:sp>
      <p:sp>
        <p:nvSpPr>
          <p:cNvPr id="19" name="文本框 18"/>
          <p:cNvSpPr txBox="1"/>
          <p:nvPr userDrawn="1"/>
        </p:nvSpPr>
        <p:spPr>
          <a:xfrm>
            <a:off x="2071646" y="2705346"/>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3</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915073" y="2676530"/>
            <a:ext cx="4387392" cy="460375"/>
          </a:xfrm>
          <a:prstGeom prst="rect">
            <a:avLst/>
          </a:prstGeom>
          <a:noFill/>
        </p:spPr>
        <p:txBody>
          <a:bodyPr wrap="square" rtlCol="0">
            <a:spAutoFit/>
          </a:bodyPr>
          <a:lstStyle/>
          <a:p>
            <a:r>
              <a:rPr lang="zh-CN" altLang="en-US" sz="2400" dirty="0">
                <a:solidFill>
                  <a:schemeClr val="tx1">
                    <a:lumMod val="75000"/>
                    <a:lumOff val="25000"/>
                  </a:schemeClr>
                </a:solidFill>
              </a:rPr>
              <a:t>Design and Algorithms</a:t>
            </a:r>
            <a:endParaRPr lang="zh-CN" altLang="en-US" sz="2400" dirty="0">
              <a:solidFill>
                <a:schemeClr val="tx1">
                  <a:lumMod val="75000"/>
                  <a:lumOff val="25000"/>
                </a:schemeClr>
              </a:solidFill>
            </a:endParaRPr>
          </a:p>
        </p:txBody>
      </p:sp>
      <p:sp>
        <p:nvSpPr>
          <p:cNvPr id="23" name="Freeform 10"/>
          <p:cNvSpPr>
            <a:spLocks noChangeAspect="1"/>
          </p:cNvSpPr>
          <p:nvPr userDrawn="1"/>
        </p:nvSpPr>
        <p:spPr bwMode="auto">
          <a:xfrm>
            <a:off x="1841535" y="348910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4" name="文本框 23"/>
          <p:cNvSpPr txBox="1"/>
          <p:nvPr userDrawn="1"/>
        </p:nvSpPr>
        <p:spPr>
          <a:xfrm>
            <a:off x="2071646" y="342529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4</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5" name="直接连接符 24"/>
          <p:cNvCxnSpPr>
            <a:stCxn id="23" idx="6"/>
          </p:cNvCxnSpPr>
          <p:nvPr/>
        </p:nvCxnSpPr>
        <p:spPr>
          <a:xfrm>
            <a:off x="2534033" y="383295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2915073" y="3396478"/>
            <a:ext cx="4387392" cy="460375"/>
          </a:xfrm>
          <a:prstGeom prst="rect">
            <a:avLst/>
          </a:prstGeom>
          <a:noFill/>
        </p:spPr>
        <p:txBody>
          <a:bodyPr wrap="square" rtlCol="0">
            <a:spAutoFit/>
          </a:bodyPr>
          <a:lstStyle/>
          <a:p>
            <a:r>
              <a:rPr lang="en-US" altLang="zh-CN" sz="2400">
                <a:solidFill>
                  <a:schemeClr val="tx1">
                    <a:lumMod val="75000"/>
                    <a:lumOff val="25000"/>
                  </a:schemeClr>
                </a:solidFill>
              </a:rPr>
              <a:t>Implementation </a:t>
            </a:r>
            <a:r>
              <a:rPr lang="en-US" altLang="zh-CN" sz="2400" dirty="0">
                <a:solidFill>
                  <a:schemeClr val="tx1">
                    <a:lumMod val="75000"/>
                    <a:lumOff val="25000"/>
                  </a:schemeClr>
                </a:solidFill>
              </a:rPr>
              <a:t>&amp; Applications</a:t>
            </a:r>
            <a:endParaRPr lang="en-US" altLang="zh-CN" sz="2400" dirty="0">
              <a:solidFill>
                <a:schemeClr val="tx1">
                  <a:lumMod val="75000"/>
                  <a:lumOff val="25000"/>
                </a:schemeClr>
              </a:solidFill>
            </a:endParaRPr>
          </a:p>
        </p:txBody>
      </p:sp>
      <p:sp>
        <p:nvSpPr>
          <p:cNvPr id="33" name="Freeform 10"/>
          <p:cNvSpPr>
            <a:spLocks noChangeAspect="1"/>
          </p:cNvSpPr>
          <p:nvPr userDrawn="1"/>
        </p:nvSpPr>
        <p:spPr bwMode="auto">
          <a:xfrm>
            <a:off x="1841535" y="42090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34" name="文本框 33"/>
          <p:cNvSpPr txBox="1"/>
          <p:nvPr userDrawn="1"/>
        </p:nvSpPr>
        <p:spPr>
          <a:xfrm>
            <a:off x="2071646" y="41452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5</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35" name="直接连接符 34"/>
          <p:cNvCxnSpPr>
            <a:stCxn id="33" idx="6"/>
          </p:cNvCxnSpPr>
          <p:nvPr/>
        </p:nvCxnSpPr>
        <p:spPr>
          <a:xfrm>
            <a:off x="2534033" y="45529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2915073" y="41164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Evaluation</a:t>
            </a:r>
            <a:endParaRPr lang="zh-CN" altLang="en-US" sz="2400" dirty="0">
              <a:solidFill>
                <a:schemeClr val="tx1">
                  <a:lumMod val="75000"/>
                  <a:lumOff val="25000"/>
                </a:schemeClr>
              </a:solidFill>
            </a:endParaRPr>
          </a:p>
        </p:txBody>
      </p:sp>
      <p:sp>
        <p:nvSpPr>
          <p:cNvPr id="27" name="Freeform 10"/>
          <p:cNvSpPr>
            <a:spLocks noChangeAspect="1"/>
          </p:cNvSpPr>
          <p:nvPr/>
        </p:nvSpPr>
        <p:spPr bwMode="auto">
          <a:xfrm>
            <a:off x="1841535" y="49329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8" name="文本框 27"/>
          <p:cNvSpPr txBox="1"/>
          <p:nvPr/>
        </p:nvSpPr>
        <p:spPr>
          <a:xfrm>
            <a:off x="2071646" y="48691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6</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p:cNvCxnSpPr>
            <a:stCxn id="27" idx="6"/>
          </p:cNvCxnSpPr>
          <p:nvPr/>
        </p:nvCxnSpPr>
        <p:spPr>
          <a:xfrm>
            <a:off x="2534033" y="52768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915073" y="48403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Demo</a:t>
            </a:r>
            <a:endParaRPr lang="zh-CN" altLang="en-US" sz="2400" dirty="0">
              <a:solidFill>
                <a:schemeClr val="tx1">
                  <a:lumMod val="75000"/>
                  <a:lumOff val="2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4896232" y="2483015"/>
            <a:ext cx="4351662" cy="2577850"/>
          </a:xfrm>
        </p:spPr>
        <p:txBody>
          <a:bodyPr/>
          <a:lstStyle/>
          <a:p>
            <a:r>
              <a:rPr lang="en-US" altLang="zh-CN" sz="2200" dirty="0">
                <a:solidFill>
                  <a:srgbClr val="C00000"/>
                </a:solidFill>
                <a:latin typeface="Times New Roman" panose="02020603050405020304" pitchFamily="18" charset="0"/>
                <a:cs typeface="Times New Roman" panose="02020603050405020304" pitchFamily="18" charset="0"/>
              </a:rPr>
              <a:t>Geo-replicated</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storage systems </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dirty="0">
                <a:solidFill>
                  <a:schemeClr val="accent1"/>
                </a:solidFill>
                <a:latin typeface="Times New Roman" panose="02020603050405020304" pitchFamily="18" charset="0"/>
                <a:cs typeface="Times New Roman" panose="02020603050405020304" pitchFamily="18" charset="0"/>
              </a:rPr>
              <a:t>Web</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service</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dirty="0">
                <a:solidFill>
                  <a:schemeClr val="bg2">
                    <a:lumMod val="50000"/>
                  </a:schemeClr>
                </a:solidFill>
                <a:latin typeface="Times New Roman" panose="02020603050405020304" pitchFamily="18" charset="0"/>
                <a:cs typeface="Times New Roman" panose="02020603050405020304" pitchFamily="18" charset="0"/>
              </a:rPr>
              <a:t>Reliability, low </a:t>
            </a:r>
            <a:r>
              <a:rPr lang="en-US" altLang="zh-CN" sz="2200" dirty="0">
                <a:solidFill>
                  <a:srgbClr val="C00000"/>
                </a:solidFill>
                <a:latin typeface="Times New Roman" panose="02020603050405020304" pitchFamily="18" charset="0"/>
                <a:cs typeface="Times New Roman" panose="02020603050405020304" pitchFamily="18" charset="0"/>
              </a:rPr>
              <a:t>latency</a:t>
            </a:r>
            <a:endParaRPr lang="en-US" altLang="zh-CN" sz="2200" dirty="0">
              <a:solidFill>
                <a:srgbClr val="C00000"/>
              </a:solidFill>
              <a:latin typeface="Times New Roman" panose="02020603050405020304" pitchFamily="18" charset="0"/>
              <a:cs typeface="Times New Roman" panose="02020603050405020304" pitchFamily="18" charset="0"/>
            </a:endParaRPr>
          </a:p>
          <a:p>
            <a:r>
              <a:rPr lang="en-US" altLang="zh-CN" sz="2200" dirty="0">
                <a:solidFill>
                  <a:schemeClr val="bg2">
                    <a:lumMod val="50000"/>
                  </a:schemeClr>
                </a:solidFill>
                <a:latin typeface="Times New Roman" panose="02020603050405020304" pitchFamily="18" charset="0"/>
                <a:cs typeface="Times New Roman" panose="02020603050405020304" pitchFamily="18" charset="0"/>
              </a:rPr>
              <a:t>Often sacrifice </a:t>
            </a:r>
            <a:r>
              <a:rPr lang="en-US" altLang="zh-CN" sz="2200" dirty="0">
                <a:solidFill>
                  <a:srgbClr val="C00000"/>
                </a:solidFill>
                <a:latin typeface="Times New Roman" panose="02020603050405020304" pitchFamily="18" charset="0"/>
                <a:cs typeface="Times New Roman" panose="02020603050405020304" pitchFamily="18" charset="0"/>
              </a:rPr>
              <a:t>consistency</a:t>
            </a:r>
            <a:endParaRPr lang="en-US" altLang="zh-CN" sz="2200" dirty="0">
              <a:solidFill>
                <a:srgbClr val="C00000"/>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Background</a:t>
            </a:r>
            <a:endParaRPr lang="en-US" altLang="zh-CN" dirty="0"/>
          </a:p>
        </p:txBody>
      </p:sp>
      <p:grpSp>
        <p:nvGrpSpPr>
          <p:cNvPr id="8" name="组合 7"/>
          <p:cNvGrpSpPr/>
          <p:nvPr/>
        </p:nvGrpSpPr>
        <p:grpSpPr>
          <a:xfrm>
            <a:off x="103895" y="2141492"/>
            <a:ext cx="4792337" cy="3260896"/>
            <a:chOff x="0" y="1685677"/>
            <a:chExt cx="5213618" cy="3308521"/>
          </a:xfrm>
        </p:grpSpPr>
        <p:pic>
          <p:nvPicPr>
            <p:cNvPr id="5" name="图片 4"/>
            <p:cNvPicPr>
              <a:picLocks noChangeAspect="1"/>
            </p:cNvPicPr>
            <p:nvPr/>
          </p:nvPicPr>
          <p:blipFill>
            <a:blip r:embed="rId1"/>
            <a:stretch>
              <a:fillRect/>
            </a:stretch>
          </p:blipFill>
          <p:spPr>
            <a:xfrm>
              <a:off x="0" y="1685678"/>
              <a:ext cx="5213618" cy="3308520"/>
            </a:xfrm>
            <a:prstGeom prst="rect">
              <a:avLst/>
            </a:prstGeom>
          </p:spPr>
        </p:pic>
        <p:pic>
          <p:nvPicPr>
            <p:cNvPr id="7" name="图片 6"/>
            <p:cNvPicPr>
              <a:picLocks noChangeAspect="1"/>
            </p:cNvPicPr>
            <p:nvPr/>
          </p:nvPicPr>
          <p:blipFill>
            <a:blip r:embed="rId2"/>
            <a:stretch>
              <a:fillRect/>
            </a:stretch>
          </p:blipFill>
          <p:spPr>
            <a:xfrm>
              <a:off x="1125935" y="1685677"/>
              <a:ext cx="2804448" cy="405205"/>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Walter overview</a:t>
            </a:r>
            <a:endParaRPr lang="en-US" altLang="zh-CN" dirty="0"/>
          </a:p>
        </p:txBody>
      </p:sp>
      <p:sp>
        <p:nvSpPr>
          <p:cNvPr id="9" name="内容占位符 1"/>
          <p:cNvSpPr txBox="1"/>
          <p:nvPr/>
        </p:nvSpPr>
        <p:spPr>
          <a:xfrm>
            <a:off x="338053" y="1816128"/>
            <a:ext cx="5168646" cy="1317805"/>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200" dirty="0">
                <a:solidFill>
                  <a:schemeClr val="bg2">
                    <a:lumMod val="50000"/>
                  </a:schemeClr>
                </a:solidFill>
                <a:latin typeface="Times New Roman" panose="02020603050405020304" pitchFamily="18" charset="0"/>
                <a:cs typeface="Times New Roman" panose="02020603050405020304" pitchFamily="18" charset="0"/>
              </a:rPr>
              <a:t>Storage system </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dirty="0">
                <a:solidFill>
                  <a:schemeClr val="bg2">
                    <a:lumMod val="50000"/>
                  </a:schemeClr>
                </a:solidFill>
                <a:latin typeface="Times New Roman" panose="02020603050405020304" pitchFamily="18" charset="0"/>
                <a:cs typeface="Times New Roman" panose="02020603050405020304" pitchFamily="18" charset="0"/>
              </a:rPr>
              <a:t>Support transactions </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dirty="0">
                <a:solidFill>
                  <a:schemeClr val="bg2">
                    <a:lumMod val="50000"/>
                  </a:schemeClr>
                </a:solidFill>
                <a:latin typeface="Times New Roman" panose="02020603050405020304" pitchFamily="18" charset="0"/>
                <a:cs typeface="Times New Roman" panose="02020603050405020304" pitchFamily="18" charset="0"/>
              </a:rPr>
              <a:t>Replicates data across distant sites</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pPr marL="0" indent="0">
              <a:buNone/>
            </a:pP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0" name="内容占位符 1"/>
          <p:cNvSpPr txBox="1"/>
          <p:nvPr/>
        </p:nvSpPr>
        <p:spPr>
          <a:xfrm>
            <a:off x="338053" y="5154362"/>
            <a:ext cx="5168646" cy="131780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2" name="矩形: 圆角 11"/>
          <p:cNvSpPr/>
          <p:nvPr/>
        </p:nvSpPr>
        <p:spPr>
          <a:xfrm>
            <a:off x="2368726" y="5013789"/>
            <a:ext cx="3890690" cy="7821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400" dirty="0">
                <a:solidFill>
                  <a:srgbClr val="C00000"/>
                </a:solidFill>
                <a:latin typeface="Times New Roman" panose="02020603050405020304" pitchFamily="18" charset="0"/>
                <a:cs typeface="Times New Roman" panose="02020603050405020304" pitchFamily="18" charset="0"/>
              </a:rPr>
              <a:t>Parallel Snapshot Isolation (PSI)</a:t>
            </a:r>
            <a:endParaRPr lang="en-US" altLang="zh-CN" sz="2400" dirty="0">
              <a:solidFill>
                <a:srgbClr val="C00000"/>
              </a:solidFill>
              <a:latin typeface="Times New Roman" panose="02020603050405020304" pitchFamily="18" charset="0"/>
              <a:cs typeface="Times New Roman" panose="02020603050405020304" pitchFamily="18" charset="0"/>
            </a:endParaRPr>
          </a:p>
        </p:txBody>
      </p:sp>
      <p:sp>
        <p:nvSpPr>
          <p:cNvPr id="14" name="内容占位符 1"/>
          <p:cNvSpPr txBox="1"/>
          <p:nvPr/>
        </p:nvSpPr>
        <p:spPr>
          <a:xfrm>
            <a:off x="2239685" y="5951972"/>
            <a:ext cx="5168646" cy="72840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a:solidFill>
                  <a:schemeClr val="bg2">
                    <a:lumMod val="50000"/>
                  </a:schemeClr>
                </a:solidFill>
                <a:latin typeface="Times New Roman" panose="02020603050405020304" pitchFamily="18" charset="0"/>
                <a:cs typeface="Times New Roman" panose="02020603050405020304" pitchFamily="18" charset="0"/>
              </a:rPr>
              <a:t>balance between consistency and latency</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5" name="矩形: 圆角 14"/>
          <p:cNvSpPr/>
          <p:nvPr/>
        </p:nvSpPr>
        <p:spPr>
          <a:xfrm>
            <a:off x="2103992" y="3810997"/>
            <a:ext cx="1907652" cy="61642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400" dirty="0">
                <a:solidFill>
                  <a:schemeClr val="bg2">
                    <a:lumMod val="50000"/>
                  </a:schemeClr>
                </a:solidFill>
                <a:latin typeface="Times New Roman" panose="02020603050405020304" pitchFamily="18" charset="0"/>
                <a:cs typeface="Times New Roman" panose="02020603050405020304" pitchFamily="18" charset="0"/>
              </a:rPr>
              <a:t>consistency</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6" name="矩形: 圆角 15"/>
          <p:cNvSpPr/>
          <p:nvPr/>
        </p:nvSpPr>
        <p:spPr>
          <a:xfrm>
            <a:off x="4572000" y="3808717"/>
            <a:ext cx="1907652" cy="6036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400" dirty="0">
                <a:solidFill>
                  <a:schemeClr val="bg2">
                    <a:lumMod val="50000"/>
                  </a:schemeClr>
                </a:solidFill>
                <a:latin typeface="Times New Roman" panose="02020603050405020304" pitchFamily="18" charset="0"/>
                <a:cs typeface="Times New Roman" panose="02020603050405020304" pitchFamily="18" charset="0"/>
              </a:rPr>
              <a:t>latency</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cxnSp>
        <p:nvCxnSpPr>
          <p:cNvPr id="18" name="连接符: 肘形 17"/>
          <p:cNvCxnSpPr>
            <a:stCxn id="15" idx="2"/>
            <a:endCxn id="12" idx="0"/>
          </p:cNvCxnSpPr>
          <p:nvPr/>
        </p:nvCxnSpPr>
        <p:spPr>
          <a:xfrm rot="16200000" flipH="1">
            <a:off x="3392761" y="4092478"/>
            <a:ext cx="586367" cy="125625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0" name="连接符: 肘形 19"/>
          <p:cNvCxnSpPr>
            <a:stCxn id="16" idx="2"/>
            <a:endCxn id="12" idx="0"/>
          </p:cNvCxnSpPr>
          <p:nvPr/>
        </p:nvCxnSpPr>
        <p:spPr>
          <a:xfrm rot="5400000">
            <a:off x="4619251" y="4107214"/>
            <a:ext cx="601396" cy="1211755"/>
          </a:xfrm>
          <a:prstGeom prst="bentConnector3">
            <a:avLst>
              <a:gd name="adj1" fmla="val 51832"/>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5371372" y="4583017"/>
            <a:ext cx="3772628" cy="1583867"/>
          </a:xfrm>
          <a:prstGeom prst="rect">
            <a:avLst/>
          </a:prstGeom>
        </p:spPr>
      </p:pic>
      <p:sp>
        <p:nvSpPr>
          <p:cNvPr id="3" name="标题 2"/>
          <p:cNvSpPr>
            <a:spLocks noGrp="1"/>
          </p:cNvSpPr>
          <p:nvPr>
            <p:ph type="title"/>
          </p:nvPr>
        </p:nvSpPr>
        <p:spPr/>
        <p:txBody>
          <a:bodyPr/>
          <a:lstStyle/>
          <a:p>
            <a:r>
              <a:rPr lang="en-US" altLang="zh-CN" dirty="0"/>
              <a:t>Walter-PSI</a:t>
            </a:r>
            <a:endParaRPr lang="en-US" altLang="zh-CN" dirty="0"/>
          </a:p>
        </p:txBody>
      </p:sp>
      <p:sp>
        <p:nvSpPr>
          <p:cNvPr id="9" name="内容占位符 1"/>
          <p:cNvSpPr txBox="1"/>
          <p:nvPr/>
        </p:nvSpPr>
        <p:spPr>
          <a:xfrm>
            <a:off x="338052" y="1694196"/>
            <a:ext cx="8372163" cy="447268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200" b="1" dirty="0">
                <a:solidFill>
                  <a:schemeClr val="accent1"/>
                </a:solidFill>
                <a:latin typeface="Times New Roman" panose="02020603050405020304" pitchFamily="18" charset="0"/>
                <a:cs typeface="Times New Roman" panose="02020603050405020304" pitchFamily="18" charset="0"/>
              </a:rPr>
              <a:t>Snapshot Isolation</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each transaction is read from a </a:t>
            </a:r>
            <a:r>
              <a:rPr lang="en-US" altLang="zh-CN" sz="2200" dirty="0">
                <a:solidFill>
                  <a:schemeClr val="accent1"/>
                </a:solidFill>
                <a:latin typeface="Times New Roman" panose="02020603050405020304" pitchFamily="18" charset="0"/>
                <a:cs typeface="Times New Roman" panose="02020603050405020304" pitchFamily="18" charset="0"/>
              </a:rPr>
              <a:t>consistent snapshot </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of the database.</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000" dirty="0">
                <a:solidFill>
                  <a:schemeClr val="bg2">
                    <a:lumMod val="50000"/>
                  </a:schemeClr>
                </a:solidFill>
                <a:latin typeface="Times New Roman" panose="02020603050405020304" pitchFamily="18" charset="0"/>
                <a:cs typeface="Times New Roman" panose="02020603050405020304" pitchFamily="18" charset="0"/>
              </a:rPr>
              <a:t>Transactions can only see data at a specific old point in time</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000" dirty="0">
                <a:solidFill>
                  <a:schemeClr val="accent6"/>
                </a:solidFill>
                <a:latin typeface="Times New Roman" panose="02020603050405020304" pitchFamily="18" charset="0"/>
                <a:cs typeface="Times New Roman" panose="02020603050405020304" pitchFamily="18" charset="0"/>
              </a:rPr>
              <a:t>Same commit order</a:t>
            </a:r>
            <a:r>
              <a:rPr lang="en-US" altLang="zh-CN" sz="2000" dirty="0">
                <a:solidFill>
                  <a:schemeClr val="bg2">
                    <a:lumMod val="50000"/>
                  </a:schemeClr>
                </a:solidFill>
                <a:latin typeface="Times New Roman" panose="02020603050405020304" pitchFamily="18" charset="0"/>
                <a:cs typeface="Times New Roman" panose="02020603050405020304" pitchFamily="18" charset="0"/>
              </a:rPr>
              <a:t> in all sites</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b="1" dirty="0">
                <a:solidFill>
                  <a:schemeClr val="accent1"/>
                </a:solidFill>
                <a:latin typeface="Times New Roman" panose="02020603050405020304" pitchFamily="18" charset="0"/>
                <a:cs typeface="Times New Roman" panose="02020603050405020304" pitchFamily="18" charset="0"/>
              </a:rPr>
              <a:t>Parallel Snapshot Isolation</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 </a:t>
            </a:r>
            <a:r>
              <a:rPr lang="en-US" altLang="zh-CN" sz="2200" dirty="0">
                <a:solidFill>
                  <a:schemeClr val="accent6"/>
                </a:solidFill>
                <a:latin typeface="Times New Roman" panose="02020603050405020304" pitchFamily="18" charset="0"/>
                <a:cs typeface="Times New Roman" panose="02020603050405020304" pitchFamily="18" charset="0"/>
              </a:rPr>
              <a:t>allow different commit orders </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in different sites.</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0" name="内容占位符 1"/>
          <p:cNvSpPr txBox="1"/>
          <p:nvPr/>
        </p:nvSpPr>
        <p:spPr>
          <a:xfrm>
            <a:off x="338053" y="5154362"/>
            <a:ext cx="5168646" cy="131780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3" name="内容占位符 1"/>
          <p:cNvSpPr txBox="1"/>
          <p:nvPr/>
        </p:nvSpPr>
        <p:spPr>
          <a:xfrm>
            <a:off x="338051" y="4994813"/>
            <a:ext cx="7309932" cy="1317805"/>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Local site</a:t>
            </a:r>
            <a:r>
              <a:rPr lang="zh-CN" altLang="en-US" sz="2400" dirty="0">
                <a:solidFill>
                  <a:schemeClr val="bg2">
                    <a:lumMod val="50000"/>
                  </a:schemeClr>
                </a:solidFill>
                <a:latin typeface="Times New Roman" panose="02020603050405020304" pitchFamily="18" charset="0"/>
                <a:cs typeface="Times New Roman" panose="02020603050405020304" pitchFamily="18" charset="0"/>
              </a:rPr>
              <a:t>：</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strong consistency</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Distant sites</a:t>
            </a:r>
            <a:r>
              <a:rPr lang="zh-CN" altLang="en-US" sz="2400" dirty="0">
                <a:solidFill>
                  <a:schemeClr val="bg2">
                    <a:lumMod val="50000"/>
                  </a:schemeClr>
                </a:solidFill>
                <a:latin typeface="Times New Roman" panose="02020603050405020304" pitchFamily="18" charset="0"/>
                <a:cs typeface="Times New Roman" panose="02020603050405020304" pitchFamily="18" charset="0"/>
              </a:rPr>
              <a:t>：</a:t>
            </a:r>
            <a:r>
              <a:rPr lang="en-US" altLang="zh-CN" sz="2400" dirty="0">
                <a:solidFill>
                  <a:srgbClr val="C00000"/>
                </a:solidFill>
                <a:latin typeface="Times New Roman" panose="02020603050405020304" pitchFamily="18" charset="0"/>
                <a:cs typeface="Times New Roman" panose="02020603050405020304" pitchFamily="18" charset="0"/>
              </a:rPr>
              <a:t>causal</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consistency (weaker)</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200" dirty="0">
                <a:solidFill>
                  <a:schemeClr val="bg2">
                    <a:lumMod val="50000"/>
                  </a:schemeClr>
                </a:solidFill>
                <a:latin typeface="Times New Roman" panose="02020603050405020304" pitchFamily="18" charset="0"/>
                <a:cs typeface="Times New Roman" panose="02020603050405020304" pitchFamily="18" charset="0"/>
              </a:rPr>
              <a:t>=&gt; Asynchronous replication</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Walter-PSI</a:t>
            </a:r>
            <a:endParaRPr lang="en-US" altLang="zh-CN" dirty="0"/>
          </a:p>
        </p:txBody>
      </p:sp>
      <p:sp>
        <p:nvSpPr>
          <p:cNvPr id="9" name="内容占位符 1"/>
          <p:cNvSpPr txBox="1"/>
          <p:nvPr/>
        </p:nvSpPr>
        <p:spPr>
          <a:xfrm>
            <a:off x="338053" y="1929035"/>
            <a:ext cx="8372163" cy="284475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200" dirty="0">
                <a:solidFill>
                  <a:schemeClr val="bg2">
                    <a:lumMod val="50000"/>
                  </a:schemeClr>
                </a:solidFill>
                <a:latin typeface="Times New Roman" panose="02020603050405020304" pitchFamily="18" charset="0"/>
                <a:cs typeface="Times New Roman" panose="02020603050405020304" pitchFamily="18" charset="0"/>
              </a:rPr>
              <a:t>To </a:t>
            </a:r>
            <a:r>
              <a:rPr lang="en-US" altLang="zh-CN" sz="2200" dirty="0">
                <a:solidFill>
                  <a:schemeClr val="accent6"/>
                </a:solidFill>
                <a:latin typeface="Times New Roman" panose="02020603050405020304" pitchFamily="18" charset="0"/>
                <a:cs typeface="Times New Roman" panose="02020603050405020304" pitchFamily="18" charset="0"/>
              </a:rPr>
              <a:t>avoid write-write conflict</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b="1" dirty="0">
                <a:solidFill>
                  <a:schemeClr val="accent1"/>
                </a:solidFill>
                <a:latin typeface="Times New Roman" panose="02020603050405020304" pitchFamily="18" charset="0"/>
                <a:cs typeface="Times New Roman" panose="02020603050405020304" pitchFamily="18" charset="0"/>
              </a:rPr>
              <a:t>Preferred sites</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each object is assigned to a preferred site, where the write operation is more efficiently. 	</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000" dirty="0">
                <a:solidFill>
                  <a:schemeClr val="bg2">
                    <a:lumMod val="50000"/>
                  </a:schemeClr>
                </a:solidFill>
                <a:latin typeface="Times New Roman" panose="02020603050405020304" pitchFamily="18" charset="0"/>
                <a:cs typeface="Times New Roman" panose="02020603050405020304" pitchFamily="18" charset="0"/>
              </a:rPr>
              <a:t>Often the closest one</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b="1" dirty="0">
                <a:solidFill>
                  <a:schemeClr val="accent1"/>
                </a:solidFill>
                <a:latin typeface="Times New Roman" panose="02020603050405020304" pitchFamily="18" charset="0"/>
                <a:cs typeface="Times New Roman" panose="02020603050405020304" pitchFamily="18" charset="0"/>
              </a:rPr>
              <a:t>Counting set (</a:t>
            </a:r>
            <a:r>
              <a:rPr lang="en-US" altLang="zh-CN" sz="2200" b="1" dirty="0" err="1">
                <a:solidFill>
                  <a:schemeClr val="accent1"/>
                </a:solidFill>
                <a:latin typeface="Times New Roman" panose="02020603050405020304" pitchFamily="18" charset="0"/>
                <a:cs typeface="Times New Roman" panose="02020603050405020304" pitchFamily="18" charset="0"/>
              </a:rPr>
              <a:t>cset</a:t>
            </a:r>
            <a:r>
              <a:rPr lang="en-US" altLang="zh-CN" sz="2200" b="1" dirty="0">
                <a:solidFill>
                  <a:schemeClr val="accent1"/>
                </a:solidFill>
                <a:latin typeface="Times New Roman" panose="02020603050405020304" pitchFamily="18" charset="0"/>
                <a:cs typeface="Times New Roman" panose="02020603050405020304" pitchFamily="18" charset="0"/>
              </a:rPr>
              <a:t>)</a:t>
            </a:r>
            <a:r>
              <a:rPr lang="en-US" altLang="zh-CN" sz="2200" b="1" dirty="0">
                <a:solidFill>
                  <a:schemeClr val="bg2">
                    <a:lumMod val="50000"/>
                  </a:schemeClr>
                </a:solidFill>
                <a:latin typeface="Times New Roman" panose="02020603050405020304" pitchFamily="18" charset="0"/>
                <a:cs typeface="Times New Roman" panose="02020603050405020304" pitchFamily="18" charset="0"/>
              </a:rPr>
              <a:t>:</a:t>
            </a:r>
            <a:r>
              <a:rPr lang="en-US" altLang="zh-CN" sz="2200" b="1" dirty="0">
                <a:solidFill>
                  <a:schemeClr val="accent1"/>
                </a:solidFill>
                <a:latin typeface="Times New Roman" panose="02020603050405020304" pitchFamily="18" charset="0"/>
                <a:cs typeface="Times New Roman" panose="02020603050405020304" pitchFamily="18" charset="0"/>
              </a:rPr>
              <a:t> </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a set in which each object has an integer count.</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0" name="内容占位符 1"/>
          <p:cNvSpPr txBox="1"/>
          <p:nvPr/>
        </p:nvSpPr>
        <p:spPr>
          <a:xfrm>
            <a:off x="338053" y="5154362"/>
            <a:ext cx="5168646" cy="131780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2" name="矩形: 圆角 1"/>
          <p:cNvSpPr/>
          <p:nvPr/>
        </p:nvSpPr>
        <p:spPr>
          <a:xfrm>
            <a:off x="804232" y="4615475"/>
            <a:ext cx="7282150" cy="102456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sz="2200" dirty="0">
                <a:solidFill>
                  <a:schemeClr val="bg2">
                    <a:lumMod val="50000"/>
                  </a:schemeClr>
                </a:solidFill>
                <a:latin typeface="Times New Roman" panose="02020603050405020304" pitchFamily="18" charset="0"/>
                <a:cs typeface="Times New Roman" panose="02020603050405020304" pitchFamily="18" charset="0"/>
              </a:rPr>
              <a:t>Transactions</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 </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with preferred sites and counting sets can be </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pPr algn="ctr"/>
            <a:r>
              <a:rPr lang="en-US" altLang="zh-CN" sz="2200" dirty="0">
                <a:solidFill>
                  <a:schemeClr val="bg2">
                    <a:lumMod val="50000"/>
                  </a:schemeClr>
                </a:solidFill>
                <a:latin typeface="Times New Roman" panose="02020603050405020304" pitchFamily="18" charset="0"/>
                <a:cs typeface="Times New Roman" panose="02020603050405020304" pitchFamily="18" charset="0"/>
              </a:rPr>
              <a:t>fast committed</a:t>
            </a:r>
            <a:r>
              <a:rPr lang="en-US" altLang="zh-CN" sz="2200" dirty="0">
                <a:solidFill>
                  <a:schemeClr val="accent1"/>
                </a:solidFill>
                <a:latin typeface="Times New Roman" panose="02020603050405020304" pitchFamily="18" charset="0"/>
                <a:cs typeface="Times New Roman" panose="02020603050405020304" pitchFamily="18" charset="0"/>
              </a:rPr>
              <a:t> </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without conflict checking.</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a:t>Maind</a:t>
            </a:r>
            <a:r>
              <a:rPr lang="en-US" altLang="zh-CN" dirty="0"/>
              <a:t> Contributions</a:t>
            </a:r>
            <a:endParaRPr lang="en-US" altLang="zh-CN" dirty="0"/>
          </a:p>
        </p:txBody>
      </p:sp>
      <p:sp>
        <p:nvSpPr>
          <p:cNvPr id="9" name="内容占位符 1"/>
          <p:cNvSpPr txBox="1"/>
          <p:nvPr/>
        </p:nvSpPr>
        <p:spPr>
          <a:xfrm>
            <a:off x="494023" y="2094288"/>
            <a:ext cx="8372163" cy="284475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200" dirty="0">
                <a:solidFill>
                  <a:schemeClr val="bg2">
                    <a:lumMod val="50000"/>
                  </a:schemeClr>
                </a:solidFill>
                <a:latin typeface="Times New Roman" panose="02020603050405020304" pitchFamily="18" charset="0"/>
                <a:cs typeface="Times New Roman" panose="02020603050405020304" pitchFamily="18" charset="0"/>
              </a:rPr>
              <a:t>Define PSI</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dirty="0">
                <a:solidFill>
                  <a:schemeClr val="bg2">
                    <a:lumMod val="50000"/>
                  </a:schemeClr>
                </a:solidFill>
                <a:latin typeface="Times New Roman" panose="02020603050405020304" pitchFamily="18" charset="0"/>
                <a:cs typeface="Times New Roman" panose="02020603050405020304" pitchFamily="18" charset="0"/>
              </a:rPr>
              <a:t>Design and implement “Walter”</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dirty="0">
                <a:solidFill>
                  <a:schemeClr val="bg2">
                    <a:lumMod val="50000"/>
                  </a:schemeClr>
                </a:solidFill>
                <a:latin typeface="Times New Roman" panose="02020603050405020304" pitchFamily="18" charset="0"/>
                <a:cs typeface="Times New Roman" panose="02020603050405020304" pitchFamily="18" charset="0"/>
              </a:rPr>
              <a:t>Give distributed protocols for transactions in Walter</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dirty="0">
                <a:solidFill>
                  <a:schemeClr val="bg2">
                    <a:lumMod val="50000"/>
                  </a:schemeClr>
                </a:solidFill>
                <a:latin typeface="Times New Roman" panose="02020603050405020304" pitchFamily="18" charset="0"/>
                <a:cs typeface="Times New Roman" panose="02020603050405020304" pitchFamily="18" charset="0"/>
              </a:rPr>
              <a:t>Use Walter to build two apps and evaluate performance</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0" name="内容占位符 1"/>
          <p:cNvSpPr txBox="1"/>
          <p:nvPr/>
        </p:nvSpPr>
        <p:spPr>
          <a:xfrm>
            <a:off x="338053" y="5154362"/>
            <a:ext cx="5168646" cy="131780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Calibri" panose="020F050202020403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Calibri" panose="020F0502020204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0"/>
          <p:cNvSpPr>
            <a:spLocks noChangeAspect="1"/>
          </p:cNvSpPr>
          <p:nvPr userDrawn="1"/>
        </p:nvSpPr>
        <p:spPr bwMode="auto">
          <a:xfrm>
            <a:off x="1841535" y="2065548"/>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noAutofit/>
          </a:bodyPr>
          <a:lstStyle/>
          <a:p>
            <a:pPr algn="ctr"/>
            <a:endParaRPr lang="zh-CN" altLang="en-US" sz="3200" b="1"/>
          </a:p>
        </p:txBody>
      </p:sp>
      <p:cxnSp>
        <p:nvCxnSpPr>
          <p:cNvPr id="20" name="直接连接符 19"/>
          <p:cNvCxnSpPr>
            <a:stCxn id="18" idx="6"/>
          </p:cNvCxnSpPr>
          <p:nvPr/>
        </p:nvCxnSpPr>
        <p:spPr>
          <a:xfrm>
            <a:off x="2534033" y="2409406"/>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solidFill>
                  <a:srgbClr val="C9151E"/>
                </a:solidFill>
                <a:latin typeface="微软雅黑" panose="020B0503020204020204" pitchFamily="34" charset="-122"/>
                <a:ea typeface="微软雅黑" panose="020B0503020204020204" pitchFamily="34" charset="-122"/>
              </a:rPr>
              <a:t>目录 </a:t>
            </a:r>
            <a:r>
              <a:rPr lang="en-US" altLang="zh-CN" dirty="0">
                <a:solidFill>
                  <a:srgbClr val="C9151E"/>
                </a:solidFill>
                <a:latin typeface="微软雅黑" panose="020B0503020204020204" pitchFamily="34" charset="-122"/>
                <a:ea typeface="微软雅黑" panose="020B0503020204020204" pitchFamily="34" charset="-122"/>
              </a:rPr>
              <a:t>Contents</a:t>
            </a:r>
            <a:endParaRPr lang="zh-CN" altLang="en-US" dirty="0">
              <a:solidFill>
                <a:srgbClr val="C9151E"/>
              </a:solidFill>
              <a:latin typeface="微软雅黑" panose="020B0503020204020204" pitchFamily="34" charset="-122"/>
              <a:ea typeface="微软雅黑" panose="020B0503020204020204" pitchFamily="34" charset="-122"/>
            </a:endParaRPr>
          </a:p>
        </p:txBody>
      </p:sp>
      <p:sp>
        <p:nvSpPr>
          <p:cNvPr id="4" name="Freeform 10"/>
          <p:cNvSpPr>
            <a:spLocks noChangeAspect="1"/>
          </p:cNvSpPr>
          <p:nvPr userDrawn="1"/>
        </p:nvSpPr>
        <p:spPr bwMode="auto">
          <a:xfrm>
            <a:off x="1841535"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5" name="文本框 4"/>
          <p:cNvSpPr txBox="1"/>
          <p:nvPr userDrawn="1"/>
        </p:nvSpPr>
        <p:spPr>
          <a:xfrm>
            <a:off x="2071646" y="1303550"/>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1</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a:stCxn id="4" idx="6"/>
          </p:cNvCxnSpPr>
          <p:nvPr/>
        </p:nvCxnSpPr>
        <p:spPr>
          <a:xfrm>
            <a:off x="2534033" y="1711215"/>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915073" y="1274734"/>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overview</a:t>
            </a:r>
            <a:endParaRPr lang="zh-CN" altLang="en-US" sz="2400" dirty="0">
              <a:solidFill>
                <a:schemeClr val="tx1">
                  <a:lumMod val="75000"/>
                  <a:lumOff val="25000"/>
                </a:schemeClr>
              </a:solidFill>
            </a:endParaRPr>
          </a:p>
        </p:txBody>
      </p:sp>
      <p:sp>
        <p:nvSpPr>
          <p:cNvPr id="13" name="Freeform 10"/>
          <p:cNvSpPr>
            <a:spLocks noChangeAspect="1"/>
          </p:cNvSpPr>
          <p:nvPr userDrawn="1"/>
        </p:nvSpPr>
        <p:spPr bwMode="auto">
          <a:xfrm>
            <a:off x="1841535" y="2761602"/>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14" name="文本框 13"/>
          <p:cNvSpPr txBox="1"/>
          <p:nvPr userDrawn="1"/>
        </p:nvSpPr>
        <p:spPr>
          <a:xfrm>
            <a:off x="2071646" y="2004448"/>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2</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a:stCxn id="13" idx="6"/>
          </p:cNvCxnSpPr>
          <p:nvPr/>
        </p:nvCxnSpPr>
        <p:spPr>
          <a:xfrm>
            <a:off x="2534033" y="3105460"/>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915073" y="1975632"/>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Parallel Snapshot Isolation</a:t>
            </a:r>
            <a:endParaRPr lang="zh-CN" altLang="en-US" sz="2400" dirty="0">
              <a:solidFill>
                <a:schemeClr val="tx1">
                  <a:lumMod val="75000"/>
                  <a:lumOff val="25000"/>
                </a:schemeClr>
              </a:solidFill>
            </a:endParaRPr>
          </a:p>
        </p:txBody>
      </p:sp>
      <p:sp>
        <p:nvSpPr>
          <p:cNvPr id="19" name="文本框 18"/>
          <p:cNvSpPr txBox="1"/>
          <p:nvPr userDrawn="1"/>
        </p:nvSpPr>
        <p:spPr>
          <a:xfrm>
            <a:off x="2071646" y="2705346"/>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3</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2915073" y="2676530"/>
            <a:ext cx="4387392" cy="460375"/>
          </a:xfrm>
          <a:prstGeom prst="rect">
            <a:avLst/>
          </a:prstGeom>
          <a:noFill/>
        </p:spPr>
        <p:txBody>
          <a:bodyPr wrap="square" rtlCol="0">
            <a:spAutoFit/>
          </a:bodyPr>
          <a:lstStyle/>
          <a:p>
            <a:r>
              <a:rPr lang="zh-CN" altLang="en-US" sz="2400" dirty="0">
                <a:solidFill>
                  <a:schemeClr val="tx1">
                    <a:lumMod val="75000"/>
                    <a:lumOff val="25000"/>
                  </a:schemeClr>
                </a:solidFill>
              </a:rPr>
              <a:t>Design and Algorithms</a:t>
            </a:r>
            <a:endParaRPr lang="zh-CN" altLang="en-US" sz="2400" dirty="0">
              <a:solidFill>
                <a:schemeClr val="tx1">
                  <a:lumMod val="75000"/>
                  <a:lumOff val="25000"/>
                </a:schemeClr>
              </a:solidFill>
            </a:endParaRPr>
          </a:p>
        </p:txBody>
      </p:sp>
      <p:sp>
        <p:nvSpPr>
          <p:cNvPr id="23" name="Freeform 10"/>
          <p:cNvSpPr>
            <a:spLocks noChangeAspect="1"/>
          </p:cNvSpPr>
          <p:nvPr userDrawn="1"/>
        </p:nvSpPr>
        <p:spPr bwMode="auto">
          <a:xfrm>
            <a:off x="1841535" y="348910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4" name="文本框 23"/>
          <p:cNvSpPr txBox="1"/>
          <p:nvPr userDrawn="1"/>
        </p:nvSpPr>
        <p:spPr>
          <a:xfrm>
            <a:off x="2071646" y="342529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4</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5" name="直接连接符 24"/>
          <p:cNvCxnSpPr>
            <a:stCxn id="23" idx="6"/>
          </p:cNvCxnSpPr>
          <p:nvPr/>
        </p:nvCxnSpPr>
        <p:spPr>
          <a:xfrm>
            <a:off x="2534033" y="383295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2915073" y="3396478"/>
            <a:ext cx="4387392" cy="460375"/>
          </a:xfrm>
          <a:prstGeom prst="rect">
            <a:avLst/>
          </a:prstGeom>
          <a:noFill/>
        </p:spPr>
        <p:txBody>
          <a:bodyPr wrap="square" rtlCol="0">
            <a:spAutoFit/>
          </a:bodyPr>
          <a:lstStyle/>
          <a:p>
            <a:r>
              <a:rPr lang="en-US" altLang="zh-CN" sz="2400">
                <a:solidFill>
                  <a:schemeClr val="tx1">
                    <a:lumMod val="75000"/>
                    <a:lumOff val="25000"/>
                  </a:schemeClr>
                </a:solidFill>
              </a:rPr>
              <a:t>Implementation </a:t>
            </a:r>
            <a:r>
              <a:rPr lang="en-US" altLang="zh-CN" sz="2400" dirty="0">
                <a:solidFill>
                  <a:schemeClr val="tx1">
                    <a:lumMod val="75000"/>
                    <a:lumOff val="25000"/>
                  </a:schemeClr>
                </a:solidFill>
              </a:rPr>
              <a:t>&amp; Applications</a:t>
            </a:r>
            <a:endParaRPr lang="en-US" altLang="zh-CN" sz="2400" dirty="0">
              <a:solidFill>
                <a:schemeClr val="tx1">
                  <a:lumMod val="75000"/>
                  <a:lumOff val="25000"/>
                </a:schemeClr>
              </a:solidFill>
            </a:endParaRPr>
          </a:p>
        </p:txBody>
      </p:sp>
      <p:sp>
        <p:nvSpPr>
          <p:cNvPr id="33" name="Freeform 10"/>
          <p:cNvSpPr>
            <a:spLocks noChangeAspect="1"/>
          </p:cNvSpPr>
          <p:nvPr userDrawn="1"/>
        </p:nvSpPr>
        <p:spPr bwMode="auto">
          <a:xfrm>
            <a:off x="1841535" y="42090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34" name="文本框 33"/>
          <p:cNvSpPr txBox="1"/>
          <p:nvPr userDrawn="1"/>
        </p:nvSpPr>
        <p:spPr>
          <a:xfrm>
            <a:off x="2071646" y="41452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5</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35" name="直接连接符 34"/>
          <p:cNvCxnSpPr>
            <a:stCxn id="33" idx="6"/>
          </p:cNvCxnSpPr>
          <p:nvPr/>
        </p:nvCxnSpPr>
        <p:spPr>
          <a:xfrm>
            <a:off x="2534033" y="45529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2915073" y="41164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Evaluation</a:t>
            </a:r>
            <a:endParaRPr lang="zh-CN" altLang="en-US" sz="2400" dirty="0">
              <a:solidFill>
                <a:schemeClr val="tx1">
                  <a:lumMod val="75000"/>
                  <a:lumOff val="25000"/>
                </a:schemeClr>
              </a:solidFill>
            </a:endParaRPr>
          </a:p>
        </p:txBody>
      </p:sp>
      <p:sp>
        <p:nvSpPr>
          <p:cNvPr id="27" name="Freeform 10"/>
          <p:cNvSpPr>
            <a:spLocks noChangeAspect="1"/>
          </p:cNvSpPr>
          <p:nvPr/>
        </p:nvSpPr>
        <p:spPr bwMode="auto">
          <a:xfrm>
            <a:off x="1841535" y="49329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8" name="文本框 27"/>
          <p:cNvSpPr txBox="1"/>
          <p:nvPr/>
        </p:nvSpPr>
        <p:spPr>
          <a:xfrm>
            <a:off x="2071646" y="48691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6</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p:cNvCxnSpPr>
            <a:stCxn id="27" idx="6"/>
          </p:cNvCxnSpPr>
          <p:nvPr/>
        </p:nvCxnSpPr>
        <p:spPr>
          <a:xfrm>
            <a:off x="2534033" y="52768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915073" y="48403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Demo</a:t>
            </a:r>
            <a:endParaRPr lang="zh-CN" altLang="en-US" sz="2400" dirty="0">
              <a:solidFill>
                <a:schemeClr val="tx1">
                  <a:lumMod val="75000"/>
                  <a:lumOff val="25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 Start(transaction x): </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x.startTs</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Commit(x):</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x.status</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 </a:t>
            </a:r>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chooseOutcome</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(x)</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Log</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200" dirty="0">
                <a:solidFill>
                  <a:schemeClr val="bg2">
                    <a:lumMod val="50000"/>
                  </a:schemeClr>
                </a:solidFill>
                <a:latin typeface="Times New Roman" panose="02020603050405020304" pitchFamily="18" charset="0"/>
                <a:cs typeface="Times New Roman" panose="02020603050405020304" pitchFamily="18" charset="0"/>
              </a:rPr>
              <a:t>If </a:t>
            </a:r>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x.status</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 COMMITTED, </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pPr marL="457200" lvl="1" indent="0">
              <a:buNone/>
            </a:pP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then append </a:t>
            </a:r>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x.updates</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to Log with </a:t>
            </a:r>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x.commitTs</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Snapshot Isolation</a:t>
            </a:r>
            <a:endParaRPr lang="en-US" altLang="zh-CN" dirty="0"/>
          </a:p>
        </p:txBody>
      </p:sp>
      <p:grpSp>
        <p:nvGrpSpPr>
          <p:cNvPr id="4" name="组合 3"/>
          <p:cNvGrpSpPr/>
          <p:nvPr/>
        </p:nvGrpSpPr>
        <p:grpSpPr>
          <a:xfrm>
            <a:off x="6153886" y="1600104"/>
            <a:ext cx="2534332" cy="4537559"/>
            <a:chOff x="6153886" y="1600104"/>
            <a:chExt cx="2534332" cy="4537559"/>
          </a:xfrm>
        </p:grpSpPr>
        <p:sp>
          <p:nvSpPr>
            <p:cNvPr id="6" name="矩形: 圆角 5"/>
            <p:cNvSpPr/>
            <p:nvPr/>
          </p:nvSpPr>
          <p:spPr>
            <a:xfrm>
              <a:off x="6892440" y="1600104"/>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Calibri" panose="020F0502020204030204" pitchFamily="34" charset="0"/>
                  <a:cs typeface="Calibri" panose="020F0502020204030204" pitchFamily="34" charset="0"/>
                </a:rPr>
                <a:t>Start</a:t>
              </a:r>
              <a:endParaRPr lang="en-US" altLang="zh-CN" b="1" dirty="0">
                <a:latin typeface="Calibri" panose="020F0502020204030204" pitchFamily="34" charset="0"/>
                <a:cs typeface="Calibri" panose="020F0502020204030204" pitchFamily="34" charset="0"/>
              </a:endParaRPr>
            </a:p>
          </p:txBody>
        </p:sp>
        <p:sp>
          <p:nvSpPr>
            <p:cNvPr id="21" name="矩形: 圆角 20"/>
            <p:cNvSpPr/>
            <p:nvPr/>
          </p:nvSpPr>
          <p:spPr>
            <a:xfrm>
              <a:off x="6153886"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Calibri" panose="020F0502020204030204" pitchFamily="34" charset="0"/>
                  <a:cs typeface="Calibri" panose="020F0502020204030204" pitchFamily="34" charset="0"/>
                </a:rPr>
                <a:t>Read</a:t>
              </a:r>
              <a:endParaRPr lang="en-US" altLang="zh-CN" b="1" dirty="0">
                <a:latin typeface="Calibri" panose="020F0502020204030204" pitchFamily="34" charset="0"/>
                <a:cs typeface="Calibri" panose="020F0502020204030204" pitchFamily="34" charset="0"/>
              </a:endParaRPr>
            </a:p>
          </p:txBody>
        </p:sp>
        <p:sp>
          <p:nvSpPr>
            <p:cNvPr id="22" name="矩形: 圆角 21"/>
            <p:cNvSpPr/>
            <p:nvPr/>
          </p:nvSpPr>
          <p:spPr>
            <a:xfrm>
              <a:off x="7634087"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Calibri" panose="020F0502020204030204" pitchFamily="34" charset="0"/>
                  <a:cs typeface="Calibri" panose="020F0502020204030204" pitchFamily="34" charset="0"/>
                </a:rPr>
                <a:t>Write</a:t>
              </a:r>
              <a:endParaRPr lang="en-US" altLang="zh-CN" b="1" dirty="0">
                <a:latin typeface="Calibri" panose="020F0502020204030204" pitchFamily="34" charset="0"/>
                <a:cs typeface="Calibri" panose="020F0502020204030204" pitchFamily="34" charset="0"/>
              </a:endParaRPr>
            </a:p>
          </p:txBody>
        </p:sp>
        <p:sp>
          <p:nvSpPr>
            <p:cNvPr id="24" name="矩形: 圆角 23"/>
            <p:cNvSpPr/>
            <p:nvPr/>
          </p:nvSpPr>
          <p:spPr>
            <a:xfrm>
              <a:off x="6884203" y="3611258"/>
              <a:ext cx="1066583"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Calibri" panose="020F0502020204030204" pitchFamily="34" charset="0"/>
                  <a:cs typeface="Calibri" panose="020F0502020204030204" pitchFamily="34" charset="0"/>
                </a:rPr>
                <a:t>Commit</a:t>
              </a:r>
              <a:endParaRPr lang="en-US" altLang="zh-CN" b="1" dirty="0">
                <a:latin typeface="Calibri" panose="020F0502020204030204" pitchFamily="34" charset="0"/>
                <a:cs typeface="Calibri" panose="020F0502020204030204" pitchFamily="34" charset="0"/>
              </a:endParaRPr>
            </a:p>
          </p:txBody>
        </p:sp>
        <p:cxnSp>
          <p:nvCxnSpPr>
            <p:cNvPr id="13" name="直接箭头连接符 12"/>
            <p:cNvCxnSpPr>
              <a:stCxn id="6" idx="2"/>
              <a:endCxn id="21" idx="0"/>
            </p:cNvCxnSpPr>
            <p:nvPr/>
          </p:nvCxnSpPr>
          <p:spPr>
            <a:xfrm flipH="1">
              <a:off x="6637297" y="2265889"/>
              <a:ext cx="738554"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21" idx="2"/>
              <a:endCxn id="24" idx="0"/>
            </p:cNvCxnSpPr>
            <p:nvPr/>
          </p:nvCxnSpPr>
          <p:spPr>
            <a:xfrm>
              <a:off x="6637297" y="3273514"/>
              <a:ext cx="780198"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6" idx="2"/>
              <a:endCxn id="22" idx="0"/>
            </p:cNvCxnSpPr>
            <p:nvPr/>
          </p:nvCxnSpPr>
          <p:spPr>
            <a:xfrm>
              <a:off x="7375851" y="2265889"/>
              <a:ext cx="741647"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6" name="直接箭头连接符 35"/>
            <p:cNvCxnSpPr>
              <a:stCxn id="22" idx="2"/>
              <a:endCxn id="24" idx="0"/>
            </p:cNvCxnSpPr>
            <p:nvPr/>
          </p:nvCxnSpPr>
          <p:spPr>
            <a:xfrm flipH="1">
              <a:off x="7417495" y="3273514"/>
              <a:ext cx="700003"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7" name="矩形: 圆角 46"/>
            <p:cNvSpPr/>
            <p:nvPr/>
          </p:nvSpPr>
          <p:spPr>
            <a:xfrm>
              <a:off x="6892440" y="5471878"/>
              <a:ext cx="1066583"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Calibri" panose="020F0502020204030204" pitchFamily="34" charset="0"/>
                  <a:cs typeface="Calibri" panose="020F0502020204030204" pitchFamily="34" charset="0"/>
                </a:rPr>
                <a:t>Log</a:t>
              </a:r>
              <a:endParaRPr lang="en-US" altLang="zh-CN" b="1" dirty="0">
                <a:latin typeface="Calibri" panose="020F0502020204030204" pitchFamily="34" charset="0"/>
                <a:cs typeface="Calibri" panose="020F0502020204030204" pitchFamily="34" charset="0"/>
              </a:endParaRPr>
            </a:p>
          </p:txBody>
        </p:sp>
        <p:cxnSp>
          <p:nvCxnSpPr>
            <p:cNvPr id="49" name="直接箭头连接符 48"/>
            <p:cNvCxnSpPr>
              <a:stCxn id="24" idx="2"/>
              <a:endCxn id="47" idx="0"/>
            </p:cNvCxnSpPr>
            <p:nvPr/>
          </p:nvCxnSpPr>
          <p:spPr>
            <a:xfrm>
              <a:off x="7417495" y="4277043"/>
              <a:ext cx="8237" cy="1194835"/>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50" name="文本框 49"/>
            <p:cNvSpPr txBox="1"/>
            <p:nvPr/>
          </p:nvSpPr>
          <p:spPr>
            <a:xfrm>
              <a:off x="7456118" y="4702297"/>
              <a:ext cx="1232100" cy="400110"/>
            </a:xfrm>
            <a:prstGeom prst="rect">
              <a:avLst/>
            </a:prstGeom>
            <a:noFill/>
          </p:spPr>
          <p:txBody>
            <a:bodyPr wrap="square" rtlCol="0">
              <a:spAutoFit/>
            </a:bodyPr>
            <a:lstStyle/>
            <a:p>
              <a:r>
                <a:rPr lang="en-US" altLang="zh-CN" sz="2000" dirty="0" err="1">
                  <a:solidFill>
                    <a:schemeClr val="bg2">
                      <a:lumMod val="50000"/>
                    </a:schemeClr>
                  </a:solidFill>
                  <a:latin typeface="Times New Roman" panose="02020603050405020304" pitchFamily="18" charset="0"/>
                  <a:cs typeface="Times New Roman" panose="02020603050405020304" pitchFamily="18" charset="0"/>
                </a:rPr>
                <a:t>x.updates</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err="1">
                <a:solidFill>
                  <a:schemeClr val="bg2">
                    <a:lumMod val="50000"/>
                  </a:schemeClr>
                </a:solidFill>
                <a:latin typeface="Times New Roman" panose="02020603050405020304" pitchFamily="18" charset="0"/>
                <a:cs typeface="Times New Roman" panose="02020603050405020304" pitchFamily="18" charset="0"/>
              </a:rPr>
              <a:t>chooseOutcome</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(x)</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Depiction:</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dirty="0">
                <a:solidFill>
                  <a:schemeClr val="accent1"/>
                </a:solidFill>
                <a:latin typeface="Times New Roman" panose="02020603050405020304" pitchFamily="18" charset="0"/>
                <a:cs typeface="Times New Roman" panose="02020603050405020304" pitchFamily="18" charset="0"/>
              </a:rPr>
              <a:t>SI PROPERTY 1. </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(Snapshot Read) All operations read the most recent committed version as of the time when the transaction began.</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200" dirty="0">
                <a:solidFill>
                  <a:schemeClr val="accent1"/>
                </a:solidFill>
                <a:latin typeface="Times New Roman" panose="02020603050405020304" pitchFamily="18" charset="0"/>
                <a:cs typeface="Times New Roman" panose="02020603050405020304" pitchFamily="18" charset="0"/>
              </a:rPr>
              <a:t>SI PROPERTY 2. </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(No Write-Write Conflicts) The write sets of each pair of committed concurrent transactions must be disjoint.</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Snapshot Isolation</a:t>
            </a:r>
            <a:endParaRPr lang="en-US" altLang="zh-CN" dirty="0"/>
          </a:p>
        </p:txBody>
      </p:sp>
      <p:pic>
        <p:nvPicPr>
          <p:cNvPr id="41" name="图片 40"/>
          <p:cNvPicPr>
            <a:picLocks noChangeAspect="1"/>
          </p:cNvPicPr>
          <p:nvPr/>
        </p:nvPicPr>
        <p:blipFill>
          <a:blip r:embed="rId1"/>
          <a:stretch>
            <a:fillRect/>
          </a:stretch>
        </p:blipFill>
        <p:spPr>
          <a:xfrm>
            <a:off x="1863273" y="4069658"/>
            <a:ext cx="5724677" cy="2351709"/>
          </a:xfrm>
          <a:prstGeom prst="rect">
            <a:avLst/>
          </a:prstGeom>
        </p:spPr>
      </p:pic>
      <p:grpSp>
        <p:nvGrpSpPr>
          <p:cNvPr id="120" name="组合 119"/>
          <p:cNvGrpSpPr/>
          <p:nvPr/>
        </p:nvGrpSpPr>
        <p:grpSpPr>
          <a:xfrm>
            <a:off x="3605183" y="1545515"/>
            <a:ext cx="4512681" cy="2044139"/>
            <a:chOff x="3198414" y="1548462"/>
            <a:chExt cx="4512681" cy="2044139"/>
          </a:xfrm>
        </p:grpSpPr>
        <p:cxnSp>
          <p:nvCxnSpPr>
            <p:cNvPr id="121" name="直接连接符 120"/>
            <p:cNvCxnSpPr/>
            <p:nvPr/>
          </p:nvCxnSpPr>
          <p:spPr>
            <a:xfrm>
              <a:off x="5646939" y="1548462"/>
              <a:ext cx="0" cy="2044139"/>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3446585" y="3155182"/>
              <a:ext cx="3778180" cy="0"/>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23" name="矩形: 圆角 122"/>
            <p:cNvSpPr/>
            <p:nvPr/>
          </p:nvSpPr>
          <p:spPr>
            <a:xfrm>
              <a:off x="3844605" y="1784668"/>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x</a:t>
              </a:r>
              <a:endParaRPr lang="en-US" altLang="zh-CN" b="1" dirty="0">
                <a:latin typeface="Calibri" panose="020F0502020204030204" pitchFamily="34" charset="0"/>
                <a:cs typeface="Calibri" panose="020F0502020204030204" pitchFamily="34" charset="0"/>
              </a:endParaRPr>
            </a:p>
          </p:txBody>
        </p:sp>
        <p:cxnSp>
          <p:nvCxnSpPr>
            <p:cNvPr id="124" name="直接箭头连接符 123"/>
            <p:cNvCxnSpPr>
              <a:stCxn id="123" idx="2"/>
              <a:endCxn id="127" idx="0"/>
            </p:cNvCxnSpPr>
            <p:nvPr/>
          </p:nvCxnSpPr>
          <p:spPr>
            <a:xfrm>
              <a:off x="4098358" y="2283177"/>
              <a:ext cx="0" cy="200100"/>
            </a:xfrm>
            <a:prstGeom prst="straightConnector1">
              <a:avLst/>
            </a:prstGeom>
            <a:ln w="190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5" name="文本框 124"/>
            <p:cNvSpPr txBox="1"/>
            <p:nvPr/>
          </p:nvSpPr>
          <p:spPr>
            <a:xfrm>
              <a:off x="3198414" y="2200303"/>
              <a:ext cx="1123554"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conflict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26" name="椭圆 125"/>
            <p:cNvSpPr/>
            <p:nvPr/>
          </p:nvSpPr>
          <p:spPr>
            <a:xfrm>
              <a:off x="5393187" y="1780729"/>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C</a:t>
              </a:r>
              <a:endParaRPr lang="zh-CN" altLang="en-US" sz="2400" b="1" dirty="0">
                <a:latin typeface="Calibri" panose="020F0502020204030204" pitchFamily="34" charset="0"/>
                <a:cs typeface="Calibri" panose="020F0502020204030204" pitchFamily="34" charset="0"/>
              </a:endParaRPr>
            </a:p>
          </p:txBody>
        </p:sp>
        <p:sp>
          <p:nvSpPr>
            <p:cNvPr id="127" name="矩形: 圆角 126"/>
            <p:cNvSpPr/>
            <p:nvPr/>
          </p:nvSpPr>
          <p:spPr>
            <a:xfrm>
              <a:off x="3844605" y="2483277"/>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y</a:t>
              </a:r>
              <a:endParaRPr lang="en-US" altLang="zh-CN" b="1" dirty="0">
                <a:latin typeface="Calibri" panose="020F0502020204030204" pitchFamily="34" charset="0"/>
                <a:cs typeface="Calibri" panose="020F0502020204030204" pitchFamily="34" charset="0"/>
              </a:endParaRPr>
            </a:p>
          </p:txBody>
        </p:sp>
        <p:cxnSp>
          <p:nvCxnSpPr>
            <p:cNvPr id="128" name="直接箭头连接符 127"/>
            <p:cNvCxnSpPr>
              <a:stCxn id="123" idx="3"/>
              <a:endCxn id="126" idx="2"/>
            </p:cNvCxnSpPr>
            <p:nvPr/>
          </p:nvCxnSpPr>
          <p:spPr>
            <a:xfrm>
              <a:off x="4352110" y="2033923"/>
              <a:ext cx="1041077" cy="55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29" name="直接箭头连接符 128"/>
            <p:cNvCxnSpPr>
              <a:stCxn id="127" idx="3"/>
              <a:endCxn id="132" idx="0"/>
            </p:cNvCxnSpPr>
            <p:nvPr/>
          </p:nvCxnSpPr>
          <p:spPr>
            <a:xfrm>
              <a:off x="4352110" y="2732532"/>
              <a:ext cx="626212" cy="18896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30" name="直接箭头连接符 129"/>
            <p:cNvCxnSpPr/>
            <p:nvPr/>
          </p:nvCxnSpPr>
          <p:spPr>
            <a:xfrm>
              <a:off x="5903408" y="2029171"/>
              <a:ext cx="718457" cy="475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31" name="文本框 130"/>
            <p:cNvSpPr txBox="1"/>
            <p:nvPr/>
          </p:nvSpPr>
          <p:spPr>
            <a:xfrm>
              <a:off x="6587541" y="1822558"/>
              <a:ext cx="1123554"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abort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32" name="椭圆 131"/>
            <p:cNvSpPr/>
            <p:nvPr/>
          </p:nvSpPr>
          <p:spPr>
            <a:xfrm>
              <a:off x="4724569" y="2921495"/>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C</a:t>
              </a:r>
              <a:endParaRPr lang="zh-CN" altLang="en-US" sz="2400" b="1" dirty="0">
                <a:latin typeface="Calibri" panose="020F0502020204030204" pitchFamily="34" charset="0"/>
                <a:cs typeface="Calibri" panose="020F0502020204030204" pitchFamily="34" charset="0"/>
              </a:endParaRPr>
            </a:p>
          </p:txBody>
        </p:sp>
      </p:grpSp>
      <p:grpSp>
        <p:nvGrpSpPr>
          <p:cNvPr id="139" name="组合 138"/>
          <p:cNvGrpSpPr/>
          <p:nvPr/>
        </p:nvGrpSpPr>
        <p:grpSpPr>
          <a:xfrm>
            <a:off x="3602643" y="1548055"/>
            <a:ext cx="5035651" cy="2044139"/>
            <a:chOff x="7012321" y="1679031"/>
            <a:chExt cx="5035651" cy="2044139"/>
          </a:xfrm>
        </p:grpSpPr>
        <p:grpSp>
          <p:nvGrpSpPr>
            <p:cNvPr id="106" name="组合 105"/>
            <p:cNvGrpSpPr/>
            <p:nvPr/>
          </p:nvGrpSpPr>
          <p:grpSpPr>
            <a:xfrm>
              <a:off x="7012321" y="1679031"/>
              <a:ext cx="5035651" cy="2044139"/>
              <a:chOff x="3198414" y="1548462"/>
              <a:chExt cx="5035651" cy="2044139"/>
            </a:xfrm>
          </p:grpSpPr>
          <p:cxnSp>
            <p:nvCxnSpPr>
              <p:cNvPr id="103" name="直接连接符 102"/>
              <p:cNvCxnSpPr/>
              <p:nvPr/>
            </p:nvCxnSpPr>
            <p:spPr>
              <a:xfrm>
                <a:off x="5646939" y="1548462"/>
                <a:ext cx="0" cy="2044139"/>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5" name="直接箭头连接符 94"/>
              <p:cNvCxnSpPr/>
              <p:nvPr/>
            </p:nvCxnSpPr>
            <p:spPr>
              <a:xfrm>
                <a:off x="3446585" y="3155182"/>
                <a:ext cx="3778180" cy="0"/>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6" name="矩形: 圆角 5"/>
              <p:cNvSpPr/>
              <p:nvPr/>
            </p:nvSpPr>
            <p:spPr>
              <a:xfrm>
                <a:off x="3844605" y="1784668"/>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x</a:t>
                </a:r>
                <a:endParaRPr lang="en-US" altLang="zh-CN" b="1" dirty="0">
                  <a:latin typeface="Calibri" panose="020F0502020204030204" pitchFamily="34" charset="0"/>
                  <a:cs typeface="Calibri" panose="020F0502020204030204" pitchFamily="34" charset="0"/>
                </a:endParaRPr>
              </a:p>
            </p:txBody>
          </p:sp>
          <p:cxnSp>
            <p:nvCxnSpPr>
              <p:cNvPr id="52" name="直接箭头连接符 51"/>
              <p:cNvCxnSpPr>
                <a:stCxn id="6" idx="2"/>
                <a:endCxn id="75" idx="0"/>
              </p:cNvCxnSpPr>
              <p:nvPr/>
            </p:nvCxnSpPr>
            <p:spPr>
              <a:xfrm>
                <a:off x="4098358" y="2283177"/>
                <a:ext cx="0" cy="200100"/>
              </a:xfrm>
              <a:prstGeom prst="straightConnector1">
                <a:avLst/>
              </a:prstGeom>
              <a:ln w="190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3198414" y="2200303"/>
                <a:ext cx="1123554"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conflict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72" name="椭圆 71"/>
              <p:cNvSpPr/>
              <p:nvPr/>
            </p:nvSpPr>
            <p:spPr>
              <a:xfrm>
                <a:off x="5393187" y="1780729"/>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C</a:t>
                </a:r>
                <a:endParaRPr lang="zh-CN" altLang="en-US" sz="2400" b="1" dirty="0">
                  <a:latin typeface="Calibri" panose="020F0502020204030204" pitchFamily="34" charset="0"/>
                  <a:cs typeface="Calibri" panose="020F0502020204030204" pitchFamily="34" charset="0"/>
                </a:endParaRPr>
              </a:p>
            </p:txBody>
          </p:sp>
          <p:sp>
            <p:nvSpPr>
              <p:cNvPr id="75" name="矩形: 圆角 74"/>
              <p:cNvSpPr/>
              <p:nvPr/>
            </p:nvSpPr>
            <p:spPr>
              <a:xfrm>
                <a:off x="3844605" y="2483277"/>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y</a:t>
                </a:r>
                <a:endParaRPr lang="en-US" altLang="zh-CN" b="1" dirty="0">
                  <a:latin typeface="Calibri" panose="020F0502020204030204" pitchFamily="34" charset="0"/>
                  <a:cs typeface="Calibri" panose="020F0502020204030204" pitchFamily="34" charset="0"/>
                </a:endParaRPr>
              </a:p>
            </p:txBody>
          </p:sp>
          <p:cxnSp>
            <p:nvCxnSpPr>
              <p:cNvPr id="80" name="直接箭头连接符 79"/>
              <p:cNvCxnSpPr>
                <a:stCxn id="6" idx="3"/>
                <a:endCxn id="72" idx="2"/>
              </p:cNvCxnSpPr>
              <p:nvPr/>
            </p:nvCxnSpPr>
            <p:spPr>
              <a:xfrm>
                <a:off x="4352110" y="2033923"/>
                <a:ext cx="1041077" cy="55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a:stCxn id="75" idx="3"/>
                <a:endCxn id="97" idx="0"/>
              </p:cNvCxnSpPr>
              <p:nvPr/>
            </p:nvCxnSpPr>
            <p:spPr>
              <a:xfrm>
                <a:off x="4352110" y="2732532"/>
                <a:ext cx="1277984" cy="19676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a:off x="5903408" y="2029171"/>
                <a:ext cx="718457" cy="475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92" name="文本框 91"/>
              <p:cNvSpPr txBox="1"/>
              <p:nvPr/>
            </p:nvSpPr>
            <p:spPr>
              <a:xfrm>
                <a:off x="6587540" y="1822558"/>
                <a:ext cx="1646525"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abort/commit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97" name="椭圆 96"/>
              <p:cNvSpPr/>
              <p:nvPr/>
            </p:nvSpPr>
            <p:spPr>
              <a:xfrm>
                <a:off x="5376341" y="2929299"/>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E</a:t>
                </a:r>
                <a:endParaRPr lang="zh-CN" altLang="en-US" sz="2400" b="1" dirty="0">
                  <a:latin typeface="Calibri" panose="020F0502020204030204" pitchFamily="34" charset="0"/>
                  <a:cs typeface="Calibri" panose="020F0502020204030204" pitchFamily="34" charset="0"/>
                </a:endParaRPr>
              </a:p>
            </p:txBody>
          </p:sp>
        </p:grpSp>
        <p:cxnSp>
          <p:nvCxnSpPr>
            <p:cNvPr id="136" name="直接箭头连接符 135"/>
            <p:cNvCxnSpPr/>
            <p:nvPr/>
          </p:nvCxnSpPr>
          <p:spPr>
            <a:xfrm>
              <a:off x="8182864" y="2854879"/>
              <a:ext cx="554735" cy="1450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38" name="文本框 137"/>
            <p:cNvSpPr txBox="1"/>
            <p:nvPr/>
          </p:nvSpPr>
          <p:spPr>
            <a:xfrm>
              <a:off x="8676871" y="2645055"/>
              <a:ext cx="1123554"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abort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0"/>
                                        </p:tgtEl>
                                        <p:attrNameLst>
                                          <p:attrName>style.visibility</p:attrName>
                                        </p:attrNameLst>
                                      </p:cBhvr>
                                      <p:to>
                                        <p:strVal val="hidden"/>
                                      </p:to>
                                    </p:set>
                                  </p:childTnLst>
                                </p:cTn>
                              </p:par>
                              <p:par>
                                <p:cTn id="7" presetID="10" presetClass="entr" presetSubtype="0" fill="hold" nodeType="withEffect">
                                  <p:stCondLst>
                                    <p:cond delay="0"/>
                                  </p:stCondLst>
                                  <p:childTnLst>
                                    <p:set>
                                      <p:cBhvr>
                                        <p:cTn id="8" dur="1" fill="hold">
                                          <p:stCondLst>
                                            <p:cond delay="0"/>
                                          </p:stCondLst>
                                        </p:cTn>
                                        <p:tgtEl>
                                          <p:spTgt spid="139"/>
                                        </p:tgtEl>
                                        <p:attrNameLst>
                                          <p:attrName>style.visibility</p:attrName>
                                        </p:attrNameLst>
                                      </p:cBhvr>
                                      <p:to>
                                        <p:strVal val="visible"/>
                                      </p:to>
                                    </p:set>
                                    <p:animEffect transition="in" filter="fade">
                                      <p:cBhvr>
                                        <p:cTn id="9" dur="500"/>
                                        <p:tgtEl>
                                          <p:spTgt spid="13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1"/>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childTnLst>
                                </p:cTn>
                              </p:par>
                              <p:par>
                                <p:cTn id="22" presetID="1" presetClass="exit" presetSubtype="0" fill="hold" nodeType="withEffect">
                                  <p:stCondLst>
                                    <p:cond delay="0"/>
                                  </p:stCondLst>
                                  <p:childTnLst>
                                    <p:set>
                                      <p:cBhvr>
                                        <p:cTn id="23" dur="1" fill="hold">
                                          <p:stCondLst>
                                            <p:cond delay="0"/>
                                          </p:stCondLst>
                                        </p:cTn>
                                        <p:tgtEl>
                                          <p:spTgt spid="41"/>
                                        </p:tgtEl>
                                        <p:attrNameLst>
                                          <p:attrName>style.visibility</p:attrName>
                                        </p:attrNameLst>
                                      </p:cBhvr>
                                      <p:to>
                                        <p:strVal val="hidden"/>
                                      </p:to>
                                    </p:set>
                                  </p:childTnLst>
                                </p:cTn>
                              </p:par>
                              <p:par>
                                <p:cTn id="24" presetID="1" presetClass="exit" presetSubtype="0" fill="hold" nodeType="withEffect">
                                  <p:stCondLst>
                                    <p:cond delay="0"/>
                                  </p:stCondLst>
                                  <p:childTnLst>
                                    <p:set>
                                      <p:cBhvr>
                                        <p:cTn id="25" dur="1" fill="hold">
                                          <p:stCondLst>
                                            <p:cond delay="0"/>
                                          </p:stCondLst>
                                        </p:cTn>
                                        <p:tgtEl>
                                          <p:spTgt spid="2">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SI is inadequate for </a:t>
            </a:r>
            <a:r>
              <a:rPr lang="en-US" altLang="zh-CN" sz="2400" dirty="0">
                <a:solidFill>
                  <a:schemeClr val="accent1"/>
                </a:solidFill>
                <a:latin typeface="Times New Roman" panose="02020603050405020304" pitchFamily="18" charset="0"/>
                <a:cs typeface="Times New Roman" panose="02020603050405020304" pitchFamily="18" charset="0"/>
              </a:rPr>
              <a:t>a system replicated at many sites</a:t>
            </a:r>
            <a:endParaRPr lang="en-US" altLang="zh-CN" sz="2400" dirty="0">
              <a:solidFill>
                <a:schemeClr val="accent1"/>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Prob 1: SI imposes a total ordering of the commit time of all transactions, even those that do not conflict</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Prob 2: the writes of a committed transaction must be immediately visible to later transactions.</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accent1"/>
                </a:solidFill>
                <a:latin typeface="Times New Roman" panose="02020603050405020304" pitchFamily="18" charset="0"/>
                <a:cs typeface="Times New Roman" panose="02020603050405020304" pitchFamily="18" charset="0"/>
              </a:rPr>
              <a:t>Parallel Snapshot Isolation</a:t>
            </a:r>
            <a:endParaRPr lang="en-US" altLang="zh-CN" sz="2400" dirty="0">
              <a:solidFill>
                <a:schemeClr val="accent1"/>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Parallel Snapshot Isolation</a:t>
            </a:r>
            <a:endParaRPr lang="en-US" altLang="zh-C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Specification</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Site(x)</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Log[site(x)]</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000" dirty="0">
                <a:solidFill>
                  <a:schemeClr val="bg2">
                    <a:lumMod val="50000"/>
                  </a:schemeClr>
                </a:solidFill>
                <a:latin typeface="Times New Roman" panose="02020603050405020304" pitchFamily="18" charset="0"/>
                <a:cs typeface="Times New Roman" panose="02020603050405020304" pitchFamily="18" charset="0"/>
              </a:rPr>
              <a:t> a log per site</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200" dirty="0">
                <a:solidFill>
                  <a:schemeClr val="bg2">
                    <a:lumMod val="50000"/>
                  </a:schemeClr>
                </a:solidFill>
                <a:latin typeface="Times New Roman" panose="02020603050405020304" pitchFamily="18" charset="0"/>
                <a:cs typeface="Times New Roman" panose="02020603050405020304" pitchFamily="18" charset="0"/>
              </a:rPr>
              <a:t>if </a:t>
            </a:r>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x.outcome</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 COMMITTED</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pPr marL="457200" lvl="1" indent="0">
              <a:buNone/>
            </a:pP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append </a:t>
            </a:r>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x.updates</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to Log[site(x)] with </a:t>
            </a:r>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x.commitTs</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[site(x)]</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Parallel Snapshot Isolation</a:t>
            </a:r>
            <a:endParaRPr lang="en-US" altLang="zh-CN" dirty="0"/>
          </a:p>
        </p:txBody>
      </p:sp>
      <p:grpSp>
        <p:nvGrpSpPr>
          <p:cNvPr id="86" name="组合 85"/>
          <p:cNvGrpSpPr/>
          <p:nvPr/>
        </p:nvGrpSpPr>
        <p:grpSpPr>
          <a:xfrm>
            <a:off x="4520519" y="2064190"/>
            <a:ext cx="4129455" cy="2031155"/>
            <a:chOff x="4520519" y="2064190"/>
            <a:chExt cx="4129455" cy="2031155"/>
          </a:xfrm>
        </p:grpSpPr>
        <p:grpSp>
          <p:nvGrpSpPr>
            <p:cNvPr id="42" name="组合 41"/>
            <p:cNvGrpSpPr/>
            <p:nvPr/>
          </p:nvGrpSpPr>
          <p:grpSpPr>
            <a:xfrm>
              <a:off x="4520519" y="2064190"/>
              <a:ext cx="1115368" cy="1661823"/>
              <a:chOff x="4320791" y="1685678"/>
              <a:chExt cx="2150347" cy="3047096"/>
            </a:xfrm>
          </p:grpSpPr>
          <p:sp>
            <p:nvSpPr>
              <p:cNvPr id="43" name="矩形: 圆角 42"/>
              <p:cNvSpPr/>
              <p:nvPr/>
            </p:nvSpPr>
            <p:spPr>
              <a:xfrm>
                <a:off x="4320791" y="1685678"/>
                <a:ext cx="2150347" cy="3047096"/>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grpSp>
            <p:nvGrpSpPr>
              <p:cNvPr id="44" name="组合 43"/>
              <p:cNvGrpSpPr/>
              <p:nvPr/>
            </p:nvGrpSpPr>
            <p:grpSpPr>
              <a:xfrm>
                <a:off x="4455714" y="1861362"/>
                <a:ext cx="1965182" cy="2757334"/>
                <a:chOff x="6153886" y="1600104"/>
                <a:chExt cx="2447022" cy="3613635"/>
              </a:xfrm>
            </p:grpSpPr>
            <p:sp>
              <p:nvSpPr>
                <p:cNvPr id="45" name="矩形: 圆角 44"/>
                <p:cNvSpPr/>
                <p:nvPr/>
              </p:nvSpPr>
              <p:spPr>
                <a:xfrm>
                  <a:off x="6892440" y="1600104"/>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S</a:t>
                  </a:r>
                  <a:endParaRPr lang="en-US" altLang="zh-CN" b="1" dirty="0">
                    <a:latin typeface="Calibri" panose="020F0502020204030204" pitchFamily="34" charset="0"/>
                    <a:cs typeface="Calibri" panose="020F0502020204030204" pitchFamily="34" charset="0"/>
                  </a:endParaRPr>
                </a:p>
              </p:txBody>
            </p:sp>
            <p:sp>
              <p:nvSpPr>
                <p:cNvPr id="46" name="矩形: 圆角 45"/>
                <p:cNvSpPr/>
                <p:nvPr/>
              </p:nvSpPr>
              <p:spPr>
                <a:xfrm>
                  <a:off x="6153886"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R</a:t>
                  </a:r>
                  <a:endParaRPr lang="en-US" altLang="zh-CN" b="1" dirty="0">
                    <a:latin typeface="Calibri" panose="020F0502020204030204" pitchFamily="34" charset="0"/>
                    <a:cs typeface="Calibri" panose="020F0502020204030204" pitchFamily="34" charset="0"/>
                  </a:endParaRPr>
                </a:p>
              </p:txBody>
            </p:sp>
            <p:sp>
              <p:nvSpPr>
                <p:cNvPr id="47" name="矩形: 圆角 46"/>
                <p:cNvSpPr/>
                <p:nvPr/>
              </p:nvSpPr>
              <p:spPr>
                <a:xfrm>
                  <a:off x="7634087"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W</a:t>
                  </a:r>
                  <a:endParaRPr lang="en-US" altLang="zh-CN" b="1" dirty="0">
                    <a:latin typeface="Calibri" panose="020F0502020204030204" pitchFamily="34" charset="0"/>
                    <a:cs typeface="Calibri" panose="020F0502020204030204" pitchFamily="34" charset="0"/>
                  </a:endParaRPr>
                </a:p>
              </p:txBody>
            </p:sp>
            <p:sp>
              <p:nvSpPr>
                <p:cNvPr id="48" name="矩形: 圆角 47"/>
                <p:cNvSpPr/>
                <p:nvPr/>
              </p:nvSpPr>
              <p:spPr>
                <a:xfrm>
                  <a:off x="6884203" y="3611258"/>
                  <a:ext cx="1066582"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C</a:t>
                  </a:r>
                  <a:endParaRPr lang="en-US" altLang="zh-CN" b="1" dirty="0">
                    <a:latin typeface="Calibri" panose="020F0502020204030204" pitchFamily="34" charset="0"/>
                    <a:cs typeface="Calibri" panose="020F0502020204030204" pitchFamily="34" charset="0"/>
                  </a:endParaRPr>
                </a:p>
              </p:txBody>
            </p:sp>
            <p:cxnSp>
              <p:nvCxnSpPr>
                <p:cNvPr id="49" name="直接箭头连接符 48"/>
                <p:cNvCxnSpPr>
                  <a:stCxn id="45" idx="2"/>
                  <a:endCxn id="46" idx="0"/>
                </p:cNvCxnSpPr>
                <p:nvPr/>
              </p:nvCxnSpPr>
              <p:spPr>
                <a:xfrm flipH="1">
                  <a:off x="6637297" y="2265889"/>
                  <a:ext cx="738554"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a:stCxn id="46" idx="2"/>
                  <a:endCxn id="48" idx="0"/>
                </p:cNvCxnSpPr>
                <p:nvPr/>
              </p:nvCxnSpPr>
              <p:spPr>
                <a:xfrm>
                  <a:off x="6637297" y="3273514"/>
                  <a:ext cx="780198"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a:stCxn id="45" idx="2"/>
                  <a:endCxn id="47" idx="0"/>
                </p:cNvCxnSpPr>
                <p:nvPr/>
              </p:nvCxnSpPr>
              <p:spPr>
                <a:xfrm>
                  <a:off x="7375851" y="2265889"/>
                  <a:ext cx="741647"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a:stCxn id="47" idx="2"/>
                  <a:endCxn id="48" idx="0"/>
                </p:cNvCxnSpPr>
                <p:nvPr/>
              </p:nvCxnSpPr>
              <p:spPr>
                <a:xfrm flipH="1">
                  <a:off x="7417495" y="3273514"/>
                  <a:ext cx="700003"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3" name="矩形: 圆角 52"/>
                <p:cNvSpPr/>
                <p:nvPr/>
              </p:nvSpPr>
              <p:spPr>
                <a:xfrm>
                  <a:off x="6820076" y="4547953"/>
                  <a:ext cx="1225057" cy="66578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Log</a:t>
                  </a:r>
                  <a:endParaRPr lang="en-US" altLang="zh-CN" b="1" dirty="0">
                    <a:latin typeface="Calibri" panose="020F0502020204030204" pitchFamily="34" charset="0"/>
                    <a:cs typeface="Calibri" panose="020F0502020204030204" pitchFamily="34" charset="0"/>
                  </a:endParaRPr>
                </a:p>
              </p:txBody>
            </p:sp>
            <p:cxnSp>
              <p:nvCxnSpPr>
                <p:cNvPr id="54" name="直接箭头连接符 53"/>
                <p:cNvCxnSpPr>
                  <a:stCxn id="48" idx="2"/>
                  <a:endCxn id="53" idx="0"/>
                </p:cNvCxnSpPr>
                <p:nvPr/>
              </p:nvCxnSpPr>
              <p:spPr>
                <a:xfrm>
                  <a:off x="7417495" y="4277044"/>
                  <a:ext cx="15110" cy="270909"/>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pSp>
        <p:grpSp>
          <p:nvGrpSpPr>
            <p:cNvPr id="55" name="组合 54"/>
            <p:cNvGrpSpPr/>
            <p:nvPr/>
          </p:nvGrpSpPr>
          <p:grpSpPr>
            <a:xfrm>
              <a:off x="5877752" y="2064190"/>
              <a:ext cx="1115368" cy="1661823"/>
              <a:chOff x="4320791" y="1685678"/>
              <a:chExt cx="2150347" cy="3047096"/>
            </a:xfrm>
          </p:grpSpPr>
          <p:sp>
            <p:nvSpPr>
              <p:cNvPr id="56" name="矩形: 圆角 55"/>
              <p:cNvSpPr/>
              <p:nvPr/>
            </p:nvSpPr>
            <p:spPr>
              <a:xfrm>
                <a:off x="4320791" y="1685678"/>
                <a:ext cx="2150347" cy="3047096"/>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grpSp>
            <p:nvGrpSpPr>
              <p:cNvPr id="57" name="组合 56"/>
              <p:cNvGrpSpPr/>
              <p:nvPr/>
            </p:nvGrpSpPr>
            <p:grpSpPr>
              <a:xfrm>
                <a:off x="4455714" y="1861362"/>
                <a:ext cx="1965182" cy="2757334"/>
                <a:chOff x="6153886" y="1600104"/>
                <a:chExt cx="2447022" cy="3613635"/>
              </a:xfrm>
            </p:grpSpPr>
            <p:sp>
              <p:nvSpPr>
                <p:cNvPr id="58" name="矩形: 圆角 57"/>
                <p:cNvSpPr/>
                <p:nvPr/>
              </p:nvSpPr>
              <p:spPr>
                <a:xfrm>
                  <a:off x="6892440" y="1600104"/>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S</a:t>
                  </a:r>
                  <a:endParaRPr lang="en-US" altLang="zh-CN" b="1" dirty="0">
                    <a:latin typeface="Calibri" panose="020F0502020204030204" pitchFamily="34" charset="0"/>
                    <a:cs typeface="Calibri" panose="020F0502020204030204" pitchFamily="34" charset="0"/>
                  </a:endParaRPr>
                </a:p>
              </p:txBody>
            </p:sp>
            <p:sp>
              <p:nvSpPr>
                <p:cNvPr id="59" name="矩形: 圆角 58"/>
                <p:cNvSpPr/>
                <p:nvPr/>
              </p:nvSpPr>
              <p:spPr>
                <a:xfrm>
                  <a:off x="6153886"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R</a:t>
                  </a:r>
                  <a:endParaRPr lang="en-US" altLang="zh-CN" b="1" dirty="0">
                    <a:latin typeface="Calibri" panose="020F0502020204030204" pitchFamily="34" charset="0"/>
                    <a:cs typeface="Calibri" panose="020F0502020204030204" pitchFamily="34" charset="0"/>
                  </a:endParaRPr>
                </a:p>
              </p:txBody>
            </p:sp>
            <p:sp>
              <p:nvSpPr>
                <p:cNvPr id="60" name="矩形: 圆角 59"/>
                <p:cNvSpPr/>
                <p:nvPr/>
              </p:nvSpPr>
              <p:spPr>
                <a:xfrm>
                  <a:off x="7634087"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W</a:t>
                  </a:r>
                  <a:endParaRPr lang="en-US" altLang="zh-CN" b="1" dirty="0">
                    <a:latin typeface="Calibri" panose="020F0502020204030204" pitchFamily="34" charset="0"/>
                    <a:cs typeface="Calibri" panose="020F0502020204030204" pitchFamily="34" charset="0"/>
                  </a:endParaRPr>
                </a:p>
              </p:txBody>
            </p:sp>
            <p:sp>
              <p:nvSpPr>
                <p:cNvPr id="61" name="矩形: 圆角 60"/>
                <p:cNvSpPr/>
                <p:nvPr/>
              </p:nvSpPr>
              <p:spPr>
                <a:xfrm>
                  <a:off x="6884203" y="3611258"/>
                  <a:ext cx="1066582"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C</a:t>
                  </a:r>
                  <a:endParaRPr lang="en-US" altLang="zh-CN" b="1" dirty="0">
                    <a:latin typeface="Calibri" panose="020F0502020204030204" pitchFamily="34" charset="0"/>
                    <a:cs typeface="Calibri" panose="020F0502020204030204" pitchFamily="34" charset="0"/>
                  </a:endParaRPr>
                </a:p>
              </p:txBody>
            </p:sp>
            <p:cxnSp>
              <p:nvCxnSpPr>
                <p:cNvPr id="62" name="直接箭头连接符 61"/>
                <p:cNvCxnSpPr>
                  <a:stCxn id="58" idx="2"/>
                  <a:endCxn id="59" idx="0"/>
                </p:cNvCxnSpPr>
                <p:nvPr/>
              </p:nvCxnSpPr>
              <p:spPr>
                <a:xfrm flipH="1">
                  <a:off x="6637297" y="2265889"/>
                  <a:ext cx="738554"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59" idx="2"/>
                  <a:endCxn id="61" idx="0"/>
                </p:cNvCxnSpPr>
                <p:nvPr/>
              </p:nvCxnSpPr>
              <p:spPr>
                <a:xfrm>
                  <a:off x="6637297" y="3273514"/>
                  <a:ext cx="780198"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a:stCxn id="58" idx="2"/>
                  <a:endCxn id="60" idx="0"/>
                </p:cNvCxnSpPr>
                <p:nvPr/>
              </p:nvCxnSpPr>
              <p:spPr>
                <a:xfrm>
                  <a:off x="7375851" y="2265889"/>
                  <a:ext cx="741647"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60" idx="2"/>
                  <a:endCxn id="61" idx="0"/>
                </p:cNvCxnSpPr>
                <p:nvPr/>
              </p:nvCxnSpPr>
              <p:spPr>
                <a:xfrm flipH="1">
                  <a:off x="7417495" y="3273514"/>
                  <a:ext cx="700003"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66" name="矩形: 圆角 65"/>
                <p:cNvSpPr/>
                <p:nvPr/>
              </p:nvSpPr>
              <p:spPr>
                <a:xfrm>
                  <a:off x="6820076" y="4547953"/>
                  <a:ext cx="1225057" cy="66578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Log</a:t>
                  </a:r>
                  <a:endParaRPr lang="en-US" altLang="zh-CN" b="1" dirty="0">
                    <a:latin typeface="Calibri" panose="020F0502020204030204" pitchFamily="34" charset="0"/>
                    <a:cs typeface="Calibri" panose="020F0502020204030204" pitchFamily="34" charset="0"/>
                  </a:endParaRPr>
                </a:p>
              </p:txBody>
            </p:sp>
            <p:cxnSp>
              <p:nvCxnSpPr>
                <p:cNvPr id="67" name="直接箭头连接符 66"/>
                <p:cNvCxnSpPr>
                  <a:stCxn id="61" idx="2"/>
                  <a:endCxn id="66" idx="0"/>
                </p:cNvCxnSpPr>
                <p:nvPr/>
              </p:nvCxnSpPr>
              <p:spPr>
                <a:xfrm>
                  <a:off x="7417495" y="4277044"/>
                  <a:ext cx="15110" cy="270909"/>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pSp>
        <p:grpSp>
          <p:nvGrpSpPr>
            <p:cNvPr id="68" name="组合 67"/>
            <p:cNvGrpSpPr/>
            <p:nvPr/>
          </p:nvGrpSpPr>
          <p:grpSpPr>
            <a:xfrm>
              <a:off x="7534606" y="2064190"/>
              <a:ext cx="1115368" cy="1661823"/>
              <a:chOff x="4320791" y="1685678"/>
              <a:chExt cx="2150347" cy="3047096"/>
            </a:xfrm>
          </p:grpSpPr>
          <p:sp>
            <p:nvSpPr>
              <p:cNvPr id="69" name="矩形: 圆角 68"/>
              <p:cNvSpPr/>
              <p:nvPr/>
            </p:nvSpPr>
            <p:spPr>
              <a:xfrm>
                <a:off x="4320791" y="1685678"/>
                <a:ext cx="2150347" cy="3047096"/>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grpSp>
            <p:nvGrpSpPr>
              <p:cNvPr id="70" name="组合 69"/>
              <p:cNvGrpSpPr/>
              <p:nvPr/>
            </p:nvGrpSpPr>
            <p:grpSpPr>
              <a:xfrm>
                <a:off x="4455714" y="1861362"/>
                <a:ext cx="1965182" cy="2757334"/>
                <a:chOff x="6153886" y="1600104"/>
                <a:chExt cx="2447022" cy="3613635"/>
              </a:xfrm>
            </p:grpSpPr>
            <p:sp>
              <p:nvSpPr>
                <p:cNvPr id="71" name="矩形: 圆角 70"/>
                <p:cNvSpPr/>
                <p:nvPr/>
              </p:nvSpPr>
              <p:spPr>
                <a:xfrm>
                  <a:off x="6892440" y="1600104"/>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S</a:t>
                  </a:r>
                  <a:endParaRPr lang="en-US" altLang="zh-CN" b="1" dirty="0">
                    <a:latin typeface="Calibri" panose="020F0502020204030204" pitchFamily="34" charset="0"/>
                    <a:cs typeface="Calibri" panose="020F0502020204030204" pitchFamily="34" charset="0"/>
                  </a:endParaRPr>
                </a:p>
              </p:txBody>
            </p:sp>
            <p:sp>
              <p:nvSpPr>
                <p:cNvPr id="72" name="矩形: 圆角 71"/>
                <p:cNvSpPr/>
                <p:nvPr/>
              </p:nvSpPr>
              <p:spPr>
                <a:xfrm>
                  <a:off x="6153886"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R</a:t>
                  </a:r>
                  <a:endParaRPr lang="en-US" altLang="zh-CN" b="1" dirty="0">
                    <a:latin typeface="Calibri" panose="020F0502020204030204" pitchFamily="34" charset="0"/>
                    <a:cs typeface="Calibri" panose="020F0502020204030204" pitchFamily="34" charset="0"/>
                  </a:endParaRPr>
                </a:p>
              </p:txBody>
            </p:sp>
            <p:sp>
              <p:nvSpPr>
                <p:cNvPr id="73" name="矩形: 圆角 72"/>
                <p:cNvSpPr/>
                <p:nvPr/>
              </p:nvSpPr>
              <p:spPr>
                <a:xfrm>
                  <a:off x="7634087"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W</a:t>
                  </a:r>
                  <a:endParaRPr lang="en-US" altLang="zh-CN" b="1" dirty="0">
                    <a:latin typeface="Calibri" panose="020F0502020204030204" pitchFamily="34" charset="0"/>
                    <a:cs typeface="Calibri" panose="020F0502020204030204" pitchFamily="34" charset="0"/>
                  </a:endParaRPr>
                </a:p>
              </p:txBody>
            </p:sp>
            <p:sp>
              <p:nvSpPr>
                <p:cNvPr id="74" name="矩形: 圆角 73"/>
                <p:cNvSpPr/>
                <p:nvPr/>
              </p:nvSpPr>
              <p:spPr>
                <a:xfrm>
                  <a:off x="6884203" y="3611258"/>
                  <a:ext cx="1066582"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C</a:t>
                  </a:r>
                  <a:endParaRPr lang="en-US" altLang="zh-CN" b="1" dirty="0">
                    <a:latin typeface="Calibri" panose="020F0502020204030204" pitchFamily="34" charset="0"/>
                    <a:cs typeface="Calibri" panose="020F0502020204030204" pitchFamily="34" charset="0"/>
                  </a:endParaRPr>
                </a:p>
              </p:txBody>
            </p:sp>
            <p:cxnSp>
              <p:nvCxnSpPr>
                <p:cNvPr id="75" name="直接箭头连接符 74"/>
                <p:cNvCxnSpPr>
                  <a:stCxn id="71" idx="2"/>
                  <a:endCxn id="72" idx="0"/>
                </p:cNvCxnSpPr>
                <p:nvPr/>
              </p:nvCxnSpPr>
              <p:spPr>
                <a:xfrm flipH="1">
                  <a:off x="6637297" y="2265889"/>
                  <a:ext cx="738554"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a:stCxn id="72" idx="2"/>
                  <a:endCxn id="74" idx="0"/>
                </p:cNvCxnSpPr>
                <p:nvPr/>
              </p:nvCxnSpPr>
              <p:spPr>
                <a:xfrm>
                  <a:off x="6637297" y="3273514"/>
                  <a:ext cx="780198"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7" name="直接箭头连接符 76"/>
                <p:cNvCxnSpPr>
                  <a:stCxn id="71" idx="2"/>
                  <a:endCxn id="73" idx="0"/>
                </p:cNvCxnSpPr>
                <p:nvPr/>
              </p:nvCxnSpPr>
              <p:spPr>
                <a:xfrm>
                  <a:off x="7375851" y="2265889"/>
                  <a:ext cx="741647"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8" name="直接箭头连接符 77"/>
                <p:cNvCxnSpPr>
                  <a:stCxn id="73" idx="2"/>
                  <a:endCxn id="74" idx="0"/>
                </p:cNvCxnSpPr>
                <p:nvPr/>
              </p:nvCxnSpPr>
              <p:spPr>
                <a:xfrm flipH="1">
                  <a:off x="7417495" y="3273514"/>
                  <a:ext cx="700003"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9" name="矩形: 圆角 78"/>
                <p:cNvSpPr/>
                <p:nvPr/>
              </p:nvSpPr>
              <p:spPr>
                <a:xfrm>
                  <a:off x="6820076" y="4547953"/>
                  <a:ext cx="1225057" cy="66578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Log</a:t>
                  </a:r>
                  <a:endParaRPr lang="en-US" altLang="zh-CN" b="1" dirty="0">
                    <a:latin typeface="Calibri" panose="020F0502020204030204" pitchFamily="34" charset="0"/>
                    <a:cs typeface="Calibri" panose="020F0502020204030204" pitchFamily="34" charset="0"/>
                  </a:endParaRPr>
                </a:p>
              </p:txBody>
            </p:sp>
            <p:cxnSp>
              <p:nvCxnSpPr>
                <p:cNvPr id="80" name="直接箭头连接符 79"/>
                <p:cNvCxnSpPr>
                  <a:stCxn id="74" idx="2"/>
                  <a:endCxn id="79" idx="0"/>
                </p:cNvCxnSpPr>
                <p:nvPr/>
              </p:nvCxnSpPr>
              <p:spPr>
                <a:xfrm>
                  <a:off x="7417495" y="4277044"/>
                  <a:ext cx="15110" cy="270909"/>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pSp>
        <p:sp>
          <p:nvSpPr>
            <p:cNvPr id="82" name="文本框 81"/>
            <p:cNvSpPr txBox="1"/>
            <p:nvPr/>
          </p:nvSpPr>
          <p:spPr>
            <a:xfrm>
              <a:off x="4791870" y="3716337"/>
              <a:ext cx="715260" cy="369332"/>
            </a:xfrm>
            <a:prstGeom prst="rect">
              <a:avLst/>
            </a:prstGeom>
            <a:noFill/>
          </p:spPr>
          <p:txBody>
            <a:bodyPr wrap="none" rtlCol="0">
              <a:spAutoFit/>
            </a:bodyPr>
            <a:lstStyle/>
            <a:p>
              <a:r>
                <a:rPr lang="en-US" altLang="zh-CN" dirty="0">
                  <a:solidFill>
                    <a:schemeClr val="tx1">
                      <a:lumMod val="50000"/>
                      <a:lumOff val="50000"/>
                    </a:schemeClr>
                  </a:solidFill>
                  <a:latin typeface="Calibri" panose="020F0502020204030204" pitchFamily="34" charset="0"/>
                  <a:cs typeface="Calibri" panose="020F0502020204030204" pitchFamily="34" charset="0"/>
                </a:rPr>
                <a:t>Site 1</a:t>
              </a:r>
              <a:endParaRPr lang="zh-CN" altLang="en-US"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83" name="文本框 82"/>
            <p:cNvSpPr txBox="1"/>
            <p:nvPr/>
          </p:nvSpPr>
          <p:spPr>
            <a:xfrm>
              <a:off x="6092694" y="3726013"/>
              <a:ext cx="703141" cy="369332"/>
            </a:xfrm>
            <a:prstGeom prst="rect">
              <a:avLst/>
            </a:prstGeom>
            <a:noFill/>
          </p:spPr>
          <p:txBody>
            <a:bodyPr wrap="none" rtlCol="0">
              <a:spAutoFit/>
            </a:bodyPr>
            <a:lstStyle/>
            <a:p>
              <a:r>
                <a:rPr lang="en-US" altLang="zh-CN" dirty="0">
                  <a:solidFill>
                    <a:schemeClr val="tx1">
                      <a:lumMod val="50000"/>
                      <a:lumOff val="50000"/>
                    </a:schemeClr>
                  </a:solidFill>
                  <a:latin typeface="Calibri" panose="020F0502020204030204" pitchFamily="34" charset="0"/>
                  <a:cs typeface="Calibri" panose="020F0502020204030204" pitchFamily="34" charset="0"/>
                </a:rPr>
                <a:t>Site 2</a:t>
              </a:r>
              <a:endParaRPr lang="zh-CN" altLang="en-US"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84" name="文本框 83"/>
            <p:cNvSpPr txBox="1"/>
            <p:nvPr/>
          </p:nvSpPr>
          <p:spPr>
            <a:xfrm>
              <a:off x="7776978" y="3714597"/>
              <a:ext cx="707951" cy="369332"/>
            </a:xfrm>
            <a:prstGeom prst="rect">
              <a:avLst/>
            </a:prstGeom>
            <a:noFill/>
          </p:spPr>
          <p:txBody>
            <a:bodyPr wrap="none" rtlCol="0">
              <a:spAutoFit/>
            </a:bodyPr>
            <a:lstStyle/>
            <a:p>
              <a:r>
                <a:rPr lang="en-US" altLang="zh-CN" dirty="0">
                  <a:solidFill>
                    <a:schemeClr val="tx1">
                      <a:lumMod val="50000"/>
                      <a:lumOff val="50000"/>
                    </a:schemeClr>
                  </a:solidFill>
                  <a:latin typeface="Calibri" panose="020F0502020204030204" pitchFamily="34" charset="0"/>
                  <a:cs typeface="Calibri" panose="020F0502020204030204" pitchFamily="34" charset="0"/>
                </a:rPr>
                <a:t>Site n</a:t>
              </a:r>
              <a:endParaRPr lang="zh-CN" altLang="en-US"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85" name="文本框 84"/>
            <p:cNvSpPr txBox="1"/>
            <p:nvPr/>
          </p:nvSpPr>
          <p:spPr>
            <a:xfrm>
              <a:off x="6974575" y="2437067"/>
              <a:ext cx="595035" cy="830997"/>
            </a:xfrm>
            <a:prstGeom prst="rect">
              <a:avLst/>
            </a:prstGeom>
            <a:noFill/>
          </p:spPr>
          <p:txBody>
            <a:bodyPr wrap="none" rtlCol="0">
              <a:spAutoFit/>
            </a:bodyPr>
            <a:lstStyle/>
            <a:p>
              <a:r>
                <a:rPr lang="en-US" altLang="zh-CN" sz="4800" dirty="0">
                  <a:solidFill>
                    <a:srgbClr val="C00000"/>
                  </a:solidFill>
                </a:rPr>
                <a:t>…</a:t>
              </a:r>
              <a:endParaRPr lang="zh-CN" altLang="en-US" sz="4800" dirty="0">
                <a:solidFill>
                  <a:srgbClr val="C00000"/>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Specification</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rgbClr val="C00000"/>
                </a:solidFill>
                <a:latin typeface="Times New Roman" panose="02020603050405020304" pitchFamily="18" charset="0"/>
                <a:cs typeface="Times New Roman" panose="02020603050405020304" pitchFamily="18" charset="0"/>
              </a:rPr>
              <a:t>upon </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statement</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Parallel Snapshot Isolation</a:t>
            </a:r>
            <a:endParaRPr lang="en-US" altLang="zh-CN" dirty="0"/>
          </a:p>
        </p:txBody>
      </p:sp>
      <p:grpSp>
        <p:nvGrpSpPr>
          <p:cNvPr id="9" name="组合 8"/>
          <p:cNvGrpSpPr/>
          <p:nvPr/>
        </p:nvGrpSpPr>
        <p:grpSpPr>
          <a:xfrm>
            <a:off x="3123937" y="1611488"/>
            <a:ext cx="1115368" cy="2021479"/>
            <a:chOff x="4520519" y="2064190"/>
            <a:chExt cx="1115368" cy="2021479"/>
          </a:xfrm>
        </p:grpSpPr>
        <p:grpSp>
          <p:nvGrpSpPr>
            <p:cNvPr id="42" name="组合 41"/>
            <p:cNvGrpSpPr/>
            <p:nvPr/>
          </p:nvGrpSpPr>
          <p:grpSpPr>
            <a:xfrm>
              <a:off x="4520519" y="2064190"/>
              <a:ext cx="1115368" cy="1661823"/>
              <a:chOff x="4320791" y="1685678"/>
              <a:chExt cx="2150347" cy="3047096"/>
            </a:xfrm>
          </p:grpSpPr>
          <p:sp>
            <p:nvSpPr>
              <p:cNvPr id="43" name="矩形: 圆角 42"/>
              <p:cNvSpPr/>
              <p:nvPr/>
            </p:nvSpPr>
            <p:spPr>
              <a:xfrm>
                <a:off x="4320791" y="1685678"/>
                <a:ext cx="2150347" cy="3047096"/>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grpSp>
            <p:nvGrpSpPr>
              <p:cNvPr id="44" name="组合 43"/>
              <p:cNvGrpSpPr/>
              <p:nvPr/>
            </p:nvGrpSpPr>
            <p:grpSpPr>
              <a:xfrm>
                <a:off x="4455714" y="1861362"/>
                <a:ext cx="1965182" cy="2757334"/>
                <a:chOff x="6153886" y="1600104"/>
                <a:chExt cx="2447022" cy="3613635"/>
              </a:xfrm>
            </p:grpSpPr>
            <p:sp>
              <p:nvSpPr>
                <p:cNvPr id="45" name="矩形: 圆角 44"/>
                <p:cNvSpPr/>
                <p:nvPr/>
              </p:nvSpPr>
              <p:spPr>
                <a:xfrm>
                  <a:off x="6892440" y="1600104"/>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S</a:t>
                  </a:r>
                  <a:endParaRPr lang="en-US" altLang="zh-CN" b="1" dirty="0">
                    <a:latin typeface="Calibri" panose="020F0502020204030204" pitchFamily="34" charset="0"/>
                    <a:cs typeface="Calibri" panose="020F0502020204030204" pitchFamily="34" charset="0"/>
                  </a:endParaRPr>
                </a:p>
              </p:txBody>
            </p:sp>
            <p:sp>
              <p:nvSpPr>
                <p:cNvPr id="46" name="矩形: 圆角 45"/>
                <p:cNvSpPr/>
                <p:nvPr/>
              </p:nvSpPr>
              <p:spPr>
                <a:xfrm>
                  <a:off x="6153886"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R</a:t>
                  </a:r>
                  <a:endParaRPr lang="en-US" altLang="zh-CN" b="1" dirty="0">
                    <a:latin typeface="Calibri" panose="020F0502020204030204" pitchFamily="34" charset="0"/>
                    <a:cs typeface="Calibri" panose="020F0502020204030204" pitchFamily="34" charset="0"/>
                  </a:endParaRPr>
                </a:p>
              </p:txBody>
            </p:sp>
            <p:sp>
              <p:nvSpPr>
                <p:cNvPr id="47" name="矩形: 圆角 46"/>
                <p:cNvSpPr/>
                <p:nvPr/>
              </p:nvSpPr>
              <p:spPr>
                <a:xfrm>
                  <a:off x="7634087"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W</a:t>
                  </a:r>
                  <a:endParaRPr lang="en-US" altLang="zh-CN" b="1" dirty="0">
                    <a:latin typeface="Calibri" panose="020F0502020204030204" pitchFamily="34" charset="0"/>
                    <a:cs typeface="Calibri" panose="020F0502020204030204" pitchFamily="34" charset="0"/>
                  </a:endParaRPr>
                </a:p>
              </p:txBody>
            </p:sp>
            <p:sp>
              <p:nvSpPr>
                <p:cNvPr id="48" name="矩形: 圆角 47"/>
                <p:cNvSpPr/>
                <p:nvPr/>
              </p:nvSpPr>
              <p:spPr>
                <a:xfrm>
                  <a:off x="6884203" y="3611258"/>
                  <a:ext cx="1066582"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C</a:t>
                  </a:r>
                  <a:endParaRPr lang="en-US" altLang="zh-CN" b="1" dirty="0">
                    <a:latin typeface="Calibri" panose="020F0502020204030204" pitchFamily="34" charset="0"/>
                    <a:cs typeface="Calibri" panose="020F0502020204030204" pitchFamily="34" charset="0"/>
                  </a:endParaRPr>
                </a:p>
              </p:txBody>
            </p:sp>
            <p:cxnSp>
              <p:nvCxnSpPr>
                <p:cNvPr id="49" name="直接箭头连接符 48"/>
                <p:cNvCxnSpPr>
                  <a:stCxn id="45" idx="2"/>
                  <a:endCxn id="46" idx="0"/>
                </p:cNvCxnSpPr>
                <p:nvPr/>
              </p:nvCxnSpPr>
              <p:spPr>
                <a:xfrm flipH="1">
                  <a:off x="6637297" y="2265889"/>
                  <a:ext cx="738554"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a:stCxn id="46" idx="2"/>
                  <a:endCxn id="48" idx="0"/>
                </p:cNvCxnSpPr>
                <p:nvPr/>
              </p:nvCxnSpPr>
              <p:spPr>
                <a:xfrm>
                  <a:off x="6637297" y="3273514"/>
                  <a:ext cx="780198"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p:cNvCxnSpPr>
                  <a:stCxn id="45" idx="2"/>
                  <a:endCxn id="47" idx="0"/>
                </p:cNvCxnSpPr>
                <p:nvPr/>
              </p:nvCxnSpPr>
              <p:spPr>
                <a:xfrm>
                  <a:off x="7375851" y="2265889"/>
                  <a:ext cx="741647"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52" name="直接箭头连接符 51"/>
                <p:cNvCxnSpPr>
                  <a:stCxn id="47" idx="2"/>
                  <a:endCxn id="48" idx="0"/>
                </p:cNvCxnSpPr>
                <p:nvPr/>
              </p:nvCxnSpPr>
              <p:spPr>
                <a:xfrm flipH="1">
                  <a:off x="7417495" y="3273514"/>
                  <a:ext cx="700003"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53" name="矩形: 圆角 52"/>
                <p:cNvSpPr/>
                <p:nvPr/>
              </p:nvSpPr>
              <p:spPr>
                <a:xfrm>
                  <a:off x="6820076" y="4547953"/>
                  <a:ext cx="1225057" cy="66578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Log</a:t>
                  </a:r>
                  <a:endParaRPr lang="en-US" altLang="zh-CN" b="1" dirty="0">
                    <a:latin typeface="Calibri" panose="020F0502020204030204" pitchFamily="34" charset="0"/>
                    <a:cs typeface="Calibri" panose="020F0502020204030204" pitchFamily="34" charset="0"/>
                  </a:endParaRPr>
                </a:p>
              </p:txBody>
            </p:sp>
            <p:cxnSp>
              <p:nvCxnSpPr>
                <p:cNvPr id="54" name="直接箭头连接符 53"/>
                <p:cNvCxnSpPr>
                  <a:stCxn id="48" idx="2"/>
                  <a:endCxn id="53" idx="0"/>
                </p:cNvCxnSpPr>
                <p:nvPr/>
              </p:nvCxnSpPr>
              <p:spPr>
                <a:xfrm>
                  <a:off x="7417495" y="4277044"/>
                  <a:ext cx="15110" cy="270909"/>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pSp>
        <p:sp>
          <p:nvSpPr>
            <p:cNvPr id="82" name="文本框 81"/>
            <p:cNvSpPr txBox="1"/>
            <p:nvPr/>
          </p:nvSpPr>
          <p:spPr>
            <a:xfrm>
              <a:off x="4791870" y="3716337"/>
              <a:ext cx="773673" cy="369332"/>
            </a:xfrm>
            <a:prstGeom prst="rect">
              <a:avLst/>
            </a:prstGeom>
            <a:noFill/>
          </p:spPr>
          <p:txBody>
            <a:bodyPr wrap="none" rtlCol="0">
              <a:spAutoFit/>
            </a:bodyPr>
            <a:lstStyle/>
            <a:p>
              <a:r>
                <a:rPr lang="en-US" altLang="zh-CN" dirty="0">
                  <a:solidFill>
                    <a:schemeClr val="tx1">
                      <a:lumMod val="50000"/>
                      <a:lumOff val="50000"/>
                    </a:schemeClr>
                  </a:solidFill>
                  <a:latin typeface="Calibri" panose="020F0502020204030204" pitchFamily="34" charset="0"/>
                  <a:cs typeface="Calibri" panose="020F0502020204030204" pitchFamily="34" charset="0"/>
                </a:rPr>
                <a:t>Site(x)</a:t>
              </a:r>
              <a:endParaRPr lang="zh-CN" altLang="en-US" dirty="0">
                <a:solidFill>
                  <a:schemeClr val="tx1">
                    <a:lumMod val="50000"/>
                    <a:lumOff val="50000"/>
                  </a:schemeClr>
                </a:solidFill>
                <a:latin typeface="Calibri" panose="020F0502020204030204" pitchFamily="34" charset="0"/>
                <a:cs typeface="Calibri" panose="020F0502020204030204" pitchFamily="34" charset="0"/>
              </a:endParaRPr>
            </a:p>
          </p:txBody>
        </p:sp>
      </p:grpSp>
      <p:grpSp>
        <p:nvGrpSpPr>
          <p:cNvPr id="8" name="组合 7"/>
          <p:cNvGrpSpPr/>
          <p:nvPr/>
        </p:nvGrpSpPr>
        <p:grpSpPr>
          <a:xfrm>
            <a:off x="3145254" y="3571998"/>
            <a:ext cx="1115368" cy="2031155"/>
            <a:chOff x="5877752" y="2064190"/>
            <a:chExt cx="1115368" cy="2031155"/>
          </a:xfrm>
        </p:grpSpPr>
        <p:grpSp>
          <p:nvGrpSpPr>
            <p:cNvPr id="55" name="组合 54"/>
            <p:cNvGrpSpPr/>
            <p:nvPr/>
          </p:nvGrpSpPr>
          <p:grpSpPr>
            <a:xfrm>
              <a:off x="5877752" y="2064190"/>
              <a:ext cx="1115368" cy="1661823"/>
              <a:chOff x="4320791" y="1685678"/>
              <a:chExt cx="2150347" cy="3047096"/>
            </a:xfrm>
          </p:grpSpPr>
          <p:sp>
            <p:nvSpPr>
              <p:cNvPr id="56" name="矩形: 圆角 55"/>
              <p:cNvSpPr/>
              <p:nvPr/>
            </p:nvSpPr>
            <p:spPr>
              <a:xfrm>
                <a:off x="4320791" y="1685678"/>
                <a:ext cx="2150347" cy="3047096"/>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grpSp>
            <p:nvGrpSpPr>
              <p:cNvPr id="57" name="组合 56"/>
              <p:cNvGrpSpPr/>
              <p:nvPr/>
            </p:nvGrpSpPr>
            <p:grpSpPr>
              <a:xfrm>
                <a:off x="4455714" y="1861362"/>
                <a:ext cx="1965182" cy="2757334"/>
                <a:chOff x="6153886" y="1600104"/>
                <a:chExt cx="2447022" cy="3613635"/>
              </a:xfrm>
            </p:grpSpPr>
            <p:sp>
              <p:nvSpPr>
                <p:cNvPr id="58" name="矩形: 圆角 57"/>
                <p:cNvSpPr/>
                <p:nvPr/>
              </p:nvSpPr>
              <p:spPr>
                <a:xfrm>
                  <a:off x="6892440" y="1600104"/>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S</a:t>
                  </a:r>
                  <a:endParaRPr lang="en-US" altLang="zh-CN" b="1" dirty="0">
                    <a:latin typeface="Calibri" panose="020F0502020204030204" pitchFamily="34" charset="0"/>
                    <a:cs typeface="Calibri" panose="020F0502020204030204" pitchFamily="34" charset="0"/>
                  </a:endParaRPr>
                </a:p>
              </p:txBody>
            </p:sp>
            <p:sp>
              <p:nvSpPr>
                <p:cNvPr id="59" name="矩形: 圆角 58"/>
                <p:cNvSpPr/>
                <p:nvPr/>
              </p:nvSpPr>
              <p:spPr>
                <a:xfrm>
                  <a:off x="6153886"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R</a:t>
                  </a:r>
                  <a:endParaRPr lang="en-US" altLang="zh-CN" b="1" dirty="0">
                    <a:latin typeface="Calibri" panose="020F0502020204030204" pitchFamily="34" charset="0"/>
                    <a:cs typeface="Calibri" panose="020F0502020204030204" pitchFamily="34" charset="0"/>
                  </a:endParaRPr>
                </a:p>
              </p:txBody>
            </p:sp>
            <p:sp>
              <p:nvSpPr>
                <p:cNvPr id="60" name="矩形: 圆角 59"/>
                <p:cNvSpPr/>
                <p:nvPr/>
              </p:nvSpPr>
              <p:spPr>
                <a:xfrm>
                  <a:off x="7634087" y="2607729"/>
                  <a:ext cx="966821"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W</a:t>
                  </a:r>
                  <a:endParaRPr lang="en-US" altLang="zh-CN" b="1" dirty="0">
                    <a:latin typeface="Calibri" panose="020F0502020204030204" pitchFamily="34" charset="0"/>
                    <a:cs typeface="Calibri" panose="020F0502020204030204" pitchFamily="34" charset="0"/>
                  </a:endParaRPr>
                </a:p>
              </p:txBody>
            </p:sp>
            <p:sp>
              <p:nvSpPr>
                <p:cNvPr id="61" name="矩形: 圆角 60"/>
                <p:cNvSpPr/>
                <p:nvPr/>
              </p:nvSpPr>
              <p:spPr>
                <a:xfrm>
                  <a:off x="6884203" y="3611258"/>
                  <a:ext cx="1066582" cy="66578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C</a:t>
                  </a:r>
                  <a:endParaRPr lang="en-US" altLang="zh-CN" b="1" dirty="0">
                    <a:latin typeface="Calibri" panose="020F0502020204030204" pitchFamily="34" charset="0"/>
                    <a:cs typeface="Calibri" panose="020F0502020204030204" pitchFamily="34" charset="0"/>
                  </a:endParaRPr>
                </a:p>
              </p:txBody>
            </p:sp>
            <p:cxnSp>
              <p:nvCxnSpPr>
                <p:cNvPr id="62" name="直接箭头连接符 61"/>
                <p:cNvCxnSpPr>
                  <a:stCxn id="58" idx="2"/>
                  <a:endCxn id="59" idx="0"/>
                </p:cNvCxnSpPr>
                <p:nvPr/>
              </p:nvCxnSpPr>
              <p:spPr>
                <a:xfrm flipH="1">
                  <a:off x="6637297" y="2265889"/>
                  <a:ext cx="738554"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3" name="直接箭头连接符 62"/>
                <p:cNvCxnSpPr>
                  <a:stCxn id="59" idx="2"/>
                  <a:endCxn id="61" idx="0"/>
                </p:cNvCxnSpPr>
                <p:nvPr/>
              </p:nvCxnSpPr>
              <p:spPr>
                <a:xfrm>
                  <a:off x="6637297" y="3273514"/>
                  <a:ext cx="780198"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4" name="直接箭头连接符 63"/>
                <p:cNvCxnSpPr>
                  <a:stCxn id="58" idx="2"/>
                  <a:endCxn id="60" idx="0"/>
                </p:cNvCxnSpPr>
                <p:nvPr/>
              </p:nvCxnSpPr>
              <p:spPr>
                <a:xfrm>
                  <a:off x="7375851" y="2265889"/>
                  <a:ext cx="741647" cy="3418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5" name="直接箭头连接符 64"/>
                <p:cNvCxnSpPr>
                  <a:stCxn id="60" idx="2"/>
                  <a:endCxn id="61" idx="0"/>
                </p:cNvCxnSpPr>
                <p:nvPr/>
              </p:nvCxnSpPr>
              <p:spPr>
                <a:xfrm flipH="1">
                  <a:off x="7417495" y="3273514"/>
                  <a:ext cx="700003" cy="337744"/>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66" name="矩形: 圆角 65"/>
                <p:cNvSpPr/>
                <p:nvPr/>
              </p:nvSpPr>
              <p:spPr>
                <a:xfrm>
                  <a:off x="6820076" y="4547953"/>
                  <a:ext cx="1225057" cy="66578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atin typeface="Calibri" panose="020F0502020204030204" pitchFamily="34" charset="0"/>
                      <a:cs typeface="Calibri" panose="020F0502020204030204" pitchFamily="34" charset="0"/>
                    </a:rPr>
                    <a:t>Log</a:t>
                  </a:r>
                  <a:endParaRPr lang="en-US" altLang="zh-CN" b="1" dirty="0">
                    <a:latin typeface="Calibri" panose="020F0502020204030204" pitchFamily="34" charset="0"/>
                    <a:cs typeface="Calibri" panose="020F0502020204030204" pitchFamily="34" charset="0"/>
                  </a:endParaRPr>
                </a:p>
              </p:txBody>
            </p:sp>
            <p:cxnSp>
              <p:nvCxnSpPr>
                <p:cNvPr id="67" name="直接箭头连接符 66"/>
                <p:cNvCxnSpPr>
                  <a:stCxn id="61" idx="2"/>
                  <a:endCxn id="66" idx="0"/>
                </p:cNvCxnSpPr>
                <p:nvPr/>
              </p:nvCxnSpPr>
              <p:spPr>
                <a:xfrm>
                  <a:off x="7417495" y="4277044"/>
                  <a:ext cx="15110" cy="270909"/>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grpSp>
        </p:grpSp>
        <p:sp>
          <p:nvSpPr>
            <p:cNvPr id="83" name="文本框 82"/>
            <p:cNvSpPr txBox="1"/>
            <p:nvPr/>
          </p:nvSpPr>
          <p:spPr>
            <a:xfrm>
              <a:off x="6092694" y="3726013"/>
              <a:ext cx="675891" cy="369332"/>
            </a:xfrm>
            <a:prstGeom prst="rect">
              <a:avLst/>
            </a:prstGeom>
            <a:noFill/>
          </p:spPr>
          <p:txBody>
            <a:bodyPr wrap="none" rtlCol="0">
              <a:spAutoFit/>
            </a:bodyPr>
            <a:lstStyle/>
            <a:p>
              <a:r>
                <a:rPr lang="en-US" altLang="zh-CN" dirty="0">
                  <a:solidFill>
                    <a:schemeClr val="tx1">
                      <a:lumMod val="50000"/>
                      <a:lumOff val="50000"/>
                    </a:schemeClr>
                  </a:solidFill>
                  <a:latin typeface="Calibri" panose="020F0502020204030204" pitchFamily="34" charset="0"/>
                  <a:cs typeface="Calibri" panose="020F0502020204030204" pitchFamily="34" charset="0"/>
                </a:rPr>
                <a:t>Site s</a:t>
              </a:r>
              <a:endParaRPr lang="zh-CN" altLang="en-US" dirty="0">
                <a:solidFill>
                  <a:schemeClr val="tx1">
                    <a:lumMod val="50000"/>
                    <a:lumOff val="50000"/>
                  </a:schemeClr>
                </a:solidFill>
                <a:latin typeface="Calibri" panose="020F0502020204030204" pitchFamily="34" charset="0"/>
                <a:cs typeface="Calibri" panose="020F0502020204030204" pitchFamily="34" charset="0"/>
              </a:endParaRPr>
            </a:p>
          </p:txBody>
        </p:sp>
      </p:grpSp>
      <p:pic>
        <p:nvPicPr>
          <p:cNvPr id="7" name="图片 6"/>
          <p:cNvPicPr>
            <a:picLocks noChangeAspect="1"/>
          </p:cNvPicPr>
          <p:nvPr/>
        </p:nvPicPr>
        <p:blipFill>
          <a:blip r:embed="rId1"/>
          <a:stretch>
            <a:fillRect/>
          </a:stretch>
        </p:blipFill>
        <p:spPr>
          <a:xfrm>
            <a:off x="948240" y="5519684"/>
            <a:ext cx="6959813" cy="1170126"/>
          </a:xfrm>
          <a:prstGeom prst="rect">
            <a:avLst/>
          </a:prstGeom>
        </p:spPr>
      </p:pic>
      <p:sp>
        <p:nvSpPr>
          <p:cNvPr id="81" name="矩形: 圆角 80"/>
          <p:cNvSpPr/>
          <p:nvPr/>
        </p:nvSpPr>
        <p:spPr>
          <a:xfrm>
            <a:off x="5697761" y="1971244"/>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x</a:t>
            </a:r>
            <a:endParaRPr lang="en-US" altLang="zh-CN" b="1" dirty="0">
              <a:latin typeface="Calibri" panose="020F0502020204030204" pitchFamily="34" charset="0"/>
              <a:cs typeface="Calibri" panose="020F0502020204030204" pitchFamily="34" charset="0"/>
            </a:endParaRPr>
          </a:p>
        </p:txBody>
      </p:sp>
      <p:cxnSp>
        <p:nvCxnSpPr>
          <p:cNvPr id="88" name="直接箭头连接符 87"/>
          <p:cNvCxnSpPr/>
          <p:nvPr/>
        </p:nvCxnSpPr>
        <p:spPr>
          <a:xfrm>
            <a:off x="4616938" y="2702708"/>
            <a:ext cx="3778180" cy="0"/>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cxnSp>
        <p:nvCxnSpPr>
          <p:cNvPr id="89" name="直接箭头连接符 88"/>
          <p:cNvCxnSpPr/>
          <p:nvPr/>
        </p:nvCxnSpPr>
        <p:spPr>
          <a:xfrm>
            <a:off x="4616938" y="4894542"/>
            <a:ext cx="3778180" cy="0"/>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90" name="椭圆 89"/>
          <p:cNvSpPr/>
          <p:nvPr/>
        </p:nvSpPr>
        <p:spPr>
          <a:xfrm>
            <a:off x="6744045" y="2429010"/>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C</a:t>
            </a:r>
            <a:endParaRPr lang="zh-CN" altLang="en-US" sz="2400" b="1" dirty="0">
              <a:latin typeface="Calibri" panose="020F0502020204030204" pitchFamily="34" charset="0"/>
              <a:cs typeface="Calibri" panose="020F0502020204030204" pitchFamily="34" charset="0"/>
            </a:endParaRPr>
          </a:p>
        </p:txBody>
      </p:sp>
      <p:cxnSp>
        <p:nvCxnSpPr>
          <p:cNvPr id="91" name="直接箭头连接符 90"/>
          <p:cNvCxnSpPr>
            <a:stCxn id="81" idx="3"/>
            <a:endCxn id="90" idx="0"/>
          </p:cNvCxnSpPr>
          <p:nvPr/>
        </p:nvCxnSpPr>
        <p:spPr>
          <a:xfrm>
            <a:off x="6205266" y="2220499"/>
            <a:ext cx="792532" cy="20851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5943654" y="1971244"/>
            <a:ext cx="23112" cy="3262577"/>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3" name="矩形: 圆角 92"/>
          <p:cNvSpPr/>
          <p:nvPr/>
        </p:nvSpPr>
        <p:spPr>
          <a:xfrm>
            <a:off x="4488314" y="3794835"/>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y</a:t>
            </a:r>
            <a:endParaRPr lang="en-US" altLang="zh-CN" b="1" dirty="0">
              <a:latin typeface="Calibri" panose="020F0502020204030204" pitchFamily="34" charset="0"/>
              <a:cs typeface="Calibri" panose="020F0502020204030204" pitchFamily="34" charset="0"/>
            </a:endParaRPr>
          </a:p>
        </p:txBody>
      </p:sp>
      <p:sp>
        <p:nvSpPr>
          <p:cNvPr id="94" name="椭圆 93"/>
          <p:cNvSpPr/>
          <p:nvPr/>
        </p:nvSpPr>
        <p:spPr>
          <a:xfrm>
            <a:off x="4980993" y="4686961"/>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latin typeface="Calibri" panose="020F0502020204030204" pitchFamily="34" charset="0"/>
              <a:cs typeface="Calibri" panose="020F0502020204030204" pitchFamily="34" charset="0"/>
            </a:endParaRPr>
          </a:p>
        </p:txBody>
      </p:sp>
      <p:cxnSp>
        <p:nvCxnSpPr>
          <p:cNvPr id="95" name="直接箭头连接符 94"/>
          <p:cNvCxnSpPr>
            <a:stCxn id="93" idx="3"/>
            <a:endCxn id="94" idx="0"/>
          </p:cNvCxnSpPr>
          <p:nvPr/>
        </p:nvCxnSpPr>
        <p:spPr>
          <a:xfrm>
            <a:off x="4995819" y="4044090"/>
            <a:ext cx="238927" cy="64287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96" name="文本框 95"/>
          <p:cNvSpPr txBox="1"/>
          <p:nvPr/>
        </p:nvSpPr>
        <p:spPr>
          <a:xfrm>
            <a:off x="5477978" y="1556537"/>
            <a:ext cx="1123554" cy="369332"/>
          </a:xfrm>
          <a:prstGeom prst="rect">
            <a:avLst/>
          </a:prstGeom>
          <a:noFill/>
        </p:spPr>
        <p:txBody>
          <a:bodyPr wrap="square" rtlCol="0">
            <a:spAutoFit/>
          </a:bodyPr>
          <a:lstStyle/>
          <a:p>
            <a:r>
              <a:rPr lang="en-US" altLang="zh-CN" dirty="0" err="1">
                <a:solidFill>
                  <a:schemeClr val="bg2">
                    <a:lumMod val="50000"/>
                  </a:schemeClr>
                </a:solidFill>
                <a:latin typeface="Times New Roman" panose="02020603050405020304" pitchFamily="18" charset="0"/>
                <a:cs typeface="Times New Roman" panose="02020603050405020304" pitchFamily="18" charset="0"/>
              </a:rPr>
              <a:t>x.startTs</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98" name="椭圆 97"/>
          <p:cNvSpPr/>
          <p:nvPr/>
        </p:nvSpPr>
        <p:spPr>
          <a:xfrm>
            <a:off x="5150977" y="2450254"/>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P</a:t>
            </a:r>
            <a:endParaRPr lang="zh-CN" altLang="en-US" sz="2400" b="1" dirty="0">
              <a:latin typeface="Calibri" panose="020F0502020204030204" pitchFamily="34" charset="0"/>
              <a:cs typeface="Calibri" panose="020F0502020204030204" pitchFamily="34" charset="0"/>
            </a:endParaRPr>
          </a:p>
        </p:txBody>
      </p:sp>
      <p:cxnSp>
        <p:nvCxnSpPr>
          <p:cNvPr id="99" name="直接箭头连接符 98"/>
          <p:cNvCxnSpPr/>
          <p:nvPr/>
        </p:nvCxnSpPr>
        <p:spPr>
          <a:xfrm flipV="1">
            <a:off x="5006719" y="2952252"/>
            <a:ext cx="371950" cy="109199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0" name="文本框 99"/>
          <p:cNvSpPr txBox="1"/>
          <p:nvPr/>
        </p:nvSpPr>
        <p:spPr>
          <a:xfrm>
            <a:off x="4977390" y="4751396"/>
            <a:ext cx="529312" cy="369332"/>
          </a:xfrm>
          <a:prstGeom prst="rect">
            <a:avLst/>
          </a:prstGeom>
          <a:noFill/>
        </p:spPr>
        <p:txBody>
          <a:bodyPr wrap="none" rtlCol="0">
            <a:spAutoFit/>
          </a:bodyPr>
          <a:lstStyle/>
          <a:p>
            <a:r>
              <a:rPr lang="en-US" altLang="zh-CN" b="1" dirty="0">
                <a:solidFill>
                  <a:schemeClr val="bg1"/>
                </a:solidFill>
                <a:latin typeface="Calibri" panose="020F0502020204030204" pitchFamily="34" charset="0"/>
                <a:cs typeface="Calibri" panose="020F0502020204030204" pitchFamily="34" charset="0"/>
              </a:rPr>
              <a:t>C/P</a:t>
            </a:r>
            <a:endParaRPr lang="zh-CN" altLang="en-US" b="1" dirty="0">
              <a:solidFill>
                <a:schemeClr val="bg1"/>
              </a:solidFill>
              <a:latin typeface="Calibri" panose="020F0502020204030204" pitchFamily="34" charset="0"/>
              <a:cs typeface="Calibri" panose="020F0502020204030204" pitchFamily="34" charset="0"/>
            </a:endParaRPr>
          </a:p>
        </p:txBody>
      </p:sp>
      <p:sp>
        <p:nvSpPr>
          <p:cNvPr id="101" name="椭圆 100"/>
          <p:cNvSpPr/>
          <p:nvPr/>
        </p:nvSpPr>
        <p:spPr>
          <a:xfrm>
            <a:off x="6978960" y="4675383"/>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P</a:t>
            </a:r>
            <a:endParaRPr lang="zh-CN" altLang="en-US" sz="2400" b="1" dirty="0">
              <a:latin typeface="Calibri" panose="020F0502020204030204" pitchFamily="34" charset="0"/>
              <a:cs typeface="Calibri" panose="020F0502020204030204" pitchFamily="34" charset="0"/>
            </a:endParaRPr>
          </a:p>
        </p:txBody>
      </p:sp>
      <p:cxnSp>
        <p:nvCxnSpPr>
          <p:cNvPr id="102" name="直接箭头连接符 101"/>
          <p:cNvCxnSpPr>
            <a:stCxn id="90" idx="4"/>
            <a:endCxn id="101" idx="0"/>
          </p:cNvCxnSpPr>
          <p:nvPr/>
        </p:nvCxnSpPr>
        <p:spPr>
          <a:xfrm>
            <a:off x="6997798" y="2936515"/>
            <a:ext cx="234915" cy="173886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Specification</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rgbClr val="C00000"/>
                </a:solidFill>
                <a:latin typeface="Times New Roman" panose="02020603050405020304" pitchFamily="18" charset="0"/>
                <a:cs typeface="Times New Roman" panose="02020603050405020304" pitchFamily="18" charset="0"/>
              </a:rPr>
              <a:t>upon </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statement</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Parallel Snapshot Isolation</a:t>
            </a:r>
            <a:endParaRPr lang="en-US" altLang="zh-CN" dirty="0"/>
          </a:p>
        </p:txBody>
      </p:sp>
      <p:sp>
        <p:nvSpPr>
          <p:cNvPr id="43" name="矩形: 圆角 42"/>
          <p:cNvSpPr/>
          <p:nvPr/>
        </p:nvSpPr>
        <p:spPr>
          <a:xfrm>
            <a:off x="4978038" y="1685678"/>
            <a:ext cx="1292134" cy="739483"/>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b="0" i="0" dirty="0">
                <a:solidFill>
                  <a:srgbClr val="202122"/>
                </a:solidFill>
                <a:effectLst/>
                <a:latin typeface="Calibri" panose="020F0502020204030204" pitchFamily="34" charset="0"/>
                <a:cs typeface="Calibri" panose="020F0502020204030204" pitchFamily="34" charset="0"/>
              </a:rPr>
              <a:t>May</a:t>
            </a:r>
            <a:endParaRPr lang="zh-CN" altLang="en-US" dirty="0">
              <a:latin typeface="Calibri" panose="020F0502020204030204" pitchFamily="34" charset="0"/>
              <a:cs typeface="Calibri" panose="020F0502020204030204" pitchFamily="34" charset="0"/>
            </a:endParaRPr>
          </a:p>
        </p:txBody>
      </p:sp>
      <p:sp>
        <p:nvSpPr>
          <p:cNvPr id="82" name="文本框 81"/>
          <p:cNvSpPr txBox="1"/>
          <p:nvPr/>
        </p:nvSpPr>
        <p:spPr>
          <a:xfrm>
            <a:off x="5237268" y="2678872"/>
            <a:ext cx="941283" cy="369332"/>
          </a:xfrm>
          <a:prstGeom prst="rect">
            <a:avLst/>
          </a:prstGeom>
          <a:noFill/>
          <a:ln>
            <a:solidFill>
              <a:srgbClr val="C00000"/>
            </a:solidFill>
          </a:ln>
        </p:spPr>
        <p:txBody>
          <a:bodyPr wrap="none" rtlCol="0">
            <a:spAutoFit/>
          </a:bodyPr>
          <a:lstStyle/>
          <a:p>
            <a:r>
              <a:rPr lang="en-US" altLang="zh-CN" dirty="0">
                <a:solidFill>
                  <a:schemeClr val="tx1">
                    <a:lumMod val="50000"/>
                    <a:lumOff val="50000"/>
                  </a:schemeClr>
                </a:solidFill>
                <a:latin typeface="Calibri" panose="020F0502020204030204" pitchFamily="34" charset="0"/>
                <a:cs typeface="Calibri" panose="020F0502020204030204" pitchFamily="34" charset="0"/>
              </a:rPr>
              <a:t>hi, Cody</a:t>
            </a:r>
            <a:endParaRPr lang="zh-CN" altLang="en-US"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83" name="文本框 82"/>
          <p:cNvSpPr txBox="1"/>
          <p:nvPr/>
        </p:nvSpPr>
        <p:spPr>
          <a:xfrm>
            <a:off x="7156826" y="3048204"/>
            <a:ext cx="941283" cy="369332"/>
          </a:xfrm>
          <a:prstGeom prst="rect">
            <a:avLst/>
          </a:prstGeom>
          <a:noFill/>
          <a:ln>
            <a:solidFill>
              <a:srgbClr val="C00000"/>
            </a:solidFill>
          </a:ln>
        </p:spPr>
        <p:txBody>
          <a:bodyPr wrap="none" rtlCol="0">
            <a:spAutoFit/>
          </a:bodyPr>
          <a:lstStyle>
            <a:defPPr>
              <a:defRPr lang="zh-CN"/>
            </a:defPPr>
            <a:lvl1pPr>
              <a:defRPr>
                <a:solidFill>
                  <a:schemeClr val="tx1">
                    <a:lumMod val="50000"/>
                    <a:lumOff val="50000"/>
                  </a:schemeClr>
                </a:solidFill>
                <a:latin typeface="Calibri" panose="020F0502020204030204" pitchFamily="34" charset="0"/>
                <a:cs typeface="Calibri" panose="020F0502020204030204" pitchFamily="34" charset="0"/>
              </a:defRPr>
            </a:lvl1pPr>
          </a:lstStyle>
          <a:p>
            <a:r>
              <a:rPr lang="en-US" altLang="zh-CN" dirty="0"/>
              <a:t>hi, Cody</a:t>
            </a:r>
            <a:endParaRPr lang="en-US" altLang="zh-CN" dirty="0"/>
          </a:p>
        </p:txBody>
      </p:sp>
      <p:sp>
        <p:nvSpPr>
          <p:cNvPr id="68" name="矩形: 圆角 67"/>
          <p:cNvSpPr/>
          <p:nvPr/>
        </p:nvSpPr>
        <p:spPr>
          <a:xfrm>
            <a:off x="6999431" y="1685678"/>
            <a:ext cx="1292134" cy="739483"/>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b="0" i="0" dirty="0">
                <a:solidFill>
                  <a:srgbClr val="202122"/>
                </a:solidFill>
                <a:effectLst/>
                <a:latin typeface="Calibri" panose="020F0502020204030204" pitchFamily="34" charset="0"/>
                <a:cs typeface="Calibri" panose="020F0502020204030204" pitchFamily="34" charset="0"/>
              </a:rPr>
              <a:t>Cody</a:t>
            </a:r>
            <a:endParaRPr lang="zh-CN" altLang="en-US" dirty="0">
              <a:latin typeface="Calibri" panose="020F0502020204030204" pitchFamily="34" charset="0"/>
              <a:cs typeface="Calibri" panose="020F0502020204030204" pitchFamily="34" charset="0"/>
            </a:endParaRPr>
          </a:p>
        </p:txBody>
      </p:sp>
      <p:cxnSp>
        <p:nvCxnSpPr>
          <p:cNvPr id="5" name="直接箭头连接符 4"/>
          <p:cNvCxnSpPr>
            <a:stCxn id="82" idx="3"/>
            <a:endCxn id="83" idx="1"/>
          </p:cNvCxnSpPr>
          <p:nvPr/>
        </p:nvCxnSpPr>
        <p:spPr>
          <a:xfrm>
            <a:off x="6178551" y="2863538"/>
            <a:ext cx="978275" cy="3693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9" name="文本框 68"/>
          <p:cNvSpPr txBox="1"/>
          <p:nvPr/>
        </p:nvSpPr>
        <p:spPr>
          <a:xfrm>
            <a:off x="7156825" y="3869837"/>
            <a:ext cx="941283" cy="646331"/>
          </a:xfrm>
          <a:prstGeom prst="rect">
            <a:avLst/>
          </a:prstGeom>
          <a:noFill/>
          <a:ln>
            <a:solidFill>
              <a:srgbClr val="C00000"/>
            </a:solidFill>
          </a:ln>
        </p:spPr>
        <p:txBody>
          <a:bodyPr wrap="none" rtlCol="0">
            <a:spAutoFit/>
          </a:bodyPr>
          <a:lstStyle>
            <a:defPPr>
              <a:defRPr lang="zh-CN"/>
            </a:defPPr>
            <a:lvl1pPr>
              <a:defRPr>
                <a:solidFill>
                  <a:schemeClr val="tx1">
                    <a:lumMod val="50000"/>
                    <a:lumOff val="50000"/>
                  </a:schemeClr>
                </a:solidFill>
                <a:latin typeface="Calibri" panose="020F0502020204030204" pitchFamily="34" charset="0"/>
                <a:cs typeface="Calibri" panose="020F0502020204030204" pitchFamily="34" charset="0"/>
              </a:defRPr>
            </a:lvl1pPr>
          </a:lstStyle>
          <a:p>
            <a:r>
              <a:rPr lang="en-US" altLang="zh-CN" dirty="0"/>
              <a:t>hi, Cody</a:t>
            </a:r>
            <a:endParaRPr lang="en-US" altLang="zh-CN" dirty="0"/>
          </a:p>
          <a:p>
            <a:r>
              <a:rPr lang="en-US" altLang="zh-CN" dirty="0"/>
              <a:t>hi, May</a:t>
            </a:r>
            <a:endParaRPr lang="zh-CN" altLang="en-US" dirty="0"/>
          </a:p>
        </p:txBody>
      </p:sp>
      <p:cxnSp>
        <p:nvCxnSpPr>
          <p:cNvPr id="10" name="直接箭头连接符 9"/>
          <p:cNvCxnSpPr>
            <a:stCxn id="83" idx="2"/>
            <a:endCxn id="69" idx="0"/>
          </p:cNvCxnSpPr>
          <p:nvPr/>
        </p:nvCxnSpPr>
        <p:spPr>
          <a:xfrm flipH="1">
            <a:off x="7627467" y="3417536"/>
            <a:ext cx="1" cy="4523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文本框 69"/>
          <p:cNvSpPr txBox="1"/>
          <p:nvPr/>
        </p:nvSpPr>
        <p:spPr>
          <a:xfrm>
            <a:off x="5237268" y="4479139"/>
            <a:ext cx="941283" cy="646331"/>
          </a:xfrm>
          <a:prstGeom prst="rect">
            <a:avLst/>
          </a:prstGeom>
          <a:noFill/>
          <a:ln>
            <a:solidFill>
              <a:srgbClr val="C00000"/>
            </a:solidFill>
          </a:ln>
        </p:spPr>
        <p:txBody>
          <a:bodyPr wrap="none" rtlCol="0">
            <a:spAutoFit/>
          </a:bodyPr>
          <a:lstStyle>
            <a:defPPr>
              <a:defRPr lang="zh-CN"/>
            </a:defPPr>
            <a:lvl1pPr>
              <a:defRPr>
                <a:solidFill>
                  <a:schemeClr val="tx1">
                    <a:lumMod val="50000"/>
                    <a:lumOff val="50000"/>
                  </a:schemeClr>
                </a:solidFill>
                <a:latin typeface="Calibri" panose="020F0502020204030204" pitchFamily="34" charset="0"/>
                <a:cs typeface="Calibri" panose="020F0502020204030204" pitchFamily="34" charset="0"/>
              </a:defRPr>
            </a:lvl1pPr>
          </a:lstStyle>
          <a:p>
            <a:r>
              <a:rPr lang="en-US" altLang="zh-CN" dirty="0"/>
              <a:t>hi, Cody</a:t>
            </a:r>
            <a:endParaRPr lang="en-US" altLang="zh-CN" dirty="0"/>
          </a:p>
          <a:p>
            <a:r>
              <a:rPr lang="en-US" altLang="zh-CN" dirty="0"/>
              <a:t>hi, May</a:t>
            </a:r>
            <a:endParaRPr lang="zh-CN" altLang="en-US" dirty="0"/>
          </a:p>
        </p:txBody>
      </p:sp>
      <p:cxnSp>
        <p:nvCxnSpPr>
          <p:cNvPr id="13" name="直接箭头连接符 12"/>
          <p:cNvCxnSpPr>
            <a:stCxn id="69" idx="1"/>
            <a:endCxn id="70" idx="3"/>
          </p:cNvCxnSpPr>
          <p:nvPr/>
        </p:nvCxnSpPr>
        <p:spPr>
          <a:xfrm flipH="1">
            <a:off x="6178551" y="4193003"/>
            <a:ext cx="978274" cy="6093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任意多边形: 形状 14"/>
          <p:cNvSpPr/>
          <p:nvPr/>
        </p:nvSpPr>
        <p:spPr>
          <a:xfrm>
            <a:off x="6325498" y="4722725"/>
            <a:ext cx="421910" cy="381900"/>
          </a:xfrm>
          <a:custGeom>
            <a:avLst/>
            <a:gdLst>
              <a:gd name="connsiteX0" fmla="*/ 0 w 542611"/>
              <a:gd name="connsiteY0" fmla="*/ 321547 h 496574"/>
              <a:gd name="connsiteX1" fmla="*/ 221063 w 542611"/>
              <a:gd name="connsiteY1" fmla="*/ 482320 h 496574"/>
              <a:gd name="connsiteX2" fmla="*/ 542611 w 542611"/>
              <a:gd name="connsiteY2" fmla="*/ 0 h 496574"/>
              <a:gd name="connsiteX3" fmla="*/ 542611 w 542611"/>
              <a:gd name="connsiteY3" fmla="*/ 0 h 496574"/>
            </a:gdLst>
            <a:ahLst/>
            <a:cxnLst>
              <a:cxn ang="0">
                <a:pos x="connsiteX0" y="connsiteY0"/>
              </a:cxn>
              <a:cxn ang="0">
                <a:pos x="connsiteX1" y="connsiteY1"/>
              </a:cxn>
              <a:cxn ang="0">
                <a:pos x="connsiteX2" y="connsiteY2"/>
              </a:cxn>
              <a:cxn ang="0">
                <a:pos x="connsiteX3" y="connsiteY3"/>
              </a:cxn>
            </a:cxnLst>
            <a:rect l="l" t="t" r="r" b="b"/>
            <a:pathLst>
              <a:path w="542611" h="496574">
                <a:moveTo>
                  <a:pt x="0" y="321547"/>
                </a:moveTo>
                <a:cubicBezTo>
                  <a:pt x="65314" y="428729"/>
                  <a:pt x="130628" y="535911"/>
                  <a:pt x="221063" y="482320"/>
                </a:cubicBezTo>
                <a:cubicBezTo>
                  <a:pt x="311498" y="428729"/>
                  <a:pt x="542611" y="0"/>
                  <a:pt x="542611" y="0"/>
                </a:cubicBezTo>
                <a:lnTo>
                  <a:pt x="542611" y="0"/>
                </a:lnTo>
              </a:path>
            </a:pathLst>
          </a:cu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71" name="文本框 70"/>
          <p:cNvSpPr txBox="1"/>
          <p:nvPr/>
        </p:nvSpPr>
        <p:spPr>
          <a:xfrm>
            <a:off x="5237268" y="5541167"/>
            <a:ext cx="941283" cy="646331"/>
          </a:xfrm>
          <a:prstGeom prst="rect">
            <a:avLst/>
          </a:prstGeom>
          <a:noFill/>
          <a:ln>
            <a:solidFill>
              <a:srgbClr val="C00000"/>
            </a:solidFill>
          </a:ln>
        </p:spPr>
        <p:txBody>
          <a:bodyPr wrap="none" rtlCol="0">
            <a:spAutoFit/>
          </a:bodyPr>
          <a:lstStyle>
            <a:defPPr>
              <a:defRPr lang="zh-CN"/>
            </a:defPPr>
            <a:lvl1pPr>
              <a:defRPr>
                <a:solidFill>
                  <a:schemeClr val="tx1">
                    <a:lumMod val="50000"/>
                    <a:lumOff val="50000"/>
                  </a:schemeClr>
                </a:solidFill>
                <a:latin typeface="Calibri" panose="020F0502020204030204" pitchFamily="34" charset="0"/>
                <a:cs typeface="Calibri" panose="020F0502020204030204" pitchFamily="34" charset="0"/>
              </a:defRPr>
            </a:lvl1pPr>
          </a:lstStyle>
          <a:p>
            <a:r>
              <a:rPr lang="en-US" altLang="zh-CN" dirty="0"/>
              <a:t>hi, May</a:t>
            </a:r>
            <a:endParaRPr lang="zh-CN" altLang="en-US" dirty="0"/>
          </a:p>
          <a:p>
            <a:r>
              <a:rPr lang="en-US" altLang="zh-CN" dirty="0"/>
              <a:t>hi, Cody</a:t>
            </a:r>
            <a:endParaRPr lang="en-US" altLang="zh-CN" dirty="0"/>
          </a:p>
        </p:txBody>
      </p:sp>
      <p:sp>
        <p:nvSpPr>
          <p:cNvPr id="16" name="文本框 15"/>
          <p:cNvSpPr txBox="1"/>
          <p:nvPr/>
        </p:nvSpPr>
        <p:spPr>
          <a:xfrm>
            <a:off x="6325498" y="5471180"/>
            <a:ext cx="421910" cy="769441"/>
          </a:xfrm>
          <a:prstGeom prst="rect">
            <a:avLst/>
          </a:prstGeom>
          <a:noFill/>
        </p:spPr>
        <p:txBody>
          <a:bodyPr wrap="none" rtlCol="0">
            <a:spAutoFit/>
          </a:bodyPr>
          <a:lstStyle/>
          <a:p>
            <a:r>
              <a:rPr lang="en-US" altLang="zh-CN" sz="4400" dirty="0">
                <a:solidFill>
                  <a:schemeClr val="accent1"/>
                </a:solidFill>
              </a:rPr>
              <a:t>x</a:t>
            </a:r>
            <a:endParaRPr lang="zh-CN" altLang="en-US" sz="4400" dirty="0">
              <a:solidFill>
                <a:schemeClr val="accen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err="1">
                <a:solidFill>
                  <a:schemeClr val="bg2">
                    <a:lumMod val="50000"/>
                  </a:schemeClr>
                </a:solidFill>
                <a:latin typeface="Times New Roman" panose="02020603050405020304" pitchFamily="18" charset="0"/>
                <a:cs typeface="Times New Roman" panose="02020603050405020304" pitchFamily="18" charset="0"/>
              </a:rPr>
              <a:t>chooseOutcome</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(x)</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Parallel Snapshot Isolation</a:t>
            </a:r>
            <a:endParaRPr lang="en-US" altLang="zh-CN" dirty="0"/>
          </a:p>
        </p:txBody>
      </p:sp>
      <p:pic>
        <p:nvPicPr>
          <p:cNvPr id="5" name="图片 4"/>
          <p:cNvPicPr>
            <a:picLocks noChangeAspect="1"/>
          </p:cNvPicPr>
          <p:nvPr/>
        </p:nvPicPr>
        <p:blipFill rotWithShape="1">
          <a:blip r:embed="rId1"/>
          <a:srcRect b="26475"/>
          <a:stretch>
            <a:fillRect/>
          </a:stretch>
        </p:blipFill>
        <p:spPr>
          <a:xfrm>
            <a:off x="1065022" y="4548051"/>
            <a:ext cx="7013956" cy="2044139"/>
          </a:xfrm>
          <a:prstGeom prst="rect">
            <a:avLst/>
          </a:prstGeom>
        </p:spPr>
      </p:pic>
      <p:grpSp>
        <p:nvGrpSpPr>
          <p:cNvPr id="10" name="组合 9"/>
          <p:cNvGrpSpPr/>
          <p:nvPr/>
        </p:nvGrpSpPr>
        <p:grpSpPr>
          <a:xfrm>
            <a:off x="1474861" y="2271645"/>
            <a:ext cx="7247108" cy="2044139"/>
            <a:chOff x="1474861" y="2301789"/>
            <a:chExt cx="7247108" cy="2044139"/>
          </a:xfrm>
        </p:grpSpPr>
        <p:grpSp>
          <p:nvGrpSpPr>
            <p:cNvPr id="9" name="组合 8"/>
            <p:cNvGrpSpPr/>
            <p:nvPr/>
          </p:nvGrpSpPr>
          <p:grpSpPr>
            <a:xfrm>
              <a:off x="1474861" y="2301789"/>
              <a:ext cx="7247108" cy="2044139"/>
              <a:chOff x="1474861" y="2301789"/>
              <a:chExt cx="7247108" cy="2044139"/>
            </a:xfrm>
          </p:grpSpPr>
          <p:grpSp>
            <p:nvGrpSpPr>
              <p:cNvPr id="120" name="组合 119"/>
              <p:cNvGrpSpPr/>
              <p:nvPr/>
            </p:nvGrpSpPr>
            <p:grpSpPr>
              <a:xfrm>
                <a:off x="1474861" y="2301789"/>
                <a:ext cx="4512681" cy="2044139"/>
                <a:chOff x="3198414" y="1548462"/>
                <a:chExt cx="4512681" cy="2044139"/>
              </a:xfrm>
            </p:grpSpPr>
            <p:cxnSp>
              <p:nvCxnSpPr>
                <p:cNvPr id="121" name="直接连接符 120"/>
                <p:cNvCxnSpPr/>
                <p:nvPr/>
              </p:nvCxnSpPr>
              <p:spPr>
                <a:xfrm>
                  <a:off x="5646939" y="1548462"/>
                  <a:ext cx="0" cy="2044139"/>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2" name="直接箭头连接符 121"/>
                <p:cNvCxnSpPr/>
                <p:nvPr/>
              </p:nvCxnSpPr>
              <p:spPr>
                <a:xfrm>
                  <a:off x="3446585" y="3155182"/>
                  <a:ext cx="3778180" cy="0"/>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123" name="矩形: 圆角 122"/>
                <p:cNvSpPr/>
                <p:nvPr/>
              </p:nvSpPr>
              <p:spPr>
                <a:xfrm>
                  <a:off x="3844605" y="1784668"/>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x</a:t>
                  </a:r>
                  <a:endParaRPr lang="en-US" altLang="zh-CN" b="1" dirty="0">
                    <a:latin typeface="Calibri" panose="020F0502020204030204" pitchFamily="34" charset="0"/>
                    <a:cs typeface="Calibri" panose="020F0502020204030204" pitchFamily="34" charset="0"/>
                  </a:endParaRPr>
                </a:p>
              </p:txBody>
            </p:sp>
            <p:cxnSp>
              <p:nvCxnSpPr>
                <p:cNvPr id="124" name="直接箭头连接符 123"/>
                <p:cNvCxnSpPr>
                  <a:stCxn id="123" idx="2"/>
                  <a:endCxn id="127" idx="0"/>
                </p:cNvCxnSpPr>
                <p:nvPr/>
              </p:nvCxnSpPr>
              <p:spPr>
                <a:xfrm>
                  <a:off x="4098358" y="2283177"/>
                  <a:ext cx="0" cy="200100"/>
                </a:xfrm>
                <a:prstGeom prst="straightConnector1">
                  <a:avLst/>
                </a:prstGeom>
                <a:ln w="190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5" name="文本框 124"/>
                <p:cNvSpPr txBox="1"/>
                <p:nvPr/>
              </p:nvSpPr>
              <p:spPr>
                <a:xfrm>
                  <a:off x="3198414" y="2200303"/>
                  <a:ext cx="1123554"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conflict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26" name="椭圆 125"/>
                <p:cNvSpPr/>
                <p:nvPr/>
              </p:nvSpPr>
              <p:spPr>
                <a:xfrm>
                  <a:off x="5393187" y="1780729"/>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C</a:t>
                  </a:r>
                  <a:endParaRPr lang="zh-CN" altLang="en-US" sz="2400" b="1" dirty="0">
                    <a:latin typeface="Calibri" panose="020F0502020204030204" pitchFamily="34" charset="0"/>
                    <a:cs typeface="Calibri" panose="020F0502020204030204" pitchFamily="34" charset="0"/>
                  </a:endParaRPr>
                </a:p>
              </p:txBody>
            </p:sp>
            <p:sp>
              <p:nvSpPr>
                <p:cNvPr id="127" name="矩形: 圆角 126"/>
                <p:cNvSpPr/>
                <p:nvPr/>
              </p:nvSpPr>
              <p:spPr>
                <a:xfrm>
                  <a:off x="3844605" y="2483277"/>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y</a:t>
                  </a:r>
                  <a:endParaRPr lang="en-US" altLang="zh-CN" b="1" dirty="0">
                    <a:latin typeface="Calibri" panose="020F0502020204030204" pitchFamily="34" charset="0"/>
                    <a:cs typeface="Calibri" panose="020F0502020204030204" pitchFamily="34" charset="0"/>
                  </a:endParaRPr>
                </a:p>
              </p:txBody>
            </p:sp>
            <p:cxnSp>
              <p:nvCxnSpPr>
                <p:cNvPr id="128" name="直接箭头连接符 127"/>
                <p:cNvCxnSpPr>
                  <a:stCxn id="123" idx="3"/>
                  <a:endCxn id="126" idx="2"/>
                </p:cNvCxnSpPr>
                <p:nvPr/>
              </p:nvCxnSpPr>
              <p:spPr>
                <a:xfrm>
                  <a:off x="4352110" y="2033923"/>
                  <a:ext cx="1041077" cy="55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29" name="直接箭头连接符 128"/>
                <p:cNvCxnSpPr>
                  <a:stCxn id="127" idx="3"/>
                  <a:endCxn id="132" idx="0"/>
                </p:cNvCxnSpPr>
                <p:nvPr/>
              </p:nvCxnSpPr>
              <p:spPr>
                <a:xfrm>
                  <a:off x="4352110" y="2732532"/>
                  <a:ext cx="626212" cy="188963"/>
                </a:xfrm>
                <a:prstGeom prst="straightConnector1">
                  <a:avLst/>
                </a:prstGeom>
                <a:ln w="19050">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0" name="直接箭头连接符 129"/>
                <p:cNvCxnSpPr/>
                <p:nvPr/>
              </p:nvCxnSpPr>
              <p:spPr>
                <a:xfrm>
                  <a:off x="5903408" y="2029171"/>
                  <a:ext cx="718457" cy="475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31" name="文本框 130"/>
                <p:cNvSpPr txBox="1"/>
                <p:nvPr/>
              </p:nvSpPr>
              <p:spPr>
                <a:xfrm>
                  <a:off x="6587541" y="1822558"/>
                  <a:ext cx="1123554"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abort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132" name="椭圆 131"/>
                <p:cNvSpPr/>
                <p:nvPr/>
              </p:nvSpPr>
              <p:spPr>
                <a:xfrm>
                  <a:off x="4724569" y="2921495"/>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C</a:t>
                  </a:r>
                  <a:endParaRPr lang="zh-CN" altLang="en-US" sz="2400" b="1" dirty="0">
                    <a:latin typeface="Calibri" panose="020F0502020204030204" pitchFamily="34" charset="0"/>
                    <a:cs typeface="Calibri" panose="020F0502020204030204" pitchFamily="34" charset="0"/>
                  </a:endParaRPr>
                </a:p>
              </p:txBody>
            </p:sp>
          </p:grpSp>
          <p:sp>
            <p:nvSpPr>
              <p:cNvPr id="36" name="文本框 35"/>
              <p:cNvSpPr txBox="1"/>
              <p:nvPr/>
            </p:nvSpPr>
            <p:spPr>
              <a:xfrm>
                <a:off x="5987542" y="2550266"/>
                <a:ext cx="2734427" cy="1631216"/>
              </a:xfrm>
              <a:prstGeom prst="rect">
                <a:avLst/>
              </a:prstGeom>
              <a:noFill/>
            </p:spPr>
            <p:txBody>
              <a:bodyPr wrap="square" rtlCol="0">
                <a:spAutoFit/>
              </a:bodyPr>
              <a:lstStyle/>
              <a:p>
                <a:r>
                  <a:rPr lang="en-US" altLang="zh-CN" sz="2000" dirty="0" err="1">
                    <a:solidFill>
                      <a:schemeClr val="bg2">
                        <a:lumMod val="50000"/>
                      </a:schemeClr>
                    </a:solidFill>
                    <a:latin typeface="Times New Roman" panose="02020603050405020304" pitchFamily="18" charset="0"/>
                    <a:cs typeface="Times New Roman" panose="02020603050405020304" pitchFamily="18" charset="0"/>
                  </a:rPr>
                  <a:t>Trasaction</a:t>
                </a:r>
                <a:r>
                  <a:rPr lang="en-US" altLang="zh-CN" sz="2000" dirty="0">
                    <a:solidFill>
                      <a:schemeClr val="bg2">
                        <a:lumMod val="50000"/>
                      </a:schemeClr>
                    </a:solidFill>
                    <a:latin typeface="Times New Roman" panose="02020603050405020304" pitchFamily="18" charset="0"/>
                    <a:cs typeface="Times New Roman" panose="02020603050405020304" pitchFamily="18" charset="0"/>
                  </a:rPr>
                  <a:t> y may </a:t>
                </a:r>
                <a:r>
                  <a:rPr lang="en-US" altLang="zh-CN" sz="2000" dirty="0">
                    <a:solidFill>
                      <a:srgbClr val="C00000"/>
                    </a:solidFill>
                    <a:latin typeface="Times New Roman" panose="02020603050405020304" pitchFamily="18" charset="0"/>
                    <a:cs typeface="Times New Roman" panose="02020603050405020304" pitchFamily="18" charset="0"/>
                  </a:rPr>
                  <a:t>propagate </a:t>
                </a:r>
                <a:r>
                  <a:rPr lang="en-US" altLang="zh-CN" sz="2000" dirty="0">
                    <a:solidFill>
                      <a:schemeClr val="bg2">
                        <a:lumMod val="50000"/>
                      </a:schemeClr>
                    </a:solidFill>
                    <a:latin typeface="Times New Roman" panose="02020603050405020304" pitchFamily="18" charset="0"/>
                    <a:cs typeface="Times New Roman" panose="02020603050405020304" pitchFamily="18" charset="0"/>
                  </a:rPr>
                  <a:t>from other sites.</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000" dirty="0" err="1">
                    <a:solidFill>
                      <a:schemeClr val="bg2">
                        <a:lumMod val="50000"/>
                      </a:schemeClr>
                    </a:solidFill>
                    <a:latin typeface="Times New Roman" panose="02020603050405020304" pitchFamily="18" charset="0"/>
                    <a:cs typeface="Times New Roman" panose="02020603050405020304" pitchFamily="18" charset="0"/>
                  </a:rPr>
                  <a:t>y.status</a:t>
                </a:r>
                <a:r>
                  <a:rPr lang="en-US" altLang="zh-CN" sz="2000" dirty="0">
                    <a:solidFill>
                      <a:schemeClr val="bg2">
                        <a:lumMod val="50000"/>
                      </a:schemeClr>
                    </a:solidFill>
                    <a:latin typeface="Times New Roman" panose="02020603050405020304" pitchFamily="18" charset="0"/>
                    <a:cs typeface="Times New Roman" panose="02020603050405020304" pitchFamily="18" charset="0"/>
                  </a:rPr>
                  <a:t>=COMMITTED and </a:t>
                </a:r>
                <a:r>
                  <a:rPr lang="en-US" altLang="zh-CN" sz="2000" dirty="0" err="1">
                    <a:solidFill>
                      <a:schemeClr val="bg2">
                        <a:lumMod val="50000"/>
                      </a:schemeClr>
                    </a:solidFill>
                    <a:latin typeface="Times New Roman" panose="02020603050405020304" pitchFamily="18" charset="0"/>
                    <a:cs typeface="Times New Roman" panose="02020603050405020304" pitchFamily="18" charset="0"/>
                  </a:rPr>
                  <a:t>y.commitTs</a:t>
                </a:r>
                <a:r>
                  <a:rPr lang="en-US" altLang="zh-CN" sz="2000" dirty="0">
                    <a:solidFill>
                      <a:schemeClr val="bg2">
                        <a:lumMod val="50000"/>
                      </a:schemeClr>
                    </a:solidFill>
                    <a:latin typeface="Times New Roman" panose="02020603050405020304" pitchFamily="18" charset="0"/>
                    <a:cs typeface="Times New Roman" panose="02020603050405020304" pitchFamily="18" charset="0"/>
                  </a:rPr>
                  <a:t>[s]=⊥</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grpSp>
        <p:cxnSp>
          <p:nvCxnSpPr>
            <p:cNvPr id="38" name="直接箭头连接符 37"/>
            <p:cNvCxnSpPr>
              <a:stCxn id="127" idx="3"/>
              <a:endCxn id="39" idx="0"/>
            </p:cNvCxnSpPr>
            <p:nvPr/>
          </p:nvCxnSpPr>
          <p:spPr>
            <a:xfrm>
              <a:off x="2628557" y="3485859"/>
              <a:ext cx="1273718" cy="188963"/>
            </a:xfrm>
            <a:prstGeom prst="straightConnector1">
              <a:avLst/>
            </a:prstGeom>
            <a:ln w="19050">
              <a:prstDash val="sysDash"/>
              <a:tailEnd type="triangle"/>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3648522" y="3674822"/>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P</a:t>
              </a:r>
              <a:endParaRPr lang="zh-CN" altLang="en-US" sz="2400" b="1" dirty="0">
                <a:latin typeface="Calibri" panose="020F0502020204030204" pitchFamily="34" charset="0"/>
                <a:cs typeface="Calibri" panose="020F0502020204030204" pitchFamily="34" charset="0"/>
              </a:endParaRPr>
            </a:p>
          </p:txBody>
        </p:sp>
      </p:grpSp>
      <p:sp>
        <p:nvSpPr>
          <p:cNvPr id="11" name="矩形 10"/>
          <p:cNvSpPr/>
          <p:nvPr/>
        </p:nvSpPr>
        <p:spPr>
          <a:xfrm>
            <a:off x="1185705" y="4843305"/>
            <a:ext cx="6893273" cy="727712"/>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err="1">
                <a:solidFill>
                  <a:schemeClr val="bg2">
                    <a:lumMod val="50000"/>
                  </a:schemeClr>
                </a:solidFill>
                <a:latin typeface="Times New Roman" panose="02020603050405020304" pitchFamily="18" charset="0"/>
                <a:cs typeface="Times New Roman" panose="02020603050405020304" pitchFamily="18" charset="0"/>
              </a:rPr>
              <a:t>chooseOutcome</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(x)</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Parallel Snapshot Isolation</a:t>
            </a:r>
            <a:endParaRPr lang="en-US" altLang="zh-CN" dirty="0"/>
          </a:p>
        </p:txBody>
      </p:sp>
      <p:grpSp>
        <p:nvGrpSpPr>
          <p:cNvPr id="139" name="组合 138"/>
          <p:cNvGrpSpPr/>
          <p:nvPr/>
        </p:nvGrpSpPr>
        <p:grpSpPr>
          <a:xfrm>
            <a:off x="1881738" y="2406930"/>
            <a:ext cx="5035651" cy="2044139"/>
            <a:chOff x="7012321" y="1679031"/>
            <a:chExt cx="5035651" cy="2044139"/>
          </a:xfrm>
        </p:grpSpPr>
        <p:grpSp>
          <p:nvGrpSpPr>
            <p:cNvPr id="106" name="组合 105"/>
            <p:cNvGrpSpPr/>
            <p:nvPr/>
          </p:nvGrpSpPr>
          <p:grpSpPr>
            <a:xfrm>
              <a:off x="7012321" y="1679031"/>
              <a:ext cx="5035651" cy="2044139"/>
              <a:chOff x="3198414" y="1548462"/>
              <a:chExt cx="5035651" cy="2044139"/>
            </a:xfrm>
          </p:grpSpPr>
          <p:cxnSp>
            <p:nvCxnSpPr>
              <p:cNvPr id="103" name="直接连接符 102"/>
              <p:cNvCxnSpPr/>
              <p:nvPr/>
            </p:nvCxnSpPr>
            <p:spPr>
              <a:xfrm>
                <a:off x="5646939" y="1548462"/>
                <a:ext cx="0" cy="2044139"/>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5" name="直接箭头连接符 94"/>
              <p:cNvCxnSpPr/>
              <p:nvPr/>
            </p:nvCxnSpPr>
            <p:spPr>
              <a:xfrm>
                <a:off x="3446585" y="3155182"/>
                <a:ext cx="3778180" cy="0"/>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6" name="矩形: 圆角 5"/>
              <p:cNvSpPr/>
              <p:nvPr/>
            </p:nvSpPr>
            <p:spPr>
              <a:xfrm>
                <a:off x="3844605" y="1784668"/>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x</a:t>
                </a:r>
                <a:endParaRPr lang="en-US" altLang="zh-CN" b="1" dirty="0">
                  <a:latin typeface="Calibri" panose="020F0502020204030204" pitchFamily="34" charset="0"/>
                  <a:cs typeface="Calibri" panose="020F0502020204030204" pitchFamily="34" charset="0"/>
                </a:endParaRPr>
              </a:p>
            </p:txBody>
          </p:sp>
          <p:cxnSp>
            <p:nvCxnSpPr>
              <p:cNvPr id="52" name="直接箭头连接符 51"/>
              <p:cNvCxnSpPr>
                <a:stCxn id="6" idx="2"/>
                <a:endCxn id="75" idx="0"/>
              </p:cNvCxnSpPr>
              <p:nvPr/>
            </p:nvCxnSpPr>
            <p:spPr>
              <a:xfrm>
                <a:off x="4098358" y="2283177"/>
                <a:ext cx="0" cy="200100"/>
              </a:xfrm>
              <a:prstGeom prst="straightConnector1">
                <a:avLst/>
              </a:prstGeom>
              <a:ln w="190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3198414" y="2200303"/>
                <a:ext cx="1123554"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conflict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72" name="椭圆 71"/>
              <p:cNvSpPr/>
              <p:nvPr/>
            </p:nvSpPr>
            <p:spPr>
              <a:xfrm>
                <a:off x="5393187" y="1780729"/>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C</a:t>
                </a:r>
                <a:endParaRPr lang="zh-CN" altLang="en-US" sz="2400" b="1" dirty="0">
                  <a:latin typeface="Calibri" panose="020F0502020204030204" pitchFamily="34" charset="0"/>
                  <a:cs typeface="Calibri" panose="020F0502020204030204" pitchFamily="34" charset="0"/>
                </a:endParaRPr>
              </a:p>
            </p:txBody>
          </p:sp>
          <p:sp>
            <p:nvSpPr>
              <p:cNvPr id="75" name="矩形: 圆角 74"/>
              <p:cNvSpPr/>
              <p:nvPr/>
            </p:nvSpPr>
            <p:spPr>
              <a:xfrm>
                <a:off x="3844605" y="2483277"/>
                <a:ext cx="507505" cy="49850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y</a:t>
                </a:r>
                <a:endParaRPr lang="en-US" altLang="zh-CN" b="1" dirty="0">
                  <a:latin typeface="Calibri" panose="020F0502020204030204" pitchFamily="34" charset="0"/>
                  <a:cs typeface="Calibri" panose="020F0502020204030204" pitchFamily="34" charset="0"/>
                </a:endParaRPr>
              </a:p>
            </p:txBody>
          </p:sp>
          <p:cxnSp>
            <p:nvCxnSpPr>
              <p:cNvPr id="80" name="直接箭头连接符 79"/>
              <p:cNvCxnSpPr>
                <a:stCxn id="6" idx="3"/>
                <a:endCxn id="72" idx="2"/>
              </p:cNvCxnSpPr>
              <p:nvPr/>
            </p:nvCxnSpPr>
            <p:spPr>
              <a:xfrm>
                <a:off x="4352110" y="2033923"/>
                <a:ext cx="1041077" cy="55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6" name="直接箭头连接符 85"/>
              <p:cNvCxnSpPr>
                <a:stCxn id="75" idx="3"/>
                <a:endCxn id="97" idx="0"/>
              </p:cNvCxnSpPr>
              <p:nvPr/>
            </p:nvCxnSpPr>
            <p:spPr>
              <a:xfrm>
                <a:off x="4352110" y="2732532"/>
                <a:ext cx="1286751" cy="20709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a:off x="5903408" y="2029171"/>
                <a:ext cx="718457" cy="475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92" name="文本框 91"/>
              <p:cNvSpPr txBox="1"/>
              <p:nvPr/>
            </p:nvSpPr>
            <p:spPr>
              <a:xfrm>
                <a:off x="6587540" y="1822558"/>
                <a:ext cx="1646525"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abort/commit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97" name="椭圆 96"/>
              <p:cNvSpPr/>
              <p:nvPr/>
            </p:nvSpPr>
            <p:spPr>
              <a:xfrm>
                <a:off x="5385108" y="2939627"/>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E</a:t>
                </a:r>
                <a:endParaRPr lang="zh-CN" altLang="en-US" sz="2400" b="1" dirty="0">
                  <a:latin typeface="Calibri" panose="020F0502020204030204" pitchFamily="34" charset="0"/>
                  <a:cs typeface="Calibri" panose="020F0502020204030204" pitchFamily="34" charset="0"/>
                </a:endParaRPr>
              </a:p>
            </p:txBody>
          </p:sp>
        </p:grpSp>
        <p:cxnSp>
          <p:nvCxnSpPr>
            <p:cNvPr id="136" name="直接箭头连接符 135"/>
            <p:cNvCxnSpPr/>
            <p:nvPr/>
          </p:nvCxnSpPr>
          <p:spPr>
            <a:xfrm>
              <a:off x="8182864" y="2854879"/>
              <a:ext cx="554735" cy="1450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38" name="文本框 137"/>
            <p:cNvSpPr txBox="1"/>
            <p:nvPr/>
          </p:nvSpPr>
          <p:spPr>
            <a:xfrm>
              <a:off x="8676871" y="2645055"/>
              <a:ext cx="1123554" cy="369332"/>
            </a:xfrm>
            <a:prstGeom prst="rect">
              <a:avLst/>
            </a:prstGeom>
            <a:noFill/>
          </p:spPr>
          <p:txBody>
            <a:bodyPr wrap="square" rtlCol="0">
              <a:spAutoFit/>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abort</a:t>
              </a:r>
              <a:endParaRPr lang="zh-CN" altLang="en-US" sz="2000" dirty="0">
                <a:solidFill>
                  <a:schemeClr val="bg2">
                    <a:lumMod val="50000"/>
                  </a:schemeClr>
                </a:solidFill>
                <a:latin typeface="Times New Roman" panose="02020603050405020304" pitchFamily="18" charset="0"/>
                <a:cs typeface="Times New Roman" panose="02020603050405020304" pitchFamily="18" charset="0"/>
              </a:endParaRPr>
            </a:p>
          </p:txBody>
        </p:sp>
      </p:grpSp>
      <p:pic>
        <p:nvPicPr>
          <p:cNvPr id="40" name="图片 39"/>
          <p:cNvPicPr>
            <a:picLocks noChangeAspect="1"/>
          </p:cNvPicPr>
          <p:nvPr/>
        </p:nvPicPr>
        <p:blipFill rotWithShape="1">
          <a:blip r:embed="rId1"/>
          <a:srcRect b="26475"/>
          <a:stretch>
            <a:fillRect/>
          </a:stretch>
        </p:blipFill>
        <p:spPr>
          <a:xfrm>
            <a:off x="1065022" y="4548051"/>
            <a:ext cx="7013956" cy="2044139"/>
          </a:xfrm>
          <a:prstGeom prst="rect">
            <a:avLst/>
          </a:prstGeom>
        </p:spPr>
      </p:pic>
      <p:sp>
        <p:nvSpPr>
          <p:cNvPr id="41" name="矩形 40"/>
          <p:cNvSpPr/>
          <p:nvPr/>
        </p:nvSpPr>
        <p:spPr>
          <a:xfrm>
            <a:off x="1185705" y="5558787"/>
            <a:ext cx="6893273" cy="727712"/>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fade">
                                      <p:cBhvr>
                                        <p:cTn id="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b="1" dirty="0">
                <a:solidFill>
                  <a:schemeClr val="bg2">
                    <a:lumMod val="50000"/>
                  </a:schemeClr>
                </a:solidFill>
                <a:latin typeface="Times New Roman" panose="02020603050405020304" pitchFamily="18" charset="0"/>
                <a:cs typeface="Times New Roman" panose="02020603050405020304" pitchFamily="18" charset="0"/>
              </a:rPr>
              <a:t>Depiction</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t>
            </a:r>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Parallel Snapshot Isolation</a:t>
            </a:r>
            <a:endParaRPr lang="en-US" altLang="zh-CN" dirty="0"/>
          </a:p>
        </p:txBody>
      </p:sp>
      <p:pic>
        <p:nvPicPr>
          <p:cNvPr id="5" name="图片 4"/>
          <p:cNvPicPr>
            <a:picLocks noChangeAspect="1"/>
          </p:cNvPicPr>
          <p:nvPr/>
        </p:nvPicPr>
        <p:blipFill>
          <a:blip r:embed="rId1"/>
          <a:stretch>
            <a:fillRect/>
          </a:stretch>
        </p:blipFill>
        <p:spPr>
          <a:xfrm>
            <a:off x="1339873" y="2354824"/>
            <a:ext cx="6736955" cy="306123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accent1"/>
                </a:solidFill>
                <a:latin typeface="Times New Roman" panose="02020603050405020304" pitchFamily="18" charset="0"/>
                <a:cs typeface="Times New Roman" panose="02020603050405020304" pitchFamily="18" charset="0"/>
              </a:rPr>
              <a:t>PSI PROPERTY 1. </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(Site Snapshot Read) All operations read the most recent committed version </a:t>
            </a:r>
            <a:r>
              <a:rPr lang="en-US" altLang="zh-CN" sz="2400" dirty="0">
                <a:solidFill>
                  <a:schemeClr val="accent1"/>
                </a:solidFill>
                <a:latin typeface="Times New Roman" panose="02020603050405020304" pitchFamily="18" charset="0"/>
                <a:cs typeface="Times New Roman" panose="02020603050405020304" pitchFamily="18" charset="0"/>
              </a:rPr>
              <a:t>at the transaction’s site</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as of the time when the transaction began.</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accent1"/>
                </a:solidFill>
                <a:latin typeface="Times New Roman" panose="02020603050405020304" pitchFamily="18" charset="0"/>
                <a:cs typeface="Times New Roman" panose="02020603050405020304" pitchFamily="18" charset="0"/>
              </a:rPr>
              <a:t>PSI PROPERTY 2. </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(No Write-Write Conflicts) The write sets of each pair of committed somewhere-concurrent transactions must be disjoint.</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accent1"/>
                </a:solidFill>
                <a:latin typeface="Times New Roman" panose="02020603050405020304" pitchFamily="18" charset="0"/>
                <a:cs typeface="Times New Roman" panose="02020603050405020304" pitchFamily="18" charset="0"/>
              </a:rPr>
              <a:t>PSI PROPERTY 3. </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a:t>
            </a:r>
            <a:r>
              <a:rPr lang="en-US" altLang="zh-CN" sz="2400" dirty="0">
                <a:solidFill>
                  <a:schemeClr val="accent1"/>
                </a:solidFill>
                <a:latin typeface="Times New Roman" panose="02020603050405020304" pitchFamily="18" charset="0"/>
                <a:cs typeface="Times New Roman" panose="02020603050405020304" pitchFamily="18" charset="0"/>
              </a:rPr>
              <a:t>Commit</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t>
            </a:r>
            <a:r>
              <a:rPr lang="en-US" altLang="zh-CN" sz="2400" dirty="0">
                <a:solidFill>
                  <a:schemeClr val="accent1"/>
                </a:solidFill>
                <a:latin typeface="Times New Roman" panose="02020603050405020304" pitchFamily="18" charset="0"/>
                <a:cs typeface="Times New Roman" panose="02020603050405020304" pitchFamily="18" charset="0"/>
              </a:rPr>
              <a:t>Causality</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t>
            </a:r>
            <a:r>
              <a:rPr lang="en-US" altLang="zh-CN" sz="2400" dirty="0">
                <a:solidFill>
                  <a:schemeClr val="accent1"/>
                </a:solidFill>
                <a:latin typeface="Times New Roman" panose="02020603050405020304" pitchFamily="18" charset="0"/>
                <a:cs typeface="Times New Roman" panose="02020603050405020304" pitchFamily="18" charset="0"/>
              </a:rPr>
              <a:t>Across Sites</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If a transaction T1 commits at a site A before a transaction T2 starts at site A, then T1 cannot commit after T2 at any site.</a:t>
            </a:r>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Parallel Snapshot Isolation</a:t>
            </a:r>
            <a:endParaRPr lang="en-US" altLang="zh-C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t>
            </a:r>
            <a:r>
              <a:rPr lang="en-US" altLang="zh-CN" sz="2400" dirty="0" err="1">
                <a:solidFill>
                  <a:schemeClr val="bg2">
                    <a:lumMod val="50000"/>
                  </a:schemeClr>
                </a:solidFill>
                <a:latin typeface="Times New Roman" panose="02020603050405020304" pitchFamily="18" charset="0"/>
                <a:cs typeface="Times New Roman" panose="02020603050405020304" pitchFamily="18" charset="0"/>
              </a:rPr>
              <a:t>cset</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200" dirty="0">
                <a:solidFill>
                  <a:schemeClr val="bg2">
                    <a:lumMod val="50000"/>
                  </a:schemeClr>
                </a:solidFill>
                <a:latin typeface="Times New Roman" panose="02020603050405020304" pitchFamily="18" charset="0"/>
                <a:cs typeface="Times New Roman" panose="02020603050405020304" pitchFamily="18" charset="0"/>
              </a:rPr>
              <a:t>extend to support objects with </a:t>
            </a:r>
            <a:r>
              <a:rPr lang="en-US" altLang="zh-CN" sz="2200" dirty="0">
                <a:solidFill>
                  <a:schemeClr val="accent1"/>
                </a:solidFill>
                <a:latin typeface="Times New Roman" panose="02020603050405020304" pitchFamily="18" charset="0"/>
                <a:cs typeface="Times New Roman" panose="02020603050405020304" pitchFamily="18" charset="0"/>
              </a:rPr>
              <a:t>commutative</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operations</a:t>
            </a:r>
            <a:endParaRPr lang="zh-CN" altLang="en-US"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PSI with </a:t>
            </a:r>
            <a:r>
              <a:rPr lang="en-US" altLang="zh-CN" dirty="0" err="1"/>
              <a:t>Cset</a:t>
            </a:r>
            <a:endParaRPr lang="en-US" altLang="zh-CN" dirty="0"/>
          </a:p>
        </p:txBody>
      </p:sp>
      <p:pic>
        <p:nvPicPr>
          <p:cNvPr id="6" name="图片 5"/>
          <p:cNvPicPr>
            <a:picLocks noChangeAspect="1"/>
          </p:cNvPicPr>
          <p:nvPr/>
        </p:nvPicPr>
        <p:blipFill>
          <a:blip r:embed="rId1"/>
          <a:stretch>
            <a:fillRect/>
          </a:stretch>
        </p:blipFill>
        <p:spPr>
          <a:xfrm>
            <a:off x="631619" y="2886302"/>
            <a:ext cx="8096971" cy="356527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pPr marL="0" indent="0">
              <a:buNone/>
            </a:pP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t>
            </a:r>
            <a:endParaRPr lang="zh-CN" altLang="en-US"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Using PSI</a:t>
            </a:r>
            <a:endParaRPr lang="en-US" altLang="zh-CN" dirty="0"/>
          </a:p>
        </p:txBody>
      </p:sp>
      <p:pic>
        <p:nvPicPr>
          <p:cNvPr id="5" name="图片 4"/>
          <p:cNvPicPr>
            <a:picLocks noChangeAspect="1"/>
          </p:cNvPicPr>
          <p:nvPr/>
        </p:nvPicPr>
        <p:blipFill>
          <a:blip r:embed="rId1"/>
          <a:stretch>
            <a:fillRect/>
          </a:stretch>
        </p:blipFill>
        <p:spPr>
          <a:xfrm>
            <a:off x="749413" y="2395154"/>
            <a:ext cx="7645174" cy="2976766"/>
          </a:xfrm>
          <a:prstGeom prst="rect">
            <a:avLst/>
          </a:prstGeom>
        </p:spPr>
      </p:pic>
      <p:pic>
        <p:nvPicPr>
          <p:cNvPr id="8" name="图片 7"/>
          <p:cNvPicPr>
            <a:picLocks noChangeAspect="1"/>
          </p:cNvPicPr>
          <p:nvPr/>
        </p:nvPicPr>
        <p:blipFill>
          <a:blip r:embed="rId2"/>
          <a:stretch>
            <a:fillRect/>
          </a:stretch>
        </p:blipFill>
        <p:spPr>
          <a:xfrm>
            <a:off x="895663" y="1724070"/>
            <a:ext cx="7352673" cy="602476"/>
          </a:xfrm>
          <a:prstGeom prst="rect">
            <a:avLst/>
          </a:prstGeom>
        </p:spPr>
      </p:pic>
      <p:sp>
        <p:nvSpPr>
          <p:cNvPr id="9" name="矩形 8"/>
          <p:cNvSpPr/>
          <p:nvPr/>
        </p:nvSpPr>
        <p:spPr>
          <a:xfrm>
            <a:off x="6240780" y="4229100"/>
            <a:ext cx="880110" cy="697230"/>
          </a:xfrm>
          <a:prstGeom prst="rect">
            <a:avLst/>
          </a:prstGeom>
          <a:noFill/>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Short fork </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pPr lvl="1"/>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pPr lvl="1"/>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Long fork</a:t>
            </a:r>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Using PSI</a:t>
            </a:r>
            <a:endParaRPr lang="en-US" altLang="zh-CN" dirty="0"/>
          </a:p>
        </p:txBody>
      </p:sp>
      <p:pic>
        <p:nvPicPr>
          <p:cNvPr id="5" name="图片 4"/>
          <p:cNvPicPr>
            <a:picLocks noChangeAspect="1"/>
          </p:cNvPicPr>
          <p:nvPr/>
        </p:nvPicPr>
        <p:blipFill>
          <a:blip r:embed="rId1"/>
          <a:stretch>
            <a:fillRect/>
          </a:stretch>
        </p:blipFill>
        <p:spPr>
          <a:xfrm>
            <a:off x="2621196" y="2000188"/>
            <a:ext cx="4349835" cy="1611691"/>
          </a:xfrm>
          <a:prstGeom prst="rect">
            <a:avLst/>
          </a:prstGeom>
        </p:spPr>
      </p:pic>
      <p:pic>
        <p:nvPicPr>
          <p:cNvPr id="8" name="图片 7"/>
          <p:cNvPicPr>
            <a:picLocks noChangeAspect="1"/>
          </p:cNvPicPr>
          <p:nvPr/>
        </p:nvPicPr>
        <p:blipFill>
          <a:blip r:embed="rId2"/>
          <a:stretch>
            <a:fillRect/>
          </a:stretch>
        </p:blipFill>
        <p:spPr>
          <a:xfrm>
            <a:off x="2782549" y="3988715"/>
            <a:ext cx="4027127" cy="261846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Long Fork</a:t>
            </a:r>
            <a:endParaRPr lang="en-US" altLang="zh-CN" dirty="0"/>
          </a:p>
        </p:txBody>
      </p:sp>
      <p:grpSp>
        <p:nvGrpSpPr>
          <p:cNvPr id="10" name="组合 9"/>
          <p:cNvGrpSpPr/>
          <p:nvPr/>
        </p:nvGrpSpPr>
        <p:grpSpPr>
          <a:xfrm>
            <a:off x="5323844" y="1685678"/>
            <a:ext cx="3326130" cy="2976766"/>
            <a:chOff x="3017040" y="2486594"/>
            <a:chExt cx="3326130" cy="2976766"/>
          </a:xfrm>
        </p:grpSpPr>
        <p:grpSp>
          <p:nvGrpSpPr>
            <p:cNvPr id="9" name="组合 8"/>
            <p:cNvGrpSpPr/>
            <p:nvPr/>
          </p:nvGrpSpPr>
          <p:grpSpPr>
            <a:xfrm>
              <a:off x="3017040" y="2486594"/>
              <a:ext cx="3326130" cy="2976766"/>
              <a:chOff x="697231" y="2395154"/>
              <a:chExt cx="3326130" cy="2976766"/>
            </a:xfrm>
          </p:grpSpPr>
          <p:pic>
            <p:nvPicPr>
              <p:cNvPr id="5" name="图片 4"/>
              <p:cNvPicPr>
                <a:picLocks noChangeAspect="1"/>
              </p:cNvPicPr>
              <p:nvPr/>
            </p:nvPicPr>
            <p:blipFill rotWithShape="1">
              <a:blip r:embed="rId1"/>
              <a:srcRect l="-682" r="66595"/>
              <a:stretch>
                <a:fillRect/>
              </a:stretch>
            </p:blipFill>
            <p:spPr>
              <a:xfrm>
                <a:off x="697231" y="2395154"/>
                <a:ext cx="2606040" cy="2976766"/>
              </a:xfrm>
              <a:prstGeom prst="rect">
                <a:avLst/>
              </a:prstGeom>
            </p:spPr>
          </p:pic>
          <p:pic>
            <p:nvPicPr>
              <p:cNvPr id="8" name="图片 7"/>
              <p:cNvPicPr>
                <a:picLocks noChangeAspect="1"/>
              </p:cNvPicPr>
              <p:nvPr/>
            </p:nvPicPr>
            <p:blipFill rotWithShape="1">
              <a:blip r:embed="rId1"/>
              <a:srcRect l="73089" r="17343"/>
              <a:stretch>
                <a:fillRect/>
              </a:stretch>
            </p:blipFill>
            <p:spPr>
              <a:xfrm>
                <a:off x="3291841" y="2395154"/>
                <a:ext cx="731520" cy="2976766"/>
              </a:xfrm>
              <a:prstGeom prst="rect">
                <a:avLst/>
              </a:prstGeom>
            </p:spPr>
          </p:pic>
        </p:grpSp>
        <p:sp>
          <p:nvSpPr>
            <p:cNvPr id="4" name="矩形 3"/>
            <p:cNvSpPr/>
            <p:nvPr/>
          </p:nvSpPr>
          <p:spPr>
            <a:xfrm>
              <a:off x="5537355" y="4686300"/>
              <a:ext cx="805815" cy="320040"/>
            </a:xfrm>
            <a:prstGeom prst="rect">
              <a:avLst/>
            </a:prstGeom>
            <a:noFill/>
            <a:ln w="19050"/>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grpSp>
      <p:sp>
        <p:nvSpPr>
          <p:cNvPr id="11" name="矩形: 圆角 10"/>
          <p:cNvSpPr/>
          <p:nvPr/>
        </p:nvSpPr>
        <p:spPr>
          <a:xfrm>
            <a:off x="897584" y="1868557"/>
            <a:ext cx="1292134" cy="739483"/>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dirty="0">
                <a:solidFill>
                  <a:srgbClr val="202122"/>
                </a:solidFill>
                <a:latin typeface="Calibri" panose="020F0502020204030204" pitchFamily="34" charset="0"/>
                <a:cs typeface="Calibri" panose="020F0502020204030204" pitchFamily="34" charset="0"/>
              </a:rPr>
              <a:t>Alice</a:t>
            </a:r>
            <a:endParaRPr lang="zh-CN" altLang="en-US" dirty="0">
              <a:latin typeface="Calibri" panose="020F0502020204030204" pitchFamily="34" charset="0"/>
              <a:cs typeface="Calibri" panose="020F0502020204030204" pitchFamily="34" charset="0"/>
            </a:endParaRPr>
          </a:p>
        </p:txBody>
      </p:sp>
      <p:sp>
        <p:nvSpPr>
          <p:cNvPr id="12" name="文本框 11"/>
          <p:cNvSpPr txBox="1"/>
          <p:nvPr/>
        </p:nvSpPr>
        <p:spPr>
          <a:xfrm>
            <a:off x="282662" y="3204767"/>
            <a:ext cx="2182714" cy="923330"/>
          </a:xfrm>
          <a:prstGeom prst="rect">
            <a:avLst/>
          </a:prstGeom>
          <a:noFill/>
          <a:ln>
            <a:solidFill>
              <a:srgbClr val="C00000"/>
            </a:solidFill>
          </a:ln>
        </p:spPr>
        <p:txBody>
          <a:bodyPr wrap="square" rtlCol="0">
            <a:spAutoFit/>
          </a:bodyPr>
          <a:lstStyle/>
          <a:p>
            <a:r>
              <a:rPr lang="en-US" altLang="zh-CN" dirty="0">
                <a:solidFill>
                  <a:schemeClr val="accent1"/>
                </a:solidFill>
                <a:latin typeface="Calibri" panose="020F0502020204030204" pitchFamily="34" charset="0"/>
                <a:cs typeface="Calibri" panose="020F0502020204030204" pitchFamily="34" charset="0"/>
              </a:rPr>
              <a:t>(in-</a:t>
            </a:r>
            <a:r>
              <a:rPr lang="en-US" altLang="zh-CN" dirty="0" err="1">
                <a:solidFill>
                  <a:schemeClr val="accent1"/>
                </a:solidFill>
                <a:latin typeface="Calibri" panose="020F0502020204030204" pitchFamily="34" charset="0"/>
                <a:cs typeface="Calibri" panose="020F0502020204030204" pitchFamily="34" charset="0"/>
              </a:rPr>
              <a:t>flflight</a:t>
            </a:r>
            <a:r>
              <a:rPr lang="en-US" altLang="zh-CN" dirty="0">
                <a:solidFill>
                  <a:schemeClr val="accent1"/>
                </a:solidFill>
                <a:latin typeface="Calibri" panose="020F0502020204030204" pitchFamily="34" charset="0"/>
                <a:cs typeface="Calibri" panose="020F0502020204030204" pitchFamily="34" charset="0"/>
              </a:rPr>
              <a:t>) </a:t>
            </a:r>
            <a:r>
              <a:rPr lang="en-US" altLang="zh-CN" dirty="0">
                <a:solidFill>
                  <a:schemeClr val="tx1">
                    <a:lumMod val="50000"/>
                    <a:lumOff val="50000"/>
                  </a:schemeClr>
                </a:solidFill>
                <a:latin typeface="Calibri" panose="020F0502020204030204" pitchFamily="34" charset="0"/>
                <a:cs typeface="Calibri" panose="020F0502020204030204" pitchFamily="34" charset="0"/>
              </a:rPr>
              <a:t>SJTU has a COVID-19 positive case</a:t>
            </a:r>
            <a:endParaRPr lang="zh-CN" altLang="en-US"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4" name="矩形: 圆角 13"/>
          <p:cNvSpPr/>
          <p:nvPr/>
        </p:nvSpPr>
        <p:spPr>
          <a:xfrm>
            <a:off x="3346728" y="1900401"/>
            <a:ext cx="1292134" cy="739483"/>
          </a:xfrm>
          <a:prstGeom prst="roundRect">
            <a:avLst/>
          </a:prstGeom>
          <a:ln w="28575"/>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CN" b="0" i="0" dirty="0">
                <a:solidFill>
                  <a:srgbClr val="202122"/>
                </a:solidFill>
                <a:effectLst/>
                <a:latin typeface="Calibri" panose="020F0502020204030204" pitchFamily="34" charset="0"/>
                <a:cs typeface="Calibri" panose="020F0502020204030204" pitchFamily="34" charset="0"/>
              </a:rPr>
              <a:t>Bob</a:t>
            </a:r>
            <a:endParaRPr lang="zh-CN" altLang="en-US" dirty="0">
              <a:latin typeface="Calibri" panose="020F0502020204030204" pitchFamily="34" charset="0"/>
              <a:cs typeface="Calibri" panose="020F0502020204030204" pitchFamily="34" charset="0"/>
            </a:endParaRPr>
          </a:p>
        </p:txBody>
      </p:sp>
      <p:cxnSp>
        <p:nvCxnSpPr>
          <p:cNvPr id="17" name="直接箭头连接符 16"/>
          <p:cNvCxnSpPr>
            <a:stCxn id="11" idx="2"/>
            <a:endCxn id="12" idx="0"/>
          </p:cNvCxnSpPr>
          <p:nvPr/>
        </p:nvCxnSpPr>
        <p:spPr>
          <a:xfrm flipH="1">
            <a:off x="1374019" y="2608040"/>
            <a:ext cx="169632" cy="5967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a:off x="2673204" y="1557996"/>
            <a:ext cx="0" cy="4989442"/>
          </a:xfrm>
          <a:prstGeom prst="straightConnector1">
            <a:avLst/>
          </a:prstGeom>
          <a:ln w="28575">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33" name="文本框 32"/>
          <p:cNvSpPr txBox="1"/>
          <p:nvPr/>
        </p:nvSpPr>
        <p:spPr>
          <a:xfrm>
            <a:off x="2933300" y="3207454"/>
            <a:ext cx="2390543" cy="923330"/>
          </a:xfrm>
          <a:prstGeom prst="rect">
            <a:avLst/>
          </a:prstGeom>
          <a:noFill/>
          <a:ln>
            <a:solidFill>
              <a:srgbClr val="C00000"/>
            </a:solidFill>
          </a:ln>
        </p:spPr>
        <p:txBody>
          <a:bodyPr wrap="square" rtlCol="0">
            <a:spAutoFit/>
          </a:bodyPr>
          <a:lstStyle/>
          <a:p>
            <a:r>
              <a:rPr lang="en-US" altLang="zh-CN" dirty="0">
                <a:solidFill>
                  <a:schemeClr val="accent1"/>
                </a:solidFill>
                <a:latin typeface="Calibri" panose="020F0502020204030204" pitchFamily="34" charset="0"/>
                <a:cs typeface="Calibri" panose="020F0502020204030204" pitchFamily="34" charset="0"/>
              </a:rPr>
              <a:t>(in-</a:t>
            </a:r>
            <a:r>
              <a:rPr lang="en-US" altLang="zh-CN" dirty="0" err="1">
                <a:solidFill>
                  <a:schemeClr val="accent1"/>
                </a:solidFill>
                <a:latin typeface="Calibri" panose="020F0502020204030204" pitchFamily="34" charset="0"/>
                <a:cs typeface="Calibri" panose="020F0502020204030204" pitchFamily="34" charset="0"/>
              </a:rPr>
              <a:t>flflight</a:t>
            </a:r>
            <a:r>
              <a:rPr lang="en-US" altLang="zh-CN" dirty="0">
                <a:solidFill>
                  <a:schemeClr val="accent1"/>
                </a:solidFill>
                <a:latin typeface="Calibri" panose="020F0502020204030204" pitchFamily="34" charset="0"/>
                <a:cs typeface="Calibri" panose="020F0502020204030204" pitchFamily="34" charset="0"/>
              </a:rPr>
              <a:t>)</a:t>
            </a:r>
            <a:r>
              <a:rPr lang="en-US" altLang="zh-CN" dirty="0">
                <a:solidFill>
                  <a:schemeClr val="tx1">
                    <a:lumMod val="50000"/>
                    <a:lumOff val="50000"/>
                  </a:schemeClr>
                </a:solidFill>
                <a:latin typeface="Calibri" panose="020F0502020204030204" pitchFamily="34" charset="0"/>
                <a:cs typeface="Calibri" panose="020F0502020204030204" pitchFamily="34" charset="0"/>
              </a:rPr>
              <a:t> 800 </a:t>
            </a:r>
            <a:r>
              <a:rPr lang="en-US" altLang="zh-CN" dirty="0" err="1">
                <a:solidFill>
                  <a:schemeClr val="tx1">
                    <a:lumMod val="50000"/>
                    <a:lumOff val="50000"/>
                  </a:schemeClr>
                </a:solidFill>
                <a:latin typeface="Calibri" panose="020F0502020204030204" pitchFamily="34" charset="0"/>
                <a:cs typeface="Calibri" panose="020F0502020204030204" pitchFamily="34" charset="0"/>
              </a:rPr>
              <a:t>Dongchuan</a:t>
            </a:r>
            <a:r>
              <a:rPr lang="en-US" altLang="zh-CN" dirty="0">
                <a:solidFill>
                  <a:schemeClr val="tx1">
                    <a:lumMod val="50000"/>
                    <a:lumOff val="50000"/>
                  </a:schemeClr>
                </a:solidFill>
                <a:latin typeface="Calibri" panose="020F0502020204030204" pitchFamily="34" charset="0"/>
                <a:cs typeface="Calibri" panose="020F0502020204030204" pitchFamily="34" charset="0"/>
              </a:rPr>
              <a:t> Road has a COVID-19 positive case</a:t>
            </a:r>
            <a:endParaRPr lang="zh-CN" altLang="en-US"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37" name="椭圆 36"/>
          <p:cNvSpPr/>
          <p:nvPr/>
        </p:nvSpPr>
        <p:spPr>
          <a:xfrm>
            <a:off x="2419451" y="4947378"/>
            <a:ext cx="507505" cy="50750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Calibri" panose="020F0502020204030204" pitchFamily="34" charset="0"/>
                <a:cs typeface="Calibri" panose="020F0502020204030204" pitchFamily="34" charset="0"/>
              </a:rPr>
              <a:t>P</a:t>
            </a:r>
            <a:endParaRPr lang="zh-CN" altLang="en-US" sz="2400" b="1" dirty="0">
              <a:latin typeface="Calibri" panose="020F0502020204030204" pitchFamily="34" charset="0"/>
              <a:cs typeface="Calibri" panose="020F0502020204030204" pitchFamily="34" charset="0"/>
            </a:endParaRPr>
          </a:p>
        </p:txBody>
      </p:sp>
      <p:cxnSp>
        <p:nvCxnSpPr>
          <p:cNvPr id="39" name="直接箭头连接符 38"/>
          <p:cNvCxnSpPr>
            <a:stCxn id="12" idx="2"/>
            <a:endCxn id="37" idx="0"/>
          </p:cNvCxnSpPr>
          <p:nvPr/>
        </p:nvCxnSpPr>
        <p:spPr>
          <a:xfrm>
            <a:off x="1374019" y="4128097"/>
            <a:ext cx="1299185" cy="819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a:stCxn id="33" idx="2"/>
            <a:endCxn id="37" idx="0"/>
          </p:cNvCxnSpPr>
          <p:nvPr/>
        </p:nvCxnSpPr>
        <p:spPr>
          <a:xfrm flipH="1">
            <a:off x="2673204" y="4130784"/>
            <a:ext cx="1455368" cy="8165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a:stCxn id="14" idx="2"/>
            <a:endCxn id="33" idx="0"/>
          </p:cNvCxnSpPr>
          <p:nvPr/>
        </p:nvCxnSpPr>
        <p:spPr>
          <a:xfrm>
            <a:off x="3992795" y="2639884"/>
            <a:ext cx="135777" cy="5675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Multi-object atomic updates.</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Snapshots.</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Read-modify-write operations.</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Conditional writes.</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Using PSI</a:t>
            </a:r>
            <a:endParaRPr lang="en-US" altLang="zh-CN"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C9151E"/>
                </a:solidFill>
                <a:latin typeface="微软雅黑" panose="020B0503020204020204" pitchFamily="34" charset="-122"/>
                <a:ea typeface="微软雅黑" panose="020B0503020204020204" pitchFamily="34" charset="-122"/>
              </a:rPr>
              <a:t>目录 </a:t>
            </a:r>
            <a:r>
              <a:rPr lang="en-US" altLang="zh-CN" dirty="0">
                <a:solidFill>
                  <a:srgbClr val="C9151E"/>
                </a:solidFill>
                <a:latin typeface="微软雅黑" panose="020B0503020204020204" pitchFamily="34" charset="-122"/>
                <a:ea typeface="微软雅黑" panose="020B0503020204020204" pitchFamily="34" charset="-122"/>
              </a:rPr>
              <a:t>Contents</a:t>
            </a:r>
            <a:endParaRPr lang="zh-CN" altLang="en-US" dirty="0">
              <a:solidFill>
                <a:srgbClr val="C9151E"/>
              </a:solidFill>
              <a:latin typeface="微软雅黑" panose="020B0503020204020204" pitchFamily="34" charset="-122"/>
              <a:ea typeface="微软雅黑" panose="020B0503020204020204" pitchFamily="34" charset="-122"/>
            </a:endParaRPr>
          </a:p>
        </p:txBody>
      </p:sp>
      <p:sp>
        <p:nvSpPr>
          <p:cNvPr id="4" name="Freeform 10"/>
          <p:cNvSpPr>
            <a:spLocks noChangeAspect="1"/>
          </p:cNvSpPr>
          <p:nvPr userDrawn="1"/>
        </p:nvSpPr>
        <p:spPr bwMode="auto">
          <a:xfrm>
            <a:off x="1841535"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5" name="文本框 4"/>
          <p:cNvSpPr txBox="1"/>
          <p:nvPr userDrawn="1"/>
        </p:nvSpPr>
        <p:spPr>
          <a:xfrm>
            <a:off x="2071646" y="1303550"/>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1</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a:stCxn id="4" idx="6"/>
          </p:cNvCxnSpPr>
          <p:nvPr/>
        </p:nvCxnSpPr>
        <p:spPr>
          <a:xfrm>
            <a:off x="2534033" y="1711215"/>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915073" y="1274734"/>
            <a:ext cx="4387392" cy="461665"/>
          </a:xfrm>
          <a:prstGeom prst="rect">
            <a:avLst/>
          </a:prstGeom>
          <a:noFill/>
        </p:spPr>
        <p:txBody>
          <a:bodyPr wrap="square" rtlCol="0">
            <a:spAutoFit/>
          </a:bodyPr>
          <a:lstStyle/>
          <a:p>
            <a:r>
              <a:rPr lang="zh-CN" altLang="en-US" sz="2400" dirty="0">
                <a:solidFill>
                  <a:schemeClr val="tx1">
                    <a:lumMod val="75000"/>
                    <a:lumOff val="25000"/>
                  </a:schemeClr>
                </a:solidFill>
              </a:rPr>
              <a:t>说明</a:t>
            </a:r>
            <a:endParaRPr lang="zh-CN" altLang="en-US" sz="2400" dirty="0">
              <a:solidFill>
                <a:schemeClr val="tx1">
                  <a:lumMod val="75000"/>
                  <a:lumOff val="25000"/>
                </a:schemeClr>
              </a:solidFill>
            </a:endParaRPr>
          </a:p>
        </p:txBody>
      </p:sp>
      <p:sp>
        <p:nvSpPr>
          <p:cNvPr id="13" name="Freeform 10"/>
          <p:cNvSpPr>
            <a:spLocks noChangeAspect="1"/>
          </p:cNvSpPr>
          <p:nvPr userDrawn="1"/>
        </p:nvSpPr>
        <p:spPr bwMode="auto">
          <a:xfrm>
            <a:off x="1841535" y="2068255"/>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14" name="文本框 13"/>
          <p:cNvSpPr txBox="1"/>
          <p:nvPr userDrawn="1"/>
        </p:nvSpPr>
        <p:spPr>
          <a:xfrm>
            <a:off x="2071646" y="2004448"/>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2</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a:stCxn id="13" idx="6"/>
          </p:cNvCxnSpPr>
          <p:nvPr/>
        </p:nvCxnSpPr>
        <p:spPr>
          <a:xfrm>
            <a:off x="2534033" y="2412113"/>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915073" y="1975632"/>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Parallel Snapshot Isolation</a:t>
            </a:r>
            <a:endParaRPr lang="zh-CN" altLang="en-US" sz="2400" dirty="0">
              <a:solidFill>
                <a:schemeClr val="tx1">
                  <a:lumMod val="75000"/>
                  <a:lumOff val="25000"/>
                </a:schemeClr>
              </a:solidFill>
            </a:endParaRPr>
          </a:p>
        </p:txBody>
      </p:sp>
      <p:sp>
        <p:nvSpPr>
          <p:cNvPr id="18" name="Freeform 10"/>
          <p:cNvSpPr>
            <a:spLocks noChangeAspect="1"/>
          </p:cNvSpPr>
          <p:nvPr userDrawn="1"/>
        </p:nvSpPr>
        <p:spPr bwMode="auto">
          <a:xfrm>
            <a:off x="1841535" y="2769153"/>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noAutofit/>
          </a:bodyPr>
          <a:lstStyle/>
          <a:p>
            <a:pPr algn="ctr"/>
            <a:endParaRPr lang="zh-CN" altLang="en-US" sz="3200" b="1"/>
          </a:p>
        </p:txBody>
      </p:sp>
      <p:sp>
        <p:nvSpPr>
          <p:cNvPr id="19" name="文本框 18"/>
          <p:cNvSpPr txBox="1"/>
          <p:nvPr userDrawn="1"/>
        </p:nvSpPr>
        <p:spPr>
          <a:xfrm>
            <a:off x="2071646" y="2705346"/>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3</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0" name="直接连接符 19"/>
          <p:cNvCxnSpPr>
            <a:stCxn id="18" idx="6"/>
          </p:cNvCxnSpPr>
          <p:nvPr/>
        </p:nvCxnSpPr>
        <p:spPr>
          <a:xfrm>
            <a:off x="2534033" y="3113011"/>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15073" y="2676530"/>
            <a:ext cx="4387392" cy="460375"/>
          </a:xfrm>
          <a:prstGeom prst="rect">
            <a:avLst/>
          </a:prstGeom>
          <a:noFill/>
        </p:spPr>
        <p:txBody>
          <a:bodyPr wrap="square" rtlCol="0">
            <a:spAutoFit/>
          </a:bodyPr>
          <a:lstStyle/>
          <a:p>
            <a:r>
              <a:rPr lang="zh-CN" altLang="en-US" sz="2400" dirty="0">
                <a:solidFill>
                  <a:schemeClr val="tx1">
                    <a:lumMod val="75000"/>
                    <a:lumOff val="25000"/>
                  </a:schemeClr>
                </a:solidFill>
              </a:rPr>
              <a:t>Design and Algorithms</a:t>
            </a:r>
            <a:endParaRPr lang="zh-CN" altLang="en-US" sz="2400" dirty="0">
              <a:solidFill>
                <a:schemeClr val="tx1">
                  <a:lumMod val="75000"/>
                  <a:lumOff val="25000"/>
                </a:schemeClr>
              </a:solidFill>
            </a:endParaRPr>
          </a:p>
        </p:txBody>
      </p:sp>
      <p:sp>
        <p:nvSpPr>
          <p:cNvPr id="23" name="Freeform 10"/>
          <p:cNvSpPr>
            <a:spLocks noChangeAspect="1"/>
          </p:cNvSpPr>
          <p:nvPr userDrawn="1"/>
        </p:nvSpPr>
        <p:spPr bwMode="auto">
          <a:xfrm>
            <a:off x="1841535" y="348910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4" name="文本框 23"/>
          <p:cNvSpPr txBox="1"/>
          <p:nvPr userDrawn="1"/>
        </p:nvSpPr>
        <p:spPr>
          <a:xfrm>
            <a:off x="2071646" y="342529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4</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5" name="直接连接符 24"/>
          <p:cNvCxnSpPr>
            <a:stCxn id="23" idx="6"/>
          </p:cNvCxnSpPr>
          <p:nvPr/>
        </p:nvCxnSpPr>
        <p:spPr>
          <a:xfrm>
            <a:off x="2534033" y="383295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2915073" y="3396478"/>
            <a:ext cx="4387392" cy="460375"/>
          </a:xfrm>
          <a:prstGeom prst="rect">
            <a:avLst/>
          </a:prstGeom>
          <a:noFill/>
        </p:spPr>
        <p:txBody>
          <a:bodyPr wrap="square" rtlCol="0">
            <a:spAutoFit/>
          </a:bodyPr>
          <a:lstStyle/>
          <a:p>
            <a:r>
              <a:rPr lang="en-US" altLang="zh-CN" sz="2400">
                <a:solidFill>
                  <a:schemeClr val="tx1">
                    <a:lumMod val="75000"/>
                    <a:lumOff val="25000"/>
                  </a:schemeClr>
                </a:solidFill>
              </a:rPr>
              <a:t>Implementation </a:t>
            </a:r>
            <a:r>
              <a:rPr lang="en-US" altLang="zh-CN" sz="2400" dirty="0">
                <a:solidFill>
                  <a:schemeClr val="tx1">
                    <a:lumMod val="75000"/>
                    <a:lumOff val="25000"/>
                  </a:schemeClr>
                </a:solidFill>
              </a:rPr>
              <a:t>&amp; Applications</a:t>
            </a:r>
            <a:endParaRPr lang="en-US" altLang="zh-CN" sz="2400" dirty="0">
              <a:solidFill>
                <a:schemeClr val="tx1">
                  <a:lumMod val="75000"/>
                  <a:lumOff val="25000"/>
                </a:schemeClr>
              </a:solidFill>
            </a:endParaRPr>
          </a:p>
        </p:txBody>
      </p:sp>
      <p:sp>
        <p:nvSpPr>
          <p:cNvPr id="33" name="Freeform 10"/>
          <p:cNvSpPr>
            <a:spLocks noChangeAspect="1"/>
          </p:cNvSpPr>
          <p:nvPr userDrawn="1"/>
        </p:nvSpPr>
        <p:spPr bwMode="auto">
          <a:xfrm>
            <a:off x="1841535" y="42090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34" name="文本框 33"/>
          <p:cNvSpPr txBox="1"/>
          <p:nvPr userDrawn="1"/>
        </p:nvSpPr>
        <p:spPr>
          <a:xfrm>
            <a:off x="2071646" y="41452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5</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35" name="直接连接符 34"/>
          <p:cNvCxnSpPr>
            <a:stCxn id="33" idx="6"/>
          </p:cNvCxnSpPr>
          <p:nvPr/>
        </p:nvCxnSpPr>
        <p:spPr>
          <a:xfrm>
            <a:off x="2534033" y="45529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2915073" y="41164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Evaluation</a:t>
            </a:r>
            <a:endParaRPr lang="zh-CN" altLang="en-US" sz="2400" dirty="0">
              <a:solidFill>
                <a:schemeClr val="tx1">
                  <a:lumMod val="75000"/>
                  <a:lumOff val="25000"/>
                </a:schemeClr>
              </a:solidFill>
            </a:endParaRPr>
          </a:p>
        </p:txBody>
      </p:sp>
      <p:sp>
        <p:nvSpPr>
          <p:cNvPr id="27" name="Freeform 10"/>
          <p:cNvSpPr>
            <a:spLocks noChangeAspect="1"/>
          </p:cNvSpPr>
          <p:nvPr/>
        </p:nvSpPr>
        <p:spPr bwMode="auto">
          <a:xfrm>
            <a:off x="1841535" y="49329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8" name="文本框 27"/>
          <p:cNvSpPr txBox="1"/>
          <p:nvPr/>
        </p:nvSpPr>
        <p:spPr>
          <a:xfrm>
            <a:off x="2071646" y="48691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6</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p:cNvCxnSpPr>
            <a:stCxn id="27" idx="6"/>
          </p:cNvCxnSpPr>
          <p:nvPr/>
        </p:nvCxnSpPr>
        <p:spPr>
          <a:xfrm>
            <a:off x="2534033" y="52768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915073" y="48403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Demo</a:t>
            </a:r>
            <a:endParaRPr lang="zh-CN" altLang="en-US" sz="2400" dirty="0">
              <a:solidFill>
                <a:schemeClr val="tx1">
                  <a:lumMod val="75000"/>
                  <a:lumOff val="25000"/>
                </a:schemeClr>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zh-CN" altLang="en-US" sz="2400" b="1" dirty="0">
                <a:solidFill>
                  <a:schemeClr val="bg2">
                    <a:lumMod val="50000"/>
                  </a:schemeClr>
                </a:solidFill>
                <a:latin typeface="Times New Roman" panose="02020603050405020304" pitchFamily="18" charset="0"/>
                <a:cs typeface="Times New Roman" panose="02020603050405020304" pitchFamily="18" charset="0"/>
              </a:rPr>
              <a:t>Walter</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t>
            </a:r>
            <a:r>
              <a:rPr lang="zh-CN" altLang="en-US" sz="2400" dirty="0">
                <a:solidFill>
                  <a:schemeClr val="bg2">
                    <a:lumMod val="50000"/>
                  </a:schemeClr>
                </a:solidFill>
                <a:latin typeface="Times New Roman" panose="02020603050405020304" pitchFamily="18" charset="0"/>
                <a:cs typeface="Times New Roman" panose="02020603050405020304" pitchFamily="18" charset="0"/>
              </a:rPr>
              <a:t>a geo-replicated transactional key-value store that provides PSI</a:t>
            </a:r>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a:p>
            <a:r>
              <a:rPr lang="zh-CN" altLang="en-US" sz="2400" b="1" dirty="0">
                <a:solidFill>
                  <a:schemeClr val="bg2">
                    <a:lumMod val="50000"/>
                  </a:schemeClr>
                </a:solidFill>
                <a:latin typeface="Times New Roman" panose="02020603050405020304" pitchFamily="18" charset="0"/>
                <a:cs typeface="Times New Roman" panose="02020603050405020304" pitchFamily="18" charset="0"/>
              </a:rPr>
              <a:t>objects</a:t>
            </a:r>
            <a:r>
              <a:rPr lang="zh-CN" altLang="en-US" sz="2400" dirty="0">
                <a:solidFill>
                  <a:schemeClr val="bg2">
                    <a:lumMod val="50000"/>
                  </a:schemeClr>
                </a:solidFill>
                <a:latin typeface="Times New Roman" panose="02020603050405020304" pitchFamily="18" charset="0"/>
                <a:cs typeface="Times New Roman" panose="02020603050405020304" pitchFamily="18" charset="0"/>
              </a:rPr>
              <a:t>: </a:t>
            </a:r>
            <a:r>
              <a:rPr lang="en-US" altLang="zh-CN" sz="2400" i="1" dirty="0" err="1">
                <a:solidFill>
                  <a:schemeClr val="bg2">
                    <a:lumMod val="50000"/>
                  </a:schemeClr>
                </a:solidFill>
                <a:latin typeface="Times New Roman" panose="02020603050405020304" pitchFamily="18" charset="0"/>
                <a:cs typeface="Times New Roman" panose="02020603050405020304" pitchFamily="18" charset="0"/>
                <a:sym typeface="+mn-ea"/>
              </a:rPr>
              <a:t>oid</a:t>
            </a:r>
            <a:r>
              <a:rPr lang="en-US" altLang="zh-CN" sz="2400" i="1" dirty="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 container id + local id</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endParaRPr>
          </a:p>
          <a:p>
            <a:pPr lvl="1"/>
            <a:r>
              <a:rPr lang="zh-CN" altLang="en-US" sz="2000" b="1" dirty="0">
                <a:solidFill>
                  <a:schemeClr val="bg2">
                    <a:lumMod val="50000"/>
                  </a:schemeClr>
                </a:solidFill>
                <a:latin typeface="Times New Roman" panose="02020603050405020304" pitchFamily="18" charset="0"/>
                <a:cs typeface="Times New Roman" panose="02020603050405020304" pitchFamily="18" charset="0"/>
              </a:rPr>
              <a:t>regular</a:t>
            </a:r>
            <a:r>
              <a:rPr lang="en-US" altLang="zh-CN" sz="2000" dirty="0">
                <a:solidFill>
                  <a:schemeClr val="bg2">
                    <a:lumMod val="50000"/>
                  </a:schemeClr>
                </a:solidFill>
                <a:latin typeface="Times New Roman" panose="02020603050405020304" pitchFamily="18" charset="0"/>
                <a:cs typeface="Times New Roman" panose="02020603050405020304" pitchFamily="18" charset="0"/>
              </a:rPr>
              <a:t>: read, write</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pPr lvl="1"/>
            <a:r>
              <a:rPr lang="zh-CN" altLang="en-US" sz="2200" b="1" dirty="0">
                <a:solidFill>
                  <a:schemeClr val="bg2">
                    <a:lumMod val="50000"/>
                  </a:schemeClr>
                </a:solidFill>
                <a:latin typeface="Times New Roman" panose="02020603050405020304" pitchFamily="18" charset="0"/>
                <a:cs typeface="Times New Roman" panose="02020603050405020304" pitchFamily="18" charset="0"/>
              </a:rPr>
              <a:t>cset</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read, add, delete</a:t>
            </a:r>
            <a:endParaRPr lang="zh-CN" altLang="en-US" sz="22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b="1" dirty="0">
                <a:solidFill>
                  <a:schemeClr val="bg2">
                    <a:lumMod val="50000"/>
                  </a:schemeClr>
                </a:solidFill>
                <a:latin typeface="Times New Roman" panose="02020603050405020304" pitchFamily="18" charset="0"/>
                <a:cs typeface="Times New Roman" panose="02020603050405020304" pitchFamily="18" charset="0"/>
              </a:rPr>
              <a:t>container</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 logical organization unit </a:t>
            </a:r>
            <a:r>
              <a:rPr lang="zh-CN" altLang="en-US" sz="2400" dirty="0">
                <a:solidFill>
                  <a:schemeClr val="bg2">
                    <a:lumMod val="50000"/>
                  </a:schemeClr>
                </a:solidFill>
                <a:latin typeface="Times New Roman" panose="02020603050405020304" pitchFamily="18" charset="0"/>
                <a:cs typeface="Times New Roman" panose="02020603050405020304" pitchFamily="18" charset="0"/>
              </a:rPr>
              <a:t>that groups objects with some common purpose</a:t>
            </a:r>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Walter</a:t>
            </a:r>
            <a:endParaRPr lang="en-US" altLang="zh-CN" dirty="0"/>
          </a:p>
        </p:txBody>
      </p:sp>
      <p:grpSp>
        <p:nvGrpSpPr>
          <p:cNvPr id="11" name="组合 10"/>
          <p:cNvGrpSpPr/>
          <p:nvPr/>
        </p:nvGrpSpPr>
        <p:grpSpPr>
          <a:xfrm>
            <a:off x="6565265" y="2366784"/>
            <a:ext cx="1662430" cy="1642110"/>
            <a:chOff x="1311" y="5081"/>
            <a:chExt cx="3835" cy="4046"/>
          </a:xfrm>
        </p:grpSpPr>
        <p:sp>
          <p:nvSpPr>
            <p:cNvPr id="7" name="圆角矩形 6"/>
            <p:cNvSpPr/>
            <p:nvPr/>
          </p:nvSpPr>
          <p:spPr>
            <a:xfrm>
              <a:off x="1311" y="5081"/>
              <a:ext cx="3835" cy="4046"/>
            </a:xfrm>
            <a:prstGeom prst="roundRect">
              <a:avLst/>
            </a:prstGeom>
            <a:noFill/>
            <a:ln>
              <a:solidFill>
                <a:srgbClr val="FB7756"/>
              </a:solidFill>
            </a:ln>
            <a:extLst>
              <a:ext uri="{909E8E84-426E-40DD-AFC4-6F175D3DCCD1}">
                <a14:hiddenFill xmlns:a14="http://schemas.microsoft.com/office/drawing/2010/main">
                  <a:solidFill>
                    <a:srgbClr val="FB7756"/>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502" y="6800"/>
              <a:ext cx="1929" cy="604"/>
            </a:xfrm>
            <a:prstGeom prst="rect">
              <a:avLst/>
            </a:prstGeom>
            <a:noFill/>
          </p:spPr>
          <p:txBody>
            <a:bodyPr wrap="square" rtlCol="0">
              <a:spAutoFit/>
            </a:bodyPr>
            <a:lstStyle/>
            <a:p>
              <a:pPr algn="ctr"/>
              <a:r>
                <a:rPr lang="en-US" altLang="zh-CN" sz="1000">
                  <a:latin typeface="Times New Roman" panose="02020603050405020304" pitchFamily="18" charset="0"/>
                  <a:cs typeface="Times New Roman" panose="02020603050405020304" pitchFamily="18" charset="0"/>
                </a:rPr>
                <a:t>container1</a:t>
              </a:r>
              <a:endParaRPr lang="en-US" altLang="zh-CN" sz="1000">
                <a:latin typeface="Times New Roman" panose="02020603050405020304" pitchFamily="18" charset="0"/>
                <a:cs typeface="Times New Roman" panose="02020603050405020304" pitchFamily="18" charset="0"/>
              </a:endParaRPr>
            </a:p>
          </p:txBody>
        </p:sp>
        <p:sp>
          <p:nvSpPr>
            <p:cNvPr id="17" name="文本框 16"/>
            <p:cNvSpPr txBox="1"/>
            <p:nvPr/>
          </p:nvSpPr>
          <p:spPr>
            <a:xfrm>
              <a:off x="3044" y="6800"/>
              <a:ext cx="1917" cy="604"/>
            </a:xfrm>
            <a:prstGeom prst="rect">
              <a:avLst/>
            </a:prstGeom>
            <a:noFill/>
          </p:spPr>
          <p:txBody>
            <a:bodyPr wrap="square" rtlCol="0">
              <a:spAutoFit/>
            </a:bodyPr>
            <a:lstStyle/>
            <a:p>
              <a:pPr algn="ctr"/>
              <a:r>
                <a:rPr lang="en-US" altLang="zh-CN" sz="1000">
                  <a:latin typeface="Times New Roman" panose="02020603050405020304" pitchFamily="18" charset="0"/>
                  <a:cs typeface="Times New Roman" panose="02020603050405020304" pitchFamily="18" charset="0"/>
                </a:rPr>
                <a:t>container2</a:t>
              </a:r>
              <a:endParaRPr lang="en-US" altLang="zh-CN" sz="1200">
                <a:latin typeface="Times New Roman" panose="02020603050405020304" pitchFamily="18" charset="0"/>
                <a:cs typeface="Times New Roman" panose="02020603050405020304" pitchFamily="18" charset="0"/>
              </a:endParaRPr>
            </a:p>
          </p:txBody>
        </p:sp>
        <p:sp>
          <p:nvSpPr>
            <p:cNvPr id="20" name="文本框 19"/>
            <p:cNvSpPr txBox="1"/>
            <p:nvPr/>
          </p:nvSpPr>
          <p:spPr>
            <a:xfrm>
              <a:off x="1376" y="8520"/>
              <a:ext cx="2182" cy="604"/>
            </a:xfrm>
            <a:prstGeom prst="rect">
              <a:avLst/>
            </a:prstGeom>
            <a:noFill/>
          </p:spPr>
          <p:txBody>
            <a:bodyPr wrap="square" rtlCol="0">
              <a:spAutoFit/>
            </a:bodyPr>
            <a:lstStyle/>
            <a:p>
              <a:pPr algn="ctr"/>
              <a:r>
                <a:rPr lang="en-US" altLang="zh-CN" sz="1000">
                  <a:latin typeface="Times New Roman" panose="02020603050405020304" pitchFamily="18" charset="0"/>
                  <a:cs typeface="Times New Roman" panose="02020603050405020304" pitchFamily="18" charset="0"/>
                </a:rPr>
                <a:t>container3</a:t>
              </a:r>
              <a:endParaRPr lang="en-US" altLang="zh-CN" sz="1200">
                <a:latin typeface="Times New Roman" panose="02020603050405020304" pitchFamily="18" charset="0"/>
                <a:cs typeface="Times New Roman" panose="02020603050405020304" pitchFamily="18" charset="0"/>
              </a:endParaRPr>
            </a:p>
          </p:txBody>
        </p:sp>
        <p:sp>
          <p:nvSpPr>
            <p:cNvPr id="23" name="文本框 22"/>
            <p:cNvSpPr txBox="1"/>
            <p:nvPr/>
          </p:nvSpPr>
          <p:spPr>
            <a:xfrm>
              <a:off x="2860" y="8520"/>
              <a:ext cx="2285" cy="604"/>
            </a:xfrm>
            <a:prstGeom prst="rect">
              <a:avLst/>
            </a:prstGeom>
            <a:noFill/>
          </p:spPr>
          <p:txBody>
            <a:bodyPr wrap="square" rtlCol="0">
              <a:spAutoFit/>
            </a:bodyPr>
            <a:lstStyle/>
            <a:p>
              <a:pPr algn="ctr"/>
              <a:r>
                <a:rPr lang="en-US" altLang="zh-CN" sz="1000">
                  <a:latin typeface="Times New Roman" panose="02020603050405020304" pitchFamily="18" charset="0"/>
                  <a:cs typeface="Times New Roman" panose="02020603050405020304" pitchFamily="18" charset="0"/>
                </a:rPr>
                <a:t>container4</a:t>
              </a:r>
              <a:endParaRPr lang="en-US" altLang="zh-CN" sz="1200">
                <a:latin typeface="Times New Roman" panose="02020603050405020304" pitchFamily="18" charset="0"/>
                <a:cs typeface="Times New Roman" panose="02020603050405020304" pitchFamily="18" charset="0"/>
              </a:endParaRPr>
            </a:p>
          </p:txBody>
        </p:sp>
        <p:pic>
          <p:nvPicPr>
            <p:cNvPr id="28" name="图片 27" descr="数据库 (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774" y="5573"/>
              <a:ext cx="1386" cy="1336"/>
            </a:xfrm>
            <a:prstGeom prst="rect">
              <a:avLst/>
            </a:prstGeom>
          </p:spPr>
        </p:pic>
        <p:pic>
          <p:nvPicPr>
            <p:cNvPr id="29" name="图片 28" descr="数据库 (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297" y="5573"/>
              <a:ext cx="1386" cy="1336"/>
            </a:xfrm>
            <a:prstGeom prst="rect">
              <a:avLst/>
            </a:prstGeom>
          </p:spPr>
        </p:pic>
        <p:pic>
          <p:nvPicPr>
            <p:cNvPr id="30" name="图片 29" descr="数据库 (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774" y="7259"/>
              <a:ext cx="1386" cy="1336"/>
            </a:xfrm>
            <a:prstGeom prst="rect">
              <a:avLst/>
            </a:prstGeom>
          </p:spPr>
        </p:pic>
        <p:pic>
          <p:nvPicPr>
            <p:cNvPr id="31" name="图片 30" descr="数据库 (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297" y="7259"/>
              <a:ext cx="1386" cy="1336"/>
            </a:xfrm>
            <a:prstGeom prst="rect">
              <a:avLst/>
            </a:prstGeom>
          </p:spPr>
        </p:pic>
        <p:sp>
          <p:nvSpPr>
            <p:cNvPr id="35" name="文本框 34"/>
            <p:cNvSpPr txBox="1"/>
            <p:nvPr/>
          </p:nvSpPr>
          <p:spPr>
            <a:xfrm>
              <a:off x="2498" y="5081"/>
              <a:ext cx="1459" cy="679"/>
            </a:xfrm>
            <a:prstGeom prst="rect">
              <a:avLst/>
            </a:prstGeom>
            <a:noFill/>
          </p:spPr>
          <p:txBody>
            <a:bodyPr wrap="square" rtlCol="0">
              <a:spAutoFit/>
            </a:bodyPr>
            <a:lstStyle/>
            <a:p>
              <a:r>
                <a:rPr lang="en-US" altLang="zh-CN" sz="1200">
                  <a:solidFill>
                    <a:srgbClr val="FB7756"/>
                  </a:solidFill>
                  <a:latin typeface="Times New Roman" panose="02020603050405020304" pitchFamily="18" charset="0"/>
                  <a:cs typeface="Times New Roman" panose="02020603050405020304" pitchFamily="18" charset="0"/>
                </a:rPr>
                <a:t>objects</a:t>
              </a:r>
              <a:endParaRPr lang="en-US" altLang="zh-CN" sz="1200">
                <a:solidFill>
                  <a:srgbClr val="FB7756"/>
                </a:solidFill>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494030" y="1685925"/>
            <a:ext cx="8650605" cy="4921250"/>
          </a:xfrm>
        </p:spPr>
        <p:txBody>
          <a:bodyPr>
            <a:noAutofit/>
          </a:bodyPr>
          <a:lstStyle/>
          <a:p>
            <a:r>
              <a:rPr lang="en-US" sz="2400" dirty="0">
                <a:solidFill>
                  <a:schemeClr val="bg2">
                    <a:lumMod val="50000"/>
                  </a:schemeClr>
                </a:solidFill>
                <a:latin typeface="Times New Roman" panose="02020603050405020304" pitchFamily="18" charset="0"/>
                <a:cs typeface="Times New Roman" panose="02020603050405020304" pitchFamily="18" charset="0"/>
              </a:rPr>
              <a:t>Durability</a:t>
            </a:r>
            <a:endParaRPr lang="en-US"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sz="2000" b="1" dirty="0">
                <a:solidFill>
                  <a:schemeClr val="bg2">
                    <a:lumMod val="50000"/>
                  </a:schemeClr>
                </a:solidFill>
                <a:latin typeface="Times New Roman" panose="02020603050405020304" pitchFamily="18" charset="0"/>
                <a:cs typeface="Times New Roman" panose="02020603050405020304" pitchFamily="18" charset="0"/>
              </a:rPr>
              <a:t>Normal Durability</a:t>
            </a:r>
            <a:r>
              <a:rPr lang="en-US" sz="2000" dirty="0">
                <a:solidFill>
                  <a:schemeClr val="bg2">
                    <a:lumMod val="50000"/>
                  </a:schemeClr>
                </a:solidFill>
                <a:latin typeface="Times New Roman" panose="02020603050405020304" pitchFamily="18" charset="0"/>
                <a:cs typeface="Times New Roman" panose="02020603050405020304" pitchFamily="18" charset="0"/>
              </a:rPr>
              <a:t>: </a:t>
            </a:r>
            <a:r>
              <a:rPr lang="zh-CN" altLang="en-US" sz="2000" dirty="0">
                <a:solidFill>
                  <a:schemeClr val="bg2">
                    <a:lumMod val="50000"/>
                  </a:schemeClr>
                </a:solidFill>
                <a:latin typeface="Times New Roman" panose="02020603050405020304" pitchFamily="18" charset="0"/>
                <a:cs typeface="Times New Roman" panose="02020603050405020304" pitchFamily="18" charset="0"/>
              </a:rPr>
              <a:t>When a transaction commits at its site, writes</a:t>
            </a:r>
            <a:r>
              <a:rPr lang="en-US" altLang="zh-CN" sz="2000" dirty="0">
                <a:solidFill>
                  <a:schemeClr val="bg2">
                    <a:lumMod val="50000"/>
                  </a:schemeClr>
                </a:solidFill>
                <a:latin typeface="Times New Roman" panose="02020603050405020304" pitchFamily="18" charset="0"/>
                <a:cs typeface="Times New Roman" panose="02020603050405020304" pitchFamily="18" charset="0"/>
              </a:rPr>
              <a:t> </a:t>
            </a:r>
            <a:r>
              <a:rPr lang="zh-CN" altLang="en-US" sz="2000" dirty="0">
                <a:solidFill>
                  <a:schemeClr val="bg2">
                    <a:lumMod val="50000"/>
                  </a:schemeClr>
                </a:solidFill>
                <a:latin typeface="Times New Roman" panose="02020603050405020304" pitchFamily="18" charset="0"/>
                <a:cs typeface="Times New Roman" panose="02020603050405020304" pitchFamily="18" charset="0"/>
              </a:rPr>
              <a:t>have been </a:t>
            </a:r>
            <a:r>
              <a:rPr lang="zh-CN" altLang="en-US" sz="2000" b="1" dirty="0">
                <a:solidFill>
                  <a:schemeClr val="bg2">
                    <a:lumMod val="50000"/>
                  </a:schemeClr>
                </a:solidFill>
                <a:latin typeface="Times New Roman" panose="02020603050405020304" pitchFamily="18" charset="0"/>
                <a:cs typeface="Times New Roman" panose="02020603050405020304" pitchFamily="18" charset="0"/>
              </a:rPr>
              <a:t>logged </a:t>
            </a:r>
            <a:r>
              <a:rPr lang="zh-CN" altLang="en-US" sz="2000" dirty="0">
                <a:solidFill>
                  <a:schemeClr val="bg2">
                    <a:lumMod val="50000"/>
                  </a:schemeClr>
                </a:solidFill>
                <a:latin typeface="Times New Roman" panose="02020603050405020304" pitchFamily="18" charset="0"/>
                <a:cs typeface="Times New Roman" panose="02020603050405020304" pitchFamily="18" charset="0"/>
              </a:rPr>
              <a:t>to a replicated cluster storage system</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sz="2200" b="1" dirty="0">
                <a:solidFill>
                  <a:schemeClr val="bg2">
                    <a:lumMod val="50000"/>
                  </a:schemeClr>
                </a:solidFill>
                <a:latin typeface="Times New Roman" panose="02020603050405020304" pitchFamily="18" charset="0"/>
                <a:cs typeface="Times New Roman" panose="02020603050405020304" pitchFamily="18" charset="0"/>
              </a:rPr>
              <a:t>Disaster-safe Durability</a:t>
            </a:r>
            <a:r>
              <a:rPr lang="en-US" sz="2200" dirty="0">
                <a:solidFill>
                  <a:schemeClr val="bg2">
                    <a:lumMod val="50000"/>
                  </a:schemeClr>
                </a:solidFill>
                <a:latin typeface="Times New Roman" panose="02020603050405020304" pitchFamily="18" charset="0"/>
                <a:cs typeface="Times New Roman" panose="02020603050405020304" pitchFamily="18" charset="0"/>
              </a:rPr>
              <a:t>: </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A transaction is considered disaster-safe</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a:t>
            </a:r>
            <a:r>
              <a:rPr lang="en-US" sz="2200" dirty="0">
                <a:solidFill>
                  <a:schemeClr val="bg2">
                    <a:lumMod val="50000"/>
                  </a:schemeClr>
                </a:solidFill>
                <a:latin typeface="Times New Roman" panose="02020603050405020304" pitchFamily="18" charset="0"/>
                <a:cs typeface="Times New Roman" panose="02020603050405020304" pitchFamily="18" charset="0"/>
              </a:rPr>
              <a:t>durable if its writes have been logged at </a:t>
            </a:r>
            <a:r>
              <a:rPr lang="en-US" sz="2200" b="1" i="1" dirty="0">
                <a:solidFill>
                  <a:schemeClr val="bg2">
                    <a:lumMod val="50000"/>
                  </a:schemeClr>
                </a:solidFill>
                <a:latin typeface="Times New Roman" panose="02020603050405020304" pitchFamily="18" charset="0"/>
                <a:cs typeface="Times New Roman" panose="02020603050405020304" pitchFamily="18" charset="0"/>
              </a:rPr>
              <a:t>f+1</a:t>
            </a:r>
            <a:r>
              <a:rPr lang="en-US" sz="2200" dirty="0">
                <a:solidFill>
                  <a:schemeClr val="bg2">
                    <a:lumMod val="50000"/>
                  </a:schemeClr>
                </a:solidFill>
                <a:latin typeface="Times New Roman" panose="02020603050405020304" pitchFamily="18" charset="0"/>
                <a:cs typeface="Times New Roman" panose="02020603050405020304" pitchFamily="18" charset="0"/>
              </a:rPr>
              <a:t> sites</a:t>
            </a:r>
            <a:endParaRPr lang="en-US" sz="2200" dirty="0">
              <a:solidFill>
                <a:schemeClr val="bg2">
                  <a:lumMod val="50000"/>
                </a:schemeClr>
              </a:solidFill>
              <a:latin typeface="Times New Roman" panose="02020603050405020304" pitchFamily="18" charset="0"/>
              <a:cs typeface="Times New Roman" panose="02020603050405020304" pitchFamily="18" charset="0"/>
            </a:endParaRPr>
          </a:p>
          <a:p>
            <a:r>
              <a:rPr lang="en-US" sz="2400" dirty="0">
                <a:solidFill>
                  <a:schemeClr val="bg2">
                    <a:lumMod val="50000"/>
                  </a:schemeClr>
                </a:solidFill>
                <a:latin typeface="Times New Roman" panose="02020603050405020304" pitchFamily="18" charset="0"/>
                <a:cs typeface="Times New Roman" panose="02020603050405020304" pitchFamily="18" charset="0"/>
              </a:rPr>
              <a:t>Availability</a:t>
            </a:r>
            <a:endParaRPr lang="en-US"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sz="2200" b="1" dirty="0">
                <a:solidFill>
                  <a:schemeClr val="bg2">
                    <a:lumMod val="50000"/>
                  </a:schemeClr>
                </a:solidFill>
                <a:latin typeface="Times New Roman" panose="02020603050405020304" pitchFamily="18" charset="0"/>
                <a:cs typeface="Times New Roman" panose="02020603050405020304" pitchFamily="18" charset="0"/>
              </a:rPr>
              <a:t>Conservative</a:t>
            </a:r>
            <a:r>
              <a:rPr lang="en-US" sz="2200" dirty="0">
                <a:solidFill>
                  <a:schemeClr val="bg2">
                    <a:lumMod val="50000"/>
                  </a:schemeClr>
                </a:solidFill>
                <a:latin typeface="Times New Roman" panose="02020603050405020304" pitchFamily="18" charset="0"/>
                <a:cs typeface="Times New Roman" panose="02020603050405020304" pitchFamily="18" charset="0"/>
              </a:rPr>
              <a:t>: Clients cannot write to objects whose preferred site is </a:t>
            </a:r>
            <a:r>
              <a:rPr lang="en-US" sz="2200" i="1" dirty="0">
                <a:solidFill>
                  <a:schemeClr val="bg2">
                    <a:lumMod val="50000"/>
                  </a:schemeClr>
                </a:solidFill>
                <a:latin typeface="Times New Roman" panose="02020603050405020304" pitchFamily="18" charset="0"/>
                <a:cs typeface="Times New Roman" panose="02020603050405020304" pitchFamily="18" charset="0"/>
              </a:rPr>
              <a:t>s</a:t>
            </a:r>
            <a:r>
              <a:rPr lang="en-US" sz="2200" dirty="0">
                <a:solidFill>
                  <a:schemeClr val="bg2">
                    <a:lumMod val="50000"/>
                  </a:schemeClr>
                </a:solidFill>
                <a:latin typeface="Times New Roman" panose="02020603050405020304" pitchFamily="18" charset="0"/>
                <a:cs typeface="Times New Roman" panose="02020603050405020304" pitchFamily="18" charset="0"/>
              </a:rPr>
              <a:t> until </a:t>
            </a:r>
            <a:r>
              <a:rPr lang="en-US" sz="2200" i="1" dirty="0">
                <a:solidFill>
                  <a:schemeClr val="bg2">
                    <a:lumMod val="50000"/>
                  </a:schemeClr>
                </a:solidFill>
                <a:latin typeface="Times New Roman" panose="02020603050405020304" pitchFamily="18" charset="0"/>
                <a:cs typeface="Times New Roman" panose="02020603050405020304" pitchFamily="18" charset="0"/>
              </a:rPr>
              <a:t>s</a:t>
            </a:r>
            <a:r>
              <a:rPr lang="en-US" sz="2200" dirty="0">
                <a:solidFill>
                  <a:schemeClr val="bg2">
                    <a:lumMod val="50000"/>
                  </a:schemeClr>
                </a:solidFill>
                <a:latin typeface="Times New Roman" panose="02020603050405020304" pitchFamily="18" charset="0"/>
                <a:cs typeface="Times New Roman" panose="02020603050405020304" pitchFamily="18" charset="0"/>
              </a:rPr>
              <a:t> comes back online</a:t>
            </a:r>
            <a:endParaRPr lang="en-US" sz="2200" dirty="0">
              <a:solidFill>
                <a:schemeClr val="bg2">
                  <a:lumMod val="50000"/>
                </a:schemeClr>
              </a:solidFill>
              <a:latin typeface="Times New Roman" panose="02020603050405020304" pitchFamily="18" charset="0"/>
              <a:cs typeface="Times New Roman" panose="02020603050405020304" pitchFamily="18" charset="0"/>
            </a:endParaRPr>
          </a:p>
          <a:p>
            <a:pPr lvl="1"/>
            <a:r>
              <a:rPr lang="zh-CN" altLang="en-US" sz="2200" b="1" dirty="0">
                <a:solidFill>
                  <a:schemeClr val="bg2">
                    <a:lumMod val="50000"/>
                  </a:schemeClr>
                </a:solidFill>
                <a:latin typeface="Times New Roman" panose="02020603050405020304" pitchFamily="18" charset="0"/>
                <a:cs typeface="Times New Roman" panose="02020603050405020304" pitchFamily="18" charset="0"/>
              </a:rPr>
              <a:t>Aggressive</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a:t>
            </a:r>
            <a:r>
              <a:rPr lang="en-US" altLang="zh-CN" sz="2200" b="1" dirty="0">
                <a:solidFill>
                  <a:schemeClr val="bg2">
                    <a:lumMod val="50000"/>
                  </a:schemeClr>
                </a:solidFill>
                <a:latin typeface="Times New Roman" panose="02020603050405020304" pitchFamily="18" charset="0"/>
                <a:cs typeface="Times New Roman" panose="02020603050405020304" pitchFamily="18" charset="0"/>
              </a:rPr>
              <a:t>R</a:t>
            </a:r>
            <a:r>
              <a:rPr lang="zh-CN" altLang="en-US" sz="2200" b="1" dirty="0">
                <a:solidFill>
                  <a:schemeClr val="bg2">
                    <a:lumMod val="50000"/>
                  </a:schemeClr>
                </a:solidFill>
                <a:latin typeface="Times New Roman" panose="02020603050405020304" pitchFamily="18" charset="0"/>
                <a:cs typeface="Times New Roman" panose="02020603050405020304" pitchFamily="18" charset="0"/>
              </a:rPr>
              <a:t>eplac</a:t>
            </a:r>
            <a:r>
              <a:rPr lang="en-US" altLang="zh-CN" sz="2200" b="1" dirty="0">
                <a:solidFill>
                  <a:schemeClr val="bg2">
                    <a:lumMod val="50000"/>
                  </a:schemeClr>
                </a:solidFill>
                <a:latin typeface="Times New Roman" panose="02020603050405020304" pitchFamily="18" charset="0"/>
                <a:cs typeface="Times New Roman" panose="02020603050405020304" pitchFamily="18" charset="0"/>
              </a:rPr>
              <a:t>e</a:t>
            </a:r>
            <a:r>
              <a:rPr lang="zh-CN" altLang="en-US" sz="2200" b="1" dirty="0">
                <a:solidFill>
                  <a:schemeClr val="bg2">
                    <a:lumMod val="50000"/>
                  </a:schemeClr>
                </a:solidFill>
                <a:latin typeface="Times New Roman" panose="02020603050405020304" pitchFamily="18" charset="0"/>
                <a:cs typeface="Times New Roman" panose="02020603050405020304" pitchFamily="18" charset="0"/>
              </a:rPr>
              <a:t> </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site </a:t>
            </a:r>
            <a:r>
              <a:rPr lang="zh-CN" altLang="en-US" sz="2200" i="1" dirty="0">
                <a:solidFill>
                  <a:schemeClr val="bg2">
                    <a:lumMod val="50000"/>
                  </a:schemeClr>
                </a:solidFill>
                <a:latin typeface="Times New Roman" panose="02020603050405020304" pitchFamily="18" charset="0"/>
                <a:cs typeface="Times New Roman" panose="02020603050405020304" pitchFamily="18" charset="0"/>
              </a:rPr>
              <a:t>s</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 and </a:t>
            </a:r>
            <a:r>
              <a:rPr lang="zh-CN" altLang="en-US" sz="2200" b="1" dirty="0">
                <a:solidFill>
                  <a:schemeClr val="bg2">
                    <a:lumMod val="50000"/>
                  </a:schemeClr>
                </a:solidFill>
                <a:latin typeface="Times New Roman" panose="02020603050405020304" pitchFamily="18" charset="0"/>
                <a:cs typeface="Times New Roman" panose="02020603050405020304" pitchFamily="18" charset="0"/>
              </a:rPr>
              <a:t>abandoning </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its non-propagated transactions</a:t>
            </a:r>
            <a:endParaRPr lang="zh-CN" altLang="en-US"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Walter</a:t>
            </a:r>
            <a:endParaRPr lang="en-US" altLang="zh-C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Basic Architecture</a:t>
            </a:r>
            <a:endParaRPr lang="en-US" altLang="zh-CN" dirty="0"/>
          </a:p>
        </p:txBody>
      </p:sp>
      <p:sp>
        <p:nvSpPr>
          <p:cNvPr id="2" name="圆角矩形 1"/>
          <p:cNvSpPr/>
          <p:nvPr/>
        </p:nvSpPr>
        <p:spPr>
          <a:xfrm>
            <a:off x="3859530" y="1928495"/>
            <a:ext cx="1641475" cy="662940"/>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Configuration Service</a:t>
            </a:r>
            <a:endParaRPr lang="en-US" altLang="zh-CN">
              <a:latin typeface="Times New Roman" panose="02020603050405020304" pitchFamily="18" charset="0"/>
              <a:cs typeface="Times New Roman" panose="02020603050405020304" pitchFamily="18" charset="0"/>
            </a:endParaRPr>
          </a:p>
        </p:txBody>
      </p:sp>
      <p:grpSp>
        <p:nvGrpSpPr>
          <p:cNvPr id="19" name="组合 18"/>
          <p:cNvGrpSpPr/>
          <p:nvPr/>
        </p:nvGrpSpPr>
        <p:grpSpPr>
          <a:xfrm>
            <a:off x="883920" y="5935980"/>
            <a:ext cx="1064895" cy="565150"/>
            <a:chOff x="245" y="8951"/>
            <a:chExt cx="1677" cy="890"/>
          </a:xfrm>
        </p:grpSpPr>
        <p:pic>
          <p:nvPicPr>
            <p:cNvPr id="11" name="图片 10" descr="207用户_用户女"/>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5" y="8951"/>
              <a:ext cx="891" cy="891"/>
            </a:xfrm>
            <a:prstGeom prst="rect">
              <a:avLst/>
            </a:prstGeom>
          </p:spPr>
        </p:pic>
        <p:pic>
          <p:nvPicPr>
            <p:cNvPr id="13" name="图片 12" descr="206用户_用户男"/>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36" y="9003"/>
              <a:ext cx="787" cy="787"/>
            </a:xfrm>
            <a:prstGeom prst="rect">
              <a:avLst/>
            </a:prstGeom>
          </p:spPr>
        </p:pic>
      </p:grpSp>
      <p:grpSp>
        <p:nvGrpSpPr>
          <p:cNvPr id="16" name="组合 15"/>
          <p:cNvGrpSpPr/>
          <p:nvPr/>
        </p:nvGrpSpPr>
        <p:grpSpPr>
          <a:xfrm>
            <a:off x="6885940" y="5962015"/>
            <a:ext cx="1498600" cy="499110"/>
            <a:chOff x="5465" y="9055"/>
            <a:chExt cx="2360" cy="786"/>
          </a:xfrm>
        </p:grpSpPr>
        <p:pic>
          <p:nvPicPr>
            <p:cNvPr id="12" name="图片 11" descr="206用户_用户男"/>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65" y="9055"/>
              <a:ext cx="787" cy="787"/>
            </a:xfrm>
            <a:prstGeom prst="rect">
              <a:avLst/>
            </a:prstGeom>
          </p:spPr>
        </p:pic>
        <p:pic>
          <p:nvPicPr>
            <p:cNvPr id="14" name="图片 13" descr="206用户_用户男"/>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52" y="9055"/>
              <a:ext cx="787" cy="787"/>
            </a:xfrm>
            <a:prstGeom prst="rect">
              <a:avLst/>
            </a:prstGeom>
          </p:spPr>
        </p:pic>
        <p:pic>
          <p:nvPicPr>
            <p:cNvPr id="15" name="图片 14" descr="206用户_用户男"/>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39" y="9055"/>
              <a:ext cx="787" cy="787"/>
            </a:xfrm>
            <a:prstGeom prst="rect">
              <a:avLst/>
            </a:prstGeom>
          </p:spPr>
        </p:pic>
      </p:grpSp>
      <p:pic>
        <p:nvPicPr>
          <p:cNvPr id="18" name="图片 17" descr="207用户_用户女"/>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3373755" y="5902960"/>
            <a:ext cx="565785" cy="565785"/>
          </a:xfrm>
          <a:prstGeom prst="rect">
            <a:avLst/>
          </a:prstGeom>
        </p:spPr>
      </p:pic>
      <p:grpSp>
        <p:nvGrpSpPr>
          <p:cNvPr id="58" name="组合 57"/>
          <p:cNvGrpSpPr/>
          <p:nvPr/>
        </p:nvGrpSpPr>
        <p:grpSpPr>
          <a:xfrm>
            <a:off x="1059815" y="3380105"/>
            <a:ext cx="7151370" cy="774700"/>
            <a:chOff x="1885" y="5337"/>
            <a:chExt cx="11262" cy="1220"/>
          </a:xfrm>
        </p:grpSpPr>
        <p:sp>
          <p:nvSpPr>
            <p:cNvPr id="40" name="云形 39"/>
            <p:cNvSpPr/>
            <p:nvPr/>
          </p:nvSpPr>
          <p:spPr>
            <a:xfrm>
              <a:off x="1885" y="5337"/>
              <a:ext cx="2017" cy="1191"/>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45" name="云形 44"/>
            <p:cNvSpPr/>
            <p:nvPr/>
          </p:nvSpPr>
          <p:spPr>
            <a:xfrm>
              <a:off x="4967" y="5367"/>
              <a:ext cx="2017" cy="1191"/>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53" name="云形 52"/>
            <p:cNvSpPr/>
            <p:nvPr/>
          </p:nvSpPr>
          <p:spPr>
            <a:xfrm>
              <a:off x="8049" y="5367"/>
              <a:ext cx="2017" cy="1191"/>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57" name="云形 56"/>
            <p:cNvSpPr/>
            <p:nvPr/>
          </p:nvSpPr>
          <p:spPr>
            <a:xfrm>
              <a:off x="11131" y="5367"/>
              <a:ext cx="2017" cy="1191"/>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grpSp>
      <p:cxnSp>
        <p:nvCxnSpPr>
          <p:cNvPr id="59" name="直接箭头连接符 58"/>
          <p:cNvCxnSpPr>
            <a:stCxn id="18" idx="0"/>
            <a:endCxn id="45" idx="1"/>
          </p:cNvCxnSpPr>
          <p:nvPr/>
        </p:nvCxnSpPr>
        <p:spPr>
          <a:xfrm flipV="1">
            <a:off x="3656965" y="4154805"/>
            <a:ext cx="635" cy="174815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0" name="直接箭头连接符 59"/>
          <p:cNvCxnSpPr>
            <a:stCxn id="11" idx="0"/>
            <a:endCxn id="40" idx="1"/>
          </p:cNvCxnSpPr>
          <p:nvPr/>
        </p:nvCxnSpPr>
        <p:spPr>
          <a:xfrm flipV="1">
            <a:off x="1167130" y="4135755"/>
            <a:ext cx="533400" cy="180022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1" name="直接箭头连接符 60"/>
          <p:cNvCxnSpPr>
            <a:stCxn id="13" idx="0"/>
          </p:cNvCxnSpPr>
          <p:nvPr/>
        </p:nvCxnSpPr>
        <p:spPr>
          <a:xfrm flipV="1">
            <a:off x="1699895" y="4173220"/>
            <a:ext cx="3810" cy="179578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2" name="直接箭头连接符 61"/>
          <p:cNvCxnSpPr>
            <a:stCxn id="12" idx="0"/>
            <a:endCxn id="57" idx="1"/>
          </p:cNvCxnSpPr>
          <p:nvPr/>
        </p:nvCxnSpPr>
        <p:spPr>
          <a:xfrm flipV="1">
            <a:off x="7136130" y="4154805"/>
            <a:ext cx="435610" cy="18072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3" name="直接箭头连接符 62"/>
          <p:cNvCxnSpPr>
            <a:stCxn id="14" idx="0"/>
            <a:endCxn id="57" idx="1"/>
          </p:cNvCxnSpPr>
          <p:nvPr/>
        </p:nvCxnSpPr>
        <p:spPr>
          <a:xfrm flipH="1" flipV="1">
            <a:off x="7571740" y="4154805"/>
            <a:ext cx="64135" cy="18072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4" name="直接箭头连接符 63"/>
          <p:cNvCxnSpPr>
            <a:stCxn id="15" idx="0"/>
            <a:endCxn id="57" idx="1"/>
          </p:cNvCxnSpPr>
          <p:nvPr/>
        </p:nvCxnSpPr>
        <p:spPr>
          <a:xfrm flipH="1" flipV="1">
            <a:off x="7571740" y="4154805"/>
            <a:ext cx="563880" cy="18072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5" name="直接箭头连接符 64"/>
          <p:cNvCxnSpPr>
            <a:stCxn id="40" idx="3"/>
            <a:endCxn id="2" idx="2"/>
          </p:cNvCxnSpPr>
          <p:nvPr/>
        </p:nvCxnSpPr>
        <p:spPr>
          <a:xfrm flipV="1">
            <a:off x="1700530" y="2591435"/>
            <a:ext cx="2980055" cy="83185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6" name="直接箭头连接符 65"/>
          <p:cNvCxnSpPr>
            <a:stCxn id="45" idx="3"/>
            <a:endCxn id="2" idx="2"/>
          </p:cNvCxnSpPr>
          <p:nvPr/>
        </p:nvCxnSpPr>
        <p:spPr>
          <a:xfrm flipV="1">
            <a:off x="3657600" y="2591435"/>
            <a:ext cx="1022985" cy="8509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7" name="直接箭头连接符 66"/>
          <p:cNvCxnSpPr>
            <a:stCxn id="53" idx="3"/>
            <a:endCxn id="2" idx="2"/>
          </p:cNvCxnSpPr>
          <p:nvPr/>
        </p:nvCxnSpPr>
        <p:spPr>
          <a:xfrm flipH="1" flipV="1">
            <a:off x="4680585" y="2591435"/>
            <a:ext cx="934085" cy="8509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8" name="直接箭头连接符 67"/>
          <p:cNvCxnSpPr>
            <a:stCxn id="57" idx="3"/>
          </p:cNvCxnSpPr>
          <p:nvPr/>
        </p:nvCxnSpPr>
        <p:spPr>
          <a:xfrm flipH="1" flipV="1">
            <a:off x="4686300" y="2600325"/>
            <a:ext cx="2885440" cy="8420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sp>
        <p:nvSpPr>
          <p:cNvPr id="69" name="矩形 68"/>
          <p:cNvSpPr/>
          <p:nvPr/>
        </p:nvSpPr>
        <p:spPr>
          <a:xfrm>
            <a:off x="146685" y="4634865"/>
            <a:ext cx="8851265" cy="755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Basic Architecture</a:t>
            </a:r>
            <a:endParaRPr lang="en-US" altLang="zh-CN" dirty="0"/>
          </a:p>
        </p:txBody>
      </p:sp>
      <p:sp>
        <p:nvSpPr>
          <p:cNvPr id="2" name="圆角矩形 1"/>
          <p:cNvSpPr/>
          <p:nvPr/>
        </p:nvSpPr>
        <p:spPr>
          <a:xfrm>
            <a:off x="3859530" y="1928495"/>
            <a:ext cx="1641475" cy="662940"/>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Configuration Service</a:t>
            </a:r>
            <a:endParaRPr lang="en-US" altLang="zh-CN">
              <a:latin typeface="Times New Roman" panose="02020603050405020304" pitchFamily="18" charset="0"/>
              <a:cs typeface="Times New Roman" panose="02020603050405020304" pitchFamily="18" charset="0"/>
            </a:endParaRPr>
          </a:p>
        </p:txBody>
      </p:sp>
      <p:grpSp>
        <p:nvGrpSpPr>
          <p:cNvPr id="19" name="组合 18"/>
          <p:cNvGrpSpPr/>
          <p:nvPr/>
        </p:nvGrpSpPr>
        <p:grpSpPr>
          <a:xfrm>
            <a:off x="883920" y="5935980"/>
            <a:ext cx="1064895" cy="565150"/>
            <a:chOff x="245" y="8951"/>
            <a:chExt cx="1677" cy="890"/>
          </a:xfrm>
        </p:grpSpPr>
        <p:pic>
          <p:nvPicPr>
            <p:cNvPr id="11" name="图片 10" descr="207用户_用户女"/>
            <p:cNvPicPr>
              <a:picLocks noChangeAspect="1"/>
            </p:cNvPicPr>
            <p:nvPr/>
          </p:nvPicPr>
          <p:blipFill>
            <a:blip r:embed="rId1"/>
            <a:stretch>
              <a:fillRect/>
            </a:stretch>
          </p:blipFill>
          <p:spPr>
            <a:xfrm>
              <a:off x="245" y="8951"/>
              <a:ext cx="891" cy="891"/>
            </a:xfrm>
            <a:prstGeom prst="rect">
              <a:avLst/>
            </a:prstGeom>
          </p:spPr>
        </p:pic>
        <p:pic>
          <p:nvPicPr>
            <p:cNvPr id="13" name="图片 12" descr="206用户_用户男"/>
            <p:cNvPicPr>
              <a:picLocks noChangeAspect="1"/>
            </p:cNvPicPr>
            <p:nvPr/>
          </p:nvPicPr>
          <p:blipFill>
            <a:blip r:embed="rId2"/>
            <a:stretch>
              <a:fillRect/>
            </a:stretch>
          </p:blipFill>
          <p:spPr>
            <a:xfrm>
              <a:off x="1136" y="9003"/>
              <a:ext cx="787" cy="787"/>
            </a:xfrm>
            <a:prstGeom prst="rect">
              <a:avLst/>
            </a:prstGeom>
          </p:spPr>
        </p:pic>
      </p:grpSp>
      <p:grpSp>
        <p:nvGrpSpPr>
          <p:cNvPr id="16" name="组合 15"/>
          <p:cNvGrpSpPr/>
          <p:nvPr/>
        </p:nvGrpSpPr>
        <p:grpSpPr>
          <a:xfrm>
            <a:off x="6885940" y="5962015"/>
            <a:ext cx="1498600" cy="499110"/>
            <a:chOff x="5465" y="9055"/>
            <a:chExt cx="2360" cy="786"/>
          </a:xfrm>
        </p:grpSpPr>
        <p:pic>
          <p:nvPicPr>
            <p:cNvPr id="12" name="图片 11" descr="206用户_用户男"/>
            <p:cNvPicPr>
              <a:picLocks noChangeAspect="1"/>
            </p:cNvPicPr>
            <p:nvPr/>
          </p:nvPicPr>
          <p:blipFill>
            <a:blip r:embed="rId2"/>
            <a:stretch>
              <a:fillRect/>
            </a:stretch>
          </p:blipFill>
          <p:spPr>
            <a:xfrm>
              <a:off x="5465" y="9055"/>
              <a:ext cx="787" cy="787"/>
            </a:xfrm>
            <a:prstGeom prst="rect">
              <a:avLst/>
            </a:prstGeom>
          </p:spPr>
        </p:pic>
        <p:pic>
          <p:nvPicPr>
            <p:cNvPr id="14" name="图片 13" descr="206用户_用户男"/>
            <p:cNvPicPr>
              <a:picLocks noChangeAspect="1"/>
            </p:cNvPicPr>
            <p:nvPr/>
          </p:nvPicPr>
          <p:blipFill>
            <a:blip r:embed="rId2"/>
            <a:stretch>
              <a:fillRect/>
            </a:stretch>
          </p:blipFill>
          <p:spPr>
            <a:xfrm>
              <a:off x="6252" y="9055"/>
              <a:ext cx="787" cy="787"/>
            </a:xfrm>
            <a:prstGeom prst="rect">
              <a:avLst/>
            </a:prstGeom>
          </p:spPr>
        </p:pic>
        <p:pic>
          <p:nvPicPr>
            <p:cNvPr id="15" name="图片 14" descr="206用户_用户男"/>
            <p:cNvPicPr>
              <a:picLocks noChangeAspect="1"/>
            </p:cNvPicPr>
            <p:nvPr/>
          </p:nvPicPr>
          <p:blipFill>
            <a:blip r:embed="rId2"/>
            <a:stretch>
              <a:fillRect/>
            </a:stretch>
          </p:blipFill>
          <p:spPr>
            <a:xfrm>
              <a:off x="7039" y="9055"/>
              <a:ext cx="787" cy="787"/>
            </a:xfrm>
            <a:prstGeom prst="rect">
              <a:avLst/>
            </a:prstGeom>
          </p:spPr>
        </p:pic>
      </p:grpSp>
      <p:pic>
        <p:nvPicPr>
          <p:cNvPr id="18" name="图片 17" descr="207用户_用户女"/>
          <p:cNvPicPr>
            <a:picLocks noChangeAspect="1"/>
          </p:cNvPicPr>
          <p:nvPr/>
        </p:nvPicPr>
        <p:blipFill>
          <a:blip r:embed="rId1"/>
          <a:stretch>
            <a:fillRect/>
          </a:stretch>
        </p:blipFill>
        <p:spPr>
          <a:xfrm>
            <a:off x="3373755" y="5902960"/>
            <a:ext cx="565785" cy="565785"/>
          </a:xfrm>
          <a:prstGeom prst="rect">
            <a:avLst/>
          </a:prstGeom>
        </p:spPr>
      </p:pic>
      <p:sp>
        <p:nvSpPr>
          <p:cNvPr id="40" name="云形 39"/>
          <p:cNvSpPr/>
          <p:nvPr/>
        </p:nvSpPr>
        <p:spPr>
          <a:xfrm>
            <a:off x="1059815" y="3380105"/>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45" name="云形 44"/>
          <p:cNvSpPr/>
          <p:nvPr/>
        </p:nvSpPr>
        <p:spPr>
          <a:xfrm>
            <a:off x="3016885" y="3399155"/>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53" name="云形 52"/>
          <p:cNvSpPr/>
          <p:nvPr/>
        </p:nvSpPr>
        <p:spPr>
          <a:xfrm>
            <a:off x="4973955" y="3399155"/>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57" name="云形 56"/>
          <p:cNvSpPr/>
          <p:nvPr/>
        </p:nvSpPr>
        <p:spPr>
          <a:xfrm>
            <a:off x="6931025" y="3399155"/>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cxnSp>
        <p:nvCxnSpPr>
          <p:cNvPr id="59" name="直接箭头连接符 58"/>
          <p:cNvCxnSpPr>
            <a:stCxn id="18" idx="0"/>
            <a:endCxn id="45" idx="1"/>
          </p:cNvCxnSpPr>
          <p:nvPr/>
        </p:nvCxnSpPr>
        <p:spPr>
          <a:xfrm flipV="1">
            <a:off x="3656965" y="4154805"/>
            <a:ext cx="635" cy="174815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0" name="直接箭头连接符 59"/>
          <p:cNvCxnSpPr>
            <a:stCxn id="11" idx="0"/>
            <a:endCxn id="40" idx="1"/>
          </p:cNvCxnSpPr>
          <p:nvPr/>
        </p:nvCxnSpPr>
        <p:spPr>
          <a:xfrm flipV="1">
            <a:off x="1167130" y="4135755"/>
            <a:ext cx="533400" cy="180022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1" name="直接箭头连接符 60"/>
          <p:cNvCxnSpPr>
            <a:stCxn id="13" idx="0"/>
          </p:cNvCxnSpPr>
          <p:nvPr/>
        </p:nvCxnSpPr>
        <p:spPr>
          <a:xfrm flipV="1">
            <a:off x="1699895" y="4173220"/>
            <a:ext cx="3810" cy="179578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2" name="直接箭头连接符 61"/>
          <p:cNvCxnSpPr>
            <a:stCxn id="12" idx="0"/>
            <a:endCxn id="57" idx="1"/>
          </p:cNvCxnSpPr>
          <p:nvPr/>
        </p:nvCxnSpPr>
        <p:spPr>
          <a:xfrm flipV="1">
            <a:off x="7136130" y="4154805"/>
            <a:ext cx="435610" cy="18072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3" name="直接箭头连接符 62"/>
          <p:cNvCxnSpPr>
            <a:stCxn id="14" idx="0"/>
            <a:endCxn id="57" idx="1"/>
          </p:cNvCxnSpPr>
          <p:nvPr/>
        </p:nvCxnSpPr>
        <p:spPr>
          <a:xfrm flipH="1" flipV="1">
            <a:off x="7571740" y="4154805"/>
            <a:ext cx="64135" cy="18072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4" name="直接箭头连接符 63"/>
          <p:cNvCxnSpPr>
            <a:stCxn id="15" idx="0"/>
            <a:endCxn id="57" idx="1"/>
          </p:cNvCxnSpPr>
          <p:nvPr/>
        </p:nvCxnSpPr>
        <p:spPr>
          <a:xfrm flipH="1" flipV="1">
            <a:off x="7571740" y="4154805"/>
            <a:ext cx="563880" cy="18072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5" name="直接箭头连接符 64"/>
          <p:cNvCxnSpPr>
            <a:stCxn id="40" idx="3"/>
            <a:endCxn id="2" idx="2"/>
          </p:cNvCxnSpPr>
          <p:nvPr/>
        </p:nvCxnSpPr>
        <p:spPr>
          <a:xfrm flipV="1">
            <a:off x="1700530" y="2591435"/>
            <a:ext cx="2980055" cy="83185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6" name="直接箭头连接符 65"/>
          <p:cNvCxnSpPr>
            <a:stCxn id="45" idx="3"/>
            <a:endCxn id="2" idx="2"/>
          </p:cNvCxnSpPr>
          <p:nvPr/>
        </p:nvCxnSpPr>
        <p:spPr>
          <a:xfrm flipV="1">
            <a:off x="3657600" y="2591435"/>
            <a:ext cx="1022985" cy="8509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7" name="直接箭头连接符 66"/>
          <p:cNvCxnSpPr>
            <a:stCxn id="53" idx="3"/>
            <a:endCxn id="2" idx="2"/>
          </p:cNvCxnSpPr>
          <p:nvPr/>
        </p:nvCxnSpPr>
        <p:spPr>
          <a:xfrm flipH="1" flipV="1">
            <a:off x="4680585" y="2591435"/>
            <a:ext cx="934085" cy="8509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8" name="直接箭头连接符 67"/>
          <p:cNvCxnSpPr>
            <a:stCxn id="57" idx="3"/>
          </p:cNvCxnSpPr>
          <p:nvPr/>
        </p:nvCxnSpPr>
        <p:spPr>
          <a:xfrm flipH="1" flipV="1">
            <a:off x="4686300" y="2600325"/>
            <a:ext cx="2885440" cy="8420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sp>
        <p:nvSpPr>
          <p:cNvPr id="69" name="矩形 68"/>
          <p:cNvSpPr/>
          <p:nvPr/>
        </p:nvSpPr>
        <p:spPr>
          <a:xfrm>
            <a:off x="146685" y="4634865"/>
            <a:ext cx="8851265" cy="755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2843530" y="1992630"/>
            <a:ext cx="5542280" cy="4380230"/>
            <a:chOff x="5082" y="3770"/>
            <a:chExt cx="7823" cy="6414"/>
          </a:xfrm>
        </p:grpSpPr>
        <p:sp>
          <p:nvSpPr>
            <p:cNvPr id="26" name="圆角矩形 25"/>
            <p:cNvSpPr/>
            <p:nvPr/>
          </p:nvSpPr>
          <p:spPr>
            <a:xfrm>
              <a:off x="9727" y="4537"/>
              <a:ext cx="2517" cy="798"/>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Walter Server</a:t>
              </a:r>
              <a:endParaRPr lang="en-US" altLang="zh-CN">
                <a:latin typeface="Times New Roman" panose="02020603050405020304" pitchFamily="18" charset="0"/>
                <a:cs typeface="Times New Roman" panose="02020603050405020304" pitchFamily="18" charset="0"/>
              </a:endParaRPr>
            </a:p>
          </p:txBody>
        </p:sp>
        <p:grpSp>
          <p:nvGrpSpPr>
            <p:cNvPr id="36" name="组合 35"/>
            <p:cNvGrpSpPr/>
            <p:nvPr/>
          </p:nvGrpSpPr>
          <p:grpSpPr>
            <a:xfrm>
              <a:off x="9267" y="6193"/>
              <a:ext cx="3437" cy="3762"/>
              <a:chOff x="9159" y="6058"/>
              <a:chExt cx="3437" cy="3762"/>
            </a:xfrm>
          </p:grpSpPr>
          <p:sp>
            <p:nvSpPr>
              <p:cNvPr id="27" name="圆角矩形 26"/>
              <p:cNvSpPr/>
              <p:nvPr/>
            </p:nvSpPr>
            <p:spPr>
              <a:xfrm>
                <a:off x="9159" y="6058"/>
                <a:ext cx="3437" cy="3762"/>
              </a:xfrm>
              <a:prstGeom prst="roundRect">
                <a:avLst/>
              </a:prstGeom>
              <a:noFill/>
              <a:ln>
                <a:solidFill>
                  <a:srgbClr val="FB7756"/>
                </a:solidFill>
              </a:ln>
              <a:extLst>
                <a:ext uri="{909E8E84-426E-40DD-AFC4-6F175D3DCCD1}">
                  <a14:hiddenFill xmlns:a14="http://schemas.microsoft.com/office/drawing/2010/main">
                    <a:solidFill>
                      <a:srgbClr val="FB7756"/>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9574" y="6516"/>
                <a:ext cx="2607" cy="3167"/>
                <a:chOff x="9564" y="6516"/>
                <a:chExt cx="2607" cy="3167"/>
              </a:xfrm>
            </p:grpSpPr>
            <p:grpSp>
              <p:nvGrpSpPr>
                <p:cNvPr id="33" name="组合 32"/>
                <p:cNvGrpSpPr/>
                <p:nvPr/>
              </p:nvGrpSpPr>
              <p:grpSpPr>
                <a:xfrm>
                  <a:off x="9564" y="6516"/>
                  <a:ext cx="2607" cy="3167"/>
                  <a:chOff x="9564" y="6516"/>
                  <a:chExt cx="2607" cy="3167"/>
                </a:xfrm>
              </p:grpSpPr>
              <p:grpSp>
                <p:nvGrpSpPr>
                  <p:cNvPr id="32" name="组合 31"/>
                  <p:cNvGrpSpPr/>
                  <p:nvPr/>
                </p:nvGrpSpPr>
                <p:grpSpPr>
                  <a:xfrm>
                    <a:off x="9564" y="6516"/>
                    <a:ext cx="2607" cy="3167"/>
                    <a:chOff x="9564" y="6516"/>
                    <a:chExt cx="2607" cy="3167"/>
                  </a:xfrm>
                </p:grpSpPr>
                <p:grpSp>
                  <p:nvGrpSpPr>
                    <p:cNvPr id="24" name="组合 23"/>
                    <p:cNvGrpSpPr/>
                    <p:nvPr/>
                  </p:nvGrpSpPr>
                  <p:grpSpPr>
                    <a:xfrm>
                      <a:off x="9564" y="7649"/>
                      <a:ext cx="2607" cy="2034"/>
                      <a:chOff x="9402" y="7432"/>
                      <a:chExt cx="2607" cy="2034"/>
                    </a:xfrm>
                  </p:grpSpPr>
                  <p:sp>
                    <p:nvSpPr>
                      <p:cNvPr id="10" name="文本框 9"/>
                      <p:cNvSpPr txBox="1"/>
                      <p:nvPr/>
                    </p:nvSpPr>
                    <p:spPr>
                      <a:xfrm>
                        <a:off x="9402" y="7432"/>
                        <a:ext cx="1303" cy="404"/>
                      </a:xfrm>
                      <a:prstGeom prst="rect">
                        <a:avLst/>
                      </a:prstGeom>
                      <a:noFill/>
                    </p:spPr>
                    <p:txBody>
                      <a:bodyPr wrap="square" rtlCol="0">
                        <a:spAutoFit/>
                      </a:bodyPr>
                      <a:lstStyle/>
                      <a:p>
                        <a:pPr algn="ctr"/>
                        <a:r>
                          <a:rPr lang="en-US" altLang="zh-CN" sz="1200">
                            <a:latin typeface="Times New Roman" panose="02020603050405020304" pitchFamily="18" charset="0"/>
                            <a:cs typeface="Times New Roman" panose="02020603050405020304" pitchFamily="18" charset="0"/>
                          </a:rPr>
                          <a:t>container1</a:t>
                        </a:r>
                        <a:endParaRPr lang="en-US" altLang="zh-CN" sz="1200">
                          <a:latin typeface="Times New Roman" panose="02020603050405020304" pitchFamily="18" charset="0"/>
                          <a:cs typeface="Times New Roman" panose="02020603050405020304" pitchFamily="18" charset="0"/>
                        </a:endParaRPr>
                      </a:p>
                    </p:txBody>
                  </p:sp>
                  <p:sp>
                    <p:nvSpPr>
                      <p:cNvPr id="17" name="文本框 16"/>
                      <p:cNvSpPr txBox="1"/>
                      <p:nvPr/>
                    </p:nvSpPr>
                    <p:spPr>
                      <a:xfrm>
                        <a:off x="10706" y="7432"/>
                        <a:ext cx="1303" cy="404"/>
                      </a:xfrm>
                      <a:prstGeom prst="rect">
                        <a:avLst/>
                      </a:prstGeom>
                      <a:noFill/>
                    </p:spPr>
                    <p:txBody>
                      <a:bodyPr wrap="square" rtlCol="0">
                        <a:spAutoFit/>
                      </a:bodyPr>
                      <a:lstStyle/>
                      <a:p>
                        <a:pPr algn="ctr"/>
                        <a:r>
                          <a:rPr lang="en-US" altLang="zh-CN" sz="1200">
                            <a:latin typeface="Times New Roman" panose="02020603050405020304" pitchFamily="18" charset="0"/>
                            <a:cs typeface="Times New Roman" panose="02020603050405020304" pitchFamily="18" charset="0"/>
                          </a:rPr>
                          <a:t>container2</a:t>
                        </a:r>
                        <a:endParaRPr lang="en-US" altLang="zh-CN" sz="1200">
                          <a:latin typeface="Times New Roman" panose="02020603050405020304" pitchFamily="18" charset="0"/>
                          <a:cs typeface="Times New Roman" panose="02020603050405020304" pitchFamily="18" charset="0"/>
                        </a:endParaRPr>
                      </a:p>
                    </p:txBody>
                  </p:sp>
                  <p:sp>
                    <p:nvSpPr>
                      <p:cNvPr id="20" name="文本框 19"/>
                      <p:cNvSpPr txBox="1"/>
                      <p:nvPr/>
                    </p:nvSpPr>
                    <p:spPr>
                      <a:xfrm>
                        <a:off x="9402" y="9039"/>
                        <a:ext cx="1303" cy="404"/>
                      </a:xfrm>
                      <a:prstGeom prst="rect">
                        <a:avLst/>
                      </a:prstGeom>
                      <a:noFill/>
                    </p:spPr>
                    <p:txBody>
                      <a:bodyPr wrap="square" rtlCol="0">
                        <a:spAutoFit/>
                      </a:bodyPr>
                      <a:lstStyle/>
                      <a:p>
                        <a:pPr algn="ctr"/>
                        <a:r>
                          <a:rPr lang="en-US" altLang="zh-CN" sz="1200">
                            <a:latin typeface="Times New Roman" panose="02020603050405020304" pitchFamily="18" charset="0"/>
                            <a:cs typeface="Times New Roman" panose="02020603050405020304" pitchFamily="18" charset="0"/>
                          </a:rPr>
                          <a:t>container3</a:t>
                        </a:r>
                        <a:endParaRPr lang="en-US" altLang="zh-CN" sz="1200">
                          <a:latin typeface="Times New Roman" panose="02020603050405020304" pitchFamily="18" charset="0"/>
                          <a:cs typeface="Times New Roman" panose="02020603050405020304" pitchFamily="18" charset="0"/>
                        </a:endParaRPr>
                      </a:p>
                    </p:txBody>
                  </p:sp>
                  <p:sp>
                    <p:nvSpPr>
                      <p:cNvPr id="23" name="文本框 22"/>
                      <p:cNvSpPr txBox="1"/>
                      <p:nvPr/>
                    </p:nvSpPr>
                    <p:spPr>
                      <a:xfrm>
                        <a:off x="10706" y="9058"/>
                        <a:ext cx="1303" cy="408"/>
                      </a:xfrm>
                      <a:prstGeom prst="rect">
                        <a:avLst/>
                      </a:prstGeom>
                      <a:noFill/>
                    </p:spPr>
                    <p:txBody>
                      <a:bodyPr wrap="square" rtlCol="0">
                        <a:spAutoFit/>
                      </a:bodyPr>
                      <a:lstStyle/>
                      <a:p>
                        <a:pPr algn="ctr"/>
                        <a:r>
                          <a:rPr lang="en-US" altLang="zh-CN" sz="1200">
                            <a:latin typeface="Times New Roman" panose="02020603050405020304" pitchFamily="18" charset="0"/>
                            <a:cs typeface="Times New Roman" panose="02020603050405020304" pitchFamily="18" charset="0"/>
                          </a:rPr>
                          <a:t>container4</a:t>
                        </a:r>
                        <a:endParaRPr lang="en-US" altLang="zh-CN" sz="1200">
                          <a:latin typeface="Times New Roman" panose="02020603050405020304" pitchFamily="18" charset="0"/>
                          <a:cs typeface="Times New Roman" panose="02020603050405020304" pitchFamily="18" charset="0"/>
                        </a:endParaRPr>
                      </a:p>
                    </p:txBody>
                  </p:sp>
                </p:grpSp>
                <p:pic>
                  <p:nvPicPr>
                    <p:cNvPr id="28" name="图片 27" descr="数据库 (1)"/>
                    <p:cNvPicPr>
                      <a:picLocks noChangeAspect="1"/>
                    </p:cNvPicPr>
                    <p:nvPr/>
                  </p:nvPicPr>
                  <p:blipFill>
                    <a:blip r:embed="rId3"/>
                    <a:stretch>
                      <a:fillRect/>
                    </a:stretch>
                  </p:blipFill>
                  <p:spPr>
                    <a:xfrm>
                      <a:off x="9564" y="6516"/>
                      <a:ext cx="1242" cy="1242"/>
                    </a:xfrm>
                    <a:prstGeom prst="rect">
                      <a:avLst/>
                    </a:prstGeom>
                  </p:spPr>
                </p:pic>
              </p:grpSp>
              <p:pic>
                <p:nvPicPr>
                  <p:cNvPr id="29" name="图片 28" descr="数据库 (1)"/>
                  <p:cNvPicPr>
                    <a:picLocks noChangeAspect="1"/>
                  </p:cNvPicPr>
                  <p:nvPr/>
                </p:nvPicPr>
                <p:blipFill>
                  <a:blip r:embed="rId3"/>
                  <a:stretch>
                    <a:fillRect/>
                  </a:stretch>
                </p:blipFill>
                <p:spPr>
                  <a:xfrm>
                    <a:off x="10929" y="6516"/>
                    <a:ext cx="1242" cy="1242"/>
                  </a:xfrm>
                  <a:prstGeom prst="rect">
                    <a:avLst/>
                  </a:prstGeom>
                </p:spPr>
              </p:pic>
              <p:pic>
                <p:nvPicPr>
                  <p:cNvPr id="30" name="图片 29" descr="数据库 (1)"/>
                  <p:cNvPicPr>
                    <a:picLocks noChangeAspect="1"/>
                  </p:cNvPicPr>
                  <p:nvPr/>
                </p:nvPicPr>
                <p:blipFill>
                  <a:blip r:embed="rId3"/>
                  <a:stretch>
                    <a:fillRect/>
                  </a:stretch>
                </p:blipFill>
                <p:spPr>
                  <a:xfrm>
                    <a:off x="9564" y="8083"/>
                    <a:ext cx="1242" cy="1242"/>
                  </a:xfrm>
                  <a:prstGeom prst="rect">
                    <a:avLst/>
                  </a:prstGeom>
                </p:spPr>
              </p:pic>
            </p:grpSp>
            <p:pic>
              <p:nvPicPr>
                <p:cNvPr id="31" name="图片 30" descr="数据库 (1)"/>
                <p:cNvPicPr>
                  <a:picLocks noChangeAspect="1"/>
                </p:cNvPicPr>
                <p:nvPr/>
              </p:nvPicPr>
              <p:blipFill>
                <a:blip r:embed="rId3"/>
                <a:stretch>
                  <a:fillRect/>
                </a:stretch>
              </p:blipFill>
              <p:spPr>
                <a:xfrm>
                  <a:off x="10929" y="8083"/>
                  <a:ext cx="1242" cy="1242"/>
                </a:xfrm>
                <a:prstGeom prst="rect">
                  <a:avLst/>
                </a:prstGeom>
              </p:spPr>
            </p:pic>
          </p:grpSp>
          <p:sp>
            <p:nvSpPr>
              <p:cNvPr id="35" name="文本框 34"/>
              <p:cNvSpPr txBox="1"/>
              <p:nvPr/>
            </p:nvSpPr>
            <p:spPr>
              <a:xfrm>
                <a:off x="10223" y="6058"/>
                <a:ext cx="1308" cy="539"/>
              </a:xfrm>
              <a:prstGeom prst="rect">
                <a:avLst/>
              </a:prstGeom>
              <a:noFill/>
            </p:spPr>
            <p:txBody>
              <a:bodyPr wrap="square" rtlCol="0">
                <a:spAutoFit/>
              </a:bodyPr>
              <a:lstStyle/>
              <a:p>
                <a:r>
                  <a:rPr lang="en-US" altLang="zh-CN">
                    <a:solidFill>
                      <a:srgbClr val="FB7756"/>
                    </a:solidFill>
                    <a:latin typeface="Times New Roman" panose="02020603050405020304" pitchFamily="18" charset="0"/>
                    <a:cs typeface="Times New Roman" panose="02020603050405020304" pitchFamily="18" charset="0"/>
                  </a:rPr>
                  <a:t>objects</a:t>
                </a:r>
                <a:endParaRPr lang="en-US" altLang="zh-CN">
                  <a:solidFill>
                    <a:srgbClr val="FB7756"/>
                  </a:solidFill>
                  <a:latin typeface="Times New Roman" panose="02020603050405020304" pitchFamily="18" charset="0"/>
                  <a:cs typeface="Times New Roman" panose="02020603050405020304" pitchFamily="18" charset="0"/>
                </a:endParaRPr>
              </a:p>
            </p:txBody>
          </p:sp>
        </p:grpSp>
        <p:grpSp>
          <p:nvGrpSpPr>
            <p:cNvPr id="39" name="组合 38"/>
            <p:cNvGrpSpPr/>
            <p:nvPr/>
          </p:nvGrpSpPr>
          <p:grpSpPr>
            <a:xfrm>
              <a:off x="10924" y="5335"/>
              <a:ext cx="1290" cy="858"/>
              <a:chOff x="10924" y="5335"/>
              <a:chExt cx="1290" cy="858"/>
            </a:xfrm>
          </p:grpSpPr>
          <p:cxnSp>
            <p:nvCxnSpPr>
              <p:cNvPr id="37" name="直接箭头连接符 36"/>
              <p:cNvCxnSpPr>
                <a:stCxn id="26" idx="2"/>
                <a:endCxn id="35" idx="0"/>
              </p:cNvCxnSpPr>
              <p:nvPr/>
            </p:nvCxnSpPr>
            <p:spPr>
              <a:xfrm>
                <a:off x="10985" y="5335"/>
                <a:ext cx="0" cy="85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0924" y="5547"/>
                <a:ext cx="1290" cy="404"/>
              </a:xfrm>
              <a:prstGeom prst="rect">
                <a:avLst/>
              </a:prstGeom>
              <a:noFill/>
            </p:spPr>
            <p:txBody>
              <a:bodyPr wrap="square" rtlCol="0">
                <a:spAutoFit/>
              </a:bodyPr>
              <a:lstStyle/>
              <a:p>
                <a:r>
                  <a:rPr lang="en-US" altLang="zh-CN" sz="1200">
                    <a:latin typeface="Times New Roman" panose="02020603050405020304" pitchFamily="18" charset="0"/>
                    <a:cs typeface="Times New Roman" panose="02020603050405020304" pitchFamily="18" charset="0"/>
                  </a:rPr>
                  <a:t>operations</a:t>
                </a:r>
                <a:endParaRPr lang="en-US" altLang="zh-CN" sz="1200">
                  <a:latin typeface="Times New Roman" panose="02020603050405020304" pitchFamily="18" charset="0"/>
                  <a:cs typeface="Times New Roman" panose="02020603050405020304" pitchFamily="18" charset="0"/>
                </a:endParaRPr>
              </a:p>
            </p:txBody>
          </p:sp>
        </p:grpSp>
        <p:sp>
          <p:nvSpPr>
            <p:cNvPr id="42" name="文本框 41"/>
            <p:cNvSpPr txBox="1"/>
            <p:nvPr/>
          </p:nvSpPr>
          <p:spPr>
            <a:xfrm>
              <a:off x="6311" y="6193"/>
              <a:ext cx="1548" cy="539"/>
            </a:xfrm>
            <a:prstGeom prst="rect">
              <a:avLst/>
            </a:prstGeom>
            <a:noFill/>
          </p:spPr>
          <p:txBody>
            <a:bodyPr wrap="square" rtlCol="0">
              <a:spAutoFit/>
            </a:bodyPr>
            <a:lstStyle/>
            <a:p>
              <a:pPr algn="ctr"/>
              <a:r>
                <a:rPr lang="en-US" altLang="zh-CN">
                  <a:solidFill>
                    <a:srgbClr val="FB7756"/>
                  </a:solidFill>
                  <a:latin typeface="Times New Roman" panose="02020603050405020304" pitchFamily="18" charset="0"/>
                  <a:cs typeface="Times New Roman" panose="02020603050405020304" pitchFamily="18" charset="0"/>
                </a:rPr>
                <a:t>mapping</a:t>
              </a:r>
              <a:endParaRPr lang="en-US" altLang="zh-CN">
                <a:solidFill>
                  <a:srgbClr val="FB7756"/>
                </a:solidFill>
                <a:latin typeface="Times New Roman" panose="02020603050405020304" pitchFamily="18" charset="0"/>
                <a:cs typeface="Times New Roman" panose="02020603050405020304" pitchFamily="18" charset="0"/>
              </a:endParaRPr>
            </a:p>
          </p:txBody>
        </p:sp>
        <p:grpSp>
          <p:nvGrpSpPr>
            <p:cNvPr id="44" name="组合 43"/>
            <p:cNvGrpSpPr/>
            <p:nvPr/>
          </p:nvGrpSpPr>
          <p:grpSpPr>
            <a:xfrm>
              <a:off x="5293" y="6193"/>
              <a:ext cx="3583" cy="2828"/>
              <a:chOff x="5286" y="6193"/>
              <a:chExt cx="3583" cy="2828"/>
            </a:xfrm>
          </p:grpSpPr>
          <p:sp>
            <p:nvSpPr>
              <p:cNvPr id="41" name="圆角矩形 40"/>
              <p:cNvSpPr/>
              <p:nvPr/>
            </p:nvSpPr>
            <p:spPr>
              <a:xfrm>
                <a:off x="5286" y="6193"/>
                <a:ext cx="3583" cy="2828"/>
              </a:xfrm>
              <a:prstGeom prst="roundRect">
                <a:avLst/>
              </a:prstGeom>
              <a:noFill/>
              <a:ln>
                <a:solidFill>
                  <a:srgbClr val="FB7756"/>
                </a:solidFill>
              </a:ln>
              <a:extLst>
                <a:ext uri="{909E8E84-426E-40DD-AFC4-6F175D3DCCD1}">
                  <a14:hiddenFill xmlns:a14="http://schemas.microsoft.com/office/drawing/2010/main">
                    <a:solidFill>
                      <a:srgbClr val="FB7756"/>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5502" y="6910"/>
                <a:ext cx="3166" cy="1756"/>
              </a:xfrm>
              <a:prstGeom prst="rect">
                <a:avLst/>
              </a:prstGeom>
              <a:noFill/>
              <a:ln w="3175">
                <a:solidFill>
                  <a:schemeClr val="tx1"/>
                </a:solidFill>
              </a:ln>
            </p:spPr>
            <p:txBody>
              <a:bodyPr wrap="square" rtlCol="0">
                <a:spAutoFit/>
              </a:bodyPr>
              <a:lstStyle/>
              <a:p>
                <a:r>
                  <a:rPr lang="en-US" altLang="zh-CN" sz="1200">
                    <a:latin typeface="Times New Roman" panose="02020603050405020304" pitchFamily="18" charset="0"/>
                    <a:cs typeface="Times New Roman" panose="02020603050405020304" pitchFamily="18" charset="0"/>
                  </a:rPr>
                  <a:t>container1: site1, site2</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container2: site1, site2,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container3: site1,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container4: site1, site3, site4</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rPr>
                  <a:t>container5: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container6: site2, site4</a:t>
                </a:r>
                <a:endParaRPr lang="en-US" altLang="zh-CN" sz="1200">
                  <a:latin typeface="Times New Roman" panose="02020603050405020304" pitchFamily="18" charset="0"/>
                  <a:cs typeface="Times New Roman" panose="02020603050405020304" pitchFamily="18" charset="0"/>
                </a:endParaRPr>
              </a:p>
            </p:txBody>
          </p:sp>
        </p:grpSp>
        <p:grpSp>
          <p:nvGrpSpPr>
            <p:cNvPr id="48" name="组合 47"/>
            <p:cNvGrpSpPr/>
            <p:nvPr/>
          </p:nvGrpSpPr>
          <p:grpSpPr>
            <a:xfrm>
              <a:off x="7085" y="4502"/>
              <a:ext cx="2642" cy="1691"/>
              <a:chOff x="7085" y="4502"/>
              <a:chExt cx="2642" cy="1691"/>
            </a:xfrm>
          </p:grpSpPr>
          <p:cxnSp>
            <p:nvCxnSpPr>
              <p:cNvPr id="46" name="肘形连接符 45"/>
              <p:cNvCxnSpPr>
                <a:stCxn id="41" idx="0"/>
                <a:endCxn id="26" idx="1"/>
              </p:cNvCxnSpPr>
              <p:nvPr/>
            </p:nvCxnSpPr>
            <p:spPr>
              <a:xfrm rot="16200000">
                <a:off x="7777" y="4243"/>
                <a:ext cx="1257" cy="2642"/>
              </a:xfrm>
              <a:prstGeom prst="bentConnector2">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47" name="文本框 46"/>
              <p:cNvSpPr txBox="1"/>
              <p:nvPr/>
            </p:nvSpPr>
            <p:spPr>
              <a:xfrm>
                <a:off x="7988" y="4502"/>
                <a:ext cx="836" cy="404"/>
              </a:xfrm>
              <a:prstGeom prst="rect">
                <a:avLst/>
              </a:prstGeom>
              <a:noFill/>
            </p:spPr>
            <p:txBody>
              <a:bodyPr wrap="square" rtlCol="0">
                <a:spAutoFit/>
              </a:bodyPr>
              <a:lstStyle/>
              <a:p>
                <a:r>
                  <a:rPr lang="en-US" altLang="zh-CN" sz="1200">
                    <a:latin typeface="Times New Roman" panose="02020603050405020304" pitchFamily="18" charset="0"/>
                    <a:cs typeface="Times New Roman" panose="02020603050405020304" pitchFamily="18" charset="0"/>
                  </a:rPr>
                  <a:t>cache</a:t>
                </a:r>
                <a:endParaRPr lang="en-US" altLang="zh-CN" sz="1200">
                  <a:latin typeface="Times New Roman" panose="02020603050405020304" pitchFamily="18" charset="0"/>
                  <a:cs typeface="Times New Roman" panose="02020603050405020304" pitchFamily="18" charset="0"/>
                </a:endParaRPr>
              </a:p>
            </p:txBody>
          </p:sp>
        </p:grpSp>
        <p:grpSp>
          <p:nvGrpSpPr>
            <p:cNvPr id="50" name="组合 49"/>
            <p:cNvGrpSpPr/>
            <p:nvPr/>
          </p:nvGrpSpPr>
          <p:grpSpPr>
            <a:xfrm>
              <a:off x="5082" y="3770"/>
              <a:ext cx="7823" cy="6414"/>
              <a:chOff x="5082" y="3770"/>
              <a:chExt cx="7823" cy="6414"/>
            </a:xfrm>
          </p:grpSpPr>
          <p:sp>
            <p:nvSpPr>
              <p:cNvPr id="5" name="矩形 4"/>
              <p:cNvSpPr/>
              <p:nvPr/>
            </p:nvSpPr>
            <p:spPr>
              <a:xfrm>
                <a:off x="5082" y="3770"/>
                <a:ext cx="7823" cy="6414"/>
              </a:xfrm>
              <a:prstGeom prst="rect">
                <a:avLst/>
              </a:prstGeom>
              <a:noFill/>
              <a:ln w="12700">
                <a:solidFill>
                  <a:srgbClr val="002060"/>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8488" y="3770"/>
                <a:ext cx="1239" cy="539"/>
              </a:xfrm>
              <a:prstGeom prst="rect">
                <a:avLst/>
              </a:prstGeom>
              <a:noFill/>
            </p:spPr>
            <p:txBody>
              <a:bodyPr wrap="square" rtlCol="0">
                <a:spAutoFit/>
              </a:bodyPr>
              <a:lstStyle/>
              <a:p>
                <a:r>
                  <a:rPr lang="en-US" altLang="zh-CN">
                    <a:solidFill>
                      <a:srgbClr val="002060"/>
                    </a:solidFill>
                    <a:latin typeface="Times New Roman" panose="02020603050405020304" pitchFamily="18" charset="0"/>
                    <a:cs typeface="Times New Roman" panose="02020603050405020304" pitchFamily="18" charset="0"/>
                  </a:rPr>
                  <a:t>Walter</a:t>
                </a:r>
                <a:endParaRPr lang="en-US" altLang="zh-CN">
                  <a:solidFill>
                    <a:srgbClr val="002060"/>
                  </a:solidFill>
                  <a:latin typeface="Times New Roman" panose="02020603050405020304" pitchFamily="18" charset="0"/>
                  <a:cs typeface="Times New Roman" panose="02020603050405020304" pitchFamily="18"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accel="50000" decel="50000" fill="hold" grpId="0" nodeType="withEffect">
                                  <p:stCondLst>
                                    <p:cond delay="0"/>
                                  </p:stCondLst>
                                  <p:childTnLst>
                                    <p:animMotion origin="layout" path="M 0.00277778 -0.00148148 L 0.00618056 -0.2025 " pathEditMode="relative" rAng="0" ptsTypes="">
                                      <p:cBhvr>
                                        <p:cTn id="6" dur="500" fill="hold"/>
                                        <p:tgtEl>
                                          <p:spTgt spid="40"/>
                                        </p:tgtEl>
                                        <p:attrNameLst>
                                          <p:attrName>ppt_x</p:attrName>
                                          <p:attrName>ppt_y</p:attrName>
                                        </p:attrNameLst>
                                      </p:cBhvr>
                                      <p:rCtr x="200" y="-12600"/>
                                    </p:animMotion>
                                  </p:childTnLst>
                                </p:cTn>
                              </p:par>
                              <p:par>
                                <p:cTn id="7" presetID="18" presetClass="exit" presetSubtype="12" fill="hold" grpId="0" nodeType="withEffect">
                                  <p:stCondLst>
                                    <p:cond delay="0"/>
                                  </p:stCondLst>
                                  <p:childTnLst>
                                    <p:animEffect transition="out" filter="strips(downLeft)">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par>
                                <p:cTn id="10" presetID="18" presetClass="exit" presetSubtype="12" fill="hold" nodeType="withEffect">
                                  <p:stCondLst>
                                    <p:cond delay="0"/>
                                  </p:stCondLst>
                                  <p:childTnLst>
                                    <p:animEffect transition="out" filter="strips(downLeft)">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par>
                                <p:cTn id="13" presetID="18" presetClass="exit" presetSubtype="12" fill="hold" nodeType="withEffect">
                                  <p:stCondLst>
                                    <p:cond delay="0"/>
                                  </p:stCondLst>
                                  <p:childTnLst>
                                    <p:animEffect transition="out" filter="strips(downLeft)">
                                      <p:cBhvr>
                                        <p:cTn id="14" dur="500"/>
                                        <p:tgtEl>
                                          <p:spTgt spid="16"/>
                                        </p:tgtEl>
                                      </p:cBhvr>
                                    </p:animEffect>
                                    <p:set>
                                      <p:cBhvr>
                                        <p:cTn id="15" dur="1" fill="hold">
                                          <p:stCondLst>
                                            <p:cond delay="499"/>
                                          </p:stCondLst>
                                        </p:cTn>
                                        <p:tgtEl>
                                          <p:spTgt spid="16"/>
                                        </p:tgtEl>
                                        <p:attrNameLst>
                                          <p:attrName>style.visibility</p:attrName>
                                        </p:attrNameLst>
                                      </p:cBhvr>
                                      <p:to>
                                        <p:strVal val="hidden"/>
                                      </p:to>
                                    </p:set>
                                  </p:childTnLst>
                                </p:cTn>
                              </p:par>
                              <p:par>
                                <p:cTn id="16" presetID="18" presetClass="exit" presetSubtype="12" fill="hold" nodeType="withEffect">
                                  <p:stCondLst>
                                    <p:cond delay="0"/>
                                  </p:stCondLst>
                                  <p:childTnLst>
                                    <p:animEffect transition="out" filter="strips(downLeft)">
                                      <p:cBhvr>
                                        <p:cTn id="17" dur="500"/>
                                        <p:tgtEl>
                                          <p:spTgt spid="18"/>
                                        </p:tgtEl>
                                      </p:cBhvr>
                                    </p:animEffect>
                                    <p:set>
                                      <p:cBhvr>
                                        <p:cTn id="18" dur="1" fill="hold">
                                          <p:stCondLst>
                                            <p:cond delay="499"/>
                                          </p:stCondLst>
                                        </p:cTn>
                                        <p:tgtEl>
                                          <p:spTgt spid="18"/>
                                        </p:tgtEl>
                                        <p:attrNameLst>
                                          <p:attrName>style.visibility</p:attrName>
                                        </p:attrNameLst>
                                      </p:cBhvr>
                                      <p:to>
                                        <p:strVal val="hidden"/>
                                      </p:to>
                                    </p:set>
                                  </p:childTnLst>
                                </p:cTn>
                              </p:par>
                              <p:par>
                                <p:cTn id="19" presetID="18" presetClass="exit" presetSubtype="12" fill="hold" grpId="0" nodeType="withEffect">
                                  <p:stCondLst>
                                    <p:cond delay="0"/>
                                  </p:stCondLst>
                                  <p:childTnLst>
                                    <p:animEffect transition="out" filter="strips(downLeft)">
                                      <p:cBhvr>
                                        <p:cTn id="20" dur="500"/>
                                        <p:tgtEl>
                                          <p:spTgt spid="45"/>
                                        </p:tgtEl>
                                      </p:cBhvr>
                                    </p:animEffect>
                                    <p:set>
                                      <p:cBhvr>
                                        <p:cTn id="21" dur="1" fill="hold">
                                          <p:stCondLst>
                                            <p:cond delay="499"/>
                                          </p:stCondLst>
                                        </p:cTn>
                                        <p:tgtEl>
                                          <p:spTgt spid="45"/>
                                        </p:tgtEl>
                                        <p:attrNameLst>
                                          <p:attrName>style.visibility</p:attrName>
                                        </p:attrNameLst>
                                      </p:cBhvr>
                                      <p:to>
                                        <p:strVal val="hidden"/>
                                      </p:to>
                                    </p:set>
                                  </p:childTnLst>
                                </p:cTn>
                              </p:par>
                              <p:par>
                                <p:cTn id="22" presetID="18" presetClass="exit" presetSubtype="12" fill="hold" grpId="0" nodeType="withEffect">
                                  <p:stCondLst>
                                    <p:cond delay="0"/>
                                  </p:stCondLst>
                                  <p:childTnLst>
                                    <p:animEffect transition="out" filter="strips(downLeft)">
                                      <p:cBhvr>
                                        <p:cTn id="23" dur="500"/>
                                        <p:tgtEl>
                                          <p:spTgt spid="53"/>
                                        </p:tgtEl>
                                      </p:cBhvr>
                                    </p:animEffect>
                                    <p:set>
                                      <p:cBhvr>
                                        <p:cTn id="24" dur="1" fill="hold">
                                          <p:stCondLst>
                                            <p:cond delay="499"/>
                                          </p:stCondLst>
                                        </p:cTn>
                                        <p:tgtEl>
                                          <p:spTgt spid="53"/>
                                        </p:tgtEl>
                                        <p:attrNameLst>
                                          <p:attrName>style.visibility</p:attrName>
                                        </p:attrNameLst>
                                      </p:cBhvr>
                                      <p:to>
                                        <p:strVal val="hidden"/>
                                      </p:to>
                                    </p:set>
                                  </p:childTnLst>
                                </p:cTn>
                              </p:par>
                              <p:par>
                                <p:cTn id="25" presetID="18" presetClass="exit" presetSubtype="12" fill="hold" grpId="0" nodeType="withEffect">
                                  <p:stCondLst>
                                    <p:cond delay="0"/>
                                  </p:stCondLst>
                                  <p:childTnLst>
                                    <p:animEffect transition="out" filter="strips(downLeft)">
                                      <p:cBhvr>
                                        <p:cTn id="26" dur="500"/>
                                        <p:tgtEl>
                                          <p:spTgt spid="57"/>
                                        </p:tgtEl>
                                      </p:cBhvr>
                                    </p:animEffect>
                                    <p:set>
                                      <p:cBhvr>
                                        <p:cTn id="27" dur="1" fill="hold">
                                          <p:stCondLst>
                                            <p:cond delay="499"/>
                                          </p:stCondLst>
                                        </p:cTn>
                                        <p:tgtEl>
                                          <p:spTgt spid="57"/>
                                        </p:tgtEl>
                                        <p:attrNameLst>
                                          <p:attrName>style.visibility</p:attrName>
                                        </p:attrNameLst>
                                      </p:cBhvr>
                                      <p:to>
                                        <p:strVal val="hidden"/>
                                      </p:to>
                                    </p:set>
                                  </p:childTnLst>
                                </p:cTn>
                              </p:par>
                              <p:par>
                                <p:cTn id="28" presetID="18" presetClass="exit" presetSubtype="12" fill="hold" nodeType="withEffect">
                                  <p:stCondLst>
                                    <p:cond delay="0"/>
                                  </p:stCondLst>
                                  <p:childTnLst>
                                    <p:animEffect transition="out" filter="strips(downLeft)">
                                      <p:cBhvr>
                                        <p:cTn id="29" dur="500"/>
                                        <p:tgtEl>
                                          <p:spTgt spid="59"/>
                                        </p:tgtEl>
                                      </p:cBhvr>
                                    </p:animEffect>
                                    <p:set>
                                      <p:cBhvr>
                                        <p:cTn id="30" dur="1" fill="hold">
                                          <p:stCondLst>
                                            <p:cond delay="499"/>
                                          </p:stCondLst>
                                        </p:cTn>
                                        <p:tgtEl>
                                          <p:spTgt spid="59"/>
                                        </p:tgtEl>
                                        <p:attrNameLst>
                                          <p:attrName>style.visibility</p:attrName>
                                        </p:attrNameLst>
                                      </p:cBhvr>
                                      <p:to>
                                        <p:strVal val="hidden"/>
                                      </p:to>
                                    </p:set>
                                  </p:childTnLst>
                                </p:cTn>
                              </p:par>
                              <p:par>
                                <p:cTn id="31" presetID="18" presetClass="exit" presetSubtype="12" fill="hold" nodeType="withEffect">
                                  <p:stCondLst>
                                    <p:cond delay="0"/>
                                  </p:stCondLst>
                                  <p:childTnLst>
                                    <p:animEffect transition="out" filter="strips(downLeft)">
                                      <p:cBhvr>
                                        <p:cTn id="32" dur="500"/>
                                        <p:tgtEl>
                                          <p:spTgt spid="60"/>
                                        </p:tgtEl>
                                      </p:cBhvr>
                                    </p:animEffect>
                                    <p:set>
                                      <p:cBhvr>
                                        <p:cTn id="33" dur="1" fill="hold">
                                          <p:stCondLst>
                                            <p:cond delay="499"/>
                                          </p:stCondLst>
                                        </p:cTn>
                                        <p:tgtEl>
                                          <p:spTgt spid="60"/>
                                        </p:tgtEl>
                                        <p:attrNameLst>
                                          <p:attrName>style.visibility</p:attrName>
                                        </p:attrNameLst>
                                      </p:cBhvr>
                                      <p:to>
                                        <p:strVal val="hidden"/>
                                      </p:to>
                                    </p:set>
                                  </p:childTnLst>
                                </p:cTn>
                              </p:par>
                              <p:par>
                                <p:cTn id="34" presetID="18" presetClass="exit" presetSubtype="12" fill="hold" nodeType="withEffect">
                                  <p:stCondLst>
                                    <p:cond delay="0"/>
                                  </p:stCondLst>
                                  <p:childTnLst>
                                    <p:animEffect transition="out" filter="strips(downLeft)">
                                      <p:cBhvr>
                                        <p:cTn id="35" dur="500"/>
                                        <p:tgtEl>
                                          <p:spTgt spid="61"/>
                                        </p:tgtEl>
                                      </p:cBhvr>
                                    </p:animEffect>
                                    <p:set>
                                      <p:cBhvr>
                                        <p:cTn id="36" dur="1" fill="hold">
                                          <p:stCondLst>
                                            <p:cond delay="499"/>
                                          </p:stCondLst>
                                        </p:cTn>
                                        <p:tgtEl>
                                          <p:spTgt spid="61"/>
                                        </p:tgtEl>
                                        <p:attrNameLst>
                                          <p:attrName>style.visibility</p:attrName>
                                        </p:attrNameLst>
                                      </p:cBhvr>
                                      <p:to>
                                        <p:strVal val="hidden"/>
                                      </p:to>
                                    </p:set>
                                  </p:childTnLst>
                                </p:cTn>
                              </p:par>
                              <p:par>
                                <p:cTn id="37" presetID="18" presetClass="exit" presetSubtype="12" fill="hold" nodeType="withEffect">
                                  <p:stCondLst>
                                    <p:cond delay="0"/>
                                  </p:stCondLst>
                                  <p:childTnLst>
                                    <p:animEffect transition="out" filter="strips(downLeft)">
                                      <p:cBhvr>
                                        <p:cTn id="38" dur="500"/>
                                        <p:tgtEl>
                                          <p:spTgt spid="62"/>
                                        </p:tgtEl>
                                      </p:cBhvr>
                                    </p:animEffect>
                                    <p:set>
                                      <p:cBhvr>
                                        <p:cTn id="39" dur="1" fill="hold">
                                          <p:stCondLst>
                                            <p:cond delay="499"/>
                                          </p:stCondLst>
                                        </p:cTn>
                                        <p:tgtEl>
                                          <p:spTgt spid="62"/>
                                        </p:tgtEl>
                                        <p:attrNameLst>
                                          <p:attrName>style.visibility</p:attrName>
                                        </p:attrNameLst>
                                      </p:cBhvr>
                                      <p:to>
                                        <p:strVal val="hidden"/>
                                      </p:to>
                                    </p:set>
                                  </p:childTnLst>
                                </p:cTn>
                              </p:par>
                              <p:par>
                                <p:cTn id="40" presetID="18" presetClass="exit" presetSubtype="12" fill="hold" nodeType="withEffect">
                                  <p:stCondLst>
                                    <p:cond delay="0"/>
                                  </p:stCondLst>
                                  <p:childTnLst>
                                    <p:animEffect transition="out" filter="strips(downLeft)">
                                      <p:cBhvr>
                                        <p:cTn id="41" dur="500"/>
                                        <p:tgtEl>
                                          <p:spTgt spid="63"/>
                                        </p:tgtEl>
                                      </p:cBhvr>
                                    </p:animEffect>
                                    <p:set>
                                      <p:cBhvr>
                                        <p:cTn id="42" dur="1" fill="hold">
                                          <p:stCondLst>
                                            <p:cond delay="499"/>
                                          </p:stCondLst>
                                        </p:cTn>
                                        <p:tgtEl>
                                          <p:spTgt spid="63"/>
                                        </p:tgtEl>
                                        <p:attrNameLst>
                                          <p:attrName>style.visibility</p:attrName>
                                        </p:attrNameLst>
                                      </p:cBhvr>
                                      <p:to>
                                        <p:strVal val="hidden"/>
                                      </p:to>
                                    </p:set>
                                  </p:childTnLst>
                                </p:cTn>
                              </p:par>
                              <p:par>
                                <p:cTn id="43" presetID="18" presetClass="exit" presetSubtype="12" fill="hold" nodeType="withEffect">
                                  <p:stCondLst>
                                    <p:cond delay="0"/>
                                  </p:stCondLst>
                                  <p:childTnLst>
                                    <p:animEffect transition="out" filter="strips(downLeft)">
                                      <p:cBhvr>
                                        <p:cTn id="44" dur="500"/>
                                        <p:tgtEl>
                                          <p:spTgt spid="64"/>
                                        </p:tgtEl>
                                      </p:cBhvr>
                                    </p:animEffect>
                                    <p:set>
                                      <p:cBhvr>
                                        <p:cTn id="45" dur="1" fill="hold">
                                          <p:stCondLst>
                                            <p:cond delay="499"/>
                                          </p:stCondLst>
                                        </p:cTn>
                                        <p:tgtEl>
                                          <p:spTgt spid="64"/>
                                        </p:tgtEl>
                                        <p:attrNameLst>
                                          <p:attrName>style.visibility</p:attrName>
                                        </p:attrNameLst>
                                      </p:cBhvr>
                                      <p:to>
                                        <p:strVal val="hidden"/>
                                      </p:to>
                                    </p:set>
                                  </p:childTnLst>
                                </p:cTn>
                              </p:par>
                              <p:par>
                                <p:cTn id="46" presetID="18" presetClass="exit" presetSubtype="12" fill="hold" nodeType="withEffect">
                                  <p:stCondLst>
                                    <p:cond delay="0"/>
                                  </p:stCondLst>
                                  <p:childTnLst>
                                    <p:animEffect transition="out" filter="strips(downLeft)">
                                      <p:cBhvr>
                                        <p:cTn id="47" dur="500"/>
                                        <p:tgtEl>
                                          <p:spTgt spid="65"/>
                                        </p:tgtEl>
                                      </p:cBhvr>
                                    </p:animEffect>
                                    <p:set>
                                      <p:cBhvr>
                                        <p:cTn id="48" dur="1" fill="hold">
                                          <p:stCondLst>
                                            <p:cond delay="499"/>
                                          </p:stCondLst>
                                        </p:cTn>
                                        <p:tgtEl>
                                          <p:spTgt spid="65"/>
                                        </p:tgtEl>
                                        <p:attrNameLst>
                                          <p:attrName>style.visibility</p:attrName>
                                        </p:attrNameLst>
                                      </p:cBhvr>
                                      <p:to>
                                        <p:strVal val="hidden"/>
                                      </p:to>
                                    </p:set>
                                  </p:childTnLst>
                                </p:cTn>
                              </p:par>
                              <p:par>
                                <p:cTn id="49" presetID="18" presetClass="exit" presetSubtype="12" fill="hold" nodeType="withEffect">
                                  <p:stCondLst>
                                    <p:cond delay="0"/>
                                  </p:stCondLst>
                                  <p:childTnLst>
                                    <p:animEffect transition="out" filter="strips(downLeft)">
                                      <p:cBhvr>
                                        <p:cTn id="50" dur="500"/>
                                        <p:tgtEl>
                                          <p:spTgt spid="66"/>
                                        </p:tgtEl>
                                      </p:cBhvr>
                                    </p:animEffect>
                                    <p:set>
                                      <p:cBhvr>
                                        <p:cTn id="51" dur="1" fill="hold">
                                          <p:stCondLst>
                                            <p:cond delay="499"/>
                                          </p:stCondLst>
                                        </p:cTn>
                                        <p:tgtEl>
                                          <p:spTgt spid="66"/>
                                        </p:tgtEl>
                                        <p:attrNameLst>
                                          <p:attrName>style.visibility</p:attrName>
                                        </p:attrNameLst>
                                      </p:cBhvr>
                                      <p:to>
                                        <p:strVal val="hidden"/>
                                      </p:to>
                                    </p:set>
                                  </p:childTnLst>
                                </p:cTn>
                              </p:par>
                              <p:par>
                                <p:cTn id="52" presetID="18" presetClass="exit" presetSubtype="12" fill="hold" nodeType="withEffect">
                                  <p:stCondLst>
                                    <p:cond delay="0"/>
                                  </p:stCondLst>
                                  <p:childTnLst>
                                    <p:animEffect transition="out" filter="strips(downLeft)">
                                      <p:cBhvr>
                                        <p:cTn id="53" dur="500"/>
                                        <p:tgtEl>
                                          <p:spTgt spid="67"/>
                                        </p:tgtEl>
                                      </p:cBhvr>
                                    </p:animEffect>
                                    <p:set>
                                      <p:cBhvr>
                                        <p:cTn id="54" dur="1" fill="hold">
                                          <p:stCondLst>
                                            <p:cond delay="499"/>
                                          </p:stCondLst>
                                        </p:cTn>
                                        <p:tgtEl>
                                          <p:spTgt spid="67"/>
                                        </p:tgtEl>
                                        <p:attrNameLst>
                                          <p:attrName>style.visibility</p:attrName>
                                        </p:attrNameLst>
                                      </p:cBhvr>
                                      <p:to>
                                        <p:strVal val="hidden"/>
                                      </p:to>
                                    </p:set>
                                  </p:childTnLst>
                                </p:cTn>
                              </p:par>
                              <p:par>
                                <p:cTn id="55" presetID="18" presetClass="exit" presetSubtype="12" fill="hold" nodeType="withEffect">
                                  <p:stCondLst>
                                    <p:cond delay="0"/>
                                  </p:stCondLst>
                                  <p:childTnLst>
                                    <p:animEffect transition="out" filter="strips(downLeft)">
                                      <p:cBhvr>
                                        <p:cTn id="56" dur="500"/>
                                        <p:tgtEl>
                                          <p:spTgt spid="68"/>
                                        </p:tgtEl>
                                      </p:cBhvr>
                                    </p:animEffect>
                                    <p:set>
                                      <p:cBhvr>
                                        <p:cTn id="57" dur="1" fill="hold">
                                          <p:stCondLst>
                                            <p:cond delay="499"/>
                                          </p:stCondLst>
                                        </p:cTn>
                                        <p:tgtEl>
                                          <p:spTgt spid="68"/>
                                        </p:tgtEl>
                                        <p:attrNameLst>
                                          <p:attrName>style.visibility</p:attrName>
                                        </p:attrNameLst>
                                      </p:cBhvr>
                                      <p:to>
                                        <p:strVal val="hidden"/>
                                      </p:to>
                                    </p:set>
                                  </p:childTnLst>
                                </p:cTn>
                              </p:par>
                              <p:par>
                                <p:cTn id="58" presetID="18" presetClass="exit" presetSubtype="12" fill="hold" grpId="0" nodeType="withEffect">
                                  <p:stCondLst>
                                    <p:cond delay="0"/>
                                  </p:stCondLst>
                                  <p:childTnLst>
                                    <p:animEffect transition="out" filter="strips(downLeft)">
                                      <p:cBhvr>
                                        <p:cTn id="59" dur="500"/>
                                        <p:tgtEl>
                                          <p:spTgt spid="69"/>
                                        </p:tgtEl>
                                      </p:cBhvr>
                                    </p:animEffect>
                                    <p:set>
                                      <p:cBhvr>
                                        <p:cTn id="60" dur="1" fill="hold">
                                          <p:stCondLst>
                                            <p:cond delay="499"/>
                                          </p:stCondLst>
                                        </p:cTn>
                                        <p:tgtEl>
                                          <p:spTgt spid="69"/>
                                        </p:tgtEl>
                                        <p:attrNameLst>
                                          <p:attrName>style.visibility</p:attrName>
                                        </p:attrNameLst>
                                      </p:cBhvr>
                                      <p:to>
                                        <p:strVal val="hidden"/>
                                      </p:to>
                                    </p:set>
                                  </p:childTnLst>
                                </p:cTn>
                              </p:par>
                            </p:childTnLst>
                          </p:cTn>
                        </p:par>
                        <p:par>
                          <p:cTn id="61" fill="hold">
                            <p:stCondLst>
                              <p:cond delay="500"/>
                            </p:stCondLst>
                            <p:childTnLst>
                              <p:par>
                                <p:cTn id="62" presetID="18" presetClass="entr" presetSubtype="12" fill="hold" nodeType="afterEffect">
                                  <p:stCondLst>
                                    <p:cond delay="0"/>
                                  </p:stCondLst>
                                  <p:childTnLst>
                                    <p:set>
                                      <p:cBhvr>
                                        <p:cTn id="63" dur="500" fill="hold">
                                          <p:stCondLst>
                                            <p:cond delay="0"/>
                                          </p:stCondLst>
                                        </p:cTn>
                                        <p:tgtEl>
                                          <p:spTgt spid="51"/>
                                        </p:tgtEl>
                                        <p:attrNameLst>
                                          <p:attrName>style.visibility</p:attrName>
                                        </p:attrNameLst>
                                      </p:cBhvr>
                                      <p:to>
                                        <p:strVal val="visible"/>
                                      </p:to>
                                    </p:set>
                                    <p:animEffect transition="in" filter="strips(downLeft)">
                                      <p:cBhvr>
                                        <p:cTn id="6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40" grpId="0" animBg="1"/>
      <p:bldP spid="40" grpId="1" animBg="1"/>
      <p:bldP spid="45" grpId="0" animBg="1"/>
      <p:bldP spid="45" grpId="1" animBg="1"/>
      <p:bldP spid="53" grpId="0" animBg="1"/>
      <p:bldP spid="53" grpId="1" animBg="1"/>
      <p:bldP spid="57" grpId="0" animBg="1"/>
      <p:bldP spid="57" grpId="1" animBg="1"/>
      <p:bldP spid="69" grpId="0" animBg="1"/>
      <p:bldP spid="69"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Basic Architecture</a:t>
            </a:r>
            <a:endParaRPr lang="en-US" altLang="zh-CN" dirty="0"/>
          </a:p>
        </p:txBody>
      </p:sp>
      <p:sp>
        <p:nvSpPr>
          <p:cNvPr id="40" name="云形 39"/>
          <p:cNvSpPr/>
          <p:nvPr/>
        </p:nvSpPr>
        <p:spPr>
          <a:xfrm>
            <a:off x="1111250" y="1992630"/>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8" name="云形 7"/>
          <p:cNvSpPr/>
          <p:nvPr/>
        </p:nvSpPr>
        <p:spPr>
          <a:xfrm>
            <a:off x="1111250" y="1992630"/>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9" name="云形 8"/>
          <p:cNvSpPr/>
          <p:nvPr/>
        </p:nvSpPr>
        <p:spPr>
          <a:xfrm>
            <a:off x="1111250" y="1992630"/>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21" name="云形 20"/>
          <p:cNvSpPr/>
          <p:nvPr/>
        </p:nvSpPr>
        <p:spPr>
          <a:xfrm>
            <a:off x="1111250" y="2012315"/>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grpSp>
        <p:nvGrpSpPr>
          <p:cNvPr id="51" name="组合 50"/>
          <p:cNvGrpSpPr/>
          <p:nvPr/>
        </p:nvGrpSpPr>
        <p:grpSpPr>
          <a:xfrm>
            <a:off x="2843530" y="1992630"/>
            <a:ext cx="5542280" cy="4380230"/>
            <a:chOff x="5082" y="3770"/>
            <a:chExt cx="7823" cy="6414"/>
          </a:xfrm>
        </p:grpSpPr>
        <p:sp>
          <p:nvSpPr>
            <p:cNvPr id="26" name="圆角矩形 25"/>
            <p:cNvSpPr/>
            <p:nvPr/>
          </p:nvSpPr>
          <p:spPr>
            <a:xfrm>
              <a:off x="9727" y="4537"/>
              <a:ext cx="2517" cy="798"/>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Walter Server</a:t>
              </a:r>
              <a:endParaRPr lang="en-US" altLang="zh-CN">
                <a:latin typeface="Times New Roman" panose="02020603050405020304" pitchFamily="18" charset="0"/>
                <a:cs typeface="Times New Roman" panose="02020603050405020304" pitchFamily="18" charset="0"/>
              </a:endParaRPr>
            </a:p>
          </p:txBody>
        </p:sp>
        <p:grpSp>
          <p:nvGrpSpPr>
            <p:cNvPr id="36" name="组合 35"/>
            <p:cNvGrpSpPr/>
            <p:nvPr/>
          </p:nvGrpSpPr>
          <p:grpSpPr>
            <a:xfrm>
              <a:off x="9267" y="6193"/>
              <a:ext cx="3437" cy="3762"/>
              <a:chOff x="9159" y="6058"/>
              <a:chExt cx="3437" cy="3762"/>
            </a:xfrm>
          </p:grpSpPr>
          <p:sp>
            <p:nvSpPr>
              <p:cNvPr id="27" name="圆角矩形 26"/>
              <p:cNvSpPr/>
              <p:nvPr/>
            </p:nvSpPr>
            <p:spPr>
              <a:xfrm>
                <a:off x="9159" y="6058"/>
                <a:ext cx="3437" cy="3762"/>
              </a:xfrm>
              <a:prstGeom prst="roundRect">
                <a:avLst/>
              </a:prstGeom>
              <a:noFill/>
              <a:ln>
                <a:solidFill>
                  <a:srgbClr val="FB7756"/>
                </a:solidFill>
              </a:ln>
              <a:extLst>
                <a:ext uri="{909E8E84-426E-40DD-AFC4-6F175D3DCCD1}">
                  <a14:hiddenFill xmlns:a14="http://schemas.microsoft.com/office/drawing/2010/main">
                    <a:solidFill>
                      <a:srgbClr val="FB7756"/>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9574" y="6516"/>
                <a:ext cx="2607" cy="3167"/>
                <a:chOff x="9564" y="6516"/>
                <a:chExt cx="2607" cy="3167"/>
              </a:xfrm>
            </p:grpSpPr>
            <p:grpSp>
              <p:nvGrpSpPr>
                <p:cNvPr id="33" name="组合 32"/>
                <p:cNvGrpSpPr/>
                <p:nvPr/>
              </p:nvGrpSpPr>
              <p:grpSpPr>
                <a:xfrm>
                  <a:off x="9564" y="6516"/>
                  <a:ext cx="2607" cy="3167"/>
                  <a:chOff x="9564" y="6516"/>
                  <a:chExt cx="2607" cy="3167"/>
                </a:xfrm>
              </p:grpSpPr>
              <p:grpSp>
                <p:nvGrpSpPr>
                  <p:cNvPr id="32" name="组合 31"/>
                  <p:cNvGrpSpPr/>
                  <p:nvPr/>
                </p:nvGrpSpPr>
                <p:grpSpPr>
                  <a:xfrm>
                    <a:off x="9564" y="6516"/>
                    <a:ext cx="2607" cy="3167"/>
                    <a:chOff x="9564" y="6516"/>
                    <a:chExt cx="2607" cy="3167"/>
                  </a:xfrm>
                </p:grpSpPr>
                <p:grpSp>
                  <p:nvGrpSpPr>
                    <p:cNvPr id="24" name="组合 23"/>
                    <p:cNvGrpSpPr/>
                    <p:nvPr/>
                  </p:nvGrpSpPr>
                  <p:grpSpPr>
                    <a:xfrm>
                      <a:off x="9564" y="7649"/>
                      <a:ext cx="2607" cy="2034"/>
                      <a:chOff x="9402" y="7432"/>
                      <a:chExt cx="2607" cy="2034"/>
                    </a:xfrm>
                  </p:grpSpPr>
                  <p:sp>
                    <p:nvSpPr>
                      <p:cNvPr id="10" name="文本框 9"/>
                      <p:cNvSpPr txBox="1"/>
                      <p:nvPr/>
                    </p:nvSpPr>
                    <p:spPr>
                      <a:xfrm>
                        <a:off x="9402" y="7432"/>
                        <a:ext cx="1303" cy="404"/>
                      </a:xfrm>
                      <a:prstGeom prst="rect">
                        <a:avLst/>
                      </a:prstGeom>
                      <a:noFill/>
                    </p:spPr>
                    <p:txBody>
                      <a:bodyPr wrap="square" rtlCol="0">
                        <a:spAutoFit/>
                      </a:bodyPr>
                      <a:lstStyle/>
                      <a:p>
                        <a:pPr algn="ctr"/>
                        <a:r>
                          <a:rPr lang="en-US" altLang="zh-CN" sz="1200">
                            <a:latin typeface="Times New Roman" panose="02020603050405020304" pitchFamily="18" charset="0"/>
                            <a:cs typeface="Times New Roman" panose="02020603050405020304" pitchFamily="18" charset="0"/>
                          </a:rPr>
                          <a:t>container1</a:t>
                        </a:r>
                        <a:endParaRPr lang="en-US" altLang="zh-CN" sz="1200">
                          <a:latin typeface="Times New Roman" panose="02020603050405020304" pitchFamily="18" charset="0"/>
                          <a:cs typeface="Times New Roman" panose="02020603050405020304" pitchFamily="18" charset="0"/>
                        </a:endParaRPr>
                      </a:p>
                    </p:txBody>
                  </p:sp>
                  <p:sp>
                    <p:nvSpPr>
                      <p:cNvPr id="17" name="文本框 16"/>
                      <p:cNvSpPr txBox="1"/>
                      <p:nvPr/>
                    </p:nvSpPr>
                    <p:spPr>
                      <a:xfrm>
                        <a:off x="10706" y="7432"/>
                        <a:ext cx="1303" cy="404"/>
                      </a:xfrm>
                      <a:prstGeom prst="rect">
                        <a:avLst/>
                      </a:prstGeom>
                      <a:noFill/>
                    </p:spPr>
                    <p:txBody>
                      <a:bodyPr wrap="square" rtlCol="0">
                        <a:spAutoFit/>
                      </a:bodyPr>
                      <a:lstStyle/>
                      <a:p>
                        <a:pPr algn="ctr"/>
                        <a:r>
                          <a:rPr lang="en-US" altLang="zh-CN" sz="1200">
                            <a:latin typeface="Times New Roman" panose="02020603050405020304" pitchFamily="18" charset="0"/>
                            <a:cs typeface="Times New Roman" panose="02020603050405020304" pitchFamily="18" charset="0"/>
                          </a:rPr>
                          <a:t>container2</a:t>
                        </a:r>
                        <a:endParaRPr lang="en-US" altLang="zh-CN" sz="1200">
                          <a:latin typeface="Times New Roman" panose="02020603050405020304" pitchFamily="18" charset="0"/>
                          <a:cs typeface="Times New Roman" panose="02020603050405020304" pitchFamily="18" charset="0"/>
                        </a:endParaRPr>
                      </a:p>
                    </p:txBody>
                  </p:sp>
                  <p:sp>
                    <p:nvSpPr>
                      <p:cNvPr id="20" name="文本框 19"/>
                      <p:cNvSpPr txBox="1"/>
                      <p:nvPr/>
                    </p:nvSpPr>
                    <p:spPr>
                      <a:xfrm>
                        <a:off x="9402" y="9039"/>
                        <a:ext cx="1303" cy="404"/>
                      </a:xfrm>
                      <a:prstGeom prst="rect">
                        <a:avLst/>
                      </a:prstGeom>
                      <a:noFill/>
                    </p:spPr>
                    <p:txBody>
                      <a:bodyPr wrap="square" rtlCol="0">
                        <a:spAutoFit/>
                      </a:bodyPr>
                      <a:lstStyle/>
                      <a:p>
                        <a:pPr algn="ctr"/>
                        <a:r>
                          <a:rPr lang="en-US" altLang="zh-CN" sz="1200">
                            <a:latin typeface="Times New Roman" panose="02020603050405020304" pitchFamily="18" charset="0"/>
                            <a:cs typeface="Times New Roman" panose="02020603050405020304" pitchFamily="18" charset="0"/>
                          </a:rPr>
                          <a:t>container3</a:t>
                        </a:r>
                        <a:endParaRPr lang="en-US" altLang="zh-CN" sz="1200">
                          <a:latin typeface="Times New Roman" panose="02020603050405020304" pitchFamily="18" charset="0"/>
                          <a:cs typeface="Times New Roman" panose="02020603050405020304" pitchFamily="18" charset="0"/>
                        </a:endParaRPr>
                      </a:p>
                    </p:txBody>
                  </p:sp>
                  <p:sp>
                    <p:nvSpPr>
                      <p:cNvPr id="23" name="文本框 22"/>
                      <p:cNvSpPr txBox="1"/>
                      <p:nvPr/>
                    </p:nvSpPr>
                    <p:spPr>
                      <a:xfrm>
                        <a:off x="10706" y="9058"/>
                        <a:ext cx="1303" cy="408"/>
                      </a:xfrm>
                      <a:prstGeom prst="rect">
                        <a:avLst/>
                      </a:prstGeom>
                      <a:noFill/>
                    </p:spPr>
                    <p:txBody>
                      <a:bodyPr wrap="square" rtlCol="0">
                        <a:spAutoFit/>
                      </a:bodyPr>
                      <a:lstStyle/>
                      <a:p>
                        <a:pPr algn="ctr"/>
                        <a:r>
                          <a:rPr lang="en-US" altLang="zh-CN" sz="1200">
                            <a:latin typeface="Times New Roman" panose="02020603050405020304" pitchFamily="18" charset="0"/>
                            <a:cs typeface="Times New Roman" panose="02020603050405020304" pitchFamily="18" charset="0"/>
                          </a:rPr>
                          <a:t>container4</a:t>
                        </a:r>
                        <a:endParaRPr lang="en-US" altLang="zh-CN" sz="1200">
                          <a:latin typeface="Times New Roman" panose="02020603050405020304" pitchFamily="18" charset="0"/>
                          <a:cs typeface="Times New Roman" panose="02020603050405020304" pitchFamily="18" charset="0"/>
                        </a:endParaRPr>
                      </a:p>
                    </p:txBody>
                  </p:sp>
                </p:grpSp>
                <p:pic>
                  <p:nvPicPr>
                    <p:cNvPr id="28" name="图片 27" descr="数据库 (1)"/>
                    <p:cNvPicPr>
                      <a:picLocks noChangeAspect="1"/>
                    </p:cNvPicPr>
                    <p:nvPr/>
                  </p:nvPicPr>
                  <p:blipFill>
                    <a:blip r:embed="rId1"/>
                    <a:stretch>
                      <a:fillRect/>
                    </a:stretch>
                  </p:blipFill>
                  <p:spPr>
                    <a:xfrm>
                      <a:off x="9564" y="6516"/>
                      <a:ext cx="1242" cy="1242"/>
                    </a:xfrm>
                    <a:prstGeom prst="rect">
                      <a:avLst/>
                    </a:prstGeom>
                  </p:spPr>
                </p:pic>
              </p:grpSp>
              <p:pic>
                <p:nvPicPr>
                  <p:cNvPr id="29" name="图片 28" descr="数据库 (1)"/>
                  <p:cNvPicPr>
                    <a:picLocks noChangeAspect="1"/>
                  </p:cNvPicPr>
                  <p:nvPr/>
                </p:nvPicPr>
                <p:blipFill>
                  <a:blip r:embed="rId1"/>
                  <a:stretch>
                    <a:fillRect/>
                  </a:stretch>
                </p:blipFill>
                <p:spPr>
                  <a:xfrm>
                    <a:off x="10929" y="6516"/>
                    <a:ext cx="1242" cy="1242"/>
                  </a:xfrm>
                  <a:prstGeom prst="rect">
                    <a:avLst/>
                  </a:prstGeom>
                </p:spPr>
              </p:pic>
              <p:pic>
                <p:nvPicPr>
                  <p:cNvPr id="30" name="图片 29" descr="数据库 (1)"/>
                  <p:cNvPicPr>
                    <a:picLocks noChangeAspect="1"/>
                  </p:cNvPicPr>
                  <p:nvPr/>
                </p:nvPicPr>
                <p:blipFill>
                  <a:blip r:embed="rId1"/>
                  <a:stretch>
                    <a:fillRect/>
                  </a:stretch>
                </p:blipFill>
                <p:spPr>
                  <a:xfrm>
                    <a:off x="9564" y="8083"/>
                    <a:ext cx="1242" cy="1242"/>
                  </a:xfrm>
                  <a:prstGeom prst="rect">
                    <a:avLst/>
                  </a:prstGeom>
                </p:spPr>
              </p:pic>
            </p:grpSp>
            <p:pic>
              <p:nvPicPr>
                <p:cNvPr id="31" name="图片 30" descr="数据库 (1)"/>
                <p:cNvPicPr>
                  <a:picLocks noChangeAspect="1"/>
                </p:cNvPicPr>
                <p:nvPr/>
              </p:nvPicPr>
              <p:blipFill>
                <a:blip r:embed="rId1"/>
                <a:stretch>
                  <a:fillRect/>
                </a:stretch>
              </p:blipFill>
              <p:spPr>
                <a:xfrm>
                  <a:off x="10929" y="8083"/>
                  <a:ext cx="1242" cy="1242"/>
                </a:xfrm>
                <a:prstGeom prst="rect">
                  <a:avLst/>
                </a:prstGeom>
              </p:spPr>
            </p:pic>
          </p:grpSp>
          <p:sp>
            <p:nvSpPr>
              <p:cNvPr id="35" name="文本框 34"/>
              <p:cNvSpPr txBox="1"/>
              <p:nvPr/>
            </p:nvSpPr>
            <p:spPr>
              <a:xfrm>
                <a:off x="10223" y="6058"/>
                <a:ext cx="1308" cy="539"/>
              </a:xfrm>
              <a:prstGeom prst="rect">
                <a:avLst/>
              </a:prstGeom>
              <a:noFill/>
            </p:spPr>
            <p:txBody>
              <a:bodyPr wrap="square" rtlCol="0">
                <a:spAutoFit/>
              </a:bodyPr>
              <a:lstStyle/>
              <a:p>
                <a:r>
                  <a:rPr lang="en-US" altLang="zh-CN">
                    <a:solidFill>
                      <a:srgbClr val="FB7756"/>
                    </a:solidFill>
                    <a:latin typeface="Times New Roman" panose="02020603050405020304" pitchFamily="18" charset="0"/>
                    <a:cs typeface="Times New Roman" panose="02020603050405020304" pitchFamily="18" charset="0"/>
                  </a:rPr>
                  <a:t>objects</a:t>
                </a:r>
                <a:endParaRPr lang="en-US" altLang="zh-CN">
                  <a:solidFill>
                    <a:srgbClr val="FB7756"/>
                  </a:solidFill>
                  <a:latin typeface="Times New Roman" panose="02020603050405020304" pitchFamily="18" charset="0"/>
                  <a:cs typeface="Times New Roman" panose="02020603050405020304" pitchFamily="18" charset="0"/>
                </a:endParaRPr>
              </a:p>
            </p:txBody>
          </p:sp>
        </p:grpSp>
        <p:grpSp>
          <p:nvGrpSpPr>
            <p:cNvPr id="39" name="组合 38"/>
            <p:cNvGrpSpPr/>
            <p:nvPr/>
          </p:nvGrpSpPr>
          <p:grpSpPr>
            <a:xfrm>
              <a:off x="10924" y="5335"/>
              <a:ext cx="1290" cy="858"/>
              <a:chOff x="10924" y="5335"/>
              <a:chExt cx="1290" cy="858"/>
            </a:xfrm>
          </p:grpSpPr>
          <p:cxnSp>
            <p:nvCxnSpPr>
              <p:cNvPr id="37" name="直接箭头连接符 36"/>
              <p:cNvCxnSpPr>
                <a:stCxn id="26" idx="2"/>
                <a:endCxn id="35" idx="0"/>
              </p:cNvCxnSpPr>
              <p:nvPr/>
            </p:nvCxnSpPr>
            <p:spPr>
              <a:xfrm>
                <a:off x="10985" y="5335"/>
                <a:ext cx="0" cy="85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0924" y="5547"/>
                <a:ext cx="1290" cy="404"/>
              </a:xfrm>
              <a:prstGeom prst="rect">
                <a:avLst/>
              </a:prstGeom>
              <a:noFill/>
            </p:spPr>
            <p:txBody>
              <a:bodyPr wrap="square" rtlCol="0">
                <a:spAutoFit/>
              </a:bodyPr>
              <a:lstStyle/>
              <a:p>
                <a:r>
                  <a:rPr lang="en-US" altLang="zh-CN" sz="1200">
                    <a:latin typeface="Times New Roman" panose="02020603050405020304" pitchFamily="18" charset="0"/>
                    <a:cs typeface="Times New Roman" panose="02020603050405020304" pitchFamily="18" charset="0"/>
                  </a:rPr>
                  <a:t>operations</a:t>
                </a:r>
                <a:endParaRPr lang="en-US" altLang="zh-CN" sz="1200">
                  <a:latin typeface="Times New Roman" panose="02020603050405020304" pitchFamily="18" charset="0"/>
                  <a:cs typeface="Times New Roman" panose="02020603050405020304" pitchFamily="18" charset="0"/>
                </a:endParaRPr>
              </a:p>
            </p:txBody>
          </p:sp>
        </p:grpSp>
        <p:sp>
          <p:nvSpPr>
            <p:cNvPr id="42" name="文本框 41"/>
            <p:cNvSpPr txBox="1"/>
            <p:nvPr/>
          </p:nvSpPr>
          <p:spPr>
            <a:xfrm>
              <a:off x="6311" y="6193"/>
              <a:ext cx="1548" cy="539"/>
            </a:xfrm>
            <a:prstGeom prst="rect">
              <a:avLst/>
            </a:prstGeom>
            <a:noFill/>
          </p:spPr>
          <p:txBody>
            <a:bodyPr wrap="square" rtlCol="0">
              <a:spAutoFit/>
            </a:bodyPr>
            <a:lstStyle/>
            <a:p>
              <a:pPr algn="ctr"/>
              <a:r>
                <a:rPr lang="en-US" altLang="zh-CN">
                  <a:solidFill>
                    <a:srgbClr val="FB7756"/>
                  </a:solidFill>
                  <a:latin typeface="Times New Roman" panose="02020603050405020304" pitchFamily="18" charset="0"/>
                  <a:cs typeface="Times New Roman" panose="02020603050405020304" pitchFamily="18" charset="0"/>
                </a:rPr>
                <a:t>mapping</a:t>
              </a:r>
              <a:endParaRPr lang="en-US" altLang="zh-CN">
                <a:solidFill>
                  <a:srgbClr val="FB7756"/>
                </a:solidFill>
                <a:latin typeface="Times New Roman" panose="02020603050405020304" pitchFamily="18" charset="0"/>
                <a:cs typeface="Times New Roman" panose="02020603050405020304" pitchFamily="18" charset="0"/>
              </a:endParaRPr>
            </a:p>
          </p:txBody>
        </p:sp>
        <p:grpSp>
          <p:nvGrpSpPr>
            <p:cNvPr id="44" name="组合 43"/>
            <p:cNvGrpSpPr/>
            <p:nvPr/>
          </p:nvGrpSpPr>
          <p:grpSpPr>
            <a:xfrm>
              <a:off x="5293" y="6193"/>
              <a:ext cx="3583" cy="2828"/>
              <a:chOff x="5286" y="6193"/>
              <a:chExt cx="3583" cy="2828"/>
            </a:xfrm>
          </p:grpSpPr>
          <p:sp>
            <p:nvSpPr>
              <p:cNvPr id="41" name="圆角矩形 40"/>
              <p:cNvSpPr/>
              <p:nvPr/>
            </p:nvSpPr>
            <p:spPr>
              <a:xfrm>
                <a:off x="5286" y="6193"/>
                <a:ext cx="3583" cy="2828"/>
              </a:xfrm>
              <a:prstGeom prst="roundRect">
                <a:avLst/>
              </a:prstGeom>
              <a:noFill/>
              <a:ln>
                <a:solidFill>
                  <a:srgbClr val="FB7756"/>
                </a:solidFill>
              </a:ln>
              <a:extLst>
                <a:ext uri="{909E8E84-426E-40DD-AFC4-6F175D3DCCD1}">
                  <a14:hiddenFill xmlns:a14="http://schemas.microsoft.com/office/drawing/2010/main">
                    <a:solidFill>
                      <a:srgbClr val="FB7756"/>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5502" y="6910"/>
                <a:ext cx="3166" cy="1756"/>
              </a:xfrm>
              <a:prstGeom prst="rect">
                <a:avLst/>
              </a:prstGeom>
              <a:noFill/>
              <a:ln w="3175">
                <a:solidFill>
                  <a:schemeClr val="tx1"/>
                </a:solidFill>
              </a:ln>
            </p:spPr>
            <p:txBody>
              <a:bodyPr wrap="square" rtlCol="0">
                <a:spAutoFit/>
              </a:bodyPr>
              <a:lstStyle/>
              <a:p>
                <a:r>
                  <a:rPr lang="en-US" altLang="zh-CN" sz="1200">
                    <a:latin typeface="Times New Roman" panose="02020603050405020304" pitchFamily="18" charset="0"/>
                    <a:cs typeface="Times New Roman" panose="02020603050405020304" pitchFamily="18" charset="0"/>
                  </a:rPr>
                  <a:t>container1: site1, site2</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container2: site1, site2,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container3: site1,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container4: site1, site3, site4</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rPr>
                  <a:t>container5: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container6: site2, site4</a:t>
                </a:r>
                <a:endParaRPr lang="en-US" altLang="zh-CN" sz="1200">
                  <a:latin typeface="Times New Roman" panose="02020603050405020304" pitchFamily="18" charset="0"/>
                  <a:cs typeface="Times New Roman" panose="02020603050405020304" pitchFamily="18" charset="0"/>
                </a:endParaRPr>
              </a:p>
            </p:txBody>
          </p:sp>
        </p:grpSp>
        <p:grpSp>
          <p:nvGrpSpPr>
            <p:cNvPr id="48" name="组合 47"/>
            <p:cNvGrpSpPr/>
            <p:nvPr/>
          </p:nvGrpSpPr>
          <p:grpSpPr>
            <a:xfrm>
              <a:off x="7085" y="4502"/>
              <a:ext cx="2642" cy="1691"/>
              <a:chOff x="7085" y="4502"/>
              <a:chExt cx="2642" cy="1691"/>
            </a:xfrm>
          </p:grpSpPr>
          <p:cxnSp>
            <p:nvCxnSpPr>
              <p:cNvPr id="46" name="肘形连接符 45"/>
              <p:cNvCxnSpPr>
                <a:stCxn id="41" idx="0"/>
                <a:endCxn id="26" idx="1"/>
              </p:cNvCxnSpPr>
              <p:nvPr/>
            </p:nvCxnSpPr>
            <p:spPr>
              <a:xfrm rot="16200000">
                <a:off x="7777" y="4243"/>
                <a:ext cx="1257" cy="2642"/>
              </a:xfrm>
              <a:prstGeom prst="bentConnector2">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47" name="文本框 46"/>
              <p:cNvSpPr txBox="1"/>
              <p:nvPr/>
            </p:nvSpPr>
            <p:spPr>
              <a:xfrm>
                <a:off x="7988" y="4502"/>
                <a:ext cx="836" cy="404"/>
              </a:xfrm>
              <a:prstGeom prst="rect">
                <a:avLst/>
              </a:prstGeom>
              <a:noFill/>
            </p:spPr>
            <p:txBody>
              <a:bodyPr wrap="square" rtlCol="0">
                <a:spAutoFit/>
              </a:bodyPr>
              <a:lstStyle/>
              <a:p>
                <a:r>
                  <a:rPr lang="en-US" altLang="zh-CN" sz="1200">
                    <a:latin typeface="Times New Roman" panose="02020603050405020304" pitchFamily="18" charset="0"/>
                    <a:cs typeface="Times New Roman" panose="02020603050405020304" pitchFamily="18" charset="0"/>
                  </a:rPr>
                  <a:t>cache</a:t>
                </a:r>
                <a:endParaRPr lang="en-US" altLang="zh-CN" sz="1200">
                  <a:latin typeface="Times New Roman" panose="02020603050405020304" pitchFamily="18" charset="0"/>
                  <a:cs typeface="Times New Roman" panose="02020603050405020304" pitchFamily="18" charset="0"/>
                </a:endParaRPr>
              </a:p>
            </p:txBody>
          </p:sp>
        </p:grpSp>
        <p:grpSp>
          <p:nvGrpSpPr>
            <p:cNvPr id="50" name="组合 49"/>
            <p:cNvGrpSpPr/>
            <p:nvPr/>
          </p:nvGrpSpPr>
          <p:grpSpPr>
            <a:xfrm>
              <a:off x="5082" y="3770"/>
              <a:ext cx="7823" cy="6414"/>
              <a:chOff x="5082" y="3770"/>
              <a:chExt cx="7823" cy="6414"/>
            </a:xfrm>
          </p:grpSpPr>
          <p:sp>
            <p:nvSpPr>
              <p:cNvPr id="5" name="矩形 4"/>
              <p:cNvSpPr/>
              <p:nvPr/>
            </p:nvSpPr>
            <p:spPr>
              <a:xfrm>
                <a:off x="5082" y="3770"/>
                <a:ext cx="7823" cy="6414"/>
              </a:xfrm>
              <a:prstGeom prst="rect">
                <a:avLst/>
              </a:prstGeom>
              <a:noFill/>
              <a:ln w="12700">
                <a:solidFill>
                  <a:srgbClr val="002060"/>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8488" y="3770"/>
                <a:ext cx="1239" cy="539"/>
              </a:xfrm>
              <a:prstGeom prst="rect">
                <a:avLst/>
              </a:prstGeom>
              <a:noFill/>
            </p:spPr>
            <p:txBody>
              <a:bodyPr wrap="square" rtlCol="0">
                <a:spAutoFit/>
              </a:bodyPr>
              <a:lstStyle/>
              <a:p>
                <a:r>
                  <a:rPr lang="en-US" altLang="zh-CN">
                    <a:solidFill>
                      <a:srgbClr val="002060"/>
                    </a:solidFill>
                    <a:latin typeface="Times New Roman" panose="02020603050405020304" pitchFamily="18" charset="0"/>
                    <a:cs typeface="Times New Roman" panose="02020603050405020304" pitchFamily="18" charset="0"/>
                  </a:rPr>
                  <a:t>Walter</a:t>
                </a:r>
                <a:endParaRPr lang="en-US" altLang="zh-CN">
                  <a:solidFill>
                    <a:srgbClr val="002060"/>
                  </a:solidFill>
                  <a:latin typeface="Times New Roman" panose="02020603050405020304" pitchFamily="18" charset="0"/>
                  <a:cs typeface="Times New Roman" panose="02020603050405020304" pitchFamily="18" charset="0"/>
                </a:endParaRPr>
              </a:p>
            </p:txBody>
          </p:sp>
        </p:grpSp>
      </p:grpSp>
      <p:sp>
        <p:nvSpPr>
          <p:cNvPr id="22" name="圆角矩形 21"/>
          <p:cNvSpPr/>
          <p:nvPr/>
        </p:nvSpPr>
        <p:spPr>
          <a:xfrm>
            <a:off x="3859530" y="1928495"/>
            <a:ext cx="1641475" cy="662940"/>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Configuration Service</a:t>
            </a:r>
            <a:endParaRPr lang="en-US" altLang="zh-CN">
              <a:latin typeface="Times New Roman" panose="02020603050405020304" pitchFamily="18" charset="0"/>
              <a:cs typeface="Times New Roman" panose="02020603050405020304" pitchFamily="18" charset="0"/>
            </a:endParaRPr>
          </a:p>
        </p:txBody>
      </p:sp>
      <p:cxnSp>
        <p:nvCxnSpPr>
          <p:cNvPr id="25" name="直接箭头连接符 24"/>
          <p:cNvCxnSpPr>
            <a:endCxn id="22" idx="2"/>
          </p:cNvCxnSpPr>
          <p:nvPr/>
        </p:nvCxnSpPr>
        <p:spPr>
          <a:xfrm flipV="1">
            <a:off x="1875790" y="2591435"/>
            <a:ext cx="2804795" cy="14732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52" name="直接箭头连接符 51"/>
          <p:cNvCxnSpPr/>
          <p:nvPr/>
        </p:nvCxnSpPr>
        <p:spPr>
          <a:xfrm flipV="1">
            <a:off x="3577590" y="2612390"/>
            <a:ext cx="1099820" cy="14605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54" name="直接箭头连接符 53"/>
          <p:cNvCxnSpPr/>
          <p:nvPr/>
        </p:nvCxnSpPr>
        <p:spPr>
          <a:xfrm flipH="1" flipV="1">
            <a:off x="4677410" y="2594610"/>
            <a:ext cx="765175" cy="143573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55" name="直接箭头连接符 54"/>
          <p:cNvCxnSpPr/>
          <p:nvPr/>
        </p:nvCxnSpPr>
        <p:spPr>
          <a:xfrm flipH="1" flipV="1">
            <a:off x="4660265" y="2594610"/>
            <a:ext cx="2604135" cy="153860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4" fill="hold" nodeType="withEffect">
                                  <p:stCondLst>
                                    <p:cond delay="0"/>
                                  </p:stCondLst>
                                  <p:childTnLst>
                                    <p:animEffect transition="out" filter="wipe(down)">
                                      <p:cBhvr>
                                        <p:cTn id="6" dur="500"/>
                                        <p:tgtEl>
                                          <p:spTgt spid="51"/>
                                        </p:tgtEl>
                                      </p:cBhvr>
                                    </p:animEffect>
                                    <p:set>
                                      <p:cBhvr>
                                        <p:cTn id="7" dur="1" fill="hold">
                                          <p:stCondLst>
                                            <p:cond delay="499"/>
                                          </p:stCondLst>
                                        </p:cTn>
                                        <p:tgtEl>
                                          <p:spTgt spid="51"/>
                                        </p:tgtEl>
                                        <p:attrNameLst>
                                          <p:attrName>style.visibility</p:attrName>
                                        </p:attrNameLst>
                                      </p:cBhvr>
                                      <p:to>
                                        <p:strVal val="hidden"/>
                                      </p:to>
                                    </p:set>
                                  </p:childTnLst>
                                </p:cTn>
                              </p:par>
                              <p:par>
                                <p:cTn id="8" presetID="56" presetClass="path" presetSubtype="0" accel="50000" decel="50000" fill="hold" grpId="0" nodeType="withEffect">
                                  <p:stCondLst>
                                    <p:cond delay="0"/>
                                  </p:stCondLst>
                                  <p:childTnLst>
                                    <p:animMotion origin="layout" path="M 0 0 L -0.000416667 0.309722 " pathEditMode="relative" rAng="0" ptsTypes="">
                                      <p:cBhvr>
                                        <p:cTn id="9" dur="1000" fill="hold"/>
                                        <p:tgtEl>
                                          <p:spTgt spid="40"/>
                                        </p:tgtEl>
                                        <p:attrNameLst>
                                          <p:attrName>ppt_x</p:attrName>
                                          <p:attrName>ppt_y</p:attrName>
                                        </p:attrNameLst>
                                      </p:cBhvr>
                                      <p:rCtr x="0" y="114"/>
                                    </p:animMotion>
                                  </p:childTnLst>
                                </p:cTn>
                              </p:par>
                              <p:par>
                                <p:cTn id="10" presetID="56" presetClass="path" presetSubtype="0" accel="50000" decel="50000" fill="hold" grpId="0" nodeType="withEffect">
                                  <p:stCondLst>
                                    <p:cond delay="0"/>
                                  </p:stCondLst>
                                  <p:childTnLst>
                                    <p:animMotion origin="layout" path="M 0 0 L 0.206319 0.307222 " pathEditMode="relative" rAng="0" ptsTypes="">
                                      <p:cBhvr>
                                        <p:cTn id="11" dur="1000" fill="hold"/>
                                        <p:tgtEl>
                                          <p:spTgt spid="8"/>
                                        </p:tgtEl>
                                        <p:attrNameLst>
                                          <p:attrName>ppt_x</p:attrName>
                                          <p:attrName>ppt_y</p:attrName>
                                        </p:attrNameLst>
                                      </p:cBhvr>
                                      <p:rCtr x="87" y="155"/>
                                    </p:animMotion>
                                  </p:childTnLst>
                                </p:cTn>
                              </p:par>
                              <p:par>
                                <p:cTn id="12" presetID="56" presetClass="path" presetSubtype="0" accel="50000" decel="50000" fill="hold" grpId="0" nodeType="withEffect">
                                  <p:stCondLst>
                                    <p:cond delay="0"/>
                                  </p:stCondLst>
                                  <p:childTnLst>
                                    <p:animMotion origin="layout" path="M 0 0 L 0.406528 0.304722 " pathEditMode="relative" rAng="0" ptsTypes="">
                                      <p:cBhvr>
                                        <p:cTn id="13" dur="1000" fill="hold"/>
                                        <p:tgtEl>
                                          <p:spTgt spid="9"/>
                                        </p:tgtEl>
                                        <p:attrNameLst>
                                          <p:attrName>ppt_x</p:attrName>
                                          <p:attrName>ppt_y</p:attrName>
                                        </p:attrNameLst>
                                      </p:cBhvr>
                                      <p:rCtr x="194" y="156"/>
                                    </p:animMotion>
                                  </p:childTnLst>
                                </p:cTn>
                              </p:par>
                              <p:par>
                                <p:cTn id="14" presetID="56" presetClass="path" presetSubtype="0" accel="50000" decel="50000" fill="hold" grpId="0" nodeType="withEffect">
                                  <p:stCondLst>
                                    <p:cond delay="0"/>
                                  </p:stCondLst>
                                  <p:childTnLst>
                                    <p:animMotion origin="layout" path="M 0 0 L 0.611458 0.316944 " pathEditMode="relative" rAng="0" ptsTypes="">
                                      <p:cBhvr>
                                        <p:cTn id="15" dur="1000" fill="hold"/>
                                        <p:tgtEl>
                                          <p:spTgt spid="21"/>
                                        </p:tgtEl>
                                        <p:attrNameLst>
                                          <p:attrName>ppt_x</p:attrName>
                                          <p:attrName>ppt_y</p:attrName>
                                        </p:attrNameLst>
                                      </p:cBhvr>
                                      <p:rCtr x="306" y="157"/>
                                    </p:animMotion>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8" grpId="0" bldLvl="0" animBg="1"/>
      <p:bldP spid="8" grpId="1" animBg="1"/>
      <p:bldP spid="9" grpId="0" bldLvl="0" animBg="1"/>
      <p:bldP spid="9" grpId="1" animBg="1"/>
      <p:bldP spid="21" grpId="0" bldLvl="0" animBg="1"/>
      <p:bldP spid="21" grpId="1" animBg="1"/>
      <p:bldP spid="22" grpId="0" animBg="1"/>
      <p:bldP spid="22"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Basic Architecture</a:t>
            </a:r>
            <a:endParaRPr lang="en-US" altLang="zh-CN" dirty="0"/>
          </a:p>
        </p:txBody>
      </p:sp>
      <p:sp>
        <p:nvSpPr>
          <p:cNvPr id="40" name="云形 39"/>
          <p:cNvSpPr/>
          <p:nvPr/>
        </p:nvSpPr>
        <p:spPr>
          <a:xfrm>
            <a:off x="1111250" y="1992630"/>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8" name="云形 7"/>
          <p:cNvSpPr/>
          <p:nvPr/>
        </p:nvSpPr>
        <p:spPr>
          <a:xfrm>
            <a:off x="1111250" y="1992630"/>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9" name="云形 8"/>
          <p:cNvSpPr/>
          <p:nvPr/>
        </p:nvSpPr>
        <p:spPr>
          <a:xfrm>
            <a:off x="1111250" y="1992630"/>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21" name="云形 20"/>
          <p:cNvSpPr/>
          <p:nvPr/>
        </p:nvSpPr>
        <p:spPr>
          <a:xfrm>
            <a:off x="1111250" y="2012315"/>
            <a:ext cx="1280795" cy="756285"/>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22" name="圆角矩形 21"/>
          <p:cNvSpPr/>
          <p:nvPr/>
        </p:nvSpPr>
        <p:spPr>
          <a:xfrm>
            <a:off x="3859530" y="1928495"/>
            <a:ext cx="1641475" cy="662940"/>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Configuration Service</a:t>
            </a:r>
            <a:endParaRPr lang="en-US" altLang="zh-CN">
              <a:latin typeface="Times New Roman" panose="02020603050405020304" pitchFamily="18" charset="0"/>
              <a:cs typeface="Times New Roman" panose="02020603050405020304" pitchFamily="18" charset="0"/>
            </a:endParaRPr>
          </a:p>
        </p:txBody>
      </p:sp>
      <p:cxnSp>
        <p:nvCxnSpPr>
          <p:cNvPr id="25" name="直接箭头连接符 24"/>
          <p:cNvCxnSpPr>
            <a:endCxn id="22" idx="2"/>
          </p:cNvCxnSpPr>
          <p:nvPr/>
        </p:nvCxnSpPr>
        <p:spPr>
          <a:xfrm flipV="1">
            <a:off x="1875790" y="2591435"/>
            <a:ext cx="2804795" cy="14732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52" name="直接箭头连接符 51"/>
          <p:cNvCxnSpPr/>
          <p:nvPr/>
        </p:nvCxnSpPr>
        <p:spPr>
          <a:xfrm flipV="1">
            <a:off x="3577590" y="2612390"/>
            <a:ext cx="1099820" cy="14605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54" name="直接箭头连接符 53"/>
          <p:cNvCxnSpPr/>
          <p:nvPr/>
        </p:nvCxnSpPr>
        <p:spPr>
          <a:xfrm flipH="1" flipV="1">
            <a:off x="4677410" y="2594610"/>
            <a:ext cx="765175" cy="143573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55" name="直接箭头连接符 54"/>
          <p:cNvCxnSpPr/>
          <p:nvPr/>
        </p:nvCxnSpPr>
        <p:spPr>
          <a:xfrm flipH="1" flipV="1">
            <a:off x="4660265" y="2594610"/>
            <a:ext cx="2604135" cy="153860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sp>
        <p:nvSpPr>
          <p:cNvPr id="2" name="文本框 1"/>
          <p:cNvSpPr txBox="1"/>
          <p:nvPr/>
        </p:nvSpPr>
        <p:spPr>
          <a:xfrm>
            <a:off x="3577590" y="1928495"/>
            <a:ext cx="2479040" cy="3230245"/>
          </a:xfrm>
          <a:prstGeom prst="rect">
            <a:avLst/>
          </a:prstGeom>
          <a:noFill/>
          <a:ln w="3175">
            <a:solidFill>
              <a:schemeClr val="tx1"/>
            </a:solidFill>
          </a:ln>
        </p:spPr>
        <p:txBody>
          <a:bodyPr wrap="square" rtlCol="0">
            <a:spAutoFit/>
          </a:bodyPr>
          <a:lstStyle/>
          <a:p>
            <a:r>
              <a:rPr lang="en-US" altLang="zh-CN" sz="1200">
                <a:latin typeface="Times New Roman" panose="02020603050405020304" pitchFamily="18" charset="0"/>
                <a:cs typeface="Times New Roman" panose="02020603050405020304" pitchFamily="18" charset="0"/>
              </a:rPr>
              <a:t>active: site1, site2,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preferred site map: {</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    container1: site1,</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container2: site1,</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container3: site2,</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container4: site3,</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    container5: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container6: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replica set map: {</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    container1: site1, site2</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container2: site1, site2,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container3: site1,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container4: site1, site3, site4</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    container5: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container6: site2, site4</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a:t>
            </a:r>
            <a:endParaRPr lang="en-US" altLang="zh-CN" sz="1200">
              <a:latin typeface="Times New Roman" panose="02020603050405020304" pitchFamily="18" charset="0"/>
              <a:cs typeface="Times New Roman" panose="02020603050405020304" pitchFamily="18" charset="0"/>
            </a:endParaRPr>
          </a:p>
        </p:txBody>
      </p:sp>
      <p:cxnSp>
        <p:nvCxnSpPr>
          <p:cNvPr id="4" name="直接箭头连接符 3"/>
          <p:cNvCxnSpPr/>
          <p:nvPr/>
        </p:nvCxnSpPr>
        <p:spPr>
          <a:xfrm flipV="1">
            <a:off x="2602230" y="2263775"/>
            <a:ext cx="975360" cy="4445"/>
          </a:xfrm>
          <a:prstGeom prst="straightConnector1">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accel="50000" decel="50000" fill="hold" grpId="0" nodeType="afterEffect">
                                  <p:stCondLst>
                                    <p:cond delay="0"/>
                                  </p:stCondLst>
                                  <p:childTnLst>
                                    <p:animMotion origin="layout" path="M 0 0 L -0.316944 -0.000555556 " pathEditMode="relative" rAng="0" ptsTypes="">
                                      <p:cBhvr>
                                        <p:cTn id="6" dur="1000" fill="hold"/>
                                        <p:tgtEl>
                                          <p:spTgt spid="22"/>
                                        </p:tgtEl>
                                        <p:attrNameLst>
                                          <p:attrName>ppt_x</p:attrName>
                                          <p:attrName>ppt_y</p:attrName>
                                        </p:attrNameLst>
                                      </p:cBhvr>
                                      <p:rCtr x="-159" y="0"/>
                                    </p:animMotion>
                                  </p:childTnLst>
                                </p:cTn>
                              </p:par>
                              <p:par>
                                <p:cTn id="7" presetID="1" presetClass="exit" presetSubtype="0" fill="hold" grpId="0" nodeType="withEffect">
                                  <p:stCondLst>
                                    <p:cond delay="0"/>
                                  </p:stCondLst>
                                  <p:childTnLst>
                                    <p:set>
                                      <p:cBhvr>
                                        <p:cTn id="8" dur="1" fill="hold">
                                          <p:stCondLst>
                                            <p:cond delay="0"/>
                                          </p:stCondLst>
                                        </p:cTn>
                                        <p:tgtEl>
                                          <p:spTgt spid="4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5"/>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52"/>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54"/>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5"/>
                                        </p:tgtEl>
                                        <p:attrNameLst>
                                          <p:attrName>style.visibility</p:attrName>
                                        </p:attrNameLst>
                                      </p:cBhvr>
                                      <p:to>
                                        <p:strVal val="hidden"/>
                                      </p:to>
                                    </p:set>
                                  </p:childTnLst>
                                </p:cTn>
                              </p:par>
                              <p:par>
                                <p:cTn id="23" presetID="22" presetClass="entr" presetSubtype="4" fill="hold" grpId="0" nodeType="withEffect">
                                  <p:stCondLst>
                                    <p:cond delay="0"/>
                                  </p:stCondLst>
                                  <p:childTnLst>
                                    <p:set>
                                      <p:cBhvr>
                                        <p:cTn id="24" dur="1000" fill="hold">
                                          <p:stCondLst>
                                            <p:cond delay="0"/>
                                          </p:stCondLst>
                                        </p:cTn>
                                        <p:tgtEl>
                                          <p:spTgt spid="2"/>
                                        </p:tgtEl>
                                        <p:attrNameLst>
                                          <p:attrName>style.visibility</p:attrName>
                                        </p:attrNameLst>
                                      </p:cBhvr>
                                      <p:to>
                                        <p:strVal val="visible"/>
                                      </p:to>
                                    </p:set>
                                    <p:animEffect transition="in" filter="wipe(down)">
                                      <p:cBhvr>
                                        <p:cTn id="25" dur="1000"/>
                                        <p:tgtEl>
                                          <p:spTgt spid="2"/>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0" grpId="1" animBg="1"/>
      <p:bldP spid="8" grpId="0" animBg="1"/>
      <p:bldP spid="8" grpId="1" animBg="1"/>
      <p:bldP spid="9" grpId="0" animBg="1"/>
      <p:bldP spid="9" grpId="1" animBg="1"/>
      <p:bldP spid="21" grpId="0" animBg="1"/>
      <p:bldP spid="21" grpId="1" animBg="1"/>
      <p:bldP spid="22" grpId="0" animBg="1"/>
      <p:bldP spid="22" grpId="1" animBg="1"/>
      <p:bldP spid="2" grpId="0" bldLvl="0" animBg="1"/>
      <p:bldP spid="2"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sym typeface="+mn-ea"/>
              </a:rPr>
              <a:t>Workflow</a:t>
            </a:r>
            <a:endParaRPr lang="en-US" altLang="zh-CN" dirty="0"/>
          </a:p>
        </p:txBody>
      </p:sp>
      <p:sp>
        <p:nvSpPr>
          <p:cNvPr id="2" name="圆角矩形 1"/>
          <p:cNvSpPr/>
          <p:nvPr/>
        </p:nvSpPr>
        <p:spPr>
          <a:xfrm>
            <a:off x="3859530" y="1928495"/>
            <a:ext cx="1641475" cy="662940"/>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Configuration Service</a:t>
            </a:r>
            <a:endParaRPr lang="en-US" altLang="zh-CN">
              <a:latin typeface="Times New Roman" panose="02020603050405020304" pitchFamily="18" charset="0"/>
              <a:cs typeface="Times New Roman" panose="02020603050405020304" pitchFamily="18" charset="0"/>
            </a:endParaRPr>
          </a:p>
        </p:txBody>
      </p:sp>
      <p:grpSp>
        <p:nvGrpSpPr>
          <p:cNvPr id="19" name="组合 18"/>
          <p:cNvGrpSpPr/>
          <p:nvPr/>
        </p:nvGrpSpPr>
        <p:grpSpPr>
          <a:xfrm>
            <a:off x="883920" y="5935980"/>
            <a:ext cx="1064895" cy="565150"/>
            <a:chOff x="245" y="8951"/>
            <a:chExt cx="1677" cy="890"/>
          </a:xfrm>
        </p:grpSpPr>
        <p:pic>
          <p:nvPicPr>
            <p:cNvPr id="11" name="图片 10" descr="207用户_用户女"/>
            <p:cNvPicPr>
              <a:picLocks noChangeAspect="1"/>
            </p:cNvPicPr>
            <p:nvPr/>
          </p:nvPicPr>
          <p:blipFill>
            <a:blip r:embed="rId1"/>
            <a:stretch>
              <a:fillRect/>
            </a:stretch>
          </p:blipFill>
          <p:spPr>
            <a:xfrm>
              <a:off x="245" y="8951"/>
              <a:ext cx="891" cy="891"/>
            </a:xfrm>
            <a:prstGeom prst="rect">
              <a:avLst/>
            </a:prstGeom>
          </p:spPr>
        </p:pic>
        <p:pic>
          <p:nvPicPr>
            <p:cNvPr id="13" name="图片 12" descr="206用户_用户男"/>
            <p:cNvPicPr>
              <a:picLocks noChangeAspect="1"/>
            </p:cNvPicPr>
            <p:nvPr/>
          </p:nvPicPr>
          <p:blipFill>
            <a:blip r:embed="rId2"/>
            <a:stretch>
              <a:fillRect/>
            </a:stretch>
          </p:blipFill>
          <p:spPr>
            <a:xfrm>
              <a:off x="1136" y="9003"/>
              <a:ext cx="787" cy="787"/>
            </a:xfrm>
            <a:prstGeom prst="rect">
              <a:avLst/>
            </a:prstGeom>
          </p:spPr>
        </p:pic>
      </p:grpSp>
      <p:grpSp>
        <p:nvGrpSpPr>
          <p:cNvPr id="16" name="组合 15"/>
          <p:cNvGrpSpPr/>
          <p:nvPr/>
        </p:nvGrpSpPr>
        <p:grpSpPr>
          <a:xfrm>
            <a:off x="6885940" y="5962015"/>
            <a:ext cx="1498600" cy="499110"/>
            <a:chOff x="5465" y="9055"/>
            <a:chExt cx="2360" cy="786"/>
          </a:xfrm>
        </p:grpSpPr>
        <p:pic>
          <p:nvPicPr>
            <p:cNvPr id="12" name="图片 11" descr="206用户_用户男"/>
            <p:cNvPicPr>
              <a:picLocks noChangeAspect="1"/>
            </p:cNvPicPr>
            <p:nvPr/>
          </p:nvPicPr>
          <p:blipFill>
            <a:blip r:embed="rId2"/>
            <a:stretch>
              <a:fillRect/>
            </a:stretch>
          </p:blipFill>
          <p:spPr>
            <a:xfrm>
              <a:off x="5465" y="9055"/>
              <a:ext cx="787" cy="787"/>
            </a:xfrm>
            <a:prstGeom prst="rect">
              <a:avLst/>
            </a:prstGeom>
          </p:spPr>
        </p:pic>
        <p:pic>
          <p:nvPicPr>
            <p:cNvPr id="14" name="图片 13" descr="206用户_用户男"/>
            <p:cNvPicPr>
              <a:picLocks noChangeAspect="1"/>
            </p:cNvPicPr>
            <p:nvPr/>
          </p:nvPicPr>
          <p:blipFill>
            <a:blip r:embed="rId2"/>
            <a:stretch>
              <a:fillRect/>
            </a:stretch>
          </p:blipFill>
          <p:spPr>
            <a:xfrm>
              <a:off x="6252" y="9055"/>
              <a:ext cx="787" cy="787"/>
            </a:xfrm>
            <a:prstGeom prst="rect">
              <a:avLst/>
            </a:prstGeom>
          </p:spPr>
        </p:pic>
        <p:pic>
          <p:nvPicPr>
            <p:cNvPr id="15" name="图片 14" descr="206用户_用户男"/>
            <p:cNvPicPr>
              <a:picLocks noChangeAspect="1"/>
            </p:cNvPicPr>
            <p:nvPr/>
          </p:nvPicPr>
          <p:blipFill>
            <a:blip r:embed="rId2"/>
            <a:stretch>
              <a:fillRect/>
            </a:stretch>
          </p:blipFill>
          <p:spPr>
            <a:xfrm>
              <a:off x="7039" y="9055"/>
              <a:ext cx="787" cy="787"/>
            </a:xfrm>
            <a:prstGeom prst="rect">
              <a:avLst/>
            </a:prstGeom>
          </p:spPr>
        </p:pic>
      </p:grpSp>
      <p:pic>
        <p:nvPicPr>
          <p:cNvPr id="18" name="图片 17" descr="207用户_用户女"/>
          <p:cNvPicPr>
            <a:picLocks noChangeAspect="1"/>
          </p:cNvPicPr>
          <p:nvPr/>
        </p:nvPicPr>
        <p:blipFill>
          <a:blip r:embed="rId1"/>
          <a:stretch>
            <a:fillRect/>
          </a:stretch>
        </p:blipFill>
        <p:spPr>
          <a:xfrm>
            <a:off x="3373755" y="5902960"/>
            <a:ext cx="565785" cy="565785"/>
          </a:xfrm>
          <a:prstGeom prst="rect">
            <a:avLst/>
          </a:prstGeom>
        </p:spPr>
      </p:pic>
      <p:grpSp>
        <p:nvGrpSpPr>
          <p:cNvPr id="58" name="组合 57"/>
          <p:cNvGrpSpPr/>
          <p:nvPr/>
        </p:nvGrpSpPr>
        <p:grpSpPr>
          <a:xfrm>
            <a:off x="1059815" y="3380105"/>
            <a:ext cx="7151370" cy="774700"/>
            <a:chOff x="1885" y="5337"/>
            <a:chExt cx="11262" cy="1220"/>
          </a:xfrm>
        </p:grpSpPr>
        <p:sp>
          <p:nvSpPr>
            <p:cNvPr id="40" name="云形 39"/>
            <p:cNvSpPr/>
            <p:nvPr/>
          </p:nvSpPr>
          <p:spPr>
            <a:xfrm>
              <a:off x="1885" y="5337"/>
              <a:ext cx="2017" cy="1191"/>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45" name="云形 44"/>
            <p:cNvSpPr/>
            <p:nvPr/>
          </p:nvSpPr>
          <p:spPr>
            <a:xfrm>
              <a:off x="4967" y="5367"/>
              <a:ext cx="2017" cy="1191"/>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53" name="云形 52"/>
            <p:cNvSpPr/>
            <p:nvPr/>
          </p:nvSpPr>
          <p:spPr>
            <a:xfrm>
              <a:off x="8049" y="5367"/>
              <a:ext cx="2017" cy="1191"/>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sp>
          <p:nvSpPr>
            <p:cNvPr id="57" name="云形 56"/>
            <p:cNvSpPr/>
            <p:nvPr/>
          </p:nvSpPr>
          <p:spPr>
            <a:xfrm>
              <a:off x="11131" y="5367"/>
              <a:ext cx="2017" cy="1191"/>
            </a:xfrm>
            <a:prstGeom prst="cloud">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a:latin typeface="Times New Roman" panose="02020603050405020304" pitchFamily="18" charset="0"/>
                  <a:cs typeface="Times New Roman" panose="02020603050405020304" pitchFamily="18" charset="0"/>
                  <a:sym typeface="+mn-ea"/>
                </a:rPr>
                <a:t>Walter</a:t>
              </a:r>
              <a:endParaRPr lang="en-US" altLang="zh-CN">
                <a:latin typeface="Times New Roman" panose="02020603050405020304" pitchFamily="18" charset="0"/>
                <a:cs typeface="Times New Roman" panose="02020603050405020304" pitchFamily="18" charset="0"/>
                <a:sym typeface="+mn-ea"/>
              </a:endParaRPr>
            </a:p>
          </p:txBody>
        </p:sp>
      </p:grpSp>
      <p:cxnSp>
        <p:nvCxnSpPr>
          <p:cNvPr id="59" name="直接箭头连接符 58"/>
          <p:cNvCxnSpPr>
            <a:stCxn id="18" idx="0"/>
            <a:endCxn id="45" idx="1"/>
          </p:cNvCxnSpPr>
          <p:nvPr/>
        </p:nvCxnSpPr>
        <p:spPr>
          <a:xfrm flipV="1">
            <a:off x="3656965" y="4154805"/>
            <a:ext cx="635" cy="174815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0" name="直接箭头连接符 59"/>
          <p:cNvCxnSpPr>
            <a:stCxn id="11" idx="0"/>
            <a:endCxn id="40" idx="1"/>
          </p:cNvCxnSpPr>
          <p:nvPr/>
        </p:nvCxnSpPr>
        <p:spPr>
          <a:xfrm flipV="1">
            <a:off x="1167130" y="4135755"/>
            <a:ext cx="533400" cy="1800225"/>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1" name="直接箭头连接符 60"/>
          <p:cNvCxnSpPr>
            <a:stCxn id="13" idx="0"/>
          </p:cNvCxnSpPr>
          <p:nvPr/>
        </p:nvCxnSpPr>
        <p:spPr>
          <a:xfrm flipV="1">
            <a:off x="1699895" y="4173220"/>
            <a:ext cx="3810" cy="179578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2" name="直接箭头连接符 61"/>
          <p:cNvCxnSpPr>
            <a:stCxn id="12" idx="0"/>
            <a:endCxn id="57" idx="1"/>
          </p:cNvCxnSpPr>
          <p:nvPr/>
        </p:nvCxnSpPr>
        <p:spPr>
          <a:xfrm flipV="1">
            <a:off x="7136130" y="4154805"/>
            <a:ext cx="435610" cy="18072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3" name="直接箭头连接符 62"/>
          <p:cNvCxnSpPr>
            <a:stCxn id="14" idx="0"/>
            <a:endCxn id="57" idx="1"/>
          </p:cNvCxnSpPr>
          <p:nvPr/>
        </p:nvCxnSpPr>
        <p:spPr>
          <a:xfrm flipH="1" flipV="1">
            <a:off x="7571740" y="4154805"/>
            <a:ext cx="64135" cy="18072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4" name="直接箭头连接符 63"/>
          <p:cNvCxnSpPr>
            <a:stCxn id="15" idx="0"/>
            <a:endCxn id="57" idx="1"/>
          </p:cNvCxnSpPr>
          <p:nvPr/>
        </p:nvCxnSpPr>
        <p:spPr>
          <a:xfrm flipH="1" flipV="1">
            <a:off x="7571740" y="4154805"/>
            <a:ext cx="563880" cy="18072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5" name="直接箭头连接符 64"/>
          <p:cNvCxnSpPr>
            <a:stCxn id="40" idx="3"/>
            <a:endCxn id="2" idx="2"/>
          </p:cNvCxnSpPr>
          <p:nvPr/>
        </p:nvCxnSpPr>
        <p:spPr>
          <a:xfrm flipV="1">
            <a:off x="1700530" y="2591435"/>
            <a:ext cx="2980055" cy="83185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6" name="直接箭头连接符 65"/>
          <p:cNvCxnSpPr>
            <a:stCxn id="45" idx="3"/>
            <a:endCxn id="2" idx="2"/>
          </p:cNvCxnSpPr>
          <p:nvPr/>
        </p:nvCxnSpPr>
        <p:spPr>
          <a:xfrm flipV="1">
            <a:off x="3657600" y="2591435"/>
            <a:ext cx="1022985" cy="8509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7" name="直接箭头连接符 66"/>
          <p:cNvCxnSpPr>
            <a:stCxn id="53" idx="3"/>
            <a:endCxn id="2" idx="2"/>
          </p:cNvCxnSpPr>
          <p:nvPr/>
        </p:nvCxnSpPr>
        <p:spPr>
          <a:xfrm flipH="1" flipV="1">
            <a:off x="4680585" y="2591435"/>
            <a:ext cx="934085" cy="85090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cxnSp>
        <p:nvCxnSpPr>
          <p:cNvPr id="68" name="直接箭头连接符 67"/>
          <p:cNvCxnSpPr>
            <a:stCxn id="57" idx="3"/>
          </p:cNvCxnSpPr>
          <p:nvPr/>
        </p:nvCxnSpPr>
        <p:spPr>
          <a:xfrm flipH="1" flipV="1">
            <a:off x="4686300" y="2600325"/>
            <a:ext cx="2885440" cy="84201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sp>
        <p:nvSpPr>
          <p:cNvPr id="69" name="矩形 68"/>
          <p:cNvSpPr/>
          <p:nvPr/>
        </p:nvSpPr>
        <p:spPr>
          <a:xfrm>
            <a:off x="146685" y="4634865"/>
            <a:ext cx="8851265" cy="755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146685" y="4806950"/>
            <a:ext cx="1167765" cy="259080"/>
          </a:xfrm>
          <a:prstGeom prst="roundRect">
            <a:avLst/>
          </a:prstGeom>
          <a:solidFill>
            <a:srgbClr val="FB77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a:latin typeface="Times New Roman" panose="02020603050405020304" pitchFamily="18" charset="0"/>
                <a:cs typeface="Times New Roman" panose="02020603050405020304" pitchFamily="18" charset="0"/>
              </a:rPr>
              <a:t>transaction </a:t>
            </a:r>
            <a:r>
              <a:rPr lang="en-US" altLang="zh-CN" sz="1400" i="1">
                <a:latin typeface="Times New Roman" panose="02020603050405020304" pitchFamily="18" charset="0"/>
                <a:cs typeface="Times New Roman" panose="02020603050405020304" pitchFamily="18" charset="0"/>
              </a:rPr>
              <a:t>x</a:t>
            </a:r>
            <a:endParaRPr lang="en-US" altLang="zh-CN" sz="1400" i="1">
              <a:latin typeface="Times New Roman" panose="02020603050405020304" pitchFamily="18" charset="0"/>
              <a:cs typeface="Times New Roman" panose="02020603050405020304" pitchFamily="18" charset="0"/>
            </a:endParaRPr>
          </a:p>
        </p:txBody>
      </p:sp>
      <p:sp>
        <p:nvSpPr>
          <p:cNvPr id="5" name="圆角矩形 4"/>
          <p:cNvSpPr/>
          <p:nvPr/>
        </p:nvSpPr>
        <p:spPr>
          <a:xfrm>
            <a:off x="2421255" y="5528945"/>
            <a:ext cx="1167765" cy="259080"/>
          </a:xfrm>
          <a:prstGeom prst="roundRect">
            <a:avLst/>
          </a:prstGeom>
          <a:solidFill>
            <a:srgbClr val="FB77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a:latin typeface="Times New Roman" panose="02020603050405020304" pitchFamily="18" charset="0"/>
                <a:cs typeface="Times New Roman" panose="02020603050405020304" pitchFamily="18" charset="0"/>
              </a:rPr>
              <a:t>transaction </a:t>
            </a:r>
            <a:r>
              <a:rPr lang="en-US" altLang="zh-CN" sz="1400" i="1">
                <a:latin typeface="Times New Roman" panose="02020603050405020304" pitchFamily="18" charset="0"/>
                <a:cs typeface="Times New Roman" panose="02020603050405020304" pitchFamily="18" charset="0"/>
              </a:rPr>
              <a:t>y</a:t>
            </a:r>
            <a:endParaRPr lang="en-US" altLang="zh-CN" sz="1400" i="1">
              <a:latin typeface="Times New Roman" panose="02020603050405020304" pitchFamily="18" charset="0"/>
              <a:cs typeface="Times New Roman" panose="02020603050405020304" pitchFamily="18" charset="0"/>
            </a:endParaRPr>
          </a:p>
        </p:txBody>
      </p:sp>
      <p:sp>
        <p:nvSpPr>
          <p:cNvPr id="6" name="文本框 5"/>
          <p:cNvSpPr txBox="1"/>
          <p:nvPr/>
        </p:nvSpPr>
        <p:spPr>
          <a:xfrm>
            <a:off x="1268730" y="1649095"/>
            <a:ext cx="848360" cy="306705"/>
          </a:xfrm>
          <a:prstGeom prst="rect">
            <a:avLst/>
          </a:prstGeom>
          <a:noFill/>
        </p:spPr>
        <p:txBody>
          <a:bodyPr wrap="none" rtlCol="0">
            <a:spAutoFit/>
          </a:bodyPr>
          <a:lstStyle/>
          <a:p>
            <a:r>
              <a:rPr lang="en-US" altLang="zh-CN" sz="1400">
                <a:latin typeface="Times New Roman" panose="02020603050405020304" pitchFamily="18" charset="0"/>
                <a:cs typeface="Times New Roman" panose="02020603050405020304" pitchFamily="18" charset="0"/>
              </a:rPr>
              <a:t>execute </a:t>
            </a:r>
            <a:r>
              <a:rPr lang="en-US" altLang="zh-CN" sz="1400" i="1">
                <a:latin typeface="Times New Roman" panose="02020603050405020304" pitchFamily="18" charset="0"/>
                <a:cs typeface="Times New Roman" panose="02020603050405020304" pitchFamily="18" charset="0"/>
              </a:rPr>
              <a:t>x</a:t>
            </a:r>
            <a:endParaRPr lang="en-US" altLang="zh-CN" sz="1400" i="1">
              <a:latin typeface="Times New Roman" panose="02020603050405020304" pitchFamily="18" charset="0"/>
              <a:cs typeface="Times New Roman" panose="02020603050405020304" pitchFamily="18" charset="0"/>
            </a:endParaRPr>
          </a:p>
        </p:txBody>
      </p:sp>
      <p:sp>
        <p:nvSpPr>
          <p:cNvPr id="7" name="文本框 6"/>
          <p:cNvSpPr txBox="1"/>
          <p:nvPr/>
        </p:nvSpPr>
        <p:spPr>
          <a:xfrm>
            <a:off x="1092835" y="2159635"/>
            <a:ext cx="1195070" cy="306705"/>
          </a:xfrm>
          <a:prstGeom prst="rect">
            <a:avLst/>
          </a:prstGeom>
          <a:noFill/>
        </p:spPr>
        <p:txBody>
          <a:bodyPr wrap="none" rtlCol="0">
            <a:spAutoFit/>
          </a:bodyPr>
          <a:lstStyle/>
          <a:p>
            <a:pPr algn="ctr"/>
            <a:r>
              <a:rPr lang="en-US" altLang="zh-CN" sz="1400">
                <a:latin typeface="Times New Roman" panose="02020603050405020304" pitchFamily="18" charset="0"/>
                <a:cs typeface="Times New Roman" panose="02020603050405020304" pitchFamily="18" charset="0"/>
              </a:rPr>
              <a:t>fast commit </a:t>
            </a:r>
            <a:r>
              <a:rPr lang="en-US" altLang="zh-CN" sz="1400" i="1">
                <a:latin typeface="Times New Roman" panose="02020603050405020304" pitchFamily="18" charset="0"/>
                <a:cs typeface="Times New Roman" panose="02020603050405020304" pitchFamily="18" charset="0"/>
              </a:rPr>
              <a:t>x</a:t>
            </a:r>
            <a:r>
              <a:rPr lang="en-US" altLang="zh-CN" sz="1400">
                <a:latin typeface="Times New Roman" panose="02020603050405020304" pitchFamily="18" charset="0"/>
                <a:cs typeface="Times New Roman" panose="02020603050405020304" pitchFamily="18" charset="0"/>
              </a:rPr>
              <a:t> </a:t>
            </a:r>
            <a:endParaRPr lang="en-US" altLang="zh-CN" sz="1400">
              <a:latin typeface="Times New Roman" panose="02020603050405020304" pitchFamily="18" charset="0"/>
              <a:cs typeface="Times New Roman" panose="02020603050405020304" pitchFamily="18" charset="0"/>
            </a:endParaRPr>
          </a:p>
        </p:txBody>
      </p:sp>
      <p:sp>
        <p:nvSpPr>
          <p:cNvPr id="8" name="文本框 7"/>
          <p:cNvSpPr txBox="1"/>
          <p:nvPr/>
        </p:nvSpPr>
        <p:spPr>
          <a:xfrm>
            <a:off x="1268730" y="1908810"/>
            <a:ext cx="848360" cy="306705"/>
          </a:xfrm>
          <a:prstGeom prst="rect">
            <a:avLst/>
          </a:prstGeom>
          <a:noFill/>
        </p:spPr>
        <p:txBody>
          <a:bodyPr wrap="none" rtlCol="0">
            <a:spAutoFit/>
          </a:bodyPr>
          <a:lstStyle/>
          <a:p>
            <a:r>
              <a:rPr lang="en-US" altLang="zh-CN" sz="1400">
                <a:latin typeface="Times New Roman" panose="02020603050405020304" pitchFamily="18" charset="0"/>
                <a:cs typeface="Times New Roman" panose="02020603050405020304" pitchFamily="18" charset="0"/>
              </a:rPr>
              <a:t>execute </a:t>
            </a:r>
            <a:r>
              <a:rPr lang="en-US" altLang="zh-CN" sz="1400" i="1">
                <a:latin typeface="Times New Roman" panose="02020603050405020304" pitchFamily="18" charset="0"/>
                <a:cs typeface="Times New Roman" panose="02020603050405020304" pitchFamily="18" charset="0"/>
              </a:rPr>
              <a:t>y</a:t>
            </a:r>
            <a:endParaRPr lang="en-US" altLang="zh-CN" sz="1400" i="1">
              <a:latin typeface="Times New Roman" panose="02020603050405020304" pitchFamily="18" charset="0"/>
              <a:cs typeface="Times New Roman" panose="02020603050405020304" pitchFamily="18" charset="0"/>
            </a:endParaRPr>
          </a:p>
        </p:txBody>
      </p:sp>
      <p:sp>
        <p:nvSpPr>
          <p:cNvPr id="9" name="文本框 8"/>
          <p:cNvSpPr txBox="1"/>
          <p:nvPr/>
        </p:nvSpPr>
        <p:spPr>
          <a:xfrm>
            <a:off x="1167130" y="2402840"/>
            <a:ext cx="1050925" cy="306705"/>
          </a:xfrm>
          <a:prstGeom prst="rect">
            <a:avLst/>
          </a:prstGeom>
          <a:noFill/>
        </p:spPr>
        <p:txBody>
          <a:bodyPr wrap="none" rtlCol="0">
            <a:spAutoFit/>
          </a:bodyPr>
          <a:lstStyle/>
          <a:p>
            <a:pPr algn="ctr"/>
            <a:r>
              <a:rPr lang="en-US" altLang="zh-CN" sz="1400">
                <a:latin typeface="Times New Roman" panose="02020603050405020304" pitchFamily="18" charset="0"/>
                <a:cs typeface="Times New Roman" panose="02020603050405020304" pitchFamily="18" charset="0"/>
              </a:rPr>
              <a:t>propagate </a:t>
            </a:r>
            <a:r>
              <a:rPr lang="en-US" altLang="zh-CN" sz="1400" i="1">
                <a:latin typeface="Times New Roman" panose="02020603050405020304" pitchFamily="18" charset="0"/>
                <a:cs typeface="Times New Roman" panose="02020603050405020304" pitchFamily="18" charset="0"/>
              </a:rPr>
              <a:t>x</a:t>
            </a:r>
            <a:r>
              <a:rPr lang="en-US" altLang="zh-CN" sz="1400">
                <a:latin typeface="Times New Roman" panose="02020603050405020304" pitchFamily="18" charset="0"/>
                <a:cs typeface="Times New Roman" panose="02020603050405020304" pitchFamily="18" charset="0"/>
              </a:rPr>
              <a:t> </a:t>
            </a:r>
            <a:endParaRPr lang="en-US" altLang="zh-CN" sz="1400">
              <a:latin typeface="Times New Roman" panose="02020603050405020304" pitchFamily="18" charset="0"/>
              <a:cs typeface="Times New Roman" panose="02020603050405020304" pitchFamily="18" charset="0"/>
            </a:endParaRPr>
          </a:p>
        </p:txBody>
      </p:sp>
      <p:sp>
        <p:nvSpPr>
          <p:cNvPr id="10" name="文本框 9"/>
          <p:cNvSpPr txBox="1"/>
          <p:nvPr/>
        </p:nvSpPr>
        <p:spPr>
          <a:xfrm>
            <a:off x="1052513" y="2670175"/>
            <a:ext cx="1274445" cy="306705"/>
          </a:xfrm>
          <a:prstGeom prst="rect">
            <a:avLst/>
          </a:prstGeom>
          <a:noFill/>
        </p:spPr>
        <p:txBody>
          <a:bodyPr wrap="none" rtlCol="0">
            <a:spAutoFit/>
          </a:bodyPr>
          <a:lstStyle/>
          <a:p>
            <a:pPr algn="ctr"/>
            <a:r>
              <a:rPr lang="en-US" altLang="zh-CN" sz="1400">
                <a:latin typeface="Times New Roman" panose="02020603050405020304" pitchFamily="18" charset="0"/>
                <a:cs typeface="Times New Roman" panose="02020603050405020304" pitchFamily="18" charset="0"/>
              </a:rPr>
              <a:t>slow commit </a:t>
            </a:r>
            <a:r>
              <a:rPr lang="en-US" altLang="zh-CN" sz="1400" i="1">
                <a:latin typeface="Times New Roman" panose="02020603050405020304" pitchFamily="18" charset="0"/>
                <a:cs typeface="Times New Roman" panose="02020603050405020304" pitchFamily="18" charset="0"/>
              </a:rPr>
              <a:t>y</a:t>
            </a:r>
            <a:r>
              <a:rPr lang="en-US" altLang="zh-CN" sz="1400">
                <a:latin typeface="Times New Roman" panose="02020603050405020304" pitchFamily="18" charset="0"/>
                <a:cs typeface="Times New Roman" panose="02020603050405020304" pitchFamily="18" charset="0"/>
              </a:rPr>
              <a:t> </a:t>
            </a:r>
            <a:endParaRPr lang="en-US" altLang="zh-CN" sz="1400">
              <a:latin typeface="Times New Roman" panose="02020603050405020304" pitchFamily="18" charset="0"/>
              <a:cs typeface="Times New Roman" panose="02020603050405020304" pitchFamily="18" charset="0"/>
            </a:endParaRPr>
          </a:p>
        </p:txBody>
      </p:sp>
      <p:sp>
        <p:nvSpPr>
          <p:cNvPr id="17" name="文本框 16"/>
          <p:cNvSpPr txBox="1"/>
          <p:nvPr/>
        </p:nvSpPr>
        <p:spPr>
          <a:xfrm>
            <a:off x="1164590" y="2911475"/>
            <a:ext cx="1050925" cy="306705"/>
          </a:xfrm>
          <a:prstGeom prst="rect">
            <a:avLst/>
          </a:prstGeom>
          <a:noFill/>
        </p:spPr>
        <p:txBody>
          <a:bodyPr wrap="none" rtlCol="0">
            <a:spAutoFit/>
          </a:bodyPr>
          <a:lstStyle/>
          <a:p>
            <a:pPr algn="ctr"/>
            <a:r>
              <a:rPr lang="en-US" altLang="zh-CN" sz="1400">
                <a:latin typeface="Times New Roman" panose="02020603050405020304" pitchFamily="18" charset="0"/>
                <a:cs typeface="Times New Roman" panose="02020603050405020304" pitchFamily="18" charset="0"/>
              </a:rPr>
              <a:t>propagate </a:t>
            </a:r>
            <a:r>
              <a:rPr lang="en-US" altLang="zh-CN" sz="1400" i="1">
                <a:latin typeface="Times New Roman" panose="02020603050405020304" pitchFamily="18" charset="0"/>
                <a:cs typeface="Times New Roman" panose="02020603050405020304" pitchFamily="18" charset="0"/>
              </a:rPr>
              <a:t>y</a:t>
            </a:r>
            <a:r>
              <a:rPr lang="en-US" altLang="zh-CN" sz="1400">
                <a:latin typeface="Times New Roman" panose="02020603050405020304" pitchFamily="18" charset="0"/>
                <a:cs typeface="Times New Roman" panose="02020603050405020304" pitchFamily="18" charset="0"/>
              </a:rPr>
              <a:t> </a:t>
            </a:r>
            <a:endParaRPr lang="en-US" altLang="zh-CN" sz="1400">
              <a:latin typeface="Times New Roman" panose="02020603050405020304" pitchFamily="18" charset="0"/>
              <a:cs typeface="Times New Roman" panose="02020603050405020304" pitchFamily="18" charset="0"/>
            </a:endParaRPr>
          </a:p>
        </p:txBody>
      </p:sp>
      <p:cxnSp>
        <p:nvCxnSpPr>
          <p:cNvPr id="20" name="直接箭头连接符 19"/>
          <p:cNvCxnSpPr>
            <a:stCxn id="40" idx="0"/>
            <a:endCxn id="45" idx="2"/>
          </p:cNvCxnSpPr>
          <p:nvPr/>
        </p:nvCxnSpPr>
        <p:spPr>
          <a:xfrm>
            <a:off x="2339340" y="3758565"/>
            <a:ext cx="681355" cy="19050"/>
          </a:xfrm>
          <a:prstGeom prst="straightConnector1">
            <a:avLst/>
          </a:prstGeom>
          <a:ln>
            <a:headEnd type="arrow" w="med" len="med"/>
            <a:tailEnd type="arrow" w="med" len="med"/>
          </a:ln>
        </p:spPr>
        <p:style>
          <a:lnRef idx="1">
            <a:schemeClr val="accent2"/>
          </a:lnRef>
          <a:fillRef idx="0">
            <a:schemeClr val="accent2"/>
          </a:fillRef>
          <a:effectRef idx="0">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 0 L 0.0713889 -0.134167 " pathEditMode="relative" ptsTypes="">
                                      <p:cBhvr>
                                        <p:cTn id="6" dur="1000" fill="hold"/>
                                        <p:tgtEl>
                                          <p:spTgt spid="4"/>
                                        </p:tgtEl>
                                        <p:attrNameLst>
                                          <p:attrName>ppt_x</p:attrName>
                                          <p:attrName>ppt_y</p:attrName>
                                        </p:attrNameLst>
                                      </p:cBhvr>
                                    </p:animMotion>
                                  </p:childTnLst>
                                </p:cTn>
                              </p:par>
                            </p:childTnLst>
                          </p:cTn>
                        </p:par>
                        <p:par>
                          <p:cTn id="7" fill="hold">
                            <p:stCondLst>
                              <p:cond delay="1000"/>
                            </p:stCondLst>
                            <p:childTnLst>
                              <p:par>
                                <p:cTn id="8" presetID="0" presetClass="path" presetSubtype="0" accel="50000" decel="50000" fill="hold" grpId="0" nodeType="afterEffect">
                                  <p:stCondLst>
                                    <p:cond delay="0"/>
                                  </p:stCondLst>
                                  <p:childTnLst>
                                    <p:animMotion origin="layout" path="M 0 0 L -0.120556 -0.18537 " pathEditMode="relative" rAng="0" ptsTypes="">
                                      <p:cBhvr>
                                        <p:cTn id="9" dur="1000" fill="hold"/>
                                        <p:tgtEl>
                                          <p:spTgt spid="5"/>
                                        </p:tgtEl>
                                        <p:attrNameLst>
                                          <p:attrName>ppt_x</p:attrName>
                                          <p:attrName>ppt_y</p:attrName>
                                        </p:attrNameLst>
                                      </p:cBhvr>
                                      <p:rCtr x="-6400" y="-10200"/>
                                    </p:animMotion>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0" presetClass="path" presetSubtype="0" accel="50000" decel="50000" fill="hold" grpId="1" nodeType="clickEffect">
                                  <p:stCondLst>
                                    <p:cond delay="0"/>
                                  </p:stCondLst>
                                  <p:childTnLst>
                                    <p:animMotion origin="layout" path="M 0.0690278 -0.132685 L 0.527639 -0.131481 " pathEditMode="relative" ptsTypes="">
                                      <p:cBhvr>
                                        <p:cTn id="25" dur="2000" fill="hold"/>
                                        <p:tgtEl>
                                          <p:spTgt spid="4"/>
                                        </p:tgtEl>
                                        <p:attrNameLst>
                                          <p:attrName>ppt_x</p:attrName>
                                          <p:attrName>ppt_y</p:attrName>
                                        </p:attrNameLst>
                                      </p:cBhvr>
                                    </p:animMotion>
                                  </p:childTnLst>
                                </p:cTn>
                              </p:par>
                              <p:par>
                                <p:cTn id="26" presetID="1"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0" presetClass="path" presetSubtype="0" accel="50000" decel="50000" fill="hold" grpId="1" nodeType="clickEffect">
                                  <p:stCondLst>
                                    <p:cond delay="0"/>
                                  </p:stCondLst>
                                  <p:childTnLst>
                                    <p:animMotion origin="layout" path="M -0.117708 -0.18287 L 0.0608333 -0.220463 " pathEditMode="relative" ptsTypes="">
                                      <p:cBhvr>
                                        <p:cTn id="37" dur="1000" fill="hold"/>
                                        <p:tgtEl>
                                          <p:spTgt spid="5"/>
                                        </p:tgtEl>
                                        <p:attrNameLst>
                                          <p:attrName>ppt_x</p:attrName>
                                          <p:attrName>ppt_y</p:attrName>
                                        </p:attrNameLst>
                                      </p:cBhvr>
                                    </p:animMotion>
                                  </p:childTnLst>
                                </p:cTn>
                              </p:par>
                              <p:par>
                                <p:cTn id="38" presetID="1"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bldLvl="0" animBg="1"/>
      <p:bldP spid="5" grpId="1" animBg="1"/>
      <p:bldP spid="6" grpId="0"/>
      <p:bldP spid="6" grpId="1"/>
      <p:bldP spid="7" grpId="0"/>
      <p:bldP spid="7" grpId="1"/>
      <p:bldP spid="8" grpId="0"/>
      <p:bldP spid="8" grpId="1"/>
      <p:bldP spid="9" grpId="0"/>
      <p:bldP spid="9" grpId="1"/>
      <p:bldP spid="10" grpId="0"/>
      <p:bldP spid="10" grpId="1"/>
      <p:bldP spid="17" grpId="0"/>
      <p:bldP spid="17" grpId="1"/>
    </p:bld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Basic Architecture</a:t>
            </a:r>
            <a:endParaRPr lang="en-US" altLang="zh-CN" dirty="0"/>
          </a:p>
        </p:txBody>
      </p:sp>
      <p:grpSp>
        <p:nvGrpSpPr>
          <p:cNvPr id="51" name="组合 50"/>
          <p:cNvGrpSpPr/>
          <p:nvPr/>
        </p:nvGrpSpPr>
        <p:grpSpPr>
          <a:xfrm>
            <a:off x="494030" y="2497455"/>
            <a:ext cx="4966970" cy="4072890"/>
            <a:chOff x="5082" y="3770"/>
            <a:chExt cx="7822" cy="6414"/>
          </a:xfrm>
        </p:grpSpPr>
        <p:sp>
          <p:nvSpPr>
            <p:cNvPr id="26" name="圆角矩形 25"/>
            <p:cNvSpPr/>
            <p:nvPr/>
          </p:nvSpPr>
          <p:spPr>
            <a:xfrm>
              <a:off x="9727" y="4537"/>
              <a:ext cx="2517" cy="798"/>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Walter Server</a:t>
              </a:r>
              <a:endParaRPr lang="en-US" altLang="zh-CN">
                <a:latin typeface="Times New Roman" panose="02020603050405020304" pitchFamily="18" charset="0"/>
                <a:cs typeface="Times New Roman" panose="02020603050405020304" pitchFamily="18" charset="0"/>
              </a:endParaRPr>
            </a:p>
          </p:txBody>
        </p:sp>
        <p:grpSp>
          <p:nvGrpSpPr>
            <p:cNvPr id="36" name="组合 35"/>
            <p:cNvGrpSpPr/>
            <p:nvPr/>
          </p:nvGrpSpPr>
          <p:grpSpPr>
            <a:xfrm>
              <a:off x="9267" y="6193"/>
              <a:ext cx="3436" cy="3762"/>
              <a:chOff x="9159" y="6058"/>
              <a:chExt cx="3436" cy="3762"/>
            </a:xfrm>
          </p:grpSpPr>
          <p:sp>
            <p:nvSpPr>
              <p:cNvPr id="27" name="圆角矩形 26"/>
              <p:cNvSpPr/>
              <p:nvPr/>
            </p:nvSpPr>
            <p:spPr>
              <a:xfrm>
                <a:off x="9159" y="6058"/>
                <a:ext cx="3437" cy="3762"/>
              </a:xfrm>
              <a:prstGeom prst="roundRect">
                <a:avLst/>
              </a:prstGeom>
              <a:noFill/>
              <a:ln>
                <a:solidFill>
                  <a:srgbClr val="FB7756"/>
                </a:solidFill>
              </a:ln>
              <a:extLst>
                <a:ext uri="{909E8E84-426E-40DD-AFC4-6F175D3DCCD1}">
                  <a14:hiddenFill xmlns:a14="http://schemas.microsoft.com/office/drawing/2010/main">
                    <a:solidFill>
                      <a:srgbClr val="FB7756"/>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9574" y="6516"/>
                <a:ext cx="2607" cy="3172"/>
                <a:chOff x="9564" y="6516"/>
                <a:chExt cx="2607" cy="3172"/>
              </a:xfrm>
            </p:grpSpPr>
            <p:grpSp>
              <p:nvGrpSpPr>
                <p:cNvPr id="33" name="组合 32"/>
                <p:cNvGrpSpPr/>
                <p:nvPr/>
              </p:nvGrpSpPr>
              <p:grpSpPr>
                <a:xfrm>
                  <a:off x="9564" y="6516"/>
                  <a:ext cx="2607" cy="3172"/>
                  <a:chOff x="9564" y="6516"/>
                  <a:chExt cx="2607" cy="3172"/>
                </a:xfrm>
              </p:grpSpPr>
              <p:grpSp>
                <p:nvGrpSpPr>
                  <p:cNvPr id="32" name="组合 31"/>
                  <p:cNvGrpSpPr/>
                  <p:nvPr/>
                </p:nvGrpSpPr>
                <p:grpSpPr>
                  <a:xfrm>
                    <a:off x="9564" y="6516"/>
                    <a:ext cx="2606" cy="3173"/>
                    <a:chOff x="9564" y="6516"/>
                    <a:chExt cx="2606" cy="3173"/>
                  </a:xfrm>
                </p:grpSpPr>
                <p:grpSp>
                  <p:nvGrpSpPr>
                    <p:cNvPr id="24" name="组合 23"/>
                    <p:cNvGrpSpPr/>
                    <p:nvPr/>
                  </p:nvGrpSpPr>
                  <p:grpSpPr>
                    <a:xfrm>
                      <a:off x="9564" y="7649"/>
                      <a:ext cx="2607" cy="2041"/>
                      <a:chOff x="9402" y="7432"/>
                      <a:chExt cx="2607" cy="2041"/>
                    </a:xfrm>
                  </p:grpSpPr>
                  <p:sp>
                    <p:nvSpPr>
                      <p:cNvPr id="10" name="文本框 9"/>
                      <p:cNvSpPr txBox="1"/>
                      <p:nvPr/>
                    </p:nvSpPr>
                    <p:spPr>
                      <a:xfrm>
                        <a:off x="9402" y="7432"/>
                        <a:ext cx="1303" cy="434"/>
                      </a:xfrm>
                      <a:prstGeom prst="rect">
                        <a:avLst/>
                      </a:prstGeom>
                      <a:noFill/>
                    </p:spPr>
                    <p:txBody>
                      <a:bodyPr wrap="none" rtlCol="0">
                        <a:spAutoFit/>
                      </a:bodyPr>
                      <a:lstStyle/>
                      <a:p>
                        <a:pPr algn="ctr"/>
                        <a:r>
                          <a:rPr lang="en-US" altLang="zh-CN" sz="1200">
                            <a:latin typeface="Times New Roman" panose="02020603050405020304" pitchFamily="18" charset="0"/>
                            <a:cs typeface="Times New Roman" panose="02020603050405020304" pitchFamily="18" charset="0"/>
                          </a:rPr>
                          <a:t>container1</a:t>
                        </a:r>
                        <a:endParaRPr lang="en-US" altLang="zh-CN" sz="1200">
                          <a:latin typeface="Times New Roman" panose="02020603050405020304" pitchFamily="18" charset="0"/>
                          <a:cs typeface="Times New Roman" panose="02020603050405020304" pitchFamily="18" charset="0"/>
                        </a:endParaRPr>
                      </a:p>
                    </p:txBody>
                  </p:sp>
                  <p:sp>
                    <p:nvSpPr>
                      <p:cNvPr id="17" name="文本框 16"/>
                      <p:cNvSpPr txBox="1"/>
                      <p:nvPr/>
                    </p:nvSpPr>
                    <p:spPr>
                      <a:xfrm>
                        <a:off x="10706" y="7432"/>
                        <a:ext cx="1303" cy="434"/>
                      </a:xfrm>
                      <a:prstGeom prst="rect">
                        <a:avLst/>
                      </a:prstGeom>
                      <a:noFill/>
                    </p:spPr>
                    <p:txBody>
                      <a:bodyPr wrap="none" rtlCol="0">
                        <a:spAutoFit/>
                      </a:bodyPr>
                      <a:lstStyle/>
                      <a:p>
                        <a:pPr algn="ctr"/>
                        <a:r>
                          <a:rPr lang="en-US" altLang="zh-CN" sz="1200">
                            <a:latin typeface="Times New Roman" panose="02020603050405020304" pitchFamily="18" charset="0"/>
                            <a:cs typeface="Times New Roman" panose="02020603050405020304" pitchFamily="18" charset="0"/>
                          </a:rPr>
                          <a:t>container2</a:t>
                        </a:r>
                        <a:endParaRPr lang="en-US" altLang="zh-CN" sz="1200">
                          <a:latin typeface="Times New Roman" panose="02020603050405020304" pitchFamily="18" charset="0"/>
                          <a:cs typeface="Times New Roman" panose="02020603050405020304" pitchFamily="18" charset="0"/>
                        </a:endParaRPr>
                      </a:p>
                    </p:txBody>
                  </p:sp>
                  <p:sp>
                    <p:nvSpPr>
                      <p:cNvPr id="20" name="文本框 19"/>
                      <p:cNvSpPr txBox="1"/>
                      <p:nvPr/>
                    </p:nvSpPr>
                    <p:spPr>
                      <a:xfrm>
                        <a:off x="9402" y="9039"/>
                        <a:ext cx="1303" cy="434"/>
                      </a:xfrm>
                      <a:prstGeom prst="rect">
                        <a:avLst/>
                      </a:prstGeom>
                      <a:noFill/>
                    </p:spPr>
                    <p:txBody>
                      <a:bodyPr wrap="none" rtlCol="0">
                        <a:spAutoFit/>
                      </a:bodyPr>
                      <a:lstStyle/>
                      <a:p>
                        <a:pPr algn="ctr"/>
                        <a:r>
                          <a:rPr lang="en-US" altLang="zh-CN" sz="1200">
                            <a:latin typeface="Times New Roman" panose="02020603050405020304" pitchFamily="18" charset="0"/>
                            <a:cs typeface="Times New Roman" panose="02020603050405020304" pitchFamily="18" charset="0"/>
                          </a:rPr>
                          <a:t>container3</a:t>
                        </a:r>
                        <a:endParaRPr lang="en-US" altLang="zh-CN" sz="1200">
                          <a:latin typeface="Times New Roman" panose="02020603050405020304" pitchFamily="18" charset="0"/>
                          <a:cs typeface="Times New Roman" panose="02020603050405020304" pitchFamily="18" charset="0"/>
                        </a:endParaRPr>
                      </a:p>
                    </p:txBody>
                  </p:sp>
                  <p:sp>
                    <p:nvSpPr>
                      <p:cNvPr id="23" name="文本框 22"/>
                      <p:cNvSpPr txBox="1"/>
                      <p:nvPr/>
                    </p:nvSpPr>
                    <p:spPr>
                      <a:xfrm>
                        <a:off x="10706" y="9039"/>
                        <a:ext cx="1303" cy="434"/>
                      </a:xfrm>
                      <a:prstGeom prst="rect">
                        <a:avLst/>
                      </a:prstGeom>
                      <a:noFill/>
                    </p:spPr>
                    <p:txBody>
                      <a:bodyPr wrap="none" rtlCol="0">
                        <a:spAutoFit/>
                      </a:bodyPr>
                      <a:lstStyle/>
                      <a:p>
                        <a:pPr algn="ctr"/>
                        <a:r>
                          <a:rPr lang="en-US" altLang="zh-CN" sz="1200">
                            <a:latin typeface="Times New Roman" panose="02020603050405020304" pitchFamily="18" charset="0"/>
                            <a:cs typeface="Times New Roman" panose="02020603050405020304" pitchFamily="18" charset="0"/>
                          </a:rPr>
                          <a:t>container4</a:t>
                        </a:r>
                        <a:endParaRPr lang="en-US" altLang="zh-CN" sz="1200">
                          <a:latin typeface="Times New Roman" panose="02020603050405020304" pitchFamily="18" charset="0"/>
                          <a:cs typeface="Times New Roman" panose="02020603050405020304" pitchFamily="18" charset="0"/>
                        </a:endParaRPr>
                      </a:p>
                    </p:txBody>
                  </p:sp>
                </p:grpSp>
                <p:pic>
                  <p:nvPicPr>
                    <p:cNvPr id="28" name="图片 27" descr="数据库 (1)"/>
                    <p:cNvPicPr>
                      <a:picLocks noChangeAspect="1"/>
                    </p:cNvPicPr>
                    <p:nvPr/>
                  </p:nvPicPr>
                  <p:blipFill>
                    <a:blip r:embed="rId1"/>
                    <a:stretch>
                      <a:fillRect/>
                    </a:stretch>
                  </p:blipFill>
                  <p:spPr>
                    <a:xfrm>
                      <a:off x="9564" y="6516"/>
                      <a:ext cx="1242" cy="1242"/>
                    </a:xfrm>
                    <a:prstGeom prst="rect">
                      <a:avLst/>
                    </a:prstGeom>
                  </p:spPr>
                </p:pic>
              </p:grpSp>
              <p:pic>
                <p:nvPicPr>
                  <p:cNvPr id="29" name="图片 28" descr="数据库 (1)"/>
                  <p:cNvPicPr>
                    <a:picLocks noChangeAspect="1"/>
                  </p:cNvPicPr>
                  <p:nvPr/>
                </p:nvPicPr>
                <p:blipFill>
                  <a:blip r:embed="rId1"/>
                  <a:stretch>
                    <a:fillRect/>
                  </a:stretch>
                </p:blipFill>
                <p:spPr>
                  <a:xfrm>
                    <a:off x="10929" y="6516"/>
                    <a:ext cx="1242" cy="1242"/>
                  </a:xfrm>
                  <a:prstGeom prst="rect">
                    <a:avLst/>
                  </a:prstGeom>
                </p:spPr>
              </p:pic>
              <p:pic>
                <p:nvPicPr>
                  <p:cNvPr id="30" name="图片 29" descr="数据库 (1)"/>
                  <p:cNvPicPr>
                    <a:picLocks noChangeAspect="1"/>
                  </p:cNvPicPr>
                  <p:nvPr/>
                </p:nvPicPr>
                <p:blipFill>
                  <a:blip r:embed="rId1"/>
                  <a:stretch>
                    <a:fillRect/>
                  </a:stretch>
                </p:blipFill>
                <p:spPr>
                  <a:xfrm>
                    <a:off x="9564" y="8083"/>
                    <a:ext cx="1242" cy="1242"/>
                  </a:xfrm>
                  <a:prstGeom prst="rect">
                    <a:avLst/>
                  </a:prstGeom>
                </p:spPr>
              </p:pic>
            </p:grpSp>
            <p:pic>
              <p:nvPicPr>
                <p:cNvPr id="31" name="图片 30" descr="数据库 (1)"/>
                <p:cNvPicPr>
                  <a:picLocks noChangeAspect="1"/>
                </p:cNvPicPr>
                <p:nvPr/>
              </p:nvPicPr>
              <p:blipFill>
                <a:blip r:embed="rId1"/>
                <a:stretch>
                  <a:fillRect/>
                </a:stretch>
              </p:blipFill>
              <p:spPr>
                <a:xfrm>
                  <a:off x="10929" y="8083"/>
                  <a:ext cx="1242" cy="1242"/>
                </a:xfrm>
                <a:prstGeom prst="rect">
                  <a:avLst/>
                </a:prstGeom>
              </p:spPr>
            </p:pic>
          </p:grpSp>
          <p:sp>
            <p:nvSpPr>
              <p:cNvPr id="35" name="文本框 34"/>
              <p:cNvSpPr txBox="1"/>
              <p:nvPr/>
            </p:nvSpPr>
            <p:spPr>
              <a:xfrm>
                <a:off x="10223" y="6058"/>
                <a:ext cx="1308" cy="580"/>
              </a:xfrm>
              <a:prstGeom prst="rect">
                <a:avLst/>
              </a:prstGeom>
              <a:noFill/>
            </p:spPr>
            <p:txBody>
              <a:bodyPr wrap="none" rtlCol="0">
                <a:spAutoFit/>
              </a:bodyPr>
              <a:lstStyle/>
              <a:p>
                <a:r>
                  <a:rPr lang="en-US" altLang="zh-CN">
                    <a:solidFill>
                      <a:srgbClr val="FB7756"/>
                    </a:solidFill>
                    <a:latin typeface="Times New Roman" panose="02020603050405020304" pitchFamily="18" charset="0"/>
                    <a:cs typeface="Times New Roman" panose="02020603050405020304" pitchFamily="18" charset="0"/>
                  </a:rPr>
                  <a:t>objects</a:t>
                </a:r>
                <a:endParaRPr lang="en-US" altLang="zh-CN">
                  <a:solidFill>
                    <a:srgbClr val="FB7756"/>
                  </a:solidFill>
                  <a:latin typeface="Times New Roman" panose="02020603050405020304" pitchFamily="18" charset="0"/>
                  <a:cs typeface="Times New Roman" panose="02020603050405020304" pitchFamily="18" charset="0"/>
                </a:endParaRPr>
              </a:p>
            </p:txBody>
          </p:sp>
        </p:grpSp>
        <p:grpSp>
          <p:nvGrpSpPr>
            <p:cNvPr id="39" name="组合 38"/>
            <p:cNvGrpSpPr/>
            <p:nvPr/>
          </p:nvGrpSpPr>
          <p:grpSpPr>
            <a:xfrm>
              <a:off x="10924" y="5335"/>
              <a:ext cx="1288" cy="858"/>
              <a:chOff x="10924" y="5335"/>
              <a:chExt cx="1288" cy="858"/>
            </a:xfrm>
          </p:grpSpPr>
          <p:cxnSp>
            <p:nvCxnSpPr>
              <p:cNvPr id="37" name="直接箭头连接符 36"/>
              <p:cNvCxnSpPr>
                <a:stCxn id="26" idx="2"/>
                <a:endCxn id="35" idx="0"/>
              </p:cNvCxnSpPr>
              <p:nvPr/>
            </p:nvCxnSpPr>
            <p:spPr>
              <a:xfrm flipH="1">
                <a:off x="10985" y="5335"/>
                <a:ext cx="1" cy="85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0924" y="5547"/>
                <a:ext cx="1289" cy="434"/>
              </a:xfrm>
              <a:prstGeom prst="rect">
                <a:avLst/>
              </a:prstGeom>
              <a:noFill/>
            </p:spPr>
            <p:txBody>
              <a:bodyPr wrap="none" rtlCol="0">
                <a:spAutoFit/>
              </a:bodyPr>
              <a:lstStyle/>
              <a:p>
                <a:r>
                  <a:rPr lang="en-US" altLang="zh-CN" sz="1200">
                    <a:latin typeface="Times New Roman" panose="02020603050405020304" pitchFamily="18" charset="0"/>
                    <a:cs typeface="Times New Roman" panose="02020603050405020304" pitchFamily="18" charset="0"/>
                  </a:rPr>
                  <a:t>operations</a:t>
                </a:r>
                <a:endParaRPr lang="en-US" altLang="zh-CN" sz="1200">
                  <a:latin typeface="Times New Roman" panose="02020603050405020304" pitchFamily="18" charset="0"/>
                  <a:cs typeface="Times New Roman" panose="02020603050405020304" pitchFamily="18" charset="0"/>
                </a:endParaRPr>
              </a:p>
            </p:txBody>
          </p:sp>
        </p:grpSp>
        <p:sp>
          <p:nvSpPr>
            <p:cNvPr id="42" name="文本框 41"/>
            <p:cNvSpPr txBox="1"/>
            <p:nvPr/>
          </p:nvSpPr>
          <p:spPr>
            <a:xfrm>
              <a:off x="6311" y="6193"/>
              <a:ext cx="1548" cy="580"/>
            </a:xfrm>
            <a:prstGeom prst="rect">
              <a:avLst/>
            </a:prstGeom>
            <a:noFill/>
          </p:spPr>
          <p:txBody>
            <a:bodyPr wrap="none" rtlCol="0">
              <a:spAutoFit/>
            </a:bodyPr>
            <a:lstStyle/>
            <a:p>
              <a:pPr algn="ctr"/>
              <a:r>
                <a:rPr lang="en-US" altLang="zh-CN">
                  <a:solidFill>
                    <a:srgbClr val="FB7756"/>
                  </a:solidFill>
                  <a:latin typeface="Times New Roman" panose="02020603050405020304" pitchFamily="18" charset="0"/>
                  <a:cs typeface="Times New Roman" panose="02020603050405020304" pitchFamily="18" charset="0"/>
                </a:rPr>
                <a:t>mapping</a:t>
              </a:r>
              <a:endParaRPr lang="en-US" altLang="zh-CN">
                <a:solidFill>
                  <a:srgbClr val="FB7756"/>
                </a:solidFill>
                <a:latin typeface="Times New Roman" panose="02020603050405020304" pitchFamily="18" charset="0"/>
                <a:cs typeface="Times New Roman" panose="02020603050405020304" pitchFamily="18" charset="0"/>
              </a:endParaRPr>
            </a:p>
          </p:txBody>
        </p:sp>
        <p:grpSp>
          <p:nvGrpSpPr>
            <p:cNvPr id="44" name="组合 43"/>
            <p:cNvGrpSpPr/>
            <p:nvPr/>
          </p:nvGrpSpPr>
          <p:grpSpPr>
            <a:xfrm>
              <a:off x="5293" y="6193"/>
              <a:ext cx="3583" cy="2828"/>
              <a:chOff x="5286" y="6193"/>
              <a:chExt cx="3583" cy="2828"/>
            </a:xfrm>
          </p:grpSpPr>
          <p:sp>
            <p:nvSpPr>
              <p:cNvPr id="41" name="圆角矩形 40"/>
              <p:cNvSpPr/>
              <p:nvPr/>
            </p:nvSpPr>
            <p:spPr>
              <a:xfrm>
                <a:off x="5286" y="6193"/>
                <a:ext cx="3583" cy="2828"/>
              </a:xfrm>
              <a:prstGeom prst="roundRect">
                <a:avLst/>
              </a:prstGeom>
              <a:noFill/>
              <a:ln>
                <a:solidFill>
                  <a:srgbClr val="FB7756"/>
                </a:solidFill>
              </a:ln>
              <a:extLst>
                <a:ext uri="{909E8E84-426E-40DD-AFC4-6F175D3DCCD1}">
                  <a14:hiddenFill xmlns:a14="http://schemas.microsoft.com/office/drawing/2010/main">
                    <a:solidFill>
                      <a:srgbClr val="FB7756"/>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5502" y="6910"/>
                <a:ext cx="3166" cy="1888"/>
              </a:xfrm>
              <a:prstGeom prst="rect">
                <a:avLst/>
              </a:prstGeom>
              <a:noFill/>
              <a:ln w="3175">
                <a:solidFill>
                  <a:schemeClr val="tx1"/>
                </a:solidFill>
              </a:ln>
            </p:spPr>
            <p:txBody>
              <a:bodyPr wrap="square" rtlCol="0">
                <a:spAutoFit/>
              </a:bodyPr>
              <a:lstStyle/>
              <a:p>
                <a:r>
                  <a:rPr lang="en-US" altLang="zh-CN" sz="1200">
                    <a:latin typeface="Times New Roman" panose="02020603050405020304" pitchFamily="18" charset="0"/>
                    <a:cs typeface="Times New Roman" panose="02020603050405020304" pitchFamily="18" charset="0"/>
                  </a:rPr>
                  <a:t>container1: site1, site2</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container2: site1, site2,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container3: site1,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container4: site1, site3, site4</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rPr>
                  <a:t>container5: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container6: site2, site4</a:t>
                </a:r>
                <a:endParaRPr lang="en-US" altLang="zh-CN" sz="1200">
                  <a:latin typeface="Times New Roman" panose="02020603050405020304" pitchFamily="18" charset="0"/>
                  <a:cs typeface="Times New Roman" panose="02020603050405020304" pitchFamily="18" charset="0"/>
                </a:endParaRPr>
              </a:p>
            </p:txBody>
          </p:sp>
        </p:grpSp>
        <p:grpSp>
          <p:nvGrpSpPr>
            <p:cNvPr id="48" name="组合 47"/>
            <p:cNvGrpSpPr/>
            <p:nvPr/>
          </p:nvGrpSpPr>
          <p:grpSpPr>
            <a:xfrm>
              <a:off x="7084" y="4502"/>
              <a:ext cx="2642" cy="1690"/>
              <a:chOff x="7084" y="4502"/>
              <a:chExt cx="2642" cy="1690"/>
            </a:xfrm>
          </p:grpSpPr>
          <p:cxnSp>
            <p:nvCxnSpPr>
              <p:cNvPr id="46" name="肘形连接符 45"/>
              <p:cNvCxnSpPr>
                <a:stCxn id="41" idx="0"/>
                <a:endCxn id="26" idx="1"/>
              </p:cNvCxnSpPr>
              <p:nvPr/>
            </p:nvCxnSpPr>
            <p:spPr>
              <a:xfrm rot="16200000">
                <a:off x="7777" y="4243"/>
                <a:ext cx="1257" cy="2642"/>
              </a:xfrm>
              <a:prstGeom prst="bentConnector2">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sp>
            <p:nvSpPr>
              <p:cNvPr id="47" name="文本框 46"/>
              <p:cNvSpPr txBox="1"/>
              <p:nvPr/>
            </p:nvSpPr>
            <p:spPr>
              <a:xfrm>
                <a:off x="7988" y="4502"/>
                <a:ext cx="836" cy="434"/>
              </a:xfrm>
              <a:prstGeom prst="rect">
                <a:avLst/>
              </a:prstGeom>
              <a:noFill/>
            </p:spPr>
            <p:txBody>
              <a:bodyPr wrap="none" rtlCol="0">
                <a:spAutoFit/>
              </a:bodyPr>
              <a:lstStyle/>
              <a:p>
                <a:r>
                  <a:rPr lang="en-US" altLang="zh-CN" sz="1200">
                    <a:latin typeface="Times New Roman" panose="02020603050405020304" pitchFamily="18" charset="0"/>
                    <a:cs typeface="Times New Roman" panose="02020603050405020304" pitchFamily="18" charset="0"/>
                  </a:rPr>
                  <a:t>cache</a:t>
                </a:r>
                <a:endParaRPr lang="en-US" altLang="zh-CN" sz="1200">
                  <a:latin typeface="Times New Roman" panose="02020603050405020304" pitchFamily="18" charset="0"/>
                  <a:cs typeface="Times New Roman" panose="02020603050405020304" pitchFamily="18" charset="0"/>
                </a:endParaRPr>
              </a:p>
            </p:txBody>
          </p:sp>
        </p:grpSp>
        <p:grpSp>
          <p:nvGrpSpPr>
            <p:cNvPr id="50" name="组合 49"/>
            <p:cNvGrpSpPr/>
            <p:nvPr/>
          </p:nvGrpSpPr>
          <p:grpSpPr>
            <a:xfrm>
              <a:off x="5082" y="3770"/>
              <a:ext cx="7822" cy="6414"/>
              <a:chOff x="5082" y="3770"/>
              <a:chExt cx="7822" cy="6414"/>
            </a:xfrm>
          </p:grpSpPr>
          <p:sp>
            <p:nvSpPr>
              <p:cNvPr id="5" name="矩形 4"/>
              <p:cNvSpPr/>
              <p:nvPr/>
            </p:nvSpPr>
            <p:spPr>
              <a:xfrm>
                <a:off x="5082" y="3770"/>
                <a:ext cx="7823" cy="6414"/>
              </a:xfrm>
              <a:prstGeom prst="rect">
                <a:avLst/>
              </a:prstGeom>
              <a:noFill/>
              <a:ln w="12700">
                <a:solidFill>
                  <a:srgbClr val="002060"/>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8488" y="3770"/>
                <a:ext cx="1239" cy="580"/>
              </a:xfrm>
              <a:prstGeom prst="rect">
                <a:avLst/>
              </a:prstGeom>
              <a:noFill/>
            </p:spPr>
            <p:txBody>
              <a:bodyPr wrap="none" rtlCol="0">
                <a:spAutoFit/>
              </a:bodyPr>
              <a:lstStyle/>
              <a:p>
                <a:r>
                  <a:rPr lang="en-US" altLang="zh-CN">
                    <a:solidFill>
                      <a:srgbClr val="002060"/>
                    </a:solidFill>
                    <a:latin typeface="Times New Roman" panose="02020603050405020304" pitchFamily="18" charset="0"/>
                    <a:cs typeface="Times New Roman" panose="02020603050405020304" pitchFamily="18" charset="0"/>
                  </a:rPr>
                  <a:t>Walter</a:t>
                </a:r>
                <a:endParaRPr lang="en-US" altLang="zh-CN">
                  <a:solidFill>
                    <a:srgbClr val="002060"/>
                  </a:solidFill>
                  <a:latin typeface="Times New Roman" panose="02020603050405020304" pitchFamily="18" charset="0"/>
                  <a:cs typeface="Times New Roman" panose="02020603050405020304" pitchFamily="18" charset="0"/>
                </a:endParaRPr>
              </a:p>
            </p:txBody>
          </p:sp>
        </p:grpSp>
      </p:grpSp>
      <p:grpSp>
        <p:nvGrpSpPr>
          <p:cNvPr id="56" name="组合 55"/>
          <p:cNvGrpSpPr/>
          <p:nvPr/>
        </p:nvGrpSpPr>
        <p:grpSpPr>
          <a:xfrm>
            <a:off x="6317615" y="2136775"/>
            <a:ext cx="2332990" cy="4248785"/>
            <a:chOff x="10031" y="4454"/>
            <a:chExt cx="3674" cy="6691"/>
          </a:xfrm>
        </p:grpSpPr>
        <p:sp>
          <p:nvSpPr>
            <p:cNvPr id="52" name="圆角矩形 51"/>
            <p:cNvSpPr/>
            <p:nvPr/>
          </p:nvSpPr>
          <p:spPr>
            <a:xfrm>
              <a:off x="10580" y="4454"/>
              <a:ext cx="2585" cy="1044"/>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Configuration Service</a:t>
              </a:r>
              <a:endParaRPr lang="en-US" altLang="zh-CN">
                <a:latin typeface="Times New Roman" panose="02020603050405020304" pitchFamily="18" charset="0"/>
                <a:cs typeface="Times New Roman" panose="02020603050405020304" pitchFamily="18" charset="0"/>
              </a:endParaRPr>
            </a:p>
          </p:txBody>
        </p:sp>
        <p:sp>
          <p:nvSpPr>
            <p:cNvPr id="54" name="文本框 53"/>
            <p:cNvSpPr txBox="1"/>
            <p:nvPr/>
          </p:nvSpPr>
          <p:spPr>
            <a:xfrm>
              <a:off x="10031" y="6059"/>
              <a:ext cx="3675" cy="5087"/>
            </a:xfrm>
            <a:prstGeom prst="rect">
              <a:avLst/>
            </a:prstGeom>
            <a:noFill/>
            <a:ln w="3175">
              <a:solidFill>
                <a:schemeClr val="tx1"/>
              </a:solidFill>
            </a:ln>
          </p:spPr>
          <p:txBody>
            <a:bodyPr wrap="square" rtlCol="0">
              <a:spAutoFit/>
            </a:bodyPr>
            <a:lstStyle/>
            <a:p>
              <a:r>
                <a:rPr lang="en-US" altLang="zh-CN" sz="1200">
                  <a:latin typeface="Times New Roman" panose="02020603050405020304" pitchFamily="18" charset="0"/>
                  <a:cs typeface="Times New Roman" panose="02020603050405020304" pitchFamily="18" charset="0"/>
                </a:rPr>
                <a:t>active: site1, site2,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preferred site map: {</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    container1: site1,</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container2: site1,</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container3: site2,</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container4: site3,</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    container5: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container6: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replica set map: {</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    container1: site1, site2</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container2: site1, site2, site4</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container3: site1,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container4: site1, site3, site4</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    container5: site2, site3</a:t>
              </a:r>
              <a:endParaRPr lang="en-US" altLang="zh-CN" sz="1200">
                <a:latin typeface="Times New Roman" panose="02020603050405020304" pitchFamily="18" charset="0"/>
                <a:cs typeface="Times New Roman" panose="02020603050405020304" pitchFamily="18" charset="0"/>
              </a:endParaRPr>
            </a:p>
            <a:p>
              <a:r>
                <a:rPr lang="en-US" altLang="zh-CN" sz="1200">
                  <a:latin typeface="Times New Roman" panose="02020603050405020304" pitchFamily="18" charset="0"/>
                  <a:cs typeface="Times New Roman" panose="02020603050405020304" pitchFamily="18" charset="0"/>
                  <a:sym typeface="+mn-ea"/>
                </a:rPr>
                <a:t>    container6: site2, site4</a:t>
              </a:r>
              <a:endParaRPr lang="en-US" altLang="zh-CN" sz="1200">
                <a:latin typeface="Times New Roman" panose="02020603050405020304" pitchFamily="18" charset="0"/>
                <a:cs typeface="Times New Roman" panose="02020603050405020304" pitchFamily="18" charset="0"/>
                <a:sym typeface="+mn-ea"/>
              </a:endParaRPr>
            </a:p>
            <a:p>
              <a:r>
                <a:rPr lang="en-US" altLang="zh-CN" sz="1200">
                  <a:latin typeface="Times New Roman" panose="02020603050405020304" pitchFamily="18" charset="0"/>
                  <a:cs typeface="Times New Roman" panose="02020603050405020304" pitchFamily="18" charset="0"/>
                  <a:sym typeface="+mn-ea"/>
                </a:rPr>
                <a:t>}</a:t>
              </a:r>
              <a:endParaRPr lang="en-US" altLang="zh-CN" sz="1200">
                <a:latin typeface="Times New Roman" panose="02020603050405020304" pitchFamily="18" charset="0"/>
                <a:cs typeface="Times New Roman" panose="02020603050405020304" pitchFamily="18" charset="0"/>
              </a:endParaRPr>
            </a:p>
          </p:txBody>
        </p:sp>
        <p:cxnSp>
          <p:nvCxnSpPr>
            <p:cNvPr id="55" name="直接箭头连接符 54"/>
            <p:cNvCxnSpPr>
              <a:stCxn id="52" idx="2"/>
              <a:endCxn id="54" idx="0"/>
            </p:cNvCxnSpPr>
            <p:nvPr/>
          </p:nvCxnSpPr>
          <p:spPr>
            <a:xfrm flipH="1">
              <a:off x="11869" y="5498"/>
              <a:ext cx="4" cy="561"/>
            </a:xfrm>
            <a:prstGeom prst="straightConnector1">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gr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Data Structure</a:t>
            </a:r>
            <a:endParaRPr lang="en-US" altLang="zh-CN" dirty="0"/>
          </a:p>
        </p:txBody>
      </p:sp>
      <p:sp>
        <p:nvSpPr>
          <p:cNvPr id="5" name="文本框 4"/>
          <p:cNvSpPr txBox="1"/>
          <p:nvPr/>
        </p:nvSpPr>
        <p:spPr>
          <a:xfrm>
            <a:off x="494030" y="2113280"/>
            <a:ext cx="5843270" cy="521970"/>
          </a:xfrm>
          <a:prstGeom prst="rect">
            <a:avLst/>
          </a:prstGeom>
          <a:noFill/>
        </p:spPr>
        <p:txBody>
          <a:bodyPr wrap="none" rtlCol="0">
            <a:spAutoFit/>
          </a:bodyPr>
          <a:lstStyle/>
          <a:p>
            <a:pPr marL="342900" indent="-342900">
              <a:buFont typeface="Arial" panose="020B0604020202020204" pitchFamily="34" charset="0"/>
              <a:buChar char="•"/>
            </a:pPr>
            <a:r>
              <a:rPr lang="en-US" altLang="zh-CN" sz="2800">
                <a:solidFill>
                  <a:srgbClr val="FB7756"/>
                </a:solidFill>
                <a:latin typeface="Times New Roman" panose="02020603050405020304" pitchFamily="18" charset="0"/>
                <a:cs typeface="Times New Roman" panose="02020603050405020304" pitchFamily="18" charset="0"/>
              </a:rPr>
              <a:t>Can we use monotonic timestamps</a:t>
            </a:r>
            <a:r>
              <a:rPr lang="zh-CN" altLang="en-US" sz="2800">
                <a:solidFill>
                  <a:srgbClr val="FB7756"/>
                </a:solidFill>
                <a:latin typeface="Times New Roman" panose="02020603050405020304" pitchFamily="18" charset="0"/>
                <a:cs typeface="Times New Roman" panose="02020603050405020304" pitchFamily="18" charset="0"/>
              </a:rPr>
              <a:t>？</a:t>
            </a:r>
            <a:endParaRPr lang="zh-CN" altLang="en-US" sz="2800">
              <a:solidFill>
                <a:srgbClr val="FB7756"/>
              </a:solidFill>
              <a:latin typeface="Times New Roman" panose="02020603050405020304" pitchFamily="18" charset="0"/>
              <a:cs typeface="Times New Roman" panose="02020603050405020304" pitchFamily="18" charset="0"/>
            </a:endParaRPr>
          </a:p>
        </p:txBody>
      </p:sp>
      <p:sp>
        <p:nvSpPr>
          <p:cNvPr id="6" name="文本框 5"/>
          <p:cNvSpPr txBox="1"/>
          <p:nvPr/>
        </p:nvSpPr>
        <p:spPr>
          <a:xfrm>
            <a:off x="823595" y="2851785"/>
            <a:ext cx="6958330" cy="460375"/>
          </a:xfrm>
          <a:prstGeom prst="rect">
            <a:avLst/>
          </a:prstGeom>
          <a:noFill/>
        </p:spPr>
        <p:txBody>
          <a:bodyPr wrap="none" rtlCol="0">
            <a:spAutoFit/>
          </a:bodyPr>
          <a:lstStyle/>
          <a:p>
            <a:r>
              <a:rPr lang="en-US" altLang="zh-CN" sz="2400">
                <a:solidFill>
                  <a:schemeClr val="bg2">
                    <a:lumMod val="50000"/>
                  </a:schemeClr>
                </a:solidFill>
                <a:latin typeface="Times New Roman" panose="02020603050405020304" pitchFamily="18" charset="0"/>
                <a:cs typeface="Times New Roman" panose="02020603050405020304" pitchFamily="18" charset="0"/>
              </a:rPr>
              <a:t>Walter uses </a:t>
            </a:r>
            <a:r>
              <a:rPr lang="en-US" altLang="zh-CN" sz="2400" b="1">
                <a:solidFill>
                  <a:schemeClr val="bg2">
                    <a:lumMod val="50000"/>
                  </a:schemeClr>
                </a:solidFill>
                <a:latin typeface="Times New Roman" panose="02020603050405020304" pitchFamily="18" charset="0"/>
                <a:cs typeface="Times New Roman" panose="02020603050405020304" pitchFamily="18" charset="0"/>
              </a:rPr>
              <a:t>version numbers</a:t>
            </a:r>
            <a:r>
              <a:rPr lang="en-US" altLang="zh-CN" sz="2400">
                <a:solidFill>
                  <a:schemeClr val="bg2">
                    <a:lumMod val="50000"/>
                  </a:schemeClr>
                </a:solidFill>
                <a:latin typeface="Times New Roman" panose="02020603050405020304" pitchFamily="18" charset="0"/>
                <a:cs typeface="Times New Roman" panose="02020603050405020304" pitchFamily="18" charset="0"/>
              </a:rPr>
              <a:t> and </a:t>
            </a:r>
            <a:r>
              <a:rPr lang="en-US" altLang="zh-CN" sz="2400" b="1">
                <a:solidFill>
                  <a:schemeClr val="bg2">
                    <a:lumMod val="50000"/>
                  </a:schemeClr>
                </a:solidFill>
                <a:latin typeface="Times New Roman" panose="02020603050405020304" pitchFamily="18" charset="0"/>
                <a:cs typeface="Times New Roman" panose="02020603050405020304" pitchFamily="18" charset="0"/>
              </a:rPr>
              <a:t>vector timestamps</a:t>
            </a:r>
            <a:r>
              <a:rPr lang="en-US" altLang="zh-CN" sz="2400">
                <a:solidFill>
                  <a:schemeClr val="bg2">
                    <a:lumMod val="50000"/>
                  </a:schemeClr>
                </a:solidFill>
                <a:latin typeface="Times New Roman" panose="02020603050405020304" pitchFamily="18" charset="0"/>
                <a:cs typeface="Times New Roman" panose="02020603050405020304" pitchFamily="18" charset="0"/>
              </a:rPr>
              <a:t>. </a:t>
            </a:r>
            <a:endParaRPr lang="en-US" altLang="zh-CN" sz="2400">
              <a:solidFill>
                <a:schemeClr val="bg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pPr marL="0" indent="0">
              <a:buNone/>
            </a:pP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zh-CN" altLang="en-US" sz="2400" dirty="0">
                <a:solidFill>
                  <a:schemeClr val="bg2">
                    <a:lumMod val="50000"/>
                  </a:schemeClr>
                </a:solidFill>
                <a:latin typeface="Times New Roman" panose="02020603050405020304" pitchFamily="18" charset="0"/>
                <a:cs typeface="Times New Roman" panose="02020603050405020304" pitchFamily="18" charset="0"/>
              </a:rPr>
              <a:t>{site, seqno}</a:t>
            </a:r>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zh-CN" altLang="en-US" sz="2200" b="1" dirty="0">
                <a:solidFill>
                  <a:schemeClr val="bg2">
                    <a:lumMod val="50000"/>
                  </a:schemeClr>
                </a:solidFill>
                <a:latin typeface="Times New Roman" panose="02020603050405020304" pitchFamily="18" charset="0"/>
                <a:cs typeface="Times New Roman" panose="02020603050405020304" pitchFamily="18" charset="0"/>
              </a:rPr>
              <a:t>site</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 the site where the transaction executed</a:t>
            </a:r>
            <a:endParaRPr lang="zh-CN" altLang="en-US" sz="2200" dirty="0">
              <a:solidFill>
                <a:schemeClr val="bg2">
                  <a:lumMod val="50000"/>
                </a:schemeClr>
              </a:solidFill>
              <a:latin typeface="Times New Roman" panose="02020603050405020304" pitchFamily="18" charset="0"/>
              <a:cs typeface="Times New Roman" panose="02020603050405020304" pitchFamily="18" charset="0"/>
            </a:endParaRPr>
          </a:p>
          <a:p>
            <a:pPr lvl="1"/>
            <a:r>
              <a:rPr lang="zh-CN" altLang="en-US" sz="2200" b="1" dirty="0">
                <a:solidFill>
                  <a:schemeClr val="bg2">
                    <a:lumMod val="50000"/>
                  </a:schemeClr>
                </a:solidFill>
                <a:latin typeface="Times New Roman" panose="02020603050405020304" pitchFamily="18" charset="0"/>
                <a:cs typeface="Times New Roman" panose="02020603050405020304" pitchFamily="18" charset="0"/>
              </a:rPr>
              <a:t>seqno</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 a sequence number local to that site assigned to a transaction when it commits</a:t>
            </a:r>
            <a:endParaRPr lang="zh-CN" altLang="en-US"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Data Structure: Version Numbers</a:t>
            </a:r>
            <a:endParaRPr lang="en-US" altLang="zh-C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rPr>
              <a:t>V</a:t>
            </a:r>
            <a:r>
              <a:rPr lang="zh-CN" altLang="en-US" sz="2400" dirty="0">
                <a:solidFill>
                  <a:schemeClr val="bg2">
                    <a:lumMod val="50000"/>
                  </a:schemeClr>
                </a:solidFill>
                <a:latin typeface="Times New Roman" panose="02020603050405020304" pitchFamily="18" charset="0"/>
                <a:cs typeface="Times New Roman" panose="02020603050405020304" pitchFamily="18" charset="0"/>
              </a:rPr>
              <a:t>ector timestamp</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lvl="1"/>
            <a:r>
              <a:rPr lang="zh-CN" altLang="en-US" sz="2200" dirty="0">
                <a:solidFill>
                  <a:schemeClr val="bg2">
                    <a:lumMod val="50000"/>
                  </a:schemeClr>
                </a:solidFill>
                <a:latin typeface="Times New Roman" panose="02020603050405020304" pitchFamily="18" charset="0"/>
                <a:cs typeface="Times New Roman" panose="02020603050405020304" pitchFamily="18" charset="0"/>
              </a:rPr>
              <a:t>a sequence</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number for each site</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represents a </a:t>
            </a:r>
            <a:r>
              <a:rPr lang="zh-CN" altLang="en-US" sz="2200" b="1" dirty="0">
                <a:solidFill>
                  <a:schemeClr val="bg2">
                    <a:lumMod val="50000"/>
                  </a:schemeClr>
                </a:solidFill>
                <a:latin typeface="Times New Roman" panose="02020603050405020304" pitchFamily="18" charset="0"/>
                <a:cs typeface="Times New Roman" panose="02020603050405020304" pitchFamily="18" charset="0"/>
              </a:rPr>
              <a:t>snapshot</a:t>
            </a:r>
            <a:r>
              <a:rPr lang="en-US" altLang="zh-CN" sz="2200" b="1" dirty="0">
                <a:solidFill>
                  <a:schemeClr val="bg2">
                    <a:lumMod val="50000"/>
                  </a:schemeClr>
                </a:solidFill>
                <a:latin typeface="Times New Roman" panose="02020603050405020304" pitchFamily="18" charset="0"/>
                <a:cs typeface="Times New Roman" panose="02020603050405020304" pitchFamily="18" charset="0"/>
              </a:rPr>
              <a:t>.</a:t>
            </a:r>
            <a:endParaRPr lang="zh-CN" altLang="en-US" sz="22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200" dirty="0">
                <a:solidFill>
                  <a:schemeClr val="bg2">
                    <a:lumMod val="50000"/>
                  </a:schemeClr>
                </a:solidFill>
                <a:latin typeface="Times New Roman" panose="02020603050405020304" pitchFamily="18" charset="0"/>
                <a:cs typeface="Times New Roman" panose="02020603050405020304" pitchFamily="18" charset="0"/>
              </a:rPr>
              <a:t>TX </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is assigned a vector</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timestamp </a:t>
            </a:r>
            <a:r>
              <a:rPr lang="zh-CN" altLang="en-US" sz="2200" b="1" i="1" dirty="0">
                <a:solidFill>
                  <a:schemeClr val="bg2">
                    <a:lumMod val="50000"/>
                  </a:schemeClr>
                </a:solidFill>
                <a:latin typeface="Times New Roman" panose="02020603050405020304" pitchFamily="18" charset="0"/>
                <a:cs typeface="Times New Roman" panose="02020603050405020304" pitchFamily="18" charset="0"/>
              </a:rPr>
              <a:t>startVTS </a:t>
            </a:r>
            <a:r>
              <a:rPr lang="zh-CN" altLang="en-US" sz="2200" dirty="0">
                <a:solidFill>
                  <a:schemeClr val="bg2">
                    <a:lumMod val="50000"/>
                  </a:schemeClr>
                </a:solidFill>
                <a:latin typeface="Times New Roman" panose="02020603050405020304" pitchFamily="18" charset="0"/>
                <a:cs typeface="Times New Roman" panose="02020603050405020304" pitchFamily="18" charset="0"/>
              </a:rPr>
              <a:t>when it starts</a:t>
            </a:r>
            <a:endParaRPr lang="zh-CN" altLang="en-US" sz="2200" dirty="0">
              <a:solidFill>
                <a:schemeClr val="bg2">
                  <a:lumMod val="50000"/>
                </a:schemeClr>
              </a:solidFill>
              <a:latin typeface="Times New Roman" panose="02020603050405020304" pitchFamily="18" charset="0"/>
              <a:cs typeface="Times New Roman" panose="02020603050405020304" pitchFamily="18" charset="0"/>
            </a:endParaRPr>
          </a:p>
          <a:p>
            <a:pPr lvl="1"/>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sz="2200" dirty="0">
                <a:solidFill>
                  <a:schemeClr val="bg2">
                    <a:lumMod val="50000"/>
                  </a:schemeClr>
                </a:solidFill>
                <a:latin typeface="Times New Roman" panose="02020603050405020304" pitchFamily="18" charset="0"/>
                <a:cs typeface="Times New Roman" panose="02020603050405020304" pitchFamily="18" charset="0"/>
              </a:rPr>
              <a:t>e.g.  </a:t>
            </a:r>
            <a:r>
              <a:rPr lang="en-US" altLang="zh-CN" sz="2200" dirty="0" err="1">
                <a:solidFill>
                  <a:schemeClr val="bg2">
                    <a:lumMod val="50000"/>
                  </a:schemeClr>
                </a:solidFill>
                <a:latin typeface="Times New Roman" panose="02020603050405020304" pitchFamily="18" charset="0"/>
                <a:cs typeface="Times New Roman" panose="02020603050405020304" pitchFamily="18" charset="0"/>
              </a:rPr>
              <a:t>startVTS</a:t>
            </a:r>
            <a:r>
              <a:rPr lang="en-US" altLang="zh-CN" sz="2200" dirty="0">
                <a:solidFill>
                  <a:schemeClr val="bg2">
                    <a:lumMod val="50000"/>
                  </a:schemeClr>
                </a:solidFill>
                <a:latin typeface="Times New Roman" panose="02020603050405020304" pitchFamily="18" charset="0"/>
                <a:cs typeface="Times New Roman" panose="02020603050405020304" pitchFamily="18" charset="0"/>
              </a:rPr>
              <a:t> = {2, 4, 5, 1} means the transaction reads from the snapshot containing 2 transactions from site 1, 4 from site 2, 5 from site 3, and 1 from site 4</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Data Structure: Vector Timestamps</a:t>
            </a:r>
            <a:endParaRPr lang="en-US" altLang="zh-CN"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a:xfrm>
            <a:off x="771525" y="3553460"/>
            <a:ext cx="7461885" cy="2017395"/>
          </a:xfrm>
        </p:spPr>
        <p:txBody>
          <a:bodyPr>
            <a:normAutofit/>
          </a:bodyPr>
          <a:lstStyle/>
          <a:p>
            <a:pPr marL="0" indent="0">
              <a:buNone/>
            </a:pPr>
            <a:r>
              <a:rPr lang="en-US" altLang="zh-CN" sz="2400" dirty="0">
                <a:solidFill>
                  <a:schemeClr val="bg2">
                    <a:lumMod val="50000"/>
                  </a:schemeClr>
                </a:solidFill>
                <a:latin typeface="Times New Roman" panose="02020603050405020304" pitchFamily="18" charset="0"/>
                <a:cs typeface="Times New Roman" panose="02020603050405020304" pitchFamily="18" charset="0"/>
              </a:rPr>
              <a:t>Given a version </a:t>
            </a:r>
            <a:r>
              <a:rPr lang="en-US" altLang="zh-CN" sz="2400" b="1" i="1" dirty="0">
                <a:solidFill>
                  <a:schemeClr val="bg2">
                    <a:lumMod val="50000"/>
                  </a:schemeClr>
                </a:solidFill>
                <a:latin typeface="Times New Roman" panose="02020603050405020304" pitchFamily="18" charset="0"/>
                <a:cs typeface="Times New Roman" panose="02020603050405020304" pitchFamily="18" charset="0"/>
              </a:rPr>
              <a:t>v </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{site, </a:t>
            </a:r>
            <a:r>
              <a:rPr lang="en-US" altLang="zh-CN" sz="2400" dirty="0" err="1">
                <a:solidFill>
                  <a:schemeClr val="bg2">
                    <a:lumMod val="50000"/>
                  </a:schemeClr>
                </a:solidFill>
                <a:latin typeface="Times New Roman" panose="02020603050405020304" pitchFamily="18" charset="0"/>
                <a:cs typeface="Times New Roman" panose="02020603050405020304" pitchFamily="18" charset="0"/>
              </a:rPr>
              <a:t>seqno</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and a vector timestamp </a:t>
            </a:r>
            <a:r>
              <a:rPr lang="en-US" altLang="zh-CN" sz="2400" b="1" i="1" dirty="0" err="1">
                <a:solidFill>
                  <a:schemeClr val="bg2">
                    <a:lumMod val="50000"/>
                  </a:schemeClr>
                </a:solidFill>
                <a:latin typeface="Times New Roman" panose="02020603050405020304" pitchFamily="18" charset="0"/>
                <a:cs typeface="Times New Roman" panose="02020603050405020304" pitchFamily="18" charset="0"/>
              </a:rPr>
              <a:t>startVTS</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we say that </a:t>
            </a:r>
            <a:r>
              <a:rPr lang="en-US" altLang="zh-CN" sz="2400" b="1" i="1" dirty="0">
                <a:solidFill>
                  <a:schemeClr val="bg2">
                    <a:lumMod val="50000"/>
                  </a:schemeClr>
                </a:solidFill>
                <a:latin typeface="Times New Roman" panose="02020603050405020304" pitchFamily="18" charset="0"/>
                <a:cs typeface="Times New Roman" panose="02020603050405020304" pitchFamily="18" charset="0"/>
              </a:rPr>
              <a:t>v </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is visible to </a:t>
            </a:r>
            <a:r>
              <a:rPr lang="en-US" altLang="zh-CN" sz="2400" b="1" i="1" dirty="0" err="1">
                <a:solidFill>
                  <a:schemeClr val="bg2">
                    <a:lumMod val="50000"/>
                  </a:schemeClr>
                </a:solidFill>
                <a:latin typeface="Times New Roman" panose="02020603050405020304" pitchFamily="18" charset="0"/>
                <a:cs typeface="Times New Roman" panose="02020603050405020304" pitchFamily="18" charset="0"/>
              </a:rPr>
              <a:t>startVTS</a:t>
            </a:r>
            <a:r>
              <a:rPr lang="en-US" altLang="zh-CN" sz="2400" b="1" i="1" dirty="0">
                <a:solidFill>
                  <a:schemeClr val="bg2">
                    <a:lumMod val="50000"/>
                  </a:schemeClr>
                </a:solidFill>
                <a:latin typeface="Times New Roman" panose="02020603050405020304" pitchFamily="18" charset="0"/>
                <a:cs typeface="Times New Roman" panose="02020603050405020304" pitchFamily="18" charset="0"/>
              </a:rPr>
              <a:t> </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if </a:t>
            </a:r>
            <a:r>
              <a:rPr lang="en-US" altLang="zh-CN" sz="2400" dirty="0" err="1">
                <a:solidFill>
                  <a:schemeClr val="bg2">
                    <a:lumMod val="50000"/>
                  </a:schemeClr>
                </a:solidFill>
                <a:latin typeface="Times New Roman" panose="02020603050405020304" pitchFamily="18" charset="0"/>
                <a:cs typeface="Times New Roman" panose="02020603050405020304" pitchFamily="18" charset="0"/>
              </a:rPr>
              <a:t>seqno</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 </a:t>
            </a:r>
            <a:r>
              <a:rPr lang="en-US" altLang="zh-CN" sz="2400" dirty="0" err="1">
                <a:solidFill>
                  <a:schemeClr val="bg2">
                    <a:lumMod val="50000"/>
                  </a:schemeClr>
                </a:solidFill>
                <a:latin typeface="Times New Roman" panose="02020603050405020304" pitchFamily="18" charset="0"/>
                <a:cs typeface="Times New Roman" panose="02020603050405020304" pitchFamily="18" charset="0"/>
              </a:rPr>
              <a:t>startVTS</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[site]. </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Data Structure</a:t>
            </a:r>
            <a:endParaRPr lang="en-US" altLang="zh-CN" dirty="0"/>
          </a:p>
        </p:txBody>
      </p:sp>
      <p:sp>
        <p:nvSpPr>
          <p:cNvPr id="4" name="文本框 3"/>
          <p:cNvSpPr txBox="1"/>
          <p:nvPr/>
        </p:nvSpPr>
        <p:spPr>
          <a:xfrm>
            <a:off x="494030" y="2113280"/>
            <a:ext cx="7531100" cy="953135"/>
          </a:xfrm>
          <a:prstGeom prst="rect">
            <a:avLst/>
          </a:prstGeom>
          <a:noFill/>
        </p:spPr>
        <p:txBody>
          <a:bodyPr wrap="square" rtlCol="0">
            <a:spAutoFit/>
          </a:bodyPr>
          <a:lstStyle/>
          <a:p>
            <a:pPr marL="342900" indent="-342900" algn="l">
              <a:buFont typeface="Arial" panose="020B0604020202020204" pitchFamily="34" charset="0"/>
              <a:buChar char="•"/>
            </a:pPr>
            <a:r>
              <a:rPr sz="2800" dirty="0">
                <a:solidFill>
                  <a:srgbClr val="FB7756"/>
                </a:solidFill>
                <a:latin typeface="Times New Roman" panose="02020603050405020304" pitchFamily="18" charset="0"/>
                <a:cs typeface="Times New Roman" panose="02020603050405020304" pitchFamily="18" charset="0"/>
              </a:rPr>
              <a:t>How </a:t>
            </a:r>
            <a:r>
              <a:rPr lang="en-US" sz="2800" dirty="0">
                <a:solidFill>
                  <a:srgbClr val="FB7756"/>
                </a:solidFill>
                <a:latin typeface="Times New Roman" panose="02020603050405020304" pitchFamily="18" charset="0"/>
                <a:cs typeface="Times New Roman" panose="02020603050405020304" pitchFamily="18" charset="0"/>
              </a:rPr>
              <a:t>can </a:t>
            </a:r>
            <a:r>
              <a:rPr sz="2800" dirty="0">
                <a:solidFill>
                  <a:srgbClr val="FB7756"/>
                </a:solidFill>
                <a:latin typeface="Times New Roman" panose="02020603050405020304" pitchFamily="18" charset="0"/>
                <a:cs typeface="Times New Roman" panose="02020603050405020304" pitchFamily="18" charset="0"/>
              </a:rPr>
              <a:t>version numbers cooperation with vector timestamps?</a:t>
            </a:r>
            <a:endParaRPr sz="2800" dirty="0">
              <a:solidFill>
                <a:srgbClr val="FB7756"/>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Data Structure At Server</a:t>
            </a:r>
            <a:r>
              <a:rPr lang="en-US" altLang="zh-CN" baseline="-25000" dirty="0"/>
              <a:t>i</a:t>
            </a:r>
            <a:endParaRPr lang="en-US" altLang="zh-CN" baseline="-25000" dirty="0"/>
          </a:p>
        </p:txBody>
      </p:sp>
      <p:sp>
        <p:nvSpPr>
          <p:cNvPr id="26" name="圆角矩形 25"/>
          <p:cNvSpPr/>
          <p:nvPr/>
        </p:nvSpPr>
        <p:spPr>
          <a:xfrm>
            <a:off x="1062990" y="3709670"/>
            <a:ext cx="1598295" cy="506730"/>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Walter Server</a:t>
            </a:r>
            <a:endParaRPr lang="en-US" altLang="zh-CN">
              <a:latin typeface="Times New Roman" panose="02020603050405020304" pitchFamily="18" charset="0"/>
              <a:cs typeface="Times New Roman" panose="02020603050405020304" pitchFamily="18" charset="0"/>
            </a:endParaRPr>
          </a:p>
        </p:txBody>
      </p:sp>
      <p:sp>
        <p:nvSpPr>
          <p:cNvPr id="6" name="文本框 5"/>
          <p:cNvSpPr txBox="1"/>
          <p:nvPr/>
        </p:nvSpPr>
        <p:spPr>
          <a:xfrm>
            <a:off x="3461385" y="2994025"/>
            <a:ext cx="4185285" cy="1938020"/>
          </a:xfrm>
          <a:prstGeom prst="rect">
            <a:avLst/>
          </a:prstGeom>
          <a:noFill/>
          <a:ln>
            <a:solidFill>
              <a:schemeClr val="tx1"/>
            </a:solidFill>
          </a:ln>
        </p:spPr>
        <p:txBody>
          <a:bodyPr wrap="square" rtlCol="0">
            <a:spAutoFit/>
          </a:bodyPr>
          <a:lstStyle/>
          <a:p>
            <a:r>
              <a:rPr lang="en-US" altLang="zh-CN" sz="1200" b="1" dirty="0" err="1">
                <a:latin typeface="Times New Roman" panose="02020603050405020304" pitchFamily="18" charset="0"/>
                <a:cs typeface="Times New Roman" panose="02020603050405020304" pitchFamily="18" charset="0"/>
              </a:rPr>
              <a:t>CurrSeqNo</a:t>
            </a:r>
            <a:r>
              <a:rPr lang="en-US" altLang="zh-CN" sz="1200" b="1" baseline="-25000" dirty="0" err="1">
                <a:latin typeface="Times New Roman" panose="02020603050405020304" pitchFamily="18" charset="0"/>
                <a:cs typeface="Times New Roman" panose="02020603050405020304" pitchFamily="18" charset="0"/>
              </a:rPr>
              <a:t>i</a:t>
            </a:r>
            <a:r>
              <a:rPr lang="en-US" altLang="zh-CN" sz="1200" dirty="0">
                <a:latin typeface="Times New Roman" panose="02020603050405020304" pitchFamily="18" charset="0"/>
                <a:cs typeface="Times New Roman" panose="02020603050405020304" pitchFamily="18" charset="0"/>
              </a:rPr>
              <a:t>:  integer with last assigned local sequence number</a:t>
            </a:r>
            <a:endParaRPr lang="en-US" altLang="zh-CN" sz="1200" dirty="0">
              <a:latin typeface="Times New Roman" panose="02020603050405020304" pitchFamily="18" charset="0"/>
              <a:cs typeface="Times New Roman" panose="02020603050405020304" pitchFamily="18" charset="0"/>
            </a:endParaRPr>
          </a:p>
          <a:p>
            <a:endParaRPr lang="en-US" altLang="zh-CN" sz="1200" dirty="0">
              <a:latin typeface="Times New Roman" panose="02020603050405020304" pitchFamily="18" charset="0"/>
              <a:cs typeface="Times New Roman" panose="02020603050405020304" pitchFamily="18" charset="0"/>
            </a:endParaRPr>
          </a:p>
          <a:p>
            <a:r>
              <a:rPr lang="en-US" altLang="zh-CN" sz="1200" b="1" dirty="0" err="1">
                <a:latin typeface="Times New Roman" panose="02020603050405020304" pitchFamily="18" charset="0"/>
                <a:cs typeface="Times New Roman" panose="02020603050405020304" pitchFamily="18" charset="0"/>
              </a:rPr>
              <a:t>CommittedVTS</a:t>
            </a:r>
            <a:r>
              <a:rPr lang="en-US" altLang="zh-CN" sz="1200" b="1" baseline="-25000" dirty="0" err="1">
                <a:latin typeface="Times New Roman" panose="02020603050405020304" pitchFamily="18" charset="0"/>
                <a:cs typeface="Times New Roman" panose="02020603050405020304" pitchFamily="18" charset="0"/>
              </a:rPr>
              <a:t>i</a:t>
            </a:r>
            <a:r>
              <a:rPr lang="en-US" altLang="zh-CN" sz="1200" dirty="0">
                <a:latin typeface="Times New Roman" panose="02020603050405020304" pitchFamily="18" charset="0"/>
                <a:cs typeface="Times New Roman" panose="02020603050405020304" pitchFamily="18" charset="0"/>
              </a:rPr>
              <a:t>: vector indicating for each site how many transactions of </a:t>
            </a:r>
            <a:r>
              <a:rPr lang="zh-CN" altLang="en-US" sz="1200" dirty="0">
                <a:latin typeface="Times New Roman" panose="02020603050405020304" pitchFamily="18" charset="0"/>
                <a:cs typeface="Times New Roman" panose="02020603050405020304" pitchFamily="18" charset="0"/>
              </a:rPr>
              <a:t>that site have been committed at site </a:t>
            </a:r>
            <a:r>
              <a:rPr lang="zh-CN" altLang="en-US" sz="1200" b="1" dirty="0">
                <a:latin typeface="Times New Roman" panose="02020603050405020304" pitchFamily="18" charset="0"/>
                <a:cs typeface="Times New Roman" panose="02020603050405020304" pitchFamily="18" charset="0"/>
              </a:rPr>
              <a:t>i</a:t>
            </a:r>
            <a:endParaRPr lang="zh-CN" altLang="en-US" sz="1200" dirty="0">
              <a:latin typeface="Times New Roman" panose="02020603050405020304" pitchFamily="18" charset="0"/>
              <a:cs typeface="Times New Roman" panose="02020603050405020304" pitchFamily="18" charset="0"/>
            </a:endParaRPr>
          </a:p>
          <a:p>
            <a:endParaRPr lang="zh-CN" altLang="en-US" sz="1200" dirty="0">
              <a:latin typeface="Times New Roman" panose="02020603050405020304" pitchFamily="18" charset="0"/>
              <a:cs typeface="Times New Roman" panose="02020603050405020304" pitchFamily="18" charset="0"/>
            </a:endParaRPr>
          </a:p>
          <a:p>
            <a:r>
              <a:rPr lang="zh-CN" altLang="en-US" sz="1200" b="1" dirty="0">
                <a:solidFill>
                  <a:schemeClr val="bg1">
                    <a:lumMod val="65000"/>
                  </a:schemeClr>
                </a:solidFill>
                <a:latin typeface="Times New Roman" panose="02020603050405020304" pitchFamily="18" charset="0"/>
                <a:cs typeface="Times New Roman" panose="02020603050405020304" pitchFamily="18" charset="0"/>
              </a:rPr>
              <a:t>History</a:t>
            </a:r>
            <a:r>
              <a:rPr lang="zh-CN" altLang="en-US" sz="1200" b="1" baseline="-25000" dirty="0">
                <a:solidFill>
                  <a:schemeClr val="bg1">
                    <a:lumMod val="65000"/>
                  </a:schemeClr>
                </a:solidFill>
                <a:latin typeface="Times New Roman" panose="02020603050405020304" pitchFamily="18" charset="0"/>
                <a:cs typeface="Times New Roman" panose="02020603050405020304" pitchFamily="18" charset="0"/>
              </a:rPr>
              <a:t>i</a:t>
            </a:r>
            <a:r>
              <a:rPr lang="zh-CN" altLang="en-US" sz="1200" b="1" dirty="0">
                <a:solidFill>
                  <a:schemeClr val="bg1">
                    <a:lumMod val="65000"/>
                  </a:schemeClr>
                </a:solidFill>
                <a:latin typeface="Times New Roman" panose="02020603050405020304" pitchFamily="18" charset="0"/>
                <a:cs typeface="Times New Roman" panose="02020603050405020304" pitchFamily="18" charset="0"/>
              </a:rPr>
              <a:t>[oid]</a:t>
            </a:r>
            <a:r>
              <a:rPr lang="en-US" altLang="zh-CN" sz="1200" dirty="0">
                <a:solidFill>
                  <a:schemeClr val="bg1">
                    <a:lumMod val="65000"/>
                  </a:schemeClr>
                </a:solidFill>
                <a:latin typeface="Times New Roman" panose="02020603050405020304" pitchFamily="18" charset="0"/>
                <a:cs typeface="Times New Roman" panose="02020603050405020304" pitchFamily="18" charset="0"/>
              </a:rPr>
              <a:t>: a sequence of updates of the form {data, version} to </a:t>
            </a:r>
            <a:r>
              <a:rPr lang="en-US" altLang="zh-CN" sz="1200" dirty="0" err="1">
                <a:solidFill>
                  <a:schemeClr val="bg1">
                    <a:lumMod val="65000"/>
                  </a:schemeClr>
                </a:solidFill>
                <a:latin typeface="Times New Roman" panose="02020603050405020304" pitchFamily="18" charset="0"/>
                <a:cs typeface="Times New Roman" panose="02020603050405020304" pitchFamily="18" charset="0"/>
              </a:rPr>
              <a:t>oid</a:t>
            </a:r>
            <a:r>
              <a:rPr lang="en-US" altLang="zh-CN" sz="1200" dirty="0">
                <a:solidFill>
                  <a:schemeClr val="bg1">
                    <a:lumMod val="65000"/>
                  </a:schemeClr>
                </a:solidFill>
                <a:latin typeface="Times New Roman" panose="02020603050405020304" pitchFamily="18" charset="0"/>
                <a:cs typeface="Times New Roman" panose="02020603050405020304" pitchFamily="18" charset="0"/>
              </a:rPr>
              <a:t>, </a:t>
            </a:r>
            <a:r>
              <a:rPr lang="zh-CN" altLang="en-US" sz="1200" dirty="0">
                <a:solidFill>
                  <a:schemeClr val="bg1">
                    <a:lumMod val="65000"/>
                  </a:schemeClr>
                </a:solidFill>
                <a:latin typeface="Times New Roman" panose="02020603050405020304" pitchFamily="18" charset="0"/>
                <a:cs typeface="Times New Roman" panose="02020603050405020304" pitchFamily="18" charset="0"/>
              </a:rPr>
              <a:t>where version = </a:t>
            </a:r>
            <a:r>
              <a:rPr lang="en-US" altLang="zh-CN" sz="1200" dirty="0">
                <a:solidFill>
                  <a:schemeClr val="bg1">
                    <a:lumMod val="65000"/>
                  </a:schemeClr>
                </a:solidFill>
                <a:latin typeface="Times New Roman" panose="02020603050405020304" pitchFamily="18" charset="0"/>
                <a:cs typeface="Times New Roman" panose="02020603050405020304" pitchFamily="18" charset="0"/>
              </a:rPr>
              <a:t>{</a:t>
            </a:r>
            <a:r>
              <a:rPr lang="zh-CN" altLang="en-US" sz="1200" i="1" dirty="0">
                <a:solidFill>
                  <a:schemeClr val="bg1">
                    <a:lumMod val="65000"/>
                  </a:schemeClr>
                </a:solidFill>
                <a:latin typeface="Times New Roman" panose="02020603050405020304" pitchFamily="18" charset="0"/>
                <a:cs typeface="Times New Roman" panose="02020603050405020304" pitchFamily="18" charset="0"/>
              </a:rPr>
              <a:t>j</a:t>
            </a:r>
            <a:r>
              <a:rPr lang="zh-CN" altLang="en-US" sz="1200" dirty="0">
                <a:solidFill>
                  <a:schemeClr val="bg1">
                    <a:lumMod val="65000"/>
                  </a:schemeClr>
                </a:solidFill>
                <a:latin typeface="Times New Roman" panose="02020603050405020304" pitchFamily="18" charset="0"/>
                <a:cs typeface="Times New Roman" panose="02020603050405020304" pitchFamily="18" charset="0"/>
              </a:rPr>
              <a:t>:</a:t>
            </a:r>
            <a:r>
              <a:rPr lang="en-US" altLang="zh-CN" sz="1200" dirty="0">
                <a:solidFill>
                  <a:schemeClr val="bg1">
                    <a:lumMod val="65000"/>
                  </a:schemeClr>
                </a:solidFill>
                <a:latin typeface="Times New Roman" panose="02020603050405020304" pitchFamily="18" charset="0"/>
                <a:cs typeface="Times New Roman" panose="02020603050405020304" pitchFamily="18" charset="0"/>
              </a:rPr>
              <a:t> </a:t>
            </a:r>
            <a:r>
              <a:rPr lang="zh-CN" altLang="en-US" sz="1200" i="1" dirty="0">
                <a:solidFill>
                  <a:schemeClr val="bg1">
                    <a:lumMod val="65000"/>
                  </a:schemeClr>
                </a:solidFill>
                <a:latin typeface="Times New Roman" panose="02020603050405020304" pitchFamily="18" charset="0"/>
                <a:cs typeface="Times New Roman" panose="02020603050405020304" pitchFamily="18" charset="0"/>
              </a:rPr>
              <a:t>n</a:t>
            </a:r>
            <a:r>
              <a:rPr lang="en-US" altLang="zh-CN" sz="1200" dirty="0">
                <a:solidFill>
                  <a:schemeClr val="bg1">
                    <a:lumMod val="65000"/>
                  </a:schemeClr>
                </a:solidFill>
                <a:latin typeface="Times New Roman" panose="02020603050405020304" pitchFamily="18" charset="0"/>
                <a:cs typeface="Times New Roman" panose="02020603050405020304" pitchFamily="18" charset="0"/>
              </a:rPr>
              <a:t>}</a:t>
            </a:r>
            <a:r>
              <a:rPr lang="zh-CN" altLang="en-US" sz="1200" dirty="0">
                <a:solidFill>
                  <a:schemeClr val="bg1">
                    <a:lumMod val="65000"/>
                  </a:schemeClr>
                </a:solidFill>
                <a:latin typeface="Times New Roman" panose="02020603050405020304" pitchFamily="18" charset="0"/>
                <a:cs typeface="Times New Roman" panose="02020603050405020304" pitchFamily="18" charset="0"/>
              </a:rPr>
              <a:t> for some</a:t>
            </a:r>
            <a:r>
              <a:rPr lang="zh-CN" altLang="en-US" sz="1200" i="1" dirty="0">
                <a:solidFill>
                  <a:schemeClr val="bg1">
                    <a:lumMod val="65000"/>
                  </a:schemeClr>
                </a:solidFill>
                <a:latin typeface="Times New Roman" panose="02020603050405020304" pitchFamily="18" charset="0"/>
                <a:cs typeface="Times New Roman" panose="02020603050405020304" pitchFamily="18" charset="0"/>
              </a:rPr>
              <a:t> j, n</a:t>
            </a:r>
            <a:endParaRPr lang="zh-CN" altLang="en-US" sz="1200" i="1" dirty="0">
              <a:solidFill>
                <a:schemeClr val="bg1">
                  <a:lumMod val="65000"/>
                </a:schemeClr>
              </a:solidFill>
              <a:latin typeface="Times New Roman" panose="02020603050405020304" pitchFamily="18" charset="0"/>
              <a:cs typeface="Times New Roman" panose="02020603050405020304" pitchFamily="18" charset="0"/>
            </a:endParaRPr>
          </a:p>
          <a:p>
            <a:endParaRPr lang="zh-CN" altLang="en-US" sz="1200" dirty="0">
              <a:solidFill>
                <a:schemeClr val="bg1">
                  <a:lumMod val="65000"/>
                </a:schemeClr>
              </a:solidFill>
              <a:latin typeface="Times New Roman" panose="02020603050405020304" pitchFamily="18" charset="0"/>
              <a:cs typeface="Times New Roman" panose="02020603050405020304" pitchFamily="18" charset="0"/>
            </a:endParaRPr>
          </a:p>
          <a:p>
            <a:r>
              <a:rPr lang="zh-CN" altLang="en-US" sz="1200" b="1" dirty="0">
                <a:solidFill>
                  <a:schemeClr val="bg1">
                    <a:lumMod val="65000"/>
                  </a:schemeClr>
                </a:solidFill>
                <a:latin typeface="Times New Roman" panose="02020603050405020304" pitchFamily="18" charset="0"/>
                <a:cs typeface="Times New Roman" panose="02020603050405020304" pitchFamily="18" charset="0"/>
              </a:rPr>
              <a:t>GotVTS</a:t>
            </a:r>
            <a:r>
              <a:rPr lang="zh-CN" altLang="en-US" sz="1200" b="1" baseline="-25000" dirty="0">
                <a:solidFill>
                  <a:schemeClr val="bg1">
                    <a:lumMod val="65000"/>
                  </a:schemeClr>
                </a:solidFill>
                <a:latin typeface="Times New Roman" panose="02020603050405020304" pitchFamily="18" charset="0"/>
                <a:cs typeface="Times New Roman" panose="02020603050405020304" pitchFamily="18" charset="0"/>
              </a:rPr>
              <a:t>i</a:t>
            </a:r>
            <a:r>
              <a:rPr lang="en-US" altLang="zh-CN" sz="1200" dirty="0">
                <a:solidFill>
                  <a:schemeClr val="bg1">
                    <a:lumMod val="65000"/>
                  </a:schemeClr>
                </a:solidFill>
                <a:latin typeface="Times New Roman" panose="02020603050405020304" pitchFamily="18" charset="0"/>
                <a:cs typeface="Times New Roman" panose="02020603050405020304" pitchFamily="18" charset="0"/>
              </a:rPr>
              <a:t>: vector indicating for each site how many transactions of that site have been received by site</a:t>
            </a:r>
            <a:r>
              <a:rPr lang="en-US" altLang="zh-CN" sz="1200" i="1" dirty="0">
                <a:solidFill>
                  <a:schemeClr val="bg1">
                    <a:lumMod val="65000"/>
                  </a:schemeClr>
                </a:solidFill>
                <a:latin typeface="Times New Roman" panose="02020603050405020304" pitchFamily="18" charset="0"/>
                <a:cs typeface="Times New Roman" panose="02020603050405020304" pitchFamily="18" charset="0"/>
              </a:rPr>
              <a:t> </a:t>
            </a:r>
            <a:r>
              <a:rPr lang="en-US" altLang="zh-CN" sz="1200" i="1" dirty="0" err="1">
                <a:solidFill>
                  <a:schemeClr val="bg1">
                    <a:lumMod val="65000"/>
                  </a:schemeClr>
                </a:solidFill>
                <a:latin typeface="Times New Roman" panose="02020603050405020304" pitchFamily="18" charset="0"/>
                <a:cs typeface="Times New Roman" panose="02020603050405020304" pitchFamily="18" charset="0"/>
              </a:rPr>
              <a:t>i</a:t>
            </a:r>
            <a:endParaRPr lang="en-US" altLang="zh-CN" sz="1200" i="1" dirty="0">
              <a:solidFill>
                <a:schemeClr val="bg1">
                  <a:lumMod val="65000"/>
                </a:schemeClr>
              </a:solidFill>
              <a:latin typeface="Times New Roman" panose="02020603050405020304" pitchFamily="18" charset="0"/>
              <a:cs typeface="Times New Roman" panose="02020603050405020304" pitchFamily="18" charset="0"/>
            </a:endParaRPr>
          </a:p>
        </p:txBody>
      </p:sp>
      <p:cxnSp>
        <p:nvCxnSpPr>
          <p:cNvPr id="7" name="直接箭头连接符 6"/>
          <p:cNvCxnSpPr>
            <a:stCxn id="26" idx="3"/>
            <a:endCxn id="6" idx="1"/>
          </p:cNvCxnSpPr>
          <p:nvPr/>
        </p:nvCxnSpPr>
        <p:spPr>
          <a:xfrm>
            <a:off x="2661285" y="3963035"/>
            <a:ext cx="800100" cy="0"/>
          </a:xfrm>
          <a:prstGeom prst="straightConnector1">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Data Structure At Server</a:t>
            </a:r>
            <a:r>
              <a:rPr lang="en-US" altLang="zh-CN" baseline="-25000" dirty="0"/>
              <a:t>i</a:t>
            </a:r>
            <a:endParaRPr lang="en-US" altLang="zh-CN" baseline="-25000" dirty="0"/>
          </a:p>
        </p:txBody>
      </p:sp>
      <p:grpSp>
        <p:nvGrpSpPr>
          <p:cNvPr id="2" name="组合 1"/>
          <p:cNvGrpSpPr/>
          <p:nvPr/>
        </p:nvGrpSpPr>
        <p:grpSpPr>
          <a:xfrm>
            <a:off x="1062990" y="2994025"/>
            <a:ext cx="6583045" cy="1938020"/>
            <a:chOff x="1674" y="4715"/>
            <a:chExt cx="10367" cy="3052"/>
          </a:xfrm>
        </p:grpSpPr>
        <p:sp>
          <p:nvSpPr>
            <p:cNvPr id="26" name="圆角矩形 25"/>
            <p:cNvSpPr/>
            <p:nvPr/>
          </p:nvSpPr>
          <p:spPr>
            <a:xfrm>
              <a:off x="1674" y="5842"/>
              <a:ext cx="2517" cy="798"/>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Walter Server</a:t>
              </a:r>
              <a:endParaRPr lang="en-US" altLang="zh-CN">
                <a:latin typeface="Times New Roman" panose="02020603050405020304" pitchFamily="18" charset="0"/>
                <a:cs typeface="Times New Roman" panose="02020603050405020304" pitchFamily="18" charset="0"/>
              </a:endParaRPr>
            </a:p>
          </p:txBody>
        </p:sp>
        <p:sp>
          <p:nvSpPr>
            <p:cNvPr id="6" name="文本框 5"/>
            <p:cNvSpPr txBox="1"/>
            <p:nvPr/>
          </p:nvSpPr>
          <p:spPr>
            <a:xfrm>
              <a:off x="5451" y="4715"/>
              <a:ext cx="6591" cy="3052"/>
            </a:xfrm>
            <a:prstGeom prst="rect">
              <a:avLst/>
            </a:prstGeom>
            <a:noFill/>
            <a:ln>
              <a:solidFill>
                <a:schemeClr val="tx1"/>
              </a:solidFill>
            </a:ln>
          </p:spPr>
          <p:txBody>
            <a:bodyPr wrap="square" rtlCol="0">
              <a:spAutoFit/>
            </a:bodyPr>
            <a:lstStyle/>
            <a:p>
              <a:r>
                <a:rPr lang="en-US" altLang="zh-CN" sz="1200" b="1">
                  <a:solidFill>
                    <a:schemeClr val="bg1">
                      <a:lumMod val="65000"/>
                    </a:schemeClr>
                  </a:solidFill>
                  <a:latin typeface="Times New Roman" panose="02020603050405020304" pitchFamily="18" charset="0"/>
                  <a:cs typeface="Times New Roman" panose="02020603050405020304" pitchFamily="18" charset="0"/>
                </a:rPr>
                <a:t>CurrSeqNo</a:t>
              </a:r>
              <a:r>
                <a:rPr lang="en-US" altLang="zh-CN" sz="1200" b="1" baseline="-25000">
                  <a:solidFill>
                    <a:schemeClr val="bg1">
                      <a:lumMod val="65000"/>
                    </a:schemeClr>
                  </a:solidFill>
                  <a:latin typeface="Times New Roman" panose="02020603050405020304" pitchFamily="18" charset="0"/>
                  <a:cs typeface="Times New Roman" panose="02020603050405020304" pitchFamily="18" charset="0"/>
                </a:rPr>
                <a:t>i</a:t>
              </a:r>
              <a:r>
                <a:rPr lang="en-US" altLang="zh-CN" sz="1200">
                  <a:solidFill>
                    <a:schemeClr val="bg1">
                      <a:lumMod val="65000"/>
                    </a:schemeClr>
                  </a:solidFill>
                  <a:latin typeface="Times New Roman" panose="02020603050405020304" pitchFamily="18" charset="0"/>
                  <a:cs typeface="Times New Roman" panose="02020603050405020304" pitchFamily="18" charset="0"/>
                </a:rPr>
                <a:t>:  integer with last assigned local sequence number</a:t>
              </a:r>
              <a:endParaRPr lang="en-US" altLang="zh-CN" sz="1200">
                <a:solidFill>
                  <a:schemeClr val="bg1">
                    <a:lumMod val="65000"/>
                  </a:schemeClr>
                </a:solidFill>
                <a:latin typeface="Times New Roman" panose="02020603050405020304" pitchFamily="18" charset="0"/>
                <a:cs typeface="Times New Roman" panose="02020603050405020304" pitchFamily="18" charset="0"/>
              </a:endParaRPr>
            </a:p>
            <a:p>
              <a:endParaRPr lang="en-US" altLang="zh-CN" sz="1200">
                <a:solidFill>
                  <a:schemeClr val="bg1">
                    <a:lumMod val="65000"/>
                  </a:schemeClr>
                </a:solidFill>
                <a:latin typeface="Times New Roman" panose="02020603050405020304" pitchFamily="18" charset="0"/>
                <a:cs typeface="Times New Roman" panose="02020603050405020304" pitchFamily="18" charset="0"/>
              </a:endParaRPr>
            </a:p>
            <a:p>
              <a:r>
                <a:rPr lang="en-US" altLang="zh-CN" sz="1200" b="1">
                  <a:solidFill>
                    <a:schemeClr val="bg1">
                      <a:lumMod val="65000"/>
                    </a:schemeClr>
                  </a:solidFill>
                  <a:latin typeface="Times New Roman" panose="02020603050405020304" pitchFamily="18" charset="0"/>
                  <a:cs typeface="Times New Roman" panose="02020603050405020304" pitchFamily="18" charset="0"/>
                </a:rPr>
                <a:t>CommittedVTS</a:t>
              </a:r>
              <a:r>
                <a:rPr lang="en-US" altLang="zh-CN" sz="1200" b="1" baseline="-25000">
                  <a:solidFill>
                    <a:schemeClr val="bg1">
                      <a:lumMod val="65000"/>
                    </a:schemeClr>
                  </a:solidFill>
                  <a:latin typeface="Times New Roman" panose="02020603050405020304" pitchFamily="18" charset="0"/>
                  <a:cs typeface="Times New Roman" panose="02020603050405020304" pitchFamily="18" charset="0"/>
                </a:rPr>
                <a:t>i</a:t>
              </a:r>
              <a:r>
                <a:rPr lang="en-US" altLang="zh-CN" sz="1200">
                  <a:solidFill>
                    <a:schemeClr val="bg1">
                      <a:lumMod val="65000"/>
                    </a:schemeClr>
                  </a:solidFill>
                  <a:latin typeface="Times New Roman" panose="02020603050405020304" pitchFamily="18" charset="0"/>
                  <a:cs typeface="Times New Roman" panose="02020603050405020304" pitchFamily="18" charset="0"/>
                </a:rPr>
                <a:t>: vector indicating for each site how many transactions of </a:t>
              </a:r>
              <a:r>
                <a:rPr lang="zh-CN" altLang="en-US" sz="1200">
                  <a:solidFill>
                    <a:schemeClr val="bg1">
                      <a:lumMod val="65000"/>
                    </a:schemeClr>
                  </a:solidFill>
                  <a:latin typeface="Times New Roman" panose="02020603050405020304" pitchFamily="18" charset="0"/>
                  <a:cs typeface="Times New Roman" panose="02020603050405020304" pitchFamily="18" charset="0"/>
                </a:rPr>
                <a:t>that site have been committed at site </a:t>
              </a:r>
              <a:r>
                <a:rPr lang="zh-CN" altLang="en-US" sz="1200" b="1">
                  <a:solidFill>
                    <a:schemeClr val="bg1">
                      <a:lumMod val="65000"/>
                    </a:schemeClr>
                  </a:solidFill>
                  <a:latin typeface="Times New Roman" panose="02020603050405020304" pitchFamily="18" charset="0"/>
                  <a:cs typeface="Times New Roman" panose="02020603050405020304" pitchFamily="18" charset="0"/>
                </a:rPr>
                <a:t>i</a:t>
              </a:r>
              <a:endParaRPr lang="zh-CN" altLang="en-US" sz="1200">
                <a:solidFill>
                  <a:schemeClr val="bg1">
                    <a:lumMod val="65000"/>
                  </a:schemeClr>
                </a:solidFill>
                <a:latin typeface="Times New Roman" panose="02020603050405020304" pitchFamily="18" charset="0"/>
                <a:cs typeface="Times New Roman" panose="02020603050405020304" pitchFamily="18" charset="0"/>
              </a:endParaRPr>
            </a:p>
            <a:p>
              <a:endParaRPr lang="zh-CN" altLang="en-US" sz="1200">
                <a:latin typeface="Times New Roman" panose="02020603050405020304" pitchFamily="18" charset="0"/>
                <a:cs typeface="Times New Roman" panose="02020603050405020304" pitchFamily="18" charset="0"/>
              </a:endParaRPr>
            </a:p>
            <a:p>
              <a:r>
                <a:rPr lang="zh-CN" altLang="en-US" sz="1200" b="1">
                  <a:solidFill>
                    <a:schemeClr val="tx1"/>
                  </a:solidFill>
                  <a:latin typeface="Times New Roman" panose="02020603050405020304" pitchFamily="18" charset="0"/>
                  <a:cs typeface="Times New Roman" panose="02020603050405020304" pitchFamily="18" charset="0"/>
                </a:rPr>
                <a:t>History</a:t>
              </a:r>
              <a:r>
                <a:rPr lang="zh-CN" altLang="en-US" sz="1200" b="1" baseline="-25000">
                  <a:solidFill>
                    <a:schemeClr val="tx1"/>
                  </a:solidFill>
                  <a:latin typeface="Times New Roman" panose="02020603050405020304" pitchFamily="18" charset="0"/>
                  <a:cs typeface="Times New Roman" panose="02020603050405020304" pitchFamily="18" charset="0"/>
                </a:rPr>
                <a:t>i</a:t>
              </a:r>
              <a:r>
                <a:rPr lang="zh-CN" altLang="en-US" sz="1200" b="1">
                  <a:solidFill>
                    <a:schemeClr val="tx1"/>
                  </a:solidFill>
                  <a:latin typeface="Times New Roman" panose="02020603050405020304" pitchFamily="18" charset="0"/>
                  <a:cs typeface="Times New Roman" panose="02020603050405020304" pitchFamily="18" charset="0"/>
                </a:rPr>
                <a:t>[oid]</a:t>
              </a:r>
              <a:r>
                <a:rPr lang="en-US" altLang="zh-CN" sz="1200">
                  <a:solidFill>
                    <a:schemeClr val="tx1"/>
                  </a:solidFill>
                  <a:latin typeface="Times New Roman" panose="02020603050405020304" pitchFamily="18" charset="0"/>
                  <a:cs typeface="Times New Roman" panose="02020603050405020304" pitchFamily="18" charset="0"/>
                </a:rPr>
                <a:t>: a sequence of updates of the form {data, version} to oid, </a:t>
              </a:r>
              <a:r>
                <a:rPr lang="zh-CN" altLang="en-US" sz="1200">
                  <a:solidFill>
                    <a:schemeClr val="tx1"/>
                  </a:solidFill>
                  <a:latin typeface="Times New Roman" panose="02020603050405020304" pitchFamily="18" charset="0"/>
                  <a:cs typeface="Times New Roman" panose="02020603050405020304" pitchFamily="18" charset="0"/>
                </a:rPr>
                <a:t>where version = </a:t>
              </a:r>
              <a:r>
                <a:rPr lang="en-US" altLang="zh-CN" sz="1200">
                  <a:solidFill>
                    <a:schemeClr val="tx1"/>
                  </a:solidFill>
                  <a:latin typeface="Times New Roman" panose="02020603050405020304" pitchFamily="18" charset="0"/>
                  <a:cs typeface="Times New Roman" panose="02020603050405020304" pitchFamily="18" charset="0"/>
                </a:rPr>
                <a:t>{</a:t>
              </a:r>
              <a:r>
                <a:rPr lang="zh-CN" altLang="en-US" sz="1200" i="1">
                  <a:solidFill>
                    <a:schemeClr val="tx1"/>
                  </a:solidFill>
                  <a:latin typeface="Times New Roman" panose="02020603050405020304" pitchFamily="18" charset="0"/>
                  <a:cs typeface="Times New Roman" panose="02020603050405020304" pitchFamily="18" charset="0"/>
                </a:rPr>
                <a:t>j</a:t>
              </a:r>
              <a:r>
                <a:rPr lang="zh-CN" altLang="en-US" sz="1200">
                  <a:solidFill>
                    <a:schemeClr val="tx1"/>
                  </a:solidFill>
                  <a:latin typeface="Times New Roman" panose="02020603050405020304" pitchFamily="18" charset="0"/>
                  <a:cs typeface="Times New Roman" panose="02020603050405020304" pitchFamily="18" charset="0"/>
                </a:rPr>
                <a:t>:</a:t>
              </a:r>
              <a:r>
                <a:rPr lang="en-US" altLang="zh-CN" sz="1200">
                  <a:solidFill>
                    <a:schemeClr val="tx1"/>
                  </a:solidFill>
                  <a:latin typeface="Times New Roman" panose="02020603050405020304" pitchFamily="18" charset="0"/>
                  <a:cs typeface="Times New Roman" panose="02020603050405020304" pitchFamily="18" charset="0"/>
                </a:rPr>
                <a:t> </a:t>
              </a:r>
              <a:r>
                <a:rPr lang="zh-CN" altLang="en-US" sz="1200" i="1">
                  <a:solidFill>
                    <a:schemeClr val="tx1"/>
                  </a:solidFill>
                  <a:latin typeface="Times New Roman" panose="02020603050405020304" pitchFamily="18" charset="0"/>
                  <a:cs typeface="Times New Roman" panose="02020603050405020304" pitchFamily="18" charset="0"/>
                </a:rPr>
                <a:t>n</a:t>
              </a:r>
              <a:r>
                <a:rPr lang="en-US" altLang="zh-CN" sz="1200">
                  <a:solidFill>
                    <a:schemeClr val="tx1"/>
                  </a:solidFill>
                  <a:latin typeface="Times New Roman" panose="02020603050405020304" pitchFamily="18" charset="0"/>
                  <a:cs typeface="Times New Roman" panose="02020603050405020304" pitchFamily="18" charset="0"/>
                </a:rPr>
                <a:t>}</a:t>
              </a:r>
              <a:r>
                <a:rPr lang="zh-CN" altLang="en-US" sz="1200">
                  <a:solidFill>
                    <a:schemeClr val="tx1"/>
                  </a:solidFill>
                  <a:latin typeface="Times New Roman" panose="02020603050405020304" pitchFamily="18" charset="0"/>
                  <a:cs typeface="Times New Roman" panose="02020603050405020304" pitchFamily="18" charset="0"/>
                </a:rPr>
                <a:t> for some</a:t>
              </a:r>
              <a:r>
                <a:rPr lang="zh-CN" altLang="en-US" sz="1200" i="1">
                  <a:solidFill>
                    <a:schemeClr val="tx1"/>
                  </a:solidFill>
                  <a:latin typeface="Times New Roman" panose="02020603050405020304" pitchFamily="18" charset="0"/>
                  <a:cs typeface="Times New Roman" panose="02020603050405020304" pitchFamily="18" charset="0"/>
                </a:rPr>
                <a:t> j, n</a:t>
              </a:r>
              <a:endParaRPr lang="zh-CN" altLang="en-US" sz="1200" i="1">
                <a:solidFill>
                  <a:schemeClr val="tx1"/>
                </a:solidFill>
                <a:latin typeface="Times New Roman" panose="02020603050405020304" pitchFamily="18" charset="0"/>
                <a:cs typeface="Times New Roman" panose="02020603050405020304" pitchFamily="18" charset="0"/>
              </a:endParaRPr>
            </a:p>
            <a:p>
              <a:endParaRPr lang="zh-CN" altLang="en-US" sz="1200">
                <a:solidFill>
                  <a:schemeClr val="bg1">
                    <a:lumMod val="65000"/>
                  </a:schemeClr>
                </a:solidFill>
                <a:latin typeface="Times New Roman" panose="02020603050405020304" pitchFamily="18" charset="0"/>
                <a:cs typeface="Times New Roman" panose="02020603050405020304" pitchFamily="18" charset="0"/>
              </a:endParaRPr>
            </a:p>
            <a:p>
              <a:r>
                <a:rPr lang="zh-CN" altLang="en-US" sz="1200" b="1">
                  <a:solidFill>
                    <a:schemeClr val="bg1">
                      <a:lumMod val="65000"/>
                    </a:schemeClr>
                  </a:solidFill>
                  <a:latin typeface="Times New Roman" panose="02020603050405020304" pitchFamily="18" charset="0"/>
                  <a:cs typeface="Times New Roman" panose="02020603050405020304" pitchFamily="18" charset="0"/>
                </a:rPr>
                <a:t>GotVTS</a:t>
              </a:r>
              <a:r>
                <a:rPr lang="zh-CN" altLang="en-US" sz="1200" b="1" baseline="-25000">
                  <a:solidFill>
                    <a:schemeClr val="bg1">
                      <a:lumMod val="65000"/>
                    </a:schemeClr>
                  </a:solidFill>
                  <a:latin typeface="Times New Roman" panose="02020603050405020304" pitchFamily="18" charset="0"/>
                  <a:cs typeface="Times New Roman" panose="02020603050405020304" pitchFamily="18" charset="0"/>
                </a:rPr>
                <a:t>i</a:t>
              </a:r>
              <a:r>
                <a:rPr lang="en-US" altLang="zh-CN" sz="1200">
                  <a:solidFill>
                    <a:schemeClr val="bg1">
                      <a:lumMod val="65000"/>
                    </a:schemeClr>
                  </a:solidFill>
                  <a:latin typeface="Times New Roman" panose="02020603050405020304" pitchFamily="18" charset="0"/>
                  <a:cs typeface="Times New Roman" panose="02020603050405020304" pitchFamily="18" charset="0"/>
                </a:rPr>
                <a:t>: vector indicating for each site how many transactions of that site have been received by site</a:t>
              </a:r>
              <a:r>
                <a:rPr lang="en-US" altLang="zh-CN" sz="1200" i="1">
                  <a:solidFill>
                    <a:schemeClr val="bg1">
                      <a:lumMod val="65000"/>
                    </a:schemeClr>
                  </a:solidFill>
                  <a:latin typeface="Times New Roman" panose="02020603050405020304" pitchFamily="18" charset="0"/>
                  <a:cs typeface="Times New Roman" panose="02020603050405020304" pitchFamily="18" charset="0"/>
                </a:rPr>
                <a:t> i</a:t>
              </a:r>
              <a:endParaRPr lang="en-US" altLang="zh-CN" sz="1200" i="1">
                <a:solidFill>
                  <a:schemeClr val="bg1">
                    <a:lumMod val="65000"/>
                  </a:schemeClr>
                </a:solidFill>
                <a:latin typeface="Times New Roman" panose="02020603050405020304" pitchFamily="18" charset="0"/>
                <a:cs typeface="Times New Roman" panose="02020603050405020304" pitchFamily="18" charset="0"/>
              </a:endParaRPr>
            </a:p>
          </p:txBody>
        </p:sp>
        <p:cxnSp>
          <p:nvCxnSpPr>
            <p:cNvPr id="7" name="直接箭头连接符 6"/>
            <p:cNvCxnSpPr>
              <a:stCxn id="26" idx="3"/>
              <a:endCxn id="6" idx="1"/>
            </p:cNvCxnSpPr>
            <p:nvPr/>
          </p:nvCxnSpPr>
          <p:spPr>
            <a:xfrm>
              <a:off x="4191" y="6241"/>
              <a:ext cx="1260" cy="0"/>
            </a:xfrm>
            <a:prstGeom prst="straightConnector1">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grpSp>
      <p:grpSp>
        <p:nvGrpSpPr>
          <p:cNvPr id="10" name="组合 9"/>
          <p:cNvGrpSpPr/>
          <p:nvPr/>
        </p:nvGrpSpPr>
        <p:grpSpPr>
          <a:xfrm>
            <a:off x="3934165" y="3614889"/>
            <a:ext cx="5104016" cy="3044081"/>
            <a:chOff x="5351" y="741"/>
            <a:chExt cx="8603" cy="5807"/>
          </a:xfrm>
        </p:grpSpPr>
        <p:grpSp>
          <p:nvGrpSpPr>
            <p:cNvPr id="9" name="组合 8"/>
            <p:cNvGrpSpPr/>
            <p:nvPr/>
          </p:nvGrpSpPr>
          <p:grpSpPr>
            <a:xfrm>
              <a:off x="5351" y="741"/>
              <a:ext cx="8603" cy="3872"/>
              <a:chOff x="5151" y="2148"/>
              <a:chExt cx="8603" cy="3872"/>
            </a:xfrm>
          </p:grpSpPr>
          <p:sp>
            <p:nvSpPr>
              <p:cNvPr id="4" name="文本框 3"/>
              <p:cNvSpPr txBox="1"/>
              <p:nvPr/>
            </p:nvSpPr>
            <p:spPr>
              <a:xfrm>
                <a:off x="5151" y="2148"/>
                <a:ext cx="8603" cy="1936"/>
              </a:xfrm>
              <a:prstGeom prst="rect">
                <a:avLst/>
              </a:prstGeom>
              <a:noFill/>
              <a:ln>
                <a:solidFill>
                  <a:schemeClr val="tx1"/>
                </a:solidFill>
              </a:ln>
            </p:spPr>
            <p:txBody>
              <a:bodyPr wrap="square" rtlCol="0">
                <a:spAutoFit/>
              </a:bodyPr>
              <a:lstStyle/>
              <a:p>
                <a:r>
                  <a:rPr lang="en-US" altLang="zh-CN" sz="2000">
                    <a:solidFill>
                      <a:schemeClr val="tx1"/>
                    </a:solidFill>
                    <a:latin typeface="Times New Roman" panose="02020603050405020304" pitchFamily="18" charset="0"/>
                    <a:cs typeface="Times New Roman" panose="02020603050405020304" pitchFamily="18" charset="0"/>
                  </a:rPr>
                  <a:t>oid = 1</a:t>
                </a:r>
                <a:endParaRPr lang="en-US" altLang="zh-CN" sz="2000">
                  <a:solidFill>
                    <a:schemeClr val="tx1"/>
                  </a:solidFill>
                  <a:latin typeface="Times New Roman" panose="02020603050405020304" pitchFamily="18" charset="0"/>
                  <a:cs typeface="Times New Roman" panose="02020603050405020304" pitchFamily="18" charset="0"/>
                </a:endParaRPr>
              </a:p>
              <a:p>
                <a:endParaRPr lang="en-US" altLang="zh-CN" sz="2000">
                  <a:solidFill>
                    <a:schemeClr val="tx1"/>
                  </a:solidFill>
                  <a:latin typeface="Times New Roman" panose="02020603050405020304" pitchFamily="18" charset="0"/>
                  <a:cs typeface="Times New Roman" panose="02020603050405020304" pitchFamily="18" charset="0"/>
                </a:endParaRPr>
              </a:p>
              <a:p>
                <a:r>
                  <a:rPr lang="en-US" altLang="zh-CN" sz="2000">
                    <a:solidFill>
                      <a:schemeClr val="tx1"/>
                    </a:solidFill>
                    <a:latin typeface="Times New Roman" panose="02020603050405020304" pitchFamily="18" charset="0"/>
                    <a:cs typeface="Times New Roman" panose="02020603050405020304" pitchFamily="18" charset="0"/>
                  </a:rPr>
                  <a:t>{10, {1, 5}}, {20, {2, 2}}, {0, {3, 1}}</a:t>
                </a:r>
                <a:endParaRPr lang="en-US" altLang="zh-CN" sz="2000">
                  <a:solidFill>
                    <a:schemeClr val="tx1"/>
                  </a:solidFill>
                  <a:latin typeface="Times New Roman" panose="02020603050405020304" pitchFamily="18" charset="0"/>
                  <a:cs typeface="Times New Roman" panose="02020603050405020304" pitchFamily="18" charset="0"/>
                </a:endParaRPr>
              </a:p>
            </p:txBody>
          </p:sp>
          <p:sp>
            <p:nvSpPr>
              <p:cNvPr id="5" name="文本框 4"/>
              <p:cNvSpPr txBox="1"/>
              <p:nvPr/>
            </p:nvSpPr>
            <p:spPr>
              <a:xfrm>
                <a:off x="5151" y="4084"/>
                <a:ext cx="8601" cy="1936"/>
              </a:xfrm>
              <a:prstGeom prst="rect">
                <a:avLst/>
              </a:prstGeom>
              <a:noFill/>
              <a:ln>
                <a:solidFill>
                  <a:schemeClr val="tx1"/>
                </a:solidFill>
              </a:ln>
            </p:spPr>
            <p:txBody>
              <a:bodyPr wrap="square" rtlCol="0">
                <a:spAutoFit/>
              </a:bodyPr>
              <a:lstStyle/>
              <a:p>
                <a:r>
                  <a:rPr lang="en-US" altLang="zh-CN" sz="2000">
                    <a:solidFill>
                      <a:schemeClr val="tx1"/>
                    </a:solidFill>
                    <a:latin typeface="Times New Roman" panose="02020603050405020304" pitchFamily="18" charset="0"/>
                    <a:cs typeface="Times New Roman" panose="02020603050405020304" pitchFamily="18" charset="0"/>
                  </a:rPr>
                  <a:t>oid = 2</a:t>
                </a:r>
                <a:endParaRPr lang="en-US" altLang="zh-CN" sz="2000">
                  <a:solidFill>
                    <a:schemeClr val="tx1"/>
                  </a:solidFill>
                  <a:latin typeface="Times New Roman" panose="02020603050405020304" pitchFamily="18" charset="0"/>
                  <a:cs typeface="Times New Roman" panose="02020603050405020304" pitchFamily="18" charset="0"/>
                </a:endParaRPr>
              </a:p>
              <a:p>
                <a:endParaRPr lang="en-US" altLang="zh-CN" sz="2000">
                  <a:solidFill>
                    <a:schemeClr val="tx1"/>
                  </a:solidFill>
                  <a:latin typeface="Times New Roman" panose="02020603050405020304" pitchFamily="18" charset="0"/>
                  <a:cs typeface="Times New Roman" panose="02020603050405020304" pitchFamily="18" charset="0"/>
                </a:endParaRPr>
              </a:p>
              <a:p>
                <a:r>
                  <a:rPr lang="en-US" altLang="zh-CN" sz="2000">
                    <a:solidFill>
                      <a:schemeClr val="tx1"/>
                    </a:solidFill>
                    <a:latin typeface="Times New Roman" panose="02020603050405020304" pitchFamily="18" charset="0"/>
                    <a:cs typeface="Times New Roman" panose="02020603050405020304" pitchFamily="18" charset="0"/>
                  </a:rPr>
                  <a:t>{1, {1, 1}}, {6, {2, 4}}, {50, {3, 4}}</a:t>
                </a:r>
                <a:endParaRPr lang="en-US" altLang="zh-CN" sz="2000">
                  <a:solidFill>
                    <a:schemeClr val="tx1"/>
                  </a:solidFill>
                  <a:latin typeface="Times New Roman" panose="02020603050405020304" pitchFamily="18" charset="0"/>
                  <a:cs typeface="Times New Roman" panose="02020603050405020304" pitchFamily="18" charset="0"/>
                </a:endParaRPr>
              </a:p>
            </p:txBody>
          </p:sp>
        </p:grpSp>
        <p:sp>
          <p:nvSpPr>
            <p:cNvPr id="8" name="文本框 7"/>
            <p:cNvSpPr txBox="1"/>
            <p:nvPr/>
          </p:nvSpPr>
          <p:spPr>
            <a:xfrm>
              <a:off x="5351" y="4612"/>
              <a:ext cx="8600" cy="1936"/>
            </a:xfrm>
            <a:prstGeom prst="rect">
              <a:avLst/>
            </a:prstGeom>
            <a:noFill/>
            <a:ln>
              <a:solidFill>
                <a:schemeClr val="tx1"/>
              </a:solidFill>
            </a:ln>
          </p:spPr>
          <p:txBody>
            <a:bodyPr wrap="square" rtlCol="0">
              <a:spAutoFit/>
            </a:bodyPr>
            <a:lstStyle/>
            <a:p>
              <a:r>
                <a:rPr lang="en-US" altLang="zh-CN" sz="2000">
                  <a:solidFill>
                    <a:schemeClr val="tx1"/>
                  </a:solidFill>
                  <a:latin typeface="Times New Roman" panose="02020603050405020304" pitchFamily="18" charset="0"/>
                  <a:cs typeface="Times New Roman" panose="02020603050405020304" pitchFamily="18" charset="0"/>
                </a:rPr>
                <a:t>oid = 3</a:t>
              </a:r>
              <a:endParaRPr lang="en-US" altLang="zh-CN" sz="2000">
                <a:solidFill>
                  <a:schemeClr val="tx1"/>
                </a:solidFill>
                <a:latin typeface="Times New Roman" panose="02020603050405020304" pitchFamily="18" charset="0"/>
                <a:cs typeface="Times New Roman" panose="02020603050405020304" pitchFamily="18" charset="0"/>
              </a:endParaRPr>
            </a:p>
            <a:p>
              <a:endParaRPr lang="en-US" altLang="zh-CN" sz="2000">
                <a:solidFill>
                  <a:schemeClr val="tx1"/>
                </a:solidFill>
                <a:latin typeface="Times New Roman" panose="02020603050405020304" pitchFamily="18" charset="0"/>
                <a:cs typeface="Times New Roman" panose="02020603050405020304" pitchFamily="18" charset="0"/>
              </a:endParaRPr>
            </a:p>
            <a:p>
              <a:r>
                <a:rPr lang="en-US" altLang="zh-CN" sz="2000">
                  <a:solidFill>
                    <a:schemeClr val="tx1"/>
                  </a:solidFill>
                  <a:latin typeface="Times New Roman" panose="02020603050405020304" pitchFamily="18" charset="0"/>
                  <a:cs typeface="Times New Roman" panose="02020603050405020304" pitchFamily="18" charset="0"/>
                </a:rPr>
                <a:t>{80, {1, 3}}, {120, {2, 5}}, {100, {3, 6}}</a:t>
              </a:r>
              <a:endParaRPr lang="en-US" altLang="zh-CN" sz="2000">
                <a:solidFill>
                  <a:schemeClr val="tx1"/>
                </a:solidFill>
                <a:latin typeface="Times New Roman" panose="02020603050405020304" pitchFamily="18" charset="0"/>
                <a:cs typeface="Times New Roman" panose="02020603050405020304"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accel="50000" decel="50000" fill="hold" nodeType="withEffect">
                                  <p:stCondLst>
                                    <p:cond delay="0"/>
                                  </p:stCondLst>
                                  <p:childTnLst>
                                    <p:animMotion origin="layout" path="M 0 0 L -0.150694 -0.194352 " pathEditMode="relative" rAng="0" ptsTypes="">
                                      <p:cBhvr>
                                        <p:cTn id="6" dur="1000" fill="hold"/>
                                        <p:tgtEl>
                                          <p:spTgt spid="2"/>
                                        </p:tgtEl>
                                        <p:attrNameLst>
                                          <p:attrName>ppt_x</p:attrName>
                                          <p:attrName>ppt_y</p:attrName>
                                        </p:attrNameLst>
                                      </p:cBhvr>
                                      <p:rCtr x="-10300" y="-10800"/>
                                    </p:animMotion>
                                  </p:childTnLst>
                                </p:cTn>
                              </p:par>
                              <p:par>
                                <p:cTn id="7" presetID="6" presetClass="emph" presetSubtype="0" fill="hold" nodeType="withEffect">
                                  <p:stCondLst>
                                    <p:cond delay="0"/>
                                  </p:stCondLst>
                                  <p:childTnLst>
                                    <p:animScale>
                                      <p:cBhvr>
                                        <p:cTn id="8" dur="1000" fill="hold"/>
                                        <p:tgtEl>
                                          <p:spTgt spid="2"/>
                                        </p:tgtEl>
                                      </p:cBhvr>
                                      <p:by x="80000" y="80000"/>
                                    </p:animScale>
                                  </p:childTnLst>
                                </p:cTn>
                              </p:par>
                              <p:par>
                                <p:cTn id="9" presetID="2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Executing transactions</a:t>
            </a:r>
            <a:endParaRPr lang="en-US" altLang="zh-CN" dirty="0"/>
          </a:p>
        </p:txBody>
      </p:sp>
      <p:sp>
        <p:nvSpPr>
          <p:cNvPr id="11" name="内容占位符 10"/>
          <p:cNvSpPr>
            <a:spLocks noGrp="1"/>
          </p:cNvSpPr>
          <p:nvPr>
            <p:ph sz="quarter" idx="10"/>
          </p:nvPr>
        </p:nvSpPr>
        <p:spPr/>
        <p:txBody>
          <a:bodyPr/>
          <a:lstStyle/>
          <a:p>
            <a:r>
              <a:rPr lang="en-US" altLang="zh-CN" sz="2400" b="1" dirty="0">
                <a:solidFill>
                  <a:schemeClr val="bg2">
                    <a:lumMod val="50000"/>
                  </a:schemeClr>
                </a:solidFill>
                <a:latin typeface="Times New Roman" panose="02020603050405020304" pitchFamily="18" charset="0"/>
                <a:cs typeface="Times New Roman" panose="02020603050405020304" pitchFamily="18" charset="0"/>
              </a:rPr>
              <a:t>start</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obtains a new start vector timestamp </a:t>
            </a:r>
            <a:r>
              <a:rPr lang="en-US" altLang="zh-CN" sz="2400" b="1" i="1" dirty="0" err="1">
                <a:solidFill>
                  <a:schemeClr val="bg2">
                    <a:lumMod val="50000"/>
                  </a:schemeClr>
                </a:solidFill>
                <a:latin typeface="Times New Roman" panose="02020603050405020304" pitchFamily="18" charset="0"/>
                <a:cs typeface="Times New Roman" panose="02020603050405020304" pitchFamily="18" charset="0"/>
              </a:rPr>
              <a:t>startVTS</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b="1" dirty="0">
                <a:solidFill>
                  <a:schemeClr val="bg2">
                    <a:lumMod val="50000"/>
                  </a:schemeClr>
                </a:solidFill>
                <a:latin typeface="Times New Roman" panose="02020603050405020304" pitchFamily="18" charset="0"/>
                <a:cs typeface="Times New Roman" panose="02020603050405020304" pitchFamily="18" charset="0"/>
              </a:rPr>
              <a:t>update</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stores this update in a temporary buffer </a:t>
            </a:r>
            <a:r>
              <a:rPr lang="en-US" altLang="zh-CN" sz="2400" b="1" i="1" dirty="0" err="1">
                <a:solidFill>
                  <a:schemeClr val="bg2">
                    <a:lumMod val="50000"/>
                  </a:schemeClr>
                </a:solidFill>
                <a:latin typeface="Times New Roman" panose="02020603050405020304" pitchFamily="18" charset="0"/>
                <a:cs typeface="Times New Roman" panose="02020603050405020304" pitchFamily="18" charset="0"/>
              </a:rPr>
              <a:t>x.updates</a:t>
            </a:r>
            <a:endParaRPr lang="en-US" altLang="zh-CN" sz="2400" i="1" dirty="0">
              <a:solidFill>
                <a:schemeClr val="bg2">
                  <a:lumMod val="50000"/>
                </a:schemeClr>
              </a:solidFill>
              <a:latin typeface="Times New Roman" panose="02020603050405020304" pitchFamily="18" charset="0"/>
              <a:cs typeface="Times New Roman" panose="02020603050405020304" pitchFamily="18" charset="0"/>
            </a:endParaRPr>
          </a:p>
          <a:p>
            <a:r>
              <a:rPr lang="en-US" altLang="zh-CN" sz="2400" b="1" dirty="0">
                <a:solidFill>
                  <a:schemeClr val="bg2">
                    <a:lumMod val="50000"/>
                  </a:schemeClr>
                </a:solidFill>
                <a:latin typeface="Times New Roman" panose="02020603050405020304" pitchFamily="18" charset="0"/>
                <a:cs typeface="Times New Roman" panose="02020603050405020304" pitchFamily="18" charset="0"/>
              </a:rPr>
              <a:t>read</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 retrieves its state from the snapshot determined by </a:t>
            </a:r>
            <a:r>
              <a:rPr lang="en-US" altLang="zh-CN" sz="2400" b="1" i="1" dirty="0" err="1">
                <a:solidFill>
                  <a:schemeClr val="bg2">
                    <a:lumMod val="50000"/>
                  </a:schemeClr>
                </a:solidFill>
                <a:latin typeface="Times New Roman" panose="02020603050405020304" pitchFamily="18" charset="0"/>
                <a:cs typeface="Times New Roman" panose="02020603050405020304" pitchFamily="18" charset="0"/>
              </a:rPr>
              <a:t>startVTS</a:t>
            </a:r>
            <a:r>
              <a:rPr lang="en-US" altLang="zh-CN" sz="2400" b="1" i="1" dirty="0">
                <a:solidFill>
                  <a:schemeClr val="bg2">
                    <a:lumMod val="50000"/>
                  </a:schemeClr>
                </a:solidFill>
                <a:latin typeface="Times New Roman" panose="02020603050405020304" pitchFamily="18" charset="0"/>
                <a:cs typeface="Times New Roman" panose="02020603050405020304" pitchFamily="18" charset="0"/>
              </a:rPr>
              <a:t> </a:t>
            </a:r>
            <a:r>
              <a:rPr lang="en-US" altLang="zh-CN" sz="2400" dirty="0">
                <a:solidFill>
                  <a:schemeClr val="bg2">
                    <a:lumMod val="50000"/>
                  </a:schemeClr>
                </a:solidFill>
                <a:latin typeface="Times New Roman" panose="02020603050405020304" pitchFamily="18" charset="0"/>
                <a:cs typeface="Times New Roman" panose="02020603050405020304" pitchFamily="18" charset="0"/>
              </a:rPr>
              <a:t>and any updates in </a:t>
            </a:r>
            <a:r>
              <a:rPr lang="en-US" altLang="zh-CN" sz="2400" b="1" i="1" dirty="0" err="1">
                <a:solidFill>
                  <a:schemeClr val="bg2">
                    <a:lumMod val="50000"/>
                  </a:schemeClr>
                </a:solidFill>
                <a:latin typeface="Times New Roman" panose="02020603050405020304" pitchFamily="18" charset="0"/>
                <a:cs typeface="Times New Roman" panose="02020603050405020304" pitchFamily="18" charset="0"/>
              </a:rPr>
              <a:t>x.updates</a:t>
            </a:r>
            <a:endParaRPr lang="en-US" altLang="zh-CN" sz="2400" b="1" i="1" dirty="0">
              <a:solidFill>
                <a:schemeClr val="bg2">
                  <a:lumMod val="50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Executing transactions</a:t>
            </a:r>
            <a:endParaRPr lang="en-US" altLang="zh-CN" dirty="0"/>
          </a:p>
        </p:txBody>
      </p:sp>
      <p:sp>
        <p:nvSpPr>
          <p:cNvPr id="11" name="内容占位符 10"/>
          <p:cNvSpPr>
            <a:spLocks noGrp="1"/>
          </p:cNvSpPr>
          <p:nvPr>
            <p:ph sz="quarter" idx="10"/>
          </p:nvPr>
        </p:nvSpPr>
        <p:spPr/>
        <p:txBody>
          <a:bodyPr/>
          <a:lstStyle/>
          <a:p>
            <a:r>
              <a:rPr lang="en-US" altLang="zh-CN" sz="2400" b="1">
                <a:solidFill>
                  <a:schemeClr val="bg2">
                    <a:lumMod val="50000"/>
                  </a:schemeClr>
                </a:solidFill>
                <a:latin typeface="Times New Roman" panose="02020603050405020304" pitchFamily="18" charset="0"/>
                <a:cs typeface="Times New Roman" panose="02020603050405020304" pitchFamily="18" charset="0"/>
              </a:rPr>
              <a:t>start</a:t>
            </a:r>
            <a:r>
              <a:rPr lang="en-US" altLang="zh-CN" sz="2400">
                <a:solidFill>
                  <a:schemeClr val="bg2">
                    <a:lumMod val="50000"/>
                  </a:schemeClr>
                </a:solidFill>
                <a:latin typeface="Times New Roman" panose="02020603050405020304" pitchFamily="18" charset="0"/>
                <a:cs typeface="Times New Roman" panose="02020603050405020304" pitchFamily="18" charset="0"/>
              </a:rPr>
              <a:t>: obtains a new start vector timestamp </a:t>
            </a:r>
            <a:r>
              <a:rPr lang="en-US" altLang="zh-CN" sz="2400" b="1" i="1">
                <a:solidFill>
                  <a:schemeClr val="bg2">
                    <a:lumMod val="50000"/>
                  </a:schemeClr>
                </a:solidFill>
                <a:latin typeface="Times New Roman" panose="02020603050405020304" pitchFamily="18" charset="0"/>
                <a:cs typeface="Times New Roman" panose="02020603050405020304" pitchFamily="18" charset="0"/>
              </a:rPr>
              <a:t>startVTS</a:t>
            </a:r>
            <a:endParaRPr lang="en-US" altLang="zh-CN" sz="2400">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b="1" i="1">
              <a:solidFill>
                <a:schemeClr val="bg2">
                  <a:lumMod val="50000"/>
                </a:schemeClr>
              </a:solidFill>
              <a:latin typeface="Times New Roman" panose="02020603050405020304" pitchFamily="18" charset="0"/>
              <a:cs typeface="Times New Roman" panose="02020603050405020304" pitchFamily="18" charset="0"/>
            </a:endParaRPr>
          </a:p>
        </p:txBody>
      </p:sp>
      <p:pic>
        <p:nvPicPr>
          <p:cNvPr id="5" name="图片 4"/>
          <p:cNvPicPr>
            <a:picLocks noChangeAspect="1"/>
          </p:cNvPicPr>
          <p:nvPr>
            <p:custDataLst>
              <p:tags r:id="rId1"/>
            </p:custDataLst>
          </p:nvPr>
        </p:nvPicPr>
        <p:blipFill>
          <a:blip r:embed="rId2"/>
          <a:stretch>
            <a:fillRect/>
          </a:stretch>
        </p:blipFill>
        <p:spPr>
          <a:xfrm>
            <a:off x="2269490" y="3134995"/>
            <a:ext cx="4605655" cy="154051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Executing transactions</a:t>
            </a:r>
            <a:endParaRPr lang="en-US" altLang="zh-CN" dirty="0"/>
          </a:p>
        </p:txBody>
      </p:sp>
      <p:sp>
        <p:nvSpPr>
          <p:cNvPr id="11" name="内容占位符 10"/>
          <p:cNvSpPr>
            <a:spLocks noGrp="1"/>
          </p:cNvSpPr>
          <p:nvPr>
            <p:ph sz="quarter" idx="10"/>
          </p:nvPr>
        </p:nvSpPr>
        <p:spPr/>
        <p:txBody>
          <a:bodyPr/>
          <a:lstStyle/>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update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stores this update in a temporary buffer </a:t>
            </a:r>
            <a:r>
              <a:rPr lang="en-US" altLang="zh-CN" sz="2400" b="1" i="1">
                <a:solidFill>
                  <a:schemeClr val="bg2">
                    <a:lumMod val="50000"/>
                  </a:schemeClr>
                </a:solidFill>
                <a:latin typeface="Times New Roman" panose="02020603050405020304" pitchFamily="18" charset="0"/>
                <a:cs typeface="Times New Roman" panose="02020603050405020304" pitchFamily="18" charset="0"/>
                <a:sym typeface="+mn-ea"/>
              </a:rPr>
              <a:t>x.updates</a:t>
            </a:r>
            <a:endParaRPr lang="en-US" altLang="zh-CN" sz="2400" i="1">
              <a:solidFill>
                <a:schemeClr val="bg2">
                  <a:lumMod val="50000"/>
                </a:schemeClr>
              </a:solidFill>
              <a:latin typeface="Times New Roman" panose="02020603050405020304" pitchFamily="18" charset="0"/>
              <a:cs typeface="Times New Roman" panose="02020603050405020304" pitchFamily="18" charset="0"/>
            </a:endParaRPr>
          </a:p>
          <a:p>
            <a:endParaRPr lang="en-US" altLang="zh-CN" sz="2400" b="1" i="1">
              <a:solidFill>
                <a:schemeClr val="bg2">
                  <a:lumMod val="50000"/>
                </a:schemeClr>
              </a:solidFill>
              <a:latin typeface="Times New Roman" panose="02020603050405020304" pitchFamily="18" charset="0"/>
              <a:cs typeface="Times New Roman" panose="02020603050405020304" pitchFamily="18" charset="0"/>
            </a:endParaRPr>
          </a:p>
        </p:txBody>
      </p:sp>
      <p:pic>
        <p:nvPicPr>
          <p:cNvPr id="2" name="图片 1"/>
          <p:cNvPicPr>
            <a:picLocks noChangeAspect="1"/>
          </p:cNvPicPr>
          <p:nvPr/>
        </p:nvPicPr>
        <p:blipFill>
          <a:blip r:embed="rId1"/>
          <a:stretch>
            <a:fillRect/>
          </a:stretch>
        </p:blipFill>
        <p:spPr>
          <a:xfrm>
            <a:off x="617855" y="3065780"/>
            <a:ext cx="7907655" cy="8636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Executing transactions</a:t>
            </a:r>
            <a:endParaRPr lang="en-US" altLang="zh-CN" dirty="0"/>
          </a:p>
        </p:txBody>
      </p:sp>
      <p:sp>
        <p:nvSpPr>
          <p:cNvPr id="11" name="内容占位符 10"/>
          <p:cNvSpPr>
            <a:spLocks noGrp="1"/>
          </p:cNvSpPr>
          <p:nvPr>
            <p:ph sz="quarter" idx="10"/>
          </p:nvPr>
        </p:nvSpPr>
        <p:spPr/>
        <p:txBody>
          <a:bodyPr/>
          <a:lstStyle/>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read</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retrieves its state from the snapshot determined by </a:t>
            </a:r>
            <a:r>
              <a:rPr lang="en-US" altLang="zh-CN" sz="2400" b="1" i="1">
                <a:solidFill>
                  <a:schemeClr val="bg2">
                    <a:lumMod val="50000"/>
                  </a:schemeClr>
                </a:solidFill>
                <a:latin typeface="Times New Roman" panose="02020603050405020304" pitchFamily="18" charset="0"/>
                <a:cs typeface="Times New Roman" panose="02020603050405020304" pitchFamily="18" charset="0"/>
                <a:sym typeface="+mn-ea"/>
              </a:rPr>
              <a:t>startVTS </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and any updates in </a:t>
            </a:r>
            <a:r>
              <a:rPr lang="en-US" altLang="zh-CN" sz="2400" b="1" i="1">
                <a:solidFill>
                  <a:schemeClr val="bg2">
                    <a:lumMod val="50000"/>
                  </a:schemeClr>
                </a:solidFill>
                <a:latin typeface="Times New Roman" panose="02020603050405020304" pitchFamily="18" charset="0"/>
                <a:cs typeface="Times New Roman" panose="02020603050405020304" pitchFamily="18" charset="0"/>
                <a:sym typeface="+mn-ea"/>
              </a:rPr>
              <a:t>x.updates</a:t>
            </a:r>
            <a:endParaRPr lang="en-US" altLang="zh-CN" sz="2400" b="1" i="1">
              <a:solidFill>
                <a:schemeClr val="bg2">
                  <a:lumMod val="50000"/>
                </a:schemeClr>
              </a:solidFill>
              <a:latin typeface="Times New Roman" panose="02020603050405020304" pitchFamily="18" charset="0"/>
              <a:cs typeface="Times New Roman" panose="02020603050405020304" pitchFamily="18" charset="0"/>
            </a:endParaRPr>
          </a:p>
        </p:txBody>
      </p:sp>
      <p:pic>
        <p:nvPicPr>
          <p:cNvPr id="4" name="图片 3"/>
          <p:cNvPicPr>
            <a:picLocks noChangeAspect="1"/>
          </p:cNvPicPr>
          <p:nvPr/>
        </p:nvPicPr>
        <p:blipFill>
          <a:blip r:embed="rId1"/>
          <a:stretch>
            <a:fillRect/>
          </a:stretch>
        </p:blipFill>
        <p:spPr>
          <a:xfrm>
            <a:off x="808990" y="3030220"/>
            <a:ext cx="7743190" cy="286766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Fast Commit</a:t>
            </a:r>
            <a:endParaRPr lang="en-US" altLang="zh-CN" dirty="0"/>
          </a:p>
        </p:txBody>
      </p:sp>
      <p:sp>
        <p:nvSpPr>
          <p:cNvPr id="11" name="内容占位符 10"/>
          <p:cNvSpPr>
            <a:spLocks noGrp="1"/>
          </p:cNvSpPr>
          <p:nvPr>
            <p:ph sz="quarter" idx="10"/>
          </p:nvPr>
        </p:nvSpPr>
        <p:spPr/>
        <p:txBody>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For transactions whose write-set has only objects with a </a:t>
            </a:r>
            <a:r>
              <a:rPr lang="en-US" altLang="zh-CN" sz="2400" b="1" dirty="0">
                <a:solidFill>
                  <a:schemeClr val="bg2">
                    <a:lumMod val="50000"/>
                  </a:schemeClr>
                </a:solidFill>
                <a:latin typeface="Times New Roman" panose="02020603050405020304" pitchFamily="18" charset="0"/>
                <a:cs typeface="Times New Roman" panose="02020603050405020304" pitchFamily="18" charset="0"/>
                <a:sym typeface="+mn-ea"/>
              </a:rPr>
              <a:t>local preferred site</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 Walter uses a fast commit protocol</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endParaRPr>
          </a:p>
          <a:p>
            <a:pPr lvl="1"/>
            <a:r>
              <a:rPr lang="en-US" altLang="zh-CN" sz="2200" b="1" dirty="0">
                <a:solidFill>
                  <a:schemeClr val="bg2">
                    <a:lumMod val="50000"/>
                  </a:schemeClr>
                </a:solidFill>
                <a:latin typeface="Times New Roman" panose="02020603050405020304" pitchFamily="18" charset="0"/>
                <a:cs typeface="Times New Roman" panose="02020603050405020304" pitchFamily="18" charset="0"/>
                <a:sym typeface="+mn-ea"/>
              </a:rPr>
              <a:t>check</a:t>
            </a:r>
            <a:r>
              <a:rPr lang="en-US" altLang="zh-CN" sz="2200" dirty="0">
                <a:solidFill>
                  <a:schemeClr val="bg2">
                    <a:lumMod val="50000"/>
                  </a:schemeClr>
                </a:solidFill>
                <a:latin typeface="Times New Roman" panose="02020603050405020304" pitchFamily="18" charset="0"/>
                <a:cs typeface="Times New Roman" panose="02020603050405020304" pitchFamily="18" charset="0"/>
                <a:sym typeface="+mn-ea"/>
              </a:rPr>
              <a:t>: two checks for conflicts</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sym typeface="+mn-ea"/>
            </a:endParaRPr>
          </a:p>
          <a:p>
            <a:pPr lvl="1"/>
            <a:r>
              <a:rPr lang="en-US" altLang="zh-CN" sz="2200" b="1" dirty="0">
                <a:solidFill>
                  <a:schemeClr val="bg2">
                    <a:lumMod val="50000"/>
                  </a:schemeClr>
                </a:solidFill>
                <a:latin typeface="Times New Roman" panose="02020603050405020304" pitchFamily="18" charset="0"/>
                <a:cs typeface="Times New Roman" panose="02020603050405020304" pitchFamily="18" charset="0"/>
                <a:sym typeface="+mn-ea"/>
              </a:rPr>
              <a:t>fast commit</a:t>
            </a:r>
            <a:r>
              <a:rPr lang="en-US" altLang="zh-CN" sz="2200" dirty="0">
                <a:solidFill>
                  <a:schemeClr val="bg2">
                    <a:lumMod val="50000"/>
                  </a:schemeClr>
                </a:solidFill>
                <a:latin typeface="Times New Roman" panose="02020603050405020304" pitchFamily="18" charset="0"/>
                <a:cs typeface="Times New Roman" panose="02020603050405020304" pitchFamily="18" charset="0"/>
                <a:sym typeface="+mn-ea"/>
              </a:rPr>
              <a:t>: update, </a:t>
            </a:r>
            <a:r>
              <a:rPr lang="en-US" altLang="zh-CN" sz="2200" dirty="0" err="1">
                <a:solidFill>
                  <a:schemeClr val="bg2">
                    <a:lumMod val="50000"/>
                  </a:schemeClr>
                </a:solidFill>
                <a:latin typeface="Times New Roman" panose="02020603050405020304" pitchFamily="18" charset="0"/>
                <a:cs typeface="Times New Roman" panose="02020603050405020304" pitchFamily="18" charset="0"/>
                <a:sym typeface="+mn-ea"/>
              </a:rPr>
              <a:t>commite</a:t>
            </a:r>
            <a:r>
              <a:rPr lang="en-US" altLang="zh-CN" sz="2200" dirty="0">
                <a:solidFill>
                  <a:schemeClr val="bg2">
                    <a:lumMod val="50000"/>
                  </a:schemeClr>
                </a:solidFill>
                <a:latin typeface="Times New Roman" panose="02020603050405020304" pitchFamily="18" charset="0"/>
                <a:cs typeface="Times New Roman" panose="02020603050405020304" pitchFamily="18" charset="0"/>
                <a:sym typeface="+mn-ea"/>
              </a:rPr>
              <a:t> and propagate</a:t>
            </a:r>
            <a:endParaRPr lang="en-US" altLang="zh-CN" sz="2200" dirty="0">
              <a:solidFill>
                <a:schemeClr val="bg2">
                  <a:lumMod val="50000"/>
                </a:schemeClr>
              </a:solidFill>
              <a:latin typeface="Times New Roman" panose="02020603050405020304" pitchFamily="18" charset="0"/>
              <a:cs typeface="Times New Roman" panose="02020603050405020304" pitchFamily="18" charset="0"/>
              <a:sym typeface="+mn-ea"/>
            </a:endParaRPr>
          </a:p>
        </p:txBody>
      </p:sp>
      <p:pic>
        <p:nvPicPr>
          <p:cNvPr id="2" name="图片 1"/>
          <p:cNvPicPr>
            <a:picLocks noChangeAspect="1"/>
          </p:cNvPicPr>
          <p:nvPr/>
        </p:nvPicPr>
        <p:blipFill>
          <a:blip r:embed="rId1"/>
          <a:stretch>
            <a:fillRect/>
          </a:stretch>
        </p:blipFill>
        <p:spPr>
          <a:xfrm>
            <a:off x="434340" y="4255135"/>
            <a:ext cx="8491220" cy="1259205"/>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Fast Commit</a:t>
            </a:r>
            <a:endParaRPr lang="en-US" altLang="zh-CN" dirty="0"/>
          </a:p>
        </p:txBody>
      </p:sp>
      <p:sp>
        <p:nvSpPr>
          <p:cNvPr id="11" name="内容占位符 10"/>
          <p:cNvSpPr>
            <a:spLocks noGrp="1"/>
          </p:cNvSpPr>
          <p:nvPr>
            <p:ph sz="quarter" idx="10"/>
          </p:nvPr>
        </p:nvSpPr>
        <p:spPr/>
        <p:txBody>
          <a:bodyPr/>
          <a:lstStyle/>
          <a:p>
            <a:r>
              <a:rPr lang="en-US" altLang="zh-CN" sz="2400" b="1" dirty="0">
                <a:solidFill>
                  <a:schemeClr val="bg2">
                    <a:lumMod val="50000"/>
                  </a:schemeClr>
                </a:solidFill>
                <a:latin typeface="Times New Roman" panose="02020603050405020304" pitchFamily="18" charset="0"/>
                <a:cs typeface="Times New Roman" panose="02020603050405020304" pitchFamily="18" charset="0"/>
                <a:sym typeface="+mn-ea"/>
              </a:rPr>
              <a:t>check</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 two checks for conflicts</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 an object </a:t>
            </a:r>
            <a:r>
              <a:rPr lang="en-US" altLang="zh-CN" sz="2400" dirty="0" err="1">
                <a:solidFill>
                  <a:schemeClr val="bg2">
                    <a:lumMod val="50000"/>
                  </a:schemeClr>
                </a:solidFill>
                <a:latin typeface="Times New Roman" panose="02020603050405020304" pitchFamily="18" charset="0"/>
                <a:cs typeface="Times New Roman" panose="02020603050405020304" pitchFamily="18" charset="0"/>
                <a:sym typeface="+mn-ea"/>
              </a:rPr>
              <a:t>oid</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 is </a:t>
            </a:r>
            <a:r>
              <a:rPr lang="en-US" altLang="zh-CN" sz="2400" b="1" dirty="0">
                <a:solidFill>
                  <a:schemeClr val="bg2">
                    <a:lumMod val="50000"/>
                  </a:schemeClr>
                </a:solidFill>
                <a:latin typeface="Times New Roman" panose="02020603050405020304" pitchFamily="18" charset="0"/>
                <a:cs typeface="Times New Roman" panose="02020603050405020304" pitchFamily="18" charset="0"/>
                <a:sym typeface="+mn-ea"/>
              </a:rPr>
              <a:t>unmodified </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since </a:t>
            </a:r>
            <a:r>
              <a:rPr lang="en-US" altLang="zh-CN" sz="2400" i="1" dirty="0" err="1">
                <a:solidFill>
                  <a:schemeClr val="bg2">
                    <a:lumMod val="50000"/>
                  </a:schemeClr>
                </a:solidFill>
                <a:latin typeface="Times New Roman" panose="02020603050405020304" pitchFamily="18" charset="0"/>
                <a:cs typeface="Times New Roman" panose="02020603050405020304" pitchFamily="18" charset="0"/>
                <a:sym typeface="+mn-ea"/>
              </a:rPr>
              <a:t>x.startVTS</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 if all versions of </a:t>
            </a:r>
            <a:r>
              <a:rPr lang="en-US" altLang="zh-CN" sz="2400" dirty="0" err="1">
                <a:solidFill>
                  <a:schemeClr val="bg2">
                    <a:lumMod val="50000"/>
                  </a:schemeClr>
                </a:solidFill>
                <a:latin typeface="Times New Roman" panose="02020603050405020304" pitchFamily="18" charset="0"/>
                <a:cs typeface="Times New Roman" panose="02020603050405020304" pitchFamily="18" charset="0"/>
                <a:sym typeface="+mn-ea"/>
              </a:rPr>
              <a:t>oid</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 in the history of the local site are visible to </a:t>
            </a:r>
            <a:r>
              <a:rPr lang="en-US" altLang="zh-CN" sz="2400" i="1" dirty="0" err="1">
                <a:solidFill>
                  <a:schemeClr val="bg2">
                    <a:lumMod val="50000"/>
                  </a:schemeClr>
                </a:solidFill>
                <a:latin typeface="Times New Roman" panose="02020603050405020304" pitchFamily="18" charset="0"/>
                <a:cs typeface="Times New Roman" panose="02020603050405020304" pitchFamily="18" charset="0"/>
                <a:sym typeface="+mn-ea"/>
              </a:rPr>
              <a:t>x.startVTS</a:t>
            </a:r>
            <a:endParaRPr lang="en-US" altLang="zh-CN" sz="2400" i="1" dirty="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whether all objects in the write-set of x are </a:t>
            </a:r>
            <a:r>
              <a:rPr lang="en-US" altLang="zh-CN" sz="2400" b="1" dirty="0">
                <a:solidFill>
                  <a:schemeClr val="bg2">
                    <a:lumMod val="50000"/>
                  </a:schemeClr>
                </a:solidFill>
                <a:latin typeface="Times New Roman" panose="02020603050405020304" pitchFamily="18" charset="0"/>
                <a:cs typeface="Times New Roman" panose="02020603050405020304" pitchFamily="18" charset="0"/>
                <a:sym typeface="+mn-ea"/>
              </a:rPr>
              <a:t>unlocked</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endParaRPr>
          </a:p>
        </p:txBody>
      </p:sp>
      <p:pic>
        <p:nvPicPr>
          <p:cNvPr id="2" name="图片 1"/>
          <p:cNvPicPr>
            <a:picLocks noChangeAspect="1"/>
          </p:cNvPicPr>
          <p:nvPr/>
        </p:nvPicPr>
        <p:blipFill>
          <a:blip r:embed="rId1"/>
          <a:stretch>
            <a:fillRect/>
          </a:stretch>
        </p:blipFill>
        <p:spPr>
          <a:xfrm>
            <a:off x="1165225" y="4112895"/>
            <a:ext cx="7029450" cy="346075"/>
          </a:xfrm>
          <a:prstGeom prst="rect">
            <a:avLst/>
          </a:prstGeom>
        </p:spPr>
      </p:pic>
      <p:pic>
        <p:nvPicPr>
          <p:cNvPr id="4" name="图片 3"/>
          <p:cNvPicPr>
            <a:picLocks noChangeAspect="1"/>
          </p:cNvPicPr>
          <p:nvPr/>
        </p:nvPicPr>
        <p:blipFill>
          <a:blip r:embed="rId2"/>
          <a:stretch>
            <a:fillRect/>
          </a:stretch>
        </p:blipFill>
        <p:spPr>
          <a:xfrm>
            <a:off x="690245" y="4707255"/>
            <a:ext cx="8119745" cy="628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Fast Commit</a:t>
            </a:r>
            <a:endParaRPr lang="en-US" altLang="zh-CN" dirty="0"/>
          </a:p>
        </p:txBody>
      </p:sp>
      <p:sp>
        <p:nvSpPr>
          <p:cNvPr id="11" name="内容占位符 10"/>
          <p:cNvSpPr>
            <a:spLocks noGrp="1"/>
          </p:cNvSpPr>
          <p:nvPr>
            <p:ph sz="quarter" idx="10"/>
          </p:nvPr>
        </p:nvSpPr>
        <p:spPr/>
        <p:txBody>
          <a:bodyPr/>
          <a:lstStyle/>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fast commit</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update, commite and propagate</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p:txBody>
      </p:sp>
      <p:sp>
        <p:nvSpPr>
          <p:cNvPr id="5" name="圆角矩形 4"/>
          <p:cNvSpPr/>
          <p:nvPr/>
        </p:nvSpPr>
        <p:spPr>
          <a:xfrm>
            <a:off x="252730" y="2440305"/>
            <a:ext cx="2206625" cy="804545"/>
          </a:xfrm>
          <a:prstGeom prst="roundRect">
            <a:avLst/>
          </a:prstGeom>
          <a:solidFill>
            <a:srgbClr val="FB77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latin typeface="Times New Roman" panose="02020603050405020304" pitchFamily="18" charset="0"/>
                <a:cs typeface="Times New Roman" panose="02020603050405020304" pitchFamily="18" charset="0"/>
              </a:rPr>
              <a:t>assign </a:t>
            </a:r>
            <a:r>
              <a:rPr lang="zh-CN" altLang="en-US" sz="1600">
                <a:latin typeface="Times New Roman" panose="02020603050405020304" pitchFamily="18" charset="0"/>
                <a:cs typeface="Times New Roman" panose="02020603050405020304" pitchFamily="18" charset="0"/>
              </a:rPr>
              <a:t>new local sequence number</a:t>
            </a:r>
            <a:r>
              <a:rPr lang="zh-CN" altLang="en-US"/>
              <a:t> </a:t>
            </a:r>
            <a:endParaRPr lang="zh-CN" altLang="en-US"/>
          </a:p>
        </p:txBody>
      </p:sp>
      <p:sp>
        <p:nvSpPr>
          <p:cNvPr id="6" name="圆角矩形 5"/>
          <p:cNvSpPr/>
          <p:nvPr/>
        </p:nvSpPr>
        <p:spPr>
          <a:xfrm>
            <a:off x="252730" y="3508375"/>
            <a:ext cx="2206625" cy="805180"/>
          </a:xfrm>
          <a:prstGeom prst="roundRect">
            <a:avLst/>
          </a:prstGeom>
          <a:solidFill>
            <a:srgbClr val="FB77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a:latin typeface="Times New Roman" panose="02020603050405020304" pitchFamily="18" charset="0"/>
                <a:cs typeface="Times New Roman" panose="02020603050405020304" pitchFamily="18" charset="0"/>
              </a:rPr>
              <a:t>appl</a:t>
            </a:r>
            <a:r>
              <a:rPr lang="en-US" altLang="zh-CN" sz="1600">
                <a:latin typeface="Times New Roman" panose="02020603050405020304" pitchFamily="18" charset="0"/>
                <a:cs typeface="Times New Roman" panose="02020603050405020304" pitchFamily="18" charset="0"/>
              </a:rPr>
              <a:t>y </a:t>
            </a:r>
            <a:r>
              <a:rPr lang="zh-CN" altLang="en-US" sz="1600">
                <a:latin typeface="Times New Roman" panose="02020603050405020304" pitchFamily="18" charset="0"/>
                <a:cs typeface="Times New Roman" panose="02020603050405020304" pitchFamily="18" charset="0"/>
              </a:rPr>
              <a:t>updates to the histories</a:t>
            </a:r>
            <a:endParaRPr lang="zh-CN" altLang="en-US" sz="1600">
              <a:latin typeface="Times New Roman" panose="02020603050405020304" pitchFamily="18" charset="0"/>
              <a:cs typeface="Times New Roman" panose="02020603050405020304" pitchFamily="18" charset="0"/>
            </a:endParaRPr>
          </a:p>
        </p:txBody>
      </p:sp>
      <p:sp>
        <p:nvSpPr>
          <p:cNvPr id="7" name="圆角矩形 6"/>
          <p:cNvSpPr/>
          <p:nvPr/>
        </p:nvSpPr>
        <p:spPr>
          <a:xfrm>
            <a:off x="252095" y="4577080"/>
            <a:ext cx="2206625" cy="804545"/>
          </a:xfrm>
          <a:prstGeom prst="roundRect">
            <a:avLst/>
          </a:prstGeom>
          <a:solidFill>
            <a:srgbClr val="FB77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600">
                <a:latin typeface="Times New Roman" panose="02020603050405020304" pitchFamily="18" charset="0"/>
                <a:cs typeface="Times New Roman" panose="02020603050405020304" pitchFamily="18" charset="0"/>
              </a:rPr>
              <a:t>wait until preceding sequence number has been committed</a:t>
            </a:r>
            <a:endParaRPr sz="1600">
              <a:latin typeface="Times New Roman" panose="02020603050405020304" pitchFamily="18" charset="0"/>
              <a:cs typeface="Times New Roman" panose="02020603050405020304" pitchFamily="18" charset="0"/>
            </a:endParaRPr>
          </a:p>
        </p:txBody>
      </p:sp>
      <p:sp>
        <p:nvSpPr>
          <p:cNvPr id="8" name="圆角矩形 7"/>
          <p:cNvSpPr/>
          <p:nvPr/>
        </p:nvSpPr>
        <p:spPr>
          <a:xfrm>
            <a:off x="252730" y="5653405"/>
            <a:ext cx="2205990" cy="803910"/>
          </a:xfrm>
          <a:prstGeom prst="roundRect">
            <a:avLst/>
          </a:prstGeom>
          <a:solidFill>
            <a:srgbClr val="FB77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sz="1600">
                <a:latin typeface="Times New Roman" panose="02020603050405020304" pitchFamily="18" charset="0"/>
                <a:cs typeface="Times New Roman" panose="02020603050405020304" pitchFamily="18" charset="0"/>
              </a:rPr>
              <a:t>mark committed and</a:t>
            </a:r>
            <a:endParaRPr sz="1600">
              <a:latin typeface="Times New Roman" panose="02020603050405020304" pitchFamily="18" charset="0"/>
              <a:cs typeface="Times New Roman" panose="02020603050405020304" pitchFamily="18" charset="0"/>
            </a:endParaRPr>
          </a:p>
          <a:p>
            <a:pPr algn="ctr"/>
            <a:r>
              <a:rPr sz="1600">
                <a:latin typeface="Times New Roman" panose="02020603050405020304" pitchFamily="18" charset="0"/>
                <a:cs typeface="Times New Roman" panose="02020603050405020304" pitchFamily="18" charset="0"/>
              </a:rPr>
              <a:t>propagate to remote sites</a:t>
            </a:r>
            <a:endParaRPr sz="1600">
              <a:latin typeface="Times New Roman" panose="02020603050405020304" pitchFamily="18" charset="0"/>
              <a:cs typeface="Times New Roman" panose="02020603050405020304" pitchFamily="18" charset="0"/>
            </a:endParaRPr>
          </a:p>
        </p:txBody>
      </p:sp>
      <p:cxnSp>
        <p:nvCxnSpPr>
          <p:cNvPr id="9" name="直接箭头连接符 8"/>
          <p:cNvCxnSpPr>
            <a:stCxn id="5" idx="2"/>
            <a:endCxn id="6" idx="0"/>
          </p:cNvCxnSpPr>
          <p:nvPr/>
        </p:nvCxnSpPr>
        <p:spPr>
          <a:xfrm>
            <a:off x="1356360" y="3244850"/>
            <a:ext cx="0" cy="263525"/>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cxnSp>
        <p:nvCxnSpPr>
          <p:cNvPr id="10" name="直接箭头连接符 9"/>
          <p:cNvCxnSpPr>
            <a:stCxn id="6" idx="2"/>
            <a:endCxn id="7" idx="0"/>
          </p:cNvCxnSpPr>
          <p:nvPr/>
        </p:nvCxnSpPr>
        <p:spPr>
          <a:xfrm flipH="1">
            <a:off x="1355725" y="4313555"/>
            <a:ext cx="635" cy="263525"/>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cxnSp>
        <p:nvCxnSpPr>
          <p:cNvPr id="12" name="直接箭头连接符 11"/>
          <p:cNvCxnSpPr>
            <a:stCxn id="7" idx="2"/>
            <a:endCxn id="8" idx="0"/>
          </p:cNvCxnSpPr>
          <p:nvPr/>
        </p:nvCxnSpPr>
        <p:spPr>
          <a:xfrm>
            <a:off x="1355725" y="5381625"/>
            <a:ext cx="0" cy="271780"/>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grpSp>
        <p:nvGrpSpPr>
          <p:cNvPr id="17" name="组合 16"/>
          <p:cNvGrpSpPr/>
          <p:nvPr/>
        </p:nvGrpSpPr>
        <p:grpSpPr>
          <a:xfrm>
            <a:off x="2766060" y="3022600"/>
            <a:ext cx="6377940" cy="2785110"/>
            <a:chOff x="4356" y="5783"/>
            <a:chExt cx="10044" cy="4386"/>
          </a:xfrm>
        </p:grpSpPr>
        <p:pic>
          <p:nvPicPr>
            <p:cNvPr id="13" name="图片 12"/>
            <p:cNvPicPr>
              <a:picLocks noChangeAspect="1"/>
            </p:cNvPicPr>
            <p:nvPr/>
          </p:nvPicPr>
          <p:blipFill>
            <a:blip r:embed="rId1"/>
            <a:stretch>
              <a:fillRect/>
            </a:stretch>
          </p:blipFill>
          <p:spPr>
            <a:xfrm>
              <a:off x="4356" y="6548"/>
              <a:ext cx="10044" cy="3621"/>
            </a:xfrm>
            <a:prstGeom prst="rect">
              <a:avLst/>
            </a:prstGeom>
          </p:spPr>
        </p:pic>
        <p:pic>
          <p:nvPicPr>
            <p:cNvPr id="16" name="图片 15"/>
            <p:cNvPicPr>
              <a:picLocks noChangeAspect="1"/>
            </p:cNvPicPr>
            <p:nvPr/>
          </p:nvPicPr>
          <p:blipFill>
            <a:blip r:embed="rId2"/>
            <a:stretch>
              <a:fillRect/>
            </a:stretch>
          </p:blipFill>
          <p:spPr>
            <a:xfrm>
              <a:off x="4356" y="5783"/>
              <a:ext cx="8340" cy="765"/>
            </a:xfrm>
            <a:prstGeom prst="rect">
              <a:avLst/>
            </a:prstGeom>
          </p:spPr>
        </p:pic>
      </p:grpSp>
      <p:cxnSp>
        <p:nvCxnSpPr>
          <p:cNvPr id="18" name="直接箭头连接符 17"/>
          <p:cNvCxnSpPr/>
          <p:nvPr/>
        </p:nvCxnSpPr>
        <p:spPr>
          <a:xfrm>
            <a:off x="2562860" y="4124960"/>
            <a:ext cx="48006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0" presetClass="path" presetSubtype="0" accel="50000" decel="50000" fill="hold" nodeType="withEffect">
                                  <p:stCondLst>
                                    <p:cond delay="0"/>
                                  </p:stCondLst>
                                  <p:childTnLst>
                                    <p:animMotion origin="layout" path="M -0.00194444 9.25926e-05 L -0.00194444 0.0290741 " pathEditMode="relative" rAng="0" ptsTypes="">
                                      <p:cBhvr>
                                        <p:cTn id="14" dur="500" fill="hold"/>
                                        <p:tgtEl>
                                          <p:spTgt spid="18"/>
                                        </p:tgtEl>
                                        <p:attrNameLst>
                                          <p:attrName>ppt_x</p:attrName>
                                          <p:attrName>ppt_y</p:attrName>
                                        </p:attrNameLst>
                                      </p:cBhvr>
                                      <p:rCtr x="0" y="19"/>
                                    </p:animMotion>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0.00298611 0.0264815 L -0.00194444 0.0633333 " pathEditMode="relative" rAng="0" ptsTypes="">
                                      <p:cBhvr>
                                        <p:cTn id="22" dur="500" fill="hold"/>
                                        <p:tgtEl>
                                          <p:spTgt spid="18"/>
                                        </p:tgtEl>
                                        <p:attrNameLst>
                                          <p:attrName>ppt_x</p:attrName>
                                          <p:attrName>ppt_y</p:attrName>
                                        </p:attrNameLst>
                                      </p:cBhvr>
                                      <p:rCtr x="1" y="16"/>
                                    </p:animMotion>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0" presetClass="path" presetSubtype="0" accel="50000" decel="50000" fill="hold" nodeType="withEffect">
                                  <p:stCondLst>
                                    <p:cond delay="0"/>
                                  </p:stCondLst>
                                  <p:childTnLst>
                                    <p:animMotion origin="layout" path="M -0.00298611 0.0605556 L -0.000972222 0.162315 " pathEditMode="relative" rAng="0" ptsTypes="">
                                      <p:cBhvr>
                                        <p:cTn id="30" dur="1000" fill="hold"/>
                                        <p:tgtEl>
                                          <p:spTgt spid="18"/>
                                        </p:tgtEl>
                                        <p:attrNameLst>
                                          <p:attrName>ppt_x</p:attrName>
                                          <p:attrName>ppt_y</p:attrName>
                                        </p:attrNameLst>
                                      </p:cBhvr>
                                      <p:rCtr x="1" y="46"/>
                                    </p:animMotion>
                                  </p:childTnLst>
                                </p:cTn>
                              </p:par>
                              <p:par>
                                <p:cTn id="31" presetID="1"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Slow Commit</a:t>
            </a:r>
            <a:endParaRPr lang="en-US" altLang="zh-CN" dirty="0"/>
          </a:p>
        </p:txBody>
      </p:sp>
      <p:sp>
        <p:nvSpPr>
          <p:cNvPr id="11" name="内容占位符 10"/>
          <p:cNvSpPr>
            <a:spLocks noGrp="1"/>
          </p:cNvSpPr>
          <p:nvPr>
            <p:ph sz="quarter" idx="10"/>
          </p:nvPr>
        </p:nvSpPr>
        <p:spPr/>
        <p:txBody>
          <a:bodyPr/>
          <a:lstStyle/>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Transactions that write a regular object whose preferred site is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not local</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must be committed using the slow commit protocol, which employs a type of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two-phase commit</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among the preferred sites of the written objects</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first phase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the coordinator asks the preferred sites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vote</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second phase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commit</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or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abort </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based on votes</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Slow Commit</a:t>
            </a:r>
            <a:endParaRPr lang="en-US" altLang="zh-CN" dirty="0"/>
          </a:p>
        </p:txBody>
      </p:sp>
      <p:sp>
        <p:nvSpPr>
          <p:cNvPr id="11" name="内容占位符 10"/>
          <p:cNvSpPr>
            <a:spLocks noGrp="1"/>
          </p:cNvSpPr>
          <p:nvPr>
            <p:ph sz="quarter" idx="10"/>
          </p:nvPr>
        </p:nvSpPr>
        <p:spPr/>
        <p:txBody>
          <a:bodyPr/>
          <a:lstStyle/>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first phase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the coordinator asks the preferred sites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vote</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p:txBody>
      </p:sp>
      <p:pic>
        <p:nvPicPr>
          <p:cNvPr id="2" name="图片 1"/>
          <p:cNvPicPr>
            <a:picLocks noChangeAspect="1"/>
          </p:cNvPicPr>
          <p:nvPr/>
        </p:nvPicPr>
        <p:blipFill>
          <a:blip r:embed="rId1"/>
          <a:stretch>
            <a:fillRect/>
          </a:stretch>
        </p:blipFill>
        <p:spPr>
          <a:xfrm>
            <a:off x="753110" y="2623820"/>
            <a:ext cx="7638415" cy="1387475"/>
          </a:xfrm>
          <a:prstGeom prst="rect">
            <a:avLst/>
          </a:prstGeom>
        </p:spPr>
      </p:pic>
      <p:pic>
        <p:nvPicPr>
          <p:cNvPr id="4" name="图片 3"/>
          <p:cNvPicPr>
            <a:picLocks noChangeAspect="1"/>
          </p:cNvPicPr>
          <p:nvPr/>
        </p:nvPicPr>
        <p:blipFill>
          <a:blip r:embed="rId2"/>
          <a:stretch>
            <a:fillRect/>
          </a:stretch>
        </p:blipFill>
        <p:spPr>
          <a:xfrm>
            <a:off x="753110" y="4011295"/>
            <a:ext cx="7357745" cy="16325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Slow Commit</a:t>
            </a:r>
            <a:endParaRPr lang="en-US" altLang="zh-CN" dirty="0"/>
          </a:p>
        </p:txBody>
      </p:sp>
      <p:sp>
        <p:nvSpPr>
          <p:cNvPr id="11" name="内容占位符 10"/>
          <p:cNvSpPr>
            <a:spLocks noGrp="1"/>
          </p:cNvSpPr>
          <p:nvPr>
            <p:ph sz="quarter" idx="10"/>
          </p:nvPr>
        </p:nvSpPr>
        <p:spPr/>
        <p:txBody>
          <a:bodyPr/>
          <a:lstStyle/>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second phase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commit</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or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abort </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based on votes</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p:txBody>
      </p:sp>
      <p:pic>
        <p:nvPicPr>
          <p:cNvPr id="5" name="图片 4"/>
          <p:cNvPicPr>
            <a:picLocks noChangeAspect="1"/>
          </p:cNvPicPr>
          <p:nvPr/>
        </p:nvPicPr>
        <p:blipFill>
          <a:blip r:embed="rId1"/>
          <a:srcRect b="21751"/>
          <a:stretch>
            <a:fillRect/>
          </a:stretch>
        </p:blipFill>
        <p:spPr>
          <a:xfrm>
            <a:off x="1409700" y="2736850"/>
            <a:ext cx="6541770" cy="3313430"/>
          </a:xfrm>
          <a:prstGeom prst="rect">
            <a:avLst/>
          </a:prstGeom>
        </p:spPr>
      </p:pic>
      <p:sp>
        <p:nvSpPr>
          <p:cNvPr id="10" name="矩形 9"/>
          <p:cNvSpPr/>
          <p:nvPr/>
        </p:nvSpPr>
        <p:spPr>
          <a:xfrm>
            <a:off x="1772285" y="5314950"/>
            <a:ext cx="3884930" cy="274955"/>
          </a:xfrm>
          <a:prstGeom prst="rect">
            <a:avLst/>
          </a:prstGeom>
          <a:noFill/>
          <a:ln w="19050">
            <a:solidFill>
              <a:srgbClr val="FB7756"/>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Slow Commit</a:t>
            </a:r>
            <a:endParaRPr lang="en-US" altLang="zh-CN" dirty="0"/>
          </a:p>
        </p:txBody>
      </p:sp>
      <p:sp>
        <p:nvSpPr>
          <p:cNvPr id="11" name="内容占位符 10"/>
          <p:cNvSpPr>
            <a:spLocks noGrp="1"/>
          </p:cNvSpPr>
          <p:nvPr>
            <p:ph sz="quarter" idx="10"/>
          </p:nvPr>
        </p:nvSpPr>
        <p:spPr/>
        <p:txBody>
          <a:bodyPr/>
          <a:lstStyle/>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second phase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commit</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or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abort </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based on votes</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p:txBody>
      </p:sp>
      <p:grpSp>
        <p:nvGrpSpPr>
          <p:cNvPr id="6" name="组合 5"/>
          <p:cNvGrpSpPr/>
          <p:nvPr/>
        </p:nvGrpSpPr>
        <p:grpSpPr>
          <a:xfrm>
            <a:off x="615950" y="3198495"/>
            <a:ext cx="7912100" cy="1570355"/>
            <a:chOff x="867" y="4118"/>
            <a:chExt cx="12460" cy="2473"/>
          </a:xfrm>
        </p:grpSpPr>
        <p:pic>
          <p:nvPicPr>
            <p:cNvPr id="2" name="图片 1"/>
            <p:cNvPicPr>
              <a:picLocks noChangeAspect="1"/>
            </p:cNvPicPr>
            <p:nvPr/>
          </p:nvPicPr>
          <p:blipFill>
            <a:blip r:embed="rId1"/>
            <a:stretch>
              <a:fillRect/>
            </a:stretch>
          </p:blipFill>
          <p:spPr>
            <a:xfrm>
              <a:off x="867" y="4118"/>
              <a:ext cx="12461" cy="1407"/>
            </a:xfrm>
            <a:prstGeom prst="rect">
              <a:avLst/>
            </a:prstGeom>
          </p:spPr>
        </p:pic>
        <p:pic>
          <p:nvPicPr>
            <p:cNvPr id="4" name="图片 3"/>
            <p:cNvPicPr>
              <a:picLocks noChangeAspect="1"/>
            </p:cNvPicPr>
            <p:nvPr/>
          </p:nvPicPr>
          <p:blipFill>
            <a:blip r:embed="rId2"/>
            <a:stretch>
              <a:fillRect/>
            </a:stretch>
          </p:blipFill>
          <p:spPr>
            <a:xfrm>
              <a:off x="1070" y="5653"/>
              <a:ext cx="7304" cy="938"/>
            </a:xfrm>
            <a:prstGeom prst="rect">
              <a:avLst/>
            </a:prstGeom>
          </p:spPr>
        </p:pic>
      </p:gr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Asynchronous Propagation</a:t>
            </a:r>
            <a:endParaRPr lang="en-US" altLang="zh-CN" dirty="0"/>
          </a:p>
        </p:txBody>
      </p:sp>
      <p:sp>
        <p:nvSpPr>
          <p:cNvPr id="11" name="内容占位符 10"/>
          <p:cNvSpPr>
            <a:spLocks noGrp="1"/>
          </p:cNvSpPr>
          <p:nvPr>
            <p:ph sz="quarter" idx="10"/>
          </p:nvPr>
        </p:nvSpPr>
        <p:spPr/>
        <p:txBody>
          <a:bodyPr/>
          <a:lstStyle/>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After a transaction commits, it is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propagated asynchronously</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to other sites. </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&lt;</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PROPAGATE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x</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&gt;</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&lt;</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PROPAGATE-ACK</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x.tid</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&gt;</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&lt;</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DS-DURABLE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x</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&gt;</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&lt;</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VISIBLE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x.tid</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&gt;</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p:txBody>
      </p:sp>
      <p:grpSp>
        <p:nvGrpSpPr>
          <p:cNvPr id="8" name="组合 7"/>
          <p:cNvGrpSpPr/>
          <p:nvPr/>
        </p:nvGrpSpPr>
        <p:grpSpPr>
          <a:xfrm>
            <a:off x="1200785" y="4728845"/>
            <a:ext cx="6583045" cy="1938020"/>
            <a:chOff x="1742" y="7353"/>
            <a:chExt cx="10367" cy="3052"/>
          </a:xfrm>
        </p:grpSpPr>
        <p:sp>
          <p:nvSpPr>
            <p:cNvPr id="26" name="圆角矩形 25"/>
            <p:cNvSpPr/>
            <p:nvPr/>
          </p:nvSpPr>
          <p:spPr>
            <a:xfrm>
              <a:off x="1742" y="8480"/>
              <a:ext cx="2517" cy="798"/>
            </a:xfrm>
            <a:prstGeom prst="roundRect">
              <a:avLst/>
            </a:prstGeom>
            <a:solidFill>
              <a:srgbClr val="1AC0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atin typeface="Times New Roman" panose="02020603050405020304" pitchFamily="18" charset="0"/>
                  <a:cs typeface="Times New Roman" panose="02020603050405020304" pitchFamily="18" charset="0"/>
                </a:rPr>
                <a:t>Walter Server</a:t>
              </a:r>
              <a:endParaRPr lang="en-US" altLang="zh-CN">
                <a:latin typeface="Times New Roman" panose="02020603050405020304" pitchFamily="18" charset="0"/>
                <a:cs typeface="Times New Roman" panose="02020603050405020304" pitchFamily="18" charset="0"/>
              </a:endParaRPr>
            </a:p>
          </p:txBody>
        </p:sp>
        <p:sp>
          <p:nvSpPr>
            <p:cNvPr id="5" name="文本框 4"/>
            <p:cNvSpPr txBox="1"/>
            <p:nvPr/>
          </p:nvSpPr>
          <p:spPr>
            <a:xfrm>
              <a:off x="5519" y="7353"/>
              <a:ext cx="6591" cy="3052"/>
            </a:xfrm>
            <a:prstGeom prst="rect">
              <a:avLst/>
            </a:prstGeom>
            <a:noFill/>
            <a:ln>
              <a:solidFill>
                <a:schemeClr val="tx1"/>
              </a:solidFill>
            </a:ln>
          </p:spPr>
          <p:txBody>
            <a:bodyPr wrap="square" rtlCol="0">
              <a:spAutoFit/>
            </a:bodyPr>
            <a:lstStyle/>
            <a:p>
              <a:pPr algn="l">
                <a:buClrTx/>
                <a:buSzTx/>
                <a:buFontTx/>
              </a:pPr>
              <a:r>
                <a:rPr lang="zh-CN" altLang="en-US" sz="1200" b="1">
                  <a:solidFill>
                    <a:schemeClr val="bg1">
                      <a:lumMod val="65000"/>
                    </a:schemeClr>
                  </a:solidFill>
                  <a:latin typeface="Times New Roman" panose="02020603050405020304" pitchFamily="18" charset="0"/>
                  <a:cs typeface="Times New Roman" panose="02020603050405020304" pitchFamily="18" charset="0"/>
                </a:rPr>
                <a:t>CurrSeqNo</a:t>
              </a:r>
              <a:r>
                <a:rPr lang="zh-CN" altLang="en-US" sz="1200" b="1" baseline="-25000">
                  <a:solidFill>
                    <a:schemeClr val="bg1">
                      <a:lumMod val="65000"/>
                    </a:schemeClr>
                  </a:solidFill>
                  <a:latin typeface="Times New Roman" panose="02020603050405020304" pitchFamily="18" charset="0"/>
                  <a:cs typeface="Times New Roman" panose="02020603050405020304" pitchFamily="18" charset="0"/>
                </a:rPr>
                <a:t>i</a:t>
              </a:r>
              <a:r>
                <a:rPr lang="zh-CN" altLang="en-US" sz="1200">
                  <a:solidFill>
                    <a:schemeClr val="bg1">
                      <a:lumMod val="65000"/>
                    </a:schemeClr>
                  </a:solidFill>
                  <a:latin typeface="Times New Roman" panose="02020603050405020304" pitchFamily="18" charset="0"/>
                  <a:cs typeface="Times New Roman" panose="02020603050405020304" pitchFamily="18" charset="0"/>
                </a:rPr>
                <a:t>:  integer with last assigned local sequence number</a:t>
              </a:r>
              <a:endParaRPr lang="zh-CN" altLang="en-US" sz="1200">
                <a:solidFill>
                  <a:schemeClr val="bg1">
                    <a:lumMod val="65000"/>
                  </a:schemeClr>
                </a:solidFill>
                <a:latin typeface="Times New Roman" panose="02020603050405020304" pitchFamily="18" charset="0"/>
                <a:cs typeface="Times New Roman" panose="02020603050405020304" pitchFamily="18" charset="0"/>
              </a:endParaRPr>
            </a:p>
            <a:p>
              <a:pPr algn="l">
                <a:buClrTx/>
                <a:buSzTx/>
                <a:buFontTx/>
              </a:pPr>
              <a:endParaRPr lang="zh-CN" altLang="en-US" sz="1200">
                <a:solidFill>
                  <a:schemeClr val="bg1">
                    <a:lumMod val="65000"/>
                  </a:schemeClr>
                </a:solidFill>
                <a:latin typeface="Times New Roman" panose="02020603050405020304" pitchFamily="18" charset="0"/>
                <a:cs typeface="Times New Roman" panose="02020603050405020304" pitchFamily="18" charset="0"/>
              </a:endParaRPr>
            </a:p>
            <a:p>
              <a:pPr algn="l">
                <a:buClrTx/>
                <a:buSzTx/>
                <a:buFontTx/>
              </a:pPr>
              <a:r>
                <a:rPr lang="zh-CN" altLang="en-US" sz="1200" b="1">
                  <a:solidFill>
                    <a:schemeClr val="bg1">
                      <a:lumMod val="65000"/>
                    </a:schemeClr>
                  </a:solidFill>
                  <a:latin typeface="Times New Roman" panose="02020603050405020304" pitchFamily="18" charset="0"/>
                  <a:cs typeface="Times New Roman" panose="02020603050405020304" pitchFamily="18" charset="0"/>
                </a:rPr>
                <a:t>CommittedVTS</a:t>
              </a:r>
              <a:r>
                <a:rPr lang="zh-CN" altLang="en-US" sz="1200" b="1" baseline="-25000">
                  <a:solidFill>
                    <a:schemeClr val="bg1">
                      <a:lumMod val="65000"/>
                    </a:schemeClr>
                  </a:solidFill>
                  <a:latin typeface="Times New Roman" panose="02020603050405020304" pitchFamily="18" charset="0"/>
                  <a:cs typeface="Times New Roman" panose="02020603050405020304" pitchFamily="18" charset="0"/>
                </a:rPr>
                <a:t>i</a:t>
              </a:r>
              <a:r>
                <a:rPr lang="zh-CN" altLang="en-US" sz="1200">
                  <a:solidFill>
                    <a:schemeClr val="bg1">
                      <a:lumMod val="65000"/>
                    </a:schemeClr>
                  </a:solidFill>
                  <a:latin typeface="Times New Roman" panose="02020603050405020304" pitchFamily="18" charset="0"/>
                  <a:cs typeface="Times New Roman" panose="02020603050405020304" pitchFamily="18" charset="0"/>
                </a:rPr>
                <a:t>: vector indicating for each site how many transactions of that site have been committed at site i</a:t>
              </a:r>
              <a:endParaRPr lang="zh-CN" altLang="en-US" sz="1200">
                <a:solidFill>
                  <a:schemeClr val="bg1">
                    <a:lumMod val="65000"/>
                  </a:schemeClr>
                </a:solidFill>
                <a:latin typeface="Times New Roman" panose="02020603050405020304" pitchFamily="18" charset="0"/>
                <a:cs typeface="Times New Roman" panose="02020603050405020304" pitchFamily="18" charset="0"/>
              </a:endParaRPr>
            </a:p>
            <a:p>
              <a:endParaRPr lang="zh-CN" altLang="en-US" sz="1200">
                <a:latin typeface="Times New Roman" panose="02020603050405020304" pitchFamily="18" charset="0"/>
                <a:cs typeface="Times New Roman" panose="02020603050405020304" pitchFamily="18" charset="0"/>
              </a:endParaRPr>
            </a:p>
            <a:p>
              <a:r>
                <a:rPr lang="zh-CN" altLang="en-US" sz="1200" b="1">
                  <a:solidFill>
                    <a:schemeClr val="bg1">
                      <a:lumMod val="65000"/>
                    </a:schemeClr>
                  </a:solidFill>
                  <a:latin typeface="Times New Roman" panose="02020603050405020304" pitchFamily="18" charset="0"/>
                  <a:cs typeface="Times New Roman" panose="02020603050405020304" pitchFamily="18" charset="0"/>
                </a:rPr>
                <a:t>History</a:t>
              </a:r>
              <a:r>
                <a:rPr lang="zh-CN" altLang="en-US" sz="1200" b="1" baseline="-25000">
                  <a:solidFill>
                    <a:schemeClr val="bg1">
                      <a:lumMod val="65000"/>
                    </a:schemeClr>
                  </a:solidFill>
                  <a:latin typeface="Times New Roman" panose="02020603050405020304" pitchFamily="18" charset="0"/>
                  <a:cs typeface="Times New Roman" panose="02020603050405020304" pitchFamily="18" charset="0"/>
                </a:rPr>
                <a:t>i</a:t>
              </a:r>
              <a:r>
                <a:rPr lang="zh-CN" altLang="en-US" sz="1200" b="1">
                  <a:solidFill>
                    <a:schemeClr val="bg1">
                      <a:lumMod val="65000"/>
                    </a:schemeClr>
                  </a:solidFill>
                  <a:latin typeface="Times New Roman" panose="02020603050405020304" pitchFamily="18" charset="0"/>
                  <a:cs typeface="Times New Roman" panose="02020603050405020304" pitchFamily="18" charset="0"/>
                </a:rPr>
                <a:t>[oid]</a:t>
              </a:r>
              <a:r>
                <a:rPr lang="en-US" altLang="zh-CN" sz="1200">
                  <a:solidFill>
                    <a:schemeClr val="bg1">
                      <a:lumMod val="65000"/>
                    </a:schemeClr>
                  </a:solidFill>
                  <a:latin typeface="Times New Roman" panose="02020603050405020304" pitchFamily="18" charset="0"/>
                  <a:cs typeface="Times New Roman" panose="02020603050405020304" pitchFamily="18" charset="0"/>
                </a:rPr>
                <a:t>: a sequence of updates of the form {data, version} to oid, </a:t>
              </a:r>
              <a:r>
                <a:rPr lang="zh-CN" altLang="en-US" sz="1200">
                  <a:solidFill>
                    <a:schemeClr val="bg1">
                      <a:lumMod val="65000"/>
                    </a:schemeClr>
                  </a:solidFill>
                  <a:latin typeface="Times New Roman" panose="02020603050405020304" pitchFamily="18" charset="0"/>
                  <a:cs typeface="Times New Roman" panose="02020603050405020304" pitchFamily="18" charset="0"/>
                </a:rPr>
                <a:t>where version = </a:t>
              </a:r>
              <a:r>
                <a:rPr lang="en-US" altLang="zh-CN" sz="1200">
                  <a:solidFill>
                    <a:schemeClr val="bg1">
                      <a:lumMod val="65000"/>
                    </a:schemeClr>
                  </a:solidFill>
                  <a:latin typeface="Times New Roman" panose="02020603050405020304" pitchFamily="18" charset="0"/>
                  <a:cs typeface="Times New Roman" panose="02020603050405020304" pitchFamily="18" charset="0"/>
                </a:rPr>
                <a:t>{</a:t>
              </a:r>
              <a:r>
                <a:rPr lang="zh-CN" altLang="en-US" sz="1200" i="1">
                  <a:solidFill>
                    <a:schemeClr val="bg1">
                      <a:lumMod val="65000"/>
                    </a:schemeClr>
                  </a:solidFill>
                  <a:latin typeface="Times New Roman" panose="02020603050405020304" pitchFamily="18" charset="0"/>
                  <a:cs typeface="Times New Roman" panose="02020603050405020304" pitchFamily="18" charset="0"/>
                </a:rPr>
                <a:t>j</a:t>
              </a:r>
              <a:r>
                <a:rPr lang="zh-CN" altLang="en-US" sz="1200">
                  <a:solidFill>
                    <a:schemeClr val="bg1">
                      <a:lumMod val="65000"/>
                    </a:schemeClr>
                  </a:solidFill>
                  <a:latin typeface="Times New Roman" panose="02020603050405020304" pitchFamily="18" charset="0"/>
                  <a:cs typeface="Times New Roman" panose="02020603050405020304" pitchFamily="18" charset="0"/>
                </a:rPr>
                <a:t>:</a:t>
              </a:r>
              <a:r>
                <a:rPr lang="en-US" altLang="zh-CN" sz="1200">
                  <a:solidFill>
                    <a:schemeClr val="bg1">
                      <a:lumMod val="65000"/>
                    </a:schemeClr>
                  </a:solidFill>
                  <a:latin typeface="Times New Roman" panose="02020603050405020304" pitchFamily="18" charset="0"/>
                  <a:cs typeface="Times New Roman" panose="02020603050405020304" pitchFamily="18" charset="0"/>
                </a:rPr>
                <a:t> </a:t>
              </a:r>
              <a:r>
                <a:rPr lang="zh-CN" altLang="en-US" sz="1200" i="1">
                  <a:solidFill>
                    <a:schemeClr val="bg1">
                      <a:lumMod val="65000"/>
                    </a:schemeClr>
                  </a:solidFill>
                  <a:latin typeface="Times New Roman" panose="02020603050405020304" pitchFamily="18" charset="0"/>
                  <a:cs typeface="Times New Roman" panose="02020603050405020304" pitchFamily="18" charset="0"/>
                </a:rPr>
                <a:t>n</a:t>
              </a:r>
              <a:r>
                <a:rPr lang="en-US" altLang="zh-CN" sz="1200">
                  <a:solidFill>
                    <a:schemeClr val="bg1">
                      <a:lumMod val="65000"/>
                    </a:schemeClr>
                  </a:solidFill>
                  <a:latin typeface="Times New Roman" panose="02020603050405020304" pitchFamily="18" charset="0"/>
                  <a:cs typeface="Times New Roman" panose="02020603050405020304" pitchFamily="18" charset="0"/>
                </a:rPr>
                <a:t>}</a:t>
              </a:r>
              <a:r>
                <a:rPr lang="zh-CN" altLang="en-US" sz="1200">
                  <a:solidFill>
                    <a:schemeClr val="bg1">
                      <a:lumMod val="65000"/>
                    </a:schemeClr>
                  </a:solidFill>
                  <a:latin typeface="Times New Roman" panose="02020603050405020304" pitchFamily="18" charset="0"/>
                  <a:cs typeface="Times New Roman" panose="02020603050405020304" pitchFamily="18" charset="0"/>
                </a:rPr>
                <a:t> for some</a:t>
              </a:r>
              <a:r>
                <a:rPr lang="zh-CN" altLang="en-US" sz="1200" i="1">
                  <a:solidFill>
                    <a:schemeClr val="bg1">
                      <a:lumMod val="65000"/>
                    </a:schemeClr>
                  </a:solidFill>
                  <a:latin typeface="Times New Roman" panose="02020603050405020304" pitchFamily="18" charset="0"/>
                  <a:cs typeface="Times New Roman" panose="02020603050405020304" pitchFamily="18" charset="0"/>
                </a:rPr>
                <a:t> j, n</a:t>
              </a:r>
              <a:endParaRPr lang="zh-CN" altLang="en-US" sz="1200" i="1">
                <a:solidFill>
                  <a:schemeClr val="bg1">
                    <a:lumMod val="65000"/>
                  </a:schemeClr>
                </a:solidFill>
                <a:latin typeface="Times New Roman" panose="02020603050405020304" pitchFamily="18" charset="0"/>
                <a:cs typeface="Times New Roman" panose="02020603050405020304" pitchFamily="18" charset="0"/>
              </a:endParaRPr>
            </a:p>
            <a:p>
              <a:endParaRPr lang="zh-CN" altLang="en-US" sz="1200">
                <a:solidFill>
                  <a:schemeClr val="bg1">
                    <a:lumMod val="65000"/>
                  </a:schemeClr>
                </a:solidFill>
                <a:latin typeface="Times New Roman" panose="02020603050405020304" pitchFamily="18" charset="0"/>
                <a:cs typeface="Times New Roman" panose="02020603050405020304" pitchFamily="18" charset="0"/>
              </a:endParaRPr>
            </a:p>
            <a:p>
              <a:r>
                <a:rPr lang="zh-CN" altLang="en-US" sz="1200" b="1">
                  <a:solidFill>
                    <a:schemeClr val="tx1">
                      <a:lumMod val="95000"/>
                      <a:lumOff val="5000"/>
                    </a:schemeClr>
                  </a:solidFill>
                  <a:latin typeface="Times New Roman" panose="02020603050405020304" pitchFamily="18" charset="0"/>
                  <a:cs typeface="Times New Roman" panose="02020603050405020304" pitchFamily="18" charset="0"/>
                </a:rPr>
                <a:t>GotVTS</a:t>
              </a:r>
              <a:r>
                <a:rPr lang="zh-CN" altLang="en-US" sz="1200" b="1" baseline="-25000">
                  <a:solidFill>
                    <a:schemeClr val="tx1">
                      <a:lumMod val="95000"/>
                      <a:lumOff val="5000"/>
                    </a:schemeClr>
                  </a:solidFill>
                  <a:latin typeface="Times New Roman" panose="02020603050405020304" pitchFamily="18" charset="0"/>
                  <a:cs typeface="Times New Roman" panose="02020603050405020304" pitchFamily="18" charset="0"/>
                </a:rPr>
                <a:t>i</a:t>
              </a:r>
              <a:r>
                <a:rPr lang="en-US" altLang="zh-CN" sz="1200">
                  <a:solidFill>
                    <a:schemeClr val="tx1">
                      <a:lumMod val="95000"/>
                      <a:lumOff val="5000"/>
                    </a:schemeClr>
                  </a:solidFill>
                  <a:latin typeface="Times New Roman" panose="02020603050405020304" pitchFamily="18" charset="0"/>
                  <a:cs typeface="Times New Roman" panose="02020603050405020304" pitchFamily="18" charset="0"/>
                </a:rPr>
                <a:t>: vector indicating for each site how many transactions of that site have been received by site</a:t>
              </a:r>
              <a:r>
                <a:rPr lang="en-US" altLang="zh-CN" sz="1200" i="1">
                  <a:solidFill>
                    <a:schemeClr val="tx1">
                      <a:lumMod val="95000"/>
                      <a:lumOff val="5000"/>
                    </a:schemeClr>
                  </a:solidFill>
                  <a:latin typeface="Times New Roman" panose="02020603050405020304" pitchFamily="18" charset="0"/>
                  <a:cs typeface="Times New Roman" panose="02020603050405020304" pitchFamily="18" charset="0"/>
                </a:rPr>
                <a:t> i</a:t>
              </a:r>
              <a:endParaRPr lang="en-US" altLang="zh-CN" sz="1200" i="1">
                <a:solidFill>
                  <a:schemeClr val="tx1">
                    <a:lumMod val="95000"/>
                    <a:lumOff val="5000"/>
                  </a:schemeClr>
                </a:solidFill>
                <a:latin typeface="Times New Roman" panose="02020603050405020304" pitchFamily="18" charset="0"/>
                <a:cs typeface="Times New Roman" panose="02020603050405020304" pitchFamily="18" charset="0"/>
              </a:endParaRPr>
            </a:p>
          </p:txBody>
        </p:sp>
        <p:cxnSp>
          <p:nvCxnSpPr>
            <p:cNvPr id="7" name="直接箭头连接符 6"/>
            <p:cNvCxnSpPr>
              <a:stCxn id="26" idx="3"/>
              <a:endCxn id="5" idx="1"/>
            </p:cNvCxnSpPr>
            <p:nvPr/>
          </p:nvCxnSpPr>
          <p:spPr>
            <a:xfrm>
              <a:off x="4259" y="8879"/>
              <a:ext cx="1260" cy="0"/>
            </a:xfrm>
            <a:prstGeom prst="straightConnector1">
              <a:avLst/>
            </a:prstGeom>
            <a:ln>
              <a:headEnd type="arrow" w="med" len="med"/>
              <a:tailEnd type="arrow" w="med" len="med"/>
            </a:ln>
          </p:spPr>
          <p:style>
            <a:lnRef idx="1">
              <a:schemeClr val="dk1"/>
            </a:lnRef>
            <a:fillRef idx="0">
              <a:schemeClr val="dk1"/>
            </a:fillRef>
            <a:effectRef idx="0">
              <a:schemeClr val="dk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Asynchronous Propagation</a:t>
            </a:r>
            <a:endParaRPr lang="en-US" altLang="zh-CN" dirty="0"/>
          </a:p>
        </p:txBody>
      </p:sp>
      <p:sp>
        <p:nvSpPr>
          <p:cNvPr id="11" name="内容占位符 10"/>
          <p:cNvSpPr>
            <a:spLocks noGrp="1"/>
          </p:cNvSpPr>
          <p:nvPr>
            <p:ph sz="quarter" idx="10"/>
          </p:nvPr>
        </p:nvSpPr>
        <p:spPr/>
        <p:txBody>
          <a:bodyPr/>
          <a:lstStyle/>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&lt;</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PROPAGATE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x</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&gt;</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&lt;</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PROPAGATE-ACK</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x.tid</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&gt;</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p:txBody>
      </p:sp>
      <p:pic>
        <p:nvPicPr>
          <p:cNvPr id="4" name="图片 3"/>
          <p:cNvPicPr>
            <a:picLocks noChangeAspect="1"/>
          </p:cNvPicPr>
          <p:nvPr/>
        </p:nvPicPr>
        <p:blipFill>
          <a:blip r:embed="rId1"/>
          <a:stretch>
            <a:fillRect/>
          </a:stretch>
        </p:blipFill>
        <p:spPr>
          <a:xfrm>
            <a:off x="1028065" y="4298315"/>
            <a:ext cx="7089775" cy="1534795"/>
          </a:xfrm>
          <a:prstGeom prst="rect">
            <a:avLst/>
          </a:prstGeom>
        </p:spPr>
      </p:pic>
      <p:pic>
        <p:nvPicPr>
          <p:cNvPr id="5" name="图片 4"/>
          <p:cNvPicPr>
            <a:picLocks noChangeAspect="1"/>
          </p:cNvPicPr>
          <p:nvPr/>
        </p:nvPicPr>
        <p:blipFill>
          <a:blip r:embed="rId2"/>
          <a:srcRect b="1470"/>
          <a:stretch>
            <a:fillRect/>
          </a:stretch>
        </p:blipFill>
        <p:spPr>
          <a:xfrm>
            <a:off x="1475105" y="3131820"/>
            <a:ext cx="6195060" cy="1149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Asynchronous Propagation</a:t>
            </a:r>
            <a:endParaRPr lang="en-US" altLang="zh-CN" dirty="0"/>
          </a:p>
        </p:txBody>
      </p:sp>
      <p:sp>
        <p:nvSpPr>
          <p:cNvPr id="11" name="内容占位符 10"/>
          <p:cNvSpPr>
            <a:spLocks noGrp="1"/>
          </p:cNvSpPr>
          <p:nvPr>
            <p:ph sz="quarter" idx="10"/>
          </p:nvPr>
        </p:nvSpPr>
        <p:spPr/>
        <p:txBody>
          <a:bodyPr/>
          <a:lstStyle/>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&lt;</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DS-DURABLE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x</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&gt;</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&lt;</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VISIBLE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x.tid</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&gt;</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p:txBody>
      </p:sp>
      <p:pic>
        <p:nvPicPr>
          <p:cNvPr id="2" name="图片 1"/>
          <p:cNvPicPr>
            <a:picLocks noChangeAspect="1"/>
          </p:cNvPicPr>
          <p:nvPr/>
        </p:nvPicPr>
        <p:blipFill>
          <a:blip r:embed="rId1"/>
          <a:stretch>
            <a:fillRect/>
          </a:stretch>
        </p:blipFill>
        <p:spPr>
          <a:xfrm>
            <a:off x="2134235" y="3051810"/>
            <a:ext cx="5090160" cy="1886585"/>
          </a:xfrm>
          <a:prstGeom prst="rect">
            <a:avLst/>
          </a:prstGeom>
        </p:spPr>
      </p:pic>
      <p:pic>
        <p:nvPicPr>
          <p:cNvPr id="6" name="图片 5"/>
          <p:cNvPicPr>
            <a:picLocks noChangeAspect="1"/>
          </p:cNvPicPr>
          <p:nvPr/>
        </p:nvPicPr>
        <p:blipFill>
          <a:blip r:embed="rId2"/>
          <a:stretch>
            <a:fillRect/>
          </a:stretch>
        </p:blipFill>
        <p:spPr>
          <a:xfrm>
            <a:off x="1334770" y="5060950"/>
            <a:ext cx="6691630" cy="12433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Handling Failures</a:t>
            </a:r>
            <a:endParaRPr lang="en-US" altLang="zh-CN" dirty="0"/>
          </a:p>
        </p:txBody>
      </p:sp>
      <p:sp>
        <p:nvSpPr>
          <p:cNvPr id="11" name="内容占位符 10"/>
          <p:cNvSpPr>
            <a:spLocks noGrp="1"/>
          </p:cNvSpPr>
          <p:nvPr>
            <p:ph sz="quarter" idx="10"/>
          </p:nvPr>
        </p:nvSpPr>
        <p:spPr/>
        <p:txBody>
          <a:bodyPr>
            <a:normAutofit lnSpcReduction="10000"/>
          </a:bodyPr>
          <a:lstStyle/>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client crash</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its outstanding transactions are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aborted </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and any state kept for those transactions is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garbage collected</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server failure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replacement server</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resumes propagation for those committed transactions</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site failure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pPr marL="0" indent="0">
              <a:buNone/>
            </a:pP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 conservative: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wait </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for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s</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to come back online</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pPr marL="0" indent="0">
              <a:buNone/>
            </a:pP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b) aggressive: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remove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s</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and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reassign </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the preferred site of its containers to another site</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re-integrating a previously failed site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synchronize with its replacement site </a:t>
            </a:r>
            <a:r>
              <a:rPr lang="en-US" altLang="zh-CN" sz="2400" i="1">
                <a:solidFill>
                  <a:schemeClr val="bg2">
                    <a:lumMod val="50000"/>
                  </a:schemeClr>
                </a:solidFill>
                <a:latin typeface="Times New Roman" panose="02020603050405020304" pitchFamily="18" charset="0"/>
                <a:cs typeface="Times New Roman" panose="02020603050405020304" pitchFamily="18" charset="0"/>
                <a:sym typeface="+mn-ea"/>
              </a:rPr>
              <a:t>s′</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to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integrate modifications</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committed</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pPr marL="0" indent="0">
              <a:buNone/>
            </a:pP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Scalability</a:t>
            </a:r>
            <a:endParaRPr lang="en-US" altLang="zh-CN" dirty="0"/>
          </a:p>
        </p:txBody>
      </p:sp>
      <p:sp>
        <p:nvSpPr>
          <p:cNvPr id="11" name="内容占位符 10"/>
          <p:cNvSpPr>
            <a:spLocks noGrp="1"/>
          </p:cNvSpPr>
          <p:nvPr>
            <p:ph sz="quarter" idx="10"/>
          </p:nvPr>
        </p:nvSpPr>
        <p:spPr/>
        <p:txBody>
          <a:bodyPr>
            <a:normAutofit/>
          </a:bodyPr>
          <a:lstStyle/>
          <a:p>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scalability bottleneck</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relies on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a single server per site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to execute and commit transactions</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pPr marL="0" indent="0">
              <a:buNone/>
            </a:pP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 divide a data center into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several “local sites”</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each with its own server</a:t>
            </a:r>
            <a:endParaRPr lang="en-US" altLang="zh-CN" sz="2400">
              <a:solidFill>
                <a:schemeClr val="bg2">
                  <a:lumMod val="50000"/>
                </a:schemeClr>
              </a:solidFill>
              <a:latin typeface="Times New Roman" panose="02020603050405020304" pitchFamily="18" charset="0"/>
              <a:cs typeface="Times New Roman" panose="02020603050405020304" pitchFamily="18" charset="0"/>
              <a:sym typeface="+mn-ea"/>
            </a:endParaRPr>
          </a:p>
          <a:p>
            <a:pPr marL="0" indent="0">
              <a:buNone/>
            </a:pP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b) employ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several servers per site</a:t>
            </a:r>
            <a:r>
              <a:rPr lang="en-US" altLang="zh-CN" sz="2400">
                <a:solidFill>
                  <a:schemeClr val="bg2">
                    <a:lumMod val="50000"/>
                  </a:schemeClr>
                </a:solidFill>
                <a:latin typeface="Times New Roman" panose="02020603050405020304" pitchFamily="18" charset="0"/>
                <a:cs typeface="Times New Roman" panose="02020603050405020304" pitchFamily="18" charset="0"/>
                <a:sym typeface="+mn-ea"/>
              </a:rPr>
              <a:t> and replace the fast commit protocol with </a:t>
            </a:r>
            <a:r>
              <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rPr>
              <a:t>distributed commit</a:t>
            </a:r>
            <a:endParaRPr lang="en-US" altLang="zh-CN" sz="2400" b="1">
              <a:solidFill>
                <a:schemeClr val="bg2">
                  <a:lumMod val="50000"/>
                </a:schemeClr>
              </a:solidFill>
              <a:latin typeface="Times New Roman" panose="02020603050405020304" pitchFamily="18" charset="0"/>
              <a:cs typeface="Times New Roman" panose="02020603050405020304" pitchFamily="18" charset="0"/>
              <a:sym typeface="+mn-e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C9151E"/>
                </a:solidFill>
                <a:latin typeface="微软雅黑" panose="020B0503020204020204" pitchFamily="34" charset="-122"/>
                <a:ea typeface="微软雅黑" panose="020B0503020204020204" pitchFamily="34" charset="-122"/>
              </a:rPr>
              <a:t>目录 </a:t>
            </a:r>
            <a:r>
              <a:rPr lang="en-US" altLang="zh-CN" dirty="0">
                <a:solidFill>
                  <a:srgbClr val="C9151E"/>
                </a:solidFill>
                <a:latin typeface="微软雅黑" panose="020B0503020204020204" pitchFamily="34" charset="-122"/>
                <a:ea typeface="微软雅黑" panose="020B0503020204020204" pitchFamily="34" charset="-122"/>
              </a:rPr>
              <a:t>Contents</a:t>
            </a:r>
            <a:endParaRPr lang="zh-CN" altLang="en-US" dirty="0">
              <a:solidFill>
                <a:srgbClr val="C9151E"/>
              </a:solidFill>
              <a:latin typeface="微软雅黑" panose="020B0503020204020204" pitchFamily="34" charset="-122"/>
              <a:ea typeface="微软雅黑" panose="020B0503020204020204" pitchFamily="34" charset="-122"/>
            </a:endParaRPr>
          </a:p>
        </p:txBody>
      </p:sp>
      <p:sp>
        <p:nvSpPr>
          <p:cNvPr id="4" name="Freeform 10"/>
          <p:cNvSpPr>
            <a:spLocks noChangeAspect="1"/>
          </p:cNvSpPr>
          <p:nvPr userDrawn="1"/>
        </p:nvSpPr>
        <p:spPr bwMode="auto">
          <a:xfrm>
            <a:off x="1841535"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5" name="文本框 4"/>
          <p:cNvSpPr txBox="1"/>
          <p:nvPr userDrawn="1"/>
        </p:nvSpPr>
        <p:spPr>
          <a:xfrm>
            <a:off x="2071646" y="1303550"/>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1</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a:stCxn id="4" idx="6"/>
          </p:cNvCxnSpPr>
          <p:nvPr/>
        </p:nvCxnSpPr>
        <p:spPr>
          <a:xfrm>
            <a:off x="2534033" y="1711215"/>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915073" y="1274734"/>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Overview</a:t>
            </a:r>
            <a:endParaRPr lang="zh-CN" altLang="en-US" sz="2400" dirty="0">
              <a:solidFill>
                <a:schemeClr val="tx1">
                  <a:lumMod val="75000"/>
                  <a:lumOff val="25000"/>
                </a:schemeClr>
              </a:solidFill>
            </a:endParaRPr>
          </a:p>
        </p:txBody>
      </p:sp>
      <p:sp>
        <p:nvSpPr>
          <p:cNvPr id="13" name="Freeform 10"/>
          <p:cNvSpPr>
            <a:spLocks noChangeAspect="1"/>
          </p:cNvSpPr>
          <p:nvPr userDrawn="1"/>
        </p:nvSpPr>
        <p:spPr bwMode="auto">
          <a:xfrm>
            <a:off x="1841535" y="2068255"/>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14" name="文本框 13"/>
          <p:cNvSpPr txBox="1"/>
          <p:nvPr userDrawn="1"/>
        </p:nvSpPr>
        <p:spPr>
          <a:xfrm>
            <a:off x="2071646" y="2004448"/>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2</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a:stCxn id="13" idx="6"/>
          </p:cNvCxnSpPr>
          <p:nvPr/>
        </p:nvCxnSpPr>
        <p:spPr>
          <a:xfrm>
            <a:off x="2534033" y="2412113"/>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915073" y="1975632"/>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Parallel Snapshot Isolation</a:t>
            </a:r>
            <a:endParaRPr lang="zh-CN" altLang="en-US" sz="2400" dirty="0">
              <a:solidFill>
                <a:schemeClr val="tx1">
                  <a:lumMod val="75000"/>
                  <a:lumOff val="25000"/>
                </a:schemeClr>
              </a:solidFill>
            </a:endParaRPr>
          </a:p>
        </p:txBody>
      </p:sp>
      <p:sp>
        <p:nvSpPr>
          <p:cNvPr id="18" name="Freeform 10"/>
          <p:cNvSpPr>
            <a:spLocks noChangeAspect="1"/>
          </p:cNvSpPr>
          <p:nvPr userDrawn="1"/>
        </p:nvSpPr>
        <p:spPr bwMode="auto">
          <a:xfrm>
            <a:off x="1841535" y="2769153"/>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19" name="文本框 18"/>
          <p:cNvSpPr txBox="1"/>
          <p:nvPr userDrawn="1"/>
        </p:nvSpPr>
        <p:spPr>
          <a:xfrm>
            <a:off x="2071646" y="2705346"/>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3</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0" name="直接连接符 19"/>
          <p:cNvCxnSpPr>
            <a:stCxn id="18" idx="6"/>
          </p:cNvCxnSpPr>
          <p:nvPr/>
        </p:nvCxnSpPr>
        <p:spPr>
          <a:xfrm>
            <a:off x="2534033" y="3113011"/>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15073" y="2676530"/>
            <a:ext cx="4387392" cy="460375"/>
          </a:xfrm>
          <a:prstGeom prst="rect">
            <a:avLst/>
          </a:prstGeom>
          <a:noFill/>
        </p:spPr>
        <p:txBody>
          <a:bodyPr wrap="square" rtlCol="0">
            <a:spAutoFit/>
          </a:bodyPr>
          <a:lstStyle/>
          <a:p>
            <a:r>
              <a:rPr lang="zh-CN" altLang="en-US" sz="2400" dirty="0">
                <a:solidFill>
                  <a:schemeClr val="tx1">
                    <a:lumMod val="75000"/>
                    <a:lumOff val="25000"/>
                  </a:schemeClr>
                </a:solidFill>
              </a:rPr>
              <a:t>Design and Algorithms</a:t>
            </a:r>
            <a:endParaRPr lang="zh-CN" altLang="en-US" sz="2400" dirty="0">
              <a:solidFill>
                <a:schemeClr val="tx1">
                  <a:lumMod val="75000"/>
                  <a:lumOff val="25000"/>
                </a:schemeClr>
              </a:solidFill>
            </a:endParaRPr>
          </a:p>
        </p:txBody>
      </p:sp>
      <p:sp>
        <p:nvSpPr>
          <p:cNvPr id="23" name="Freeform 10"/>
          <p:cNvSpPr>
            <a:spLocks noChangeAspect="1"/>
          </p:cNvSpPr>
          <p:nvPr userDrawn="1"/>
        </p:nvSpPr>
        <p:spPr bwMode="auto">
          <a:xfrm>
            <a:off x="1841535" y="348910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noAutofit/>
          </a:bodyPr>
          <a:lstStyle/>
          <a:p>
            <a:pPr algn="ctr"/>
            <a:endParaRPr lang="zh-CN" altLang="en-US" sz="3200" b="1"/>
          </a:p>
        </p:txBody>
      </p:sp>
      <p:sp>
        <p:nvSpPr>
          <p:cNvPr id="24" name="文本框 23"/>
          <p:cNvSpPr txBox="1"/>
          <p:nvPr userDrawn="1"/>
        </p:nvSpPr>
        <p:spPr>
          <a:xfrm>
            <a:off x="2071646" y="342529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4</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5" name="直接连接符 24"/>
          <p:cNvCxnSpPr>
            <a:stCxn id="23" idx="6"/>
          </p:cNvCxnSpPr>
          <p:nvPr/>
        </p:nvCxnSpPr>
        <p:spPr>
          <a:xfrm>
            <a:off x="2534033" y="3832959"/>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2915073" y="3396478"/>
            <a:ext cx="4387392" cy="460375"/>
          </a:xfrm>
          <a:prstGeom prst="rect">
            <a:avLst/>
          </a:prstGeom>
          <a:noFill/>
        </p:spPr>
        <p:txBody>
          <a:bodyPr wrap="square" rtlCol="0">
            <a:spAutoFit/>
          </a:bodyPr>
          <a:lstStyle/>
          <a:p>
            <a:r>
              <a:rPr lang="en-US" altLang="zh-CN" sz="2400" dirty="0">
                <a:solidFill>
                  <a:schemeClr val="tx1">
                    <a:lumMod val="75000"/>
                    <a:lumOff val="25000"/>
                  </a:schemeClr>
                </a:solidFill>
              </a:rPr>
              <a:t>Implementation &amp; Applications</a:t>
            </a:r>
            <a:endParaRPr lang="en-US" altLang="zh-CN" sz="2400" dirty="0">
              <a:solidFill>
                <a:schemeClr val="tx1">
                  <a:lumMod val="75000"/>
                  <a:lumOff val="25000"/>
                </a:schemeClr>
              </a:solidFill>
            </a:endParaRPr>
          </a:p>
        </p:txBody>
      </p:sp>
      <p:sp>
        <p:nvSpPr>
          <p:cNvPr id="33" name="Freeform 10"/>
          <p:cNvSpPr>
            <a:spLocks noChangeAspect="1"/>
          </p:cNvSpPr>
          <p:nvPr userDrawn="1"/>
        </p:nvSpPr>
        <p:spPr bwMode="auto">
          <a:xfrm>
            <a:off x="1841535" y="42090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34" name="文本框 33"/>
          <p:cNvSpPr txBox="1"/>
          <p:nvPr userDrawn="1"/>
        </p:nvSpPr>
        <p:spPr>
          <a:xfrm>
            <a:off x="2071646" y="41452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5</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35" name="直接连接符 34"/>
          <p:cNvCxnSpPr>
            <a:stCxn id="33" idx="6"/>
          </p:cNvCxnSpPr>
          <p:nvPr/>
        </p:nvCxnSpPr>
        <p:spPr>
          <a:xfrm>
            <a:off x="2534033" y="45529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2915073" y="41164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Evaluation</a:t>
            </a:r>
            <a:endParaRPr lang="zh-CN" altLang="en-US" sz="2400" dirty="0">
              <a:solidFill>
                <a:schemeClr val="tx1">
                  <a:lumMod val="75000"/>
                  <a:lumOff val="25000"/>
                </a:schemeClr>
              </a:solidFill>
            </a:endParaRPr>
          </a:p>
        </p:txBody>
      </p:sp>
      <p:sp>
        <p:nvSpPr>
          <p:cNvPr id="27" name="Freeform 10"/>
          <p:cNvSpPr>
            <a:spLocks noChangeAspect="1"/>
          </p:cNvSpPr>
          <p:nvPr/>
        </p:nvSpPr>
        <p:spPr bwMode="auto">
          <a:xfrm>
            <a:off x="1841535" y="49329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8" name="文本框 27"/>
          <p:cNvSpPr txBox="1"/>
          <p:nvPr/>
        </p:nvSpPr>
        <p:spPr>
          <a:xfrm>
            <a:off x="2071646" y="48691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6</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p:cNvCxnSpPr>
            <a:stCxn id="27" idx="6"/>
          </p:cNvCxnSpPr>
          <p:nvPr/>
        </p:nvCxnSpPr>
        <p:spPr>
          <a:xfrm>
            <a:off x="2534033" y="52768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915073" y="48403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Demo</a:t>
            </a:r>
            <a:endParaRPr lang="zh-CN" altLang="en-US" sz="2400" dirty="0">
              <a:solidFill>
                <a:schemeClr val="tx1">
                  <a:lumMod val="75000"/>
                  <a:lumOff val="25000"/>
                </a:schemeClr>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lgn="l">
              <a:buClrTx/>
              <a:buSzTx/>
              <a:buFontTx/>
            </a:pPr>
            <a:r>
              <a:rPr lang="en-US" altLang="zh-CN" dirty="0"/>
              <a:t>Implementation </a:t>
            </a:r>
            <a:endParaRPr lang="en-US" altLang="zh-CN" dirty="0"/>
          </a:p>
        </p:txBody>
      </p:sp>
      <p:sp>
        <p:nvSpPr>
          <p:cNvPr id="11" name="内容占位符 10"/>
          <p:cNvSpPr>
            <a:spLocks noGrp="1"/>
          </p:cNvSpPr>
          <p:nvPr>
            <p:ph sz="quarter" idx="10"/>
          </p:nvPr>
        </p:nvSpPr>
        <p:spPr/>
        <p:txBody>
          <a:bodyPr>
            <a:normAutofit/>
          </a:bodyPr>
          <a:lstStyle/>
          <a:p>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The Walter implementation has a </a:t>
            </a:r>
            <a:r>
              <a:rPr lang="en-US" altLang="zh-CN" sz="2400" b="1" dirty="0">
                <a:solidFill>
                  <a:schemeClr val="bg2">
                    <a:lumMod val="50000"/>
                  </a:schemeClr>
                </a:solidFill>
                <a:latin typeface="Times New Roman" panose="02020603050405020304" pitchFamily="18" charset="0"/>
                <a:cs typeface="Times New Roman" panose="02020603050405020304" pitchFamily="18" charset="0"/>
                <a:sym typeface="+mn-ea"/>
              </a:rPr>
              <a:t>client-side library</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 and a </a:t>
            </a:r>
            <a:r>
              <a:rPr lang="en-US" altLang="zh-CN" sz="2400" b="1" dirty="0">
                <a:solidFill>
                  <a:schemeClr val="bg2">
                    <a:lumMod val="50000"/>
                  </a:schemeClr>
                </a:solidFill>
                <a:latin typeface="Times New Roman" panose="02020603050405020304" pitchFamily="18" charset="0"/>
                <a:cs typeface="Times New Roman" panose="02020603050405020304" pitchFamily="18" charset="0"/>
                <a:sym typeface="+mn-ea"/>
              </a:rPr>
              <a:t>server </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with a total of 30K lines of C++ code. There is also a </a:t>
            </a:r>
            <a:r>
              <a:rPr lang="en-US" altLang="zh-CN" sz="2400" b="1" dirty="0">
                <a:solidFill>
                  <a:schemeClr val="bg2">
                    <a:lumMod val="50000"/>
                  </a:schemeClr>
                </a:solidFill>
                <a:latin typeface="Times New Roman" panose="02020603050405020304" pitchFamily="18" charset="0"/>
                <a:cs typeface="Times New Roman" panose="02020603050405020304" pitchFamily="18" charset="0"/>
                <a:sym typeface="+mn-ea"/>
              </a:rPr>
              <a:t>PHP interface </a:t>
            </a:r>
            <a:r>
              <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rPr>
              <a:t>for web development with 600 lines of code. </a:t>
            </a:r>
            <a:endParaRPr lang="en-US" altLang="zh-CN" sz="2400" dirty="0">
              <a:solidFill>
                <a:schemeClr val="bg2">
                  <a:lumMod val="50000"/>
                </a:schemeClr>
              </a:solidFill>
              <a:latin typeface="Times New Roman" panose="02020603050405020304" pitchFamily="18" charset="0"/>
              <a:cs typeface="Times New Roman" panose="02020603050405020304" pitchFamily="18" charset="0"/>
              <a:sym typeface="+mn-ea"/>
            </a:endParaRPr>
          </a:p>
        </p:txBody>
      </p:sp>
      <p:pic>
        <p:nvPicPr>
          <p:cNvPr id="2" name="图片 1"/>
          <p:cNvPicPr>
            <a:picLocks noChangeAspect="1"/>
          </p:cNvPicPr>
          <p:nvPr/>
        </p:nvPicPr>
        <p:blipFill>
          <a:blip r:embed="rId1"/>
          <a:stretch>
            <a:fillRect/>
          </a:stretch>
        </p:blipFill>
        <p:spPr>
          <a:xfrm>
            <a:off x="2181225" y="3079750"/>
            <a:ext cx="4782185" cy="358013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p:cNvPicPr>
            <a:picLocks noChangeAspect="1" noChangeArrowheads="1"/>
          </p:cNvPicPr>
          <p:nvPr/>
        </p:nvPicPr>
        <p:blipFill rotWithShape="1">
          <a:blip r:embed="rId1"/>
          <a:srcRect t="2962"/>
          <a:stretch>
            <a:fillRect/>
          </a:stretch>
        </p:blipFill>
        <p:spPr bwMode="auto">
          <a:xfrm>
            <a:off x="883805" y="1548462"/>
            <a:ext cx="7229273" cy="5225340"/>
          </a:xfrm>
          <a:prstGeom prst="rect">
            <a:avLst/>
          </a:prstGeom>
          <a:noFill/>
          <a:ln w="9525">
            <a:noFill/>
            <a:miter lim="800000"/>
            <a:headEnd/>
            <a:tailEnd/>
          </a:ln>
          <a:effectLst/>
        </p:spPr>
      </p:pic>
      <p:sp>
        <p:nvSpPr>
          <p:cNvPr id="3" name="标题 2"/>
          <p:cNvSpPr>
            <a:spLocks noGrp="1"/>
          </p:cNvSpPr>
          <p:nvPr>
            <p:ph type="title"/>
          </p:nvPr>
        </p:nvSpPr>
        <p:spPr>
          <a:xfrm>
            <a:off x="494024" y="974279"/>
            <a:ext cx="8372163" cy="574183"/>
          </a:xfrm>
        </p:spPr>
        <p:txBody>
          <a:bodyPr/>
          <a:lstStyle/>
          <a:p>
            <a:pPr algn="l">
              <a:buClrTx/>
              <a:buSzTx/>
              <a:buFontTx/>
            </a:pPr>
            <a:r>
              <a:rPr lang="en-US" altLang="zh-CN" dirty="0"/>
              <a:t>Application #1</a:t>
            </a:r>
            <a:endParaRPr lang="en-US" altLang="zh-CN" dirty="0"/>
          </a:p>
        </p:txBody>
      </p:sp>
      <p:pic>
        <p:nvPicPr>
          <p:cNvPr id="8" name="Picture 5"/>
          <p:cNvPicPr>
            <a:picLocks noChangeAspect="1" noChangeArrowheads="1"/>
          </p:cNvPicPr>
          <p:nvPr/>
        </p:nvPicPr>
        <p:blipFill>
          <a:blip r:embed="rId2"/>
          <a:srcRect/>
          <a:stretch>
            <a:fillRect/>
          </a:stretch>
        </p:blipFill>
        <p:spPr bwMode="auto">
          <a:xfrm>
            <a:off x="833436" y="2132662"/>
            <a:ext cx="2307381" cy="2070101"/>
          </a:xfrm>
          <a:prstGeom prst="rect">
            <a:avLst/>
          </a:prstGeom>
          <a:noFill/>
          <a:ln w="9525">
            <a:noFill/>
            <a:miter lim="800000"/>
            <a:headEnd/>
            <a:tailEnd/>
          </a:ln>
          <a:effectLst/>
        </p:spPr>
      </p:pic>
      <p:grpSp>
        <p:nvGrpSpPr>
          <p:cNvPr id="9" name="Group 23"/>
          <p:cNvGrpSpPr/>
          <p:nvPr/>
        </p:nvGrpSpPr>
        <p:grpSpPr>
          <a:xfrm>
            <a:off x="2513011" y="4472927"/>
            <a:ext cx="4462949" cy="1741933"/>
            <a:chOff x="2578100" y="4397665"/>
            <a:chExt cx="4462949" cy="1741933"/>
          </a:xfrm>
        </p:grpSpPr>
        <p:cxnSp>
          <p:nvCxnSpPr>
            <p:cNvPr id="10" name="Straight Arrow Connector 11"/>
            <p:cNvCxnSpPr/>
            <p:nvPr/>
          </p:nvCxnSpPr>
          <p:spPr>
            <a:xfrm rot="5400000" flipH="1" flipV="1">
              <a:off x="4141932" y="4853132"/>
              <a:ext cx="910936" cy="1"/>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3"/>
            <p:cNvCxnSpPr/>
            <p:nvPr/>
          </p:nvCxnSpPr>
          <p:spPr>
            <a:xfrm rot="10800000" flipV="1">
              <a:off x="2578100" y="5661998"/>
              <a:ext cx="1485901" cy="323166"/>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3" name="TextBox 18"/>
            <p:cNvSpPr txBox="1"/>
            <p:nvPr/>
          </p:nvSpPr>
          <p:spPr>
            <a:xfrm>
              <a:off x="4064002" y="5308601"/>
              <a:ext cx="2977047" cy="830997"/>
            </a:xfrm>
            <a:prstGeom prst="rect">
              <a:avLst/>
            </a:prstGeom>
            <a:noFill/>
          </p:spPr>
          <p:txBody>
            <a:bodyPr wrap="none" rtlCol="0">
              <a:spAutoFit/>
            </a:bodyPr>
            <a:lstStyle/>
            <a:p>
              <a:r>
                <a:rPr lang="en-US" sz="2400" dirty="0"/>
                <a:t>Wall and </a:t>
              </a:r>
              <a:r>
                <a:rPr lang="en-US" sz="2400" dirty="0" err="1"/>
                <a:t>Friendlist</a:t>
              </a:r>
              <a:r>
                <a:rPr lang="en-US" sz="2400" dirty="0"/>
                <a:t> are</a:t>
              </a:r>
              <a:endParaRPr lang="en-US" sz="2400" dirty="0"/>
            </a:p>
            <a:p>
              <a:r>
                <a:rPr lang="en-US" sz="2400" dirty="0"/>
                <a:t> counting sets</a:t>
              </a:r>
              <a:endParaRPr lang="en-US" sz="2400" dirty="0"/>
            </a:p>
          </p:txBody>
        </p:sp>
      </p:grpSp>
      <p:sp>
        <p:nvSpPr>
          <p:cNvPr id="14" name="TextBox 14"/>
          <p:cNvSpPr txBox="1"/>
          <p:nvPr/>
        </p:nvSpPr>
        <p:spPr>
          <a:xfrm>
            <a:off x="3211511" y="2666062"/>
            <a:ext cx="4851198" cy="1200329"/>
          </a:xfrm>
          <a:prstGeom prst="rect">
            <a:avLst/>
          </a:prstGeom>
          <a:solidFill>
            <a:schemeClr val="bg1"/>
          </a:solidFill>
        </p:spPr>
        <p:txBody>
          <a:bodyPr wrap="square" rtlCol="0">
            <a:spAutoFit/>
          </a:bodyPr>
          <a:lstStyle/>
          <a:p>
            <a:r>
              <a:rPr lang="en-US" sz="1200" dirty="0"/>
              <a:t>Meow says:  Meow Meow Meow</a:t>
            </a:r>
            <a:endParaRPr lang="en-US" sz="1200" dirty="0"/>
          </a:p>
          <a:p>
            <a:r>
              <a:rPr lang="en-US" sz="1200" dirty="0"/>
              <a:t>Bob-cat says:  I saw a mouse</a:t>
            </a:r>
            <a:endParaRPr lang="en-US" sz="1200" dirty="0"/>
          </a:p>
          <a:p>
            <a:r>
              <a:rPr lang="en-US" sz="1200" dirty="0"/>
              <a:t>Bob-cat says:  I saw a mouse</a:t>
            </a:r>
            <a:endParaRPr lang="en-US" sz="1200" dirty="0"/>
          </a:p>
          <a:p>
            <a:r>
              <a:rPr lang="en-US" sz="1200" dirty="0"/>
              <a:t>Peanut says: </a:t>
            </a:r>
            <a:r>
              <a:rPr lang="en-US" sz="1200" dirty="0" err="1"/>
              <a:t>awldaiwdliawd</a:t>
            </a:r>
            <a:endParaRPr lang="en-US" sz="1200" dirty="0"/>
          </a:p>
          <a:p>
            <a:r>
              <a:rPr lang="en-US" sz="1200" dirty="0"/>
              <a:t>Meow says: I think I ate too much catnip last night.  Meow.</a:t>
            </a:r>
            <a:endParaRPr lang="en-US" sz="1200" dirty="0"/>
          </a:p>
          <a:p>
            <a:endParaRPr lang="en-US" sz="1200" dirty="0"/>
          </a:p>
        </p:txBody>
      </p:sp>
      <p:grpSp>
        <p:nvGrpSpPr>
          <p:cNvPr id="15" name="Group 25"/>
          <p:cNvGrpSpPr/>
          <p:nvPr/>
        </p:nvGrpSpPr>
        <p:grpSpPr>
          <a:xfrm>
            <a:off x="620712" y="1548462"/>
            <a:ext cx="8245475" cy="5384800"/>
            <a:chOff x="898525" y="1286164"/>
            <a:chExt cx="8245475" cy="5384800"/>
          </a:xfrm>
        </p:grpSpPr>
        <p:sp>
          <p:nvSpPr>
            <p:cNvPr id="16" name="Rectangle 24"/>
            <p:cNvSpPr/>
            <p:nvPr/>
          </p:nvSpPr>
          <p:spPr>
            <a:xfrm>
              <a:off x="898525" y="1286164"/>
              <a:ext cx="7229273" cy="5384800"/>
            </a:xfrm>
            <a:prstGeom prst="rect">
              <a:avLst/>
            </a:prstGeom>
            <a:solidFill>
              <a:schemeClr val="tx1">
                <a:alpha val="45000"/>
              </a:schemeClr>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4"/>
            <p:cNvSpPr txBox="1"/>
            <p:nvPr/>
          </p:nvSpPr>
          <p:spPr>
            <a:xfrm>
              <a:off x="2407166" y="4397664"/>
              <a:ext cx="6736834" cy="2062103"/>
            </a:xfrm>
            <a:prstGeom prst="rect">
              <a:avLst/>
            </a:prstGeom>
            <a:solidFill>
              <a:schemeClr val="bg2"/>
            </a:solidFill>
            <a:ln>
              <a:solidFill>
                <a:srgbClr val="0000FF"/>
              </a:solidFill>
            </a:ln>
          </p:spPr>
          <p:txBody>
            <a:bodyPr wrap="square" rtlCol="0">
              <a:spAutoFit/>
            </a:bodyPr>
            <a:lstStyle/>
            <a:p>
              <a:r>
                <a:rPr lang="en-US" sz="2000" b="1" dirty="0"/>
                <a:t>Befriend transaction</a:t>
              </a:r>
              <a:endParaRPr lang="en-US" sz="2000" b="1" dirty="0"/>
            </a:p>
            <a:p>
              <a:r>
                <a:rPr lang="en-US" dirty="0">
                  <a:latin typeface="Courier"/>
                </a:rPr>
                <a:t>A </a:t>
              </a:r>
              <a:r>
                <a:rPr lang="en-US" dirty="0" err="1">
                  <a:latin typeface="Courier"/>
                  <a:sym typeface="Wingdings" panose="05000000000000000000"/>
                </a:rPr>
                <a:t></a:t>
              </a:r>
              <a:r>
                <a:rPr lang="en-US" dirty="0">
                  <a:latin typeface="Courier"/>
                </a:rPr>
                <a:t> read Alice’s profile</a:t>
              </a:r>
              <a:endParaRPr lang="en-US" dirty="0">
                <a:latin typeface="Courier"/>
              </a:endParaRPr>
            </a:p>
            <a:p>
              <a:r>
                <a:rPr lang="en-US" dirty="0">
                  <a:latin typeface="Courier"/>
                </a:rPr>
                <a:t>B </a:t>
              </a:r>
              <a:r>
                <a:rPr lang="en-US" dirty="0" err="1">
                  <a:latin typeface="Courier"/>
                  <a:sym typeface="Wingdings" panose="05000000000000000000"/>
                </a:rPr>
                <a:t></a:t>
              </a:r>
              <a:r>
                <a:rPr lang="en-US" dirty="0">
                  <a:latin typeface="Courier"/>
                  <a:sym typeface="Wingdings" panose="05000000000000000000"/>
                </a:rPr>
                <a:t> read Bob’s profile</a:t>
              </a:r>
              <a:endParaRPr lang="en-US" dirty="0">
                <a:latin typeface="Courier"/>
              </a:endParaRPr>
            </a:p>
            <a:p>
              <a:r>
                <a:rPr lang="en-US" dirty="0">
                  <a:latin typeface="Courier"/>
                </a:rPr>
                <a:t>Add </a:t>
              </a:r>
              <a:r>
                <a:rPr lang="en-US" dirty="0" err="1">
                  <a:latin typeface="Courier"/>
                </a:rPr>
                <a:t>A.uid</a:t>
              </a:r>
              <a:r>
                <a:rPr lang="en-US" dirty="0">
                  <a:latin typeface="Courier"/>
                </a:rPr>
                <a:t> to </a:t>
              </a:r>
              <a:r>
                <a:rPr lang="en-US" dirty="0" err="1">
                  <a:latin typeface="Courier"/>
                </a:rPr>
                <a:t>B.friendlist</a:t>
              </a:r>
              <a:endParaRPr lang="en-US" dirty="0">
                <a:latin typeface="Courier"/>
              </a:endParaRPr>
            </a:p>
            <a:p>
              <a:r>
                <a:rPr lang="en-US" dirty="0">
                  <a:latin typeface="Courier"/>
                </a:rPr>
                <a:t>Add </a:t>
              </a:r>
              <a:r>
                <a:rPr lang="en-US" dirty="0" err="1">
                  <a:latin typeface="Courier"/>
                </a:rPr>
                <a:t>B.uid</a:t>
              </a:r>
              <a:r>
                <a:rPr lang="en-US" dirty="0">
                  <a:latin typeface="Courier"/>
                </a:rPr>
                <a:t> to </a:t>
              </a:r>
              <a:r>
                <a:rPr lang="en-US" dirty="0" err="1">
                  <a:latin typeface="Courier"/>
                </a:rPr>
                <a:t>A.friendlist</a:t>
              </a:r>
              <a:endParaRPr lang="en-US" dirty="0">
                <a:latin typeface="Courier"/>
              </a:endParaRPr>
            </a:p>
            <a:p>
              <a:r>
                <a:rPr lang="en-US" dirty="0">
                  <a:latin typeface="Courier"/>
                </a:rPr>
                <a:t>Add “Alice is now friends with Bob” to </a:t>
              </a:r>
              <a:r>
                <a:rPr lang="en-US" dirty="0" err="1">
                  <a:latin typeface="Courier"/>
                </a:rPr>
                <a:t>A.wall</a:t>
              </a:r>
              <a:endParaRPr lang="en-US" dirty="0">
                <a:latin typeface="Courier"/>
              </a:endParaRPr>
            </a:p>
            <a:p>
              <a:r>
                <a:rPr lang="en-US" dirty="0">
                  <a:latin typeface="Courier"/>
                </a:rPr>
                <a:t>Add “Bob is now friends with Alice” to </a:t>
              </a:r>
              <a:r>
                <a:rPr lang="en-US" dirty="0" err="1">
                  <a:latin typeface="Courier"/>
                </a:rPr>
                <a:t>B.wall</a:t>
              </a:r>
              <a:endParaRPr lang="en-US" dirty="0">
                <a:latin typeface="Courier"/>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Application #2</a:t>
            </a:r>
            <a:endParaRPr lang="zh-CN" altLang="en-US" dirty="0"/>
          </a:p>
        </p:txBody>
      </p:sp>
      <p:pic>
        <p:nvPicPr>
          <p:cNvPr id="4" name="Picture 5" descr="retwis-screen.png"/>
          <p:cNvPicPr>
            <a:picLocks noChangeAspect="1"/>
          </p:cNvPicPr>
          <p:nvPr/>
        </p:nvPicPr>
        <p:blipFill rotWithShape="1">
          <a:blip r:embed="rId1"/>
          <a:srcRect b="11622"/>
          <a:stretch>
            <a:fillRect/>
          </a:stretch>
        </p:blipFill>
        <p:spPr>
          <a:xfrm>
            <a:off x="166499" y="1565397"/>
            <a:ext cx="4405795" cy="5165604"/>
          </a:xfrm>
          <a:prstGeom prst="rect">
            <a:avLst/>
          </a:prstGeom>
          <a:ln>
            <a:solidFill>
              <a:schemeClr val="tx1"/>
            </a:solidFill>
          </a:ln>
        </p:spPr>
      </p:pic>
      <p:sp>
        <p:nvSpPr>
          <p:cNvPr id="5" name="TextBox 6"/>
          <p:cNvSpPr txBox="1"/>
          <p:nvPr/>
        </p:nvSpPr>
        <p:spPr>
          <a:xfrm>
            <a:off x="4710138" y="1977547"/>
            <a:ext cx="3884597" cy="1569660"/>
          </a:xfrm>
          <a:prstGeom prst="rect">
            <a:avLst/>
          </a:prstGeom>
          <a:solidFill>
            <a:schemeClr val="accent5">
              <a:lumMod val="20000"/>
              <a:lumOff val="80000"/>
            </a:schemeClr>
          </a:solidFill>
        </p:spPr>
        <p:txBody>
          <a:bodyPr wrap="square" rtlCol="0">
            <a:spAutoFit/>
          </a:bodyPr>
          <a:lstStyle/>
          <a:p>
            <a:pPr>
              <a:buFont typeface="Arial" panose="020B0604020202020204"/>
              <a:buChar char="•"/>
            </a:pPr>
            <a:r>
              <a:rPr lang="en-US" sz="2400" dirty="0"/>
              <a:t> Third party app in PHP</a:t>
            </a:r>
            <a:endParaRPr lang="en-US" sz="2400" dirty="0"/>
          </a:p>
          <a:p>
            <a:pPr>
              <a:buFont typeface="Arial" panose="020B0604020202020204"/>
              <a:buChar char="•"/>
            </a:pPr>
            <a:r>
              <a:rPr lang="en-US" sz="2400" dirty="0"/>
              <a:t> Our port: switch storage </a:t>
            </a:r>
            <a:endParaRPr lang="en-US" sz="2400" dirty="0"/>
          </a:p>
          <a:p>
            <a:r>
              <a:rPr lang="en-US" sz="2400" dirty="0"/>
              <a:t>backend from </a:t>
            </a:r>
            <a:r>
              <a:rPr lang="en-US" sz="2400" dirty="0" err="1"/>
              <a:t>Redis</a:t>
            </a:r>
            <a:r>
              <a:rPr lang="en-US" sz="2400" dirty="0"/>
              <a:t> to Walter</a:t>
            </a:r>
            <a:endParaRPr lang="en-US" sz="2400" dirty="0"/>
          </a:p>
        </p:txBody>
      </p:sp>
      <p:grpSp>
        <p:nvGrpSpPr>
          <p:cNvPr id="6" name="Group 8"/>
          <p:cNvGrpSpPr/>
          <p:nvPr/>
        </p:nvGrpSpPr>
        <p:grpSpPr>
          <a:xfrm>
            <a:off x="3314606" y="3936632"/>
            <a:ext cx="5335370" cy="2658901"/>
            <a:chOff x="3716144" y="3457322"/>
            <a:chExt cx="5335370" cy="3010147"/>
          </a:xfrm>
        </p:grpSpPr>
        <p:sp>
          <p:nvSpPr>
            <p:cNvPr id="7" name="Right Brace 13"/>
            <p:cNvSpPr/>
            <p:nvPr/>
          </p:nvSpPr>
          <p:spPr>
            <a:xfrm>
              <a:off x="3716144" y="3457322"/>
              <a:ext cx="555179" cy="3010147"/>
            </a:xfrm>
            <a:prstGeom prst="rightBrace">
              <a:avLst/>
            </a:prstGeom>
          </p:spPr>
          <p:style>
            <a:lnRef idx="2">
              <a:schemeClr val="accent1"/>
            </a:lnRef>
            <a:fillRef idx="0">
              <a:schemeClr val="accent1"/>
            </a:fillRef>
            <a:effectRef idx="1">
              <a:schemeClr val="accent1"/>
            </a:effectRef>
            <a:fontRef idx="minor">
              <a:schemeClr val="tx1"/>
            </a:fontRef>
          </p:style>
        </p:sp>
        <p:sp>
          <p:nvSpPr>
            <p:cNvPr id="8" name="TextBox 15"/>
            <p:cNvSpPr txBox="1"/>
            <p:nvPr/>
          </p:nvSpPr>
          <p:spPr>
            <a:xfrm>
              <a:off x="4299041" y="4720685"/>
              <a:ext cx="4752473" cy="461665"/>
            </a:xfrm>
            <a:prstGeom prst="rect">
              <a:avLst/>
            </a:prstGeom>
            <a:solidFill>
              <a:schemeClr val="bg1"/>
            </a:solidFill>
          </p:spPr>
          <p:txBody>
            <a:bodyPr wrap="none" rtlCol="0">
              <a:spAutoFit/>
            </a:bodyPr>
            <a:lstStyle/>
            <a:p>
              <a:r>
                <a:rPr lang="en-US" sz="2400" dirty="0"/>
                <a:t>Each user’s timeline is a counting set</a:t>
              </a:r>
              <a:endParaRPr lang="en-US" sz="2400" dirty="0"/>
            </a:p>
          </p:txBody>
        </p:sp>
      </p:grpSp>
      <p:grpSp>
        <p:nvGrpSpPr>
          <p:cNvPr id="9" name="Group 9"/>
          <p:cNvGrpSpPr/>
          <p:nvPr/>
        </p:nvGrpSpPr>
        <p:grpSpPr>
          <a:xfrm>
            <a:off x="2766575" y="2962103"/>
            <a:ext cx="5305808" cy="1590082"/>
            <a:chOff x="3168113" y="2482793"/>
            <a:chExt cx="5305808" cy="1590082"/>
          </a:xfrm>
        </p:grpSpPr>
        <p:sp>
          <p:nvSpPr>
            <p:cNvPr id="10" name="TextBox 7"/>
            <p:cNvSpPr txBox="1"/>
            <p:nvPr/>
          </p:nvSpPr>
          <p:spPr>
            <a:xfrm>
              <a:off x="4272117" y="2841769"/>
              <a:ext cx="4201804" cy="1231106"/>
            </a:xfrm>
            <a:prstGeom prst="rect">
              <a:avLst/>
            </a:prstGeom>
            <a:solidFill>
              <a:schemeClr val="bg2"/>
            </a:solidFill>
            <a:ln>
              <a:solidFill>
                <a:schemeClr val="tx2"/>
              </a:solidFill>
            </a:ln>
          </p:spPr>
          <p:txBody>
            <a:bodyPr wrap="none" rtlCol="0">
              <a:spAutoFit/>
            </a:bodyPr>
            <a:lstStyle/>
            <a:p>
              <a:r>
                <a:rPr lang="en-US" sz="2000" b="1" dirty="0"/>
                <a:t>Post-status transaction</a:t>
              </a:r>
              <a:endParaRPr lang="en-US" sz="2000" b="1" dirty="0"/>
            </a:p>
            <a:p>
              <a:r>
                <a:rPr lang="en-US" dirty="0">
                  <a:latin typeface="Courier"/>
                </a:rPr>
                <a:t>write status to new object O</a:t>
              </a:r>
              <a:endParaRPr lang="en-US" dirty="0">
                <a:latin typeface="Courier"/>
              </a:endParaRPr>
            </a:p>
            <a:p>
              <a:r>
                <a:rPr lang="en-US" dirty="0" err="1">
                  <a:latin typeface="Courier"/>
                </a:rPr>
                <a:t>foreach</a:t>
              </a:r>
              <a:r>
                <a:rPr lang="en-US" dirty="0">
                  <a:latin typeface="Courier"/>
                </a:rPr>
                <a:t> </a:t>
              </a:r>
              <a:r>
                <a:rPr lang="en-US" dirty="0" err="1">
                  <a:latin typeface="Courier"/>
                </a:rPr>
                <a:t>f</a:t>
              </a:r>
              <a:r>
                <a:rPr lang="en-US" dirty="0">
                  <a:latin typeface="Courier"/>
                </a:rPr>
                <a:t> in user’s followers</a:t>
              </a:r>
              <a:endParaRPr lang="en-US" dirty="0">
                <a:latin typeface="Courier"/>
              </a:endParaRPr>
            </a:p>
            <a:p>
              <a:r>
                <a:rPr lang="en-US" dirty="0">
                  <a:latin typeface="Courier"/>
                </a:rPr>
                <a:t>   add O to </a:t>
              </a:r>
              <a:r>
                <a:rPr lang="en-US" dirty="0" err="1">
                  <a:latin typeface="Courier"/>
                </a:rPr>
                <a:t>f’s</a:t>
              </a:r>
              <a:r>
                <a:rPr lang="en-US" dirty="0">
                  <a:latin typeface="Courier"/>
                </a:rPr>
                <a:t> </a:t>
              </a:r>
              <a:r>
                <a:rPr lang="en-US" dirty="0" err="1">
                  <a:latin typeface="Courier"/>
                </a:rPr>
                <a:t>timeline_cset</a:t>
              </a:r>
              <a:endParaRPr lang="en-US" dirty="0">
                <a:latin typeface="Courier"/>
              </a:endParaRPr>
            </a:p>
          </p:txBody>
        </p:sp>
        <p:cxnSp>
          <p:nvCxnSpPr>
            <p:cNvPr id="11" name="Straight Arrow Connector 17"/>
            <p:cNvCxnSpPr/>
            <p:nvPr/>
          </p:nvCxnSpPr>
          <p:spPr>
            <a:xfrm rot="10800000">
              <a:off x="3168113" y="2482793"/>
              <a:ext cx="1103211" cy="3589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C9151E"/>
                </a:solidFill>
                <a:latin typeface="微软雅黑" panose="020B0503020204020204" pitchFamily="34" charset="-122"/>
                <a:ea typeface="微软雅黑" panose="020B0503020204020204" pitchFamily="34" charset="-122"/>
              </a:rPr>
              <a:t>目录 </a:t>
            </a:r>
            <a:r>
              <a:rPr lang="en-US" altLang="zh-CN" dirty="0">
                <a:solidFill>
                  <a:srgbClr val="C9151E"/>
                </a:solidFill>
                <a:latin typeface="微软雅黑" panose="020B0503020204020204" pitchFamily="34" charset="-122"/>
                <a:ea typeface="微软雅黑" panose="020B0503020204020204" pitchFamily="34" charset="-122"/>
              </a:rPr>
              <a:t>Contents</a:t>
            </a:r>
            <a:endParaRPr lang="zh-CN" altLang="en-US" dirty="0">
              <a:solidFill>
                <a:srgbClr val="C9151E"/>
              </a:solidFill>
              <a:latin typeface="微软雅黑" panose="020B0503020204020204" pitchFamily="34" charset="-122"/>
              <a:ea typeface="微软雅黑" panose="020B0503020204020204" pitchFamily="34" charset="-122"/>
            </a:endParaRPr>
          </a:p>
        </p:txBody>
      </p:sp>
      <p:sp>
        <p:nvSpPr>
          <p:cNvPr id="4" name="Freeform 10"/>
          <p:cNvSpPr>
            <a:spLocks noChangeAspect="1"/>
          </p:cNvSpPr>
          <p:nvPr userDrawn="1"/>
        </p:nvSpPr>
        <p:spPr bwMode="auto">
          <a:xfrm>
            <a:off x="1841535"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5" name="文本框 4"/>
          <p:cNvSpPr txBox="1"/>
          <p:nvPr userDrawn="1"/>
        </p:nvSpPr>
        <p:spPr>
          <a:xfrm>
            <a:off x="2071646" y="1303550"/>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1</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a:stCxn id="4" idx="6"/>
          </p:cNvCxnSpPr>
          <p:nvPr/>
        </p:nvCxnSpPr>
        <p:spPr>
          <a:xfrm>
            <a:off x="2534033" y="1711215"/>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915073" y="1274734"/>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Overview</a:t>
            </a:r>
            <a:endParaRPr lang="zh-CN" altLang="en-US" sz="2400" dirty="0">
              <a:solidFill>
                <a:schemeClr val="tx1">
                  <a:lumMod val="75000"/>
                  <a:lumOff val="25000"/>
                </a:schemeClr>
              </a:solidFill>
            </a:endParaRPr>
          </a:p>
        </p:txBody>
      </p:sp>
      <p:sp>
        <p:nvSpPr>
          <p:cNvPr id="13" name="Freeform 10"/>
          <p:cNvSpPr>
            <a:spLocks noChangeAspect="1"/>
          </p:cNvSpPr>
          <p:nvPr userDrawn="1"/>
        </p:nvSpPr>
        <p:spPr bwMode="auto">
          <a:xfrm>
            <a:off x="1841535" y="2068255"/>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14" name="文本框 13"/>
          <p:cNvSpPr txBox="1"/>
          <p:nvPr userDrawn="1"/>
        </p:nvSpPr>
        <p:spPr>
          <a:xfrm>
            <a:off x="2071646" y="2004448"/>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2</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a:stCxn id="13" idx="6"/>
          </p:cNvCxnSpPr>
          <p:nvPr/>
        </p:nvCxnSpPr>
        <p:spPr>
          <a:xfrm>
            <a:off x="2534033" y="2412113"/>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915073" y="1975632"/>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Parallel Snapshot Isolation</a:t>
            </a:r>
            <a:endParaRPr lang="zh-CN" altLang="en-US" sz="2400" dirty="0">
              <a:solidFill>
                <a:schemeClr val="tx1">
                  <a:lumMod val="75000"/>
                  <a:lumOff val="25000"/>
                </a:schemeClr>
              </a:solidFill>
            </a:endParaRPr>
          </a:p>
        </p:txBody>
      </p:sp>
      <p:sp>
        <p:nvSpPr>
          <p:cNvPr id="18" name="Freeform 10"/>
          <p:cNvSpPr>
            <a:spLocks noChangeAspect="1"/>
          </p:cNvSpPr>
          <p:nvPr userDrawn="1"/>
        </p:nvSpPr>
        <p:spPr bwMode="auto">
          <a:xfrm>
            <a:off x="1841535" y="2769153"/>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19" name="文本框 18"/>
          <p:cNvSpPr txBox="1"/>
          <p:nvPr userDrawn="1"/>
        </p:nvSpPr>
        <p:spPr>
          <a:xfrm>
            <a:off x="2071646" y="2705346"/>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3</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0" name="直接连接符 19"/>
          <p:cNvCxnSpPr>
            <a:stCxn id="18" idx="6"/>
          </p:cNvCxnSpPr>
          <p:nvPr/>
        </p:nvCxnSpPr>
        <p:spPr>
          <a:xfrm>
            <a:off x="2534033" y="3113011"/>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15073" y="2676530"/>
            <a:ext cx="4387392" cy="460375"/>
          </a:xfrm>
          <a:prstGeom prst="rect">
            <a:avLst/>
          </a:prstGeom>
          <a:noFill/>
        </p:spPr>
        <p:txBody>
          <a:bodyPr wrap="square" rtlCol="0">
            <a:spAutoFit/>
          </a:bodyPr>
          <a:lstStyle/>
          <a:p>
            <a:r>
              <a:rPr lang="zh-CN" altLang="en-US" sz="2400" dirty="0">
                <a:solidFill>
                  <a:schemeClr val="tx1">
                    <a:lumMod val="75000"/>
                    <a:lumOff val="25000"/>
                  </a:schemeClr>
                </a:solidFill>
              </a:rPr>
              <a:t>Design and Algorithms</a:t>
            </a:r>
            <a:endParaRPr lang="zh-CN" altLang="en-US" sz="2400" dirty="0">
              <a:solidFill>
                <a:schemeClr val="tx1">
                  <a:lumMod val="75000"/>
                  <a:lumOff val="25000"/>
                </a:schemeClr>
              </a:solidFill>
            </a:endParaRPr>
          </a:p>
        </p:txBody>
      </p:sp>
      <p:sp>
        <p:nvSpPr>
          <p:cNvPr id="23" name="Freeform 10"/>
          <p:cNvSpPr>
            <a:spLocks noChangeAspect="1"/>
          </p:cNvSpPr>
          <p:nvPr userDrawn="1"/>
        </p:nvSpPr>
        <p:spPr bwMode="auto">
          <a:xfrm>
            <a:off x="1841535" y="348910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4" name="文本框 23"/>
          <p:cNvSpPr txBox="1"/>
          <p:nvPr userDrawn="1"/>
        </p:nvSpPr>
        <p:spPr>
          <a:xfrm>
            <a:off x="2071646" y="342529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4</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5" name="直接连接符 24"/>
          <p:cNvCxnSpPr>
            <a:stCxn id="23" idx="6"/>
          </p:cNvCxnSpPr>
          <p:nvPr/>
        </p:nvCxnSpPr>
        <p:spPr>
          <a:xfrm>
            <a:off x="2534033" y="383295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2915073" y="3396478"/>
            <a:ext cx="4387392" cy="460375"/>
          </a:xfrm>
          <a:prstGeom prst="rect">
            <a:avLst/>
          </a:prstGeom>
          <a:noFill/>
        </p:spPr>
        <p:txBody>
          <a:bodyPr wrap="square" rtlCol="0">
            <a:spAutoFit/>
          </a:bodyPr>
          <a:lstStyle/>
          <a:p>
            <a:r>
              <a:rPr lang="en-US" altLang="zh-CN" sz="2400" dirty="0">
                <a:solidFill>
                  <a:schemeClr val="tx1">
                    <a:lumMod val="75000"/>
                    <a:lumOff val="25000"/>
                  </a:schemeClr>
                </a:solidFill>
              </a:rPr>
              <a:t>Implementation &amp; Applications</a:t>
            </a:r>
            <a:endParaRPr lang="en-US" altLang="zh-CN" sz="2400" dirty="0">
              <a:solidFill>
                <a:schemeClr val="tx1">
                  <a:lumMod val="75000"/>
                  <a:lumOff val="25000"/>
                </a:schemeClr>
              </a:solidFill>
            </a:endParaRPr>
          </a:p>
        </p:txBody>
      </p:sp>
      <p:sp>
        <p:nvSpPr>
          <p:cNvPr id="33" name="Freeform 10"/>
          <p:cNvSpPr>
            <a:spLocks noChangeAspect="1"/>
          </p:cNvSpPr>
          <p:nvPr userDrawn="1"/>
        </p:nvSpPr>
        <p:spPr bwMode="auto">
          <a:xfrm>
            <a:off x="1841535" y="42090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noAutofit/>
          </a:bodyPr>
          <a:lstStyle/>
          <a:p>
            <a:pPr algn="ctr"/>
            <a:endParaRPr lang="zh-CN" altLang="en-US" sz="3200" b="1"/>
          </a:p>
        </p:txBody>
      </p:sp>
      <p:sp>
        <p:nvSpPr>
          <p:cNvPr id="34" name="文本框 33"/>
          <p:cNvSpPr txBox="1"/>
          <p:nvPr userDrawn="1"/>
        </p:nvSpPr>
        <p:spPr>
          <a:xfrm>
            <a:off x="2071646" y="41452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5</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35" name="直接连接符 34"/>
          <p:cNvCxnSpPr>
            <a:stCxn id="33" idx="6"/>
          </p:cNvCxnSpPr>
          <p:nvPr/>
        </p:nvCxnSpPr>
        <p:spPr>
          <a:xfrm>
            <a:off x="2534033" y="4552909"/>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2915073" y="41164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Evaluation</a:t>
            </a:r>
            <a:endParaRPr lang="zh-CN" altLang="en-US" sz="2400" dirty="0">
              <a:solidFill>
                <a:schemeClr val="tx1">
                  <a:lumMod val="75000"/>
                  <a:lumOff val="25000"/>
                </a:schemeClr>
              </a:solidFill>
            </a:endParaRPr>
          </a:p>
        </p:txBody>
      </p:sp>
      <p:sp>
        <p:nvSpPr>
          <p:cNvPr id="27" name="Freeform 10"/>
          <p:cNvSpPr>
            <a:spLocks noChangeAspect="1"/>
          </p:cNvSpPr>
          <p:nvPr/>
        </p:nvSpPr>
        <p:spPr bwMode="auto">
          <a:xfrm>
            <a:off x="1841535" y="49329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8" name="文本框 27"/>
          <p:cNvSpPr txBox="1"/>
          <p:nvPr/>
        </p:nvSpPr>
        <p:spPr>
          <a:xfrm>
            <a:off x="2071646" y="48691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6</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p:cNvCxnSpPr>
            <a:stCxn id="27" idx="6"/>
          </p:cNvCxnSpPr>
          <p:nvPr/>
        </p:nvCxnSpPr>
        <p:spPr>
          <a:xfrm>
            <a:off x="2534033" y="52768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915073" y="48403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Demo</a:t>
            </a:r>
            <a:endParaRPr lang="zh-CN" altLang="en-US" sz="2400" dirty="0">
              <a:solidFill>
                <a:schemeClr val="tx1">
                  <a:lumMod val="75000"/>
                  <a:lumOff val="25000"/>
                </a:schemeClr>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normAutofit/>
          </a:bodyPr>
          <a:lstStyle/>
          <a:p>
            <a:pPr>
              <a:lnSpc>
                <a:spcPct val="150000"/>
              </a:lnSpc>
            </a:pPr>
            <a:r>
              <a:rPr lang="en-US" altLang="zh-CN" dirty="0">
                <a:solidFill>
                  <a:schemeClr val="bg2">
                    <a:lumMod val="50000"/>
                  </a:schemeClr>
                </a:solidFill>
                <a:latin typeface="Times New Roman" panose="02020603050405020304" pitchFamily="18" charset="0"/>
                <a:cs typeface="Times New Roman" panose="02020603050405020304" pitchFamily="18" charset="0"/>
              </a:rPr>
              <a:t>Testbed: Amazon EC2</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marL="685800" lvl="2">
              <a:lnSpc>
                <a:spcPct val="150000"/>
              </a:lnSpc>
              <a:spcBef>
                <a:spcPts val="1000"/>
              </a:spcBef>
            </a:pPr>
            <a:r>
              <a:rPr lang="en-US" altLang="zh-CN" sz="2000" dirty="0">
                <a:solidFill>
                  <a:schemeClr val="bg2">
                    <a:lumMod val="50000"/>
                  </a:schemeClr>
                </a:solidFill>
                <a:latin typeface="Times New Roman" panose="02020603050405020304" pitchFamily="18" charset="0"/>
                <a:cs typeface="Times New Roman" panose="02020603050405020304" pitchFamily="18" charset="0"/>
              </a:rPr>
              <a:t>Extra-large instance, 8 * 2.5GHz cores / 7GB memory</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pPr marL="685800" lvl="2">
              <a:lnSpc>
                <a:spcPct val="150000"/>
              </a:lnSpc>
              <a:spcBef>
                <a:spcPts val="1000"/>
              </a:spcBef>
            </a:pPr>
            <a:r>
              <a:rPr lang="en-US" altLang="zh-CN" sz="2000" dirty="0">
                <a:solidFill>
                  <a:schemeClr val="bg2">
                    <a:lumMod val="50000"/>
                  </a:schemeClr>
                </a:solidFill>
                <a:latin typeface="Times New Roman" panose="02020603050405020304" pitchFamily="18" charset="0"/>
                <a:cs typeface="Times New Roman" panose="02020603050405020304" pitchFamily="18" charset="0"/>
              </a:rPr>
              <a:t>Up to 4-sites (Virginia, California, Ireland, Singapore)</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pPr marL="1143000" lvl="4">
              <a:lnSpc>
                <a:spcPct val="150000"/>
              </a:lnSpc>
              <a:spcBef>
                <a:spcPts val="1000"/>
              </a:spcBef>
            </a:pPr>
            <a:r>
              <a:rPr lang="en-US" altLang="zh-CN" sz="2000" dirty="0">
                <a:solidFill>
                  <a:schemeClr val="bg2">
                    <a:lumMod val="50000"/>
                  </a:schemeClr>
                </a:solidFill>
                <a:latin typeface="Times New Roman" panose="02020603050405020304" pitchFamily="18" charset="0"/>
                <a:cs typeface="Times New Roman" panose="02020603050405020304" pitchFamily="18" charset="0"/>
              </a:rPr>
              <a:t>Full replication across sites</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pPr marL="228600" lvl="2">
              <a:lnSpc>
                <a:spcPct val="150000"/>
              </a:lnSpc>
              <a:spcBef>
                <a:spcPts val="1000"/>
              </a:spcBef>
            </a:pP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marL="228600" lvl="2">
              <a:lnSpc>
                <a:spcPct val="150000"/>
              </a:lnSpc>
              <a:spcBef>
                <a:spcPts val="1000"/>
              </a:spcBef>
            </a:pPr>
            <a:endParaRPr lang="en-US" altLang="zh-CN" sz="2400" dirty="0">
              <a:solidFill>
                <a:schemeClr val="bg2">
                  <a:lumMod val="50000"/>
                </a:schemeClr>
              </a:solidFill>
              <a:latin typeface="Times New Roman" panose="02020603050405020304" pitchFamily="18" charset="0"/>
              <a:cs typeface="Times New Roman" panose="02020603050405020304" pitchFamily="18" charset="0"/>
            </a:endParaRPr>
          </a:p>
          <a:p>
            <a:pPr marL="685800" lvl="2">
              <a:lnSpc>
                <a:spcPct val="150000"/>
              </a:lnSpc>
              <a:spcBef>
                <a:spcPts val="1000"/>
              </a:spcBef>
            </a:pPr>
            <a:r>
              <a:rPr lang="en-US" altLang="zh-CN" sz="2000" dirty="0">
                <a:solidFill>
                  <a:schemeClr val="bg2">
                    <a:lumMod val="50000"/>
                  </a:schemeClr>
                </a:solidFill>
                <a:latin typeface="Times New Roman" panose="02020603050405020304" pitchFamily="18" charset="0"/>
                <a:cs typeface="Times New Roman" panose="02020603050405020304" pitchFamily="18" charset="0"/>
              </a:rPr>
              <a:t>Object size: 100 bytes</a:t>
            </a:r>
            <a:endParaRPr lang="en-US" altLang="zh-CN" sz="2000" dirty="0">
              <a:solidFill>
                <a:schemeClr val="bg2">
                  <a:lumMod val="50000"/>
                </a:schemeClr>
              </a:solidFill>
              <a:latin typeface="Times New Roman" panose="02020603050405020304" pitchFamily="18" charset="0"/>
              <a:cs typeface="Times New Roman" panose="02020603050405020304" pitchFamily="18" charset="0"/>
            </a:endParaRPr>
          </a:p>
          <a:p>
            <a:pPr>
              <a:lnSpc>
                <a:spcPct val="150000"/>
              </a:lnSpc>
            </a:pPr>
            <a:endParaRPr lang="zh-CN" altLang="en-US" sz="24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Evaluation</a:t>
            </a:r>
            <a:endParaRPr lang="zh-CN" altLang="en-US" dirty="0"/>
          </a:p>
        </p:txBody>
      </p:sp>
      <p:grpSp>
        <p:nvGrpSpPr>
          <p:cNvPr id="7" name="组合 6"/>
          <p:cNvGrpSpPr/>
          <p:nvPr/>
        </p:nvGrpSpPr>
        <p:grpSpPr>
          <a:xfrm>
            <a:off x="3374761" y="4033263"/>
            <a:ext cx="2394477" cy="1211026"/>
            <a:chOff x="1324177" y="3702265"/>
            <a:chExt cx="2836333" cy="1403569"/>
          </a:xfrm>
        </p:grpSpPr>
        <p:pic>
          <p:nvPicPr>
            <p:cNvPr id="4" name="图片 3"/>
            <p:cNvPicPr>
              <a:picLocks noChangeAspect="1"/>
            </p:cNvPicPr>
            <p:nvPr/>
          </p:nvPicPr>
          <p:blipFill rotWithShape="1">
            <a:blip r:embed="rId1"/>
            <a:srcRect l="9219" t="12066" r="5799" b="13240"/>
            <a:stretch>
              <a:fillRect/>
            </a:stretch>
          </p:blipFill>
          <p:spPr>
            <a:xfrm>
              <a:off x="1324177" y="3702265"/>
              <a:ext cx="2836333" cy="1075261"/>
            </a:xfrm>
            <a:prstGeom prst="rect">
              <a:avLst/>
            </a:prstGeom>
          </p:spPr>
        </p:pic>
        <p:sp>
          <p:nvSpPr>
            <p:cNvPr id="6" name="矩形 5"/>
            <p:cNvSpPr/>
            <p:nvPr/>
          </p:nvSpPr>
          <p:spPr>
            <a:xfrm>
              <a:off x="1324177" y="4767280"/>
              <a:ext cx="2483372" cy="338554"/>
            </a:xfrm>
            <a:prstGeom prst="rect">
              <a:avLst/>
            </a:prstGeom>
          </p:spPr>
          <p:txBody>
            <a:bodyPr wrap="none">
              <a:spAutoFit/>
            </a:bodyPr>
            <a:lstStyle/>
            <a:p>
              <a:r>
                <a:rPr lang="en-US" altLang="zh-CN" sz="1600" dirty="0">
                  <a:solidFill>
                    <a:schemeClr val="bg2">
                      <a:lumMod val="50000"/>
                    </a:schemeClr>
                  </a:solidFill>
                  <a:latin typeface="Times New Roman" panose="02020603050405020304" pitchFamily="18" charset="0"/>
                  <a:cs typeface="Times New Roman" panose="02020603050405020304" pitchFamily="18" charset="0"/>
                </a:rPr>
                <a:t>average round-trip latencies</a:t>
              </a:r>
              <a:endParaRPr lang="zh-CN" altLang="en-US" sz="1600" dirty="0">
                <a:solidFill>
                  <a:schemeClr val="bg2">
                    <a:lumMod val="50000"/>
                  </a:schemeClr>
                </a:solidFill>
                <a:latin typeface="Times New Roman" panose="02020603050405020304" pitchFamily="18" charset="0"/>
                <a:cs typeface="Times New Roman" panose="02020603050405020304" pitchFamily="18" charset="0"/>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pPr>
              <a:lnSpc>
                <a:spcPct val="150000"/>
              </a:lnSpc>
            </a:pPr>
            <a:r>
              <a:rPr lang="en-US" altLang="zh-CN" dirty="0">
                <a:solidFill>
                  <a:schemeClr val="bg2">
                    <a:lumMod val="50000"/>
                  </a:schemeClr>
                </a:solidFill>
                <a:latin typeface="Times New Roman" panose="02020603050405020304" pitchFamily="18" charset="0"/>
                <a:cs typeface="Times New Roman" panose="02020603050405020304" pitchFamily="18" charset="0"/>
              </a:rPr>
              <a:t>Base Performance: Walter VS Berkeley DB</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marL="685800" lvl="2">
              <a:lnSpc>
                <a:spcPct val="150000"/>
              </a:lnSpc>
              <a:spcBef>
                <a:spcPts val="1000"/>
              </a:spcBef>
            </a:pPr>
            <a:r>
              <a:rPr lang="en-US" altLang="zh-CN" sz="1800" dirty="0">
                <a:solidFill>
                  <a:schemeClr val="bg2">
                    <a:lumMod val="50000"/>
                  </a:schemeClr>
                </a:solidFill>
                <a:latin typeface="Times New Roman" panose="02020603050405020304" pitchFamily="18" charset="0"/>
                <a:cs typeface="Times New Roman" panose="02020603050405020304" pitchFamily="18" charset="0"/>
              </a:rPr>
              <a:t>Throughput of read and write transactions is comparable.</a:t>
            </a:r>
            <a:endParaRPr lang="en-US" altLang="zh-CN" sz="1800" dirty="0">
              <a:solidFill>
                <a:schemeClr val="bg2">
                  <a:lumMod val="50000"/>
                </a:schemeClr>
              </a:solidFill>
              <a:latin typeface="Times New Roman" panose="02020603050405020304" pitchFamily="18" charset="0"/>
              <a:cs typeface="Times New Roman" panose="02020603050405020304" pitchFamily="18" charset="0"/>
            </a:endParaRPr>
          </a:p>
          <a:p>
            <a:pPr marL="685800" lvl="2">
              <a:lnSpc>
                <a:spcPct val="150000"/>
              </a:lnSpc>
              <a:spcBef>
                <a:spcPts val="1000"/>
              </a:spcBef>
            </a:pPr>
            <a:r>
              <a:rPr lang="en-US" altLang="zh-CN" sz="1800" dirty="0">
                <a:solidFill>
                  <a:schemeClr val="bg2">
                    <a:lumMod val="50000"/>
                  </a:schemeClr>
                </a:solidFill>
                <a:latin typeface="Times New Roman" panose="02020603050405020304" pitchFamily="18" charset="0"/>
                <a:cs typeface="Times New Roman" panose="02020603050405020304" pitchFamily="18" charset="0"/>
              </a:rPr>
              <a:t>Read Tx is slightly lower because Walter needs a local lock and assigning timestamp vector.</a:t>
            </a:r>
            <a:endParaRPr lang="zh-CN" altLang="en-US" sz="1800"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Microbenchmarks</a:t>
            </a:r>
            <a:endParaRPr lang="zh-CN" altLang="en-US" dirty="0"/>
          </a:p>
        </p:txBody>
      </p:sp>
      <p:pic>
        <p:nvPicPr>
          <p:cNvPr id="6" name="图片 5"/>
          <p:cNvPicPr>
            <a:picLocks noChangeAspect="1"/>
          </p:cNvPicPr>
          <p:nvPr/>
        </p:nvPicPr>
        <p:blipFill>
          <a:blip r:embed="rId1"/>
          <a:stretch>
            <a:fillRect/>
          </a:stretch>
        </p:blipFill>
        <p:spPr>
          <a:xfrm>
            <a:off x="1196072" y="4086742"/>
            <a:ext cx="6968066" cy="108558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b="67789"/>
          <a:stretch>
            <a:fillRect/>
          </a:stretch>
        </p:blipFill>
        <p:spPr>
          <a:xfrm>
            <a:off x="621987" y="3141133"/>
            <a:ext cx="3455989" cy="1757281"/>
          </a:xfrm>
          <a:prstGeom prst="rect">
            <a:avLst/>
          </a:prstGeom>
        </p:spPr>
      </p:pic>
      <p:sp>
        <p:nvSpPr>
          <p:cNvPr id="2" name="内容占位符 1"/>
          <p:cNvSpPr>
            <a:spLocks noGrp="1"/>
          </p:cNvSpPr>
          <p:nvPr>
            <p:ph sz="quarter" idx="10"/>
          </p:nvPr>
        </p:nvSpPr>
        <p:spPr/>
        <p:txBody>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Fast commit on regular objects</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Benchmark setup</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1~4 sites, all replicated.</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read-only, write-only, and mixed workloads</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endParaRPr lang="zh-CN" altLang="en-US"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Microbenchmarks</a:t>
            </a:r>
            <a:endParaRPr lang="zh-CN" altLang="en-US" dirty="0"/>
          </a:p>
        </p:txBody>
      </p:sp>
      <p:pic>
        <p:nvPicPr>
          <p:cNvPr id="5" name="图片 4"/>
          <p:cNvPicPr>
            <a:picLocks noChangeAspect="1"/>
          </p:cNvPicPr>
          <p:nvPr/>
        </p:nvPicPr>
        <p:blipFill rotWithShape="1">
          <a:blip r:embed="rId1"/>
          <a:srcRect t="64230"/>
          <a:stretch>
            <a:fillRect/>
          </a:stretch>
        </p:blipFill>
        <p:spPr>
          <a:xfrm>
            <a:off x="4680105" y="3828590"/>
            <a:ext cx="3455989" cy="1951470"/>
          </a:xfrm>
          <a:prstGeom prst="rect">
            <a:avLst/>
          </a:prstGeom>
        </p:spPr>
      </p:pic>
      <p:pic>
        <p:nvPicPr>
          <p:cNvPr id="6" name="图片 5"/>
          <p:cNvPicPr>
            <a:picLocks noChangeAspect="1"/>
          </p:cNvPicPr>
          <p:nvPr/>
        </p:nvPicPr>
        <p:blipFill rotWithShape="1">
          <a:blip r:embed="rId1"/>
          <a:srcRect t="32606" b="35922"/>
          <a:stretch>
            <a:fillRect/>
          </a:stretch>
        </p:blipFill>
        <p:spPr>
          <a:xfrm>
            <a:off x="621987" y="4933799"/>
            <a:ext cx="3455989" cy="1717028"/>
          </a:xfrm>
          <a:prstGeom prst="rect">
            <a:avLst/>
          </a:prstGeom>
        </p:spPr>
      </p:pic>
      <p:pic>
        <p:nvPicPr>
          <p:cNvPr id="8" name="图片 7"/>
          <p:cNvPicPr>
            <a:picLocks noChangeAspect="1"/>
          </p:cNvPicPr>
          <p:nvPr/>
        </p:nvPicPr>
        <p:blipFill>
          <a:blip r:embed="rId2"/>
          <a:stretch>
            <a:fillRect/>
          </a:stretch>
        </p:blipFill>
        <p:spPr>
          <a:xfrm>
            <a:off x="6768946" y="4004210"/>
            <a:ext cx="6553200" cy="2545819"/>
          </a:xfrm>
          <a:prstGeom prst="rect">
            <a:avLst/>
          </a:prstGeom>
        </p:spPr>
      </p:pic>
      <p:pic>
        <p:nvPicPr>
          <p:cNvPr id="10" name="图片 9"/>
          <p:cNvPicPr>
            <a:picLocks noChangeAspect="1"/>
          </p:cNvPicPr>
          <p:nvPr/>
        </p:nvPicPr>
        <p:blipFill>
          <a:blip r:embed="rId3"/>
          <a:stretch>
            <a:fillRect/>
          </a:stretch>
        </p:blipFill>
        <p:spPr>
          <a:xfrm>
            <a:off x="6253749" y="3272106"/>
            <a:ext cx="6611420" cy="26116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Fast commit on </a:t>
            </a:r>
            <a:r>
              <a:rPr lang="en-US" altLang="zh-CN" dirty="0" err="1">
                <a:solidFill>
                  <a:schemeClr val="bg2">
                    <a:lumMod val="50000"/>
                  </a:schemeClr>
                </a:solidFill>
                <a:latin typeface="Times New Roman" panose="02020603050405020304" pitchFamily="18" charset="0"/>
                <a:cs typeface="Times New Roman" panose="02020603050405020304" pitchFamily="18" charset="0"/>
              </a:rPr>
              <a:t>cset</a:t>
            </a:r>
            <a:r>
              <a:rPr lang="en-US" altLang="zh-CN" dirty="0">
                <a:solidFill>
                  <a:schemeClr val="bg2">
                    <a:lumMod val="50000"/>
                  </a:schemeClr>
                </a:solidFill>
                <a:latin typeface="Times New Roman" panose="02020603050405020304" pitchFamily="18" charset="0"/>
                <a:cs typeface="Times New Roman" panose="02020603050405020304" pitchFamily="18" charset="0"/>
              </a:rPr>
              <a:t> objects</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Benchmark setup</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4 sites, all replicated.</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Workload: modify 2 objects at the preferred site and adds an id to a </a:t>
            </a:r>
            <a:r>
              <a:rPr lang="en-US" altLang="zh-CN" dirty="0" err="1">
                <a:solidFill>
                  <a:schemeClr val="bg2">
                    <a:lumMod val="50000"/>
                  </a:schemeClr>
                </a:solidFill>
                <a:latin typeface="Times New Roman" panose="02020603050405020304" pitchFamily="18" charset="0"/>
                <a:cs typeface="Times New Roman" panose="02020603050405020304" pitchFamily="18" charset="0"/>
              </a:rPr>
              <a:t>cset</a:t>
            </a:r>
            <a:r>
              <a:rPr lang="en-US" altLang="zh-CN" dirty="0">
                <a:solidFill>
                  <a:schemeClr val="bg2">
                    <a:lumMod val="50000"/>
                  </a:schemeClr>
                </a:solidFill>
                <a:latin typeface="Times New Roman" panose="02020603050405020304" pitchFamily="18" charset="0"/>
                <a:cs typeface="Times New Roman" panose="02020603050405020304" pitchFamily="18" charset="0"/>
              </a:rPr>
              <a:t> with a remote preferred site.</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Result</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Latency: similar to regular objects</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Throughput: 26 </a:t>
            </a:r>
            <a:r>
              <a:rPr lang="en-US" altLang="zh-CN" dirty="0" err="1">
                <a:solidFill>
                  <a:schemeClr val="bg2">
                    <a:lumMod val="50000"/>
                  </a:schemeClr>
                </a:solidFill>
                <a:latin typeface="Times New Roman" panose="02020603050405020304" pitchFamily="18" charset="0"/>
                <a:cs typeface="Times New Roman" panose="02020603050405020304" pitchFamily="18" charset="0"/>
              </a:rPr>
              <a:t>Ktps</a:t>
            </a:r>
            <a:r>
              <a:rPr lang="en-US" altLang="zh-CN" dirty="0">
                <a:solidFill>
                  <a:schemeClr val="bg2">
                    <a:lumMod val="50000"/>
                  </a:schemeClr>
                </a:solidFill>
                <a:latin typeface="Times New Roman" panose="02020603050405020304" pitchFamily="18" charset="0"/>
                <a:cs typeface="Times New Roman" panose="02020603050405020304" pitchFamily="18" charset="0"/>
              </a:rPr>
              <a:t>. </a:t>
            </a:r>
            <a:endParaRPr lang="zh-CN" altLang="en-US"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Microbenchmarks</a:t>
            </a:r>
            <a:endParaRPr lang="zh-CN" alt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Slow commit</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Benchmark setup</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4 sites, all replicated.</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Clients issue write-only transactions at the VA site. Each object written has a different preferred site*</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a:t>Microbenchmarks</a:t>
            </a:r>
            <a:endParaRPr lang="zh-CN" altLang="en-US" dirty="0"/>
          </a:p>
        </p:txBody>
      </p:sp>
      <p:sp>
        <p:nvSpPr>
          <p:cNvPr id="5" name="矩形 4"/>
          <p:cNvSpPr/>
          <p:nvPr/>
        </p:nvSpPr>
        <p:spPr>
          <a:xfrm>
            <a:off x="1061400" y="6442996"/>
            <a:ext cx="7021200" cy="328360"/>
          </a:xfrm>
          <a:prstGeom prst="rect">
            <a:avLst/>
          </a:prstGeom>
        </p:spPr>
        <p:txBody>
          <a:bodyPr wrap="square">
            <a:spAutoFit/>
          </a:bodyPr>
          <a:lstStyle/>
          <a:p>
            <a:pPr>
              <a:lnSpc>
                <a:spcPct val="120000"/>
              </a:lnSpc>
              <a:buClr>
                <a:schemeClr val="accent1"/>
              </a:buClr>
              <a:buSzPct val="100000"/>
            </a:pPr>
            <a:r>
              <a:rPr lang="en-US" altLang="zh-CN" sz="1400" dirty="0">
                <a:solidFill>
                  <a:schemeClr val="bg2">
                    <a:lumMod val="50000"/>
                  </a:schemeClr>
                </a:solidFill>
                <a:latin typeface="Times New Roman" panose="02020603050405020304" pitchFamily="18" charset="0"/>
                <a:cs typeface="Times New Roman" panose="02020603050405020304" pitchFamily="18" charset="0"/>
              </a:rPr>
              <a:t>* the first, second, third, and fourth object’s preferred sites are VA, CA, IE, and SG respectively</a:t>
            </a:r>
            <a:endParaRPr lang="zh-CN" altLang="en-US" sz="1400" dirty="0">
              <a:solidFill>
                <a:schemeClr val="bg2">
                  <a:lumMod val="50000"/>
                </a:schemeClr>
              </a:solidFill>
              <a:latin typeface="Times New Roman" panose="02020603050405020304" pitchFamily="18" charset="0"/>
              <a:cs typeface="Times New Roman" panose="02020603050405020304" pitchFamily="18" charset="0"/>
            </a:endParaRPr>
          </a:p>
        </p:txBody>
      </p:sp>
      <p:pic>
        <p:nvPicPr>
          <p:cNvPr id="6" name="图片 5"/>
          <p:cNvPicPr>
            <a:picLocks noChangeAspect="1"/>
          </p:cNvPicPr>
          <p:nvPr/>
        </p:nvPicPr>
        <p:blipFill>
          <a:blip r:embed="rId1"/>
          <a:stretch>
            <a:fillRect/>
          </a:stretch>
        </p:blipFill>
        <p:spPr>
          <a:xfrm>
            <a:off x="1061400" y="3438780"/>
            <a:ext cx="7021201" cy="2840036"/>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Workload setup</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4 sites, all replicated.</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400, 000 users, each with 10 status updates and 10 wall postings from other users.</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Two mixed workloads: </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Mix1:</a:t>
            </a:r>
            <a:r>
              <a:rPr lang="zh-CN" altLang="en-US" dirty="0">
                <a:solidFill>
                  <a:schemeClr val="bg2">
                    <a:lumMod val="50000"/>
                  </a:schemeClr>
                </a:solidFill>
                <a:latin typeface="Times New Roman" panose="02020603050405020304" pitchFamily="18" charset="0"/>
                <a:cs typeface="Times New Roman" panose="02020603050405020304" pitchFamily="18" charset="0"/>
              </a:rPr>
              <a:t> </a:t>
            </a:r>
            <a:r>
              <a:rPr lang="en-US" altLang="zh-CN" dirty="0">
                <a:solidFill>
                  <a:schemeClr val="bg2">
                    <a:lumMod val="50000"/>
                  </a:schemeClr>
                </a:solidFill>
                <a:latin typeface="Times New Roman" panose="02020603050405020304" pitchFamily="18" charset="0"/>
                <a:cs typeface="Times New Roman" panose="02020603050405020304" pitchFamily="18" charset="0"/>
              </a:rPr>
              <a:t>90% read-info operations, 10% update operations including status-update, post-message and befriend;</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2"/>
            <a:r>
              <a:rPr lang="en-US" altLang="zh-CN" dirty="0">
                <a:solidFill>
                  <a:schemeClr val="bg2">
                    <a:lumMod val="50000"/>
                  </a:schemeClr>
                </a:solidFill>
                <a:latin typeface="Times New Roman" panose="02020603050405020304" pitchFamily="18" charset="0"/>
                <a:cs typeface="Times New Roman" panose="02020603050405020304" pitchFamily="18" charset="0"/>
              </a:rPr>
              <a:t>Mix2: 80% read-info operations, 20% update operations.</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endParaRPr lang="zh-CN" altLang="en-US"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err="1"/>
              <a:t>WaltSocial</a:t>
            </a:r>
            <a:r>
              <a:rPr lang="en-US" altLang="zh-CN" dirty="0"/>
              <a:t> performance</a:t>
            </a:r>
            <a:endParaRPr lang="zh-CN" altLang="en-US" dirty="0"/>
          </a:p>
        </p:txBody>
      </p:sp>
      <p:pic>
        <p:nvPicPr>
          <p:cNvPr id="4" name="图片 3"/>
          <p:cNvPicPr>
            <a:picLocks noChangeAspect="1"/>
          </p:cNvPicPr>
          <p:nvPr/>
        </p:nvPicPr>
        <p:blipFill>
          <a:blip r:embed="rId1"/>
          <a:stretch>
            <a:fillRect/>
          </a:stretch>
        </p:blipFill>
        <p:spPr>
          <a:xfrm>
            <a:off x="1060605" y="3181515"/>
            <a:ext cx="7239000" cy="2559331"/>
          </a:xfrm>
          <a:prstGeom prst="rect">
            <a:avLst/>
          </a:prstGeom>
        </p:spPr>
      </p:pic>
      <p:pic>
        <p:nvPicPr>
          <p:cNvPr id="5" name="图片 4"/>
          <p:cNvPicPr>
            <a:picLocks noChangeAspect="1"/>
          </p:cNvPicPr>
          <p:nvPr/>
        </p:nvPicPr>
        <p:blipFill>
          <a:blip r:embed="rId2"/>
          <a:stretch>
            <a:fillRect/>
          </a:stretch>
        </p:blipFill>
        <p:spPr>
          <a:xfrm>
            <a:off x="1019174" y="3102320"/>
            <a:ext cx="7238999" cy="28335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sz="quarter" idx="10"/>
          </p:nvPr>
        </p:nvSpPr>
        <p:spPr/>
        <p:txBody>
          <a:bodyPr/>
          <a:lstStyle/>
          <a:p>
            <a:r>
              <a:rPr lang="en-US" altLang="zh-CN" dirty="0">
                <a:solidFill>
                  <a:schemeClr val="bg2">
                    <a:lumMod val="50000"/>
                  </a:schemeClr>
                </a:solidFill>
                <a:latin typeface="Times New Roman" panose="02020603050405020304" pitchFamily="18" charset="0"/>
                <a:cs typeface="Times New Roman" panose="02020603050405020304" pitchFamily="18" charset="0"/>
              </a:rPr>
              <a:t>Workload setup</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1 or 2 sites. Commit to memory.</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500, 000 users. Requests to post a message (post), follow another user (follow), or read postings in their own timeline (status). </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r>
              <a:rPr lang="en-US" altLang="zh-CN" dirty="0">
                <a:solidFill>
                  <a:schemeClr val="bg2">
                    <a:lumMod val="50000"/>
                  </a:schemeClr>
                </a:solidFill>
                <a:latin typeface="Times New Roman" panose="02020603050405020304" pitchFamily="18" charset="0"/>
                <a:cs typeface="Times New Roman" panose="02020603050405020304" pitchFamily="18" charset="0"/>
              </a:rPr>
              <a:t>Mixed workload: 85% status, 7.5% post and 7.5% follow operations.</a:t>
            </a:r>
            <a:endParaRPr lang="en-US" altLang="zh-CN" dirty="0">
              <a:solidFill>
                <a:schemeClr val="bg2">
                  <a:lumMod val="50000"/>
                </a:schemeClr>
              </a:solidFill>
              <a:latin typeface="Times New Roman" panose="02020603050405020304" pitchFamily="18" charset="0"/>
              <a:cs typeface="Times New Roman" panose="02020603050405020304" pitchFamily="18" charset="0"/>
            </a:endParaRPr>
          </a:p>
          <a:p>
            <a:pPr lvl="1"/>
            <a:endParaRPr lang="zh-CN" altLang="en-US" dirty="0">
              <a:solidFill>
                <a:schemeClr val="bg2">
                  <a:lumMod val="50000"/>
                </a:schemeClr>
              </a:solidFill>
              <a:latin typeface="Times New Roman" panose="02020603050405020304" pitchFamily="18" charset="0"/>
              <a:cs typeface="Times New Roman" panose="02020603050405020304" pitchFamily="18" charset="0"/>
            </a:endParaRPr>
          </a:p>
        </p:txBody>
      </p:sp>
      <p:sp>
        <p:nvSpPr>
          <p:cNvPr id="3" name="标题 2"/>
          <p:cNvSpPr>
            <a:spLocks noGrp="1"/>
          </p:cNvSpPr>
          <p:nvPr>
            <p:ph type="title"/>
          </p:nvPr>
        </p:nvSpPr>
        <p:spPr/>
        <p:txBody>
          <a:bodyPr/>
          <a:lstStyle/>
          <a:p>
            <a:r>
              <a:rPr lang="en-US" altLang="zh-CN" dirty="0" err="1"/>
              <a:t>ReTwis</a:t>
            </a:r>
            <a:r>
              <a:rPr lang="en-US" altLang="zh-CN" dirty="0"/>
              <a:t> performance</a:t>
            </a:r>
            <a:endParaRPr lang="zh-CN" altLang="en-US" dirty="0"/>
          </a:p>
        </p:txBody>
      </p:sp>
      <p:pic>
        <p:nvPicPr>
          <p:cNvPr id="6" name="图片 5"/>
          <p:cNvPicPr>
            <a:picLocks noChangeAspect="1"/>
          </p:cNvPicPr>
          <p:nvPr/>
        </p:nvPicPr>
        <p:blipFill>
          <a:blip r:embed="rId1"/>
          <a:stretch>
            <a:fillRect/>
          </a:stretch>
        </p:blipFill>
        <p:spPr>
          <a:xfrm>
            <a:off x="1385887" y="3776757"/>
            <a:ext cx="6372225" cy="3081243"/>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solidFill>
                  <a:srgbClr val="C9151E"/>
                </a:solidFill>
                <a:latin typeface="微软雅黑" panose="020B0503020204020204" pitchFamily="34" charset="-122"/>
                <a:ea typeface="微软雅黑" panose="020B0503020204020204" pitchFamily="34" charset="-122"/>
              </a:rPr>
              <a:t>目录 </a:t>
            </a:r>
            <a:r>
              <a:rPr lang="en-US" altLang="zh-CN" dirty="0">
                <a:solidFill>
                  <a:srgbClr val="C9151E"/>
                </a:solidFill>
                <a:latin typeface="微软雅黑" panose="020B0503020204020204" pitchFamily="34" charset="-122"/>
                <a:ea typeface="微软雅黑" panose="020B0503020204020204" pitchFamily="34" charset="-122"/>
              </a:rPr>
              <a:t>Contents</a:t>
            </a:r>
            <a:endParaRPr lang="zh-CN" altLang="en-US" dirty="0">
              <a:solidFill>
                <a:srgbClr val="C9151E"/>
              </a:solidFill>
              <a:latin typeface="微软雅黑" panose="020B0503020204020204" pitchFamily="34" charset="-122"/>
              <a:ea typeface="微软雅黑" panose="020B0503020204020204" pitchFamily="34" charset="-122"/>
            </a:endParaRPr>
          </a:p>
        </p:txBody>
      </p:sp>
      <p:sp>
        <p:nvSpPr>
          <p:cNvPr id="4" name="Freeform 10"/>
          <p:cNvSpPr>
            <a:spLocks noChangeAspect="1"/>
          </p:cNvSpPr>
          <p:nvPr userDrawn="1"/>
        </p:nvSpPr>
        <p:spPr bwMode="auto">
          <a:xfrm>
            <a:off x="1841535" y="1367357"/>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5" name="文本框 4"/>
          <p:cNvSpPr txBox="1"/>
          <p:nvPr userDrawn="1"/>
        </p:nvSpPr>
        <p:spPr>
          <a:xfrm>
            <a:off x="2071646" y="1303550"/>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1</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a:stCxn id="4" idx="6"/>
          </p:cNvCxnSpPr>
          <p:nvPr/>
        </p:nvCxnSpPr>
        <p:spPr>
          <a:xfrm>
            <a:off x="2534033" y="1711215"/>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2915073" y="1274734"/>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Overview</a:t>
            </a:r>
            <a:endParaRPr lang="zh-CN" altLang="en-US" sz="2400" dirty="0">
              <a:solidFill>
                <a:schemeClr val="tx1">
                  <a:lumMod val="75000"/>
                  <a:lumOff val="25000"/>
                </a:schemeClr>
              </a:solidFill>
            </a:endParaRPr>
          </a:p>
        </p:txBody>
      </p:sp>
      <p:sp>
        <p:nvSpPr>
          <p:cNvPr id="13" name="Freeform 10"/>
          <p:cNvSpPr>
            <a:spLocks noChangeAspect="1"/>
          </p:cNvSpPr>
          <p:nvPr userDrawn="1"/>
        </p:nvSpPr>
        <p:spPr bwMode="auto">
          <a:xfrm>
            <a:off x="1841535" y="2068255"/>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14" name="文本框 13"/>
          <p:cNvSpPr txBox="1"/>
          <p:nvPr userDrawn="1"/>
        </p:nvSpPr>
        <p:spPr>
          <a:xfrm>
            <a:off x="2071646" y="2004448"/>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2</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15" name="直接连接符 14"/>
          <p:cNvCxnSpPr>
            <a:stCxn id="13" idx="6"/>
          </p:cNvCxnSpPr>
          <p:nvPr/>
        </p:nvCxnSpPr>
        <p:spPr>
          <a:xfrm>
            <a:off x="2534033" y="2412113"/>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915073" y="1975632"/>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Parallel Snapshot Isolation</a:t>
            </a:r>
            <a:endParaRPr lang="zh-CN" altLang="en-US" sz="2400" dirty="0">
              <a:solidFill>
                <a:schemeClr val="tx1">
                  <a:lumMod val="75000"/>
                  <a:lumOff val="25000"/>
                </a:schemeClr>
              </a:solidFill>
            </a:endParaRPr>
          </a:p>
        </p:txBody>
      </p:sp>
      <p:sp>
        <p:nvSpPr>
          <p:cNvPr id="18" name="Freeform 10"/>
          <p:cNvSpPr>
            <a:spLocks noChangeAspect="1"/>
          </p:cNvSpPr>
          <p:nvPr userDrawn="1"/>
        </p:nvSpPr>
        <p:spPr bwMode="auto">
          <a:xfrm>
            <a:off x="1841535" y="2769153"/>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19" name="文本框 18"/>
          <p:cNvSpPr txBox="1"/>
          <p:nvPr userDrawn="1"/>
        </p:nvSpPr>
        <p:spPr>
          <a:xfrm>
            <a:off x="2071646" y="2705346"/>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3</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0" name="直接连接符 19"/>
          <p:cNvCxnSpPr>
            <a:stCxn id="18" idx="6"/>
          </p:cNvCxnSpPr>
          <p:nvPr/>
        </p:nvCxnSpPr>
        <p:spPr>
          <a:xfrm>
            <a:off x="2534033" y="3113011"/>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15073" y="2676530"/>
            <a:ext cx="4387392" cy="460375"/>
          </a:xfrm>
          <a:prstGeom prst="rect">
            <a:avLst/>
          </a:prstGeom>
          <a:noFill/>
        </p:spPr>
        <p:txBody>
          <a:bodyPr wrap="square" rtlCol="0">
            <a:spAutoFit/>
          </a:bodyPr>
          <a:lstStyle/>
          <a:p>
            <a:r>
              <a:rPr lang="zh-CN" altLang="en-US" sz="2400" dirty="0">
                <a:solidFill>
                  <a:schemeClr val="tx1">
                    <a:lumMod val="75000"/>
                    <a:lumOff val="25000"/>
                  </a:schemeClr>
                </a:solidFill>
              </a:rPr>
              <a:t>Design and Algorithms</a:t>
            </a:r>
            <a:endParaRPr lang="zh-CN" altLang="en-US" sz="2400" dirty="0">
              <a:solidFill>
                <a:schemeClr val="tx1">
                  <a:lumMod val="75000"/>
                  <a:lumOff val="25000"/>
                </a:schemeClr>
              </a:solidFill>
            </a:endParaRPr>
          </a:p>
        </p:txBody>
      </p:sp>
      <p:sp>
        <p:nvSpPr>
          <p:cNvPr id="23" name="Freeform 10"/>
          <p:cNvSpPr>
            <a:spLocks noChangeAspect="1"/>
          </p:cNvSpPr>
          <p:nvPr userDrawn="1"/>
        </p:nvSpPr>
        <p:spPr bwMode="auto">
          <a:xfrm>
            <a:off x="1841535" y="348910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24" name="文本框 23"/>
          <p:cNvSpPr txBox="1"/>
          <p:nvPr userDrawn="1"/>
        </p:nvSpPr>
        <p:spPr>
          <a:xfrm>
            <a:off x="2071646" y="342529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4</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5" name="直接连接符 24"/>
          <p:cNvCxnSpPr>
            <a:stCxn id="23" idx="6"/>
          </p:cNvCxnSpPr>
          <p:nvPr/>
        </p:nvCxnSpPr>
        <p:spPr>
          <a:xfrm>
            <a:off x="2534033" y="383295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2915073" y="3396478"/>
            <a:ext cx="4387392" cy="460375"/>
          </a:xfrm>
          <a:prstGeom prst="rect">
            <a:avLst/>
          </a:prstGeom>
          <a:noFill/>
        </p:spPr>
        <p:txBody>
          <a:bodyPr wrap="square" rtlCol="0">
            <a:spAutoFit/>
          </a:bodyPr>
          <a:lstStyle/>
          <a:p>
            <a:r>
              <a:rPr lang="en-US" altLang="zh-CN" sz="2400" dirty="0">
                <a:solidFill>
                  <a:schemeClr val="tx1">
                    <a:lumMod val="75000"/>
                    <a:lumOff val="25000"/>
                  </a:schemeClr>
                </a:solidFill>
              </a:rPr>
              <a:t>Implementation &amp; Applications</a:t>
            </a:r>
            <a:endParaRPr lang="en-US" altLang="zh-CN" sz="2400" dirty="0">
              <a:solidFill>
                <a:schemeClr val="tx1">
                  <a:lumMod val="75000"/>
                  <a:lumOff val="25000"/>
                </a:schemeClr>
              </a:solidFill>
            </a:endParaRPr>
          </a:p>
        </p:txBody>
      </p:sp>
      <p:sp>
        <p:nvSpPr>
          <p:cNvPr id="33" name="Freeform 10"/>
          <p:cNvSpPr>
            <a:spLocks noChangeAspect="1"/>
          </p:cNvSpPr>
          <p:nvPr userDrawn="1"/>
        </p:nvSpPr>
        <p:spPr bwMode="auto">
          <a:xfrm>
            <a:off x="1841535" y="42090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bg2"/>
          </a:solidFill>
          <a:ln>
            <a:noFill/>
          </a:ln>
        </p:spPr>
        <p:txBody>
          <a:bodyPr vert="horz" wrap="square" lIns="91440" tIns="45720" rIns="91440" bIns="45720" numCol="1" anchor="ctr" anchorCtr="0" compatLnSpc="1">
            <a:noAutofit/>
          </a:bodyPr>
          <a:lstStyle/>
          <a:p>
            <a:pPr algn="ctr"/>
            <a:endParaRPr lang="zh-CN" altLang="en-US" sz="3200" b="1"/>
          </a:p>
        </p:txBody>
      </p:sp>
      <p:sp>
        <p:nvSpPr>
          <p:cNvPr id="34" name="文本框 33"/>
          <p:cNvSpPr txBox="1"/>
          <p:nvPr userDrawn="1"/>
        </p:nvSpPr>
        <p:spPr>
          <a:xfrm>
            <a:off x="2071646" y="41452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5</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35" name="直接连接符 34"/>
          <p:cNvCxnSpPr>
            <a:stCxn id="33" idx="6"/>
          </p:cNvCxnSpPr>
          <p:nvPr/>
        </p:nvCxnSpPr>
        <p:spPr>
          <a:xfrm>
            <a:off x="2534033" y="4552909"/>
            <a:ext cx="4500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2915073" y="41164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Evaluation</a:t>
            </a:r>
            <a:endParaRPr lang="zh-CN" altLang="en-US" sz="2400" dirty="0">
              <a:solidFill>
                <a:schemeClr val="tx1">
                  <a:lumMod val="75000"/>
                  <a:lumOff val="25000"/>
                </a:schemeClr>
              </a:solidFill>
            </a:endParaRPr>
          </a:p>
        </p:txBody>
      </p:sp>
      <p:sp>
        <p:nvSpPr>
          <p:cNvPr id="27" name="Freeform 10"/>
          <p:cNvSpPr>
            <a:spLocks noChangeAspect="1"/>
          </p:cNvSpPr>
          <p:nvPr/>
        </p:nvSpPr>
        <p:spPr bwMode="auto">
          <a:xfrm>
            <a:off x="1841535" y="4932951"/>
            <a:ext cx="843427" cy="343858"/>
          </a:xfrm>
          <a:custGeom>
            <a:avLst/>
            <a:gdLst>
              <a:gd name="T0" fmla="*/ 3120 w 3800"/>
              <a:gd name="T1" fmla="*/ 0 h 1532"/>
              <a:gd name="T2" fmla="*/ 682 w 3800"/>
              <a:gd name="T3" fmla="*/ 0 h 1532"/>
              <a:gd name="T4" fmla="*/ 682 w 3800"/>
              <a:gd name="T5" fmla="*/ 284 h 1532"/>
              <a:gd name="T6" fmla="*/ 0 w 3800"/>
              <a:gd name="T7" fmla="*/ 766 h 1532"/>
              <a:gd name="T8" fmla="*/ 682 w 3800"/>
              <a:gd name="T9" fmla="*/ 1248 h 1532"/>
              <a:gd name="T10" fmla="*/ 682 w 3800"/>
              <a:gd name="T11" fmla="*/ 1532 h 1532"/>
              <a:gd name="T12" fmla="*/ 3120 w 3800"/>
              <a:gd name="T13" fmla="*/ 1532 h 1532"/>
              <a:gd name="T14" fmla="*/ 3120 w 3800"/>
              <a:gd name="T15" fmla="*/ 1248 h 1532"/>
              <a:gd name="T16" fmla="*/ 3800 w 3800"/>
              <a:gd name="T17" fmla="*/ 766 h 1532"/>
              <a:gd name="T18" fmla="*/ 3120 w 3800"/>
              <a:gd name="T19" fmla="*/ 284 h 1532"/>
              <a:gd name="T20" fmla="*/ 3120 w 3800"/>
              <a:gd name="T21" fmla="*/ 0 h 1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00" h="1532">
                <a:moveTo>
                  <a:pt x="3120" y="0"/>
                </a:moveTo>
                <a:lnTo>
                  <a:pt x="682" y="0"/>
                </a:lnTo>
                <a:lnTo>
                  <a:pt x="682" y="284"/>
                </a:lnTo>
                <a:lnTo>
                  <a:pt x="0" y="766"/>
                </a:lnTo>
                <a:lnTo>
                  <a:pt x="682" y="1248"/>
                </a:lnTo>
                <a:lnTo>
                  <a:pt x="682" y="1532"/>
                </a:lnTo>
                <a:lnTo>
                  <a:pt x="3120" y="1532"/>
                </a:lnTo>
                <a:lnTo>
                  <a:pt x="3120" y="1248"/>
                </a:lnTo>
                <a:lnTo>
                  <a:pt x="3800" y="766"/>
                </a:lnTo>
                <a:lnTo>
                  <a:pt x="3120" y="284"/>
                </a:lnTo>
                <a:lnTo>
                  <a:pt x="3120" y="0"/>
                </a:lnTo>
                <a:close/>
              </a:path>
            </a:pathLst>
          </a:custGeom>
          <a:solidFill>
            <a:schemeClr val="accent1"/>
          </a:solidFill>
          <a:ln>
            <a:noFill/>
          </a:ln>
        </p:spPr>
        <p:txBody>
          <a:bodyPr vert="horz" wrap="square" lIns="91440" tIns="45720" rIns="91440" bIns="45720" numCol="1" anchor="ctr" anchorCtr="0" compatLnSpc="1">
            <a:noAutofit/>
          </a:bodyPr>
          <a:lstStyle/>
          <a:p>
            <a:pPr algn="ctr"/>
            <a:endParaRPr lang="zh-CN" altLang="en-US" sz="3200" b="1"/>
          </a:p>
        </p:txBody>
      </p:sp>
      <p:sp>
        <p:nvSpPr>
          <p:cNvPr id="28" name="文本框 27"/>
          <p:cNvSpPr txBox="1"/>
          <p:nvPr/>
        </p:nvSpPr>
        <p:spPr>
          <a:xfrm>
            <a:off x="2071646" y="4869144"/>
            <a:ext cx="383206" cy="443226"/>
          </a:xfrm>
          <a:prstGeom prst="rect">
            <a:avLst/>
          </a:prstGeom>
          <a:noFill/>
        </p:spPr>
        <p:txBody>
          <a:bodyPr wrap="none" rtlCol="0" anchor="ctr">
            <a:no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6</a:t>
            </a:r>
            <a:endParaRPr lang="zh-CN" altLang="en-US" b="1" dirty="0">
              <a:solidFill>
                <a:schemeClr val="bg1"/>
              </a:solidFill>
              <a:latin typeface="微软雅黑" panose="020B0503020204020204" pitchFamily="34" charset="-122"/>
              <a:ea typeface="微软雅黑" panose="020B0503020204020204" pitchFamily="34" charset="-122"/>
            </a:endParaRPr>
          </a:p>
        </p:txBody>
      </p:sp>
      <p:cxnSp>
        <p:nvCxnSpPr>
          <p:cNvPr id="29" name="直接连接符 28"/>
          <p:cNvCxnSpPr>
            <a:stCxn id="27" idx="6"/>
          </p:cNvCxnSpPr>
          <p:nvPr/>
        </p:nvCxnSpPr>
        <p:spPr>
          <a:xfrm>
            <a:off x="2534033" y="5276809"/>
            <a:ext cx="4500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915073" y="4840328"/>
            <a:ext cx="4387392" cy="461665"/>
          </a:xfrm>
          <a:prstGeom prst="rect">
            <a:avLst/>
          </a:prstGeom>
          <a:noFill/>
        </p:spPr>
        <p:txBody>
          <a:bodyPr wrap="square" rtlCol="0">
            <a:spAutoFit/>
          </a:bodyPr>
          <a:lstStyle/>
          <a:p>
            <a:r>
              <a:rPr lang="en-US" altLang="zh-CN" sz="2400" dirty="0">
                <a:solidFill>
                  <a:schemeClr val="tx1">
                    <a:lumMod val="75000"/>
                    <a:lumOff val="25000"/>
                  </a:schemeClr>
                </a:solidFill>
              </a:rPr>
              <a:t>Demo</a:t>
            </a:r>
            <a:endParaRPr lang="zh-CN" altLang="en-US" sz="2400" dirty="0">
              <a:solidFill>
                <a:schemeClr val="tx1">
                  <a:lumMod val="75000"/>
                  <a:lumOff val="25000"/>
                </a:schemeClr>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a:t>Thanks</a:t>
            </a:r>
            <a:endParaRPr lang="zh-CN" altLang="en-US" dirty="0"/>
          </a:p>
        </p:txBody>
      </p:sp>
    </p:spTree>
  </p:cSld>
  <p:clrMapOvr>
    <a:masterClrMapping/>
  </p:clrMapOvr>
</p:sld>
</file>

<file path=ppt/tags/tag1.xml><?xml version="1.0" encoding="utf-8"?>
<p:tagLst xmlns:p="http://schemas.openxmlformats.org/presentationml/2006/main">
  <p:tag name="KSO_WM_UNIT_PLACING_PICTURE_USER_VIEWPORT" val="{&quot;height&quot;:2955,&quot;width&quot;:8835}"/>
</p:tagLst>
</file>

<file path=ppt/theme/theme1.xml><?xml version="1.0" encoding="utf-8"?>
<a:theme xmlns:a="http://schemas.openxmlformats.org/drawingml/2006/main" name="2016-VI主题">
  <a:themeElements>
    <a:clrScheme name="VI统一色">
      <a:dk1>
        <a:srgbClr val="000000"/>
      </a:dk1>
      <a:lt1>
        <a:srgbClr val="FFFFFF"/>
      </a:lt1>
      <a:dk2>
        <a:srgbClr val="BD9F68"/>
      </a:dk2>
      <a:lt2>
        <a:srgbClr val="B5B5B6"/>
      </a:lt2>
      <a:accent1>
        <a:srgbClr val="C8161E"/>
      </a:accent1>
      <a:accent2>
        <a:srgbClr val="F08300"/>
      </a:accent2>
      <a:accent3>
        <a:srgbClr val="FDD000"/>
      </a:accent3>
      <a:accent4>
        <a:srgbClr val="338D27"/>
      </a:accent4>
      <a:accent5>
        <a:srgbClr val="0086D1"/>
      </a:accent5>
      <a:accent6>
        <a:srgbClr val="004098"/>
      </a:accent6>
      <a:hlink>
        <a:srgbClr val="B5B5B6"/>
      </a:hlink>
      <a:folHlink>
        <a:srgbClr val="BD9F68"/>
      </a:folHlink>
    </a:clrScheme>
    <a:fontScheme name="自定义 7">
      <a:majorFont>
        <a:latin typeface="等线"/>
        <a:ea typeface="等线"/>
        <a:cs typeface=""/>
      </a:majorFont>
      <a:minorFont>
        <a:latin typeface="等线 Light"/>
        <a:ea typeface="等线"/>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2016-VI主题</Template>
  <TotalTime>0</TotalTime>
  <Words>14348</Words>
  <Application>WPS 演示</Application>
  <PresentationFormat>全屏显示(4:3)</PresentationFormat>
  <Paragraphs>1004</Paragraphs>
  <Slides>68</Slides>
  <Notes>55</Notes>
  <HiddenSlides>1</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68</vt:i4>
      </vt:variant>
    </vt:vector>
  </HeadingPairs>
  <TitlesOfParts>
    <vt:vector size="84" baseType="lpstr">
      <vt:lpstr>Arial</vt:lpstr>
      <vt:lpstr>宋体</vt:lpstr>
      <vt:lpstr>Wingdings</vt:lpstr>
      <vt:lpstr>Calibri</vt:lpstr>
      <vt:lpstr>微软雅黑</vt:lpstr>
      <vt:lpstr>Times New Roman</vt:lpstr>
      <vt:lpstr>等线</vt:lpstr>
      <vt:lpstr>Arial Unicode MS</vt:lpstr>
      <vt:lpstr>等线 Light</vt:lpstr>
      <vt:lpstr>NimbusRomNo9L-Regu</vt:lpstr>
      <vt:lpstr>Aurebesh</vt:lpstr>
      <vt:lpstr>Courier</vt:lpstr>
      <vt:lpstr>Courier New</vt:lpstr>
      <vt:lpstr>Wingdings</vt:lpstr>
      <vt:lpstr>Arial</vt:lpstr>
      <vt:lpstr>2016-VI主题</vt:lpstr>
      <vt:lpstr>Walter:  Transactional Storage for Geo-replicated Systems</vt:lpstr>
      <vt:lpstr>目录 Contents</vt:lpstr>
      <vt:lpstr>Background</vt:lpstr>
      <vt:lpstr>Walter overview</vt:lpstr>
      <vt:lpstr>Walter-PSI</vt:lpstr>
      <vt:lpstr>Walter-PSI</vt:lpstr>
      <vt:lpstr>Maind Contributions</vt:lpstr>
      <vt:lpstr>目录 Contents</vt:lpstr>
      <vt:lpstr>Snapshot Isolation</vt:lpstr>
      <vt:lpstr>Snapshot Isolation</vt:lpstr>
      <vt:lpstr>Parallel Snapshot Isolation</vt:lpstr>
      <vt:lpstr>Parallel Snapshot Isolation</vt:lpstr>
      <vt:lpstr>Parallel Snapshot Isolation</vt:lpstr>
      <vt:lpstr>Parallel Snapshot Isolation</vt:lpstr>
      <vt:lpstr>Parallel Snapshot Isolation</vt:lpstr>
      <vt:lpstr>Parallel Snapshot Isolation</vt:lpstr>
      <vt:lpstr>Parallel Snapshot Isolation</vt:lpstr>
      <vt:lpstr>Parallel Snapshot Isolation</vt:lpstr>
      <vt:lpstr>PSI with Cset</vt:lpstr>
      <vt:lpstr>Using PSI</vt:lpstr>
      <vt:lpstr>Using PSI</vt:lpstr>
      <vt:lpstr>Long Fork</vt:lpstr>
      <vt:lpstr>Using PSI</vt:lpstr>
      <vt:lpstr>目录 Contents</vt:lpstr>
      <vt:lpstr>Walter</vt:lpstr>
      <vt:lpstr>Walter</vt:lpstr>
      <vt:lpstr>Basic Architecture</vt:lpstr>
      <vt:lpstr>Basic Architecture</vt:lpstr>
      <vt:lpstr>Basic Architecture</vt:lpstr>
      <vt:lpstr>Basic Architecture</vt:lpstr>
      <vt:lpstr>Workflow</vt:lpstr>
      <vt:lpstr>Basic Architecture</vt:lpstr>
      <vt:lpstr>Data Structure</vt:lpstr>
      <vt:lpstr>Data Structure: Version Numbers</vt:lpstr>
      <vt:lpstr>Data Structure: Vector Timestamps</vt:lpstr>
      <vt:lpstr>Data Structure</vt:lpstr>
      <vt:lpstr>Data Structure At Serveri</vt:lpstr>
      <vt:lpstr>Data Structure At Serveri</vt:lpstr>
      <vt:lpstr>Executing transactions</vt:lpstr>
      <vt:lpstr>Executing transactions</vt:lpstr>
      <vt:lpstr>Executing transactions</vt:lpstr>
      <vt:lpstr>Executing transactions</vt:lpstr>
      <vt:lpstr>Fast Commit</vt:lpstr>
      <vt:lpstr>Fast Commit</vt:lpstr>
      <vt:lpstr>Fast Commit</vt:lpstr>
      <vt:lpstr>Slow Commit</vt:lpstr>
      <vt:lpstr>Slow Commit</vt:lpstr>
      <vt:lpstr>Slow Commit</vt:lpstr>
      <vt:lpstr>Slow Commit</vt:lpstr>
      <vt:lpstr>Asynchronous Propagation</vt:lpstr>
      <vt:lpstr>Asynchronous Propagation</vt:lpstr>
      <vt:lpstr>Asynchronous Propagation</vt:lpstr>
      <vt:lpstr>Handling Failures</vt:lpstr>
      <vt:lpstr>Scalability</vt:lpstr>
      <vt:lpstr>目录 Contents</vt:lpstr>
      <vt:lpstr>Implementation </vt:lpstr>
      <vt:lpstr>Application #1</vt:lpstr>
      <vt:lpstr>Application #2</vt:lpstr>
      <vt:lpstr>目录 Contents</vt:lpstr>
      <vt:lpstr>Evaluation</vt:lpstr>
      <vt:lpstr>Microbenchmarks</vt:lpstr>
      <vt:lpstr>Microbenchmarks</vt:lpstr>
      <vt:lpstr>Microbenchmarks</vt:lpstr>
      <vt:lpstr>Microbenchmarks</vt:lpstr>
      <vt:lpstr>WaltSocial performance</vt:lpstr>
      <vt:lpstr>ReTwis performance</vt:lpstr>
      <vt:lpstr>目录 Contents</vt:lpstr>
      <vt:lpstr>Thanks</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木易</cp:lastModifiedBy>
  <cp:revision>541</cp:revision>
  <dcterms:created xsi:type="dcterms:W3CDTF">2016-01-21T16:32:00Z</dcterms:created>
  <dcterms:modified xsi:type="dcterms:W3CDTF">2022-03-21T07:22:19Z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F8043801B723480D9A4587F3FFB28156</vt:lpwstr>
  </property>
  <property fmtid="{D5CDD505-2E9C-101B-9397-08002B2CF9AE}" pid="3" name="KSOProductBuildVer">
    <vt:lpwstr>2052-11.1.0.11365</vt:lpwstr>
  </property>
</Properties>
</file>